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1095" r:id="rId2"/>
    <p:sldId id="1227" r:id="rId3"/>
    <p:sldId id="1226" r:id="rId4"/>
    <p:sldId id="1225" r:id="rId5"/>
    <p:sldId id="1221" r:id="rId6"/>
    <p:sldId id="1325" r:id="rId7"/>
    <p:sldId id="1307" r:id="rId8"/>
    <p:sldId id="1287" r:id="rId9"/>
    <p:sldId id="1217" r:id="rId10"/>
    <p:sldId id="1328" r:id="rId11"/>
    <p:sldId id="1329" r:id="rId12"/>
    <p:sldId id="1260" r:id="rId13"/>
    <p:sldId id="1306" r:id="rId14"/>
    <p:sldId id="1305" r:id="rId15"/>
    <p:sldId id="1321" r:id="rId16"/>
    <p:sldId id="1133" r:id="rId17"/>
    <p:sldId id="1324" r:id="rId18"/>
    <p:sldId id="1144" r:id="rId19"/>
    <p:sldId id="1323" r:id="rId20"/>
    <p:sldId id="974" r:id="rId21"/>
    <p:sldId id="1309" r:id="rId22"/>
    <p:sldId id="1059" r:id="rId23"/>
    <p:sldId id="1079" r:id="rId24"/>
    <p:sldId id="10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a Funcke" initials="LF" lastIdx="14" clrIdx="0">
    <p:extLst>
      <p:ext uri="{19B8F6BF-5375-455C-9EA6-DF929625EA0E}">
        <p15:presenceInfo xmlns:p15="http://schemas.microsoft.com/office/powerpoint/2012/main" userId="S::lfuncke@perimeterinstitute.ca::127552b1-5e37-4def-9504-08da70008446" providerId="AD"/>
      </p:ext>
    </p:extLst>
  </p:cmAuthor>
  <p:cmAuthor id="2" name="Lena Funcke" initials="LF [2]" lastIdx="9" clrIdx="1">
    <p:extLst>
      <p:ext uri="{19B8F6BF-5375-455C-9EA6-DF929625EA0E}">
        <p15:presenceInfo xmlns:p15="http://schemas.microsoft.com/office/powerpoint/2012/main" userId="a01e27cf62a6320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B"/>
    <a:srgbClr val="8989C9"/>
    <a:srgbClr val="2C7FB8"/>
    <a:srgbClr val="D62728"/>
    <a:srgbClr val="C00000"/>
    <a:srgbClr val="6666B9"/>
    <a:srgbClr val="FFCC00"/>
    <a:srgbClr val="9603D2"/>
    <a:srgbClr val="0E6C0E"/>
    <a:srgbClr val="7F7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3" autoAdjust="0"/>
    <p:restoredTop sz="94353" autoAdjust="0"/>
  </p:normalViewPr>
  <p:slideViewPr>
    <p:cSldViewPr snapToGrid="0">
      <p:cViewPr varScale="1">
        <p:scale>
          <a:sx n="97" d="100"/>
          <a:sy n="97" d="100"/>
        </p:scale>
        <p:origin x="336" y="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0489C0-BF29-4DC7-ABEC-24142D8D5B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341ED6-FC35-49D2-95CB-949D715679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73DFA-4A96-4719-8052-7C9748EF5BD9}" type="datetimeFigureOut">
              <a:rPr lang="en-CA" smtClean="0"/>
              <a:t>2025-03-14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47FDDB-963F-4AC2-8AD4-56A2DEECE8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E0268-43D9-45A8-A6B1-CF38413BB6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BB091-3101-487B-8525-084BED5523F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3852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D306F-45EC-46EC-B4BE-6059F9B46C1B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DA91A-D14F-4537-BB97-C858DF4B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7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DA91A-D14F-4537-BB97-C858DF4BCE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590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DA91A-D14F-4537-BB97-C858DF4BCE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0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816AA-B78B-F97F-31BB-D91500567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EA9B05-A3FD-B16E-D63F-E43122BDF8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48EB9F-9B82-7C1D-D4AA-D8B4CDFD1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A4F53-6B90-467C-AE2C-4044AF26C3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DA91A-D14F-4537-BB97-C858DF4BCE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88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DA91A-D14F-4537-BB97-C858DF4BCE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41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A0F29-79BD-CBC9-DFD1-D0ADC0248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A63CAB-9631-A54A-DE32-B1339DCF28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1BFD8A-12CD-E64A-E338-9047A58A5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48637-C6BD-2065-B034-01DC13E95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DA91A-D14F-4537-BB97-C858DF4BCE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32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DA91A-D14F-4537-BB97-C858DF4BCE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09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DA91A-D14F-4537-BB97-C858DF4BCE1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65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DA91A-D14F-4537-BB97-C858DF4BCE1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58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22DF4-B14F-21EA-18FF-D74F255BD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F3EB0B-9762-B281-2861-2C0B5856D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41305A-3CDA-8931-A6FD-D5333374E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2E7A1-E493-0B88-2E76-EA5BBC644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DA91A-D14F-4537-BB97-C858DF4BCE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72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A2DE8-E7F8-3920-DFD3-44AE674D2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A4DA78-E76A-E9E8-250C-93EE921FA3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6979D0-0EC0-DF19-BC4E-CA10F7599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56AF9-6883-A069-D81E-D19E511ECE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DA91A-D14F-4537-BB97-C858DF4BCE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54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DA91A-D14F-4537-BB97-C858DF4BCE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98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DA91A-D14F-4537-BB97-C858DF4BCE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86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293ED-C37C-8FF1-68F6-70C997E76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C9662F-BB12-E407-6F3E-D379F20EC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B8C4CD-C38B-27EF-C8A3-FA48286D7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C0F26-263C-4F1B-70E6-D145229C2C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DA91A-D14F-4537-BB97-C858DF4BCE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87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6A3B5-08C1-5C2B-9E80-382B8A365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67281-BC39-5F33-B87D-66C2F056A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FE73C4-89BF-9334-B94E-268191910D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FAA20-857B-E8A1-435B-EDDFECDEDF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DA91A-D14F-4537-BB97-C858DF4BCE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8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DA91A-D14F-4537-BB97-C858DF4BCE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55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C6FB4-6A84-E131-E8D0-88359AE19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B5C189-716A-F519-4430-86F155C80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C571BF-0FB6-05A5-29B7-07139A314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71263-9D4E-27C6-F60E-910CE7407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DA91A-D14F-4537-BB97-C858DF4BCE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0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rgbClr val="00008B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9263F-52FC-4167-A0C9-83F905351BF1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FC8BF-8604-47B1-A1C2-74396296E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54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838200" y="1667688"/>
            <a:ext cx="7297132" cy="1446148"/>
          </a:xfrm>
        </p:spPr>
        <p:txBody>
          <a:bodyPr anchor="ctr" anchorCtr="0">
            <a:noAutofit/>
          </a:bodyPr>
          <a:lstStyle>
            <a:lvl1pPr>
              <a:defRPr sz="1800">
                <a:solidFill>
                  <a:srgbClr val="00008B"/>
                </a:solidFill>
              </a:defRPr>
            </a:lvl1pPr>
            <a:lvl2pPr>
              <a:defRPr sz="1800">
                <a:solidFill>
                  <a:srgbClr val="00008B"/>
                </a:solidFill>
              </a:defRPr>
            </a:lvl2pPr>
            <a:lvl3pPr>
              <a:defRPr sz="1800">
                <a:solidFill>
                  <a:srgbClr val="00008B"/>
                </a:solidFill>
              </a:defRPr>
            </a:lvl3pPr>
            <a:lvl4pPr>
              <a:defRPr sz="1800">
                <a:solidFill>
                  <a:srgbClr val="00008B"/>
                </a:solidFill>
              </a:defRPr>
            </a:lvl4pPr>
            <a:lvl5pPr>
              <a:defRPr sz="1800">
                <a:solidFill>
                  <a:srgbClr val="00008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1F7B30CC-7733-4439-9279-4CE92AB7742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47286" y="3138915"/>
            <a:ext cx="7288046" cy="1435404"/>
          </a:xfrm>
        </p:spPr>
        <p:txBody>
          <a:bodyPr anchor="ctr" anchorCtr="0">
            <a:noAutofit/>
          </a:bodyPr>
          <a:lstStyle>
            <a:lvl1pPr>
              <a:defRPr sz="1800">
                <a:solidFill>
                  <a:srgbClr val="00008B"/>
                </a:solidFill>
              </a:defRPr>
            </a:lvl1pPr>
            <a:lvl2pPr>
              <a:defRPr sz="1800">
                <a:solidFill>
                  <a:srgbClr val="00008B"/>
                </a:solidFill>
              </a:defRPr>
            </a:lvl2pPr>
            <a:lvl3pPr>
              <a:defRPr sz="1800">
                <a:solidFill>
                  <a:srgbClr val="00008B"/>
                </a:solidFill>
              </a:defRPr>
            </a:lvl3pPr>
            <a:lvl4pPr>
              <a:defRPr sz="1800">
                <a:solidFill>
                  <a:srgbClr val="00008B"/>
                </a:solidFill>
              </a:defRPr>
            </a:lvl4pPr>
            <a:lvl5pPr>
              <a:defRPr sz="1800">
                <a:solidFill>
                  <a:srgbClr val="00008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A776EA60-F95A-4905-BF69-95150FAFEB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47286" y="4589982"/>
            <a:ext cx="7297132" cy="1444818"/>
          </a:xfrm>
        </p:spPr>
        <p:txBody>
          <a:bodyPr anchor="ctr" anchorCtr="0">
            <a:noAutofit/>
          </a:bodyPr>
          <a:lstStyle>
            <a:lvl1pPr>
              <a:defRPr sz="1800">
                <a:solidFill>
                  <a:srgbClr val="00008B"/>
                </a:solidFill>
              </a:defRPr>
            </a:lvl1pPr>
            <a:lvl2pPr>
              <a:defRPr sz="1800">
                <a:solidFill>
                  <a:srgbClr val="00008B"/>
                </a:solidFill>
              </a:defRPr>
            </a:lvl2pPr>
            <a:lvl3pPr>
              <a:defRPr sz="1800">
                <a:solidFill>
                  <a:srgbClr val="00008B"/>
                </a:solidFill>
              </a:defRPr>
            </a:lvl3pPr>
            <a:lvl4pPr>
              <a:defRPr sz="1800">
                <a:solidFill>
                  <a:srgbClr val="00008B"/>
                </a:solidFill>
              </a:defRPr>
            </a:lvl4pPr>
            <a:lvl5pPr>
              <a:defRPr sz="1800">
                <a:solidFill>
                  <a:srgbClr val="00008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34290"/>
          </a:xfrm>
        </p:spPr>
        <p:txBody>
          <a:bodyPr>
            <a:normAutofit/>
          </a:bodyPr>
          <a:lstStyle>
            <a:lvl1pPr algn="ctr">
              <a:defRPr sz="3600">
                <a:solidFill>
                  <a:srgbClr val="00008B"/>
                </a:solidFill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B4762-5364-435D-8B4C-A070891CC002}"/>
              </a:ext>
            </a:extLst>
          </p:cNvPr>
          <p:cNvSpPr/>
          <p:nvPr userDrawn="1"/>
        </p:nvSpPr>
        <p:spPr>
          <a:xfrm>
            <a:off x="-1" y="1667687"/>
            <a:ext cx="838201" cy="1450800"/>
          </a:xfrm>
          <a:prstGeom prst="rect">
            <a:avLst/>
          </a:prstGeom>
          <a:solidFill>
            <a:srgbClr val="9999D1"/>
          </a:solidFill>
          <a:ln>
            <a:solidFill>
              <a:srgbClr val="9999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00008B"/>
                </a:solidFill>
              </a:ln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648447-D715-408E-860A-552F6FB034B7}"/>
              </a:ext>
            </a:extLst>
          </p:cNvPr>
          <p:cNvSpPr/>
          <p:nvPr userDrawn="1"/>
        </p:nvSpPr>
        <p:spPr>
          <a:xfrm>
            <a:off x="0" y="3128170"/>
            <a:ext cx="838199" cy="14508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6E313D-67D9-41AC-86EB-56703FCAB07A}"/>
              </a:ext>
            </a:extLst>
          </p:cNvPr>
          <p:cNvSpPr/>
          <p:nvPr userDrawn="1"/>
        </p:nvSpPr>
        <p:spPr>
          <a:xfrm>
            <a:off x="0" y="4579768"/>
            <a:ext cx="838200" cy="14508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CE59B9-723B-4918-A022-4BDC36FEA8A1}"/>
              </a:ext>
            </a:extLst>
          </p:cNvPr>
          <p:cNvSpPr txBox="1"/>
          <p:nvPr userDrawn="1"/>
        </p:nvSpPr>
        <p:spPr>
          <a:xfrm rot="16200000">
            <a:off x="-71867" y="2208422"/>
            <a:ext cx="145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8452D3-D76E-4F00-9E89-134FCF5E4E1A}"/>
              </a:ext>
            </a:extLst>
          </p:cNvPr>
          <p:cNvSpPr txBox="1"/>
          <p:nvPr userDrawn="1"/>
        </p:nvSpPr>
        <p:spPr>
          <a:xfrm rot="16200000">
            <a:off x="-85795" y="3664063"/>
            <a:ext cx="146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Method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1D64F9-1E54-40C5-9294-30C6A4BC36C6}"/>
              </a:ext>
            </a:extLst>
          </p:cNvPr>
          <p:cNvCxnSpPr>
            <a:cxnSpLocks/>
          </p:cNvCxnSpPr>
          <p:nvPr userDrawn="1"/>
        </p:nvCxnSpPr>
        <p:spPr>
          <a:xfrm>
            <a:off x="-1" y="3118487"/>
            <a:ext cx="4073237" cy="0"/>
          </a:xfrm>
          <a:prstGeom prst="line">
            <a:avLst/>
          </a:prstGeom>
          <a:ln>
            <a:solidFill>
              <a:srgbClr val="6666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BE8CE-DB6B-4C59-B31B-16221CB868DC}"/>
              </a:ext>
            </a:extLst>
          </p:cNvPr>
          <p:cNvCxnSpPr>
            <a:cxnSpLocks/>
          </p:cNvCxnSpPr>
          <p:nvPr userDrawn="1"/>
        </p:nvCxnSpPr>
        <p:spPr>
          <a:xfrm>
            <a:off x="-2" y="4570657"/>
            <a:ext cx="4073237" cy="0"/>
          </a:xfrm>
          <a:prstGeom prst="line">
            <a:avLst/>
          </a:prstGeom>
          <a:ln>
            <a:solidFill>
              <a:srgbClr val="0000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589849-E05E-406A-8B87-840D01C3E0E1}"/>
              </a:ext>
            </a:extLst>
          </p:cNvPr>
          <p:cNvCxnSpPr>
            <a:cxnSpLocks/>
          </p:cNvCxnSpPr>
          <p:nvPr userDrawn="1"/>
        </p:nvCxnSpPr>
        <p:spPr>
          <a:xfrm>
            <a:off x="-1" y="6030037"/>
            <a:ext cx="4072903" cy="0"/>
          </a:xfrm>
          <a:prstGeom prst="line">
            <a:avLst/>
          </a:prstGeom>
          <a:ln>
            <a:solidFill>
              <a:srgbClr val="0000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6CA02F-BA62-479B-99D1-B373EE5AC84F}"/>
              </a:ext>
            </a:extLst>
          </p:cNvPr>
          <p:cNvCxnSpPr>
            <a:cxnSpLocks/>
          </p:cNvCxnSpPr>
          <p:nvPr userDrawn="1"/>
        </p:nvCxnSpPr>
        <p:spPr>
          <a:xfrm>
            <a:off x="-1" y="1659374"/>
            <a:ext cx="4073237" cy="0"/>
          </a:xfrm>
          <a:prstGeom prst="line">
            <a:avLst/>
          </a:prstGeom>
          <a:ln>
            <a:solidFill>
              <a:srgbClr val="999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CAABB6A-D96E-4809-8566-E525F1012E37}"/>
              </a:ext>
            </a:extLst>
          </p:cNvPr>
          <p:cNvSpPr txBox="1"/>
          <p:nvPr userDrawn="1"/>
        </p:nvSpPr>
        <p:spPr>
          <a:xfrm rot="16200000">
            <a:off x="-126477" y="5114861"/>
            <a:ext cx="146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Parameters</a:t>
            </a:r>
          </a:p>
        </p:txBody>
      </p:sp>
    </p:spTree>
    <p:extLst>
      <p:ext uri="{BB962C8B-B14F-4D97-AF65-F5344CB8AC3E}">
        <p14:creationId xmlns:p14="http://schemas.microsoft.com/office/powerpoint/2010/main" val="122299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838200" y="1667688"/>
            <a:ext cx="7297132" cy="1446148"/>
          </a:xfrm>
        </p:spPr>
        <p:txBody>
          <a:bodyPr anchor="ctr" anchorCtr="0">
            <a:noAutofit/>
          </a:bodyPr>
          <a:lstStyle>
            <a:lvl1pPr>
              <a:defRPr sz="1800">
                <a:solidFill>
                  <a:srgbClr val="00008B"/>
                </a:solidFill>
              </a:defRPr>
            </a:lvl1pPr>
            <a:lvl2pPr>
              <a:defRPr sz="1800">
                <a:solidFill>
                  <a:srgbClr val="00008B"/>
                </a:solidFill>
              </a:defRPr>
            </a:lvl2pPr>
            <a:lvl3pPr>
              <a:defRPr sz="1800">
                <a:solidFill>
                  <a:srgbClr val="00008B"/>
                </a:solidFill>
              </a:defRPr>
            </a:lvl3pPr>
            <a:lvl4pPr>
              <a:defRPr sz="1800">
                <a:solidFill>
                  <a:srgbClr val="00008B"/>
                </a:solidFill>
              </a:defRPr>
            </a:lvl4pPr>
            <a:lvl5pPr>
              <a:defRPr sz="1800">
                <a:solidFill>
                  <a:srgbClr val="00008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1F7B30CC-7733-4439-9279-4CE92AB7742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47286" y="3138915"/>
            <a:ext cx="7288046" cy="1435404"/>
          </a:xfrm>
        </p:spPr>
        <p:txBody>
          <a:bodyPr anchor="ctr" anchorCtr="0">
            <a:noAutofit/>
          </a:bodyPr>
          <a:lstStyle>
            <a:lvl1pPr>
              <a:defRPr sz="1800">
                <a:solidFill>
                  <a:srgbClr val="00008B"/>
                </a:solidFill>
              </a:defRPr>
            </a:lvl1pPr>
            <a:lvl2pPr>
              <a:defRPr sz="1800">
                <a:solidFill>
                  <a:srgbClr val="00008B"/>
                </a:solidFill>
              </a:defRPr>
            </a:lvl2pPr>
            <a:lvl3pPr>
              <a:defRPr sz="1800">
                <a:solidFill>
                  <a:srgbClr val="00008B"/>
                </a:solidFill>
              </a:defRPr>
            </a:lvl3pPr>
            <a:lvl4pPr>
              <a:defRPr sz="1800">
                <a:solidFill>
                  <a:srgbClr val="00008B"/>
                </a:solidFill>
              </a:defRPr>
            </a:lvl4pPr>
            <a:lvl5pPr>
              <a:defRPr sz="1800">
                <a:solidFill>
                  <a:srgbClr val="00008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A776EA60-F95A-4905-BF69-95150FAFEB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47286" y="4589982"/>
            <a:ext cx="7297132" cy="1444818"/>
          </a:xfrm>
        </p:spPr>
        <p:txBody>
          <a:bodyPr anchor="ctr" anchorCtr="0">
            <a:noAutofit/>
          </a:bodyPr>
          <a:lstStyle>
            <a:lvl1pPr>
              <a:defRPr sz="1800">
                <a:solidFill>
                  <a:srgbClr val="00008B"/>
                </a:solidFill>
              </a:defRPr>
            </a:lvl1pPr>
            <a:lvl2pPr>
              <a:defRPr sz="1800">
                <a:solidFill>
                  <a:srgbClr val="00008B"/>
                </a:solidFill>
              </a:defRPr>
            </a:lvl2pPr>
            <a:lvl3pPr>
              <a:defRPr sz="1800">
                <a:solidFill>
                  <a:srgbClr val="00008B"/>
                </a:solidFill>
              </a:defRPr>
            </a:lvl3pPr>
            <a:lvl4pPr>
              <a:defRPr sz="1800">
                <a:solidFill>
                  <a:srgbClr val="00008B"/>
                </a:solidFill>
              </a:defRPr>
            </a:lvl4pPr>
            <a:lvl5pPr>
              <a:defRPr sz="1800">
                <a:solidFill>
                  <a:srgbClr val="00008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34290"/>
          </a:xfrm>
        </p:spPr>
        <p:txBody>
          <a:bodyPr>
            <a:normAutofit/>
          </a:bodyPr>
          <a:lstStyle>
            <a:lvl1pPr algn="ctr">
              <a:defRPr sz="3600">
                <a:solidFill>
                  <a:srgbClr val="00008B"/>
                </a:solidFill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B4762-5364-435D-8B4C-A070891CC002}"/>
              </a:ext>
            </a:extLst>
          </p:cNvPr>
          <p:cNvSpPr/>
          <p:nvPr userDrawn="1"/>
        </p:nvSpPr>
        <p:spPr>
          <a:xfrm>
            <a:off x="-1" y="1667687"/>
            <a:ext cx="838201" cy="1450800"/>
          </a:xfrm>
          <a:prstGeom prst="rect">
            <a:avLst/>
          </a:prstGeom>
          <a:solidFill>
            <a:srgbClr val="9999D1"/>
          </a:solidFill>
          <a:ln>
            <a:solidFill>
              <a:srgbClr val="9999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00008B"/>
                </a:solidFill>
              </a:ln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648447-D715-408E-860A-552F6FB034B7}"/>
              </a:ext>
            </a:extLst>
          </p:cNvPr>
          <p:cNvSpPr/>
          <p:nvPr userDrawn="1"/>
        </p:nvSpPr>
        <p:spPr>
          <a:xfrm>
            <a:off x="0" y="3128170"/>
            <a:ext cx="838199" cy="14508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CE59B9-723B-4918-A022-4BDC36FEA8A1}"/>
              </a:ext>
            </a:extLst>
          </p:cNvPr>
          <p:cNvSpPr txBox="1"/>
          <p:nvPr userDrawn="1"/>
        </p:nvSpPr>
        <p:spPr>
          <a:xfrm rot="16200000">
            <a:off x="-71867" y="2208422"/>
            <a:ext cx="145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8452D3-D76E-4F00-9E89-134FCF5E4E1A}"/>
              </a:ext>
            </a:extLst>
          </p:cNvPr>
          <p:cNvSpPr txBox="1"/>
          <p:nvPr userDrawn="1"/>
        </p:nvSpPr>
        <p:spPr>
          <a:xfrm rot="16200000">
            <a:off x="-85795" y="3664063"/>
            <a:ext cx="146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Method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1D64F9-1E54-40C5-9294-30C6A4BC36C6}"/>
              </a:ext>
            </a:extLst>
          </p:cNvPr>
          <p:cNvCxnSpPr>
            <a:cxnSpLocks/>
          </p:cNvCxnSpPr>
          <p:nvPr userDrawn="1"/>
        </p:nvCxnSpPr>
        <p:spPr>
          <a:xfrm>
            <a:off x="-1" y="3118487"/>
            <a:ext cx="4073237" cy="0"/>
          </a:xfrm>
          <a:prstGeom prst="line">
            <a:avLst/>
          </a:prstGeom>
          <a:ln>
            <a:solidFill>
              <a:srgbClr val="6666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BE8CE-DB6B-4C59-B31B-16221CB868DC}"/>
              </a:ext>
            </a:extLst>
          </p:cNvPr>
          <p:cNvCxnSpPr>
            <a:cxnSpLocks/>
          </p:cNvCxnSpPr>
          <p:nvPr userDrawn="1"/>
        </p:nvCxnSpPr>
        <p:spPr>
          <a:xfrm>
            <a:off x="-2" y="4570657"/>
            <a:ext cx="4073237" cy="0"/>
          </a:xfrm>
          <a:prstGeom prst="line">
            <a:avLst/>
          </a:prstGeom>
          <a:ln>
            <a:solidFill>
              <a:srgbClr val="0000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6CA02F-BA62-479B-99D1-B373EE5AC84F}"/>
              </a:ext>
            </a:extLst>
          </p:cNvPr>
          <p:cNvCxnSpPr>
            <a:cxnSpLocks/>
          </p:cNvCxnSpPr>
          <p:nvPr userDrawn="1"/>
        </p:nvCxnSpPr>
        <p:spPr>
          <a:xfrm>
            <a:off x="-1" y="1659374"/>
            <a:ext cx="4073237" cy="0"/>
          </a:xfrm>
          <a:prstGeom prst="line">
            <a:avLst/>
          </a:prstGeom>
          <a:ln>
            <a:solidFill>
              <a:srgbClr val="999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358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9263F-52FC-4167-A0C9-83F905351BF1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FC8BF-8604-47B1-A1C2-74396296E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15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9263F-52FC-4167-A0C9-83F905351BF1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FC8BF-8604-47B1-A1C2-74396296E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70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9263F-52FC-4167-A0C9-83F905351BF1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FC8BF-8604-47B1-A1C2-74396296E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98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9263F-52FC-4167-A0C9-83F905351BF1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FC8BF-8604-47B1-A1C2-74396296E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19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9263F-52FC-4167-A0C9-83F905351BF1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FC8BF-8604-47B1-A1C2-74396296E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83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9263F-52FC-4167-A0C9-83F905351BF1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FC8BF-8604-47B1-A1C2-74396296E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23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61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9263F-52FC-4167-A0C9-83F905351BF1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FC8BF-8604-47B1-A1C2-74396296E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96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9263F-52FC-4167-A0C9-83F905351BF1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FC8BF-8604-47B1-A1C2-74396296E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95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9263F-52FC-4167-A0C9-83F905351BF1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FC8BF-8604-47B1-A1C2-74396296E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3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838200" y="1667688"/>
            <a:ext cx="7297132" cy="1446148"/>
          </a:xfrm>
        </p:spPr>
        <p:txBody>
          <a:bodyPr anchor="ctr" anchorCtr="0">
            <a:noAutofit/>
          </a:bodyPr>
          <a:lstStyle>
            <a:lvl1pPr>
              <a:defRPr sz="1800">
                <a:solidFill>
                  <a:srgbClr val="00008B"/>
                </a:solidFill>
              </a:defRPr>
            </a:lvl1pPr>
            <a:lvl2pPr>
              <a:defRPr sz="1800">
                <a:solidFill>
                  <a:srgbClr val="00008B"/>
                </a:solidFill>
              </a:defRPr>
            </a:lvl2pPr>
            <a:lvl3pPr>
              <a:defRPr sz="1800">
                <a:solidFill>
                  <a:srgbClr val="00008B"/>
                </a:solidFill>
              </a:defRPr>
            </a:lvl3pPr>
            <a:lvl4pPr>
              <a:defRPr sz="1800">
                <a:solidFill>
                  <a:srgbClr val="00008B"/>
                </a:solidFill>
              </a:defRPr>
            </a:lvl4pPr>
            <a:lvl5pPr>
              <a:defRPr sz="1800">
                <a:solidFill>
                  <a:srgbClr val="00008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1F7B30CC-7733-4439-9279-4CE92AB7742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47286" y="3138915"/>
            <a:ext cx="7288046" cy="1435404"/>
          </a:xfrm>
        </p:spPr>
        <p:txBody>
          <a:bodyPr anchor="ctr" anchorCtr="0">
            <a:noAutofit/>
          </a:bodyPr>
          <a:lstStyle>
            <a:lvl1pPr>
              <a:defRPr sz="1800">
                <a:solidFill>
                  <a:srgbClr val="00008B"/>
                </a:solidFill>
              </a:defRPr>
            </a:lvl1pPr>
            <a:lvl2pPr>
              <a:defRPr sz="1800">
                <a:solidFill>
                  <a:srgbClr val="00008B"/>
                </a:solidFill>
              </a:defRPr>
            </a:lvl2pPr>
            <a:lvl3pPr>
              <a:defRPr sz="1800">
                <a:solidFill>
                  <a:srgbClr val="00008B"/>
                </a:solidFill>
              </a:defRPr>
            </a:lvl3pPr>
            <a:lvl4pPr>
              <a:defRPr sz="1800">
                <a:solidFill>
                  <a:srgbClr val="00008B"/>
                </a:solidFill>
              </a:defRPr>
            </a:lvl4pPr>
            <a:lvl5pPr>
              <a:defRPr sz="1800">
                <a:solidFill>
                  <a:srgbClr val="00008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A776EA60-F95A-4905-BF69-95150FAFEB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47286" y="4589982"/>
            <a:ext cx="7297132" cy="1444818"/>
          </a:xfrm>
        </p:spPr>
        <p:txBody>
          <a:bodyPr anchor="ctr" anchorCtr="0">
            <a:noAutofit/>
          </a:bodyPr>
          <a:lstStyle>
            <a:lvl1pPr>
              <a:defRPr sz="1800">
                <a:solidFill>
                  <a:srgbClr val="00008B"/>
                </a:solidFill>
              </a:defRPr>
            </a:lvl1pPr>
            <a:lvl2pPr>
              <a:defRPr sz="1800">
                <a:solidFill>
                  <a:srgbClr val="00008B"/>
                </a:solidFill>
              </a:defRPr>
            </a:lvl2pPr>
            <a:lvl3pPr>
              <a:defRPr sz="1800">
                <a:solidFill>
                  <a:srgbClr val="00008B"/>
                </a:solidFill>
              </a:defRPr>
            </a:lvl3pPr>
            <a:lvl4pPr>
              <a:defRPr sz="1800">
                <a:solidFill>
                  <a:srgbClr val="00008B"/>
                </a:solidFill>
              </a:defRPr>
            </a:lvl4pPr>
            <a:lvl5pPr>
              <a:defRPr sz="1800">
                <a:solidFill>
                  <a:srgbClr val="00008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34290"/>
          </a:xfrm>
        </p:spPr>
        <p:txBody>
          <a:bodyPr>
            <a:normAutofit/>
          </a:bodyPr>
          <a:lstStyle>
            <a:lvl1pPr algn="ctr">
              <a:defRPr sz="3600">
                <a:solidFill>
                  <a:srgbClr val="00008B"/>
                </a:solidFill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B4762-5364-435D-8B4C-A070891CC002}"/>
              </a:ext>
            </a:extLst>
          </p:cNvPr>
          <p:cNvSpPr/>
          <p:nvPr userDrawn="1"/>
        </p:nvSpPr>
        <p:spPr>
          <a:xfrm>
            <a:off x="-1" y="1667687"/>
            <a:ext cx="838201" cy="1450800"/>
          </a:xfrm>
          <a:prstGeom prst="rect">
            <a:avLst/>
          </a:prstGeom>
          <a:solidFill>
            <a:srgbClr val="9999D1"/>
          </a:solidFill>
          <a:ln>
            <a:solidFill>
              <a:srgbClr val="9999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00008B"/>
                </a:solidFill>
              </a:ln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648447-D715-408E-860A-552F6FB034B7}"/>
              </a:ext>
            </a:extLst>
          </p:cNvPr>
          <p:cNvSpPr/>
          <p:nvPr userDrawn="1"/>
        </p:nvSpPr>
        <p:spPr>
          <a:xfrm>
            <a:off x="0" y="3128170"/>
            <a:ext cx="838199" cy="14508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6E313D-67D9-41AC-86EB-56703FCAB07A}"/>
              </a:ext>
            </a:extLst>
          </p:cNvPr>
          <p:cNvSpPr/>
          <p:nvPr userDrawn="1"/>
        </p:nvSpPr>
        <p:spPr>
          <a:xfrm>
            <a:off x="0" y="4579768"/>
            <a:ext cx="838200" cy="14508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CE59B9-723B-4918-A022-4BDC36FEA8A1}"/>
              </a:ext>
            </a:extLst>
          </p:cNvPr>
          <p:cNvSpPr txBox="1"/>
          <p:nvPr userDrawn="1"/>
        </p:nvSpPr>
        <p:spPr>
          <a:xfrm rot="16200000">
            <a:off x="-71867" y="2208422"/>
            <a:ext cx="145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Motivation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8452D3-D76E-4F00-9E89-134FCF5E4E1A}"/>
              </a:ext>
            </a:extLst>
          </p:cNvPr>
          <p:cNvSpPr txBox="1"/>
          <p:nvPr userDrawn="1"/>
        </p:nvSpPr>
        <p:spPr>
          <a:xfrm rot="16200000">
            <a:off x="-85795" y="3664063"/>
            <a:ext cx="146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Our work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3ED7A4-63FC-4FC8-B511-2F836F8B4C58}"/>
              </a:ext>
            </a:extLst>
          </p:cNvPr>
          <p:cNvSpPr txBox="1"/>
          <p:nvPr userDrawn="1"/>
        </p:nvSpPr>
        <p:spPr>
          <a:xfrm rot="16200000">
            <a:off x="-211133" y="4981471"/>
            <a:ext cx="1450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Ongoing</a:t>
            </a:r>
          </a:p>
          <a:p>
            <a:pPr algn="ctr"/>
            <a:r>
              <a:rPr lang="en-CA" dirty="0">
                <a:solidFill>
                  <a:schemeClr val="bg1"/>
                </a:solidFill>
              </a:rPr>
              <a:t> &amp; Future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1D64F9-1E54-40C5-9294-30C6A4BC36C6}"/>
              </a:ext>
            </a:extLst>
          </p:cNvPr>
          <p:cNvCxnSpPr>
            <a:cxnSpLocks/>
          </p:cNvCxnSpPr>
          <p:nvPr userDrawn="1"/>
        </p:nvCxnSpPr>
        <p:spPr>
          <a:xfrm>
            <a:off x="-1" y="3118487"/>
            <a:ext cx="4073237" cy="0"/>
          </a:xfrm>
          <a:prstGeom prst="line">
            <a:avLst/>
          </a:prstGeom>
          <a:ln>
            <a:solidFill>
              <a:srgbClr val="6666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BE8CE-DB6B-4C59-B31B-16221CB868DC}"/>
              </a:ext>
            </a:extLst>
          </p:cNvPr>
          <p:cNvCxnSpPr>
            <a:cxnSpLocks/>
          </p:cNvCxnSpPr>
          <p:nvPr userDrawn="1"/>
        </p:nvCxnSpPr>
        <p:spPr>
          <a:xfrm>
            <a:off x="-2" y="4570657"/>
            <a:ext cx="4073237" cy="0"/>
          </a:xfrm>
          <a:prstGeom prst="line">
            <a:avLst/>
          </a:prstGeom>
          <a:ln>
            <a:solidFill>
              <a:srgbClr val="0000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589849-E05E-406A-8B87-840D01C3E0E1}"/>
              </a:ext>
            </a:extLst>
          </p:cNvPr>
          <p:cNvCxnSpPr>
            <a:cxnSpLocks/>
          </p:cNvCxnSpPr>
          <p:nvPr userDrawn="1"/>
        </p:nvCxnSpPr>
        <p:spPr>
          <a:xfrm>
            <a:off x="-1" y="6030037"/>
            <a:ext cx="4072903" cy="0"/>
          </a:xfrm>
          <a:prstGeom prst="line">
            <a:avLst/>
          </a:prstGeom>
          <a:ln>
            <a:solidFill>
              <a:srgbClr val="0000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6CA02F-BA62-479B-99D1-B373EE5AC84F}"/>
              </a:ext>
            </a:extLst>
          </p:cNvPr>
          <p:cNvCxnSpPr>
            <a:cxnSpLocks/>
          </p:cNvCxnSpPr>
          <p:nvPr userDrawn="1"/>
        </p:nvCxnSpPr>
        <p:spPr>
          <a:xfrm>
            <a:off x="-1" y="1659374"/>
            <a:ext cx="4073237" cy="0"/>
          </a:xfrm>
          <a:prstGeom prst="line">
            <a:avLst/>
          </a:prstGeom>
          <a:ln>
            <a:solidFill>
              <a:srgbClr val="999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934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838200" y="1667688"/>
            <a:ext cx="7297132" cy="1446148"/>
          </a:xfrm>
        </p:spPr>
        <p:txBody>
          <a:bodyPr anchor="ctr" anchorCtr="0">
            <a:noAutofit/>
          </a:bodyPr>
          <a:lstStyle>
            <a:lvl1pPr>
              <a:defRPr sz="1800">
                <a:solidFill>
                  <a:srgbClr val="00008B"/>
                </a:solidFill>
              </a:defRPr>
            </a:lvl1pPr>
            <a:lvl2pPr>
              <a:defRPr sz="1800">
                <a:solidFill>
                  <a:srgbClr val="00008B"/>
                </a:solidFill>
              </a:defRPr>
            </a:lvl2pPr>
            <a:lvl3pPr>
              <a:defRPr sz="1800">
                <a:solidFill>
                  <a:srgbClr val="00008B"/>
                </a:solidFill>
              </a:defRPr>
            </a:lvl3pPr>
            <a:lvl4pPr>
              <a:defRPr sz="1800">
                <a:solidFill>
                  <a:srgbClr val="00008B"/>
                </a:solidFill>
              </a:defRPr>
            </a:lvl4pPr>
            <a:lvl5pPr>
              <a:defRPr sz="1800">
                <a:solidFill>
                  <a:srgbClr val="00008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1F7B30CC-7733-4439-9279-4CE92AB7742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47286" y="3138915"/>
            <a:ext cx="7288046" cy="1435404"/>
          </a:xfrm>
        </p:spPr>
        <p:txBody>
          <a:bodyPr anchor="ctr" anchorCtr="0">
            <a:noAutofit/>
          </a:bodyPr>
          <a:lstStyle>
            <a:lvl1pPr>
              <a:defRPr sz="1800">
                <a:solidFill>
                  <a:srgbClr val="00008B"/>
                </a:solidFill>
              </a:defRPr>
            </a:lvl1pPr>
            <a:lvl2pPr>
              <a:defRPr sz="1800">
                <a:solidFill>
                  <a:srgbClr val="00008B"/>
                </a:solidFill>
              </a:defRPr>
            </a:lvl2pPr>
            <a:lvl3pPr>
              <a:defRPr sz="1800">
                <a:solidFill>
                  <a:srgbClr val="00008B"/>
                </a:solidFill>
              </a:defRPr>
            </a:lvl3pPr>
            <a:lvl4pPr>
              <a:defRPr sz="1800">
                <a:solidFill>
                  <a:srgbClr val="00008B"/>
                </a:solidFill>
              </a:defRPr>
            </a:lvl4pPr>
            <a:lvl5pPr>
              <a:defRPr sz="1800">
                <a:solidFill>
                  <a:srgbClr val="00008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A776EA60-F95A-4905-BF69-95150FAFEB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47286" y="4589982"/>
            <a:ext cx="7297132" cy="1444818"/>
          </a:xfrm>
        </p:spPr>
        <p:txBody>
          <a:bodyPr anchor="ctr" anchorCtr="0">
            <a:noAutofit/>
          </a:bodyPr>
          <a:lstStyle>
            <a:lvl1pPr>
              <a:defRPr sz="1800">
                <a:solidFill>
                  <a:srgbClr val="00008B"/>
                </a:solidFill>
              </a:defRPr>
            </a:lvl1pPr>
            <a:lvl2pPr>
              <a:defRPr sz="1800">
                <a:solidFill>
                  <a:srgbClr val="00008B"/>
                </a:solidFill>
              </a:defRPr>
            </a:lvl2pPr>
            <a:lvl3pPr>
              <a:defRPr sz="1800">
                <a:solidFill>
                  <a:srgbClr val="00008B"/>
                </a:solidFill>
              </a:defRPr>
            </a:lvl3pPr>
            <a:lvl4pPr>
              <a:defRPr sz="1800">
                <a:solidFill>
                  <a:srgbClr val="00008B"/>
                </a:solidFill>
              </a:defRPr>
            </a:lvl4pPr>
            <a:lvl5pPr>
              <a:defRPr sz="1800">
                <a:solidFill>
                  <a:srgbClr val="00008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34290"/>
          </a:xfrm>
        </p:spPr>
        <p:txBody>
          <a:bodyPr>
            <a:normAutofit/>
          </a:bodyPr>
          <a:lstStyle>
            <a:lvl1pPr algn="ctr">
              <a:defRPr sz="3600">
                <a:solidFill>
                  <a:srgbClr val="00008B"/>
                </a:solidFill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B4762-5364-435D-8B4C-A070891CC002}"/>
              </a:ext>
            </a:extLst>
          </p:cNvPr>
          <p:cNvSpPr/>
          <p:nvPr userDrawn="1"/>
        </p:nvSpPr>
        <p:spPr>
          <a:xfrm>
            <a:off x="-1" y="1667687"/>
            <a:ext cx="838201" cy="1450800"/>
          </a:xfrm>
          <a:prstGeom prst="rect">
            <a:avLst/>
          </a:prstGeom>
          <a:solidFill>
            <a:srgbClr val="9999D1"/>
          </a:solidFill>
          <a:ln>
            <a:solidFill>
              <a:srgbClr val="9999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00008B"/>
                </a:solidFill>
              </a:ln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648447-D715-408E-860A-552F6FB034B7}"/>
              </a:ext>
            </a:extLst>
          </p:cNvPr>
          <p:cNvSpPr/>
          <p:nvPr userDrawn="1"/>
        </p:nvSpPr>
        <p:spPr>
          <a:xfrm>
            <a:off x="0" y="3128170"/>
            <a:ext cx="838199" cy="14508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6E313D-67D9-41AC-86EB-56703FCAB07A}"/>
              </a:ext>
            </a:extLst>
          </p:cNvPr>
          <p:cNvSpPr/>
          <p:nvPr userDrawn="1"/>
        </p:nvSpPr>
        <p:spPr>
          <a:xfrm>
            <a:off x="0" y="4579768"/>
            <a:ext cx="838200" cy="14508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1D64F9-1E54-40C5-9294-30C6A4BC36C6}"/>
              </a:ext>
            </a:extLst>
          </p:cNvPr>
          <p:cNvCxnSpPr>
            <a:cxnSpLocks/>
          </p:cNvCxnSpPr>
          <p:nvPr userDrawn="1"/>
        </p:nvCxnSpPr>
        <p:spPr>
          <a:xfrm>
            <a:off x="-1" y="3118487"/>
            <a:ext cx="4073237" cy="0"/>
          </a:xfrm>
          <a:prstGeom prst="line">
            <a:avLst/>
          </a:prstGeom>
          <a:ln>
            <a:solidFill>
              <a:srgbClr val="6666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BE8CE-DB6B-4C59-B31B-16221CB868DC}"/>
              </a:ext>
            </a:extLst>
          </p:cNvPr>
          <p:cNvCxnSpPr>
            <a:cxnSpLocks/>
          </p:cNvCxnSpPr>
          <p:nvPr userDrawn="1"/>
        </p:nvCxnSpPr>
        <p:spPr>
          <a:xfrm>
            <a:off x="-2" y="4570657"/>
            <a:ext cx="4073237" cy="0"/>
          </a:xfrm>
          <a:prstGeom prst="line">
            <a:avLst/>
          </a:prstGeom>
          <a:ln>
            <a:solidFill>
              <a:srgbClr val="0000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589849-E05E-406A-8B87-840D01C3E0E1}"/>
              </a:ext>
            </a:extLst>
          </p:cNvPr>
          <p:cNvCxnSpPr>
            <a:cxnSpLocks/>
          </p:cNvCxnSpPr>
          <p:nvPr userDrawn="1"/>
        </p:nvCxnSpPr>
        <p:spPr>
          <a:xfrm>
            <a:off x="-1" y="6030037"/>
            <a:ext cx="4072903" cy="0"/>
          </a:xfrm>
          <a:prstGeom prst="line">
            <a:avLst/>
          </a:prstGeom>
          <a:ln>
            <a:solidFill>
              <a:srgbClr val="0000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6CA02F-BA62-479B-99D1-B373EE5AC84F}"/>
              </a:ext>
            </a:extLst>
          </p:cNvPr>
          <p:cNvCxnSpPr>
            <a:cxnSpLocks/>
          </p:cNvCxnSpPr>
          <p:nvPr userDrawn="1"/>
        </p:nvCxnSpPr>
        <p:spPr>
          <a:xfrm>
            <a:off x="-1" y="1659374"/>
            <a:ext cx="4073237" cy="0"/>
          </a:xfrm>
          <a:prstGeom prst="line">
            <a:avLst/>
          </a:prstGeom>
          <a:ln>
            <a:solidFill>
              <a:srgbClr val="999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603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838200" y="1667688"/>
            <a:ext cx="11353800" cy="1446148"/>
          </a:xfrm>
        </p:spPr>
        <p:txBody>
          <a:bodyPr anchor="ctr" anchorCtr="0">
            <a:noAutofit/>
          </a:bodyPr>
          <a:lstStyle>
            <a:lvl1pPr>
              <a:defRPr sz="1800">
                <a:solidFill>
                  <a:srgbClr val="00008B"/>
                </a:solidFill>
              </a:defRPr>
            </a:lvl1pPr>
            <a:lvl2pPr>
              <a:defRPr sz="1800">
                <a:solidFill>
                  <a:srgbClr val="00008B"/>
                </a:solidFill>
              </a:defRPr>
            </a:lvl2pPr>
            <a:lvl3pPr>
              <a:defRPr sz="1800">
                <a:solidFill>
                  <a:srgbClr val="00008B"/>
                </a:solidFill>
              </a:defRPr>
            </a:lvl3pPr>
            <a:lvl4pPr>
              <a:defRPr sz="1800">
                <a:solidFill>
                  <a:srgbClr val="00008B"/>
                </a:solidFill>
              </a:defRPr>
            </a:lvl4pPr>
            <a:lvl5pPr>
              <a:defRPr sz="1800">
                <a:solidFill>
                  <a:srgbClr val="00008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1F7B30CC-7733-4439-9279-4CE92AB7742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47286" y="3138915"/>
            <a:ext cx="11353800" cy="1435404"/>
          </a:xfrm>
        </p:spPr>
        <p:txBody>
          <a:bodyPr anchor="ctr" anchorCtr="0">
            <a:noAutofit/>
          </a:bodyPr>
          <a:lstStyle>
            <a:lvl1pPr>
              <a:defRPr sz="1800">
                <a:solidFill>
                  <a:srgbClr val="00008B"/>
                </a:solidFill>
              </a:defRPr>
            </a:lvl1pPr>
            <a:lvl2pPr>
              <a:defRPr sz="1800">
                <a:solidFill>
                  <a:srgbClr val="00008B"/>
                </a:solidFill>
              </a:defRPr>
            </a:lvl2pPr>
            <a:lvl3pPr>
              <a:defRPr sz="1800">
                <a:solidFill>
                  <a:srgbClr val="00008B"/>
                </a:solidFill>
              </a:defRPr>
            </a:lvl3pPr>
            <a:lvl4pPr>
              <a:defRPr sz="1800">
                <a:solidFill>
                  <a:srgbClr val="00008B"/>
                </a:solidFill>
              </a:defRPr>
            </a:lvl4pPr>
            <a:lvl5pPr>
              <a:defRPr sz="1800">
                <a:solidFill>
                  <a:srgbClr val="00008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A776EA60-F95A-4905-BF69-95150FAFEB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47286" y="4589982"/>
            <a:ext cx="11344714" cy="1444818"/>
          </a:xfrm>
        </p:spPr>
        <p:txBody>
          <a:bodyPr anchor="ctr" anchorCtr="0">
            <a:noAutofit/>
          </a:bodyPr>
          <a:lstStyle>
            <a:lvl1pPr>
              <a:defRPr sz="1800">
                <a:solidFill>
                  <a:srgbClr val="00008B"/>
                </a:solidFill>
              </a:defRPr>
            </a:lvl1pPr>
            <a:lvl2pPr>
              <a:defRPr sz="1800">
                <a:solidFill>
                  <a:srgbClr val="00008B"/>
                </a:solidFill>
              </a:defRPr>
            </a:lvl2pPr>
            <a:lvl3pPr>
              <a:defRPr sz="1800">
                <a:solidFill>
                  <a:srgbClr val="00008B"/>
                </a:solidFill>
              </a:defRPr>
            </a:lvl3pPr>
            <a:lvl4pPr>
              <a:defRPr sz="1800">
                <a:solidFill>
                  <a:srgbClr val="00008B"/>
                </a:solidFill>
              </a:defRPr>
            </a:lvl4pPr>
            <a:lvl5pPr>
              <a:defRPr sz="1800">
                <a:solidFill>
                  <a:srgbClr val="00008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34290"/>
          </a:xfrm>
        </p:spPr>
        <p:txBody>
          <a:bodyPr>
            <a:normAutofit/>
          </a:bodyPr>
          <a:lstStyle>
            <a:lvl1pPr algn="ctr">
              <a:defRPr sz="3600">
                <a:solidFill>
                  <a:srgbClr val="00008B"/>
                </a:solidFill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B4762-5364-435D-8B4C-A070891CC002}"/>
              </a:ext>
            </a:extLst>
          </p:cNvPr>
          <p:cNvSpPr/>
          <p:nvPr userDrawn="1"/>
        </p:nvSpPr>
        <p:spPr>
          <a:xfrm>
            <a:off x="-1" y="1667687"/>
            <a:ext cx="838201" cy="1450800"/>
          </a:xfrm>
          <a:prstGeom prst="rect">
            <a:avLst/>
          </a:prstGeom>
          <a:solidFill>
            <a:srgbClr val="9999D1"/>
          </a:solidFill>
          <a:ln>
            <a:solidFill>
              <a:srgbClr val="9999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00008B"/>
                </a:solidFill>
              </a:ln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648447-D715-408E-860A-552F6FB034B7}"/>
              </a:ext>
            </a:extLst>
          </p:cNvPr>
          <p:cNvSpPr/>
          <p:nvPr userDrawn="1"/>
        </p:nvSpPr>
        <p:spPr>
          <a:xfrm>
            <a:off x="0" y="3128170"/>
            <a:ext cx="838199" cy="14508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6E313D-67D9-41AC-86EB-56703FCAB07A}"/>
              </a:ext>
            </a:extLst>
          </p:cNvPr>
          <p:cNvSpPr/>
          <p:nvPr userDrawn="1"/>
        </p:nvSpPr>
        <p:spPr>
          <a:xfrm>
            <a:off x="0" y="4579768"/>
            <a:ext cx="838200" cy="14508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1D64F9-1E54-40C5-9294-30C6A4BC36C6}"/>
              </a:ext>
            </a:extLst>
          </p:cNvPr>
          <p:cNvCxnSpPr>
            <a:cxnSpLocks/>
          </p:cNvCxnSpPr>
          <p:nvPr userDrawn="1"/>
        </p:nvCxnSpPr>
        <p:spPr>
          <a:xfrm>
            <a:off x="-1" y="3118487"/>
            <a:ext cx="4073237" cy="0"/>
          </a:xfrm>
          <a:prstGeom prst="line">
            <a:avLst/>
          </a:prstGeom>
          <a:ln>
            <a:solidFill>
              <a:srgbClr val="6666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BE8CE-DB6B-4C59-B31B-16221CB868DC}"/>
              </a:ext>
            </a:extLst>
          </p:cNvPr>
          <p:cNvCxnSpPr>
            <a:cxnSpLocks/>
          </p:cNvCxnSpPr>
          <p:nvPr userDrawn="1"/>
        </p:nvCxnSpPr>
        <p:spPr>
          <a:xfrm>
            <a:off x="-2" y="4570657"/>
            <a:ext cx="4073237" cy="0"/>
          </a:xfrm>
          <a:prstGeom prst="line">
            <a:avLst/>
          </a:prstGeom>
          <a:ln>
            <a:solidFill>
              <a:srgbClr val="0000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589849-E05E-406A-8B87-840D01C3E0E1}"/>
              </a:ext>
            </a:extLst>
          </p:cNvPr>
          <p:cNvCxnSpPr>
            <a:cxnSpLocks/>
          </p:cNvCxnSpPr>
          <p:nvPr userDrawn="1"/>
        </p:nvCxnSpPr>
        <p:spPr>
          <a:xfrm>
            <a:off x="-1" y="6030037"/>
            <a:ext cx="4072903" cy="0"/>
          </a:xfrm>
          <a:prstGeom prst="line">
            <a:avLst/>
          </a:prstGeom>
          <a:ln>
            <a:solidFill>
              <a:srgbClr val="0000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6CA02F-BA62-479B-99D1-B373EE5AC84F}"/>
              </a:ext>
            </a:extLst>
          </p:cNvPr>
          <p:cNvCxnSpPr>
            <a:cxnSpLocks/>
          </p:cNvCxnSpPr>
          <p:nvPr userDrawn="1"/>
        </p:nvCxnSpPr>
        <p:spPr>
          <a:xfrm>
            <a:off x="-1" y="1659374"/>
            <a:ext cx="4073237" cy="0"/>
          </a:xfrm>
          <a:prstGeom prst="line">
            <a:avLst/>
          </a:prstGeom>
          <a:ln>
            <a:solidFill>
              <a:srgbClr val="999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46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838200" y="1667688"/>
            <a:ext cx="7297132" cy="1446148"/>
          </a:xfrm>
        </p:spPr>
        <p:txBody>
          <a:bodyPr anchor="ctr" anchorCtr="0">
            <a:noAutofit/>
          </a:bodyPr>
          <a:lstStyle>
            <a:lvl1pPr>
              <a:defRPr sz="1800">
                <a:solidFill>
                  <a:srgbClr val="00008B"/>
                </a:solidFill>
              </a:defRPr>
            </a:lvl1pPr>
            <a:lvl2pPr>
              <a:defRPr sz="1800">
                <a:solidFill>
                  <a:srgbClr val="00008B"/>
                </a:solidFill>
              </a:defRPr>
            </a:lvl2pPr>
            <a:lvl3pPr>
              <a:defRPr sz="1800">
                <a:solidFill>
                  <a:srgbClr val="00008B"/>
                </a:solidFill>
              </a:defRPr>
            </a:lvl3pPr>
            <a:lvl4pPr>
              <a:defRPr sz="1800">
                <a:solidFill>
                  <a:srgbClr val="00008B"/>
                </a:solidFill>
              </a:defRPr>
            </a:lvl4pPr>
            <a:lvl5pPr>
              <a:defRPr sz="1800">
                <a:solidFill>
                  <a:srgbClr val="00008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1F7B30CC-7733-4439-9279-4CE92AB7742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47286" y="3138915"/>
            <a:ext cx="7288046" cy="1435404"/>
          </a:xfrm>
        </p:spPr>
        <p:txBody>
          <a:bodyPr anchor="ctr" anchorCtr="0">
            <a:noAutofit/>
          </a:bodyPr>
          <a:lstStyle>
            <a:lvl1pPr>
              <a:defRPr sz="1800">
                <a:solidFill>
                  <a:srgbClr val="00008B"/>
                </a:solidFill>
              </a:defRPr>
            </a:lvl1pPr>
            <a:lvl2pPr>
              <a:defRPr sz="1800">
                <a:solidFill>
                  <a:srgbClr val="00008B"/>
                </a:solidFill>
              </a:defRPr>
            </a:lvl2pPr>
            <a:lvl3pPr>
              <a:defRPr sz="1800">
                <a:solidFill>
                  <a:srgbClr val="00008B"/>
                </a:solidFill>
              </a:defRPr>
            </a:lvl3pPr>
            <a:lvl4pPr>
              <a:defRPr sz="1800">
                <a:solidFill>
                  <a:srgbClr val="00008B"/>
                </a:solidFill>
              </a:defRPr>
            </a:lvl4pPr>
            <a:lvl5pPr>
              <a:defRPr sz="1800">
                <a:solidFill>
                  <a:srgbClr val="00008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A776EA60-F95A-4905-BF69-95150FAFEB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47286" y="4589982"/>
            <a:ext cx="7297132" cy="1444818"/>
          </a:xfrm>
        </p:spPr>
        <p:txBody>
          <a:bodyPr anchor="ctr" anchorCtr="0">
            <a:noAutofit/>
          </a:bodyPr>
          <a:lstStyle>
            <a:lvl1pPr>
              <a:defRPr sz="1800">
                <a:solidFill>
                  <a:srgbClr val="00008B"/>
                </a:solidFill>
              </a:defRPr>
            </a:lvl1pPr>
            <a:lvl2pPr>
              <a:defRPr sz="1800">
                <a:solidFill>
                  <a:srgbClr val="00008B"/>
                </a:solidFill>
              </a:defRPr>
            </a:lvl2pPr>
            <a:lvl3pPr>
              <a:defRPr sz="1800">
                <a:solidFill>
                  <a:srgbClr val="00008B"/>
                </a:solidFill>
              </a:defRPr>
            </a:lvl3pPr>
            <a:lvl4pPr>
              <a:defRPr sz="1800">
                <a:solidFill>
                  <a:srgbClr val="00008B"/>
                </a:solidFill>
              </a:defRPr>
            </a:lvl4pPr>
            <a:lvl5pPr>
              <a:defRPr sz="1800">
                <a:solidFill>
                  <a:srgbClr val="00008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34290"/>
          </a:xfrm>
        </p:spPr>
        <p:txBody>
          <a:bodyPr>
            <a:normAutofit/>
          </a:bodyPr>
          <a:lstStyle>
            <a:lvl1pPr algn="ctr">
              <a:defRPr sz="3600">
                <a:solidFill>
                  <a:srgbClr val="00008B"/>
                </a:solidFill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B4762-5364-435D-8B4C-A070891CC002}"/>
              </a:ext>
            </a:extLst>
          </p:cNvPr>
          <p:cNvSpPr/>
          <p:nvPr userDrawn="1"/>
        </p:nvSpPr>
        <p:spPr>
          <a:xfrm>
            <a:off x="-1" y="1667687"/>
            <a:ext cx="838201" cy="1450800"/>
          </a:xfrm>
          <a:prstGeom prst="rect">
            <a:avLst/>
          </a:prstGeom>
          <a:solidFill>
            <a:srgbClr val="9999D1"/>
          </a:solidFill>
          <a:ln>
            <a:solidFill>
              <a:srgbClr val="9999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00008B"/>
                </a:solidFill>
              </a:ln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648447-D715-408E-860A-552F6FB034B7}"/>
              </a:ext>
            </a:extLst>
          </p:cNvPr>
          <p:cNvSpPr/>
          <p:nvPr userDrawn="1"/>
        </p:nvSpPr>
        <p:spPr>
          <a:xfrm>
            <a:off x="0" y="3128170"/>
            <a:ext cx="838199" cy="14508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6E313D-67D9-41AC-86EB-56703FCAB07A}"/>
              </a:ext>
            </a:extLst>
          </p:cNvPr>
          <p:cNvSpPr/>
          <p:nvPr userDrawn="1"/>
        </p:nvSpPr>
        <p:spPr>
          <a:xfrm>
            <a:off x="0" y="4579768"/>
            <a:ext cx="838200" cy="14508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CE59B9-723B-4918-A022-4BDC36FEA8A1}"/>
              </a:ext>
            </a:extLst>
          </p:cNvPr>
          <p:cNvSpPr txBox="1"/>
          <p:nvPr userDrawn="1"/>
        </p:nvSpPr>
        <p:spPr>
          <a:xfrm rot="16200000">
            <a:off x="-71867" y="2208422"/>
            <a:ext cx="145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Solution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8452D3-D76E-4F00-9E89-134FCF5E4E1A}"/>
              </a:ext>
            </a:extLst>
          </p:cNvPr>
          <p:cNvSpPr txBox="1"/>
          <p:nvPr userDrawn="1"/>
        </p:nvSpPr>
        <p:spPr>
          <a:xfrm rot="16200000">
            <a:off x="-85795" y="3664063"/>
            <a:ext cx="146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Solution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3ED7A4-63FC-4FC8-B511-2F836F8B4C58}"/>
              </a:ext>
            </a:extLst>
          </p:cNvPr>
          <p:cNvSpPr txBox="1"/>
          <p:nvPr userDrawn="1"/>
        </p:nvSpPr>
        <p:spPr>
          <a:xfrm rot="16200000">
            <a:off x="-83534" y="5109491"/>
            <a:ext cx="145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Tests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1D64F9-1E54-40C5-9294-30C6A4BC36C6}"/>
              </a:ext>
            </a:extLst>
          </p:cNvPr>
          <p:cNvCxnSpPr>
            <a:cxnSpLocks/>
          </p:cNvCxnSpPr>
          <p:nvPr userDrawn="1"/>
        </p:nvCxnSpPr>
        <p:spPr>
          <a:xfrm>
            <a:off x="-1" y="3118487"/>
            <a:ext cx="4073237" cy="0"/>
          </a:xfrm>
          <a:prstGeom prst="line">
            <a:avLst/>
          </a:prstGeom>
          <a:ln>
            <a:solidFill>
              <a:srgbClr val="6666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BE8CE-DB6B-4C59-B31B-16221CB868DC}"/>
              </a:ext>
            </a:extLst>
          </p:cNvPr>
          <p:cNvCxnSpPr>
            <a:cxnSpLocks/>
          </p:cNvCxnSpPr>
          <p:nvPr userDrawn="1"/>
        </p:nvCxnSpPr>
        <p:spPr>
          <a:xfrm>
            <a:off x="-2" y="4570657"/>
            <a:ext cx="4073237" cy="0"/>
          </a:xfrm>
          <a:prstGeom prst="line">
            <a:avLst/>
          </a:prstGeom>
          <a:ln>
            <a:solidFill>
              <a:srgbClr val="0000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589849-E05E-406A-8B87-840D01C3E0E1}"/>
              </a:ext>
            </a:extLst>
          </p:cNvPr>
          <p:cNvCxnSpPr>
            <a:cxnSpLocks/>
          </p:cNvCxnSpPr>
          <p:nvPr userDrawn="1"/>
        </p:nvCxnSpPr>
        <p:spPr>
          <a:xfrm>
            <a:off x="-1" y="6030037"/>
            <a:ext cx="4072903" cy="0"/>
          </a:xfrm>
          <a:prstGeom prst="line">
            <a:avLst/>
          </a:prstGeom>
          <a:ln>
            <a:solidFill>
              <a:srgbClr val="0000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6CA02F-BA62-479B-99D1-B373EE5AC84F}"/>
              </a:ext>
            </a:extLst>
          </p:cNvPr>
          <p:cNvCxnSpPr>
            <a:cxnSpLocks/>
          </p:cNvCxnSpPr>
          <p:nvPr userDrawn="1"/>
        </p:nvCxnSpPr>
        <p:spPr>
          <a:xfrm>
            <a:off x="-1" y="1659374"/>
            <a:ext cx="4073237" cy="0"/>
          </a:xfrm>
          <a:prstGeom prst="line">
            <a:avLst/>
          </a:prstGeom>
          <a:ln>
            <a:solidFill>
              <a:srgbClr val="999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01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0" name="Textfeld 14">
            <a:extLst>
              <a:ext uri="{FF2B5EF4-FFF2-40B4-BE49-F238E27FC236}">
                <a16:creationId xmlns:a16="http://schemas.microsoft.com/office/drawing/2014/main" id="{A407272F-8C4F-E5DB-26EB-A0BF39BA224F}"/>
              </a:ext>
            </a:extLst>
          </p:cNvPr>
          <p:cNvSpPr txBox="1"/>
          <p:nvPr userDrawn="1"/>
        </p:nvSpPr>
        <p:spPr>
          <a:xfrm>
            <a:off x="11586411" y="6548224"/>
            <a:ext cx="604989" cy="307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213D41-E627-442D-89E7-B53E7DF5FAA4}" type="slidenum">
              <a:rPr lang="en-US" sz="1400" smtClean="0">
                <a:solidFill>
                  <a:schemeClr val="tx1"/>
                </a:solidFill>
              </a:rPr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2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60" r:id="rId6"/>
    <p:sldLayoutId id="2147483661" r:id="rId7"/>
    <p:sldLayoutId id="2147483665" r:id="rId8"/>
    <p:sldLayoutId id="2147483662" r:id="rId9"/>
    <p:sldLayoutId id="2147483663" r:id="rId10"/>
    <p:sldLayoutId id="2147483664" r:id="rId11"/>
    <p:sldLayoutId id="2147483653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7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7.png"/><Relationship Id="rId10" Type="http://schemas.openxmlformats.org/officeDocument/2006/relationships/image" Target="../media/image28.jpeg"/><Relationship Id="rId4" Type="http://schemas.openxmlformats.org/officeDocument/2006/relationships/image" Target="../media/image22.sv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9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0.png"/><Relationship Id="rId5" Type="http://schemas.openxmlformats.org/officeDocument/2006/relationships/image" Target="../media/image1071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2.png"/><Relationship Id="rId7" Type="http://schemas.openxmlformats.org/officeDocument/2006/relationships/image" Target="../media/image48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1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7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11" Type="http://schemas.openxmlformats.org/officeDocument/2006/relationships/image" Target="../media/image29.png"/><Relationship Id="rId5" Type="http://schemas.openxmlformats.org/officeDocument/2006/relationships/image" Target="../media/image59.jpeg"/><Relationship Id="rId10" Type="http://schemas.openxmlformats.org/officeDocument/2006/relationships/image" Target="../media/image190.png"/><Relationship Id="rId4" Type="http://schemas.openxmlformats.org/officeDocument/2006/relationships/image" Target="../media/image283.png"/><Relationship Id="rId9" Type="http://schemas.openxmlformats.org/officeDocument/2006/relationships/image" Target="../media/image3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1.png"/><Relationship Id="rId13" Type="http://schemas.openxmlformats.org/officeDocument/2006/relationships/image" Target="../media/image1131.png"/><Relationship Id="rId3" Type="http://schemas.openxmlformats.org/officeDocument/2006/relationships/image" Target="../media/image360.png"/><Relationship Id="rId7" Type="http://schemas.openxmlformats.org/officeDocument/2006/relationships/image" Target="../media/image311.png"/><Relationship Id="rId12" Type="http://schemas.openxmlformats.org/officeDocument/2006/relationships/image" Target="../media/image11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1.png"/><Relationship Id="rId11" Type="http://schemas.openxmlformats.org/officeDocument/2006/relationships/image" Target="../media/image1110.png"/><Relationship Id="rId15" Type="http://schemas.openxmlformats.org/officeDocument/2006/relationships/image" Target="../media/image280.png"/><Relationship Id="rId10" Type="http://schemas.openxmlformats.org/officeDocument/2006/relationships/image" Target="../media/image1100.png"/><Relationship Id="rId4" Type="http://schemas.openxmlformats.org/officeDocument/2006/relationships/image" Target="../media/image65.png"/><Relationship Id="rId9" Type="http://schemas.openxmlformats.org/officeDocument/2006/relationships/image" Target="../media/image6901.png"/><Relationship Id="rId14" Type="http://schemas.openxmlformats.org/officeDocument/2006/relationships/image" Target="../media/image3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1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1.png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1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8.png"/><Relationship Id="rId7" Type="http://schemas.openxmlformats.org/officeDocument/2006/relationships/image" Target="../media/image95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2.svg"/><Relationship Id="rId5" Type="http://schemas.openxmlformats.org/officeDocument/2006/relationships/image" Target="../media/image94.png"/><Relationship Id="rId10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00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/>
          <a:srcRect b="18251"/>
          <a:stretch/>
        </p:blipFill>
        <p:spPr>
          <a:xfrm>
            <a:off x="-11576" y="0"/>
            <a:ext cx="12203574" cy="3657599"/>
          </a:xfrm>
          <a:prstGeom prst="rect">
            <a:avLst/>
          </a:prstGeom>
        </p:spPr>
      </p:pic>
      <p:sp>
        <p:nvSpPr>
          <p:cNvPr id="21" name="Titel 1">
            <a:extLst>
              <a:ext uri="{FF2B5EF4-FFF2-40B4-BE49-F238E27FC236}">
                <a16:creationId xmlns:a16="http://schemas.microsoft.com/office/drawing/2014/main" id="{9FE6D5BD-0861-4785-A9B2-25B3A8121109}"/>
              </a:ext>
            </a:extLst>
          </p:cNvPr>
          <p:cNvSpPr txBox="1">
            <a:spLocks/>
          </p:cNvSpPr>
          <p:nvPr/>
        </p:nvSpPr>
        <p:spPr>
          <a:xfrm>
            <a:off x="-3190" y="1083784"/>
            <a:ext cx="12192000" cy="12297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LMRoman12-Bold"/>
                <a:cs typeface="+mn-cs"/>
              </a:rPr>
              <a:t>Towards Solving Computational Challenges in Lattice Field Theory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LMRoman12-Bold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LMRoman12-Bold"/>
                <a:cs typeface="+mn-cs"/>
              </a:rPr>
              <a:t>From Deep Learning to Quantum Computing</a:t>
            </a:r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CBB47186-4F06-88E8-A9AA-4B7D3F933357}"/>
              </a:ext>
            </a:extLst>
          </p:cNvPr>
          <p:cNvSpPr txBox="1">
            <a:spLocks/>
          </p:cNvSpPr>
          <p:nvPr/>
        </p:nvSpPr>
        <p:spPr>
          <a:xfrm>
            <a:off x="0" y="3978448"/>
            <a:ext cx="12192000" cy="592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/>
              <a:t>Lena Funcke</a:t>
            </a:r>
          </a:p>
        </p:txBody>
      </p:sp>
      <p:sp>
        <p:nvSpPr>
          <p:cNvPr id="26" name="Rechteck 4">
            <a:extLst>
              <a:ext uri="{FF2B5EF4-FFF2-40B4-BE49-F238E27FC236}">
                <a16:creationId xmlns:a16="http://schemas.microsoft.com/office/drawing/2014/main" id="{2170EC9E-4DC6-0CC7-154E-62FF261F0BE9}"/>
              </a:ext>
            </a:extLst>
          </p:cNvPr>
          <p:cNvSpPr/>
          <p:nvPr/>
        </p:nvSpPr>
        <p:spPr>
          <a:xfrm>
            <a:off x="615352" y="6058764"/>
            <a:ext cx="11140440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DPG Spring Meeting, 13 March 2025</a:t>
            </a:r>
            <a:endParaRPr lang="en-US" dirty="0">
              <a:cs typeface="Helvetica" panose="020B0604020202020204" pitchFamily="34" charset="0"/>
            </a:endParaRPr>
          </a:p>
        </p:txBody>
      </p:sp>
      <p:pic>
        <p:nvPicPr>
          <p:cNvPr id="28" name="Picture 2" descr="https://agthiel.hiskp.uni-bonn.de/fileadmin/resources/images/Logo_HISKP_cdrv9.jpg">
            <a:extLst>
              <a:ext uri="{FF2B5EF4-FFF2-40B4-BE49-F238E27FC236}">
                <a16:creationId xmlns:a16="http://schemas.microsoft.com/office/drawing/2014/main" id="{510E69BB-E1BA-44E3-09E9-0E18D755D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071" y="5025493"/>
            <a:ext cx="646712" cy="68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EE0E385D-2B2C-BD9E-AA0E-F0FEBF265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4178" r="324" b="36753"/>
          <a:stretch/>
        </p:blipFill>
        <p:spPr bwMode="auto">
          <a:xfrm>
            <a:off x="431698" y="5025494"/>
            <a:ext cx="1716485" cy="6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596C3C4E-6849-C072-B34F-57E97D6F0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5" t="1" r="-1713" b="331"/>
          <a:stretch/>
        </p:blipFill>
        <p:spPr bwMode="auto">
          <a:xfrm>
            <a:off x="2578225" y="5025494"/>
            <a:ext cx="608804" cy="6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BCTP Startpage — Bethe Center">
            <a:extLst>
              <a:ext uri="{FF2B5EF4-FFF2-40B4-BE49-F238E27FC236}">
                <a16:creationId xmlns:a16="http://schemas.microsoft.com/office/drawing/2014/main" id="{81061D68-F20F-8520-6470-662487942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t="6097" r="6967" b="8103"/>
          <a:stretch/>
        </p:blipFill>
        <p:spPr bwMode="auto">
          <a:xfrm>
            <a:off x="4693825" y="5023079"/>
            <a:ext cx="1589984" cy="69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FLW Lamarr Projects | FLW – Lehrstuhl für Förder- und Lagerwesen">
            <a:extLst>
              <a:ext uri="{FF2B5EF4-FFF2-40B4-BE49-F238E27FC236}">
                <a16:creationId xmlns:a16="http://schemas.microsoft.com/office/drawing/2014/main" id="{DDE49A61-5DE1-6682-6779-E4AA232D6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852" y="5023079"/>
            <a:ext cx="1366251" cy="69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AA5527-246C-B0B6-214B-3F832874834B}"/>
              </a:ext>
            </a:extLst>
          </p:cNvPr>
          <p:cNvSpPr txBox="1"/>
          <p:nvPr/>
        </p:nvSpPr>
        <p:spPr>
          <a:xfrm>
            <a:off x="11611568" y="6430515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dd</a:t>
            </a:r>
            <a:endParaRPr lang="LID4096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A981E-93DE-666C-C341-348B825AE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37774" y="5101788"/>
            <a:ext cx="1658652" cy="53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ML4Q Fiber Lab (en) | ML4Q">
            <a:extLst>
              <a:ext uri="{FF2B5EF4-FFF2-40B4-BE49-F238E27FC236}">
                <a16:creationId xmlns:a16="http://schemas.microsoft.com/office/drawing/2014/main" id="{533A9584-39F7-282E-6529-F15D76123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145" y="5025493"/>
            <a:ext cx="1097585" cy="68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120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7007E-6FB6-616A-93BD-D5C00DA3D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BCD60A6-D9AB-8DC6-86F4-3C73DD182CE0}"/>
              </a:ext>
            </a:extLst>
          </p:cNvPr>
          <p:cNvSpPr/>
          <p:nvPr/>
        </p:nvSpPr>
        <p:spPr>
          <a:xfrm rot="5400000">
            <a:off x="8953494" y="-1525412"/>
            <a:ext cx="378613" cy="60984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7F7A30-9255-5278-2303-DEC52A52216A}"/>
              </a:ext>
            </a:extLst>
          </p:cNvPr>
          <p:cNvSpPr/>
          <p:nvPr/>
        </p:nvSpPr>
        <p:spPr>
          <a:xfrm rot="5400000">
            <a:off x="2855092" y="-1525412"/>
            <a:ext cx="378613" cy="60984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Inhaltsplatzhalter 2">
                <a:extLst>
                  <a:ext uri="{FF2B5EF4-FFF2-40B4-BE49-F238E27FC236}">
                    <a16:creationId xmlns:a16="http://schemas.microsoft.com/office/drawing/2014/main" id="{2EF71DE2-95BE-79F3-60E8-45C86AAA2A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0261" y="3785672"/>
                <a:ext cx="2515497" cy="938894"/>
              </a:xfrm>
              <a:prstGeom prst="rect">
                <a:avLst/>
              </a:prstGeom>
            </p:spPr>
            <p:txBody>
              <a:bodyPr anchor="t" anchorCtr="0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CA" sz="1800" b="1" dirty="0">
                    <a:latin typeface="+mn-lt"/>
                  </a:rPr>
                  <a:t>Markov Chain </a:t>
                </a:r>
                <a:br>
                  <a:rPr lang="en-CA" sz="1800" b="1" dirty="0">
                    <a:latin typeface="+mn-lt"/>
                  </a:rPr>
                </a:br>
                <a:r>
                  <a:rPr lang="en-CA" sz="1800" b="1" dirty="0">
                    <a:latin typeface="+mn-lt"/>
                  </a:rPr>
                  <a:t>Monte Carlo</a:t>
                </a:r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A" sz="1800" dirty="0"/>
                  <a:t> powerful but limited</a:t>
                </a:r>
              </a:p>
              <a:p>
                <a:pPr marL="0" indent="0" algn="ctr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b="1" dirty="0">
                  <a:latin typeface="+mn-lt"/>
                </a:endParaRPr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b="1" dirty="0">
                  <a:latin typeface="+mn-lt"/>
                </a:endParaRPr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u="sng" dirty="0">
                  <a:latin typeface="+mn-lt"/>
                </a:endParaRPr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b="1" dirty="0"/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u="sng" dirty="0">
                  <a:latin typeface="+mn-lt"/>
                </a:endParaRPr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u="sng" dirty="0">
                  <a:latin typeface="+mn-lt"/>
                </a:endParaRPr>
              </a:p>
            </p:txBody>
          </p:sp>
        </mc:Choice>
        <mc:Fallback xmlns="">
          <p:sp>
            <p:nvSpPr>
              <p:cNvPr id="66" name="Inhaltsplatzhalter 2">
                <a:extLst>
                  <a:ext uri="{FF2B5EF4-FFF2-40B4-BE49-F238E27FC236}">
                    <a16:creationId xmlns:a16="http://schemas.microsoft.com/office/drawing/2014/main" id="{2EF71DE2-95BE-79F3-60E8-45C86AAA2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261" y="3785672"/>
                <a:ext cx="2515497" cy="938894"/>
              </a:xfrm>
              <a:prstGeom prst="rect">
                <a:avLst/>
              </a:prstGeom>
              <a:blipFill>
                <a:blip r:embed="rId3"/>
                <a:stretch>
                  <a:fillRect l="-1937" t="-3247" b="-779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C4376BAB-F8FD-08B0-3CD0-235737BA2F17}"/>
              </a:ext>
            </a:extLst>
          </p:cNvPr>
          <p:cNvCxnSpPr>
            <a:cxnSpLocks/>
          </p:cNvCxnSpPr>
          <p:nvPr/>
        </p:nvCxnSpPr>
        <p:spPr>
          <a:xfrm>
            <a:off x="5070760" y="4255119"/>
            <a:ext cx="2391017" cy="0"/>
          </a:xfrm>
          <a:prstGeom prst="straightConnector1">
            <a:avLst/>
          </a:prstGeom>
          <a:ln w="38100">
            <a:solidFill>
              <a:srgbClr val="00008B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C785028-CC72-50FF-A205-82169B8A8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Overview: towards overcoming these challenges…</a:t>
            </a:r>
          </a:p>
        </p:txBody>
      </p:sp>
      <p:grpSp>
        <p:nvGrpSpPr>
          <p:cNvPr id="18" name="Gruppieren 12">
            <a:extLst>
              <a:ext uri="{FF2B5EF4-FFF2-40B4-BE49-F238E27FC236}">
                <a16:creationId xmlns:a16="http://schemas.microsoft.com/office/drawing/2014/main" id="{3420D70C-291C-D536-C6AE-A9FE9C748D4E}"/>
              </a:ext>
            </a:extLst>
          </p:cNvPr>
          <p:cNvGrpSpPr/>
          <p:nvPr/>
        </p:nvGrpSpPr>
        <p:grpSpPr>
          <a:xfrm>
            <a:off x="7978613" y="2145596"/>
            <a:ext cx="820348" cy="820348"/>
            <a:chOff x="4120668" y="1660709"/>
            <a:chExt cx="820348" cy="820348"/>
          </a:xfrm>
        </p:grpSpPr>
        <p:sp>
          <p:nvSpPr>
            <p:cNvPr id="19" name="Ellipse 13">
              <a:extLst>
                <a:ext uri="{FF2B5EF4-FFF2-40B4-BE49-F238E27FC236}">
                  <a16:creationId xmlns:a16="http://schemas.microsoft.com/office/drawing/2014/main" id="{DF710FB0-9900-8E08-6DFE-4CB287245058}"/>
                </a:ext>
              </a:extLst>
            </p:cNvPr>
            <p:cNvSpPr/>
            <p:nvPr/>
          </p:nvSpPr>
          <p:spPr>
            <a:xfrm>
              <a:off x="4120668" y="1660709"/>
              <a:ext cx="820348" cy="8203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llipse 14">
              <a:extLst>
                <a:ext uri="{FF2B5EF4-FFF2-40B4-BE49-F238E27FC236}">
                  <a16:creationId xmlns:a16="http://schemas.microsoft.com/office/drawing/2014/main" id="{283D3357-934B-02BC-F7EF-5A355A78F80E}"/>
                </a:ext>
              </a:extLst>
            </p:cNvPr>
            <p:cNvSpPr/>
            <p:nvPr/>
          </p:nvSpPr>
          <p:spPr>
            <a:xfrm>
              <a:off x="4245766" y="1868927"/>
              <a:ext cx="87381" cy="87381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llipse 15">
              <a:extLst>
                <a:ext uri="{FF2B5EF4-FFF2-40B4-BE49-F238E27FC236}">
                  <a16:creationId xmlns:a16="http://schemas.microsoft.com/office/drawing/2014/main" id="{99A8D9FB-8A09-AF52-4C89-30B40BEB819B}"/>
                </a:ext>
              </a:extLst>
            </p:cNvPr>
            <p:cNvSpPr/>
            <p:nvPr/>
          </p:nvSpPr>
          <p:spPr>
            <a:xfrm>
              <a:off x="4245766" y="2017887"/>
              <a:ext cx="87381" cy="87381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llipse 16">
              <a:extLst>
                <a:ext uri="{FF2B5EF4-FFF2-40B4-BE49-F238E27FC236}">
                  <a16:creationId xmlns:a16="http://schemas.microsoft.com/office/drawing/2014/main" id="{32CA94EE-8A5D-3906-CE3F-526E50452491}"/>
                </a:ext>
              </a:extLst>
            </p:cNvPr>
            <p:cNvSpPr/>
            <p:nvPr/>
          </p:nvSpPr>
          <p:spPr>
            <a:xfrm>
              <a:off x="4245766" y="2173074"/>
              <a:ext cx="87381" cy="87381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17">
              <a:extLst>
                <a:ext uri="{FF2B5EF4-FFF2-40B4-BE49-F238E27FC236}">
                  <a16:creationId xmlns:a16="http://schemas.microsoft.com/office/drawing/2014/main" id="{2A3A6196-B17B-E890-0870-2450A2F5E89F}"/>
                </a:ext>
              </a:extLst>
            </p:cNvPr>
            <p:cNvSpPr/>
            <p:nvPr/>
          </p:nvSpPr>
          <p:spPr>
            <a:xfrm>
              <a:off x="4498442" y="1718811"/>
              <a:ext cx="87381" cy="87381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18">
              <a:extLst>
                <a:ext uri="{FF2B5EF4-FFF2-40B4-BE49-F238E27FC236}">
                  <a16:creationId xmlns:a16="http://schemas.microsoft.com/office/drawing/2014/main" id="{262AE50C-9E0A-A110-3149-F268DC720191}"/>
                </a:ext>
              </a:extLst>
            </p:cNvPr>
            <p:cNvSpPr/>
            <p:nvPr/>
          </p:nvSpPr>
          <p:spPr>
            <a:xfrm>
              <a:off x="4498442" y="1867771"/>
              <a:ext cx="87381" cy="87381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e 19">
              <a:extLst>
                <a:ext uri="{FF2B5EF4-FFF2-40B4-BE49-F238E27FC236}">
                  <a16:creationId xmlns:a16="http://schemas.microsoft.com/office/drawing/2014/main" id="{D1412A78-E12E-B6E2-579A-2D8A8DDC9EA9}"/>
                </a:ext>
              </a:extLst>
            </p:cNvPr>
            <p:cNvSpPr/>
            <p:nvPr/>
          </p:nvSpPr>
          <p:spPr>
            <a:xfrm>
              <a:off x="4498442" y="2022958"/>
              <a:ext cx="87381" cy="87381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0">
              <a:extLst>
                <a:ext uri="{FF2B5EF4-FFF2-40B4-BE49-F238E27FC236}">
                  <a16:creationId xmlns:a16="http://schemas.microsoft.com/office/drawing/2014/main" id="{BCFCA054-ED6F-7105-319C-70C7503C8239}"/>
                </a:ext>
              </a:extLst>
            </p:cNvPr>
            <p:cNvSpPr/>
            <p:nvPr/>
          </p:nvSpPr>
          <p:spPr>
            <a:xfrm>
              <a:off x="4501838" y="2173074"/>
              <a:ext cx="87381" cy="87381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lipse 21">
              <a:extLst>
                <a:ext uri="{FF2B5EF4-FFF2-40B4-BE49-F238E27FC236}">
                  <a16:creationId xmlns:a16="http://schemas.microsoft.com/office/drawing/2014/main" id="{AAE6DBF2-6A35-DB5A-2681-251CA5FD4D24}"/>
                </a:ext>
              </a:extLst>
            </p:cNvPr>
            <p:cNvSpPr/>
            <p:nvPr/>
          </p:nvSpPr>
          <p:spPr>
            <a:xfrm>
              <a:off x="4501838" y="2328261"/>
              <a:ext cx="87381" cy="87381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llipse 22">
              <a:extLst>
                <a:ext uri="{FF2B5EF4-FFF2-40B4-BE49-F238E27FC236}">
                  <a16:creationId xmlns:a16="http://schemas.microsoft.com/office/drawing/2014/main" id="{026A8ED3-6B6E-03F7-D0DF-692CE5E1C4CD}"/>
                </a:ext>
              </a:extLst>
            </p:cNvPr>
            <p:cNvSpPr/>
            <p:nvPr/>
          </p:nvSpPr>
          <p:spPr>
            <a:xfrm>
              <a:off x="4748500" y="2025888"/>
              <a:ext cx="87381" cy="87381"/>
            </a:xfrm>
            <a:prstGeom prst="ellipse">
              <a:avLst/>
            </a:prstGeom>
            <a:solidFill>
              <a:srgbClr val="C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Gerader Verbinder 23">
              <a:extLst>
                <a:ext uri="{FF2B5EF4-FFF2-40B4-BE49-F238E27FC236}">
                  <a16:creationId xmlns:a16="http://schemas.microsoft.com/office/drawing/2014/main" id="{EF091035-A4B9-1E00-716B-03A34CE5ED84}"/>
                </a:ext>
              </a:extLst>
            </p:cNvPr>
            <p:cNvCxnSpPr>
              <a:stCxn id="20" idx="7"/>
              <a:endCxn id="23" idx="2"/>
            </p:cNvCxnSpPr>
            <p:nvPr/>
          </p:nvCxnSpPr>
          <p:spPr>
            <a:xfrm flipV="1">
              <a:off x="4320350" y="1762502"/>
              <a:ext cx="178092" cy="119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4">
              <a:extLst>
                <a:ext uri="{FF2B5EF4-FFF2-40B4-BE49-F238E27FC236}">
                  <a16:creationId xmlns:a16="http://schemas.microsoft.com/office/drawing/2014/main" id="{3C1E3970-B2B4-155F-E389-EF12964E9BDA}"/>
                </a:ext>
              </a:extLst>
            </p:cNvPr>
            <p:cNvCxnSpPr>
              <a:stCxn id="20" idx="6"/>
              <a:endCxn id="24" idx="2"/>
            </p:cNvCxnSpPr>
            <p:nvPr/>
          </p:nvCxnSpPr>
          <p:spPr>
            <a:xfrm flipV="1">
              <a:off x="4333147" y="1911462"/>
              <a:ext cx="165295" cy="11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25">
              <a:extLst>
                <a:ext uri="{FF2B5EF4-FFF2-40B4-BE49-F238E27FC236}">
                  <a16:creationId xmlns:a16="http://schemas.microsoft.com/office/drawing/2014/main" id="{1EE61A0F-7E3E-5F43-5058-157787A90BC0}"/>
                </a:ext>
              </a:extLst>
            </p:cNvPr>
            <p:cNvCxnSpPr>
              <a:stCxn id="20" idx="5"/>
              <a:endCxn id="25" idx="2"/>
            </p:cNvCxnSpPr>
            <p:nvPr/>
          </p:nvCxnSpPr>
          <p:spPr>
            <a:xfrm>
              <a:off x="4320350" y="1943511"/>
              <a:ext cx="178092" cy="1231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26">
              <a:extLst>
                <a:ext uri="{FF2B5EF4-FFF2-40B4-BE49-F238E27FC236}">
                  <a16:creationId xmlns:a16="http://schemas.microsoft.com/office/drawing/2014/main" id="{2DEF1C38-3EEA-A569-F513-AD47C67AA5E8}"/>
                </a:ext>
              </a:extLst>
            </p:cNvPr>
            <p:cNvCxnSpPr>
              <a:stCxn id="21" idx="7"/>
              <a:endCxn id="24" idx="2"/>
            </p:cNvCxnSpPr>
            <p:nvPr/>
          </p:nvCxnSpPr>
          <p:spPr>
            <a:xfrm flipV="1">
              <a:off x="4320350" y="1911462"/>
              <a:ext cx="178092" cy="119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27">
              <a:extLst>
                <a:ext uri="{FF2B5EF4-FFF2-40B4-BE49-F238E27FC236}">
                  <a16:creationId xmlns:a16="http://schemas.microsoft.com/office/drawing/2014/main" id="{C898E640-AB85-19D3-D8D7-708A639E02E0}"/>
                </a:ext>
              </a:extLst>
            </p:cNvPr>
            <p:cNvCxnSpPr>
              <a:endCxn id="25" idx="2"/>
            </p:cNvCxnSpPr>
            <p:nvPr/>
          </p:nvCxnSpPr>
          <p:spPr>
            <a:xfrm>
              <a:off x="4334703" y="2060002"/>
              <a:ext cx="163739" cy="66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28">
              <a:extLst>
                <a:ext uri="{FF2B5EF4-FFF2-40B4-BE49-F238E27FC236}">
                  <a16:creationId xmlns:a16="http://schemas.microsoft.com/office/drawing/2014/main" id="{3E78B4CE-9087-6F17-AC2A-223FF8ED58EC}"/>
                </a:ext>
              </a:extLst>
            </p:cNvPr>
            <p:cNvCxnSpPr>
              <a:stCxn id="21" idx="5"/>
              <a:endCxn id="26" idx="2"/>
            </p:cNvCxnSpPr>
            <p:nvPr/>
          </p:nvCxnSpPr>
          <p:spPr>
            <a:xfrm>
              <a:off x="4320350" y="2092471"/>
              <a:ext cx="181488" cy="124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29">
              <a:extLst>
                <a:ext uri="{FF2B5EF4-FFF2-40B4-BE49-F238E27FC236}">
                  <a16:creationId xmlns:a16="http://schemas.microsoft.com/office/drawing/2014/main" id="{9CD740D9-AFDE-B006-FF0F-2962B4C7075C}"/>
                </a:ext>
              </a:extLst>
            </p:cNvPr>
            <p:cNvCxnSpPr>
              <a:stCxn id="22" idx="7"/>
              <a:endCxn id="25" idx="2"/>
            </p:cNvCxnSpPr>
            <p:nvPr/>
          </p:nvCxnSpPr>
          <p:spPr>
            <a:xfrm flipV="1">
              <a:off x="4320350" y="2066649"/>
              <a:ext cx="178092" cy="119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0">
              <a:extLst>
                <a:ext uri="{FF2B5EF4-FFF2-40B4-BE49-F238E27FC236}">
                  <a16:creationId xmlns:a16="http://schemas.microsoft.com/office/drawing/2014/main" id="{2E1C35EE-2FE0-B33E-42F8-D1803878904B}"/>
                </a:ext>
              </a:extLst>
            </p:cNvPr>
            <p:cNvCxnSpPr>
              <a:stCxn id="22" idx="6"/>
              <a:endCxn id="26" idx="2"/>
            </p:cNvCxnSpPr>
            <p:nvPr/>
          </p:nvCxnSpPr>
          <p:spPr>
            <a:xfrm>
              <a:off x="4333147" y="2216765"/>
              <a:ext cx="1686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1">
              <a:extLst>
                <a:ext uri="{FF2B5EF4-FFF2-40B4-BE49-F238E27FC236}">
                  <a16:creationId xmlns:a16="http://schemas.microsoft.com/office/drawing/2014/main" id="{59EA143E-F1B7-FFA7-50C2-E51293306720}"/>
                </a:ext>
              </a:extLst>
            </p:cNvPr>
            <p:cNvCxnSpPr>
              <a:stCxn id="22" idx="5"/>
              <a:endCxn id="27" idx="2"/>
            </p:cNvCxnSpPr>
            <p:nvPr/>
          </p:nvCxnSpPr>
          <p:spPr>
            <a:xfrm>
              <a:off x="4320350" y="2247658"/>
              <a:ext cx="181488" cy="124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2">
              <a:extLst>
                <a:ext uri="{FF2B5EF4-FFF2-40B4-BE49-F238E27FC236}">
                  <a16:creationId xmlns:a16="http://schemas.microsoft.com/office/drawing/2014/main" id="{A32FE080-1EE4-D1C3-859E-3B4E83E0E718}"/>
                </a:ext>
              </a:extLst>
            </p:cNvPr>
            <p:cNvCxnSpPr>
              <a:stCxn id="21" idx="7"/>
              <a:endCxn id="23" idx="3"/>
            </p:cNvCxnSpPr>
            <p:nvPr/>
          </p:nvCxnSpPr>
          <p:spPr>
            <a:xfrm flipV="1">
              <a:off x="4320350" y="1793395"/>
              <a:ext cx="190889" cy="237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3">
              <a:extLst>
                <a:ext uri="{FF2B5EF4-FFF2-40B4-BE49-F238E27FC236}">
                  <a16:creationId xmlns:a16="http://schemas.microsoft.com/office/drawing/2014/main" id="{CE36EF92-6A12-FCD5-F4ED-F7A1BD95F2B5}"/>
                </a:ext>
              </a:extLst>
            </p:cNvPr>
            <p:cNvCxnSpPr>
              <a:stCxn id="21" idx="5"/>
              <a:endCxn id="27" idx="1"/>
            </p:cNvCxnSpPr>
            <p:nvPr/>
          </p:nvCxnSpPr>
          <p:spPr>
            <a:xfrm>
              <a:off x="4320350" y="2092471"/>
              <a:ext cx="194285" cy="248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4">
              <a:extLst>
                <a:ext uri="{FF2B5EF4-FFF2-40B4-BE49-F238E27FC236}">
                  <a16:creationId xmlns:a16="http://schemas.microsoft.com/office/drawing/2014/main" id="{0D0E2A06-EC1B-A149-F0E2-4B91B14A4776}"/>
                </a:ext>
              </a:extLst>
            </p:cNvPr>
            <p:cNvCxnSpPr>
              <a:stCxn id="22" idx="7"/>
              <a:endCxn id="24" idx="3"/>
            </p:cNvCxnSpPr>
            <p:nvPr/>
          </p:nvCxnSpPr>
          <p:spPr>
            <a:xfrm flipV="1">
              <a:off x="4320350" y="1942355"/>
              <a:ext cx="190889" cy="2435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35">
              <a:extLst>
                <a:ext uri="{FF2B5EF4-FFF2-40B4-BE49-F238E27FC236}">
                  <a16:creationId xmlns:a16="http://schemas.microsoft.com/office/drawing/2014/main" id="{D062B196-BBAB-6314-4D08-5CACDEE25EF8}"/>
                </a:ext>
              </a:extLst>
            </p:cNvPr>
            <p:cNvCxnSpPr>
              <a:stCxn id="20" idx="5"/>
              <a:endCxn id="26" idx="1"/>
            </p:cNvCxnSpPr>
            <p:nvPr/>
          </p:nvCxnSpPr>
          <p:spPr>
            <a:xfrm>
              <a:off x="4320350" y="1943511"/>
              <a:ext cx="194285" cy="2423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36">
              <a:extLst>
                <a:ext uri="{FF2B5EF4-FFF2-40B4-BE49-F238E27FC236}">
                  <a16:creationId xmlns:a16="http://schemas.microsoft.com/office/drawing/2014/main" id="{FDDB158E-2C42-D53C-7419-0A9E5A06999C}"/>
                </a:ext>
              </a:extLst>
            </p:cNvPr>
            <p:cNvCxnSpPr>
              <a:stCxn id="28" idx="0"/>
              <a:endCxn id="23" idx="6"/>
            </p:cNvCxnSpPr>
            <p:nvPr/>
          </p:nvCxnSpPr>
          <p:spPr>
            <a:xfrm flipH="1" flipV="1">
              <a:off x="4585823" y="1762502"/>
              <a:ext cx="206368" cy="263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37">
              <a:extLst>
                <a:ext uri="{FF2B5EF4-FFF2-40B4-BE49-F238E27FC236}">
                  <a16:creationId xmlns:a16="http://schemas.microsoft.com/office/drawing/2014/main" id="{996E9818-C952-8C76-A2E3-6263A8C88739}"/>
                </a:ext>
              </a:extLst>
            </p:cNvPr>
            <p:cNvCxnSpPr>
              <a:stCxn id="28" idx="1"/>
              <a:endCxn id="24" idx="6"/>
            </p:cNvCxnSpPr>
            <p:nvPr/>
          </p:nvCxnSpPr>
          <p:spPr>
            <a:xfrm flipH="1" flipV="1">
              <a:off x="4585823" y="1911462"/>
              <a:ext cx="175474" cy="1272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38">
              <a:extLst>
                <a:ext uri="{FF2B5EF4-FFF2-40B4-BE49-F238E27FC236}">
                  <a16:creationId xmlns:a16="http://schemas.microsoft.com/office/drawing/2014/main" id="{816B1A39-3C91-545D-2852-A6BCE1D36A73}"/>
                </a:ext>
              </a:extLst>
            </p:cNvPr>
            <p:cNvCxnSpPr>
              <a:stCxn id="25" idx="6"/>
              <a:endCxn id="28" idx="2"/>
            </p:cNvCxnSpPr>
            <p:nvPr/>
          </p:nvCxnSpPr>
          <p:spPr>
            <a:xfrm>
              <a:off x="4585823" y="2066649"/>
              <a:ext cx="162677" cy="2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39">
              <a:extLst>
                <a:ext uri="{FF2B5EF4-FFF2-40B4-BE49-F238E27FC236}">
                  <a16:creationId xmlns:a16="http://schemas.microsoft.com/office/drawing/2014/main" id="{7677408C-C44D-3B7C-0BF2-50B38E241E0A}"/>
                </a:ext>
              </a:extLst>
            </p:cNvPr>
            <p:cNvCxnSpPr>
              <a:stCxn id="26" idx="6"/>
              <a:endCxn id="28" idx="3"/>
            </p:cNvCxnSpPr>
            <p:nvPr/>
          </p:nvCxnSpPr>
          <p:spPr>
            <a:xfrm flipV="1">
              <a:off x="4589219" y="2100472"/>
              <a:ext cx="172078" cy="1162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40">
              <a:extLst>
                <a:ext uri="{FF2B5EF4-FFF2-40B4-BE49-F238E27FC236}">
                  <a16:creationId xmlns:a16="http://schemas.microsoft.com/office/drawing/2014/main" id="{F8724CB6-847D-1ADA-09F8-352FDCE95473}"/>
                </a:ext>
              </a:extLst>
            </p:cNvPr>
            <p:cNvCxnSpPr>
              <a:stCxn id="27" idx="6"/>
              <a:endCxn id="28" idx="4"/>
            </p:cNvCxnSpPr>
            <p:nvPr/>
          </p:nvCxnSpPr>
          <p:spPr>
            <a:xfrm flipV="1">
              <a:off x="4589219" y="2113269"/>
              <a:ext cx="202972" cy="2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1">
              <a:extLst>
                <a:ext uri="{FF2B5EF4-FFF2-40B4-BE49-F238E27FC236}">
                  <a16:creationId xmlns:a16="http://schemas.microsoft.com/office/drawing/2014/main" id="{81397961-3A8C-CC14-5948-24DE8A26E59E}"/>
                </a:ext>
              </a:extLst>
            </p:cNvPr>
            <p:cNvCxnSpPr>
              <a:stCxn id="28" idx="6"/>
              <a:endCxn id="19" idx="6"/>
            </p:cNvCxnSpPr>
            <p:nvPr/>
          </p:nvCxnSpPr>
          <p:spPr>
            <a:xfrm>
              <a:off x="4835881" y="2069579"/>
              <a:ext cx="72000" cy="13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2">
              <a:extLst>
                <a:ext uri="{FF2B5EF4-FFF2-40B4-BE49-F238E27FC236}">
                  <a16:creationId xmlns:a16="http://schemas.microsoft.com/office/drawing/2014/main" id="{DAD785C2-42BA-A99E-015B-B2810F84989D}"/>
                </a:ext>
              </a:extLst>
            </p:cNvPr>
            <p:cNvCxnSpPr/>
            <p:nvPr/>
          </p:nvCxnSpPr>
          <p:spPr>
            <a:xfrm>
              <a:off x="4178114" y="1906390"/>
              <a:ext cx="72000" cy="13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3">
              <a:extLst>
                <a:ext uri="{FF2B5EF4-FFF2-40B4-BE49-F238E27FC236}">
                  <a16:creationId xmlns:a16="http://schemas.microsoft.com/office/drawing/2014/main" id="{A7B6271A-B0BD-0F2A-9C1F-F3C1FC6D18A8}"/>
                </a:ext>
              </a:extLst>
            </p:cNvPr>
            <p:cNvCxnSpPr/>
            <p:nvPr/>
          </p:nvCxnSpPr>
          <p:spPr>
            <a:xfrm>
              <a:off x="4171061" y="2065093"/>
              <a:ext cx="72000" cy="13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44">
              <a:extLst>
                <a:ext uri="{FF2B5EF4-FFF2-40B4-BE49-F238E27FC236}">
                  <a16:creationId xmlns:a16="http://schemas.microsoft.com/office/drawing/2014/main" id="{7E121040-27AE-47CB-1E71-A6FABAF4127B}"/>
                </a:ext>
              </a:extLst>
            </p:cNvPr>
            <p:cNvCxnSpPr/>
            <p:nvPr/>
          </p:nvCxnSpPr>
          <p:spPr>
            <a:xfrm>
              <a:off x="4173820" y="2222492"/>
              <a:ext cx="72000" cy="13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1DCB7266-EDAB-1CE9-179F-32FD51FE6A04}"/>
              </a:ext>
            </a:extLst>
          </p:cNvPr>
          <p:cNvCxnSpPr>
            <a:cxnSpLocks/>
          </p:cNvCxnSpPr>
          <p:nvPr/>
        </p:nvCxnSpPr>
        <p:spPr>
          <a:xfrm flipV="1">
            <a:off x="5070760" y="3009846"/>
            <a:ext cx="2356873" cy="1245273"/>
          </a:xfrm>
          <a:prstGeom prst="straightConnector1">
            <a:avLst/>
          </a:prstGeom>
          <a:ln w="38100">
            <a:solidFill>
              <a:srgbClr val="00008B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7A1A693-6A66-672B-033A-574719C6BFFC}"/>
              </a:ext>
            </a:extLst>
          </p:cNvPr>
          <p:cNvCxnSpPr>
            <a:cxnSpLocks/>
          </p:cNvCxnSpPr>
          <p:nvPr/>
        </p:nvCxnSpPr>
        <p:spPr>
          <a:xfrm>
            <a:off x="5070760" y="4255119"/>
            <a:ext cx="2356873" cy="1245273"/>
          </a:xfrm>
          <a:prstGeom prst="straightConnector1">
            <a:avLst/>
          </a:prstGeom>
          <a:ln w="38100">
            <a:solidFill>
              <a:srgbClr val="00008B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3548F4-66EF-5240-971E-C720AD8D2CE7}"/>
              </a:ext>
            </a:extLst>
          </p:cNvPr>
          <p:cNvSpPr txBox="1"/>
          <p:nvPr/>
        </p:nvSpPr>
        <p:spPr>
          <a:xfrm>
            <a:off x="9094739" y="2221723"/>
            <a:ext cx="1352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1800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b="1" dirty="0">
                <a:solidFill>
                  <a:srgbClr val="00008B"/>
                </a:solidFill>
                <a:latin typeface="+mn-lt"/>
              </a:rPr>
              <a:t>Deep </a:t>
            </a:r>
            <a:br>
              <a:rPr lang="en-CA" sz="1800" b="1" dirty="0">
                <a:solidFill>
                  <a:srgbClr val="00008B"/>
                </a:solidFill>
                <a:latin typeface="+mn-lt"/>
              </a:rPr>
            </a:br>
            <a:r>
              <a:rPr lang="en-CA" sz="1800" b="1" dirty="0">
                <a:solidFill>
                  <a:srgbClr val="00008B"/>
                </a:solidFill>
                <a:latin typeface="+mn-lt"/>
              </a:rPr>
              <a:t>Learning</a:t>
            </a:r>
            <a:endParaRPr lang="en-CA" sz="1800" dirty="0">
              <a:solidFill>
                <a:srgbClr val="00008B"/>
              </a:solidFill>
              <a:latin typeface="+mn-lt"/>
            </a:endParaRPr>
          </a:p>
        </p:txBody>
      </p:sp>
      <p:grpSp>
        <p:nvGrpSpPr>
          <p:cNvPr id="4" name="Gruppieren 49">
            <a:extLst>
              <a:ext uri="{FF2B5EF4-FFF2-40B4-BE49-F238E27FC236}">
                <a16:creationId xmlns:a16="http://schemas.microsoft.com/office/drawing/2014/main" id="{F7B0CE7F-DDE4-6C65-4C7D-5E251BF98AE1}"/>
              </a:ext>
            </a:extLst>
          </p:cNvPr>
          <p:cNvGrpSpPr/>
          <p:nvPr/>
        </p:nvGrpSpPr>
        <p:grpSpPr>
          <a:xfrm>
            <a:off x="7981239" y="3834429"/>
            <a:ext cx="823154" cy="820606"/>
            <a:chOff x="1558178" y="2415342"/>
            <a:chExt cx="823154" cy="820606"/>
          </a:xfrm>
        </p:grpSpPr>
        <p:sp>
          <p:nvSpPr>
            <p:cNvPr id="5" name="Ellipse 50">
              <a:extLst>
                <a:ext uri="{FF2B5EF4-FFF2-40B4-BE49-F238E27FC236}">
                  <a16:creationId xmlns:a16="http://schemas.microsoft.com/office/drawing/2014/main" id="{502418FF-2369-C9DC-4CE3-5A7520DD5506}"/>
                </a:ext>
              </a:extLst>
            </p:cNvPr>
            <p:cNvSpPr/>
            <p:nvPr/>
          </p:nvSpPr>
          <p:spPr>
            <a:xfrm>
              <a:off x="1558800" y="2415600"/>
              <a:ext cx="820348" cy="8203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uppieren 51">
              <a:extLst>
                <a:ext uri="{FF2B5EF4-FFF2-40B4-BE49-F238E27FC236}">
                  <a16:creationId xmlns:a16="http://schemas.microsoft.com/office/drawing/2014/main" id="{E6CA3E0F-2143-7EDB-448F-F03CAA03AB98}"/>
                </a:ext>
              </a:extLst>
            </p:cNvPr>
            <p:cNvGrpSpPr/>
            <p:nvPr/>
          </p:nvGrpSpPr>
          <p:grpSpPr>
            <a:xfrm>
              <a:off x="1558178" y="2415342"/>
              <a:ext cx="823154" cy="820348"/>
              <a:chOff x="4981488" y="4926429"/>
              <a:chExt cx="823154" cy="820348"/>
            </a:xfrm>
          </p:grpSpPr>
          <p:pic>
            <p:nvPicPr>
              <p:cNvPr id="7" name="Grafik 52">
                <a:extLst>
                  <a:ext uri="{FF2B5EF4-FFF2-40B4-BE49-F238E27FC236}">
                    <a16:creationId xmlns:a16="http://schemas.microsoft.com/office/drawing/2014/main" id="{EB476AC3-D5D9-701D-C147-12DA49467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38" r="15476"/>
              <a:stretch>
                <a:fillRect/>
              </a:stretch>
            </p:blipFill>
            <p:spPr>
              <a:xfrm flipV="1">
                <a:off x="4984294" y="5052874"/>
                <a:ext cx="820348" cy="585437"/>
              </a:xfrm>
              <a:custGeom>
                <a:avLst/>
                <a:gdLst>
                  <a:gd name="connsiteX0" fmla="*/ 114770 w 820348"/>
                  <a:gd name="connsiteY0" fmla="*/ 585437 h 585437"/>
                  <a:gd name="connsiteX1" fmla="*/ 705579 w 820348"/>
                  <a:gd name="connsiteY1" fmla="*/ 585437 h 585437"/>
                  <a:gd name="connsiteX2" fmla="*/ 750297 w 820348"/>
                  <a:gd name="connsiteY2" fmla="*/ 531238 h 585437"/>
                  <a:gd name="connsiteX3" fmla="*/ 820348 w 820348"/>
                  <a:gd name="connsiteY3" fmla="*/ 301906 h 585437"/>
                  <a:gd name="connsiteX4" fmla="*/ 700211 w 820348"/>
                  <a:gd name="connsiteY4" fmla="*/ 11869 h 585437"/>
                  <a:gd name="connsiteX5" fmla="*/ 685826 w 820348"/>
                  <a:gd name="connsiteY5" fmla="*/ 0 h 585437"/>
                  <a:gd name="connsiteX6" fmla="*/ 134523 w 820348"/>
                  <a:gd name="connsiteY6" fmla="*/ 0 h 585437"/>
                  <a:gd name="connsiteX7" fmla="*/ 120137 w 820348"/>
                  <a:gd name="connsiteY7" fmla="*/ 11869 h 585437"/>
                  <a:gd name="connsiteX8" fmla="*/ 0 w 820348"/>
                  <a:gd name="connsiteY8" fmla="*/ 301906 h 585437"/>
                  <a:gd name="connsiteX9" fmla="*/ 70052 w 820348"/>
                  <a:gd name="connsiteY9" fmla="*/ 531238 h 585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0348" h="585437">
                    <a:moveTo>
                      <a:pt x="114770" y="585437"/>
                    </a:moveTo>
                    <a:lnTo>
                      <a:pt x="705579" y="585437"/>
                    </a:lnTo>
                    <a:lnTo>
                      <a:pt x="750297" y="531238"/>
                    </a:lnTo>
                    <a:cubicBezTo>
                      <a:pt x="794524" y="465774"/>
                      <a:pt x="820348" y="386856"/>
                      <a:pt x="820348" y="301906"/>
                    </a:cubicBezTo>
                    <a:cubicBezTo>
                      <a:pt x="820348" y="188640"/>
                      <a:pt x="774438" y="86096"/>
                      <a:pt x="700211" y="11869"/>
                    </a:cubicBezTo>
                    <a:lnTo>
                      <a:pt x="685826" y="0"/>
                    </a:lnTo>
                    <a:lnTo>
                      <a:pt x="134523" y="0"/>
                    </a:lnTo>
                    <a:lnTo>
                      <a:pt x="120137" y="11869"/>
                    </a:lnTo>
                    <a:cubicBezTo>
                      <a:pt x="45911" y="86096"/>
                      <a:pt x="0" y="188640"/>
                      <a:pt x="0" y="301906"/>
                    </a:cubicBezTo>
                    <a:cubicBezTo>
                      <a:pt x="0" y="386856"/>
                      <a:pt x="25825" y="465774"/>
                      <a:pt x="70052" y="531238"/>
                    </a:cubicBezTo>
                    <a:close/>
                  </a:path>
                </a:pathLst>
              </a:custGeom>
            </p:spPr>
          </p:pic>
          <p:sp>
            <p:nvSpPr>
              <p:cNvPr id="8" name="Ellipse 53">
                <a:extLst>
                  <a:ext uri="{FF2B5EF4-FFF2-40B4-BE49-F238E27FC236}">
                    <a16:creationId xmlns:a16="http://schemas.microsoft.com/office/drawing/2014/main" id="{CC1995E1-A52E-0B55-1CA8-12407B3609CC}"/>
                  </a:ext>
                </a:extLst>
              </p:cNvPr>
              <p:cNvSpPr/>
              <p:nvPr/>
            </p:nvSpPr>
            <p:spPr>
              <a:xfrm>
                <a:off x="4981488" y="4926429"/>
                <a:ext cx="820348" cy="820348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A4D4645-9FCE-9F0E-D101-1DDC1AD72E37}"/>
              </a:ext>
            </a:extLst>
          </p:cNvPr>
          <p:cNvSpPr txBox="1"/>
          <p:nvPr/>
        </p:nvSpPr>
        <p:spPr>
          <a:xfrm>
            <a:off x="9094739" y="3941803"/>
            <a:ext cx="14142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1800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b="1" dirty="0">
                <a:solidFill>
                  <a:srgbClr val="00008B"/>
                </a:solidFill>
              </a:rPr>
              <a:t>Tensor </a:t>
            </a:r>
            <a:r>
              <a:rPr lang="en-CA" b="1" dirty="0">
                <a:solidFill>
                  <a:srgbClr val="00008B"/>
                </a:solidFill>
              </a:rPr>
              <a:t>N</a:t>
            </a:r>
            <a:r>
              <a:rPr lang="en-CA" sz="1800" b="1" dirty="0">
                <a:solidFill>
                  <a:srgbClr val="00008B"/>
                </a:solidFill>
              </a:rPr>
              <a:t>etworks</a:t>
            </a:r>
          </a:p>
        </p:txBody>
      </p:sp>
      <p:grpSp>
        <p:nvGrpSpPr>
          <p:cNvPr id="106" name="Gruppieren 45">
            <a:extLst>
              <a:ext uri="{FF2B5EF4-FFF2-40B4-BE49-F238E27FC236}">
                <a16:creationId xmlns:a16="http://schemas.microsoft.com/office/drawing/2014/main" id="{E471DD8F-D72D-D1B1-F58D-142A9D080873}"/>
              </a:ext>
            </a:extLst>
          </p:cNvPr>
          <p:cNvGrpSpPr/>
          <p:nvPr/>
        </p:nvGrpSpPr>
        <p:grpSpPr>
          <a:xfrm>
            <a:off x="8018221" y="5523519"/>
            <a:ext cx="851094" cy="839660"/>
            <a:chOff x="6658506" y="2090740"/>
            <a:chExt cx="851094" cy="839660"/>
          </a:xfrm>
        </p:grpSpPr>
        <p:sp>
          <p:nvSpPr>
            <p:cNvPr id="107" name="Ellipse 46">
              <a:extLst>
                <a:ext uri="{FF2B5EF4-FFF2-40B4-BE49-F238E27FC236}">
                  <a16:creationId xmlns:a16="http://schemas.microsoft.com/office/drawing/2014/main" id="{B490F9AD-0185-5A6C-6604-1AED183C471B}"/>
                </a:ext>
              </a:extLst>
            </p:cNvPr>
            <p:cNvSpPr/>
            <p:nvPr/>
          </p:nvSpPr>
          <p:spPr>
            <a:xfrm>
              <a:off x="6670800" y="2091600"/>
              <a:ext cx="838800" cy="8388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8" name="Grafik 47">
              <a:extLst>
                <a:ext uri="{FF2B5EF4-FFF2-40B4-BE49-F238E27FC236}">
                  <a16:creationId xmlns:a16="http://schemas.microsoft.com/office/drawing/2014/main" id="{D76838B6-5CE2-397F-7E79-031732A72195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51"/>
            <a:stretch/>
          </p:blipFill>
          <p:spPr>
            <a:xfrm>
              <a:off x="6658506" y="2092471"/>
              <a:ext cx="828000" cy="828000"/>
            </a:xfrm>
            <a:custGeom>
              <a:avLst/>
              <a:gdLst>
                <a:gd name="connsiteX0" fmla="*/ 301096 w 762295"/>
                <a:gd name="connsiteY0" fmla="*/ 0 h 787060"/>
                <a:gd name="connsiteX1" fmla="*/ 493909 w 762295"/>
                <a:gd name="connsiteY1" fmla="*/ 0 h 787060"/>
                <a:gd name="connsiteX2" fmla="*/ 557161 w 762295"/>
                <a:gd name="connsiteY2" fmla="*/ 19635 h 787060"/>
                <a:gd name="connsiteX3" fmla="*/ 737625 w 762295"/>
                <a:gd name="connsiteY3" fmla="*/ 168243 h 787060"/>
                <a:gd name="connsiteX4" fmla="*/ 762295 w 762295"/>
                <a:gd name="connsiteY4" fmla="*/ 213694 h 787060"/>
                <a:gd name="connsiteX5" fmla="*/ 762295 w 762295"/>
                <a:gd name="connsiteY5" fmla="*/ 581456 h 787060"/>
                <a:gd name="connsiteX6" fmla="*/ 737625 w 762295"/>
                <a:gd name="connsiteY6" fmla="*/ 626907 h 787060"/>
                <a:gd name="connsiteX7" fmla="*/ 557161 w 762295"/>
                <a:gd name="connsiteY7" fmla="*/ 775516 h 787060"/>
                <a:gd name="connsiteX8" fmla="*/ 519970 w 762295"/>
                <a:gd name="connsiteY8" fmla="*/ 787060 h 787060"/>
                <a:gd name="connsiteX9" fmla="*/ 275034 w 762295"/>
                <a:gd name="connsiteY9" fmla="*/ 787060 h 787060"/>
                <a:gd name="connsiteX10" fmla="*/ 237844 w 762295"/>
                <a:gd name="connsiteY10" fmla="*/ 775516 h 787060"/>
                <a:gd name="connsiteX11" fmla="*/ 19562 w 762295"/>
                <a:gd name="connsiteY11" fmla="*/ 557233 h 787060"/>
                <a:gd name="connsiteX12" fmla="*/ 0 w 762295"/>
                <a:gd name="connsiteY12" fmla="*/ 494217 h 787060"/>
                <a:gd name="connsiteX13" fmla="*/ 0 w 762295"/>
                <a:gd name="connsiteY13" fmla="*/ 300934 h 787060"/>
                <a:gd name="connsiteX14" fmla="*/ 19562 w 762295"/>
                <a:gd name="connsiteY14" fmla="*/ 237917 h 787060"/>
                <a:gd name="connsiteX15" fmla="*/ 237844 w 762295"/>
                <a:gd name="connsiteY15" fmla="*/ 19635 h 78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2295" h="787060">
                  <a:moveTo>
                    <a:pt x="301096" y="0"/>
                  </a:moveTo>
                  <a:lnTo>
                    <a:pt x="493909" y="0"/>
                  </a:lnTo>
                  <a:lnTo>
                    <a:pt x="557161" y="19635"/>
                  </a:lnTo>
                  <a:cubicBezTo>
                    <a:pt x="630769" y="50769"/>
                    <a:pt x="693398" y="102779"/>
                    <a:pt x="737625" y="168243"/>
                  </a:cubicBezTo>
                  <a:lnTo>
                    <a:pt x="762295" y="213694"/>
                  </a:lnTo>
                  <a:lnTo>
                    <a:pt x="762295" y="581456"/>
                  </a:lnTo>
                  <a:lnTo>
                    <a:pt x="737625" y="626907"/>
                  </a:lnTo>
                  <a:cubicBezTo>
                    <a:pt x="693398" y="692372"/>
                    <a:pt x="630769" y="744382"/>
                    <a:pt x="557161" y="775516"/>
                  </a:cubicBezTo>
                  <a:lnTo>
                    <a:pt x="519970" y="787060"/>
                  </a:lnTo>
                  <a:lnTo>
                    <a:pt x="275034" y="787060"/>
                  </a:lnTo>
                  <a:lnTo>
                    <a:pt x="237844" y="775516"/>
                  </a:lnTo>
                  <a:cubicBezTo>
                    <a:pt x="139699" y="734004"/>
                    <a:pt x="61074" y="655379"/>
                    <a:pt x="19562" y="557233"/>
                  </a:cubicBezTo>
                  <a:lnTo>
                    <a:pt x="0" y="494217"/>
                  </a:lnTo>
                  <a:lnTo>
                    <a:pt x="0" y="300934"/>
                  </a:lnTo>
                  <a:lnTo>
                    <a:pt x="19562" y="237917"/>
                  </a:lnTo>
                  <a:cubicBezTo>
                    <a:pt x="61074" y="139772"/>
                    <a:pt x="139699" y="61146"/>
                    <a:pt x="237844" y="19635"/>
                  </a:cubicBezTo>
                  <a:close/>
                </a:path>
              </a:pathLst>
            </a:custGeom>
          </p:spPr>
        </p:pic>
        <p:sp>
          <p:nvSpPr>
            <p:cNvPr id="109" name="Ellipse 48">
              <a:extLst>
                <a:ext uri="{FF2B5EF4-FFF2-40B4-BE49-F238E27FC236}">
                  <a16:creationId xmlns:a16="http://schemas.microsoft.com/office/drawing/2014/main" id="{1EAB7172-31C2-F274-E6FA-7B3261C54DEF}"/>
                </a:ext>
              </a:extLst>
            </p:cNvPr>
            <p:cNvSpPr/>
            <p:nvPr/>
          </p:nvSpPr>
          <p:spPr>
            <a:xfrm>
              <a:off x="6669253" y="2090740"/>
              <a:ext cx="838800" cy="838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717E30E6-3B7A-B86B-CEE9-D7E298F9301B}"/>
              </a:ext>
            </a:extLst>
          </p:cNvPr>
          <p:cNvSpPr txBox="1"/>
          <p:nvPr/>
        </p:nvSpPr>
        <p:spPr>
          <a:xfrm>
            <a:off x="9094739" y="5616084"/>
            <a:ext cx="1544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00008B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Quantum Computing</a:t>
            </a:r>
          </a:p>
        </p:txBody>
      </p:sp>
      <p:grpSp>
        <p:nvGrpSpPr>
          <p:cNvPr id="62" name="Gruppieren 60">
            <a:extLst>
              <a:ext uri="{FF2B5EF4-FFF2-40B4-BE49-F238E27FC236}">
                <a16:creationId xmlns:a16="http://schemas.microsoft.com/office/drawing/2014/main" id="{FC54B578-504A-45B4-5164-1B8F01E3BFDA}"/>
              </a:ext>
            </a:extLst>
          </p:cNvPr>
          <p:cNvGrpSpPr/>
          <p:nvPr/>
        </p:nvGrpSpPr>
        <p:grpSpPr>
          <a:xfrm>
            <a:off x="1318112" y="3845693"/>
            <a:ext cx="821110" cy="820844"/>
            <a:chOff x="7700400" y="2494800"/>
            <a:chExt cx="821110" cy="820844"/>
          </a:xfrm>
        </p:grpSpPr>
        <p:sp>
          <p:nvSpPr>
            <p:cNvPr id="63" name="Ellipse 61">
              <a:extLst>
                <a:ext uri="{FF2B5EF4-FFF2-40B4-BE49-F238E27FC236}">
                  <a16:creationId xmlns:a16="http://schemas.microsoft.com/office/drawing/2014/main" id="{A080C6B1-0F50-79BC-A925-52547C000DA7}"/>
                </a:ext>
              </a:extLst>
            </p:cNvPr>
            <p:cNvSpPr/>
            <p:nvPr/>
          </p:nvSpPr>
          <p:spPr>
            <a:xfrm rot="16200000">
              <a:off x="7700400" y="2494800"/>
              <a:ext cx="820348" cy="8203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uppieren 62">
              <a:extLst>
                <a:ext uri="{FF2B5EF4-FFF2-40B4-BE49-F238E27FC236}">
                  <a16:creationId xmlns:a16="http://schemas.microsoft.com/office/drawing/2014/main" id="{819F7778-D745-D615-6847-CEB0C338445F}"/>
                </a:ext>
              </a:extLst>
            </p:cNvPr>
            <p:cNvGrpSpPr/>
            <p:nvPr/>
          </p:nvGrpSpPr>
          <p:grpSpPr>
            <a:xfrm>
              <a:off x="7701162" y="2495296"/>
              <a:ext cx="820348" cy="820348"/>
              <a:chOff x="7732795" y="1982361"/>
              <a:chExt cx="820348" cy="820348"/>
            </a:xfrm>
          </p:grpSpPr>
          <p:cxnSp>
            <p:nvCxnSpPr>
              <p:cNvPr id="65" name="Gerader Verbinder 63">
                <a:extLst>
                  <a:ext uri="{FF2B5EF4-FFF2-40B4-BE49-F238E27FC236}">
                    <a16:creationId xmlns:a16="http://schemas.microsoft.com/office/drawing/2014/main" id="{60A572B4-A01B-156A-5C98-E866DF30054A}"/>
                  </a:ext>
                </a:extLst>
              </p:cNvPr>
              <p:cNvCxnSpPr/>
              <p:nvPr/>
            </p:nvCxnSpPr>
            <p:spPr>
              <a:xfrm>
                <a:off x="7913892" y="2286698"/>
                <a:ext cx="0" cy="42238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r Verbinder 64">
                <a:extLst>
                  <a:ext uri="{FF2B5EF4-FFF2-40B4-BE49-F238E27FC236}">
                    <a16:creationId xmlns:a16="http://schemas.microsoft.com/office/drawing/2014/main" id="{744DA9ED-D511-EE67-AE05-D56F73B6B818}"/>
                  </a:ext>
                </a:extLst>
              </p:cNvPr>
              <p:cNvCxnSpPr/>
              <p:nvPr/>
            </p:nvCxnSpPr>
            <p:spPr>
              <a:xfrm>
                <a:off x="8066292" y="2286698"/>
                <a:ext cx="0" cy="4889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r Verbinder 65">
                <a:extLst>
                  <a:ext uri="{FF2B5EF4-FFF2-40B4-BE49-F238E27FC236}">
                    <a16:creationId xmlns:a16="http://schemas.microsoft.com/office/drawing/2014/main" id="{E274B9F8-358A-F12E-04CE-5634E6DFA89B}"/>
                  </a:ext>
                </a:extLst>
              </p:cNvPr>
              <p:cNvCxnSpPr/>
              <p:nvPr/>
            </p:nvCxnSpPr>
            <p:spPr>
              <a:xfrm>
                <a:off x="8230122" y="2286698"/>
                <a:ext cx="0" cy="4889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r Verbinder 66">
                <a:extLst>
                  <a:ext uri="{FF2B5EF4-FFF2-40B4-BE49-F238E27FC236}">
                    <a16:creationId xmlns:a16="http://schemas.microsoft.com/office/drawing/2014/main" id="{E2C2806A-A450-B8D7-CFA0-78F7484951F3}"/>
                  </a:ext>
                </a:extLst>
              </p:cNvPr>
              <p:cNvCxnSpPr/>
              <p:nvPr/>
            </p:nvCxnSpPr>
            <p:spPr>
              <a:xfrm>
                <a:off x="8380617" y="2286698"/>
                <a:ext cx="0" cy="42238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Ellipse 67">
                <a:extLst>
                  <a:ext uri="{FF2B5EF4-FFF2-40B4-BE49-F238E27FC236}">
                    <a16:creationId xmlns:a16="http://schemas.microsoft.com/office/drawing/2014/main" id="{BCFC4231-D3B0-DCBA-3CFB-FD28D61FA329}"/>
                  </a:ext>
                </a:extLst>
              </p:cNvPr>
              <p:cNvSpPr/>
              <p:nvPr/>
            </p:nvSpPr>
            <p:spPr>
              <a:xfrm rot="16200000">
                <a:off x="7732795" y="1982361"/>
                <a:ext cx="820348" cy="820348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Ellipse 68">
                <a:extLst>
                  <a:ext uri="{FF2B5EF4-FFF2-40B4-BE49-F238E27FC236}">
                    <a16:creationId xmlns:a16="http://schemas.microsoft.com/office/drawing/2014/main" id="{329CE587-3EF7-6CB4-2323-B1570FE4AD3C}"/>
                  </a:ext>
                </a:extLst>
              </p:cNvPr>
              <p:cNvSpPr/>
              <p:nvPr/>
            </p:nvSpPr>
            <p:spPr>
              <a:xfrm rot="16200000">
                <a:off x="7865689" y="2441885"/>
                <a:ext cx="87381" cy="87381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Ellipse 69">
                <a:extLst>
                  <a:ext uri="{FF2B5EF4-FFF2-40B4-BE49-F238E27FC236}">
                    <a16:creationId xmlns:a16="http://schemas.microsoft.com/office/drawing/2014/main" id="{37486EF9-7A2C-086C-685B-0D24046D63EE}"/>
                  </a:ext>
                </a:extLst>
              </p:cNvPr>
              <p:cNvSpPr/>
              <p:nvPr/>
            </p:nvSpPr>
            <p:spPr>
              <a:xfrm rot="16200000">
                <a:off x="8020696" y="2665391"/>
                <a:ext cx="87381" cy="87381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Ellipse 70">
                <a:extLst>
                  <a:ext uri="{FF2B5EF4-FFF2-40B4-BE49-F238E27FC236}">
                    <a16:creationId xmlns:a16="http://schemas.microsoft.com/office/drawing/2014/main" id="{33B6B1C2-A2BB-EF7C-3DE0-BFF8EDFE8774}"/>
                  </a:ext>
                </a:extLst>
              </p:cNvPr>
              <p:cNvSpPr/>
              <p:nvPr/>
            </p:nvSpPr>
            <p:spPr>
              <a:xfrm rot="16200000">
                <a:off x="8186431" y="2303910"/>
                <a:ext cx="87381" cy="87381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" name="Gruppieren 71">
                <a:extLst>
                  <a:ext uri="{FF2B5EF4-FFF2-40B4-BE49-F238E27FC236}">
                    <a16:creationId xmlns:a16="http://schemas.microsoft.com/office/drawing/2014/main" id="{4EEF6245-1BA6-FE8B-93CF-0D35C86DB363}"/>
                  </a:ext>
                </a:extLst>
              </p:cNvPr>
              <p:cNvGrpSpPr/>
              <p:nvPr/>
            </p:nvGrpSpPr>
            <p:grpSpPr>
              <a:xfrm>
                <a:off x="7732795" y="2015363"/>
                <a:ext cx="820348" cy="254352"/>
                <a:chOff x="7813378" y="2028138"/>
                <a:chExt cx="666320" cy="196297"/>
              </a:xfrm>
            </p:grpSpPr>
            <p:sp>
              <p:nvSpPr>
                <p:cNvPr id="95" name="Freihandform 88">
                  <a:extLst>
                    <a:ext uri="{FF2B5EF4-FFF2-40B4-BE49-F238E27FC236}">
                      <a16:creationId xmlns:a16="http://schemas.microsoft.com/office/drawing/2014/main" id="{F798DF67-B3FB-FDE3-E530-E6A9453687B0}"/>
                    </a:ext>
                  </a:extLst>
                </p:cNvPr>
                <p:cNvSpPr/>
                <p:nvPr/>
              </p:nvSpPr>
              <p:spPr>
                <a:xfrm flipH="1">
                  <a:off x="8140608" y="2028363"/>
                  <a:ext cx="339090" cy="196072"/>
                </a:xfrm>
                <a:custGeom>
                  <a:avLst/>
                  <a:gdLst>
                    <a:gd name="connsiteX0" fmla="*/ 0 w 308610"/>
                    <a:gd name="connsiteY0" fmla="*/ 186912 h 193685"/>
                    <a:gd name="connsiteX1" fmla="*/ 91440 w 308610"/>
                    <a:gd name="connsiteY1" fmla="*/ 190722 h 193685"/>
                    <a:gd name="connsiteX2" fmla="*/ 179070 w 308610"/>
                    <a:gd name="connsiteY2" fmla="*/ 148812 h 193685"/>
                    <a:gd name="connsiteX3" fmla="*/ 240030 w 308610"/>
                    <a:gd name="connsiteY3" fmla="*/ 45942 h 193685"/>
                    <a:gd name="connsiteX4" fmla="*/ 293370 w 308610"/>
                    <a:gd name="connsiteY4" fmla="*/ 4032 h 193685"/>
                    <a:gd name="connsiteX5" fmla="*/ 308610 w 308610"/>
                    <a:gd name="connsiteY5" fmla="*/ 4032 h 193685"/>
                    <a:gd name="connsiteX0" fmla="*/ 0 w 316230"/>
                    <a:gd name="connsiteY0" fmla="*/ 192627 h 196337"/>
                    <a:gd name="connsiteX1" fmla="*/ 99060 w 316230"/>
                    <a:gd name="connsiteY1" fmla="*/ 190722 h 196337"/>
                    <a:gd name="connsiteX2" fmla="*/ 186690 w 316230"/>
                    <a:gd name="connsiteY2" fmla="*/ 148812 h 196337"/>
                    <a:gd name="connsiteX3" fmla="*/ 247650 w 316230"/>
                    <a:gd name="connsiteY3" fmla="*/ 45942 h 196337"/>
                    <a:gd name="connsiteX4" fmla="*/ 300990 w 316230"/>
                    <a:gd name="connsiteY4" fmla="*/ 4032 h 196337"/>
                    <a:gd name="connsiteX5" fmla="*/ 316230 w 316230"/>
                    <a:gd name="connsiteY5" fmla="*/ 4032 h 196337"/>
                    <a:gd name="connsiteX0" fmla="*/ 0 w 337185"/>
                    <a:gd name="connsiteY0" fmla="*/ 191851 h 195561"/>
                    <a:gd name="connsiteX1" fmla="*/ 99060 w 337185"/>
                    <a:gd name="connsiteY1" fmla="*/ 189946 h 195561"/>
                    <a:gd name="connsiteX2" fmla="*/ 186690 w 337185"/>
                    <a:gd name="connsiteY2" fmla="*/ 148036 h 195561"/>
                    <a:gd name="connsiteX3" fmla="*/ 247650 w 337185"/>
                    <a:gd name="connsiteY3" fmla="*/ 45166 h 195561"/>
                    <a:gd name="connsiteX4" fmla="*/ 300990 w 337185"/>
                    <a:gd name="connsiteY4" fmla="*/ 3256 h 195561"/>
                    <a:gd name="connsiteX5" fmla="*/ 337185 w 337185"/>
                    <a:gd name="connsiteY5" fmla="*/ 5161 h 195561"/>
                    <a:gd name="connsiteX0" fmla="*/ 0 w 339090"/>
                    <a:gd name="connsiteY0" fmla="*/ 194772 h 198482"/>
                    <a:gd name="connsiteX1" fmla="*/ 99060 w 339090"/>
                    <a:gd name="connsiteY1" fmla="*/ 192867 h 198482"/>
                    <a:gd name="connsiteX2" fmla="*/ 186690 w 339090"/>
                    <a:gd name="connsiteY2" fmla="*/ 150957 h 198482"/>
                    <a:gd name="connsiteX3" fmla="*/ 247650 w 339090"/>
                    <a:gd name="connsiteY3" fmla="*/ 48087 h 198482"/>
                    <a:gd name="connsiteX4" fmla="*/ 300990 w 339090"/>
                    <a:gd name="connsiteY4" fmla="*/ 6177 h 198482"/>
                    <a:gd name="connsiteX5" fmla="*/ 339090 w 339090"/>
                    <a:gd name="connsiteY5" fmla="*/ 2367 h 198482"/>
                    <a:gd name="connsiteX0" fmla="*/ 0 w 339090"/>
                    <a:gd name="connsiteY0" fmla="*/ 194772 h 199298"/>
                    <a:gd name="connsiteX1" fmla="*/ 99060 w 339090"/>
                    <a:gd name="connsiteY1" fmla="*/ 192867 h 199298"/>
                    <a:gd name="connsiteX2" fmla="*/ 177165 w 339090"/>
                    <a:gd name="connsiteY2" fmla="*/ 137622 h 199298"/>
                    <a:gd name="connsiteX3" fmla="*/ 247650 w 339090"/>
                    <a:gd name="connsiteY3" fmla="*/ 48087 h 199298"/>
                    <a:gd name="connsiteX4" fmla="*/ 300990 w 339090"/>
                    <a:gd name="connsiteY4" fmla="*/ 6177 h 199298"/>
                    <a:gd name="connsiteX5" fmla="*/ 339090 w 339090"/>
                    <a:gd name="connsiteY5" fmla="*/ 2367 h 199298"/>
                    <a:gd name="connsiteX0" fmla="*/ 0 w 339090"/>
                    <a:gd name="connsiteY0" fmla="*/ 194772 h 196072"/>
                    <a:gd name="connsiteX1" fmla="*/ 99060 w 339090"/>
                    <a:gd name="connsiteY1" fmla="*/ 179532 h 196072"/>
                    <a:gd name="connsiteX2" fmla="*/ 177165 w 339090"/>
                    <a:gd name="connsiteY2" fmla="*/ 137622 h 196072"/>
                    <a:gd name="connsiteX3" fmla="*/ 247650 w 339090"/>
                    <a:gd name="connsiteY3" fmla="*/ 48087 h 196072"/>
                    <a:gd name="connsiteX4" fmla="*/ 300990 w 339090"/>
                    <a:gd name="connsiteY4" fmla="*/ 6177 h 196072"/>
                    <a:gd name="connsiteX5" fmla="*/ 339090 w 339090"/>
                    <a:gd name="connsiteY5" fmla="*/ 2367 h 19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090" h="196072">
                      <a:moveTo>
                        <a:pt x="0" y="194772"/>
                      </a:moveTo>
                      <a:cubicBezTo>
                        <a:pt x="30797" y="199852"/>
                        <a:pt x="69533" y="189057"/>
                        <a:pt x="99060" y="179532"/>
                      </a:cubicBezTo>
                      <a:cubicBezTo>
                        <a:pt x="128587" y="170007"/>
                        <a:pt x="152400" y="159529"/>
                        <a:pt x="177165" y="137622"/>
                      </a:cubicBezTo>
                      <a:cubicBezTo>
                        <a:pt x="201930" y="115715"/>
                        <a:pt x="227013" y="69994"/>
                        <a:pt x="247650" y="48087"/>
                      </a:cubicBezTo>
                      <a:cubicBezTo>
                        <a:pt x="268287" y="26180"/>
                        <a:pt x="285750" y="13797"/>
                        <a:pt x="300990" y="6177"/>
                      </a:cubicBezTo>
                      <a:cubicBezTo>
                        <a:pt x="316230" y="-1443"/>
                        <a:pt x="337185" y="-1126"/>
                        <a:pt x="339090" y="236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Freihandform 89">
                  <a:extLst>
                    <a:ext uri="{FF2B5EF4-FFF2-40B4-BE49-F238E27FC236}">
                      <a16:creationId xmlns:a16="http://schemas.microsoft.com/office/drawing/2014/main" id="{BBD24A69-64BF-C6E2-D14A-D0E222175B37}"/>
                    </a:ext>
                  </a:extLst>
                </p:cNvPr>
                <p:cNvSpPr/>
                <p:nvPr/>
              </p:nvSpPr>
              <p:spPr>
                <a:xfrm>
                  <a:off x="7813378" y="2028138"/>
                  <a:ext cx="339090" cy="196072"/>
                </a:xfrm>
                <a:custGeom>
                  <a:avLst/>
                  <a:gdLst>
                    <a:gd name="connsiteX0" fmla="*/ 0 w 308610"/>
                    <a:gd name="connsiteY0" fmla="*/ 186912 h 193685"/>
                    <a:gd name="connsiteX1" fmla="*/ 91440 w 308610"/>
                    <a:gd name="connsiteY1" fmla="*/ 190722 h 193685"/>
                    <a:gd name="connsiteX2" fmla="*/ 179070 w 308610"/>
                    <a:gd name="connsiteY2" fmla="*/ 148812 h 193685"/>
                    <a:gd name="connsiteX3" fmla="*/ 240030 w 308610"/>
                    <a:gd name="connsiteY3" fmla="*/ 45942 h 193685"/>
                    <a:gd name="connsiteX4" fmla="*/ 293370 w 308610"/>
                    <a:gd name="connsiteY4" fmla="*/ 4032 h 193685"/>
                    <a:gd name="connsiteX5" fmla="*/ 308610 w 308610"/>
                    <a:gd name="connsiteY5" fmla="*/ 4032 h 193685"/>
                    <a:gd name="connsiteX0" fmla="*/ 0 w 316230"/>
                    <a:gd name="connsiteY0" fmla="*/ 192627 h 196337"/>
                    <a:gd name="connsiteX1" fmla="*/ 99060 w 316230"/>
                    <a:gd name="connsiteY1" fmla="*/ 190722 h 196337"/>
                    <a:gd name="connsiteX2" fmla="*/ 186690 w 316230"/>
                    <a:gd name="connsiteY2" fmla="*/ 148812 h 196337"/>
                    <a:gd name="connsiteX3" fmla="*/ 247650 w 316230"/>
                    <a:gd name="connsiteY3" fmla="*/ 45942 h 196337"/>
                    <a:gd name="connsiteX4" fmla="*/ 300990 w 316230"/>
                    <a:gd name="connsiteY4" fmla="*/ 4032 h 196337"/>
                    <a:gd name="connsiteX5" fmla="*/ 316230 w 316230"/>
                    <a:gd name="connsiteY5" fmla="*/ 4032 h 196337"/>
                    <a:gd name="connsiteX0" fmla="*/ 0 w 337185"/>
                    <a:gd name="connsiteY0" fmla="*/ 191851 h 195561"/>
                    <a:gd name="connsiteX1" fmla="*/ 99060 w 337185"/>
                    <a:gd name="connsiteY1" fmla="*/ 189946 h 195561"/>
                    <a:gd name="connsiteX2" fmla="*/ 186690 w 337185"/>
                    <a:gd name="connsiteY2" fmla="*/ 148036 h 195561"/>
                    <a:gd name="connsiteX3" fmla="*/ 247650 w 337185"/>
                    <a:gd name="connsiteY3" fmla="*/ 45166 h 195561"/>
                    <a:gd name="connsiteX4" fmla="*/ 300990 w 337185"/>
                    <a:gd name="connsiteY4" fmla="*/ 3256 h 195561"/>
                    <a:gd name="connsiteX5" fmla="*/ 337185 w 337185"/>
                    <a:gd name="connsiteY5" fmla="*/ 5161 h 195561"/>
                    <a:gd name="connsiteX0" fmla="*/ 0 w 339090"/>
                    <a:gd name="connsiteY0" fmla="*/ 194772 h 198482"/>
                    <a:gd name="connsiteX1" fmla="*/ 99060 w 339090"/>
                    <a:gd name="connsiteY1" fmla="*/ 192867 h 198482"/>
                    <a:gd name="connsiteX2" fmla="*/ 186690 w 339090"/>
                    <a:gd name="connsiteY2" fmla="*/ 150957 h 198482"/>
                    <a:gd name="connsiteX3" fmla="*/ 247650 w 339090"/>
                    <a:gd name="connsiteY3" fmla="*/ 48087 h 198482"/>
                    <a:gd name="connsiteX4" fmla="*/ 300990 w 339090"/>
                    <a:gd name="connsiteY4" fmla="*/ 6177 h 198482"/>
                    <a:gd name="connsiteX5" fmla="*/ 339090 w 339090"/>
                    <a:gd name="connsiteY5" fmla="*/ 2367 h 198482"/>
                    <a:gd name="connsiteX0" fmla="*/ 0 w 339090"/>
                    <a:gd name="connsiteY0" fmla="*/ 194772 h 199298"/>
                    <a:gd name="connsiteX1" fmla="*/ 99060 w 339090"/>
                    <a:gd name="connsiteY1" fmla="*/ 192867 h 199298"/>
                    <a:gd name="connsiteX2" fmla="*/ 177165 w 339090"/>
                    <a:gd name="connsiteY2" fmla="*/ 137622 h 199298"/>
                    <a:gd name="connsiteX3" fmla="*/ 247650 w 339090"/>
                    <a:gd name="connsiteY3" fmla="*/ 48087 h 199298"/>
                    <a:gd name="connsiteX4" fmla="*/ 300990 w 339090"/>
                    <a:gd name="connsiteY4" fmla="*/ 6177 h 199298"/>
                    <a:gd name="connsiteX5" fmla="*/ 339090 w 339090"/>
                    <a:gd name="connsiteY5" fmla="*/ 2367 h 199298"/>
                    <a:gd name="connsiteX0" fmla="*/ 0 w 339090"/>
                    <a:gd name="connsiteY0" fmla="*/ 194772 h 196072"/>
                    <a:gd name="connsiteX1" fmla="*/ 99060 w 339090"/>
                    <a:gd name="connsiteY1" fmla="*/ 179532 h 196072"/>
                    <a:gd name="connsiteX2" fmla="*/ 177165 w 339090"/>
                    <a:gd name="connsiteY2" fmla="*/ 137622 h 196072"/>
                    <a:gd name="connsiteX3" fmla="*/ 247650 w 339090"/>
                    <a:gd name="connsiteY3" fmla="*/ 48087 h 196072"/>
                    <a:gd name="connsiteX4" fmla="*/ 300990 w 339090"/>
                    <a:gd name="connsiteY4" fmla="*/ 6177 h 196072"/>
                    <a:gd name="connsiteX5" fmla="*/ 339090 w 339090"/>
                    <a:gd name="connsiteY5" fmla="*/ 2367 h 19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090" h="196072">
                      <a:moveTo>
                        <a:pt x="0" y="194772"/>
                      </a:moveTo>
                      <a:cubicBezTo>
                        <a:pt x="30797" y="199852"/>
                        <a:pt x="69533" y="189057"/>
                        <a:pt x="99060" y="179532"/>
                      </a:cubicBezTo>
                      <a:cubicBezTo>
                        <a:pt x="128587" y="170007"/>
                        <a:pt x="152400" y="159529"/>
                        <a:pt x="177165" y="137622"/>
                      </a:cubicBezTo>
                      <a:cubicBezTo>
                        <a:pt x="201930" y="115715"/>
                        <a:pt x="227013" y="69994"/>
                        <a:pt x="247650" y="48087"/>
                      </a:cubicBezTo>
                      <a:cubicBezTo>
                        <a:pt x="268287" y="26180"/>
                        <a:pt x="285750" y="13797"/>
                        <a:pt x="300990" y="6177"/>
                      </a:cubicBezTo>
                      <a:cubicBezTo>
                        <a:pt x="316230" y="-1443"/>
                        <a:pt x="337185" y="-1126"/>
                        <a:pt x="339090" y="236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9" name="Gerade Verbindung mit Pfeil 72">
                <a:extLst>
                  <a:ext uri="{FF2B5EF4-FFF2-40B4-BE49-F238E27FC236}">
                    <a16:creationId xmlns:a16="http://schemas.microsoft.com/office/drawing/2014/main" id="{4DEEDC5E-4EC3-C357-0384-DDE972226A3E}"/>
                  </a:ext>
                </a:extLst>
              </p:cNvPr>
              <p:cNvCxnSpPr>
                <a:stCxn id="76" idx="7"/>
                <a:endCxn id="75" idx="3"/>
              </p:cNvCxnSpPr>
              <p:nvPr/>
            </p:nvCxnSpPr>
            <p:spPr>
              <a:xfrm flipH="1" flipV="1">
                <a:off x="7940273" y="2516469"/>
                <a:ext cx="93220" cy="16171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rade Verbindung mit Pfeil 73">
                <a:extLst>
                  <a:ext uri="{FF2B5EF4-FFF2-40B4-BE49-F238E27FC236}">
                    <a16:creationId xmlns:a16="http://schemas.microsoft.com/office/drawing/2014/main" id="{BEF2A9CE-28A8-D4FE-DC9F-0E1327DCA967}"/>
                  </a:ext>
                </a:extLst>
              </p:cNvPr>
              <p:cNvCxnSpPr>
                <a:stCxn id="75" idx="5"/>
                <a:endCxn id="77" idx="0"/>
              </p:cNvCxnSpPr>
              <p:nvPr/>
            </p:nvCxnSpPr>
            <p:spPr>
              <a:xfrm flipV="1">
                <a:off x="7940273" y="2347600"/>
                <a:ext cx="246158" cy="1070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chteck 74">
                <a:extLst>
                  <a:ext uri="{FF2B5EF4-FFF2-40B4-BE49-F238E27FC236}">
                    <a16:creationId xmlns:a16="http://schemas.microsoft.com/office/drawing/2014/main" id="{5C0B3C4F-7CFE-29C9-B8D5-DAB824E42FAF}"/>
                  </a:ext>
                </a:extLst>
              </p:cNvPr>
              <p:cNvSpPr/>
              <p:nvPr/>
            </p:nvSpPr>
            <p:spPr>
              <a:xfrm>
                <a:off x="8204836" y="2065462"/>
                <a:ext cx="50570" cy="205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hteck 75">
                <a:extLst>
                  <a:ext uri="{FF2B5EF4-FFF2-40B4-BE49-F238E27FC236}">
                    <a16:creationId xmlns:a16="http://schemas.microsoft.com/office/drawing/2014/main" id="{F58CE7EC-9BE6-ECCB-B016-FF8203EC52F6}"/>
                  </a:ext>
                </a:extLst>
              </p:cNvPr>
              <p:cNvSpPr/>
              <p:nvPr/>
            </p:nvSpPr>
            <p:spPr>
              <a:xfrm>
                <a:off x="7890113" y="2212114"/>
                <a:ext cx="50570" cy="57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Ellipse 76">
                <a:extLst>
                  <a:ext uri="{FF2B5EF4-FFF2-40B4-BE49-F238E27FC236}">
                    <a16:creationId xmlns:a16="http://schemas.microsoft.com/office/drawing/2014/main" id="{C2154F2F-F10C-8E8B-ED32-1CF58C8F837E}"/>
                  </a:ext>
                </a:extLst>
              </p:cNvPr>
              <p:cNvSpPr/>
              <p:nvPr/>
            </p:nvSpPr>
            <p:spPr>
              <a:xfrm rot="16200000">
                <a:off x="8207266" y="2219217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Ellipse 77">
                <a:extLst>
                  <a:ext uri="{FF2B5EF4-FFF2-40B4-BE49-F238E27FC236}">
                    <a16:creationId xmlns:a16="http://schemas.microsoft.com/office/drawing/2014/main" id="{60E62359-30CC-57BB-B555-44BCC4EEE6E6}"/>
                  </a:ext>
                </a:extLst>
              </p:cNvPr>
              <p:cNvSpPr/>
              <p:nvPr/>
            </p:nvSpPr>
            <p:spPr>
              <a:xfrm rot="16200000">
                <a:off x="8207266" y="2168148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Ellipse 78">
                <a:extLst>
                  <a:ext uri="{FF2B5EF4-FFF2-40B4-BE49-F238E27FC236}">
                    <a16:creationId xmlns:a16="http://schemas.microsoft.com/office/drawing/2014/main" id="{CE74F1E0-14CA-A8FB-7E51-0D2BD19A0CF5}"/>
                  </a:ext>
                </a:extLst>
              </p:cNvPr>
              <p:cNvSpPr/>
              <p:nvPr/>
            </p:nvSpPr>
            <p:spPr>
              <a:xfrm rot="16200000">
                <a:off x="8207266" y="2117079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Ellipse 79">
                <a:extLst>
                  <a:ext uri="{FF2B5EF4-FFF2-40B4-BE49-F238E27FC236}">
                    <a16:creationId xmlns:a16="http://schemas.microsoft.com/office/drawing/2014/main" id="{3B04B805-792D-9DF0-96B3-1CCEC35058E7}"/>
                  </a:ext>
                </a:extLst>
              </p:cNvPr>
              <p:cNvSpPr/>
              <p:nvPr/>
            </p:nvSpPr>
            <p:spPr>
              <a:xfrm rot="16200000">
                <a:off x="8207266" y="2067267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hteck 80">
                <a:extLst>
                  <a:ext uri="{FF2B5EF4-FFF2-40B4-BE49-F238E27FC236}">
                    <a16:creationId xmlns:a16="http://schemas.microsoft.com/office/drawing/2014/main" id="{53B48D8E-831B-8CC1-A717-9478D5068316}"/>
                  </a:ext>
                </a:extLst>
              </p:cNvPr>
              <p:cNvSpPr/>
              <p:nvPr/>
            </p:nvSpPr>
            <p:spPr>
              <a:xfrm>
                <a:off x="8041006" y="2065462"/>
                <a:ext cx="50570" cy="205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Ellipse 81">
                <a:extLst>
                  <a:ext uri="{FF2B5EF4-FFF2-40B4-BE49-F238E27FC236}">
                    <a16:creationId xmlns:a16="http://schemas.microsoft.com/office/drawing/2014/main" id="{A36FF717-88A2-9C84-2D5E-C41201DE4147}"/>
                  </a:ext>
                </a:extLst>
              </p:cNvPr>
              <p:cNvSpPr/>
              <p:nvPr/>
            </p:nvSpPr>
            <p:spPr>
              <a:xfrm rot="16200000">
                <a:off x="8043436" y="2219217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Ellipse 82">
                <a:extLst>
                  <a:ext uri="{FF2B5EF4-FFF2-40B4-BE49-F238E27FC236}">
                    <a16:creationId xmlns:a16="http://schemas.microsoft.com/office/drawing/2014/main" id="{B6839FE9-F01B-452D-2CC8-E5C4EEE60F3C}"/>
                  </a:ext>
                </a:extLst>
              </p:cNvPr>
              <p:cNvSpPr/>
              <p:nvPr/>
            </p:nvSpPr>
            <p:spPr>
              <a:xfrm rot="16200000">
                <a:off x="8043436" y="2168148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Ellipse 83">
                <a:extLst>
                  <a:ext uri="{FF2B5EF4-FFF2-40B4-BE49-F238E27FC236}">
                    <a16:creationId xmlns:a16="http://schemas.microsoft.com/office/drawing/2014/main" id="{0B0D0866-7202-1C1C-9238-19B1FCD1595E}"/>
                  </a:ext>
                </a:extLst>
              </p:cNvPr>
              <p:cNvSpPr/>
              <p:nvPr/>
            </p:nvSpPr>
            <p:spPr>
              <a:xfrm rot="16200000">
                <a:off x="8043436" y="2117079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Ellipse 84">
                <a:extLst>
                  <a:ext uri="{FF2B5EF4-FFF2-40B4-BE49-F238E27FC236}">
                    <a16:creationId xmlns:a16="http://schemas.microsoft.com/office/drawing/2014/main" id="{B9DF9080-D06F-1C34-59FE-A29E2637F628}"/>
                  </a:ext>
                </a:extLst>
              </p:cNvPr>
              <p:cNvSpPr/>
              <p:nvPr/>
            </p:nvSpPr>
            <p:spPr>
              <a:xfrm rot="16200000">
                <a:off x="8043436" y="2067267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Ellipse 85">
                <a:extLst>
                  <a:ext uri="{FF2B5EF4-FFF2-40B4-BE49-F238E27FC236}">
                    <a16:creationId xmlns:a16="http://schemas.microsoft.com/office/drawing/2014/main" id="{617277E0-1577-FE39-3DE8-461846F9E798}"/>
                  </a:ext>
                </a:extLst>
              </p:cNvPr>
              <p:cNvSpPr/>
              <p:nvPr/>
            </p:nvSpPr>
            <p:spPr>
              <a:xfrm rot="16200000">
                <a:off x="7892448" y="2215350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hteck 86">
                <a:extLst>
                  <a:ext uri="{FF2B5EF4-FFF2-40B4-BE49-F238E27FC236}">
                    <a16:creationId xmlns:a16="http://schemas.microsoft.com/office/drawing/2014/main" id="{5CFF5BD4-E945-06C7-AF80-3FCFE976A633}"/>
                  </a:ext>
                </a:extLst>
              </p:cNvPr>
              <p:cNvSpPr/>
              <p:nvPr/>
            </p:nvSpPr>
            <p:spPr>
              <a:xfrm>
                <a:off x="8353952" y="2212114"/>
                <a:ext cx="50570" cy="57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Ellipse 87">
                <a:extLst>
                  <a:ext uri="{FF2B5EF4-FFF2-40B4-BE49-F238E27FC236}">
                    <a16:creationId xmlns:a16="http://schemas.microsoft.com/office/drawing/2014/main" id="{DA1DBCA2-CFE3-2400-5799-7EC3D89550DA}"/>
                  </a:ext>
                </a:extLst>
              </p:cNvPr>
              <p:cNvSpPr/>
              <p:nvPr/>
            </p:nvSpPr>
            <p:spPr>
              <a:xfrm rot="16200000">
                <a:off x="8356287" y="2215350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BCB8D84-5EB3-867D-1442-F8855197FF54}"/>
              </a:ext>
            </a:extLst>
          </p:cNvPr>
          <p:cNvSpPr/>
          <p:nvPr/>
        </p:nvSpPr>
        <p:spPr>
          <a:xfrm>
            <a:off x="6093599" y="1334480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New methods on the horizon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0E47C41-5A39-C149-042C-629AEFFAF913}"/>
              </a:ext>
            </a:extLst>
          </p:cNvPr>
          <p:cNvSpPr/>
          <p:nvPr/>
        </p:nvSpPr>
        <p:spPr>
          <a:xfrm>
            <a:off x="208489" y="1336529"/>
            <a:ext cx="556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Standard method for Lattice QCD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DF36EA-C01E-F96F-6526-1ED4F2587E8B}"/>
              </a:ext>
            </a:extLst>
          </p:cNvPr>
          <p:cNvSpPr/>
          <p:nvPr/>
        </p:nvSpPr>
        <p:spPr>
          <a:xfrm>
            <a:off x="247944" y="1839346"/>
            <a:ext cx="4527038" cy="473846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9E6CF9-581B-F7CD-5341-7D0442CDE7CB}"/>
              </a:ext>
            </a:extLst>
          </p:cNvPr>
          <p:cNvSpPr/>
          <p:nvPr/>
        </p:nvSpPr>
        <p:spPr>
          <a:xfrm>
            <a:off x="-37097" y="1236414"/>
            <a:ext cx="6130695" cy="938894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B2E42-846A-CA6A-30A9-5E928C1F39DA}"/>
              </a:ext>
            </a:extLst>
          </p:cNvPr>
          <p:cNvSpPr/>
          <p:nvPr/>
        </p:nvSpPr>
        <p:spPr>
          <a:xfrm>
            <a:off x="7175500" y="4845935"/>
            <a:ext cx="4230819" cy="200350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9B5177-D99E-5BAC-90C3-4F1D87AB083A}"/>
              </a:ext>
            </a:extLst>
          </p:cNvPr>
          <p:cNvSpPr/>
          <p:nvPr/>
        </p:nvSpPr>
        <p:spPr>
          <a:xfrm>
            <a:off x="4895758" y="4279900"/>
            <a:ext cx="2279742" cy="170085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19784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C07E8-07A6-E3DF-8705-1654A571F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341BF7-0709-35A5-1C9A-1F9789BE1328}"/>
              </a:ext>
            </a:extLst>
          </p:cNvPr>
          <p:cNvSpPr/>
          <p:nvPr/>
        </p:nvSpPr>
        <p:spPr>
          <a:xfrm rot="5400000">
            <a:off x="8953494" y="-1525412"/>
            <a:ext cx="378613" cy="60984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CA5BA7-D011-A16E-2CB7-3EB0B1CBA4C0}"/>
              </a:ext>
            </a:extLst>
          </p:cNvPr>
          <p:cNvSpPr/>
          <p:nvPr/>
        </p:nvSpPr>
        <p:spPr>
          <a:xfrm rot="5400000">
            <a:off x="2855092" y="-1525412"/>
            <a:ext cx="378613" cy="60984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Inhaltsplatzhalter 2">
                <a:extLst>
                  <a:ext uri="{FF2B5EF4-FFF2-40B4-BE49-F238E27FC236}">
                    <a16:creationId xmlns:a16="http://schemas.microsoft.com/office/drawing/2014/main" id="{3A1FAA26-54DD-BA28-46CD-6C2909949D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0261" y="3785672"/>
                <a:ext cx="2515497" cy="938894"/>
              </a:xfrm>
              <a:prstGeom prst="rect">
                <a:avLst/>
              </a:prstGeom>
            </p:spPr>
            <p:txBody>
              <a:bodyPr anchor="t" anchorCtr="0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CA" sz="1800" b="1" dirty="0">
                    <a:latin typeface="+mn-lt"/>
                  </a:rPr>
                  <a:t>Markov Chain </a:t>
                </a:r>
                <a:br>
                  <a:rPr lang="en-CA" sz="1800" b="1" dirty="0">
                    <a:latin typeface="+mn-lt"/>
                  </a:rPr>
                </a:br>
                <a:r>
                  <a:rPr lang="en-CA" sz="1800" b="1" dirty="0">
                    <a:latin typeface="+mn-lt"/>
                  </a:rPr>
                  <a:t>Monte Carlo</a:t>
                </a:r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A" sz="1800" dirty="0"/>
                  <a:t> powerful but limited</a:t>
                </a:r>
              </a:p>
              <a:p>
                <a:pPr marL="0" indent="0" algn="ctr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b="1" dirty="0">
                  <a:latin typeface="+mn-lt"/>
                </a:endParaRPr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b="1" dirty="0">
                  <a:latin typeface="+mn-lt"/>
                </a:endParaRPr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u="sng" dirty="0">
                  <a:latin typeface="+mn-lt"/>
                </a:endParaRPr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b="1" dirty="0"/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u="sng" dirty="0">
                  <a:latin typeface="+mn-lt"/>
                </a:endParaRPr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u="sng" dirty="0">
                  <a:latin typeface="+mn-lt"/>
                </a:endParaRPr>
              </a:p>
            </p:txBody>
          </p:sp>
        </mc:Choice>
        <mc:Fallback xmlns="">
          <p:sp>
            <p:nvSpPr>
              <p:cNvPr id="66" name="Inhaltsplatzhalter 2">
                <a:extLst>
                  <a:ext uri="{FF2B5EF4-FFF2-40B4-BE49-F238E27FC236}">
                    <a16:creationId xmlns:a16="http://schemas.microsoft.com/office/drawing/2014/main" id="{3A1FAA26-54DD-BA28-46CD-6C2909949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261" y="3785672"/>
                <a:ext cx="2515497" cy="938894"/>
              </a:xfrm>
              <a:prstGeom prst="rect">
                <a:avLst/>
              </a:prstGeom>
              <a:blipFill>
                <a:blip r:embed="rId3"/>
                <a:stretch>
                  <a:fillRect l="-1937" t="-3247" b="-779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35A4DB8A-610E-CD63-BFDE-A1F8C17D08AB}"/>
              </a:ext>
            </a:extLst>
          </p:cNvPr>
          <p:cNvCxnSpPr>
            <a:cxnSpLocks/>
          </p:cNvCxnSpPr>
          <p:nvPr/>
        </p:nvCxnSpPr>
        <p:spPr>
          <a:xfrm>
            <a:off x="5070760" y="4255119"/>
            <a:ext cx="2391017" cy="0"/>
          </a:xfrm>
          <a:prstGeom prst="straightConnector1">
            <a:avLst/>
          </a:prstGeom>
          <a:ln w="38100">
            <a:solidFill>
              <a:srgbClr val="00008B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7010937E-5C6B-D95D-D472-D0275165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Overview: towards overcoming these challenges…</a:t>
            </a:r>
          </a:p>
        </p:txBody>
      </p:sp>
      <p:grpSp>
        <p:nvGrpSpPr>
          <p:cNvPr id="18" name="Gruppieren 12">
            <a:extLst>
              <a:ext uri="{FF2B5EF4-FFF2-40B4-BE49-F238E27FC236}">
                <a16:creationId xmlns:a16="http://schemas.microsoft.com/office/drawing/2014/main" id="{04385F5B-3432-0AD9-1C07-D91341808B74}"/>
              </a:ext>
            </a:extLst>
          </p:cNvPr>
          <p:cNvGrpSpPr/>
          <p:nvPr/>
        </p:nvGrpSpPr>
        <p:grpSpPr>
          <a:xfrm>
            <a:off x="7978613" y="2145596"/>
            <a:ext cx="820348" cy="820348"/>
            <a:chOff x="4120668" y="1660709"/>
            <a:chExt cx="820348" cy="820348"/>
          </a:xfrm>
        </p:grpSpPr>
        <p:sp>
          <p:nvSpPr>
            <p:cNvPr id="19" name="Ellipse 13">
              <a:extLst>
                <a:ext uri="{FF2B5EF4-FFF2-40B4-BE49-F238E27FC236}">
                  <a16:creationId xmlns:a16="http://schemas.microsoft.com/office/drawing/2014/main" id="{1C71C8DB-22F3-22B9-01E0-EA6C66C9E714}"/>
                </a:ext>
              </a:extLst>
            </p:cNvPr>
            <p:cNvSpPr/>
            <p:nvPr/>
          </p:nvSpPr>
          <p:spPr>
            <a:xfrm>
              <a:off x="4120668" y="1660709"/>
              <a:ext cx="820348" cy="8203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llipse 14">
              <a:extLst>
                <a:ext uri="{FF2B5EF4-FFF2-40B4-BE49-F238E27FC236}">
                  <a16:creationId xmlns:a16="http://schemas.microsoft.com/office/drawing/2014/main" id="{CB8540B4-E93F-03C6-8B1F-AC3C9F7161F3}"/>
                </a:ext>
              </a:extLst>
            </p:cNvPr>
            <p:cNvSpPr/>
            <p:nvPr/>
          </p:nvSpPr>
          <p:spPr>
            <a:xfrm>
              <a:off x="4245766" y="1868927"/>
              <a:ext cx="87381" cy="87381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llipse 15">
              <a:extLst>
                <a:ext uri="{FF2B5EF4-FFF2-40B4-BE49-F238E27FC236}">
                  <a16:creationId xmlns:a16="http://schemas.microsoft.com/office/drawing/2014/main" id="{90611D53-49EE-927E-E471-ABDF9D72224D}"/>
                </a:ext>
              </a:extLst>
            </p:cNvPr>
            <p:cNvSpPr/>
            <p:nvPr/>
          </p:nvSpPr>
          <p:spPr>
            <a:xfrm>
              <a:off x="4245766" y="2017887"/>
              <a:ext cx="87381" cy="87381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llipse 16">
              <a:extLst>
                <a:ext uri="{FF2B5EF4-FFF2-40B4-BE49-F238E27FC236}">
                  <a16:creationId xmlns:a16="http://schemas.microsoft.com/office/drawing/2014/main" id="{F6A30B80-F674-D3FF-FA3B-FFED1FF0C78A}"/>
                </a:ext>
              </a:extLst>
            </p:cNvPr>
            <p:cNvSpPr/>
            <p:nvPr/>
          </p:nvSpPr>
          <p:spPr>
            <a:xfrm>
              <a:off x="4245766" y="2173074"/>
              <a:ext cx="87381" cy="87381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17">
              <a:extLst>
                <a:ext uri="{FF2B5EF4-FFF2-40B4-BE49-F238E27FC236}">
                  <a16:creationId xmlns:a16="http://schemas.microsoft.com/office/drawing/2014/main" id="{77CEFBA5-E18C-B36E-6591-B3F7A433DE23}"/>
                </a:ext>
              </a:extLst>
            </p:cNvPr>
            <p:cNvSpPr/>
            <p:nvPr/>
          </p:nvSpPr>
          <p:spPr>
            <a:xfrm>
              <a:off x="4498442" y="1718811"/>
              <a:ext cx="87381" cy="87381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18">
              <a:extLst>
                <a:ext uri="{FF2B5EF4-FFF2-40B4-BE49-F238E27FC236}">
                  <a16:creationId xmlns:a16="http://schemas.microsoft.com/office/drawing/2014/main" id="{BB262EE9-22B2-F8C7-A0D2-A0A1D02A21E8}"/>
                </a:ext>
              </a:extLst>
            </p:cNvPr>
            <p:cNvSpPr/>
            <p:nvPr/>
          </p:nvSpPr>
          <p:spPr>
            <a:xfrm>
              <a:off x="4498442" y="1867771"/>
              <a:ext cx="87381" cy="87381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e 19">
              <a:extLst>
                <a:ext uri="{FF2B5EF4-FFF2-40B4-BE49-F238E27FC236}">
                  <a16:creationId xmlns:a16="http://schemas.microsoft.com/office/drawing/2014/main" id="{A741D378-666C-0320-4529-D7E56EB9A748}"/>
                </a:ext>
              </a:extLst>
            </p:cNvPr>
            <p:cNvSpPr/>
            <p:nvPr/>
          </p:nvSpPr>
          <p:spPr>
            <a:xfrm>
              <a:off x="4498442" y="2022958"/>
              <a:ext cx="87381" cy="87381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0">
              <a:extLst>
                <a:ext uri="{FF2B5EF4-FFF2-40B4-BE49-F238E27FC236}">
                  <a16:creationId xmlns:a16="http://schemas.microsoft.com/office/drawing/2014/main" id="{384E1AC5-5586-1523-6144-307809107170}"/>
                </a:ext>
              </a:extLst>
            </p:cNvPr>
            <p:cNvSpPr/>
            <p:nvPr/>
          </p:nvSpPr>
          <p:spPr>
            <a:xfrm>
              <a:off x="4501838" y="2173074"/>
              <a:ext cx="87381" cy="87381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lipse 21">
              <a:extLst>
                <a:ext uri="{FF2B5EF4-FFF2-40B4-BE49-F238E27FC236}">
                  <a16:creationId xmlns:a16="http://schemas.microsoft.com/office/drawing/2014/main" id="{E61E7D68-9651-125C-C628-E198FAF6C834}"/>
                </a:ext>
              </a:extLst>
            </p:cNvPr>
            <p:cNvSpPr/>
            <p:nvPr/>
          </p:nvSpPr>
          <p:spPr>
            <a:xfrm>
              <a:off x="4501838" y="2328261"/>
              <a:ext cx="87381" cy="87381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llipse 22">
              <a:extLst>
                <a:ext uri="{FF2B5EF4-FFF2-40B4-BE49-F238E27FC236}">
                  <a16:creationId xmlns:a16="http://schemas.microsoft.com/office/drawing/2014/main" id="{3F904EAC-8428-8089-1C82-93D5539FE7CA}"/>
                </a:ext>
              </a:extLst>
            </p:cNvPr>
            <p:cNvSpPr/>
            <p:nvPr/>
          </p:nvSpPr>
          <p:spPr>
            <a:xfrm>
              <a:off x="4748500" y="2025888"/>
              <a:ext cx="87381" cy="87381"/>
            </a:xfrm>
            <a:prstGeom prst="ellipse">
              <a:avLst/>
            </a:prstGeom>
            <a:solidFill>
              <a:srgbClr val="C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Gerader Verbinder 23">
              <a:extLst>
                <a:ext uri="{FF2B5EF4-FFF2-40B4-BE49-F238E27FC236}">
                  <a16:creationId xmlns:a16="http://schemas.microsoft.com/office/drawing/2014/main" id="{3E593510-AE68-A4BD-85FC-EDFA8C5A3AB5}"/>
                </a:ext>
              </a:extLst>
            </p:cNvPr>
            <p:cNvCxnSpPr>
              <a:stCxn id="20" idx="7"/>
              <a:endCxn id="23" idx="2"/>
            </p:cNvCxnSpPr>
            <p:nvPr/>
          </p:nvCxnSpPr>
          <p:spPr>
            <a:xfrm flipV="1">
              <a:off x="4320350" y="1762502"/>
              <a:ext cx="178092" cy="119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4">
              <a:extLst>
                <a:ext uri="{FF2B5EF4-FFF2-40B4-BE49-F238E27FC236}">
                  <a16:creationId xmlns:a16="http://schemas.microsoft.com/office/drawing/2014/main" id="{FE39FB3F-EFA5-DDDC-BA59-F3CF2BEBD15C}"/>
                </a:ext>
              </a:extLst>
            </p:cNvPr>
            <p:cNvCxnSpPr>
              <a:stCxn id="20" idx="6"/>
              <a:endCxn id="24" idx="2"/>
            </p:cNvCxnSpPr>
            <p:nvPr/>
          </p:nvCxnSpPr>
          <p:spPr>
            <a:xfrm flipV="1">
              <a:off x="4333147" y="1911462"/>
              <a:ext cx="165295" cy="11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25">
              <a:extLst>
                <a:ext uri="{FF2B5EF4-FFF2-40B4-BE49-F238E27FC236}">
                  <a16:creationId xmlns:a16="http://schemas.microsoft.com/office/drawing/2014/main" id="{6F2ABC7D-0E62-3AB1-2409-8BD34E53C11F}"/>
                </a:ext>
              </a:extLst>
            </p:cNvPr>
            <p:cNvCxnSpPr>
              <a:stCxn id="20" idx="5"/>
              <a:endCxn id="25" idx="2"/>
            </p:cNvCxnSpPr>
            <p:nvPr/>
          </p:nvCxnSpPr>
          <p:spPr>
            <a:xfrm>
              <a:off x="4320350" y="1943511"/>
              <a:ext cx="178092" cy="1231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26">
              <a:extLst>
                <a:ext uri="{FF2B5EF4-FFF2-40B4-BE49-F238E27FC236}">
                  <a16:creationId xmlns:a16="http://schemas.microsoft.com/office/drawing/2014/main" id="{A5B27D33-B0E4-5B14-F182-68BCA456ABB1}"/>
                </a:ext>
              </a:extLst>
            </p:cNvPr>
            <p:cNvCxnSpPr>
              <a:stCxn id="21" idx="7"/>
              <a:endCxn id="24" idx="2"/>
            </p:cNvCxnSpPr>
            <p:nvPr/>
          </p:nvCxnSpPr>
          <p:spPr>
            <a:xfrm flipV="1">
              <a:off x="4320350" y="1911462"/>
              <a:ext cx="178092" cy="119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27">
              <a:extLst>
                <a:ext uri="{FF2B5EF4-FFF2-40B4-BE49-F238E27FC236}">
                  <a16:creationId xmlns:a16="http://schemas.microsoft.com/office/drawing/2014/main" id="{908BF745-1BBB-9A0E-C4B1-D56B634B9BBD}"/>
                </a:ext>
              </a:extLst>
            </p:cNvPr>
            <p:cNvCxnSpPr>
              <a:endCxn id="25" idx="2"/>
            </p:cNvCxnSpPr>
            <p:nvPr/>
          </p:nvCxnSpPr>
          <p:spPr>
            <a:xfrm>
              <a:off x="4334703" y="2060002"/>
              <a:ext cx="163739" cy="66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28">
              <a:extLst>
                <a:ext uri="{FF2B5EF4-FFF2-40B4-BE49-F238E27FC236}">
                  <a16:creationId xmlns:a16="http://schemas.microsoft.com/office/drawing/2014/main" id="{AB73DAE8-F79D-A4B8-0B82-402A472EE694}"/>
                </a:ext>
              </a:extLst>
            </p:cNvPr>
            <p:cNvCxnSpPr>
              <a:stCxn id="21" idx="5"/>
              <a:endCxn id="26" idx="2"/>
            </p:cNvCxnSpPr>
            <p:nvPr/>
          </p:nvCxnSpPr>
          <p:spPr>
            <a:xfrm>
              <a:off x="4320350" y="2092471"/>
              <a:ext cx="181488" cy="124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29">
              <a:extLst>
                <a:ext uri="{FF2B5EF4-FFF2-40B4-BE49-F238E27FC236}">
                  <a16:creationId xmlns:a16="http://schemas.microsoft.com/office/drawing/2014/main" id="{446BC322-1754-50E6-9928-A6FA153AD18F}"/>
                </a:ext>
              </a:extLst>
            </p:cNvPr>
            <p:cNvCxnSpPr>
              <a:stCxn id="22" idx="7"/>
              <a:endCxn id="25" idx="2"/>
            </p:cNvCxnSpPr>
            <p:nvPr/>
          </p:nvCxnSpPr>
          <p:spPr>
            <a:xfrm flipV="1">
              <a:off x="4320350" y="2066649"/>
              <a:ext cx="178092" cy="119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0">
              <a:extLst>
                <a:ext uri="{FF2B5EF4-FFF2-40B4-BE49-F238E27FC236}">
                  <a16:creationId xmlns:a16="http://schemas.microsoft.com/office/drawing/2014/main" id="{3C38DA6E-3401-496E-59B7-10961436777D}"/>
                </a:ext>
              </a:extLst>
            </p:cNvPr>
            <p:cNvCxnSpPr>
              <a:stCxn id="22" idx="6"/>
              <a:endCxn id="26" idx="2"/>
            </p:cNvCxnSpPr>
            <p:nvPr/>
          </p:nvCxnSpPr>
          <p:spPr>
            <a:xfrm>
              <a:off x="4333147" y="2216765"/>
              <a:ext cx="1686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1">
              <a:extLst>
                <a:ext uri="{FF2B5EF4-FFF2-40B4-BE49-F238E27FC236}">
                  <a16:creationId xmlns:a16="http://schemas.microsoft.com/office/drawing/2014/main" id="{68D89F46-D7CF-D3C8-C4FA-C14D1E0EF3A0}"/>
                </a:ext>
              </a:extLst>
            </p:cNvPr>
            <p:cNvCxnSpPr>
              <a:stCxn id="22" idx="5"/>
              <a:endCxn id="27" idx="2"/>
            </p:cNvCxnSpPr>
            <p:nvPr/>
          </p:nvCxnSpPr>
          <p:spPr>
            <a:xfrm>
              <a:off x="4320350" y="2247658"/>
              <a:ext cx="181488" cy="124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2">
              <a:extLst>
                <a:ext uri="{FF2B5EF4-FFF2-40B4-BE49-F238E27FC236}">
                  <a16:creationId xmlns:a16="http://schemas.microsoft.com/office/drawing/2014/main" id="{A3DAA173-FB2B-1BBA-92E7-C36B61AC813C}"/>
                </a:ext>
              </a:extLst>
            </p:cNvPr>
            <p:cNvCxnSpPr>
              <a:stCxn id="21" idx="7"/>
              <a:endCxn id="23" idx="3"/>
            </p:cNvCxnSpPr>
            <p:nvPr/>
          </p:nvCxnSpPr>
          <p:spPr>
            <a:xfrm flipV="1">
              <a:off x="4320350" y="1793395"/>
              <a:ext cx="190889" cy="237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3">
              <a:extLst>
                <a:ext uri="{FF2B5EF4-FFF2-40B4-BE49-F238E27FC236}">
                  <a16:creationId xmlns:a16="http://schemas.microsoft.com/office/drawing/2014/main" id="{B0632D18-2A57-E4E1-A777-2D1C48A3FD67}"/>
                </a:ext>
              </a:extLst>
            </p:cNvPr>
            <p:cNvCxnSpPr>
              <a:stCxn id="21" idx="5"/>
              <a:endCxn id="27" idx="1"/>
            </p:cNvCxnSpPr>
            <p:nvPr/>
          </p:nvCxnSpPr>
          <p:spPr>
            <a:xfrm>
              <a:off x="4320350" y="2092471"/>
              <a:ext cx="194285" cy="248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4">
              <a:extLst>
                <a:ext uri="{FF2B5EF4-FFF2-40B4-BE49-F238E27FC236}">
                  <a16:creationId xmlns:a16="http://schemas.microsoft.com/office/drawing/2014/main" id="{E1F11A11-9B1F-C4AB-DA7B-902DD472D80C}"/>
                </a:ext>
              </a:extLst>
            </p:cNvPr>
            <p:cNvCxnSpPr>
              <a:stCxn id="22" idx="7"/>
              <a:endCxn id="24" idx="3"/>
            </p:cNvCxnSpPr>
            <p:nvPr/>
          </p:nvCxnSpPr>
          <p:spPr>
            <a:xfrm flipV="1">
              <a:off x="4320350" y="1942355"/>
              <a:ext cx="190889" cy="2435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35">
              <a:extLst>
                <a:ext uri="{FF2B5EF4-FFF2-40B4-BE49-F238E27FC236}">
                  <a16:creationId xmlns:a16="http://schemas.microsoft.com/office/drawing/2014/main" id="{B1D099A6-CE9E-EB8F-FD93-E041B8FBE888}"/>
                </a:ext>
              </a:extLst>
            </p:cNvPr>
            <p:cNvCxnSpPr>
              <a:stCxn id="20" idx="5"/>
              <a:endCxn id="26" idx="1"/>
            </p:cNvCxnSpPr>
            <p:nvPr/>
          </p:nvCxnSpPr>
          <p:spPr>
            <a:xfrm>
              <a:off x="4320350" y="1943511"/>
              <a:ext cx="194285" cy="2423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36">
              <a:extLst>
                <a:ext uri="{FF2B5EF4-FFF2-40B4-BE49-F238E27FC236}">
                  <a16:creationId xmlns:a16="http://schemas.microsoft.com/office/drawing/2014/main" id="{A1368180-C768-B982-F2C1-B3286CC919FE}"/>
                </a:ext>
              </a:extLst>
            </p:cNvPr>
            <p:cNvCxnSpPr>
              <a:stCxn id="28" idx="0"/>
              <a:endCxn id="23" idx="6"/>
            </p:cNvCxnSpPr>
            <p:nvPr/>
          </p:nvCxnSpPr>
          <p:spPr>
            <a:xfrm flipH="1" flipV="1">
              <a:off x="4585823" y="1762502"/>
              <a:ext cx="206368" cy="263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37">
              <a:extLst>
                <a:ext uri="{FF2B5EF4-FFF2-40B4-BE49-F238E27FC236}">
                  <a16:creationId xmlns:a16="http://schemas.microsoft.com/office/drawing/2014/main" id="{F2A15CAA-DCFD-142E-D027-0F671EB8F06B}"/>
                </a:ext>
              </a:extLst>
            </p:cNvPr>
            <p:cNvCxnSpPr>
              <a:stCxn id="28" idx="1"/>
              <a:endCxn id="24" idx="6"/>
            </p:cNvCxnSpPr>
            <p:nvPr/>
          </p:nvCxnSpPr>
          <p:spPr>
            <a:xfrm flipH="1" flipV="1">
              <a:off x="4585823" y="1911462"/>
              <a:ext cx="175474" cy="1272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38">
              <a:extLst>
                <a:ext uri="{FF2B5EF4-FFF2-40B4-BE49-F238E27FC236}">
                  <a16:creationId xmlns:a16="http://schemas.microsoft.com/office/drawing/2014/main" id="{9F6C17EA-79B0-40BE-5ACF-2939E2427E7E}"/>
                </a:ext>
              </a:extLst>
            </p:cNvPr>
            <p:cNvCxnSpPr>
              <a:stCxn id="25" idx="6"/>
              <a:endCxn id="28" idx="2"/>
            </p:cNvCxnSpPr>
            <p:nvPr/>
          </p:nvCxnSpPr>
          <p:spPr>
            <a:xfrm>
              <a:off x="4585823" y="2066649"/>
              <a:ext cx="162677" cy="2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39">
              <a:extLst>
                <a:ext uri="{FF2B5EF4-FFF2-40B4-BE49-F238E27FC236}">
                  <a16:creationId xmlns:a16="http://schemas.microsoft.com/office/drawing/2014/main" id="{5DEEC2CE-F2E5-AAAF-4DD7-035F36F6AEB5}"/>
                </a:ext>
              </a:extLst>
            </p:cNvPr>
            <p:cNvCxnSpPr>
              <a:stCxn id="26" idx="6"/>
              <a:endCxn id="28" idx="3"/>
            </p:cNvCxnSpPr>
            <p:nvPr/>
          </p:nvCxnSpPr>
          <p:spPr>
            <a:xfrm flipV="1">
              <a:off x="4589219" y="2100472"/>
              <a:ext cx="172078" cy="1162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40">
              <a:extLst>
                <a:ext uri="{FF2B5EF4-FFF2-40B4-BE49-F238E27FC236}">
                  <a16:creationId xmlns:a16="http://schemas.microsoft.com/office/drawing/2014/main" id="{296669A5-CBA0-D416-F5F6-CFF007AE953B}"/>
                </a:ext>
              </a:extLst>
            </p:cNvPr>
            <p:cNvCxnSpPr>
              <a:stCxn id="27" idx="6"/>
              <a:endCxn id="28" idx="4"/>
            </p:cNvCxnSpPr>
            <p:nvPr/>
          </p:nvCxnSpPr>
          <p:spPr>
            <a:xfrm flipV="1">
              <a:off x="4589219" y="2113269"/>
              <a:ext cx="202972" cy="2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1">
              <a:extLst>
                <a:ext uri="{FF2B5EF4-FFF2-40B4-BE49-F238E27FC236}">
                  <a16:creationId xmlns:a16="http://schemas.microsoft.com/office/drawing/2014/main" id="{A571E792-93C1-4012-DAD4-53719C785C3A}"/>
                </a:ext>
              </a:extLst>
            </p:cNvPr>
            <p:cNvCxnSpPr>
              <a:stCxn id="28" idx="6"/>
              <a:endCxn id="19" idx="6"/>
            </p:cNvCxnSpPr>
            <p:nvPr/>
          </p:nvCxnSpPr>
          <p:spPr>
            <a:xfrm>
              <a:off x="4835881" y="2069579"/>
              <a:ext cx="72000" cy="13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2">
              <a:extLst>
                <a:ext uri="{FF2B5EF4-FFF2-40B4-BE49-F238E27FC236}">
                  <a16:creationId xmlns:a16="http://schemas.microsoft.com/office/drawing/2014/main" id="{637CBFD0-4167-C860-6A50-AB2A2CED91EA}"/>
                </a:ext>
              </a:extLst>
            </p:cNvPr>
            <p:cNvCxnSpPr/>
            <p:nvPr/>
          </p:nvCxnSpPr>
          <p:spPr>
            <a:xfrm>
              <a:off x="4178114" y="1906390"/>
              <a:ext cx="72000" cy="13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3">
              <a:extLst>
                <a:ext uri="{FF2B5EF4-FFF2-40B4-BE49-F238E27FC236}">
                  <a16:creationId xmlns:a16="http://schemas.microsoft.com/office/drawing/2014/main" id="{80DA0527-97DB-43BA-C7E8-E8A726C8C29E}"/>
                </a:ext>
              </a:extLst>
            </p:cNvPr>
            <p:cNvCxnSpPr/>
            <p:nvPr/>
          </p:nvCxnSpPr>
          <p:spPr>
            <a:xfrm>
              <a:off x="4171061" y="2065093"/>
              <a:ext cx="72000" cy="13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44">
              <a:extLst>
                <a:ext uri="{FF2B5EF4-FFF2-40B4-BE49-F238E27FC236}">
                  <a16:creationId xmlns:a16="http://schemas.microsoft.com/office/drawing/2014/main" id="{FE4DC73F-9579-6D23-20CC-758CA615B377}"/>
                </a:ext>
              </a:extLst>
            </p:cNvPr>
            <p:cNvCxnSpPr/>
            <p:nvPr/>
          </p:nvCxnSpPr>
          <p:spPr>
            <a:xfrm>
              <a:off x="4173820" y="2222492"/>
              <a:ext cx="72000" cy="13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97B392C3-0B1F-C0CF-7799-C138D0B1E5A9}"/>
              </a:ext>
            </a:extLst>
          </p:cNvPr>
          <p:cNvCxnSpPr>
            <a:cxnSpLocks/>
          </p:cNvCxnSpPr>
          <p:nvPr/>
        </p:nvCxnSpPr>
        <p:spPr>
          <a:xfrm flipV="1">
            <a:off x="5070760" y="3009846"/>
            <a:ext cx="2356873" cy="1245273"/>
          </a:xfrm>
          <a:prstGeom prst="straightConnector1">
            <a:avLst/>
          </a:prstGeom>
          <a:ln w="38100">
            <a:solidFill>
              <a:srgbClr val="00008B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722789F6-8482-DAD5-2D01-4533A5505FFF}"/>
              </a:ext>
            </a:extLst>
          </p:cNvPr>
          <p:cNvCxnSpPr>
            <a:cxnSpLocks/>
          </p:cNvCxnSpPr>
          <p:nvPr/>
        </p:nvCxnSpPr>
        <p:spPr>
          <a:xfrm>
            <a:off x="5070760" y="4255119"/>
            <a:ext cx="2356873" cy="1245273"/>
          </a:xfrm>
          <a:prstGeom prst="straightConnector1">
            <a:avLst/>
          </a:prstGeom>
          <a:ln w="38100">
            <a:solidFill>
              <a:srgbClr val="00008B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4DC4F5C-0469-86BD-F57E-9979F23E5E2C}"/>
              </a:ext>
            </a:extLst>
          </p:cNvPr>
          <p:cNvSpPr txBox="1"/>
          <p:nvPr/>
        </p:nvSpPr>
        <p:spPr>
          <a:xfrm>
            <a:off x="9094739" y="2221723"/>
            <a:ext cx="1352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1800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b="1" dirty="0">
                <a:solidFill>
                  <a:srgbClr val="00008B"/>
                </a:solidFill>
                <a:latin typeface="+mn-lt"/>
              </a:rPr>
              <a:t>Deep </a:t>
            </a:r>
            <a:br>
              <a:rPr lang="en-CA" sz="1800" b="1" dirty="0">
                <a:solidFill>
                  <a:srgbClr val="00008B"/>
                </a:solidFill>
                <a:latin typeface="+mn-lt"/>
              </a:rPr>
            </a:br>
            <a:r>
              <a:rPr lang="en-CA" sz="1800" b="1" dirty="0">
                <a:solidFill>
                  <a:srgbClr val="00008B"/>
                </a:solidFill>
                <a:latin typeface="+mn-lt"/>
              </a:rPr>
              <a:t>Learning</a:t>
            </a:r>
            <a:endParaRPr lang="en-CA" sz="1800" dirty="0">
              <a:solidFill>
                <a:srgbClr val="00008B"/>
              </a:solidFill>
              <a:latin typeface="+mn-lt"/>
            </a:endParaRPr>
          </a:p>
        </p:txBody>
      </p:sp>
      <p:grpSp>
        <p:nvGrpSpPr>
          <p:cNvPr id="4" name="Gruppieren 49">
            <a:extLst>
              <a:ext uri="{FF2B5EF4-FFF2-40B4-BE49-F238E27FC236}">
                <a16:creationId xmlns:a16="http://schemas.microsoft.com/office/drawing/2014/main" id="{B3FB52F0-28A7-6FBA-F6DE-F4DA5E010AE4}"/>
              </a:ext>
            </a:extLst>
          </p:cNvPr>
          <p:cNvGrpSpPr/>
          <p:nvPr/>
        </p:nvGrpSpPr>
        <p:grpSpPr>
          <a:xfrm>
            <a:off x="7981239" y="3834429"/>
            <a:ext cx="823154" cy="820606"/>
            <a:chOff x="1558178" y="2415342"/>
            <a:chExt cx="823154" cy="820606"/>
          </a:xfrm>
        </p:grpSpPr>
        <p:sp>
          <p:nvSpPr>
            <p:cNvPr id="5" name="Ellipse 50">
              <a:extLst>
                <a:ext uri="{FF2B5EF4-FFF2-40B4-BE49-F238E27FC236}">
                  <a16:creationId xmlns:a16="http://schemas.microsoft.com/office/drawing/2014/main" id="{C7B11E08-03EF-5481-0600-45F917AA9144}"/>
                </a:ext>
              </a:extLst>
            </p:cNvPr>
            <p:cNvSpPr/>
            <p:nvPr/>
          </p:nvSpPr>
          <p:spPr>
            <a:xfrm>
              <a:off x="1558800" y="2415600"/>
              <a:ext cx="820348" cy="8203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uppieren 51">
              <a:extLst>
                <a:ext uri="{FF2B5EF4-FFF2-40B4-BE49-F238E27FC236}">
                  <a16:creationId xmlns:a16="http://schemas.microsoft.com/office/drawing/2014/main" id="{CEDA748A-8AD4-478B-A699-B5131448C784}"/>
                </a:ext>
              </a:extLst>
            </p:cNvPr>
            <p:cNvGrpSpPr/>
            <p:nvPr/>
          </p:nvGrpSpPr>
          <p:grpSpPr>
            <a:xfrm>
              <a:off x="1558178" y="2415342"/>
              <a:ext cx="823154" cy="820348"/>
              <a:chOff x="4981488" y="4926429"/>
              <a:chExt cx="823154" cy="820348"/>
            </a:xfrm>
          </p:grpSpPr>
          <p:pic>
            <p:nvPicPr>
              <p:cNvPr id="7" name="Grafik 52">
                <a:extLst>
                  <a:ext uri="{FF2B5EF4-FFF2-40B4-BE49-F238E27FC236}">
                    <a16:creationId xmlns:a16="http://schemas.microsoft.com/office/drawing/2014/main" id="{B2737939-E104-5DE8-6DAA-DFA4CA3CF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38" r="15476"/>
              <a:stretch>
                <a:fillRect/>
              </a:stretch>
            </p:blipFill>
            <p:spPr>
              <a:xfrm flipV="1">
                <a:off x="4984294" y="5052874"/>
                <a:ext cx="820348" cy="585437"/>
              </a:xfrm>
              <a:custGeom>
                <a:avLst/>
                <a:gdLst>
                  <a:gd name="connsiteX0" fmla="*/ 114770 w 820348"/>
                  <a:gd name="connsiteY0" fmla="*/ 585437 h 585437"/>
                  <a:gd name="connsiteX1" fmla="*/ 705579 w 820348"/>
                  <a:gd name="connsiteY1" fmla="*/ 585437 h 585437"/>
                  <a:gd name="connsiteX2" fmla="*/ 750297 w 820348"/>
                  <a:gd name="connsiteY2" fmla="*/ 531238 h 585437"/>
                  <a:gd name="connsiteX3" fmla="*/ 820348 w 820348"/>
                  <a:gd name="connsiteY3" fmla="*/ 301906 h 585437"/>
                  <a:gd name="connsiteX4" fmla="*/ 700211 w 820348"/>
                  <a:gd name="connsiteY4" fmla="*/ 11869 h 585437"/>
                  <a:gd name="connsiteX5" fmla="*/ 685826 w 820348"/>
                  <a:gd name="connsiteY5" fmla="*/ 0 h 585437"/>
                  <a:gd name="connsiteX6" fmla="*/ 134523 w 820348"/>
                  <a:gd name="connsiteY6" fmla="*/ 0 h 585437"/>
                  <a:gd name="connsiteX7" fmla="*/ 120137 w 820348"/>
                  <a:gd name="connsiteY7" fmla="*/ 11869 h 585437"/>
                  <a:gd name="connsiteX8" fmla="*/ 0 w 820348"/>
                  <a:gd name="connsiteY8" fmla="*/ 301906 h 585437"/>
                  <a:gd name="connsiteX9" fmla="*/ 70052 w 820348"/>
                  <a:gd name="connsiteY9" fmla="*/ 531238 h 585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0348" h="585437">
                    <a:moveTo>
                      <a:pt x="114770" y="585437"/>
                    </a:moveTo>
                    <a:lnTo>
                      <a:pt x="705579" y="585437"/>
                    </a:lnTo>
                    <a:lnTo>
                      <a:pt x="750297" y="531238"/>
                    </a:lnTo>
                    <a:cubicBezTo>
                      <a:pt x="794524" y="465774"/>
                      <a:pt x="820348" y="386856"/>
                      <a:pt x="820348" y="301906"/>
                    </a:cubicBezTo>
                    <a:cubicBezTo>
                      <a:pt x="820348" y="188640"/>
                      <a:pt x="774438" y="86096"/>
                      <a:pt x="700211" y="11869"/>
                    </a:cubicBezTo>
                    <a:lnTo>
                      <a:pt x="685826" y="0"/>
                    </a:lnTo>
                    <a:lnTo>
                      <a:pt x="134523" y="0"/>
                    </a:lnTo>
                    <a:lnTo>
                      <a:pt x="120137" y="11869"/>
                    </a:lnTo>
                    <a:cubicBezTo>
                      <a:pt x="45911" y="86096"/>
                      <a:pt x="0" y="188640"/>
                      <a:pt x="0" y="301906"/>
                    </a:cubicBezTo>
                    <a:cubicBezTo>
                      <a:pt x="0" y="386856"/>
                      <a:pt x="25825" y="465774"/>
                      <a:pt x="70052" y="531238"/>
                    </a:cubicBezTo>
                    <a:close/>
                  </a:path>
                </a:pathLst>
              </a:custGeom>
            </p:spPr>
          </p:pic>
          <p:sp>
            <p:nvSpPr>
              <p:cNvPr id="8" name="Ellipse 53">
                <a:extLst>
                  <a:ext uri="{FF2B5EF4-FFF2-40B4-BE49-F238E27FC236}">
                    <a16:creationId xmlns:a16="http://schemas.microsoft.com/office/drawing/2014/main" id="{E80DBDA4-5A21-19AC-3A4E-F0F470A7D94E}"/>
                  </a:ext>
                </a:extLst>
              </p:cNvPr>
              <p:cNvSpPr/>
              <p:nvPr/>
            </p:nvSpPr>
            <p:spPr>
              <a:xfrm>
                <a:off x="4981488" y="4926429"/>
                <a:ext cx="820348" cy="820348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F4AEE67-02D0-C616-D2FF-988B6AD51AB8}"/>
              </a:ext>
            </a:extLst>
          </p:cNvPr>
          <p:cNvSpPr txBox="1"/>
          <p:nvPr/>
        </p:nvSpPr>
        <p:spPr>
          <a:xfrm>
            <a:off x="9094739" y="3941803"/>
            <a:ext cx="14142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1800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b="1" dirty="0">
                <a:solidFill>
                  <a:srgbClr val="00008B"/>
                </a:solidFill>
              </a:rPr>
              <a:t>Tensor </a:t>
            </a:r>
            <a:r>
              <a:rPr lang="en-CA" b="1" dirty="0">
                <a:solidFill>
                  <a:srgbClr val="00008B"/>
                </a:solidFill>
              </a:rPr>
              <a:t>N</a:t>
            </a:r>
            <a:r>
              <a:rPr lang="en-CA" sz="1800" b="1" dirty="0">
                <a:solidFill>
                  <a:srgbClr val="00008B"/>
                </a:solidFill>
              </a:rPr>
              <a:t>etworks</a:t>
            </a:r>
          </a:p>
        </p:txBody>
      </p:sp>
      <p:grpSp>
        <p:nvGrpSpPr>
          <p:cNvPr id="106" name="Gruppieren 45">
            <a:extLst>
              <a:ext uri="{FF2B5EF4-FFF2-40B4-BE49-F238E27FC236}">
                <a16:creationId xmlns:a16="http://schemas.microsoft.com/office/drawing/2014/main" id="{8C0CB633-3182-0461-3181-2EEDFB17670B}"/>
              </a:ext>
            </a:extLst>
          </p:cNvPr>
          <p:cNvGrpSpPr/>
          <p:nvPr/>
        </p:nvGrpSpPr>
        <p:grpSpPr>
          <a:xfrm>
            <a:off x="8018221" y="5523519"/>
            <a:ext cx="851094" cy="839660"/>
            <a:chOff x="6658506" y="2090740"/>
            <a:chExt cx="851094" cy="839660"/>
          </a:xfrm>
        </p:grpSpPr>
        <p:sp>
          <p:nvSpPr>
            <p:cNvPr id="107" name="Ellipse 46">
              <a:extLst>
                <a:ext uri="{FF2B5EF4-FFF2-40B4-BE49-F238E27FC236}">
                  <a16:creationId xmlns:a16="http://schemas.microsoft.com/office/drawing/2014/main" id="{41475D81-6413-0234-BC4D-5463E20CAC2E}"/>
                </a:ext>
              </a:extLst>
            </p:cNvPr>
            <p:cNvSpPr/>
            <p:nvPr/>
          </p:nvSpPr>
          <p:spPr>
            <a:xfrm>
              <a:off x="6670800" y="2091600"/>
              <a:ext cx="838800" cy="8388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8" name="Grafik 47">
              <a:extLst>
                <a:ext uri="{FF2B5EF4-FFF2-40B4-BE49-F238E27FC236}">
                  <a16:creationId xmlns:a16="http://schemas.microsoft.com/office/drawing/2014/main" id="{16870993-9DEB-C1E6-76D9-7CD7E633E014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51"/>
            <a:stretch/>
          </p:blipFill>
          <p:spPr>
            <a:xfrm>
              <a:off x="6658506" y="2092471"/>
              <a:ext cx="828000" cy="828000"/>
            </a:xfrm>
            <a:custGeom>
              <a:avLst/>
              <a:gdLst>
                <a:gd name="connsiteX0" fmla="*/ 301096 w 762295"/>
                <a:gd name="connsiteY0" fmla="*/ 0 h 787060"/>
                <a:gd name="connsiteX1" fmla="*/ 493909 w 762295"/>
                <a:gd name="connsiteY1" fmla="*/ 0 h 787060"/>
                <a:gd name="connsiteX2" fmla="*/ 557161 w 762295"/>
                <a:gd name="connsiteY2" fmla="*/ 19635 h 787060"/>
                <a:gd name="connsiteX3" fmla="*/ 737625 w 762295"/>
                <a:gd name="connsiteY3" fmla="*/ 168243 h 787060"/>
                <a:gd name="connsiteX4" fmla="*/ 762295 w 762295"/>
                <a:gd name="connsiteY4" fmla="*/ 213694 h 787060"/>
                <a:gd name="connsiteX5" fmla="*/ 762295 w 762295"/>
                <a:gd name="connsiteY5" fmla="*/ 581456 h 787060"/>
                <a:gd name="connsiteX6" fmla="*/ 737625 w 762295"/>
                <a:gd name="connsiteY6" fmla="*/ 626907 h 787060"/>
                <a:gd name="connsiteX7" fmla="*/ 557161 w 762295"/>
                <a:gd name="connsiteY7" fmla="*/ 775516 h 787060"/>
                <a:gd name="connsiteX8" fmla="*/ 519970 w 762295"/>
                <a:gd name="connsiteY8" fmla="*/ 787060 h 787060"/>
                <a:gd name="connsiteX9" fmla="*/ 275034 w 762295"/>
                <a:gd name="connsiteY9" fmla="*/ 787060 h 787060"/>
                <a:gd name="connsiteX10" fmla="*/ 237844 w 762295"/>
                <a:gd name="connsiteY10" fmla="*/ 775516 h 787060"/>
                <a:gd name="connsiteX11" fmla="*/ 19562 w 762295"/>
                <a:gd name="connsiteY11" fmla="*/ 557233 h 787060"/>
                <a:gd name="connsiteX12" fmla="*/ 0 w 762295"/>
                <a:gd name="connsiteY12" fmla="*/ 494217 h 787060"/>
                <a:gd name="connsiteX13" fmla="*/ 0 w 762295"/>
                <a:gd name="connsiteY13" fmla="*/ 300934 h 787060"/>
                <a:gd name="connsiteX14" fmla="*/ 19562 w 762295"/>
                <a:gd name="connsiteY14" fmla="*/ 237917 h 787060"/>
                <a:gd name="connsiteX15" fmla="*/ 237844 w 762295"/>
                <a:gd name="connsiteY15" fmla="*/ 19635 h 78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2295" h="787060">
                  <a:moveTo>
                    <a:pt x="301096" y="0"/>
                  </a:moveTo>
                  <a:lnTo>
                    <a:pt x="493909" y="0"/>
                  </a:lnTo>
                  <a:lnTo>
                    <a:pt x="557161" y="19635"/>
                  </a:lnTo>
                  <a:cubicBezTo>
                    <a:pt x="630769" y="50769"/>
                    <a:pt x="693398" y="102779"/>
                    <a:pt x="737625" y="168243"/>
                  </a:cubicBezTo>
                  <a:lnTo>
                    <a:pt x="762295" y="213694"/>
                  </a:lnTo>
                  <a:lnTo>
                    <a:pt x="762295" y="581456"/>
                  </a:lnTo>
                  <a:lnTo>
                    <a:pt x="737625" y="626907"/>
                  </a:lnTo>
                  <a:cubicBezTo>
                    <a:pt x="693398" y="692372"/>
                    <a:pt x="630769" y="744382"/>
                    <a:pt x="557161" y="775516"/>
                  </a:cubicBezTo>
                  <a:lnTo>
                    <a:pt x="519970" y="787060"/>
                  </a:lnTo>
                  <a:lnTo>
                    <a:pt x="275034" y="787060"/>
                  </a:lnTo>
                  <a:lnTo>
                    <a:pt x="237844" y="775516"/>
                  </a:lnTo>
                  <a:cubicBezTo>
                    <a:pt x="139699" y="734004"/>
                    <a:pt x="61074" y="655379"/>
                    <a:pt x="19562" y="557233"/>
                  </a:cubicBezTo>
                  <a:lnTo>
                    <a:pt x="0" y="494217"/>
                  </a:lnTo>
                  <a:lnTo>
                    <a:pt x="0" y="300934"/>
                  </a:lnTo>
                  <a:lnTo>
                    <a:pt x="19562" y="237917"/>
                  </a:lnTo>
                  <a:cubicBezTo>
                    <a:pt x="61074" y="139772"/>
                    <a:pt x="139699" y="61146"/>
                    <a:pt x="237844" y="19635"/>
                  </a:cubicBezTo>
                  <a:close/>
                </a:path>
              </a:pathLst>
            </a:custGeom>
          </p:spPr>
        </p:pic>
        <p:sp>
          <p:nvSpPr>
            <p:cNvPr id="109" name="Ellipse 48">
              <a:extLst>
                <a:ext uri="{FF2B5EF4-FFF2-40B4-BE49-F238E27FC236}">
                  <a16:creationId xmlns:a16="http://schemas.microsoft.com/office/drawing/2014/main" id="{DA6D6369-F660-AD24-4B82-BA754DFF53DB}"/>
                </a:ext>
              </a:extLst>
            </p:cNvPr>
            <p:cNvSpPr/>
            <p:nvPr/>
          </p:nvSpPr>
          <p:spPr>
            <a:xfrm>
              <a:off x="6669253" y="2090740"/>
              <a:ext cx="838800" cy="838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C592A4B1-6DAB-280D-32E5-A5A8D1C4E953}"/>
              </a:ext>
            </a:extLst>
          </p:cNvPr>
          <p:cNvSpPr txBox="1"/>
          <p:nvPr/>
        </p:nvSpPr>
        <p:spPr>
          <a:xfrm>
            <a:off x="9094739" y="5616084"/>
            <a:ext cx="1544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00008B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Quantum Computing</a:t>
            </a:r>
          </a:p>
        </p:txBody>
      </p:sp>
      <p:grpSp>
        <p:nvGrpSpPr>
          <p:cNvPr id="62" name="Gruppieren 60">
            <a:extLst>
              <a:ext uri="{FF2B5EF4-FFF2-40B4-BE49-F238E27FC236}">
                <a16:creationId xmlns:a16="http://schemas.microsoft.com/office/drawing/2014/main" id="{3DF4A451-5B16-1C5B-7738-2438987DC6A9}"/>
              </a:ext>
            </a:extLst>
          </p:cNvPr>
          <p:cNvGrpSpPr/>
          <p:nvPr/>
        </p:nvGrpSpPr>
        <p:grpSpPr>
          <a:xfrm>
            <a:off x="1318112" y="3845693"/>
            <a:ext cx="821110" cy="820844"/>
            <a:chOff x="7700400" y="2494800"/>
            <a:chExt cx="821110" cy="820844"/>
          </a:xfrm>
        </p:grpSpPr>
        <p:sp>
          <p:nvSpPr>
            <p:cNvPr id="63" name="Ellipse 61">
              <a:extLst>
                <a:ext uri="{FF2B5EF4-FFF2-40B4-BE49-F238E27FC236}">
                  <a16:creationId xmlns:a16="http://schemas.microsoft.com/office/drawing/2014/main" id="{A6F1A784-B0B5-B2B5-830D-28E28639E80A}"/>
                </a:ext>
              </a:extLst>
            </p:cNvPr>
            <p:cNvSpPr/>
            <p:nvPr/>
          </p:nvSpPr>
          <p:spPr>
            <a:xfrm rot="16200000">
              <a:off x="7700400" y="2494800"/>
              <a:ext cx="820348" cy="8203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uppieren 62">
              <a:extLst>
                <a:ext uri="{FF2B5EF4-FFF2-40B4-BE49-F238E27FC236}">
                  <a16:creationId xmlns:a16="http://schemas.microsoft.com/office/drawing/2014/main" id="{364B5EAF-0723-B130-094B-B33DD4958971}"/>
                </a:ext>
              </a:extLst>
            </p:cNvPr>
            <p:cNvGrpSpPr/>
            <p:nvPr/>
          </p:nvGrpSpPr>
          <p:grpSpPr>
            <a:xfrm>
              <a:off x="7701162" y="2495296"/>
              <a:ext cx="820348" cy="820348"/>
              <a:chOff x="7732795" y="1982361"/>
              <a:chExt cx="820348" cy="820348"/>
            </a:xfrm>
          </p:grpSpPr>
          <p:cxnSp>
            <p:nvCxnSpPr>
              <p:cNvPr id="65" name="Gerader Verbinder 63">
                <a:extLst>
                  <a:ext uri="{FF2B5EF4-FFF2-40B4-BE49-F238E27FC236}">
                    <a16:creationId xmlns:a16="http://schemas.microsoft.com/office/drawing/2014/main" id="{B436371F-D13C-0F81-B138-E67C3E022496}"/>
                  </a:ext>
                </a:extLst>
              </p:cNvPr>
              <p:cNvCxnSpPr/>
              <p:nvPr/>
            </p:nvCxnSpPr>
            <p:spPr>
              <a:xfrm>
                <a:off x="7913892" y="2286698"/>
                <a:ext cx="0" cy="42238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r Verbinder 64">
                <a:extLst>
                  <a:ext uri="{FF2B5EF4-FFF2-40B4-BE49-F238E27FC236}">
                    <a16:creationId xmlns:a16="http://schemas.microsoft.com/office/drawing/2014/main" id="{46CDA2A2-54BE-3394-B4D3-955D509A2078}"/>
                  </a:ext>
                </a:extLst>
              </p:cNvPr>
              <p:cNvCxnSpPr/>
              <p:nvPr/>
            </p:nvCxnSpPr>
            <p:spPr>
              <a:xfrm>
                <a:off x="8066292" y="2286698"/>
                <a:ext cx="0" cy="4889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r Verbinder 65">
                <a:extLst>
                  <a:ext uri="{FF2B5EF4-FFF2-40B4-BE49-F238E27FC236}">
                    <a16:creationId xmlns:a16="http://schemas.microsoft.com/office/drawing/2014/main" id="{6BFA814E-03EB-2B23-B24C-092484266112}"/>
                  </a:ext>
                </a:extLst>
              </p:cNvPr>
              <p:cNvCxnSpPr/>
              <p:nvPr/>
            </p:nvCxnSpPr>
            <p:spPr>
              <a:xfrm>
                <a:off x="8230122" y="2286698"/>
                <a:ext cx="0" cy="4889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r Verbinder 66">
                <a:extLst>
                  <a:ext uri="{FF2B5EF4-FFF2-40B4-BE49-F238E27FC236}">
                    <a16:creationId xmlns:a16="http://schemas.microsoft.com/office/drawing/2014/main" id="{4999FABE-5957-C33C-A409-4F84B47CF227}"/>
                  </a:ext>
                </a:extLst>
              </p:cNvPr>
              <p:cNvCxnSpPr/>
              <p:nvPr/>
            </p:nvCxnSpPr>
            <p:spPr>
              <a:xfrm>
                <a:off x="8380617" y="2286698"/>
                <a:ext cx="0" cy="42238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Ellipse 67">
                <a:extLst>
                  <a:ext uri="{FF2B5EF4-FFF2-40B4-BE49-F238E27FC236}">
                    <a16:creationId xmlns:a16="http://schemas.microsoft.com/office/drawing/2014/main" id="{121F8AAF-6B36-0209-164B-15D8A985CD5F}"/>
                  </a:ext>
                </a:extLst>
              </p:cNvPr>
              <p:cNvSpPr/>
              <p:nvPr/>
            </p:nvSpPr>
            <p:spPr>
              <a:xfrm rot="16200000">
                <a:off x="7732795" y="1982361"/>
                <a:ext cx="820348" cy="820348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Ellipse 68">
                <a:extLst>
                  <a:ext uri="{FF2B5EF4-FFF2-40B4-BE49-F238E27FC236}">
                    <a16:creationId xmlns:a16="http://schemas.microsoft.com/office/drawing/2014/main" id="{DED21807-DB18-DE15-0A51-F82DDB6EBA41}"/>
                  </a:ext>
                </a:extLst>
              </p:cNvPr>
              <p:cNvSpPr/>
              <p:nvPr/>
            </p:nvSpPr>
            <p:spPr>
              <a:xfrm rot="16200000">
                <a:off x="7865689" y="2441885"/>
                <a:ext cx="87381" cy="87381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Ellipse 69">
                <a:extLst>
                  <a:ext uri="{FF2B5EF4-FFF2-40B4-BE49-F238E27FC236}">
                    <a16:creationId xmlns:a16="http://schemas.microsoft.com/office/drawing/2014/main" id="{0D9D9C28-D6FB-BF3F-212B-C4A8230F6CA1}"/>
                  </a:ext>
                </a:extLst>
              </p:cNvPr>
              <p:cNvSpPr/>
              <p:nvPr/>
            </p:nvSpPr>
            <p:spPr>
              <a:xfrm rot="16200000">
                <a:off x="8020696" y="2665391"/>
                <a:ext cx="87381" cy="87381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Ellipse 70">
                <a:extLst>
                  <a:ext uri="{FF2B5EF4-FFF2-40B4-BE49-F238E27FC236}">
                    <a16:creationId xmlns:a16="http://schemas.microsoft.com/office/drawing/2014/main" id="{85BB3D7D-43F3-BA8A-FEC5-9179BD7FF9BF}"/>
                  </a:ext>
                </a:extLst>
              </p:cNvPr>
              <p:cNvSpPr/>
              <p:nvPr/>
            </p:nvSpPr>
            <p:spPr>
              <a:xfrm rot="16200000">
                <a:off x="8186431" y="2303910"/>
                <a:ext cx="87381" cy="87381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" name="Gruppieren 71">
                <a:extLst>
                  <a:ext uri="{FF2B5EF4-FFF2-40B4-BE49-F238E27FC236}">
                    <a16:creationId xmlns:a16="http://schemas.microsoft.com/office/drawing/2014/main" id="{703E63FC-E66F-1BD9-D00B-64AA083D29FE}"/>
                  </a:ext>
                </a:extLst>
              </p:cNvPr>
              <p:cNvGrpSpPr/>
              <p:nvPr/>
            </p:nvGrpSpPr>
            <p:grpSpPr>
              <a:xfrm>
                <a:off x="7732795" y="2015363"/>
                <a:ext cx="820348" cy="254352"/>
                <a:chOff x="7813378" y="2028138"/>
                <a:chExt cx="666320" cy="196297"/>
              </a:xfrm>
            </p:grpSpPr>
            <p:sp>
              <p:nvSpPr>
                <p:cNvPr id="95" name="Freihandform 88">
                  <a:extLst>
                    <a:ext uri="{FF2B5EF4-FFF2-40B4-BE49-F238E27FC236}">
                      <a16:creationId xmlns:a16="http://schemas.microsoft.com/office/drawing/2014/main" id="{134B6F46-B663-352A-F0B2-7365AA986117}"/>
                    </a:ext>
                  </a:extLst>
                </p:cNvPr>
                <p:cNvSpPr/>
                <p:nvPr/>
              </p:nvSpPr>
              <p:spPr>
                <a:xfrm flipH="1">
                  <a:off x="8140608" y="2028363"/>
                  <a:ext cx="339090" cy="196072"/>
                </a:xfrm>
                <a:custGeom>
                  <a:avLst/>
                  <a:gdLst>
                    <a:gd name="connsiteX0" fmla="*/ 0 w 308610"/>
                    <a:gd name="connsiteY0" fmla="*/ 186912 h 193685"/>
                    <a:gd name="connsiteX1" fmla="*/ 91440 w 308610"/>
                    <a:gd name="connsiteY1" fmla="*/ 190722 h 193685"/>
                    <a:gd name="connsiteX2" fmla="*/ 179070 w 308610"/>
                    <a:gd name="connsiteY2" fmla="*/ 148812 h 193685"/>
                    <a:gd name="connsiteX3" fmla="*/ 240030 w 308610"/>
                    <a:gd name="connsiteY3" fmla="*/ 45942 h 193685"/>
                    <a:gd name="connsiteX4" fmla="*/ 293370 w 308610"/>
                    <a:gd name="connsiteY4" fmla="*/ 4032 h 193685"/>
                    <a:gd name="connsiteX5" fmla="*/ 308610 w 308610"/>
                    <a:gd name="connsiteY5" fmla="*/ 4032 h 193685"/>
                    <a:gd name="connsiteX0" fmla="*/ 0 w 316230"/>
                    <a:gd name="connsiteY0" fmla="*/ 192627 h 196337"/>
                    <a:gd name="connsiteX1" fmla="*/ 99060 w 316230"/>
                    <a:gd name="connsiteY1" fmla="*/ 190722 h 196337"/>
                    <a:gd name="connsiteX2" fmla="*/ 186690 w 316230"/>
                    <a:gd name="connsiteY2" fmla="*/ 148812 h 196337"/>
                    <a:gd name="connsiteX3" fmla="*/ 247650 w 316230"/>
                    <a:gd name="connsiteY3" fmla="*/ 45942 h 196337"/>
                    <a:gd name="connsiteX4" fmla="*/ 300990 w 316230"/>
                    <a:gd name="connsiteY4" fmla="*/ 4032 h 196337"/>
                    <a:gd name="connsiteX5" fmla="*/ 316230 w 316230"/>
                    <a:gd name="connsiteY5" fmla="*/ 4032 h 196337"/>
                    <a:gd name="connsiteX0" fmla="*/ 0 w 337185"/>
                    <a:gd name="connsiteY0" fmla="*/ 191851 h 195561"/>
                    <a:gd name="connsiteX1" fmla="*/ 99060 w 337185"/>
                    <a:gd name="connsiteY1" fmla="*/ 189946 h 195561"/>
                    <a:gd name="connsiteX2" fmla="*/ 186690 w 337185"/>
                    <a:gd name="connsiteY2" fmla="*/ 148036 h 195561"/>
                    <a:gd name="connsiteX3" fmla="*/ 247650 w 337185"/>
                    <a:gd name="connsiteY3" fmla="*/ 45166 h 195561"/>
                    <a:gd name="connsiteX4" fmla="*/ 300990 w 337185"/>
                    <a:gd name="connsiteY4" fmla="*/ 3256 h 195561"/>
                    <a:gd name="connsiteX5" fmla="*/ 337185 w 337185"/>
                    <a:gd name="connsiteY5" fmla="*/ 5161 h 195561"/>
                    <a:gd name="connsiteX0" fmla="*/ 0 w 339090"/>
                    <a:gd name="connsiteY0" fmla="*/ 194772 h 198482"/>
                    <a:gd name="connsiteX1" fmla="*/ 99060 w 339090"/>
                    <a:gd name="connsiteY1" fmla="*/ 192867 h 198482"/>
                    <a:gd name="connsiteX2" fmla="*/ 186690 w 339090"/>
                    <a:gd name="connsiteY2" fmla="*/ 150957 h 198482"/>
                    <a:gd name="connsiteX3" fmla="*/ 247650 w 339090"/>
                    <a:gd name="connsiteY3" fmla="*/ 48087 h 198482"/>
                    <a:gd name="connsiteX4" fmla="*/ 300990 w 339090"/>
                    <a:gd name="connsiteY4" fmla="*/ 6177 h 198482"/>
                    <a:gd name="connsiteX5" fmla="*/ 339090 w 339090"/>
                    <a:gd name="connsiteY5" fmla="*/ 2367 h 198482"/>
                    <a:gd name="connsiteX0" fmla="*/ 0 w 339090"/>
                    <a:gd name="connsiteY0" fmla="*/ 194772 h 199298"/>
                    <a:gd name="connsiteX1" fmla="*/ 99060 w 339090"/>
                    <a:gd name="connsiteY1" fmla="*/ 192867 h 199298"/>
                    <a:gd name="connsiteX2" fmla="*/ 177165 w 339090"/>
                    <a:gd name="connsiteY2" fmla="*/ 137622 h 199298"/>
                    <a:gd name="connsiteX3" fmla="*/ 247650 w 339090"/>
                    <a:gd name="connsiteY3" fmla="*/ 48087 h 199298"/>
                    <a:gd name="connsiteX4" fmla="*/ 300990 w 339090"/>
                    <a:gd name="connsiteY4" fmla="*/ 6177 h 199298"/>
                    <a:gd name="connsiteX5" fmla="*/ 339090 w 339090"/>
                    <a:gd name="connsiteY5" fmla="*/ 2367 h 199298"/>
                    <a:gd name="connsiteX0" fmla="*/ 0 w 339090"/>
                    <a:gd name="connsiteY0" fmla="*/ 194772 h 196072"/>
                    <a:gd name="connsiteX1" fmla="*/ 99060 w 339090"/>
                    <a:gd name="connsiteY1" fmla="*/ 179532 h 196072"/>
                    <a:gd name="connsiteX2" fmla="*/ 177165 w 339090"/>
                    <a:gd name="connsiteY2" fmla="*/ 137622 h 196072"/>
                    <a:gd name="connsiteX3" fmla="*/ 247650 w 339090"/>
                    <a:gd name="connsiteY3" fmla="*/ 48087 h 196072"/>
                    <a:gd name="connsiteX4" fmla="*/ 300990 w 339090"/>
                    <a:gd name="connsiteY4" fmla="*/ 6177 h 196072"/>
                    <a:gd name="connsiteX5" fmla="*/ 339090 w 339090"/>
                    <a:gd name="connsiteY5" fmla="*/ 2367 h 19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090" h="196072">
                      <a:moveTo>
                        <a:pt x="0" y="194772"/>
                      </a:moveTo>
                      <a:cubicBezTo>
                        <a:pt x="30797" y="199852"/>
                        <a:pt x="69533" y="189057"/>
                        <a:pt x="99060" y="179532"/>
                      </a:cubicBezTo>
                      <a:cubicBezTo>
                        <a:pt x="128587" y="170007"/>
                        <a:pt x="152400" y="159529"/>
                        <a:pt x="177165" y="137622"/>
                      </a:cubicBezTo>
                      <a:cubicBezTo>
                        <a:pt x="201930" y="115715"/>
                        <a:pt x="227013" y="69994"/>
                        <a:pt x="247650" y="48087"/>
                      </a:cubicBezTo>
                      <a:cubicBezTo>
                        <a:pt x="268287" y="26180"/>
                        <a:pt x="285750" y="13797"/>
                        <a:pt x="300990" y="6177"/>
                      </a:cubicBezTo>
                      <a:cubicBezTo>
                        <a:pt x="316230" y="-1443"/>
                        <a:pt x="337185" y="-1126"/>
                        <a:pt x="339090" y="236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Freihandform 89">
                  <a:extLst>
                    <a:ext uri="{FF2B5EF4-FFF2-40B4-BE49-F238E27FC236}">
                      <a16:creationId xmlns:a16="http://schemas.microsoft.com/office/drawing/2014/main" id="{3792859F-2926-561E-71EC-0DA32C61A88E}"/>
                    </a:ext>
                  </a:extLst>
                </p:cNvPr>
                <p:cNvSpPr/>
                <p:nvPr/>
              </p:nvSpPr>
              <p:spPr>
                <a:xfrm>
                  <a:off x="7813378" y="2028138"/>
                  <a:ext cx="339090" cy="196072"/>
                </a:xfrm>
                <a:custGeom>
                  <a:avLst/>
                  <a:gdLst>
                    <a:gd name="connsiteX0" fmla="*/ 0 w 308610"/>
                    <a:gd name="connsiteY0" fmla="*/ 186912 h 193685"/>
                    <a:gd name="connsiteX1" fmla="*/ 91440 w 308610"/>
                    <a:gd name="connsiteY1" fmla="*/ 190722 h 193685"/>
                    <a:gd name="connsiteX2" fmla="*/ 179070 w 308610"/>
                    <a:gd name="connsiteY2" fmla="*/ 148812 h 193685"/>
                    <a:gd name="connsiteX3" fmla="*/ 240030 w 308610"/>
                    <a:gd name="connsiteY3" fmla="*/ 45942 h 193685"/>
                    <a:gd name="connsiteX4" fmla="*/ 293370 w 308610"/>
                    <a:gd name="connsiteY4" fmla="*/ 4032 h 193685"/>
                    <a:gd name="connsiteX5" fmla="*/ 308610 w 308610"/>
                    <a:gd name="connsiteY5" fmla="*/ 4032 h 193685"/>
                    <a:gd name="connsiteX0" fmla="*/ 0 w 316230"/>
                    <a:gd name="connsiteY0" fmla="*/ 192627 h 196337"/>
                    <a:gd name="connsiteX1" fmla="*/ 99060 w 316230"/>
                    <a:gd name="connsiteY1" fmla="*/ 190722 h 196337"/>
                    <a:gd name="connsiteX2" fmla="*/ 186690 w 316230"/>
                    <a:gd name="connsiteY2" fmla="*/ 148812 h 196337"/>
                    <a:gd name="connsiteX3" fmla="*/ 247650 w 316230"/>
                    <a:gd name="connsiteY3" fmla="*/ 45942 h 196337"/>
                    <a:gd name="connsiteX4" fmla="*/ 300990 w 316230"/>
                    <a:gd name="connsiteY4" fmla="*/ 4032 h 196337"/>
                    <a:gd name="connsiteX5" fmla="*/ 316230 w 316230"/>
                    <a:gd name="connsiteY5" fmla="*/ 4032 h 196337"/>
                    <a:gd name="connsiteX0" fmla="*/ 0 w 337185"/>
                    <a:gd name="connsiteY0" fmla="*/ 191851 h 195561"/>
                    <a:gd name="connsiteX1" fmla="*/ 99060 w 337185"/>
                    <a:gd name="connsiteY1" fmla="*/ 189946 h 195561"/>
                    <a:gd name="connsiteX2" fmla="*/ 186690 w 337185"/>
                    <a:gd name="connsiteY2" fmla="*/ 148036 h 195561"/>
                    <a:gd name="connsiteX3" fmla="*/ 247650 w 337185"/>
                    <a:gd name="connsiteY3" fmla="*/ 45166 h 195561"/>
                    <a:gd name="connsiteX4" fmla="*/ 300990 w 337185"/>
                    <a:gd name="connsiteY4" fmla="*/ 3256 h 195561"/>
                    <a:gd name="connsiteX5" fmla="*/ 337185 w 337185"/>
                    <a:gd name="connsiteY5" fmla="*/ 5161 h 195561"/>
                    <a:gd name="connsiteX0" fmla="*/ 0 w 339090"/>
                    <a:gd name="connsiteY0" fmla="*/ 194772 h 198482"/>
                    <a:gd name="connsiteX1" fmla="*/ 99060 w 339090"/>
                    <a:gd name="connsiteY1" fmla="*/ 192867 h 198482"/>
                    <a:gd name="connsiteX2" fmla="*/ 186690 w 339090"/>
                    <a:gd name="connsiteY2" fmla="*/ 150957 h 198482"/>
                    <a:gd name="connsiteX3" fmla="*/ 247650 w 339090"/>
                    <a:gd name="connsiteY3" fmla="*/ 48087 h 198482"/>
                    <a:gd name="connsiteX4" fmla="*/ 300990 w 339090"/>
                    <a:gd name="connsiteY4" fmla="*/ 6177 h 198482"/>
                    <a:gd name="connsiteX5" fmla="*/ 339090 w 339090"/>
                    <a:gd name="connsiteY5" fmla="*/ 2367 h 198482"/>
                    <a:gd name="connsiteX0" fmla="*/ 0 w 339090"/>
                    <a:gd name="connsiteY0" fmla="*/ 194772 h 199298"/>
                    <a:gd name="connsiteX1" fmla="*/ 99060 w 339090"/>
                    <a:gd name="connsiteY1" fmla="*/ 192867 h 199298"/>
                    <a:gd name="connsiteX2" fmla="*/ 177165 w 339090"/>
                    <a:gd name="connsiteY2" fmla="*/ 137622 h 199298"/>
                    <a:gd name="connsiteX3" fmla="*/ 247650 w 339090"/>
                    <a:gd name="connsiteY3" fmla="*/ 48087 h 199298"/>
                    <a:gd name="connsiteX4" fmla="*/ 300990 w 339090"/>
                    <a:gd name="connsiteY4" fmla="*/ 6177 h 199298"/>
                    <a:gd name="connsiteX5" fmla="*/ 339090 w 339090"/>
                    <a:gd name="connsiteY5" fmla="*/ 2367 h 199298"/>
                    <a:gd name="connsiteX0" fmla="*/ 0 w 339090"/>
                    <a:gd name="connsiteY0" fmla="*/ 194772 h 196072"/>
                    <a:gd name="connsiteX1" fmla="*/ 99060 w 339090"/>
                    <a:gd name="connsiteY1" fmla="*/ 179532 h 196072"/>
                    <a:gd name="connsiteX2" fmla="*/ 177165 w 339090"/>
                    <a:gd name="connsiteY2" fmla="*/ 137622 h 196072"/>
                    <a:gd name="connsiteX3" fmla="*/ 247650 w 339090"/>
                    <a:gd name="connsiteY3" fmla="*/ 48087 h 196072"/>
                    <a:gd name="connsiteX4" fmla="*/ 300990 w 339090"/>
                    <a:gd name="connsiteY4" fmla="*/ 6177 h 196072"/>
                    <a:gd name="connsiteX5" fmla="*/ 339090 w 339090"/>
                    <a:gd name="connsiteY5" fmla="*/ 2367 h 19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090" h="196072">
                      <a:moveTo>
                        <a:pt x="0" y="194772"/>
                      </a:moveTo>
                      <a:cubicBezTo>
                        <a:pt x="30797" y="199852"/>
                        <a:pt x="69533" y="189057"/>
                        <a:pt x="99060" y="179532"/>
                      </a:cubicBezTo>
                      <a:cubicBezTo>
                        <a:pt x="128587" y="170007"/>
                        <a:pt x="152400" y="159529"/>
                        <a:pt x="177165" y="137622"/>
                      </a:cubicBezTo>
                      <a:cubicBezTo>
                        <a:pt x="201930" y="115715"/>
                        <a:pt x="227013" y="69994"/>
                        <a:pt x="247650" y="48087"/>
                      </a:cubicBezTo>
                      <a:cubicBezTo>
                        <a:pt x="268287" y="26180"/>
                        <a:pt x="285750" y="13797"/>
                        <a:pt x="300990" y="6177"/>
                      </a:cubicBezTo>
                      <a:cubicBezTo>
                        <a:pt x="316230" y="-1443"/>
                        <a:pt x="337185" y="-1126"/>
                        <a:pt x="339090" y="236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9" name="Gerade Verbindung mit Pfeil 72">
                <a:extLst>
                  <a:ext uri="{FF2B5EF4-FFF2-40B4-BE49-F238E27FC236}">
                    <a16:creationId xmlns:a16="http://schemas.microsoft.com/office/drawing/2014/main" id="{4EC7695C-DCCD-CF47-23F2-14AB7DD3B8C9}"/>
                  </a:ext>
                </a:extLst>
              </p:cNvPr>
              <p:cNvCxnSpPr>
                <a:stCxn id="76" idx="7"/>
                <a:endCxn id="75" idx="3"/>
              </p:cNvCxnSpPr>
              <p:nvPr/>
            </p:nvCxnSpPr>
            <p:spPr>
              <a:xfrm flipH="1" flipV="1">
                <a:off x="7940273" y="2516469"/>
                <a:ext cx="93220" cy="16171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rade Verbindung mit Pfeil 73">
                <a:extLst>
                  <a:ext uri="{FF2B5EF4-FFF2-40B4-BE49-F238E27FC236}">
                    <a16:creationId xmlns:a16="http://schemas.microsoft.com/office/drawing/2014/main" id="{5D0856A8-0853-7CE8-5CA8-9445CA6828B9}"/>
                  </a:ext>
                </a:extLst>
              </p:cNvPr>
              <p:cNvCxnSpPr>
                <a:stCxn id="75" idx="5"/>
                <a:endCxn id="77" idx="0"/>
              </p:cNvCxnSpPr>
              <p:nvPr/>
            </p:nvCxnSpPr>
            <p:spPr>
              <a:xfrm flipV="1">
                <a:off x="7940273" y="2347600"/>
                <a:ext cx="246158" cy="1070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chteck 74">
                <a:extLst>
                  <a:ext uri="{FF2B5EF4-FFF2-40B4-BE49-F238E27FC236}">
                    <a16:creationId xmlns:a16="http://schemas.microsoft.com/office/drawing/2014/main" id="{E836DEF0-7AD6-62B1-7FC8-078E63E80B91}"/>
                  </a:ext>
                </a:extLst>
              </p:cNvPr>
              <p:cNvSpPr/>
              <p:nvPr/>
            </p:nvSpPr>
            <p:spPr>
              <a:xfrm>
                <a:off x="8204836" y="2065462"/>
                <a:ext cx="50570" cy="205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hteck 75">
                <a:extLst>
                  <a:ext uri="{FF2B5EF4-FFF2-40B4-BE49-F238E27FC236}">
                    <a16:creationId xmlns:a16="http://schemas.microsoft.com/office/drawing/2014/main" id="{AD6A3968-D274-280C-089C-0EB38FED5DA5}"/>
                  </a:ext>
                </a:extLst>
              </p:cNvPr>
              <p:cNvSpPr/>
              <p:nvPr/>
            </p:nvSpPr>
            <p:spPr>
              <a:xfrm>
                <a:off x="7890113" y="2212114"/>
                <a:ext cx="50570" cy="57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Ellipse 76">
                <a:extLst>
                  <a:ext uri="{FF2B5EF4-FFF2-40B4-BE49-F238E27FC236}">
                    <a16:creationId xmlns:a16="http://schemas.microsoft.com/office/drawing/2014/main" id="{77CBB75C-CF54-F676-EE17-C659F01B5081}"/>
                  </a:ext>
                </a:extLst>
              </p:cNvPr>
              <p:cNvSpPr/>
              <p:nvPr/>
            </p:nvSpPr>
            <p:spPr>
              <a:xfrm rot="16200000">
                <a:off x="8207266" y="2219217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Ellipse 77">
                <a:extLst>
                  <a:ext uri="{FF2B5EF4-FFF2-40B4-BE49-F238E27FC236}">
                    <a16:creationId xmlns:a16="http://schemas.microsoft.com/office/drawing/2014/main" id="{3974D952-7C1E-7E95-CD42-2FFD536D8CA2}"/>
                  </a:ext>
                </a:extLst>
              </p:cNvPr>
              <p:cNvSpPr/>
              <p:nvPr/>
            </p:nvSpPr>
            <p:spPr>
              <a:xfrm rot="16200000">
                <a:off x="8207266" y="2168148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Ellipse 78">
                <a:extLst>
                  <a:ext uri="{FF2B5EF4-FFF2-40B4-BE49-F238E27FC236}">
                    <a16:creationId xmlns:a16="http://schemas.microsoft.com/office/drawing/2014/main" id="{5719D511-BCDB-6CA2-4D74-68538510FD53}"/>
                  </a:ext>
                </a:extLst>
              </p:cNvPr>
              <p:cNvSpPr/>
              <p:nvPr/>
            </p:nvSpPr>
            <p:spPr>
              <a:xfrm rot="16200000">
                <a:off x="8207266" y="2117079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Ellipse 79">
                <a:extLst>
                  <a:ext uri="{FF2B5EF4-FFF2-40B4-BE49-F238E27FC236}">
                    <a16:creationId xmlns:a16="http://schemas.microsoft.com/office/drawing/2014/main" id="{2A2F21B9-8FCD-F569-B9E1-4DC6CF86320C}"/>
                  </a:ext>
                </a:extLst>
              </p:cNvPr>
              <p:cNvSpPr/>
              <p:nvPr/>
            </p:nvSpPr>
            <p:spPr>
              <a:xfrm rot="16200000">
                <a:off x="8207266" y="2067267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hteck 80">
                <a:extLst>
                  <a:ext uri="{FF2B5EF4-FFF2-40B4-BE49-F238E27FC236}">
                    <a16:creationId xmlns:a16="http://schemas.microsoft.com/office/drawing/2014/main" id="{609DCF4C-4E3D-2C8C-C04B-CCF3E9DC8C19}"/>
                  </a:ext>
                </a:extLst>
              </p:cNvPr>
              <p:cNvSpPr/>
              <p:nvPr/>
            </p:nvSpPr>
            <p:spPr>
              <a:xfrm>
                <a:off x="8041006" y="2065462"/>
                <a:ext cx="50570" cy="205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Ellipse 81">
                <a:extLst>
                  <a:ext uri="{FF2B5EF4-FFF2-40B4-BE49-F238E27FC236}">
                    <a16:creationId xmlns:a16="http://schemas.microsoft.com/office/drawing/2014/main" id="{DC5BE4B3-915F-DBCC-45D4-BF7598C020A0}"/>
                  </a:ext>
                </a:extLst>
              </p:cNvPr>
              <p:cNvSpPr/>
              <p:nvPr/>
            </p:nvSpPr>
            <p:spPr>
              <a:xfrm rot="16200000">
                <a:off x="8043436" y="2219217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Ellipse 82">
                <a:extLst>
                  <a:ext uri="{FF2B5EF4-FFF2-40B4-BE49-F238E27FC236}">
                    <a16:creationId xmlns:a16="http://schemas.microsoft.com/office/drawing/2014/main" id="{90FA855E-D1F0-5B8C-C2E8-F8E30C33676F}"/>
                  </a:ext>
                </a:extLst>
              </p:cNvPr>
              <p:cNvSpPr/>
              <p:nvPr/>
            </p:nvSpPr>
            <p:spPr>
              <a:xfrm rot="16200000">
                <a:off x="8043436" y="2168148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Ellipse 83">
                <a:extLst>
                  <a:ext uri="{FF2B5EF4-FFF2-40B4-BE49-F238E27FC236}">
                    <a16:creationId xmlns:a16="http://schemas.microsoft.com/office/drawing/2014/main" id="{2CFEF3A5-7073-1DF8-5E03-E359B5725F0A}"/>
                  </a:ext>
                </a:extLst>
              </p:cNvPr>
              <p:cNvSpPr/>
              <p:nvPr/>
            </p:nvSpPr>
            <p:spPr>
              <a:xfrm rot="16200000">
                <a:off x="8043436" y="2117079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Ellipse 84">
                <a:extLst>
                  <a:ext uri="{FF2B5EF4-FFF2-40B4-BE49-F238E27FC236}">
                    <a16:creationId xmlns:a16="http://schemas.microsoft.com/office/drawing/2014/main" id="{E3B39658-32B7-B426-DCEC-0C5EE1FBF0AF}"/>
                  </a:ext>
                </a:extLst>
              </p:cNvPr>
              <p:cNvSpPr/>
              <p:nvPr/>
            </p:nvSpPr>
            <p:spPr>
              <a:xfrm rot="16200000">
                <a:off x="8043436" y="2067267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Ellipse 85">
                <a:extLst>
                  <a:ext uri="{FF2B5EF4-FFF2-40B4-BE49-F238E27FC236}">
                    <a16:creationId xmlns:a16="http://schemas.microsoft.com/office/drawing/2014/main" id="{7D3D737C-13A2-2772-8E02-747B8C5E7552}"/>
                  </a:ext>
                </a:extLst>
              </p:cNvPr>
              <p:cNvSpPr/>
              <p:nvPr/>
            </p:nvSpPr>
            <p:spPr>
              <a:xfrm rot="16200000">
                <a:off x="7892448" y="2215350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hteck 86">
                <a:extLst>
                  <a:ext uri="{FF2B5EF4-FFF2-40B4-BE49-F238E27FC236}">
                    <a16:creationId xmlns:a16="http://schemas.microsoft.com/office/drawing/2014/main" id="{F5E82D25-2B75-6AAB-1C5A-89987168959E}"/>
                  </a:ext>
                </a:extLst>
              </p:cNvPr>
              <p:cNvSpPr/>
              <p:nvPr/>
            </p:nvSpPr>
            <p:spPr>
              <a:xfrm>
                <a:off x="8353952" y="2212114"/>
                <a:ext cx="50570" cy="57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Ellipse 87">
                <a:extLst>
                  <a:ext uri="{FF2B5EF4-FFF2-40B4-BE49-F238E27FC236}">
                    <a16:creationId xmlns:a16="http://schemas.microsoft.com/office/drawing/2014/main" id="{33FFF331-56F2-6B35-4394-1587DFAD1AB5}"/>
                  </a:ext>
                </a:extLst>
              </p:cNvPr>
              <p:cNvSpPr/>
              <p:nvPr/>
            </p:nvSpPr>
            <p:spPr>
              <a:xfrm rot="16200000">
                <a:off x="8356287" y="2215350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719B032-8768-3E4B-171C-912ACF036122}"/>
              </a:ext>
            </a:extLst>
          </p:cNvPr>
          <p:cNvSpPr/>
          <p:nvPr/>
        </p:nvSpPr>
        <p:spPr>
          <a:xfrm>
            <a:off x="6093599" y="1334480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New methods on the horizon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988609D-1546-C901-F827-A9B388F5C388}"/>
              </a:ext>
            </a:extLst>
          </p:cNvPr>
          <p:cNvSpPr/>
          <p:nvPr/>
        </p:nvSpPr>
        <p:spPr>
          <a:xfrm>
            <a:off x="208489" y="1336529"/>
            <a:ext cx="556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Standard method for Lattice QCD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92F3C3-B792-8FBC-075A-772AD833EEE0}"/>
              </a:ext>
            </a:extLst>
          </p:cNvPr>
          <p:cNvSpPr/>
          <p:nvPr/>
        </p:nvSpPr>
        <p:spPr>
          <a:xfrm>
            <a:off x="247944" y="1839346"/>
            <a:ext cx="4527038" cy="473846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D38A2C-6ACC-AFC7-3C9E-C946250A82A7}"/>
              </a:ext>
            </a:extLst>
          </p:cNvPr>
          <p:cNvSpPr/>
          <p:nvPr/>
        </p:nvSpPr>
        <p:spPr>
          <a:xfrm>
            <a:off x="-37097" y="1236414"/>
            <a:ext cx="6130695" cy="938894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8B1D23-5102-0D72-BDFC-F16902BCD230}"/>
              </a:ext>
            </a:extLst>
          </p:cNvPr>
          <p:cNvSpPr/>
          <p:nvPr/>
        </p:nvSpPr>
        <p:spPr>
          <a:xfrm>
            <a:off x="7175795" y="1957046"/>
            <a:ext cx="4647028" cy="2886083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61AA08-CC08-912F-8E67-0EB7D95BA413}"/>
              </a:ext>
            </a:extLst>
          </p:cNvPr>
          <p:cNvSpPr/>
          <p:nvPr/>
        </p:nvSpPr>
        <p:spPr>
          <a:xfrm>
            <a:off x="4911127" y="2569411"/>
            <a:ext cx="2250504" cy="170085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88502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CF661-08A3-2138-DB3D-78FAFC3D3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FB7474-0945-0B14-249E-C8CEBFEB3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438" t="-2581" r="2193" b="-2535"/>
          <a:stretch/>
        </p:blipFill>
        <p:spPr>
          <a:xfrm>
            <a:off x="-60149" y="4331708"/>
            <a:ext cx="2439942" cy="26712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CFCC5C3-AA0A-C29B-CF19-72DCD83B2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tackle MCMC challenges with new methods?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304166-3D66-7B69-5260-32A39F9498ED}"/>
              </a:ext>
            </a:extLst>
          </p:cNvPr>
          <p:cNvSpPr/>
          <p:nvPr/>
        </p:nvSpPr>
        <p:spPr>
          <a:xfrm rot="5400000">
            <a:off x="8953494" y="-1525412"/>
            <a:ext cx="378613" cy="60984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9998B7-AA0D-3F38-AB0D-36AE9628A445}"/>
              </a:ext>
            </a:extLst>
          </p:cNvPr>
          <p:cNvSpPr/>
          <p:nvPr/>
        </p:nvSpPr>
        <p:spPr>
          <a:xfrm>
            <a:off x="6093599" y="1334480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New method: quantum computing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71118D-05A7-5411-EBEF-DABF0F2F9BAD}"/>
              </a:ext>
            </a:extLst>
          </p:cNvPr>
          <p:cNvSpPr/>
          <p:nvPr/>
        </p:nvSpPr>
        <p:spPr>
          <a:xfrm rot="5400000">
            <a:off x="2855092" y="-1525412"/>
            <a:ext cx="378613" cy="60984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3785C5-BCDD-037D-425B-7AAF3898D5F2}"/>
              </a:ext>
            </a:extLst>
          </p:cNvPr>
          <p:cNvSpPr/>
          <p:nvPr/>
        </p:nvSpPr>
        <p:spPr>
          <a:xfrm>
            <a:off x="208489" y="1336529"/>
            <a:ext cx="556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Standard method: MCMC for Lattice QCD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1F708C43-C6C4-4D7D-2927-B285D933E99F}"/>
              </a:ext>
            </a:extLst>
          </p:cNvPr>
          <p:cNvSpPr txBox="1">
            <a:spLocks/>
          </p:cNvSpPr>
          <p:nvPr/>
        </p:nvSpPr>
        <p:spPr>
          <a:xfrm>
            <a:off x="103695" y="1867513"/>
            <a:ext cx="6098401" cy="3923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9">
                <a:extLst>
                  <a:ext uri="{FF2B5EF4-FFF2-40B4-BE49-F238E27FC236}">
                    <a16:creationId xmlns:a16="http://schemas.microsoft.com/office/drawing/2014/main" id="{05790F0B-E1B8-ADC1-4E2D-30F2BBBE47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20355" y="1867513"/>
                <a:ext cx="5942157" cy="43825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Concept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Compute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𝑖𝐻𝑡</m:t>
                        </m:r>
                      </m:sup>
                    </m:sSup>
                    <m:d>
                      <m:dPr>
                        <m:begChr m:val="|"/>
                        <m:endChr m:val="⟩"/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(0)</m:t>
                        </m:r>
                      </m:e>
                    </m:d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, encode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1800" b="1" dirty="0">
                    <a:solidFill>
                      <a:srgbClr val="00008B"/>
                    </a:solidFill>
                  </a:rPr>
                  <a:t> </a:t>
                </a:r>
                <a:r>
                  <a:rPr lang="en-US" sz="1800" dirty="0">
                    <a:solidFill>
                      <a:srgbClr val="00008B"/>
                    </a:solidFill>
                  </a:rPr>
                  <a:t>basis states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First step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Focus on ground-state preparation: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1800" b="0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m:rPr>
                            <m:lit/>
                          </m:rPr>
                          <a:rPr lang="en-US" sz="1800" b="0" i="0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1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lim>
                    </m:limLow>
                    <m:r>
                      <a:rPr lang="en-US" sz="1800" b="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sub>
                    </m:sSub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=⟨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</m:d>
                    <m:sSub>
                      <m:sSubPr>
                        <m:ctrlPr>
                          <a:rPr lang="en-US" sz="1800" b="0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sub>
                    </m:sSub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 </a:t>
                </a:r>
                <a:endParaRPr lang="de-DE" sz="1800" baseline="300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Hybrid quantum-classical algorithms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Classical optimization of quantum gate parameters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1800" baseline="30000" dirty="0">
                    <a:solidFill>
                      <a:srgbClr val="00008B"/>
                    </a:solidFill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1800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 use </a:t>
                </a:r>
                <a:r>
                  <a:rPr lang="de-DE" sz="1800" dirty="0" err="1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machine</a:t>
                </a:r>
                <a:r>
                  <a:rPr lang="de-DE" sz="1800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sz="1800" dirty="0" err="1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learning</a:t>
                </a:r>
                <a:r>
                  <a:rPr lang="de-DE" sz="1800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1</a:t>
                </a:r>
                <a:endParaRPr lang="de-DE" sz="1800" dirty="0">
                  <a:solidFill>
                    <a:srgbClr val="00008B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Content Placeholder 9">
                <a:extLst>
                  <a:ext uri="{FF2B5EF4-FFF2-40B4-BE49-F238E27FC236}">
                    <a16:creationId xmlns:a16="http://schemas.microsoft.com/office/drawing/2014/main" id="{05790F0B-E1B8-ADC1-4E2D-30F2BBBE4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355" y="1867513"/>
                <a:ext cx="5942157" cy="4382505"/>
              </a:xfrm>
              <a:prstGeom prst="rect">
                <a:avLst/>
              </a:prstGeom>
              <a:blipFill>
                <a:blip r:embed="rId5"/>
                <a:stretch>
                  <a:fillRect l="-923" t="-125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D6B8FB-A5A9-93CA-FD20-A874B44867B0}"/>
                  </a:ext>
                </a:extLst>
              </p:cNvPr>
              <p:cNvSpPr txBox="1"/>
              <p:nvPr/>
            </p:nvSpPr>
            <p:spPr>
              <a:xfrm>
                <a:off x="6348522" y="6218939"/>
                <a:ext cx="5641055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100" baseline="30000" dirty="0"/>
                  <a:t>1 </a:t>
                </a:r>
                <a:r>
                  <a:rPr lang="de-DE" sz="1100" dirty="0" err="1"/>
                  <a:t>Iannelli</a:t>
                </a:r>
                <a:r>
                  <a:rPr lang="de-DE" sz="1100" dirty="0"/>
                  <a:t>, Jansen (2021), …, Nicoli, Anders, </a:t>
                </a:r>
                <a:r>
                  <a:rPr lang="de-DE" sz="1100" b="1" dirty="0"/>
                  <a:t>LF</a:t>
                </a:r>
                <a:r>
                  <a:rPr lang="de-DE" sz="1100" dirty="0"/>
                  <a:t>, et al. (2023),</a:t>
                </a:r>
                <a:r>
                  <a:rPr lang="de-DE" sz="1100" baseline="30000" dirty="0"/>
                  <a:t> </a:t>
                </a:r>
                <a:r>
                  <a:rPr lang="de-DE" sz="1100" dirty="0"/>
                  <a:t>Anders, et int., </a:t>
                </a:r>
                <a:br>
                  <a:rPr lang="de-DE" sz="1100" dirty="0"/>
                </a:br>
                <a:r>
                  <a:rPr lang="de-DE" sz="1100" b="1" dirty="0"/>
                  <a:t>LF</a:t>
                </a:r>
                <a:r>
                  <a:rPr lang="de-DE" sz="1100" dirty="0"/>
                  <a:t>, et al. (2024), </a:t>
                </a:r>
                <a:r>
                  <a:rPr lang="de-DE" sz="1100" dirty="0" err="1"/>
                  <a:t>Pedrielli</a:t>
                </a:r>
                <a:r>
                  <a:rPr lang="de-DE" sz="1100" dirty="0"/>
                  <a:t>, Anders, </a:t>
                </a:r>
                <a:r>
                  <a:rPr lang="de-DE" sz="1100" b="1" dirty="0"/>
                  <a:t>LF</a:t>
                </a:r>
                <a:r>
                  <a:rPr lang="de-DE" sz="1100" dirty="0"/>
                  <a:t>, et al. (2025), Nicoli, Wagner, </a:t>
                </a:r>
                <a:r>
                  <a:rPr lang="de-DE" sz="1100" b="1" dirty="0"/>
                  <a:t>LF</a:t>
                </a:r>
                <a:r>
                  <a:rPr lang="de-DE" sz="1100" dirty="0"/>
                  <a:t> (2025), …</a:t>
                </a:r>
              </a:p>
              <a:p>
                <a14:m>
                  <m:oMath xmlns:m="http://schemas.openxmlformats.org/officeDocument/2006/math">
                    <m:r>
                      <a:rPr lang="en-US" sz="11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11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sz="1100" dirty="0" err="1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see</a:t>
                </a:r>
                <a:r>
                  <a:rPr lang="de-DE" sz="11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sz="1100" dirty="0" err="1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talk</a:t>
                </a:r>
                <a:r>
                  <a:rPr lang="de-DE" sz="11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sz="1100" dirty="0" err="1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by</a:t>
                </a:r>
                <a:r>
                  <a:rPr lang="de-DE" sz="11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Luca Wagner </a:t>
                </a:r>
                <a:r>
                  <a:rPr lang="de-DE" sz="1100" dirty="0" err="1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today</a:t>
                </a:r>
                <a:r>
                  <a:rPr lang="de-DE" sz="11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@ 14:15 in HK 46.2</a:t>
                </a:r>
                <a:endParaRPr lang="en-US" sz="11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D6B8FB-A5A9-93CA-FD20-A874B4486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522" y="6218939"/>
                <a:ext cx="5641055" cy="600164"/>
              </a:xfrm>
              <a:prstGeom prst="rect">
                <a:avLst/>
              </a:prstGeom>
              <a:blipFill>
                <a:blip r:embed="rId6"/>
                <a:stretch>
                  <a:fillRect t="-1010" b="-505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08F4AAA-ABAB-2866-4B11-CD179B8AD5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r="5208"/>
          <a:stretch/>
        </p:blipFill>
        <p:spPr>
          <a:xfrm>
            <a:off x="3489037" y="5019729"/>
            <a:ext cx="2590714" cy="183827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57AF7F0-ACDE-D94D-F9D5-DDE0C2C16DE5}"/>
              </a:ext>
            </a:extLst>
          </p:cNvPr>
          <p:cNvCxnSpPr>
            <a:cxnSpLocks/>
            <a:stCxn id="4" idx="6"/>
            <a:endCxn id="6" idx="1"/>
          </p:cNvCxnSpPr>
          <p:nvPr/>
        </p:nvCxnSpPr>
        <p:spPr>
          <a:xfrm flipV="1">
            <a:off x="1556001" y="5938865"/>
            <a:ext cx="1933036" cy="2896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9">
                <a:extLst>
                  <a:ext uri="{FF2B5EF4-FFF2-40B4-BE49-F238E27FC236}">
                    <a16:creationId xmlns:a16="http://schemas.microsoft.com/office/drawing/2014/main" id="{0A39BB5F-41D7-CB57-7CB6-371A6144E9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044" y="1867513"/>
                <a:ext cx="6098401" cy="39235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Concept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Compute observables: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sup>
                    </m:sSup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Sample: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sSup>
                      <m:sSupPr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sup>
                    </m:sSup>
                  </m:oMath>
                </a14:m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Problem 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Euclidean action 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1800" b="0" i="1" dirty="0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dirty="0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1800" b="0" i="1" dirty="0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800" b="0" i="1" dirty="0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𝑖𝑡</m:t>
                        </m:r>
                      </m:e>
                    </m:d>
                    <m:r>
                      <a:rPr lang="en-US" sz="1800" b="0" i="1" dirty="0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 no real-time evolution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 </a:t>
                </a:r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de-DE" sz="1800" dirty="0">
                    <a:solidFill>
                      <a:srgbClr val="00008B"/>
                    </a:solidFill>
                  </a:rPr>
                  <a:t>can </a:t>
                </a:r>
                <a:r>
                  <a:rPr lang="de-DE" sz="1800" dirty="0" err="1">
                    <a:solidFill>
                      <a:srgbClr val="00008B"/>
                    </a:solidFill>
                  </a:rPr>
                  <a:t>be</a:t>
                </a:r>
                <a:r>
                  <a:rPr lang="de-DE" sz="1800" dirty="0">
                    <a:solidFill>
                      <a:srgbClr val="00008B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8B"/>
                    </a:solidFill>
                  </a:rPr>
                  <a:t>exponentially</a:t>
                </a:r>
                <a:r>
                  <a:rPr lang="de-DE" sz="1800" dirty="0">
                    <a:solidFill>
                      <a:srgbClr val="00008B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8B"/>
                    </a:solidFill>
                  </a:rPr>
                  <a:t>hard</a:t>
                </a:r>
                <a:r>
                  <a:rPr lang="de-DE" sz="1800" dirty="0">
                    <a:solidFill>
                      <a:srgbClr val="00008B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8B"/>
                    </a:solidFill>
                  </a:rPr>
                  <a:t>for</a:t>
                </a:r>
                <a:r>
                  <a:rPr lang="de-DE" sz="1800" dirty="0">
                    <a:solidFill>
                      <a:srgbClr val="00008B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8B"/>
                    </a:solidFill>
                  </a:rPr>
                  <a:t>tensor</a:t>
                </a:r>
                <a:r>
                  <a:rPr lang="de-DE" sz="1800" dirty="0">
                    <a:solidFill>
                      <a:srgbClr val="00008B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8B"/>
                    </a:solidFill>
                  </a:rPr>
                  <a:t>networks</a:t>
                </a:r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9" name="Content Placeholder 9">
                <a:extLst>
                  <a:ext uri="{FF2B5EF4-FFF2-40B4-BE49-F238E27FC236}">
                    <a16:creationId xmlns:a16="http://schemas.microsoft.com/office/drawing/2014/main" id="{0A39BB5F-41D7-CB57-7CB6-371A6144E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44" y="1867513"/>
                <a:ext cx="6098401" cy="3923590"/>
              </a:xfrm>
              <a:prstGeom prst="rect">
                <a:avLst/>
              </a:prstGeom>
              <a:blipFill>
                <a:blip r:embed="rId8"/>
                <a:stretch>
                  <a:fillRect l="-900" t="-139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EFD7454D-D445-1F2C-A706-4B1CB11DE4DC}"/>
              </a:ext>
            </a:extLst>
          </p:cNvPr>
          <p:cNvSpPr/>
          <p:nvPr/>
        </p:nvSpPr>
        <p:spPr>
          <a:xfrm>
            <a:off x="1023308" y="6105019"/>
            <a:ext cx="532693" cy="2470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5810AD-2277-B88B-A1B4-7A3E808E36D5}"/>
                  </a:ext>
                </a:extLst>
              </p:cNvPr>
              <p:cNvSpPr txBox="1"/>
              <p:nvPr/>
            </p:nvSpPr>
            <p:spPr>
              <a:xfrm>
                <a:off x="8691164" y="4442904"/>
                <a:ext cx="20208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5810AD-2277-B88B-A1B4-7A3E808E3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1164" y="4442904"/>
                <a:ext cx="202081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91D4CDC6-A67D-FAF4-F8EE-8DC07887F9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" t="3489" r="27123" b="10448"/>
          <a:stretch/>
        </p:blipFill>
        <p:spPr>
          <a:xfrm>
            <a:off x="6434940" y="4682408"/>
            <a:ext cx="2020819" cy="13687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FC2563-8DBA-04D0-D8D0-8D1760A40BC8}"/>
                  </a:ext>
                </a:extLst>
              </p:cNvPr>
              <p:cNvSpPr txBox="1"/>
              <p:nvPr/>
            </p:nvSpPr>
            <p:spPr>
              <a:xfrm>
                <a:off x="8688325" y="5396702"/>
                <a:ext cx="20208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FC2563-8DBA-04D0-D8D0-8D1760A40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325" y="5396702"/>
                <a:ext cx="202081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eft Brace 25">
            <a:extLst>
              <a:ext uri="{FF2B5EF4-FFF2-40B4-BE49-F238E27FC236}">
                <a16:creationId xmlns:a16="http://schemas.microsoft.com/office/drawing/2014/main" id="{DBE994AA-7E72-CBD3-533F-94280BAF2A79}"/>
              </a:ext>
            </a:extLst>
          </p:cNvPr>
          <p:cNvSpPr/>
          <p:nvPr/>
        </p:nvSpPr>
        <p:spPr>
          <a:xfrm rot="10800000">
            <a:off x="10361630" y="4346772"/>
            <a:ext cx="409306" cy="1639664"/>
          </a:xfrm>
          <a:prstGeom prst="leftBrace">
            <a:avLst>
              <a:gd name="adj1" fmla="val 40826"/>
              <a:gd name="adj2" fmla="val 4999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0FC53B-94EC-6943-FB17-83299FC29490}"/>
              </a:ext>
            </a:extLst>
          </p:cNvPr>
          <p:cNvSpPr/>
          <p:nvPr/>
        </p:nvSpPr>
        <p:spPr>
          <a:xfrm>
            <a:off x="10709144" y="5476348"/>
            <a:ext cx="1437714" cy="52322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Superposition</a:t>
            </a:r>
          </a:p>
          <a:p>
            <a:r>
              <a:rPr lang="en-US" sz="1400" dirty="0"/>
              <a:t>+ entanglement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16B9B90C-871B-6213-0AE0-C0FBDDD2FA4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00" b="17777"/>
          <a:stretch/>
        </p:blipFill>
        <p:spPr>
          <a:xfrm rot="10800000" flipH="1">
            <a:off x="10033423" y="5256197"/>
            <a:ext cx="328207" cy="69710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8B93EB32-0112-36E7-8AC8-F7430DC3669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00" b="17777"/>
          <a:stretch/>
        </p:blipFill>
        <p:spPr>
          <a:xfrm flipH="1">
            <a:off x="10033423" y="4252004"/>
            <a:ext cx="328207" cy="697103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0A0C4AF6-25F4-51A2-AD49-9B7742A8961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00" b="17777"/>
          <a:stretch/>
        </p:blipFill>
        <p:spPr>
          <a:xfrm rot="1185060" flipH="1">
            <a:off x="11635765" y="4740918"/>
            <a:ext cx="328207" cy="6971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7F92F2A-5B70-A5C2-EF0B-2DC7E8914DB8}"/>
                  </a:ext>
                </a:extLst>
              </p:cNvPr>
              <p:cNvSpPr txBox="1"/>
              <p:nvPr/>
            </p:nvSpPr>
            <p:spPr>
              <a:xfrm>
                <a:off x="10300672" y="4879335"/>
                <a:ext cx="20208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7F92F2A-5B70-A5C2-EF0B-2DC7E8914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0672" y="4879335"/>
                <a:ext cx="2020819" cy="369332"/>
              </a:xfrm>
              <a:prstGeom prst="rect">
                <a:avLst/>
              </a:prstGeom>
              <a:blipFill>
                <a:blip r:embed="rId1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518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5" grpId="0"/>
      <p:bldP spid="4" grpId="0" animBg="1"/>
      <p:bldP spid="12" grpId="0"/>
      <p:bldP spid="14" grpId="0"/>
      <p:bldP spid="26" grpId="0" animBg="1"/>
      <p:bldP spid="28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A7FBD-9BE0-C73F-239A-1445B638A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9375BD2-E8FC-217E-1EB7-354EC3B86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814" y="80747"/>
            <a:ext cx="8910368" cy="29939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C2A0C72-74DC-ABE7-3B40-56899CF5F419}"/>
              </a:ext>
            </a:extLst>
          </p:cNvPr>
          <p:cNvSpPr/>
          <p:nvPr/>
        </p:nvSpPr>
        <p:spPr>
          <a:xfrm>
            <a:off x="3625702" y="6170594"/>
            <a:ext cx="8534390" cy="24105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9D3F16-634F-7ACC-3086-422918D0A89A}"/>
              </a:ext>
            </a:extLst>
          </p:cNvPr>
          <p:cNvSpPr/>
          <p:nvPr/>
        </p:nvSpPr>
        <p:spPr>
          <a:xfrm>
            <a:off x="520994" y="4822320"/>
            <a:ext cx="8534390" cy="22353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951190-C3B7-0AD2-9D64-A3DDB187B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09" y="3200028"/>
            <a:ext cx="7393577" cy="34681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2F84AE-7594-D3AE-9DB7-DC47CD506838}"/>
              </a:ext>
            </a:extLst>
          </p:cNvPr>
          <p:cNvSpPr/>
          <p:nvPr/>
        </p:nvSpPr>
        <p:spPr>
          <a:xfrm>
            <a:off x="1262724" y="1095513"/>
            <a:ext cx="10122451" cy="557263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140305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1218E-5080-6FA5-1123-6EAF087EC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A0A7987-E20C-5EFB-40AB-00FA6ED64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814" y="80747"/>
            <a:ext cx="8910368" cy="29939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5BB8341-34B4-0DC4-ABD7-AD89874B461D}"/>
              </a:ext>
            </a:extLst>
          </p:cNvPr>
          <p:cNvSpPr/>
          <p:nvPr/>
        </p:nvSpPr>
        <p:spPr>
          <a:xfrm>
            <a:off x="3625702" y="6170594"/>
            <a:ext cx="8534390" cy="24105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AAF8A1-1DA5-EC0E-9941-E1F38FB845BE}"/>
              </a:ext>
            </a:extLst>
          </p:cNvPr>
          <p:cNvSpPr/>
          <p:nvPr/>
        </p:nvSpPr>
        <p:spPr>
          <a:xfrm>
            <a:off x="520994" y="4822320"/>
            <a:ext cx="8534390" cy="22353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1980C7-DF71-148D-1192-C61721004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09" y="3200028"/>
            <a:ext cx="7393577" cy="34681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58F104-EF71-DEFE-A36D-690FAB12154D}"/>
              </a:ext>
            </a:extLst>
          </p:cNvPr>
          <p:cNvSpPr/>
          <p:nvPr/>
        </p:nvSpPr>
        <p:spPr>
          <a:xfrm>
            <a:off x="2562447" y="3171675"/>
            <a:ext cx="7230339" cy="253533"/>
          </a:xfrm>
          <a:prstGeom prst="rect">
            <a:avLst/>
          </a:prstGeom>
          <a:solidFill>
            <a:srgbClr val="FFCC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F79452-0B58-6FDA-E0F2-75808B14D869}"/>
              </a:ext>
            </a:extLst>
          </p:cNvPr>
          <p:cNvSpPr/>
          <p:nvPr/>
        </p:nvSpPr>
        <p:spPr>
          <a:xfrm>
            <a:off x="2399209" y="3426043"/>
            <a:ext cx="673600" cy="206400"/>
          </a:xfrm>
          <a:prstGeom prst="rect">
            <a:avLst/>
          </a:prstGeom>
          <a:solidFill>
            <a:srgbClr val="FFCC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96C5C8-12A4-6AF4-CB42-F013A7064A80}"/>
              </a:ext>
            </a:extLst>
          </p:cNvPr>
          <p:cNvSpPr/>
          <p:nvPr/>
        </p:nvSpPr>
        <p:spPr>
          <a:xfrm>
            <a:off x="5852161" y="4061113"/>
            <a:ext cx="3940626" cy="223653"/>
          </a:xfrm>
          <a:prstGeom prst="rect">
            <a:avLst/>
          </a:prstGeom>
          <a:solidFill>
            <a:srgbClr val="FFCC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87FF01-04D8-5B01-506E-DA58D2056AED}"/>
              </a:ext>
            </a:extLst>
          </p:cNvPr>
          <p:cNvSpPr/>
          <p:nvPr/>
        </p:nvSpPr>
        <p:spPr>
          <a:xfrm>
            <a:off x="2415111" y="4211370"/>
            <a:ext cx="3096216" cy="325549"/>
          </a:xfrm>
          <a:prstGeom prst="rect">
            <a:avLst/>
          </a:prstGeom>
          <a:solidFill>
            <a:srgbClr val="FFCC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5CC1754-1B02-9B32-4C7F-23F95F2EBA26}"/>
              </a:ext>
            </a:extLst>
          </p:cNvPr>
          <p:cNvSpPr/>
          <p:nvPr/>
        </p:nvSpPr>
        <p:spPr>
          <a:xfrm>
            <a:off x="6424654" y="4458287"/>
            <a:ext cx="3352235" cy="265354"/>
          </a:xfrm>
          <a:prstGeom prst="rect">
            <a:avLst/>
          </a:prstGeom>
          <a:solidFill>
            <a:srgbClr val="FFCC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F2447F-EC6E-832A-4740-81563D785E26}"/>
              </a:ext>
            </a:extLst>
          </p:cNvPr>
          <p:cNvSpPr/>
          <p:nvPr/>
        </p:nvSpPr>
        <p:spPr>
          <a:xfrm>
            <a:off x="2399208" y="4689583"/>
            <a:ext cx="3301877" cy="233279"/>
          </a:xfrm>
          <a:prstGeom prst="rect">
            <a:avLst/>
          </a:prstGeom>
          <a:solidFill>
            <a:srgbClr val="FFCC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C38A186-3C50-A05A-4389-EE5530656E80}"/>
              </a:ext>
            </a:extLst>
          </p:cNvPr>
          <p:cNvSpPr/>
          <p:nvPr/>
        </p:nvSpPr>
        <p:spPr>
          <a:xfrm>
            <a:off x="4699221" y="5564563"/>
            <a:ext cx="5077668" cy="218108"/>
          </a:xfrm>
          <a:prstGeom prst="rect">
            <a:avLst/>
          </a:prstGeom>
          <a:solidFill>
            <a:srgbClr val="FFCC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2348F41-5C04-3AF1-8A37-1B24F605CC94}"/>
              </a:ext>
            </a:extLst>
          </p:cNvPr>
          <p:cNvSpPr/>
          <p:nvPr/>
        </p:nvSpPr>
        <p:spPr>
          <a:xfrm>
            <a:off x="2399208" y="5770096"/>
            <a:ext cx="1192905" cy="243461"/>
          </a:xfrm>
          <a:prstGeom prst="rect">
            <a:avLst/>
          </a:prstGeom>
          <a:solidFill>
            <a:srgbClr val="FFCC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DD9536-C247-9258-619C-1220576B426E}"/>
              </a:ext>
            </a:extLst>
          </p:cNvPr>
          <p:cNvSpPr/>
          <p:nvPr/>
        </p:nvSpPr>
        <p:spPr>
          <a:xfrm>
            <a:off x="3062032" y="3427683"/>
            <a:ext cx="7386217" cy="20301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0CAF15C-4427-D5E4-4C6F-5A6F455E8DF6}"/>
              </a:ext>
            </a:extLst>
          </p:cNvPr>
          <p:cNvSpPr/>
          <p:nvPr/>
        </p:nvSpPr>
        <p:spPr>
          <a:xfrm>
            <a:off x="2243471" y="3644399"/>
            <a:ext cx="8534390" cy="20301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FB405F0-EC37-C191-09A3-7888AC5131CE}"/>
              </a:ext>
            </a:extLst>
          </p:cNvPr>
          <p:cNvSpPr/>
          <p:nvPr/>
        </p:nvSpPr>
        <p:spPr>
          <a:xfrm>
            <a:off x="2243471" y="3855600"/>
            <a:ext cx="8534390" cy="20301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98D14CB-95B1-1614-9DA7-3EDFD559D40F}"/>
              </a:ext>
            </a:extLst>
          </p:cNvPr>
          <p:cNvSpPr/>
          <p:nvPr/>
        </p:nvSpPr>
        <p:spPr>
          <a:xfrm>
            <a:off x="2243470" y="5337842"/>
            <a:ext cx="8534390" cy="23517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298C0EB-0D30-4DBB-CDBD-FB38314C9FF8}"/>
              </a:ext>
            </a:extLst>
          </p:cNvPr>
          <p:cNvSpPr/>
          <p:nvPr/>
        </p:nvSpPr>
        <p:spPr>
          <a:xfrm>
            <a:off x="2243470" y="6226002"/>
            <a:ext cx="8534390" cy="4705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9F65F6-4B52-1F34-B6BC-047972513C3E}"/>
              </a:ext>
            </a:extLst>
          </p:cNvPr>
          <p:cNvSpPr/>
          <p:nvPr/>
        </p:nvSpPr>
        <p:spPr>
          <a:xfrm>
            <a:off x="3537610" y="5813299"/>
            <a:ext cx="5319311" cy="21810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D3942DE-FFA1-53CA-98BC-E1FC7C4ABFE0}"/>
              </a:ext>
            </a:extLst>
          </p:cNvPr>
          <p:cNvSpPr/>
          <p:nvPr/>
        </p:nvSpPr>
        <p:spPr>
          <a:xfrm>
            <a:off x="1764853" y="5556190"/>
            <a:ext cx="2934368" cy="24105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F88C80F-EA34-12AD-A2CC-2B306BF6DDA7}"/>
              </a:ext>
            </a:extLst>
          </p:cNvPr>
          <p:cNvSpPr/>
          <p:nvPr/>
        </p:nvSpPr>
        <p:spPr>
          <a:xfrm>
            <a:off x="9699788" y="4730692"/>
            <a:ext cx="1758556" cy="24976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C6B707F-24E0-ACB9-1B61-76CEBB3C6D91}"/>
              </a:ext>
            </a:extLst>
          </p:cNvPr>
          <p:cNvSpPr/>
          <p:nvPr/>
        </p:nvSpPr>
        <p:spPr>
          <a:xfrm>
            <a:off x="1504464" y="4943274"/>
            <a:ext cx="9273395" cy="20351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B588141-BB24-236F-AF49-1C0018E2EF45}"/>
              </a:ext>
            </a:extLst>
          </p:cNvPr>
          <p:cNvSpPr/>
          <p:nvPr/>
        </p:nvSpPr>
        <p:spPr>
          <a:xfrm>
            <a:off x="2013744" y="4056042"/>
            <a:ext cx="3822514" cy="22353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D017306-12B5-2230-1292-D786E6EA3D92}"/>
              </a:ext>
            </a:extLst>
          </p:cNvPr>
          <p:cNvSpPr/>
          <p:nvPr/>
        </p:nvSpPr>
        <p:spPr>
          <a:xfrm>
            <a:off x="935664" y="4524072"/>
            <a:ext cx="5488990" cy="16551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467A849-2409-3E05-18AF-2548A0183CD6}"/>
              </a:ext>
            </a:extLst>
          </p:cNvPr>
          <p:cNvSpPr/>
          <p:nvPr/>
        </p:nvSpPr>
        <p:spPr>
          <a:xfrm>
            <a:off x="5502618" y="4277430"/>
            <a:ext cx="5407527" cy="20434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40338F9-45A9-AFEE-CE21-EDF9DBAD847F}"/>
              </a:ext>
            </a:extLst>
          </p:cNvPr>
          <p:cNvSpPr/>
          <p:nvPr/>
        </p:nvSpPr>
        <p:spPr>
          <a:xfrm>
            <a:off x="2243470" y="5158259"/>
            <a:ext cx="8534390" cy="22051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5B9532C-E096-D0E8-6DC3-13C8A0F00468}"/>
              </a:ext>
            </a:extLst>
          </p:cNvPr>
          <p:cNvSpPr/>
          <p:nvPr/>
        </p:nvSpPr>
        <p:spPr>
          <a:xfrm>
            <a:off x="5683667" y="4699094"/>
            <a:ext cx="4075804" cy="24950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976AA-9924-95B3-3020-C1952AA806C9}"/>
              </a:ext>
            </a:extLst>
          </p:cNvPr>
          <p:cNvSpPr/>
          <p:nvPr/>
        </p:nvSpPr>
        <p:spPr>
          <a:xfrm>
            <a:off x="2402988" y="6014252"/>
            <a:ext cx="2177979" cy="220757"/>
          </a:xfrm>
          <a:prstGeom prst="rect">
            <a:avLst/>
          </a:prstGeom>
          <a:solidFill>
            <a:srgbClr val="FFCC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B6F193-EE2A-A92B-2AF6-6AD35DEA1E60}"/>
              </a:ext>
            </a:extLst>
          </p:cNvPr>
          <p:cNvSpPr/>
          <p:nvPr/>
        </p:nvSpPr>
        <p:spPr>
          <a:xfrm>
            <a:off x="4628812" y="6040833"/>
            <a:ext cx="5163973" cy="16633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271D80-ACE2-46BF-8956-69EA7E73F571}"/>
              </a:ext>
            </a:extLst>
          </p:cNvPr>
          <p:cNvSpPr/>
          <p:nvPr/>
        </p:nvSpPr>
        <p:spPr>
          <a:xfrm>
            <a:off x="8875040" y="5782671"/>
            <a:ext cx="901850" cy="208182"/>
          </a:xfrm>
          <a:prstGeom prst="rect">
            <a:avLst/>
          </a:prstGeom>
          <a:solidFill>
            <a:srgbClr val="FFCC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50050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F2D55-3BD2-99C5-D12F-F161E1233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94A1B4B-C0F1-18D1-085C-16EE0F443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648" y="3394854"/>
            <a:ext cx="3408662" cy="2675371"/>
          </a:xfrm>
          <a:prstGeom prst="rect">
            <a:avLst/>
          </a:prstGeom>
        </p:spPr>
      </p:pic>
      <p:sp>
        <p:nvSpPr>
          <p:cNvPr id="63" name="Content Placeholder 9">
            <a:extLst>
              <a:ext uri="{FF2B5EF4-FFF2-40B4-BE49-F238E27FC236}">
                <a16:creationId xmlns:a16="http://schemas.microsoft.com/office/drawing/2014/main" id="{EBFF5C81-6D4E-33DE-52B1-8D194B32B38D}"/>
              </a:ext>
            </a:extLst>
          </p:cNvPr>
          <p:cNvSpPr txBox="1">
            <a:spLocks/>
          </p:cNvSpPr>
          <p:nvPr/>
        </p:nvSpPr>
        <p:spPr>
          <a:xfrm>
            <a:off x="76200" y="1742483"/>
            <a:ext cx="6093599" cy="4761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008B"/>
                </a:solidFill>
                <a:ea typeface="Cambria Math" panose="02040503050406030204" pitchFamily="18" charset="0"/>
              </a:rPr>
              <a:t>Superconducting qubits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8B"/>
                </a:solidFill>
                <a:ea typeface="Cambria Math" panose="02040503050406030204" pitchFamily="18" charset="0"/>
              </a:rPr>
              <a:t>Real-time evolution: Schwinger model,</a:t>
            </a:r>
            <a:r>
              <a:rPr lang="de-DE" sz="1800" baseline="30000" dirty="0">
                <a:solidFill>
                  <a:srgbClr val="00008B"/>
                </a:solidFill>
              </a:rPr>
              <a:t>1</a:t>
            </a:r>
            <a:r>
              <a:rPr lang="en-US" sz="1800" dirty="0">
                <a:solidFill>
                  <a:srgbClr val="00008B"/>
                </a:solidFill>
                <a:ea typeface="Cambria Math" panose="02040503050406030204" pitchFamily="18" charset="0"/>
              </a:rPr>
              <a:t> SU(2),</a:t>
            </a:r>
            <a:r>
              <a:rPr lang="de-DE" sz="1800" baseline="30000" dirty="0">
                <a:solidFill>
                  <a:srgbClr val="00008B"/>
                </a:solidFill>
              </a:rPr>
              <a:t>2 </a:t>
            </a:r>
            <a:r>
              <a:rPr lang="en-US" sz="1800" dirty="0">
                <a:solidFill>
                  <a:srgbClr val="00008B"/>
                </a:solidFill>
                <a:ea typeface="Cambria Math" panose="02040503050406030204" pitchFamily="18" charset="0"/>
              </a:rPr>
              <a:t>SU(3)</a:t>
            </a:r>
            <a:r>
              <a:rPr lang="de-DE" sz="1800" dirty="0">
                <a:solidFill>
                  <a:srgbClr val="00008B"/>
                </a:solidFill>
              </a:rPr>
              <a:t>,</a:t>
            </a:r>
            <a:r>
              <a:rPr lang="de-DE" sz="1800" baseline="30000" dirty="0">
                <a:solidFill>
                  <a:srgbClr val="00008B"/>
                </a:solidFill>
              </a:rPr>
              <a:t>3</a:t>
            </a:r>
            <a:r>
              <a:rPr lang="de-DE" sz="1800" dirty="0">
                <a:solidFill>
                  <a:srgbClr val="00008B"/>
                </a:solidFill>
              </a:rPr>
              <a:t> ...</a:t>
            </a:r>
            <a:r>
              <a:rPr lang="de-DE" sz="1800" baseline="30000" dirty="0">
                <a:solidFill>
                  <a:srgbClr val="00008B"/>
                </a:solidFill>
              </a:rPr>
              <a:t> </a:t>
            </a:r>
          </a:p>
          <a:p>
            <a:pPr marL="0" indent="0">
              <a:buNone/>
            </a:pPr>
            <a:endParaRPr lang="en-US" sz="1800" dirty="0">
              <a:solidFill>
                <a:srgbClr val="00008B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008B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008B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008B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008B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008B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008B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8B"/>
                </a:solidFill>
                <a:ea typeface="Cambria Math" panose="02040503050406030204" pitchFamily="18" charset="0"/>
              </a:rPr>
              <a:t>Variational computation:</a:t>
            </a:r>
            <a:br>
              <a:rPr lang="en-US" sz="1800" dirty="0">
                <a:solidFill>
                  <a:srgbClr val="00008B"/>
                </a:solidFill>
                <a:ea typeface="Cambria Math" panose="02040503050406030204" pitchFamily="18" charset="0"/>
              </a:rPr>
            </a:br>
            <a:r>
              <a:rPr lang="en-US" sz="1800" dirty="0">
                <a:solidFill>
                  <a:srgbClr val="00008B"/>
                </a:solidFill>
                <a:ea typeface="Cambria Math" panose="02040503050406030204" pitchFamily="18" charset="0"/>
              </a:rPr>
              <a:t>SU(2) “hadron” masses</a:t>
            </a:r>
            <a:r>
              <a:rPr lang="de-DE" sz="1800" baseline="30000" dirty="0">
                <a:solidFill>
                  <a:srgbClr val="00008B"/>
                </a:solidFill>
              </a:rPr>
              <a:t> 4</a:t>
            </a:r>
            <a:endParaRPr lang="en-US" sz="1800" b="1" dirty="0">
              <a:solidFill>
                <a:srgbClr val="00008B"/>
              </a:solidFill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9">
                <a:extLst>
                  <a:ext uri="{FF2B5EF4-FFF2-40B4-BE49-F238E27FC236}">
                    <a16:creationId xmlns:a16="http://schemas.microsoft.com/office/drawing/2014/main" id="{BF597662-6849-11EE-9DBE-9999E78C75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09097" y="1745093"/>
                <a:ext cx="6228176" cy="49854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Trapped ions 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Variational computation: 2+1D QED confinement string,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5 </a:t>
                </a:r>
                <a:r>
                  <a:rPr lang="en-US" sz="1800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…</a:t>
                </a:r>
                <a:endParaRPr lang="en-US" sz="1800" baseline="300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endParaRPr lang="en-US" sz="700" b="1" dirty="0">
                  <a:solidFill>
                    <a:srgbClr val="00008B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Cold atoms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Real-time evolution: Schwinger model,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6</a:t>
                </a:r>
                <a:r>
                  <a:rPr lang="de-DE" sz="1800" dirty="0">
                    <a:solidFill>
                      <a:srgbClr val="00008B"/>
                    </a:solidFill>
                  </a:rPr>
                  <a:t> </a:t>
                </a:r>
                <a:r>
                  <a:rPr lang="en-US" sz="1800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Bose-Hubbard,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7</a:t>
                </a:r>
                <a:r>
                  <a:rPr lang="en-US" sz="1800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sz="1800" dirty="0">
                    <a:solidFill>
                      <a:srgbClr val="00008B"/>
                    </a:solidFill>
                  </a:rPr>
                  <a:t>...</a:t>
                </a:r>
                <a:endParaRPr lang="de-DE" sz="1800" baseline="300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endParaRPr lang="en-US" sz="700" b="1" dirty="0">
                  <a:solidFill>
                    <a:srgbClr val="00008B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Superconducting qubits 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Hadron dynamics: Schwinger model with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&gt;100 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qubits,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8 </a:t>
                </a:r>
                <a:r>
                  <a:rPr lang="en-US" sz="1800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…</a:t>
                </a:r>
              </a:p>
              <a:p>
                <a:pPr marL="0" indent="0">
                  <a:buNone/>
                </a:pPr>
                <a:endParaRPr lang="en-US" sz="1800" dirty="0">
                  <a:solidFill>
                    <a:srgbClr val="00008B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800" dirty="0">
                  <a:solidFill>
                    <a:srgbClr val="00008B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800" dirty="0">
                  <a:solidFill>
                    <a:srgbClr val="00008B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Phase transitions: Schwinger model at finite density,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9</a:t>
                </a:r>
                <a:r>
                  <a:rPr lang="en-US" sz="1800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 … </a:t>
                </a:r>
              </a:p>
              <a:p>
                <a:pPr marL="0" indent="0">
                  <a:buNone/>
                </a:pPr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endParaRPr lang="en-US" sz="1800" dirty="0">
                  <a:solidFill>
                    <a:srgbClr val="00008B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800" b="1" dirty="0">
                  <a:solidFill>
                    <a:srgbClr val="00008B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800" b="1" dirty="0">
                  <a:solidFill>
                    <a:srgbClr val="00008B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de-DE" sz="1800" baseline="30000" dirty="0">
                  <a:solidFill>
                    <a:srgbClr val="00008B"/>
                  </a:solidFill>
                </a:endParaRPr>
              </a:p>
            </p:txBody>
          </p:sp>
        </mc:Choice>
        <mc:Fallback xmlns="">
          <p:sp>
            <p:nvSpPr>
              <p:cNvPr id="64" name="Content Placeholder 9">
                <a:extLst>
                  <a:ext uri="{FF2B5EF4-FFF2-40B4-BE49-F238E27FC236}">
                    <a16:creationId xmlns:a16="http://schemas.microsoft.com/office/drawing/2014/main" id="{BF597662-6849-11EE-9DBE-9999E78C7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097" y="1745093"/>
                <a:ext cx="6228176" cy="4985496"/>
              </a:xfrm>
              <a:prstGeom prst="rect">
                <a:avLst/>
              </a:prstGeom>
              <a:blipFill>
                <a:blip r:embed="rId4"/>
                <a:stretch>
                  <a:fillRect l="-783" t="-110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536225A5-CA63-28A4-9558-598AB596B16A}"/>
              </a:ext>
            </a:extLst>
          </p:cNvPr>
          <p:cNvSpPr txBox="1"/>
          <p:nvPr/>
        </p:nvSpPr>
        <p:spPr>
          <a:xfrm>
            <a:off x="113752" y="6193259"/>
            <a:ext cx="1207824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aseline="30000" dirty="0"/>
              <a:t>1 </a:t>
            </a:r>
            <a:r>
              <a:rPr lang="de-DE" sz="1100" dirty="0"/>
              <a:t>Klco et al. (2018), de Jong et al. (2021), …,</a:t>
            </a:r>
            <a:r>
              <a:rPr lang="de-DE" sz="1100" baseline="30000" dirty="0"/>
              <a:t> 2 </a:t>
            </a:r>
            <a:r>
              <a:rPr lang="de-DE" sz="1100" dirty="0"/>
              <a:t>Klco et al. (2019), …, </a:t>
            </a:r>
            <a:r>
              <a:rPr lang="de-DE" sz="1100" baseline="30000" dirty="0"/>
              <a:t>3 </a:t>
            </a:r>
            <a:r>
              <a:rPr lang="de-DE" sz="1100" dirty="0"/>
              <a:t>Ciavarella et al. (2019), </a:t>
            </a:r>
            <a:r>
              <a:rPr lang="de-DE" sz="1100" dirty="0" err="1"/>
              <a:t>Ciavarella</a:t>
            </a:r>
            <a:r>
              <a:rPr lang="de-DE" sz="1100" dirty="0"/>
              <a:t>, Bauer (2024), …, </a:t>
            </a:r>
            <a:r>
              <a:rPr lang="de-DE" sz="1100" baseline="30000" dirty="0"/>
              <a:t>4 </a:t>
            </a:r>
            <a:r>
              <a:rPr lang="de-DE" sz="1100" dirty="0"/>
              <a:t>Atas et al. (2021), …, </a:t>
            </a:r>
            <a:br>
              <a:rPr lang="de-DE" sz="1100" dirty="0"/>
            </a:br>
            <a:r>
              <a:rPr lang="de-DE" sz="1100" baseline="30000" dirty="0"/>
              <a:t>5 </a:t>
            </a:r>
            <a:r>
              <a:rPr lang="de-DE" sz="1100" dirty="0" err="1"/>
              <a:t>Crippa</a:t>
            </a:r>
            <a:r>
              <a:rPr lang="de-DE" sz="1100" dirty="0"/>
              <a:t> et al. (2024), …,</a:t>
            </a:r>
            <a:r>
              <a:rPr lang="de-DE" sz="1100" baseline="30000" dirty="0"/>
              <a:t>6 </a:t>
            </a:r>
            <a:r>
              <a:rPr lang="de-DE" sz="1100" dirty="0"/>
              <a:t>Yang et al. (2020), ..., </a:t>
            </a:r>
            <a:r>
              <a:rPr lang="de-DE" sz="1100" baseline="30000" dirty="0"/>
              <a:t>7</a:t>
            </a:r>
            <a:r>
              <a:rPr lang="de-DE" sz="1100" dirty="0"/>
              <a:t> Bloch et al. (2012), …,</a:t>
            </a:r>
            <a:r>
              <a:rPr lang="de-DE" sz="1100" baseline="30000" dirty="0"/>
              <a:t> 8 </a:t>
            </a:r>
            <a:r>
              <a:rPr lang="de-DE" sz="1100" dirty="0"/>
              <a:t>Farrell et al. (2024), …, </a:t>
            </a:r>
            <a:r>
              <a:rPr lang="de-DE" sz="1100" baseline="30000" dirty="0"/>
              <a:t>9</a:t>
            </a:r>
            <a:r>
              <a:rPr lang="de-DE" sz="1100" dirty="0"/>
              <a:t> </a:t>
            </a:r>
            <a:r>
              <a:rPr lang="de-DE" sz="1100" b="1" dirty="0"/>
              <a:t>LF</a:t>
            </a:r>
            <a:r>
              <a:rPr lang="de-DE" sz="1100" dirty="0"/>
              <a:t> et al. (2022), </a:t>
            </a:r>
            <a:r>
              <a:rPr lang="en-US" sz="1100" dirty="0"/>
              <a:t>Schuster, K</a:t>
            </a:r>
            <a:r>
              <a:rPr lang="en-GB" sz="1100" dirty="0" err="1"/>
              <a:t>ühn</a:t>
            </a:r>
            <a:r>
              <a:rPr lang="en-US" sz="1100" dirty="0"/>
              <a:t>, </a:t>
            </a:r>
            <a:r>
              <a:rPr lang="en-US" sz="1100" b="1" dirty="0"/>
              <a:t>LF</a:t>
            </a:r>
            <a:r>
              <a:rPr lang="en-US" sz="1100" dirty="0"/>
              <a:t>, et al. (2023), …</a:t>
            </a:r>
          </a:p>
        </p:txBody>
      </p:sp>
      <p:sp>
        <p:nvSpPr>
          <p:cNvPr id="155" name="Titel 1">
            <a:extLst>
              <a:ext uri="{FF2B5EF4-FFF2-40B4-BE49-F238E27FC236}">
                <a16:creationId xmlns:a16="http://schemas.microsoft.com/office/drawing/2014/main" id="{7EB51C5B-849E-3A3E-1235-21783D738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44"/>
            <a:ext cx="12192000" cy="1219220"/>
          </a:xfrm>
        </p:spPr>
        <p:txBody>
          <a:bodyPr>
            <a:normAutofit/>
          </a:bodyPr>
          <a:lstStyle/>
          <a:p>
            <a:pPr defTabSz="180000">
              <a:lnSpc>
                <a:spcPct val="100000"/>
              </a:lnSpc>
              <a:spcBef>
                <a:spcPts val="0"/>
              </a:spcBef>
            </a:pPr>
            <a:r>
              <a:rPr lang="en-CA" dirty="0"/>
              <a:t>W</a:t>
            </a:r>
            <a:r>
              <a:rPr lang="en-US" dirty="0" err="1"/>
              <a:t>hich</a:t>
            </a:r>
            <a:r>
              <a:rPr lang="en-US" dirty="0"/>
              <a:t> field theories have already been simulated? 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EBDC87D0-DB53-FB30-51D0-40E71A33E00E}"/>
              </a:ext>
            </a:extLst>
          </p:cNvPr>
          <p:cNvSpPr/>
          <p:nvPr/>
        </p:nvSpPr>
        <p:spPr>
          <a:xfrm rot="5400000">
            <a:off x="8955895" y="-1640996"/>
            <a:ext cx="378613" cy="6093598"/>
          </a:xfrm>
          <a:prstGeom prst="rect">
            <a:avLst/>
          </a:prstGeom>
          <a:solidFill>
            <a:srgbClr val="666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918A10B8-6DE6-F08A-EDDF-4FDA3B069020}"/>
              </a:ext>
            </a:extLst>
          </p:cNvPr>
          <p:cNvSpPr/>
          <p:nvPr/>
        </p:nvSpPr>
        <p:spPr>
          <a:xfrm>
            <a:off x="6093599" y="1216492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Simulations on “private” quantum devices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3FDEB5FD-2DE1-FB0F-531F-E821D3FA6D8B}"/>
              </a:ext>
            </a:extLst>
          </p:cNvPr>
          <p:cNvSpPr/>
          <p:nvPr/>
        </p:nvSpPr>
        <p:spPr>
          <a:xfrm rot="5400000">
            <a:off x="2873777" y="-1662086"/>
            <a:ext cx="378613" cy="6135774"/>
          </a:xfrm>
          <a:prstGeom prst="rect">
            <a:avLst/>
          </a:prstGeom>
          <a:solidFill>
            <a:srgbClr val="000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E85781A9-2D77-AE98-510C-A668CEE8EC02}"/>
              </a:ext>
            </a:extLst>
          </p:cNvPr>
          <p:cNvSpPr/>
          <p:nvPr/>
        </p:nvSpPr>
        <p:spPr>
          <a:xfrm>
            <a:off x="208489" y="1218541"/>
            <a:ext cx="5636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Simulations on “public” quantum devices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2280FA-E4C2-151F-4E94-2A7D8D21A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185" y="4457962"/>
            <a:ext cx="5946001" cy="1052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18B6FF-057B-A51E-9610-ABF47413B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971" y="2362883"/>
            <a:ext cx="2444059" cy="1811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F9390C-C6C0-B9CF-3A7F-65CE91AB01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01"/>
          <a:stretch/>
        </p:blipFill>
        <p:spPr>
          <a:xfrm>
            <a:off x="1816559" y="2676582"/>
            <a:ext cx="497402" cy="3454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14384D-E843-8A38-7B61-76902003C6E0}"/>
                  </a:ext>
                </a:extLst>
              </p:cNvPr>
              <p:cNvSpPr txBox="1"/>
              <p:nvPr/>
            </p:nvSpPr>
            <p:spPr>
              <a:xfrm>
                <a:off x="113751" y="6530496"/>
                <a:ext cx="12078247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1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100" dirty="0"/>
                  <a:t> </a:t>
                </a:r>
                <a:r>
                  <a:rPr lang="en-US" sz="1100" dirty="0">
                    <a:solidFill>
                      <a:srgbClr val="FF0000"/>
                    </a:solidFill>
                  </a:rPr>
                  <a:t>ongoing work on 2+1D QED at finite density: </a:t>
                </a:r>
                <a:r>
                  <a:rPr lang="de-DE" sz="1100" dirty="0" err="1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see</a:t>
                </a:r>
                <a:r>
                  <a:rPr lang="de-DE" sz="11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sz="1100" dirty="0" err="1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talk</a:t>
                </a:r>
                <a:r>
                  <a:rPr lang="de-DE" sz="11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sz="1100" dirty="0" err="1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by</a:t>
                </a:r>
                <a:r>
                  <a:rPr lang="de-DE" sz="11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Emil </a:t>
                </a:r>
                <a:r>
                  <a:rPr lang="de-DE" sz="1100" dirty="0" err="1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Rosanowski</a:t>
                </a:r>
                <a:r>
                  <a:rPr lang="de-DE" sz="11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sz="1100" dirty="0" err="1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today</a:t>
                </a:r>
                <a:r>
                  <a:rPr lang="de-DE" sz="11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@ 14:00 in HK 46.1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14384D-E843-8A38-7B61-76902003C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51" y="6530496"/>
                <a:ext cx="12078247" cy="261610"/>
              </a:xfrm>
              <a:prstGeom prst="rect">
                <a:avLst/>
              </a:prstGeom>
              <a:blipFill>
                <a:blip r:embed="rId8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343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244" grpId="0" animBg="1"/>
      <p:bldP spid="245" grpId="0"/>
      <p:bldP spid="246" grpId="0" animBg="1"/>
      <p:bldP spid="24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132F8D7-CDB9-42C3-91B3-454EE88B46EC}"/>
              </a:ext>
            </a:extLst>
          </p:cNvPr>
          <p:cNvSpPr txBox="1"/>
          <p:nvPr/>
        </p:nvSpPr>
        <p:spPr>
          <a:xfrm rot="16200000">
            <a:off x="6068157" y="3753470"/>
            <a:ext cx="146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Solutions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DBC9B6-4513-4B79-960A-56D3837D04F7}"/>
              </a:ext>
            </a:extLst>
          </p:cNvPr>
          <p:cNvSpPr txBox="1"/>
          <p:nvPr/>
        </p:nvSpPr>
        <p:spPr>
          <a:xfrm rot="16200000">
            <a:off x="-71867" y="2033422"/>
            <a:ext cx="145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Content Placeholder 9">
                <a:extLst>
                  <a:ext uri="{FF2B5EF4-FFF2-40B4-BE49-F238E27FC236}">
                    <a16:creationId xmlns:a16="http://schemas.microsoft.com/office/drawing/2014/main" id="{C4CF7CF6-AB39-4D5C-A568-F3F964DB10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5844" y="1671343"/>
                <a:ext cx="6022201" cy="47260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  <a:ea typeface="Times New Roman" panose="02020603050405020304" pitchFamily="18" charset="0"/>
                  </a:rPr>
                  <a:t>Goal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  <a:ea typeface="Times New Roman" panose="02020603050405020304" pitchFamily="18" charset="0"/>
                  </a:rPr>
                  <a:t>Study phase transition at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80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  <a:ea typeface="Times New Roman" panose="02020603050405020304" pitchFamily="18" charset="0"/>
                  </a:rPr>
                  <a:t> and large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𝑔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−1/2</m:t>
                        </m:r>
                      </m:sup>
                    </m:sSup>
                  </m:oMath>
                </a14:m>
                <a:endParaRPr lang="en-US" sz="1800" dirty="0">
                  <a:solidFill>
                    <a:srgbClr val="00008B"/>
                  </a:solidFill>
                  <a:ea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  <a:ea typeface="Times New Roman" panose="02020603050405020304" pitchFamily="18" charset="0"/>
                  </a:rPr>
                  <a:t>Theoretical requirements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  <a:ea typeface="Times New Roman" panose="02020603050405020304" pitchFamily="18" charset="0"/>
                  </a:rPr>
                  <a:t>Derive 3+1D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-term in Hamiltonian lattice formulation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 1 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  <a:ea typeface="Times New Roman" panose="02020603050405020304" pitchFamily="18" charset="0"/>
                  </a:rPr>
                  <a:t>Develop quantum algorithms for 1+1D,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2</a:t>
                </a:r>
                <a:r>
                  <a:rPr lang="en-US" sz="1800" dirty="0">
                    <a:solidFill>
                      <a:srgbClr val="00008B"/>
                    </a:solidFill>
                    <a:ea typeface="Times New Roman" panose="02020603050405020304" pitchFamily="18" charset="0"/>
                  </a:rPr>
                  <a:t> 2+1D,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3</a:t>
                </a:r>
                <a:r>
                  <a:rPr lang="en-US" sz="1800" dirty="0">
                    <a:solidFill>
                      <a:srgbClr val="00008B"/>
                    </a:solidFill>
                    <a:ea typeface="Times New Roman" panose="02020603050405020304" pitchFamily="18" charset="0"/>
                  </a:rPr>
                  <a:t> and 3+1D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  <a:ea typeface="Times New Roman" panose="02020603050405020304" pitchFamily="18" charset="0"/>
                  </a:rPr>
                  <a:t>First classical computations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  <a:ea typeface="Times New Roman" panose="02020603050405020304" pitchFamily="18" charset="0"/>
                  </a:rPr>
                  <a:t>Study phase transition with exact diagonalization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 1</a:t>
                </a:r>
                <a:endParaRPr lang="en-US" sz="1800" dirty="0">
                  <a:solidFill>
                    <a:srgbClr val="00008B"/>
                  </a:solidFill>
                  <a:ea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  <a:ea typeface="Times New Roman" panose="02020603050405020304" pitchFamily="18" charset="0"/>
                  </a:rPr>
                  <a:t>Future work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  <a:ea typeface="Times New Roman" panose="02020603050405020304" pitchFamily="18" charset="0"/>
                  </a:rPr>
                  <a:t>Larger volumes: tensor-network &amp; quantum computations</a:t>
                </a:r>
              </a:p>
            </p:txBody>
          </p:sp>
        </mc:Choice>
        <mc:Fallback xmlns="">
          <p:sp>
            <p:nvSpPr>
              <p:cNvPr id="103" name="Content Placeholder 9">
                <a:extLst>
                  <a:ext uri="{FF2B5EF4-FFF2-40B4-BE49-F238E27FC236}">
                    <a16:creationId xmlns:a16="http://schemas.microsoft.com/office/drawing/2014/main" id="{C4CF7CF6-AB39-4D5C-A568-F3F964DB1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44" y="1671343"/>
                <a:ext cx="6022201" cy="4726080"/>
              </a:xfrm>
              <a:prstGeom prst="rect">
                <a:avLst/>
              </a:prstGeom>
              <a:blipFill>
                <a:blip r:embed="rId3"/>
                <a:stretch>
                  <a:fillRect l="-810" t="-1161" r="-70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3083B2AD-2B51-41B5-A227-078C21675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277" y="1887479"/>
            <a:ext cx="5636082" cy="45099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9">
                <a:extLst>
                  <a:ext uri="{FF2B5EF4-FFF2-40B4-BE49-F238E27FC236}">
                    <a16:creationId xmlns:a16="http://schemas.microsoft.com/office/drawing/2014/main" id="{18192329-E7C5-4120-A3DC-375B653EFD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17991" y="6084907"/>
                <a:ext cx="1115823" cy="3581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𝜃</m:t>
                      </m:r>
                      <m:r>
                        <a:rPr lang="en-US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/8</m:t>
                      </m:r>
                      <m:sSup>
                        <m:sSupPr>
                          <m:ctrlPr>
                            <a:rPr lang="en-US" sz="18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i="1" dirty="0">
                  <a:solidFill>
                    <a:schemeClr val="tx1"/>
                  </a:solidFill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Content Placeholder 9">
                <a:extLst>
                  <a:ext uri="{FF2B5EF4-FFF2-40B4-BE49-F238E27FC236}">
                    <a16:creationId xmlns:a16="http://schemas.microsoft.com/office/drawing/2014/main" id="{18192329-E7C5-4120-A3DC-375B653EF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991" y="6084907"/>
                <a:ext cx="1115823" cy="358191"/>
              </a:xfrm>
              <a:prstGeom prst="rect">
                <a:avLst/>
              </a:prstGeom>
              <a:blipFill>
                <a:blip r:embed="rId5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9">
                <a:extLst>
                  <a:ext uri="{FF2B5EF4-FFF2-40B4-BE49-F238E27FC236}">
                    <a16:creationId xmlns:a16="http://schemas.microsoft.com/office/drawing/2014/main" id="{6847E5CF-2B81-4CD2-927B-D76F6A7D7D34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4522356" y="3646504"/>
                <a:ext cx="4065480" cy="4560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Topological charge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⟨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⟩(−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>
                  <a:solidFill>
                    <a:schemeClr val="tx1"/>
                  </a:solidFill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Content Placeholder 9">
                <a:extLst>
                  <a:ext uri="{FF2B5EF4-FFF2-40B4-BE49-F238E27FC236}">
                    <a16:creationId xmlns:a16="http://schemas.microsoft.com/office/drawing/2014/main" id="{6847E5CF-2B81-4CD2-927B-D76F6A7D7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522356" y="3646504"/>
                <a:ext cx="4065480" cy="456079"/>
              </a:xfrm>
              <a:prstGeom prst="rect">
                <a:avLst/>
              </a:prstGeom>
              <a:blipFill>
                <a:blip r:embed="rId6"/>
                <a:stretch>
                  <a:fillRect l="-13333" b="-134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011E7A8-B6B0-409A-92CC-519355EACCCF}"/>
              </a:ext>
            </a:extLst>
          </p:cNvPr>
          <p:cNvSpPr txBox="1"/>
          <p:nvPr/>
        </p:nvSpPr>
        <p:spPr>
          <a:xfrm>
            <a:off x="165844" y="5931690"/>
            <a:ext cx="85428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aseline="30000" dirty="0"/>
              <a:t>1 </a:t>
            </a:r>
            <a:r>
              <a:rPr lang="de-DE" sz="1100" dirty="0"/>
              <a:t>Kan, </a:t>
            </a:r>
            <a:r>
              <a:rPr lang="de-DE" sz="1100" b="1" dirty="0"/>
              <a:t>LF</a:t>
            </a:r>
            <a:r>
              <a:rPr lang="de-DE" sz="1100" dirty="0"/>
              <a:t>, et al., (2021);</a:t>
            </a:r>
            <a:br>
              <a:rPr lang="de-DE" sz="1100" dirty="0"/>
            </a:br>
            <a:r>
              <a:rPr lang="de-DE" sz="1100" baseline="30000" dirty="0"/>
              <a:t>2 </a:t>
            </a:r>
            <a:r>
              <a:rPr lang="de-DE" sz="1100" dirty="0"/>
              <a:t>Many </a:t>
            </a:r>
            <a:r>
              <a:rPr lang="de-DE" sz="1100" dirty="0" err="1"/>
              <a:t>papers</a:t>
            </a:r>
            <a:r>
              <a:rPr lang="de-DE" sz="1100" dirty="0"/>
              <a:t> </a:t>
            </a:r>
            <a:r>
              <a:rPr lang="de-DE" sz="1100" dirty="0" err="1"/>
              <a:t>by</a:t>
            </a:r>
            <a:r>
              <a:rPr lang="de-DE" sz="1100" dirty="0"/>
              <a:t> </a:t>
            </a:r>
            <a:r>
              <a:rPr lang="de-DE" sz="1100" dirty="0" err="1"/>
              <a:t>various</a:t>
            </a:r>
            <a:r>
              <a:rPr lang="de-DE" sz="1100" dirty="0"/>
              <a:t> </a:t>
            </a:r>
            <a:r>
              <a:rPr lang="de-DE" sz="1100" dirty="0" err="1"/>
              <a:t>groups</a:t>
            </a:r>
            <a:r>
              <a:rPr lang="de-DE" sz="1100" dirty="0"/>
              <a:t>…; </a:t>
            </a:r>
            <a:r>
              <a:rPr lang="en-US" sz="1100" dirty="0"/>
              <a:t>Schuster, K</a:t>
            </a:r>
            <a:r>
              <a:rPr lang="en-GB" sz="1100" dirty="0" err="1"/>
              <a:t>ühn</a:t>
            </a:r>
            <a:r>
              <a:rPr lang="en-US" sz="1100" dirty="0"/>
              <a:t>, </a:t>
            </a:r>
            <a:r>
              <a:rPr lang="en-US" sz="1100" b="1" dirty="0"/>
              <a:t>LF</a:t>
            </a:r>
            <a:r>
              <a:rPr lang="en-US" sz="1100" dirty="0"/>
              <a:t>, et al., (2023); …</a:t>
            </a:r>
            <a:r>
              <a:rPr lang="de-DE" sz="1100" dirty="0"/>
              <a:t> </a:t>
            </a:r>
            <a:br>
              <a:rPr lang="de-DE" sz="1100" dirty="0"/>
            </a:br>
            <a:r>
              <a:rPr lang="de-DE" sz="1100" baseline="30000" dirty="0"/>
              <a:t>3 </a:t>
            </a:r>
            <a:r>
              <a:rPr lang="de-DE" sz="1100" dirty="0" err="1"/>
              <a:t>Crippa</a:t>
            </a:r>
            <a:r>
              <a:rPr lang="de-DE" sz="1100" dirty="0"/>
              <a:t>, Romiti, </a:t>
            </a:r>
            <a:r>
              <a:rPr lang="de-DE" sz="1100" b="1" dirty="0"/>
              <a:t>LF</a:t>
            </a:r>
            <a:r>
              <a:rPr lang="de-DE" sz="1100" dirty="0"/>
              <a:t>, et al. (2024); Crane, et int., </a:t>
            </a:r>
            <a:r>
              <a:rPr lang="de-DE" sz="1100" b="1" dirty="0"/>
              <a:t>LF</a:t>
            </a:r>
            <a:r>
              <a:rPr lang="de-DE" sz="1100" dirty="0"/>
              <a:t>, et al. (2024); </a:t>
            </a:r>
            <a:r>
              <a:rPr lang="en-US" sz="1100" dirty="0"/>
              <a:t>…</a:t>
            </a:r>
            <a:br>
              <a:rPr lang="en-US" sz="1100" dirty="0"/>
            </a:br>
            <a:r>
              <a:rPr lang="de-DE" sz="1100" dirty="0"/>
              <a:t>Reviews: </a:t>
            </a:r>
            <a:r>
              <a:rPr lang="de-DE" sz="1100" b="1" dirty="0"/>
              <a:t>LF</a:t>
            </a:r>
            <a:r>
              <a:rPr lang="de-DE" sz="1100" dirty="0"/>
              <a:t>, et al., (2023); …</a:t>
            </a:r>
            <a:endParaRPr lang="en-US" sz="1100" dirty="0"/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DD761976-0A2B-4D2D-864D-DFABD13F3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CA" dirty="0"/>
              <a:t>Outlook: how can we address the sign problem in 3+1D?</a:t>
            </a:r>
            <a:endParaRPr lang="en-US" i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B7BEF2-4F0D-4C13-A2C8-DF8E802EBF80}"/>
              </a:ext>
            </a:extLst>
          </p:cNvPr>
          <p:cNvSpPr/>
          <p:nvPr/>
        </p:nvSpPr>
        <p:spPr>
          <a:xfrm rot="5400000">
            <a:off x="8953494" y="-1700412"/>
            <a:ext cx="378613" cy="60984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F6F4CB7-ADA9-4D31-AB50-4601A0E493D9}"/>
              </a:ext>
            </a:extLst>
          </p:cNvPr>
          <p:cNvSpPr/>
          <p:nvPr/>
        </p:nvSpPr>
        <p:spPr>
          <a:xfrm>
            <a:off x="6093599" y="1159480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First classical results for a single cube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36DCAA2-7851-4C9A-AE9C-428D8A151E3A}"/>
              </a:ext>
            </a:extLst>
          </p:cNvPr>
          <p:cNvSpPr/>
          <p:nvPr/>
        </p:nvSpPr>
        <p:spPr>
          <a:xfrm rot="5400000">
            <a:off x="2855092" y="-1700412"/>
            <a:ext cx="378613" cy="60984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4995B66-59C8-4E20-8B0C-D456235E23DB}"/>
                  </a:ext>
                </a:extLst>
              </p:cNvPr>
              <p:cNvSpPr/>
              <p:nvPr/>
            </p:nvSpPr>
            <p:spPr>
              <a:xfrm>
                <a:off x="165844" y="1161529"/>
                <a:ext cx="56118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b="1" dirty="0">
                    <a:solidFill>
                      <a:schemeClr val="bg1"/>
                    </a:solidFill>
                  </a:rPr>
                  <a:t>Example: </a:t>
                </a:r>
                <a:r>
                  <a:rPr lang="en-US" b="1" dirty="0">
                    <a:solidFill>
                      <a:schemeClr val="bg1"/>
                    </a:solidFill>
                    <a:ea typeface="Times New Roman" panose="02020603050405020304" pitchFamily="18" charset="0"/>
                  </a:rPr>
                  <a:t>U(1) lattice gauge theory with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b="1" dirty="0">
                    <a:solidFill>
                      <a:schemeClr val="bg1"/>
                    </a:solidFill>
                  </a:rPr>
                  <a:t>-term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4995B66-59C8-4E20-8B0C-D456235E2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44" y="1161529"/>
                <a:ext cx="5611868" cy="369332"/>
              </a:xfrm>
              <a:prstGeom prst="rect">
                <a:avLst/>
              </a:prstGeom>
              <a:blipFill>
                <a:blip r:embed="rId7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6CA7273-0516-42B7-B409-FA53CB4B4706}"/>
              </a:ext>
            </a:extLst>
          </p:cNvPr>
          <p:cNvCxnSpPr>
            <a:cxnSpLocks/>
          </p:cNvCxnSpPr>
          <p:nvPr/>
        </p:nvCxnSpPr>
        <p:spPr>
          <a:xfrm>
            <a:off x="5424688" y="4097498"/>
            <a:ext cx="81458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06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 animBg="1"/>
      <p:bldP spid="29" grpId="0"/>
      <p:bldP spid="30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where do we stand, where will we go?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259D87-3B67-4951-A1B1-99465258FCEF}"/>
              </a:ext>
            </a:extLst>
          </p:cNvPr>
          <p:cNvSpPr txBox="1"/>
          <p:nvPr/>
        </p:nvSpPr>
        <p:spPr>
          <a:xfrm rot="16200000">
            <a:off x="-71867" y="2208422"/>
            <a:ext cx="145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Present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B5579-6E89-4CF0-B439-6CA6DB13A8AF}"/>
              </a:ext>
            </a:extLst>
          </p:cNvPr>
          <p:cNvSpPr txBox="1"/>
          <p:nvPr/>
        </p:nvSpPr>
        <p:spPr>
          <a:xfrm rot="16200000">
            <a:off x="-85795" y="3664063"/>
            <a:ext cx="146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Near future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FBC999-8275-4F91-9FE3-B839971CF6D4}"/>
              </a:ext>
            </a:extLst>
          </p:cNvPr>
          <p:cNvSpPr/>
          <p:nvPr/>
        </p:nvSpPr>
        <p:spPr>
          <a:xfrm rot="5400000">
            <a:off x="8953494" y="-1525412"/>
            <a:ext cx="378613" cy="60984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37C00D-FFBF-4975-9DEB-D68A6B40D6A4}"/>
              </a:ext>
            </a:extLst>
          </p:cNvPr>
          <p:cNvSpPr/>
          <p:nvPr/>
        </p:nvSpPr>
        <p:spPr>
          <a:xfrm>
            <a:off x="6093599" y="1334480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A rough sketch…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0FDB7F-27BF-4A26-8F86-5960AB75CF7B}"/>
              </a:ext>
            </a:extLst>
          </p:cNvPr>
          <p:cNvSpPr/>
          <p:nvPr/>
        </p:nvSpPr>
        <p:spPr>
          <a:xfrm rot="5400000">
            <a:off x="2855092" y="-1525412"/>
            <a:ext cx="378613" cy="60984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B4E3C5-2544-497C-BACE-927C03AE2F7E}"/>
              </a:ext>
            </a:extLst>
          </p:cNvPr>
          <p:cNvSpPr/>
          <p:nvPr/>
        </p:nvSpPr>
        <p:spPr>
          <a:xfrm>
            <a:off x="208489" y="1336529"/>
            <a:ext cx="556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The path to go…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339ED96-1A95-56F1-1412-64C7109DE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" r="57"/>
          <a:stretch/>
        </p:blipFill>
        <p:spPr bwMode="auto">
          <a:xfrm>
            <a:off x="6114249" y="2090464"/>
            <a:ext cx="6039195" cy="413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86FB5E-3D02-674C-49D5-1D262E3FA0A5}"/>
              </a:ext>
            </a:extLst>
          </p:cNvPr>
          <p:cNvCxnSpPr>
            <a:cxnSpLocks/>
          </p:cNvCxnSpPr>
          <p:nvPr/>
        </p:nvCxnSpPr>
        <p:spPr>
          <a:xfrm>
            <a:off x="6130581" y="3486956"/>
            <a:ext cx="592255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yellow sign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3EA60815-B8B5-DFC7-FFFA-4C499A9A4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14" y="4343051"/>
            <a:ext cx="1123216" cy="80534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8982715-0CFF-6AB9-53D4-A74B25A864F9}"/>
              </a:ext>
            </a:extLst>
          </p:cNvPr>
          <p:cNvCxnSpPr>
            <a:cxnSpLocks/>
          </p:cNvCxnSpPr>
          <p:nvPr/>
        </p:nvCxnSpPr>
        <p:spPr>
          <a:xfrm>
            <a:off x="6130581" y="5195036"/>
            <a:ext cx="5922553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D67E1EE6-317E-D514-6F8D-D1DC4AEEA4A7}"/>
              </a:ext>
            </a:extLst>
          </p:cNvPr>
          <p:cNvSpPr/>
          <p:nvPr/>
        </p:nvSpPr>
        <p:spPr>
          <a:xfrm>
            <a:off x="5906349" y="3486956"/>
            <a:ext cx="233285" cy="1708080"/>
          </a:xfrm>
          <a:prstGeom prst="leftBrace">
            <a:avLst>
              <a:gd name="adj1" fmla="val 113584"/>
              <a:gd name="adj2" fmla="val 81228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F92A41-7054-718C-36F7-5BFDF3ACBF08}"/>
              </a:ext>
            </a:extLst>
          </p:cNvPr>
          <p:cNvSpPr txBox="1"/>
          <p:nvPr/>
        </p:nvSpPr>
        <p:spPr>
          <a:xfrm>
            <a:off x="3584635" y="4396290"/>
            <a:ext cx="23126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rgbClr val="C00000"/>
                </a:solidFill>
              </a:rPr>
              <a:t>Analogous to </a:t>
            </a:r>
          </a:p>
          <a:p>
            <a:pPr algn="r"/>
            <a:r>
              <a:rPr lang="en-US" sz="1800" dirty="0">
                <a:solidFill>
                  <a:srgbClr val="C00000"/>
                </a:solidFill>
              </a:rPr>
              <a:t>Lattice QCD from 1980s to 2020s</a:t>
            </a:r>
            <a:r>
              <a:rPr lang="en-US" dirty="0">
                <a:solidFill>
                  <a:srgbClr val="C00000"/>
                </a:solidFill>
              </a:rPr>
              <a:t>?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A89A76-E1C2-682D-D0BD-07BA696BAA5A}"/>
              </a:ext>
            </a:extLst>
          </p:cNvPr>
          <p:cNvSpPr txBox="1"/>
          <p:nvPr/>
        </p:nvSpPr>
        <p:spPr>
          <a:xfrm>
            <a:off x="10631972" y="5970402"/>
            <a:ext cx="17187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 err="1"/>
              <a:t>Adapted</a:t>
            </a:r>
            <a:r>
              <a:rPr lang="de-DE" sz="1100" dirty="0"/>
              <a:t> </a:t>
            </a:r>
            <a:r>
              <a:rPr lang="de-DE" sz="1100" dirty="0" err="1"/>
              <a:t>from</a:t>
            </a:r>
            <a:r>
              <a:rPr lang="de-DE" sz="1100" dirty="0"/>
              <a:t> </a:t>
            </a:r>
            <a:br>
              <a:rPr lang="de-DE" sz="1100" dirty="0"/>
            </a:br>
            <a:r>
              <a:rPr lang="de-DE" sz="1100" dirty="0" err="1"/>
              <a:t>Groenland</a:t>
            </a:r>
            <a:r>
              <a:rPr lang="de-DE" sz="1100" dirty="0"/>
              <a:t> (2024)</a:t>
            </a:r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717EF-6011-FE21-30AC-7C5605C02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297" y="2330724"/>
            <a:ext cx="2365441" cy="10561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E7B5CC-BCBB-3210-4DF5-8397790F50E8}"/>
              </a:ext>
            </a:extLst>
          </p:cNvPr>
          <p:cNvSpPr txBox="1"/>
          <p:nvPr/>
        </p:nvSpPr>
        <p:spPr>
          <a:xfrm>
            <a:off x="7112649" y="3154699"/>
            <a:ext cx="208567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LID4096" sz="800" dirty="0"/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5EE39CC2-211F-47BC-9A4C-36C8EEBBB5A5}"/>
              </a:ext>
            </a:extLst>
          </p:cNvPr>
          <p:cNvSpPr txBox="1">
            <a:spLocks/>
          </p:cNvSpPr>
          <p:nvPr/>
        </p:nvSpPr>
        <p:spPr>
          <a:xfrm>
            <a:off x="147930" y="1867512"/>
            <a:ext cx="9118343" cy="4906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008B"/>
                </a:solidFill>
              </a:rPr>
              <a:t>State of the art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8B"/>
                </a:solidFill>
              </a:rPr>
              <a:t>First quantum simulations of 1+1D &amp; 2+1D theories</a:t>
            </a:r>
            <a:r>
              <a:rPr lang="de-DE" sz="1800" baseline="30000" dirty="0">
                <a:solidFill>
                  <a:srgbClr val="00008B"/>
                </a:solidFill>
              </a:rPr>
              <a:t> </a:t>
            </a:r>
            <a:r>
              <a:rPr lang="en-US" sz="1800" dirty="0">
                <a:solidFill>
                  <a:srgbClr val="C00000"/>
                </a:solidFill>
                <a:ea typeface="Cambria Math" panose="02040503050406030204" pitchFamily="18" charset="0"/>
              </a:rPr>
              <a:t>*</a:t>
            </a:r>
            <a:endParaRPr lang="en-US" sz="1800" dirty="0">
              <a:solidFill>
                <a:srgbClr val="00008B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8B"/>
                </a:solidFill>
              </a:rPr>
              <a:t>Error mitigation,</a:t>
            </a:r>
            <a:r>
              <a:rPr lang="de-DE" sz="1800" baseline="30000" dirty="0">
                <a:solidFill>
                  <a:srgbClr val="00008B"/>
                </a:solidFill>
              </a:rPr>
              <a:t> </a:t>
            </a:r>
            <a:r>
              <a:rPr lang="en-US" sz="1800" dirty="0">
                <a:solidFill>
                  <a:srgbClr val="00008B"/>
                </a:solidFill>
              </a:rPr>
              <a:t>circuit optimization,</a:t>
            </a:r>
            <a:r>
              <a:rPr lang="de-DE" sz="1800" baseline="30000" dirty="0">
                <a:solidFill>
                  <a:srgbClr val="00008B"/>
                </a:solidFill>
              </a:rPr>
              <a:t> </a:t>
            </a:r>
            <a:r>
              <a:rPr lang="en-US" sz="1800" dirty="0">
                <a:solidFill>
                  <a:srgbClr val="00008B"/>
                </a:solidFill>
              </a:rPr>
              <a:t>new algorithms</a:t>
            </a:r>
            <a:endParaRPr lang="en-CA" sz="1800" dirty="0">
              <a:solidFill>
                <a:srgbClr val="00008B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008B"/>
                </a:solidFill>
              </a:rPr>
              <a:t>Future goals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8B"/>
                </a:solidFill>
              </a:rPr>
              <a:t>Error correction, quantum simulations of 3+1D theories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8B"/>
                </a:solidFill>
              </a:rPr>
              <a:t>… for real-time evolution, to evade sign problem, …</a:t>
            </a:r>
          </a:p>
          <a:p>
            <a:pPr marL="0" indent="0">
              <a:buNone/>
            </a:pPr>
            <a:endParaRPr lang="en-US" sz="1800" dirty="0">
              <a:solidFill>
                <a:srgbClr val="00008B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00008B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00008B"/>
              </a:solidFill>
            </a:endParaRPr>
          </a:p>
          <a:p>
            <a:pPr marL="0" indent="0">
              <a:buNone/>
            </a:pPr>
            <a:endParaRPr lang="en-US" sz="700" dirty="0">
              <a:solidFill>
                <a:srgbClr val="00008B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00008B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00008B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C00000"/>
                </a:solidFill>
                <a:ea typeface="Cambria Math" panose="02040503050406030204" pitchFamily="18" charset="0"/>
              </a:rPr>
              <a:t>* Remember: for deep learning &amp; tensor networks, </a:t>
            </a:r>
            <a:r>
              <a:rPr lang="en-US" sz="1800" dirty="0">
                <a:solidFill>
                  <a:srgbClr val="C00000"/>
                </a:solidFill>
              </a:rPr>
              <a:t>first </a:t>
            </a:r>
            <a:r>
              <a:rPr lang="en-GB" sz="1800" dirty="0">
                <a:solidFill>
                  <a:srgbClr val="C00000"/>
                </a:solidFill>
              </a:rPr>
              <a:t>simulations </a:t>
            </a:r>
            <a:r>
              <a:rPr lang="en-US" sz="1800" dirty="0">
                <a:solidFill>
                  <a:srgbClr val="C00000"/>
                </a:solidFill>
              </a:rPr>
              <a:t>in 3+1D</a:t>
            </a:r>
          </a:p>
        </p:txBody>
      </p:sp>
    </p:spTree>
    <p:extLst>
      <p:ext uri="{BB962C8B-B14F-4D97-AF65-F5344CB8AC3E}">
        <p14:creationId xmlns:p14="http://schemas.microsoft.com/office/powerpoint/2010/main" val="221375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9" grpId="0" animBg="1"/>
      <p:bldP spid="20" grpId="0"/>
      <p:bldP spid="24" grpId="0" animBg="1"/>
      <p:bldP spid="26" grpId="0"/>
      <p:bldP spid="12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9">
                <a:extLst>
                  <a:ext uri="{FF2B5EF4-FFF2-40B4-BE49-F238E27FC236}">
                    <a16:creationId xmlns:a16="http://schemas.microsoft.com/office/drawing/2014/main" id="{34528B2F-60F8-554A-4B6A-5A927CAAA7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833" y="1876749"/>
                <a:ext cx="5889106" cy="46666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Quantum 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new and quickly progressing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 high risk, high gain</a:t>
                </a:r>
              </a:p>
              <a:p>
                <a:pPr marL="0" indent="0">
                  <a:buNone/>
                </a:pPr>
                <a:endParaRPr lang="en-US" sz="1800" b="1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endParaRPr lang="en-US" sz="1800" b="1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Classical 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more established but limited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solid, promising</a:t>
                </a:r>
              </a:p>
              <a:p>
                <a:pPr marL="0" indent="0" algn="r">
                  <a:buNone/>
                </a:pPr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 algn="r">
                  <a:buNone/>
                </a:pPr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Combination</a:t>
                </a:r>
                <a:endParaRPr lang="en-US" sz="1800" b="1" i="1" dirty="0">
                  <a:solidFill>
                    <a:srgbClr val="00008B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quantum-classical algorithms</a:t>
                </a:r>
                <a:endParaRPr lang="en-US" sz="1800" dirty="0">
                  <a:solidFill>
                    <a:srgbClr val="0E6C0E"/>
                  </a:solidFill>
                </a:endParaRPr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9">
                <a:extLst>
                  <a:ext uri="{FF2B5EF4-FFF2-40B4-BE49-F238E27FC236}">
                    <a16:creationId xmlns:a16="http://schemas.microsoft.com/office/drawing/2014/main" id="{34528B2F-60F8-554A-4B6A-5A927CAAA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33" y="1876749"/>
                <a:ext cx="5889106" cy="4666637"/>
              </a:xfrm>
              <a:prstGeom prst="rect">
                <a:avLst/>
              </a:prstGeom>
              <a:blipFill>
                <a:blip r:embed="rId2"/>
                <a:stretch>
                  <a:fillRect l="-827" t="-130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where do we stand, where will we go?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FBC999-8275-4F91-9FE3-B839971CF6D4}"/>
              </a:ext>
            </a:extLst>
          </p:cNvPr>
          <p:cNvSpPr/>
          <p:nvPr/>
        </p:nvSpPr>
        <p:spPr>
          <a:xfrm rot="5400000">
            <a:off x="8953494" y="-1525412"/>
            <a:ext cx="378613" cy="60984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37C00D-FFBF-4975-9DEB-D68A6B40D6A4}"/>
              </a:ext>
            </a:extLst>
          </p:cNvPr>
          <p:cNvSpPr/>
          <p:nvPr/>
        </p:nvSpPr>
        <p:spPr>
          <a:xfrm>
            <a:off x="6093599" y="1334480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A rough sketch…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0FDB7F-27BF-4A26-8F86-5960AB75CF7B}"/>
              </a:ext>
            </a:extLst>
          </p:cNvPr>
          <p:cNvSpPr/>
          <p:nvPr/>
        </p:nvSpPr>
        <p:spPr>
          <a:xfrm rot="5400000">
            <a:off x="2855092" y="-1525412"/>
            <a:ext cx="378613" cy="60984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B4E3C5-2544-497C-BACE-927C03AE2F7E}"/>
              </a:ext>
            </a:extLst>
          </p:cNvPr>
          <p:cNvSpPr/>
          <p:nvPr/>
        </p:nvSpPr>
        <p:spPr>
          <a:xfrm>
            <a:off x="208489" y="1336529"/>
            <a:ext cx="556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The path to go…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339ED96-1A95-56F1-1412-64C7109DE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" r="57"/>
          <a:stretch/>
        </p:blipFill>
        <p:spPr bwMode="auto">
          <a:xfrm>
            <a:off x="6114249" y="2090464"/>
            <a:ext cx="6039195" cy="413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86FB5E-3D02-674C-49D5-1D262E3FA0A5}"/>
              </a:ext>
            </a:extLst>
          </p:cNvPr>
          <p:cNvCxnSpPr>
            <a:cxnSpLocks/>
          </p:cNvCxnSpPr>
          <p:nvPr/>
        </p:nvCxnSpPr>
        <p:spPr>
          <a:xfrm>
            <a:off x="6931598" y="3486956"/>
            <a:ext cx="512153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yellow sign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3EA60815-B8B5-DFC7-FFFA-4C499A9A4F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14" y="4343051"/>
            <a:ext cx="1123216" cy="8053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A89A76-E1C2-682D-D0BD-07BA696BAA5A}"/>
              </a:ext>
            </a:extLst>
          </p:cNvPr>
          <p:cNvSpPr txBox="1"/>
          <p:nvPr/>
        </p:nvSpPr>
        <p:spPr>
          <a:xfrm>
            <a:off x="10631972" y="5926652"/>
            <a:ext cx="17187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 err="1"/>
              <a:t>Adapted</a:t>
            </a:r>
            <a:r>
              <a:rPr lang="de-DE" sz="1100" dirty="0"/>
              <a:t> </a:t>
            </a:r>
            <a:r>
              <a:rPr lang="de-DE" sz="1100" dirty="0" err="1"/>
              <a:t>from</a:t>
            </a:r>
            <a:r>
              <a:rPr lang="de-DE" sz="1100" dirty="0"/>
              <a:t> </a:t>
            </a:r>
            <a:br>
              <a:rPr lang="de-DE" sz="1100" dirty="0"/>
            </a:br>
            <a:r>
              <a:rPr lang="de-DE" sz="1100" dirty="0" err="1"/>
              <a:t>Groenland</a:t>
            </a:r>
            <a:r>
              <a:rPr lang="de-DE" sz="1100" dirty="0"/>
              <a:t> (2024)</a:t>
            </a:r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717EF-6011-FE21-30AC-7C5605C02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297" y="2330724"/>
            <a:ext cx="2365441" cy="1056187"/>
          </a:xfrm>
          <a:prstGeom prst="rect">
            <a:avLst/>
          </a:prstGeom>
        </p:spPr>
      </p:pic>
      <p:pic>
        <p:nvPicPr>
          <p:cNvPr id="7" name="Picture 6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4919C4BD-F7AF-DF33-CE6D-FFA6B509BB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35695" r="56186" b="10007"/>
          <a:stretch/>
        </p:blipFill>
        <p:spPr>
          <a:xfrm flipH="1">
            <a:off x="3398830" y="1876749"/>
            <a:ext cx="1261571" cy="1109620"/>
          </a:xfrm>
          <a:prstGeom prst="rect">
            <a:avLst/>
          </a:prstGeom>
        </p:spPr>
      </p:pic>
      <p:pic>
        <p:nvPicPr>
          <p:cNvPr id="9" name="Picture 8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C15FFC8D-4A3D-B5A5-98D5-10782B7F17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9" b="7464"/>
          <a:stretch/>
        </p:blipFill>
        <p:spPr>
          <a:xfrm flipH="1">
            <a:off x="3428330" y="3439206"/>
            <a:ext cx="1261573" cy="1359480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9D97CF91-F69A-DC2E-E743-6EBDE46796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023" y="4839617"/>
            <a:ext cx="1099916" cy="189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4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A22B9-7A2F-DA53-D88A-9CE04323B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9">
            <a:extLst>
              <a:ext uri="{FF2B5EF4-FFF2-40B4-BE49-F238E27FC236}">
                <a16:creationId xmlns:a16="http://schemas.microsoft.com/office/drawing/2014/main" id="{45ADFB11-B922-73E2-B142-E740D6BBA879}"/>
              </a:ext>
            </a:extLst>
          </p:cNvPr>
          <p:cNvSpPr txBox="1">
            <a:spLocks/>
          </p:cNvSpPr>
          <p:nvPr/>
        </p:nvSpPr>
        <p:spPr>
          <a:xfrm>
            <a:off x="101454" y="2513246"/>
            <a:ext cx="7505609" cy="4990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>
              <a:solidFill>
                <a:srgbClr val="00008B"/>
              </a:solidFill>
            </a:endParaRPr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EE938D90-2EDE-755C-D0C3-D3C49600B23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45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00008B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collaborators</a:t>
            </a:r>
            <a:r>
              <a:rPr lang="de-DE" dirty="0"/>
              <a:t> and 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!</a:t>
            </a:r>
            <a:endParaRPr lang="en-US" sz="800" dirty="0">
              <a:solidFill>
                <a:srgbClr val="FF0000"/>
              </a:solidFill>
            </a:endParaRPr>
          </a:p>
        </p:txBody>
      </p:sp>
      <p:pic>
        <p:nvPicPr>
          <p:cNvPr id="2" name="Picture 1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62C9D83A-1FCD-FC5A-E80A-F37C88D72D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r="-1" b="3716"/>
          <a:stretch/>
        </p:blipFill>
        <p:spPr>
          <a:xfrm>
            <a:off x="125611" y="1455705"/>
            <a:ext cx="1350936" cy="1638371"/>
          </a:xfrm>
          <a:prstGeom prst="rect">
            <a:avLst/>
          </a:prstGeom>
        </p:spPr>
      </p:pic>
      <p:pic>
        <p:nvPicPr>
          <p:cNvPr id="6" name="Picture 5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096A8DB1-DA1A-CF2B-89DD-79F1A2D089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3" r="13799" b="9574"/>
          <a:stretch/>
        </p:blipFill>
        <p:spPr>
          <a:xfrm>
            <a:off x="125611" y="4026433"/>
            <a:ext cx="1346515" cy="16383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70F1BD-F27C-26D5-76C4-643A7C58B4F0}"/>
              </a:ext>
            </a:extLst>
          </p:cNvPr>
          <p:cNvSpPr txBox="1"/>
          <p:nvPr/>
        </p:nvSpPr>
        <p:spPr>
          <a:xfrm>
            <a:off x="58483" y="3185458"/>
            <a:ext cx="6972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dirty="0">
                <a:solidFill>
                  <a:srgbClr val="00008B"/>
                </a:solidFill>
              </a:rPr>
              <a:t>   Karl Jansen               Di Luo             </a:t>
            </a:r>
            <a:r>
              <a:rPr lang="en-CA" sz="1500" dirty="0">
                <a:solidFill>
                  <a:srgbClr val="00008B"/>
                </a:solidFill>
                <a:latin typeface="Helvetica (Body)"/>
              </a:rPr>
              <a:t>Phiala </a:t>
            </a:r>
            <a:r>
              <a:rPr lang="en-CA" sz="1500" dirty="0">
                <a:solidFill>
                  <a:srgbClr val="00008B"/>
                </a:solidFill>
              </a:rPr>
              <a:t>Shanahan</a:t>
            </a:r>
            <a:r>
              <a:rPr lang="de-DE" sz="1500" dirty="0">
                <a:solidFill>
                  <a:srgbClr val="00008B"/>
                </a:solidFill>
              </a:rPr>
              <a:t>    </a:t>
            </a:r>
            <a:r>
              <a:rPr lang="en-CA" sz="1500" dirty="0">
                <a:solidFill>
                  <a:srgbClr val="00008B"/>
                </a:solidFill>
              </a:rPr>
              <a:t>Eleanor Crane </a:t>
            </a:r>
            <a:endParaRPr lang="de-DE" sz="1500" dirty="0">
              <a:solidFill>
                <a:srgbClr val="00008B"/>
              </a:solidFill>
            </a:endParaRPr>
          </a:p>
          <a:p>
            <a:r>
              <a:rPr lang="de-DE" sz="1500" dirty="0">
                <a:solidFill>
                  <a:srgbClr val="00008B"/>
                </a:solidFill>
              </a:rPr>
              <a:t>  </a:t>
            </a:r>
            <a:r>
              <a:rPr lang="en-CA" sz="1500" dirty="0">
                <a:solidFill>
                  <a:srgbClr val="00008B"/>
                </a:solidFill>
              </a:rPr>
              <a:t>    (DESY)                  (UCLA)                     (MIT)                     (MIT)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0637EA-DC21-148A-9855-89ABFEC6A2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" b="1475"/>
          <a:stretch/>
        </p:blipFill>
        <p:spPr>
          <a:xfrm>
            <a:off x="3370405" y="1468334"/>
            <a:ext cx="1366132" cy="16239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63D40B-7E15-E41E-F0C2-B8F8BF4308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" b="-294"/>
          <a:stretch/>
        </p:blipFill>
        <p:spPr>
          <a:xfrm>
            <a:off x="6767301" y="1455968"/>
            <a:ext cx="5320545" cy="4223952"/>
          </a:xfrm>
          <a:prstGeom prst="rect">
            <a:avLst/>
          </a:prstGeom>
        </p:spPr>
      </p:pic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BD7F3B7E-148E-8DAE-6F53-8DBA752187A4}"/>
              </a:ext>
            </a:extLst>
          </p:cNvPr>
          <p:cNvSpPr txBox="1">
            <a:spLocks/>
          </p:cNvSpPr>
          <p:nvPr/>
        </p:nvSpPr>
        <p:spPr>
          <a:xfrm>
            <a:off x="6767300" y="5822434"/>
            <a:ext cx="5320545" cy="593534"/>
          </a:xfrm>
          <a:prstGeom prst="rect">
            <a:avLst/>
          </a:prstGeom>
          <a:ln w="19050">
            <a:solidFill>
              <a:srgbClr val="00008B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 dirty="0"/>
              <a:t>Thanks to you for listening! Questions? </a:t>
            </a:r>
            <a:endParaRPr lang="en-CA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CFEE7-4033-9406-7668-C799070502E0}"/>
              </a:ext>
            </a:extLst>
          </p:cNvPr>
          <p:cNvSpPr txBox="1"/>
          <p:nvPr/>
        </p:nvSpPr>
        <p:spPr>
          <a:xfrm>
            <a:off x="-47399" y="5713122"/>
            <a:ext cx="70787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dirty="0">
                <a:solidFill>
                  <a:srgbClr val="00008B"/>
                </a:solidFill>
              </a:rPr>
              <a:t>    Stefan </a:t>
            </a:r>
            <a:r>
              <a:rPr lang="de-DE" sz="1500" dirty="0">
                <a:solidFill>
                  <a:srgbClr val="00008B"/>
                </a:solidFill>
              </a:rPr>
              <a:t>Kühn         </a:t>
            </a:r>
            <a:r>
              <a:rPr lang="en-CA" sz="1500" dirty="0">
                <a:solidFill>
                  <a:srgbClr val="00008B"/>
                </a:solidFill>
              </a:rPr>
              <a:t>Carsten Urbach</a:t>
            </a:r>
            <a:r>
              <a:rPr lang="de-DE" sz="1500" dirty="0">
                <a:solidFill>
                  <a:srgbClr val="00008B"/>
                </a:solidFill>
              </a:rPr>
              <a:t>       </a:t>
            </a:r>
            <a:r>
              <a:rPr lang="en-CA" sz="1500" dirty="0">
                <a:solidFill>
                  <a:srgbClr val="00008B"/>
                </a:solidFill>
              </a:rPr>
              <a:t>Thomas Luu        Evan Berkowitz </a:t>
            </a:r>
            <a:endParaRPr lang="de-DE" sz="1500" dirty="0">
              <a:solidFill>
                <a:srgbClr val="00008B"/>
              </a:solidFill>
            </a:endParaRPr>
          </a:p>
          <a:p>
            <a:r>
              <a:rPr lang="en-CA" sz="1500" dirty="0">
                <a:solidFill>
                  <a:srgbClr val="00008B"/>
                </a:solidFill>
              </a:rPr>
              <a:t>        (DESY)                 (Bonn U.)           (FZJ, Bonn U.)     (Virgin Islands U.)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976CE-4775-7486-697D-C7F0679C35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1" r="29750" b="15575"/>
          <a:stretch/>
        </p:blipFill>
        <p:spPr>
          <a:xfrm>
            <a:off x="1748008" y="1455705"/>
            <a:ext cx="1350936" cy="1636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DB8957-85EC-F7B5-FA77-2A05E6FEA3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9" r="21848" b="24749"/>
          <a:stretch/>
        </p:blipFill>
        <p:spPr>
          <a:xfrm>
            <a:off x="5007998" y="1468334"/>
            <a:ext cx="1307841" cy="16239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249FA7-80A9-9E0A-B67B-16699E58E22D}"/>
              </a:ext>
            </a:extLst>
          </p:cNvPr>
          <p:cNvSpPr txBox="1"/>
          <p:nvPr/>
        </p:nvSpPr>
        <p:spPr>
          <a:xfrm>
            <a:off x="196407" y="6415968"/>
            <a:ext cx="29480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8B"/>
                </a:solidFill>
              </a:rPr>
              <a:t>and more…</a:t>
            </a:r>
            <a:endParaRPr lang="en-CA" sz="1500" dirty="0">
              <a:solidFill>
                <a:srgbClr val="00008B"/>
              </a:solidFill>
            </a:endParaRPr>
          </a:p>
        </p:txBody>
      </p:sp>
      <p:pic>
        <p:nvPicPr>
          <p:cNvPr id="2052" name="Picture 4" descr="HISKP: Dr. Klaus Erkelenz Award">
            <a:extLst>
              <a:ext uri="{FF2B5EF4-FFF2-40B4-BE49-F238E27FC236}">
                <a16:creationId xmlns:a16="http://schemas.microsoft.com/office/drawing/2014/main" id="{C0803E57-0F7C-CCFD-C1C7-4EF71F556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3"/>
          <a:stretch/>
        </p:blipFill>
        <p:spPr bwMode="auto">
          <a:xfrm>
            <a:off x="4951899" y="4041831"/>
            <a:ext cx="1262964" cy="163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m Luu">
            <a:extLst>
              <a:ext uri="{FF2B5EF4-FFF2-40B4-BE49-F238E27FC236}">
                <a16:creationId xmlns:a16="http://schemas.microsoft.com/office/drawing/2014/main" id="{F91A6D78-46C7-63B6-D1B0-7AF7E7D1B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3611"/>
          <a:stretch/>
        </p:blipFill>
        <p:spPr bwMode="auto">
          <a:xfrm>
            <a:off x="3370406" y="4031702"/>
            <a:ext cx="1307821" cy="163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414E20DF-C404-6FA7-3173-83ADCA190E2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" t="14649" b="2172"/>
          <a:stretch/>
        </p:blipFill>
        <p:spPr>
          <a:xfrm>
            <a:off x="1750219" y="4022388"/>
            <a:ext cx="1346515" cy="16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26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A6D8DDE1-6AA5-5E9B-01EB-9D41F8BB329C}"/>
              </a:ext>
            </a:extLst>
          </p:cNvPr>
          <p:cNvGrpSpPr/>
          <p:nvPr/>
        </p:nvGrpSpPr>
        <p:grpSpPr>
          <a:xfrm>
            <a:off x="9105422" y="3609474"/>
            <a:ext cx="3085943" cy="3272163"/>
            <a:chOff x="5866023" y="3386012"/>
            <a:chExt cx="3192249" cy="3499621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9C4AA256-E6E2-9583-58FB-804D9BED6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24547" y="3386013"/>
              <a:ext cx="3133725" cy="3475143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9FE65BA-CC21-A18B-E578-BB0FA0360F01}"/>
                </a:ext>
              </a:extLst>
            </p:cNvPr>
            <p:cNvSpPr txBox="1"/>
            <p:nvPr/>
          </p:nvSpPr>
          <p:spPr>
            <a:xfrm rot="16200000">
              <a:off x="4283918" y="4968117"/>
              <a:ext cx="34719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Temperature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BF2F1C2-887C-EA6E-1DC6-5D1384B3860F}"/>
                </a:ext>
              </a:extLst>
            </p:cNvPr>
            <p:cNvSpPr txBox="1"/>
            <p:nvPr/>
          </p:nvSpPr>
          <p:spPr>
            <a:xfrm>
              <a:off x="5924547" y="6577856"/>
              <a:ext cx="31337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Baryon Density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2B4BCC0-36AC-5CD6-A208-092B3CBB2732}"/>
                </a:ext>
              </a:extLst>
            </p:cNvPr>
            <p:cNvSpPr txBox="1"/>
            <p:nvPr/>
          </p:nvSpPr>
          <p:spPr>
            <a:xfrm>
              <a:off x="6193613" y="3960051"/>
              <a:ext cx="614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LHC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9B82438-21D0-6F22-A1D9-D793F5837142}"/>
                </a:ext>
              </a:extLst>
            </p:cNvPr>
            <p:cNvSpPr/>
            <p:nvPr/>
          </p:nvSpPr>
          <p:spPr>
            <a:xfrm>
              <a:off x="7134175" y="4684610"/>
              <a:ext cx="1647875" cy="14773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F27898B-B679-2073-BE9A-AA09B8499689}"/>
                </a:ext>
              </a:extLst>
            </p:cNvPr>
            <p:cNvSpPr txBox="1"/>
            <p:nvPr/>
          </p:nvSpPr>
          <p:spPr>
            <a:xfrm>
              <a:off x="6985000" y="4607896"/>
              <a:ext cx="19324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Quark-Gluon Plasma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4394774-54EF-5A67-30E0-CC12362F8ADA}"/>
                </a:ext>
              </a:extLst>
            </p:cNvPr>
            <p:cNvSpPr/>
            <p:nvPr/>
          </p:nvSpPr>
          <p:spPr>
            <a:xfrm>
              <a:off x="7088692" y="6414293"/>
              <a:ext cx="1069102" cy="16857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0C1616-C44B-BCF5-E011-4F72134DAF3A}"/>
                </a:ext>
              </a:extLst>
            </p:cNvPr>
            <p:cNvSpPr/>
            <p:nvPr/>
          </p:nvSpPr>
          <p:spPr>
            <a:xfrm>
              <a:off x="6491984" y="5803167"/>
              <a:ext cx="731520" cy="1617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2423751-B82A-E820-8573-CECE860A091D}"/>
                </a:ext>
              </a:extLst>
            </p:cNvPr>
            <p:cNvSpPr txBox="1"/>
            <p:nvPr/>
          </p:nvSpPr>
          <p:spPr>
            <a:xfrm>
              <a:off x="6199884" y="5726452"/>
              <a:ext cx="133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Hadrons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computational challenges of lattice theory?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5F9C26-B55F-485E-949B-E34B2979AA15}"/>
              </a:ext>
            </a:extLst>
          </p:cNvPr>
          <p:cNvSpPr/>
          <p:nvPr/>
        </p:nvSpPr>
        <p:spPr>
          <a:xfrm rot="5400000">
            <a:off x="2855092" y="-1525412"/>
            <a:ext cx="378613" cy="60984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7F5217-F8B9-430C-99A9-6C7298E4458F}"/>
              </a:ext>
            </a:extLst>
          </p:cNvPr>
          <p:cNvSpPr/>
          <p:nvPr/>
        </p:nvSpPr>
        <p:spPr>
          <a:xfrm>
            <a:off x="208489" y="1336529"/>
            <a:ext cx="556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Computational costs</a:t>
            </a:r>
          </a:p>
        </p:txBody>
      </p:sp>
      <p:sp>
        <p:nvSpPr>
          <p:cNvPr id="67" name="Content Placeholder 8">
            <a:extLst>
              <a:ext uri="{FF2B5EF4-FFF2-40B4-BE49-F238E27FC236}">
                <a16:creationId xmlns:a16="http://schemas.microsoft.com/office/drawing/2014/main" id="{38E5FB8E-000E-85B5-4129-E27366D62AE7}"/>
              </a:ext>
            </a:extLst>
          </p:cNvPr>
          <p:cNvSpPr txBox="1">
            <a:spLocks/>
          </p:cNvSpPr>
          <p:nvPr/>
        </p:nvSpPr>
        <p:spPr>
          <a:xfrm>
            <a:off x="11405418" y="1072960"/>
            <a:ext cx="786581" cy="4067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D18859F-E38D-99BC-466B-4C36C3F64296}"/>
              </a:ext>
            </a:extLst>
          </p:cNvPr>
          <p:cNvSpPr/>
          <p:nvPr/>
        </p:nvSpPr>
        <p:spPr>
          <a:xfrm rot="5400000">
            <a:off x="8953494" y="-1525412"/>
            <a:ext cx="378613" cy="60984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B4B78F5-9971-BF80-1F3C-07AF2E99D395}"/>
              </a:ext>
            </a:extLst>
          </p:cNvPr>
          <p:cNvSpPr/>
          <p:nvPr/>
        </p:nvSpPr>
        <p:spPr>
          <a:xfrm>
            <a:off x="6093599" y="1334480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Computational limitations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3E75C8D-89CE-9237-FEA2-E92D83FFA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 b="5405"/>
          <a:stretch/>
        </p:blipFill>
        <p:spPr bwMode="auto">
          <a:xfrm>
            <a:off x="6082209" y="3609474"/>
            <a:ext cx="2942185" cy="187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09462D-1824-6E48-1C25-883E644BA0CF}"/>
              </a:ext>
            </a:extLst>
          </p:cNvPr>
          <p:cNvSpPr txBox="1"/>
          <p:nvPr/>
        </p:nvSpPr>
        <p:spPr>
          <a:xfrm>
            <a:off x="10170100" y="6360454"/>
            <a:ext cx="1289630" cy="287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Atomic nuclei</a:t>
            </a:r>
            <a:endParaRPr lang="LID4096" sz="1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D9EE99-1BD1-307B-AAFE-ABC797779869}"/>
              </a:ext>
            </a:extLst>
          </p:cNvPr>
          <p:cNvSpPr txBox="1"/>
          <p:nvPr/>
        </p:nvSpPr>
        <p:spPr>
          <a:xfrm>
            <a:off x="11089324" y="6147608"/>
            <a:ext cx="1289629" cy="489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Neutron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stars</a:t>
            </a:r>
            <a:endParaRPr lang="LID4096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31A026-2E30-113A-B054-F7F175EEBC39}"/>
              </a:ext>
            </a:extLst>
          </p:cNvPr>
          <p:cNvSpPr/>
          <p:nvPr/>
        </p:nvSpPr>
        <p:spPr>
          <a:xfrm>
            <a:off x="9324245" y="4116494"/>
            <a:ext cx="788489" cy="3742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103377-2B3D-263B-D3A9-1E4889DE14E5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8411541" y="4303641"/>
            <a:ext cx="9127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7DE375-D344-B510-2B01-AF386631F9EF}"/>
              </a:ext>
            </a:extLst>
          </p:cNvPr>
          <p:cNvGrpSpPr/>
          <p:nvPr/>
        </p:nvGrpSpPr>
        <p:grpSpPr>
          <a:xfrm>
            <a:off x="1329247" y="3101000"/>
            <a:ext cx="3758430" cy="3425232"/>
            <a:chOff x="1715544" y="2488794"/>
            <a:chExt cx="3900193" cy="3522112"/>
          </a:xfrm>
        </p:grpSpPr>
        <p:pic>
          <p:nvPicPr>
            <p:cNvPr id="20" name="Picture 19" descr="Chart, pie chart&#10;&#10;Description automatically generated">
              <a:extLst>
                <a:ext uri="{FF2B5EF4-FFF2-40B4-BE49-F238E27FC236}">
                  <a16:creationId xmlns:a16="http://schemas.microsoft.com/office/drawing/2014/main" id="{89352B08-1B17-8200-C301-BB8D96ADCB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1" t="8935" r="18010" b="17522"/>
            <a:stretch/>
          </p:blipFill>
          <p:spPr>
            <a:xfrm>
              <a:off x="1715544" y="2488794"/>
              <a:ext cx="3704187" cy="35221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5347B5B-EC16-2CF2-3F09-6EF463943ABA}"/>
                    </a:ext>
                  </a:extLst>
                </p:cNvPr>
                <p:cNvSpPr txBox="1"/>
                <p:nvPr/>
              </p:nvSpPr>
              <p:spPr>
                <a:xfrm>
                  <a:off x="2339364" y="4616894"/>
                  <a:ext cx="2089827" cy="7633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CA" b="1" dirty="0">
                      <a:solidFill>
                        <a:schemeClr val="bg1"/>
                      </a:solidFill>
                    </a:rPr>
                    <a:t>Lattice QCD:</a:t>
                  </a:r>
                  <a:br>
                    <a:rPr lang="en-CA" b="1" dirty="0">
                      <a:solidFill>
                        <a:schemeClr val="bg1"/>
                      </a:solidFill>
                    </a:rPr>
                  </a:br>
                  <a14:m>
                    <m:oMath xmlns:m="http://schemas.openxmlformats.org/officeDocument/2006/math">
                      <m:r>
                        <a:rPr lang="en-US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𝟒𝟎</m:t>
                      </m:r>
                    </m:oMath>
                  </a14:m>
                  <a:r>
                    <a:rPr lang="en-CA" b="1" dirty="0">
                      <a:solidFill>
                        <a:schemeClr val="bg1"/>
                      </a:solidFill>
                    </a:rPr>
                    <a:t>%</a:t>
                  </a:r>
                  <a:endParaRPr lang="LID4096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496FA19-2C25-7A86-29AE-6CFFFE70EB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9364" y="4616894"/>
                  <a:ext cx="2089827" cy="763355"/>
                </a:xfrm>
                <a:prstGeom prst="rect">
                  <a:avLst/>
                </a:prstGeom>
                <a:blipFill>
                  <a:blip r:embed="rId5"/>
                  <a:stretch>
                    <a:fillRect l="-2564" t="-3846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0D14E5D-2EC9-C608-ABAC-3904BC7085B9}"/>
                </a:ext>
              </a:extLst>
            </p:cNvPr>
            <p:cNvSpPr txBox="1"/>
            <p:nvPr/>
          </p:nvSpPr>
          <p:spPr>
            <a:xfrm>
              <a:off x="1995760" y="3575178"/>
              <a:ext cx="1444754" cy="6062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Materials /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chemistry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13EF34F-617A-1B9B-E723-96BCD17215E7}"/>
                </a:ext>
              </a:extLst>
            </p:cNvPr>
            <p:cNvSpPr txBox="1"/>
            <p:nvPr/>
          </p:nvSpPr>
          <p:spPr>
            <a:xfrm>
              <a:off x="4306904" y="4221140"/>
              <a:ext cx="1308833" cy="6062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Plasma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physics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43E0D21E-E16A-5D16-E0ED-48FD25D43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397972"/>
              </p:ext>
            </p:extLst>
          </p:nvPr>
        </p:nvGraphicFramePr>
        <p:xfrm>
          <a:off x="6091704" y="1882776"/>
          <a:ext cx="6091703" cy="6400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139955">
                  <a:extLst>
                    <a:ext uri="{9D8B030D-6E8A-4147-A177-3AD203B41FA5}">
                      <a16:colId xmlns:a16="http://schemas.microsoft.com/office/drawing/2014/main" val="2108644312"/>
                    </a:ext>
                  </a:extLst>
                </a:gridCol>
                <a:gridCol w="592825">
                  <a:extLst>
                    <a:ext uri="{9D8B030D-6E8A-4147-A177-3AD203B41FA5}">
                      <a16:colId xmlns:a16="http://schemas.microsoft.com/office/drawing/2014/main" val="1753864693"/>
                    </a:ext>
                  </a:extLst>
                </a:gridCol>
                <a:gridCol w="2358923">
                  <a:extLst>
                    <a:ext uri="{9D8B030D-6E8A-4147-A177-3AD203B41FA5}">
                      <a16:colId xmlns:a16="http://schemas.microsoft.com/office/drawing/2014/main" val="4951834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008B"/>
                          </a:solidFill>
                        </a:rPr>
                        <a:t>Cannot directly compute </a:t>
                      </a:r>
                      <a:br>
                        <a:rPr lang="en-US" sz="1800" b="0" dirty="0">
                          <a:solidFill>
                            <a:srgbClr val="00008B"/>
                          </a:solidFill>
                        </a:rPr>
                      </a:br>
                      <a:r>
                        <a:rPr lang="en-US" sz="1800" b="0" dirty="0">
                          <a:solidFill>
                            <a:srgbClr val="00008B"/>
                          </a:solidFill>
                        </a:rPr>
                        <a:t>free energy, entropy, …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8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→</a:t>
                      </a:r>
                      <a:endParaRPr lang="en-US" sz="1800" b="0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1" dirty="0">
                          <a:solidFill>
                            <a:srgbClr val="00008B"/>
                          </a:solidFill>
                        </a:rPr>
                        <a:t>deep learning </a:t>
                      </a:r>
                      <a:endParaRPr lang="LID4096" b="0" i="1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5128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CBEE22-2C52-0625-3054-3A712738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316596"/>
              </p:ext>
            </p:extLst>
          </p:nvPr>
        </p:nvGraphicFramePr>
        <p:xfrm>
          <a:off x="156236" y="1882513"/>
          <a:ext cx="5903200" cy="9144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2792">
                  <a:extLst>
                    <a:ext uri="{9D8B030D-6E8A-4147-A177-3AD203B41FA5}">
                      <a16:colId xmlns:a16="http://schemas.microsoft.com/office/drawing/2014/main" val="2108644312"/>
                    </a:ext>
                  </a:extLst>
                </a:gridCol>
                <a:gridCol w="574480">
                  <a:extLst>
                    <a:ext uri="{9D8B030D-6E8A-4147-A177-3AD203B41FA5}">
                      <a16:colId xmlns:a16="http://schemas.microsoft.com/office/drawing/2014/main" val="1753864693"/>
                    </a:ext>
                  </a:extLst>
                </a:gridCol>
                <a:gridCol w="2285928">
                  <a:extLst>
                    <a:ext uri="{9D8B030D-6E8A-4147-A177-3AD203B41FA5}">
                      <a16:colId xmlns:a16="http://schemas.microsoft.com/office/drawing/2014/main" val="4951834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008B"/>
                          </a:solidFill>
                        </a:rPr>
                        <a:t>Lattice QCD: </a:t>
                      </a:r>
                      <a:br>
                        <a:rPr lang="en-CA" sz="1800" b="0" dirty="0">
                          <a:solidFill>
                            <a:srgbClr val="00008B"/>
                          </a:solidFill>
                        </a:rPr>
                      </a:br>
                      <a:r>
                        <a:rPr lang="en-CA" sz="1800" b="0" dirty="0">
                          <a:solidFill>
                            <a:srgbClr val="00008B"/>
                          </a:solidFill>
                        </a:rPr>
                        <a:t>dominant supercomputer</a:t>
                      </a:r>
                      <a:br>
                        <a:rPr lang="en-CA" sz="1800" b="0" dirty="0">
                          <a:solidFill>
                            <a:srgbClr val="00008B"/>
                          </a:solidFill>
                        </a:rPr>
                      </a:br>
                      <a:r>
                        <a:rPr lang="en-CA" sz="1800" b="0" dirty="0">
                          <a:solidFill>
                            <a:srgbClr val="00008B"/>
                          </a:solidFill>
                        </a:rPr>
                        <a:t>usage (INCITE 2019)</a:t>
                      </a:r>
                      <a:endParaRPr lang="en-US" sz="1800" b="0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8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→</a:t>
                      </a:r>
                      <a:endParaRPr lang="en-US" sz="1800" b="0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1" dirty="0">
                          <a:solidFill>
                            <a:srgbClr val="00008B"/>
                          </a:solidFill>
                        </a:rPr>
                        <a:t>deep learning </a:t>
                      </a:r>
                      <a:endParaRPr lang="LID4096" b="0" i="1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5128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D7EA02A-C7A8-80CE-E226-0BAB38E1D08D}"/>
              </a:ext>
            </a:extLst>
          </p:cNvPr>
          <p:cNvSpPr txBox="1"/>
          <p:nvPr/>
        </p:nvSpPr>
        <p:spPr>
          <a:xfrm>
            <a:off x="3149675" y="1908326"/>
            <a:ext cx="2520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45F553-E31C-3A1D-3DC0-4D40EE260CE7}"/>
              </a:ext>
            </a:extLst>
          </p:cNvPr>
          <p:cNvSpPr txBox="1"/>
          <p:nvPr/>
        </p:nvSpPr>
        <p:spPr>
          <a:xfrm>
            <a:off x="9070990" y="1946505"/>
            <a:ext cx="2520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21685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67" grpId="0" animBg="1"/>
      <p:bldP spid="68" grpId="0" animBg="1"/>
      <p:bldP spid="69" grpId="0"/>
      <p:bldP spid="8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Inhaltsplatzhalter 2">
                <a:extLst>
                  <a:ext uri="{FF2B5EF4-FFF2-40B4-BE49-F238E27FC236}">
                    <a16:creationId xmlns:a16="http://schemas.microsoft.com/office/drawing/2014/main" id="{66A8AA15-20F6-4602-A1AA-350D041A73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6715" y="1806885"/>
                <a:ext cx="5721888" cy="4185884"/>
              </a:xfrm>
              <a:prstGeom prst="rect">
                <a:avLst/>
              </a:prstGeom>
            </p:spPr>
            <p:txBody>
              <a:bodyPr anchor="t" anchorCtr="0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CA" sz="1800" b="1" dirty="0">
                    <a:solidFill>
                      <a:srgbClr val="00008B"/>
                    </a:solidFill>
                    <a:latin typeface="+mn-lt"/>
                  </a:rPr>
                  <a:t>Future applications</a:t>
                </a:r>
              </a:p>
              <a:p>
                <a:pPr marL="0" indent="0">
                  <a:buNone/>
                </a:pPr>
                <a:r>
                  <a:rPr lang="en-CA" sz="1800" dirty="0"/>
                  <a:t>C</a:t>
                </a:r>
                <a:r>
                  <a:rPr lang="en-CA" sz="1800" dirty="0">
                    <a:solidFill>
                      <a:srgbClr val="00008B"/>
                    </a:solidFill>
                  </a:rPr>
                  <a:t>ryptography, quantum chemistry, …</a:t>
                </a:r>
              </a:p>
              <a:p>
                <a:pPr marL="0" indent="0">
                  <a:buNone/>
                </a:pPr>
                <a:r>
                  <a:rPr lang="en-US" sz="1800" dirty="0"/>
                  <a:t>P</a:t>
                </a:r>
                <a:r>
                  <a:rPr lang="en-US" sz="1800" dirty="0">
                    <a:solidFill>
                      <a:srgbClr val="00008B"/>
                    </a:solidFill>
                  </a:rPr>
                  <a:t>article / nuclear / condensed matter physics, …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Challenges</a:t>
                </a:r>
              </a:p>
              <a:p>
                <a:pPr marL="0" indent="0">
                  <a:buNone/>
                </a:pPr>
                <a:r>
                  <a:rPr lang="en-CA" sz="1800" dirty="0"/>
                  <a:t>N</a:t>
                </a:r>
                <a:r>
                  <a:rPr lang="en-CA" sz="1800" dirty="0">
                    <a:solidFill>
                      <a:srgbClr val="00008B"/>
                    </a:solidFill>
                  </a:rPr>
                  <a:t>ew technology</a:t>
                </a:r>
                <a:r>
                  <a:rPr lang="en-US" sz="1800" dirty="0">
                    <a:solidFill>
                      <a:srgbClr val="00008B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A" sz="1800" dirty="0">
                    <a:solidFill>
                      <a:srgbClr val="00008B"/>
                    </a:solidFill>
                  </a:rPr>
                  <a:t> need fundamentally new algorithms</a:t>
                </a:r>
              </a:p>
              <a:p>
                <a:pPr marL="0" indent="0">
                  <a:buNone/>
                </a:pPr>
                <a:r>
                  <a:rPr lang="en-CA" sz="1800" dirty="0"/>
                  <a:t>C</a:t>
                </a:r>
                <a:r>
                  <a:rPr lang="en-CA" sz="1800" dirty="0">
                    <a:solidFill>
                      <a:srgbClr val="00008B"/>
                    </a:solidFill>
                  </a:rPr>
                  <a:t>ompetition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CA" sz="1800" dirty="0">
                    <a:solidFill>
                      <a:srgbClr val="00008B"/>
                    </a:solidFill>
                  </a:rPr>
                  <a:t>classical algorithms quickly advance</a:t>
                </a:r>
              </a:p>
              <a:p>
                <a:pPr marL="0" indent="0">
                  <a:buNone/>
                </a:pPr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b="1" dirty="0">
                  <a:solidFill>
                    <a:srgbClr val="00008B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3" name="Inhaltsplatzhalter 2">
                <a:extLst>
                  <a:ext uri="{FF2B5EF4-FFF2-40B4-BE49-F238E27FC236}">
                    <a16:creationId xmlns:a16="http://schemas.microsoft.com/office/drawing/2014/main" id="{66A8AA15-20F6-4602-A1AA-350D041A7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715" y="1806885"/>
                <a:ext cx="5721888" cy="4185884"/>
              </a:xfrm>
              <a:prstGeom prst="rect">
                <a:avLst/>
              </a:prstGeom>
              <a:blipFill>
                <a:blip r:embed="rId3"/>
                <a:stretch>
                  <a:fillRect l="-852" t="-728" r="-95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9F8EA355-D76C-4C52-A29B-315725A79C19}"/>
                  </a:ext>
                </a:extLst>
              </p:cNvPr>
              <p:cNvSpPr txBox="1"/>
              <p:nvPr/>
            </p:nvSpPr>
            <p:spPr>
              <a:xfrm>
                <a:off x="8699434" y="5098991"/>
                <a:ext cx="20208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9F8EA355-D76C-4C52-A29B-315725A79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434" y="5098991"/>
                <a:ext cx="202081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48"/>
            <a:ext cx="12192000" cy="1219220"/>
          </a:xfrm>
        </p:spPr>
        <p:txBody>
          <a:bodyPr/>
          <a:lstStyle/>
          <a:p>
            <a:pPr defTabSz="1800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Backup: </a:t>
            </a:r>
            <a:r>
              <a:rPr lang="en-CA" dirty="0"/>
              <a:t>Quantum computing, where do we stand?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B5579-6E89-4CF0-B439-6CA6DB13A8AF}"/>
              </a:ext>
            </a:extLst>
          </p:cNvPr>
          <p:cNvSpPr txBox="1"/>
          <p:nvPr/>
        </p:nvSpPr>
        <p:spPr>
          <a:xfrm rot="16200000">
            <a:off x="-85795" y="3873386"/>
            <a:ext cx="146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B91C10-9D1A-41BF-9FA6-53D7844E03A8}"/>
              </a:ext>
            </a:extLst>
          </p:cNvPr>
          <p:cNvSpPr txBox="1"/>
          <p:nvPr/>
        </p:nvSpPr>
        <p:spPr>
          <a:xfrm rot="16200000">
            <a:off x="-83534" y="5544955"/>
            <a:ext cx="145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21" name="Picture 20" descr="A picture containing comb&#10;&#10;Description automatically generated">
            <a:extLst>
              <a:ext uri="{FF2B5EF4-FFF2-40B4-BE49-F238E27FC236}">
                <a16:creationId xmlns:a16="http://schemas.microsoft.com/office/drawing/2014/main" id="{4920A8E1-3AE4-4170-B401-326986633B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61" y="4264411"/>
            <a:ext cx="2152172" cy="14796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89D5C6-6C91-4BD0-933F-92A91F88B504}"/>
              </a:ext>
            </a:extLst>
          </p:cNvPr>
          <p:cNvSpPr txBox="1"/>
          <p:nvPr/>
        </p:nvSpPr>
        <p:spPr>
          <a:xfrm>
            <a:off x="663673" y="5779002"/>
            <a:ext cx="1616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/>
              <a:t>Arute</a:t>
            </a:r>
            <a:r>
              <a:rPr lang="en-CA" sz="1400" dirty="0"/>
              <a:t> et al. (2019)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471373-7AA8-4762-9CD3-8FF060AF0D23}"/>
              </a:ext>
            </a:extLst>
          </p:cNvPr>
          <p:cNvSpPr txBox="1"/>
          <p:nvPr/>
        </p:nvSpPr>
        <p:spPr>
          <a:xfrm>
            <a:off x="3441666" y="5772964"/>
            <a:ext cx="1744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Zhong et al. (2020)</a:t>
            </a:r>
          </a:p>
        </p:txBody>
      </p:sp>
      <p:pic>
        <p:nvPicPr>
          <p:cNvPr id="4" name="Picture 3" descr="A picture containing red, long, line, several&#10;&#10;Description automatically generated">
            <a:extLst>
              <a:ext uri="{FF2B5EF4-FFF2-40B4-BE49-F238E27FC236}">
                <a16:creationId xmlns:a16="http://schemas.microsoft.com/office/drawing/2014/main" id="{E4719BE2-9A14-4428-967E-64A5E75FFE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37" y="4264411"/>
            <a:ext cx="2628654" cy="1479618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3BBDC987-860D-4646-98C2-515F221AC4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" t="3489" r="27123" b="10448"/>
          <a:stretch/>
        </p:blipFill>
        <p:spPr>
          <a:xfrm>
            <a:off x="6495433" y="4576882"/>
            <a:ext cx="2772848" cy="18781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Inhaltsplatzhalter 2">
                <a:extLst>
                  <a:ext uri="{FF2B5EF4-FFF2-40B4-BE49-F238E27FC236}">
                    <a16:creationId xmlns:a16="http://schemas.microsoft.com/office/drawing/2014/main" id="{71C2E856-7817-43BF-AEE1-C0A572BD70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211" y="1803803"/>
                <a:ext cx="5923899" cy="4271308"/>
              </a:xfrm>
              <a:prstGeom prst="rect">
                <a:avLst/>
              </a:prstGeom>
            </p:spPr>
            <p:txBody>
              <a:bodyPr anchor="t" anchorCtr="0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Achievements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Quantum advantage: outperformed classical computers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 1</a:t>
                </a:r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Exponential speedup of </a:t>
                </a:r>
                <a:r>
                  <a:rPr lang="en-US" sz="1800" i="1" dirty="0">
                    <a:solidFill>
                      <a:srgbClr val="00008B"/>
                    </a:solidFill>
                  </a:rPr>
                  <a:t>specific</a:t>
                </a:r>
                <a:r>
                  <a:rPr lang="en-US" sz="1800" dirty="0">
                    <a:solidFill>
                      <a:srgbClr val="00008B"/>
                    </a:solidFill>
                  </a:rPr>
                  <a:t> classical computations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Challenges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(10−1000)</m:t>
                    </m:r>
                  </m:oMath>
                </a14:m>
                <a:r>
                  <a:rPr lang="en-CA" sz="1800" dirty="0">
                    <a:solidFill>
                      <a:srgbClr val="00008B"/>
                    </a:solidFill>
                  </a:rPr>
                  <a:t> qubits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A" sz="1800" dirty="0"/>
                  <a:t> increase size</a:t>
                </a:r>
              </a:p>
              <a:p>
                <a:pPr marL="0" indent="0">
                  <a:buNone/>
                </a:pPr>
                <a:r>
                  <a:rPr lang="en-CA" sz="1800" dirty="0"/>
                  <a:t>N</a:t>
                </a:r>
                <a:r>
                  <a:rPr lang="en-CA" sz="1800" dirty="0">
                    <a:solidFill>
                      <a:srgbClr val="00008B"/>
                    </a:solidFill>
                  </a:rPr>
                  <a:t>oise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A" sz="1800" dirty="0">
                    <a:solidFill>
                      <a:srgbClr val="00008B"/>
                    </a:solidFill>
                  </a:rPr>
                  <a:t> need quantum error mitigation / correction</a:t>
                </a:r>
                <a:r>
                  <a:rPr lang="de-DE" sz="1800" dirty="0">
                    <a:solidFill>
                      <a:srgbClr val="00008B"/>
                    </a:solidFill>
                  </a:rPr>
                  <a:t> </a:t>
                </a:r>
                <a:endParaRPr lang="en-CA" sz="1800" dirty="0">
                  <a:solidFill>
                    <a:srgbClr val="00008B"/>
                  </a:solidFill>
                </a:endParaRPr>
              </a:p>
              <a:p>
                <a:endParaRPr lang="en-CA" sz="1800" dirty="0">
                  <a:solidFill>
                    <a:srgbClr val="00008B"/>
                  </a:solidFill>
                </a:endParaRPr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b="1" dirty="0">
                  <a:solidFill>
                    <a:srgbClr val="00008B"/>
                  </a:solidFill>
                  <a:latin typeface="+mn-lt"/>
                </a:endParaRPr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dirty="0">
                  <a:solidFill>
                    <a:srgbClr val="00008B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4" name="Inhaltsplatzhalter 2">
                <a:extLst>
                  <a:ext uri="{FF2B5EF4-FFF2-40B4-BE49-F238E27FC236}">
                    <a16:creationId xmlns:a16="http://schemas.microsoft.com/office/drawing/2014/main" id="{71C2E856-7817-43BF-AEE1-C0A572BD7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11" y="1803803"/>
                <a:ext cx="5923899" cy="4271308"/>
              </a:xfrm>
              <a:prstGeom prst="rect">
                <a:avLst/>
              </a:prstGeom>
              <a:blipFill>
                <a:blip r:embed="rId8"/>
                <a:stretch>
                  <a:fillRect l="-927" t="-1427" r="-10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CAE5421-D2E5-4176-946F-7255FB4E3A2F}"/>
                  </a:ext>
                </a:extLst>
              </p:cNvPr>
              <p:cNvSpPr txBox="1"/>
              <p:nvPr/>
            </p:nvSpPr>
            <p:spPr>
              <a:xfrm>
                <a:off x="8696595" y="6052789"/>
                <a:ext cx="20208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CAE5421-D2E5-4176-946F-7255FB4E3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6595" y="6052789"/>
                <a:ext cx="202081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6930EDB1-343C-4EC3-ABAF-F867DBA52166}"/>
                  </a:ext>
                </a:extLst>
              </p:cNvPr>
              <p:cNvSpPr txBox="1"/>
              <p:nvPr/>
            </p:nvSpPr>
            <p:spPr>
              <a:xfrm>
                <a:off x="10235202" y="5236625"/>
                <a:ext cx="20208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6930EDB1-343C-4EC3-ABAF-F867DBA52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5202" y="5236625"/>
                <a:ext cx="2020819" cy="369332"/>
              </a:xfrm>
              <a:prstGeom prst="rect">
                <a:avLst/>
              </a:prstGeom>
              <a:blipFill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" name="Picture 101" descr="Icon&#10;&#10;Description automatically generated">
            <a:extLst>
              <a:ext uri="{FF2B5EF4-FFF2-40B4-BE49-F238E27FC236}">
                <a16:creationId xmlns:a16="http://schemas.microsoft.com/office/drawing/2014/main" id="{EF888142-A661-46CE-AABA-CF7FF534148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00" b="17777"/>
          <a:stretch/>
        </p:blipFill>
        <p:spPr>
          <a:xfrm rot="10800000" flipH="1">
            <a:off x="10041693" y="5952700"/>
            <a:ext cx="328207" cy="697103"/>
          </a:xfrm>
          <a:prstGeom prst="rect">
            <a:avLst/>
          </a:prstGeom>
        </p:spPr>
      </p:pic>
      <p:pic>
        <p:nvPicPr>
          <p:cNvPr id="176" name="Picture 175" descr="Icon&#10;&#10;Description automatically generated">
            <a:extLst>
              <a:ext uri="{FF2B5EF4-FFF2-40B4-BE49-F238E27FC236}">
                <a16:creationId xmlns:a16="http://schemas.microsoft.com/office/drawing/2014/main" id="{2D45447B-CFB0-485D-908E-E91B59F247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00" b="17777"/>
          <a:stretch/>
        </p:blipFill>
        <p:spPr>
          <a:xfrm flipH="1">
            <a:off x="10041693" y="4948507"/>
            <a:ext cx="328207" cy="697103"/>
          </a:xfrm>
          <a:prstGeom prst="rect">
            <a:avLst/>
          </a:prstGeom>
        </p:spPr>
      </p:pic>
      <p:sp>
        <p:nvSpPr>
          <p:cNvPr id="179" name="Left Brace 178">
            <a:extLst>
              <a:ext uri="{FF2B5EF4-FFF2-40B4-BE49-F238E27FC236}">
                <a16:creationId xmlns:a16="http://schemas.microsoft.com/office/drawing/2014/main" id="{13BDA3A7-27BE-4F13-A759-9A5E9FDFF325}"/>
              </a:ext>
            </a:extLst>
          </p:cNvPr>
          <p:cNvSpPr/>
          <p:nvPr/>
        </p:nvSpPr>
        <p:spPr>
          <a:xfrm rot="10800000">
            <a:off x="10369900" y="5002859"/>
            <a:ext cx="409306" cy="1639664"/>
          </a:xfrm>
          <a:prstGeom prst="leftBrace">
            <a:avLst>
              <a:gd name="adj1" fmla="val 40826"/>
              <a:gd name="adj2" fmla="val 7203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0" name="Picture 179" descr="Icon&#10;&#10;Description automatically generated">
            <a:extLst>
              <a:ext uri="{FF2B5EF4-FFF2-40B4-BE49-F238E27FC236}">
                <a16:creationId xmlns:a16="http://schemas.microsoft.com/office/drawing/2014/main" id="{CA5A349F-0096-4690-A412-A934B9E7612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00" b="17777"/>
          <a:stretch/>
        </p:blipFill>
        <p:spPr>
          <a:xfrm rot="1185060" flipH="1">
            <a:off x="11577669" y="5098208"/>
            <a:ext cx="328207" cy="697103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BCD2B3BC-AB85-46F6-8239-6AE3BBEE6E54}"/>
              </a:ext>
            </a:extLst>
          </p:cNvPr>
          <p:cNvSpPr/>
          <p:nvPr/>
        </p:nvSpPr>
        <p:spPr>
          <a:xfrm rot="5400000">
            <a:off x="8955895" y="-1640992"/>
            <a:ext cx="378613" cy="6093598"/>
          </a:xfrm>
          <a:prstGeom prst="rect">
            <a:avLst/>
          </a:prstGeom>
          <a:solidFill>
            <a:srgbClr val="666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B38CF5F-C8F2-4D9C-830A-2A362A5DB400}"/>
              </a:ext>
            </a:extLst>
          </p:cNvPr>
          <p:cNvSpPr/>
          <p:nvPr/>
        </p:nvSpPr>
        <p:spPr>
          <a:xfrm>
            <a:off x="6093599" y="1216496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Quantum algorithms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3DC56D0-381D-48DA-9F1B-6C747DD1CB17}"/>
              </a:ext>
            </a:extLst>
          </p:cNvPr>
          <p:cNvSpPr/>
          <p:nvPr/>
        </p:nvSpPr>
        <p:spPr>
          <a:xfrm rot="5400000">
            <a:off x="2883331" y="-1671636"/>
            <a:ext cx="378613" cy="6154883"/>
          </a:xfrm>
          <a:prstGeom prst="rect">
            <a:avLst/>
          </a:prstGeom>
          <a:solidFill>
            <a:srgbClr val="000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B19B190-8660-479C-99C2-5DBD3E0D7971}"/>
              </a:ext>
            </a:extLst>
          </p:cNvPr>
          <p:cNvSpPr/>
          <p:nvPr/>
        </p:nvSpPr>
        <p:spPr>
          <a:xfrm>
            <a:off x="208489" y="1218545"/>
            <a:ext cx="5636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Quantum hardware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6DA36D-FB62-451A-82B6-9E3DDC93BC2E}"/>
              </a:ext>
            </a:extLst>
          </p:cNvPr>
          <p:cNvSpPr txBox="1"/>
          <p:nvPr/>
        </p:nvSpPr>
        <p:spPr>
          <a:xfrm>
            <a:off x="131212" y="6279546"/>
            <a:ext cx="6518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aseline="30000" dirty="0"/>
              <a:t>1 </a:t>
            </a:r>
            <a:r>
              <a:rPr lang="de-DE" sz="1400" dirty="0"/>
              <a:t>Morvan et al. (2024), </a:t>
            </a:r>
            <a:r>
              <a:rPr lang="de-DE" sz="1400" dirty="0" err="1"/>
              <a:t>earlier</a:t>
            </a:r>
            <a:r>
              <a:rPr lang="de-DE" sz="1400" dirty="0"/>
              <a:t> </a:t>
            </a:r>
            <a:r>
              <a:rPr lang="de-DE" sz="1400" dirty="0" err="1"/>
              <a:t>claims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e.g. </a:t>
            </a:r>
            <a:r>
              <a:rPr lang="de-DE" sz="1400" dirty="0" err="1"/>
              <a:t>Arute</a:t>
            </a:r>
            <a:r>
              <a:rPr lang="de-DE" sz="1400" dirty="0"/>
              <a:t> et al. (2019), Zhong et al. </a:t>
            </a:r>
            <a:br>
              <a:rPr lang="de-DE" sz="1400" dirty="0"/>
            </a:br>
            <a:r>
              <a:rPr lang="de-DE" sz="1400" dirty="0"/>
              <a:t>(2020), Madsen et al. (2022) </a:t>
            </a:r>
            <a:r>
              <a:rPr lang="de-DE" sz="1400" dirty="0" err="1"/>
              <a:t>refuted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e.g. Liu et al. (2021), Oh et al. (2024)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80CEDF-0B98-4A56-B556-BE1077A9202F}"/>
              </a:ext>
            </a:extLst>
          </p:cNvPr>
          <p:cNvSpPr txBox="1"/>
          <p:nvPr/>
        </p:nvSpPr>
        <p:spPr>
          <a:xfrm>
            <a:off x="7121100" y="6514878"/>
            <a:ext cx="20794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Astibuag (2022)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57172E-CD6B-CC45-7E8C-C2D911CE64F3}"/>
              </a:ext>
            </a:extLst>
          </p:cNvPr>
          <p:cNvSpPr/>
          <p:nvPr/>
        </p:nvSpPr>
        <p:spPr>
          <a:xfrm>
            <a:off x="10717414" y="5854833"/>
            <a:ext cx="1437714" cy="52322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Superposition</a:t>
            </a:r>
          </a:p>
          <a:p>
            <a:r>
              <a:rPr lang="en-US" sz="1400" dirty="0"/>
              <a:t>+ entanglement</a:t>
            </a:r>
          </a:p>
        </p:txBody>
      </p:sp>
    </p:spTree>
    <p:extLst>
      <p:ext uri="{BB962C8B-B14F-4D97-AF65-F5344CB8AC3E}">
        <p14:creationId xmlns:p14="http://schemas.microsoft.com/office/powerpoint/2010/main" val="32272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3" grpId="0"/>
      <p:bldP spid="16" grpId="0"/>
      <p:bldP spid="95" grpId="0"/>
      <p:bldP spid="97" grpId="0"/>
      <p:bldP spid="179" grpId="0" animBg="1"/>
      <p:bldP spid="106" grpId="0" animBg="1"/>
      <p:bldP spid="107" grpId="0"/>
      <p:bldP spid="108" grpId="0" animBg="1"/>
      <p:bldP spid="109" grpId="0"/>
      <p:bldP spid="24" grpId="0"/>
      <p:bldP spid="25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3DC30-6825-68E4-4621-89FDACA8A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9">
                <a:extLst>
                  <a:ext uri="{FF2B5EF4-FFF2-40B4-BE49-F238E27FC236}">
                    <a16:creationId xmlns:a16="http://schemas.microsoft.com/office/drawing/2014/main" id="{1668CC6A-ED0C-05D2-56BC-3D5D780233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697" y="1711878"/>
                <a:ext cx="6169203" cy="43684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Problem</a:t>
                </a:r>
              </a:p>
              <a:p>
                <a:pPr marL="0" indent="0">
                  <a:buNone/>
                </a:pPr>
                <a:r>
                  <a:rPr lang="en-CA" sz="1800" dirty="0">
                    <a:solidFill>
                      <a:srgbClr val="00008B"/>
                    </a:solidFill>
                  </a:rPr>
                  <a:t>Error rates 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dirty="0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0.1%</m:t>
                        </m:r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dirty="0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1%</m:t>
                        </m:r>
                      </m:e>
                    </m:d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 for </a:t>
                </a:r>
                <a:r>
                  <a:rPr lang="en-CA" sz="1800" dirty="0">
                    <a:solidFill>
                      <a:srgbClr val="00008B"/>
                    </a:solidFill>
                  </a:rPr>
                  <a:t>gates and measurement</a:t>
                </a:r>
                <a:endParaRPr lang="en-US" sz="1800" dirty="0"/>
              </a:p>
              <a:p>
                <a:pPr marL="0" indent="0">
                  <a:buNone/>
                </a:pPr>
                <a:r>
                  <a:rPr lang="en-CA" sz="1800" b="1" dirty="0">
                    <a:solidFill>
                      <a:srgbClr val="00008B"/>
                    </a:solidFill>
                  </a:rPr>
                  <a:t>Near-term solution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Error mitigation: reduce errors, e.g., by post-processing</a:t>
                </a:r>
                <a:endParaRPr lang="en-CA" sz="1800" b="1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CA" sz="1800" b="1" dirty="0">
                    <a:solidFill>
                      <a:srgbClr val="00008B"/>
                    </a:solidFill>
                  </a:rPr>
                  <a:t>Long-term solution</a:t>
                </a:r>
              </a:p>
              <a:p>
                <a:pPr marL="0" indent="0">
                  <a:buNone/>
                </a:pPr>
                <a:r>
                  <a:rPr lang="en-CA" sz="1800" dirty="0">
                    <a:solidFill>
                      <a:srgbClr val="00008B"/>
                    </a:solidFill>
                  </a:rPr>
                  <a:t>Quantum error correction (QEC): fault-tolerant devices</a:t>
                </a:r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Bit-flip code,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1</a:t>
                </a:r>
                <a:r>
                  <a:rPr lang="en-US" sz="1800" dirty="0">
                    <a:solidFill>
                      <a:srgbClr val="00008B"/>
                    </a:solidFill>
                  </a:rPr>
                  <a:t> Shor code,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2</a:t>
                </a:r>
                <a:r>
                  <a:rPr lang="en-US" sz="1800" dirty="0">
                    <a:solidFill>
                      <a:srgbClr val="00008B"/>
                    </a:solidFill>
                  </a:rPr>
                  <a:t> surface code,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3</a:t>
                </a:r>
                <a:r>
                  <a:rPr lang="en-US" sz="1800" dirty="0">
                    <a:solidFill>
                      <a:srgbClr val="00008B"/>
                    </a:solidFill>
                  </a:rPr>
                  <a:t> GKP code,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4 </a:t>
                </a:r>
                <a:r>
                  <a:rPr lang="en-US" sz="1800" dirty="0">
                    <a:solidFill>
                      <a:srgbClr val="00008B"/>
                    </a:solidFill>
                  </a:rPr>
                  <a:t>… 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Quantum threshold theorem</a:t>
                </a:r>
                <a:endParaRPr lang="de-DE" sz="1800" baseline="300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For QEC, need extra qubits and errors below </a:t>
                </a:r>
                <a:r>
                  <a:rPr lang="en-US" sz="1800" i="1" dirty="0">
                    <a:solidFill>
                      <a:srgbClr val="00008B"/>
                    </a:solidFill>
                  </a:rPr>
                  <a:t>threshold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 5 </a:t>
                </a:r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E.g. </a:t>
                </a:r>
                <a:r>
                  <a:rPr lang="de-DE" sz="1800" dirty="0" err="1">
                    <a:solidFill>
                      <a:srgbClr val="00008B"/>
                    </a:solidFill>
                  </a:rPr>
                  <a:t>surface</a:t>
                </a:r>
                <a:r>
                  <a:rPr lang="de-DE" sz="1800" dirty="0">
                    <a:solidFill>
                      <a:srgbClr val="00008B"/>
                    </a:solidFill>
                  </a:rPr>
                  <a:t> code needs</a:t>
                </a:r>
                <a:r>
                  <a:rPr lang="en-CA" sz="1800" dirty="0">
                    <a:solidFill>
                      <a:srgbClr val="00008B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&gt;1000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 extra qubits for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0.1%</m:t>
                    </m:r>
                  </m:oMath>
                </a14:m>
                <a:endParaRPr lang="en-US" sz="1800" dirty="0">
                  <a:solidFill>
                    <a:srgbClr val="00008B"/>
                  </a:solidFill>
                </a:endParaRPr>
              </a:p>
            </p:txBody>
          </p:sp>
        </mc:Choice>
        <mc:Fallback xmlns="">
          <p:sp>
            <p:nvSpPr>
              <p:cNvPr id="63" name="Content Placeholder 9">
                <a:extLst>
                  <a:ext uri="{FF2B5EF4-FFF2-40B4-BE49-F238E27FC236}">
                    <a16:creationId xmlns:a16="http://schemas.microsoft.com/office/drawing/2014/main" id="{1668CC6A-ED0C-05D2-56BC-3D5D78023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97" y="1711878"/>
                <a:ext cx="6169203" cy="4368411"/>
              </a:xfrm>
              <a:prstGeom prst="rect">
                <a:avLst/>
              </a:prstGeom>
              <a:blipFill>
                <a:blip r:embed="rId3"/>
                <a:stretch>
                  <a:fillRect l="-791" t="-139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" name="Titel 1">
            <a:extLst>
              <a:ext uri="{FF2B5EF4-FFF2-40B4-BE49-F238E27FC236}">
                <a16:creationId xmlns:a16="http://schemas.microsoft.com/office/drawing/2014/main" id="{2EFEBF6B-A01D-31F1-8E59-F4674E6E3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44"/>
            <a:ext cx="12192000" cy="1219220"/>
          </a:xfrm>
        </p:spPr>
        <p:txBody>
          <a:bodyPr/>
          <a:lstStyle/>
          <a:p>
            <a:pPr defTabSz="1800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Backup: How can we reduce the noise?</a:t>
            </a:r>
            <a:endParaRPr lang="en-CA" dirty="0"/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F001F573-9629-3331-64B3-B484B48587F4}"/>
              </a:ext>
            </a:extLst>
          </p:cNvPr>
          <p:cNvSpPr/>
          <p:nvPr/>
        </p:nvSpPr>
        <p:spPr>
          <a:xfrm rot="5400000">
            <a:off x="8955895" y="-1640996"/>
            <a:ext cx="378613" cy="6093598"/>
          </a:xfrm>
          <a:prstGeom prst="rect">
            <a:avLst/>
          </a:prstGeom>
          <a:solidFill>
            <a:srgbClr val="666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5C329674-0D22-C9DF-8813-41CD267D243A}"/>
              </a:ext>
            </a:extLst>
          </p:cNvPr>
          <p:cNvSpPr/>
          <p:nvPr/>
        </p:nvSpPr>
        <p:spPr>
          <a:xfrm>
            <a:off x="6093599" y="1216492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Progress in quantum error correction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BDC3213D-1762-4A4E-F02E-8B7650AC115B}"/>
              </a:ext>
            </a:extLst>
          </p:cNvPr>
          <p:cNvSpPr/>
          <p:nvPr/>
        </p:nvSpPr>
        <p:spPr>
          <a:xfrm rot="5400000">
            <a:off x="2876841" y="-1665148"/>
            <a:ext cx="378613" cy="6141902"/>
          </a:xfrm>
          <a:prstGeom prst="rect">
            <a:avLst/>
          </a:prstGeom>
          <a:solidFill>
            <a:srgbClr val="000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F776B5CD-4447-99A5-4983-F4126BFAB3DB}"/>
              </a:ext>
            </a:extLst>
          </p:cNvPr>
          <p:cNvSpPr/>
          <p:nvPr/>
        </p:nvSpPr>
        <p:spPr>
          <a:xfrm>
            <a:off x="208489" y="1218541"/>
            <a:ext cx="5636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Error mitigation versus error correction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01D83A9-346A-7285-C864-127B9F39E178}"/>
              </a:ext>
            </a:extLst>
          </p:cNvPr>
          <p:cNvSpPr txBox="1"/>
          <p:nvPr/>
        </p:nvSpPr>
        <p:spPr>
          <a:xfrm>
            <a:off x="99199" y="6237019"/>
            <a:ext cx="6277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aseline="30000" dirty="0"/>
              <a:t>1 </a:t>
            </a:r>
            <a:r>
              <a:rPr lang="de-DE" sz="1400" dirty="0"/>
              <a:t>Peres (1985), </a:t>
            </a:r>
            <a:r>
              <a:rPr lang="de-DE" sz="1400" baseline="30000" dirty="0"/>
              <a:t>2 </a:t>
            </a:r>
            <a:r>
              <a:rPr lang="de-DE" sz="1400" dirty="0"/>
              <a:t>Shor (1995), </a:t>
            </a:r>
            <a:r>
              <a:rPr lang="de-DE" sz="1400" baseline="30000" dirty="0"/>
              <a:t>3 </a:t>
            </a:r>
            <a:r>
              <a:rPr lang="de-DE" sz="1400" dirty="0"/>
              <a:t>Kitaev (1997), </a:t>
            </a:r>
            <a:r>
              <a:rPr lang="de-DE" sz="1400" baseline="30000" dirty="0"/>
              <a:t>4 </a:t>
            </a:r>
            <a:r>
              <a:rPr lang="de-DE" sz="1400" dirty="0"/>
              <a:t>Gottesmann et al. (2001), ...</a:t>
            </a:r>
          </a:p>
          <a:p>
            <a:r>
              <a:rPr lang="de-DE" sz="1400" baseline="30000" dirty="0"/>
              <a:t>5 </a:t>
            </a:r>
            <a:r>
              <a:rPr lang="de-DE" sz="1400" dirty="0"/>
              <a:t>Shor (1996), Knill et al. (1998), Kitaev (2003), Aharonov et al. (2008)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D49BA2CA-5955-73DA-52B5-9BC505A56F62}"/>
              </a:ext>
            </a:extLst>
          </p:cNvPr>
          <p:cNvSpPr txBox="1">
            <a:spLocks/>
          </p:cNvSpPr>
          <p:nvPr/>
        </p:nvSpPr>
        <p:spPr>
          <a:xfrm>
            <a:off x="6137097" y="1737278"/>
            <a:ext cx="6078567" cy="4368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008B"/>
                </a:solidFill>
              </a:rPr>
              <a:t>Many recent advances, including:</a:t>
            </a:r>
          </a:p>
          <a:p>
            <a:pPr marL="0" indent="0">
              <a:buNone/>
            </a:pPr>
            <a:endParaRPr lang="en-US" sz="1800" b="1" dirty="0">
              <a:solidFill>
                <a:srgbClr val="00008B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rgbClr val="00008B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rgbClr val="00008B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rgbClr val="00008B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rgbClr val="00008B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8B"/>
                </a:solidFill>
              </a:rPr>
              <a:t>                                                                                       …</a:t>
            </a:r>
          </a:p>
          <a:p>
            <a:pPr marL="0" indent="0">
              <a:buNone/>
            </a:pPr>
            <a:endParaRPr lang="en-US" sz="1800" b="1" dirty="0">
              <a:solidFill>
                <a:srgbClr val="00008B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008B"/>
                </a:solidFill>
              </a:rPr>
              <a:t>Analogy: Curing (correcting) sickness (errors)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8B"/>
                </a:solidFill>
              </a:rPr>
              <a:t>Current: less sick (less errors) after medication (“QEC”)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8B"/>
                </a:solidFill>
              </a:rPr>
              <a:t>Future: cured (fault-tolerant) after medication (QEC)</a:t>
            </a:r>
          </a:p>
          <a:p>
            <a:pPr marL="0" indent="0">
              <a:buNone/>
            </a:pPr>
            <a:endParaRPr lang="en-US" sz="1800" dirty="0">
              <a:solidFill>
                <a:srgbClr val="00008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2A5332-D52C-95E2-9B2D-78308583A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096" y="2257913"/>
            <a:ext cx="5883453" cy="186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4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animBg="1"/>
      <p:bldP spid="245" grpId="0"/>
      <p:bldP spid="246" grpId="0" animBg="1"/>
      <p:bldP spid="247" grpId="0"/>
      <p:bldP spid="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5C99D-65E3-4914-A44A-6908513DE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272" y="3511352"/>
            <a:ext cx="3846128" cy="2707883"/>
          </a:xfrm>
          <a:prstGeom prst="rect">
            <a:avLst/>
          </a:prstGeom>
        </p:spPr>
      </p:pic>
      <p:sp>
        <p:nvSpPr>
          <p:cNvPr id="64" name="Content Placeholder 9">
            <a:extLst>
              <a:ext uri="{FF2B5EF4-FFF2-40B4-BE49-F238E27FC236}">
                <a16:creationId xmlns:a16="http://schemas.microsoft.com/office/drawing/2014/main" id="{B1EA8596-EC6B-4450-842C-0331144602EC}"/>
              </a:ext>
            </a:extLst>
          </p:cNvPr>
          <p:cNvSpPr txBox="1">
            <a:spLocks/>
          </p:cNvSpPr>
          <p:nvPr/>
        </p:nvSpPr>
        <p:spPr>
          <a:xfrm>
            <a:off x="6093599" y="1756490"/>
            <a:ext cx="6174659" cy="2603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008B"/>
                </a:solidFill>
              </a:rPr>
              <a:t>Other mitigation techniques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8B"/>
                </a:solidFill>
              </a:rPr>
              <a:t>Zero-noise extrapolation,</a:t>
            </a:r>
            <a:r>
              <a:rPr lang="de-DE" sz="1800" baseline="30000" dirty="0">
                <a:solidFill>
                  <a:srgbClr val="00008B"/>
                </a:solidFill>
              </a:rPr>
              <a:t>2</a:t>
            </a:r>
            <a:r>
              <a:rPr lang="en-US" sz="1800" dirty="0">
                <a:solidFill>
                  <a:srgbClr val="00008B"/>
                </a:solidFill>
              </a:rPr>
              <a:t> randomized compiling,</a:t>
            </a:r>
            <a:r>
              <a:rPr lang="de-DE" sz="1800" baseline="30000" dirty="0">
                <a:solidFill>
                  <a:srgbClr val="00008B"/>
                </a:solidFill>
              </a:rPr>
              <a:t>3</a:t>
            </a:r>
            <a:r>
              <a:rPr lang="en-US" sz="1800" dirty="0">
                <a:solidFill>
                  <a:srgbClr val="00008B"/>
                </a:solidFill>
              </a:rPr>
              <a:t> </a:t>
            </a:r>
            <a:br>
              <a:rPr lang="en-US" sz="1800" dirty="0">
                <a:solidFill>
                  <a:srgbClr val="00008B"/>
                </a:solidFill>
              </a:rPr>
            </a:br>
            <a:r>
              <a:rPr lang="en-US" sz="1800" dirty="0">
                <a:solidFill>
                  <a:srgbClr val="00008B"/>
                </a:solidFill>
              </a:rPr>
              <a:t>quasi-probability decomposition,</a:t>
            </a:r>
            <a:r>
              <a:rPr lang="de-DE" sz="1800" baseline="30000" dirty="0">
                <a:solidFill>
                  <a:srgbClr val="00008B"/>
                </a:solidFill>
              </a:rPr>
              <a:t>4</a:t>
            </a:r>
            <a:r>
              <a:rPr lang="en-US" sz="1800" dirty="0">
                <a:solidFill>
                  <a:srgbClr val="00008B"/>
                </a:solidFill>
              </a:rPr>
              <a:t> …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8B"/>
                </a:solidFill>
              </a:rPr>
              <a:t>Lattice field theory applications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8B"/>
                </a:solidFill>
              </a:rPr>
              <a:t>E.g. zero-noise extrapolation for lattice Schwinger model:</a:t>
            </a:r>
          </a:p>
          <a:p>
            <a:pPr marL="0" indent="0">
              <a:buNone/>
            </a:pPr>
            <a:endParaRPr lang="en-CA" sz="1800" dirty="0"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1770AE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FD2ED80-8D61-496C-9EB3-D7D511DFF2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0"/>
          <a:stretch/>
        </p:blipFill>
        <p:spPr>
          <a:xfrm>
            <a:off x="3967712" y="3094269"/>
            <a:ext cx="1796216" cy="18647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6BD5063-7B77-43BC-9342-A0D5108FEFC2}"/>
              </a:ext>
            </a:extLst>
          </p:cNvPr>
          <p:cNvGrpSpPr/>
          <p:nvPr/>
        </p:nvGrpSpPr>
        <p:grpSpPr>
          <a:xfrm>
            <a:off x="314075" y="3068469"/>
            <a:ext cx="2946045" cy="3713641"/>
            <a:chOff x="9714451" y="3341662"/>
            <a:chExt cx="2357603" cy="3049640"/>
          </a:xfrm>
        </p:grpSpPr>
        <p:pic>
          <p:nvPicPr>
            <p:cNvPr id="15" name="Picture 14" descr="Chart, scatter chart&#10;&#10;Description automatically generated">
              <a:extLst>
                <a:ext uri="{FF2B5EF4-FFF2-40B4-BE49-F238E27FC236}">
                  <a16:creationId xmlns:a16="http://schemas.microsoft.com/office/drawing/2014/main" id="{9AD1E877-D866-4C77-BF7C-10C20997F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451" y="3341662"/>
              <a:ext cx="2357603" cy="28888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C0C329-D7B4-4C57-9B06-4F7DCF69B46C}"/>
                </a:ext>
              </a:extLst>
            </p:cNvPr>
            <p:cNvSpPr txBox="1"/>
            <p:nvPr/>
          </p:nvSpPr>
          <p:spPr>
            <a:xfrm>
              <a:off x="10492616" y="3717229"/>
              <a:ext cx="1258502" cy="20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1770AE"/>
                  </a:solidFill>
                </a:rPr>
                <a:t>unmitigated mean error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325BEF-5888-48F6-9402-53F0920CF1C5}"/>
                </a:ext>
              </a:extLst>
            </p:cNvPr>
            <p:cNvSpPr txBox="1"/>
            <p:nvPr/>
          </p:nvSpPr>
          <p:spPr>
            <a:xfrm>
              <a:off x="10763150" y="4164879"/>
              <a:ext cx="1021436" cy="20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7F0E"/>
                  </a:solidFill>
                </a:rPr>
                <a:t>standard deviation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C22DBF-0C6C-428E-B013-2D88564E522A}"/>
                </a:ext>
              </a:extLst>
            </p:cNvPr>
            <p:cNvSpPr txBox="1"/>
            <p:nvPr/>
          </p:nvSpPr>
          <p:spPr>
            <a:xfrm>
              <a:off x="10125759" y="5320074"/>
              <a:ext cx="1345294" cy="468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power-law decline of</a:t>
              </a:r>
            </a:p>
            <a:p>
              <a:r>
                <a:rPr lang="en-US" sz="1200" dirty="0">
                  <a:solidFill>
                    <a:srgbClr val="1770AE"/>
                  </a:solidFill>
                </a:rPr>
                <a:t>- mitigated mean error</a:t>
              </a:r>
            </a:p>
            <a:p>
              <a:r>
                <a:rPr lang="en-US" sz="1200" dirty="0">
                  <a:solidFill>
                    <a:srgbClr val="FF7F0E"/>
                  </a:solidFill>
                </a:rPr>
                <a:t>- standard deviation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6E2A04-D7A9-46FF-9555-F96C8E21936F}"/>
                </a:ext>
              </a:extLst>
            </p:cNvPr>
            <p:cNvSpPr txBox="1"/>
            <p:nvPr/>
          </p:nvSpPr>
          <p:spPr>
            <a:xfrm>
              <a:off x="10202524" y="6190322"/>
              <a:ext cx="1646605" cy="20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number of measurements</a:t>
              </a:r>
              <a:endParaRPr lang="en-CA" sz="1200" dirty="0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217A746D-A8F7-4087-98D5-8C3BD6EB4DB5}"/>
              </a:ext>
            </a:extLst>
          </p:cNvPr>
          <p:cNvSpPr txBox="1"/>
          <p:nvPr/>
        </p:nvSpPr>
        <p:spPr>
          <a:xfrm>
            <a:off x="5898415" y="6282768"/>
            <a:ext cx="6293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aseline="30000" dirty="0"/>
              <a:t>1 </a:t>
            </a:r>
            <a:r>
              <a:rPr lang="de-DE" sz="1400" dirty="0"/>
              <a:t>Kandala et al. (2017), Yeter-Aydeniz et al. (2019), LF et al. (2020), ..., </a:t>
            </a:r>
            <a:br>
              <a:rPr lang="de-DE" sz="1400" dirty="0"/>
            </a:br>
            <a:r>
              <a:rPr lang="de-DE" sz="1400" baseline="30000" dirty="0"/>
              <a:t>2</a:t>
            </a:r>
            <a:r>
              <a:rPr lang="de-DE" sz="1400" dirty="0"/>
              <a:t> Temme et al. (2017), Li et al. (2017), ..., </a:t>
            </a:r>
            <a:r>
              <a:rPr lang="de-DE" sz="1400" baseline="30000" dirty="0"/>
              <a:t>4 </a:t>
            </a:r>
            <a:r>
              <a:rPr lang="de-DE" sz="1400" dirty="0"/>
              <a:t>Temme et al. (2017), ...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9">
                <a:extLst>
                  <a:ext uri="{FF2B5EF4-FFF2-40B4-BE49-F238E27FC236}">
                    <a16:creationId xmlns:a16="http://schemas.microsoft.com/office/drawing/2014/main" id="{33B8BA8A-445D-4094-8C90-B4BE32E06C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4112" y="1722173"/>
                <a:ext cx="5755618" cy="44335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Operator rescaling method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1</a:t>
                </a:r>
                <a:endParaRPr lang="en-US" sz="1800" b="1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CA" sz="1800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Benchmark: </a:t>
                </a:r>
                <a14:m>
                  <m:oMath xmlns:m="http://schemas.openxmlformats.org/officeDocument/2006/math">
                    <m:r>
                      <a:rPr lang="en-CA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CA" sz="1800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CA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CA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CA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sz="1800" i="1" dirty="0">
                    <a:solidFill>
                      <a:srgbClr val="00008B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CA" sz="1800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operators </a:t>
                </a:r>
                <a:r>
                  <a:rPr lang="en-US" sz="1800" dirty="0">
                    <a:solidFill>
                      <a:srgbClr val="00008B"/>
                    </a:solidFill>
                  </a:rPr>
                  <a:t>on </a:t>
                </a:r>
                <a:r>
                  <a:rPr lang="en-CA" sz="1800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IBM-Q hardware </a:t>
                </a:r>
                <a:endParaRPr lang="en-CA" sz="1800" i="1" dirty="0">
                  <a:solidFill>
                    <a:srgbClr val="00008B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Result:</a:t>
                </a:r>
                <a:r>
                  <a:rPr lang="en-US" sz="1800" dirty="0"/>
                  <a:t> </a:t>
                </a:r>
                <a:r>
                  <a:rPr lang="en-US" sz="1800" dirty="0">
                    <a:solidFill>
                      <a:srgbClr val="1770AE"/>
                    </a:solidFill>
                  </a:rPr>
                  <a:t>measurement error reduced </a:t>
                </a:r>
                <a:r>
                  <a:rPr lang="en-CA" sz="1800" dirty="0">
                    <a:solidFill>
                      <a:srgbClr val="00008B"/>
                    </a:solidFill>
                    <a:ea typeface="Cambria Math" panose="02040503050406030204" pitchFamily="18" charset="0"/>
                  </a:rPr>
                  <a:t>by factor 10</a:t>
                </a:r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endParaRPr lang="en-US" sz="1800" b="1" dirty="0"/>
              </a:p>
            </p:txBody>
          </p:sp>
        </mc:Choice>
        <mc:Fallback xmlns="">
          <p:sp>
            <p:nvSpPr>
              <p:cNvPr id="63" name="Content Placeholder 9">
                <a:extLst>
                  <a:ext uri="{FF2B5EF4-FFF2-40B4-BE49-F238E27FC236}">
                    <a16:creationId xmlns:a16="http://schemas.microsoft.com/office/drawing/2014/main" id="{33B8BA8A-445D-4094-8C90-B4BE32E06C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12" y="1722173"/>
                <a:ext cx="5755618" cy="4433530"/>
              </a:xfrm>
              <a:prstGeom prst="rect">
                <a:avLst/>
              </a:prstGeom>
              <a:blipFill>
                <a:blip r:embed="rId6"/>
                <a:stretch>
                  <a:fillRect l="-847" t="-1376" r="-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" name="Titel 1">
            <a:extLst>
              <a:ext uri="{FF2B5EF4-FFF2-40B4-BE49-F238E27FC236}">
                <a16:creationId xmlns:a16="http://schemas.microsoft.com/office/drawing/2014/main" id="{2AE2FECF-4019-458F-A18E-672D41E54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44"/>
            <a:ext cx="12192000" cy="1219220"/>
          </a:xfrm>
        </p:spPr>
        <p:txBody>
          <a:bodyPr/>
          <a:lstStyle/>
          <a:p>
            <a:pPr defTabSz="1800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Backup: How can we reduce the noise?</a:t>
            </a:r>
            <a:endParaRPr lang="en-CA" dirty="0"/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30108669-20DA-4552-A35C-B6E9A6046AC2}"/>
              </a:ext>
            </a:extLst>
          </p:cNvPr>
          <p:cNvSpPr/>
          <p:nvPr/>
        </p:nvSpPr>
        <p:spPr>
          <a:xfrm rot="5400000">
            <a:off x="8915365" y="-1681526"/>
            <a:ext cx="378613" cy="6174659"/>
          </a:xfrm>
          <a:prstGeom prst="rect">
            <a:avLst/>
          </a:prstGeom>
          <a:solidFill>
            <a:srgbClr val="666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635492B8-6ADF-4683-856E-AADD6DE32B92}"/>
              </a:ext>
            </a:extLst>
          </p:cNvPr>
          <p:cNvSpPr/>
          <p:nvPr/>
        </p:nvSpPr>
        <p:spPr>
          <a:xfrm>
            <a:off x="6093599" y="1216492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Example: gate error mitigation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9CA30E68-28C5-4192-91A7-E949FA4ED714}"/>
              </a:ext>
            </a:extLst>
          </p:cNvPr>
          <p:cNvSpPr/>
          <p:nvPr/>
        </p:nvSpPr>
        <p:spPr>
          <a:xfrm rot="5400000">
            <a:off x="2856292" y="-1644601"/>
            <a:ext cx="378613" cy="6100805"/>
          </a:xfrm>
          <a:prstGeom prst="rect">
            <a:avLst/>
          </a:prstGeom>
          <a:solidFill>
            <a:srgbClr val="000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4FF5F78D-0CBF-43A3-8DF7-D1F0291B481B}"/>
              </a:ext>
            </a:extLst>
          </p:cNvPr>
          <p:cNvSpPr/>
          <p:nvPr/>
        </p:nvSpPr>
        <p:spPr>
          <a:xfrm>
            <a:off x="208489" y="1218541"/>
            <a:ext cx="5636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Example: measurement error mitigation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46385B-12EF-4C58-AC78-6FCF835DBD20}"/>
              </a:ext>
            </a:extLst>
          </p:cNvPr>
          <p:cNvSpPr txBox="1"/>
          <p:nvPr/>
        </p:nvSpPr>
        <p:spPr>
          <a:xfrm>
            <a:off x="978926" y="2848048"/>
            <a:ext cx="20529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IBM-Q quantum hardware data </a:t>
            </a:r>
            <a:endParaRPr lang="en-CA" sz="1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E78ECF-A72F-4E11-B63E-D67AF6AFB9B6}"/>
              </a:ext>
            </a:extLst>
          </p:cNvPr>
          <p:cNvSpPr/>
          <p:nvPr/>
        </p:nvSpPr>
        <p:spPr>
          <a:xfrm>
            <a:off x="10234307" y="5334397"/>
            <a:ext cx="1537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Klco et al. (2018)</a:t>
            </a:r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EDD8A7-2D42-4DFE-A75B-2A7ED1270855}"/>
              </a:ext>
            </a:extLst>
          </p:cNvPr>
          <p:cNvSpPr/>
          <p:nvPr/>
        </p:nvSpPr>
        <p:spPr>
          <a:xfrm>
            <a:off x="3272320" y="6498211"/>
            <a:ext cx="1446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LF et al. (2020) </a:t>
            </a:r>
            <a:endParaRPr lang="en-US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F9B01F6-FD4F-40C1-8FE2-5C6D83A0C4CD}"/>
              </a:ext>
            </a:extLst>
          </p:cNvPr>
          <p:cNvSpPr/>
          <p:nvPr/>
        </p:nvSpPr>
        <p:spPr>
          <a:xfrm>
            <a:off x="4091398" y="4952390"/>
            <a:ext cx="20965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Figure credit: </a:t>
            </a:r>
          </a:p>
          <a:p>
            <a:r>
              <a:rPr lang="en-US" sz="1400" dirty="0"/>
              <a:t>Graham </a:t>
            </a:r>
            <a:r>
              <a:rPr lang="en-US" sz="1400" dirty="0" err="1"/>
              <a:t>Carlow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199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244" grpId="0" animBg="1"/>
      <p:bldP spid="245" grpId="0"/>
      <p:bldP spid="246" grpId="0" animBg="1"/>
      <p:bldP spid="247" grpId="0"/>
      <p:bldP spid="25" grpId="0"/>
      <p:bldP spid="3" grpId="0"/>
      <p:bldP spid="4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ontent Placeholder 9">
            <a:extLst>
              <a:ext uri="{FF2B5EF4-FFF2-40B4-BE49-F238E27FC236}">
                <a16:creationId xmlns:a16="http://schemas.microsoft.com/office/drawing/2014/main" id="{B1EA8596-EC6B-4450-842C-0331144602EC}"/>
              </a:ext>
            </a:extLst>
          </p:cNvPr>
          <p:cNvSpPr txBox="1">
            <a:spLocks/>
          </p:cNvSpPr>
          <p:nvPr/>
        </p:nvSpPr>
        <p:spPr>
          <a:xfrm>
            <a:off x="154111" y="1726665"/>
            <a:ext cx="5984828" cy="4248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008B"/>
                </a:solidFill>
              </a:rPr>
              <a:t>Key concept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89939"/>
                </a:solidFill>
              </a:rPr>
              <a:t>Classical computer</a:t>
            </a:r>
            <a:r>
              <a:rPr lang="en-US" sz="1800" dirty="0">
                <a:solidFill>
                  <a:srgbClr val="00008B"/>
                </a:solidFill>
              </a:rPr>
              <a:t>: main computation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149A9A"/>
                </a:solidFill>
              </a:rPr>
              <a:t>Quantum computer</a:t>
            </a:r>
            <a:r>
              <a:rPr lang="en-US" sz="1800" dirty="0">
                <a:solidFill>
                  <a:srgbClr val="00008B"/>
                </a:solidFill>
              </a:rPr>
              <a:t>: classically hard/intractable part</a:t>
            </a:r>
            <a:endParaRPr lang="en-CA" sz="1800" dirty="0">
              <a:solidFill>
                <a:srgbClr val="00008B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7A746D-A8F7-4087-98D5-8C3BD6EB4DB5}"/>
              </a:ext>
            </a:extLst>
          </p:cNvPr>
          <p:cNvSpPr txBox="1"/>
          <p:nvPr/>
        </p:nvSpPr>
        <p:spPr>
          <a:xfrm>
            <a:off x="208489" y="6194561"/>
            <a:ext cx="91027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aseline="30000" dirty="0"/>
              <a:t>1 </a:t>
            </a:r>
            <a:r>
              <a:rPr lang="de-DE" sz="1400" dirty="0"/>
              <a:t>Peruzzo et al. (2014); </a:t>
            </a:r>
            <a:br>
              <a:rPr lang="de-DE" sz="1400" dirty="0"/>
            </a:br>
            <a:r>
              <a:rPr lang="de-DE" sz="1400" baseline="30000" dirty="0"/>
              <a:t>2 </a:t>
            </a:r>
            <a:r>
              <a:rPr lang="de-DE" sz="1400" dirty="0"/>
              <a:t>Nicoli, Anders, LF, et al. (2023), Anders, et int., LF, et al. (2024) 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9">
                <a:extLst>
                  <a:ext uri="{FF2B5EF4-FFF2-40B4-BE49-F238E27FC236}">
                    <a16:creationId xmlns:a16="http://schemas.microsoft.com/office/drawing/2014/main" id="{33B8BA8A-445D-4094-8C90-B4BE32E06C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54199" y="1726665"/>
                <a:ext cx="5900999" cy="47614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Goal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Find ground state of problem Hamiltonian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Variational approach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Minimize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)=⟨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begChr m:val="|"/>
                        <m:endChr m:val="|"/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</m:d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)⟩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 </a:t>
                </a:r>
                <a:r>
                  <a:rPr lang="en-US" sz="1800" dirty="0" err="1">
                    <a:solidFill>
                      <a:srgbClr val="00008B"/>
                    </a:solidFill>
                  </a:rPr>
                  <a:t>w.r.t.</a:t>
                </a:r>
                <a:r>
                  <a:rPr lang="en-US" sz="1800" dirty="0">
                    <a:solidFill>
                      <a:srgbClr val="00008B"/>
                    </a:solidFill>
                  </a:rPr>
                  <a:t> parameters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b="0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Quantum computer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b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, prepare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)⟩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 and measure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800" i="1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800" i="1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Classical computer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Given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b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, find optimized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b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A" sz="1800" dirty="0">
                    <a:solidFill>
                      <a:srgbClr val="00008B"/>
                    </a:solidFill>
                  </a:rPr>
                  <a:t> optimization using machine learning 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2</a:t>
                </a:r>
                <a:endParaRPr lang="en-CA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endParaRPr lang="de-DE" sz="1800" b="1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8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3" name="Content Placeholder 9">
                <a:extLst>
                  <a:ext uri="{FF2B5EF4-FFF2-40B4-BE49-F238E27FC236}">
                    <a16:creationId xmlns:a16="http://schemas.microsoft.com/office/drawing/2014/main" id="{33B8BA8A-445D-4094-8C90-B4BE32E06C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199" y="1726665"/>
                <a:ext cx="5900999" cy="4761444"/>
              </a:xfrm>
              <a:prstGeom prst="rect">
                <a:avLst/>
              </a:prstGeom>
              <a:blipFill>
                <a:blip r:embed="rId3"/>
                <a:stretch>
                  <a:fillRect l="-930" t="-115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" name="Titel 1">
            <a:extLst>
              <a:ext uri="{FF2B5EF4-FFF2-40B4-BE49-F238E27FC236}">
                <a16:creationId xmlns:a16="http://schemas.microsoft.com/office/drawing/2014/main" id="{2AE2FECF-4019-458F-A18E-672D41E54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44"/>
            <a:ext cx="12192000" cy="1219220"/>
          </a:xfrm>
        </p:spPr>
        <p:txBody>
          <a:bodyPr>
            <a:normAutofit/>
          </a:bodyPr>
          <a:lstStyle/>
          <a:p>
            <a:pPr defTabSz="1800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Backup: Which quantum-classical algorithms? 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30108669-20DA-4552-A35C-B6E9A6046AC2}"/>
              </a:ext>
            </a:extLst>
          </p:cNvPr>
          <p:cNvSpPr/>
          <p:nvPr/>
        </p:nvSpPr>
        <p:spPr>
          <a:xfrm rot="5400000">
            <a:off x="8955895" y="-1640996"/>
            <a:ext cx="378613" cy="6093598"/>
          </a:xfrm>
          <a:prstGeom prst="rect">
            <a:avLst/>
          </a:prstGeom>
          <a:solidFill>
            <a:srgbClr val="666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635492B8-6ADF-4683-856E-AADD6DE32B92}"/>
              </a:ext>
            </a:extLst>
          </p:cNvPr>
          <p:cNvSpPr/>
          <p:nvPr/>
        </p:nvSpPr>
        <p:spPr>
          <a:xfrm>
            <a:off x="6093599" y="1216492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Variational Quantum </a:t>
            </a:r>
            <a:r>
              <a:rPr lang="en-US" b="1" dirty="0" err="1">
                <a:solidFill>
                  <a:schemeClr val="bg1"/>
                </a:solidFill>
              </a:rPr>
              <a:t>Eigensolver</a:t>
            </a:r>
            <a:r>
              <a:rPr lang="en-US" b="1" dirty="0">
                <a:solidFill>
                  <a:schemeClr val="bg1"/>
                </a:solidFill>
              </a:rPr>
              <a:t> (VQE)</a:t>
            </a:r>
            <a:r>
              <a:rPr lang="de-DE" baseline="30000" dirty="0"/>
              <a:t> </a:t>
            </a:r>
            <a:r>
              <a:rPr lang="de-DE" baseline="30000" dirty="0">
                <a:solidFill>
                  <a:schemeClr val="bg1"/>
                </a:solidFill>
              </a:rPr>
              <a:t>1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9CA30E68-28C5-4192-91A7-E949FA4ED714}"/>
              </a:ext>
            </a:extLst>
          </p:cNvPr>
          <p:cNvSpPr/>
          <p:nvPr/>
        </p:nvSpPr>
        <p:spPr>
          <a:xfrm rot="5400000">
            <a:off x="2861501" y="-1649810"/>
            <a:ext cx="378613" cy="6111222"/>
          </a:xfrm>
          <a:prstGeom prst="rect">
            <a:avLst/>
          </a:prstGeom>
          <a:solidFill>
            <a:srgbClr val="000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4FF5F78D-0CBF-43A3-8DF7-D1F0291B481B}"/>
              </a:ext>
            </a:extLst>
          </p:cNvPr>
          <p:cNvSpPr/>
          <p:nvPr/>
        </p:nvSpPr>
        <p:spPr>
          <a:xfrm>
            <a:off x="208489" y="1218541"/>
            <a:ext cx="5636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Example: variational algorithms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BC827DD6-B9AE-4E9D-B8A0-DEC7D5341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4" y="3287641"/>
            <a:ext cx="4157614" cy="26037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AA18FC2-FB74-4AF0-8309-0014007FDC6D}"/>
                  </a:ext>
                </a:extLst>
              </p:cNvPr>
              <p:cNvSpPr txBox="1"/>
              <p:nvPr/>
            </p:nvSpPr>
            <p:spPr>
              <a:xfrm>
                <a:off x="3061714" y="4354969"/>
                <a:ext cx="7668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AA18FC2-FB74-4AF0-8309-0014007FD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714" y="4354969"/>
                <a:ext cx="766840" cy="369332"/>
              </a:xfrm>
              <a:prstGeom prst="rect">
                <a:avLst/>
              </a:prstGeom>
              <a:blipFill>
                <a:blip r:embed="rId6"/>
                <a:stretch>
                  <a:fillRect t="-21311" r="-13492" b="-1475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C3BDAA5-70F5-4D08-A828-24A2D7BA5EB9}"/>
                  </a:ext>
                </a:extLst>
              </p:cNvPr>
              <p:cNvSpPr txBox="1"/>
              <p:nvPr/>
            </p:nvSpPr>
            <p:spPr>
              <a:xfrm>
                <a:off x="1903924" y="4363397"/>
                <a:ext cx="7668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C3BDAA5-70F5-4D08-A828-24A2D7BA5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924" y="4363397"/>
                <a:ext cx="766840" cy="369332"/>
              </a:xfrm>
              <a:prstGeom prst="rect">
                <a:avLst/>
              </a:prstGeom>
              <a:blipFill>
                <a:blip r:embed="rId7"/>
                <a:stretch>
                  <a:fillRect t="-21667" r="-3968" b="-333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7FC441C-F2D0-4902-B88C-B633D5FC6B2E}"/>
              </a:ext>
            </a:extLst>
          </p:cNvPr>
          <p:cNvSpPr txBox="1"/>
          <p:nvPr/>
        </p:nvSpPr>
        <p:spPr>
          <a:xfrm>
            <a:off x="3703837" y="5829396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Sim</a:t>
            </a:r>
            <a:r>
              <a:rPr lang="en-CA" sz="1400" dirty="0"/>
              <a:t> et al. (2018)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AA6545-A15B-4A98-B7E2-6373EF69A08E}"/>
              </a:ext>
            </a:extLst>
          </p:cNvPr>
          <p:cNvGrpSpPr/>
          <p:nvPr/>
        </p:nvGrpSpPr>
        <p:grpSpPr>
          <a:xfrm>
            <a:off x="7230744" y="5145380"/>
            <a:ext cx="4504009" cy="1852626"/>
            <a:chOff x="278895" y="4316726"/>
            <a:chExt cx="4504009" cy="1852626"/>
          </a:xfrm>
        </p:grpSpPr>
        <p:sp>
          <p:nvSpPr>
            <p:cNvPr id="23" name="Rechteck 6">
              <a:extLst>
                <a:ext uri="{FF2B5EF4-FFF2-40B4-BE49-F238E27FC236}">
                  <a16:creationId xmlns:a16="http://schemas.microsoft.com/office/drawing/2014/main" id="{7C00E0E5-12E0-43D9-863B-883BED48F746}"/>
                </a:ext>
              </a:extLst>
            </p:cNvPr>
            <p:cNvSpPr/>
            <p:nvPr/>
          </p:nvSpPr>
          <p:spPr>
            <a:xfrm>
              <a:off x="300613" y="4316726"/>
              <a:ext cx="4482291" cy="146786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Gerader Verbinder 18">
              <a:extLst>
                <a:ext uri="{FF2B5EF4-FFF2-40B4-BE49-F238E27FC236}">
                  <a16:creationId xmlns:a16="http://schemas.microsoft.com/office/drawing/2014/main" id="{1ADFEDA9-5F5E-4440-85B6-75EC49E9B742}"/>
                </a:ext>
              </a:extLst>
            </p:cNvPr>
            <p:cNvCxnSpPr>
              <a:cxnSpLocks/>
            </p:cNvCxnSpPr>
            <p:nvPr/>
          </p:nvCxnSpPr>
          <p:spPr>
            <a:xfrm>
              <a:off x="4163532" y="5415018"/>
              <a:ext cx="485524" cy="14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0">
              <a:extLst>
                <a:ext uri="{FF2B5EF4-FFF2-40B4-BE49-F238E27FC236}">
                  <a16:creationId xmlns:a16="http://schemas.microsoft.com/office/drawing/2014/main" id="{B055690C-BDE7-4AA6-BA7E-9903877FAB9D}"/>
                </a:ext>
              </a:extLst>
            </p:cNvPr>
            <p:cNvCxnSpPr>
              <a:cxnSpLocks/>
            </p:cNvCxnSpPr>
            <p:nvPr/>
          </p:nvCxnSpPr>
          <p:spPr>
            <a:xfrm>
              <a:off x="4163532" y="5473978"/>
              <a:ext cx="4855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9">
              <a:extLst>
                <a:ext uri="{FF2B5EF4-FFF2-40B4-BE49-F238E27FC236}">
                  <a16:creationId xmlns:a16="http://schemas.microsoft.com/office/drawing/2014/main" id="{3CF57120-11B2-4168-84AC-5FE0A2B5B06A}"/>
                </a:ext>
              </a:extLst>
            </p:cNvPr>
            <p:cNvCxnSpPr>
              <a:cxnSpLocks/>
              <a:endCxn id="33" idx="1"/>
            </p:cNvCxnSpPr>
            <p:nvPr/>
          </p:nvCxnSpPr>
          <p:spPr>
            <a:xfrm flipV="1">
              <a:off x="810463" y="4666303"/>
              <a:ext cx="2757169" cy="167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10">
              <a:extLst>
                <a:ext uri="{FF2B5EF4-FFF2-40B4-BE49-F238E27FC236}">
                  <a16:creationId xmlns:a16="http://schemas.microsoft.com/office/drawing/2014/main" id="{006626BB-130E-4697-8E3E-3356D5827AD0}"/>
                </a:ext>
              </a:extLst>
            </p:cNvPr>
            <p:cNvCxnSpPr>
              <a:cxnSpLocks/>
              <a:endCxn id="36" idx="1"/>
            </p:cNvCxnSpPr>
            <p:nvPr/>
          </p:nvCxnSpPr>
          <p:spPr>
            <a:xfrm>
              <a:off x="819988" y="5406935"/>
              <a:ext cx="2747644" cy="48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uppieren 34">
              <a:extLst>
                <a:ext uri="{FF2B5EF4-FFF2-40B4-BE49-F238E27FC236}">
                  <a16:creationId xmlns:a16="http://schemas.microsoft.com/office/drawing/2014/main" id="{923766F9-37E9-4AC2-A98D-5F53704C4163}"/>
                </a:ext>
              </a:extLst>
            </p:cNvPr>
            <p:cNvGrpSpPr/>
            <p:nvPr/>
          </p:nvGrpSpPr>
          <p:grpSpPr>
            <a:xfrm>
              <a:off x="1958615" y="4617623"/>
              <a:ext cx="271800" cy="926569"/>
              <a:chOff x="4829175" y="3522274"/>
              <a:chExt cx="400050" cy="1287307"/>
            </a:xfrm>
          </p:grpSpPr>
          <p:sp>
            <p:nvSpPr>
              <p:cNvPr id="57" name="Ellipse 15">
                <a:extLst>
                  <a:ext uri="{FF2B5EF4-FFF2-40B4-BE49-F238E27FC236}">
                    <a16:creationId xmlns:a16="http://schemas.microsoft.com/office/drawing/2014/main" id="{8674B48B-A335-4F42-A106-E6B956F65BA2}"/>
                  </a:ext>
                </a:extLst>
              </p:cNvPr>
              <p:cNvSpPr/>
              <p:nvPr/>
            </p:nvSpPr>
            <p:spPr>
              <a:xfrm>
                <a:off x="4941570" y="3522274"/>
                <a:ext cx="175260" cy="179243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Ellipse 16">
                <a:extLst>
                  <a:ext uri="{FF2B5EF4-FFF2-40B4-BE49-F238E27FC236}">
                    <a16:creationId xmlns:a16="http://schemas.microsoft.com/office/drawing/2014/main" id="{6604A4DC-DC41-48E8-9FC1-8A5C292A8466}"/>
                  </a:ext>
                </a:extLst>
              </p:cNvPr>
              <p:cNvSpPr/>
              <p:nvPr/>
            </p:nvSpPr>
            <p:spPr>
              <a:xfrm>
                <a:off x="4829175" y="4434485"/>
                <a:ext cx="400050" cy="375096"/>
              </a:xfrm>
              <a:prstGeom prst="ellipse">
                <a:avLst/>
              </a:prstGeom>
              <a:noFill/>
              <a:ln w="127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0" name="Gerader Verbinder 11">
                <a:extLst>
                  <a:ext uri="{FF2B5EF4-FFF2-40B4-BE49-F238E27FC236}">
                    <a16:creationId xmlns:a16="http://schemas.microsoft.com/office/drawing/2014/main" id="{E8181471-8B19-4F45-933C-7948A87DE98D}"/>
                  </a:ext>
                </a:extLst>
              </p:cNvPr>
              <p:cNvCxnSpPr>
                <a:stCxn id="59" idx="4"/>
              </p:cNvCxnSpPr>
              <p:nvPr/>
            </p:nvCxnSpPr>
            <p:spPr>
              <a:xfrm flipV="1">
                <a:off x="5029200" y="3599857"/>
                <a:ext cx="0" cy="1209724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Gerader Verbinder 18">
              <a:extLst>
                <a:ext uri="{FF2B5EF4-FFF2-40B4-BE49-F238E27FC236}">
                  <a16:creationId xmlns:a16="http://schemas.microsoft.com/office/drawing/2014/main" id="{2CC9A90B-74C3-462D-AD1A-06FDF92239D7}"/>
                </a:ext>
              </a:extLst>
            </p:cNvPr>
            <p:cNvCxnSpPr>
              <a:cxnSpLocks/>
            </p:cNvCxnSpPr>
            <p:nvPr/>
          </p:nvCxnSpPr>
          <p:spPr>
            <a:xfrm>
              <a:off x="4163532" y="4681593"/>
              <a:ext cx="485524" cy="14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20">
              <a:extLst>
                <a:ext uri="{FF2B5EF4-FFF2-40B4-BE49-F238E27FC236}">
                  <a16:creationId xmlns:a16="http://schemas.microsoft.com/office/drawing/2014/main" id="{E1D521A0-6081-43DD-BBEE-C7021D7E48C4}"/>
                </a:ext>
              </a:extLst>
            </p:cNvPr>
            <p:cNvCxnSpPr>
              <a:cxnSpLocks/>
            </p:cNvCxnSpPr>
            <p:nvPr/>
          </p:nvCxnSpPr>
          <p:spPr>
            <a:xfrm>
              <a:off x="4163532" y="4740553"/>
              <a:ext cx="4855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hteck 6">
              <a:extLst>
                <a:ext uri="{FF2B5EF4-FFF2-40B4-BE49-F238E27FC236}">
                  <a16:creationId xmlns:a16="http://schemas.microsoft.com/office/drawing/2014/main" id="{496DAA29-CD5E-441E-85E6-D073AEF2EFDB}"/>
                </a:ext>
              </a:extLst>
            </p:cNvPr>
            <p:cNvSpPr/>
            <p:nvPr/>
          </p:nvSpPr>
          <p:spPr>
            <a:xfrm>
              <a:off x="3567632" y="4417814"/>
              <a:ext cx="595900" cy="496978"/>
            </a:xfrm>
            <a:prstGeom prst="rect">
              <a:avLst/>
            </a:prstGeom>
            <a:solidFill>
              <a:srgbClr val="1F77B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Bogen 24">
              <a:extLst>
                <a:ext uri="{FF2B5EF4-FFF2-40B4-BE49-F238E27FC236}">
                  <a16:creationId xmlns:a16="http://schemas.microsoft.com/office/drawing/2014/main" id="{90723A2A-66D5-48DC-A17A-4323E6FD7069}"/>
                </a:ext>
              </a:extLst>
            </p:cNvPr>
            <p:cNvSpPr/>
            <p:nvPr/>
          </p:nvSpPr>
          <p:spPr>
            <a:xfrm>
              <a:off x="3508359" y="4666302"/>
              <a:ext cx="715106" cy="757583"/>
            </a:xfrm>
            <a:prstGeom prst="arc">
              <a:avLst>
                <a:gd name="adj1" fmla="val 13447229"/>
                <a:gd name="adj2" fmla="val 18960017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35" name="Gerader Verbinder 26">
              <a:extLst>
                <a:ext uri="{FF2B5EF4-FFF2-40B4-BE49-F238E27FC236}">
                  <a16:creationId xmlns:a16="http://schemas.microsoft.com/office/drawing/2014/main" id="{5F799452-D0E7-49A2-A31B-FA6CD7D95C88}"/>
                </a:ext>
              </a:extLst>
            </p:cNvPr>
            <p:cNvCxnSpPr/>
            <p:nvPr/>
          </p:nvCxnSpPr>
          <p:spPr>
            <a:xfrm flipV="1">
              <a:off x="3863470" y="4494487"/>
              <a:ext cx="168257" cy="3222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hteck 30">
              <a:extLst>
                <a:ext uri="{FF2B5EF4-FFF2-40B4-BE49-F238E27FC236}">
                  <a16:creationId xmlns:a16="http://schemas.microsoft.com/office/drawing/2014/main" id="{BC6F5968-5E2D-49CB-A761-6555DB622895}"/>
                </a:ext>
              </a:extLst>
            </p:cNvPr>
            <p:cNvSpPr/>
            <p:nvPr/>
          </p:nvSpPr>
          <p:spPr>
            <a:xfrm>
              <a:off x="3567632" y="5163280"/>
              <a:ext cx="595900" cy="496978"/>
            </a:xfrm>
            <a:prstGeom prst="rect">
              <a:avLst/>
            </a:prstGeom>
            <a:solidFill>
              <a:srgbClr val="1F77B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Bogen 32">
              <a:extLst>
                <a:ext uri="{FF2B5EF4-FFF2-40B4-BE49-F238E27FC236}">
                  <a16:creationId xmlns:a16="http://schemas.microsoft.com/office/drawing/2014/main" id="{0E2B878B-90DC-4F3E-B265-096B7B780AC0}"/>
                </a:ext>
              </a:extLst>
            </p:cNvPr>
            <p:cNvSpPr/>
            <p:nvPr/>
          </p:nvSpPr>
          <p:spPr>
            <a:xfrm>
              <a:off x="3508359" y="5411769"/>
              <a:ext cx="715106" cy="757583"/>
            </a:xfrm>
            <a:prstGeom prst="arc">
              <a:avLst>
                <a:gd name="adj1" fmla="val 13447229"/>
                <a:gd name="adj2" fmla="val 18960017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40" name="Gerader Verbinder 33">
              <a:extLst>
                <a:ext uri="{FF2B5EF4-FFF2-40B4-BE49-F238E27FC236}">
                  <a16:creationId xmlns:a16="http://schemas.microsoft.com/office/drawing/2014/main" id="{3D263903-C725-401D-BFC8-CC8DE3FB8655}"/>
                </a:ext>
              </a:extLst>
            </p:cNvPr>
            <p:cNvCxnSpPr/>
            <p:nvPr/>
          </p:nvCxnSpPr>
          <p:spPr>
            <a:xfrm flipV="1">
              <a:off x="3863470" y="5239954"/>
              <a:ext cx="168257" cy="3222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70BA8F6-0BE7-47C6-80AC-1FE0EEFD117A}"/>
                    </a:ext>
                  </a:extLst>
                </p:cNvPr>
                <p:cNvSpPr txBox="1"/>
                <p:nvPr/>
              </p:nvSpPr>
              <p:spPr>
                <a:xfrm>
                  <a:off x="278895" y="4475817"/>
                  <a:ext cx="5341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b="0" i="1" smtClean="0">
                            <a:solidFill>
                              <a:srgbClr val="0E6C0E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rgbClr val="0E6C0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CA" b="0" i="1" smtClean="0">
                            <a:solidFill>
                              <a:srgbClr val="0E6C0E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CA" dirty="0">
                    <a:solidFill>
                      <a:srgbClr val="0E6C0E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6072E66-217F-4DAB-BCF2-4830C00BC1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895" y="4475817"/>
                  <a:ext cx="534121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C9ED26C-217F-490C-A00B-A576E46ED7F5}"/>
                    </a:ext>
                  </a:extLst>
                </p:cNvPr>
                <p:cNvSpPr txBox="1"/>
                <p:nvPr/>
              </p:nvSpPr>
              <p:spPr>
                <a:xfrm>
                  <a:off x="281043" y="5224583"/>
                  <a:ext cx="5341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b="0" i="1" smtClean="0">
                            <a:solidFill>
                              <a:srgbClr val="0E6C0E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rgbClr val="0E6C0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CA" b="0" i="1" smtClean="0">
                            <a:solidFill>
                              <a:srgbClr val="0E6C0E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CA" dirty="0">
                    <a:solidFill>
                      <a:srgbClr val="0E6C0E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8AFBDA9-CF4F-40AA-B7C6-10D233091B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043" y="5224583"/>
                  <a:ext cx="534121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4168A66-ADF7-4986-82F8-49E58BC50934}"/>
                </a:ext>
              </a:extLst>
            </p:cNvPr>
            <p:cNvGrpSpPr/>
            <p:nvPr/>
          </p:nvGrpSpPr>
          <p:grpSpPr>
            <a:xfrm>
              <a:off x="924763" y="4433104"/>
              <a:ext cx="895502" cy="496978"/>
              <a:chOff x="6416912" y="2436671"/>
              <a:chExt cx="895502" cy="496978"/>
            </a:xfrm>
          </p:grpSpPr>
          <p:sp>
            <p:nvSpPr>
              <p:cNvPr id="55" name="Rechteck 6">
                <a:extLst>
                  <a:ext uri="{FF2B5EF4-FFF2-40B4-BE49-F238E27FC236}">
                    <a16:creationId xmlns:a16="http://schemas.microsoft.com/office/drawing/2014/main" id="{103A49E8-7BEE-4BCE-9CB3-2A88E49D73E6}"/>
                  </a:ext>
                </a:extLst>
              </p:cNvPr>
              <p:cNvSpPr/>
              <p:nvPr/>
            </p:nvSpPr>
            <p:spPr>
              <a:xfrm>
                <a:off x="6464098" y="2436671"/>
                <a:ext cx="843452" cy="496978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C74DE938-1343-43A2-9AD7-E2ED7FF07368}"/>
                      </a:ext>
                    </a:extLst>
                  </p:cNvPr>
                  <p:cNvSpPr txBox="1"/>
                  <p:nvPr/>
                </p:nvSpPr>
                <p:spPr>
                  <a:xfrm>
                    <a:off x="6416912" y="2501936"/>
                    <a:ext cx="89550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3BB282BF-400E-439E-899A-25AC760BC9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16912" y="2501936"/>
                    <a:ext cx="895502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676ADC4-4171-460B-92FC-00115CF40BE6}"/>
                </a:ext>
              </a:extLst>
            </p:cNvPr>
            <p:cNvGrpSpPr/>
            <p:nvPr/>
          </p:nvGrpSpPr>
          <p:grpSpPr>
            <a:xfrm>
              <a:off x="2312156" y="4426554"/>
              <a:ext cx="900824" cy="496978"/>
              <a:chOff x="6416912" y="2436671"/>
              <a:chExt cx="900824" cy="496978"/>
            </a:xfrm>
          </p:grpSpPr>
          <p:sp>
            <p:nvSpPr>
              <p:cNvPr id="53" name="Rechteck 6">
                <a:extLst>
                  <a:ext uri="{FF2B5EF4-FFF2-40B4-BE49-F238E27FC236}">
                    <a16:creationId xmlns:a16="http://schemas.microsoft.com/office/drawing/2014/main" id="{3C02F1CA-6CC0-4AB2-818B-BF3A04203D36}"/>
                  </a:ext>
                </a:extLst>
              </p:cNvPr>
              <p:cNvSpPr/>
              <p:nvPr/>
            </p:nvSpPr>
            <p:spPr>
              <a:xfrm>
                <a:off x="6464098" y="2436671"/>
                <a:ext cx="843452" cy="496978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27E259D6-19F0-4C6F-A782-D937A78CA99D}"/>
                      </a:ext>
                    </a:extLst>
                  </p:cNvPr>
                  <p:cNvSpPr txBox="1"/>
                  <p:nvPr/>
                </p:nvSpPr>
                <p:spPr>
                  <a:xfrm>
                    <a:off x="6416912" y="2501936"/>
                    <a:ext cx="90082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E385102F-D601-450A-A7F4-B46DEFC617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16912" y="2501936"/>
                    <a:ext cx="900824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C901551-A143-40BC-8581-3B409A1111A0}"/>
                </a:ext>
              </a:extLst>
            </p:cNvPr>
            <p:cNvGrpSpPr/>
            <p:nvPr/>
          </p:nvGrpSpPr>
          <p:grpSpPr>
            <a:xfrm>
              <a:off x="924763" y="5157004"/>
              <a:ext cx="900824" cy="496978"/>
              <a:chOff x="6416912" y="2436671"/>
              <a:chExt cx="900824" cy="496978"/>
            </a:xfrm>
          </p:grpSpPr>
          <p:sp>
            <p:nvSpPr>
              <p:cNvPr id="51" name="Rechteck 6">
                <a:extLst>
                  <a:ext uri="{FF2B5EF4-FFF2-40B4-BE49-F238E27FC236}">
                    <a16:creationId xmlns:a16="http://schemas.microsoft.com/office/drawing/2014/main" id="{DA3BA7FF-4A50-4C67-8BD2-BDAE7CDD18F8}"/>
                  </a:ext>
                </a:extLst>
              </p:cNvPr>
              <p:cNvSpPr/>
              <p:nvPr/>
            </p:nvSpPr>
            <p:spPr>
              <a:xfrm>
                <a:off x="6464098" y="2436671"/>
                <a:ext cx="843452" cy="496978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AC91FD9B-D2C2-4C68-99CB-6BE958B7813C}"/>
                      </a:ext>
                    </a:extLst>
                  </p:cNvPr>
                  <p:cNvSpPr txBox="1"/>
                  <p:nvPr/>
                </p:nvSpPr>
                <p:spPr>
                  <a:xfrm>
                    <a:off x="6416912" y="2501936"/>
                    <a:ext cx="90082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41685D4E-A63D-4EE2-90D1-EF10F15F6C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16912" y="2501936"/>
                    <a:ext cx="900824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FDA3F78-B9D3-4D0F-840E-79B8AA44FABF}"/>
                </a:ext>
              </a:extLst>
            </p:cNvPr>
            <p:cNvGrpSpPr/>
            <p:nvPr/>
          </p:nvGrpSpPr>
          <p:grpSpPr>
            <a:xfrm>
              <a:off x="2312156" y="5150454"/>
              <a:ext cx="900824" cy="496978"/>
              <a:chOff x="6416912" y="2436671"/>
              <a:chExt cx="900824" cy="496978"/>
            </a:xfrm>
          </p:grpSpPr>
          <p:sp>
            <p:nvSpPr>
              <p:cNvPr id="49" name="Rechteck 6">
                <a:extLst>
                  <a:ext uri="{FF2B5EF4-FFF2-40B4-BE49-F238E27FC236}">
                    <a16:creationId xmlns:a16="http://schemas.microsoft.com/office/drawing/2014/main" id="{5E860BC0-43CC-4C8B-BB00-A38C0A9CE8C7}"/>
                  </a:ext>
                </a:extLst>
              </p:cNvPr>
              <p:cNvSpPr/>
              <p:nvPr/>
            </p:nvSpPr>
            <p:spPr>
              <a:xfrm>
                <a:off x="6464098" y="2436671"/>
                <a:ext cx="843452" cy="496978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2F8B2B07-ACF1-43AE-B459-FBD532B7FB0D}"/>
                      </a:ext>
                    </a:extLst>
                  </p:cNvPr>
                  <p:cNvSpPr txBox="1"/>
                  <p:nvPr/>
                </p:nvSpPr>
                <p:spPr>
                  <a:xfrm>
                    <a:off x="6416912" y="2501936"/>
                    <a:ext cx="90082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F1A50F42-D592-4738-A45F-DAF82A1CF04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16912" y="2501936"/>
                    <a:ext cx="900824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8" name="Gerader Verbinder 11">
              <a:extLst>
                <a:ext uri="{FF2B5EF4-FFF2-40B4-BE49-F238E27FC236}">
                  <a16:creationId xmlns:a16="http://schemas.microsoft.com/office/drawing/2014/main" id="{7C784FDC-2918-4D27-B17F-350FA615C068}"/>
                </a:ext>
              </a:extLst>
            </p:cNvPr>
            <p:cNvCxnSpPr>
              <a:cxnSpLocks/>
              <a:stCxn id="59" idx="6"/>
              <a:endCxn id="59" idx="2"/>
            </p:cNvCxnSpPr>
            <p:nvPr/>
          </p:nvCxnSpPr>
          <p:spPr>
            <a:xfrm flipH="1">
              <a:off x="1958615" y="5409200"/>
              <a:ext cx="271800" cy="0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BB8C235-EE12-4747-B641-5CA64FD0F36F}"/>
                  </a:ext>
                </a:extLst>
              </p:cNvPr>
              <p:cNvSpPr/>
              <p:nvPr/>
            </p:nvSpPr>
            <p:spPr>
              <a:xfrm>
                <a:off x="6106420" y="5636684"/>
                <a:ext cx="11686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BB8C235-EE12-4747-B641-5CA64FD0F3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420" y="5636684"/>
                <a:ext cx="1168653" cy="369332"/>
              </a:xfrm>
              <a:prstGeom prst="rect">
                <a:avLst/>
              </a:prstGeom>
              <a:blipFill>
                <a:blip r:embed="rId14"/>
                <a:stretch>
                  <a:fillRect t="-21667" b="-1500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25D2930-5C9A-419C-BF58-579AF81A7A21}"/>
                  </a:ext>
                </a:extLst>
              </p:cNvPr>
              <p:cNvSpPr/>
              <p:nvPr/>
            </p:nvSpPr>
            <p:spPr>
              <a:xfrm>
                <a:off x="7327307" y="5417815"/>
                <a:ext cx="4332599" cy="92333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Compare to tensor network states: </a:t>
                </a:r>
                <a:br>
                  <a:rPr lang="en-US" dirty="0">
                    <a:solidFill>
                      <a:srgbClr val="FF0000"/>
                    </a:solidFill>
                  </a:rPr>
                </a:br>
                <a:r>
                  <a:rPr lang="en-US" dirty="0">
                    <a:solidFill>
                      <a:srgbClr val="FF0000"/>
                    </a:solidFill>
                  </a:rPr>
                  <a:t>state: quantum circuit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tensor network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parameters: gate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tensor parameters</a:t>
                </a: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25D2930-5C9A-419C-BF58-579AF81A7A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307" y="5417815"/>
                <a:ext cx="4332599" cy="923330"/>
              </a:xfrm>
              <a:prstGeom prst="rect">
                <a:avLst/>
              </a:prstGeom>
              <a:blipFill>
                <a:blip r:embed="rId15"/>
                <a:stretch>
                  <a:fillRect l="-978" t="-2564" b="-7692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873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244" grpId="0" animBg="1"/>
      <p:bldP spid="245" grpId="0"/>
      <p:bldP spid="246" grpId="0" animBg="1"/>
      <p:bldP spid="247" grpId="0"/>
      <p:bldP spid="19" grpId="0"/>
      <p:bldP spid="20" grpId="0"/>
      <p:bldP spid="21" grpId="0"/>
      <p:bldP spid="65" grpId="0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25F526C-4117-49D0-A622-19882F234D50}"/>
              </a:ext>
            </a:extLst>
          </p:cNvPr>
          <p:cNvSpPr txBox="1"/>
          <p:nvPr/>
        </p:nvSpPr>
        <p:spPr>
          <a:xfrm>
            <a:off x="6130972" y="6023728"/>
            <a:ext cx="5654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aseline="30000" dirty="0"/>
              <a:t>1 </a:t>
            </a:r>
            <a:r>
              <a:rPr lang="de-DE" sz="1400" dirty="0"/>
              <a:t>Zohar et al. (2013), ..., </a:t>
            </a:r>
            <a:r>
              <a:rPr lang="de-DE" sz="1400" baseline="30000" dirty="0"/>
              <a:t>2 </a:t>
            </a:r>
            <a:r>
              <a:rPr lang="de-DE" sz="1400" dirty="0"/>
              <a:t>Horn (1981), ..., </a:t>
            </a:r>
            <a:r>
              <a:rPr lang="de-DE" sz="1400" baseline="30000" dirty="0"/>
              <a:t>3 </a:t>
            </a:r>
            <a:r>
              <a:rPr lang="de-DE" sz="1400" dirty="0"/>
              <a:t>Banerjee et al. (2012), ..., </a:t>
            </a:r>
            <a:r>
              <a:rPr lang="de-DE" sz="1400" baseline="30000" dirty="0"/>
              <a:t>4 </a:t>
            </a:r>
            <a:r>
              <a:rPr lang="de-DE" sz="1400" dirty="0"/>
              <a:t>Klco et al. (2018), ..., </a:t>
            </a:r>
            <a:r>
              <a:rPr lang="de-DE" sz="1400" baseline="30000" dirty="0"/>
              <a:t>5</a:t>
            </a:r>
            <a:r>
              <a:rPr lang="en-US" sz="1400" dirty="0"/>
              <a:t> </a:t>
            </a:r>
            <a:r>
              <a:rPr lang="en-US" sz="1400" dirty="0" err="1"/>
              <a:t>Raychowdhury</a:t>
            </a:r>
            <a:r>
              <a:rPr lang="en-US" sz="1400" dirty="0"/>
              <a:t>, Stryker (2020)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9">
                <a:extLst>
                  <a:ext uri="{FF2B5EF4-FFF2-40B4-BE49-F238E27FC236}">
                    <a16:creationId xmlns:a16="http://schemas.microsoft.com/office/drawing/2014/main" id="{B1EA8596-EC6B-4450-842C-0331144602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30972" y="1745799"/>
                <a:ext cx="5984828" cy="40139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Problem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Gauge invariance requires imposing local constraints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First approach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Penalize unphysical states,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3</a:t>
                </a:r>
                <a:r>
                  <a:rPr lang="en-US" sz="1800" dirty="0">
                    <a:solidFill>
                      <a:srgbClr val="00008B"/>
                    </a:solidFill>
                  </a:rPr>
                  <a:t> 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penalty</m:t>
                        </m:r>
                      </m:sub>
                    </m:sSub>
                    <m:r>
                      <m:rPr>
                        <m:aln/>
                      </m:rP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US" sz="1800" i="1" smtClean="0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800" b="0" i="1" smtClean="0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1800" b="0" i="1" smtClean="0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1800" i="1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8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8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rgbClr val="00008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e>
                      <m:sup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Second approach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Analytically solve </a:t>
                </a:r>
                <a:r>
                  <a:rPr lang="en-US" sz="1800" dirty="0" err="1">
                    <a:solidFill>
                      <a:srgbClr val="00008B"/>
                    </a:solidFill>
                  </a:rPr>
                  <a:t>Gau</a:t>
                </a:r>
                <a:r>
                  <a:rPr lang="de-DE" sz="1800" dirty="0">
                    <a:solidFill>
                      <a:srgbClr val="00008B"/>
                    </a:solidFill>
                  </a:rPr>
                  <a:t>ß</a:t>
                </a:r>
                <a:r>
                  <a:rPr lang="en-US" sz="1800" dirty="0">
                    <a:solidFill>
                      <a:srgbClr val="00008B"/>
                    </a:solidFill>
                  </a:rPr>
                  <a:t> law at every site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 4</a:t>
                </a:r>
                <a:r>
                  <a:rPr lang="en-US" sz="1800" dirty="0">
                    <a:solidFill>
                      <a:srgbClr val="00008B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Third approach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Gauge-invariant formulation, e.g. loop-string-hadron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 5</a:t>
                </a:r>
                <a:r>
                  <a:rPr lang="en-US" sz="1800" dirty="0">
                    <a:solidFill>
                      <a:srgbClr val="00008B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Many more approaches…</a:t>
                </a:r>
                <a:endParaRPr lang="en-US" sz="1800" dirty="0">
                  <a:solidFill>
                    <a:srgbClr val="00008B"/>
                  </a:solidFill>
                </a:endParaRPr>
              </a:p>
            </p:txBody>
          </p:sp>
        </mc:Choice>
        <mc:Fallback xmlns="">
          <p:sp>
            <p:nvSpPr>
              <p:cNvPr id="64" name="Content Placeholder 9">
                <a:extLst>
                  <a:ext uri="{FF2B5EF4-FFF2-40B4-BE49-F238E27FC236}">
                    <a16:creationId xmlns:a16="http://schemas.microsoft.com/office/drawing/2014/main" id="{B1EA8596-EC6B-4450-842C-033114460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972" y="1745799"/>
                <a:ext cx="5984828" cy="4013978"/>
              </a:xfrm>
              <a:prstGeom prst="rect">
                <a:avLst/>
              </a:prstGeom>
              <a:blipFill>
                <a:blip r:embed="rId3"/>
                <a:stretch>
                  <a:fillRect l="-916" t="-136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9">
                <a:extLst>
                  <a:ext uri="{FF2B5EF4-FFF2-40B4-BE49-F238E27FC236}">
                    <a16:creationId xmlns:a16="http://schemas.microsoft.com/office/drawing/2014/main" id="{33B8BA8A-445D-4094-8C90-B4BE32E06C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772" y="1716129"/>
                <a:ext cx="5984827" cy="50476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Problem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Continuous gauge theory requires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-dim. Hilbert space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First approach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Integrate out gauge field: only possible in 1+1D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Second approach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Approximate gauge group: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1</a:t>
                </a:r>
                <a:r>
                  <a:rPr lang="en-US" sz="1800" dirty="0">
                    <a:solidFill>
                      <a:srgbClr val="00008B"/>
                    </a:solidFill>
                  </a:rPr>
                  <a:t> e.g.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en-US" sz="1800">
                        <a:solidFill>
                          <a:srgbClr val="00008B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ℤ</m:t>
                    </m:r>
                    <m:r>
                      <m:rPr>
                        <m:nor/>
                      </m:rPr>
                      <a:rPr lang="en-US" sz="1800" b="0" i="1" baseline="-25000" smtClean="0">
                        <a:solidFill>
                          <a:srgbClr val="00008B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</m:oMath>
                </a14:m>
                <a:endParaRPr lang="en-US" sz="1800" b="0" baseline="-25000" dirty="0">
                  <a:solidFill>
                    <a:srgbClr val="00008B"/>
                  </a:solidFill>
                  <a:ea typeface="Cambria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Third approach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Truncate irreps: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2</a:t>
                </a:r>
                <a:r>
                  <a:rPr lang="en-US" sz="1800" dirty="0">
                    <a:solidFill>
                      <a:srgbClr val="00008B"/>
                    </a:solidFill>
                  </a:rPr>
                  <a:t> e.g.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=|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, use finite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Many more approaches…</a:t>
                </a:r>
                <a:endParaRPr lang="en-US" sz="1800" dirty="0">
                  <a:solidFill>
                    <a:srgbClr val="00008B"/>
                  </a:solidFill>
                </a:endParaRPr>
              </a:p>
            </p:txBody>
          </p:sp>
        </mc:Choice>
        <mc:Fallback xmlns="">
          <p:sp>
            <p:nvSpPr>
              <p:cNvPr id="63" name="Content Placeholder 9">
                <a:extLst>
                  <a:ext uri="{FF2B5EF4-FFF2-40B4-BE49-F238E27FC236}">
                    <a16:creationId xmlns:a16="http://schemas.microsoft.com/office/drawing/2014/main" id="{33B8BA8A-445D-4094-8C90-B4BE32E06C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72" y="1716129"/>
                <a:ext cx="5984827" cy="5047635"/>
              </a:xfrm>
              <a:prstGeom prst="rect">
                <a:avLst/>
              </a:prstGeom>
              <a:blipFill>
                <a:blip r:embed="rId4"/>
                <a:stretch>
                  <a:fillRect l="-916" t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" name="Titel 1">
            <a:extLst>
              <a:ext uri="{FF2B5EF4-FFF2-40B4-BE49-F238E27FC236}">
                <a16:creationId xmlns:a16="http://schemas.microsoft.com/office/drawing/2014/main" id="{2AE2FECF-4019-458F-A18E-672D41E54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44"/>
            <a:ext cx="12192000" cy="1219220"/>
          </a:xfrm>
        </p:spPr>
        <p:txBody>
          <a:bodyPr/>
          <a:lstStyle/>
          <a:p>
            <a:pPr defTabSz="180000">
              <a:lnSpc>
                <a:spcPct val="100000"/>
              </a:lnSpc>
              <a:spcBef>
                <a:spcPts val="0"/>
              </a:spcBef>
            </a:pPr>
            <a:r>
              <a:rPr lang="en-CA" dirty="0"/>
              <a:t>Backup: dealing with gauge fields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30108669-20DA-4552-A35C-B6E9A6046AC2}"/>
              </a:ext>
            </a:extLst>
          </p:cNvPr>
          <p:cNvSpPr/>
          <p:nvPr/>
        </p:nvSpPr>
        <p:spPr>
          <a:xfrm rot="5400000">
            <a:off x="8955895" y="-1640996"/>
            <a:ext cx="378613" cy="6093598"/>
          </a:xfrm>
          <a:prstGeom prst="rect">
            <a:avLst/>
          </a:prstGeom>
          <a:solidFill>
            <a:srgbClr val="666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635492B8-6ADF-4683-856E-AADD6DE32B92}"/>
              </a:ext>
            </a:extLst>
          </p:cNvPr>
          <p:cNvSpPr/>
          <p:nvPr/>
        </p:nvSpPr>
        <p:spPr>
          <a:xfrm>
            <a:off x="6093599" y="1216492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Gauge invariance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9CA30E68-28C5-4192-91A7-E949FA4ED714}"/>
              </a:ext>
            </a:extLst>
          </p:cNvPr>
          <p:cNvSpPr/>
          <p:nvPr/>
        </p:nvSpPr>
        <p:spPr>
          <a:xfrm rot="5400000">
            <a:off x="2864204" y="-1652513"/>
            <a:ext cx="378613" cy="6116627"/>
          </a:xfrm>
          <a:prstGeom prst="rect">
            <a:avLst/>
          </a:prstGeom>
          <a:solidFill>
            <a:srgbClr val="000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4FF5F78D-0CBF-43A3-8DF7-D1F0291B481B}"/>
              </a:ext>
            </a:extLst>
          </p:cNvPr>
          <p:cNvSpPr/>
          <p:nvPr/>
        </p:nvSpPr>
        <p:spPr>
          <a:xfrm>
            <a:off x="208489" y="1218541"/>
            <a:ext cx="5636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Infinite Hilbert space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7A593D5-C7E5-40B9-AA51-51CE65FE0D81}"/>
              </a:ext>
            </a:extLst>
          </p:cNvPr>
          <p:cNvSpPr/>
          <p:nvPr/>
        </p:nvSpPr>
        <p:spPr>
          <a:xfrm>
            <a:off x="1234911" y="4157221"/>
            <a:ext cx="1074656" cy="1106655"/>
          </a:xfrm>
          <a:prstGeom prst="ellipse">
            <a:avLst/>
          </a:prstGeom>
          <a:solidFill>
            <a:srgbClr val="6666B9"/>
          </a:solidFill>
          <a:ln w="38100"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9908BE-45EA-4529-B1A5-A0EE9BF641C4}"/>
              </a:ext>
            </a:extLst>
          </p:cNvPr>
          <p:cNvCxnSpPr>
            <a:cxnSpLocks/>
          </p:cNvCxnSpPr>
          <p:nvPr/>
        </p:nvCxnSpPr>
        <p:spPr>
          <a:xfrm>
            <a:off x="2875176" y="4666268"/>
            <a:ext cx="603316" cy="0"/>
          </a:xfrm>
          <a:prstGeom prst="straightConnector1">
            <a:avLst/>
          </a:prstGeom>
          <a:ln w="38100" cap="rnd">
            <a:solidFill>
              <a:srgbClr val="00008B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>
            <a:extLst>
              <a:ext uri="{FF2B5EF4-FFF2-40B4-BE49-F238E27FC236}">
                <a16:creationId xmlns:a16="http://schemas.microsoft.com/office/drawing/2014/main" id="{8E99837E-F08E-40CD-9527-D63C00CFEE5A}"/>
              </a:ext>
            </a:extLst>
          </p:cNvPr>
          <p:cNvSpPr/>
          <p:nvPr/>
        </p:nvSpPr>
        <p:spPr>
          <a:xfrm>
            <a:off x="4055467" y="4157221"/>
            <a:ext cx="1272619" cy="1106638"/>
          </a:xfrm>
          <a:prstGeom prst="pentagon">
            <a:avLst/>
          </a:prstGeom>
          <a:solidFill>
            <a:srgbClr val="6666B9"/>
          </a:solidFill>
          <a:ln w="38100"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65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272E305-814E-2B9B-F410-68A3A314DD6A}"/>
              </a:ext>
            </a:extLst>
          </p:cNvPr>
          <p:cNvGrpSpPr/>
          <p:nvPr/>
        </p:nvGrpSpPr>
        <p:grpSpPr>
          <a:xfrm>
            <a:off x="9105422" y="3609474"/>
            <a:ext cx="3085943" cy="3272163"/>
            <a:chOff x="5866023" y="3386012"/>
            <a:chExt cx="3192249" cy="34996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114398-2DEA-F383-FDDF-FC760241F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24547" y="3386013"/>
              <a:ext cx="3133725" cy="3475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625926-BFBC-6851-6B59-ADCEBE926A60}"/>
                </a:ext>
              </a:extLst>
            </p:cNvPr>
            <p:cNvSpPr txBox="1"/>
            <p:nvPr/>
          </p:nvSpPr>
          <p:spPr>
            <a:xfrm rot="16200000">
              <a:off x="4283918" y="4968117"/>
              <a:ext cx="34719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Temperature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38AE8C-DEE9-00CB-B1E7-41486911D43A}"/>
                </a:ext>
              </a:extLst>
            </p:cNvPr>
            <p:cNvSpPr txBox="1"/>
            <p:nvPr/>
          </p:nvSpPr>
          <p:spPr>
            <a:xfrm>
              <a:off x="5924547" y="6577856"/>
              <a:ext cx="31337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Baryon Density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EDF1C38-F549-79EE-898C-D6A81D08019F}"/>
                </a:ext>
              </a:extLst>
            </p:cNvPr>
            <p:cNvSpPr txBox="1"/>
            <p:nvPr/>
          </p:nvSpPr>
          <p:spPr>
            <a:xfrm>
              <a:off x="6193613" y="3960051"/>
              <a:ext cx="614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LHC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7273D7-71E1-BEB8-084E-F7B66BADA96E}"/>
                </a:ext>
              </a:extLst>
            </p:cNvPr>
            <p:cNvSpPr/>
            <p:nvPr/>
          </p:nvSpPr>
          <p:spPr>
            <a:xfrm>
              <a:off x="7134175" y="4684610"/>
              <a:ext cx="1647875" cy="14773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427B87-B5CD-8A67-0DEE-97155CDA7BB5}"/>
                </a:ext>
              </a:extLst>
            </p:cNvPr>
            <p:cNvSpPr txBox="1"/>
            <p:nvPr/>
          </p:nvSpPr>
          <p:spPr>
            <a:xfrm>
              <a:off x="6985000" y="4607896"/>
              <a:ext cx="19324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Quark-Gluon Plasma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2BF8172-A169-BB12-D41B-B2A400E5C145}"/>
                </a:ext>
              </a:extLst>
            </p:cNvPr>
            <p:cNvSpPr/>
            <p:nvPr/>
          </p:nvSpPr>
          <p:spPr>
            <a:xfrm>
              <a:off x="7088692" y="6414293"/>
              <a:ext cx="1069102" cy="16857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30B0243-6594-A8E2-63EA-B8A95F46E6A9}"/>
                </a:ext>
              </a:extLst>
            </p:cNvPr>
            <p:cNvSpPr/>
            <p:nvPr/>
          </p:nvSpPr>
          <p:spPr>
            <a:xfrm>
              <a:off x="6491984" y="5803167"/>
              <a:ext cx="731520" cy="1617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5C6082-24A0-4777-F843-95CF4DD67304}"/>
                </a:ext>
              </a:extLst>
            </p:cNvPr>
            <p:cNvSpPr txBox="1"/>
            <p:nvPr/>
          </p:nvSpPr>
          <p:spPr>
            <a:xfrm>
              <a:off x="6199884" y="5726452"/>
              <a:ext cx="133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Hadrons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17F51ECF-E451-1DCE-1F48-4CE413F02174}"/>
              </a:ext>
            </a:extLst>
          </p:cNvPr>
          <p:cNvSpPr txBox="1">
            <a:spLocks/>
          </p:cNvSpPr>
          <p:nvPr/>
        </p:nvSpPr>
        <p:spPr>
          <a:xfrm>
            <a:off x="208489" y="1953372"/>
            <a:ext cx="5883215" cy="4790639"/>
          </a:xfrm>
          <a:prstGeom prst="rect">
            <a:avLst/>
          </a:prstGeom>
        </p:spPr>
        <p:txBody>
          <a:bodyPr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computational challenges of lattice theory?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5F9C26-B55F-485E-949B-E34B2979AA15}"/>
              </a:ext>
            </a:extLst>
          </p:cNvPr>
          <p:cNvSpPr/>
          <p:nvPr/>
        </p:nvSpPr>
        <p:spPr>
          <a:xfrm rot="5400000">
            <a:off x="2855092" y="-1525412"/>
            <a:ext cx="378613" cy="60984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7F5217-F8B9-430C-99A9-6C7298E4458F}"/>
              </a:ext>
            </a:extLst>
          </p:cNvPr>
          <p:cNvSpPr/>
          <p:nvPr/>
        </p:nvSpPr>
        <p:spPr>
          <a:xfrm>
            <a:off x="208489" y="1336529"/>
            <a:ext cx="556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Computational costs</a:t>
            </a:r>
          </a:p>
        </p:txBody>
      </p:sp>
      <p:sp>
        <p:nvSpPr>
          <p:cNvPr id="67" name="Content Placeholder 8">
            <a:extLst>
              <a:ext uri="{FF2B5EF4-FFF2-40B4-BE49-F238E27FC236}">
                <a16:creationId xmlns:a16="http://schemas.microsoft.com/office/drawing/2014/main" id="{38E5FB8E-000E-85B5-4129-E27366D62AE7}"/>
              </a:ext>
            </a:extLst>
          </p:cNvPr>
          <p:cNvSpPr txBox="1">
            <a:spLocks/>
          </p:cNvSpPr>
          <p:nvPr/>
        </p:nvSpPr>
        <p:spPr>
          <a:xfrm>
            <a:off x="11405418" y="1072960"/>
            <a:ext cx="786581" cy="4067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D18859F-E38D-99BC-466B-4C36C3F64296}"/>
              </a:ext>
            </a:extLst>
          </p:cNvPr>
          <p:cNvSpPr/>
          <p:nvPr/>
        </p:nvSpPr>
        <p:spPr>
          <a:xfrm rot="5400000">
            <a:off x="8953494" y="-1525412"/>
            <a:ext cx="378613" cy="60984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B4B78F5-9971-BF80-1F3C-07AF2E99D395}"/>
              </a:ext>
            </a:extLst>
          </p:cNvPr>
          <p:cNvSpPr/>
          <p:nvPr/>
        </p:nvSpPr>
        <p:spPr>
          <a:xfrm>
            <a:off x="6093599" y="1334480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Computational limitations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3E75C8D-89CE-9237-FEA2-E92D83FFA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" b="5221"/>
          <a:stretch/>
        </p:blipFill>
        <p:spPr bwMode="auto">
          <a:xfrm>
            <a:off x="6091704" y="3603081"/>
            <a:ext cx="2942185" cy="187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30FC9B7-9C6C-1F38-FF23-DD4F7E715DD5}"/>
              </a:ext>
            </a:extLst>
          </p:cNvPr>
          <p:cNvSpPr/>
          <p:nvPr/>
        </p:nvSpPr>
        <p:spPr>
          <a:xfrm>
            <a:off x="11327772" y="6105706"/>
            <a:ext cx="788489" cy="5468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DD9C03-DFBA-40F4-CF23-77B5EB66C7A4}"/>
              </a:ext>
            </a:extLst>
          </p:cNvPr>
          <p:cNvCxnSpPr>
            <a:cxnSpLocks/>
          </p:cNvCxnSpPr>
          <p:nvPr/>
        </p:nvCxnSpPr>
        <p:spPr>
          <a:xfrm flipH="1" flipV="1">
            <a:off x="8569840" y="5148337"/>
            <a:ext cx="2862158" cy="10470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A09462D-1824-6E48-1C25-883E644BA0CF}"/>
              </a:ext>
            </a:extLst>
          </p:cNvPr>
          <p:cNvSpPr txBox="1"/>
          <p:nvPr/>
        </p:nvSpPr>
        <p:spPr>
          <a:xfrm>
            <a:off x="10170100" y="6360454"/>
            <a:ext cx="1289630" cy="287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Atomic nuclei</a:t>
            </a:r>
            <a:endParaRPr lang="LID4096" sz="1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D9EE99-1BD1-307B-AAFE-ABC797779869}"/>
              </a:ext>
            </a:extLst>
          </p:cNvPr>
          <p:cNvSpPr txBox="1"/>
          <p:nvPr/>
        </p:nvSpPr>
        <p:spPr>
          <a:xfrm>
            <a:off x="11089324" y="6147608"/>
            <a:ext cx="1289629" cy="489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Neutron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stars</a:t>
            </a:r>
            <a:endParaRPr lang="LID4096" sz="1400" dirty="0">
              <a:solidFill>
                <a:schemeClr val="bg1"/>
              </a:solidFill>
            </a:endParaRP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6914C8F9-A897-FABD-9208-33C835535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840607"/>
              </p:ext>
            </p:extLst>
          </p:nvPr>
        </p:nvGraphicFramePr>
        <p:xfrm>
          <a:off x="6091704" y="1856744"/>
          <a:ext cx="6091703" cy="11125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139955">
                  <a:extLst>
                    <a:ext uri="{9D8B030D-6E8A-4147-A177-3AD203B41FA5}">
                      <a16:colId xmlns:a16="http://schemas.microsoft.com/office/drawing/2014/main" val="2108644312"/>
                    </a:ext>
                  </a:extLst>
                </a:gridCol>
                <a:gridCol w="592825">
                  <a:extLst>
                    <a:ext uri="{9D8B030D-6E8A-4147-A177-3AD203B41FA5}">
                      <a16:colId xmlns:a16="http://schemas.microsoft.com/office/drawing/2014/main" val="1753864693"/>
                    </a:ext>
                  </a:extLst>
                </a:gridCol>
                <a:gridCol w="2358923">
                  <a:extLst>
                    <a:ext uri="{9D8B030D-6E8A-4147-A177-3AD203B41FA5}">
                      <a16:colId xmlns:a16="http://schemas.microsoft.com/office/drawing/2014/main" val="4951834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LID4096" b="0" i="1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51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LID4096" i="1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1682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LID4096" i="1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977696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43F114-52EB-194C-3E46-737148E35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222596"/>
              </p:ext>
            </p:extLst>
          </p:nvPr>
        </p:nvGraphicFramePr>
        <p:xfrm>
          <a:off x="156236" y="1882513"/>
          <a:ext cx="5903200" cy="9144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2792">
                  <a:extLst>
                    <a:ext uri="{9D8B030D-6E8A-4147-A177-3AD203B41FA5}">
                      <a16:colId xmlns:a16="http://schemas.microsoft.com/office/drawing/2014/main" val="2108644312"/>
                    </a:ext>
                  </a:extLst>
                </a:gridCol>
                <a:gridCol w="574480">
                  <a:extLst>
                    <a:ext uri="{9D8B030D-6E8A-4147-A177-3AD203B41FA5}">
                      <a16:colId xmlns:a16="http://schemas.microsoft.com/office/drawing/2014/main" val="1753864693"/>
                    </a:ext>
                  </a:extLst>
                </a:gridCol>
                <a:gridCol w="2285928">
                  <a:extLst>
                    <a:ext uri="{9D8B030D-6E8A-4147-A177-3AD203B41FA5}">
                      <a16:colId xmlns:a16="http://schemas.microsoft.com/office/drawing/2014/main" val="4951834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008B"/>
                          </a:solidFill>
                        </a:rPr>
                        <a:t>Lattice QCD: </a:t>
                      </a:r>
                      <a:br>
                        <a:rPr lang="en-CA" sz="1800" b="0" dirty="0">
                          <a:solidFill>
                            <a:srgbClr val="00008B"/>
                          </a:solidFill>
                        </a:rPr>
                      </a:br>
                      <a:r>
                        <a:rPr lang="en-CA" sz="1800" b="0" dirty="0">
                          <a:solidFill>
                            <a:srgbClr val="00008B"/>
                          </a:solidFill>
                        </a:rPr>
                        <a:t>dominant supercomputer</a:t>
                      </a:r>
                      <a:br>
                        <a:rPr lang="en-CA" sz="1800" b="0" dirty="0">
                          <a:solidFill>
                            <a:srgbClr val="00008B"/>
                          </a:solidFill>
                        </a:rPr>
                      </a:br>
                      <a:r>
                        <a:rPr lang="en-CA" sz="1800" b="0" dirty="0">
                          <a:solidFill>
                            <a:srgbClr val="00008B"/>
                          </a:solidFill>
                        </a:rPr>
                        <a:t>usage (INCITE 2019)</a:t>
                      </a:r>
                      <a:endParaRPr lang="en-US" sz="1800" b="0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8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→</a:t>
                      </a:r>
                      <a:endParaRPr lang="en-US" sz="1800" b="0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1" dirty="0">
                          <a:solidFill>
                            <a:srgbClr val="00008B"/>
                          </a:solidFill>
                        </a:rPr>
                        <a:t>deep learning </a:t>
                      </a:r>
                      <a:endParaRPr lang="LID4096" b="0" i="1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5128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F0376BB-E867-36D6-7AD3-A7EBDB329F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6600243"/>
                  </p:ext>
                </p:extLst>
              </p:nvPr>
            </p:nvGraphicFramePr>
            <p:xfrm>
              <a:off x="6091704" y="1882776"/>
              <a:ext cx="6091703" cy="165100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3139955">
                      <a:extLst>
                        <a:ext uri="{9D8B030D-6E8A-4147-A177-3AD203B41FA5}">
                          <a16:colId xmlns:a16="http://schemas.microsoft.com/office/drawing/2014/main" val="2108644312"/>
                        </a:ext>
                      </a:extLst>
                    </a:gridCol>
                    <a:gridCol w="592825">
                      <a:extLst>
                        <a:ext uri="{9D8B030D-6E8A-4147-A177-3AD203B41FA5}">
                          <a16:colId xmlns:a16="http://schemas.microsoft.com/office/drawing/2014/main" val="1753864693"/>
                        </a:ext>
                      </a:extLst>
                    </a:gridCol>
                    <a:gridCol w="2358923">
                      <a:extLst>
                        <a:ext uri="{9D8B030D-6E8A-4147-A177-3AD203B41FA5}">
                          <a16:colId xmlns:a16="http://schemas.microsoft.com/office/drawing/2014/main" val="4951834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008B"/>
                              </a:solidFill>
                            </a:rPr>
                            <a:t>Cannot directly compute </a:t>
                          </a:r>
                          <a:br>
                            <a:rPr lang="en-US" sz="1800" b="0" dirty="0">
                              <a:solidFill>
                                <a:srgbClr val="00008B"/>
                              </a:solidFill>
                            </a:rPr>
                          </a:br>
                          <a:r>
                            <a:rPr lang="en-US" sz="1800" b="0" dirty="0">
                              <a:solidFill>
                                <a:srgbClr val="00008B"/>
                              </a:solidFill>
                            </a:rPr>
                            <a:t>free energy, entropy, …</a:t>
                          </a: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CA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8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→</a:t>
                          </a:r>
                          <a:endParaRPr lang="en-US" sz="1800" b="0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dirty="0">
                              <a:solidFill>
                                <a:srgbClr val="00008B"/>
                              </a:solidFill>
                            </a:rPr>
                            <a:t>deep learning </a:t>
                          </a:r>
                          <a:endParaRPr lang="LID4096" b="0" i="1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2512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rgbClr val="00008B"/>
                              </a:solidFill>
                            </a:rPr>
                            <a:t>Cannot simulate large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dirty="0" smtClean="0">
                                  <a:solidFill>
                                    <a:srgbClr val="00008B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800" dirty="0">
                              <a:solidFill>
                                <a:srgbClr val="00008B"/>
                              </a:solidFill>
                            </a:rPr>
                            <a:t>-term, chemical potential, …</a:t>
                          </a: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800" dirty="0">
                              <a:solidFill>
                                <a:srgbClr val="00008B"/>
                              </a:solidFill>
                            </a:rPr>
                            <a:t>→</a:t>
                          </a:r>
                          <a:endParaRPr lang="en-US" sz="1800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i="1" dirty="0">
                              <a:solidFill>
                                <a:srgbClr val="00008B"/>
                              </a:solidFill>
                            </a:rPr>
                            <a:t>tensor networks </a:t>
                          </a:r>
                          <a:endParaRPr lang="LID4096" i="1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6700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LID4096" i="1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31278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F0376BB-E867-36D6-7AD3-A7EBDB329F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6600243"/>
                  </p:ext>
                </p:extLst>
              </p:nvPr>
            </p:nvGraphicFramePr>
            <p:xfrm>
              <a:off x="6091704" y="1882776"/>
              <a:ext cx="6091703" cy="165100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3139955">
                      <a:extLst>
                        <a:ext uri="{9D8B030D-6E8A-4147-A177-3AD203B41FA5}">
                          <a16:colId xmlns:a16="http://schemas.microsoft.com/office/drawing/2014/main" val="2108644312"/>
                        </a:ext>
                      </a:extLst>
                    </a:gridCol>
                    <a:gridCol w="592825">
                      <a:extLst>
                        <a:ext uri="{9D8B030D-6E8A-4147-A177-3AD203B41FA5}">
                          <a16:colId xmlns:a16="http://schemas.microsoft.com/office/drawing/2014/main" val="1753864693"/>
                        </a:ext>
                      </a:extLst>
                    </a:gridCol>
                    <a:gridCol w="2358923">
                      <a:extLst>
                        <a:ext uri="{9D8B030D-6E8A-4147-A177-3AD203B41FA5}">
                          <a16:colId xmlns:a16="http://schemas.microsoft.com/office/drawing/2014/main" val="495183430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008B"/>
                              </a:solidFill>
                            </a:rPr>
                            <a:t>Cannot directly compute </a:t>
                          </a:r>
                          <a:br>
                            <a:rPr lang="en-US" sz="1800" b="0" dirty="0">
                              <a:solidFill>
                                <a:srgbClr val="00008B"/>
                              </a:solidFill>
                            </a:rPr>
                          </a:br>
                          <a:r>
                            <a:rPr lang="en-US" sz="1800" b="0" dirty="0">
                              <a:solidFill>
                                <a:srgbClr val="00008B"/>
                              </a:solidFill>
                            </a:rPr>
                            <a:t>free energy, entropy, …</a:t>
                          </a: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CA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8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→</a:t>
                          </a:r>
                          <a:endParaRPr lang="en-US" sz="1800" b="0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dirty="0">
                              <a:solidFill>
                                <a:srgbClr val="00008B"/>
                              </a:solidFill>
                            </a:rPr>
                            <a:t>deep learning </a:t>
                          </a:r>
                          <a:endParaRPr lang="LID4096" b="0" i="1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25128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03774" r="-94175" b="-575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800" dirty="0">
                              <a:solidFill>
                                <a:srgbClr val="00008B"/>
                              </a:solidFill>
                            </a:rPr>
                            <a:t>→</a:t>
                          </a:r>
                          <a:endParaRPr lang="en-US" sz="1800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i="1" dirty="0">
                              <a:solidFill>
                                <a:srgbClr val="00008B"/>
                              </a:solidFill>
                            </a:rPr>
                            <a:t>tensor networks </a:t>
                          </a:r>
                          <a:endParaRPr lang="LID4096" i="1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6700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LID4096" i="1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312784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51B9C4B-55C8-82C0-8611-10F4B95FBC3B}"/>
              </a:ext>
            </a:extLst>
          </p:cNvPr>
          <p:cNvSpPr txBox="1"/>
          <p:nvPr/>
        </p:nvSpPr>
        <p:spPr>
          <a:xfrm>
            <a:off x="9254185" y="2563250"/>
            <a:ext cx="2520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LID4096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18BF06-86B5-1392-A83C-9F5DB0DEA582}"/>
              </a:ext>
            </a:extLst>
          </p:cNvPr>
          <p:cNvGrpSpPr/>
          <p:nvPr/>
        </p:nvGrpSpPr>
        <p:grpSpPr>
          <a:xfrm>
            <a:off x="1329247" y="3101000"/>
            <a:ext cx="3758430" cy="3425232"/>
            <a:chOff x="1715544" y="2488794"/>
            <a:chExt cx="3900193" cy="3522112"/>
          </a:xfrm>
        </p:grpSpPr>
        <p:pic>
          <p:nvPicPr>
            <p:cNvPr id="4" name="Picture 3" descr="Chart, pie chart&#10;&#10;Description automatically generated">
              <a:extLst>
                <a:ext uri="{FF2B5EF4-FFF2-40B4-BE49-F238E27FC236}">
                  <a16:creationId xmlns:a16="http://schemas.microsoft.com/office/drawing/2014/main" id="{B4B250C8-460D-4830-675D-0F05311BB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1" t="8935" r="18010" b="17522"/>
            <a:stretch/>
          </p:blipFill>
          <p:spPr>
            <a:xfrm>
              <a:off x="1715544" y="2488794"/>
              <a:ext cx="3704187" cy="35221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86C71FE-80D4-2D73-3FBC-7D58570F3349}"/>
                    </a:ext>
                  </a:extLst>
                </p:cNvPr>
                <p:cNvSpPr txBox="1"/>
                <p:nvPr/>
              </p:nvSpPr>
              <p:spPr>
                <a:xfrm>
                  <a:off x="2339364" y="4616894"/>
                  <a:ext cx="2089827" cy="7633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CA" b="1" dirty="0">
                      <a:solidFill>
                        <a:schemeClr val="bg1"/>
                      </a:solidFill>
                    </a:rPr>
                    <a:t>Lattice QCD:</a:t>
                  </a:r>
                  <a:br>
                    <a:rPr lang="en-CA" b="1" dirty="0">
                      <a:solidFill>
                        <a:schemeClr val="bg1"/>
                      </a:solidFill>
                    </a:rPr>
                  </a:br>
                  <a14:m>
                    <m:oMath xmlns:m="http://schemas.openxmlformats.org/officeDocument/2006/math">
                      <m:r>
                        <a:rPr lang="en-US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𝟒𝟎</m:t>
                      </m:r>
                    </m:oMath>
                  </a14:m>
                  <a:r>
                    <a:rPr lang="en-CA" b="1" dirty="0">
                      <a:solidFill>
                        <a:schemeClr val="bg1"/>
                      </a:solidFill>
                    </a:rPr>
                    <a:t>%</a:t>
                  </a:r>
                  <a:endParaRPr lang="LID4096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496FA19-2C25-7A86-29AE-6CFFFE70EB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9364" y="4616894"/>
                  <a:ext cx="2089827" cy="763355"/>
                </a:xfrm>
                <a:prstGeom prst="rect">
                  <a:avLst/>
                </a:prstGeom>
                <a:blipFill>
                  <a:blip r:embed="rId6"/>
                  <a:stretch>
                    <a:fillRect l="-2564" t="-3846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9CEC5DE-5F00-0A60-7E47-EC9D8298041B}"/>
                </a:ext>
              </a:extLst>
            </p:cNvPr>
            <p:cNvSpPr txBox="1"/>
            <p:nvPr/>
          </p:nvSpPr>
          <p:spPr>
            <a:xfrm>
              <a:off x="1995760" y="3575178"/>
              <a:ext cx="1444754" cy="6062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Materials /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chemistry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191845-99F3-FD82-19D4-07B78A2BE5C6}"/>
                </a:ext>
              </a:extLst>
            </p:cNvPr>
            <p:cNvSpPr txBox="1"/>
            <p:nvPr/>
          </p:nvSpPr>
          <p:spPr>
            <a:xfrm>
              <a:off x="4306904" y="4221140"/>
              <a:ext cx="1308833" cy="6062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Plasma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physics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73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64CA2E9-6D6E-7E19-46F8-6E7BDF3F09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2110491"/>
                  </p:ext>
                </p:extLst>
              </p:nvPr>
            </p:nvGraphicFramePr>
            <p:xfrm>
              <a:off x="6091704" y="1882776"/>
              <a:ext cx="6091703" cy="192024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3139955">
                      <a:extLst>
                        <a:ext uri="{9D8B030D-6E8A-4147-A177-3AD203B41FA5}">
                          <a16:colId xmlns:a16="http://schemas.microsoft.com/office/drawing/2014/main" val="2108644312"/>
                        </a:ext>
                      </a:extLst>
                    </a:gridCol>
                    <a:gridCol w="592825">
                      <a:extLst>
                        <a:ext uri="{9D8B030D-6E8A-4147-A177-3AD203B41FA5}">
                          <a16:colId xmlns:a16="http://schemas.microsoft.com/office/drawing/2014/main" val="1753864693"/>
                        </a:ext>
                      </a:extLst>
                    </a:gridCol>
                    <a:gridCol w="2358923">
                      <a:extLst>
                        <a:ext uri="{9D8B030D-6E8A-4147-A177-3AD203B41FA5}">
                          <a16:colId xmlns:a16="http://schemas.microsoft.com/office/drawing/2014/main" val="4951834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008B"/>
                              </a:solidFill>
                            </a:rPr>
                            <a:t>Cannot directly compute </a:t>
                          </a:r>
                          <a:br>
                            <a:rPr lang="en-US" sz="1800" b="0" dirty="0">
                              <a:solidFill>
                                <a:srgbClr val="00008B"/>
                              </a:solidFill>
                            </a:rPr>
                          </a:br>
                          <a:r>
                            <a:rPr lang="en-US" sz="1800" b="0" dirty="0">
                              <a:solidFill>
                                <a:srgbClr val="00008B"/>
                              </a:solidFill>
                            </a:rPr>
                            <a:t>free energy, entropy, …</a:t>
                          </a: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CA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8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→</a:t>
                          </a:r>
                          <a:endParaRPr lang="en-US" sz="1800" b="0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dirty="0">
                              <a:solidFill>
                                <a:srgbClr val="00008B"/>
                              </a:solidFill>
                            </a:rPr>
                            <a:t>deep learning </a:t>
                          </a:r>
                          <a:endParaRPr lang="LID4096" b="0" i="1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22512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rgbClr val="00008B"/>
                              </a:solidFill>
                            </a:rPr>
                            <a:t>Cannot simulate large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dirty="0" smtClean="0">
                                  <a:solidFill>
                                    <a:srgbClr val="00008B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800" dirty="0">
                              <a:solidFill>
                                <a:srgbClr val="00008B"/>
                              </a:solidFill>
                            </a:rPr>
                            <a:t>-term, chemical potential, …</a:t>
                          </a: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800" dirty="0">
                              <a:solidFill>
                                <a:srgbClr val="00008B"/>
                              </a:solidFill>
                            </a:rPr>
                            <a:t>→</a:t>
                          </a:r>
                          <a:endParaRPr lang="en-US" sz="1800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i="1" dirty="0">
                              <a:solidFill>
                                <a:srgbClr val="00008B"/>
                              </a:solidFill>
                            </a:rPr>
                            <a:t>tensor networks </a:t>
                          </a:r>
                          <a:endParaRPr lang="LID4096" i="1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66700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>
                              <a:solidFill>
                                <a:srgbClr val="00008B"/>
                              </a:solidFill>
                            </a:rPr>
                            <a:t>Cannot</a:t>
                          </a:r>
                          <a:r>
                            <a:rPr lang="de-DE" dirty="0">
                              <a:solidFill>
                                <a:srgbClr val="00008B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rgbClr val="00008B"/>
                              </a:solidFill>
                            </a:rPr>
                            <a:t>simulate</a:t>
                          </a:r>
                          <a:r>
                            <a:rPr lang="de-DE" dirty="0">
                              <a:solidFill>
                                <a:srgbClr val="00008B"/>
                              </a:solidFill>
                            </a:rPr>
                            <a:t> out-</a:t>
                          </a:r>
                          <a:r>
                            <a:rPr lang="de-DE" dirty="0" err="1">
                              <a:solidFill>
                                <a:srgbClr val="00008B"/>
                              </a:solidFill>
                            </a:rPr>
                            <a:t>of</a:t>
                          </a:r>
                          <a:r>
                            <a:rPr lang="de-DE" dirty="0">
                              <a:solidFill>
                                <a:srgbClr val="00008B"/>
                              </a:solidFill>
                            </a:rPr>
                            <a:t>-equilibrium </a:t>
                          </a:r>
                          <a:r>
                            <a:rPr lang="de-DE" dirty="0" err="1">
                              <a:solidFill>
                                <a:srgbClr val="00008B"/>
                              </a:solidFill>
                            </a:rPr>
                            <a:t>dynamics</a:t>
                          </a:r>
                          <a:r>
                            <a:rPr lang="de-DE" dirty="0">
                              <a:solidFill>
                                <a:srgbClr val="00008B"/>
                              </a:solidFill>
                            </a:rPr>
                            <a:t>, …</a:t>
                          </a: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A" sz="1800" dirty="0">
                              <a:solidFill>
                                <a:srgbClr val="00008B"/>
                              </a:solidFill>
                            </a:rPr>
                            <a:t>→</a:t>
                          </a:r>
                          <a:endParaRPr lang="de-DE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i="1" dirty="0">
                              <a:solidFill>
                                <a:srgbClr val="00008B"/>
                              </a:solidFill>
                            </a:rPr>
                            <a:t>quantum computing</a:t>
                          </a:r>
                          <a:endParaRPr lang="LID4096" i="1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431278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64CA2E9-6D6E-7E19-46F8-6E7BDF3F09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2110491"/>
                  </p:ext>
                </p:extLst>
              </p:nvPr>
            </p:nvGraphicFramePr>
            <p:xfrm>
              <a:off x="6091704" y="1882776"/>
              <a:ext cx="6091703" cy="192024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3139955">
                      <a:extLst>
                        <a:ext uri="{9D8B030D-6E8A-4147-A177-3AD203B41FA5}">
                          <a16:colId xmlns:a16="http://schemas.microsoft.com/office/drawing/2014/main" val="2108644312"/>
                        </a:ext>
                      </a:extLst>
                    </a:gridCol>
                    <a:gridCol w="592825">
                      <a:extLst>
                        <a:ext uri="{9D8B030D-6E8A-4147-A177-3AD203B41FA5}">
                          <a16:colId xmlns:a16="http://schemas.microsoft.com/office/drawing/2014/main" val="1753864693"/>
                        </a:ext>
                      </a:extLst>
                    </a:gridCol>
                    <a:gridCol w="2358923">
                      <a:extLst>
                        <a:ext uri="{9D8B030D-6E8A-4147-A177-3AD203B41FA5}">
                          <a16:colId xmlns:a16="http://schemas.microsoft.com/office/drawing/2014/main" val="495183430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008B"/>
                              </a:solidFill>
                            </a:rPr>
                            <a:t>Cannot directly compute </a:t>
                          </a:r>
                          <a:br>
                            <a:rPr lang="en-US" sz="1800" b="0" dirty="0">
                              <a:solidFill>
                                <a:srgbClr val="00008B"/>
                              </a:solidFill>
                            </a:rPr>
                          </a:br>
                          <a:r>
                            <a:rPr lang="en-US" sz="1800" b="0" dirty="0">
                              <a:solidFill>
                                <a:srgbClr val="00008B"/>
                              </a:solidFill>
                            </a:rPr>
                            <a:t>free energy, entropy, …</a:t>
                          </a: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CA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8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→</a:t>
                          </a:r>
                          <a:endParaRPr lang="en-US" sz="1800" b="0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dirty="0">
                              <a:solidFill>
                                <a:srgbClr val="00008B"/>
                              </a:solidFill>
                            </a:rPr>
                            <a:t>deep learning </a:t>
                          </a:r>
                          <a:endParaRPr lang="LID4096" b="0" i="1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225128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03774" r="-94175" b="-1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800" dirty="0">
                              <a:solidFill>
                                <a:srgbClr val="00008B"/>
                              </a:solidFill>
                            </a:rPr>
                            <a:t>→</a:t>
                          </a:r>
                          <a:endParaRPr lang="en-US" sz="1800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i="1" dirty="0">
                              <a:solidFill>
                                <a:srgbClr val="00008B"/>
                              </a:solidFill>
                            </a:rPr>
                            <a:t>tensor networks </a:t>
                          </a:r>
                          <a:endParaRPr lang="LID4096" i="1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667002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de-DE" dirty="0" err="1">
                              <a:solidFill>
                                <a:srgbClr val="00008B"/>
                              </a:solidFill>
                            </a:rPr>
                            <a:t>Cannot</a:t>
                          </a:r>
                          <a:r>
                            <a:rPr lang="de-DE" dirty="0">
                              <a:solidFill>
                                <a:srgbClr val="00008B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rgbClr val="00008B"/>
                              </a:solidFill>
                            </a:rPr>
                            <a:t>simulate</a:t>
                          </a:r>
                          <a:r>
                            <a:rPr lang="de-DE" dirty="0">
                              <a:solidFill>
                                <a:srgbClr val="00008B"/>
                              </a:solidFill>
                            </a:rPr>
                            <a:t> out-</a:t>
                          </a:r>
                          <a:r>
                            <a:rPr lang="de-DE" dirty="0" err="1">
                              <a:solidFill>
                                <a:srgbClr val="00008B"/>
                              </a:solidFill>
                            </a:rPr>
                            <a:t>of</a:t>
                          </a:r>
                          <a:r>
                            <a:rPr lang="de-DE" dirty="0">
                              <a:solidFill>
                                <a:srgbClr val="00008B"/>
                              </a:solidFill>
                            </a:rPr>
                            <a:t>-equilibrium </a:t>
                          </a:r>
                          <a:r>
                            <a:rPr lang="de-DE" dirty="0" err="1">
                              <a:solidFill>
                                <a:srgbClr val="00008B"/>
                              </a:solidFill>
                            </a:rPr>
                            <a:t>dynamics</a:t>
                          </a:r>
                          <a:r>
                            <a:rPr lang="de-DE" dirty="0">
                              <a:solidFill>
                                <a:srgbClr val="00008B"/>
                              </a:solidFill>
                            </a:rPr>
                            <a:t>, …</a:t>
                          </a: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A" sz="1800" dirty="0">
                              <a:solidFill>
                                <a:srgbClr val="00008B"/>
                              </a:solidFill>
                            </a:rPr>
                            <a:t>→</a:t>
                          </a:r>
                          <a:endParaRPr lang="de-DE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i="1" dirty="0">
                              <a:solidFill>
                                <a:srgbClr val="00008B"/>
                              </a:solidFill>
                            </a:rPr>
                            <a:t>quantum computing</a:t>
                          </a:r>
                          <a:endParaRPr lang="LID4096" i="1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4312784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A6D8DDE1-6AA5-5E9B-01EB-9D41F8BB329C}"/>
              </a:ext>
            </a:extLst>
          </p:cNvPr>
          <p:cNvGrpSpPr/>
          <p:nvPr/>
        </p:nvGrpSpPr>
        <p:grpSpPr>
          <a:xfrm>
            <a:off x="9105422" y="3609474"/>
            <a:ext cx="3085943" cy="3272163"/>
            <a:chOff x="5866023" y="3386012"/>
            <a:chExt cx="3192249" cy="3499621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9C4AA256-E6E2-9583-58FB-804D9BED6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4547" y="3386012"/>
              <a:ext cx="3133725" cy="3475143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9FE65BA-CC21-A18B-E578-BB0FA0360F01}"/>
                </a:ext>
              </a:extLst>
            </p:cNvPr>
            <p:cNvSpPr txBox="1"/>
            <p:nvPr/>
          </p:nvSpPr>
          <p:spPr>
            <a:xfrm rot="16200000">
              <a:off x="4283918" y="4968117"/>
              <a:ext cx="34719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Temperature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BF2F1C2-887C-EA6E-1DC6-5D1384B3860F}"/>
                </a:ext>
              </a:extLst>
            </p:cNvPr>
            <p:cNvSpPr txBox="1"/>
            <p:nvPr/>
          </p:nvSpPr>
          <p:spPr>
            <a:xfrm>
              <a:off x="5924547" y="6577856"/>
              <a:ext cx="31337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Baryon Density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2B4BCC0-36AC-5CD6-A208-092B3CBB2732}"/>
                </a:ext>
              </a:extLst>
            </p:cNvPr>
            <p:cNvSpPr txBox="1"/>
            <p:nvPr/>
          </p:nvSpPr>
          <p:spPr>
            <a:xfrm>
              <a:off x="6193613" y="3960051"/>
              <a:ext cx="614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LHC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9B82438-21D0-6F22-A1D9-D793F5837142}"/>
                </a:ext>
              </a:extLst>
            </p:cNvPr>
            <p:cNvSpPr/>
            <p:nvPr/>
          </p:nvSpPr>
          <p:spPr>
            <a:xfrm>
              <a:off x="7134175" y="4684610"/>
              <a:ext cx="1647875" cy="14773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F27898B-B679-2073-BE9A-AA09B8499689}"/>
                </a:ext>
              </a:extLst>
            </p:cNvPr>
            <p:cNvSpPr txBox="1"/>
            <p:nvPr/>
          </p:nvSpPr>
          <p:spPr>
            <a:xfrm>
              <a:off x="6985000" y="4607896"/>
              <a:ext cx="19324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Quark-Gluon Plasma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4394774-54EF-5A67-30E0-CC12362F8ADA}"/>
                </a:ext>
              </a:extLst>
            </p:cNvPr>
            <p:cNvSpPr/>
            <p:nvPr/>
          </p:nvSpPr>
          <p:spPr>
            <a:xfrm>
              <a:off x="7088692" y="6414293"/>
              <a:ext cx="1069102" cy="16857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0C1616-C44B-BCF5-E011-4F72134DAF3A}"/>
                </a:ext>
              </a:extLst>
            </p:cNvPr>
            <p:cNvSpPr/>
            <p:nvPr/>
          </p:nvSpPr>
          <p:spPr>
            <a:xfrm>
              <a:off x="6491984" y="5803167"/>
              <a:ext cx="731520" cy="1617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2423751-B82A-E820-8573-CECE860A091D}"/>
                </a:ext>
              </a:extLst>
            </p:cNvPr>
            <p:cNvSpPr txBox="1"/>
            <p:nvPr/>
          </p:nvSpPr>
          <p:spPr>
            <a:xfrm>
              <a:off x="6199884" y="5726452"/>
              <a:ext cx="133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Hadrons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17F51ECF-E451-1DCE-1F48-4CE413F02174}"/>
              </a:ext>
            </a:extLst>
          </p:cNvPr>
          <p:cNvSpPr txBox="1">
            <a:spLocks/>
          </p:cNvSpPr>
          <p:nvPr/>
        </p:nvSpPr>
        <p:spPr>
          <a:xfrm>
            <a:off x="208489" y="1953372"/>
            <a:ext cx="5883215" cy="4790639"/>
          </a:xfrm>
          <a:prstGeom prst="rect">
            <a:avLst/>
          </a:prstGeom>
        </p:spPr>
        <p:txBody>
          <a:bodyPr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computational challenges of lattice theory?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5F9C26-B55F-485E-949B-E34B2979AA15}"/>
              </a:ext>
            </a:extLst>
          </p:cNvPr>
          <p:cNvSpPr/>
          <p:nvPr/>
        </p:nvSpPr>
        <p:spPr>
          <a:xfrm rot="5400000">
            <a:off x="2855092" y="-1525412"/>
            <a:ext cx="378613" cy="60984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7F5217-F8B9-430C-99A9-6C7298E4458F}"/>
              </a:ext>
            </a:extLst>
          </p:cNvPr>
          <p:cNvSpPr/>
          <p:nvPr/>
        </p:nvSpPr>
        <p:spPr>
          <a:xfrm>
            <a:off x="208489" y="1336529"/>
            <a:ext cx="556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Computational costs</a:t>
            </a:r>
          </a:p>
        </p:txBody>
      </p:sp>
      <p:sp>
        <p:nvSpPr>
          <p:cNvPr id="67" name="Content Placeholder 8">
            <a:extLst>
              <a:ext uri="{FF2B5EF4-FFF2-40B4-BE49-F238E27FC236}">
                <a16:creationId xmlns:a16="http://schemas.microsoft.com/office/drawing/2014/main" id="{38E5FB8E-000E-85B5-4129-E27366D62AE7}"/>
              </a:ext>
            </a:extLst>
          </p:cNvPr>
          <p:cNvSpPr txBox="1">
            <a:spLocks/>
          </p:cNvSpPr>
          <p:nvPr/>
        </p:nvSpPr>
        <p:spPr>
          <a:xfrm>
            <a:off x="11405418" y="1072960"/>
            <a:ext cx="786581" cy="4067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D18859F-E38D-99BC-466B-4C36C3F64296}"/>
              </a:ext>
            </a:extLst>
          </p:cNvPr>
          <p:cNvSpPr/>
          <p:nvPr/>
        </p:nvSpPr>
        <p:spPr>
          <a:xfrm rot="5400000">
            <a:off x="8953494" y="-1525412"/>
            <a:ext cx="378613" cy="60984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B4B78F5-9971-BF80-1F3C-07AF2E99D395}"/>
              </a:ext>
            </a:extLst>
          </p:cNvPr>
          <p:cNvSpPr/>
          <p:nvPr/>
        </p:nvSpPr>
        <p:spPr>
          <a:xfrm>
            <a:off x="6093599" y="1334480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Computational limitations</a:t>
            </a:r>
          </a:p>
        </p:txBody>
      </p:sp>
      <p:pic>
        <p:nvPicPr>
          <p:cNvPr id="7" name="Picture 2" descr="A Complete History of the Universe (From the Big Bang to Present Day) -  eduvigyan.com">
            <a:extLst>
              <a:ext uri="{FF2B5EF4-FFF2-40B4-BE49-F238E27FC236}">
                <a16:creationId xmlns:a16="http://schemas.microsoft.com/office/drawing/2014/main" id="{F3E75C8D-89CE-9237-FEA2-E92D83FFA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1" t="5239" r="7210" b="7421"/>
          <a:stretch/>
        </p:blipFill>
        <p:spPr bwMode="auto">
          <a:xfrm>
            <a:off x="6091645" y="4085886"/>
            <a:ext cx="2942185" cy="187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F4B8F6F-56E5-BA79-176D-9ADB1FF0BF28}"/>
              </a:ext>
            </a:extLst>
          </p:cNvPr>
          <p:cNvSpPr/>
          <p:nvPr/>
        </p:nvSpPr>
        <p:spPr>
          <a:xfrm>
            <a:off x="10822977" y="5949349"/>
            <a:ext cx="532693" cy="2470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9EC4B9-3505-1E6D-0774-21833B211A1C}"/>
              </a:ext>
            </a:extLst>
          </p:cNvPr>
          <p:cNvSpPr txBox="1"/>
          <p:nvPr/>
        </p:nvSpPr>
        <p:spPr>
          <a:xfrm>
            <a:off x="10170100" y="6360454"/>
            <a:ext cx="1289630" cy="287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Atomic nuclei</a:t>
            </a:r>
            <a:endParaRPr lang="LID4096" sz="1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5D4B4D-3A40-541F-D507-4013D0FB4C06}"/>
              </a:ext>
            </a:extLst>
          </p:cNvPr>
          <p:cNvSpPr txBox="1"/>
          <p:nvPr/>
        </p:nvSpPr>
        <p:spPr>
          <a:xfrm>
            <a:off x="11089324" y="6147608"/>
            <a:ext cx="1289629" cy="489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Neutron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stars</a:t>
            </a:r>
            <a:endParaRPr lang="LID4096" sz="1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CB2947C-33C9-E8E1-3973-BF491AB1A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33519"/>
              </p:ext>
            </p:extLst>
          </p:nvPr>
        </p:nvGraphicFramePr>
        <p:xfrm>
          <a:off x="156236" y="1882513"/>
          <a:ext cx="5903200" cy="9144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2792">
                  <a:extLst>
                    <a:ext uri="{9D8B030D-6E8A-4147-A177-3AD203B41FA5}">
                      <a16:colId xmlns:a16="http://schemas.microsoft.com/office/drawing/2014/main" val="2108644312"/>
                    </a:ext>
                  </a:extLst>
                </a:gridCol>
                <a:gridCol w="574480">
                  <a:extLst>
                    <a:ext uri="{9D8B030D-6E8A-4147-A177-3AD203B41FA5}">
                      <a16:colId xmlns:a16="http://schemas.microsoft.com/office/drawing/2014/main" val="1753864693"/>
                    </a:ext>
                  </a:extLst>
                </a:gridCol>
                <a:gridCol w="2285928">
                  <a:extLst>
                    <a:ext uri="{9D8B030D-6E8A-4147-A177-3AD203B41FA5}">
                      <a16:colId xmlns:a16="http://schemas.microsoft.com/office/drawing/2014/main" val="4951834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008B"/>
                          </a:solidFill>
                        </a:rPr>
                        <a:t>Lattice QCD: </a:t>
                      </a:r>
                      <a:br>
                        <a:rPr lang="en-CA" sz="1800" b="0" dirty="0">
                          <a:solidFill>
                            <a:srgbClr val="00008B"/>
                          </a:solidFill>
                        </a:rPr>
                      </a:br>
                      <a:r>
                        <a:rPr lang="en-CA" sz="1800" b="0" dirty="0">
                          <a:solidFill>
                            <a:srgbClr val="00008B"/>
                          </a:solidFill>
                        </a:rPr>
                        <a:t>dominant supercomputer</a:t>
                      </a:r>
                      <a:br>
                        <a:rPr lang="en-CA" sz="1800" b="0" dirty="0">
                          <a:solidFill>
                            <a:srgbClr val="00008B"/>
                          </a:solidFill>
                        </a:rPr>
                      </a:br>
                      <a:r>
                        <a:rPr lang="en-CA" sz="1800" b="0" dirty="0">
                          <a:solidFill>
                            <a:srgbClr val="00008B"/>
                          </a:solidFill>
                        </a:rPr>
                        <a:t>usage (INCITE 2019)</a:t>
                      </a:r>
                      <a:endParaRPr lang="en-US" sz="1800" b="0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8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→</a:t>
                      </a:r>
                      <a:endParaRPr lang="en-US" sz="1800" b="0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1" dirty="0">
                          <a:solidFill>
                            <a:srgbClr val="00008B"/>
                          </a:solidFill>
                        </a:rPr>
                        <a:t>deep learning </a:t>
                      </a:r>
                      <a:endParaRPr lang="LID4096" b="0" i="1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5128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C501FC0-EE7D-6FB6-82B7-5275BE768F9A}"/>
              </a:ext>
            </a:extLst>
          </p:cNvPr>
          <p:cNvSpPr txBox="1"/>
          <p:nvPr/>
        </p:nvSpPr>
        <p:spPr>
          <a:xfrm>
            <a:off x="9054824" y="3149924"/>
            <a:ext cx="28695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LID4096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FE1D1EA-BAAD-ED78-609B-46A8528938E6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6539023" y="5026686"/>
            <a:ext cx="4361965" cy="9588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F0132C2B-6AE7-F417-77C1-5B9904F55B6A}"/>
              </a:ext>
            </a:extLst>
          </p:cNvPr>
          <p:cNvGrpSpPr/>
          <p:nvPr/>
        </p:nvGrpSpPr>
        <p:grpSpPr>
          <a:xfrm>
            <a:off x="1329247" y="3101000"/>
            <a:ext cx="3758430" cy="3425232"/>
            <a:chOff x="1715544" y="2488794"/>
            <a:chExt cx="3900193" cy="3522112"/>
          </a:xfrm>
        </p:grpSpPr>
        <p:pic>
          <p:nvPicPr>
            <p:cNvPr id="8" name="Picture 7" descr="Chart, pie chart&#10;&#10;Description automatically generated">
              <a:extLst>
                <a:ext uri="{FF2B5EF4-FFF2-40B4-BE49-F238E27FC236}">
                  <a16:creationId xmlns:a16="http://schemas.microsoft.com/office/drawing/2014/main" id="{F4F08359-DDC4-3078-826F-2C56437B7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1" t="8935" r="18010" b="17522"/>
            <a:stretch/>
          </p:blipFill>
          <p:spPr>
            <a:xfrm>
              <a:off x="1715544" y="2488794"/>
              <a:ext cx="3704187" cy="35221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D3699C1-F89B-AEF6-B3DA-4EEAD4034B92}"/>
                    </a:ext>
                  </a:extLst>
                </p:cNvPr>
                <p:cNvSpPr txBox="1"/>
                <p:nvPr/>
              </p:nvSpPr>
              <p:spPr>
                <a:xfrm>
                  <a:off x="2339364" y="4616894"/>
                  <a:ext cx="2089827" cy="7633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CA" b="1" dirty="0">
                      <a:solidFill>
                        <a:schemeClr val="bg1"/>
                      </a:solidFill>
                    </a:rPr>
                    <a:t>Lattice QCD:</a:t>
                  </a:r>
                  <a:br>
                    <a:rPr lang="en-CA" b="1" dirty="0">
                      <a:solidFill>
                        <a:schemeClr val="bg1"/>
                      </a:solidFill>
                    </a:rPr>
                  </a:br>
                  <a14:m>
                    <m:oMath xmlns:m="http://schemas.openxmlformats.org/officeDocument/2006/math">
                      <m:r>
                        <a:rPr lang="en-US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𝟒𝟎</m:t>
                      </m:r>
                    </m:oMath>
                  </a14:m>
                  <a:r>
                    <a:rPr lang="en-CA" b="1" dirty="0">
                      <a:solidFill>
                        <a:schemeClr val="bg1"/>
                      </a:solidFill>
                    </a:rPr>
                    <a:t>%</a:t>
                  </a:r>
                  <a:endParaRPr lang="LID4096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496FA19-2C25-7A86-29AE-6CFFFE70EB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9364" y="4616894"/>
                  <a:ext cx="2089827" cy="763355"/>
                </a:xfrm>
                <a:prstGeom prst="rect">
                  <a:avLst/>
                </a:prstGeom>
                <a:blipFill>
                  <a:blip r:embed="rId6"/>
                  <a:stretch>
                    <a:fillRect l="-2564" t="-3846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5C94DF-2D13-B282-8CA6-5219810231B4}"/>
                </a:ext>
              </a:extLst>
            </p:cNvPr>
            <p:cNvSpPr txBox="1"/>
            <p:nvPr/>
          </p:nvSpPr>
          <p:spPr>
            <a:xfrm>
              <a:off x="1995760" y="3575178"/>
              <a:ext cx="1444754" cy="6062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Materials /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chemistry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5DDAF1-5BB2-2015-2A23-7D100A3CD9CB}"/>
                </a:ext>
              </a:extLst>
            </p:cNvPr>
            <p:cNvSpPr txBox="1"/>
            <p:nvPr/>
          </p:nvSpPr>
          <p:spPr>
            <a:xfrm>
              <a:off x="4306904" y="4221140"/>
              <a:ext cx="1308833" cy="6062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Plasma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physics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33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CE3D1FE-8B79-52BF-F6A5-EFBF787FDCE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20038792"/>
                  </p:ext>
                </p:extLst>
              </p:nvPr>
            </p:nvGraphicFramePr>
            <p:xfrm>
              <a:off x="6091704" y="1882776"/>
              <a:ext cx="6091703" cy="192024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3139955">
                      <a:extLst>
                        <a:ext uri="{9D8B030D-6E8A-4147-A177-3AD203B41FA5}">
                          <a16:colId xmlns:a16="http://schemas.microsoft.com/office/drawing/2014/main" val="2108644312"/>
                        </a:ext>
                      </a:extLst>
                    </a:gridCol>
                    <a:gridCol w="592825">
                      <a:extLst>
                        <a:ext uri="{9D8B030D-6E8A-4147-A177-3AD203B41FA5}">
                          <a16:colId xmlns:a16="http://schemas.microsoft.com/office/drawing/2014/main" val="1753864693"/>
                        </a:ext>
                      </a:extLst>
                    </a:gridCol>
                    <a:gridCol w="2358923">
                      <a:extLst>
                        <a:ext uri="{9D8B030D-6E8A-4147-A177-3AD203B41FA5}">
                          <a16:colId xmlns:a16="http://schemas.microsoft.com/office/drawing/2014/main" val="4951834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008B"/>
                              </a:solidFill>
                            </a:rPr>
                            <a:t>Cannot directly compute </a:t>
                          </a:r>
                          <a:br>
                            <a:rPr lang="en-US" sz="1800" b="0" dirty="0">
                              <a:solidFill>
                                <a:srgbClr val="00008B"/>
                              </a:solidFill>
                            </a:rPr>
                          </a:br>
                          <a:r>
                            <a:rPr lang="en-US" sz="1800" b="0" dirty="0">
                              <a:solidFill>
                                <a:srgbClr val="00008B"/>
                              </a:solidFill>
                            </a:rPr>
                            <a:t>free energy, entropy, …</a:t>
                          </a: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CA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8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→</a:t>
                          </a:r>
                          <a:endParaRPr lang="en-US" sz="1800" b="0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dirty="0">
                              <a:solidFill>
                                <a:srgbClr val="00008B"/>
                              </a:solidFill>
                            </a:rPr>
                            <a:t>deep learning </a:t>
                          </a:r>
                          <a:endParaRPr lang="LID4096" b="0" i="1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2512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rgbClr val="00008B"/>
                              </a:solidFill>
                            </a:rPr>
                            <a:t>Cannot simulate large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dirty="0" smtClean="0">
                                  <a:solidFill>
                                    <a:srgbClr val="00008B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800" dirty="0">
                              <a:solidFill>
                                <a:srgbClr val="00008B"/>
                              </a:solidFill>
                            </a:rPr>
                            <a:t>-term, chemical potential, …</a:t>
                          </a: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800" dirty="0">
                              <a:solidFill>
                                <a:srgbClr val="00008B"/>
                              </a:solidFill>
                            </a:rPr>
                            <a:t>→</a:t>
                          </a:r>
                          <a:endParaRPr lang="en-US" sz="1800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i="1" dirty="0">
                              <a:solidFill>
                                <a:srgbClr val="00008B"/>
                              </a:solidFill>
                            </a:rPr>
                            <a:t>tensor networks </a:t>
                          </a:r>
                          <a:endParaRPr lang="LID4096" i="1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6700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>
                              <a:solidFill>
                                <a:srgbClr val="00008B"/>
                              </a:solidFill>
                            </a:rPr>
                            <a:t>Cannot</a:t>
                          </a:r>
                          <a:r>
                            <a:rPr lang="de-DE" dirty="0">
                              <a:solidFill>
                                <a:srgbClr val="00008B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rgbClr val="00008B"/>
                              </a:solidFill>
                            </a:rPr>
                            <a:t>simulate</a:t>
                          </a:r>
                          <a:r>
                            <a:rPr lang="de-DE" dirty="0">
                              <a:solidFill>
                                <a:srgbClr val="00008B"/>
                              </a:solidFill>
                            </a:rPr>
                            <a:t> out-</a:t>
                          </a:r>
                          <a:r>
                            <a:rPr lang="de-DE" dirty="0" err="1">
                              <a:solidFill>
                                <a:srgbClr val="00008B"/>
                              </a:solidFill>
                            </a:rPr>
                            <a:t>of</a:t>
                          </a:r>
                          <a:r>
                            <a:rPr lang="de-DE" dirty="0">
                              <a:solidFill>
                                <a:srgbClr val="00008B"/>
                              </a:solidFill>
                            </a:rPr>
                            <a:t>-equilibrium </a:t>
                          </a:r>
                          <a:r>
                            <a:rPr lang="de-DE" dirty="0" err="1">
                              <a:solidFill>
                                <a:srgbClr val="00008B"/>
                              </a:solidFill>
                            </a:rPr>
                            <a:t>dynamics</a:t>
                          </a:r>
                          <a:r>
                            <a:rPr lang="de-DE" dirty="0">
                              <a:solidFill>
                                <a:srgbClr val="00008B"/>
                              </a:solidFill>
                            </a:rPr>
                            <a:t>, …</a:t>
                          </a: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A" sz="1800" dirty="0">
                              <a:solidFill>
                                <a:srgbClr val="00008B"/>
                              </a:solidFill>
                            </a:rPr>
                            <a:t>→</a:t>
                          </a:r>
                          <a:endParaRPr lang="de-DE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i="1" dirty="0">
                              <a:solidFill>
                                <a:srgbClr val="00008B"/>
                              </a:solidFill>
                            </a:rPr>
                            <a:t>quantum computing </a:t>
                          </a:r>
                          <a:endParaRPr lang="LID4096" i="1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31278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CE3D1FE-8B79-52BF-F6A5-EFBF787FDCE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20038792"/>
                  </p:ext>
                </p:extLst>
              </p:nvPr>
            </p:nvGraphicFramePr>
            <p:xfrm>
              <a:off x="6091704" y="1882776"/>
              <a:ext cx="6091703" cy="192024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3139955">
                      <a:extLst>
                        <a:ext uri="{9D8B030D-6E8A-4147-A177-3AD203B41FA5}">
                          <a16:colId xmlns:a16="http://schemas.microsoft.com/office/drawing/2014/main" val="2108644312"/>
                        </a:ext>
                      </a:extLst>
                    </a:gridCol>
                    <a:gridCol w="592825">
                      <a:extLst>
                        <a:ext uri="{9D8B030D-6E8A-4147-A177-3AD203B41FA5}">
                          <a16:colId xmlns:a16="http://schemas.microsoft.com/office/drawing/2014/main" val="1753864693"/>
                        </a:ext>
                      </a:extLst>
                    </a:gridCol>
                    <a:gridCol w="2358923">
                      <a:extLst>
                        <a:ext uri="{9D8B030D-6E8A-4147-A177-3AD203B41FA5}">
                          <a16:colId xmlns:a16="http://schemas.microsoft.com/office/drawing/2014/main" val="495183430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008B"/>
                              </a:solidFill>
                            </a:rPr>
                            <a:t>Cannot directly compute </a:t>
                          </a:r>
                          <a:br>
                            <a:rPr lang="en-US" sz="1800" b="0" dirty="0">
                              <a:solidFill>
                                <a:srgbClr val="00008B"/>
                              </a:solidFill>
                            </a:rPr>
                          </a:br>
                          <a:r>
                            <a:rPr lang="en-US" sz="1800" b="0" dirty="0">
                              <a:solidFill>
                                <a:srgbClr val="00008B"/>
                              </a:solidFill>
                            </a:rPr>
                            <a:t>free energy, entropy, …</a:t>
                          </a: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CA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8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→</a:t>
                          </a:r>
                          <a:endParaRPr lang="en-US" sz="1800" b="0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dirty="0">
                              <a:solidFill>
                                <a:srgbClr val="00008B"/>
                              </a:solidFill>
                            </a:rPr>
                            <a:t>deep learning </a:t>
                          </a:r>
                          <a:endParaRPr lang="LID4096" b="0" i="1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25128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03774" r="-94175" b="-1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800" dirty="0">
                              <a:solidFill>
                                <a:srgbClr val="00008B"/>
                              </a:solidFill>
                            </a:rPr>
                            <a:t>→</a:t>
                          </a:r>
                          <a:endParaRPr lang="en-US" sz="1800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i="1" dirty="0">
                              <a:solidFill>
                                <a:srgbClr val="00008B"/>
                              </a:solidFill>
                            </a:rPr>
                            <a:t>tensor networks </a:t>
                          </a:r>
                          <a:endParaRPr lang="LID4096" i="1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67002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de-DE" dirty="0" err="1">
                              <a:solidFill>
                                <a:srgbClr val="00008B"/>
                              </a:solidFill>
                            </a:rPr>
                            <a:t>Cannot</a:t>
                          </a:r>
                          <a:r>
                            <a:rPr lang="de-DE" dirty="0">
                              <a:solidFill>
                                <a:srgbClr val="00008B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rgbClr val="00008B"/>
                              </a:solidFill>
                            </a:rPr>
                            <a:t>simulate</a:t>
                          </a:r>
                          <a:r>
                            <a:rPr lang="de-DE" dirty="0">
                              <a:solidFill>
                                <a:srgbClr val="00008B"/>
                              </a:solidFill>
                            </a:rPr>
                            <a:t> out-</a:t>
                          </a:r>
                          <a:r>
                            <a:rPr lang="de-DE" dirty="0" err="1">
                              <a:solidFill>
                                <a:srgbClr val="00008B"/>
                              </a:solidFill>
                            </a:rPr>
                            <a:t>of</a:t>
                          </a:r>
                          <a:r>
                            <a:rPr lang="de-DE" dirty="0">
                              <a:solidFill>
                                <a:srgbClr val="00008B"/>
                              </a:solidFill>
                            </a:rPr>
                            <a:t>-equilibrium </a:t>
                          </a:r>
                          <a:r>
                            <a:rPr lang="de-DE" dirty="0" err="1">
                              <a:solidFill>
                                <a:srgbClr val="00008B"/>
                              </a:solidFill>
                            </a:rPr>
                            <a:t>dynamics</a:t>
                          </a:r>
                          <a:r>
                            <a:rPr lang="de-DE" dirty="0">
                              <a:solidFill>
                                <a:srgbClr val="00008B"/>
                              </a:solidFill>
                            </a:rPr>
                            <a:t>, …</a:t>
                          </a: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A" sz="1800" dirty="0">
                              <a:solidFill>
                                <a:srgbClr val="00008B"/>
                              </a:solidFill>
                            </a:rPr>
                            <a:t>→</a:t>
                          </a:r>
                          <a:endParaRPr lang="de-DE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i="1" dirty="0">
                              <a:solidFill>
                                <a:srgbClr val="00008B"/>
                              </a:solidFill>
                            </a:rPr>
                            <a:t>quantum computing </a:t>
                          </a:r>
                          <a:endParaRPr lang="LID4096" i="1" dirty="0">
                            <a:solidFill>
                              <a:srgbClr val="00008B"/>
                            </a:solidFill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312784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80690C35-A03B-C085-78DF-73056C8B16A5}"/>
              </a:ext>
            </a:extLst>
          </p:cNvPr>
          <p:cNvGrpSpPr/>
          <p:nvPr/>
        </p:nvGrpSpPr>
        <p:grpSpPr>
          <a:xfrm>
            <a:off x="9105422" y="3609474"/>
            <a:ext cx="3265579" cy="3272163"/>
            <a:chOff x="5891531" y="3527745"/>
            <a:chExt cx="3378073" cy="349962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6D8DDE1-6AA5-5E9B-01EB-9D41F8BB329C}"/>
                </a:ext>
              </a:extLst>
            </p:cNvPr>
            <p:cNvGrpSpPr/>
            <p:nvPr/>
          </p:nvGrpSpPr>
          <p:grpSpPr>
            <a:xfrm>
              <a:off x="5891531" y="3527745"/>
              <a:ext cx="3192249" cy="3499621"/>
              <a:chOff x="5866023" y="3386012"/>
              <a:chExt cx="3192249" cy="3499621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9C4AA256-E6E2-9583-58FB-804D9BED67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24547" y="3386013"/>
                <a:ext cx="3133725" cy="3475143"/>
              </a:xfrm>
              <a:prstGeom prst="rect">
                <a:avLst/>
              </a:prstGeom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9FE65BA-CC21-A18B-E578-BB0FA0360F01}"/>
                  </a:ext>
                </a:extLst>
              </p:cNvPr>
              <p:cNvSpPr txBox="1"/>
              <p:nvPr/>
            </p:nvSpPr>
            <p:spPr>
              <a:xfrm rot="16200000">
                <a:off x="4283918" y="4968117"/>
                <a:ext cx="34719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Temperature</a:t>
                </a:r>
                <a:endParaRPr lang="LID4096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BF2F1C2-887C-EA6E-1DC6-5D1384B3860F}"/>
                  </a:ext>
                </a:extLst>
              </p:cNvPr>
              <p:cNvSpPr txBox="1"/>
              <p:nvPr/>
            </p:nvSpPr>
            <p:spPr>
              <a:xfrm>
                <a:off x="5924547" y="6577856"/>
                <a:ext cx="31337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Baryon Density</a:t>
                </a:r>
                <a:endParaRPr lang="LID4096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2B4BCC0-36AC-5CD6-A208-092B3CBB2732}"/>
                  </a:ext>
                </a:extLst>
              </p:cNvPr>
              <p:cNvSpPr txBox="1"/>
              <p:nvPr/>
            </p:nvSpPr>
            <p:spPr>
              <a:xfrm>
                <a:off x="6193613" y="3960051"/>
                <a:ext cx="6141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LHC</a:t>
                </a:r>
                <a:endParaRPr lang="LID4096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9B82438-21D0-6F22-A1D9-D793F5837142}"/>
                  </a:ext>
                </a:extLst>
              </p:cNvPr>
              <p:cNvSpPr/>
              <p:nvPr/>
            </p:nvSpPr>
            <p:spPr>
              <a:xfrm>
                <a:off x="7134175" y="4684610"/>
                <a:ext cx="1647875" cy="14773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F27898B-B679-2073-BE9A-AA09B8499689}"/>
                  </a:ext>
                </a:extLst>
              </p:cNvPr>
              <p:cNvSpPr txBox="1"/>
              <p:nvPr/>
            </p:nvSpPr>
            <p:spPr>
              <a:xfrm>
                <a:off x="6985000" y="4607896"/>
                <a:ext cx="19324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Quark-Gluon Plasma</a:t>
                </a:r>
                <a:endParaRPr lang="LID4096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B4394774-54EF-5A67-30E0-CC12362F8ADA}"/>
                  </a:ext>
                </a:extLst>
              </p:cNvPr>
              <p:cNvSpPr/>
              <p:nvPr/>
            </p:nvSpPr>
            <p:spPr>
              <a:xfrm>
                <a:off x="7088692" y="6414293"/>
                <a:ext cx="1069102" cy="16857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BD94866-1770-41AD-EEB8-767A01F77E8D}"/>
                  </a:ext>
                </a:extLst>
              </p:cNvPr>
              <p:cNvSpPr txBox="1"/>
              <p:nvPr/>
            </p:nvSpPr>
            <p:spPr>
              <a:xfrm>
                <a:off x="6959152" y="6328221"/>
                <a:ext cx="13340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Atomic nuclei</a:t>
                </a:r>
                <a:endParaRPr lang="LID4096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D0C1616-C44B-BCF5-E011-4F72134DAF3A}"/>
                  </a:ext>
                </a:extLst>
              </p:cNvPr>
              <p:cNvSpPr/>
              <p:nvPr/>
            </p:nvSpPr>
            <p:spPr>
              <a:xfrm>
                <a:off x="6491984" y="5803167"/>
                <a:ext cx="731520" cy="16179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A2423751-B82A-E820-8573-CECE860A091D}"/>
                  </a:ext>
                </a:extLst>
              </p:cNvPr>
              <p:cNvSpPr txBox="1"/>
              <p:nvPr/>
            </p:nvSpPr>
            <p:spPr>
              <a:xfrm>
                <a:off x="6199884" y="5726452"/>
                <a:ext cx="13340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Hadrons</a:t>
                </a:r>
                <a:endParaRPr lang="LID4096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7025B1A-7BB7-7F65-2BD4-60EA6F0031ED}"/>
                </a:ext>
              </a:extLst>
            </p:cNvPr>
            <p:cNvSpPr txBox="1"/>
            <p:nvPr/>
          </p:nvSpPr>
          <p:spPr>
            <a:xfrm>
              <a:off x="7935549" y="6242312"/>
              <a:ext cx="13340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Neutron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stars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17F51ECF-E451-1DCE-1F48-4CE413F02174}"/>
              </a:ext>
            </a:extLst>
          </p:cNvPr>
          <p:cNvSpPr txBox="1">
            <a:spLocks/>
          </p:cNvSpPr>
          <p:nvPr/>
        </p:nvSpPr>
        <p:spPr>
          <a:xfrm>
            <a:off x="208489" y="1953372"/>
            <a:ext cx="5883215" cy="4790639"/>
          </a:xfrm>
          <a:prstGeom prst="rect">
            <a:avLst/>
          </a:prstGeom>
        </p:spPr>
        <p:txBody>
          <a:bodyPr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computational challenges of lattice theory?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5F9C26-B55F-485E-949B-E34B2979AA15}"/>
              </a:ext>
            </a:extLst>
          </p:cNvPr>
          <p:cNvSpPr/>
          <p:nvPr/>
        </p:nvSpPr>
        <p:spPr>
          <a:xfrm rot="5400000">
            <a:off x="2855092" y="-1525412"/>
            <a:ext cx="378613" cy="60984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7F5217-F8B9-430C-99A9-6C7298E4458F}"/>
              </a:ext>
            </a:extLst>
          </p:cNvPr>
          <p:cNvSpPr/>
          <p:nvPr/>
        </p:nvSpPr>
        <p:spPr>
          <a:xfrm>
            <a:off x="208489" y="1336529"/>
            <a:ext cx="556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Computational costs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A5B34C5-805C-952A-FA36-86DA91565B8F}"/>
              </a:ext>
            </a:extLst>
          </p:cNvPr>
          <p:cNvSpPr/>
          <p:nvPr/>
        </p:nvSpPr>
        <p:spPr>
          <a:xfrm>
            <a:off x="9629775" y="3822502"/>
            <a:ext cx="2509837" cy="2618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D4DD2E3-2461-DB27-594E-34D8D3567B60}"/>
              </a:ext>
            </a:extLst>
          </p:cNvPr>
          <p:cNvSpPr txBox="1"/>
          <p:nvPr/>
        </p:nvSpPr>
        <p:spPr>
          <a:xfrm>
            <a:off x="9809018" y="4732642"/>
            <a:ext cx="2161483" cy="36933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sign problem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7" name="Content Placeholder 8">
            <a:extLst>
              <a:ext uri="{FF2B5EF4-FFF2-40B4-BE49-F238E27FC236}">
                <a16:creationId xmlns:a16="http://schemas.microsoft.com/office/drawing/2014/main" id="{38E5FB8E-000E-85B5-4129-E27366D62AE7}"/>
              </a:ext>
            </a:extLst>
          </p:cNvPr>
          <p:cNvSpPr txBox="1">
            <a:spLocks/>
          </p:cNvSpPr>
          <p:nvPr/>
        </p:nvSpPr>
        <p:spPr>
          <a:xfrm>
            <a:off x="11405418" y="1072960"/>
            <a:ext cx="786581" cy="4067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8B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D18859F-E38D-99BC-466B-4C36C3F64296}"/>
              </a:ext>
            </a:extLst>
          </p:cNvPr>
          <p:cNvSpPr/>
          <p:nvPr/>
        </p:nvSpPr>
        <p:spPr>
          <a:xfrm rot="5400000">
            <a:off x="8953494" y="-1525412"/>
            <a:ext cx="378613" cy="60984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B4B78F5-9971-BF80-1F3C-07AF2E99D395}"/>
              </a:ext>
            </a:extLst>
          </p:cNvPr>
          <p:cNvSpPr/>
          <p:nvPr/>
        </p:nvSpPr>
        <p:spPr>
          <a:xfrm>
            <a:off x="6093599" y="1334480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Computational limitations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DCB98F2-8F15-D099-8E34-AF69B50136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483597"/>
              </p:ext>
            </p:extLst>
          </p:nvPr>
        </p:nvGraphicFramePr>
        <p:xfrm>
          <a:off x="156236" y="1882513"/>
          <a:ext cx="5903200" cy="9144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2792">
                  <a:extLst>
                    <a:ext uri="{9D8B030D-6E8A-4147-A177-3AD203B41FA5}">
                      <a16:colId xmlns:a16="http://schemas.microsoft.com/office/drawing/2014/main" val="2108644312"/>
                    </a:ext>
                  </a:extLst>
                </a:gridCol>
                <a:gridCol w="574480">
                  <a:extLst>
                    <a:ext uri="{9D8B030D-6E8A-4147-A177-3AD203B41FA5}">
                      <a16:colId xmlns:a16="http://schemas.microsoft.com/office/drawing/2014/main" val="1753864693"/>
                    </a:ext>
                  </a:extLst>
                </a:gridCol>
                <a:gridCol w="2285928">
                  <a:extLst>
                    <a:ext uri="{9D8B030D-6E8A-4147-A177-3AD203B41FA5}">
                      <a16:colId xmlns:a16="http://schemas.microsoft.com/office/drawing/2014/main" val="4951834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008B"/>
                          </a:solidFill>
                        </a:rPr>
                        <a:t>Lattice QCD: </a:t>
                      </a:r>
                      <a:br>
                        <a:rPr lang="en-CA" sz="1800" b="0" dirty="0">
                          <a:solidFill>
                            <a:srgbClr val="00008B"/>
                          </a:solidFill>
                        </a:rPr>
                      </a:br>
                      <a:r>
                        <a:rPr lang="en-CA" sz="1800" b="0" dirty="0">
                          <a:solidFill>
                            <a:srgbClr val="00008B"/>
                          </a:solidFill>
                        </a:rPr>
                        <a:t>dominant supercomputer</a:t>
                      </a:r>
                      <a:br>
                        <a:rPr lang="en-CA" sz="1800" b="0" dirty="0">
                          <a:solidFill>
                            <a:srgbClr val="00008B"/>
                          </a:solidFill>
                        </a:rPr>
                      </a:br>
                      <a:r>
                        <a:rPr lang="en-CA" sz="1800" b="0" dirty="0">
                          <a:solidFill>
                            <a:srgbClr val="00008B"/>
                          </a:solidFill>
                        </a:rPr>
                        <a:t>usage (INCITE 2019)</a:t>
                      </a:r>
                      <a:endParaRPr lang="en-US" sz="1800" b="0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8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→</a:t>
                      </a:r>
                      <a:endParaRPr lang="en-US" sz="1800" b="0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1" dirty="0">
                          <a:solidFill>
                            <a:srgbClr val="00008B"/>
                          </a:solidFill>
                        </a:rPr>
                        <a:t>deep learning </a:t>
                      </a:r>
                      <a:endParaRPr lang="LID4096" b="0" i="1" dirty="0">
                        <a:solidFill>
                          <a:srgbClr val="00008B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51288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BBEB7AE8-3119-9C88-1F1C-37D4E058A6E6}"/>
              </a:ext>
            </a:extLst>
          </p:cNvPr>
          <p:cNvGrpSpPr/>
          <p:nvPr/>
        </p:nvGrpSpPr>
        <p:grpSpPr>
          <a:xfrm>
            <a:off x="1329247" y="3101000"/>
            <a:ext cx="3758430" cy="3425232"/>
            <a:chOff x="1715544" y="2488794"/>
            <a:chExt cx="3900193" cy="3522112"/>
          </a:xfrm>
        </p:grpSpPr>
        <p:pic>
          <p:nvPicPr>
            <p:cNvPr id="9" name="Picture 8" descr="Chart, pie chart&#10;&#10;Description automatically generated">
              <a:extLst>
                <a:ext uri="{FF2B5EF4-FFF2-40B4-BE49-F238E27FC236}">
                  <a16:creationId xmlns:a16="http://schemas.microsoft.com/office/drawing/2014/main" id="{49564836-D5BA-C576-E25E-8EC3BBE3B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1" t="8935" r="18010" b="17522"/>
            <a:stretch/>
          </p:blipFill>
          <p:spPr>
            <a:xfrm>
              <a:off x="1715544" y="2488794"/>
              <a:ext cx="3704187" cy="35221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910A0DD-F6BA-9CF7-0792-AC3268A3C238}"/>
                    </a:ext>
                  </a:extLst>
                </p:cNvPr>
                <p:cNvSpPr txBox="1"/>
                <p:nvPr/>
              </p:nvSpPr>
              <p:spPr>
                <a:xfrm>
                  <a:off x="2339364" y="4616894"/>
                  <a:ext cx="2089827" cy="7633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CA" b="1" dirty="0">
                      <a:solidFill>
                        <a:schemeClr val="bg1"/>
                      </a:solidFill>
                    </a:rPr>
                    <a:t>Lattice QCD:</a:t>
                  </a:r>
                  <a:br>
                    <a:rPr lang="en-CA" b="1" dirty="0">
                      <a:solidFill>
                        <a:schemeClr val="bg1"/>
                      </a:solidFill>
                    </a:rPr>
                  </a:br>
                  <a14:m>
                    <m:oMath xmlns:m="http://schemas.openxmlformats.org/officeDocument/2006/math">
                      <m:r>
                        <a:rPr lang="en-US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𝟒𝟎</m:t>
                      </m:r>
                    </m:oMath>
                  </a14:m>
                  <a:r>
                    <a:rPr lang="en-CA" b="1" dirty="0">
                      <a:solidFill>
                        <a:schemeClr val="bg1"/>
                      </a:solidFill>
                    </a:rPr>
                    <a:t>%</a:t>
                  </a:r>
                  <a:endParaRPr lang="LID4096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496FA19-2C25-7A86-29AE-6CFFFE70EB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9364" y="4616894"/>
                  <a:ext cx="2089827" cy="763355"/>
                </a:xfrm>
                <a:prstGeom prst="rect">
                  <a:avLst/>
                </a:prstGeom>
                <a:blipFill>
                  <a:blip r:embed="rId5"/>
                  <a:stretch>
                    <a:fillRect l="-2564" t="-3846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297E90-3B3A-2975-8205-BA828B420EE9}"/>
                </a:ext>
              </a:extLst>
            </p:cNvPr>
            <p:cNvSpPr txBox="1"/>
            <p:nvPr/>
          </p:nvSpPr>
          <p:spPr>
            <a:xfrm>
              <a:off x="1995760" y="3575178"/>
              <a:ext cx="1444754" cy="6062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Materials /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chemistry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7922ED-1B77-22C3-4D4A-046E98DE9E3C}"/>
                </a:ext>
              </a:extLst>
            </p:cNvPr>
            <p:cNvSpPr txBox="1"/>
            <p:nvPr/>
          </p:nvSpPr>
          <p:spPr>
            <a:xfrm>
              <a:off x="4306904" y="4221140"/>
              <a:ext cx="1308833" cy="6062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Plasma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physics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31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DE5AF-EE86-A6B1-7ADB-50200ADEB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608CD22-10D3-650F-C944-09CBE89A728A}"/>
              </a:ext>
            </a:extLst>
          </p:cNvPr>
          <p:cNvSpPr/>
          <p:nvPr/>
        </p:nvSpPr>
        <p:spPr>
          <a:xfrm rot="5400000">
            <a:off x="8953494" y="-1525412"/>
            <a:ext cx="378613" cy="60984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A9CB21-43F6-C389-484E-986CCEC2840F}"/>
              </a:ext>
            </a:extLst>
          </p:cNvPr>
          <p:cNvSpPr/>
          <p:nvPr/>
        </p:nvSpPr>
        <p:spPr>
          <a:xfrm rot="5400000">
            <a:off x="2855092" y="-1525412"/>
            <a:ext cx="378613" cy="60984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Inhaltsplatzhalter 2">
                <a:extLst>
                  <a:ext uri="{FF2B5EF4-FFF2-40B4-BE49-F238E27FC236}">
                    <a16:creationId xmlns:a16="http://schemas.microsoft.com/office/drawing/2014/main" id="{0E6F991E-677D-A78E-0D88-D220F4E04C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0261" y="3785672"/>
                <a:ext cx="2515497" cy="938894"/>
              </a:xfrm>
              <a:prstGeom prst="rect">
                <a:avLst/>
              </a:prstGeom>
            </p:spPr>
            <p:txBody>
              <a:bodyPr anchor="t" anchorCtr="0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008B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CA" sz="1800" b="1" dirty="0">
                    <a:latin typeface="+mn-lt"/>
                  </a:rPr>
                  <a:t>Markov Chain </a:t>
                </a:r>
                <a:br>
                  <a:rPr lang="en-CA" sz="1800" b="1" dirty="0">
                    <a:latin typeface="+mn-lt"/>
                  </a:rPr>
                </a:br>
                <a:r>
                  <a:rPr lang="en-CA" sz="1800" b="1" dirty="0">
                    <a:latin typeface="+mn-lt"/>
                  </a:rPr>
                  <a:t>Monte Carlo</a:t>
                </a:r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A" sz="1800" dirty="0"/>
                  <a:t> powerful but limited</a:t>
                </a:r>
              </a:p>
              <a:p>
                <a:pPr marL="0" indent="0" algn="ctr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b="1" dirty="0">
                  <a:latin typeface="+mn-lt"/>
                </a:endParaRPr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b="1" dirty="0">
                  <a:latin typeface="+mn-lt"/>
                </a:endParaRPr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u="sng" dirty="0">
                  <a:latin typeface="+mn-lt"/>
                </a:endParaRPr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b="1" dirty="0"/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u="sng" dirty="0">
                  <a:latin typeface="+mn-lt"/>
                </a:endParaRPr>
              </a:p>
              <a:p>
                <a:pPr marL="0" indent="0" defTabSz="1800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CA" sz="1800" u="sng" dirty="0">
                  <a:latin typeface="+mn-lt"/>
                </a:endParaRPr>
              </a:p>
            </p:txBody>
          </p:sp>
        </mc:Choice>
        <mc:Fallback xmlns="">
          <p:sp>
            <p:nvSpPr>
              <p:cNvPr id="66" name="Inhaltsplatzhalter 2">
                <a:extLst>
                  <a:ext uri="{FF2B5EF4-FFF2-40B4-BE49-F238E27FC236}">
                    <a16:creationId xmlns:a16="http://schemas.microsoft.com/office/drawing/2014/main" id="{0E6F991E-677D-A78E-0D88-D220F4E04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261" y="3785672"/>
                <a:ext cx="2515497" cy="938894"/>
              </a:xfrm>
              <a:prstGeom prst="rect">
                <a:avLst/>
              </a:prstGeom>
              <a:blipFill>
                <a:blip r:embed="rId3"/>
                <a:stretch>
                  <a:fillRect l="-1937" t="-3247" b="-779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020F6FEC-66CB-CF5E-447B-DAA5D1B8CC7D}"/>
              </a:ext>
            </a:extLst>
          </p:cNvPr>
          <p:cNvCxnSpPr>
            <a:cxnSpLocks/>
          </p:cNvCxnSpPr>
          <p:nvPr/>
        </p:nvCxnSpPr>
        <p:spPr>
          <a:xfrm>
            <a:off x="5070760" y="4255119"/>
            <a:ext cx="2391017" cy="0"/>
          </a:xfrm>
          <a:prstGeom prst="straightConnector1">
            <a:avLst/>
          </a:prstGeom>
          <a:ln w="38100">
            <a:solidFill>
              <a:srgbClr val="00008B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871ABF30-4997-B5EB-EF08-B059BB49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Overview: towards overcoming these challenges…</a:t>
            </a:r>
          </a:p>
        </p:txBody>
      </p:sp>
      <p:grpSp>
        <p:nvGrpSpPr>
          <p:cNvPr id="18" name="Gruppieren 12">
            <a:extLst>
              <a:ext uri="{FF2B5EF4-FFF2-40B4-BE49-F238E27FC236}">
                <a16:creationId xmlns:a16="http://schemas.microsoft.com/office/drawing/2014/main" id="{66CA70F2-7A17-73DA-5378-C13D70906D4F}"/>
              </a:ext>
            </a:extLst>
          </p:cNvPr>
          <p:cNvGrpSpPr/>
          <p:nvPr/>
        </p:nvGrpSpPr>
        <p:grpSpPr>
          <a:xfrm>
            <a:off x="7978613" y="2145596"/>
            <a:ext cx="820348" cy="820348"/>
            <a:chOff x="4120668" y="1660709"/>
            <a:chExt cx="820348" cy="820348"/>
          </a:xfrm>
        </p:grpSpPr>
        <p:sp>
          <p:nvSpPr>
            <p:cNvPr id="19" name="Ellipse 13">
              <a:extLst>
                <a:ext uri="{FF2B5EF4-FFF2-40B4-BE49-F238E27FC236}">
                  <a16:creationId xmlns:a16="http://schemas.microsoft.com/office/drawing/2014/main" id="{221AD552-E40B-C79E-BD71-3A40EC8B3260}"/>
                </a:ext>
              </a:extLst>
            </p:cNvPr>
            <p:cNvSpPr/>
            <p:nvPr/>
          </p:nvSpPr>
          <p:spPr>
            <a:xfrm>
              <a:off x="4120668" y="1660709"/>
              <a:ext cx="820348" cy="8203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llipse 14">
              <a:extLst>
                <a:ext uri="{FF2B5EF4-FFF2-40B4-BE49-F238E27FC236}">
                  <a16:creationId xmlns:a16="http://schemas.microsoft.com/office/drawing/2014/main" id="{D19406B4-37CD-0266-2D98-1C03CC839EDE}"/>
                </a:ext>
              </a:extLst>
            </p:cNvPr>
            <p:cNvSpPr/>
            <p:nvPr/>
          </p:nvSpPr>
          <p:spPr>
            <a:xfrm>
              <a:off x="4245766" y="1868927"/>
              <a:ext cx="87381" cy="87381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llipse 15">
              <a:extLst>
                <a:ext uri="{FF2B5EF4-FFF2-40B4-BE49-F238E27FC236}">
                  <a16:creationId xmlns:a16="http://schemas.microsoft.com/office/drawing/2014/main" id="{6189F704-5D11-B8F1-C67F-743539480664}"/>
                </a:ext>
              </a:extLst>
            </p:cNvPr>
            <p:cNvSpPr/>
            <p:nvPr/>
          </p:nvSpPr>
          <p:spPr>
            <a:xfrm>
              <a:off x="4245766" y="2017887"/>
              <a:ext cx="87381" cy="87381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llipse 16">
              <a:extLst>
                <a:ext uri="{FF2B5EF4-FFF2-40B4-BE49-F238E27FC236}">
                  <a16:creationId xmlns:a16="http://schemas.microsoft.com/office/drawing/2014/main" id="{3016BD78-8FCA-65BD-3600-B1F66BF7680F}"/>
                </a:ext>
              </a:extLst>
            </p:cNvPr>
            <p:cNvSpPr/>
            <p:nvPr/>
          </p:nvSpPr>
          <p:spPr>
            <a:xfrm>
              <a:off x="4245766" y="2173074"/>
              <a:ext cx="87381" cy="87381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17">
              <a:extLst>
                <a:ext uri="{FF2B5EF4-FFF2-40B4-BE49-F238E27FC236}">
                  <a16:creationId xmlns:a16="http://schemas.microsoft.com/office/drawing/2014/main" id="{13FF7410-770A-C54C-5015-7F3458C40F28}"/>
                </a:ext>
              </a:extLst>
            </p:cNvPr>
            <p:cNvSpPr/>
            <p:nvPr/>
          </p:nvSpPr>
          <p:spPr>
            <a:xfrm>
              <a:off x="4498442" y="1718811"/>
              <a:ext cx="87381" cy="87381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18">
              <a:extLst>
                <a:ext uri="{FF2B5EF4-FFF2-40B4-BE49-F238E27FC236}">
                  <a16:creationId xmlns:a16="http://schemas.microsoft.com/office/drawing/2014/main" id="{9B527F10-D6A0-6B0B-163F-2073734F1FA5}"/>
                </a:ext>
              </a:extLst>
            </p:cNvPr>
            <p:cNvSpPr/>
            <p:nvPr/>
          </p:nvSpPr>
          <p:spPr>
            <a:xfrm>
              <a:off x="4498442" y="1867771"/>
              <a:ext cx="87381" cy="87381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e 19">
              <a:extLst>
                <a:ext uri="{FF2B5EF4-FFF2-40B4-BE49-F238E27FC236}">
                  <a16:creationId xmlns:a16="http://schemas.microsoft.com/office/drawing/2014/main" id="{30E3D438-D55D-9782-D005-EA9BE6EA418D}"/>
                </a:ext>
              </a:extLst>
            </p:cNvPr>
            <p:cNvSpPr/>
            <p:nvPr/>
          </p:nvSpPr>
          <p:spPr>
            <a:xfrm>
              <a:off x="4498442" y="2022958"/>
              <a:ext cx="87381" cy="87381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0">
              <a:extLst>
                <a:ext uri="{FF2B5EF4-FFF2-40B4-BE49-F238E27FC236}">
                  <a16:creationId xmlns:a16="http://schemas.microsoft.com/office/drawing/2014/main" id="{DC6957F7-65DF-231A-BD54-BF4E49E9206B}"/>
                </a:ext>
              </a:extLst>
            </p:cNvPr>
            <p:cNvSpPr/>
            <p:nvPr/>
          </p:nvSpPr>
          <p:spPr>
            <a:xfrm>
              <a:off x="4501838" y="2173074"/>
              <a:ext cx="87381" cy="87381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lipse 21">
              <a:extLst>
                <a:ext uri="{FF2B5EF4-FFF2-40B4-BE49-F238E27FC236}">
                  <a16:creationId xmlns:a16="http://schemas.microsoft.com/office/drawing/2014/main" id="{3E1B6CAF-3BE8-0A43-64D2-8E3A41892E19}"/>
                </a:ext>
              </a:extLst>
            </p:cNvPr>
            <p:cNvSpPr/>
            <p:nvPr/>
          </p:nvSpPr>
          <p:spPr>
            <a:xfrm>
              <a:off x="4501838" y="2328261"/>
              <a:ext cx="87381" cy="87381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llipse 22">
              <a:extLst>
                <a:ext uri="{FF2B5EF4-FFF2-40B4-BE49-F238E27FC236}">
                  <a16:creationId xmlns:a16="http://schemas.microsoft.com/office/drawing/2014/main" id="{D3D6A9BD-0A9D-9D6C-759A-4D8CA4258A9F}"/>
                </a:ext>
              </a:extLst>
            </p:cNvPr>
            <p:cNvSpPr/>
            <p:nvPr/>
          </p:nvSpPr>
          <p:spPr>
            <a:xfrm>
              <a:off x="4748500" y="2025888"/>
              <a:ext cx="87381" cy="87381"/>
            </a:xfrm>
            <a:prstGeom prst="ellipse">
              <a:avLst/>
            </a:prstGeom>
            <a:solidFill>
              <a:srgbClr val="C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Gerader Verbinder 23">
              <a:extLst>
                <a:ext uri="{FF2B5EF4-FFF2-40B4-BE49-F238E27FC236}">
                  <a16:creationId xmlns:a16="http://schemas.microsoft.com/office/drawing/2014/main" id="{4760368F-FEF6-B717-5EAC-F2DD4A079A0B}"/>
                </a:ext>
              </a:extLst>
            </p:cNvPr>
            <p:cNvCxnSpPr>
              <a:stCxn id="20" idx="7"/>
              <a:endCxn id="23" idx="2"/>
            </p:cNvCxnSpPr>
            <p:nvPr/>
          </p:nvCxnSpPr>
          <p:spPr>
            <a:xfrm flipV="1">
              <a:off x="4320350" y="1762502"/>
              <a:ext cx="178092" cy="119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4">
              <a:extLst>
                <a:ext uri="{FF2B5EF4-FFF2-40B4-BE49-F238E27FC236}">
                  <a16:creationId xmlns:a16="http://schemas.microsoft.com/office/drawing/2014/main" id="{CD6831EA-6B92-1702-D623-5D22A16EAD3F}"/>
                </a:ext>
              </a:extLst>
            </p:cNvPr>
            <p:cNvCxnSpPr>
              <a:stCxn id="20" idx="6"/>
              <a:endCxn id="24" idx="2"/>
            </p:cNvCxnSpPr>
            <p:nvPr/>
          </p:nvCxnSpPr>
          <p:spPr>
            <a:xfrm flipV="1">
              <a:off x="4333147" y="1911462"/>
              <a:ext cx="165295" cy="11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25">
              <a:extLst>
                <a:ext uri="{FF2B5EF4-FFF2-40B4-BE49-F238E27FC236}">
                  <a16:creationId xmlns:a16="http://schemas.microsoft.com/office/drawing/2014/main" id="{415B5323-ED58-7EFD-DFD3-07522F121FFC}"/>
                </a:ext>
              </a:extLst>
            </p:cNvPr>
            <p:cNvCxnSpPr>
              <a:stCxn id="20" idx="5"/>
              <a:endCxn id="25" idx="2"/>
            </p:cNvCxnSpPr>
            <p:nvPr/>
          </p:nvCxnSpPr>
          <p:spPr>
            <a:xfrm>
              <a:off x="4320350" y="1943511"/>
              <a:ext cx="178092" cy="1231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26">
              <a:extLst>
                <a:ext uri="{FF2B5EF4-FFF2-40B4-BE49-F238E27FC236}">
                  <a16:creationId xmlns:a16="http://schemas.microsoft.com/office/drawing/2014/main" id="{17BBFFBC-A4D4-4F92-D4F8-77789799384E}"/>
                </a:ext>
              </a:extLst>
            </p:cNvPr>
            <p:cNvCxnSpPr>
              <a:stCxn id="21" idx="7"/>
              <a:endCxn id="24" idx="2"/>
            </p:cNvCxnSpPr>
            <p:nvPr/>
          </p:nvCxnSpPr>
          <p:spPr>
            <a:xfrm flipV="1">
              <a:off x="4320350" y="1911462"/>
              <a:ext cx="178092" cy="119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27">
              <a:extLst>
                <a:ext uri="{FF2B5EF4-FFF2-40B4-BE49-F238E27FC236}">
                  <a16:creationId xmlns:a16="http://schemas.microsoft.com/office/drawing/2014/main" id="{C51E93E7-159D-6518-9DD4-C51028232E96}"/>
                </a:ext>
              </a:extLst>
            </p:cNvPr>
            <p:cNvCxnSpPr>
              <a:endCxn id="25" idx="2"/>
            </p:cNvCxnSpPr>
            <p:nvPr/>
          </p:nvCxnSpPr>
          <p:spPr>
            <a:xfrm>
              <a:off x="4334703" y="2060002"/>
              <a:ext cx="163739" cy="66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28">
              <a:extLst>
                <a:ext uri="{FF2B5EF4-FFF2-40B4-BE49-F238E27FC236}">
                  <a16:creationId xmlns:a16="http://schemas.microsoft.com/office/drawing/2014/main" id="{38692827-FA8A-B48A-0F82-ED01B7AF5FFC}"/>
                </a:ext>
              </a:extLst>
            </p:cNvPr>
            <p:cNvCxnSpPr>
              <a:stCxn id="21" idx="5"/>
              <a:endCxn id="26" idx="2"/>
            </p:cNvCxnSpPr>
            <p:nvPr/>
          </p:nvCxnSpPr>
          <p:spPr>
            <a:xfrm>
              <a:off x="4320350" y="2092471"/>
              <a:ext cx="181488" cy="124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29">
              <a:extLst>
                <a:ext uri="{FF2B5EF4-FFF2-40B4-BE49-F238E27FC236}">
                  <a16:creationId xmlns:a16="http://schemas.microsoft.com/office/drawing/2014/main" id="{8B2292B9-B56B-3521-62E7-E946A6BCDD5E}"/>
                </a:ext>
              </a:extLst>
            </p:cNvPr>
            <p:cNvCxnSpPr>
              <a:stCxn id="22" idx="7"/>
              <a:endCxn id="25" idx="2"/>
            </p:cNvCxnSpPr>
            <p:nvPr/>
          </p:nvCxnSpPr>
          <p:spPr>
            <a:xfrm flipV="1">
              <a:off x="4320350" y="2066649"/>
              <a:ext cx="178092" cy="119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0">
              <a:extLst>
                <a:ext uri="{FF2B5EF4-FFF2-40B4-BE49-F238E27FC236}">
                  <a16:creationId xmlns:a16="http://schemas.microsoft.com/office/drawing/2014/main" id="{C563F972-D1DE-526A-21E2-2E13C21D4D65}"/>
                </a:ext>
              </a:extLst>
            </p:cNvPr>
            <p:cNvCxnSpPr>
              <a:stCxn id="22" idx="6"/>
              <a:endCxn id="26" idx="2"/>
            </p:cNvCxnSpPr>
            <p:nvPr/>
          </p:nvCxnSpPr>
          <p:spPr>
            <a:xfrm>
              <a:off x="4333147" y="2216765"/>
              <a:ext cx="1686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1">
              <a:extLst>
                <a:ext uri="{FF2B5EF4-FFF2-40B4-BE49-F238E27FC236}">
                  <a16:creationId xmlns:a16="http://schemas.microsoft.com/office/drawing/2014/main" id="{74D9B43C-13D1-31B8-D577-DEB0B6EEB6D4}"/>
                </a:ext>
              </a:extLst>
            </p:cNvPr>
            <p:cNvCxnSpPr>
              <a:stCxn id="22" idx="5"/>
              <a:endCxn id="27" idx="2"/>
            </p:cNvCxnSpPr>
            <p:nvPr/>
          </p:nvCxnSpPr>
          <p:spPr>
            <a:xfrm>
              <a:off x="4320350" y="2247658"/>
              <a:ext cx="181488" cy="124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2">
              <a:extLst>
                <a:ext uri="{FF2B5EF4-FFF2-40B4-BE49-F238E27FC236}">
                  <a16:creationId xmlns:a16="http://schemas.microsoft.com/office/drawing/2014/main" id="{CC6622A8-2AE4-3194-A41F-FABE8DBD1C58}"/>
                </a:ext>
              </a:extLst>
            </p:cNvPr>
            <p:cNvCxnSpPr>
              <a:stCxn id="21" idx="7"/>
              <a:endCxn id="23" idx="3"/>
            </p:cNvCxnSpPr>
            <p:nvPr/>
          </p:nvCxnSpPr>
          <p:spPr>
            <a:xfrm flipV="1">
              <a:off x="4320350" y="1793395"/>
              <a:ext cx="190889" cy="237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3">
              <a:extLst>
                <a:ext uri="{FF2B5EF4-FFF2-40B4-BE49-F238E27FC236}">
                  <a16:creationId xmlns:a16="http://schemas.microsoft.com/office/drawing/2014/main" id="{2DC45903-B220-6E2B-D82C-C29DF44EEABC}"/>
                </a:ext>
              </a:extLst>
            </p:cNvPr>
            <p:cNvCxnSpPr>
              <a:stCxn id="21" idx="5"/>
              <a:endCxn id="27" idx="1"/>
            </p:cNvCxnSpPr>
            <p:nvPr/>
          </p:nvCxnSpPr>
          <p:spPr>
            <a:xfrm>
              <a:off x="4320350" y="2092471"/>
              <a:ext cx="194285" cy="248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4">
              <a:extLst>
                <a:ext uri="{FF2B5EF4-FFF2-40B4-BE49-F238E27FC236}">
                  <a16:creationId xmlns:a16="http://schemas.microsoft.com/office/drawing/2014/main" id="{C8ACD6A5-0EC5-F0DE-9C79-44094A5B8EC4}"/>
                </a:ext>
              </a:extLst>
            </p:cNvPr>
            <p:cNvCxnSpPr>
              <a:stCxn id="22" idx="7"/>
              <a:endCxn id="24" idx="3"/>
            </p:cNvCxnSpPr>
            <p:nvPr/>
          </p:nvCxnSpPr>
          <p:spPr>
            <a:xfrm flipV="1">
              <a:off x="4320350" y="1942355"/>
              <a:ext cx="190889" cy="2435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35">
              <a:extLst>
                <a:ext uri="{FF2B5EF4-FFF2-40B4-BE49-F238E27FC236}">
                  <a16:creationId xmlns:a16="http://schemas.microsoft.com/office/drawing/2014/main" id="{682BCAF0-DE22-CC23-C816-278950CD7418}"/>
                </a:ext>
              </a:extLst>
            </p:cNvPr>
            <p:cNvCxnSpPr>
              <a:stCxn id="20" idx="5"/>
              <a:endCxn id="26" idx="1"/>
            </p:cNvCxnSpPr>
            <p:nvPr/>
          </p:nvCxnSpPr>
          <p:spPr>
            <a:xfrm>
              <a:off x="4320350" y="1943511"/>
              <a:ext cx="194285" cy="2423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36">
              <a:extLst>
                <a:ext uri="{FF2B5EF4-FFF2-40B4-BE49-F238E27FC236}">
                  <a16:creationId xmlns:a16="http://schemas.microsoft.com/office/drawing/2014/main" id="{A0EE49F0-6F4B-4D24-8D82-39D1195D3B9F}"/>
                </a:ext>
              </a:extLst>
            </p:cNvPr>
            <p:cNvCxnSpPr>
              <a:stCxn id="28" idx="0"/>
              <a:endCxn id="23" idx="6"/>
            </p:cNvCxnSpPr>
            <p:nvPr/>
          </p:nvCxnSpPr>
          <p:spPr>
            <a:xfrm flipH="1" flipV="1">
              <a:off x="4585823" y="1762502"/>
              <a:ext cx="206368" cy="263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37">
              <a:extLst>
                <a:ext uri="{FF2B5EF4-FFF2-40B4-BE49-F238E27FC236}">
                  <a16:creationId xmlns:a16="http://schemas.microsoft.com/office/drawing/2014/main" id="{C9FFA475-8D9F-2409-F5A3-15870F515E5C}"/>
                </a:ext>
              </a:extLst>
            </p:cNvPr>
            <p:cNvCxnSpPr>
              <a:stCxn id="28" idx="1"/>
              <a:endCxn id="24" idx="6"/>
            </p:cNvCxnSpPr>
            <p:nvPr/>
          </p:nvCxnSpPr>
          <p:spPr>
            <a:xfrm flipH="1" flipV="1">
              <a:off x="4585823" y="1911462"/>
              <a:ext cx="175474" cy="1272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38">
              <a:extLst>
                <a:ext uri="{FF2B5EF4-FFF2-40B4-BE49-F238E27FC236}">
                  <a16:creationId xmlns:a16="http://schemas.microsoft.com/office/drawing/2014/main" id="{59333754-77AF-91E4-11A2-58113A676354}"/>
                </a:ext>
              </a:extLst>
            </p:cNvPr>
            <p:cNvCxnSpPr>
              <a:stCxn id="25" idx="6"/>
              <a:endCxn id="28" idx="2"/>
            </p:cNvCxnSpPr>
            <p:nvPr/>
          </p:nvCxnSpPr>
          <p:spPr>
            <a:xfrm>
              <a:off x="4585823" y="2066649"/>
              <a:ext cx="162677" cy="2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39">
              <a:extLst>
                <a:ext uri="{FF2B5EF4-FFF2-40B4-BE49-F238E27FC236}">
                  <a16:creationId xmlns:a16="http://schemas.microsoft.com/office/drawing/2014/main" id="{C1F1E584-11CC-54A2-B884-8D1695F3FCCC}"/>
                </a:ext>
              </a:extLst>
            </p:cNvPr>
            <p:cNvCxnSpPr>
              <a:stCxn id="26" idx="6"/>
              <a:endCxn id="28" idx="3"/>
            </p:cNvCxnSpPr>
            <p:nvPr/>
          </p:nvCxnSpPr>
          <p:spPr>
            <a:xfrm flipV="1">
              <a:off x="4589219" y="2100472"/>
              <a:ext cx="172078" cy="1162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40">
              <a:extLst>
                <a:ext uri="{FF2B5EF4-FFF2-40B4-BE49-F238E27FC236}">
                  <a16:creationId xmlns:a16="http://schemas.microsoft.com/office/drawing/2014/main" id="{2156B3AD-1BC4-349B-CCED-0E56F3B341F1}"/>
                </a:ext>
              </a:extLst>
            </p:cNvPr>
            <p:cNvCxnSpPr>
              <a:stCxn id="27" idx="6"/>
              <a:endCxn id="28" idx="4"/>
            </p:cNvCxnSpPr>
            <p:nvPr/>
          </p:nvCxnSpPr>
          <p:spPr>
            <a:xfrm flipV="1">
              <a:off x="4589219" y="2113269"/>
              <a:ext cx="202972" cy="2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1">
              <a:extLst>
                <a:ext uri="{FF2B5EF4-FFF2-40B4-BE49-F238E27FC236}">
                  <a16:creationId xmlns:a16="http://schemas.microsoft.com/office/drawing/2014/main" id="{3948AC90-C266-FACB-CA08-740DA30FEEBC}"/>
                </a:ext>
              </a:extLst>
            </p:cNvPr>
            <p:cNvCxnSpPr>
              <a:stCxn id="28" idx="6"/>
              <a:endCxn id="19" idx="6"/>
            </p:cNvCxnSpPr>
            <p:nvPr/>
          </p:nvCxnSpPr>
          <p:spPr>
            <a:xfrm>
              <a:off x="4835881" y="2069579"/>
              <a:ext cx="72000" cy="13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2">
              <a:extLst>
                <a:ext uri="{FF2B5EF4-FFF2-40B4-BE49-F238E27FC236}">
                  <a16:creationId xmlns:a16="http://schemas.microsoft.com/office/drawing/2014/main" id="{9B790B8E-8C99-7531-CEC4-280F22ACF380}"/>
                </a:ext>
              </a:extLst>
            </p:cNvPr>
            <p:cNvCxnSpPr/>
            <p:nvPr/>
          </p:nvCxnSpPr>
          <p:spPr>
            <a:xfrm>
              <a:off x="4178114" y="1906390"/>
              <a:ext cx="72000" cy="13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3">
              <a:extLst>
                <a:ext uri="{FF2B5EF4-FFF2-40B4-BE49-F238E27FC236}">
                  <a16:creationId xmlns:a16="http://schemas.microsoft.com/office/drawing/2014/main" id="{19D2B56C-766C-58C9-4CE3-484D8D104CC2}"/>
                </a:ext>
              </a:extLst>
            </p:cNvPr>
            <p:cNvCxnSpPr/>
            <p:nvPr/>
          </p:nvCxnSpPr>
          <p:spPr>
            <a:xfrm>
              <a:off x="4171061" y="2065093"/>
              <a:ext cx="72000" cy="13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44">
              <a:extLst>
                <a:ext uri="{FF2B5EF4-FFF2-40B4-BE49-F238E27FC236}">
                  <a16:creationId xmlns:a16="http://schemas.microsoft.com/office/drawing/2014/main" id="{A67E5494-46A7-00B8-C629-980378A99B44}"/>
                </a:ext>
              </a:extLst>
            </p:cNvPr>
            <p:cNvCxnSpPr/>
            <p:nvPr/>
          </p:nvCxnSpPr>
          <p:spPr>
            <a:xfrm>
              <a:off x="4173820" y="2222492"/>
              <a:ext cx="72000" cy="13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49EED59E-53EE-18A9-7EDE-2180B9ACA6B4}"/>
              </a:ext>
            </a:extLst>
          </p:cNvPr>
          <p:cNvCxnSpPr>
            <a:cxnSpLocks/>
          </p:cNvCxnSpPr>
          <p:nvPr/>
        </p:nvCxnSpPr>
        <p:spPr>
          <a:xfrm flipV="1">
            <a:off x="5070760" y="3009846"/>
            <a:ext cx="2356873" cy="1245273"/>
          </a:xfrm>
          <a:prstGeom prst="straightConnector1">
            <a:avLst/>
          </a:prstGeom>
          <a:ln w="38100">
            <a:solidFill>
              <a:srgbClr val="00008B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5F499C25-D9DC-56FE-0B25-BACFE776FB53}"/>
              </a:ext>
            </a:extLst>
          </p:cNvPr>
          <p:cNvCxnSpPr>
            <a:cxnSpLocks/>
          </p:cNvCxnSpPr>
          <p:nvPr/>
        </p:nvCxnSpPr>
        <p:spPr>
          <a:xfrm>
            <a:off x="5070760" y="4255119"/>
            <a:ext cx="2356873" cy="1245273"/>
          </a:xfrm>
          <a:prstGeom prst="straightConnector1">
            <a:avLst/>
          </a:prstGeom>
          <a:ln w="38100">
            <a:solidFill>
              <a:srgbClr val="00008B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AC1D84-8EDF-A9E0-8106-57058565BBD2}"/>
              </a:ext>
            </a:extLst>
          </p:cNvPr>
          <p:cNvSpPr txBox="1"/>
          <p:nvPr/>
        </p:nvSpPr>
        <p:spPr>
          <a:xfrm>
            <a:off x="9094739" y="2221723"/>
            <a:ext cx="1352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1800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b="1" dirty="0">
                <a:solidFill>
                  <a:srgbClr val="00008B"/>
                </a:solidFill>
                <a:latin typeface="+mn-lt"/>
              </a:rPr>
              <a:t>Deep </a:t>
            </a:r>
            <a:br>
              <a:rPr lang="en-CA" sz="1800" b="1" dirty="0">
                <a:solidFill>
                  <a:srgbClr val="00008B"/>
                </a:solidFill>
                <a:latin typeface="+mn-lt"/>
              </a:rPr>
            </a:br>
            <a:r>
              <a:rPr lang="en-CA" sz="1800" b="1" dirty="0">
                <a:solidFill>
                  <a:srgbClr val="00008B"/>
                </a:solidFill>
                <a:latin typeface="+mn-lt"/>
              </a:rPr>
              <a:t>Learning</a:t>
            </a:r>
            <a:endParaRPr lang="en-CA" sz="1800" dirty="0">
              <a:solidFill>
                <a:srgbClr val="00008B"/>
              </a:solidFill>
              <a:latin typeface="+mn-lt"/>
            </a:endParaRPr>
          </a:p>
        </p:txBody>
      </p:sp>
      <p:grpSp>
        <p:nvGrpSpPr>
          <p:cNvPr id="4" name="Gruppieren 49">
            <a:extLst>
              <a:ext uri="{FF2B5EF4-FFF2-40B4-BE49-F238E27FC236}">
                <a16:creationId xmlns:a16="http://schemas.microsoft.com/office/drawing/2014/main" id="{1DF34182-8D7B-3E65-F5C3-970C0B6CFDED}"/>
              </a:ext>
            </a:extLst>
          </p:cNvPr>
          <p:cNvGrpSpPr/>
          <p:nvPr/>
        </p:nvGrpSpPr>
        <p:grpSpPr>
          <a:xfrm>
            <a:off x="7981239" y="3834429"/>
            <a:ext cx="823154" cy="820606"/>
            <a:chOff x="1558178" y="2415342"/>
            <a:chExt cx="823154" cy="820606"/>
          </a:xfrm>
        </p:grpSpPr>
        <p:sp>
          <p:nvSpPr>
            <p:cNvPr id="5" name="Ellipse 50">
              <a:extLst>
                <a:ext uri="{FF2B5EF4-FFF2-40B4-BE49-F238E27FC236}">
                  <a16:creationId xmlns:a16="http://schemas.microsoft.com/office/drawing/2014/main" id="{13B2D77F-6B6C-FA8F-C3EC-8311FD1F8038}"/>
                </a:ext>
              </a:extLst>
            </p:cNvPr>
            <p:cNvSpPr/>
            <p:nvPr/>
          </p:nvSpPr>
          <p:spPr>
            <a:xfrm>
              <a:off x="1558800" y="2415600"/>
              <a:ext cx="820348" cy="8203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uppieren 51">
              <a:extLst>
                <a:ext uri="{FF2B5EF4-FFF2-40B4-BE49-F238E27FC236}">
                  <a16:creationId xmlns:a16="http://schemas.microsoft.com/office/drawing/2014/main" id="{8157C03D-A3BB-D065-7C2E-DD9FD7B59D46}"/>
                </a:ext>
              </a:extLst>
            </p:cNvPr>
            <p:cNvGrpSpPr/>
            <p:nvPr/>
          </p:nvGrpSpPr>
          <p:grpSpPr>
            <a:xfrm>
              <a:off x="1558178" y="2415342"/>
              <a:ext cx="823154" cy="820348"/>
              <a:chOff x="4981488" y="4926429"/>
              <a:chExt cx="823154" cy="820348"/>
            </a:xfrm>
          </p:grpSpPr>
          <p:pic>
            <p:nvPicPr>
              <p:cNvPr id="7" name="Grafik 52">
                <a:extLst>
                  <a:ext uri="{FF2B5EF4-FFF2-40B4-BE49-F238E27FC236}">
                    <a16:creationId xmlns:a16="http://schemas.microsoft.com/office/drawing/2014/main" id="{D5A43653-A83D-6E5A-69FE-6F788DCFF0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38" r="15476"/>
              <a:stretch>
                <a:fillRect/>
              </a:stretch>
            </p:blipFill>
            <p:spPr>
              <a:xfrm flipV="1">
                <a:off x="4984294" y="5052874"/>
                <a:ext cx="820348" cy="585437"/>
              </a:xfrm>
              <a:custGeom>
                <a:avLst/>
                <a:gdLst>
                  <a:gd name="connsiteX0" fmla="*/ 114770 w 820348"/>
                  <a:gd name="connsiteY0" fmla="*/ 585437 h 585437"/>
                  <a:gd name="connsiteX1" fmla="*/ 705579 w 820348"/>
                  <a:gd name="connsiteY1" fmla="*/ 585437 h 585437"/>
                  <a:gd name="connsiteX2" fmla="*/ 750297 w 820348"/>
                  <a:gd name="connsiteY2" fmla="*/ 531238 h 585437"/>
                  <a:gd name="connsiteX3" fmla="*/ 820348 w 820348"/>
                  <a:gd name="connsiteY3" fmla="*/ 301906 h 585437"/>
                  <a:gd name="connsiteX4" fmla="*/ 700211 w 820348"/>
                  <a:gd name="connsiteY4" fmla="*/ 11869 h 585437"/>
                  <a:gd name="connsiteX5" fmla="*/ 685826 w 820348"/>
                  <a:gd name="connsiteY5" fmla="*/ 0 h 585437"/>
                  <a:gd name="connsiteX6" fmla="*/ 134523 w 820348"/>
                  <a:gd name="connsiteY6" fmla="*/ 0 h 585437"/>
                  <a:gd name="connsiteX7" fmla="*/ 120137 w 820348"/>
                  <a:gd name="connsiteY7" fmla="*/ 11869 h 585437"/>
                  <a:gd name="connsiteX8" fmla="*/ 0 w 820348"/>
                  <a:gd name="connsiteY8" fmla="*/ 301906 h 585437"/>
                  <a:gd name="connsiteX9" fmla="*/ 70052 w 820348"/>
                  <a:gd name="connsiteY9" fmla="*/ 531238 h 585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0348" h="585437">
                    <a:moveTo>
                      <a:pt x="114770" y="585437"/>
                    </a:moveTo>
                    <a:lnTo>
                      <a:pt x="705579" y="585437"/>
                    </a:lnTo>
                    <a:lnTo>
                      <a:pt x="750297" y="531238"/>
                    </a:lnTo>
                    <a:cubicBezTo>
                      <a:pt x="794524" y="465774"/>
                      <a:pt x="820348" y="386856"/>
                      <a:pt x="820348" y="301906"/>
                    </a:cubicBezTo>
                    <a:cubicBezTo>
                      <a:pt x="820348" y="188640"/>
                      <a:pt x="774438" y="86096"/>
                      <a:pt x="700211" y="11869"/>
                    </a:cubicBezTo>
                    <a:lnTo>
                      <a:pt x="685826" y="0"/>
                    </a:lnTo>
                    <a:lnTo>
                      <a:pt x="134523" y="0"/>
                    </a:lnTo>
                    <a:lnTo>
                      <a:pt x="120137" y="11869"/>
                    </a:lnTo>
                    <a:cubicBezTo>
                      <a:pt x="45911" y="86096"/>
                      <a:pt x="0" y="188640"/>
                      <a:pt x="0" y="301906"/>
                    </a:cubicBezTo>
                    <a:cubicBezTo>
                      <a:pt x="0" y="386856"/>
                      <a:pt x="25825" y="465774"/>
                      <a:pt x="70052" y="531238"/>
                    </a:cubicBezTo>
                    <a:close/>
                  </a:path>
                </a:pathLst>
              </a:custGeom>
            </p:spPr>
          </p:pic>
          <p:sp>
            <p:nvSpPr>
              <p:cNvPr id="8" name="Ellipse 53">
                <a:extLst>
                  <a:ext uri="{FF2B5EF4-FFF2-40B4-BE49-F238E27FC236}">
                    <a16:creationId xmlns:a16="http://schemas.microsoft.com/office/drawing/2014/main" id="{4D17A0FF-579D-1826-E35C-D3CFF338F614}"/>
                  </a:ext>
                </a:extLst>
              </p:cNvPr>
              <p:cNvSpPr/>
              <p:nvPr/>
            </p:nvSpPr>
            <p:spPr>
              <a:xfrm>
                <a:off x="4981488" y="4926429"/>
                <a:ext cx="820348" cy="820348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F885473-A58F-EBAD-B439-6804B5FC9292}"/>
              </a:ext>
            </a:extLst>
          </p:cNvPr>
          <p:cNvSpPr txBox="1"/>
          <p:nvPr/>
        </p:nvSpPr>
        <p:spPr>
          <a:xfrm>
            <a:off x="9094739" y="3941803"/>
            <a:ext cx="14142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1800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b="1" dirty="0">
                <a:solidFill>
                  <a:srgbClr val="00008B"/>
                </a:solidFill>
              </a:rPr>
              <a:t>Tensor </a:t>
            </a:r>
            <a:r>
              <a:rPr lang="en-CA" b="1" dirty="0">
                <a:solidFill>
                  <a:srgbClr val="00008B"/>
                </a:solidFill>
              </a:rPr>
              <a:t>N</a:t>
            </a:r>
            <a:r>
              <a:rPr lang="en-CA" sz="1800" b="1" dirty="0">
                <a:solidFill>
                  <a:srgbClr val="00008B"/>
                </a:solidFill>
              </a:rPr>
              <a:t>etworks</a:t>
            </a:r>
          </a:p>
        </p:txBody>
      </p:sp>
      <p:grpSp>
        <p:nvGrpSpPr>
          <p:cNvPr id="106" name="Gruppieren 45">
            <a:extLst>
              <a:ext uri="{FF2B5EF4-FFF2-40B4-BE49-F238E27FC236}">
                <a16:creationId xmlns:a16="http://schemas.microsoft.com/office/drawing/2014/main" id="{1D0A347F-357C-6924-4268-EC75397A3236}"/>
              </a:ext>
            </a:extLst>
          </p:cNvPr>
          <p:cNvGrpSpPr/>
          <p:nvPr/>
        </p:nvGrpSpPr>
        <p:grpSpPr>
          <a:xfrm>
            <a:off x="8018221" y="5523519"/>
            <a:ext cx="851094" cy="839660"/>
            <a:chOff x="6658506" y="2090740"/>
            <a:chExt cx="851094" cy="839660"/>
          </a:xfrm>
        </p:grpSpPr>
        <p:sp>
          <p:nvSpPr>
            <p:cNvPr id="107" name="Ellipse 46">
              <a:extLst>
                <a:ext uri="{FF2B5EF4-FFF2-40B4-BE49-F238E27FC236}">
                  <a16:creationId xmlns:a16="http://schemas.microsoft.com/office/drawing/2014/main" id="{061EEB04-8D45-F691-09AD-42CA176704E1}"/>
                </a:ext>
              </a:extLst>
            </p:cNvPr>
            <p:cNvSpPr/>
            <p:nvPr/>
          </p:nvSpPr>
          <p:spPr>
            <a:xfrm>
              <a:off x="6670800" y="2091600"/>
              <a:ext cx="838800" cy="8388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8" name="Grafik 47">
              <a:extLst>
                <a:ext uri="{FF2B5EF4-FFF2-40B4-BE49-F238E27FC236}">
                  <a16:creationId xmlns:a16="http://schemas.microsoft.com/office/drawing/2014/main" id="{33CFDD6E-7088-2CF7-0975-ABB0A3459BDC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51"/>
            <a:stretch/>
          </p:blipFill>
          <p:spPr>
            <a:xfrm>
              <a:off x="6658506" y="2092471"/>
              <a:ext cx="828000" cy="828000"/>
            </a:xfrm>
            <a:custGeom>
              <a:avLst/>
              <a:gdLst>
                <a:gd name="connsiteX0" fmla="*/ 301096 w 762295"/>
                <a:gd name="connsiteY0" fmla="*/ 0 h 787060"/>
                <a:gd name="connsiteX1" fmla="*/ 493909 w 762295"/>
                <a:gd name="connsiteY1" fmla="*/ 0 h 787060"/>
                <a:gd name="connsiteX2" fmla="*/ 557161 w 762295"/>
                <a:gd name="connsiteY2" fmla="*/ 19635 h 787060"/>
                <a:gd name="connsiteX3" fmla="*/ 737625 w 762295"/>
                <a:gd name="connsiteY3" fmla="*/ 168243 h 787060"/>
                <a:gd name="connsiteX4" fmla="*/ 762295 w 762295"/>
                <a:gd name="connsiteY4" fmla="*/ 213694 h 787060"/>
                <a:gd name="connsiteX5" fmla="*/ 762295 w 762295"/>
                <a:gd name="connsiteY5" fmla="*/ 581456 h 787060"/>
                <a:gd name="connsiteX6" fmla="*/ 737625 w 762295"/>
                <a:gd name="connsiteY6" fmla="*/ 626907 h 787060"/>
                <a:gd name="connsiteX7" fmla="*/ 557161 w 762295"/>
                <a:gd name="connsiteY7" fmla="*/ 775516 h 787060"/>
                <a:gd name="connsiteX8" fmla="*/ 519970 w 762295"/>
                <a:gd name="connsiteY8" fmla="*/ 787060 h 787060"/>
                <a:gd name="connsiteX9" fmla="*/ 275034 w 762295"/>
                <a:gd name="connsiteY9" fmla="*/ 787060 h 787060"/>
                <a:gd name="connsiteX10" fmla="*/ 237844 w 762295"/>
                <a:gd name="connsiteY10" fmla="*/ 775516 h 787060"/>
                <a:gd name="connsiteX11" fmla="*/ 19562 w 762295"/>
                <a:gd name="connsiteY11" fmla="*/ 557233 h 787060"/>
                <a:gd name="connsiteX12" fmla="*/ 0 w 762295"/>
                <a:gd name="connsiteY12" fmla="*/ 494217 h 787060"/>
                <a:gd name="connsiteX13" fmla="*/ 0 w 762295"/>
                <a:gd name="connsiteY13" fmla="*/ 300934 h 787060"/>
                <a:gd name="connsiteX14" fmla="*/ 19562 w 762295"/>
                <a:gd name="connsiteY14" fmla="*/ 237917 h 787060"/>
                <a:gd name="connsiteX15" fmla="*/ 237844 w 762295"/>
                <a:gd name="connsiteY15" fmla="*/ 19635 h 78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2295" h="787060">
                  <a:moveTo>
                    <a:pt x="301096" y="0"/>
                  </a:moveTo>
                  <a:lnTo>
                    <a:pt x="493909" y="0"/>
                  </a:lnTo>
                  <a:lnTo>
                    <a:pt x="557161" y="19635"/>
                  </a:lnTo>
                  <a:cubicBezTo>
                    <a:pt x="630769" y="50769"/>
                    <a:pt x="693398" y="102779"/>
                    <a:pt x="737625" y="168243"/>
                  </a:cubicBezTo>
                  <a:lnTo>
                    <a:pt x="762295" y="213694"/>
                  </a:lnTo>
                  <a:lnTo>
                    <a:pt x="762295" y="581456"/>
                  </a:lnTo>
                  <a:lnTo>
                    <a:pt x="737625" y="626907"/>
                  </a:lnTo>
                  <a:cubicBezTo>
                    <a:pt x="693398" y="692372"/>
                    <a:pt x="630769" y="744382"/>
                    <a:pt x="557161" y="775516"/>
                  </a:cubicBezTo>
                  <a:lnTo>
                    <a:pt x="519970" y="787060"/>
                  </a:lnTo>
                  <a:lnTo>
                    <a:pt x="275034" y="787060"/>
                  </a:lnTo>
                  <a:lnTo>
                    <a:pt x="237844" y="775516"/>
                  </a:lnTo>
                  <a:cubicBezTo>
                    <a:pt x="139699" y="734004"/>
                    <a:pt x="61074" y="655379"/>
                    <a:pt x="19562" y="557233"/>
                  </a:cubicBezTo>
                  <a:lnTo>
                    <a:pt x="0" y="494217"/>
                  </a:lnTo>
                  <a:lnTo>
                    <a:pt x="0" y="300934"/>
                  </a:lnTo>
                  <a:lnTo>
                    <a:pt x="19562" y="237917"/>
                  </a:lnTo>
                  <a:cubicBezTo>
                    <a:pt x="61074" y="139772"/>
                    <a:pt x="139699" y="61146"/>
                    <a:pt x="237844" y="19635"/>
                  </a:cubicBezTo>
                  <a:close/>
                </a:path>
              </a:pathLst>
            </a:custGeom>
          </p:spPr>
        </p:pic>
        <p:sp>
          <p:nvSpPr>
            <p:cNvPr id="109" name="Ellipse 48">
              <a:extLst>
                <a:ext uri="{FF2B5EF4-FFF2-40B4-BE49-F238E27FC236}">
                  <a16:creationId xmlns:a16="http://schemas.microsoft.com/office/drawing/2014/main" id="{6AC8EB79-7C59-2551-FB0A-FF25311A7BD8}"/>
                </a:ext>
              </a:extLst>
            </p:cNvPr>
            <p:cNvSpPr/>
            <p:nvPr/>
          </p:nvSpPr>
          <p:spPr>
            <a:xfrm>
              <a:off x="6669253" y="2090740"/>
              <a:ext cx="838800" cy="838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53A3B771-77BC-B52F-0E70-AD382194500C}"/>
              </a:ext>
            </a:extLst>
          </p:cNvPr>
          <p:cNvSpPr txBox="1"/>
          <p:nvPr/>
        </p:nvSpPr>
        <p:spPr>
          <a:xfrm>
            <a:off x="9094739" y="5616084"/>
            <a:ext cx="1544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00008B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Quantum Computing</a:t>
            </a:r>
          </a:p>
        </p:txBody>
      </p:sp>
      <p:grpSp>
        <p:nvGrpSpPr>
          <p:cNvPr id="62" name="Gruppieren 60">
            <a:extLst>
              <a:ext uri="{FF2B5EF4-FFF2-40B4-BE49-F238E27FC236}">
                <a16:creationId xmlns:a16="http://schemas.microsoft.com/office/drawing/2014/main" id="{1FCA6634-CAC8-80DC-8F9B-96A82560627C}"/>
              </a:ext>
            </a:extLst>
          </p:cNvPr>
          <p:cNvGrpSpPr/>
          <p:nvPr/>
        </p:nvGrpSpPr>
        <p:grpSpPr>
          <a:xfrm>
            <a:off x="1318112" y="3845693"/>
            <a:ext cx="821110" cy="820844"/>
            <a:chOff x="7700400" y="2494800"/>
            <a:chExt cx="821110" cy="820844"/>
          </a:xfrm>
        </p:grpSpPr>
        <p:sp>
          <p:nvSpPr>
            <p:cNvPr id="63" name="Ellipse 61">
              <a:extLst>
                <a:ext uri="{FF2B5EF4-FFF2-40B4-BE49-F238E27FC236}">
                  <a16:creationId xmlns:a16="http://schemas.microsoft.com/office/drawing/2014/main" id="{0E2663DA-D30B-3A98-F10B-7E1BF30BC80C}"/>
                </a:ext>
              </a:extLst>
            </p:cNvPr>
            <p:cNvSpPr/>
            <p:nvPr/>
          </p:nvSpPr>
          <p:spPr>
            <a:xfrm rot="16200000">
              <a:off x="7700400" y="2494800"/>
              <a:ext cx="820348" cy="8203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uppieren 62">
              <a:extLst>
                <a:ext uri="{FF2B5EF4-FFF2-40B4-BE49-F238E27FC236}">
                  <a16:creationId xmlns:a16="http://schemas.microsoft.com/office/drawing/2014/main" id="{B5909D78-A74B-C558-2249-DC55DE40BC71}"/>
                </a:ext>
              </a:extLst>
            </p:cNvPr>
            <p:cNvGrpSpPr/>
            <p:nvPr/>
          </p:nvGrpSpPr>
          <p:grpSpPr>
            <a:xfrm>
              <a:off x="7701162" y="2495296"/>
              <a:ext cx="820348" cy="820348"/>
              <a:chOff x="7732795" y="1982361"/>
              <a:chExt cx="820348" cy="820348"/>
            </a:xfrm>
          </p:grpSpPr>
          <p:cxnSp>
            <p:nvCxnSpPr>
              <p:cNvPr id="65" name="Gerader Verbinder 63">
                <a:extLst>
                  <a:ext uri="{FF2B5EF4-FFF2-40B4-BE49-F238E27FC236}">
                    <a16:creationId xmlns:a16="http://schemas.microsoft.com/office/drawing/2014/main" id="{9E508267-1403-9065-2468-97AFD00C9539}"/>
                  </a:ext>
                </a:extLst>
              </p:cNvPr>
              <p:cNvCxnSpPr/>
              <p:nvPr/>
            </p:nvCxnSpPr>
            <p:spPr>
              <a:xfrm>
                <a:off x="7913892" y="2286698"/>
                <a:ext cx="0" cy="42238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r Verbinder 64">
                <a:extLst>
                  <a:ext uri="{FF2B5EF4-FFF2-40B4-BE49-F238E27FC236}">
                    <a16:creationId xmlns:a16="http://schemas.microsoft.com/office/drawing/2014/main" id="{36033B37-A599-92BE-508C-A61A9B6E632B}"/>
                  </a:ext>
                </a:extLst>
              </p:cNvPr>
              <p:cNvCxnSpPr/>
              <p:nvPr/>
            </p:nvCxnSpPr>
            <p:spPr>
              <a:xfrm>
                <a:off x="8066292" y="2286698"/>
                <a:ext cx="0" cy="4889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r Verbinder 65">
                <a:extLst>
                  <a:ext uri="{FF2B5EF4-FFF2-40B4-BE49-F238E27FC236}">
                    <a16:creationId xmlns:a16="http://schemas.microsoft.com/office/drawing/2014/main" id="{C27E0678-F545-6B1C-F704-BE7D303165C8}"/>
                  </a:ext>
                </a:extLst>
              </p:cNvPr>
              <p:cNvCxnSpPr/>
              <p:nvPr/>
            </p:nvCxnSpPr>
            <p:spPr>
              <a:xfrm>
                <a:off x="8230122" y="2286698"/>
                <a:ext cx="0" cy="4889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r Verbinder 66">
                <a:extLst>
                  <a:ext uri="{FF2B5EF4-FFF2-40B4-BE49-F238E27FC236}">
                    <a16:creationId xmlns:a16="http://schemas.microsoft.com/office/drawing/2014/main" id="{0FCE00CF-2D9B-2E57-95C8-8FA01BE32523}"/>
                  </a:ext>
                </a:extLst>
              </p:cNvPr>
              <p:cNvCxnSpPr/>
              <p:nvPr/>
            </p:nvCxnSpPr>
            <p:spPr>
              <a:xfrm>
                <a:off x="8380617" y="2286698"/>
                <a:ext cx="0" cy="42238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Ellipse 67">
                <a:extLst>
                  <a:ext uri="{FF2B5EF4-FFF2-40B4-BE49-F238E27FC236}">
                    <a16:creationId xmlns:a16="http://schemas.microsoft.com/office/drawing/2014/main" id="{679A75DA-B6C9-4833-0981-34D514BAF345}"/>
                  </a:ext>
                </a:extLst>
              </p:cNvPr>
              <p:cNvSpPr/>
              <p:nvPr/>
            </p:nvSpPr>
            <p:spPr>
              <a:xfrm rot="16200000">
                <a:off x="7732795" y="1982361"/>
                <a:ext cx="820348" cy="820348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Ellipse 68">
                <a:extLst>
                  <a:ext uri="{FF2B5EF4-FFF2-40B4-BE49-F238E27FC236}">
                    <a16:creationId xmlns:a16="http://schemas.microsoft.com/office/drawing/2014/main" id="{2B300F72-FF46-11D4-A2BB-F8FF3328E0C9}"/>
                  </a:ext>
                </a:extLst>
              </p:cNvPr>
              <p:cNvSpPr/>
              <p:nvPr/>
            </p:nvSpPr>
            <p:spPr>
              <a:xfrm rot="16200000">
                <a:off x="7865689" y="2441885"/>
                <a:ext cx="87381" cy="87381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Ellipse 69">
                <a:extLst>
                  <a:ext uri="{FF2B5EF4-FFF2-40B4-BE49-F238E27FC236}">
                    <a16:creationId xmlns:a16="http://schemas.microsoft.com/office/drawing/2014/main" id="{51A0E974-B001-3EA5-F85E-F6C9A11508B6}"/>
                  </a:ext>
                </a:extLst>
              </p:cNvPr>
              <p:cNvSpPr/>
              <p:nvPr/>
            </p:nvSpPr>
            <p:spPr>
              <a:xfrm rot="16200000">
                <a:off x="8020696" y="2665391"/>
                <a:ext cx="87381" cy="87381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Ellipse 70">
                <a:extLst>
                  <a:ext uri="{FF2B5EF4-FFF2-40B4-BE49-F238E27FC236}">
                    <a16:creationId xmlns:a16="http://schemas.microsoft.com/office/drawing/2014/main" id="{C7928BF2-1767-5FF6-B202-0B7AF4EA25DE}"/>
                  </a:ext>
                </a:extLst>
              </p:cNvPr>
              <p:cNvSpPr/>
              <p:nvPr/>
            </p:nvSpPr>
            <p:spPr>
              <a:xfrm rot="16200000">
                <a:off x="8186431" y="2303910"/>
                <a:ext cx="87381" cy="87381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" name="Gruppieren 71">
                <a:extLst>
                  <a:ext uri="{FF2B5EF4-FFF2-40B4-BE49-F238E27FC236}">
                    <a16:creationId xmlns:a16="http://schemas.microsoft.com/office/drawing/2014/main" id="{A7FB87D3-FB4A-991A-1059-B425BA6DCA6C}"/>
                  </a:ext>
                </a:extLst>
              </p:cNvPr>
              <p:cNvGrpSpPr/>
              <p:nvPr/>
            </p:nvGrpSpPr>
            <p:grpSpPr>
              <a:xfrm>
                <a:off x="7732795" y="2015363"/>
                <a:ext cx="820348" cy="254352"/>
                <a:chOff x="7813378" y="2028138"/>
                <a:chExt cx="666320" cy="196297"/>
              </a:xfrm>
            </p:grpSpPr>
            <p:sp>
              <p:nvSpPr>
                <p:cNvPr id="95" name="Freihandform 88">
                  <a:extLst>
                    <a:ext uri="{FF2B5EF4-FFF2-40B4-BE49-F238E27FC236}">
                      <a16:creationId xmlns:a16="http://schemas.microsoft.com/office/drawing/2014/main" id="{50E21B29-5977-44D1-C7B8-BE62299DFEBA}"/>
                    </a:ext>
                  </a:extLst>
                </p:cNvPr>
                <p:cNvSpPr/>
                <p:nvPr/>
              </p:nvSpPr>
              <p:spPr>
                <a:xfrm flipH="1">
                  <a:off x="8140608" y="2028363"/>
                  <a:ext cx="339090" cy="196072"/>
                </a:xfrm>
                <a:custGeom>
                  <a:avLst/>
                  <a:gdLst>
                    <a:gd name="connsiteX0" fmla="*/ 0 w 308610"/>
                    <a:gd name="connsiteY0" fmla="*/ 186912 h 193685"/>
                    <a:gd name="connsiteX1" fmla="*/ 91440 w 308610"/>
                    <a:gd name="connsiteY1" fmla="*/ 190722 h 193685"/>
                    <a:gd name="connsiteX2" fmla="*/ 179070 w 308610"/>
                    <a:gd name="connsiteY2" fmla="*/ 148812 h 193685"/>
                    <a:gd name="connsiteX3" fmla="*/ 240030 w 308610"/>
                    <a:gd name="connsiteY3" fmla="*/ 45942 h 193685"/>
                    <a:gd name="connsiteX4" fmla="*/ 293370 w 308610"/>
                    <a:gd name="connsiteY4" fmla="*/ 4032 h 193685"/>
                    <a:gd name="connsiteX5" fmla="*/ 308610 w 308610"/>
                    <a:gd name="connsiteY5" fmla="*/ 4032 h 193685"/>
                    <a:gd name="connsiteX0" fmla="*/ 0 w 316230"/>
                    <a:gd name="connsiteY0" fmla="*/ 192627 h 196337"/>
                    <a:gd name="connsiteX1" fmla="*/ 99060 w 316230"/>
                    <a:gd name="connsiteY1" fmla="*/ 190722 h 196337"/>
                    <a:gd name="connsiteX2" fmla="*/ 186690 w 316230"/>
                    <a:gd name="connsiteY2" fmla="*/ 148812 h 196337"/>
                    <a:gd name="connsiteX3" fmla="*/ 247650 w 316230"/>
                    <a:gd name="connsiteY3" fmla="*/ 45942 h 196337"/>
                    <a:gd name="connsiteX4" fmla="*/ 300990 w 316230"/>
                    <a:gd name="connsiteY4" fmla="*/ 4032 h 196337"/>
                    <a:gd name="connsiteX5" fmla="*/ 316230 w 316230"/>
                    <a:gd name="connsiteY5" fmla="*/ 4032 h 196337"/>
                    <a:gd name="connsiteX0" fmla="*/ 0 w 337185"/>
                    <a:gd name="connsiteY0" fmla="*/ 191851 h 195561"/>
                    <a:gd name="connsiteX1" fmla="*/ 99060 w 337185"/>
                    <a:gd name="connsiteY1" fmla="*/ 189946 h 195561"/>
                    <a:gd name="connsiteX2" fmla="*/ 186690 w 337185"/>
                    <a:gd name="connsiteY2" fmla="*/ 148036 h 195561"/>
                    <a:gd name="connsiteX3" fmla="*/ 247650 w 337185"/>
                    <a:gd name="connsiteY3" fmla="*/ 45166 h 195561"/>
                    <a:gd name="connsiteX4" fmla="*/ 300990 w 337185"/>
                    <a:gd name="connsiteY4" fmla="*/ 3256 h 195561"/>
                    <a:gd name="connsiteX5" fmla="*/ 337185 w 337185"/>
                    <a:gd name="connsiteY5" fmla="*/ 5161 h 195561"/>
                    <a:gd name="connsiteX0" fmla="*/ 0 w 339090"/>
                    <a:gd name="connsiteY0" fmla="*/ 194772 h 198482"/>
                    <a:gd name="connsiteX1" fmla="*/ 99060 w 339090"/>
                    <a:gd name="connsiteY1" fmla="*/ 192867 h 198482"/>
                    <a:gd name="connsiteX2" fmla="*/ 186690 w 339090"/>
                    <a:gd name="connsiteY2" fmla="*/ 150957 h 198482"/>
                    <a:gd name="connsiteX3" fmla="*/ 247650 w 339090"/>
                    <a:gd name="connsiteY3" fmla="*/ 48087 h 198482"/>
                    <a:gd name="connsiteX4" fmla="*/ 300990 w 339090"/>
                    <a:gd name="connsiteY4" fmla="*/ 6177 h 198482"/>
                    <a:gd name="connsiteX5" fmla="*/ 339090 w 339090"/>
                    <a:gd name="connsiteY5" fmla="*/ 2367 h 198482"/>
                    <a:gd name="connsiteX0" fmla="*/ 0 w 339090"/>
                    <a:gd name="connsiteY0" fmla="*/ 194772 h 199298"/>
                    <a:gd name="connsiteX1" fmla="*/ 99060 w 339090"/>
                    <a:gd name="connsiteY1" fmla="*/ 192867 h 199298"/>
                    <a:gd name="connsiteX2" fmla="*/ 177165 w 339090"/>
                    <a:gd name="connsiteY2" fmla="*/ 137622 h 199298"/>
                    <a:gd name="connsiteX3" fmla="*/ 247650 w 339090"/>
                    <a:gd name="connsiteY3" fmla="*/ 48087 h 199298"/>
                    <a:gd name="connsiteX4" fmla="*/ 300990 w 339090"/>
                    <a:gd name="connsiteY4" fmla="*/ 6177 h 199298"/>
                    <a:gd name="connsiteX5" fmla="*/ 339090 w 339090"/>
                    <a:gd name="connsiteY5" fmla="*/ 2367 h 199298"/>
                    <a:gd name="connsiteX0" fmla="*/ 0 w 339090"/>
                    <a:gd name="connsiteY0" fmla="*/ 194772 h 196072"/>
                    <a:gd name="connsiteX1" fmla="*/ 99060 w 339090"/>
                    <a:gd name="connsiteY1" fmla="*/ 179532 h 196072"/>
                    <a:gd name="connsiteX2" fmla="*/ 177165 w 339090"/>
                    <a:gd name="connsiteY2" fmla="*/ 137622 h 196072"/>
                    <a:gd name="connsiteX3" fmla="*/ 247650 w 339090"/>
                    <a:gd name="connsiteY3" fmla="*/ 48087 h 196072"/>
                    <a:gd name="connsiteX4" fmla="*/ 300990 w 339090"/>
                    <a:gd name="connsiteY4" fmla="*/ 6177 h 196072"/>
                    <a:gd name="connsiteX5" fmla="*/ 339090 w 339090"/>
                    <a:gd name="connsiteY5" fmla="*/ 2367 h 19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090" h="196072">
                      <a:moveTo>
                        <a:pt x="0" y="194772"/>
                      </a:moveTo>
                      <a:cubicBezTo>
                        <a:pt x="30797" y="199852"/>
                        <a:pt x="69533" y="189057"/>
                        <a:pt x="99060" y="179532"/>
                      </a:cubicBezTo>
                      <a:cubicBezTo>
                        <a:pt x="128587" y="170007"/>
                        <a:pt x="152400" y="159529"/>
                        <a:pt x="177165" y="137622"/>
                      </a:cubicBezTo>
                      <a:cubicBezTo>
                        <a:pt x="201930" y="115715"/>
                        <a:pt x="227013" y="69994"/>
                        <a:pt x="247650" y="48087"/>
                      </a:cubicBezTo>
                      <a:cubicBezTo>
                        <a:pt x="268287" y="26180"/>
                        <a:pt x="285750" y="13797"/>
                        <a:pt x="300990" y="6177"/>
                      </a:cubicBezTo>
                      <a:cubicBezTo>
                        <a:pt x="316230" y="-1443"/>
                        <a:pt x="337185" y="-1126"/>
                        <a:pt x="339090" y="236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Freihandform 89">
                  <a:extLst>
                    <a:ext uri="{FF2B5EF4-FFF2-40B4-BE49-F238E27FC236}">
                      <a16:creationId xmlns:a16="http://schemas.microsoft.com/office/drawing/2014/main" id="{E4FC76E7-3442-A81B-112F-AD2203C42B78}"/>
                    </a:ext>
                  </a:extLst>
                </p:cNvPr>
                <p:cNvSpPr/>
                <p:nvPr/>
              </p:nvSpPr>
              <p:spPr>
                <a:xfrm>
                  <a:off x="7813378" y="2028138"/>
                  <a:ext cx="339090" cy="196072"/>
                </a:xfrm>
                <a:custGeom>
                  <a:avLst/>
                  <a:gdLst>
                    <a:gd name="connsiteX0" fmla="*/ 0 w 308610"/>
                    <a:gd name="connsiteY0" fmla="*/ 186912 h 193685"/>
                    <a:gd name="connsiteX1" fmla="*/ 91440 w 308610"/>
                    <a:gd name="connsiteY1" fmla="*/ 190722 h 193685"/>
                    <a:gd name="connsiteX2" fmla="*/ 179070 w 308610"/>
                    <a:gd name="connsiteY2" fmla="*/ 148812 h 193685"/>
                    <a:gd name="connsiteX3" fmla="*/ 240030 w 308610"/>
                    <a:gd name="connsiteY3" fmla="*/ 45942 h 193685"/>
                    <a:gd name="connsiteX4" fmla="*/ 293370 w 308610"/>
                    <a:gd name="connsiteY4" fmla="*/ 4032 h 193685"/>
                    <a:gd name="connsiteX5" fmla="*/ 308610 w 308610"/>
                    <a:gd name="connsiteY5" fmla="*/ 4032 h 193685"/>
                    <a:gd name="connsiteX0" fmla="*/ 0 w 316230"/>
                    <a:gd name="connsiteY0" fmla="*/ 192627 h 196337"/>
                    <a:gd name="connsiteX1" fmla="*/ 99060 w 316230"/>
                    <a:gd name="connsiteY1" fmla="*/ 190722 h 196337"/>
                    <a:gd name="connsiteX2" fmla="*/ 186690 w 316230"/>
                    <a:gd name="connsiteY2" fmla="*/ 148812 h 196337"/>
                    <a:gd name="connsiteX3" fmla="*/ 247650 w 316230"/>
                    <a:gd name="connsiteY3" fmla="*/ 45942 h 196337"/>
                    <a:gd name="connsiteX4" fmla="*/ 300990 w 316230"/>
                    <a:gd name="connsiteY4" fmla="*/ 4032 h 196337"/>
                    <a:gd name="connsiteX5" fmla="*/ 316230 w 316230"/>
                    <a:gd name="connsiteY5" fmla="*/ 4032 h 196337"/>
                    <a:gd name="connsiteX0" fmla="*/ 0 w 337185"/>
                    <a:gd name="connsiteY0" fmla="*/ 191851 h 195561"/>
                    <a:gd name="connsiteX1" fmla="*/ 99060 w 337185"/>
                    <a:gd name="connsiteY1" fmla="*/ 189946 h 195561"/>
                    <a:gd name="connsiteX2" fmla="*/ 186690 w 337185"/>
                    <a:gd name="connsiteY2" fmla="*/ 148036 h 195561"/>
                    <a:gd name="connsiteX3" fmla="*/ 247650 w 337185"/>
                    <a:gd name="connsiteY3" fmla="*/ 45166 h 195561"/>
                    <a:gd name="connsiteX4" fmla="*/ 300990 w 337185"/>
                    <a:gd name="connsiteY4" fmla="*/ 3256 h 195561"/>
                    <a:gd name="connsiteX5" fmla="*/ 337185 w 337185"/>
                    <a:gd name="connsiteY5" fmla="*/ 5161 h 195561"/>
                    <a:gd name="connsiteX0" fmla="*/ 0 w 339090"/>
                    <a:gd name="connsiteY0" fmla="*/ 194772 h 198482"/>
                    <a:gd name="connsiteX1" fmla="*/ 99060 w 339090"/>
                    <a:gd name="connsiteY1" fmla="*/ 192867 h 198482"/>
                    <a:gd name="connsiteX2" fmla="*/ 186690 w 339090"/>
                    <a:gd name="connsiteY2" fmla="*/ 150957 h 198482"/>
                    <a:gd name="connsiteX3" fmla="*/ 247650 w 339090"/>
                    <a:gd name="connsiteY3" fmla="*/ 48087 h 198482"/>
                    <a:gd name="connsiteX4" fmla="*/ 300990 w 339090"/>
                    <a:gd name="connsiteY4" fmla="*/ 6177 h 198482"/>
                    <a:gd name="connsiteX5" fmla="*/ 339090 w 339090"/>
                    <a:gd name="connsiteY5" fmla="*/ 2367 h 198482"/>
                    <a:gd name="connsiteX0" fmla="*/ 0 w 339090"/>
                    <a:gd name="connsiteY0" fmla="*/ 194772 h 199298"/>
                    <a:gd name="connsiteX1" fmla="*/ 99060 w 339090"/>
                    <a:gd name="connsiteY1" fmla="*/ 192867 h 199298"/>
                    <a:gd name="connsiteX2" fmla="*/ 177165 w 339090"/>
                    <a:gd name="connsiteY2" fmla="*/ 137622 h 199298"/>
                    <a:gd name="connsiteX3" fmla="*/ 247650 w 339090"/>
                    <a:gd name="connsiteY3" fmla="*/ 48087 h 199298"/>
                    <a:gd name="connsiteX4" fmla="*/ 300990 w 339090"/>
                    <a:gd name="connsiteY4" fmla="*/ 6177 h 199298"/>
                    <a:gd name="connsiteX5" fmla="*/ 339090 w 339090"/>
                    <a:gd name="connsiteY5" fmla="*/ 2367 h 199298"/>
                    <a:gd name="connsiteX0" fmla="*/ 0 w 339090"/>
                    <a:gd name="connsiteY0" fmla="*/ 194772 h 196072"/>
                    <a:gd name="connsiteX1" fmla="*/ 99060 w 339090"/>
                    <a:gd name="connsiteY1" fmla="*/ 179532 h 196072"/>
                    <a:gd name="connsiteX2" fmla="*/ 177165 w 339090"/>
                    <a:gd name="connsiteY2" fmla="*/ 137622 h 196072"/>
                    <a:gd name="connsiteX3" fmla="*/ 247650 w 339090"/>
                    <a:gd name="connsiteY3" fmla="*/ 48087 h 196072"/>
                    <a:gd name="connsiteX4" fmla="*/ 300990 w 339090"/>
                    <a:gd name="connsiteY4" fmla="*/ 6177 h 196072"/>
                    <a:gd name="connsiteX5" fmla="*/ 339090 w 339090"/>
                    <a:gd name="connsiteY5" fmla="*/ 2367 h 19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090" h="196072">
                      <a:moveTo>
                        <a:pt x="0" y="194772"/>
                      </a:moveTo>
                      <a:cubicBezTo>
                        <a:pt x="30797" y="199852"/>
                        <a:pt x="69533" y="189057"/>
                        <a:pt x="99060" y="179532"/>
                      </a:cubicBezTo>
                      <a:cubicBezTo>
                        <a:pt x="128587" y="170007"/>
                        <a:pt x="152400" y="159529"/>
                        <a:pt x="177165" y="137622"/>
                      </a:cubicBezTo>
                      <a:cubicBezTo>
                        <a:pt x="201930" y="115715"/>
                        <a:pt x="227013" y="69994"/>
                        <a:pt x="247650" y="48087"/>
                      </a:cubicBezTo>
                      <a:cubicBezTo>
                        <a:pt x="268287" y="26180"/>
                        <a:pt x="285750" y="13797"/>
                        <a:pt x="300990" y="6177"/>
                      </a:cubicBezTo>
                      <a:cubicBezTo>
                        <a:pt x="316230" y="-1443"/>
                        <a:pt x="337185" y="-1126"/>
                        <a:pt x="339090" y="236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9" name="Gerade Verbindung mit Pfeil 72">
                <a:extLst>
                  <a:ext uri="{FF2B5EF4-FFF2-40B4-BE49-F238E27FC236}">
                    <a16:creationId xmlns:a16="http://schemas.microsoft.com/office/drawing/2014/main" id="{5F1DB4F5-1409-9F34-C880-F5E6FD8A9601}"/>
                  </a:ext>
                </a:extLst>
              </p:cNvPr>
              <p:cNvCxnSpPr>
                <a:stCxn id="76" idx="7"/>
                <a:endCxn id="75" idx="3"/>
              </p:cNvCxnSpPr>
              <p:nvPr/>
            </p:nvCxnSpPr>
            <p:spPr>
              <a:xfrm flipH="1" flipV="1">
                <a:off x="7940273" y="2516469"/>
                <a:ext cx="93220" cy="16171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rade Verbindung mit Pfeil 73">
                <a:extLst>
                  <a:ext uri="{FF2B5EF4-FFF2-40B4-BE49-F238E27FC236}">
                    <a16:creationId xmlns:a16="http://schemas.microsoft.com/office/drawing/2014/main" id="{6E3D3FF1-B54B-C547-8C26-900D1A6C8D80}"/>
                  </a:ext>
                </a:extLst>
              </p:cNvPr>
              <p:cNvCxnSpPr>
                <a:stCxn id="75" idx="5"/>
                <a:endCxn id="77" idx="0"/>
              </p:cNvCxnSpPr>
              <p:nvPr/>
            </p:nvCxnSpPr>
            <p:spPr>
              <a:xfrm flipV="1">
                <a:off x="7940273" y="2347600"/>
                <a:ext cx="246158" cy="1070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chteck 74">
                <a:extLst>
                  <a:ext uri="{FF2B5EF4-FFF2-40B4-BE49-F238E27FC236}">
                    <a16:creationId xmlns:a16="http://schemas.microsoft.com/office/drawing/2014/main" id="{6347AB18-0535-32D6-FCF5-F707DA578BD3}"/>
                  </a:ext>
                </a:extLst>
              </p:cNvPr>
              <p:cNvSpPr/>
              <p:nvPr/>
            </p:nvSpPr>
            <p:spPr>
              <a:xfrm>
                <a:off x="8204836" y="2065462"/>
                <a:ext cx="50570" cy="205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hteck 75">
                <a:extLst>
                  <a:ext uri="{FF2B5EF4-FFF2-40B4-BE49-F238E27FC236}">
                    <a16:creationId xmlns:a16="http://schemas.microsoft.com/office/drawing/2014/main" id="{C83A8000-553C-0AA9-7DD0-C0E798EB8DDB}"/>
                  </a:ext>
                </a:extLst>
              </p:cNvPr>
              <p:cNvSpPr/>
              <p:nvPr/>
            </p:nvSpPr>
            <p:spPr>
              <a:xfrm>
                <a:off x="7890113" y="2212114"/>
                <a:ext cx="50570" cy="57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Ellipse 76">
                <a:extLst>
                  <a:ext uri="{FF2B5EF4-FFF2-40B4-BE49-F238E27FC236}">
                    <a16:creationId xmlns:a16="http://schemas.microsoft.com/office/drawing/2014/main" id="{8D9E4248-DAEF-FA66-76CA-9EDD358CC054}"/>
                  </a:ext>
                </a:extLst>
              </p:cNvPr>
              <p:cNvSpPr/>
              <p:nvPr/>
            </p:nvSpPr>
            <p:spPr>
              <a:xfrm rot="16200000">
                <a:off x="8207266" y="2219217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Ellipse 77">
                <a:extLst>
                  <a:ext uri="{FF2B5EF4-FFF2-40B4-BE49-F238E27FC236}">
                    <a16:creationId xmlns:a16="http://schemas.microsoft.com/office/drawing/2014/main" id="{A8982A77-56B8-64F3-15D8-193FBF63D979}"/>
                  </a:ext>
                </a:extLst>
              </p:cNvPr>
              <p:cNvSpPr/>
              <p:nvPr/>
            </p:nvSpPr>
            <p:spPr>
              <a:xfrm rot="16200000">
                <a:off x="8207266" y="2168148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Ellipse 78">
                <a:extLst>
                  <a:ext uri="{FF2B5EF4-FFF2-40B4-BE49-F238E27FC236}">
                    <a16:creationId xmlns:a16="http://schemas.microsoft.com/office/drawing/2014/main" id="{B14A923B-3AEA-1A66-5E35-E5225818D1CB}"/>
                  </a:ext>
                </a:extLst>
              </p:cNvPr>
              <p:cNvSpPr/>
              <p:nvPr/>
            </p:nvSpPr>
            <p:spPr>
              <a:xfrm rot="16200000">
                <a:off x="8207266" y="2117079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Ellipse 79">
                <a:extLst>
                  <a:ext uri="{FF2B5EF4-FFF2-40B4-BE49-F238E27FC236}">
                    <a16:creationId xmlns:a16="http://schemas.microsoft.com/office/drawing/2014/main" id="{E0623C37-24E2-EC4D-DD2C-138084EA9536}"/>
                  </a:ext>
                </a:extLst>
              </p:cNvPr>
              <p:cNvSpPr/>
              <p:nvPr/>
            </p:nvSpPr>
            <p:spPr>
              <a:xfrm rot="16200000">
                <a:off x="8207266" y="2067267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hteck 80">
                <a:extLst>
                  <a:ext uri="{FF2B5EF4-FFF2-40B4-BE49-F238E27FC236}">
                    <a16:creationId xmlns:a16="http://schemas.microsoft.com/office/drawing/2014/main" id="{7D25AB4C-7C73-24FF-CCFD-9A157DCFB38F}"/>
                  </a:ext>
                </a:extLst>
              </p:cNvPr>
              <p:cNvSpPr/>
              <p:nvPr/>
            </p:nvSpPr>
            <p:spPr>
              <a:xfrm>
                <a:off x="8041006" y="2065462"/>
                <a:ext cx="50570" cy="205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Ellipse 81">
                <a:extLst>
                  <a:ext uri="{FF2B5EF4-FFF2-40B4-BE49-F238E27FC236}">
                    <a16:creationId xmlns:a16="http://schemas.microsoft.com/office/drawing/2014/main" id="{6AC692E2-59DC-6D8B-F6DD-D2D619D839A6}"/>
                  </a:ext>
                </a:extLst>
              </p:cNvPr>
              <p:cNvSpPr/>
              <p:nvPr/>
            </p:nvSpPr>
            <p:spPr>
              <a:xfrm rot="16200000">
                <a:off x="8043436" y="2219217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Ellipse 82">
                <a:extLst>
                  <a:ext uri="{FF2B5EF4-FFF2-40B4-BE49-F238E27FC236}">
                    <a16:creationId xmlns:a16="http://schemas.microsoft.com/office/drawing/2014/main" id="{3985A688-0933-CDF7-4789-BC3464D72F93}"/>
                  </a:ext>
                </a:extLst>
              </p:cNvPr>
              <p:cNvSpPr/>
              <p:nvPr/>
            </p:nvSpPr>
            <p:spPr>
              <a:xfrm rot="16200000">
                <a:off x="8043436" y="2168148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Ellipse 83">
                <a:extLst>
                  <a:ext uri="{FF2B5EF4-FFF2-40B4-BE49-F238E27FC236}">
                    <a16:creationId xmlns:a16="http://schemas.microsoft.com/office/drawing/2014/main" id="{45C30C87-7EB4-BBD5-4B28-42EA04B50426}"/>
                  </a:ext>
                </a:extLst>
              </p:cNvPr>
              <p:cNvSpPr/>
              <p:nvPr/>
            </p:nvSpPr>
            <p:spPr>
              <a:xfrm rot="16200000">
                <a:off x="8043436" y="2117079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Ellipse 84">
                <a:extLst>
                  <a:ext uri="{FF2B5EF4-FFF2-40B4-BE49-F238E27FC236}">
                    <a16:creationId xmlns:a16="http://schemas.microsoft.com/office/drawing/2014/main" id="{B4367696-A5C9-CED7-8F1F-3F7193E60D58}"/>
                  </a:ext>
                </a:extLst>
              </p:cNvPr>
              <p:cNvSpPr/>
              <p:nvPr/>
            </p:nvSpPr>
            <p:spPr>
              <a:xfrm rot="16200000">
                <a:off x="8043436" y="2067267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Ellipse 85">
                <a:extLst>
                  <a:ext uri="{FF2B5EF4-FFF2-40B4-BE49-F238E27FC236}">
                    <a16:creationId xmlns:a16="http://schemas.microsoft.com/office/drawing/2014/main" id="{DB1AC8A8-C44A-8875-CD67-9F1A9B801BDA}"/>
                  </a:ext>
                </a:extLst>
              </p:cNvPr>
              <p:cNvSpPr/>
              <p:nvPr/>
            </p:nvSpPr>
            <p:spPr>
              <a:xfrm rot="16200000">
                <a:off x="7892448" y="2215350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hteck 86">
                <a:extLst>
                  <a:ext uri="{FF2B5EF4-FFF2-40B4-BE49-F238E27FC236}">
                    <a16:creationId xmlns:a16="http://schemas.microsoft.com/office/drawing/2014/main" id="{73FC3948-0B01-6F67-C251-8218936D93B3}"/>
                  </a:ext>
                </a:extLst>
              </p:cNvPr>
              <p:cNvSpPr/>
              <p:nvPr/>
            </p:nvSpPr>
            <p:spPr>
              <a:xfrm>
                <a:off x="8353952" y="2212114"/>
                <a:ext cx="50570" cy="57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Ellipse 87">
                <a:extLst>
                  <a:ext uri="{FF2B5EF4-FFF2-40B4-BE49-F238E27FC236}">
                    <a16:creationId xmlns:a16="http://schemas.microsoft.com/office/drawing/2014/main" id="{8FE4921E-ED3A-DEF1-2A45-56D152365A17}"/>
                  </a:ext>
                </a:extLst>
              </p:cNvPr>
              <p:cNvSpPr/>
              <p:nvPr/>
            </p:nvSpPr>
            <p:spPr>
              <a:xfrm rot="16200000">
                <a:off x="8356287" y="2215350"/>
                <a:ext cx="47920" cy="4792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75846A4-B9AF-E277-07CA-D8F449E9527D}"/>
              </a:ext>
            </a:extLst>
          </p:cNvPr>
          <p:cNvSpPr/>
          <p:nvPr/>
        </p:nvSpPr>
        <p:spPr>
          <a:xfrm>
            <a:off x="6093599" y="1334480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New methods on the horizon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2E29344-5DCE-60AF-2E95-1E2EA970EA33}"/>
              </a:ext>
            </a:extLst>
          </p:cNvPr>
          <p:cNvSpPr/>
          <p:nvPr/>
        </p:nvSpPr>
        <p:spPr>
          <a:xfrm>
            <a:off x="208489" y="1336529"/>
            <a:ext cx="556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Standard method for Lattice QCD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12724A2-858A-B689-25D9-21DC6B9A7C17}"/>
              </a:ext>
            </a:extLst>
          </p:cNvPr>
          <p:cNvSpPr/>
          <p:nvPr/>
        </p:nvSpPr>
        <p:spPr>
          <a:xfrm>
            <a:off x="247944" y="1839346"/>
            <a:ext cx="4527038" cy="473846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9A4B71F-01E7-EB46-E07D-AD8729AEEB10}"/>
              </a:ext>
            </a:extLst>
          </p:cNvPr>
          <p:cNvSpPr/>
          <p:nvPr/>
        </p:nvSpPr>
        <p:spPr>
          <a:xfrm>
            <a:off x="-37097" y="1236414"/>
            <a:ext cx="6130695" cy="938894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55BA6BDF-9784-6181-1F61-B09501FE4D21}"/>
              </a:ext>
            </a:extLst>
          </p:cNvPr>
          <p:cNvSpPr/>
          <p:nvPr/>
        </p:nvSpPr>
        <p:spPr>
          <a:xfrm>
            <a:off x="7175500" y="4845935"/>
            <a:ext cx="4230819" cy="200350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F8A9689F-94E7-1E7E-2892-367EBE583457}"/>
              </a:ext>
            </a:extLst>
          </p:cNvPr>
          <p:cNvSpPr/>
          <p:nvPr/>
        </p:nvSpPr>
        <p:spPr>
          <a:xfrm>
            <a:off x="4895758" y="4284275"/>
            <a:ext cx="2279742" cy="170085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403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66" grpId="0"/>
      <p:bldP spid="14" grpId="0"/>
      <p:bldP spid="9" grpId="0"/>
      <p:bldP spid="110" grpId="0"/>
      <p:bldP spid="15" grpId="0"/>
      <p:bldP spid="52" grpId="0"/>
      <p:bldP spid="145" grpId="0" animBg="1"/>
      <p:bldP spid="146" grpId="0" animBg="1"/>
      <p:bldP spid="147" grpId="0" animBg="1"/>
      <p:bldP spid="1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560C6-99E8-A0C1-1DC7-236654DA3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CD49D5-01D0-6B84-FE8A-7CBE7309411C}"/>
              </a:ext>
            </a:extLst>
          </p:cNvPr>
          <p:cNvGrpSpPr/>
          <p:nvPr/>
        </p:nvGrpSpPr>
        <p:grpSpPr>
          <a:xfrm>
            <a:off x="9201261" y="4484783"/>
            <a:ext cx="2829485" cy="2318884"/>
            <a:chOff x="8531098" y="3476645"/>
            <a:chExt cx="3558141" cy="300694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D76A88-BB45-F3F9-814F-106F8D945403}"/>
                </a:ext>
              </a:extLst>
            </p:cNvPr>
            <p:cNvSpPr txBox="1"/>
            <p:nvPr/>
          </p:nvSpPr>
          <p:spPr>
            <a:xfrm>
              <a:off x="9270983" y="6124402"/>
              <a:ext cx="2801309" cy="3591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/>
                <a:t>space-time lattice volume</a:t>
              </a:r>
            </a:p>
          </p:txBody>
        </p:sp>
        <p:pic>
          <p:nvPicPr>
            <p:cNvPr id="11" name="Picture 10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1552754B-5F92-E187-AE0C-0CEE0C81E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04"/>
            <a:stretch/>
          </p:blipFill>
          <p:spPr>
            <a:xfrm>
              <a:off x="8681321" y="3476645"/>
              <a:ext cx="3407918" cy="264775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1934E9-3DAE-F166-340E-9D3C557B3972}"/>
                </a:ext>
              </a:extLst>
            </p:cNvPr>
            <p:cNvSpPr txBox="1"/>
            <p:nvPr/>
          </p:nvSpPr>
          <p:spPr>
            <a:xfrm>
              <a:off x="9767778" y="3537415"/>
              <a:ext cx="1955982" cy="4032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/>
                <a:t>neural network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CAD5D77-7534-20C2-B2ED-CDC5A5446673}"/>
                </a:ext>
              </a:extLst>
            </p:cNvPr>
            <p:cNvSpPr txBox="1"/>
            <p:nvPr/>
          </p:nvSpPr>
          <p:spPr>
            <a:xfrm>
              <a:off x="9751943" y="3826427"/>
              <a:ext cx="1158268" cy="4032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/>
                <a:t>MCMC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FF161F7-05E2-D789-C550-B0BD4C2D2CB5}"/>
                </a:ext>
              </a:extLst>
            </p:cNvPr>
            <p:cNvSpPr txBox="1"/>
            <p:nvPr/>
          </p:nvSpPr>
          <p:spPr>
            <a:xfrm>
              <a:off x="8607721" y="4492690"/>
              <a:ext cx="535079" cy="2238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en-US" sz="8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48BADCB-94AE-5C26-5D6A-DEB23747903A}"/>
                </a:ext>
              </a:extLst>
            </p:cNvPr>
            <p:cNvSpPr txBox="1"/>
            <p:nvPr/>
          </p:nvSpPr>
          <p:spPr>
            <a:xfrm rot="16200000">
              <a:off x="7883771" y="4463540"/>
              <a:ext cx="1687971" cy="3933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/>
                <a:t>free energy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9">
                <a:extLst>
                  <a:ext uri="{FF2B5EF4-FFF2-40B4-BE49-F238E27FC236}">
                    <a16:creationId xmlns:a16="http://schemas.microsoft.com/office/drawing/2014/main" id="{62DFBD80-16BC-80F2-F1BE-5DDC7261B7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20355" y="1867513"/>
                <a:ext cx="5959359" cy="43825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Concept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Train </a:t>
                </a:r>
                <a:r>
                  <a:rPr lang="en-US" sz="1800" dirty="0">
                    <a:solidFill>
                      <a:srgbClr val="0E6C0E"/>
                    </a:solidFill>
                  </a:rPr>
                  <a:t>deep neural network</a:t>
                </a:r>
                <a:r>
                  <a:rPr lang="en-US" sz="1800" dirty="0">
                    <a:solidFill>
                      <a:srgbClr val="00008B"/>
                    </a:solidFill>
                  </a:rPr>
                  <a:t>:</a:t>
                </a:r>
                <a:endParaRPr lang="en-CA" sz="1800" dirty="0">
                  <a:solidFill>
                    <a:srgbClr val="00008B"/>
                  </a:solidFill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br>
                  <a:rPr lang="en-US" sz="1800" b="1" dirty="0">
                    <a:solidFill>
                      <a:srgbClr val="00008B"/>
                    </a:solidFill>
                  </a:rPr>
                </a:br>
                <a:r>
                  <a:rPr lang="en-US" sz="500" b="1" dirty="0">
                    <a:solidFill>
                      <a:schemeClr val="bg1"/>
                    </a:solidFill>
                  </a:rPr>
                  <a:t>bb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Results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Parallel, uncorrelated sampling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800" baseline="30000" dirty="0">
                    <a:solidFill>
                      <a:srgbClr val="00008B"/>
                    </a:solidFill>
                  </a:rPr>
                  <a:t> 1</a:t>
                </a:r>
                <a:r>
                  <a:rPr lang="en-US" sz="1800" dirty="0">
                    <a:solidFill>
                      <a:srgbClr val="00008B"/>
                    </a:solidFill>
                  </a:rPr>
                  <a:t>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Direct computation of free energy in 1+1D Higgs model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 2 </a:t>
                </a:r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Future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Observables in</a:t>
                </a:r>
                <a:br>
                  <a:rPr lang="en-US" sz="1800" dirty="0">
                    <a:solidFill>
                      <a:srgbClr val="00008B"/>
                    </a:solidFill>
                  </a:rPr>
                </a:br>
                <a:r>
                  <a:rPr lang="en-US" sz="1800" dirty="0">
                    <a:solidFill>
                      <a:srgbClr val="00008B"/>
                    </a:solidFill>
                  </a:rPr>
                  <a:t>2+1D </a:t>
                </a:r>
                <a:r>
                  <a:rPr lang="en-US" sz="1800" baseline="30000" dirty="0">
                    <a:solidFill>
                      <a:srgbClr val="00008B"/>
                    </a:solidFill>
                  </a:rPr>
                  <a:t>3</a:t>
                </a:r>
                <a:r>
                  <a:rPr lang="en-US" sz="1800" dirty="0">
                    <a:solidFill>
                      <a:srgbClr val="00008B"/>
                    </a:solidFill>
                  </a:rPr>
                  <a:t> &amp; 3+1D </a:t>
                </a:r>
                <a:r>
                  <a:rPr lang="en-US" sz="1800" baseline="30000" dirty="0">
                    <a:solidFill>
                      <a:srgbClr val="00008B"/>
                    </a:solidFill>
                  </a:rPr>
                  <a:t>4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br>
                  <a:rPr lang="en-US" sz="1800" dirty="0">
                    <a:solidFill>
                      <a:srgbClr val="00008B"/>
                    </a:solidFill>
                  </a:rPr>
                </a:br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1800" dirty="0">
                  <a:solidFill>
                    <a:srgbClr val="00008B"/>
                  </a:solidFill>
                </a:endParaRPr>
              </a:p>
            </p:txBody>
          </p:sp>
        </mc:Choice>
        <mc:Fallback xmlns="">
          <p:sp>
            <p:nvSpPr>
              <p:cNvPr id="30" name="Content Placeholder 9">
                <a:extLst>
                  <a:ext uri="{FF2B5EF4-FFF2-40B4-BE49-F238E27FC236}">
                    <a16:creationId xmlns:a16="http://schemas.microsoft.com/office/drawing/2014/main" id="{62DFBD80-16BC-80F2-F1BE-5DDC7261B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355" y="1867513"/>
                <a:ext cx="5959359" cy="4382505"/>
              </a:xfrm>
              <a:prstGeom prst="rect">
                <a:avLst/>
              </a:prstGeom>
              <a:blipFill>
                <a:blip r:embed="rId4"/>
                <a:stretch>
                  <a:fillRect l="-921" t="-695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9">
                <a:extLst>
                  <a:ext uri="{FF2B5EF4-FFF2-40B4-BE49-F238E27FC236}">
                    <a16:creationId xmlns:a16="http://schemas.microsoft.com/office/drawing/2014/main" id="{8BEC3712-78AD-0206-999E-D40E037B78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7713" y="1867513"/>
                <a:ext cx="6162641" cy="39235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Concept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Compute observables: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sup>
                    </m:sSup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Sample: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sz="1800" b="0" i="1" dirty="0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800" b="0" i="1" dirty="0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dirty="0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dirty="0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800" b="0" i="1" dirty="0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800" b="0" i="1" dirty="0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sSup>
                      <m:sSupPr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sup>
                    </m:sSup>
                  </m:oMath>
                </a14:m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Problem 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Sequential, correlated sampling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 slow and costly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No </a:t>
                </a:r>
                <a:r>
                  <a:rPr lang="en-US" sz="1800" i="1" dirty="0">
                    <a:solidFill>
                      <a:srgbClr val="00008B"/>
                    </a:solidFill>
                  </a:rPr>
                  <a:t>direct</a:t>
                </a:r>
                <a:r>
                  <a:rPr lang="en-US" sz="1800" dirty="0">
                    <a:solidFill>
                      <a:srgbClr val="00008B"/>
                    </a:solidFill>
                  </a:rPr>
                  <a:t> computation of free energy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1800" dirty="0">
                    <a:solidFill>
                      <a:srgbClr val="00008B"/>
                    </a:solidFill>
                  </a:rPr>
                  <a:t> large </a:t>
                </a:r>
                <a:r>
                  <a:rPr lang="de-DE" sz="1800" dirty="0" err="1">
                    <a:solidFill>
                      <a:srgbClr val="00008B"/>
                    </a:solidFill>
                  </a:rPr>
                  <a:t>errors</a:t>
                </a:r>
                <a:endParaRPr lang="en-US" sz="14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20" name="Content Placeholder 9">
                <a:extLst>
                  <a:ext uri="{FF2B5EF4-FFF2-40B4-BE49-F238E27FC236}">
                    <a16:creationId xmlns:a16="http://schemas.microsoft.com/office/drawing/2014/main" id="{8BEC3712-78AD-0206-999E-D40E037B7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13" y="1867513"/>
                <a:ext cx="6162641" cy="3923590"/>
              </a:xfrm>
              <a:prstGeom prst="rect">
                <a:avLst/>
              </a:prstGeom>
              <a:blipFill>
                <a:blip r:embed="rId5"/>
                <a:stretch>
                  <a:fillRect l="-890" t="-139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1AFED500-A21C-B2E7-3A68-245A1CC5B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360000"/>
            <a:r>
              <a:rPr lang="en-US" dirty="0"/>
              <a:t>How to tackle MCMC challenges with new methods?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9E77A0-94D0-075F-DBA9-DFBB8A23C90A}"/>
              </a:ext>
            </a:extLst>
          </p:cNvPr>
          <p:cNvSpPr/>
          <p:nvPr/>
        </p:nvSpPr>
        <p:spPr>
          <a:xfrm rot="5400000">
            <a:off x="8953494" y="-1525412"/>
            <a:ext cx="378613" cy="60984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3A7CEF-BF4A-1DC0-F2CF-3A75682AC776}"/>
              </a:ext>
            </a:extLst>
          </p:cNvPr>
          <p:cNvSpPr/>
          <p:nvPr/>
        </p:nvSpPr>
        <p:spPr>
          <a:xfrm>
            <a:off x="6093599" y="1334480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New method: deep learning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C34E03-0F37-DCA3-C764-799D6C577F37}"/>
              </a:ext>
            </a:extLst>
          </p:cNvPr>
          <p:cNvSpPr/>
          <p:nvPr/>
        </p:nvSpPr>
        <p:spPr>
          <a:xfrm rot="5400000">
            <a:off x="2855092" y="-1525412"/>
            <a:ext cx="378613" cy="60984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4E48F4-9FF8-677C-E670-EC7AA6C50551}"/>
              </a:ext>
            </a:extLst>
          </p:cNvPr>
          <p:cNvSpPr/>
          <p:nvPr/>
        </p:nvSpPr>
        <p:spPr>
          <a:xfrm>
            <a:off x="208489" y="1336529"/>
            <a:ext cx="556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Standard method: MCMC for Lattice QCD</a:t>
            </a:r>
          </a:p>
        </p:txBody>
      </p:sp>
      <p:pic>
        <p:nvPicPr>
          <p:cNvPr id="31" name="Content Placeholder 3" descr="Text&#10;&#10;Description automatically generated with medium confidence">
            <a:extLst>
              <a:ext uri="{FF2B5EF4-FFF2-40B4-BE49-F238E27FC236}">
                <a16:creationId xmlns:a16="http://schemas.microsoft.com/office/drawing/2014/main" id="{C5721C20-F20D-552A-D9C1-BF54ADD119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t="22531" r="69660" b="20311"/>
          <a:stretch/>
        </p:blipFill>
        <p:spPr>
          <a:xfrm>
            <a:off x="9221252" y="2101181"/>
            <a:ext cx="1141823" cy="728647"/>
          </a:xfrm>
          <a:prstGeom prst="rect">
            <a:avLst/>
          </a:prstGeom>
        </p:spPr>
      </p:pic>
      <p:pic>
        <p:nvPicPr>
          <p:cNvPr id="32" name="Content Placeholder 3" descr="Text&#10;&#10;Description automatically generated with medium confidence">
            <a:extLst>
              <a:ext uri="{FF2B5EF4-FFF2-40B4-BE49-F238E27FC236}">
                <a16:creationId xmlns:a16="http://schemas.microsoft.com/office/drawing/2014/main" id="{01BC69EA-5B1B-D844-6A76-727BC21DA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5" t="22259" r="4226" b="19922"/>
          <a:stretch/>
        </p:blipFill>
        <p:spPr>
          <a:xfrm>
            <a:off x="10970153" y="2101181"/>
            <a:ext cx="1221847" cy="728647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4BD789D-E1CC-F472-A5BB-7E5DAE025661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10363075" y="2465505"/>
            <a:ext cx="629816" cy="0"/>
          </a:xfrm>
          <a:prstGeom prst="straightConnector1">
            <a:avLst/>
          </a:prstGeom>
          <a:ln w="38100">
            <a:solidFill>
              <a:srgbClr val="00008B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F248F66-95AE-D710-03D0-DC243ED146A3}"/>
                  </a:ext>
                </a:extLst>
              </p:cNvPr>
              <p:cNvSpPr txBox="1"/>
              <p:nvPr/>
            </p:nvSpPr>
            <p:spPr>
              <a:xfrm>
                <a:off x="10267572" y="2491655"/>
                <a:ext cx="79808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i="1" smtClean="0">
                              <a:solidFill>
                                <a:srgbClr val="0E6C0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i="1">
                              <a:solidFill>
                                <a:srgbClr val="0E6C0E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E6C0E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CA" sz="1600" i="1">
                              <a:solidFill>
                                <a:srgbClr val="0E6C0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0E6C0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0E6C0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E6C0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00008B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F248F66-95AE-D710-03D0-DC243ED14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572" y="2491655"/>
                <a:ext cx="798084" cy="338554"/>
              </a:xfrm>
              <a:prstGeom prst="rect">
                <a:avLst/>
              </a:prstGeom>
              <a:blipFill>
                <a:blip r:embed="rId7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FC4D230-9D31-5EBC-D376-757FAB0A6B1C}"/>
                  </a:ext>
                </a:extLst>
              </p:cNvPr>
              <p:cNvSpPr txBox="1"/>
              <p:nvPr/>
            </p:nvSpPr>
            <p:spPr>
              <a:xfrm>
                <a:off x="9240811" y="2799580"/>
                <a:ext cx="107111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008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008B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8B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008B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1600" b="0" i="1" smtClean="0">
                          <a:solidFill>
                            <a:srgbClr val="00008B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1600" b="0" i="1" smtClean="0">
                          <a:solidFill>
                            <a:srgbClr val="00008B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solidFill>
                            <a:srgbClr val="00008B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solidFill>
                            <a:srgbClr val="00008B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FC4D230-9D31-5EBC-D376-757FAB0A6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0811" y="2799580"/>
                <a:ext cx="1071113" cy="338554"/>
              </a:xfrm>
              <a:prstGeom prst="rect">
                <a:avLst/>
              </a:prstGeom>
              <a:blipFill>
                <a:blip r:embed="rId8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182C3C8-ABD0-ABD0-5780-6BD24E407DDB}"/>
                  </a:ext>
                </a:extLst>
              </p:cNvPr>
              <p:cNvSpPr txBox="1"/>
              <p:nvPr/>
            </p:nvSpPr>
            <p:spPr>
              <a:xfrm>
                <a:off x="10865523" y="2799131"/>
                <a:ext cx="141419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i="1" smtClean="0">
                              <a:solidFill>
                                <a:srgbClr val="00008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i="1">
                              <a:solidFill>
                                <a:srgbClr val="00008B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8B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solidFill>
                                <a:srgbClr val="00008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00008B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rgbClr val="00008B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1600" b="0" i="1" smtClean="0">
                          <a:solidFill>
                            <a:srgbClr val="00008B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600" b="0" i="1" smtClean="0">
                          <a:solidFill>
                            <a:srgbClr val="00008B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solidFill>
                            <a:srgbClr val="00008B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1600" b="0" i="1" smtClean="0">
                          <a:solidFill>
                            <a:srgbClr val="00008B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182C3C8-ABD0-ABD0-5780-6BD24E407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5523" y="2799131"/>
                <a:ext cx="1414191" cy="338554"/>
              </a:xfrm>
              <a:prstGeom prst="rect">
                <a:avLst/>
              </a:prstGeom>
              <a:blipFill>
                <a:blip r:embed="rId9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B72F0BA-E859-97F8-4D35-BF674D8297DE}"/>
              </a:ext>
            </a:extLst>
          </p:cNvPr>
          <p:cNvSpPr txBox="1"/>
          <p:nvPr/>
        </p:nvSpPr>
        <p:spPr>
          <a:xfrm>
            <a:off x="8607721" y="4492690"/>
            <a:ext cx="535079" cy="2238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0555B-CE17-8060-AFA4-947BDEA1B9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-438" t="-2581" r="2193" b="-2535"/>
          <a:stretch/>
        </p:blipFill>
        <p:spPr>
          <a:xfrm>
            <a:off x="-60149" y="4331708"/>
            <a:ext cx="2439942" cy="2671299"/>
          </a:xfrm>
          <a:prstGeom prst="rect">
            <a:avLst/>
          </a:prstGeom>
        </p:spPr>
      </p:pic>
      <p:pic>
        <p:nvPicPr>
          <p:cNvPr id="8" name="Picture 7" descr="A picture containing table, large, engine, sitting&#10;&#10;Description automatically generated">
            <a:extLst>
              <a:ext uri="{FF2B5EF4-FFF2-40B4-BE49-F238E27FC236}">
                <a16:creationId xmlns:a16="http://schemas.microsoft.com/office/drawing/2014/main" id="{BC111E93-FE29-31D6-BA3E-76AE271941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17" y="5008481"/>
            <a:ext cx="2585681" cy="184768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A694F16-5584-30AB-3AF3-BE4D20B8B770}"/>
              </a:ext>
            </a:extLst>
          </p:cNvPr>
          <p:cNvSpPr/>
          <p:nvPr/>
        </p:nvSpPr>
        <p:spPr>
          <a:xfrm>
            <a:off x="62653" y="4728220"/>
            <a:ext cx="788489" cy="3742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8C49C1-B8C4-745B-4A91-4038692155BF}"/>
              </a:ext>
            </a:extLst>
          </p:cNvPr>
          <p:cNvCxnSpPr>
            <a:cxnSpLocks/>
            <a:stCxn id="14" idx="6"/>
            <a:endCxn id="8" idx="1"/>
          </p:cNvCxnSpPr>
          <p:nvPr/>
        </p:nvCxnSpPr>
        <p:spPr>
          <a:xfrm>
            <a:off x="851142" y="4915367"/>
            <a:ext cx="2656775" cy="10169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9B4A5D1-FF68-5E60-48DB-ACA2AECEDCC4}"/>
              </a:ext>
            </a:extLst>
          </p:cNvPr>
          <p:cNvSpPr txBox="1"/>
          <p:nvPr/>
        </p:nvSpPr>
        <p:spPr>
          <a:xfrm>
            <a:off x="6356274" y="5526394"/>
            <a:ext cx="26896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aseline="30000" dirty="0"/>
              <a:t>1 </a:t>
            </a:r>
            <a:r>
              <a:rPr lang="de-DE" sz="1100" dirty="0"/>
              <a:t>Albergo, </a:t>
            </a:r>
            <a:r>
              <a:rPr lang="de-DE" sz="1100" dirty="0" err="1"/>
              <a:t>Kanwar</a:t>
            </a:r>
            <a:r>
              <a:rPr lang="de-DE" sz="1100" dirty="0"/>
              <a:t>, </a:t>
            </a:r>
            <a:r>
              <a:rPr lang="de-DE" sz="1100" dirty="0" err="1"/>
              <a:t>Shanahan</a:t>
            </a:r>
            <a:r>
              <a:rPr lang="de-DE" sz="1100" dirty="0"/>
              <a:t> (2019); …</a:t>
            </a:r>
          </a:p>
          <a:p>
            <a:r>
              <a:rPr lang="de-DE" sz="1100" baseline="30000" dirty="0"/>
              <a:t>2 </a:t>
            </a:r>
            <a:r>
              <a:rPr lang="de-DE" sz="1100" dirty="0"/>
              <a:t>Nicoli, Anders, </a:t>
            </a:r>
            <a:r>
              <a:rPr lang="de-DE" sz="1100" b="1" dirty="0"/>
              <a:t>LF</a:t>
            </a:r>
            <a:r>
              <a:rPr lang="de-DE" sz="1100" dirty="0"/>
              <a:t>, et al., (2021); … </a:t>
            </a:r>
            <a:br>
              <a:rPr lang="de-DE" sz="1100" dirty="0"/>
            </a:br>
            <a:r>
              <a:rPr lang="de-DE" sz="1100" baseline="30000" dirty="0"/>
              <a:t>3 </a:t>
            </a:r>
            <a:r>
              <a:rPr lang="de-DE" sz="1100" dirty="0"/>
              <a:t>Schuh, </a:t>
            </a:r>
            <a:r>
              <a:rPr lang="de-DE" sz="1100" dirty="0" err="1"/>
              <a:t>Kreit</a:t>
            </a:r>
            <a:r>
              <a:rPr lang="de-DE" sz="1100" dirty="0"/>
              <a:t>, Berkowitz, </a:t>
            </a:r>
            <a:r>
              <a:rPr lang="de-DE" sz="1100" b="1" dirty="0"/>
              <a:t>LF</a:t>
            </a:r>
            <a:r>
              <a:rPr lang="de-DE" sz="1100" dirty="0"/>
              <a:t>, Luu, Nicoli, Rodekamp (2025); … </a:t>
            </a:r>
          </a:p>
          <a:p>
            <a:r>
              <a:rPr lang="de-DE" sz="1100" baseline="30000" dirty="0"/>
              <a:t>4 </a:t>
            </a:r>
            <a:r>
              <a:rPr lang="de-DE" sz="1100" dirty="0"/>
              <a:t>Abbott et al. (2022); …; White Paper: </a:t>
            </a:r>
            <a:r>
              <a:rPr lang="de-DE" sz="1100" dirty="0" err="1"/>
              <a:t>Boyda</a:t>
            </a:r>
            <a:r>
              <a:rPr lang="de-DE" sz="1100" dirty="0">
                <a:latin typeface="Helvetica (Body)"/>
              </a:rPr>
              <a:t>, Cali, Foreman, </a:t>
            </a:r>
            <a:r>
              <a:rPr lang="de-DE" sz="1100" b="1" dirty="0">
                <a:latin typeface="Helvetica (Body)"/>
              </a:rPr>
              <a:t>L</a:t>
            </a:r>
            <a:r>
              <a:rPr lang="de-DE" sz="1100" b="1" dirty="0"/>
              <a:t>F</a:t>
            </a:r>
            <a:r>
              <a:rPr lang="de-DE" sz="1100" dirty="0"/>
              <a:t>, et al. (2022)</a:t>
            </a:r>
          </a:p>
        </p:txBody>
      </p:sp>
      <p:sp>
        <p:nvSpPr>
          <p:cNvPr id="4" name="Textfeld 14">
            <a:extLst>
              <a:ext uri="{FF2B5EF4-FFF2-40B4-BE49-F238E27FC236}">
                <a16:creationId xmlns:a16="http://schemas.microsoft.com/office/drawing/2014/main" id="{333B43B7-C203-ECA4-C5AF-D706E8DA2284}"/>
              </a:ext>
            </a:extLst>
          </p:cNvPr>
          <p:cNvSpPr txBox="1"/>
          <p:nvPr/>
        </p:nvSpPr>
        <p:spPr>
          <a:xfrm>
            <a:off x="11586411" y="6548224"/>
            <a:ext cx="604989" cy="307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213D41-E627-442D-89E7-B53E7DF5FAA4}" type="slidenum">
              <a:rPr lang="en-US" sz="1400" smtClean="0">
                <a:solidFill>
                  <a:schemeClr val="tx1"/>
                </a:solidFill>
              </a:rPr>
              <a:t>7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9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34" grpId="0"/>
      <p:bldP spid="35" grpId="0"/>
      <p:bldP spid="36" grpId="0"/>
      <p:bldP spid="14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BEB8F-125F-95B8-F9F8-0E474EFC2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49C270-4610-6C71-62CA-0F448E853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tackle MCMC challenges with new methods?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436D41-F214-BE04-69CC-7EEE73D8BEBB}"/>
              </a:ext>
            </a:extLst>
          </p:cNvPr>
          <p:cNvSpPr/>
          <p:nvPr/>
        </p:nvSpPr>
        <p:spPr>
          <a:xfrm rot="5400000">
            <a:off x="8953494" y="-1525412"/>
            <a:ext cx="378613" cy="60984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F396DA-67CE-51AF-D075-403EF2B9711D}"/>
              </a:ext>
            </a:extLst>
          </p:cNvPr>
          <p:cNvSpPr/>
          <p:nvPr/>
        </p:nvSpPr>
        <p:spPr>
          <a:xfrm>
            <a:off x="6093599" y="1334480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New method: tensor networks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3368F3-DA14-E080-4A4E-39E904FA09A0}"/>
              </a:ext>
            </a:extLst>
          </p:cNvPr>
          <p:cNvSpPr/>
          <p:nvPr/>
        </p:nvSpPr>
        <p:spPr>
          <a:xfrm rot="5400000">
            <a:off x="2855092" y="-1525412"/>
            <a:ext cx="378613" cy="60984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723183-EBE0-AA12-58DD-019BC58DF24C}"/>
              </a:ext>
            </a:extLst>
          </p:cNvPr>
          <p:cNvSpPr/>
          <p:nvPr/>
        </p:nvSpPr>
        <p:spPr>
          <a:xfrm>
            <a:off x="208489" y="1336529"/>
            <a:ext cx="556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Standard method: MCMC for Lattice QCD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05426813-23FA-30C7-AC31-E2F556973E63}"/>
              </a:ext>
            </a:extLst>
          </p:cNvPr>
          <p:cNvSpPr txBox="1">
            <a:spLocks/>
          </p:cNvSpPr>
          <p:nvPr/>
        </p:nvSpPr>
        <p:spPr>
          <a:xfrm>
            <a:off x="103695" y="1867513"/>
            <a:ext cx="6098401" cy="3923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9">
                <a:extLst>
                  <a:ext uri="{FF2B5EF4-FFF2-40B4-BE49-F238E27FC236}">
                    <a16:creationId xmlns:a16="http://schemas.microsoft.com/office/drawing/2014/main" id="{4C0E4650-DA35-960C-4522-C5395CCD4E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20354" y="1867513"/>
                <a:ext cx="6014715" cy="43825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Concept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Compute observables: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⟨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1800" b="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, approximate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E.g.: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⋯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⋅⋅⋅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sz="1800" b="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800" b="0" i="1" smtClean="0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r>
                              <a:rPr lang="en-US" sz="1800" b="0" i="1" smtClean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⋯</m:t>
                        </m:r>
                        <m:sSubSup>
                          <m:sSubSupPr>
                            <m:ctrlP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800" b="0" i="1" smtClean="0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sub>
                          <m:sup>
                            <m:r>
                              <a:rPr lang="en-US" sz="1800" b="0" i="1" smtClean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d>
                          <m:dPr>
                            <m:begChr m:val="|"/>
                            <m:endChr m:val="⟩"/>
                            <m:ctrlP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⋅⋅⋅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US" sz="1800" i="1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rgbClr val="00008B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800" b="1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Results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Simulations of phase transitions for large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 in 1+1D</a:t>
                </a:r>
                <a:r>
                  <a:rPr lang="de-DE" sz="1800" baseline="30000" dirty="0">
                    <a:solidFill>
                      <a:srgbClr val="00008B"/>
                    </a:solidFill>
                  </a:rPr>
                  <a:t>1 </a:t>
                </a:r>
                <a:endParaRPr lang="en-US" sz="1800" dirty="0">
                  <a:solidFill>
                    <a:srgbClr val="2FABA8"/>
                  </a:solidFill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Future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Phase transitions </a:t>
                </a:r>
                <a:br>
                  <a:rPr lang="en-US" sz="1800" dirty="0">
                    <a:solidFill>
                      <a:srgbClr val="00008B"/>
                    </a:solidFill>
                  </a:rPr>
                </a:br>
                <a:r>
                  <a:rPr lang="en-US" sz="1800" dirty="0">
                    <a:solidFill>
                      <a:srgbClr val="00008B"/>
                    </a:solidFill>
                  </a:rPr>
                  <a:t>in 2+1D</a:t>
                </a:r>
                <a:r>
                  <a:rPr lang="en-US" sz="1800" baseline="30000" dirty="0">
                    <a:solidFill>
                      <a:srgbClr val="00008B"/>
                    </a:solidFill>
                  </a:rPr>
                  <a:t> </a:t>
                </a:r>
                <a:r>
                  <a:rPr lang="en-US" sz="1800" dirty="0">
                    <a:solidFill>
                      <a:srgbClr val="00008B"/>
                    </a:solidFill>
                  </a:rPr>
                  <a:t>and 3+1D</a:t>
                </a:r>
                <a:r>
                  <a:rPr lang="en-US" sz="1800" baseline="30000" dirty="0">
                    <a:solidFill>
                      <a:srgbClr val="00008B"/>
                    </a:solidFill>
                  </a:rPr>
                  <a:t>2</a:t>
                </a:r>
                <a:endParaRPr lang="en-US" sz="1800" dirty="0">
                  <a:solidFill>
                    <a:srgbClr val="00008B"/>
                  </a:solidFill>
                </a:endParaRPr>
              </a:p>
            </p:txBody>
          </p:sp>
        </mc:Choice>
        <mc:Fallback xmlns="">
          <p:sp>
            <p:nvSpPr>
              <p:cNvPr id="23" name="Content Placeholder 9">
                <a:extLst>
                  <a:ext uri="{FF2B5EF4-FFF2-40B4-BE49-F238E27FC236}">
                    <a16:creationId xmlns:a16="http://schemas.microsoft.com/office/drawing/2014/main" id="{4C0E4650-DA35-960C-4522-C5395CCD4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354" y="1867513"/>
                <a:ext cx="6014715" cy="4382505"/>
              </a:xfrm>
              <a:prstGeom prst="rect">
                <a:avLst/>
              </a:prstGeom>
              <a:blipFill>
                <a:blip r:embed="rId3"/>
                <a:stretch>
                  <a:fillRect l="-913" t="-125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8FB7F64-B73A-FC2E-0A4E-80CFD3C9669B}"/>
              </a:ext>
            </a:extLst>
          </p:cNvPr>
          <p:cNvSpPr txBox="1"/>
          <p:nvPr/>
        </p:nvSpPr>
        <p:spPr>
          <a:xfrm>
            <a:off x="6384314" y="6030299"/>
            <a:ext cx="55991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aseline="30000" dirty="0"/>
              <a:t>1 </a:t>
            </a:r>
            <a:r>
              <a:rPr lang="de-DE" sz="1100" dirty="0"/>
              <a:t>Byrnes et al. (2002); Pichler et al. (2016); </a:t>
            </a:r>
            <a:r>
              <a:rPr lang="de-DE" sz="1100" dirty="0" err="1"/>
              <a:t>Banuls</a:t>
            </a:r>
            <a:r>
              <a:rPr lang="de-DE" sz="1100" dirty="0"/>
              <a:t> et al. (2017); Schneider et al. (2021); </a:t>
            </a:r>
            <a:r>
              <a:rPr lang="de-DE" sz="1100" b="1" dirty="0"/>
              <a:t>LF</a:t>
            </a:r>
            <a:r>
              <a:rPr lang="de-DE" sz="1100" dirty="0"/>
              <a:t>, </a:t>
            </a:r>
            <a:r>
              <a:rPr lang="en-GB" sz="1100" dirty="0"/>
              <a:t>Kühn, Jansen</a:t>
            </a:r>
            <a:r>
              <a:rPr lang="de-DE" sz="1100" dirty="0"/>
              <a:t> </a:t>
            </a:r>
            <a:r>
              <a:rPr lang="en-US" sz="1100" dirty="0"/>
              <a:t>(2020); </a:t>
            </a:r>
            <a:r>
              <a:rPr lang="de-DE" sz="1100" b="1" dirty="0"/>
              <a:t>LF</a:t>
            </a:r>
            <a:r>
              <a:rPr lang="de-DE" sz="1100" dirty="0"/>
              <a:t>, et al. </a:t>
            </a:r>
            <a:r>
              <a:rPr lang="en-US" sz="1100" dirty="0"/>
              <a:t>(2023); </a:t>
            </a:r>
            <a:r>
              <a:rPr lang="en-US" sz="1100" dirty="0" err="1"/>
              <a:t>Avkhadiev</a:t>
            </a:r>
            <a:r>
              <a:rPr lang="en-US" sz="1100" dirty="0"/>
              <a:t>, </a:t>
            </a:r>
            <a:r>
              <a:rPr lang="en-US" sz="1100" b="1" dirty="0"/>
              <a:t>LF</a:t>
            </a:r>
            <a:r>
              <a:rPr lang="en-US" sz="1100" dirty="0"/>
              <a:t>, et al. (2024); …</a:t>
            </a:r>
            <a:br>
              <a:rPr lang="en-US" sz="1100" dirty="0"/>
            </a:br>
            <a:r>
              <a:rPr lang="de-DE" sz="1100" baseline="30000" dirty="0"/>
              <a:t>2 </a:t>
            </a:r>
            <a:r>
              <a:rPr lang="de-DE" sz="1100" dirty="0" err="1"/>
              <a:t>Kuramashi</a:t>
            </a:r>
            <a:r>
              <a:rPr lang="de-DE" sz="1100" dirty="0"/>
              <a:t> et al. (2018)</a:t>
            </a:r>
            <a:r>
              <a:rPr lang="en-US" sz="1100" dirty="0"/>
              <a:t>;</a:t>
            </a:r>
            <a:r>
              <a:rPr lang="de-DE" sz="1100" dirty="0"/>
              <a:t> Felser et al. (2020); </a:t>
            </a:r>
            <a:r>
              <a:rPr lang="de-DE" sz="1100" dirty="0" err="1"/>
              <a:t>Magnifico</a:t>
            </a:r>
            <a:r>
              <a:rPr lang="de-DE" sz="1100" dirty="0"/>
              <a:t> et al.</a:t>
            </a:r>
            <a:r>
              <a:rPr lang="de-DE" sz="1100" i="1" dirty="0"/>
              <a:t> </a:t>
            </a:r>
            <a:r>
              <a:rPr lang="de-DE" sz="1100" dirty="0"/>
              <a:t>(2021); </a:t>
            </a:r>
            <a:br>
              <a:rPr lang="de-DE" sz="1100" dirty="0"/>
            </a:br>
            <a:r>
              <a:rPr lang="de-DE" sz="1100" dirty="0"/>
              <a:t>Crane, et int., </a:t>
            </a:r>
            <a:r>
              <a:rPr lang="de-DE" sz="1100" b="1" dirty="0"/>
              <a:t>LF</a:t>
            </a:r>
            <a:r>
              <a:rPr lang="de-DE" sz="1100" dirty="0"/>
              <a:t>, et al. (2024); …</a:t>
            </a:r>
            <a:endParaRPr lang="en-US" sz="1100" dirty="0"/>
          </a:p>
        </p:txBody>
      </p:sp>
      <p:pic>
        <p:nvPicPr>
          <p:cNvPr id="6" name="Picture 5" descr="A picture containing outdoor object, star, night sky&#10;&#10;Description automatically generated">
            <a:extLst>
              <a:ext uri="{FF2B5EF4-FFF2-40B4-BE49-F238E27FC236}">
                <a16:creationId xmlns:a16="http://schemas.microsoft.com/office/drawing/2014/main" id="{2BAD0C7F-075D-9DFD-4C7F-F6ADA68877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0" r="3380"/>
          <a:stretch/>
        </p:blipFill>
        <p:spPr>
          <a:xfrm>
            <a:off x="3500922" y="5021237"/>
            <a:ext cx="2590714" cy="183827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F107E5C-2A03-1659-6434-8B4E1C5BD4B6}"/>
              </a:ext>
            </a:extLst>
          </p:cNvPr>
          <p:cNvCxnSpPr>
            <a:cxnSpLocks/>
            <a:stCxn id="7" idx="6"/>
          </p:cNvCxnSpPr>
          <p:nvPr/>
        </p:nvCxnSpPr>
        <p:spPr>
          <a:xfrm flipV="1">
            <a:off x="2275785" y="6392158"/>
            <a:ext cx="1247622" cy="1164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9">
                <a:extLst>
                  <a:ext uri="{FF2B5EF4-FFF2-40B4-BE49-F238E27FC236}">
                    <a16:creationId xmlns:a16="http://schemas.microsoft.com/office/drawing/2014/main" id="{BDA32AF8-DC0D-F69A-E5B1-9EF1BBD01D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7713" y="1867513"/>
                <a:ext cx="6162641" cy="39235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Concept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Compute observables: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sup>
                    </m:sSup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Sample: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sz="1800" b="0" i="1" dirty="0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800" b="0" i="1" dirty="0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dirty="0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dirty="0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800" b="0" i="1" dirty="0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800" b="0" i="1" dirty="0" smtClean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sSup>
                      <m:sSupPr>
                        <m:ctrlP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i="1" dirty="0">
                            <a:solidFill>
                              <a:srgbClr val="00008B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dirty="0">
                                <a:solidFill>
                                  <a:srgbClr val="00008B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sup>
                    </m:sSup>
                    <m:r>
                      <a:rPr lang="en-US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800" b="1" dirty="0">
                  <a:solidFill>
                    <a:srgbClr val="00008B"/>
                  </a:solidFill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Problem </a:t>
                </a:r>
              </a:p>
              <a:p>
                <a:pPr marL="0" indent="0">
                  <a:buNone/>
                </a:pPr>
                <a:r>
                  <a:rPr lang="en-CA" sz="1800" dirty="0">
                    <a:solidFill>
                      <a:srgbClr val="00008B"/>
                    </a:solidFill>
                  </a:rPr>
                  <a:t>Complex action for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m:rPr>
                        <m:nor/>
                      </m:rPr>
                      <a:rPr lang="en-CA" sz="1800" dirty="0">
                        <a:solidFill>
                          <a:srgbClr val="00008B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CA" sz="1800" dirty="0">
                        <a:solidFill>
                          <a:srgbClr val="00008B"/>
                        </a:solidFill>
                      </a:rPr>
                      <m:t>term</m:t>
                    </m:r>
                    <m:r>
                      <a:rPr lang="en-CA" sz="1800" i="1" dirty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1800" dirty="0">
                    <a:solidFill>
                      <a:srgbClr val="00008B"/>
                    </a:solidFill>
                  </a:rPr>
                  <a:t>and chemical potential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sz="1800" i="1" dirty="0">
                  <a:solidFill>
                    <a:srgbClr val="00008B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“sign problem”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no simulations for large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sz="1800" dirty="0">
                  <a:solidFill>
                    <a:srgbClr val="00008B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9">
                <a:extLst>
                  <a:ext uri="{FF2B5EF4-FFF2-40B4-BE49-F238E27FC236}">
                    <a16:creationId xmlns:a16="http://schemas.microsoft.com/office/drawing/2014/main" id="{BDA32AF8-DC0D-F69A-E5B1-9EF1BBD01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13" y="1867513"/>
                <a:ext cx="6162641" cy="3923590"/>
              </a:xfrm>
              <a:prstGeom prst="rect">
                <a:avLst/>
              </a:prstGeom>
              <a:blipFill>
                <a:blip r:embed="rId5"/>
                <a:stretch>
                  <a:fillRect l="-890" t="-139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>
            <a:extLst>
              <a:ext uri="{FF2B5EF4-FFF2-40B4-BE49-F238E27FC236}">
                <a16:creationId xmlns:a16="http://schemas.microsoft.com/office/drawing/2014/main" id="{215290FA-8D06-8F82-4367-13F4E3AE4D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438" t="-2581" r="2193" b="-2535"/>
          <a:stretch/>
        </p:blipFill>
        <p:spPr>
          <a:xfrm>
            <a:off x="-60149" y="4331708"/>
            <a:ext cx="2439942" cy="267129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95A646D-B22C-9BB1-E7B0-EB89CF6E6A12}"/>
              </a:ext>
            </a:extLst>
          </p:cNvPr>
          <p:cNvSpPr/>
          <p:nvPr/>
        </p:nvSpPr>
        <p:spPr>
          <a:xfrm>
            <a:off x="1585362" y="6270459"/>
            <a:ext cx="690423" cy="476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7E0BF6-6F42-94BC-62A6-508F45413F7B}"/>
              </a:ext>
            </a:extLst>
          </p:cNvPr>
          <p:cNvGrpSpPr/>
          <p:nvPr/>
        </p:nvGrpSpPr>
        <p:grpSpPr>
          <a:xfrm>
            <a:off x="9142800" y="3841970"/>
            <a:ext cx="2764261" cy="2026830"/>
            <a:chOff x="9259164" y="4325745"/>
            <a:chExt cx="2764261" cy="202683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0CD0EC3-7642-BBF1-163E-AFFCFBB644A7}"/>
                </a:ext>
              </a:extLst>
            </p:cNvPr>
            <p:cNvGrpSpPr/>
            <p:nvPr/>
          </p:nvGrpSpPr>
          <p:grpSpPr>
            <a:xfrm>
              <a:off x="9259164" y="4325745"/>
              <a:ext cx="2764261" cy="2026830"/>
              <a:chOff x="7069421" y="4165501"/>
              <a:chExt cx="3245664" cy="221255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F2DEC7C-8F05-976A-6875-4D3F96864D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14580" y="4165501"/>
                <a:ext cx="3200505" cy="2212551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67D5617-C817-D8EF-45E8-8B81BA8515F5}"/>
                  </a:ext>
                </a:extLst>
              </p:cNvPr>
              <p:cNvSpPr txBox="1"/>
              <p:nvPr/>
            </p:nvSpPr>
            <p:spPr>
              <a:xfrm rot="16200000">
                <a:off x="6473959" y="4844637"/>
                <a:ext cx="1516164" cy="3252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/>
                  <a:t>free energy 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84D7CF-B3E4-F22B-F2DA-AEF857E1E486}"/>
                </a:ext>
              </a:extLst>
            </p:cNvPr>
            <p:cNvSpPr txBox="1"/>
            <p:nvPr/>
          </p:nvSpPr>
          <p:spPr>
            <a:xfrm>
              <a:off x="9953277" y="4450996"/>
              <a:ext cx="553518" cy="2216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en-US" sz="10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FB52EFC-4EA2-76AF-B975-4FA6C31D1453}"/>
              </a:ext>
            </a:extLst>
          </p:cNvPr>
          <p:cNvSpPr txBox="1"/>
          <p:nvPr/>
        </p:nvSpPr>
        <p:spPr>
          <a:xfrm>
            <a:off x="8657691" y="5384138"/>
            <a:ext cx="1289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Nakayama, </a:t>
            </a:r>
            <a:br>
              <a:rPr lang="en-US" sz="1100" dirty="0"/>
            </a:br>
            <a:r>
              <a:rPr lang="en-US" sz="1100" b="1" dirty="0"/>
              <a:t>LF</a:t>
            </a:r>
            <a:r>
              <a:rPr lang="en-US" sz="1100" dirty="0"/>
              <a:t>, et al. (2022)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78497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5" grpId="0"/>
      <p:bldP spid="7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9746EA-B889-BC9E-DD78-86C731EB5071}"/>
              </a:ext>
            </a:extLst>
          </p:cNvPr>
          <p:cNvSpPr txBox="1"/>
          <p:nvPr/>
        </p:nvSpPr>
        <p:spPr>
          <a:xfrm>
            <a:off x="4558118" y="4317036"/>
            <a:ext cx="308354" cy="3042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1000" dirty="0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EBB18B3E-8266-2189-A4F4-9F8B77A7B1B6}"/>
              </a:ext>
            </a:extLst>
          </p:cNvPr>
          <p:cNvSpPr txBox="1">
            <a:spLocks/>
          </p:cNvSpPr>
          <p:nvPr/>
        </p:nvSpPr>
        <p:spPr>
          <a:xfrm>
            <a:off x="184290" y="1886439"/>
            <a:ext cx="6022201" cy="4636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0000">
              <a:buNone/>
            </a:pPr>
            <a:r>
              <a:rPr lang="en-US" sz="1800" b="1" dirty="0">
                <a:solidFill>
                  <a:srgbClr val="00008B"/>
                </a:solidFill>
              </a:rPr>
              <a:t>Prospects </a:t>
            </a:r>
          </a:p>
          <a:p>
            <a:pPr marL="0" indent="0" defTabSz="180000">
              <a:buNone/>
            </a:pPr>
            <a:r>
              <a:rPr lang="en-US" sz="1800" dirty="0">
                <a:solidFill>
                  <a:srgbClr val="00008B"/>
                </a:solidFill>
              </a:rPr>
              <a:t>			Direct computation of free energy, entropy, … </a:t>
            </a:r>
            <a:r>
              <a:rPr lang="de-DE" sz="1800" baseline="30000" dirty="0">
                <a:solidFill>
                  <a:srgbClr val="00008B"/>
                </a:solidFill>
              </a:rPr>
              <a:t> </a:t>
            </a:r>
          </a:p>
          <a:p>
            <a:pPr marL="0" indent="0" defTabSz="180000">
              <a:buNone/>
            </a:pPr>
            <a:r>
              <a:rPr lang="de-DE" sz="1800" baseline="30000" dirty="0">
                <a:solidFill>
                  <a:srgbClr val="00008B"/>
                </a:solidFill>
              </a:rPr>
              <a:t>			</a:t>
            </a:r>
            <a:r>
              <a:rPr lang="en-US" sz="1800" dirty="0">
                <a:solidFill>
                  <a:srgbClr val="00008B"/>
                </a:solidFill>
              </a:rPr>
              <a:t>Mitigate sign problem </a:t>
            </a:r>
          </a:p>
          <a:p>
            <a:pPr marL="0" indent="0" defTabSz="180000">
              <a:buNone/>
            </a:pPr>
            <a:r>
              <a:rPr lang="en-US" sz="1800" b="1" dirty="0">
                <a:solidFill>
                  <a:srgbClr val="00008B"/>
                </a:solidFill>
              </a:rPr>
              <a:t>Challenges</a:t>
            </a:r>
          </a:p>
          <a:p>
            <a:pPr marL="0" indent="0" defTabSz="180000">
              <a:buNone/>
            </a:pPr>
            <a:r>
              <a:rPr lang="en-US" sz="1800" dirty="0">
                <a:solidFill>
                  <a:srgbClr val="00008B"/>
                </a:solidFill>
              </a:rPr>
              <a:t>			Focus on 1+1D, first </a:t>
            </a:r>
            <a:r>
              <a:rPr lang="en-US" sz="1800" dirty="0" err="1">
                <a:solidFill>
                  <a:srgbClr val="00008B"/>
                </a:solidFill>
              </a:rPr>
              <a:t>ans</a:t>
            </a:r>
            <a:r>
              <a:rPr lang="en-GB" sz="1800" dirty="0">
                <a:solidFill>
                  <a:srgbClr val="00008B"/>
                </a:solidFill>
              </a:rPr>
              <a:t>ä</a:t>
            </a:r>
            <a:r>
              <a:rPr lang="en-US" sz="1800" dirty="0" err="1">
                <a:solidFill>
                  <a:srgbClr val="00008B"/>
                </a:solidFill>
              </a:rPr>
              <a:t>tze</a:t>
            </a:r>
            <a:r>
              <a:rPr lang="en-US" sz="1800" dirty="0">
                <a:solidFill>
                  <a:srgbClr val="00008B"/>
                </a:solidFill>
              </a:rPr>
              <a:t> in 2+1D &amp; 3+1D</a:t>
            </a:r>
          </a:p>
          <a:p>
            <a:pPr marL="0" indent="0" defTabSz="180000">
              <a:buNone/>
            </a:pPr>
            <a:r>
              <a:rPr lang="en-US" sz="1800" dirty="0">
                <a:solidFill>
                  <a:srgbClr val="00008B"/>
                </a:solidFill>
              </a:rPr>
              <a:t>			Mode collapse, training costs, scalability, …  </a:t>
            </a:r>
            <a:endParaRPr lang="de-DE" sz="1800" baseline="30000" dirty="0">
              <a:solidFill>
                <a:srgbClr val="00008B"/>
              </a:solidFill>
            </a:endParaRPr>
          </a:p>
          <a:p>
            <a:pPr marL="0" indent="0" defTabSz="180000">
              <a:buNone/>
            </a:pPr>
            <a:endParaRPr lang="en-US" sz="1800" dirty="0">
              <a:solidFill>
                <a:srgbClr val="00008B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prospects and limitations of these methods?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2A6E21-B414-4A4A-8373-CB4D6707D1B6}"/>
              </a:ext>
            </a:extLst>
          </p:cNvPr>
          <p:cNvSpPr/>
          <p:nvPr/>
        </p:nvSpPr>
        <p:spPr>
          <a:xfrm rot="5400000">
            <a:off x="8953494" y="-1525412"/>
            <a:ext cx="378613" cy="6098400"/>
          </a:xfrm>
          <a:prstGeom prst="rect">
            <a:avLst/>
          </a:prstGeom>
          <a:solidFill>
            <a:srgbClr val="6666B9"/>
          </a:solidFill>
          <a:ln>
            <a:solidFill>
              <a:srgbClr val="666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A003EE-F700-423C-B177-25EFC98EDF3A}"/>
              </a:ext>
            </a:extLst>
          </p:cNvPr>
          <p:cNvSpPr/>
          <p:nvPr/>
        </p:nvSpPr>
        <p:spPr>
          <a:xfrm>
            <a:off x="6093599" y="1334480"/>
            <a:ext cx="602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New method: tensor networks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1B40EA-DB09-4DFB-B6A1-33F9101E76CC}"/>
              </a:ext>
            </a:extLst>
          </p:cNvPr>
          <p:cNvSpPr/>
          <p:nvPr/>
        </p:nvSpPr>
        <p:spPr>
          <a:xfrm rot="5400000">
            <a:off x="2855092" y="-1525412"/>
            <a:ext cx="378613" cy="6098400"/>
          </a:xfrm>
          <a:prstGeom prst="rect">
            <a:avLst/>
          </a:prstGeom>
          <a:solidFill>
            <a:srgbClr val="00008B"/>
          </a:solid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C38662-6BCF-4714-A553-D492C1D78F23}"/>
              </a:ext>
            </a:extLst>
          </p:cNvPr>
          <p:cNvSpPr/>
          <p:nvPr/>
        </p:nvSpPr>
        <p:spPr>
          <a:xfrm>
            <a:off x="208489" y="1336529"/>
            <a:ext cx="556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New method: deep learning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C554D6-4A20-E4BD-46A8-41E6F4BB84AF}"/>
              </a:ext>
            </a:extLst>
          </p:cNvPr>
          <p:cNvSpPr txBox="1"/>
          <p:nvPr/>
        </p:nvSpPr>
        <p:spPr>
          <a:xfrm>
            <a:off x="146318" y="3201650"/>
            <a:ext cx="791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CA" sz="40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867A1B-9302-6977-17A1-521A1B21E044}"/>
              </a:ext>
            </a:extLst>
          </p:cNvPr>
          <p:cNvSpPr txBox="1"/>
          <p:nvPr/>
        </p:nvSpPr>
        <p:spPr>
          <a:xfrm>
            <a:off x="146318" y="326563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solidFill>
                  <a:srgbClr val="00B0F0"/>
                </a:solidFill>
                <a:sym typeface="Wingdings" panose="05000000000000000000" pitchFamily="2" charset="2"/>
              </a:rPr>
              <a:t></a:t>
            </a:r>
            <a:endParaRPr lang="en-CA" sz="32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9">
                <a:extLst>
                  <a:ext uri="{FF2B5EF4-FFF2-40B4-BE49-F238E27FC236}">
                    <a16:creationId xmlns:a16="http://schemas.microsoft.com/office/drawing/2014/main" id="{BD1328F4-E5BD-3401-7350-60BBB27D39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52821" y="1886438"/>
                <a:ext cx="5996304" cy="463698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8000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Prospects</a:t>
                </a:r>
              </a:p>
              <a:p>
                <a:pPr marL="0" indent="0" defTabSz="18000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			Direct computation of free energy, entropy, … </a:t>
                </a:r>
                <a:endParaRPr lang="en-US" sz="1800" baseline="30000" dirty="0">
                  <a:solidFill>
                    <a:srgbClr val="00008B"/>
                  </a:solidFill>
                </a:endParaRPr>
              </a:p>
              <a:p>
                <a:pPr marL="0" indent="0" defTabSz="18000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			Evade sign problem </a:t>
                </a:r>
              </a:p>
              <a:p>
                <a:pPr marL="0" indent="0" defTabSz="180000">
                  <a:buNone/>
                </a:pPr>
                <a:r>
                  <a:rPr lang="en-US" sz="1800" b="1" dirty="0">
                    <a:solidFill>
                      <a:srgbClr val="00008B"/>
                    </a:solidFill>
                  </a:rPr>
                  <a:t>Challenges</a:t>
                </a:r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 defTabSz="18000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			Focus on 1+1D, first </a:t>
                </a:r>
                <a:r>
                  <a:rPr lang="en-US" sz="1800" dirty="0" err="1">
                    <a:solidFill>
                      <a:srgbClr val="00008B"/>
                    </a:solidFill>
                  </a:rPr>
                  <a:t>ans</a:t>
                </a:r>
                <a:r>
                  <a:rPr lang="en-GB" sz="1800" dirty="0">
                    <a:solidFill>
                      <a:srgbClr val="00008B"/>
                    </a:solidFill>
                  </a:rPr>
                  <a:t>ä</a:t>
                </a:r>
                <a:r>
                  <a:rPr lang="en-US" sz="1800" dirty="0" err="1">
                    <a:solidFill>
                      <a:srgbClr val="00008B"/>
                    </a:solidFill>
                  </a:rPr>
                  <a:t>tze</a:t>
                </a:r>
                <a:r>
                  <a:rPr lang="en-US" sz="1800" dirty="0">
                    <a:solidFill>
                      <a:srgbClr val="00008B"/>
                    </a:solidFill>
                  </a:rPr>
                  <a:t> in 2+1D &amp; 3+1D</a:t>
                </a:r>
              </a:p>
              <a:p>
                <a:pPr marL="0" indent="0" defTabSz="180000">
                  <a:buNone/>
                </a:pPr>
                <a:r>
                  <a:rPr lang="en-US" sz="1800" baseline="30000" dirty="0">
                    <a:solidFill>
                      <a:srgbClr val="00008B"/>
                    </a:solidFill>
                  </a:rPr>
                  <a:t>			</a:t>
                </a:r>
                <a:r>
                  <a:rPr lang="en-US" sz="1800" dirty="0">
                    <a:solidFill>
                      <a:srgbClr val="00008B"/>
                    </a:solidFill>
                  </a:rPr>
                  <a:t>Scalability, highly entangled states, …</a:t>
                </a:r>
                <a:r>
                  <a:rPr lang="en-US" sz="1800" baseline="30000" dirty="0">
                    <a:solidFill>
                      <a:srgbClr val="00008B"/>
                    </a:solidFill>
                  </a:rPr>
                  <a:t> </a:t>
                </a:r>
                <a:endParaRPr lang="en-US" sz="1800" dirty="0">
                  <a:solidFill>
                    <a:srgbClr val="00008B"/>
                  </a:solidFill>
                </a:endParaRPr>
              </a:p>
              <a:p>
                <a:pPr marL="0" indent="0" defTabSz="180000">
                  <a:buNone/>
                </a:pPr>
                <a:r>
                  <a:rPr lang="en-US" sz="1800" dirty="0">
                    <a:solidFill>
                      <a:srgbClr val="00008B"/>
                    </a:solidFill>
                  </a:rPr>
                  <a:t>			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008B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rgbClr val="00008B"/>
                    </a:solidFill>
                  </a:rPr>
                  <a:t> motivation for quantum computing </a:t>
                </a:r>
                <a:endParaRPr lang="en-US" sz="1800" b="1" dirty="0">
                  <a:solidFill>
                    <a:srgbClr val="00008B"/>
                  </a:solidFill>
                </a:endParaRPr>
              </a:p>
            </p:txBody>
          </p:sp>
        </mc:Choice>
        <mc:Fallback xmlns="">
          <p:sp>
            <p:nvSpPr>
              <p:cNvPr id="39" name="Content Placeholder 9">
                <a:extLst>
                  <a:ext uri="{FF2B5EF4-FFF2-40B4-BE49-F238E27FC236}">
                    <a16:creationId xmlns:a16="http://schemas.microsoft.com/office/drawing/2014/main" id="{BD1328F4-E5BD-3401-7350-60BBB27D3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821" y="1886438"/>
                <a:ext cx="5996304" cy="4636983"/>
              </a:xfrm>
              <a:prstGeom prst="rect">
                <a:avLst/>
              </a:prstGeom>
              <a:blipFill>
                <a:blip r:embed="rId3"/>
                <a:stretch>
                  <a:fillRect l="-813" t="-118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1AFF23B5-61B0-CC0D-EC64-911397008A8C}"/>
              </a:ext>
            </a:extLst>
          </p:cNvPr>
          <p:cNvSpPr txBox="1"/>
          <p:nvPr/>
        </p:nvSpPr>
        <p:spPr>
          <a:xfrm>
            <a:off x="6126924" y="2126036"/>
            <a:ext cx="50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rgbClr val="00B0F0"/>
                </a:solidFill>
                <a:sym typeface="Wingdings" panose="05000000000000000000" pitchFamily="2" charset="2"/>
              </a:rPr>
              <a:t></a:t>
            </a:r>
            <a:endParaRPr lang="en-CA" sz="3200" dirty="0">
              <a:solidFill>
                <a:srgbClr val="00B0F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AC7450-E99F-36F4-5908-72141FCE5E51}"/>
              </a:ext>
            </a:extLst>
          </p:cNvPr>
          <p:cNvSpPr txBox="1"/>
          <p:nvPr/>
        </p:nvSpPr>
        <p:spPr>
          <a:xfrm>
            <a:off x="6126924" y="3166156"/>
            <a:ext cx="791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CA" sz="40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997A1D0-CFB0-9E14-43EF-3C707C4FD051}"/>
              </a:ext>
            </a:extLst>
          </p:cNvPr>
          <p:cNvSpPr txBox="1"/>
          <p:nvPr/>
        </p:nvSpPr>
        <p:spPr>
          <a:xfrm>
            <a:off x="6126924" y="252616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solidFill>
                  <a:srgbClr val="00B0F0"/>
                </a:solidFill>
                <a:sym typeface="Wingdings" panose="05000000000000000000" pitchFamily="2" charset="2"/>
              </a:rPr>
              <a:t></a:t>
            </a:r>
            <a:endParaRPr lang="en-CA" sz="3200" dirty="0">
              <a:solidFill>
                <a:srgbClr val="00B0F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A40D90-3C88-0D4B-5199-03320AAF1FB8}"/>
              </a:ext>
            </a:extLst>
          </p:cNvPr>
          <p:cNvSpPr txBox="1"/>
          <p:nvPr/>
        </p:nvSpPr>
        <p:spPr>
          <a:xfrm>
            <a:off x="6126924" y="3586961"/>
            <a:ext cx="791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CA" sz="4000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15040D-E31B-C2CC-38D6-2D43D06E7852}"/>
              </a:ext>
            </a:extLst>
          </p:cNvPr>
          <p:cNvSpPr txBox="1"/>
          <p:nvPr/>
        </p:nvSpPr>
        <p:spPr>
          <a:xfrm>
            <a:off x="146318" y="2450288"/>
            <a:ext cx="791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CA" sz="40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3B195DA-80B7-3C02-03BA-92CAE6F60893}"/>
              </a:ext>
            </a:extLst>
          </p:cNvPr>
          <p:cNvSpPr txBox="1"/>
          <p:nvPr/>
        </p:nvSpPr>
        <p:spPr>
          <a:xfrm>
            <a:off x="146318" y="251427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solidFill>
                  <a:srgbClr val="00B0F0"/>
                </a:solidFill>
                <a:sym typeface="Wingdings" panose="05000000000000000000" pitchFamily="2" charset="2"/>
              </a:rPr>
              <a:t></a:t>
            </a:r>
            <a:endParaRPr lang="en-CA" sz="3200" dirty="0">
              <a:solidFill>
                <a:srgbClr val="00B0F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9A5E46-621E-D623-FB04-5710B62816D4}"/>
              </a:ext>
            </a:extLst>
          </p:cNvPr>
          <p:cNvGrpSpPr/>
          <p:nvPr/>
        </p:nvGrpSpPr>
        <p:grpSpPr>
          <a:xfrm>
            <a:off x="7386565" y="4686780"/>
            <a:ext cx="2764261" cy="2026830"/>
            <a:chOff x="9259164" y="4325745"/>
            <a:chExt cx="2764261" cy="202683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D0E82F9-74E9-0098-5879-FBD5E741FD0F}"/>
                </a:ext>
              </a:extLst>
            </p:cNvPr>
            <p:cNvGrpSpPr/>
            <p:nvPr/>
          </p:nvGrpSpPr>
          <p:grpSpPr>
            <a:xfrm>
              <a:off x="9259164" y="4325745"/>
              <a:ext cx="2764261" cy="2026830"/>
              <a:chOff x="7069421" y="4165501"/>
              <a:chExt cx="3245664" cy="221255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09DF2E1-7849-FA59-CC10-A5A2520BEB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14580" y="4165501"/>
                <a:ext cx="3200505" cy="2212551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B9ADA75-0669-91F9-0801-BECF7DB2B605}"/>
                  </a:ext>
                </a:extLst>
              </p:cNvPr>
              <p:cNvSpPr txBox="1"/>
              <p:nvPr/>
            </p:nvSpPr>
            <p:spPr>
              <a:xfrm rot="16200000">
                <a:off x="6473959" y="4844637"/>
                <a:ext cx="1516164" cy="3252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/>
                  <a:t>free energy 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511F8A-E3BE-A652-EA15-12BABDF47725}"/>
                </a:ext>
              </a:extLst>
            </p:cNvPr>
            <p:cNvSpPr txBox="1"/>
            <p:nvPr/>
          </p:nvSpPr>
          <p:spPr>
            <a:xfrm>
              <a:off x="9953277" y="4450996"/>
              <a:ext cx="553518" cy="2216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en-US" sz="10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CE805E1-A48D-32A7-0FEA-947E43C7E87E}"/>
              </a:ext>
            </a:extLst>
          </p:cNvPr>
          <p:cNvSpPr txBox="1"/>
          <p:nvPr/>
        </p:nvSpPr>
        <p:spPr>
          <a:xfrm>
            <a:off x="146318" y="215081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solidFill>
                  <a:srgbClr val="00B0F0"/>
                </a:solidFill>
                <a:sym typeface="Wingdings" panose="05000000000000000000" pitchFamily="2" charset="2"/>
              </a:rPr>
              <a:t></a:t>
            </a:r>
            <a:endParaRPr lang="en-CA" sz="3200" dirty="0">
              <a:solidFill>
                <a:srgbClr val="00B0F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A3CEE0-60EE-B308-B098-D98FD6BA4A76}"/>
              </a:ext>
            </a:extLst>
          </p:cNvPr>
          <p:cNvGrpSpPr/>
          <p:nvPr/>
        </p:nvGrpSpPr>
        <p:grpSpPr>
          <a:xfrm>
            <a:off x="1374609" y="4446498"/>
            <a:ext cx="2807686" cy="2095877"/>
            <a:chOff x="8531098" y="3476646"/>
            <a:chExt cx="3986709" cy="3050986"/>
          </a:xfrm>
        </p:grpSpPr>
        <p:pic>
          <p:nvPicPr>
            <p:cNvPr id="15" name="Picture 14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C972F9CA-66E9-56D0-E8BD-219DF39A9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04"/>
            <a:stretch/>
          </p:blipFill>
          <p:spPr>
            <a:xfrm>
              <a:off x="8681320" y="3476646"/>
              <a:ext cx="3407918" cy="264775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4B6D81-9701-A655-E629-49288083BCC3}"/>
                </a:ext>
              </a:extLst>
            </p:cNvPr>
            <p:cNvSpPr txBox="1"/>
            <p:nvPr/>
          </p:nvSpPr>
          <p:spPr>
            <a:xfrm>
              <a:off x="9270982" y="6124402"/>
              <a:ext cx="3246825" cy="4032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/>
                <a:t>space-time lattice volume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F94454-0119-BBE9-64E2-22AFF997F223}"/>
                </a:ext>
              </a:extLst>
            </p:cNvPr>
            <p:cNvSpPr txBox="1"/>
            <p:nvPr/>
          </p:nvSpPr>
          <p:spPr>
            <a:xfrm>
              <a:off x="9767778" y="3537415"/>
              <a:ext cx="1955982" cy="4032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/>
                <a:t>neural network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97F699-220A-9B26-0EDD-F7FEE5AD52B2}"/>
                </a:ext>
              </a:extLst>
            </p:cNvPr>
            <p:cNvSpPr txBox="1"/>
            <p:nvPr/>
          </p:nvSpPr>
          <p:spPr>
            <a:xfrm>
              <a:off x="9751943" y="3826427"/>
              <a:ext cx="1158268" cy="4032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/>
                <a:t>MCMC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FFBF379-EC4C-D86E-D631-1A10B0FBBEBE}"/>
                </a:ext>
              </a:extLst>
            </p:cNvPr>
            <p:cNvSpPr txBox="1"/>
            <p:nvPr/>
          </p:nvSpPr>
          <p:spPr>
            <a:xfrm>
              <a:off x="8607721" y="4492690"/>
              <a:ext cx="535079" cy="2238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en-US" sz="8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924556-D899-BCF1-0BB0-6D504300AB44}"/>
                </a:ext>
              </a:extLst>
            </p:cNvPr>
            <p:cNvSpPr txBox="1"/>
            <p:nvPr/>
          </p:nvSpPr>
          <p:spPr>
            <a:xfrm rot="16200000">
              <a:off x="7883771" y="4463540"/>
              <a:ext cx="1687971" cy="3933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/>
                <a:t>free energy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C25C24E-8870-8933-73A0-22BEAA212DBD}"/>
              </a:ext>
            </a:extLst>
          </p:cNvPr>
          <p:cNvSpPr txBox="1"/>
          <p:nvPr/>
        </p:nvSpPr>
        <p:spPr>
          <a:xfrm>
            <a:off x="146318" y="3563807"/>
            <a:ext cx="791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CA" sz="40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41FB25-4BA4-F063-2795-80BC8B5DF706}"/>
              </a:ext>
            </a:extLst>
          </p:cNvPr>
          <p:cNvSpPr txBox="1"/>
          <p:nvPr/>
        </p:nvSpPr>
        <p:spPr>
          <a:xfrm>
            <a:off x="6125353" y="323208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solidFill>
                  <a:srgbClr val="00B0F0"/>
                </a:solidFill>
                <a:sym typeface="Wingdings" panose="05000000000000000000" pitchFamily="2" charset="2"/>
              </a:rPr>
              <a:t></a:t>
            </a:r>
            <a:endParaRPr lang="en-CA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4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  <p:bldP spid="27" grpId="0"/>
      <p:bldP spid="28" grpId="0"/>
      <p:bldP spid="40" grpId="0"/>
      <p:bldP spid="41" grpId="0"/>
      <p:bldP spid="42" grpId="0"/>
      <p:bldP spid="43" grpId="0"/>
      <p:bldP spid="54" grpId="0"/>
      <p:bldP spid="55" grpId="0"/>
      <p:bldP spid="8" grpId="0"/>
      <p:bldP spid="3" grpId="0"/>
      <p:bldP spid="25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 Light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29025</TotalTime>
  <Words>2721</Words>
  <Application>Microsoft Office PowerPoint</Application>
  <PresentationFormat>Widescreen</PresentationFormat>
  <Paragraphs>477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Cambria Math</vt:lpstr>
      <vt:lpstr>Helvetica</vt:lpstr>
      <vt:lpstr>Helvetica (Body)</vt:lpstr>
      <vt:lpstr>Times New Roman</vt:lpstr>
      <vt:lpstr>Wingdings</vt:lpstr>
      <vt:lpstr>Office</vt:lpstr>
      <vt:lpstr>PowerPoint Presentation</vt:lpstr>
      <vt:lpstr>What are the computational challenges of lattice theory? </vt:lpstr>
      <vt:lpstr>What are the computational challenges of lattice theory?</vt:lpstr>
      <vt:lpstr>What are the computational challenges of lattice theory?</vt:lpstr>
      <vt:lpstr>What are the computational challenges of lattice theory?</vt:lpstr>
      <vt:lpstr>Overview: towards overcoming these challenges…</vt:lpstr>
      <vt:lpstr>How to tackle MCMC challenges with new methods? </vt:lpstr>
      <vt:lpstr>How to tackle MCMC challenges with new methods? </vt:lpstr>
      <vt:lpstr>What are the prospects and limitations of these methods?</vt:lpstr>
      <vt:lpstr>Overview: towards overcoming these challenges…</vt:lpstr>
      <vt:lpstr>Overview: towards overcoming these challenges…</vt:lpstr>
      <vt:lpstr>How to tackle MCMC challenges with new methods? </vt:lpstr>
      <vt:lpstr>PowerPoint Presentation</vt:lpstr>
      <vt:lpstr>PowerPoint Presentation</vt:lpstr>
      <vt:lpstr>Which field theories have already been simulated? </vt:lpstr>
      <vt:lpstr>Outlook: how can we address the sign problem in 3+1D?</vt:lpstr>
      <vt:lpstr>Summary: where do we stand, where will we go?</vt:lpstr>
      <vt:lpstr>Summary: where do we stand, where will we go?</vt:lpstr>
      <vt:lpstr>PowerPoint Presentation</vt:lpstr>
      <vt:lpstr>Backup: Quantum computing, where do we stand?</vt:lpstr>
      <vt:lpstr>Backup: How can we reduce the noise?</vt:lpstr>
      <vt:lpstr>Backup: How can we reduce the noise?</vt:lpstr>
      <vt:lpstr>Backup: Which quantum-classical algorithms? </vt:lpstr>
      <vt:lpstr>Backup: dealing with gauge fields</vt:lpstr>
    </vt:vector>
  </TitlesOfParts>
  <Company>German Aerospace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Philipp Stratmann</dc:creator>
  <cp:lastModifiedBy>Lena Funcke</cp:lastModifiedBy>
  <cp:revision>854</cp:revision>
  <cp:lastPrinted>2021-08-05T16:25:31Z</cp:lastPrinted>
  <dcterms:created xsi:type="dcterms:W3CDTF">2020-09-18T11:20:37Z</dcterms:created>
  <dcterms:modified xsi:type="dcterms:W3CDTF">2025-03-14T16:58:17Z</dcterms:modified>
</cp:coreProperties>
</file>