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60" r:id="rId3"/>
    <p:sldId id="258" r:id="rId4"/>
    <p:sldId id="259" r:id="rId5"/>
  </p:sldIdLst>
  <p:sldSz cx="9144000" cy="6858000" type="screen4x3"/>
  <p:notesSz cx="9926638" cy="67976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49" autoAdjust="0"/>
  </p:normalViewPr>
  <p:slideViewPr>
    <p:cSldViewPr>
      <p:cViewPr varScale="1">
        <p:scale>
          <a:sx n="114" d="100"/>
          <a:sy n="114" d="100"/>
        </p:scale>
        <p:origin x="15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400" d="100"/>
          <a:sy n="400" d="100"/>
        </p:scale>
        <p:origin x="-6792" y="-48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080" cy="339450"/>
          </a:xfrm>
          <a:prstGeom prst="rect">
            <a:avLst/>
          </a:prstGeom>
        </p:spPr>
        <p:txBody>
          <a:bodyPr vert="horz" lIns="91540" tIns="45771" rIns="91540" bIns="4577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3239" y="1"/>
            <a:ext cx="4301080" cy="339450"/>
          </a:xfrm>
          <a:prstGeom prst="rect">
            <a:avLst/>
          </a:prstGeom>
        </p:spPr>
        <p:txBody>
          <a:bodyPr vert="horz" lIns="91540" tIns="45771" rIns="91540" bIns="45771" rtlCol="0"/>
          <a:lstStyle>
            <a:lvl1pPr algn="r">
              <a:defRPr sz="1200"/>
            </a:lvl1pPr>
          </a:lstStyle>
          <a:p>
            <a:fld id="{73FDAB13-F915-470A-93EC-B076FFE1C8FB}" type="datetimeFigureOut">
              <a:rPr lang="de-DE" smtClean="0"/>
              <a:t>21.03.2025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7138"/>
            <a:ext cx="4301080" cy="339450"/>
          </a:xfrm>
          <a:prstGeom prst="rect">
            <a:avLst/>
          </a:prstGeom>
        </p:spPr>
        <p:txBody>
          <a:bodyPr vert="horz" lIns="91540" tIns="45771" rIns="91540" bIns="4577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3239" y="6457138"/>
            <a:ext cx="4301080" cy="339450"/>
          </a:xfrm>
          <a:prstGeom prst="rect">
            <a:avLst/>
          </a:prstGeom>
        </p:spPr>
        <p:txBody>
          <a:bodyPr vert="horz" lIns="91540" tIns="45771" rIns="91540" bIns="45771" rtlCol="0" anchor="b"/>
          <a:lstStyle>
            <a:lvl1pPr algn="r">
              <a:defRPr sz="1200"/>
            </a:lvl1pPr>
          </a:lstStyle>
          <a:p>
            <a:fld id="{D50EA5BF-2468-4163-A19E-D4E36A6A65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94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4301543" cy="3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7" rIns="91394" bIns="456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805" y="3"/>
            <a:ext cx="4301543" cy="3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7" rIns="91394" bIns="456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8000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900"/>
            <a:ext cx="7941310" cy="305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7" rIns="91394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6615"/>
            <a:ext cx="4301543" cy="3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7" rIns="91394" bIns="456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805" y="6456615"/>
            <a:ext cx="4301543" cy="3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4" tIns="45697" rIns="91394" bIns="456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FA75EE-3B97-4A2F-80DD-E63C53A03E6E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826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Alter System – Analoge Kameras.</a:t>
            </a:r>
          </a:p>
          <a:p>
            <a:r>
              <a:rPr lang="de-DE" dirty="0"/>
              <a:t>Umbau auf digitales System. CUPID – Seit 2014 in der HEST im Einsatz.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A75EE-3B97-4A2F-80DD-E63C53A03E6E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2649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Alter System – Analoge Kameras.</a:t>
            </a:r>
          </a:p>
          <a:p>
            <a:r>
              <a:rPr lang="de-DE" dirty="0"/>
              <a:t>Umbau auf digitales System. CUPID – Seit 2014 in der HEST im Einsatz.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A75EE-3B97-4A2F-80DD-E63C53A03E6E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901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Alter System – Analoge Kameras.</a:t>
            </a:r>
          </a:p>
          <a:p>
            <a:r>
              <a:rPr lang="de-DE" dirty="0"/>
              <a:t>Umbau auf digitales System. CUPID – Seit 2014 in der HEST im Einsatz.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A75EE-3B97-4A2F-80DD-E63C53A03E6E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534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Alter System – Analoge Kameras.</a:t>
            </a:r>
          </a:p>
          <a:p>
            <a:r>
              <a:rPr lang="de-DE" dirty="0"/>
              <a:t>Umbau auf digitales System. CUPID – Seit 2014 in der HEST im Einsatz.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A75EE-3B97-4A2F-80DD-E63C53A03E6E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918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fair-mesh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6307138"/>
            <a:ext cx="736600" cy="2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Line 4"/>
          <p:cNvSpPr>
            <a:spLocks noChangeShapeType="1"/>
          </p:cNvSpPr>
          <p:nvPr userDrawn="1"/>
        </p:nvSpPr>
        <p:spPr bwMode="auto">
          <a:xfrm flipH="1">
            <a:off x="1763713" y="6535738"/>
            <a:ext cx="60880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125" name="Line 5"/>
          <p:cNvSpPr>
            <a:spLocks noChangeShapeType="1"/>
          </p:cNvSpPr>
          <p:nvPr userDrawn="1"/>
        </p:nvSpPr>
        <p:spPr bwMode="auto">
          <a:xfrm>
            <a:off x="8713788" y="6535738"/>
            <a:ext cx="4302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127" name="Line 7"/>
          <p:cNvSpPr>
            <a:spLocks noChangeShapeType="1"/>
          </p:cNvSpPr>
          <p:nvPr userDrawn="1"/>
        </p:nvSpPr>
        <p:spPr bwMode="auto">
          <a:xfrm>
            <a:off x="0" y="6524625"/>
            <a:ext cx="395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908175" y="1958975"/>
            <a:ext cx="532765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en-US" noProof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429000"/>
            <a:ext cx="5616575" cy="1152525"/>
          </a:xfr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en-US" noProof="0"/>
          </a:p>
        </p:txBody>
      </p:sp>
      <p:pic>
        <p:nvPicPr>
          <p:cNvPr id="5134" name="Picture 14" descr="FAIR_V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800225" cy="11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37" descr="LG_Helmholtz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88063"/>
            <a:ext cx="13938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/>
              <a:t>Carsten Omet / Synchrotrons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505D24C-6E7F-4824-B259-F9BBDD2685B0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/>
              <a:t>Carsten Omet / Synchrotrons</a:t>
            </a:r>
          </a:p>
        </p:txBody>
      </p:sp>
    </p:spTree>
    <p:extLst>
      <p:ext uri="{BB962C8B-B14F-4D97-AF65-F5344CB8AC3E}">
        <p14:creationId xmlns:p14="http://schemas.microsoft.com/office/powerpoint/2010/main" val="378364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239963" cy="61658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72250" cy="61658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672ECD-6979-4291-B6FD-EC2CD93F90C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/>
              <a:t>Carsten Omet / Synchrotrons</a:t>
            </a:r>
          </a:p>
        </p:txBody>
      </p:sp>
    </p:spTree>
    <p:extLst>
      <p:ext uri="{BB962C8B-B14F-4D97-AF65-F5344CB8AC3E}">
        <p14:creationId xmlns:p14="http://schemas.microsoft.com/office/powerpoint/2010/main" val="55636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743872-4533-40A4-99C8-9110C39220AD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/>
              <a:t>Carsten Omet / Synchrotrons</a:t>
            </a:r>
          </a:p>
        </p:txBody>
      </p:sp>
    </p:spTree>
    <p:extLst>
      <p:ext uri="{BB962C8B-B14F-4D97-AF65-F5344CB8AC3E}">
        <p14:creationId xmlns:p14="http://schemas.microsoft.com/office/powerpoint/2010/main" val="90322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6EA9E5-9172-4981-BEE0-7D17FB8858B7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/>
              <a:t>Carsten Omet / Synchrotrons</a:t>
            </a:r>
          </a:p>
        </p:txBody>
      </p:sp>
    </p:spTree>
    <p:extLst>
      <p:ext uri="{BB962C8B-B14F-4D97-AF65-F5344CB8AC3E}">
        <p14:creationId xmlns:p14="http://schemas.microsoft.com/office/powerpoint/2010/main" val="149042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103E644-AA9A-4528-ABCE-96787B9AF3DC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/>
              <a:t>Carsten Omet / Synchrotrons</a:t>
            </a:r>
          </a:p>
        </p:txBody>
      </p:sp>
    </p:spTree>
    <p:extLst>
      <p:ext uri="{BB962C8B-B14F-4D97-AF65-F5344CB8AC3E}">
        <p14:creationId xmlns:p14="http://schemas.microsoft.com/office/powerpoint/2010/main" val="73507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B20F7C-410F-47CD-87B9-44A070E2B48D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/>
              <a:t>Carsten Omet / Synchrotrons</a:t>
            </a:r>
          </a:p>
        </p:txBody>
      </p:sp>
    </p:spTree>
    <p:extLst>
      <p:ext uri="{BB962C8B-B14F-4D97-AF65-F5344CB8AC3E}">
        <p14:creationId xmlns:p14="http://schemas.microsoft.com/office/powerpoint/2010/main" val="262752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A8A382-FE45-49B3-A811-F7C590E0B6B3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5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1B9DC1-95FD-4DFE-88CA-439AA21BE4E5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/>
              <a:t>Carsten Omet / Synchrotrons</a:t>
            </a:r>
          </a:p>
        </p:txBody>
      </p:sp>
    </p:spTree>
    <p:extLst>
      <p:ext uri="{BB962C8B-B14F-4D97-AF65-F5344CB8AC3E}">
        <p14:creationId xmlns:p14="http://schemas.microsoft.com/office/powerpoint/2010/main" val="94865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88EC98-3040-48C3-9C67-40C9D1B51632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/>
              <a:t>Carsten Omet / Synchrotrons</a:t>
            </a:r>
          </a:p>
        </p:txBody>
      </p:sp>
    </p:spTree>
    <p:extLst>
      <p:ext uri="{BB962C8B-B14F-4D97-AF65-F5344CB8AC3E}">
        <p14:creationId xmlns:p14="http://schemas.microsoft.com/office/powerpoint/2010/main" val="358344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DE9D30-759D-4DBE-AA5B-53FDEF944D1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/>
              <a:t>Carsten Omet / Synchrotrons</a:t>
            </a:r>
          </a:p>
        </p:txBody>
      </p:sp>
    </p:spTree>
    <p:extLst>
      <p:ext uri="{BB962C8B-B14F-4D97-AF65-F5344CB8AC3E}">
        <p14:creationId xmlns:p14="http://schemas.microsoft.com/office/powerpoint/2010/main" val="143485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6200"/>
            <a:ext cx="6064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 flipH="1">
            <a:off x="0" y="6537325"/>
            <a:ext cx="54360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8456613" y="6524625"/>
            <a:ext cx="687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701992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85225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381750"/>
            <a:ext cx="914400" cy="2905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37" descr="LG_Helmholtz1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381750"/>
            <a:ext cx="8175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6381750"/>
            <a:ext cx="49847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16"/>
          <p:cNvSpPr>
            <a:spLocks noChangeShapeType="1"/>
          </p:cNvSpPr>
          <p:nvPr userDrawn="1"/>
        </p:nvSpPr>
        <p:spPr bwMode="auto">
          <a:xfrm>
            <a:off x="7397655" y="6524625"/>
            <a:ext cx="2928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" name="Line 16"/>
          <p:cNvSpPr>
            <a:spLocks noChangeShapeType="1"/>
          </p:cNvSpPr>
          <p:nvPr userDrawn="1"/>
        </p:nvSpPr>
        <p:spPr bwMode="auto">
          <a:xfrm>
            <a:off x="6511925" y="6537325"/>
            <a:ext cx="2923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49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Upgrade CUPID für </a:t>
            </a:r>
            <a:r>
              <a:rPr lang="de-DE" sz="2800" b="1"/>
              <a:t>GSI UNILAC </a:t>
            </a:r>
            <a:r>
              <a:rPr lang="de-DE" sz="2800" b="1" dirty="0"/>
              <a:t>Anlage</a:t>
            </a:r>
          </a:p>
        </p:txBody>
      </p:sp>
      <p:sp>
        <p:nvSpPr>
          <p:cNvPr id="67" name="Pfeil nach rechts 66"/>
          <p:cNvSpPr/>
          <p:nvPr/>
        </p:nvSpPr>
        <p:spPr>
          <a:xfrm>
            <a:off x="3995936" y="2208955"/>
            <a:ext cx="64807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9" name="Grafik 6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07016" y="1083902"/>
            <a:ext cx="4333040" cy="269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57" y="1052736"/>
            <a:ext cx="3785971" cy="283947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46957" y="4223414"/>
            <a:ext cx="88930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B050"/>
                </a:solidFill>
              </a:rPr>
              <a:t>Racks: bestellt, geliefert und aufgestellt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B050"/>
                </a:solidFill>
              </a:rPr>
              <a:t>Hardware: bestellt und geliefert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B050"/>
                </a:solidFill>
              </a:rPr>
              <a:t>Long Kabels: geliefert, verlegt, konfektioniert und geprüft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>
                <a:solidFill>
                  <a:srgbClr val="00B050"/>
                </a:solidFill>
              </a:rPr>
              <a:t>BiG</a:t>
            </a:r>
            <a:r>
              <a:rPr lang="de-DE" dirty="0">
                <a:solidFill>
                  <a:srgbClr val="00B050"/>
                </a:solidFill>
              </a:rPr>
              <a:t> Antrag für Kabelverlegungsarbeiten: abgeschlossen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B050"/>
                </a:solidFill>
              </a:rPr>
              <a:t>Kamera und Optik: geliefert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00B050"/>
                </a:solidFill>
              </a:rPr>
              <a:t>DAQ System: bestellt, geliefert, teilweise installiert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mechanische Umbauten: in Arbeit/nächste Shutdown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49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Upgrade CUPID für </a:t>
            </a:r>
            <a:r>
              <a:rPr lang="de-DE" sz="2800" b="1"/>
              <a:t>GSI UNILAC </a:t>
            </a:r>
            <a:r>
              <a:rPr lang="de-DE" sz="2800" b="1" dirty="0"/>
              <a:t>Anlage</a:t>
            </a:r>
          </a:p>
        </p:txBody>
      </p:sp>
      <p:pic>
        <p:nvPicPr>
          <p:cNvPr id="8" name="Grafik 7" descr="C:\Users\bwalasek\AppData\Local\Microsoft\Windows\Temporary Internet Files\Content.Outlook\662C1FPR\IMG_3844.JPG">
            <a:extLst>
              <a:ext uri="{FF2B5EF4-FFF2-40B4-BE49-F238E27FC236}">
                <a16:creationId xmlns:a16="http://schemas.microsoft.com/office/drawing/2014/main" id="{E53BA62B-097C-41A9-9A56-461DDE34778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2" b="18167"/>
          <a:stretch/>
        </p:blipFill>
        <p:spPr bwMode="auto">
          <a:xfrm rot="5400000">
            <a:off x="-953393" y="2370191"/>
            <a:ext cx="5097780" cy="2687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7C54DC1-26DA-4A76-A2F3-33D08C780C1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24744"/>
            <a:ext cx="4449445" cy="2501900"/>
          </a:xfrm>
          <a:prstGeom prst="rect">
            <a:avLst/>
          </a:prstGeom>
        </p:spPr>
      </p:pic>
      <p:pic>
        <p:nvPicPr>
          <p:cNvPr id="10" name="Grafik 9" descr="C:\Users\bwalasek\AppData\Local\Microsoft\Windows\Temporary Internet Files\Content.Outlook\662C1FPR\IMG_3798.JPG">
            <a:extLst>
              <a:ext uri="{FF2B5EF4-FFF2-40B4-BE49-F238E27FC236}">
                <a16:creationId xmlns:a16="http://schemas.microsoft.com/office/drawing/2014/main" id="{057FD7CE-5B16-4E0C-97F4-C5132D5B643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23777"/>
          <a:stretch/>
        </p:blipFill>
        <p:spPr bwMode="auto">
          <a:xfrm>
            <a:off x="3419872" y="3757806"/>
            <a:ext cx="2784655" cy="12988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 descr="C:\Users\bwalasek\AppData\Local\Microsoft\Windows\Temporary Internet Files\Content.Outlook\662C1FPR\IMG_3800.JPG">
            <a:extLst>
              <a:ext uri="{FF2B5EF4-FFF2-40B4-BE49-F238E27FC236}">
                <a16:creationId xmlns:a16="http://schemas.microsoft.com/office/drawing/2014/main" id="{07447E90-F86A-440B-A0B0-8E2B0CAC2E5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1"/>
          <a:stretch/>
        </p:blipFill>
        <p:spPr bwMode="auto">
          <a:xfrm>
            <a:off x="6491800" y="3770353"/>
            <a:ext cx="2416862" cy="19336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Grafik 11" descr="C:\Users\bwalasek\AppData\Local\Microsoft\Windows\Temporary Internet Files\Content.Outlook\662C1FPR\IMG_3799.JPG">
            <a:extLst>
              <a:ext uri="{FF2B5EF4-FFF2-40B4-BE49-F238E27FC236}">
                <a16:creationId xmlns:a16="http://schemas.microsoft.com/office/drawing/2014/main" id="{E670B177-82AE-44F2-94FC-0994018CE25D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4" t="12122" r="6281" b="13168"/>
          <a:stretch/>
        </p:blipFill>
        <p:spPr bwMode="auto">
          <a:xfrm>
            <a:off x="4102887" y="5187799"/>
            <a:ext cx="2110746" cy="12988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497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49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Upgrade CUPID für GSI UNILAC Anlage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348880"/>
            <a:ext cx="3256086" cy="275862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543721" y="181134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8 kleine Kameras sind vorhanden, 6 in Betrieb. Sie sind im GSI Netzwerk registriert und können nach vorheriger Absprache im HKR entliehen werden.</a:t>
            </a:r>
          </a:p>
          <a:p>
            <a:pPr algn="just">
              <a:spcAft>
                <a:spcPts val="0"/>
              </a:spcAft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Dazu muss der Leihschein ausgefüllt und unterschrieben werden. Damit ist dann der Betrieb bei GSI erlaubt.</a:t>
            </a:r>
          </a:p>
          <a:p>
            <a:pPr algn="just"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Der Zugriff auf die Kamera erfolgt über die gängigen Webbrowser.</a:t>
            </a:r>
          </a:p>
          <a:p>
            <a:pPr algn="just"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782758" y="1196752"/>
            <a:ext cx="409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B050"/>
                </a:solidFill>
              </a:rPr>
              <a:t>Übergangslösung 1</a:t>
            </a:r>
          </a:p>
        </p:txBody>
      </p:sp>
    </p:spTree>
    <p:extLst>
      <p:ext uri="{BB962C8B-B14F-4D97-AF65-F5344CB8AC3E}">
        <p14:creationId xmlns:p14="http://schemas.microsoft.com/office/powerpoint/2010/main" val="1415747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49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Upgrade CUPID für GSI UNILAC Anlage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17" y="1662221"/>
            <a:ext cx="3683459" cy="284700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572000" y="207006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für die Übertrag der vorhanden analogen Videosignale wurde ein AXIS M7104 Frame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</a:rPr>
              <a:t>Grabber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 angeschafft.</a:t>
            </a:r>
          </a:p>
          <a:p>
            <a:pPr>
              <a:spcAft>
                <a:spcPts val="0"/>
              </a:spcAft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Bedingungen wie bei der Kamera.</a:t>
            </a:r>
          </a:p>
          <a:p>
            <a:pPr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Ansicht des Stream über Webbrowser.</a:t>
            </a:r>
          </a:p>
          <a:p>
            <a:pPr>
              <a:spcAft>
                <a:spcPts val="0"/>
              </a:spcAft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82758" y="1196752"/>
            <a:ext cx="409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B050"/>
                </a:solidFill>
              </a:rPr>
              <a:t>Übergangslösung 2</a:t>
            </a:r>
          </a:p>
        </p:txBody>
      </p:sp>
    </p:spTree>
    <p:extLst>
      <p:ext uri="{BB962C8B-B14F-4D97-AF65-F5344CB8AC3E}">
        <p14:creationId xmlns:p14="http://schemas.microsoft.com/office/powerpoint/2010/main" val="3150823403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 FAI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FAIR</Template>
  <TotalTime>0</TotalTime>
  <Words>251</Words>
  <Application>Microsoft Office PowerPoint</Application>
  <PresentationFormat>Bildschirmpräsentation (4:3)</PresentationFormat>
  <Paragraphs>36</Paragraphs>
  <Slides>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Arial</vt:lpstr>
      <vt:lpstr>Calibri</vt:lpstr>
      <vt:lpstr>Verdana</vt:lpstr>
      <vt:lpstr>Wingdings</vt:lpstr>
      <vt:lpstr>Präsentation FAIR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Statusbericht WPL</dc:title>
  <dc:creator>Carsten Omet</dc:creator>
  <cp:lastModifiedBy>Walasek-Hoehne, Beata</cp:lastModifiedBy>
  <cp:revision>433</cp:revision>
  <cp:lastPrinted>2020-09-22T07:03:25Z</cp:lastPrinted>
  <dcterms:created xsi:type="dcterms:W3CDTF">2012-01-26T15:37:08Z</dcterms:created>
  <dcterms:modified xsi:type="dcterms:W3CDTF">2025-03-21T08:46:05Z</dcterms:modified>
</cp:coreProperties>
</file>