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65" r:id="rId3"/>
    <p:sldId id="366" r:id="rId4"/>
    <p:sldId id="279" r:id="rId5"/>
    <p:sldId id="367" r:id="rId6"/>
    <p:sldId id="368" r:id="rId7"/>
    <p:sldId id="369" r:id="rId8"/>
    <p:sldId id="370" r:id="rId9"/>
  </p:sldIdLst>
  <p:sldSz cx="12192000" cy="6858000"/>
  <p:notesSz cx="12192000" cy="6858000"/>
  <p:defaultTextStyle>
    <a:defPPr>
      <a:defRPr lang="de-DE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5" d="100"/>
          <a:sy n="165" d="100"/>
        </p:scale>
        <p:origin x="130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9C6B2-8104-4D2D-855D-B466CCD61236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D6053-691A-4D03-A2B5-140B15AC3F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88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>
          <a:blip r:embed="rId2"/>
          <a:srcRect l="4773" t="11489" r="5373" b="5510"/>
          <a:stretch/>
        </p:blipFill>
        <p:spPr bwMode="auto">
          <a:xfrm>
            <a:off x="147249" y="1417154"/>
            <a:ext cx="11902115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668752" y="3244363"/>
            <a:ext cx="8810021" cy="77986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28800" y="4024230"/>
            <a:ext cx="8534400" cy="58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63420" y="271338"/>
            <a:ext cx="7579493" cy="7875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3420" y="1450685"/>
            <a:ext cx="10949112" cy="490358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63422" y="270003"/>
            <a:ext cx="7456455" cy="7875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63420" y="270003"/>
            <a:ext cx="7445269" cy="7875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612410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4" name="Rechteck 3"/>
          <p:cNvSpPr/>
          <p:nvPr/>
        </p:nvSpPr>
        <p:spPr bwMode="auto"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2" name="Rechteck 11"/>
          <p:cNvSpPr/>
          <p:nvPr/>
        </p:nvSpPr>
        <p:spPr bwMode="auto"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7" name="Textfeld 16"/>
          <p:cNvSpPr txBox="1"/>
          <p:nvPr/>
        </p:nvSpPr>
        <p:spPr bwMode="auto">
          <a:xfrm>
            <a:off x="11512534" y="6621793"/>
            <a:ext cx="67946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4C4D5F-A425-4703-B3CF-5ACC1DF381A2}" type="slidenum">
              <a:rPr lang="en-US" sz="1000">
                <a:solidFill>
                  <a:srgbClr val="333333"/>
                </a:solidFill>
                <a:latin typeface="Arial"/>
                <a:cs typeface="Arial"/>
              </a:rPr>
              <a:t>‹Nr.›</a:t>
            </a:fld>
            <a:endParaRPr lang="de-DE" sz="100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14" name="Bild 6" descr="GSI_Logo_rgb.png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185991" y="259793"/>
            <a:ext cx="1343985" cy="449839"/>
          </a:xfrm>
          <a:prstGeom prst="rect">
            <a:avLst/>
          </a:prstGeom>
        </p:spPr>
      </p:pic>
      <p:cxnSp>
        <p:nvCxnSpPr>
          <p:cNvPr id="18" name="Gerade Verbindung 17"/>
          <p:cNvCxnSpPr>
            <a:cxnSpLocks/>
          </p:cNvCxnSpPr>
          <p:nvPr userDrawn="1"/>
        </p:nvCxnSpPr>
        <p:spPr bwMode="auto"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 userDrawn="1"/>
        </p:nvSpPr>
        <p:spPr bwMode="auto"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8756397" y="259793"/>
            <a:ext cx="877825" cy="548641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 bwMode="auto">
          <a:xfrm>
            <a:off x="340796" y="6604761"/>
            <a:ext cx="70556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i="0" dirty="0">
                <a:solidFill>
                  <a:srgbClr val="333333"/>
                </a:solidFill>
                <a:latin typeface="Arial"/>
                <a:cs typeface="Arial"/>
              </a:rPr>
              <a:t>Peter Gerhard 7. HKR-Treffen ICU Planung &amp; </a:t>
            </a:r>
            <a:r>
              <a:rPr lang="de-DE" sz="1000" i="0" dirty="0" err="1">
                <a:solidFill>
                  <a:srgbClr val="333333"/>
                </a:solidFill>
                <a:latin typeface="Arial"/>
                <a:cs typeface="Arial"/>
              </a:rPr>
              <a:t>Wet</a:t>
            </a:r>
            <a:r>
              <a:rPr lang="de-DE" sz="1000" i="0" dirty="0">
                <a:solidFill>
                  <a:srgbClr val="333333"/>
                </a:solidFill>
                <a:latin typeface="Arial"/>
                <a:cs typeface="Arial"/>
              </a:rPr>
              <a:t> Run Goals</a:t>
            </a:r>
            <a:endParaRPr lang="de-DE" sz="1000" i="1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l" defTabSz="457200">
        <a:spcBef>
          <a:spcPts val="0"/>
        </a:spcBef>
        <a:buNone/>
        <a:defRPr sz="2400" b="1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>
        <a:spcBef>
          <a:spcPts val="0"/>
        </a:spcBef>
        <a:buClr>
          <a:srgbClr val="FDBB63"/>
        </a:buClr>
        <a:buFont typeface="Wingdings"/>
        <a:buChar char="§"/>
        <a:defRPr sz="24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>
        <a:spcBef>
          <a:spcPts val="0"/>
        </a:spcBef>
        <a:buClr>
          <a:srgbClr val="FDBB63"/>
        </a:buClr>
        <a:buFont typeface="Wingdings"/>
        <a:buChar char="§"/>
        <a:defRPr sz="20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>
        <a:spcBef>
          <a:spcPts val="0"/>
        </a:spcBef>
        <a:buClr>
          <a:srgbClr val="FDBB63"/>
        </a:buClr>
        <a:buFont typeface="Wingdings"/>
        <a:buChar char="§"/>
        <a:defRPr sz="18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>
        <a:spcBef>
          <a:spcPts val="0"/>
        </a:spcBef>
        <a:buClr>
          <a:srgbClr val="FDBB63"/>
        </a:buClr>
        <a:buFont typeface="Wingdings"/>
        <a:buChar char="§"/>
        <a:defRPr sz="16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>
        <a:spcBef>
          <a:spcPts val="0"/>
        </a:spcBef>
        <a:buClr>
          <a:srgbClr val="FDBB63"/>
        </a:buClr>
        <a:buFont typeface="Wingdings"/>
        <a:buChar char="§"/>
        <a:defRPr sz="14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2806795" y="3368986"/>
            <a:ext cx="6607515" cy="779866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7. </a:t>
            </a:r>
            <a:r>
              <a:rPr lang="en-US" sz="2400" dirty="0" err="1"/>
              <a:t>Treffen</a:t>
            </a:r>
            <a:r>
              <a:rPr lang="en-US" sz="2400" dirty="0"/>
              <a:t> HKR-</a:t>
            </a:r>
            <a:r>
              <a:rPr lang="en-US" sz="2400" dirty="0" err="1"/>
              <a:t>Modernisierung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ICU project planning until beamtime 2026</a:t>
            </a:r>
            <a:br>
              <a:rPr lang="en-US" sz="2400" dirty="0"/>
            </a:br>
            <a:r>
              <a:rPr lang="en-US" sz="2400" dirty="0"/>
              <a:t>and goals for the wet run July 2025</a:t>
            </a: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522001-1030-4E7C-8C13-035A2F41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8790" y="4221088"/>
            <a:ext cx="6854420" cy="4082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 </a:t>
            </a:r>
            <a:r>
              <a:rPr lang="en-US" dirty="0"/>
              <a:t>Achieved milestones and activities in progress</a:t>
            </a:r>
          </a:p>
        </p:txBody>
      </p:sp>
      <p:sp>
        <p:nvSpPr>
          <p:cNvPr id="22" name="Textfeld 21"/>
          <p:cNvSpPr txBox="1"/>
          <p:nvPr/>
        </p:nvSpPr>
        <p:spPr bwMode="auto">
          <a:xfrm>
            <a:off x="673267" y="3356992"/>
            <a:ext cx="150233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achieved</a:t>
            </a:r>
            <a:endParaRPr lang="en-GB" b="1" dirty="0"/>
          </a:p>
        </p:txBody>
      </p:sp>
      <p:sp>
        <p:nvSpPr>
          <p:cNvPr id="23" name="Textfeld 22"/>
          <p:cNvSpPr txBox="1"/>
          <p:nvPr/>
        </p:nvSpPr>
        <p:spPr bwMode="auto">
          <a:xfrm>
            <a:off x="673267" y="3990258"/>
            <a:ext cx="185980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in progress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673267" y="4621041"/>
            <a:ext cx="137890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pending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C00C7C-64D1-4726-9A16-38F6F0C2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14883"/>
            <a:ext cx="8365993" cy="5349193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4D5385F4-C358-408D-8C9B-D68443D66616}"/>
              </a:ext>
            </a:extLst>
          </p:cNvPr>
          <p:cNvSpPr txBox="1"/>
          <p:nvPr/>
        </p:nvSpPr>
        <p:spPr bwMode="auto">
          <a:xfrm>
            <a:off x="3079977" y="3264744"/>
            <a:ext cx="6159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6D2145-839B-410E-BE7D-D7B05472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435424"/>
            <a:ext cx="304800" cy="304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0058B1-B861-411C-A948-B131FBCBE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9" y="4717778"/>
            <a:ext cx="268190" cy="2681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3FAC0B2-4194-405C-8733-C80EEEF17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09" y="4045498"/>
            <a:ext cx="304800" cy="304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981FD14-BA57-4D70-B267-60AF67750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58" y="5274853"/>
            <a:ext cx="311111" cy="311111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41E4C767-46E2-4CB6-8132-B5F0E096D1CB}"/>
              </a:ext>
            </a:extLst>
          </p:cNvPr>
          <p:cNvSpPr txBox="1"/>
          <p:nvPr/>
        </p:nvSpPr>
        <p:spPr bwMode="auto">
          <a:xfrm>
            <a:off x="673267" y="5199575"/>
            <a:ext cx="158729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cancelled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F49C3BB0-03D5-441C-9610-16AD3D7DC07E}"/>
              </a:ext>
            </a:extLst>
          </p:cNvPr>
          <p:cNvSpPr txBox="1"/>
          <p:nvPr/>
        </p:nvSpPr>
        <p:spPr bwMode="auto">
          <a:xfrm>
            <a:off x="0" y="1519366"/>
            <a:ext cx="3794629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Final status after</a:t>
            </a:r>
          </a:p>
          <a:p>
            <a:r>
              <a:rPr lang="en-GB" sz="2400" b="1" dirty="0">
                <a:sym typeface="Wingdings" panose="05000000000000000000" pitchFamily="2" charset="2"/>
              </a:rPr>
              <a:t>Wet Run November 2024</a:t>
            </a:r>
            <a:endParaRPr lang="en-GB" b="1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76E16939-C6A5-470B-A53A-DC3FDBD347D7}"/>
              </a:ext>
            </a:extLst>
          </p:cNvPr>
          <p:cNvSpPr txBox="1"/>
          <p:nvPr/>
        </p:nvSpPr>
        <p:spPr bwMode="auto">
          <a:xfrm>
            <a:off x="673267" y="5733256"/>
            <a:ext cx="218361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to be clarified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7D8EA72-06D9-48FB-AD4F-3F481BC7F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19" y="58116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 </a:t>
            </a:r>
            <a:r>
              <a:rPr lang="en-US" dirty="0"/>
              <a:t>Achieved milestones and activities in progress</a:t>
            </a:r>
          </a:p>
        </p:txBody>
      </p:sp>
      <p:sp>
        <p:nvSpPr>
          <p:cNvPr id="22" name="Textfeld 21"/>
          <p:cNvSpPr txBox="1"/>
          <p:nvPr/>
        </p:nvSpPr>
        <p:spPr bwMode="auto">
          <a:xfrm>
            <a:off x="673267" y="3149505"/>
            <a:ext cx="150233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achieved</a:t>
            </a:r>
            <a:endParaRPr lang="en-GB" b="1" dirty="0"/>
          </a:p>
        </p:txBody>
      </p:sp>
      <p:sp>
        <p:nvSpPr>
          <p:cNvPr id="23" name="Textfeld 22"/>
          <p:cNvSpPr txBox="1"/>
          <p:nvPr/>
        </p:nvSpPr>
        <p:spPr bwMode="auto">
          <a:xfrm>
            <a:off x="673267" y="3744604"/>
            <a:ext cx="185980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in progress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673267" y="4339703"/>
            <a:ext cx="137890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pending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6D2145-839B-410E-BE7D-D7B05472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232886"/>
            <a:ext cx="304800" cy="304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0058B1-B861-411C-A948-B131FBCB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19" y="4432982"/>
            <a:ext cx="268190" cy="2681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3FAC0B2-4194-405C-8733-C80EEEF1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09" y="3832934"/>
            <a:ext cx="304800" cy="304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981FD14-BA57-4D70-B267-60AF67750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58" y="4996420"/>
            <a:ext cx="311111" cy="311111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41E4C767-46E2-4CB6-8132-B5F0E096D1CB}"/>
              </a:ext>
            </a:extLst>
          </p:cNvPr>
          <p:cNvSpPr txBox="1"/>
          <p:nvPr/>
        </p:nvSpPr>
        <p:spPr bwMode="auto">
          <a:xfrm>
            <a:off x="673267" y="4934802"/>
            <a:ext cx="158729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cancelled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F49C3BB0-03D5-441C-9610-16AD3D7DC07E}"/>
              </a:ext>
            </a:extLst>
          </p:cNvPr>
          <p:cNvSpPr txBox="1"/>
          <p:nvPr/>
        </p:nvSpPr>
        <p:spPr bwMode="auto">
          <a:xfrm>
            <a:off x="181177" y="1341700"/>
            <a:ext cx="3002745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Updated</a:t>
            </a:r>
          </a:p>
          <a:p>
            <a:r>
              <a:rPr lang="en-GB" sz="2400" b="1" dirty="0">
                <a:sym typeface="Wingdings" panose="05000000000000000000" pitchFamily="2" charset="2"/>
              </a:rPr>
              <a:t>... work in progress</a:t>
            </a:r>
            <a:endParaRPr lang="en-GB" b="1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76E16939-C6A5-470B-A53A-DC3FDBD347D7}"/>
              </a:ext>
            </a:extLst>
          </p:cNvPr>
          <p:cNvSpPr txBox="1"/>
          <p:nvPr/>
        </p:nvSpPr>
        <p:spPr bwMode="auto">
          <a:xfrm>
            <a:off x="673267" y="5529901"/>
            <a:ext cx="218361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to be clarified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7D8EA72-06D9-48FB-AD4F-3F481BC7F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19" y="5602779"/>
            <a:ext cx="304800" cy="304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199DA1-48A2-49C7-A7DF-CBF426440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19" y="2632838"/>
            <a:ext cx="304800" cy="3048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0F405F9-0DF9-4F05-B80C-1B034BBD2300}"/>
              </a:ext>
            </a:extLst>
          </p:cNvPr>
          <p:cNvSpPr txBox="1"/>
          <p:nvPr/>
        </p:nvSpPr>
        <p:spPr bwMode="auto">
          <a:xfrm>
            <a:off x="673267" y="2554406"/>
            <a:ext cx="192873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new activity</a:t>
            </a:r>
            <a:endParaRPr lang="en-GB" b="1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B6DFEE7-B678-462B-AD8D-85869BCA0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13" y="6202829"/>
            <a:ext cx="306000" cy="306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95A2B74-2F9C-4939-98D4-D16AFA6E4279}"/>
              </a:ext>
            </a:extLst>
          </p:cNvPr>
          <p:cNvSpPr txBox="1"/>
          <p:nvPr/>
        </p:nvSpPr>
        <p:spPr bwMode="auto">
          <a:xfrm>
            <a:off x="673267" y="6124997"/>
            <a:ext cx="117692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2400" b="1" dirty="0">
                <a:sym typeface="Wingdings" panose="05000000000000000000" pitchFamily="2" charset="2"/>
              </a:rPr>
              <a:t>critical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687148-AFAA-4504-99F0-AEFB8D9E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760" y="1227694"/>
            <a:ext cx="7752669" cy="53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 Project </a:t>
            </a:r>
            <a:r>
              <a:rPr lang="de-DE" dirty="0" err="1"/>
              <a:t>planning</a:t>
            </a:r>
            <a:r>
              <a:rPr lang="de-DE" dirty="0"/>
              <a:t> 2025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C00CB5-C70C-4454-9A07-FD5E8521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805886"/>
            <a:ext cx="11160000" cy="605211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7D637AA-6A67-426B-BDE4-A3130F57D6D5}"/>
              </a:ext>
            </a:extLst>
          </p:cNvPr>
          <p:cNvSpPr/>
          <p:nvPr/>
        </p:nvSpPr>
        <p:spPr bwMode="auto">
          <a:xfrm>
            <a:off x="2207568" y="3789040"/>
            <a:ext cx="22322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6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 Project </a:t>
            </a:r>
            <a:r>
              <a:rPr lang="de-DE" dirty="0" err="1"/>
              <a:t>planning</a:t>
            </a:r>
            <a:r>
              <a:rPr lang="de-DE" dirty="0"/>
              <a:t> 2026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773C40-7CA1-4C35-8F4C-5F53D2A81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805884"/>
            <a:ext cx="11160000" cy="605211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963E4D8-A786-4B9C-B0AB-47F2D1CC5266}"/>
              </a:ext>
            </a:extLst>
          </p:cNvPr>
          <p:cNvSpPr/>
          <p:nvPr/>
        </p:nvSpPr>
        <p:spPr bwMode="auto">
          <a:xfrm>
            <a:off x="4321522" y="1050998"/>
            <a:ext cx="3430661" cy="649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CB4E73A-732C-4786-9B69-5592359890A9}"/>
              </a:ext>
            </a:extLst>
          </p:cNvPr>
          <p:cNvSpPr/>
          <p:nvPr/>
        </p:nvSpPr>
        <p:spPr bwMode="auto">
          <a:xfrm>
            <a:off x="7608169" y="3789040"/>
            <a:ext cx="259228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82DA7DB-CEC6-4A15-A734-104FED7BA934}"/>
              </a:ext>
            </a:extLst>
          </p:cNvPr>
          <p:cNvSpPr/>
          <p:nvPr/>
        </p:nvSpPr>
        <p:spPr bwMode="auto">
          <a:xfrm>
            <a:off x="9100904" y="2100036"/>
            <a:ext cx="144016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0D1D8-AA58-4F26-B15F-31D62B9E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Milestones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9E1373-37B4-425E-A259-3BDFA78D8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Wet Run 2025</a:t>
            </a:r>
          </a:p>
          <a:p>
            <a:pPr lvl="1"/>
            <a:r>
              <a:rPr lang="en-US" dirty="0"/>
              <a:t>Independence from legacy control system achieved</a:t>
            </a:r>
          </a:p>
          <a:p>
            <a:pPr lvl="1"/>
            <a:r>
              <a:rPr lang="en-US" dirty="0"/>
              <a:t>Beam transfer to SIS18 ready</a:t>
            </a:r>
          </a:p>
          <a:p>
            <a:endParaRPr lang="en-US" dirty="0"/>
          </a:p>
          <a:p>
            <a:r>
              <a:rPr lang="en-GB" dirty="0"/>
              <a:t>Wet Run 2026</a:t>
            </a:r>
          </a:p>
          <a:p>
            <a:pPr lvl="1"/>
            <a:r>
              <a:rPr lang="en-US" dirty="0"/>
              <a:t>Upgrade from Emergency System to production prototype completed</a:t>
            </a:r>
          </a:p>
          <a:p>
            <a:pPr lvl="1"/>
            <a:r>
              <a:rPr lang="en-US" dirty="0"/>
              <a:t>All fundamental mechanisms implemented</a:t>
            </a:r>
          </a:p>
          <a:p>
            <a:pPr lvl="1"/>
            <a:r>
              <a:rPr lang="en-US" dirty="0"/>
              <a:t>All high-priority features ready</a:t>
            </a:r>
          </a:p>
          <a:p>
            <a:pPr lvl="1"/>
            <a:endParaRPr lang="en-US" dirty="0"/>
          </a:p>
          <a:p>
            <a:r>
              <a:rPr lang="en-GB" dirty="0"/>
              <a:t>Beamtime 2026</a:t>
            </a:r>
          </a:p>
          <a:p>
            <a:pPr lvl="1"/>
            <a:r>
              <a:rPr lang="en-US" dirty="0"/>
              <a:t>All must-have features ready</a:t>
            </a:r>
          </a:p>
          <a:p>
            <a:pPr lvl="1"/>
            <a:r>
              <a:rPr lang="en-US" dirty="0"/>
              <a:t>Production readiness achieved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E9B2-C5E6-457C-BA3E-05F13EBE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Wet Run July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6728AB-B2B4-4264-A24F-6BA382F98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20" y="3933056"/>
            <a:ext cx="10949112" cy="2421214"/>
          </a:xfrm>
        </p:spPr>
        <p:txBody>
          <a:bodyPr/>
          <a:lstStyle/>
          <a:p>
            <a:r>
              <a:rPr lang="en-GB" dirty="0"/>
              <a:t>Immediately after beamtime, only 1 day for conversion to new control system planned</a:t>
            </a:r>
          </a:p>
          <a:p>
            <a:r>
              <a:rPr lang="en-GB" dirty="0"/>
              <a:t>Primary goal: beam injection into SIS18 </a:t>
            </a:r>
            <a:br>
              <a:rPr lang="en-GB" dirty="0"/>
            </a:br>
            <a:r>
              <a:rPr lang="en-GB" dirty="0"/>
              <a:t>(first and possibly only test run together with SIS18)</a:t>
            </a:r>
          </a:p>
          <a:p>
            <a:r>
              <a:rPr lang="en-GB" dirty="0"/>
              <a:t>Secondary goal: verification of independence from old control system and HKR UNILAC equipment – to be sure we did not completely miss something</a:t>
            </a:r>
          </a:p>
          <a:p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3FAFDF-C71A-45B1-9FBD-E3677C734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33" r="65529" b="28851"/>
          <a:stretch/>
        </p:blipFill>
        <p:spPr bwMode="auto">
          <a:xfrm>
            <a:off x="2216867" y="1245971"/>
            <a:ext cx="7758267" cy="26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D30C5-17FA-4CE1-9610-0CCCA075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A7927-08AA-4D42-AA2F-FBAAFF890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Coordination of wet run preparation</a:t>
            </a:r>
          </a:p>
          <a:p>
            <a:pPr lvl="1"/>
            <a:r>
              <a:rPr lang="en-GB" dirty="0"/>
              <a:t>follow-up of results from wet run</a:t>
            </a:r>
          </a:p>
          <a:p>
            <a:pPr lvl="1"/>
            <a:r>
              <a:rPr lang="en-GB" dirty="0"/>
              <a:t>changes within LSA framework</a:t>
            </a:r>
          </a:p>
          <a:p>
            <a:pPr lvl="1"/>
            <a:r>
              <a:rPr lang="en-GB" dirty="0"/>
              <a:t>adaptation of applications</a:t>
            </a:r>
          </a:p>
          <a:p>
            <a:pPr lvl="1"/>
            <a:r>
              <a:rPr lang="en-GB" dirty="0"/>
              <a:t>development of model</a:t>
            </a:r>
          </a:p>
          <a:p>
            <a:pPr lvl="1"/>
            <a:r>
              <a:rPr lang="en-GB" b="1" dirty="0"/>
              <a:t>HKR </a:t>
            </a:r>
            <a:r>
              <a:rPr lang="en-GB" b="1" dirty="0" err="1"/>
              <a:t>Modernisierung</a:t>
            </a:r>
            <a:endParaRPr lang="en-GB" b="1" dirty="0"/>
          </a:p>
          <a:p>
            <a:pPr lvl="1"/>
            <a:endParaRPr lang="en-GB" dirty="0"/>
          </a:p>
          <a:p>
            <a:r>
              <a:rPr lang="en-GB" dirty="0"/>
              <a:t>Detailed planning of wet run</a:t>
            </a:r>
          </a:p>
          <a:p>
            <a:pPr lvl="1"/>
            <a:r>
              <a:rPr lang="en-GB" dirty="0"/>
              <a:t>special attention to the conversion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49885"/>
      </p:ext>
    </p:extLst>
  </p:cSld>
  <p:clrMapOvr>
    <a:masterClrMapping/>
  </p:clrMapOvr>
</p:sld>
</file>

<file path=ppt/theme/theme1.xml><?xml version="1.0" encoding="utf-8"?>
<a:theme xmlns:a="http://schemas.openxmlformats.org/drawingml/2006/main" name="FAIR MAC Templat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DBB63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 MAC Template</Template>
  <TotalTime>0</TotalTime>
  <Words>214</Words>
  <Application>Microsoft Office PowerPoint</Application>
  <DocSecurity>0</DocSecurity>
  <PresentationFormat>Breitbild</PresentationFormat>
  <Paragraphs>48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 MAC Template</vt:lpstr>
      <vt:lpstr>7. Treffen HKR-Modernisierung  ICU project planning until beamtime 2026 and goals for the wet run July 2025</vt:lpstr>
      <vt:lpstr> Achieved milestones and activities in progress</vt:lpstr>
      <vt:lpstr> Achieved milestones and activities in progress</vt:lpstr>
      <vt:lpstr> Project planning 2025</vt:lpstr>
      <vt:lpstr> Project planning 2026</vt:lpstr>
      <vt:lpstr>Major Milestones</vt:lpstr>
      <vt:lpstr>Wet Run July 2025</vt:lpstr>
      <vt:lpstr>Next steps</vt:lpstr>
    </vt:vector>
  </TitlesOfParts>
  <Manager/>
  <Company>GSI Helmholzzentrum für Schwerionenforschung 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UNILAC Consolidation and Upgrade Plan</dc:title>
  <dc:subject/>
  <dc:creator>Groening, Lars Dr.</dc:creator>
  <cp:keywords/>
  <dc:description/>
  <cp:lastModifiedBy>Gerhard, Peter Dr.</cp:lastModifiedBy>
  <cp:revision>1016</cp:revision>
  <dcterms:created xsi:type="dcterms:W3CDTF">2015-11-26T10:13:56Z</dcterms:created>
  <dcterms:modified xsi:type="dcterms:W3CDTF">2025-03-20T16:00:42Z</dcterms:modified>
  <cp:category/>
  <dc:identifier/>
  <cp:contentStatus/>
  <dc:language/>
  <cp:version/>
</cp:coreProperties>
</file>