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6" r:id="rId4"/>
    <p:sldId id="258" r:id="rId5"/>
    <p:sldId id="262" r:id="rId6"/>
    <p:sldId id="263" r:id="rId7"/>
    <p:sldId id="257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0729DA-2AA3-4A2B-A399-B74B06D81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3F9A9E1-7072-4317-ADE0-C8783FDF82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8DDDDC-0B4A-4741-ABCC-D15CE4242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BD6E-45A3-4FFB-80A2-1149BAA05C97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80533F-92A5-4CAD-8309-94FFA3073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153004-E7DD-4E9E-97A5-DBB2FD26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C5785-60D6-4628-BBC5-AE2B077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93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BD5DBE-EC30-43A1-BF8D-927CF35E1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B985D64-F506-4580-AFA2-F93AADA62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A4A0307-A16C-453F-BC7C-BA4A8A68A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BD6E-45A3-4FFB-80A2-1149BAA05C97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F7DD65-1853-41BC-9DF5-BB150A824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18DC78-983E-41A9-B314-2FC5DD6D7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C5785-60D6-4628-BBC5-AE2B077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81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DFCF98D-43D0-4484-A3DD-D5B70D2611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8BD5BB3-C4E6-489F-B100-0723602B6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3F4626-AC6D-4E50-82CC-6115C001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BD6E-45A3-4FFB-80A2-1149BAA05C97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D63AD6-B8E3-492C-85CA-0144CC5EF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F02D83-5242-4E9A-9357-B306968C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C5785-60D6-4628-BBC5-AE2B077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63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DF772A-B04E-44CA-A80E-5A2C83AAD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6725C4-A7D9-4F31-9A03-EBEB8DFCD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C65913-5A71-40B4-B19B-124690D0D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BD6E-45A3-4FFB-80A2-1149BAA05C97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2DE8FE-0605-45B1-868E-3C39B4E6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58233F-FAD5-4B9D-9B82-C0D62668C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C5785-60D6-4628-BBC5-AE2B077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05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5BCFF1-929E-4771-9938-EF7EF1D76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FFE197C-082A-4CA2-BBB5-D70725031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ABABCB-E15E-48AF-BB20-302A083B9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BD6E-45A3-4FFB-80A2-1149BAA05C97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705B8C1-D9A2-4C91-BA49-84DE60178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4CFD60-76E7-4EFF-980E-125A0C1CB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C5785-60D6-4628-BBC5-AE2B077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6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D10F6D-046E-4ADC-800A-6C0FF4266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F83E0C-3F67-4398-9871-A94716FD96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718157B-84FF-4E01-865E-CDCFFCDC5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DD1083B-A933-4BE2-A5A3-F9615D2E6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BD6E-45A3-4FFB-80A2-1149BAA05C97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D1B1BE0-B42C-4BBE-A376-7E0460444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AD6492C-333E-4A26-857E-CEEDE87F2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C5785-60D6-4628-BBC5-AE2B077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A16CEB-148F-48C3-824B-042FDD60F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99375E3-70DD-4671-AD0E-9D28A75B9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2564B2F-348A-4658-9490-15180C60D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C6C547D-614D-4437-B90C-1AB7AB6ACD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82C4302-851D-4460-BEB3-4AC0CD879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9EA39EC-E09B-440D-8C8C-7AC9822F8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BD6E-45A3-4FFB-80A2-1149BAA05C97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B5362DE-ACAE-42BA-B32B-E8DE5DB71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912A1AD-A151-4DC5-8386-AD34F6D60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C5785-60D6-4628-BBC5-AE2B077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90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8136D0-E584-4DA0-B404-B51CCC151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2FCB697-4566-4C58-B06F-47FF1E1B5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BD6E-45A3-4FFB-80A2-1149BAA05C97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A3BE57-F7EE-4ED4-813F-0237578BB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0D5FFE4-DC08-457B-A0B8-91C851695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C5785-60D6-4628-BBC5-AE2B077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07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1A5FBD9-A339-4742-8EC9-F3633290E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BD6E-45A3-4FFB-80A2-1149BAA05C97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583434C-CD51-40DC-9CBD-02CB59D64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BCA6EF0-DB70-44A4-97E0-4BB2D25F0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C5785-60D6-4628-BBC5-AE2B077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93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E2B4AA-2EB6-49DD-B37A-509E2963D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592723-CEE2-4C70-A16F-CF584132E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3B59631-117F-47BD-95EA-4E22FE9BD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D72170E-2F26-4751-ABCA-4611277B0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BD6E-45A3-4FFB-80A2-1149BAA05C97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7E5338D-3413-421D-AE33-5A930CF71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4F79F29-2B8E-485E-B28F-B6209D657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C5785-60D6-4628-BBC5-AE2B077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07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5FB4C2-F59E-48BD-9893-396D530C1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1995868-5BE5-4FF5-B19D-EEC407A31B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599F1FD-FFB3-4213-ADDD-46BD341B2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32F39E8-34C4-4673-BC04-D1C393F88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BD6E-45A3-4FFB-80A2-1149BAA05C97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0B53CC7-4F31-4A30-AA45-3E3E70C50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18D76B8-AB1B-4BB7-AD2A-BE7AAD953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C5785-60D6-4628-BBC5-AE2B077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69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06E35FD-EC4B-4B19-A6A5-57115DB36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F6AFC71-5C26-461C-9AC3-0E003D37C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E4B298-D396-44E9-AF76-7F1B3332D5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1BD6E-45A3-4FFB-80A2-1149BAA05C97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55BF36-042E-4911-93C3-A1E6FE036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08744B-64BC-4EFA-88B4-CAEBD14F4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C5785-60D6-4628-BBC5-AE2B077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E5EB091-D3CE-44E4-BD3A-C2D45D0F6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801" y="1249413"/>
            <a:ext cx="7104398" cy="532829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798EF33-7267-4747-B0B7-BB73A9362A62}"/>
              </a:ext>
            </a:extLst>
          </p:cNvPr>
          <p:cNvSpPr txBox="1"/>
          <p:nvPr/>
        </p:nvSpPr>
        <p:spPr>
          <a:xfrm>
            <a:off x="4829756" y="353746"/>
            <a:ext cx="2532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ESR Analogkonsole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786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9F9CDED-B33F-4007-80BC-93CB0E62C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162" y="91357"/>
            <a:ext cx="7639675" cy="5729756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EEFE2DAF-EE4A-402F-9B2B-488327D31A3F}"/>
              </a:ext>
            </a:extLst>
          </p:cNvPr>
          <p:cNvCxnSpPr>
            <a:cxnSpLocks/>
          </p:cNvCxnSpPr>
          <p:nvPr/>
        </p:nvCxnSpPr>
        <p:spPr>
          <a:xfrm>
            <a:off x="787585" y="2901301"/>
            <a:ext cx="2436176" cy="355285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1CD142A6-2F4A-4D47-88A3-1B259F99DDF8}"/>
              </a:ext>
            </a:extLst>
          </p:cNvPr>
          <p:cNvCxnSpPr>
            <a:cxnSpLocks/>
          </p:cNvCxnSpPr>
          <p:nvPr/>
        </p:nvCxnSpPr>
        <p:spPr>
          <a:xfrm>
            <a:off x="787585" y="2230519"/>
            <a:ext cx="3076923" cy="610712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27577193-D2FC-4AF4-96E7-887FF5BB60A5}"/>
              </a:ext>
            </a:extLst>
          </p:cNvPr>
          <p:cNvCxnSpPr>
            <a:cxnSpLocks/>
          </p:cNvCxnSpPr>
          <p:nvPr/>
        </p:nvCxnSpPr>
        <p:spPr>
          <a:xfrm>
            <a:off x="787585" y="2230519"/>
            <a:ext cx="3076923" cy="310362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3155F36B-F46D-435F-B262-FFDC606FB58A}"/>
              </a:ext>
            </a:extLst>
          </p:cNvPr>
          <p:cNvCxnSpPr>
            <a:cxnSpLocks/>
          </p:cNvCxnSpPr>
          <p:nvPr/>
        </p:nvCxnSpPr>
        <p:spPr>
          <a:xfrm>
            <a:off x="787585" y="2230520"/>
            <a:ext cx="4271650" cy="670781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59F2D0D1-143A-4771-B299-0187BD54961B}"/>
              </a:ext>
            </a:extLst>
          </p:cNvPr>
          <p:cNvSpPr txBox="1"/>
          <p:nvPr/>
        </p:nvSpPr>
        <p:spPr>
          <a:xfrm>
            <a:off x="166863" y="2524946"/>
            <a:ext cx="2035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spectrumanalyzer</a:t>
            </a:r>
            <a:endParaRPr lang="en-US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DE72172-3D1A-4E70-A3FB-E84E714BA619}"/>
              </a:ext>
            </a:extLst>
          </p:cNvPr>
          <p:cNvSpPr txBox="1"/>
          <p:nvPr/>
        </p:nvSpPr>
        <p:spPr>
          <a:xfrm>
            <a:off x="295219" y="1745503"/>
            <a:ext cx="1347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osziloscopes</a:t>
            </a:r>
            <a:endParaRPr lang="en-US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7E43BF77-F2F0-4FC9-A35B-DCC0A6D714C6}"/>
              </a:ext>
            </a:extLst>
          </p:cNvPr>
          <p:cNvSpPr txBox="1"/>
          <p:nvPr/>
        </p:nvSpPr>
        <p:spPr>
          <a:xfrm>
            <a:off x="447188" y="3615519"/>
            <a:ext cx="13038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all remote </a:t>
            </a:r>
          </a:p>
          <a:p>
            <a:r>
              <a:rPr lang="de-DE" dirty="0" err="1"/>
              <a:t>controllable</a:t>
            </a:r>
            <a:endParaRPr lang="de-DE" dirty="0"/>
          </a:p>
          <a:p>
            <a:r>
              <a:rPr lang="de-DE" dirty="0" err="1"/>
              <a:t>today</a:t>
            </a:r>
            <a:endParaRPr lang="en-US" dirty="0"/>
          </a:p>
        </p:txBody>
      </p:sp>
      <p:sp>
        <p:nvSpPr>
          <p:cNvPr id="10" name="Textfeld 31">
            <a:extLst>
              <a:ext uri="{FF2B5EF4-FFF2-40B4-BE49-F238E27FC236}">
                <a16:creationId xmlns:a16="http://schemas.microsoft.com/office/drawing/2014/main" id="{0D1A6A10-362C-4643-989A-04B792478C44}"/>
              </a:ext>
            </a:extLst>
          </p:cNvPr>
          <p:cNvSpPr txBox="1"/>
          <p:nvPr/>
        </p:nvSpPr>
        <p:spPr>
          <a:xfrm>
            <a:off x="2959361" y="5965022"/>
            <a:ext cx="3314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one</a:t>
            </a:r>
            <a:r>
              <a:rPr lang="de-DE" dirty="0"/>
              <a:t> additional </a:t>
            </a:r>
            <a:r>
              <a:rPr lang="de-DE" dirty="0" err="1"/>
              <a:t>spectrum</a:t>
            </a:r>
            <a:r>
              <a:rPr lang="de-DE" dirty="0"/>
              <a:t> </a:t>
            </a:r>
            <a:r>
              <a:rPr lang="de-DE" dirty="0" err="1"/>
              <a:t>analyzer</a:t>
            </a:r>
            <a:endParaRPr lang="de-DE" dirty="0"/>
          </a:p>
          <a:p>
            <a:r>
              <a:rPr lang="de-DE" dirty="0" err="1"/>
              <a:t>one</a:t>
            </a:r>
            <a:r>
              <a:rPr lang="de-DE" dirty="0"/>
              <a:t> additional </a:t>
            </a:r>
            <a:r>
              <a:rPr lang="de-DE" dirty="0" err="1"/>
              <a:t>osziloscope</a:t>
            </a:r>
            <a:endParaRPr lang="en-US" dirty="0"/>
          </a:p>
        </p:txBody>
      </p:sp>
      <p:sp>
        <p:nvSpPr>
          <p:cNvPr id="11" name="Textfeld 32">
            <a:extLst>
              <a:ext uri="{FF2B5EF4-FFF2-40B4-BE49-F238E27FC236}">
                <a16:creationId xmlns:a16="http://schemas.microsoft.com/office/drawing/2014/main" id="{7F90C7A1-7BC5-424D-910D-F413E0E681FC}"/>
              </a:ext>
            </a:extLst>
          </p:cNvPr>
          <p:cNvSpPr txBox="1"/>
          <p:nvPr/>
        </p:nvSpPr>
        <p:spPr>
          <a:xfrm>
            <a:off x="619731" y="5963137"/>
            <a:ext cx="2046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 </a:t>
            </a:r>
            <a:r>
              <a:rPr lang="de-DE" dirty="0" err="1"/>
              <a:t>electronics</a:t>
            </a:r>
            <a:r>
              <a:rPr lang="de-DE" dirty="0"/>
              <a:t> </a:t>
            </a:r>
            <a:r>
              <a:rPr lang="de-DE" dirty="0" err="1"/>
              <a:t>room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4276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0F2E40-89CE-4BA2-8A22-E7CC38DE9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26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4E4F550E-B942-496B-BBBD-E1C6E74FA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02" y="1333773"/>
            <a:ext cx="3401569" cy="2558363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2842BB6C-0D15-48AF-8390-BF6DE064CB24}"/>
              </a:ext>
            </a:extLst>
          </p:cNvPr>
          <p:cNvSpPr txBox="1"/>
          <p:nvPr/>
        </p:nvSpPr>
        <p:spPr>
          <a:xfrm>
            <a:off x="4028254" y="1616636"/>
            <a:ext cx="1939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Kicker SIS18 (Ableitung)</a:t>
            </a:r>
            <a:endParaRPr lang="en-US" sz="14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04A877F-76EC-4359-9A4D-E4D863056EEA}"/>
              </a:ext>
            </a:extLst>
          </p:cNvPr>
          <p:cNvSpPr txBox="1"/>
          <p:nvPr/>
        </p:nvSpPr>
        <p:spPr>
          <a:xfrm>
            <a:off x="4028254" y="2142548"/>
            <a:ext cx="1137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BPM in SIS18</a:t>
            </a:r>
            <a:endParaRPr lang="en-US" sz="14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3115453-2D43-4CA6-9060-A7798B0D0FC2}"/>
              </a:ext>
            </a:extLst>
          </p:cNvPr>
          <p:cNvSpPr txBox="1"/>
          <p:nvPr/>
        </p:nvSpPr>
        <p:spPr>
          <a:xfrm>
            <a:off x="4027867" y="2568998"/>
            <a:ext cx="921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Kicker ESR</a:t>
            </a:r>
            <a:endParaRPr lang="en-US" sz="14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75CE9DB-0168-4397-BEEE-B5CC9B6BAA3F}"/>
              </a:ext>
            </a:extLst>
          </p:cNvPr>
          <p:cNvSpPr txBox="1"/>
          <p:nvPr/>
        </p:nvSpPr>
        <p:spPr>
          <a:xfrm>
            <a:off x="4028254" y="2995449"/>
            <a:ext cx="1194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BPM ESR</a:t>
            </a:r>
            <a:endParaRPr lang="en-US" sz="14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D513084-8D62-4679-B7C1-495556FE2735}"/>
              </a:ext>
            </a:extLst>
          </p:cNvPr>
          <p:cNvSpPr txBox="1"/>
          <p:nvPr/>
        </p:nvSpPr>
        <p:spPr>
          <a:xfrm>
            <a:off x="4034812" y="4407449"/>
            <a:ext cx="1939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HV e-cooler</a:t>
            </a:r>
            <a:endParaRPr lang="en-US" sz="14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7E03A71-DD9D-4B99-94CE-62A1311E76CB}"/>
              </a:ext>
            </a:extLst>
          </p:cNvPr>
          <p:cNvSpPr txBox="1"/>
          <p:nvPr/>
        </p:nvSpPr>
        <p:spPr>
          <a:xfrm>
            <a:off x="4027867" y="5677234"/>
            <a:ext cx="1558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elektronen</a:t>
            </a:r>
            <a:r>
              <a:rPr lang="de-DE" sz="1400" dirty="0"/>
              <a:t> </a:t>
            </a:r>
            <a:r>
              <a:rPr lang="de-DE" sz="1400" dirty="0" err="1"/>
              <a:t>strom</a:t>
            </a:r>
            <a:endParaRPr lang="en-US" sz="1400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D5DBEFE-62B5-44F6-BBC6-BA6B47A918C2}"/>
              </a:ext>
            </a:extLst>
          </p:cNvPr>
          <p:cNvSpPr txBox="1"/>
          <p:nvPr/>
        </p:nvSpPr>
        <p:spPr>
          <a:xfrm>
            <a:off x="4033411" y="4651173"/>
            <a:ext cx="1740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Magnetfeld Dipol</a:t>
            </a:r>
            <a:endParaRPr lang="en-US" sz="1400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7534DB00-B791-403A-B851-A5D69D5FDF51}"/>
              </a:ext>
            </a:extLst>
          </p:cNvPr>
          <p:cNvSpPr txBox="1"/>
          <p:nvPr/>
        </p:nvSpPr>
        <p:spPr>
          <a:xfrm>
            <a:off x="4047157" y="5985011"/>
            <a:ext cx="1194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strahlstrom</a:t>
            </a:r>
            <a:endParaRPr lang="en-US" sz="1400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04061A03-DE24-4D8A-809A-172DB9C2A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549" y="559528"/>
            <a:ext cx="3913122" cy="2936221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73832BBE-3DD9-4AE7-BA85-FCB511DC17BA}"/>
              </a:ext>
            </a:extLst>
          </p:cNvPr>
          <p:cNvSpPr txBox="1"/>
          <p:nvPr/>
        </p:nvSpPr>
        <p:spPr>
          <a:xfrm>
            <a:off x="583135" y="541461"/>
            <a:ext cx="2827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Einstellung und Monitor für </a:t>
            </a:r>
          </a:p>
          <a:p>
            <a:r>
              <a:rPr lang="de-DE" dirty="0"/>
              <a:t>Kicker und </a:t>
            </a:r>
            <a:r>
              <a:rPr lang="de-DE" dirty="0" err="1"/>
              <a:t>Bunchlänge</a:t>
            </a:r>
            <a:endParaRPr lang="en-US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BE592BDA-FB08-4957-B8D2-32B40708112A}"/>
              </a:ext>
            </a:extLst>
          </p:cNvPr>
          <p:cNvSpPr txBox="1"/>
          <p:nvPr/>
        </p:nvSpPr>
        <p:spPr>
          <a:xfrm>
            <a:off x="10089877" y="804231"/>
            <a:ext cx="2102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ESR RF (Master und Gap)</a:t>
            </a:r>
            <a:endParaRPr lang="en-US" sz="1400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201A1A7-AA01-45F0-ABD3-615B844B8579}"/>
              </a:ext>
            </a:extLst>
          </p:cNvPr>
          <p:cNvSpPr txBox="1"/>
          <p:nvPr/>
        </p:nvSpPr>
        <p:spPr>
          <a:xfrm>
            <a:off x="10149375" y="2272176"/>
            <a:ext cx="1194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BPM ESR</a:t>
            </a:r>
            <a:endParaRPr lang="en-US" sz="1400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99E4515-EEA5-46F9-A27E-2DE63D00E8B4}"/>
              </a:ext>
            </a:extLst>
          </p:cNvPr>
          <p:cNvSpPr txBox="1"/>
          <p:nvPr/>
        </p:nvSpPr>
        <p:spPr>
          <a:xfrm>
            <a:off x="6953863" y="190196"/>
            <a:ext cx="2197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Einstellung Kühler HV</a:t>
            </a:r>
            <a:endParaRPr lang="en-US" dirty="0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CEB0EC80-336F-4165-B255-D7E954A932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02" y="4433038"/>
            <a:ext cx="3453646" cy="1953492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34FDF357-3AD7-4CF5-B08E-C5ACA92C479F}"/>
              </a:ext>
            </a:extLst>
          </p:cNvPr>
          <p:cNvSpPr txBox="1"/>
          <p:nvPr/>
        </p:nvSpPr>
        <p:spPr>
          <a:xfrm>
            <a:off x="754213" y="4038117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IST Signale</a:t>
            </a:r>
            <a:endParaRPr lang="en-US" dirty="0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AE964837-7137-4268-B929-E25E7A38CD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838" y="4211938"/>
            <a:ext cx="3764053" cy="2395691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FD8C2AD9-1400-48D6-BEFC-547179616676}"/>
              </a:ext>
            </a:extLst>
          </p:cNvPr>
          <p:cNvSpPr txBox="1"/>
          <p:nvPr/>
        </p:nvSpPr>
        <p:spPr>
          <a:xfrm>
            <a:off x="6050027" y="3680415"/>
            <a:ext cx="3855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Schottky Signal auf </a:t>
            </a:r>
            <a:r>
              <a:rPr lang="de-DE" dirty="0" err="1"/>
              <a:t>Spektrumanalysator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468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9F9CDED-B33F-4007-80BC-93CB0E62C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930" y="133490"/>
            <a:ext cx="7639675" cy="5729756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EEFE2DAF-EE4A-402F-9B2B-488327D31A3F}"/>
              </a:ext>
            </a:extLst>
          </p:cNvPr>
          <p:cNvCxnSpPr>
            <a:cxnSpLocks/>
          </p:cNvCxnSpPr>
          <p:nvPr/>
        </p:nvCxnSpPr>
        <p:spPr>
          <a:xfrm>
            <a:off x="874353" y="2943434"/>
            <a:ext cx="2436176" cy="355285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1CD142A6-2F4A-4D47-88A3-1B259F99DDF8}"/>
              </a:ext>
            </a:extLst>
          </p:cNvPr>
          <p:cNvCxnSpPr>
            <a:cxnSpLocks/>
          </p:cNvCxnSpPr>
          <p:nvPr/>
        </p:nvCxnSpPr>
        <p:spPr>
          <a:xfrm>
            <a:off x="874353" y="2272652"/>
            <a:ext cx="3076923" cy="610712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27577193-D2FC-4AF4-96E7-887FF5BB60A5}"/>
              </a:ext>
            </a:extLst>
          </p:cNvPr>
          <p:cNvCxnSpPr>
            <a:cxnSpLocks/>
          </p:cNvCxnSpPr>
          <p:nvPr/>
        </p:nvCxnSpPr>
        <p:spPr>
          <a:xfrm>
            <a:off x="874353" y="2272652"/>
            <a:ext cx="3076923" cy="310362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3155F36B-F46D-435F-B262-FFDC606FB58A}"/>
              </a:ext>
            </a:extLst>
          </p:cNvPr>
          <p:cNvCxnSpPr>
            <a:cxnSpLocks/>
          </p:cNvCxnSpPr>
          <p:nvPr/>
        </p:nvCxnSpPr>
        <p:spPr>
          <a:xfrm>
            <a:off x="874353" y="2272653"/>
            <a:ext cx="4271650" cy="670781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59F2D0D1-143A-4771-B299-0187BD54961B}"/>
              </a:ext>
            </a:extLst>
          </p:cNvPr>
          <p:cNvSpPr txBox="1"/>
          <p:nvPr/>
        </p:nvSpPr>
        <p:spPr>
          <a:xfrm>
            <a:off x="253631" y="2567079"/>
            <a:ext cx="2035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spectrumanalyzer</a:t>
            </a:r>
            <a:endParaRPr lang="en-US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DE72172-3D1A-4E70-A3FB-E84E714BA619}"/>
              </a:ext>
            </a:extLst>
          </p:cNvPr>
          <p:cNvSpPr txBox="1"/>
          <p:nvPr/>
        </p:nvSpPr>
        <p:spPr>
          <a:xfrm>
            <a:off x="381987" y="1787636"/>
            <a:ext cx="1347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osziloscopes</a:t>
            </a:r>
            <a:endParaRPr lang="en-US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7E43BF77-F2F0-4FC9-A35B-DCC0A6D714C6}"/>
              </a:ext>
            </a:extLst>
          </p:cNvPr>
          <p:cNvSpPr txBox="1"/>
          <p:nvPr/>
        </p:nvSpPr>
        <p:spPr>
          <a:xfrm>
            <a:off x="533956" y="3657652"/>
            <a:ext cx="13038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all remote </a:t>
            </a:r>
          </a:p>
          <a:p>
            <a:r>
              <a:rPr lang="de-DE" dirty="0" err="1"/>
              <a:t>controllable</a:t>
            </a:r>
            <a:endParaRPr lang="de-DE" dirty="0"/>
          </a:p>
          <a:p>
            <a:r>
              <a:rPr lang="de-DE" dirty="0" err="1"/>
              <a:t>today</a:t>
            </a:r>
            <a:endParaRPr lang="en-US" dirty="0"/>
          </a:p>
        </p:txBody>
      </p:sp>
      <p:sp>
        <p:nvSpPr>
          <p:cNvPr id="2" name="Flussdiagramm: Zusammenführung 1">
            <a:extLst>
              <a:ext uri="{FF2B5EF4-FFF2-40B4-BE49-F238E27FC236}">
                <a16:creationId xmlns:a16="http://schemas.microsoft.com/office/drawing/2014/main" id="{E8451AF4-6D45-4955-9019-F6636CCD1419}"/>
              </a:ext>
            </a:extLst>
          </p:cNvPr>
          <p:cNvSpPr/>
          <p:nvPr/>
        </p:nvSpPr>
        <p:spPr>
          <a:xfrm>
            <a:off x="2923410" y="2449525"/>
            <a:ext cx="912275" cy="553979"/>
          </a:xfrm>
          <a:prstGeom prst="flowChartSummingJunction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ussdiagramm: Zusammenführung 10">
            <a:extLst>
              <a:ext uri="{FF2B5EF4-FFF2-40B4-BE49-F238E27FC236}">
                <a16:creationId xmlns:a16="http://schemas.microsoft.com/office/drawing/2014/main" id="{4A6C3F07-2168-4167-AE4C-D3CEDA3FF191}"/>
              </a:ext>
            </a:extLst>
          </p:cNvPr>
          <p:cNvSpPr/>
          <p:nvPr/>
        </p:nvSpPr>
        <p:spPr>
          <a:xfrm>
            <a:off x="2789552" y="1951172"/>
            <a:ext cx="912275" cy="411591"/>
          </a:xfrm>
          <a:prstGeom prst="flowChartSummingJunction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ussdiagramm: Zusammenführung 11">
            <a:extLst>
              <a:ext uri="{FF2B5EF4-FFF2-40B4-BE49-F238E27FC236}">
                <a16:creationId xmlns:a16="http://schemas.microsoft.com/office/drawing/2014/main" id="{9D8363BD-C5E4-4BCA-8A23-D6ABD5B65402}"/>
              </a:ext>
            </a:extLst>
          </p:cNvPr>
          <p:cNvSpPr/>
          <p:nvPr/>
        </p:nvSpPr>
        <p:spPr>
          <a:xfrm>
            <a:off x="5626426" y="2709485"/>
            <a:ext cx="912275" cy="411591"/>
          </a:xfrm>
          <a:prstGeom prst="flowChartSummingJunction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ussdiagramm: Zusammenführung 13">
            <a:extLst>
              <a:ext uri="{FF2B5EF4-FFF2-40B4-BE49-F238E27FC236}">
                <a16:creationId xmlns:a16="http://schemas.microsoft.com/office/drawing/2014/main" id="{406A9509-F04C-40A5-A361-39FA0431F6D4}"/>
              </a:ext>
            </a:extLst>
          </p:cNvPr>
          <p:cNvSpPr/>
          <p:nvPr/>
        </p:nvSpPr>
        <p:spPr>
          <a:xfrm>
            <a:off x="6763397" y="1911127"/>
            <a:ext cx="912275" cy="411591"/>
          </a:xfrm>
          <a:prstGeom prst="flowChartSummingJunction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ussdiagramm: Zusammenführung 15">
            <a:extLst>
              <a:ext uri="{FF2B5EF4-FFF2-40B4-BE49-F238E27FC236}">
                <a16:creationId xmlns:a16="http://schemas.microsoft.com/office/drawing/2014/main" id="{2BB179D0-575C-4A6B-925E-9AFD9C1FED06}"/>
              </a:ext>
            </a:extLst>
          </p:cNvPr>
          <p:cNvSpPr/>
          <p:nvPr/>
        </p:nvSpPr>
        <p:spPr>
          <a:xfrm>
            <a:off x="7740094" y="1861061"/>
            <a:ext cx="912275" cy="411591"/>
          </a:xfrm>
          <a:prstGeom prst="flowChartSummingJunction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FD26FCA-87FA-418E-AF25-72E6AFFE7793}"/>
              </a:ext>
            </a:extLst>
          </p:cNvPr>
          <p:cNvSpPr txBox="1"/>
          <p:nvPr/>
        </p:nvSpPr>
        <p:spPr>
          <a:xfrm>
            <a:off x="2789552" y="5950008"/>
            <a:ext cx="3314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one</a:t>
            </a:r>
            <a:r>
              <a:rPr lang="de-DE" dirty="0"/>
              <a:t> additional </a:t>
            </a:r>
            <a:r>
              <a:rPr lang="de-DE" dirty="0" err="1"/>
              <a:t>spectrum</a:t>
            </a:r>
            <a:r>
              <a:rPr lang="de-DE" dirty="0"/>
              <a:t> </a:t>
            </a:r>
            <a:r>
              <a:rPr lang="de-DE" dirty="0" err="1"/>
              <a:t>analyzer</a:t>
            </a:r>
            <a:endParaRPr lang="de-DE" dirty="0"/>
          </a:p>
          <a:p>
            <a:r>
              <a:rPr lang="de-DE" dirty="0" err="1"/>
              <a:t>one</a:t>
            </a:r>
            <a:r>
              <a:rPr lang="de-DE" dirty="0"/>
              <a:t> additional </a:t>
            </a:r>
            <a:r>
              <a:rPr lang="de-DE" dirty="0" err="1"/>
              <a:t>osziloscope</a:t>
            </a:r>
            <a:endParaRPr lang="en-US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FC4A0B6-5230-4DB1-828C-B9F3C4945895}"/>
              </a:ext>
            </a:extLst>
          </p:cNvPr>
          <p:cNvSpPr txBox="1"/>
          <p:nvPr/>
        </p:nvSpPr>
        <p:spPr>
          <a:xfrm>
            <a:off x="381987" y="5950008"/>
            <a:ext cx="2055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 </a:t>
            </a:r>
            <a:r>
              <a:rPr lang="de-DE" dirty="0" err="1"/>
              <a:t>electronics</a:t>
            </a:r>
            <a:r>
              <a:rPr lang="de-DE" dirty="0"/>
              <a:t> </a:t>
            </a:r>
            <a:r>
              <a:rPr lang="de-DE" dirty="0" err="1"/>
              <a:t>room</a:t>
            </a:r>
            <a:r>
              <a:rPr lang="de-DE" dirty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787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F421983-AF7F-4708-A674-7FF3B9269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906" y="100117"/>
            <a:ext cx="7639675" cy="5729756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947461A0-0C46-42D4-B1AD-CA87B4669FCB}"/>
              </a:ext>
            </a:extLst>
          </p:cNvPr>
          <p:cNvSpPr/>
          <p:nvPr/>
        </p:nvSpPr>
        <p:spPr>
          <a:xfrm>
            <a:off x="2436176" y="1935590"/>
            <a:ext cx="367095" cy="453863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0165C51-F6FE-4E55-A7F5-C03C25ED5865}"/>
              </a:ext>
            </a:extLst>
          </p:cNvPr>
          <p:cNvSpPr/>
          <p:nvPr/>
        </p:nvSpPr>
        <p:spPr>
          <a:xfrm>
            <a:off x="4584237" y="1935590"/>
            <a:ext cx="367095" cy="453863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A56D53D-B9F5-470A-A35A-26E0DDA4C9B4}"/>
              </a:ext>
            </a:extLst>
          </p:cNvPr>
          <p:cNvSpPr/>
          <p:nvPr/>
        </p:nvSpPr>
        <p:spPr>
          <a:xfrm>
            <a:off x="3710997" y="2087990"/>
            <a:ext cx="941097" cy="301463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DAABF24-7044-45DF-A506-39EB0B059002}"/>
              </a:ext>
            </a:extLst>
          </p:cNvPr>
          <p:cNvSpPr/>
          <p:nvPr/>
        </p:nvSpPr>
        <p:spPr>
          <a:xfrm>
            <a:off x="4584237" y="3000168"/>
            <a:ext cx="367095" cy="301463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141A96B-99CC-47EC-8A55-3821E6410E9B}"/>
              </a:ext>
            </a:extLst>
          </p:cNvPr>
          <p:cNvSpPr/>
          <p:nvPr/>
        </p:nvSpPr>
        <p:spPr>
          <a:xfrm>
            <a:off x="5559820" y="1861059"/>
            <a:ext cx="714166" cy="381558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B32145A7-B0B2-4EA1-8B26-661F38DAA0EE}"/>
              </a:ext>
            </a:extLst>
          </p:cNvPr>
          <p:cNvSpPr/>
          <p:nvPr/>
        </p:nvSpPr>
        <p:spPr>
          <a:xfrm>
            <a:off x="6458474" y="2853886"/>
            <a:ext cx="367095" cy="301463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49B04417-88FF-4BD1-A9D7-ADBF20935F7F}"/>
              </a:ext>
            </a:extLst>
          </p:cNvPr>
          <p:cNvCxnSpPr>
            <a:cxnSpLocks/>
          </p:cNvCxnSpPr>
          <p:nvPr/>
        </p:nvCxnSpPr>
        <p:spPr>
          <a:xfrm>
            <a:off x="1228100" y="820957"/>
            <a:ext cx="1274821" cy="1114633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D1EEAF32-4757-411D-B240-FD2643615D3D}"/>
              </a:ext>
            </a:extLst>
          </p:cNvPr>
          <p:cNvCxnSpPr>
            <a:cxnSpLocks/>
          </p:cNvCxnSpPr>
          <p:nvPr/>
        </p:nvCxnSpPr>
        <p:spPr>
          <a:xfrm>
            <a:off x="1228100" y="1861059"/>
            <a:ext cx="2669782" cy="301462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C6E4CFD8-B32A-42C8-B8C0-C911B903A45C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1228100" y="2051838"/>
            <a:ext cx="4331720" cy="490015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C43FD78C-D226-421B-A9B9-7F02B82D9FE0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1228100" y="3044316"/>
            <a:ext cx="3409897" cy="54578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3743427E-0B60-4A58-8F01-B19C7E4B8773}"/>
              </a:ext>
            </a:extLst>
          </p:cNvPr>
          <p:cNvCxnSpPr>
            <a:cxnSpLocks/>
          </p:cNvCxnSpPr>
          <p:nvPr/>
        </p:nvCxnSpPr>
        <p:spPr>
          <a:xfrm flipV="1">
            <a:off x="1248295" y="3000168"/>
            <a:ext cx="5238719" cy="935126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60FDB58F-C60B-4ED1-9268-A118E937A00D}"/>
              </a:ext>
            </a:extLst>
          </p:cNvPr>
          <p:cNvSpPr txBox="1"/>
          <p:nvPr/>
        </p:nvSpPr>
        <p:spPr>
          <a:xfrm>
            <a:off x="0" y="4641155"/>
            <a:ext cx="2379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80% 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signals</a:t>
            </a:r>
            <a:r>
              <a:rPr lang="de-DE" dirty="0"/>
              <a:t> </a:t>
            </a:r>
            <a:r>
              <a:rPr lang="de-DE" dirty="0" err="1"/>
              <a:t>come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HKR via </a:t>
            </a:r>
            <a:r>
              <a:rPr lang="de-DE" dirty="0" err="1"/>
              <a:t>electronics</a:t>
            </a:r>
            <a:r>
              <a:rPr lang="de-DE" dirty="0"/>
              <a:t> </a:t>
            </a:r>
            <a:r>
              <a:rPr lang="de-DE" dirty="0" err="1"/>
              <a:t>room</a:t>
            </a:r>
            <a:endParaRPr lang="en-US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04AC868A-3CCB-4C72-8AE1-58687A1A2491}"/>
              </a:ext>
            </a:extLst>
          </p:cNvPr>
          <p:cNvSpPr txBox="1"/>
          <p:nvPr/>
        </p:nvSpPr>
        <p:spPr>
          <a:xfrm>
            <a:off x="46722" y="550820"/>
            <a:ext cx="1818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/>
              <a:t>magnet</a:t>
            </a:r>
            <a:r>
              <a:rPr lang="de-DE" sz="1400" dirty="0"/>
              <a:t> </a:t>
            </a:r>
            <a:r>
              <a:rPr lang="de-DE" sz="1400" dirty="0" err="1"/>
              <a:t>probes</a:t>
            </a:r>
            <a:endParaRPr lang="de-DE" sz="1400" dirty="0"/>
          </a:p>
          <a:p>
            <a:r>
              <a:rPr lang="de-DE" sz="1400" dirty="0" err="1"/>
              <a:t>electron</a:t>
            </a:r>
            <a:r>
              <a:rPr lang="de-DE" sz="1400" dirty="0"/>
              <a:t> cooler </a:t>
            </a:r>
            <a:r>
              <a:rPr lang="de-DE" sz="1400" dirty="0" err="1"/>
              <a:t>signals</a:t>
            </a:r>
            <a:endParaRPr lang="en-US" sz="1400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59A563-C688-46BC-8E5A-AD026666B2AA}"/>
              </a:ext>
            </a:extLst>
          </p:cNvPr>
          <p:cNvSpPr txBox="1"/>
          <p:nvPr/>
        </p:nvSpPr>
        <p:spPr>
          <a:xfrm>
            <a:off x="113870" y="1699194"/>
            <a:ext cx="1047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bpm </a:t>
            </a:r>
            <a:r>
              <a:rPr lang="de-DE" sz="1400" dirty="0" err="1"/>
              <a:t>signals</a:t>
            </a:r>
            <a:endParaRPr lang="de-DE" sz="1400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7E4B33F-025D-43E1-8020-1E9E39A8EF24}"/>
              </a:ext>
            </a:extLst>
          </p:cNvPr>
          <p:cNvSpPr txBox="1"/>
          <p:nvPr/>
        </p:nvSpPr>
        <p:spPr>
          <a:xfrm>
            <a:off x="178681" y="2964995"/>
            <a:ext cx="611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/>
              <a:t>kicker</a:t>
            </a:r>
            <a:endParaRPr lang="de-DE" sz="1400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DEBD5586-0A57-44ED-8A31-C1A7D35ADF8E}"/>
              </a:ext>
            </a:extLst>
          </p:cNvPr>
          <p:cNvSpPr txBox="1"/>
          <p:nvPr/>
        </p:nvSpPr>
        <p:spPr>
          <a:xfrm>
            <a:off x="176337" y="2368736"/>
            <a:ext cx="780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/>
              <a:t>stripline</a:t>
            </a:r>
            <a:endParaRPr lang="en-US" sz="1400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779AE3B1-139B-4CB8-A8C0-271B7B233A23}"/>
              </a:ext>
            </a:extLst>
          </p:cNvPr>
          <p:cNvSpPr txBox="1"/>
          <p:nvPr/>
        </p:nvSpPr>
        <p:spPr>
          <a:xfrm>
            <a:off x="129142" y="3648975"/>
            <a:ext cx="780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/>
              <a:t>stripline</a:t>
            </a:r>
            <a:endParaRPr lang="de-DE" sz="1400" dirty="0"/>
          </a:p>
          <a:p>
            <a:r>
              <a:rPr lang="de-DE" sz="1400" dirty="0" err="1"/>
              <a:t>stoco</a:t>
            </a:r>
            <a:endParaRPr lang="en-US" sz="1400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76135D90-2419-4CDB-B4B6-67C002E0CA70}"/>
              </a:ext>
            </a:extLst>
          </p:cNvPr>
          <p:cNvSpPr txBox="1"/>
          <p:nvPr/>
        </p:nvSpPr>
        <p:spPr>
          <a:xfrm>
            <a:off x="2959361" y="5965022"/>
            <a:ext cx="3314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one</a:t>
            </a:r>
            <a:r>
              <a:rPr lang="de-DE" dirty="0"/>
              <a:t> additional </a:t>
            </a:r>
            <a:r>
              <a:rPr lang="de-DE" dirty="0" err="1"/>
              <a:t>spectrum</a:t>
            </a:r>
            <a:r>
              <a:rPr lang="de-DE" dirty="0"/>
              <a:t> </a:t>
            </a:r>
            <a:r>
              <a:rPr lang="de-DE" dirty="0" err="1"/>
              <a:t>analyzer</a:t>
            </a:r>
            <a:endParaRPr lang="de-DE" dirty="0"/>
          </a:p>
          <a:p>
            <a:r>
              <a:rPr lang="de-DE" dirty="0" err="1"/>
              <a:t>one</a:t>
            </a:r>
            <a:r>
              <a:rPr lang="de-DE" dirty="0"/>
              <a:t> additional </a:t>
            </a:r>
            <a:r>
              <a:rPr lang="de-DE" dirty="0" err="1"/>
              <a:t>osziloscope</a:t>
            </a:r>
            <a:endParaRPr lang="en-US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EA79C56C-79EC-413A-AC7D-07CE1CAD4F8F}"/>
              </a:ext>
            </a:extLst>
          </p:cNvPr>
          <p:cNvSpPr txBox="1"/>
          <p:nvPr/>
        </p:nvSpPr>
        <p:spPr>
          <a:xfrm>
            <a:off x="381987" y="5950008"/>
            <a:ext cx="2464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 </a:t>
            </a:r>
            <a:r>
              <a:rPr lang="de-DE" dirty="0" err="1"/>
              <a:t>electronics</a:t>
            </a:r>
            <a:r>
              <a:rPr lang="de-DE" dirty="0"/>
              <a:t> </a:t>
            </a:r>
            <a:r>
              <a:rPr lang="de-DE" dirty="0" err="1"/>
              <a:t>room</a:t>
            </a:r>
            <a:r>
              <a:rPr lang="de-DE" dirty="0"/>
              <a:t> and</a:t>
            </a:r>
          </a:p>
          <a:p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connected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854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A2C3F1E-5B9B-4E46-8B37-C7D5820A7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283" y="1336142"/>
            <a:ext cx="5599866" cy="51435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444B1F2-682F-401E-9A86-904EA26E63EE}"/>
              </a:ext>
            </a:extLst>
          </p:cNvPr>
          <p:cNvSpPr txBox="1"/>
          <p:nvPr/>
        </p:nvSpPr>
        <p:spPr>
          <a:xfrm>
            <a:off x="233607" y="216918"/>
            <a:ext cx="5700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Schaltmatrix für bpm </a:t>
            </a:r>
            <a:r>
              <a:rPr lang="de-DE" dirty="0" err="1"/>
              <a:t>signale</a:t>
            </a:r>
            <a:r>
              <a:rPr lang="de-DE" dirty="0"/>
              <a:t> </a:t>
            </a:r>
          </a:p>
          <a:p>
            <a:r>
              <a:rPr lang="de-DE" dirty="0"/>
              <a:t>benötigt für anfängliches Setup der Speicherung von Strahl</a:t>
            </a:r>
            <a:endParaRPr lang="en-US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2073F41-4777-4957-919B-960B2555FA25}"/>
              </a:ext>
            </a:extLst>
          </p:cNvPr>
          <p:cNvSpPr txBox="1"/>
          <p:nvPr/>
        </p:nvSpPr>
        <p:spPr>
          <a:xfrm>
            <a:off x="6894709" y="216919"/>
            <a:ext cx="3747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wird ersetzt durch neue Schaltmatrix, </a:t>
            </a:r>
          </a:p>
          <a:p>
            <a:r>
              <a:rPr lang="de-DE" dirty="0"/>
              <a:t>mit remote </a:t>
            </a:r>
            <a:r>
              <a:rPr lang="de-DE" dirty="0" err="1"/>
              <a:t>control</a:t>
            </a:r>
            <a:endParaRPr lang="en-US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888DA7B-C585-4957-8A6E-038285321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892" y="1107958"/>
            <a:ext cx="5204325" cy="3231462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9AA6923-E4AC-4BAD-AA35-5871F0A2F24C}"/>
              </a:ext>
            </a:extLst>
          </p:cNvPr>
          <p:cNvSpPr txBox="1"/>
          <p:nvPr/>
        </p:nvSpPr>
        <p:spPr>
          <a:xfrm>
            <a:off x="6267684" y="4584128"/>
            <a:ext cx="5327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4x20 </a:t>
            </a:r>
            <a:r>
              <a:rPr lang="de-DE" dirty="0" err="1"/>
              <a:t>inputs</a:t>
            </a:r>
            <a:r>
              <a:rPr lang="de-DE" dirty="0"/>
              <a:t> -&gt; 4 </a:t>
            </a:r>
            <a:r>
              <a:rPr lang="de-DE" dirty="0" err="1"/>
              <a:t>output</a:t>
            </a:r>
            <a:r>
              <a:rPr lang="de-DE" dirty="0"/>
              <a:t> -&gt; zum </a:t>
            </a:r>
            <a:r>
              <a:rPr lang="de-DE" dirty="0" err="1"/>
              <a:t>Oszilloscop</a:t>
            </a:r>
            <a:endParaRPr lang="de-DE" dirty="0"/>
          </a:p>
          <a:p>
            <a:r>
              <a:rPr lang="de-DE" dirty="0"/>
              <a:t>(4x12 bpm </a:t>
            </a:r>
            <a:r>
              <a:rPr lang="de-DE" dirty="0" err="1"/>
              <a:t>signale</a:t>
            </a:r>
            <a:r>
              <a:rPr lang="de-DE" dirty="0"/>
              <a:t> + evtl. zusätzliche benötigte </a:t>
            </a:r>
            <a:r>
              <a:rPr lang="de-DE" dirty="0" err="1"/>
              <a:t>signale</a:t>
            </a:r>
            <a:r>
              <a:rPr lang="de-DE" dirty="0"/>
              <a:t>)</a:t>
            </a:r>
            <a:endParaRPr lang="en-US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CDC013B-7560-4899-9137-556A0BB68DD2}"/>
              </a:ext>
            </a:extLst>
          </p:cNvPr>
          <p:cNvSpPr txBox="1"/>
          <p:nvPr/>
        </p:nvSpPr>
        <p:spPr>
          <a:xfrm>
            <a:off x="6267684" y="5402106"/>
            <a:ext cx="47809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Schaltmatrix </a:t>
            </a:r>
            <a:r>
              <a:rPr lang="de-DE" dirty="0" err="1"/>
              <a:t>hardware</a:t>
            </a:r>
            <a:r>
              <a:rPr lang="de-DE" dirty="0"/>
              <a:t> und </a:t>
            </a:r>
            <a:r>
              <a:rPr lang="de-DE" dirty="0" err="1"/>
              <a:t>software</a:t>
            </a:r>
            <a:r>
              <a:rPr lang="de-DE" dirty="0"/>
              <a:t> vorhanden </a:t>
            </a:r>
          </a:p>
          <a:p>
            <a:r>
              <a:rPr lang="de-DE" dirty="0"/>
              <a:t>Oszilloskop bestellt</a:t>
            </a:r>
          </a:p>
          <a:p>
            <a:r>
              <a:rPr lang="de-DE" dirty="0"/>
              <a:t>Kabel bestellt (Strahldiagnose)</a:t>
            </a:r>
          </a:p>
          <a:p>
            <a:r>
              <a:rPr lang="de-DE" dirty="0"/>
              <a:t>Inzwischen In Betrieb genommen (danke an BEA)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074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FF5FF1-2EF2-46D0-A7C2-C06C789B0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6440"/>
          </a:xfrm>
        </p:spPr>
        <p:txBody>
          <a:bodyPr/>
          <a:lstStyle/>
          <a:p>
            <a:r>
              <a:rPr lang="de-DE" dirty="0"/>
              <a:t>Zusammenfassung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138285-9319-4A32-BCA5-1B9C01428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5077"/>
            <a:ext cx="10515600" cy="4681886"/>
          </a:xfrm>
        </p:spPr>
        <p:txBody>
          <a:bodyPr>
            <a:normAutofit lnSpcReduction="10000"/>
          </a:bodyPr>
          <a:lstStyle/>
          <a:p>
            <a:r>
              <a:rPr lang="de-DE" dirty="0"/>
              <a:t>remote </a:t>
            </a:r>
            <a:r>
              <a:rPr lang="de-DE" dirty="0" err="1"/>
              <a:t>control</a:t>
            </a:r>
            <a:r>
              <a:rPr lang="de-DE" dirty="0"/>
              <a:t> bereits für die benötigten Geräte im HKR verfügbar, die Geräte im HKR werden für den Strahlbetrieb in 2025 noch dort benötigt. (Ausnahme bisher vergessen: klassische Tune Messung: in Arbeit, Bestellungen laufen)</a:t>
            </a:r>
          </a:p>
          <a:p>
            <a:r>
              <a:rPr lang="de-DE" dirty="0" err="1"/>
              <a:t>Umkabeln</a:t>
            </a:r>
            <a:r>
              <a:rPr lang="de-DE" dirty="0"/>
              <a:t> der Schaltmatrix BPM Signale ausgeführt und in Betrieb</a:t>
            </a:r>
          </a:p>
          <a:p>
            <a:r>
              <a:rPr lang="de-DE" dirty="0"/>
              <a:t>Stochastische Kühlung wurde in 2025 bereits über remote </a:t>
            </a:r>
            <a:r>
              <a:rPr lang="de-DE" dirty="0" err="1"/>
              <a:t>control</a:t>
            </a:r>
            <a:r>
              <a:rPr lang="de-DE" dirty="0"/>
              <a:t> von HKR Konsole eingestellt und betrieben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en-US" dirty="0" err="1"/>
              <a:t>Betrieb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dem FCC </a:t>
            </a:r>
            <a:r>
              <a:rPr lang="en-US" dirty="0" err="1"/>
              <a:t>sollte</a:t>
            </a:r>
            <a:r>
              <a:rPr lang="en-US" dirty="0"/>
              <a:t> </a:t>
            </a:r>
            <a:r>
              <a:rPr lang="en-US" dirty="0" err="1"/>
              <a:t>problemlos</a:t>
            </a:r>
            <a:r>
              <a:rPr lang="en-US" dirty="0"/>
              <a:t> </a:t>
            </a:r>
            <a:r>
              <a:rPr lang="en-US" dirty="0" err="1"/>
              <a:t>möglich</a:t>
            </a:r>
            <a:r>
              <a:rPr lang="en-US" dirty="0"/>
              <a:t> sein, </a:t>
            </a:r>
            <a:r>
              <a:rPr lang="en-US" dirty="0" err="1"/>
              <a:t>solange</a:t>
            </a:r>
            <a:r>
              <a:rPr lang="en-US" dirty="0"/>
              <a:t> der HKR in der </a:t>
            </a:r>
            <a:r>
              <a:rPr lang="en-US" dirty="0" err="1"/>
              <a:t>jetzigen</a:t>
            </a:r>
            <a:r>
              <a:rPr lang="en-US" dirty="0"/>
              <a:t> Form </a:t>
            </a:r>
            <a:r>
              <a:rPr lang="en-US" dirty="0" err="1"/>
              <a:t>bestehen</a:t>
            </a:r>
            <a:r>
              <a:rPr lang="en-US" dirty="0"/>
              <a:t> </a:t>
            </a:r>
            <a:r>
              <a:rPr lang="en-US" dirty="0" err="1"/>
              <a:t>bleibt</a:t>
            </a:r>
            <a:r>
              <a:rPr lang="en-US" dirty="0"/>
              <a:t> (bis auf </a:t>
            </a:r>
            <a:r>
              <a:rPr lang="en-US" dirty="0" err="1"/>
              <a:t>Verlust</a:t>
            </a:r>
            <a:r>
              <a:rPr lang="en-US" dirty="0"/>
              <a:t> von </a:t>
            </a:r>
            <a:r>
              <a:rPr lang="en-US" dirty="0" err="1"/>
              <a:t>etwas</a:t>
            </a:r>
            <a:r>
              <a:rPr lang="en-US" dirty="0"/>
              <a:t> </a:t>
            </a:r>
            <a:r>
              <a:rPr lang="en-US" dirty="0" err="1"/>
              <a:t>Flexibilität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dedizierter</a:t>
            </a:r>
            <a:r>
              <a:rPr lang="en-US" dirty="0"/>
              <a:t> Platz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genügend</a:t>
            </a:r>
            <a:r>
              <a:rPr lang="en-US" dirty="0"/>
              <a:t> </a:t>
            </a:r>
            <a:r>
              <a:rPr lang="en-US" dirty="0" err="1"/>
              <a:t>Konsolen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FCC </a:t>
            </a:r>
            <a:r>
              <a:rPr lang="en-US" dirty="0" err="1"/>
              <a:t>nötig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122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677CB2AD-603A-449E-A227-2B4B6693C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816"/>
            <a:ext cx="10515600" cy="976440"/>
          </a:xfrm>
        </p:spPr>
        <p:txBody>
          <a:bodyPr/>
          <a:lstStyle/>
          <a:p>
            <a:r>
              <a:rPr lang="de-DE" dirty="0"/>
              <a:t>Outlook über 2026 hinaus</a:t>
            </a:r>
            <a:endParaRPr lang="en-US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A3FF7EC0-3D31-4F9D-A259-08076B137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566"/>
            <a:ext cx="10515600" cy="4681886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Längerfristig</a:t>
            </a:r>
            <a:r>
              <a:rPr lang="en-US" dirty="0"/>
              <a:t>: (fast) alle </a:t>
            </a:r>
            <a:r>
              <a:rPr lang="en-US" dirty="0" err="1"/>
              <a:t>Geräte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dem HKR </a:t>
            </a:r>
            <a:r>
              <a:rPr lang="en-US" dirty="0" err="1"/>
              <a:t>sollen</a:t>
            </a:r>
            <a:r>
              <a:rPr lang="en-US" dirty="0"/>
              <a:t> in den </a:t>
            </a:r>
            <a:r>
              <a:rPr lang="en-US" dirty="0" err="1"/>
              <a:t>Elektronikraum</a:t>
            </a:r>
            <a:r>
              <a:rPr lang="en-US" dirty="0"/>
              <a:t> </a:t>
            </a:r>
            <a:r>
              <a:rPr lang="en-US" dirty="0" err="1"/>
              <a:t>umziehen</a:t>
            </a:r>
            <a:r>
              <a:rPr lang="en-US" dirty="0"/>
              <a:t> und </a:t>
            </a:r>
            <a:r>
              <a:rPr lang="en-US" dirty="0" err="1"/>
              <a:t>dort</a:t>
            </a:r>
            <a:r>
              <a:rPr lang="en-US" dirty="0"/>
              <a:t> fest </a:t>
            </a:r>
            <a:r>
              <a:rPr lang="en-US" dirty="0" err="1"/>
              <a:t>verkabelt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(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über</a:t>
            </a:r>
            <a:r>
              <a:rPr lang="en-US" dirty="0"/>
              <a:t> </a:t>
            </a:r>
            <a:r>
              <a:rPr lang="en-US" dirty="0" err="1"/>
              <a:t>Schaltmatrix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Unterstützung</a:t>
            </a:r>
            <a:r>
              <a:rPr lang="en-US" dirty="0"/>
              <a:t> </a:t>
            </a:r>
            <a:r>
              <a:rPr lang="en-US" dirty="0" err="1"/>
              <a:t>benötigt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BEA: </a:t>
            </a:r>
            <a:r>
              <a:rPr lang="en-US" dirty="0" err="1"/>
              <a:t>Identifizieren</a:t>
            </a:r>
            <a:r>
              <a:rPr lang="en-US" dirty="0"/>
              <a:t> von Rackspace in ELR, </a:t>
            </a:r>
            <a:r>
              <a:rPr lang="en-US" dirty="0" err="1"/>
              <a:t>geschätzt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 ca. </a:t>
            </a:r>
            <a:r>
              <a:rPr lang="en-US" dirty="0" err="1"/>
              <a:t>zwei</a:t>
            </a:r>
            <a:r>
              <a:rPr lang="en-US" dirty="0"/>
              <a:t> Racks </a:t>
            </a:r>
            <a:r>
              <a:rPr lang="en-US" dirty="0" err="1"/>
              <a:t>nötig</a:t>
            </a:r>
            <a:endParaRPr lang="en-US" dirty="0"/>
          </a:p>
          <a:p>
            <a:pPr lvl="2"/>
            <a:r>
              <a:rPr lang="en-US" sz="2400" dirty="0"/>
              <a:t>es </a:t>
            </a:r>
            <a:r>
              <a:rPr lang="en-US" sz="2400" dirty="0" err="1"/>
              <a:t>wäre</a:t>
            </a:r>
            <a:r>
              <a:rPr lang="en-US" sz="2400" dirty="0"/>
              <a:t> gut, dies </a:t>
            </a:r>
            <a:r>
              <a:rPr lang="en-US" sz="2400" dirty="0" err="1"/>
              <a:t>zeitnah</a:t>
            </a:r>
            <a:r>
              <a:rPr lang="en-US" sz="2400" dirty="0"/>
              <a:t> </a:t>
            </a:r>
            <a:r>
              <a:rPr lang="en-US" sz="2400" dirty="0" err="1"/>
              <a:t>zu</a:t>
            </a:r>
            <a:r>
              <a:rPr lang="en-US" sz="2400" dirty="0"/>
              <a:t> tun, um die Details </a:t>
            </a:r>
            <a:r>
              <a:rPr lang="en-US" sz="2400" dirty="0" err="1"/>
              <a:t>zu</a:t>
            </a:r>
            <a:r>
              <a:rPr lang="en-US" sz="2400" dirty="0"/>
              <a:t> </a:t>
            </a:r>
            <a:r>
              <a:rPr lang="en-US" sz="2400" dirty="0" err="1"/>
              <a:t>planen</a:t>
            </a:r>
            <a:r>
              <a:rPr lang="en-US" sz="2400" dirty="0"/>
              <a:t> (was </a:t>
            </a:r>
            <a:r>
              <a:rPr lang="en-US" sz="2400" dirty="0" err="1"/>
              <a:t>steht</a:t>
            </a:r>
            <a:r>
              <a:rPr lang="en-US" sz="2400" dirty="0"/>
              <a:t> wo, </a:t>
            </a:r>
            <a:r>
              <a:rPr lang="en-US" sz="2400" dirty="0" err="1"/>
              <a:t>Kabelzugarbeiten</a:t>
            </a:r>
            <a:r>
              <a:rPr lang="en-US" sz="2400" dirty="0"/>
              <a:t>) und </a:t>
            </a:r>
            <a:r>
              <a:rPr lang="en-US" sz="2400" dirty="0" err="1"/>
              <a:t>Umzug</a:t>
            </a:r>
            <a:r>
              <a:rPr lang="en-US" sz="2400" dirty="0"/>
              <a:t> </a:t>
            </a:r>
            <a:r>
              <a:rPr lang="en-US" sz="2400" dirty="0" err="1"/>
              <a:t>zu</a:t>
            </a:r>
            <a:r>
              <a:rPr lang="en-US" sz="2400" dirty="0"/>
              <a:t> </a:t>
            </a:r>
            <a:r>
              <a:rPr lang="en-US" sz="2400" dirty="0" err="1"/>
              <a:t>beginnen</a:t>
            </a:r>
            <a:endParaRPr lang="en-US" sz="2400" dirty="0"/>
          </a:p>
          <a:p>
            <a:pPr lvl="1"/>
            <a:r>
              <a:rPr lang="en-US" dirty="0"/>
              <a:t>ACO: </a:t>
            </a:r>
            <a:r>
              <a:rPr lang="en-US" dirty="0" err="1"/>
              <a:t>Triggerung</a:t>
            </a:r>
            <a:r>
              <a:rPr lang="en-US" dirty="0"/>
              <a:t> der </a:t>
            </a:r>
            <a:r>
              <a:rPr lang="en-US" dirty="0" err="1"/>
              <a:t>Geräte</a:t>
            </a:r>
            <a:endParaRPr lang="en-US" dirty="0"/>
          </a:p>
          <a:p>
            <a:pPr lvl="2"/>
            <a:r>
              <a:rPr lang="en-US" sz="2400" dirty="0" err="1"/>
              <a:t>bisher</a:t>
            </a:r>
            <a:r>
              <a:rPr lang="en-US" sz="2400" dirty="0"/>
              <a:t> alter timing bus </a:t>
            </a:r>
            <a:r>
              <a:rPr lang="en-US" sz="2400" dirty="0" err="1"/>
              <a:t>im</a:t>
            </a:r>
            <a:r>
              <a:rPr lang="en-US" sz="2400" dirty="0"/>
              <a:t> HKR, </a:t>
            </a:r>
            <a:r>
              <a:rPr lang="en-US" sz="2400" dirty="0" err="1"/>
              <a:t>sollte</a:t>
            </a:r>
            <a:r>
              <a:rPr lang="en-US" sz="2400" dirty="0"/>
              <a:t> auf White Rabbit </a:t>
            </a:r>
            <a:r>
              <a:rPr lang="en-US" sz="2400" dirty="0" err="1"/>
              <a:t>umgestellt</a:t>
            </a:r>
            <a:r>
              <a:rPr lang="en-US" sz="2400" dirty="0"/>
              <a:t> </a:t>
            </a:r>
            <a:r>
              <a:rPr lang="en-US" sz="2400" dirty="0" err="1"/>
              <a:t>werden</a:t>
            </a:r>
            <a:r>
              <a:rPr lang="en-US" sz="2400" dirty="0"/>
              <a:t>, </a:t>
            </a:r>
            <a:r>
              <a:rPr lang="en-US" sz="2400" dirty="0" err="1"/>
              <a:t>im</a:t>
            </a:r>
            <a:r>
              <a:rPr lang="en-US" sz="2400" dirty="0"/>
              <a:t> ELR</a:t>
            </a:r>
          </a:p>
          <a:p>
            <a:pPr lvl="1"/>
            <a:r>
              <a:rPr lang="en-US" dirty="0"/>
              <a:t>SYS/ACO: </a:t>
            </a:r>
            <a:r>
              <a:rPr lang="en-US" dirty="0" err="1"/>
              <a:t>Istwert</a:t>
            </a:r>
            <a:r>
              <a:rPr lang="en-US" dirty="0"/>
              <a:t> </a:t>
            </a:r>
            <a:r>
              <a:rPr lang="en-US" dirty="0" err="1"/>
              <a:t>Erfassung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ESR und </a:t>
            </a:r>
            <a:r>
              <a:rPr lang="en-US" dirty="0" err="1"/>
              <a:t>Elektronen</a:t>
            </a:r>
            <a:r>
              <a:rPr lang="en-US" dirty="0"/>
              <a:t> </a:t>
            </a:r>
            <a:r>
              <a:rPr lang="en-US" dirty="0" err="1"/>
              <a:t>Kühler</a:t>
            </a:r>
            <a:r>
              <a:rPr lang="en-US" dirty="0"/>
              <a:t> </a:t>
            </a:r>
            <a:r>
              <a:rPr lang="en-US" dirty="0" err="1"/>
              <a:t>Netzgeräte</a:t>
            </a: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720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382</Words>
  <Application>Microsoft Office PowerPoint</Application>
  <PresentationFormat>Widescreen</PresentationFormat>
  <Paragraphs>69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Zusammenfassung</vt:lpstr>
      <vt:lpstr>Outlook über 2026 hinaus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Lorentz, Bernd</dc:creator>
  <cp:lastModifiedBy>Lorentz, Bernd</cp:lastModifiedBy>
  <cp:revision>26</cp:revision>
  <dcterms:created xsi:type="dcterms:W3CDTF">2024-10-22T07:39:05Z</dcterms:created>
  <dcterms:modified xsi:type="dcterms:W3CDTF">2025-03-30T11:40:06Z</dcterms:modified>
</cp:coreProperties>
</file>