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handoutMasterIdLst>
    <p:handoutMasterId r:id="rId27"/>
  </p:handoutMasterIdLst>
  <p:sldIdLst>
    <p:sldId id="256" r:id="rId2"/>
    <p:sldId id="294" r:id="rId3"/>
    <p:sldId id="293" r:id="rId4"/>
    <p:sldId id="278" r:id="rId5"/>
    <p:sldId id="295" r:id="rId6"/>
    <p:sldId id="308" r:id="rId7"/>
    <p:sldId id="296" r:id="rId8"/>
    <p:sldId id="297" r:id="rId9"/>
    <p:sldId id="298" r:id="rId10"/>
    <p:sldId id="302" r:id="rId11"/>
    <p:sldId id="299" r:id="rId12"/>
    <p:sldId id="300" r:id="rId13"/>
    <p:sldId id="303" r:id="rId14"/>
    <p:sldId id="301" r:id="rId15"/>
    <p:sldId id="304" r:id="rId16"/>
    <p:sldId id="312" r:id="rId17"/>
    <p:sldId id="305" r:id="rId18"/>
    <p:sldId id="306" r:id="rId19"/>
    <p:sldId id="307" r:id="rId20"/>
    <p:sldId id="309" r:id="rId21"/>
    <p:sldId id="310" r:id="rId22"/>
    <p:sldId id="311" r:id="rId23"/>
    <p:sldId id="313"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bus, Yannik" initials="ZY" lastIdx="1" clrIdx="0">
    <p:extLst>
      <p:ext uri="{19B8F6BF-5375-455C-9EA6-DF929625EA0E}">
        <p15:presenceInfo xmlns:p15="http://schemas.microsoft.com/office/powerpoint/2012/main" userId="S-1-5-21-839522115-515967899-725345543-33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7"/>
    <a:srgbClr val="22B3C9"/>
    <a:srgbClr val="4AFFFF"/>
    <a:srgbClr val="3276AC"/>
    <a:srgbClr val="A5A5A5"/>
    <a:srgbClr val="252525"/>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1335" autoAdjust="0"/>
  </p:normalViewPr>
  <p:slideViewPr>
    <p:cSldViewPr snapToGrid="0">
      <p:cViewPr varScale="1">
        <p:scale>
          <a:sx n="106" d="100"/>
          <a:sy n="106" d="100"/>
        </p:scale>
        <p:origin x="78" y="408"/>
      </p:cViewPr>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86463-8E31-481F-B621-2A31CFB0E0C8}" type="datetimeFigureOut">
              <a:rPr lang="de-DE" smtClean="0"/>
              <a:t>02.06.2025</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FE192-0DE5-42F6-A4DE-4AF0780728EE}" type="slidenum">
              <a:rPr lang="de-DE" smtClean="0"/>
              <a:t>‹Nr.›</a:t>
            </a:fld>
            <a:endParaRPr lang="de-DE"/>
          </a:p>
        </p:txBody>
      </p:sp>
    </p:spTree>
    <p:extLst>
      <p:ext uri="{BB962C8B-B14F-4D97-AF65-F5344CB8AC3E}">
        <p14:creationId xmlns:p14="http://schemas.microsoft.com/office/powerpoint/2010/main" val="27664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859A-A014-4C8D-BDA1-7B690D8459F6}" type="datetimeFigureOut">
              <a:rPr lang="de-DE" smtClean="0"/>
              <a:t>02.06.2025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A9CB-7EAA-4AEB-930C-33BDE432CDED}" type="slidenum">
              <a:rPr lang="de-DE" smtClean="0"/>
              <a:t>‹Nr.›</a:t>
            </a:fld>
            <a:endParaRPr lang="de-DE"/>
          </a:p>
        </p:txBody>
      </p:sp>
    </p:spTree>
    <p:extLst>
      <p:ext uri="{BB962C8B-B14F-4D97-AF65-F5344CB8AC3E}">
        <p14:creationId xmlns:p14="http://schemas.microsoft.com/office/powerpoint/2010/main" val="24474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a:t>
            </a:fld>
            <a:endParaRPr lang="de-DE"/>
          </a:p>
        </p:txBody>
      </p:sp>
    </p:spTree>
    <p:extLst>
      <p:ext uri="{BB962C8B-B14F-4D97-AF65-F5344CB8AC3E}">
        <p14:creationId xmlns:p14="http://schemas.microsoft.com/office/powerpoint/2010/main" val="121025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10</a:t>
            </a:fld>
            <a:endParaRPr lang="de-DE"/>
          </a:p>
        </p:txBody>
      </p:sp>
    </p:spTree>
    <p:extLst>
      <p:ext uri="{BB962C8B-B14F-4D97-AF65-F5344CB8AC3E}">
        <p14:creationId xmlns:p14="http://schemas.microsoft.com/office/powerpoint/2010/main" val="193837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11</a:t>
            </a:fld>
            <a:endParaRPr lang="de-DE"/>
          </a:p>
        </p:txBody>
      </p:sp>
    </p:spTree>
    <p:extLst>
      <p:ext uri="{BB962C8B-B14F-4D97-AF65-F5344CB8AC3E}">
        <p14:creationId xmlns:p14="http://schemas.microsoft.com/office/powerpoint/2010/main" val="221733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12</a:t>
            </a:fld>
            <a:endParaRPr lang="de-DE"/>
          </a:p>
        </p:txBody>
      </p:sp>
    </p:spTree>
    <p:extLst>
      <p:ext uri="{BB962C8B-B14F-4D97-AF65-F5344CB8AC3E}">
        <p14:creationId xmlns:p14="http://schemas.microsoft.com/office/powerpoint/2010/main" val="111716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13</a:t>
            </a:fld>
            <a:endParaRPr lang="de-DE"/>
          </a:p>
        </p:txBody>
      </p:sp>
    </p:spTree>
    <p:extLst>
      <p:ext uri="{BB962C8B-B14F-4D97-AF65-F5344CB8AC3E}">
        <p14:creationId xmlns:p14="http://schemas.microsoft.com/office/powerpoint/2010/main" val="186267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14</a:t>
            </a:fld>
            <a:endParaRPr lang="de-DE"/>
          </a:p>
        </p:txBody>
      </p:sp>
    </p:spTree>
    <p:extLst>
      <p:ext uri="{BB962C8B-B14F-4D97-AF65-F5344CB8AC3E}">
        <p14:creationId xmlns:p14="http://schemas.microsoft.com/office/powerpoint/2010/main" val="273665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15</a:t>
            </a:fld>
            <a:endParaRPr lang="de-DE"/>
          </a:p>
        </p:txBody>
      </p:sp>
    </p:spTree>
    <p:extLst>
      <p:ext uri="{BB962C8B-B14F-4D97-AF65-F5344CB8AC3E}">
        <p14:creationId xmlns:p14="http://schemas.microsoft.com/office/powerpoint/2010/main" val="876930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DE6B-B008-2CE5-B06A-27EC5CDD7B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FAAF8A-5BCF-DE99-CFDA-67A0C63B7B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BFD3133-6AAD-8A22-A438-BB3171D1775F}"/>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CF5AD966-4984-DA0C-AEC2-A7DFC4D3703C}"/>
              </a:ext>
            </a:extLst>
          </p:cNvPr>
          <p:cNvSpPr>
            <a:spLocks noGrp="1"/>
          </p:cNvSpPr>
          <p:nvPr>
            <p:ph type="sldNum" sz="quarter" idx="5"/>
          </p:nvPr>
        </p:nvSpPr>
        <p:spPr/>
        <p:txBody>
          <a:bodyPr/>
          <a:lstStyle/>
          <a:p>
            <a:fld id="{F979A9CB-7EAA-4AEB-930C-33BDE432CDED}" type="slidenum">
              <a:rPr lang="de-DE" smtClean="0"/>
              <a:t>16</a:t>
            </a:fld>
            <a:endParaRPr lang="de-DE"/>
          </a:p>
        </p:txBody>
      </p:sp>
    </p:spTree>
    <p:extLst>
      <p:ext uri="{BB962C8B-B14F-4D97-AF65-F5344CB8AC3E}">
        <p14:creationId xmlns:p14="http://schemas.microsoft.com/office/powerpoint/2010/main" val="94250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17</a:t>
            </a:fld>
            <a:endParaRPr lang="de-DE"/>
          </a:p>
        </p:txBody>
      </p:sp>
    </p:spTree>
    <p:extLst>
      <p:ext uri="{BB962C8B-B14F-4D97-AF65-F5344CB8AC3E}">
        <p14:creationId xmlns:p14="http://schemas.microsoft.com/office/powerpoint/2010/main" val="80941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18</a:t>
            </a:fld>
            <a:endParaRPr lang="de-DE"/>
          </a:p>
        </p:txBody>
      </p:sp>
    </p:spTree>
    <p:extLst>
      <p:ext uri="{BB962C8B-B14F-4D97-AF65-F5344CB8AC3E}">
        <p14:creationId xmlns:p14="http://schemas.microsoft.com/office/powerpoint/2010/main" val="262667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19</a:t>
            </a:fld>
            <a:endParaRPr lang="de-DE"/>
          </a:p>
        </p:txBody>
      </p:sp>
    </p:spTree>
    <p:extLst>
      <p:ext uri="{BB962C8B-B14F-4D97-AF65-F5344CB8AC3E}">
        <p14:creationId xmlns:p14="http://schemas.microsoft.com/office/powerpoint/2010/main" val="57180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2</a:t>
            </a:fld>
            <a:endParaRPr lang="de-DE"/>
          </a:p>
        </p:txBody>
      </p:sp>
    </p:spTree>
    <p:extLst>
      <p:ext uri="{BB962C8B-B14F-4D97-AF65-F5344CB8AC3E}">
        <p14:creationId xmlns:p14="http://schemas.microsoft.com/office/powerpoint/2010/main" val="247451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20</a:t>
            </a:fld>
            <a:endParaRPr lang="de-DE"/>
          </a:p>
        </p:txBody>
      </p:sp>
    </p:spTree>
    <p:extLst>
      <p:ext uri="{BB962C8B-B14F-4D97-AF65-F5344CB8AC3E}">
        <p14:creationId xmlns:p14="http://schemas.microsoft.com/office/powerpoint/2010/main" val="1724148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21</a:t>
            </a:fld>
            <a:endParaRPr lang="de-DE"/>
          </a:p>
        </p:txBody>
      </p:sp>
    </p:spTree>
    <p:extLst>
      <p:ext uri="{BB962C8B-B14F-4D97-AF65-F5344CB8AC3E}">
        <p14:creationId xmlns:p14="http://schemas.microsoft.com/office/powerpoint/2010/main" val="287084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22</a:t>
            </a:fld>
            <a:endParaRPr lang="de-DE"/>
          </a:p>
        </p:txBody>
      </p:sp>
    </p:spTree>
    <p:extLst>
      <p:ext uri="{BB962C8B-B14F-4D97-AF65-F5344CB8AC3E}">
        <p14:creationId xmlns:p14="http://schemas.microsoft.com/office/powerpoint/2010/main" val="2669738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23</a:t>
            </a:fld>
            <a:endParaRPr lang="de-DE"/>
          </a:p>
        </p:txBody>
      </p:sp>
    </p:spTree>
    <p:extLst>
      <p:ext uri="{BB962C8B-B14F-4D97-AF65-F5344CB8AC3E}">
        <p14:creationId xmlns:p14="http://schemas.microsoft.com/office/powerpoint/2010/main" val="325640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3</a:t>
            </a:fld>
            <a:endParaRPr lang="de-DE"/>
          </a:p>
        </p:txBody>
      </p:sp>
    </p:spTree>
    <p:extLst>
      <p:ext uri="{BB962C8B-B14F-4D97-AF65-F5344CB8AC3E}">
        <p14:creationId xmlns:p14="http://schemas.microsoft.com/office/powerpoint/2010/main" val="377319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4</a:t>
            </a:fld>
            <a:endParaRPr lang="de-DE"/>
          </a:p>
        </p:txBody>
      </p:sp>
    </p:spTree>
    <p:extLst>
      <p:ext uri="{BB962C8B-B14F-4D97-AF65-F5344CB8AC3E}">
        <p14:creationId xmlns:p14="http://schemas.microsoft.com/office/powerpoint/2010/main" val="122238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5</a:t>
            </a:fld>
            <a:endParaRPr lang="de-DE"/>
          </a:p>
        </p:txBody>
      </p:sp>
    </p:spTree>
    <p:extLst>
      <p:ext uri="{BB962C8B-B14F-4D97-AF65-F5344CB8AC3E}">
        <p14:creationId xmlns:p14="http://schemas.microsoft.com/office/powerpoint/2010/main" val="379475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6</a:t>
            </a:fld>
            <a:endParaRPr lang="de-DE"/>
          </a:p>
        </p:txBody>
      </p:sp>
    </p:spTree>
    <p:extLst>
      <p:ext uri="{BB962C8B-B14F-4D97-AF65-F5344CB8AC3E}">
        <p14:creationId xmlns:p14="http://schemas.microsoft.com/office/powerpoint/2010/main" val="352405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7</a:t>
            </a:fld>
            <a:endParaRPr lang="de-DE"/>
          </a:p>
        </p:txBody>
      </p:sp>
    </p:spTree>
    <p:extLst>
      <p:ext uri="{BB962C8B-B14F-4D97-AF65-F5344CB8AC3E}">
        <p14:creationId xmlns:p14="http://schemas.microsoft.com/office/powerpoint/2010/main" val="213085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8</a:t>
            </a:fld>
            <a:endParaRPr lang="de-DE"/>
          </a:p>
        </p:txBody>
      </p:sp>
    </p:spTree>
    <p:extLst>
      <p:ext uri="{BB962C8B-B14F-4D97-AF65-F5344CB8AC3E}">
        <p14:creationId xmlns:p14="http://schemas.microsoft.com/office/powerpoint/2010/main" val="395426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9</a:t>
            </a:fld>
            <a:endParaRPr lang="de-DE"/>
          </a:p>
        </p:txBody>
      </p:sp>
    </p:spTree>
    <p:extLst>
      <p:ext uri="{BB962C8B-B14F-4D97-AF65-F5344CB8AC3E}">
        <p14:creationId xmlns:p14="http://schemas.microsoft.com/office/powerpoint/2010/main" val="193812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6" name="Slide Number Placeholder 5"/>
          <p:cNvSpPr>
            <a:spLocks noGrp="1"/>
          </p:cNvSpPr>
          <p:nvPr>
            <p:ph type="sldNum" sz="quarter" idx="12"/>
          </p:nvPr>
        </p:nvSpPr>
        <p:spPr/>
        <p:txBody>
          <a:bodyPr/>
          <a:lstStyle>
            <a:lvl1pPr>
              <a:defRPr/>
            </a:lvl1pPr>
          </a:lstStyle>
          <a:p>
            <a:fld id="{9ADA9C95-772A-47A9-AD15-555E5871AF08}" type="slidenum">
              <a:rPr lang="de-DE" smtClean="0"/>
              <a:pPr/>
              <a:t>‹Nr.›</a:t>
            </a:fld>
            <a:endParaRPr lang="de-DE" dirty="0"/>
          </a:p>
        </p:txBody>
      </p:sp>
    </p:spTree>
    <p:extLst>
      <p:ext uri="{BB962C8B-B14F-4D97-AF65-F5344CB8AC3E}">
        <p14:creationId xmlns:p14="http://schemas.microsoft.com/office/powerpoint/2010/main" val="24565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12F79BF1-A2CE-427C-87BA-8B0D038BBC0D}" type="slidenum">
              <a:rPr lang="de-DE" smtClean="0"/>
              <a:pPr/>
              <a:t>‹Nr.›</a:t>
            </a:fld>
            <a:endParaRPr lang="de-DE" dirty="0"/>
          </a:p>
        </p:txBody>
      </p:sp>
    </p:spTree>
    <p:extLst>
      <p:ext uri="{BB962C8B-B14F-4D97-AF65-F5344CB8AC3E}">
        <p14:creationId xmlns:p14="http://schemas.microsoft.com/office/powerpoint/2010/main" val="5145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Contact + Fundin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4A0D76FC-2569-42A8-BD24-0C9D41943EA1}" type="slidenum">
              <a:rPr lang="de-DE" smtClean="0"/>
              <a:pPr/>
              <a:t>‹Nr.›</a:t>
            </a:fld>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3540250"/>
            <a:ext cx="3752850" cy="787330"/>
          </a:xfrm>
          <a:prstGeom prst="rect">
            <a:avLst/>
          </a:prstGeom>
        </p:spPr>
      </p:pic>
      <p:sp>
        <p:nvSpPr>
          <p:cNvPr id="9" name="TextBox 8"/>
          <p:cNvSpPr txBox="1"/>
          <p:nvPr userDrawn="1"/>
        </p:nvSpPr>
        <p:spPr>
          <a:xfrm>
            <a:off x="6096000" y="4683201"/>
            <a:ext cx="5257798" cy="1384995"/>
          </a:xfrm>
          <a:prstGeom prst="rect">
            <a:avLst/>
          </a:prstGeom>
          <a:noFill/>
        </p:spPr>
        <p:txBody>
          <a:bodyPr wrap="square" lIns="54000" rtlCol="0">
            <a:spAutoFit/>
          </a:bodyPr>
          <a:lstStyle/>
          <a:p>
            <a:pPr lvl="0"/>
            <a:r>
              <a:rPr lang="en-US" sz="1200" dirty="0">
                <a:solidFill>
                  <a:srgbClr val="005597"/>
                </a:solidFill>
              </a:rPr>
              <a:t>This project has received funding by the European Union’s HORIZON-INFRA-2022-TECH-01 call under grant agreement number 101095207.</a:t>
            </a:r>
          </a:p>
          <a:p>
            <a:pPr lvl="0"/>
            <a:endParaRPr lang="en-US" sz="1200" dirty="0">
              <a:solidFill>
                <a:srgbClr val="005597"/>
              </a:solidFill>
            </a:endParaRPr>
          </a:p>
          <a:p>
            <a:pPr lvl="0"/>
            <a:r>
              <a:rPr lang="en-US" sz="1200" dirty="0">
                <a:solidFill>
                  <a:srgbClr val="005597"/>
                </a:solidFill>
              </a:rPr>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2" name="TextBox 1"/>
          <p:cNvSpPr txBox="1"/>
          <p:nvPr userDrawn="1"/>
        </p:nvSpPr>
        <p:spPr>
          <a:xfrm>
            <a:off x="838800" y="363600"/>
            <a:ext cx="10515600" cy="813600"/>
          </a:xfrm>
          <a:prstGeom prst="rect">
            <a:avLst/>
          </a:prstGeom>
          <a:noFill/>
        </p:spPr>
        <p:txBody>
          <a:bodyPr wrap="none" rtlCol="0">
            <a:spAutoFit/>
          </a:bodyPr>
          <a:lstStyle/>
          <a:p>
            <a:r>
              <a:rPr lang="de-DE" sz="4000" b="1" kern="1200" cap="all" baseline="0" dirty="0">
                <a:solidFill>
                  <a:schemeClr val="accent1"/>
                </a:solidFill>
                <a:latin typeface="+mj-lt"/>
                <a:ea typeface="+mj-ea"/>
                <a:cs typeface="+mj-cs"/>
              </a:rPr>
              <a:t>Thank yOU!</a:t>
            </a:r>
            <a:endParaRPr lang="de-DE" dirty="0"/>
          </a:p>
        </p:txBody>
      </p:sp>
      <p:sp>
        <p:nvSpPr>
          <p:cNvPr id="5" name="TextBox 4"/>
          <p:cNvSpPr txBox="1"/>
          <p:nvPr userDrawn="1"/>
        </p:nvSpPr>
        <p:spPr>
          <a:xfrm>
            <a:off x="838800" y="1371600"/>
            <a:ext cx="1938351" cy="1015663"/>
          </a:xfrm>
          <a:prstGeom prst="rect">
            <a:avLst/>
          </a:prstGeom>
          <a:noFill/>
        </p:spPr>
        <p:txBody>
          <a:bodyPr wrap="none" rtlCol="0">
            <a:spAutoFit/>
          </a:bodyPr>
          <a:lstStyle/>
          <a:p>
            <a:r>
              <a:rPr lang="de-DE" sz="2000" dirty="0">
                <a:solidFill>
                  <a:srgbClr val="005597"/>
                </a:solidFill>
              </a:rPr>
              <a:t>Any questions?</a:t>
            </a:r>
          </a:p>
          <a:p>
            <a:endParaRPr lang="de-DE" sz="2000" dirty="0">
              <a:solidFill>
                <a:srgbClr val="005597"/>
              </a:solidFill>
            </a:endParaRPr>
          </a:p>
          <a:p>
            <a:r>
              <a:rPr lang="de-DE" sz="2000" baseline="0" dirty="0">
                <a:solidFill>
                  <a:srgbClr val="005597"/>
                </a:solidFill>
              </a:rPr>
              <a:t>Contact me:</a:t>
            </a:r>
          </a:p>
        </p:txBody>
      </p:sp>
      <p:sp>
        <p:nvSpPr>
          <p:cNvPr id="10" name="Text Placeholder 9"/>
          <p:cNvSpPr>
            <a:spLocks noGrp="1"/>
          </p:cNvSpPr>
          <p:nvPr>
            <p:ph type="body" sz="quarter" idx="12" hasCustomPrompt="1"/>
          </p:nvPr>
        </p:nvSpPr>
        <p:spPr>
          <a:xfrm>
            <a:off x="838799" y="2667472"/>
            <a:ext cx="4470179" cy="3400723"/>
          </a:xfrm>
        </p:spPr>
        <p:txBody>
          <a:bodyPr>
            <a:normAutofit/>
          </a:bodyPr>
          <a:lstStyle>
            <a:lvl1pPr marL="0" indent="0">
              <a:buFont typeface="Arial" panose="020B0604020202020204" pitchFamily="34" charset="0"/>
              <a:buNone/>
              <a:defRPr sz="2000" baseline="0"/>
            </a:lvl1pPr>
          </a:lstStyle>
          <a:p>
            <a:pPr lvl="0"/>
            <a:r>
              <a:rPr lang="de-DE" dirty="0"/>
              <a:t>Insert contact details</a:t>
            </a:r>
          </a:p>
        </p:txBody>
      </p:sp>
    </p:spTree>
    <p:extLst>
      <p:ext uri="{BB962C8B-B14F-4D97-AF65-F5344CB8AC3E}">
        <p14:creationId xmlns:p14="http://schemas.microsoft.com/office/powerpoint/2010/main" val="16129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198" y="1560911"/>
            <a:ext cx="2371727" cy="813593"/>
          </a:xfrm>
        </p:spPr>
        <p:txBody>
          <a:bodyPr/>
          <a:lstStyle>
            <a:lvl1pPr>
              <a:defRPr/>
            </a:lvl1pPr>
          </a:lstStyle>
          <a:p>
            <a:r>
              <a:rPr lang="en-US" dirty="0"/>
              <a:t>Agenda</a:t>
            </a:r>
            <a:endParaRPr lang="de-DE" dirty="0"/>
          </a:p>
        </p:txBody>
      </p:sp>
      <p:sp>
        <p:nvSpPr>
          <p:cNvPr id="4" name="Slide Number Placeholder 3"/>
          <p:cNvSpPr>
            <a:spLocks noGrp="1"/>
          </p:cNvSpPr>
          <p:nvPr>
            <p:ph type="sldNum" sz="quarter" idx="11"/>
          </p:nvPr>
        </p:nvSpPr>
        <p:spPr/>
        <p:txBody>
          <a:bodyPr/>
          <a:lstStyle>
            <a:lvl1pPr>
              <a:defRPr/>
            </a:lvl1pPr>
          </a:lstStyle>
          <a:p>
            <a:fld id="{570F6720-1405-4D16-AD99-17E6C8C7F65C}" type="slidenum">
              <a:rPr lang="de-DE" smtClean="0"/>
              <a:pPr/>
              <a:t>‹Nr.›</a:t>
            </a:fld>
            <a:endParaRPr lang="de-DE" dirty="0"/>
          </a:p>
        </p:txBody>
      </p:sp>
      <p:sp>
        <p:nvSpPr>
          <p:cNvPr id="6" name="Picture Placeholder 5"/>
          <p:cNvSpPr>
            <a:spLocks noGrp="1"/>
          </p:cNvSpPr>
          <p:nvPr>
            <p:ph type="pic" sz="quarter" idx="12" hasCustomPrompt="1"/>
          </p:nvPr>
        </p:nvSpPr>
        <p:spPr>
          <a:xfrm>
            <a:off x="0" y="0"/>
            <a:ext cx="6105526" cy="6343649"/>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hasCustomPrompt="1"/>
          </p:nvPr>
        </p:nvSpPr>
        <p:spPr>
          <a:xfrm>
            <a:off x="6553198" y="2667001"/>
            <a:ext cx="4857750" cy="2609850"/>
          </a:xfrm>
        </p:spPr>
        <p:txBody>
          <a:bodyPr/>
          <a:lstStyle>
            <a:lvl1pPr>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endParaRPr lang="de-DE" dirty="0"/>
          </a:p>
        </p:txBody>
      </p:sp>
    </p:spTree>
    <p:extLst>
      <p:ext uri="{BB962C8B-B14F-4D97-AF65-F5344CB8AC3E}">
        <p14:creationId xmlns:p14="http://schemas.microsoft.com/office/powerpoint/2010/main" val="9075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p:cNvSpPr>
            <a:spLocks noGrp="1"/>
          </p:cNvSpPr>
          <p:nvPr>
            <p:ph type="sldNum" sz="quarter" idx="12"/>
          </p:nvPr>
        </p:nvSpPr>
        <p:spPr/>
        <p:txBody>
          <a:bodyPr/>
          <a:lstStyle>
            <a:lvl1pPr>
              <a:defRPr/>
            </a:lvl1pPr>
          </a:lstStyle>
          <a:p>
            <a:fld id="{EC5B15BB-6B6E-4ECE-9DE6-799FAF01EBD9}" type="slidenum">
              <a:rPr lang="de-DE" smtClean="0"/>
              <a:pPr/>
              <a:t>‹Nr.›</a:t>
            </a:fld>
            <a:endParaRPr lang="de-DE" dirty="0"/>
          </a:p>
        </p:txBody>
      </p:sp>
    </p:spTree>
    <p:extLst>
      <p:ext uri="{BB962C8B-B14F-4D97-AF65-F5344CB8AC3E}">
        <p14:creationId xmlns:p14="http://schemas.microsoft.com/office/powerpoint/2010/main" val="584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de-D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rgbClr val="00559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lvl1pPr>
          </a:lstStyle>
          <a:p>
            <a:fld id="{0E1A82E5-E37E-48D0-BAA1-152CADA91FDC}" type="slidenum">
              <a:rPr lang="de-DE" smtClean="0"/>
              <a:pPr/>
              <a:t>‹Nr.›</a:t>
            </a:fld>
            <a:endParaRPr lang="de-DE" dirty="0"/>
          </a:p>
        </p:txBody>
      </p:sp>
    </p:spTree>
    <p:extLst>
      <p:ext uri="{BB962C8B-B14F-4D97-AF65-F5344CB8AC3E}">
        <p14:creationId xmlns:p14="http://schemas.microsoft.com/office/powerpoint/2010/main" val="24511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4" name="Slide Number Placeholder 3"/>
          <p:cNvSpPr>
            <a:spLocks noGrp="1"/>
          </p:cNvSpPr>
          <p:nvPr>
            <p:ph type="sldNum" sz="quarter" idx="11"/>
          </p:nvPr>
        </p:nvSpPr>
        <p:spPr/>
        <p:txBody>
          <a:bodyPr/>
          <a:lstStyle>
            <a:lvl1pPr>
              <a:defRPr/>
            </a:lvl1pPr>
          </a:lstStyle>
          <a:p>
            <a:fld id="{B7B9D68D-A9E2-4D20-A28B-EE5DB10D54AA}" type="slidenum">
              <a:rPr lang="de-DE" smtClean="0"/>
              <a:pPr/>
              <a:t>‹Nr.›</a:t>
            </a:fld>
            <a:endParaRPr lang="de-DE" dirty="0"/>
          </a:p>
        </p:txBody>
      </p:sp>
      <p:sp>
        <p:nvSpPr>
          <p:cNvPr id="6" name="Picture Placeholder 5"/>
          <p:cNvSpPr>
            <a:spLocks noGrp="1"/>
          </p:cNvSpPr>
          <p:nvPr>
            <p:ph type="pic" sz="quarter" idx="12" hasCustomPrompt="1"/>
          </p:nvPr>
        </p:nvSpPr>
        <p:spPr>
          <a:xfrm>
            <a:off x="838200" y="1485105"/>
            <a:ext cx="3933825" cy="4629150"/>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p:nvPr>
        </p:nvSpPr>
        <p:spPr>
          <a:xfrm>
            <a:off x="5010148" y="1485105"/>
            <a:ext cx="6343650" cy="4629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980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0CFC6FB3-9999-49A7-A73E-2B93016B0323}" type="slidenum">
              <a:rPr lang="de-DE" smtClean="0"/>
              <a:pPr/>
              <a:t>‹Nr.›</a:t>
            </a:fld>
            <a:endParaRPr lang="de-DE" dirty="0"/>
          </a:p>
        </p:txBody>
      </p:sp>
      <p:sp>
        <p:nvSpPr>
          <p:cNvPr id="6" name="Picture Placeholder 5"/>
          <p:cNvSpPr>
            <a:spLocks noGrp="1"/>
          </p:cNvSpPr>
          <p:nvPr>
            <p:ph type="pic" sz="quarter" idx="12" hasCustomPrompt="1"/>
          </p:nvPr>
        </p:nvSpPr>
        <p:spPr>
          <a:xfrm>
            <a:off x="0" y="0"/>
            <a:ext cx="12192000" cy="6353175"/>
          </a:xfrm>
          <a:solidFill>
            <a:schemeClr val="bg1">
              <a:lumMod val="95000"/>
            </a:schemeClr>
          </a:solidFill>
        </p:spPr>
        <p:txBody>
          <a:bodyPr anchor="ctr"/>
          <a:lstStyle>
            <a:lvl1pPr algn="ctr">
              <a:defRPr/>
            </a:lvl1pPr>
          </a:lstStyle>
          <a:p>
            <a:r>
              <a:rPr lang="de-DE" dirty="0"/>
              <a:t>Insert picture</a:t>
            </a:r>
          </a:p>
        </p:txBody>
      </p:sp>
    </p:spTree>
    <p:extLst>
      <p:ext uri="{BB962C8B-B14F-4D97-AF65-F5344CB8AC3E}">
        <p14:creationId xmlns:p14="http://schemas.microsoft.com/office/powerpoint/2010/main" val="25712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Slide Number Placeholder 6"/>
          <p:cNvSpPr>
            <a:spLocks noGrp="1"/>
          </p:cNvSpPr>
          <p:nvPr>
            <p:ph type="sldNum" sz="quarter" idx="12"/>
          </p:nvPr>
        </p:nvSpPr>
        <p:spPr/>
        <p:txBody>
          <a:bodyPr/>
          <a:lstStyle>
            <a:lvl1pPr>
              <a:defRPr/>
            </a:lvl1pPr>
          </a:lstStyle>
          <a:p>
            <a:fld id="{F243238E-2D45-437B-B899-6BA22959758D}" type="slidenum">
              <a:rPr lang="de-DE" smtClean="0"/>
              <a:pPr/>
              <a:t>‹Nr.›</a:t>
            </a:fld>
            <a:endParaRPr lang="de-DE" dirty="0"/>
          </a:p>
        </p:txBody>
      </p:sp>
    </p:spTree>
    <p:extLst>
      <p:ext uri="{BB962C8B-B14F-4D97-AF65-F5344CB8AC3E}">
        <p14:creationId xmlns:p14="http://schemas.microsoft.com/office/powerpoint/2010/main" val="32383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5" name="Slide Number Placeholder 4"/>
          <p:cNvSpPr>
            <a:spLocks noGrp="1"/>
          </p:cNvSpPr>
          <p:nvPr>
            <p:ph type="sldNum" sz="quarter" idx="12"/>
          </p:nvPr>
        </p:nvSpPr>
        <p:spPr/>
        <p:txBody>
          <a:bodyPr/>
          <a:lstStyle>
            <a:lvl1pPr>
              <a:defRPr/>
            </a:lvl1pPr>
          </a:lstStyle>
          <a:p>
            <a:fld id="{4E7890BF-F280-4011-953D-1CEA2C09C70B}" type="slidenum">
              <a:rPr lang="de-DE" smtClean="0"/>
              <a:pPr/>
              <a:t>‹Nr.›</a:t>
            </a:fld>
            <a:endParaRPr lang="de-DE" dirty="0"/>
          </a:p>
        </p:txBody>
      </p:sp>
    </p:spTree>
    <p:extLst>
      <p:ext uri="{BB962C8B-B14F-4D97-AF65-F5344CB8AC3E}">
        <p14:creationId xmlns:p14="http://schemas.microsoft.com/office/powerpoint/2010/main" val="30841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endParaRPr lang="de-DE" dirty="0"/>
          </a:p>
        </p:txBody>
      </p:sp>
      <p:sp>
        <p:nvSpPr>
          <p:cNvPr id="3" name="Picture Placeholder 2"/>
          <p:cNvSpPr>
            <a:spLocks noGrp="1"/>
          </p:cNvSpPr>
          <p:nvPr>
            <p:ph type="pic" idx="1" hasCustomPrompt="1"/>
          </p:nvPr>
        </p:nvSpPr>
        <p:spPr>
          <a:xfrm>
            <a:off x="5183188" y="987425"/>
            <a:ext cx="6172200" cy="4873625"/>
          </a:xfr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defRPr/>
            </a:lvl1pPr>
          </a:lstStyle>
          <a:p>
            <a:fld id="{1345116D-6FF5-4B6F-A5E3-E28E5007D906}" type="slidenum">
              <a:rPr lang="de-DE" smtClean="0"/>
              <a:pPr/>
              <a:t>‹Nr.›</a:t>
            </a:fld>
            <a:endParaRPr lang="de-DE" dirty="0"/>
          </a:p>
        </p:txBody>
      </p:sp>
    </p:spTree>
    <p:extLst>
      <p:ext uri="{BB962C8B-B14F-4D97-AF65-F5344CB8AC3E}">
        <p14:creationId xmlns:p14="http://schemas.microsoft.com/office/powerpoint/2010/main" val="30673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838200" y="365125"/>
            <a:ext cx="10515600" cy="81359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p:cNvSpPr>
            <a:spLocks noGrp="1"/>
          </p:cNvSpPr>
          <p:nvPr>
            <p:ph type="sldNum" sz="quarter" idx="4"/>
          </p:nvPr>
        </p:nvSpPr>
        <p:spPr>
          <a:xfrm>
            <a:off x="10848973" y="6420642"/>
            <a:ext cx="504825" cy="365125"/>
          </a:xfrm>
          <a:prstGeom prst="rect">
            <a:avLst/>
          </a:prstGeom>
        </p:spPr>
        <p:txBody>
          <a:bodyPr vert="horz" lIns="91440" tIns="45720" rIns="0" bIns="45720" rtlCol="0" anchor="ctr"/>
          <a:lstStyle>
            <a:lvl1pPr algn="r">
              <a:defRPr sz="1000" b="1" baseline="0">
                <a:solidFill>
                  <a:schemeClr val="bg1"/>
                </a:solidFill>
              </a:defRPr>
            </a:lvl1pPr>
          </a:lstStyle>
          <a:p>
            <a:fld id="{AB9FAE4E-508E-477F-9F1C-41A32CF2CA03}" type="slidenum">
              <a:rPr lang="de-DE" smtClean="0"/>
              <a:pPr/>
              <a:t>‹Nr.›</a:t>
            </a:fld>
            <a:endParaRPr lang="de-DE" dirty="0"/>
          </a:p>
        </p:txBody>
      </p:sp>
      <p:sp>
        <p:nvSpPr>
          <p:cNvPr id="7" name="Rectangle 6"/>
          <p:cNvSpPr/>
          <p:nvPr userDrawn="1"/>
        </p:nvSpPr>
        <p:spPr>
          <a:xfrm>
            <a:off x="1842090" y="-510366"/>
            <a:ext cx="1658679"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34</a:t>
            </a:r>
            <a:r>
              <a:rPr lang="de-DE" sz="1400" baseline="0" dirty="0"/>
              <a:t> / 179 / 201</a:t>
            </a:r>
            <a:endParaRPr lang="de-DE" sz="1400" dirty="0"/>
          </a:p>
        </p:txBody>
      </p:sp>
      <p:sp>
        <p:nvSpPr>
          <p:cNvPr id="10" name="Rectangle 9"/>
          <p:cNvSpPr/>
          <p:nvPr userDrawn="1"/>
        </p:nvSpPr>
        <p:spPr>
          <a:xfrm>
            <a:off x="15063" y="-510366"/>
            <a:ext cx="1646274" cy="393405"/>
          </a:xfrm>
          <a:prstGeom prst="rect">
            <a:avLst/>
          </a:prstGeom>
          <a:solidFill>
            <a:srgbClr val="0055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0</a:t>
            </a:r>
            <a:r>
              <a:rPr lang="de-DE" sz="1400" baseline="0" dirty="0"/>
              <a:t> / 85 / 151</a:t>
            </a:r>
            <a:endParaRPr lang="de-DE" sz="1400" dirty="0"/>
          </a:p>
        </p:txBody>
      </p:sp>
      <p:sp>
        <p:nvSpPr>
          <p:cNvPr id="11" name="Rectangle 10"/>
          <p:cNvSpPr/>
          <p:nvPr userDrawn="1"/>
        </p:nvSpPr>
        <p:spPr>
          <a:xfrm>
            <a:off x="3681522" y="-510366"/>
            <a:ext cx="1690577" cy="393405"/>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a:t>242 / 242 / 242</a:t>
            </a:r>
          </a:p>
        </p:txBody>
      </p:sp>
      <p:pic>
        <p:nvPicPr>
          <p:cNvPr id="15" name="Picture 14"/>
          <p:cNvPicPr>
            <a:picLocks noChangeAspect="1"/>
          </p:cNvPicPr>
          <p:nvPr userDrawn="1"/>
        </p:nvPicPr>
        <p:blipFill>
          <a:blip r:embed="rId13"/>
          <a:stretch>
            <a:fillRect/>
          </a:stretch>
        </p:blipFill>
        <p:spPr>
          <a:xfrm>
            <a:off x="9897664" y="386558"/>
            <a:ext cx="1902617" cy="634206"/>
          </a:xfrm>
          <a:prstGeom prst="rect">
            <a:avLst/>
          </a:prstGeom>
        </p:spPr>
      </p:pic>
      <p:sp>
        <p:nvSpPr>
          <p:cNvPr id="16" name="Date Placeholder 3"/>
          <p:cNvSpPr txBox="1">
            <a:spLocks/>
          </p:cNvSpPr>
          <p:nvPr userDrawn="1"/>
        </p:nvSpPr>
        <p:spPr>
          <a:xfrm>
            <a:off x="3354643" y="6435643"/>
            <a:ext cx="854132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Udo Eisenbarth, GSI Darmstadt, Plasma Physics | OPOSSUM Workshop 2025</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729" y="6412096"/>
            <a:ext cx="1853013" cy="412829"/>
          </a:xfrm>
          <a:prstGeom prst="rect">
            <a:avLst/>
          </a:prstGeom>
        </p:spPr>
      </p:pic>
      <p:sp>
        <p:nvSpPr>
          <p:cNvPr id="13" name="Date Placeholder 3">
            <a:extLst>
              <a:ext uri="{FF2B5EF4-FFF2-40B4-BE49-F238E27FC236}">
                <a16:creationId xmlns:a16="http://schemas.microsoft.com/office/drawing/2014/main" id="{A0812545-5FA1-4CB7-948C-55FB59626779}"/>
              </a:ext>
            </a:extLst>
          </p:cNvPr>
          <p:cNvSpPr txBox="1">
            <a:spLocks/>
          </p:cNvSpPr>
          <p:nvPr userDrawn="1"/>
        </p:nvSpPr>
        <p:spPr>
          <a:xfrm>
            <a:off x="9423952" y="6420642"/>
            <a:ext cx="537075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www.thrill-project.eu</a:t>
            </a:r>
          </a:p>
        </p:txBody>
      </p:sp>
    </p:spTree>
    <p:extLst>
      <p:ext uri="{BB962C8B-B14F-4D97-AF65-F5344CB8AC3E}">
        <p14:creationId xmlns:p14="http://schemas.microsoft.com/office/powerpoint/2010/main" val="38257318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8" r:id="rId5"/>
    <p:sldLayoutId id="2147483687" r:id="rId6"/>
    <p:sldLayoutId id="2147483681" r:id="rId7"/>
    <p:sldLayoutId id="2147483683" r:id="rId8"/>
    <p:sldLayoutId id="2147483686" r:id="rId9"/>
    <p:sldLayoutId id="2147483684" r:id="rId10"/>
    <p:sldLayoutId id="2147483690" r:id="rId11"/>
  </p:sldLayoutIdLst>
  <p:hf hdr="0" ftr="0"/>
  <p:txStyles>
    <p:title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7.sv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7.sv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notesSlide" Target="../notesSlides/notesSlide13.xml"/><Relationship Id="rId7" Type="http://schemas.openxmlformats.org/officeDocument/2006/relationships/image" Target="../media/image31.png"/><Relationship Id="rId12"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7.sv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notesSlide" Target="../notesSlides/notesSlide14.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7.svg"/><Relationship Id="rId11" Type="http://schemas.openxmlformats.org/officeDocument/2006/relationships/image" Target="../media/image46.svg"/><Relationship Id="rId5" Type="http://schemas.openxmlformats.org/officeDocument/2006/relationships/image" Target="../media/image6.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5.xml"/><Relationship Id="rId7"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6.xml"/><Relationship Id="rId7" Type="http://schemas.openxmlformats.org/officeDocument/2006/relationships/image" Target="../media/image13.png"/><Relationship Id="rId12" Type="http://schemas.openxmlformats.org/officeDocument/2006/relationships/image" Target="../media/image55.sv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51.svg"/><Relationship Id="rId10" Type="http://schemas.openxmlformats.org/officeDocument/2006/relationships/image" Target="../media/image53.svg"/><Relationship Id="rId4" Type="http://schemas.openxmlformats.org/officeDocument/2006/relationships/image" Target="../media/image50.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7.xml"/><Relationship Id="rId7"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59.svg"/><Relationship Id="rId4" Type="http://schemas.openxmlformats.org/officeDocument/2006/relationships/image" Target="../media/image5.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notesSlide" Target="../notesSlides/notesSlide18.xml"/><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6.png"/><Relationship Id="rId10" Type="http://schemas.openxmlformats.org/officeDocument/2006/relationships/image" Target="../media/image61.svg"/><Relationship Id="rId4" Type="http://schemas.openxmlformats.org/officeDocument/2006/relationships/image" Target="../media/image5.png"/><Relationship Id="rId9" Type="http://schemas.openxmlformats.org/officeDocument/2006/relationships/image" Target="../media/image60.png"/><Relationship Id="rId14"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notesSlide" Target="../notesSlides/notesSlide19.xml"/><Relationship Id="rId7" Type="http://schemas.openxmlformats.org/officeDocument/2006/relationships/image" Target="../media/image66.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7.sv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notesSlide" Target="../notesSlides/notesSlide20.xml"/><Relationship Id="rId7" Type="http://schemas.openxmlformats.org/officeDocument/2006/relationships/image" Target="../media/image68.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71.png"/><Relationship Id="rId4" Type="http://schemas.openxmlformats.org/officeDocument/2006/relationships/image" Target="../media/image5.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639149"/>
            <a:ext cx="9144000" cy="624833"/>
          </a:xfrm>
        </p:spPr>
        <p:txBody>
          <a:bodyPr>
            <a:normAutofit lnSpcReduction="10000"/>
          </a:bodyPr>
          <a:lstStyle/>
          <a:p>
            <a:r>
              <a:rPr lang="de-DE" sz="2000" b="1" dirty="0"/>
              <a:t>Udo Eisenbarth*,</a:t>
            </a:r>
            <a:br>
              <a:rPr lang="de-DE" sz="2000" b="1" dirty="0"/>
            </a:br>
            <a:r>
              <a:rPr lang="de-DE" sz="2000" dirty="0"/>
              <a:t>Yannik Zobus, Zsuzsanna Major, and Vincent Bagnoud</a:t>
            </a:r>
            <a:endParaRPr lang="de-DE" sz="2000" baseline="30000" dirty="0"/>
          </a:p>
        </p:txBody>
      </p:sp>
      <p:sp>
        <p:nvSpPr>
          <p:cNvPr id="5" name="Slide Number Placeholder 4"/>
          <p:cNvSpPr>
            <a:spLocks noGrp="1"/>
          </p:cNvSpPr>
          <p:nvPr>
            <p:ph type="sldNum" sz="quarter" idx="12"/>
          </p:nvPr>
        </p:nvSpPr>
        <p:spPr/>
        <p:txBody>
          <a:bodyPr/>
          <a:lstStyle/>
          <a:p>
            <a:fld id="{9ADA9C95-772A-47A9-AD15-555E5871AF08}" type="slidenum">
              <a:rPr lang="de-DE" smtClean="0"/>
              <a:pPr/>
              <a:t>1</a:t>
            </a:fld>
            <a:endParaRPr lang="de-DE" dirty="0"/>
          </a:p>
        </p:txBody>
      </p:sp>
      <p:sp>
        <p:nvSpPr>
          <p:cNvPr id="6" name="Titel 1">
            <a:extLst>
              <a:ext uri="{FF2B5EF4-FFF2-40B4-BE49-F238E27FC236}">
                <a16:creationId xmlns:a16="http://schemas.microsoft.com/office/drawing/2014/main" id="{428BC03E-B9B5-4CBE-952A-F5C406EF335E}"/>
              </a:ext>
            </a:extLst>
          </p:cNvPr>
          <p:cNvSpPr txBox="1">
            <a:spLocks/>
          </p:cNvSpPr>
          <p:nvPr/>
        </p:nvSpPr>
        <p:spPr>
          <a:xfrm>
            <a:off x="98855" y="1985326"/>
            <a:ext cx="12027242" cy="2246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baseline="0">
                <a:solidFill>
                  <a:schemeClr val="accent1"/>
                </a:solidFill>
                <a:latin typeface="+mj-lt"/>
                <a:ea typeface="+mj-ea"/>
                <a:cs typeface="+mj-cs"/>
              </a:defRPr>
            </a:lvl1pPr>
          </a:lstStyle>
          <a:p>
            <a:r>
              <a:rPr lang="de-DE" sz="3600" dirty="0" err="1">
                <a:effectLst/>
                <a:latin typeface="Calibri" panose="020F0502020204030204" pitchFamily="34" charset="0"/>
                <a:ea typeface="DengXian" panose="02010600030101010101" pitchFamily="2" charset="-122"/>
                <a:cs typeface="Times New Roman" panose="02020603050405020304" pitchFamily="18" charset="0"/>
              </a:rPr>
              <a:t>Internals</a:t>
            </a:r>
            <a:r>
              <a:rPr lang="de-DE" sz="3600" dirty="0">
                <a:effectLst/>
                <a:latin typeface="Calibri" panose="020F0502020204030204" pitchFamily="34" charset="0"/>
                <a:ea typeface="DengXian" panose="02010600030101010101" pitchFamily="2" charset="-122"/>
                <a:cs typeface="Times New Roman" panose="02020603050405020304" pitchFamily="18" charset="0"/>
              </a:rPr>
              <a:t>, </a:t>
            </a:r>
            <a:r>
              <a:rPr lang="de-DE" sz="3600" dirty="0" err="1">
                <a:effectLst/>
                <a:latin typeface="Calibri" panose="020F0502020204030204" pitchFamily="34" charset="0"/>
                <a:ea typeface="DengXian" panose="02010600030101010101" pitchFamily="2" charset="-122"/>
                <a:cs typeface="Times New Roman" panose="02020603050405020304" pitchFamily="18" charset="0"/>
              </a:rPr>
              <a:t>Examples</a:t>
            </a:r>
            <a:endParaRPr lang="de-DE" sz="3600" dirty="0">
              <a:effectLst/>
              <a:latin typeface="Calibri" panose="020F0502020204030204" pitchFamily="34" charset="0"/>
              <a:ea typeface="DengXian" panose="02010600030101010101" pitchFamily="2" charset="-122"/>
              <a:cs typeface="Times New Roman" panose="02020603050405020304" pitchFamily="18" charset="0"/>
            </a:endParaRPr>
          </a:p>
          <a:p>
            <a:r>
              <a:rPr lang="de-DE" sz="3600" dirty="0">
                <a:latin typeface="Calibri" panose="020F0502020204030204" pitchFamily="34" charset="0"/>
                <a:ea typeface="DengXian" panose="02010600030101010101" pitchFamily="2" charset="-122"/>
                <a:cs typeface="Times New Roman" panose="02020603050405020304" pitchFamily="18" charset="0"/>
              </a:rPr>
              <a:t>&amp; FUTURE</a:t>
            </a:r>
            <a:endParaRPr lang="de-DE" sz="36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Grafik 6">
            <a:extLst>
              <a:ext uri="{FF2B5EF4-FFF2-40B4-BE49-F238E27FC236}">
                <a16:creationId xmlns:a16="http://schemas.microsoft.com/office/drawing/2014/main" id="{E8147C97-D4E3-4558-A0A7-3DE7F1BD2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731" y="1605884"/>
            <a:ext cx="4050538" cy="1005823"/>
          </a:xfrm>
          <a:prstGeom prst="rect">
            <a:avLst/>
          </a:prstGeom>
        </p:spPr>
      </p:pic>
      <p:sp>
        <p:nvSpPr>
          <p:cNvPr id="2" name="Textfeld 1">
            <a:extLst>
              <a:ext uri="{FF2B5EF4-FFF2-40B4-BE49-F238E27FC236}">
                <a16:creationId xmlns:a16="http://schemas.microsoft.com/office/drawing/2014/main" id="{EF5A0B8A-BC9D-432F-AFC1-F7E25182073D}"/>
              </a:ext>
            </a:extLst>
          </p:cNvPr>
          <p:cNvSpPr txBox="1"/>
          <p:nvPr/>
        </p:nvSpPr>
        <p:spPr>
          <a:xfrm>
            <a:off x="-119568" y="5990720"/>
            <a:ext cx="2170787" cy="584775"/>
          </a:xfrm>
          <a:prstGeom prst="rect">
            <a:avLst/>
          </a:prstGeom>
          <a:noFill/>
        </p:spPr>
        <p:txBody>
          <a:bodyPr wrap="none" rtlCol="0">
            <a:spAutoFit/>
          </a:bodyPr>
          <a:lstStyle/>
          <a:p>
            <a:pPr algn="ctr"/>
            <a:r>
              <a:rPr lang="en-US" sz="1600" b="1" dirty="0">
                <a:solidFill>
                  <a:srgbClr val="005597"/>
                </a:solidFill>
                <a:effectLst/>
                <a:latin typeface="Calibri" panose="020F0502020204030204" pitchFamily="34" charset="0"/>
                <a:ea typeface="DengXian" panose="02010600030101010101" pitchFamily="2" charset="-122"/>
                <a:cs typeface="Times New Roman" panose="02020603050405020304" pitchFamily="18" charset="0"/>
              </a:rPr>
              <a:t>*u.eisenbarth@gsi.de</a:t>
            </a:r>
            <a:endParaRPr lang="de-DE" sz="1600" b="1" dirty="0">
              <a:solidFill>
                <a:srgbClr val="005597"/>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en-US" sz="1600" dirty="0">
              <a:solidFill>
                <a:srgbClr val="005597"/>
              </a:solidFill>
            </a:endParaRPr>
          </a:p>
        </p:txBody>
      </p:sp>
    </p:spTree>
    <p:extLst>
      <p:ext uri="{BB962C8B-B14F-4D97-AF65-F5344CB8AC3E}">
        <p14:creationId xmlns:p14="http://schemas.microsoft.com/office/powerpoint/2010/main" val="2949149624"/>
      </p:ext>
    </p:extLst>
  </p:cSld>
  <p:clrMapOvr>
    <a:masterClrMapping/>
  </p:clrMapOvr>
  <mc:AlternateContent xmlns:mc="http://schemas.openxmlformats.org/markup-compatibility/2006" xmlns:p14="http://schemas.microsoft.com/office/powerpoint/2010/main">
    <mc:Choice Requires="p14">
      <p:transition spd="slow" p14:dur="2000" advTm="18834"/>
    </mc:Choice>
    <mc:Fallback xmlns="">
      <p:transition spd="slow" advTm="188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3</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10</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9510"/>
            <a:ext cx="5647700" cy="584775"/>
          </a:xfrm>
          <a:prstGeom prst="rect">
            <a:avLst/>
          </a:prstGeom>
          <a:noFill/>
        </p:spPr>
        <p:txBody>
          <a:bodyPr wrap="none" rtlCol="0">
            <a:spAutoFit/>
          </a:bodyPr>
          <a:lstStyle/>
          <a:p>
            <a:r>
              <a:rPr lang="de-DE" sz="3200" b="1" dirty="0">
                <a:solidFill>
                  <a:srgbClr val="005597"/>
                </a:solidFill>
              </a:rPr>
              <a:t>Kepler </a:t>
            </a:r>
            <a:r>
              <a:rPr lang="de-DE" sz="3200" b="1" dirty="0" err="1">
                <a:solidFill>
                  <a:srgbClr val="005597"/>
                </a:solidFill>
              </a:rPr>
              <a:t>telescope</a:t>
            </a:r>
            <a:r>
              <a:rPr lang="de-DE" sz="3200" b="1" dirty="0">
                <a:solidFill>
                  <a:srgbClr val="005597"/>
                </a:solidFill>
              </a:rPr>
              <a:t>: </a:t>
            </a:r>
            <a:r>
              <a:rPr lang="de-DE" sz="3200" b="1" dirty="0" err="1">
                <a:solidFill>
                  <a:srgbClr val="005597"/>
                </a:solidFill>
              </a:rPr>
              <a:t>wavefront</a:t>
            </a:r>
            <a:endParaRPr lang="en-US" sz="3200" b="1" dirty="0">
              <a:solidFill>
                <a:srgbClr val="005597"/>
              </a:solidFill>
            </a:endParaRPr>
          </a:p>
        </p:txBody>
      </p:sp>
      <p:sp>
        <p:nvSpPr>
          <p:cNvPr id="13" name="Textplatzhalter 4">
            <a:extLst>
              <a:ext uri="{FF2B5EF4-FFF2-40B4-BE49-F238E27FC236}">
                <a16:creationId xmlns:a16="http://schemas.microsoft.com/office/drawing/2014/main" id="{0FFE81AC-FAF2-49FC-9583-E13694159F3F}"/>
              </a:ext>
            </a:extLst>
          </p:cNvPr>
          <p:cNvSpPr txBox="1">
            <a:spLocks/>
          </p:cNvSpPr>
          <p:nvPr/>
        </p:nvSpPr>
        <p:spPr>
          <a:xfrm>
            <a:off x="4749253" y="1628431"/>
            <a:ext cx="3310413"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err="1"/>
              <a:t>wavefront</a:t>
            </a:r>
            <a:r>
              <a:rPr lang="de-DE" sz="2000" dirty="0"/>
              <a:t> monitor </a:t>
            </a:r>
            <a:r>
              <a:rPr lang="de-DE" sz="2000" dirty="0" err="1"/>
              <a:t>added</a:t>
            </a:r>
            <a:endParaRPr lang="de-DE" sz="2000" dirty="0"/>
          </a:p>
        </p:txBody>
      </p:sp>
      <p:pic>
        <p:nvPicPr>
          <p:cNvPr id="7" name="Grafik 6">
            <a:extLst>
              <a:ext uri="{FF2B5EF4-FFF2-40B4-BE49-F238E27FC236}">
                <a16:creationId xmlns:a16="http://schemas.microsoft.com/office/drawing/2014/main" id="{ACEC7456-D9DB-4C7A-BBFF-D07D4EC7C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6150" y="4766209"/>
            <a:ext cx="5362802" cy="1495832"/>
          </a:xfrm>
          <a:prstGeom prst="rect">
            <a:avLst/>
          </a:prstGeom>
        </p:spPr>
      </p:pic>
      <p:pic>
        <p:nvPicPr>
          <p:cNvPr id="6" name="Grafik 5">
            <a:extLst>
              <a:ext uri="{FF2B5EF4-FFF2-40B4-BE49-F238E27FC236}">
                <a16:creationId xmlns:a16="http://schemas.microsoft.com/office/drawing/2014/main" id="{69CA6C49-B6D2-429B-A4CA-EEF724EE5F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321" y="1480842"/>
            <a:ext cx="1116969" cy="4449861"/>
          </a:xfrm>
          <a:prstGeom prst="rect">
            <a:avLst/>
          </a:prstGeom>
        </p:spPr>
      </p:pic>
      <p:pic>
        <p:nvPicPr>
          <p:cNvPr id="14" name="Grafik 13">
            <a:extLst>
              <a:ext uri="{FF2B5EF4-FFF2-40B4-BE49-F238E27FC236}">
                <a16:creationId xmlns:a16="http://schemas.microsoft.com/office/drawing/2014/main" id="{4F726FB0-5D18-41AE-AFDA-194DB551D6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8917" y="2107828"/>
            <a:ext cx="2293666" cy="1921664"/>
          </a:xfrm>
          <a:prstGeom prst="rect">
            <a:avLst/>
          </a:prstGeom>
        </p:spPr>
      </p:pic>
      <p:pic>
        <p:nvPicPr>
          <p:cNvPr id="17" name="Grafik 16">
            <a:extLst>
              <a:ext uri="{FF2B5EF4-FFF2-40B4-BE49-F238E27FC236}">
                <a16:creationId xmlns:a16="http://schemas.microsoft.com/office/drawing/2014/main" id="{2E1EDF68-B046-40F2-B7F9-8A73EBD1F8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23294" y="2085616"/>
            <a:ext cx="2346690" cy="1966089"/>
          </a:xfrm>
          <a:prstGeom prst="rect">
            <a:avLst/>
          </a:prstGeom>
        </p:spPr>
      </p:pic>
      <p:sp>
        <p:nvSpPr>
          <p:cNvPr id="18" name="Pfeil: nach rechts 17">
            <a:extLst>
              <a:ext uri="{FF2B5EF4-FFF2-40B4-BE49-F238E27FC236}">
                <a16:creationId xmlns:a16="http://schemas.microsoft.com/office/drawing/2014/main" id="{68AECF2A-2B03-4355-B37D-D311FC3CC4D1}"/>
              </a:ext>
            </a:extLst>
          </p:cNvPr>
          <p:cNvSpPr/>
          <p:nvPr/>
        </p:nvSpPr>
        <p:spPr>
          <a:xfrm rot="3726246">
            <a:off x="4063493" y="4278582"/>
            <a:ext cx="527357" cy="396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rechts 20">
            <a:extLst>
              <a:ext uri="{FF2B5EF4-FFF2-40B4-BE49-F238E27FC236}">
                <a16:creationId xmlns:a16="http://schemas.microsoft.com/office/drawing/2014/main" id="{3095849F-063A-493B-8798-CDEE417DECF0}"/>
              </a:ext>
            </a:extLst>
          </p:cNvPr>
          <p:cNvSpPr/>
          <p:nvPr/>
        </p:nvSpPr>
        <p:spPr>
          <a:xfrm rot="7336889">
            <a:off x="8091978" y="4301510"/>
            <a:ext cx="527357" cy="396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platzhalter 4">
            <a:extLst>
              <a:ext uri="{FF2B5EF4-FFF2-40B4-BE49-F238E27FC236}">
                <a16:creationId xmlns:a16="http://schemas.microsoft.com/office/drawing/2014/main" id="{980417D1-CAAF-4628-B5AD-A31ED71FF189}"/>
              </a:ext>
            </a:extLst>
          </p:cNvPr>
          <p:cNvSpPr txBox="1">
            <a:spLocks/>
          </p:cNvSpPr>
          <p:nvPr/>
        </p:nvSpPr>
        <p:spPr>
          <a:xfrm>
            <a:off x="1537487" y="2736775"/>
            <a:ext cx="1642684" cy="66377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600" dirty="0" err="1"/>
              <a:t>input</a:t>
            </a:r>
            <a:r>
              <a:rPr lang="de-DE" sz="1600" dirty="0"/>
              <a:t> </a:t>
            </a:r>
            <a:r>
              <a:rPr lang="de-DE" sz="1600" dirty="0" err="1"/>
              <a:t>wavefront</a:t>
            </a:r>
            <a:endParaRPr lang="de-DE" sz="1600" dirty="0"/>
          </a:p>
          <a:p>
            <a:pPr marL="0" indent="0" algn="r">
              <a:buNone/>
            </a:pPr>
            <a:r>
              <a:rPr lang="de-DE" sz="1600" dirty="0"/>
              <a:t>(flat)</a:t>
            </a:r>
          </a:p>
        </p:txBody>
      </p:sp>
      <p:sp>
        <p:nvSpPr>
          <p:cNvPr id="23" name="Textplatzhalter 4">
            <a:extLst>
              <a:ext uri="{FF2B5EF4-FFF2-40B4-BE49-F238E27FC236}">
                <a16:creationId xmlns:a16="http://schemas.microsoft.com/office/drawing/2014/main" id="{8FA7A8AD-8E23-4858-A684-326B35C99062}"/>
              </a:ext>
            </a:extLst>
          </p:cNvPr>
          <p:cNvSpPr txBox="1">
            <a:spLocks/>
          </p:cNvSpPr>
          <p:nvPr/>
        </p:nvSpPr>
        <p:spPr>
          <a:xfrm>
            <a:off x="9642237" y="2736775"/>
            <a:ext cx="2139767" cy="66377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err="1"/>
              <a:t>output</a:t>
            </a:r>
            <a:r>
              <a:rPr lang="de-DE" sz="1600" dirty="0"/>
              <a:t> </a:t>
            </a:r>
            <a:r>
              <a:rPr lang="de-DE" sz="1600" dirty="0" err="1"/>
              <a:t>wavefront</a:t>
            </a:r>
            <a:endParaRPr lang="de-DE" sz="1600" dirty="0"/>
          </a:p>
          <a:p>
            <a:pPr marL="0" indent="0">
              <a:buNone/>
            </a:pPr>
            <a:r>
              <a:rPr lang="de-DE" sz="1600" dirty="0"/>
              <a:t>(</a:t>
            </a:r>
            <a:r>
              <a:rPr lang="de-DE" sz="1600" dirty="0" err="1"/>
              <a:t>spherical</a:t>
            </a:r>
            <a:r>
              <a:rPr lang="de-DE" sz="1600" dirty="0"/>
              <a:t> </a:t>
            </a:r>
            <a:r>
              <a:rPr lang="de-DE" sz="1600" dirty="0" err="1"/>
              <a:t>aberration</a:t>
            </a:r>
            <a:r>
              <a:rPr lang="de-DE" sz="1600" dirty="0"/>
              <a:t>)</a:t>
            </a:r>
          </a:p>
        </p:txBody>
      </p:sp>
    </p:spTree>
    <p:custDataLst>
      <p:tags r:id="rId1"/>
    </p:custDataLst>
    <p:extLst>
      <p:ext uri="{BB962C8B-B14F-4D97-AF65-F5344CB8AC3E}">
        <p14:creationId xmlns:p14="http://schemas.microsoft.com/office/powerpoint/2010/main" val="358180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4</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11</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190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1117534"/>
            <a:ext cx="6151043" cy="584775"/>
          </a:xfrm>
          <a:prstGeom prst="rect">
            <a:avLst/>
          </a:prstGeom>
          <a:noFill/>
        </p:spPr>
        <p:txBody>
          <a:bodyPr wrap="none" rtlCol="0">
            <a:spAutoFit/>
          </a:bodyPr>
          <a:lstStyle/>
          <a:p>
            <a:r>
              <a:rPr lang="de-DE" sz="3200" b="1" dirty="0">
                <a:solidFill>
                  <a:srgbClr val="005597"/>
                </a:solidFill>
              </a:rPr>
              <a:t>Kepler </a:t>
            </a:r>
            <a:r>
              <a:rPr lang="de-DE" sz="3200" b="1" dirty="0" err="1">
                <a:solidFill>
                  <a:srgbClr val="005597"/>
                </a:solidFill>
              </a:rPr>
              <a:t>telescope</a:t>
            </a:r>
            <a:r>
              <a:rPr lang="de-DE" sz="3200" b="1" dirty="0">
                <a:solidFill>
                  <a:srgbClr val="005597"/>
                </a:solidFill>
              </a:rPr>
              <a:t>: </a:t>
            </a:r>
            <a:r>
              <a:rPr lang="de-DE" sz="3200" b="1" dirty="0" err="1">
                <a:solidFill>
                  <a:srgbClr val="005597"/>
                </a:solidFill>
              </a:rPr>
              <a:t>chromatism</a:t>
            </a:r>
            <a:endParaRPr lang="en-US" sz="3200" b="1" dirty="0">
              <a:solidFill>
                <a:srgbClr val="005597"/>
              </a:solidFill>
            </a:endParaRPr>
          </a:p>
        </p:txBody>
      </p:sp>
      <p:pic>
        <p:nvPicPr>
          <p:cNvPr id="5" name="Grafik 4">
            <a:extLst>
              <a:ext uri="{FF2B5EF4-FFF2-40B4-BE49-F238E27FC236}">
                <a16:creationId xmlns:a16="http://schemas.microsoft.com/office/drawing/2014/main" id="{8BCF8813-296F-4FC2-8D96-F816892D78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1867341"/>
            <a:ext cx="1628775" cy="3952875"/>
          </a:xfrm>
          <a:prstGeom prst="rect">
            <a:avLst/>
          </a:prstGeom>
        </p:spPr>
      </p:pic>
      <p:sp>
        <p:nvSpPr>
          <p:cNvPr id="13" name="Textplatzhalter 4">
            <a:extLst>
              <a:ext uri="{FF2B5EF4-FFF2-40B4-BE49-F238E27FC236}">
                <a16:creationId xmlns:a16="http://schemas.microsoft.com/office/drawing/2014/main" id="{32D372FD-E085-43F2-859F-019FBFB24813}"/>
              </a:ext>
            </a:extLst>
          </p:cNvPr>
          <p:cNvSpPr txBox="1">
            <a:spLocks/>
          </p:cNvSpPr>
          <p:nvPr/>
        </p:nvSpPr>
        <p:spPr>
          <a:xfrm>
            <a:off x="2378288" y="1814548"/>
            <a:ext cx="7717820" cy="774571"/>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Same </a:t>
            </a:r>
            <a:r>
              <a:rPr lang="de-DE" sz="2000" dirty="0" err="1"/>
              <a:t>as</a:t>
            </a:r>
            <a:r>
              <a:rPr lang="de-DE" sz="2000" dirty="0"/>
              <a:t> ex. 2, but </a:t>
            </a:r>
            <a:r>
              <a:rPr lang="de-DE" sz="2000" dirty="0" err="1"/>
              <a:t>polychromatic</a:t>
            </a:r>
            <a:r>
              <a:rPr lang="de-DE" sz="2000" dirty="0"/>
              <a:t> source</a:t>
            </a:r>
          </a:p>
          <a:p>
            <a:r>
              <a:rPr lang="de-DE" sz="2000" dirty="0"/>
              <a:t>350 </a:t>
            </a:r>
            <a:r>
              <a:rPr lang="de-DE" sz="2000" dirty="0" err="1"/>
              <a:t>nm</a:t>
            </a:r>
            <a:r>
              <a:rPr lang="de-DE" sz="2000" dirty="0"/>
              <a:t> &amp; 1000 </a:t>
            </a:r>
            <a:r>
              <a:rPr lang="de-DE" sz="2000" dirty="0" err="1"/>
              <a:t>nm</a:t>
            </a:r>
            <a:endParaRPr lang="de-DE" sz="2000" dirty="0"/>
          </a:p>
        </p:txBody>
      </p:sp>
      <p:pic>
        <p:nvPicPr>
          <p:cNvPr id="7" name="Grafik 6">
            <a:extLst>
              <a:ext uri="{FF2B5EF4-FFF2-40B4-BE49-F238E27FC236}">
                <a16:creationId xmlns:a16="http://schemas.microsoft.com/office/drawing/2014/main" id="{BF01126D-8D7F-44DB-8742-8F24E25339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2812" y="3035241"/>
            <a:ext cx="9982087" cy="2960205"/>
          </a:xfrm>
          <a:prstGeom prst="rect">
            <a:avLst/>
          </a:prstGeom>
        </p:spPr>
      </p:pic>
    </p:spTree>
    <p:custDataLst>
      <p:tags r:id="rId1"/>
    </p:custDataLst>
    <p:extLst>
      <p:ext uri="{BB962C8B-B14F-4D97-AF65-F5344CB8AC3E}">
        <p14:creationId xmlns:p14="http://schemas.microsoft.com/office/powerpoint/2010/main" val="46212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5</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12</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9510"/>
            <a:ext cx="6397905" cy="584775"/>
          </a:xfrm>
          <a:prstGeom prst="rect">
            <a:avLst/>
          </a:prstGeom>
          <a:noFill/>
        </p:spPr>
        <p:txBody>
          <a:bodyPr wrap="none" rtlCol="0">
            <a:spAutoFit/>
          </a:bodyPr>
          <a:lstStyle/>
          <a:p>
            <a:r>
              <a:rPr lang="de-DE" sz="3200" b="1" dirty="0">
                <a:solidFill>
                  <a:srgbClr val="005597"/>
                </a:solidFill>
              </a:rPr>
              <a:t>Kepler </a:t>
            </a:r>
            <a:r>
              <a:rPr lang="de-DE" sz="3200" b="1" dirty="0" err="1">
                <a:solidFill>
                  <a:srgbClr val="005597"/>
                </a:solidFill>
              </a:rPr>
              <a:t>telescope</a:t>
            </a:r>
            <a:r>
              <a:rPr lang="de-DE" sz="3200" b="1" dirty="0">
                <a:solidFill>
                  <a:srgbClr val="005597"/>
                </a:solidFill>
              </a:rPr>
              <a:t>: </a:t>
            </a:r>
            <a:r>
              <a:rPr lang="de-DE" sz="3200" b="1" dirty="0" err="1">
                <a:solidFill>
                  <a:srgbClr val="005597"/>
                </a:solidFill>
              </a:rPr>
              <a:t>point</a:t>
            </a:r>
            <a:r>
              <a:rPr lang="de-DE" sz="3200" b="1" dirty="0">
                <a:solidFill>
                  <a:srgbClr val="005597"/>
                </a:solidFill>
              </a:rPr>
              <a:t> </a:t>
            </a:r>
            <a:r>
              <a:rPr lang="de-DE" sz="3200" b="1" dirty="0" err="1">
                <a:solidFill>
                  <a:srgbClr val="005597"/>
                </a:solidFill>
              </a:rPr>
              <a:t>imaging</a:t>
            </a:r>
            <a:endParaRPr lang="en-US" sz="3200" b="1" dirty="0">
              <a:solidFill>
                <a:srgbClr val="005597"/>
              </a:solidFill>
            </a:endParaRPr>
          </a:p>
        </p:txBody>
      </p:sp>
      <p:pic>
        <p:nvPicPr>
          <p:cNvPr id="7" name="Grafik 6">
            <a:extLst>
              <a:ext uri="{FF2B5EF4-FFF2-40B4-BE49-F238E27FC236}">
                <a16:creationId xmlns:a16="http://schemas.microsoft.com/office/drawing/2014/main" id="{A89C7E44-16B3-4024-B57F-07046E22E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0372" y="4167398"/>
            <a:ext cx="6825109" cy="2205737"/>
          </a:xfrm>
          <a:prstGeom prst="rect">
            <a:avLst/>
          </a:prstGeom>
        </p:spPr>
      </p:pic>
      <p:pic>
        <p:nvPicPr>
          <p:cNvPr id="13" name="Grafik 12">
            <a:extLst>
              <a:ext uri="{FF2B5EF4-FFF2-40B4-BE49-F238E27FC236}">
                <a16:creationId xmlns:a16="http://schemas.microsoft.com/office/drawing/2014/main" id="{BE302621-6D61-4D56-AA7F-73A34F8574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7029" y="1490579"/>
            <a:ext cx="952385" cy="4432792"/>
          </a:xfrm>
          <a:prstGeom prst="rect">
            <a:avLst/>
          </a:prstGeom>
        </p:spPr>
      </p:pic>
      <p:pic>
        <p:nvPicPr>
          <p:cNvPr id="16" name="Grafik 15">
            <a:extLst>
              <a:ext uri="{FF2B5EF4-FFF2-40B4-BE49-F238E27FC236}">
                <a16:creationId xmlns:a16="http://schemas.microsoft.com/office/drawing/2014/main" id="{3E4F3552-8110-4B08-B5E9-03743F24FC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2294" y="1691236"/>
            <a:ext cx="2734524" cy="2387150"/>
          </a:xfrm>
          <a:prstGeom prst="rect">
            <a:avLst/>
          </a:prstGeom>
        </p:spPr>
      </p:pic>
      <p:pic>
        <p:nvPicPr>
          <p:cNvPr id="18" name="Grafik 17">
            <a:extLst>
              <a:ext uri="{FF2B5EF4-FFF2-40B4-BE49-F238E27FC236}">
                <a16:creationId xmlns:a16="http://schemas.microsoft.com/office/drawing/2014/main" id="{83FE4FA9-452F-468B-8ABA-4E00C9BD2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7016" y="1707420"/>
            <a:ext cx="2656379" cy="2332430"/>
          </a:xfrm>
          <a:prstGeom prst="rect">
            <a:avLst/>
          </a:prstGeom>
        </p:spPr>
      </p:pic>
    </p:spTree>
    <p:custDataLst>
      <p:tags r:id="rId1"/>
    </p:custDataLst>
    <p:extLst>
      <p:ext uri="{BB962C8B-B14F-4D97-AF65-F5344CB8AC3E}">
        <p14:creationId xmlns:p14="http://schemas.microsoft.com/office/powerpoint/2010/main" val="4010359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6</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13</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9510"/>
            <a:ext cx="6877204" cy="584775"/>
          </a:xfrm>
          <a:prstGeom prst="rect">
            <a:avLst/>
          </a:prstGeom>
          <a:noFill/>
        </p:spPr>
        <p:txBody>
          <a:bodyPr wrap="none" rtlCol="0">
            <a:spAutoFit/>
          </a:bodyPr>
          <a:lstStyle/>
          <a:p>
            <a:r>
              <a:rPr lang="de-DE" sz="3200" b="1" dirty="0">
                <a:solidFill>
                  <a:srgbClr val="005597"/>
                </a:solidFill>
              </a:rPr>
              <a:t>Kepler </a:t>
            </a:r>
            <a:r>
              <a:rPr lang="de-DE" sz="3200" b="1" dirty="0" err="1">
                <a:solidFill>
                  <a:srgbClr val="005597"/>
                </a:solidFill>
              </a:rPr>
              <a:t>telescope</a:t>
            </a:r>
            <a:r>
              <a:rPr lang="de-DE" sz="3200" b="1" dirty="0">
                <a:solidFill>
                  <a:srgbClr val="005597"/>
                </a:solidFill>
              </a:rPr>
              <a:t>: </a:t>
            </a:r>
            <a:r>
              <a:rPr lang="de-DE" sz="3200" b="1" dirty="0" err="1">
                <a:solidFill>
                  <a:srgbClr val="005597"/>
                </a:solidFill>
              </a:rPr>
              <a:t>image</a:t>
            </a:r>
            <a:r>
              <a:rPr lang="de-DE" sz="3200" b="1" dirty="0">
                <a:solidFill>
                  <a:srgbClr val="005597"/>
                </a:solidFill>
              </a:rPr>
              <a:t> </a:t>
            </a:r>
            <a:r>
              <a:rPr lang="de-DE" sz="3200" b="1" dirty="0" err="1">
                <a:solidFill>
                  <a:srgbClr val="005597"/>
                </a:solidFill>
              </a:rPr>
              <a:t>analysis</a:t>
            </a:r>
            <a:endParaRPr lang="en-US" sz="3200" b="1" dirty="0">
              <a:solidFill>
                <a:srgbClr val="005597"/>
              </a:solidFill>
            </a:endParaRPr>
          </a:p>
        </p:txBody>
      </p:sp>
      <p:pic>
        <p:nvPicPr>
          <p:cNvPr id="7" name="Grafik 6">
            <a:extLst>
              <a:ext uri="{FF2B5EF4-FFF2-40B4-BE49-F238E27FC236}">
                <a16:creationId xmlns:a16="http://schemas.microsoft.com/office/drawing/2014/main" id="{A89C7E44-16B3-4024-B57F-07046E22E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8475" y="3827533"/>
            <a:ext cx="6825109" cy="2205737"/>
          </a:xfrm>
          <a:prstGeom prst="rect">
            <a:avLst/>
          </a:prstGeom>
        </p:spPr>
      </p:pic>
      <p:pic>
        <p:nvPicPr>
          <p:cNvPr id="17" name="Grafik 16">
            <a:extLst>
              <a:ext uri="{FF2B5EF4-FFF2-40B4-BE49-F238E27FC236}">
                <a16:creationId xmlns:a16="http://schemas.microsoft.com/office/drawing/2014/main" id="{255CDCDC-F172-4E87-9960-F3C84051D0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4179" y="1910288"/>
            <a:ext cx="1864558" cy="1440000"/>
          </a:xfrm>
          <a:prstGeom prst="rect">
            <a:avLst/>
          </a:prstGeom>
        </p:spPr>
      </p:pic>
      <p:pic>
        <p:nvPicPr>
          <p:cNvPr id="12" name="Grafik 11">
            <a:extLst>
              <a:ext uri="{FF2B5EF4-FFF2-40B4-BE49-F238E27FC236}">
                <a16:creationId xmlns:a16="http://schemas.microsoft.com/office/drawing/2014/main" id="{3C2F7377-BE26-410E-AC3E-4F37ABEEFD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4295" y="1910288"/>
            <a:ext cx="1840821" cy="1440000"/>
          </a:xfrm>
          <a:prstGeom prst="rect">
            <a:avLst/>
          </a:prstGeom>
        </p:spPr>
      </p:pic>
      <p:pic>
        <p:nvPicPr>
          <p:cNvPr id="19" name="Grafik 18">
            <a:extLst>
              <a:ext uri="{FF2B5EF4-FFF2-40B4-BE49-F238E27FC236}">
                <a16:creationId xmlns:a16="http://schemas.microsoft.com/office/drawing/2014/main" id="{79D1A6B5-5173-44A5-B47C-0159F1F206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4093" y="1910288"/>
            <a:ext cx="1847174" cy="1440000"/>
          </a:xfrm>
          <a:prstGeom prst="rect">
            <a:avLst/>
          </a:prstGeom>
        </p:spPr>
      </p:pic>
      <p:pic>
        <p:nvPicPr>
          <p:cNvPr id="21" name="Grafik 20">
            <a:extLst>
              <a:ext uri="{FF2B5EF4-FFF2-40B4-BE49-F238E27FC236}">
                <a16:creationId xmlns:a16="http://schemas.microsoft.com/office/drawing/2014/main" id="{6E2FA14C-509C-484D-8470-C43D893CC9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58236" y="1910288"/>
            <a:ext cx="1855702" cy="1440000"/>
          </a:xfrm>
          <a:prstGeom prst="rect">
            <a:avLst/>
          </a:prstGeom>
        </p:spPr>
      </p:pic>
      <p:pic>
        <p:nvPicPr>
          <p:cNvPr id="23" name="Grafik 22">
            <a:extLst>
              <a:ext uri="{FF2B5EF4-FFF2-40B4-BE49-F238E27FC236}">
                <a16:creationId xmlns:a16="http://schemas.microsoft.com/office/drawing/2014/main" id="{23BD7A35-F85A-486B-998F-0A87A83780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236" y="1472751"/>
            <a:ext cx="897047" cy="4402066"/>
          </a:xfrm>
          <a:prstGeom prst="rect">
            <a:avLst/>
          </a:prstGeom>
        </p:spPr>
      </p:pic>
      <p:cxnSp>
        <p:nvCxnSpPr>
          <p:cNvPr id="32" name="Gerader Verbinder 31">
            <a:extLst>
              <a:ext uri="{FF2B5EF4-FFF2-40B4-BE49-F238E27FC236}">
                <a16:creationId xmlns:a16="http://schemas.microsoft.com/office/drawing/2014/main" id="{0D3C0029-2461-463C-98D2-56128A00FD6E}"/>
              </a:ext>
            </a:extLst>
          </p:cNvPr>
          <p:cNvCxnSpPr>
            <a:cxnSpLocks/>
          </p:cNvCxnSpPr>
          <p:nvPr/>
        </p:nvCxnSpPr>
        <p:spPr>
          <a:xfrm>
            <a:off x="2305634" y="4061507"/>
            <a:ext cx="0" cy="1133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89DBC8D-74C9-4001-A621-559016F24D27}"/>
              </a:ext>
            </a:extLst>
          </p:cNvPr>
          <p:cNvCxnSpPr>
            <a:cxnSpLocks/>
          </p:cNvCxnSpPr>
          <p:nvPr/>
        </p:nvCxnSpPr>
        <p:spPr>
          <a:xfrm>
            <a:off x="7832238" y="4068052"/>
            <a:ext cx="0" cy="1133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88DE8041-2D0B-4A8A-A86A-24689C5EDBEB}"/>
              </a:ext>
            </a:extLst>
          </p:cNvPr>
          <p:cNvCxnSpPr>
            <a:cxnSpLocks/>
          </p:cNvCxnSpPr>
          <p:nvPr/>
        </p:nvCxnSpPr>
        <p:spPr>
          <a:xfrm>
            <a:off x="7742481" y="4068052"/>
            <a:ext cx="0" cy="1133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6A4323E-F3D9-462C-B3E7-F54D4C5399DA}"/>
              </a:ext>
            </a:extLst>
          </p:cNvPr>
          <p:cNvCxnSpPr>
            <a:cxnSpLocks/>
          </p:cNvCxnSpPr>
          <p:nvPr/>
        </p:nvCxnSpPr>
        <p:spPr>
          <a:xfrm>
            <a:off x="7652723" y="4068052"/>
            <a:ext cx="0" cy="1133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3BA5C7EC-D364-42A0-AB43-1299C48A429B}"/>
              </a:ext>
            </a:extLst>
          </p:cNvPr>
          <p:cNvCxnSpPr/>
          <p:nvPr/>
        </p:nvCxnSpPr>
        <p:spPr>
          <a:xfrm>
            <a:off x="2298611" y="3405158"/>
            <a:ext cx="0" cy="5553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E14F9BDB-4C0C-40FA-89DB-FDF5CFD0042D}"/>
              </a:ext>
            </a:extLst>
          </p:cNvPr>
          <p:cNvCxnSpPr>
            <a:cxnSpLocks/>
          </p:cNvCxnSpPr>
          <p:nvPr/>
        </p:nvCxnSpPr>
        <p:spPr>
          <a:xfrm>
            <a:off x="5363919" y="3333165"/>
            <a:ext cx="2265431" cy="722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2501A6AA-C343-4219-A3EA-40D010505422}"/>
              </a:ext>
            </a:extLst>
          </p:cNvPr>
          <p:cNvCxnSpPr>
            <a:cxnSpLocks/>
          </p:cNvCxnSpPr>
          <p:nvPr/>
        </p:nvCxnSpPr>
        <p:spPr>
          <a:xfrm>
            <a:off x="7383453" y="3344385"/>
            <a:ext cx="369313" cy="6890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197BF21A-9297-4361-8E70-6A820C1F466A}"/>
              </a:ext>
            </a:extLst>
          </p:cNvPr>
          <p:cNvCxnSpPr>
            <a:cxnSpLocks/>
          </p:cNvCxnSpPr>
          <p:nvPr/>
        </p:nvCxnSpPr>
        <p:spPr>
          <a:xfrm flipH="1">
            <a:off x="7853742" y="3338775"/>
            <a:ext cx="1459487" cy="683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5351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7</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14</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4169731" cy="584775"/>
          </a:xfrm>
          <a:prstGeom prst="rect">
            <a:avLst/>
          </a:prstGeom>
          <a:noFill/>
        </p:spPr>
        <p:txBody>
          <a:bodyPr wrap="none" rtlCol="0">
            <a:spAutoFit/>
          </a:bodyPr>
          <a:lstStyle/>
          <a:p>
            <a:r>
              <a:rPr lang="de-DE" sz="3200" b="1" dirty="0">
                <a:solidFill>
                  <a:srgbClr val="005597"/>
                </a:solidFill>
              </a:rPr>
              <a:t>Non-linear </a:t>
            </a:r>
            <a:r>
              <a:rPr lang="de-DE" sz="3200" b="1" dirty="0" err="1">
                <a:solidFill>
                  <a:srgbClr val="005597"/>
                </a:solidFill>
              </a:rPr>
              <a:t>geometry</a:t>
            </a:r>
            <a:endParaRPr lang="en-US" sz="3200" b="1" dirty="0">
              <a:solidFill>
                <a:srgbClr val="005597"/>
              </a:solidFill>
            </a:endParaRPr>
          </a:p>
        </p:txBody>
      </p:sp>
      <p:pic>
        <p:nvPicPr>
          <p:cNvPr id="7" name="Grafik 6">
            <a:extLst>
              <a:ext uri="{FF2B5EF4-FFF2-40B4-BE49-F238E27FC236}">
                <a16:creationId xmlns:a16="http://schemas.microsoft.com/office/drawing/2014/main" id="{C549C4E8-FD8D-4252-9BCA-54498C096D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56" y="2179729"/>
            <a:ext cx="1649867" cy="3584790"/>
          </a:xfrm>
          <a:prstGeom prst="rect">
            <a:avLst/>
          </a:prstGeom>
        </p:spPr>
      </p:pic>
      <p:pic>
        <p:nvPicPr>
          <p:cNvPr id="13" name="Grafik 12">
            <a:extLst>
              <a:ext uri="{FF2B5EF4-FFF2-40B4-BE49-F238E27FC236}">
                <a16:creationId xmlns:a16="http://schemas.microsoft.com/office/drawing/2014/main" id="{A907AD64-202C-445D-82CF-D793BE64F0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1464" y="2648421"/>
            <a:ext cx="2993818" cy="2647407"/>
          </a:xfrm>
          <a:prstGeom prst="rect">
            <a:avLst/>
          </a:prstGeom>
        </p:spPr>
      </p:pic>
      <p:sp>
        <p:nvSpPr>
          <p:cNvPr id="17" name="Textplatzhalter 4">
            <a:extLst>
              <a:ext uri="{FF2B5EF4-FFF2-40B4-BE49-F238E27FC236}">
                <a16:creationId xmlns:a16="http://schemas.microsoft.com/office/drawing/2014/main" id="{1708F2F1-5B94-481A-B6F9-0B401AD73B23}"/>
              </a:ext>
            </a:extLst>
          </p:cNvPr>
          <p:cNvSpPr txBox="1">
            <a:spLocks/>
          </p:cNvSpPr>
          <p:nvPr/>
        </p:nvSpPr>
        <p:spPr>
          <a:xfrm>
            <a:off x="1402928" y="1812371"/>
            <a:ext cx="1854078"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err="1"/>
              <a:t>mirror</a:t>
            </a:r>
            <a:r>
              <a:rPr lang="de-DE" sz="2000" dirty="0"/>
              <a:t> </a:t>
            </a:r>
            <a:r>
              <a:rPr lang="de-DE" sz="2000" dirty="0" err="1"/>
              <a:t>system</a:t>
            </a:r>
            <a:endParaRPr lang="de-DE" sz="2000" dirty="0"/>
          </a:p>
        </p:txBody>
      </p:sp>
      <p:sp>
        <p:nvSpPr>
          <p:cNvPr id="18" name="Textplatzhalter 4">
            <a:extLst>
              <a:ext uri="{FF2B5EF4-FFF2-40B4-BE49-F238E27FC236}">
                <a16:creationId xmlns:a16="http://schemas.microsoft.com/office/drawing/2014/main" id="{1BAD90D7-9DAF-46F1-BF0D-5FA9921A1CBD}"/>
              </a:ext>
            </a:extLst>
          </p:cNvPr>
          <p:cNvSpPr txBox="1">
            <a:spLocks/>
          </p:cNvSpPr>
          <p:nvPr/>
        </p:nvSpPr>
        <p:spPr>
          <a:xfrm>
            <a:off x="7433614" y="1812371"/>
            <a:ext cx="2528992"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err="1"/>
              <a:t>shifted</a:t>
            </a:r>
            <a:r>
              <a:rPr lang="de-DE" sz="2000" dirty="0"/>
              <a:t> / </a:t>
            </a:r>
            <a:r>
              <a:rPr lang="de-DE" sz="2000" dirty="0" err="1"/>
              <a:t>tilted</a:t>
            </a:r>
            <a:r>
              <a:rPr lang="de-DE" sz="2000" dirty="0"/>
              <a:t> </a:t>
            </a:r>
            <a:r>
              <a:rPr lang="de-DE" sz="2000" dirty="0" err="1"/>
              <a:t>lens</a:t>
            </a:r>
            <a:endParaRPr lang="de-DE" sz="2000" dirty="0"/>
          </a:p>
        </p:txBody>
      </p:sp>
      <p:pic>
        <p:nvPicPr>
          <p:cNvPr id="16" name="Grafik 15">
            <a:extLst>
              <a:ext uri="{FF2B5EF4-FFF2-40B4-BE49-F238E27FC236}">
                <a16:creationId xmlns:a16="http://schemas.microsoft.com/office/drawing/2014/main" id="{D49FC838-0D54-422E-A373-5D03A634C4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69770" y="2246942"/>
            <a:ext cx="1587999" cy="3450365"/>
          </a:xfrm>
          <a:prstGeom prst="rect">
            <a:avLst/>
          </a:prstGeom>
        </p:spPr>
      </p:pic>
      <p:pic>
        <p:nvPicPr>
          <p:cNvPr id="20" name="Grafik 19">
            <a:extLst>
              <a:ext uri="{FF2B5EF4-FFF2-40B4-BE49-F238E27FC236}">
                <a16:creationId xmlns:a16="http://schemas.microsoft.com/office/drawing/2014/main" id="{BE695BEA-7280-42FC-B71C-A79F68A5784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0658" y="3174818"/>
            <a:ext cx="5670213" cy="1594612"/>
          </a:xfrm>
          <a:prstGeom prst="rect">
            <a:avLst/>
          </a:prstGeom>
        </p:spPr>
      </p:pic>
    </p:spTree>
    <p:custDataLst>
      <p:tags r:id="rId1"/>
    </p:custDataLst>
    <p:extLst>
      <p:ext uri="{BB962C8B-B14F-4D97-AF65-F5344CB8AC3E}">
        <p14:creationId xmlns:p14="http://schemas.microsoft.com/office/powerpoint/2010/main" val="1989056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8</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15</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7491153" cy="584775"/>
          </a:xfrm>
          <a:prstGeom prst="rect">
            <a:avLst/>
          </a:prstGeom>
          <a:noFill/>
        </p:spPr>
        <p:txBody>
          <a:bodyPr wrap="none" rtlCol="0">
            <a:spAutoFit/>
          </a:bodyPr>
          <a:lstStyle/>
          <a:p>
            <a:r>
              <a:rPr lang="de-DE" sz="3200" b="1" dirty="0">
                <a:solidFill>
                  <a:srgbClr val="005597"/>
                </a:solidFill>
              </a:rPr>
              <a:t>Double-pass </a:t>
            </a:r>
            <a:r>
              <a:rPr lang="de-DE" sz="3200" b="1" dirty="0" err="1">
                <a:solidFill>
                  <a:srgbClr val="005597"/>
                </a:solidFill>
              </a:rPr>
              <a:t>system</a:t>
            </a:r>
            <a:r>
              <a:rPr lang="de-DE" sz="3200" b="1" dirty="0">
                <a:solidFill>
                  <a:srgbClr val="005597"/>
                </a:solidFill>
              </a:rPr>
              <a:t>: Reference </a:t>
            </a:r>
            <a:r>
              <a:rPr lang="de-DE" sz="3200" b="1" dirty="0" err="1">
                <a:solidFill>
                  <a:srgbClr val="005597"/>
                </a:solidFill>
              </a:rPr>
              <a:t>node</a:t>
            </a:r>
            <a:endParaRPr lang="en-US" sz="3200" b="1" dirty="0">
              <a:solidFill>
                <a:srgbClr val="005597"/>
              </a:solidFill>
            </a:endParaRPr>
          </a:p>
        </p:txBody>
      </p:sp>
      <p:pic>
        <p:nvPicPr>
          <p:cNvPr id="41" name="Grafik 40">
            <a:extLst>
              <a:ext uri="{FF2B5EF4-FFF2-40B4-BE49-F238E27FC236}">
                <a16:creationId xmlns:a16="http://schemas.microsoft.com/office/drawing/2014/main" id="{2EEA5BA1-A00F-434D-BF0F-1964EC0993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04" y="1557799"/>
            <a:ext cx="1542925" cy="4183043"/>
          </a:xfrm>
          <a:prstGeom prst="rect">
            <a:avLst/>
          </a:prstGeom>
        </p:spPr>
      </p:pic>
      <p:sp>
        <p:nvSpPr>
          <p:cNvPr id="42" name="Textplatzhalter 4">
            <a:extLst>
              <a:ext uri="{FF2B5EF4-FFF2-40B4-BE49-F238E27FC236}">
                <a16:creationId xmlns:a16="http://schemas.microsoft.com/office/drawing/2014/main" id="{A8AFEAF6-9F40-49CA-A40F-E42FA0CE4FED}"/>
              </a:ext>
            </a:extLst>
          </p:cNvPr>
          <p:cNvSpPr txBox="1">
            <a:spLocks/>
          </p:cNvSpPr>
          <p:nvPr/>
        </p:nvSpPr>
        <p:spPr>
          <a:xfrm>
            <a:off x="1999278" y="2543039"/>
            <a:ext cx="1101733"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1</a:t>
            </a:r>
            <a:r>
              <a:rPr lang="de-DE" sz="2000" baseline="30000" dirty="0"/>
              <a:t>st</a:t>
            </a:r>
            <a:r>
              <a:rPr lang="de-DE" sz="2000" dirty="0"/>
              <a:t> pass</a:t>
            </a:r>
          </a:p>
        </p:txBody>
      </p:sp>
      <p:sp>
        <p:nvSpPr>
          <p:cNvPr id="43" name="Textplatzhalter 4">
            <a:extLst>
              <a:ext uri="{FF2B5EF4-FFF2-40B4-BE49-F238E27FC236}">
                <a16:creationId xmlns:a16="http://schemas.microsoft.com/office/drawing/2014/main" id="{482E39FD-FBC7-4453-9284-838EF4162953}"/>
              </a:ext>
            </a:extLst>
          </p:cNvPr>
          <p:cNvSpPr txBox="1">
            <a:spLocks/>
          </p:cNvSpPr>
          <p:nvPr/>
        </p:nvSpPr>
        <p:spPr>
          <a:xfrm>
            <a:off x="1999278" y="4397018"/>
            <a:ext cx="1164018"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2</a:t>
            </a:r>
            <a:r>
              <a:rPr lang="de-DE" sz="2000" baseline="30000" dirty="0"/>
              <a:t>nd</a:t>
            </a:r>
            <a:r>
              <a:rPr lang="de-DE" sz="2000" dirty="0"/>
              <a:t> pass</a:t>
            </a:r>
          </a:p>
        </p:txBody>
      </p:sp>
      <p:pic>
        <p:nvPicPr>
          <p:cNvPr id="45" name="Grafik 44">
            <a:extLst>
              <a:ext uri="{FF2B5EF4-FFF2-40B4-BE49-F238E27FC236}">
                <a16:creationId xmlns:a16="http://schemas.microsoft.com/office/drawing/2014/main" id="{2105246B-7DA6-4B00-A275-05A1A61898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4963" y="2490197"/>
            <a:ext cx="8422470" cy="2439612"/>
          </a:xfrm>
          <a:prstGeom prst="rect">
            <a:avLst/>
          </a:prstGeom>
        </p:spPr>
      </p:pic>
    </p:spTree>
    <p:custDataLst>
      <p:tags r:id="rId1"/>
    </p:custDataLst>
    <p:extLst>
      <p:ext uri="{BB962C8B-B14F-4D97-AF65-F5344CB8AC3E}">
        <p14:creationId xmlns:p14="http://schemas.microsoft.com/office/powerpoint/2010/main" val="313869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E79E-9BB9-AEA1-59F0-432EEB797E93}"/>
            </a:ext>
          </a:extLst>
        </p:cNvPr>
        <p:cNvGrpSpPr/>
        <p:nvPr/>
      </p:nvGrpSpPr>
      <p:grpSpPr>
        <a:xfrm>
          <a:off x="0" y="0"/>
          <a:ext cx="0" cy="0"/>
          <a:chOff x="0" y="0"/>
          <a:chExt cx="0" cy="0"/>
        </a:xfrm>
      </p:grpSpPr>
      <p:grpSp>
        <p:nvGrpSpPr>
          <p:cNvPr id="27" name="Gruppieren 26">
            <a:extLst>
              <a:ext uri="{FF2B5EF4-FFF2-40B4-BE49-F238E27FC236}">
                <a16:creationId xmlns:a16="http://schemas.microsoft.com/office/drawing/2014/main" id="{B60A7833-B95A-D057-8AA5-B879093715E5}"/>
              </a:ext>
            </a:extLst>
          </p:cNvPr>
          <p:cNvGrpSpPr/>
          <p:nvPr/>
        </p:nvGrpSpPr>
        <p:grpSpPr>
          <a:xfrm>
            <a:off x="1535351" y="1618161"/>
            <a:ext cx="7467600" cy="2424846"/>
            <a:chOff x="4415132" y="3385564"/>
            <a:chExt cx="7467600" cy="2424846"/>
          </a:xfrm>
        </p:grpSpPr>
        <p:pic>
          <p:nvPicPr>
            <p:cNvPr id="12" name="Grafik 11">
              <a:extLst>
                <a:ext uri="{FF2B5EF4-FFF2-40B4-BE49-F238E27FC236}">
                  <a16:creationId xmlns:a16="http://schemas.microsoft.com/office/drawing/2014/main" id="{23DC242A-3311-65C8-308B-BB689A685A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5132" y="3397032"/>
              <a:ext cx="7467600" cy="2413378"/>
            </a:xfrm>
            <a:prstGeom prst="rect">
              <a:avLst/>
            </a:prstGeom>
          </p:spPr>
        </p:pic>
        <p:sp>
          <p:nvSpPr>
            <p:cNvPr id="20" name="Rechteck 19">
              <a:extLst>
                <a:ext uri="{FF2B5EF4-FFF2-40B4-BE49-F238E27FC236}">
                  <a16:creationId xmlns:a16="http://schemas.microsoft.com/office/drawing/2014/main" id="{6048199F-9889-C189-3B9C-F8E28B466EFD}"/>
                </a:ext>
              </a:extLst>
            </p:cNvPr>
            <p:cNvSpPr/>
            <p:nvPr/>
          </p:nvSpPr>
          <p:spPr>
            <a:xfrm rot="1996384">
              <a:off x="5416501" y="3394357"/>
              <a:ext cx="216000" cy="1252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3E69B9B0-BF86-C947-E9C0-939296CD462D}"/>
                </a:ext>
              </a:extLst>
            </p:cNvPr>
            <p:cNvSpPr/>
            <p:nvPr/>
          </p:nvSpPr>
          <p:spPr>
            <a:xfrm rot="19603616" flipH="1">
              <a:off x="11123038" y="3385564"/>
              <a:ext cx="216000" cy="1252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C5DF4DE6-D507-A118-4E71-97751A775D4A}"/>
                </a:ext>
              </a:extLst>
            </p:cNvPr>
            <p:cNvSpPr/>
            <p:nvPr/>
          </p:nvSpPr>
          <p:spPr>
            <a:xfrm rot="19603616" flipH="1">
              <a:off x="8867402" y="4999044"/>
              <a:ext cx="69926" cy="4055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B2050C23-218B-A373-B750-F7B2894283FD}"/>
                </a:ext>
              </a:extLst>
            </p:cNvPr>
            <p:cNvSpPr/>
            <p:nvPr/>
          </p:nvSpPr>
          <p:spPr>
            <a:xfrm rot="1996384">
              <a:off x="7827272" y="4999044"/>
              <a:ext cx="69926" cy="4055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grpSp>
      <p:sp>
        <p:nvSpPr>
          <p:cNvPr id="2" name="Titel 1">
            <a:extLst>
              <a:ext uri="{FF2B5EF4-FFF2-40B4-BE49-F238E27FC236}">
                <a16:creationId xmlns:a16="http://schemas.microsoft.com/office/drawing/2014/main" id="{06A28431-1257-F6AA-C004-33227F1224C4}"/>
              </a:ext>
            </a:extLst>
          </p:cNvPr>
          <p:cNvSpPr>
            <a:spLocks noGrp="1"/>
          </p:cNvSpPr>
          <p:nvPr>
            <p:ph type="title"/>
          </p:nvPr>
        </p:nvSpPr>
        <p:spPr/>
        <p:txBody>
          <a:bodyPr/>
          <a:lstStyle/>
          <a:p>
            <a:r>
              <a:rPr lang="en-US" dirty="0"/>
              <a:t>Example 9</a:t>
            </a:r>
          </a:p>
        </p:txBody>
      </p:sp>
      <p:sp>
        <p:nvSpPr>
          <p:cNvPr id="4" name="Foliennummernplatzhalter 3">
            <a:extLst>
              <a:ext uri="{FF2B5EF4-FFF2-40B4-BE49-F238E27FC236}">
                <a16:creationId xmlns:a16="http://schemas.microsoft.com/office/drawing/2014/main" id="{4D34DA9F-2074-4B9A-005D-84B211889857}"/>
              </a:ext>
            </a:extLst>
          </p:cNvPr>
          <p:cNvSpPr>
            <a:spLocks noGrp="1"/>
          </p:cNvSpPr>
          <p:nvPr>
            <p:ph type="sldNum" sz="quarter" idx="12"/>
          </p:nvPr>
        </p:nvSpPr>
        <p:spPr/>
        <p:txBody>
          <a:bodyPr/>
          <a:lstStyle/>
          <a:p>
            <a:fld id="{EC5B15BB-6B6E-4ECE-9DE6-799FAF01EBD9}" type="slidenum">
              <a:rPr lang="de-DE" smtClean="0"/>
              <a:pPr/>
              <a:t>16</a:t>
            </a:fld>
            <a:endParaRPr lang="de-DE" dirty="0"/>
          </a:p>
        </p:txBody>
      </p:sp>
      <p:grpSp>
        <p:nvGrpSpPr>
          <p:cNvPr id="8" name="Gruppieren 7">
            <a:extLst>
              <a:ext uri="{FF2B5EF4-FFF2-40B4-BE49-F238E27FC236}">
                <a16:creationId xmlns:a16="http://schemas.microsoft.com/office/drawing/2014/main" id="{5B748AD8-D9E2-410A-775F-15E5890420D8}"/>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CE11D613-E9DB-59F0-15C4-7D61FDFBB5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F91CD975-5F04-50B2-5A33-FA1CA9184B4B}"/>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BD6DBACD-B575-7FDD-0D9B-186F803D1B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E38FD2C6-8A19-952C-0914-32B1A3A39951}"/>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5937B60-027E-C55C-48DE-F3DE79732102}"/>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91991428-E717-7551-8FEB-A7304ADE9003}"/>
              </a:ext>
            </a:extLst>
          </p:cNvPr>
          <p:cNvSpPr txBox="1"/>
          <p:nvPr/>
        </p:nvSpPr>
        <p:spPr>
          <a:xfrm>
            <a:off x="823136" y="934651"/>
            <a:ext cx="4012445" cy="584775"/>
          </a:xfrm>
          <a:prstGeom prst="rect">
            <a:avLst/>
          </a:prstGeom>
          <a:noFill/>
        </p:spPr>
        <p:txBody>
          <a:bodyPr wrap="none" rtlCol="0">
            <a:spAutoFit/>
          </a:bodyPr>
          <a:lstStyle/>
          <a:p>
            <a:r>
              <a:rPr lang="de-DE" sz="3200" b="1" dirty="0">
                <a:solidFill>
                  <a:srgbClr val="005597"/>
                </a:solidFill>
              </a:rPr>
              <a:t>Treacy </a:t>
            </a:r>
            <a:r>
              <a:rPr lang="de-DE" sz="3200" b="1" dirty="0" err="1">
                <a:solidFill>
                  <a:srgbClr val="005597"/>
                </a:solidFill>
              </a:rPr>
              <a:t>Compressor</a:t>
            </a:r>
            <a:endParaRPr lang="en-US" sz="3200" b="1" dirty="0">
              <a:solidFill>
                <a:srgbClr val="005597"/>
              </a:solidFill>
            </a:endParaRPr>
          </a:p>
        </p:txBody>
      </p:sp>
      <p:pic>
        <p:nvPicPr>
          <p:cNvPr id="17" name="Grafik 16">
            <a:extLst>
              <a:ext uri="{FF2B5EF4-FFF2-40B4-BE49-F238E27FC236}">
                <a16:creationId xmlns:a16="http://schemas.microsoft.com/office/drawing/2014/main" id="{C0870413-B425-F17D-6734-00647660CA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70739" y="2345401"/>
            <a:ext cx="3324046" cy="2133156"/>
          </a:xfrm>
          <a:prstGeom prst="rect">
            <a:avLst/>
          </a:prstGeom>
        </p:spPr>
      </p:pic>
      <p:pic>
        <p:nvPicPr>
          <p:cNvPr id="19" name="Grafik 18">
            <a:extLst>
              <a:ext uri="{FF2B5EF4-FFF2-40B4-BE49-F238E27FC236}">
                <a16:creationId xmlns:a16="http://schemas.microsoft.com/office/drawing/2014/main" id="{75925C10-386F-93D9-AEAD-8F54F7B006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697" y="1769689"/>
            <a:ext cx="1112644" cy="4232024"/>
          </a:xfrm>
          <a:prstGeom prst="rect">
            <a:avLst/>
          </a:prstGeom>
        </p:spPr>
      </p:pic>
      <p:sp>
        <p:nvSpPr>
          <p:cNvPr id="28" name="Textplatzhalter 4">
            <a:extLst>
              <a:ext uri="{FF2B5EF4-FFF2-40B4-BE49-F238E27FC236}">
                <a16:creationId xmlns:a16="http://schemas.microsoft.com/office/drawing/2014/main" id="{3F0DAF09-E3B9-9FCF-F2DA-6A67C2E14135}"/>
              </a:ext>
            </a:extLst>
          </p:cNvPr>
          <p:cNvSpPr txBox="1">
            <a:spLocks/>
          </p:cNvSpPr>
          <p:nvPr/>
        </p:nvSpPr>
        <p:spPr>
          <a:xfrm>
            <a:off x="2006813" y="4158614"/>
            <a:ext cx="7717820" cy="1200329"/>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err="1"/>
              <a:t>Grating-specific</a:t>
            </a:r>
            <a:r>
              <a:rPr lang="de-DE" sz="2000" dirty="0"/>
              <a:t> </a:t>
            </a:r>
            <a:r>
              <a:rPr lang="de-DE" sz="2000" dirty="0" err="1"/>
              <a:t>alignment</a:t>
            </a:r>
            <a:r>
              <a:rPr lang="de-DE" sz="2000" dirty="0"/>
              <a:t> </a:t>
            </a:r>
            <a:r>
              <a:rPr lang="de-DE" sz="2000" dirty="0" err="1"/>
              <a:t>mode</a:t>
            </a:r>
            <a:r>
              <a:rPr lang="de-DE" sz="2000" dirty="0"/>
              <a:t>:</a:t>
            </a:r>
            <a:br>
              <a:rPr lang="de-DE" sz="2000" dirty="0"/>
            </a:br>
            <a:br>
              <a:rPr lang="de-DE" sz="2000" dirty="0"/>
            </a:br>
            <a:r>
              <a:rPr lang="de-DE" sz="2000" dirty="0"/>
              <a:t>Alignment via </a:t>
            </a:r>
            <a:r>
              <a:rPr lang="de-DE" sz="2000" dirty="0" err="1"/>
              <a:t>deviation</a:t>
            </a:r>
            <a:r>
              <a:rPr lang="de-DE" sz="2000" dirty="0"/>
              <a:t> </a:t>
            </a:r>
            <a:r>
              <a:rPr lang="de-DE" sz="2000" dirty="0" err="1"/>
              <a:t>from</a:t>
            </a:r>
            <a:r>
              <a:rPr lang="de-DE" sz="2000" dirty="0"/>
              <a:t> </a:t>
            </a:r>
            <a:r>
              <a:rPr lang="de-DE" sz="2000" dirty="0" err="1"/>
              <a:t>Littrow</a:t>
            </a:r>
            <a:r>
              <a:rPr lang="de-DE" sz="2000" dirty="0"/>
              <a:t> </a:t>
            </a:r>
            <a:r>
              <a:rPr lang="de-DE" sz="2000" dirty="0" err="1"/>
              <a:t>angles</a:t>
            </a:r>
            <a:r>
              <a:rPr lang="de-DE" sz="2000" dirty="0"/>
              <a:t> at </a:t>
            </a:r>
            <a:r>
              <a:rPr lang="de-DE" sz="2000" dirty="0" err="1"/>
              <a:t>defined</a:t>
            </a:r>
            <a:r>
              <a:rPr lang="de-DE" sz="2000" dirty="0"/>
              <a:t> </a:t>
            </a:r>
            <a:r>
              <a:rPr lang="de-DE" sz="2000" dirty="0" err="1"/>
              <a:t>wavelength</a:t>
            </a:r>
            <a:endParaRPr lang="de-DE" sz="2000" dirty="0"/>
          </a:p>
        </p:txBody>
      </p:sp>
      <p:sp>
        <p:nvSpPr>
          <p:cNvPr id="29" name="Textplatzhalter 4">
            <a:extLst>
              <a:ext uri="{FF2B5EF4-FFF2-40B4-BE49-F238E27FC236}">
                <a16:creationId xmlns:a16="http://schemas.microsoft.com/office/drawing/2014/main" id="{3D9A7E7B-1E33-D0EC-8BF7-3C91B0C2C65E}"/>
              </a:ext>
            </a:extLst>
          </p:cNvPr>
          <p:cNvSpPr txBox="1">
            <a:spLocks/>
          </p:cNvSpPr>
          <p:nvPr/>
        </p:nvSpPr>
        <p:spPr>
          <a:xfrm>
            <a:off x="9013401" y="1747509"/>
            <a:ext cx="7717820" cy="646331"/>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Tilt </a:t>
            </a:r>
            <a:r>
              <a:rPr lang="de-DE" sz="2000" dirty="0" err="1"/>
              <a:t>misalignment</a:t>
            </a:r>
            <a:r>
              <a:rPr lang="de-DE" sz="2000" dirty="0"/>
              <a:t> </a:t>
            </a:r>
            <a:r>
              <a:rPr lang="de-DE" sz="2000" dirty="0" err="1"/>
              <a:t>produces</a:t>
            </a:r>
            <a:r>
              <a:rPr lang="de-DE" sz="2000" dirty="0"/>
              <a:t> </a:t>
            </a:r>
            <a:br>
              <a:rPr lang="de-DE" sz="2000" dirty="0"/>
            </a:br>
            <a:r>
              <a:rPr lang="de-DE" sz="2000" dirty="0"/>
              <a:t>angular </a:t>
            </a:r>
            <a:r>
              <a:rPr lang="de-DE" sz="2000" dirty="0" err="1"/>
              <a:t>dispersion</a:t>
            </a:r>
            <a:r>
              <a:rPr lang="de-DE" sz="2000" dirty="0"/>
              <a:t> in FF</a:t>
            </a:r>
          </a:p>
        </p:txBody>
      </p:sp>
      <p:sp>
        <p:nvSpPr>
          <p:cNvPr id="30" name="Ellipse 29">
            <a:extLst>
              <a:ext uri="{FF2B5EF4-FFF2-40B4-BE49-F238E27FC236}">
                <a16:creationId xmlns:a16="http://schemas.microsoft.com/office/drawing/2014/main" id="{9A923798-A0B2-A812-77F3-42A9BB173AA4}"/>
              </a:ext>
            </a:extLst>
          </p:cNvPr>
          <p:cNvSpPr/>
          <p:nvPr/>
        </p:nvSpPr>
        <p:spPr>
          <a:xfrm>
            <a:off x="7115175" y="3288825"/>
            <a:ext cx="83820" cy="2803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641D63B-788A-A2EC-5C67-3F31D5B5495A}"/>
              </a:ext>
            </a:extLst>
          </p:cNvPr>
          <p:cNvSpPr/>
          <p:nvPr/>
        </p:nvSpPr>
        <p:spPr>
          <a:xfrm flipH="1">
            <a:off x="7984521" y="3311147"/>
            <a:ext cx="165492" cy="2482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 Verbindung mit Pfeil 31">
            <a:extLst>
              <a:ext uri="{FF2B5EF4-FFF2-40B4-BE49-F238E27FC236}">
                <a16:creationId xmlns:a16="http://schemas.microsoft.com/office/drawing/2014/main" id="{0E271387-5614-60D4-D0D2-D5929D63BF97}"/>
              </a:ext>
            </a:extLst>
          </p:cNvPr>
          <p:cNvCxnSpPr>
            <a:cxnSpLocks/>
            <a:stCxn id="31" idx="0"/>
          </p:cNvCxnSpPr>
          <p:nvPr/>
        </p:nvCxnSpPr>
        <p:spPr>
          <a:xfrm flipV="1">
            <a:off x="8067267" y="2553554"/>
            <a:ext cx="1014751" cy="7575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1F2A07E3-1DB4-F8E3-5728-EBA4B05ED931}"/>
              </a:ext>
            </a:extLst>
          </p:cNvPr>
          <p:cNvCxnSpPr>
            <a:cxnSpLocks/>
            <a:stCxn id="31" idx="2"/>
          </p:cNvCxnSpPr>
          <p:nvPr/>
        </p:nvCxnSpPr>
        <p:spPr>
          <a:xfrm>
            <a:off x="8067267" y="3559385"/>
            <a:ext cx="1021209" cy="6463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9419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10</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17</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3626314" cy="584775"/>
          </a:xfrm>
          <a:prstGeom prst="rect">
            <a:avLst/>
          </a:prstGeom>
          <a:noFill/>
        </p:spPr>
        <p:txBody>
          <a:bodyPr wrap="none" rtlCol="0">
            <a:spAutoFit/>
          </a:bodyPr>
          <a:lstStyle/>
          <a:p>
            <a:r>
              <a:rPr lang="de-DE" sz="3200" b="1" dirty="0">
                <a:solidFill>
                  <a:srgbClr val="005597"/>
                </a:solidFill>
              </a:rPr>
              <a:t>PHELIX </a:t>
            </a:r>
            <a:r>
              <a:rPr lang="de-DE" sz="3200" b="1" dirty="0" err="1">
                <a:solidFill>
                  <a:srgbClr val="005597"/>
                </a:solidFill>
              </a:rPr>
              <a:t>MainAmp</a:t>
            </a:r>
            <a:endParaRPr lang="en-US" sz="3200" b="1" dirty="0">
              <a:solidFill>
                <a:srgbClr val="005597"/>
              </a:solidFill>
            </a:endParaRPr>
          </a:p>
        </p:txBody>
      </p:sp>
      <p:pic>
        <p:nvPicPr>
          <p:cNvPr id="16" name="Grafik 15">
            <a:extLst>
              <a:ext uri="{FF2B5EF4-FFF2-40B4-BE49-F238E27FC236}">
                <a16:creationId xmlns:a16="http://schemas.microsoft.com/office/drawing/2014/main" id="{02CC165C-03E9-495C-98CD-83CF496D7CD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93241" y="3695721"/>
            <a:ext cx="9250573" cy="2569993"/>
          </a:xfrm>
          <a:prstGeom prst="rect">
            <a:avLst/>
          </a:prstGeom>
        </p:spPr>
      </p:pic>
      <p:pic>
        <p:nvPicPr>
          <p:cNvPr id="13" name="Inhaltsplatzhalter 5">
            <a:extLst>
              <a:ext uri="{FF2B5EF4-FFF2-40B4-BE49-F238E27FC236}">
                <a16:creationId xmlns:a16="http://schemas.microsoft.com/office/drawing/2014/main" id="{5B6BE12B-2D83-488C-B320-8C2CA30B2705}"/>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1327" t="41478" r="49345" b="31545"/>
          <a:stretch/>
        </p:blipFill>
        <p:spPr>
          <a:xfrm>
            <a:off x="3249858" y="1490007"/>
            <a:ext cx="5874239" cy="2119041"/>
          </a:xfrm>
          <a:prstGeom prst="rect">
            <a:avLst/>
          </a:prstGeom>
        </p:spPr>
      </p:pic>
      <p:pic>
        <p:nvPicPr>
          <p:cNvPr id="5" name="Grafik 4">
            <a:extLst>
              <a:ext uri="{FF2B5EF4-FFF2-40B4-BE49-F238E27FC236}">
                <a16:creationId xmlns:a16="http://schemas.microsoft.com/office/drawing/2014/main" id="{BA74DDCC-14B7-4BDC-B676-9FCA52E536E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0789" y="1513211"/>
            <a:ext cx="496230" cy="4361607"/>
          </a:xfrm>
          <a:prstGeom prst="rect">
            <a:avLst/>
          </a:prstGeom>
        </p:spPr>
      </p:pic>
    </p:spTree>
    <p:custDataLst>
      <p:tags r:id="rId1"/>
    </p:custDataLst>
    <p:extLst>
      <p:ext uri="{BB962C8B-B14F-4D97-AF65-F5344CB8AC3E}">
        <p14:creationId xmlns:p14="http://schemas.microsoft.com/office/powerpoint/2010/main" val="2869903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53">
            <a:extLst>
              <a:ext uri="{FF2B5EF4-FFF2-40B4-BE49-F238E27FC236}">
                <a16:creationId xmlns:a16="http://schemas.microsoft.com/office/drawing/2014/main" id="{5A83EDC1-6DCD-4C36-924E-F09BD6742E3D}"/>
              </a:ext>
            </a:extLst>
          </p:cNvPr>
          <p:cNvSpPr/>
          <p:nvPr/>
        </p:nvSpPr>
        <p:spPr>
          <a:xfrm>
            <a:off x="6331132" y="3622765"/>
            <a:ext cx="1036320" cy="5660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a:extLst>
              <a:ext uri="{FF2B5EF4-FFF2-40B4-BE49-F238E27FC236}">
                <a16:creationId xmlns:a16="http://schemas.microsoft.com/office/drawing/2014/main" id="{C1EAA3FB-7257-46AA-84BE-D51EE261CEAD}"/>
              </a:ext>
            </a:extLst>
          </p:cNvPr>
          <p:cNvSpPr/>
          <p:nvPr/>
        </p:nvSpPr>
        <p:spPr>
          <a:xfrm>
            <a:off x="4274288" y="3216349"/>
            <a:ext cx="802759" cy="4253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a:extLst>
              <a:ext uri="{FF2B5EF4-FFF2-40B4-BE49-F238E27FC236}">
                <a16:creationId xmlns:a16="http://schemas.microsoft.com/office/drawing/2014/main" id="{01A60FA1-BCEF-464D-A60F-72595902154B}"/>
              </a:ext>
            </a:extLst>
          </p:cNvPr>
          <p:cNvSpPr/>
          <p:nvPr/>
        </p:nvSpPr>
        <p:spPr>
          <a:xfrm>
            <a:off x="1956925" y="3503850"/>
            <a:ext cx="915748" cy="6230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a:extLst>
              <a:ext uri="{FF2B5EF4-FFF2-40B4-BE49-F238E27FC236}">
                <a16:creationId xmlns:a16="http://schemas.microsoft.com/office/drawing/2014/main" id="{0292BB3B-13C0-4FEB-A5F0-6B81D0D7A24A}"/>
              </a:ext>
            </a:extLst>
          </p:cNvPr>
          <p:cNvSpPr/>
          <p:nvPr/>
        </p:nvSpPr>
        <p:spPr>
          <a:xfrm>
            <a:off x="671639" y="3657600"/>
            <a:ext cx="550258" cy="8253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10</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18</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4418197" cy="584775"/>
          </a:xfrm>
          <a:prstGeom prst="rect">
            <a:avLst/>
          </a:prstGeom>
          <a:noFill/>
        </p:spPr>
        <p:txBody>
          <a:bodyPr wrap="none" rtlCol="0">
            <a:spAutoFit/>
          </a:bodyPr>
          <a:lstStyle/>
          <a:p>
            <a:r>
              <a:rPr lang="de-DE" sz="3200" b="1" dirty="0" err="1">
                <a:solidFill>
                  <a:srgbClr val="005597"/>
                </a:solidFill>
              </a:rPr>
              <a:t>Component</a:t>
            </a:r>
            <a:r>
              <a:rPr lang="de-DE" sz="3200" b="1" dirty="0">
                <a:solidFill>
                  <a:srgbClr val="005597"/>
                </a:solidFill>
              </a:rPr>
              <a:t> </a:t>
            </a:r>
            <a:r>
              <a:rPr lang="de-DE" sz="3200" b="1" dirty="0" err="1">
                <a:solidFill>
                  <a:srgbClr val="005597"/>
                </a:solidFill>
              </a:rPr>
              <a:t>Grouping</a:t>
            </a:r>
            <a:endParaRPr lang="en-US" sz="3200" b="1" dirty="0">
              <a:solidFill>
                <a:srgbClr val="005597"/>
              </a:solidFill>
            </a:endParaRPr>
          </a:p>
        </p:txBody>
      </p:sp>
      <p:pic>
        <p:nvPicPr>
          <p:cNvPr id="5" name="Grafik 4">
            <a:extLst>
              <a:ext uri="{FF2B5EF4-FFF2-40B4-BE49-F238E27FC236}">
                <a16:creationId xmlns:a16="http://schemas.microsoft.com/office/drawing/2014/main" id="{BA74DDCC-14B7-4BDC-B676-9FCA52E536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458" y="2023009"/>
            <a:ext cx="431784" cy="3795163"/>
          </a:xfrm>
          <a:prstGeom prst="rect">
            <a:avLst/>
          </a:prstGeom>
        </p:spPr>
      </p:pic>
      <p:sp>
        <p:nvSpPr>
          <p:cNvPr id="17" name="Textplatzhalter 4">
            <a:extLst>
              <a:ext uri="{FF2B5EF4-FFF2-40B4-BE49-F238E27FC236}">
                <a16:creationId xmlns:a16="http://schemas.microsoft.com/office/drawing/2014/main" id="{88439A0F-09A4-4564-8B9A-10125FAC310A}"/>
              </a:ext>
            </a:extLst>
          </p:cNvPr>
          <p:cNvSpPr txBox="1">
            <a:spLocks/>
          </p:cNvSpPr>
          <p:nvPr/>
        </p:nvSpPr>
        <p:spPr>
          <a:xfrm>
            <a:off x="820301" y="1520769"/>
            <a:ext cx="10896965"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PHELIX </a:t>
            </a:r>
            <a:r>
              <a:rPr lang="de-DE" sz="2000" dirty="0" err="1"/>
              <a:t>MainAmp</a:t>
            </a:r>
            <a:r>
              <a:rPr lang="de-DE" sz="2000" dirty="0"/>
              <a:t> </a:t>
            </a:r>
            <a:r>
              <a:rPr lang="de-DE" sz="2000" dirty="0" err="1"/>
              <a:t>contains</a:t>
            </a:r>
            <a:r>
              <a:rPr lang="de-DE" sz="2000" dirty="0"/>
              <a:t> &gt; 30 </a:t>
            </a:r>
            <a:r>
              <a:rPr lang="de-DE" sz="2000" dirty="0" err="1"/>
              <a:t>elements</a:t>
            </a:r>
            <a:r>
              <a:rPr lang="de-DE" sz="2000" dirty="0"/>
              <a:t> </a:t>
            </a:r>
          </a:p>
        </p:txBody>
      </p:sp>
      <p:pic>
        <p:nvPicPr>
          <p:cNvPr id="18" name="Grafik 17">
            <a:extLst>
              <a:ext uri="{FF2B5EF4-FFF2-40B4-BE49-F238E27FC236}">
                <a16:creationId xmlns:a16="http://schemas.microsoft.com/office/drawing/2014/main" id="{8F24789F-1A2A-4518-9C12-BDEAF720E755}"/>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42040" r="-1284" b="35146"/>
          <a:stretch/>
        </p:blipFill>
        <p:spPr>
          <a:xfrm>
            <a:off x="1828440" y="2670372"/>
            <a:ext cx="1214163" cy="2403872"/>
          </a:xfrm>
          <a:prstGeom prst="rect">
            <a:avLst/>
          </a:prstGeom>
        </p:spPr>
      </p:pic>
      <p:pic>
        <p:nvPicPr>
          <p:cNvPr id="12" name="Grafik 11">
            <a:extLst>
              <a:ext uri="{FF2B5EF4-FFF2-40B4-BE49-F238E27FC236}">
                <a16:creationId xmlns:a16="http://schemas.microsoft.com/office/drawing/2014/main" id="{A960DAC8-B9B1-4810-B9CD-139E57CAF036}"/>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36460" b="36755"/>
          <a:stretch/>
        </p:blipFill>
        <p:spPr>
          <a:xfrm>
            <a:off x="4158376" y="2343913"/>
            <a:ext cx="1036710" cy="2772008"/>
          </a:xfrm>
          <a:prstGeom prst="rect">
            <a:avLst/>
          </a:prstGeom>
        </p:spPr>
      </p:pic>
      <p:pic>
        <p:nvPicPr>
          <p:cNvPr id="19" name="Grafik 18">
            <a:extLst>
              <a:ext uri="{FF2B5EF4-FFF2-40B4-BE49-F238E27FC236}">
                <a16:creationId xmlns:a16="http://schemas.microsoft.com/office/drawing/2014/main" id="{7100B532-8E2D-4277-B2FF-49CBA8AD8CFB}"/>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54578" t="3776" b="57876"/>
          <a:stretch/>
        </p:blipFill>
        <p:spPr>
          <a:xfrm>
            <a:off x="6271326" y="2217218"/>
            <a:ext cx="1181437" cy="3628214"/>
          </a:xfrm>
          <a:prstGeom prst="rect">
            <a:avLst/>
          </a:prstGeom>
        </p:spPr>
      </p:pic>
      <p:pic>
        <p:nvPicPr>
          <p:cNvPr id="21" name="Grafik 20">
            <a:extLst>
              <a:ext uri="{FF2B5EF4-FFF2-40B4-BE49-F238E27FC236}">
                <a16:creationId xmlns:a16="http://schemas.microsoft.com/office/drawing/2014/main" id="{26F7A92D-1551-4ECE-B308-56CDE2D1C4AC}"/>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9960" t="39528" r="50605" b="38053"/>
          <a:stretch/>
        </p:blipFill>
        <p:spPr>
          <a:xfrm>
            <a:off x="8917423" y="2751293"/>
            <a:ext cx="1408014" cy="2500214"/>
          </a:xfrm>
          <a:prstGeom prst="rect">
            <a:avLst/>
          </a:prstGeom>
        </p:spPr>
      </p:pic>
      <p:cxnSp>
        <p:nvCxnSpPr>
          <p:cNvPr id="23" name="Gerade Verbindung mit Pfeil 22">
            <a:extLst>
              <a:ext uri="{FF2B5EF4-FFF2-40B4-BE49-F238E27FC236}">
                <a16:creationId xmlns:a16="http://schemas.microsoft.com/office/drawing/2014/main" id="{337FD8F3-9906-4EE8-8821-43708C0C07B4}"/>
              </a:ext>
            </a:extLst>
          </p:cNvPr>
          <p:cNvCxnSpPr>
            <a:cxnSpLocks/>
          </p:cNvCxnSpPr>
          <p:nvPr/>
        </p:nvCxnSpPr>
        <p:spPr>
          <a:xfrm flipV="1">
            <a:off x="1212112" y="2674088"/>
            <a:ext cx="962246" cy="988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FBCD437B-2387-48ED-8BA0-FEE962620D0E}"/>
              </a:ext>
            </a:extLst>
          </p:cNvPr>
          <p:cNvCxnSpPr>
            <a:cxnSpLocks/>
          </p:cNvCxnSpPr>
          <p:nvPr/>
        </p:nvCxnSpPr>
        <p:spPr>
          <a:xfrm>
            <a:off x="1212112" y="4476307"/>
            <a:ext cx="1026041" cy="5794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ADDAF7DC-842F-4EC0-A117-EC6D01D0E341}"/>
              </a:ext>
            </a:extLst>
          </p:cNvPr>
          <p:cNvCxnSpPr>
            <a:cxnSpLocks/>
          </p:cNvCxnSpPr>
          <p:nvPr/>
        </p:nvCxnSpPr>
        <p:spPr>
          <a:xfrm flipV="1">
            <a:off x="2860158" y="3067493"/>
            <a:ext cx="1339702" cy="4359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209215A3-37D3-4874-9AA8-6406E02C0BD1}"/>
              </a:ext>
            </a:extLst>
          </p:cNvPr>
          <p:cNvCxnSpPr>
            <a:cxnSpLocks/>
          </p:cNvCxnSpPr>
          <p:nvPr/>
        </p:nvCxnSpPr>
        <p:spPr>
          <a:xfrm>
            <a:off x="2865474" y="4120116"/>
            <a:ext cx="1345019" cy="802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1DC757E1-FA81-4464-A30C-2CAA3C1E986D}"/>
              </a:ext>
            </a:extLst>
          </p:cNvPr>
          <p:cNvCxnSpPr>
            <a:cxnSpLocks/>
          </p:cNvCxnSpPr>
          <p:nvPr/>
        </p:nvCxnSpPr>
        <p:spPr>
          <a:xfrm flipV="1">
            <a:off x="5058697" y="2241755"/>
            <a:ext cx="1253613" cy="9733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ABEDB0B7-0D7D-4B93-81B1-7A07FD01B89F}"/>
              </a:ext>
            </a:extLst>
          </p:cNvPr>
          <p:cNvCxnSpPr>
            <a:cxnSpLocks/>
          </p:cNvCxnSpPr>
          <p:nvPr/>
        </p:nvCxnSpPr>
        <p:spPr>
          <a:xfrm>
            <a:off x="5066071" y="3642852"/>
            <a:ext cx="1216742" cy="19025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1E2D5D51-3A35-428E-A7DB-9605CBEC1FBC}"/>
              </a:ext>
            </a:extLst>
          </p:cNvPr>
          <p:cNvCxnSpPr>
            <a:cxnSpLocks/>
          </p:cNvCxnSpPr>
          <p:nvPr/>
        </p:nvCxnSpPr>
        <p:spPr>
          <a:xfrm flipV="1">
            <a:off x="7367451" y="3108960"/>
            <a:ext cx="1506583" cy="522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F8EC1F7B-515B-4785-82CF-67FA06BDCA83}"/>
              </a:ext>
            </a:extLst>
          </p:cNvPr>
          <p:cNvCxnSpPr>
            <a:cxnSpLocks/>
          </p:cNvCxnSpPr>
          <p:nvPr/>
        </p:nvCxnSpPr>
        <p:spPr>
          <a:xfrm>
            <a:off x="7367451" y="4180114"/>
            <a:ext cx="1532709" cy="7141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001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7" grpId="0" animBg="1"/>
      <p:bldP spid="32"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11</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19</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3942105" cy="584775"/>
          </a:xfrm>
          <a:prstGeom prst="rect">
            <a:avLst/>
          </a:prstGeom>
          <a:noFill/>
        </p:spPr>
        <p:txBody>
          <a:bodyPr wrap="none" rtlCol="0">
            <a:spAutoFit/>
          </a:bodyPr>
          <a:lstStyle/>
          <a:p>
            <a:r>
              <a:rPr lang="de-DE" sz="3200" b="1" dirty="0">
                <a:solidFill>
                  <a:srgbClr val="005597"/>
                </a:solidFill>
              </a:rPr>
              <a:t>Multi Path Systems</a:t>
            </a:r>
            <a:endParaRPr lang="en-US" sz="3200" b="1" dirty="0">
              <a:solidFill>
                <a:srgbClr val="005597"/>
              </a:solidFill>
            </a:endParaRPr>
          </a:p>
        </p:txBody>
      </p:sp>
      <p:pic>
        <p:nvPicPr>
          <p:cNvPr id="6" name="Grafik 5">
            <a:extLst>
              <a:ext uri="{FF2B5EF4-FFF2-40B4-BE49-F238E27FC236}">
                <a16:creationId xmlns:a16="http://schemas.microsoft.com/office/drawing/2014/main" id="{0D68482A-34DD-4B30-875D-0E7B04D701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2780" y="1624828"/>
            <a:ext cx="3057253" cy="4521591"/>
          </a:xfrm>
          <a:prstGeom prst="rect">
            <a:avLst/>
          </a:prstGeom>
        </p:spPr>
      </p:pic>
      <p:sp>
        <p:nvSpPr>
          <p:cNvPr id="37" name="Textplatzhalter 4">
            <a:extLst>
              <a:ext uri="{FF2B5EF4-FFF2-40B4-BE49-F238E27FC236}">
                <a16:creationId xmlns:a16="http://schemas.microsoft.com/office/drawing/2014/main" id="{66A5B8B8-8B0D-42AE-9477-D4D3ED2BC675}"/>
              </a:ext>
            </a:extLst>
          </p:cNvPr>
          <p:cNvSpPr txBox="1">
            <a:spLocks/>
          </p:cNvSpPr>
          <p:nvPr/>
        </p:nvSpPr>
        <p:spPr>
          <a:xfrm>
            <a:off x="2579432" y="2200037"/>
            <a:ext cx="1252339"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 </a:t>
            </a:r>
            <a:r>
              <a:rPr lang="de-DE" sz="2000" dirty="0" err="1"/>
              <a:t>sources</a:t>
            </a:r>
            <a:endParaRPr lang="de-DE" sz="2000" dirty="0"/>
          </a:p>
        </p:txBody>
      </p:sp>
      <p:sp>
        <p:nvSpPr>
          <p:cNvPr id="38" name="Textplatzhalter 4">
            <a:extLst>
              <a:ext uri="{FF2B5EF4-FFF2-40B4-BE49-F238E27FC236}">
                <a16:creationId xmlns:a16="http://schemas.microsoft.com/office/drawing/2014/main" id="{53C9191E-0D21-4005-B9F2-CD47E359B753}"/>
              </a:ext>
            </a:extLst>
          </p:cNvPr>
          <p:cNvSpPr txBox="1">
            <a:spLocks/>
          </p:cNvSpPr>
          <p:nvPr/>
        </p:nvSpPr>
        <p:spPr>
          <a:xfrm>
            <a:off x="7774096" y="3223294"/>
            <a:ext cx="1744373"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beam </a:t>
            </a:r>
            <a:r>
              <a:rPr lang="de-DE" sz="2000" dirty="0" err="1"/>
              <a:t>splitter</a:t>
            </a:r>
            <a:endParaRPr lang="de-DE" sz="2000" dirty="0"/>
          </a:p>
        </p:txBody>
      </p:sp>
      <p:sp>
        <p:nvSpPr>
          <p:cNvPr id="39" name="Textplatzhalter 4">
            <a:extLst>
              <a:ext uri="{FF2B5EF4-FFF2-40B4-BE49-F238E27FC236}">
                <a16:creationId xmlns:a16="http://schemas.microsoft.com/office/drawing/2014/main" id="{C130C1C9-3361-4DCC-AC8B-D583CBEBAD9A}"/>
              </a:ext>
            </a:extLst>
          </p:cNvPr>
          <p:cNvSpPr txBox="1">
            <a:spLocks/>
          </p:cNvSpPr>
          <p:nvPr/>
        </p:nvSpPr>
        <p:spPr>
          <a:xfrm>
            <a:off x="2727478" y="4664563"/>
            <a:ext cx="1744373" cy="64633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beam </a:t>
            </a:r>
            <a:r>
              <a:rPr lang="de-DE" sz="2000" dirty="0" err="1"/>
              <a:t>splitter</a:t>
            </a:r>
            <a:r>
              <a:rPr lang="de-DE" sz="2000" dirty="0"/>
              <a:t> / </a:t>
            </a:r>
            <a:r>
              <a:rPr lang="de-DE" sz="2000" dirty="0" err="1"/>
              <a:t>combiner</a:t>
            </a:r>
            <a:endParaRPr lang="de-DE" sz="2000" dirty="0"/>
          </a:p>
        </p:txBody>
      </p:sp>
      <p:cxnSp>
        <p:nvCxnSpPr>
          <p:cNvPr id="41" name="Gerade Verbindung mit Pfeil 40">
            <a:extLst>
              <a:ext uri="{FF2B5EF4-FFF2-40B4-BE49-F238E27FC236}">
                <a16:creationId xmlns:a16="http://schemas.microsoft.com/office/drawing/2014/main" id="{6AC4BAC9-979D-4258-B4F8-7FAB63D7174B}"/>
              </a:ext>
            </a:extLst>
          </p:cNvPr>
          <p:cNvCxnSpPr>
            <a:cxnSpLocks/>
          </p:cNvCxnSpPr>
          <p:nvPr/>
        </p:nvCxnSpPr>
        <p:spPr>
          <a:xfrm>
            <a:off x="4423954" y="4972594"/>
            <a:ext cx="6531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04AB6BF2-68EC-400A-8915-061194874232}"/>
              </a:ext>
            </a:extLst>
          </p:cNvPr>
          <p:cNvCxnSpPr>
            <a:cxnSpLocks/>
            <a:stCxn id="38" idx="1"/>
          </p:cNvCxnSpPr>
          <p:nvPr/>
        </p:nvCxnSpPr>
        <p:spPr>
          <a:xfrm flipH="1">
            <a:off x="6670766" y="3407960"/>
            <a:ext cx="1103330" cy="101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7041DE9-3D59-4BAE-944E-E1D9AD1908AE}"/>
              </a:ext>
            </a:extLst>
          </p:cNvPr>
          <p:cNvCxnSpPr>
            <a:cxnSpLocks/>
          </p:cNvCxnSpPr>
          <p:nvPr/>
        </p:nvCxnSpPr>
        <p:spPr>
          <a:xfrm>
            <a:off x="3749041" y="2468879"/>
            <a:ext cx="1798319" cy="15893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AA17427C-65DA-4E89-AD9E-EF5ABCF66B10}"/>
              </a:ext>
            </a:extLst>
          </p:cNvPr>
          <p:cNvCxnSpPr>
            <a:cxnSpLocks/>
          </p:cNvCxnSpPr>
          <p:nvPr/>
        </p:nvCxnSpPr>
        <p:spPr>
          <a:xfrm flipV="1">
            <a:off x="3766457" y="1863634"/>
            <a:ext cx="1937657" cy="5007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0448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Software architecture I</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2</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190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1117534"/>
            <a:ext cx="4576894" cy="584775"/>
          </a:xfrm>
          <a:prstGeom prst="rect">
            <a:avLst/>
          </a:prstGeom>
          <a:noFill/>
        </p:spPr>
        <p:txBody>
          <a:bodyPr wrap="none" rtlCol="0">
            <a:spAutoFit/>
          </a:bodyPr>
          <a:lstStyle/>
          <a:p>
            <a:r>
              <a:rPr lang="de-DE" sz="3200" b="1" dirty="0">
                <a:solidFill>
                  <a:srgbClr val="005597"/>
                </a:solidFill>
              </a:rPr>
              <a:t>Design </a:t>
            </a:r>
            <a:r>
              <a:rPr lang="de-DE" sz="3200" b="1" dirty="0" err="1">
                <a:solidFill>
                  <a:srgbClr val="005597"/>
                </a:solidFill>
              </a:rPr>
              <a:t>considerations</a:t>
            </a:r>
            <a:endParaRPr lang="en-US" sz="3200" b="1" dirty="0">
              <a:solidFill>
                <a:srgbClr val="005597"/>
              </a:solidFill>
            </a:endParaRPr>
          </a:p>
        </p:txBody>
      </p:sp>
      <p:sp>
        <p:nvSpPr>
          <p:cNvPr id="22" name="Textplatzhalter 4">
            <a:extLst>
              <a:ext uri="{FF2B5EF4-FFF2-40B4-BE49-F238E27FC236}">
                <a16:creationId xmlns:a16="http://schemas.microsoft.com/office/drawing/2014/main" id="{965FCAE9-84B5-4872-BE56-7BF21EE42208}"/>
              </a:ext>
            </a:extLst>
          </p:cNvPr>
          <p:cNvSpPr txBox="1">
            <a:spLocks/>
          </p:cNvSpPr>
          <p:nvPr/>
        </p:nvSpPr>
        <p:spPr>
          <a:xfrm>
            <a:off x="681462" y="2116207"/>
            <a:ext cx="10922934" cy="1557578"/>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Flexible </a:t>
            </a:r>
            <a:r>
              <a:rPr lang="de-DE" sz="2000" dirty="0" err="1"/>
              <a:t>usage</a:t>
            </a:r>
            <a:endParaRPr lang="de-DE" sz="2000" dirty="0"/>
          </a:p>
          <a:p>
            <a:pPr lvl="1"/>
            <a:r>
              <a:rPr lang="de-DE" sz="1600" dirty="0" err="1"/>
              <a:t>Direct</a:t>
            </a:r>
            <a:r>
              <a:rPr lang="de-DE" sz="1600" dirty="0"/>
              <a:t> </a:t>
            </a:r>
            <a:r>
              <a:rPr lang="de-DE" sz="1600" dirty="0" err="1"/>
              <a:t>library</a:t>
            </a:r>
            <a:r>
              <a:rPr lang="de-DE" sz="1600" dirty="0"/>
              <a:t> </a:t>
            </a:r>
            <a:r>
              <a:rPr lang="de-DE" sz="1600" dirty="0" err="1"/>
              <a:t>usage</a:t>
            </a:r>
            <a:r>
              <a:rPr lang="de-DE" sz="1600" dirty="0"/>
              <a:t> </a:t>
            </a:r>
            <a:r>
              <a:rPr lang="de-DE" sz="1600" dirty="0" err="1"/>
              <a:t>for</a:t>
            </a:r>
            <a:r>
              <a:rPr lang="de-DE" sz="1600" dirty="0"/>
              <a:t> own (</a:t>
            </a:r>
            <a:r>
              <a:rPr lang="de-DE" sz="1600" dirty="0" err="1"/>
              <a:t>rust</a:t>
            </a:r>
            <a:r>
              <a:rPr lang="de-DE" sz="1600" dirty="0"/>
              <a:t>) </a:t>
            </a:r>
            <a:r>
              <a:rPr lang="de-DE" sz="1600" dirty="0" err="1"/>
              <a:t>projects</a:t>
            </a:r>
            <a:endParaRPr lang="de-DE" sz="1600" dirty="0"/>
          </a:p>
          <a:p>
            <a:pPr lvl="1"/>
            <a:r>
              <a:rPr lang="de-DE" sz="1600" dirty="0"/>
              <a:t>GUI</a:t>
            </a:r>
          </a:p>
          <a:p>
            <a:pPr lvl="1"/>
            <a:r>
              <a:rPr lang="de-DE" sz="1600" dirty="0" err="1"/>
              <a:t>Integrate</a:t>
            </a:r>
            <a:r>
              <a:rPr lang="de-DE" sz="1600" dirty="0"/>
              <a:t> in </a:t>
            </a:r>
            <a:r>
              <a:rPr lang="de-DE" sz="1600" dirty="0" err="1"/>
              <a:t>custom</a:t>
            </a:r>
            <a:r>
              <a:rPr lang="de-DE" sz="1600" dirty="0"/>
              <a:t> </a:t>
            </a:r>
            <a:r>
              <a:rPr lang="de-DE" sz="1600" dirty="0" err="1"/>
              <a:t>projects</a:t>
            </a:r>
            <a:r>
              <a:rPr lang="de-DE" sz="1600" dirty="0"/>
              <a:t> </a:t>
            </a:r>
            <a:r>
              <a:rPr lang="de-DE" sz="1600" dirty="0" err="1"/>
              <a:t>as</a:t>
            </a:r>
            <a:r>
              <a:rPr lang="de-DE" sz="1600" dirty="0"/>
              <a:t> web </a:t>
            </a:r>
            <a:r>
              <a:rPr lang="de-DE" sz="1600" dirty="0" err="1"/>
              <a:t>service</a:t>
            </a:r>
            <a:endParaRPr lang="de-DE" sz="1600" dirty="0"/>
          </a:p>
          <a:p>
            <a:pPr lvl="1"/>
            <a:r>
              <a:rPr lang="de-DE" sz="1600" dirty="0" err="1"/>
              <a:t>Contribute</a:t>
            </a:r>
            <a:r>
              <a:rPr lang="de-DE" sz="1600" dirty="0"/>
              <a:t> / </a:t>
            </a:r>
            <a:r>
              <a:rPr lang="de-DE" sz="1600" dirty="0" err="1"/>
              <a:t>integrate</a:t>
            </a:r>
            <a:r>
              <a:rPr lang="de-DE" sz="1600" dirty="0"/>
              <a:t> own (C/C++, Python, </a:t>
            </a:r>
            <a:r>
              <a:rPr lang="de-DE" sz="1600" dirty="0" err="1"/>
              <a:t>Javscript</a:t>
            </a:r>
            <a:r>
              <a:rPr lang="de-DE" sz="1600" dirty="0"/>
              <a:t>, …) code</a:t>
            </a:r>
          </a:p>
        </p:txBody>
      </p:sp>
      <p:pic>
        <p:nvPicPr>
          <p:cNvPr id="5" name="Grafik 4">
            <a:extLst>
              <a:ext uri="{FF2B5EF4-FFF2-40B4-BE49-F238E27FC236}">
                <a16:creationId xmlns:a16="http://schemas.microsoft.com/office/drawing/2014/main" id="{9B36D689-14E0-4EAE-971B-CBC2FD3406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423" t="12575" r="12325" b="10179"/>
          <a:stretch/>
        </p:blipFill>
        <p:spPr>
          <a:xfrm>
            <a:off x="6643560" y="1529395"/>
            <a:ext cx="1003414" cy="1043874"/>
          </a:xfrm>
          <a:prstGeom prst="rect">
            <a:avLst/>
          </a:prstGeom>
        </p:spPr>
      </p:pic>
      <p:pic>
        <p:nvPicPr>
          <p:cNvPr id="14" name="Grafik 13">
            <a:extLst>
              <a:ext uri="{FF2B5EF4-FFF2-40B4-BE49-F238E27FC236}">
                <a16:creationId xmlns:a16="http://schemas.microsoft.com/office/drawing/2014/main" id="{F881E89F-35E9-41E1-B389-B787AA341C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883" t="15694"/>
          <a:stretch/>
        </p:blipFill>
        <p:spPr>
          <a:xfrm>
            <a:off x="9111627" y="1755975"/>
            <a:ext cx="1727865" cy="1634590"/>
          </a:xfrm>
          <a:prstGeom prst="rect">
            <a:avLst/>
          </a:prstGeom>
        </p:spPr>
      </p:pic>
      <p:pic>
        <p:nvPicPr>
          <p:cNvPr id="18" name="Grafik 17">
            <a:extLst>
              <a:ext uri="{FF2B5EF4-FFF2-40B4-BE49-F238E27FC236}">
                <a16:creationId xmlns:a16="http://schemas.microsoft.com/office/drawing/2014/main" id="{2D95FA14-D2DB-43F1-9877-C2F366FD44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927" t="28773" r="7785" b="25529"/>
          <a:stretch/>
        </p:blipFill>
        <p:spPr>
          <a:xfrm>
            <a:off x="8116306" y="3463393"/>
            <a:ext cx="2014917" cy="1092425"/>
          </a:xfrm>
          <a:prstGeom prst="rect">
            <a:avLst/>
          </a:prstGeom>
        </p:spPr>
      </p:pic>
      <p:pic>
        <p:nvPicPr>
          <p:cNvPr id="23" name="Grafik 22">
            <a:extLst>
              <a:ext uri="{FF2B5EF4-FFF2-40B4-BE49-F238E27FC236}">
                <a16:creationId xmlns:a16="http://schemas.microsoft.com/office/drawing/2014/main" id="{4478EBE5-CE4B-4F0A-94AD-30A60B3B7B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427" t="8849" r="8741" b="8555"/>
          <a:stretch/>
        </p:blipFill>
        <p:spPr>
          <a:xfrm>
            <a:off x="5939547" y="4636735"/>
            <a:ext cx="712106" cy="710077"/>
          </a:xfrm>
          <a:prstGeom prst="rect">
            <a:avLst/>
          </a:prstGeom>
        </p:spPr>
      </p:pic>
      <p:pic>
        <p:nvPicPr>
          <p:cNvPr id="27" name="Grafik 26">
            <a:extLst>
              <a:ext uri="{FF2B5EF4-FFF2-40B4-BE49-F238E27FC236}">
                <a16:creationId xmlns:a16="http://schemas.microsoft.com/office/drawing/2014/main" id="{92D64C43-41CB-4DD7-A294-09EA4194A24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058" t="28909" r="22311" b="24129"/>
          <a:stretch/>
        </p:blipFill>
        <p:spPr>
          <a:xfrm>
            <a:off x="4944233" y="4000313"/>
            <a:ext cx="760652" cy="653865"/>
          </a:xfrm>
          <a:prstGeom prst="rect">
            <a:avLst/>
          </a:prstGeom>
        </p:spPr>
      </p:pic>
      <p:sp>
        <p:nvSpPr>
          <p:cNvPr id="17" name="Textplatzhalter 4">
            <a:extLst>
              <a:ext uri="{FF2B5EF4-FFF2-40B4-BE49-F238E27FC236}">
                <a16:creationId xmlns:a16="http://schemas.microsoft.com/office/drawing/2014/main" id="{7263824E-F4DD-4AEF-819A-6704466E30A2}"/>
              </a:ext>
            </a:extLst>
          </p:cNvPr>
          <p:cNvSpPr txBox="1">
            <a:spLocks/>
          </p:cNvSpPr>
          <p:nvPr/>
        </p:nvSpPr>
        <p:spPr>
          <a:xfrm>
            <a:off x="681462" y="3835624"/>
            <a:ext cx="10922934" cy="150511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Flexible </a:t>
            </a:r>
            <a:r>
              <a:rPr lang="de-DE" sz="2000" dirty="0" err="1"/>
              <a:t>platforms</a:t>
            </a:r>
            <a:endParaRPr lang="de-DE" sz="2000" dirty="0"/>
          </a:p>
          <a:p>
            <a:pPr lvl="1"/>
            <a:r>
              <a:rPr lang="de-DE" sz="1600" dirty="0"/>
              <a:t>PC (Windows, Mac, Linux)</a:t>
            </a:r>
          </a:p>
          <a:p>
            <a:pPr lvl="1"/>
            <a:r>
              <a:rPr lang="de-DE" sz="1600" dirty="0"/>
              <a:t>Mobile </a:t>
            </a:r>
            <a:r>
              <a:rPr lang="de-DE" sz="1600" dirty="0" err="1"/>
              <a:t>devices</a:t>
            </a:r>
            <a:r>
              <a:rPr lang="de-DE" sz="1600" dirty="0"/>
              <a:t> (</a:t>
            </a:r>
            <a:r>
              <a:rPr lang="de-DE" sz="1600" dirty="0" err="1"/>
              <a:t>e.g.Tablet</a:t>
            </a:r>
            <a:r>
              <a:rPr lang="de-DE" sz="1600" dirty="0"/>
              <a:t>)</a:t>
            </a:r>
          </a:p>
          <a:p>
            <a:pPr lvl="1"/>
            <a:r>
              <a:rPr lang="de-DE" sz="1600" dirty="0"/>
              <a:t>Web interface</a:t>
            </a:r>
            <a:endParaRPr lang="en-US" sz="1600" dirty="0"/>
          </a:p>
        </p:txBody>
      </p:sp>
    </p:spTree>
    <p:custDataLst>
      <p:tags r:id="rId1"/>
    </p:custDataLst>
    <p:extLst>
      <p:ext uri="{BB962C8B-B14F-4D97-AF65-F5344CB8AC3E}">
        <p14:creationId xmlns:p14="http://schemas.microsoft.com/office/powerpoint/2010/main" val="150375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12</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20</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7124066" cy="584775"/>
          </a:xfrm>
          <a:prstGeom prst="rect">
            <a:avLst/>
          </a:prstGeom>
          <a:noFill/>
        </p:spPr>
        <p:txBody>
          <a:bodyPr wrap="none" rtlCol="0">
            <a:spAutoFit/>
          </a:bodyPr>
          <a:lstStyle/>
          <a:p>
            <a:r>
              <a:rPr lang="de-DE" sz="3200" b="1" dirty="0" err="1">
                <a:solidFill>
                  <a:srgbClr val="005597"/>
                </a:solidFill>
              </a:rPr>
              <a:t>Full</a:t>
            </a:r>
            <a:r>
              <a:rPr lang="de-DE" sz="3200" b="1" dirty="0">
                <a:solidFill>
                  <a:srgbClr val="005597"/>
                </a:solidFill>
              </a:rPr>
              <a:t> </a:t>
            </a:r>
            <a:r>
              <a:rPr lang="de-DE" sz="3200" b="1" dirty="0" err="1">
                <a:solidFill>
                  <a:srgbClr val="005597"/>
                </a:solidFill>
              </a:rPr>
              <a:t>system</a:t>
            </a:r>
            <a:r>
              <a:rPr lang="de-DE" sz="3200" b="1" dirty="0">
                <a:solidFill>
                  <a:srgbClr val="005597"/>
                </a:solidFill>
              </a:rPr>
              <a:t> ghost </a:t>
            </a:r>
            <a:r>
              <a:rPr lang="de-DE" sz="3200" b="1" dirty="0" err="1">
                <a:solidFill>
                  <a:srgbClr val="005597"/>
                </a:solidFill>
              </a:rPr>
              <a:t>focus</a:t>
            </a:r>
            <a:r>
              <a:rPr lang="de-DE" sz="3200" b="1" dirty="0">
                <a:solidFill>
                  <a:srgbClr val="005597"/>
                </a:solidFill>
              </a:rPr>
              <a:t> </a:t>
            </a:r>
            <a:r>
              <a:rPr lang="de-DE" sz="3200" b="1" dirty="0" err="1">
                <a:solidFill>
                  <a:srgbClr val="005597"/>
                </a:solidFill>
              </a:rPr>
              <a:t>calculation</a:t>
            </a:r>
            <a:endParaRPr lang="en-US" sz="3200" b="1" dirty="0">
              <a:solidFill>
                <a:srgbClr val="005597"/>
              </a:solidFill>
            </a:endParaRPr>
          </a:p>
        </p:txBody>
      </p:sp>
      <p:sp>
        <p:nvSpPr>
          <p:cNvPr id="37" name="Textplatzhalter 4">
            <a:extLst>
              <a:ext uri="{FF2B5EF4-FFF2-40B4-BE49-F238E27FC236}">
                <a16:creationId xmlns:a16="http://schemas.microsoft.com/office/drawing/2014/main" id="{66A5B8B8-8B0D-42AE-9477-D4D3ED2BC675}"/>
              </a:ext>
            </a:extLst>
          </p:cNvPr>
          <p:cNvSpPr txBox="1">
            <a:spLocks/>
          </p:cNvSpPr>
          <p:nvPr/>
        </p:nvSpPr>
        <p:spPr>
          <a:xfrm>
            <a:off x="9615960" y="1512060"/>
            <a:ext cx="2497658" cy="2203167"/>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Source</a:t>
            </a:r>
          </a:p>
          <a:p>
            <a:pPr lvl="1"/>
            <a:r>
              <a:rPr lang="de-DE" sz="1600" dirty="0"/>
              <a:t>d = 30 mm</a:t>
            </a:r>
          </a:p>
          <a:p>
            <a:pPr lvl="1"/>
            <a:r>
              <a:rPr lang="de-DE" sz="1600" dirty="0"/>
              <a:t>E = 2 J</a:t>
            </a:r>
          </a:p>
          <a:p>
            <a:r>
              <a:rPr lang="de-DE" sz="2000" dirty="0"/>
              <a:t>Optics</a:t>
            </a:r>
          </a:p>
          <a:p>
            <a:pPr lvl="1"/>
            <a:r>
              <a:rPr lang="de-DE" sz="1600" dirty="0"/>
              <a:t>LIDT: 1 J / cm²</a:t>
            </a:r>
          </a:p>
          <a:p>
            <a:pPr lvl="1"/>
            <a:r>
              <a:rPr lang="de-DE" sz="1600" dirty="0"/>
              <a:t>Lens 1: R = 0.5 %</a:t>
            </a:r>
          </a:p>
          <a:p>
            <a:pPr lvl="1"/>
            <a:r>
              <a:rPr lang="de-DE" sz="1600" dirty="0"/>
              <a:t>Lens 2: R = 20 %</a:t>
            </a:r>
          </a:p>
        </p:txBody>
      </p:sp>
      <p:pic>
        <p:nvPicPr>
          <p:cNvPr id="5" name="Grafik 4">
            <a:extLst>
              <a:ext uri="{FF2B5EF4-FFF2-40B4-BE49-F238E27FC236}">
                <a16:creationId xmlns:a16="http://schemas.microsoft.com/office/drawing/2014/main" id="{A54CF5ED-F49B-406D-979D-BB10D7D293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822" y="1738041"/>
            <a:ext cx="1083468" cy="4131537"/>
          </a:xfrm>
          <a:prstGeom prst="rect">
            <a:avLst/>
          </a:prstGeom>
        </p:spPr>
      </p:pic>
      <p:pic>
        <p:nvPicPr>
          <p:cNvPr id="12" name="Grafik 11">
            <a:extLst>
              <a:ext uri="{FF2B5EF4-FFF2-40B4-BE49-F238E27FC236}">
                <a16:creationId xmlns:a16="http://schemas.microsoft.com/office/drawing/2014/main" id="{3749A79D-1EDB-4ADE-99F7-17952203AD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0086" y="2333896"/>
            <a:ext cx="4183425" cy="3673721"/>
          </a:xfrm>
          <a:prstGeom prst="rect">
            <a:avLst/>
          </a:prstGeom>
        </p:spPr>
      </p:pic>
      <p:sp>
        <p:nvSpPr>
          <p:cNvPr id="23" name="Textplatzhalter 4">
            <a:extLst>
              <a:ext uri="{FF2B5EF4-FFF2-40B4-BE49-F238E27FC236}">
                <a16:creationId xmlns:a16="http://schemas.microsoft.com/office/drawing/2014/main" id="{C86B250D-61A2-48F8-9D74-7CA970DCC707}"/>
              </a:ext>
            </a:extLst>
          </p:cNvPr>
          <p:cNvSpPr txBox="1">
            <a:spLocks/>
          </p:cNvSpPr>
          <p:nvPr/>
        </p:nvSpPr>
        <p:spPr>
          <a:xfrm>
            <a:off x="2405260" y="1555602"/>
            <a:ext cx="1792270" cy="69147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 single-pass</a:t>
            </a:r>
          </a:p>
          <a:p>
            <a:pPr marL="0" indent="0" algn="ctr">
              <a:buNone/>
            </a:pPr>
            <a:r>
              <a:rPr lang="de-DE" sz="1400" dirty="0"/>
              <a:t>(</a:t>
            </a:r>
            <a:r>
              <a:rPr lang="de-DE" sz="1400" dirty="0" err="1"/>
              <a:t>no</a:t>
            </a:r>
            <a:r>
              <a:rPr lang="de-DE" sz="1400" dirty="0"/>
              <a:t> </a:t>
            </a:r>
            <a:r>
              <a:rPr lang="de-DE" sz="1400" dirty="0" err="1"/>
              <a:t>reflection</a:t>
            </a:r>
            <a:r>
              <a:rPr lang="de-DE" sz="1400" dirty="0"/>
              <a:t>)</a:t>
            </a:r>
          </a:p>
        </p:txBody>
      </p:sp>
      <p:pic>
        <p:nvPicPr>
          <p:cNvPr id="14" name="Grafik 13">
            <a:extLst>
              <a:ext uri="{FF2B5EF4-FFF2-40B4-BE49-F238E27FC236}">
                <a16:creationId xmlns:a16="http://schemas.microsoft.com/office/drawing/2014/main" id="{70E6C657-C4CF-4BED-B201-5F4AEEA084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0277" y="2063494"/>
            <a:ext cx="4005942" cy="3938718"/>
          </a:xfrm>
          <a:prstGeom prst="rect">
            <a:avLst/>
          </a:prstGeom>
        </p:spPr>
      </p:pic>
      <p:sp>
        <p:nvSpPr>
          <p:cNvPr id="27" name="Textplatzhalter 4">
            <a:extLst>
              <a:ext uri="{FF2B5EF4-FFF2-40B4-BE49-F238E27FC236}">
                <a16:creationId xmlns:a16="http://schemas.microsoft.com/office/drawing/2014/main" id="{A6A8BCE7-1711-45A8-944D-2841A894B0B5}"/>
              </a:ext>
            </a:extLst>
          </p:cNvPr>
          <p:cNvSpPr txBox="1">
            <a:spLocks/>
          </p:cNvSpPr>
          <p:nvPr/>
        </p:nvSpPr>
        <p:spPr>
          <a:xfrm>
            <a:off x="6554895" y="1647042"/>
            <a:ext cx="2327848"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 </a:t>
            </a:r>
            <a:r>
              <a:rPr lang="de-DE" sz="2000" dirty="0" err="1"/>
              <a:t>up</a:t>
            </a:r>
            <a:r>
              <a:rPr lang="de-DE" sz="2000" dirty="0"/>
              <a:t> </a:t>
            </a:r>
            <a:r>
              <a:rPr lang="de-DE" sz="2000" dirty="0" err="1"/>
              <a:t>to</a:t>
            </a:r>
            <a:r>
              <a:rPr lang="de-DE" sz="2000" dirty="0"/>
              <a:t> 2 </a:t>
            </a:r>
            <a:r>
              <a:rPr lang="de-DE" sz="2000" dirty="0" err="1"/>
              <a:t>bounces</a:t>
            </a:r>
            <a:endParaRPr lang="de-DE" sz="1400" dirty="0"/>
          </a:p>
        </p:txBody>
      </p:sp>
    </p:spTree>
    <p:custDataLst>
      <p:tags r:id="rId1"/>
    </p:custDataLst>
    <p:extLst>
      <p:ext uri="{BB962C8B-B14F-4D97-AF65-F5344CB8AC3E}">
        <p14:creationId xmlns:p14="http://schemas.microsoft.com/office/powerpoint/2010/main" val="143722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DA9C95-772A-47A9-AD15-555E5871AF08}" type="slidenum">
              <a:rPr lang="de-DE" smtClean="0"/>
              <a:pPr/>
              <a:t>21</a:t>
            </a:fld>
            <a:endParaRPr lang="de-DE" dirty="0"/>
          </a:p>
        </p:txBody>
      </p:sp>
      <p:sp>
        <p:nvSpPr>
          <p:cNvPr id="6" name="Titel 1">
            <a:extLst>
              <a:ext uri="{FF2B5EF4-FFF2-40B4-BE49-F238E27FC236}">
                <a16:creationId xmlns:a16="http://schemas.microsoft.com/office/drawing/2014/main" id="{428BC03E-B9B5-4CBE-952A-F5C406EF335E}"/>
              </a:ext>
            </a:extLst>
          </p:cNvPr>
          <p:cNvSpPr txBox="1">
            <a:spLocks/>
          </p:cNvSpPr>
          <p:nvPr/>
        </p:nvSpPr>
        <p:spPr>
          <a:xfrm>
            <a:off x="98855" y="3063711"/>
            <a:ext cx="12027242" cy="1167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baseline="0">
                <a:solidFill>
                  <a:schemeClr val="accent1"/>
                </a:solidFill>
                <a:latin typeface="+mj-lt"/>
                <a:ea typeface="+mj-ea"/>
                <a:cs typeface="+mj-cs"/>
              </a:defRPr>
            </a:lvl1pPr>
          </a:lstStyle>
          <a:p>
            <a:r>
              <a:rPr lang="de-DE" sz="6600" dirty="0">
                <a:effectLst/>
                <a:latin typeface="Calibri" panose="020F0502020204030204" pitchFamily="34" charset="0"/>
                <a:ea typeface="DengXian" panose="02010600030101010101" pitchFamily="2" charset="-122"/>
                <a:cs typeface="Times New Roman" panose="02020603050405020304" pitchFamily="18" charset="0"/>
              </a:rPr>
              <a:t>FUTURE &amp;</a:t>
            </a:r>
          </a:p>
          <a:p>
            <a:r>
              <a:rPr lang="de-DE" sz="6600" dirty="0" err="1">
                <a:latin typeface="Calibri" panose="020F0502020204030204" pitchFamily="34" charset="0"/>
                <a:ea typeface="DengXian" panose="02010600030101010101" pitchFamily="2" charset="-122"/>
                <a:cs typeface="Times New Roman" panose="02020603050405020304" pitchFamily="18" charset="0"/>
              </a:rPr>
              <a:t>Planned</a:t>
            </a:r>
            <a:r>
              <a:rPr lang="de-DE" sz="6600" dirty="0">
                <a:latin typeface="Calibri" panose="020F0502020204030204" pitchFamily="34" charset="0"/>
                <a:ea typeface="DengXian" panose="02010600030101010101" pitchFamily="2" charset="-122"/>
                <a:cs typeface="Times New Roman" panose="02020603050405020304" pitchFamily="18" charset="0"/>
              </a:rPr>
              <a:t> Features</a:t>
            </a:r>
            <a:endParaRPr lang="de-DE" sz="32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Grafik 6">
            <a:extLst>
              <a:ext uri="{FF2B5EF4-FFF2-40B4-BE49-F238E27FC236}">
                <a16:creationId xmlns:a16="http://schemas.microsoft.com/office/drawing/2014/main" id="{E8147C97-D4E3-4558-A0A7-3DE7F1BD2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445" y="682128"/>
            <a:ext cx="4050538" cy="1005823"/>
          </a:xfrm>
          <a:prstGeom prst="rect">
            <a:avLst/>
          </a:prstGeom>
        </p:spPr>
      </p:pic>
    </p:spTree>
    <p:extLst>
      <p:ext uri="{BB962C8B-B14F-4D97-AF65-F5344CB8AC3E}">
        <p14:creationId xmlns:p14="http://schemas.microsoft.com/office/powerpoint/2010/main" val="2795842931"/>
      </p:ext>
    </p:extLst>
  </p:cSld>
  <p:clrMapOvr>
    <a:masterClrMapping/>
  </p:clrMapOvr>
  <mc:AlternateContent xmlns:mc="http://schemas.openxmlformats.org/markup-compatibility/2006" xmlns:p14="http://schemas.microsoft.com/office/powerpoint/2010/main">
    <mc:Choice Requires="p14">
      <p:transition spd="slow" p14:dur="2000" advTm="18834"/>
    </mc:Choice>
    <mc:Fallback xmlns="">
      <p:transition spd="slow" advTm="188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External CODE</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22</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4651"/>
            <a:ext cx="6784230" cy="584775"/>
          </a:xfrm>
          <a:prstGeom prst="rect">
            <a:avLst/>
          </a:prstGeom>
          <a:noFill/>
        </p:spPr>
        <p:txBody>
          <a:bodyPr wrap="none" rtlCol="0">
            <a:spAutoFit/>
          </a:bodyPr>
          <a:lstStyle/>
          <a:p>
            <a:r>
              <a:rPr lang="de-DE" sz="3200" b="1" dirty="0">
                <a:solidFill>
                  <a:srgbClr val="005597"/>
                </a:solidFill>
              </a:rPr>
              <a:t>Add </a:t>
            </a:r>
            <a:r>
              <a:rPr lang="de-DE" sz="3200" b="1" dirty="0" err="1">
                <a:solidFill>
                  <a:srgbClr val="005597"/>
                </a:solidFill>
              </a:rPr>
              <a:t>new</a:t>
            </a:r>
            <a:r>
              <a:rPr lang="de-DE" sz="3200" b="1" dirty="0">
                <a:solidFill>
                  <a:srgbClr val="005597"/>
                </a:solidFill>
              </a:rPr>
              <a:t> </a:t>
            </a:r>
            <a:r>
              <a:rPr lang="de-DE" sz="3200" b="1" dirty="0" err="1">
                <a:solidFill>
                  <a:srgbClr val="005597"/>
                </a:solidFill>
              </a:rPr>
              <a:t>nodes</a:t>
            </a:r>
            <a:r>
              <a:rPr lang="de-DE" sz="3200" b="1" dirty="0">
                <a:solidFill>
                  <a:srgbClr val="005597"/>
                </a:solidFill>
              </a:rPr>
              <a:t> </a:t>
            </a:r>
            <a:r>
              <a:rPr lang="de-DE" sz="3200" b="1" dirty="0" err="1">
                <a:solidFill>
                  <a:srgbClr val="005597"/>
                </a:solidFill>
              </a:rPr>
              <a:t>with</a:t>
            </a:r>
            <a:r>
              <a:rPr lang="de-DE" sz="3200" b="1" dirty="0">
                <a:solidFill>
                  <a:srgbClr val="005597"/>
                </a:solidFill>
              </a:rPr>
              <a:t> </a:t>
            </a:r>
            <a:r>
              <a:rPr lang="de-DE" sz="3200" b="1" dirty="0" err="1">
                <a:solidFill>
                  <a:srgbClr val="005597"/>
                </a:solidFill>
              </a:rPr>
              <a:t>custom</a:t>
            </a:r>
            <a:r>
              <a:rPr lang="de-DE" sz="3200" b="1" dirty="0">
                <a:solidFill>
                  <a:srgbClr val="005597"/>
                </a:solidFill>
              </a:rPr>
              <a:t> code</a:t>
            </a:r>
            <a:endParaRPr lang="en-US" sz="3200" b="1" dirty="0">
              <a:solidFill>
                <a:srgbClr val="005597"/>
              </a:solidFill>
            </a:endParaRPr>
          </a:p>
        </p:txBody>
      </p:sp>
      <p:sp>
        <p:nvSpPr>
          <p:cNvPr id="37" name="Textplatzhalter 4">
            <a:extLst>
              <a:ext uri="{FF2B5EF4-FFF2-40B4-BE49-F238E27FC236}">
                <a16:creationId xmlns:a16="http://schemas.microsoft.com/office/drawing/2014/main" id="{66A5B8B8-8B0D-42AE-9477-D4D3ED2BC675}"/>
              </a:ext>
            </a:extLst>
          </p:cNvPr>
          <p:cNvSpPr txBox="1">
            <a:spLocks/>
          </p:cNvSpPr>
          <p:nvPr/>
        </p:nvSpPr>
        <p:spPr>
          <a:xfrm>
            <a:off x="750634" y="1487771"/>
            <a:ext cx="8672501" cy="2118529"/>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 Rust </a:t>
            </a:r>
            <a:r>
              <a:rPr lang="de-DE" sz="2000" dirty="0" err="1"/>
              <a:t>has</a:t>
            </a:r>
            <a:r>
              <a:rPr lang="de-DE" sz="2000" dirty="0"/>
              <a:t> </a:t>
            </a:r>
            <a:r>
              <a:rPr lang="de-DE" sz="2000" dirty="0" err="1"/>
              <a:t>very</a:t>
            </a:r>
            <a:r>
              <a:rPr lang="de-DE" sz="2000" dirty="0"/>
              <a:t> </a:t>
            </a:r>
            <a:r>
              <a:rPr lang="de-DE" sz="2000" dirty="0" err="1"/>
              <a:t>good</a:t>
            </a:r>
            <a:r>
              <a:rPr lang="de-DE" sz="2000" dirty="0"/>
              <a:t> </a:t>
            </a:r>
            <a:r>
              <a:rPr lang="de-DE" sz="2000" dirty="0" err="1"/>
              <a:t>interoperability</a:t>
            </a:r>
            <a:r>
              <a:rPr lang="de-DE" sz="2000" dirty="0"/>
              <a:t> </a:t>
            </a:r>
            <a:r>
              <a:rPr lang="de-DE" sz="2000" dirty="0" err="1"/>
              <a:t>features</a:t>
            </a:r>
            <a:r>
              <a:rPr lang="de-DE" sz="2000" dirty="0"/>
              <a:t> in </a:t>
            </a:r>
            <a:r>
              <a:rPr lang="de-DE" sz="2000" dirty="0" err="1"/>
              <a:t>particular</a:t>
            </a:r>
            <a:r>
              <a:rPr lang="de-DE" sz="2000" dirty="0"/>
              <a:t> </a:t>
            </a:r>
            <a:r>
              <a:rPr lang="de-DE" sz="2000" dirty="0" err="1"/>
              <a:t>for</a:t>
            </a:r>
            <a:endParaRPr lang="de-DE" sz="2000" dirty="0"/>
          </a:p>
          <a:p>
            <a:r>
              <a:rPr lang="de-DE" sz="1600" dirty="0"/>
              <a:t>C / C++</a:t>
            </a:r>
          </a:p>
          <a:p>
            <a:r>
              <a:rPr lang="de-DE" sz="1600" dirty="0"/>
              <a:t>Python</a:t>
            </a:r>
          </a:p>
          <a:p>
            <a:r>
              <a:rPr lang="de-DE" sz="1600" dirty="0"/>
              <a:t>Java</a:t>
            </a:r>
          </a:p>
          <a:p>
            <a:r>
              <a:rPr lang="de-DE" sz="1600" dirty="0"/>
              <a:t>.NET (C#)</a:t>
            </a:r>
          </a:p>
          <a:p>
            <a:r>
              <a:rPr lang="de-DE" sz="1600" dirty="0"/>
              <a:t>… </a:t>
            </a:r>
            <a:endParaRPr lang="de-DE" sz="2000" dirty="0"/>
          </a:p>
        </p:txBody>
      </p:sp>
      <p:sp>
        <p:nvSpPr>
          <p:cNvPr id="19" name="Rechteck: abgerundete Ecken 18">
            <a:extLst>
              <a:ext uri="{FF2B5EF4-FFF2-40B4-BE49-F238E27FC236}">
                <a16:creationId xmlns:a16="http://schemas.microsoft.com/office/drawing/2014/main" id="{8C4AD748-8EE6-4535-B1FA-9D979BC13627}"/>
              </a:ext>
            </a:extLst>
          </p:cNvPr>
          <p:cNvSpPr/>
          <p:nvPr/>
        </p:nvSpPr>
        <p:spPr>
          <a:xfrm>
            <a:off x="2964220" y="2531746"/>
            <a:ext cx="2189018" cy="191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Custom </a:t>
            </a:r>
            <a:r>
              <a:rPr lang="de-DE" sz="2400" dirty="0" err="1"/>
              <a:t>node</a:t>
            </a:r>
            <a:endParaRPr lang="de-DE" sz="2400" dirty="0"/>
          </a:p>
          <a:p>
            <a:pPr algn="ctr"/>
            <a:endParaRPr lang="de-DE" dirty="0"/>
          </a:p>
          <a:p>
            <a:pPr algn="r"/>
            <a:r>
              <a:rPr lang="de-DE" dirty="0"/>
              <a:t>Properties</a:t>
            </a:r>
          </a:p>
          <a:p>
            <a:pPr algn="r"/>
            <a:r>
              <a:rPr lang="de-DE" dirty="0"/>
              <a:t>Analysis</a:t>
            </a:r>
          </a:p>
        </p:txBody>
      </p:sp>
      <p:sp>
        <p:nvSpPr>
          <p:cNvPr id="21" name="Rechteck: abgerundete Ecken 20">
            <a:extLst>
              <a:ext uri="{FF2B5EF4-FFF2-40B4-BE49-F238E27FC236}">
                <a16:creationId xmlns:a16="http://schemas.microsoft.com/office/drawing/2014/main" id="{2A1126A1-4F7D-4AC1-9422-DA5939D3A888}"/>
              </a:ext>
            </a:extLst>
          </p:cNvPr>
          <p:cNvSpPr/>
          <p:nvPr/>
        </p:nvSpPr>
        <p:spPr>
          <a:xfrm>
            <a:off x="6703978" y="1922410"/>
            <a:ext cx="3935631" cy="3507428"/>
          </a:xfrm>
          <a:prstGeom prst="roundRect">
            <a:avLst>
              <a:gd name="adj" fmla="val 304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de-DE" b="1" dirty="0">
                <a:solidFill>
                  <a:srgbClr val="005597"/>
                </a:solidFill>
              </a:rPr>
              <a:t>Custom code</a:t>
            </a:r>
          </a:p>
          <a:p>
            <a:endParaRPr lang="de-DE" dirty="0">
              <a:solidFill>
                <a:srgbClr val="005597"/>
              </a:solidFill>
            </a:endParaRPr>
          </a:p>
          <a:p>
            <a:r>
              <a:rPr lang="de-DE" dirty="0" err="1">
                <a:solidFill>
                  <a:srgbClr val="005597"/>
                </a:solidFill>
                <a:latin typeface="Consolas" panose="020B0609020204030204" pitchFamily="49" charset="0"/>
              </a:rPr>
              <a:t>fn</a:t>
            </a:r>
            <a:r>
              <a:rPr lang="de-DE" dirty="0">
                <a:solidFill>
                  <a:srgbClr val="005597"/>
                </a:solidFill>
                <a:latin typeface="Consolas" panose="020B0609020204030204" pitchFamily="49" charset="0"/>
              </a:rPr>
              <a:t> </a:t>
            </a:r>
            <a:r>
              <a:rPr lang="de-DE" dirty="0" err="1">
                <a:solidFill>
                  <a:srgbClr val="005597"/>
                </a:solidFill>
                <a:latin typeface="Consolas" panose="020B0609020204030204" pitchFamily="49" charset="0"/>
              </a:rPr>
              <a:t>get_properties</a:t>
            </a:r>
            <a:r>
              <a:rPr lang="de-DE" dirty="0">
                <a:solidFill>
                  <a:srgbClr val="005597"/>
                </a:solidFill>
                <a:latin typeface="Consolas" panose="020B0609020204030204" pitchFamily="49" charset="0"/>
              </a:rPr>
              <a:t>(</a:t>
            </a:r>
            <a:r>
              <a:rPr lang="de-DE" dirty="0" err="1">
                <a:solidFill>
                  <a:srgbClr val="005597"/>
                </a:solidFill>
                <a:latin typeface="Consolas" panose="020B0609020204030204" pitchFamily="49" charset="0"/>
              </a:rPr>
              <a:t>props</a:t>
            </a:r>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a:t>
            </a:r>
          </a:p>
          <a:p>
            <a:r>
              <a:rPr lang="de-DE" dirty="0" err="1">
                <a:solidFill>
                  <a:srgbClr val="005597"/>
                </a:solidFill>
                <a:latin typeface="Consolas" panose="020B0609020204030204" pitchFamily="49" charset="0"/>
              </a:rPr>
              <a:t>fn</a:t>
            </a:r>
            <a:r>
              <a:rPr lang="de-DE" dirty="0">
                <a:solidFill>
                  <a:srgbClr val="005597"/>
                </a:solidFill>
                <a:latin typeface="Consolas" panose="020B0609020204030204" pitchFamily="49" charset="0"/>
              </a:rPr>
              <a:t> </a:t>
            </a:r>
            <a:r>
              <a:rPr lang="de-DE" dirty="0" err="1">
                <a:solidFill>
                  <a:srgbClr val="005597"/>
                </a:solidFill>
                <a:latin typeface="Consolas" panose="020B0609020204030204" pitchFamily="49" charset="0"/>
              </a:rPr>
              <a:t>define_ports</a:t>
            </a:r>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a:t>
            </a:r>
          </a:p>
          <a:p>
            <a:r>
              <a:rPr lang="de-DE" dirty="0" err="1">
                <a:solidFill>
                  <a:srgbClr val="005597"/>
                </a:solidFill>
                <a:latin typeface="Consolas" panose="020B0609020204030204" pitchFamily="49" charset="0"/>
              </a:rPr>
              <a:t>fn</a:t>
            </a:r>
            <a:r>
              <a:rPr lang="de-DE" dirty="0">
                <a:solidFill>
                  <a:srgbClr val="005597"/>
                </a:solidFill>
                <a:latin typeface="Consolas" panose="020B0609020204030204" pitchFamily="49" charset="0"/>
              </a:rPr>
              <a:t> </a:t>
            </a:r>
            <a:r>
              <a:rPr lang="de-DE" dirty="0" err="1">
                <a:solidFill>
                  <a:srgbClr val="005597"/>
                </a:solidFill>
                <a:latin typeface="Consolas" panose="020B0609020204030204" pitchFamily="49" charset="0"/>
              </a:rPr>
              <a:t>analyze</a:t>
            </a:r>
            <a:r>
              <a:rPr lang="de-DE" dirty="0">
                <a:solidFill>
                  <a:srgbClr val="005597"/>
                </a:solidFill>
                <a:latin typeface="Consolas" panose="020B0609020204030204" pitchFamily="49" charset="0"/>
              </a:rPr>
              <a:t>(</a:t>
            </a:r>
            <a:r>
              <a:rPr lang="de-DE" dirty="0" err="1">
                <a:solidFill>
                  <a:srgbClr val="005597"/>
                </a:solidFill>
                <a:latin typeface="Consolas" panose="020B0609020204030204" pitchFamily="49" charset="0"/>
              </a:rPr>
              <a:t>inputs</a:t>
            </a:r>
            <a:r>
              <a:rPr lang="de-DE" dirty="0">
                <a:solidFill>
                  <a:srgbClr val="005597"/>
                </a:solidFill>
                <a:latin typeface="Consolas" panose="020B0609020204030204" pitchFamily="49" charset="0"/>
              </a:rPr>
              <a:t>) -&gt; </a:t>
            </a:r>
            <a:r>
              <a:rPr lang="de-DE" dirty="0" err="1">
                <a:solidFill>
                  <a:srgbClr val="005597"/>
                </a:solidFill>
                <a:latin typeface="Consolas" panose="020B0609020204030204" pitchFamily="49" charset="0"/>
              </a:rPr>
              <a:t>outputs</a:t>
            </a:r>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  …</a:t>
            </a:r>
          </a:p>
          <a:p>
            <a:r>
              <a:rPr lang="de-DE" dirty="0">
                <a:solidFill>
                  <a:srgbClr val="005597"/>
                </a:solidFill>
                <a:latin typeface="Consolas" panose="020B0609020204030204" pitchFamily="49" charset="0"/>
              </a:rPr>
              <a:t>}</a:t>
            </a:r>
          </a:p>
        </p:txBody>
      </p:sp>
      <p:sp>
        <p:nvSpPr>
          <p:cNvPr id="23" name="Rechteck: abgerundete Ecken 22">
            <a:extLst>
              <a:ext uri="{FF2B5EF4-FFF2-40B4-BE49-F238E27FC236}">
                <a16:creationId xmlns:a16="http://schemas.microsoft.com/office/drawing/2014/main" id="{66A9316F-7F4B-4A93-9BFE-CDEEC8A56C9E}"/>
              </a:ext>
            </a:extLst>
          </p:cNvPr>
          <p:cNvSpPr/>
          <p:nvPr/>
        </p:nvSpPr>
        <p:spPr>
          <a:xfrm>
            <a:off x="2880432" y="3394398"/>
            <a:ext cx="180000" cy="180000"/>
          </a:xfrm>
          <a:prstGeom prst="roundRect">
            <a:avLst/>
          </a:prstGeom>
          <a:solidFill>
            <a:srgbClr val="00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abgerundete Ecken 33">
            <a:extLst>
              <a:ext uri="{FF2B5EF4-FFF2-40B4-BE49-F238E27FC236}">
                <a16:creationId xmlns:a16="http://schemas.microsoft.com/office/drawing/2014/main" id="{57D33209-AE0C-4784-BB30-495373377904}"/>
              </a:ext>
            </a:extLst>
          </p:cNvPr>
          <p:cNvSpPr/>
          <p:nvPr/>
        </p:nvSpPr>
        <p:spPr>
          <a:xfrm>
            <a:off x="2882003" y="3801324"/>
            <a:ext cx="180000" cy="180000"/>
          </a:xfrm>
          <a:prstGeom prst="roundRect">
            <a:avLst/>
          </a:prstGeom>
          <a:solidFill>
            <a:srgbClr val="00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abgerundete Ecken 34">
            <a:extLst>
              <a:ext uri="{FF2B5EF4-FFF2-40B4-BE49-F238E27FC236}">
                <a16:creationId xmlns:a16="http://schemas.microsoft.com/office/drawing/2014/main" id="{1A41C873-9E09-4C73-A43C-4D9B4C8D72F5}"/>
              </a:ext>
            </a:extLst>
          </p:cNvPr>
          <p:cNvSpPr/>
          <p:nvPr/>
        </p:nvSpPr>
        <p:spPr>
          <a:xfrm>
            <a:off x="5061166" y="3378689"/>
            <a:ext cx="180000" cy="180000"/>
          </a:xfrm>
          <a:prstGeom prst="roundRect">
            <a:avLst/>
          </a:prstGeom>
          <a:solidFill>
            <a:srgbClr val="00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eck: abgerundete Ecken 35">
            <a:extLst>
              <a:ext uri="{FF2B5EF4-FFF2-40B4-BE49-F238E27FC236}">
                <a16:creationId xmlns:a16="http://schemas.microsoft.com/office/drawing/2014/main" id="{94F22421-DB92-41AD-A08E-89E1599165C1}"/>
              </a:ext>
            </a:extLst>
          </p:cNvPr>
          <p:cNvSpPr/>
          <p:nvPr/>
        </p:nvSpPr>
        <p:spPr>
          <a:xfrm>
            <a:off x="5062737" y="3766758"/>
            <a:ext cx="180000" cy="180000"/>
          </a:xfrm>
          <a:prstGeom prst="roundRect">
            <a:avLst/>
          </a:prstGeom>
          <a:solidFill>
            <a:srgbClr val="00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feil: nach links und rechts 27">
            <a:extLst>
              <a:ext uri="{FF2B5EF4-FFF2-40B4-BE49-F238E27FC236}">
                <a16:creationId xmlns:a16="http://schemas.microsoft.com/office/drawing/2014/main" id="{BE357B21-55A4-4FF2-A8C0-E41CFB9DDCD7}"/>
              </a:ext>
            </a:extLst>
          </p:cNvPr>
          <p:cNvSpPr/>
          <p:nvPr/>
        </p:nvSpPr>
        <p:spPr>
          <a:xfrm>
            <a:off x="5382704" y="3459634"/>
            <a:ext cx="1150070" cy="4053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platzhalter 4">
            <a:extLst>
              <a:ext uri="{FF2B5EF4-FFF2-40B4-BE49-F238E27FC236}">
                <a16:creationId xmlns:a16="http://schemas.microsoft.com/office/drawing/2014/main" id="{A6B81675-DBFE-4D36-91A4-3D23FE440535}"/>
              </a:ext>
            </a:extLst>
          </p:cNvPr>
          <p:cNvSpPr txBox="1">
            <a:spLocks/>
          </p:cNvSpPr>
          <p:nvPr/>
        </p:nvSpPr>
        <p:spPr>
          <a:xfrm>
            <a:off x="648512" y="4798151"/>
            <a:ext cx="5054706" cy="101361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First </a:t>
            </a:r>
            <a:r>
              <a:rPr lang="de-DE" sz="1600" dirty="0" err="1"/>
              <a:t>test</a:t>
            </a:r>
            <a:r>
              <a:rPr lang="de-DE" sz="1600" dirty="0"/>
              <a:t> </a:t>
            </a:r>
            <a:r>
              <a:rPr lang="de-DE" sz="1600" dirty="0" err="1"/>
              <a:t>candidates</a:t>
            </a:r>
            <a:r>
              <a:rPr lang="de-DE" sz="1600" dirty="0"/>
              <a:t> </a:t>
            </a:r>
            <a:r>
              <a:rPr lang="de-DE" sz="1600" dirty="0" err="1"/>
              <a:t>could</a:t>
            </a:r>
            <a:r>
              <a:rPr lang="de-DE" sz="1600" dirty="0"/>
              <a:t> </a:t>
            </a:r>
            <a:r>
              <a:rPr lang="de-DE" sz="1600" dirty="0" err="1"/>
              <a:t>be</a:t>
            </a:r>
            <a:endParaRPr lang="de-DE" sz="1600" dirty="0"/>
          </a:p>
          <a:p>
            <a:r>
              <a:rPr lang="de-DE" sz="1600" dirty="0"/>
              <a:t>Second Harmonic Generation (GSI, Python)</a:t>
            </a:r>
          </a:p>
          <a:p>
            <a:r>
              <a:rPr lang="de-DE" sz="1600" dirty="0" err="1"/>
              <a:t>HASEonGPU</a:t>
            </a:r>
            <a:r>
              <a:rPr lang="de-DE" sz="1600" dirty="0"/>
              <a:t> (HZDR, C/C++)</a:t>
            </a:r>
            <a:endParaRPr lang="de-DE" sz="2000" dirty="0"/>
          </a:p>
        </p:txBody>
      </p:sp>
    </p:spTree>
    <p:custDataLst>
      <p:tags r:id="rId1"/>
    </p:custDataLst>
    <p:extLst>
      <p:ext uri="{BB962C8B-B14F-4D97-AF65-F5344CB8AC3E}">
        <p14:creationId xmlns:p14="http://schemas.microsoft.com/office/powerpoint/2010/main" val="2605907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animBg="1"/>
      <p:bldP spid="21" grpId="0" animBg="1"/>
      <p:bldP spid="28"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Further planned features</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23</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36208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20" name="Content Placeholder 2">
            <a:extLst>
              <a:ext uri="{FF2B5EF4-FFF2-40B4-BE49-F238E27FC236}">
                <a16:creationId xmlns:a16="http://schemas.microsoft.com/office/drawing/2014/main" id="{49E77673-0DAE-44CF-8FC4-0DE648BB1783}"/>
              </a:ext>
            </a:extLst>
          </p:cNvPr>
          <p:cNvSpPr txBox="1">
            <a:spLocks/>
          </p:cNvSpPr>
          <p:nvPr/>
        </p:nvSpPr>
        <p:spPr>
          <a:xfrm>
            <a:off x="838201" y="1178718"/>
            <a:ext cx="10785048" cy="4599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0" indent="0">
              <a:buNone/>
            </a:pPr>
            <a:r>
              <a:rPr lang="en-US" sz="2000" b="1" dirty="0">
                <a:latin typeface="Arial"/>
                <a:cs typeface="Arial"/>
              </a:rPr>
              <a:t>Planned milestones</a:t>
            </a:r>
            <a:endParaRPr lang="en-US" sz="2000" b="0" dirty="0"/>
          </a:p>
          <a:p>
            <a:pPr marL="234000"/>
            <a:r>
              <a:rPr lang="en-US" sz="2000" dirty="0"/>
              <a:t>Started v. 0.7: 	GUI implementation for drag &amp; drop optical-system design</a:t>
            </a:r>
          </a:p>
          <a:p>
            <a:pPr marL="234000"/>
            <a:r>
              <a:rPr lang="en-US" sz="2000" dirty="0"/>
              <a:t>Start version 0.8: 	</a:t>
            </a:r>
            <a:r>
              <a:rPr lang="en-US" sz="2000" dirty="0">
                <a:solidFill>
                  <a:srgbClr val="FF0000"/>
                </a:solidFill>
              </a:rPr>
              <a:t>Amplification</a:t>
            </a:r>
            <a:r>
              <a:rPr lang="en-US" sz="2000" dirty="0"/>
              <a:t> + polarization handling</a:t>
            </a:r>
            <a:endParaRPr lang="en-US" sz="2000" b="1" dirty="0"/>
          </a:p>
          <a:p>
            <a:pPr marL="234000" indent="0">
              <a:buNone/>
            </a:pPr>
            <a:endParaRPr lang="en-US" sz="2000" b="1" dirty="0"/>
          </a:p>
          <a:p>
            <a:pPr marL="234000" indent="0">
              <a:buNone/>
            </a:pPr>
            <a:r>
              <a:rPr lang="de-DE" sz="2000" b="1" dirty="0"/>
              <a:t>Future </a:t>
            </a:r>
            <a:r>
              <a:rPr lang="de-DE" sz="2000" b="1" dirty="0" err="1"/>
              <a:t>implementations</a:t>
            </a:r>
            <a:endParaRPr lang="en-US" sz="2000" dirty="0"/>
          </a:p>
          <a:p>
            <a:pPr marL="234000"/>
            <a:r>
              <a:rPr lang="en-US" sz="2000" dirty="0"/>
              <a:t>Additional nodes: polarizers, three-wave-mixing, etc.</a:t>
            </a:r>
          </a:p>
          <a:p>
            <a:pPr marL="234000"/>
            <a:r>
              <a:rPr lang="en-US" sz="2000" dirty="0"/>
              <a:t>Optical setup optimizers</a:t>
            </a:r>
          </a:p>
          <a:p>
            <a:pPr marL="234000"/>
            <a:r>
              <a:rPr lang="en-US" sz="2000" dirty="0"/>
              <a:t>Cyclic graphs (resonators)</a:t>
            </a:r>
          </a:p>
          <a:p>
            <a:pPr marL="234000"/>
            <a:r>
              <a:rPr lang="en-US" sz="2000" dirty="0"/>
              <a:t>New analyzer modes:</a:t>
            </a:r>
          </a:p>
          <a:p>
            <a:pPr marL="691200" lvl="1"/>
            <a:r>
              <a:rPr lang="en-US" sz="1600" dirty="0"/>
              <a:t>Gaussian mode propagation</a:t>
            </a:r>
          </a:p>
          <a:p>
            <a:pPr marL="691200" lvl="1"/>
            <a:r>
              <a:rPr lang="en-US" sz="1600" dirty="0"/>
              <a:t>Fourier optics</a:t>
            </a:r>
          </a:p>
        </p:txBody>
      </p:sp>
    </p:spTree>
    <p:custDataLst>
      <p:tags r:id="rId1"/>
    </p:custDataLst>
    <p:extLst>
      <p:ext uri="{BB962C8B-B14F-4D97-AF65-F5344CB8AC3E}">
        <p14:creationId xmlns:p14="http://schemas.microsoft.com/office/powerpoint/2010/main" val="233678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fade">
                                      <p:cBhvr>
                                        <p:cTn id="20" dur="500"/>
                                        <p:tgtEl>
                                          <p:spTgt spid="20">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fade">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fade">
                                      <p:cBhvr>
                                        <p:cTn id="28" dur="500"/>
                                        <p:tgtEl>
                                          <p:spTgt spid="2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xEl>
                                              <p:pRg st="7" end="7"/>
                                            </p:txEl>
                                          </p:spTgt>
                                        </p:tgtEl>
                                        <p:attrNameLst>
                                          <p:attrName>style.visibility</p:attrName>
                                        </p:attrNameLst>
                                      </p:cBhvr>
                                      <p:to>
                                        <p:strVal val="visible"/>
                                      </p:to>
                                    </p:set>
                                    <p:animEffect transition="in" filter="fade">
                                      <p:cBhvr>
                                        <p:cTn id="33" dur="500"/>
                                        <p:tgtEl>
                                          <p:spTgt spid="20">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xEl>
                                              <p:pRg st="8" end="8"/>
                                            </p:txEl>
                                          </p:spTgt>
                                        </p:tgtEl>
                                        <p:attrNameLst>
                                          <p:attrName>style.visibility</p:attrName>
                                        </p:attrNameLst>
                                      </p:cBhvr>
                                      <p:to>
                                        <p:strVal val="visible"/>
                                      </p:to>
                                    </p:set>
                                    <p:animEffect transition="in" filter="fade">
                                      <p:cBhvr>
                                        <p:cTn id="38" dur="500"/>
                                        <p:tgtEl>
                                          <p:spTgt spid="20">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xEl>
                                              <p:pRg st="10" end="10"/>
                                            </p:txEl>
                                          </p:spTgt>
                                        </p:tgtEl>
                                        <p:attrNameLst>
                                          <p:attrName>style.visibility</p:attrName>
                                        </p:attrNameLst>
                                      </p:cBhvr>
                                      <p:to>
                                        <p:strVal val="visible"/>
                                      </p:to>
                                    </p:set>
                                    <p:animEffect transition="in" filter="fade">
                                      <p:cBhvr>
                                        <p:cTn id="44"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71691-6A6B-4887-84B8-F8E180DC76AF}"/>
              </a:ext>
            </a:extLst>
          </p:cNvPr>
          <p:cNvSpPr>
            <a:spLocks noGrp="1"/>
          </p:cNvSpPr>
          <p:nvPr>
            <p:ph type="title"/>
          </p:nvPr>
        </p:nvSpPr>
        <p:spPr/>
        <p:txBody>
          <a:bodyPr/>
          <a:lstStyle/>
          <a:p>
            <a:r>
              <a:rPr lang="en-US" dirty="0"/>
              <a:t>Thanks for your attention</a:t>
            </a:r>
          </a:p>
        </p:txBody>
      </p:sp>
      <p:sp>
        <p:nvSpPr>
          <p:cNvPr id="4" name="Foliennummernplatzhalter 3">
            <a:extLst>
              <a:ext uri="{FF2B5EF4-FFF2-40B4-BE49-F238E27FC236}">
                <a16:creationId xmlns:a16="http://schemas.microsoft.com/office/drawing/2014/main" id="{911F2B6B-CAF0-4D88-BCB4-74C6192FECC5}"/>
              </a:ext>
            </a:extLst>
          </p:cNvPr>
          <p:cNvSpPr>
            <a:spLocks noGrp="1"/>
          </p:cNvSpPr>
          <p:nvPr>
            <p:ph type="sldNum" sz="quarter" idx="12"/>
          </p:nvPr>
        </p:nvSpPr>
        <p:spPr/>
        <p:txBody>
          <a:bodyPr/>
          <a:lstStyle/>
          <a:p>
            <a:fld id="{EC5B15BB-6B6E-4ECE-9DE6-799FAF01EBD9}" type="slidenum">
              <a:rPr lang="de-DE" smtClean="0"/>
              <a:pPr/>
              <a:t>24</a:t>
            </a:fld>
            <a:endParaRPr lang="de-DE" dirty="0"/>
          </a:p>
        </p:txBody>
      </p:sp>
      <p:pic>
        <p:nvPicPr>
          <p:cNvPr id="5" name="Inhaltsplatzhalter 4" descr="Ein Bild, das Clipart, Säugetier, Darstellung, Cartoon enthält.&#10;&#10;Beschreibung automatisch generiert.">
            <a:extLst>
              <a:ext uri="{FF2B5EF4-FFF2-40B4-BE49-F238E27FC236}">
                <a16:creationId xmlns:a16="http://schemas.microsoft.com/office/drawing/2014/main" id="{DB5C4190-AD1B-4593-9C6F-2C517056165F}"/>
              </a:ext>
            </a:extLst>
          </p:cNvPr>
          <p:cNvPicPr>
            <a:picLocks noGrp="1" noChangeAspect="1"/>
          </p:cNvPicPr>
          <p:nvPr>
            <p:ph idx="1"/>
          </p:nvPr>
        </p:nvPicPr>
        <p:blipFill>
          <a:blip r:embed="rId2"/>
          <a:stretch>
            <a:fillRect/>
          </a:stretch>
        </p:blipFill>
        <p:spPr>
          <a:xfrm>
            <a:off x="4622275" y="3073555"/>
            <a:ext cx="2947450" cy="2947450"/>
          </a:xfrm>
          <a:prstGeom prst="rect">
            <a:avLst/>
          </a:prstGeom>
        </p:spPr>
      </p:pic>
      <p:sp>
        <p:nvSpPr>
          <p:cNvPr id="6" name="Textplatzhalter 4">
            <a:extLst>
              <a:ext uri="{FF2B5EF4-FFF2-40B4-BE49-F238E27FC236}">
                <a16:creationId xmlns:a16="http://schemas.microsoft.com/office/drawing/2014/main" id="{582309E0-56FB-41E6-ADB8-DCE89E03E713}"/>
              </a:ext>
            </a:extLst>
          </p:cNvPr>
          <p:cNvSpPr txBox="1">
            <a:spLocks/>
          </p:cNvSpPr>
          <p:nvPr/>
        </p:nvSpPr>
        <p:spPr>
          <a:xfrm>
            <a:off x="3167221" y="1747548"/>
            <a:ext cx="5857558" cy="64633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4000" b="1" dirty="0"/>
              <a:t> </a:t>
            </a:r>
            <a:r>
              <a:rPr lang="de-DE" sz="4000" b="1" dirty="0" err="1"/>
              <a:t>Now</a:t>
            </a:r>
            <a:r>
              <a:rPr lang="de-DE" sz="4000" b="1" dirty="0"/>
              <a:t> </a:t>
            </a:r>
            <a:r>
              <a:rPr lang="de-DE" sz="4000" b="1" dirty="0" err="1"/>
              <a:t>it‘s</a:t>
            </a:r>
            <a:r>
              <a:rPr lang="de-DE" sz="4000" b="1" dirty="0"/>
              <a:t> </a:t>
            </a:r>
            <a:r>
              <a:rPr lang="de-DE" sz="4000" b="1" dirty="0" err="1"/>
              <a:t>your</a:t>
            </a:r>
            <a:r>
              <a:rPr lang="de-DE" sz="4000" b="1" dirty="0"/>
              <a:t> turn !!!</a:t>
            </a:r>
          </a:p>
        </p:txBody>
      </p:sp>
    </p:spTree>
    <p:extLst>
      <p:ext uri="{BB962C8B-B14F-4D97-AF65-F5344CB8AC3E}">
        <p14:creationId xmlns:p14="http://schemas.microsoft.com/office/powerpoint/2010/main" val="2885878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Software architecture II</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3</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3" name="Rechteck: abgerundete Ecken 2">
            <a:extLst>
              <a:ext uri="{FF2B5EF4-FFF2-40B4-BE49-F238E27FC236}">
                <a16:creationId xmlns:a16="http://schemas.microsoft.com/office/drawing/2014/main" id="{3FDB02C4-E95F-4770-878A-EC03E771347D}"/>
              </a:ext>
            </a:extLst>
          </p:cNvPr>
          <p:cNvSpPr/>
          <p:nvPr/>
        </p:nvSpPr>
        <p:spPr>
          <a:xfrm>
            <a:off x="3447472" y="1131457"/>
            <a:ext cx="3509818" cy="207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OPOSSUM </a:t>
            </a:r>
            <a:r>
              <a:rPr lang="de-DE" dirty="0" err="1"/>
              <a:t>core</a:t>
            </a:r>
            <a:r>
              <a:rPr lang="de-DE" dirty="0"/>
              <a:t> </a:t>
            </a:r>
            <a:r>
              <a:rPr lang="de-DE" dirty="0" err="1"/>
              <a:t>library</a:t>
            </a:r>
            <a:endParaRPr lang="de-DE" dirty="0"/>
          </a:p>
          <a:p>
            <a:pPr algn="ctr"/>
            <a:endParaRPr lang="en-US" dirty="0"/>
          </a:p>
        </p:txBody>
      </p:sp>
      <p:sp>
        <p:nvSpPr>
          <p:cNvPr id="5" name="Rechteck: abgerundete Ecken 4">
            <a:extLst>
              <a:ext uri="{FF2B5EF4-FFF2-40B4-BE49-F238E27FC236}">
                <a16:creationId xmlns:a16="http://schemas.microsoft.com/office/drawing/2014/main" id="{047FC343-DB21-4661-80FC-9D3A5333B7E3}"/>
              </a:ext>
            </a:extLst>
          </p:cNvPr>
          <p:cNvSpPr/>
          <p:nvPr/>
        </p:nvSpPr>
        <p:spPr>
          <a:xfrm>
            <a:off x="314036" y="1754914"/>
            <a:ext cx="2189018" cy="83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Command </a:t>
            </a:r>
            <a:r>
              <a:rPr lang="de-DE" dirty="0" err="1"/>
              <a:t>line</a:t>
            </a:r>
            <a:r>
              <a:rPr lang="de-DE" dirty="0"/>
              <a:t> interface</a:t>
            </a:r>
            <a:endParaRPr lang="en-US" dirty="0"/>
          </a:p>
        </p:txBody>
      </p:sp>
      <p:sp>
        <p:nvSpPr>
          <p:cNvPr id="6" name="Rechteck: abgerundete Ecken 5">
            <a:extLst>
              <a:ext uri="{FF2B5EF4-FFF2-40B4-BE49-F238E27FC236}">
                <a16:creationId xmlns:a16="http://schemas.microsoft.com/office/drawing/2014/main" id="{E843B22E-7D24-4C79-8EF0-8573AB5EB57A}"/>
              </a:ext>
            </a:extLst>
          </p:cNvPr>
          <p:cNvSpPr/>
          <p:nvPr/>
        </p:nvSpPr>
        <p:spPr>
          <a:xfrm>
            <a:off x="3465945" y="3885159"/>
            <a:ext cx="3472873" cy="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Backend Server</a:t>
            </a:r>
            <a:endParaRPr lang="en-US" dirty="0"/>
          </a:p>
        </p:txBody>
      </p:sp>
      <p:sp>
        <p:nvSpPr>
          <p:cNvPr id="7" name="Rechteck: abgerundete Ecken 6">
            <a:extLst>
              <a:ext uri="{FF2B5EF4-FFF2-40B4-BE49-F238E27FC236}">
                <a16:creationId xmlns:a16="http://schemas.microsoft.com/office/drawing/2014/main" id="{713A454C-B1FA-4819-A8AC-DEACBD32C533}"/>
              </a:ext>
            </a:extLst>
          </p:cNvPr>
          <p:cNvSpPr/>
          <p:nvPr/>
        </p:nvSpPr>
        <p:spPr>
          <a:xfrm>
            <a:off x="3447472" y="5153897"/>
            <a:ext cx="3509818" cy="655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GUI Frontend</a:t>
            </a:r>
            <a:endParaRPr lang="en-US" dirty="0"/>
          </a:p>
        </p:txBody>
      </p:sp>
      <p:sp>
        <p:nvSpPr>
          <p:cNvPr id="12" name="Rechteck: abgerundete Ecken 11">
            <a:extLst>
              <a:ext uri="{FF2B5EF4-FFF2-40B4-BE49-F238E27FC236}">
                <a16:creationId xmlns:a16="http://schemas.microsoft.com/office/drawing/2014/main" id="{6B91222A-BCA8-4F81-ADC8-7875ADEDED23}"/>
              </a:ext>
            </a:extLst>
          </p:cNvPr>
          <p:cNvSpPr/>
          <p:nvPr/>
        </p:nvSpPr>
        <p:spPr>
          <a:xfrm>
            <a:off x="8787115" y="1417784"/>
            <a:ext cx="3149600" cy="1505528"/>
          </a:xfrm>
          <a:prstGeom prst="roundRect">
            <a:avLst/>
          </a:prstGeom>
          <a:solidFill>
            <a:schemeClr val="accent1">
              <a:lumMod val="40000"/>
              <a:lumOff val="6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External </a:t>
            </a:r>
            <a:r>
              <a:rPr lang="de-DE" dirty="0" err="1"/>
              <a:t>modules</a:t>
            </a:r>
            <a:endParaRPr lang="en-US" dirty="0"/>
          </a:p>
        </p:txBody>
      </p:sp>
      <p:sp>
        <p:nvSpPr>
          <p:cNvPr id="13" name="Pfeil: nach links und rechts 12">
            <a:extLst>
              <a:ext uri="{FF2B5EF4-FFF2-40B4-BE49-F238E27FC236}">
                <a16:creationId xmlns:a16="http://schemas.microsoft.com/office/drawing/2014/main" id="{92562E20-A8D0-425D-AB99-CD8997C4679B}"/>
              </a:ext>
            </a:extLst>
          </p:cNvPr>
          <p:cNvSpPr/>
          <p:nvPr/>
        </p:nvSpPr>
        <p:spPr>
          <a:xfrm>
            <a:off x="2606387" y="2035722"/>
            <a:ext cx="748146" cy="2696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3060CDEF-CE97-4C5D-818F-1E326FDF057A}"/>
              </a:ext>
            </a:extLst>
          </p:cNvPr>
          <p:cNvSpPr/>
          <p:nvPr/>
        </p:nvSpPr>
        <p:spPr>
          <a:xfrm>
            <a:off x="7144325" y="2009137"/>
            <a:ext cx="1518907" cy="3228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feil: nach oben und unten 13">
            <a:extLst>
              <a:ext uri="{FF2B5EF4-FFF2-40B4-BE49-F238E27FC236}">
                <a16:creationId xmlns:a16="http://schemas.microsoft.com/office/drawing/2014/main" id="{3B6CDD74-0683-4CF7-A19A-E28B9DB7C2EA}"/>
              </a:ext>
            </a:extLst>
          </p:cNvPr>
          <p:cNvSpPr/>
          <p:nvPr/>
        </p:nvSpPr>
        <p:spPr>
          <a:xfrm>
            <a:off x="5063836" y="3266158"/>
            <a:ext cx="277091" cy="5532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feil: nach oben und unten 23">
            <a:extLst>
              <a:ext uri="{FF2B5EF4-FFF2-40B4-BE49-F238E27FC236}">
                <a16:creationId xmlns:a16="http://schemas.microsoft.com/office/drawing/2014/main" id="{CEC89E24-C2C8-410D-B32E-7E75CAA7D6C4}"/>
              </a:ext>
            </a:extLst>
          </p:cNvPr>
          <p:cNvSpPr/>
          <p:nvPr/>
        </p:nvSpPr>
        <p:spPr>
          <a:xfrm>
            <a:off x="5063836" y="4563908"/>
            <a:ext cx="277091" cy="5345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platzhalter 4">
            <a:extLst>
              <a:ext uri="{FF2B5EF4-FFF2-40B4-BE49-F238E27FC236}">
                <a16:creationId xmlns:a16="http://schemas.microsoft.com/office/drawing/2014/main" id="{22C78A61-0942-4F93-B55E-17B23CA14734}"/>
              </a:ext>
            </a:extLst>
          </p:cNvPr>
          <p:cNvSpPr txBox="1">
            <a:spLocks/>
          </p:cNvSpPr>
          <p:nvPr/>
        </p:nvSpPr>
        <p:spPr>
          <a:xfrm>
            <a:off x="2585900" y="2314168"/>
            <a:ext cx="789120" cy="3139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600" dirty="0"/>
              <a:t>Rust</a:t>
            </a:r>
            <a:endParaRPr lang="de-DE" sz="2000" dirty="0"/>
          </a:p>
        </p:txBody>
      </p:sp>
      <p:sp>
        <p:nvSpPr>
          <p:cNvPr id="29" name="Textplatzhalter 4">
            <a:extLst>
              <a:ext uri="{FF2B5EF4-FFF2-40B4-BE49-F238E27FC236}">
                <a16:creationId xmlns:a16="http://schemas.microsoft.com/office/drawing/2014/main" id="{EE0D14E9-981C-489B-8984-B599940D1533}"/>
              </a:ext>
            </a:extLst>
          </p:cNvPr>
          <p:cNvSpPr txBox="1">
            <a:spLocks/>
          </p:cNvSpPr>
          <p:nvPr/>
        </p:nvSpPr>
        <p:spPr>
          <a:xfrm>
            <a:off x="5330447" y="3385833"/>
            <a:ext cx="789120" cy="3139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Rust</a:t>
            </a:r>
            <a:endParaRPr lang="de-DE" sz="2000" dirty="0"/>
          </a:p>
        </p:txBody>
      </p:sp>
      <p:sp>
        <p:nvSpPr>
          <p:cNvPr id="30" name="Textplatzhalter 4">
            <a:extLst>
              <a:ext uri="{FF2B5EF4-FFF2-40B4-BE49-F238E27FC236}">
                <a16:creationId xmlns:a16="http://schemas.microsoft.com/office/drawing/2014/main" id="{AF735644-7C79-40FB-B609-06E7E8CE9D0C}"/>
              </a:ext>
            </a:extLst>
          </p:cNvPr>
          <p:cNvSpPr txBox="1">
            <a:spLocks/>
          </p:cNvSpPr>
          <p:nvPr/>
        </p:nvSpPr>
        <p:spPr>
          <a:xfrm>
            <a:off x="5360299" y="4674224"/>
            <a:ext cx="789120" cy="3139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HTTP</a:t>
            </a:r>
            <a:endParaRPr lang="de-DE" sz="2000" dirty="0"/>
          </a:p>
        </p:txBody>
      </p:sp>
      <p:sp>
        <p:nvSpPr>
          <p:cNvPr id="31" name="Textplatzhalter 4">
            <a:extLst>
              <a:ext uri="{FF2B5EF4-FFF2-40B4-BE49-F238E27FC236}">
                <a16:creationId xmlns:a16="http://schemas.microsoft.com/office/drawing/2014/main" id="{9D8B6CE2-6778-4C3C-8816-758ACC102FF4}"/>
              </a:ext>
            </a:extLst>
          </p:cNvPr>
          <p:cNvSpPr txBox="1">
            <a:spLocks/>
          </p:cNvSpPr>
          <p:nvPr/>
        </p:nvSpPr>
        <p:spPr>
          <a:xfrm>
            <a:off x="7443622" y="2298457"/>
            <a:ext cx="1163050" cy="2063129"/>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C/C++</a:t>
            </a:r>
          </a:p>
          <a:p>
            <a:pPr marL="0" indent="0">
              <a:buNone/>
            </a:pPr>
            <a:r>
              <a:rPr lang="de-DE" sz="1600" dirty="0"/>
              <a:t>Python</a:t>
            </a:r>
          </a:p>
          <a:p>
            <a:pPr marL="0" indent="0">
              <a:buNone/>
            </a:pPr>
            <a:r>
              <a:rPr lang="de-DE" sz="1600" dirty="0"/>
              <a:t>.NET / C#</a:t>
            </a:r>
          </a:p>
          <a:p>
            <a:pPr marL="0" indent="0">
              <a:buNone/>
            </a:pPr>
            <a:r>
              <a:rPr lang="de-DE" sz="1600" dirty="0" err="1"/>
              <a:t>Javascript</a:t>
            </a:r>
            <a:endParaRPr lang="de-DE" sz="1600" dirty="0"/>
          </a:p>
          <a:p>
            <a:pPr marL="0" indent="0">
              <a:buNone/>
            </a:pPr>
            <a:r>
              <a:rPr lang="de-DE" sz="1600" dirty="0"/>
              <a:t>Julia</a:t>
            </a:r>
          </a:p>
          <a:p>
            <a:pPr marL="0" indent="0">
              <a:buNone/>
            </a:pPr>
            <a:r>
              <a:rPr lang="de-DE" sz="1600" dirty="0"/>
              <a:t>…</a:t>
            </a:r>
            <a:endParaRPr lang="de-DE" sz="2000" dirty="0"/>
          </a:p>
        </p:txBody>
      </p:sp>
    </p:spTree>
    <p:custDataLst>
      <p:tags r:id="rId1"/>
    </p:custDataLst>
    <p:extLst>
      <p:ext uri="{BB962C8B-B14F-4D97-AF65-F5344CB8AC3E}">
        <p14:creationId xmlns:p14="http://schemas.microsoft.com/office/powerpoint/2010/main" val="2516310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animBg="1"/>
      <p:bldP spid="13" grpId="0" animBg="1"/>
      <p:bldP spid="21" grpId="0" animBg="1"/>
      <p:bldP spid="14" grpId="0" animBg="1"/>
      <p:bldP spid="24" grpId="0" animBg="1"/>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Status</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4</a:t>
            </a:fld>
            <a:endParaRPr lang="de-DE" dirty="0"/>
          </a:p>
        </p:txBody>
      </p:sp>
      <p:sp>
        <p:nvSpPr>
          <p:cNvPr id="7" name="Content Placeholder 2">
            <a:extLst>
              <a:ext uri="{FF2B5EF4-FFF2-40B4-BE49-F238E27FC236}">
                <a16:creationId xmlns:a16="http://schemas.microsoft.com/office/drawing/2014/main" id="{D9DC8AAA-380E-43A8-B486-5EF29E2FAC3B}"/>
              </a:ext>
            </a:extLst>
          </p:cNvPr>
          <p:cNvSpPr txBox="1">
            <a:spLocks/>
          </p:cNvSpPr>
          <p:nvPr/>
        </p:nvSpPr>
        <p:spPr>
          <a:xfrm>
            <a:off x="838200" y="1749357"/>
            <a:ext cx="10375232" cy="3110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0"/>
            <a:r>
              <a:rPr lang="en-US" sz="2000" dirty="0"/>
              <a:t>Currently:		Focus has been on ray-tracing capabilities</a:t>
            </a:r>
          </a:p>
          <a:p>
            <a:pPr marL="234000"/>
            <a:r>
              <a:rPr lang="en-US" sz="2000" dirty="0"/>
              <a:t>Released v. 0.6: 	LIDT / ghost-focus analysis, released Dec. 2024</a:t>
            </a:r>
          </a:p>
          <a:p>
            <a:pPr marL="234000"/>
            <a:r>
              <a:rPr lang="en-US" sz="2000" dirty="0"/>
              <a:t>Started v. 0.7: 	GUI implementation for drag &amp; drop optical-system design</a:t>
            </a:r>
          </a:p>
          <a:p>
            <a:pPr marL="234000">
              <a:spcBef>
                <a:spcPts val="1800"/>
              </a:spcBef>
            </a:pPr>
            <a:r>
              <a:rPr lang="en-US" sz="2000" dirty="0">
                <a:latin typeface="Arial"/>
                <a:cs typeface="Arial"/>
              </a:rPr>
              <a:t>Code statistics:	- </a:t>
            </a:r>
            <a:r>
              <a:rPr lang="de-DE" sz="2000" dirty="0"/>
              <a:t>45</a:t>
            </a:r>
            <a:r>
              <a:rPr lang="de-DE" sz="1200" dirty="0"/>
              <a:t> </a:t>
            </a:r>
            <a:r>
              <a:rPr lang="de-DE" sz="2000" dirty="0"/>
              <a:t>000 </a:t>
            </a:r>
            <a:r>
              <a:rPr lang="de-DE" sz="2000" dirty="0" err="1"/>
              <a:t>lines</a:t>
            </a:r>
            <a:r>
              <a:rPr lang="de-DE" sz="2000" dirty="0"/>
              <a:t> </a:t>
            </a:r>
            <a:r>
              <a:rPr lang="de-DE" sz="2000" dirty="0" err="1"/>
              <a:t>of</a:t>
            </a:r>
            <a:r>
              <a:rPr lang="de-DE" sz="2000" dirty="0"/>
              <a:t> code, 6100 </a:t>
            </a:r>
            <a:r>
              <a:rPr lang="de-DE" sz="2000" dirty="0" err="1"/>
              <a:t>lines</a:t>
            </a:r>
            <a:r>
              <a:rPr lang="de-DE" sz="2000" dirty="0"/>
              <a:t> </a:t>
            </a:r>
            <a:r>
              <a:rPr lang="de-DE" sz="2000" dirty="0" err="1"/>
              <a:t>of</a:t>
            </a:r>
            <a:r>
              <a:rPr lang="de-DE" sz="2000" dirty="0"/>
              <a:t> </a:t>
            </a:r>
            <a:r>
              <a:rPr lang="de-DE" sz="2000" dirty="0" err="1"/>
              <a:t>comments</a:t>
            </a:r>
            <a:r>
              <a:rPr lang="de-DE" sz="2000" dirty="0"/>
              <a:t>,</a:t>
            </a:r>
          </a:p>
          <a:p>
            <a:pPr marL="5400" indent="0">
              <a:buNone/>
            </a:pPr>
            <a:r>
              <a:rPr lang="de-DE" sz="2000" dirty="0"/>
              <a:t>			- 1700 </a:t>
            </a:r>
            <a:r>
              <a:rPr lang="de-DE" sz="2000" dirty="0" err="1"/>
              <a:t>commits</a:t>
            </a:r>
            <a:r>
              <a:rPr lang="de-DE" sz="2000" dirty="0"/>
              <a:t>, 340 </a:t>
            </a:r>
            <a:r>
              <a:rPr lang="de-DE" sz="2000" dirty="0" err="1"/>
              <a:t>tickets</a:t>
            </a:r>
            <a:r>
              <a:rPr lang="de-DE" sz="2000" dirty="0"/>
              <a:t> </a:t>
            </a:r>
            <a:r>
              <a:rPr lang="de-DE" sz="2000" dirty="0" err="1"/>
              <a:t>closed</a:t>
            </a:r>
            <a:r>
              <a:rPr lang="de-DE" sz="2000" dirty="0"/>
              <a:t>, </a:t>
            </a:r>
          </a:p>
          <a:p>
            <a:pPr marL="5400" indent="0">
              <a:buNone/>
            </a:pPr>
            <a:r>
              <a:rPr lang="de-DE" sz="2000" dirty="0"/>
              <a:t>			- </a:t>
            </a:r>
            <a:r>
              <a:rPr lang="de-DE" sz="2000" dirty="0" err="1"/>
              <a:t>more</a:t>
            </a:r>
            <a:r>
              <a:rPr lang="de-DE" sz="2000" dirty="0"/>
              <a:t> </a:t>
            </a:r>
            <a:r>
              <a:rPr lang="de-DE" sz="2000" dirty="0" err="1"/>
              <a:t>than</a:t>
            </a:r>
            <a:r>
              <a:rPr lang="de-DE" sz="2000" dirty="0"/>
              <a:t> 830 </a:t>
            </a:r>
            <a:r>
              <a:rPr lang="de-DE" sz="2000" dirty="0" err="1"/>
              <a:t>unit</a:t>
            </a:r>
            <a:r>
              <a:rPr lang="de-DE" sz="2000" dirty="0"/>
              <a:t> </a:t>
            </a:r>
            <a:r>
              <a:rPr lang="de-DE" sz="2000" dirty="0" err="1"/>
              <a:t>tests</a:t>
            </a:r>
            <a:r>
              <a:rPr lang="de-DE" sz="2000" dirty="0"/>
              <a:t> (≈ 90% code </a:t>
            </a:r>
            <a:r>
              <a:rPr lang="de-DE" sz="2000" dirty="0" err="1"/>
              <a:t>coverage</a:t>
            </a:r>
            <a:r>
              <a:rPr lang="de-DE" sz="2000" dirty="0"/>
              <a:t>)</a:t>
            </a:r>
            <a:endParaRPr lang="en-US" sz="2000" b="1" dirty="0">
              <a:solidFill>
                <a:srgbClr val="FF0000"/>
              </a:solidFill>
              <a:latin typeface="Arial"/>
              <a:cs typeface="Arial"/>
            </a:endParaRPr>
          </a:p>
          <a:p>
            <a:pPr marL="234000" indent="0">
              <a:buNone/>
            </a:pPr>
            <a:endParaRPr lang="en-US" sz="2000" b="1" dirty="0">
              <a:latin typeface="Arial"/>
              <a:cs typeface="Arial"/>
            </a:endParaRPr>
          </a:p>
          <a:p>
            <a:pPr marL="234000" indent="0">
              <a:buNone/>
            </a:pPr>
            <a:endParaRPr lang="en-US" sz="2000" dirty="0"/>
          </a:p>
        </p:txBody>
      </p:sp>
      <p:grpSp>
        <p:nvGrpSpPr>
          <p:cNvPr id="6" name="Gruppieren 5">
            <a:extLst>
              <a:ext uri="{FF2B5EF4-FFF2-40B4-BE49-F238E27FC236}">
                <a16:creationId xmlns:a16="http://schemas.microsoft.com/office/drawing/2014/main" id="{9037F5B3-70D1-4C47-A85F-94EAAED22DA4}"/>
              </a:ext>
            </a:extLst>
          </p:cNvPr>
          <p:cNvGrpSpPr/>
          <p:nvPr/>
        </p:nvGrpSpPr>
        <p:grpSpPr>
          <a:xfrm>
            <a:off x="33413" y="6393586"/>
            <a:ext cx="438728" cy="437744"/>
            <a:chOff x="11530330" y="2737485"/>
            <a:chExt cx="2548890" cy="2543176"/>
          </a:xfrm>
        </p:grpSpPr>
        <p:pic>
          <p:nvPicPr>
            <p:cNvPr id="8" name="Grafik 7">
              <a:extLst>
                <a:ext uri="{FF2B5EF4-FFF2-40B4-BE49-F238E27FC236}">
                  <a16:creationId xmlns:a16="http://schemas.microsoft.com/office/drawing/2014/main" id="{8D92F74D-9EAD-4FFC-BFAB-B87B1C831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9" name="Ellipse 8">
              <a:extLst>
                <a:ext uri="{FF2B5EF4-FFF2-40B4-BE49-F238E27FC236}">
                  <a16:creationId xmlns:a16="http://schemas.microsoft.com/office/drawing/2014/main" id="{E5091D47-D5AF-4743-B0A0-2D1CBD37D6DF}"/>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fik 9">
            <a:extLst>
              <a:ext uri="{FF2B5EF4-FFF2-40B4-BE49-F238E27FC236}">
                <a16:creationId xmlns:a16="http://schemas.microsoft.com/office/drawing/2014/main" id="{7215684E-C330-410F-9FF0-E26B0A3C03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36346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Documentation</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5</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2" name="Textplatzhalter 4">
            <a:extLst>
              <a:ext uri="{FF2B5EF4-FFF2-40B4-BE49-F238E27FC236}">
                <a16:creationId xmlns:a16="http://schemas.microsoft.com/office/drawing/2014/main" id="{965FCAE9-84B5-4872-BE56-7BF21EE42208}"/>
              </a:ext>
            </a:extLst>
          </p:cNvPr>
          <p:cNvSpPr txBox="1">
            <a:spLocks/>
          </p:cNvSpPr>
          <p:nvPr/>
        </p:nvSpPr>
        <p:spPr>
          <a:xfrm>
            <a:off x="8252676" y="1084756"/>
            <a:ext cx="3607736" cy="655051"/>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Web </a:t>
            </a:r>
            <a:r>
              <a:rPr lang="de-DE" sz="2000" b="1" dirty="0" err="1"/>
              <a:t>service</a:t>
            </a:r>
            <a:r>
              <a:rPr lang="de-DE" sz="2000" b="1" dirty="0"/>
              <a:t> </a:t>
            </a:r>
            <a:r>
              <a:rPr lang="de-DE" sz="2000" b="1" dirty="0" err="1"/>
              <a:t>documentation</a:t>
            </a:r>
            <a:endParaRPr lang="de-DE" sz="2000" b="1" dirty="0"/>
          </a:p>
          <a:p>
            <a:pPr marL="457200" lvl="1" indent="0">
              <a:buNone/>
            </a:pPr>
            <a:r>
              <a:rPr lang="de-DE" sz="1600" dirty="0" err="1"/>
              <a:t>OpenAPI</a:t>
            </a:r>
            <a:r>
              <a:rPr lang="de-DE" sz="1600" dirty="0"/>
              <a:t> 3.0 </a:t>
            </a:r>
            <a:r>
              <a:rPr lang="de-DE" sz="1600" dirty="0" err="1"/>
              <a:t>specification</a:t>
            </a:r>
            <a:endParaRPr lang="de-DE" sz="1600" dirty="0"/>
          </a:p>
        </p:txBody>
      </p:sp>
      <p:sp>
        <p:nvSpPr>
          <p:cNvPr id="12" name="Textplatzhalter 4">
            <a:extLst>
              <a:ext uri="{FF2B5EF4-FFF2-40B4-BE49-F238E27FC236}">
                <a16:creationId xmlns:a16="http://schemas.microsoft.com/office/drawing/2014/main" id="{EDD776A8-C173-4562-8BB2-C8FCA8ACACEE}"/>
              </a:ext>
            </a:extLst>
          </p:cNvPr>
          <p:cNvSpPr txBox="1">
            <a:spLocks/>
          </p:cNvSpPr>
          <p:nvPr/>
        </p:nvSpPr>
        <p:spPr>
          <a:xfrm>
            <a:off x="460812" y="1084756"/>
            <a:ext cx="3068835" cy="655051"/>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Library </a:t>
            </a:r>
            <a:r>
              <a:rPr lang="de-DE" sz="2000" b="1" dirty="0" err="1"/>
              <a:t>documentation</a:t>
            </a:r>
            <a:endParaRPr lang="de-DE" sz="2000" b="1" dirty="0"/>
          </a:p>
          <a:p>
            <a:pPr marL="457200" lvl="1" indent="0">
              <a:buNone/>
            </a:pPr>
            <a:r>
              <a:rPr lang="de-DE" sz="1600" dirty="0" err="1"/>
              <a:t>RustDoc</a:t>
            </a:r>
            <a:r>
              <a:rPr lang="de-DE" sz="1600" dirty="0"/>
              <a:t> </a:t>
            </a:r>
            <a:r>
              <a:rPr lang="de-DE" sz="1600" dirty="0" err="1"/>
              <a:t>framework</a:t>
            </a:r>
            <a:endParaRPr lang="de-DE" sz="1600" dirty="0"/>
          </a:p>
        </p:txBody>
      </p:sp>
      <p:sp>
        <p:nvSpPr>
          <p:cNvPr id="13" name="Textplatzhalter 4">
            <a:extLst>
              <a:ext uri="{FF2B5EF4-FFF2-40B4-BE49-F238E27FC236}">
                <a16:creationId xmlns:a16="http://schemas.microsoft.com/office/drawing/2014/main" id="{AC7345BB-6AE6-43B0-8A61-BCBFF826660B}"/>
              </a:ext>
            </a:extLst>
          </p:cNvPr>
          <p:cNvSpPr txBox="1">
            <a:spLocks/>
          </p:cNvSpPr>
          <p:nvPr/>
        </p:nvSpPr>
        <p:spPr>
          <a:xfrm>
            <a:off x="4393648" y="2975615"/>
            <a:ext cx="3134822" cy="655051"/>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OPOSSUM Handbook</a:t>
            </a:r>
          </a:p>
          <a:p>
            <a:pPr marL="457200" lvl="1" indent="0">
              <a:buNone/>
            </a:pPr>
            <a:r>
              <a:rPr lang="de-DE" sz="1600" dirty="0"/>
              <a:t>Website, PDF, </a:t>
            </a:r>
            <a:r>
              <a:rPr lang="de-DE" sz="1600" dirty="0" err="1"/>
              <a:t>ePUB</a:t>
            </a:r>
            <a:r>
              <a:rPr lang="de-DE" sz="1600" dirty="0"/>
              <a:t>, …</a:t>
            </a:r>
          </a:p>
        </p:txBody>
      </p:sp>
      <p:pic>
        <p:nvPicPr>
          <p:cNvPr id="5" name="Grafik 4">
            <a:extLst>
              <a:ext uri="{FF2B5EF4-FFF2-40B4-BE49-F238E27FC236}">
                <a16:creationId xmlns:a16="http://schemas.microsoft.com/office/drawing/2014/main" id="{E980EB7E-F07D-420C-A828-AD02B963D162}"/>
              </a:ext>
            </a:extLst>
          </p:cNvPr>
          <p:cNvPicPr>
            <a:picLocks noChangeAspect="1"/>
          </p:cNvPicPr>
          <p:nvPr/>
        </p:nvPicPr>
        <p:blipFill>
          <a:blip r:embed="rId7"/>
          <a:stretch>
            <a:fillRect/>
          </a:stretch>
        </p:blipFill>
        <p:spPr>
          <a:xfrm>
            <a:off x="4031523" y="3695307"/>
            <a:ext cx="3859072" cy="2554664"/>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0FF3F1DC-9270-43EA-8B86-857F30BCAC55}"/>
              </a:ext>
            </a:extLst>
          </p:cNvPr>
          <p:cNvPicPr>
            <a:picLocks noChangeAspect="1"/>
          </p:cNvPicPr>
          <p:nvPr/>
        </p:nvPicPr>
        <p:blipFill>
          <a:blip r:embed="rId8"/>
          <a:stretch>
            <a:fillRect/>
          </a:stretch>
        </p:blipFill>
        <p:spPr>
          <a:xfrm>
            <a:off x="8112767" y="1857079"/>
            <a:ext cx="3887554" cy="2573518"/>
          </a:xfrm>
          <a:prstGeom prst="rect">
            <a:avLst/>
          </a:prstGeom>
          <a:ln>
            <a:noFill/>
          </a:ln>
          <a:effectLst>
            <a:outerShdw blurRad="292100" dist="139700" dir="2700000" algn="tl" rotWithShape="0">
              <a:srgbClr val="333333">
                <a:alpha val="65000"/>
              </a:srgbClr>
            </a:outerShdw>
          </a:effectLst>
        </p:spPr>
      </p:pic>
      <p:pic>
        <p:nvPicPr>
          <p:cNvPr id="16" name="Grafik 15">
            <a:extLst>
              <a:ext uri="{FF2B5EF4-FFF2-40B4-BE49-F238E27FC236}">
                <a16:creationId xmlns:a16="http://schemas.microsoft.com/office/drawing/2014/main" id="{1499B937-EAEF-45F3-8594-0A8FEF098421}"/>
              </a:ext>
            </a:extLst>
          </p:cNvPr>
          <p:cNvPicPr>
            <a:picLocks noChangeAspect="1"/>
          </p:cNvPicPr>
          <p:nvPr/>
        </p:nvPicPr>
        <p:blipFill>
          <a:blip r:embed="rId9"/>
          <a:stretch>
            <a:fillRect/>
          </a:stretch>
        </p:blipFill>
        <p:spPr>
          <a:xfrm>
            <a:off x="153749" y="1924799"/>
            <a:ext cx="3682960" cy="243807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040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OPOSSUM GUI</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6</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12" name="Textplatzhalter 4">
            <a:extLst>
              <a:ext uri="{FF2B5EF4-FFF2-40B4-BE49-F238E27FC236}">
                <a16:creationId xmlns:a16="http://schemas.microsoft.com/office/drawing/2014/main" id="{EDD776A8-C173-4562-8BB2-C8FCA8ACACEE}"/>
              </a:ext>
            </a:extLst>
          </p:cNvPr>
          <p:cNvSpPr txBox="1">
            <a:spLocks/>
          </p:cNvSpPr>
          <p:nvPr/>
        </p:nvSpPr>
        <p:spPr>
          <a:xfrm>
            <a:off x="827255" y="1346114"/>
            <a:ext cx="6490767" cy="940770"/>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err="1"/>
              <a:t>Several</a:t>
            </a:r>
            <a:r>
              <a:rPr lang="de-DE" sz="2000" b="1" dirty="0"/>
              <a:t> GUI </a:t>
            </a:r>
            <a:r>
              <a:rPr lang="de-DE" sz="2000" b="1" dirty="0" err="1"/>
              <a:t>frameworks</a:t>
            </a:r>
            <a:r>
              <a:rPr lang="de-DE" sz="2000" b="1" dirty="0"/>
              <a:t> </a:t>
            </a:r>
            <a:r>
              <a:rPr lang="de-DE" sz="2000" b="1" dirty="0" err="1"/>
              <a:t>tested</a:t>
            </a:r>
            <a:endParaRPr lang="de-DE" sz="2000" b="1" dirty="0"/>
          </a:p>
          <a:p>
            <a:pPr lvl="1"/>
            <a:r>
              <a:rPr lang="de-DE" sz="1600" dirty="0"/>
              <a:t>Rust: </a:t>
            </a:r>
            <a:r>
              <a:rPr lang="de-DE" sz="1600" dirty="0" err="1"/>
              <a:t>eGUI</a:t>
            </a:r>
            <a:r>
              <a:rPr lang="de-DE" sz="1600" dirty="0"/>
              <a:t>, </a:t>
            </a:r>
            <a:r>
              <a:rPr lang="de-DE" sz="1600" dirty="0" err="1"/>
              <a:t>Yew</a:t>
            </a:r>
            <a:r>
              <a:rPr lang="de-DE" sz="1600" dirty="0"/>
              <a:t>, </a:t>
            </a:r>
            <a:r>
              <a:rPr lang="de-DE" sz="1600" dirty="0" err="1"/>
              <a:t>Leptos</a:t>
            </a:r>
            <a:r>
              <a:rPr lang="de-DE" sz="1600" dirty="0"/>
              <a:t>, </a:t>
            </a:r>
            <a:r>
              <a:rPr lang="de-DE" sz="1600" dirty="0" err="1"/>
              <a:t>Tauri</a:t>
            </a:r>
            <a:r>
              <a:rPr lang="de-DE" sz="1600" dirty="0"/>
              <a:t>, </a:t>
            </a:r>
            <a:r>
              <a:rPr lang="de-DE" sz="1600" dirty="0" err="1"/>
              <a:t>Ribir</a:t>
            </a:r>
            <a:endParaRPr lang="de-DE" sz="1600" dirty="0"/>
          </a:p>
          <a:p>
            <a:pPr lvl="1"/>
            <a:r>
              <a:rPr lang="de-DE" sz="1600" dirty="0" err="1"/>
              <a:t>Javascript</a:t>
            </a:r>
            <a:r>
              <a:rPr lang="de-DE" sz="1600" dirty="0"/>
              <a:t>: </a:t>
            </a:r>
            <a:r>
              <a:rPr lang="de-DE" sz="1600" dirty="0" err="1"/>
              <a:t>Vue</a:t>
            </a:r>
            <a:r>
              <a:rPr lang="de-DE" sz="1600" dirty="0"/>
              <a:t>, Angular, </a:t>
            </a:r>
            <a:r>
              <a:rPr lang="de-DE" sz="1600" dirty="0" err="1"/>
              <a:t>React</a:t>
            </a:r>
            <a:endParaRPr lang="de-DE" sz="1600" dirty="0"/>
          </a:p>
        </p:txBody>
      </p:sp>
      <p:pic>
        <p:nvPicPr>
          <p:cNvPr id="6" name="Grafik 5">
            <a:extLst>
              <a:ext uri="{FF2B5EF4-FFF2-40B4-BE49-F238E27FC236}">
                <a16:creationId xmlns:a16="http://schemas.microsoft.com/office/drawing/2014/main" id="{DF618F53-FAAA-4447-B176-F169509B3EAD}"/>
              </a:ext>
            </a:extLst>
          </p:cNvPr>
          <p:cNvPicPr>
            <a:picLocks noChangeAspect="1"/>
          </p:cNvPicPr>
          <p:nvPr/>
        </p:nvPicPr>
        <p:blipFill>
          <a:blip r:embed="rId7"/>
          <a:stretch>
            <a:fillRect/>
          </a:stretch>
        </p:blipFill>
        <p:spPr>
          <a:xfrm>
            <a:off x="5123555" y="2828635"/>
            <a:ext cx="5231386" cy="2851976"/>
          </a:xfrm>
          <a:prstGeom prst="rect">
            <a:avLst/>
          </a:prstGeom>
        </p:spPr>
      </p:pic>
      <p:sp>
        <p:nvSpPr>
          <p:cNvPr id="13" name="Textplatzhalter 4">
            <a:extLst>
              <a:ext uri="{FF2B5EF4-FFF2-40B4-BE49-F238E27FC236}">
                <a16:creationId xmlns:a16="http://schemas.microsoft.com/office/drawing/2014/main" id="{7F338338-C16E-4C38-AB68-8F2EF04F7BB9}"/>
              </a:ext>
            </a:extLst>
          </p:cNvPr>
          <p:cNvSpPr txBox="1">
            <a:spLocks/>
          </p:cNvSpPr>
          <p:nvPr/>
        </p:nvSpPr>
        <p:spPr>
          <a:xfrm>
            <a:off x="827255" y="2777055"/>
            <a:ext cx="4416384" cy="2147767"/>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err="1"/>
              <a:t>Dioxus</a:t>
            </a:r>
            <a:r>
              <a:rPr lang="de-DE" sz="2000" b="1" dirty="0"/>
              <a:t> Framework</a:t>
            </a:r>
          </a:p>
          <a:p>
            <a:pPr lvl="1"/>
            <a:r>
              <a:rPr lang="de-DE" sz="1600" dirty="0"/>
              <a:t>Rust </a:t>
            </a:r>
            <a:r>
              <a:rPr lang="de-DE" sz="1600" dirty="0" err="1"/>
              <a:t>framework</a:t>
            </a:r>
            <a:endParaRPr lang="de-DE" sz="1600" dirty="0"/>
          </a:p>
          <a:p>
            <a:pPr lvl="1"/>
            <a:r>
              <a:rPr lang="de-DE" sz="1600" dirty="0" err="1"/>
              <a:t>based</a:t>
            </a:r>
            <a:r>
              <a:rPr lang="de-DE" sz="1600" dirty="0"/>
              <a:t> on HTML</a:t>
            </a:r>
          </a:p>
          <a:p>
            <a:pPr lvl="1"/>
            <a:r>
              <a:rPr lang="de-DE" sz="1600" dirty="0" err="1"/>
              <a:t>platform</a:t>
            </a:r>
            <a:r>
              <a:rPr lang="de-DE" sz="1600" dirty="0"/>
              <a:t> </a:t>
            </a:r>
            <a:r>
              <a:rPr lang="de-DE" sz="1600" dirty="0" err="1"/>
              <a:t>independent</a:t>
            </a:r>
            <a:endParaRPr lang="de-DE" sz="1600" dirty="0"/>
          </a:p>
          <a:p>
            <a:pPr lvl="2"/>
            <a:r>
              <a:rPr lang="de-DE" sz="1200" dirty="0" err="1"/>
              <a:t>standalone</a:t>
            </a:r>
            <a:r>
              <a:rPr lang="de-DE" sz="1200" dirty="0"/>
              <a:t> (</a:t>
            </a:r>
            <a:r>
              <a:rPr lang="de-DE" sz="1200" dirty="0" err="1"/>
              <a:t>webview</a:t>
            </a:r>
            <a:r>
              <a:rPr lang="de-DE" sz="1200" dirty="0"/>
              <a:t>)</a:t>
            </a:r>
          </a:p>
          <a:p>
            <a:pPr lvl="2"/>
            <a:r>
              <a:rPr lang="de-DE" sz="1200" dirty="0"/>
              <a:t>web </a:t>
            </a:r>
            <a:r>
              <a:rPr lang="de-DE" sz="1200" dirty="0" err="1"/>
              <a:t>application</a:t>
            </a:r>
            <a:r>
              <a:rPr lang="de-DE" sz="1200" dirty="0"/>
              <a:t> possible</a:t>
            </a:r>
          </a:p>
          <a:p>
            <a:pPr lvl="2"/>
            <a:r>
              <a:rPr lang="de-DE" sz="1200" dirty="0"/>
              <a:t>mobile </a:t>
            </a:r>
            <a:r>
              <a:rPr lang="de-DE" sz="1200" dirty="0" err="1"/>
              <a:t>application</a:t>
            </a:r>
            <a:r>
              <a:rPr lang="de-DE" sz="1200" dirty="0"/>
              <a:t> possible</a:t>
            </a:r>
          </a:p>
          <a:p>
            <a:pPr lvl="1"/>
            <a:endParaRPr lang="de-DE" sz="1200" dirty="0"/>
          </a:p>
        </p:txBody>
      </p:sp>
    </p:spTree>
    <p:custDataLst>
      <p:tags r:id="rId1"/>
    </p:custDataLst>
    <p:extLst>
      <p:ext uri="{BB962C8B-B14F-4D97-AF65-F5344CB8AC3E}">
        <p14:creationId xmlns:p14="http://schemas.microsoft.com/office/powerpoint/2010/main" val="3130728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DA9C95-772A-47A9-AD15-555E5871AF08}" type="slidenum">
              <a:rPr lang="de-DE" smtClean="0"/>
              <a:pPr/>
              <a:t>7</a:t>
            </a:fld>
            <a:endParaRPr lang="de-DE" dirty="0"/>
          </a:p>
        </p:txBody>
      </p:sp>
      <p:sp>
        <p:nvSpPr>
          <p:cNvPr id="6" name="Titel 1">
            <a:extLst>
              <a:ext uri="{FF2B5EF4-FFF2-40B4-BE49-F238E27FC236}">
                <a16:creationId xmlns:a16="http://schemas.microsoft.com/office/drawing/2014/main" id="{428BC03E-B9B5-4CBE-952A-F5C406EF335E}"/>
              </a:ext>
            </a:extLst>
          </p:cNvPr>
          <p:cNvSpPr txBox="1">
            <a:spLocks/>
          </p:cNvSpPr>
          <p:nvPr/>
        </p:nvSpPr>
        <p:spPr>
          <a:xfrm>
            <a:off x="98855" y="3063711"/>
            <a:ext cx="12027242" cy="1167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baseline="0">
                <a:solidFill>
                  <a:schemeClr val="accent1"/>
                </a:solidFill>
                <a:latin typeface="+mj-lt"/>
                <a:ea typeface="+mj-ea"/>
                <a:cs typeface="+mj-cs"/>
              </a:defRPr>
            </a:lvl1pPr>
          </a:lstStyle>
          <a:p>
            <a:r>
              <a:rPr lang="de-DE" sz="8000" dirty="0" err="1">
                <a:effectLst/>
                <a:latin typeface="Calibri" panose="020F0502020204030204" pitchFamily="34" charset="0"/>
                <a:ea typeface="DengXian" panose="02010600030101010101" pitchFamily="2" charset="-122"/>
                <a:cs typeface="Times New Roman" panose="02020603050405020304" pitchFamily="18" charset="0"/>
              </a:rPr>
              <a:t>Examples</a:t>
            </a:r>
            <a:endParaRPr lang="de-DE" sz="40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Grafik 6">
            <a:extLst>
              <a:ext uri="{FF2B5EF4-FFF2-40B4-BE49-F238E27FC236}">
                <a16:creationId xmlns:a16="http://schemas.microsoft.com/office/drawing/2014/main" id="{E8147C97-D4E3-4558-A0A7-3DE7F1BD2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445" y="682128"/>
            <a:ext cx="4050538" cy="1005823"/>
          </a:xfrm>
          <a:prstGeom prst="rect">
            <a:avLst/>
          </a:prstGeom>
        </p:spPr>
      </p:pic>
    </p:spTree>
    <p:extLst>
      <p:ext uri="{BB962C8B-B14F-4D97-AF65-F5344CB8AC3E}">
        <p14:creationId xmlns:p14="http://schemas.microsoft.com/office/powerpoint/2010/main" val="1694917855"/>
      </p:ext>
    </p:extLst>
  </p:cSld>
  <p:clrMapOvr>
    <a:masterClrMapping/>
  </p:clrMapOvr>
  <mc:AlternateContent xmlns:mc="http://schemas.openxmlformats.org/markup-compatibility/2006" xmlns:p14="http://schemas.microsoft.com/office/powerpoint/2010/main">
    <mc:Choice Requires="p14">
      <p:transition spd="slow" p14:dur="2000" advTm="18834"/>
    </mc:Choice>
    <mc:Fallback xmlns="">
      <p:transition spd="slow" advTm="188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1</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8</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190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1418"/>
            <a:ext cx="4509568" cy="584775"/>
          </a:xfrm>
          <a:prstGeom prst="rect">
            <a:avLst/>
          </a:prstGeom>
          <a:noFill/>
        </p:spPr>
        <p:txBody>
          <a:bodyPr wrap="none" rtlCol="0">
            <a:spAutoFit/>
          </a:bodyPr>
          <a:lstStyle/>
          <a:p>
            <a:r>
              <a:rPr lang="de-DE" sz="3200" b="1" dirty="0">
                <a:solidFill>
                  <a:srgbClr val="005597"/>
                </a:solidFill>
              </a:rPr>
              <a:t>Ideal Kepler </a:t>
            </a:r>
            <a:r>
              <a:rPr lang="de-DE" sz="3200" b="1" dirty="0" err="1">
                <a:solidFill>
                  <a:srgbClr val="005597"/>
                </a:solidFill>
              </a:rPr>
              <a:t>telescope</a:t>
            </a:r>
            <a:endParaRPr lang="en-US" sz="3200" b="1" dirty="0">
              <a:solidFill>
                <a:srgbClr val="005597"/>
              </a:solidFill>
            </a:endParaRPr>
          </a:p>
        </p:txBody>
      </p:sp>
      <p:pic>
        <p:nvPicPr>
          <p:cNvPr id="5" name="Grafik 4">
            <a:extLst>
              <a:ext uri="{FF2B5EF4-FFF2-40B4-BE49-F238E27FC236}">
                <a16:creationId xmlns:a16="http://schemas.microsoft.com/office/drawing/2014/main" id="{2C5D0A5B-8BD3-40F2-86A3-38450353DB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6715" y="1773074"/>
            <a:ext cx="1819275" cy="3952875"/>
          </a:xfrm>
          <a:prstGeom prst="rect">
            <a:avLst/>
          </a:prstGeom>
        </p:spPr>
      </p:pic>
      <p:pic>
        <p:nvPicPr>
          <p:cNvPr id="13" name="Grafik 12">
            <a:extLst>
              <a:ext uri="{FF2B5EF4-FFF2-40B4-BE49-F238E27FC236}">
                <a16:creationId xmlns:a16="http://schemas.microsoft.com/office/drawing/2014/main" id="{37D280F5-7390-4FBD-9ED1-0BFE21CBFA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310" y="3024486"/>
            <a:ext cx="9238268" cy="3013076"/>
          </a:xfrm>
          <a:prstGeom prst="rect">
            <a:avLst/>
          </a:prstGeom>
        </p:spPr>
      </p:pic>
      <p:sp>
        <p:nvSpPr>
          <p:cNvPr id="18" name="Textplatzhalter 4">
            <a:extLst>
              <a:ext uri="{FF2B5EF4-FFF2-40B4-BE49-F238E27FC236}">
                <a16:creationId xmlns:a16="http://schemas.microsoft.com/office/drawing/2014/main" id="{C3CED7C6-0687-4BA1-B74E-93B3036F6353}"/>
              </a:ext>
            </a:extLst>
          </p:cNvPr>
          <p:cNvSpPr txBox="1">
            <a:spLocks/>
          </p:cNvSpPr>
          <p:nvPr/>
        </p:nvSpPr>
        <p:spPr>
          <a:xfrm>
            <a:off x="2378288" y="1814548"/>
            <a:ext cx="7717820" cy="1179810"/>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err="1"/>
              <a:t>collimated</a:t>
            </a:r>
            <a:r>
              <a:rPr lang="de-DE" sz="2000" dirty="0"/>
              <a:t> </a:t>
            </a:r>
            <a:r>
              <a:rPr lang="de-DE" sz="2000" dirty="0" err="1"/>
              <a:t>ray</a:t>
            </a:r>
            <a:r>
              <a:rPr lang="de-DE" sz="2000" dirty="0"/>
              <a:t> source (</a:t>
            </a:r>
            <a:r>
              <a:rPr lang="de-DE" sz="2000" dirty="0" err="1"/>
              <a:t>monochromatic</a:t>
            </a:r>
            <a:r>
              <a:rPr lang="de-DE" sz="2000" dirty="0"/>
              <a:t>)</a:t>
            </a:r>
          </a:p>
          <a:p>
            <a:r>
              <a:rPr lang="de-DE" sz="2000" dirty="0"/>
              <a:t>paraxial </a:t>
            </a:r>
            <a:r>
              <a:rPr lang="de-DE" sz="2000" dirty="0" err="1"/>
              <a:t>surfaces</a:t>
            </a:r>
            <a:r>
              <a:rPr lang="de-DE" sz="2000" dirty="0"/>
              <a:t> (ideal </a:t>
            </a:r>
            <a:r>
              <a:rPr lang="de-DE" sz="2000" dirty="0" err="1"/>
              <a:t>lenses</a:t>
            </a:r>
            <a:r>
              <a:rPr lang="de-DE" sz="2000" dirty="0"/>
              <a:t>)</a:t>
            </a:r>
          </a:p>
          <a:p>
            <a:r>
              <a:rPr lang="de-DE" sz="2000" dirty="0" err="1"/>
              <a:t>ray</a:t>
            </a:r>
            <a:r>
              <a:rPr lang="de-DE" sz="2000" dirty="0"/>
              <a:t> </a:t>
            </a:r>
            <a:r>
              <a:rPr lang="de-DE" sz="2000" dirty="0" err="1"/>
              <a:t>propagation</a:t>
            </a:r>
            <a:r>
              <a:rPr lang="de-DE" sz="2000" dirty="0"/>
              <a:t> </a:t>
            </a:r>
            <a:r>
              <a:rPr lang="de-DE" sz="2000" dirty="0" err="1"/>
              <a:t>plotter</a:t>
            </a:r>
            <a:endParaRPr lang="de-DE" sz="2000" dirty="0"/>
          </a:p>
        </p:txBody>
      </p:sp>
    </p:spTree>
    <p:custDataLst>
      <p:tags r:id="rId1"/>
    </p:custDataLst>
    <p:extLst>
      <p:ext uri="{BB962C8B-B14F-4D97-AF65-F5344CB8AC3E}">
        <p14:creationId xmlns:p14="http://schemas.microsoft.com/office/powerpoint/2010/main" val="3652358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FE0AE-EEB3-4AA4-9E6D-F2A464ECD41B}"/>
              </a:ext>
            </a:extLst>
          </p:cNvPr>
          <p:cNvSpPr>
            <a:spLocks noGrp="1"/>
          </p:cNvSpPr>
          <p:nvPr>
            <p:ph type="title"/>
          </p:nvPr>
        </p:nvSpPr>
        <p:spPr/>
        <p:txBody>
          <a:bodyPr/>
          <a:lstStyle/>
          <a:p>
            <a:r>
              <a:rPr lang="en-US" dirty="0"/>
              <a:t>Example 2</a:t>
            </a:r>
          </a:p>
        </p:txBody>
      </p:sp>
      <p:sp>
        <p:nvSpPr>
          <p:cNvPr id="4" name="Foliennummernplatzhalter 3">
            <a:extLst>
              <a:ext uri="{FF2B5EF4-FFF2-40B4-BE49-F238E27FC236}">
                <a16:creationId xmlns:a16="http://schemas.microsoft.com/office/drawing/2014/main" id="{0666023E-A2B7-4EFB-922A-BBC354FE761E}"/>
              </a:ext>
            </a:extLst>
          </p:cNvPr>
          <p:cNvSpPr>
            <a:spLocks noGrp="1"/>
          </p:cNvSpPr>
          <p:nvPr>
            <p:ph type="sldNum" sz="quarter" idx="12"/>
          </p:nvPr>
        </p:nvSpPr>
        <p:spPr/>
        <p:txBody>
          <a:bodyPr/>
          <a:lstStyle/>
          <a:p>
            <a:fld id="{EC5B15BB-6B6E-4ECE-9DE6-799FAF01EBD9}" type="slidenum">
              <a:rPr lang="de-DE" smtClean="0"/>
              <a:pPr/>
              <a:t>9</a:t>
            </a:fld>
            <a:endParaRPr lang="de-DE" dirty="0"/>
          </a:p>
        </p:txBody>
      </p:sp>
      <p:grpSp>
        <p:nvGrpSpPr>
          <p:cNvPr id="8" name="Gruppieren 7">
            <a:extLst>
              <a:ext uri="{FF2B5EF4-FFF2-40B4-BE49-F238E27FC236}">
                <a16:creationId xmlns:a16="http://schemas.microsoft.com/office/drawing/2014/main" id="{C3B82F7A-F05B-4F9D-AC69-8B556FD18C6E}"/>
              </a:ext>
            </a:extLst>
          </p:cNvPr>
          <p:cNvGrpSpPr/>
          <p:nvPr/>
        </p:nvGrpSpPr>
        <p:grpSpPr>
          <a:xfrm>
            <a:off x="33413" y="6393586"/>
            <a:ext cx="438728" cy="437744"/>
            <a:chOff x="11530330" y="2737485"/>
            <a:chExt cx="2548890" cy="2543176"/>
          </a:xfrm>
        </p:grpSpPr>
        <p:pic>
          <p:nvPicPr>
            <p:cNvPr id="9" name="Grafik 8">
              <a:extLst>
                <a:ext uri="{FF2B5EF4-FFF2-40B4-BE49-F238E27FC236}">
                  <a16:creationId xmlns:a16="http://schemas.microsoft.com/office/drawing/2014/main" id="{BD50BD5C-6FFE-44E9-B2A0-02F9B483B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0" name="Ellipse 9">
              <a:extLst>
                <a:ext uri="{FF2B5EF4-FFF2-40B4-BE49-F238E27FC236}">
                  <a16:creationId xmlns:a16="http://schemas.microsoft.com/office/drawing/2014/main" id="{9DA13131-3024-4C20-ADAC-5F0EFE45BED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fik 10">
            <a:extLst>
              <a:ext uri="{FF2B5EF4-FFF2-40B4-BE49-F238E27FC236}">
                <a16:creationId xmlns:a16="http://schemas.microsoft.com/office/drawing/2014/main" id="{A61A4B0B-B6F4-4B27-9275-9C26393EA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25" name="Textfeld 24">
            <a:extLst>
              <a:ext uri="{FF2B5EF4-FFF2-40B4-BE49-F238E27FC236}">
                <a16:creationId xmlns:a16="http://schemas.microsoft.com/office/drawing/2014/main" id="{32F30A47-C3BB-45A6-B912-B898793D5BA7}"/>
              </a:ext>
            </a:extLst>
          </p:cNvPr>
          <p:cNvSpPr txBox="1"/>
          <p:nvPr/>
        </p:nvSpPr>
        <p:spPr>
          <a:xfrm>
            <a:off x="-1963631" y="5941656"/>
            <a:ext cx="7396480" cy="369332"/>
          </a:xfrm>
          <a:prstGeom prst="rect">
            <a:avLst/>
          </a:prstGeom>
          <a:noFill/>
        </p:spPr>
        <p:txBody>
          <a:bodyPr wrap="square">
            <a:spAutoFit/>
          </a:bodyPr>
          <a:lstStyle/>
          <a:p>
            <a:pPr algn="ctr"/>
            <a:r>
              <a:rPr lang="en-US" dirty="0">
                <a:solidFill>
                  <a:srgbClr val="005597"/>
                </a:solidFill>
              </a:rPr>
              <a:t>https://www.thrill-project.eu/</a:t>
            </a:r>
          </a:p>
        </p:txBody>
      </p:sp>
      <p:sp>
        <p:nvSpPr>
          <p:cNvPr id="26" name="Content Placeholder 2">
            <a:extLst>
              <a:ext uri="{FF2B5EF4-FFF2-40B4-BE49-F238E27FC236}">
                <a16:creationId xmlns:a16="http://schemas.microsoft.com/office/drawing/2014/main" id="{AF7F7886-C02D-4F82-BBF4-217087D1A584}"/>
              </a:ext>
            </a:extLst>
          </p:cNvPr>
          <p:cNvSpPr txBox="1">
            <a:spLocks/>
          </p:cNvSpPr>
          <p:nvPr/>
        </p:nvSpPr>
        <p:spPr>
          <a:xfrm>
            <a:off x="838200" y="1217396"/>
            <a:ext cx="10419608" cy="190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pPr>
            <a:endParaRPr lang="de-DE" sz="2000" baseline="30000" dirty="0">
              <a:sym typeface="Wingdings" panose="05000000000000000000" pitchFamily="2" charset="2"/>
            </a:endParaRPr>
          </a:p>
        </p:txBody>
      </p:sp>
      <p:sp>
        <p:nvSpPr>
          <p:cNvPr id="15" name="Textfeld 14">
            <a:extLst>
              <a:ext uri="{FF2B5EF4-FFF2-40B4-BE49-F238E27FC236}">
                <a16:creationId xmlns:a16="http://schemas.microsoft.com/office/drawing/2014/main" id="{52175ACD-A3CC-4442-9BE1-CCABABC1A1FD}"/>
              </a:ext>
            </a:extLst>
          </p:cNvPr>
          <p:cNvSpPr txBox="1"/>
          <p:nvPr/>
        </p:nvSpPr>
        <p:spPr>
          <a:xfrm>
            <a:off x="823136" y="939510"/>
            <a:ext cx="6627135" cy="584775"/>
          </a:xfrm>
          <a:prstGeom prst="rect">
            <a:avLst/>
          </a:prstGeom>
          <a:noFill/>
        </p:spPr>
        <p:txBody>
          <a:bodyPr wrap="none" rtlCol="0">
            <a:spAutoFit/>
          </a:bodyPr>
          <a:lstStyle/>
          <a:p>
            <a:r>
              <a:rPr lang="de-DE" sz="3200" b="1" dirty="0">
                <a:solidFill>
                  <a:srgbClr val="005597"/>
                </a:solidFill>
              </a:rPr>
              <a:t>Kepler </a:t>
            </a:r>
            <a:r>
              <a:rPr lang="de-DE" sz="3200" b="1" dirty="0" err="1">
                <a:solidFill>
                  <a:srgbClr val="005597"/>
                </a:solidFill>
              </a:rPr>
              <a:t>telescope</a:t>
            </a:r>
            <a:r>
              <a:rPr lang="de-DE" sz="3200" b="1" dirty="0">
                <a:solidFill>
                  <a:srgbClr val="005597"/>
                </a:solidFill>
              </a:rPr>
              <a:t> </a:t>
            </a:r>
            <a:r>
              <a:rPr lang="de-DE" sz="3200" b="1" dirty="0" err="1">
                <a:solidFill>
                  <a:srgbClr val="005597"/>
                </a:solidFill>
              </a:rPr>
              <a:t>with</a:t>
            </a:r>
            <a:r>
              <a:rPr lang="de-DE" sz="3200" b="1" dirty="0">
                <a:solidFill>
                  <a:srgbClr val="005597"/>
                </a:solidFill>
              </a:rPr>
              <a:t> real </a:t>
            </a:r>
            <a:r>
              <a:rPr lang="de-DE" sz="3200" b="1" dirty="0" err="1">
                <a:solidFill>
                  <a:srgbClr val="005597"/>
                </a:solidFill>
              </a:rPr>
              <a:t>lenses</a:t>
            </a:r>
            <a:endParaRPr lang="en-US" sz="3200" b="1" dirty="0">
              <a:solidFill>
                <a:srgbClr val="005597"/>
              </a:solidFill>
            </a:endParaRPr>
          </a:p>
        </p:txBody>
      </p:sp>
      <p:pic>
        <p:nvPicPr>
          <p:cNvPr id="5" name="Grafik 4">
            <a:extLst>
              <a:ext uri="{FF2B5EF4-FFF2-40B4-BE49-F238E27FC236}">
                <a16:creationId xmlns:a16="http://schemas.microsoft.com/office/drawing/2014/main" id="{EEE2342D-A674-4550-9C99-C156D5C014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88" y="1829634"/>
            <a:ext cx="1819275" cy="3952875"/>
          </a:xfrm>
          <a:prstGeom prst="rect">
            <a:avLst/>
          </a:prstGeom>
        </p:spPr>
      </p:pic>
      <p:sp>
        <p:nvSpPr>
          <p:cNvPr id="13" name="Textplatzhalter 4">
            <a:extLst>
              <a:ext uri="{FF2B5EF4-FFF2-40B4-BE49-F238E27FC236}">
                <a16:creationId xmlns:a16="http://schemas.microsoft.com/office/drawing/2014/main" id="{0FFE81AC-FAF2-49FC-9583-E13694159F3F}"/>
              </a:ext>
            </a:extLst>
          </p:cNvPr>
          <p:cNvSpPr txBox="1">
            <a:spLocks/>
          </p:cNvSpPr>
          <p:nvPr/>
        </p:nvSpPr>
        <p:spPr>
          <a:xfrm>
            <a:off x="2378288" y="1814548"/>
            <a:ext cx="7717820" cy="774571"/>
          </a:xfrm>
          <a:prstGeom prst="rect">
            <a:avLst/>
          </a:prstGeom>
        </p:spPr>
        <p:txBody>
          <a:bodyPr>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Same </a:t>
            </a:r>
            <a:r>
              <a:rPr lang="de-DE" sz="2000" dirty="0" err="1"/>
              <a:t>as</a:t>
            </a:r>
            <a:r>
              <a:rPr lang="de-DE" sz="2000" dirty="0"/>
              <a:t> ex. 1, but </a:t>
            </a:r>
            <a:r>
              <a:rPr lang="de-DE" sz="2000" dirty="0" err="1"/>
              <a:t>spherical</a:t>
            </a:r>
            <a:r>
              <a:rPr lang="de-DE" sz="2000" dirty="0"/>
              <a:t> </a:t>
            </a:r>
            <a:r>
              <a:rPr lang="de-DE" sz="2000" dirty="0" err="1"/>
              <a:t>lenses</a:t>
            </a:r>
            <a:endParaRPr lang="de-DE" sz="2000" dirty="0"/>
          </a:p>
          <a:p>
            <a:r>
              <a:rPr lang="de-DE" sz="2000" dirty="0"/>
              <a:t>material: CDGM HK51 (</a:t>
            </a:r>
            <a:r>
              <a:rPr lang="de-DE" sz="2000" dirty="0" err="1"/>
              <a:t>dense</a:t>
            </a:r>
            <a:r>
              <a:rPr lang="de-DE" sz="2000" dirty="0"/>
              <a:t> </a:t>
            </a:r>
            <a:r>
              <a:rPr lang="de-DE" sz="2000" dirty="0" err="1"/>
              <a:t>flint</a:t>
            </a:r>
            <a:r>
              <a:rPr lang="de-DE" sz="2000" dirty="0"/>
              <a:t> </a:t>
            </a:r>
            <a:r>
              <a:rPr lang="de-DE" sz="2000" dirty="0" err="1"/>
              <a:t>glass</a:t>
            </a:r>
            <a:r>
              <a:rPr lang="de-DE" sz="2000" dirty="0"/>
              <a:t>)</a:t>
            </a:r>
          </a:p>
        </p:txBody>
      </p:sp>
      <p:pic>
        <p:nvPicPr>
          <p:cNvPr id="7" name="Grafik 6">
            <a:extLst>
              <a:ext uri="{FF2B5EF4-FFF2-40B4-BE49-F238E27FC236}">
                <a16:creationId xmlns:a16="http://schemas.microsoft.com/office/drawing/2014/main" id="{ACEC7456-D9DB-4C7A-BBFF-D07D4EC7C1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1920" y="3110843"/>
            <a:ext cx="9970007" cy="2780907"/>
          </a:xfrm>
          <a:prstGeom prst="rect">
            <a:avLst/>
          </a:prstGeom>
        </p:spPr>
      </p:pic>
    </p:spTree>
    <p:custDataLst>
      <p:tags r:id="rId1"/>
    </p:custDataLst>
    <p:extLst>
      <p:ext uri="{BB962C8B-B14F-4D97-AF65-F5344CB8AC3E}">
        <p14:creationId xmlns:p14="http://schemas.microsoft.com/office/powerpoint/2010/main" val="345123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4348">
        <p159:morph option="byObject"/>
      </p:transition>
    </mc:Choice>
    <mc:Fallback xmlns="">
      <p:transition spd="slow" advTm="64348">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8.5|3.1"/>
</p:tagLst>
</file>

<file path=ppt/tags/tag10.xml><?xml version="1.0" encoding="utf-8"?>
<p:tagLst xmlns:a="http://schemas.openxmlformats.org/drawingml/2006/main" xmlns:r="http://schemas.openxmlformats.org/officeDocument/2006/relationships" xmlns:p="http://schemas.openxmlformats.org/presentationml/2006/main">
  <p:tag name="TIMING" val="|48.5|3.1"/>
</p:tagLst>
</file>

<file path=ppt/tags/tag11.xml><?xml version="1.0" encoding="utf-8"?>
<p:tagLst xmlns:a="http://schemas.openxmlformats.org/drawingml/2006/main" xmlns:r="http://schemas.openxmlformats.org/officeDocument/2006/relationships" xmlns:p="http://schemas.openxmlformats.org/presentationml/2006/main">
  <p:tag name="TIMING" val="|48.5|3.1"/>
</p:tagLst>
</file>

<file path=ppt/tags/tag12.xml><?xml version="1.0" encoding="utf-8"?>
<p:tagLst xmlns:a="http://schemas.openxmlformats.org/drawingml/2006/main" xmlns:r="http://schemas.openxmlformats.org/officeDocument/2006/relationships" xmlns:p="http://schemas.openxmlformats.org/presentationml/2006/main">
  <p:tag name="TIMING" val="|48.5|3.1"/>
</p:tagLst>
</file>

<file path=ppt/tags/tag13.xml><?xml version="1.0" encoding="utf-8"?>
<p:tagLst xmlns:a="http://schemas.openxmlformats.org/drawingml/2006/main" xmlns:r="http://schemas.openxmlformats.org/officeDocument/2006/relationships" xmlns:p="http://schemas.openxmlformats.org/presentationml/2006/main">
  <p:tag name="TIMING" val="|48.5|3.1"/>
</p:tagLst>
</file>

<file path=ppt/tags/tag14.xml><?xml version="1.0" encoding="utf-8"?>
<p:tagLst xmlns:a="http://schemas.openxmlformats.org/drawingml/2006/main" xmlns:r="http://schemas.openxmlformats.org/officeDocument/2006/relationships" xmlns:p="http://schemas.openxmlformats.org/presentationml/2006/main">
  <p:tag name="TIMING" val="|48.5|3.1"/>
</p:tagLst>
</file>

<file path=ppt/tags/tag15.xml><?xml version="1.0" encoding="utf-8"?>
<p:tagLst xmlns:a="http://schemas.openxmlformats.org/drawingml/2006/main" xmlns:r="http://schemas.openxmlformats.org/officeDocument/2006/relationships" xmlns:p="http://schemas.openxmlformats.org/presentationml/2006/main">
  <p:tag name="TIMING" val="|48.5|3.1"/>
</p:tagLst>
</file>

<file path=ppt/tags/tag16.xml><?xml version="1.0" encoding="utf-8"?>
<p:tagLst xmlns:a="http://schemas.openxmlformats.org/drawingml/2006/main" xmlns:r="http://schemas.openxmlformats.org/officeDocument/2006/relationships" xmlns:p="http://schemas.openxmlformats.org/presentationml/2006/main">
  <p:tag name="TIMING" val="|48.5|3.1"/>
</p:tagLst>
</file>

<file path=ppt/tags/tag17.xml><?xml version="1.0" encoding="utf-8"?>
<p:tagLst xmlns:a="http://schemas.openxmlformats.org/drawingml/2006/main" xmlns:r="http://schemas.openxmlformats.org/officeDocument/2006/relationships" xmlns:p="http://schemas.openxmlformats.org/presentationml/2006/main">
  <p:tag name="TIMING" val="|48.5|3.1"/>
</p:tagLst>
</file>

<file path=ppt/tags/tag18.xml><?xml version="1.0" encoding="utf-8"?>
<p:tagLst xmlns:a="http://schemas.openxmlformats.org/drawingml/2006/main" xmlns:r="http://schemas.openxmlformats.org/officeDocument/2006/relationships" xmlns:p="http://schemas.openxmlformats.org/presentationml/2006/main">
  <p:tag name="TIMING" val="|48.5|3.1"/>
</p:tagLst>
</file>

<file path=ppt/tags/tag19.xml><?xml version="1.0" encoding="utf-8"?>
<p:tagLst xmlns:a="http://schemas.openxmlformats.org/drawingml/2006/main" xmlns:r="http://schemas.openxmlformats.org/officeDocument/2006/relationships" xmlns:p="http://schemas.openxmlformats.org/presentationml/2006/main">
  <p:tag name="TIMING" val="|48.5|3.1"/>
</p:tagLst>
</file>

<file path=ppt/tags/tag2.xml><?xml version="1.0" encoding="utf-8"?>
<p:tagLst xmlns:a="http://schemas.openxmlformats.org/drawingml/2006/main" xmlns:r="http://schemas.openxmlformats.org/officeDocument/2006/relationships" xmlns:p="http://schemas.openxmlformats.org/presentationml/2006/main">
  <p:tag name="TIMING" val="|48.5|3.1"/>
</p:tagLst>
</file>

<file path=ppt/tags/tag20.xml><?xml version="1.0" encoding="utf-8"?>
<p:tagLst xmlns:a="http://schemas.openxmlformats.org/drawingml/2006/main" xmlns:r="http://schemas.openxmlformats.org/officeDocument/2006/relationships" xmlns:p="http://schemas.openxmlformats.org/presentationml/2006/main">
  <p:tag name="TIMING" val="|48.5|3.1"/>
</p:tagLst>
</file>

<file path=ppt/tags/tag3.xml><?xml version="1.0" encoding="utf-8"?>
<p:tagLst xmlns:a="http://schemas.openxmlformats.org/drawingml/2006/main" xmlns:r="http://schemas.openxmlformats.org/officeDocument/2006/relationships" xmlns:p="http://schemas.openxmlformats.org/presentationml/2006/main">
  <p:tag name="TIMING" val="|48.5|3.1"/>
</p:tagLst>
</file>

<file path=ppt/tags/tag4.xml><?xml version="1.0" encoding="utf-8"?>
<p:tagLst xmlns:a="http://schemas.openxmlformats.org/drawingml/2006/main" xmlns:r="http://schemas.openxmlformats.org/officeDocument/2006/relationships" xmlns:p="http://schemas.openxmlformats.org/presentationml/2006/main">
  <p:tag name="TIMING" val="|48.5|3.1"/>
</p:tagLst>
</file>

<file path=ppt/tags/tag5.xml><?xml version="1.0" encoding="utf-8"?>
<p:tagLst xmlns:a="http://schemas.openxmlformats.org/drawingml/2006/main" xmlns:r="http://schemas.openxmlformats.org/officeDocument/2006/relationships" xmlns:p="http://schemas.openxmlformats.org/presentationml/2006/main">
  <p:tag name="TIMING" val="|48.5|3.1"/>
</p:tagLst>
</file>

<file path=ppt/tags/tag6.xml><?xml version="1.0" encoding="utf-8"?>
<p:tagLst xmlns:a="http://schemas.openxmlformats.org/drawingml/2006/main" xmlns:r="http://schemas.openxmlformats.org/officeDocument/2006/relationships" xmlns:p="http://schemas.openxmlformats.org/presentationml/2006/main">
  <p:tag name="TIMING" val="|48.5|3.1"/>
</p:tagLst>
</file>

<file path=ppt/tags/tag7.xml><?xml version="1.0" encoding="utf-8"?>
<p:tagLst xmlns:a="http://schemas.openxmlformats.org/drawingml/2006/main" xmlns:r="http://schemas.openxmlformats.org/officeDocument/2006/relationships" xmlns:p="http://schemas.openxmlformats.org/presentationml/2006/main">
  <p:tag name="TIMING" val="|48.5|3.1"/>
</p:tagLst>
</file>

<file path=ppt/tags/tag8.xml><?xml version="1.0" encoding="utf-8"?>
<p:tagLst xmlns:a="http://schemas.openxmlformats.org/drawingml/2006/main" xmlns:r="http://schemas.openxmlformats.org/officeDocument/2006/relationships" xmlns:p="http://schemas.openxmlformats.org/presentationml/2006/main">
  <p:tag name="TIMING" val="|48.5|3.1"/>
</p:tagLst>
</file>

<file path=ppt/tags/tag9.xml><?xml version="1.0" encoding="utf-8"?>
<p:tagLst xmlns:a="http://schemas.openxmlformats.org/drawingml/2006/main" xmlns:r="http://schemas.openxmlformats.org/officeDocument/2006/relationships" xmlns:p="http://schemas.openxmlformats.org/presentationml/2006/main">
  <p:tag name="TIMING" val="|48.5|3.1"/>
</p:tagLst>
</file>

<file path=ppt/theme/theme1.xml><?xml version="1.0" encoding="utf-8"?>
<a:theme xmlns:a="http://schemas.openxmlformats.org/drawingml/2006/main" name="Office Theme">
  <a:themeElements>
    <a:clrScheme name="THRILL">
      <a:dk1>
        <a:srgbClr val="373737"/>
      </a:dk1>
      <a:lt1>
        <a:sysClr val="window" lastClr="FFFFFF"/>
      </a:lt1>
      <a:dk2>
        <a:srgbClr val="005597"/>
      </a:dk2>
      <a:lt2>
        <a:srgbClr val="E7E6E6"/>
      </a:lt2>
      <a:accent1>
        <a:srgbClr val="22B3C9"/>
      </a:accent1>
      <a:accent2>
        <a:srgbClr val="167180"/>
      </a:accent2>
      <a:accent3>
        <a:srgbClr val="A5A5A5"/>
      </a:accent3>
      <a:accent4>
        <a:srgbClr val="D4E3E1"/>
      </a:accent4>
      <a:accent5>
        <a:srgbClr val="86B0AA"/>
      </a:accent5>
      <a:accent6>
        <a:srgbClr val="003E6C"/>
      </a:accent6>
      <a:hlink>
        <a:srgbClr val="22B3C9"/>
      </a:hlink>
      <a:folHlink>
        <a:srgbClr val="22B3C9"/>
      </a:folHlink>
    </a:clrScheme>
    <a:fontScheme name="THRIL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845</Words>
  <Application>Microsoft Office PowerPoint</Application>
  <PresentationFormat>Breitbild</PresentationFormat>
  <Paragraphs>222</Paragraphs>
  <Slides>24</Slides>
  <Notes>23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Arial Narrow</vt:lpstr>
      <vt:lpstr>Calibri</vt:lpstr>
      <vt:lpstr>Consolas</vt:lpstr>
      <vt:lpstr>Office Theme</vt:lpstr>
      <vt:lpstr>PowerPoint-Präsentation</vt:lpstr>
      <vt:lpstr>Software architecture I</vt:lpstr>
      <vt:lpstr>Software architecture II</vt:lpstr>
      <vt:lpstr>Status</vt:lpstr>
      <vt:lpstr>Documentation</vt:lpstr>
      <vt:lpstr>OPOSSUM GUI</vt:lpstr>
      <vt:lpstr>PowerPoint-Präsentation</vt:lpstr>
      <vt:lpstr>Example 1</vt:lpstr>
      <vt:lpstr>Example 2</vt:lpstr>
      <vt:lpstr>Example 3</vt:lpstr>
      <vt:lpstr>Example 4</vt:lpstr>
      <vt:lpstr>Example 5</vt:lpstr>
      <vt:lpstr>Example 6</vt:lpstr>
      <vt:lpstr>Example 7</vt:lpstr>
      <vt:lpstr>Example 8</vt:lpstr>
      <vt:lpstr>Example 9</vt:lpstr>
      <vt:lpstr>Example 10</vt:lpstr>
      <vt:lpstr>Example 10</vt:lpstr>
      <vt:lpstr>Example 11</vt:lpstr>
      <vt:lpstr>Example 12</vt:lpstr>
      <vt:lpstr>PowerPoint-Präsentation</vt:lpstr>
      <vt:lpstr>External CODE</vt:lpstr>
      <vt:lpstr>Further planned features</vt:lpstr>
      <vt:lpstr>Thanks for your attention</vt:lpstr>
    </vt:vector>
  </TitlesOfParts>
  <Company>MBI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Fischer</dc:creator>
  <cp:lastModifiedBy>Eisenbarth, Udo Dr.</cp:lastModifiedBy>
  <cp:revision>247</cp:revision>
  <dcterms:created xsi:type="dcterms:W3CDTF">2023-03-28T12:52:20Z</dcterms:created>
  <dcterms:modified xsi:type="dcterms:W3CDTF">2025-06-02T09:05:47Z</dcterms:modified>
</cp:coreProperties>
</file>