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9" r:id="rId2"/>
    <p:sldId id="338" r:id="rId3"/>
    <p:sldId id="337" r:id="rId4"/>
    <p:sldId id="329" r:id="rId5"/>
    <p:sldId id="342" r:id="rId6"/>
    <p:sldId id="339" r:id="rId7"/>
    <p:sldId id="345" r:id="rId8"/>
    <p:sldId id="348" r:id="rId9"/>
    <p:sldId id="341" r:id="rId10"/>
    <p:sldId id="347" r:id="rId11"/>
    <p:sldId id="340" r:id="rId12"/>
    <p:sldId id="346" r:id="rId13"/>
    <p:sldId id="343" r:id="rId14"/>
    <p:sldId id="283" r:id="rId15"/>
    <p:sldId id="318" r:id="rId16"/>
    <p:sldId id="28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1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45456-C46C-4761-8DCF-6270D185BB87}" type="datetimeFigureOut">
              <a:rPr lang="de-DE" smtClean="0"/>
              <a:t>04.03.2025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D7BC2-3DF2-410A-87CF-2D98E64DBE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194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76"/>
          <p:cNvSpPr>
            <a:spLocks noChangeShapeType="1"/>
          </p:cNvSpPr>
          <p:nvPr userDrawn="1"/>
        </p:nvSpPr>
        <p:spPr bwMode="auto">
          <a:xfrm>
            <a:off x="6048375" y="0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Line 75"/>
          <p:cNvSpPr>
            <a:spLocks noChangeShapeType="1"/>
          </p:cNvSpPr>
          <p:nvPr userDrawn="1"/>
        </p:nvSpPr>
        <p:spPr bwMode="auto">
          <a:xfrm>
            <a:off x="3082925" y="0"/>
            <a:ext cx="0" cy="1931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69"/>
          <p:cNvSpPr>
            <a:spLocks noChangeArrowheads="1"/>
          </p:cNvSpPr>
          <p:nvPr userDrawn="1"/>
        </p:nvSpPr>
        <p:spPr bwMode="auto">
          <a:xfrm>
            <a:off x="0" y="6035675"/>
            <a:ext cx="9144000" cy="841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Line 82"/>
          <p:cNvSpPr>
            <a:spLocks noChangeShapeType="1"/>
          </p:cNvSpPr>
          <p:nvPr userDrawn="1"/>
        </p:nvSpPr>
        <p:spPr bwMode="auto">
          <a:xfrm rot="16200000">
            <a:off x="4572000" y="-2633662"/>
            <a:ext cx="0" cy="914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" name="Picture 87" descr="FAIR_farb_RGB_3c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6142038"/>
            <a:ext cx="898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56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24th November-PPQM-HESR 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AF158-3215-4C73-BA7D-5B60EAA942B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1873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24th November-PPQM-HESR 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2032E-F86E-4C5E-AA16-F4DCFE9C6ED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6173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42113" y="225425"/>
            <a:ext cx="2151062" cy="61563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8" y="225425"/>
            <a:ext cx="6302375" cy="61563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24th November-PPQM-HESR 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EBF31-9F6A-4D9E-900D-D318B297AFD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9986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338" y="225425"/>
            <a:ext cx="8605837" cy="4905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7338" y="1125538"/>
            <a:ext cx="4225925" cy="52562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5663" y="1125538"/>
            <a:ext cx="4227512" cy="52562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24th November-PPQM-HESR 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456ED-1A1E-4806-A2C8-4D0291D6C04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7415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338" y="225425"/>
            <a:ext cx="8605837" cy="4905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287338" y="1125538"/>
            <a:ext cx="8605837" cy="5256212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24th November-PPQM-HESR 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60780-A5A7-4142-9B37-9DDEF383F35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839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287338" y="225425"/>
            <a:ext cx="8605837" cy="4905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87338" y="1125538"/>
            <a:ext cx="4225925" cy="25511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65663" y="1125538"/>
            <a:ext cx="4227512" cy="25511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287338" y="3829050"/>
            <a:ext cx="4225925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65663" y="3829050"/>
            <a:ext cx="4227512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24th November-PPQM-HESR </a:t>
            </a:r>
            <a:endParaRPr lang="de-DE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D240F-37A6-4A1B-BB69-71F0C96C730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9403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6614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-36513" y="6607175"/>
            <a:ext cx="4392613" cy="2508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24th November-PPQM-HESR </a:t>
            </a:r>
            <a:endParaRPr lang="de-DE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8316913" y="6607175"/>
            <a:ext cx="728662" cy="2508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5C1B02-F210-4738-8EE1-B1EA961C3AC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5315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6"/>
          <p:cNvSpPr>
            <a:spLocks noChangeShapeType="1"/>
          </p:cNvSpPr>
          <p:nvPr/>
        </p:nvSpPr>
        <p:spPr bwMode="auto">
          <a:xfrm>
            <a:off x="6048375" y="0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Line 75"/>
          <p:cNvSpPr>
            <a:spLocks noChangeShapeType="1"/>
          </p:cNvSpPr>
          <p:nvPr/>
        </p:nvSpPr>
        <p:spPr bwMode="auto">
          <a:xfrm>
            <a:off x="3082925" y="0"/>
            <a:ext cx="0" cy="1931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Rectangle 69"/>
          <p:cNvSpPr>
            <a:spLocks noChangeArrowheads="1"/>
          </p:cNvSpPr>
          <p:nvPr/>
        </p:nvSpPr>
        <p:spPr bwMode="auto">
          <a:xfrm>
            <a:off x="0" y="6035675"/>
            <a:ext cx="9144000" cy="8413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Line 82"/>
          <p:cNvSpPr>
            <a:spLocks noChangeShapeType="1"/>
          </p:cNvSpPr>
          <p:nvPr/>
        </p:nvSpPr>
        <p:spPr bwMode="auto">
          <a:xfrm rot="16200000">
            <a:off x="4572000" y="-2633662"/>
            <a:ext cx="0" cy="914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Line 76"/>
          <p:cNvSpPr>
            <a:spLocks noChangeShapeType="1"/>
          </p:cNvSpPr>
          <p:nvPr/>
        </p:nvSpPr>
        <p:spPr bwMode="auto">
          <a:xfrm>
            <a:off x="6056313" y="-15875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Line 75"/>
          <p:cNvSpPr>
            <a:spLocks noChangeShapeType="1"/>
          </p:cNvSpPr>
          <p:nvPr/>
        </p:nvSpPr>
        <p:spPr bwMode="auto">
          <a:xfrm>
            <a:off x="3090863" y="-15875"/>
            <a:ext cx="0" cy="1931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Line 82"/>
          <p:cNvSpPr>
            <a:spLocks noChangeShapeType="1"/>
          </p:cNvSpPr>
          <p:nvPr/>
        </p:nvSpPr>
        <p:spPr bwMode="auto">
          <a:xfrm rot="16200000">
            <a:off x="4579938" y="-2649537"/>
            <a:ext cx="0" cy="914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6" name="Picture 87" descr="FAIR_farb_RGB_3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6142038"/>
            <a:ext cx="898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Line 76"/>
          <p:cNvSpPr>
            <a:spLocks noChangeShapeType="1"/>
          </p:cNvSpPr>
          <p:nvPr userDrawn="1"/>
        </p:nvSpPr>
        <p:spPr bwMode="auto">
          <a:xfrm>
            <a:off x="6042660" y="4345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1" name="Line 75"/>
          <p:cNvSpPr>
            <a:spLocks noChangeShapeType="1"/>
          </p:cNvSpPr>
          <p:nvPr userDrawn="1"/>
        </p:nvSpPr>
        <p:spPr bwMode="auto">
          <a:xfrm>
            <a:off x="3082925" y="0"/>
            <a:ext cx="0" cy="1931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2" name="Line 82"/>
          <p:cNvSpPr>
            <a:spLocks noChangeShapeType="1"/>
          </p:cNvSpPr>
          <p:nvPr userDrawn="1"/>
        </p:nvSpPr>
        <p:spPr bwMode="auto">
          <a:xfrm rot="16200000" flipH="1">
            <a:off x="4569453" y="-2631444"/>
            <a:ext cx="5093" cy="914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90" name="Line 76"/>
          <p:cNvSpPr>
            <a:spLocks noChangeShapeType="1"/>
          </p:cNvSpPr>
          <p:nvPr userDrawn="1"/>
        </p:nvSpPr>
        <p:spPr bwMode="auto">
          <a:xfrm>
            <a:off x="2907332" y="20163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1" name="Line 76"/>
          <p:cNvSpPr>
            <a:spLocks noChangeShapeType="1"/>
          </p:cNvSpPr>
          <p:nvPr userDrawn="1"/>
        </p:nvSpPr>
        <p:spPr bwMode="auto">
          <a:xfrm>
            <a:off x="6048375" y="0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" name="Line 75"/>
          <p:cNvSpPr>
            <a:spLocks noChangeShapeType="1"/>
          </p:cNvSpPr>
          <p:nvPr userDrawn="1"/>
        </p:nvSpPr>
        <p:spPr bwMode="auto">
          <a:xfrm>
            <a:off x="3082925" y="0"/>
            <a:ext cx="0" cy="1931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3" name="Line 76"/>
          <p:cNvSpPr>
            <a:spLocks noChangeShapeType="1"/>
          </p:cNvSpPr>
          <p:nvPr userDrawn="1"/>
        </p:nvSpPr>
        <p:spPr bwMode="auto">
          <a:xfrm>
            <a:off x="6042660" y="4345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4" name="Line 75"/>
          <p:cNvSpPr>
            <a:spLocks noChangeShapeType="1"/>
          </p:cNvSpPr>
          <p:nvPr userDrawn="1"/>
        </p:nvSpPr>
        <p:spPr bwMode="auto">
          <a:xfrm>
            <a:off x="3082925" y="0"/>
            <a:ext cx="0" cy="1931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5" name="Line 82"/>
          <p:cNvSpPr>
            <a:spLocks noChangeShapeType="1"/>
          </p:cNvSpPr>
          <p:nvPr userDrawn="1"/>
        </p:nvSpPr>
        <p:spPr bwMode="auto">
          <a:xfrm rot="16200000">
            <a:off x="4572000" y="-2628898"/>
            <a:ext cx="0" cy="914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97" name="Line 76"/>
          <p:cNvSpPr>
            <a:spLocks noChangeShapeType="1"/>
          </p:cNvSpPr>
          <p:nvPr userDrawn="1"/>
        </p:nvSpPr>
        <p:spPr bwMode="auto">
          <a:xfrm>
            <a:off x="2907332" y="20163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24" name="Grafik 2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  <a14:imgEffect>
                      <a14:colorTemperature colorTemp="7200"/>
                    </a14:imgEffect>
                    <a14:imgEffect>
                      <a14:brightnessContrast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468" b="13354"/>
          <a:stretch/>
        </p:blipFill>
        <p:spPr>
          <a:xfrm>
            <a:off x="-11112" y="2734"/>
            <a:ext cx="9156431" cy="6039291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2" r="3850"/>
          <a:stretch/>
        </p:blipFill>
        <p:spPr>
          <a:xfrm>
            <a:off x="-17731" y="-15875"/>
            <a:ext cx="9161731" cy="605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63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815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24th November-PPQM-HESR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3137-464F-4AD9-9C73-465AF891D32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4772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52ABE-4E9F-4120-AF94-F5BD55DDC41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8422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24th November-PPQM-HESR 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6A7C3-8D5F-4A54-B89D-17817AB69CB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888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24th November-PPQM-HESR 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CE0E0-A5D1-4101-8052-FB53C536402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45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7338" y="1125538"/>
            <a:ext cx="422592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5663" y="1125538"/>
            <a:ext cx="4227512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24th November-PPQM-HESR 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E9725-06EC-4467-969D-76630C3382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0412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24th November-PPQM-HESR </a:t>
            </a:r>
            <a:endParaRPr lang="de-DE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7AE9F-ABF5-42BC-883F-BEA53BF397A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4809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24th November-PPQM-HESR 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A0154-561E-4C5F-BFBC-B60DE1D36C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5789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24th November-PPQM-HESR </a:t>
            </a:r>
            <a:endParaRPr lang="de-DE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B536F-118C-48DF-B346-38E5E90C7A5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8469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24th November-PPQM-HESR 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398EE-C449-4D3C-BF20-9BA3D3C278B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89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Titelmasterformat durch Klicken bearbeiten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Textmasterformate durch Klicken bearbeiten</a:t>
            </a:r>
          </a:p>
          <a:p>
            <a:pPr lvl="1"/>
            <a:r>
              <a:rPr lang="en-GB" altLang="ru-RU" smtClean="0"/>
              <a:t>Zweite Ebene</a:t>
            </a:r>
          </a:p>
          <a:p>
            <a:pPr lvl="2"/>
            <a:r>
              <a:rPr lang="en-GB" altLang="ru-RU" smtClean="0"/>
              <a:t>Dritte Ebene</a:t>
            </a:r>
          </a:p>
          <a:p>
            <a:pPr lvl="3"/>
            <a:r>
              <a:rPr lang="en-GB" altLang="ru-RU" smtClean="0"/>
              <a:t>Vierte Ebene</a:t>
            </a:r>
          </a:p>
          <a:p>
            <a:pPr lvl="4"/>
            <a:r>
              <a:rPr lang="en-GB" altLang="ru-RU" smtClean="0"/>
              <a:t>Fünfte Ebene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36513" y="6607175"/>
            <a:ext cx="43926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99D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 smtClean="0"/>
              <a:t>24th November-PPQM-HESR </a:t>
            </a:r>
            <a:endParaRPr lang="de-DE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607175"/>
            <a:ext cx="7286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99D"/>
                </a:solidFill>
                <a:latin typeface="Arial" charset="0"/>
              </a:defRPr>
            </a:lvl1pPr>
          </a:lstStyle>
          <a:p>
            <a:pPr>
              <a:defRPr/>
            </a:pPr>
            <a:fld id="{3A7F9B92-8915-4E0F-A168-73306231B8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080" name="Rectangle 8"/>
          <p:cNvSpPr>
            <a:spLocks noChangeArrowheads="1"/>
          </p:cNvSpPr>
          <p:nvPr userDrawn="1"/>
        </p:nvSpPr>
        <p:spPr bwMode="auto">
          <a:xfrm>
            <a:off x="4356100" y="6607175"/>
            <a:ext cx="1404938" cy="841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 userDrawn="1"/>
        </p:nvSpPr>
        <p:spPr bwMode="auto">
          <a:xfrm>
            <a:off x="5757863" y="6607175"/>
            <a:ext cx="1404937" cy="84138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 userDrawn="1"/>
        </p:nvSpPr>
        <p:spPr bwMode="auto">
          <a:xfrm>
            <a:off x="7162800" y="6607175"/>
            <a:ext cx="1404938" cy="84138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 userDrawn="1"/>
        </p:nvSpPr>
        <p:spPr bwMode="auto">
          <a:xfrm>
            <a:off x="0" y="6524625"/>
            <a:ext cx="9144000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 userDrawn="1"/>
        </p:nvSpPr>
        <p:spPr bwMode="auto">
          <a:xfrm>
            <a:off x="5757863" y="6691313"/>
            <a:ext cx="2809875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 userDrawn="1"/>
        </p:nvSpPr>
        <p:spPr bwMode="auto">
          <a:xfrm>
            <a:off x="4356100" y="6775450"/>
            <a:ext cx="1404938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 userDrawn="1"/>
        </p:nvSpPr>
        <p:spPr bwMode="auto">
          <a:xfrm>
            <a:off x="0" y="873125"/>
            <a:ext cx="9144000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46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9pPr>
    </p:titleStyle>
    <p:bodyStyle>
      <a:lvl1pPr marL="85725" indent="-85725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buChar char="•"/>
        <a:defRPr sz="2400">
          <a:solidFill>
            <a:srgbClr val="00599D"/>
          </a:solidFill>
          <a:latin typeface="+mn-lt"/>
          <a:ea typeface="+mn-ea"/>
          <a:cs typeface="+mn-cs"/>
        </a:defRPr>
      </a:lvl1pPr>
      <a:lvl2pPr marL="419100" indent="-2667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14350" indent="4000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714375" indent="-20638" algn="l" rtl="0" eaLnBrk="0" fontAlgn="base" hangingPunct="0">
        <a:spcBef>
          <a:spcPct val="20000"/>
        </a:spcBef>
        <a:spcAft>
          <a:spcPct val="0"/>
        </a:spcAft>
        <a:buChar char="–"/>
        <a:defRPr sz="1600" i="1">
          <a:solidFill>
            <a:srgbClr val="990000"/>
          </a:solidFill>
          <a:latin typeface="+mn-lt"/>
        </a:defRPr>
      </a:lvl4pPr>
      <a:lvl5pPr marL="2143125" indent="-1247775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66CC"/>
          </a:solidFill>
          <a:latin typeface="+mn-lt"/>
        </a:defRPr>
      </a:lvl5pPr>
      <a:lvl6pPr marL="26003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6pPr>
      <a:lvl7pPr marL="30575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7pPr>
      <a:lvl8pPr marL="35147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8pPr>
      <a:lvl9pPr marL="39719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628775"/>
            <a:ext cx="7772400" cy="1470025"/>
          </a:xfrm>
        </p:spPr>
        <p:txBody>
          <a:bodyPr anchor="ctr"/>
          <a:lstStyle/>
          <a:p>
            <a:r>
              <a:rPr lang="de-DE" altLang="de-DE" sz="4400" dirty="0" err="1" smtClean="0"/>
              <a:t>Possible</a:t>
            </a:r>
            <a:r>
              <a:rPr lang="de-DE" altLang="de-DE" sz="4400" dirty="0" smtClean="0"/>
              <a:t> ring </a:t>
            </a:r>
            <a:r>
              <a:rPr lang="de-DE" altLang="de-DE" sz="4400" dirty="0" err="1" smtClean="0"/>
              <a:t>layouts</a:t>
            </a:r>
            <a:r>
              <a:rPr lang="de-DE" altLang="de-DE" sz="4400" dirty="0" smtClean="0"/>
              <a:t> </a:t>
            </a:r>
            <a:r>
              <a:rPr lang="de-DE" altLang="de-DE" sz="4400" dirty="0" smtClean="0"/>
              <a:t> </a:t>
            </a:r>
            <a:endParaRPr lang="de-DE" altLang="de-DE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357563"/>
            <a:ext cx="6400800" cy="1752600"/>
          </a:xfrm>
        </p:spPr>
        <p:txBody>
          <a:bodyPr/>
          <a:lstStyle/>
          <a:p>
            <a:r>
              <a:rPr lang="de-DE" altLang="de-DE" sz="2000" dirty="0" smtClean="0"/>
              <a:t>March 6, 2025</a:t>
            </a:r>
            <a:endParaRPr lang="de-DE" altLang="de-DE" sz="2000" dirty="0"/>
          </a:p>
          <a:p>
            <a:r>
              <a:rPr lang="de-DE" altLang="de-DE" sz="2000" dirty="0" err="1"/>
              <a:t>O.Dolinskyy</a:t>
            </a:r>
            <a:endParaRPr lang="de-DE" altLang="de-DE" sz="2000" dirty="0"/>
          </a:p>
        </p:txBody>
      </p:sp>
    </p:spTree>
    <p:extLst>
      <p:ext uri="{BB962C8B-B14F-4D97-AF65-F5344CB8AC3E}">
        <p14:creationId xmlns:p14="http://schemas.microsoft.com/office/powerpoint/2010/main" val="119438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785509"/>
              </p:ext>
            </p:extLst>
          </p:nvPr>
        </p:nvGraphicFramePr>
        <p:xfrm>
          <a:off x="324302" y="1727985"/>
          <a:ext cx="8567545" cy="3421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53044">
                  <a:extLst>
                    <a:ext uri="{9D8B030D-6E8A-4147-A177-3AD203B41FA5}">
                      <a16:colId xmlns:a16="http://schemas.microsoft.com/office/drawing/2014/main" val="3064362388"/>
                    </a:ext>
                  </a:extLst>
                </a:gridCol>
                <a:gridCol w="1620982">
                  <a:extLst>
                    <a:ext uri="{9D8B030D-6E8A-4147-A177-3AD203B41FA5}">
                      <a16:colId xmlns:a16="http://schemas.microsoft.com/office/drawing/2014/main" val="4041332322"/>
                    </a:ext>
                  </a:extLst>
                </a:gridCol>
                <a:gridCol w="1493519">
                  <a:extLst>
                    <a:ext uri="{9D8B030D-6E8A-4147-A177-3AD203B41FA5}">
                      <a16:colId xmlns:a16="http://schemas.microsoft.com/office/drawing/2014/main" val="1530264307"/>
                    </a:ext>
                  </a:extLst>
                </a:gridCol>
              </a:tblGrid>
              <a:tr h="4950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RESR (original)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New ring  (option 1)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98306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Ring circumference  (m)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240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240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65313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Hor. Acceptance (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  <a:effectLst/>
                        </a:rPr>
                        <a:t>mm.mrad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16984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Ver. Acceptance (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  <a:effectLst/>
                        </a:rPr>
                        <a:t>mm.mrad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5614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Momentum acceptance (%)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± 1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± 0.5 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9214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Injected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emittance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hor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ver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 (mm*</a:t>
                      </a:r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mrad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5</a:t>
                      </a:r>
                      <a:endParaRPr lang="en-US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5</a:t>
                      </a:r>
                      <a:endParaRPr lang="en-US" sz="16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3586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Magnet rigidity (Tm)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</a:rPr>
                        <a:t>13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96941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Injection/extraction energy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of 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antiprotons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(GeV)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3.0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2.8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91039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Maximum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Inj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/</a:t>
                      </a: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extr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. energy of RIBs (MeV/u, A/Z=2.8)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+mj-lt"/>
                          <a:ea typeface="MS Mincho"/>
                        </a:rPr>
                        <a:t>740 </a:t>
                      </a:r>
                      <a:endParaRPr lang="en-US" sz="16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j-lt"/>
                        </a:rPr>
                        <a:t>655 </a:t>
                      </a:r>
                      <a:endParaRPr lang="en-US" sz="16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9785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Accumulation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 10</a:t>
                      </a:r>
                      <a:r>
                        <a:rPr lang="de-DE" sz="1600" baseline="300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antiprotons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+mj-lt"/>
                          <a:ea typeface="MS Mincho"/>
                        </a:rPr>
                        <a:t>3 </a:t>
                      </a:r>
                      <a:r>
                        <a:rPr lang="de-DE" sz="1600" dirty="0" err="1" smtClean="0">
                          <a:effectLst/>
                          <a:latin typeface="+mj-lt"/>
                          <a:ea typeface="MS Mincho"/>
                        </a:rPr>
                        <a:t>hours</a:t>
                      </a:r>
                      <a:endParaRPr lang="en-US" sz="16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+mj-lt"/>
                          <a:ea typeface="MS Mincho"/>
                        </a:rPr>
                        <a:t>3 </a:t>
                      </a:r>
                      <a:r>
                        <a:rPr lang="de-DE" sz="1600" dirty="0" err="1" smtClean="0">
                          <a:effectLst/>
                          <a:latin typeface="+mj-lt"/>
                          <a:ea typeface="MS Mincho"/>
                        </a:rPr>
                        <a:t>hours</a:t>
                      </a:r>
                      <a:r>
                        <a:rPr lang="de-DE" sz="1600" dirty="0" smtClean="0">
                          <a:effectLst/>
                          <a:latin typeface="+mj-lt"/>
                          <a:ea typeface="MS Mincho"/>
                        </a:rPr>
                        <a:t> ?</a:t>
                      </a:r>
                      <a:endParaRPr lang="en-US" sz="16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32405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40946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40401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9814591"/>
                  </a:ext>
                </a:extLst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864524" y="1221971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Parameters </a:t>
            </a:r>
            <a:endParaRPr lang="en-US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324302" y="197579"/>
            <a:ext cx="8605837" cy="490538"/>
          </a:xfrm>
        </p:spPr>
        <p:txBody>
          <a:bodyPr/>
          <a:lstStyle/>
          <a:p>
            <a:r>
              <a:rPr lang="de-DE" kern="1200" dirty="0" smtClean="0">
                <a:latin typeface="Arial" pitchFamily="34" charset="0"/>
                <a:cs typeface="Arial" charset="0"/>
              </a:rPr>
              <a:t>Option 2: New ring </a:t>
            </a:r>
            <a:r>
              <a:rPr lang="de-DE" dirty="0" err="1" smtClean="0"/>
              <a:t>reusing</a:t>
            </a:r>
            <a:r>
              <a:rPr lang="de-DE" dirty="0" smtClean="0"/>
              <a:t> COSY </a:t>
            </a:r>
            <a:r>
              <a:rPr lang="de-DE" dirty="0" err="1" smtClean="0"/>
              <a:t>components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09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28" y="1637608"/>
            <a:ext cx="7088559" cy="490860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04695" y="160708"/>
            <a:ext cx="9172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Option: New ring outside CR </a:t>
            </a:r>
            <a:r>
              <a:rPr lang="de-DE" sz="2400" b="1" dirty="0" err="1" smtClean="0"/>
              <a:t>reusing</a:t>
            </a:r>
            <a:r>
              <a:rPr lang="de-DE" sz="2400" b="1" dirty="0" smtClean="0"/>
              <a:t> COSY </a:t>
            </a:r>
            <a:r>
              <a:rPr lang="de-DE" sz="2400" b="1" dirty="0" err="1" smtClean="0"/>
              <a:t>components</a:t>
            </a:r>
            <a:endParaRPr lang="en-US" sz="2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37034" y="1100708"/>
            <a:ext cx="8706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Preliminary</a:t>
            </a:r>
            <a:r>
              <a:rPr lang="de-DE" dirty="0" smtClean="0"/>
              <a:t> </a:t>
            </a:r>
            <a:r>
              <a:rPr lang="de-DE" dirty="0" err="1" smtClean="0"/>
              <a:t>layout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ring </a:t>
            </a:r>
            <a:r>
              <a:rPr lang="de-DE" dirty="0" err="1" smtClean="0"/>
              <a:t>reusing</a:t>
            </a:r>
            <a:r>
              <a:rPr lang="de-DE" dirty="0" smtClean="0"/>
              <a:t> COSY </a:t>
            </a:r>
            <a:r>
              <a:rPr lang="de-DE" dirty="0" err="1" smtClean="0"/>
              <a:t>components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calculated</a:t>
            </a:r>
            <a:r>
              <a:rPr lang="de-DE" dirty="0" smtClean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087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5" name="Textfeld 4"/>
          <p:cNvSpPr txBox="1"/>
          <p:nvPr/>
        </p:nvSpPr>
        <p:spPr>
          <a:xfrm>
            <a:off x="324197" y="5367"/>
            <a:ext cx="8287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Antiproton accumulation in new ring reusing COSY components  </a:t>
            </a:r>
          </a:p>
          <a:p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167334" y="974864"/>
            <a:ext cx="881872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2000" dirty="0" smtClean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ring circumference is </a:t>
            </a:r>
            <a:r>
              <a:rPr lang="en-US" sz="2000" dirty="0" smtClean="0"/>
              <a:t>240 </a:t>
            </a:r>
            <a:r>
              <a:rPr lang="en-US" sz="2000" dirty="0"/>
              <a:t>m </a:t>
            </a:r>
            <a:endParaRPr lang="en-US" sz="2000" dirty="0" smtClean="0"/>
          </a:p>
          <a:p>
            <a:pPr marL="285750" indent="-285750">
              <a:buFontTx/>
              <a:buChar char="-"/>
            </a:pP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/>
              <a:t>The revolution period of 2.8 GeV antiproton is </a:t>
            </a:r>
            <a:r>
              <a:rPr lang="en-US" sz="2000" dirty="0" smtClean="0"/>
              <a:t>826 ns </a:t>
            </a:r>
          </a:p>
          <a:p>
            <a:pPr marL="285750" indent="-285750">
              <a:buFontTx/>
              <a:buChar char="-"/>
            </a:pP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The </a:t>
            </a:r>
            <a:r>
              <a:rPr lang="en-US" sz="2000" dirty="0"/>
              <a:t>allocation of barrier voltages and injection kicker magnetic </a:t>
            </a:r>
            <a:r>
              <a:rPr lang="en-US" sz="2000" dirty="0" smtClean="0"/>
              <a:t>field and </a:t>
            </a:r>
            <a:r>
              <a:rPr lang="en-US" sz="2000" dirty="0"/>
              <a:t>injection/accumulation area </a:t>
            </a:r>
            <a:r>
              <a:rPr lang="en-US" sz="2000" dirty="0" smtClean="0"/>
              <a:t>are well reserved   </a:t>
            </a:r>
          </a:p>
          <a:p>
            <a:pPr marL="285750" indent="-285750">
              <a:buFontTx/>
              <a:buChar char="-"/>
            </a:pP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High  </a:t>
            </a:r>
            <a:r>
              <a:rPr lang="en-US" sz="2000" dirty="0"/>
              <a:t>transition </a:t>
            </a:r>
            <a:r>
              <a:rPr lang="en-US" sz="2000" dirty="0" smtClean="0"/>
              <a:t>energy 4.58 (the </a:t>
            </a:r>
            <a:r>
              <a:rPr lang="en-US" sz="2000" dirty="0"/>
              <a:t>slipping factor is </a:t>
            </a:r>
            <a:r>
              <a:rPr lang="en-US" sz="2000" dirty="0" smtClean="0"/>
              <a:t>0.016)</a:t>
            </a:r>
          </a:p>
          <a:p>
            <a:pPr marL="285750" indent="-285750">
              <a:buFontTx/>
              <a:buChar char="-"/>
            </a:pP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The </a:t>
            </a:r>
            <a:r>
              <a:rPr lang="en-US" sz="2000" dirty="0"/>
              <a:t>cooling acceptance of stochastic cooling </a:t>
            </a:r>
            <a:r>
              <a:rPr lang="en-US" sz="2000" dirty="0" smtClean="0"/>
              <a:t>system is acceptable   </a:t>
            </a:r>
          </a:p>
          <a:p>
            <a:pPr marL="285750" indent="-285750">
              <a:buFontTx/>
              <a:buChar char="-"/>
            </a:pP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High accumulation efficiency up to 5 x 10</a:t>
            </a:r>
            <a:r>
              <a:rPr lang="en-US" sz="2000" baseline="30000" dirty="0" smtClean="0"/>
              <a:t>10</a:t>
            </a:r>
            <a:r>
              <a:rPr lang="en-US" sz="2000" dirty="0" smtClean="0"/>
              <a:t> antiprotons </a:t>
            </a:r>
          </a:p>
          <a:p>
            <a:pPr marL="285750" indent="-285750">
              <a:buFontTx/>
              <a:buChar char="-"/>
            </a:pP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The accumulation is possible up to 10</a:t>
            </a:r>
            <a:r>
              <a:rPr lang="en-US" sz="2000" baseline="30000" dirty="0" smtClean="0"/>
              <a:t>11 </a:t>
            </a:r>
            <a:r>
              <a:rPr lang="en-US" sz="2000" dirty="0" smtClean="0"/>
              <a:t>antiprotons </a:t>
            </a:r>
          </a:p>
          <a:p>
            <a:pPr marL="285750" indent="-285750">
              <a:buFontTx/>
              <a:buChar char="-"/>
            </a:pP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Deceleration high </a:t>
            </a:r>
            <a:r>
              <a:rPr lang="en-US" dirty="0"/>
              <a:t>flux antiproton beam from 2.8 GeV to around 100 MeV or less, </a:t>
            </a:r>
            <a:r>
              <a:rPr lang="en-US" dirty="0" smtClean="0"/>
              <a:t>(no cross </a:t>
            </a:r>
            <a:r>
              <a:rPr lang="en-US" dirty="0"/>
              <a:t>the transition </a:t>
            </a:r>
            <a:r>
              <a:rPr lang="en-US" dirty="0" smtClean="0"/>
              <a:t>energy).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077318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03" y="1245099"/>
            <a:ext cx="6573379" cy="4551859"/>
          </a:xfrm>
        </p:spPr>
      </p:pic>
      <p:sp>
        <p:nvSpPr>
          <p:cNvPr id="6" name="Titel 1"/>
          <p:cNvSpPr txBox="1">
            <a:spLocks/>
          </p:cNvSpPr>
          <p:nvPr/>
        </p:nvSpPr>
        <p:spPr bwMode="auto">
          <a:xfrm>
            <a:off x="287337" y="221770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9pPr>
          </a:lstStyle>
          <a:p>
            <a:pPr defTabSz="914400"/>
            <a:r>
              <a:rPr lang="de-DE" kern="1200" dirty="0" smtClean="0">
                <a:latin typeface="Arial" pitchFamily="34" charset="0"/>
                <a:cs typeface="Arial" charset="0"/>
              </a:rPr>
              <a:t>Option 2: New ring </a:t>
            </a:r>
            <a:r>
              <a:rPr lang="de-DE" kern="0" dirty="0" err="1" smtClean="0"/>
              <a:t>reusing</a:t>
            </a:r>
            <a:r>
              <a:rPr lang="de-DE" kern="0" dirty="0" smtClean="0"/>
              <a:t> COSY </a:t>
            </a:r>
            <a:r>
              <a:rPr lang="de-DE" kern="0" dirty="0" err="1" smtClean="0"/>
              <a:t>components</a:t>
            </a:r>
            <a:r>
              <a:rPr lang="de-DE" kern="0" dirty="0" smtClean="0"/>
              <a:t> </a:t>
            </a:r>
            <a:endParaRPr lang="de-DE" kern="0" dirty="0"/>
          </a:p>
        </p:txBody>
      </p:sp>
      <p:sp>
        <p:nvSpPr>
          <p:cNvPr id="8" name="Textfeld 7"/>
          <p:cNvSpPr txBox="1"/>
          <p:nvPr/>
        </p:nvSpPr>
        <p:spPr>
          <a:xfrm>
            <a:off x="1874810" y="5648813"/>
            <a:ext cx="546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Geometry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ring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similar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RESR.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715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0862" y="240940"/>
            <a:ext cx="6384090" cy="490538"/>
          </a:xfrm>
        </p:spPr>
        <p:txBody>
          <a:bodyPr/>
          <a:lstStyle/>
          <a:p>
            <a:r>
              <a:rPr lang="en-US" b="1" dirty="0" smtClean="0"/>
              <a:t>COSY components for a new ring </a:t>
            </a:r>
            <a:endParaRPr lang="en-US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291030" y="1313992"/>
            <a:ext cx="84638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b="1" dirty="0" smtClean="0">
                <a:solidFill>
                  <a:srgbClr val="0070C0"/>
                </a:solidFill>
              </a:rPr>
              <a:t>The </a:t>
            </a:r>
            <a:r>
              <a:rPr lang="en-US" sz="2000" b="1" dirty="0">
                <a:solidFill>
                  <a:srgbClr val="0070C0"/>
                </a:solidFill>
              </a:rPr>
              <a:t>parameters of the </a:t>
            </a:r>
            <a:r>
              <a:rPr lang="en-US" sz="2000" b="1" dirty="0" smtClean="0">
                <a:solidFill>
                  <a:srgbClr val="0070C0"/>
                </a:solidFill>
              </a:rPr>
              <a:t>COSY ring </a:t>
            </a:r>
            <a:r>
              <a:rPr lang="en-US" sz="2000" b="1" dirty="0">
                <a:solidFill>
                  <a:srgbClr val="0070C0"/>
                </a:solidFill>
              </a:rPr>
              <a:t>and beams are very </a:t>
            </a:r>
            <a:r>
              <a:rPr lang="en-US" sz="2000" b="1" dirty="0" smtClean="0">
                <a:solidFill>
                  <a:srgbClr val="0070C0"/>
                </a:solidFill>
              </a:rPr>
              <a:t>close to the  </a:t>
            </a:r>
            <a:r>
              <a:rPr lang="en-US" sz="2000" b="1" dirty="0">
                <a:solidFill>
                  <a:srgbClr val="0070C0"/>
                </a:solidFill>
              </a:rPr>
              <a:t>characteristics of the </a:t>
            </a:r>
            <a:r>
              <a:rPr lang="en-US" sz="2000" b="1" dirty="0" smtClean="0">
                <a:solidFill>
                  <a:srgbClr val="0070C0"/>
                </a:solidFill>
              </a:rPr>
              <a:t>RESR    </a:t>
            </a:r>
          </a:p>
          <a:p>
            <a:pPr marL="285750" indent="-285750">
              <a:buFontTx/>
              <a:buChar char="-"/>
            </a:pPr>
            <a:r>
              <a:rPr lang="en-US" sz="2000" b="1" dirty="0" smtClean="0">
                <a:solidFill>
                  <a:srgbClr val="0070C0"/>
                </a:solidFill>
              </a:rPr>
              <a:t>The </a:t>
            </a:r>
            <a:r>
              <a:rPr lang="en-US" sz="2000" b="1" dirty="0">
                <a:solidFill>
                  <a:srgbClr val="0070C0"/>
                </a:solidFill>
              </a:rPr>
              <a:t>COSY </a:t>
            </a:r>
            <a:r>
              <a:rPr lang="en-US" sz="2000" b="1" dirty="0" smtClean="0">
                <a:solidFill>
                  <a:srgbClr val="0070C0"/>
                </a:solidFill>
              </a:rPr>
              <a:t>components with </a:t>
            </a:r>
            <a:r>
              <a:rPr lang="en-US" sz="2000" b="1" dirty="0">
                <a:solidFill>
                  <a:srgbClr val="0070C0"/>
                </a:solidFill>
              </a:rPr>
              <a:t>available equipment can </a:t>
            </a:r>
            <a:r>
              <a:rPr lang="en-US" sz="2000" b="1" dirty="0" smtClean="0">
                <a:solidFill>
                  <a:srgbClr val="0070C0"/>
                </a:solidFill>
              </a:rPr>
              <a:t>be used to build a new ring with functions </a:t>
            </a:r>
            <a:r>
              <a:rPr lang="en-US" sz="2000" b="1" dirty="0">
                <a:solidFill>
                  <a:srgbClr val="0070C0"/>
                </a:solidFill>
              </a:rPr>
              <a:t>of the </a:t>
            </a:r>
            <a:r>
              <a:rPr lang="en-US" sz="2000" b="1" dirty="0" smtClean="0">
                <a:solidFill>
                  <a:srgbClr val="0070C0"/>
                </a:solidFill>
              </a:rPr>
              <a:t>RESR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b="1" dirty="0">
                <a:solidFill>
                  <a:srgbClr val="0070C0"/>
                </a:solidFill>
              </a:rPr>
              <a:t>Simultaneous installation of both CR and </a:t>
            </a:r>
            <a:r>
              <a:rPr lang="en-US" sz="2000" b="1" dirty="0" smtClean="0">
                <a:solidFill>
                  <a:srgbClr val="0070C0"/>
                </a:solidFill>
              </a:rPr>
              <a:t>new ring </a:t>
            </a:r>
            <a:r>
              <a:rPr lang="en-US" sz="2000" b="1" dirty="0" smtClean="0">
                <a:solidFill>
                  <a:srgbClr val="0070C0"/>
                </a:solidFill>
              </a:rPr>
              <a:t>can provide </a:t>
            </a:r>
            <a:r>
              <a:rPr lang="en-US" sz="2000" b="1" dirty="0">
                <a:solidFill>
                  <a:srgbClr val="0070C0"/>
                </a:solidFill>
              </a:rPr>
              <a:t>a fast accumulation of antiprotons to the intensities up to </a:t>
            </a:r>
            <a:r>
              <a:rPr lang="en-US" sz="2000" b="1" dirty="0" smtClean="0">
                <a:solidFill>
                  <a:srgbClr val="0070C0"/>
                </a:solidFill>
              </a:rPr>
              <a:t>10</a:t>
            </a:r>
            <a:r>
              <a:rPr lang="en-US" sz="2000" b="1" baseline="30000" dirty="0" smtClean="0">
                <a:solidFill>
                  <a:srgbClr val="0070C0"/>
                </a:solidFill>
              </a:rPr>
              <a:t>11</a:t>
            </a:r>
            <a:r>
              <a:rPr lang="en-US" sz="2000" b="1" baseline="30000" dirty="0">
                <a:solidFill>
                  <a:srgbClr val="0070C0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particles</a:t>
            </a:r>
          </a:p>
          <a:p>
            <a:pPr marL="285750" indent="-285750">
              <a:buFontTx/>
              <a:buChar char="-"/>
            </a:pPr>
            <a:r>
              <a:rPr lang="en-US" sz="2000" b="1" dirty="0" smtClean="0">
                <a:solidFill>
                  <a:srgbClr val="0070C0"/>
                </a:solidFill>
              </a:rPr>
              <a:t>A new injection/extraction </a:t>
            </a:r>
            <a:r>
              <a:rPr lang="en-US" sz="2000" b="1" dirty="0" smtClean="0">
                <a:solidFill>
                  <a:srgbClr val="0070C0"/>
                </a:solidFill>
              </a:rPr>
              <a:t>system must be </a:t>
            </a:r>
            <a:r>
              <a:rPr lang="en-US" sz="2000" b="1" dirty="0" smtClean="0">
                <a:solidFill>
                  <a:srgbClr val="0070C0"/>
                </a:solidFill>
              </a:rPr>
              <a:t>designed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b="1" dirty="0" smtClean="0">
                <a:solidFill>
                  <a:srgbClr val="0070C0"/>
                </a:solidFill>
              </a:rPr>
              <a:t>Due to the </a:t>
            </a:r>
            <a:r>
              <a:rPr lang="en-US" sz="2000" b="1" dirty="0" smtClean="0">
                <a:solidFill>
                  <a:srgbClr val="0070C0"/>
                </a:solidFill>
              </a:rPr>
              <a:t>aperture of COSY magnets </a:t>
            </a:r>
            <a:r>
              <a:rPr lang="en-US" sz="2000" b="1" dirty="0" smtClean="0">
                <a:solidFill>
                  <a:srgbClr val="0070C0"/>
                </a:solidFill>
              </a:rPr>
              <a:t>the </a:t>
            </a:r>
            <a:r>
              <a:rPr lang="en-US" sz="2000" b="1" dirty="0" smtClean="0">
                <a:solidFill>
                  <a:srgbClr val="0070C0"/>
                </a:solidFill>
              </a:rPr>
              <a:t>max beam </a:t>
            </a:r>
            <a:r>
              <a:rPr lang="en-US" sz="2000" b="1" dirty="0" smtClean="0">
                <a:solidFill>
                  <a:srgbClr val="0070C0"/>
                </a:solidFill>
              </a:rPr>
              <a:t>emittance of 5 mm*</a:t>
            </a:r>
            <a:r>
              <a:rPr lang="en-US" sz="2000" b="1" dirty="0" err="1" smtClean="0">
                <a:solidFill>
                  <a:srgbClr val="0070C0"/>
                </a:solidFill>
              </a:rPr>
              <a:t>mrad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can be injected into </a:t>
            </a:r>
            <a:r>
              <a:rPr lang="en-US" sz="2000" b="1" dirty="0" smtClean="0">
                <a:solidFill>
                  <a:srgbClr val="0070C0"/>
                </a:solidFill>
              </a:rPr>
              <a:t>a new ring  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b="1" dirty="0" smtClean="0">
                <a:solidFill>
                  <a:srgbClr val="0070C0"/>
                </a:solidFill>
              </a:rPr>
              <a:t>The </a:t>
            </a:r>
            <a:r>
              <a:rPr lang="en-US" sz="2000" b="1" dirty="0" smtClean="0">
                <a:solidFill>
                  <a:srgbClr val="0070C0"/>
                </a:solidFill>
              </a:rPr>
              <a:t>accumulation of antiprotons can be provided by a  barrier bucked cavity in combination with stochastic cooling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402353" y="191775"/>
            <a:ext cx="2490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COSY at FAIR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Inhaltsplatzhalter 1"/>
          <p:cNvSpPr txBox="1">
            <a:spLocks/>
          </p:cNvSpPr>
          <p:nvPr/>
        </p:nvSpPr>
        <p:spPr bwMode="auto">
          <a:xfrm>
            <a:off x="287338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None/>
              <a:defRPr sz="2400">
                <a:solidFill>
                  <a:srgbClr val="00599D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140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i="1">
                <a:solidFill>
                  <a:srgbClr val="990000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0066CC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0066CC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0066CC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0066CC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0066CC"/>
                </a:solidFill>
                <a:latin typeface="+mn-lt"/>
              </a:defRPr>
            </a:lvl9pPr>
          </a:lstStyle>
          <a:p>
            <a:pPr algn="l" defTabSz="914400"/>
            <a:r>
              <a:rPr lang="en-GB" b="1" i="1" kern="0" dirty="0" smtClean="0"/>
              <a:t>- The COSY </a:t>
            </a:r>
            <a:r>
              <a:rPr lang="en-GB" b="1" i="1" kern="0" dirty="0" smtClean="0"/>
              <a:t>components </a:t>
            </a:r>
            <a:r>
              <a:rPr lang="en-GB" b="1" i="1" kern="0" dirty="0" smtClean="0"/>
              <a:t>can be reused for construction of </a:t>
            </a:r>
            <a:r>
              <a:rPr lang="en-GB" b="1" i="1" kern="0" dirty="0" smtClean="0"/>
              <a:t>a new  </a:t>
            </a:r>
            <a:r>
              <a:rPr lang="en-GB" b="1" i="1" kern="0" dirty="0" smtClean="0"/>
              <a:t>storage ring, which is similar to RESR </a:t>
            </a:r>
          </a:p>
          <a:p>
            <a:pPr defTabSz="914400"/>
            <a:endParaRPr lang="en-US" b="1" i="1" kern="0" dirty="0" smtClean="0"/>
          </a:p>
          <a:p>
            <a:pPr algn="l" defTabSz="914400"/>
            <a:r>
              <a:rPr lang="en-GB" b="1" i="1" kern="0" dirty="0" smtClean="0"/>
              <a:t>- The new ring with CR can serve accumulation of antiprotons up to 10</a:t>
            </a:r>
            <a:r>
              <a:rPr lang="en-GB" b="1" i="1" kern="0" baseline="30000" dirty="0" smtClean="0"/>
              <a:t>11</a:t>
            </a:r>
            <a:r>
              <a:rPr lang="en-GB" b="1" i="1" kern="0" dirty="0" smtClean="0"/>
              <a:t> particles</a:t>
            </a:r>
          </a:p>
          <a:p>
            <a:pPr defTabSz="914400"/>
            <a:endParaRPr lang="en-GB" b="1" i="1" kern="0" dirty="0" smtClean="0"/>
          </a:p>
          <a:p>
            <a:pPr algn="l" defTabSz="914400"/>
            <a:r>
              <a:rPr lang="en-GB" b="1" i="1" kern="0" dirty="0" smtClean="0"/>
              <a:t>- A new ring takes over functions of the </a:t>
            </a:r>
            <a:r>
              <a:rPr lang="en-GB" b="1" i="1" kern="0" dirty="0" smtClean="0"/>
              <a:t>RESR      </a:t>
            </a:r>
            <a:endParaRPr lang="en-GB" b="1" i="1" kern="0" dirty="0" smtClean="0"/>
          </a:p>
          <a:p>
            <a:pPr marL="342900" indent="-342900" algn="l" defTabSz="914400">
              <a:buFontTx/>
              <a:buChar char="-"/>
            </a:pPr>
            <a:endParaRPr lang="en-GB" b="1" i="1" kern="0" dirty="0" smtClean="0"/>
          </a:p>
          <a:p>
            <a:pPr algn="l" defTabSz="914400"/>
            <a:r>
              <a:rPr lang="en-GB" b="1" i="1" kern="0" dirty="0" smtClean="0"/>
              <a:t>-The </a:t>
            </a:r>
            <a:r>
              <a:rPr lang="en-GB" b="1" i="1" kern="0" dirty="0" smtClean="0"/>
              <a:t>layout of the new ring based on COSY can be the same as originally planned for the RESR</a:t>
            </a:r>
          </a:p>
          <a:p>
            <a:pPr algn="l" defTabSz="914400"/>
            <a:endParaRPr lang="en-GB" b="1" i="1" kern="0" dirty="0"/>
          </a:p>
          <a:p>
            <a:pPr marL="342900" indent="-342900" algn="l" defTabSz="914400">
              <a:buFontTx/>
              <a:buChar char="-"/>
            </a:pPr>
            <a:endParaRPr lang="en-GB" b="1" i="1" kern="0" dirty="0" smtClean="0"/>
          </a:p>
          <a:p>
            <a:pPr algn="l" defTabSz="914400"/>
            <a:r>
              <a:rPr lang="en-GB" b="1" i="1" kern="0" dirty="0" smtClean="0"/>
              <a:t>-The new storage ring based on COSY has no impact on layout, position and installation of the CR   </a:t>
            </a:r>
          </a:p>
          <a:p>
            <a:pPr algn="l" defTabSz="914400"/>
            <a:endParaRPr lang="en-GB" b="1" i="1" kern="0" dirty="0" smtClean="0"/>
          </a:p>
          <a:p>
            <a:pPr algn="l" defTabSz="914400"/>
            <a:r>
              <a:rPr lang="en-GB" b="1" i="1" kern="0" dirty="0" smtClean="0"/>
              <a:t>-For a new storage ring the injection/extraction and vacuum systems must be designed </a:t>
            </a:r>
          </a:p>
          <a:p>
            <a:pPr defTabSz="914400"/>
            <a:endParaRPr lang="en-GB" b="1" i="1" kern="0" dirty="0" smtClean="0"/>
          </a:p>
          <a:p>
            <a:pPr algn="l" defTabSz="914400"/>
            <a:r>
              <a:rPr lang="en-GB" b="1" i="1" kern="0" dirty="0" smtClean="0"/>
              <a:t>- The antiproton accumulation is proposed to be done by barrier bucket RF cavities in combination with stochastic cooling </a:t>
            </a:r>
          </a:p>
          <a:p>
            <a:pPr defTabSz="914400"/>
            <a:endParaRPr lang="en-US" b="1" i="1" kern="0" dirty="0"/>
          </a:p>
        </p:txBody>
      </p:sp>
    </p:spTree>
    <p:extLst>
      <p:ext uri="{BB962C8B-B14F-4D97-AF65-F5344CB8AC3E}">
        <p14:creationId xmlns:p14="http://schemas.microsoft.com/office/powerpoint/2010/main" val="3854443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092334" y="3084022"/>
            <a:ext cx="1864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>
                <a:solidFill>
                  <a:srgbClr val="0070C0"/>
                </a:solidFill>
              </a:rPr>
              <a:t>Thank</a:t>
            </a:r>
            <a:r>
              <a:rPr lang="de-DE" sz="2800" dirty="0" smtClean="0">
                <a:solidFill>
                  <a:srgbClr val="0070C0"/>
                </a:solidFill>
              </a:rPr>
              <a:t> </a:t>
            </a:r>
            <a:r>
              <a:rPr lang="de-DE" sz="2800" dirty="0" err="1" smtClean="0">
                <a:solidFill>
                  <a:srgbClr val="0070C0"/>
                </a:solidFill>
              </a:rPr>
              <a:t>you</a:t>
            </a:r>
            <a:endParaRPr lang="de-DE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94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847"/>
            <a:ext cx="5814464" cy="402633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95408" y="206111"/>
            <a:ext cx="5755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rgbClr val="0070C0"/>
                </a:solidFill>
              </a:rPr>
              <a:t>CR </a:t>
            </a:r>
            <a:r>
              <a:rPr lang="de-DE" sz="2800" dirty="0">
                <a:solidFill>
                  <a:srgbClr val="0070C0"/>
                </a:solidFill>
              </a:rPr>
              <a:t>/</a:t>
            </a:r>
            <a:r>
              <a:rPr lang="de-DE" sz="2800" dirty="0" smtClean="0">
                <a:solidFill>
                  <a:srgbClr val="0070C0"/>
                </a:solidFill>
              </a:rPr>
              <a:t> RESR </a:t>
            </a:r>
            <a:r>
              <a:rPr lang="de-DE" sz="2800" dirty="0" err="1" smtClean="0">
                <a:solidFill>
                  <a:srgbClr val="0070C0"/>
                </a:solidFill>
              </a:rPr>
              <a:t>complex</a:t>
            </a:r>
            <a:r>
              <a:rPr lang="de-DE" sz="2800" dirty="0" smtClean="0">
                <a:solidFill>
                  <a:srgbClr val="0070C0"/>
                </a:solidFill>
              </a:rPr>
              <a:t>  – </a:t>
            </a:r>
            <a:r>
              <a:rPr lang="de-DE" sz="2800" dirty="0" err="1" smtClean="0">
                <a:solidFill>
                  <a:srgbClr val="0070C0"/>
                </a:solidFill>
              </a:rPr>
              <a:t>main</a:t>
            </a:r>
            <a:r>
              <a:rPr lang="de-DE" sz="2800" dirty="0" smtClean="0">
                <a:solidFill>
                  <a:srgbClr val="0070C0"/>
                </a:solidFill>
              </a:rPr>
              <a:t> </a:t>
            </a:r>
            <a:r>
              <a:rPr lang="de-DE" sz="2800" dirty="0" err="1" smtClean="0">
                <a:solidFill>
                  <a:srgbClr val="0070C0"/>
                </a:solidFill>
              </a:rPr>
              <a:t>tasks</a:t>
            </a:r>
            <a:r>
              <a:rPr lang="de-DE" sz="2800" dirty="0" smtClean="0">
                <a:solidFill>
                  <a:srgbClr val="0070C0"/>
                </a:solidFill>
              </a:rPr>
              <a:t> </a:t>
            </a:r>
            <a:endParaRPr lang="de-DE" sz="2800" dirty="0">
              <a:solidFill>
                <a:srgbClr val="0070C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644341" y="1271847"/>
            <a:ext cx="36326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1.Antiproton accumulation up to 10</a:t>
            </a:r>
            <a:r>
              <a:rPr lang="en-US" sz="2000" baseline="30000" dirty="0" smtClean="0">
                <a:solidFill>
                  <a:srgbClr val="0070C0"/>
                </a:solidFill>
              </a:rPr>
              <a:t>11</a:t>
            </a:r>
            <a:r>
              <a:rPr lang="en-US" sz="2000" dirty="0" smtClean="0">
                <a:solidFill>
                  <a:srgbClr val="0070C0"/>
                </a:solidFill>
              </a:rPr>
              <a:t> particles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at </a:t>
            </a:r>
            <a:r>
              <a:rPr lang="en-US" sz="2000" dirty="0" err="1" smtClean="0">
                <a:solidFill>
                  <a:srgbClr val="0070C0"/>
                </a:solidFill>
              </a:rPr>
              <a:t>E</a:t>
            </a:r>
            <a:r>
              <a:rPr lang="en-US" sz="2000" baseline="-25000" dirty="0" err="1" smtClean="0">
                <a:solidFill>
                  <a:srgbClr val="0070C0"/>
                </a:solidFill>
              </a:rPr>
              <a:t>kin</a:t>
            </a:r>
            <a:r>
              <a:rPr lang="en-US" sz="2000" dirty="0" smtClean="0">
                <a:solidFill>
                  <a:srgbClr val="0070C0"/>
                </a:solidFill>
              </a:rPr>
              <a:t> =3 GeV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(Momentum stacking by Stochastic cooling system)  </a:t>
            </a:r>
          </a:p>
          <a:p>
            <a:endParaRPr lang="en-US" sz="2000" dirty="0" smtClean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0070C0"/>
                </a:solidFill>
              </a:rPr>
              <a:t>2. RIBs deceleration within 1 s from 740 MeV up to  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100 MeV. 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3. Antiproton deceleration is an option </a:t>
            </a:r>
          </a:p>
          <a:p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63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3" y="1454727"/>
            <a:ext cx="5526354" cy="3826827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972589" y="129106"/>
            <a:ext cx="3658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CR – </a:t>
            </a:r>
            <a:r>
              <a:rPr lang="de-DE" sz="2800" b="1" dirty="0" err="1" smtClean="0"/>
              <a:t>Collector</a:t>
            </a:r>
            <a:r>
              <a:rPr lang="de-DE" sz="2800" b="1" dirty="0" smtClean="0"/>
              <a:t> Ring </a:t>
            </a:r>
            <a:endParaRPr lang="en-US" sz="28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5958617" y="1169642"/>
            <a:ext cx="3262432" cy="627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GB" b="1" dirty="0" smtClean="0">
                <a:solidFill>
                  <a:srgbClr val="0070C0"/>
                </a:solidFill>
              </a:rPr>
              <a:t>CR (MSV0-3):</a:t>
            </a:r>
          </a:p>
          <a:p>
            <a:pPr algn="just"/>
            <a:r>
              <a:rPr lang="en-GB" dirty="0" smtClean="0">
                <a:solidFill>
                  <a:srgbClr val="0070C0"/>
                </a:solidFill>
              </a:rPr>
              <a:t>-Delivery </a:t>
            </a:r>
            <a:r>
              <a:rPr lang="en-GB" dirty="0">
                <a:solidFill>
                  <a:srgbClr val="0070C0"/>
                </a:solidFill>
              </a:rPr>
              <a:t>N=10</a:t>
            </a:r>
            <a:r>
              <a:rPr lang="en-GB" baseline="30000" dirty="0">
                <a:solidFill>
                  <a:srgbClr val="0070C0"/>
                </a:solidFill>
              </a:rPr>
              <a:t>8</a:t>
            </a:r>
            <a:r>
              <a:rPr lang="en-GB" dirty="0">
                <a:solidFill>
                  <a:srgbClr val="0070C0"/>
                </a:solidFill>
              </a:rPr>
              <a:t> antiprotons </a:t>
            </a:r>
            <a:endParaRPr lang="en-GB" dirty="0" smtClean="0">
              <a:solidFill>
                <a:srgbClr val="0070C0"/>
              </a:solidFill>
            </a:endParaRPr>
          </a:p>
          <a:p>
            <a:pPr algn="just"/>
            <a:r>
              <a:rPr lang="en-GB" dirty="0" smtClean="0">
                <a:solidFill>
                  <a:srgbClr val="0070C0"/>
                </a:solidFill>
              </a:rPr>
              <a:t>every </a:t>
            </a:r>
            <a:r>
              <a:rPr lang="en-GB" dirty="0">
                <a:solidFill>
                  <a:srgbClr val="0070C0"/>
                </a:solidFill>
              </a:rPr>
              <a:t>10 </a:t>
            </a:r>
            <a:r>
              <a:rPr lang="en-GB" dirty="0" smtClean="0">
                <a:solidFill>
                  <a:srgbClr val="0070C0"/>
                </a:solidFill>
              </a:rPr>
              <a:t>s to HESR with a </a:t>
            </a:r>
          </a:p>
          <a:p>
            <a:pPr algn="just"/>
            <a:r>
              <a:rPr lang="en-GB" dirty="0" smtClean="0">
                <a:solidFill>
                  <a:srgbClr val="0070C0"/>
                </a:solidFill>
              </a:rPr>
              <a:t>very low momentum spread </a:t>
            </a:r>
          </a:p>
          <a:p>
            <a:pPr algn="just"/>
            <a:r>
              <a:rPr lang="en-GB" dirty="0" smtClean="0">
                <a:solidFill>
                  <a:srgbClr val="0070C0"/>
                </a:solidFill>
              </a:rPr>
              <a:t>and low beam emittances for  </a:t>
            </a:r>
          </a:p>
          <a:p>
            <a:pPr algn="just"/>
            <a:r>
              <a:rPr lang="en-GB" dirty="0" smtClean="0">
                <a:solidFill>
                  <a:srgbClr val="0070C0"/>
                </a:solidFill>
              </a:rPr>
              <a:t>high precision experiments </a:t>
            </a:r>
          </a:p>
          <a:p>
            <a:pPr algn="just"/>
            <a:r>
              <a:rPr lang="en-GB" dirty="0" smtClean="0">
                <a:solidFill>
                  <a:srgbClr val="0070C0"/>
                </a:solidFill>
              </a:rPr>
              <a:t>at PANDA.</a:t>
            </a:r>
          </a:p>
          <a:p>
            <a:pPr algn="just"/>
            <a:endParaRPr lang="en-GB" dirty="0" smtClean="0">
              <a:solidFill>
                <a:srgbClr val="0070C0"/>
              </a:solidFill>
            </a:endParaRPr>
          </a:p>
          <a:p>
            <a:pPr algn="just"/>
            <a:r>
              <a:rPr lang="en-GB" dirty="0" smtClean="0">
                <a:solidFill>
                  <a:srgbClr val="0070C0"/>
                </a:solidFill>
              </a:rPr>
              <a:t>-in ring NUSTAR experiments</a:t>
            </a:r>
          </a:p>
          <a:p>
            <a:pPr algn="just"/>
            <a:r>
              <a:rPr lang="en-GB" dirty="0" smtClean="0">
                <a:solidFill>
                  <a:srgbClr val="0070C0"/>
                </a:solidFill>
              </a:rPr>
              <a:t> with RIBs intensity </a:t>
            </a:r>
          </a:p>
          <a:p>
            <a:pPr algn="just"/>
            <a:r>
              <a:rPr lang="en-GB" dirty="0" smtClean="0">
                <a:solidFill>
                  <a:srgbClr val="0070C0"/>
                </a:solidFill>
              </a:rPr>
              <a:t>up to 10</a:t>
            </a:r>
            <a:r>
              <a:rPr lang="en-GB" baseline="30000" dirty="0" smtClean="0">
                <a:solidFill>
                  <a:srgbClr val="0070C0"/>
                </a:solidFill>
              </a:rPr>
              <a:t>8 </a:t>
            </a:r>
            <a:r>
              <a:rPr lang="en-GB" dirty="0" smtClean="0">
                <a:solidFill>
                  <a:srgbClr val="0070C0"/>
                </a:solidFill>
              </a:rPr>
              <a:t>particles</a:t>
            </a:r>
          </a:p>
          <a:p>
            <a:pPr algn="just"/>
            <a:r>
              <a:rPr lang="en-GB" sz="1400" dirty="0" smtClean="0">
                <a:solidFill>
                  <a:srgbClr val="0070C0"/>
                </a:solidFill>
              </a:rPr>
              <a:t>(</a:t>
            </a:r>
            <a:r>
              <a:rPr lang="en-GB" sz="1400" dirty="0" err="1" smtClean="0">
                <a:solidFill>
                  <a:srgbClr val="0070C0"/>
                </a:solidFill>
              </a:rPr>
              <a:t>Schottky</a:t>
            </a:r>
            <a:r>
              <a:rPr lang="en-GB" sz="1400" dirty="0" smtClean="0">
                <a:solidFill>
                  <a:srgbClr val="0070C0"/>
                </a:solidFill>
              </a:rPr>
              <a:t> </a:t>
            </a:r>
            <a:r>
              <a:rPr lang="en-GB" sz="1400" dirty="0" err="1" smtClean="0">
                <a:solidFill>
                  <a:srgbClr val="0070C0"/>
                </a:solidFill>
              </a:rPr>
              <a:t>resonators,TOF</a:t>
            </a:r>
            <a:r>
              <a:rPr lang="en-GB" sz="1400" dirty="0" smtClean="0">
                <a:solidFill>
                  <a:srgbClr val="0070C0"/>
                </a:solidFill>
              </a:rPr>
              <a:t> –detectors,</a:t>
            </a:r>
          </a:p>
          <a:p>
            <a:pPr algn="just"/>
            <a:r>
              <a:rPr lang="en-GB" sz="1400" dirty="0" smtClean="0">
                <a:solidFill>
                  <a:srgbClr val="0070C0"/>
                </a:solidFill>
              </a:rPr>
              <a:t>pocket-detectors) </a:t>
            </a:r>
          </a:p>
          <a:p>
            <a:pPr algn="just"/>
            <a:endParaRPr lang="en-GB" dirty="0" smtClean="0">
              <a:solidFill>
                <a:srgbClr val="0070C0"/>
              </a:solidFill>
            </a:endParaRPr>
          </a:p>
          <a:p>
            <a:pPr algn="just"/>
            <a:endParaRPr lang="en-GB" dirty="0" smtClean="0">
              <a:solidFill>
                <a:srgbClr val="0070C0"/>
              </a:solidFill>
            </a:endParaRPr>
          </a:p>
          <a:p>
            <a:pPr algn="just"/>
            <a:endParaRPr lang="en-GB" dirty="0" smtClean="0">
              <a:solidFill>
                <a:srgbClr val="0070C0"/>
              </a:solidFill>
            </a:endParaRPr>
          </a:p>
          <a:p>
            <a:pPr algn="just"/>
            <a:r>
              <a:rPr lang="en-GB" dirty="0" smtClean="0">
                <a:solidFill>
                  <a:srgbClr val="0070C0"/>
                </a:solidFill>
              </a:rPr>
              <a:t> </a:t>
            </a:r>
          </a:p>
          <a:p>
            <a:pPr algn="just"/>
            <a:endParaRPr lang="en-GB" dirty="0" smtClean="0">
              <a:solidFill>
                <a:srgbClr val="0070C0"/>
              </a:solidFill>
            </a:endParaRPr>
          </a:p>
          <a:p>
            <a:pPr algn="just"/>
            <a:endParaRPr lang="en-GB" dirty="0" smtClean="0">
              <a:solidFill>
                <a:srgbClr val="0070C0"/>
              </a:solidFill>
            </a:endParaRPr>
          </a:p>
          <a:p>
            <a:pPr algn="just"/>
            <a:r>
              <a:rPr lang="en-GB" dirty="0" smtClean="0">
                <a:solidFill>
                  <a:srgbClr val="0070C0"/>
                </a:solidFill>
              </a:rPr>
              <a:t> </a:t>
            </a:r>
          </a:p>
          <a:p>
            <a:pPr algn="just"/>
            <a:endParaRPr lang="en-GB" dirty="0" smtClean="0">
              <a:solidFill>
                <a:srgbClr val="0070C0"/>
              </a:solidFill>
            </a:endParaRPr>
          </a:p>
          <a:p>
            <a:pPr algn="just"/>
            <a:r>
              <a:rPr lang="en-GB" dirty="0" smtClean="0">
                <a:solidFill>
                  <a:srgbClr val="0070C0"/>
                </a:solidFill>
              </a:rPr>
              <a:t>  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67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8105" y="149500"/>
            <a:ext cx="7863757" cy="490538"/>
          </a:xfrm>
        </p:spPr>
        <p:txBody>
          <a:bodyPr/>
          <a:lstStyle/>
          <a:p>
            <a:r>
              <a:rPr lang="de-DE" dirty="0" smtClean="0"/>
              <a:t>COSY </a:t>
            </a:r>
            <a:endParaRPr lang="de-DE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90783" y="996589"/>
            <a:ext cx="486286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de-DE" sz="1600" b="1" dirty="0">
                <a:solidFill>
                  <a:srgbClr val="FF0000"/>
                </a:solidFill>
              </a:rPr>
              <a:t>Circumference             </a:t>
            </a:r>
            <a:r>
              <a:rPr lang="en-US" altLang="de-DE" sz="1600" b="1" dirty="0" smtClean="0">
                <a:solidFill>
                  <a:srgbClr val="FF0000"/>
                </a:solidFill>
              </a:rPr>
              <a:t>          184  </a:t>
            </a:r>
            <a:r>
              <a:rPr lang="en-US" altLang="de-DE" sz="1600" b="1" dirty="0">
                <a:solidFill>
                  <a:srgbClr val="FF0000"/>
                </a:solidFill>
              </a:rPr>
              <a:t>m</a:t>
            </a:r>
          </a:p>
          <a:p>
            <a:r>
              <a:rPr lang="en-US" altLang="de-DE" sz="1600" b="1" dirty="0">
                <a:solidFill>
                  <a:srgbClr val="FF0000"/>
                </a:solidFill>
              </a:rPr>
              <a:t>Max Rigidity                 </a:t>
            </a:r>
            <a:r>
              <a:rPr lang="en-US" altLang="de-DE" sz="1600" b="1" dirty="0" smtClean="0">
                <a:solidFill>
                  <a:srgbClr val="FF0000"/>
                </a:solidFill>
              </a:rPr>
              <a:t>          12 </a:t>
            </a:r>
            <a:r>
              <a:rPr lang="en-US" altLang="de-DE" sz="1600" b="1" dirty="0">
                <a:solidFill>
                  <a:srgbClr val="FF0000"/>
                </a:solidFill>
              </a:rPr>
              <a:t>Tm</a:t>
            </a:r>
          </a:p>
          <a:p>
            <a:r>
              <a:rPr lang="en-US" altLang="de-DE" sz="1600" b="1" dirty="0" smtClean="0">
                <a:solidFill>
                  <a:srgbClr val="FF0000"/>
                </a:solidFill>
              </a:rPr>
              <a:t>Momentum </a:t>
            </a:r>
            <a:r>
              <a:rPr lang="en-US" altLang="de-DE" sz="1600" b="1" dirty="0">
                <a:solidFill>
                  <a:srgbClr val="FF0000"/>
                </a:solidFill>
              </a:rPr>
              <a:t>acceptance  </a:t>
            </a:r>
            <a:r>
              <a:rPr lang="en-US" altLang="de-DE" sz="1600" b="1" dirty="0" smtClean="0">
                <a:solidFill>
                  <a:srgbClr val="FF0000"/>
                </a:solidFill>
              </a:rPr>
              <a:t>       1%</a:t>
            </a:r>
            <a:endParaRPr lang="en-US" altLang="de-DE" sz="1600" b="1" dirty="0">
              <a:solidFill>
                <a:srgbClr val="FF0000"/>
              </a:solidFill>
            </a:endParaRPr>
          </a:p>
          <a:p>
            <a:r>
              <a:rPr lang="en-US" altLang="de-DE" sz="1600" b="1" dirty="0" smtClean="0">
                <a:solidFill>
                  <a:srgbClr val="FF0000"/>
                </a:solidFill>
              </a:rPr>
              <a:t>H/V Transverse </a:t>
            </a:r>
            <a:r>
              <a:rPr lang="en-US" altLang="de-DE" sz="1600" b="1" dirty="0">
                <a:solidFill>
                  <a:srgbClr val="FF0000"/>
                </a:solidFill>
              </a:rPr>
              <a:t>acceptance  </a:t>
            </a:r>
            <a:r>
              <a:rPr lang="en-US" altLang="de-DE" sz="1600" b="1" dirty="0" smtClean="0">
                <a:solidFill>
                  <a:srgbClr val="FF0000"/>
                </a:solidFill>
              </a:rPr>
              <a:t>150/35 mm*</a:t>
            </a:r>
            <a:r>
              <a:rPr lang="en-US" altLang="de-DE" sz="1600" b="1" dirty="0" err="1" smtClean="0">
                <a:solidFill>
                  <a:srgbClr val="FF0000"/>
                </a:solidFill>
              </a:rPr>
              <a:t>mrad</a:t>
            </a:r>
            <a:endParaRPr lang="en-US" altLang="de-DE" sz="1600" b="1" dirty="0">
              <a:solidFill>
                <a:srgbClr val="FF0000"/>
              </a:solidFill>
            </a:endParaRPr>
          </a:p>
        </p:txBody>
      </p:sp>
      <p:pic>
        <p:nvPicPr>
          <p:cNvPr id="7" name="Bild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3945" y="2430358"/>
            <a:ext cx="5299364" cy="36171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252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49" y="1229130"/>
            <a:ext cx="6852723" cy="4745296"/>
          </a:xfrm>
        </p:spPr>
      </p:pic>
      <p:sp>
        <p:nvSpPr>
          <p:cNvPr id="6" name="Rechteck 5"/>
          <p:cNvSpPr/>
          <p:nvPr/>
        </p:nvSpPr>
        <p:spPr>
          <a:xfrm>
            <a:off x="532014" y="163130"/>
            <a:ext cx="7157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Option: </a:t>
            </a:r>
            <a:r>
              <a:rPr lang="en-US" b="1" dirty="0">
                <a:solidFill>
                  <a:srgbClr val="0070C0"/>
                </a:solidFill>
              </a:rPr>
              <a:t>COSY </a:t>
            </a:r>
            <a:r>
              <a:rPr lang="en-US" b="1" dirty="0" smtClean="0">
                <a:solidFill>
                  <a:srgbClr val="0070C0"/>
                </a:solidFill>
              </a:rPr>
              <a:t>could be installed </a:t>
            </a:r>
            <a:r>
              <a:rPr lang="en-US" b="1" dirty="0">
                <a:solidFill>
                  <a:srgbClr val="0070C0"/>
                </a:solidFill>
              </a:rPr>
              <a:t>taking over RESR functions</a:t>
            </a:r>
          </a:p>
        </p:txBody>
      </p:sp>
    </p:spTree>
    <p:extLst>
      <p:ext uri="{BB962C8B-B14F-4D97-AF65-F5344CB8AC3E}">
        <p14:creationId xmlns:p14="http://schemas.microsoft.com/office/powerpoint/2010/main" val="665888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3" name="Textfeld 2"/>
          <p:cNvSpPr txBox="1"/>
          <p:nvPr/>
        </p:nvSpPr>
        <p:spPr>
          <a:xfrm>
            <a:off x="578766" y="168672"/>
            <a:ext cx="4427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Option: COSY </a:t>
            </a:r>
            <a:r>
              <a:rPr lang="de-DE" sz="2800" b="1" dirty="0" err="1" smtClean="0"/>
              <a:t>inside</a:t>
            </a:r>
            <a:r>
              <a:rPr lang="de-DE" sz="2800" b="1" dirty="0" smtClean="0"/>
              <a:t> CR</a:t>
            </a:r>
            <a:endParaRPr lang="en-US" sz="2800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2" y="1496550"/>
            <a:ext cx="61341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4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5" name="Textfeld 4"/>
          <p:cNvSpPr txBox="1"/>
          <p:nvPr/>
        </p:nvSpPr>
        <p:spPr>
          <a:xfrm>
            <a:off x="972588" y="157942"/>
            <a:ext cx="5847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Antiproton </a:t>
            </a:r>
            <a:r>
              <a:rPr lang="de-DE" sz="2400" b="1" dirty="0" err="1" smtClean="0"/>
              <a:t>accumulation</a:t>
            </a:r>
            <a:r>
              <a:rPr lang="de-DE" sz="2400" b="1" dirty="0" smtClean="0"/>
              <a:t> in COSY   ??</a:t>
            </a:r>
            <a:r>
              <a:rPr lang="ru-RU" sz="2400" b="1" dirty="0" smtClean="0"/>
              <a:t>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70847" y="1045342"/>
            <a:ext cx="85406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2000" dirty="0" smtClean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ring circumference is </a:t>
            </a:r>
            <a:r>
              <a:rPr lang="en-US" sz="2000" dirty="0" smtClean="0"/>
              <a:t>184.094 </a:t>
            </a:r>
            <a:r>
              <a:rPr lang="en-US" sz="2000" dirty="0"/>
              <a:t>m </a:t>
            </a:r>
            <a:endParaRPr lang="en-US" sz="2000" dirty="0" smtClean="0"/>
          </a:p>
          <a:p>
            <a:pPr marL="285750" indent="-285750">
              <a:buFontTx/>
              <a:buChar char="-"/>
            </a:pP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/>
              <a:t>The revolution period of 2.8 GeV antiproton is 634 </a:t>
            </a:r>
            <a:r>
              <a:rPr lang="en-US" sz="2000" dirty="0" smtClean="0"/>
              <a:t>ns </a:t>
            </a:r>
          </a:p>
          <a:p>
            <a:pPr marL="285750" indent="-285750">
              <a:buFontTx/>
              <a:buChar char="-"/>
            </a:pP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The </a:t>
            </a:r>
            <a:r>
              <a:rPr lang="en-US" sz="2000" dirty="0"/>
              <a:t>allocation of barrier voltages and injection kicker </a:t>
            </a:r>
            <a:endParaRPr lang="en-US" sz="2000" dirty="0" smtClean="0"/>
          </a:p>
          <a:p>
            <a:r>
              <a:rPr lang="en-US" sz="2000" dirty="0" smtClean="0"/>
              <a:t>magnetic field and </a:t>
            </a:r>
            <a:r>
              <a:rPr lang="en-US" sz="2000" dirty="0"/>
              <a:t>injection/accumulation area is quite </a:t>
            </a:r>
            <a:r>
              <a:rPr lang="en-US" sz="2000" dirty="0" smtClean="0"/>
              <a:t>tight </a:t>
            </a:r>
          </a:p>
          <a:p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Small </a:t>
            </a:r>
            <a:r>
              <a:rPr lang="en-US" sz="2000" dirty="0"/>
              <a:t>transition </a:t>
            </a:r>
            <a:r>
              <a:rPr lang="en-US" sz="2000" dirty="0" smtClean="0"/>
              <a:t>energy 2.26 (the </a:t>
            </a:r>
            <a:r>
              <a:rPr lang="en-US" sz="2000" dirty="0"/>
              <a:t>slipping factor is </a:t>
            </a:r>
            <a:r>
              <a:rPr lang="en-US" sz="2000" dirty="0" smtClean="0"/>
              <a:t>0.1332)</a:t>
            </a:r>
          </a:p>
          <a:p>
            <a:pPr marL="285750" indent="-285750">
              <a:buFontTx/>
              <a:buChar char="-"/>
            </a:pP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The </a:t>
            </a:r>
            <a:r>
              <a:rPr lang="en-US" sz="2000" dirty="0"/>
              <a:t>cooling acceptance of stochastic cooling </a:t>
            </a:r>
            <a:r>
              <a:rPr lang="en-US" sz="2000" dirty="0" smtClean="0"/>
              <a:t>system is </a:t>
            </a:r>
            <a:r>
              <a:rPr lang="en-US" sz="2000" dirty="0"/>
              <a:t>small </a:t>
            </a:r>
            <a:endParaRPr lang="en-US" sz="2000" dirty="0" smtClean="0"/>
          </a:p>
          <a:p>
            <a:pPr marL="285750" indent="-285750">
              <a:buFontTx/>
              <a:buChar char="-"/>
            </a:pP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Almost </a:t>
            </a:r>
            <a:r>
              <a:rPr lang="en-US" sz="2000" dirty="0"/>
              <a:t>half of the injected beam from the </a:t>
            </a:r>
            <a:r>
              <a:rPr lang="en-US" sz="2000" dirty="0" smtClean="0"/>
              <a:t>CR can not </a:t>
            </a:r>
            <a:r>
              <a:rPr lang="en-US" sz="2000" dirty="0"/>
              <a:t>be accumulated</a:t>
            </a:r>
            <a:r>
              <a:rPr lang="en-US" sz="2000" dirty="0" smtClean="0"/>
              <a:t>.</a:t>
            </a:r>
          </a:p>
          <a:p>
            <a:pPr marL="285750" indent="-285750">
              <a:buFontTx/>
              <a:buChar char="-"/>
            </a:pP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The </a:t>
            </a:r>
            <a:r>
              <a:rPr lang="en-US" sz="2000" dirty="0"/>
              <a:t>accumulation efficiency is </a:t>
            </a:r>
            <a:r>
              <a:rPr lang="en-US" sz="2000" dirty="0" smtClean="0"/>
              <a:t>low </a:t>
            </a:r>
          </a:p>
        </p:txBody>
      </p:sp>
    </p:spTree>
    <p:extLst>
      <p:ext uri="{BB962C8B-B14F-4D97-AF65-F5344CB8AC3E}">
        <p14:creationId xmlns:p14="http://schemas.microsoft.com/office/powerpoint/2010/main" val="2321768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5" name="Textfeld 4"/>
          <p:cNvSpPr txBox="1"/>
          <p:nvPr/>
        </p:nvSpPr>
        <p:spPr>
          <a:xfrm>
            <a:off x="972588" y="157942"/>
            <a:ext cx="5847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Antiproton accumulation in COSY   ??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04739" y="1236640"/>
            <a:ext cx="86815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accumulation efficiency can be improved if :</a:t>
            </a:r>
          </a:p>
          <a:p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Stochastic cooling system similar to CR could be used </a:t>
            </a:r>
          </a:p>
          <a:p>
            <a:pPr marL="285750" indent="-285750">
              <a:buFontTx/>
              <a:buChar char="-"/>
            </a:pP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The transition energy could be increased to 4.1 </a:t>
            </a:r>
          </a:p>
          <a:p>
            <a:r>
              <a:rPr lang="en-US" sz="2400" dirty="0" smtClean="0"/>
              <a:t>    (quadrupole strength of 10 T/m is needed)  </a:t>
            </a:r>
          </a:p>
          <a:p>
            <a:pPr marL="285750" indent="-285750">
              <a:buFontTx/>
              <a:buChar char="-"/>
            </a:pPr>
            <a:endParaRPr lang="en-US" sz="2400" dirty="0" smtClean="0"/>
          </a:p>
          <a:p>
            <a:pPr marL="285750" indent="-285750">
              <a:buFontTx/>
              <a:buChar char="-"/>
            </a:pPr>
            <a:endParaRPr lang="en-US" sz="2400" dirty="0" smtClean="0"/>
          </a:p>
          <a:p>
            <a:r>
              <a:rPr lang="en-US" sz="2400" dirty="0" smtClean="0"/>
              <a:t>Problems: 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Additional CR stochastic cooling system must be developed.     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The COSY quadrupole strength of 7 T/m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Special barrier bucket RF cavity must be developed</a:t>
            </a:r>
            <a:r>
              <a:rPr lang="en-US" sz="2400" b="1" i="1" kern="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4702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32" y="1287394"/>
            <a:ext cx="6153532" cy="438257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457653" y="5751021"/>
            <a:ext cx="6412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Preliminary</a:t>
            </a:r>
            <a:r>
              <a:rPr lang="de-DE" dirty="0" smtClean="0"/>
              <a:t> </a:t>
            </a:r>
            <a:r>
              <a:rPr lang="de-DE" dirty="0" err="1" smtClean="0"/>
              <a:t>calculated</a:t>
            </a:r>
            <a:r>
              <a:rPr lang="de-DE" dirty="0" smtClean="0"/>
              <a:t> </a:t>
            </a:r>
            <a:r>
              <a:rPr lang="de-DE" dirty="0" err="1" smtClean="0"/>
              <a:t>layout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ring </a:t>
            </a:r>
            <a:r>
              <a:rPr lang="de-DE" dirty="0" err="1" smtClean="0"/>
              <a:t>with</a:t>
            </a:r>
            <a:r>
              <a:rPr lang="de-DE" dirty="0" smtClean="0"/>
              <a:t> COSY </a:t>
            </a:r>
            <a:r>
              <a:rPr lang="de-DE" dirty="0" err="1" smtClean="0"/>
              <a:t>magnets</a:t>
            </a: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38411" y="212923"/>
            <a:ext cx="8605837" cy="490538"/>
          </a:xfrm>
        </p:spPr>
        <p:txBody>
          <a:bodyPr/>
          <a:lstStyle/>
          <a:p>
            <a:r>
              <a:rPr lang="de-DE" kern="1200" dirty="0" smtClean="0">
                <a:latin typeface="Arial" pitchFamily="34" charset="0"/>
                <a:cs typeface="Arial" charset="0"/>
              </a:rPr>
              <a:t>Option 2: The </a:t>
            </a:r>
            <a:r>
              <a:rPr lang="de-DE" kern="1200" dirty="0" err="1" smtClean="0">
                <a:latin typeface="Arial" pitchFamily="34" charset="0"/>
                <a:cs typeface="Arial" charset="0"/>
              </a:rPr>
              <a:t>new</a:t>
            </a:r>
            <a:r>
              <a:rPr lang="de-DE" kern="1200" dirty="0" smtClean="0">
                <a:latin typeface="Arial" pitchFamily="34" charset="0"/>
                <a:cs typeface="Arial" charset="0"/>
              </a:rPr>
              <a:t> ring </a:t>
            </a:r>
            <a:r>
              <a:rPr lang="de-DE" kern="1200" dirty="0" err="1" smtClean="0">
                <a:latin typeface="Arial" pitchFamily="34" charset="0"/>
                <a:cs typeface="Arial" charset="0"/>
              </a:rPr>
              <a:t>reusing</a:t>
            </a:r>
            <a:r>
              <a:rPr lang="de-DE" kern="1200" dirty="0" smtClean="0">
                <a:latin typeface="Arial" pitchFamily="34" charset="0"/>
                <a:cs typeface="Arial" charset="0"/>
              </a:rPr>
              <a:t> </a:t>
            </a:r>
            <a:r>
              <a:rPr lang="de-DE" dirty="0" smtClean="0"/>
              <a:t>COSY </a:t>
            </a:r>
            <a:r>
              <a:rPr lang="de-DE" dirty="0" err="1" smtClean="0"/>
              <a:t>components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724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777</Words>
  <Application>Microsoft Office PowerPoint</Application>
  <PresentationFormat>Bildschirmpräsentation (4:3)</PresentationFormat>
  <Paragraphs>148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Arial</vt:lpstr>
      <vt:lpstr>Calibri</vt:lpstr>
      <vt:lpstr>MS Mincho</vt:lpstr>
      <vt:lpstr>Times New Roman</vt:lpstr>
      <vt:lpstr>Wingdings</vt:lpstr>
      <vt:lpstr>8_Benutzerdefiniertes Design</vt:lpstr>
      <vt:lpstr>Possible ring layouts  </vt:lpstr>
      <vt:lpstr>PowerPoint-Präsentation</vt:lpstr>
      <vt:lpstr>PowerPoint-Präsentation</vt:lpstr>
      <vt:lpstr>COSY </vt:lpstr>
      <vt:lpstr>PowerPoint-Präsentation</vt:lpstr>
      <vt:lpstr>PowerPoint-Präsentation</vt:lpstr>
      <vt:lpstr>PowerPoint-Präsentation</vt:lpstr>
      <vt:lpstr>PowerPoint-Präsentation</vt:lpstr>
      <vt:lpstr>Option 2: The new ring reusing COSY components </vt:lpstr>
      <vt:lpstr>Option 2: New ring reusing COSY components </vt:lpstr>
      <vt:lpstr>PowerPoint-Präsentation</vt:lpstr>
      <vt:lpstr>PowerPoint-Präsentation</vt:lpstr>
      <vt:lpstr>PowerPoint-Präsentation</vt:lpstr>
      <vt:lpstr>COSY components for a new ring </vt:lpstr>
      <vt:lpstr>PowerPoint-Präsentation</vt:lpstr>
      <vt:lpstr>PowerPoint-Präsentation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Planning Status CR</dc:title>
  <dc:creator>Haseitl, Sylvia</dc:creator>
  <cp:lastModifiedBy>Dolinskyy, Oleksiy Dr.</cp:lastModifiedBy>
  <cp:revision>140</cp:revision>
  <dcterms:created xsi:type="dcterms:W3CDTF">2022-02-14T11:05:09Z</dcterms:created>
  <dcterms:modified xsi:type="dcterms:W3CDTF">2025-03-05T12:57:58Z</dcterms:modified>
</cp:coreProperties>
</file>