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3"/>
  </p:notesMasterIdLst>
  <p:handoutMasterIdLst>
    <p:handoutMasterId r:id="rId24"/>
  </p:handoutMasterIdLst>
  <p:sldIdLst>
    <p:sldId id="380" r:id="rId2"/>
    <p:sldId id="1112" r:id="rId3"/>
    <p:sldId id="1111" r:id="rId4"/>
    <p:sldId id="1119" r:id="rId5"/>
    <p:sldId id="597" r:id="rId6"/>
    <p:sldId id="1110" r:id="rId7"/>
    <p:sldId id="1113" r:id="rId8"/>
    <p:sldId id="1115" r:id="rId9"/>
    <p:sldId id="1121" r:id="rId10"/>
    <p:sldId id="458" r:id="rId11"/>
    <p:sldId id="1117" r:id="rId12"/>
    <p:sldId id="596" r:id="rId13"/>
    <p:sldId id="502" r:id="rId14"/>
    <p:sldId id="579" r:id="rId15"/>
    <p:sldId id="1120" r:id="rId16"/>
    <p:sldId id="272" r:id="rId17"/>
    <p:sldId id="1122" r:id="rId18"/>
    <p:sldId id="631" r:id="rId19"/>
    <p:sldId id="543" r:id="rId20"/>
    <p:sldId id="1109" r:id="rId21"/>
    <p:sldId id="1116" r:id="rId22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131DDD"/>
    <a:srgbClr val="333399"/>
    <a:srgbClr val="1447EA"/>
    <a:srgbClr val="A50021"/>
    <a:srgbClr val="FF0000"/>
    <a:srgbClr val="FF9999"/>
    <a:srgbClr val="00FF00"/>
    <a:srgbClr val="FF7C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4" autoAdjust="0"/>
    <p:restoredTop sz="99634" autoAdjust="0"/>
  </p:normalViewPr>
  <p:slideViewPr>
    <p:cSldViewPr snapToGrid="0" snapToObjects="1">
      <p:cViewPr varScale="1">
        <p:scale>
          <a:sx n="85" d="100"/>
          <a:sy n="85" d="100"/>
        </p:scale>
        <p:origin x="1507" y="62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73F25EE5-2EAA-4BEA-A7C3-903DC5F051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73113"/>
            <a:ext cx="4946650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990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51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28163"/>
            <a:ext cx="2951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1F8AC735-675E-4845-BFF8-B0AFB4BF7A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1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pPr eaLnBrk="1" hangingPunct="1"/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6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743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088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69561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Martin Winkler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89080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735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5239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7950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11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3878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28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989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32437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776288"/>
            <a:ext cx="79676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/>
              <a:t>NUSTAR and COSY Ring</a:t>
            </a:r>
            <a:endParaRPr lang="en-US" altLang="de-DE" sz="900" dirty="0"/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Helmut Weick, GSI Helmholtzzentrum</a:t>
            </a:r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Darmstadt 06.03.2025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55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 </a:t>
            </a:r>
            <a:endParaRPr lang="en-GB" altLang="de-DE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4208463" y="6143625"/>
            <a:ext cx="9350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161088"/>
            <a:ext cx="16033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792435" y="2540994"/>
            <a:ext cx="6715071" cy="26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Perfect</a:t>
            </a:r>
            <a:r>
              <a:rPr lang="de-DE" altLang="de-DE" sz="2400" dirty="0">
                <a:solidFill>
                  <a:srgbClr val="0033CC"/>
                </a:solidFill>
              </a:rPr>
              <a:t> Ring Scheme, </a:t>
            </a:r>
            <a:r>
              <a:rPr lang="de-DE" altLang="de-DE" sz="2400" dirty="0" err="1">
                <a:solidFill>
                  <a:srgbClr val="0033CC"/>
                </a:solidFill>
              </a:rPr>
              <a:t>Existing</a:t>
            </a:r>
            <a:r>
              <a:rPr lang="de-DE" altLang="de-DE" sz="2400" dirty="0">
                <a:solidFill>
                  <a:srgbClr val="0033CC"/>
                </a:solidFill>
              </a:rPr>
              <a:t> ESR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Reaction</a:t>
            </a:r>
            <a:r>
              <a:rPr lang="de-DE" altLang="de-DE" sz="2400" dirty="0">
                <a:solidFill>
                  <a:srgbClr val="0033CC"/>
                </a:solidFill>
              </a:rPr>
              <a:t> Experiments   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de-DE" altLang="de-DE" sz="2400" dirty="0" err="1">
                <a:solidFill>
                  <a:srgbClr val="0033CC"/>
                </a:solidFill>
              </a:rPr>
              <a:t>Masses</a:t>
            </a:r>
            <a:r>
              <a:rPr lang="de-DE" altLang="de-DE" sz="2400" dirty="0">
                <a:solidFill>
                  <a:srgbClr val="0033CC"/>
                </a:solidFill>
              </a:rPr>
              <a:t> and Lifetimes, Decays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  </a:t>
            </a:r>
            <a:r>
              <a:rPr lang="en-DE" altLang="de-DE" sz="2400" dirty="0">
                <a:solidFill>
                  <a:srgbClr val="0033CC"/>
                </a:solidFill>
              </a:rPr>
              <a:t>Requirements for COSY at FAIR</a:t>
            </a:r>
            <a:endParaRPr lang="de-DE" altLang="de-DE" sz="2400" dirty="0">
              <a:solidFill>
                <a:srgbClr val="0033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ECEF5-84AD-4C14-B69D-726EE9B5F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650" y="5386387"/>
            <a:ext cx="1914525" cy="1390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421_82_Raw">
            <a:extLst>
              <a:ext uri="{FF2B5EF4-FFF2-40B4-BE49-F238E27FC236}">
                <a16:creationId xmlns:a16="http://schemas.microsoft.com/office/drawing/2014/main" id="{F1423114-FC06-47F2-970D-3FAE8991A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7056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">
            <a:extLst>
              <a:ext uri="{FF2B5EF4-FFF2-40B4-BE49-F238E27FC236}">
                <a16:creationId xmlns:a16="http://schemas.microsoft.com/office/drawing/2014/main" id="{17316DD9-8B58-4CAE-A6DC-026D1AF06897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4876800"/>
            <a:ext cx="6003925" cy="1857375"/>
            <a:chOff x="624" y="3072"/>
            <a:chExt cx="3782" cy="1170"/>
          </a:xfrm>
        </p:grpSpPr>
        <p:grpSp>
          <p:nvGrpSpPr>
            <p:cNvPr id="25632" name="Group 4">
              <a:extLst>
                <a:ext uri="{FF2B5EF4-FFF2-40B4-BE49-F238E27FC236}">
                  <a16:creationId xmlns:a16="http://schemas.microsoft.com/office/drawing/2014/main" id="{BC856FD6-9A61-4ED1-BEFA-26E251869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72"/>
              <a:ext cx="3782" cy="1170"/>
              <a:chOff x="624" y="3072"/>
              <a:chExt cx="3782" cy="1170"/>
            </a:xfrm>
          </p:grpSpPr>
          <p:pic>
            <p:nvPicPr>
              <p:cNvPr id="25634" name="Picture 5" descr="0421_82_Raw_zoom_on_cooling00">
                <a:extLst>
                  <a:ext uri="{FF2B5EF4-FFF2-40B4-BE49-F238E27FC236}">
                    <a16:creationId xmlns:a16="http://schemas.microsoft.com/office/drawing/2014/main" id="{50E06D12-82EE-4D2C-A8ED-2CE572A8C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072"/>
                <a:ext cx="1526" cy="117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25635" name="Rectangle 6">
                <a:extLst>
                  <a:ext uri="{FF2B5EF4-FFF2-40B4-BE49-F238E27FC236}">
                    <a16:creationId xmlns:a16="http://schemas.microsoft.com/office/drawing/2014/main" id="{45863305-B3E0-48A2-A4E8-8E02735B5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350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5636" name="Line 7">
                <a:extLst>
                  <a:ext uri="{FF2B5EF4-FFF2-40B4-BE49-F238E27FC236}">
                    <a16:creationId xmlns:a16="http://schemas.microsoft.com/office/drawing/2014/main" id="{3CC7900D-561B-47A1-8623-1B517A531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1008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25633" name="Text Box 8">
              <a:extLst>
                <a:ext uri="{FF2B5EF4-FFF2-40B4-BE49-F238E27FC236}">
                  <a16:creationId xmlns:a16="http://schemas.microsoft.com/office/drawing/2014/main" id="{08F5705B-BDD3-4634-898C-BDC87FBE8D26}"/>
                </a:ext>
              </a:extLst>
            </p:cNvPr>
            <p:cNvSpPr txBox="1">
              <a:spLocks/>
            </p:cNvSpPr>
            <p:nvPr/>
          </p:nvSpPr>
          <p:spPr bwMode="auto">
            <a:xfrm rot="207077">
              <a:off x="2064" y="3408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rgbClr val="FF0000"/>
                  </a:solidFill>
                  <a:sym typeface="Arial" panose="020B0604020202020204" pitchFamily="34" charset="0"/>
                </a:rPr>
                <a:t>cooling</a:t>
              </a:r>
            </a:p>
          </p:txBody>
        </p:sp>
      </p:grpSp>
      <p:grpSp>
        <p:nvGrpSpPr>
          <p:cNvPr id="25604" name="Group 9">
            <a:extLst>
              <a:ext uri="{FF2B5EF4-FFF2-40B4-BE49-F238E27FC236}">
                <a16:creationId xmlns:a16="http://schemas.microsoft.com/office/drawing/2014/main" id="{3F951891-84F2-49B5-B2B4-A9AEB552EF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505200"/>
            <a:ext cx="7620000" cy="1951038"/>
            <a:chOff x="960" y="2208"/>
            <a:chExt cx="4800" cy="1229"/>
          </a:xfrm>
        </p:grpSpPr>
        <p:grpSp>
          <p:nvGrpSpPr>
            <p:cNvPr id="25627" name="Group 10">
              <a:extLst>
                <a:ext uri="{FF2B5EF4-FFF2-40B4-BE49-F238E27FC236}">
                  <a16:creationId xmlns:a16="http://schemas.microsoft.com/office/drawing/2014/main" id="{38ACAA0A-4E2D-49C9-9AA2-A765208CB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208"/>
              <a:ext cx="4800" cy="1229"/>
              <a:chOff x="960" y="2208"/>
              <a:chExt cx="4800" cy="1229"/>
            </a:xfrm>
          </p:grpSpPr>
          <p:pic>
            <p:nvPicPr>
              <p:cNvPr id="25629" name="Picture 11" descr="0421_82_Raw_zoom_on_EC1_AND_BETA00">
                <a:extLst>
                  <a:ext uri="{FF2B5EF4-FFF2-40B4-BE49-F238E27FC236}">
                    <a16:creationId xmlns:a16="http://schemas.microsoft.com/office/drawing/2014/main" id="{194FF7FA-0D31-4F49-BEBD-0A0F8EB6AA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2208"/>
                <a:ext cx="1586" cy="122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30" name="Rectangle 12">
                <a:extLst>
                  <a:ext uri="{FF2B5EF4-FFF2-40B4-BE49-F238E27FC236}">
                    <a16:creationId xmlns:a16="http://schemas.microsoft.com/office/drawing/2014/main" id="{35CEA261-CC0F-44B7-91D6-1A7E6C13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928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5631" name="Line 13">
                <a:extLst>
                  <a:ext uri="{FF2B5EF4-FFF2-40B4-BE49-F238E27FC236}">
                    <a16:creationId xmlns:a16="http://schemas.microsoft.com/office/drawing/2014/main" id="{DD7A2C83-5094-4335-B514-A6168AEAD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2832"/>
                <a:ext cx="1968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25628" name="Text Box 14">
              <a:extLst>
                <a:ext uri="{FF2B5EF4-FFF2-40B4-BE49-F238E27FC236}">
                  <a16:creationId xmlns:a16="http://schemas.microsoft.com/office/drawing/2014/main" id="{F062AE39-A01C-4510-9A75-2B3B85BC1F5C}"/>
                </a:ext>
              </a:extLst>
            </p:cNvPr>
            <p:cNvSpPr txBox="1">
              <a:spLocks/>
            </p:cNvSpPr>
            <p:nvPr/>
          </p:nvSpPr>
          <p:spPr bwMode="auto">
            <a:xfrm rot="-386069">
              <a:off x="2688" y="2688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rgbClr val="FF0000"/>
                  </a:solidFill>
                  <a:sym typeface="Arial" panose="020B0604020202020204" pitchFamily="34" charset="0"/>
                </a:rPr>
                <a:t>EC + </a:t>
              </a:r>
              <a:r>
                <a:rPr lang="de-DE" altLang="de-DE" sz="1800" b="0">
                  <a:solidFill>
                    <a:srgbClr val="FF0000"/>
                  </a:solidFill>
                  <a:latin typeface="Symbol" panose="05050102010706020507" pitchFamily="18" charset="2"/>
                  <a:sym typeface="Arial" panose="020B0604020202020204" pitchFamily="34" charset="0"/>
                </a:rPr>
                <a:t>b</a:t>
              </a:r>
              <a:r>
                <a:rPr lang="de-DE" altLang="de-DE" sz="1800" b="0" baseline="30000">
                  <a:solidFill>
                    <a:srgbClr val="FF0000"/>
                  </a:solidFill>
                  <a:latin typeface="Symbol" panose="05050102010706020507" pitchFamily="18" charset="2"/>
                  <a:sym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5605" name="Group 15">
            <a:extLst>
              <a:ext uri="{FF2B5EF4-FFF2-40B4-BE49-F238E27FC236}">
                <a16:creationId xmlns:a16="http://schemas.microsoft.com/office/drawing/2014/main" id="{B38CBB94-BA2E-45EA-BDA1-D75536FC797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133600"/>
            <a:ext cx="6019800" cy="2286000"/>
            <a:chOff x="960" y="1344"/>
            <a:chExt cx="3792" cy="1440"/>
          </a:xfrm>
        </p:grpSpPr>
        <p:grpSp>
          <p:nvGrpSpPr>
            <p:cNvPr id="25622" name="Group 16">
              <a:extLst>
                <a:ext uri="{FF2B5EF4-FFF2-40B4-BE49-F238E27FC236}">
                  <a16:creationId xmlns:a16="http://schemas.microsoft.com/office/drawing/2014/main" id="{1789CEC7-5E78-4B37-9D70-6B4100114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344"/>
              <a:ext cx="3792" cy="1440"/>
              <a:chOff x="960" y="1344"/>
              <a:chExt cx="3792" cy="1440"/>
            </a:xfrm>
          </p:grpSpPr>
          <p:pic>
            <p:nvPicPr>
              <p:cNvPr id="25624" name="Picture 17" descr="0421_82_Raw_zoom_on_BETA200">
                <a:extLst>
                  <a:ext uri="{FF2B5EF4-FFF2-40B4-BE49-F238E27FC236}">
                    <a16:creationId xmlns:a16="http://schemas.microsoft.com/office/drawing/2014/main" id="{AC0B0804-654B-4694-AED4-B86AB1BC8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344"/>
                <a:ext cx="1584" cy="11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25" name="Rectangle 18">
                <a:extLst>
                  <a:ext uri="{FF2B5EF4-FFF2-40B4-BE49-F238E27FC236}">
                    <a16:creationId xmlns:a16="http://schemas.microsoft.com/office/drawing/2014/main" id="{F8FFDBE3-EE97-4CB9-BF82-477F0B5DB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54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5626" name="Line 19">
                <a:extLst>
                  <a:ext uri="{FF2B5EF4-FFF2-40B4-BE49-F238E27FC236}">
                    <a16:creationId xmlns:a16="http://schemas.microsoft.com/office/drawing/2014/main" id="{A4E1ADE4-626D-4E49-9E9B-895D49BD6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960" cy="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25623" name="Text Box 20">
              <a:extLst>
                <a:ext uri="{FF2B5EF4-FFF2-40B4-BE49-F238E27FC236}">
                  <a16:creationId xmlns:a16="http://schemas.microsoft.com/office/drawing/2014/main" id="{F603D057-0485-46C0-B4F6-A40257E7B4A2}"/>
                </a:ext>
              </a:extLst>
            </p:cNvPr>
            <p:cNvSpPr txBox="1">
              <a:spLocks/>
            </p:cNvSpPr>
            <p:nvPr/>
          </p:nvSpPr>
          <p:spPr bwMode="auto">
            <a:xfrm rot="-2603304">
              <a:off x="2400" y="216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rgbClr val="FF0000"/>
                  </a:solidFill>
                  <a:latin typeface="Symbol" panose="05050102010706020507" pitchFamily="18" charset="2"/>
                  <a:sym typeface="Arial" panose="020B0604020202020204" pitchFamily="34" charset="0"/>
                </a:rPr>
                <a:t>b</a:t>
              </a:r>
              <a:r>
                <a:rPr lang="de-DE" altLang="de-DE" sz="1800" b="0" baseline="30000">
                  <a:solidFill>
                    <a:srgbClr val="FF0000"/>
                  </a:solidFill>
                  <a:latin typeface="Symbol" panose="05050102010706020507" pitchFamily="18" charset="2"/>
                  <a:sym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5606" name="Rectangle 21">
            <a:extLst>
              <a:ext uri="{FF2B5EF4-FFF2-40B4-BE49-F238E27FC236}">
                <a16:creationId xmlns:a16="http://schemas.microsoft.com/office/drawing/2014/main" id="{6FAA33BF-C28C-48A9-A4D2-E37532BCF99F}"/>
              </a:ext>
            </a:extLst>
          </p:cNvPr>
          <p:cNvSpPr>
            <a:spLocks/>
          </p:cNvSpPr>
          <p:nvPr/>
        </p:nvSpPr>
        <p:spPr bwMode="auto">
          <a:xfrm>
            <a:off x="1147763" y="3001963"/>
            <a:ext cx="8334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59+</a:t>
            </a:r>
          </a:p>
        </p:txBody>
      </p:sp>
      <p:sp>
        <p:nvSpPr>
          <p:cNvPr id="25607" name="Rectangle 22">
            <a:extLst>
              <a:ext uri="{FF2B5EF4-FFF2-40B4-BE49-F238E27FC236}">
                <a16:creationId xmlns:a16="http://schemas.microsoft.com/office/drawing/2014/main" id="{0D041AE8-0913-4C29-9578-C9C2F27F6E27}"/>
              </a:ext>
            </a:extLst>
          </p:cNvPr>
          <p:cNvSpPr>
            <a:spLocks/>
          </p:cNvSpPr>
          <p:nvPr/>
        </p:nvSpPr>
        <p:spPr bwMode="auto">
          <a:xfrm>
            <a:off x="1408113" y="3074988"/>
            <a:ext cx="323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Pm</a:t>
            </a:r>
          </a:p>
        </p:txBody>
      </p:sp>
      <p:sp>
        <p:nvSpPr>
          <p:cNvPr id="25608" name="Rectangle 23">
            <a:extLst>
              <a:ext uri="{FF2B5EF4-FFF2-40B4-BE49-F238E27FC236}">
                <a16:creationId xmlns:a16="http://schemas.microsoft.com/office/drawing/2014/main" id="{FD21F311-91A5-411E-A150-D84DFE28EDC7}"/>
              </a:ext>
            </a:extLst>
          </p:cNvPr>
          <p:cNvSpPr>
            <a:spLocks/>
          </p:cNvSpPr>
          <p:nvPr/>
        </p:nvSpPr>
        <p:spPr bwMode="auto">
          <a:xfrm>
            <a:off x="3148013" y="3003550"/>
            <a:ext cx="2762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Nd</a:t>
            </a:r>
          </a:p>
        </p:txBody>
      </p:sp>
      <p:sp>
        <p:nvSpPr>
          <p:cNvPr id="25609" name="Rectangle 24">
            <a:extLst>
              <a:ext uri="{FF2B5EF4-FFF2-40B4-BE49-F238E27FC236}">
                <a16:creationId xmlns:a16="http://schemas.microsoft.com/office/drawing/2014/main" id="{5CBB8DC8-CC91-460C-865D-8AA04A922D22}"/>
              </a:ext>
            </a:extLst>
          </p:cNvPr>
          <p:cNvSpPr>
            <a:spLocks/>
          </p:cNvSpPr>
          <p:nvPr/>
        </p:nvSpPr>
        <p:spPr bwMode="auto">
          <a:xfrm>
            <a:off x="2847975" y="2940050"/>
            <a:ext cx="879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 59+</a:t>
            </a:r>
          </a:p>
        </p:txBody>
      </p:sp>
      <p:sp>
        <p:nvSpPr>
          <p:cNvPr id="25610" name="Text Box 25">
            <a:extLst>
              <a:ext uri="{FF2B5EF4-FFF2-40B4-BE49-F238E27FC236}">
                <a16:creationId xmlns:a16="http://schemas.microsoft.com/office/drawing/2014/main" id="{CD1C4B79-6D7E-4645-B8B7-546BF214B7E5}"/>
              </a:ext>
            </a:extLst>
          </p:cNvPr>
          <p:cNvSpPr txBox="1">
            <a:spLocks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sz="1800" b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611" name="Rectangle 26">
            <a:extLst>
              <a:ext uri="{FF2B5EF4-FFF2-40B4-BE49-F238E27FC236}">
                <a16:creationId xmlns:a16="http://schemas.microsoft.com/office/drawing/2014/main" id="{ADDE6438-1587-4D54-9D17-B0271103C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172200" cy="1162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pPr marL="39688" eaLnBrk="1" hangingPunct="1"/>
            <a:r>
              <a:rPr lang="de-DE" altLang="de-DE"/>
              <a:t>EC decay in ESR</a:t>
            </a:r>
            <a:br>
              <a:rPr lang="de-DE" altLang="de-DE"/>
            </a:br>
            <a:r>
              <a:rPr lang="de-DE" altLang="de-DE"/>
              <a:t>cooling, 2 EC and 2 </a:t>
            </a:r>
            <a:r>
              <a:rPr lang="de-DE" altLang="de-DE">
                <a:latin typeface="Symbol" panose="05050102010706020507" pitchFamily="18" charset="2"/>
              </a:rPr>
              <a:t>b</a:t>
            </a:r>
            <a:r>
              <a:rPr lang="de-DE" altLang="de-DE" baseline="30000"/>
              <a:t>+</a:t>
            </a:r>
            <a:r>
              <a:rPr lang="de-DE" altLang="de-DE"/>
              <a:t> -decays</a:t>
            </a:r>
          </a:p>
        </p:txBody>
      </p:sp>
      <p:sp>
        <p:nvSpPr>
          <p:cNvPr id="25612" name="Rectangle 27">
            <a:extLst>
              <a:ext uri="{FF2B5EF4-FFF2-40B4-BE49-F238E27FC236}">
                <a16:creationId xmlns:a16="http://schemas.microsoft.com/office/drawing/2014/main" id="{0CDFD083-A117-42A9-A9D1-A48D7E69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91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/>
          </a:p>
        </p:txBody>
      </p:sp>
      <p:grpSp>
        <p:nvGrpSpPr>
          <p:cNvPr id="25615" name="Group 30">
            <a:extLst>
              <a:ext uri="{FF2B5EF4-FFF2-40B4-BE49-F238E27FC236}">
                <a16:creationId xmlns:a16="http://schemas.microsoft.com/office/drawing/2014/main" id="{ABDA97FB-DDFE-40DB-8EA8-42F0EDFADED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0"/>
            <a:ext cx="7340600" cy="1793875"/>
            <a:chOff x="960" y="480"/>
            <a:chExt cx="4624" cy="1130"/>
          </a:xfrm>
        </p:grpSpPr>
        <p:grpSp>
          <p:nvGrpSpPr>
            <p:cNvPr id="25617" name="Group 31">
              <a:extLst>
                <a:ext uri="{FF2B5EF4-FFF2-40B4-BE49-F238E27FC236}">
                  <a16:creationId xmlns:a16="http://schemas.microsoft.com/office/drawing/2014/main" id="{1E27CDB3-DF7C-446B-A699-BBA215EF2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4624" cy="1130"/>
              <a:chOff x="960" y="480"/>
              <a:chExt cx="4624" cy="1130"/>
            </a:xfrm>
          </p:grpSpPr>
          <p:pic>
            <p:nvPicPr>
              <p:cNvPr id="25619" name="Picture 32" descr="0421_82_Raw_zoom_on_EC20">
                <a:extLst>
                  <a:ext uri="{FF2B5EF4-FFF2-40B4-BE49-F238E27FC236}">
                    <a16:creationId xmlns:a16="http://schemas.microsoft.com/office/drawing/2014/main" id="{6379ADBC-8461-48C3-9A09-8D7B2F6991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480"/>
                <a:ext cx="1504" cy="11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20" name="Rectangle 33">
                <a:extLst>
                  <a:ext uri="{FF2B5EF4-FFF2-40B4-BE49-F238E27FC236}">
                    <a16:creationId xmlns:a16="http://schemas.microsoft.com/office/drawing/2014/main" id="{A82BEA6F-DC5D-413D-8F9D-A89264BDC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296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de-DE"/>
              </a:p>
            </p:txBody>
          </p:sp>
          <p:sp>
            <p:nvSpPr>
              <p:cNvPr id="25621" name="Line 34">
                <a:extLst>
                  <a:ext uri="{FF2B5EF4-FFF2-40B4-BE49-F238E27FC236}">
                    <a16:creationId xmlns:a16="http://schemas.microsoft.com/office/drawing/2014/main" id="{3F73DB0E-3371-4140-A103-168A6E9E0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1008"/>
                <a:ext cx="1872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25618" name="Text Box 35">
              <a:extLst>
                <a:ext uri="{FF2B5EF4-FFF2-40B4-BE49-F238E27FC236}">
                  <a16:creationId xmlns:a16="http://schemas.microsoft.com/office/drawing/2014/main" id="{063AAA26-E781-4F1C-AF01-BD2D12FA7D50}"/>
                </a:ext>
              </a:extLst>
            </p:cNvPr>
            <p:cNvSpPr txBox="1">
              <a:spLocks/>
            </p:cNvSpPr>
            <p:nvPr/>
          </p:nvSpPr>
          <p:spPr bwMode="auto">
            <a:xfrm rot="-774836">
              <a:off x="2880" y="100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800" b="0">
                  <a:solidFill>
                    <a:srgbClr val="FF0000"/>
                  </a:solidFill>
                  <a:sym typeface="Arial" panose="020B0604020202020204" pitchFamily="34" charset="0"/>
                </a:rPr>
                <a:t>EC</a:t>
              </a:r>
              <a:endParaRPr lang="de-DE" altLang="de-DE" sz="1800" b="0" baseline="30000">
                <a:solidFill>
                  <a:srgbClr val="FF0000"/>
                </a:solidFill>
                <a:latin typeface="Symbol" panose="05050102010706020507" pitchFamily="18" charset="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6856"/>
            <a:ext cx="4658627" cy="493713"/>
          </a:xfrm>
        </p:spPr>
        <p:txBody>
          <a:bodyPr/>
          <a:lstStyle/>
          <a:p>
            <a:r>
              <a:rPr lang="de-DE" altLang="de-DE" sz="2400" dirty="0" err="1"/>
              <a:t>Detection</a:t>
            </a:r>
            <a:r>
              <a:rPr lang="de-DE" altLang="de-DE" sz="2400" dirty="0"/>
              <a:t> after Decay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943B68B-9C45-4F8C-A703-D18BE72E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3" y="1174860"/>
            <a:ext cx="4354582" cy="450828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Beta-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delayed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neutrons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  <a:t>ring,</a:t>
            </a:r>
            <a:endParaRPr lang="de-DE" alt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ften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case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fission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fragments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/>
            <a:endParaRPr lang="de-DE" alt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Neutrons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difficult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detect</a:t>
            </a:r>
            <a: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directly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in ring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change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mass</a:t>
            </a:r>
            <a: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charge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Obtain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branching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ratio</a:t>
            </a:r>
            <a: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directly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DE" altLang="de-DE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both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observed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eaLnBrk="1" hangingPunct="1"/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relative B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difference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-&gt; x-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pos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arc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/>
            <a:endParaRPr lang="de-DE" alt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Requires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pre-cooling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in ring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hangingPunct="1"/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sharper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peaks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, Si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detector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E </a:t>
            </a:r>
          </a:p>
          <a:p>
            <a:pPr eaLnBrk="1" hangingPunct="1"/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improved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identification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/>
            <a:endParaRPr lang="de-DE" alt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de-DE" altLang="de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2A32D-E473-4163-B203-CCEBC4B7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12" y="246856"/>
            <a:ext cx="4424188" cy="661114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3F1498-84A3-4197-B5CB-33DFB23BA268}"/>
              </a:ext>
            </a:extLst>
          </p:cNvPr>
          <p:cNvCxnSpPr/>
          <p:nvPr/>
        </p:nvCxnSpPr>
        <p:spPr bwMode="auto">
          <a:xfrm flipH="1">
            <a:off x="6728059" y="1405288"/>
            <a:ext cx="798897" cy="173254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131DD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3F3E96-D659-4B6A-862A-086919CC958D}"/>
              </a:ext>
            </a:extLst>
          </p:cNvPr>
          <p:cNvCxnSpPr/>
          <p:nvPr/>
        </p:nvCxnSpPr>
        <p:spPr bwMode="auto">
          <a:xfrm flipH="1">
            <a:off x="6328611" y="2098308"/>
            <a:ext cx="1198346" cy="384047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131DD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ACD3B4-F9EB-410C-8943-8618E7597A37}"/>
              </a:ext>
            </a:extLst>
          </p:cNvPr>
          <p:cNvSpPr txBox="1"/>
          <p:nvPr/>
        </p:nvSpPr>
        <p:spPr>
          <a:xfrm>
            <a:off x="6610313" y="227156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31DDD"/>
                </a:solidFill>
                <a:latin typeface="Symbol" panose="05050102010706020507" pitchFamily="18" charset="2"/>
              </a:rPr>
              <a:t>b</a:t>
            </a:r>
            <a:endParaRPr lang="en-IE" dirty="0">
              <a:solidFill>
                <a:srgbClr val="131DDD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0DA23-17AA-420A-944B-6C81E1F2D512}"/>
              </a:ext>
            </a:extLst>
          </p:cNvPr>
          <p:cNvSpPr txBox="1"/>
          <p:nvPr/>
        </p:nvSpPr>
        <p:spPr>
          <a:xfrm>
            <a:off x="6586249" y="4934057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131DDD"/>
                </a:solidFill>
                <a:latin typeface="Symbol" panose="05050102010706020507" pitchFamily="18" charset="2"/>
              </a:rPr>
              <a:t>b</a:t>
            </a:r>
            <a:r>
              <a:rPr lang="de-DE" dirty="0" err="1">
                <a:solidFill>
                  <a:srgbClr val="131DDD"/>
                </a:solidFill>
                <a:latin typeface="+mj-lt"/>
              </a:rPr>
              <a:t>n</a:t>
            </a:r>
            <a:endParaRPr lang="en-IE" dirty="0">
              <a:solidFill>
                <a:srgbClr val="131DDD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AF19D-5BEB-46F1-80A7-B8AEDCCB0BC8}"/>
              </a:ext>
            </a:extLst>
          </p:cNvPr>
          <p:cNvSpPr txBox="1"/>
          <p:nvPr/>
        </p:nvSpPr>
        <p:spPr>
          <a:xfrm>
            <a:off x="5337794" y="252806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simulation</a:t>
            </a:r>
            <a:b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de-DE" sz="20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ESR</a:t>
            </a:r>
            <a:endParaRPr lang="en-IE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uclear two-photon decay in swift heavy ions"/>
          <p:cNvSpPr txBox="1">
            <a:spLocks/>
          </p:cNvSpPr>
          <p:nvPr/>
        </p:nvSpPr>
        <p:spPr bwMode="auto">
          <a:xfrm>
            <a:off x="441874" y="36510"/>
            <a:ext cx="6659174" cy="8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>
            <a:lvl1pPr algn="l" defTabSz="52669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754" b="1" spc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Bound-State Beta Decay of bare </a:t>
            </a:r>
            <a:r>
              <a:rPr lang="en-US" sz="2800" kern="0" baseline="30000" dirty="0"/>
              <a:t>205</a:t>
            </a:r>
            <a:r>
              <a:rPr lang="en-US" sz="2800" kern="0" dirty="0"/>
              <a:t>Tl </a:t>
            </a:r>
          </a:p>
        </p:txBody>
      </p:sp>
      <p:pic>
        <p:nvPicPr>
          <p:cNvPr id="35" name="図 3">
            <a:extLst>
              <a:ext uri="{FF2B5EF4-FFF2-40B4-BE49-F238E27FC236}">
                <a16:creationId xmlns:a16="http://schemas.microsoft.com/office/drawing/2014/main" id="{E223A0C5-EB19-40A3-AED2-10A76883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269" y="1185819"/>
            <a:ext cx="3672938" cy="2578120"/>
          </a:xfrm>
          <a:prstGeom prst="rect">
            <a:avLst/>
          </a:prstGeom>
        </p:spPr>
      </p:pic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20065EAE-9B83-4C3D-A74C-F6FE1041221B}"/>
              </a:ext>
            </a:extLst>
          </p:cNvPr>
          <p:cNvSpPr txBox="1"/>
          <p:nvPr/>
        </p:nvSpPr>
        <p:spPr>
          <a:xfrm>
            <a:off x="27647" y="6193702"/>
            <a:ext cx="5841734" cy="64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891" indent="-342891" defTabSz="457189">
              <a:spcBef>
                <a:spcPts val="533"/>
              </a:spcBef>
              <a:buClr>
                <a:srgbClr val="FDBB63"/>
              </a:buClr>
              <a:buSzPct val="100000"/>
              <a:buFontTx/>
              <a:buChar char="▪"/>
              <a:defRPr sz="1200">
                <a:solidFill>
                  <a:srgbClr val="333333"/>
                </a:solidFill>
              </a:defRPr>
            </a:pPr>
            <a:r>
              <a:rPr kumimoji="0" lang="en-US" sz="1600" b="1" dirty="0">
                <a:latin typeface="Arial"/>
              </a:rPr>
              <a:t>LOREX project: solar neutrino detector with Tl crystals</a:t>
            </a:r>
            <a:endParaRPr kumimoji="0" lang="en-US" sz="1600" b="1" baseline="-25000" dirty="0">
              <a:latin typeface="Arial"/>
            </a:endParaRPr>
          </a:p>
          <a:p>
            <a:pPr marL="342891" indent="-342891" defTabSz="457189">
              <a:spcBef>
                <a:spcPts val="533"/>
              </a:spcBef>
              <a:buClr>
                <a:srgbClr val="FDBB63"/>
              </a:buClr>
              <a:buSzPct val="100000"/>
              <a:buFontTx/>
              <a:buChar char="▪"/>
              <a:defRPr sz="1200">
                <a:solidFill>
                  <a:srgbClr val="333333"/>
                </a:solidFill>
              </a:defRPr>
            </a:pPr>
            <a:r>
              <a:rPr kumimoji="0" lang="en-US" sz="1600" b="1" dirty="0">
                <a:latin typeface="Arial"/>
              </a:rPr>
              <a:t>Cosmo chronometer of the s-process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8C501D73-D021-424D-BE3F-252B00181801}"/>
              </a:ext>
            </a:extLst>
          </p:cNvPr>
          <p:cNvSpPr txBox="1"/>
          <p:nvPr/>
        </p:nvSpPr>
        <p:spPr>
          <a:xfrm>
            <a:off x="378719" y="1295720"/>
            <a:ext cx="3338414" cy="369332"/>
          </a:xfrm>
          <a:prstGeom prst="rect">
            <a:avLst/>
          </a:prstGeom>
        </p:spPr>
        <p:txBody>
          <a:bodyPr vert="horz" wrap="none" lIns="121920" tIns="60960" rIns="121920" bIns="60960" rtlCol="0" anchor="t">
            <a:spAutoFit/>
          </a:bodyPr>
          <a:lstStyle/>
          <a:p>
            <a:pPr defTabSz="609585"/>
            <a:r>
              <a:rPr kumimoji="0" lang="en-US" sz="1600" b="1" dirty="0">
                <a:solidFill>
                  <a:srgbClr val="7030A0"/>
                </a:solidFill>
                <a:latin typeface="Arial"/>
              </a:rPr>
              <a:t>Lifetime of Highly Charged 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EC54D8A-51F7-4FCD-9FFB-BCCAE060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19" y="1815334"/>
            <a:ext cx="2821569" cy="1994557"/>
          </a:xfrm>
          <a:prstGeom prst="rect">
            <a:avLst/>
          </a:prstGeom>
        </p:spPr>
      </p:pic>
      <p:sp>
        <p:nvSpPr>
          <p:cNvPr id="48" name="テキスト ボックス 15">
            <a:extLst>
              <a:ext uri="{FF2B5EF4-FFF2-40B4-BE49-F238E27FC236}">
                <a16:creationId xmlns:a16="http://schemas.microsoft.com/office/drawing/2014/main" id="{E72C54A5-B62A-4667-8422-F685F693467A}"/>
              </a:ext>
            </a:extLst>
          </p:cNvPr>
          <p:cNvSpPr txBox="1"/>
          <p:nvPr/>
        </p:nvSpPr>
        <p:spPr>
          <a:xfrm>
            <a:off x="399281" y="4232677"/>
            <a:ext cx="3784252" cy="14157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technical points: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 of sec. beam from FRS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</a:t>
            </a:r>
            <a:r>
              <a:rPr kumimoji="1"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torage of cooled 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jet stripper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In-ring </a:t>
            </a:r>
            <a:r>
              <a:rPr kumimoji="1" lang="en-DE" altLang="ja-JP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detector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Resonant Schottky detector</a:t>
            </a:r>
            <a:endParaRPr kumimoji="1" lang="ja-JP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ED8CC-A697-4E9F-BC92-EDB8EB73419F}"/>
              </a:ext>
            </a:extLst>
          </p:cNvPr>
          <p:cNvSpPr txBox="1"/>
          <p:nvPr/>
        </p:nvSpPr>
        <p:spPr>
          <a:xfrm>
            <a:off x="5952384" y="6321491"/>
            <a:ext cx="3358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0" dirty="0">
                <a:solidFill>
                  <a:srgbClr val="0070C0"/>
                </a:solidFill>
              </a:rPr>
              <a:t>Guy Leckenby et al., Nature  2024.</a:t>
            </a:r>
            <a:endParaRPr lang="en-IE" sz="1600" b="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C74F0-8050-4FC3-9583-A4A8B0BA5C6E}"/>
              </a:ext>
            </a:extLst>
          </p:cNvPr>
          <p:cNvSpPr/>
          <p:nvPr/>
        </p:nvSpPr>
        <p:spPr bwMode="auto">
          <a:xfrm>
            <a:off x="5145667" y="4711562"/>
            <a:ext cx="330467" cy="402698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4E3CA9E-26E1-45B1-8B4D-5222C3E59D07}"/>
              </a:ext>
            </a:extLst>
          </p:cNvPr>
          <p:cNvSpPr/>
          <p:nvPr/>
        </p:nvSpPr>
        <p:spPr bwMode="auto">
          <a:xfrm>
            <a:off x="4960468" y="4578105"/>
            <a:ext cx="330467" cy="402698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C7EB6-9C39-4050-8B13-C36A112F45A4}"/>
              </a:ext>
            </a:extLst>
          </p:cNvPr>
          <p:cNvSpPr txBox="1"/>
          <p:nvPr/>
        </p:nvSpPr>
        <p:spPr>
          <a:xfrm>
            <a:off x="7777852" y="1985223"/>
            <a:ext cx="93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>
                <a:solidFill>
                  <a:srgbClr val="A50021"/>
                </a:solidFill>
              </a:rPr>
              <a:t>205</a:t>
            </a:r>
            <a:r>
              <a:rPr lang="de-DE" sz="1600" dirty="0">
                <a:solidFill>
                  <a:srgbClr val="A50021"/>
                </a:solidFill>
              </a:rPr>
              <a:t>Pb</a:t>
            </a:r>
            <a:r>
              <a:rPr lang="de-DE" sz="1600" baseline="30000" dirty="0">
                <a:solidFill>
                  <a:srgbClr val="A50021"/>
                </a:solidFill>
              </a:rPr>
              <a:t>81+</a:t>
            </a:r>
            <a:endParaRPr lang="en-IE" sz="1600" baseline="30000" dirty="0">
              <a:solidFill>
                <a:srgbClr val="A5002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B79D1-3E86-4E64-9CFA-B53771B93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44" y="3844446"/>
            <a:ext cx="4030609" cy="2433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0F951-4199-47F4-A937-FB3110E3A160}"/>
              </a:ext>
            </a:extLst>
          </p:cNvPr>
          <p:cNvSpPr txBox="1"/>
          <p:nvPr/>
        </p:nvSpPr>
        <p:spPr>
          <a:xfrm rot="16200000">
            <a:off x="4419418" y="4790862"/>
            <a:ext cx="14125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N</a:t>
            </a:r>
            <a:r>
              <a:rPr lang="en-DE" sz="1400" baseline="-25000" dirty="0"/>
              <a:t>Pb</a:t>
            </a:r>
            <a:r>
              <a:rPr lang="de-DE" sz="1400" dirty="0"/>
              <a:t>/ </a:t>
            </a:r>
            <a:r>
              <a:rPr lang="de-DE" sz="1400" dirty="0" err="1"/>
              <a:t>N</a:t>
            </a:r>
            <a:r>
              <a:rPr lang="de-DE" sz="1400" baseline="-25000" dirty="0" err="1"/>
              <a:t>Tl</a:t>
            </a:r>
            <a:r>
              <a:rPr lang="en-DE" sz="1400" dirty="0"/>
              <a:t> x 1e-3</a:t>
            </a:r>
            <a:endParaRPr lang="en-IE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E7DE4-E3AB-4AD3-AB97-643B3B691506}"/>
              </a:ext>
            </a:extLst>
          </p:cNvPr>
          <p:cNvSpPr/>
          <p:nvPr/>
        </p:nvSpPr>
        <p:spPr bwMode="auto">
          <a:xfrm>
            <a:off x="1890203" y="2447925"/>
            <a:ext cx="352425" cy="430026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>
            <a:extLst>
              <a:ext uri="{FF2B5EF4-FFF2-40B4-BE49-F238E27FC236}">
                <a16:creationId xmlns:a16="http://schemas.microsoft.com/office/drawing/2014/main" id="{C8266D28-8992-498D-8001-4E2002AB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IE"/>
          </a:p>
        </p:txBody>
      </p:sp>
      <p:sp>
        <p:nvSpPr>
          <p:cNvPr id="799747" name="Rectangle 3">
            <a:extLst>
              <a:ext uri="{FF2B5EF4-FFF2-40B4-BE49-F238E27FC236}">
                <a16:creationId xmlns:a16="http://schemas.microsoft.com/office/drawing/2014/main" id="{7D0ADC66-5AD3-49BA-ABAE-F32E48D62C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88188" cy="119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US" altLang="ja-JP" dirty="0">
                <a:ea typeface="MS PGothic" panose="020B0600070205080204" pitchFamily="34" charset="-128"/>
              </a:rPr>
              <a:t>Schottky Frequency Spectrum of</a:t>
            </a:r>
            <a:br>
              <a:rPr lang="en-US" altLang="ja-JP" dirty="0">
                <a:ea typeface="MS PGothic" panose="020B0600070205080204" pitchFamily="34" charset="-128"/>
              </a:rPr>
            </a:br>
            <a:r>
              <a:rPr lang="en-US" altLang="ja-JP" baseline="30000" dirty="0">
                <a:ea typeface="MS PGothic" panose="020B0600070205080204" pitchFamily="34" charset="-128"/>
              </a:rPr>
              <a:t>238</a:t>
            </a:r>
            <a:r>
              <a:rPr lang="en-US" altLang="ja-JP" dirty="0">
                <a:ea typeface="MS PGothic" panose="020B0600070205080204" pitchFamily="34" charset="-128"/>
              </a:rPr>
              <a:t>U Fragments</a:t>
            </a:r>
            <a:r>
              <a:rPr lang="en-DE" altLang="ja-JP" dirty="0">
                <a:ea typeface="MS PGothic" panose="020B0600070205080204" pitchFamily="34" charset="-128"/>
              </a:rPr>
              <a:t> for Mass Measurements</a:t>
            </a:r>
            <a:endParaRPr lang="de-DE" altLang="ja-JP" sz="2400" dirty="0">
              <a:ea typeface="MS PGothic" panose="020B0600070205080204" pitchFamily="34" charset="-128"/>
            </a:endParaRPr>
          </a:p>
        </p:txBody>
      </p:sp>
      <p:sp>
        <p:nvSpPr>
          <p:cNvPr id="799748" name="Rectangle 4">
            <a:extLst>
              <a:ext uri="{FF2B5EF4-FFF2-40B4-BE49-F238E27FC236}">
                <a16:creationId xmlns:a16="http://schemas.microsoft.com/office/drawing/2014/main" id="{25DF52AA-B965-4A94-8B7D-077C2880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025" y="22526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IE"/>
          </a:p>
        </p:txBody>
      </p:sp>
      <p:pic>
        <p:nvPicPr>
          <p:cNvPr id="799752" name="Picture 8">
            <a:extLst>
              <a:ext uri="{FF2B5EF4-FFF2-40B4-BE49-F238E27FC236}">
                <a16:creationId xmlns:a16="http://schemas.microsoft.com/office/drawing/2014/main" id="{5C76779E-0339-4E64-979D-FF85DA55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01750"/>
            <a:ext cx="7126288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9749" name="Text Box 5">
            <a:extLst>
              <a:ext uri="{FF2B5EF4-FFF2-40B4-BE49-F238E27FC236}">
                <a16:creationId xmlns:a16="http://schemas.microsoft.com/office/drawing/2014/main" id="{86E9F3A6-7785-4F18-8DEA-B9248326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573213"/>
            <a:ext cx="307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/>
              <a:t>known / </a:t>
            </a:r>
            <a:r>
              <a:rPr lang="en-US" altLang="en-US" sz="1800">
                <a:solidFill>
                  <a:srgbClr val="DDDDDD"/>
                </a:solidFill>
              </a:rPr>
              <a:t>unknown</a:t>
            </a:r>
            <a:r>
              <a:rPr lang="en-US" altLang="en-US" sz="1800"/>
              <a:t> masses:</a:t>
            </a:r>
          </a:p>
        </p:txBody>
      </p:sp>
      <p:pic>
        <p:nvPicPr>
          <p:cNvPr id="799753" name="Picture 9">
            <a:extLst>
              <a:ext uri="{FF2B5EF4-FFF2-40B4-BE49-F238E27FC236}">
                <a16:creationId xmlns:a16="http://schemas.microsoft.com/office/drawing/2014/main" id="{107CA418-6F99-43E0-8714-B7DD3911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519238"/>
            <a:ext cx="274161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8DB9CC-E671-4374-863A-9C8FDDE0A496}"/>
              </a:ext>
            </a:extLst>
          </p:cNvPr>
          <p:cNvSpPr txBox="1"/>
          <p:nvPr/>
        </p:nvSpPr>
        <p:spPr>
          <a:xfrm rot="20633164">
            <a:off x="5057748" y="1911943"/>
            <a:ext cx="420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>
                <a:solidFill>
                  <a:srgbClr val="C00000"/>
                </a:solidFill>
              </a:rPr>
              <a:t>Nice lar</a:t>
            </a:r>
            <a:r>
              <a:rPr lang="en-IE" sz="2400" dirty="0" err="1">
                <a:solidFill>
                  <a:srgbClr val="C00000"/>
                </a:solidFill>
              </a:rPr>
              <a:t>ge</a:t>
            </a:r>
            <a:r>
              <a:rPr lang="en-DE" sz="2400" dirty="0">
                <a:solidFill>
                  <a:srgbClr val="C00000"/>
                </a:solidFill>
              </a:rPr>
              <a:t> overview, but</a:t>
            </a:r>
          </a:p>
          <a:p>
            <a:r>
              <a:rPr lang="en-DE" sz="2400" dirty="0">
                <a:solidFill>
                  <a:srgbClr val="C00000"/>
                </a:solidFill>
              </a:rPr>
              <a:t>needs long cooling time,</a:t>
            </a:r>
            <a:br>
              <a:rPr lang="en-DE" sz="2400" dirty="0">
                <a:solidFill>
                  <a:srgbClr val="C00000"/>
                </a:solidFill>
              </a:rPr>
            </a:br>
            <a:r>
              <a:rPr lang="en-DE" sz="2400" dirty="0">
                <a:solidFill>
                  <a:srgbClr val="C00000"/>
                </a:solidFill>
              </a:rPr>
              <a:t>most long T</a:t>
            </a:r>
            <a:r>
              <a:rPr lang="en-DE" sz="2400" baseline="-25000" dirty="0">
                <a:solidFill>
                  <a:srgbClr val="C00000"/>
                </a:solidFill>
              </a:rPr>
              <a:t>1/2</a:t>
            </a:r>
            <a:r>
              <a:rPr lang="en-DE" sz="2400" dirty="0">
                <a:solidFill>
                  <a:srgbClr val="C00000"/>
                </a:solidFill>
              </a:rPr>
              <a:t> cases done.</a:t>
            </a:r>
            <a:endParaRPr lang="en-IE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Picture 31"/>
          <p:cNvGrpSpPr/>
          <p:nvPr/>
        </p:nvGrpSpPr>
        <p:grpSpPr>
          <a:xfrm>
            <a:off x="8076673" y="110164"/>
            <a:ext cx="555626" cy="515939"/>
            <a:chOff x="0" y="0"/>
            <a:chExt cx="790222" cy="733778"/>
          </a:xfrm>
        </p:grpSpPr>
        <p:sp>
          <p:nvSpPr>
            <p:cNvPr id="32" name="Rectangle"/>
            <p:cNvSpPr/>
            <p:nvPr/>
          </p:nvSpPr>
          <p:spPr>
            <a:xfrm>
              <a:off x="0" y="0"/>
              <a:ext cx="790223" cy="7337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09578">
                <a:defRPr sz="3400">
                  <a:latin typeface="Arial"/>
                  <a:ea typeface="Arial"/>
                  <a:cs typeface="Arial"/>
                  <a:sym typeface="Arial"/>
                </a:defRPr>
              </a:pPr>
              <a:endParaRPr sz="2391"/>
            </a:p>
          </p:txBody>
        </p:sp>
        <p:pic>
          <p:nvPicPr>
            <p:cNvPr id="33" name="image19.png" descr="image1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0223" cy="733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Picture 32" descr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77" y="764234"/>
            <a:ext cx="871538" cy="35083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Variable resonance frequency: 408-416 MHz…"/>
          <p:cNvSpPr txBox="1"/>
          <p:nvPr/>
        </p:nvSpPr>
        <p:spPr>
          <a:xfrm>
            <a:off x="300939" y="2574993"/>
            <a:ext cx="3538400" cy="80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457184">
              <a:spcBef>
                <a:spcPts val="492"/>
              </a:spcBef>
              <a:buClr>
                <a:srgbClr val="FDBB63"/>
              </a:buClr>
              <a:buSzPct val="100000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547" dirty="0">
                <a:solidFill>
                  <a:srgbClr val="333399"/>
                </a:solidFill>
              </a:rPr>
              <a:t>Detection by  Schottky pickups</a:t>
            </a:r>
            <a:br>
              <a:rPr sz="1547" dirty="0">
                <a:solidFill>
                  <a:srgbClr val="333399"/>
                </a:solidFill>
              </a:rPr>
            </a:br>
            <a:r>
              <a:rPr sz="1547" dirty="0">
                <a:solidFill>
                  <a:srgbClr val="333399"/>
                </a:solidFill>
              </a:rPr>
              <a:t>for future position sensitive </a:t>
            </a:r>
            <a:br>
              <a:rPr sz="1547" dirty="0">
                <a:solidFill>
                  <a:srgbClr val="333399"/>
                </a:solidFill>
              </a:rPr>
            </a:br>
            <a:r>
              <a:rPr sz="1547" dirty="0">
                <a:solidFill>
                  <a:srgbClr val="333399"/>
                </a:solidFill>
              </a:rPr>
              <a:t>planned </a:t>
            </a:r>
            <a:r>
              <a:rPr lang="en-DE" sz="1547" dirty="0">
                <a:solidFill>
                  <a:srgbClr val="333399"/>
                </a:solidFill>
              </a:rPr>
              <a:t>for active correction.</a:t>
            </a:r>
            <a:endParaRPr sz="1547" dirty="0">
              <a:solidFill>
                <a:srgbClr val="333399"/>
              </a:solidFill>
            </a:endParaRPr>
          </a:p>
        </p:txBody>
      </p:sp>
      <p:pic>
        <p:nvPicPr>
          <p:cNvPr id="52" name="br1.png" descr="b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" y="3512402"/>
            <a:ext cx="3668507" cy="3331196"/>
          </a:xfrm>
          <a:prstGeom prst="rect">
            <a:avLst/>
          </a:prstGeom>
          <a:ln w="25400" cap="flat">
            <a:solidFill>
              <a:srgbClr val="C0504D"/>
            </a:solidFill>
            <a:prstDash val="solid"/>
            <a:round/>
          </a:ln>
          <a:effectLst/>
        </p:spPr>
      </p:pic>
      <p:pic>
        <p:nvPicPr>
          <p:cNvPr id="53" name="br1_4.png" descr="br1_4.png"/>
          <p:cNvPicPr>
            <a:picLocks noChangeAspect="1"/>
          </p:cNvPicPr>
          <p:nvPr/>
        </p:nvPicPr>
        <p:blipFill>
          <a:blip r:embed="rId5"/>
          <a:srcRect l="9566" t="12401" r="33226" b="9555"/>
          <a:stretch>
            <a:fillRect/>
          </a:stretch>
        </p:blipFill>
        <p:spPr>
          <a:xfrm>
            <a:off x="550415" y="3834352"/>
            <a:ext cx="1246871" cy="11939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4" name="Line"/>
          <p:cNvSpPr/>
          <p:nvPr/>
        </p:nvSpPr>
        <p:spPr>
          <a:xfrm>
            <a:off x="1608825" y="5483791"/>
            <a:ext cx="651612" cy="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55" name="Line"/>
          <p:cNvSpPr/>
          <p:nvPr/>
        </p:nvSpPr>
        <p:spPr>
          <a:xfrm flipH="1" flipV="1">
            <a:off x="1631073" y="5033532"/>
            <a:ext cx="625876" cy="42780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ysDot"/>
            <a:miter lim="400000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56" name="Line"/>
          <p:cNvSpPr/>
          <p:nvPr/>
        </p:nvSpPr>
        <p:spPr>
          <a:xfrm flipH="1" flipV="1">
            <a:off x="670635" y="5033532"/>
            <a:ext cx="908639" cy="45144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ysDot"/>
            <a:miter lim="400000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57" name="Line"/>
          <p:cNvSpPr/>
          <p:nvPr/>
        </p:nvSpPr>
        <p:spPr>
          <a:xfrm>
            <a:off x="1107753" y="4207878"/>
            <a:ext cx="303219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ysDot"/>
            <a:miter lim="400000"/>
            <a:headEnd type="triangle" w="med" len="sm"/>
            <a:tailEnd type="triangle" w="med" len="sm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58" name="~101 keV"/>
          <p:cNvSpPr txBox="1"/>
          <p:nvPr/>
        </p:nvSpPr>
        <p:spPr>
          <a:xfrm>
            <a:off x="682784" y="3585209"/>
            <a:ext cx="191654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l" defTabSz="866986">
              <a:lnSpc>
                <a:spcPct val="100000"/>
              </a:lnSpc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dirty="0"/>
              <a:t>~101 </a:t>
            </a:r>
            <a:r>
              <a:rPr sz="1200" dirty="0" err="1"/>
              <a:t>keV</a:t>
            </a:r>
            <a:r>
              <a:rPr lang="de-DE" sz="1200" dirty="0"/>
              <a:t> (</a:t>
            </a:r>
            <a:r>
              <a:rPr lang="de-DE" sz="1200" dirty="0" err="1">
                <a:latin typeface="Symbol" panose="05050102010706020507" pitchFamily="18" charset="2"/>
              </a:rPr>
              <a:t>D</a:t>
            </a:r>
            <a:r>
              <a:rPr lang="de-DE" sz="1200" dirty="0" err="1"/>
              <a:t>m</a:t>
            </a:r>
            <a:r>
              <a:rPr lang="de-DE" sz="1200" dirty="0"/>
              <a:t>/m = 1x10</a:t>
            </a:r>
            <a:r>
              <a:rPr lang="de-DE" sz="1200" baseline="30000" dirty="0"/>
              <a:t>-6</a:t>
            </a:r>
            <a:r>
              <a:rPr lang="de-DE" sz="1200" dirty="0"/>
              <a:t>)</a:t>
            </a:r>
            <a:endParaRPr sz="1200" dirty="0"/>
          </a:p>
        </p:txBody>
      </p:sp>
      <p:sp>
        <p:nvSpPr>
          <p:cNvPr id="59" name="72mBr"/>
          <p:cNvSpPr txBox="1"/>
          <p:nvPr/>
        </p:nvSpPr>
        <p:spPr>
          <a:xfrm>
            <a:off x="741669" y="4089945"/>
            <a:ext cx="460293" cy="292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defTabSz="609578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sz="984" baseline="31999" dirty="0"/>
              <a:t>72m</a:t>
            </a:r>
            <a:r>
              <a:rPr sz="984" dirty="0"/>
              <a:t>Br</a:t>
            </a:r>
          </a:p>
        </p:txBody>
      </p:sp>
      <p:sp>
        <p:nvSpPr>
          <p:cNvPr id="60" name="72Br"/>
          <p:cNvSpPr txBox="1"/>
          <p:nvPr/>
        </p:nvSpPr>
        <p:spPr>
          <a:xfrm>
            <a:off x="1431479" y="3924155"/>
            <a:ext cx="373964" cy="292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/>
          <a:p>
            <a:pPr defTabSz="609578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sz="984" baseline="31999" dirty="0"/>
              <a:t>72</a:t>
            </a:r>
            <a:r>
              <a:rPr sz="984" dirty="0"/>
              <a:t>Br</a:t>
            </a:r>
          </a:p>
        </p:txBody>
      </p:sp>
      <p:sp>
        <p:nvSpPr>
          <p:cNvPr id="61" name="Decay"/>
          <p:cNvSpPr txBox="1"/>
          <p:nvPr/>
        </p:nvSpPr>
        <p:spPr>
          <a:xfrm>
            <a:off x="2578022" y="4236246"/>
            <a:ext cx="651317" cy="344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l" defTabSz="866986">
              <a:lnSpc>
                <a:spcPct val="100000"/>
              </a:lnSpc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Decay</a:t>
            </a:r>
          </a:p>
        </p:txBody>
      </p:sp>
      <p:sp>
        <p:nvSpPr>
          <p:cNvPr id="62" name="Line"/>
          <p:cNvSpPr/>
          <p:nvPr/>
        </p:nvSpPr>
        <p:spPr>
          <a:xfrm flipH="1">
            <a:off x="1983150" y="4375707"/>
            <a:ext cx="635204" cy="178382"/>
          </a:xfrm>
          <a:prstGeom prst="line">
            <a:avLst/>
          </a:prstGeom>
          <a:noFill/>
          <a:ln w="12700" cap="flat">
            <a:solidFill>
              <a:srgbClr val="F79646"/>
            </a:solidFill>
            <a:prstDash val="solid"/>
            <a:round/>
            <a:tailEnd type="triangle" w="med" len="me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63" name="Injection"/>
          <p:cNvSpPr txBox="1"/>
          <p:nvPr/>
        </p:nvSpPr>
        <p:spPr>
          <a:xfrm>
            <a:off x="2570746" y="5806302"/>
            <a:ext cx="869893" cy="344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l" defTabSz="866986">
              <a:lnSpc>
                <a:spcPct val="100000"/>
              </a:lnSpc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Injection</a:t>
            </a:r>
          </a:p>
        </p:txBody>
      </p:sp>
      <p:sp>
        <p:nvSpPr>
          <p:cNvPr id="64" name="Line"/>
          <p:cNvSpPr/>
          <p:nvPr/>
        </p:nvSpPr>
        <p:spPr>
          <a:xfrm flipH="1">
            <a:off x="1975874" y="5945763"/>
            <a:ext cx="635204" cy="178382"/>
          </a:xfrm>
          <a:prstGeom prst="line">
            <a:avLst/>
          </a:prstGeom>
          <a:noFill/>
          <a:ln w="12700" cap="flat">
            <a:solidFill>
              <a:srgbClr val="F79646"/>
            </a:solidFill>
            <a:prstDash val="solid"/>
            <a:round/>
            <a:tailEnd type="triangle" w="med" len="med"/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defTabSz="609578">
              <a:defRPr sz="3400">
                <a:latin typeface="Arial"/>
                <a:ea typeface="Arial"/>
                <a:cs typeface="Arial"/>
                <a:sym typeface="Arial"/>
              </a:defRPr>
            </a:pPr>
            <a:endParaRPr sz="2391"/>
          </a:p>
        </p:txBody>
      </p:sp>
      <p:sp>
        <p:nvSpPr>
          <p:cNvPr id="65" name="Injection"/>
          <p:cNvSpPr txBox="1"/>
          <p:nvPr/>
        </p:nvSpPr>
        <p:spPr>
          <a:xfrm>
            <a:off x="2570746" y="5806302"/>
            <a:ext cx="869893" cy="344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 algn="l" defTabSz="866986">
              <a:lnSpc>
                <a:spcPct val="100000"/>
              </a:lnSpc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 dirty="0"/>
              <a:t>Injection</a:t>
            </a:r>
          </a:p>
        </p:txBody>
      </p:sp>
      <p:sp>
        <p:nvSpPr>
          <p:cNvPr id="43" name="72mGe"/>
          <p:cNvSpPr txBox="1"/>
          <p:nvPr/>
        </p:nvSpPr>
        <p:spPr>
          <a:xfrm>
            <a:off x="5402428" y="4030723"/>
            <a:ext cx="919342" cy="373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defTabSz="609578"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28" baseline="31999" dirty="0"/>
              <a:t>72m</a:t>
            </a:r>
            <a:r>
              <a:rPr sz="1828" dirty="0"/>
              <a:t>Ge</a:t>
            </a:r>
          </a:p>
        </p:txBody>
      </p:sp>
      <p:sp>
        <p:nvSpPr>
          <p:cNvPr id="66" name="Nuclear two-photon decay in swift heavy ions"/>
          <p:cNvSpPr txBox="1">
            <a:spLocks/>
          </p:cNvSpPr>
          <p:nvPr/>
        </p:nvSpPr>
        <p:spPr bwMode="auto">
          <a:xfrm>
            <a:off x="551250" y="-14540"/>
            <a:ext cx="6062198" cy="8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>
            <a:lvl1pPr algn="l" defTabSz="52669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754" b="1" spc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E143 Results</a:t>
            </a:r>
            <a:r>
              <a:rPr lang="en-DE" sz="2800" kern="0" dirty="0"/>
              <a:t> in ESR</a:t>
            </a:r>
            <a:endParaRPr lang="en-US" sz="2800" kern="0" dirty="0"/>
          </a:p>
        </p:txBody>
      </p:sp>
      <p:pic>
        <p:nvPicPr>
          <p:cNvPr id="67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923" y="218165"/>
            <a:ext cx="968275" cy="7214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314649" y="3046752"/>
            <a:ext cx="390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Symbol" panose="05050102010706020507" pitchFamily="18" charset="2"/>
              </a:rPr>
              <a:t>D</a:t>
            </a:r>
            <a:r>
              <a:rPr lang="de-DE" sz="2000" dirty="0" err="1"/>
              <a:t>m</a:t>
            </a:r>
            <a:r>
              <a:rPr lang="de-DE" sz="2000" dirty="0"/>
              <a:t> = 695 </a:t>
            </a:r>
            <a:r>
              <a:rPr lang="de-DE" sz="2000" dirty="0" err="1"/>
              <a:t>keV</a:t>
            </a:r>
            <a:r>
              <a:rPr lang="de-DE" sz="2000" dirty="0"/>
              <a:t>, </a:t>
            </a:r>
            <a:r>
              <a:rPr lang="de-DE" sz="2000" dirty="0">
                <a:latin typeface="Symbol" panose="05050102010706020507" pitchFamily="18" charset="2"/>
              </a:rPr>
              <a:t>t</a:t>
            </a:r>
            <a:r>
              <a:rPr lang="de-DE" sz="2000" dirty="0"/>
              <a:t> ~ 0.02 s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886001" y="6578559"/>
            <a:ext cx="3690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b="0" dirty="0">
                <a:latin typeface="+mj-lt"/>
              </a:rPr>
              <a:t>resonant Schottky </a:t>
            </a:r>
            <a:r>
              <a:rPr lang="de-DE" sz="1400" b="0" dirty="0">
                <a:latin typeface="+mj-lt"/>
              </a:rPr>
              <a:t>at high </a:t>
            </a:r>
            <a:r>
              <a:rPr lang="de-DE" sz="1400" b="0" dirty="0" err="1">
                <a:latin typeface="+mj-lt"/>
              </a:rPr>
              <a:t>harmonic</a:t>
            </a:r>
            <a:r>
              <a:rPr lang="de-DE" sz="1400" b="0" dirty="0">
                <a:latin typeface="+mj-lt"/>
              </a:rPr>
              <a:t> h = 212 </a:t>
            </a:r>
            <a:endParaRPr lang="en-IE" sz="1400" b="0" dirty="0">
              <a:latin typeface="+mj-lt"/>
            </a:endParaRPr>
          </a:p>
        </p:txBody>
      </p:sp>
      <p:sp>
        <p:nvSpPr>
          <p:cNvPr id="68" name="Variable resonance frequency: 408-416 MHz…"/>
          <p:cNvSpPr txBox="1"/>
          <p:nvPr/>
        </p:nvSpPr>
        <p:spPr>
          <a:xfrm>
            <a:off x="230271" y="1901854"/>
            <a:ext cx="6685908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457184">
              <a:spcBef>
                <a:spcPts val="492"/>
              </a:spcBef>
              <a:buClr>
                <a:srgbClr val="FDBB63"/>
              </a:buClr>
              <a:buSzPct val="100000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Very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resolution</a:t>
            </a:r>
            <a:r>
              <a:rPr lang="en-DE" sz="2000" dirty="0"/>
              <a:t> (with scrapers a bit closed)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CBC85-AD4F-45C6-AE26-C9876C5E6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760" y="3512401"/>
            <a:ext cx="5231934" cy="3127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17A8D-601A-40FE-8162-DC181292B71F}"/>
              </a:ext>
            </a:extLst>
          </p:cNvPr>
          <p:cNvSpPr txBox="1"/>
          <p:nvPr/>
        </p:nvSpPr>
        <p:spPr>
          <a:xfrm>
            <a:off x="209111" y="1233006"/>
            <a:ext cx="822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/>
              <a:t>No cooling, </a:t>
            </a:r>
            <a:r>
              <a:rPr lang="en-DE" sz="2000" dirty="0" err="1"/>
              <a:t>isoc</a:t>
            </a:r>
            <a:r>
              <a:rPr lang="en-IE" sz="2000" dirty="0"/>
              <a:t>h</a:t>
            </a:r>
            <a:r>
              <a:rPr lang="en-DE" sz="2000" dirty="0" err="1"/>
              <a:t>ronous</a:t>
            </a:r>
            <a:r>
              <a:rPr lang="en-DE" sz="2000" dirty="0"/>
              <a:t> mode,</a:t>
            </a:r>
            <a:br>
              <a:rPr lang="en-DE" sz="2000" dirty="0"/>
            </a:br>
            <a:r>
              <a:rPr lang="en-DE" sz="2000" dirty="0"/>
              <a:t>working at transition point (</a:t>
            </a:r>
            <a:r>
              <a:rPr lang="en-DE" sz="2000" dirty="0">
                <a:latin typeface="Symbol" panose="05050102010706020507" pitchFamily="18" charset="2"/>
              </a:rPr>
              <a:t>g</a:t>
            </a:r>
            <a:r>
              <a:rPr lang="en-DE" sz="2000" dirty="0"/>
              <a:t> = </a:t>
            </a:r>
            <a:r>
              <a:rPr lang="en-DE" sz="2000" dirty="0" err="1">
                <a:latin typeface="Symbol" panose="05050102010706020507" pitchFamily="18" charset="2"/>
              </a:rPr>
              <a:t>g</a:t>
            </a:r>
            <a:r>
              <a:rPr lang="en-DE" sz="2000" baseline="-25000" dirty="0" err="1"/>
              <a:t>t</a:t>
            </a:r>
            <a:r>
              <a:rPr lang="en-DE" sz="2000" dirty="0"/>
              <a:t>) requires large dispersion in arcs.</a:t>
            </a:r>
            <a:endParaRPr lang="en-IE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5134CA-4284-4882-BEB8-4BD43CA9ACE5}"/>
              </a:ext>
            </a:extLst>
          </p:cNvPr>
          <p:cNvSpPr txBox="1"/>
          <p:nvPr/>
        </p:nvSpPr>
        <p:spPr>
          <a:xfrm>
            <a:off x="5298061" y="2686582"/>
            <a:ext cx="332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>
                <a:latin typeface="+mj-lt"/>
              </a:rPr>
              <a:t>2 photon decay of </a:t>
            </a:r>
            <a:r>
              <a:rPr lang="en-DE" sz="2000" baseline="30000" dirty="0">
                <a:latin typeface="+mj-lt"/>
              </a:rPr>
              <a:t>72m</a:t>
            </a:r>
            <a:r>
              <a:rPr lang="en-DE" sz="2000" dirty="0">
                <a:latin typeface="+mj-lt"/>
              </a:rPr>
              <a:t>Ge</a:t>
            </a:r>
            <a:endParaRPr lang="en-I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25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5900" y="317415"/>
            <a:ext cx="6586249" cy="493713"/>
          </a:xfrm>
        </p:spPr>
        <p:txBody>
          <a:bodyPr/>
          <a:lstStyle/>
          <a:p>
            <a:r>
              <a:rPr lang="en-DE" altLang="de-DE" sz="2400" dirty="0"/>
              <a:t>NUSTAR Requirements</a:t>
            </a:r>
            <a:endParaRPr lang="de-DE" altLang="de-DE" sz="2400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9943B68B-9C45-4F8C-A703-D18BE72E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02" y="1150392"/>
            <a:ext cx="8542518" cy="24795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Injection </a:t>
            </a:r>
            <a:r>
              <a:rPr lang="en-DE" altLang="de-DE" sz="2000" dirty="0" err="1">
                <a:solidFill>
                  <a:schemeClr val="accent2">
                    <a:lumMod val="75000"/>
                  </a:schemeClr>
                </a:solidFill>
              </a:rPr>
              <a:t>acceptan</a:t>
            </a:r>
            <a:r>
              <a:rPr lang="en-IE" altLang="de-DE" sz="2000" dirty="0" err="1">
                <a:solidFill>
                  <a:schemeClr val="accent2">
                    <a:lumMod val="75000"/>
                  </a:schemeClr>
                </a:solidFill>
              </a:rPr>
              <a:t>ce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 as good as possible.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Variable operation at different B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 (11 Tm is good)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Heavy ion cooling (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 = 0.8 - 0.95), stochastic and electron-cooling.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Accumulation of beams (barrier bucket), m/q = 2.2 - 2.65.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Transfer to detector in arc after B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 change (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m or </a:t>
            </a:r>
            <a:r>
              <a:rPr lang="en-DE" altLang="de-DE" sz="2000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DE" altLang="de-DE" sz="2000" dirty="0" err="1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Dense gas jet target (H, He)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Isochronous mode of COSY ?  (low </a:t>
            </a:r>
            <a:r>
              <a:rPr lang="en-DE" altLang="de-DE" sz="2000" dirty="0" err="1">
                <a:solidFill>
                  <a:schemeClr val="accent2">
                    <a:lumMod val="75000"/>
                  </a:schemeClr>
                </a:solidFill>
              </a:rPr>
              <a:t>acc</a:t>
            </a:r>
            <a:r>
              <a:rPr lang="en-IE" altLang="de-DE" sz="2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DE" altLang="de-DE" sz="2000" dirty="0" err="1">
                <a:solidFill>
                  <a:schemeClr val="accent2">
                    <a:lumMod val="75000"/>
                  </a:schemeClr>
                </a:solidFill>
              </a:rPr>
              <a:t>ptance</a:t>
            </a:r>
            <a:r>
              <a:rPr lang="en-DE" altLang="de-DE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alt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de-DE" altLang="de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1AC20A27-D840-4126-A081-B44FE34D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80" y="3327696"/>
            <a:ext cx="8218667" cy="79915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DE" altLang="de-DE" sz="2000" dirty="0">
                <a:solidFill>
                  <a:srgbClr val="339966"/>
                </a:solidFill>
              </a:rPr>
              <a:t>Long term strategy:</a:t>
            </a:r>
            <a:br>
              <a:rPr lang="en-DE" altLang="de-DE" sz="2000" dirty="0">
                <a:solidFill>
                  <a:srgbClr val="339966"/>
                </a:solidFill>
              </a:rPr>
            </a:br>
            <a:r>
              <a:rPr lang="en-DE" altLang="de-DE" sz="2000" dirty="0">
                <a:solidFill>
                  <a:srgbClr val="339966"/>
                </a:solidFill>
                <a:sym typeface="Wingdings" panose="05000000000000000000" pitchFamily="2" charset="2"/>
              </a:rPr>
              <a:t> more rings in combination, a real collector ring.</a:t>
            </a:r>
            <a:endParaRPr lang="de-DE" altLang="de-DE" sz="2000" dirty="0">
              <a:solidFill>
                <a:srgbClr val="339966"/>
              </a:solidFill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BDF6438-8551-4E0D-8D39-0ED28546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79" y="3991465"/>
            <a:ext cx="8218667" cy="49025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DE" altLang="de-DE" sz="2000" dirty="0">
                <a:solidFill>
                  <a:srgbClr val="A50021"/>
                </a:solidFill>
              </a:rPr>
              <a:t>Ring branch of Super-FRS also is on hold</a:t>
            </a:r>
            <a:r>
              <a:rPr lang="de-DE" altLang="de-DE" sz="2000" dirty="0">
                <a:solidFill>
                  <a:srgbClr val="A50021"/>
                </a:solidFill>
              </a:rPr>
              <a:t>, </a:t>
            </a:r>
            <a:r>
              <a:rPr lang="de-DE" altLang="de-DE" sz="2000" dirty="0" err="1">
                <a:solidFill>
                  <a:srgbClr val="A50021"/>
                </a:solidFill>
              </a:rPr>
              <a:t>simplified</a:t>
            </a:r>
            <a:r>
              <a:rPr lang="de-DE" altLang="de-DE" sz="2000" dirty="0">
                <a:solidFill>
                  <a:srgbClr val="A50021"/>
                </a:solidFill>
              </a:rPr>
              <a:t> </a:t>
            </a:r>
            <a:r>
              <a:rPr lang="de-DE" altLang="de-DE" sz="2000" dirty="0" err="1">
                <a:solidFill>
                  <a:srgbClr val="A50021"/>
                </a:solidFill>
              </a:rPr>
              <a:t>beamline</a:t>
            </a:r>
            <a:r>
              <a:rPr lang="de-DE" altLang="de-DE" sz="2000" dirty="0">
                <a:solidFill>
                  <a:srgbClr val="A50021"/>
                </a:solidFill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A4C4-80FD-42C1-B755-A1A13CFDB4F5}"/>
              </a:ext>
            </a:extLst>
          </p:cNvPr>
          <p:cNvSpPr txBox="1"/>
          <p:nvPr/>
        </p:nvSpPr>
        <p:spPr>
          <a:xfrm>
            <a:off x="580768" y="4584223"/>
            <a:ext cx="8377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Isochronous</a:t>
            </a:r>
            <a:r>
              <a:rPr lang="de-DE" sz="2000" dirty="0"/>
              <a:t> </a:t>
            </a:r>
            <a:r>
              <a:rPr lang="de-DE" sz="2000" dirty="0" err="1"/>
              <a:t>mode</a:t>
            </a:r>
            <a:r>
              <a:rPr lang="de-DE" sz="2000" dirty="0"/>
              <a:t> </a:t>
            </a:r>
            <a:r>
              <a:rPr lang="de-DE" sz="2000" dirty="0" err="1"/>
              <a:t>would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 CR/COSY a </a:t>
            </a:r>
            <a:r>
              <a:rPr lang="de-DE" sz="2000" dirty="0" err="1"/>
              <a:t>wide</a:t>
            </a:r>
            <a:r>
              <a:rPr lang="de-DE" sz="2000" dirty="0"/>
              <a:t> </a:t>
            </a:r>
            <a:r>
              <a:rPr lang="de-DE" sz="2000" dirty="0" err="1"/>
              <a:t>range</a:t>
            </a:r>
            <a:br>
              <a:rPr lang="en-DE" sz="2000" dirty="0"/>
            </a:br>
            <a:r>
              <a:rPr lang="de-DE" sz="2000" dirty="0" err="1"/>
              <a:t>mass</a:t>
            </a:r>
            <a:r>
              <a:rPr lang="de-DE" sz="2000" dirty="0"/>
              <a:t> </a:t>
            </a:r>
            <a:r>
              <a:rPr lang="de-DE" sz="2000" dirty="0" err="1"/>
              <a:t>measurement</a:t>
            </a:r>
            <a:r>
              <a:rPr lang="de-DE" sz="2000" dirty="0"/>
              <a:t> </a:t>
            </a:r>
            <a:r>
              <a:rPr lang="de-DE" sz="2000" dirty="0" err="1"/>
              <a:t>device</a:t>
            </a:r>
            <a:r>
              <a:rPr lang="en-DE" sz="2000" dirty="0"/>
              <a:t> (now only </a:t>
            </a:r>
            <a:r>
              <a:rPr lang="de-DE" sz="2000" dirty="0"/>
              <a:t>ESR, </a:t>
            </a:r>
            <a:r>
              <a:rPr lang="en-DE" sz="2000" dirty="0"/>
              <a:t>SRING / HIAF).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COSY </a:t>
            </a:r>
            <a:r>
              <a:rPr lang="de-DE" sz="2000" dirty="0" err="1"/>
              <a:t>alone</a:t>
            </a:r>
            <a:r>
              <a:rPr lang="de-DE" sz="2000" dirty="0"/>
              <a:t> </a:t>
            </a:r>
            <a:r>
              <a:rPr lang="de-DE" sz="2000" dirty="0" err="1"/>
              <a:t>without</a:t>
            </a:r>
            <a:r>
              <a:rPr lang="de-DE" sz="2000" dirty="0"/>
              <a:t> CR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en-DE" sz="2000" dirty="0"/>
              <a:t>gain </a:t>
            </a:r>
            <a:r>
              <a:rPr lang="de-DE" sz="2000" dirty="0" err="1"/>
              <a:t>vs</a:t>
            </a:r>
            <a:r>
              <a:rPr lang="en-DE" sz="2000" dirty="0"/>
              <a:t>.</a:t>
            </a:r>
            <a:r>
              <a:rPr lang="de-DE" sz="2000" dirty="0"/>
              <a:t> ESR (</a:t>
            </a:r>
            <a:r>
              <a:rPr lang="de-DE" sz="2000" dirty="0" err="1"/>
              <a:t>for</a:t>
            </a:r>
            <a:r>
              <a:rPr lang="de-DE" sz="2000" dirty="0"/>
              <a:t> NUSTAR).</a:t>
            </a:r>
          </a:p>
          <a:p>
            <a:r>
              <a:rPr lang="de-DE" sz="2000" dirty="0"/>
              <a:t>But h</a:t>
            </a:r>
            <a:r>
              <a:rPr lang="en-DE" sz="2000" dirty="0" err="1"/>
              <a:t>igher</a:t>
            </a:r>
            <a:r>
              <a:rPr lang="en-DE" sz="2000" dirty="0"/>
              <a:t> pulse </a:t>
            </a:r>
            <a:r>
              <a:rPr lang="en-DE" sz="2000" dirty="0" err="1"/>
              <a:t>intensi</a:t>
            </a:r>
            <a:r>
              <a:rPr lang="en-IE" sz="2000" dirty="0"/>
              <a:t>ty</a:t>
            </a:r>
            <a:r>
              <a:rPr lang="en-DE" sz="2000" dirty="0"/>
              <a:t> with SIS-100 beam.</a:t>
            </a:r>
            <a:br>
              <a:rPr lang="en-DE" sz="2000" dirty="0"/>
            </a:br>
            <a:r>
              <a:rPr lang="en-DE" sz="2000" dirty="0"/>
              <a:t>Gain in flexibility with Super-FRS in front</a:t>
            </a:r>
            <a:r>
              <a:rPr lang="de-DE" sz="2000" dirty="0"/>
              <a:t>:</a:t>
            </a:r>
            <a:r>
              <a:rPr lang="en-DE" sz="2000" dirty="0"/>
              <a:t> </a:t>
            </a:r>
            <a:br>
              <a:rPr lang="de-DE" sz="2000" dirty="0"/>
            </a:b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en-DE" sz="2000" dirty="0"/>
              <a:t>separation, </a:t>
            </a:r>
            <a:r>
              <a:rPr lang="de-DE" sz="2000" dirty="0" err="1"/>
              <a:t>independent</a:t>
            </a:r>
            <a:r>
              <a:rPr lang="de-DE" sz="2000" dirty="0"/>
              <a:t> </a:t>
            </a:r>
            <a:r>
              <a:rPr lang="en-DE" sz="2000" dirty="0"/>
              <a:t>matching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9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1134198"/>
            <a:ext cx="7597834" cy="5261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C098D-DF39-480F-AFC1-7104B0EA8C5D}"/>
              </a:ext>
            </a:extLst>
          </p:cNvPr>
          <p:cNvSpPr txBox="1"/>
          <p:nvPr/>
        </p:nvSpPr>
        <p:spPr>
          <a:xfrm>
            <a:off x="3209039" y="4365339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COSY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7D998-E172-4C83-91E3-583E21B24A22}"/>
              </a:ext>
            </a:extLst>
          </p:cNvPr>
          <p:cNvSpPr txBox="1"/>
          <p:nvPr/>
        </p:nvSpPr>
        <p:spPr>
          <a:xfrm>
            <a:off x="2558715" y="169244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CR</a:t>
            </a:r>
            <a:endParaRPr lang="en-IE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991A1-C127-4A6C-AFAF-F18B15C22203}"/>
              </a:ext>
            </a:extLst>
          </p:cNvPr>
          <p:cNvSpPr txBox="1"/>
          <p:nvPr/>
        </p:nvSpPr>
        <p:spPr>
          <a:xfrm>
            <a:off x="4665775" y="4011396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5 mm </a:t>
            </a:r>
            <a:r>
              <a:rPr lang="de-DE" sz="2000" dirty="0" err="1">
                <a:solidFill>
                  <a:srgbClr val="FF0000"/>
                </a:solidFill>
              </a:rPr>
              <a:t>mrad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en-DE" sz="2000" dirty="0">
                <a:solidFill>
                  <a:srgbClr val="FF0000"/>
                </a:solidFill>
              </a:rPr>
              <a:t>B</a:t>
            </a:r>
            <a:r>
              <a:rPr lang="en-DE" sz="200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DE" sz="2000" dirty="0">
                <a:solidFill>
                  <a:srgbClr val="FF0000"/>
                </a:solidFill>
              </a:rPr>
              <a:t> = </a:t>
            </a:r>
            <a:r>
              <a:rPr lang="de-DE" sz="2000" dirty="0">
                <a:solidFill>
                  <a:srgbClr val="FF0000"/>
                </a:solidFill>
              </a:rPr>
              <a:t>11 Tm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CCA6C-3D38-437E-B9D6-A1C67E23FA23}"/>
              </a:ext>
            </a:extLst>
          </p:cNvPr>
          <p:cNvSpPr txBox="1"/>
          <p:nvPr/>
        </p:nvSpPr>
        <p:spPr>
          <a:xfrm>
            <a:off x="7461090" y="619659"/>
            <a:ext cx="1651414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339966"/>
                </a:solidFill>
              </a:rPr>
              <a:t>ESR:</a:t>
            </a:r>
          </a:p>
          <a:p>
            <a:r>
              <a:rPr lang="de-DE" sz="2000" dirty="0">
                <a:solidFill>
                  <a:srgbClr val="339966"/>
                </a:solidFill>
              </a:rPr>
              <a:t>7 mm </a:t>
            </a:r>
            <a:r>
              <a:rPr lang="de-DE" sz="2000" dirty="0" err="1">
                <a:solidFill>
                  <a:srgbClr val="339966"/>
                </a:solidFill>
              </a:rPr>
              <a:t>mrad</a:t>
            </a:r>
            <a:endParaRPr lang="de-DE" sz="2000" dirty="0">
              <a:solidFill>
                <a:srgbClr val="339966"/>
              </a:solidFill>
            </a:endParaRPr>
          </a:p>
          <a:p>
            <a:r>
              <a:rPr lang="de-DE" sz="2000" dirty="0">
                <a:solidFill>
                  <a:srgbClr val="339966"/>
                </a:solidFill>
              </a:rPr>
              <a:t>~ 9 Tm</a:t>
            </a:r>
          </a:p>
          <a:p>
            <a:r>
              <a:rPr lang="en-IE" sz="2000" dirty="0">
                <a:solidFill>
                  <a:srgbClr val="339966"/>
                </a:solidFill>
              </a:rPr>
              <a:t>but inside</a:t>
            </a:r>
          </a:p>
          <a:p>
            <a:r>
              <a:rPr lang="en-IE" sz="2000" dirty="0">
                <a:solidFill>
                  <a:srgbClr val="339966"/>
                </a:solidFill>
              </a:rPr>
              <a:t>much larger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2483-334C-4E88-9383-39C07DA6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85" y="3946619"/>
            <a:ext cx="2691838" cy="2655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64A704-2D58-45DD-B792-9C68DFA1CD79}"/>
              </a:ext>
            </a:extLst>
          </p:cNvPr>
          <p:cNvSpPr txBox="1"/>
          <p:nvPr/>
        </p:nvSpPr>
        <p:spPr>
          <a:xfrm>
            <a:off x="0" y="6602221"/>
            <a:ext cx="252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b="0" dirty="0"/>
              <a:t>R. Maier, NIM A 390 (1997) 1</a:t>
            </a:r>
            <a:endParaRPr lang="en-IE" sz="1400" b="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EA8D00-E3F0-4036-BF10-73DC06B504AD}"/>
              </a:ext>
            </a:extLst>
          </p:cNvPr>
          <p:cNvCxnSpPr/>
          <p:nvPr/>
        </p:nvCxnSpPr>
        <p:spPr bwMode="auto">
          <a:xfrm>
            <a:off x="5934075" y="2762250"/>
            <a:ext cx="400050" cy="20955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131DD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E253F4-538B-4F64-8596-526D1E2A4123}"/>
              </a:ext>
            </a:extLst>
          </p:cNvPr>
          <p:cNvCxnSpPr/>
          <p:nvPr/>
        </p:nvCxnSpPr>
        <p:spPr bwMode="auto">
          <a:xfrm>
            <a:off x="6016174" y="2639796"/>
            <a:ext cx="400050" cy="12245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131DDD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14E7E3E-3E82-46F7-836C-8E4668284D60}"/>
              </a:ext>
            </a:extLst>
          </p:cNvPr>
          <p:cNvSpPr txBox="1"/>
          <p:nvPr/>
        </p:nvSpPr>
        <p:spPr>
          <a:xfrm>
            <a:off x="5335994" y="2975471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>
                <a:solidFill>
                  <a:srgbClr val="131DDD"/>
                </a:solidFill>
              </a:rPr>
              <a:t>detector</a:t>
            </a:r>
            <a:endParaRPr lang="en-IE" sz="2000" dirty="0">
              <a:solidFill>
                <a:srgbClr val="131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7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4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248" y="1444065"/>
            <a:ext cx="9464249" cy="3310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0009" y="1813313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aseline="30000" dirty="0">
                <a:solidFill>
                  <a:srgbClr val="FF0000"/>
                </a:solidFill>
              </a:rPr>
              <a:t>72</a:t>
            </a:r>
            <a:r>
              <a:rPr lang="de-DE" sz="2400" dirty="0">
                <a:solidFill>
                  <a:srgbClr val="FF0000"/>
                </a:solidFill>
              </a:rPr>
              <a:t>Ge (</a:t>
            </a:r>
            <a:r>
              <a:rPr lang="de-DE" sz="2400" baseline="30000" dirty="0">
                <a:solidFill>
                  <a:srgbClr val="FF0000"/>
                </a:solidFill>
              </a:rPr>
              <a:t>52</a:t>
            </a:r>
            <a:r>
              <a:rPr lang="de-DE" sz="2400" dirty="0">
                <a:solidFill>
                  <a:srgbClr val="FF0000"/>
                </a:solidFill>
              </a:rPr>
              <a:t>Mn, </a:t>
            </a:r>
            <a:r>
              <a:rPr lang="de-DE" sz="2400" baseline="30000" dirty="0">
                <a:solidFill>
                  <a:srgbClr val="FF0000"/>
                </a:solidFill>
              </a:rPr>
              <a:t>70</a:t>
            </a:r>
            <a:r>
              <a:rPr lang="de-DE" sz="2400" dirty="0">
                <a:solidFill>
                  <a:srgbClr val="FF0000"/>
                </a:solidFill>
              </a:rPr>
              <a:t>Se)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63820" y="1644532"/>
            <a:ext cx="739833" cy="12410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277936" y="1813313"/>
            <a:ext cx="739833" cy="12410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01688" y="2274376"/>
            <a:ext cx="739833" cy="9781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903653" y="1120079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target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1cm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693" y="1484114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slits</a:t>
            </a:r>
            <a:endParaRPr lang="en-IE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111740" y="1570022"/>
            <a:ext cx="245440" cy="219273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069990" y="1768636"/>
            <a:ext cx="245440" cy="23993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787348" y="1991370"/>
            <a:ext cx="739833" cy="20751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-21400" y="5205308"/>
            <a:ext cx="5873724" cy="156966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ESR in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isochronous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mode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de-DE" sz="2400" baseline="-25000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= 1.3956),</a:t>
            </a:r>
          </a:p>
          <a:p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used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Schottky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detection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production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cross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section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de-DE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could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use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collimators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in ESR.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160" y="1146365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440 </a:t>
            </a:r>
            <a:r>
              <a:rPr lang="de-DE" sz="2400" dirty="0" err="1">
                <a:solidFill>
                  <a:srgbClr val="0000FF"/>
                </a:solidFill>
              </a:rPr>
              <a:t>MeV</a:t>
            </a:r>
            <a:r>
              <a:rPr lang="de-DE" sz="2400" dirty="0">
                <a:solidFill>
                  <a:srgbClr val="0000FF"/>
                </a:solidFill>
              </a:rPr>
              <a:t>/u </a:t>
            </a:r>
            <a:r>
              <a:rPr lang="de-DE" sz="2400" baseline="30000" dirty="0">
                <a:solidFill>
                  <a:srgbClr val="0000FF"/>
                </a:solidFill>
              </a:rPr>
              <a:t>78</a:t>
            </a:r>
            <a:r>
              <a:rPr lang="de-DE" sz="2400" dirty="0">
                <a:solidFill>
                  <a:srgbClr val="0000FF"/>
                </a:solidFill>
              </a:rPr>
              <a:t>Kr</a:t>
            </a:r>
          </a:p>
        </p:txBody>
      </p:sp>
      <p:sp>
        <p:nvSpPr>
          <p:cNvPr id="17" name="Nuclear two-photon decay in swift heavy ions"/>
          <p:cNvSpPr txBox="1">
            <a:spLocks/>
          </p:cNvSpPr>
          <p:nvPr/>
        </p:nvSpPr>
        <p:spPr bwMode="auto">
          <a:xfrm>
            <a:off x="986195" y="-21497"/>
            <a:ext cx="6167589" cy="8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>
            <a:lvl1pPr algn="l" defTabSz="526694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754" b="1" spc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E143: Nuclear two-photon decay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1400" y="4274634"/>
            <a:ext cx="6579045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Bare </a:t>
            </a:r>
            <a:r>
              <a:rPr lang="de-DE" sz="2400" baseline="30000" dirty="0">
                <a:solidFill>
                  <a:schemeClr val="accent2">
                    <a:lumMod val="75000"/>
                  </a:schemeClr>
                </a:solidFill>
              </a:rPr>
              <a:t>72m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Ge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only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decay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simultaneous</a:t>
            </a:r>
            <a:endParaRPr lang="de-DE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emission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</a:rPr>
              <a:t>gammas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2" name="20180614-00178.jpeg" descr="20180614-00178.jpeg"/>
          <p:cNvPicPr>
            <a:picLocks noChangeAspect="1"/>
          </p:cNvPicPr>
          <p:nvPr/>
        </p:nvPicPr>
        <p:blipFill>
          <a:blip r:embed="rId3"/>
          <a:srcRect l="37130" r="14760"/>
          <a:stretch>
            <a:fillRect/>
          </a:stretch>
        </p:blipFill>
        <p:spPr>
          <a:xfrm>
            <a:off x="7538723" y="4529176"/>
            <a:ext cx="1478702" cy="2305073"/>
          </a:xfrm>
          <a:prstGeom prst="rect">
            <a:avLst/>
          </a:prstGeom>
          <a:ln w="25400" cap="flat">
            <a:solidFill>
              <a:srgbClr val="C0504D"/>
            </a:solidFill>
            <a:prstDash val="solid"/>
            <a:miter lim="400000"/>
          </a:ln>
          <a:effectLst/>
        </p:spPr>
      </p:pic>
      <p:sp>
        <p:nvSpPr>
          <p:cNvPr id="23" name="TextBox 2"/>
          <p:cNvSpPr txBox="1"/>
          <p:nvPr/>
        </p:nvSpPr>
        <p:spPr>
          <a:xfrm>
            <a:off x="5471932" y="6486880"/>
            <a:ext cx="2036774" cy="39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algn="r" defTabSz="609578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984" dirty="0" err="1">
                <a:solidFill>
                  <a:srgbClr val="0070C0"/>
                </a:solidFill>
              </a:rPr>
              <a:t>S.Sanjari</a:t>
            </a:r>
            <a:r>
              <a:rPr sz="984" dirty="0">
                <a:solidFill>
                  <a:srgbClr val="0070C0"/>
                </a:solidFill>
              </a:rPr>
              <a:t> et al., </a:t>
            </a:r>
            <a:br>
              <a:rPr lang="de-DE" sz="984" dirty="0">
                <a:solidFill>
                  <a:srgbClr val="0070C0"/>
                </a:solidFill>
              </a:rPr>
            </a:br>
            <a:r>
              <a:rPr sz="984" dirty="0">
                <a:solidFill>
                  <a:srgbClr val="0070C0"/>
                </a:solidFill>
              </a:rPr>
              <a:t>Rev. Sci. Instr. </a:t>
            </a:r>
            <a:r>
              <a:rPr sz="984" dirty="0">
                <a:solidFill>
                  <a:srgbClr val="0070C0"/>
                </a:solidFill>
                <a:latin typeface="Helvetica"/>
                <a:ea typeface="Helvetica"/>
                <a:cs typeface="Helvetica"/>
                <a:sym typeface="Helvetica"/>
              </a:rPr>
              <a:t>91, 083303</a:t>
            </a:r>
            <a:r>
              <a:rPr sz="984" dirty="0">
                <a:solidFill>
                  <a:srgbClr val="0070C0"/>
                </a:solidFill>
              </a:rPr>
              <a:t> (2020)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9552" y="5969441"/>
            <a:ext cx="2949171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092" lvl="1" algn="r" defTabSz="457184">
              <a:spcBef>
                <a:spcPts val="562"/>
              </a:spcBef>
              <a:buClr>
                <a:srgbClr val="FDBB63"/>
              </a:buClr>
              <a:buSzPct val="100000"/>
              <a:defRPr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547" dirty="0"/>
              <a:t>245 MHz </a:t>
            </a:r>
            <a:r>
              <a:rPr lang="en-US" sz="1547" dirty="0" err="1"/>
              <a:t>Schottky</a:t>
            </a:r>
            <a:r>
              <a:rPr lang="en-US" sz="1547" dirty="0"/>
              <a:t> and</a:t>
            </a:r>
            <a:br>
              <a:rPr lang="en-US" sz="1547" dirty="0"/>
            </a:br>
            <a:r>
              <a:rPr lang="en-US" sz="1547" dirty="0"/>
              <a:t>new 410 MHz resonator</a:t>
            </a:r>
          </a:p>
        </p:txBody>
      </p:sp>
    </p:spTree>
    <p:extLst>
      <p:ext uri="{BB962C8B-B14F-4D97-AF65-F5344CB8AC3E}">
        <p14:creationId xmlns:p14="http://schemas.microsoft.com/office/powerpoint/2010/main" val="22524224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30313" y="78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400050" y="0"/>
            <a:ext cx="9258300" cy="1196975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ja-JP" dirty="0">
                <a:ea typeface="MS PGothic" pitchFamily="34" charset="-128"/>
              </a:rPr>
              <a:t>P</a:t>
            </a:r>
            <a:r>
              <a:rPr lang="en-DE" altLang="ja-JP" dirty="0" err="1">
                <a:ea typeface="MS PGothic" pitchFamily="34" charset="-128"/>
              </a:rPr>
              <a:t>repare</a:t>
            </a:r>
            <a:r>
              <a:rPr lang="en-DE" altLang="ja-JP" dirty="0">
                <a:ea typeface="MS PGothic" pitchFamily="34" charset="-128"/>
              </a:rPr>
              <a:t> Isomeric beams</a:t>
            </a:r>
            <a:endParaRPr lang="de-DE" altLang="ja-JP" sz="2400" dirty="0">
              <a:ea typeface="MS PGothic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4300" y="22526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843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762125"/>
            <a:ext cx="4138612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Line 42"/>
          <p:cNvSpPr>
            <a:spLocks noChangeShapeType="1"/>
          </p:cNvSpPr>
          <p:nvPr/>
        </p:nvSpPr>
        <p:spPr bwMode="auto">
          <a:xfrm>
            <a:off x="8410575" y="5600700"/>
            <a:ext cx="0" cy="21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de-D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78" y="4917042"/>
            <a:ext cx="3242629" cy="19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70" y="2560690"/>
            <a:ext cx="2569425" cy="18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75093" y="1181910"/>
            <a:ext cx="571658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de-DE" sz="2000" dirty="0"/>
              <a:t>Magnify </a:t>
            </a:r>
            <a:r>
              <a:rPr lang="en-DE" altLang="de-DE" sz="2000" dirty="0"/>
              <a:t>tiny </a:t>
            </a:r>
            <a:r>
              <a:rPr lang="en-US" altLang="de-DE" sz="2000" dirty="0"/>
              <a:t>separation by a degrader as scraper. Thin steel sheet changes B</a:t>
            </a:r>
            <a:r>
              <a:rPr lang="en-US" altLang="de-DE" sz="2000" dirty="0">
                <a:latin typeface="Symbol" panose="05050102010706020507" pitchFamily="18" charset="2"/>
              </a:rPr>
              <a:t>r</a:t>
            </a:r>
            <a:r>
              <a:rPr lang="en-US" altLang="de-DE" sz="2000" dirty="0"/>
              <a:t> by 1%.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de-DE" sz="2000" dirty="0"/>
              <a:t>Nice separation on detector after next dipole.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de-DE" sz="2000" dirty="0">
                <a:latin typeface="Symbol" pitchFamily="18" charset="2"/>
              </a:rPr>
              <a:t>D</a:t>
            </a:r>
            <a:r>
              <a:rPr lang="en-US" altLang="de-DE" sz="2000" dirty="0"/>
              <a:t>E counter to identify Ce and Pr.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01938" y="424103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-40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46030" y="424361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-20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71047" y="42436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68232" y="423298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20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91002" y="422565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45586" y="422944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60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348448" y="4393879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x  [mm]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4883095" y="2560690"/>
            <a:ext cx="1137265" cy="469589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4883095" y="3462407"/>
            <a:ext cx="919219" cy="940904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3991002" y="4614289"/>
            <a:ext cx="1259924" cy="26022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 bwMode="auto">
          <a:xfrm>
            <a:off x="5597390" y="5326912"/>
            <a:ext cx="845940" cy="273788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 flipV="1">
            <a:off x="5014913" y="4937311"/>
            <a:ext cx="1164954" cy="171867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H="1" flipV="1">
            <a:off x="2092778" y="4858062"/>
            <a:ext cx="1898225" cy="1545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27"/>
          <p:cNvSpPr/>
          <p:nvPr/>
        </p:nvSpPr>
        <p:spPr bwMode="auto">
          <a:xfrm>
            <a:off x="3484836" y="2581719"/>
            <a:ext cx="45719" cy="16829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95469" y="284561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>
                <a:solidFill>
                  <a:srgbClr val="00B0F0"/>
                </a:solidFill>
              </a:rPr>
              <a:t>mother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490579" y="28445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daughter</a:t>
            </a:r>
            <a:endParaRPr lang="de-DE" sz="18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>
            <a:off x="2313670" y="3213840"/>
            <a:ext cx="491208" cy="24856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255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6228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de-DE" dirty="0"/>
              <a:t>Perfect Ring Setup</a:t>
            </a:r>
            <a:br>
              <a:rPr lang="en-US" altLang="de-DE" dirty="0"/>
            </a:br>
            <a:r>
              <a:rPr lang="en-US" altLang="de-DE" dirty="0"/>
              <a:t>for Reaction Experiments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BE7017-D0A2-4D39-B14F-8ED4896AB1FA}"/>
              </a:ext>
            </a:extLst>
          </p:cNvPr>
          <p:cNvGrpSpPr/>
          <p:nvPr/>
        </p:nvGrpSpPr>
        <p:grpSpPr>
          <a:xfrm>
            <a:off x="5163590" y="2349317"/>
            <a:ext cx="4028035" cy="4456536"/>
            <a:chOff x="5215357" y="3051313"/>
            <a:chExt cx="4028035" cy="4456536"/>
          </a:xfrm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F3B3E6D3-5CF9-413E-9B60-7B36978B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357" y="3132413"/>
              <a:ext cx="4028035" cy="4375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44E6FE-1DE3-4D96-A234-D1C20C0BF3BB}"/>
                </a:ext>
              </a:extLst>
            </p:cNvPr>
            <p:cNvSpPr/>
            <p:nvPr/>
          </p:nvSpPr>
          <p:spPr bwMode="auto">
            <a:xfrm>
              <a:off x="5215357" y="3051313"/>
              <a:ext cx="1463739" cy="377687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336" y="1162282"/>
            <a:ext cx="87815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SIS-100 pulsed beams up to 1500 MeV/u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Super-FRS with high power target + separation ending at 740 MeV/u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Large acceptance CR</a:t>
            </a:r>
            <a:r>
              <a:rPr lang="en-DE" sz="2000" dirty="0">
                <a:solidFill>
                  <a:srgbClr val="1447EA"/>
                </a:solidFill>
              </a:rPr>
              <a:t>, </a:t>
            </a:r>
            <a:r>
              <a:rPr lang="en-US" sz="2000" dirty="0">
                <a:solidFill>
                  <a:srgbClr val="1447EA"/>
                </a:solidFill>
              </a:rPr>
              <a:t>pre-cooling, separation,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RESR as buffer, maybe deceleration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NESR for accumulation, beam cooling, experiment.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47EA"/>
                </a:solidFill>
              </a:rPr>
              <a:t>Some functions of NESR also possible in HESR.</a:t>
            </a:r>
          </a:p>
          <a:p>
            <a:endParaRPr lang="en-US" sz="800" dirty="0">
              <a:solidFill>
                <a:srgbClr val="1447EA"/>
              </a:solidFill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4600B918-48C4-48D3-801C-1A09CDF2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791" y="3085800"/>
            <a:ext cx="2018799" cy="13256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en-US" sz="1600" u="sng" dirty="0">
                <a:latin typeface="Arial" panose="020B0604020202020204" pitchFamily="34" charset="0"/>
              </a:rPr>
              <a:t>CR:</a:t>
            </a:r>
          </a:p>
          <a:p>
            <a:r>
              <a:rPr lang="de-DE" altLang="en-US" sz="1600" dirty="0" err="1">
                <a:latin typeface="Arial" panose="020B0604020202020204" pitchFamily="34" charset="0"/>
              </a:rPr>
              <a:t>Bunch</a:t>
            </a: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dirty="0" err="1">
                <a:latin typeface="Arial" panose="020B0604020202020204" pitchFamily="34" charset="0"/>
              </a:rPr>
              <a:t>rotation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err="1">
                <a:latin typeface="Arial" panose="020B0604020202020204" pitchFamily="34" charset="0"/>
              </a:rPr>
              <a:t>Stochastic</a:t>
            </a: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dirty="0" err="1">
                <a:latin typeface="Arial" panose="020B0604020202020204" pitchFamily="34" charset="0"/>
              </a:rPr>
              <a:t>cooling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>
                <a:latin typeface="Arial" panose="020B0604020202020204" pitchFamily="34" charset="0"/>
              </a:rPr>
              <a:t>at 740 MeV/u</a:t>
            </a:r>
          </a:p>
          <a:p>
            <a:r>
              <a:rPr lang="de-DE" altLang="en-US" sz="1600" dirty="0">
                <a:latin typeface="Arial" panose="020B0604020202020204" pitchFamily="34" charset="0"/>
              </a:rPr>
              <a:t>also </a:t>
            </a:r>
            <a:r>
              <a:rPr lang="de-DE" altLang="en-US" sz="1600" dirty="0" err="1">
                <a:latin typeface="Arial" panose="020B0604020202020204" pitchFamily="34" charset="0"/>
              </a:rPr>
              <a:t>for</a:t>
            </a: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dirty="0" err="1">
                <a:latin typeface="Arial" panose="020B0604020202020204" pitchFamily="34" charset="0"/>
              </a:rPr>
              <a:t>separation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83FF272B-70ED-4699-BCAD-91B39351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362" y="4905806"/>
            <a:ext cx="1470572" cy="107939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en-US" sz="1600" u="sng" dirty="0">
                <a:latin typeface="Arial" panose="020B0604020202020204" pitchFamily="34" charset="0"/>
              </a:rPr>
              <a:t>RESR:</a:t>
            </a:r>
          </a:p>
          <a:p>
            <a:r>
              <a:rPr lang="de-DE" altLang="en-US" sz="1600" dirty="0" err="1">
                <a:latin typeface="Arial" panose="020B0604020202020204" pitchFamily="34" charset="0"/>
              </a:rPr>
              <a:t>Deceleration</a:t>
            </a:r>
            <a:r>
              <a:rPr lang="de-DE" altLang="en-US" sz="1600" dirty="0">
                <a:latin typeface="Arial" panose="020B0604020202020204" pitchFamily="34" charset="0"/>
              </a:rPr>
              <a:t> </a:t>
            </a:r>
            <a:endParaRPr lang="en-DE" altLang="en-US" sz="1600" dirty="0">
              <a:latin typeface="Arial" panose="020B0604020202020204" pitchFamily="34" charset="0"/>
            </a:endParaRPr>
          </a:p>
          <a:p>
            <a:r>
              <a:rPr lang="en-DE" altLang="en-US" sz="1600" dirty="0">
                <a:latin typeface="Arial" panose="020B0604020202020204" pitchFamily="34" charset="0"/>
              </a:rPr>
              <a:t>down </a:t>
            </a:r>
            <a:r>
              <a:rPr lang="de-DE" altLang="en-US" sz="1600" dirty="0" err="1">
                <a:latin typeface="Arial" panose="020B0604020202020204" pitchFamily="34" charset="0"/>
              </a:rPr>
              <a:t>to</a:t>
            </a:r>
            <a:r>
              <a:rPr lang="de-DE" altLang="en-US" sz="1600" dirty="0">
                <a:latin typeface="Arial" panose="020B0604020202020204" pitchFamily="34" charset="0"/>
              </a:rPr>
              <a:t> </a:t>
            </a:r>
            <a:endParaRPr lang="en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>
                <a:latin typeface="Arial" panose="020B0604020202020204" pitchFamily="34" charset="0"/>
              </a:rPr>
              <a:t>100 MeV/u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AA1D9FF3-5B4C-4361-A54E-C89CFAD2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955" y="5805719"/>
            <a:ext cx="1619652" cy="107939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en-US" sz="1600" u="sng" dirty="0">
                <a:latin typeface="Arial" panose="020B0604020202020204" pitchFamily="34" charset="0"/>
              </a:rPr>
              <a:t>NESR:</a:t>
            </a:r>
          </a:p>
          <a:p>
            <a:r>
              <a:rPr lang="de-DE" altLang="en-US" sz="1600" dirty="0">
                <a:latin typeface="Arial" panose="020B0604020202020204" pitchFamily="34" charset="0"/>
              </a:rPr>
              <a:t>Cooling, </a:t>
            </a:r>
          </a:p>
          <a:p>
            <a:r>
              <a:rPr lang="de-DE" altLang="en-US" sz="1600" dirty="0" err="1">
                <a:latin typeface="Arial" panose="020B0604020202020204" pitchFamily="34" charset="0"/>
              </a:rPr>
              <a:t>accumulation</a:t>
            </a:r>
            <a:r>
              <a:rPr lang="de-DE" altLang="en-US" sz="1600" dirty="0">
                <a:latin typeface="Arial" panose="020B0604020202020204" pitchFamily="34" charset="0"/>
              </a:rPr>
              <a:t>, </a:t>
            </a:r>
          </a:p>
          <a:p>
            <a:r>
              <a:rPr lang="de-DE" altLang="en-US" sz="1600" dirty="0" err="1">
                <a:latin typeface="Arial" panose="020B0604020202020204" pitchFamily="34" charset="0"/>
              </a:rPr>
              <a:t>measuring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1BE9B084-2CA6-48DF-AC4C-06DB92BF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7" y="2602661"/>
            <a:ext cx="1321493" cy="83317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altLang="en-US" sz="1600" u="sng" dirty="0">
                <a:latin typeface="Arial" panose="020B0604020202020204" pitchFamily="34" charset="0"/>
              </a:rPr>
              <a:t>Super-FRS:</a:t>
            </a:r>
          </a:p>
          <a:p>
            <a:r>
              <a:rPr lang="de-DE" altLang="en-US" sz="1600" dirty="0" err="1">
                <a:latin typeface="Arial" panose="020B0604020202020204" pitchFamily="34" charset="0"/>
              </a:rPr>
              <a:t>Production</a:t>
            </a:r>
            <a:r>
              <a:rPr lang="de-DE" altLang="en-US" sz="1600" dirty="0">
                <a:latin typeface="Arial" panose="020B0604020202020204" pitchFamily="34" charset="0"/>
              </a:rPr>
              <a:t>,</a:t>
            </a:r>
          </a:p>
          <a:p>
            <a:r>
              <a:rPr lang="de-DE" altLang="en-US" sz="1600" dirty="0">
                <a:latin typeface="Arial" panose="020B0604020202020204" pitchFamily="34" charset="0"/>
              </a:rPr>
              <a:t>Separation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636D6-028A-402C-BDB8-3A2F2AE53313}"/>
              </a:ext>
            </a:extLst>
          </p:cNvPr>
          <p:cNvSpPr txBox="1"/>
          <p:nvPr/>
        </p:nvSpPr>
        <p:spPr>
          <a:xfrm>
            <a:off x="7838353" y="3704406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FAIR </a:t>
            </a:r>
            <a:r>
              <a:rPr lang="en-IE" sz="1400" dirty="0"/>
              <a:t>plan </a:t>
            </a:r>
          </a:p>
          <a:p>
            <a:r>
              <a:rPr lang="de-DE" sz="1400" dirty="0" err="1"/>
              <a:t>before</a:t>
            </a:r>
            <a:r>
              <a:rPr lang="de-DE" sz="1400" dirty="0"/>
              <a:t> 2008</a:t>
            </a:r>
            <a:endParaRPr lang="en-IE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7F749-EB87-4EAC-8986-A80E204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8036"/>
            <a:ext cx="3831716" cy="24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49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54"/>
          <p:cNvSpPr/>
          <p:nvPr/>
        </p:nvSpPr>
        <p:spPr>
          <a:xfrm>
            <a:off x="251519" y="1395393"/>
            <a:ext cx="6480720" cy="2625915"/>
          </a:xfrm>
          <a:prstGeom prst="roundRect">
            <a:avLst>
              <a:gd name="adj" fmla="val 412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6732242" y="1556793"/>
            <a:ext cx="4017963" cy="4029075"/>
            <a:chOff x="3229" y="1131"/>
            <a:chExt cx="2531" cy="2538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515" y="2666"/>
              <a:ext cx="468" cy="1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515" y="3026"/>
              <a:ext cx="352" cy="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515" y="1858"/>
              <a:ext cx="352" cy="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119" y="1822"/>
              <a:ext cx="1020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3991" y="1254"/>
              <a:ext cx="532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4219" y="1366"/>
              <a:ext cx="164" cy="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3863" y="2958"/>
              <a:ext cx="164" cy="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5" name="Picture 14" descr="ES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2" y="1131"/>
              <a:ext cx="2358" cy="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4025" y="2469"/>
              <a:ext cx="194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4179" y="2341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dirty="0"/>
                <a:t>g</a:t>
              </a:r>
              <a:r>
                <a:rPr lang="en-US" sz="1800" dirty="0">
                  <a:solidFill>
                    <a:schemeClr val="tx1"/>
                  </a:solidFill>
                  <a:latin typeface="Arial" charset="0"/>
                </a:rPr>
                <a:t>as jet</a:t>
              </a: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>
              <a:off x="3904" y="2452"/>
              <a:ext cx="136" cy="91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3515" y="1131"/>
              <a:ext cx="810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 rot="10800000">
              <a:off x="3229" y="2298"/>
              <a:ext cx="723" cy="270"/>
            </a:xfrm>
            <a:custGeom>
              <a:avLst/>
              <a:gdLst>
                <a:gd name="G0" fmla="+- 6596 0 0"/>
                <a:gd name="G1" fmla="+- 21600 0 6596"/>
                <a:gd name="G2" fmla="*/ 6596 1 2"/>
                <a:gd name="G3" fmla="+- 21600 0 G2"/>
                <a:gd name="G4" fmla="+/ 6596 21600 2"/>
                <a:gd name="G5" fmla="+/ G1 0 2"/>
                <a:gd name="G6" fmla="*/ 21600 21600 6596"/>
                <a:gd name="G7" fmla="*/ G6 1 2"/>
                <a:gd name="G8" fmla="+- 21600 0 G7"/>
                <a:gd name="G9" fmla="*/ 21600 1 2"/>
                <a:gd name="G10" fmla="+- 6596 0 G9"/>
                <a:gd name="G11" fmla="?: G10 G8 0"/>
                <a:gd name="G12" fmla="?: G10 G7 21600"/>
                <a:gd name="T0" fmla="*/ 18302 w 21600"/>
                <a:gd name="T1" fmla="*/ 10800 h 21600"/>
                <a:gd name="T2" fmla="*/ 10800 w 21600"/>
                <a:gd name="T3" fmla="*/ 21600 h 21600"/>
                <a:gd name="T4" fmla="*/ 3298 w 21600"/>
                <a:gd name="T5" fmla="*/ 10800 h 21600"/>
                <a:gd name="T6" fmla="*/ 10800 w 21600"/>
                <a:gd name="T7" fmla="*/ 0 h 21600"/>
                <a:gd name="T8" fmla="*/ 5098 w 21600"/>
                <a:gd name="T9" fmla="*/ 5098 h 21600"/>
                <a:gd name="T10" fmla="*/ 16502 w 21600"/>
                <a:gd name="T11" fmla="*/ 165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596" y="21600"/>
                  </a:lnTo>
                  <a:lnTo>
                    <a:pt x="150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" name="Abgerundetes Rechteck 5"/>
          <p:cNvSpPr/>
          <p:nvPr/>
        </p:nvSpPr>
        <p:spPr>
          <a:xfrm>
            <a:off x="741487" y="1255215"/>
            <a:ext cx="4143969" cy="311495"/>
          </a:xfrm>
          <a:prstGeom prst="roundRect">
            <a:avLst>
              <a:gd name="adj" fmla="val 18195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Gerade Verbindung mit Pfeil 42"/>
          <p:cNvCxnSpPr>
            <a:cxnSpLocks/>
          </p:cNvCxnSpPr>
          <p:nvPr/>
        </p:nvCxnSpPr>
        <p:spPr>
          <a:xfrm>
            <a:off x="6722717" y="1954933"/>
            <a:ext cx="1273175" cy="37343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83595" y="1202256"/>
            <a:ext cx="4216683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</a:rPr>
              <a:t>Nuclear recoil separation &amp; detection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953237" y="1705506"/>
            <a:ext cx="1540358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UHV compatible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detector setup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F2C7DADA-0BCE-4E8C-91A7-656A6BE94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3"/>
          <a:stretch/>
        </p:blipFill>
        <p:spPr>
          <a:xfrm>
            <a:off x="321741" y="2288131"/>
            <a:ext cx="2760866" cy="1869232"/>
          </a:xfrm>
          <a:prstGeom prst="rect">
            <a:avLst/>
          </a:prstGeom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68ECD18C-CE95-4988-B2B9-144CA778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07" y="1830792"/>
            <a:ext cx="3387493" cy="219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el 4">
            <a:extLst>
              <a:ext uri="{FF2B5EF4-FFF2-40B4-BE49-F238E27FC236}">
                <a16:creationId xmlns:a16="http://schemas.microsoft.com/office/drawing/2014/main" id="{B8601933-C687-4754-8B06-E30EF846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4" y="292884"/>
            <a:ext cx="8229600" cy="566936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Campaign on Proton-Capture Reactions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p,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>
                <a:latin typeface="Calibri" panose="020F0502020204030204" pitchFamily="34" charset="0"/>
              </a:rPr>
              <a:t>), (</a:t>
            </a:r>
            <a:r>
              <a:rPr lang="en-US" dirty="0" err="1">
                <a:latin typeface="Calibri" panose="020F0502020204030204" pitchFamily="34" charset="0"/>
              </a:rPr>
              <a:t>p,n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en-US" sz="2200" b="0" dirty="0">
              <a:latin typeface="Calibri" panose="020F050202020403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EDB9A26-03FC-4DAC-8463-E47E63A37B0E}"/>
              </a:ext>
            </a:extLst>
          </p:cNvPr>
          <p:cNvSpPr/>
          <p:nvPr/>
        </p:nvSpPr>
        <p:spPr>
          <a:xfrm>
            <a:off x="4563583" y="2587252"/>
            <a:ext cx="666253" cy="75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4C0E7EB-94FC-4D16-83DC-A3EEC9D92913}"/>
              </a:ext>
            </a:extLst>
          </p:cNvPr>
          <p:cNvCxnSpPr>
            <a:stCxn id="8" idx="0"/>
          </p:cNvCxnSpPr>
          <p:nvPr/>
        </p:nvCxnSpPr>
        <p:spPr>
          <a:xfrm flipV="1">
            <a:off x="4896710" y="1888429"/>
            <a:ext cx="368974" cy="6988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67326180-F765-AEDD-2960-5634F80716DE}"/>
              </a:ext>
            </a:extLst>
          </p:cNvPr>
          <p:cNvSpPr txBox="1"/>
          <p:nvPr/>
        </p:nvSpPr>
        <p:spPr>
          <a:xfrm>
            <a:off x="4861342" y="1505895"/>
            <a:ext cx="1870897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proton-capture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         </a:t>
            </a:r>
            <a:r>
              <a:rPr lang="en-US" sz="1400" dirty="0">
                <a:latin typeface="Calibri" panose="020F0502020204030204" pitchFamily="34" charset="0"/>
              </a:rPr>
              <a:t>efficiency = 100%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0" y="969844"/>
            <a:ext cx="2158344" cy="7887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84" y="5770529"/>
            <a:ext cx="3456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Slowed</a:t>
            </a:r>
            <a:r>
              <a:rPr lang="de-DE" sz="2000" dirty="0"/>
              <a:t> down rare </a:t>
            </a:r>
            <a:r>
              <a:rPr lang="de-DE" sz="2000" dirty="0" err="1"/>
              <a:t>ions</a:t>
            </a:r>
            <a:endParaRPr lang="de-DE" sz="2000" dirty="0"/>
          </a:p>
          <a:p>
            <a:r>
              <a:rPr lang="de-DE" sz="2000" dirty="0"/>
              <a:t>in/</a:t>
            </a:r>
            <a:r>
              <a:rPr lang="de-DE" sz="2000" dirty="0" err="1"/>
              <a:t>close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Gamow </a:t>
            </a:r>
            <a:r>
              <a:rPr lang="de-DE" sz="2000" dirty="0" err="1"/>
              <a:t>window</a:t>
            </a:r>
            <a:endParaRPr lang="de-DE" sz="2000" dirty="0"/>
          </a:p>
          <a:p>
            <a:r>
              <a:rPr lang="de-DE" sz="2000" dirty="0" err="1"/>
              <a:t>recent</a:t>
            </a:r>
            <a:r>
              <a:rPr lang="de-DE" sz="2000" dirty="0"/>
              <a:t> </a:t>
            </a:r>
            <a:r>
              <a:rPr lang="de-DE" sz="2000" baseline="30000" dirty="0"/>
              <a:t>118</a:t>
            </a:r>
            <a:r>
              <a:rPr lang="de-DE" sz="2000" dirty="0"/>
              <a:t>Te(</a:t>
            </a:r>
            <a:r>
              <a:rPr lang="de-DE" sz="2000" dirty="0" err="1"/>
              <a:t>p,</a:t>
            </a:r>
            <a:r>
              <a:rPr lang="de-DE" sz="2000" dirty="0" err="1">
                <a:latin typeface="Symbol" panose="05050102010706020507" pitchFamily="18" charset="2"/>
              </a:rPr>
              <a:t>g</a:t>
            </a:r>
            <a:r>
              <a:rPr lang="de-DE" sz="2000" dirty="0"/>
              <a:t>)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BCA005EC-70E7-F9DE-30B9-8DD5FD84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38" y="4239435"/>
            <a:ext cx="4623529" cy="27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0C9733A-FBF3-4AC2-A39F-AF7D72123D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7" t="36138" r="15074" b="35113"/>
          <a:stretch/>
        </p:blipFill>
        <p:spPr>
          <a:xfrm rot="546035">
            <a:off x="23244" y="4046258"/>
            <a:ext cx="2822273" cy="157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9C0A124B-D4CB-4A46-8DB0-C7054E1CCDC2}"/>
              </a:ext>
            </a:extLst>
          </p:cNvPr>
          <p:cNvSpPr txBox="1"/>
          <p:nvPr/>
        </p:nvSpPr>
        <p:spPr>
          <a:xfrm rot="1530263">
            <a:off x="811496" y="4339605"/>
            <a:ext cx="209704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b="1" dirty="0">
                <a:solidFill>
                  <a:schemeClr val="bg1"/>
                </a:solidFill>
                <a:latin typeface="+mn-lt"/>
              </a:rPr>
              <a:t>3rd </a:t>
            </a:r>
            <a:r>
              <a:rPr lang="de-DE" sz="1400" b="1" dirty="0" err="1">
                <a:solidFill>
                  <a:schemeClr val="bg1"/>
                </a:solidFill>
                <a:latin typeface="+mn-lt"/>
              </a:rPr>
              <a:t>generation</a:t>
            </a:r>
            <a:r>
              <a:rPr lang="de-DE" sz="1400" b="1" dirty="0">
                <a:solidFill>
                  <a:schemeClr val="bg1"/>
                </a:solidFill>
                <a:latin typeface="+mn-lt"/>
              </a:rPr>
              <a:t> DSSSD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73626" y="4061123"/>
            <a:ext cx="1514078" cy="292517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70C0"/>
                </a:solidFill>
              </a:rPr>
              <a:t>Jan </a:t>
            </a:r>
            <a:r>
              <a:rPr lang="de-DE" dirty="0" err="1">
                <a:solidFill>
                  <a:srgbClr val="0070C0"/>
                </a:solidFill>
              </a:rPr>
              <a:t>Glorius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3409FF3-5645-497C-A815-94AB85BD729C}"/>
              </a:ext>
            </a:extLst>
          </p:cNvPr>
          <p:cNvSpPr/>
          <p:nvPr/>
        </p:nvSpPr>
        <p:spPr>
          <a:xfrm>
            <a:off x="5002264" y="5755140"/>
            <a:ext cx="152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baseline="30000" dirty="0">
                <a:latin typeface="Calibri" pitchFamily="34" charset="0"/>
                <a:cs typeface="Calibri" pitchFamily="34" charset="0"/>
              </a:rPr>
              <a:t>124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Xe(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p,</a:t>
            </a:r>
            <a:r>
              <a:rPr lang="en-US" sz="1800" b="1" dirty="0" err="1">
                <a:latin typeface="Symbol" pitchFamily="18" charset="2"/>
                <a:cs typeface="Calibri" pitchFamily="34" charset="0"/>
              </a:rPr>
              <a:t>g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b="1" baseline="30000" dirty="0">
                <a:latin typeface="Calibri" pitchFamily="34" charset="0"/>
                <a:cs typeface="Calibri" pitchFamily="34" charset="0"/>
              </a:rPr>
              <a:t>125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Cs</a:t>
            </a:r>
          </a:p>
        </p:txBody>
      </p:sp>
      <p:sp>
        <p:nvSpPr>
          <p:cNvPr id="47" name="Fußzeilenplatzhalter 2"/>
          <p:cNvSpPr txBox="1">
            <a:spLocks/>
          </p:cNvSpPr>
          <p:nvPr/>
        </p:nvSpPr>
        <p:spPr bwMode="auto">
          <a:xfrm>
            <a:off x="1396937" y="6540564"/>
            <a:ext cx="3168362" cy="29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err="1">
                <a:solidFill>
                  <a:srgbClr val="0070C0"/>
                </a:solidFill>
              </a:rPr>
              <a:t>thesis</a:t>
            </a:r>
            <a:r>
              <a:rPr lang="de-DE" dirty="0">
                <a:solidFill>
                  <a:srgbClr val="0070C0"/>
                </a:solidFill>
              </a:rPr>
              <a:t> Sophia </a:t>
            </a:r>
            <a:r>
              <a:rPr lang="de-DE" dirty="0" err="1">
                <a:solidFill>
                  <a:srgbClr val="0070C0"/>
                </a:solidFill>
              </a:rPr>
              <a:t>Dellmann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1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87941" cy="1103898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de-DE" dirty="0"/>
              <a:t>ELISE in NESR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5B751-A7CF-4378-BC7E-8D14F5417116}"/>
              </a:ext>
            </a:extLst>
          </p:cNvPr>
          <p:cNvSpPr txBox="1"/>
          <p:nvPr/>
        </p:nvSpPr>
        <p:spPr>
          <a:xfrm>
            <a:off x="182880" y="5103674"/>
            <a:ext cx="84160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Electron Scattering:</a:t>
            </a:r>
          </a:p>
          <a:p>
            <a:r>
              <a:rPr lang="en-US" sz="2000" dirty="0"/>
              <a:t>Electrons in separate ring fed by e-LINAC (~ 500 MeV)</a:t>
            </a:r>
          </a:p>
          <a:p>
            <a:r>
              <a:rPr lang="en-US" sz="2000" dirty="0"/>
              <a:t>Use large magnetic electron spectrometer.</a:t>
            </a:r>
          </a:p>
          <a:p>
            <a:r>
              <a:rPr lang="en-US" sz="2000" dirty="0"/>
              <a:t>Only place where such experiments could be done on rare isotopes</a:t>
            </a:r>
          </a:p>
          <a:p>
            <a:r>
              <a:rPr lang="en-US" sz="2000" dirty="0"/>
              <a:t>Requires well cooled beam for best overlap of beams.</a:t>
            </a:r>
          </a:p>
          <a:p>
            <a:endParaRPr lang="en-US" sz="2000" dirty="0"/>
          </a:p>
          <a:p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92378" y="4568273"/>
            <a:ext cx="274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447EA"/>
                </a:solidFill>
              </a:rPr>
              <a:t>from </a:t>
            </a:r>
            <a:r>
              <a:rPr lang="en-US" sz="2000" dirty="0" err="1">
                <a:solidFill>
                  <a:srgbClr val="1447EA"/>
                </a:solidFill>
              </a:rPr>
              <a:t>ELISe</a:t>
            </a:r>
            <a:r>
              <a:rPr lang="en-US" sz="2000" dirty="0">
                <a:solidFill>
                  <a:srgbClr val="1447EA"/>
                </a:solidFill>
              </a:rPr>
              <a:t> TP (2005)</a:t>
            </a:r>
            <a:endParaRPr lang="en-US" sz="800" dirty="0">
              <a:solidFill>
                <a:srgbClr val="1447E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B0718-13BA-4A71-A463-60974693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83" y="1770569"/>
            <a:ext cx="3811517" cy="2531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32F06-EB5C-45D9-BB50-ECF8905A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8" y="1263666"/>
            <a:ext cx="4734590" cy="209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8C8570-6A6C-4726-92E6-E4778763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3510" y="2669710"/>
            <a:ext cx="2449581" cy="24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37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41507" cy="1103898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de-DE" dirty="0"/>
              <a:t>E</a:t>
            </a:r>
            <a:r>
              <a:rPr lang="en-DE" altLang="de-DE" dirty="0"/>
              <a:t>X</a:t>
            </a:r>
            <a:r>
              <a:rPr lang="en-US" altLang="de-DE" dirty="0"/>
              <a:t>L in NESR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DB8C0-F7A8-4CB0-BFB2-713F5CD7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39" y="0"/>
            <a:ext cx="5175664" cy="4032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5B751-A7CF-4378-BC7E-8D14F5417116}"/>
              </a:ext>
            </a:extLst>
          </p:cNvPr>
          <p:cNvSpPr txBox="1"/>
          <p:nvPr/>
        </p:nvSpPr>
        <p:spPr>
          <a:xfrm>
            <a:off x="0" y="4467331"/>
            <a:ext cx="528381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luminosity for many RIBs,</a:t>
            </a:r>
          </a:p>
          <a:p>
            <a:r>
              <a:rPr lang="en-US" sz="2000" dirty="0"/>
              <a:t>including accumulation in rings</a:t>
            </a:r>
          </a:p>
          <a:p>
            <a:r>
              <a:rPr lang="en-US" sz="2000" dirty="0"/>
              <a:t>Fast cooling with stochastic pre-cooling,</a:t>
            </a:r>
          </a:p>
          <a:p>
            <a:r>
              <a:rPr lang="en-US" sz="2000" dirty="0"/>
              <a:t>separate in ring what Super-FRS cannot</a:t>
            </a:r>
            <a:r>
              <a:rPr lang="en-DE" sz="2000" dirty="0"/>
              <a:t>.</a:t>
            </a:r>
            <a:endParaRPr lang="en-US" sz="2000" dirty="0"/>
          </a:p>
          <a:p>
            <a:r>
              <a:rPr lang="en-US" sz="2000" dirty="0"/>
              <a:t>Brilliant beams after electron cooling</a:t>
            </a:r>
          </a:p>
          <a:p>
            <a:r>
              <a:rPr lang="en-US" sz="2000" dirty="0"/>
              <a:t>small spot for target detector resolution.</a:t>
            </a:r>
          </a:p>
          <a:p>
            <a:r>
              <a:rPr lang="en-US" sz="2000" dirty="0"/>
              <a:t>Non disturbing thin gas jet target (H, He).</a:t>
            </a:r>
          </a:p>
          <a:p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56463" y="1282263"/>
            <a:ext cx="252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447EA"/>
                </a:solidFill>
              </a:rPr>
              <a:t>from EXL TP (2006)</a:t>
            </a:r>
            <a:endParaRPr lang="en-US" sz="800" dirty="0">
              <a:solidFill>
                <a:srgbClr val="1447E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B98F7-1BD0-4D38-92BB-8FE2B344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" y="1854668"/>
            <a:ext cx="3950605" cy="2508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CE13B-395B-4AA2-8D49-2F53760A4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74" y="4215865"/>
            <a:ext cx="3960429" cy="2628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DE03C-961F-422E-A316-1D0F38A54F49}"/>
              </a:ext>
            </a:extLst>
          </p:cNvPr>
          <p:cNvSpPr txBox="1"/>
          <p:nvPr/>
        </p:nvSpPr>
        <p:spPr>
          <a:xfrm>
            <a:off x="632014" y="740151"/>
            <a:ext cx="329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 err="1"/>
              <a:t>EXotic</a:t>
            </a:r>
            <a:r>
              <a:rPr lang="en-DE" sz="1400" dirty="0"/>
              <a:t> nuclei, Light hadronic probes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706708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6228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DE" altLang="de-DE" dirty="0"/>
              <a:t>Existing </a:t>
            </a:r>
            <a:r>
              <a:rPr lang="en-US" altLang="de-DE" dirty="0"/>
              <a:t>Setup with ESR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85781"/>
            <a:ext cx="81438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447EA"/>
                </a:solidFill>
              </a:rPr>
              <a:t>FRS for separation of wanted nuclides,</a:t>
            </a:r>
            <a:br>
              <a:rPr lang="en-US" sz="2000" dirty="0">
                <a:solidFill>
                  <a:srgbClr val="1447EA"/>
                </a:solidFill>
              </a:rPr>
            </a:br>
            <a:r>
              <a:rPr lang="en-US" sz="2000" dirty="0">
                <a:solidFill>
                  <a:srgbClr val="1447EA"/>
                </a:solidFill>
              </a:rPr>
              <a:t>difficult injection (matching problem),</a:t>
            </a:r>
            <a:br>
              <a:rPr lang="en-US" sz="2000" dirty="0">
                <a:solidFill>
                  <a:srgbClr val="1447EA"/>
                </a:solidFill>
              </a:rPr>
            </a:br>
            <a:r>
              <a:rPr lang="en-US" sz="2000" dirty="0">
                <a:solidFill>
                  <a:srgbClr val="1447EA"/>
                </a:solidFill>
              </a:rPr>
              <a:t>monitoring and tuning of separation difficult.</a:t>
            </a:r>
          </a:p>
          <a:p>
            <a:r>
              <a:rPr lang="en-DE" sz="2000" dirty="0">
                <a:solidFill>
                  <a:srgbClr val="1447EA"/>
                </a:solidFill>
              </a:rPr>
              <a:t>L</a:t>
            </a:r>
            <a:r>
              <a:rPr lang="en-US" sz="2000" dirty="0">
                <a:solidFill>
                  <a:srgbClr val="1447EA"/>
                </a:solidFill>
              </a:rPr>
              <a:t>ow acceptance for secondary beams, ESR at </a:t>
            </a:r>
            <a:r>
              <a:rPr lang="en-DE" sz="2000" dirty="0">
                <a:solidFill>
                  <a:srgbClr val="1447EA"/>
                </a:solidFill>
              </a:rPr>
              <a:t>B</a:t>
            </a:r>
            <a:r>
              <a:rPr lang="en-DE" sz="2000" dirty="0">
                <a:solidFill>
                  <a:srgbClr val="1447EA"/>
                </a:solidFill>
                <a:latin typeface="Symbol" panose="05050102010706020507" pitchFamily="18" charset="2"/>
              </a:rPr>
              <a:t>r</a:t>
            </a:r>
            <a:r>
              <a:rPr lang="en-DE" sz="2000" dirty="0">
                <a:solidFill>
                  <a:srgbClr val="1447EA"/>
                </a:solidFill>
              </a:rPr>
              <a:t> </a:t>
            </a:r>
            <a:r>
              <a:rPr lang="en-US" sz="2000" dirty="0">
                <a:solidFill>
                  <a:srgbClr val="1447EA"/>
                </a:solidFill>
              </a:rPr>
              <a:t>~ 8 Tm.</a:t>
            </a:r>
          </a:p>
          <a:p>
            <a:endParaRPr lang="en-US" sz="2000" dirty="0">
              <a:solidFill>
                <a:srgbClr val="1447EA"/>
              </a:solidFill>
            </a:endParaRPr>
          </a:p>
          <a:p>
            <a:r>
              <a:rPr lang="en-US" sz="2000" dirty="0">
                <a:solidFill>
                  <a:srgbClr val="1447EA"/>
                </a:solidFill>
              </a:rPr>
              <a:t>Measured acceptance 7 mm </a:t>
            </a:r>
            <a:r>
              <a:rPr lang="en-US" sz="2000" dirty="0" err="1">
                <a:solidFill>
                  <a:srgbClr val="1447EA"/>
                </a:solidFill>
              </a:rPr>
              <a:t>mrad</a:t>
            </a:r>
            <a:r>
              <a:rPr lang="en-US" sz="2000" dirty="0">
                <a:solidFill>
                  <a:srgbClr val="1447EA"/>
                </a:solidFill>
              </a:rPr>
              <a:t> </a:t>
            </a:r>
            <a:r>
              <a:rPr lang="en-DE" sz="2000" dirty="0">
                <a:solidFill>
                  <a:srgbClr val="1447EA"/>
                </a:solidFill>
              </a:rPr>
              <a:t>   </a:t>
            </a:r>
            <a:r>
              <a:rPr lang="en-US" sz="2000" dirty="0">
                <a:solidFill>
                  <a:srgbClr val="00B0F0"/>
                </a:solidFill>
              </a:rPr>
              <a:t>* 8 Tm / 11.1 Tm = 5 mm </a:t>
            </a:r>
            <a:r>
              <a:rPr lang="en-US" sz="2000" dirty="0" err="1">
                <a:solidFill>
                  <a:srgbClr val="00B0F0"/>
                </a:solidFill>
              </a:rPr>
              <a:t>mrad</a:t>
            </a:r>
            <a:r>
              <a:rPr lang="en-US" sz="2000" dirty="0">
                <a:solidFill>
                  <a:srgbClr val="00B0F0"/>
                </a:solidFill>
              </a:rPr>
              <a:t>.</a:t>
            </a:r>
          </a:p>
          <a:p>
            <a:endParaRPr lang="en-US" sz="2000" dirty="0">
              <a:solidFill>
                <a:srgbClr val="1447EA"/>
              </a:solidFill>
            </a:endParaRPr>
          </a:p>
          <a:p>
            <a:endParaRPr lang="en-US" sz="800" dirty="0">
              <a:solidFill>
                <a:srgbClr val="1447E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EF286A-9CA4-40F8-BB05-A60CE84D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282"/>
            <a:ext cx="9144000" cy="25383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89BE9F-F829-4397-AE51-04A1FC973B40}"/>
              </a:ext>
            </a:extLst>
          </p:cNvPr>
          <p:cNvSpPr/>
          <p:nvPr/>
        </p:nvSpPr>
        <p:spPr bwMode="auto">
          <a:xfrm>
            <a:off x="6517532" y="2091447"/>
            <a:ext cx="2626468" cy="160921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3B603-2A98-4123-AB6E-A48B992280C0}"/>
              </a:ext>
            </a:extLst>
          </p:cNvPr>
          <p:cNvSpPr/>
          <p:nvPr/>
        </p:nvSpPr>
        <p:spPr bwMode="auto">
          <a:xfrm>
            <a:off x="7908528" y="1984690"/>
            <a:ext cx="577174" cy="307777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4B59B-5AC7-4D24-8F08-5E759C937DC8}"/>
              </a:ext>
            </a:extLst>
          </p:cNvPr>
          <p:cNvSpPr txBox="1"/>
          <p:nvPr/>
        </p:nvSpPr>
        <p:spPr>
          <a:xfrm>
            <a:off x="8197115" y="2072585"/>
            <a:ext cx="1010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CRYRING</a:t>
            </a:r>
            <a:endParaRPr lang="en-I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62625-8718-4FB3-969E-227274F953EA}"/>
              </a:ext>
            </a:extLst>
          </p:cNvPr>
          <p:cNvSpPr txBox="1"/>
          <p:nvPr/>
        </p:nvSpPr>
        <p:spPr>
          <a:xfrm>
            <a:off x="-63263" y="16769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SIS18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3917981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A63FE-68C6-4D04-A276-4110A489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714"/>
            <a:ext cx="9144000" cy="2789695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42900"/>
            <a:ext cx="7772400" cy="457200"/>
          </a:xfrm>
        </p:spPr>
        <p:txBody>
          <a:bodyPr/>
          <a:lstStyle/>
          <a:p>
            <a:pPr eaLnBrk="1" hangingPunct="1"/>
            <a:r>
              <a:rPr lang="en-GB" altLang="de-DE" sz="3200" dirty="0"/>
              <a:t>EXL </a:t>
            </a:r>
            <a:br>
              <a:rPr lang="en-GB" altLang="de-DE" sz="3200" dirty="0"/>
            </a:br>
            <a:r>
              <a:rPr lang="en-GB" altLang="de-DE" sz="2000" dirty="0"/>
              <a:t>Exotic nuclei studied with light hadronic probes</a:t>
            </a:r>
            <a:endParaRPr lang="en-GB" altLang="de-DE" sz="2000" i="1" dirty="0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1178594"/>
            <a:ext cx="754755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/>
              <a:t>Experiment E105, </a:t>
            </a:r>
            <a:r>
              <a:rPr lang="de-DE" altLang="de-DE" sz="2000" baseline="30000" dirty="0"/>
              <a:t>56,58 </a:t>
            </a:r>
            <a:r>
              <a:rPr lang="de-DE" altLang="de-DE" sz="2000" dirty="0"/>
              <a:t>Ni </a:t>
            </a:r>
            <a:r>
              <a:rPr lang="de-DE" altLang="de-DE" sz="2000" dirty="0" err="1"/>
              <a:t>beams</a:t>
            </a:r>
            <a:r>
              <a:rPr lang="de-DE" altLang="de-DE" sz="2000" dirty="0"/>
              <a:t> and gas </a:t>
            </a:r>
            <a:r>
              <a:rPr lang="de-DE" altLang="de-DE" sz="2000" dirty="0" err="1"/>
              <a:t>jet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target</a:t>
            </a:r>
            <a:r>
              <a:rPr lang="de-DE" altLang="de-DE" sz="2000" dirty="0"/>
              <a:t> (H and He)</a:t>
            </a:r>
            <a:endParaRPr lang="de-DE" altLang="de-DE" sz="800" dirty="0"/>
          </a:p>
          <a:p>
            <a:pPr eaLnBrk="1" hangingPunct="1"/>
            <a:endParaRPr lang="de-DE" altLang="de-DE" sz="20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C3B7645-E590-495E-84B1-9D6FFD3F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40" y="4099826"/>
            <a:ext cx="309120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aseline="30000" dirty="0"/>
              <a:t>56,58</a:t>
            </a:r>
            <a:r>
              <a:rPr lang="de-DE" altLang="de-DE" sz="2000" dirty="0"/>
              <a:t>Ni(</a:t>
            </a:r>
            <a:r>
              <a:rPr lang="de-DE" altLang="de-DE" sz="2000" dirty="0" err="1"/>
              <a:t>p,p</a:t>
            </a:r>
            <a:r>
              <a:rPr lang="de-DE" altLang="de-DE" sz="2000" dirty="0"/>
              <a:t>) and </a:t>
            </a:r>
            <a:r>
              <a:rPr lang="de-DE" altLang="de-DE" sz="2000" baseline="30000" dirty="0"/>
              <a:t>58</a:t>
            </a:r>
            <a:r>
              <a:rPr lang="de-DE" altLang="de-DE" sz="2000" dirty="0"/>
              <a:t>Ni(</a:t>
            </a:r>
            <a:r>
              <a:rPr lang="de-DE" altLang="de-DE" sz="2000" dirty="0" err="1">
                <a:latin typeface="Symbol" panose="05050102010706020507" pitchFamily="18" charset="2"/>
              </a:rPr>
              <a:t>a,a</a:t>
            </a:r>
            <a:r>
              <a:rPr lang="de-DE" altLang="de-DE" sz="2000" dirty="0">
                <a:latin typeface="+mj-lt"/>
              </a:rPr>
              <a:t>‘</a:t>
            </a:r>
            <a:r>
              <a:rPr lang="de-DE" altLang="de-DE" sz="2000" dirty="0">
                <a:latin typeface="Symbol" panose="05050102010706020507" pitchFamily="18" charset="2"/>
              </a:rPr>
              <a:t>)</a:t>
            </a:r>
            <a:endParaRPr lang="de-DE" altLang="de-DE" sz="800" dirty="0">
              <a:latin typeface="Symbol" panose="05050102010706020507" pitchFamily="18" charset="2"/>
            </a:endParaRPr>
          </a:p>
          <a:p>
            <a:pPr eaLnBrk="1" hangingPunct="1"/>
            <a:endParaRPr lang="de-DE" altLang="de-DE" sz="200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996D88D-9B87-4FE6-93F8-AABF8F24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156" y="5028454"/>
            <a:ext cx="431590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dirty="0" err="1"/>
              <a:t>LoI</a:t>
            </a:r>
            <a:r>
              <a:rPr lang="de-DE" altLang="de-DE" sz="2000" dirty="0"/>
              <a:t> 2022 (J. Zamora, O. Kiselev)</a:t>
            </a:r>
          </a:p>
          <a:p>
            <a:pPr eaLnBrk="1" hangingPunct="1"/>
            <a:r>
              <a:rPr lang="de-DE" altLang="de-DE" sz="2000" dirty="0" err="1"/>
              <a:t>next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step</a:t>
            </a:r>
            <a:r>
              <a:rPr lang="de-DE" altLang="de-DE" sz="2000" dirty="0"/>
              <a:t> </a:t>
            </a:r>
            <a:r>
              <a:rPr lang="de-DE" altLang="de-DE" sz="2000" baseline="30000" dirty="0"/>
              <a:t>56</a:t>
            </a:r>
            <a:r>
              <a:rPr lang="de-DE" altLang="de-DE" sz="2000" dirty="0"/>
              <a:t>Ni(</a:t>
            </a:r>
            <a:r>
              <a:rPr lang="de-DE" altLang="de-DE" sz="2000" dirty="0" err="1">
                <a:latin typeface="Symbol" panose="05050102010706020507" pitchFamily="18" charset="2"/>
              </a:rPr>
              <a:t>a,a</a:t>
            </a:r>
            <a:r>
              <a:rPr lang="de-DE" altLang="de-DE" sz="2000" dirty="0">
                <a:latin typeface="+mj-lt"/>
              </a:rPr>
              <a:t>‘</a:t>
            </a:r>
            <a:r>
              <a:rPr lang="de-DE" altLang="de-DE" sz="2000" dirty="0">
                <a:latin typeface="Symbol" panose="05050102010706020507" pitchFamily="18" charset="2"/>
              </a:rPr>
              <a:t>) </a:t>
            </a:r>
            <a:r>
              <a:rPr lang="de-DE" altLang="de-DE" sz="2000" dirty="0" err="1">
                <a:latin typeface="+mj-lt"/>
              </a:rPr>
              <a:t>for</a:t>
            </a:r>
            <a:r>
              <a:rPr lang="de-DE" altLang="de-DE" sz="2000" dirty="0">
                <a:latin typeface="+mj-lt"/>
              </a:rPr>
              <a:t> ISGMR </a:t>
            </a:r>
            <a:br>
              <a:rPr lang="de-DE" altLang="de-DE" sz="2000" dirty="0">
                <a:latin typeface="+mj-lt"/>
              </a:rPr>
            </a:br>
            <a:r>
              <a:rPr lang="de-DE" altLang="de-DE" sz="2000" dirty="0">
                <a:latin typeface="+mj-lt"/>
              </a:rPr>
              <a:t>-</a:t>
            </a:r>
            <a:r>
              <a:rPr lang="en-DE" altLang="de-DE" sz="2000" dirty="0">
                <a:latin typeface="+mj-lt"/>
              </a:rPr>
              <a:t>-</a:t>
            </a:r>
            <a:r>
              <a:rPr lang="de-DE" altLang="de-DE" sz="2000" dirty="0">
                <a:latin typeface="+mj-lt"/>
              </a:rPr>
              <a:t>&gt; </a:t>
            </a:r>
            <a:r>
              <a:rPr lang="de-DE" altLang="de-DE" sz="2000" dirty="0" err="1">
                <a:latin typeface="+mj-lt"/>
              </a:rPr>
              <a:t>compression</a:t>
            </a:r>
            <a:r>
              <a:rPr lang="de-DE" altLang="de-DE" sz="2000" dirty="0">
                <a:latin typeface="+mj-lt"/>
              </a:rPr>
              <a:t> of </a:t>
            </a:r>
            <a:r>
              <a:rPr lang="de-DE" altLang="de-DE" sz="2000" dirty="0" err="1">
                <a:latin typeface="+mj-lt"/>
              </a:rPr>
              <a:t>nuclear</a:t>
            </a:r>
            <a:r>
              <a:rPr lang="de-DE" altLang="de-DE" sz="2000" dirty="0">
                <a:latin typeface="+mj-lt"/>
              </a:rPr>
              <a:t> matter</a:t>
            </a:r>
            <a:endParaRPr lang="de-DE" altLang="de-DE" sz="800" dirty="0">
              <a:latin typeface="+mj-lt"/>
            </a:endParaRPr>
          </a:p>
          <a:p>
            <a:pPr eaLnBrk="1" hangingPunct="1"/>
            <a:endParaRPr lang="de-DE" altLang="de-D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05EEB-0866-4E2F-8B9E-898A9B89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24529"/>
            <a:ext cx="3448533" cy="23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6228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de-DE" dirty="0"/>
              <a:t>Limits of ESR, Gain with CR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36" y="1308061"/>
            <a:ext cx="7072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1447EA"/>
                </a:solidFill>
              </a:rPr>
              <a:t>56</a:t>
            </a:r>
            <a:r>
              <a:rPr lang="en-US" sz="2000" dirty="0">
                <a:solidFill>
                  <a:srgbClr val="1447EA"/>
                </a:solidFill>
              </a:rPr>
              <a:t>Ni is the easiest RIB of all for: </a:t>
            </a:r>
          </a:p>
          <a:p>
            <a:r>
              <a:rPr lang="en-US" sz="2000" dirty="0">
                <a:solidFill>
                  <a:srgbClr val="1447EA"/>
                </a:solidFill>
              </a:rPr>
              <a:t>production, separation, efficient injection, accumulation.</a:t>
            </a:r>
          </a:p>
          <a:p>
            <a:r>
              <a:rPr lang="en-US" sz="2000" dirty="0">
                <a:solidFill>
                  <a:srgbClr val="1447EA"/>
                </a:solidFill>
              </a:rPr>
              <a:t>Most </a:t>
            </a:r>
            <a:r>
              <a:rPr lang="en-US" sz="2000" dirty="0">
                <a:solidFill>
                  <a:srgbClr val="002060"/>
                </a:solidFill>
              </a:rPr>
              <a:t>other nuclides </a:t>
            </a:r>
            <a:r>
              <a:rPr lang="en-US" sz="2000" dirty="0">
                <a:solidFill>
                  <a:srgbClr val="1447EA"/>
                </a:solidFill>
              </a:rPr>
              <a:t>are not feasible in ESR  </a:t>
            </a:r>
            <a:r>
              <a:rPr lang="en-US" sz="2000" dirty="0">
                <a:solidFill>
                  <a:srgbClr val="1447EA"/>
                </a:solidFill>
                <a:sym typeface="Wingdings" panose="05000000000000000000" pitchFamily="2" charset="2"/>
              </a:rPr>
              <a:t></a:t>
            </a:r>
            <a:r>
              <a:rPr lang="en-DE" sz="2000" dirty="0">
                <a:solidFill>
                  <a:srgbClr val="1447EA"/>
                </a:solidFill>
                <a:sym typeface="Wingdings" panose="05000000000000000000" pitchFamily="2" charset="2"/>
              </a:rPr>
              <a:t>.</a:t>
            </a:r>
            <a:r>
              <a:rPr lang="en-US" sz="2000" dirty="0">
                <a:solidFill>
                  <a:srgbClr val="1447EA"/>
                </a:solidFill>
                <a:sym typeface="Wingdings" panose="05000000000000000000" pitchFamily="2" charset="2"/>
              </a:rPr>
              <a:t>  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EBFC0C6-BA1C-4E3D-B89D-B7A86602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6" y="3424797"/>
            <a:ext cx="7466013" cy="24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Intense</a:t>
            </a:r>
            <a:r>
              <a:rPr lang="de-DE" altLang="de-DE" sz="2000" dirty="0"/>
              <a:t> FAIR </a:t>
            </a:r>
            <a:r>
              <a:rPr lang="de-DE" altLang="de-DE" sz="2000" dirty="0" err="1"/>
              <a:t>beams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better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selection</a:t>
            </a:r>
            <a:r>
              <a:rPr lang="de-DE" altLang="de-DE" sz="2000" dirty="0"/>
              <a:t> </a:t>
            </a:r>
            <a:r>
              <a:rPr lang="en-DE" altLang="de-DE" sz="2000" dirty="0"/>
              <a:t>by </a:t>
            </a:r>
            <a:r>
              <a:rPr lang="de-DE" altLang="de-DE" sz="2000" dirty="0"/>
              <a:t>Super-FRS</a:t>
            </a:r>
          </a:p>
          <a:p>
            <a:pPr eaLnBrk="1" hangingPunct="1"/>
            <a:r>
              <a:rPr lang="de-DE" altLang="de-DE" sz="2000" dirty="0"/>
              <a:t>Much </a:t>
            </a:r>
            <a:r>
              <a:rPr lang="de-DE" altLang="de-DE" sz="2000" dirty="0" err="1"/>
              <a:t>enlarged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acceptance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from</a:t>
            </a:r>
            <a:r>
              <a:rPr lang="de-DE" altLang="de-DE" sz="2000" dirty="0"/>
              <a:t> ESR -&gt; CR:</a:t>
            </a:r>
          </a:p>
          <a:p>
            <a:pPr eaLnBrk="1" hangingPunct="1"/>
            <a:r>
              <a:rPr lang="de-DE" altLang="de-DE" sz="2000" dirty="0"/>
              <a:t>   </a:t>
            </a:r>
            <a:r>
              <a:rPr lang="de-DE" altLang="de-DE" sz="2000" dirty="0" err="1"/>
              <a:t>transverse</a:t>
            </a:r>
            <a:r>
              <a:rPr lang="de-DE" altLang="de-DE" sz="2000" dirty="0"/>
              <a:t>:      </a:t>
            </a:r>
            <a:r>
              <a:rPr lang="de-DE" altLang="de-DE" sz="2000" dirty="0" err="1">
                <a:solidFill>
                  <a:srgbClr val="A50021"/>
                </a:solidFill>
                <a:latin typeface="Symbol" pitchFamily="18" charset="2"/>
              </a:rPr>
              <a:t>e</a:t>
            </a:r>
            <a:r>
              <a:rPr lang="de-DE" altLang="de-DE" sz="2000" baseline="-25000" dirty="0" err="1">
                <a:solidFill>
                  <a:srgbClr val="A50021"/>
                </a:solidFill>
                <a:latin typeface="Tahoma" pitchFamily="34" charset="0"/>
              </a:rPr>
              <a:t>x,y</a:t>
            </a:r>
            <a:r>
              <a:rPr lang="de-DE" altLang="de-DE" sz="2000" dirty="0">
                <a:solidFill>
                  <a:srgbClr val="A50021"/>
                </a:solidFill>
              </a:rPr>
              <a:t> = 7-8 mm </a:t>
            </a:r>
            <a:r>
              <a:rPr lang="de-DE" altLang="de-DE" sz="2000" dirty="0" err="1">
                <a:solidFill>
                  <a:srgbClr val="A50021"/>
                </a:solidFill>
              </a:rPr>
              <a:t>rad</a:t>
            </a:r>
            <a:r>
              <a:rPr lang="de-DE" altLang="de-DE" sz="2000" dirty="0">
                <a:solidFill>
                  <a:srgbClr val="A50021"/>
                </a:solidFill>
              </a:rPr>
              <a:t>  --&gt; 200 mm mrad</a:t>
            </a:r>
          </a:p>
          <a:p>
            <a:pPr eaLnBrk="1" hangingPunct="1"/>
            <a:r>
              <a:rPr lang="de-DE" altLang="de-DE" sz="2000" dirty="0"/>
              <a:t>   longitudinal:  </a:t>
            </a:r>
            <a:r>
              <a:rPr lang="de-DE" altLang="de-DE" sz="2000" dirty="0" err="1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de-DE" altLang="de-DE" sz="2000" dirty="0" err="1">
                <a:solidFill>
                  <a:srgbClr val="A50021"/>
                </a:solidFill>
              </a:rPr>
              <a:t>p</a:t>
            </a:r>
            <a:r>
              <a:rPr lang="de-DE" altLang="de-DE" sz="2000" dirty="0">
                <a:solidFill>
                  <a:srgbClr val="A50021"/>
                </a:solidFill>
              </a:rPr>
              <a:t>/p = 0.2%             --&gt; 1.0 (1.5) %</a:t>
            </a:r>
            <a:r>
              <a:rPr lang="de-DE" altLang="de-DE" sz="2000" dirty="0"/>
              <a:t> </a:t>
            </a:r>
          </a:p>
          <a:p>
            <a:pPr eaLnBrk="1" hangingPunct="1"/>
            <a:r>
              <a:rPr lang="de-DE" altLang="de-DE" sz="2000" dirty="0"/>
              <a:t>   </a:t>
            </a:r>
            <a:r>
              <a:rPr lang="de-DE" altLang="de-DE" sz="2000" dirty="0" err="1"/>
              <a:t>faster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cooling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more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accumulation</a:t>
            </a:r>
            <a:r>
              <a:rPr lang="de-DE" altLang="de-DE" sz="2000" dirty="0"/>
              <a:t>   </a:t>
            </a:r>
            <a:r>
              <a:rPr lang="de-DE" altLang="de-DE" sz="2000" dirty="0">
                <a:solidFill>
                  <a:srgbClr val="A50021"/>
                </a:solidFill>
              </a:rPr>
              <a:t>4s --&gt; 1s </a:t>
            </a:r>
          </a:p>
          <a:p>
            <a:pPr eaLnBrk="1" hangingPunct="1"/>
            <a:r>
              <a:rPr lang="de-DE" altLang="de-DE" sz="2000" dirty="0"/>
              <a:t>   at </a:t>
            </a:r>
            <a:r>
              <a:rPr lang="de-DE" altLang="de-DE" sz="2000" dirty="0" err="1"/>
              <a:t>higher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energy</a:t>
            </a:r>
            <a:r>
              <a:rPr lang="de-DE" altLang="de-DE" sz="2000" dirty="0"/>
              <a:t>          </a:t>
            </a:r>
            <a:r>
              <a:rPr lang="de-DE" altLang="de-DE" sz="2000" dirty="0">
                <a:solidFill>
                  <a:srgbClr val="A50021"/>
                </a:solidFill>
              </a:rPr>
              <a:t>400 MeV/u --&gt; 740 MeV/u</a:t>
            </a:r>
          </a:p>
          <a:p>
            <a:pPr eaLnBrk="1" hangingPunct="1"/>
            <a:r>
              <a:rPr lang="de-DE" altLang="de-DE" sz="2000" dirty="0"/>
              <a:t>   Parallel </a:t>
            </a:r>
            <a:r>
              <a:rPr lang="de-DE" altLang="de-DE" sz="2000" dirty="0" err="1"/>
              <a:t>operation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with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two</a:t>
            </a:r>
            <a:r>
              <a:rPr lang="de-DE" altLang="de-DE" sz="2000" dirty="0"/>
              <a:t> rings.</a:t>
            </a:r>
            <a:endParaRPr lang="de-DE" altLang="de-DE" sz="2200" dirty="0">
              <a:solidFill>
                <a:srgbClr val="A50021"/>
              </a:solidFill>
            </a:endParaRPr>
          </a:p>
          <a:p>
            <a:pPr eaLnBrk="1" hangingPunct="1"/>
            <a:endParaRPr lang="de-DE" altLang="de-DE" sz="8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97F96D3-81C7-4BF4-B667-B6ED0943E06D}"/>
              </a:ext>
            </a:extLst>
          </p:cNvPr>
          <p:cNvSpPr/>
          <p:nvPr/>
        </p:nvSpPr>
        <p:spPr bwMode="auto">
          <a:xfrm>
            <a:off x="6664378" y="3603450"/>
            <a:ext cx="273318" cy="1968273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965FD-E0FF-434B-B878-7411D743842A}"/>
              </a:ext>
            </a:extLst>
          </p:cNvPr>
          <p:cNvSpPr txBox="1"/>
          <p:nvPr/>
        </p:nvSpPr>
        <p:spPr>
          <a:xfrm>
            <a:off x="6996419" y="438508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rgbClr val="A50021"/>
                </a:solidFill>
              </a:rPr>
              <a:t>gain ~ 20 000</a:t>
            </a:r>
            <a:endParaRPr lang="en-US" sz="2400" dirty="0">
              <a:solidFill>
                <a:srgbClr val="A50021"/>
              </a:solidFill>
              <a:sym typeface="Wingdings" panose="05000000000000000000" pitchFamily="2" charset="2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629F2C1-627A-4D2F-8C25-8E33E989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6" y="6039717"/>
            <a:ext cx="7466013" cy="74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/>
              <a:t>SIS1</a:t>
            </a:r>
            <a:r>
              <a:rPr lang="en-DE" altLang="de-DE" sz="2000" dirty="0"/>
              <a:t>00</a:t>
            </a:r>
            <a:r>
              <a:rPr lang="de-DE" altLang="de-DE" sz="2000" dirty="0"/>
              <a:t> vs. SIS1</a:t>
            </a:r>
            <a:r>
              <a:rPr lang="en-DE" altLang="de-DE" sz="2000" dirty="0"/>
              <a:t>8</a:t>
            </a:r>
            <a:r>
              <a:rPr lang="de-DE" altLang="de-DE" sz="2000" dirty="0"/>
              <a:t> </a:t>
            </a:r>
            <a:r>
              <a:rPr lang="de-DE" altLang="de-DE" sz="2000" dirty="0" err="1"/>
              <a:t>intensity</a:t>
            </a:r>
            <a:r>
              <a:rPr lang="de-DE" altLang="de-DE" sz="2000" dirty="0"/>
              <a:t> </a:t>
            </a:r>
            <a:r>
              <a:rPr lang="en-DE" altLang="de-DE" sz="2000" dirty="0"/>
              <a:t>gain varies,  </a:t>
            </a:r>
            <a:br>
              <a:rPr lang="en-DE" altLang="de-DE" sz="2000" dirty="0"/>
            </a:br>
            <a:r>
              <a:rPr lang="en-DE" altLang="de-DE" sz="2000" dirty="0"/>
              <a:t>for </a:t>
            </a:r>
            <a:r>
              <a:rPr lang="en-DE" altLang="de-DE" sz="2000" baseline="30000" dirty="0"/>
              <a:t>238</a:t>
            </a:r>
            <a:r>
              <a:rPr lang="en-DE" altLang="de-DE" sz="2000" dirty="0"/>
              <a:t>U  </a:t>
            </a:r>
            <a:r>
              <a:rPr lang="en-DE" altLang="de-DE" sz="2000" dirty="0">
                <a:solidFill>
                  <a:srgbClr val="C00000"/>
                </a:solidFill>
              </a:rPr>
              <a:t>f = 4 x 7 </a:t>
            </a:r>
            <a:r>
              <a:rPr lang="en-DE" altLang="de-DE" sz="2000" dirty="0"/>
              <a:t>/ pulse,  for </a:t>
            </a:r>
            <a:r>
              <a:rPr lang="en-DE" altLang="de-DE" sz="2000" baseline="30000" dirty="0"/>
              <a:t>58</a:t>
            </a:r>
            <a:r>
              <a:rPr lang="en-DE" altLang="de-DE" sz="2000" dirty="0"/>
              <a:t>Ni </a:t>
            </a:r>
            <a:r>
              <a:rPr lang="en-DE" altLang="de-DE" sz="2000" dirty="0">
                <a:solidFill>
                  <a:srgbClr val="C00000"/>
                </a:solidFill>
              </a:rPr>
              <a:t>x 5 </a:t>
            </a:r>
            <a:r>
              <a:rPr lang="en-DE" altLang="de-DE" sz="2000" dirty="0"/>
              <a:t>/ pulse</a:t>
            </a:r>
            <a:endParaRPr lang="de-DE" altLang="de-DE" sz="2000" dirty="0"/>
          </a:p>
          <a:p>
            <a:pPr eaLnBrk="1" hangingPunct="1"/>
            <a:endParaRPr lang="de-DE" altLang="de-DE" sz="2000" dirty="0">
              <a:solidFill>
                <a:srgbClr val="1447EA"/>
              </a:solidFill>
            </a:endParaRPr>
          </a:p>
          <a:p>
            <a:pPr eaLnBrk="1" hangingPunct="1"/>
            <a:endParaRPr lang="de-DE" altLang="de-DE" sz="800" dirty="0">
              <a:solidFill>
                <a:srgbClr val="1447EA"/>
              </a:solidFill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CAC54B67-2E01-46B4-ACA7-847137D5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6" y="2391674"/>
            <a:ext cx="7466013" cy="13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1447EA"/>
                </a:solidFill>
              </a:rPr>
              <a:t>ESR </a:t>
            </a:r>
            <a:r>
              <a:rPr lang="de-DE" altLang="de-DE" sz="2000" dirty="0" err="1">
                <a:solidFill>
                  <a:srgbClr val="1447EA"/>
                </a:solidFill>
              </a:rPr>
              <a:t>injection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is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bottle</a:t>
            </a:r>
            <a:r>
              <a:rPr lang="de-DE" altLang="de-DE" sz="2000" dirty="0">
                <a:solidFill>
                  <a:srgbClr val="1447EA"/>
                </a:solidFill>
              </a:rPr>
              <a:t> neck,</a:t>
            </a:r>
          </a:p>
          <a:p>
            <a:pPr eaLnBrk="1" hangingPunct="1"/>
            <a:r>
              <a:rPr lang="de-DE" altLang="de-DE" sz="2000" dirty="0">
                <a:solidFill>
                  <a:srgbClr val="1447EA"/>
                </a:solidFill>
              </a:rPr>
              <a:t>in </a:t>
            </a:r>
            <a:r>
              <a:rPr lang="de-DE" altLang="de-DE" sz="2000" dirty="0" err="1">
                <a:solidFill>
                  <a:srgbClr val="1447EA"/>
                </a:solidFill>
              </a:rPr>
              <a:t>theory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it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should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be</a:t>
            </a:r>
            <a:r>
              <a:rPr lang="de-DE" altLang="de-DE" sz="2000" dirty="0">
                <a:solidFill>
                  <a:srgbClr val="1447EA"/>
                </a:solidFill>
              </a:rPr>
              <a:t> a </a:t>
            </a:r>
            <a:r>
              <a:rPr lang="de-DE" altLang="de-DE" sz="2000" dirty="0" err="1">
                <a:solidFill>
                  <a:srgbClr val="1447EA"/>
                </a:solidFill>
              </a:rPr>
              <a:t>bit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better</a:t>
            </a:r>
            <a:r>
              <a:rPr lang="de-DE" altLang="de-DE" sz="2000" dirty="0">
                <a:solidFill>
                  <a:srgbClr val="1447EA"/>
                </a:solidFill>
              </a:rPr>
              <a:t>, but </a:t>
            </a:r>
            <a:r>
              <a:rPr lang="de-DE" altLang="de-DE" sz="2000" dirty="0" err="1">
                <a:solidFill>
                  <a:srgbClr val="1447EA"/>
                </a:solidFill>
              </a:rPr>
              <a:t>is</a:t>
            </a:r>
            <a:r>
              <a:rPr lang="de-DE" altLang="de-DE" sz="2000" dirty="0">
                <a:solidFill>
                  <a:srgbClr val="1447EA"/>
                </a:solidFill>
              </a:rPr>
              <a:t> </a:t>
            </a:r>
            <a:r>
              <a:rPr lang="de-DE" altLang="de-DE" sz="2000" dirty="0" err="1">
                <a:solidFill>
                  <a:srgbClr val="1447EA"/>
                </a:solidFill>
              </a:rPr>
              <a:t>reproducible</a:t>
            </a:r>
            <a:r>
              <a:rPr lang="de-DE" altLang="de-DE" sz="2000" dirty="0">
                <a:solidFill>
                  <a:srgbClr val="1447EA"/>
                </a:solidFill>
              </a:rPr>
              <a:t>.</a:t>
            </a:r>
          </a:p>
          <a:p>
            <a:pPr eaLnBrk="1" hangingPunct="1"/>
            <a:r>
              <a:rPr lang="de-DE" altLang="de-DE" sz="2000" baseline="30000" dirty="0">
                <a:solidFill>
                  <a:srgbClr val="1447EA"/>
                </a:solidFill>
              </a:rPr>
              <a:t>56</a:t>
            </a:r>
            <a:r>
              <a:rPr lang="de-DE" altLang="de-DE" sz="2000" dirty="0">
                <a:solidFill>
                  <a:srgbClr val="1447EA"/>
                </a:solidFill>
              </a:rPr>
              <a:t>Ni </a:t>
            </a:r>
            <a:r>
              <a:rPr lang="de-DE" altLang="de-DE" sz="2000" dirty="0" err="1">
                <a:solidFill>
                  <a:srgbClr val="1447EA"/>
                </a:solidFill>
              </a:rPr>
              <a:t>transmission</a:t>
            </a:r>
            <a:r>
              <a:rPr lang="de-DE" altLang="de-DE" sz="2000" dirty="0">
                <a:solidFill>
                  <a:srgbClr val="1447EA"/>
                </a:solidFill>
              </a:rPr>
              <a:t> ~ 10%, </a:t>
            </a:r>
            <a:r>
              <a:rPr lang="de-DE" altLang="de-DE" sz="2000" dirty="0">
                <a:solidFill>
                  <a:srgbClr val="002060"/>
                </a:solidFill>
              </a:rPr>
              <a:t>others -&gt; 1% -&gt; 0.1% -&gt; 0.01%.</a:t>
            </a:r>
          </a:p>
          <a:p>
            <a:pPr eaLnBrk="1" hangingPunct="1"/>
            <a:endParaRPr lang="de-DE" altLang="de-DE" sz="2000" dirty="0">
              <a:solidFill>
                <a:srgbClr val="1447EA"/>
              </a:solidFill>
            </a:endParaRPr>
          </a:p>
          <a:p>
            <a:pPr eaLnBrk="1" hangingPunct="1"/>
            <a:endParaRPr lang="de-DE" altLang="de-DE" sz="800" dirty="0">
              <a:solidFill>
                <a:srgbClr val="144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41507" cy="1103898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US" altLang="de-DE" dirty="0"/>
              <a:t>ILIMA in CR</a:t>
            </a:r>
          </a:p>
        </p:txBody>
      </p:sp>
      <p:pic>
        <p:nvPicPr>
          <p:cNvPr id="14" name="Picture 7" descr="ame2003_f2">
            <a:extLst>
              <a:ext uri="{FF2B5EF4-FFF2-40B4-BE49-F238E27FC236}">
                <a16:creationId xmlns:a16="http://schemas.microsoft.com/office/drawing/2014/main" id="{0FAC4395-0B92-4A0B-BC54-E8D03F00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" y="1276350"/>
            <a:ext cx="4683837" cy="311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5F5F6-98E8-4F6A-B959-6E6E667EA48C}"/>
              </a:ext>
            </a:extLst>
          </p:cNvPr>
          <p:cNvSpPr txBox="1"/>
          <p:nvPr/>
        </p:nvSpPr>
        <p:spPr>
          <a:xfrm>
            <a:off x="112152" y="4612154"/>
            <a:ext cx="41120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en-US" sz="2000" dirty="0"/>
              <a:t>somers, </a:t>
            </a:r>
            <a:r>
              <a:rPr lang="en-US" sz="2000" dirty="0" err="1">
                <a:solidFill>
                  <a:srgbClr val="C00000"/>
                </a:solidFill>
              </a:rPr>
              <a:t>LI</a:t>
            </a:r>
            <a:r>
              <a:rPr lang="en-US" sz="2000" dirty="0" err="1"/>
              <a:t>fetimes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C00000"/>
                </a:solidFill>
              </a:rPr>
              <a:t>MA</a:t>
            </a:r>
            <a:r>
              <a:rPr lang="en-US" sz="2000" dirty="0" err="1"/>
              <a:t>sses</a:t>
            </a:r>
            <a:r>
              <a:rPr lang="en-US" sz="2000" dirty="0"/>
              <a:t>,</a:t>
            </a:r>
          </a:p>
          <a:p>
            <a:r>
              <a:rPr lang="en-US" sz="2000" dirty="0"/>
              <a:t>prepare special ion states</a:t>
            </a:r>
          </a:p>
          <a:p>
            <a:r>
              <a:rPr lang="en-US" sz="2000" dirty="0"/>
              <a:t>e.g. with attached electrons, </a:t>
            </a:r>
          </a:p>
          <a:p>
            <a:r>
              <a:rPr lang="en-US" sz="2000" dirty="0"/>
              <a:t>monitor decays in ring</a:t>
            </a:r>
          </a:p>
          <a:p>
            <a:r>
              <a:rPr lang="en-US" sz="2000" dirty="0"/>
              <a:t>mostly few ions, but can also be</a:t>
            </a:r>
          </a:p>
          <a:p>
            <a:r>
              <a:rPr lang="en-US" sz="2000" dirty="0"/>
              <a:t>many (</a:t>
            </a:r>
            <a:r>
              <a:rPr lang="en-US" sz="2000" baseline="30000" dirty="0"/>
              <a:t>205</a:t>
            </a:r>
            <a:r>
              <a:rPr lang="en-US" sz="2000" dirty="0"/>
              <a:t>Tl decay, 10^8 in ring)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EB9E3-A2CC-4D90-A3A1-89DEBB29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749" y="2856267"/>
            <a:ext cx="3714003" cy="248426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C0E965-AA50-4A02-BC8D-1176B547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71" y="906239"/>
            <a:ext cx="3906564" cy="20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5B751-A7CF-4378-BC7E-8D14F5417116}"/>
              </a:ext>
            </a:extLst>
          </p:cNvPr>
          <p:cNvSpPr txBox="1"/>
          <p:nvPr/>
        </p:nvSpPr>
        <p:spPr>
          <a:xfrm>
            <a:off x="4919826" y="5203195"/>
            <a:ext cx="40190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detector systems for </a:t>
            </a:r>
            <a:br>
              <a:rPr lang="en-US" sz="2000" dirty="0"/>
            </a:br>
            <a:r>
              <a:rPr lang="en-US" sz="2000" dirty="0"/>
              <a:t>different types of experiments: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</a:rPr>
              <a:t>ToF</a:t>
            </a:r>
            <a:r>
              <a:rPr lang="en-DE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detector</a:t>
            </a:r>
            <a:r>
              <a:rPr lang="en-DE" sz="2000" dirty="0">
                <a:solidFill>
                  <a:srgbClr val="00B050"/>
                </a:solidFill>
              </a:rPr>
              <a:t>s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DE" sz="2000" dirty="0">
                <a:solidFill>
                  <a:srgbClr val="00B050"/>
                </a:solidFill>
              </a:rPr>
              <a:t>T</a:t>
            </a:r>
            <a:r>
              <a:rPr lang="en-DE" sz="2000" baseline="-25000" dirty="0">
                <a:solidFill>
                  <a:srgbClr val="00B050"/>
                </a:solidFill>
              </a:rPr>
              <a:t>1/2</a:t>
            </a:r>
            <a:r>
              <a:rPr lang="en-DE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&lt; 1 </a:t>
            </a:r>
            <a:r>
              <a:rPr lang="en-US" sz="2000" dirty="0" err="1">
                <a:solidFill>
                  <a:srgbClr val="00B050"/>
                </a:solidFill>
              </a:rPr>
              <a:t>ms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Schottky pickups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1DDD"/>
                </a:solidFill>
              </a:rPr>
              <a:t>Particle detectors in pockets</a:t>
            </a:r>
            <a:endParaRPr lang="en-US" sz="800" dirty="0">
              <a:solidFill>
                <a:srgbClr val="131DDD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CA0241D-B6F6-47DD-A347-B8FFBA6E9860}"/>
              </a:ext>
            </a:extLst>
          </p:cNvPr>
          <p:cNvSpPr>
            <a:spLocks noChangeArrowheads="1"/>
          </p:cNvSpPr>
          <p:nvPr/>
        </p:nvSpPr>
        <p:spPr bwMode="auto">
          <a:xfrm rot="1743581">
            <a:off x="8032750" y="3111655"/>
            <a:ext cx="95250" cy="347663"/>
          </a:xfrm>
          <a:prstGeom prst="rect">
            <a:avLst/>
          </a:prstGeom>
          <a:solidFill>
            <a:srgbClr val="131DDD">
              <a:alpha val="76077"/>
            </a:srgbClr>
          </a:solidFill>
          <a:ln w="12700">
            <a:solidFill>
              <a:srgbClr val="131DDD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>
              <a:solidFill>
                <a:srgbClr val="131DDD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C743354-2504-4406-A0DB-8F350BF06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831" y="4823160"/>
            <a:ext cx="95250" cy="347663"/>
          </a:xfrm>
          <a:prstGeom prst="rect">
            <a:avLst/>
          </a:prstGeom>
          <a:solidFill>
            <a:srgbClr val="00FF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4F0B797F-B1C8-4207-9C34-4B0E9007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864" y="2982300"/>
            <a:ext cx="90791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err="1">
                <a:solidFill>
                  <a:srgbClr val="131DDD"/>
                </a:solidFill>
              </a:rPr>
              <a:t>Det</a:t>
            </a:r>
            <a:r>
              <a:rPr lang="en-DE" altLang="de-DE" sz="1400" dirty="0" err="1">
                <a:solidFill>
                  <a:srgbClr val="131DDD"/>
                </a:solidFill>
              </a:rPr>
              <a:t>ector</a:t>
            </a:r>
            <a:endParaRPr lang="de-DE" altLang="de-DE" sz="1400" dirty="0">
              <a:solidFill>
                <a:srgbClr val="131DDD"/>
              </a:solidFill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90D3CBF-9FC3-426F-ACF9-F852F424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559" y="4387546"/>
            <a:ext cx="112291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33CC33"/>
                </a:solidFill>
              </a:rPr>
              <a:t>TOF</a:t>
            </a:r>
            <a:r>
              <a:rPr lang="en-DE" altLang="de-DE" sz="2000" dirty="0">
                <a:solidFill>
                  <a:srgbClr val="33CC33"/>
                </a:solidFill>
              </a:rPr>
              <a:t> + v</a:t>
            </a:r>
            <a:endParaRPr lang="de-DE" altLang="de-DE" sz="2000" dirty="0">
              <a:solidFill>
                <a:srgbClr val="33CC33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81C2165-4F78-450F-B702-5014A4DF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178" y="4810935"/>
            <a:ext cx="95250" cy="347663"/>
          </a:xfrm>
          <a:prstGeom prst="rect">
            <a:avLst/>
          </a:prstGeom>
          <a:solidFill>
            <a:srgbClr val="00FF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9806697-7D4F-4294-9F04-7E0046E5DF68}"/>
              </a:ext>
            </a:extLst>
          </p:cNvPr>
          <p:cNvSpPr>
            <a:spLocks noChangeArrowheads="1"/>
          </p:cNvSpPr>
          <p:nvPr/>
        </p:nvSpPr>
        <p:spPr bwMode="auto">
          <a:xfrm rot="7234730">
            <a:off x="8450359" y="4325055"/>
            <a:ext cx="95250" cy="347663"/>
          </a:xfrm>
          <a:prstGeom prst="rect">
            <a:avLst/>
          </a:prstGeom>
          <a:solidFill>
            <a:srgbClr val="C000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50D85C22-4CDE-4D58-B5EF-00C9C5DC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081" y="3588793"/>
            <a:ext cx="53922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rgbClr val="C00000"/>
                </a:solidFill>
              </a:rPr>
              <a:t>P</a:t>
            </a:r>
            <a:r>
              <a:rPr lang="en-DE" altLang="de-DE" sz="2000" dirty="0">
                <a:solidFill>
                  <a:srgbClr val="C00000"/>
                </a:solidFill>
              </a:rPr>
              <a:t>U</a:t>
            </a:r>
            <a:endParaRPr lang="de-DE" altLang="de-DE" sz="2000" dirty="0">
              <a:solidFill>
                <a:srgbClr val="C00000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EB70A65-B190-4199-AB11-D19DFC3C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479" y="3016329"/>
            <a:ext cx="95250" cy="347663"/>
          </a:xfrm>
          <a:prstGeom prst="rect">
            <a:avLst/>
          </a:prstGeom>
          <a:solidFill>
            <a:srgbClr val="C000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C1CF8243-EF30-4DEC-B4AA-B7390735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605" y="3025623"/>
            <a:ext cx="95250" cy="347663"/>
          </a:xfrm>
          <a:prstGeom prst="rect">
            <a:avLst/>
          </a:prstGeom>
          <a:solidFill>
            <a:srgbClr val="C000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B0A718A-1DB3-4F5F-99CF-43B9C9A6C31E}"/>
              </a:ext>
            </a:extLst>
          </p:cNvPr>
          <p:cNvSpPr>
            <a:spLocks noChangeArrowheads="1"/>
          </p:cNvSpPr>
          <p:nvPr/>
        </p:nvSpPr>
        <p:spPr bwMode="auto">
          <a:xfrm rot="7234730">
            <a:off x="5620820" y="3524308"/>
            <a:ext cx="95250" cy="347663"/>
          </a:xfrm>
          <a:prstGeom prst="rect">
            <a:avLst/>
          </a:prstGeom>
          <a:solidFill>
            <a:srgbClr val="C00000">
              <a:alpha val="7607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C6351EF6-F5FA-450D-A538-70B194B4B31F}"/>
              </a:ext>
            </a:extLst>
          </p:cNvPr>
          <p:cNvSpPr>
            <a:spLocks noChangeArrowheads="1"/>
          </p:cNvSpPr>
          <p:nvPr/>
        </p:nvSpPr>
        <p:spPr bwMode="auto">
          <a:xfrm rot="1743581">
            <a:off x="6044070" y="4741630"/>
            <a:ext cx="95250" cy="347663"/>
          </a:xfrm>
          <a:prstGeom prst="rect">
            <a:avLst/>
          </a:prstGeom>
          <a:solidFill>
            <a:srgbClr val="131DDD">
              <a:alpha val="76077"/>
            </a:srgbClr>
          </a:solidFill>
          <a:ln w="12700">
            <a:solidFill>
              <a:srgbClr val="131DDD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0">
              <a:solidFill>
                <a:srgbClr val="131DDD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A031D9-C9F6-470C-907E-4715C4B676BF}"/>
              </a:ext>
            </a:extLst>
          </p:cNvPr>
          <p:cNvCxnSpPr/>
          <p:nvPr/>
        </p:nvCxnSpPr>
        <p:spPr bwMode="auto">
          <a:xfrm flipH="1">
            <a:off x="6810081" y="4895850"/>
            <a:ext cx="642097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3399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27482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>
            <a:extLst>
              <a:ext uri="{FF2B5EF4-FFF2-40B4-BE49-F238E27FC236}">
                <a16:creationId xmlns:a16="http://schemas.microsoft.com/office/drawing/2014/main" id="{86322EA4-B7C1-4255-A385-FB3C462E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77" y="1298412"/>
            <a:ext cx="3667059" cy="231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753" y="246856"/>
            <a:ext cx="7745228" cy="493713"/>
          </a:xfrm>
        </p:spPr>
        <p:txBody>
          <a:bodyPr/>
          <a:lstStyle/>
          <a:p>
            <a:r>
              <a:rPr lang="de-DE" altLang="de-DE" sz="2400" dirty="0"/>
              <a:t>Large Acceptance </a:t>
            </a:r>
            <a:r>
              <a:rPr lang="en-DE" altLang="de-DE" sz="2400" dirty="0"/>
              <a:t>R</a:t>
            </a:r>
            <a:r>
              <a:rPr lang="de-DE" altLang="de-DE" sz="2400" dirty="0" err="1"/>
              <a:t>equired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Experiment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162E3ECC-7002-4D28-9A29-1A899DDA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904890"/>
            <a:ext cx="6019800" cy="315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E" altLang="de-DE" sz="2000" kern="0" dirty="0"/>
              <a:t>W</a:t>
            </a:r>
            <a:r>
              <a:rPr lang="de-DE" altLang="de-DE" sz="2000" kern="0" dirty="0" err="1"/>
              <a:t>ork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with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uncooled</a:t>
            </a:r>
            <a:r>
              <a:rPr lang="de-DE" altLang="de-DE" sz="2000" kern="0" dirty="0"/>
              <a:t> beam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altLang="de-DE" sz="2000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E" altLang="de-DE" sz="2000" kern="0" dirty="0"/>
              <a:t>D</a:t>
            </a:r>
            <a:r>
              <a:rPr lang="de-DE" altLang="de-DE" sz="2000" kern="0" dirty="0" err="1"/>
              <a:t>etour</a:t>
            </a:r>
            <a:r>
              <a:rPr lang="de-DE" altLang="de-DE" sz="2000" kern="0" dirty="0"/>
              <a:t> of </a:t>
            </a:r>
            <a:r>
              <a:rPr lang="de-DE" altLang="de-DE" sz="2000" kern="0" dirty="0" err="1"/>
              <a:t>faster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ions</a:t>
            </a:r>
            <a:r>
              <a:rPr lang="de-DE" altLang="de-DE" sz="2000" kern="0" dirty="0"/>
              <a:t> in </a:t>
            </a:r>
            <a:r>
              <a:rPr lang="de-DE" altLang="de-DE" sz="2000" kern="0" dirty="0" err="1"/>
              <a:t>isochronous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mode</a:t>
            </a:r>
            <a:endParaRPr lang="de-DE" altLang="de-DE" sz="2000" kern="0" dirty="0"/>
          </a:p>
          <a:p>
            <a:pPr algn="l"/>
            <a:r>
              <a:rPr lang="de-DE" altLang="de-DE" sz="2000" kern="0" dirty="0"/>
              <a:t>     -&gt; large </a:t>
            </a:r>
            <a:r>
              <a:rPr lang="de-DE" altLang="de-DE" sz="2000" kern="0" dirty="0" err="1"/>
              <a:t>dispersion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function</a:t>
            </a:r>
            <a:r>
              <a:rPr lang="de-DE" altLang="de-DE" sz="2000" kern="0" dirty="0"/>
              <a:t> in a</a:t>
            </a:r>
            <a:r>
              <a:rPr lang="en-DE" altLang="de-DE" sz="2000" kern="0" dirty="0" err="1"/>
              <a:t>rc</a:t>
            </a:r>
            <a:endParaRPr lang="de-DE" altLang="de-DE" sz="2000" kern="0" dirty="0"/>
          </a:p>
          <a:p>
            <a:pPr algn="l"/>
            <a:endParaRPr lang="en-DE" altLang="de-DE" sz="2000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DE" altLang="de-DE" sz="2000" kern="0" dirty="0"/>
              <a:t>W</a:t>
            </a:r>
            <a:r>
              <a:rPr lang="de-DE" altLang="de-DE" sz="2000" kern="0" dirty="0" err="1"/>
              <a:t>ide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acceptance</a:t>
            </a:r>
            <a:r>
              <a:rPr lang="de-DE" altLang="de-DE" sz="2000" kern="0" dirty="0"/>
              <a:t> in ring </a:t>
            </a:r>
            <a:r>
              <a:rPr lang="de-DE" altLang="de-DE" sz="2000" kern="0" dirty="0" err="1"/>
              <a:t>to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reach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detector</a:t>
            </a:r>
            <a:endParaRPr lang="de-DE" altLang="de-DE" sz="2000" kern="0" dirty="0"/>
          </a:p>
          <a:p>
            <a:pPr algn="l"/>
            <a:r>
              <a:rPr lang="de-DE" altLang="de-DE" sz="2000" kern="0" dirty="0"/>
              <a:t>    after </a:t>
            </a:r>
            <a:r>
              <a:rPr lang="de-DE" altLang="de-DE" sz="2000" kern="0" dirty="0" err="1"/>
              <a:t>decay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or</a:t>
            </a:r>
            <a:r>
              <a:rPr lang="de-DE" altLang="de-DE" sz="2000" kern="0" dirty="0"/>
              <a:t> </a:t>
            </a:r>
            <a:r>
              <a:rPr lang="de-DE" altLang="de-DE" sz="2000" kern="0" dirty="0" err="1"/>
              <a:t>reaction</a:t>
            </a:r>
            <a:r>
              <a:rPr lang="de-DE" altLang="de-DE" sz="2000" kern="0" dirty="0"/>
              <a:t> in </a:t>
            </a:r>
            <a:r>
              <a:rPr lang="de-DE" altLang="de-DE" sz="2000" kern="0" dirty="0" err="1"/>
              <a:t>target</a:t>
            </a:r>
            <a:r>
              <a:rPr lang="en-DE" altLang="de-DE" sz="2000" kern="0" dirty="0"/>
              <a:t> </a:t>
            </a:r>
            <a:r>
              <a:rPr lang="de-DE" altLang="de-DE" sz="2000" kern="0" dirty="0" err="1"/>
              <a:t>ions</a:t>
            </a:r>
            <a:r>
              <a:rPr lang="de-DE" altLang="de-DE" sz="2000" kern="0" dirty="0"/>
              <a:t> </a:t>
            </a:r>
            <a:br>
              <a:rPr lang="en-DE" altLang="de-DE" sz="2000" kern="0" dirty="0"/>
            </a:br>
            <a:r>
              <a:rPr lang="en-DE" altLang="de-DE" sz="2000" kern="0" dirty="0"/>
              <a:t>    of </a:t>
            </a:r>
            <a:r>
              <a:rPr lang="de-DE" altLang="de-DE" sz="2000" kern="0" dirty="0"/>
              <a:t>different </a:t>
            </a:r>
            <a:r>
              <a:rPr lang="de-DE" altLang="de-DE" sz="2000" kern="0" dirty="0" err="1"/>
              <a:t>mass</a:t>
            </a:r>
            <a:r>
              <a:rPr lang="de-DE" altLang="de-DE" sz="2000" kern="0" dirty="0"/>
              <a:t>, </a:t>
            </a:r>
            <a:r>
              <a:rPr lang="de-DE" altLang="de-DE" sz="2000" kern="0" dirty="0" err="1"/>
              <a:t>charge</a:t>
            </a:r>
            <a:endParaRPr lang="de-DE" altLang="de-DE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2B0DE-9A29-4D7F-9FC6-38777E964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64" y="3769290"/>
            <a:ext cx="5796611" cy="3082592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2AC9B1EB-46D9-46B9-8668-78EADABE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99" y="6283555"/>
            <a:ext cx="2924616" cy="3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200" b="0" kern="0" baseline="30000" dirty="0"/>
              <a:t>142</a:t>
            </a:r>
            <a:r>
              <a:rPr lang="de-DE" altLang="de-DE" sz="1200" b="0" kern="0" dirty="0"/>
              <a:t>Pm </a:t>
            </a:r>
            <a:r>
              <a:rPr lang="de-DE" altLang="de-DE" sz="1200" b="0" kern="0" dirty="0" err="1"/>
              <a:t>beta</a:t>
            </a:r>
            <a:r>
              <a:rPr lang="de-DE" altLang="de-DE" sz="1200" b="0" kern="0" dirty="0"/>
              <a:t> </a:t>
            </a:r>
            <a:r>
              <a:rPr lang="de-DE" altLang="de-DE" sz="1200" b="0" kern="0" dirty="0" err="1"/>
              <a:t>decay</a:t>
            </a:r>
            <a:r>
              <a:rPr lang="de-DE" altLang="de-DE" sz="1200" b="0" kern="0" dirty="0"/>
              <a:t> </a:t>
            </a:r>
            <a:r>
              <a:rPr lang="de-DE" altLang="de-DE" sz="1200" b="0" kern="0" dirty="0" err="1"/>
              <a:t>detected</a:t>
            </a:r>
            <a:r>
              <a:rPr lang="de-DE" altLang="de-DE" sz="1200" b="0" kern="0" dirty="0"/>
              <a:t> in ESR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E78650C7-1BCC-4316-A59F-06D8F9FD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668" y="1298412"/>
            <a:ext cx="1558386" cy="3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altLang="de-DE" sz="1600" b="0" kern="0" baseline="30000" dirty="0" err="1"/>
              <a:t>one</a:t>
            </a:r>
            <a:r>
              <a:rPr lang="de-DE" altLang="de-DE" sz="1600" b="0" kern="0" baseline="30000" dirty="0"/>
              <a:t> </a:t>
            </a:r>
            <a:r>
              <a:rPr lang="de-DE" altLang="de-DE" sz="1600" b="0" kern="0" baseline="30000" dirty="0" err="1"/>
              <a:t>quarter</a:t>
            </a:r>
            <a:r>
              <a:rPr lang="de-DE" altLang="de-DE" sz="1600" b="0" kern="0" baseline="30000" dirty="0"/>
              <a:t> of CR</a:t>
            </a:r>
            <a:endParaRPr lang="de-DE" altLang="de-DE" sz="1600" b="0" kern="0" dirty="0"/>
          </a:p>
        </p:txBody>
      </p:sp>
    </p:spTree>
    <p:extLst>
      <p:ext uri="{BB962C8B-B14F-4D97-AF65-F5344CB8AC3E}">
        <p14:creationId xmlns:p14="http://schemas.microsoft.com/office/powerpoint/2010/main" val="81838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937" y="308536"/>
            <a:ext cx="6263084" cy="493713"/>
          </a:xfrm>
        </p:spPr>
        <p:txBody>
          <a:bodyPr/>
          <a:lstStyle/>
          <a:p>
            <a:r>
              <a:rPr lang="de-DE" altLang="de-DE" sz="2400" dirty="0"/>
              <a:t>H</a:t>
            </a:r>
            <a:r>
              <a:rPr lang="en-DE" altLang="de-DE" sz="2400" dirty="0" err="1"/>
              <a:t>yperfine</a:t>
            </a:r>
            <a:r>
              <a:rPr lang="en-DE" altLang="de-DE" sz="2400" dirty="0"/>
              <a:t> Inter</a:t>
            </a:r>
            <a:r>
              <a:rPr lang="en-IE" altLang="de-DE" sz="2400" dirty="0"/>
              <a:t>ac</a:t>
            </a:r>
            <a:r>
              <a:rPr lang="en-DE" altLang="de-DE" sz="2400" dirty="0" err="1"/>
              <a:t>tion</a:t>
            </a:r>
            <a:r>
              <a:rPr lang="en-DE" altLang="de-DE" sz="2400" dirty="0"/>
              <a:t>, Influence on Decay</a:t>
            </a:r>
            <a:endParaRPr lang="de-DE" altLang="de-DE" sz="2400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162E3ECC-7002-4D28-9A29-1A899DDA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991206"/>
            <a:ext cx="6174580" cy="113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DE" altLang="de-DE" sz="2000" kern="0" dirty="0"/>
              <a:t>Orbital electron capture</a:t>
            </a:r>
            <a:r>
              <a:rPr lang="de-DE" altLang="de-DE" sz="2000" kern="0" dirty="0"/>
              <a:t> (EC)</a:t>
            </a:r>
            <a:r>
              <a:rPr lang="en-DE" altLang="de-DE" sz="2000" kern="0" dirty="0"/>
              <a:t>,</a:t>
            </a:r>
          </a:p>
          <a:p>
            <a:pPr algn="l"/>
            <a:r>
              <a:rPr lang="en-DE" altLang="de-DE" sz="2000" kern="0" dirty="0"/>
              <a:t>Consider spin coupling of nucleus and electrons. </a:t>
            </a:r>
            <a:endParaRPr lang="de-DE" altLang="de-DE" sz="20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E8328-6871-4073-95BD-76D6A162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41" y="1933737"/>
            <a:ext cx="4476750" cy="2576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24779-7A01-4757-859A-38769E6B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4414430"/>
            <a:ext cx="4448175" cy="800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A24ECD-2086-464F-9918-B92A6E4E9001}"/>
              </a:ext>
            </a:extLst>
          </p:cNvPr>
          <p:cNvSpPr txBox="1"/>
          <p:nvPr/>
        </p:nvSpPr>
        <p:spPr>
          <a:xfrm>
            <a:off x="645320" y="6581001"/>
            <a:ext cx="3586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b="0" dirty="0"/>
              <a:t>Z. Patyk et al., Phys. Rev. C 77, 014306 (2008).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0970D-D7F8-4AF5-90B7-E2A0DB0880B3}"/>
              </a:ext>
            </a:extLst>
          </p:cNvPr>
          <p:cNvSpPr txBox="1"/>
          <p:nvPr/>
        </p:nvSpPr>
        <p:spPr>
          <a:xfrm>
            <a:off x="5943600" y="525678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49E91-8293-47C8-B969-01D3426C0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592443"/>
            <a:ext cx="2955131" cy="774977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F803B459-7C07-4CBD-B88A-E9B946FF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965" y="5384863"/>
            <a:ext cx="3048000" cy="16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DE" altLang="de-DE" sz="2000" b="0" kern="0" dirty="0">
                <a:solidFill>
                  <a:srgbClr val="333399"/>
                </a:solidFill>
                <a:latin typeface="Arial" panose="020B0604020202020204" pitchFamily="34" charset="0"/>
              </a:rPr>
              <a:t>Ragandeep Singh Sidhu </a:t>
            </a:r>
            <a:r>
              <a:rPr lang="de-DE" altLang="de-DE" sz="2000" b="0" kern="0" dirty="0" err="1">
                <a:solidFill>
                  <a:srgbClr val="333399"/>
                </a:solidFill>
                <a:latin typeface="Arial" panose="020B0604020202020204" pitchFamily="34" charset="0"/>
              </a:rPr>
              <a:t>has</a:t>
            </a:r>
            <a:r>
              <a:rPr lang="de-DE" altLang="de-DE" sz="2000" b="0" kern="0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DE" altLang="de-DE" sz="2000" b="0" kern="0" dirty="0">
                <a:solidFill>
                  <a:srgbClr val="333399"/>
                </a:solidFill>
                <a:latin typeface="Arial" panose="020B0604020202020204" pitchFamily="34" charset="0"/>
              </a:rPr>
              <a:t>just submitted similar proposal on </a:t>
            </a:r>
            <a:r>
              <a:rPr lang="en-DE" altLang="de-DE" sz="2000" b="0" kern="0" baseline="30000" dirty="0">
                <a:solidFill>
                  <a:srgbClr val="333399"/>
                </a:solidFill>
                <a:latin typeface="Arial" panose="020B0604020202020204" pitchFamily="34" charset="0"/>
              </a:rPr>
              <a:t>111</a:t>
            </a:r>
            <a:r>
              <a:rPr lang="en-DE" altLang="de-DE" sz="2000" b="0" kern="0" dirty="0">
                <a:solidFill>
                  <a:srgbClr val="333399"/>
                </a:solidFill>
                <a:latin typeface="Arial" panose="020B0604020202020204" pitchFamily="34" charset="0"/>
              </a:rPr>
              <a:t>Sn decay</a:t>
            </a:r>
          </a:p>
          <a:p>
            <a:pPr algn="l"/>
            <a:r>
              <a:rPr lang="en-DE" altLang="de-DE" sz="2000" b="0" kern="0" dirty="0">
                <a:solidFill>
                  <a:srgbClr val="333399"/>
                </a:solidFill>
                <a:latin typeface="Arial" panose="020B0604020202020204" pitchFamily="34" charset="0"/>
              </a:rPr>
              <a:t>with up to 3 electrons.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7F1AF-E6EB-40BE-833A-AC30F3FEC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021" y="32548"/>
            <a:ext cx="2689979" cy="52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612"/>
      </p:ext>
    </p:extLst>
  </p:cSld>
  <p:clrMapOvr>
    <a:masterClrMapping/>
  </p:clrMapOvr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1442</Words>
  <Application>Microsoft Office PowerPoint</Application>
  <PresentationFormat>On-screen Show (4:3)</PresentationFormat>
  <Paragraphs>227</Paragraphs>
  <Slides>21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Gill Sans</vt:lpstr>
      <vt:lpstr>Arial</vt:lpstr>
      <vt:lpstr>Calibri</vt:lpstr>
      <vt:lpstr>Helvetica</vt:lpstr>
      <vt:lpstr>Monotype Corsiva</vt:lpstr>
      <vt:lpstr>Symbol</vt:lpstr>
      <vt:lpstr>Tahoma</vt:lpstr>
      <vt:lpstr>Times New Roman</vt:lpstr>
      <vt:lpstr>Wingdings</vt:lpstr>
      <vt:lpstr>GSI-template 1</vt:lpstr>
      <vt:lpstr> </vt:lpstr>
      <vt:lpstr>Perfect Ring Setup for Reaction Experiments</vt:lpstr>
      <vt:lpstr>EXL in NESR</vt:lpstr>
      <vt:lpstr>Existing Setup with ESR</vt:lpstr>
      <vt:lpstr>EXL  Exotic nuclei studied with light hadronic probes</vt:lpstr>
      <vt:lpstr>Limits of ESR, Gain with CR</vt:lpstr>
      <vt:lpstr>ILIMA in CR</vt:lpstr>
      <vt:lpstr>Large Acceptance Required by Experiment</vt:lpstr>
      <vt:lpstr>Hyperfine Interaction, Influence on Decay</vt:lpstr>
      <vt:lpstr>EC decay in ESR cooling, 2 EC and 2 b+ -decays</vt:lpstr>
      <vt:lpstr>Detection after Decay</vt:lpstr>
      <vt:lpstr>PowerPoint Presentation</vt:lpstr>
      <vt:lpstr>Schottky Frequency Spectrum of 238U Fragments for Mass Measurements</vt:lpstr>
      <vt:lpstr>PowerPoint Presentation</vt:lpstr>
      <vt:lpstr>NUSTAR Requirements</vt:lpstr>
      <vt:lpstr>PowerPoint Presentation</vt:lpstr>
      <vt:lpstr>PowerPoint Presentation</vt:lpstr>
      <vt:lpstr>PowerPoint Presentation</vt:lpstr>
      <vt:lpstr>Prepare Isomeric beams</vt:lpstr>
      <vt:lpstr>Campaign on Proton-Capture Reactions (p,g), (p,n)</vt:lpstr>
      <vt:lpstr>ELISE in NESR</vt:lpstr>
    </vt:vector>
  </TitlesOfParts>
  <Company>GSI-Darmstadt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Weick, Helmut</cp:lastModifiedBy>
  <cp:revision>3315</cp:revision>
  <dcterms:created xsi:type="dcterms:W3CDTF">2001-12-29T20:21:44Z</dcterms:created>
  <dcterms:modified xsi:type="dcterms:W3CDTF">2025-03-06T13:19:28Z</dcterms:modified>
</cp:coreProperties>
</file>