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9" r:id="rId2"/>
    <p:sldId id="329" r:id="rId3"/>
    <p:sldId id="336" r:id="rId4"/>
    <p:sldId id="333" r:id="rId5"/>
    <p:sldId id="334" r:id="rId6"/>
    <p:sldId id="33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1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45456-C46C-4761-8DCF-6270D185BB87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D7BC2-3DF2-410A-87CF-2D98E64DBE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94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6"/>
          <p:cNvSpPr>
            <a:spLocks noChangeShapeType="1"/>
          </p:cNvSpPr>
          <p:nvPr userDrawn="1"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ine 75"/>
          <p:cNvSpPr>
            <a:spLocks noChangeShapeType="1"/>
          </p:cNvSpPr>
          <p:nvPr userDrawn="1"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 userDrawn="1"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Line 82"/>
          <p:cNvSpPr>
            <a:spLocks noChangeShapeType="1"/>
          </p:cNvSpPr>
          <p:nvPr userDrawn="1"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56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AF158-3215-4C73-BA7D-5B60EAA942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873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032E-F86E-4C5E-AA16-F4DCFE9C6E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173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EBF31-9F6A-4D9E-900D-D318B297AF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986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456ED-1A1E-4806-A2C8-4D0291D6C0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7415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287338" y="1125538"/>
            <a:ext cx="8605837" cy="5256212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60780-A5A7-4142-9B37-9DDEF383F3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839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7338" y="1125538"/>
            <a:ext cx="4225925" cy="25511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65663" y="1125538"/>
            <a:ext cx="4227512" cy="25511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87338" y="3829050"/>
            <a:ext cx="4225925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65663" y="3829050"/>
            <a:ext cx="4227512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40F-37A6-4A1B-BB69-71F0C96C73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940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6614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-36513" y="6607175"/>
            <a:ext cx="4392613" cy="2508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5C1B02-F210-4738-8EE1-B1EA961C3A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531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6"/>
          <p:cNvSpPr>
            <a:spLocks noChangeShapeType="1"/>
          </p:cNvSpPr>
          <p:nvPr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75"/>
          <p:cNvSpPr>
            <a:spLocks noChangeShapeType="1"/>
          </p:cNvSpPr>
          <p:nvPr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Rectangle 69"/>
          <p:cNvSpPr>
            <a:spLocks noChangeArrowheads="1"/>
          </p:cNvSpPr>
          <p:nvPr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Line 82"/>
          <p:cNvSpPr>
            <a:spLocks noChangeShapeType="1"/>
          </p:cNvSpPr>
          <p:nvPr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76"/>
          <p:cNvSpPr>
            <a:spLocks noChangeShapeType="1"/>
          </p:cNvSpPr>
          <p:nvPr/>
        </p:nvSpPr>
        <p:spPr bwMode="auto">
          <a:xfrm>
            <a:off x="6056313" y="-15875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75"/>
          <p:cNvSpPr>
            <a:spLocks noChangeShapeType="1"/>
          </p:cNvSpPr>
          <p:nvPr/>
        </p:nvSpPr>
        <p:spPr bwMode="auto">
          <a:xfrm>
            <a:off x="3090863" y="-15875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Line 82"/>
          <p:cNvSpPr>
            <a:spLocks noChangeShapeType="1"/>
          </p:cNvSpPr>
          <p:nvPr/>
        </p:nvSpPr>
        <p:spPr bwMode="auto">
          <a:xfrm rot="16200000">
            <a:off x="4579938" y="-2649537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6" name="Picture 87" descr="FAIR_farb_RGB_3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Line 76"/>
          <p:cNvSpPr>
            <a:spLocks noChangeShapeType="1"/>
          </p:cNvSpPr>
          <p:nvPr userDrawn="1"/>
        </p:nvSpPr>
        <p:spPr bwMode="auto">
          <a:xfrm>
            <a:off x="6042660" y="4345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1" name="Line 75"/>
          <p:cNvSpPr>
            <a:spLocks noChangeShapeType="1"/>
          </p:cNvSpPr>
          <p:nvPr userDrawn="1"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2" name="Line 82"/>
          <p:cNvSpPr>
            <a:spLocks noChangeShapeType="1"/>
          </p:cNvSpPr>
          <p:nvPr userDrawn="1"/>
        </p:nvSpPr>
        <p:spPr bwMode="auto">
          <a:xfrm rot="16200000" flipH="1">
            <a:off x="4569453" y="-2631444"/>
            <a:ext cx="5093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90" name="Line 76"/>
          <p:cNvSpPr>
            <a:spLocks noChangeShapeType="1"/>
          </p:cNvSpPr>
          <p:nvPr userDrawn="1"/>
        </p:nvSpPr>
        <p:spPr bwMode="auto">
          <a:xfrm>
            <a:off x="2907332" y="20163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1" name="Line 76"/>
          <p:cNvSpPr>
            <a:spLocks noChangeShapeType="1"/>
          </p:cNvSpPr>
          <p:nvPr userDrawn="1"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" name="Line 75"/>
          <p:cNvSpPr>
            <a:spLocks noChangeShapeType="1"/>
          </p:cNvSpPr>
          <p:nvPr userDrawn="1"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" name="Line 76"/>
          <p:cNvSpPr>
            <a:spLocks noChangeShapeType="1"/>
          </p:cNvSpPr>
          <p:nvPr userDrawn="1"/>
        </p:nvSpPr>
        <p:spPr bwMode="auto">
          <a:xfrm>
            <a:off x="6042660" y="4345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4" name="Line 75"/>
          <p:cNvSpPr>
            <a:spLocks noChangeShapeType="1"/>
          </p:cNvSpPr>
          <p:nvPr userDrawn="1"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5" name="Line 82"/>
          <p:cNvSpPr>
            <a:spLocks noChangeShapeType="1"/>
          </p:cNvSpPr>
          <p:nvPr userDrawn="1"/>
        </p:nvSpPr>
        <p:spPr bwMode="auto">
          <a:xfrm rot="16200000">
            <a:off x="4572000" y="-2628898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97" name="Line 76"/>
          <p:cNvSpPr>
            <a:spLocks noChangeShapeType="1"/>
          </p:cNvSpPr>
          <p:nvPr userDrawn="1"/>
        </p:nvSpPr>
        <p:spPr bwMode="auto">
          <a:xfrm>
            <a:off x="2907332" y="20163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colorTemperature colorTemp="7200"/>
                    </a14:imgEffect>
                    <a14:imgEffect>
                      <a14:brightnessContrast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68" b="13354"/>
          <a:stretch/>
        </p:blipFill>
        <p:spPr>
          <a:xfrm>
            <a:off x="-11112" y="2734"/>
            <a:ext cx="9156431" cy="603929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2" r="3850"/>
          <a:stretch/>
        </p:blipFill>
        <p:spPr>
          <a:xfrm>
            <a:off x="-17731" y="-15875"/>
            <a:ext cx="9161731" cy="605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63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815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3137-464F-4AD9-9C73-465AF891D3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7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52ABE-4E9F-4120-AF94-F5BD55DDC41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8422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6A7C3-8D5F-4A54-B89D-17817AB69C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88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CE0E0-A5D1-4101-8052-FB53C53640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45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E9725-06EC-4467-969D-76630C3382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41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7AE9F-ABF5-42BC-883F-BEA53BF397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80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A0154-561E-4C5F-BFBC-B60DE1D36C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578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536F-118C-48DF-B346-38E5E90C7A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46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398EE-C449-4D3C-BF20-9BA3D3C278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9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Titelmasterformat durch Klicken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Textmasterformate durch Klicken bearbeiten</a:t>
            </a:r>
          </a:p>
          <a:p>
            <a:pPr lvl="1"/>
            <a:r>
              <a:rPr lang="en-GB" altLang="ru-RU" smtClean="0"/>
              <a:t>Zweite Ebene</a:t>
            </a:r>
          </a:p>
          <a:p>
            <a:pPr lvl="2"/>
            <a:r>
              <a:rPr lang="en-GB" altLang="ru-RU" smtClean="0"/>
              <a:t>Dritte Ebene</a:t>
            </a:r>
          </a:p>
          <a:p>
            <a:pPr lvl="3"/>
            <a:r>
              <a:rPr lang="en-GB" altLang="ru-RU" smtClean="0"/>
              <a:t>Vierte Ebene</a:t>
            </a:r>
          </a:p>
          <a:p>
            <a:pPr lvl="4"/>
            <a:r>
              <a:rPr lang="en-GB" altLang="ru-RU" smtClean="0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99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 smtClean="0"/>
              <a:t>24th November-PPQM-HESR </a:t>
            </a:r>
            <a:endParaRPr lang="de-DE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  <a:latin typeface="Arial" charset="0"/>
              </a:defRPr>
            </a:lvl1pPr>
          </a:lstStyle>
          <a:p>
            <a:pPr>
              <a:defRPr/>
            </a:pPr>
            <a:fld id="{3A7F9B92-8915-4E0F-A168-73306231B8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 userDrawn="1"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 userDrawn="1"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 userDrawn="1"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6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buChar char="•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buChar char="–"/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5777" y="1986222"/>
            <a:ext cx="7772400" cy="1470025"/>
          </a:xfrm>
        </p:spPr>
        <p:txBody>
          <a:bodyPr anchor="ctr"/>
          <a:lstStyle/>
          <a:p>
            <a:r>
              <a:rPr lang="de-DE" altLang="de-DE" sz="4400" dirty="0" err="1" smtClean="0"/>
              <a:t>Introduction</a:t>
            </a:r>
            <a:r>
              <a:rPr lang="de-DE" altLang="de-DE" sz="4400" dirty="0" smtClean="0"/>
              <a:t/>
            </a:r>
            <a:br>
              <a:rPr lang="de-DE" altLang="de-DE" sz="4400" dirty="0" smtClean="0"/>
            </a:br>
            <a:r>
              <a:rPr lang="de-DE" altLang="de-DE" sz="4400" dirty="0" smtClean="0"/>
              <a:t/>
            </a:r>
            <a:br>
              <a:rPr lang="de-DE" altLang="de-DE" sz="4400" dirty="0" smtClean="0"/>
            </a:br>
            <a:r>
              <a:rPr lang="de-DE" altLang="de-DE" sz="4400" dirty="0" smtClean="0"/>
              <a:t>COSY at FAIR</a:t>
            </a:r>
            <a:endParaRPr lang="de-DE" altLang="de-DE" sz="3600" dirty="0"/>
          </a:p>
        </p:txBody>
      </p:sp>
    </p:spTree>
    <p:extLst>
      <p:ext uri="{BB962C8B-B14F-4D97-AF65-F5344CB8AC3E}">
        <p14:creationId xmlns:p14="http://schemas.microsoft.com/office/powerpoint/2010/main" val="11943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8105" y="149500"/>
            <a:ext cx="7863757" cy="490538"/>
          </a:xfrm>
        </p:spPr>
        <p:txBody>
          <a:bodyPr/>
          <a:lstStyle/>
          <a:p>
            <a:r>
              <a:rPr lang="de-DE" dirty="0" smtClean="0"/>
              <a:t>COSY </a:t>
            </a:r>
            <a:endParaRPr lang="de-DE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281139" y="69000"/>
            <a:ext cx="486286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1100" b="1" dirty="0">
                <a:solidFill>
                  <a:srgbClr val="FF0000"/>
                </a:solidFill>
              </a:rPr>
              <a:t>Circumference             </a:t>
            </a:r>
            <a:r>
              <a:rPr lang="en-US" altLang="de-DE" sz="1100" b="1" dirty="0" smtClean="0">
                <a:solidFill>
                  <a:srgbClr val="FF0000"/>
                </a:solidFill>
              </a:rPr>
              <a:t>          184  </a:t>
            </a:r>
            <a:r>
              <a:rPr lang="en-US" altLang="de-DE" sz="1100" b="1" dirty="0">
                <a:solidFill>
                  <a:srgbClr val="FF0000"/>
                </a:solidFill>
              </a:rPr>
              <a:t>m</a:t>
            </a:r>
          </a:p>
          <a:p>
            <a:r>
              <a:rPr lang="en-US" altLang="de-DE" sz="1100" b="1" dirty="0">
                <a:solidFill>
                  <a:srgbClr val="FF0000"/>
                </a:solidFill>
              </a:rPr>
              <a:t>Max Rigidity                 </a:t>
            </a:r>
            <a:r>
              <a:rPr lang="en-US" altLang="de-DE" sz="1100" b="1" dirty="0" smtClean="0">
                <a:solidFill>
                  <a:srgbClr val="FF0000"/>
                </a:solidFill>
              </a:rPr>
              <a:t>          12 </a:t>
            </a:r>
            <a:r>
              <a:rPr lang="en-US" altLang="de-DE" sz="1100" b="1" dirty="0">
                <a:solidFill>
                  <a:srgbClr val="FF0000"/>
                </a:solidFill>
              </a:rPr>
              <a:t>Tm</a:t>
            </a:r>
          </a:p>
          <a:p>
            <a:r>
              <a:rPr lang="en-US" altLang="de-DE" sz="1100" b="1" dirty="0" smtClean="0">
                <a:solidFill>
                  <a:srgbClr val="FF0000"/>
                </a:solidFill>
              </a:rPr>
              <a:t>Momentum </a:t>
            </a:r>
            <a:r>
              <a:rPr lang="en-US" altLang="de-DE" sz="1100" b="1" dirty="0">
                <a:solidFill>
                  <a:srgbClr val="FF0000"/>
                </a:solidFill>
              </a:rPr>
              <a:t>acceptance  </a:t>
            </a:r>
            <a:r>
              <a:rPr lang="en-US" altLang="de-DE" sz="1100" b="1" dirty="0" smtClean="0">
                <a:solidFill>
                  <a:srgbClr val="FF0000"/>
                </a:solidFill>
              </a:rPr>
              <a:t>       1%</a:t>
            </a:r>
            <a:endParaRPr lang="en-US" altLang="de-DE" sz="1100" b="1" dirty="0">
              <a:solidFill>
                <a:srgbClr val="FF0000"/>
              </a:solidFill>
            </a:endParaRPr>
          </a:p>
          <a:p>
            <a:r>
              <a:rPr lang="en-US" altLang="de-DE" sz="1100" b="1" dirty="0" smtClean="0">
                <a:solidFill>
                  <a:srgbClr val="FF0000"/>
                </a:solidFill>
              </a:rPr>
              <a:t>H/V Transverse </a:t>
            </a:r>
            <a:r>
              <a:rPr lang="en-US" altLang="de-DE" sz="1100" b="1" dirty="0">
                <a:solidFill>
                  <a:srgbClr val="FF0000"/>
                </a:solidFill>
              </a:rPr>
              <a:t>acceptance  </a:t>
            </a:r>
            <a:r>
              <a:rPr lang="en-US" altLang="de-DE" sz="1100" b="1" dirty="0" smtClean="0">
                <a:solidFill>
                  <a:srgbClr val="FF0000"/>
                </a:solidFill>
              </a:rPr>
              <a:t>150/35 mm*</a:t>
            </a:r>
            <a:r>
              <a:rPr lang="en-US" altLang="de-DE" sz="1100" b="1" dirty="0" err="1" smtClean="0">
                <a:solidFill>
                  <a:srgbClr val="FF0000"/>
                </a:solidFill>
              </a:rPr>
              <a:t>mrad</a:t>
            </a:r>
            <a:endParaRPr lang="en-US" altLang="de-DE" sz="1100" b="1" dirty="0">
              <a:solidFill>
                <a:srgbClr val="FF0000"/>
              </a:solidFill>
            </a:endParaRPr>
          </a:p>
        </p:txBody>
      </p:sp>
      <p:pic>
        <p:nvPicPr>
          <p:cNvPr id="7" name="Bild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917" y="1226718"/>
            <a:ext cx="7082444" cy="4820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5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58190" y="940550"/>
            <a:ext cx="862029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smtClean="0">
                <a:latin typeface="Helvetica-Bold"/>
              </a:rPr>
              <a:t>How can COSY be reused at FAIR ?</a:t>
            </a:r>
          </a:p>
          <a:p>
            <a:pPr marL="285750" indent="-285750">
              <a:buFontTx/>
              <a:buChar char="-"/>
            </a:pPr>
            <a:endParaRPr lang="en-US" sz="2800" b="1" dirty="0" smtClean="0">
              <a:latin typeface="Helvetica-Bold"/>
            </a:endParaRPr>
          </a:p>
          <a:p>
            <a:pPr marL="285750" indent="-285750">
              <a:buFontTx/>
              <a:buChar char="-"/>
            </a:pPr>
            <a:r>
              <a:rPr lang="de-DE" sz="2800" b="1" dirty="0" smtClean="0">
                <a:latin typeface="Helvetica-Bold"/>
              </a:rPr>
              <a:t>Can a </a:t>
            </a:r>
            <a:r>
              <a:rPr lang="de-DE" sz="2800" b="1" dirty="0" err="1" smtClean="0">
                <a:latin typeface="Helvetica-Bold"/>
              </a:rPr>
              <a:t>new</a:t>
            </a:r>
            <a:r>
              <a:rPr lang="de-DE" sz="2800" b="1" dirty="0" smtClean="0">
                <a:latin typeface="Helvetica-Bold"/>
              </a:rPr>
              <a:t> ring </a:t>
            </a:r>
            <a:r>
              <a:rPr lang="de-DE" sz="2800" b="1" dirty="0" err="1" smtClean="0">
                <a:latin typeface="Helvetica-Bold"/>
              </a:rPr>
              <a:t>be</a:t>
            </a:r>
            <a:r>
              <a:rPr lang="de-DE" sz="2800" b="1" dirty="0" smtClean="0">
                <a:latin typeface="Helvetica-Bold"/>
              </a:rPr>
              <a:t> </a:t>
            </a:r>
            <a:r>
              <a:rPr lang="de-DE" sz="2800" b="1" dirty="0" err="1" smtClean="0">
                <a:latin typeface="Helvetica-Bold"/>
              </a:rPr>
              <a:t>build</a:t>
            </a:r>
            <a:r>
              <a:rPr lang="de-DE" sz="2800" b="1" dirty="0" smtClean="0">
                <a:latin typeface="Helvetica-Bold"/>
              </a:rPr>
              <a:t> </a:t>
            </a:r>
            <a:r>
              <a:rPr lang="de-DE" sz="2800" b="1" dirty="0" err="1" smtClean="0">
                <a:latin typeface="Helvetica-Bold"/>
              </a:rPr>
              <a:t>using</a:t>
            </a:r>
            <a:r>
              <a:rPr lang="de-DE" sz="2800" b="1" dirty="0" smtClean="0">
                <a:latin typeface="Helvetica-Bold"/>
              </a:rPr>
              <a:t> COSY </a:t>
            </a:r>
            <a:r>
              <a:rPr lang="de-DE" sz="2800" b="1" dirty="0" err="1" smtClean="0">
                <a:latin typeface="Helvetica-Bold"/>
              </a:rPr>
              <a:t>components</a:t>
            </a:r>
            <a:r>
              <a:rPr lang="de-DE" sz="2800" b="1" dirty="0" smtClean="0">
                <a:latin typeface="Helvetica-Bold"/>
              </a:rPr>
              <a:t>?  </a:t>
            </a:r>
          </a:p>
          <a:p>
            <a:pPr marL="285750" indent="-285750">
              <a:buFontTx/>
              <a:buChar char="-"/>
            </a:pPr>
            <a:endParaRPr lang="en-US" sz="2800" b="1" dirty="0" smtClean="0">
              <a:latin typeface="Helvetica-Bold"/>
            </a:endParaRP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latin typeface="Helvetica-Bold"/>
              </a:rPr>
              <a:t>Can the antiproton accumulation be achieved within  COSY or in a new ring reusing COSY components ?</a:t>
            </a:r>
          </a:p>
          <a:p>
            <a:pPr marL="285750" indent="-285750">
              <a:buFontTx/>
              <a:buChar char="-"/>
            </a:pPr>
            <a:endParaRPr lang="en-US" sz="2800" b="1" dirty="0" smtClean="0">
              <a:latin typeface="Helvetica-Bold"/>
            </a:endParaRPr>
          </a:p>
          <a:p>
            <a:pPr marL="285750" indent="-285750">
              <a:buFontTx/>
              <a:buChar char="-"/>
            </a:pPr>
            <a:r>
              <a:rPr lang="de-DE" sz="2800" b="1" dirty="0" err="1" smtClean="0">
                <a:latin typeface="Helvetica-Bold"/>
              </a:rPr>
              <a:t>What</a:t>
            </a:r>
            <a:r>
              <a:rPr lang="de-DE" sz="2800" b="1" dirty="0" smtClean="0">
                <a:latin typeface="Helvetica-Bold"/>
              </a:rPr>
              <a:t> </a:t>
            </a:r>
            <a:r>
              <a:rPr lang="de-DE" sz="2800" b="1" dirty="0" err="1" smtClean="0">
                <a:latin typeface="Helvetica-Bold"/>
              </a:rPr>
              <a:t>are</a:t>
            </a:r>
            <a:r>
              <a:rPr lang="de-DE" sz="2800" b="1" dirty="0" smtClean="0">
                <a:latin typeface="Helvetica-Bold"/>
              </a:rPr>
              <a:t> </a:t>
            </a:r>
            <a:r>
              <a:rPr lang="de-DE" sz="2800" b="1" dirty="0" err="1" smtClean="0">
                <a:latin typeface="Helvetica-Bold"/>
              </a:rPr>
              <a:t>accumulation</a:t>
            </a:r>
            <a:r>
              <a:rPr lang="de-DE" sz="2800" b="1" dirty="0" smtClean="0">
                <a:latin typeface="Helvetica-Bold"/>
              </a:rPr>
              <a:t> </a:t>
            </a:r>
            <a:r>
              <a:rPr lang="de-DE" sz="2800" b="1" dirty="0" err="1" smtClean="0">
                <a:latin typeface="Helvetica-Bold"/>
              </a:rPr>
              <a:t>performance</a:t>
            </a:r>
            <a:r>
              <a:rPr lang="de-DE" sz="2800" b="1" dirty="0" smtClean="0">
                <a:latin typeface="Helvetica-Bold"/>
              </a:rPr>
              <a:t> </a:t>
            </a:r>
            <a:r>
              <a:rPr lang="de-DE" sz="2800" b="1" dirty="0" err="1" smtClean="0">
                <a:latin typeface="Helvetica-Bold"/>
              </a:rPr>
              <a:t>characteristics</a:t>
            </a:r>
            <a:r>
              <a:rPr lang="de-DE" sz="2800" b="1" dirty="0" smtClean="0">
                <a:latin typeface="Helvetica-Bold"/>
              </a:rPr>
              <a:t>? </a:t>
            </a:r>
          </a:p>
          <a:p>
            <a:pPr marL="285750" indent="-285750">
              <a:buFontTx/>
              <a:buChar char="-"/>
            </a:pPr>
            <a:endParaRPr lang="en-US" sz="2800" b="1" dirty="0" smtClean="0">
              <a:latin typeface="Helvetica-Bold"/>
            </a:endParaRP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latin typeface="Helvetica-Bold"/>
              </a:rPr>
              <a:t>What about beam deceleration ? </a:t>
            </a:r>
            <a:endParaRPr lang="de-DE" sz="2800" b="1" dirty="0">
              <a:latin typeface="Helvetica-Bold"/>
            </a:endParaRPr>
          </a:p>
        </p:txBody>
      </p:sp>
    </p:spTree>
    <p:extLst>
      <p:ext uri="{BB962C8B-B14F-4D97-AF65-F5344CB8AC3E}">
        <p14:creationId xmlns:p14="http://schemas.microsoft.com/office/powerpoint/2010/main" val="408206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49" y="1229130"/>
            <a:ext cx="6852723" cy="4745296"/>
          </a:xfrm>
        </p:spPr>
      </p:pic>
      <p:sp>
        <p:nvSpPr>
          <p:cNvPr id="6" name="Rechteck 5"/>
          <p:cNvSpPr/>
          <p:nvPr/>
        </p:nvSpPr>
        <p:spPr>
          <a:xfrm>
            <a:off x="532014" y="163130"/>
            <a:ext cx="7157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COSY, CR and RESR 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5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3" name="Textfeld 2"/>
          <p:cNvSpPr txBox="1"/>
          <p:nvPr/>
        </p:nvSpPr>
        <p:spPr>
          <a:xfrm>
            <a:off x="578766" y="168672"/>
            <a:ext cx="442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Option: COSY </a:t>
            </a:r>
            <a:r>
              <a:rPr lang="de-DE" sz="2800" b="1" dirty="0" err="1" smtClean="0"/>
              <a:t>inside</a:t>
            </a:r>
            <a:r>
              <a:rPr lang="de-DE" sz="2800" b="1" dirty="0" smtClean="0"/>
              <a:t> CR</a:t>
            </a:r>
            <a:endParaRPr lang="en-US" sz="28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2" y="1496550"/>
            <a:ext cx="61341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1" y="1674642"/>
            <a:ext cx="7035076" cy="487156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04695" y="160708"/>
            <a:ext cx="917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Option: New ring outside CR </a:t>
            </a:r>
            <a:r>
              <a:rPr lang="de-DE" sz="2400" b="1" dirty="0" err="1" smtClean="0"/>
              <a:t>reusing</a:t>
            </a:r>
            <a:r>
              <a:rPr lang="de-DE" sz="2400" b="1" dirty="0" smtClean="0"/>
              <a:t> COSY </a:t>
            </a:r>
            <a:r>
              <a:rPr lang="de-DE" sz="2400" b="1" dirty="0" err="1" smtClean="0"/>
              <a:t>components</a:t>
            </a:r>
            <a:endParaRPr lang="en-US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37034" y="1100708"/>
            <a:ext cx="8706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Preliminary</a:t>
            </a:r>
            <a:r>
              <a:rPr lang="de-DE" dirty="0" smtClean="0"/>
              <a:t> </a:t>
            </a:r>
            <a:r>
              <a:rPr lang="de-DE" dirty="0" err="1" smtClean="0"/>
              <a:t>layout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ring </a:t>
            </a:r>
            <a:r>
              <a:rPr lang="de-DE" dirty="0" err="1" smtClean="0"/>
              <a:t>reusing</a:t>
            </a:r>
            <a:r>
              <a:rPr lang="de-DE" dirty="0" smtClean="0"/>
              <a:t> COSY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calculated</a:t>
            </a:r>
            <a:r>
              <a:rPr lang="de-DE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49636"/>
      </p:ext>
    </p:extLst>
  </p:cSld>
  <p:clrMapOvr>
    <a:masterClrMapping/>
  </p:clrMapOvr>
</p:sld>
</file>

<file path=ppt/theme/theme1.xml><?xml version="1.0" encoding="utf-8"?>
<a:theme xmlns:a="http://schemas.openxmlformats.org/drawingml/2006/main" name="8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101</Words>
  <Application>Microsoft Office PowerPoint</Application>
  <PresentationFormat>Bildschirmpräsentation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Helvetica-Bold</vt:lpstr>
      <vt:lpstr>Times New Roman</vt:lpstr>
      <vt:lpstr>Wingdings</vt:lpstr>
      <vt:lpstr>8_Benutzerdefiniertes Design</vt:lpstr>
      <vt:lpstr>Introduction  COSY at FAIR</vt:lpstr>
      <vt:lpstr>COSY </vt:lpstr>
      <vt:lpstr>PowerPoint-Präsentation</vt:lpstr>
      <vt:lpstr>PowerPoint-Präsentation</vt:lpstr>
      <vt:lpstr>PowerPoint-Präsentation</vt:lpstr>
      <vt:lpstr>PowerPoint-Präsentation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Planning Status CR</dc:title>
  <dc:creator>Haseitl, Sylvia</dc:creator>
  <cp:lastModifiedBy>Dolinskyy, Oleksiy Dr.</cp:lastModifiedBy>
  <cp:revision>133</cp:revision>
  <dcterms:created xsi:type="dcterms:W3CDTF">2022-02-14T11:05:09Z</dcterms:created>
  <dcterms:modified xsi:type="dcterms:W3CDTF">2025-03-03T10:21:44Z</dcterms:modified>
</cp:coreProperties>
</file>