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6" r:id="rId4"/>
    <p:sldId id="267" r:id="rId5"/>
    <p:sldId id="258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6" autoAdjust="0"/>
    <p:restoredTop sz="94681"/>
  </p:normalViewPr>
  <p:slideViewPr>
    <p:cSldViewPr snapToGrid="0">
      <p:cViewPr varScale="1">
        <p:scale>
          <a:sx n="107" d="100"/>
          <a:sy n="107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51C22-F237-45A4-A539-6A9D0BA17B24}" type="datetimeFigureOut">
              <a:rPr lang="en-US" smtClean="0"/>
              <a:t>6/22/25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375B8-00E4-4B19-8A4C-577CE5C3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0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B882D-4D14-482E-A9CF-D8BC72FF59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0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375B8-00E4-4B19-8A4C-577CE5C368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74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B882D-4D14-482E-A9CF-D8BC72FF59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7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1663A5-E3E6-64B1-CF05-0AC7778EA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5241B55-ED5F-EF77-ADBC-F0FC48ABC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1BFA96-FAF2-B6BF-1D1D-061219C9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2714-47C4-4A3B-B997-7F18B6D5B7D0}" type="datetimeFigureOut">
              <a:rPr lang="en-US" smtClean="0"/>
              <a:t>6/22/25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F077BC-6DAE-CB41-545B-2773BB9A1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BB2F24-E1C8-B700-70AA-41B16D3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CC85-773E-4C45-8E24-08CBC655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4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9F6D3B-413C-D6A7-4AC5-6E50721E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0CF1B87-1527-BEEC-88EC-4D3FC8DD7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EF35DD-27C4-D5C5-EF79-CE6BE6A5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2714-47C4-4A3B-B997-7F18B6D5B7D0}" type="datetimeFigureOut">
              <a:rPr lang="en-US" smtClean="0"/>
              <a:t>6/22/25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063B6E-9550-0A74-6B9C-E49356B0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F3EF28-792C-5E8F-B213-D7C9D94E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CC85-773E-4C45-8E24-08CBC655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3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EF89324-ADE4-87E6-76A6-658F9E5C4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543BF3C-00D7-6E0F-A2FB-843238EA9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3C56E4-7078-E86F-0186-5D61F1B4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2714-47C4-4A3B-B997-7F18B6D5B7D0}" type="datetimeFigureOut">
              <a:rPr lang="en-US" smtClean="0"/>
              <a:t>6/22/25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0008DC-839F-3F82-BBCB-ECDA9C6B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07E5B8-AEE7-A3B4-C124-3FD8FA25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CC85-773E-4C45-8E24-08CBC655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7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CA0310-79DC-BB7A-2744-CC7B7D90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5C87CB-7F82-01A0-4AD4-4753FC43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F6CB2D-7F61-0877-CBDB-5AEBCB7E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2714-47C4-4A3B-B997-7F18B6D5B7D0}" type="datetimeFigureOut">
              <a:rPr lang="en-US" smtClean="0"/>
              <a:t>6/22/25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180BE1-2E29-7397-57DB-AD3E3A8E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92EE72-C5F0-D2A7-3AFF-F763CCF0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CC85-773E-4C45-8E24-08CBC655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2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EDAD3F-AEC2-0913-967F-9FC49AF5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5E0600-F0E1-891F-B505-985173A41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CEDF8F-5CE1-AD5B-B0F7-E79F3690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2714-47C4-4A3B-B997-7F18B6D5B7D0}" type="datetimeFigureOut">
              <a:rPr lang="en-US" smtClean="0"/>
              <a:t>6/22/25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39AF86-29D4-ED37-BC8E-A9D3B8CA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AA1C-0E36-3ED4-0913-261D0F02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CC85-773E-4C45-8E24-08CBC655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1E55E9-9A2A-3091-5DA5-386B5DF8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7C3317-30C8-01C3-F95E-7E92B4A6E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12AE2C-20FD-6B1D-3FC2-1F3352FA9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DAC6DD5-1C9E-BC43-207F-51E3489C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2714-47C4-4A3B-B997-7F18B6D5B7D0}" type="datetimeFigureOut">
              <a:rPr lang="en-US" smtClean="0"/>
              <a:t>6/22/25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E50BF7C-628B-84F3-E576-59CAC4C7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18AADB-A700-F060-EE9F-F2FA44F4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CC85-773E-4C45-8E24-08CBC655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0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7B4E68-2C1A-B079-987F-4E6179A0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2D9317-6A70-0912-7B1B-DC9951948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569307B-5860-19B8-9DC4-2B88A9F39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5B82B02-3554-664B-7264-134E2AB16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AA82414-CB03-D6B6-0838-90AF07F34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2542B99-5B4D-268D-0047-BBDE78BA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2714-47C4-4A3B-B997-7F18B6D5B7D0}" type="datetimeFigureOut">
              <a:rPr lang="en-US" smtClean="0"/>
              <a:t>6/22/25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0E1274E-02E8-8BE8-C397-D8CFC8A2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9867239-FA83-D9F1-7467-3C88A043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CC85-773E-4C45-8E24-08CBC655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1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0F3F38-3861-00AD-444D-205FD7BF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3628386-B240-98C0-6E2F-082113FB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2714-47C4-4A3B-B997-7F18B6D5B7D0}" type="datetimeFigureOut">
              <a:rPr lang="en-US" smtClean="0"/>
              <a:t>6/22/25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C9751AC-F018-6870-CFF3-3DFFA486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DE43262-868E-3CAC-14EB-15FD2728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CC85-773E-4C45-8E24-08CBC655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0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4A6751A-D233-B7BE-6DB7-C4C8727B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2714-47C4-4A3B-B997-7F18B6D5B7D0}" type="datetimeFigureOut">
              <a:rPr lang="en-US" smtClean="0"/>
              <a:t>6/22/25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D03A985-6E6E-8F80-BDCA-D344A43E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46820C-AD35-4379-750B-621A022C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CC85-773E-4C45-8E24-08CBC655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CE07CD-1073-2043-05C1-520E8807C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616C68-3647-5AA8-29A5-BCFA61448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A0D1967-F1DD-5302-C285-C0303B235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B7583C5-8FEA-4256-9D67-3495EAE7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2714-47C4-4A3B-B997-7F18B6D5B7D0}" type="datetimeFigureOut">
              <a:rPr lang="en-US" smtClean="0"/>
              <a:t>6/22/25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68F368D-B3EE-CC92-E8B0-785C50DF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1FD1CE-8D4B-A04A-9E39-FE21C3F3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CC85-773E-4C45-8E24-08CBC655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3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3B8179-8334-2917-813E-9398A90F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081FE8B-F86C-B77D-F8AA-741A284D0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AFE159F-9A3A-EE6D-15F8-85E5945F3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04E7CB0-D479-EA71-F7E6-5BB86EDE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2714-47C4-4A3B-B997-7F18B6D5B7D0}" type="datetimeFigureOut">
              <a:rPr lang="en-US" smtClean="0"/>
              <a:t>6/22/25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597E8A8-5EBC-14C0-655F-78E6E086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5746F8-C193-D3E0-6F1A-125C6813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CC85-773E-4C45-8E24-08CBC655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4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4144568-C042-A594-2811-BB1D5D90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FCE82B-30B2-6B5D-75DF-FAAEFE945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A0A711-4AEB-ED9C-B159-0E330936D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982714-47C4-4A3B-B997-7F18B6D5B7D0}" type="datetimeFigureOut">
              <a:rPr lang="en-US" smtClean="0"/>
              <a:t>6/22/25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7FD743-D575-F923-4B6C-F47865FB2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09624C-1C62-7DD2-A338-B38E0F94E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06CC85-773E-4C45-8E24-08CBC655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0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34" Type="http://schemas.openxmlformats.org/officeDocument/2006/relationships/image" Target="../media/image17.png"/><Relationship Id="rId33" Type="http://schemas.openxmlformats.org/officeDocument/2006/relationships/image" Target="../media/image106.png"/><Relationship Id="rId38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16.png"/><Relationship Id="rId37" Type="http://schemas.openxmlformats.org/officeDocument/2006/relationships/image" Target="../media/image20.png"/><Relationship Id="rId23" Type="http://schemas.openxmlformats.org/officeDocument/2006/relationships/image" Target="../media/image68.png"/><Relationship Id="rId36" Type="http://schemas.openxmlformats.org/officeDocument/2006/relationships/image" Target="../media/image19.png"/><Relationship Id="rId31" Type="http://schemas.openxmlformats.org/officeDocument/2006/relationships/image" Target="../media/image105.png"/><Relationship Id="rId4" Type="http://schemas.openxmlformats.org/officeDocument/2006/relationships/image" Target="../media/image15.png"/><Relationship Id="rId30" Type="http://schemas.openxmlformats.org/officeDocument/2006/relationships/image" Target="../media/image104.png"/><Relationship Id="rId35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2D57E9-2C92-54EC-7E6C-EADED0E2F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77483"/>
            <a:ext cx="10596880" cy="970597"/>
          </a:xfrm>
        </p:spPr>
        <p:txBody>
          <a:bodyPr>
            <a:normAutofit/>
          </a:bodyPr>
          <a:lstStyle/>
          <a:p>
            <a:r>
              <a:rPr lang="pl-PL" sz="4800" dirty="0" err="1"/>
              <a:t>Chapter</a:t>
            </a:r>
            <a:r>
              <a:rPr lang="pl-PL" sz="4800" dirty="0"/>
              <a:t> 5- </a:t>
            </a:r>
            <a:r>
              <a:rPr lang="pl-PL" sz="4800" dirty="0" err="1"/>
              <a:t>Composition</a:t>
            </a:r>
            <a:r>
              <a:rPr lang="pl-PL" sz="4800" dirty="0"/>
              <a:t> of </a:t>
            </a:r>
            <a:r>
              <a:rPr lang="pl-PL" sz="4800" dirty="0" err="1"/>
              <a:t>hadrons</a:t>
            </a:r>
            <a:endParaRPr lang="en-US" sz="4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0600936-3E95-5F6C-4BC7-99F862F59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505" y="1883172"/>
            <a:ext cx="8889655" cy="331448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5CF27A8-674D-1A7A-DC7B-C885E8F6AEA3}"/>
              </a:ext>
            </a:extLst>
          </p:cNvPr>
          <p:cNvSpPr txBox="1"/>
          <p:nvPr/>
        </p:nvSpPr>
        <p:spPr>
          <a:xfrm>
            <a:off x="3230880" y="1330960"/>
            <a:ext cx="592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Conveniors</a:t>
            </a:r>
            <a:r>
              <a:rPr lang="pl-PL" dirty="0"/>
              <a:t> : C. Fischer P. Salabura </a:t>
            </a:r>
            <a:endParaRPr lang="en-US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F943EC4-AAAB-0E02-99A8-C3A0CF71297C}"/>
              </a:ext>
            </a:extLst>
          </p:cNvPr>
          <p:cNvSpPr txBox="1"/>
          <p:nvPr/>
        </p:nvSpPr>
        <p:spPr>
          <a:xfrm>
            <a:off x="1529080" y="5527040"/>
            <a:ext cx="9133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Contributions</a:t>
            </a:r>
            <a:r>
              <a:rPr lang="pl-PL" dirty="0"/>
              <a:t> : </a:t>
            </a:r>
          </a:p>
          <a:p>
            <a:r>
              <a:rPr lang="pl-PL" dirty="0"/>
              <a:t>M. </a:t>
            </a:r>
            <a:r>
              <a:rPr lang="pl-PL" dirty="0" err="1"/>
              <a:t>Bashkanov</a:t>
            </a:r>
            <a:r>
              <a:rPr lang="pl-PL" dirty="0"/>
              <a:t>, S. Collins, S. </a:t>
            </a:r>
            <a:r>
              <a:rPr lang="pl-PL" dirty="0" err="1"/>
              <a:t>Dobbs</a:t>
            </a:r>
            <a:r>
              <a:rPr lang="pl-PL" dirty="0"/>
              <a:t>, S. Diehl, G. Eichmann  C. Fischer, H.W. Hammer, </a:t>
            </a:r>
          </a:p>
          <a:p>
            <a:r>
              <a:rPr lang="pl-PL" dirty="0"/>
              <a:t>P. </a:t>
            </a:r>
            <a:r>
              <a:rPr lang="pl-PL" dirty="0" err="1"/>
              <a:t>Hurck</a:t>
            </a:r>
            <a:r>
              <a:rPr lang="pl-PL" dirty="0"/>
              <a:t>, M. Mai , R. </a:t>
            </a:r>
            <a:r>
              <a:rPr lang="pl-PL" dirty="0" err="1"/>
              <a:t>Maciula</a:t>
            </a:r>
            <a:r>
              <a:rPr lang="pl-PL" dirty="0"/>
              <a:t>, S. Leupold, D. </a:t>
            </a:r>
            <a:r>
              <a:rPr lang="pl-PL" dirty="0" err="1"/>
              <a:t>Mohler</a:t>
            </a:r>
            <a:r>
              <a:rPr lang="pl-PL" dirty="0"/>
              <a:t>, Y. </a:t>
            </a:r>
            <a:r>
              <a:rPr lang="pl-PL" dirty="0" err="1"/>
              <a:t>Morino</a:t>
            </a:r>
            <a:r>
              <a:rPr lang="pl-PL" dirty="0"/>
              <a:t>, H. </a:t>
            </a:r>
            <a:r>
              <a:rPr lang="pl-PL" dirty="0" err="1"/>
              <a:t>Nuomi</a:t>
            </a:r>
            <a:r>
              <a:rPr lang="pl-PL" dirty="0"/>
              <a:t>, T. Pena, </a:t>
            </a:r>
          </a:p>
          <a:p>
            <a:r>
              <a:rPr lang="pl-PL" dirty="0"/>
              <a:t>B. Ramstein, C. </a:t>
            </a:r>
            <a:r>
              <a:rPr lang="pl-PL" dirty="0" err="1"/>
              <a:t>Roberts</a:t>
            </a:r>
            <a:r>
              <a:rPr lang="pl-PL" dirty="0"/>
              <a:t>, P. Salabura, </a:t>
            </a:r>
            <a:r>
              <a:rPr lang="pl-PL" dirty="0" err="1"/>
              <a:t>A.Szczurek</a:t>
            </a:r>
            <a:r>
              <a:rPr lang="pl-PL" dirty="0"/>
              <a:t>, R. Tyson,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F7757-48D9-DACC-B1A7-30F8D4B1A0B3}"/>
              </a:ext>
            </a:extLst>
          </p:cNvPr>
          <p:cNvSpPr txBox="1"/>
          <p:nvPr/>
        </p:nvSpPr>
        <p:spPr>
          <a:xfrm>
            <a:off x="9377055" y="4874493"/>
            <a:ext cx="2731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All there,</a:t>
            </a:r>
          </a:p>
          <a:p>
            <a:r>
              <a:rPr lang="en-US" b="1" dirty="0">
                <a:solidFill>
                  <a:schemeClr val="accent6"/>
                </a:solidFill>
              </a:rPr>
              <a:t>Only editorial issues left</a:t>
            </a:r>
          </a:p>
        </p:txBody>
      </p:sp>
    </p:spTree>
    <p:extLst>
      <p:ext uri="{BB962C8B-B14F-4D97-AF65-F5344CB8AC3E}">
        <p14:creationId xmlns:p14="http://schemas.microsoft.com/office/powerpoint/2010/main" val="264069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B23FE8-4A6B-37EA-FC5B-DF0E4F7B4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873"/>
            <a:ext cx="10515600" cy="655983"/>
          </a:xfrm>
        </p:spPr>
        <p:txBody>
          <a:bodyPr>
            <a:normAutofit/>
          </a:bodyPr>
          <a:lstStyle/>
          <a:p>
            <a:r>
              <a:rPr lang="pl-PL" sz="4000" dirty="0"/>
              <a:t>    5.1.1 </a:t>
            </a:r>
            <a:r>
              <a:rPr lang="pl-PL" sz="4000" b="1" dirty="0" err="1">
                <a:solidFill>
                  <a:srgbClr val="0070C0"/>
                </a:solidFill>
              </a:rPr>
              <a:t>Baryon</a:t>
            </a:r>
            <a:r>
              <a:rPr lang="pl-PL" sz="4000" b="1" dirty="0">
                <a:solidFill>
                  <a:srgbClr val="0070C0"/>
                </a:solidFill>
              </a:rPr>
              <a:t> </a:t>
            </a:r>
            <a:r>
              <a:rPr lang="pl-PL" sz="4000" b="1" dirty="0" err="1">
                <a:solidFill>
                  <a:srgbClr val="0070C0"/>
                </a:solidFill>
              </a:rPr>
              <a:t>spectroscopy</a:t>
            </a:r>
            <a:r>
              <a:rPr lang="pl-PL" sz="4000" b="1" dirty="0">
                <a:solidFill>
                  <a:srgbClr val="0070C0"/>
                </a:solidFill>
              </a:rPr>
              <a:t> - </a:t>
            </a:r>
            <a:r>
              <a:rPr lang="pl-PL" sz="4000" b="1" dirty="0" err="1">
                <a:solidFill>
                  <a:srgbClr val="0070C0"/>
                </a:solidFill>
              </a:rPr>
              <a:t>Theory</a:t>
            </a:r>
            <a:endParaRPr lang="en-US" sz="4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557958D-B59D-516B-727D-60A35A287D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807" y="972378"/>
                <a:ext cx="7917584" cy="5696776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pl-PL" b="1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Focus on S= -1,-2,-3 </a:t>
                </a:r>
                <a:r>
                  <a:rPr lang="pl-PL" b="1" kern="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hyperons</a:t>
                </a:r>
                <a:r>
                  <a:rPr lang="pl-PL" b="1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pl-PL" b="1" kern="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charm</a:t>
                </a:r>
                <a:r>
                  <a:rPr lang="pl-PL" b="1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b="1" kern="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baryons</a:t>
                </a:r>
                <a:r>
                  <a:rPr lang="pl-PL" b="1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l-PL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𝚲</m:t>
                        </m:r>
                      </m:e>
                      <m:sub>
                        <m:r>
                          <a:rPr lang="pl-PL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sub>
                    </m:sSub>
                    <m:r>
                      <a:rPr lang="pl-PL" b="1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pl-PL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l-PL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pl-PL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sub>
                    </m:sSub>
                    <m:r>
                      <a:rPr lang="pl-PL" b="1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l-PL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pl-PL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Hyperons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only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few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well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established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l-GR" sz="2900" b="1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Ξ 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PDG 7 (***,****)   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9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l-PL" sz="2900" b="1" i="0" kern="0" smtClean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l-PL" sz="2900" b="1" kern="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</m:t>
                        </m:r>
                      </m:e>
                      <m:sup>
                        <m:r>
                          <a:rPr lang="pl-PL" sz="29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only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3 (***,****)</a:t>
                </a:r>
                <a:endParaRPr lang="pl-PL" sz="2900" kern="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Theory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approaches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lQCD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functional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methods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(DSE/BSE),  </a:t>
                </a:r>
                <a:b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effective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field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theories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UChPT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Important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role of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coupled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channel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effects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(1405), (1620),(1690)…)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:      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UChPT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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lQCD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meson-baryon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dynamics (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relation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chapter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4) 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Important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role of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diquark-correlations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, heavy vs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light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quark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diquark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systems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:     mass spectrum,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decay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modes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transition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form-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factors</a:t>
                </a:r>
                <a:b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systematic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comparison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light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baryons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hyperons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charm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baryons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role of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chiral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symmtery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chiral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partners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? (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positive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negative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parity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states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strange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charm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excited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states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narrower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N*/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 ,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larger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separations</a:t>
                </a:r>
                <a:b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</a:b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easier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to </a:t>
                </a:r>
                <a:r>
                  <a:rPr lang="pl-PL" sz="2900" kern="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identify</a:t>
                </a:r>
                <a:r>
                  <a:rPr lang="pl-PL" sz="2900" kern="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endParaRPr lang="pl-PL" sz="29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557958D-B59D-516B-727D-60A35A287D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807" y="972378"/>
                <a:ext cx="7917584" cy="5696776"/>
              </a:xfrm>
              <a:blipFill>
                <a:blip r:embed="rId2"/>
                <a:stretch>
                  <a:fillRect l="-321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>
            <a:extLst>
              <a:ext uri="{FF2B5EF4-FFF2-40B4-BE49-F238E27FC236}">
                <a16:creationId xmlns:a16="http://schemas.microsoft.com/office/drawing/2014/main" id="{F3D94C52-DDFA-967E-CE10-7E8DB3D046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585"/>
          <a:stretch/>
        </p:blipFill>
        <p:spPr>
          <a:xfrm>
            <a:off x="8549078" y="2541564"/>
            <a:ext cx="3331555" cy="21142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9FEA447-599D-8E8A-E407-5D84A23353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720"/>
          <a:stretch/>
        </p:blipFill>
        <p:spPr>
          <a:xfrm>
            <a:off x="8619922" y="4731026"/>
            <a:ext cx="3260711" cy="224445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1FF9DF9-5CBE-8F61-1510-3AA7A9193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4121" y="5222770"/>
            <a:ext cx="255072" cy="150935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8C9678C-5459-A8A7-D196-7F5B82F5D3AD}"/>
              </a:ext>
            </a:extLst>
          </p:cNvPr>
          <p:cNvSpPr txBox="1"/>
          <p:nvPr/>
        </p:nvSpPr>
        <p:spPr>
          <a:xfrm rot="5400000">
            <a:off x="10988211" y="3429852"/>
            <a:ext cx="1948073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G. Eichmann </a:t>
            </a:r>
            <a:r>
              <a:rPr lang="pl-PL" sz="1000" dirty="0" err="1"/>
              <a:t>Few</a:t>
            </a:r>
            <a:r>
              <a:rPr lang="pl-PL" sz="1000" dirty="0"/>
              <a:t>-Body </a:t>
            </a:r>
            <a:r>
              <a:rPr lang="pl-PL" sz="1000" dirty="0" err="1"/>
              <a:t>Syst</a:t>
            </a:r>
            <a:r>
              <a:rPr lang="pl-PL" sz="1000" dirty="0"/>
              <a:t>(2019) 60.</a:t>
            </a:r>
            <a:endParaRPr lang="en-US" sz="10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7250E93-D169-192E-A9D2-C8859F889680}"/>
              </a:ext>
            </a:extLst>
          </p:cNvPr>
          <p:cNvSpPr txBox="1"/>
          <p:nvPr/>
        </p:nvSpPr>
        <p:spPr>
          <a:xfrm rot="5400000">
            <a:off x="11509633" y="4905446"/>
            <a:ext cx="868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A. </a:t>
            </a:r>
            <a:r>
              <a:rPr lang="en-GB" sz="1000" dirty="0" err="1"/>
              <a:t>Feijooa</a:t>
            </a:r>
            <a:endParaRPr lang="en-US" sz="1000" dirty="0"/>
          </a:p>
        </p:txBody>
      </p:sp>
      <p:pic>
        <p:nvPicPr>
          <p:cNvPr id="5" name="Picture 4" descr="A diagram of numbers and symbols&#10;&#10;AI-generated content may be incorrect.">
            <a:extLst>
              <a:ext uri="{FF2B5EF4-FFF2-40B4-BE49-F238E27FC236}">
                <a16:creationId xmlns:a16="http://schemas.microsoft.com/office/drawing/2014/main" id="{568D3D42-86A3-0441-1463-D7303B71F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00" y="213494"/>
            <a:ext cx="3350954" cy="231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5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5279" y="20677"/>
            <a:ext cx="10515600" cy="839105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5.1.2 </a:t>
            </a:r>
            <a:r>
              <a:rPr lang="pl-PL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Baryon</a:t>
            </a:r>
            <a:r>
              <a:rPr lang="pl-PL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r>
              <a:rPr lang="pl-PL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pl-PL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e tekstowe 6"/>
              <p:cNvSpPr txBox="1"/>
              <p:nvPr/>
            </p:nvSpPr>
            <p:spPr>
              <a:xfrm>
                <a:off x="453762" y="1287294"/>
                <a:ext cx="11549866" cy="5626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l-PL" dirty="0"/>
                  <a:t>J-LAB (</a:t>
                </a:r>
                <a:r>
                  <a:rPr lang="pl-PL" dirty="0" err="1"/>
                  <a:t>GlueX</a:t>
                </a:r>
                <a:r>
                  <a:rPr lang="pl-PL" dirty="0"/>
                  <a:t>) </a:t>
                </a:r>
                <a:r>
                  <a:rPr lang="pl-PL" dirty="0">
                    <a:sym typeface="Symbol" panose="05050102010706020507" pitchFamily="18" charset="2"/>
                  </a:rPr>
                  <a:t> +p (S= -1,-2)  </a:t>
                </a:r>
                <a:endParaRPr lang="pl-PL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l-PL" dirty="0"/>
                  <a:t>J-LAB  KL </a:t>
                </a:r>
                <a:r>
                  <a:rPr lang="pl-PL" dirty="0" err="1"/>
                  <a:t>facility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l-PL" dirty="0"/>
                  <a:t> ) &gt; 2028 : </a:t>
                </a:r>
                <a:r>
                  <a:rPr lang="pl-PL" dirty="0">
                    <a:sym typeface="Symbol" panose="05050102010706020507" pitchFamily="18" charset="2"/>
                  </a:rPr>
                  <a:t>„ </a:t>
                </a:r>
                <a:r>
                  <a:rPr lang="pl-PL" dirty="0" err="1">
                    <a:sym typeface="Symbol" panose="05050102010706020507" pitchFamily="18" charset="2"/>
                  </a:rPr>
                  <a:t>factory</a:t>
                </a:r>
                <a:r>
                  <a:rPr lang="pl-PL" dirty="0">
                    <a:sym typeface="Symbol" panose="05050102010706020507" pitchFamily="18" charset="2"/>
                  </a:rPr>
                  <a:t>”   </a:t>
                </a:r>
                <a:r>
                  <a:rPr lang="pl-PL" dirty="0"/>
                  <a:t>(</a:t>
                </a:r>
                <a:r>
                  <a:rPr lang="pl-PL" dirty="0" err="1"/>
                  <a:t>limited</a:t>
                </a:r>
                <a:r>
                  <a:rPr lang="pl-PL" dirty="0"/>
                  <a:t> </a:t>
                </a:r>
                <a:r>
                  <a:rPr lang="pl-PL" dirty="0" err="1"/>
                  <a:t>access</a:t>
                </a:r>
                <a:r>
                  <a:rPr lang="pl-PL" dirty="0"/>
                  <a:t> to S=-2,=-3 </a:t>
                </a:r>
                <a:r>
                  <a:rPr lang="pl-PL" dirty="0" err="1"/>
                  <a:t>sector</a:t>
                </a:r>
                <a:r>
                  <a:rPr lang="pl-PL" dirty="0"/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l-PL" dirty="0"/>
                  <a:t>JPARC : </a:t>
                </a:r>
                <a:r>
                  <a:rPr lang="pl-PL" dirty="0">
                    <a:sym typeface="Symbol" panose="05050102010706020507" pitchFamily="18" charset="2"/>
                  </a:rPr>
                  <a:t> 20  (</a:t>
                </a:r>
                <a:r>
                  <a:rPr lang="pl-PL" dirty="0" err="1">
                    <a:sym typeface="Symbol" panose="05050102010706020507" pitchFamily="18" charset="2"/>
                  </a:rPr>
                  <a:t>GeV</a:t>
                </a:r>
                <a:r>
                  <a:rPr lang="pl-PL" dirty="0">
                    <a:sym typeface="Symbol" panose="05050102010706020507" pitchFamily="18" charset="2"/>
                  </a:rPr>
                  <a:t>/c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7</m:t>
                        </m:r>
                      </m:sup>
                    </m:sSup>
                  </m:oMath>
                </a14:m>
                <a:r>
                  <a:rPr lang="pl-PL" dirty="0">
                    <a:sym typeface="Symbol" panose="05050102010706020507" pitchFamily="18" charset="2"/>
                  </a:rPr>
                  <a:t>/s)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𝑌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l-PL" dirty="0">
                    <a:sym typeface="Symbol" panose="05050102010706020507" pitchFamily="18" charset="2"/>
                  </a:rPr>
                  <a:t> </a:t>
                </a:r>
                <a:br>
                  <a:rPr lang="pl-PL" dirty="0">
                    <a:sym typeface="Symbol" panose="05050102010706020507" pitchFamily="18" charset="2"/>
                  </a:rPr>
                </a:br>
                <a:r>
                  <a:rPr lang="pl-PL" dirty="0">
                    <a:sym typeface="Symbol" panose="05050102010706020507" pitchFamily="18" charset="2"/>
                  </a:rPr>
                  <a:t>                  K10  (</a:t>
                </a:r>
                <a:r>
                  <a:rPr lang="pl-PL" dirty="0" err="1">
                    <a:sym typeface="Symbol" panose="05050102010706020507" pitchFamily="18" charset="2"/>
                  </a:rPr>
                  <a:t>GeV</a:t>
                </a:r>
                <a:r>
                  <a:rPr lang="pl-PL" dirty="0">
                    <a:sym typeface="Symbol" panose="05050102010706020507" pitchFamily="18" charset="2"/>
                  </a:rPr>
                  <a:t>/c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~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6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pl-PL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pl-PL" dirty="0">
                    <a:sym typeface="Symbol" panose="05050102010706020507" pitchFamily="18" charset="2"/>
                  </a:rPr>
                  <a:t>)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  <m:r>
                      <a:rPr lang="pl-PL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𝐾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Ω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𝐾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Ξ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  (</m:t>
                    </m:r>
                  </m:oMath>
                </a14:m>
                <a:r>
                  <a:rPr lang="pl-PL" dirty="0">
                    <a:sym typeface="Symbol" panose="05050102010706020507" pitchFamily="18" charset="2"/>
                  </a:rPr>
                  <a:t>2029/2030)?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l-PL" dirty="0"/>
                  <a:t>CB-ELSA </a:t>
                </a:r>
                <a:r>
                  <a:rPr lang="pl-PL" dirty="0" err="1"/>
                  <a:t>upgrade</a:t>
                </a:r>
                <a:r>
                  <a:rPr lang="pl-PL" dirty="0"/>
                  <a:t>: INSIGHT </a:t>
                </a:r>
                <a:r>
                  <a:rPr lang="pl-PL" dirty="0" err="1"/>
                  <a:t>experiment</a:t>
                </a:r>
                <a:r>
                  <a:rPr lang="pl-PL" dirty="0"/>
                  <a:t>   –  </a:t>
                </a:r>
                <a:r>
                  <a:rPr lang="pl-PL" dirty="0">
                    <a:sym typeface="Symbol" panose="05050102010706020507" pitchFamily="18" charset="2"/>
                  </a:rPr>
                  <a:t>/ </a:t>
                </a:r>
                <a:r>
                  <a:rPr lang="pl-PL" dirty="0" err="1"/>
                  <a:t>hyperons</a:t>
                </a:r>
                <a:r>
                  <a:rPr lang="pl-PL" dirty="0"/>
                  <a:t> (S=-1)       </a:t>
                </a:r>
                <a:r>
                  <a:rPr lang="pl-PL" dirty="0">
                    <a:solidFill>
                      <a:srgbClr val="FF0000"/>
                    </a:solidFill>
                  </a:rPr>
                  <a:t>[</a:t>
                </a:r>
                <a:r>
                  <a:rPr lang="pl-PL" dirty="0" err="1">
                    <a:solidFill>
                      <a:srgbClr val="FF0000"/>
                    </a:solidFill>
                  </a:rPr>
                  <a:t>only</a:t>
                </a:r>
                <a:r>
                  <a:rPr lang="pl-PL" dirty="0">
                    <a:solidFill>
                      <a:srgbClr val="FF0000"/>
                    </a:solidFill>
                  </a:rPr>
                  <a:t> </a:t>
                </a:r>
                <a:r>
                  <a:rPr lang="pl-PL" dirty="0" err="1">
                    <a:solidFill>
                      <a:srgbClr val="FF0000"/>
                    </a:solidFill>
                  </a:rPr>
                  <a:t>contribution</a:t>
                </a:r>
                <a:r>
                  <a:rPr lang="pl-PL" dirty="0">
                    <a:solidFill>
                      <a:srgbClr val="FF0000"/>
                    </a:solidFill>
                  </a:rPr>
                  <a:t> missing]</a:t>
                </a:r>
                <a:br>
                  <a:rPr lang="pl-PL" dirty="0">
                    <a:sym typeface="Symbol" panose="05050102010706020507" pitchFamily="18" charset="2"/>
                  </a:rPr>
                </a:br>
                <a:br>
                  <a:rPr lang="pl-PL" dirty="0">
                    <a:sym typeface="Symbol" panose="05050102010706020507" pitchFamily="18" charset="2"/>
                  </a:rPr>
                </a:br>
                <a:endParaRPr lang="pl-PL" dirty="0">
                  <a:sym typeface="Symbol" panose="05050102010706020507" pitchFamily="18" charset="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l-PL" dirty="0">
                    <a:sym typeface="Symbol" panose="05050102010706020507" pitchFamily="18" charset="2"/>
                  </a:rPr>
                  <a:t>CBM @ SIS100:  </a:t>
                </a:r>
                <a:r>
                  <a:rPr lang="pl-PL" dirty="0" err="1">
                    <a:sym typeface="Symbol" panose="05050102010706020507" pitchFamily="18" charset="2"/>
                  </a:rPr>
                  <a:t>protons</a:t>
                </a:r>
                <a:r>
                  <a:rPr lang="pl-PL" dirty="0">
                    <a:sym typeface="Symbol" panose="05050102010706020507" pitchFamily="18" charset="2"/>
                  </a:rPr>
                  <a:t> 30 </a:t>
                </a:r>
                <a:r>
                  <a:rPr lang="pl-PL" dirty="0" err="1">
                    <a:sym typeface="Symbol" panose="05050102010706020507" pitchFamily="18" charset="2"/>
                  </a:rPr>
                  <a:t>GeV</a:t>
                </a:r>
                <a:r>
                  <a:rPr lang="pl-PL" dirty="0">
                    <a:sym typeface="Symbol" panose="05050102010706020507" pitchFamily="18" charset="2"/>
                  </a:rPr>
                  <a:t>/c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pl-PL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=7.6 </m:t>
                    </m:r>
                    <m:r>
                      <a:rPr lang="pl-PL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𝐺𝑒𝑉</m:t>
                    </m:r>
                  </m:oMath>
                </a14:m>
                <a:r>
                  <a:rPr lang="pl-PL" dirty="0">
                    <a:sym typeface="Symbol" panose="05050102010706020507" pitchFamily="18" charset="2"/>
                  </a:rPr>
                  <a:t> @  1 -10 MHz </a:t>
                </a:r>
                <a:r>
                  <a:rPr lang="pl-PL" dirty="0" err="1">
                    <a:sym typeface="Symbol" panose="05050102010706020507" pitchFamily="18" charset="2"/>
                  </a:rPr>
                  <a:t>interaction</a:t>
                </a:r>
                <a:r>
                  <a:rPr lang="pl-PL" dirty="0">
                    <a:sym typeface="Symbol" panose="05050102010706020507" pitchFamily="18" charset="2"/>
                  </a:rPr>
                  <a:t> </a:t>
                </a:r>
                <a:r>
                  <a:rPr lang="pl-PL" dirty="0" err="1">
                    <a:sym typeface="Symbol" panose="05050102010706020507" pitchFamily="18" charset="2"/>
                  </a:rPr>
                  <a:t>rate</a:t>
                </a:r>
                <a:br>
                  <a:rPr lang="pl-PL" dirty="0">
                    <a:sym typeface="Symbol" panose="05050102010706020507" pitchFamily="18" charset="2"/>
                  </a:rPr>
                </a:br>
                <a:r>
                  <a:rPr lang="pl-PL" dirty="0">
                    <a:sym typeface="Symbol" panose="05050102010706020507" pitchFamily="18" charset="2"/>
                  </a:rPr>
                  <a:t>2028 Day1 CBM set-</a:t>
                </a:r>
                <a:r>
                  <a:rPr lang="pl-PL" dirty="0" err="1">
                    <a:sym typeface="Symbol" panose="05050102010706020507" pitchFamily="18" charset="2"/>
                  </a:rPr>
                  <a:t>up</a:t>
                </a:r>
                <a:r>
                  <a:rPr lang="pl-PL" dirty="0">
                    <a:sym typeface="Symbol" panose="05050102010706020507" pitchFamily="18" charset="2"/>
                  </a:rPr>
                  <a:t> (STS):</a:t>
                </a:r>
                <a:br>
                  <a:rPr lang="pl-PL" dirty="0">
                    <a:sym typeface="Symbol" panose="05050102010706020507" pitchFamily="18" charset="2"/>
                  </a:rPr>
                </a:br>
                <a:r>
                  <a:rPr lang="pl-PL" dirty="0">
                    <a:sym typeface="Symbol" panose="05050102010706020507" pitchFamily="18" charset="2"/>
                  </a:rPr>
                  <a:t>- </a:t>
                </a:r>
                <a:r>
                  <a:rPr lang="pl-PL" dirty="0" err="1">
                    <a:sym typeface="Symbol" panose="05050102010706020507" pitchFamily="18" charset="2"/>
                  </a:rPr>
                  <a:t>hyperons</a:t>
                </a:r>
                <a:r>
                  <a:rPr lang="pl-PL" dirty="0">
                    <a:sym typeface="Symbol" panose="05050102010706020507" pitchFamily="18" charset="2"/>
                  </a:rPr>
                  <a:t> (S=-2, -3) </a:t>
                </a:r>
                <a:r>
                  <a:rPr lang="pl-PL" dirty="0" err="1">
                    <a:sym typeface="Symbol" panose="05050102010706020507" pitchFamily="18" charset="2"/>
                  </a:rPr>
                  <a:t>exclusive</a:t>
                </a:r>
                <a:r>
                  <a:rPr lang="pl-PL" dirty="0">
                    <a:sym typeface="Symbol" panose="05050102010706020507" pitchFamily="18" charset="2"/>
                  </a:rPr>
                  <a:t> </a:t>
                </a:r>
                <a:r>
                  <a:rPr lang="pl-PL" dirty="0" err="1">
                    <a:sym typeface="Symbol" panose="05050102010706020507" pitchFamily="18" charset="2"/>
                  </a:rPr>
                  <a:t>channels</a:t>
                </a:r>
                <a:r>
                  <a:rPr lang="pl-PL" dirty="0">
                    <a:sym typeface="Symbol" panose="05050102010706020507" pitchFamily="18" charset="2"/>
                  </a:rPr>
                  <a:t>,  </a:t>
                </a:r>
                <a:r>
                  <a:rPr lang="pl-PL" dirty="0" err="1">
                    <a:sym typeface="Symbol" panose="05050102010706020507" pitchFamily="18" charset="2"/>
                  </a:rPr>
                  <a:t>line</a:t>
                </a:r>
                <a:r>
                  <a:rPr lang="pl-PL" dirty="0">
                    <a:sym typeface="Symbol" panose="05050102010706020507" pitchFamily="18" charset="2"/>
                  </a:rPr>
                  <a:t> </a:t>
                </a:r>
                <a:r>
                  <a:rPr lang="pl-PL" dirty="0" err="1">
                    <a:sym typeface="Symbol" panose="05050102010706020507" pitchFamily="18" charset="2"/>
                  </a:rPr>
                  <a:t>shape</a:t>
                </a:r>
                <a:r>
                  <a:rPr lang="pl-PL" dirty="0">
                    <a:sym typeface="Symbol" panose="05050102010706020507" pitchFamily="18" charset="2"/>
                  </a:rPr>
                  <a:t> </a:t>
                </a:r>
                <a:r>
                  <a:rPr lang="pl-PL" dirty="0" err="1">
                    <a:sym typeface="Symbol" panose="05050102010706020507" pitchFamily="18" charset="2"/>
                  </a:rPr>
                  <a:t>measurements</a:t>
                </a:r>
                <a:r>
                  <a:rPr lang="pl-PL" dirty="0">
                    <a:sym typeface="Symbol" panose="05050102010706020507" pitchFamily="18" charset="2"/>
                  </a:rPr>
                  <a:t>,  </a:t>
                </a:r>
                <a:r>
                  <a:rPr lang="pl-PL" dirty="0" err="1">
                    <a:sym typeface="Symbol" panose="05050102010706020507" pitchFamily="18" charset="2"/>
                  </a:rPr>
                  <a:t>decay</a:t>
                </a:r>
                <a:r>
                  <a:rPr lang="pl-PL" dirty="0">
                    <a:sym typeface="Symbol" panose="05050102010706020507" pitchFamily="18" charset="2"/>
                  </a:rPr>
                  <a:t> </a:t>
                </a:r>
                <a:r>
                  <a:rPr lang="pl-PL" dirty="0" err="1">
                    <a:sym typeface="Symbol" panose="05050102010706020507" pitchFamily="18" charset="2"/>
                  </a:rPr>
                  <a:t>modes</a:t>
                </a:r>
                <a:br>
                  <a:rPr lang="pl-PL" dirty="0">
                    <a:sym typeface="Symbol" panose="05050102010706020507" pitchFamily="18" charset="2"/>
                  </a:rPr>
                </a:br>
                <a:r>
                  <a:rPr lang="pl-PL" dirty="0">
                    <a:sym typeface="Symbol" panose="05050102010706020507" pitchFamily="18" charset="2"/>
                  </a:rPr>
                  <a:t>- </a:t>
                </a:r>
                <a:r>
                  <a:rPr lang="pl-PL" dirty="0" err="1">
                    <a:sym typeface="Symbol" panose="05050102010706020507" pitchFamily="18" charset="2"/>
                  </a:rPr>
                  <a:t>charm</a:t>
                </a:r>
                <a:r>
                  <a:rPr lang="pl-PL" dirty="0">
                    <a:sym typeface="Symbol" panose="05050102010706020507" pitchFamily="18" charset="2"/>
                  </a:rPr>
                  <a:t> </a:t>
                </a:r>
                <a:r>
                  <a:rPr lang="pl-PL" dirty="0" err="1">
                    <a:sym typeface="Symbol" panose="05050102010706020507" pitchFamily="18" charset="2"/>
                  </a:rPr>
                  <a:t>baryons</a:t>
                </a:r>
                <a:r>
                  <a:rPr lang="pl-PL" dirty="0">
                    <a:sym typeface="Symbol" panose="05050102010706020507" pitchFamily="18" charset="2"/>
                  </a:rPr>
                  <a:t>:  MVD </a:t>
                </a:r>
                <a:r>
                  <a:rPr lang="pl-PL" dirty="0" err="1">
                    <a:sym typeface="Symbol" panose="05050102010706020507" pitchFamily="18" charset="2"/>
                  </a:rPr>
                  <a:t>vertex</a:t>
                </a:r>
                <a:r>
                  <a:rPr lang="pl-PL" dirty="0">
                    <a:sym typeface="Symbol" panose="05050102010706020507" pitchFamily="18" charset="2"/>
                  </a:rPr>
                  <a:t> </a:t>
                </a:r>
                <a:r>
                  <a:rPr lang="pl-PL" dirty="0" err="1">
                    <a:sym typeface="Symbol" panose="05050102010706020507" pitchFamily="18" charset="2"/>
                  </a:rPr>
                  <a:t>locator</a:t>
                </a:r>
                <a:r>
                  <a:rPr lang="pl-PL" dirty="0">
                    <a:sym typeface="Symbol" panose="05050102010706020507" pitchFamily="18" charset="2"/>
                  </a:rPr>
                  <a:t> </a:t>
                </a:r>
                <a:r>
                  <a:rPr lang="pl-PL" dirty="0" err="1">
                    <a:sym typeface="Symbol" panose="05050102010706020507" pitchFamily="18" charset="2"/>
                  </a:rPr>
                  <a:t>required</a:t>
                </a:r>
                <a:r>
                  <a:rPr lang="pl-PL" dirty="0">
                    <a:sym typeface="Symbol" panose="05050102010706020507" pitchFamily="18" charset="2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l-PL" dirty="0">
                    <a:sym typeface="Symbol" panose="05050102010706020507" pitchFamily="18" charset="2"/>
                  </a:rPr>
                  <a:t>HADES  @ SIS18: </a:t>
                </a:r>
                <a:r>
                  <a:rPr lang="pl-PL" dirty="0" err="1">
                    <a:sym typeface="Symbol" panose="05050102010706020507" pitchFamily="18" charset="2"/>
                  </a:rPr>
                  <a:t>spectroscopy</a:t>
                </a:r>
                <a:r>
                  <a:rPr lang="pl-PL" dirty="0">
                    <a:sym typeface="Symbol" panose="05050102010706020507" pitchFamily="18" charset="2"/>
                  </a:rPr>
                  <a:t> of non-</a:t>
                </a:r>
                <a:r>
                  <a:rPr lang="pl-PL" dirty="0" err="1">
                    <a:sym typeface="Symbol" panose="05050102010706020507" pitchFamily="18" charset="2"/>
                  </a:rPr>
                  <a:t>strange</a:t>
                </a:r>
                <a:r>
                  <a:rPr lang="pl-PL" dirty="0">
                    <a:sym typeface="Symbol" panose="05050102010706020507" pitchFamily="18" charset="2"/>
                  </a:rPr>
                  <a:t> and S=-1 </a:t>
                </a:r>
                <a:r>
                  <a:rPr lang="pl-PL" dirty="0" err="1">
                    <a:sym typeface="Symbol" panose="05050102010706020507" pitchFamily="18" charset="2"/>
                  </a:rPr>
                  <a:t>baryons</a:t>
                </a:r>
                <a:r>
                  <a:rPr lang="pl-PL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pl-PL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pl-PL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pl-PL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</m:t>
                    </m:r>
                    <m:r>
                      <a:rPr lang="pl-PL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2.0 7.6 </m:t>
                    </m:r>
                    <m:r>
                      <a:rPr lang="pl-PL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𝐺𝑒𝑉</m:t>
                    </m:r>
                  </m:oMath>
                </a14:m>
                <a:r>
                  <a:rPr lang="pl-PL" dirty="0">
                    <a:sym typeface="Symbol" panose="05050102010706020507" pitchFamily="18" charset="2"/>
                  </a:rPr>
                  <a:t> , </a:t>
                </a:r>
                <a:r>
                  <a:rPr lang="pl-PL" dirty="0" err="1">
                    <a:sym typeface="Symbol" panose="05050102010706020507" pitchFamily="18" charset="2"/>
                  </a:rPr>
                  <a:t>hyperon-meson</a:t>
                </a:r>
                <a:r>
                  <a:rPr lang="pl-PL" dirty="0">
                    <a:sym typeface="Symbol" panose="05050102010706020507" pitchFamily="18" charset="2"/>
                  </a:rPr>
                  <a:t> </a:t>
                </a:r>
                <a:r>
                  <a:rPr lang="pl-PL" dirty="0" err="1">
                    <a:sym typeface="Symbol" panose="05050102010706020507" pitchFamily="18" charset="2"/>
                  </a:rPr>
                  <a:t>interactions</a:t>
                </a:r>
                <a:r>
                  <a:rPr lang="pl-PL" dirty="0">
                    <a:sym typeface="Symbol" panose="05050102010706020507" pitchFamily="18" charset="2"/>
                  </a:rPr>
                  <a:t>, for </a:t>
                </a:r>
                <a:r>
                  <a:rPr lang="pl-PL" dirty="0" err="1">
                    <a:sym typeface="Symbol" panose="05050102010706020507" pitchFamily="18" charset="2"/>
                  </a:rPr>
                  <a:t>example</a:t>
                </a:r>
                <a:r>
                  <a:rPr lang="pl-PL" dirty="0">
                    <a:sym typeface="Symbol" panose="05050102010706020507" pitchFamily="18" charset="2"/>
                  </a:rPr>
                  <a:t> </a:t>
                </a:r>
                <a:r>
                  <a:rPr lang="pl-PL" baseline="30000" dirty="0">
                    <a:sym typeface="Symbol" panose="05050102010706020507" pitchFamily="18" charset="2"/>
                  </a:rPr>
                  <a:t>-</a:t>
                </a:r>
                <a:r>
                  <a:rPr lang="pl-PL" dirty="0">
                    <a:sym typeface="Symbol" panose="05050102010706020507" pitchFamily="18" charset="2"/>
                  </a:rPr>
                  <a:t>   </a:t>
                </a:r>
                <a:r>
                  <a:rPr lang="pl-PL" dirty="0" err="1">
                    <a:sym typeface="Symbol" panose="05050102010706020507" pitchFamily="18" charset="2"/>
                  </a:rPr>
                  <a:t>relevant</a:t>
                </a:r>
                <a:r>
                  <a:rPr lang="pl-PL" dirty="0">
                    <a:sym typeface="Symbol" panose="05050102010706020507" pitchFamily="18" charset="2"/>
                  </a:rPr>
                  <a:t> for CP test in  </a:t>
                </a:r>
                <a:r>
                  <a:rPr lang="pl-PL" dirty="0" err="1">
                    <a:sym typeface="Symbol" panose="05050102010706020507" pitchFamily="18" charset="2"/>
                  </a:rPr>
                  <a:t>decays</a:t>
                </a:r>
                <a:r>
                  <a:rPr lang="pl-PL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62" y="1287294"/>
                <a:ext cx="11549866" cy="5626027"/>
              </a:xfrm>
              <a:prstGeom prst="rect">
                <a:avLst/>
              </a:prstGeom>
              <a:blipFill>
                <a:blip r:embed="rId3"/>
                <a:stretch>
                  <a:fillRect l="-329"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DED3F0B-6FEC-5C25-A85C-3FF88CDE8CD2}"/>
              </a:ext>
            </a:extLst>
          </p:cNvPr>
          <p:cNvSpPr txBox="1"/>
          <p:nvPr/>
        </p:nvSpPr>
        <p:spPr>
          <a:xfrm>
            <a:off x="344385" y="917962"/>
            <a:ext cx="548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Focus: discuss complementarity with HADES/CBM</a:t>
            </a:r>
          </a:p>
        </p:txBody>
      </p:sp>
    </p:spTree>
    <p:extLst>
      <p:ext uri="{BB962C8B-B14F-4D97-AF65-F5344CB8AC3E}">
        <p14:creationId xmlns:p14="http://schemas.microsoft.com/office/powerpoint/2010/main" val="297756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A5B613-2B9E-62F8-B983-A0581F56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70" y="0"/>
            <a:ext cx="8063818" cy="757997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0070C0"/>
                </a:solidFill>
              </a:rPr>
              <a:t>5.2.1 Form – </a:t>
            </a:r>
            <a:r>
              <a:rPr lang="pl-PL" sz="3600" b="1" dirty="0" err="1">
                <a:solidFill>
                  <a:srgbClr val="0070C0"/>
                </a:solidFill>
              </a:rPr>
              <a:t>Factors</a:t>
            </a:r>
            <a:r>
              <a:rPr lang="pl-PL" sz="3600" b="1" dirty="0">
                <a:solidFill>
                  <a:srgbClr val="0070C0"/>
                </a:solidFill>
              </a:rPr>
              <a:t> - </a:t>
            </a:r>
            <a:r>
              <a:rPr lang="pl-PL" sz="3600" b="1" dirty="0" err="1">
                <a:solidFill>
                  <a:srgbClr val="0070C0"/>
                </a:solidFill>
              </a:rPr>
              <a:t>Theory</a:t>
            </a:r>
            <a:endParaRPr lang="en-US" sz="36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288434F8-4C71-9C9F-AA8A-A9F843658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659792"/>
                <a:ext cx="7398327" cy="619820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endParaRPr lang="pl-PL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Internal</a:t>
                </a:r>
                <a:r>
                  <a:rPr lang="pl-PL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structure</a:t>
                </a:r>
                <a:r>
                  <a:rPr lang="pl-PL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pl-PL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baryons</a:t>
                </a:r>
                <a:r>
                  <a:rPr lang="pl-PL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&lt;-&gt; </a:t>
                </a:r>
                <a:r>
                  <a:rPr lang="pl-PL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understanding</a:t>
                </a:r>
                <a:r>
                  <a:rPr lang="pl-PL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of QCD</a:t>
                </a:r>
                <a:endParaRPr lang="pl-PL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Elastic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electromagnetic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weak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form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factors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Transition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electromagnetic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weak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form </a:t>
                </a: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factors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non-</a:t>
                </a: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strange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strange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baryons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Dalitz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decays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leptonic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decays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– </a:t>
                </a: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vector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form-</a:t>
                </a: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factors</a:t>
                </a:r>
                <a:endParaRPr lang="pl-PL" sz="1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Semileptonic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weak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decays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octet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decoupled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baryons</a:t>
                </a: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pl-PL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  <a:p>
                <a:pPr>
                  <a:lnSpc>
                    <a:spcPct val="150000"/>
                  </a:lnSpc>
                </a:pP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Spacelike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related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scattering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):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lQCD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functional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methods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quark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models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N/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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done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,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extension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hyperons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ongoing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of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interest</a:t>
                </a:r>
                <a:b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also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semileptonic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transisions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b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</a:br>
                <a:endParaRPr lang="pl-PL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Timelike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region (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excitation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pl-PL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acc>
                    <m:r>
                      <a:rPr lang="pl-PL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dispersion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theory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quark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models</a:t>
                </a:r>
                <a:b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HADES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results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N*/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: dominant role of pion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cloud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… </a:t>
                </a:r>
                <a:b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</a:b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 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what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about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hyperons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–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how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large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are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meson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cloud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effects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?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288434F8-4C71-9C9F-AA8A-A9F843658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659792"/>
                <a:ext cx="7398327" cy="6198207"/>
              </a:xfrm>
              <a:blipFill>
                <a:blip r:embed="rId3"/>
                <a:stretch>
                  <a:fillRect l="-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DA39BA95-395D-9865-3CC7-9FEFD8ECBF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00"/>
          <a:stretch/>
        </p:blipFill>
        <p:spPr>
          <a:xfrm>
            <a:off x="7398325" y="659793"/>
            <a:ext cx="4805549" cy="34602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10905811-3930-9DD8-BE6B-ECDC1DDD927A}"/>
                  </a:ext>
                </a:extLst>
              </p:cNvPr>
              <p:cNvSpPr txBox="1"/>
              <p:nvPr/>
            </p:nvSpPr>
            <p:spPr>
              <a:xfrm>
                <a:off x="8380300" y="540081"/>
                <a:ext cx="902997" cy="43088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100" dirty="0"/>
                  <a:t>B* </a:t>
                </a:r>
                <a:r>
                  <a:rPr lang="pl-PL" sz="1100" dirty="0">
                    <a:sym typeface="Symbol" panose="05050102010706020507" pitchFamily="18" charset="2"/>
                  </a:rPr>
                  <a:t>B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1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pl-PL" sz="11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  <m:sup>
                        <m:r>
                          <a:rPr lang="pl-PL" sz="11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11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pl-PL" sz="11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  <m:sup>
                        <m:r>
                          <a:rPr lang="pl-PL" sz="11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  <m:r>
                      <a:rPr lang="pl-PL" sz="11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</m:oMath>
                </a14:m>
                <a:endParaRPr lang="pl-PL" sz="1100" b="0" dirty="0">
                  <a:sym typeface="Symbol" panose="05050102010706020507" pitchFamily="18" charset="2"/>
                </a:endParaRPr>
              </a:p>
              <a:p>
                <a:endParaRPr lang="en-GB" sz="1100" dirty="0"/>
              </a:p>
            </p:txBody>
          </p:sp>
        </mc:Choice>
        <mc:Fallback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10905811-3930-9DD8-BE6B-ECDC1DDD9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300" y="540081"/>
                <a:ext cx="902997" cy="430887"/>
              </a:xfrm>
              <a:prstGeom prst="rect">
                <a:avLst/>
              </a:prstGeom>
              <a:blipFill>
                <a:blip r:embed="rId5"/>
                <a:stretch>
                  <a:fillRect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az 7">
            <a:extLst>
              <a:ext uri="{FF2B5EF4-FFF2-40B4-BE49-F238E27FC236}">
                <a16:creationId xmlns:a16="http://schemas.microsoft.com/office/drawing/2014/main" id="{E84FF12D-94FA-B5C0-C732-C1ED8494600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565" b="5613"/>
          <a:stretch/>
        </p:blipFill>
        <p:spPr>
          <a:xfrm>
            <a:off x="7308218" y="4179931"/>
            <a:ext cx="3612230" cy="261821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4569A94-5A4B-6B9E-D4C6-736C09C3008E}"/>
              </a:ext>
            </a:extLst>
          </p:cNvPr>
          <p:cNvSpPr txBox="1"/>
          <p:nvPr/>
        </p:nvSpPr>
        <p:spPr>
          <a:xfrm>
            <a:off x="10516464" y="4750373"/>
            <a:ext cx="1645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</a:t>
            </a:r>
            <a:r>
              <a:rPr lang="pl-PL" sz="1400" baseline="30000" dirty="0"/>
              <a:t>*</a:t>
            </a:r>
            <a:r>
              <a:rPr lang="pl-PL" sz="1400" dirty="0"/>
              <a:t> (1520/1535)</a:t>
            </a:r>
          </a:p>
          <a:p>
            <a:r>
              <a:rPr lang="pl-PL" sz="1400" dirty="0"/>
              <a:t>        </a:t>
            </a:r>
            <a:r>
              <a:rPr lang="pl-PL" sz="1400" dirty="0" err="1"/>
              <a:t>eTFF</a:t>
            </a:r>
            <a:endParaRPr lang="pl-PL" sz="1400" dirty="0"/>
          </a:p>
          <a:p>
            <a:r>
              <a:rPr lang="pl-PL" sz="1400" dirty="0"/>
              <a:t>HADES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214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ole tekstowe 24"/>
          <p:cNvSpPr txBox="1"/>
          <p:nvPr/>
        </p:nvSpPr>
        <p:spPr>
          <a:xfrm>
            <a:off x="-178904" y="-51125"/>
            <a:ext cx="1232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070C0"/>
                </a:solidFill>
              </a:rPr>
              <a:t>  5.2.2. Form </a:t>
            </a:r>
            <a:r>
              <a:rPr lang="pl-PL" sz="3600" dirty="0" err="1">
                <a:solidFill>
                  <a:srgbClr val="0070C0"/>
                </a:solidFill>
              </a:rPr>
              <a:t>Factors</a:t>
            </a:r>
            <a:r>
              <a:rPr lang="pl-PL" sz="3600" dirty="0">
                <a:solidFill>
                  <a:srgbClr val="0070C0"/>
                </a:solidFill>
              </a:rPr>
              <a:t> </a:t>
            </a:r>
            <a:r>
              <a:rPr lang="pl-PL" sz="3200" dirty="0">
                <a:solidFill>
                  <a:srgbClr val="0070C0"/>
                </a:solidFill>
              </a:rPr>
              <a:t>Experiment : EM </a:t>
            </a:r>
            <a:r>
              <a:rPr lang="pl-PL" sz="3200" dirty="0"/>
              <a:t>and </a:t>
            </a:r>
            <a:r>
              <a:rPr lang="pl-PL" sz="3200" dirty="0" err="1">
                <a:solidFill>
                  <a:srgbClr val="FF0000"/>
                </a:solidFill>
              </a:rPr>
              <a:t>Weak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3200" dirty="0" err="1">
                <a:solidFill>
                  <a:srgbClr val="FF0000"/>
                </a:solidFill>
              </a:rPr>
              <a:t>transistions</a:t>
            </a:r>
            <a:endParaRPr lang="en-GB" sz="3200" dirty="0"/>
          </a:p>
        </p:txBody>
      </p:sp>
      <p:grpSp>
        <p:nvGrpSpPr>
          <p:cNvPr id="15" name="Grupa 14"/>
          <p:cNvGrpSpPr/>
          <p:nvPr/>
        </p:nvGrpSpPr>
        <p:grpSpPr>
          <a:xfrm>
            <a:off x="3735366" y="2859146"/>
            <a:ext cx="8526208" cy="4189843"/>
            <a:chOff x="1480457" y="780978"/>
            <a:chExt cx="10158446" cy="4605487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0457" y="780978"/>
              <a:ext cx="10158446" cy="4605487"/>
            </a:xfrm>
            <a:prstGeom prst="rect">
              <a:avLst/>
            </a:prstGeom>
          </p:spPr>
        </p:pic>
        <p:cxnSp>
          <p:nvCxnSpPr>
            <p:cNvPr id="6" name="Łącznik prosty ze strzałką 5"/>
            <p:cNvCxnSpPr/>
            <p:nvPr/>
          </p:nvCxnSpPr>
          <p:spPr>
            <a:xfrm flipH="1">
              <a:off x="4578340" y="1148055"/>
              <a:ext cx="4734257" cy="804339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Łącznik prosty ze strzałką 6"/>
            <p:cNvCxnSpPr/>
            <p:nvPr/>
          </p:nvCxnSpPr>
          <p:spPr>
            <a:xfrm flipH="1">
              <a:off x="3821858" y="2462225"/>
              <a:ext cx="4745306" cy="665641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Łącznik prosty ze strzałką 7"/>
            <p:cNvCxnSpPr/>
            <p:nvPr/>
          </p:nvCxnSpPr>
          <p:spPr>
            <a:xfrm flipH="1">
              <a:off x="3093823" y="3754046"/>
              <a:ext cx="4734257" cy="678795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pole tekstowe 8"/>
            <p:cNvSpPr txBox="1"/>
            <p:nvPr/>
          </p:nvSpPr>
          <p:spPr>
            <a:xfrm>
              <a:off x="8595743" y="1568762"/>
              <a:ext cx="1203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rgbClr val="0033CC"/>
                  </a:solidFill>
                </a:rPr>
                <a:t>J</a:t>
              </a:r>
              <a:r>
                <a:rPr lang="pl-PL" b="1" baseline="30000" dirty="0">
                  <a:solidFill>
                    <a:srgbClr val="0033CC"/>
                  </a:solidFill>
                </a:rPr>
                <a:t>P</a:t>
              </a:r>
              <a:r>
                <a:rPr lang="pl-PL" b="1" dirty="0">
                  <a:solidFill>
                    <a:srgbClr val="0033CC"/>
                  </a:solidFill>
                </a:rPr>
                <a:t> =3/2</a:t>
              </a:r>
              <a:r>
                <a:rPr lang="pl-PL" b="1" baseline="30000" dirty="0">
                  <a:solidFill>
                    <a:srgbClr val="0033CC"/>
                  </a:solidFill>
                </a:rPr>
                <a:t>+</a:t>
              </a:r>
              <a:r>
                <a:rPr lang="pl-PL" b="1" dirty="0">
                  <a:solidFill>
                    <a:srgbClr val="0033CC"/>
                  </a:solidFill>
                </a:rPr>
                <a:t> </a:t>
              </a:r>
              <a:endParaRPr lang="en-GB" b="1" dirty="0">
                <a:solidFill>
                  <a:srgbClr val="0033CC"/>
                </a:solidFill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1501124" y="2140111"/>
              <a:ext cx="1188890" cy="381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rgbClr val="0033CC"/>
                  </a:solidFill>
                </a:rPr>
                <a:t>J</a:t>
              </a:r>
              <a:r>
                <a:rPr lang="pl-PL" b="1" baseline="30000" dirty="0">
                  <a:solidFill>
                    <a:srgbClr val="0033CC"/>
                  </a:solidFill>
                </a:rPr>
                <a:t>P</a:t>
              </a:r>
              <a:r>
                <a:rPr lang="pl-PL" b="1" dirty="0">
                  <a:solidFill>
                    <a:srgbClr val="0033CC"/>
                  </a:solidFill>
                </a:rPr>
                <a:t> =1/2</a:t>
              </a:r>
              <a:r>
                <a:rPr lang="pl-PL" b="1" baseline="30000" dirty="0">
                  <a:solidFill>
                    <a:srgbClr val="0033CC"/>
                  </a:solidFill>
                </a:rPr>
                <a:t>+</a:t>
              </a:r>
              <a:r>
                <a:rPr lang="pl-PL" b="1" dirty="0">
                  <a:solidFill>
                    <a:srgbClr val="0033CC"/>
                  </a:solidFill>
                </a:rPr>
                <a:t> </a:t>
              </a:r>
              <a:endParaRPr lang="en-GB" b="1" dirty="0">
                <a:solidFill>
                  <a:srgbClr val="0033CC"/>
                </a:solidFill>
              </a:endParaRPr>
            </a:p>
          </p:txBody>
        </p:sp>
        <p:cxnSp>
          <p:nvCxnSpPr>
            <p:cNvPr id="12" name="Łącznik prosty ze strzałką 11"/>
            <p:cNvCxnSpPr/>
            <p:nvPr/>
          </p:nvCxnSpPr>
          <p:spPr>
            <a:xfrm flipV="1">
              <a:off x="3020613" y="3184955"/>
              <a:ext cx="732101" cy="12248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/>
            <p:nvPr/>
          </p:nvCxnSpPr>
          <p:spPr>
            <a:xfrm flipV="1">
              <a:off x="8633391" y="3730887"/>
              <a:ext cx="790549" cy="118395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pole tekstowe 19"/>
                <p:cNvSpPr txBox="1"/>
                <p:nvPr/>
              </p:nvSpPr>
              <p:spPr>
                <a:xfrm rot="21045507">
                  <a:off x="5323415" y="1390388"/>
                  <a:ext cx="1029008" cy="319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𝜸</m:t>
                            </m:r>
                          </m:e>
                          <m:sup>
                            <m:r>
                              <a:rPr lang="pl-PL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20" name="pole tekstow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45507">
                  <a:off x="5323415" y="1390388"/>
                  <a:ext cx="1029008" cy="319672"/>
                </a:xfrm>
                <a:prstGeom prst="rect">
                  <a:avLst/>
                </a:prstGeom>
                <a:blipFill>
                  <a:blip r:embed="rId4"/>
                  <a:stretch>
                    <a:fillRect b="-12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pole tekstowe 20"/>
                <p:cNvSpPr txBox="1"/>
                <p:nvPr/>
              </p:nvSpPr>
              <p:spPr>
                <a:xfrm rot="21045507">
                  <a:off x="5506378" y="2465712"/>
                  <a:ext cx="1029009" cy="319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𝜸</m:t>
                            </m:r>
                          </m:e>
                          <m:sup>
                            <m:r>
                              <a:rPr lang="pl-PL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21" name="pole tekstow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45507">
                  <a:off x="5506378" y="2465712"/>
                  <a:ext cx="1029009" cy="319672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b="-12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pole tekstowe 21"/>
                <p:cNvSpPr txBox="1"/>
                <p:nvPr/>
              </p:nvSpPr>
              <p:spPr>
                <a:xfrm rot="21045507">
                  <a:off x="5506379" y="3656656"/>
                  <a:ext cx="1029009" cy="319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𝜸</m:t>
                            </m:r>
                          </m:e>
                          <m:sup>
                            <m:r>
                              <a:rPr lang="pl-PL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22" name="pole tekstow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45507">
                  <a:off x="5506379" y="3656656"/>
                  <a:ext cx="1029009" cy="319672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b="-12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pole tekstowe 22"/>
                <p:cNvSpPr txBox="1"/>
                <p:nvPr/>
              </p:nvSpPr>
              <p:spPr>
                <a:xfrm rot="17930438">
                  <a:off x="2577576" y="3359014"/>
                  <a:ext cx="1046911" cy="6005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      </m:t>
                          </m:r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𝒆</m:t>
                          </m:r>
                        </m:e>
                        <m:sup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𝝂</m:t>
                          </m:r>
                        </m:e>
                      </m:acc>
                    </m:oMath>
                  </a14:m>
                  <a:r>
                    <a:rPr lang="pl-PL" b="1" dirty="0">
                      <a:solidFill>
                        <a:srgbClr val="FF0000"/>
                      </a:solidFill>
                    </a:rPr>
                    <a:t>        </a:t>
                  </a:r>
                  <a:r>
                    <a:rPr lang="pl-PL" sz="1200" dirty="0">
                      <a:solidFill>
                        <a:srgbClr val="FF0000"/>
                      </a:solidFill>
                    </a:rPr>
                    <a:t>  2.8kevents</a:t>
                  </a:r>
                  <a:endParaRPr lang="en-GB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pole tekstow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930438">
                  <a:off x="2577576" y="3359014"/>
                  <a:ext cx="1046911" cy="600548"/>
                </a:xfrm>
                <a:prstGeom prst="rect">
                  <a:avLst/>
                </a:prstGeom>
                <a:blipFill>
                  <a:blip r:embed="rId32"/>
                  <a:stretch>
                    <a:fillRect t="-22599" r="-5369" b="-45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pole tekstowe 23"/>
                <p:cNvSpPr txBox="1"/>
                <p:nvPr/>
              </p:nvSpPr>
              <p:spPr>
                <a:xfrm rot="18233228">
                  <a:off x="8242358" y="3752436"/>
                  <a:ext cx="953509" cy="344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pl-PL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𝒆</m:t>
                            </m:r>
                          </m:e>
                          <m:sup>
                            <m:r>
                              <a:rPr lang="pl-PL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𝝂</m:t>
                            </m:r>
                          </m:e>
                        </m:acc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pole tekstowe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233228">
                  <a:off x="8242358" y="3752436"/>
                  <a:ext cx="953509" cy="344984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t="-864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Łącznik prosty ze strzałką 16"/>
            <p:cNvCxnSpPr/>
            <p:nvPr/>
          </p:nvCxnSpPr>
          <p:spPr>
            <a:xfrm flipV="1">
              <a:off x="2172007" y="3136483"/>
              <a:ext cx="1580707" cy="426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Łącznik prosty ze strzałką 26"/>
            <p:cNvCxnSpPr/>
            <p:nvPr/>
          </p:nvCxnSpPr>
          <p:spPr>
            <a:xfrm flipH="1" flipV="1">
              <a:off x="3785291" y="3153385"/>
              <a:ext cx="1550727" cy="668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" name="pole tekstowe 2"/>
            <p:cNvSpPr txBox="1"/>
            <p:nvPr/>
          </p:nvSpPr>
          <p:spPr>
            <a:xfrm rot="18032995">
              <a:off x="8301656" y="3947382"/>
              <a:ext cx="1254575" cy="329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>
                  <a:solidFill>
                    <a:srgbClr val="FF0000"/>
                  </a:solidFill>
                </a:rPr>
                <a:t>not </a:t>
              </a:r>
              <a:r>
                <a:rPr lang="pl-PL" sz="1600" dirty="0" err="1">
                  <a:solidFill>
                    <a:srgbClr val="FF0000"/>
                  </a:solidFill>
                </a:rPr>
                <a:t>measured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pole tekstowe 27"/>
                <p:cNvSpPr txBox="1"/>
                <p:nvPr/>
              </p:nvSpPr>
              <p:spPr>
                <a:xfrm>
                  <a:off x="3940415" y="3185414"/>
                  <a:ext cx="1510972" cy="572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𝒆</m:t>
                          </m:r>
                        </m:e>
                        <m:sup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</m:sup>
                      </m:sSup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𝝂</m:t>
                      </m:r>
                    </m:oMath>
                  </a14:m>
                  <a:r>
                    <a:rPr lang="pl-PL" b="1" dirty="0">
                      <a:solidFill>
                        <a:srgbClr val="FF0000"/>
                      </a:solidFill>
                      <a:ea typeface="Cambria Math" panose="02040503050406030204" pitchFamily="18" charset="0"/>
                      <a:sym typeface="Symbol" panose="05050102010706020507" pitchFamily="18" charset="2"/>
                    </a:rPr>
                    <a:t> </a:t>
                  </a:r>
                </a:p>
                <a:p>
                  <a:r>
                    <a:rPr lang="pl-PL" sz="1200" dirty="0">
                      <a:solidFill>
                        <a:srgbClr val="FF0000"/>
                      </a:solidFill>
                      <a:ea typeface="Cambria Math" panose="02040503050406030204" pitchFamily="18" charset="0"/>
                      <a:sym typeface="Symbol" panose="05050102010706020507" pitchFamily="18" charset="2"/>
                    </a:rPr>
                    <a:t>16 </a:t>
                  </a:r>
                  <a:r>
                    <a:rPr lang="pl-PL" sz="1200" dirty="0" err="1">
                      <a:solidFill>
                        <a:srgbClr val="FF0000"/>
                      </a:solidFill>
                      <a:ea typeface="Cambria Math" panose="02040503050406030204" pitchFamily="18" charset="0"/>
                      <a:sym typeface="Symbol" panose="05050102010706020507" pitchFamily="18" charset="2"/>
                    </a:rPr>
                    <a:t>events</a:t>
                  </a:r>
                  <a:endParaRPr lang="pl-PL" sz="1200" b="1" dirty="0">
                    <a:solidFill>
                      <a:srgbClr val="FF0000"/>
                    </a:solidFill>
                    <a:ea typeface="Cambria Math" panose="02040503050406030204" pitchFamily="18" charset="0"/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28" name="pole tekstowe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0415" y="3185414"/>
                  <a:ext cx="1510972" cy="572998"/>
                </a:xfrm>
                <a:prstGeom prst="rect">
                  <a:avLst/>
                </a:prstGeom>
                <a:blipFill>
                  <a:blip r:embed="rId34"/>
                  <a:stretch>
                    <a:fillRect b="-1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Prostokąt 4"/>
                <p:cNvSpPr/>
                <p:nvPr/>
              </p:nvSpPr>
              <p:spPr>
                <a:xfrm>
                  <a:off x="2527316" y="2740574"/>
                  <a:ext cx="585693" cy="3196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pl-PL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𝒆</m:t>
                            </m:r>
                          </m:e>
                          <m:sup>
                            <m:r>
                              <a:rPr lang="pl-PL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GB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𝝂</m:t>
                            </m:r>
                          </m:e>
                        </m:acc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Prostokąt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7316" y="2740574"/>
                  <a:ext cx="585693" cy="31967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r="-34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Łącznik prosty ze strzałką 28"/>
            <p:cNvCxnSpPr/>
            <p:nvPr/>
          </p:nvCxnSpPr>
          <p:spPr>
            <a:xfrm flipV="1">
              <a:off x="3775688" y="1928430"/>
              <a:ext cx="732101" cy="11873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9" name="Prostokąt 48"/>
          <p:cNvSpPr/>
          <p:nvPr/>
        </p:nvSpPr>
        <p:spPr>
          <a:xfrm>
            <a:off x="5536897" y="6531692"/>
            <a:ext cx="1452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i="1" dirty="0" err="1">
                <a:solidFill>
                  <a:srgbClr val="FF0000"/>
                </a:solidFill>
                <a:latin typeface="-apple-system"/>
              </a:rPr>
              <a:t>Hyperon</a:t>
            </a:r>
            <a:r>
              <a:rPr lang="pl-PL" sz="1000" i="1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pl-PL" sz="1000" i="1" dirty="0" err="1">
                <a:solidFill>
                  <a:srgbClr val="FF0000"/>
                </a:solidFill>
                <a:latin typeface="-apple-system"/>
              </a:rPr>
              <a:t>beam</a:t>
            </a:r>
            <a:r>
              <a:rPr lang="pl-PL" sz="1000" i="1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pl-PL" sz="1000" i="1" dirty="0" err="1">
                <a:solidFill>
                  <a:srgbClr val="FF0000"/>
                </a:solidFill>
                <a:latin typeface="-apple-system"/>
              </a:rPr>
              <a:t>at</a:t>
            </a:r>
            <a:r>
              <a:rPr lang="pl-PL" sz="1000" i="1" dirty="0">
                <a:solidFill>
                  <a:srgbClr val="FF0000"/>
                </a:solidFill>
                <a:latin typeface="-apple-system"/>
              </a:rPr>
              <a:t> SPS</a:t>
            </a:r>
          </a:p>
          <a:p>
            <a:r>
              <a:rPr lang="en-GB" sz="1000" i="1" dirty="0" err="1">
                <a:solidFill>
                  <a:srgbClr val="FF0000"/>
                </a:solidFill>
                <a:latin typeface="-apple-system"/>
              </a:rPr>
              <a:t>Z.Phys.C</a:t>
            </a:r>
            <a:r>
              <a:rPr lang="en-GB" sz="1000" dirty="0">
                <a:solidFill>
                  <a:srgbClr val="FF0000"/>
                </a:solidFill>
                <a:latin typeface="-apple-system"/>
              </a:rPr>
              <a:t> 21 (1983) 1</a:t>
            </a:r>
            <a:endParaRPr lang="en-GB" sz="1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pole tekstowe 25"/>
              <p:cNvSpPr txBox="1"/>
              <p:nvPr/>
            </p:nvSpPr>
            <p:spPr>
              <a:xfrm>
                <a:off x="0" y="597402"/>
                <a:ext cx="11369446" cy="3005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l-PL" sz="1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SIS100: 30 </a:t>
                </a:r>
                <a:r>
                  <a:rPr lang="pl-PL" sz="1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r>
                  <a:rPr lang="pl-PL" sz="1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/c</a:t>
                </a:r>
                <a:r>
                  <a:rPr lang="pl-PL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@ 10 MHz </a:t>
                </a:r>
                <a:r>
                  <a:rPr lang="pl-PL" sz="1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Interactions</a:t>
                </a:r>
                <a:r>
                  <a:rPr lang="pl-PL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pl-PL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 </a:t>
                </a:r>
                <a:r>
                  <a:rPr lang="pl-PL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 </a:t>
                </a:r>
                <a:r>
                  <a:rPr lang="pl-PL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b and BR=10</a:t>
                </a:r>
                <a:r>
                  <a:rPr lang="pl-PL" sz="1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-4</a:t>
                </a:r>
                <a:r>
                  <a:rPr lang="pl-PL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pl-PL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 </a:t>
                </a:r>
                <a:r>
                  <a:rPr lang="pl-PL" sz="1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about</a:t>
                </a:r>
                <a:r>
                  <a:rPr lang="pl-PL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10</a:t>
                </a:r>
                <a:r>
                  <a:rPr lang="pl-PL" sz="1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5</a:t>
                </a:r>
                <a:r>
                  <a:rPr lang="pl-PL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pl-PL" sz="1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decays</a:t>
                </a:r>
                <a:r>
                  <a:rPr lang="pl-PL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pl-PL" sz="1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day</a:t>
                </a:r>
                <a:r>
                  <a:rPr lang="pl-PL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expected</a:t>
                </a:r>
                <a:endParaRPr lang="pl-PL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CBM : 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exclusive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reconstruction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all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particles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detected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except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missing neutrino)</a:t>
                </a:r>
                <a:r>
                  <a:rPr lang="pl-PL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Semileptonic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decays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Dalitz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have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similar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BR ~O(10</a:t>
                </a:r>
                <a:r>
                  <a:rPr lang="pl-PL" sz="1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  <a:endParaRPr lang="pl-PL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Transition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form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factors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excited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hyperons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(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vector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eTFF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): Dalitz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decays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e.g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pl-PL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pl-PL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pl-PL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pl-P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/</m:t>
                    </m:r>
                    <m:r>
                      <m:rPr>
                        <m:sty m:val="p"/>
                      </m:rPr>
                      <a:rPr lang="el-G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Σ</m:t>
                    </m:r>
                    <m:sSup>
                      <m:sSupPr>
                        <m:ctrlPr>
                          <a:rPr lang="el-G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Semileptonic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weak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transistions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1/2 </a:t>
                </a:r>
                <a:r>
                  <a:rPr lang="pl-PL" sz="1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  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octet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Vector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pl-PL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pl-PL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) and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Axial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Vector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pl-PL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 form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factors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Form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factors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of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baryons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are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related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via SU(3)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flavour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and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crossing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symmetries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endParaRPr lang="pl-PL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PDG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entries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based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1-2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experiments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hyperon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beams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New data 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e+e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Y*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sz="1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pl-PL" sz="1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𝑌</m:t>
                            </m:r>
                          </m:e>
                          <m:sup>
                            <m:r>
                              <a:rPr lang="pl-PL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 (via J/)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annihilation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BESIII and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LHCb</a:t>
                </a:r>
                <a:endParaRPr lang="pl-PL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pole tekstow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7402"/>
                <a:ext cx="11369446" cy="3005118"/>
              </a:xfrm>
              <a:prstGeom prst="rect">
                <a:avLst/>
              </a:prstGeom>
              <a:blipFill>
                <a:blip r:embed="rId35"/>
                <a:stretch>
                  <a:fillRect l="-335" b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ole tekstowe 1"/>
          <p:cNvSpPr txBox="1"/>
          <p:nvPr/>
        </p:nvSpPr>
        <p:spPr>
          <a:xfrm>
            <a:off x="6872999" y="6516303"/>
            <a:ext cx="2013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err="1"/>
              <a:t>Fermilab</a:t>
            </a:r>
            <a:r>
              <a:rPr lang="pl-PL" sz="1100" dirty="0"/>
              <a:t> </a:t>
            </a:r>
            <a:r>
              <a:rPr lang="pl-PL" sz="1100" dirty="0" err="1"/>
              <a:t>hyperon</a:t>
            </a:r>
            <a:r>
              <a:rPr lang="pl-PL" sz="1100" dirty="0"/>
              <a:t> </a:t>
            </a:r>
            <a:r>
              <a:rPr lang="pl-PL" sz="1100" dirty="0" err="1"/>
              <a:t>beam</a:t>
            </a:r>
            <a:endParaRPr lang="pl-PL" sz="1100" dirty="0"/>
          </a:p>
          <a:p>
            <a:r>
              <a:rPr lang="pl-PL" sz="1100" dirty="0" err="1"/>
              <a:t>Phys.Rev.D</a:t>
            </a:r>
            <a:r>
              <a:rPr lang="pl-PL" sz="1100" dirty="0"/>
              <a:t> 41 (1990)780</a:t>
            </a:r>
            <a:endParaRPr lang="en-GB" sz="1100" dirty="0"/>
          </a:p>
        </p:txBody>
      </p:sp>
      <p:sp>
        <p:nvSpPr>
          <p:cNvPr id="19" name="pole tekstowe 18"/>
          <p:cNvSpPr txBox="1"/>
          <p:nvPr/>
        </p:nvSpPr>
        <p:spPr>
          <a:xfrm rot="17788006">
            <a:off x="5177938" y="4150868"/>
            <a:ext cx="1347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37 </a:t>
            </a:r>
            <a:r>
              <a:rPr lang="pl-PL" sz="1200" dirty="0" err="1"/>
              <a:t>kEvents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pole tekstowe 37">
                <a:extLst>
                  <a:ext uri="{FF2B5EF4-FFF2-40B4-BE49-F238E27FC236}">
                    <a16:creationId xmlns:a16="http://schemas.microsoft.com/office/drawing/2014/main" id="{79DE772A-F171-3D74-9E38-4966430A0D44}"/>
                  </a:ext>
                </a:extLst>
              </p:cNvPr>
              <p:cNvSpPr txBox="1"/>
              <p:nvPr/>
            </p:nvSpPr>
            <p:spPr>
              <a:xfrm rot="17930438">
                <a:off x="4693162" y="4400144"/>
                <a:ext cx="104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      </m:t>
                        </m:r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𝒆</m:t>
                        </m:r>
                      </m:e>
                      <m:sup>
                        <m:r>
                          <a:rPr lang="pl-P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𝝂</m:t>
                        </m:r>
                      </m:e>
                    </m:acc>
                  </m:oMath>
                </a14:m>
                <a:r>
                  <a:rPr lang="pl-PL" b="1" dirty="0">
                    <a:solidFill>
                      <a:srgbClr val="FF0000"/>
                    </a:solidFill>
                  </a:rPr>
                  <a:t>        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pole tekstowe 37">
                <a:extLst>
                  <a:ext uri="{FF2B5EF4-FFF2-40B4-BE49-F238E27FC236}">
                    <a16:creationId xmlns:a16="http://schemas.microsoft.com/office/drawing/2014/main" id="{79DE772A-F171-3D74-9E38-4966430A0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930438">
                <a:off x="4693162" y="4400144"/>
                <a:ext cx="1046911" cy="369332"/>
              </a:xfrm>
              <a:prstGeom prst="rect">
                <a:avLst/>
              </a:prstGeom>
              <a:blipFill>
                <a:blip r:embed="rId36"/>
                <a:stretch>
                  <a:fillRect t="-1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pole tekstowe 38">
            <a:extLst>
              <a:ext uri="{FF2B5EF4-FFF2-40B4-BE49-F238E27FC236}">
                <a16:creationId xmlns:a16="http://schemas.microsoft.com/office/drawing/2014/main" id="{F1967544-17F8-26D0-BDCB-FFFB7AE29C0B}"/>
              </a:ext>
            </a:extLst>
          </p:cNvPr>
          <p:cNvSpPr txBox="1"/>
          <p:nvPr/>
        </p:nvSpPr>
        <p:spPr>
          <a:xfrm rot="20947262">
            <a:off x="6915584" y="3911547"/>
            <a:ext cx="936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002060"/>
                </a:solidFill>
              </a:rPr>
              <a:t>150events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534D911F-36EA-F289-21B8-C559679D9CA2}"/>
              </a:ext>
            </a:extLst>
          </p:cNvPr>
          <p:cNvSpPr txBox="1"/>
          <p:nvPr/>
        </p:nvSpPr>
        <p:spPr>
          <a:xfrm>
            <a:off x="115340" y="3851706"/>
            <a:ext cx="287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Feasibility</a:t>
            </a:r>
            <a:r>
              <a:rPr lang="pl-PL" dirty="0"/>
              <a:t> </a:t>
            </a:r>
            <a:r>
              <a:rPr lang="pl-PL" dirty="0" err="1"/>
              <a:t>studies</a:t>
            </a:r>
            <a:r>
              <a:rPr lang="pl-PL" dirty="0"/>
              <a:t> for CBM </a:t>
            </a:r>
            <a:r>
              <a:rPr lang="pl-PL" dirty="0" err="1"/>
              <a:t>beyond</a:t>
            </a:r>
            <a:r>
              <a:rPr lang="pl-PL" dirty="0"/>
              <a:t> </a:t>
            </a:r>
            <a:r>
              <a:rPr lang="pl-PL" dirty="0" err="1"/>
              <a:t>scope</a:t>
            </a:r>
            <a:r>
              <a:rPr lang="pl-PL" dirty="0"/>
              <a:t> of White </a:t>
            </a:r>
            <a:r>
              <a:rPr lang="pl-PL" dirty="0" err="1"/>
              <a:t>paper</a:t>
            </a:r>
            <a:r>
              <a:rPr lang="pl-PL" dirty="0"/>
              <a:t>  (Horizon2025?)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id="{7D2D0188-04F7-4892-B9B6-24DBE29A5616}"/>
                  </a:ext>
                </a:extLst>
              </p:cNvPr>
              <p:cNvSpPr txBox="1"/>
              <p:nvPr/>
            </p:nvSpPr>
            <p:spPr>
              <a:xfrm>
                <a:off x="176746" y="4877524"/>
                <a:ext cx="26039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Performance </a:t>
                </a:r>
                <a:r>
                  <a:rPr lang="pl-PL" dirty="0" err="1"/>
                  <a:t>plots</a:t>
                </a:r>
                <a:r>
                  <a:rPr lang="pl-PL" dirty="0"/>
                  <a:t>:</a:t>
                </a:r>
              </a:p>
              <a:p>
                <a:r>
                  <a:rPr lang="pl-PL" dirty="0" err="1"/>
                  <a:t>Dalitz</a:t>
                </a:r>
                <a:r>
                  <a:rPr lang="pl-PL" dirty="0"/>
                  <a:t> Decay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p>
                          <m:r>
                            <a:rPr lang="pl-PL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pl-PL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(1520)</m:t>
                      </m:r>
                      <m:r>
                        <a:rPr lang="pl-PL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  <m:r>
                        <a:rPr lang="pl-PL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l-P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l-P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l-P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l-P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l-PL" dirty="0"/>
              </a:p>
              <a:p>
                <a:r>
                  <a:rPr lang="pl-PL" dirty="0" err="1"/>
                  <a:t>Acceptance</a:t>
                </a:r>
                <a:r>
                  <a:rPr lang="pl-PL" dirty="0"/>
                  <a:t>, </a:t>
                </a:r>
                <a:r>
                  <a:rPr lang="pl-PL" dirty="0" err="1"/>
                  <a:t>resolutions</a:t>
                </a:r>
                <a:endParaRPr lang="en-US" dirty="0"/>
              </a:p>
            </p:txBody>
          </p:sp>
        </mc:Choice>
        <mc:Fallback xmlns=""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id="{7D2D0188-04F7-4892-B9B6-24DBE29A5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46" y="4877524"/>
                <a:ext cx="2603958" cy="1200329"/>
              </a:xfrm>
              <a:prstGeom prst="rect">
                <a:avLst/>
              </a:prstGeom>
              <a:blipFill>
                <a:blip r:embed="rId37"/>
                <a:stretch>
                  <a:fillRect l="-2108" t="-2030" r="-1405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pole tekstowe 44">
                <a:extLst>
                  <a:ext uri="{FF2B5EF4-FFF2-40B4-BE49-F238E27FC236}">
                    <a16:creationId xmlns:a16="http://schemas.microsoft.com/office/drawing/2014/main" id="{8D87934B-3247-3900-21BA-D2417A622D88}"/>
                  </a:ext>
                </a:extLst>
              </p:cNvPr>
              <p:cNvSpPr txBox="1"/>
              <p:nvPr/>
            </p:nvSpPr>
            <p:spPr>
              <a:xfrm>
                <a:off x="10309054" y="5898206"/>
                <a:ext cx="1745505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SU(3) </a:t>
                </a:r>
                <a:r>
                  <a:rPr lang="pl-PL" dirty="0" err="1"/>
                  <a:t>related</a:t>
                </a:r>
                <a:r>
                  <a:rPr lang="pl-PL" dirty="0"/>
                  <a:t> to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pl-PL" dirty="0"/>
              </a:p>
              <a:p>
                <a:r>
                  <a:rPr lang="pl-PL" dirty="0"/>
                  <a:t>and </a:t>
                </a:r>
                <a:r>
                  <a:rPr lang="pl-PL" dirty="0" err="1"/>
                  <a:t>vector</a:t>
                </a:r>
                <a:r>
                  <a:rPr lang="pl-PL" dirty="0"/>
                  <a:t> part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45" name="pole tekstowe 44">
                <a:extLst>
                  <a:ext uri="{FF2B5EF4-FFF2-40B4-BE49-F238E27FC236}">
                    <a16:creationId xmlns:a16="http://schemas.microsoft.com/office/drawing/2014/main" id="{8D87934B-3247-3900-21BA-D2417A622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054" y="5898206"/>
                <a:ext cx="1745505" cy="1223989"/>
              </a:xfrm>
              <a:prstGeom prst="rect">
                <a:avLst/>
              </a:prstGeom>
              <a:blipFill>
                <a:blip r:embed="rId38"/>
                <a:stretch>
                  <a:fillRect l="-2797" t="-2500" r="-1748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id="{31CFBDB4-4F06-D8FC-C023-7425354743A9}"/>
              </a:ext>
            </a:extLst>
          </p:cNvPr>
          <p:cNvCxnSpPr>
            <a:cxnSpLocks/>
          </p:cNvCxnSpPr>
          <p:nvPr/>
        </p:nvCxnSpPr>
        <p:spPr>
          <a:xfrm flipH="1" flipV="1">
            <a:off x="6387011" y="6188782"/>
            <a:ext cx="3229254" cy="4964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1" name="Owal 50">
            <a:extLst>
              <a:ext uri="{FF2B5EF4-FFF2-40B4-BE49-F238E27FC236}">
                <a16:creationId xmlns:a16="http://schemas.microsoft.com/office/drawing/2014/main" id="{BCA3F15F-1A7C-DF23-888F-F80FA500DA49}"/>
              </a:ext>
            </a:extLst>
          </p:cNvPr>
          <p:cNvSpPr/>
          <p:nvPr/>
        </p:nvSpPr>
        <p:spPr>
          <a:xfrm>
            <a:off x="9491870" y="6351104"/>
            <a:ext cx="731059" cy="596086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6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3B9D1A-E502-16DF-9C92-C4279FB9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4744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</a:rPr>
              <a:t>5.3.1 </a:t>
            </a:r>
            <a:r>
              <a:rPr lang="pl-PL" sz="4000" b="1" dirty="0" err="1">
                <a:solidFill>
                  <a:srgbClr val="0070C0"/>
                </a:solidFill>
              </a:rPr>
              <a:t>Theory</a:t>
            </a:r>
            <a:r>
              <a:rPr lang="pl-PL" sz="4000" b="1" dirty="0">
                <a:solidFill>
                  <a:srgbClr val="0070C0"/>
                </a:solidFill>
              </a:rPr>
              <a:t>: </a:t>
            </a:r>
            <a:r>
              <a:rPr lang="pl-PL" sz="4000" b="1" dirty="0" err="1">
                <a:solidFill>
                  <a:srgbClr val="0070C0"/>
                </a:solidFill>
              </a:rPr>
              <a:t>Nucleon</a:t>
            </a:r>
            <a:r>
              <a:rPr lang="pl-PL" sz="4000" b="1" dirty="0">
                <a:solidFill>
                  <a:srgbClr val="0070C0"/>
                </a:solidFill>
              </a:rPr>
              <a:t> </a:t>
            </a:r>
            <a:r>
              <a:rPr lang="pl-PL" sz="4000" b="1" dirty="0" err="1">
                <a:solidFill>
                  <a:srgbClr val="0070C0"/>
                </a:solidFill>
              </a:rPr>
              <a:t>structure</a:t>
            </a:r>
            <a:r>
              <a:rPr lang="pl-PL" sz="4000" b="1" dirty="0">
                <a:solidFill>
                  <a:srgbClr val="0070C0"/>
                </a:solidFill>
              </a:rPr>
              <a:t> and </a:t>
            </a:r>
            <a:r>
              <a:rPr lang="pl-PL" sz="4000" b="1" dirty="0" err="1">
                <a:solidFill>
                  <a:srgbClr val="0070C0"/>
                </a:solidFill>
              </a:rPr>
              <a:t>intrinsic</a:t>
            </a:r>
            <a:r>
              <a:rPr lang="pl-PL" sz="4000" b="1" dirty="0">
                <a:solidFill>
                  <a:srgbClr val="0070C0"/>
                </a:solidFill>
              </a:rPr>
              <a:t> </a:t>
            </a:r>
            <a:r>
              <a:rPr lang="pl-PL" sz="4000" b="1" dirty="0" err="1">
                <a:solidFill>
                  <a:srgbClr val="0070C0"/>
                </a:solidFill>
              </a:rPr>
              <a:t>charm</a:t>
            </a:r>
            <a:endParaRPr lang="en-US" sz="4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BE8A90B4-2C7E-1680-4DD0-8273097611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713" y="1108381"/>
                <a:ext cx="7798905" cy="520257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Contribution of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trace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anomaly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hadron mass from 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J/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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production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close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threshold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meson-nucleon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FSI 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connection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pentaquark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search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chapter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6)</a:t>
                </a:r>
              </a:p>
              <a:p>
                <a:pPr>
                  <a:lnSpc>
                    <a:spcPct val="150000"/>
                  </a:lnSpc>
                </a:pP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GPD of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nucleon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via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meson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production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𝑝𝑝</m:t>
                    </m:r>
                    <m:r>
                      <a:rPr lang="pl-P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pl-P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l-P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l-P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l-P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b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specific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large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-small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kinematic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regions not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accessible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e+e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--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machines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!)</a:t>
                </a:r>
              </a:p>
              <a:p>
                <a:pPr>
                  <a:lnSpc>
                    <a:spcPct val="150000"/>
                  </a:lnSpc>
                </a:pP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Charm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content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pl-PL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nucleon</a:t>
                </a: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charm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production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close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threshold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sub>
                    </m:sSub>
                    <m:r>
                      <a:rPr lang="pl-PL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&gt;0.1 </m:t>
                    </m:r>
                  </m:oMath>
                </a14:m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regime ): open </a:t>
                </a:r>
                <a14:m>
                  <m:oMath xmlns:m="http://schemas.openxmlformats.org/officeDocument/2006/math">
                    <m:r>
                      <a:rPr lang="pl-PL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l-PL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</m:e>
                      <m:sub>
                        <m:r>
                          <a:rPr lang="pl-PL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pl-PL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l-PL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pl-PL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) </m:t>
                    </m:r>
                  </m:oMath>
                </a14:m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hidden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(J/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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Theory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lQCD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nucleon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distribution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functions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(GPP, PDF),                       (DSE/BSE)-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energy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momentum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tensor of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nucleon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New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precise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on VM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production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(im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particular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charm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close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threshold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pp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pl-PL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essential</a:t>
                </a:r>
                <a:r>
                  <a:rPr lang="pl-P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BE8A90B4-2C7E-1680-4DD0-8273097611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713" y="1108381"/>
                <a:ext cx="7798905" cy="5202574"/>
              </a:xfrm>
              <a:blipFill>
                <a:blip r:embed="rId2"/>
                <a:stretch>
                  <a:fillRect l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3A6B367D-CC08-46BF-D0D4-BC9ED796B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096" y="1074426"/>
            <a:ext cx="3636222" cy="271946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DB45A4E-B052-A27A-66BF-B8E144DFE6CB}"/>
              </a:ext>
            </a:extLst>
          </p:cNvPr>
          <p:cNvSpPr txBox="1"/>
          <p:nvPr/>
        </p:nvSpPr>
        <p:spPr>
          <a:xfrm rot="5400000">
            <a:off x="11104489" y="2071981"/>
            <a:ext cx="1479931" cy="284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a</a:t>
            </a:r>
            <a:r>
              <a:rPr lang="en-US" sz="1200" dirty="0"/>
              <a:t>rXiv:2409.15547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D95497F-C97E-9FB4-D94F-9D45DF05EA18}"/>
              </a:ext>
            </a:extLst>
          </p:cNvPr>
          <p:cNvSpPr txBox="1"/>
          <p:nvPr/>
        </p:nvSpPr>
        <p:spPr>
          <a:xfrm>
            <a:off x="8471122" y="954493"/>
            <a:ext cx="3515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DSE/BSE: </a:t>
            </a:r>
            <a:r>
              <a:rPr lang="pl-PL" sz="1400" dirty="0" err="1"/>
              <a:t>pressure</a:t>
            </a:r>
            <a:r>
              <a:rPr lang="pl-PL" sz="1400" dirty="0"/>
              <a:t> </a:t>
            </a:r>
            <a:r>
              <a:rPr lang="pl-PL" sz="1400" dirty="0" err="1"/>
              <a:t>distribution</a:t>
            </a:r>
            <a:r>
              <a:rPr lang="pl-PL" sz="1400" dirty="0"/>
              <a:t> in </a:t>
            </a:r>
            <a:r>
              <a:rPr lang="pl-PL" sz="1400" dirty="0" err="1"/>
              <a:t>nucleon</a:t>
            </a:r>
            <a:endParaRPr lang="en-US" sz="14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44FA11B-CDAA-66D4-8D0A-FEB11008C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238" y="3873353"/>
            <a:ext cx="3731534" cy="2848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C6E0F3E1-EA2A-D6F0-54BC-E2D8C0ED391D}"/>
                  </a:ext>
                </a:extLst>
              </p:cNvPr>
              <p:cNvSpPr txBox="1"/>
              <p:nvPr/>
            </p:nvSpPr>
            <p:spPr>
              <a:xfrm>
                <a:off x="9552477" y="3840677"/>
                <a:ext cx="16697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pl-PL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pl-PL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1200" dirty="0"/>
                  <a:t>factoriation</a:t>
                </a:r>
                <a:endParaRPr lang="en-US" sz="1200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C6E0F3E1-EA2A-D6F0-54BC-E2D8C0ED3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477" y="3840677"/>
                <a:ext cx="1669774" cy="276999"/>
              </a:xfrm>
              <a:prstGeom prst="rect">
                <a:avLst/>
              </a:prstGeom>
              <a:blipFill>
                <a:blip r:embed="rId5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96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205140-1812-F44E-4FDE-E283AF898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86221"/>
            <a:ext cx="10515600" cy="688423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5.3.2: </a:t>
            </a:r>
            <a:r>
              <a:rPr lang="pl-PL" sz="3600" b="1" dirty="0" err="1">
                <a:solidFill>
                  <a:srgbClr val="0070C0"/>
                </a:solidFill>
              </a:rPr>
              <a:t>Nucleon</a:t>
            </a:r>
            <a:r>
              <a:rPr lang="pl-PL" sz="3600" b="1" dirty="0">
                <a:solidFill>
                  <a:srgbClr val="0070C0"/>
                </a:solidFill>
              </a:rPr>
              <a:t> </a:t>
            </a:r>
            <a:r>
              <a:rPr lang="pl-PL" sz="3600" b="1" dirty="0" err="1">
                <a:solidFill>
                  <a:srgbClr val="0070C0"/>
                </a:solidFill>
              </a:rPr>
              <a:t>structure</a:t>
            </a:r>
            <a:r>
              <a:rPr lang="pl-PL" sz="3600" b="1" dirty="0">
                <a:solidFill>
                  <a:srgbClr val="0070C0"/>
                </a:solidFill>
              </a:rPr>
              <a:t> and </a:t>
            </a:r>
            <a:r>
              <a:rPr lang="pl-PL" sz="3600" b="1" dirty="0" err="1">
                <a:solidFill>
                  <a:srgbClr val="0070C0"/>
                </a:solidFill>
              </a:rPr>
              <a:t>intrinsic</a:t>
            </a:r>
            <a:r>
              <a:rPr lang="pl-PL" sz="3600" b="1" dirty="0">
                <a:solidFill>
                  <a:srgbClr val="0070C0"/>
                </a:solidFill>
              </a:rPr>
              <a:t> </a:t>
            </a:r>
            <a:r>
              <a:rPr lang="pl-PL" sz="3600" b="1" dirty="0" err="1">
                <a:solidFill>
                  <a:srgbClr val="0070C0"/>
                </a:solidFill>
              </a:rPr>
              <a:t>charm</a:t>
            </a:r>
            <a:r>
              <a:rPr lang="pl-PL" sz="3600" b="1" dirty="0">
                <a:solidFill>
                  <a:srgbClr val="0070C0"/>
                </a:solidFill>
              </a:rPr>
              <a:t>: </a:t>
            </a:r>
            <a:r>
              <a:rPr lang="pl-PL" sz="3600" b="1" dirty="0" err="1">
                <a:solidFill>
                  <a:srgbClr val="0070C0"/>
                </a:solidFill>
              </a:rPr>
              <a:t>experiments</a:t>
            </a:r>
            <a:endParaRPr lang="en-US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FE680F-F266-73E0-902D-BFF97DD60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27" y="1099935"/>
            <a:ext cx="7742577" cy="53605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JLAB@12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Gluex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: J/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 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photoproduction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and t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Factor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x 2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stat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Expected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 2024.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Gluex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II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proposed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 2024 with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aim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to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increase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x8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stat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(not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yet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scheduled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). No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evidence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of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pl-PL" sz="1600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cc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                                    CLAS12 quasi real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photoproduction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on proton and neutron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up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to 10.6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GeV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consistent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with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Gluex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but no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structure’s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excitation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function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presumable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smaller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t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coverage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and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J/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 -OO7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experiment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. New Solid – x10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stat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than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CLAS12 (2029)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Model </a:t>
            </a:r>
            <a:r>
              <a:rPr lang="pl-PL" sz="16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(VMD)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dependent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extraction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of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gluon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grav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form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factor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and proton mass radius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consistent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with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lQCD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J-PARC E16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experiment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will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focus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on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J/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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production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pp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and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(30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GeV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 (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mid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 and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backward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rapidity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  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FAIR CBM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similarly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as J-PARC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will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use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proton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beams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 in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pp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focus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on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exclusive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reconstruction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Dalitz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plot) of open and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hidden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charm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 in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CBM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covers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forward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rapidities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complementary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to E16).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B576EFE-9FC8-EC12-3F00-C674D1CF4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904" y="874644"/>
            <a:ext cx="3544470" cy="2718429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FA900527-E2F8-E81C-CA5E-3D5B6489F5EE}"/>
              </a:ext>
            </a:extLst>
          </p:cNvPr>
          <p:cNvCxnSpPr/>
          <p:nvPr/>
        </p:nvCxnSpPr>
        <p:spPr>
          <a:xfrm>
            <a:off x="9119042" y="1199327"/>
            <a:ext cx="0" cy="406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2E0A54A8-B3E0-6DE8-C4E1-D17267E6CDD1}"/>
                  </a:ext>
                </a:extLst>
              </p:cNvPr>
              <p:cNvSpPr txBox="1"/>
              <p:nvPr/>
            </p:nvSpPr>
            <p:spPr>
              <a:xfrm>
                <a:off x="8809687" y="829995"/>
                <a:ext cx="6187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b>
                          <m:r>
                            <a:rPr lang="pl-PL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pl-PL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l-PL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pl-PL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2E0A54A8-B3E0-6DE8-C4E1-D17267E6C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687" y="829995"/>
                <a:ext cx="618710" cy="369332"/>
              </a:xfrm>
              <a:prstGeom prst="rect">
                <a:avLst/>
              </a:prstGeom>
              <a:blipFill>
                <a:blip r:embed="rId3"/>
                <a:stretch>
                  <a:fillRect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az 10">
            <a:extLst>
              <a:ext uri="{FF2B5EF4-FFF2-40B4-BE49-F238E27FC236}">
                <a16:creationId xmlns:a16="http://schemas.microsoft.com/office/drawing/2014/main" id="{89F79157-D90C-DBAA-9A93-150498266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027" y="3570920"/>
            <a:ext cx="3184343" cy="30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7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F02CF-D072-5F8C-A7EB-B096150F3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BA670F-F5B5-8D7F-38E3-C7039607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86221"/>
            <a:ext cx="10515600" cy="68842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5.4: </a:t>
            </a:r>
            <a:r>
              <a:rPr lang="pl-PL" sz="3600" b="1" dirty="0" err="1">
                <a:solidFill>
                  <a:srgbClr val="0070C0"/>
                </a:solidFill>
              </a:rPr>
              <a:t>Hyperon</a:t>
            </a:r>
            <a:r>
              <a:rPr lang="pl-PL" sz="3600" b="1" dirty="0">
                <a:solidFill>
                  <a:srgbClr val="0070C0"/>
                </a:solidFill>
              </a:rPr>
              <a:t> </a:t>
            </a:r>
            <a:r>
              <a:rPr lang="pl-PL" sz="3600" b="1" dirty="0" err="1">
                <a:solidFill>
                  <a:srgbClr val="0070C0"/>
                </a:solidFill>
              </a:rPr>
              <a:t>decays</a:t>
            </a:r>
            <a:r>
              <a:rPr lang="pl-PL" sz="3600" b="1" dirty="0">
                <a:solidFill>
                  <a:srgbClr val="0070C0"/>
                </a:solidFill>
              </a:rPr>
              <a:t> and cross-relations to EW</a:t>
            </a:r>
            <a:endParaRPr lang="en-US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9E14BE-2FB7-5338-A8B5-D9A0D1ECF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27" y="1099935"/>
            <a:ext cx="10812722" cy="53605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Weak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hyperon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decays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Decays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of Omega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related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to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weak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transitions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of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nucleons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to Delta via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interplay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of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vector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and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axial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FF 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Non-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leptonic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decays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and hadron-hadron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final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state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interaction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SIS100 can act as Omega-factory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only decays weakly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every decay of Omega is interesting, e.g. already the main branch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displays interesting interplay of p- and d-wave contributions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28AE9-9D82-A024-425B-FD0203B30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51" y="2699887"/>
            <a:ext cx="2527300" cy="419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28EDB4-8426-2523-8112-D58169463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650" y="2699887"/>
            <a:ext cx="22987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687B57-60F2-F6B5-D93D-2B487A742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951" y="5415165"/>
            <a:ext cx="23241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110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1289</Words>
  <Application>Microsoft Macintosh PowerPoint</Application>
  <PresentationFormat>Widescreen</PresentationFormat>
  <Paragraphs>97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-apple-system</vt:lpstr>
      <vt:lpstr>Aptos</vt:lpstr>
      <vt:lpstr>Aptos Display</vt:lpstr>
      <vt:lpstr>Arial</vt:lpstr>
      <vt:lpstr>Cambria Math</vt:lpstr>
      <vt:lpstr>Symbol</vt:lpstr>
      <vt:lpstr>Wingdings</vt:lpstr>
      <vt:lpstr>Motyw pakietu Office</vt:lpstr>
      <vt:lpstr>Chapter 5- Composition of hadrons</vt:lpstr>
      <vt:lpstr>    5.1.1 Baryon spectroscopy - Theory</vt:lpstr>
      <vt:lpstr> 5.1.2 Baryon Spectroscopy - Experiments </vt:lpstr>
      <vt:lpstr>5.2.1 Form – Factors - Theory</vt:lpstr>
      <vt:lpstr>PowerPoint Presentation</vt:lpstr>
      <vt:lpstr>5.3.1 Theory: Nucleon structure and intrinsic charm</vt:lpstr>
      <vt:lpstr>5.3.2: Nucleon structure and intrinsic charm: experiments</vt:lpstr>
      <vt:lpstr>5.4: Hyperon decays and cross-relations to 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Piotr Salabura</dc:creator>
  <cp:lastModifiedBy>Christian Fischer</cp:lastModifiedBy>
  <cp:revision>26</cp:revision>
  <dcterms:created xsi:type="dcterms:W3CDTF">2025-06-17T08:15:37Z</dcterms:created>
  <dcterms:modified xsi:type="dcterms:W3CDTF">2025-06-23T07:56:27Z</dcterms:modified>
</cp:coreProperties>
</file>