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8" r:id="rId1"/>
    <p:sldMasterId id="2147483668" r:id="rId2"/>
    <p:sldMasterId id="2147483679" r:id="rId3"/>
  </p:sldMasterIdLst>
  <p:notesMasterIdLst>
    <p:notesMasterId r:id="rId26"/>
  </p:notesMasterIdLst>
  <p:handoutMasterIdLst>
    <p:handoutMasterId r:id="rId27"/>
  </p:handoutMasterIdLst>
  <p:sldIdLst>
    <p:sldId id="278" r:id="rId4"/>
    <p:sldId id="552" r:id="rId5"/>
    <p:sldId id="579" r:id="rId6"/>
    <p:sldId id="554" r:id="rId7"/>
    <p:sldId id="557" r:id="rId8"/>
    <p:sldId id="558" r:id="rId9"/>
    <p:sldId id="559" r:id="rId10"/>
    <p:sldId id="560" r:id="rId11"/>
    <p:sldId id="561" r:id="rId12"/>
    <p:sldId id="562" r:id="rId13"/>
    <p:sldId id="578" r:id="rId14"/>
    <p:sldId id="565" r:id="rId15"/>
    <p:sldId id="570" r:id="rId16"/>
    <p:sldId id="571" r:id="rId17"/>
    <p:sldId id="573" r:id="rId18"/>
    <p:sldId id="572" r:id="rId19"/>
    <p:sldId id="575" r:id="rId20"/>
    <p:sldId id="574" r:id="rId21"/>
    <p:sldId id="576" r:id="rId22"/>
    <p:sldId id="577" r:id="rId23"/>
    <p:sldId id="567" r:id="rId24"/>
    <p:sldId id="568" r:id="rId25"/>
  </p:sldIdLst>
  <p:sldSz cx="9144000" cy="5143500" type="screen16x9"/>
  <p:notesSz cx="7315200" cy="9601200"/>
  <p:embeddedFontLst>
    <p:embeddedFont>
      <p:font typeface="ＭＳ Ｐゴシック" panose="020B0600070205080204" pitchFamily="34" charset="-128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mbria Math" panose="02040503050406030204" pitchFamily="18" charset="0"/>
      <p:regular r:id="rId3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orient="horz" pos="327" userDrawn="1">
          <p15:clr>
            <a:srgbClr val="A4A3A4"/>
          </p15:clr>
        </p15:guide>
        <p15:guide id="3" orient="horz" pos="146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pos="5556" userDrawn="1">
          <p15:clr>
            <a:srgbClr val="A4A3A4"/>
          </p15:clr>
        </p15:guide>
        <p15:guide id="9" pos="4445" userDrawn="1">
          <p15:clr>
            <a:srgbClr val="A4A3A4"/>
          </p15:clr>
        </p15:guide>
        <p15:guide id="10" pos="204" userDrawn="1">
          <p15:clr>
            <a:srgbClr val="A4A3A4"/>
          </p15:clr>
        </p15:guide>
        <p15:guide id="11" pos="2880" userDrawn="1">
          <p15:clr>
            <a:srgbClr val="A4A3A4"/>
          </p15:clr>
        </p15:guide>
        <p15:guide id="12" orient="horz" pos="289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kowiak, Andreas" initials="JA" lastIdx="2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5FF"/>
    <a:srgbClr val="0A2D6E"/>
    <a:srgbClr val="006600"/>
    <a:srgbClr val="8DB329"/>
    <a:srgbClr val="00CC00"/>
    <a:srgbClr val="F0781E"/>
    <a:srgbClr val="005AA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6" autoAdjust="0"/>
    <p:restoredTop sz="94918" autoAdjust="0"/>
  </p:normalViewPr>
  <p:slideViewPr>
    <p:cSldViewPr snapToGrid="0" snapToObjects="1" showGuides="1">
      <p:cViewPr varScale="1">
        <p:scale>
          <a:sx n="148" d="100"/>
          <a:sy n="148" d="100"/>
        </p:scale>
        <p:origin x="318" y="108"/>
      </p:cViewPr>
      <p:guideLst>
        <p:guide orient="horz" pos="327"/>
        <p:guide orient="horz" pos="146"/>
        <p:guide pos="158"/>
        <p:guide pos="5556"/>
        <p:guide pos="4445"/>
        <p:guide pos="204"/>
        <p:guide pos="2880"/>
        <p:guide orient="horz" pos="28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358"/>
    </p:cViewPr>
  </p:sorterViewPr>
  <p:notesViewPr>
    <p:cSldViewPr snapToGrid="0" snapToObjects="1">
      <p:cViewPr varScale="1">
        <p:scale>
          <a:sx n="73" d="100"/>
          <a:sy n="73" d="100"/>
        </p:scale>
        <p:origin x="2598" y="66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34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25E2-6E8B-4396-8C47-CF6C28613608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4909B-14F6-4928-9013-A60BC4B37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89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6A6037-A285-4C9E-B04C-6DCA60BD155D}" type="datetimeFigureOut">
              <a:rPr lang="de-DE" smtClean="0"/>
              <a:t>12.09.2025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28549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02593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66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</p:spTree>
    <p:extLst>
      <p:ext uri="{BB962C8B-B14F-4D97-AF65-F5344CB8AC3E}">
        <p14:creationId xmlns:p14="http://schemas.microsoft.com/office/powerpoint/2010/main" val="84146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9778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2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2" y="-20294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6819173" y="297754"/>
            <a:ext cx="1966052" cy="391711"/>
            <a:chOff x="6819173" y="297754"/>
            <a:chExt cx="1966052" cy="391711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0449" r="-9716" b="21256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8"/>
          <a:stretch/>
        </p:blipFill>
        <p:spPr>
          <a:xfrm>
            <a:off x="0" y="4830554"/>
            <a:ext cx="9149928" cy="31744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60739" y="148428"/>
            <a:ext cx="2904363" cy="70618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769490" y="4932793"/>
            <a:ext cx="2372868" cy="15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7" r:id="rId3"/>
    <p:sldLayoutId id="2147483699" r:id="rId4"/>
    <p:sldLayoutId id="2147483735" r:id="rId5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26849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www.hi-jena.de</a:t>
            </a:r>
          </a:p>
        </p:txBody>
      </p:sp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0" r:id="rId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Textfeld 8"/>
          <p:cNvSpPr txBox="1"/>
          <p:nvPr userDrawn="1"/>
        </p:nvSpPr>
        <p:spPr>
          <a:xfrm>
            <a:off x="132832" y="4837917"/>
            <a:ext cx="12859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V. </a:t>
            </a:r>
            <a:r>
              <a:rPr lang="en-US" sz="800" dirty="0" smtClean="0">
                <a:solidFill>
                  <a:srgbClr val="FFFFFF"/>
                </a:solidFill>
                <a:latin typeface="+mn-lt"/>
                <a:cs typeface="Arial"/>
              </a:rPr>
              <a:t>Tympel </a:t>
            </a:r>
          </a:p>
          <a:p>
            <a:r>
              <a:rPr lang="en-US" sz="800" dirty="0" smtClean="0">
                <a:solidFill>
                  <a:srgbClr val="FFFFFF"/>
                </a:solidFill>
                <a:latin typeface="+mn-lt"/>
                <a:cs typeface="Arial"/>
              </a:rPr>
              <a:t>Helmholtz Institute Jena</a:t>
            </a:r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Textfeld 9"/>
          <p:cNvSpPr txBox="1"/>
          <p:nvPr userDrawn="1"/>
        </p:nvSpPr>
        <p:spPr>
          <a:xfrm>
            <a:off x="3286112" y="4973871"/>
            <a:ext cx="19636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CCCs </a:t>
            </a:r>
            <a:r>
              <a:rPr lang="en-US" sz="800" dirty="0" smtClean="0">
                <a:solidFill>
                  <a:srgbClr val="FFFFFF"/>
                </a:solidFill>
                <a:latin typeface="+mn-lt"/>
                <a:cs typeface="Arial"/>
              </a:rPr>
              <a:t>Status and challenges                                                                           </a:t>
            </a:r>
            <a:endParaRPr lang="en-US" sz="800" baseline="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3" name="Textfeld 12"/>
          <p:cNvSpPr txBox="1"/>
          <p:nvPr userDrawn="1"/>
        </p:nvSpPr>
        <p:spPr>
          <a:xfrm>
            <a:off x="8688978" y="4888471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7113094" y="4906219"/>
            <a:ext cx="165783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+mn-lt"/>
                <a:cs typeface="Arial"/>
              </a:rPr>
              <a:t>  SPARC’25 Ioannina</a:t>
            </a:r>
            <a:r>
              <a:rPr lang="en-US" sz="800" baseline="0" dirty="0" smtClean="0">
                <a:solidFill>
                  <a:srgbClr val="FFFFFF"/>
                </a:solidFill>
                <a:latin typeface="+mn-lt"/>
                <a:cs typeface="Arial"/>
              </a:rPr>
              <a:t>, </a:t>
            </a:r>
            <a:r>
              <a:rPr lang="en-US" sz="800" dirty="0" smtClean="0">
                <a:solidFill>
                  <a:srgbClr val="FFFFFF"/>
                </a:solidFill>
                <a:latin typeface="+mn-lt"/>
                <a:cs typeface="Arial"/>
              </a:rPr>
              <a:t>Sept. 17</a:t>
            </a:r>
            <a:r>
              <a:rPr lang="en-US" sz="800" baseline="30000" dirty="0" smtClean="0">
                <a:solidFill>
                  <a:srgbClr val="FFFFFF"/>
                </a:solidFill>
                <a:latin typeface="+mn-lt"/>
                <a:cs typeface="Arial"/>
              </a:rPr>
              <a:t>th</a:t>
            </a:r>
            <a:r>
              <a:rPr lang="en-US" sz="800" baseline="0" dirty="0" smtClean="0">
                <a:solidFill>
                  <a:srgbClr val="FFFFFF"/>
                </a:solidFill>
                <a:latin typeface="+mn-lt"/>
                <a:cs typeface="Arial"/>
              </a:rPr>
              <a:t> </a:t>
            </a:r>
            <a:endParaRPr lang="en-US" sz="800" baseline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00" r:id="rId3"/>
    <p:sldLayoutId id="2147483701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>
          <a:xfrm>
            <a:off x="299608" y="2815422"/>
            <a:ext cx="6500813" cy="998605"/>
          </a:xfrm>
          <a:prstGeom prst="rect">
            <a:avLst/>
          </a:prstGeom>
        </p:spPr>
        <p:txBody>
          <a:bodyPr/>
          <a:lstStyle>
            <a:lvl1pPr marL="0" indent="0" algn="ctr" rtl="0" fontAlgn="base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100" b="1">
                <a:solidFill>
                  <a:srgbClr val="00589C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tabLst>
                <a:tab pos="1169988" algn="l"/>
              </a:tabLst>
              <a:defRPr b="1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US" sz="1600" b="0" kern="0" dirty="0">
                <a:solidFill>
                  <a:schemeClr val="bg1"/>
                </a:solidFill>
              </a:rPr>
              <a:t>Volker Tympel, HI-Jena</a:t>
            </a:r>
            <a:br>
              <a:rPr lang="en-US" sz="1600" b="0" kern="0" dirty="0">
                <a:solidFill>
                  <a:schemeClr val="bg1"/>
                </a:solidFill>
              </a:rPr>
            </a:br>
            <a:endParaRPr lang="en-US" sz="1600" b="0" i="1" kern="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763" y="4170415"/>
            <a:ext cx="1392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dirty="0" smtClean="0">
                <a:solidFill>
                  <a:schemeClr val="bg1"/>
                </a:solidFill>
              </a:rPr>
              <a:t>Sept.</a:t>
            </a:r>
            <a:r>
              <a:rPr lang="en-GB" sz="1200" b="0" dirty="0" smtClean="0">
                <a:solidFill>
                  <a:schemeClr val="bg1"/>
                </a:solidFill>
              </a:rPr>
              <a:t> 17</a:t>
            </a:r>
            <a:r>
              <a:rPr lang="en-GB" sz="1200" b="0" baseline="30000" dirty="0" smtClean="0">
                <a:solidFill>
                  <a:schemeClr val="bg1"/>
                </a:solidFill>
              </a:rPr>
              <a:t>th</a:t>
            </a:r>
            <a:r>
              <a:rPr lang="en-GB" sz="1200" b="0" dirty="0" smtClean="0">
                <a:solidFill>
                  <a:schemeClr val="bg1"/>
                </a:solidFill>
              </a:rPr>
              <a:t>, 2025</a:t>
            </a:r>
            <a:endParaRPr lang="en-GB" sz="1200" b="0" dirty="0">
              <a:solidFill>
                <a:schemeClr val="bg1"/>
              </a:solidFill>
            </a:endParaRPr>
          </a:p>
          <a:p>
            <a:r>
              <a:rPr lang="en-GB" sz="1200" dirty="0">
                <a:solidFill>
                  <a:schemeClr val="bg1"/>
                </a:solidFill>
              </a:rPr>
              <a:t>SPARC </a:t>
            </a:r>
            <a:r>
              <a:rPr lang="en-GB" sz="1200" dirty="0" smtClean="0">
                <a:solidFill>
                  <a:schemeClr val="bg1"/>
                </a:solidFill>
              </a:rPr>
              <a:t>2025</a:t>
            </a:r>
          </a:p>
          <a:p>
            <a:r>
              <a:rPr lang="en-GB" sz="1200" dirty="0" smtClean="0">
                <a:solidFill>
                  <a:schemeClr val="bg1"/>
                </a:solidFill>
              </a:rPr>
              <a:t>Topical Workshop</a:t>
            </a:r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220154" y="1736438"/>
            <a:ext cx="463620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</a:rPr>
              <a:t>Cryogenic </a:t>
            </a:r>
            <a:r>
              <a:rPr lang="en-US" sz="2400" i="1" dirty="0">
                <a:solidFill>
                  <a:schemeClr val="bg1"/>
                </a:solidFill>
              </a:rPr>
              <a:t>Current Comparators:</a:t>
            </a:r>
          </a:p>
          <a:p>
            <a:r>
              <a:rPr lang="en-US" sz="2400" i="1" dirty="0" smtClean="0">
                <a:solidFill>
                  <a:schemeClr val="bg1"/>
                </a:solidFill>
              </a:rPr>
              <a:t>Status </a:t>
            </a:r>
            <a:r>
              <a:rPr lang="en-US" sz="2400" i="1" dirty="0">
                <a:solidFill>
                  <a:schemeClr val="bg1"/>
                </a:solidFill>
              </a:rPr>
              <a:t>and </a:t>
            </a:r>
            <a:r>
              <a:rPr lang="en-US" sz="2400" i="1" dirty="0" smtClean="0">
                <a:solidFill>
                  <a:schemeClr val="bg1"/>
                </a:solidFill>
              </a:rPr>
              <a:t>challenges</a:t>
            </a:r>
            <a:endParaRPr lang="en-US" sz="2400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360" y="865665"/>
            <a:ext cx="4160931" cy="3784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397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0025FF"/>
                </a:solidFill>
              </a:rPr>
              <a:t>Status:</a:t>
            </a:r>
            <a:r>
              <a:rPr lang="en-US" sz="3200" b="0" cap="none" dirty="0">
                <a:solidFill>
                  <a:srgbClr val="0025FF"/>
                </a:solidFill>
              </a:rPr>
              <a:t> Lab </a:t>
            </a:r>
            <a:r>
              <a:rPr lang="en-US" sz="3200" b="0" cap="none" dirty="0" smtClean="0">
                <a:solidFill>
                  <a:srgbClr val="0025FF"/>
                </a:solidFill>
              </a:rPr>
              <a:t>limits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/>
          <p:cNvSpPr txBox="1">
            <a:spLocks/>
          </p:cNvSpPr>
          <p:nvPr/>
        </p:nvSpPr>
        <p:spPr>
          <a:xfrm>
            <a:off x="183900" y="617182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Current resolution</a:t>
            </a:r>
            <a:endParaRPr lang="en-US" sz="2000" cap="non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37" name="Rechteck 36"/>
          <p:cNvSpPr/>
          <p:nvPr/>
        </p:nvSpPr>
        <p:spPr>
          <a:xfrm>
            <a:off x="719773" y="941691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White noise:  1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rms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/√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Pulse /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ramp: 500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 smtClean="0">
                <a:solidFill>
                  <a:schemeClr val="bg1">
                    <a:lumMod val="50000"/>
                  </a:schemeClr>
                </a:solidFill>
              </a:rPr>
              <a:t>pp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81442" y="1661867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Frequency </a:t>
            </a: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</a:rPr>
              <a:t>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20" name="Rechteck 19"/>
          <p:cNvSpPr/>
          <p:nvPr/>
        </p:nvSpPr>
        <p:spPr>
          <a:xfrm>
            <a:off x="719769" y="1982692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rom DC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1.5 MHz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79303" y="2735104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Dynamics</a:t>
            </a:r>
            <a:endParaRPr lang="en-US" sz="2000" cap="none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14" name="Rechteck 13"/>
          <p:cNvSpPr/>
          <p:nvPr/>
        </p:nvSpPr>
        <p:spPr>
          <a:xfrm>
            <a:off x="717346" y="3070760"/>
            <a:ext cx="27558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7x slew rate extension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23" y="713335"/>
            <a:ext cx="4090702" cy="3315547"/>
          </a:xfrm>
          <a:prstGeom prst="rect">
            <a:avLst/>
          </a:prstGeom>
        </p:spPr>
      </p:pic>
      <p:cxnSp>
        <p:nvCxnSpPr>
          <p:cNvPr id="17" name="Gerade Verbindung mit Pfeil 16"/>
          <p:cNvCxnSpPr/>
          <p:nvPr/>
        </p:nvCxnSpPr>
        <p:spPr>
          <a:xfrm>
            <a:off x="5980646" y="825229"/>
            <a:ext cx="0" cy="1219200"/>
          </a:xfrm>
          <a:prstGeom prst="straightConnector1">
            <a:avLst/>
          </a:prstGeom>
          <a:ln w="38100">
            <a:solidFill>
              <a:srgbClr val="00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8723723" y="839859"/>
            <a:ext cx="0" cy="2393459"/>
          </a:xfrm>
          <a:prstGeom prst="straightConnector1">
            <a:avLst/>
          </a:prstGeom>
          <a:ln w="38100">
            <a:solidFill>
              <a:srgbClr val="0025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3"/>
          <p:cNvSpPr txBox="1">
            <a:spLocks/>
          </p:cNvSpPr>
          <p:nvPr/>
        </p:nvSpPr>
        <p:spPr>
          <a:xfrm>
            <a:off x="6018474" y="1442128"/>
            <a:ext cx="1422269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0" cap="none" dirty="0" err="1" smtClean="0"/>
              <a:t>Nb</a:t>
            </a:r>
            <a:r>
              <a:rPr lang="de-DE" sz="1600" b="0" cap="none" dirty="0" smtClean="0"/>
              <a:t>-CCCs</a:t>
            </a:r>
            <a:endParaRPr lang="en-US" sz="1600" b="0" cap="none" dirty="0" smtClean="0"/>
          </a:p>
          <a:p>
            <a:r>
              <a:rPr lang="en-US" sz="1600" b="0" cap="none" dirty="0" smtClean="0"/>
              <a:t>10</a:t>
            </a:r>
            <a:r>
              <a:rPr lang="en-US" sz="1600" b="0" cap="none" baseline="30000" dirty="0" smtClean="0"/>
              <a:t>-5</a:t>
            </a:r>
            <a:r>
              <a:rPr lang="en-US" sz="1600" b="0" cap="none" dirty="0" smtClean="0"/>
              <a:t>    </a:t>
            </a:r>
            <a:endParaRPr lang="en-US" sz="1600" b="0" cap="none" dirty="0"/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24" name="Title 3"/>
          <p:cNvSpPr txBox="1">
            <a:spLocks/>
          </p:cNvSpPr>
          <p:nvPr/>
        </p:nvSpPr>
        <p:spPr>
          <a:xfrm>
            <a:off x="8010314" y="2459641"/>
            <a:ext cx="927212" cy="11187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600" b="0" cap="none" dirty="0" err="1" smtClean="0">
                <a:solidFill>
                  <a:srgbClr val="0025FF"/>
                </a:solidFill>
              </a:rPr>
              <a:t>Pb-foil</a:t>
            </a:r>
            <a:r>
              <a:rPr lang="de-DE" sz="1600" b="0" cap="none" dirty="0" smtClean="0">
                <a:solidFill>
                  <a:srgbClr val="0025FF"/>
                </a:solidFill>
              </a:rPr>
              <a:t> CCCs</a:t>
            </a:r>
            <a:endParaRPr lang="en-US" sz="1600" b="0" cap="none" dirty="0" smtClean="0">
              <a:solidFill>
                <a:srgbClr val="0025FF"/>
              </a:solidFill>
            </a:endParaRPr>
          </a:p>
          <a:p>
            <a:r>
              <a:rPr lang="en-US" sz="1600" b="0" cap="none" dirty="0" smtClean="0">
                <a:solidFill>
                  <a:srgbClr val="0025FF"/>
                </a:solidFill>
              </a:rPr>
              <a:t>10</a:t>
            </a:r>
            <a:r>
              <a:rPr lang="en-US" sz="1600" b="0" cap="none" baseline="30000" dirty="0" smtClean="0">
                <a:solidFill>
                  <a:srgbClr val="0025FF"/>
                </a:solidFill>
              </a:rPr>
              <a:t>-8</a:t>
            </a:r>
            <a:r>
              <a:rPr lang="en-US" sz="1600" b="0" cap="none" dirty="0" smtClean="0"/>
              <a:t>    </a:t>
            </a:r>
            <a:endParaRPr lang="en-US" sz="1600" b="0" cap="none" dirty="0"/>
          </a:p>
          <a:p>
            <a:endParaRPr lang="en-US" sz="2000" cap="none" dirty="0"/>
          </a:p>
          <a:p>
            <a:endParaRPr lang="de-DE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82" y="3530470"/>
            <a:ext cx="2598301" cy="1441276"/>
          </a:xfrm>
          <a:prstGeom prst="rect">
            <a:avLst/>
          </a:prstGeom>
        </p:spPr>
      </p:pic>
      <p:sp>
        <p:nvSpPr>
          <p:cNvPr id="25" name="Title 3"/>
          <p:cNvSpPr txBox="1">
            <a:spLocks/>
          </p:cNvSpPr>
          <p:nvPr/>
        </p:nvSpPr>
        <p:spPr>
          <a:xfrm>
            <a:off x="183900" y="3431706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5FF"/>
                </a:solidFill>
              </a:rPr>
              <a:t>Magnetic shielding</a:t>
            </a:r>
            <a:endParaRPr lang="en-US" sz="2000" cap="none" dirty="0">
              <a:solidFill>
                <a:srgbClr val="0025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26" name="Rechteck 25"/>
          <p:cNvSpPr/>
          <p:nvPr/>
        </p:nvSpPr>
        <p:spPr>
          <a:xfrm>
            <a:off x="721482" y="3764397"/>
            <a:ext cx="1178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00"/>
                </a:solidFill>
              </a:rPr>
              <a:t>1000x 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610371" y="90637"/>
            <a:ext cx="532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GB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73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0025FF"/>
                </a:solidFill>
              </a:rPr>
              <a:t>Status:</a:t>
            </a:r>
            <a:r>
              <a:rPr lang="en-US" sz="3200" b="0" cap="none" dirty="0">
                <a:solidFill>
                  <a:srgbClr val="0025FF"/>
                </a:solidFill>
              </a:rPr>
              <a:t> </a:t>
            </a:r>
            <a:r>
              <a:rPr lang="en-US" sz="3200" b="0" cap="none" dirty="0" smtClean="0">
                <a:solidFill>
                  <a:srgbClr val="0025FF"/>
                </a:solidFill>
              </a:rPr>
              <a:t>Systems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hteck 20"/>
          <p:cNvSpPr/>
          <p:nvPr/>
        </p:nvSpPr>
        <p:spPr>
          <a:xfrm>
            <a:off x="3610371" y="64881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Cryostats</a:t>
            </a:r>
            <a:endParaRPr lang="en-GB" sz="2800" b="1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884" y="1943798"/>
            <a:ext cx="1681298" cy="2660858"/>
          </a:xfrm>
          <a:prstGeom prst="rect">
            <a:avLst/>
          </a:prstGeom>
        </p:spPr>
      </p:pic>
      <p:sp>
        <p:nvSpPr>
          <p:cNvPr id="28" name="Textfeld 27"/>
          <p:cNvSpPr txBox="1"/>
          <p:nvPr/>
        </p:nvSpPr>
        <p:spPr>
          <a:xfrm>
            <a:off x="3825908" y="989788"/>
            <a:ext cx="1249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6600"/>
                </a:solidFill>
              </a:rPr>
              <a:t>CERN-AD</a:t>
            </a:r>
            <a:endParaRPr lang="en-US" b="1" dirty="0" smtClean="0">
              <a:solidFill>
                <a:srgbClr val="006600"/>
              </a:solidFill>
            </a:endParaRPr>
          </a:p>
          <a:p>
            <a:pPr algn="ctr"/>
            <a:r>
              <a:rPr lang="en-US" sz="1400" dirty="0" smtClean="0"/>
              <a:t>since 2017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045" y="1608693"/>
            <a:ext cx="1851580" cy="131021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4" y="1067334"/>
            <a:ext cx="1890011" cy="2510551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2109813" y="976726"/>
            <a:ext cx="14366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00"/>
                </a:solidFill>
              </a:rPr>
              <a:t>FAIR #1</a:t>
            </a:r>
            <a:endParaRPr lang="en-US" b="1" dirty="0" smtClean="0">
              <a:solidFill>
                <a:srgbClr val="006600"/>
              </a:solidFill>
            </a:endParaRPr>
          </a:p>
          <a:p>
            <a:r>
              <a:rPr lang="en-US" sz="1400" dirty="0" smtClean="0"/>
              <a:t>since</a:t>
            </a:r>
            <a:r>
              <a:rPr lang="de-DE" sz="1400" dirty="0" smtClean="0"/>
              <a:t> 2021,</a:t>
            </a:r>
            <a:endParaRPr lang="en-US" sz="1400" dirty="0" smtClean="0"/>
          </a:p>
          <a:p>
            <a:r>
              <a:rPr lang="en-US" sz="1400" dirty="0" smtClean="0"/>
              <a:t>now </a:t>
            </a:r>
            <a:r>
              <a:rPr lang="en-US" sz="1400" dirty="0"/>
              <a:t>alteration</a:t>
            </a:r>
            <a:r>
              <a:rPr lang="de-DE" sz="1400" dirty="0" smtClean="0"/>
              <a:t>:</a:t>
            </a:r>
          </a:p>
          <a:p>
            <a:r>
              <a:rPr lang="de-DE" sz="1400" dirty="0" smtClean="0"/>
              <a:t>125 =&gt; 150 mm</a:t>
            </a:r>
            <a:endParaRPr lang="en-US" sz="1400" dirty="0" smtClean="0"/>
          </a:p>
        </p:txBody>
      </p:sp>
      <p:sp>
        <p:nvSpPr>
          <p:cNvPr id="33" name="Textfeld 32"/>
          <p:cNvSpPr txBox="1"/>
          <p:nvPr/>
        </p:nvSpPr>
        <p:spPr>
          <a:xfrm>
            <a:off x="2125053" y="2200280"/>
            <a:ext cx="1178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00"/>
                </a:solidFill>
              </a:rPr>
              <a:t>FAIR #2</a:t>
            </a:r>
            <a:endParaRPr lang="en-US" b="1" dirty="0" smtClean="0">
              <a:solidFill>
                <a:srgbClr val="006600"/>
              </a:solidFill>
            </a:endParaRPr>
          </a:p>
          <a:p>
            <a:r>
              <a:rPr lang="en-US" sz="1400" dirty="0" smtClean="0"/>
              <a:t>order placed</a:t>
            </a:r>
            <a:endParaRPr lang="de-DE" sz="1400" dirty="0" smtClean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3184" y="3577885"/>
            <a:ext cx="1878950" cy="1026771"/>
          </a:xfrm>
          <a:prstGeom prst="rect">
            <a:avLst/>
          </a:prstGeom>
        </p:spPr>
      </p:pic>
      <p:sp>
        <p:nvSpPr>
          <p:cNvPr id="34" name="Textfeld 33"/>
          <p:cNvSpPr txBox="1"/>
          <p:nvPr/>
        </p:nvSpPr>
        <p:spPr>
          <a:xfrm>
            <a:off x="3581796" y="3020536"/>
            <a:ext cx="19393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6600"/>
                </a:solidFill>
              </a:rPr>
              <a:t>CRYRING@ESR</a:t>
            </a:r>
            <a:endParaRPr lang="en-US" b="1" dirty="0" smtClean="0">
              <a:solidFill>
                <a:srgbClr val="006600"/>
              </a:solidFill>
            </a:endParaRPr>
          </a:p>
          <a:p>
            <a:pPr algn="ctr"/>
            <a:r>
              <a:rPr lang="en-US" sz="1400" dirty="0"/>
              <a:t>o</a:t>
            </a:r>
            <a:r>
              <a:rPr lang="en-US" sz="1400" dirty="0" smtClean="0"/>
              <a:t>ngoing tender</a:t>
            </a:r>
          </a:p>
        </p:txBody>
      </p:sp>
      <p:sp>
        <p:nvSpPr>
          <p:cNvPr id="27" name="Rechteck 26"/>
          <p:cNvSpPr/>
          <p:nvPr/>
        </p:nvSpPr>
        <p:spPr>
          <a:xfrm>
            <a:off x="250824" y="652698"/>
            <a:ext cx="31878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Beamline</a:t>
            </a:r>
            <a:r>
              <a:rPr lang="de-DE" dirty="0"/>
              <a:t> </a:t>
            </a:r>
            <a:r>
              <a:rPr lang="de-DE" dirty="0" smtClean="0"/>
              <a:t>Ø:         </a:t>
            </a:r>
            <a:r>
              <a:rPr lang="de-DE" dirty="0" smtClean="0">
                <a:solidFill>
                  <a:srgbClr val="0025FF"/>
                </a:solidFill>
              </a:rPr>
              <a:t>150 mm 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7054976" y="976726"/>
            <a:ext cx="16914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006600"/>
                </a:solidFill>
              </a:rPr>
              <a:t>Jena-GFK</a:t>
            </a:r>
            <a:endParaRPr lang="en-US" b="1" dirty="0" smtClean="0">
              <a:solidFill>
                <a:srgbClr val="006600"/>
              </a:solidFill>
            </a:endParaRPr>
          </a:p>
          <a:p>
            <a:pPr algn="ctr"/>
            <a:r>
              <a:rPr lang="en-US" sz="1400" dirty="0" smtClean="0"/>
              <a:t>since 2024</a:t>
            </a:r>
          </a:p>
          <a:p>
            <a:pPr algn="ctr"/>
            <a:r>
              <a:rPr lang="en-US" sz="1200" dirty="0"/>
              <a:t>without </a:t>
            </a:r>
            <a:r>
              <a:rPr lang="en-US" sz="1200" dirty="0" smtClean="0"/>
              <a:t>He Reliquefier</a:t>
            </a:r>
          </a:p>
        </p:txBody>
      </p:sp>
      <p:sp>
        <p:nvSpPr>
          <p:cNvPr id="29" name="Rechteck 28"/>
          <p:cNvSpPr/>
          <p:nvPr/>
        </p:nvSpPr>
        <p:spPr>
          <a:xfrm>
            <a:off x="144375" y="4287730"/>
            <a:ext cx="24288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CCC sensor versions:</a:t>
            </a:r>
            <a:endParaRPr lang="en-US" dirty="0"/>
          </a:p>
        </p:txBody>
      </p:sp>
      <p:sp>
        <p:nvSpPr>
          <p:cNvPr id="38" name="Rechteck 37"/>
          <p:cNvSpPr/>
          <p:nvPr/>
        </p:nvSpPr>
        <p:spPr>
          <a:xfrm>
            <a:off x="2140835" y="4551101"/>
            <a:ext cx="908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5FF"/>
                </a:solidFill>
              </a:rPr>
              <a:t>-</a:t>
            </a:r>
            <a:r>
              <a:rPr lang="de-DE" dirty="0" err="1" smtClean="0">
                <a:solidFill>
                  <a:srgbClr val="0025FF"/>
                </a:solidFill>
              </a:rPr>
              <a:t>xD</a:t>
            </a:r>
            <a:r>
              <a:rPr lang="de-DE" dirty="0" smtClean="0">
                <a:solidFill>
                  <a:srgbClr val="0025FF"/>
                </a:solidFill>
              </a:rPr>
              <a:t>         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3989189" y="646222"/>
            <a:ext cx="13502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5FF"/>
                </a:solidFill>
              </a:rPr>
              <a:t>100 mm  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7662929" y="651570"/>
            <a:ext cx="990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5FF"/>
                </a:solidFill>
              </a:rPr>
              <a:t>40 mm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24" name="Rechteck 23"/>
          <p:cNvSpPr/>
          <p:nvPr/>
        </p:nvSpPr>
        <p:spPr>
          <a:xfrm>
            <a:off x="7620684" y="4551101"/>
            <a:ext cx="7362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5FF"/>
                </a:solidFill>
              </a:rPr>
              <a:t>-</a:t>
            </a:r>
            <a:r>
              <a:rPr lang="de-DE" dirty="0" err="1" smtClean="0">
                <a:solidFill>
                  <a:srgbClr val="0025FF"/>
                </a:solidFill>
              </a:rPr>
              <a:t>Sm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25" name="Rechteck 24"/>
          <p:cNvSpPr/>
          <p:nvPr/>
        </p:nvSpPr>
        <p:spPr>
          <a:xfrm>
            <a:off x="4212319" y="4560451"/>
            <a:ext cx="10240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solidFill>
                  <a:srgbClr val="0025FF"/>
                </a:solidFill>
              </a:rPr>
              <a:t>-</a:t>
            </a:r>
            <a:r>
              <a:rPr lang="de-DE" dirty="0" err="1" smtClean="0">
                <a:solidFill>
                  <a:srgbClr val="0025FF"/>
                </a:solidFill>
              </a:rPr>
              <a:t>mD</a:t>
            </a:r>
            <a:endParaRPr lang="en-US" dirty="0">
              <a:solidFill>
                <a:srgbClr val="0025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85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4" grpId="0"/>
      <p:bldP spid="36" grpId="0"/>
      <p:bldP spid="18" grpId="0"/>
      <p:bldP spid="19" grpId="0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FAIR</a:t>
            </a:r>
          </a:p>
          <a:p>
            <a:endParaRPr lang="en-US" sz="320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0" y="1519634"/>
            <a:ext cx="8696325" cy="314325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793"/>
            <a:ext cx="3347350" cy="81824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810179" y="934859"/>
            <a:ext cx="33968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Planning for FAIR</a:t>
            </a:r>
            <a:endParaRPr lang="en-US" sz="3200" dirty="0"/>
          </a:p>
        </p:txBody>
      </p:sp>
      <p:sp>
        <p:nvSpPr>
          <p:cNvPr id="12" name="Rechteck 11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err="1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xD</a:t>
            </a:r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479133" y="1547060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06600"/>
                </a:solidFill>
              </a:rPr>
              <a:t>FAIR #1 / #2</a:t>
            </a:r>
            <a:endParaRPr lang="de-DE" sz="1400" dirty="0" smtClean="0"/>
          </a:p>
        </p:txBody>
      </p:sp>
      <p:sp>
        <p:nvSpPr>
          <p:cNvPr id="2" name="Rechteck 1"/>
          <p:cNvSpPr/>
          <p:nvPr/>
        </p:nvSpPr>
        <p:spPr>
          <a:xfrm>
            <a:off x="3206839" y="856445"/>
            <a:ext cx="5673386" cy="3806439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1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Reliquefier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6024631" y="768281"/>
            <a:ext cx="2795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PT425-RM cold head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95" y="622914"/>
            <a:ext cx="5157602" cy="3947586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786" y="1366207"/>
            <a:ext cx="4138413" cy="2962728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5682925" y="1616371"/>
            <a:ext cx="1446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 </a:t>
            </a:r>
            <a:r>
              <a:rPr lang="en-US" sz="1600" dirty="0" smtClean="0"/>
              <a:t>Rotary </a:t>
            </a:r>
            <a:r>
              <a:rPr lang="en-US" sz="1600" dirty="0"/>
              <a:t>valve </a:t>
            </a:r>
          </a:p>
        </p:txBody>
      </p:sp>
      <p:sp>
        <p:nvSpPr>
          <p:cNvPr id="19" name="Rechteck 18"/>
          <p:cNvSpPr/>
          <p:nvPr/>
        </p:nvSpPr>
        <p:spPr>
          <a:xfrm rot="19635032">
            <a:off x="6798464" y="2033209"/>
            <a:ext cx="1309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He 7</a:t>
            </a:r>
            <a:r>
              <a:rPr lang="en-US" sz="1400" dirty="0" smtClean="0">
                <a:sym typeface="Wingdings" panose="05000000000000000000" pitchFamily="2" charset="2"/>
              </a:rPr>
              <a:t>25 bar </a:t>
            </a:r>
          </a:p>
          <a:p>
            <a:r>
              <a:rPr lang="en-US" sz="1400" dirty="0" smtClean="0">
                <a:sym typeface="Wingdings" panose="05000000000000000000" pitchFamily="2" charset="2"/>
              </a:rPr>
              <a:t>@ 1.4 Hz</a:t>
            </a:r>
            <a:endParaRPr lang="en-US" sz="1400" dirty="0"/>
          </a:p>
        </p:txBody>
      </p:sp>
      <p:sp>
        <p:nvSpPr>
          <p:cNvPr id="20" name="Rechteck 19"/>
          <p:cNvSpPr/>
          <p:nvPr/>
        </p:nvSpPr>
        <p:spPr>
          <a:xfrm rot="20503303">
            <a:off x="4697700" y="2682695"/>
            <a:ext cx="870751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He 7</a:t>
            </a:r>
            <a:r>
              <a:rPr lang="en-US" sz="1400" dirty="0" smtClean="0">
                <a:sym typeface="Wingdings" panose="05000000000000000000" pitchFamily="2" charset="2"/>
              </a:rPr>
              <a:t> bar</a:t>
            </a:r>
            <a:endParaRPr lang="en-US" sz="1400" dirty="0"/>
          </a:p>
        </p:txBody>
      </p:sp>
      <p:sp>
        <p:nvSpPr>
          <p:cNvPr id="21" name="Rechteck 20"/>
          <p:cNvSpPr/>
          <p:nvPr/>
        </p:nvSpPr>
        <p:spPr>
          <a:xfrm rot="19759897">
            <a:off x="4763649" y="3075361"/>
            <a:ext cx="970137" cy="30777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US" sz="1400" dirty="0" smtClean="0"/>
              <a:t>He 25</a:t>
            </a:r>
            <a:r>
              <a:rPr lang="en-US" sz="1400" dirty="0" smtClean="0">
                <a:sym typeface="Wingdings" panose="05000000000000000000" pitchFamily="2" charset="2"/>
              </a:rPr>
              <a:t> bar</a:t>
            </a:r>
            <a:endParaRPr lang="en-US" sz="1400" dirty="0"/>
          </a:p>
        </p:txBody>
      </p:sp>
      <p:sp>
        <p:nvSpPr>
          <p:cNvPr id="13" name="Rechteck 12"/>
          <p:cNvSpPr/>
          <p:nvPr/>
        </p:nvSpPr>
        <p:spPr>
          <a:xfrm>
            <a:off x="3615864" y="1051017"/>
            <a:ext cx="1108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rgbClr val="0025FF"/>
                </a:solidFill>
              </a:rPr>
              <a:t>150 mV</a:t>
            </a:r>
          </a:p>
        </p:txBody>
      </p:sp>
      <p:sp>
        <p:nvSpPr>
          <p:cNvPr id="14" name="Rechteck 13"/>
          <p:cNvSpPr/>
          <p:nvPr/>
        </p:nvSpPr>
        <p:spPr>
          <a:xfrm>
            <a:off x="3729008" y="2918519"/>
            <a:ext cx="1108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25FF"/>
                </a:solidFill>
              </a:rPr>
              <a:t>4</a:t>
            </a:r>
            <a:r>
              <a:rPr lang="da-DK" sz="1400" dirty="0" smtClean="0">
                <a:solidFill>
                  <a:srgbClr val="0025FF"/>
                </a:solidFill>
              </a:rPr>
              <a:t>0 mV</a:t>
            </a:r>
          </a:p>
        </p:txBody>
      </p:sp>
      <p:sp>
        <p:nvSpPr>
          <p:cNvPr id="15" name="Rechteck 14"/>
          <p:cNvSpPr/>
          <p:nvPr/>
        </p:nvSpPr>
        <p:spPr>
          <a:xfrm>
            <a:off x="3738202" y="3469676"/>
            <a:ext cx="1108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rgbClr val="0025FF"/>
                </a:solidFill>
              </a:rPr>
              <a:t>10 mV</a:t>
            </a:r>
          </a:p>
        </p:txBody>
      </p:sp>
      <p:cxnSp>
        <p:nvCxnSpPr>
          <p:cNvPr id="17" name="Gerader Verbinder 16"/>
          <p:cNvCxnSpPr/>
          <p:nvPr/>
        </p:nvCxnSpPr>
        <p:spPr>
          <a:xfrm>
            <a:off x="744793" y="1089530"/>
            <a:ext cx="3614178" cy="0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21"/>
          <p:cNvCxnSpPr/>
          <p:nvPr/>
        </p:nvCxnSpPr>
        <p:spPr>
          <a:xfrm>
            <a:off x="801331" y="3166599"/>
            <a:ext cx="3614178" cy="0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>
            <a:off x="764461" y="3727039"/>
            <a:ext cx="3614178" cy="0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90805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02" y="777656"/>
            <a:ext cx="5039111" cy="3856894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Reliquefier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260" y="1463457"/>
            <a:ext cx="4566194" cy="2529582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2637048" y="665464"/>
            <a:ext cx="1676855" cy="2368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0" cap="none" dirty="0" smtClean="0">
                <a:solidFill>
                  <a:srgbClr val="0025FF"/>
                </a:solidFill>
              </a:rPr>
              <a:t>?</a:t>
            </a:r>
            <a:endParaRPr lang="de-DE" sz="15000" dirty="0"/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015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GB" sz="2800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5400675" y="1879879"/>
            <a:ext cx="33115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Channel Red SQUID </a:t>
            </a:r>
            <a:r>
              <a:rPr lang="da-DK" sz="1400" dirty="0" smtClean="0"/>
              <a:t>(LP-filtered)</a:t>
            </a:r>
          </a:p>
          <a:p>
            <a:r>
              <a:rPr lang="da-DK" dirty="0"/>
              <a:t>Raw </a:t>
            </a:r>
            <a:r>
              <a:rPr lang="da-DK" dirty="0" smtClean="0"/>
              <a:t>data</a:t>
            </a:r>
            <a:endParaRPr lang="da-DK" dirty="0"/>
          </a:p>
          <a:p>
            <a:r>
              <a:rPr lang="da-DK" dirty="0" smtClean="0"/>
              <a:t>24 </a:t>
            </a:r>
            <a:r>
              <a:rPr lang="da-DK" dirty="0"/>
              <a:t>bit d</a:t>
            </a:r>
            <a:r>
              <a:rPr lang="da-DK" dirty="0" smtClean="0"/>
              <a:t>elta-sigma ADC </a:t>
            </a:r>
          </a:p>
          <a:p>
            <a:r>
              <a:rPr lang="da-DK" dirty="0" smtClean="0"/>
              <a:t>10 kSample/s</a:t>
            </a:r>
          </a:p>
          <a:p>
            <a:r>
              <a:rPr lang="da-DK" dirty="0" smtClean="0"/>
              <a:t>Calibration: 0.24 nA/mV 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969" y="921350"/>
            <a:ext cx="4754098" cy="3645488"/>
          </a:xfrm>
          <a:prstGeom prst="rect">
            <a:avLst/>
          </a:prstGeom>
        </p:spPr>
      </p:pic>
      <p:cxnSp>
        <p:nvCxnSpPr>
          <p:cNvPr id="4" name="Gerade Verbindung mit Pfeil 3"/>
          <p:cNvCxnSpPr/>
          <p:nvPr/>
        </p:nvCxnSpPr>
        <p:spPr>
          <a:xfrm>
            <a:off x="4029892" y="1585452"/>
            <a:ext cx="6532" cy="218276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eck 11"/>
          <p:cNvSpPr/>
          <p:nvPr/>
        </p:nvSpPr>
        <p:spPr>
          <a:xfrm>
            <a:off x="4049816" y="2433877"/>
            <a:ext cx="8968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85 nA</a:t>
            </a:r>
          </a:p>
        </p:txBody>
      </p:sp>
      <p:sp>
        <p:nvSpPr>
          <p:cNvPr id="10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133483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130" y="583288"/>
            <a:ext cx="5580000" cy="427879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929" y="916906"/>
            <a:ext cx="4756802" cy="3647561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5137632" y="715455"/>
            <a:ext cx="2795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5 min </a:t>
            </a:r>
          </a:p>
          <a:p>
            <a:r>
              <a:rPr lang="da-DK" dirty="0" smtClean="0"/>
              <a:t>Data sample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6459794" y="2743200"/>
            <a:ext cx="95127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459794" y="2373868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6.7 </a:t>
            </a:r>
            <a:r>
              <a:rPr lang="de-DE" dirty="0" err="1" smtClean="0"/>
              <a:t>mHz</a:t>
            </a:r>
            <a:endParaRPr lang="en-US" dirty="0"/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2" name="Rechteck 11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GB" sz="2800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311268" y="1824451"/>
            <a:ext cx="7841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 smtClean="0"/>
              <a:t>+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6429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5660693" y="773459"/>
            <a:ext cx="1508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smtClean="0"/>
              <a:t>PT425-RM cold head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3863" y="1013086"/>
            <a:ext cx="1376091" cy="98515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2943" y="573236"/>
            <a:ext cx="5269248" cy="4040510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 rot="16200000">
            <a:off x="160580" y="2604569"/>
            <a:ext cx="1508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smtClean="0"/>
              <a:t>PT425-RM cold head</a:t>
            </a:r>
          </a:p>
        </p:txBody>
      </p:sp>
      <p:sp>
        <p:nvSpPr>
          <p:cNvPr id="15" name="Rechteck 14"/>
          <p:cNvSpPr/>
          <p:nvPr/>
        </p:nvSpPr>
        <p:spPr>
          <a:xfrm rot="16200000">
            <a:off x="664861" y="2002816"/>
            <a:ext cx="1508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smtClean="0"/>
              <a:t>PT425-RM cold head</a:t>
            </a:r>
          </a:p>
        </p:txBody>
      </p:sp>
      <p:sp>
        <p:nvSpPr>
          <p:cNvPr id="17" name="Rechteck 16"/>
          <p:cNvSpPr/>
          <p:nvPr/>
        </p:nvSpPr>
        <p:spPr>
          <a:xfrm rot="16200000">
            <a:off x="1516742" y="2749768"/>
            <a:ext cx="1508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smtClean="0"/>
              <a:t>PT425-RM cold head</a:t>
            </a:r>
          </a:p>
        </p:txBody>
      </p:sp>
      <p:sp>
        <p:nvSpPr>
          <p:cNvPr id="22" name="Rechteck 21"/>
          <p:cNvSpPr/>
          <p:nvPr/>
        </p:nvSpPr>
        <p:spPr>
          <a:xfrm rot="16200000">
            <a:off x="2705383" y="2873369"/>
            <a:ext cx="1508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smtClean="0"/>
              <a:t>PT425-RM cold head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1908" y="2069246"/>
            <a:ext cx="1913810" cy="127459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079" y="3375031"/>
            <a:ext cx="2214071" cy="1476047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6717124" y="1788860"/>
            <a:ext cx="1986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>
                <a:solidFill>
                  <a:srgbClr val="0025FF"/>
                </a:solidFill>
              </a:rPr>
              <a:t>Vacuum </a:t>
            </a:r>
            <a:r>
              <a:rPr lang="da-DK" dirty="0">
                <a:solidFill>
                  <a:srgbClr val="0025FF"/>
                </a:solidFill>
              </a:rPr>
              <a:t>pumps </a:t>
            </a:r>
            <a:r>
              <a:rPr lang="da-DK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24" name="Rechteck 23"/>
          <p:cNvSpPr/>
          <p:nvPr/>
        </p:nvSpPr>
        <p:spPr>
          <a:xfrm>
            <a:off x="7241458" y="3042581"/>
            <a:ext cx="19025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>
                <a:solidFill>
                  <a:srgbClr val="0025FF"/>
                </a:solidFill>
              </a:rPr>
              <a:t>Air conditioner ?</a:t>
            </a:r>
          </a:p>
        </p:txBody>
      </p:sp>
      <p:sp>
        <p:nvSpPr>
          <p:cNvPr id="25" name="Rechteck 24"/>
          <p:cNvSpPr/>
          <p:nvPr/>
        </p:nvSpPr>
        <p:spPr>
          <a:xfrm>
            <a:off x="3825360" y="2768147"/>
            <a:ext cx="23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19" name="Rechteck 18"/>
          <p:cNvSpPr/>
          <p:nvPr/>
        </p:nvSpPr>
        <p:spPr>
          <a:xfrm>
            <a:off x="4035436" y="2741580"/>
            <a:ext cx="23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20" name="Rechteck 19"/>
          <p:cNvSpPr/>
          <p:nvPr/>
        </p:nvSpPr>
        <p:spPr>
          <a:xfrm>
            <a:off x="1418090" y="1581047"/>
            <a:ext cx="23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21" name="Rechteck 20"/>
          <p:cNvSpPr/>
          <p:nvPr/>
        </p:nvSpPr>
        <p:spPr>
          <a:xfrm>
            <a:off x="3576152" y="2034822"/>
            <a:ext cx="23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26" name="Rechteck 25"/>
          <p:cNvSpPr/>
          <p:nvPr/>
        </p:nvSpPr>
        <p:spPr>
          <a:xfrm>
            <a:off x="3615415" y="1067267"/>
            <a:ext cx="23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27" name="Rechteck 26"/>
          <p:cNvSpPr/>
          <p:nvPr/>
        </p:nvSpPr>
        <p:spPr>
          <a:xfrm>
            <a:off x="1178363" y="3078243"/>
            <a:ext cx="2350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200" b="1" dirty="0" smtClean="0">
                <a:solidFill>
                  <a:srgbClr val="0025FF"/>
                </a:solidFill>
              </a:rPr>
              <a:t>?</a:t>
            </a:r>
          </a:p>
        </p:txBody>
      </p:sp>
      <p:sp>
        <p:nvSpPr>
          <p:cNvPr id="28" name="Rechteck 27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GB" sz="2800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hteck 28"/>
          <p:cNvSpPr/>
          <p:nvPr/>
        </p:nvSpPr>
        <p:spPr>
          <a:xfrm>
            <a:off x="4329475" y="876725"/>
            <a:ext cx="1108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25FF"/>
                </a:solidFill>
              </a:rPr>
              <a:t>4</a:t>
            </a:r>
            <a:r>
              <a:rPr lang="da-DK" sz="1400" dirty="0" smtClean="0">
                <a:solidFill>
                  <a:srgbClr val="0025FF"/>
                </a:solidFill>
              </a:rPr>
              <a:t>0 mV</a:t>
            </a:r>
          </a:p>
        </p:txBody>
      </p:sp>
      <p:sp>
        <p:nvSpPr>
          <p:cNvPr id="30" name="Rechteck 29"/>
          <p:cNvSpPr/>
          <p:nvPr/>
        </p:nvSpPr>
        <p:spPr>
          <a:xfrm>
            <a:off x="4311477" y="2989987"/>
            <a:ext cx="1108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rgbClr val="0025FF"/>
                </a:solidFill>
              </a:rPr>
              <a:t>10 mV</a:t>
            </a:r>
          </a:p>
        </p:txBody>
      </p:sp>
      <p:cxnSp>
        <p:nvCxnSpPr>
          <p:cNvPr id="31" name="Gerader Verbinder 30"/>
          <p:cNvCxnSpPr/>
          <p:nvPr/>
        </p:nvCxnSpPr>
        <p:spPr>
          <a:xfrm>
            <a:off x="715297" y="1119027"/>
            <a:ext cx="3614178" cy="0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712047" y="3210840"/>
            <a:ext cx="3614178" cy="0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07489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0673" y="853274"/>
            <a:ext cx="4879477" cy="345730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1" y="926481"/>
            <a:ext cx="4754098" cy="3645488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hteck 14"/>
          <p:cNvSpPr/>
          <p:nvPr/>
        </p:nvSpPr>
        <p:spPr>
          <a:xfrm rot="16200000">
            <a:off x="1586928" y="2583434"/>
            <a:ext cx="15083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000" dirty="0" smtClean="0"/>
              <a:t>Electrical coupling</a:t>
            </a:r>
          </a:p>
        </p:txBody>
      </p:sp>
      <p:sp>
        <p:nvSpPr>
          <p:cNvPr id="4" name="Rechteck 3"/>
          <p:cNvSpPr/>
          <p:nvPr/>
        </p:nvSpPr>
        <p:spPr>
          <a:xfrm>
            <a:off x="4219456" y="926481"/>
            <a:ext cx="24160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5FF"/>
                </a:solidFill>
              </a:rPr>
              <a:t>Asynchronous motors</a:t>
            </a:r>
          </a:p>
          <a:p>
            <a:r>
              <a:rPr lang="de-DE" dirty="0" smtClean="0">
                <a:solidFill>
                  <a:srgbClr val="0025FF"/>
                </a:solidFill>
              </a:rPr>
              <a:t>(</a:t>
            </a:r>
            <a:r>
              <a:rPr lang="en-US" dirty="0" smtClean="0">
                <a:solidFill>
                  <a:srgbClr val="0025FF"/>
                </a:solidFill>
              </a:rPr>
              <a:t>Induction motor</a:t>
            </a:r>
            <a:r>
              <a:rPr lang="de-DE" dirty="0" smtClean="0">
                <a:solidFill>
                  <a:srgbClr val="0025FF"/>
                </a:solidFill>
              </a:rPr>
              <a:t>)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 rot="16200000">
            <a:off x="960419" y="2173569"/>
            <a:ext cx="134043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Mechanical coupling</a:t>
            </a:r>
            <a:endParaRPr lang="en-US" sz="1000" dirty="0"/>
          </a:p>
        </p:txBody>
      </p:sp>
      <p:sp>
        <p:nvSpPr>
          <p:cNvPr id="5" name="Rechteck 4"/>
          <p:cNvSpPr/>
          <p:nvPr/>
        </p:nvSpPr>
        <p:spPr>
          <a:xfrm>
            <a:off x="5347871" y="3994246"/>
            <a:ext cx="1980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Rotor</a:t>
            </a:r>
          </a:p>
          <a:p>
            <a:r>
              <a:rPr lang="de-DE" dirty="0" smtClean="0"/>
              <a:t>=&gt; Slip </a:t>
            </a:r>
            <a:r>
              <a:rPr lang="en-US" dirty="0" smtClean="0"/>
              <a:t>frequency</a:t>
            </a:r>
            <a:endParaRPr lang="en-US" dirty="0"/>
          </a:p>
        </p:txBody>
      </p:sp>
      <p:sp>
        <p:nvSpPr>
          <p:cNvPr id="14" name="Rechteck 13"/>
          <p:cNvSpPr/>
          <p:nvPr/>
        </p:nvSpPr>
        <p:spPr>
          <a:xfrm rot="16200000">
            <a:off x="1151536" y="953409"/>
            <a:ext cx="6319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1 % slip</a:t>
            </a:r>
            <a:endParaRPr lang="en-US" sz="1000" dirty="0"/>
          </a:p>
        </p:txBody>
      </p:sp>
      <p:sp>
        <p:nvSpPr>
          <p:cNvPr id="17" name="Rechteck 16"/>
          <p:cNvSpPr/>
          <p:nvPr/>
        </p:nvSpPr>
        <p:spPr>
          <a:xfrm rot="16200000">
            <a:off x="1374149" y="938236"/>
            <a:ext cx="73770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0.6 % slip</a:t>
            </a:r>
            <a:endParaRPr lang="en-US" sz="1000" dirty="0"/>
          </a:p>
        </p:txBody>
      </p:sp>
      <p:sp>
        <p:nvSpPr>
          <p:cNvPr id="20" name="Rechteck 19"/>
          <p:cNvSpPr/>
          <p:nvPr/>
        </p:nvSpPr>
        <p:spPr>
          <a:xfrm>
            <a:off x="8019931" y="3158045"/>
            <a:ext cx="800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Stator</a:t>
            </a:r>
          </a:p>
          <a:p>
            <a:r>
              <a:rPr lang="de-DE" dirty="0" smtClean="0"/>
              <a:t>50 Hz</a:t>
            </a:r>
            <a:endParaRPr lang="en-US" dirty="0"/>
          </a:p>
        </p:txBody>
      </p:sp>
      <p:sp>
        <p:nvSpPr>
          <p:cNvPr id="21" name="Rechteck 20"/>
          <p:cNvSpPr/>
          <p:nvPr/>
        </p:nvSpPr>
        <p:spPr>
          <a:xfrm>
            <a:off x="3324437" y="1117517"/>
            <a:ext cx="11087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 smtClean="0">
                <a:solidFill>
                  <a:srgbClr val="0025FF"/>
                </a:solidFill>
              </a:rPr>
              <a:t>10 mV</a:t>
            </a:r>
          </a:p>
        </p:txBody>
      </p:sp>
      <p:cxnSp>
        <p:nvCxnSpPr>
          <p:cNvPr id="22" name="Gerader Verbinder 21"/>
          <p:cNvCxnSpPr/>
          <p:nvPr/>
        </p:nvCxnSpPr>
        <p:spPr>
          <a:xfrm>
            <a:off x="715297" y="1369750"/>
            <a:ext cx="3225376" cy="0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23" name="Rechteck 22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GB" sz="2800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1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7560" y="2834949"/>
            <a:ext cx="1639966" cy="163996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s://oiaa.ajman.ac.ae/upload/files/oiaa/Location-Jena-Ernst-Abbe-Hochschule-Au%C3%9Fenansicht-1440x810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75736"/>
            <a:ext cx="4431173" cy="249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6"/>
          <p:cNvSpPr/>
          <p:nvPr/>
        </p:nvSpPr>
        <p:spPr>
          <a:xfrm>
            <a:off x="364013" y="876597"/>
            <a:ext cx="4391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25FF"/>
                </a:solidFill>
              </a:rPr>
              <a:t>EAH-Jena University of Applied Sciences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205" y="875736"/>
            <a:ext cx="1624945" cy="162494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792" y="876597"/>
            <a:ext cx="2396223" cy="3645591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1584883" y="3996831"/>
            <a:ext cx="24531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25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BMFTR-Project:</a:t>
            </a:r>
          </a:p>
          <a:p>
            <a:r>
              <a:rPr lang="en-GB" sz="2000" dirty="0" smtClean="0">
                <a:solidFill>
                  <a:srgbClr val="0025FF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05P24SHA 2024-27</a:t>
            </a:r>
          </a:p>
        </p:txBody>
      </p:sp>
      <p:sp>
        <p:nvSpPr>
          <p:cNvPr id="4" name="Rechteck 3"/>
          <p:cNvSpPr/>
          <p:nvPr/>
        </p:nvSpPr>
        <p:spPr>
          <a:xfrm>
            <a:off x="166593" y="339795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Department of Electrical Engineering and Information Technology</a:t>
            </a:r>
          </a:p>
        </p:txBody>
      </p:sp>
      <p:sp>
        <p:nvSpPr>
          <p:cNvPr id="5" name="Rechteck 4"/>
          <p:cNvSpPr/>
          <p:nvPr/>
        </p:nvSpPr>
        <p:spPr>
          <a:xfrm>
            <a:off x="7608607" y="2500681"/>
            <a:ext cx="1273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Prof. Dr.-</a:t>
            </a:r>
            <a:r>
              <a:rPr lang="en-US" sz="1200" dirty="0" err="1" smtClean="0"/>
              <a:t>Ing</a:t>
            </a:r>
            <a:r>
              <a:rPr lang="en-US" sz="1200" dirty="0" smtClean="0"/>
              <a:t>. </a:t>
            </a:r>
          </a:p>
          <a:p>
            <a:pPr algn="r"/>
            <a:r>
              <a:rPr lang="en-US" sz="1200" dirty="0" err="1" smtClean="0"/>
              <a:t>Burkart</a:t>
            </a:r>
            <a:r>
              <a:rPr lang="en-US" sz="1200" dirty="0" smtClean="0"/>
              <a:t> Voss</a:t>
            </a:r>
            <a:endParaRPr lang="en-US" sz="1200" dirty="0"/>
          </a:p>
        </p:txBody>
      </p:sp>
      <p:sp>
        <p:nvSpPr>
          <p:cNvPr id="13" name="Rechteck 12"/>
          <p:cNvSpPr/>
          <p:nvPr/>
        </p:nvSpPr>
        <p:spPr>
          <a:xfrm>
            <a:off x="7107359" y="4116597"/>
            <a:ext cx="12737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M. Eng. </a:t>
            </a:r>
          </a:p>
          <a:p>
            <a:r>
              <a:rPr lang="en-US" sz="1200" dirty="0" err="1" smtClean="0"/>
              <a:t>Svenja</a:t>
            </a:r>
            <a:r>
              <a:rPr lang="en-US" sz="1200" dirty="0" smtClean="0"/>
              <a:t> Kolbe</a:t>
            </a:r>
            <a:endParaRPr lang="en-US" sz="1200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183899" y="96768"/>
            <a:ext cx="5748727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</a:t>
            </a:r>
            <a:r>
              <a:rPr lang="en-US" sz="3200" b="0" cap="none" dirty="0" smtClean="0">
                <a:solidFill>
                  <a:srgbClr val="0025FF"/>
                </a:solidFill>
              </a:rPr>
              <a:t>Microphonics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7" name="Rechteck 16"/>
          <p:cNvSpPr/>
          <p:nvPr/>
        </p:nvSpPr>
        <p:spPr>
          <a:xfrm>
            <a:off x="3610371" y="135710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</a:t>
            </a:r>
            <a:r>
              <a:rPr lang="en-GB" sz="2800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hteck 51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CCC?</a:t>
            </a:r>
            <a:endParaRPr lang="en-US" sz="320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0" name="Rechteck 9"/>
          <p:cNvSpPr/>
          <p:nvPr/>
        </p:nvSpPr>
        <p:spPr>
          <a:xfrm>
            <a:off x="7359823" y="1682514"/>
            <a:ext cx="11695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</a:p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particle </a:t>
            </a:r>
          </a:p>
          <a:p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eam     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868250" y="1364631"/>
            <a:ext cx="4587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200" baseline="-25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152179" y="1098225"/>
            <a:ext cx="2802370" cy="20005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Principle </a:t>
            </a: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endParaRPr lang="en-GB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3200" b="1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3200" dirty="0">
                <a:latin typeface="Arial" panose="020B0604020202020204" pitchFamily="34" charset="0"/>
                <a:cs typeface="Arial" panose="020B0604020202020204" pitchFamily="34" charset="0"/>
              </a:rPr>
              <a:t>ryogenic</a:t>
            </a:r>
            <a:r>
              <a:rPr lang="en-GB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GB" alt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altLang="en-US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urrent</a:t>
            </a:r>
            <a:r>
              <a:rPr lang="en-GB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alt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GB" altLang="en-US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alt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omparator</a:t>
            </a:r>
            <a:endParaRPr lang="en-GB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4232787" y="84198"/>
            <a:ext cx="4704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3200" dirty="0">
                <a:solidFill>
                  <a:srgbClr val="F07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smtClean="0">
                <a:solidFill>
                  <a:srgbClr val="F07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intensity beam  </a:t>
            </a:r>
            <a:endParaRPr lang="en-GB" sz="2800" b="1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ogen 17"/>
          <p:cNvSpPr/>
          <p:nvPr/>
        </p:nvSpPr>
        <p:spPr>
          <a:xfrm>
            <a:off x="5209604" y="1765004"/>
            <a:ext cx="994787" cy="1421841"/>
          </a:xfrm>
          <a:prstGeom prst="arc">
            <a:avLst>
              <a:gd name="adj1" fmla="val 16200000"/>
              <a:gd name="adj2" fmla="val 14586828"/>
            </a:avLst>
          </a:prstGeom>
          <a:ln w="25400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Pfeil nach rechts 18"/>
          <p:cNvSpPr/>
          <p:nvPr/>
        </p:nvSpPr>
        <p:spPr>
          <a:xfrm>
            <a:off x="6594455" y="2384635"/>
            <a:ext cx="1628340" cy="112060"/>
          </a:xfrm>
          <a:prstGeom prst="rightArrow">
            <a:avLst/>
          </a:prstGeom>
          <a:solidFill>
            <a:srgbClr val="EADCF4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1" name="Gerade Verbindung 31"/>
          <p:cNvCxnSpPr/>
          <p:nvPr/>
        </p:nvCxnSpPr>
        <p:spPr>
          <a:xfrm flipV="1">
            <a:off x="7063808" y="894995"/>
            <a:ext cx="292739" cy="302607"/>
          </a:xfrm>
          <a:prstGeom prst="line">
            <a:avLst/>
          </a:prstGeom>
          <a:ln w="127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ihandform 21"/>
          <p:cNvSpPr/>
          <p:nvPr/>
        </p:nvSpPr>
        <p:spPr>
          <a:xfrm>
            <a:off x="5313950" y="1921225"/>
            <a:ext cx="453911" cy="1098596"/>
          </a:xfrm>
          <a:custGeom>
            <a:avLst/>
            <a:gdLst>
              <a:gd name="connsiteX0" fmla="*/ 453911 w 453911"/>
              <a:gd name="connsiteY0" fmla="*/ 3289 h 1098596"/>
              <a:gd name="connsiteX1" fmla="*/ 338789 w 453911"/>
              <a:gd name="connsiteY1" fmla="*/ 0 h 1098596"/>
              <a:gd name="connsiteX2" fmla="*/ 249980 w 453911"/>
              <a:gd name="connsiteY2" fmla="*/ 29603 h 1098596"/>
              <a:gd name="connsiteX3" fmla="*/ 164461 w 453911"/>
              <a:gd name="connsiteY3" fmla="*/ 98677 h 1098596"/>
              <a:gd name="connsiteX4" fmla="*/ 92098 w 453911"/>
              <a:gd name="connsiteY4" fmla="*/ 190774 h 1098596"/>
              <a:gd name="connsiteX5" fmla="*/ 36181 w 453911"/>
              <a:gd name="connsiteY5" fmla="*/ 309186 h 1098596"/>
              <a:gd name="connsiteX6" fmla="*/ 9868 w 453911"/>
              <a:gd name="connsiteY6" fmla="*/ 397994 h 1098596"/>
              <a:gd name="connsiteX7" fmla="*/ 0 w 453911"/>
              <a:gd name="connsiteY7" fmla="*/ 496671 h 1098596"/>
              <a:gd name="connsiteX8" fmla="*/ 0 w 453911"/>
              <a:gd name="connsiteY8" fmla="*/ 601925 h 1098596"/>
              <a:gd name="connsiteX9" fmla="*/ 19735 w 453911"/>
              <a:gd name="connsiteY9" fmla="*/ 723626 h 1098596"/>
              <a:gd name="connsiteX10" fmla="*/ 69074 w 453911"/>
              <a:gd name="connsiteY10" fmla="*/ 865062 h 1098596"/>
              <a:gd name="connsiteX11" fmla="*/ 144725 w 453911"/>
              <a:gd name="connsiteY11" fmla="*/ 976895 h 1098596"/>
              <a:gd name="connsiteX12" fmla="*/ 220377 w 453911"/>
              <a:gd name="connsiteY12" fmla="*/ 1039390 h 1098596"/>
              <a:gd name="connsiteX13" fmla="*/ 289450 w 453911"/>
              <a:gd name="connsiteY13" fmla="*/ 1078861 h 1098596"/>
              <a:gd name="connsiteX14" fmla="*/ 374970 w 453911"/>
              <a:gd name="connsiteY14" fmla="*/ 1098596 h 1098596"/>
              <a:gd name="connsiteX15" fmla="*/ 424308 w 453911"/>
              <a:gd name="connsiteY15" fmla="*/ 1098596 h 1098596"/>
              <a:gd name="connsiteX16" fmla="*/ 450622 w 453911"/>
              <a:gd name="connsiteY16" fmla="*/ 1088728 h 1098596"/>
              <a:gd name="connsiteX17" fmla="*/ 394705 w 453911"/>
              <a:gd name="connsiteY17" fmla="*/ 1059125 h 1098596"/>
              <a:gd name="connsiteX18" fmla="*/ 296029 w 453911"/>
              <a:gd name="connsiteY18" fmla="*/ 983474 h 1098596"/>
              <a:gd name="connsiteX19" fmla="*/ 207220 w 453911"/>
              <a:gd name="connsiteY19" fmla="*/ 838748 h 1098596"/>
              <a:gd name="connsiteX20" fmla="*/ 167750 w 453911"/>
              <a:gd name="connsiteY20" fmla="*/ 723626 h 1098596"/>
              <a:gd name="connsiteX21" fmla="*/ 144725 w 453911"/>
              <a:gd name="connsiteY21" fmla="*/ 601925 h 1098596"/>
              <a:gd name="connsiteX22" fmla="*/ 151304 w 453911"/>
              <a:gd name="connsiteY22" fmla="*/ 473646 h 1098596"/>
              <a:gd name="connsiteX23" fmla="*/ 164461 w 453911"/>
              <a:gd name="connsiteY23" fmla="*/ 368392 h 1098596"/>
              <a:gd name="connsiteX24" fmla="*/ 194063 w 453911"/>
              <a:gd name="connsiteY24" fmla="*/ 282872 h 1098596"/>
              <a:gd name="connsiteX25" fmla="*/ 249980 w 453911"/>
              <a:gd name="connsiteY25" fmla="*/ 184196 h 1098596"/>
              <a:gd name="connsiteX26" fmla="*/ 315764 w 453911"/>
              <a:gd name="connsiteY26" fmla="*/ 105255 h 1098596"/>
              <a:gd name="connsiteX27" fmla="*/ 358524 w 453911"/>
              <a:gd name="connsiteY27" fmla="*/ 59206 h 1098596"/>
              <a:gd name="connsiteX28" fmla="*/ 411151 w 453911"/>
              <a:gd name="connsiteY28" fmla="*/ 29603 h 1098596"/>
              <a:gd name="connsiteX29" fmla="*/ 453911 w 453911"/>
              <a:gd name="connsiteY29" fmla="*/ 3289 h 1098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453911" h="1098596">
                <a:moveTo>
                  <a:pt x="453911" y="3289"/>
                </a:moveTo>
                <a:lnTo>
                  <a:pt x="338789" y="0"/>
                </a:lnTo>
                <a:lnTo>
                  <a:pt x="249980" y="29603"/>
                </a:lnTo>
                <a:lnTo>
                  <a:pt x="164461" y="98677"/>
                </a:lnTo>
                <a:lnTo>
                  <a:pt x="92098" y="190774"/>
                </a:lnTo>
                <a:lnTo>
                  <a:pt x="36181" y="309186"/>
                </a:lnTo>
                <a:lnTo>
                  <a:pt x="9868" y="397994"/>
                </a:lnTo>
                <a:lnTo>
                  <a:pt x="0" y="496671"/>
                </a:lnTo>
                <a:lnTo>
                  <a:pt x="0" y="601925"/>
                </a:lnTo>
                <a:lnTo>
                  <a:pt x="19735" y="723626"/>
                </a:lnTo>
                <a:lnTo>
                  <a:pt x="69074" y="865062"/>
                </a:lnTo>
                <a:lnTo>
                  <a:pt x="144725" y="976895"/>
                </a:lnTo>
                <a:lnTo>
                  <a:pt x="220377" y="1039390"/>
                </a:lnTo>
                <a:lnTo>
                  <a:pt x="289450" y="1078861"/>
                </a:lnTo>
                <a:lnTo>
                  <a:pt x="374970" y="1098596"/>
                </a:lnTo>
                <a:lnTo>
                  <a:pt x="424308" y="1098596"/>
                </a:lnTo>
                <a:lnTo>
                  <a:pt x="450622" y="1088728"/>
                </a:lnTo>
                <a:lnTo>
                  <a:pt x="394705" y="1059125"/>
                </a:lnTo>
                <a:lnTo>
                  <a:pt x="296029" y="983474"/>
                </a:lnTo>
                <a:lnTo>
                  <a:pt x="207220" y="838748"/>
                </a:lnTo>
                <a:lnTo>
                  <a:pt x="167750" y="723626"/>
                </a:lnTo>
                <a:lnTo>
                  <a:pt x="144725" y="601925"/>
                </a:lnTo>
                <a:lnTo>
                  <a:pt x="151304" y="473646"/>
                </a:lnTo>
                <a:lnTo>
                  <a:pt x="164461" y="368392"/>
                </a:lnTo>
                <a:lnTo>
                  <a:pt x="194063" y="282872"/>
                </a:lnTo>
                <a:lnTo>
                  <a:pt x="249980" y="184196"/>
                </a:lnTo>
                <a:lnTo>
                  <a:pt x="315764" y="105255"/>
                </a:lnTo>
                <a:lnTo>
                  <a:pt x="358524" y="59206"/>
                </a:lnTo>
                <a:lnTo>
                  <a:pt x="411151" y="29603"/>
                </a:lnTo>
                <a:lnTo>
                  <a:pt x="453911" y="3289"/>
                </a:lnTo>
                <a:close/>
              </a:path>
            </a:pathLst>
          </a:custGeom>
          <a:solidFill>
            <a:srgbClr val="0000FF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Bogen 22"/>
          <p:cNvSpPr/>
          <p:nvPr/>
        </p:nvSpPr>
        <p:spPr>
          <a:xfrm rot="10800000">
            <a:off x="5455529" y="1660329"/>
            <a:ext cx="1125416" cy="1637881"/>
          </a:xfrm>
          <a:prstGeom prst="arc">
            <a:avLst>
              <a:gd name="adj1" fmla="val 5362764"/>
              <a:gd name="adj2" fmla="val 16251772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Bogen 23"/>
          <p:cNvSpPr/>
          <p:nvPr/>
        </p:nvSpPr>
        <p:spPr>
          <a:xfrm rot="10800000">
            <a:off x="5083742" y="1656984"/>
            <a:ext cx="1232613" cy="1637881"/>
          </a:xfrm>
          <a:prstGeom prst="arc">
            <a:avLst>
              <a:gd name="adj1" fmla="val 5362764"/>
              <a:gd name="adj2" fmla="val 5348253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Bogen 24"/>
          <p:cNvSpPr/>
          <p:nvPr/>
        </p:nvSpPr>
        <p:spPr>
          <a:xfrm rot="10800000">
            <a:off x="5309827" y="1921587"/>
            <a:ext cx="783772" cy="1095270"/>
          </a:xfrm>
          <a:prstGeom prst="arc">
            <a:avLst>
              <a:gd name="adj1" fmla="val 5362764"/>
              <a:gd name="adj2" fmla="val 5348253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Bogen 27"/>
          <p:cNvSpPr/>
          <p:nvPr/>
        </p:nvSpPr>
        <p:spPr>
          <a:xfrm rot="10800000">
            <a:off x="5462227" y="1923267"/>
            <a:ext cx="783772" cy="1095270"/>
          </a:xfrm>
          <a:prstGeom prst="arc">
            <a:avLst>
              <a:gd name="adj1" fmla="val 16716268"/>
              <a:gd name="adj2" fmla="val 4838165"/>
            </a:avLst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Gerade Verbindung 38"/>
          <p:cNvCxnSpPr/>
          <p:nvPr/>
        </p:nvCxnSpPr>
        <p:spPr>
          <a:xfrm>
            <a:off x="5684599" y="1657069"/>
            <a:ext cx="327060" cy="326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39"/>
          <p:cNvCxnSpPr/>
          <p:nvPr/>
        </p:nvCxnSpPr>
        <p:spPr>
          <a:xfrm>
            <a:off x="5686625" y="3294895"/>
            <a:ext cx="327060" cy="326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ihandform 31"/>
          <p:cNvSpPr/>
          <p:nvPr/>
        </p:nvSpPr>
        <p:spPr>
          <a:xfrm>
            <a:off x="5827065" y="1664667"/>
            <a:ext cx="756518" cy="1628158"/>
          </a:xfrm>
          <a:custGeom>
            <a:avLst/>
            <a:gdLst>
              <a:gd name="connsiteX0" fmla="*/ 32892 w 756518"/>
              <a:gd name="connsiteY0" fmla="*/ 0 h 1628158"/>
              <a:gd name="connsiteX1" fmla="*/ 233533 w 756518"/>
              <a:gd name="connsiteY1" fmla="*/ 3289 h 1628158"/>
              <a:gd name="connsiteX2" fmla="*/ 335499 w 756518"/>
              <a:gd name="connsiteY2" fmla="*/ 23024 h 1628158"/>
              <a:gd name="connsiteX3" fmla="*/ 463778 w 756518"/>
              <a:gd name="connsiteY3" fmla="*/ 98676 h 1628158"/>
              <a:gd name="connsiteX4" fmla="*/ 546008 w 756518"/>
              <a:gd name="connsiteY4" fmla="*/ 187485 h 1628158"/>
              <a:gd name="connsiteX5" fmla="*/ 670998 w 756518"/>
              <a:gd name="connsiteY5" fmla="*/ 397994 h 1628158"/>
              <a:gd name="connsiteX6" fmla="*/ 736782 w 756518"/>
              <a:gd name="connsiteY6" fmla="*/ 634817 h 1628158"/>
              <a:gd name="connsiteX7" fmla="*/ 756518 w 756518"/>
              <a:gd name="connsiteY7" fmla="*/ 858483 h 1628158"/>
              <a:gd name="connsiteX8" fmla="*/ 730204 w 756518"/>
              <a:gd name="connsiteY8" fmla="*/ 1078860 h 1628158"/>
              <a:gd name="connsiteX9" fmla="*/ 618371 w 756518"/>
              <a:gd name="connsiteY9" fmla="*/ 1345286 h 1628158"/>
              <a:gd name="connsiteX10" fmla="*/ 522984 w 756518"/>
              <a:gd name="connsiteY10" fmla="*/ 1476855 h 1628158"/>
              <a:gd name="connsiteX11" fmla="*/ 397994 w 756518"/>
              <a:gd name="connsiteY11" fmla="*/ 1572242 h 1628158"/>
              <a:gd name="connsiteX12" fmla="*/ 312474 w 756518"/>
              <a:gd name="connsiteY12" fmla="*/ 1618291 h 1628158"/>
              <a:gd name="connsiteX13" fmla="*/ 240112 w 756518"/>
              <a:gd name="connsiteY13" fmla="*/ 1628158 h 1628158"/>
              <a:gd name="connsiteX14" fmla="*/ 0 w 756518"/>
              <a:gd name="connsiteY14" fmla="*/ 1628158 h 1628158"/>
              <a:gd name="connsiteX15" fmla="*/ 180906 w 756518"/>
              <a:gd name="connsiteY15" fmla="*/ 1522904 h 1628158"/>
              <a:gd name="connsiteX16" fmla="*/ 282872 w 756518"/>
              <a:gd name="connsiteY16" fmla="*/ 1434095 h 1628158"/>
              <a:gd name="connsiteX17" fmla="*/ 381548 w 756518"/>
              <a:gd name="connsiteY17" fmla="*/ 1276213 h 1628158"/>
              <a:gd name="connsiteX18" fmla="*/ 450621 w 756518"/>
              <a:gd name="connsiteY18" fmla="*/ 1131488 h 1628158"/>
              <a:gd name="connsiteX19" fmla="*/ 483513 w 756518"/>
              <a:gd name="connsiteY19" fmla="*/ 957160 h 1628158"/>
              <a:gd name="connsiteX20" fmla="*/ 499959 w 756518"/>
              <a:gd name="connsiteY20" fmla="*/ 763096 h 1628158"/>
              <a:gd name="connsiteX21" fmla="*/ 483513 w 756518"/>
              <a:gd name="connsiteY21" fmla="*/ 611793 h 1628158"/>
              <a:gd name="connsiteX22" fmla="*/ 430886 w 756518"/>
              <a:gd name="connsiteY22" fmla="*/ 440754 h 1628158"/>
              <a:gd name="connsiteX23" fmla="*/ 345367 w 756518"/>
              <a:gd name="connsiteY23" fmla="*/ 269715 h 1628158"/>
              <a:gd name="connsiteX24" fmla="*/ 177617 w 756518"/>
              <a:gd name="connsiteY24" fmla="*/ 95387 h 1628158"/>
              <a:gd name="connsiteX25" fmla="*/ 32892 w 756518"/>
              <a:gd name="connsiteY25" fmla="*/ 0 h 162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756518" h="1628158">
                <a:moveTo>
                  <a:pt x="32892" y="0"/>
                </a:moveTo>
                <a:lnTo>
                  <a:pt x="233533" y="3289"/>
                </a:lnTo>
                <a:lnTo>
                  <a:pt x="335499" y="23024"/>
                </a:lnTo>
                <a:lnTo>
                  <a:pt x="463778" y="98676"/>
                </a:lnTo>
                <a:lnTo>
                  <a:pt x="546008" y="187485"/>
                </a:lnTo>
                <a:lnTo>
                  <a:pt x="670998" y="397994"/>
                </a:lnTo>
                <a:lnTo>
                  <a:pt x="736782" y="634817"/>
                </a:lnTo>
                <a:lnTo>
                  <a:pt x="756518" y="858483"/>
                </a:lnTo>
                <a:lnTo>
                  <a:pt x="730204" y="1078860"/>
                </a:lnTo>
                <a:lnTo>
                  <a:pt x="618371" y="1345286"/>
                </a:lnTo>
                <a:lnTo>
                  <a:pt x="522984" y="1476855"/>
                </a:lnTo>
                <a:lnTo>
                  <a:pt x="397994" y="1572242"/>
                </a:lnTo>
                <a:lnTo>
                  <a:pt x="312474" y="1618291"/>
                </a:lnTo>
                <a:lnTo>
                  <a:pt x="240112" y="1628158"/>
                </a:lnTo>
                <a:lnTo>
                  <a:pt x="0" y="1628158"/>
                </a:lnTo>
                <a:lnTo>
                  <a:pt x="180906" y="1522904"/>
                </a:lnTo>
                <a:lnTo>
                  <a:pt x="282872" y="1434095"/>
                </a:lnTo>
                <a:lnTo>
                  <a:pt x="381548" y="1276213"/>
                </a:lnTo>
                <a:lnTo>
                  <a:pt x="450621" y="1131488"/>
                </a:lnTo>
                <a:lnTo>
                  <a:pt x="483513" y="957160"/>
                </a:lnTo>
                <a:lnTo>
                  <a:pt x="499959" y="763096"/>
                </a:lnTo>
                <a:lnTo>
                  <a:pt x="483513" y="611793"/>
                </a:lnTo>
                <a:lnTo>
                  <a:pt x="430886" y="440754"/>
                </a:lnTo>
                <a:lnTo>
                  <a:pt x="345367" y="269715"/>
                </a:lnTo>
                <a:lnTo>
                  <a:pt x="177617" y="95387"/>
                </a:lnTo>
                <a:lnTo>
                  <a:pt x="32892" y="0"/>
                </a:lnTo>
                <a:close/>
              </a:path>
            </a:pathLst>
          </a:custGeom>
          <a:solidFill>
            <a:srgbClr val="0000FF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reihandform 32"/>
          <p:cNvSpPr/>
          <p:nvPr/>
        </p:nvSpPr>
        <p:spPr>
          <a:xfrm>
            <a:off x="5539551" y="1053063"/>
            <a:ext cx="644485" cy="923790"/>
          </a:xfrm>
          <a:custGeom>
            <a:avLst/>
            <a:gdLst>
              <a:gd name="connsiteX0" fmla="*/ 343035 w 644485"/>
              <a:gd name="connsiteY0" fmla="*/ 587170 h 923790"/>
              <a:gd name="connsiteX1" fmla="*/ 272696 w 644485"/>
              <a:gd name="connsiteY1" fmla="*/ 546976 h 923790"/>
              <a:gd name="connsiteX2" fmla="*/ 237527 w 644485"/>
              <a:gd name="connsiteY2" fmla="*/ 486686 h 923790"/>
              <a:gd name="connsiteX3" fmla="*/ 237527 w 644485"/>
              <a:gd name="connsiteY3" fmla="*/ 300792 h 923790"/>
              <a:gd name="connsiteX4" fmla="*/ 307865 w 644485"/>
              <a:gd name="connsiteY4" fmla="*/ 200308 h 923790"/>
              <a:gd name="connsiteX5" fmla="*/ 538977 w 644485"/>
              <a:gd name="connsiteY5" fmla="*/ 190260 h 923790"/>
              <a:gd name="connsiteX6" fmla="*/ 644485 w 644485"/>
              <a:gd name="connsiteY6" fmla="*/ 79728 h 923790"/>
              <a:gd name="connsiteX7" fmla="*/ 538977 w 644485"/>
              <a:gd name="connsiteY7" fmla="*/ 19438 h 923790"/>
              <a:gd name="connsiteX8" fmla="*/ 272696 w 644485"/>
              <a:gd name="connsiteY8" fmla="*/ 4365 h 923790"/>
              <a:gd name="connsiteX9" fmla="*/ 217430 w 644485"/>
              <a:gd name="connsiteY9" fmla="*/ 89776 h 923790"/>
              <a:gd name="connsiteX10" fmla="*/ 192309 w 644485"/>
              <a:gd name="connsiteY10" fmla="*/ 330937 h 923790"/>
              <a:gd name="connsiteX11" fmla="*/ 177237 w 644485"/>
              <a:gd name="connsiteY11" fmla="*/ 481662 h 923790"/>
              <a:gd name="connsiteX12" fmla="*/ 142068 w 644485"/>
              <a:gd name="connsiteY12" fmla="*/ 536928 h 923790"/>
              <a:gd name="connsiteX13" fmla="*/ 71729 w 644485"/>
              <a:gd name="connsiteY13" fmla="*/ 557025 h 923790"/>
              <a:gd name="connsiteX14" fmla="*/ 6415 w 644485"/>
              <a:gd name="connsiteY14" fmla="*/ 607267 h 923790"/>
              <a:gd name="connsiteX15" fmla="*/ 6415 w 644485"/>
              <a:gd name="connsiteY15" fmla="*/ 773064 h 923790"/>
              <a:gd name="connsiteX16" fmla="*/ 41584 w 644485"/>
              <a:gd name="connsiteY16" fmla="*/ 878572 h 923790"/>
              <a:gd name="connsiteX17" fmla="*/ 66705 w 644485"/>
              <a:gd name="connsiteY17" fmla="*/ 898669 h 923790"/>
              <a:gd name="connsiteX18" fmla="*/ 172213 w 644485"/>
              <a:gd name="connsiteY18" fmla="*/ 923790 h 923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44485" h="923790">
                <a:moveTo>
                  <a:pt x="343035" y="587170"/>
                </a:moveTo>
                <a:cubicBezTo>
                  <a:pt x="316658" y="575446"/>
                  <a:pt x="290281" y="563723"/>
                  <a:pt x="272696" y="546976"/>
                </a:cubicBezTo>
                <a:cubicBezTo>
                  <a:pt x="255111" y="530229"/>
                  <a:pt x="243388" y="527717"/>
                  <a:pt x="237527" y="486686"/>
                </a:cubicBezTo>
                <a:cubicBezTo>
                  <a:pt x="231666" y="445655"/>
                  <a:pt x="225804" y="348522"/>
                  <a:pt x="237527" y="300792"/>
                </a:cubicBezTo>
                <a:cubicBezTo>
                  <a:pt x="249250" y="253062"/>
                  <a:pt x="257623" y="218730"/>
                  <a:pt x="307865" y="200308"/>
                </a:cubicBezTo>
                <a:cubicBezTo>
                  <a:pt x="358107" y="181886"/>
                  <a:pt x="482874" y="210357"/>
                  <a:pt x="538977" y="190260"/>
                </a:cubicBezTo>
                <a:cubicBezTo>
                  <a:pt x="595080" y="170163"/>
                  <a:pt x="644485" y="108198"/>
                  <a:pt x="644485" y="79728"/>
                </a:cubicBezTo>
                <a:cubicBezTo>
                  <a:pt x="644485" y="51258"/>
                  <a:pt x="600942" y="31998"/>
                  <a:pt x="538977" y="19438"/>
                </a:cubicBezTo>
                <a:cubicBezTo>
                  <a:pt x="477012" y="6878"/>
                  <a:pt x="326287" y="-7358"/>
                  <a:pt x="272696" y="4365"/>
                </a:cubicBezTo>
                <a:cubicBezTo>
                  <a:pt x="219105" y="16088"/>
                  <a:pt x="230828" y="35347"/>
                  <a:pt x="217430" y="89776"/>
                </a:cubicBezTo>
                <a:cubicBezTo>
                  <a:pt x="204032" y="144205"/>
                  <a:pt x="199008" y="265623"/>
                  <a:pt x="192309" y="330937"/>
                </a:cubicBezTo>
                <a:cubicBezTo>
                  <a:pt x="185610" y="396251"/>
                  <a:pt x="185610" y="447330"/>
                  <a:pt x="177237" y="481662"/>
                </a:cubicBezTo>
                <a:cubicBezTo>
                  <a:pt x="168863" y="515994"/>
                  <a:pt x="159653" y="524368"/>
                  <a:pt x="142068" y="536928"/>
                </a:cubicBezTo>
                <a:cubicBezTo>
                  <a:pt x="124483" y="549488"/>
                  <a:pt x="94338" y="545302"/>
                  <a:pt x="71729" y="557025"/>
                </a:cubicBezTo>
                <a:cubicBezTo>
                  <a:pt x="49120" y="568748"/>
                  <a:pt x="17301" y="571261"/>
                  <a:pt x="6415" y="607267"/>
                </a:cubicBezTo>
                <a:cubicBezTo>
                  <a:pt x="-4471" y="643273"/>
                  <a:pt x="554" y="727847"/>
                  <a:pt x="6415" y="773064"/>
                </a:cubicBezTo>
                <a:cubicBezTo>
                  <a:pt x="12276" y="818281"/>
                  <a:pt x="31536" y="857638"/>
                  <a:pt x="41584" y="878572"/>
                </a:cubicBezTo>
                <a:cubicBezTo>
                  <a:pt x="51632" y="899506"/>
                  <a:pt x="44933" y="891133"/>
                  <a:pt x="66705" y="898669"/>
                </a:cubicBezTo>
                <a:cubicBezTo>
                  <a:pt x="88477" y="906205"/>
                  <a:pt x="130345" y="914997"/>
                  <a:pt x="172213" y="923790"/>
                </a:cubicBezTo>
              </a:path>
            </a:pathLst>
          </a:custGeom>
          <a:noFill/>
          <a:ln cap="rnd">
            <a:solidFill>
              <a:srgbClr val="000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Bogen 33"/>
          <p:cNvSpPr/>
          <p:nvPr/>
        </p:nvSpPr>
        <p:spPr>
          <a:xfrm>
            <a:off x="5836932" y="1066218"/>
            <a:ext cx="356970" cy="180000"/>
          </a:xfrm>
          <a:prstGeom prst="arc">
            <a:avLst>
              <a:gd name="adj1" fmla="val 16200000"/>
              <a:gd name="adj2" fmla="val 5433644"/>
            </a:avLst>
          </a:prstGeom>
          <a:solidFill>
            <a:schemeClr val="bg1"/>
          </a:solidFill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Bogen 34"/>
          <p:cNvSpPr/>
          <p:nvPr/>
        </p:nvSpPr>
        <p:spPr>
          <a:xfrm rot="10800000">
            <a:off x="6278783" y="1066218"/>
            <a:ext cx="356970" cy="180000"/>
          </a:xfrm>
          <a:prstGeom prst="arc">
            <a:avLst>
              <a:gd name="adj1" fmla="val 16200000"/>
              <a:gd name="adj2" fmla="val 5433644"/>
            </a:avLst>
          </a:prstGeom>
          <a:solidFill>
            <a:schemeClr val="bg1"/>
          </a:solidFill>
          <a:ln w="25400">
            <a:solidFill>
              <a:srgbClr val="385D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Gerade Verbindung 44"/>
          <p:cNvCxnSpPr/>
          <p:nvPr/>
        </p:nvCxnSpPr>
        <p:spPr>
          <a:xfrm flipH="1">
            <a:off x="6457268" y="1066218"/>
            <a:ext cx="612000" cy="0"/>
          </a:xfrm>
          <a:prstGeom prst="line">
            <a:avLst/>
          </a:prstGeom>
          <a:ln w="25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45"/>
          <p:cNvCxnSpPr/>
          <p:nvPr/>
        </p:nvCxnSpPr>
        <p:spPr>
          <a:xfrm flipH="1">
            <a:off x="6457268" y="1246218"/>
            <a:ext cx="972000" cy="0"/>
          </a:xfrm>
          <a:prstGeom prst="line">
            <a:avLst/>
          </a:prstGeom>
          <a:ln w="25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46"/>
          <p:cNvCxnSpPr/>
          <p:nvPr/>
        </p:nvCxnSpPr>
        <p:spPr>
          <a:xfrm flipH="1">
            <a:off x="7307215" y="1067676"/>
            <a:ext cx="122055" cy="0"/>
          </a:xfrm>
          <a:prstGeom prst="line">
            <a:avLst/>
          </a:prstGeom>
          <a:ln w="25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47"/>
          <p:cNvCxnSpPr/>
          <p:nvPr/>
        </p:nvCxnSpPr>
        <p:spPr>
          <a:xfrm>
            <a:off x="7429627" y="1073988"/>
            <a:ext cx="0" cy="174506"/>
          </a:xfrm>
          <a:prstGeom prst="line">
            <a:avLst/>
          </a:prstGeom>
          <a:ln w="25400" cap="rnd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e 39"/>
          <p:cNvSpPr/>
          <p:nvPr/>
        </p:nvSpPr>
        <p:spPr>
          <a:xfrm>
            <a:off x="7083549" y="954200"/>
            <a:ext cx="220377" cy="22695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Gerade Verbindung 49"/>
          <p:cNvCxnSpPr>
            <a:stCxn id="40" idx="4"/>
          </p:cNvCxnSpPr>
          <p:nvPr/>
        </p:nvCxnSpPr>
        <p:spPr>
          <a:xfrm flipH="1" flipV="1">
            <a:off x="7193737" y="954201"/>
            <a:ext cx="1" cy="226954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6000026" y="709116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/>
              <a:t>B=0</a:t>
            </a:r>
            <a:endParaRPr lang="en-US" b="1" baseline="-25000" dirty="0"/>
          </a:p>
        </p:txBody>
      </p:sp>
      <p:cxnSp>
        <p:nvCxnSpPr>
          <p:cNvPr id="43" name="Gerade Verbindung 51"/>
          <p:cNvCxnSpPr/>
          <p:nvPr/>
        </p:nvCxnSpPr>
        <p:spPr>
          <a:xfrm flipH="1">
            <a:off x="6513226" y="991557"/>
            <a:ext cx="276595" cy="1"/>
          </a:xfrm>
          <a:prstGeom prst="line">
            <a:avLst/>
          </a:prstGeom>
          <a:ln w="127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Gerade Verbindung 53"/>
          <p:cNvCxnSpPr/>
          <p:nvPr/>
        </p:nvCxnSpPr>
        <p:spPr>
          <a:xfrm flipH="1">
            <a:off x="5745379" y="991556"/>
            <a:ext cx="276595" cy="1"/>
          </a:xfrm>
          <a:prstGeom prst="line">
            <a:avLst/>
          </a:prstGeom>
          <a:ln w="12700" cap="rnd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6520339" y="725797"/>
            <a:ext cx="3113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-i</a:t>
            </a:r>
            <a:endParaRPr lang="en-US" sz="1600" b="1" baseline="-25000" dirty="0"/>
          </a:p>
        </p:txBody>
      </p:sp>
      <p:sp>
        <p:nvSpPr>
          <p:cNvPr id="47" name="Textfeld 46"/>
          <p:cNvSpPr txBox="1"/>
          <p:nvPr/>
        </p:nvSpPr>
        <p:spPr>
          <a:xfrm>
            <a:off x="5732633" y="727121"/>
            <a:ext cx="242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 smtClean="0"/>
              <a:t>i</a:t>
            </a:r>
            <a:endParaRPr lang="en-US" sz="1600" b="1" baseline="-25000" dirty="0"/>
          </a:p>
        </p:txBody>
      </p:sp>
      <p:cxnSp>
        <p:nvCxnSpPr>
          <p:cNvPr id="48" name="Gerade Verbindung mit Pfeil 47"/>
          <p:cNvCxnSpPr/>
          <p:nvPr/>
        </p:nvCxnSpPr>
        <p:spPr>
          <a:xfrm>
            <a:off x="7193737" y="632304"/>
            <a:ext cx="1" cy="261479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Gerade Verbindung mit Pfeil 48"/>
          <p:cNvCxnSpPr/>
          <p:nvPr/>
        </p:nvCxnSpPr>
        <p:spPr>
          <a:xfrm>
            <a:off x="6275264" y="653963"/>
            <a:ext cx="1" cy="14400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>
            <a:off x="6289894" y="632303"/>
            <a:ext cx="900000" cy="0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/>
          <p:cNvSpPr/>
          <p:nvPr/>
        </p:nvSpPr>
        <p:spPr>
          <a:xfrm>
            <a:off x="3993182" y="2413563"/>
            <a:ext cx="2100420" cy="45719"/>
          </a:xfrm>
          <a:prstGeom prst="rect">
            <a:avLst/>
          </a:prstGeom>
          <a:solidFill>
            <a:srgbClr val="EADCF4"/>
          </a:solidFill>
          <a:ln>
            <a:solidFill>
              <a:srgbClr val="385D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Geschweifte Klammer rechts 2"/>
          <p:cNvSpPr/>
          <p:nvPr/>
        </p:nvSpPr>
        <p:spPr>
          <a:xfrm>
            <a:off x="2925053" y="2175917"/>
            <a:ext cx="290096" cy="848315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Gewinkelter Verbinder 5"/>
          <p:cNvCxnSpPr/>
          <p:nvPr/>
        </p:nvCxnSpPr>
        <p:spPr>
          <a:xfrm flipV="1">
            <a:off x="3095159" y="1098225"/>
            <a:ext cx="2346692" cy="1501849"/>
          </a:xfrm>
          <a:prstGeom prst="bentConnector3">
            <a:avLst>
              <a:gd name="adj1" fmla="val 12382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Gewinkelter Verbinder 64"/>
          <p:cNvCxnSpPr/>
          <p:nvPr/>
        </p:nvCxnSpPr>
        <p:spPr>
          <a:xfrm rot="16200000" flipH="1">
            <a:off x="271011" y="2107665"/>
            <a:ext cx="1373871" cy="1190835"/>
          </a:xfrm>
          <a:prstGeom prst="bentConnector3">
            <a:avLst>
              <a:gd name="adj1" fmla="val 80058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hteck 85"/>
          <p:cNvSpPr/>
          <p:nvPr/>
        </p:nvSpPr>
        <p:spPr>
          <a:xfrm>
            <a:off x="532528" y="3379719"/>
            <a:ext cx="67713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Thermal noise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Superconductivity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DC transformer (</a:t>
            </a:r>
            <a:r>
              <a:rPr lang="en-US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un-bunched beam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Magnetic shielding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uperconducting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antum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nterference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evice (SQUID)    </a:t>
            </a:r>
          </a:p>
        </p:txBody>
      </p:sp>
      <p:sp>
        <p:nvSpPr>
          <p:cNvPr id="91" name="Freihandform 90"/>
          <p:cNvSpPr/>
          <p:nvPr/>
        </p:nvSpPr>
        <p:spPr>
          <a:xfrm>
            <a:off x="5486400" y="2917104"/>
            <a:ext cx="1593188" cy="1183671"/>
          </a:xfrm>
          <a:custGeom>
            <a:avLst/>
            <a:gdLst>
              <a:gd name="connsiteX0" fmla="*/ 426346 w 1593188"/>
              <a:gd name="connsiteY0" fmla="*/ 0 h 1183671"/>
              <a:gd name="connsiteX1" fmla="*/ 213173 w 1593188"/>
              <a:gd name="connsiteY1" fmla="*/ 5610 h 1183671"/>
              <a:gd name="connsiteX2" fmla="*/ 185124 w 1593188"/>
              <a:gd name="connsiteY2" fmla="*/ 16830 h 1183671"/>
              <a:gd name="connsiteX3" fmla="*/ 145855 w 1593188"/>
              <a:gd name="connsiteY3" fmla="*/ 22440 h 1183671"/>
              <a:gd name="connsiteX4" fmla="*/ 112196 w 1593188"/>
              <a:gd name="connsiteY4" fmla="*/ 33659 h 1183671"/>
              <a:gd name="connsiteX5" fmla="*/ 95367 w 1593188"/>
              <a:gd name="connsiteY5" fmla="*/ 39269 h 1183671"/>
              <a:gd name="connsiteX6" fmla="*/ 61708 w 1593188"/>
              <a:gd name="connsiteY6" fmla="*/ 67318 h 1183671"/>
              <a:gd name="connsiteX7" fmla="*/ 44879 w 1593188"/>
              <a:gd name="connsiteY7" fmla="*/ 78538 h 1183671"/>
              <a:gd name="connsiteX8" fmla="*/ 16829 w 1593188"/>
              <a:gd name="connsiteY8" fmla="*/ 117806 h 1183671"/>
              <a:gd name="connsiteX9" fmla="*/ 0 w 1593188"/>
              <a:gd name="connsiteY9" fmla="*/ 179514 h 1183671"/>
              <a:gd name="connsiteX10" fmla="*/ 5610 w 1593188"/>
              <a:gd name="connsiteY10" fmla="*/ 403907 h 1183671"/>
              <a:gd name="connsiteX11" fmla="*/ 11220 w 1593188"/>
              <a:gd name="connsiteY11" fmla="*/ 448786 h 1183671"/>
              <a:gd name="connsiteX12" fmla="*/ 22439 w 1593188"/>
              <a:gd name="connsiteY12" fmla="*/ 482444 h 1183671"/>
              <a:gd name="connsiteX13" fmla="*/ 33659 w 1593188"/>
              <a:gd name="connsiteY13" fmla="*/ 516103 h 1183671"/>
              <a:gd name="connsiteX14" fmla="*/ 44879 w 1593188"/>
              <a:gd name="connsiteY14" fmla="*/ 538543 h 1183671"/>
              <a:gd name="connsiteX15" fmla="*/ 67318 w 1593188"/>
              <a:gd name="connsiteY15" fmla="*/ 589031 h 1183671"/>
              <a:gd name="connsiteX16" fmla="*/ 84147 w 1593188"/>
              <a:gd name="connsiteY16" fmla="*/ 628300 h 1183671"/>
              <a:gd name="connsiteX17" fmla="*/ 95367 w 1593188"/>
              <a:gd name="connsiteY17" fmla="*/ 661959 h 1183671"/>
              <a:gd name="connsiteX18" fmla="*/ 100977 w 1593188"/>
              <a:gd name="connsiteY18" fmla="*/ 678788 h 1183671"/>
              <a:gd name="connsiteX19" fmla="*/ 123416 w 1593188"/>
              <a:gd name="connsiteY19" fmla="*/ 718057 h 1183671"/>
              <a:gd name="connsiteX20" fmla="*/ 129026 w 1593188"/>
              <a:gd name="connsiteY20" fmla="*/ 740496 h 1183671"/>
              <a:gd name="connsiteX21" fmla="*/ 151465 w 1593188"/>
              <a:gd name="connsiteY21" fmla="*/ 774155 h 1183671"/>
              <a:gd name="connsiteX22" fmla="*/ 162685 w 1593188"/>
              <a:gd name="connsiteY22" fmla="*/ 790984 h 1183671"/>
              <a:gd name="connsiteX23" fmla="*/ 173904 w 1593188"/>
              <a:gd name="connsiteY23" fmla="*/ 807814 h 1183671"/>
              <a:gd name="connsiteX24" fmla="*/ 190734 w 1593188"/>
              <a:gd name="connsiteY24" fmla="*/ 830253 h 1183671"/>
              <a:gd name="connsiteX25" fmla="*/ 224393 w 1593188"/>
              <a:gd name="connsiteY25" fmla="*/ 863912 h 1183671"/>
              <a:gd name="connsiteX26" fmla="*/ 246832 w 1593188"/>
              <a:gd name="connsiteY26" fmla="*/ 897571 h 1183671"/>
              <a:gd name="connsiteX27" fmla="*/ 269271 w 1593188"/>
              <a:gd name="connsiteY27" fmla="*/ 931230 h 1183671"/>
              <a:gd name="connsiteX28" fmla="*/ 280491 w 1593188"/>
              <a:gd name="connsiteY28" fmla="*/ 948059 h 1183671"/>
              <a:gd name="connsiteX29" fmla="*/ 297320 w 1593188"/>
              <a:gd name="connsiteY29" fmla="*/ 964889 h 1183671"/>
              <a:gd name="connsiteX30" fmla="*/ 308540 w 1593188"/>
              <a:gd name="connsiteY30" fmla="*/ 981718 h 1183671"/>
              <a:gd name="connsiteX31" fmla="*/ 359028 w 1593188"/>
              <a:gd name="connsiteY31" fmla="*/ 1026597 h 1183671"/>
              <a:gd name="connsiteX32" fmla="*/ 375858 w 1593188"/>
              <a:gd name="connsiteY32" fmla="*/ 1032206 h 1183671"/>
              <a:gd name="connsiteX33" fmla="*/ 387077 w 1593188"/>
              <a:gd name="connsiteY33" fmla="*/ 1049036 h 1183671"/>
              <a:gd name="connsiteX34" fmla="*/ 443175 w 1593188"/>
              <a:gd name="connsiteY34" fmla="*/ 1082695 h 1183671"/>
              <a:gd name="connsiteX35" fmla="*/ 460005 w 1593188"/>
              <a:gd name="connsiteY35" fmla="*/ 1093914 h 1183671"/>
              <a:gd name="connsiteX36" fmla="*/ 476834 w 1593188"/>
              <a:gd name="connsiteY36" fmla="*/ 1099524 h 1183671"/>
              <a:gd name="connsiteX37" fmla="*/ 493664 w 1593188"/>
              <a:gd name="connsiteY37" fmla="*/ 1110744 h 1183671"/>
              <a:gd name="connsiteX38" fmla="*/ 544152 w 1593188"/>
              <a:gd name="connsiteY38" fmla="*/ 1127573 h 1183671"/>
              <a:gd name="connsiteX39" fmla="*/ 583421 w 1593188"/>
              <a:gd name="connsiteY39" fmla="*/ 1144403 h 1183671"/>
              <a:gd name="connsiteX40" fmla="*/ 633909 w 1593188"/>
              <a:gd name="connsiteY40" fmla="*/ 1155622 h 1183671"/>
              <a:gd name="connsiteX41" fmla="*/ 667568 w 1593188"/>
              <a:gd name="connsiteY41" fmla="*/ 1161232 h 1183671"/>
              <a:gd name="connsiteX42" fmla="*/ 690007 w 1593188"/>
              <a:gd name="connsiteY42" fmla="*/ 1166842 h 1183671"/>
              <a:gd name="connsiteX43" fmla="*/ 802204 w 1593188"/>
              <a:gd name="connsiteY43" fmla="*/ 1172452 h 1183671"/>
              <a:gd name="connsiteX44" fmla="*/ 852692 w 1593188"/>
              <a:gd name="connsiteY44" fmla="*/ 1178062 h 1183671"/>
              <a:gd name="connsiteX45" fmla="*/ 875131 w 1593188"/>
              <a:gd name="connsiteY45" fmla="*/ 1183671 h 1183671"/>
              <a:gd name="connsiteX46" fmla="*/ 1318307 w 1593188"/>
              <a:gd name="connsiteY46" fmla="*/ 1178062 h 1183671"/>
              <a:gd name="connsiteX47" fmla="*/ 1363185 w 1593188"/>
              <a:gd name="connsiteY47" fmla="*/ 1166842 h 1183671"/>
              <a:gd name="connsiteX48" fmla="*/ 1385625 w 1593188"/>
              <a:gd name="connsiteY48" fmla="*/ 1161232 h 1183671"/>
              <a:gd name="connsiteX49" fmla="*/ 1424893 w 1593188"/>
              <a:gd name="connsiteY49" fmla="*/ 1155622 h 1183671"/>
              <a:gd name="connsiteX50" fmla="*/ 1475382 w 1593188"/>
              <a:gd name="connsiteY50" fmla="*/ 1144403 h 1183671"/>
              <a:gd name="connsiteX51" fmla="*/ 1514650 w 1593188"/>
              <a:gd name="connsiteY51" fmla="*/ 1127573 h 1183671"/>
              <a:gd name="connsiteX52" fmla="*/ 1548309 w 1593188"/>
              <a:gd name="connsiteY52" fmla="*/ 1116354 h 1183671"/>
              <a:gd name="connsiteX53" fmla="*/ 1581968 w 1593188"/>
              <a:gd name="connsiteY53" fmla="*/ 1088305 h 1183671"/>
              <a:gd name="connsiteX54" fmla="*/ 1593188 w 1593188"/>
              <a:gd name="connsiteY54" fmla="*/ 1054646 h 1183671"/>
              <a:gd name="connsiteX55" fmla="*/ 1587578 w 1593188"/>
              <a:gd name="connsiteY55" fmla="*/ 970498 h 1183671"/>
              <a:gd name="connsiteX56" fmla="*/ 1581968 w 1593188"/>
              <a:gd name="connsiteY56" fmla="*/ 953669 h 1183671"/>
              <a:gd name="connsiteX57" fmla="*/ 1576358 w 1593188"/>
              <a:gd name="connsiteY57" fmla="*/ 886351 h 1183671"/>
              <a:gd name="connsiteX58" fmla="*/ 1565139 w 1593188"/>
              <a:gd name="connsiteY58" fmla="*/ 852692 h 1183671"/>
              <a:gd name="connsiteX59" fmla="*/ 1553919 w 1593188"/>
              <a:gd name="connsiteY59" fmla="*/ 796594 h 1183671"/>
              <a:gd name="connsiteX60" fmla="*/ 1548309 w 1593188"/>
              <a:gd name="connsiteY60" fmla="*/ 774155 h 1183671"/>
              <a:gd name="connsiteX61" fmla="*/ 1537090 w 1593188"/>
              <a:gd name="connsiteY61" fmla="*/ 757325 h 1183671"/>
              <a:gd name="connsiteX62" fmla="*/ 1525870 w 1593188"/>
              <a:gd name="connsiteY62" fmla="*/ 701227 h 1183671"/>
              <a:gd name="connsiteX63" fmla="*/ 1514650 w 1593188"/>
              <a:gd name="connsiteY63" fmla="*/ 656349 h 1183671"/>
              <a:gd name="connsiteX64" fmla="*/ 1509040 w 1593188"/>
              <a:gd name="connsiteY64" fmla="*/ 617080 h 1183671"/>
              <a:gd name="connsiteX65" fmla="*/ 1492211 w 1593188"/>
              <a:gd name="connsiteY65" fmla="*/ 577811 h 1183671"/>
              <a:gd name="connsiteX66" fmla="*/ 1475382 w 1593188"/>
              <a:gd name="connsiteY66" fmla="*/ 516103 h 1183671"/>
              <a:gd name="connsiteX67" fmla="*/ 1469772 w 1593188"/>
              <a:gd name="connsiteY67" fmla="*/ 499274 h 1183671"/>
              <a:gd name="connsiteX68" fmla="*/ 1452942 w 1593188"/>
              <a:gd name="connsiteY68" fmla="*/ 465615 h 1183671"/>
              <a:gd name="connsiteX69" fmla="*/ 1441723 w 1593188"/>
              <a:gd name="connsiteY69" fmla="*/ 448786 h 1183671"/>
              <a:gd name="connsiteX70" fmla="*/ 1424893 w 1593188"/>
              <a:gd name="connsiteY70" fmla="*/ 415127 h 1183671"/>
              <a:gd name="connsiteX71" fmla="*/ 1413674 w 1593188"/>
              <a:gd name="connsiteY71" fmla="*/ 381468 h 1183671"/>
              <a:gd name="connsiteX72" fmla="*/ 1396844 w 1593188"/>
              <a:gd name="connsiteY72" fmla="*/ 364638 h 1183671"/>
              <a:gd name="connsiteX73" fmla="*/ 1385625 w 1593188"/>
              <a:gd name="connsiteY73" fmla="*/ 347809 h 1183671"/>
              <a:gd name="connsiteX74" fmla="*/ 1368795 w 1593188"/>
              <a:gd name="connsiteY74" fmla="*/ 325370 h 1183671"/>
              <a:gd name="connsiteX75" fmla="*/ 1335136 w 1593188"/>
              <a:gd name="connsiteY75" fmla="*/ 297321 h 1183671"/>
              <a:gd name="connsiteX76" fmla="*/ 1318307 w 1593188"/>
              <a:gd name="connsiteY76" fmla="*/ 280491 h 1183671"/>
              <a:gd name="connsiteX77" fmla="*/ 1301477 w 1593188"/>
              <a:gd name="connsiteY77" fmla="*/ 274881 h 1183671"/>
              <a:gd name="connsiteX78" fmla="*/ 1250989 w 1593188"/>
              <a:gd name="connsiteY78" fmla="*/ 241222 h 1183671"/>
              <a:gd name="connsiteX79" fmla="*/ 1234160 w 1593188"/>
              <a:gd name="connsiteY79" fmla="*/ 230003 h 1183671"/>
              <a:gd name="connsiteX80" fmla="*/ 1211720 w 1593188"/>
              <a:gd name="connsiteY80" fmla="*/ 218783 h 1183671"/>
              <a:gd name="connsiteX81" fmla="*/ 1194891 w 1593188"/>
              <a:gd name="connsiteY81" fmla="*/ 201954 h 1183671"/>
              <a:gd name="connsiteX82" fmla="*/ 1161232 w 1593188"/>
              <a:gd name="connsiteY82" fmla="*/ 185124 h 1183671"/>
              <a:gd name="connsiteX83" fmla="*/ 1127573 w 1593188"/>
              <a:gd name="connsiteY83" fmla="*/ 162685 h 1183671"/>
              <a:gd name="connsiteX84" fmla="*/ 1093914 w 1593188"/>
              <a:gd name="connsiteY84" fmla="*/ 140246 h 1183671"/>
              <a:gd name="connsiteX85" fmla="*/ 1077085 w 1593188"/>
              <a:gd name="connsiteY85" fmla="*/ 129026 h 1183671"/>
              <a:gd name="connsiteX86" fmla="*/ 1060255 w 1593188"/>
              <a:gd name="connsiteY86" fmla="*/ 123416 h 1183671"/>
              <a:gd name="connsiteX87" fmla="*/ 1009767 w 1593188"/>
              <a:gd name="connsiteY87" fmla="*/ 95367 h 1183671"/>
              <a:gd name="connsiteX88" fmla="*/ 1009767 w 1593188"/>
              <a:gd name="connsiteY88" fmla="*/ 95367 h 1183671"/>
              <a:gd name="connsiteX89" fmla="*/ 987328 w 1593188"/>
              <a:gd name="connsiteY89" fmla="*/ 84148 h 118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593188" h="1183671">
                <a:moveTo>
                  <a:pt x="426346" y="0"/>
                </a:moveTo>
                <a:cubicBezTo>
                  <a:pt x="355288" y="1870"/>
                  <a:pt x="284083" y="663"/>
                  <a:pt x="213173" y="5610"/>
                </a:cubicBezTo>
                <a:cubicBezTo>
                  <a:pt x="203127" y="6311"/>
                  <a:pt x="194893" y="14388"/>
                  <a:pt x="185124" y="16830"/>
                </a:cubicBezTo>
                <a:cubicBezTo>
                  <a:pt x="172296" y="20037"/>
                  <a:pt x="158945" y="20570"/>
                  <a:pt x="145855" y="22440"/>
                </a:cubicBezTo>
                <a:lnTo>
                  <a:pt x="112196" y="33659"/>
                </a:lnTo>
                <a:cubicBezTo>
                  <a:pt x="106586" y="35529"/>
                  <a:pt x="100287" y="35989"/>
                  <a:pt x="95367" y="39269"/>
                </a:cubicBezTo>
                <a:cubicBezTo>
                  <a:pt x="53586" y="67123"/>
                  <a:pt x="104896" y="31327"/>
                  <a:pt x="61708" y="67318"/>
                </a:cubicBezTo>
                <a:cubicBezTo>
                  <a:pt x="56529" y="71634"/>
                  <a:pt x="49646" y="73771"/>
                  <a:pt x="44879" y="78538"/>
                </a:cubicBezTo>
                <a:cubicBezTo>
                  <a:pt x="37921" y="85496"/>
                  <a:pt x="23200" y="108250"/>
                  <a:pt x="16829" y="117806"/>
                </a:cubicBezTo>
                <a:cubicBezTo>
                  <a:pt x="2595" y="160511"/>
                  <a:pt x="7929" y="139868"/>
                  <a:pt x="0" y="179514"/>
                </a:cubicBezTo>
                <a:cubicBezTo>
                  <a:pt x="1870" y="254312"/>
                  <a:pt x="2495" y="329151"/>
                  <a:pt x="5610" y="403907"/>
                </a:cubicBezTo>
                <a:cubicBezTo>
                  <a:pt x="6238" y="418970"/>
                  <a:pt x="8061" y="434045"/>
                  <a:pt x="11220" y="448786"/>
                </a:cubicBezTo>
                <a:cubicBezTo>
                  <a:pt x="13698" y="460350"/>
                  <a:pt x="18699" y="471225"/>
                  <a:pt x="22439" y="482444"/>
                </a:cubicBezTo>
                <a:cubicBezTo>
                  <a:pt x="22440" y="482446"/>
                  <a:pt x="33658" y="516100"/>
                  <a:pt x="33659" y="516103"/>
                </a:cubicBezTo>
                <a:cubicBezTo>
                  <a:pt x="37399" y="523583"/>
                  <a:pt x="41773" y="530778"/>
                  <a:pt x="44879" y="538543"/>
                </a:cubicBezTo>
                <a:cubicBezTo>
                  <a:pt x="64906" y="588611"/>
                  <a:pt x="45732" y="556654"/>
                  <a:pt x="67318" y="589031"/>
                </a:cubicBezTo>
                <a:cubicBezTo>
                  <a:pt x="82158" y="648387"/>
                  <a:pt x="62011" y="578492"/>
                  <a:pt x="84147" y="628300"/>
                </a:cubicBezTo>
                <a:cubicBezTo>
                  <a:pt x="88950" y="639107"/>
                  <a:pt x="91627" y="650739"/>
                  <a:pt x="95367" y="661959"/>
                </a:cubicBezTo>
                <a:cubicBezTo>
                  <a:pt x="97237" y="667569"/>
                  <a:pt x="97697" y="673868"/>
                  <a:pt x="100977" y="678788"/>
                </a:cubicBezTo>
                <a:cubicBezTo>
                  <a:pt x="110277" y="692739"/>
                  <a:pt x="117315" y="701789"/>
                  <a:pt x="123416" y="718057"/>
                </a:cubicBezTo>
                <a:cubicBezTo>
                  <a:pt x="126123" y="725276"/>
                  <a:pt x="125578" y="733600"/>
                  <a:pt x="129026" y="740496"/>
                </a:cubicBezTo>
                <a:cubicBezTo>
                  <a:pt x="135056" y="752557"/>
                  <a:pt x="143985" y="762935"/>
                  <a:pt x="151465" y="774155"/>
                </a:cubicBezTo>
                <a:lnTo>
                  <a:pt x="162685" y="790984"/>
                </a:lnTo>
                <a:cubicBezTo>
                  <a:pt x="166425" y="796594"/>
                  <a:pt x="169859" y="802420"/>
                  <a:pt x="173904" y="807814"/>
                </a:cubicBezTo>
                <a:cubicBezTo>
                  <a:pt x="179514" y="815294"/>
                  <a:pt x="184479" y="823303"/>
                  <a:pt x="190734" y="830253"/>
                </a:cubicBezTo>
                <a:cubicBezTo>
                  <a:pt x="201349" y="842047"/>
                  <a:pt x="215592" y="850710"/>
                  <a:pt x="224393" y="863912"/>
                </a:cubicBezTo>
                <a:lnTo>
                  <a:pt x="246832" y="897571"/>
                </a:lnTo>
                <a:lnTo>
                  <a:pt x="269271" y="931230"/>
                </a:lnTo>
                <a:cubicBezTo>
                  <a:pt x="273011" y="936840"/>
                  <a:pt x="275724" y="943291"/>
                  <a:pt x="280491" y="948059"/>
                </a:cubicBezTo>
                <a:cubicBezTo>
                  <a:pt x="286101" y="953669"/>
                  <a:pt x="292241" y="958794"/>
                  <a:pt x="297320" y="964889"/>
                </a:cubicBezTo>
                <a:cubicBezTo>
                  <a:pt x="301636" y="970068"/>
                  <a:pt x="304061" y="976679"/>
                  <a:pt x="308540" y="981718"/>
                </a:cubicBezTo>
                <a:cubicBezTo>
                  <a:pt x="320429" y="995093"/>
                  <a:pt x="340273" y="1017220"/>
                  <a:pt x="359028" y="1026597"/>
                </a:cubicBezTo>
                <a:cubicBezTo>
                  <a:pt x="364317" y="1029241"/>
                  <a:pt x="370248" y="1030336"/>
                  <a:pt x="375858" y="1032206"/>
                </a:cubicBezTo>
                <a:cubicBezTo>
                  <a:pt x="379598" y="1037816"/>
                  <a:pt x="382003" y="1044596"/>
                  <a:pt x="387077" y="1049036"/>
                </a:cubicBezTo>
                <a:cubicBezTo>
                  <a:pt x="412901" y="1071632"/>
                  <a:pt x="417850" y="1068224"/>
                  <a:pt x="443175" y="1082695"/>
                </a:cubicBezTo>
                <a:cubicBezTo>
                  <a:pt x="449029" y="1086040"/>
                  <a:pt x="453975" y="1090899"/>
                  <a:pt x="460005" y="1093914"/>
                </a:cubicBezTo>
                <a:cubicBezTo>
                  <a:pt x="465294" y="1096558"/>
                  <a:pt x="471545" y="1096879"/>
                  <a:pt x="476834" y="1099524"/>
                </a:cubicBezTo>
                <a:cubicBezTo>
                  <a:pt x="482865" y="1102539"/>
                  <a:pt x="487633" y="1107729"/>
                  <a:pt x="493664" y="1110744"/>
                </a:cubicBezTo>
                <a:cubicBezTo>
                  <a:pt x="542774" y="1135299"/>
                  <a:pt x="501299" y="1111502"/>
                  <a:pt x="544152" y="1127573"/>
                </a:cubicBezTo>
                <a:cubicBezTo>
                  <a:pt x="592025" y="1145526"/>
                  <a:pt x="544413" y="1133257"/>
                  <a:pt x="583421" y="1144403"/>
                </a:cubicBezTo>
                <a:cubicBezTo>
                  <a:pt x="599187" y="1148908"/>
                  <a:pt x="617992" y="1152728"/>
                  <a:pt x="633909" y="1155622"/>
                </a:cubicBezTo>
                <a:cubicBezTo>
                  <a:pt x="645100" y="1157657"/>
                  <a:pt x="656414" y="1159001"/>
                  <a:pt x="667568" y="1161232"/>
                </a:cubicBezTo>
                <a:cubicBezTo>
                  <a:pt x="675128" y="1162744"/>
                  <a:pt x="682324" y="1166202"/>
                  <a:pt x="690007" y="1166842"/>
                </a:cubicBezTo>
                <a:cubicBezTo>
                  <a:pt x="727323" y="1169952"/>
                  <a:pt x="764805" y="1170582"/>
                  <a:pt x="802204" y="1172452"/>
                </a:cubicBezTo>
                <a:cubicBezTo>
                  <a:pt x="819033" y="1174322"/>
                  <a:pt x="835956" y="1175487"/>
                  <a:pt x="852692" y="1178062"/>
                </a:cubicBezTo>
                <a:cubicBezTo>
                  <a:pt x="860312" y="1179234"/>
                  <a:pt x="867421" y="1183671"/>
                  <a:pt x="875131" y="1183671"/>
                </a:cubicBezTo>
                <a:cubicBezTo>
                  <a:pt x="1022868" y="1183671"/>
                  <a:pt x="1170582" y="1179932"/>
                  <a:pt x="1318307" y="1178062"/>
                </a:cubicBezTo>
                <a:lnTo>
                  <a:pt x="1363185" y="1166842"/>
                </a:lnTo>
                <a:cubicBezTo>
                  <a:pt x="1370665" y="1164972"/>
                  <a:pt x="1377992" y="1162322"/>
                  <a:pt x="1385625" y="1161232"/>
                </a:cubicBezTo>
                <a:lnTo>
                  <a:pt x="1424893" y="1155622"/>
                </a:lnTo>
                <a:cubicBezTo>
                  <a:pt x="1462786" y="1142993"/>
                  <a:pt x="1416131" y="1157570"/>
                  <a:pt x="1475382" y="1144403"/>
                </a:cubicBezTo>
                <a:cubicBezTo>
                  <a:pt x="1495697" y="1139888"/>
                  <a:pt x="1493211" y="1136148"/>
                  <a:pt x="1514650" y="1127573"/>
                </a:cubicBezTo>
                <a:cubicBezTo>
                  <a:pt x="1525631" y="1123181"/>
                  <a:pt x="1548309" y="1116354"/>
                  <a:pt x="1548309" y="1116354"/>
                </a:cubicBezTo>
                <a:cubicBezTo>
                  <a:pt x="1558784" y="1109371"/>
                  <a:pt x="1575616" y="1099739"/>
                  <a:pt x="1581968" y="1088305"/>
                </a:cubicBezTo>
                <a:cubicBezTo>
                  <a:pt x="1587712" y="1077967"/>
                  <a:pt x="1593188" y="1054646"/>
                  <a:pt x="1593188" y="1054646"/>
                </a:cubicBezTo>
                <a:cubicBezTo>
                  <a:pt x="1591318" y="1026597"/>
                  <a:pt x="1590682" y="998438"/>
                  <a:pt x="1587578" y="970498"/>
                </a:cubicBezTo>
                <a:cubicBezTo>
                  <a:pt x="1586925" y="964621"/>
                  <a:pt x="1582750" y="959530"/>
                  <a:pt x="1581968" y="953669"/>
                </a:cubicBezTo>
                <a:cubicBezTo>
                  <a:pt x="1578992" y="931349"/>
                  <a:pt x="1580060" y="908562"/>
                  <a:pt x="1576358" y="886351"/>
                </a:cubicBezTo>
                <a:cubicBezTo>
                  <a:pt x="1574414" y="874685"/>
                  <a:pt x="1565139" y="852692"/>
                  <a:pt x="1565139" y="852692"/>
                </a:cubicBezTo>
                <a:cubicBezTo>
                  <a:pt x="1555565" y="785681"/>
                  <a:pt x="1565109" y="835757"/>
                  <a:pt x="1553919" y="796594"/>
                </a:cubicBezTo>
                <a:cubicBezTo>
                  <a:pt x="1551801" y="789181"/>
                  <a:pt x="1551346" y="781242"/>
                  <a:pt x="1548309" y="774155"/>
                </a:cubicBezTo>
                <a:cubicBezTo>
                  <a:pt x="1545653" y="767958"/>
                  <a:pt x="1540830" y="762935"/>
                  <a:pt x="1537090" y="757325"/>
                </a:cubicBezTo>
                <a:cubicBezTo>
                  <a:pt x="1523346" y="661122"/>
                  <a:pt x="1538925" y="753446"/>
                  <a:pt x="1525870" y="701227"/>
                </a:cubicBezTo>
                <a:lnTo>
                  <a:pt x="1514650" y="656349"/>
                </a:lnTo>
                <a:cubicBezTo>
                  <a:pt x="1512780" y="643259"/>
                  <a:pt x="1511633" y="630046"/>
                  <a:pt x="1509040" y="617080"/>
                </a:cubicBezTo>
                <a:cubicBezTo>
                  <a:pt x="1506288" y="603320"/>
                  <a:pt x="1498295" y="589978"/>
                  <a:pt x="1492211" y="577811"/>
                </a:cubicBezTo>
                <a:cubicBezTo>
                  <a:pt x="1484282" y="538169"/>
                  <a:pt x="1489615" y="558803"/>
                  <a:pt x="1475382" y="516103"/>
                </a:cubicBezTo>
                <a:cubicBezTo>
                  <a:pt x="1473512" y="510493"/>
                  <a:pt x="1473052" y="504194"/>
                  <a:pt x="1469772" y="499274"/>
                </a:cubicBezTo>
                <a:cubicBezTo>
                  <a:pt x="1437619" y="451045"/>
                  <a:pt x="1476166" y="512063"/>
                  <a:pt x="1452942" y="465615"/>
                </a:cubicBezTo>
                <a:cubicBezTo>
                  <a:pt x="1449927" y="459585"/>
                  <a:pt x="1444738" y="454816"/>
                  <a:pt x="1441723" y="448786"/>
                </a:cubicBezTo>
                <a:cubicBezTo>
                  <a:pt x="1418502" y="402343"/>
                  <a:pt x="1457041" y="463346"/>
                  <a:pt x="1424893" y="415127"/>
                </a:cubicBezTo>
                <a:cubicBezTo>
                  <a:pt x="1421153" y="403907"/>
                  <a:pt x="1422037" y="389831"/>
                  <a:pt x="1413674" y="381468"/>
                </a:cubicBezTo>
                <a:cubicBezTo>
                  <a:pt x="1408064" y="375858"/>
                  <a:pt x="1401923" y="370733"/>
                  <a:pt x="1396844" y="364638"/>
                </a:cubicBezTo>
                <a:cubicBezTo>
                  <a:pt x="1392528" y="359459"/>
                  <a:pt x="1389544" y="353295"/>
                  <a:pt x="1385625" y="347809"/>
                </a:cubicBezTo>
                <a:cubicBezTo>
                  <a:pt x="1380191" y="340201"/>
                  <a:pt x="1374880" y="332469"/>
                  <a:pt x="1368795" y="325370"/>
                </a:cubicBezTo>
                <a:cubicBezTo>
                  <a:pt x="1344203" y="296679"/>
                  <a:pt x="1361113" y="318968"/>
                  <a:pt x="1335136" y="297321"/>
                </a:cubicBezTo>
                <a:cubicBezTo>
                  <a:pt x="1329041" y="292242"/>
                  <a:pt x="1324908" y="284892"/>
                  <a:pt x="1318307" y="280491"/>
                </a:cubicBezTo>
                <a:cubicBezTo>
                  <a:pt x="1313387" y="277211"/>
                  <a:pt x="1306646" y="277753"/>
                  <a:pt x="1301477" y="274881"/>
                </a:cubicBezTo>
                <a:cubicBezTo>
                  <a:pt x="1301455" y="274869"/>
                  <a:pt x="1259414" y="246839"/>
                  <a:pt x="1250989" y="241222"/>
                </a:cubicBezTo>
                <a:cubicBezTo>
                  <a:pt x="1245379" y="237482"/>
                  <a:pt x="1240190" y="233018"/>
                  <a:pt x="1234160" y="230003"/>
                </a:cubicBezTo>
                <a:cubicBezTo>
                  <a:pt x="1226680" y="226263"/>
                  <a:pt x="1218525" y="223644"/>
                  <a:pt x="1211720" y="218783"/>
                </a:cubicBezTo>
                <a:cubicBezTo>
                  <a:pt x="1205264" y="214172"/>
                  <a:pt x="1200986" y="207033"/>
                  <a:pt x="1194891" y="201954"/>
                </a:cubicBezTo>
                <a:cubicBezTo>
                  <a:pt x="1165006" y="177050"/>
                  <a:pt x="1191592" y="201991"/>
                  <a:pt x="1161232" y="185124"/>
                </a:cubicBezTo>
                <a:cubicBezTo>
                  <a:pt x="1149445" y="178575"/>
                  <a:pt x="1138793" y="170165"/>
                  <a:pt x="1127573" y="162685"/>
                </a:cubicBezTo>
                <a:lnTo>
                  <a:pt x="1093914" y="140246"/>
                </a:lnTo>
                <a:cubicBezTo>
                  <a:pt x="1088304" y="136506"/>
                  <a:pt x="1083481" y="131158"/>
                  <a:pt x="1077085" y="129026"/>
                </a:cubicBezTo>
                <a:lnTo>
                  <a:pt x="1060255" y="123416"/>
                </a:lnTo>
                <a:cubicBezTo>
                  <a:pt x="1035063" y="98224"/>
                  <a:pt x="1050952" y="109096"/>
                  <a:pt x="1009767" y="95367"/>
                </a:cubicBezTo>
                <a:lnTo>
                  <a:pt x="1009767" y="95367"/>
                </a:lnTo>
                <a:cubicBezTo>
                  <a:pt x="991381" y="83111"/>
                  <a:pt x="999679" y="84148"/>
                  <a:pt x="987328" y="84148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Ellipse 92"/>
          <p:cNvSpPr/>
          <p:nvPr/>
        </p:nvSpPr>
        <p:spPr>
          <a:xfrm>
            <a:off x="6557166" y="3984434"/>
            <a:ext cx="220377" cy="226955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4" name="Gerade Verbindung 49"/>
          <p:cNvCxnSpPr>
            <a:stCxn id="93" idx="4"/>
          </p:cNvCxnSpPr>
          <p:nvPr/>
        </p:nvCxnSpPr>
        <p:spPr>
          <a:xfrm flipH="1" flipV="1">
            <a:off x="6667354" y="3984435"/>
            <a:ext cx="1" cy="226954"/>
          </a:xfrm>
          <a:prstGeom prst="line">
            <a:avLst/>
          </a:prstGeom>
          <a:ln w="127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chteck 94"/>
          <p:cNvSpPr/>
          <p:nvPr/>
        </p:nvSpPr>
        <p:spPr>
          <a:xfrm>
            <a:off x="6947425" y="3913245"/>
            <a:ext cx="2185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25FF"/>
                </a:solidFill>
              </a:rPr>
              <a:t>=&gt; absolute values </a:t>
            </a:r>
            <a:endParaRPr lang="en-US" dirty="0">
              <a:solidFill>
                <a:srgbClr val="0025FF"/>
              </a:solidFill>
            </a:endParaRPr>
          </a:p>
        </p:txBody>
      </p:sp>
      <p:sp>
        <p:nvSpPr>
          <p:cNvPr id="96" name="Rechteck 95"/>
          <p:cNvSpPr/>
          <p:nvPr/>
        </p:nvSpPr>
        <p:spPr>
          <a:xfrm>
            <a:off x="6967531" y="3429421"/>
            <a:ext cx="18251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Calibration certificate</a:t>
            </a: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current source</a:t>
            </a:r>
          </a:p>
        </p:txBody>
      </p:sp>
      <p:sp>
        <p:nvSpPr>
          <p:cNvPr id="53" name="Rechteck 52"/>
          <p:cNvSpPr/>
          <p:nvPr/>
        </p:nvSpPr>
        <p:spPr>
          <a:xfrm>
            <a:off x="6943760" y="2865053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solidFill>
                  <a:srgbClr val="0025FF"/>
                </a:solidFill>
              </a:rPr>
              <a:t>=&gt; non-destructive</a:t>
            </a:r>
            <a:endParaRPr lang="en-US" dirty="0">
              <a:solidFill>
                <a:srgbClr val="0025FF"/>
              </a:solidFill>
            </a:endParaRPr>
          </a:p>
        </p:txBody>
      </p:sp>
      <p:cxnSp>
        <p:nvCxnSpPr>
          <p:cNvPr id="54" name="Gerader Verbinder 53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785" y="3330108"/>
            <a:ext cx="833329" cy="62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5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93" grpId="0" animBg="1"/>
      <p:bldP spid="95" grpId="0"/>
      <p:bldP spid="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250825" y="1337707"/>
            <a:ext cx="44507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 smtClean="0"/>
              <a:t>ErUM </a:t>
            </a:r>
            <a:r>
              <a:rPr lang="da-DK" dirty="0"/>
              <a:t>Matter call </a:t>
            </a:r>
            <a:r>
              <a:rPr lang="da-DK" dirty="0" smtClean="0"/>
              <a:t>in 2024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a-DK" dirty="0" smtClean="0"/>
              <a:t>special </a:t>
            </a:r>
            <a:r>
              <a:rPr lang="da-DK" b="1" dirty="0" smtClean="0">
                <a:solidFill>
                  <a:srgbClr val="0025FF"/>
                </a:solidFill>
              </a:rPr>
              <a:t>½ </a:t>
            </a:r>
            <a:r>
              <a:rPr lang="da-DK" b="1" dirty="0">
                <a:solidFill>
                  <a:srgbClr val="0025FF"/>
                </a:solidFill>
              </a:rPr>
              <a:t>meter </a:t>
            </a:r>
            <a:r>
              <a:rPr lang="da-DK" dirty="0"/>
              <a:t>C</a:t>
            </a:r>
            <a:r>
              <a:rPr lang="da-DK" dirty="0" smtClean="0"/>
              <a:t>ompact CCC system</a:t>
            </a:r>
          </a:p>
          <a:p>
            <a:r>
              <a:rPr lang="da-DK" dirty="0" smtClean="0"/>
              <a:t>     </a:t>
            </a:r>
          </a:p>
          <a:p>
            <a:r>
              <a:rPr lang="da-DK" b="1" dirty="0">
                <a:solidFill>
                  <a:srgbClr val="0025FF"/>
                </a:solidFill>
              </a:rPr>
              <a:t>	</a:t>
            </a:r>
            <a:endParaRPr lang="en-US" b="1" dirty="0">
              <a:solidFill>
                <a:srgbClr val="0025FF"/>
              </a:solidFill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250825" y="2216873"/>
            <a:ext cx="39115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BMFTR-Project</a:t>
            </a:r>
            <a:r>
              <a:rPr lang="en-GB" sz="2000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: </a:t>
            </a:r>
            <a:r>
              <a:rPr lang="en-GB" sz="20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C4CRY</a:t>
            </a:r>
            <a:endParaRPr lang="en-GB" sz="2000" b="1" dirty="0" smtClean="0">
              <a:solidFill>
                <a:srgbClr val="0066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GB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                               05K25SJA  </a:t>
            </a:r>
            <a:r>
              <a:rPr lang="da-DK" sz="1600" dirty="0" smtClean="0"/>
              <a:t>2025-28</a:t>
            </a:r>
            <a:endParaRPr lang="en-GB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½ meter</a:t>
            </a:r>
          </a:p>
          <a:p>
            <a:endParaRPr lang="en-US" sz="320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22" name="Rechteck 21"/>
          <p:cNvSpPr/>
          <p:nvPr/>
        </p:nvSpPr>
        <p:spPr>
          <a:xfrm>
            <a:off x="3577716" y="129457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CRYRING@ESR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592" y="1429044"/>
            <a:ext cx="4118557" cy="2250627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250825" y="3356505"/>
            <a:ext cx="3661580" cy="892552"/>
          </a:xfrm>
          <a:prstGeom prst="rect">
            <a:avLst/>
          </a:prstGeom>
          <a:ln w="19050">
            <a:solidFill>
              <a:srgbClr val="0025FF"/>
            </a:solidFill>
          </a:ln>
        </p:spPr>
        <p:txBody>
          <a:bodyPr wrap="none">
            <a:spAutoFit/>
          </a:bodyPr>
          <a:lstStyle/>
          <a:p>
            <a:r>
              <a:rPr lang="en-GB" sz="2000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O</a:t>
            </a:r>
            <a:r>
              <a:rPr lang="en-GB" sz="2000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pen PhD position!</a:t>
            </a:r>
            <a:endParaRPr lang="en-GB" sz="2000" b="1" dirty="0" smtClean="0">
              <a:solidFill>
                <a:srgbClr val="006600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Contract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partner: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	University </a:t>
            </a:r>
            <a:r>
              <a:rPr lang="en-US" sz="1600" dirty="0">
                <a:latin typeface="Arial" panose="020B0604020202020204" pitchFamily="34" charset="0"/>
                <a:ea typeface="Times New Roman" panose="02020603050405020304" pitchFamily="18" charset="0"/>
              </a:rPr>
              <a:t>of </a:t>
            </a:r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Jena</a:t>
            </a:r>
          </a:p>
          <a:p>
            <a:r>
              <a:rPr lang="en-US" sz="16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Place of work: 	GSI Darmstadt</a:t>
            </a:r>
            <a:endParaRPr lang="en-GB" sz="16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66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746" y="1260032"/>
            <a:ext cx="5746222" cy="349989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201508" y="613655"/>
            <a:ext cx="290977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Present </a:t>
            </a:r>
            <a:r>
              <a:rPr lang="en-US" sz="1600" dirty="0"/>
              <a:t>situation with </a:t>
            </a:r>
            <a:endParaRPr lang="en-US" sz="1600" dirty="0" smtClean="0"/>
          </a:p>
          <a:p>
            <a:r>
              <a:rPr lang="en-US" sz="1600" dirty="0" smtClean="0"/>
              <a:t>DC </a:t>
            </a:r>
            <a:r>
              <a:rPr lang="en-US" sz="1600" dirty="0"/>
              <a:t>beams: </a:t>
            </a:r>
            <a:endParaRPr lang="en-US" sz="1600" dirty="0" smtClean="0"/>
          </a:p>
          <a:p>
            <a:r>
              <a:rPr lang="en-US" sz="1600" dirty="0" smtClean="0"/>
              <a:t>Diagnostics </a:t>
            </a:r>
            <a:r>
              <a:rPr lang="en-US" sz="1600" dirty="0"/>
              <a:t>relies only </a:t>
            </a:r>
            <a:endParaRPr lang="en-US" sz="1600" dirty="0" smtClean="0"/>
          </a:p>
          <a:p>
            <a:r>
              <a:rPr lang="en-US" sz="1600" dirty="0" smtClean="0"/>
              <a:t>on </a:t>
            </a:r>
            <a:r>
              <a:rPr lang="en-US" sz="1600" dirty="0"/>
              <a:t>beam </a:t>
            </a:r>
            <a:r>
              <a:rPr lang="en-US" sz="1600" dirty="0" smtClean="0"/>
              <a:t>intercepting devices.</a:t>
            </a: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28" y="1843963"/>
            <a:ext cx="2857257" cy="1308888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3141746" y="569523"/>
            <a:ext cx="56758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New Pb-DCCC for slow extraction from SPS to</a:t>
            </a:r>
          </a:p>
          <a:p>
            <a:pPr>
              <a:spcAft>
                <a:spcPts val="1200"/>
              </a:spcAft>
            </a:pPr>
            <a:r>
              <a:rPr lang="en-US" sz="2000" b="1" dirty="0" smtClean="0"/>
              <a:t>N</a:t>
            </a:r>
            <a:r>
              <a:rPr lang="en-US" sz="2000" dirty="0" smtClean="0"/>
              <a:t>orth </a:t>
            </a:r>
            <a:r>
              <a:rPr lang="en-US" sz="2000" b="1" dirty="0" smtClean="0"/>
              <a:t>A</a:t>
            </a:r>
            <a:r>
              <a:rPr lang="en-US" sz="2000" dirty="0" smtClean="0"/>
              <a:t>rea (TT-20).                 </a:t>
            </a:r>
            <a:r>
              <a:rPr lang="en-US" sz="1600" dirty="0" smtClean="0"/>
              <a:t>(J. Tan @ IBIC 2024)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183900" y="3130376"/>
            <a:ext cx="23391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Why a CCC?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DC </a:t>
            </a:r>
            <a:r>
              <a:rPr lang="en-US" sz="1600" b="1" dirty="0" smtClean="0">
                <a:solidFill>
                  <a:schemeClr val="bg1">
                    <a:lumMod val="50000"/>
                  </a:schemeClr>
                </a:solidFill>
              </a:rPr>
              <a:t>&amp; AC</a:t>
            </a:r>
            <a:r>
              <a:rPr lang="en-US" sz="1600" b="1" dirty="0" smtClean="0"/>
              <a:t>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&lt;10 µA,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abs. current,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 smtClean="0"/>
              <a:t>non-destructive</a:t>
            </a:r>
          </a:p>
          <a:p>
            <a:r>
              <a:rPr lang="en-US" sz="1600" dirty="0"/>
              <a:t>Sensor </a:t>
            </a:r>
            <a:r>
              <a:rPr lang="en-US" sz="1600" dirty="0" smtClean="0"/>
              <a:t>delivery: 2026 ?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Challenge: CERN</a:t>
            </a:r>
          </a:p>
          <a:p>
            <a:endParaRPr lang="en-US" sz="320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1" name="Rechteck 10"/>
          <p:cNvSpPr/>
          <p:nvPr/>
        </p:nvSpPr>
        <p:spPr>
          <a:xfrm>
            <a:off x="3577716" y="129148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CERN </a:t>
            </a:r>
            <a:r>
              <a:rPr lang="en-GB" sz="28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endParaRPr lang="en-GB" sz="28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ingekerbter Pfeil nach rechts 3"/>
          <p:cNvSpPr/>
          <p:nvPr/>
        </p:nvSpPr>
        <p:spPr>
          <a:xfrm rot="2888469">
            <a:off x="3670488" y="3731267"/>
            <a:ext cx="940158" cy="17005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Eingekerbter Pfeil nach rechts 12"/>
          <p:cNvSpPr/>
          <p:nvPr/>
        </p:nvSpPr>
        <p:spPr>
          <a:xfrm rot="10800000">
            <a:off x="5058845" y="2169640"/>
            <a:ext cx="940158" cy="17005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hteck 4"/>
          <p:cNvSpPr/>
          <p:nvPr/>
        </p:nvSpPr>
        <p:spPr>
          <a:xfrm>
            <a:off x="6139641" y="1986975"/>
            <a:ext cx="668773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dirty="0" smtClean="0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endParaRPr lang="en-US" dirty="0">
              <a:solidFill>
                <a:srgbClr val="0A2D6E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3250013" y="2872664"/>
            <a:ext cx="591829" cy="58477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none">
            <a:spAutoFit/>
          </a:bodyPr>
          <a:lstStyle/>
          <a:p>
            <a:r>
              <a:rPr lang="en-GB" sz="3200" dirty="0" smtClean="0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dirty="0" smtClean="0">
                <a:solidFill>
                  <a:srgbClr val="0A2D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endParaRPr lang="en-US" dirty="0">
              <a:solidFill>
                <a:srgbClr val="0A2D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22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Summary</a:t>
            </a:r>
            <a:endParaRPr lang="en-US" sz="320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6" name="Gerader Verbinder 5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183900" y="1171744"/>
            <a:ext cx="863625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Status:</a:t>
            </a:r>
            <a:r>
              <a:rPr lang="en-US" sz="2400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Clear Design &amp; Lab Limits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2000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Challenge: 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Data Processing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(Microphonics, 3 SQUIDs)</a:t>
            </a:r>
          </a:p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Complete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Systems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Growing:	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Cooling Costs </a:t>
            </a:r>
            <a:r>
              <a:rPr lang="en-US" dirty="0" smtClean="0"/>
              <a:t>(Beamline Cryostat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He Reliquefier)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625" y="4486940"/>
            <a:ext cx="3540739" cy="23423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245982" y="3678581"/>
            <a:ext cx="41024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25FF"/>
                </a:solidFill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48697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hteck 51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CCC?</a:t>
            </a:r>
            <a:endParaRPr lang="en-US" sz="320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5" name="Rechteck 14"/>
          <p:cNvSpPr/>
          <p:nvPr/>
        </p:nvSpPr>
        <p:spPr>
          <a:xfrm>
            <a:off x="4232787" y="84198"/>
            <a:ext cx="47047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3200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GB" sz="3200" dirty="0">
                <a:solidFill>
                  <a:srgbClr val="F07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dirty="0" smtClean="0">
                <a:solidFill>
                  <a:srgbClr val="F078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intensity beam  </a:t>
            </a:r>
            <a:endParaRPr lang="en-GB" sz="2800" b="1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4" name="Gerader Verbinder 53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2" descr="F:\CCC\Bilder\Bilder_CERN\IMG_03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942" r="16942"/>
          <a:stretch/>
        </p:blipFill>
        <p:spPr bwMode="auto">
          <a:xfrm>
            <a:off x="1256343" y="2862339"/>
            <a:ext cx="3085934" cy="199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chteck 56"/>
          <p:cNvSpPr/>
          <p:nvPr/>
        </p:nvSpPr>
        <p:spPr>
          <a:xfrm>
            <a:off x="167118" y="2780170"/>
            <a:ext cx="159084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/>
              </a:rPr>
              <a:t>Screen shot </a:t>
            </a:r>
          </a:p>
          <a:p>
            <a:r>
              <a:rPr lang="en-US" sz="1400" dirty="0" smtClean="0">
                <a:latin typeface="Calibri"/>
              </a:rPr>
              <a:t>CCC running @</a:t>
            </a:r>
          </a:p>
          <a:p>
            <a:r>
              <a:rPr lang="en-US" sz="1400" dirty="0" smtClean="0">
                <a:latin typeface="Calibri"/>
              </a:rPr>
              <a:t>CERN-AD. </a:t>
            </a:r>
          </a:p>
        </p:txBody>
      </p:sp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77082"/>
            <a:ext cx="3981962" cy="2039792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019" y="1564343"/>
            <a:ext cx="2017871" cy="532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962" y="875067"/>
            <a:ext cx="1736697" cy="310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Rechteck 60"/>
          <p:cNvSpPr/>
          <p:nvPr/>
        </p:nvSpPr>
        <p:spPr>
          <a:xfrm>
            <a:off x="251153" y="4139070"/>
            <a:ext cx="15908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latin typeface="Calibri"/>
              </a:rPr>
              <a:t>CCC </a:t>
            </a:r>
            <a:r>
              <a:rPr lang="en-US" sz="1400" dirty="0">
                <a:latin typeface="Calibri"/>
              </a:rPr>
              <a:t>is activated in the control room</a:t>
            </a:r>
            <a:r>
              <a:rPr lang="en-US" sz="1400" dirty="0" smtClean="0">
                <a:latin typeface="Calibri"/>
              </a:rPr>
              <a:t>. </a:t>
            </a:r>
          </a:p>
        </p:txBody>
      </p:sp>
      <p:sp>
        <p:nvSpPr>
          <p:cNvPr id="62" name="Rechteck 61"/>
          <p:cNvSpPr/>
          <p:nvPr/>
        </p:nvSpPr>
        <p:spPr>
          <a:xfrm>
            <a:off x="1777495" y="4546145"/>
            <a:ext cx="697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alibri"/>
              </a:rPr>
              <a:t>2017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1" y="668973"/>
            <a:ext cx="4248150" cy="3263174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5003597" y="3880299"/>
            <a:ext cx="38165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Comparison test CCC against </a:t>
            </a:r>
            <a:r>
              <a:rPr lang="en-US" sz="1400" dirty="0" smtClean="0"/>
              <a:t> </a:t>
            </a:r>
          </a:p>
          <a:p>
            <a:r>
              <a:rPr lang="en-US" sz="1400" b="1" dirty="0" smtClean="0"/>
              <a:t>P</a:t>
            </a:r>
            <a:r>
              <a:rPr lang="en-US" sz="1400" dirty="0" smtClean="0"/>
              <a:t>arametric </a:t>
            </a:r>
            <a:r>
              <a:rPr lang="en-US" sz="1400" b="1" dirty="0"/>
              <a:t>C</a:t>
            </a:r>
            <a:r>
              <a:rPr lang="en-US" sz="1400" dirty="0"/>
              <a:t>urrent </a:t>
            </a:r>
            <a:r>
              <a:rPr lang="en-US" sz="1400" b="1" dirty="0"/>
              <a:t>T</a:t>
            </a:r>
            <a:r>
              <a:rPr lang="en-US" sz="1400" dirty="0"/>
              <a:t>ransformer and </a:t>
            </a:r>
            <a:endParaRPr lang="en-US" sz="1400" dirty="0" smtClean="0"/>
          </a:p>
          <a:p>
            <a:r>
              <a:rPr lang="en-US" sz="1400" b="1" dirty="0" smtClean="0"/>
              <a:t>I</a:t>
            </a:r>
            <a:r>
              <a:rPr lang="en-US" sz="1400" dirty="0" smtClean="0"/>
              <a:t>onization </a:t>
            </a:r>
            <a:r>
              <a:rPr lang="en-US" sz="1400" b="1"/>
              <a:t>P</a:t>
            </a:r>
            <a:r>
              <a:rPr lang="en-US" sz="1400"/>
              <a:t>rofile </a:t>
            </a:r>
            <a:r>
              <a:rPr lang="en-US" sz="1400" b="1" smtClean="0"/>
              <a:t>M</a:t>
            </a:r>
            <a:r>
              <a:rPr lang="en-US" sz="1400" smtClean="0"/>
              <a:t>onitor @ </a:t>
            </a:r>
            <a:endParaRPr lang="en-US" sz="1400" dirty="0" smtClean="0"/>
          </a:p>
          <a:p>
            <a:r>
              <a:rPr lang="en-US" sz="1400" dirty="0" smtClean="0"/>
              <a:t>CRYRING@ESR </a:t>
            </a:r>
            <a:r>
              <a:rPr lang="en-US" sz="1400" dirty="0" smtClean="0"/>
              <a:t>in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32829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CCC</a:t>
            </a:r>
            <a:r>
              <a:rPr lang="en-US" sz="2400" b="0" cap="none" dirty="0" smtClean="0">
                <a:solidFill>
                  <a:srgbClr val="0025FF"/>
                </a:solidFill>
              </a:rPr>
              <a:t>s</a:t>
            </a:r>
            <a:endParaRPr lang="en-US" sz="24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5" name="Rechteck 14"/>
          <p:cNvSpPr/>
          <p:nvPr/>
        </p:nvSpPr>
        <p:spPr>
          <a:xfrm>
            <a:off x="3610371" y="122832"/>
            <a:ext cx="53271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Evolution </a:t>
            </a:r>
            <a:r>
              <a:rPr lang="en-GB" sz="20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 2024</a:t>
            </a:r>
            <a:endParaRPr lang="en-GB" sz="20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946" y="1539307"/>
            <a:ext cx="792088" cy="68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52" y="1026991"/>
            <a:ext cx="971728" cy="1308725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  <a:headEnd/>
            <a:tailEnd/>
          </a:ln>
          <a:effectLst>
            <a:outerShdw blurRad="50800" dist="254000" dir="2700000" algn="ctr" rotWithShape="0">
              <a:schemeClr val="tx1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3" name="Rechteck 92"/>
          <p:cNvSpPr/>
          <p:nvPr/>
        </p:nvSpPr>
        <p:spPr>
          <a:xfrm>
            <a:off x="395538" y="2429475"/>
            <a:ext cx="697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/>
              <a:t>GSI </a:t>
            </a:r>
            <a:endParaRPr lang="de-DE" dirty="0" smtClean="0"/>
          </a:p>
          <a:p>
            <a:pPr algn="ctr"/>
            <a:r>
              <a:rPr lang="de-DE" dirty="0" smtClean="0"/>
              <a:t>1996</a:t>
            </a:r>
            <a:endParaRPr lang="de-DE" dirty="0"/>
          </a:p>
        </p:txBody>
      </p:sp>
      <p:sp>
        <p:nvSpPr>
          <p:cNvPr id="94" name="Rechteck 93"/>
          <p:cNvSpPr/>
          <p:nvPr/>
        </p:nvSpPr>
        <p:spPr>
          <a:xfrm>
            <a:off x="1967580" y="2228404"/>
            <a:ext cx="112082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CERN-</a:t>
            </a:r>
          </a:p>
          <a:p>
            <a:pPr algn="ctr"/>
            <a:r>
              <a:rPr lang="de-DE" dirty="0" err="1" smtClean="0"/>
              <a:t>Nb</a:t>
            </a:r>
            <a:r>
              <a:rPr lang="de-DE" dirty="0" smtClean="0"/>
              <a:t>-CCC </a:t>
            </a:r>
          </a:p>
          <a:p>
            <a:pPr algn="ctr"/>
            <a:r>
              <a:rPr lang="de-DE" dirty="0" smtClean="0"/>
              <a:t>2015</a:t>
            </a:r>
            <a:endParaRPr lang="de-DE" dirty="0"/>
          </a:p>
        </p:txBody>
      </p:sp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57" y="1131977"/>
            <a:ext cx="642466" cy="966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Rechteck 95"/>
          <p:cNvSpPr/>
          <p:nvPr/>
        </p:nvSpPr>
        <p:spPr>
          <a:xfrm>
            <a:off x="1298230" y="209174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BESSY</a:t>
            </a:r>
          </a:p>
          <a:p>
            <a:pPr algn="ctr"/>
            <a:r>
              <a:rPr lang="de-DE" dirty="0" smtClean="0"/>
              <a:t>2009</a:t>
            </a:r>
            <a:endParaRPr lang="de-DE" dirty="0"/>
          </a:p>
        </p:txBody>
      </p:sp>
      <p:sp>
        <p:nvSpPr>
          <p:cNvPr id="126" name="Rechteck 125"/>
          <p:cNvSpPr/>
          <p:nvPr/>
        </p:nvSpPr>
        <p:spPr>
          <a:xfrm>
            <a:off x="2864013" y="3005980"/>
            <a:ext cx="14927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FAIR-</a:t>
            </a:r>
          </a:p>
          <a:p>
            <a:pPr algn="ctr"/>
            <a:r>
              <a:rPr lang="de-DE" dirty="0" err="1" smtClean="0"/>
              <a:t>Nb</a:t>
            </a:r>
            <a:r>
              <a:rPr lang="de-DE" dirty="0" smtClean="0"/>
              <a:t>-CCC-</a:t>
            </a:r>
            <a:r>
              <a:rPr lang="de-DE" b="1" dirty="0" err="1" smtClean="0"/>
              <a:t>xD</a:t>
            </a:r>
            <a:r>
              <a:rPr lang="de-DE" dirty="0" smtClean="0"/>
              <a:t> </a:t>
            </a:r>
          </a:p>
          <a:p>
            <a:pPr algn="ctr"/>
            <a:r>
              <a:rPr lang="de-DE" dirty="0" smtClean="0"/>
              <a:t>2017</a:t>
            </a:r>
            <a:endParaRPr lang="de-DE" dirty="0"/>
          </a:p>
        </p:txBody>
      </p:sp>
      <p:sp>
        <p:nvSpPr>
          <p:cNvPr id="132" name="Rechteck 131"/>
          <p:cNvSpPr/>
          <p:nvPr/>
        </p:nvSpPr>
        <p:spPr>
          <a:xfrm>
            <a:off x="3152033" y="715822"/>
            <a:ext cx="4620176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25FF"/>
                </a:solidFill>
              </a:rPr>
              <a:t>Pb</a:t>
            </a:r>
            <a:r>
              <a:rPr lang="en-US" dirty="0" smtClean="0">
                <a:solidFill>
                  <a:srgbClr val="0025FF"/>
                </a:solidFill>
              </a:rPr>
              <a:t>-</a:t>
            </a:r>
            <a:r>
              <a:rPr lang="en-US" dirty="0" smtClean="0"/>
              <a:t>Coreless CCCs </a:t>
            </a:r>
            <a:r>
              <a:rPr lang="de-DE" dirty="0" smtClean="0"/>
              <a:t>V1…V8, EMI-problems</a:t>
            </a:r>
            <a:endParaRPr lang="en-US" dirty="0" smtClean="0"/>
          </a:p>
          <a:p>
            <a:r>
              <a:rPr lang="en-US" sz="1600" dirty="0" smtClean="0"/>
              <a:t>                              </a:t>
            </a:r>
            <a:r>
              <a:rPr lang="en-US" sz="1400" dirty="0" smtClean="0"/>
              <a:t>unstable </a:t>
            </a:r>
            <a:r>
              <a:rPr lang="en-US" sz="1400" dirty="0"/>
              <a:t>in the field of application</a:t>
            </a:r>
            <a:endParaRPr lang="en-US" sz="1400" dirty="0" smtClean="0"/>
          </a:p>
        </p:txBody>
      </p:sp>
      <p:sp>
        <p:nvSpPr>
          <p:cNvPr id="133" name="Eingekerbter Pfeil nach rechts 132"/>
          <p:cNvSpPr/>
          <p:nvPr/>
        </p:nvSpPr>
        <p:spPr bwMode="auto">
          <a:xfrm rot="5400000">
            <a:off x="317663" y="777007"/>
            <a:ext cx="479749" cy="108000"/>
          </a:xfrm>
          <a:prstGeom prst="notch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34" name="Eingekerbter Pfeil nach rechts 133"/>
          <p:cNvSpPr/>
          <p:nvPr/>
        </p:nvSpPr>
        <p:spPr bwMode="auto">
          <a:xfrm rot="2640850">
            <a:off x="651905" y="857367"/>
            <a:ext cx="924870" cy="108000"/>
          </a:xfrm>
          <a:prstGeom prst="notch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35" name="Eingekerbter Pfeil nach rechts 134"/>
          <p:cNvSpPr/>
          <p:nvPr/>
        </p:nvSpPr>
        <p:spPr bwMode="auto">
          <a:xfrm rot="2369337">
            <a:off x="944483" y="991344"/>
            <a:ext cx="1483365" cy="108000"/>
          </a:xfrm>
          <a:prstGeom prst="notch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36" name="Eingekerbter Pfeil nach rechts 135"/>
          <p:cNvSpPr/>
          <p:nvPr/>
        </p:nvSpPr>
        <p:spPr bwMode="auto">
          <a:xfrm rot="2086755">
            <a:off x="1156707" y="1202892"/>
            <a:ext cx="2503344" cy="108000"/>
          </a:xfrm>
          <a:prstGeom prst="notch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37" name="Eingekerbter Pfeil nach rechts 136"/>
          <p:cNvSpPr/>
          <p:nvPr/>
        </p:nvSpPr>
        <p:spPr bwMode="auto">
          <a:xfrm rot="1314278">
            <a:off x="1584537" y="877667"/>
            <a:ext cx="2376000" cy="108000"/>
          </a:xfrm>
          <a:prstGeom prst="notchedRight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pic>
        <p:nvPicPr>
          <p:cNvPr id="143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815" y="1965283"/>
            <a:ext cx="1166983" cy="1061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4" name="Eingekerbter Pfeil nach rechts 143"/>
          <p:cNvSpPr/>
          <p:nvPr/>
        </p:nvSpPr>
        <p:spPr bwMode="auto">
          <a:xfrm rot="1622717">
            <a:off x="1332781" y="1524527"/>
            <a:ext cx="4552486" cy="108000"/>
          </a:xfrm>
          <a:prstGeom prst="notchedRightArrow">
            <a:avLst/>
          </a:prstGeom>
          <a:solidFill>
            <a:srgbClr val="00CC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45" name="Title 3"/>
          <p:cNvSpPr txBox="1">
            <a:spLocks/>
          </p:cNvSpPr>
          <p:nvPr/>
        </p:nvSpPr>
        <p:spPr>
          <a:xfrm>
            <a:off x="4652267" y="2427113"/>
            <a:ext cx="3057953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cap="none" dirty="0" err="1" smtClean="0">
                <a:solidFill>
                  <a:srgbClr val="00CC00"/>
                </a:solidFill>
              </a:rPr>
              <a:t>Pb-</a:t>
            </a:r>
            <a:r>
              <a:rPr lang="en-US" sz="3200" cap="none" dirty="0" err="1" smtClean="0">
                <a:solidFill>
                  <a:srgbClr val="00CC00"/>
                </a:solidFill>
              </a:rPr>
              <a:t>D</a:t>
            </a:r>
            <a:r>
              <a:rPr lang="en-US" sz="1800" b="0" cap="none" dirty="0" err="1" smtClean="0">
                <a:solidFill>
                  <a:srgbClr val="00CC00"/>
                </a:solidFill>
              </a:rPr>
              <a:t>ualCore</a:t>
            </a:r>
            <a:r>
              <a:rPr lang="en-US" sz="3200" cap="none" dirty="0" err="1" smtClean="0">
                <a:solidFill>
                  <a:srgbClr val="00CC00"/>
                </a:solidFill>
              </a:rPr>
              <a:t>CCC</a:t>
            </a:r>
            <a:endParaRPr lang="de-DE" sz="2000" dirty="0">
              <a:solidFill>
                <a:srgbClr val="00CC00"/>
              </a:solidFill>
            </a:endParaRPr>
          </a:p>
        </p:txBody>
      </p:sp>
      <p:sp>
        <p:nvSpPr>
          <p:cNvPr id="146" name="Rechteck 145"/>
          <p:cNvSpPr/>
          <p:nvPr/>
        </p:nvSpPr>
        <p:spPr>
          <a:xfrm>
            <a:off x="2795004" y="4423908"/>
            <a:ext cx="1646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err="1" smtClean="0"/>
              <a:t>Pb</a:t>
            </a:r>
            <a:r>
              <a:rPr lang="de-DE" dirty="0" smtClean="0"/>
              <a:t>-DCCC-</a:t>
            </a:r>
            <a:r>
              <a:rPr lang="de-DE" b="1" dirty="0" err="1" smtClean="0"/>
              <a:t>xD</a:t>
            </a:r>
            <a:r>
              <a:rPr lang="de-DE" dirty="0" smtClean="0"/>
              <a:t> </a:t>
            </a:r>
          </a:p>
          <a:p>
            <a:pPr algn="ctr"/>
            <a:r>
              <a:rPr lang="de-DE" dirty="0" smtClean="0"/>
              <a:t>2024</a:t>
            </a:r>
            <a:endParaRPr lang="de-DE" dirty="0"/>
          </a:p>
        </p:txBody>
      </p:sp>
      <p:sp>
        <p:nvSpPr>
          <p:cNvPr id="147" name="Eingekerbter Pfeil nach rechts 146"/>
          <p:cNvSpPr/>
          <p:nvPr/>
        </p:nvSpPr>
        <p:spPr bwMode="auto">
          <a:xfrm rot="2640850">
            <a:off x="6268760" y="3197011"/>
            <a:ext cx="924870" cy="108000"/>
          </a:xfrm>
          <a:prstGeom prst="notchedRightArrow">
            <a:avLst/>
          </a:prstGeom>
          <a:solidFill>
            <a:srgbClr val="00CC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48" name="Eingekerbter Pfeil nach rechts 147"/>
          <p:cNvSpPr/>
          <p:nvPr/>
        </p:nvSpPr>
        <p:spPr bwMode="auto">
          <a:xfrm rot="8247937">
            <a:off x="4846473" y="3197011"/>
            <a:ext cx="924870" cy="108000"/>
          </a:xfrm>
          <a:prstGeom prst="notchedRightArrow">
            <a:avLst/>
          </a:prstGeom>
          <a:solidFill>
            <a:srgbClr val="00CC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0487" tIns="44450" rIns="90487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ZapfHumnst Dm BT" charset="0"/>
            </a:endParaRPr>
          </a:p>
        </p:txBody>
      </p:sp>
      <p:sp>
        <p:nvSpPr>
          <p:cNvPr id="150" name="Rechteck 149"/>
          <p:cNvSpPr/>
          <p:nvPr/>
        </p:nvSpPr>
        <p:spPr>
          <a:xfrm>
            <a:off x="6816339" y="3586248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Pb-DCCC-</a:t>
            </a:r>
            <a:r>
              <a:rPr lang="de-DE" b="1" dirty="0" smtClean="0"/>
              <a:t>Sm</a:t>
            </a:r>
            <a:r>
              <a:rPr lang="de-DE" dirty="0" smtClean="0"/>
              <a:t>-200 </a:t>
            </a:r>
          </a:p>
          <a:p>
            <a:pPr algn="ctr"/>
            <a:r>
              <a:rPr lang="de-DE" dirty="0" smtClean="0"/>
              <a:t>2022</a:t>
            </a:r>
            <a:endParaRPr lang="de-DE" dirty="0"/>
          </a:p>
        </p:txBody>
      </p:sp>
      <p:sp>
        <p:nvSpPr>
          <p:cNvPr id="151" name="Rechteck 150"/>
          <p:cNvSpPr/>
          <p:nvPr/>
        </p:nvSpPr>
        <p:spPr>
          <a:xfrm>
            <a:off x="6844561" y="4316548"/>
            <a:ext cx="21723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Pb-DCCC-</a:t>
            </a:r>
            <a:r>
              <a:rPr lang="de-DE" b="1" dirty="0" smtClean="0"/>
              <a:t>Sm</a:t>
            </a:r>
            <a:r>
              <a:rPr lang="de-DE" dirty="0" smtClean="0"/>
              <a:t>-300 </a:t>
            </a:r>
          </a:p>
          <a:p>
            <a:pPr algn="ctr"/>
            <a:r>
              <a:rPr lang="de-DE" dirty="0" smtClean="0"/>
              <a:t>2023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6641" flipH="1">
            <a:off x="5641665" y="3352779"/>
            <a:ext cx="1125855" cy="75438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09639" y="4061569"/>
            <a:ext cx="1352689" cy="844316"/>
          </a:xfrm>
          <a:prstGeom prst="rect">
            <a:avLst/>
          </a:prstGeom>
        </p:spPr>
      </p:pic>
      <p:pic>
        <p:nvPicPr>
          <p:cNvPr id="153" name="Grafik 15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4116689" y="3521103"/>
            <a:ext cx="1054997" cy="1080931"/>
          </a:xfrm>
          <a:prstGeom prst="rect">
            <a:avLst/>
          </a:prstGeom>
        </p:spPr>
      </p:pic>
      <p:pic>
        <p:nvPicPr>
          <p:cNvPr id="154" name="Grafik 1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995832" y="1305537"/>
            <a:ext cx="1041252" cy="892504"/>
          </a:xfrm>
          <a:prstGeom prst="rect">
            <a:avLst/>
          </a:prstGeom>
        </p:spPr>
      </p:pic>
      <p:sp>
        <p:nvSpPr>
          <p:cNvPr id="155" name="Rechteck 154"/>
          <p:cNvSpPr/>
          <p:nvPr/>
        </p:nvSpPr>
        <p:spPr>
          <a:xfrm>
            <a:off x="5967905" y="1331375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Pb-CCC-</a:t>
            </a:r>
            <a:r>
              <a:rPr lang="de-DE" b="1" dirty="0" smtClean="0"/>
              <a:t>xD</a:t>
            </a:r>
            <a:r>
              <a:rPr lang="de-DE" dirty="0" smtClean="0"/>
              <a:t>-V8-2 </a:t>
            </a:r>
          </a:p>
          <a:p>
            <a:pPr algn="ctr"/>
            <a:r>
              <a:rPr lang="de-DE" dirty="0" smtClean="0"/>
              <a:t>2024</a:t>
            </a:r>
            <a:endParaRPr lang="de-DE" dirty="0"/>
          </a:p>
        </p:txBody>
      </p:sp>
      <p:sp>
        <p:nvSpPr>
          <p:cNvPr id="2" name="Rechteck 1"/>
          <p:cNvSpPr/>
          <p:nvPr/>
        </p:nvSpPr>
        <p:spPr>
          <a:xfrm>
            <a:off x="2018322" y="3647399"/>
            <a:ext cx="11224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rgbClr val="0025FF"/>
                </a:solidFill>
              </a:rPr>
              <a:t>BMBF </a:t>
            </a:r>
            <a:r>
              <a:rPr lang="en-US" sz="1000" dirty="0" smtClean="0">
                <a:solidFill>
                  <a:srgbClr val="0025FF"/>
                </a:solidFill>
              </a:rPr>
              <a:t>project:</a:t>
            </a:r>
          </a:p>
          <a:p>
            <a:r>
              <a:rPr lang="en-US" sz="1200" dirty="0" smtClean="0">
                <a:solidFill>
                  <a:srgbClr val="0025FF"/>
                </a:solidFill>
              </a:rPr>
              <a:t>05P15SJRBA</a:t>
            </a:r>
            <a:endParaRPr lang="en-US" sz="1200" dirty="0">
              <a:solidFill>
                <a:srgbClr val="0025FF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3922575" y="1305537"/>
            <a:ext cx="11047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rgbClr val="0025FF"/>
                </a:solidFill>
              </a:rPr>
              <a:t>BMBF </a:t>
            </a:r>
            <a:r>
              <a:rPr lang="en-US" sz="1000" dirty="0" smtClean="0">
                <a:solidFill>
                  <a:srgbClr val="0025FF"/>
                </a:solidFill>
              </a:rPr>
              <a:t>project:</a:t>
            </a:r>
          </a:p>
          <a:p>
            <a:r>
              <a:rPr lang="en-US" sz="1200" dirty="0" smtClean="0">
                <a:solidFill>
                  <a:srgbClr val="0025FF"/>
                </a:solidFill>
              </a:rPr>
              <a:t>05P18SJRB1</a:t>
            </a:r>
            <a:endParaRPr lang="en-US" sz="1200" dirty="0">
              <a:solidFill>
                <a:srgbClr val="0025FF"/>
              </a:solidFill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806542" y="3197580"/>
            <a:ext cx="11047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solidFill>
                  <a:srgbClr val="0025FF"/>
                </a:solidFill>
              </a:rPr>
              <a:t>BMBF </a:t>
            </a:r>
            <a:r>
              <a:rPr lang="en-US" sz="1000" dirty="0" smtClean="0">
                <a:solidFill>
                  <a:srgbClr val="0025FF"/>
                </a:solidFill>
              </a:rPr>
              <a:t>project:</a:t>
            </a:r>
          </a:p>
          <a:p>
            <a:r>
              <a:rPr lang="en-US" sz="1200" dirty="0" smtClean="0">
                <a:solidFill>
                  <a:srgbClr val="0025FF"/>
                </a:solidFill>
              </a:rPr>
              <a:t>05P21SJRB1</a:t>
            </a:r>
            <a:endParaRPr lang="en-US" sz="1200" dirty="0">
              <a:solidFill>
                <a:srgbClr val="0025FF"/>
              </a:solidFill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263687" y="2752640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0781E"/>
                </a:solidFill>
              </a:rPr>
              <a:t>PhD</a:t>
            </a:r>
            <a:r>
              <a:rPr lang="de-DE" sz="1000" dirty="0" smtClean="0">
                <a:solidFill>
                  <a:srgbClr val="F0781E"/>
                </a:solidFill>
              </a:rPr>
              <a:t> </a:t>
            </a:r>
            <a:r>
              <a:rPr lang="en-US" sz="1000" dirty="0" smtClean="0">
                <a:solidFill>
                  <a:srgbClr val="F0781E"/>
                </a:solidFill>
              </a:rPr>
              <a:t>theses</a:t>
            </a:r>
          </a:p>
          <a:p>
            <a:r>
              <a:rPr lang="de-DE" sz="1200" dirty="0" smtClean="0">
                <a:solidFill>
                  <a:srgbClr val="F0781E"/>
                </a:solidFill>
              </a:rPr>
              <a:t>R. </a:t>
            </a:r>
            <a:r>
              <a:rPr lang="de-DE" sz="1200" dirty="0" err="1" smtClean="0">
                <a:solidFill>
                  <a:srgbClr val="F0781E"/>
                </a:solidFill>
              </a:rPr>
              <a:t>Geithner</a:t>
            </a:r>
            <a:endParaRPr lang="de-DE" sz="1200" dirty="0" smtClean="0">
              <a:solidFill>
                <a:srgbClr val="F0781E"/>
              </a:solidFill>
            </a:endParaRPr>
          </a:p>
          <a:p>
            <a:r>
              <a:rPr lang="de-DE" sz="1000" dirty="0" smtClean="0">
                <a:solidFill>
                  <a:srgbClr val="F0781E"/>
                </a:solidFill>
              </a:rPr>
              <a:t>2013</a:t>
            </a:r>
            <a:endParaRPr lang="en-US" sz="1000" dirty="0">
              <a:solidFill>
                <a:srgbClr val="0025FF"/>
              </a:solidFill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6908854" y="2857080"/>
            <a:ext cx="10807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0781E"/>
                </a:solidFill>
              </a:rPr>
              <a:t>PhD</a:t>
            </a:r>
            <a:r>
              <a:rPr lang="de-DE" sz="1000" dirty="0" smtClean="0">
                <a:solidFill>
                  <a:srgbClr val="F0781E"/>
                </a:solidFill>
              </a:rPr>
              <a:t> </a:t>
            </a:r>
            <a:r>
              <a:rPr lang="en-US" sz="1000" dirty="0" smtClean="0">
                <a:solidFill>
                  <a:srgbClr val="F0781E"/>
                </a:solidFill>
              </a:rPr>
              <a:t>theses</a:t>
            </a:r>
          </a:p>
          <a:p>
            <a:r>
              <a:rPr lang="de-DE" sz="1200" dirty="0">
                <a:solidFill>
                  <a:srgbClr val="F0781E"/>
                </a:solidFill>
              </a:rPr>
              <a:t>M</a:t>
            </a:r>
            <a:r>
              <a:rPr lang="de-DE" sz="1200" dirty="0" smtClean="0">
                <a:solidFill>
                  <a:srgbClr val="F0781E"/>
                </a:solidFill>
              </a:rPr>
              <a:t>. Stapelfeld</a:t>
            </a:r>
          </a:p>
          <a:p>
            <a:r>
              <a:rPr lang="de-DE" sz="1000" dirty="0" smtClean="0">
                <a:solidFill>
                  <a:srgbClr val="F0781E"/>
                </a:solidFill>
              </a:rPr>
              <a:t>2022</a:t>
            </a:r>
            <a:endParaRPr lang="en-US" sz="1000" dirty="0">
              <a:solidFill>
                <a:srgbClr val="0025FF"/>
              </a:solidFill>
            </a:endParaRPr>
          </a:p>
        </p:txBody>
      </p:sp>
      <p:sp>
        <p:nvSpPr>
          <p:cNvPr id="39" name="Rechteck 38"/>
          <p:cNvSpPr/>
          <p:nvPr/>
        </p:nvSpPr>
        <p:spPr>
          <a:xfrm>
            <a:off x="1825350" y="3127209"/>
            <a:ext cx="11320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0781E"/>
                </a:solidFill>
              </a:rPr>
              <a:t>PhD</a:t>
            </a:r>
            <a:r>
              <a:rPr lang="de-DE" sz="1000" dirty="0" smtClean="0">
                <a:solidFill>
                  <a:srgbClr val="F0781E"/>
                </a:solidFill>
              </a:rPr>
              <a:t> </a:t>
            </a:r>
            <a:r>
              <a:rPr lang="en-US" sz="1000" dirty="0" smtClean="0">
                <a:solidFill>
                  <a:srgbClr val="F0781E"/>
                </a:solidFill>
              </a:rPr>
              <a:t>theses</a:t>
            </a:r>
          </a:p>
          <a:p>
            <a:r>
              <a:rPr lang="de-DE" sz="1200" dirty="0">
                <a:solidFill>
                  <a:srgbClr val="F0781E"/>
                </a:solidFill>
              </a:rPr>
              <a:t>M. </a:t>
            </a:r>
            <a:r>
              <a:rPr lang="de-DE" sz="1200" dirty="0" smtClean="0">
                <a:solidFill>
                  <a:srgbClr val="F0781E"/>
                </a:solidFill>
              </a:rPr>
              <a:t>Fernandes</a:t>
            </a:r>
          </a:p>
          <a:p>
            <a:r>
              <a:rPr lang="de-DE" sz="1000" dirty="0" smtClean="0">
                <a:solidFill>
                  <a:srgbClr val="F0781E"/>
                </a:solidFill>
              </a:rPr>
              <a:t>2017</a:t>
            </a:r>
            <a:endParaRPr lang="en-US" sz="1000" dirty="0">
              <a:solidFill>
                <a:srgbClr val="0025FF"/>
              </a:solidFill>
            </a:endParaRPr>
          </a:p>
        </p:txBody>
      </p:sp>
      <p:sp>
        <p:nvSpPr>
          <p:cNvPr id="40" name="Rechteck 39"/>
          <p:cNvSpPr/>
          <p:nvPr/>
        </p:nvSpPr>
        <p:spPr>
          <a:xfrm>
            <a:off x="3847047" y="2825776"/>
            <a:ext cx="843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0781E"/>
                </a:solidFill>
              </a:rPr>
              <a:t>PhD</a:t>
            </a:r>
            <a:r>
              <a:rPr lang="de-DE" sz="1000" dirty="0" smtClean="0">
                <a:solidFill>
                  <a:srgbClr val="F0781E"/>
                </a:solidFill>
              </a:rPr>
              <a:t> </a:t>
            </a:r>
            <a:r>
              <a:rPr lang="en-US" sz="1000" dirty="0" smtClean="0">
                <a:solidFill>
                  <a:srgbClr val="F0781E"/>
                </a:solidFill>
              </a:rPr>
              <a:t>theses</a:t>
            </a:r>
          </a:p>
          <a:p>
            <a:r>
              <a:rPr lang="de-DE" sz="1200" dirty="0">
                <a:solidFill>
                  <a:srgbClr val="F0781E"/>
                </a:solidFill>
              </a:rPr>
              <a:t>F</a:t>
            </a:r>
            <a:r>
              <a:rPr lang="de-DE" sz="1200" dirty="0" smtClean="0">
                <a:solidFill>
                  <a:srgbClr val="F0781E"/>
                </a:solidFill>
              </a:rPr>
              <a:t>. </a:t>
            </a:r>
            <a:r>
              <a:rPr lang="de-DE" sz="1200" dirty="0" err="1" smtClean="0">
                <a:solidFill>
                  <a:srgbClr val="F0781E"/>
                </a:solidFill>
              </a:rPr>
              <a:t>Kurian</a:t>
            </a:r>
            <a:r>
              <a:rPr lang="de-DE" sz="1200" dirty="0" smtClean="0">
                <a:solidFill>
                  <a:srgbClr val="F0781E"/>
                </a:solidFill>
              </a:rPr>
              <a:t> </a:t>
            </a:r>
          </a:p>
          <a:p>
            <a:r>
              <a:rPr lang="de-DE" sz="1000" dirty="0" smtClean="0">
                <a:solidFill>
                  <a:srgbClr val="F0781E"/>
                </a:solidFill>
              </a:rPr>
              <a:t>2016</a:t>
            </a:r>
            <a:endParaRPr lang="en-US" sz="1000" dirty="0">
              <a:solidFill>
                <a:srgbClr val="0025FF"/>
              </a:solidFill>
            </a:endParaRPr>
          </a:p>
        </p:txBody>
      </p:sp>
      <p:sp>
        <p:nvSpPr>
          <p:cNvPr id="41" name="Rechteck 40"/>
          <p:cNvSpPr/>
          <p:nvPr/>
        </p:nvSpPr>
        <p:spPr>
          <a:xfrm>
            <a:off x="4205627" y="2251446"/>
            <a:ext cx="843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0781E"/>
                </a:solidFill>
              </a:rPr>
              <a:t>PhD</a:t>
            </a:r>
            <a:r>
              <a:rPr lang="de-DE" sz="1000" dirty="0" smtClean="0">
                <a:solidFill>
                  <a:srgbClr val="F0781E"/>
                </a:solidFill>
              </a:rPr>
              <a:t> </a:t>
            </a:r>
            <a:r>
              <a:rPr lang="en-US" sz="1000" dirty="0" smtClean="0">
                <a:solidFill>
                  <a:srgbClr val="F0781E"/>
                </a:solidFill>
              </a:rPr>
              <a:t>theses</a:t>
            </a:r>
          </a:p>
          <a:p>
            <a:r>
              <a:rPr lang="de-DE" sz="1200" dirty="0">
                <a:solidFill>
                  <a:srgbClr val="F0781E"/>
                </a:solidFill>
              </a:rPr>
              <a:t>D</a:t>
            </a:r>
            <a:r>
              <a:rPr lang="de-DE" sz="1200" dirty="0" smtClean="0">
                <a:solidFill>
                  <a:srgbClr val="F0781E"/>
                </a:solidFill>
              </a:rPr>
              <a:t>. Haider</a:t>
            </a:r>
          </a:p>
          <a:p>
            <a:r>
              <a:rPr lang="de-DE" sz="1000" dirty="0" smtClean="0">
                <a:solidFill>
                  <a:srgbClr val="F0781E"/>
                </a:solidFill>
              </a:rPr>
              <a:t>2022 </a:t>
            </a:r>
            <a:endParaRPr lang="en-US" sz="1000" dirty="0">
              <a:solidFill>
                <a:srgbClr val="0025FF"/>
              </a:solidFill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7403761" y="2141544"/>
            <a:ext cx="1250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solidFill>
                  <a:srgbClr val="F0781E"/>
                </a:solidFill>
              </a:rPr>
              <a:t>PhD</a:t>
            </a:r>
            <a:r>
              <a:rPr lang="de-DE" sz="1000" dirty="0" smtClean="0">
                <a:solidFill>
                  <a:srgbClr val="F0781E"/>
                </a:solidFill>
              </a:rPr>
              <a:t> </a:t>
            </a:r>
            <a:r>
              <a:rPr lang="en-US" sz="1000" dirty="0" smtClean="0">
                <a:solidFill>
                  <a:srgbClr val="F0781E"/>
                </a:solidFill>
              </a:rPr>
              <a:t>theses</a:t>
            </a:r>
          </a:p>
          <a:p>
            <a:r>
              <a:rPr lang="de-DE" sz="1200" dirty="0" smtClean="0">
                <a:solidFill>
                  <a:srgbClr val="F0781E"/>
                </a:solidFill>
              </a:rPr>
              <a:t>L</a:t>
            </a:r>
            <a:r>
              <a:rPr lang="de-DE" sz="1200" dirty="0">
                <a:solidFill>
                  <a:srgbClr val="F0781E"/>
                </a:solidFill>
              </a:rPr>
              <a:t>. </a:t>
            </a:r>
            <a:r>
              <a:rPr lang="de-DE" sz="1200" dirty="0" err="1" smtClean="0">
                <a:solidFill>
                  <a:srgbClr val="F0781E"/>
                </a:solidFill>
              </a:rPr>
              <a:t>Crescimbeni</a:t>
            </a:r>
            <a:r>
              <a:rPr lang="de-DE" sz="1200" dirty="0" smtClean="0">
                <a:solidFill>
                  <a:srgbClr val="F0781E"/>
                </a:solidFill>
              </a:rPr>
              <a:t> </a:t>
            </a:r>
          </a:p>
          <a:p>
            <a:r>
              <a:rPr lang="de-DE" sz="1000" dirty="0">
                <a:solidFill>
                  <a:srgbClr val="F0781E"/>
                </a:solidFill>
              </a:rPr>
              <a:t>i</a:t>
            </a:r>
            <a:r>
              <a:rPr lang="de-DE" sz="1000" dirty="0" smtClean="0">
                <a:solidFill>
                  <a:srgbClr val="F0781E"/>
                </a:solidFill>
              </a:rPr>
              <a:t>n </a:t>
            </a:r>
            <a:r>
              <a:rPr lang="en-US" sz="1000" dirty="0" smtClean="0">
                <a:solidFill>
                  <a:srgbClr val="F0781E"/>
                </a:solidFill>
              </a:rPr>
              <a:t>progress</a:t>
            </a:r>
            <a:endParaRPr lang="en-US" sz="1000" dirty="0">
              <a:solidFill>
                <a:srgbClr val="0025FF"/>
              </a:solidFill>
            </a:endParaRPr>
          </a:p>
        </p:txBody>
      </p:sp>
      <p:cxnSp>
        <p:nvCxnSpPr>
          <p:cNvPr id="43" name="Gerader Verbinder 42"/>
          <p:cNvCxnSpPr/>
          <p:nvPr/>
        </p:nvCxnSpPr>
        <p:spPr>
          <a:xfrm flipV="1">
            <a:off x="2412000" y="615600"/>
            <a:ext cx="637200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825" y="3077469"/>
            <a:ext cx="1039172" cy="1309756"/>
          </a:xfrm>
          <a:prstGeom prst="rect">
            <a:avLst/>
          </a:prstGeom>
        </p:spPr>
      </p:pic>
      <p:sp>
        <p:nvSpPr>
          <p:cNvPr id="46" name="Rechteck 45"/>
          <p:cNvSpPr/>
          <p:nvPr/>
        </p:nvSpPr>
        <p:spPr>
          <a:xfrm>
            <a:off x="390650" y="3894618"/>
            <a:ext cx="1498680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>
            <a:spAutoFit/>
          </a:bodyPr>
          <a:lstStyle/>
          <a:p>
            <a:r>
              <a:rPr lang="de-DE" sz="1200" dirty="0" smtClean="0"/>
              <a:t>IBIC‘98</a:t>
            </a:r>
          </a:p>
          <a:p>
            <a:r>
              <a:rPr lang="de-DE" sz="1200" dirty="0" err="1" smtClean="0"/>
              <a:t>Farady</a:t>
            </a:r>
            <a:r>
              <a:rPr lang="de-DE" sz="1200" dirty="0" smtClean="0"/>
              <a:t> Cup Award</a:t>
            </a:r>
            <a:endParaRPr lang="en-US" sz="1200" dirty="0" smtClean="0"/>
          </a:p>
          <a:p>
            <a:r>
              <a:rPr lang="de-DE" sz="1200" dirty="0" err="1"/>
              <a:t>t</a:t>
            </a:r>
            <a:r>
              <a:rPr lang="de-DE" sz="1200" dirty="0" err="1" smtClean="0"/>
              <a:t>o</a:t>
            </a:r>
            <a:r>
              <a:rPr lang="de-DE" sz="1200" dirty="0" smtClean="0"/>
              <a:t>  A. Peters (GSI)</a:t>
            </a:r>
          </a:p>
          <a:p>
            <a:r>
              <a:rPr lang="en-US" sz="1200" dirty="0">
                <a:solidFill>
                  <a:srgbClr val="0025FF"/>
                </a:solidFill>
              </a:rPr>
              <a:t>Noise: 250 </a:t>
            </a:r>
            <a:r>
              <a:rPr lang="en-US" sz="1200" dirty="0" err="1">
                <a:solidFill>
                  <a:srgbClr val="0025FF"/>
                </a:solidFill>
              </a:rPr>
              <a:t>pA</a:t>
            </a:r>
            <a:r>
              <a:rPr lang="en-US" sz="1200" dirty="0">
                <a:solidFill>
                  <a:srgbClr val="0025FF"/>
                </a:solidFill>
              </a:rPr>
              <a:t> </a:t>
            </a:r>
            <a:r>
              <a:rPr lang="en-US" sz="1200" dirty="0" smtClean="0">
                <a:solidFill>
                  <a:srgbClr val="0025FF"/>
                </a:solidFill>
              </a:rPr>
              <a:t>/√Hz</a:t>
            </a:r>
            <a:endParaRPr lang="en-US" sz="1200" dirty="0">
              <a:solidFill>
                <a:srgbClr val="0025FF"/>
              </a:solidFill>
            </a:endParaRPr>
          </a:p>
        </p:txBody>
      </p:sp>
      <p:cxnSp>
        <p:nvCxnSpPr>
          <p:cNvPr id="10" name="Gerader Verbinder 9"/>
          <p:cNvCxnSpPr/>
          <p:nvPr/>
        </p:nvCxnSpPr>
        <p:spPr>
          <a:xfrm>
            <a:off x="944725" y="4694876"/>
            <a:ext cx="41715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2098406" y="2994407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BLD 100 mm</a:t>
            </a:r>
            <a:endParaRPr lang="en-US" sz="1200" dirty="0"/>
          </a:p>
        </p:txBody>
      </p:sp>
      <p:sp>
        <p:nvSpPr>
          <p:cNvPr id="47" name="Textfeld 46"/>
          <p:cNvSpPr txBox="1"/>
          <p:nvPr/>
        </p:nvSpPr>
        <p:spPr>
          <a:xfrm>
            <a:off x="3049200" y="3790810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BLD 150 mm</a:t>
            </a:r>
            <a:endParaRPr lang="en-US" sz="1200" dirty="0"/>
          </a:p>
        </p:txBody>
      </p:sp>
      <p:sp>
        <p:nvSpPr>
          <p:cNvPr id="48" name="Textfeld 47"/>
          <p:cNvSpPr txBox="1"/>
          <p:nvPr/>
        </p:nvSpPr>
        <p:spPr>
          <a:xfrm>
            <a:off x="5651420" y="3117379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BLD 40 mm</a:t>
            </a:r>
            <a:endParaRPr lang="en-US" sz="1200" dirty="0"/>
          </a:p>
        </p:txBody>
      </p:sp>
      <p:sp>
        <p:nvSpPr>
          <p:cNvPr id="13" name="Freihandform 12"/>
          <p:cNvSpPr/>
          <p:nvPr/>
        </p:nvSpPr>
        <p:spPr>
          <a:xfrm>
            <a:off x="2905432" y="1069258"/>
            <a:ext cx="3345186" cy="3709219"/>
          </a:xfrm>
          <a:custGeom>
            <a:avLst/>
            <a:gdLst>
              <a:gd name="connsiteX0" fmla="*/ 2227007 w 3345186"/>
              <a:gd name="connsiteY0" fmla="*/ 3480619 h 3709219"/>
              <a:gd name="connsiteX1" fmla="*/ 2278626 w 3345186"/>
              <a:gd name="connsiteY1" fmla="*/ 3421626 h 3709219"/>
              <a:gd name="connsiteX2" fmla="*/ 2286000 w 3345186"/>
              <a:gd name="connsiteY2" fmla="*/ 3384755 h 3709219"/>
              <a:gd name="connsiteX3" fmla="*/ 2315497 w 3345186"/>
              <a:gd name="connsiteY3" fmla="*/ 3325761 h 3709219"/>
              <a:gd name="connsiteX4" fmla="*/ 2322871 w 3345186"/>
              <a:gd name="connsiteY4" fmla="*/ 3303639 h 3709219"/>
              <a:gd name="connsiteX5" fmla="*/ 2330245 w 3345186"/>
              <a:gd name="connsiteY5" fmla="*/ 3252019 h 3709219"/>
              <a:gd name="connsiteX6" fmla="*/ 2337620 w 3345186"/>
              <a:gd name="connsiteY6" fmla="*/ 3229897 h 3709219"/>
              <a:gd name="connsiteX7" fmla="*/ 2359742 w 3345186"/>
              <a:gd name="connsiteY7" fmla="*/ 3134032 h 3709219"/>
              <a:gd name="connsiteX8" fmla="*/ 2367116 w 3345186"/>
              <a:gd name="connsiteY8" fmla="*/ 3060290 h 3709219"/>
              <a:gd name="connsiteX9" fmla="*/ 2374491 w 3345186"/>
              <a:gd name="connsiteY9" fmla="*/ 3038168 h 3709219"/>
              <a:gd name="connsiteX10" fmla="*/ 2381865 w 3345186"/>
              <a:gd name="connsiteY10" fmla="*/ 2993923 h 3709219"/>
              <a:gd name="connsiteX11" fmla="*/ 2389239 w 3345186"/>
              <a:gd name="connsiteY11" fmla="*/ 2964426 h 3709219"/>
              <a:gd name="connsiteX12" fmla="*/ 2403987 w 3345186"/>
              <a:gd name="connsiteY12" fmla="*/ 2920181 h 3709219"/>
              <a:gd name="connsiteX13" fmla="*/ 2426110 w 3345186"/>
              <a:gd name="connsiteY13" fmla="*/ 2809568 h 3709219"/>
              <a:gd name="connsiteX14" fmla="*/ 2440858 w 3345186"/>
              <a:gd name="connsiteY14" fmla="*/ 2780071 h 3709219"/>
              <a:gd name="connsiteX15" fmla="*/ 2462981 w 3345186"/>
              <a:gd name="connsiteY15" fmla="*/ 2728452 h 3709219"/>
              <a:gd name="connsiteX16" fmla="*/ 2492478 w 3345186"/>
              <a:gd name="connsiteY16" fmla="*/ 2669458 h 3709219"/>
              <a:gd name="connsiteX17" fmla="*/ 2507226 w 3345186"/>
              <a:gd name="connsiteY17" fmla="*/ 2610465 h 3709219"/>
              <a:gd name="connsiteX18" fmla="*/ 2521974 w 3345186"/>
              <a:gd name="connsiteY18" fmla="*/ 2595716 h 3709219"/>
              <a:gd name="connsiteX19" fmla="*/ 2536723 w 3345186"/>
              <a:gd name="connsiteY19" fmla="*/ 2551471 h 3709219"/>
              <a:gd name="connsiteX20" fmla="*/ 2544097 w 3345186"/>
              <a:gd name="connsiteY20" fmla="*/ 2529348 h 3709219"/>
              <a:gd name="connsiteX21" fmla="*/ 2558845 w 3345186"/>
              <a:gd name="connsiteY21" fmla="*/ 2507226 h 3709219"/>
              <a:gd name="connsiteX22" fmla="*/ 2588342 w 3345186"/>
              <a:gd name="connsiteY22" fmla="*/ 2448232 h 3709219"/>
              <a:gd name="connsiteX23" fmla="*/ 2603091 w 3345186"/>
              <a:gd name="connsiteY23" fmla="*/ 2426110 h 3709219"/>
              <a:gd name="connsiteX24" fmla="*/ 2632587 w 3345186"/>
              <a:gd name="connsiteY24" fmla="*/ 2381865 h 3709219"/>
              <a:gd name="connsiteX25" fmla="*/ 2639962 w 3345186"/>
              <a:gd name="connsiteY25" fmla="*/ 2359742 h 3709219"/>
              <a:gd name="connsiteX26" fmla="*/ 2676833 w 3345186"/>
              <a:gd name="connsiteY26" fmla="*/ 2308123 h 3709219"/>
              <a:gd name="connsiteX27" fmla="*/ 2698955 w 3345186"/>
              <a:gd name="connsiteY27" fmla="*/ 2256503 h 3709219"/>
              <a:gd name="connsiteX28" fmla="*/ 2721078 w 3345186"/>
              <a:gd name="connsiteY28" fmla="*/ 2234381 h 3709219"/>
              <a:gd name="connsiteX29" fmla="*/ 2728452 w 3345186"/>
              <a:gd name="connsiteY29" fmla="*/ 2212258 h 3709219"/>
              <a:gd name="connsiteX30" fmla="*/ 2757949 w 3345186"/>
              <a:gd name="connsiteY30" fmla="*/ 2175387 h 3709219"/>
              <a:gd name="connsiteX31" fmla="*/ 2780071 w 3345186"/>
              <a:gd name="connsiteY31" fmla="*/ 2138516 h 3709219"/>
              <a:gd name="connsiteX32" fmla="*/ 2809568 w 3345186"/>
              <a:gd name="connsiteY32" fmla="*/ 2079523 h 3709219"/>
              <a:gd name="connsiteX33" fmla="*/ 2839065 w 3345186"/>
              <a:gd name="connsiteY33" fmla="*/ 2027903 h 3709219"/>
              <a:gd name="connsiteX34" fmla="*/ 2853813 w 3345186"/>
              <a:gd name="connsiteY34" fmla="*/ 2005781 h 3709219"/>
              <a:gd name="connsiteX35" fmla="*/ 2868562 w 3345186"/>
              <a:gd name="connsiteY35" fmla="*/ 1976284 h 3709219"/>
              <a:gd name="connsiteX36" fmla="*/ 2875936 w 3345186"/>
              <a:gd name="connsiteY36" fmla="*/ 1954161 h 3709219"/>
              <a:gd name="connsiteX37" fmla="*/ 2905433 w 3345186"/>
              <a:gd name="connsiteY37" fmla="*/ 1909916 h 3709219"/>
              <a:gd name="connsiteX38" fmla="*/ 2920181 w 3345186"/>
              <a:gd name="connsiteY38" fmla="*/ 1873045 h 3709219"/>
              <a:gd name="connsiteX39" fmla="*/ 2949678 w 3345186"/>
              <a:gd name="connsiteY39" fmla="*/ 1828800 h 3709219"/>
              <a:gd name="connsiteX40" fmla="*/ 2964426 w 3345186"/>
              <a:gd name="connsiteY40" fmla="*/ 1806677 h 3709219"/>
              <a:gd name="connsiteX41" fmla="*/ 2979174 w 3345186"/>
              <a:gd name="connsiteY41" fmla="*/ 1784555 h 3709219"/>
              <a:gd name="connsiteX42" fmla="*/ 3023420 w 3345186"/>
              <a:gd name="connsiteY42" fmla="*/ 1710813 h 3709219"/>
              <a:gd name="connsiteX43" fmla="*/ 3045542 w 3345186"/>
              <a:gd name="connsiteY43" fmla="*/ 1659194 h 3709219"/>
              <a:gd name="connsiteX44" fmla="*/ 3052916 w 3345186"/>
              <a:gd name="connsiteY44" fmla="*/ 1637071 h 3709219"/>
              <a:gd name="connsiteX45" fmla="*/ 3075039 w 3345186"/>
              <a:gd name="connsiteY45" fmla="*/ 1614948 h 3709219"/>
              <a:gd name="connsiteX46" fmla="*/ 3104536 w 3345186"/>
              <a:gd name="connsiteY46" fmla="*/ 1570703 h 3709219"/>
              <a:gd name="connsiteX47" fmla="*/ 3141407 w 3345186"/>
              <a:gd name="connsiteY47" fmla="*/ 1489587 h 3709219"/>
              <a:gd name="connsiteX48" fmla="*/ 3156155 w 3345186"/>
              <a:gd name="connsiteY48" fmla="*/ 1460090 h 3709219"/>
              <a:gd name="connsiteX49" fmla="*/ 3200400 w 3345186"/>
              <a:gd name="connsiteY49" fmla="*/ 1378974 h 3709219"/>
              <a:gd name="connsiteX50" fmla="*/ 3215149 w 3345186"/>
              <a:gd name="connsiteY50" fmla="*/ 1334729 h 3709219"/>
              <a:gd name="connsiteX51" fmla="*/ 3222523 w 3345186"/>
              <a:gd name="connsiteY51" fmla="*/ 1312607 h 3709219"/>
              <a:gd name="connsiteX52" fmla="*/ 3237271 w 3345186"/>
              <a:gd name="connsiteY52" fmla="*/ 1297858 h 3709219"/>
              <a:gd name="connsiteX53" fmla="*/ 3259394 w 3345186"/>
              <a:gd name="connsiteY53" fmla="*/ 1231490 h 3709219"/>
              <a:gd name="connsiteX54" fmla="*/ 3266768 w 3345186"/>
              <a:gd name="connsiteY54" fmla="*/ 1209368 h 3709219"/>
              <a:gd name="connsiteX55" fmla="*/ 3281516 w 3345186"/>
              <a:gd name="connsiteY55" fmla="*/ 1179871 h 3709219"/>
              <a:gd name="connsiteX56" fmla="*/ 3288891 w 3345186"/>
              <a:gd name="connsiteY56" fmla="*/ 1157748 h 3709219"/>
              <a:gd name="connsiteX57" fmla="*/ 3296265 w 3345186"/>
              <a:gd name="connsiteY57" fmla="*/ 1128252 h 3709219"/>
              <a:gd name="connsiteX58" fmla="*/ 3311013 w 3345186"/>
              <a:gd name="connsiteY58" fmla="*/ 1106129 h 3709219"/>
              <a:gd name="connsiteX59" fmla="*/ 3325762 w 3345186"/>
              <a:gd name="connsiteY59" fmla="*/ 1010265 h 3709219"/>
              <a:gd name="connsiteX60" fmla="*/ 3333136 w 3345186"/>
              <a:gd name="connsiteY60" fmla="*/ 988142 h 3709219"/>
              <a:gd name="connsiteX61" fmla="*/ 3333136 w 3345186"/>
              <a:gd name="connsiteY61" fmla="*/ 346587 h 3709219"/>
              <a:gd name="connsiteX62" fmla="*/ 3311013 w 3345186"/>
              <a:gd name="connsiteY62" fmla="*/ 243348 h 3709219"/>
              <a:gd name="connsiteX63" fmla="*/ 3296265 w 3345186"/>
              <a:gd name="connsiteY63" fmla="*/ 221226 h 3709219"/>
              <a:gd name="connsiteX64" fmla="*/ 3266768 w 3345186"/>
              <a:gd name="connsiteY64" fmla="*/ 169607 h 3709219"/>
              <a:gd name="connsiteX65" fmla="*/ 3229897 w 3345186"/>
              <a:gd name="connsiteY65" fmla="*/ 132736 h 3709219"/>
              <a:gd name="connsiteX66" fmla="*/ 3185652 w 3345186"/>
              <a:gd name="connsiteY66" fmla="*/ 110613 h 3709219"/>
              <a:gd name="connsiteX67" fmla="*/ 3163529 w 3345186"/>
              <a:gd name="connsiteY67" fmla="*/ 103239 h 3709219"/>
              <a:gd name="connsiteX68" fmla="*/ 3104536 w 3345186"/>
              <a:gd name="connsiteY68" fmla="*/ 88490 h 3709219"/>
              <a:gd name="connsiteX69" fmla="*/ 3016045 w 3345186"/>
              <a:gd name="connsiteY69" fmla="*/ 73742 h 3709219"/>
              <a:gd name="connsiteX70" fmla="*/ 2957052 w 3345186"/>
              <a:gd name="connsiteY70" fmla="*/ 58994 h 3709219"/>
              <a:gd name="connsiteX71" fmla="*/ 2890684 w 3345186"/>
              <a:gd name="connsiteY71" fmla="*/ 44245 h 3709219"/>
              <a:gd name="connsiteX72" fmla="*/ 2846439 w 3345186"/>
              <a:gd name="connsiteY72" fmla="*/ 36871 h 3709219"/>
              <a:gd name="connsiteX73" fmla="*/ 2824316 w 3345186"/>
              <a:gd name="connsiteY73" fmla="*/ 29497 h 3709219"/>
              <a:gd name="connsiteX74" fmla="*/ 2772697 w 3345186"/>
              <a:gd name="connsiteY74" fmla="*/ 22123 h 3709219"/>
              <a:gd name="connsiteX75" fmla="*/ 2743200 w 3345186"/>
              <a:gd name="connsiteY75" fmla="*/ 14748 h 3709219"/>
              <a:gd name="connsiteX76" fmla="*/ 2639962 w 3345186"/>
              <a:gd name="connsiteY76" fmla="*/ 0 h 3709219"/>
              <a:gd name="connsiteX77" fmla="*/ 2138516 w 3345186"/>
              <a:gd name="connsiteY77" fmla="*/ 7374 h 3709219"/>
              <a:gd name="connsiteX78" fmla="*/ 2064774 w 3345186"/>
              <a:gd name="connsiteY78" fmla="*/ 22123 h 3709219"/>
              <a:gd name="connsiteX79" fmla="*/ 2020529 w 3345186"/>
              <a:gd name="connsiteY79" fmla="*/ 29497 h 3709219"/>
              <a:gd name="connsiteX80" fmla="*/ 1976284 w 3345186"/>
              <a:gd name="connsiteY80" fmla="*/ 44245 h 3709219"/>
              <a:gd name="connsiteX81" fmla="*/ 1924665 w 3345186"/>
              <a:gd name="connsiteY81" fmla="*/ 66368 h 3709219"/>
              <a:gd name="connsiteX82" fmla="*/ 1887794 w 3345186"/>
              <a:gd name="connsiteY82" fmla="*/ 88490 h 3709219"/>
              <a:gd name="connsiteX83" fmla="*/ 1873045 w 3345186"/>
              <a:gd name="connsiteY83" fmla="*/ 103239 h 3709219"/>
              <a:gd name="connsiteX84" fmla="*/ 1828800 w 3345186"/>
              <a:gd name="connsiteY84" fmla="*/ 117987 h 3709219"/>
              <a:gd name="connsiteX85" fmla="*/ 1740310 w 3345186"/>
              <a:gd name="connsiteY85" fmla="*/ 140110 h 3709219"/>
              <a:gd name="connsiteX86" fmla="*/ 1718187 w 3345186"/>
              <a:gd name="connsiteY86" fmla="*/ 147484 h 3709219"/>
              <a:gd name="connsiteX87" fmla="*/ 1681316 w 3345186"/>
              <a:gd name="connsiteY87" fmla="*/ 154858 h 3709219"/>
              <a:gd name="connsiteX88" fmla="*/ 1659194 w 3345186"/>
              <a:gd name="connsiteY88" fmla="*/ 162232 h 3709219"/>
              <a:gd name="connsiteX89" fmla="*/ 1629697 w 3345186"/>
              <a:gd name="connsiteY89" fmla="*/ 169607 h 3709219"/>
              <a:gd name="connsiteX90" fmla="*/ 1607574 w 3345186"/>
              <a:gd name="connsiteY90" fmla="*/ 176981 h 3709219"/>
              <a:gd name="connsiteX91" fmla="*/ 1533833 w 3345186"/>
              <a:gd name="connsiteY91" fmla="*/ 199103 h 3709219"/>
              <a:gd name="connsiteX92" fmla="*/ 1511710 w 3345186"/>
              <a:gd name="connsiteY92" fmla="*/ 206477 h 3709219"/>
              <a:gd name="connsiteX93" fmla="*/ 1452716 w 3345186"/>
              <a:gd name="connsiteY93" fmla="*/ 228600 h 3709219"/>
              <a:gd name="connsiteX94" fmla="*/ 1423220 w 3345186"/>
              <a:gd name="connsiteY94" fmla="*/ 243348 h 3709219"/>
              <a:gd name="connsiteX95" fmla="*/ 1393723 w 3345186"/>
              <a:gd name="connsiteY95" fmla="*/ 250723 h 3709219"/>
              <a:gd name="connsiteX96" fmla="*/ 1371600 w 3345186"/>
              <a:gd name="connsiteY96" fmla="*/ 265471 h 3709219"/>
              <a:gd name="connsiteX97" fmla="*/ 1319981 w 3345186"/>
              <a:gd name="connsiteY97" fmla="*/ 280219 h 3709219"/>
              <a:gd name="connsiteX98" fmla="*/ 1260987 w 3345186"/>
              <a:gd name="connsiteY98" fmla="*/ 302342 h 3709219"/>
              <a:gd name="connsiteX99" fmla="*/ 1238865 w 3345186"/>
              <a:gd name="connsiteY99" fmla="*/ 309716 h 3709219"/>
              <a:gd name="connsiteX100" fmla="*/ 1172497 w 3345186"/>
              <a:gd name="connsiteY100" fmla="*/ 324465 h 3709219"/>
              <a:gd name="connsiteX101" fmla="*/ 1113503 w 3345186"/>
              <a:gd name="connsiteY101" fmla="*/ 346587 h 3709219"/>
              <a:gd name="connsiteX102" fmla="*/ 1098755 w 3345186"/>
              <a:gd name="connsiteY102" fmla="*/ 361336 h 3709219"/>
              <a:gd name="connsiteX103" fmla="*/ 1025013 w 3345186"/>
              <a:gd name="connsiteY103" fmla="*/ 390832 h 3709219"/>
              <a:gd name="connsiteX104" fmla="*/ 973394 w 3345186"/>
              <a:gd name="connsiteY104" fmla="*/ 405581 h 3709219"/>
              <a:gd name="connsiteX105" fmla="*/ 892278 w 3345186"/>
              <a:gd name="connsiteY105" fmla="*/ 449826 h 3709219"/>
              <a:gd name="connsiteX106" fmla="*/ 862781 w 3345186"/>
              <a:gd name="connsiteY106" fmla="*/ 479323 h 3709219"/>
              <a:gd name="connsiteX107" fmla="*/ 833284 w 3345186"/>
              <a:gd name="connsiteY107" fmla="*/ 486697 h 3709219"/>
              <a:gd name="connsiteX108" fmla="*/ 803787 w 3345186"/>
              <a:gd name="connsiteY108" fmla="*/ 501445 h 3709219"/>
              <a:gd name="connsiteX109" fmla="*/ 744794 w 3345186"/>
              <a:gd name="connsiteY109" fmla="*/ 530942 h 3709219"/>
              <a:gd name="connsiteX110" fmla="*/ 700549 w 3345186"/>
              <a:gd name="connsiteY110" fmla="*/ 567813 h 3709219"/>
              <a:gd name="connsiteX111" fmla="*/ 663678 w 3345186"/>
              <a:gd name="connsiteY111" fmla="*/ 612058 h 3709219"/>
              <a:gd name="connsiteX112" fmla="*/ 612058 w 3345186"/>
              <a:gd name="connsiteY112" fmla="*/ 663677 h 3709219"/>
              <a:gd name="connsiteX113" fmla="*/ 597310 w 3345186"/>
              <a:gd name="connsiteY113" fmla="*/ 678426 h 3709219"/>
              <a:gd name="connsiteX114" fmla="*/ 560439 w 3345186"/>
              <a:gd name="connsiteY114" fmla="*/ 707923 h 3709219"/>
              <a:gd name="connsiteX115" fmla="*/ 501445 w 3345186"/>
              <a:gd name="connsiteY115" fmla="*/ 752168 h 3709219"/>
              <a:gd name="connsiteX116" fmla="*/ 457200 w 3345186"/>
              <a:gd name="connsiteY116" fmla="*/ 781665 h 3709219"/>
              <a:gd name="connsiteX117" fmla="*/ 412955 w 3345186"/>
              <a:gd name="connsiteY117" fmla="*/ 818536 h 3709219"/>
              <a:gd name="connsiteX118" fmla="*/ 398207 w 3345186"/>
              <a:gd name="connsiteY118" fmla="*/ 840658 h 3709219"/>
              <a:gd name="connsiteX119" fmla="*/ 353962 w 3345186"/>
              <a:gd name="connsiteY119" fmla="*/ 870155 h 3709219"/>
              <a:gd name="connsiteX120" fmla="*/ 317091 w 3345186"/>
              <a:gd name="connsiteY120" fmla="*/ 899652 h 3709219"/>
              <a:gd name="connsiteX121" fmla="*/ 280220 w 3345186"/>
              <a:gd name="connsiteY121" fmla="*/ 936523 h 3709219"/>
              <a:gd name="connsiteX122" fmla="*/ 235974 w 3345186"/>
              <a:gd name="connsiteY122" fmla="*/ 966019 h 3709219"/>
              <a:gd name="connsiteX123" fmla="*/ 199103 w 3345186"/>
              <a:gd name="connsiteY123" fmla="*/ 1010265 h 3709219"/>
              <a:gd name="connsiteX124" fmla="*/ 162233 w 3345186"/>
              <a:gd name="connsiteY124" fmla="*/ 1047136 h 3709219"/>
              <a:gd name="connsiteX125" fmla="*/ 125362 w 3345186"/>
              <a:gd name="connsiteY125" fmla="*/ 1084007 h 3709219"/>
              <a:gd name="connsiteX126" fmla="*/ 110613 w 3345186"/>
              <a:gd name="connsiteY126" fmla="*/ 1098755 h 3709219"/>
              <a:gd name="connsiteX127" fmla="*/ 66368 w 3345186"/>
              <a:gd name="connsiteY127" fmla="*/ 1179871 h 3709219"/>
              <a:gd name="connsiteX128" fmla="*/ 51620 w 3345186"/>
              <a:gd name="connsiteY128" fmla="*/ 1201994 h 3709219"/>
              <a:gd name="connsiteX129" fmla="*/ 36871 w 3345186"/>
              <a:gd name="connsiteY129" fmla="*/ 1231490 h 3709219"/>
              <a:gd name="connsiteX130" fmla="*/ 14749 w 3345186"/>
              <a:gd name="connsiteY130" fmla="*/ 1297858 h 3709219"/>
              <a:gd name="connsiteX131" fmla="*/ 0 w 3345186"/>
              <a:gd name="connsiteY131" fmla="*/ 1364226 h 3709219"/>
              <a:gd name="connsiteX132" fmla="*/ 14749 w 3345186"/>
              <a:gd name="connsiteY132" fmla="*/ 1614948 h 3709219"/>
              <a:gd name="connsiteX133" fmla="*/ 29497 w 3345186"/>
              <a:gd name="connsiteY133" fmla="*/ 1673942 h 3709219"/>
              <a:gd name="connsiteX134" fmla="*/ 58994 w 3345186"/>
              <a:gd name="connsiteY134" fmla="*/ 1732936 h 3709219"/>
              <a:gd name="connsiteX135" fmla="*/ 73742 w 3345186"/>
              <a:gd name="connsiteY135" fmla="*/ 1784555 h 3709219"/>
              <a:gd name="connsiteX136" fmla="*/ 88491 w 3345186"/>
              <a:gd name="connsiteY136" fmla="*/ 1806677 h 3709219"/>
              <a:gd name="connsiteX137" fmla="*/ 103239 w 3345186"/>
              <a:gd name="connsiteY137" fmla="*/ 1858297 h 3709219"/>
              <a:gd name="connsiteX138" fmla="*/ 117987 w 3345186"/>
              <a:gd name="connsiteY138" fmla="*/ 1880419 h 3709219"/>
              <a:gd name="connsiteX139" fmla="*/ 132736 w 3345186"/>
              <a:gd name="connsiteY139" fmla="*/ 1909916 h 3709219"/>
              <a:gd name="connsiteX140" fmla="*/ 140110 w 3345186"/>
              <a:gd name="connsiteY140" fmla="*/ 1961536 h 3709219"/>
              <a:gd name="connsiteX141" fmla="*/ 154858 w 3345186"/>
              <a:gd name="connsiteY141" fmla="*/ 1983658 h 3709219"/>
              <a:gd name="connsiteX142" fmla="*/ 169607 w 3345186"/>
              <a:gd name="connsiteY142" fmla="*/ 2027903 h 3709219"/>
              <a:gd name="connsiteX143" fmla="*/ 199103 w 3345186"/>
              <a:gd name="connsiteY143" fmla="*/ 2101645 h 3709219"/>
              <a:gd name="connsiteX144" fmla="*/ 213852 w 3345186"/>
              <a:gd name="connsiteY144" fmla="*/ 2145890 h 3709219"/>
              <a:gd name="connsiteX145" fmla="*/ 228600 w 3345186"/>
              <a:gd name="connsiteY145" fmla="*/ 2197510 h 3709219"/>
              <a:gd name="connsiteX146" fmla="*/ 243349 w 3345186"/>
              <a:gd name="connsiteY146" fmla="*/ 2219632 h 3709219"/>
              <a:gd name="connsiteX147" fmla="*/ 250723 w 3345186"/>
              <a:gd name="connsiteY147" fmla="*/ 2241755 h 3709219"/>
              <a:gd name="connsiteX148" fmla="*/ 258097 w 3345186"/>
              <a:gd name="connsiteY148" fmla="*/ 2271252 h 3709219"/>
              <a:gd name="connsiteX149" fmla="*/ 272845 w 3345186"/>
              <a:gd name="connsiteY149" fmla="*/ 2293374 h 3709219"/>
              <a:gd name="connsiteX150" fmla="*/ 294968 w 3345186"/>
              <a:gd name="connsiteY150" fmla="*/ 2352368 h 3709219"/>
              <a:gd name="connsiteX151" fmla="*/ 302342 w 3345186"/>
              <a:gd name="connsiteY151" fmla="*/ 2374490 h 3709219"/>
              <a:gd name="connsiteX152" fmla="*/ 317091 w 3345186"/>
              <a:gd name="connsiteY152" fmla="*/ 2411361 h 3709219"/>
              <a:gd name="connsiteX153" fmla="*/ 324465 w 3345186"/>
              <a:gd name="connsiteY153" fmla="*/ 2433484 h 3709219"/>
              <a:gd name="connsiteX154" fmla="*/ 331839 w 3345186"/>
              <a:gd name="connsiteY154" fmla="*/ 2462981 h 3709219"/>
              <a:gd name="connsiteX155" fmla="*/ 346587 w 3345186"/>
              <a:gd name="connsiteY155" fmla="*/ 2485103 h 3709219"/>
              <a:gd name="connsiteX156" fmla="*/ 353962 w 3345186"/>
              <a:gd name="connsiteY156" fmla="*/ 2507226 h 3709219"/>
              <a:gd name="connsiteX157" fmla="*/ 368710 w 3345186"/>
              <a:gd name="connsiteY157" fmla="*/ 2536723 h 3709219"/>
              <a:gd name="connsiteX158" fmla="*/ 390833 w 3345186"/>
              <a:gd name="connsiteY158" fmla="*/ 2580968 h 3709219"/>
              <a:gd name="connsiteX159" fmla="*/ 457200 w 3345186"/>
              <a:gd name="connsiteY159" fmla="*/ 2728452 h 3709219"/>
              <a:gd name="connsiteX160" fmla="*/ 494071 w 3345186"/>
              <a:gd name="connsiteY160" fmla="*/ 2794819 h 3709219"/>
              <a:gd name="connsiteX161" fmla="*/ 508820 w 3345186"/>
              <a:gd name="connsiteY161" fmla="*/ 2824316 h 3709219"/>
              <a:gd name="connsiteX162" fmla="*/ 545691 w 3345186"/>
              <a:gd name="connsiteY162" fmla="*/ 2868561 h 3709219"/>
              <a:gd name="connsiteX163" fmla="*/ 575187 w 3345186"/>
              <a:gd name="connsiteY163" fmla="*/ 2912807 h 3709219"/>
              <a:gd name="connsiteX164" fmla="*/ 597310 w 3345186"/>
              <a:gd name="connsiteY164" fmla="*/ 2949677 h 3709219"/>
              <a:gd name="connsiteX165" fmla="*/ 626807 w 3345186"/>
              <a:gd name="connsiteY165" fmla="*/ 3008671 h 3709219"/>
              <a:gd name="connsiteX166" fmla="*/ 656303 w 3345186"/>
              <a:gd name="connsiteY166" fmla="*/ 3038168 h 3709219"/>
              <a:gd name="connsiteX167" fmla="*/ 678426 w 3345186"/>
              <a:gd name="connsiteY167" fmla="*/ 3082413 h 3709219"/>
              <a:gd name="connsiteX168" fmla="*/ 685800 w 3345186"/>
              <a:gd name="connsiteY168" fmla="*/ 3104536 h 3709219"/>
              <a:gd name="connsiteX169" fmla="*/ 707923 w 3345186"/>
              <a:gd name="connsiteY169" fmla="*/ 3119284 h 3709219"/>
              <a:gd name="connsiteX170" fmla="*/ 730045 w 3345186"/>
              <a:gd name="connsiteY170" fmla="*/ 3148781 h 3709219"/>
              <a:gd name="connsiteX171" fmla="*/ 766916 w 3345186"/>
              <a:gd name="connsiteY171" fmla="*/ 3185652 h 3709219"/>
              <a:gd name="connsiteX172" fmla="*/ 781665 w 3345186"/>
              <a:gd name="connsiteY172" fmla="*/ 3207774 h 3709219"/>
              <a:gd name="connsiteX173" fmla="*/ 803787 w 3345186"/>
              <a:gd name="connsiteY173" fmla="*/ 3222523 h 3709219"/>
              <a:gd name="connsiteX174" fmla="*/ 818536 w 3345186"/>
              <a:gd name="connsiteY174" fmla="*/ 3237271 h 3709219"/>
              <a:gd name="connsiteX175" fmla="*/ 840658 w 3345186"/>
              <a:gd name="connsiteY175" fmla="*/ 3252019 h 3709219"/>
              <a:gd name="connsiteX176" fmla="*/ 855407 w 3345186"/>
              <a:gd name="connsiteY176" fmla="*/ 3266768 h 3709219"/>
              <a:gd name="connsiteX177" fmla="*/ 884903 w 3345186"/>
              <a:gd name="connsiteY177" fmla="*/ 3281516 h 3709219"/>
              <a:gd name="connsiteX178" fmla="*/ 921774 w 3345186"/>
              <a:gd name="connsiteY178" fmla="*/ 3303639 h 3709219"/>
              <a:gd name="connsiteX179" fmla="*/ 973394 w 3345186"/>
              <a:gd name="connsiteY179" fmla="*/ 3340510 h 3709219"/>
              <a:gd name="connsiteX180" fmla="*/ 1054510 w 3345186"/>
              <a:gd name="connsiteY180" fmla="*/ 3399503 h 3709219"/>
              <a:gd name="connsiteX181" fmla="*/ 1128252 w 3345186"/>
              <a:gd name="connsiteY181" fmla="*/ 3458497 h 3709219"/>
              <a:gd name="connsiteX182" fmla="*/ 1150374 w 3345186"/>
              <a:gd name="connsiteY182" fmla="*/ 3465871 h 3709219"/>
              <a:gd name="connsiteX183" fmla="*/ 1187245 w 3345186"/>
              <a:gd name="connsiteY183" fmla="*/ 3487994 h 3709219"/>
              <a:gd name="connsiteX184" fmla="*/ 1201994 w 3345186"/>
              <a:gd name="connsiteY184" fmla="*/ 3502742 h 3709219"/>
              <a:gd name="connsiteX185" fmla="*/ 1224116 w 3345186"/>
              <a:gd name="connsiteY185" fmla="*/ 3517490 h 3709219"/>
              <a:gd name="connsiteX186" fmla="*/ 1238865 w 3345186"/>
              <a:gd name="connsiteY186" fmla="*/ 3532239 h 3709219"/>
              <a:gd name="connsiteX187" fmla="*/ 1283110 w 3345186"/>
              <a:gd name="connsiteY187" fmla="*/ 3546987 h 3709219"/>
              <a:gd name="connsiteX188" fmla="*/ 1319981 w 3345186"/>
              <a:gd name="connsiteY188" fmla="*/ 3569110 h 3709219"/>
              <a:gd name="connsiteX189" fmla="*/ 1342103 w 3345186"/>
              <a:gd name="connsiteY189" fmla="*/ 3583858 h 3709219"/>
              <a:gd name="connsiteX190" fmla="*/ 1364226 w 3345186"/>
              <a:gd name="connsiteY190" fmla="*/ 3591232 h 3709219"/>
              <a:gd name="connsiteX191" fmla="*/ 1474839 w 3345186"/>
              <a:gd name="connsiteY191" fmla="*/ 3635477 h 3709219"/>
              <a:gd name="connsiteX192" fmla="*/ 1496962 w 3345186"/>
              <a:gd name="connsiteY192" fmla="*/ 3650226 h 3709219"/>
              <a:gd name="connsiteX193" fmla="*/ 1526458 w 3345186"/>
              <a:gd name="connsiteY193" fmla="*/ 3657600 h 3709219"/>
              <a:gd name="connsiteX194" fmla="*/ 1548581 w 3345186"/>
              <a:gd name="connsiteY194" fmla="*/ 3664974 h 3709219"/>
              <a:gd name="connsiteX195" fmla="*/ 1578078 w 3345186"/>
              <a:gd name="connsiteY195" fmla="*/ 3679723 h 3709219"/>
              <a:gd name="connsiteX196" fmla="*/ 1651820 w 3345186"/>
              <a:gd name="connsiteY196" fmla="*/ 3701845 h 3709219"/>
              <a:gd name="connsiteX197" fmla="*/ 1703439 w 3345186"/>
              <a:gd name="connsiteY197" fmla="*/ 3709219 h 3709219"/>
              <a:gd name="connsiteX198" fmla="*/ 1983658 w 3345186"/>
              <a:gd name="connsiteY198" fmla="*/ 3701845 h 3709219"/>
              <a:gd name="connsiteX199" fmla="*/ 2013155 w 3345186"/>
              <a:gd name="connsiteY199" fmla="*/ 3694471 h 3709219"/>
              <a:gd name="connsiteX200" fmla="*/ 2094271 w 3345186"/>
              <a:gd name="connsiteY200" fmla="*/ 3687097 h 3709219"/>
              <a:gd name="connsiteX201" fmla="*/ 2138516 w 3345186"/>
              <a:gd name="connsiteY201" fmla="*/ 3672348 h 3709219"/>
              <a:gd name="connsiteX202" fmla="*/ 2175387 w 3345186"/>
              <a:gd name="connsiteY202" fmla="*/ 3642852 h 3709219"/>
              <a:gd name="connsiteX203" fmla="*/ 2190136 w 3345186"/>
              <a:gd name="connsiteY203" fmla="*/ 3628103 h 3709219"/>
              <a:gd name="connsiteX204" fmla="*/ 2212258 w 3345186"/>
              <a:gd name="connsiteY204" fmla="*/ 3591232 h 3709219"/>
              <a:gd name="connsiteX205" fmla="*/ 2234381 w 3345186"/>
              <a:gd name="connsiteY205" fmla="*/ 3554361 h 3709219"/>
              <a:gd name="connsiteX206" fmla="*/ 2227007 w 3345186"/>
              <a:gd name="connsiteY206" fmla="*/ 3480619 h 3709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</a:cxnLst>
            <a:rect l="l" t="t" r="r" b="b"/>
            <a:pathLst>
              <a:path w="3345186" h="3709219">
                <a:moveTo>
                  <a:pt x="2227007" y="3480619"/>
                </a:moveTo>
                <a:cubicBezTo>
                  <a:pt x="2234381" y="3458496"/>
                  <a:pt x="2271309" y="3441137"/>
                  <a:pt x="2278626" y="3421626"/>
                </a:cubicBezTo>
                <a:cubicBezTo>
                  <a:pt x="2283027" y="3409890"/>
                  <a:pt x="2281501" y="3396453"/>
                  <a:pt x="2286000" y="3384755"/>
                </a:cubicBezTo>
                <a:cubicBezTo>
                  <a:pt x="2293892" y="3364235"/>
                  <a:pt x="2308544" y="3346619"/>
                  <a:pt x="2315497" y="3325761"/>
                </a:cubicBezTo>
                <a:lnTo>
                  <a:pt x="2322871" y="3303639"/>
                </a:lnTo>
                <a:cubicBezTo>
                  <a:pt x="2325329" y="3286432"/>
                  <a:pt x="2326836" y="3269063"/>
                  <a:pt x="2330245" y="3252019"/>
                </a:cubicBezTo>
                <a:cubicBezTo>
                  <a:pt x="2331769" y="3244397"/>
                  <a:pt x="2335872" y="3237471"/>
                  <a:pt x="2337620" y="3229897"/>
                </a:cubicBezTo>
                <a:cubicBezTo>
                  <a:pt x="2362033" y="3124110"/>
                  <a:pt x="2341917" y="3187510"/>
                  <a:pt x="2359742" y="3134032"/>
                </a:cubicBezTo>
                <a:cubicBezTo>
                  <a:pt x="2362200" y="3109451"/>
                  <a:pt x="2363360" y="3084706"/>
                  <a:pt x="2367116" y="3060290"/>
                </a:cubicBezTo>
                <a:cubicBezTo>
                  <a:pt x="2368298" y="3052607"/>
                  <a:pt x="2372805" y="3045756"/>
                  <a:pt x="2374491" y="3038168"/>
                </a:cubicBezTo>
                <a:cubicBezTo>
                  <a:pt x="2377735" y="3023572"/>
                  <a:pt x="2378933" y="3008584"/>
                  <a:pt x="2381865" y="2993923"/>
                </a:cubicBezTo>
                <a:cubicBezTo>
                  <a:pt x="2383853" y="2983985"/>
                  <a:pt x="2386327" y="2974134"/>
                  <a:pt x="2389239" y="2964426"/>
                </a:cubicBezTo>
                <a:cubicBezTo>
                  <a:pt x="2393706" y="2949536"/>
                  <a:pt x="2401431" y="2935516"/>
                  <a:pt x="2403987" y="2920181"/>
                </a:cubicBezTo>
                <a:cubicBezTo>
                  <a:pt x="2408241" y="2894657"/>
                  <a:pt x="2412340" y="2841699"/>
                  <a:pt x="2426110" y="2809568"/>
                </a:cubicBezTo>
                <a:cubicBezTo>
                  <a:pt x="2430440" y="2799464"/>
                  <a:pt x="2436998" y="2790364"/>
                  <a:pt x="2440858" y="2780071"/>
                </a:cubicBezTo>
                <a:cubicBezTo>
                  <a:pt x="2461265" y="2725652"/>
                  <a:pt x="2433095" y="2773281"/>
                  <a:pt x="2462981" y="2728452"/>
                </a:cubicBezTo>
                <a:cubicBezTo>
                  <a:pt x="2479928" y="2677611"/>
                  <a:pt x="2466736" y="2695200"/>
                  <a:pt x="2492478" y="2669458"/>
                </a:cubicBezTo>
                <a:cubicBezTo>
                  <a:pt x="2494064" y="2661527"/>
                  <a:pt x="2500423" y="2621803"/>
                  <a:pt x="2507226" y="2610465"/>
                </a:cubicBezTo>
                <a:cubicBezTo>
                  <a:pt x="2510803" y="2604503"/>
                  <a:pt x="2517058" y="2600632"/>
                  <a:pt x="2521974" y="2595716"/>
                </a:cubicBezTo>
                <a:lnTo>
                  <a:pt x="2536723" y="2551471"/>
                </a:lnTo>
                <a:cubicBezTo>
                  <a:pt x="2539181" y="2544097"/>
                  <a:pt x="2539785" y="2535816"/>
                  <a:pt x="2544097" y="2529348"/>
                </a:cubicBezTo>
                <a:cubicBezTo>
                  <a:pt x="2549013" y="2521974"/>
                  <a:pt x="2554601" y="2515006"/>
                  <a:pt x="2558845" y="2507226"/>
                </a:cubicBezTo>
                <a:cubicBezTo>
                  <a:pt x="2569373" y="2487925"/>
                  <a:pt x="2576146" y="2466525"/>
                  <a:pt x="2588342" y="2448232"/>
                </a:cubicBezTo>
                <a:lnTo>
                  <a:pt x="2603091" y="2426110"/>
                </a:lnTo>
                <a:cubicBezTo>
                  <a:pt x="2620624" y="2373509"/>
                  <a:pt x="2595764" y="2437099"/>
                  <a:pt x="2632587" y="2381865"/>
                </a:cubicBezTo>
                <a:cubicBezTo>
                  <a:pt x="2636899" y="2375397"/>
                  <a:pt x="2636486" y="2366695"/>
                  <a:pt x="2639962" y="2359742"/>
                </a:cubicBezTo>
                <a:cubicBezTo>
                  <a:pt x="2657096" y="2325473"/>
                  <a:pt x="2656103" y="2328851"/>
                  <a:pt x="2676833" y="2308123"/>
                </a:cubicBezTo>
                <a:cubicBezTo>
                  <a:pt x="2682850" y="2290070"/>
                  <a:pt x="2687565" y="2272449"/>
                  <a:pt x="2698955" y="2256503"/>
                </a:cubicBezTo>
                <a:cubicBezTo>
                  <a:pt x="2705017" y="2248017"/>
                  <a:pt x="2713704" y="2241755"/>
                  <a:pt x="2721078" y="2234381"/>
                </a:cubicBezTo>
                <a:cubicBezTo>
                  <a:pt x="2723536" y="2227007"/>
                  <a:pt x="2724976" y="2219211"/>
                  <a:pt x="2728452" y="2212258"/>
                </a:cubicBezTo>
                <a:cubicBezTo>
                  <a:pt x="2737754" y="2193654"/>
                  <a:pt x="2744231" y="2189105"/>
                  <a:pt x="2757949" y="2175387"/>
                </a:cubicBezTo>
                <a:cubicBezTo>
                  <a:pt x="2778837" y="2112723"/>
                  <a:pt x="2749706" y="2189125"/>
                  <a:pt x="2780071" y="2138516"/>
                </a:cubicBezTo>
                <a:cubicBezTo>
                  <a:pt x="2791382" y="2119664"/>
                  <a:pt x="2797373" y="2097816"/>
                  <a:pt x="2809568" y="2079523"/>
                </a:cubicBezTo>
                <a:cubicBezTo>
                  <a:pt x="2845503" y="2025618"/>
                  <a:pt x="2801636" y="2093403"/>
                  <a:pt x="2839065" y="2027903"/>
                </a:cubicBezTo>
                <a:cubicBezTo>
                  <a:pt x="2843462" y="2020208"/>
                  <a:pt x="2849416" y="2013476"/>
                  <a:pt x="2853813" y="2005781"/>
                </a:cubicBezTo>
                <a:cubicBezTo>
                  <a:pt x="2859267" y="1996236"/>
                  <a:pt x="2864232" y="1986388"/>
                  <a:pt x="2868562" y="1976284"/>
                </a:cubicBezTo>
                <a:cubicBezTo>
                  <a:pt x="2871624" y="1969139"/>
                  <a:pt x="2872161" y="1960956"/>
                  <a:pt x="2875936" y="1954161"/>
                </a:cubicBezTo>
                <a:cubicBezTo>
                  <a:pt x="2884544" y="1938666"/>
                  <a:pt x="2898850" y="1926374"/>
                  <a:pt x="2905433" y="1909916"/>
                </a:cubicBezTo>
                <a:cubicBezTo>
                  <a:pt x="2910349" y="1897626"/>
                  <a:pt x="2913842" y="1884666"/>
                  <a:pt x="2920181" y="1873045"/>
                </a:cubicBezTo>
                <a:cubicBezTo>
                  <a:pt x="2928669" y="1857484"/>
                  <a:pt x="2939846" y="1843548"/>
                  <a:pt x="2949678" y="1828800"/>
                </a:cubicBezTo>
                <a:lnTo>
                  <a:pt x="2964426" y="1806677"/>
                </a:lnTo>
                <a:cubicBezTo>
                  <a:pt x="2969342" y="1799303"/>
                  <a:pt x="2975211" y="1792482"/>
                  <a:pt x="2979174" y="1784555"/>
                </a:cubicBezTo>
                <a:cubicBezTo>
                  <a:pt x="3011780" y="1719342"/>
                  <a:pt x="2993124" y="1741107"/>
                  <a:pt x="3023420" y="1710813"/>
                </a:cubicBezTo>
                <a:cubicBezTo>
                  <a:pt x="3040714" y="1658930"/>
                  <a:pt x="3018206" y="1722980"/>
                  <a:pt x="3045542" y="1659194"/>
                </a:cubicBezTo>
                <a:cubicBezTo>
                  <a:pt x="3048604" y="1652049"/>
                  <a:pt x="3048604" y="1643539"/>
                  <a:pt x="3052916" y="1637071"/>
                </a:cubicBezTo>
                <a:cubicBezTo>
                  <a:pt x="3058701" y="1628394"/>
                  <a:pt x="3068636" y="1623180"/>
                  <a:pt x="3075039" y="1614948"/>
                </a:cubicBezTo>
                <a:cubicBezTo>
                  <a:pt x="3085921" y="1600956"/>
                  <a:pt x="3104536" y="1570703"/>
                  <a:pt x="3104536" y="1570703"/>
                </a:cubicBezTo>
                <a:cubicBezTo>
                  <a:pt x="3118863" y="1527723"/>
                  <a:pt x="3108433" y="1555536"/>
                  <a:pt x="3141407" y="1489587"/>
                </a:cubicBezTo>
                <a:cubicBezTo>
                  <a:pt x="3146323" y="1479755"/>
                  <a:pt x="3150057" y="1469237"/>
                  <a:pt x="3156155" y="1460090"/>
                </a:cubicBezTo>
                <a:cubicBezTo>
                  <a:pt x="3174107" y="1433162"/>
                  <a:pt x="3189246" y="1412436"/>
                  <a:pt x="3200400" y="1378974"/>
                </a:cubicBezTo>
                <a:lnTo>
                  <a:pt x="3215149" y="1334729"/>
                </a:lnTo>
                <a:cubicBezTo>
                  <a:pt x="3217607" y="1327355"/>
                  <a:pt x="3217027" y="1318103"/>
                  <a:pt x="3222523" y="1312607"/>
                </a:cubicBezTo>
                <a:lnTo>
                  <a:pt x="3237271" y="1297858"/>
                </a:lnTo>
                <a:cubicBezTo>
                  <a:pt x="3249627" y="1248432"/>
                  <a:pt x="3238567" y="1287028"/>
                  <a:pt x="3259394" y="1231490"/>
                </a:cubicBezTo>
                <a:cubicBezTo>
                  <a:pt x="3262123" y="1224212"/>
                  <a:pt x="3263706" y="1216512"/>
                  <a:pt x="3266768" y="1209368"/>
                </a:cubicBezTo>
                <a:cubicBezTo>
                  <a:pt x="3271098" y="1199264"/>
                  <a:pt x="3277186" y="1189975"/>
                  <a:pt x="3281516" y="1179871"/>
                </a:cubicBezTo>
                <a:cubicBezTo>
                  <a:pt x="3284578" y="1172726"/>
                  <a:pt x="3286755" y="1165222"/>
                  <a:pt x="3288891" y="1157748"/>
                </a:cubicBezTo>
                <a:cubicBezTo>
                  <a:pt x="3291675" y="1148003"/>
                  <a:pt x="3292273" y="1137567"/>
                  <a:pt x="3296265" y="1128252"/>
                </a:cubicBezTo>
                <a:cubicBezTo>
                  <a:pt x="3299756" y="1120106"/>
                  <a:pt x="3306097" y="1113503"/>
                  <a:pt x="3311013" y="1106129"/>
                </a:cubicBezTo>
                <a:cubicBezTo>
                  <a:pt x="3313368" y="1089646"/>
                  <a:pt x="3321666" y="1028696"/>
                  <a:pt x="3325762" y="1010265"/>
                </a:cubicBezTo>
                <a:cubicBezTo>
                  <a:pt x="3327448" y="1002677"/>
                  <a:pt x="3330678" y="995516"/>
                  <a:pt x="3333136" y="988142"/>
                </a:cubicBezTo>
                <a:cubicBezTo>
                  <a:pt x="3352396" y="718498"/>
                  <a:pt x="3345662" y="853891"/>
                  <a:pt x="3333136" y="346587"/>
                </a:cubicBezTo>
                <a:cubicBezTo>
                  <a:pt x="3332616" y="325523"/>
                  <a:pt x="3325139" y="264538"/>
                  <a:pt x="3311013" y="243348"/>
                </a:cubicBezTo>
                <a:cubicBezTo>
                  <a:pt x="3306097" y="235974"/>
                  <a:pt x="3300662" y="228921"/>
                  <a:pt x="3296265" y="221226"/>
                </a:cubicBezTo>
                <a:cubicBezTo>
                  <a:pt x="3285059" y="201616"/>
                  <a:pt x="3281562" y="186514"/>
                  <a:pt x="3266768" y="169607"/>
                </a:cubicBezTo>
                <a:cubicBezTo>
                  <a:pt x="3255322" y="156526"/>
                  <a:pt x="3246386" y="138233"/>
                  <a:pt x="3229897" y="132736"/>
                </a:cubicBezTo>
                <a:cubicBezTo>
                  <a:pt x="3174282" y="114196"/>
                  <a:pt x="3242841" y="139207"/>
                  <a:pt x="3185652" y="110613"/>
                </a:cubicBezTo>
                <a:cubicBezTo>
                  <a:pt x="3178699" y="107137"/>
                  <a:pt x="3171028" y="105284"/>
                  <a:pt x="3163529" y="103239"/>
                </a:cubicBezTo>
                <a:cubicBezTo>
                  <a:pt x="3143974" y="97906"/>
                  <a:pt x="3123766" y="94900"/>
                  <a:pt x="3104536" y="88490"/>
                </a:cubicBezTo>
                <a:cubicBezTo>
                  <a:pt x="3061296" y="74077"/>
                  <a:pt x="3090139" y="81974"/>
                  <a:pt x="3016045" y="73742"/>
                </a:cubicBezTo>
                <a:cubicBezTo>
                  <a:pt x="2976510" y="60564"/>
                  <a:pt x="3010450" y="70861"/>
                  <a:pt x="2957052" y="58994"/>
                </a:cubicBezTo>
                <a:cubicBezTo>
                  <a:pt x="2903775" y="47154"/>
                  <a:pt x="2951864" y="55368"/>
                  <a:pt x="2890684" y="44245"/>
                </a:cubicBezTo>
                <a:cubicBezTo>
                  <a:pt x="2875973" y="41570"/>
                  <a:pt x="2861035" y="40114"/>
                  <a:pt x="2846439" y="36871"/>
                </a:cubicBezTo>
                <a:cubicBezTo>
                  <a:pt x="2838851" y="35185"/>
                  <a:pt x="2831938" y="31021"/>
                  <a:pt x="2824316" y="29497"/>
                </a:cubicBezTo>
                <a:cubicBezTo>
                  <a:pt x="2807272" y="26088"/>
                  <a:pt x="2789798" y="25232"/>
                  <a:pt x="2772697" y="22123"/>
                </a:cubicBezTo>
                <a:cubicBezTo>
                  <a:pt x="2762725" y="20310"/>
                  <a:pt x="2753138" y="16736"/>
                  <a:pt x="2743200" y="14748"/>
                </a:cubicBezTo>
                <a:cubicBezTo>
                  <a:pt x="2707766" y="7661"/>
                  <a:pt x="2676204" y="4530"/>
                  <a:pt x="2639962" y="0"/>
                </a:cubicBezTo>
                <a:lnTo>
                  <a:pt x="2138516" y="7374"/>
                </a:lnTo>
                <a:cubicBezTo>
                  <a:pt x="2109290" y="8164"/>
                  <a:pt x="2091819" y="16714"/>
                  <a:pt x="2064774" y="22123"/>
                </a:cubicBezTo>
                <a:cubicBezTo>
                  <a:pt x="2050113" y="25055"/>
                  <a:pt x="2035277" y="27039"/>
                  <a:pt x="2020529" y="29497"/>
                </a:cubicBezTo>
                <a:cubicBezTo>
                  <a:pt x="2005781" y="34413"/>
                  <a:pt x="1989219" y="35621"/>
                  <a:pt x="1976284" y="44245"/>
                </a:cubicBezTo>
                <a:cubicBezTo>
                  <a:pt x="1945729" y="64616"/>
                  <a:pt x="1962760" y="56845"/>
                  <a:pt x="1924665" y="66368"/>
                </a:cubicBezTo>
                <a:cubicBezTo>
                  <a:pt x="1887291" y="103739"/>
                  <a:pt x="1935661" y="59769"/>
                  <a:pt x="1887794" y="88490"/>
                </a:cubicBezTo>
                <a:cubicBezTo>
                  <a:pt x="1881832" y="92067"/>
                  <a:pt x="1879264" y="100130"/>
                  <a:pt x="1873045" y="103239"/>
                </a:cubicBezTo>
                <a:cubicBezTo>
                  <a:pt x="1859140" y="110191"/>
                  <a:pt x="1828800" y="117987"/>
                  <a:pt x="1828800" y="117987"/>
                </a:cubicBezTo>
                <a:cubicBezTo>
                  <a:pt x="1784833" y="147301"/>
                  <a:pt x="1823838" y="126189"/>
                  <a:pt x="1740310" y="140110"/>
                </a:cubicBezTo>
                <a:cubicBezTo>
                  <a:pt x="1732643" y="141388"/>
                  <a:pt x="1725728" y="145599"/>
                  <a:pt x="1718187" y="147484"/>
                </a:cubicBezTo>
                <a:cubicBezTo>
                  <a:pt x="1706027" y="150524"/>
                  <a:pt x="1693476" y="151818"/>
                  <a:pt x="1681316" y="154858"/>
                </a:cubicBezTo>
                <a:cubicBezTo>
                  <a:pt x="1673775" y="156743"/>
                  <a:pt x="1666668" y="160097"/>
                  <a:pt x="1659194" y="162232"/>
                </a:cubicBezTo>
                <a:cubicBezTo>
                  <a:pt x="1649449" y="165016"/>
                  <a:pt x="1639442" y="166823"/>
                  <a:pt x="1629697" y="169607"/>
                </a:cubicBezTo>
                <a:cubicBezTo>
                  <a:pt x="1622223" y="171743"/>
                  <a:pt x="1615048" y="174846"/>
                  <a:pt x="1607574" y="176981"/>
                </a:cubicBezTo>
                <a:cubicBezTo>
                  <a:pt x="1529563" y="199269"/>
                  <a:pt x="1638978" y="164056"/>
                  <a:pt x="1533833" y="199103"/>
                </a:cubicBezTo>
                <a:cubicBezTo>
                  <a:pt x="1526459" y="201561"/>
                  <a:pt x="1518663" y="203001"/>
                  <a:pt x="1511710" y="206477"/>
                </a:cubicBezTo>
                <a:cubicBezTo>
                  <a:pt x="1473148" y="225759"/>
                  <a:pt x="1492878" y="218560"/>
                  <a:pt x="1452716" y="228600"/>
                </a:cubicBezTo>
                <a:cubicBezTo>
                  <a:pt x="1442884" y="233516"/>
                  <a:pt x="1433513" y="239488"/>
                  <a:pt x="1423220" y="243348"/>
                </a:cubicBezTo>
                <a:cubicBezTo>
                  <a:pt x="1413730" y="246907"/>
                  <a:pt x="1403039" y="246731"/>
                  <a:pt x="1393723" y="250723"/>
                </a:cubicBezTo>
                <a:cubicBezTo>
                  <a:pt x="1385577" y="254214"/>
                  <a:pt x="1379527" y="261508"/>
                  <a:pt x="1371600" y="265471"/>
                </a:cubicBezTo>
                <a:cubicBezTo>
                  <a:pt x="1361020" y="270761"/>
                  <a:pt x="1329433" y="277856"/>
                  <a:pt x="1319981" y="280219"/>
                </a:cubicBezTo>
                <a:cubicBezTo>
                  <a:pt x="1283563" y="304498"/>
                  <a:pt x="1312016" y="289585"/>
                  <a:pt x="1260987" y="302342"/>
                </a:cubicBezTo>
                <a:cubicBezTo>
                  <a:pt x="1253446" y="304227"/>
                  <a:pt x="1246339" y="307581"/>
                  <a:pt x="1238865" y="309716"/>
                </a:cubicBezTo>
                <a:cubicBezTo>
                  <a:pt x="1214572" y="316657"/>
                  <a:pt x="1197832" y="319397"/>
                  <a:pt x="1172497" y="324465"/>
                </a:cubicBezTo>
                <a:cubicBezTo>
                  <a:pt x="1109009" y="366788"/>
                  <a:pt x="1202815" y="308310"/>
                  <a:pt x="1113503" y="346587"/>
                </a:cubicBezTo>
                <a:cubicBezTo>
                  <a:pt x="1107113" y="349326"/>
                  <a:pt x="1104974" y="358227"/>
                  <a:pt x="1098755" y="361336"/>
                </a:cubicBezTo>
                <a:cubicBezTo>
                  <a:pt x="1075076" y="373176"/>
                  <a:pt x="1050696" y="384410"/>
                  <a:pt x="1025013" y="390832"/>
                </a:cubicBezTo>
                <a:cubicBezTo>
                  <a:pt x="1018073" y="392567"/>
                  <a:pt x="982048" y="400773"/>
                  <a:pt x="973394" y="405581"/>
                </a:cubicBezTo>
                <a:cubicBezTo>
                  <a:pt x="878660" y="458210"/>
                  <a:pt x="975086" y="416701"/>
                  <a:pt x="892278" y="449826"/>
                </a:cubicBezTo>
                <a:cubicBezTo>
                  <a:pt x="882446" y="459658"/>
                  <a:pt x="874572" y="471953"/>
                  <a:pt x="862781" y="479323"/>
                </a:cubicBezTo>
                <a:cubicBezTo>
                  <a:pt x="854187" y="484694"/>
                  <a:pt x="842774" y="483138"/>
                  <a:pt x="833284" y="486697"/>
                </a:cubicBezTo>
                <a:cubicBezTo>
                  <a:pt x="822991" y="490557"/>
                  <a:pt x="813396" y="496106"/>
                  <a:pt x="803787" y="501445"/>
                </a:cubicBezTo>
                <a:cubicBezTo>
                  <a:pt x="751541" y="530470"/>
                  <a:pt x="785237" y="517461"/>
                  <a:pt x="744794" y="530942"/>
                </a:cubicBezTo>
                <a:cubicBezTo>
                  <a:pt x="692249" y="583487"/>
                  <a:pt x="751876" y="526753"/>
                  <a:pt x="700549" y="567813"/>
                </a:cubicBezTo>
                <a:cubicBezTo>
                  <a:pt x="681161" y="583323"/>
                  <a:pt x="682809" y="591014"/>
                  <a:pt x="663678" y="612058"/>
                </a:cubicBezTo>
                <a:cubicBezTo>
                  <a:pt x="647309" y="630063"/>
                  <a:pt x="629265" y="646470"/>
                  <a:pt x="612058" y="663677"/>
                </a:cubicBezTo>
                <a:cubicBezTo>
                  <a:pt x="607142" y="668593"/>
                  <a:pt x="603095" y="674570"/>
                  <a:pt x="597310" y="678426"/>
                </a:cubicBezTo>
                <a:cubicBezTo>
                  <a:pt x="529218" y="723819"/>
                  <a:pt x="612977" y="665892"/>
                  <a:pt x="560439" y="707923"/>
                </a:cubicBezTo>
                <a:cubicBezTo>
                  <a:pt x="541245" y="723279"/>
                  <a:pt x="521897" y="738533"/>
                  <a:pt x="501445" y="752168"/>
                </a:cubicBezTo>
                <a:cubicBezTo>
                  <a:pt x="486697" y="762000"/>
                  <a:pt x="469734" y="769131"/>
                  <a:pt x="457200" y="781665"/>
                </a:cubicBezTo>
                <a:cubicBezTo>
                  <a:pt x="428811" y="810054"/>
                  <a:pt x="443755" y="798002"/>
                  <a:pt x="412955" y="818536"/>
                </a:cubicBezTo>
                <a:cubicBezTo>
                  <a:pt x="408039" y="825910"/>
                  <a:pt x="404877" y="834822"/>
                  <a:pt x="398207" y="840658"/>
                </a:cubicBezTo>
                <a:cubicBezTo>
                  <a:pt x="384867" y="852330"/>
                  <a:pt x="366496" y="857622"/>
                  <a:pt x="353962" y="870155"/>
                </a:cubicBezTo>
                <a:cubicBezTo>
                  <a:pt x="296438" y="927675"/>
                  <a:pt x="391535" y="834512"/>
                  <a:pt x="317091" y="899652"/>
                </a:cubicBezTo>
                <a:cubicBezTo>
                  <a:pt x="304010" y="911098"/>
                  <a:pt x="294682" y="926882"/>
                  <a:pt x="280220" y="936523"/>
                </a:cubicBezTo>
                <a:cubicBezTo>
                  <a:pt x="265471" y="946355"/>
                  <a:pt x="248507" y="953485"/>
                  <a:pt x="235974" y="966019"/>
                </a:cubicBezTo>
                <a:cubicBezTo>
                  <a:pt x="187738" y="1014258"/>
                  <a:pt x="269234" y="931367"/>
                  <a:pt x="199103" y="1010265"/>
                </a:cubicBezTo>
                <a:cubicBezTo>
                  <a:pt x="187556" y="1023256"/>
                  <a:pt x="174523" y="1034846"/>
                  <a:pt x="162233" y="1047136"/>
                </a:cubicBezTo>
                <a:lnTo>
                  <a:pt x="125362" y="1084007"/>
                </a:lnTo>
                <a:cubicBezTo>
                  <a:pt x="120446" y="1088923"/>
                  <a:pt x="114470" y="1092970"/>
                  <a:pt x="110613" y="1098755"/>
                </a:cubicBezTo>
                <a:cubicBezTo>
                  <a:pt x="45215" y="1196851"/>
                  <a:pt x="109026" y="1094552"/>
                  <a:pt x="66368" y="1179871"/>
                </a:cubicBezTo>
                <a:cubicBezTo>
                  <a:pt x="62405" y="1187798"/>
                  <a:pt x="56017" y="1194299"/>
                  <a:pt x="51620" y="1201994"/>
                </a:cubicBezTo>
                <a:cubicBezTo>
                  <a:pt x="46166" y="1211538"/>
                  <a:pt x="41787" y="1221658"/>
                  <a:pt x="36871" y="1231490"/>
                </a:cubicBezTo>
                <a:cubicBezTo>
                  <a:pt x="19203" y="1302166"/>
                  <a:pt x="42513" y="1214567"/>
                  <a:pt x="14749" y="1297858"/>
                </a:cubicBezTo>
                <a:cubicBezTo>
                  <a:pt x="9539" y="1313488"/>
                  <a:pt x="2924" y="1349604"/>
                  <a:pt x="0" y="1364226"/>
                </a:cubicBezTo>
                <a:cubicBezTo>
                  <a:pt x="2195" y="1423489"/>
                  <a:pt x="-496" y="1538727"/>
                  <a:pt x="14749" y="1614948"/>
                </a:cubicBezTo>
                <a:cubicBezTo>
                  <a:pt x="18724" y="1634824"/>
                  <a:pt x="20432" y="1655812"/>
                  <a:pt x="29497" y="1673942"/>
                </a:cubicBezTo>
                <a:lnTo>
                  <a:pt x="58994" y="1732936"/>
                </a:lnTo>
                <a:cubicBezTo>
                  <a:pt x="61356" y="1742384"/>
                  <a:pt x="68453" y="1773978"/>
                  <a:pt x="73742" y="1784555"/>
                </a:cubicBezTo>
                <a:cubicBezTo>
                  <a:pt x="77706" y="1792482"/>
                  <a:pt x="83575" y="1799303"/>
                  <a:pt x="88491" y="1806677"/>
                </a:cubicBezTo>
                <a:cubicBezTo>
                  <a:pt x="90853" y="1816127"/>
                  <a:pt x="97950" y="1847718"/>
                  <a:pt x="103239" y="1858297"/>
                </a:cubicBezTo>
                <a:cubicBezTo>
                  <a:pt x="107202" y="1866224"/>
                  <a:pt x="113590" y="1872724"/>
                  <a:pt x="117987" y="1880419"/>
                </a:cubicBezTo>
                <a:cubicBezTo>
                  <a:pt x="123441" y="1889964"/>
                  <a:pt x="127820" y="1900084"/>
                  <a:pt x="132736" y="1909916"/>
                </a:cubicBezTo>
                <a:cubicBezTo>
                  <a:pt x="135194" y="1927123"/>
                  <a:pt x="135116" y="1944888"/>
                  <a:pt x="140110" y="1961536"/>
                </a:cubicBezTo>
                <a:cubicBezTo>
                  <a:pt x="142657" y="1970025"/>
                  <a:pt x="151259" y="1975559"/>
                  <a:pt x="154858" y="1983658"/>
                </a:cubicBezTo>
                <a:cubicBezTo>
                  <a:pt x="161172" y="1997864"/>
                  <a:pt x="163833" y="2013469"/>
                  <a:pt x="169607" y="2027903"/>
                </a:cubicBezTo>
                <a:cubicBezTo>
                  <a:pt x="179439" y="2052484"/>
                  <a:pt x="190731" y="2076530"/>
                  <a:pt x="199103" y="2101645"/>
                </a:cubicBezTo>
                <a:cubicBezTo>
                  <a:pt x="204019" y="2116393"/>
                  <a:pt x="210082" y="2130808"/>
                  <a:pt x="213852" y="2145890"/>
                </a:cubicBezTo>
                <a:cubicBezTo>
                  <a:pt x="216214" y="2155339"/>
                  <a:pt x="223311" y="2186932"/>
                  <a:pt x="228600" y="2197510"/>
                </a:cubicBezTo>
                <a:cubicBezTo>
                  <a:pt x="232564" y="2205437"/>
                  <a:pt x="238433" y="2212258"/>
                  <a:pt x="243349" y="2219632"/>
                </a:cubicBezTo>
                <a:cubicBezTo>
                  <a:pt x="245807" y="2227006"/>
                  <a:pt x="248588" y="2234281"/>
                  <a:pt x="250723" y="2241755"/>
                </a:cubicBezTo>
                <a:cubicBezTo>
                  <a:pt x="253507" y="2251500"/>
                  <a:pt x="254105" y="2261937"/>
                  <a:pt x="258097" y="2271252"/>
                </a:cubicBezTo>
                <a:cubicBezTo>
                  <a:pt x="261588" y="2279398"/>
                  <a:pt x="267929" y="2286000"/>
                  <a:pt x="272845" y="2293374"/>
                </a:cubicBezTo>
                <a:cubicBezTo>
                  <a:pt x="286442" y="2347758"/>
                  <a:pt x="271831" y="2298380"/>
                  <a:pt x="294968" y="2352368"/>
                </a:cubicBezTo>
                <a:cubicBezTo>
                  <a:pt x="298030" y="2359512"/>
                  <a:pt x="299613" y="2367212"/>
                  <a:pt x="302342" y="2374490"/>
                </a:cubicBezTo>
                <a:cubicBezTo>
                  <a:pt x="306990" y="2386884"/>
                  <a:pt x="312443" y="2398967"/>
                  <a:pt x="317091" y="2411361"/>
                </a:cubicBezTo>
                <a:cubicBezTo>
                  <a:pt x="319820" y="2418639"/>
                  <a:pt x="322330" y="2426010"/>
                  <a:pt x="324465" y="2433484"/>
                </a:cubicBezTo>
                <a:cubicBezTo>
                  <a:pt x="327249" y="2443229"/>
                  <a:pt x="327847" y="2453666"/>
                  <a:pt x="331839" y="2462981"/>
                </a:cubicBezTo>
                <a:cubicBezTo>
                  <a:pt x="335330" y="2471127"/>
                  <a:pt x="342624" y="2477176"/>
                  <a:pt x="346587" y="2485103"/>
                </a:cubicBezTo>
                <a:cubicBezTo>
                  <a:pt x="350063" y="2492056"/>
                  <a:pt x="350900" y="2500081"/>
                  <a:pt x="353962" y="2507226"/>
                </a:cubicBezTo>
                <a:cubicBezTo>
                  <a:pt x="358292" y="2517330"/>
                  <a:pt x="364380" y="2526619"/>
                  <a:pt x="368710" y="2536723"/>
                </a:cubicBezTo>
                <a:cubicBezTo>
                  <a:pt x="387027" y="2579463"/>
                  <a:pt x="362491" y="2538456"/>
                  <a:pt x="390833" y="2580968"/>
                </a:cubicBezTo>
                <a:cubicBezTo>
                  <a:pt x="411500" y="2642970"/>
                  <a:pt x="402687" y="2619425"/>
                  <a:pt x="457200" y="2728452"/>
                </a:cubicBezTo>
                <a:cubicBezTo>
                  <a:pt x="468518" y="2751087"/>
                  <a:pt x="482073" y="2772537"/>
                  <a:pt x="494071" y="2794819"/>
                </a:cubicBezTo>
                <a:cubicBezTo>
                  <a:pt x="499283" y="2804498"/>
                  <a:pt x="503366" y="2814771"/>
                  <a:pt x="508820" y="2824316"/>
                </a:cubicBezTo>
                <a:cubicBezTo>
                  <a:pt x="533150" y="2866893"/>
                  <a:pt x="512833" y="2826314"/>
                  <a:pt x="545691" y="2868561"/>
                </a:cubicBezTo>
                <a:cubicBezTo>
                  <a:pt x="556573" y="2882553"/>
                  <a:pt x="566067" y="2897608"/>
                  <a:pt x="575187" y="2912807"/>
                </a:cubicBezTo>
                <a:cubicBezTo>
                  <a:pt x="582561" y="2925097"/>
                  <a:pt x="590515" y="2937058"/>
                  <a:pt x="597310" y="2949677"/>
                </a:cubicBezTo>
                <a:cubicBezTo>
                  <a:pt x="607734" y="2969035"/>
                  <a:pt x="611261" y="2993124"/>
                  <a:pt x="626807" y="3008671"/>
                </a:cubicBezTo>
                <a:lnTo>
                  <a:pt x="656303" y="3038168"/>
                </a:lnTo>
                <a:cubicBezTo>
                  <a:pt x="674844" y="3093782"/>
                  <a:pt x="649832" y="3025221"/>
                  <a:pt x="678426" y="3082413"/>
                </a:cubicBezTo>
                <a:cubicBezTo>
                  <a:pt x="681902" y="3089366"/>
                  <a:pt x="680944" y="3098466"/>
                  <a:pt x="685800" y="3104536"/>
                </a:cubicBezTo>
                <a:cubicBezTo>
                  <a:pt x="691337" y="3111457"/>
                  <a:pt x="700549" y="3114368"/>
                  <a:pt x="707923" y="3119284"/>
                </a:cubicBezTo>
                <a:cubicBezTo>
                  <a:pt x="715297" y="3129116"/>
                  <a:pt x="721880" y="3139595"/>
                  <a:pt x="730045" y="3148781"/>
                </a:cubicBezTo>
                <a:cubicBezTo>
                  <a:pt x="741592" y="3161772"/>
                  <a:pt x="757274" y="3171190"/>
                  <a:pt x="766916" y="3185652"/>
                </a:cubicBezTo>
                <a:cubicBezTo>
                  <a:pt x="771832" y="3193026"/>
                  <a:pt x="775398" y="3201507"/>
                  <a:pt x="781665" y="3207774"/>
                </a:cubicBezTo>
                <a:cubicBezTo>
                  <a:pt x="787932" y="3214041"/>
                  <a:pt x="796866" y="3216987"/>
                  <a:pt x="803787" y="3222523"/>
                </a:cubicBezTo>
                <a:cubicBezTo>
                  <a:pt x="809216" y="3226866"/>
                  <a:pt x="813107" y="3232928"/>
                  <a:pt x="818536" y="3237271"/>
                </a:cubicBezTo>
                <a:cubicBezTo>
                  <a:pt x="825456" y="3242807"/>
                  <a:pt x="833738" y="3246483"/>
                  <a:pt x="840658" y="3252019"/>
                </a:cubicBezTo>
                <a:cubicBezTo>
                  <a:pt x="846087" y="3256362"/>
                  <a:pt x="849622" y="3262911"/>
                  <a:pt x="855407" y="3266768"/>
                </a:cubicBezTo>
                <a:cubicBezTo>
                  <a:pt x="864553" y="3272866"/>
                  <a:pt x="875757" y="3275418"/>
                  <a:pt x="884903" y="3281516"/>
                </a:cubicBezTo>
                <a:cubicBezTo>
                  <a:pt x="925393" y="3308509"/>
                  <a:pt x="870424" y="3286522"/>
                  <a:pt x="921774" y="3303639"/>
                </a:cubicBezTo>
                <a:cubicBezTo>
                  <a:pt x="956767" y="3338632"/>
                  <a:pt x="938079" y="3328739"/>
                  <a:pt x="973394" y="3340510"/>
                </a:cubicBezTo>
                <a:cubicBezTo>
                  <a:pt x="998098" y="3356979"/>
                  <a:pt x="1037991" y="3382984"/>
                  <a:pt x="1054510" y="3399503"/>
                </a:cubicBezTo>
                <a:cubicBezTo>
                  <a:pt x="1074648" y="3419641"/>
                  <a:pt x="1100345" y="3449195"/>
                  <a:pt x="1128252" y="3458497"/>
                </a:cubicBezTo>
                <a:lnTo>
                  <a:pt x="1150374" y="3465871"/>
                </a:lnTo>
                <a:cubicBezTo>
                  <a:pt x="1187745" y="3503239"/>
                  <a:pt x="1139381" y="3459275"/>
                  <a:pt x="1187245" y="3487994"/>
                </a:cubicBezTo>
                <a:cubicBezTo>
                  <a:pt x="1193207" y="3491571"/>
                  <a:pt x="1196565" y="3498399"/>
                  <a:pt x="1201994" y="3502742"/>
                </a:cubicBezTo>
                <a:cubicBezTo>
                  <a:pt x="1208914" y="3508278"/>
                  <a:pt x="1217196" y="3511954"/>
                  <a:pt x="1224116" y="3517490"/>
                </a:cubicBezTo>
                <a:cubicBezTo>
                  <a:pt x="1229545" y="3521833"/>
                  <a:pt x="1232646" y="3529130"/>
                  <a:pt x="1238865" y="3532239"/>
                </a:cubicBezTo>
                <a:cubicBezTo>
                  <a:pt x="1252770" y="3539191"/>
                  <a:pt x="1268362" y="3542071"/>
                  <a:pt x="1283110" y="3546987"/>
                </a:cubicBezTo>
                <a:cubicBezTo>
                  <a:pt x="1311915" y="3575794"/>
                  <a:pt x="1281691" y="3549965"/>
                  <a:pt x="1319981" y="3569110"/>
                </a:cubicBezTo>
                <a:cubicBezTo>
                  <a:pt x="1327908" y="3573073"/>
                  <a:pt x="1334176" y="3579895"/>
                  <a:pt x="1342103" y="3583858"/>
                </a:cubicBezTo>
                <a:cubicBezTo>
                  <a:pt x="1349056" y="3587334"/>
                  <a:pt x="1357009" y="3588345"/>
                  <a:pt x="1364226" y="3591232"/>
                </a:cubicBezTo>
                <a:cubicBezTo>
                  <a:pt x="1483808" y="3639065"/>
                  <a:pt x="1416583" y="3616059"/>
                  <a:pt x="1474839" y="3635477"/>
                </a:cubicBezTo>
                <a:cubicBezTo>
                  <a:pt x="1482213" y="3640393"/>
                  <a:pt x="1488816" y="3646735"/>
                  <a:pt x="1496962" y="3650226"/>
                </a:cubicBezTo>
                <a:cubicBezTo>
                  <a:pt x="1506277" y="3654218"/>
                  <a:pt x="1516713" y="3654816"/>
                  <a:pt x="1526458" y="3657600"/>
                </a:cubicBezTo>
                <a:cubicBezTo>
                  <a:pt x="1533932" y="3659735"/>
                  <a:pt x="1541436" y="3661912"/>
                  <a:pt x="1548581" y="3664974"/>
                </a:cubicBezTo>
                <a:cubicBezTo>
                  <a:pt x="1558685" y="3669304"/>
                  <a:pt x="1567871" y="3675640"/>
                  <a:pt x="1578078" y="3679723"/>
                </a:cubicBezTo>
                <a:cubicBezTo>
                  <a:pt x="1594112" y="3686137"/>
                  <a:pt x="1631901" y="3698223"/>
                  <a:pt x="1651820" y="3701845"/>
                </a:cubicBezTo>
                <a:cubicBezTo>
                  <a:pt x="1668921" y="3704954"/>
                  <a:pt x="1686233" y="3706761"/>
                  <a:pt x="1703439" y="3709219"/>
                </a:cubicBezTo>
                <a:cubicBezTo>
                  <a:pt x="1796845" y="3706761"/>
                  <a:pt x="1890325" y="3706289"/>
                  <a:pt x="1983658" y="3701845"/>
                </a:cubicBezTo>
                <a:cubicBezTo>
                  <a:pt x="1993781" y="3701363"/>
                  <a:pt x="2003109" y="3695810"/>
                  <a:pt x="2013155" y="3694471"/>
                </a:cubicBezTo>
                <a:cubicBezTo>
                  <a:pt x="2040067" y="3690883"/>
                  <a:pt x="2067232" y="3689555"/>
                  <a:pt x="2094271" y="3687097"/>
                </a:cubicBezTo>
                <a:cubicBezTo>
                  <a:pt x="2109019" y="3682181"/>
                  <a:pt x="2127523" y="3683340"/>
                  <a:pt x="2138516" y="3672348"/>
                </a:cubicBezTo>
                <a:cubicBezTo>
                  <a:pt x="2174133" y="3636733"/>
                  <a:pt x="2128868" y="3680067"/>
                  <a:pt x="2175387" y="3642852"/>
                </a:cubicBezTo>
                <a:cubicBezTo>
                  <a:pt x="2180816" y="3638509"/>
                  <a:pt x="2185220" y="3633019"/>
                  <a:pt x="2190136" y="3628103"/>
                </a:cubicBezTo>
                <a:cubicBezTo>
                  <a:pt x="2211023" y="3565442"/>
                  <a:pt x="2181894" y="3641838"/>
                  <a:pt x="2212258" y="3591232"/>
                </a:cubicBezTo>
                <a:cubicBezTo>
                  <a:pt x="2240977" y="3543368"/>
                  <a:pt x="2197013" y="3591732"/>
                  <a:pt x="2234381" y="3554361"/>
                </a:cubicBezTo>
                <a:cubicBezTo>
                  <a:pt x="2252238" y="3500788"/>
                  <a:pt x="2219633" y="3502742"/>
                  <a:pt x="2227007" y="3480619"/>
                </a:cubicBezTo>
                <a:close/>
              </a:path>
            </a:pathLst>
          </a:custGeom>
          <a:noFill/>
          <a:ln w="38100">
            <a:solidFill>
              <a:srgbClr val="002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6292037" y="1853416"/>
            <a:ext cx="182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25FF"/>
                </a:solidFill>
              </a:rPr>
              <a:t>Tested @ GSI</a:t>
            </a:r>
            <a:endParaRPr lang="en-US" sz="2000" b="1" dirty="0">
              <a:solidFill>
                <a:srgbClr val="0025FF"/>
              </a:solidFill>
            </a:endParaRPr>
          </a:p>
        </p:txBody>
      </p:sp>
      <p:sp>
        <p:nvSpPr>
          <p:cNvPr id="53" name="Textfeld 52"/>
          <p:cNvSpPr txBox="1"/>
          <p:nvPr/>
        </p:nvSpPr>
        <p:spPr>
          <a:xfrm>
            <a:off x="6905868" y="4034728"/>
            <a:ext cx="995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Finally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7" name="Freihandform 16"/>
          <p:cNvSpPr/>
          <p:nvPr/>
        </p:nvSpPr>
        <p:spPr>
          <a:xfrm>
            <a:off x="3795237" y="3470782"/>
            <a:ext cx="3142620" cy="1451435"/>
          </a:xfrm>
          <a:custGeom>
            <a:avLst/>
            <a:gdLst>
              <a:gd name="connsiteX0" fmla="*/ 3084886 w 3142620"/>
              <a:gd name="connsiteY0" fmla="*/ 673515 h 1451435"/>
              <a:gd name="connsiteX1" fmla="*/ 3048015 w 3142620"/>
              <a:gd name="connsiteY1" fmla="*/ 658766 h 1451435"/>
              <a:gd name="connsiteX2" fmla="*/ 3025892 w 3142620"/>
              <a:gd name="connsiteY2" fmla="*/ 651392 h 1451435"/>
              <a:gd name="connsiteX3" fmla="*/ 2716176 w 3142620"/>
              <a:gd name="connsiteY3" fmla="*/ 636644 h 1451435"/>
              <a:gd name="connsiteX4" fmla="*/ 2627686 w 3142620"/>
              <a:gd name="connsiteY4" fmla="*/ 621895 h 1451435"/>
              <a:gd name="connsiteX5" fmla="*/ 2576066 w 3142620"/>
              <a:gd name="connsiteY5" fmla="*/ 607147 h 1451435"/>
              <a:gd name="connsiteX6" fmla="*/ 2546569 w 3142620"/>
              <a:gd name="connsiteY6" fmla="*/ 599773 h 1451435"/>
              <a:gd name="connsiteX7" fmla="*/ 2435957 w 3142620"/>
              <a:gd name="connsiteY7" fmla="*/ 577650 h 1451435"/>
              <a:gd name="connsiteX8" fmla="*/ 2332718 w 3142620"/>
              <a:gd name="connsiteY8" fmla="*/ 555528 h 1451435"/>
              <a:gd name="connsiteX9" fmla="*/ 2207357 w 3142620"/>
              <a:gd name="connsiteY9" fmla="*/ 548153 h 1451435"/>
              <a:gd name="connsiteX10" fmla="*/ 2008253 w 3142620"/>
              <a:gd name="connsiteY10" fmla="*/ 548153 h 1451435"/>
              <a:gd name="connsiteX11" fmla="*/ 1964008 w 3142620"/>
              <a:gd name="connsiteY11" fmla="*/ 562902 h 1451435"/>
              <a:gd name="connsiteX12" fmla="*/ 1838647 w 3142620"/>
              <a:gd name="connsiteY12" fmla="*/ 555528 h 1451435"/>
              <a:gd name="connsiteX13" fmla="*/ 1801776 w 3142620"/>
              <a:gd name="connsiteY13" fmla="*/ 548153 h 1451435"/>
              <a:gd name="connsiteX14" fmla="*/ 1779653 w 3142620"/>
              <a:gd name="connsiteY14" fmla="*/ 533405 h 1451435"/>
              <a:gd name="connsiteX15" fmla="*/ 1750157 w 3142620"/>
              <a:gd name="connsiteY15" fmla="*/ 526031 h 1451435"/>
              <a:gd name="connsiteX16" fmla="*/ 1705911 w 3142620"/>
              <a:gd name="connsiteY16" fmla="*/ 511283 h 1451435"/>
              <a:gd name="connsiteX17" fmla="*/ 1676415 w 3142620"/>
              <a:gd name="connsiteY17" fmla="*/ 503908 h 1451435"/>
              <a:gd name="connsiteX18" fmla="*/ 1632169 w 3142620"/>
              <a:gd name="connsiteY18" fmla="*/ 489160 h 1451435"/>
              <a:gd name="connsiteX19" fmla="*/ 1610047 w 3142620"/>
              <a:gd name="connsiteY19" fmla="*/ 474412 h 1451435"/>
              <a:gd name="connsiteX20" fmla="*/ 1580550 w 3142620"/>
              <a:gd name="connsiteY20" fmla="*/ 467037 h 1451435"/>
              <a:gd name="connsiteX21" fmla="*/ 1558428 w 3142620"/>
              <a:gd name="connsiteY21" fmla="*/ 459663 h 1451435"/>
              <a:gd name="connsiteX22" fmla="*/ 1521557 w 3142620"/>
              <a:gd name="connsiteY22" fmla="*/ 437541 h 1451435"/>
              <a:gd name="connsiteX23" fmla="*/ 1484686 w 3142620"/>
              <a:gd name="connsiteY23" fmla="*/ 415418 h 1451435"/>
              <a:gd name="connsiteX24" fmla="*/ 1447815 w 3142620"/>
              <a:gd name="connsiteY24" fmla="*/ 385921 h 1451435"/>
              <a:gd name="connsiteX25" fmla="*/ 1433066 w 3142620"/>
              <a:gd name="connsiteY25" fmla="*/ 371173 h 1451435"/>
              <a:gd name="connsiteX26" fmla="*/ 1410944 w 3142620"/>
              <a:gd name="connsiteY26" fmla="*/ 356424 h 1451435"/>
              <a:gd name="connsiteX27" fmla="*/ 1396195 w 3142620"/>
              <a:gd name="connsiteY27" fmla="*/ 341676 h 1451435"/>
              <a:gd name="connsiteX28" fmla="*/ 1374073 w 3142620"/>
              <a:gd name="connsiteY28" fmla="*/ 326928 h 1451435"/>
              <a:gd name="connsiteX29" fmla="*/ 1359324 w 3142620"/>
              <a:gd name="connsiteY29" fmla="*/ 312179 h 1451435"/>
              <a:gd name="connsiteX30" fmla="*/ 1337202 w 3142620"/>
              <a:gd name="connsiteY30" fmla="*/ 304805 h 1451435"/>
              <a:gd name="connsiteX31" fmla="*/ 1300331 w 3142620"/>
              <a:gd name="connsiteY31" fmla="*/ 275308 h 1451435"/>
              <a:gd name="connsiteX32" fmla="*/ 1270834 w 3142620"/>
              <a:gd name="connsiteY32" fmla="*/ 238437 h 1451435"/>
              <a:gd name="connsiteX33" fmla="*/ 1248711 w 3142620"/>
              <a:gd name="connsiteY33" fmla="*/ 216315 h 1451435"/>
              <a:gd name="connsiteX34" fmla="*/ 1219215 w 3142620"/>
              <a:gd name="connsiteY34" fmla="*/ 172070 h 1451435"/>
              <a:gd name="connsiteX35" fmla="*/ 1182344 w 3142620"/>
              <a:gd name="connsiteY35" fmla="*/ 142573 h 1451435"/>
              <a:gd name="connsiteX36" fmla="*/ 1167595 w 3142620"/>
              <a:gd name="connsiteY36" fmla="*/ 127824 h 1451435"/>
              <a:gd name="connsiteX37" fmla="*/ 1145473 w 3142620"/>
              <a:gd name="connsiteY37" fmla="*/ 120450 h 1451435"/>
              <a:gd name="connsiteX38" fmla="*/ 1130724 w 3142620"/>
              <a:gd name="connsiteY38" fmla="*/ 105702 h 1451435"/>
              <a:gd name="connsiteX39" fmla="*/ 1056982 w 3142620"/>
              <a:gd name="connsiteY39" fmla="*/ 83579 h 1451435"/>
              <a:gd name="connsiteX40" fmla="*/ 1012737 w 3142620"/>
              <a:gd name="connsiteY40" fmla="*/ 68831 h 1451435"/>
              <a:gd name="connsiteX41" fmla="*/ 961118 w 3142620"/>
              <a:gd name="connsiteY41" fmla="*/ 61457 h 1451435"/>
              <a:gd name="connsiteX42" fmla="*/ 902124 w 3142620"/>
              <a:gd name="connsiteY42" fmla="*/ 46708 h 1451435"/>
              <a:gd name="connsiteX43" fmla="*/ 843131 w 3142620"/>
              <a:gd name="connsiteY43" fmla="*/ 39334 h 1451435"/>
              <a:gd name="connsiteX44" fmla="*/ 791511 w 3142620"/>
              <a:gd name="connsiteY44" fmla="*/ 24586 h 1451435"/>
              <a:gd name="connsiteX45" fmla="*/ 732518 w 3142620"/>
              <a:gd name="connsiteY45" fmla="*/ 17212 h 1451435"/>
              <a:gd name="connsiteX46" fmla="*/ 710395 w 3142620"/>
              <a:gd name="connsiteY46" fmla="*/ 9837 h 1451435"/>
              <a:gd name="connsiteX47" fmla="*/ 253195 w 3142620"/>
              <a:gd name="connsiteY47" fmla="*/ 9837 h 1451435"/>
              <a:gd name="connsiteX48" fmla="*/ 201576 w 3142620"/>
              <a:gd name="connsiteY48" fmla="*/ 24586 h 1451435"/>
              <a:gd name="connsiteX49" fmla="*/ 172079 w 3142620"/>
              <a:gd name="connsiteY49" fmla="*/ 39334 h 1451435"/>
              <a:gd name="connsiteX50" fmla="*/ 157331 w 3142620"/>
              <a:gd name="connsiteY50" fmla="*/ 54083 h 1451435"/>
              <a:gd name="connsiteX51" fmla="*/ 135208 w 3142620"/>
              <a:gd name="connsiteY51" fmla="*/ 68831 h 1451435"/>
              <a:gd name="connsiteX52" fmla="*/ 105711 w 3142620"/>
              <a:gd name="connsiteY52" fmla="*/ 113076 h 1451435"/>
              <a:gd name="connsiteX53" fmla="*/ 90963 w 3142620"/>
              <a:gd name="connsiteY53" fmla="*/ 135199 h 1451435"/>
              <a:gd name="connsiteX54" fmla="*/ 76215 w 3142620"/>
              <a:gd name="connsiteY54" fmla="*/ 157321 h 1451435"/>
              <a:gd name="connsiteX55" fmla="*/ 61466 w 3142620"/>
              <a:gd name="connsiteY55" fmla="*/ 208941 h 1451435"/>
              <a:gd name="connsiteX56" fmla="*/ 46718 w 3142620"/>
              <a:gd name="connsiteY56" fmla="*/ 231063 h 1451435"/>
              <a:gd name="connsiteX57" fmla="*/ 31969 w 3142620"/>
              <a:gd name="connsiteY57" fmla="*/ 282683 h 1451435"/>
              <a:gd name="connsiteX58" fmla="*/ 17221 w 3142620"/>
              <a:gd name="connsiteY58" fmla="*/ 312179 h 1451435"/>
              <a:gd name="connsiteX59" fmla="*/ 9847 w 3142620"/>
              <a:gd name="connsiteY59" fmla="*/ 341676 h 1451435"/>
              <a:gd name="connsiteX60" fmla="*/ 9847 w 3142620"/>
              <a:gd name="connsiteY60" fmla="*/ 710386 h 1451435"/>
              <a:gd name="connsiteX61" fmla="*/ 17221 w 3142620"/>
              <a:gd name="connsiteY61" fmla="*/ 747257 h 1451435"/>
              <a:gd name="connsiteX62" fmla="*/ 83589 w 3142620"/>
              <a:gd name="connsiteY62" fmla="*/ 828373 h 1451435"/>
              <a:gd name="connsiteX63" fmla="*/ 142582 w 3142620"/>
              <a:gd name="connsiteY63" fmla="*/ 887366 h 1451435"/>
              <a:gd name="connsiteX64" fmla="*/ 157331 w 3142620"/>
              <a:gd name="connsiteY64" fmla="*/ 902115 h 1451435"/>
              <a:gd name="connsiteX65" fmla="*/ 179453 w 3142620"/>
              <a:gd name="connsiteY65" fmla="*/ 916863 h 1451435"/>
              <a:gd name="connsiteX66" fmla="*/ 194202 w 3142620"/>
              <a:gd name="connsiteY66" fmla="*/ 931612 h 1451435"/>
              <a:gd name="connsiteX67" fmla="*/ 223698 w 3142620"/>
              <a:gd name="connsiteY67" fmla="*/ 946360 h 1451435"/>
              <a:gd name="connsiteX68" fmla="*/ 260569 w 3142620"/>
              <a:gd name="connsiteY68" fmla="*/ 968483 h 1451435"/>
              <a:gd name="connsiteX69" fmla="*/ 275318 w 3142620"/>
              <a:gd name="connsiteY69" fmla="*/ 983231 h 1451435"/>
              <a:gd name="connsiteX70" fmla="*/ 304815 w 3142620"/>
              <a:gd name="connsiteY70" fmla="*/ 990605 h 1451435"/>
              <a:gd name="connsiteX71" fmla="*/ 326937 w 3142620"/>
              <a:gd name="connsiteY71" fmla="*/ 997979 h 1451435"/>
              <a:gd name="connsiteX72" fmla="*/ 371182 w 3142620"/>
              <a:gd name="connsiteY72" fmla="*/ 1027476 h 1451435"/>
              <a:gd name="connsiteX73" fmla="*/ 385931 w 3142620"/>
              <a:gd name="connsiteY73" fmla="*/ 1042224 h 1451435"/>
              <a:gd name="connsiteX74" fmla="*/ 408053 w 3142620"/>
              <a:gd name="connsiteY74" fmla="*/ 1049599 h 1451435"/>
              <a:gd name="connsiteX75" fmla="*/ 444924 w 3142620"/>
              <a:gd name="connsiteY75" fmla="*/ 1071721 h 1451435"/>
              <a:gd name="connsiteX76" fmla="*/ 481795 w 3142620"/>
              <a:gd name="connsiteY76" fmla="*/ 1093844 h 1451435"/>
              <a:gd name="connsiteX77" fmla="*/ 555537 w 3142620"/>
              <a:gd name="connsiteY77" fmla="*/ 1152837 h 1451435"/>
              <a:gd name="connsiteX78" fmla="*/ 577660 w 3142620"/>
              <a:gd name="connsiteY78" fmla="*/ 1160212 h 1451435"/>
              <a:gd name="connsiteX79" fmla="*/ 621905 w 3142620"/>
              <a:gd name="connsiteY79" fmla="*/ 1189708 h 1451435"/>
              <a:gd name="connsiteX80" fmla="*/ 644028 w 3142620"/>
              <a:gd name="connsiteY80" fmla="*/ 1204457 h 1451435"/>
              <a:gd name="connsiteX81" fmla="*/ 666150 w 3142620"/>
              <a:gd name="connsiteY81" fmla="*/ 1211831 h 1451435"/>
              <a:gd name="connsiteX82" fmla="*/ 688273 w 3142620"/>
              <a:gd name="connsiteY82" fmla="*/ 1226579 h 1451435"/>
              <a:gd name="connsiteX83" fmla="*/ 703021 w 3142620"/>
              <a:gd name="connsiteY83" fmla="*/ 1241328 h 1451435"/>
              <a:gd name="connsiteX84" fmla="*/ 725144 w 3142620"/>
              <a:gd name="connsiteY84" fmla="*/ 1248702 h 1451435"/>
              <a:gd name="connsiteX85" fmla="*/ 769389 w 3142620"/>
              <a:gd name="connsiteY85" fmla="*/ 1270824 h 1451435"/>
              <a:gd name="connsiteX86" fmla="*/ 791511 w 3142620"/>
              <a:gd name="connsiteY86" fmla="*/ 1285573 h 1451435"/>
              <a:gd name="connsiteX87" fmla="*/ 835757 w 3142620"/>
              <a:gd name="connsiteY87" fmla="*/ 1300321 h 1451435"/>
              <a:gd name="connsiteX88" fmla="*/ 887376 w 3142620"/>
              <a:gd name="connsiteY88" fmla="*/ 1322444 h 1451435"/>
              <a:gd name="connsiteX89" fmla="*/ 961118 w 3142620"/>
              <a:gd name="connsiteY89" fmla="*/ 1344566 h 1451435"/>
              <a:gd name="connsiteX90" fmla="*/ 1123350 w 3142620"/>
              <a:gd name="connsiteY90" fmla="*/ 1351941 h 1451435"/>
              <a:gd name="connsiteX91" fmla="*/ 1152847 w 3142620"/>
              <a:gd name="connsiteY91" fmla="*/ 1359315 h 1451435"/>
              <a:gd name="connsiteX92" fmla="*/ 1174969 w 3142620"/>
              <a:gd name="connsiteY92" fmla="*/ 1366689 h 1451435"/>
              <a:gd name="connsiteX93" fmla="*/ 1233963 w 3142620"/>
              <a:gd name="connsiteY93" fmla="*/ 1374063 h 1451435"/>
              <a:gd name="connsiteX94" fmla="*/ 1300331 w 3142620"/>
              <a:gd name="connsiteY94" fmla="*/ 1388812 h 1451435"/>
              <a:gd name="connsiteX95" fmla="*/ 1322453 w 3142620"/>
              <a:gd name="connsiteY95" fmla="*/ 1396186 h 1451435"/>
              <a:gd name="connsiteX96" fmla="*/ 1669040 w 3142620"/>
              <a:gd name="connsiteY96" fmla="*/ 1418308 h 1451435"/>
              <a:gd name="connsiteX97" fmla="*/ 2177860 w 3142620"/>
              <a:gd name="connsiteY97" fmla="*/ 1440431 h 1451435"/>
              <a:gd name="connsiteX98" fmla="*/ 2996395 w 3142620"/>
              <a:gd name="connsiteY98" fmla="*/ 1425683 h 1451435"/>
              <a:gd name="connsiteX99" fmla="*/ 3040640 w 3142620"/>
              <a:gd name="connsiteY99" fmla="*/ 1418308 h 1451435"/>
              <a:gd name="connsiteX100" fmla="*/ 3055389 w 3142620"/>
              <a:gd name="connsiteY100" fmla="*/ 1403560 h 1451435"/>
              <a:gd name="connsiteX101" fmla="*/ 3084886 w 3142620"/>
              <a:gd name="connsiteY101" fmla="*/ 1366689 h 1451435"/>
              <a:gd name="connsiteX102" fmla="*/ 3092260 w 3142620"/>
              <a:gd name="connsiteY102" fmla="*/ 1344566 h 1451435"/>
              <a:gd name="connsiteX103" fmla="*/ 3107008 w 3142620"/>
              <a:gd name="connsiteY103" fmla="*/ 1322444 h 1451435"/>
              <a:gd name="connsiteX104" fmla="*/ 3114382 w 3142620"/>
              <a:gd name="connsiteY104" fmla="*/ 1263450 h 1451435"/>
              <a:gd name="connsiteX105" fmla="*/ 3121757 w 3142620"/>
              <a:gd name="connsiteY105" fmla="*/ 1233953 h 1451435"/>
              <a:gd name="connsiteX106" fmla="*/ 3136505 w 3142620"/>
              <a:gd name="connsiteY106" fmla="*/ 1167586 h 1451435"/>
              <a:gd name="connsiteX107" fmla="*/ 3121757 w 3142620"/>
              <a:gd name="connsiteY107" fmla="*/ 769379 h 1451435"/>
              <a:gd name="connsiteX108" fmla="*/ 3107008 w 3142620"/>
              <a:gd name="connsiteY108" fmla="*/ 725134 h 1451435"/>
              <a:gd name="connsiteX109" fmla="*/ 3084886 w 3142620"/>
              <a:gd name="connsiteY109" fmla="*/ 673515 h 1451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</a:cxnLst>
            <a:rect l="l" t="t" r="r" b="b"/>
            <a:pathLst>
              <a:path w="3142620" h="1451435">
                <a:moveTo>
                  <a:pt x="3084886" y="673515"/>
                </a:moveTo>
                <a:cubicBezTo>
                  <a:pt x="3072596" y="668599"/>
                  <a:pt x="3060409" y="663414"/>
                  <a:pt x="3048015" y="658766"/>
                </a:cubicBezTo>
                <a:cubicBezTo>
                  <a:pt x="3040737" y="656037"/>
                  <a:pt x="3033597" y="652419"/>
                  <a:pt x="3025892" y="651392"/>
                </a:cubicBezTo>
                <a:cubicBezTo>
                  <a:pt x="2944882" y="640591"/>
                  <a:pt x="2765050" y="638273"/>
                  <a:pt x="2716176" y="636644"/>
                </a:cubicBezTo>
                <a:cubicBezTo>
                  <a:pt x="2649796" y="620050"/>
                  <a:pt x="2731261" y="639158"/>
                  <a:pt x="2627686" y="621895"/>
                </a:cubicBezTo>
                <a:cubicBezTo>
                  <a:pt x="2600020" y="617284"/>
                  <a:pt x="2600616" y="614161"/>
                  <a:pt x="2576066" y="607147"/>
                </a:cubicBezTo>
                <a:cubicBezTo>
                  <a:pt x="2566321" y="604363"/>
                  <a:pt x="2556540" y="601586"/>
                  <a:pt x="2546569" y="599773"/>
                </a:cubicBezTo>
                <a:cubicBezTo>
                  <a:pt x="2433922" y="579292"/>
                  <a:pt x="2559581" y="608557"/>
                  <a:pt x="2435957" y="577650"/>
                </a:cubicBezTo>
                <a:cubicBezTo>
                  <a:pt x="2407127" y="570442"/>
                  <a:pt x="2354599" y="556815"/>
                  <a:pt x="2332718" y="555528"/>
                </a:cubicBezTo>
                <a:lnTo>
                  <a:pt x="2207357" y="548153"/>
                </a:lnTo>
                <a:cubicBezTo>
                  <a:pt x="2132493" y="523200"/>
                  <a:pt x="2168129" y="532165"/>
                  <a:pt x="2008253" y="548153"/>
                </a:cubicBezTo>
                <a:cubicBezTo>
                  <a:pt x="1992784" y="549700"/>
                  <a:pt x="1964008" y="562902"/>
                  <a:pt x="1964008" y="562902"/>
                </a:cubicBezTo>
                <a:cubicBezTo>
                  <a:pt x="1922221" y="560444"/>
                  <a:pt x="1880334" y="559318"/>
                  <a:pt x="1838647" y="555528"/>
                </a:cubicBezTo>
                <a:cubicBezTo>
                  <a:pt x="1826165" y="554393"/>
                  <a:pt x="1813512" y="552554"/>
                  <a:pt x="1801776" y="548153"/>
                </a:cubicBezTo>
                <a:cubicBezTo>
                  <a:pt x="1793478" y="545041"/>
                  <a:pt x="1787799" y="536896"/>
                  <a:pt x="1779653" y="533405"/>
                </a:cubicBezTo>
                <a:cubicBezTo>
                  <a:pt x="1770338" y="529413"/>
                  <a:pt x="1759864" y="528943"/>
                  <a:pt x="1750157" y="526031"/>
                </a:cubicBezTo>
                <a:cubicBezTo>
                  <a:pt x="1735266" y="521564"/>
                  <a:pt x="1720993" y="515054"/>
                  <a:pt x="1705911" y="511283"/>
                </a:cubicBezTo>
                <a:cubicBezTo>
                  <a:pt x="1696079" y="508825"/>
                  <a:pt x="1686122" y="506820"/>
                  <a:pt x="1676415" y="503908"/>
                </a:cubicBezTo>
                <a:cubicBezTo>
                  <a:pt x="1661524" y="499441"/>
                  <a:pt x="1632169" y="489160"/>
                  <a:pt x="1632169" y="489160"/>
                </a:cubicBezTo>
                <a:cubicBezTo>
                  <a:pt x="1624795" y="484244"/>
                  <a:pt x="1618193" y="477903"/>
                  <a:pt x="1610047" y="474412"/>
                </a:cubicBezTo>
                <a:cubicBezTo>
                  <a:pt x="1600732" y="470420"/>
                  <a:pt x="1590295" y="469821"/>
                  <a:pt x="1580550" y="467037"/>
                </a:cubicBezTo>
                <a:cubicBezTo>
                  <a:pt x="1573076" y="464902"/>
                  <a:pt x="1565802" y="462121"/>
                  <a:pt x="1558428" y="459663"/>
                </a:cubicBezTo>
                <a:cubicBezTo>
                  <a:pt x="1521054" y="422292"/>
                  <a:pt x="1569424" y="466262"/>
                  <a:pt x="1521557" y="437541"/>
                </a:cubicBezTo>
                <a:cubicBezTo>
                  <a:pt x="1470946" y="407174"/>
                  <a:pt x="1547352" y="436307"/>
                  <a:pt x="1484686" y="415418"/>
                </a:cubicBezTo>
                <a:cubicBezTo>
                  <a:pt x="1449074" y="379809"/>
                  <a:pt x="1494327" y="423131"/>
                  <a:pt x="1447815" y="385921"/>
                </a:cubicBezTo>
                <a:cubicBezTo>
                  <a:pt x="1442386" y="381578"/>
                  <a:pt x="1438495" y="375516"/>
                  <a:pt x="1433066" y="371173"/>
                </a:cubicBezTo>
                <a:cubicBezTo>
                  <a:pt x="1426145" y="365637"/>
                  <a:pt x="1417865" y="361960"/>
                  <a:pt x="1410944" y="356424"/>
                </a:cubicBezTo>
                <a:cubicBezTo>
                  <a:pt x="1405515" y="352081"/>
                  <a:pt x="1401624" y="346019"/>
                  <a:pt x="1396195" y="341676"/>
                </a:cubicBezTo>
                <a:cubicBezTo>
                  <a:pt x="1389275" y="336140"/>
                  <a:pt x="1380993" y="332464"/>
                  <a:pt x="1374073" y="326928"/>
                </a:cubicBezTo>
                <a:cubicBezTo>
                  <a:pt x="1368644" y="322585"/>
                  <a:pt x="1365286" y="315756"/>
                  <a:pt x="1359324" y="312179"/>
                </a:cubicBezTo>
                <a:cubicBezTo>
                  <a:pt x="1352659" y="308180"/>
                  <a:pt x="1344576" y="307263"/>
                  <a:pt x="1337202" y="304805"/>
                </a:cubicBezTo>
                <a:cubicBezTo>
                  <a:pt x="1301590" y="269196"/>
                  <a:pt x="1346843" y="312518"/>
                  <a:pt x="1300331" y="275308"/>
                </a:cubicBezTo>
                <a:cubicBezTo>
                  <a:pt x="1278870" y="258139"/>
                  <a:pt x="1290005" y="261442"/>
                  <a:pt x="1270834" y="238437"/>
                </a:cubicBezTo>
                <a:cubicBezTo>
                  <a:pt x="1264158" y="230426"/>
                  <a:pt x="1255114" y="224547"/>
                  <a:pt x="1248711" y="216315"/>
                </a:cubicBezTo>
                <a:cubicBezTo>
                  <a:pt x="1237829" y="202324"/>
                  <a:pt x="1231749" y="184604"/>
                  <a:pt x="1219215" y="172070"/>
                </a:cubicBezTo>
                <a:cubicBezTo>
                  <a:pt x="1183603" y="136458"/>
                  <a:pt x="1228857" y="179784"/>
                  <a:pt x="1182344" y="142573"/>
                </a:cubicBezTo>
                <a:cubicBezTo>
                  <a:pt x="1176915" y="138230"/>
                  <a:pt x="1173557" y="131401"/>
                  <a:pt x="1167595" y="127824"/>
                </a:cubicBezTo>
                <a:cubicBezTo>
                  <a:pt x="1160930" y="123825"/>
                  <a:pt x="1152847" y="122908"/>
                  <a:pt x="1145473" y="120450"/>
                </a:cubicBezTo>
                <a:cubicBezTo>
                  <a:pt x="1140557" y="115534"/>
                  <a:pt x="1136943" y="108811"/>
                  <a:pt x="1130724" y="105702"/>
                </a:cubicBezTo>
                <a:cubicBezTo>
                  <a:pt x="1104647" y="92663"/>
                  <a:pt x="1083449" y="91519"/>
                  <a:pt x="1056982" y="83579"/>
                </a:cubicBezTo>
                <a:cubicBezTo>
                  <a:pt x="1042092" y="79112"/>
                  <a:pt x="1028127" y="71030"/>
                  <a:pt x="1012737" y="68831"/>
                </a:cubicBezTo>
                <a:cubicBezTo>
                  <a:pt x="995531" y="66373"/>
                  <a:pt x="978161" y="64866"/>
                  <a:pt x="961118" y="61457"/>
                </a:cubicBezTo>
                <a:cubicBezTo>
                  <a:pt x="941242" y="57482"/>
                  <a:pt x="922237" y="49222"/>
                  <a:pt x="902124" y="46708"/>
                </a:cubicBezTo>
                <a:lnTo>
                  <a:pt x="843131" y="39334"/>
                </a:lnTo>
                <a:cubicBezTo>
                  <a:pt x="825597" y="33490"/>
                  <a:pt x="810030" y="27672"/>
                  <a:pt x="791511" y="24586"/>
                </a:cubicBezTo>
                <a:cubicBezTo>
                  <a:pt x="771963" y="21328"/>
                  <a:pt x="752182" y="19670"/>
                  <a:pt x="732518" y="17212"/>
                </a:cubicBezTo>
                <a:cubicBezTo>
                  <a:pt x="725144" y="14754"/>
                  <a:pt x="718078" y="11019"/>
                  <a:pt x="710395" y="9837"/>
                </a:cubicBezTo>
                <a:cubicBezTo>
                  <a:pt x="571970" y="-11460"/>
                  <a:pt x="337772" y="8211"/>
                  <a:pt x="253195" y="9837"/>
                </a:cubicBezTo>
                <a:cubicBezTo>
                  <a:pt x="238230" y="13579"/>
                  <a:pt x="216385" y="18239"/>
                  <a:pt x="201576" y="24586"/>
                </a:cubicBezTo>
                <a:cubicBezTo>
                  <a:pt x="191472" y="28916"/>
                  <a:pt x="181911" y="34418"/>
                  <a:pt x="172079" y="39334"/>
                </a:cubicBezTo>
                <a:cubicBezTo>
                  <a:pt x="167163" y="44250"/>
                  <a:pt x="162760" y="49740"/>
                  <a:pt x="157331" y="54083"/>
                </a:cubicBezTo>
                <a:cubicBezTo>
                  <a:pt x="150410" y="59620"/>
                  <a:pt x="141044" y="62161"/>
                  <a:pt x="135208" y="68831"/>
                </a:cubicBezTo>
                <a:cubicBezTo>
                  <a:pt x="123536" y="82171"/>
                  <a:pt x="115543" y="98328"/>
                  <a:pt x="105711" y="113076"/>
                </a:cubicBezTo>
                <a:lnTo>
                  <a:pt x="90963" y="135199"/>
                </a:lnTo>
                <a:lnTo>
                  <a:pt x="76215" y="157321"/>
                </a:lnTo>
                <a:cubicBezTo>
                  <a:pt x="73853" y="166767"/>
                  <a:pt x="66754" y="198365"/>
                  <a:pt x="61466" y="208941"/>
                </a:cubicBezTo>
                <a:cubicBezTo>
                  <a:pt x="57503" y="216868"/>
                  <a:pt x="51634" y="223689"/>
                  <a:pt x="46718" y="231063"/>
                </a:cubicBezTo>
                <a:cubicBezTo>
                  <a:pt x="42974" y="246039"/>
                  <a:pt x="38319" y="267867"/>
                  <a:pt x="31969" y="282683"/>
                </a:cubicBezTo>
                <a:cubicBezTo>
                  <a:pt x="27639" y="292787"/>
                  <a:pt x="22137" y="302347"/>
                  <a:pt x="17221" y="312179"/>
                </a:cubicBezTo>
                <a:cubicBezTo>
                  <a:pt x="14763" y="322011"/>
                  <a:pt x="11388" y="331659"/>
                  <a:pt x="9847" y="341676"/>
                </a:cubicBezTo>
                <a:cubicBezTo>
                  <a:pt x="-9161" y="465233"/>
                  <a:pt x="4203" y="580565"/>
                  <a:pt x="9847" y="710386"/>
                </a:cubicBezTo>
                <a:cubicBezTo>
                  <a:pt x="10391" y="722908"/>
                  <a:pt x="12035" y="735847"/>
                  <a:pt x="17221" y="747257"/>
                </a:cubicBezTo>
                <a:cubicBezTo>
                  <a:pt x="33528" y="783133"/>
                  <a:pt x="56572" y="801356"/>
                  <a:pt x="83589" y="828373"/>
                </a:cubicBezTo>
                <a:lnTo>
                  <a:pt x="142582" y="887366"/>
                </a:lnTo>
                <a:cubicBezTo>
                  <a:pt x="147498" y="892282"/>
                  <a:pt x="151546" y="898258"/>
                  <a:pt x="157331" y="902115"/>
                </a:cubicBezTo>
                <a:cubicBezTo>
                  <a:pt x="164705" y="907031"/>
                  <a:pt x="172533" y="911327"/>
                  <a:pt x="179453" y="916863"/>
                </a:cubicBezTo>
                <a:cubicBezTo>
                  <a:pt x="184882" y="921206"/>
                  <a:pt x="188417" y="927755"/>
                  <a:pt x="194202" y="931612"/>
                </a:cubicBezTo>
                <a:cubicBezTo>
                  <a:pt x="203348" y="937710"/>
                  <a:pt x="214552" y="940263"/>
                  <a:pt x="223698" y="946360"/>
                </a:cubicBezTo>
                <a:cubicBezTo>
                  <a:pt x="264189" y="973354"/>
                  <a:pt x="209216" y="951363"/>
                  <a:pt x="260569" y="968483"/>
                </a:cubicBezTo>
                <a:cubicBezTo>
                  <a:pt x="265485" y="973399"/>
                  <a:pt x="269099" y="980122"/>
                  <a:pt x="275318" y="983231"/>
                </a:cubicBezTo>
                <a:cubicBezTo>
                  <a:pt x="284383" y="987763"/>
                  <a:pt x="295070" y="987821"/>
                  <a:pt x="304815" y="990605"/>
                </a:cubicBezTo>
                <a:cubicBezTo>
                  <a:pt x="312289" y="992740"/>
                  <a:pt x="319563" y="995521"/>
                  <a:pt x="326937" y="997979"/>
                </a:cubicBezTo>
                <a:cubicBezTo>
                  <a:pt x="341685" y="1007811"/>
                  <a:pt x="358648" y="1014943"/>
                  <a:pt x="371182" y="1027476"/>
                </a:cubicBezTo>
                <a:cubicBezTo>
                  <a:pt x="376098" y="1032392"/>
                  <a:pt x="379969" y="1038647"/>
                  <a:pt x="385931" y="1042224"/>
                </a:cubicBezTo>
                <a:cubicBezTo>
                  <a:pt x="392596" y="1046223"/>
                  <a:pt x="400679" y="1047141"/>
                  <a:pt x="408053" y="1049599"/>
                </a:cubicBezTo>
                <a:cubicBezTo>
                  <a:pt x="445427" y="1086970"/>
                  <a:pt x="397057" y="1043000"/>
                  <a:pt x="444924" y="1071721"/>
                </a:cubicBezTo>
                <a:cubicBezTo>
                  <a:pt x="495535" y="1102088"/>
                  <a:pt x="419129" y="1072955"/>
                  <a:pt x="481795" y="1093844"/>
                </a:cubicBezTo>
                <a:cubicBezTo>
                  <a:pt x="501935" y="1113984"/>
                  <a:pt x="527627" y="1143533"/>
                  <a:pt x="555537" y="1152837"/>
                </a:cubicBezTo>
                <a:cubicBezTo>
                  <a:pt x="562911" y="1155295"/>
                  <a:pt x="570865" y="1156437"/>
                  <a:pt x="577660" y="1160212"/>
                </a:cubicBezTo>
                <a:cubicBezTo>
                  <a:pt x="593155" y="1168820"/>
                  <a:pt x="607157" y="1179876"/>
                  <a:pt x="621905" y="1189708"/>
                </a:cubicBezTo>
                <a:cubicBezTo>
                  <a:pt x="629279" y="1194624"/>
                  <a:pt x="635620" y="1201654"/>
                  <a:pt x="644028" y="1204457"/>
                </a:cubicBezTo>
                <a:cubicBezTo>
                  <a:pt x="651402" y="1206915"/>
                  <a:pt x="659198" y="1208355"/>
                  <a:pt x="666150" y="1211831"/>
                </a:cubicBezTo>
                <a:cubicBezTo>
                  <a:pt x="674077" y="1215794"/>
                  <a:pt x="681352" y="1221042"/>
                  <a:pt x="688273" y="1226579"/>
                </a:cubicBezTo>
                <a:cubicBezTo>
                  <a:pt x="693702" y="1230922"/>
                  <a:pt x="697059" y="1237751"/>
                  <a:pt x="703021" y="1241328"/>
                </a:cubicBezTo>
                <a:cubicBezTo>
                  <a:pt x="709686" y="1245327"/>
                  <a:pt x="717770" y="1246244"/>
                  <a:pt x="725144" y="1248702"/>
                </a:cubicBezTo>
                <a:cubicBezTo>
                  <a:pt x="788550" y="1290973"/>
                  <a:pt x="708321" y="1240289"/>
                  <a:pt x="769389" y="1270824"/>
                </a:cubicBezTo>
                <a:cubicBezTo>
                  <a:pt x="777316" y="1274788"/>
                  <a:pt x="783412" y="1281974"/>
                  <a:pt x="791511" y="1285573"/>
                </a:cubicBezTo>
                <a:cubicBezTo>
                  <a:pt x="805717" y="1291887"/>
                  <a:pt x="835757" y="1300321"/>
                  <a:pt x="835757" y="1300321"/>
                </a:cubicBezTo>
                <a:cubicBezTo>
                  <a:pt x="870854" y="1323720"/>
                  <a:pt x="844087" y="1309458"/>
                  <a:pt x="887376" y="1322444"/>
                </a:cubicBezTo>
                <a:cubicBezTo>
                  <a:pt x="896232" y="1325101"/>
                  <a:pt x="945879" y="1343394"/>
                  <a:pt x="961118" y="1344566"/>
                </a:cubicBezTo>
                <a:cubicBezTo>
                  <a:pt x="1015092" y="1348718"/>
                  <a:pt x="1069273" y="1349483"/>
                  <a:pt x="1123350" y="1351941"/>
                </a:cubicBezTo>
                <a:cubicBezTo>
                  <a:pt x="1133182" y="1354399"/>
                  <a:pt x="1143102" y="1356531"/>
                  <a:pt x="1152847" y="1359315"/>
                </a:cubicBezTo>
                <a:cubicBezTo>
                  <a:pt x="1160321" y="1361450"/>
                  <a:pt x="1167321" y="1365299"/>
                  <a:pt x="1174969" y="1366689"/>
                </a:cubicBezTo>
                <a:cubicBezTo>
                  <a:pt x="1194467" y="1370234"/>
                  <a:pt x="1214298" y="1371605"/>
                  <a:pt x="1233963" y="1374063"/>
                </a:cubicBezTo>
                <a:cubicBezTo>
                  <a:pt x="1283766" y="1390663"/>
                  <a:pt x="1222459" y="1371506"/>
                  <a:pt x="1300331" y="1388812"/>
                </a:cubicBezTo>
                <a:cubicBezTo>
                  <a:pt x="1307919" y="1390498"/>
                  <a:pt x="1314724" y="1395358"/>
                  <a:pt x="1322453" y="1396186"/>
                </a:cubicBezTo>
                <a:cubicBezTo>
                  <a:pt x="1455909" y="1410485"/>
                  <a:pt x="1537301" y="1412320"/>
                  <a:pt x="1669040" y="1418308"/>
                </a:cubicBezTo>
                <a:cubicBezTo>
                  <a:pt x="1860215" y="1482035"/>
                  <a:pt x="1697741" y="1432810"/>
                  <a:pt x="2177860" y="1440431"/>
                </a:cubicBezTo>
                <a:cubicBezTo>
                  <a:pt x="2312598" y="1439110"/>
                  <a:pt x="2737614" y="1460189"/>
                  <a:pt x="2996395" y="1425683"/>
                </a:cubicBezTo>
                <a:cubicBezTo>
                  <a:pt x="3011216" y="1423707"/>
                  <a:pt x="3025892" y="1420766"/>
                  <a:pt x="3040640" y="1418308"/>
                </a:cubicBezTo>
                <a:cubicBezTo>
                  <a:pt x="3045556" y="1413392"/>
                  <a:pt x="3051046" y="1408989"/>
                  <a:pt x="3055389" y="1403560"/>
                </a:cubicBezTo>
                <a:cubicBezTo>
                  <a:pt x="3092599" y="1357048"/>
                  <a:pt x="3049274" y="1402298"/>
                  <a:pt x="3084886" y="1366689"/>
                </a:cubicBezTo>
                <a:cubicBezTo>
                  <a:pt x="3087344" y="1359315"/>
                  <a:pt x="3088784" y="1351519"/>
                  <a:pt x="3092260" y="1344566"/>
                </a:cubicBezTo>
                <a:cubicBezTo>
                  <a:pt x="3096223" y="1336639"/>
                  <a:pt x="3104676" y="1330994"/>
                  <a:pt x="3107008" y="1322444"/>
                </a:cubicBezTo>
                <a:cubicBezTo>
                  <a:pt x="3112222" y="1303325"/>
                  <a:pt x="3111124" y="1282998"/>
                  <a:pt x="3114382" y="1263450"/>
                </a:cubicBezTo>
                <a:cubicBezTo>
                  <a:pt x="3116048" y="1253453"/>
                  <a:pt x="3119769" y="1243891"/>
                  <a:pt x="3121757" y="1233953"/>
                </a:cubicBezTo>
                <a:cubicBezTo>
                  <a:pt x="3134737" y="1169057"/>
                  <a:pt x="3122153" y="1210642"/>
                  <a:pt x="3136505" y="1167586"/>
                </a:cubicBezTo>
                <a:cubicBezTo>
                  <a:pt x="3135374" y="1111017"/>
                  <a:pt x="3158413" y="891564"/>
                  <a:pt x="3121757" y="769379"/>
                </a:cubicBezTo>
                <a:cubicBezTo>
                  <a:pt x="3117290" y="754488"/>
                  <a:pt x="3113960" y="739039"/>
                  <a:pt x="3107008" y="725134"/>
                </a:cubicBezTo>
                <a:lnTo>
                  <a:pt x="3084886" y="673515"/>
                </a:lnTo>
                <a:close/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7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  <p:bldP spid="137" grpId="0" animBg="1"/>
      <p:bldP spid="144" grpId="0" animBg="1"/>
      <p:bldP spid="145" grpId="0"/>
      <p:bldP spid="146" grpId="0"/>
      <p:bldP spid="147" grpId="0" animBg="1"/>
      <p:bldP spid="148" grpId="0" animBg="1"/>
      <p:bldP spid="150" grpId="0"/>
      <p:bldP spid="151" grpId="0"/>
      <p:bldP spid="155" grpId="0"/>
      <p:bldP spid="33" grpId="0"/>
      <p:bldP spid="34" grpId="0"/>
      <p:bldP spid="38" grpId="0"/>
      <p:bldP spid="42" grpId="0"/>
      <p:bldP spid="48" grpId="0"/>
      <p:bldP spid="13" grpId="0" animBg="1"/>
      <p:bldP spid="14" grpId="0"/>
      <p:bldP spid="53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 smtClean="0">
                <a:solidFill>
                  <a:srgbClr val="0025FF"/>
                </a:solidFill>
              </a:rPr>
              <a:t>Status:</a:t>
            </a:r>
            <a:r>
              <a:rPr lang="en-US" sz="3200" b="0" cap="none" dirty="0" smtClean="0">
                <a:solidFill>
                  <a:srgbClr val="0025FF"/>
                </a:solidFill>
              </a:rPr>
              <a:t> Lab Limits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sp>
        <p:nvSpPr>
          <p:cNvPr id="15" name="Rechteck 14"/>
          <p:cNvSpPr/>
          <p:nvPr/>
        </p:nvSpPr>
        <p:spPr>
          <a:xfrm>
            <a:off x="3610371" y="84198"/>
            <a:ext cx="532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GB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/>
          <p:cNvSpPr txBox="1">
            <a:spLocks/>
          </p:cNvSpPr>
          <p:nvPr/>
        </p:nvSpPr>
        <p:spPr>
          <a:xfrm>
            <a:off x="183900" y="617182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5FF"/>
                </a:solidFill>
              </a:rPr>
              <a:t>Current resolution</a:t>
            </a: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37" name="Rechteck 36"/>
          <p:cNvSpPr/>
          <p:nvPr/>
        </p:nvSpPr>
        <p:spPr>
          <a:xfrm>
            <a:off x="719771" y="941691"/>
            <a:ext cx="1736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5FF"/>
                </a:solidFill>
              </a:rPr>
              <a:t>White </a:t>
            </a:r>
            <a:r>
              <a:rPr lang="en-US" dirty="0">
                <a:solidFill>
                  <a:srgbClr val="0025FF"/>
                </a:solidFill>
              </a:rPr>
              <a:t>noise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434662" y="1950101"/>
                <a:ext cx="2797497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𝑟𝑚𝑠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𝐻𝑧</m:t>
                              </m:r>
                            </m:e>
                          </m:rad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de-DE" b="0" i="1" smtClean="0">
                              <a:solidFill>
                                <a:srgbClr val="0066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den>
                              </m:f>
                            </m:e>
                          </m:d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662" y="1950101"/>
                <a:ext cx="2797497" cy="818366"/>
              </a:xfrm>
              <a:prstGeom prst="rect">
                <a:avLst/>
              </a:prstGeom>
              <a:blipFill>
                <a:blip r:embed="rId2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4581839" y="2072690"/>
                <a:ext cx="4055854" cy="800284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ℜ</m:t>
                      </m:r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den>
                          </m:f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</m:d>
                        </m:num>
                        <m:den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⋅</m:t>
                                  </m:r>
                                  <m:d>
                                    <m:dPr>
                                      <m:ctrlP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de-DE" b="0" i="1" smtClean="0">
                                              <a:solidFill>
                                                <a:srgbClr val="0066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b="0" i="1" smtClean="0">
                                              <a:solidFill>
                                                <a:srgbClr val="0066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𝐿</m:t>
                                          </m:r>
                                        </m:e>
                                        <m:sub>
                                          <m:r>
                                            <a:rPr lang="de-DE" b="0" i="1" smtClean="0">
                                              <a:solidFill>
                                                <a:srgbClr val="0066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𝑠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de-DE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𝑓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</m:d>
                            </m:e>
                            <m:sup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839" y="2072690"/>
                <a:ext cx="4055854" cy="8002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63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eschweifte Klammer links 11"/>
          <p:cNvSpPr/>
          <p:nvPr/>
        </p:nvSpPr>
        <p:spPr>
          <a:xfrm rot="16200000">
            <a:off x="785611" y="2478135"/>
            <a:ext cx="276896" cy="978794"/>
          </a:xfrm>
          <a:prstGeom prst="leftBrace">
            <a:avLst/>
          </a:prstGeom>
          <a:ln w="19050">
            <a:solidFill>
              <a:srgbClr val="0025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feld 12"/>
          <p:cNvSpPr txBox="1"/>
          <p:nvPr/>
        </p:nvSpPr>
        <p:spPr>
          <a:xfrm>
            <a:off x="250825" y="3112420"/>
            <a:ext cx="14285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5FF"/>
                </a:solidFill>
              </a:rPr>
              <a:t>Spectral</a:t>
            </a:r>
          </a:p>
          <a:p>
            <a:r>
              <a:rPr lang="en-US" sz="1600" dirty="0" smtClean="0">
                <a:solidFill>
                  <a:srgbClr val="0025FF"/>
                </a:solidFill>
              </a:rPr>
              <a:t>current noise </a:t>
            </a:r>
          </a:p>
          <a:p>
            <a:r>
              <a:rPr lang="en-US" sz="1600" dirty="0" smtClean="0">
                <a:solidFill>
                  <a:srgbClr val="0025FF"/>
                </a:solidFill>
              </a:rPr>
              <a:t>density</a:t>
            </a:r>
          </a:p>
          <a:p>
            <a:endParaRPr lang="de-DE" sz="1600" dirty="0" smtClean="0">
              <a:solidFill>
                <a:srgbClr val="0025FF"/>
              </a:solidFill>
            </a:endParaRPr>
          </a:p>
          <a:p>
            <a:r>
              <a:rPr lang="de-DE" sz="1600" dirty="0" err="1" smtClean="0">
                <a:solidFill>
                  <a:srgbClr val="0025FF"/>
                </a:solidFill>
              </a:rPr>
              <a:t>pA</a:t>
            </a:r>
            <a:r>
              <a:rPr lang="de-DE" sz="1600" baseline="-25000" dirty="0" err="1" smtClean="0">
                <a:solidFill>
                  <a:srgbClr val="0025FF"/>
                </a:solidFill>
              </a:rPr>
              <a:t>rms</a:t>
            </a:r>
            <a:r>
              <a:rPr lang="de-DE" sz="1600" dirty="0" smtClean="0">
                <a:solidFill>
                  <a:srgbClr val="0025FF"/>
                </a:solidFill>
              </a:rPr>
              <a:t>/√Hz</a:t>
            </a:r>
            <a:endParaRPr lang="en-US" sz="1600" dirty="0">
              <a:solidFill>
                <a:srgbClr val="0025FF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641077" y="3112420"/>
            <a:ext cx="18517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Temperature</a:t>
            </a:r>
          </a:p>
          <a:p>
            <a:r>
              <a:rPr lang="en-US" dirty="0" smtClean="0"/>
              <a:t> </a:t>
            </a:r>
          </a:p>
          <a:p>
            <a:r>
              <a:rPr lang="de-DE" dirty="0" smtClean="0"/>
              <a:t>4.2 K → 1.9 K</a:t>
            </a:r>
          </a:p>
          <a:p>
            <a:r>
              <a:rPr lang="en-US" dirty="0" smtClean="0"/>
              <a:t>Noise reduction:</a:t>
            </a:r>
          </a:p>
          <a:p>
            <a:r>
              <a:rPr lang="de-DE" dirty="0" smtClean="0"/>
              <a:t>0.67</a:t>
            </a:r>
            <a:endParaRPr lang="en-US" dirty="0"/>
          </a:p>
        </p:txBody>
      </p:sp>
      <p:sp>
        <p:nvSpPr>
          <p:cNvPr id="16" name="Textfeld 15"/>
          <p:cNvSpPr txBox="1"/>
          <p:nvPr/>
        </p:nvSpPr>
        <p:spPr>
          <a:xfrm>
            <a:off x="3290036" y="1225786"/>
            <a:ext cx="19046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25FF"/>
                </a:solidFill>
              </a:rPr>
              <a:t>Real part of the </a:t>
            </a:r>
            <a:endParaRPr lang="en-US" sz="1600" dirty="0" smtClean="0">
              <a:solidFill>
                <a:srgbClr val="0025FF"/>
              </a:solidFill>
            </a:endParaRPr>
          </a:p>
          <a:p>
            <a:pPr algn="ctr"/>
            <a:r>
              <a:rPr lang="en-US" sz="1600" dirty="0" smtClean="0">
                <a:solidFill>
                  <a:srgbClr val="0025FF"/>
                </a:solidFill>
              </a:rPr>
              <a:t>inverse impedance</a:t>
            </a:r>
            <a:endParaRPr lang="en-US" sz="1600" dirty="0">
              <a:solidFill>
                <a:srgbClr val="0025FF"/>
              </a:solidFill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3265143" y="1865620"/>
            <a:ext cx="517809" cy="374698"/>
          </a:xfrm>
          <a:prstGeom prst="straightConnector1">
            <a:avLst/>
          </a:prstGeom>
          <a:ln w="19050">
            <a:solidFill>
              <a:srgbClr val="0025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4191882" y="1869894"/>
            <a:ext cx="392552" cy="405591"/>
          </a:xfrm>
          <a:prstGeom prst="straightConnector1">
            <a:avLst/>
          </a:prstGeom>
          <a:ln w="19050">
            <a:solidFill>
              <a:srgbClr val="0025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7492438" y="1231945"/>
            <a:ext cx="13708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25FF"/>
                </a:solidFill>
              </a:rPr>
              <a:t>fixed </a:t>
            </a:r>
            <a:r>
              <a:rPr lang="en-US" sz="1600" dirty="0">
                <a:solidFill>
                  <a:srgbClr val="0025FF"/>
                </a:solidFill>
              </a:rPr>
              <a:t>for </a:t>
            </a:r>
            <a:r>
              <a:rPr lang="en-US" sz="1600" dirty="0" smtClean="0">
                <a:solidFill>
                  <a:srgbClr val="0025FF"/>
                </a:solidFill>
              </a:rPr>
              <a:t>a</a:t>
            </a:r>
          </a:p>
          <a:p>
            <a:pPr algn="r"/>
            <a:r>
              <a:rPr lang="en-US" sz="1600" dirty="0" smtClean="0">
                <a:solidFill>
                  <a:srgbClr val="0025FF"/>
                </a:solidFill>
              </a:rPr>
              <a:t>core material</a:t>
            </a:r>
            <a:endParaRPr lang="en-US" sz="1600" dirty="0">
              <a:solidFill>
                <a:srgbClr val="0025FF"/>
              </a:solidFill>
            </a:endParaRPr>
          </a:p>
        </p:txBody>
      </p:sp>
      <p:cxnSp>
        <p:nvCxnSpPr>
          <p:cNvPr id="20" name="Gerade Verbindung mit Pfeil 19"/>
          <p:cNvCxnSpPr/>
          <p:nvPr/>
        </p:nvCxnSpPr>
        <p:spPr>
          <a:xfrm flipH="1">
            <a:off x="7443079" y="1830671"/>
            <a:ext cx="517809" cy="374698"/>
          </a:xfrm>
          <a:prstGeom prst="straightConnector1">
            <a:avLst/>
          </a:prstGeom>
          <a:ln w="19050">
            <a:solidFill>
              <a:srgbClr val="0025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 flipH="1">
            <a:off x="8153202" y="1863483"/>
            <a:ext cx="66591" cy="658118"/>
          </a:xfrm>
          <a:prstGeom prst="straightConnector1">
            <a:avLst/>
          </a:prstGeom>
          <a:ln w="19050">
            <a:solidFill>
              <a:srgbClr val="0025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5914944" y="1230671"/>
            <a:ext cx="8915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25FF"/>
                </a:solidFill>
              </a:rPr>
              <a:t>fixed by</a:t>
            </a:r>
          </a:p>
          <a:p>
            <a:pPr algn="r"/>
            <a:r>
              <a:rPr lang="de-DE" sz="1600" dirty="0" smtClean="0">
                <a:solidFill>
                  <a:srgbClr val="0025FF"/>
                </a:solidFill>
              </a:rPr>
              <a:t>SQUID</a:t>
            </a:r>
            <a:endParaRPr lang="en-US" sz="1600" dirty="0">
              <a:solidFill>
                <a:srgbClr val="0025FF"/>
              </a:solidFill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>
            <a:off x="6409228" y="1869894"/>
            <a:ext cx="1" cy="646719"/>
          </a:xfrm>
          <a:prstGeom prst="straightConnector1">
            <a:avLst/>
          </a:prstGeom>
          <a:ln w="19050">
            <a:solidFill>
              <a:srgbClr val="0025FF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Pfeil nach unten 23"/>
          <p:cNvSpPr/>
          <p:nvPr/>
        </p:nvSpPr>
        <p:spPr>
          <a:xfrm>
            <a:off x="2215286" y="2565584"/>
            <a:ext cx="198504" cy="527000"/>
          </a:xfrm>
          <a:prstGeom prst="downArrow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feil nach unten 24"/>
          <p:cNvSpPr/>
          <p:nvPr/>
        </p:nvSpPr>
        <p:spPr>
          <a:xfrm>
            <a:off x="6771439" y="2856970"/>
            <a:ext cx="198504" cy="527000"/>
          </a:xfrm>
          <a:prstGeom prst="downArrow">
            <a:avLst/>
          </a:prstGeom>
          <a:solidFill>
            <a:srgbClr val="00CC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5508965" y="3429586"/>
            <a:ext cx="21050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solidFill>
                  <a:srgbClr val="006600"/>
                </a:solidFill>
              </a:rPr>
              <a:t>Inductance</a:t>
            </a:r>
          </a:p>
          <a:p>
            <a:pPr algn="r"/>
            <a:r>
              <a:rPr lang="en-US" dirty="0" smtClean="0"/>
              <a:t> </a:t>
            </a:r>
            <a:r>
              <a:rPr lang="de-DE" dirty="0" smtClean="0"/>
              <a:t>100 µH → 200 µH</a:t>
            </a:r>
          </a:p>
          <a:p>
            <a:pPr algn="r"/>
            <a:r>
              <a:rPr lang="en-US" dirty="0" smtClean="0"/>
              <a:t>Noise reduction:</a:t>
            </a:r>
          </a:p>
          <a:p>
            <a:pPr algn="r"/>
            <a:r>
              <a:rPr lang="de-DE" dirty="0" smtClean="0"/>
              <a:t>≈0.7</a:t>
            </a:r>
            <a:endParaRPr lang="en-US" dirty="0"/>
          </a:p>
        </p:txBody>
      </p:sp>
      <p:sp>
        <p:nvSpPr>
          <p:cNvPr id="3" name="Rechteck 2"/>
          <p:cNvSpPr/>
          <p:nvPr/>
        </p:nvSpPr>
        <p:spPr>
          <a:xfrm>
            <a:off x="266858" y="1605828"/>
            <a:ext cx="31582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6600"/>
                </a:solidFill>
              </a:rPr>
              <a:t>Fluctuation–dissipation theorem*</a:t>
            </a:r>
            <a:endParaRPr lang="en-US" sz="1600" dirty="0">
              <a:solidFill>
                <a:srgbClr val="0066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1655506" y="4496776"/>
            <a:ext cx="5399235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* R</a:t>
            </a:r>
            <a:r>
              <a:rPr lang="en-US" sz="1000" dirty="0"/>
              <a:t>. Geithner, PhD theses, Jena </a:t>
            </a:r>
            <a:r>
              <a:rPr lang="en-US" sz="1000" dirty="0" smtClean="0"/>
              <a:t>2013</a:t>
            </a:r>
          </a:p>
          <a:p>
            <a:r>
              <a:rPr lang="en-US" sz="1000" dirty="0" smtClean="0"/>
              <a:t>Confirmed Tympel, et </a:t>
            </a:r>
            <a:r>
              <a:rPr lang="en-US" sz="1000" dirty="0"/>
              <a:t>al., </a:t>
            </a:r>
            <a:r>
              <a:rPr lang="en-US" sz="1000" i="1" dirty="0"/>
              <a:t>High Inductance Cryogenic Current Comparators for Beamlines</a:t>
            </a:r>
            <a:endParaRPr lang="en-US" sz="1000" i="1" dirty="0" smtClean="0"/>
          </a:p>
          <a:p>
            <a:r>
              <a:rPr lang="en-US" sz="1000" dirty="0" smtClean="0"/>
              <a:t>IEEE Trans. Appl. </a:t>
            </a:r>
            <a:r>
              <a:rPr lang="en-US" sz="1000" dirty="0" err="1" smtClean="0"/>
              <a:t>Supercon</a:t>
            </a:r>
            <a:r>
              <a:rPr lang="en-US" sz="1000" dirty="0" smtClean="0"/>
              <a:t>. Vol. </a:t>
            </a:r>
            <a:r>
              <a:rPr lang="en-US" sz="1000" dirty="0"/>
              <a:t>34, </a:t>
            </a:r>
            <a:r>
              <a:rPr lang="en-US" sz="1000" dirty="0" smtClean="0"/>
              <a:t>Is.: </a:t>
            </a:r>
            <a:r>
              <a:rPr lang="en-US" sz="1000" dirty="0"/>
              <a:t>3, May </a:t>
            </a:r>
            <a:r>
              <a:rPr lang="en-US" sz="1000" dirty="0" smtClean="0"/>
              <a:t>2024 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0904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2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0025FF"/>
                </a:solidFill>
              </a:rPr>
              <a:t>Status:</a:t>
            </a:r>
            <a:r>
              <a:rPr lang="en-US" sz="3200" b="0" cap="none" dirty="0">
                <a:solidFill>
                  <a:srgbClr val="0025FF"/>
                </a:solidFill>
              </a:rPr>
              <a:t> Lab </a:t>
            </a:r>
            <a:r>
              <a:rPr lang="en-US" sz="3200" b="0" cap="none" dirty="0" smtClean="0">
                <a:solidFill>
                  <a:srgbClr val="0025FF"/>
                </a:solidFill>
              </a:rPr>
              <a:t>limits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/>
          <p:cNvSpPr txBox="1">
            <a:spLocks/>
          </p:cNvSpPr>
          <p:nvPr/>
        </p:nvSpPr>
        <p:spPr>
          <a:xfrm>
            <a:off x="183900" y="617182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5FF"/>
                </a:solidFill>
              </a:rPr>
              <a:t>Current resolution</a:t>
            </a: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37" name="Rechteck 36"/>
          <p:cNvSpPr/>
          <p:nvPr/>
        </p:nvSpPr>
        <p:spPr>
          <a:xfrm>
            <a:off x="719772" y="941691"/>
            <a:ext cx="55704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0025FF"/>
                </a:solidFill>
              </a:rPr>
              <a:t>White noise:  1 </a:t>
            </a:r>
            <a:r>
              <a:rPr lang="en-US" dirty="0">
                <a:solidFill>
                  <a:srgbClr val="0025FF"/>
                </a:solidFill>
              </a:rPr>
              <a:t>pA</a:t>
            </a:r>
            <a:r>
              <a:rPr lang="en-US" baseline="-25000" dirty="0">
                <a:solidFill>
                  <a:srgbClr val="0025FF"/>
                </a:solidFill>
              </a:rPr>
              <a:t>rms</a:t>
            </a:r>
            <a:r>
              <a:rPr lang="en-US" dirty="0">
                <a:solidFill>
                  <a:srgbClr val="0025FF"/>
                </a:solidFill>
              </a:rPr>
              <a:t>/√Hz  </a:t>
            </a:r>
            <a:r>
              <a:rPr lang="en-US" sz="1400" dirty="0" smtClean="0"/>
              <a:t>@ 300 µH, 2.1 K</a:t>
            </a:r>
            <a:endParaRPr lang="en-US" sz="1400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 smtClean="0">
              <a:solidFill>
                <a:srgbClr val="0025FF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rgbClr val="0025FF"/>
                </a:solidFill>
              </a:rPr>
              <a:t>Pulse / </a:t>
            </a:r>
            <a:r>
              <a:rPr lang="en-US" dirty="0" smtClean="0">
                <a:solidFill>
                  <a:srgbClr val="0025FF"/>
                </a:solidFill>
              </a:rPr>
              <a:t>ramp</a:t>
            </a:r>
            <a:endParaRPr lang="en-US" dirty="0">
              <a:solidFill>
                <a:srgbClr val="0025FF"/>
              </a:solidFill>
            </a:endParaRP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3" y="1919510"/>
            <a:ext cx="3663878" cy="2804303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938464" y="1740295"/>
            <a:ext cx="2781341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200" dirty="0" smtClean="0"/>
              <a:t>Pulse: 200 µs</a:t>
            </a:r>
            <a:r>
              <a:rPr lang="en-US" sz="1200" dirty="0" smtClean="0">
                <a:solidFill>
                  <a:srgbClr val="0025FF"/>
                </a:solidFill>
              </a:rPr>
              <a:t> </a:t>
            </a:r>
            <a:r>
              <a:rPr lang="en-US" sz="1200" dirty="0" smtClean="0">
                <a:solidFill>
                  <a:prstClr val="black"/>
                </a:solidFill>
              </a:rPr>
              <a:t>(Sm-200 un-damped)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5414822" y="1737297"/>
            <a:ext cx="286921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200" dirty="0" smtClean="0"/>
              <a:t>Ramp: 10 </a:t>
            </a:r>
            <a:r>
              <a:rPr lang="en-US" sz="1200" dirty="0" err="1" smtClean="0"/>
              <a:t>ms</a:t>
            </a:r>
            <a:r>
              <a:rPr lang="en-US" sz="1200" dirty="0" smtClean="0"/>
              <a:t> </a:t>
            </a:r>
            <a:r>
              <a:rPr lang="de-DE" sz="1200" dirty="0" smtClean="0"/>
              <a:t>(</a:t>
            </a:r>
            <a:r>
              <a:rPr lang="de-DE" sz="1200" dirty="0" smtClean="0">
                <a:solidFill>
                  <a:prstClr val="black"/>
                </a:solidFill>
              </a:rPr>
              <a:t>Sm-300 </a:t>
            </a:r>
            <a:r>
              <a:rPr lang="en-US" sz="1200" dirty="0" smtClean="0">
                <a:solidFill>
                  <a:prstClr val="black"/>
                </a:solidFill>
              </a:rPr>
              <a:t>un-damped</a:t>
            </a:r>
            <a:r>
              <a:rPr lang="de-DE" sz="1200" dirty="0" smtClean="0">
                <a:solidFill>
                  <a:prstClr val="black"/>
                </a:solidFill>
              </a:rPr>
              <a:t>)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0906" y="1801733"/>
            <a:ext cx="3870642" cy="2968045"/>
          </a:xfrm>
          <a:prstGeom prst="rect">
            <a:avLst/>
          </a:prstGeom>
        </p:spPr>
      </p:pic>
      <p:sp>
        <p:nvSpPr>
          <p:cNvPr id="18" name="Rechteck 17"/>
          <p:cNvSpPr/>
          <p:nvPr/>
        </p:nvSpPr>
        <p:spPr>
          <a:xfrm>
            <a:off x="3802628" y="2104387"/>
            <a:ext cx="11624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6600"/>
                </a:solidFill>
              </a:rPr>
              <a:t>0.5 </a:t>
            </a:r>
            <a:r>
              <a:rPr lang="en-US" sz="2000" b="1" dirty="0" err="1">
                <a:solidFill>
                  <a:srgbClr val="006600"/>
                </a:solidFill>
              </a:rPr>
              <a:t>n</a:t>
            </a:r>
            <a:r>
              <a:rPr lang="en-US" sz="2000" b="1" dirty="0" err="1" smtClean="0">
                <a:solidFill>
                  <a:srgbClr val="006600"/>
                </a:solidFill>
              </a:rPr>
              <a:t>A</a:t>
            </a:r>
            <a:r>
              <a:rPr lang="en-US" sz="2000" b="1" baseline="-25000" dirty="0" err="1" smtClean="0">
                <a:solidFill>
                  <a:srgbClr val="006600"/>
                </a:solidFill>
              </a:rPr>
              <a:t>pp</a:t>
            </a:r>
            <a:endParaRPr lang="en-US" sz="2000" b="1" baseline="-25000" dirty="0" smtClean="0">
              <a:solidFill>
                <a:srgbClr val="0066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25FF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3610371" y="84198"/>
            <a:ext cx="532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GB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3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108" y="989119"/>
            <a:ext cx="4793380" cy="3753006"/>
          </a:xfrm>
          <a:prstGeom prst="rect">
            <a:avLst/>
          </a:prstGeom>
        </p:spPr>
      </p:pic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0025FF"/>
                </a:solidFill>
              </a:rPr>
              <a:t>Status:</a:t>
            </a:r>
            <a:r>
              <a:rPr lang="en-US" sz="3200" b="0" cap="none" dirty="0">
                <a:solidFill>
                  <a:srgbClr val="0025FF"/>
                </a:solidFill>
              </a:rPr>
              <a:t> Lab </a:t>
            </a:r>
            <a:r>
              <a:rPr lang="en-US" sz="3200" b="0" cap="none" dirty="0" smtClean="0">
                <a:solidFill>
                  <a:srgbClr val="0025FF"/>
                </a:solidFill>
              </a:rPr>
              <a:t>limits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/>
          <p:cNvSpPr txBox="1">
            <a:spLocks/>
          </p:cNvSpPr>
          <p:nvPr/>
        </p:nvSpPr>
        <p:spPr>
          <a:xfrm>
            <a:off x="183900" y="617182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Current resolution</a:t>
            </a:r>
            <a:endParaRPr lang="en-US" sz="2000" cap="non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37" name="Rechteck 36"/>
          <p:cNvSpPr/>
          <p:nvPr/>
        </p:nvSpPr>
        <p:spPr>
          <a:xfrm>
            <a:off x="719771" y="941691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White noise:  1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rms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/√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Pulse /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ramp: 500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 smtClean="0">
                <a:solidFill>
                  <a:schemeClr val="bg1">
                    <a:lumMod val="50000"/>
                  </a:schemeClr>
                </a:solidFill>
              </a:rPr>
              <a:t>pp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81442" y="1661867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5FF"/>
                </a:solidFill>
              </a:rPr>
              <a:t>Frequency </a:t>
            </a:r>
            <a:r>
              <a:rPr lang="en-US" sz="2000" cap="none" dirty="0">
                <a:solidFill>
                  <a:srgbClr val="0025FF"/>
                </a:solidFill>
              </a:rPr>
              <a:t>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20" name="Rechteck 19"/>
          <p:cNvSpPr/>
          <p:nvPr/>
        </p:nvSpPr>
        <p:spPr>
          <a:xfrm>
            <a:off x="719775" y="1982692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>
                <a:solidFill>
                  <a:srgbClr val="006600"/>
                </a:solidFill>
              </a:rPr>
              <a:t>f</a:t>
            </a:r>
            <a:r>
              <a:rPr lang="en-US" b="1" dirty="0" smtClean="0">
                <a:solidFill>
                  <a:srgbClr val="006600"/>
                </a:solidFill>
              </a:rPr>
              <a:t>rom DC </a:t>
            </a:r>
            <a:r>
              <a:rPr lang="en-US" dirty="0" smtClean="0"/>
              <a:t>(to be defined!)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4631223" y="3356500"/>
            <a:ext cx="2454491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5FF"/>
                </a:solidFill>
              </a:rPr>
              <a:t>Low Frequency Noise</a:t>
            </a:r>
            <a:endParaRPr lang="de-DE" sz="1400" dirty="0">
              <a:solidFill>
                <a:srgbClr val="0025FF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7238966" y="4467809"/>
            <a:ext cx="1784818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en-US" sz="1200" dirty="0" smtClean="0">
                <a:solidFill>
                  <a:srgbClr val="0025FF"/>
                </a:solidFill>
              </a:rPr>
              <a:t>Measured @ 4.2 K </a:t>
            </a:r>
            <a:endParaRPr lang="de-DE" sz="1200" dirty="0">
              <a:solidFill>
                <a:srgbClr val="0025FF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313939" y="1950947"/>
            <a:ext cx="2290766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en-US" sz="1600" dirty="0" smtClean="0"/>
              <a:t>LC meander resonance </a:t>
            </a:r>
            <a:endParaRPr lang="de-DE" sz="1600" dirty="0"/>
          </a:p>
        </p:txBody>
      </p:sp>
      <p:cxnSp>
        <p:nvCxnSpPr>
          <p:cNvPr id="25" name="Gerader Verbinder 24"/>
          <p:cNvCxnSpPr/>
          <p:nvPr/>
        </p:nvCxnSpPr>
        <p:spPr>
          <a:xfrm>
            <a:off x="4894185" y="1193170"/>
            <a:ext cx="1928568" cy="2368643"/>
          </a:xfrm>
          <a:prstGeom prst="line">
            <a:avLst/>
          </a:prstGeom>
          <a:ln w="31750"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hteck 25"/>
          <p:cNvSpPr/>
          <p:nvPr/>
        </p:nvSpPr>
        <p:spPr>
          <a:xfrm>
            <a:off x="5570356" y="1295634"/>
            <a:ext cx="23615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25FF"/>
                </a:solidFill>
              </a:rPr>
              <a:t>20 dB per </a:t>
            </a:r>
            <a:r>
              <a:rPr lang="en-US" sz="1600" dirty="0" smtClean="0">
                <a:solidFill>
                  <a:srgbClr val="0025FF"/>
                </a:solidFill>
              </a:rPr>
              <a:t>decade</a:t>
            </a:r>
          </a:p>
          <a:p>
            <a:r>
              <a:rPr lang="en-US" sz="1600" dirty="0" smtClean="0">
                <a:solidFill>
                  <a:srgbClr val="0025FF"/>
                </a:solidFill>
              </a:rPr>
              <a:t>  =&gt; like Brownian noise</a:t>
            </a:r>
          </a:p>
          <a:p>
            <a:r>
              <a:rPr lang="en-US" sz="1600" dirty="0">
                <a:solidFill>
                  <a:srgbClr val="0025FF"/>
                </a:solidFill>
              </a:rPr>
              <a:t> </a:t>
            </a:r>
            <a:r>
              <a:rPr lang="en-US" sz="1600" dirty="0" smtClean="0">
                <a:solidFill>
                  <a:srgbClr val="0025FF"/>
                </a:solidFill>
              </a:rPr>
              <a:t>        </a:t>
            </a:r>
            <a:r>
              <a:rPr lang="en-US" sz="1600" b="1" dirty="0" smtClean="0">
                <a:solidFill>
                  <a:srgbClr val="0025FF"/>
                </a:solidFill>
              </a:rPr>
              <a:t>1/f</a:t>
            </a:r>
            <a:r>
              <a:rPr lang="en-US" sz="1600" b="1" baseline="30000" dirty="0" smtClean="0">
                <a:solidFill>
                  <a:srgbClr val="0025FF"/>
                </a:solidFill>
              </a:rPr>
              <a:t>2</a:t>
            </a:r>
            <a:endParaRPr lang="en-US" sz="1600" dirty="0">
              <a:solidFill>
                <a:srgbClr val="0025FF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931800" y="4476913"/>
            <a:ext cx="18485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Current or voltage in dB </a:t>
            </a:r>
          </a:p>
          <a:p>
            <a:r>
              <a:rPr lang="en-US" sz="1200" dirty="0" smtClean="0"/>
              <a:t>  =&gt; 20 ·lg</a:t>
            </a:r>
            <a:r>
              <a:rPr lang="en-US" sz="1200" baseline="-25000" dirty="0" smtClean="0"/>
              <a:t>10</a:t>
            </a:r>
            <a:r>
              <a:rPr lang="en-US" sz="1200" dirty="0" smtClean="0"/>
              <a:t>(</a:t>
            </a:r>
            <a:r>
              <a:rPr lang="en-US" sz="1200" dirty="0" err="1" smtClean="0"/>
              <a:t>x</a:t>
            </a:r>
            <a:r>
              <a:rPr lang="en-US" sz="1200" baseline="-25000" dirty="0" err="1" smtClean="0"/>
              <a:t>out</a:t>
            </a:r>
            <a:r>
              <a:rPr lang="en-US" sz="1200" baseline="-25000" dirty="0" smtClean="0"/>
              <a:t> </a:t>
            </a:r>
            <a:r>
              <a:rPr lang="en-US" sz="1200" dirty="0" smtClean="0"/>
              <a:t>/ </a:t>
            </a:r>
            <a:r>
              <a:rPr lang="en-US" sz="1200" dirty="0" err="1" smtClean="0"/>
              <a:t>x</a:t>
            </a:r>
            <a:r>
              <a:rPr lang="en-US" sz="1200" baseline="-25000" dirty="0" err="1" smtClean="0"/>
              <a:t>in</a:t>
            </a:r>
            <a:r>
              <a:rPr lang="en-US" sz="1200" dirty="0" smtClean="0"/>
              <a:t>)</a:t>
            </a:r>
            <a:endParaRPr lang="en-US" sz="1200" dirty="0"/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8131375" y="2483508"/>
            <a:ext cx="260510" cy="2067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feld 20"/>
          <p:cNvSpPr txBox="1"/>
          <p:nvPr/>
        </p:nvSpPr>
        <p:spPr>
          <a:xfrm>
            <a:off x="6413042" y="3532168"/>
            <a:ext cx="2454491" cy="30777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 defTabSz="457200"/>
            <a:r>
              <a:rPr lang="en-US" sz="1400" dirty="0" smtClean="0">
                <a:solidFill>
                  <a:srgbClr val="0025FF"/>
                </a:solidFill>
              </a:rPr>
              <a:t>White noise</a:t>
            </a:r>
            <a:endParaRPr lang="en-US" sz="1400" dirty="0">
              <a:solidFill>
                <a:srgbClr val="0025FF"/>
              </a:solidFill>
            </a:endParaRPr>
          </a:p>
        </p:txBody>
      </p:sp>
      <p:cxnSp>
        <p:nvCxnSpPr>
          <p:cNvPr id="29" name="Gerader Verbinder 28"/>
          <p:cNvCxnSpPr/>
          <p:nvPr/>
        </p:nvCxnSpPr>
        <p:spPr>
          <a:xfrm>
            <a:off x="6920846" y="3513269"/>
            <a:ext cx="1471039" cy="32697"/>
          </a:xfrm>
          <a:prstGeom prst="line">
            <a:avLst/>
          </a:prstGeom>
          <a:ln w="31750"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/>
          <p:cNvSpPr/>
          <p:nvPr/>
        </p:nvSpPr>
        <p:spPr>
          <a:xfrm>
            <a:off x="3610371" y="84198"/>
            <a:ext cx="532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GB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82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583" y="836405"/>
            <a:ext cx="4725944" cy="3805147"/>
          </a:xfrm>
          <a:prstGeom prst="rect">
            <a:avLst/>
          </a:prstGeom>
        </p:spPr>
      </p:pic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0025FF"/>
                </a:solidFill>
              </a:rPr>
              <a:t>Status:</a:t>
            </a:r>
            <a:r>
              <a:rPr lang="en-US" sz="3200" b="0" cap="none" dirty="0">
                <a:solidFill>
                  <a:srgbClr val="0025FF"/>
                </a:solidFill>
              </a:rPr>
              <a:t> Lab </a:t>
            </a:r>
            <a:r>
              <a:rPr lang="en-US" sz="3200" b="0" cap="none" dirty="0" smtClean="0">
                <a:solidFill>
                  <a:srgbClr val="0025FF"/>
                </a:solidFill>
              </a:rPr>
              <a:t>limits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/>
          <p:cNvSpPr txBox="1">
            <a:spLocks/>
          </p:cNvSpPr>
          <p:nvPr/>
        </p:nvSpPr>
        <p:spPr>
          <a:xfrm>
            <a:off x="183900" y="617182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Current resolution</a:t>
            </a:r>
            <a:endParaRPr lang="en-US" sz="2000" cap="non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37" name="Rechteck 36"/>
          <p:cNvSpPr/>
          <p:nvPr/>
        </p:nvSpPr>
        <p:spPr>
          <a:xfrm>
            <a:off x="727086" y="941691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White noise:  1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rms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/√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Pulse /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ramp: 500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 smtClean="0">
                <a:solidFill>
                  <a:schemeClr val="bg1">
                    <a:lumMod val="50000"/>
                  </a:schemeClr>
                </a:solidFill>
              </a:rPr>
              <a:t>pp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81442" y="1661867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5FF"/>
                </a:solidFill>
              </a:rPr>
              <a:t>Frequency </a:t>
            </a:r>
            <a:r>
              <a:rPr lang="en-US" sz="2000" cap="none" dirty="0">
                <a:solidFill>
                  <a:srgbClr val="0025FF"/>
                </a:solidFill>
              </a:rPr>
              <a:t>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20" name="Rechteck 19"/>
          <p:cNvSpPr/>
          <p:nvPr/>
        </p:nvSpPr>
        <p:spPr>
          <a:xfrm>
            <a:off x="719769" y="1982692"/>
            <a:ext cx="16145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0025FF"/>
                </a:solidFill>
              </a:rPr>
              <a:t>f</a:t>
            </a:r>
            <a:r>
              <a:rPr lang="en-US" dirty="0" smtClean="0">
                <a:solidFill>
                  <a:srgbClr val="0025FF"/>
                </a:solidFill>
              </a:rPr>
              <a:t>rom DC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b="1" dirty="0" err="1">
                <a:solidFill>
                  <a:srgbClr val="006600"/>
                </a:solidFill>
              </a:rPr>
              <a:t>t</a:t>
            </a:r>
            <a:r>
              <a:rPr lang="de-DE" b="1" dirty="0" err="1" smtClean="0">
                <a:solidFill>
                  <a:srgbClr val="006600"/>
                </a:solidFill>
              </a:rPr>
              <a:t>o</a:t>
            </a:r>
            <a:r>
              <a:rPr lang="de-DE" b="1" dirty="0" smtClean="0">
                <a:solidFill>
                  <a:srgbClr val="006600"/>
                </a:solidFill>
              </a:rPr>
              <a:t> 1.5 MHz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409137" y="4474297"/>
            <a:ext cx="2528389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de-DE" sz="1200" dirty="0" smtClean="0">
                <a:solidFill>
                  <a:prstClr val="black"/>
                </a:solidFill>
              </a:rPr>
              <a:t>Pb-DCCC-Sm-300</a:t>
            </a:r>
          </a:p>
          <a:p>
            <a:pPr algn="r" defTabSz="457200"/>
            <a:r>
              <a:rPr lang="en-US" sz="1200" dirty="0" smtClean="0">
                <a:solidFill>
                  <a:prstClr val="black"/>
                </a:solidFill>
              </a:rPr>
              <a:t>final damped version</a:t>
            </a:r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4997478" y="665946"/>
            <a:ext cx="3535188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b="1" dirty="0" smtClean="0">
                <a:solidFill>
                  <a:srgbClr val="006600"/>
                </a:solidFill>
              </a:rPr>
              <a:t>Calibration U=&gt;I</a:t>
            </a:r>
          </a:p>
          <a:p>
            <a:pPr defTabSz="457200"/>
            <a:r>
              <a:rPr lang="en-US" dirty="0" smtClean="0">
                <a:solidFill>
                  <a:srgbClr val="006600"/>
                </a:solidFill>
              </a:rPr>
              <a:t>via </a:t>
            </a:r>
            <a:r>
              <a:rPr lang="en-US" dirty="0">
                <a:solidFill>
                  <a:srgbClr val="006600"/>
                </a:solidFill>
              </a:rPr>
              <a:t>factor        </a:t>
            </a:r>
            <a:r>
              <a:rPr lang="en-US" dirty="0" smtClean="0">
                <a:solidFill>
                  <a:srgbClr val="006600"/>
                </a:solidFill>
              </a:rPr>
              <a:t>            </a:t>
            </a:r>
            <a:endParaRPr lang="de-DE" dirty="0">
              <a:solidFill>
                <a:srgbClr val="006600"/>
              </a:solidFill>
            </a:endParaRPr>
          </a:p>
        </p:txBody>
      </p:sp>
      <p:cxnSp>
        <p:nvCxnSpPr>
          <p:cNvPr id="30" name="Gerade Verbindung mit Pfeil 29"/>
          <p:cNvCxnSpPr/>
          <p:nvPr/>
        </p:nvCxnSpPr>
        <p:spPr>
          <a:xfrm flipH="1">
            <a:off x="4529822" y="1321294"/>
            <a:ext cx="1963341" cy="189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6138267" y="938242"/>
            <a:ext cx="255510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       via </a:t>
            </a:r>
            <a:r>
              <a:rPr lang="en-US" dirty="0">
                <a:solidFill>
                  <a:srgbClr val="FF0000"/>
                </a:solidFill>
              </a:rPr>
              <a:t>deconvolution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          </a:t>
            </a:r>
            <a:endParaRPr lang="de-DE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 flipV="1">
            <a:off x="6493163" y="1307574"/>
            <a:ext cx="2112279" cy="15618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>
            <a:off x="4529822" y="3567963"/>
            <a:ext cx="935311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mit Pfeil 35"/>
          <p:cNvCxnSpPr/>
          <p:nvPr/>
        </p:nvCxnSpPr>
        <p:spPr>
          <a:xfrm flipH="1">
            <a:off x="4529822" y="3366401"/>
            <a:ext cx="1943611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>
            <a:off x="4529822" y="3150095"/>
            <a:ext cx="2955291" cy="0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>
            <a:off x="5257800" y="3455298"/>
            <a:ext cx="1318942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de-DE" sz="1000" dirty="0" smtClean="0">
                <a:solidFill>
                  <a:prstClr val="black"/>
                </a:solidFill>
              </a:rPr>
              <a:t>CERN-</a:t>
            </a:r>
            <a:r>
              <a:rPr lang="de-DE" sz="1000" dirty="0" err="1" smtClean="0">
                <a:solidFill>
                  <a:prstClr val="black"/>
                </a:solidFill>
              </a:rPr>
              <a:t>Nb</a:t>
            </a:r>
            <a:r>
              <a:rPr lang="de-DE" sz="1000" dirty="0" smtClean="0">
                <a:solidFill>
                  <a:prstClr val="black"/>
                </a:solidFill>
              </a:rPr>
              <a:t>-CCC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6423125" y="3243290"/>
            <a:ext cx="1318942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de-DE" sz="1000" dirty="0" smtClean="0">
                <a:solidFill>
                  <a:prstClr val="black"/>
                </a:solidFill>
              </a:rPr>
              <a:t>FAIR-</a:t>
            </a:r>
            <a:r>
              <a:rPr lang="de-DE" sz="1000" dirty="0" err="1" smtClean="0">
                <a:solidFill>
                  <a:prstClr val="black"/>
                </a:solidFill>
              </a:rPr>
              <a:t>Nb</a:t>
            </a:r>
            <a:r>
              <a:rPr lang="de-DE" sz="1000" dirty="0" smtClean="0">
                <a:solidFill>
                  <a:prstClr val="black"/>
                </a:solidFill>
              </a:rPr>
              <a:t>-CCC-</a:t>
            </a:r>
            <a:r>
              <a:rPr lang="de-DE" sz="1000" dirty="0" err="1" smtClean="0">
                <a:solidFill>
                  <a:prstClr val="black"/>
                </a:solidFill>
              </a:rPr>
              <a:t>xD</a:t>
            </a:r>
            <a:endParaRPr lang="de-DE" sz="1000" dirty="0" smtClean="0">
              <a:solidFill>
                <a:prstClr val="black"/>
              </a:solidFill>
            </a:endParaRPr>
          </a:p>
        </p:txBody>
      </p:sp>
      <p:sp>
        <p:nvSpPr>
          <p:cNvPr id="41" name="Textfeld 40"/>
          <p:cNvSpPr txBox="1"/>
          <p:nvPr/>
        </p:nvSpPr>
        <p:spPr>
          <a:xfrm>
            <a:off x="7139017" y="3024815"/>
            <a:ext cx="1318942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de-DE" sz="1000" dirty="0" err="1" smtClean="0">
                <a:solidFill>
                  <a:prstClr val="black"/>
                </a:solidFill>
              </a:rPr>
              <a:t>Pb</a:t>
            </a:r>
            <a:r>
              <a:rPr lang="de-DE" sz="1000" dirty="0" smtClean="0">
                <a:solidFill>
                  <a:prstClr val="black"/>
                </a:solidFill>
              </a:rPr>
              <a:t>-DCCC-</a:t>
            </a:r>
            <a:r>
              <a:rPr lang="de-DE" sz="1000" dirty="0" err="1" smtClean="0">
                <a:solidFill>
                  <a:prstClr val="black"/>
                </a:solidFill>
              </a:rPr>
              <a:t>xD</a:t>
            </a:r>
            <a:endParaRPr lang="de-DE" sz="1000" dirty="0" smtClean="0">
              <a:solidFill>
                <a:prstClr val="black"/>
              </a:solidFill>
            </a:endParaRPr>
          </a:p>
        </p:txBody>
      </p:sp>
      <p:sp>
        <p:nvSpPr>
          <p:cNvPr id="42" name="Textfeld 41"/>
          <p:cNvSpPr txBox="1"/>
          <p:nvPr/>
        </p:nvSpPr>
        <p:spPr>
          <a:xfrm>
            <a:off x="225248" y="3079554"/>
            <a:ext cx="382500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600" dirty="0"/>
              <a:t>Deconvolution: </a:t>
            </a:r>
            <a:endParaRPr lang="en-US" sz="1600" dirty="0" smtClean="0"/>
          </a:p>
          <a:p>
            <a:pPr defTabSz="457200"/>
            <a:r>
              <a:rPr lang="en-US" sz="1600" dirty="0" smtClean="0">
                <a:solidFill>
                  <a:srgbClr val="FF0000"/>
                </a:solidFill>
              </a:rPr>
              <a:t>Digital </a:t>
            </a:r>
            <a:r>
              <a:rPr lang="en-US" sz="1600" dirty="0">
                <a:solidFill>
                  <a:srgbClr val="FF0000"/>
                </a:solidFill>
              </a:rPr>
              <a:t>data </a:t>
            </a:r>
            <a:r>
              <a:rPr lang="en-US" sz="1600" dirty="0" smtClean="0">
                <a:solidFill>
                  <a:srgbClr val="FF0000"/>
                </a:solidFill>
              </a:rPr>
              <a:t>processing necessary !</a:t>
            </a:r>
          </a:p>
        </p:txBody>
      </p:sp>
      <p:sp>
        <p:nvSpPr>
          <p:cNvPr id="4" name="Freihandform 3"/>
          <p:cNvSpPr/>
          <p:nvPr/>
        </p:nvSpPr>
        <p:spPr>
          <a:xfrm>
            <a:off x="4655585" y="3606085"/>
            <a:ext cx="4372505" cy="560230"/>
          </a:xfrm>
          <a:custGeom>
            <a:avLst/>
            <a:gdLst>
              <a:gd name="connsiteX0" fmla="*/ 148235 w 4372505"/>
              <a:gd name="connsiteY0" fmla="*/ 96591 h 560230"/>
              <a:gd name="connsiteX1" fmla="*/ 186871 w 4372505"/>
              <a:gd name="connsiteY1" fmla="*/ 90152 h 560230"/>
              <a:gd name="connsiteX2" fmla="*/ 251266 w 4372505"/>
              <a:gd name="connsiteY2" fmla="*/ 83712 h 560230"/>
              <a:gd name="connsiteX3" fmla="*/ 302781 w 4372505"/>
              <a:gd name="connsiteY3" fmla="*/ 70833 h 560230"/>
              <a:gd name="connsiteX4" fmla="*/ 367176 w 4372505"/>
              <a:gd name="connsiteY4" fmla="*/ 64394 h 560230"/>
              <a:gd name="connsiteX5" fmla="*/ 927407 w 4372505"/>
              <a:gd name="connsiteY5" fmla="*/ 51515 h 560230"/>
              <a:gd name="connsiteX6" fmla="*/ 953164 w 4372505"/>
              <a:gd name="connsiteY6" fmla="*/ 45076 h 560230"/>
              <a:gd name="connsiteX7" fmla="*/ 1011119 w 4372505"/>
              <a:gd name="connsiteY7" fmla="*/ 38636 h 560230"/>
              <a:gd name="connsiteX8" fmla="*/ 1069074 w 4372505"/>
              <a:gd name="connsiteY8" fmla="*/ 25757 h 560230"/>
              <a:gd name="connsiteX9" fmla="*/ 1127029 w 4372505"/>
              <a:gd name="connsiteY9" fmla="*/ 19318 h 560230"/>
              <a:gd name="connsiteX10" fmla="*/ 1152787 w 4372505"/>
              <a:gd name="connsiteY10" fmla="*/ 12878 h 560230"/>
              <a:gd name="connsiteX11" fmla="*/ 1210742 w 4372505"/>
              <a:gd name="connsiteY11" fmla="*/ 0 h 560230"/>
              <a:gd name="connsiteX12" fmla="*/ 1874004 w 4372505"/>
              <a:gd name="connsiteY12" fmla="*/ 6439 h 560230"/>
              <a:gd name="connsiteX13" fmla="*/ 1931959 w 4372505"/>
              <a:gd name="connsiteY13" fmla="*/ 19318 h 560230"/>
              <a:gd name="connsiteX14" fmla="*/ 2009232 w 4372505"/>
              <a:gd name="connsiteY14" fmla="*/ 32197 h 560230"/>
              <a:gd name="connsiteX15" fmla="*/ 2041429 w 4372505"/>
              <a:gd name="connsiteY15" fmla="*/ 38636 h 560230"/>
              <a:gd name="connsiteX16" fmla="*/ 4056973 w 4372505"/>
              <a:gd name="connsiteY16" fmla="*/ 45076 h 560230"/>
              <a:gd name="connsiteX17" fmla="*/ 4114928 w 4372505"/>
              <a:gd name="connsiteY17" fmla="*/ 57954 h 560230"/>
              <a:gd name="connsiteX18" fmla="*/ 4134246 w 4372505"/>
              <a:gd name="connsiteY18" fmla="*/ 64394 h 560230"/>
              <a:gd name="connsiteX19" fmla="*/ 4192201 w 4372505"/>
              <a:gd name="connsiteY19" fmla="*/ 70833 h 560230"/>
              <a:gd name="connsiteX20" fmla="*/ 4217959 w 4372505"/>
              <a:gd name="connsiteY20" fmla="*/ 77273 h 560230"/>
              <a:gd name="connsiteX21" fmla="*/ 4237277 w 4372505"/>
              <a:gd name="connsiteY21" fmla="*/ 83712 h 560230"/>
              <a:gd name="connsiteX22" fmla="*/ 4269474 w 4372505"/>
              <a:gd name="connsiteY22" fmla="*/ 90152 h 560230"/>
              <a:gd name="connsiteX23" fmla="*/ 4308111 w 4372505"/>
              <a:gd name="connsiteY23" fmla="*/ 115909 h 560230"/>
              <a:gd name="connsiteX24" fmla="*/ 4333869 w 4372505"/>
              <a:gd name="connsiteY24" fmla="*/ 160985 h 560230"/>
              <a:gd name="connsiteX25" fmla="*/ 4340308 w 4372505"/>
              <a:gd name="connsiteY25" fmla="*/ 186743 h 560230"/>
              <a:gd name="connsiteX26" fmla="*/ 4359626 w 4372505"/>
              <a:gd name="connsiteY26" fmla="*/ 231819 h 560230"/>
              <a:gd name="connsiteX27" fmla="*/ 4366066 w 4372505"/>
              <a:gd name="connsiteY27" fmla="*/ 302653 h 560230"/>
              <a:gd name="connsiteX28" fmla="*/ 4372505 w 4372505"/>
              <a:gd name="connsiteY28" fmla="*/ 328411 h 560230"/>
              <a:gd name="connsiteX29" fmla="*/ 4366066 w 4372505"/>
              <a:gd name="connsiteY29" fmla="*/ 405684 h 560230"/>
              <a:gd name="connsiteX30" fmla="*/ 4353187 w 4372505"/>
              <a:gd name="connsiteY30" fmla="*/ 476518 h 560230"/>
              <a:gd name="connsiteX31" fmla="*/ 4346747 w 4372505"/>
              <a:gd name="connsiteY31" fmla="*/ 495836 h 560230"/>
              <a:gd name="connsiteX32" fmla="*/ 4275914 w 4372505"/>
              <a:gd name="connsiteY32" fmla="*/ 528033 h 560230"/>
              <a:gd name="connsiteX33" fmla="*/ 4237277 w 4372505"/>
              <a:gd name="connsiteY33" fmla="*/ 540912 h 560230"/>
              <a:gd name="connsiteX34" fmla="*/ 4192201 w 4372505"/>
              <a:gd name="connsiteY34" fmla="*/ 560230 h 560230"/>
              <a:gd name="connsiteX35" fmla="*/ 4011897 w 4372505"/>
              <a:gd name="connsiteY35" fmla="*/ 553791 h 560230"/>
              <a:gd name="connsiteX36" fmla="*/ 3986139 w 4372505"/>
              <a:gd name="connsiteY36" fmla="*/ 547352 h 560230"/>
              <a:gd name="connsiteX37" fmla="*/ 3928184 w 4372505"/>
              <a:gd name="connsiteY37" fmla="*/ 540912 h 560230"/>
              <a:gd name="connsiteX38" fmla="*/ 3908866 w 4372505"/>
              <a:gd name="connsiteY38" fmla="*/ 534473 h 560230"/>
              <a:gd name="connsiteX39" fmla="*/ 3825153 w 4372505"/>
              <a:gd name="connsiteY39" fmla="*/ 515154 h 560230"/>
              <a:gd name="connsiteX40" fmla="*/ 3786516 w 4372505"/>
              <a:gd name="connsiteY40" fmla="*/ 502276 h 560230"/>
              <a:gd name="connsiteX41" fmla="*/ 3760759 w 4372505"/>
              <a:gd name="connsiteY41" fmla="*/ 495836 h 560230"/>
              <a:gd name="connsiteX42" fmla="*/ 3735001 w 4372505"/>
              <a:gd name="connsiteY42" fmla="*/ 482957 h 560230"/>
              <a:gd name="connsiteX43" fmla="*/ 3670607 w 4372505"/>
              <a:gd name="connsiteY43" fmla="*/ 476518 h 560230"/>
              <a:gd name="connsiteX44" fmla="*/ 3619091 w 4372505"/>
              <a:gd name="connsiteY44" fmla="*/ 463639 h 560230"/>
              <a:gd name="connsiteX45" fmla="*/ 3599773 w 4372505"/>
              <a:gd name="connsiteY45" fmla="*/ 457200 h 560230"/>
              <a:gd name="connsiteX46" fmla="*/ 3516060 w 4372505"/>
              <a:gd name="connsiteY46" fmla="*/ 444321 h 560230"/>
              <a:gd name="connsiteX47" fmla="*/ 3496742 w 4372505"/>
              <a:gd name="connsiteY47" fmla="*/ 437881 h 560230"/>
              <a:gd name="connsiteX48" fmla="*/ 3361514 w 4372505"/>
              <a:gd name="connsiteY48" fmla="*/ 425002 h 560230"/>
              <a:gd name="connsiteX49" fmla="*/ 1925519 w 4372505"/>
              <a:gd name="connsiteY49" fmla="*/ 431442 h 560230"/>
              <a:gd name="connsiteX50" fmla="*/ 1867564 w 4372505"/>
              <a:gd name="connsiteY50" fmla="*/ 444321 h 560230"/>
              <a:gd name="connsiteX51" fmla="*/ 1828928 w 4372505"/>
              <a:gd name="connsiteY51" fmla="*/ 457200 h 560230"/>
              <a:gd name="connsiteX52" fmla="*/ 573238 w 4372505"/>
              <a:gd name="connsiteY52" fmla="*/ 450760 h 560230"/>
              <a:gd name="connsiteX53" fmla="*/ 515283 w 4372505"/>
              <a:gd name="connsiteY53" fmla="*/ 437881 h 560230"/>
              <a:gd name="connsiteX54" fmla="*/ 418691 w 4372505"/>
              <a:gd name="connsiteY54" fmla="*/ 418563 h 560230"/>
              <a:gd name="connsiteX55" fmla="*/ 380054 w 4372505"/>
              <a:gd name="connsiteY55" fmla="*/ 405684 h 560230"/>
              <a:gd name="connsiteX56" fmla="*/ 360736 w 4372505"/>
              <a:gd name="connsiteY56" fmla="*/ 399245 h 560230"/>
              <a:gd name="connsiteX57" fmla="*/ 309221 w 4372505"/>
              <a:gd name="connsiteY57" fmla="*/ 386366 h 560230"/>
              <a:gd name="connsiteX58" fmla="*/ 289902 w 4372505"/>
              <a:gd name="connsiteY58" fmla="*/ 379926 h 560230"/>
              <a:gd name="connsiteX59" fmla="*/ 251266 w 4372505"/>
              <a:gd name="connsiteY59" fmla="*/ 360608 h 560230"/>
              <a:gd name="connsiteX60" fmla="*/ 193311 w 4372505"/>
              <a:gd name="connsiteY60" fmla="*/ 341290 h 560230"/>
              <a:gd name="connsiteX61" fmla="*/ 173992 w 4372505"/>
              <a:gd name="connsiteY61" fmla="*/ 328411 h 560230"/>
              <a:gd name="connsiteX62" fmla="*/ 135356 w 4372505"/>
              <a:gd name="connsiteY62" fmla="*/ 315532 h 560230"/>
              <a:gd name="connsiteX63" fmla="*/ 116038 w 4372505"/>
              <a:gd name="connsiteY63" fmla="*/ 302653 h 560230"/>
              <a:gd name="connsiteX64" fmla="*/ 64522 w 4372505"/>
              <a:gd name="connsiteY64" fmla="*/ 289774 h 560230"/>
              <a:gd name="connsiteX65" fmla="*/ 45204 w 4372505"/>
              <a:gd name="connsiteY65" fmla="*/ 270456 h 560230"/>
              <a:gd name="connsiteX66" fmla="*/ 6567 w 4372505"/>
              <a:gd name="connsiteY66" fmla="*/ 238259 h 560230"/>
              <a:gd name="connsiteX67" fmla="*/ 128 w 4372505"/>
              <a:gd name="connsiteY67" fmla="*/ 218940 h 560230"/>
              <a:gd name="connsiteX68" fmla="*/ 19446 w 4372505"/>
              <a:gd name="connsiteY68" fmla="*/ 135228 h 560230"/>
              <a:gd name="connsiteX69" fmla="*/ 38764 w 4372505"/>
              <a:gd name="connsiteY69" fmla="*/ 115909 h 560230"/>
              <a:gd name="connsiteX70" fmla="*/ 148235 w 4372505"/>
              <a:gd name="connsiteY70" fmla="*/ 96591 h 560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372505" h="560230">
                <a:moveTo>
                  <a:pt x="148235" y="96591"/>
                </a:moveTo>
                <a:cubicBezTo>
                  <a:pt x="172919" y="92298"/>
                  <a:pt x="173916" y="91771"/>
                  <a:pt x="186871" y="90152"/>
                </a:cubicBezTo>
                <a:cubicBezTo>
                  <a:pt x="208276" y="87476"/>
                  <a:pt x="229987" y="87259"/>
                  <a:pt x="251266" y="83712"/>
                </a:cubicBezTo>
                <a:cubicBezTo>
                  <a:pt x="268725" y="80802"/>
                  <a:pt x="285169" y="72594"/>
                  <a:pt x="302781" y="70833"/>
                </a:cubicBezTo>
                <a:lnTo>
                  <a:pt x="367176" y="64394"/>
                </a:lnTo>
                <a:cubicBezTo>
                  <a:pt x="574075" y="23010"/>
                  <a:pt x="354706" y="64833"/>
                  <a:pt x="927407" y="51515"/>
                </a:cubicBezTo>
                <a:cubicBezTo>
                  <a:pt x="936254" y="51309"/>
                  <a:pt x="944417" y="46422"/>
                  <a:pt x="953164" y="45076"/>
                </a:cubicBezTo>
                <a:cubicBezTo>
                  <a:pt x="972375" y="42120"/>
                  <a:pt x="991801" y="40783"/>
                  <a:pt x="1011119" y="38636"/>
                </a:cubicBezTo>
                <a:cubicBezTo>
                  <a:pt x="1029859" y="33951"/>
                  <a:pt x="1050010" y="28481"/>
                  <a:pt x="1069074" y="25757"/>
                </a:cubicBezTo>
                <a:cubicBezTo>
                  <a:pt x="1088316" y="23008"/>
                  <a:pt x="1107711" y="21464"/>
                  <a:pt x="1127029" y="19318"/>
                </a:cubicBezTo>
                <a:cubicBezTo>
                  <a:pt x="1135615" y="17171"/>
                  <a:pt x="1144147" y="14798"/>
                  <a:pt x="1152787" y="12878"/>
                </a:cubicBezTo>
                <a:cubicBezTo>
                  <a:pt x="1226409" y="-3483"/>
                  <a:pt x="1147886" y="15713"/>
                  <a:pt x="1210742" y="0"/>
                </a:cubicBezTo>
                <a:lnTo>
                  <a:pt x="1874004" y="6439"/>
                </a:lnTo>
                <a:cubicBezTo>
                  <a:pt x="1887626" y="6691"/>
                  <a:pt x="1917621" y="16629"/>
                  <a:pt x="1931959" y="19318"/>
                </a:cubicBezTo>
                <a:cubicBezTo>
                  <a:pt x="1957625" y="24130"/>
                  <a:pt x="1983626" y="27076"/>
                  <a:pt x="2009232" y="32197"/>
                </a:cubicBezTo>
                <a:cubicBezTo>
                  <a:pt x="2019964" y="34343"/>
                  <a:pt x="2030484" y="38567"/>
                  <a:pt x="2041429" y="38636"/>
                </a:cubicBezTo>
                <a:lnTo>
                  <a:pt x="4056973" y="45076"/>
                </a:lnTo>
                <a:cubicBezTo>
                  <a:pt x="4100466" y="59573"/>
                  <a:pt x="4046920" y="42841"/>
                  <a:pt x="4114928" y="57954"/>
                </a:cubicBezTo>
                <a:cubicBezTo>
                  <a:pt x="4121554" y="59426"/>
                  <a:pt x="4127551" y="63278"/>
                  <a:pt x="4134246" y="64394"/>
                </a:cubicBezTo>
                <a:cubicBezTo>
                  <a:pt x="4153419" y="67589"/>
                  <a:pt x="4172883" y="68687"/>
                  <a:pt x="4192201" y="70833"/>
                </a:cubicBezTo>
                <a:cubicBezTo>
                  <a:pt x="4200787" y="72980"/>
                  <a:pt x="4209449" y="74842"/>
                  <a:pt x="4217959" y="77273"/>
                </a:cubicBezTo>
                <a:cubicBezTo>
                  <a:pt x="4224485" y="79138"/>
                  <a:pt x="4230692" y="82066"/>
                  <a:pt x="4237277" y="83712"/>
                </a:cubicBezTo>
                <a:cubicBezTo>
                  <a:pt x="4247895" y="86367"/>
                  <a:pt x="4258742" y="88005"/>
                  <a:pt x="4269474" y="90152"/>
                </a:cubicBezTo>
                <a:cubicBezTo>
                  <a:pt x="4282353" y="98738"/>
                  <a:pt x="4301189" y="102065"/>
                  <a:pt x="4308111" y="115909"/>
                </a:cubicBezTo>
                <a:cubicBezTo>
                  <a:pt x="4324451" y="148589"/>
                  <a:pt x="4315665" y="133680"/>
                  <a:pt x="4333869" y="160985"/>
                </a:cubicBezTo>
                <a:cubicBezTo>
                  <a:pt x="4336015" y="169571"/>
                  <a:pt x="4336822" y="178608"/>
                  <a:pt x="4340308" y="186743"/>
                </a:cubicBezTo>
                <a:cubicBezTo>
                  <a:pt x="4366990" y="249001"/>
                  <a:pt x="4341140" y="157869"/>
                  <a:pt x="4359626" y="231819"/>
                </a:cubicBezTo>
                <a:cubicBezTo>
                  <a:pt x="4361773" y="255430"/>
                  <a:pt x="4362933" y="279152"/>
                  <a:pt x="4366066" y="302653"/>
                </a:cubicBezTo>
                <a:cubicBezTo>
                  <a:pt x="4367236" y="311426"/>
                  <a:pt x="4372505" y="319561"/>
                  <a:pt x="4372505" y="328411"/>
                </a:cubicBezTo>
                <a:cubicBezTo>
                  <a:pt x="4372505" y="354258"/>
                  <a:pt x="4368772" y="379979"/>
                  <a:pt x="4366066" y="405684"/>
                </a:cubicBezTo>
                <a:cubicBezTo>
                  <a:pt x="4363027" y="434553"/>
                  <a:pt x="4360594" y="450594"/>
                  <a:pt x="4353187" y="476518"/>
                </a:cubicBezTo>
                <a:cubicBezTo>
                  <a:pt x="4351322" y="483045"/>
                  <a:pt x="4351547" y="491036"/>
                  <a:pt x="4346747" y="495836"/>
                </a:cubicBezTo>
                <a:cubicBezTo>
                  <a:pt x="4314185" y="528398"/>
                  <a:pt x="4312555" y="518040"/>
                  <a:pt x="4275914" y="528033"/>
                </a:cubicBezTo>
                <a:cubicBezTo>
                  <a:pt x="4262817" y="531605"/>
                  <a:pt x="4249419" y="534841"/>
                  <a:pt x="4237277" y="540912"/>
                </a:cubicBezTo>
                <a:cubicBezTo>
                  <a:pt x="4205448" y="556827"/>
                  <a:pt x="4220626" y="550756"/>
                  <a:pt x="4192201" y="560230"/>
                </a:cubicBezTo>
                <a:cubicBezTo>
                  <a:pt x="4132100" y="558084"/>
                  <a:pt x="4071920" y="557542"/>
                  <a:pt x="4011897" y="553791"/>
                </a:cubicBezTo>
                <a:cubicBezTo>
                  <a:pt x="4003064" y="553239"/>
                  <a:pt x="3994886" y="548698"/>
                  <a:pt x="3986139" y="547352"/>
                </a:cubicBezTo>
                <a:cubicBezTo>
                  <a:pt x="3966928" y="544396"/>
                  <a:pt x="3947502" y="543059"/>
                  <a:pt x="3928184" y="540912"/>
                </a:cubicBezTo>
                <a:cubicBezTo>
                  <a:pt x="3921745" y="538766"/>
                  <a:pt x="3915451" y="536119"/>
                  <a:pt x="3908866" y="534473"/>
                </a:cubicBezTo>
                <a:cubicBezTo>
                  <a:pt x="3868000" y="524256"/>
                  <a:pt x="3873238" y="531181"/>
                  <a:pt x="3825153" y="515154"/>
                </a:cubicBezTo>
                <a:cubicBezTo>
                  <a:pt x="3812274" y="510861"/>
                  <a:pt x="3799686" y="505569"/>
                  <a:pt x="3786516" y="502276"/>
                </a:cubicBezTo>
                <a:cubicBezTo>
                  <a:pt x="3777930" y="500129"/>
                  <a:pt x="3769045" y="498944"/>
                  <a:pt x="3760759" y="495836"/>
                </a:cubicBezTo>
                <a:cubicBezTo>
                  <a:pt x="3751771" y="492465"/>
                  <a:pt x="3744387" y="484968"/>
                  <a:pt x="3735001" y="482957"/>
                </a:cubicBezTo>
                <a:cubicBezTo>
                  <a:pt x="3713908" y="478437"/>
                  <a:pt x="3692072" y="478664"/>
                  <a:pt x="3670607" y="476518"/>
                </a:cubicBezTo>
                <a:cubicBezTo>
                  <a:pt x="3626453" y="461799"/>
                  <a:pt x="3681246" y="479177"/>
                  <a:pt x="3619091" y="463639"/>
                </a:cubicBezTo>
                <a:cubicBezTo>
                  <a:pt x="3612506" y="461993"/>
                  <a:pt x="3606358" y="458846"/>
                  <a:pt x="3599773" y="457200"/>
                </a:cubicBezTo>
                <a:cubicBezTo>
                  <a:pt x="3570265" y="449823"/>
                  <a:pt x="3547353" y="448232"/>
                  <a:pt x="3516060" y="444321"/>
                </a:cubicBezTo>
                <a:cubicBezTo>
                  <a:pt x="3509621" y="442174"/>
                  <a:pt x="3503368" y="439353"/>
                  <a:pt x="3496742" y="437881"/>
                </a:cubicBezTo>
                <a:cubicBezTo>
                  <a:pt x="3451450" y="427816"/>
                  <a:pt x="3408917" y="428162"/>
                  <a:pt x="3361514" y="425002"/>
                </a:cubicBezTo>
                <a:cubicBezTo>
                  <a:pt x="2906656" y="273398"/>
                  <a:pt x="2399683" y="372167"/>
                  <a:pt x="1925519" y="431442"/>
                </a:cubicBezTo>
                <a:cubicBezTo>
                  <a:pt x="1870241" y="449867"/>
                  <a:pt x="1958241" y="421651"/>
                  <a:pt x="1867564" y="444321"/>
                </a:cubicBezTo>
                <a:cubicBezTo>
                  <a:pt x="1854394" y="447614"/>
                  <a:pt x="1828928" y="457200"/>
                  <a:pt x="1828928" y="457200"/>
                </a:cubicBezTo>
                <a:lnTo>
                  <a:pt x="573238" y="450760"/>
                </a:lnTo>
                <a:cubicBezTo>
                  <a:pt x="559700" y="450625"/>
                  <a:pt x="529554" y="440476"/>
                  <a:pt x="515283" y="437881"/>
                </a:cubicBezTo>
                <a:cubicBezTo>
                  <a:pt x="467823" y="429252"/>
                  <a:pt x="467277" y="434758"/>
                  <a:pt x="418691" y="418563"/>
                </a:cubicBezTo>
                <a:lnTo>
                  <a:pt x="380054" y="405684"/>
                </a:lnTo>
                <a:cubicBezTo>
                  <a:pt x="373615" y="403538"/>
                  <a:pt x="367321" y="400891"/>
                  <a:pt x="360736" y="399245"/>
                </a:cubicBezTo>
                <a:cubicBezTo>
                  <a:pt x="343564" y="394952"/>
                  <a:pt x="326013" y="391964"/>
                  <a:pt x="309221" y="386366"/>
                </a:cubicBezTo>
                <a:cubicBezTo>
                  <a:pt x="302781" y="384219"/>
                  <a:pt x="295973" y="382962"/>
                  <a:pt x="289902" y="379926"/>
                </a:cubicBezTo>
                <a:cubicBezTo>
                  <a:pt x="239975" y="354962"/>
                  <a:pt x="299819" y="376791"/>
                  <a:pt x="251266" y="360608"/>
                </a:cubicBezTo>
                <a:cubicBezTo>
                  <a:pt x="207369" y="331344"/>
                  <a:pt x="262717" y="364425"/>
                  <a:pt x="193311" y="341290"/>
                </a:cubicBezTo>
                <a:cubicBezTo>
                  <a:pt x="185969" y="338843"/>
                  <a:pt x="181064" y="331554"/>
                  <a:pt x="173992" y="328411"/>
                </a:cubicBezTo>
                <a:cubicBezTo>
                  <a:pt x="161587" y="322897"/>
                  <a:pt x="135356" y="315532"/>
                  <a:pt x="135356" y="315532"/>
                </a:cubicBezTo>
                <a:cubicBezTo>
                  <a:pt x="128917" y="311239"/>
                  <a:pt x="123311" y="305298"/>
                  <a:pt x="116038" y="302653"/>
                </a:cubicBezTo>
                <a:cubicBezTo>
                  <a:pt x="99403" y="296604"/>
                  <a:pt x="64522" y="289774"/>
                  <a:pt x="64522" y="289774"/>
                </a:cubicBezTo>
                <a:cubicBezTo>
                  <a:pt x="58083" y="283335"/>
                  <a:pt x="52200" y="276286"/>
                  <a:pt x="45204" y="270456"/>
                </a:cubicBezTo>
                <a:cubicBezTo>
                  <a:pt x="-8587" y="225631"/>
                  <a:pt x="63003" y="294695"/>
                  <a:pt x="6567" y="238259"/>
                </a:cubicBezTo>
                <a:cubicBezTo>
                  <a:pt x="4421" y="231819"/>
                  <a:pt x="128" y="225728"/>
                  <a:pt x="128" y="218940"/>
                </a:cubicBezTo>
                <a:cubicBezTo>
                  <a:pt x="128" y="176268"/>
                  <a:pt x="-2813" y="161939"/>
                  <a:pt x="19446" y="135228"/>
                </a:cubicBezTo>
                <a:cubicBezTo>
                  <a:pt x="25276" y="128232"/>
                  <a:pt x="30205" y="119021"/>
                  <a:pt x="38764" y="115909"/>
                </a:cubicBezTo>
                <a:cubicBezTo>
                  <a:pt x="63792" y="106808"/>
                  <a:pt x="123551" y="100884"/>
                  <a:pt x="148235" y="96591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feld 25"/>
          <p:cNvSpPr txBox="1"/>
          <p:nvPr/>
        </p:nvSpPr>
        <p:spPr>
          <a:xfrm>
            <a:off x="3814798" y="4426303"/>
            <a:ext cx="2761944" cy="33855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FF0000"/>
                </a:solidFill>
              </a:rPr>
              <a:t>Low sensitive SQUID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7" name="Rechteck 26"/>
          <p:cNvSpPr/>
          <p:nvPr/>
        </p:nvSpPr>
        <p:spPr>
          <a:xfrm>
            <a:off x="3610371" y="84198"/>
            <a:ext cx="532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GB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651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  <p:bldP spid="39" grpId="0"/>
      <p:bldP spid="40" grpId="0"/>
      <p:bldP spid="41" grpId="0"/>
      <p:bldP spid="42" grpId="0"/>
      <p:bldP spid="4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hteck 53"/>
          <p:cNvSpPr/>
          <p:nvPr/>
        </p:nvSpPr>
        <p:spPr>
          <a:xfrm>
            <a:off x="3049588" y="547288"/>
            <a:ext cx="6094412" cy="72000"/>
          </a:xfrm>
          <a:prstGeom prst="rect">
            <a:avLst/>
          </a:prstGeom>
          <a:solidFill>
            <a:srgbClr val="F078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00" y="96768"/>
            <a:ext cx="4314360" cy="58031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cap="none" dirty="0">
                <a:solidFill>
                  <a:srgbClr val="0025FF"/>
                </a:solidFill>
              </a:rPr>
              <a:t>Status:</a:t>
            </a:r>
            <a:r>
              <a:rPr lang="en-US" sz="3200" b="0" cap="none" dirty="0">
                <a:solidFill>
                  <a:srgbClr val="0025FF"/>
                </a:solidFill>
              </a:rPr>
              <a:t> Lab </a:t>
            </a:r>
            <a:r>
              <a:rPr lang="en-US" sz="3200" b="0" cap="none" dirty="0" smtClean="0">
                <a:solidFill>
                  <a:srgbClr val="0025FF"/>
                </a:solidFill>
              </a:rPr>
              <a:t>limits</a:t>
            </a:r>
            <a:endParaRPr lang="en-US" sz="3200" b="0" cap="none" dirty="0">
              <a:solidFill>
                <a:srgbClr val="0025FF"/>
              </a:solidFill>
            </a:endParaRPr>
          </a:p>
          <a:p>
            <a:endParaRPr lang="de-DE" sz="2000" dirty="0"/>
          </a:p>
        </p:txBody>
      </p:sp>
      <p:cxnSp>
        <p:nvCxnSpPr>
          <p:cNvPr id="32" name="Gerader Verbinder 31"/>
          <p:cNvCxnSpPr/>
          <p:nvPr/>
        </p:nvCxnSpPr>
        <p:spPr>
          <a:xfrm flipV="1">
            <a:off x="0" y="615600"/>
            <a:ext cx="3049588" cy="7314"/>
          </a:xfrm>
          <a:prstGeom prst="line">
            <a:avLst/>
          </a:prstGeom>
          <a:ln>
            <a:solidFill>
              <a:srgbClr val="0025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itle 3"/>
          <p:cNvSpPr txBox="1">
            <a:spLocks/>
          </p:cNvSpPr>
          <p:nvPr/>
        </p:nvSpPr>
        <p:spPr>
          <a:xfrm>
            <a:off x="183900" y="617182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Current resolution</a:t>
            </a:r>
            <a:endParaRPr lang="en-US" sz="2000" cap="none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37" name="Rechteck 36"/>
          <p:cNvSpPr/>
          <p:nvPr/>
        </p:nvSpPr>
        <p:spPr>
          <a:xfrm>
            <a:off x="719770" y="941691"/>
            <a:ext cx="31325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White noise:  1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>
                <a:solidFill>
                  <a:schemeClr val="bg1">
                    <a:lumMod val="50000"/>
                  </a:schemeClr>
                </a:solidFill>
              </a:rPr>
              <a:t>rms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/√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Hz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Pulse /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ramp: 500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pA</a:t>
            </a:r>
            <a:r>
              <a:rPr lang="en-US" baseline="-25000" dirty="0" err="1" smtClean="0">
                <a:solidFill>
                  <a:schemeClr val="bg1">
                    <a:lumMod val="50000"/>
                  </a:schemeClr>
                </a:solidFill>
              </a:rPr>
              <a:t>pp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81442" y="1661867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chemeClr val="bg1">
                    <a:lumMod val="50000"/>
                  </a:schemeClr>
                </a:solidFill>
              </a:rPr>
              <a:t>Frequency </a:t>
            </a:r>
            <a:r>
              <a:rPr lang="en-US" sz="2000" cap="none" dirty="0">
                <a:solidFill>
                  <a:schemeClr val="bg1">
                    <a:lumMod val="50000"/>
                  </a:schemeClr>
                </a:solidFill>
              </a:rPr>
              <a:t>bandwidth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20" name="Rechteck 19"/>
          <p:cNvSpPr/>
          <p:nvPr/>
        </p:nvSpPr>
        <p:spPr>
          <a:xfrm>
            <a:off x="719770" y="1982692"/>
            <a:ext cx="15888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rom DC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>
                <a:solidFill>
                  <a:schemeClr val="bg1">
                    <a:lumMod val="50000"/>
                  </a:schemeClr>
                </a:solidFill>
              </a:rPr>
              <a:t>t</a:t>
            </a:r>
            <a:r>
              <a:rPr lang="de-DE" dirty="0" err="1" smtClean="0">
                <a:solidFill>
                  <a:schemeClr val="bg1">
                    <a:lumMod val="50000"/>
                  </a:schemeClr>
                </a:solidFill>
              </a:rPr>
              <a:t>o</a:t>
            </a:r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1.5 MHz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6409137" y="4452352"/>
            <a:ext cx="2528389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r" defTabSz="457200"/>
            <a:r>
              <a:rPr lang="de-DE" sz="1200" dirty="0" smtClean="0">
                <a:solidFill>
                  <a:prstClr val="black"/>
                </a:solidFill>
              </a:rPr>
              <a:t>Pb-DCCC-Sm-300</a:t>
            </a:r>
          </a:p>
          <a:p>
            <a:pPr algn="r" defTabSz="457200"/>
            <a:r>
              <a:rPr lang="en-US" sz="1200" dirty="0" smtClean="0">
                <a:solidFill>
                  <a:prstClr val="black"/>
                </a:solidFill>
              </a:rPr>
              <a:t>final damped version</a:t>
            </a:r>
            <a:endParaRPr lang="en-US" sz="1200" dirty="0">
              <a:solidFill>
                <a:prstClr val="black"/>
              </a:solidFill>
            </a:endParaRPr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44" y="1011083"/>
            <a:ext cx="4628800" cy="3549356"/>
          </a:xfrm>
          <a:prstGeom prst="rect">
            <a:avLst/>
          </a:prstGeom>
        </p:spPr>
      </p:pic>
      <p:sp>
        <p:nvSpPr>
          <p:cNvPr id="12" name="Title 3"/>
          <p:cNvSpPr txBox="1">
            <a:spLocks/>
          </p:cNvSpPr>
          <p:nvPr/>
        </p:nvSpPr>
        <p:spPr>
          <a:xfrm>
            <a:off x="179303" y="2735104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cap="none" dirty="0" smtClean="0">
                <a:solidFill>
                  <a:srgbClr val="0025FF"/>
                </a:solidFill>
              </a:rPr>
              <a:t>Dynamics</a:t>
            </a:r>
            <a:endParaRPr lang="en-US" sz="2000" cap="none" dirty="0">
              <a:solidFill>
                <a:srgbClr val="0025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cap="none" dirty="0">
              <a:solidFill>
                <a:srgbClr val="0025FF"/>
              </a:solidFill>
            </a:endParaRPr>
          </a:p>
          <a:p>
            <a:endParaRPr lang="en-US" sz="2000" cap="none" dirty="0"/>
          </a:p>
          <a:p>
            <a:endParaRPr lang="de-DE" sz="2000" dirty="0"/>
          </a:p>
        </p:txBody>
      </p:sp>
      <p:sp>
        <p:nvSpPr>
          <p:cNvPr id="13" name="Textfeld 12"/>
          <p:cNvSpPr txBox="1"/>
          <p:nvPr/>
        </p:nvSpPr>
        <p:spPr>
          <a:xfrm>
            <a:off x="7256678" y="2524094"/>
            <a:ext cx="1775937" cy="27699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en-US" sz="1200" dirty="0" smtClean="0">
                <a:solidFill>
                  <a:srgbClr val="FF0000"/>
                </a:solidFill>
              </a:rPr>
              <a:t>Low sensitive SQUID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4" name="Rechteck 13"/>
          <p:cNvSpPr/>
          <p:nvPr/>
        </p:nvSpPr>
        <p:spPr>
          <a:xfrm>
            <a:off x="724658" y="3070760"/>
            <a:ext cx="29225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rgbClr val="006600"/>
                </a:solidFill>
              </a:rPr>
              <a:t>7x slew rate extension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290187" y="3546246"/>
            <a:ext cx="3825005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defTabSz="457200"/>
            <a:r>
              <a:rPr lang="pt-BR" sz="1600" dirty="0" smtClean="0"/>
              <a:t>3 </a:t>
            </a:r>
            <a:r>
              <a:rPr lang="pt-BR" sz="1600" dirty="0"/>
              <a:t>SQUIDs =&gt; 3 zero </a:t>
            </a:r>
            <a:r>
              <a:rPr lang="pt-BR" sz="1600" dirty="0" smtClean="0"/>
              <a:t>lines</a:t>
            </a:r>
            <a:r>
              <a:rPr lang="en-US" sz="1600" dirty="0" smtClean="0"/>
              <a:t>: </a:t>
            </a:r>
          </a:p>
          <a:p>
            <a:pPr defTabSz="457200"/>
            <a:r>
              <a:rPr lang="en-US" sz="1600" dirty="0" smtClean="0">
                <a:solidFill>
                  <a:srgbClr val="FF0000"/>
                </a:solidFill>
              </a:rPr>
              <a:t>Digital </a:t>
            </a:r>
            <a:r>
              <a:rPr lang="en-US" sz="1600" dirty="0">
                <a:solidFill>
                  <a:srgbClr val="FF0000"/>
                </a:solidFill>
              </a:rPr>
              <a:t>data </a:t>
            </a:r>
            <a:r>
              <a:rPr lang="en-US" sz="1600" dirty="0" smtClean="0">
                <a:solidFill>
                  <a:srgbClr val="FF0000"/>
                </a:solidFill>
              </a:rPr>
              <a:t>processing necessary !</a:t>
            </a:r>
          </a:p>
        </p:txBody>
      </p:sp>
      <p:sp>
        <p:nvSpPr>
          <p:cNvPr id="17" name="Rechteck 16"/>
          <p:cNvSpPr/>
          <p:nvPr/>
        </p:nvSpPr>
        <p:spPr>
          <a:xfrm>
            <a:off x="3610371" y="84198"/>
            <a:ext cx="5327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8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en-GB" sz="3200" b="1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0025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version</a:t>
            </a:r>
            <a:endParaRPr lang="en-GB" sz="2400" dirty="0">
              <a:solidFill>
                <a:srgbClr val="0025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828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heme/theme1.xml><?xml version="1.0" encoding="utf-8"?>
<a:theme xmlns:a="http://schemas.openxmlformats.org/drawingml/2006/main" name="MT_Template_20180606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933</Words>
  <Application>Microsoft Office PowerPoint</Application>
  <PresentationFormat>Bildschirmpräsentation (16:9)</PresentationFormat>
  <Paragraphs>337</Paragraphs>
  <Slides>22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22</vt:i4>
      </vt:variant>
    </vt:vector>
  </HeadingPairs>
  <TitlesOfParts>
    <vt:vector size="32" baseType="lpstr">
      <vt:lpstr>Arial</vt:lpstr>
      <vt:lpstr>Times New Roman</vt:lpstr>
      <vt:lpstr>ZapfHumnst Dm BT</vt:lpstr>
      <vt:lpstr>ＭＳ Ｐゴシック</vt:lpstr>
      <vt:lpstr>Calibri</vt:lpstr>
      <vt:lpstr>Wingdings</vt:lpstr>
      <vt:lpstr>Cambria Math</vt:lpstr>
      <vt:lpstr>MT_Template_20180606</vt:lpstr>
      <vt:lpstr>Titel_Materie</vt:lpstr>
      <vt:lpstr>Inhaltsfolie_Materie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Friederike Januschek</dc:creator>
  <cp:lastModifiedBy>Volker Tympel</cp:lastModifiedBy>
  <cp:revision>691</cp:revision>
  <cp:lastPrinted>2017-11-14T14:35:41Z</cp:lastPrinted>
  <dcterms:created xsi:type="dcterms:W3CDTF">2018-06-08T12:23:54Z</dcterms:created>
  <dcterms:modified xsi:type="dcterms:W3CDTF">2025-09-12T08:30:59Z</dcterms:modified>
</cp:coreProperties>
</file>