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1" r:id="rId3"/>
    <p:sldId id="355" r:id="rId4"/>
    <p:sldId id="336" r:id="rId5"/>
    <p:sldId id="350" r:id="rId6"/>
    <p:sldId id="371" r:id="rId7"/>
    <p:sldId id="370" r:id="rId8"/>
    <p:sldId id="365" r:id="rId9"/>
    <p:sldId id="367" r:id="rId10"/>
    <p:sldId id="368" r:id="rId11"/>
    <p:sldId id="366" r:id="rId12"/>
    <p:sldId id="329" r:id="rId13"/>
    <p:sldId id="261" r:id="rId14"/>
    <p:sldId id="263" r:id="rId15"/>
    <p:sldId id="298" r:id="rId16"/>
    <p:sldId id="321" r:id="rId17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ck, Markus Dr." initials="SMD" lastIdx="0" clrIdx="0">
    <p:extLst>
      <p:ext uri="{19B8F6BF-5375-455C-9EA6-DF929625EA0E}">
        <p15:presenceInfo xmlns:p15="http://schemas.microsoft.com/office/powerpoint/2012/main" userId="S-1-5-21-839522115-515967899-725345543-6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CC"/>
    <a:srgbClr val="FFCCCC"/>
    <a:srgbClr val="0033CC"/>
    <a:srgbClr val="3366CC"/>
    <a:srgbClr val="009900"/>
    <a:srgbClr val="FF3399"/>
    <a:srgbClr val="00FF00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 autoAdjust="0"/>
    <p:restoredTop sz="92909" autoAdjust="0"/>
  </p:normalViewPr>
  <p:slideViewPr>
    <p:cSldViewPr snapToGrid="0" snapToObjects="1">
      <p:cViewPr varScale="1">
        <p:scale>
          <a:sx n="100" d="100"/>
          <a:sy n="100" d="100"/>
        </p:scale>
        <p:origin x="1003" y="58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16.09.2025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SPARC 2025 | Bernd Lorentz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3639938" y="4958378"/>
            <a:ext cx="2358998" cy="207749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en-US" sz="900" dirty="0"/>
              <a:t>SPARC 2025 | Bernd Lorentz</a:t>
            </a:r>
            <a:endParaRPr lang="de-DE" sz="9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1B4A75-18A5-411E-B83E-BC0D66871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37549" y="2451062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16.09.2025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7DDC6-45E4-4C7C-BC0E-6511BEF8BDAA}"/>
              </a:ext>
            </a:extLst>
          </p:cNvPr>
          <p:cNvSpPr txBox="1"/>
          <p:nvPr userDrawn="1"/>
        </p:nvSpPr>
        <p:spPr>
          <a:xfrm>
            <a:off x="8391668" y="4935295"/>
            <a:ext cx="4725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25CBDDA-5CCF-8748-8988-9DC6C8981774}" type="slidenum">
              <a:rPr lang="de-DE" sz="900" smtClean="0"/>
              <a:pPr/>
              <a:t>‹#›</a:t>
            </a:fld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1BB3B-8B65-4C63-90B3-5D9BF4AC5763}"/>
              </a:ext>
            </a:extLst>
          </p:cNvPr>
          <p:cNvSpPr txBox="1"/>
          <p:nvPr userDrawn="1"/>
        </p:nvSpPr>
        <p:spPr>
          <a:xfrm>
            <a:off x="6528748" y="4935295"/>
            <a:ext cx="8819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16.09.2025</a:t>
            </a:r>
          </a:p>
        </p:txBody>
      </p:sp>
    </p:spTree>
    <p:extLst>
      <p:ext uri="{BB962C8B-B14F-4D97-AF65-F5344CB8AC3E}">
        <p14:creationId xmlns:p14="http://schemas.microsoft.com/office/powerpoint/2010/main" val="22739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C190BB08-3F9B-4AD0-A537-26EB82B1A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220FCF70-1A22-4ECE-B4CD-AC0D90407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16.09.2025</a:t>
            </a:r>
          </a:p>
        </p:txBody>
      </p:sp>
      <p:sp>
        <p:nvSpPr>
          <p:cNvPr id="19" name="Fußzeilenplatzhalter 7">
            <a:extLst>
              <a:ext uri="{FF2B5EF4-FFF2-40B4-BE49-F238E27FC236}">
                <a16:creationId xmlns:a16="http://schemas.microsoft.com/office/drawing/2014/main" id="{D9525A30-99E4-4025-B65D-FCE9AEDA8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SPARC 2025 | Bernd Lorentz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48683" y="2149175"/>
            <a:ext cx="9143999" cy="1541221"/>
          </a:xfrm>
        </p:spPr>
        <p:txBody>
          <a:bodyPr/>
          <a:lstStyle/>
          <a:p>
            <a:r>
              <a:rPr lang="en-US" sz="3600" dirty="0"/>
              <a:t>ESR</a:t>
            </a:r>
            <a:br>
              <a:rPr lang="en-US" sz="3600" dirty="0"/>
            </a:br>
            <a:r>
              <a:rPr lang="en-US" sz="3600" dirty="0"/>
              <a:t> Machine Performance </a:t>
            </a:r>
            <a:br>
              <a:rPr lang="en-US" sz="3600" dirty="0"/>
            </a:br>
            <a:r>
              <a:rPr lang="en-US" sz="3600" dirty="0"/>
              <a:t>During Beam Time 2025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0596" y="4630057"/>
            <a:ext cx="5862803" cy="299069"/>
          </a:xfrm>
        </p:spPr>
        <p:txBody>
          <a:bodyPr>
            <a:noAutofit/>
          </a:bodyPr>
          <a:lstStyle/>
          <a:p>
            <a:r>
              <a:rPr lang="en-US" sz="1400" dirty="0"/>
              <a:t>22</a:t>
            </a:r>
            <a:r>
              <a:rPr lang="en-US" sz="1400" baseline="30000" dirty="0"/>
              <a:t>nd</a:t>
            </a:r>
            <a:r>
              <a:rPr lang="en-US" sz="1400" dirty="0"/>
              <a:t> SPARC topical workshop, September </a:t>
            </a:r>
            <a:r>
              <a:rPr lang="en-US" sz="1400"/>
              <a:t>15th to </a:t>
            </a:r>
            <a:r>
              <a:rPr lang="en-US" sz="1400" dirty="0"/>
              <a:t>18th, 2025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8F3B52-1988-4287-A98D-01136C406D1D}"/>
              </a:ext>
            </a:extLst>
          </p:cNvPr>
          <p:cNvSpPr txBox="1"/>
          <p:nvPr/>
        </p:nvSpPr>
        <p:spPr>
          <a:xfrm>
            <a:off x="3081845" y="3841254"/>
            <a:ext cx="298030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Bernd Lorentz </a:t>
            </a:r>
          </a:p>
          <a:p>
            <a:pPr algn="ctr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ESR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9A748C5-42C2-438B-A546-3BAB9152EC61}"/>
              </a:ext>
            </a:extLst>
          </p:cNvPr>
          <p:cNvGrpSpPr/>
          <p:nvPr/>
        </p:nvGrpSpPr>
        <p:grpSpPr>
          <a:xfrm>
            <a:off x="4061231" y="2280094"/>
            <a:ext cx="2947691" cy="2507350"/>
            <a:chOff x="5319434" y="2045404"/>
            <a:chExt cx="3396597" cy="2793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46F372-8BE1-4181-8F4D-DBB4E48B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9434" y="2045404"/>
              <a:ext cx="3396597" cy="279366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3CCAC3-93F7-424C-9A0A-B521C4753A43}"/>
                </a:ext>
              </a:extLst>
            </p:cNvPr>
            <p:cNvSpPr txBox="1"/>
            <p:nvPr/>
          </p:nvSpPr>
          <p:spPr>
            <a:xfrm>
              <a:off x="6756927" y="2791537"/>
              <a:ext cx="1480293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200" dirty="0"/>
                <a:t>D=0 in </a:t>
              </a:r>
              <a:r>
                <a:rPr lang="de-DE" sz="1200" dirty="0" err="1"/>
                <a:t>straights</a:t>
              </a:r>
              <a:endParaRPr lang="en-US" sz="12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828F4E-125F-45C8-815A-3A93C9FA0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0528" y="3039264"/>
              <a:ext cx="1152714" cy="1274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C6110-2B41-4C53-A917-40A514843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651" y="3112574"/>
              <a:ext cx="206446" cy="1233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9FC2C7-7300-447B-9923-3F62F6561BFD}"/>
              </a:ext>
            </a:extLst>
          </p:cNvPr>
          <p:cNvSpPr txBox="1"/>
          <p:nvPr/>
        </p:nvSpPr>
        <p:spPr>
          <a:xfrm>
            <a:off x="4024034" y="1230747"/>
            <a:ext cx="2917786" cy="116955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difference</a:t>
            </a:r>
            <a:r>
              <a:rPr lang="de-DE" sz="1400" dirty="0"/>
              <a:t> </a:t>
            </a:r>
            <a:r>
              <a:rPr lang="de-DE" sz="1400" dirty="0" err="1"/>
              <a:t>orbit</a:t>
            </a:r>
            <a:r>
              <a:rPr lang="de-DE" sz="1400" dirty="0"/>
              <a:t>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changing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momentum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stored</a:t>
            </a:r>
            <a:r>
              <a:rPr lang="de-DE" sz="1400" dirty="0"/>
              <a:t> beam</a:t>
            </a:r>
          </a:p>
          <a:p>
            <a:pPr algn="l"/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bunching</a:t>
            </a:r>
            <a:r>
              <a:rPr lang="de-DE" sz="1400" dirty="0"/>
              <a:t> </a:t>
            </a:r>
            <a:r>
              <a:rPr lang="de-DE" sz="1400" dirty="0" err="1"/>
              <a:t>frequency</a:t>
            </a:r>
            <a:r>
              <a:rPr lang="de-DE" sz="1400" dirty="0"/>
              <a:t> </a:t>
            </a:r>
          </a:p>
          <a:p>
            <a:pPr algn="l"/>
            <a:r>
              <a:rPr lang="en-US" sz="1400" dirty="0"/>
              <a:t>=&gt; dispersion around the ESR</a:t>
            </a:r>
          </a:p>
          <a:p>
            <a:pPr algn="l"/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B866C-B9C1-4EE7-A9C9-AFC3C8715B3E}"/>
              </a:ext>
            </a:extLst>
          </p:cNvPr>
          <p:cNvSpPr txBox="1"/>
          <p:nvPr/>
        </p:nvSpPr>
        <p:spPr>
          <a:xfrm>
            <a:off x="353060" y="163218"/>
            <a:ext cx="240517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Beam </a:t>
            </a:r>
            <a:r>
              <a:rPr lang="de-DE" dirty="0" err="1"/>
              <a:t>Optics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7B748F-EBA9-4D63-B849-4186423E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30"/>
            <a:ext cx="3148719" cy="2212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5F4C50-C5D9-4182-B006-160D11056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3" y="3744413"/>
            <a:ext cx="3133725" cy="12037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87710E-8988-48FD-8BC9-E807342F00C7}"/>
              </a:ext>
            </a:extLst>
          </p:cNvPr>
          <p:cNvSpPr txBox="1"/>
          <p:nvPr/>
        </p:nvSpPr>
        <p:spPr>
          <a:xfrm>
            <a:off x="72073" y="3039264"/>
            <a:ext cx="3554114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change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1 </a:t>
            </a:r>
            <a:r>
              <a:rPr lang="de-DE" sz="1400" dirty="0" err="1"/>
              <a:t>quad</a:t>
            </a:r>
            <a:r>
              <a:rPr lang="de-DE" sz="1400" dirty="0"/>
              <a:t> </a:t>
            </a:r>
            <a:r>
              <a:rPr lang="de-DE" sz="1400" dirty="0" err="1"/>
              <a:t>family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4 %, </a:t>
            </a:r>
          </a:p>
          <a:p>
            <a:pPr algn="l"/>
            <a:r>
              <a:rPr lang="de-DE" sz="1400" dirty="0"/>
              <a:t>tune </a:t>
            </a:r>
            <a:r>
              <a:rPr lang="de-DE" sz="1400" dirty="0" err="1"/>
              <a:t>adjustment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different </a:t>
            </a:r>
            <a:r>
              <a:rPr lang="de-DE" sz="1400" dirty="0" err="1"/>
              <a:t>families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/>
              <a:t>(</a:t>
            </a:r>
            <a:r>
              <a:rPr lang="de-DE" sz="1400" dirty="0" err="1"/>
              <a:t>beta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</a:t>
            </a:r>
            <a:r>
              <a:rPr lang="de-DE" sz="1400" dirty="0" err="1"/>
              <a:t>aprox</a:t>
            </a:r>
            <a:r>
              <a:rPr lang="de-DE" sz="1400" dirty="0"/>
              <a:t>. </a:t>
            </a:r>
            <a:r>
              <a:rPr lang="de-DE" sz="1400" dirty="0" err="1"/>
              <a:t>the</a:t>
            </a:r>
            <a:r>
              <a:rPr lang="de-DE" sz="1400" dirty="0"/>
              <a:t> same)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C57D8-6BE0-400B-9281-7788FD4486CF}"/>
              </a:ext>
            </a:extLst>
          </p:cNvPr>
          <p:cNvSpPr txBox="1"/>
          <p:nvPr/>
        </p:nvSpPr>
        <p:spPr>
          <a:xfrm>
            <a:off x="620713" y="632053"/>
            <a:ext cx="1856531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old</a:t>
            </a:r>
            <a:r>
              <a:rPr lang="de-DE" sz="1400" dirty="0"/>
              <a:t> „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optics</a:t>
            </a:r>
            <a:r>
              <a:rPr lang="de-DE" sz="1400" dirty="0"/>
              <a:t>“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20C281-A495-4A2F-B15B-8337CBA741F6}"/>
              </a:ext>
            </a:extLst>
          </p:cNvPr>
          <p:cNvSpPr txBox="1"/>
          <p:nvPr/>
        </p:nvSpPr>
        <p:spPr>
          <a:xfrm>
            <a:off x="7145726" y="1661634"/>
            <a:ext cx="2051614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This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our</a:t>
            </a:r>
            <a:endParaRPr lang="de-DE" sz="1400" dirty="0"/>
          </a:p>
          <a:p>
            <a:pPr algn="l"/>
            <a:r>
              <a:rPr lang="de-DE" sz="1400" dirty="0"/>
              <a:t>„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optics</a:t>
            </a:r>
            <a:r>
              <a:rPr lang="de-DE" sz="1400" dirty="0"/>
              <a:t>“</a:t>
            </a:r>
          </a:p>
          <a:p>
            <a:pPr algn="l"/>
            <a:r>
              <a:rPr lang="de-DE" sz="1400" dirty="0"/>
              <a:t>and will </a:t>
            </a:r>
            <a:r>
              <a:rPr lang="de-DE" sz="1400" dirty="0" err="1"/>
              <a:t>used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future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A4495A-04DE-4BCA-898F-9FD4D36795A2}"/>
              </a:ext>
            </a:extLst>
          </p:cNvPr>
          <p:cNvSpPr txBox="1"/>
          <p:nvPr/>
        </p:nvSpPr>
        <p:spPr>
          <a:xfrm>
            <a:off x="7267646" y="2721314"/>
            <a:ext cx="1588897" cy="9541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(</a:t>
            </a:r>
            <a:r>
              <a:rPr lang="de-DE" sz="1400" dirty="0" err="1"/>
              <a:t>button</a:t>
            </a:r>
            <a:r>
              <a:rPr lang="de-DE" sz="1400" dirty="0"/>
              <a:t> in LSA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 err="1"/>
              <a:t>easily</a:t>
            </a:r>
            <a:r>
              <a:rPr lang="de-DE" sz="1400" dirty="0"/>
              <a:t> </a:t>
            </a:r>
            <a:r>
              <a:rPr lang="de-DE" sz="1400" dirty="0" err="1"/>
              <a:t>adjust</a:t>
            </a:r>
            <a:r>
              <a:rPr lang="de-DE" sz="1400" dirty="0"/>
              <a:t> D in </a:t>
            </a:r>
          </a:p>
          <a:p>
            <a:pPr algn="l"/>
            <a:r>
              <a:rPr lang="de-DE" sz="1400" dirty="0" err="1"/>
              <a:t>straight</a:t>
            </a:r>
            <a:r>
              <a:rPr lang="de-DE" sz="1400" dirty="0"/>
              <a:t> </a:t>
            </a:r>
            <a:r>
              <a:rPr lang="de-DE" sz="1400" dirty="0" err="1"/>
              <a:t>sections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/>
              <a:t>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prepared</a:t>
            </a:r>
            <a:r>
              <a:rPr lang="de-DE" sz="1400" dirty="0"/>
              <a:t>)</a:t>
            </a:r>
            <a:endParaRPr lang="en-US" sz="14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92F8DBC-7E52-45F2-8D70-56C2F8D14102}"/>
              </a:ext>
            </a:extLst>
          </p:cNvPr>
          <p:cNvCxnSpPr>
            <a:cxnSpLocks/>
          </p:cNvCxnSpPr>
          <p:nvPr/>
        </p:nvCxnSpPr>
        <p:spPr>
          <a:xfrm>
            <a:off x="3182938" y="4346294"/>
            <a:ext cx="8182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8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B324F56-F438-4BD6-984D-7B1DD9B83028}"/>
              </a:ext>
            </a:extLst>
          </p:cNvPr>
          <p:cNvSpPr txBox="1"/>
          <p:nvPr/>
        </p:nvSpPr>
        <p:spPr>
          <a:xfrm>
            <a:off x="366846" y="70262"/>
            <a:ext cx="4911397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Investigation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Deceleration</a:t>
            </a:r>
            <a:endParaRPr lang="de-DE" dirty="0"/>
          </a:p>
          <a:p>
            <a:pPr algn="l"/>
            <a:r>
              <a:rPr lang="de-DE" sz="1200" dirty="0"/>
              <a:t>Possible </a:t>
            </a:r>
            <a:r>
              <a:rPr lang="de-DE" sz="1200" dirty="0" err="1"/>
              <a:t>improvement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efficiency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future</a:t>
            </a:r>
            <a:endParaRPr lang="de-DE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001BC7-98CC-4912-8074-A27F488DB05D}"/>
              </a:ext>
            </a:extLst>
          </p:cNvPr>
          <p:cNvGrpSpPr/>
          <p:nvPr/>
        </p:nvGrpSpPr>
        <p:grpSpPr>
          <a:xfrm>
            <a:off x="137795" y="1213485"/>
            <a:ext cx="4204970" cy="3604260"/>
            <a:chOff x="482" y="2106"/>
            <a:chExt cx="6622" cy="5676"/>
          </a:xfrm>
        </p:grpSpPr>
        <p:pic>
          <p:nvPicPr>
            <p:cNvPr id="45" name="Picture 44" descr="/home/areso/Downloads/newplot (38).pngnewplot (38)">
              <a:extLst>
                <a:ext uri="{FF2B5EF4-FFF2-40B4-BE49-F238E27FC236}">
                  <a16:creationId xmlns:a16="http://schemas.microsoft.com/office/drawing/2014/main" id="{8F780D86-0A8F-4F80-852B-C0F244980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2" y="2106"/>
              <a:ext cx="6622" cy="5676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0DF8B33-1560-45FB-BDD5-30F085FE46F5}"/>
                </a:ext>
              </a:extLst>
            </p:cNvPr>
            <p:cNvCxnSpPr/>
            <p:nvPr/>
          </p:nvCxnSpPr>
          <p:spPr>
            <a:xfrm>
              <a:off x="6545" y="6030"/>
              <a:ext cx="6" cy="7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5DE8A33E-5C1F-43CA-8038-39E2050D3561}"/>
                </a:ext>
              </a:extLst>
            </p:cNvPr>
            <p:cNvSpPr txBox="1"/>
            <p:nvPr/>
          </p:nvSpPr>
          <p:spPr>
            <a:xfrm>
              <a:off x="5568" y="5459"/>
              <a:ext cx="1307" cy="484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/>
                <a:t>Initial Setting:</a:t>
              </a:r>
              <a:br>
                <a:rPr lang="en-US" sz="1000"/>
              </a:br>
              <a:r>
                <a:rPr lang="en-US" sz="1000"/>
                <a:t>N</a:t>
              </a:r>
              <a:r>
                <a:rPr lang="en-US" sz="1000" baseline="-25000"/>
                <a:t>par</a:t>
              </a:r>
              <a:r>
                <a:rPr lang="en-US" sz="1000"/>
                <a:t> </a:t>
              </a:r>
              <a:r>
                <a:rPr lang="en-US" sz="1000">
                  <a:latin typeface="TeX Gyre Termes Math" panose="02000503000000000000" charset="0"/>
                  <a:cs typeface="TeX Gyre Termes Math" panose="02000503000000000000" charset="0"/>
                </a:rPr>
                <a:t>~ </a:t>
              </a:r>
              <a:r>
                <a:rPr lang="en-US" sz="1000"/>
                <a:t>6 x 10</a:t>
              </a:r>
              <a:r>
                <a:rPr lang="en-US" sz="1000" baseline="30000"/>
                <a:t>6</a:t>
              </a:r>
            </a:p>
          </p:txBody>
        </p:sp>
      </p:grpSp>
      <p:pic>
        <p:nvPicPr>
          <p:cNvPr id="48" name="Picture 47" descr="/home/areso/Downloads/newplot (29).pngnewplot (29)">
            <a:extLst>
              <a:ext uri="{FF2B5EF4-FFF2-40B4-BE49-F238E27FC236}">
                <a16:creationId xmlns:a16="http://schemas.microsoft.com/office/drawing/2014/main" id="{14C3306F-4D96-4D4E-9CDB-69544FF6E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5" t="2553" r="638" b="-365"/>
          <a:stretch>
            <a:fillRect/>
          </a:stretch>
        </p:blipFill>
        <p:spPr>
          <a:xfrm>
            <a:off x="4292600" y="1316990"/>
            <a:ext cx="4517390" cy="2595245"/>
          </a:xfrm>
          <a:prstGeom prst="rect">
            <a:avLst/>
          </a:prstGeom>
        </p:spPr>
      </p:pic>
      <p:sp>
        <p:nvSpPr>
          <p:cNvPr id="49" name="Text Box 20">
            <a:extLst>
              <a:ext uri="{FF2B5EF4-FFF2-40B4-BE49-F238E27FC236}">
                <a16:creationId xmlns:a16="http://schemas.microsoft.com/office/drawing/2014/main" id="{11675439-4DED-4B6E-9AE4-2F4618F7F7EC}"/>
              </a:ext>
            </a:extLst>
          </p:cNvPr>
          <p:cNvSpPr txBox="1"/>
          <p:nvPr/>
        </p:nvSpPr>
        <p:spPr>
          <a:xfrm>
            <a:off x="4623435" y="3934641"/>
            <a:ext cx="411670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ym typeface="+mn-ea"/>
              </a:rPr>
              <a:t>Measurement Campaign at ESR May, June 2025</a:t>
            </a:r>
            <a:br>
              <a:rPr lang="en-US" sz="1200" dirty="0">
                <a:sym typeface="+mn-ea"/>
              </a:rPr>
            </a:br>
            <a:r>
              <a:rPr lang="en-US" sz="1200" dirty="0">
                <a:sym typeface="+mn-ea"/>
              </a:rPr>
              <a:t>Areso Sherjan/ Giuliano Franchetti</a:t>
            </a:r>
            <a:br>
              <a:rPr lang="en-US" sz="1200" dirty="0">
                <a:sym typeface="+mn-ea"/>
              </a:rPr>
            </a:br>
            <a:br>
              <a:rPr lang="en-US" sz="1200" dirty="0">
                <a:sym typeface="+mn-ea"/>
              </a:rPr>
            </a:br>
            <a:r>
              <a:rPr lang="en-US" sz="1200" dirty="0">
                <a:sym typeface="+mn-ea"/>
              </a:rPr>
              <a:t>Many thanks to O. Chorniy and T. Giacomini for the support.</a:t>
            </a:r>
            <a:endParaRPr lang="en-US" sz="1200" dirty="0"/>
          </a:p>
        </p:txBody>
      </p:sp>
      <p:sp>
        <p:nvSpPr>
          <p:cNvPr id="50" name="Title 6">
            <a:extLst>
              <a:ext uri="{FF2B5EF4-FFF2-40B4-BE49-F238E27FC236}">
                <a16:creationId xmlns:a16="http://schemas.microsoft.com/office/drawing/2014/main" id="{EB996774-F243-434A-8798-9E5A9B6D1737}"/>
              </a:ext>
            </a:extLst>
          </p:cNvPr>
          <p:cNvSpPr>
            <a:spLocks noGrp="1"/>
          </p:cNvSpPr>
          <p:nvPr/>
        </p:nvSpPr>
        <p:spPr>
          <a:xfrm>
            <a:off x="4623435" y="918210"/>
            <a:ext cx="4288155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>
                <a:effectLst/>
                <a:sym typeface="+mn-ea"/>
              </a:rPr>
              <a:t>Optics Model for Deceleration Studies</a:t>
            </a:r>
            <a:endParaRPr lang="en-US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EA930-8DB3-402E-AEE7-38CABCCDEAE3}"/>
              </a:ext>
            </a:extLst>
          </p:cNvPr>
          <p:cNvSpPr txBox="1"/>
          <p:nvPr/>
        </p:nvSpPr>
        <p:spPr>
          <a:xfrm>
            <a:off x="5776686" y="4598851"/>
            <a:ext cx="151631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courtesy</a:t>
            </a:r>
            <a:r>
              <a:rPr lang="de-DE" sz="1200" dirty="0"/>
              <a:t>: </a:t>
            </a:r>
            <a:r>
              <a:rPr lang="de-DE" sz="1200" dirty="0" err="1"/>
              <a:t>A.Sherjan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014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88C4C1-A4B7-4153-9D03-A9A04DE48E32}"/>
              </a:ext>
            </a:extLst>
          </p:cNvPr>
          <p:cNvSpPr txBox="1"/>
          <p:nvPr/>
        </p:nvSpPr>
        <p:spPr>
          <a:xfrm>
            <a:off x="480321" y="954663"/>
            <a:ext cx="5659222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different </a:t>
            </a:r>
            <a:r>
              <a:rPr lang="de-DE" sz="1600" dirty="0" err="1"/>
              <a:t>ions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rigidity</a:t>
            </a:r>
            <a:r>
              <a:rPr lang="de-DE" sz="1600" dirty="0"/>
              <a:t>, on </a:t>
            </a:r>
            <a:r>
              <a:rPr lang="de-DE" sz="1600" dirty="0" err="1"/>
              <a:t>identical</a:t>
            </a:r>
            <a:r>
              <a:rPr lang="de-DE" sz="1600" dirty="0"/>
              <a:t> </a:t>
            </a:r>
            <a:r>
              <a:rPr lang="de-DE" sz="1600" dirty="0" err="1"/>
              <a:t>orbit</a:t>
            </a:r>
            <a:r>
              <a:rPr lang="de-DE" sz="1600" dirty="0"/>
              <a:t>, </a:t>
            </a:r>
            <a:r>
              <a:rPr lang="de-DE" sz="1600" dirty="0" err="1"/>
              <a:t>opening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experiments</a:t>
            </a:r>
            <a:r>
              <a:rPr lang="de-DE" sz="1600" dirty="0"/>
              <a:t> (</a:t>
            </a:r>
            <a:r>
              <a:rPr lang="de-DE" sz="1600" dirty="0" err="1"/>
              <a:t>demonstrated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Au78+, 79+ and U91+, 92+, </a:t>
            </a:r>
            <a:r>
              <a:rPr lang="de-DE" sz="1600" dirty="0" err="1"/>
              <a:t>could</a:t>
            </a:r>
            <a:r>
              <a:rPr lang="de-DE" sz="1600" dirty="0"/>
              <a:t> also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applied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different </a:t>
            </a:r>
            <a:r>
              <a:rPr lang="de-DE" sz="1600" dirty="0" err="1"/>
              <a:t>ions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apropriately</a:t>
            </a:r>
            <a:r>
              <a:rPr lang="de-DE" sz="1600" dirty="0"/>
              <a:t> </a:t>
            </a:r>
            <a:r>
              <a:rPr lang="de-DE" sz="1600" dirty="0" err="1"/>
              <a:t>selected</a:t>
            </a:r>
            <a:r>
              <a:rPr lang="de-DE" sz="1600" dirty="0"/>
              <a:t> </a:t>
            </a:r>
            <a:r>
              <a:rPr lang="de-DE" sz="1600" dirty="0" err="1"/>
              <a:t>chargestates</a:t>
            </a:r>
            <a:r>
              <a:rPr lang="de-DE" sz="1600" dirty="0"/>
              <a:t>)</a:t>
            </a:r>
          </a:p>
          <a:p>
            <a:pPr algn="l"/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831C0F-8AE7-4B45-9533-FBBE6E515FEB}"/>
              </a:ext>
            </a:extLst>
          </p:cNvPr>
          <p:cNvSpPr txBox="1"/>
          <p:nvPr/>
        </p:nvSpPr>
        <p:spPr>
          <a:xfrm>
            <a:off x="534075" y="173965"/>
            <a:ext cx="235351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Co-</a:t>
            </a:r>
            <a:r>
              <a:rPr lang="de-DE" dirty="0" err="1"/>
              <a:t>colliding</a:t>
            </a:r>
            <a:r>
              <a:rPr lang="de-DE" dirty="0"/>
              <a:t> </a:t>
            </a:r>
            <a:r>
              <a:rPr lang="de-DE" dirty="0" err="1"/>
              <a:t>beams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9069B-EDED-40F6-AE19-A15B7CAB4D12}"/>
              </a:ext>
            </a:extLst>
          </p:cNvPr>
          <p:cNvSpPr txBox="1"/>
          <p:nvPr/>
        </p:nvSpPr>
        <p:spPr>
          <a:xfrm>
            <a:off x="5413829" y="2157230"/>
            <a:ext cx="3200400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/>
              <a:t>next</a:t>
            </a:r>
            <a:r>
              <a:rPr lang="de-DE" sz="1600" dirty="0"/>
              <a:t> </a:t>
            </a:r>
            <a:r>
              <a:rPr lang="de-DE" sz="1600" dirty="0" err="1"/>
              <a:t>steps</a:t>
            </a:r>
            <a:r>
              <a:rPr lang="de-DE" sz="1600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bunch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beams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cool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beams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crossing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beams</a:t>
            </a:r>
            <a:endParaRPr lang="de-DE" sz="1600" dirty="0"/>
          </a:p>
          <a:p>
            <a:pPr algn="l"/>
            <a:r>
              <a:rPr lang="de-DE" sz="1600" dirty="0"/>
              <a:t>	at </a:t>
            </a:r>
            <a:r>
              <a:rPr lang="de-DE" sz="1600" dirty="0" err="1"/>
              <a:t>dedicated</a:t>
            </a:r>
            <a:r>
              <a:rPr lang="de-DE" sz="1600" dirty="0"/>
              <a:t> </a:t>
            </a:r>
            <a:r>
              <a:rPr lang="de-DE" sz="1600" dirty="0" err="1"/>
              <a:t>location</a:t>
            </a:r>
            <a:endParaRPr lang="de-D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53E54-8C6E-414A-B6D3-A0C8CD86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7" y="2039878"/>
            <a:ext cx="4948022" cy="26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3042777" y="-25306"/>
            <a:ext cx="30837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Two SIS18-ESR chains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" y="395379"/>
            <a:ext cx="4443515" cy="251025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388640" y="2227598"/>
            <a:ext cx="4620202" cy="2782490"/>
            <a:chOff x="649647" y="3438486"/>
            <a:chExt cx="6009448" cy="32431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0F562A-678F-4A49-4CFB-10671379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47" y="3438486"/>
              <a:ext cx="5917374" cy="313761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3B3BC1-AD2B-BAD7-4FDB-CC6B7EF0EFD9}"/>
                </a:ext>
              </a:extLst>
            </p:cNvPr>
            <p:cNvSpPr/>
            <p:nvPr/>
          </p:nvSpPr>
          <p:spPr>
            <a:xfrm>
              <a:off x="3314965" y="3678746"/>
              <a:ext cx="1264722" cy="110652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9205F0-E73D-CC2A-3614-6939E97908BB}"/>
                </a:ext>
              </a:extLst>
            </p:cNvPr>
            <p:cNvSpPr/>
            <p:nvPr/>
          </p:nvSpPr>
          <p:spPr>
            <a:xfrm>
              <a:off x="1082259" y="5677608"/>
              <a:ext cx="1163265" cy="1004005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046F69C-F01C-4037-9D10-A00BB0ED0BE7}"/>
                </a:ext>
              </a:extLst>
            </p:cNvPr>
            <p:cNvCxnSpPr>
              <a:cxnSpLocks/>
              <a:stCxn id="10" idx="3"/>
              <a:endCxn id="11" idx="7"/>
            </p:cNvCxnSpPr>
            <p:nvPr/>
          </p:nvCxnSpPr>
          <p:spPr>
            <a:xfrm flipH="1">
              <a:off x="2075168" y="4623221"/>
              <a:ext cx="1425011" cy="1201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628AEE-7E58-5F84-405E-F50E7C7DEFAE}"/>
                </a:ext>
              </a:extLst>
            </p:cNvPr>
            <p:cNvCxnSpPr/>
            <p:nvPr/>
          </p:nvCxnSpPr>
          <p:spPr>
            <a:xfrm>
              <a:off x="3640962" y="4107243"/>
              <a:ext cx="686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407D0A-42C9-75C3-B151-273AAF755D41}"/>
                </a:ext>
              </a:extLst>
            </p:cNvPr>
            <p:cNvSpPr/>
            <p:nvPr/>
          </p:nvSpPr>
          <p:spPr>
            <a:xfrm>
              <a:off x="5394373" y="3622146"/>
              <a:ext cx="1264722" cy="110652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1D7040-FF26-D2F1-C6B7-5601538F4DE3}"/>
                </a:ext>
              </a:extLst>
            </p:cNvPr>
            <p:cNvSpPr/>
            <p:nvPr/>
          </p:nvSpPr>
          <p:spPr>
            <a:xfrm>
              <a:off x="2203646" y="5670641"/>
              <a:ext cx="1163265" cy="1004005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14AFE8-6AB1-A525-0C0B-303DD0EAC39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3314965" y="4566621"/>
              <a:ext cx="2264622" cy="1351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8F98F5-2CD9-1C56-B923-D930487BB21D}"/>
                </a:ext>
              </a:extLst>
            </p:cNvPr>
            <p:cNvCxnSpPr/>
            <p:nvPr/>
          </p:nvCxnSpPr>
          <p:spPr>
            <a:xfrm>
              <a:off x="5743074" y="4130140"/>
              <a:ext cx="686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4721242" y="1106291"/>
            <a:ext cx="32837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We run 2 chains one after each other.</a:t>
            </a:r>
          </a:p>
        </p:txBody>
      </p:sp>
      <p:sp>
        <p:nvSpPr>
          <p:cNvPr id="41" name="Oval 40"/>
          <p:cNvSpPr/>
          <p:nvPr/>
        </p:nvSpPr>
        <p:spPr>
          <a:xfrm>
            <a:off x="2012348" y="1106291"/>
            <a:ext cx="220257" cy="20023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66344" y="2385172"/>
            <a:ext cx="751710" cy="237888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Arrow Connector 42"/>
          <p:cNvCxnSpPr>
            <a:stCxn id="41" idx="4"/>
            <a:endCxn id="42" idx="0"/>
          </p:cNvCxnSpPr>
          <p:nvPr/>
        </p:nvCxnSpPr>
        <p:spPr>
          <a:xfrm>
            <a:off x="2122477" y="1306525"/>
            <a:ext cx="119723" cy="1078647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400801" y="830135"/>
            <a:ext cx="220257" cy="20023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/>
          <p:cNvSpPr/>
          <p:nvPr/>
        </p:nvSpPr>
        <p:spPr>
          <a:xfrm>
            <a:off x="1270029" y="2238272"/>
            <a:ext cx="751710" cy="2378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9" name="Straight Arrow Connector 48"/>
          <p:cNvCxnSpPr>
            <a:endCxn id="48" idx="0"/>
          </p:cNvCxnSpPr>
          <p:nvPr/>
        </p:nvCxnSpPr>
        <p:spPr>
          <a:xfrm>
            <a:off x="1526161" y="1030369"/>
            <a:ext cx="119723" cy="120790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731623" y="1459192"/>
            <a:ext cx="982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First chain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1991212" y="854179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50"/>
                </a:solidFill>
              </a:rPr>
              <a:t>Second chain</a:t>
            </a:r>
          </a:p>
        </p:txBody>
      </p:sp>
    </p:spTree>
    <p:extLst>
      <p:ext uri="{BB962C8B-B14F-4D97-AF65-F5344CB8AC3E}">
        <p14:creationId xmlns:p14="http://schemas.microsoft.com/office/powerpoint/2010/main" val="250639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2902613" y="-18617"/>
            <a:ext cx="32848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Running 2 ESR together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0" y="378804"/>
            <a:ext cx="4987327" cy="2901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6" y="3399534"/>
            <a:ext cx="4063410" cy="15912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5" y="3399533"/>
            <a:ext cx="4063410" cy="15912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371202" y="3831961"/>
            <a:ext cx="463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5075857" y="3831961"/>
            <a:ext cx="463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8333825" y="3796920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3663800" y="3844466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1730510" y="3918177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ESR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6629580" y="3918177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ESR 2</a:t>
            </a:r>
          </a:p>
        </p:txBody>
      </p:sp>
      <p:sp>
        <p:nvSpPr>
          <p:cNvPr id="6" name="Oval 5"/>
          <p:cNvSpPr/>
          <p:nvPr/>
        </p:nvSpPr>
        <p:spPr>
          <a:xfrm>
            <a:off x="3113632" y="3280570"/>
            <a:ext cx="2898382" cy="1710251"/>
          </a:xfrm>
          <a:prstGeom prst="ellipse">
            <a:avLst/>
          </a:prstGeom>
          <a:solidFill>
            <a:srgbClr val="FFC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65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4867" y="149187"/>
            <a:ext cx="158889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Summary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9EF38BD-90D8-48C5-BF05-1BFF639EC19C}"/>
              </a:ext>
            </a:extLst>
          </p:cNvPr>
          <p:cNvSpPr txBox="1"/>
          <p:nvPr/>
        </p:nvSpPr>
        <p:spPr>
          <a:xfrm>
            <a:off x="866124" y="947167"/>
            <a:ext cx="722505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2000" b="1" dirty="0"/>
              <a:t>ESR </a:t>
            </a:r>
            <a:r>
              <a:rPr lang="de-DE" sz="2000" b="1" dirty="0" err="1"/>
              <a:t>operation</a:t>
            </a:r>
            <a:r>
              <a:rPr lang="de-DE" sz="2000" b="1" dirty="0"/>
              <a:t> in 2025 was </a:t>
            </a:r>
            <a:r>
              <a:rPr lang="de-DE" sz="2000" b="1" dirty="0" err="1"/>
              <a:t>successfull</a:t>
            </a:r>
            <a:r>
              <a:rPr lang="de-DE" sz="2000" b="1" dirty="0"/>
              <a:t> </a:t>
            </a:r>
          </a:p>
          <a:p>
            <a:pPr algn="ctr"/>
            <a:r>
              <a:rPr lang="de-DE" sz="1600" b="1" dirty="0" err="1"/>
              <a:t>only</a:t>
            </a:r>
            <a:r>
              <a:rPr lang="de-DE" sz="1600" b="1" dirty="0"/>
              <a:t> </a:t>
            </a:r>
            <a:r>
              <a:rPr lang="de-DE" sz="1600" b="1" dirty="0" err="1"/>
              <a:t>during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Thorium </a:t>
            </a:r>
            <a:r>
              <a:rPr lang="de-DE" sz="1600" b="1" dirty="0" err="1"/>
              <a:t>experiment</a:t>
            </a:r>
            <a:r>
              <a:rPr lang="de-DE" sz="1600" b="1" dirty="0"/>
              <a:t> a </a:t>
            </a:r>
            <a:r>
              <a:rPr lang="de-DE" sz="1600" b="1" dirty="0" err="1"/>
              <a:t>lot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problems</a:t>
            </a:r>
            <a:r>
              <a:rPr lang="de-DE" sz="1600" b="1" dirty="0"/>
              <a:t> </a:t>
            </a:r>
            <a:r>
              <a:rPr lang="de-DE" sz="1600" b="1" dirty="0" err="1"/>
              <a:t>were</a:t>
            </a:r>
            <a:r>
              <a:rPr lang="de-DE" sz="1600" b="1" dirty="0"/>
              <a:t> </a:t>
            </a:r>
            <a:r>
              <a:rPr lang="de-DE" sz="1600" b="1" dirty="0" err="1"/>
              <a:t>encountered</a:t>
            </a:r>
            <a:endParaRPr lang="de-DE" sz="1600" b="1" dirty="0"/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9CD3EACF-BCC3-4FD1-B8F5-A78D1373BC13}"/>
              </a:ext>
            </a:extLst>
          </p:cNvPr>
          <p:cNvSpPr txBox="1"/>
          <p:nvPr/>
        </p:nvSpPr>
        <p:spPr>
          <a:xfrm>
            <a:off x="201336" y="1698341"/>
            <a:ext cx="8741328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LSA and </a:t>
            </a:r>
            <a:r>
              <a:rPr lang="de-DE" sz="1600" dirty="0" err="1"/>
              <a:t>storage</a:t>
            </a:r>
            <a:r>
              <a:rPr lang="de-DE" sz="1600" dirty="0"/>
              <a:t> ring expert </a:t>
            </a:r>
            <a:r>
              <a:rPr lang="de-DE" sz="1600" dirty="0" err="1"/>
              <a:t>app</a:t>
            </a:r>
            <a:r>
              <a:rPr lang="de-DE" sz="1600" dirty="0"/>
              <a:t> </a:t>
            </a:r>
            <a:r>
              <a:rPr lang="de-DE" sz="1600" dirty="0" err="1"/>
              <a:t>offers</a:t>
            </a:r>
            <a:r>
              <a:rPr lang="de-DE" sz="1600" dirty="0"/>
              <a:t> a </a:t>
            </a:r>
            <a:r>
              <a:rPr lang="de-DE" sz="1600" dirty="0" err="1"/>
              <a:t>very</a:t>
            </a:r>
            <a:r>
              <a:rPr lang="de-DE" sz="1600" dirty="0"/>
              <a:t> flexible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r>
              <a:rPr lang="de-DE" sz="1600" dirty="0"/>
              <a:t> ring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/>
              <a:t>all </a:t>
            </a:r>
            <a:r>
              <a:rPr lang="de-DE" sz="1600" dirty="0" err="1"/>
              <a:t>experiment</a:t>
            </a:r>
            <a:r>
              <a:rPr lang="de-DE" sz="1600" dirty="0"/>
              <a:t> </a:t>
            </a:r>
            <a:r>
              <a:rPr lang="de-DE" sz="1600" dirty="0" err="1"/>
              <a:t>requirements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satisfied</a:t>
            </a:r>
            <a:endParaRPr lang="de-DE" sz="1600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opens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developments</a:t>
            </a:r>
            <a:r>
              <a:rPr lang="de-DE" sz="1600" dirty="0"/>
              <a:t> (e.g. multiple </a:t>
            </a:r>
            <a:r>
              <a:rPr lang="de-DE" sz="1600" dirty="0" err="1"/>
              <a:t>extractions</a:t>
            </a:r>
            <a:r>
              <a:rPr lang="de-DE" sz="1600" dirty="0"/>
              <a:t>, </a:t>
            </a:r>
            <a:r>
              <a:rPr lang="de-DE" sz="1600" dirty="0" err="1"/>
              <a:t>storing</a:t>
            </a:r>
            <a:r>
              <a:rPr lang="de-DE" sz="1600" dirty="0"/>
              <a:t> different </a:t>
            </a:r>
            <a:r>
              <a:rPr lang="de-DE" sz="1600" dirty="0" err="1"/>
              <a:t>ions</a:t>
            </a:r>
            <a:r>
              <a:rPr lang="de-DE" sz="1600" dirty="0"/>
              <a:t> </a:t>
            </a:r>
            <a:r>
              <a:rPr lang="de-DE" sz="1600" dirty="0" err="1"/>
              <a:t>simultaneously</a:t>
            </a:r>
            <a:r>
              <a:rPr lang="de-DE" sz="16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transition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ESR </a:t>
            </a:r>
            <a:r>
              <a:rPr lang="de-DE" sz="1600" dirty="0" err="1"/>
              <a:t>hardware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FAIR </a:t>
            </a:r>
            <a:r>
              <a:rPr lang="de-DE" sz="1600" dirty="0" err="1"/>
              <a:t>standards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not </a:t>
            </a:r>
            <a:r>
              <a:rPr lang="de-DE" sz="1600" dirty="0" err="1"/>
              <a:t>yet</a:t>
            </a:r>
            <a:r>
              <a:rPr lang="de-DE" sz="1600" dirty="0"/>
              <a:t> </a:t>
            </a:r>
            <a:r>
              <a:rPr lang="de-DE" sz="1600" dirty="0" err="1"/>
              <a:t>completed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performance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therefore</a:t>
            </a:r>
            <a:r>
              <a:rPr lang="de-DE" sz="1600" dirty="0"/>
              <a:t> </a:t>
            </a:r>
            <a:r>
              <a:rPr lang="de-DE" sz="1600" dirty="0" err="1"/>
              <a:t>restricted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m</a:t>
            </a:r>
            <a:r>
              <a:rPr lang="en-US" sz="1600" dirty="0" err="1"/>
              <a:t>onitoring</a:t>
            </a:r>
            <a:r>
              <a:rPr lang="en-US" sz="1600" dirty="0"/>
              <a:t> the system and error diagnosis is not possible adequately due to the lack of actual values (</a:t>
            </a:r>
            <a:r>
              <a:rPr lang="en-US" sz="1600" dirty="0" err="1"/>
              <a:t>istwert</a:t>
            </a:r>
            <a:r>
              <a:rPr lang="en-US" sz="1600" dirty="0"/>
              <a:t> </a:t>
            </a:r>
            <a:r>
              <a:rPr lang="en-US" sz="1600" dirty="0" err="1"/>
              <a:t>erfassung</a:t>
            </a:r>
            <a:r>
              <a:rPr lang="en-US" sz="1600" dirty="0"/>
              <a:t>!) and archiving and should be given high priority!!!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Machine experiments in parallel to running physics experiments at SIS18 worked well, and should be continued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8359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96265BA-6982-4FE5-AD5D-F15B364F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24" y="149187"/>
            <a:ext cx="24913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Outlook </a:t>
            </a:r>
            <a:r>
              <a:rPr lang="de-DE" altLang="en-US" sz="2400" dirty="0" err="1">
                <a:latin typeface="Arial" charset="0"/>
              </a:rPr>
              <a:t>to</a:t>
            </a:r>
            <a:r>
              <a:rPr lang="de-DE" altLang="en-US" sz="2400" dirty="0">
                <a:latin typeface="Arial" charset="0"/>
              </a:rPr>
              <a:t> 2026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94A604-2E60-4E4E-A9AD-25FAB818F91B}"/>
              </a:ext>
            </a:extLst>
          </p:cNvPr>
          <p:cNvSpPr txBox="1"/>
          <p:nvPr/>
        </p:nvSpPr>
        <p:spPr>
          <a:xfrm>
            <a:off x="2287871" y="949106"/>
            <a:ext cx="4014240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2400" b="1" dirty="0"/>
              <a:t>Shutdown </a:t>
            </a:r>
            <a:r>
              <a:rPr lang="de-DE" sz="2400" b="1" dirty="0" err="1"/>
              <a:t>work</a:t>
            </a:r>
            <a:r>
              <a:rPr lang="de-DE" sz="2400" b="1" dirty="0"/>
              <a:t> 2025/2026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1626AF-E2ED-4D4E-BF23-9016F1E8AB9C}"/>
              </a:ext>
            </a:extLst>
          </p:cNvPr>
          <p:cNvSpPr txBox="1"/>
          <p:nvPr/>
        </p:nvSpPr>
        <p:spPr>
          <a:xfrm>
            <a:off x="2174883" y="4293693"/>
            <a:ext cx="445118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2400" dirty="0" err="1"/>
              <a:t>Thank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attention</a:t>
            </a:r>
            <a:endParaRPr lang="de-D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B334E-C0B7-437F-B390-9151952096A2}"/>
              </a:ext>
            </a:extLst>
          </p:cNvPr>
          <p:cNvSpPr txBox="1"/>
          <p:nvPr/>
        </p:nvSpPr>
        <p:spPr>
          <a:xfrm>
            <a:off x="478971" y="1541585"/>
            <a:ext cx="8302172" cy="19389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 err="1"/>
              <a:t>Repair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Extraction</a:t>
            </a:r>
            <a:r>
              <a:rPr lang="de-DE" sz="2000" b="1" baseline="30000" dirty="0"/>
              <a:t> Septum in </a:t>
            </a:r>
            <a:r>
              <a:rPr lang="de-DE" sz="2000" b="1" baseline="30000" dirty="0" err="1"/>
              <a:t>direction</a:t>
            </a:r>
            <a:r>
              <a:rPr lang="de-DE" sz="2000" b="1" baseline="30000" dirty="0"/>
              <a:t> HITRAP (</a:t>
            </a:r>
            <a:r>
              <a:rPr lang="de-DE" sz="2000" b="1" baseline="30000" dirty="0" err="1"/>
              <a:t>exchange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coil</a:t>
            </a:r>
            <a:r>
              <a:rPr lang="de-DE" sz="2000" b="1" baseline="30000" dirty="0"/>
              <a:t>) (Nov.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 err="1"/>
              <a:t>Preparation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work</a:t>
            </a:r>
            <a:r>
              <a:rPr lang="de-DE" sz="2000" b="1" baseline="30000" dirty="0"/>
              <a:t> in </a:t>
            </a:r>
            <a:r>
              <a:rPr lang="de-DE" sz="2000" b="1" baseline="30000" dirty="0" err="1"/>
              <a:t>the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target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region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for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upcoming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experiments</a:t>
            </a:r>
            <a:r>
              <a:rPr lang="de-DE" sz="2000" b="1" baseline="30000" dirty="0"/>
              <a:t> (</a:t>
            </a:r>
            <a:r>
              <a:rPr lang="de-DE" sz="2000" b="1" baseline="30000" dirty="0" err="1"/>
              <a:t>postponned</a:t>
            </a:r>
            <a:r>
              <a:rPr lang="de-DE" sz="2000" b="1" baseline="30000" dirty="0"/>
              <a:t> after Dry Run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/>
              <a:t>Work on </a:t>
            </a:r>
            <a:r>
              <a:rPr lang="de-DE" sz="2000" b="1" baseline="30000" dirty="0" err="1"/>
              <a:t>the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mechanics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pressurized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air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drives</a:t>
            </a:r>
            <a:r>
              <a:rPr lang="de-DE" sz="2000" b="1" baseline="30000" dirty="0"/>
              <a:t> (</a:t>
            </a:r>
            <a:r>
              <a:rPr lang="de-DE" sz="2000" b="1" baseline="30000" dirty="0" err="1"/>
              <a:t>exchange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aged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parts</a:t>
            </a:r>
            <a:r>
              <a:rPr lang="de-DE" sz="2000" b="1" baseline="30000" dirty="0"/>
              <a:t>)</a:t>
            </a:r>
          </a:p>
          <a:p>
            <a:r>
              <a:rPr lang="de-DE" sz="2000" b="1" baseline="30000" dirty="0"/>
              <a:t>	(</a:t>
            </a:r>
            <a:r>
              <a:rPr lang="de-DE" sz="2000" b="1" baseline="30000" dirty="0" err="1"/>
              <a:t>Strategy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for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longer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term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solution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under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discussion</a:t>
            </a:r>
            <a:r>
              <a:rPr lang="de-DE" sz="2000" b="1" baseline="30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/>
              <a:t>Exchange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MCP‘s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IPM (</a:t>
            </a:r>
            <a:r>
              <a:rPr lang="de-DE" sz="2000" b="1" baseline="30000" dirty="0" err="1"/>
              <a:t>venting</a:t>
            </a:r>
            <a:r>
              <a:rPr lang="de-DE" sz="2000" b="1" baseline="30000" dirty="0"/>
              <a:t> Southern Arc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ESR, after Dry Run)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 err="1"/>
              <a:t>regular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maintanance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work</a:t>
            </a:r>
            <a:endParaRPr lang="de-DE" sz="2000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 err="1"/>
              <a:t>conversion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of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the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recently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acquired</a:t>
            </a:r>
            <a:r>
              <a:rPr lang="de-DE" sz="2000" b="1" baseline="30000" dirty="0"/>
              <a:t> PTB Main e-cooler HV </a:t>
            </a:r>
            <a:r>
              <a:rPr lang="de-DE" sz="2000" b="1" baseline="30000" dirty="0" err="1"/>
              <a:t>device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for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use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with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faster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ramp</a:t>
            </a:r>
            <a:r>
              <a:rPr lang="de-DE" sz="2000" b="1" baseline="30000" dirty="0"/>
              <a:t> </a:t>
            </a:r>
            <a:r>
              <a:rPr lang="de-DE" sz="2000" b="1" baseline="30000" dirty="0" err="1"/>
              <a:t>speed</a:t>
            </a:r>
            <a:endParaRPr lang="de-DE" sz="2000" b="1" baseline="30000" dirty="0"/>
          </a:p>
          <a:p>
            <a:endParaRPr lang="de-DE" sz="2000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baseline="30000" dirty="0"/>
              <a:t>Dry Run in </a:t>
            </a:r>
            <a:r>
              <a:rPr lang="de-DE" sz="2000" b="1" baseline="30000" dirty="0" err="1"/>
              <a:t>February</a:t>
            </a:r>
            <a:r>
              <a:rPr lang="de-DE" sz="2000" b="1" baseline="30000" dirty="0"/>
              <a:t>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865AC-B4CD-4602-B47C-58C84300D1C7}"/>
              </a:ext>
            </a:extLst>
          </p:cNvPr>
          <p:cNvSpPr txBox="1"/>
          <p:nvPr/>
        </p:nvSpPr>
        <p:spPr>
          <a:xfrm>
            <a:off x="1823960" y="3677621"/>
            <a:ext cx="585288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ESR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FCC in Sept.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5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158434" y="922690"/>
            <a:ext cx="5086234" cy="4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injection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cooled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beams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from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SIS18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storage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highly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charged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ions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and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secondary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beams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via TE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or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FRS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stochastic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cooling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400 MeV/u)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electron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cooling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(3 - 420 MeV/u) 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internal gas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jet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target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deceleration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minumum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3 MeV/u)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fast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extraction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to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HITRAP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or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CRYRING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charge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exchange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extraction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accumulation</a:t>
            </a:r>
            <a:endParaRPr lang="de-DE" altLang="en-US" sz="1600" dirty="0">
              <a:solidFill>
                <a:srgbClr val="00B050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isochronous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optics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mode</a:t>
            </a:r>
            <a:endParaRPr lang="de-DE" altLang="en-US" sz="1600" dirty="0">
              <a:solidFill>
                <a:srgbClr val="00B050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schottky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mass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spectrometry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RIBs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slow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resonance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extraction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30906" y="111647"/>
            <a:ext cx="551785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ESR </a:t>
            </a:r>
            <a:r>
              <a:rPr lang="de-DE" altLang="en-US" sz="2400" dirty="0" err="1">
                <a:latin typeface="Arial" charset="0"/>
              </a:rPr>
              <a:t>operation</a:t>
            </a:r>
            <a:r>
              <a:rPr lang="de-DE" altLang="en-US" sz="2400" dirty="0">
                <a:latin typeface="Arial" charset="0"/>
              </a:rPr>
              <a:t> </a:t>
            </a:r>
            <a:r>
              <a:rPr lang="de-DE" altLang="en-US" sz="2400" dirty="0" err="1">
                <a:latin typeface="Arial" charset="0"/>
              </a:rPr>
              <a:t>modes</a:t>
            </a:r>
            <a:r>
              <a:rPr lang="de-DE" altLang="en-US" sz="2400" dirty="0">
                <a:latin typeface="Arial" charset="0"/>
              </a:rPr>
              <a:t> </a:t>
            </a:r>
            <a:r>
              <a:rPr lang="de-DE" altLang="en-US" sz="2400" dirty="0">
                <a:solidFill>
                  <a:srgbClr val="00B050"/>
                </a:solidFill>
                <a:latin typeface="Arial" charset="0"/>
              </a:rPr>
              <a:t>(</a:t>
            </a:r>
            <a:r>
              <a:rPr lang="de-DE" altLang="en-US" sz="2400" dirty="0" err="1">
                <a:solidFill>
                  <a:srgbClr val="00B050"/>
                </a:solidFill>
                <a:latin typeface="Arial" charset="0"/>
              </a:rPr>
              <a:t>used</a:t>
            </a:r>
            <a:r>
              <a:rPr lang="de-DE" altLang="en-US" sz="2400" dirty="0">
                <a:solidFill>
                  <a:srgbClr val="00B050"/>
                </a:solidFill>
                <a:latin typeface="Arial" charset="0"/>
              </a:rPr>
              <a:t> in 2025)</a:t>
            </a:r>
            <a:endParaRPr lang="de-DE" altLang="en-US" sz="2400" dirty="0">
              <a:latin typeface="Arial" charset="0"/>
            </a:endParaRPr>
          </a:p>
        </p:txBody>
      </p:sp>
      <p:pic>
        <p:nvPicPr>
          <p:cNvPr id="4100" name="Grafik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9" y="987279"/>
            <a:ext cx="2986338" cy="3914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4"/>
          <p:cNvCxnSpPr/>
          <p:nvPr/>
        </p:nvCxnSpPr>
        <p:spPr>
          <a:xfrm flipH="1">
            <a:off x="3146094" y="1347716"/>
            <a:ext cx="29706" cy="137459"/>
          </a:xfrm>
          <a:prstGeom prst="line">
            <a:avLst/>
          </a:prstGeom>
          <a:ln w="12700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7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B9B4ACA-0EBE-44F5-B1A5-B5AF82063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29" y="149187"/>
            <a:ext cx="34323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ESR </a:t>
            </a:r>
            <a:r>
              <a:rPr lang="de-DE" altLang="en-US" sz="2400" dirty="0" err="1">
                <a:latin typeface="Arial" charset="0"/>
              </a:rPr>
              <a:t>operation</a:t>
            </a:r>
            <a:r>
              <a:rPr lang="de-DE" altLang="en-US" sz="2400" dirty="0">
                <a:latin typeface="Arial" charset="0"/>
              </a:rPr>
              <a:t> in 2025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9C78EF0-CBA2-4487-AB6E-4B6F2885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38" y="862563"/>
            <a:ext cx="6166233" cy="41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Chronological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07.-24.02.: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107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Ag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45+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HITRAP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commissioning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25.02-03.03.: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Kr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36+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ESR internal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09.03.-13.03.: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HITRAP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18.03.-07.03.: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CryRing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08.03.-22.03.: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CryRing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03.04.-07.04.: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Pb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82+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116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Hf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82+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ESR internal,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isochronous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mode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28.04.-04.05.: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machine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experiments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12.08.-18.05.: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209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81+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ESR internal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22.05.-01.06.: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C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6+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machine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experiments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02.06.-11.06.: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40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Ar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18+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machine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experiments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19.06.-25.06.: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238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92+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229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89+ 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ESR internal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30.06.-06.07.: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 238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91+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CryRing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32A91-DA93-437E-8B67-E9393853BCD2}"/>
              </a:ext>
            </a:extLst>
          </p:cNvPr>
          <p:cNvCxnSpPr>
            <a:cxnSpLocks/>
          </p:cNvCxnSpPr>
          <p:nvPr/>
        </p:nvCxnSpPr>
        <p:spPr>
          <a:xfrm>
            <a:off x="1712686" y="1226457"/>
            <a:ext cx="0" cy="30262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FDA396-052D-43AE-8531-7A315AA39624}"/>
              </a:ext>
            </a:extLst>
          </p:cNvPr>
          <p:cNvSpPr txBox="1"/>
          <p:nvPr/>
        </p:nvSpPr>
        <p:spPr>
          <a:xfrm>
            <a:off x="251876" y="1874527"/>
            <a:ext cx="1210588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very</a:t>
            </a:r>
            <a:endParaRPr lang="de-DE" dirty="0"/>
          </a:p>
          <a:p>
            <a:pPr algn="l"/>
            <a:r>
              <a:rPr lang="de-DE" dirty="0"/>
              <a:t>smooth</a:t>
            </a:r>
          </a:p>
          <a:p>
            <a:pPr algn="l"/>
            <a:r>
              <a:rPr lang="de-DE" dirty="0" err="1"/>
              <a:t>operation</a:t>
            </a:r>
            <a:r>
              <a:rPr lang="de-DE" dirty="0"/>
              <a:t>,</a:t>
            </a:r>
          </a:p>
          <a:p>
            <a:pPr algn="l"/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</a:t>
            </a:r>
            <a:endParaRPr lang="de-DE" dirty="0"/>
          </a:p>
          <a:p>
            <a:pPr algn="l"/>
            <a:r>
              <a:rPr lang="de-DE" dirty="0" err="1"/>
              <a:t>failures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ADA0A7-0998-4EB8-B153-71D87F8A9A10}"/>
              </a:ext>
            </a:extLst>
          </p:cNvPr>
          <p:cNvCxnSpPr>
            <a:cxnSpLocks/>
          </p:cNvCxnSpPr>
          <p:nvPr/>
        </p:nvCxnSpPr>
        <p:spPr>
          <a:xfrm>
            <a:off x="1712686" y="4389794"/>
            <a:ext cx="0" cy="4724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351E64-A5E2-4AC7-8069-E1958925AEE6}"/>
              </a:ext>
            </a:extLst>
          </p:cNvPr>
          <p:cNvSpPr txBox="1"/>
          <p:nvPr/>
        </p:nvSpPr>
        <p:spPr>
          <a:xfrm>
            <a:off x="-51025" y="3915350"/>
            <a:ext cx="1749197" cy="107721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 </a:t>
            </a:r>
            <a:r>
              <a:rPr lang="de-DE" dirty="0" err="1">
                <a:solidFill>
                  <a:srgbClr val="FF0000"/>
                </a:solidFill>
              </a:rPr>
              <a:t>lot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failures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>
                <a:solidFill>
                  <a:srgbClr val="FF0000"/>
                </a:solidFill>
              </a:rPr>
              <a:t>and </a:t>
            </a:r>
            <a:r>
              <a:rPr lang="de-DE" dirty="0" err="1">
                <a:solidFill>
                  <a:srgbClr val="FF0000"/>
                </a:solidFill>
              </a:rPr>
              <a:t>retuning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sz="1400" dirty="0">
                <a:solidFill>
                  <a:srgbClr val="FF0000"/>
                </a:solidFill>
              </a:rPr>
              <a:t>(high </a:t>
            </a:r>
            <a:r>
              <a:rPr lang="de-DE" sz="1400" dirty="0" err="1">
                <a:solidFill>
                  <a:srgbClr val="FF0000"/>
                </a:solidFill>
              </a:rPr>
              <a:t>temperatures</a:t>
            </a:r>
            <a:r>
              <a:rPr lang="de-DE" sz="14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de-DE" sz="1400" dirty="0" err="1">
                <a:solidFill>
                  <a:srgbClr val="FF0000"/>
                </a:solidFill>
              </a:rPr>
              <a:t>cooling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issues</a:t>
            </a:r>
            <a:r>
              <a:rPr lang="de-DE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7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42616B-86A9-4620-99B4-D3D463118064}"/>
              </a:ext>
            </a:extLst>
          </p:cNvPr>
          <p:cNvSpPr txBox="1"/>
          <p:nvPr/>
        </p:nvSpPr>
        <p:spPr>
          <a:xfrm>
            <a:off x="405581" y="179128"/>
            <a:ext cx="462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209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81+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80+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 ESR internal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4FD9-DED5-4702-9708-B14029BD5ED3}"/>
              </a:ext>
            </a:extLst>
          </p:cNvPr>
          <p:cNvSpPr txBox="1"/>
          <p:nvPr/>
        </p:nvSpPr>
        <p:spPr>
          <a:xfrm>
            <a:off x="78659" y="941645"/>
            <a:ext cx="8885459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aseline="30000" dirty="0"/>
              <a:t>209</a:t>
            </a:r>
            <a:r>
              <a:rPr lang="de-DE" sz="1400" dirty="0"/>
              <a:t>Bi</a:t>
            </a:r>
            <a:r>
              <a:rPr lang="de-DE" sz="1400" baseline="30000" dirty="0"/>
              <a:t>68+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SIS18, </a:t>
            </a:r>
            <a:r>
              <a:rPr lang="de-DE" sz="1400" dirty="0" err="1"/>
              <a:t>stripped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baseline="30000" dirty="0"/>
              <a:t>209</a:t>
            </a:r>
            <a:r>
              <a:rPr lang="de-DE" sz="1400" dirty="0"/>
              <a:t>Bi</a:t>
            </a:r>
            <a:r>
              <a:rPr lang="de-DE" sz="1400" baseline="30000" dirty="0"/>
              <a:t>81+</a:t>
            </a:r>
            <a:r>
              <a:rPr lang="de-DE" sz="1400" dirty="0"/>
              <a:t> in TE Stripper, stacking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stochastic</a:t>
            </a:r>
            <a:r>
              <a:rPr lang="de-DE" sz="1400" dirty="0"/>
              <a:t> and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/>
              <a:t>Deceleration</a:t>
            </a:r>
            <a:r>
              <a:rPr lang="de-DE" sz="1400" dirty="0"/>
              <a:t> (</a:t>
            </a:r>
            <a:r>
              <a:rPr lang="en-US" sz="1400" dirty="0"/>
              <a:t>400 -&gt; 374 MeV/u</a:t>
            </a:r>
            <a:r>
              <a:rPr lang="de-DE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Switch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production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,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81+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breading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80+</a:t>
            </a:r>
            <a:r>
              <a:rPr lang="de-DE" altLang="en-US" sz="1400" baseline="30000" dirty="0">
                <a:latin typeface="Arial" charset="0"/>
              </a:rPr>
              <a:t> 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by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charge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exchange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in e-Cooler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Deceleration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baseline="30000" dirty="0"/>
              <a:t>208</a:t>
            </a:r>
            <a:r>
              <a:rPr lang="de-DE" sz="1400" dirty="0"/>
              <a:t>Bi</a:t>
            </a:r>
            <a:r>
              <a:rPr lang="de-DE" sz="1400" baseline="30000" dirty="0"/>
              <a:t>80+</a:t>
            </a:r>
            <a:r>
              <a:rPr lang="de-DE" sz="1400" dirty="0"/>
              <a:t> (</a:t>
            </a:r>
            <a:r>
              <a:rPr lang="en-US" sz="1400" dirty="0"/>
              <a:t>400 -&gt; 374 MeV/u</a:t>
            </a:r>
            <a:r>
              <a:rPr lang="de-DE" sz="1400" dirty="0"/>
              <a:t>) and </a:t>
            </a:r>
            <a:r>
              <a:rPr lang="de-DE" sz="1400" dirty="0" err="1"/>
              <a:t>scraping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01BAD-D9C8-4B6F-8044-1E710326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6" y="1956071"/>
            <a:ext cx="7688123" cy="207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99599F-8944-4620-AD53-982B62A697EC}"/>
              </a:ext>
            </a:extLst>
          </p:cNvPr>
          <p:cNvSpPr txBox="1"/>
          <p:nvPr/>
        </p:nvSpPr>
        <p:spPr>
          <a:xfrm>
            <a:off x="4252213" y="4249233"/>
            <a:ext cx="794479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baseline="30000" dirty="0"/>
              <a:t>208</a:t>
            </a:r>
            <a:r>
              <a:rPr lang="de-DE" sz="1400" dirty="0"/>
              <a:t>Bi</a:t>
            </a:r>
            <a:r>
              <a:rPr lang="de-DE" sz="1400" baseline="30000" dirty="0"/>
              <a:t>80+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D95333-9EF2-4DE7-BBDC-3B049F250AB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649453" y="3702571"/>
            <a:ext cx="12489" cy="54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0D7-7A36-40F9-AA26-C0AA4688E80A}"/>
              </a:ext>
            </a:extLst>
          </p:cNvPr>
          <p:cNvSpPr txBox="1"/>
          <p:nvPr/>
        </p:nvSpPr>
        <p:spPr>
          <a:xfrm>
            <a:off x="5046692" y="4166786"/>
            <a:ext cx="274320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scrapers</a:t>
            </a:r>
            <a:r>
              <a:rPr lang="de-DE" sz="1400" dirty="0"/>
              <a:t> </a:t>
            </a:r>
            <a:r>
              <a:rPr lang="de-DE" sz="1400" dirty="0" err="1"/>
              <a:t>remove</a:t>
            </a:r>
            <a:r>
              <a:rPr lang="de-DE" sz="1400" dirty="0"/>
              <a:t> </a:t>
            </a:r>
            <a:r>
              <a:rPr lang="de-DE" sz="1400" dirty="0" err="1"/>
              <a:t>unwanted</a:t>
            </a:r>
            <a:r>
              <a:rPr lang="de-DE" sz="1400" dirty="0"/>
              <a:t> isotopes after </a:t>
            </a:r>
            <a:r>
              <a:rPr lang="de-DE" sz="1400" dirty="0" err="1"/>
              <a:t>deceleration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632F59-B109-460E-B735-244510C6DF36}"/>
              </a:ext>
            </a:extLst>
          </p:cNvPr>
          <p:cNvCxnSpPr>
            <a:cxnSpLocks/>
          </p:cNvCxnSpPr>
          <p:nvPr/>
        </p:nvCxnSpPr>
        <p:spPr>
          <a:xfrm flipV="1">
            <a:off x="5546361" y="3125450"/>
            <a:ext cx="0" cy="1041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3C8EF7-2568-4C65-AC2A-94DE9EE5201C}"/>
              </a:ext>
            </a:extLst>
          </p:cNvPr>
          <p:cNvCxnSpPr>
            <a:cxnSpLocks/>
          </p:cNvCxnSpPr>
          <p:nvPr/>
        </p:nvCxnSpPr>
        <p:spPr>
          <a:xfrm flipV="1">
            <a:off x="5773712" y="3125452"/>
            <a:ext cx="0" cy="1041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A58F2C-CA7C-472D-A04B-68200C0A0A52}"/>
              </a:ext>
            </a:extLst>
          </p:cNvPr>
          <p:cNvCxnSpPr>
            <a:cxnSpLocks/>
          </p:cNvCxnSpPr>
          <p:nvPr/>
        </p:nvCxnSpPr>
        <p:spPr>
          <a:xfrm flipV="1">
            <a:off x="5658787" y="3125451"/>
            <a:ext cx="0" cy="1041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AD1BC-7D48-4304-A096-A4ECE9F010AF}"/>
              </a:ext>
            </a:extLst>
          </p:cNvPr>
          <p:cNvSpPr txBox="1"/>
          <p:nvPr/>
        </p:nvSpPr>
        <p:spPr>
          <a:xfrm>
            <a:off x="376085" y="188960"/>
            <a:ext cx="462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30000"/>
              </a:spcBef>
            </a:pP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238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92+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229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89+ 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ESR internal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71DE8-8373-4F51-83E7-D4DD71558CC5}"/>
              </a:ext>
            </a:extLst>
          </p:cNvPr>
          <p:cNvSpPr txBox="1"/>
          <p:nvPr/>
        </p:nvSpPr>
        <p:spPr>
          <a:xfrm>
            <a:off x="71258" y="924125"/>
            <a:ext cx="8018285" cy="9541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refined</a:t>
            </a:r>
            <a:r>
              <a:rPr lang="de-DE" sz="1400" dirty="0"/>
              <a:t> </a:t>
            </a:r>
            <a:r>
              <a:rPr lang="de-DE" sz="1400" dirty="0" err="1"/>
              <a:t>procedure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purification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229Th89+: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40xstacking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stoch</a:t>
            </a:r>
            <a:r>
              <a:rPr lang="de-DE" sz="1400" dirty="0"/>
              <a:t>. </a:t>
            </a:r>
            <a:r>
              <a:rPr lang="de-DE" sz="1400" dirty="0" err="1"/>
              <a:t>cooling</a:t>
            </a:r>
            <a:r>
              <a:rPr lang="de-DE" sz="1400" dirty="0"/>
              <a:t> and </a:t>
            </a:r>
            <a:r>
              <a:rPr lang="de-DE" sz="1400" dirty="0" err="1"/>
              <a:t>synchr</a:t>
            </a:r>
            <a:r>
              <a:rPr lang="de-DE" sz="1400" dirty="0"/>
              <a:t>. RF SIS18-ESR,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after </a:t>
            </a:r>
            <a:r>
              <a:rPr lang="de-DE" sz="1400" dirty="0" err="1"/>
              <a:t>accumulation</a:t>
            </a:r>
            <a:endParaRPr lang="de-D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/>
              <a:t>deceleration</a:t>
            </a:r>
            <a:r>
              <a:rPr lang="de-DE" sz="1400" dirty="0"/>
              <a:t> and </a:t>
            </a:r>
            <a:r>
              <a:rPr lang="de-DE" sz="1400" dirty="0" err="1"/>
              <a:t>debunching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scraping</a:t>
            </a:r>
            <a:r>
              <a:rPr lang="de-DE" sz="1400" dirty="0"/>
              <a:t> </a:t>
            </a:r>
            <a:r>
              <a:rPr lang="de-DE" sz="1400" dirty="0" err="1"/>
              <a:t>unwanted</a:t>
            </a:r>
            <a:r>
              <a:rPr lang="de-DE" sz="1400" dirty="0"/>
              <a:t> </a:t>
            </a:r>
            <a:r>
              <a:rPr lang="de-DE" sz="1400" dirty="0" err="1"/>
              <a:t>fragments</a:t>
            </a:r>
            <a:r>
              <a:rPr lang="de-DE" sz="1400" dirty="0"/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/>
              <a:t>rebunching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229Th89+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laser</a:t>
            </a:r>
            <a:r>
              <a:rPr lang="de-DE" sz="1400" dirty="0"/>
              <a:t> </a:t>
            </a:r>
            <a:r>
              <a:rPr lang="de-DE" sz="1400" dirty="0" err="1"/>
              <a:t>excitation</a:t>
            </a:r>
            <a:r>
              <a:rPr lang="de-DE" sz="1400" dirty="0"/>
              <a:t> </a:t>
            </a:r>
            <a:r>
              <a:rPr lang="de-DE" sz="1400" dirty="0" err="1"/>
              <a:t>measurements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840B1-AD6D-4FC2-A7B0-EE7FF2EF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4" y="1938193"/>
            <a:ext cx="6921051" cy="21675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4A0F0-5D75-422F-8261-D64D34A78BAA}"/>
              </a:ext>
            </a:extLst>
          </p:cNvPr>
          <p:cNvSpPr txBox="1"/>
          <p:nvPr/>
        </p:nvSpPr>
        <p:spPr>
          <a:xfrm>
            <a:off x="376085" y="4133966"/>
            <a:ext cx="5422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failures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whole</a:t>
            </a:r>
            <a:r>
              <a:rPr lang="de-DE" sz="1600" dirty="0"/>
              <a:t> time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experiments</a:t>
            </a:r>
            <a:r>
              <a:rPr lang="de-DE" sz="1600" dirty="0"/>
              <a:t> </a:t>
            </a:r>
            <a:r>
              <a:rPr lang="de-DE" sz="1600" dirty="0" err="1"/>
              <a:t>over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whole</a:t>
            </a:r>
            <a:r>
              <a:rPr lang="de-DE" sz="1600" dirty="0"/>
              <a:t> </a:t>
            </a:r>
            <a:r>
              <a:rPr lang="de-DE" sz="1600" dirty="0" err="1"/>
              <a:t>accelerator</a:t>
            </a:r>
            <a:r>
              <a:rPr lang="de-DE" sz="1600" dirty="0"/>
              <a:t> </a:t>
            </a:r>
            <a:r>
              <a:rPr lang="de-DE" sz="1600" dirty="0" err="1"/>
              <a:t>chain</a:t>
            </a:r>
            <a:r>
              <a:rPr lang="de-DE" sz="1600" dirty="0"/>
              <a:t> (</a:t>
            </a:r>
            <a:r>
              <a:rPr lang="de-DE" sz="1600" dirty="0" err="1"/>
              <a:t>hot</a:t>
            </a:r>
            <a:r>
              <a:rPr lang="de-DE" sz="1600" dirty="0"/>
              <a:t> </a:t>
            </a:r>
            <a:r>
              <a:rPr lang="de-DE" sz="1600" dirty="0" err="1"/>
              <a:t>weather</a:t>
            </a:r>
            <a:r>
              <a:rPr lang="de-DE" sz="1600" dirty="0"/>
              <a:t>...)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143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FC639-3147-4787-9AC5-AEABC19CAF38}"/>
              </a:ext>
            </a:extLst>
          </p:cNvPr>
          <p:cNvSpPr txBox="1"/>
          <p:nvPr/>
        </p:nvSpPr>
        <p:spPr>
          <a:xfrm>
            <a:off x="2409373" y="1693091"/>
            <a:ext cx="447750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 err="1"/>
              <a:t>Machine</a:t>
            </a:r>
            <a:r>
              <a:rPr lang="de-DE" sz="2400" b="1" dirty="0"/>
              <a:t> Experiments in 2025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8E242-CDCB-443F-A69C-835917F1F580}"/>
              </a:ext>
            </a:extLst>
          </p:cNvPr>
          <p:cNvSpPr txBox="1"/>
          <p:nvPr/>
        </p:nvSpPr>
        <p:spPr>
          <a:xfrm>
            <a:off x="1175658" y="2317206"/>
            <a:ext cx="689163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time ESR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executed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in parallel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at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places</a:t>
            </a:r>
            <a:r>
              <a:rPr lang="de-DE" dirty="0"/>
              <a:t>,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signigicant</a:t>
            </a:r>
            <a:r>
              <a:rPr lang="de-DE" dirty="0"/>
              <a:t> </a:t>
            </a:r>
          </a:p>
          <a:p>
            <a:pPr algn="l"/>
            <a:r>
              <a:rPr lang="de-DE" dirty="0" err="1"/>
              <a:t>improvement</a:t>
            </a:r>
            <a:r>
              <a:rPr lang="de-DE" dirty="0"/>
              <a:t> in </a:t>
            </a:r>
            <a:r>
              <a:rPr lang="de-DE" dirty="0" err="1"/>
              <a:t>available</a:t>
            </a:r>
            <a:r>
              <a:rPr lang="de-DE" dirty="0"/>
              <a:t> time. </a:t>
            </a:r>
          </a:p>
          <a:p>
            <a:pPr algn="l"/>
            <a:r>
              <a:rPr lang="de-DE" dirty="0"/>
              <a:t>(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usefull</a:t>
            </a:r>
            <a:r>
              <a:rPr lang="de-DE" dirty="0"/>
              <a:t>, I </a:t>
            </a:r>
            <a:r>
              <a:rPr lang="de-DE" dirty="0" err="1"/>
              <a:t>hope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continued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6AA91-FCB5-47E1-BB89-82F52BD6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49" y="2204614"/>
            <a:ext cx="3251200" cy="214781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EB17215-CB3C-4104-B30A-516BDAD32A4D}"/>
              </a:ext>
            </a:extLst>
          </p:cNvPr>
          <p:cNvGrpSpPr/>
          <p:nvPr/>
        </p:nvGrpSpPr>
        <p:grpSpPr>
          <a:xfrm>
            <a:off x="287453" y="1662784"/>
            <a:ext cx="4224471" cy="2311513"/>
            <a:chOff x="287453" y="1662784"/>
            <a:chExt cx="4224471" cy="231151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80C1466-1347-426E-855F-C26619E0DB47}"/>
                </a:ext>
              </a:extLst>
            </p:cNvPr>
            <p:cNvGrpSpPr/>
            <p:nvPr/>
          </p:nvGrpSpPr>
          <p:grpSpPr>
            <a:xfrm>
              <a:off x="287453" y="1662784"/>
              <a:ext cx="4224471" cy="2311513"/>
              <a:chOff x="287453" y="1662784"/>
              <a:chExt cx="4224471" cy="231151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1D98D9D-DEA6-4DA4-A6FA-5BDE3653B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453" y="1662784"/>
                <a:ext cx="4182945" cy="2311513"/>
              </a:xfrm>
              <a:prstGeom prst="rect">
                <a:avLst/>
              </a:prstGeom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8C7C7B4-3673-4CBC-B8A2-3C0242EEA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2107" y="2204614"/>
                <a:ext cx="142523" cy="12135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2BF696B-F44C-4C40-BD79-AF5A3C2237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1715" y="2571750"/>
                <a:ext cx="195942" cy="10205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A8D5E3-8621-425F-842C-4B3BC0B89C03}"/>
                  </a:ext>
                </a:extLst>
              </p:cNvPr>
              <p:cNvSpPr txBox="1"/>
              <p:nvPr/>
            </p:nvSpPr>
            <p:spPr>
              <a:xfrm>
                <a:off x="2340566" y="1896837"/>
                <a:ext cx="1298753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400" dirty="0" err="1"/>
                  <a:t>first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extraction</a:t>
                </a:r>
                <a:endParaRPr lang="en-US" sz="1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824E6A-8D51-4F03-9A7A-B35642FD1586}"/>
                  </a:ext>
                </a:extLst>
              </p:cNvPr>
              <p:cNvSpPr txBox="1"/>
              <p:nvPr/>
            </p:nvSpPr>
            <p:spPr>
              <a:xfrm>
                <a:off x="2924630" y="2277954"/>
                <a:ext cx="158729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400" dirty="0" err="1"/>
                  <a:t>second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extraction</a:t>
                </a:r>
                <a:endParaRPr lang="en-US" sz="14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013194-E01F-45B1-A2E2-459374D92F6C}"/>
                </a:ext>
              </a:extLst>
            </p:cNvPr>
            <p:cNvSpPr txBox="1"/>
            <p:nvPr/>
          </p:nvSpPr>
          <p:spPr>
            <a:xfrm>
              <a:off x="1133017" y="3244531"/>
              <a:ext cx="1033134" cy="52322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de-DE" sz="1400" dirty="0"/>
                <a:t>ESR </a:t>
              </a:r>
              <a:r>
                <a:rPr lang="de-DE" sz="1400" dirty="0" err="1"/>
                <a:t>intensity</a:t>
              </a:r>
              <a:endParaRPr lang="en-US" sz="14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9BAB749-DF97-4CA4-999E-C0AB006F08A4}"/>
              </a:ext>
            </a:extLst>
          </p:cNvPr>
          <p:cNvSpPr txBox="1"/>
          <p:nvPr/>
        </p:nvSpPr>
        <p:spPr>
          <a:xfrm>
            <a:off x="5159946" y="1723854"/>
            <a:ext cx="301877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first</a:t>
            </a:r>
            <a:r>
              <a:rPr lang="de-DE" dirty="0"/>
              <a:t> screen ESR </a:t>
            </a:r>
            <a:r>
              <a:rPr lang="de-DE" dirty="0" err="1"/>
              <a:t>to</a:t>
            </a:r>
            <a:r>
              <a:rPr lang="de-DE" dirty="0"/>
              <a:t> HITRAP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C7A3-426E-4D2A-AABC-AF159E9F29C2}"/>
              </a:ext>
            </a:extLst>
          </p:cNvPr>
          <p:cNvSpPr txBox="1"/>
          <p:nvPr/>
        </p:nvSpPr>
        <p:spPr>
          <a:xfrm>
            <a:off x="95241" y="4197154"/>
            <a:ext cx="6280565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HITRAP </a:t>
            </a:r>
            <a:r>
              <a:rPr lang="de-DE" dirty="0" err="1"/>
              <a:t>setup</a:t>
            </a:r>
            <a:endParaRPr lang="de-DE" dirty="0"/>
          </a:p>
          <a:p>
            <a:pPr algn="l"/>
            <a:r>
              <a:rPr lang="de-DE" sz="1400" dirty="0" err="1"/>
              <a:t>could</a:t>
            </a:r>
            <a:r>
              <a:rPr lang="de-DE" sz="1400" dirty="0"/>
              <a:t> not </a:t>
            </a:r>
            <a:r>
              <a:rPr lang="de-DE" sz="1400" dirty="0" err="1"/>
              <a:t>directly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HITRAP, </a:t>
            </a:r>
            <a:r>
              <a:rPr lang="de-DE" sz="1400" dirty="0" err="1"/>
              <a:t>needs</a:t>
            </a:r>
            <a:r>
              <a:rPr lang="de-DE" sz="1400" dirty="0"/>
              <a:t>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pattern</a:t>
            </a:r>
            <a:r>
              <a:rPr lang="de-DE" sz="1400" dirty="0"/>
              <a:t>, </a:t>
            </a:r>
            <a:r>
              <a:rPr lang="de-DE" sz="1400" dirty="0" err="1"/>
              <a:t>controls</a:t>
            </a:r>
            <a:r>
              <a:rPr lang="de-DE" sz="1400" dirty="0"/>
              <a:t> </a:t>
            </a:r>
            <a:r>
              <a:rPr lang="de-DE" sz="1400" dirty="0" err="1"/>
              <a:t>setup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038EF-5322-42D5-89CF-13C9EEBEE6EE}"/>
              </a:ext>
            </a:extLst>
          </p:cNvPr>
          <p:cNvSpPr txBox="1"/>
          <p:nvPr/>
        </p:nvSpPr>
        <p:spPr>
          <a:xfrm>
            <a:off x="385531" y="215316"/>
            <a:ext cx="340349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Multiple </a:t>
            </a:r>
            <a:r>
              <a:rPr lang="de-DE" dirty="0" err="1"/>
              <a:t>extractions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HITRAP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F74EE8-7044-4C97-94AC-9F8BCF00319B}"/>
              </a:ext>
            </a:extLst>
          </p:cNvPr>
          <p:cNvSpPr txBox="1"/>
          <p:nvPr/>
        </p:nvSpPr>
        <p:spPr>
          <a:xfrm>
            <a:off x="200455" y="899426"/>
            <a:ext cx="894353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Bunching</a:t>
            </a:r>
            <a:r>
              <a:rPr lang="de-DE" dirty="0"/>
              <a:t> on 2nd </a:t>
            </a:r>
            <a:r>
              <a:rPr lang="de-DE" dirty="0" err="1"/>
              <a:t>harmonic</a:t>
            </a:r>
            <a:r>
              <a:rPr lang="de-DE" dirty="0"/>
              <a:t>, </a:t>
            </a: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subchain</a:t>
            </a:r>
            <a:r>
              <a:rPr lang="de-DE" dirty="0"/>
              <a:t>, </a:t>
            </a:r>
          </a:p>
          <a:p>
            <a:pPr algn="l"/>
            <a:r>
              <a:rPr lang="de-DE" dirty="0"/>
              <a:t>kick 1st </a:t>
            </a:r>
            <a:r>
              <a:rPr lang="de-DE" dirty="0" err="1"/>
              <a:t>bunch</a:t>
            </a:r>
            <a:r>
              <a:rPr lang="de-DE" dirty="0"/>
              <a:t>, </a:t>
            </a:r>
            <a:r>
              <a:rPr lang="de-DE" dirty="0" err="1"/>
              <a:t>readjust</a:t>
            </a:r>
            <a:r>
              <a:rPr lang="de-DE" dirty="0"/>
              <a:t> </a:t>
            </a:r>
            <a:r>
              <a:rPr lang="de-DE" dirty="0" err="1"/>
              <a:t>hf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in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extr</a:t>
            </a:r>
            <a:r>
              <a:rPr lang="de-DE" dirty="0"/>
              <a:t>. </a:t>
            </a:r>
            <a:r>
              <a:rPr lang="de-DE" dirty="0" err="1"/>
              <a:t>subchain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kick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bunch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4AE0B-5854-48C6-BEDC-F31A9BFD8181}"/>
              </a:ext>
            </a:extLst>
          </p:cNvPr>
          <p:cNvSpPr txBox="1"/>
          <p:nvPr/>
        </p:nvSpPr>
        <p:spPr>
          <a:xfrm>
            <a:off x="7097485" y="4288096"/>
            <a:ext cx="151676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courtesy</a:t>
            </a:r>
            <a:r>
              <a:rPr lang="de-DE" sz="1200" dirty="0"/>
              <a:t>: </a:t>
            </a:r>
            <a:r>
              <a:rPr lang="de-DE" sz="1200" dirty="0" err="1"/>
              <a:t>S.Litvinov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139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821A70-D451-4F64-9C6E-C684D380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2" y="2933700"/>
            <a:ext cx="2864744" cy="17678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DD8FB6F-BBF2-4936-A259-7E796ADC2DEF}"/>
              </a:ext>
            </a:extLst>
          </p:cNvPr>
          <p:cNvSpPr txBox="1"/>
          <p:nvPr/>
        </p:nvSpPr>
        <p:spPr>
          <a:xfrm>
            <a:off x="627880" y="101532"/>
            <a:ext cx="278588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Stacking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Bucket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H=1)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95627C-2F2B-4515-9796-3C25B4F29251}"/>
              </a:ext>
            </a:extLst>
          </p:cNvPr>
          <p:cNvSpPr txBox="1"/>
          <p:nvPr/>
        </p:nvSpPr>
        <p:spPr>
          <a:xfrm>
            <a:off x="338320" y="2591245"/>
            <a:ext cx="376570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intensity</a:t>
            </a:r>
            <a:r>
              <a:rPr lang="de-DE" sz="1200" dirty="0"/>
              <a:t> </a:t>
            </a:r>
            <a:r>
              <a:rPr lang="de-DE" sz="1200" dirty="0" err="1"/>
              <a:t>increase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5e8 </a:t>
            </a:r>
            <a:r>
              <a:rPr lang="de-DE" sz="1200" dirty="0" err="1"/>
              <a:t>upto</a:t>
            </a:r>
            <a:r>
              <a:rPr lang="de-DE" sz="1200" dirty="0"/>
              <a:t> 4e9 </a:t>
            </a:r>
            <a:r>
              <a:rPr lang="de-DE" sz="1200" dirty="0" err="1"/>
              <a:t>for</a:t>
            </a:r>
            <a:r>
              <a:rPr lang="de-DE" sz="1200" dirty="0"/>
              <a:t> 12C6+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1E7D6-F8A4-41CE-8FD9-93E42D07C9D0}"/>
              </a:ext>
            </a:extLst>
          </p:cNvPr>
          <p:cNvSpPr txBox="1"/>
          <p:nvPr/>
        </p:nvSpPr>
        <p:spPr>
          <a:xfrm>
            <a:off x="338320" y="937659"/>
            <a:ext cx="3212600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importance</a:t>
            </a:r>
            <a:r>
              <a:rPr lang="de-DE" sz="1400" dirty="0"/>
              <a:t> </a:t>
            </a:r>
            <a:r>
              <a:rPr lang="de-DE" sz="1400" dirty="0" err="1"/>
              <a:t>especially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future</a:t>
            </a:r>
            <a:r>
              <a:rPr lang="de-DE" sz="1400" dirty="0"/>
              <a:t> FAIR </a:t>
            </a:r>
            <a:r>
              <a:rPr lang="de-DE" sz="1400" dirty="0" err="1"/>
              <a:t>storage</a:t>
            </a:r>
            <a:r>
              <a:rPr lang="de-DE" sz="1400" dirty="0"/>
              <a:t> rings 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but also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effective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usually</a:t>
            </a:r>
            <a:r>
              <a:rPr lang="de-DE" sz="1400" dirty="0"/>
              <a:t> </a:t>
            </a:r>
            <a:r>
              <a:rPr lang="de-DE" sz="1400" dirty="0" err="1"/>
              <a:t>applied</a:t>
            </a:r>
            <a:r>
              <a:rPr lang="de-DE" sz="1400" dirty="0"/>
              <a:t> stacking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stochastic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on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orbit</a:t>
            </a:r>
            <a:r>
              <a:rPr lang="de-DE" sz="1400" dirty="0"/>
              <a:t> and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on </a:t>
            </a:r>
            <a:r>
              <a:rPr lang="de-DE" sz="1400" dirty="0" err="1"/>
              <a:t>displaced</a:t>
            </a:r>
            <a:r>
              <a:rPr lang="de-DE" sz="1400" dirty="0"/>
              <a:t> </a:t>
            </a:r>
            <a:r>
              <a:rPr lang="de-DE" sz="1400" dirty="0" err="1"/>
              <a:t>orbit</a:t>
            </a:r>
            <a:endParaRPr lang="de-D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D9ED7-2950-4DC3-ACB6-959C6DB4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76" y="2391007"/>
            <a:ext cx="3927948" cy="2207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4673E-036D-465A-9B7F-1E99976DC71A}"/>
              </a:ext>
            </a:extLst>
          </p:cNvPr>
          <p:cNvSpPr txBox="1"/>
          <p:nvPr/>
        </p:nvSpPr>
        <p:spPr>
          <a:xfrm>
            <a:off x="4033024" y="2584931"/>
            <a:ext cx="99257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SIS </a:t>
            </a:r>
            <a:r>
              <a:rPr lang="de-DE" sz="1400" dirty="0" err="1"/>
              <a:t>kicker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0033D5-AA71-468E-BC63-8E1EB839573B}"/>
              </a:ext>
            </a:extLst>
          </p:cNvPr>
          <p:cNvSpPr txBox="1"/>
          <p:nvPr/>
        </p:nvSpPr>
        <p:spPr>
          <a:xfrm>
            <a:off x="4025590" y="2997862"/>
            <a:ext cx="107273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ESR </a:t>
            </a:r>
            <a:r>
              <a:rPr lang="de-DE" sz="1400" dirty="0" err="1"/>
              <a:t>kicker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DEB56D-6305-4AC2-97CE-89C6DF251D38}"/>
              </a:ext>
            </a:extLst>
          </p:cNvPr>
          <p:cNvSpPr txBox="1"/>
          <p:nvPr/>
        </p:nvSpPr>
        <p:spPr>
          <a:xfrm>
            <a:off x="4033024" y="3529404"/>
            <a:ext cx="109196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ESR </a:t>
            </a:r>
            <a:r>
              <a:rPr lang="de-DE" sz="1400" dirty="0" err="1"/>
              <a:t>bunch</a:t>
            </a:r>
            <a:endParaRPr lang="de-DE" sz="1400" dirty="0"/>
          </a:p>
          <a:p>
            <a:pPr algn="l"/>
            <a:r>
              <a:rPr lang="de-DE" sz="1400" dirty="0"/>
              <a:t>(2 </a:t>
            </a:r>
            <a:r>
              <a:rPr lang="de-DE" sz="1400" dirty="0" err="1"/>
              <a:t>bpm‘s</a:t>
            </a:r>
            <a:r>
              <a:rPr lang="de-DE" sz="1400" dirty="0"/>
              <a:t>)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976B9E-28FE-457E-B582-2F1D7E1091C7}"/>
              </a:ext>
            </a:extLst>
          </p:cNvPr>
          <p:cNvSpPr txBox="1"/>
          <p:nvPr/>
        </p:nvSpPr>
        <p:spPr>
          <a:xfrm>
            <a:off x="3825905" y="4100018"/>
            <a:ext cx="1308371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SIS </a:t>
            </a:r>
            <a:r>
              <a:rPr lang="de-DE" sz="1400" dirty="0" err="1"/>
              <a:t>bunch</a:t>
            </a:r>
            <a:endParaRPr lang="de-DE" sz="1400" dirty="0"/>
          </a:p>
          <a:p>
            <a:pPr algn="l"/>
            <a:r>
              <a:rPr lang="de-DE" sz="1400" dirty="0"/>
              <a:t>4th </a:t>
            </a:r>
            <a:r>
              <a:rPr lang="de-DE" sz="1400" dirty="0" err="1"/>
              <a:t>harmonicc</a:t>
            </a:r>
            <a:endParaRPr lang="de-D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FD471-1DAD-44AC-B349-F518B05C2CCD}"/>
              </a:ext>
            </a:extLst>
          </p:cNvPr>
          <p:cNvSpPr txBox="1"/>
          <p:nvPr/>
        </p:nvSpPr>
        <p:spPr>
          <a:xfrm>
            <a:off x="5330283" y="1883113"/>
            <a:ext cx="133882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injected</a:t>
            </a:r>
            <a:r>
              <a:rPr lang="de-DE" sz="1400" dirty="0"/>
              <a:t> </a:t>
            </a:r>
            <a:r>
              <a:rPr lang="de-DE" sz="1400" dirty="0" err="1"/>
              <a:t>bunch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33A9CE-C9BB-4EF9-B35F-853A16DB0389}"/>
              </a:ext>
            </a:extLst>
          </p:cNvPr>
          <p:cNvSpPr txBox="1"/>
          <p:nvPr/>
        </p:nvSpPr>
        <p:spPr>
          <a:xfrm>
            <a:off x="6741682" y="1872951"/>
            <a:ext cx="173637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accumulated</a:t>
            </a:r>
            <a:r>
              <a:rPr lang="de-DE" sz="1400" dirty="0"/>
              <a:t> </a:t>
            </a:r>
            <a:r>
              <a:rPr lang="de-DE" sz="1400" dirty="0" err="1"/>
              <a:t>bunch</a:t>
            </a:r>
            <a:endParaRPr lang="en-US" sz="1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15B1FE-906B-4D39-BE3C-9C1B4ECB412E}"/>
              </a:ext>
            </a:extLst>
          </p:cNvPr>
          <p:cNvCxnSpPr>
            <a:cxnSpLocks/>
          </p:cNvCxnSpPr>
          <p:nvPr/>
        </p:nvCxnSpPr>
        <p:spPr>
          <a:xfrm>
            <a:off x="5991922" y="2206171"/>
            <a:ext cx="568535" cy="9216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EFE0CEE-EC03-4015-BE20-2C894A69B3E9}"/>
              </a:ext>
            </a:extLst>
          </p:cNvPr>
          <p:cNvCxnSpPr>
            <a:cxnSpLocks/>
          </p:cNvCxnSpPr>
          <p:nvPr/>
        </p:nvCxnSpPr>
        <p:spPr>
          <a:xfrm>
            <a:off x="7007922" y="2206171"/>
            <a:ext cx="198421" cy="6865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03F33E-8261-47F4-8D0E-F13A4A1AC85F}"/>
              </a:ext>
            </a:extLst>
          </p:cNvPr>
          <p:cNvSpPr txBox="1"/>
          <p:nvPr/>
        </p:nvSpPr>
        <p:spPr>
          <a:xfrm flipH="1">
            <a:off x="4033024" y="1045826"/>
            <a:ext cx="469889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Procedure</a:t>
            </a:r>
            <a:r>
              <a:rPr lang="de-DE" sz="1400" dirty="0"/>
              <a:t>: </a:t>
            </a:r>
            <a:r>
              <a:rPr lang="de-DE" sz="1400" dirty="0" err="1"/>
              <a:t>Synchronization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SIS HF and ESR HF </a:t>
            </a:r>
            <a:r>
              <a:rPr lang="de-DE" sz="1400" dirty="0" err="1"/>
              <a:t>allows</a:t>
            </a:r>
            <a:r>
              <a:rPr lang="de-DE" sz="1400" dirty="0"/>
              <a:t>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unstable</a:t>
            </a:r>
            <a:r>
              <a:rPr lang="de-DE" sz="1400" dirty="0"/>
              <a:t> </a:t>
            </a:r>
            <a:r>
              <a:rPr lang="de-DE" sz="1400" dirty="0" err="1"/>
              <a:t>region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bucket</a:t>
            </a:r>
            <a:r>
              <a:rPr lang="de-DE" sz="1400" dirty="0"/>
              <a:t>, </a:t>
            </a:r>
            <a:r>
              <a:rPr lang="de-DE" sz="1400" dirty="0" err="1"/>
              <a:t>the</a:t>
            </a:r>
            <a:r>
              <a:rPr lang="de-DE" sz="1400" dirty="0"/>
              <a:t> beam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then</a:t>
            </a:r>
            <a:r>
              <a:rPr lang="de-DE" sz="1400" dirty="0"/>
              <a:t> </a:t>
            </a:r>
            <a:r>
              <a:rPr lang="de-DE" sz="1400" dirty="0" err="1"/>
              <a:t>cooled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stable</a:t>
            </a:r>
            <a:r>
              <a:rPr lang="de-DE" sz="1400" dirty="0"/>
              <a:t> </a:t>
            </a:r>
            <a:r>
              <a:rPr lang="de-DE" sz="1400" dirty="0" err="1"/>
              <a:t>bucket</a:t>
            </a:r>
            <a:r>
              <a:rPr lang="de-DE" sz="1400" dirty="0"/>
              <a:t> </a:t>
            </a:r>
            <a:r>
              <a:rPr lang="de-DE" sz="1400" dirty="0" err="1"/>
              <a:t>area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8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0123B2E-6019-4283-9F0D-161CD45A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5" y="1551249"/>
            <a:ext cx="4121115" cy="26119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3E456A-CEDB-4711-9855-CEE936AF7A23}"/>
              </a:ext>
            </a:extLst>
          </p:cNvPr>
          <p:cNvSpPr txBox="1"/>
          <p:nvPr/>
        </p:nvSpPr>
        <p:spPr>
          <a:xfrm>
            <a:off x="560260" y="82222"/>
            <a:ext cx="423272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Stochastic</a:t>
            </a:r>
            <a:r>
              <a:rPr lang="de-DE" dirty="0"/>
              <a:t> Cooling</a:t>
            </a:r>
          </a:p>
          <a:p>
            <a:pPr algn="l"/>
            <a:r>
              <a:rPr lang="de-DE" sz="1400" dirty="0"/>
              <a:t>Possible </a:t>
            </a:r>
            <a:r>
              <a:rPr lang="de-DE" sz="1400" dirty="0" err="1"/>
              <a:t>extension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future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E10E74-8838-45C2-98DC-F88EA33FB634}"/>
              </a:ext>
            </a:extLst>
          </p:cNvPr>
          <p:cNvSpPr txBox="1"/>
          <p:nvPr/>
        </p:nvSpPr>
        <p:spPr>
          <a:xfrm>
            <a:off x="438340" y="1106610"/>
            <a:ext cx="531476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/>
              <a:t>measured</a:t>
            </a:r>
            <a:r>
              <a:rPr lang="de-DE" sz="1600" dirty="0"/>
              <a:t> shunt </a:t>
            </a:r>
            <a:r>
              <a:rPr lang="de-DE" sz="1600" dirty="0" err="1"/>
              <a:t>impedance</a:t>
            </a:r>
            <a:r>
              <a:rPr lang="de-DE" sz="1600" dirty="0"/>
              <a:t> at </a:t>
            </a:r>
            <a:r>
              <a:rPr lang="de-DE" sz="1600" dirty="0" err="1"/>
              <a:t>stochastic</a:t>
            </a:r>
            <a:r>
              <a:rPr lang="de-DE" sz="1600" dirty="0"/>
              <a:t> </a:t>
            </a:r>
          </a:p>
          <a:p>
            <a:pPr algn="l"/>
            <a:r>
              <a:rPr lang="de-DE" sz="1600" dirty="0" err="1"/>
              <a:t>pickups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200-400 MeV/u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0D068-C628-4D3D-807B-398D334A24E0}"/>
              </a:ext>
            </a:extLst>
          </p:cNvPr>
          <p:cNvSpPr txBox="1"/>
          <p:nvPr/>
        </p:nvSpPr>
        <p:spPr>
          <a:xfrm>
            <a:off x="4419630" y="2299454"/>
            <a:ext cx="4724370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Study </a:t>
            </a:r>
            <a:r>
              <a:rPr lang="de-DE" dirty="0" err="1"/>
              <a:t>of</a:t>
            </a:r>
            <a:r>
              <a:rPr lang="de-DE" dirty="0"/>
              <a:t> real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at different</a:t>
            </a:r>
          </a:p>
          <a:p>
            <a:pPr algn="l"/>
            <a:r>
              <a:rPr lang="de-DE" dirty="0" err="1"/>
              <a:t>energies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also </a:t>
            </a:r>
            <a:r>
              <a:rPr lang="de-DE" dirty="0" err="1"/>
              <a:t>involves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</a:p>
          <a:p>
            <a:pPr algn="l"/>
            <a:r>
              <a:rPr lang="de-DE" dirty="0" err="1"/>
              <a:t>kicker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) will follow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EDA07-2772-4BC9-9E44-9CE198506EDE}"/>
              </a:ext>
            </a:extLst>
          </p:cNvPr>
          <p:cNvSpPr txBox="1"/>
          <p:nvPr/>
        </p:nvSpPr>
        <p:spPr>
          <a:xfrm>
            <a:off x="616857" y="4149597"/>
            <a:ext cx="159370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courtesy</a:t>
            </a:r>
            <a:r>
              <a:rPr lang="de-DE" sz="1200" dirty="0"/>
              <a:t>: </a:t>
            </a:r>
            <a:r>
              <a:rPr lang="de-DE" sz="1200" dirty="0" err="1"/>
              <a:t>C.Peschke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485784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1110</Words>
  <Application>Microsoft Office PowerPoint</Application>
  <PresentationFormat>On-screen Show (16:9)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TeX Gyre Termes Math</vt:lpstr>
      <vt:lpstr>Arial</vt:lpstr>
      <vt:lpstr>Calibri</vt:lpstr>
      <vt:lpstr>Symbol</vt:lpstr>
      <vt:lpstr>Wingdings</vt:lpstr>
      <vt:lpstr>fair-gsi-folienmaster_2017_onering</vt:lpstr>
      <vt:lpstr>ESR  Machine Performance  During Beam Time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Beamtime Retreat 2025</dc:title>
  <dc:creator>B.Lorentz@gsi.de</dc:creator>
  <cp:lastModifiedBy>Lorentz, Bernd</cp:lastModifiedBy>
  <cp:revision>385</cp:revision>
  <cp:lastPrinted>2023-08-17T13:35:38Z</cp:lastPrinted>
  <dcterms:created xsi:type="dcterms:W3CDTF">2022-07-13T13:04:35Z</dcterms:created>
  <dcterms:modified xsi:type="dcterms:W3CDTF">2025-09-16T05:16:09Z</dcterms:modified>
</cp:coreProperties>
</file>