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D5B5"/>
    <a:srgbClr val="D99694"/>
    <a:srgbClr val="E9EDF4"/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5" autoAdjust="0"/>
  </p:normalViewPr>
  <p:slideViewPr>
    <p:cSldViewPr snapToGrid="0" snapToObjects="1">
      <p:cViewPr varScale="1">
        <p:scale>
          <a:sx n="112" d="100"/>
          <a:sy n="112" d="100"/>
        </p:scale>
        <p:origin x="55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31.01.2025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7.emf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0989" y="4040697"/>
            <a:ext cx="8810021" cy="779866"/>
          </a:xfrm>
        </p:spPr>
        <p:txBody>
          <a:bodyPr/>
          <a:lstStyle/>
          <a:p>
            <a:r>
              <a:rPr lang="de-DE" dirty="0"/>
              <a:t>MAPS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within</a:t>
            </a:r>
            <a:br>
              <a:rPr lang="de-DE" dirty="0"/>
            </a:br>
            <a:r>
              <a:rPr lang="de-DE" dirty="0"/>
              <a:t>DRD3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923001"/>
            <a:ext cx="8534400" cy="584660"/>
          </a:xfrm>
        </p:spPr>
        <p:txBody>
          <a:bodyPr/>
          <a:lstStyle/>
          <a:p>
            <a:r>
              <a:rPr lang="de-DE"/>
              <a:t>M. Deveaux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DRD3?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5E474-3481-8E57-132E-B4147A812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7321" y="658026"/>
            <a:ext cx="2535007" cy="3675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7CD50-1E0A-32B2-7453-7D361A9BD10A}"/>
              </a:ext>
            </a:extLst>
          </p:cNvPr>
          <p:cNvSpPr txBox="1"/>
          <p:nvPr/>
        </p:nvSpPr>
        <p:spPr>
          <a:xfrm>
            <a:off x="333457" y="666572"/>
            <a:ext cx="7417749" cy="258532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CFA Detector R&amp;D Roadmap (2021)</a:t>
            </a:r>
          </a:p>
          <a:p>
            <a:pPr algn="l"/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Drive detector technology forward in common effort of different collaborations / communities.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Build specific detector R&amp;D collaborations (DRD).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Our community of interest: DRD3 – Silicon detectors.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lan: Propose projects still in 2024.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6CAF4E-53DB-152D-5213-A76FC05D8017}"/>
              </a:ext>
            </a:extLst>
          </p:cNvPr>
          <p:cNvCxnSpPr/>
          <p:nvPr/>
        </p:nvCxnSpPr>
        <p:spPr>
          <a:xfrm>
            <a:off x="407976" y="3367043"/>
            <a:ext cx="8221054" cy="619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A3658EA2-0779-F1F8-41C4-E3B398123B6A}"/>
              </a:ext>
            </a:extLst>
          </p:cNvPr>
          <p:cNvGrpSpPr/>
          <p:nvPr/>
        </p:nvGrpSpPr>
        <p:grpSpPr>
          <a:xfrm>
            <a:off x="371400" y="3640508"/>
            <a:ext cx="10975790" cy="2031325"/>
            <a:chOff x="572568" y="3640508"/>
            <a:chExt cx="10975790" cy="20313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DBD75C-F916-AA9D-6005-4A798AD9EEAA}"/>
                </a:ext>
              </a:extLst>
            </p:cNvPr>
            <p:cNvSpPr txBox="1"/>
            <p:nvPr/>
          </p:nvSpPr>
          <p:spPr>
            <a:xfrm>
              <a:off x="572568" y="3640508"/>
              <a:ext cx="9356216" cy="2031325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u="sng" dirty="0">
                  <a:solidFill>
                    <a:srgbClr val="FF0000"/>
                  </a:solidFill>
                </a:rPr>
                <a:t>1</a:t>
              </a:r>
              <a:r>
                <a:rPr lang="en-US" u="sng" dirty="0"/>
                <a:t>st DRD3 week on Solid State Detectors R&amp;D, CERN, 17–21 Jun 2024</a:t>
              </a:r>
            </a:p>
            <a:p>
              <a:pPr algn="l"/>
              <a:endParaRPr lang="en-US" dirty="0">
                <a:solidFill>
                  <a:srgbClr val="FF0000"/>
                </a:solidFill>
              </a:endParaRPr>
            </a:p>
            <a:p>
              <a:pPr lvl="1"/>
              <a:r>
                <a:rPr lang="en-US" dirty="0"/>
                <a:t>Projects of interest for future MAPS:</a:t>
              </a:r>
            </a:p>
            <a:p>
              <a:pPr lvl="1"/>
              <a:endParaRPr lang="en-US" dirty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S. Spannagel (DESY), A. Besson (IPHC) et al. – OCTOPUS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J. Baudot (IPHC) et al. - A versatile pixel matrix in </a:t>
              </a:r>
              <a:r>
                <a:rPr lang="en-US" dirty="0" err="1"/>
                <a:t>TPSCo</a:t>
              </a:r>
              <a:r>
                <a:rPr lang="en-US" dirty="0"/>
                <a:t> 65 nm for future trackers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dirty="0"/>
                <a:t>H. </a:t>
              </a:r>
              <a:r>
                <a:rPr lang="en-US" dirty="0" err="1"/>
                <a:t>Pernegger</a:t>
              </a:r>
              <a:r>
                <a:rPr lang="en-US" dirty="0"/>
                <a:t> (CERN) et al. - CASSIA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7D6895C5-0891-7928-5934-AEDE3863CE01}"/>
                </a:ext>
              </a:extLst>
            </p:cNvPr>
            <p:cNvSpPr/>
            <p:nvPr/>
          </p:nvSpPr>
          <p:spPr>
            <a:xfrm>
              <a:off x="9941168" y="4794670"/>
              <a:ext cx="74503" cy="495177"/>
            </a:xfrm>
            <a:prstGeom prst="rightBrac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377F36-5AD2-3C1C-F960-C2A3CEE1D7E4}"/>
                </a:ext>
              </a:extLst>
            </p:cNvPr>
            <p:cNvSpPr txBox="1"/>
            <p:nvPr/>
          </p:nvSpPr>
          <p:spPr>
            <a:xfrm>
              <a:off x="10081290" y="4857592"/>
              <a:ext cx="1467068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/>
                <a:t>Might merge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ABF1F-A406-6FB3-612A-BCF7C3279C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OCTOPUS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D70247-3882-331B-C1E7-28DF0799C75A}"/>
              </a:ext>
            </a:extLst>
          </p:cNvPr>
          <p:cNvSpPr txBox="1"/>
          <p:nvPr/>
        </p:nvSpPr>
        <p:spPr>
          <a:xfrm>
            <a:off x="564023" y="671691"/>
            <a:ext cx="6435416" cy="56323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dea: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Build fine pitch sensor optimized for Higgs factors vertex detector.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dirty="0" err="1"/>
              <a:t>TPSCo</a:t>
            </a:r>
            <a:r>
              <a:rPr lang="en-US" dirty="0"/>
              <a:t> 65nm.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Target for a beam telescope sensor in first step.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Participants: IPHC (</a:t>
            </a:r>
            <a:r>
              <a:rPr lang="en-US" dirty="0" err="1"/>
              <a:t>A.Besson</a:t>
            </a:r>
            <a:r>
              <a:rPr lang="en-US" dirty="0"/>
              <a:t>), DESY (S. Spannagel), many others.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tatus: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Collaboration formed and structured.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Work starting.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Project proposal being prepared for submission.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ext steps: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Define detailed R&amp;D goals.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Setup Simulation workgroup.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ask of GSI: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Presumably sensor test and simulation.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Participation to design if design group can be formed.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0449C-300C-7B3D-1848-1252EED0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482" y="671691"/>
            <a:ext cx="2951032" cy="1524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F5126-2E41-5DCA-87E8-270A5A010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378" y="2333625"/>
            <a:ext cx="4335622" cy="187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DEEB47-3AE6-3E43-FCD4-84A809C34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64" y="4540891"/>
            <a:ext cx="3529207" cy="19755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357009-21A5-D012-0C10-23A44EF3A4C8}"/>
              </a:ext>
            </a:extLst>
          </p:cNvPr>
          <p:cNvSpPr txBox="1"/>
          <p:nvPr/>
        </p:nvSpPr>
        <p:spPr>
          <a:xfrm>
            <a:off x="7788011" y="4205742"/>
            <a:ext cx="287360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Targeted for OCTOPUS 1:</a:t>
            </a:r>
          </a:p>
        </p:txBody>
      </p:sp>
    </p:spTree>
    <p:extLst>
      <p:ext uri="{BB962C8B-B14F-4D97-AF65-F5344CB8AC3E}">
        <p14:creationId xmlns:p14="http://schemas.microsoft.com/office/powerpoint/2010/main" val="280743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480EF-D446-66F2-2884-F4AB1AEF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BC579A-836A-8378-1886-F39D3F5163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Versatile detector project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A5947-0F20-E5EC-5AA0-D6AA18BE8987}"/>
              </a:ext>
            </a:extLst>
          </p:cNvPr>
          <p:cNvSpPr txBox="1"/>
          <p:nvPr/>
        </p:nvSpPr>
        <p:spPr>
          <a:xfrm>
            <a:off x="564023" y="671691"/>
            <a:ext cx="6435416" cy="50783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dea: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Build sensor for tracking purposes (higher pitch, lower power).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Created general structure allowing to tune parameters</a:t>
            </a:r>
          </a:p>
          <a:p>
            <a:pPr lvl="1"/>
            <a:r>
              <a:rPr lang="en-US" dirty="0"/>
              <a:t>=&gt; Several applications, one technology.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Participants: IPHC (J. Baudot)…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Overlap/synergies with OCTOPUS.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tatus: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Project proposed, some project partners identified.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Kick-off pending.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ext steps: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Organize kick-off meeting.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Write proposal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ask of GSI: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Yet to be defined.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7720B7-FC7E-7DC3-A131-3B376A839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404" y="563532"/>
            <a:ext cx="4237156" cy="2287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A0AD28-F1E0-B869-EA1A-5F5C71ACF609}"/>
              </a:ext>
            </a:extLst>
          </p:cNvPr>
          <p:cNvSpPr txBox="1"/>
          <p:nvPr/>
        </p:nvSpPr>
        <p:spPr>
          <a:xfrm>
            <a:off x="7123019" y="2851391"/>
            <a:ext cx="491673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Many experiments, about similar requirements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CAE37A-82CF-0CAA-D6BC-C3D8CFA50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" t="5576" b="7429"/>
          <a:stretch/>
        </p:blipFill>
        <p:spPr>
          <a:xfrm>
            <a:off x="7321280" y="3245329"/>
            <a:ext cx="4368541" cy="30491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CA9DDE-22EA-9FCA-E376-E50F0EA82383}"/>
              </a:ext>
            </a:extLst>
          </p:cNvPr>
          <p:cNvSpPr txBox="1"/>
          <p:nvPr/>
        </p:nvSpPr>
        <p:spPr>
          <a:xfrm rot="5400000">
            <a:off x="10516021" y="4745550"/>
            <a:ext cx="2120965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dirty="0"/>
              <a:t>B. </a:t>
            </a:r>
            <a:r>
              <a:rPr lang="en-US" sz="1600" dirty="0" err="1"/>
              <a:t>Arnoldie</a:t>
            </a:r>
            <a:r>
              <a:rPr lang="en-US" sz="1600" dirty="0"/>
              <a:t>-Meadows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7DF9FE-EB44-DE2B-EA8C-378E6CB9E38B}"/>
              </a:ext>
            </a:extLst>
          </p:cNvPr>
          <p:cNvSpPr txBox="1"/>
          <p:nvPr/>
        </p:nvSpPr>
        <p:spPr>
          <a:xfrm rot="5400000">
            <a:off x="10792453" y="1476629"/>
            <a:ext cx="203292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200" dirty="0"/>
              <a:t>J. Baudot, 1</a:t>
            </a:r>
            <a:r>
              <a:rPr lang="en-US" sz="1200" baseline="30000" dirty="0"/>
              <a:t>st</a:t>
            </a:r>
            <a:r>
              <a:rPr lang="en-US" sz="1200" dirty="0"/>
              <a:t> DRD3 week, </a:t>
            </a:r>
          </a:p>
          <a:p>
            <a:pPr algn="l"/>
            <a:r>
              <a:rPr lang="en-US" sz="1200" dirty="0"/>
              <a:t>CERN, 17 June 2024</a:t>
            </a:r>
          </a:p>
        </p:txBody>
      </p:sp>
    </p:spTree>
    <p:extLst>
      <p:ext uri="{BB962C8B-B14F-4D97-AF65-F5344CB8AC3E}">
        <p14:creationId xmlns:p14="http://schemas.microsoft.com/office/powerpoint/2010/main" val="413085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3F68D6-74A8-103A-0A1C-CBD386A675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CASSIA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CDEA3-284D-73CA-AB6A-B1B6604B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9768" y="766342"/>
            <a:ext cx="4466800" cy="2370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6E713-F72A-F142-9411-DBC5262B971B}"/>
              </a:ext>
            </a:extLst>
          </p:cNvPr>
          <p:cNvSpPr txBox="1"/>
          <p:nvPr/>
        </p:nvSpPr>
        <p:spPr>
          <a:xfrm>
            <a:off x="564023" y="671691"/>
            <a:ext cx="6435416" cy="61863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dea: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Integrate a gain layer into pixels made with TJ180nm</a:t>
            </a:r>
          </a:p>
          <a:p>
            <a:pPr algn="l"/>
            <a:r>
              <a:rPr lang="en-US" dirty="0"/>
              <a:t>	(same production process as MIMOSIS).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Optimize and migrate to </a:t>
            </a:r>
            <a:r>
              <a:rPr lang="en-US" dirty="0" err="1"/>
              <a:t>TPSCo</a:t>
            </a:r>
            <a:r>
              <a:rPr lang="en-US" dirty="0"/>
              <a:t> 65nm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Improve S/N, reduce power, improve time precision.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tatus: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First prototype made and tested by CERN + FER University Zagreb.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Test demonstrates feasibility for 180 nm</a:t>
            </a:r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ext steps: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Optimize structures, integrate pixel FEE.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Test radiation tolerance.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Start related activity at IPHC Strasbourg.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ask of GSI: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Perform beam tests at UNILAC beam.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Study Single Event Effects (Single Event Burn out).</a:t>
            </a:r>
          </a:p>
          <a:p>
            <a:pPr lvl="1"/>
            <a:r>
              <a:rPr lang="en-US" dirty="0"/>
              <a:t>=&gt; Beam time request filed (supported by CBM).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A4F67-8EF5-3F2B-09BE-08CD98390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68" y="3241844"/>
            <a:ext cx="4466799" cy="3378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9709A-11F5-F969-D148-FC036F5F2864}"/>
              </a:ext>
            </a:extLst>
          </p:cNvPr>
          <p:cNvSpPr txBox="1"/>
          <p:nvPr/>
        </p:nvSpPr>
        <p:spPr>
          <a:xfrm rot="5400000">
            <a:off x="9314916" y="3241844"/>
            <a:ext cx="523329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H. </a:t>
            </a:r>
            <a:r>
              <a:rPr lang="en-US" dirty="0" err="1"/>
              <a:t>Pernegger</a:t>
            </a:r>
            <a:r>
              <a:rPr lang="en-US" dirty="0"/>
              <a:t>, T. </a:t>
            </a:r>
            <a:r>
              <a:rPr lang="en-US" dirty="0" err="1"/>
              <a:t>Suligoj</a:t>
            </a:r>
            <a:r>
              <a:rPr lang="en-US" dirty="0"/>
              <a:t>, personal communication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5CFDC-9BDB-BA6C-2D28-095BD8F20461}"/>
              </a:ext>
            </a:extLst>
          </p:cNvPr>
          <p:cNvCxnSpPr>
            <a:cxnSpLocks/>
          </p:cNvCxnSpPr>
          <p:nvPr/>
        </p:nvCxnSpPr>
        <p:spPr>
          <a:xfrm>
            <a:off x="5052233" y="3324314"/>
            <a:ext cx="2237330" cy="290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2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EACF3-1364-B199-1623-96287C8BF33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Toward the future: Think MAPS new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CA607-7CEC-6007-5817-8216475E58F7}"/>
              </a:ext>
            </a:extLst>
          </p:cNvPr>
          <p:cNvGrpSpPr/>
          <p:nvPr/>
        </p:nvGrpSpPr>
        <p:grpSpPr>
          <a:xfrm>
            <a:off x="327323" y="2406840"/>
            <a:ext cx="2497150" cy="2139524"/>
            <a:chOff x="2101361" y="949568"/>
            <a:chExt cx="4589585" cy="35520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4F0D06-D07C-2630-9EEE-EC56E8C4FAF9}"/>
                </a:ext>
              </a:extLst>
            </p:cNvPr>
            <p:cNvSpPr/>
            <p:nvPr/>
          </p:nvSpPr>
          <p:spPr>
            <a:xfrm>
              <a:off x="2101361" y="949568"/>
              <a:ext cx="4589585" cy="3552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967671-A82C-E3DE-F54B-EB3271BDCD34}"/>
                </a:ext>
              </a:extLst>
            </p:cNvPr>
            <p:cNvGrpSpPr/>
            <p:nvPr/>
          </p:nvGrpSpPr>
          <p:grpSpPr>
            <a:xfrm>
              <a:off x="2277207" y="1063869"/>
              <a:ext cx="4264269" cy="3279531"/>
              <a:chOff x="1752674" y="1778470"/>
              <a:chExt cx="4272595" cy="3230706"/>
            </a:xfrm>
            <a:solidFill>
              <a:schemeClr val="bg1"/>
            </a:solidFill>
          </p:grpSpPr>
          <p:pic>
            <p:nvPicPr>
              <p:cNvPr id="8" name="Picture 7" descr="C:\Users\mkoziel_not\Desktop\CBM_Indaia\M26_thinned_pictures\IMG_3921.JPG">
                <a:extLst>
                  <a:ext uri="{FF2B5EF4-FFF2-40B4-BE49-F238E27FC236}">
                    <a16:creationId xmlns:a16="http://schemas.microsoft.com/office/drawing/2014/main" id="{CEA89BEE-5874-5AA5-3A77-B5402A4B8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674" y="1778470"/>
                <a:ext cx="4272595" cy="3230706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2612647-93DC-4EE8-7DCB-96CADFD1D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858" y="1992088"/>
                <a:ext cx="643030" cy="548586"/>
              </a:xfrm>
              <a:prstGeom prst="rect">
                <a:avLst/>
              </a:prstGeom>
              <a:grpFill/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44575C-0515-3882-B99A-2D921682FC37}"/>
                </a:ext>
              </a:extLst>
            </p:cNvPr>
            <p:cNvSpPr txBox="1"/>
            <p:nvPr/>
          </p:nvSpPr>
          <p:spPr>
            <a:xfrm>
              <a:off x="2399784" y="3930162"/>
              <a:ext cx="3803227" cy="3850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 dirty="0"/>
                <a:t>CMOS </a:t>
              </a:r>
              <a:r>
                <a:rPr lang="de-DE" sz="1200" dirty="0" err="1"/>
                <a:t>Monolithic</a:t>
              </a:r>
              <a:r>
                <a:rPr lang="de-DE" sz="1200" dirty="0"/>
                <a:t> </a:t>
              </a:r>
              <a:r>
                <a:rPr lang="de-DE" sz="1200" dirty="0" err="1"/>
                <a:t>Active</a:t>
              </a:r>
              <a:r>
                <a:rPr lang="de-DE" sz="1200" dirty="0"/>
                <a:t> Pixel Sensor</a:t>
              </a:r>
              <a:endParaRPr lang="en-US" sz="1200" dirty="0"/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8A02DCE-E3C4-DFC6-F04A-3A62CDCA4B93}"/>
              </a:ext>
            </a:extLst>
          </p:cNvPr>
          <p:cNvSpPr/>
          <p:nvPr/>
        </p:nvSpPr>
        <p:spPr>
          <a:xfrm rot="19685738">
            <a:off x="3328109" y="1955743"/>
            <a:ext cx="1239140" cy="4861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E208B06-3CFD-C07C-B221-95552EC36857}"/>
              </a:ext>
            </a:extLst>
          </p:cNvPr>
          <p:cNvSpPr/>
          <p:nvPr/>
        </p:nvSpPr>
        <p:spPr>
          <a:xfrm>
            <a:off x="3362991" y="3185902"/>
            <a:ext cx="1239140" cy="4861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12A53A8-5BC8-2248-B8E4-1CFB3BEE1B86}"/>
              </a:ext>
            </a:extLst>
          </p:cNvPr>
          <p:cNvSpPr/>
          <p:nvPr/>
        </p:nvSpPr>
        <p:spPr>
          <a:xfrm rot="1815019">
            <a:off x="3283944" y="4377102"/>
            <a:ext cx="1239140" cy="4861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051D6-2FFA-F169-2B44-056E72E5AB38}"/>
              </a:ext>
            </a:extLst>
          </p:cNvPr>
          <p:cNvSpPr txBox="1"/>
          <p:nvPr/>
        </p:nvSpPr>
        <p:spPr>
          <a:xfrm>
            <a:off x="4754309" y="1665022"/>
            <a:ext cx="2852063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New high speed fine </a:t>
            </a:r>
          </a:p>
          <a:p>
            <a:pPr algn="l"/>
            <a:r>
              <a:rPr lang="en-US" dirty="0"/>
              <a:t>pitch readout architecture.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743A6A-16EE-C148-3891-AB029C1F2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774" y="553780"/>
            <a:ext cx="2183487" cy="1128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8813F4-773D-BF5A-8A9F-303FD5AD5832}"/>
              </a:ext>
            </a:extLst>
          </p:cNvPr>
          <p:cNvSpPr txBox="1"/>
          <p:nvPr/>
        </p:nvSpPr>
        <p:spPr>
          <a:xfrm>
            <a:off x="4738255" y="3936094"/>
            <a:ext cx="289476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Tunable device properties.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868367-B22D-D101-EA99-31D0DE20B9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2" t="5576" b="7429"/>
          <a:stretch/>
        </p:blipFill>
        <p:spPr>
          <a:xfrm>
            <a:off x="5023498" y="2637402"/>
            <a:ext cx="1818888" cy="126954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FF927D-24CC-E770-DCE5-4DC88BF67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7325" y="4450364"/>
            <a:ext cx="2399222" cy="12734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FD1473-28D7-6F63-3CE1-A4B529B4136A}"/>
              </a:ext>
            </a:extLst>
          </p:cNvPr>
          <p:cNvSpPr txBox="1"/>
          <p:nvPr/>
        </p:nvSpPr>
        <p:spPr>
          <a:xfrm>
            <a:off x="5498991" y="5347018"/>
            <a:ext cx="103105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CASSIA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F7B2B92-A649-AA42-1F6E-6645BE94F824}"/>
              </a:ext>
            </a:extLst>
          </p:cNvPr>
          <p:cNvSpPr/>
          <p:nvPr/>
        </p:nvSpPr>
        <p:spPr>
          <a:xfrm rot="2073988">
            <a:off x="7408169" y="1867838"/>
            <a:ext cx="1239140" cy="4861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6D4211B-870C-C3DA-17FD-1BC628610604}"/>
              </a:ext>
            </a:extLst>
          </p:cNvPr>
          <p:cNvSpPr/>
          <p:nvPr/>
        </p:nvSpPr>
        <p:spPr>
          <a:xfrm>
            <a:off x="7263753" y="2988814"/>
            <a:ext cx="1239140" cy="4861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24A109D-C336-1F9E-0410-21B5A7128D69}"/>
              </a:ext>
            </a:extLst>
          </p:cNvPr>
          <p:cNvSpPr/>
          <p:nvPr/>
        </p:nvSpPr>
        <p:spPr>
          <a:xfrm rot="19685738">
            <a:off x="7289560" y="4521852"/>
            <a:ext cx="1239140" cy="486196"/>
          </a:xfrm>
          <a:prstGeom prst="rightArrow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FA176A-1268-1128-F656-3C47E82F2EA8}"/>
              </a:ext>
            </a:extLst>
          </p:cNvPr>
          <p:cNvGrpSpPr/>
          <p:nvPr/>
        </p:nvGrpSpPr>
        <p:grpSpPr>
          <a:xfrm>
            <a:off x="8900871" y="2443160"/>
            <a:ext cx="2497150" cy="2139524"/>
            <a:chOff x="2101361" y="949568"/>
            <a:chExt cx="4589585" cy="35520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93DF16D-78A2-FE45-16F4-FAA815A57570}"/>
                </a:ext>
              </a:extLst>
            </p:cNvPr>
            <p:cNvSpPr/>
            <p:nvPr/>
          </p:nvSpPr>
          <p:spPr>
            <a:xfrm>
              <a:off x="2101361" y="949568"/>
              <a:ext cx="4589585" cy="3552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Picture 26" descr="C:\Users\mkoziel_not\Desktop\CBM_Indaia\M26_thinned_pictures\IMG_3921.JPG">
              <a:extLst>
                <a:ext uri="{FF2B5EF4-FFF2-40B4-BE49-F238E27FC236}">
                  <a16:creationId xmlns:a16="http://schemas.microsoft.com/office/drawing/2014/main" id="{0CF0D4CB-2CB2-6314-DF53-011D5524C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encilGrayscale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207" y="1063870"/>
              <a:ext cx="4264270" cy="32795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793BE6-2336-3436-AEB8-8867E6AE9765}"/>
                </a:ext>
              </a:extLst>
            </p:cNvPr>
            <p:cNvSpPr txBox="1"/>
            <p:nvPr/>
          </p:nvSpPr>
          <p:spPr>
            <a:xfrm>
              <a:off x="2399784" y="3930162"/>
              <a:ext cx="3803227" cy="38502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z="1200" dirty="0"/>
                <a:t>CMOS </a:t>
              </a:r>
              <a:r>
                <a:rPr lang="de-DE" sz="1200" dirty="0" err="1"/>
                <a:t>Monolithic</a:t>
              </a:r>
              <a:r>
                <a:rPr lang="de-DE" sz="1200" dirty="0"/>
                <a:t> </a:t>
              </a:r>
              <a:r>
                <a:rPr lang="de-DE" sz="1200" dirty="0" err="1"/>
                <a:t>Active</a:t>
              </a:r>
              <a:r>
                <a:rPr lang="de-DE" sz="1200" dirty="0"/>
                <a:t> Pixel Sensor</a:t>
              </a:r>
              <a:endParaRPr lang="en-US" sz="12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43C2BBA-70A0-756C-23E2-49F702F523B4}"/>
              </a:ext>
            </a:extLst>
          </p:cNvPr>
          <p:cNvSpPr txBox="1"/>
          <p:nvPr/>
        </p:nvSpPr>
        <p:spPr>
          <a:xfrm>
            <a:off x="9063240" y="4677168"/>
            <a:ext cx="232627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New frontiers for the </a:t>
            </a:r>
          </a:p>
          <a:p>
            <a:pPr algn="l"/>
            <a:r>
              <a:rPr lang="en-US" dirty="0"/>
              <a:t>HI community.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50CCA6-F859-6773-D819-8AD94631A5F3}"/>
              </a:ext>
            </a:extLst>
          </p:cNvPr>
          <p:cNvSpPr txBox="1"/>
          <p:nvPr/>
        </p:nvSpPr>
        <p:spPr>
          <a:xfrm>
            <a:off x="1224631" y="6160489"/>
            <a:ext cx="9071714" cy="369332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dirty="0"/>
              <a:t>Apologies to </a:t>
            </a:r>
            <a:r>
              <a:rPr lang="en-US" dirty="0" err="1"/>
              <a:t>J.Pietraszko</a:t>
            </a:r>
            <a:r>
              <a:rPr lang="en-US" dirty="0"/>
              <a:t> and co workers for not covering their great work on LGADs…</a:t>
            </a:r>
          </a:p>
        </p:txBody>
      </p:sp>
    </p:spTree>
    <p:extLst>
      <p:ext uri="{BB962C8B-B14F-4D97-AF65-F5344CB8AC3E}">
        <p14:creationId xmlns:p14="http://schemas.microsoft.com/office/powerpoint/2010/main" val="18622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5964 -0.1127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25964 -0.1127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raft" id="{4A95D37F-2ADB-4552-BA48-78CE269B167C}" vid="{56196190-0E43-495C-AF93-C5ECA756B2B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 Standard</Template>
  <TotalTime>48</TotalTime>
  <Words>509</Words>
  <Application>Microsoft Office PowerPoint</Application>
  <PresentationFormat>Widescreen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fair-gsi-folienmaster_2016_onering</vt:lpstr>
      <vt:lpstr>MAPS activities within DRD3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Deveaux</dc:creator>
  <cp:lastModifiedBy>Michael Deveaux</cp:lastModifiedBy>
  <cp:revision>1</cp:revision>
  <dcterms:created xsi:type="dcterms:W3CDTF">2025-01-31T07:52:45Z</dcterms:created>
  <dcterms:modified xsi:type="dcterms:W3CDTF">2025-01-31T08:40:59Z</dcterms:modified>
</cp:coreProperties>
</file>