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76"/>
            <a:ext cx="9144000" cy="2187024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77"/>
            <a:ext cx="9144000" cy="16557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656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9"/>
            <a:ext cx="10515600" cy="555903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8"/>
            <a:ext cx="10515600" cy="1325577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45"/>
            <a:ext cx="10515600" cy="435138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85"/>
            <a:ext cx="9848088" cy="811539"/>
          </a:xfrm>
        </p:spPr>
        <p:txBody>
          <a:bodyPr anchor="b">
            <a:normAutofit/>
          </a:bodyPr>
          <a:lstStyle>
            <a:lvl1pPr>
              <a:defRPr sz="40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77"/>
            <a:ext cx="7321550" cy="6475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8"/>
            <a:ext cx="10515600" cy="1325577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45"/>
            <a:ext cx="5181600" cy="435138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45"/>
            <a:ext cx="5181600" cy="435138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77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80"/>
            <a:ext cx="5157787" cy="8239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37"/>
            <a:ext cx="5157787" cy="3574092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80"/>
            <a:ext cx="5183188" cy="8239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37"/>
            <a:ext cx="5183188" cy="3574092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49"/>
            <a:ext cx="10515600" cy="1325577"/>
          </a:xfrm>
        </p:spPr>
        <p:txBody>
          <a:bodyPr>
            <a:normAutofit/>
          </a:bodyPr>
          <a:lstStyle>
            <a:lvl1pPr algn="ctr">
              <a:defRPr sz="4805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1"/>
            <a:ext cx="4165200" cy="1600217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62"/>
            <a:ext cx="5817375" cy="5094501"/>
          </a:xfrm>
        </p:spPr>
        <p:txBody>
          <a:bodyPr/>
          <a:lstStyle>
            <a:lvl1pPr marL="0" indent="0">
              <a:buNone/>
              <a:defRPr sz="3195"/>
            </a:lvl1pPr>
            <a:lvl2pPr marL="456565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22"/>
            <a:ext cx="4165200" cy="381162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6565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5"/>
            <a:ext cx="0" cy="139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9"/>
            <a:ext cx="1529316" cy="5811900"/>
          </a:xfrm>
        </p:spPr>
        <p:txBody>
          <a:bodyPr vert="eaVert">
            <a:normAutofit/>
          </a:bodyPr>
          <a:lstStyle>
            <a:lvl1pPr>
              <a:defRPr sz="3595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9"/>
            <a:ext cx="8879958" cy="5811900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45"/>
            <a:ext cx="10515600" cy="435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18"/>
            <a:ext cx="2743200" cy="36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18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418"/>
            <a:ext cx="2743200" cy="36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 descr="Screenshot from 2024-03-10 15-37-24"/>
          <p:cNvPicPr>
            <a:picLocks noChangeAspect="1"/>
          </p:cNvPicPr>
          <p:nvPr/>
        </p:nvPicPr>
        <p:blipFill>
          <a:blip r:embed="rId1">
            <a:alphaModFix amt="25000"/>
          </a:blip>
          <a:stretch>
            <a:fillRect/>
          </a:stretch>
        </p:blipFill>
        <p:spPr>
          <a:xfrm>
            <a:off x="-107950" y="0"/>
            <a:ext cx="12408535" cy="685736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3500" y="88900"/>
            <a:ext cx="3338195" cy="2363751"/>
            <a:chOff x="240" y="520"/>
            <a:chExt cx="4178" cy="3116"/>
          </a:xfrm>
        </p:grpSpPr>
        <p:pic>
          <p:nvPicPr>
            <p:cNvPr id="4" name="Picture 3" descr="WhatsApp Image 2025-01-30 at 13.06.06"/>
            <p:cNvPicPr>
              <a:picLocks noChangeAspect="1"/>
            </p:cNvPicPr>
            <p:nvPr/>
          </p:nvPicPr>
          <p:blipFill>
            <a:blip r:embed="rId2"/>
            <a:srcRect l="4085" r="25287" b="8191"/>
            <a:stretch>
              <a:fillRect/>
            </a:stretch>
          </p:blipFill>
          <p:spPr>
            <a:xfrm>
              <a:off x="240" y="520"/>
              <a:ext cx="2415" cy="2355"/>
            </a:xfrm>
            <a:prstGeom prst="rect">
              <a:avLst/>
            </a:prstGeom>
          </p:spPr>
        </p:pic>
        <p:pic>
          <p:nvPicPr>
            <p:cNvPr id="5" name="Picture 4" descr="WhatsApp Image 2025-01-30 at 13.05.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5" y="521"/>
              <a:ext cx="1763" cy="2354"/>
            </a:xfrm>
            <a:prstGeom prst="rect">
              <a:avLst/>
            </a:prstGeom>
          </p:spPr>
        </p:pic>
        <p:sp>
          <p:nvSpPr>
            <p:cNvPr id="6" name="Text Box 5"/>
            <p:cNvSpPr txBox="1"/>
            <p:nvPr/>
          </p:nvSpPr>
          <p:spPr>
            <a:xfrm>
              <a:off x="240" y="2875"/>
              <a:ext cx="3070" cy="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400" b="1"/>
                <a:t>Dr. Maksym Teklishyn</a:t>
              </a:r>
              <a:endParaRPr lang="en-US" sz="1400" b="1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40" y="3232"/>
              <a:ext cx="4097" cy="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400" b="1"/>
                <a:t>PhD student. Dairon Rodriguez</a:t>
              </a:r>
              <a:endParaRPr lang="en-US" sz="1400" b="1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3132455"/>
            <a:ext cx="1896745" cy="1491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785" y="3152775"/>
            <a:ext cx="1604010" cy="141922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25400" y="2451100"/>
            <a:ext cx="3785870" cy="4389120"/>
          </a:xfrm>
          <a:prstGeom prst="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-635" y="2425700"/>
            <a:ext cx="3630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>
                <a:latin typeface="Arial" panose="02080604020202020204" pitchFamily="34" charset="0"/>
                <a:cs typeface="Arial" panose="02080604020202020204" pitchFamily="34" charset="0"/>
              </a:rPr>
              <a:t>A collaboration started with J-PARC involving the E16 experiment</a:t>
            </a:r>
            <a:endParaRPr lang="en-US" sz="14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789430" y="2854325"/>
            <a:ext cx="2048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u="sng">
                <a:latin typeface="Arial" panose="02080604020202020204" pitchFamily="34" charset="0"/>
                <a:cs typeface="Arial" panose="02080604020202020204" pitchFamily="34" charset="0"/>
              </a:rPr>
              <a:t>Similar Physics interest</a:t>
            </a:r>
            <a:endParaRPr lang="en-US" sz="1400" u="sng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" y="4593590"/>
            <a:ext cx="1899285" cy="130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785" y="4573905"/>
            <a:ext cx="1604010" cy="1341120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3810635" y="635"/>
            <a:ext cx="8242935" cy="6839585"/>
          </a:xfrm>
          <a:prstGeom prst="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9" name="Picture 18" descr="E16_sts_chamb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990" y="3059430"/>
            <a:ext cx="2143125" cy="1633220"/>
          </a:xfrm>
          <a:prstGeom prst="rect">
            <a:avLst/>
          </a:prstGeom>
        </p:spPr>
      </p:pic>
      <p:pic>
        <p:nvPicPr>
          <p:cNvPr id="20" name="Picture 19" descr="E16_iv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8695" y="43815"/>
            <a:ext cx="3903980" cy="1877695"/>
          </a:xfrm>
          <a:prstGeom prst="rect">
            <a:avLst/>
          </a:prstGeom>
        </p:spPr>
      </p:pic>
      <p:pic>
        <p:nvPicPr>
          <p:cNvPr id="21" name="Picture 20" descr="E16_enc_summar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505" y="1921510"/>
            <a:ext cx="3903980" cy="28079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rcRect l="4836" t="8815" r="43759" b="17774"/>
          <a:stretch>
            <a:fillRect/>
          </a:stretch>
        </p:blipFill>
        <p:spPr>
          <a:xfrm>
            <a:off x="9277985" y="4808220"/>
            <a:ext cx="2724785" cy="1961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2"/>
              <p:cNvSpPr txBox="1"/>
              <p:nvPr/>
            </p:nvSpPr>
            <p:spPr>
              <a:xfrm>
                <a:off x="139700" y="5853748"/>
                <a:ext cx="3533775" cy="44640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p>
                <a:r>
                  <a:rPr lang="en-US" sz="1400" u="sng"/>
                  <a:t>p+A </a:t>
                </a:r>
                <a:r>
                  <a:rPr lang="en-US" sz="1400"/>
                  <a:t>@30GeV</a:t>
                </a:r>
                <a14:m>
                  <m:oMath xmlns:m="http://schemas.openxmlformats.org/officeDocument/2006/math"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 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𝜌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, 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𝜔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,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𝜑</m:t>
                    </m:r>
                    <m:r>
                      <a:rPr lang="en-US" sz="1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400" baseline="30000"/>
              </a:p>
              <a:p>
                <a:endParaRPr lang="en-US" sz="1400" baseline="30000"/>
              </a:p>
            </p:txBody>
          </p:sp>
        </mc:Choice>
        <mc:Fallback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853748"/>
                <a:ext cx="3533775" cy="446405"/>
              </a:xfrm>
              <a:prstGeom prst="rect">
                <a:avLst/>
              </a:prstGeom>
              <a:blipFill rotWithShape="1">
                <a:blip r:embed="rId12"/>
                <a:stretch>
                  <a:fillRect t="-71" b="7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E16_brk_ch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6990" y="4730115"/>
            <a:ext cx="4314190" cy="2074545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3768090" y="-1270"/>
            <a:ext cx="24523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STS modules:</a:t>
            </a:r>
            <a:endParaRPr lang="en-US" sz="1400"/>
          </a:p>
          <a:p>
            <a:pPr marL="285750" indent="-285750">
              <a:buFont typeface="Wingdings" panose="05000000000000000000" charset="0"/>
              <a:buChar char=""/>
            </a:pPr>
            <a:r>
              <a:rPr lang="en-US" sz="1400"/>
              <a:t>light weight</a:t>
            </a:r>
            <a:endParaRPr lang="en-US" sz="1400"/>
          </a:p>
          <a:p>
            <a:pPr marL="285750" indent="-285750">
              <a:buFont typeface="Wingdings" panose="05000000000000000000" charset="0"/>
              <a:buChar char=""/>
            </a:pPr>
            <a:r>
              <a:rPr lang="en-US" sz="1400"/>
              <a:t>high rate capability</a:t>
            </a:r>
            <a:endParaRPr lang="en-US" sz="1400"/>
          </a:p>
          <a:p>
            <a:pPr marL="285750" indent="-285750">
              <a:buFont typeface="Wingdings" panose="05000000000000000000" charset="0"/>
              <a:buChar char=""/>
            </a:pPr>
            <a:r>
              <a:rPr lang="en-US" sz="1400"/>
              <a:t>double sided readout</a:t>
            </a:r>
            <a:endParaRPr lang="en-US" sz="1400"/>
          </a:p>
          <a:p>
            <a:pPr marL="285750" indent="-285750">
              <a:buFont typeface="Wingdings" panose="05000000000000000000" charset="0"/>
              <a:buChar char=""/>
            </a:pPr>
            <a:r>
              <a:rPr lang="en-US" sz="1400"/>
              <a:t>position resolution 30um</a:t>
            </a:r>
            <a:endParaRPr lang="en-US" sz="1400"/>
          </a:p>
          <a:p>
            <a:pPr marL="285750" indent="-285750">
              <a:buFont typeface="Wingdings" panose="05000000000000000000" charset="0"/>
              <a:buChar char=""/>
            </a:pPr>
            <a:r>
              <a:rPr lang="en-US" sz="1400"/>
              <a:t>time resolution 5ns</a:t>
            </a:r>
            <a:endParaRPr lang="en-US" sz="14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140" y="3199130"/>
            <a:ext cx="2157730" cy="1562100"/>
          </a:xfrm>
          <a:prstGeom prst="rect">
            <a:avLst/>
          </a:prstGeom>
        </p:spPr>
      </p:pic>
      <p:sp>
        <p:nvSpPr>
          <p:cNvPr id="29" name="Text Box 28"/>
          <p:cNvSpPr txBox="1"/>
          <p:nvPr/>
        </p:nvSpPr>
        <p:spPr>
          <a:xfrm>
            <a:off x="139700" y="6138863"/>
            <a:ext cx="377317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sz="1400" u="sng">
                <a:latin typeface="Arial" panose="02080604020202020204" pitchFamily="34" charset="0"/>
                <a:cs typeface="Arial" panose="02080604020202020204" pitchFamily="34" charset="0"/>
              </a:rPr>
              <a:t>8 SDD (10 assembled)</a:t>
            </a:r>
            <a:r>
              <a:rPr lang="en-US" sz="1400">
                <a:latin typeface="Arial" panose="02080604020202020204" pitchFamily="34" charset="0"/>
                <a:cs typeface="Arial" panose="02080604020202020204" pitchFamily="34" charset="0"/>
              </a:rPr>
              <a:t> (RUN 0, RUN 1)</a:t>
            </a:r>
            <a:endParaRPr lang="en-US" sz="1400" baseline="3000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139700" y="6423660"/>
            <a:ext cx="3199765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sz="1400" u="sng"/>
              <a:t>26 SDD </a:t>
            </a:r>
            <a:r>
              <a:rPr lang="en-US" sz="1400"/>
              <a:t>full aceptance (RUN 2)</a:t>
            </a:r>
            <a:endParaRPr lang="en-US" sz="1400" baseline="30000"/>
          </a:p>
        </p:txBody>
      </p:sp>
      <p:pic>
        <p:nvPicPr>
          <p:cNvPr id="34" name="Picture 33" descr="config_2_deg62"/>
          <p:cNvPicPr>
            <a:picLocks noChangeAspect="1"/>
          </p:cNvPicPr>
          <p:nvPr/>
        </p:nvPicPr>
        <p:blipFill>
          <a:blip r:embed="rId15"/>
          <a:srcRect l="1738" r="5214"/>
          <a:stretch>
            <a:fillRect/>
          </a:stretch>
        </p:blipFill>
        <p:spPr>
          <a:xfrm>
            <a:off x="9982200" y="43180"/>
            <a:ext cx="2039620" cy="1644650"/>
          </a:xfrm>
          <a:prstGeom prst="rect">
            <a:avLst/>
          </a:prstGeom>
        </p:spPr>
      </p:pic>
      <p:pic>
        <p:nvPicPr>
          <p:cNvPr id="35" name="Picture 34" descr="E16_106_single_ladd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3650" y="1347470"/>
            <a:ext cx="2252345" cy="1716405"/>
          </a:xfrm>
          <a:prstGeom prst="rect">
            <a:avLst/>
          </a:prstGeom>
        </p:spPr>
      </p:pic>
      <p:sp>
        <p:nvSpPr>
          <p:cNvPr id="37" name="Rectangles 36"/>
          <p:cNvSpPr/>
          <p:nvPr/>
        </p:nvSpPr>
        <p:spPr>
          <a:xfrm>
            <a:off x="8171180" y="4741545"/>
            <a:ext cx="3887470" cy="210502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92995" y="1579880"/>
            <a:ext cx="2028825" cy="1619250"/>
          </a:xfrm>
          <a:prstGeom prst="rect">
            <a:avLst/>
          </a:prstGeom>
        </p:spPr>
      </p:pic>
      <p:sp>
        <p:nvSpPr>
          <p:cNvPr id="39" name="Text Box 38"/>
          <p:cNvSpPr txBox="1"/>
          <p:nvPr/>
        </p:nvSpPr>
        <p:spPr>
          <a:xfrm>
            <a:off x="8115300" y="4761865"/>
            <a:ext cx="1116965" cy="7372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sz="1400"/>
              <a:t>2024 beam campaign highlight</a:t>
            </a:r>
            <a:endParaRPr lang="en-US" sz="1400" baseline="30000"/>
          </a:p>
        </p:txBody>
      </p:sp>
      <p:sp>
        <p:nvSpPr>
          <p:cNvPr id="40" name="Text Box 39"/>
          <p:cNvSpPr txBox="1"/>
          <p:nvPr/>
        </p:nvSpPr>
        <p:spPr>
          <a:xfrm>
            <a:off x="8115300" y="5796280"/>
            <a:ext cx="1256030" cy="9531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sz="1400" u="sng">
                <a:solidFill>
                  <a:srgbClr val="0070C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High expectations for 8 stations in STS :)</a:t>
            </a:r>
            <a:endParaRPr lang="en-US" sz="1400" u="sng" baseline="30000">
              <a:solidFill>
                <a:srgbClr val="0070C0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8115300" y="5462271"/>
            <a:ext cx="1256030" cy="3067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indent="0">
              <a:buNone/>
            </a:pPr>
            <a:r>
              <a:rPr lang="en-US" sz="1400" u="sng"/>
              <a:t> 1 STS layer</a:t>
            </a:r>
            <a:endParaRPr lang="en-US" sz="1400" u="sng" baseline="3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WPS Presentation</Application>
  <PresentationFormat>宽屏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Nimbus Roman No9 L</vt:lpstr>
      <vt:lpstr>DejaVu Math TeX Gyre</vt:lpstr>
      <vt:lpstr>Wingdings</vt:lpstr>
      <vt:lpstr>Microsoft YaHei</vt:lpstr>
      <vt:lpstr>Droid Sans Fallback</vt:lpstr>
      <vt:lpstr>Arial Unicode MS</vt:lpstr>
      <vt:lpstr>Arial Black</vt:lpstr>
      <vt:lpstr>SimSun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dai</cp:lastModifiedBy>
  <cp:revision>12</cp:revision>
  <dcterms:created xsi:type="dcterms:W3CDTF">2025-01-31T08:57:52Z</dcterms:created>
  <dcterms:modified xsi:type="dcterms:W3CDTF">2025-01-31T08:57:52Z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1033-11.1.0.11723</vt:lpwstr>
  </property>
  <property fmtid="{D5CDD505-2E9C-101B-9397-08002B2CF9AE}" pid="3" name="ICV">
    <vt:lpwstr/>
  </property>
</Properties>
</file>