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1112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854aad1f-ccf7-4699-b952-7bae9954d1cc}">
          <p14:sldIdLst>
            <p14:sldId id="111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425" userDrawn="1">
          <p15:clr>
            <a:srgbClr val="A4A3A4"/>
          </p15:clr>
        </p15:guide>
        <p15:guide id="2" pos="403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r" initials="d" lastIdx="5" clrIdx="0"/>
  <p:cmAuthor id="2" name="googo" initials="g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626"/>
    <a:srgbClr val="FF0000"/>
    <a:srgbClr val="FFFFFF"/>
    <a:srgbClr val="000000"/>
    <a:srgbClr val="F1965A"/>
    <a:srgbClr val="F5BD57"/>
    <a:srgbClr val="FAFDA1"/>
    <a:srgbClr val="C24229"/>
    <a:srgbClr val="EFB758"/>
    <a:srgbClr val="1739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058" autoAdjust="0"/>
  </p:normalViewPr>
  <p:slideViewPr>
    <p:cSldViewPr snapToGrid="0" showGuides="1">
      <p:cViewPr varScale="1">
        <p:scale>
          <a:sx n="99" d="100"/>
          <a:sy n="99" d="100"/>
        </p:scale>
        <p:origin x="912" y="72"/>
      </p:cViewPr>
      <p:guideLst>
        <p:guide orient="horz" pos="2425"/>
        <p:guide pos="40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commentAuthors" Target="commentAuthors.xml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064A-D61B-4B21-B757-51A9B82445B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05E07-67EA-4042-A3F6-853A8AD8D20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800" b="0" strike="noStrike" spc="-1">
                <a:solidFill>
                  <a:srgbClr val="000000"/>
                </a:solidFill>
                <a:latin typeface="Calibri" panose="020F0502020204030204"/>
              </a:rPr>
              <a:t>Click to move the slide</a:t>
            </a:r>
            <a:endParaRPr lang="en-US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0" strike="noStrike" spc="-1">
                <a:latin typeface="Arial" panose="020B0604020202020204"/>
              </a:rPr>
              <a:t>Click to edit the notes format</a:t>
            </a:r>
            <a:endParaRPr lang="en-US" sz="2000" b="0" strike="noStrike" spc="-1">
              <a:latin typeface="Arial" panose="020B0604020202020204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latin typeface="Times New Roman" panose="02020603050405020304"/>
              </a:rPr>
              <a:t>&lt;header&gt;</a:t>
            </a:r>
            <a:endParaRPr lang="en-US" sz="1400" b="0" strike="noStrike" spc="-1">
              <a:latin typeface="Times New Roman" panose="02020603050405020304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b="0" strike="noStrike" spc="-1">
                <a:latin typeface="Times New Roman" panose="02020603050405020304"/>
              </a:rPr>
              <a:t>&lt;date/time&gt;</a:t>
            </a:r>
            <a:endParaRPr lang="en-US" sz="1400" b="0" strike="noStrike" spc="-1">
              <a:latin typeface="Times New Roman" panose="02020603050405020304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b="0" strike="noStrike" spc="-1">
                <a:latin typeface="Times New Roman" panose="02020603050405020304"/>
              </a:rPr>
              <a:t>&lt;footer&gt;</a:t>
            </a:r>
            <a:endParaRPr lang="en-US" sz="1400" b="0" strike="noStrike" spc="-1">
              <a:latin typeface="Times New Roman" panose="02020603050405020304"/>
            </a:endParaRPr>
          </a:p>
        </p:txBody>
      </p:sp>
      <p:sp>
        <p:nvSpPr>
          <p:cNvPr id="89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05C9FA72-A544-421B-A7B3-6A6C745C48F6}" type="slidenum">
              <a:rPr lang="en-US" sz="1400" b="0" strike="noStrike" spc="-1">
                <a:latin typeface="Times New Roman" panose="02020603050405020304"/>
              </a:rPr>
            </a:fld>
            <a:endParaRPr lang="en-US" sz="1400" b="0" strike="noStrike" spc="-1">
              <a:latin typeface="Times New Roman" panose="020206030504050203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6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pPr indent="0">
              <a:lnSpc>
                <a:spcPct val="100000"/>
              </a:lnSpc>
              <a:buClr>
                <a:srgbClr val="000000"/>
              </a:buClr>
              <a:buFont typeface="StarSymbol"/>
              <a:buNone/>
            </a:pPr>
            <a:endParaRPr lang="en-US" sz="2000" b="0" strike="noStrike" spc="-1" dirty="0">
              <a:latin typeface="Arial" panose="020B0604020202020204"/>
            </a:endParaRPr>
          </a:p>
        </p:txBody>
      </p:sp>
      <p:sp>
        <p:nvSpPr>
          <p:cNvPr id="689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3CAF2671-0EAB-4A51-852A-3706398695A8}" type="slidenum">
              <a:rPr lang="en-US" sz="1200" b="0" strike="noStrike" spc="-1">
                <a:latin typeface="Times New Roman" panose="02020603050405020304"/>
              </a:rPr>
            </a:fld>
            <a:endParaRPr lang="en-US" sz="1200" b="0" strike="noStrike" spc="-1">
              <a:latin typeface="Times New Roman" panose="02020603050405020304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Shape 3"/>
          <p:cNvSpPr txBox="1"/>
          <p:nvPr userDrawn="1"/>
        </p:nvSpPr>
        <p:spPr>
          <a:xfrm>
            <a:off x="4038480" y="644040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BFBFBF"/>
                </a:solidFill>
                <a:latin typeface="Calibri" panose="020F0502020204030204"/>
              </a:rPr>
              <a:t>Silicon@GSI Kick-off</a:t>
            </a:r>
            <a:endParaRPr lang="en-US" sz="1200" b="0" strike="noStrike" spc="-1" dirty="0">
              <a:latin typeface="Times New Roman" panose="02020603050405020304"/>
            </a:endParaRPr>
          </a:p>
        </p:txBody>
      </p:sp>
      <p:sp>
        <p:nvSpPr>
          <p:cNvPr id="102" name="TextShape 4"/>
          <p:cNvSpPr txBox="1"/>
          <p:nvPr userDrawn="1"/>
        </p:nvSpPr>
        <p:spPr>
          <a:xfrm>
            <a:off x="838080" y="644040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BFBFBF"/>
                </a:solidFill>
                <a:latin typeface="Calibri" panose="020F0502020204030204"/>
              </a:rPr>
              <a:t>31/01/2025</a:t>
            </a:r>
            <a:endParaRPr lang="en-US" sz="1200" b="0" strike="noStrike" spc="-1">
              <a:latin typeface="Times New Roman" panose="02020603050405020304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838080" y="495720"/>
            <a:ext cx="10515240" cy="648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838080" y="495720"/>
            <a:ext cx="10515240" cy="648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838080" y="495720"/>
            <a:ext cx="10515240" cy="648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/>
        <p:txBody>
          <a:bodyPr/>
          <a:lstStyle>
            <a:lvl1pPr algn="ctr">
              <a:defRPr sz="3200">
                <a:solidFill>
                  <a:srgbClr val="333333"/>
                </a:solidFill>
              </a:defRPr>
            </a:lvl1pPr>
          </a:lstStyle>
          <a:p>
            <a:r>
              <a:rPr lang="en-US"/>
              <a:t>Click to add title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495720"/>
            <a:ext cx="10515240" cy="648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495720"/>
            <a:ext cx="10515240" cy="648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838080" y="495720"/>
            <a:ext cx="10515240" cy="648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495720"/>
            <a:ext cx="10515240" cy="648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838080" y="495720"/>
            <a:ext cx="10515240" cy="30067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838080" y="495720"/>
            <a:ext cx="10515240" cy="648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838080" y="495720"/>
            <a:ext cx="10515240" cy="648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838080" y="495720"/>
            <a:ext cx="10515240" cy="648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495720"/>
            <a:ext cx="10515240" cy="64836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Calibri Light" panose="020F0302020204030204"/>
              </a:rPr>
              <a:t>Click to edit Master title style</a:t>
            </a:r>
            <a:endParaRPr lang="en-US" sz="32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/>
          <a:lstStyle/>
          <a:p>
            <a:pPr marL="228600" indent="-227965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Font typeface="Arial" panose="020B0604020202020204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 panose="020F0502020204030204"/>
              </a:rPr>
              <a:t>Click to edit Master text styles</a:t>
            </a:r>
            <a:endParaRPr lang="en-US" sz="2800" b="0" strike="noStrike" spc="-1">
              <a:solidFill>
                <a:srgbClr val="000000"/>
              </a:solidFill>
              <a:latin typeface="Calibri" panose="020F0502020204030204"/>
            </a:endParaRPr>
          </a:p>
          <a:p>
            <a:pPr marL="685800" lvl="1" indent="-227965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 panose="020B0604020202020204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 panose="020F0502020204030204"/>
              </a:rPr>
              <a:t>Second level</a:t>
            </a:r>
            <a:endParaRPr lang="en-US" sz="2400" b="0" strike="noStrike" spc="-1">
              <a:solidFill>
                <a:srgbClr val="000000"/>
              </a:solidFill>
              <a:latin typeface="Calibri" panose="020F0502020204030204"/>
            </a:endParaRPr>
          </a:p>
          <a:p>
            <a:pPr marL="1143000" lvl="2" indent="-227965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 panose="020B0604020202020204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Calibri" panose="020F0502020204030204"/>
              </a:rPr>
              <a:t>Third level</a:t>
            </a:r>
            <a:endParaRPr lang="en-US" sz="2000" b="0" strike="noStrike" spc="-1">
              <a:solidFill>
                <a:srgbClr val="000000"/>
              </a:solidFill>
              <a:latin typeface="Calibri" panose="020F0502020204030204"/>
            </a:endParaRPr>
          </a:p>
          <a:p>
            <a:pPr marL="1600200" lvl="3" indent="-227965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 panose="020B0604020202020204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alibri" panose="020F0502020204030204"/>
              </a:rPr>
              <a:t>Fourth level</a:t>
            </a:r>
            <a:endParaRPr lang="en-US" sz="1800" b="0" strike="noStrike" spc="-1">
              <a:solidFill>
                <a:srgbClr val="000000"/>
              </a:solidFill>
              <a:latin typeface="Calibri" panose="020F0502020204030204"/>
            </a:endParaRPr>
          </a:p>
          <a:p>
            <a:pPr marL="2057400" lvl="4" indent="-227965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 panose="020B0604020202020204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alibri" panose="020F0502020204030204"/>
              </a:rPr>
              <a:t>Fifth level</a:t>
            </a:r>
            <a:endParaRPr lang="en-US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838080" y="644040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endParaRPr lang="en-US" sz="1200" b="0" strike="noStrike" spc="-1">
              <a:latin typeface="Times New Roman" panose="02020603050405020304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038480" y="6440400"/>
            <a:ext cx="4114440" cy="36468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BFBFBF"/>
                </a:solidFill>
                <a:latin typeface="Calibri" panose="020F0502020204030204"/>
              </a:rPr>
              <a:t>DPG 2023</a:t>
            </a:r>
            <a:endParaRPr lang="en-US" sz="1200" b="0" strike="noStrike" spc="-1">
              <a:latin typeface="Times New Roman" panose="02020603050405020304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610480" y="644040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49E2ED19-6469-4849-A37A-E49483727D8C}" type="slidenum">
              <a:rPr lang="en-US" sz="1200" b="0" strike="noStrike" spc="-1">
                <a:solidFill>
                  <a:srgbClr val="BFBFBF"/>
                </a:solidFill>
                <a:latin typeface="Calibri" panose="020F0502020204030204"/>
              </a:rPr>
            </a:fld>
            <a:endParaRPr lang="en-US" sz="1200" b="0" strike="noStrike" spc="-1">
              <a:latin typeface="Times New Roman" panose="02020603050405020304"/>
            </a:endParaRPr>
          </a:p>
        </p:txBody>
      </p:sp>
      <p:sp>
        <p:nvSpPr>
          <p:cNvPr id="46" name="Line 6"/>
          <p:cNvSpPr/>
          <p:nvPr/>
        </p:nvSpPr>
        <p:spPr>
          <a:xfrm flipV="1">
            <a:off x="344880" y="1116360"/>
            <a:ext cx="11532960" cy="720"/>
          </a:xfrm>
          <a:prstGeom prst="line">
            <a:avLst/>
          </a:prstGeom>
          <a:ln w="2844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" name="Line 7"/>
          <p:cNvSpPr/>
          <p:nvPr/>
        </p:nvSpPr>
        <p:spPr>
          <a:xfrm>
            <a:off x="344880" y="6445440"/>
            <a:ext cx="11532960" cy="720"/>
          </a:xfrm>
          <a:prstGeom prst="line">
            <a:avLst/>
          </a:prstGeom>
          <a:ln w="126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jpe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Shape 1"/>
          <p:cNvSpPr txBox="1"/>
          <p:nvPr/>
        </p:nvSpPr>
        <p:spPr>
          <a:xfrm>
            <a:off x="838080" y="495720"/>
            <a:ext cx="10515240" cy="6483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2800" spc="-1" dirty="0">
                <a:solidFill>
                  <a:srgbClr val="FFFFFF"/>
                </a:solidFill>
                <a:latin typeface="Calibri Light" panose="020F0302020204030204"/>
                <a:sym typeface="+mn-ea"/>
              </a:rPr>
              <a:t>Tracking and Vertexing performance analysis</a:t>
            </a:r>
            <a:endParaRPr lang="en-US" sz="2800" b="0" strike="noStrike" spc="-1" dirty="0">
              <a:solidFill>
                <a:srgbClr val="FFFFFF"/>
              </a:solidFill>
              <a:latin typeface="Calibri Light" panose="020F0302020204030204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6951980" y="1443990"/>
            <a:ext cx="2369820" cy="4671060"/>
            <a:chOff x="8814" y="2226"/>
            <a:chExt cx="3732" cy="7356"/>
          </a:xfrm>
        </p:grpSpPr>
        <p:sp>
          <p:nvSpPr>
            <p:cNvPr id="28" name="Rounded Rectangle 27"/>
            <p:cNvSpPr/>
            <p:nvPr/>
          </p:nvSpPr>
          <p:spPr>
            <a:xfrm>
              <a:off x="8814" y="2226"/>
              <a:ext cx="3732" cy="7356"/>
            </a:xfrm>
            <a:prstGeom prst="roundRect">
              <a:avLst/>
            </a:prstGeom>
            <a:solidFill>
              <a:srgbClr val="262626"/>
            </a:solidFill>
            <a:ln>
              <a:solidFill>
                <a:schemeClr val="accent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b" anchorCtr="0"/>
            <a:p>
              <a:pPr algn="ctr"/>
              <a:r>
                <a:rPr lang="en-US" altLang="en-GB">
                  <a:solidFill>
                    <a:schemeClr val="bg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3D vertex reconstruction</a:t>
              </a:r>
              <a:endParaRPr lang="en-US" altLang="en-GB">
                <a:solidFill>
                  <a:schemeClr val="bg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9167" y="2469"/>
              <a:ext cx="2994" cy="3480"/>
              <a:chOff x="11593" y="1938"/>
              <a:chExt cx="7962" cy="7862"/>
            </a:xfrm>
          </p:grpSpPr>
          <p:pic>
            <p:nvPicPr>
              <p:cNvPr id="33" name="Picture 32" descr="sts2_trd-_tof-_dca_0.500_pca_x_vs_z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11593" y="1938"/>
                <a:ext cx="7962" cy="7863"/>
              </a:xfrm>
              <a:prstGeom prst="rect">
                <a:avLst/>
              </a:prstGeom>
            </p:spPr>
          </p:pic>
          <p:sp>
            <p:nvSpPr>
              <p:cNvPr id="4" name="Oval 3"/>
              <p:cNvSpPr/>
              <p:nvPr/>
            </p:nvSpPr>
            <p:spPr>
              <a:xfrm>
                <a:off x="14813" y="5058"/>
                <a:ext cx="1845" cy="932"/>
              </a:xfrm>
              <a:prstGeom prst="ellipse">
                <a:avLst/>
              </a:prstGeom>
              <a:noFill/>
              <a:ln w="38100">
                <a:solidFill>
                  <a:srgbClr val="C24229"/>
                </a:solidFill>
                <a:prstDash val="sysDot"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  <p:sp>
            <p:nvSpPr>
              <p:cNvPr id="5" name="Oval 4"/>
              <p:cNvSpPr/>
              <p:nvPr/>
            </p:nvSpPr>
            <p:spPr>
              <a:xfrm rot="20400000">
                <a:off x="14017" y="6086"/>
                <a:ext cx="1435" cy="580"/>
              </a:xfrm>
              <a:prstGeom prst="ellipse">
                <a:avLst/>
              </a:prstGeom>
              <a:noFill/>
              <a:ln w="38100">
                <a:solidFill>
                  <a:srgbClr val="EFB758"/>
                </a:solidFill>
                <a:prstDash val="sysDot"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 rot="20340000">
                <a:off x="12270" y="6986"/>
                <a:ext cx="2309" cy="769"/>
              </a:xfrm>
              <a:prstGeom prst="ellipse">
                <a:avLst/>
              </a:prstGeom>
              <a:noFill/>
              <a:ln w="38100">
                <a:solidFill>
                  <a:srgbClr val="17395C"/>
                </a:solidFill>
                <a:prstDash val="sysDot"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</p:grpSp>
        <p:pic>
          <p:nvPicPr>
            <p:cNvPr id="25" name="Picture 24" descr="sts2_trd-_tof3_dca_dx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21" y="6016"/>
              <a:ext cx="2384" cy="2329"/>
            </a:xfrm>
            <a:prstGeom prst="rect">
              <a:avLst/>
            </a:prstGeom>
          </p:spPr>
        </p:pic>
      </p:grpSp>
      <p:grpSp>
        <p:nvGrpSpPr>
          <p:cNvPr id="42" name="Group 41"/>
          <p:cNvGrpSpPr/>
          <p:nvPr/>
        </p:nvGrpSpPr>
        <p:grpSpPr>
          <a:xfrm>
            <a:off x="4453255" y="1443990"/>
            <a:ext cx="2369820" cy="4671060"/>
            <a:chOff x="4863" y="2226"/>
            <a:chExt cx="3732" cy="7356"/>
          </a:xfrm>
        </p:grpSpPr>
        <p:sp>
          <p:nvSpPr>
            <p:cNvPr id="26" name="Rounded Rectangle 25"/>
            <p:cNvSpPr/>
            <p:nvPr/>
          </p:nvSpPr>
          <p:spPr>
            <a:xfrm>
              <a:off x="4863" y="2226"/>
              <a:ext cx="3732" cy="7356"/>
            </a:xfrm>
            <a:prstGeom prst="roundRect">
              <a:avLst/>
            </a:prstGeom>
            <a:solidFill>
              <a:srgbClr val="262626"/>
            </a:solidFill>
            <a:ln>
              <a:solidFill>
                <a:schemeClr val="accent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b" anchorCtr="0"/>
            <a:p>
              <a:pPr algn="ctr"/>
              <a:r>
                <a:rPr lang="en-US" altLang="en-GB">
                  <a:solidFill>
                    <a:schemeClr val="bg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Secondary targets at mCBMSIS18</a:t>
              </a:r>
              <a:endParaRPr lang="en-US" altLang="en-GB">
                <a:solidFill>
                  <a:schemeClr val="bg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24" name="Picture 23" descr="cave_mcbm_beam_2024_05_08_nickel_0de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26" y="4948"/>
              <a:ext cx="3439" cy="3397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>
            <a:off x="9450705" y="1443990"/>
            <a:ext cx="2369820" cy="4671060"/>
            <a:chOff x="12765" y="2226"/>
            <a:chExt cx="3732" cy="7356"/>
          </a:xfrm>
        </p:grpSpPr>
        <p:sp>
          <p:nvSpPr>
            <p:cNvPr id="30" name="Rounded Rectangle 29"/>
            <p:cNvSpPr/>
            <p:nvPr/>
          </p:nvSpPr>
          <p:spPr>
            <a:xfrm>
              <a:off x="12765" y="2226"/>
              <a:ext cx="3732" cy="7356"/>
            </a:xfrm>
            <a:prstGeom prst="roundRect">
              <a:avLst/>
            </a:prstGeom>
            <a:solidFill>
              <a:srgbClr val="262626"/>
            </a:solidFill>
            <a:ln>
              <a:solidFill>
                <a:schemeClr val="accent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b" anchorCtr="0"/>
            <a:p>
              <a:pPr algn="ctr"/>
              <a:r>
                <a:rPr lang="en-US" altLang="en-GB">
                  <a:solidFill>
                    <a:schemeClr val="bg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Track based efficiency analysis</a:t>
              </a:r>
              <a:endParaRPr lang="en-US" altLang="en-GB">
                <a:solidFill>
                  <a:schemeClr val="bg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34" name="Picture 33" descr="sts_station_1_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130" y="2431"/>
              <a:ext cx="3018" cy="2981"/>
            </a:xfrm>
            <a:prstGeom prst="rect">
              <a:avLst/>
            </a:prstGeom>
          </p:spPr>
        </p:pic>
        <p:pic>
          <p:nvPicPr>
            <p:cNvPr id="36" name="Picture 35" descr="U1_eff_vs_thr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130" y="5446"/>
              <a:ext cx="3019" cy="2982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1954530" y="1443990"/>
            <a:ext cx="2369820" cy="4671060"/>
            <a:chOff x="912" y="2226"/>
            <a:chExt cx="3732" cy="7356"/>
          </a:xfrm>
        </p:grpSpPr>
        <p:sp>
          <p:nvSpPr>
            <p:cNvPr id="31" name="Rounded Rectangle 30"/>
            <p:cNvSpPr/>
            <p:nvPr/>
          </p:nvSpPr>
          <p:spPr>
            <a:xfrm>
              <a:off x="912" y="2226"/>
              <a:ext cx="3732" cy="7356"/>
            </a:xfrm>
            <a:prstGeom prst="roundRect">
              <a:avLst/>
            </a:prstGeom>
            <a:solidFill>
              <a:srgbClr val="262626"/>
            </a:solidFill>
            <a:ln>
              <a:solidFill>
                <a:schemeClr val="accent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b" anchorCtr="0"/>
            <a:p>
              <a:pPr algn="ctr"/>
              <a:r>
                <a:rPr lang="en-US" altLang="en-GB">
                  <a:solidFill>
                    <a:schemeClr val="bg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Spatial resolution estimation</a:t>
              </a:r>
              <a:endParaRPr lang="en-US" altLang="en-GB">
                <a:solidFill>
                  <a:schemeClr val="bg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98" y="5068"/>
              <a:ext cx="3093" cy="3023"/>
            </a:xfrm>
            <a:prstGeom prst="rect">
              <a:avLst/>
            </a:prstGeom>
          </p:spPr>
        </p:pic>
        <p:pic>
          <p:nvPicPr>
            <p:cNvPr id="38" name="Picture 37" descr="U1 L1 M0  U2 L1 M1 _XX_1D"/>
            <p:cNvPicPr>
              <a:picLocks noChangeAspect="1"/>
            </p:cNvPicPr>
            <p:nvPr/>
          </p:nvPicPr>
          <p:blipFill>
            <a:blip r:embed="rId7"/>
            <a:srcRect r="7950"/>
            <a:stretch>
              <a:fillRect/>
            </a:stretch>
          </p:blipFill>
          <p:spPr>
            <a:xfrm>
              <a:off x="1466" y="2586"/>
              <a:ext cx="2570" cy="2298"/>
            </a:xfrm>
            <a:prstGeom prst="rect">
              <a:avLst/>
            </a:prstGeom>
            <a:ln w="34925">
              <a:noFill/>
            </a:ln>
          </p:spPr>
        </p:pic>
      </p:grpSp>
      <p:sp>
        <p:nvSpPr>
          <p:cNvPr id="39" name="Text Box 38"/>
          <p:cNvSpPr txBox="1"/>
          <p:nvPr/>
        </p:nvSpPr>
        <p:spPr>
          <a:xfrm>
            <a:off x="559435" y="4467860"/>
            <a:ext cx="1231900" cy="6502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en-US" altLang="en-GB">
                <a:solidFill>
                  <a:schemeClr val="bg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Dario Ramirez</a:t>
            </a:r>
            <a:endParaRPr lang="en-US" altLang="en-GB">
              <a:solidFill>
                <a:schemeClr val="bg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40" name="Picture 39" descr="WhatsApp Image 2025-01-30 at 22.10.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165" y="2925445"/>
            <a:ext cx="1233170" cy="1542415"/>
          </a:xfrm>
          <a:prstGeom prst="rect">
            <a:avLst/>
          </a:prstGeom>
        </p:spPr>
      </p:pic>
      <p:pic>
        <p:nvPicPr>
          <p:cNvPr id="14" name="Picture 13" descr="U1U2_Ni_prj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44415" y="1574165"/>
            <a:ext cx="1566545" cy="15576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500"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heme/theme1.xml><?xml version="1.0" encoding="utf-8"?>
<a:theme xmlns:a="http://schemas.openxmlformats.org/drawingml/2006/main" name="Office Theme">
  <a:themeElements>
    <a:clrScheme name="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D9D9D9"/>
      </a:hlink>
      <a:folHlink>
        <a:srgbClr val="D9D9D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170</Words>
  <Application>WPS Presentation</Application>
  <PresentationFormat>Widescreen</PresentationFormat>
  <Paragraphs>12</Paragraphs>
  <Slides>1</Slides>
  <Notes>39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5" baseType="lpstr">
      <vt:lpstr>Arial</vt:lpstr>
      <vt:lpstr>SimSun</vt:lpstr>
      <vt:lpstr>Wingdings</vt:lpstr>
      <vt:lpstr>Calibri Light</vt:lpstr>
      <vt:lpstr>Calibri</vt:lpstr>
      <vt:lpstr>Arial</vt:lpstr>
      <vt:lpstr>Times New Roman</vt:lpstr>
      <vt:lpstr>StarSymbol</vt:lpstr>
      <vt:lpstr>Microsoft YaHei</vt:lpstr>
      <vt:lpstr>Arial Unicode MS</vt:lpstr>
      <vt:lpstr>DejaVu Sans</vt:lpstr>
      <vt:lpstr>Calibri</vt:lpstr>
      <vt:lpstr>Segoe Print</vt:lpstr>
      <vt:lpstr>Office Theme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PERFORMANCE OF THE mSTS DETECTOR IN O+Ni COLLISIONSAT 2 AGeV WITH THE mCBM SETUP AT SIS18</dc:title>
  <dc:creator>Googol NuclearPhy</dc:creator>
  <cp:lastModifiedBy>Dario Ramirez</cp:lastModifiedBy>
  <cp:revision>754</cp:revision>
  <dcterms:created xsi:type="dcterms:W3CDTF">2023-03-15T14:18:00Z</dcterms:created>
  <dcterms:modified xsi:type="dcterms:W3CDTF">2025-01-31T09:24:46Z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30</vt:i4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30</vt:i4>
  </property>
  <property fmtid="{D5CDD505-2E9C-101B-9397-08002B2CF9AE}" pid="12" name="ICV">
    <vt:lpwstr/>
  </property>
  <property fmtid="{D5CDD505-2E9C-101B-9397-08002B2CF9AE}" pid="13" name="KSOProductBuildVer">
    <vt:lpwstr>1033-12.2.0.19826</vt:lpwstr>
  </property>
</Properties>
</file>