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0FB"/>
    <a:srgbClr val="E8D0F9"/>
    <a:srgbClr val="B175E9"/>
    <a:srgbClr val="D8A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67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0" y="-635"/>
            <a:ext cx="12203430" cy="68599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299450" y="2505710"/>
            <a:ext cx="3649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GB" altLang="en-US"/>
              <a:t>Lady Maryann Collazo Sánchez</a:t>
            </a:r>
            <a:endParaRPr lang="en-GB" altLang="en-US"/>
          </a:p>
        </p:txBody>
      </p:sp>
      <p:sp>
        <p:nvSpPr>
          <p:cNvPr id="5" name="Text Box 4"/>
          <p:cNvSpPr txBox="1"/>
          <p:nvPr/>
        </p:nvSpPr>
        <p:spPr>
          <a:xfrm>
            <a:off x="9232900" y="2833370"/>
            <a:ext cx="1782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GB" altLang="en-US" sz="1600"/>
              <a:t>PhD student</a:t>
            </a:r>
            <a:endParaRPr lang="en-GB" altLang="en-US" sz="1600"/>
          </a:p>
        </p:txBody>
      </p:sp>
      <p:sp>
        <p:nvSpPr>
          <p:cNvPr id="6" name="Text Box 5"/>
          <p:cNvSpPr txBox="1"/>
          <p:nvPr/>
        </p:nvSpPr>
        <p:spPr>
          <a:xfrm>
            <a:off x="629285" y="369570"/>
            <a:ext cx="7454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000"/>
              <a:t>Performance assessment and operation aspects in the assembly process of the Silicon Tracking System</a:t>
            </a:r>
            <a:r>
              <a:rPr lang="en-GB" altLang="en-US" sz="2000"/>
              <a:t> </a:t>
            </a:r>
            <a:r>
              <a:rPr lang="en-US" altLang="en-US" sz="2000"/>
              <a:t>of the CBM experiment at FAIR</a:t>
            </a:r>
            <a:endParaRPr lang="en-US" altLang="en-US" sz="2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31966" r="3774" b="36758"/>
          <a:stretch>
            <a:fillRect/>
          </a:stretch>
        </p:blipFill>
        <p:spPr>
          <a:xfrm>
            <a:off x="528320" y="1329055"/>
            <a:ext cx="4913630" cy="1253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85" y="2634615"/>
            <a:ext cx="4628515" cy="2292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Bent Arrow 9"/>
          <p:cNvSpPr/>
          <p:nvPr/>
        </p:nvSpPr>
        <p:spPr>
          <a:xfrm rot="5400000">
            <a:off x="5425440" y="2096770"/>
            <a:ext cx="636270" cy="487045"/>
          </a:xfrm>
          <a:prstGeom prst="bentArrow">
            <a:avLst/>
          </a:prstGeom>
          <a:gradFill>
            <a:gsLst>
              <a:gs pos="0">
                <a:srgbClr val="EEE0FB"/>
              </a:gs>
              <a:gs pos="41000">
                <a:srgbClr val="D8A3F4"/>
              </a:gs>
              <a:gs pos="62000">
                <a:srgbClr val="B175E9"/>
              </a:gs>
              <a:gs pos="100000">
                <a:srgbClr val="7030A0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9" name="Picture 248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073640" y="5650230"/>
            <a:ext cx="1953260" cy="1087755"/>
          </a:xfrm>
          <a:prstGeom prst="rect">
            <a:avLst/>
          </a:prstGeom>
        </p:spPr>
      </p:pic>
      <p:grpSp>
        <p:nvGrpSpPr>
          <p:cNvPr id="262" name="Group 261"/>
          <p:cNvGrpSpPr/>
          <p:nvPr/>
        </p:nvGrpSpPr>
        <p:grpSpPr>
          <a:xfrm>
            <a:off x="5500370" y="1329055"/>
            <a:ext cx="3050540" cy="671195"/>
            <a:chOff x="13184" y="5580"/>
            <a:chExt cx="4804" cy="1057"/>
          </a:xfrm>
        </p:grpSpPr>
        <p:sp>
          <p:nvSpPr>
            <p:cNvPr id="246" name="Text Box 245"/>
            <p:cNvSpPr txBox="1"/>
            <p:nvPr/>
          </p:nvSpPr>
          <p:spPr>
            <a:xfrm>
              <a:off x="13184" y="5621"/>
              <a:ext cx="480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/>
                <a:t>STS Ladder performance and characterization</a:t>
              </a:r>
              <a:endParaRPr lang="en-GB" altLang="en-US"/>
            </a:p>
          </p:txBody>
        </p:sp>
        <p:cxnSp>
          <p:nvCxnSpPr>
            <p:cNvPr id="252" name="Straight Connector 251"/>
            <p:cNvCxnSpPr/>
            <p:nvPr/>
          </p:nvCxnSpPr>
          <p:spPr>
            <a:xfrm>
              <a:off x="13322" y="5580"/>
              <a:ext cx="4529" cy="25"/>
            </a:xfrm>
            <a:prstGeom prst="line">
              <a:avLst/>
            </a:prstGeom>
            <a:ln w="25400">
              <a:gradFill>
                <a:gsLst>
                  <a:gs pos="50000">
                    <a:srgbClr val="D8A3F4"/>
                  </a:gs>
                  <a:gs pos="0">
                    <a:srgbClr val="EEE0FB"/>
                  </a:gs>
                  <a:gs pos="100000">
                    <a:srgbClr val="7030A0"/>
                  </a:gs>
                </a:gsLst>
              </a:gradFill>
            </a:ln>
            <a:effectLst/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13322" y="6600"/>
              <a:ext cx="4529" cy="25"/>
            </a:xfrm>
            <a:prstGeom prst="line">
              <a:avLst/>
            </a:prstGeom>
            <a:ln w="25400">
              <a:gradFill>
                <a:gsLst>
                  <a:gs pos="50000">
                    <a:srgbClr val="D8A3F4"/>
                  </a:gs>
                  <a:gs pos="0">
                    <a:srgbClr val="EEE0FB"/>
                  </a:gs>
                  <a:gs pos="100000">
                    <a:srgbClr val="7030A0"/>
                  </a:gs>
                </a:gsLst>
              </a:gradFill>
            </a:ln>
            <a:effectLst/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254" name="Straight Connector 253"/>
          <p:cNvCxnSpPr/>
          <p:nvPr/>
        </p:nvCxnSpPr>
        <p:spPr>
          <a:xfrm>
            <a:off x="8686165" y="2833370"/>
            <a:ext cx="2875915" cy="15875"/>
          </a:xfrm>
          <a:prstGeom prst="line">
            <a:avLst/>
          </a:prstGeom>
          <a:ln w="25400">
            <a:gradFill>
              <a:gsLst>
                <a:gs pos="50000">
                  <a:srgbClr val="D8A3F4"/>
                </a:gs>
                <a:gs pos="0">
                  <a:srgbClr val="EEE0FB"/>
                </a:gs>
                <a:gs pos="100000">
                  <a:srgbClr val="7030A0"/>
                </a:gs>
              </a:gsLst>
            </a:gradFill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5" name="Round Diagonal Corner Rectangle 254"/>
          <p:cNvSpPr/>
          <p:nvPr/>
        </p:nvSpPr>
        <p:spPr>
          <a:xfrm>
            <a:off x="666115" y="361950"/>
            <a:ext cx="7406640" cy="732155"/>
          </a:xfrm>
          <a:prstGeom prst="round2DiagRect">
            <a:avLst/>
          </a:prstGeom>
          <a:noFill/>
          <a:ln w="25400" cmpd="sng">
            <a:gradFill>
              <a:gsLst>
                <a:gs pos="51000">
                  <a:srgbClr val="D8A3F4"/>
                </a:gs>
                <a:gs pos="0">
                  <a:srgbClr val="EEE0FB"/>
                </a:gs>
                <a:gs pos="100000">
                  <a:srgbClr val="7030A0"/>
                </a:gs>
              </a:gsLst>
              <a:lin ang="0" scaled="1"/>
            </a:gra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56" name="Straight Connector 255"/>
          <p:cNvCxnSpPr/>
          <p:nvPr/>
        </p:nvCxnSpPr>
        <p:spPr>
          <a:xfrm>
            <a:off x="9579610" y="3136265"/>
            <a:ext cx="1113790" cy="10795"/>
          </a:xfrm>
          <a:prstGeom prst="line">
            <a:avLst/>
          </a:prstGeom>
          <a:ln w="25400">
            <a:gradFill>
              <a:gsLst>
                <a:gs pos="50000">
                  <a:srgbClr val="D8A3F4"/>
                </a:gs>
                <a:gs pos="0">
                  <a:srgbClr val="EEE0FB"/>
                </a:gs>
                <a:gs pos="100000">
                  <a:srgbClr val="7030A0"/>
                </a:gs>
              </a:gsLst>
            </a:gradFill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8" name="Picture 257"/>
          <p:cNvPicPr>
            <a:picLocks noChangeAspect="1"/>
          </p:cNvPicPr>
          <p:nvPr/>
        </p:nvPicPr>
        <p:blipFill>
          <a:blip r:embed="rId5"/>
          <a:srcRect l="22266" t="24074" r="42470"/>
          <a:stretch>
            <a:fillRect/>
          </a:stretch>
        </p:blipFill>
        <p:spPr>
          <a:xfrm>
            <a:off x="9232900" y="232410"/>
            <a:ext cx="1877060" cy="2273300"/>
          </a:xfrm>
          <a:prstGeom prst="rect">
            <a:avLst/>
          </a:prstGeom>
          <a:ln>
            <a:solidFill>
              <a:srgbClr val="D8A3F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6">
            <a:alphaModFix amt="40000"/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125" y="5101590"/>
            <a:ext cx="998220" cy="1014730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7"/>
          <a:srcRect l="317" t="534" r="229" b="1018"/>
          <a:stretch>
            <a:fillRect/>
          </a:stretch>
        </p:blipFill>
        <p:spPr>
          <a:xfrm>
            <a:off x="8463915" y="3124835"/>
            <a:ext cx="3589020" cy="2457450"/>
          </a:xfrm>
          <a:prstGeom prst="roundRect">
            <a:avLst>
              <a:gd name="adj" fmla="val 3535"/>
            </a:avLst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30" y="2658745"/>
            <a:ext cx="3208655" cy="2689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285" y="4917440"/>
            <a:ext cx="3557270" cy="18205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528320" y="5424805"/>
            <a:ext cx="983615" cy="983615"/>
          </a:xfrm>
          <a:prstGeom prst="rect">
            <a:avLst/>
          </a:prstGeom>
        </p:spPr>
      </p:pic>
      <p:grpSp>
        <p:nvGrpSpPr>
          <p:cNvPr id="269" name="Group 268"/>
          <p:cNvGrpSpPr/>
          <p:nvPr/>
        </p:nvGrpSpPr>
        <p:grpSpPr>
          <a:xfrm>
            <a:off x="869950" y="6377305"/>
            <a:ext cx="2804160" cy="368300"/>
            <a:chOff x="11393" y="9907"/>
            <a:chExt cx="4416" cy="580"/>
          </a:xfrm>
        </p:grpSpPr>
        <p:sp>
          <p:nvSpPr>
            <p:cNvPr id="264" name="Text Box 263"/>
            <p:cNvSpPr txBox="1"/>
            <p:nvPr/>
          </p:nvSpPr>
          <p:spPr>
            <a:xfrm>
              <a:off x="11393" y="9907"/>
              <a:ext cx="441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baseline="30000"/>
                <a:t>90</a:t>
              </a:r>
              <a:r>
                <a:rPr lang="en-US" altLang="en-US"/>
                <a:t>Sr/Y source measu</a:t>
              </a:r>
              <a:r>
                <a:rPr lang="en-GB" altLang="en-US"/>
                <a:t>r</a:t>
              </a:r>
              <a:r>
                <a:rPr lang="en-US" altLang="en-US"/>
                <a:t>ement</a:t>
              </a:r>
              <a:endParaRPr lang="en-US" altLang="en-US"/>
            </a:p>
          </p:txBody>
        </p:sp>
        <p:cxnSp>
          <p:nvCxnSpPr>
            <p:cNvPr id="267" name="Straight Connector 266"/>
            <p:cNvCxnSpPr/>
            <p:nvPr/>
          </p:nvCxnSpPr>
          <p:spPr>
            <a:xfrm>
              <a:off x="11570" y="10425"/>
              <a:ext cx="4117" cy="20"/>
            </a:xfrm>
            <a:prstGeom prst="line">
              <a:avLst/>
            </a:prstGeom>
            <a:ln w="25400">
              <a:gradFill>
                <a:gsLst>
                  <a:gs pos="50000">
                    <a:srgbClr val="D8A3F4"/>
                  </a:gs>
                  <a:gs pos="0">
                    <a:srgbClr val="EEE0FB"/>
                  </a:gs>
                  <a:gs pos="100000">
                    <a:srgbClr val="7030A0"/>
                  </a:gs>
                </a:gsLst>
              </a:gradFill>
            </a:ln>
            <a:effectLst/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</Words>
  <Application>WPS Presentation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Calibri</vt:lpstr>
      <vt:lpstr>Times New Roman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Dario Ramirez</cp:lastModifiedBy>
  <cp:revision>23</cp:revision>
  <dcterms:created xsi:type="dcterms:W3CDTF">2025-01-27T11:07:40Z</dcterms:created>
  <dcterms:modified xsi:type="dcterms:W3CDTF">2025-01-31T09:22:30Z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4E67EB72B09F4CD4BFE15115DF30993E_11</vt:lpwstr>
  </property>
  <property fmtid="{D5CDD505-2E9C-101B-9397-08002B2CF9AE}" pid="3" name="KSOProductBuildVer">
    <vt:lpwstr>1033-12.2.0.19805</vt:lpwstr>
  </property>
</Properties>
</file>