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0"/>
  </p:notesMasterIdLst>
  <p:handoutMasterIdLst>
    <p:handoutMasterId r:id="rId41"/>
  </p:handoutMasterIdLst>
  <p:sldIdLst>
    <p:sldId id="257" r:id="rId2"/>
    <p:sldId id="301" r:id="rId3"/>
    <p:sldId id="288" r:id="rId4"/>
    <p:sldId id="285" r:id="rId5"/>
    <p:sldId id="302" r:id="rId6"/>
    <p:sldId id="259" r:id="rId7"/>
    <p:sldId id="260" r:id="rId8"/>
    <p:sldId id="280" r:id="rId9"/>
    <p:sldId id="262" r:id="rId10"/>
    <p:sldId id="282" r:id="rId11"/>
    <p:sldId id="283" r:id="rId12"/>
    <p:sldId id="284" r:id="rId13"/>
    <p:sldId id="287" r:id="rId14"/>
    <p:sldId id="278" r:id="rId15"/>
    <p:sldId id="281" r:id="rId16"/>
    <p:sldId id="291" r:id="rId17"/>
    <p:sldId id="293" r:id="rId18"/>
    <p:sldId id="294" r:id="rId19"/>
    <p:sldId id="295" r:id="rId20"/>
    <p:sldId id="289" r:id="rId21"/>
    <p:sldId id="290" r:id="rId22"/>
    <p:sldId id="292" r:id="rId23"/>
    <p:sldId id="296" r:id="rId24"/>
    <p:sldId id="304" r:id="rId25"/>
    <p:sldId id="297" r:id="rId26"/>
    <p:sldId id="298" r:id="rId27"/>
    <p:sldId id="299" r:id="rId28"/>
    <p:sldId id="274" r:id="rId29"/>
    <p:sldId id="303" r:id="rId30"/>
    <p:sldId id="263" r:id="rId31"/>
    <p:sldId id="265" r:id="rId32"/>
    <p:sldId id="266" r:id="rId33"/>
    <p:sldId id="267" r:id="rId34"/>
    <p:sldId id="268" r:id="rId35"/>
    <p:sldId id="269" r:id="rId36"/>
    <p:sldId id="270" r:id="rId37"/>
    <p:sldId id="271" r:id="rId38"/>
    <p:sldId id="272"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5" d="100"/>
          <a:sy n="115" d="100"/>
        </p:scale>
        <p:origin x="-23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61F36E-DEBD-8346-AED4-612E73667033}" type="datetimeFigureOut">
              <a:rPr lang="en-US" smtClean="0"/>
              <a:t>3/12/13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CB6F7B-DA4D-5748-B75D-155FD1DC923B}" type="slidenum">
              <a:rPr lang="en-US" smtClean="0"/>
              <a:t>‹#›</a:t>
            </a:fld>
            <a:endParaRPr lang="en-US"/>
          </a:p>
        </p:txBody>
      </p:sp>
    </p:spTree>
    <p:extLst>
      <p:ext uri="{BB962C8B-B14F-4D97-AF65-F5344CB8AC3E}">
        <p14:creationId xmlns:p14="http://schemas.microsoft.com/office/powerpoint/2010/main" val="3023518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14A2D3-BF57-C045-A76B-FAA11EBB8BD9}" type="datetimeFigureOut">
              <a:rPr lang="en-US" smtClean="0"/>
              <a:t>3/12/13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B2AB9B-40CA-794B-9B6F-53BBC6F999F9}" type="slidenum">
              <a:rPr lang="en-US" smtClean="0"/>
              <a:t>‹#›</a:t>
            </a:fld>
            <a:endParaRPr lang="en-US"/>
          </a:p>
        </p:txBody>
      </p:sp>
    </p:spTree>
    <p:extLst>
      <p:ext uri="{BB962C8B-B14F-4D97-AF65-F5344CB8AC3E}">
        <p14:creationId xmlns:p14="http://schemas.microsoft.com/office/powerpoint/2010/main" val="141676484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B2AB9B-40CA-794B-9B6F-53BBC6F999F9}" type="slidenum">
              <a:rPr lang="en-US" smtClean="0"/>
              <a:t>8</a:t>
            </a:fld>
            <a:endParaRPr lang="en-US"/>
          </a:p>
        </p:txBody>
      </p:sp>
    </p:spTree>
    <p:extLst>
      <p:ext uri="{BB962C8B-B14F-4D97-AF65-F5344CB8AC3E}">
        <p14:creationId xmlns:p14="http://schemas.microsoft.com/office/powerpoint/2010/main" val="9100382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jp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jpeg"/><Relationship Id="rId1" Type="http://schemas.openxmlformats.org/officeDocument/2006/relationships/slideMaster" Target="../slideMasters/slideMaster1.xml"/><Relationship Id="rId2" Type="http://schemas.openxmlformats.org/officeDocument/2006/relationships/image" Target="../media/image28.png"/></Relationships>
</file>

<file path=ppt/slideLayouts/_rels/slideLayout2.xml.rels><?xml version="1.0" encoding="UTF-8" standalone="yes"?>
<Relationships xmlns="http://schemas.openxmlformats.org/package/2006/relationships"><Relationship Id="rId11" Type="http://schemas.openxmlformats.org/officeDocument/2006/relationships/image" Target="../media/image18.png"/><Relationship Id="rId12" Type="http://schemas.openxmlformats.org/officeDocument/2006/relationships/image" Target="../media/image19.png"/><Relationship Id="rId13" Type="http://schemas.openxmlformats.org/officeDocument/2006/relationships/image" Target="../media/image20.png"/><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2.gif"/><Relationship Id="rId4" Type="http://schemas.openxmlformats.org/officeDocument/2006/relationships/image" Target="../media/image23.jpeg"/><Relationship Id="rId5" Type="http://schemas.openxmlformats.org/officeDocument/2006/relationships/image" Target="../media/image2.jpeg"/><Relationship Id="rId1" Type="http://schemas.openxmlformats.org/officeDocument/2006/relationships/slideMaster" Target="../slideMasters/slideMaster1.xml"/><Relationship Id="rId2" Type="http://schemas.openxmlformats.org/officeDocument/2006/relationships/image" Target="../media/image2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eg"/><Relationship Id="rId3" Type="http://schemas.openxmlformats.org/officeDocument/2006/relationships/image" Target="../media/image24.W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eg"/><Relationship Id="rId3" Type="http://schemas.openxmlformats.org/officeDocument/2006/relationships/image" Target="../media/image2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eg"/><Relationship Id="rId3" Type="http://schemas.openxmlformats.org/officeDocument/2006/relationships/image" Target="../media/image2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eg"/><Relationship Id="rId3" Type="http://schemas.openxmlformats.org/officeDocument/2006/relationships/image" Target="../media/image27.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0"/>
            <a:ext cx="9144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mesh_new_e.jpg"/>
          <p:cNvPicPr>
            <a:picLocks noChangeAspect="1"/>
          </p:cNvPicPr>
          <p:nvPr/>
        </p:nvPicPr>
        <p:blipFill>
          <a:blip r:embed="rId3">
            <a:alphaModFix amt="49000"/>
            <a:extLst>
              <a:ext uri="{28A0092B-C50C-407E-A947-70E740481C1C}">
                <a14:useLocalDpi xmlns:a14="http://schemas.microsoft.com/office/drawing/2010/main" val="0"/>
              </a:ext>
            </a:extLst>
          </a:blip>
          <a:stretch>
            <a:fillRect/>
          </a:stretch>
        </p:blipFill>
        <p:spPr>
          <a:xfrm>
            <a:off x="0" y="533400"/>
            <a:ext cx="9143999" cy="5562600"/>
          </a:xfrm>
          <a:prstGeom prst="ellipse">
            <a:avLst/>
          </a:prstGeom>
          <a:ln>
            <a:noFill/>
          </a:ln>
          <a:effectLst>
            <a:softEdge rad="112500"/>
          </a:effectLst>
        </p:spPr>
      </p:pic>
      <p:pic>
        <p:nvPicPr>
          <p:cNvPr id="6" name="Picture 5" descr="rootdrawing.gif"/>
          <p:cNvPicPr>
            <a:picLocks noChangeAspect="1"/>
          </p:cNvPicPr>
          <p:nvPr/>
        </p:nvPicPr>
        <p:blipFill>
          <a:blip r:embed="rId4">
            <a:alphaModFix amt="62000"/>
            <a:extLst>
              <a:ext uri="{28A0092B-C50C-407E-A947-70E740481C1C}">
                <a14:useLocalDpi xmlns:a14="http://schemas.microsoft.com/office/drawing/2010/main" val="0"/>
              </a:ext>
            </a:extLst>
          </a:blip>
          <a:srcRect/>
          <a:stretch>
            <a:fillRect/>
          </a:stretch>
        </p:blipFill>
        <p:spPr bwMode="auto">
          <a:xfrm>
            <a:off x="3581400" y="2514600"/>
            <a:ext cx="2286000" cy="2917825"/>
          </a:xfrm>
          <a:prstGeom prst="rect">
            <a:avLst/>
          </a:prstGeom>
          <a:noFill/>
          <a:ln>
            <a:noFill/>
          </a:ln>
          <a:extLst>
            <a:ext uri="{909E8E84-426E-40dd-AFC4-6F175D3DCCD1}">
              <a14:hiddenFill xmlns:a14="http://schemas.microsoft.com/office/drawing/2010/main">
                <a:solidFill>
                  <a:srgbClr val="FFFFFF">
                    <a:alpha val="62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alphaModFix amt="60000"/>
            <a:extLst>
              <a:ext uri="{28A0092B-C50C-407E-A947-70E740481C1C}">
                <a14:useLocalDpi xmlns:a14="http://schemas.microsoft.com/office/drawing/2010/main" val="0"/>
              </a:ext>
            </a:extLst>
          </a:blip>
          <a:stretch>
            <a:fillRect/>
          </a:stretch>
        </p:blipFill>
        <p:spPr>
          <a:xfrm>
            <a:off x="2209800" y="1600200"/>
            <a:ext cx="1535905" cy="1143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6">
            <a:alphaModFix amt="60000"/>
            <a:extLst>
              <a:ext uri="{28A0092B-C50C-407E-A947-70E740481C1C}">
                <a14:useLocalDpi xmlns:a14="http://schemas.microsoft.com/office/drawing/2010/main" val="0"/>
              </a:ext>
            </a:extLst>
          </a:blip>
          <a:stretch>
            <a:fillRect/>
          </a:stretch>
        </p:blipFill>
        <p:spPr>
          <a:xfrm>
            <a:off x="4038600" y="1447800"/>
            <a:ext cx="1532508" cy="1006192"/>
          </a:xfrm>
          <a:prstGeom prst="ellipse">
            <a:avLst/>
          </a:prstGeom>
          <a:ln>
            <a:solidFill>
              <a:schemeClr val="tx1"/>
            </a:solidFill>
          </a:ln>
          <a:effectLst/>
        </p:spPr>
      </p:pic>
      <p:pic>
        <p:nvPicPr>
          <p:cNvPr id="9" name="Picture 8"/>
          <p:cNvPicPr>
            <a:picLocks noChangeAspect="1"/>
          </p:cNvPicPr>
          <p:nvPr/>
        </p:nvPicPr>
        <p:blipFill>
          <a:blip r:embed="rId7">
            <a:alphaModFix amt="77000"/>
            <a:extLst>
              <a:ext uri="{28A0092B-C50C-407E-A947-70E740481C1C}">
                <a14:useLocalDpi xmlns:a14="http://schemas.microsoft.com/office/drawing/2010/main" val="0"/>
              </a:ext>
            </a:extLst>
          </a:blip>
          <a:stretch>
            <a:fillRect/>
          </a:stretch>
        </p:blipFill>
        <p:spPr>
          <a:xfrm>
            <a:off x="872744" y="2286000"/>
            <a:ext cx="1422399" cy="10668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ctrTitle"/>
          </p:nvPr>
        </p:nvSpPr>
        <p:spPr>
          <a:xfrm>
            <a:off x="381000" y="381001"/>
            <a:ext cx="7772400" cy="761999"/>
          </a:xfrm>
        </p:spPr>
        <p:txBody>
          <a:bodyPr anchor="t"/>
          <a:lstStyle>
            <a:lvl1pPr algn="l">
              <a:defRPr>
                <a:latin typeface="Georgia" pitchFamily="18" charset="0"/>
              </a:defRPr>
            </a:lvl1pPr>
          </a:lstStyle>
          <a:p>
            <a:r>
              <a:rPr lang="de-DE" smtClean="0"/>
              <a:t>Click to edit Master title style</a:t>
            </a:r>
            <a:endParaRPr lang="en-US" dirty="0"/>
          </a:p>
        </p:txBody>
      </p:sp>
      <p:sp>
        <p:nvSpPr>
          <p:cNvPr id="3" name="Subtitle 2"/>
          <p:cNvSpPr>
            <a:spLocks noGrp="1"/>
          </p:cNvSpPr>
          <p:nvPr>
            <p:ph type="subTitle" idx="1"/>
          </p:nvPr>
        </p:nvSpPr>
        <p:spPr>
          <a:xfrm>
            <a:off x="439948" y="1219200"/>
            <a:ext cx="5275052" cy="1295400"/>
          </a:xfrm>
        </p:spPr>
        <p:txBody>
          <a:bodyPr>
            <a:normAutofit/>
          </a:bodyPr>
          <a:lstStyle>
            <a:lvl1pPr marL="0" indent="0" algn="l">
              <a:buNone/>
              <a:defRPr sz="1600" baseline="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Click to edit Master subtitle style</a:t>
            </a:r>
            <a:endParaRPr lang="en-US" dirty="0"/>
          </a:p>
        </p:txBody>
      </p:sp>
      <p:sp>
        <p:nvSpPr>
          <p:cNvPr id="10" name="Date Placeholder 3"/>
          <p:cNvSpPr>
            <a:spLocks noGrp="1"/>
          </p:cNvSpPr>
          <p:nvPr>
            <p:ph type="dt" sz="half" idx="10"/>
          </p:nvPr>
        </p:nvSpPr>
        <p:spPr/>
        <p:txBody>
          <a:bodyPr/>
          <a:lstStyle>
            <a:lvl1pPr>
              <a:defRPr/>
            </a:lvl1pPr>
          </a:lstStyle>
          <a:p>
            <a:pPr>
              <a:defRPr/>
            </a:pPr>
            <a:r>
              <a:rPr lang="de-DE" smtClean="0">
                <a:solidFill>
                  <a:prstClr val="black">
                    <a:tint val="75000"/>
                  </a:prstClr>
                </a:solidFill>
              </a:rPr>
              <a:t>12/05/12</a:t>
            </a:r>
            <a:endParaRPr lang="de-DE">
              <a:solidFill>
                <a:prstClr val="black">
                  <a:tint val="75000"/>
                </a:prstClr>
              </a:solidFill>
            </a:endParaRPr>
          </a:p>
        </p:txBody>
      </p:sp>
      <p:sp>
        <p:nvSpPr>
          <p:cNvPr id="11" name="Footer Placeholder 4"/>
          <p:cNvSpPr>
            <a:spLocks noGrp="1"/>
          </p:cNvSpPr>
          <p:nvPr>
            <p:ph type="ftr" sz="quarter" idx="11"/>
          </p:nvPr>
        </p:nvSpPr>
        <p:spPr/>
        <p:txBody>
          <a:bodyPr/>
          <a:lstStyle>
            <a:lvl1pPr>
              <a:defRPr/>
            </a:lvl1p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12" name="Slide Number Placeholder 5"/>
          <p:cNvSpPr>
            <a:spLocks noGrp="1"/>
          </p:cNvSpPr>
          <p:nvPr>
            <p:ph type="sldNum" sz="quarter" idx="12"/>
          </p:nvPr>
        </p:nvSpPr>
        <p:spPr/>
        <p:txBody>
          <a:bodyPr/>
          <a:lstStyle>
            <a:lvl1pPr>
              <a:defRPr/>
            </a:lvl1pPr>
          </a:lstStyle>
          <a:p>
            <a:pPr>
              <a:defRPr/>
            </a:pPr>
            <a:fld id="{CA7CC0F9-E26C-E645-9F47-C59BC2257C56}" type="slidenum">
              <a:rPr lang="de-DE">
                <a:solidFill>
                  <a:prstClr val="black">
                    <a:tint val="75000"/>
                  </a:prstClr>
                </a:solidFill>
              </a:rPr>
              <a:pPr>
                <a:defRPr/>
              </a:pPr>
              <a:t>‹#›</a:t>
            </a:fld>
            <a:endParaRPr lang="de-DE">
              <a:solidFill>
                <a:prstClr val="black">
                  <a:tint val="75000"/>
                </a:prstClr>
              </a:solidFill>
            </a:endParaRPr>
          </a:p>
        </p:txBody>
      </p:sp>
      <p:pic>
        <p:nvPicPr>
          <p:cNvPr id="13" name="Picture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934200" y="2209800"/>
            <a:ext cx="1480267" cy="1137469"/>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4" name="Picture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742982" y="1591572"/>
            <a:ext cx="1343618" cy="1063236"/>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5" name="Picture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447800" y="3505200"/>
            <a:ext cx="1676400" cy="10668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6" name="Picture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167375" y="3505200"/>
            <a:ext cx="1461577" cy="9906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15399196"/>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dirty="0"/>
          </a:p>
        </p:txBody>
      </p:sp>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r>
              <a:rPr lang="de-DE" smtClean="0">
                <a:solidFill>
                  <a:prstClr val="black">
                    <a:tint val="75000"/>
                  </a:prstClr>
                </a:solidFill>
              </a:rPr>
              <a:t>12/05/12</a:t>
            </a:r>
            <a:endParaRPr lang="de-DE">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27D9B22-7BBC-324C-B7BB-D20099B966CE}" type="slidenum">
              <a:rPr lang="de-DE">
                <a:solidFill>
                  <a:prstClr val="black">
                    <a:tint val="75000"/>
                  </a:prstClr>
                </a:solidFill>
              </a:rPr>
              <a:pPr>
                <a:defRPr/>
              </a:pPr>
              <a:t>‹#›</a:t>
            </a:fld>
            <a:endParaRPr lang="de-DE">
              <a:solidFill>
                <a:prstClr val="black">
                  <a:tint val="75000"/>
                </a:prstClr>
              </a:solidFill>
            </a:endParaRPr>
          </a:p>
        </p:txBody>
      </p:sp>
    </p:spTree>
    <p:extLst>
      <p:ext uri="{BB962C8B-B14F-4D97-AF65-F5344CB8AC3E}">
        <p14:creationId xmlns:p14="http://schemas.microsoft.com/office/powerpoint/2010/main" val="3034273649"/>
      </p:ext>
    </p:extLst>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lvl1pPr>
              <a:defRPr/>
            </a:lvl1pPr>
          </a:lstStyle>
          <a:p>
            <a:r>
              <a:rPr lang="de-DE"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de-DE" smtClean="0">
                <a:solidFill>
                  <a:prstClr val="black">
                    <a:tint val="75000"/>
                  </a:prstClr>
                </a:solidFill>
              </a:rPr>
              <a:t>12/05/12</a:t>
            </a:r>
            <a:endParaRPr lang="de-DE">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53A7B6B-A149-F945-A743-356B416BC509}" type="slidenum">
              <a:rPr lang="de-DE">
                <a:solidFill>
                  <a:prstClr val="black">
                    <a:tint val="75000"/>
                  </a:prstClr>
                </a:solidFill>
              </a:rPr>
              <a:pPr>
                <a:defRPr/>
              </a:pPr>
              <a:t>‹#›</a:t>
            </a:fld>
            <a:endParaRPr lang="de-DE">
              <a:solidFill>
                <a:prstClr val="black">
                  <a:tint val="75000"/>
                </a:prstClr>
              </a:solidFill>
            </a:endParaRPr>
          </a:p>
        </p:txBody>
      </p:sp>
    </p:spTree>
    <p:extLst>
      <p:ext uri="{BB962C8B-B14F-4D97-AF65-F5344CB8AC3E}">
        <p14:creationId xmlns:p14="http://schemas.microsoft.com/office/powerpoint/2010/main" val="2572734652"/>
      </p:ext>
    </p:extLst>
  </p:cSld>
  <p:clrMapOvr>
    <a:masterClrMapping/>
  </p:clrMapOvr>
  <p:transition xmlns:p14="http://schemas.microsoft.com/office/powerpoint/2010/mai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800"/>
            </a:lvl1pPr>
          </a:lstStyle>
          <a:p>
            <a:r>
              <a:rPr lang="de-DE"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r>
              <a:rPr lang="de-DE" smtClean="0">
                <a:solidFill>
                  <a:prstClr val="black">
                    <a:tint val="75000"/>
                  </a:prstClr>
                </a:solidFill>
              </a:rPr>
              <a:t>12/05/12</a:t>
            </a:r>
            <a:endParaRPr lang="de-DE">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22D8250-3749-E240-83FB-D0B3D6841FC3}" type="slidenum">
              <a:rPr lang="de-DE">
                <a:solidFill>
                  <a:prstClr val="black">
                    <a:tint val="75000"/>
                  </a:prstClr>
                </a:solidFill>
              </a:rPr>
              <a:pPr>
                <a:defRPr/>
              </a:pPr>
              <a:t>‹#›</a:t>
            </a:fld>
            <a:endParaRPr lang="de-DE">
              <a:solidFill>
                <a:prstClr val="black">
                  <a:tint val="75000"/>
                </a:prstClr>
              </a:solidFill>
            </a:endParaRPr>
          </a:p>
        </p:txBody>
      </p:sp>
    </p:spTree>
    <p:extLst>
      <p:ext uri="{BB962C8B-B14F-4D97-AF65-F5344CB8AC3E}">
        <p14:creationId xmlns:p14="http://schemas.microsoft.com/office/powerpoint/2010/main" val="2493998676"/>
      </p:ext>
    </p:extLst>
  </p:cSld>
  <p:clrMapOvr>
    <a:masterClrMapping/>
  </p:clrMapOvr>
  <p:transition xmlns:p14="http://schemas.microsoft.com/office/powerpoint/2010/mai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de-DE" smtClean="0">
                <a:solidFill>
                  <a:prstClr val="black">
                    <a:tint val="75000"/>
                  </a:prstClr>
                </a:solidFill>
              </a:rPr>
              <a:t>12/05/12</a:t>
            </a:r>
            <a:endParaRPr lang="de-DE">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FD8D2CD-7657-924F-BC49-816AE032A24A}" type="slidenum">
              <a:rPr lang="de-DE">
                <a:solidFill>
                  <a:prstClr val="black">
                    <a:tint val="75000"/>
                  </a:prstClr>
                </a:solidFill>
              </a:rPr>
              <a:pPr>
                <a:defRPr/>
              </a:pPr>
              <a:t>‹#›</a:t>
            </a:fld>
            <a:endParaRPr lang="de-DE">
              <a:solidFill>
                <a:prstClr val="black">
                  <a:tint val="75000"/>
                </a:prstClr>
              </a:solidFill>
            </a:endParaRPr>
          </a:p>
        </p:txBody>
      </p:sp>
    </p:spTree>
    <p:extLst>
      <p:ext uri="{BB962C8B-B14F-4D97-AF65-F5344CB8AC3E}">
        <p14:creationId xmlns:p14="http://schemas.microsoft.com/office/powerpoint/2010/main" val="3231310887"/>
      </p:ext>
    </p:extLst>
  </p:cSld>
  <p:clrMapOvr>
    <a:masterClrMapping/>
  </p:clrMapOvr>
  <p:transition xmlns:p14="http://schemas.microsoft.com/office/powerpoint/2010/mai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762000"/>
          </a:xfrm>
        </p:spPr>
        <p:txBody>
          <a:bodyPr anchor="b"/>
          <a:lstStyle>
            <a:lvl1pPr algn="l">
              <a:defRPr sz="2000" b="1"/>
            </a:lvl1pPr>
          </a:lstStyle>
          <a:p>
            <a:r>
              <a:rPr lang="de-DE"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dirty="0"/>
          </a:p>
        </p:txBody>
      </p:sp>
      <p:sp>
        <p:nvSpPr>
          <p:cNvPr id="4" name="Text Placeholder 3"/>
          <p:cNvSpPr>
            <a:spLocks noGrp="1"/>
          </p:cNvSpPr>
          <p:nvPr>
            <p:ph type="body" sz="half" idx="2"/>
          </p:nvPr>
        </p:nvSpPr>
        <p:spPr>
          <a:xfrm>
            <a:off x="457200" y="1752600"/>
            <a:ext cx="3008313" cy="4373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de-DE" smtClean="0">
                <a:solidFill>
                  <a:prstClr val="black">
                    <a:tint val="75000"/>
                  </a:prstClr>
                </a:solidFill>
              </a:rPr>
              <a:t>12/05/12</a:t>
            </a:r>
            <a:endParaRPr lang="de-DE">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750BDEE-382D-E343-A279-BAF7270C3CDA}" type="slidenum">
              <a:rPr lang="de-DE">
                <a:solidFill>
                  <a:prstClr val="black">
                    <a:tint val="75000"/>
                  </a:prstClr>
                </a:solidFill>
              </a:rPr>
              <a:pPr>
                <a:defRPr/>
              </a:pPr>
              <a:t>‹#›</a:t>
            </a:fld>
            <a:endParaRPr lang="de-DE">
              <a:solidFill>
                <a:prstClr val="black">
                  <a:tint val="75000"/>
                </a:prstClr>
              </a:solidFill>
            </a:endParaRPr>
          </a:p>
        </p:txBody>
      </p:sp>
    </p:spTree>
    <p:extLst>
      <p:ext uri="{BB962C8B-B14F-4D97-AF65-F5344CB8AC3E}">
        <p14:creationId xmlns:p14="http://schemas.microsoft.com/office/powerpoint/2010/main" val="1634626588"/>
      </p:ext>
    </p:extLst>
  </p:cSld>
  <p:clrMapOvr>
    <a:masterClrMapping/>
  </p:clrMapOvr>
  <p:transition xmlns:p14="http://schemas.microsoft.com/office/powerpoint/2010/mai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e-D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de-DE" smtClean="0">
                <a:solidFill>
                  <a:prstClr val="black">
                    <a:tint val="75000"/>
                  </a:prstClr>
                </a:solidFill>
              </a:rPr>
              <a:t>12/05/12</a:t>
            </a:r>
            <a:endParaRPr lang="de-DE">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1A1B518-B7A6-D641-91EB-2019CA9B0EF2}" type="slidenum">
              <a:rPr lang="de-DE">
                <a:solidFill>
                  <a:prstClr val="black">
                    <a:tint val="75000"/>
                  </a:prstClr>
                </a:solidFill>
              </a:rPr>
              <a:pPr>
                <a:defRPr/>
              </a:pPr>
              <a:t>‹#›</a:t>
            </a:fld>
            <a:endParaRPr lang="de-DE">
              <a:solidFill>
                <a:prstClr val="black">
                  <a:tint val="75000"/>
                </a:prstClr>
              </a:solidFill>
            </a:endParaRPr>
          </a:p>
        </p:txBody>
      </p:sp>
    </p:spTree>
    <p:extLst>
      <p:ext uri="{BB962C8B-B14F-4D97-AF65-F5344CB8AC3E}">
        <p14:creationId xmlns:p14="http://schemas.microsoft.com/office/powerpoint/2010/main" val="2335087390"/>
      </p:ext>
    </p:extLst>
  </p:cSld>
  <p:clrMapOvr>
    <a:masterClrMapping/>
  </p:clrMapOvr>
  <p:transition xmlns:p14="http://schemas.microsoft.com/office/powerpoint/2010/mai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de-DE" smtClean="0">
                <a:solidFill>
                  <a:prstClr val="black">
                    <a:tint val="75000"/>
                  </a:prstClr>
                </a:solidFill>
              </a:rPr>
              <a:t>12/05/12</a:t>
            </a:r>
            <a:endParaRPr lang="de-DE">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D7F6F39-361B-D84E-9A98-B0ED5069DBCB}" type="slidenum">
              <a:rPr lang="de-DE">
                <a:solidFill>
                  <a:prstClr val="black">
                    <a:tint val="75000"/>
                  </a:prstClr>
                </a:solidFill>
              </a:rPr>
              <a:pPr>
                <a:defRPr/>
              </a:pPr>
              <a:t>‹#›</a:t>
            </a:fld>
            <a:endParaRPr lang="de-DE">
              <a:solidFill>
                <a:prstClr val="black">
                  <a:tint val="75000"/>
                </a:prstClr>
              </a:solidFill>
            </a:endParaRPr>
          </a:p>
        </p:txBody>
      </p:sp>
    </p:spTree>
    <p:extLst>
      <p:ext uri="{BB962C8B-B14F-4D97-AF65-F5344CB8AC3E}">
        <p14:creationId xmlns:p14="http://schemas.microsoft.com/office/powerpoint/2010/main" val="590350760"/>
      </p:ext>
    </p:extLst>
  </p:cSld>
  <p:clrMapOvr>
    <a:masterClrMapping/>
  </p:clrMapOvr>
  <p:transition xmlns:p14="http://schemas.microsoft.com/office/powerpoint/2010/mai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de-DE" smtClean="0"/>
              <a:t>Click to edit Master title style</a:t>
            </a:r>
            <a:endParaRPr lang="en-US"/>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de-DE" smtClean="0">
                <a:solidFill>
                  <a:prstClr val="black">
                    <a:tint val="75000"/>
                  </a:prstClr>
                </a:solidFill>
              </a:rPr>
              <a:t>12/05/12</a:t>
            </a:r>
            <a:endParaRPr lang="de-DE">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E016CEA-3E19-D44D-86F8-E683D3CEC51A}" type="slidenum">
              <a:rPr lang="de-DE">
                <a:solidFill>
                  <a:prstClr val="black">
                    <a:tint val="75000"/>
                  </a:prstClr>
                </a:solidFill>
              </a:rPr>
              <a:pPr>
                <a:defRPr/>
              </a:pPr>
              <a:t>‹#›</a:t>
            </a:fld>
            <a:endParaRPr lang="de-DE">
              <a:solidFill>
                <a:prstClr val="black">
                  <a:tint val="75000"/>
                </a:prstClr>
              </a:solidFill>
            </a:endParaRPr>
          </a:p>
        </p:txBody>
      </p:sp>
    </p:spTree>
    <p:extLst>
      <p:ext uri="{BB962C8B-B14F-4D97-AF65-F5344CB8AC3E}">
        <p14:creationId xmlns:p14="http://schemas.microsoft.com/office/powerpoint/2010/main" val="3567773834"/>
      </p:ext>
    </p:extLst>
  </p:cSld>
  <p:clrMapOvr>
    <a:masterClrMapping/>
  </p:clrMapOvr>
  <p:transition xmlns:p14="http://schemas.microsoft.com/office/powerpoint/2010/mai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 name="Picture 1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0813" y="115888"/>
            <a:ext cx="18653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9"/>
          <p:cNvSpPr txBox="1">
            <a:spLocks noChangeArrowheads="1"/>
          </p:cNvSpPr>
          <p:nvPr userDrawn="1"/>
        </p:nvSpPr>
        <p:spPr bwMode="auto">
          <a:xfrm>
            <a:off x="1908175" y="44450"/>
            <a:ext cx="2266950" cy="830263"/>
          </a:xfrm>
          <a:prstGeom prst="rect">
            <a:avLst/>
          </a:prstGeom>
          <a:noFill/>
          <a:ln w="9525">
            <a:noFill/>
            <a:miter lim="800000"/>
            <a:headEnd/>
            <a:tailEnd/>
          </a:ln>
          <a:effectLst/>
        </p:spPr>
        <p:txBody>
          <a:bodyPr>
            <a:spAutoFit/>
          </a:bodyPr>
          <a:lstStyle/>
          <a:p>
            <a:pPr algn="r" defTabSz="914400">
              <a:lnSpc>
                <a:spcPct val="120000"/>
              </a:lnSpc>
              <a:defRPr/>
            </a:pPr>
            <a:r>
              <a:rPr lang="it-IT" sz="2000" dirty="0">
                <a:solidFill>
                  <a:srgbClr val="000099"/>
                </a:solidFill>
                <a:latin typeface="Arial" pitchFamily="34" charset="0"/>
                <a:ea typeface="ＭＳ Ｐゴシック" charset="0"/>
                <a:cs typeface="Arial" pitchFamily="34" charset="0"/>
              </a:rPr>
              <a:t>22</a:t>
            </a:r>
            <a:r>
              <a:rPr lang="it-IT" sz="2000" baseline="30000" dirty="0">
                <a:solidFill>
                  <a:srgbClr val="000099"/>
                </a:solidFill>
                <a:latin typeface="Arial" pitchFamily="34" charset="0"/>
                <a:ea typeface="ＭＳ Ｐゴシック" charset="0"/>
                <a:cs typeface="Arial" pitchFamily="34" charset="0"/>
              </a:rPr>
              <a:t>th</a:t>
            </a:r>
            <a:r>
              <a:rPr lang="it-IT" sz="2000" dirty="0">
                <a:solidFill>
                  <a:srgbClr val="000099"/>
                </a:solidFill>
                <a:latin typeface="Arial" pitchFamily="34" charset="0"/>
                <a:ea typeface="ＭＳ Ｐゴシック" charset="0"/>
                <a:cs typeface="Arial" pitchFamily="34" charset="0"/>
              </a:rPr>
              <a:t>  May </a:t>
            </a:r>
            <a:r>
              <a:rPr lang="en-GB" sz="2000" dirty="0">
                <a:solidFill>
                  <a:srgbClr val="000099"/>
                </a:solidFill>
                <a:latin typeface="Arial" pitchFamily="34" charset="0"/>
                <a:ea typeface="ＭＳ Ｐゴシック" charset="0"/>
                <a:cs typeface="Arial" pitchFamily="34" charset="0"/>
              </a:rPr>
              <a:t>2012</a:t>
            </a:r>
          </a:p>
          <a:p>
            <a:pPr algn="r" defTabSz="914400">
              <a:lnSpc>
                <a:spcPct val="120000"/>
              </a:lnSpc>
              <a:defRPr/>
            </a:pPr>
            <a:r>
              <a:rPr lang="en-GB" sz="2000" dirty="0">
                <a:solidFill>
                  <a:srgbClr val="000099"/>
                </a:solidFill>
                <a:latin typeface="Arial" pitchFamily="34" charset="0"/>
                <a:ea typeface="ＭＳ Ｐゴシック" charset="0"/>
                <a:cs typeface="Arial" pitchFamily="34" charset="0"/>
              </a:rPr>
              <a:t>Stefano Spataro</a:t>
            </a:r>
            <a:endParaRPr lang="en-US" sz="2000" dirty="0">
              <a:solidFill>
                <a:srgbClr val="000099"/>
              </a:solidFill>
              <a:latin typeface="Arial" pitchFamily="34" charset="0"/>
              <a:ea typeface="ＭＳ Ｐゴシック" charset="0"/>
              <a:cs typeface="Arial" pitchFamily="34" charset="0"/>
            </a:endParaRPr>
          </a:p>
        </p:txBody>
      </p:sp>
      <p:sp>
        <p:nvSpPr>
          <p:cNvPr id="4" name="Line 16"/>
          <p:cNvSpPr>
            <a:spLocks noChangeShapeType="1"/>
          </p:cNvSpPr>
          <p:nvPr userDrawn="1"/>
        </p:nvSpPr>
        <p:spPr bwMode="auto">
          <a:xfrm>
            <a:off x="4356100" y="182563"/>
            <a:ext cx="0" cy="582612"/>
          </a:xfrm>
          <a:prstGeom prst="line">
            <a:avLst/>
          </a:prstGeom>
          <a:noFill/>
          <a:ln w="28575">
            <a:solidFill>
              <a:srgbClr val="000099"/>
            </a:solidFill>
            <a:round/>
            <a:headEnd/>
            <a:tailEnd/>
          </a:ln>
          <a:effectLst/>
        </p:spPr>
        <p:txBody>
          <a:bodyPr>
            <a:spAutoFit/>
          </a:bodyPr>
          <a:lstStyle/>
          <a:p>
            <a:pPr defTabSz="914400">
              <a:defRPr/>
            </a:pPr>
            <a:endParaRPr lang="it-IT" sz="2200">
              <a:solidFill>
                <a:prstClr val="black"/>
              </a:solidFill>
              <a:latin typeface="Arial" pitchFamily="34" charset="0"/>
              <a:ea typeface="ＭＳ Ｐゴシック" charset="0"/>
              <a:cs typeface="Arial" pitchFamily="34" charset="0"/>
            </a:endParaRPr>
          </a:p>
        </p:txBody>
      </p:sp>
      <p:pic>
        <p:nvPicPr>
          <p:cNvPr id="5" name="Picture 22" descr="D:\svn\panda\Talks\20090907 - (Panda) Julich\header_mole.gi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04138" y="44450"/>
            <a:ext cx="4826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3" descr="D:\svn\panda\Talks\20090907 - (Panda) Julich\logouni_alldx.jpg"/>
          <p:cNvPicPr>
            <a:picLocks noChangeAspect="1" noChangeArrowheads="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3112" t="2779" r="22993" b="30569"/>
          <a:stretch>
            <a:fillRect/>
          </a:stretch>
        </p:blipFill>
        <p:spPr bwMode="auto">
          <a:xfrm>
            <a:off x="8323263" y="49213"/>
            <a:ext cx="66675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179388" y="836613"/>
            <a:ext cx="8785225" cy="0"/>
          </a:xfrm>
          <a:prstGeom prst="line">
            <a:avLst/>
          </a:prstGeom>
          <a:ln w="38100" cmpd="dbl">
            <a:solidFill>
              <a:srgbClr val="000099"/>
            </a:solidFill>
          </a:ln>
        </p:spPr>
        <p:style>
          <a:lnRef idx="1">
            <a:schemeClr val="accent1"/>
          </a:lnRef>
          <a:fillRef idx="0">
            <a:schemeClr val="accent1"/>
          </a:fillRef>
          <a:effectRef idx="0">
            <a:schemeClr val="accent1"/>
          </a:effectRef>
          <a:fontRef idx="minor">
            <a:schemeClr val="tx1"/>
          </a:fontRef>
        </p:style>
      </p:cxnSp>
      <p:sp>
        <p:nvSpPr>
          <p:cNvPr id="8" name="Text Box 15"/>
          <p:cNvSpPr txBox="1">
            <a:spLocks noChangeArrowheads="1"/>
          </p:cNvSpPr>
          <p:nvPr userDrawn="1"/>
        </p:nvSpPr>
        <p:spPr bwMode="auto">
          <a:xfrm>
            <a:off x="4429125" y="44450"/>
            <a:ext cx="3238500" cy="830263"/>
          </a:xfrm>
          <a:prstGeom prst="rect">
            <a:avLst/>
          </a:prstGeom>
          <a:noFill/>
          <a:ln w="9525">
            <a:noFill/>
            <a:miter lim="800000"/>
            <a:headEnd/>
            <a:tailEnd/>
          </a:ln>
          <a:effectLst/>
        </p:spPr>
        <p:txBody>
          <a:bodyPr>
            <a:spAutoFit/>
          </a:bodyPr>
          <a:lstStyle/>
          <a:p>
            <a:pPr defTabSz="914400">
              <a:lnSpc>
                <a:spcPct val="120000"/>
              </a:lnSpc>
              <a:defRPr/>
            </a:pPr>
            <a:r>
              <a:rPr lang="en-US" sz="2000" dirty="0">
                <a:solidFill>
                  <a:srgbClr val="000099"/>
                </a:solidFill>
                <a:latin typeface="Arial" pitchFamily="34" charset="0"/>
                <a:ea typeface="ＭＳ Ｐゴシック" charset="0"/>
                <a:cs typeface="Arial" pitchFamily="34" charset="0"/>
              </a:rPr>
              <a:t>Event Reconstruction in the </a:t>
            </a:r>
            <a:r>
              <a:rPr lang="en-US" sz="2000" dirty="0" err="1">
                <a:solidFill>
                  <a:srgbClr val="000099"/>
                </a:solidFill>
                <a:latin typeface="Arial" pitchFamily="34" charset="0"/>
                <a:ea typeface="ＭＳ Ｐゴシック" charset="0"/>
                <a:cs typeface="Arial" pitchFamily="34" charset="0"/>
              </a:rPr>
              <a:t>PandaRoot</a:t>
            </a:r>
            <a:r>
              <a:rPr lang="en-US" sz="2000" dirty="0">
                <a:solidFill>
                  <a:srgbClr val="000099"/>
                </a:solidFill>
                <a:latin typeface="Arial" pitchFamily="34" charset="0"/>
                <a:ea typeface="ＭＳ Ｐゴシック" charset="0"/>
                <a:cs typeface="Arial" pitchFamily="34" charset="0"/>
              </a:rPr>
              <a:t> framework</a:t>
            </a:r>
          </a:p>
        </p:txBody>
      </p:sp>
    </p:spTree>
    <p:extLst>
      <p:ext uri="{BB962C8B-B14F-4D97-AF65-F5344CB8AC3E}">
        <p14:creationId xmlns:p14="http://schemas.microsoft.com/office/powerpoint/2010/main" val="1244303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0"/>
            <a:ext cx="9144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mesh_new_e.jpg"/>
          <p:cNvPicPr>
            <a:picLocks noChangeAspect="1"/>
          </p:cNvPicPr>
          <p:nvPr/>
        </p:nvPicPr>
        <p:blipFill>
          <a:blip r:embed="rId3">
            <a:alphaModFix amt="49000"/>
            <a:extLst>
              <a:ext uri="{28A0092B-C50C-407E-A947-70E740481C1C}">
                <a14:useLocalDpi xmlns:a14="http://schemas.microsoft.com/office/drawing/2010/main" val="0"/>
              </a:ext>
            </a:extLst>
          </a:blip>
          <a:stretch>
            <a:fillRect/>
          </a:stretch>
        </p:blipFill>
        <p:spPr>
          <a:xfrm>
            <a:off x="0" y="533400"/>
            <a:ext cx="9143999" cy="5562600"/>
          </a:xfrm>
          <a:prstGeom prst="ellipse">
            <a:avLst/>
          </a:prstGeom>
          <a:ln>
            <a:noFill/>
          </a:ln>
          <a:effectLst>
            <a:softEdge rad="112500"/>
          </a:effectLst>
        </p:spPr>
      </p:pic>
      <p:pic>
        <p:nvPicPr>
          <p:cNvPr id="6" name="Picture 5" descr="rootdrawing.gif"/>
          <p:cNvPicPr>
            <a:picLocks noChangeAspect="1"/>
          </p:cNvPicPr>
          <p:nvPr/>
        </p:nvPicPr>
        <p:blipFill>
          <a:blip r:embed="rId4">
            <a:alphaModFix amt="62000"/>
            <a:extLst>
              <a:ext uri="{28A0092B-C50C-407E-A947-70E740481C1C}">
                <a14:useLocalDpi xmlns:a14="http://schemas.microsoft.com/office/drawing/2010/main" val="0"/>
              </a:ext>
            </a:extLst>
          </a:blip>
          <a:srcRect/>
          <a:stretch>
            <a:fillRect/>
          </a:stretch>
        </p:blipFill>
        <p:spPr bwMode="auto">
          <a:xfrm>
            <a:off x="3581400" y="2514600"/>
            <a:ext cx="2286000" cy="2917825"/>
          </a:xfrm>
          <a:prstGeom prst="rect">
            <a:avLst/>
          </a:prstGeom>
          <a:noFill/>
          <a:ln>
            <a:noFill/>
          </a:ln>
          <a:extLst>
            <a:ext uri="{909E8E84-426E-40dd-AFC4-6F175D3DCCD1}">
              <a14:hiddenFill xmlns:a14="http://schemas.microsoft.com/office/drawing/2010/main">
                <a:solidFill>
                  <a:srgbClr val="FFFFFF">
                    <a:alpha val="62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1219200"/>
            <a:ext cx="1905000" cy="1375519"/>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3474" y="1600200"/>
            <a:ext cx="1963054" cy="1542185"/>
          </a:xfrm>
          <a:prstGeom prst="ellipse">
            <a:avLst/>
          </a:prstGeom>
          <a:ln>
            <a:noFill/>
          </a:ln>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800" y="3200400"/>
            <a:ext cx="2286000" cy="1733642"/>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ctrTitle"/>
          </p:nvPr>
        </p:nvSpPr>
        <p:spPr>
          <a:xfrm>
            <a:off x="381000" y="381001"/>
            <a:ext cx="7772400" cy="761999"/>
          </a:xfrm>
        </p:spPr>
        <p:txBody>
          <a:bodyPr anchor="t"/>
          <a:lstStyle>
            <a:lvl1pPr algn="l">
              <a:defRPr>
                <a:latin typeface="Georgia" pitchFamily="18" charset="0"/>
              </a:defRPr>
            </a:lvl1pPr>
          </a:lstStyle>
          <a:p>
            <a:r>
              <a:rPr lang="de-DE" smtClean="0"/>
              <a:t>Click to edit Master title style</a:t>
            </a:r>
            <a:endParaRPr lang="en-US" dirty="0"/>
          </a:p>
        </p:txBody>
      </p:sp>
      <p:sp>
        <p:nvSpPr>
          <p:cNvPr id="10" name="Date Placeholder 3"/>
          <p:cNvSpPr>
            <a:spLocks noGrp="1"/>
          </p:cNvSpPr>
          <p:nvPr>
            <p:ph type="dt" sz="half" idx="10"/>
          </p:nvPr>
        </p:nvSpPr>
        <p:spPr/>
        <p:txBody>
          <a:bodyPr/>
          <a:lstStyle>
            <a:lvl1pPr>
              <a:defRPr/>
            </a:lvl1pPr>
          </a:lstStyle>
          <a:p>
            <a:pPr>
              <a:defRPr/>
            </a:pPr>
            <a:r>
              <a:rPr lang="de-DE" smtClean="0">
                <a:solidFill>
                  <a:prstClr val="black">
                    <a:tint val="75000"/>
                  </a:prstClr>
                </a:solidFill>
              </a:rPr>
              <a:t>12/05/12</a:t>
            </a:r>
            <a:endParaRPr lang="de-DE">
              <a:solidFill>
                <a:prstClr val="black">
                  <a:tint val="75000"/>
                </a:prstClr>
              </a:solidFill>
            </a:endParaRPr>
          </a:p>
        </p:txBody>
      </p:sp>
      <p:sp>
        <p:nvSpPr>
          <p:cNvPr id="11" name="Footer Placeholder 4"/>
          <p:cNvSpPr>
            <a:spLocks noGrp="1"/>
          </p:cNvSpPr>
          <p:nvPr>
            <p:ph type="ftr" sz="quarter" idx="11"/>
          </p:nvPr>
        </p:nvSpPr>
        <p:spPr/>
        <p:txBody>
          <a:bodyPr/>
          <a:lstStyle>
            <a:lvl1pPr>
              <a:defRPr/>
            </a:lvl1p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12" name="Slide Number Placeholder 5"/>
          <p:cNvSpPr>
            <a:spLocks noGrp="1"/>
          </p:cNvSpPr>
          <p:nvPr>
            <p:ph type="sldNum" sz="quarter" idx="12"/>
          </p:nvPr>
        </p:nvSpPr>
        <p:spPr/>
        <p:txBody>
          <a:bodyPr/>
          <a:lstStyle>
            <a:lvl1pPr>
              <a:defRPr/>
            </a:lvl1pPr>
          </a:lstStyle>
          <a:p>
            <a:pPr>
              <a:defRPr/>
            </a:pPr>
            <a:fld id="{CA7CC0F9-E26C-E645-9F47-C59BC2257C56}" type="slidenum">
              <a:rPr lang="de-DE">
                <a:solidFill>
                  <a:prstClr val="black">
                    <a:tint val="75000"/>
                  </a:prstClr>
                </a:solidFill>
              </a:rPr>
              <a:pPr>
                <a:defRPr/>
              </a:pPr>
              <a:t>‹#›</a:t>
            </a:fld>
            <a:endParaRPr lang="de-DE">
              <a:solidFill>
                <a:prstClr val="black">
                  <a:tint val="75000"/>
                </a:prstClr>
              </a:solidFill>
            </a:endParaRPr>
          </a:p>
        </p:txBody>
      </p:sp>
      <p:pic>
        <p:nvPicPr>
          <p:cNvPr id="13" name="Picture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705600" y="1905000"/>
            <a:ext cx="1981200" cy="1209446"/>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4" name="Picture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781800" y="3200400"/>
            <a:ext cx="1981200" cy="1142215"/>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5" name="Picture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026226" y="4724400"/>
            <a:ext cx="1859974" cy="1250334"/>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6" name="Picture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952999" y="1386222"/>
            <a:ext cx="1891189" cy="1204578"/>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7" name="Picture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4191000" y="4800600"/>
            <a:ext cx="1542367" cy="1250334"/>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8" name="Picture 1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025784" y="4267200"/>
            <a:ext cx="1543205" cy="1250334"/>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44192481"/>
      </p:ext>
    </p:extLst>
  </p:cSld>
  <p:clrMapOvr>
    <a:masterClrMapping/>
  </p:clrMapOvr>
  <p:transition xmlns:p14="http://schemas.microsoft.com/office/powerpoint/2010/main" spd="slow">
    <p:blinds dir="ver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par>
                                <p:cTn id="11" presetID="35"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anim calcmode="lin" valueType="num">
                                      <p:cBhvr>
                                        <p:cTn id="14" dur="2000" fill="hold"/>
                                        <p:tgtEl>
                                          <p:spTgt spid="8"/>
                                        </p:tgtEl>
                                        <p:attrNameLst>
                                          <p:attrName>style.rotation</p:attrName>
                                        </p:attrNameLst>
                                      </p:cBhvr>
                                      <p:tavLst>
                                        <p:tav tm="0">
                                          <p:val>
                                            <p:fltVal val="720"/>
                                          </p:val>
                                        </p:tav>
                                        <p:tav tm="100000">
                                          <p:val>
                                            <p:fltVal val="0"/>
                                          </p:val>
                                        </p:tav>
                                      </p:tavLst>
                                    </p:anim>
                                    <p:anim calcmode="lin" valueType="num">
                                      <p:cBhvr>
                                        <p:cTn id="15" dur="2000" fill="hold"/>
                                        <p:tgtEl>
                                          <p:spTgt spid="8"/>
                                        </p:tgtEl>
                                        <p:attrNameLst>
                                          <p:attrName>ppt_h</p:attrName>
                                        </p:attrNameLst>
                                      </p:cBhvr>
                                      <p:tavLst>
                                        <p:tav tm="0">
                                          <p:val>
                                            <p:fltVal val="0"/>
                                          </p:val>
                                        </p:tav>
                                        <p:tav tm="100000">
                                          <p:val>
                                            <p:strVal val="#ppt_h"/>
                                          </p:val>
                                        </p:tav>
                                      </p:tavLst>
                                    </p:anim>
                                    <p:anim calcmode="lin" valueType="num">
                                      <p:cBhvr>
                                        <p:cTn id="16" dur="2000" fill="hold"/>
                                        <p:tgtEl>
                                          <p:spTgt spid="8"/>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anim calcmode="lin" valueType="num">
                                      <p:cBhvr>
                                        <p:cTn id="20" dur="2000" fill="hold"/>
                                        <p:tgtEl>
                                          <p:spTgt spid="9"/>
                                        </p:tgtEl>
                                        <p:attrNameLst>
                                          <p:attrName>style.rotation</p:attrName>
                                        </p:attrNameLst>
                                      </p:cBhvr>
                                      <p:tavLst>
                                        <p:tav tm="0">
                                          <p:val>
                                            <p:fltVal val="720"/>
                                          </p:val>
                                        </p:tav>
                                        <p:tav tm="100000">
                                          <p:val>
                                            <p:fltVal val="0"/>
                                          </p:val>
                                        </p:tav>
                                      </p:tavLst>
                                    </p:anim>
                                    <p:anim calcmode="lin" valueType="num">
                                      <p:cBhvr>
                                        <p:cTn id="21" dur="2000" fill="hold"/>
                                        <p:tgtEl>
                                          <p:spTgt spid="9"/>
                                        </p:tgtEl>
                                        <p:attrNameLst>
                                          <p:attrName>ppt_h</p:attrName>
                                        </p:attrNameLst>
                                      </p:cBhvr>
                                      <p:tavLst>
                                        <p:tav tm="0">
                                          <p:val>
                                            <p:fltVal val="0"/>
                                          </p:val>
                                        </p:tav>
                                        <p:tav tm="100000">
                                          <p:val>
                                            <p:strVal val="#ppt_h"/>
                                          </p:val>
                                        </p:tav>
                                      </p:tavLst>
                                    </p:anim>
                                    <p:anim calcmode="lin" valueType="num">
                                      <p:cBhvr>
                                        <p:cTn id="22" dur="2000" fill="hold"/>
                                        <p:tgtEl>
                                          <p:spTgt spid="9"/>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anim calcmode="lin" valueType="num">
                                      <p:cBhvr>
                                        <p:cTn id="26" dur="2000" fill="hold"/>
                                        <p:tgtEl>
                                          <p:spTgt spid="7"/>
                                        </p:tgtEl>
                                        <p:attrNameLst>
                                          <p:attrName>style.rotation</p:attrName>
                                        </p:attrNameLst>
                                      </p:cBhvr>
                                      <p:tavLst>
                                        <p:tav tm="0">
                                          <p:val>
                                            <p:fltVal val="720"/>
                                          </p:val>
                                        </p:tav>
                                        <p:tav tm="100000">
                                          <p:val>
                                            <p:fltVal val="0"/>
                                          </p:val>
                                        </p:tav>
                                      </p:tavLst>
                                    </p:anim>
                                    <p:anim calcmode="lin" valueType="num">
                                      <p:cBhvr>
                                        <p:cTn id="27" dur="2000" fill="hold"/>
                                        <p:tgtEl>
                                          <p:spTgt spid="7"/>
                                        </p:tgtEl>
                                        <p:attrNameLst>
                                          <p:attrName>ppt_h</p:attrName>
                                        </p:attrNameLst>
                                      </p:cBhvr>
                                      <p:tavLst>
                                        <p:tav tm="0">
                                          <p:val>
                                            <p:fltVal val="0"/>
                                          </p:val>
                                        </p:tav>
                                        <p:tav tm="100000">
                                          <p:val>
                                            <p:strVal val="#ppt_h"/>
                                          </p:val>
                                        </p:tav>
                                      </p:tavLst>
                                    </p:anim>
                                    <p:anim calcmode="lin" valueType="num">
                                      <p:cBhvr>
                                        <p:cTn id="28" dur="2000" fill="hold"/>
                                        <p:tgtEl>
                                          <p:spTgt spid="7"/>
                                        </p:tgtEl>
                                        <p:attrNameLst>
                                          <p:attrName>ppt_w</p:attrName>
                                        </p:attrNameLst>
                                      </p:cBhvr>
                                      <p:tavLst>
                                        <p:tav tm="0">
                                          <p:val>
                                            <p:fltVal val="0"/>
                                          </p:val>
                                        </p:tav>
                                        <p:tav tm="100000">
                                          <p:val>
                                            <p:strVal val="#ppt_w"/>
                                          </p:val>
                                        </p:tav>
                                      </p:tavLst>
                                    </p:anim>
                                  </p:childTnLst>
                                </p:cTn>
                              </p:par>
                              <p:par>
                                <p:cTn id="29" presetID="21" presetClass="entr" presetSubtype="1"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heel(1)">
                                      <p:cBhvr>
                                        <p:cTn id="31" dur="1000"/>
                                        <p:tgtEl>
                                          <p:spTgt spid="6"/>
                                        </p:tgtEl>
                                      </p:cBhvr>
                                    </p:animEffect>
                                  </p:childTnLst>
                                </p:cTn>
                              </p:par>
                              <p:par>
                                <p:cTn id="32" presetID="35"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2000"/>
                                        <p:tgtEl>
                                          <p:spTgt spid="13"/>
                                        </p:tgtEl>
                                      </p:cBhvr>
                                    </p:animEffect>
                                    <p:anim calcmode="lin" valueType="num">
                                      <p:cBhvr>
                                        <p:cTn id="35" dur="2000" fill="hold"/>
                                        <p:tgtEl>
                                          <p:spTgt spid="13"/>
                                        </p:tgtEl>
                                        <p:attrNameLst>
                                          <p:attrName>style.rotation</p:attrName>
                                        </p:attrNameLst>
                                      </p:cBhvr>
                                      <p:tavLst>
                                        <p:tav tm="0">
                                          <p:val>
                                            <p:fltVal val="720"/>
                                          </p:val>
                                        </p:tav>
                                        <p:tav tm="100000">
                                          <p:val>
                                            <p:fltVal val="0"/>
                                          </p:val>
                                        </p:tav>
                                      </p:tavLst>
                                    </p:anim>
                                    <p:anim calcmode="lin" valueType="num">
                                      <p:cBhvr>
                                        <p:cTn id="36" dur="2000" fill="hold"/>
                                        <p:tgtEl>
                                          <p:spTgt spid="13"/>
                                        </p:tgtEl>
                                        <p:attrNameLst>
                                          <p:attrName>ppt_h</p:attrName>
                                        </p:attrNameLst>
                                      </p:cBhvr>
                                      <p:tavLst>
                                        <p:tav tm="0">
                                          <p:val>
                                            <p:fltVal val="0"/>
                                          </p:val>
                                        </p:tav>
                                        <p:tav tm="100000">
                                          <p:val>
                                            <p:strVal val="#ppt_h"/>
                                          </p:val>
                                        </p:tav>
                                      </p:tavLst>
                                    </p:anim>
                                    <p:anim calcmode="lin" valueType="num">
                                      <p:cBhvr>
                                        <p:cTn id="37" dur="2000" fill="hold"/>
                                        <p:tgtEl>
                                          <p:spTgt spid="13"/>
                                        </p:tgtEl>
                                        <p:attrNameLst>
                                          <p:attrName>ppt_w</p:attrName>
                                        </p:attrNameLst>
                                      </p:cBhvr>
                                      <p:tavLst>
                                        <p:tav tm="0">
                                          <p:val>
                                            <p:fltVal val="0"/>
                                          </p:val>
                                        </p:tav>
                                        <p:tav tm="100000">
                                          <p:val>
                                            <p:strVal val="#ppt_w"/>
                                          </p:val>
                                        </p:tav>
                                      </p:tavLst>
                                    </p:anim>
                                  </p:childTnLst>
                                </p:cTn>
                              </p:par>
                              <p:par>
                                <p:cTn id="38" presetID="35"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2000"/>
                                        <p:tgtEl>
                                          <p:spTgt spid="14"/>
                                        </p:tgtEl>
                                      </p:cBhvr>
                                    </p:animEffect>
                                    <p:anim calcmode="lin" valueType="num">
                                      <p:cBhvr>
                                        <p:cTn id="41" dur="2000" fill="hold"/>
                                        <p:tgtEl>
                                          <p:spTgt spid="14"/>
                                        </p:tgtEl>
                                        <p:attrNameLst>
                                          <p:attrName>style.rotation</p:attrName>
                                        </p:attrNameLst>
                                      </p:cBhvr>
                                      <p:tavLst>
                                        <p:tav tm="0">
                                          <p:val>
                                            <p:fltVal val="720"/>
                                          </p:val>
                                        </p:tav>
                                        <p:tav tm="100000">
                                          <p:val>
                                            <p:fltVal val="0"/>
                                          </p:val>
                                        </p:tav>
                                      </p:tavLst>
                                    </p:anim>
                                    <p:anim calcmode="lin" valueType="num">
                                      <p:cBhvr>
                                        <p:cTn id="42" dur="2000" fill="hold"/>
                                        <p:tgtEl>
                                          <p:spTgt spid="14"/>
                                        </p:tgtEl>
                                        <p:attrNameLst>
                                          <p:attrName>ppt_h</p:attrName>
                                        </p:attrNameLst>
                                      </p:cBhvr>
                                      <p:tavLst>
                                        <p:tav tm="0">
                                          <p:val>
                                            <p:fltVal val="0"/>
                                          </p:val>
                                        </p:tav>
                                        <p:tav tm="100000">
                                          <p:val>
                                            <p:strVal val="#ppt_h"/>
                                          </p:val>
                                        </p:tav>
                                      </p:tavLst>
                                    </p:anim>
                                    <p:anim calcmode="lin" valueType="num">
                                      <p:cBhvr>
                                        <p:cTn id="43" dur="2000" fill="hold"/>
                                        <p:tgtEl>
                                          <p:spTgt spid="14"/>
                                        </p:tgtEl>
                                        <p:attrNameLst>
                                          <p:attrName>ppt_w</p:attrName>
                                        </p:attrNameLst>
                                      </p:cBhvr>
                                      <p:tavLst>
                                        <p:tav tm="0">
                                          <p:val>
                                            <p:fltVal val="0"/>
                                          </p:val>
                                        </p:tav>
                                        <p:tav tm="100000">
                                          <p:val>
                                            <p:strVal val="#ppt_w"/>
                                          </p:val>
                                        </p:tav>
                                      </p:tavLst>
                                    </p:anim>
                                  </p:childTnLst>
                                </p:cTn>
                              </p:par>
                              <p:par>
                                <p:cTn id="44" presetID="35" presetClass="entr" presetSubtype="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2000"/>
                                        <p:tgtEl>
                                          <p:spTgt spid="15"/>
                                        </p:tgtEl>
                                      </p:cBhvr>
                                    </p:animEffect>
                                    <p:anim calcmode="lin" valueType="num">
                                      <p:cBhvr>
                                        <p:cTn id="47" dur="2000" fill="hold"/>
                                        <p:tgtEl>
                                          <p:spTgt spid="15"/>
                                        </p:tgtEl>
                                        <p:attrNameLst>
                                          <p:attrName>style.rotation</p:attrName>
                                        </p:attrNameLst>
                                      </p:cBhvr>
                                      <p:tavLst>
                                        <p:tav tm="0">
                                          <p:val>
                                            <p:fltVal val="720"/>
                                          </p:val>
                                        </p:tav>
                                        <p:tav tm="100000">
                                          <p:val>
                                            <p:fltVal val="0"/>
                                          </p:val>
                                        </p:tav>
                                      </p:tavLst>
                                    </p:anim>
                                    <p:anim calcmode="lin" valueType="num">
                                      <p:cBhvr>
                                        <p:cTn id="48" dur="2000" fill="hold"/>
                                        <p:tgtEl>
                                          <p:spTgt spid="15"/>
                                        </p:tgtEl>
                                        <p:attrNameLst>
                                          <p:attrName>ppt_h</p:attrName>
                                        </p:attrNameLst>
                                      </p:cBhvr>
                                      <p:tavLst>
                                        <p:tav tm="0">
                                          <p:val>
                                            <p:fltVal val="0"/>
                                          </p:val>
                                        </p:tav>
                                        <p:tav tm="100000">
                                          <p:val>
                                            <p:strVal val="#ppt_h"/>
                                          </p:val>
                                        </p:tav>
                                      </p:tavLst>
                                    </p:anim>
                                    <p:anim calcmode="lin" valueType="num">
                                      <p:cBhvr>
                                        <p:cTn id="49" dur="2000" fill="hold"/>
                                        <p:tgtEl>
                                          <p:spTgt spid="15"/>
                                        </p:tgtEl>
                                        <p:attrNameLst>
                                          <p:attrName>ppt_w</p:attrName>
                                        </p:attrNameLst>
                                      </p:cBhvr>
                                      <p:tavLst>
                                        <p:tav tm="0">
                                          <p:val>
                                            <p:fltVal val="0"/>
                                          </p:val>
                                        </p:tav>
                                        <p:tav tm="100000">
                                          <p:val>
                                            <p:strVal val="#ppt_w"/>
                                          </p:val>
                                        </p:tav>
                                      </p:tavLst>
                                    </p:anim>
                                  </p:childTnLst>
                                </p:cTn>
                              </p:par>
                              <p:par>
                                <p:cTn id="50" presetID="35"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2000"/>
                                        <p:tgtEl>
                                          <p:spTgt spid="16"/>
                                        </p:tgtEl>
                                      </p:cBhvr>
                                    </p:animEffect>
                                    <p:anim calcmode="lin" valueType="num">
                                      <p:cBhvr>
                                        <p:cTn id="53" dur="2000" fill="hold"/>
                                        <p:tgtEl>
                                          <p:spTgt spid="16"/>
                                        </p:tgtEl>
                                        <p:attrNameLst>
                                          <p:attrName>style.rotation</p:attrName>
                                        </p:attrNameLst>
                                      </p:cBhvr>
                                      <p:tavLst>
                                        <p:tav tm="0">
                                          <p:val>
                                            <p:fltVal val="720"/>
                                          </p:val>
                                        </p:tav>
                                        <p:tav tm="100000">
                                          <p:val>
                                            <p:fltVal val="0"/>
                                          </p:val>
                                        </p:tav>
                                      </p:tavLst>
                                    </p:anim>
                                    <p:anim calcmode="lin" valueType="num">
                                      <p:cBhvr>
                                        <p:cTn id="54" dur="2000" fill="hold"/>
                                        <p:tgtEl>
                                          <p:spTgt spid="16"/>
                                        </p:tgtEl>
                                        <p:attrNameLst>
                                          <p:attrName>ppt_h</p:attrName>
                                        </p:attrNameLst>
                                      </p:cBhvr>
                                      <p:tavLst>
                                        <p:tav tm="0">
                                          <p:val>
                                            <p:fltVal val="0"/>
                                          </p:val>
                                        </p:tav>
                                        <p:tav tm="100000">
                                          <p:val>
                                            <p:strVal val="#ppt_h"/>
                                          </p:val>
                                        </p:tav>
                                      </p:tavLst>
                                    </p:anim>
                                    <p:anim calcmode="lin" valueType="num">
                                      <p:cBhvr>
                                        <p:cTn id="55" dur="2000" fill="hold"/>
                                        <p:tgtEl>
                                          <p:spTgt spid="16"/>
                                        </p:tgtEl>
                                        <p:attrNameLst>
                                          <p:attrName>ppt_w</p:attrName>
                                        </p:attrNameLst>
                                      </p:cBhvr>
                                      <p:tavLst>
                                        <p:tav tm="0">
                                          <p:val>
                                            <p:fltVal val="0"/>
                                          </p:val>
                                        </p:tav>
                                        <p:tav tm="100000">
                                          <p:val>
                                            <p:strVal val="#ppt_w"/>
                                          </p:val>
                                        </p:tav>
                                      </p:tavLst>
                                    </p:anim>
                                  </p:childTnLst>
                                </p:cTn>
                              </p:par>
                              <p:par>
                                <p:cTn id="56" presetID="35" presetClass="entr" presetSubtype="0" fill="hold"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2000"/>
                                        <p:tgtEl>
                                          <p:spTgt spid="17"/>
                                        </p:tgtEl>
                                      </p:cBhvr>
                                    </p:animEffect>
                                    <p:anim calcmode="lin" valueType="num">
                                      <p:cBhvr>
                                        <p:cTn id="59" dur="2000" fill="hold"/>
                                        <p:tgtEl>
                                          <p:spTgt spid="17"/>
                                        </p:tgtEl>
                                        <p:attrNameLst>
                                          <p:attrName>style.rotation</p:attrName>
                                        </p:attrNameLst>
                                      </p:cBhvr>
                                      <p:tavLst>
                                        <p:tav tm="0">
                                          <p:val>
                                            <p:fltVal val="720"/>
                                          </p:val>
                                        </p:tav>
                                        <p:tav tm="100000">
                                          <p:val>
                                            <p:fltVal val="0"/>
                                          </p:val>
                                        </p:tav>
                                      </p:tavLst>
                                    </p:anim>
                                    <p:anim calcmode="lin" valueType="num">
                                      <p:cBhvr>
                                        <p:cTn id="60" dur="2000" fill="hold"/>
                                        <p:tgtEl>
                                          <p:spTgt spid="17"/>
                                        </p:tgtEl>
                                        <p:attrNameLst>
                                          <p:attrName>ppt_h</p:attrName>
                                        </p:attrNameLst>
                                      </p:cBhvr>
                                      <p:tavLst>
                                        <p:tav tm="0">
                                          <p:val>
                                            <p:fltVal val="0"/>
                                          </p:val>
                                        </p:tav>
                                        <p:tav tm="100000">
                                          <p:val>
                                            <p:strVal val="#ppt_h"/>
                                          </p:val>
                                        </p:tav>
                                      </p:tavLst>
                                    </p:anim>
                                    <p:anim calcmode="lin" valueType="num">
                                      <p:cBhvr>
                                        <p:cTn id="61" dur="2000" fill="hold"/>
                                        <p:tgtEl>
                                          <p:spTgt spid="17"/>
                                        </p:tgtEl>
                                        <p:attrNameLst>
                                          <p:attrName>ppt_w</p:attrName>
                                        </p:attrNameLst>
                                      </p:cBhvr>
                                      <p:tavLst>
                                        <p:tav tm="0">
                                          <p:val>
                                            <p:fltVal val="0"/>
                                          </p:val>
                                        </p:tav>
                                        <p:tav tm="100000">
                                          <p:val>
                                            <p:strVal val="#ppt_w"/>
                                          </p:val>
                                        </p:tav>
                                      </p:tavLst>
                                    </p:anim>
                                  </p:childTnLst>
                                </p:cTn>
                              </p:par>
                              <p:par>
                                <p:cTn id="62" presetID="35" presetClass="entr" presetSubtype="0" fill="hold"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2000"/>
                                        <p:tgtEl>
                                          <p:spTgt spid="18"/>
                                        </p:tgtEl>
                                      </p:cBhvr>
                                    </p:animEffect>
                                    <p:anim calcmode="lin" valueType="num">
                                      <p:cBhvr>
                                        <p:cTn id="65" dur="2000" fill="hold"/>
                                        <p:tgtEl>
                                          <p:spTgt spid="18"/>
                                        </p:tgtEl>
                                        <p:attrNameLst>
                                          <p:attrName>style.rotation</p:attrName>
                                        </p:attrNameLst>
                                      </p:cBhvr>
                                      <p:tavLst>
                                        <p:tav tm="0">
                                          <p:val>
                                            <p:fltVal val="720"/>
                                          </p:val>
                                        </p:tav>
                                        <p:tav tm="100000">
                                          <p:val>
                                            <p:fltVal val="0"/>
                                          </p:val>
                                        </p:tav>
                                      </p:tavLst>
                                    </p:anim>
                                    <p:anim calcmode="lin" valueType="num">
                                      <p:cBhvr>
                                        <p:cTn id="66" dur="2000" fill="hold"/>
                                        <p:tgtEl>
                                          <p:spTgt spid="18"/>
                                        </p:tgtEl>
                                        <p:attrNameLst>
                                          <p:attrName>ppt_h</p:attrName>
                                        </p:attrNameLst>
                                      </p:cBhvr>
                                      <p:tavLst>
                                        <p:tav tm="0">
                                          <p:val>
                                            <p:fltVal val="0"/>
                                          </p:val>
                                        </p:tav>
                                        <p:tav tm="100000">
                                          <p:val>
                                            <p:strVal val="#ppt_h"/>
                                          </p:val>
                                        </p:tav>
                                      </p:tavLst>
                                    </p:anim>
                                    <p:anim calcmode="lin" valueType="num">
                                      <p:cBhvr>
                                        <p:cTn id="67" dur="2000" fill="hold"/>
                                        <p:tgtEl>
                                          <p:spTgt spid="1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l="-92" t="50810" r="45393" b="-591"/>
          <a:stretch>
            <a:fillRect/>
          </a:stretch>
        </p:blipFill>
        <p:spPr bwMode="auto">
          <a:xfrm>
            <a:off x="-14288" y="12700"/>
            <a:ext cx="915828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ootdrawing.gif"/>
          <p:cNvPicPr>
            <a:picLocks noChangeAspect="1"/>
          </p:cNvPicPr>
          <p:nvPr userDrawn="1"/>
        </p:nvPicPr>
        <p:blipFill>
          <a:blip r:embed="rId3">
            <a:alphaModFix amt="50000"/>
            <a:extLst>
              <a:ext uri="{28A0092B-C50C-407E-A947-70E740481C1C}">
                <a14:useLocalDpi xmlns:a14="http://schemas.microsoft.com/office/drawing/2010/main" val="0"/>
              </a:ext>
            </a:extLst>
          </a:blip>
          <a:stretch>
            <a:fillRect/>
          </a:stretch>
        </p:blipFill>
        <p:spPr>
          <a:xfrm>
            <a:off x="762000" y="2209800"/>
            <a:ext cx="2362200" cy="31042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contourClr>
              <a:srgbClr val="FFFFFF"/>
            </a:contourClr>
          </a:sp3d>
        </p:spPr>
      </p:pic>
      <p:pic>
        <p:nvPicPr>
          <p:cNvPr id="6" name="Picture 5"/>
          <p:cNvPicPr>
            <a:picLocks noChangeAspect="1"/>
          </p:cNvPicPr>
          <p:nvPr/>
        </p:nvPicPr>
        <p:blipFill>
          <a:blip r:embed="rId4">
            <a:alphaModFix amt="60000"/>
            <a:extLst>
              <a:ext uri="{28A0092B-C50C-407E-A947-70E740481C1C}">
                <a14:useLocalDpi xmlns:a14="http://schemas.microsoft.com/office/drawing/2010/main" val="0"/>
              </a:ext>
            </a:extLst>
          </a:blip>
          <a:stretch>
            <a:fillRect/>
          </a:stretch>
        </p:blipFill>
        <p:spPr>
          <a:xfrm>
            <a:off x="304800" y="1143000"/>
            <a:ext cx="3124200" cy="1447799"/>
          </a:xfrm>
          <a:prstGeom prst="ellipse">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userDrawn="1"/>
        </p:nvPicPr>
        <p:blipFill>
          <a:blip r:embed="rId5">
            <a:alphaModFix amt="50000"/>
            <a:extLst>
              <a:ext uri="{28A0092B-C50C-407E-A947-70E740481C1C}">
                <a14:useLocalDpi xmlns:a14="http://schemas.microsoft.com/office/drawing/2010/main" val="0"/>
              </a:ext>
            </a:extLst>
          </a:blip>
          <a:srcRect/>
          <a:stretch>
            <a:fillRect/>
          </a:stretch>
        </p:blipFill>
        <p:spPr bwMode="auto">
          <a:xfrm>
            <a:off x="12700" y="4495800"/>
            <a:ext cx="9144000" cy="2362200"/>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768304" y="1905000"/>
            <a:ext cx="5105400" cy="1143001"/>
          </a:xfrm>
        </p:spPr>
        <p:txBody>
          <a:bodyPr anchor="b">
            <a:normAutofit/>
          </a:bodyPr>
          <a:lstStyle>
            <a:lvl1pPr algn="l">
              <a:defRPr sz="3600" b="0" cap="none">
                <a:latin typeface="Georgia" pitchFamily="18" charset="0"/>
              </a:defRPr>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en-US" dirty="0"/>
          </a:p>
        </p:txBody>
      </p:sp>
      <p:sp>
        <p:nvSpPr>
          <p:cNvPr id="3" name="Text Placeholder 2"/>
          <p:cNvSpPr>
            <a:spLocks noGrp="1"/>
          </p:cNvSpPr>
          <p:nvPr>
            <p:ph type="body" idx="1"/>
          </p:nvPr>
        </p:nvSpPr>
        <p:spPr>
          <a:xfrm>
            <a:off x="3810000" y="3048000"/>
            <a:ext cx="5105400" cy="1500187"/>
          </a:xfrm>
        </p:spPr>
        <p:txBody>
          <a:bodyPr/>
          <a:lstStyle>
            <a:lvl1pPr marL="0" indent="0">
              <a:buNone/>
              <a:defRPr sz="2000">
                <a:solidFill>
                  <a:schemeClr val="tx1"/>
                </a:solidFill>
                <a:latin typeface="Georg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r>
              <a:rPr lang="de-DE" smtClean="0">
                <a:solidFill>
                  <a:prstClr val="black">
                    <a:tint val="75000"/>
                  </a:prstClr>
                </a:solidFill>
              </a:rPr>
              <a:t>12/05/12</a:t>
            </a:r>
            <a:endParaRPr lang="de-DE">
              <a:solidFill>
                <a:prstClr val="black">
                  <a:tint val="75000"/>
                </a:prstClr>
              </a:solidFill>
            </a:endParaRPr>
          </a:p>
        </p:txBody>
      </p:sp>
      <p:sp>
        <p:nvSpPr>
          <p:cNvPr id="9" name="Footer Placeholder 4"/>
          <p:cNvSpPr>
            <a:spLocks noGrp="1"/>
          </p:cNvSpPr>
          <p:nvPr>
            <p:ph type="ftr" sz="quarter" idx="11"/>
          </p:nvPr>
        </p:nvSpPr>
        <p:spPr/>
        <p:txBody>
          <a:bodyPr/>
          <a:lstStyle>
            <a:lvl1pPr>
              <a:defRPr dirty="0"/>
            </a:lvl1p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C7F5B70C-15C4-DB46-A3C4-DEFB465F2D90}" type="slidenum">
              <a:rPr lang="de-DE">
                <a:solidFill>
                  <a:prstClr val="black">
                    <a:tint val="75000"/>
                  </a:prstClr>
                </a:solidFill>
              </a:rPr>
              <a:pPr>
                <a:defRPr/>
              </a:pPr>
              <a:t>‹#›</a:t>
            </a:fld>
            <a:endParaRPr lang="de-DE">
              <a:solidFill>
                <a:prstClr val="black">
                  <a:tint val="75000"/>
                </a:prstClr>
              </a:solidFill>
            </a:endParaRPr>
          </a:p>
        </p:txBody>
      </p:sp>
    </p:spTree>
    <p:extLst>
      <p:ext uri="{BB962C8B-B14F-4D97-AF65-F5344CB8AC3E}">
        <p14:creationId xmlns:p14="http://schemas.microsoft.com/office/powerpoint/2010/main" val="228861642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par>
                                <p:cTn id="15" presetID="15"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l="-92" t="50810" r="45393" b="-591"/>
          <a:stretch>
            <a:fillRect/>
          </a:stretch>
        </p:blipFill>
        <p:spPr bwMode="auto">
          <a:xfrm>
            <a:off x="15124" y="-34336"/>
            <a:ext cx="9158288"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768304" y="1905000"/>
            <a:ext cx="5105400" cy="1143001"/>
          </a:xfrm>
        </p:spPr>
        <p:txBody>
          <a:bodyPr anchor="b">
            <a:normAutofit/>
          </a:bodyPr>
          <a:lstStyle>
            <a:lvl1pPr algn="l">
              <a:defRPr sz="3600" b="0" cap="none">
                <a:latin typeface="Georgia" pitchFamily="18" charset="0"/>
              </a:defRPr>
            </a:lvl1pPr>
          </a:lstStyle>
          <a:p>
            <a:r>
              <a:rPr lang="de-DE" smtClean="0"/>
              <a:t>Click to edit Master title style</a:t>
            </a:r>
            <a:endParaRPr lang="en-US" dirty="0"/>
          </a:p>
        </p:txBody>
      </p:sp>
      <p:sp>
        <p:nvSpPr>
          <p:cNvPr id="3" name="Text Placeholder 2"/>
          <p:cNvSpPr>
            <a:spLocks noGrp="1"/>
          </p:cNvSpPr>
          <p:nvPr>
            <p:ph type="body" idx="1"/>
          </p:nvPr>
        </p:nvSpPr>
        <p:spPr>
          <a:xfrm>
            <a:off x="3810000" y="3048000"/>
            <a:ext cx="5105400" cy="1500187"/>
          </a:xfrm>
        </p:spPr>
        <p:txBody>
          <a:bodyPr/>
          <a:lstStyle>
            <a:lvl1pPr marL="0" indent="0">
              <a:buNone/>
              <a:defRPr sz="2000">
                <a:solidFill>
                  <a:schemeClr val="tx1"/>
                </a:solidFill>
                <a:latin typeface="Georg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r>
              <a:rPr lang="de-DE" smtClean="0">
                <a:solidFill>
                  <a:prstClr val="black">
                    <a:tint val="75000"/>
                  </a:prstClr>
                </a:solidFill>
              </a:rPr>
              <a:t>12/05/12</a:t>
            </a:r>
            <a:endParaRPr lang="de-DE">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A1B643E2-5058-9944-A604-7C2E6357C458}" type="slidenum">
              <a:rPr lang="de-DE">
                <a:solidFill>
                  <a:prstClr val="black">
                    <a:tint val="75000"/>
                  </a:prstClr>
                </a:solidFill>
              </a:rPr>
              <a:pPr>
                <a:defRPr/>
              </a:pPr>
              <a:t>‹#›</a:t>
            </a:fld>
            <a:endParaRPr lang="de-DE">
              <a:solidFill>
                <a:prstClr val="black">
                  <a:tint val="75000"/>
                </a:prstClr>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000" y="762000"/>
            <a:ext cx="1763817" cy="2013807"/>
          </a:xfrm>
          <a:prstGeom prst="ellipse">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934827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31" presetClass="entr" presetSubtype="0" fill="hold" nodeType="afterEffect">
                                  <p:stCondLst>
                                    <p:cond delay="0"/>
                                  </p:stCondLst>
                                  <p:iterate type="lt">
                                    <p:tmPct val="5000"/>
                                  </p:iterate>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 calcmode="lin" valueType="num">
                                      <p:cBhvr>
                                        <p:cTn id="13" dur="1000" fill="hold"/>
                                        <p:tgtEl>
                                          <p:spTgt spid="9"/>
                                        </p:tgtEl>
                                        <p:attrNameLst>
                                          <p:attrName>style.rotation</p:attrName>
                                        </p:attrNameLst>
                                      </p:cBhvr>
                                      <p:tavLst>
                                        <p:tav tm="0">
                                          <p:val>
                                            <p:fltVal val="90"/>
                                          </p:val>
                                        </p:tav>
                                        <p:tav tm="100000">
                                          <p:val>
                                            <p:fltVal val="0"/>
                                          </p:val>
                                        </p:tav>
                                      </p:tavLst>
                                    </p:anim>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l="-92" t="50810" r="45393" b="-591"/>
          <a:stretch>
            <a:fillRect/>
          </a:stretch>
        </p:blipFill>
        <p:spPr bwMode="auto">
          <a:xfrm>
            <a:off x="15124" y="-34336"/>
            <a:ext cx="9158288"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768304" y="1905000"/>
            <a:ext cx="5105400" cy="1143001"/>
          </a:xfrm>
        </p:spPr>
        <p:txBody>
          <a:bodyPr anchor="b">
            <a:normAutofit/>
          </a:bodyPr>
          <a:lstStyle>
            <a:lvl1pPr algn="l">
              <a:defRPr sz="3600" b="0" cap="none">
                <a:latin typeface="Georgia" pitchFamily="18" charset="0"/>
              </a:defRPr>
            </a:lvl1pPr>
          </a:lstStyle>
          <a:p>
            <a:r>
              <a:rPr lang="de-DE" smtClean="0"/>
              <a:t>Click to edit Master title style</a:t>
            </a:r>
            <a:endParaRPr lang="en-US" dirty="0"/>
          </a:p>
        </p:txBody>
      </p:sp>
      <p:sp>
        <p:nvSpPr>
          <p:cNvPr id="3" name="Text Placeholder 2"/>
          <p:cNvSpPr>
            <a:spLocks noGrp="1"/>
          </p:cNvSpPr>
          <p:nvPr>
            <p:ph type="body" idx="1"/>
          </p:nvPr>
        </p:nvSpPr>
        <p:spPr>
          <a:xfrm>
            <a:off x="3810000" y="3048000"/>
            <a:ext cx="5105400" cy="1500187"/>
          </a:xfrm>
        </p:spPr>
        <p:txBody>
          <a:bodyPr/>
          <a:lstStyle>
            <a:lvl1pPr marL="0" indent="0">
              <a:buNone/>
              <a:defRPr sz="2000">
                <a:solidFill>
                  <a:schemeClr val="tx1"/>
                </a:solidFill>
                <a:latin typeface="Georg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r>
              <a:rPr lang="de-DE" smtClean="0">
                <a:solidFill>
                  <a:prstClr val="black">
                    <a:tint val="75000"/>
                  </a:prstClr>
                </a:solidFill>
              </a:rPr>
              <a:t>12/05/12</a:t>
            </a:r>
            <a:endParaRPr lang="de-DE">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A1B643E2-5058-9944-A604-7C2E6357C458}" type="slidenum">
              <a:rPr lang="de-DE">
                <a:solidFill>
                  <a:prstClr val="black">
                    <a:tint val="75000"/>
                  </a:prstClr>
                </a:solidFill>
              </a:rPr>
              <a:pPr>
                <a:defRPr/>
              </a:pPr>
              <a:t>‹#›</a:t>
            </a:fld>
            <a:endParaRPr lang="de-DE">
              <a:solidFill>
                <a:prstClr val="black">
                  <a:tint val="75000"/>
                </a:prstClr>
              </a:solidFill>
            </a:endParaRPr>
          </a:p>
        </p:txBody>
      </p:sp>
      <p:pic>
        <p:nvPicPr>
          <p:cNvPr id="5" name="Picture 4"/>
          <p:cNvPicPr>
            <a:picLocks noChangeAspect="1"/>
          </p:cNvPicPr>
          <p:nvPr userDrawn="1"/>
        </p:nvPicPr>
        <p:blipFill>
          <a:blip r:embed="rId3"/>
          <a:stretch>
            <a:fillRect/>
          </a:stretch>
        </p:blipFill>
        <p:spPr>
          <a:xfrm>
            <a:off x="281282" y="1995487"/>
            <a:ext cx="3187700" cy="2552700"/>
          </a:xfrm>
          <a:prstGeom prst="rect">
            <a:avLst/>
          </a:prstGeom>
        </p:spPr>
      </p:pic>
    </p:spTree>
    <p:extLst>
      <p:ext uri="{BB962C8B-B14F-4D97-AF65-F5344CB8AC3E}">
        <p14:creationId xmlns:p14="http://schemas.microsoft.com/office/powerpoint/2010/main" val="107432225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3_Section Header">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l="-92" t="50810" r="45393" b="-591"/>
          <a:stretch>
            <a:fillRect/>
          </a:stretch>
        </p:blipFill>
        <p:spPr bwMode="auto">
          <a:xfrm>
            <a:off x="0" y="0"/>
            <a:ext cx="9158288"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768304" y="1905000"/>
            <a:ext cx="5105400" cy="1143001"/>
          </a:xfrm>
        </p:spPr>
        <p:txBody>
          <a:bodyPr anchor="b">
            <a:normAutofit/>
          </a:bodyPr>
          <a:lstStyle>
            <a:lvl1pPr algn="l">
              <a:defRPr sz="3600" b="0" cap="none">
                <a:latin typeface="Georgia" pitchFamily="18" charset="0"/>
              </a:defRPr>
            </a:lvl1pPr>
          </a:lstStyle>
          <a:p>
            <a:r>
              <a:rPr lang="de-DE" smtClean="0"/>
              <a:t>Click to edit Master title style</a:t>
            </a:r>
            <a:endParaRPr lang="en-US" dirty="0"/>
          </a:p>
        </p:txBody>
      </p:sp>
      <p:sp>
        <p:nvSpPr>
          <p:cNvPr id="3" name="Text Placeholder 2"/>
          <p:cNvSpPr>
            <a:spLocks noGrp="1"/>
          </p:cNvSpPr>
          <p:nvPr>
            <p:ph type="body" idx="1"/>
          </p:nvPr>
        </p:nvSpPr>
        <p:spPr>
          <a:xfrm>
            <a:off x="3810000" y="3048000"/>
            <a:ext cx="5105400" cy="1500187"/>
          </a:xfrm>
        </p:spPr>
        <p:txBody>
          <a:bodyPr/>
          <a:lstStyle>
            <a:lvl1pPr marL="0" indent="0">
              <a:buNone/>
              <a:defRPr sz="2000">
                <a:solidFill>
                  <a:schemeClr val="tx1"/>
                </a:solidFill>
                <a:latin typeface="Georg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r>
              <a:rPr lang="de-DE" smtClean="0">
                <a:solidFill>
                  <a:prstClr val="black">
                    <a:tint val="75000"/>
                  </a:prstClr>
                </a:solidFill>
              </a:rPr>
              <a:t>12/05/12</a:t>
            </a:r>
            <a:endParaRPr lang="de-DE">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A1B643E2-5058-9944-A604-7C2E6357C458}" type="slidenum">
              <a:rPr lang="de-DE">
                <a:solidFill>
                  <a:prstClr val="black">
                    <a:tint val="75000"/>
                  </a:prstClr>
                </a:solidFill>
              </a:rPr>
              <a:pPr>
                <a:defRPr/>
              </a:pPr>
              <a:t>‹#›</a:t>
            </a:fld>
            <a:endParaRPr lang="de-DE">
              <a:solidFill>
                <a:prstClr val="black">
                  <a:tint val="75000"/>
                </a:prstClr>
              </a:solidFill>
            </a:endParaRPr>
          </a:p>
        </p:txBody>
      </p:sp>
      <p:pic>
        <p:nvPicPr>
          <p:cNvPr id="5" name="Picture 4" descr="LS019486.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0343326">
            <a:off x="851306" y="2301120"/>
            <a:ext cx="2210447" cy="1524000"/>
          </a:xfrm>
          <a:prstGeom prst="rect">
            <a:avLst/>
          </a:prstGeom>
        </p:spPr>
      </p:pic>
    </p:spTree>
    <p:extLst>
      <p:ext uri="{BB962C8B-B14F-4D97-AF65-F5344CB8AC3E}">
        <p14:creationId xmlns:p14="http://schemas.microsoft.com/office/powerpoint/2010/main" val="317076576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4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768304" y="1905000"/>
            <a:ext cx="5105400" cy="1143001"/>
          </a:xfrm>
        </p:spPr>
        <p:txBody>
          <a:bodyPr anchor="b">
            <a:normAutofit/>
          </a:bodyPr>
          <a:lstStyle>
            <a:lvl1pPr algn="l">
              <a:defRPr sz="3600" b="0" cap="none">
                <a:latin typeface="Georgia" pitchFamily="18" charset="0"/>
              </a:defRPr>
            </a:lvl1pPr>
          </a:lstStyle>
          <a:p>
            <a:r>
              <a:rPr lang="de-DE" smtClean="0"/>
              <a:t>Click to edit Master title style</a:t>
            </a:r>
            <a:endParaRPr lang="en-US" dirty="0"/>
          </a:p>
        </p:txBody>
      </p:sp>
      <p:sp>
        <p:nvSpPr>
          <p:cNvPr id="3" name="Text Placeholder 2"/>
          <p:cNvSpPr>
            <a:spLocks noGrp="1"/>
          </p:cNvSpPr>
          <p:nvPr>
            <p:ph type="body" idx="1"/>
          </p:nvPr>
        </p:nvSpPr>
        <p:spPr>
          <a:xfrm>
            <a:off x="3810000" y="3048000"/>
            <a:ext cx="5105400" cy="1500187"/>
          </a:xfrm>
        </p:spPr>
        <p:txBody>
          <a:bodyPr/>
          <a:lstStyle>
            <a:lvl1pPr marL="0" indent="0">
              <a:buNone/>
              <a:defRPr sz="2000">
                <a:solidFill>
                  <a:schemeClr val="tx1"/>
                </a:solidFill>
                <a:latin typeface="Georg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r>
              <a:rPr lang="de-DE" smtClean="0">
                <a:solidFill>
                  <a:prstClr val="black">
                    <a:tint val="75000"/>
                  </a:prstClr>
                </a:solidFill>
              </a:rPr>
              <a:t>12/05/12</a:t>
            </a:r>
            <a:endParaRPr lang="de-DE">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A1B643E2-5058-9944-A604-7C2E6357C458}" type="slidenum">
              <a:rPr lang="de-DE">
                <a:solidFill>
                  <a:prstClr val="black">
                    <a:tint val="75000"/>
                  </a:prstClr>
                </a:solidFill>
              </a:rPr>
              <a:pPr>
                <a:defRPr/>
              </a:pPr>
              <a:t>‹#›</a:t>
            </a:fld>
            <a:endParaRPr lang="de-DE">
              <a:solidFill>
                <a:prstClr val="black">
                  <a:tint val="75000"/>
                </a:prstClr>
              </a:solidFill>
            </a:endParaRPr>
          </a:p>
        </p:txBody>
      </p:sp>
    </p:spTree>
    <p:extLst>
      <p:ext uri="{BB962C8B-B14F-4D97-AF65-F5344CB8AC3E}">
        <p14:creationId xmlns:p14="http://schemas.microsoft.com/office/powerpoint/2010/main" val="134454876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l="-92" t="50810" r="45393" b="-591"/>
          <a:stretch>
            <a:fillRect/>
          </a:stretch>
        </p:blipFill>
        <p:spPr bwMode="auto">
          <a:xfrm>
            <a:off x="-14288" y="0"/>
            <a:ext cx="9158288"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5800" y="1066799"/>
            <a:ext cx="1979920" cy="2013807"/>
          </a:xfrm>
          <a:prstGeom prst="ellipse">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3768304" y="1905000"/>
            <a:ext cx="5105400" cy="1143001"/>
          </a:xfrm>
        </p:spPr>
        <p:txBody>
          <a:bodyPr anchor="b">
            <a:normAutofit/>
          </a:bodyPr>
          <a:lstStyle>
            <a:lvl1pPr algn="l">
              <a:defRPr sz="3600" b="0" cap="none">
                <a:latin typeface="Georgia" pitchFamily="18" charset="0"/>
              </a:defRPr>
            </a:lvl1pPr>
          </a:lstStyle>
          <a:p>
            <a:r>
              <a:rPr lang="de-DE" smtClean="0"/>
              <a:t>Click to edit Master title style</a:t>
            </a:r>
            <a:endParaRPr lang="en-US" dirty="0"/>
          </a:p>
        </p:txBody>
      </p:sp>
      <p:sp>
        <p:nvSpPr>
          <p:cNvPr id="3" name="Text Placeholder 2"/>
          <p:cNvSpPr>
            <a:spLocks noGrp="1"/>
          </p:cNvSpPr>
          <p:nvPr>
            <p:ph type="body" idx="1"/>
          </p:nvPr>
        </p:nvSpPr>
        <p:spPr>
          <a:xfrm>
            <a:off x="3810000" y="3048000"/>
            <a:ext cx="5105400" cy="1500187"/>
          </a:xfrm>
        </p:spPr>
        <p:txBody>
          <a:bodyPr/>
          <a:lstStyle>
            <a:lvl1pPr marL="0" indent="0">
              <a:buNone/>
              <a:defRPr sz="2000">
                <a:solidFill>
                  <a:schemeClr val="tx1"/>
                </a:solidFill>
                <a:latin typeface="Georg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r>
              <a:rPr lang="de-DE" smtClean="0">
                <a:solidFill>
                  <a:prstClr val="black">
                    <a:tint val="75000"/>
                  </a:prstClr>
                </a:solidFill>
              </a:rPr>
              <a:t>12/05/12</a:t>
            </a:r>
            <a:endParaRPr lang="de-DE">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A1B643E2-5058-9944-A604-7C2E6357C458}" type="slidenum">
              <a:rPr lang="de-DE">
                <a:solidFill>
                  <a:prstClr val="black">
                    <a:tint val="75000"/>
                  </a:prstClr>
                </a:solidFill>
              </a:rPr>
              <a:pPr>
                <a:defRPr/>
              </a:pPr>
              <a:t>‹#›</a:t>
            </a:fld>
            <a:endParaRPr lang="de-DE">
              <a:solidFill>
                <a:prstClr val="black">
                  <a:tint val="75000"/>
                </a:prstClr>
              </a:solidFill>
            </a:endParaRPr>
          </a:p>
        </p:txBody>
      </p:sp>
    </p:spTree>
    <p:extLst>
      <p:ext uri="{BB962C8B-B14F-4D97-AF65-F5344CB8AC3E}">
        <p14:creationId xmlns:p14="http://schemas.microsoft.com/office/powerpoint/2010/main" val="372897692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nchor="t">
            <a:normAutofit/>
          </a:bodyPr>
          <a:lstStyle>
            <a:lvl1pPr algn="l">
              <a:defRPr sz="2800">
                <a:latin typeface="Georgia" pitchFamily="18" charset="0"/>
              </a:defRPr>
            </a:lvl1pPr>
          </a:lstStyle>
          <a:p>
            <a:r>
              <a:rPr lang="de-DE" smtClean="0"/>
              <a:t>Click to edit Master title style</a:t>
            </a:r>
            <a:endParaRPr lang="en-US" dirty="0"/>
          </a:p>
        </p:txBody>
      </p:sp>
      <p:sp>
        <p:nvSpPr>
          <p:cNvPr id="3" name="Content Placeholder 2"/>
          <p:cNvSpPr>
            <a:spLocks noGrp="1"/>
          </p:cNvSpPr>
          <p:nvPr>
            <p:ph idx="1"/>
          </p:nvPr>
        </p:nvSpPr>
        <p:spPr/>
        <p:txBody>
          <a:bodyPr>
            <a:normAutofit/>
          </a:bodyPr>
          <a:lstStyle>
            <a:lvl1pPr marL="342900" indent="-342900">
              <a:lnSpc>
                <a:spcPct val="150000"/>
              </a:lnSpc>
              <a:spcBef>
                <a:spcPts val="0"/>
              </a:spcBef>
              <a:buSzPct val="130000"/>
              <a:buFont typeface="Arial" pitchFamily="34" charset="0"/>
              <a:buChar char="•"/>
              <a:defRPr sz="2000">
                <a:latin typeface="Georgia" pitchFamily="18" charset="0"/>
              </a:defRPr>
            </a:lvl1pPr>
            <a:lvl2pPr marL="571500" indent="-228600">
              <a:lnSpc>
                <a:spcPct val="150000"/>
              </a:lnSpc>
              <a:spcBef>
                <a:spcPts val="0"/>
              </a:spcBef>
              <a:buSzPct val="60000"/>
              <a:buFont typeface="Courier New" pitchFamily="49" charset="0"/>
              <a:buChar char="o"/>
              <a:defRPr sz="1800">
                <a:latin typeface="Georgia" pitchFamily="18" charset="0"/>
              </a:defRPr>
            </a:lvl2pPr>
            <a:lvl3pPr>
              <a:defRPr sz="2000">
                <a:latin typeface="Georgia" pitchFamily="18" charset="0"/>
              </a:defRPr>
            </a:lvl3pPr>
            <a:lvl4pPr>
              <a:defRPr sz="2000">
                <a:latin typeface="Georgia" pitchFamily="18" charset="0"/>
              </a:defRPr>
            </a:lvl4pPr>
            <a:lvl5pPr>
              <a:defRPr sz="2000">
                <a:latin typeface="Georgia" pitchFamily="18" charset="0"/>
              </a:defRPr>
            </a:lvl5pPr>
          </a:lstStyle>
          <a:p>
            <a:pPr lvl="0"/>
            <a:r>
              <a:rPr lang="de-DE" smtClean="0"/>
              <a:t>Click to edit Master text styles</a:t>
            </a:r>
          </a:p>
          <a:p>
            <a:pPr lvl="1"/>
            <a:r>
              <a:rPr lang="de-DE" smtClean="0"/>
              <a:t>Second level</a:t>
            </a:r>
          </a:p>
          <a:p>
            <a:pPr lvl="2"/>
            <a:r>
              <a:rPr lang="de-DE" smtClean="0"/>
              <a:t>Third level</a:t>
            </a:r>
          </a:p>
          <a:p>
            <a:pPr lvl="3"/>
            <a:r>
              <a:rPr lang="de-DE" smtClean="0"/>
              <a:t>Fourth level</a:t>
            </a:r>
          </a:p>
          <a:p>
            <a:pPr lvl="4"/>
            <a:r>
              <a:rPr lang="de-DE" smtClean="0"/>
              <a:t>Fifth level</a:t>
            </a:r>
            <a:endParaRPr lang="en-US" dirty="0" smtClean="0"/>
          </a:p>
        </p:txBody>
      </p:sp>
      <p:sp>
        <p:nvSpPr>
          <p:cNvPr id="4" name="Date Placeholder 3"/>
          <p:cNvSpPr>
            <a:spLocks noGrp="1"/>
          </p:cNvSpPr>
          <p:nvPr>
            <p:ph type="dt" sz="half" idx="10"/>
          </p:nvPr>
        </p:nvSpPr>
        <p:spPr/>
        <p:txBody>
          <a:bodyPr/>
          <a:lstStyle>
            <a:lvl1pPr>
              <a:defRPr/>
            </a:lvl1pPr>
          </a:lstStyle>
          <a:p>
            <a:pPr>
              <a:defRPr/>
            </a:pPr>
            <a:r>
              <a:rPr lang="de-DE" smtClean="0">
                <a:solidFill>
                  <a:prstClr val="black">
                    <a:tint val="75000"/>
                  </a:prstClr>
                </a:solidFill>
              </a:rPr>
              <a:t>12/05/12</a:t>
            </a:r>
            <a:endParaRPr lang="de-DE">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DFF5384-19EE-C945-9983-0EED99A2A59C}" type="slidenum">
              <a:rPr lang="de-DE">
                <a:solidFill>
                  <a:prstClr val="black">
                    <a:tint val="75000"/>
                  </a:prstClr>
                </a:solidFill>
              </a:rPr>
              <a:pPr>
                <a:defRPr/>
              </a:pPr>
              <a:t>‹#›</a:t>
            </a:fld>
            <a:endParaRPr lang="de-DE">
              <a:solidFill>
                <a:prstClr val="black">
                  <a:tint val="75000"/>
                </a:prstClr>
              </a:solidFill>
            </a:endParaRPr>
          </a:p>
        </p:txBody>
      </p:sp>
    </p:spTree>
    <p:extLst>
      <p:ext uri="{BB962C8B-B14F-4D97-AF65-F5344CB8AC3E}">
        <p14:creationId xmlns:p14="http://schemas.microsoft.com/office/powerpoint/2010/main" val="780112174"/>
      </p:ext>
    </p:extLst>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9394" name="Title Placeholder 1"/>
          <p:cNvSpPr>
            <a:spLocks noGrp="1"/>
          </p:cNvSpPr>
          <p:nvPr>
            <p:ph type="title"/>
          </p:nvPr>
        </p:nvSpPr>
        <p:spPr bwMode="auto">
          <a:xfrm>
            <a:off x="457200" y="9144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de-DE"/>
              <a:t>Click to edit Master title style</a:t>
            </a:r>
            <a:endParaRPr lang="en-US"/>
          </a:p>
        </p:txBody>
      </p:sp>
      <p:sp>
        <p:nvSpPr>
          <p:cNvPr id="59395" name="Text Placeholder 2"/>
          <p:cNvSpPr>
            <a:spLocks noGrp="1"/>
          </p:cNvSpPr>
          <p:nvPr>
            <p:ph type="body" idx="1"/>
          </p:nvPr>
        </p:nvSpPr>
        <p:spPr bwMode="auto">
          <a:xfrm>
            <a:off x="457200" y="1828800"/>
            <a:ext cx="82296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cs typeface="+mn-cs"/>
              </a:defRPr>
            </a:lvl1pPr>
          </a:lstStyle>
          <a:p>
            <a:pPr defTabSz="914400" fontAlgn="base">
              <a:spcBef>
                <a:spcPct val="0"/>
              </a:spcBef>
              <a:spcAft>
                <a:spcPct val="0"/>
              </a:spcAft>
              <a:defRPr/>
            </a:pPr>
            <a:r>
              <a:rPr lang="de-DE" smtClean="0">
                <a:solidFill>
                  <a:prstClr val="black">
                    <a:tint val="75000"/>
                  </a:prstClr>
                </a:solidFill>
                <a:latin typeface="Times New Roman" charset="0"/>
                <a:ea typeface="ＭＳ Ｐゴシック" charset="0"/>
              </a:rPr>
              <a:t>12/05/12</a:t>
            </a:r>
            <a:endParaRPr lang="de-DE">
              <a:solidFill>
                <a:prstClr val="black">
                  <a:tint val="75000"/>
                </a:prstClr>
              </a:solidFill>
              <a:latin typeface="Times New Roman" charset="0"/>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cs typeface="+mn-cs"/>
              </a:defRPr>
            </a:lvl1pPr>
          </a:lstStyle>
          <a:p>
            <a:pPr defTabSz="914400" fontAlgn="base">
              <a:spcBef>
                <a:spcPct val="0"/>
              </a:spcBef>
              <a:spcAft>
                <a:spcPct val="0"/>
              </a:spcAft>
              <a:defRPr/>
            </a:pPr>
            <a:r>
              <a:rPr lang="de-DE" smtClean="0">
                <a:solidFill>
                  <a:prstClr val="black">
                    <a:tint val="75000"/>
                  </a:prstClr>
                </a:solidFill>
                <a:latin typeface="Times New Roman" charset="0"/>
                <a:ea typeface="ＭＳ Ｐゴシック" charset="0"/>
              </a:rPr>
              <a:t>M. Al-Turany,  Panda Collaboration Meeting, Goa</a:t>
            </a:r>
            <a:endParaRPr lang="de-DE">
              <a:solidFill>
                <a:prstClr val="black">
                  <a:tint val="75000"/>
                </a:prstClr>
              </a:solidFill>
              <a:latin typeface="Times New Roman" charset="0"/>
              <a:ea typeface="ＭＳ Ｐゴシック"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cs typeface="+mn-cs"/>
              </a:defRPr>
            </a:lvl1pPr>
          </a:lstStyle>
          <a:p>
            <a:pPr defTabSz="914400" fontAlgn="base">
              <a:spcBef>
                <a:spcPct val="0"/>
              </a:spcBef>
              <a:spcAft>
                <a:spcPct val="0"/>
              </a:spcAft>
              <a:defRPr/>
            </a:pPr>
            <a:fld id="{84211320-112A-1443-AFA7-390941751F4E}" type="slidenum">
              <a:rPr lang="de-DE">
                <a:solidFill>
                  <a:prstClr val="black">
                    <a:tint val="75000"/>
                  </a:prstClr>
                </a:solidFill>
                <a:latin typeface="Times New Roman" charset="0"/>
                <a:ea typeface="ＭＳ Ｐゴシック" charset="0"/>
              </a:rPr>
              <a:pPr defTabSz="914400" fontAlgn="base">
                <a:spcBef>
                  <a:spcPct val="0"/>
                </a:spcBef>
                <a:spcAft>
                  <a:spcPct val="0"/>
                </a:spcAft>
                <a:defRPr/>
              </a:pPr>
              <a:t>‹#›</a:t>
            </a:fld>
            <a:endParaRPr lang="de-DE">
              <a:solidFill>
                <a:prstClr val="black">
                  <a:tint val="75000"/>
                </a:prstClr>
              </a:solidFill>
              <a:latin typeface="Times New Roman" charset="0"/>
              <a:ea typeface="ＭＳ Ｐゴシック" charset="0"/>
            </a:endParaRPr>
          </a:p>
        </p:txBody>
      </p:sp>
      <p:pic>
        <p:nvPicPr>
          <p:cNvPr id="59399" name="Picture 6"/>
          <p:cNvPicPr>
            <a:picLocks noChangeAspect="1"/>
          </p:cNvPicPr>
          <p:nvPr/>
        </p:nvPicPr>
        <p:blipFill>
          <a:blip r:embed="rId20">
            <a:extLst>
              <a:ext uri="{28A0092B-C50C-407E-A947-70E740481C1C}">
                <a14:useLocalDpi xmlns:a14="http://schemas.microsoft.com/office/drawing/2010/main" val="0"/>
              </a:ext>
            </a:extLst>
          </a:blip>
          <a:srcRect l="-143"/>
          <a:stretch>
            <a:fillRect/>
          </a:stretch>
        </p:blipFill>
        <p:spPr bwMode="auto">
          <a:xfrm>
            <a:off x="-12700" y="0"/>
            <a:ext cx="91567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7157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ransition xmlns:p14="http://schemas.microsoft.com/office/powerpoint/2010/main" spd="slow">
    <p:fade/>
  </p:transition>
  <p:timing>
    <p:tnLst>
      <p:par>
        <p:cTn xmlns:p14="http://schemas.microsoft.com/office/powerpoint/2010/main" id="1" dur="indefinite" restart="never" nodeType="tmRoot"/>
      </p:par>
    </p:tnLst>
  </p:timing>
  <p:hf hdr="0"/>
  <p:txStyles>
    <p:titleStyle>
      <a:lvl1pPr algn="l" rtl="0" fontAlgn="base">
        <a:spcBef>
          <a:spcPct val="0"/>
        </a:spcBef>
        <a:spcAft>
          <a:spcPct val="0"/>
        </a:spcAft>
        <a:defRPr sz="2800" kern="1200">
          <a:solidFill>
            <a:schemeClr val="tx1"/>
          </a:solidFill>
          <a:latin typeface="+mj-lt"/>
          <a:ea typeface="ＭＳ Ｐゴシック" charset="0"/>
          <a:cs typeface="ＭＳ Ｐゴシック" charset="0"/>
        </a:defRPr>
      </a:lvl1pPr>
      <a:lvl2pPr algn="l" rtl="0" fontAlgn="base">
        <a:spcBef>
          <a:spcPct val="0"/>
        </a:spcBef>
        <a:spcAft>
          <a:spcPct val="0"/>
        </a:spcAft>
        <a:defRPr sz="2800">
          <a:solidFill>
            <a:schemeClr val="tx1"/>
          </a:solidFill>
          <a:latin typeface="Georgia" charset="0"/>
          <a:ea typeface="ＭＳ Ｐゴシック" charset="0"/>
          <a:cs typeface="ＭＳ Ｐゴシック" charset="0"/>
        </a:defRPr>
      </a:lvl2pPr>
      <a:lvl3pPr algn="l" rtl="0" fontAlgn="base">
        <a:spcBef>
          <a:spcPct val="0"/>
        </a:spcBef>
        <a:spcAft>
          <a:spcPct val="0"/>
        </a:spcAft>
        <a:defRPr sz="2800">
          <a:solidFill>
            <a:schemeClr val="tx1"/>
          </a:solidFill>
          <a:latin typeface="Georgia" charset="0"/>
          <a:ea typeface="ＭＳ Ｐゴシック" charset="0"/>
          <a:cs typeface="ＭＳ Ｐゴシック" charset="0"/>
        </a:defRPr>
      </a:lvl3pPr>
      <a:lvl4pPr algn="l" rtl="0" fontAlgn="base">
        <a:spcBef>
          <a:spcPct val="0"/>
        </a:spcBef>
        <a:spcAft>
          <a:spcPct val="0"/>
        </a:spcAft>
        <a:defRPr sz="2800">
          <a:solidFill>
            <a:schemeClr val="tx1"/>
          </a:solidFill>
          <a:latin typeface="Georgia" charset="0"/>
          <a:ea typeface="ＭＳ Ｐゴシック" charset="0"/>
          <a:cs typeface="ＭＳ Ｐゴシック" charset="0"/>
        </a:defRPr>
      </a:lvl4pPr>
      <a:lvl5pPr algn="l" rtl="0" fontAlgn="base">
        <a:spcBef>
          <a:spcPct val="0"/>
        </a:spcBef>
        <a:spcAft>
          <a:spcPct val="0"/>
        </a:spcAft>
        <a:defRPr sz="2800">
          <a:solidFill>
            <a:schemeClr val="tx1"/>
          </a:solidFill>
          <a:latin typeface="Georgia" charset="0"/>
          <a:ea typeface="ＭＳ Ｐゴシック" charset="0"/>
          <a:cs typeface="ＭＳ Ｐゴシック" charset="0"/>
        </a:defRPr>
      </a:lvl5pPr>
      <a:lvl6pPr marL="457200" algn="l" rtl="0" fontAlgn="base">
        <a:spcBef>
          <a:spcPct val="0"/>
        </a:spcBef>
        <a:spcAft>
          <a:spcPct val="0"/>
        </a:spcAft>
        <a:defRPr sz="2800">
          <a:solidFill>
            <a:schemeClr val="tx1"/>
          </a:solidFill>
          <a:latin typeface="Georgia" charset="0"/>
          <a:ea typeface="ＭＳ Ｐゴシック" charset="0"/>
          <a:cs typeface="ＭＳ Ｐゴシック" charset="0"/>
        </a:defRPr>
      </a:lvl6pPr>
      <a:lvl7pPr marL="914400" algn="l" rtl="0" fontAlgn="base">
        <a:spcBef>
          <a:spcPct val="0"/>
        </a:spcBef>
        <a:spcAft>
          <a:spcPct val="0"/>
        </a:spcAft>
        <a:defRPr sz="2800">
          <a:solidFill>
            <a:schemeClr val="tx1"/>
          </a:solidFill>
          <a:latin typeface="Georgia" charset="0"/>
          <a:ea typeface="ＭＳ Ｐゴシック" charset="0"/>
          <a:cs typeface="ＭＳ Ｐゴシック" charset="0"/>
        </a:defRPr>
      </a:lvl7pPr>
      <a:lvl8pPr marL="1371600" algn="l" rtl="0" fontAlgn="base">
        <a:spcBef>
          <a:spcPct val="0"/>
        </a:spcBef>
        <a:spcAft>
          <a:spcPct val="0"/>
        </a:spcAft>
        <a:defRPr sz="2800">
          <a:solidFill>
            <a:schemeClr val="tx1"/>
          </a:solidFill>
          <a:latin typeface="Georgia" charset="0"/>
          <a:ea typeface="ＭＳ Ｐゴシック" charset="0"/>
          <a:cs typeface="ＭＳ Ｐゴシック" charset="0"/>
        </a:defRPr>
      </a:lvl8pPr>
      <a:lvl9pPr marL="1828800" algn="l" rtl="0" fontAlgn="base">
        <a:spcBef>
          <a:spcPct val="0"/>
        </a:spcBef>
        <a:spcAft>
          <a:spcPct val="0"/>
        </a:spcAft>
        <a:defRPr sz="2800">
          <a:solidFill>
            <a:schemeClr val="tx1"/>
          </a:solidFill>
          <a:latin typeface="Georgia"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16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9.png"/><Relationship Id="rId3" Type="http://schemas.openxmlformats.org/officeDocument/2006/relationships/image" Target="../media/image4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1.png"/><Relationship Id="rId3" Type="http://schemas.openxmlformats.org/officeDocument/2006/relationships/image" Target="../media/image4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0.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1.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4.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12.xml"/><Relationship Id="rId2" Type="http://schemas.openxmlformats.org/officeDocument/2006/relationships/image" Target="../media/image3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6.png"/><Relationship Id="rId3" Type="http://schemas.openxmlformats.org/officeDocument/2006/relationships/image" Target="../media/image5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7.png"/><Relationship Id="rId3" Type="http://schemas.openxmlformats.org/officeDocument/2006/relationships/image" Target="../media/image5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9.png"/><Relationship Id="rId3" Type="http://schemas.openxmlformats.org/officeDocument/2006/relationships/image" Target="../media/image6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4.png"/><Relationship Id="rId3"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3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8304" y="1934509"/>
            <a:ext cx="5105400" cy="1143001"/>
          </a:xfrm>
        </p:spPr>
        <p:txBody>
          <a:bodyPr>
            <a:normAutofit fontScale="90000"/>
          </a:bodyPr>
          <a:lstStyle/>
          <a:p>
            <a:r>
              <a:rPr lang="en-US" dirty="0"/>
              <a:t>Flexible data transport for online reconstruction</a:t>
            </a:r>
          </a:p>
        </p:txBody>
      </p:sp>
      <p:sp>
        <p:nvSpPr>
          <p:cNvPr id="7" name="Text Placeholder 6"/>
          <p:cNvSpPr>
            <a:spLocks noGrp="1"/>
          </p:cNvSpPr>
          <p:nvPr>
            <p:ph type="body" idx="1"/>
          </p:nvPr>
        </p:nvSpPr>
        <p:spPr>
          <a:xfrm>
            <a:off x="3810000" y="3048000"/>
            <a:ext cx="5105400" cy="2234233"/>
          </a:xfrm>
        </p:spPr>
        <p:txBody>
          <a:bodyPr/>
          <a:lstStyle/>
          <a:p>
            <a:endParaRPr lang="en-US" sz="2700" i="1" dirty="0" smtClean="0"/>
          </a:p>
          <a:p>
            <a:r>
              <a:rPr lang="en-US" sz="2700" i="1" dirty="0" smtClean="0"/>
              <a:t>M. Al-Turany</a:t>
            </a:r>
          </a:p>
          <a:p>
            <a:r>
              <a:rPr lang="en-US" sz="2700" i="1" dirty="0" smtClean="0"/>
              <a:t>Dennis Klein</a:t>
            </a:r>
          </a:p>
          <a:p>
            <a:r>
              <a:rPr lang="en-US" sz="2700" i="1" dirty="0" smtClean="0"/>
              <a:t>A. </a:t>
            </a:r>
            <a:r>
              <a:rPr lang="en-US" sz="2700" i="1" dirty="0" err="1" smtClean="0"/>
              <a:t>Rybalchenko</a:t>
            </a:r>
            <a:endParaRPr lang="en-US" sz="2700" i="1" dirty="0"/>
          </a:p>
        </p:txBody>
      </p:sp>
      <p:sp>
        <p:nvSpPr>
          <p:cNvPr id="4" name="Date Placeholder 3"/>
          <p:cNvSpPr>
            <a:spLocks noGrp="1"/>
          </p:cNvSpPr>
          <p:nvPr>
            <p:ph type="dt" sz="half" idx="10"/>
          </p:nvPr>
        </p:nvSpPr>
        <p:spPr/>
        <p:txBody>
          <a:bodyPr/>
          <a:lstStyle/>
          <a:p>
            <a:pPr>
              <a:defRPr/>
            </a:pPr>
            <a:r>
              <a:rPr lang="de-DE" smtClean="0">
                <a:solidFill>
                  <a:prstClr val="black">
                    <a:tint val="75000"/>
                  </a:prstClr>
                </a:solidFill>
              </a:rPr>
              <a:t>12/05/12</a:t>
            </a:r>
            <a:endParaRPr lang="de-DE">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DFF5384-19EE-C945-9983-0EED99A2A59C}" type="slidenum">
              <a:rPr lang="de-DE" smtClean="0">
                <a:solidFill>
                  <a:prstClr val="black">
                    <a:tint val="75000"/>
                  </a:prstClr>
                </a:solidFill>
              </a:rPr>
              <a:pPr>
                <a:defRPr/>
              </a:pPr>
              <a:t>1</a:t>
            </a:fld>
            <a:endParaRPr lang="de-DE">
              <a:solidFill>
                <a:prstClr val="black">
                  <a:tint val="75000"/>
                </a:prstClr>
              </a:solidFill>
            </a:endParaRPr>
          </a:p>
        </p:txBody>
      </p:sp>
    </p:spTree>
    <p:extLst>
      <p:ext uri="{BB962C8B-B14F-4D97-AF65-F5344CB8AC3E}">
        <p14:creationId xmlns:p14="http://schemas.microsoft.com/office/powerpoint/2010/main" val="238050746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096" y="457200"/>
            <a:ext cx="8229600" cy="914400"/>
          </a:xfrm>
        </p:spPr>
        <p:txBody>
          <a:bodyPr/>
          <a:lstStyle/>
          <a:p>
            <a:r>
              <a:rPr lang="en-US" dirty="0"/>
              <a:t>Request</a:t>
            </a:r>
            <a:r>
              <a:rPr lang="en-US" dirty="0" smtClean="0"/>
              <a:t>-Reply </a:t>
            </a:r>
            <a:r>
              <a:rPr lang="en-US" dirty="0"/>
              <a:t>Pattern</a:t>
            </a:r>
          </a:p>
        </p:txBody>
      </p:sp>
      <p:sp>
        <p:nvSpPr>
          <p:cNvPr id="3" name="Date Placeholder 2"/>
          <p:cNvSpPr>
            <a:spLocks noGrp="1"/>
          </p:cNvSpPr>
          <p:nvPr>
            <p:ph type="dt" sz="half" idx="10"/>
          </p:nvPr>
        </p:nvSpPr>
        <p:spPr/>
        <p:txBody>
          <a:bodyPr/>
          <a:lstStyle/>
          <a:p>
            <a:pPr>
              <a:defRPr/>
            </a:pPr>
            <a:r>
              <a:rPr lang="de-DE" smtClean="0">
                <a:solidFill>
                  <a:prstClr val="black">
                    <a:tint val="75000"/>
                  </a:prstClr>
                </a:solidFill>
              </a:rPr>
              <a:t>12/05/12</a:t>
            </a:r>
            <a:endParaRPr lang="de-DE">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E22D8250-3749-E240-83FB-D0B3D6841FC3}" type="slidenum">
              <a:rPr lang="de-DE" smtClean="0">
                <a:solidFill>
                  <a:prstClr val="black">
                    <a:tint val="75000"/>
                  </a:prstClr>
                </a:solidFill>
              </a:rPr>
              <a:pPr>
                <a:defRPr/>
              </a:pPr>
              <a:t>10</a:t>
            </a:fld>
            <a:endParaRPr lang="de-DE">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736754111"/>
              </p:ext>
            </p:extLst>
          </p:nvPr>
        </p:nvGraphicFramePr>
        <p:xfrm>
          <a:off x="432905" y="1106672"/>
          <a:ext cx="6703389" cy="2876514"/>
        </p:xfrm>
        <a:graphic>
          <a:graphicData uri="http://schemas.openxmlformats.org/drawingml/2006/table">
            <a:tbl>
              <a:tblPr firstRow="1" bandRow="1">
                <a:tableStyleId>{5C22544A-7EE6-4342-B048-85BDC9FD1C3A}</a:tableStyleId>
              </a:tblPr>
              <a:tblGrid>
                <a:gridCol w="2877958"/>
                <a:gridCol w="1918638"/>
                <a:gridCol w="1906793"/>
              </a:tblGrid>
              <a:tr h="335549">
                <a:tc>
                  <a:txBody>
                    <a:bodyPr/>
                    <a:lstStyle/>
                    <a:p>
                      <a:r>
                        <a:rPr lang="en-US" sz="1800" b="0" i="0" u="none" strike="noStrike" kern="1200" baseline="0" dirty="0" smtClean="0">
                          <a:solidFill>
                            <a:schemeClr val="lt1"/>
                          </a:solidFill>
                          <a:latin typeface="+mn-lt"/>
                          <a:ea typeface="+mn-ea"/>
                          <a:cs typeface="+mn-cs"/>
                        </a:rPr>
                        <a:t>Socket type</a:t>
                      </a:r>
                      <a:endParaRPr lang="en-US" dirty="0"/>
                    </a:p>
                  </a:txBody>
                  <a:tcPr/>
                </a:tc>
                <a:tc>
                  <a:txBody>
                    <a:bodyPr/>
                    <a:lstStyle/>
                    <a:p>
                      <a:r>
                        <a:rPr lang="en-US" dirty="0" smtClean="0"/>
                        <a:t>REQ</a:t>
                      </a:r>
                      <a:endParaRPr lang="en-US" dirty="0"/>
                    </a:p>
                  </a:txBody>
                  <a:tcPr/>
                </a:tc>
                <a:tc>
                  <a:txBody>
                    <a:bodyPr/>
                    <a:lstStyle/>
                    <a:p>
                      <a:r>
                        <a:rPr lang="en-US" dirty="0" smtClean="0"/>
                        <a:t>REP</a:t>
                      </a:r>
                      <a:endParaRPr lang="en-US" dirty="0"/>
                    </a:p>
                  </a:txBody>
                  <a:tcPr/>
                </a:tc>
              </a:tr>
              <a:tr h="459414">
                <a:tc>
                  <a:txBody>
                    <a:bodyPr/>
                    <a:lstStyle/>
                    <a:p>
                      <a:r>
                        <a:rPr lang="en-US" sz="1800" b="0" i="0" u="none" strike="noStrike" kern="1200" baseline="0" dirty="0" smtClean="0">
                          <a:solidFill>
                            <a:schemeClr val="dk1"/>
                          </a:solidFill>
                          <a:latin typeface="+mn-lt"/>
                          <a:ea typeface="+mn-ea"/>
                          <a:cs typeface="+mn-cs"/>
                        </a:rPr>
                        <a:t>Compatible peer sockets</a:t>
                      </a:r>
                      <a:endParaRPr lang="en-US" dirty="0"/>
                    </a:p>
                  </a:txBody>
                  <a:tcPr/>
                </a:tc>
                <a:tc>
                  <a:txBody>
                    <a:bodyPr/>
                    <a:lstStyle/>
                    <a:p>
                      <a:r>
                        <a:rPr lang="en-US" dirty="0" smtClean="0"/>
                        <a:t>REP,</a:t>
                      </a:r>
                      <a:r>
                        <a:rPr lang="en-US" baseline="0" dirty="0" smtClean="0"/>
                        <a:t> </a:t>
                      </a:r>
                      <a:r>
                        <a:rPr lang="en-US" dirty="0" smtClean="0"/>
                        <a:t>ROUTER</a:t>
                      </a:r>
                      <a:endParaRPr lang="en-US" dirty="0"/>
                    </a:p>
                  </a:txBody>
                  <a:tcPr/>
                </a:tc>
                <a:tc>
                  <a:txBody>
                    <a:bodyPr/>
                    <a:lstStyle/>
                    <a:p>
                      <a:r>
                        <a:rPr lang="en-US" dirty="0" smtClean="0"/>
                        <a:t>REQ,</a:t>
                      </a:r>
                      <a:r>
                        <a:rPr lang="en-US" baseline="0" dirty="0" smtClean="0"/>
                        <a:t> </a:t>
                      </a:r>
                      <a:r>
                        <a:rPr lang="en-US" dirty="0" smtClean="0"/>
                        <a:t>DEALER</a:t>
                      </a:r>
                      <a:endParaRPr lang="en-US" dirty="0"/>
                    </a:p>
                  </a:txBody>
                  <a:tcPr/>
                </a:tc>
              </a:tr>
              <a:tr h="330291">
                <a:tc>
                  <a:txBody>
                    <a:bodyPr/>
                    <a:lstStyle/>
                    <a:p>
                      <a:r>
                        <a:rPr lang="en-US" sz="1800" b="0" i="0" u="none" strike="noStrike" kern="1200" baseline="0" dirty="0" smtClean="0">
                          <a:solidFill>
                            <a:schemeClr val="dk1"/>
                          </a:solidFill>
                          <a:latin typeface="+mn-lt"/>
                          <a:ea typeface="+mn-ea"/>
                          <a:cs typeface="+mn-cs"/>
                        </a:rPr>
                        <a:t>Direction</a:t>
                      </a:r>
                      <a:endParaRPr lang="en-US" dirty="0"/>
                    </a:p>
                  </a:txBody>
                  <a:tcPr/>
                </a:tc>
                <a:tc>
                  <a:txBody>
                    <a:bodyPr/>
                    <a:lstStyle/>
                    <a:p>
                      <a:r>
                        <a:rPr lang="en-US" dirty="0" smtClean="0"/>
                        <a:t>Bidirectional</a:t>
                      </a:r>
                      <a:endParaRPr lang="en-US" dirty="0"/>
                    </a:p>
                  </a:txBody>
                  <a:tcPr/>
                </a:tc>
                <a:tc>
                  <a:txBody>
                    <a:bodyPr/>
                    <a:lstStyle/>
                    <a:p>
                      <a:r>
                        <a:rPr lang="en-US" dirty="0" smtClean="0"/>
                        <a:t>Bidirectional</a:t>
                      </a:r>
                      <a:endParaRPr lang="en-US" dirty="0"/>
                    </a:p>
                  </a:txBody>
                  <a:tcPr/>
                </a:tc>
              </a:tr>
              <a:tr h="383376">
                <a:tc>
                  <a:txBody>
                    <a:bodyPr/>
                    <a:lstStyle/>
                    <a:p>
                      <a:r>
                        <a:rPr lang="en-US" sz="1800" b="0" i="0" u="none" strike="noStrike" kern="1200" baseline="0" dirty="0" smtClean="0">
                          <a:solidFill>
                            <a:schemeClr val="dk1"/>
                          </a:solidFill>
                          <a:latin typeface="+mn-lt"/>
                          <a:ea typeface="+mn-ea"/>
                          <a:cs typeface="+mn-cs"/>
                        </a:rPr>
                        <a:t>Send/receive pattern</a:t>
                      </a:r>
                      <a:endParaRPr lang="en-US" dirty="0"/>
                    </a:p>
                  </a:txBody>
                  <a:tcPr/>
                </a:tc>
                <a:tc>
                  <a:txBody>
                    <a:bodyPr/>
                    <a:lstStyle/>
                    <a:p>
                      <a:r>
                        <a:rPr lang="en-US" dirty="0" smtClean="0"/>
                        <a:t>Send, Receive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Send, Receive</a:t>
                      </a:r>
                    </a:p>
                  </a:txBody>
                  <a:tcPr/>
                </a:tc>
              </a:tr>
              <a:tr h="459414">
                <a:tc>
                  <a:txBody>
                    <a:bodyPr/>
                    <a:lstStyle/>
                    <a:p>
                      <a:r>
                        <a:rPr lang="en-US" sz="1800" b="0" i="0" u="none" strike="noStrike" kern="1200" baseline="0" dirty="0" smtClean="0">
                          <a:solidFill>
                            <a:schemeClr val="dk1"/>
                          </a:solidFill>
                          <a:latin typeface="+mn-lt"/>
                          <a:ea typeface="+mn-ea"/>
                          <a:cs typeface="+mn-cs"/>
                        </a:rPr>
                        <a:t>Outgoing routing strategy</a:t>
                      </a:r>
                      <a:endParaRPr lang="en-US" dirty="0"/>
                    </a:p>
                  </a:txBody>
                  <a:tcPr/>
                </a:tc>
                <a:tc>
                  <a:txBody>
                    <a:bodyPr/>
                    <a:lstStyle/>
                    <a:p>
                      <a:r>
                        <a:rPr lang="en-US" dirty="0" smtClean="0"/>
                        <a:t>Round-robin</a:t>
                      </a:r>
                      <a:endParaRPr lang="en-US" dirty="0"/>
                    </a:p>
                  </a:txBody>
                  <a:tcPr/>
                </a:tc>
                <a:tc>
                  <a:txBody>
                    <a:bodyPr/>
                    <a:lstStyle/>
                    <a:p>
                      <a:r>
                        <a:rPr lang="en-US" dirty="0" smtClean="0"/>
                        <a:t>Last</a:t>
                      </a:r>
                      <a:r>
                        <a:rPr lang="en-US" baseline="0" dirty="0" smtClean="0"/>
                        <a:t> peer</a:t>
                      </a:r>
                      <a:endParaRPr lang="en-US" dirty="0"/>
                    </a:p>
                  </a:txBody>
                  <a:tcPr/>
                </a:tc>
              </a:tr>
              <a:tr h="459414">
                <a:tc>
                  <a:txBody>
                    <a:bodyPr/>
                    <a:lstStyle/>
                    <a:p>
                      <a:r>
                        <a:rPr lang="en-US" sz="1800" b="0" i="0" u="none" strike="noStrike" kern="1200" baseline="0" dirty="0" smtClean="0">
                          <a:solidFill>
                            <a:schemeClr val="dk1"/>
                          </a:solidFill>
                          <a:latin typeface="+mn-lt"/>
                          <a:ea typeface="+mn-ea"/>
                          <a:cs typeface="+mn-cs"/>
                        </a:rPr>
                        <a:t>Incoming routing strategy</a:t>
                      </a:r>
                      <a:endParaRPr lang="en-US" dirty="0"/>
                    </a:p>
                  </a:txBody>
                  <a:tcPr/>
                </a:tc>
                <a:tc>
                  <a:txBody>
                    <a:bodyPr/>
                    <a:lstStyle/>
                    <a:p>
                      <a:r>
                        <a:rPr lang="en-US" dirty="0" smtClean="0"/>
                        <a:t>Last peer</a:t>
                      </a:r>
                      <a:endParaRPr lang="en-US" dirty="0"/>
                    </a:p>
                  </a:txBody>
                  <a:tcPr/>
                </a:tc>
                <a:tc>
                  <a:txBody>
                    <a:bodyPr/>
                    <a:lstStyle/>
                    <a:p>
                      <a:r>
                        <a:rPr lang="en-US" dirty="0" smtClean="0"/>
                        <a:t>Fair-queued</a:t>
                      </a:r>
                      <a:endParaRPr lang="en-US" dirty="0"/>
                    </a:p>
                  </a:txBody>
                  <a:tcPr/>
                </a:tc>
              </a:tr>
              <a:tr h="383376">
                <a:tc>
                  <a:txBody>
                    <a:bodyPr/>
                    <a:lstStyle/>
                    <a:p>
                      <a:r>
                        <a:rPr lang="en-US" sz="1800" b="0" i="0" u="none" strike="noStrike" kern="1200" baseline="0" dirty="0" smtClean="0">
                          <a:solidFill>
                            <a:schemeClr val="dk1"/>
                          </a:solidFill>
                          <a:latin typeface="+mn-lt"/>
                          <a:ea typeface="+mn-ea"/>
                          <a:cs typeface="+mn-cs"/>
                        </a:rPr>
                        <a:t>Action in mute state</a:t>
                      </a:r>
                      <a:endParaRPr lang="en-US" dirty="0"/>
                    </a:p>
                  </a:txBody>
                  <a:tcPr/>
                </a:tc>
                <a:tc>
                  <a:txBody>
                    <a:bodyPr/>
                    <a:lstStyle/>
                    <a:p>
                      <a:r>
                        <a:rPr lang="en-US" dirty="0" smtClean="0"/>
                        <a:t>Block</a:t>
                      </a:r>
                      <a:endParaRPr lang="en-US" dirty="0"/>
                    </a:p>
                  </a:txBody>
                  <a:tcPr/>
                </a:tc>
                <a:tc>
                  <a:txBody>
                    <a:bodyPr/>
                    <a:lstStyle/>
                    <a:p>
                      <a:r>
                        <a:rPr lang="en-US" dirty="0" smtClean="0"/>
                        <a:t>Drop</a:t>
                      </a:r>
                      <a:endParaRPr lang="en-US" dirty="0"/>
                    </a:p>
                  </a:txBody>
                  <a:tcPr/>
                </a:tc>
              </a:tr>
            </a:tbl>
          </a:graphicData>
        </a:graphic>
      </p:graphicFrame>
      <p:pic>
        <p:nvPicPr>
          <p:cNvPr id="7" name="Picture 6"/>
          <p:cNvPicPr>
            <a:picLocks noChangeAspect="1"/>
          </p:cNvPicPr>
          <p:nvPr/>
        </p:nvPicPr>
        <p:blipFill>
          <a:blip r:embed="rId2"/>
          <a:stretch>
            <a:fillRect/>
          </a:stretch>
        </p:blipFill>
        <p:spPr>
          <a:xfrm>
            <a:off x="6661423" y="4122057"/>
            <a:ext cx="1462197" cy="2234293"/>
          </a:xfrm>
          <a:prstGeom prst="rect">
            <a:avLst/>
          </a:prstGeom>
        </p:spPr>
      </p:pic>
      <p:pic>
        <p:nvPicPr>
          <p:cNvPr id="8" name="Picture 7"/>
          <p:cNvPicPr>
            <a:picLocks noChangeAspect="1"/>
          </p:cNvPicPr>
          <p:nvPr/>
        </p:nvPicPr>
        <p:blipFill>
          <a:blip r:embed="rId3"/>
          <a:stretch>
            <a:fillRect/>
          </a:stretch>
        </p:blipFill>
        <p:spPr>
          <a:xfrm>
            <a:off x="457200" y="4090112"/>
            <a:ext cx="2925970" cy="2387773"/>
          </a:xfrm>
          <a:prstGeom prst="rect">
            <a:avLst/>
          </a:prstGeom>
        </p:spPr>
      </p:pic>
    </p:spTree>
    <p:extLst>
      <p:ext uri="{BB962C8B-B14F-4D97-AF65-F5344CB8AC3E}">
        <p14:creationId xmlns:p14="http://schemas.microsoft.com/office/powerpoint/2010/main" val="357975326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pPr algn="ctr"/>
            <a:r>
              <a:rPr lang="en-US" dirty="0"/>
              <a:t>Publish</a:t>
            </a:r>
            <a:r>
              <a:rPr lang="en-US" dirty="0" smtClean="0"/>
              <a:t>-Subscribe </a:t>
            </a:r>
            <a:r>
              <a:rPr lang="en-US" dirty="0"/>
              <a:t>Pattern</a:t>
            </a:r>
          </a:p>
        </p:txBody>
      </p:sp>
      <p:sp>
        <p:nvSpPr>
          <p:cNvPr id="3" name="Date Placeholder 2"/>
          <p:cNvSpPr>
            <a:spLocks noGrp="1"/>
          </p:cNvSpPr>
          <p:nvPr>
            <p:ph type="dt" sz="half" idx="10"/>
          </p:nvPr>
        </p:nvSpPr>
        <p:spPr/>
        <p:txBody>
          <a:bodyPr/>
          <a:lstStyle/>
          <a:p>
            <a:pPr>
              <a:defRPr/>
            </a:pPr>
            <a:r>
              <a:rPr lang="de-DE" smtClean="0">
                <a:solidFill>
                  <a:prstClr val="black">
                    <a:tint val="75000"/>
                  </a:prstClr>
                </a:solidFill>
              </a:rPr>
              <a:t>12/05/12</a:t>
            </a:r>
            <a:endParaRPr lang="de-DE">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E22D8250-3749-E240-83FB-D0B3D6841FC3}" type="slidenum">
              <a:rPr lang="de-DE" smtClean="0">
                <a:solidFill>
                  <a:prstClr val="black">
                    <a:tint val="75000"/>
                  </a:prstClr>
                </a:solidFill>
              </a:rPr>
              <a:pPr>
                <a:defRPr/>
              </a:pPr>
              <a:t>11</a:t>
            </a:fld>
            <a:endParaRPr lang="de-DE">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405493334"/>
              </p:ext>
            </p:extLst>
          </p:nvPr>
        </p:nvGraphicFramePr>
        <p:xfrm>
          <a:off x="172280" y="941021"/>
          <a:ext cx="6703389" cy="2876514"/>
        </p:xfrm>
        <a:graphic>
          <a:graphicData uri="http://schemas.openxmlformats.org/drawingml/2006/table">
            <a:tbl>
              <a:tblPr firstRow="1" bandRow="1">
                <a:tableStyleId>{5C22544A-7EE6-4342-B048-85BDC9FD1C3A}</a:tableStyleId>
              </a:tblPr>
              <a:tblGrid>
                <a:gridCol w="2877958"/>
                <a:gridCol w="1918638"/>
                <a:gridCol w="1906793"/>
              </a:tblGrid>
              <a:tr h="335549">
                <a:tc>
                  <a:txBody>
                    <a:bodyPr/>
                    <a:lstStyle/>
                    <a:p>
                      <a:r>
                        <a:rPr lang="en-US" sz="1800" b="0" i="0" u="none" strike="noStrike" kern="1200" baseline="0" dirty="0" smtClean="0">
                          <a:solidFill>
                            <a:schemeClr val="lt1"/>
                          </a:solidFill>
                          <a:latin typeface="+mn-lt"/>
                          <a:ea typeface="+mn-ea"/>
                          <a:cs typeface="+mn-cs"/>
                        </a:rPr>
                        <a:t>Socket type</a:t>
                      </a:r>
                      <a:endParaRPr lang="en-US" dirty="0"/>
                    </a:p>
                  </a:txBody>
                  <a:tcPr/>
                </a:tc>
                <a:tc>
                  <a:txBody>
                    <a:bodyPr/>
                    <a:lstStyle/>
                    <a:p>
                      <a:r>
                        <a:rPr lang="en-US" dirty="0" smtClean="0"/>
                        <a:t>PUB</a:t>
                      </a:r>
                      <a:endParaRPr lang="en-US" dirty="0"/>
                    </a:p>
                  </a:txBody>
                  <a:tcPr/>
                </a:tc>
                <a:tc>
                  <a:txBody>
                    <a:bodyPr/>
                    <a:lstStyle/>
                    <a:p>
                      <a:r>
                        <a:rPr lang="en-US" dirty="0" smtClean="0"/>
                        <a:t>SUB</a:t>
                      </a:r>
                      <a:endParaRPr lang="en-US" dirty="0"/>
                    </a:p>
                  </a:txBody>
                  <a:tcPr/>
                </a:tc>
              </a:tr>
              <a:tr h="459414">
                <a:tc>
                  <a:txBody>
                    <a:bodyPr/>
                    <a:lstStyle/>
                    <a:p>
                      <a:r>
                        <a:rPr lang="en-US" sz="1800" b="0" i="0" u="none" strike="noStrike" kern="1200" baseline="0" dirty="0" smtClean="0">
                          <a:solidFill>
                            <a:schemeClr val="dk1"/>
                          </a:solidFill>
                          <a:latin typeface="+mn-lt"/>
                          <a:ea typeface="+mn-ea"/>
                          <a:cs typeface="+mn-cs"/>
                        </a:rPr>
                        <a:t>Compatible peer sockets</a:t>
                      </a:r>
                      <a:endParaRPr lang="en-US" dirty="0"/>
                    </a:p>
                  </a:txBody>
                  <a:tcPr/>
                </a:tc>
                <a:tc>
                  <a:txBody>
                    <a:bodyPr/>
                    <a:lstStyle/>
                    <a:p>
                      <a:r>
                        <a:rPr lang="en-US" dirty="0" smtClean="0"/>
                        <a:t>SUB,</a:t>
                      </a:r>
                      <a:r>
                        <a:rPr lang="en-US" baseline="0" dirty="0" smtClean="0"/>
                        <a:t> </a:t>
                      </a:r>
                      <a:r>
                        <a:rPr lang="en-US" dirty="0" smtClean="0"/>
                        <a:t>XSUB</a:t>
                      </a:r>
                      <a:endParaRPr lang="en-US" dirty="0"/>
                    </a:p>
                  </a:txBody>
                  <a:tcPr/>
                </a:tc>
                <a:tc>
                  <a:txBody>
                    <a:bodyPr/>
                    <a:lstStyle/>
                    <a:p>
                      <a:r>
                        <a:rPr lang="en-US" dirty="0" smtClean="0"/>
                        <a:t>PUB, XPUB</a:t>
                      </a:r>
                      <a:endParaRPr lang="en-US" dirty="0"/>
                    </a:p>
                  </a:txBody>
                  <a:tcPr/>
                </a:tc>
              </a:tr>
              <a:tr h="330291">
                <a:tc>
                  <a:txBody>
                    <a:bodyPr/>
                    <a:lstStyle/>
                    <a:p>
                      <a:r>
                        <a:rPr lang="en-US" sz="1800" b="0" i="0" u="none" strike="noStrike" kern="1200" baseline="0" dirty="0" smtClean="0">
                          <a:solidFill>
                            <a:schemeClr val="dk1"/>
                          </a:solidFill>
                          <a:latin typeface="+mn-lt"/>
                          <a:ea typeface="+mn-ea"/>
                          <a:cs typeface="+mn-cs"/>
                        </a:rPr>
                        <a:t>Direction</a:t>
                      </a:r>
                      <a:endParaRPr lang="en-US" dirty="0"/>
                    </a:p>
                  </a:txBody>
                  <a:tcPr/>
                </a:tc>
                <a:tc>
                  <a:txBody>
                    <a:bodyPr/>
                    <a:lstStyle/>
                    <a:p>
                      <a:r>
                        <a:rPr lang="en-US" dirty="0" smtClean="0"/>
                        <a:t>Unidirectional</a:t>
                      </a:r>
                      <a:endParaRPr lang="en-US" dirty="0"/>
                    </a:p>
                  </a:txBody>
                  <a:tcPr/>
                </a:tc>
                <a:tc>
                  <a:txBody>
                    <a:bodyPr/>
                    <a:lstStyle/>
                    <a:p>
                      <a:r>
                        <a:rPr lang="en-US" dirty="0" smtClean="0"/>
                        <a:t>Unidirectional</a:t>
                      </a:r>
                      <a:endParaRPr lang="en-US" dirty="0"/>
                    </a:p>
                  </a:txBody>
                  <a:tcPr/>
                </a:tc>
              </a:tr>
              <a:tr h="383376">
                <a:tc>
                  <a:txBody>
                    <a:bodyPr/>
                    <a:lstStyle/>
                    <a:p>
                      <a:r>
                        <a:rPr lang="en-US" sz="1800" b="0" i="0" u="none" strike="noStrike" kern="1200" baseline="0" dirty="0" smtClean="0">
                          <a:solidFill>
                            <a:schemeClr val="dk1"/>
                          </a:solidFill>
                          <a:latin typeface="+mn-lt"/>
                          <a:ea typeface="+mn-ea"/>
                          <a:cs typeface="+mn-cs"/>
                        </a:rPr>
                        <a:t>Send/receive pattern</a:t>
                      </a:r>
                      <a:endParaRPr lang="en-US" dirty="0"/>
                    </a:p>
                  </a:txBody>
                  <a:tcPr/>
                </a:tc>
                <a:tc>
                  <a:txBody>
                    <a:bodyPr/>
                    <a:lstStyle/>
                    <a:p>
                      <a:r>
                        <a:rPr lang="en-US" dirty="0" smtClean="0"/>
                        <a:t>Send</a:t>
                      </a:r>
                      <a:r>
                        <a:rPr lang="en-US" baseline="0" dirty="0" smtClean="0"/>
                        <a:t> Only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Receive</a:t>
                      </a:r>
                      <a:r>
                        <a:rPr lang="en-US" baseline="0" dirty="0" smtClean="0"/>
                        <a:t> only</a:t>
                      </a:r>
                      <a:endParaRPr lang="en-US" dirty="0" smtClean="0"/>
                    </a:p>
                  </a:txBody>
                  <a:tcPr/>
                </a:tc>
              </a:tr>
              <a:tr h="459414">
                <a:tc>
                  <a:txBody>
                    <a:bodyPr/>
                    <a:lstStyle/>
                    <a:p>
                      <a:r>
                        <a:rPr lang="en-US" sz="1800" b="0" i="0" u="none" strike="noStrike" kern="1200" baseline="0" dirty="0" smtClean="0">
                          <a:solidFill>
                            <a:schemeClr val="dk1"/>
                          </a:solidFill>
                          <a:latin typeface="+mn-lt"/>
                          <a:ea typeface="+mn-ea"/>
                          <a:cs typeface="+mn-cs"/>
                        </a:rPr>
                        <a:t>Outgoing routing strategy</a:t>
                      </a:r>
                      <a:endParaRPr lang="en-US" dirty="0"/>
                    </a:p>
                  </a:txBody>
                  <a:tcPr/>
                </a:tc>
                <a:tc>
                  <a:txBody>
                    <a:bodyPr/>
                    <a:lstStyle/>
                    <a:p>
                      <a:r>
                        <a:rPr lang="en-US" dirty="0" smtClean="0"/>
                        <a:t>Fan-out</a:t>
                      </a:r>
                      <a:endParaRPr lang="en-US" dirty="0"/>
                    </a:p>
                  </a:txBody>
                  <a:tcPr/>
                </a:tc>
                <a:tc>
                  <a:txBody>
                    <a:bodyPr/>
                    <a:lstStyle/>
                    <a:p>
                      <a:r>
                        <a:rPr lang="en-US" dirty="0" smtClean="0"/>
                        <a:t>N/A</a:t>
                      </a:r>
                      <a:endParaRPr lang="en-US" dirty="0"/>
                    </a:p>
                  </a:txBody>
                  <a:tcPr/>
                </a:tc>
              </a:tr>
              <a:tr h="459414">
                <a:tc>
                  <a:txBody>
                    <a:bodyPr/>
                    <a:lstStyle/>
                    <a:p>
                      <a:r>
                        <a:rPr lang="en-US" sz="1800" b="0" i="0" u="none" strike="noStrike" kern="1200" baseline="0" dirty="0" smtClean="0">
                          <a:solidFill>
                            <a:schemeClr val="dk1"/>
                          </a:solidFill>
                          <a:latin typeface="+mn-lt"/>
                          <a:ea typeface="+mn-ea"/>
                          <a:cs typeface="+mn-cs"/>
                        </a:rPr>
                        <a:t>Incoming routing strategy</a:t>
                      </a:r>
                      <a:endParaRPr lang="en-US" dirty="0"/>
                    </a:p>
                  </a:txBody>
                  <a:tcPr/>
                </a:tc>
                <a:tc>
                  <a:txBody>
                    <a:bodyPr/>
                    <a:lstStyle/>
                    <a:p>
                      <a:r>
                        <a:rPr lang="en-US" dirty="0" smtClean="0"/>
                        <a:t>N/A</a:t>
                      </a:r>
                      <a:endParaRPr lang="en-US" dirty="0"/>
                    </a:p>
                  </a:txBody>
                  <a:tcPr/>
                </a:tc>
                <a:tc>
                  <a:txBody>
                    <a:bodyPr/>
                    <a:lstStyle/>
                    <a:p>
                      <a:r>
                        <a:rPr lang="en-US" dirty="0" smtClean="0"/>
                        <a:t>Fair-queued</a:t>
                      </a:r>
                      <a:endParaRPr lang="en-US" dirty="0"/>
                    </a:p>
                  </a:txBody>
                  <a:tcPr/>
                </a:tc>
              </a:tr>
              <a:tr h="383376">
                <a:tc>
                  <a:txBody>
                    <a:bodyPr/>
                    <a:lstStyle/>
                    <a:p>
                      <a:r>
                        <a:rPr lang="en-US" sz="1800" b="0" i="0" u="none" strike="noStrike" kern="1200" baseline="0" dirty="0" smtClean="0">
                          <a:solidFill>
                            <a:schemeClr val="dk1"/>
                          </a:solidFill>
                          <a:latin typeface="+mn-lt"/>
                          <a:ea typeface="+mn-ea"/>
                          <a:cs typeface="+mn-cs"/>
                        </a:rPr>
                        <a:t>Action in mute state</a:t>
                      </a:r>
                      <a:endParaRPr lang="en-US" dirty="0"/>
                    </a:p>
                  </a:txBody>
                  <a:tcPr/>
                </a:tc>
                <a:tc>
                  <a:txBody>
                    <a:bodyPr/>
                    <a:lstStyle/>
                    <a:p>
                      <a:r>
                        <a:rPr lang="en-US" dirty="0" smtClean="0"/>
                        <a:t>Drop</a:t>
                      </a:r>
                      <a:endParaRPr lang="en-US" dirty="0"/>
                    </a:p>
                  </a:txBody>
                  <a:tcPr/>
                </a:tc>
                <a:tc>
                  <a:txBody>
                    <a:bodyPr/>
                    <a:lstStyle/>
                    <a:p>
                      <a:r>
                        <a:rPr lang="en-US" dirty="0" smtClean="0"/>
                        <a:t>Drop</a:t>
                      </a:r>
                      <a:endParaRPr lang="en-US" dirty="0"/>
                    </a:p>
                  </a:txBody>
                  <a:tcPr/>
                </a:tc>
              </a:tr>
            </a:tbl>
          </a:graphicData>
        </a:graphic>
      </p:graphicFrame>
      <p:pic>
        <p:nvPicPr>
          <p:cNvPr id="8" name="Picture 7"/>
          <p:cNvPicPr>
            <a:picLocks noChangeAspect="1"/>
          </p:cNvPicPr>
          <p:nvPr/>
        </p:nvPicPr>
        <p:blipFill>
          <a:blip r:embed="rId2"/>
          <a:stretch>
            <a:fillRect/>
          </a:stretch>
        </p:blipFill>
        <p:spPr>
          <a:xfrm>
            <a:off x="5731566" y="3809722"/>
            <a:ext cx="3213652" cy="2622540"/>
          </a:xfrm>
          <a:prstGeom prst="rect">
            <a:avLst/>
          </a:prstGeom>
        </p:spPr>
      </p:pic>
      <p:pic>
        <p:nvPicPr>
          <p:cNvPr id="9" name="Picture 8"/>
          <p:cNvPicPr>
            <a:picLocks noChangeAspect="1"/>
          </p:cNvPicPr>
          <p:nvPr/>
        </p:nvPicPr>
        <p:blipFill>
          <a:blip r:embed="rId3"/>
          <a:stretch>
            <a:fillRect/>
          </a:stretch>
        </p:blipFill>
        <p:spPr>
          <a:xfrm>
            <a:off x="2252943" y="3817535"/>
            <a:ext cx="3122671" cy="2444723"/>
          </a:xfrm>
          <a:prstGeom prst="rect">
            <a:avLst/>
          </a:prstGeom>
        </p:spPr>
      </p:pic>
    </p:spTree>
    <p:extLst>
      <p:ext uri="{BB962C8B-B14F-4D97-AF65-F5344CB8AC3E}">
        <p14:creationId xmlns:p14="http://schemas.microsoft.com/office/powerpoint/2010/main" val="398378050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374" y="616226"/>
            <a:ext cx="8229600" cy="914400"/>
          </a:xfrm>
        </p:spPr>
        <p:txBody>
          <a:bodyPr/>
          <a:lstStyle/>
          <a:p>
            <a:pPr algn="ctr"/>
            <a:r>
              <a:rPr lang="en-US" dirty="0"/>
              <a:t>Pipeline Pattern</a:t>
            </a:r>
          </a:p>
        </p:txBody>
      </p:sp>
      <p:sp>
        <p:nvSpPr>
          <p:cNvPr id="3" name="Date Placeholder 2"/>
          <p:cNvSpPr>
            <a:spLocks noGrp="1"/>
          </p:cNvSpPr>
          <p:nvPr>
            <p:ph type="dt" sz="half" idx="10"/>
          </p:nvPr>
        </p:nvSpPr>
        <p:spPr/>
        <p:txBody>
          <a:bodyPr/>
          <a:lstStyle/>
          <a:p>
            <a:pPr>
              <a:defRPr/>
            </a:pPr>
            <a:r>
              <a:rPr lang="de-DE" smtClean="0">
                <a:solidFill>
                  <a:prstClr val="black">
                    <a:tint val="75000"/>
                  </a:prstClr>
                </a:solidFill>
              </a:rPr>
              <a:t>12/05/12</a:t>
            </a:r>
            <a:endParaRPr lang="de-DE">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de-DE" smtClean="0">
                <a:solidFill>
                  <a:prstClr val="black">
                    <a:tint val="75000"/>
                  </a:prstClr>
                </a:solidFill>
              </a:rPr>
              <a:t>M. Al-Turany,  Panda Collaboration Meeting, Goa</a:t>
            </a:r>
            <a:endParaRPr lang="de-DE"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E22D8250-3749-E240-83FB-D0B3D6841FC3}" type="slidenum">
              <a:rPr lang="de-DE" smtClean="0">
                <a:solidFill>
                  <a:prstClr val="black">
                    <a:tint val="75000"/>
                  </a:prstClr>
                </a:solidFill>
              </a:rPr>
              <a:pPr>
                <a:defRPr/>
              </a:pPr>
              <a:t>12</a:t>
            </a:fld>
            <a:endParaRPr lang="de-DE">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195107897"/>
              </p:ext>
            </p:extLst>
          </p:nvPr>
        </p:nvGraphicFramePr>
        <p:xfrm>
          <a:off x="247374" y="1115392"/>
          <a:ext cx="6703389" cy="2978230"/>
        </p:xfrm>
        <a:graphic>
          <a:graphicData uri="http://schemas.openxmlformats.org/drawingml/2006/table">
            <a:tbl>
              <a:tblPr firstRow="1" bandRow="1">
                <a:tableStyleId>{5C22544A-7EE6-4342-B048-85BDC9FD1C3A}</a:tableStyleId>
              </a:tblPr>
              <a:tblGrid>
                <a:gridCol w="2877958"/>
                <a:gridCol w="1918638"/>
                <a:gridCol w="1906793"/>
              </a:tblGrid>
              <a:tr h="467476">
                <a:tc>
                  <a:txBody>
                    <a:bodyPr/>
                    <a:lstStyle/>
                    <a:p>
                      <a:r>
                        <a:rPr lang="en-US" sz="1800" b="0" i="0" u="none" strike="noStrike" kern="1200" baseline="0" dirty="0" smtClean="0">
                          <a:solidFill>
                            <a:schemeClr val="lt1"/>
                          </a:solidFill>
                          <a:latin typeface="+mn-lt"/>
                          <a:ea typeface="+mn-ea"/>
                          <a:cs typeface="+mn-cs"/>
                        </a:rPr>
                        <a:t>Socket type</a:t>
                      </a:r>
                      <a:endParaRPr lang="en-US" dirty="0"/>
                    </a:p>
                  </a:txBody>
                  <a:tcPr/>
                </a:tc>
                <a:tc>
                  <a:txBody>
                    <a:bodyPr/>
                    <a:lstStyle/>
                    <a:p>
                      <a:r>
                        <a:rPr lang="en-US" dirty="0" smtClean="0"/>
                        <a:t>PUSH</a:t>
                      </a:r>
                      <a:endParaRPr lang="en-US" dirty="0"/>
                    </a:p>
                  </a:txBody>
                  <a:tcPr/>
                </a:tc>
                <a:tc>
                  <a:txBody>
                    <a:bodyPr/>
                    <a:lstStyle/>
                    <a:p>
                      <a:r>
                        <a:rPr lang="en-US" dirty="0" smtClean="0"/>
                        <a:t>PULL</a:t>
                      </a:r>
                      <a:endParaRPr lang="en-US" dirty="0"/>
                    </a:p>
                  </a:txBody>
                  <a:tcPr/>
                </a:tc>
              </a:tr>
              <a:tr h="459414">
                <a:tc>
                  <a:txBody>
                    <a:bodyPr/>
                    <a:lstStyle/>
                    <a:p>
                      <a:r>
                        <a:rPr lang="en-US" sz="1800" b="0" i="0" u="none" strike="noStrike" kern="1200" baseline="0" dirty="0" smtClean="0">
                          <a:solidFill>
                            <a:schemeClr val="dk1"/>
                          </a:solidFill>
                          <a:latin typeface="+mn-lt"/>
                          <a:ea typeface="+mn-ea"/>
                          <a:cs typeface="+mn-cs"/>
                        </a:rPr>
                        <a:t>Compatible peer sockets</a:t>
                      </a:r>
                      <a:endParaRPr lang="en-US" dirty="0"/>
                    </a:p>
                  </a:txBody>
                  <a:tcPr/>
                </a:tc>
                <a:tc>
                  <a:txBody>
                    <a:bodyPr/>
                    <a:lstStyle/>
                    <a:p>
                      <a:r>
                        <a:rPr lang="en-US" dirty="0" smtClean="0"/>
                        <a:t>PULL</a:t>
                      </a:r>
                      <a:endParaRPr lang="en-US" dirty="0"/>
                    </a:p>
                  </a:txBody>
                  <a:tcPr/>
                </a:tc>
                <a:tc>
                  <a:txBody>
                    <a:bodyPr/>
                    <a:lstStyle/>
                    <a:p>
                      <a:r>
                        <a:rPr lang="en-US" dirty="0" smtClean="0"/>
                        <a:t>PUSH</a:t>
                      </a:r>
                      <a:endParaRPr lang="en-US" dirty="0"/>
                    </a:p>
                  </a:txBody>
                  <a:tcPr/>
                </a:tc>
              </a:tr>
              <a:tr h="330291">
                <a:tc>
                  <a:txBody>
                    <a:bodyPr/>
                    <a:lstStyle/>
                    <a:p>
                      <a:r>
                        <a:rPr lang="en-US" sz="1800" b="0" i="0" u="none" strike="noStrike" kern="1200" baseline="0" dirty="0" smtClean="0">
                          <a:solidFill>
                            <a:schemeClr val="dk1"/>
                          </a:solidFill>
                          <a:latin typeface="+mn-lt"/>
                          <a:ea typeface="+mn-ea"/>
                          <a:cs typeface="+mn-cs"/>
                        </a:rPr>
                        <a:t>Direction</a:t>
                      </a:r>
                      <a:endParaRPr lang="en-US" dirty="0"/>
                    </a:p>
                  </a:txBody>
                  <a:tcPr/>
                </a:tc>
                <a:tc>
                  <a:txBody>
                    <a:bodyPr/>
                    <a:lstStyle/>
                    <a:p>
                      <a:r>
                        <a:rPr lang="en-US" dirty="0" smtClean="0"/>
                        <a:t>Unidirectional</a:t>
                      </a:r>
                      <a:endParaRPr lang="en-US" dirty="0"/>
                    </a:p>
                  </a:txBody>
                  <a:tcPr/>
                </a:tc>
                <a:tc>
                  <a:txBody>
                    <a:bodyPr/>
                    <a:lstStyle/>
                    <a:p>
                      <a:r>
                        <a:rPr lang="en-US" dirty="0" smtClean="0"/>
                        <a:t>Unidirectional</a:t>
                      </a:r>
                      <a:endParaRPr lang="en-US" dirty="0"/>
                    </a:p>
                  </a:txBody>
                  <a:tcPr/>
                </a:tc>
              </a:tr>
              <a:tr h="383376">
                <a:tc>
                  <a:txBody>
                    <a:bodyPr/>
                    <a:lstStyle/>
                    <a:p>
                      <a:r>
                        <a:rPr lang="en-US" sz="1800" b="0" i="0" u="none" strike="noStrike" kern="1200" baseline="0" dirty="0" smtClean="0">
                          <a:solidFill>
                            <a:schemeClr val="dk1"/>
                          </a:solidFill>
                          <a:latin typeface="+mn-lt"/>
                          <a:ea typeface="+mn-ea"/>
                          <a:cs typeface="+mn-cs"/>
                        </a:rPr>
                        <a:t>Send/receive pattern</a:t>
                      </a:r>
                      <a:endParaRPr lang="en-US" dirty="0"/>
                    </a:p>
                  </a:txBody>
                  <a:tcPr/>
                </a:tc>
                <a:tc>
                  <a:txBody>
                    <a:bodyPr/>
                    <a:lstStyle/>
                    <a:p>
                      <a:r>
                        <a:rPr lang="en-US" dirty="0" smtClean="0"/>
                        <a:t>Send</a:t>
                      </a:r>
                      <a:r>
                        <a:rPr lang="en-US" baseline="0" dirty="0" smtClean="0"/>
                        <a:t> Only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Receive</a:t>
                      </a:r>
                      <a:r>
                        <a:rPr lang="en-US" baseline="0" dirty="0" smtClean="0"/>
                        <a:t> only</a:t>
                      </a:r>
                      <a:endParaRPr lang="en-US" dirty="0" smtClean="0"/>
                    </a:p>
                  </a:txBody>
                  <a:tcPr/>
                </a:tc>
              </a:tr>
              <a:tr h="459414">
                <a:tc>
                  <a:txBody>
                    <a:bodyPr/>
                    <a:lstStyle/>
                    <a:p>
                      <a:r>
                        <a:rPr lang="en-US" sz="1800" b="0" i="0" u="none" strike="noStrike" kern="1200" baseline="0" dirty="0" smtClean="0">
                          <a:solidFill>
                            <a:schemeClr val="dk1"/>
                          </a:solidFill>
                          <a:latin typeface="+mn-lt"/>
                          <a:ea typeface="+mn-ea"/>
                          <a:cs typeface="+mn-cs"/>
                        </a:rPr>
                        <a:t>Outgoing routing strategy</a:t>
                      </a:r>
                      <a:endParaRPr lang="en-US" dirty="0"/>
                    </a:p>
                  </a:txBody>
                  <a:tcPr/>
                </a:tc>
                <a:tc>
                  <a:txBody>
                    <a:bodyPr/>
                    <a:lstStyle/>
                    <a:p>
                      <a:r>
                        <a:rPr lang="en-US" dirty="0" smtClean="0"/>
                        <a:t>Round-Robin</a:t>
                      </a:r>
                      <a:endParaRPr lang="en-US" dirty="0"/>
                    </a:p>
                  </a:txBody>
                  <a:tcPr/>
                </a:tc>
                <a:tc>
                  <a:txBody>
                    <a:bodyPr/>
                    <a:lstStyle/>
                    <a:p>
                      <a:r>
                        <a:rPr lang="en-US" dirty="0" smtClean="0"/>
                        <a:t>N/A</a:t>
                      </a:r>
                      <a:endParaRPr lang="en-US" dirty="0"/>
                    </a:p>
                  </a:txBody>
                  <a:tcPr/>
                </a:tc>
              </a:tr>
              <a:tr h="459414">
                <a:tc>
                  <a:txBody>
                    <a:bodyPr/>
                    <a:lstStyle/>
                    <a:p>
                      <a:r>
                        <a:rPr lang="en-US" sz="1800" b="0" i="0" u="none" strike="noStrike" kern="1200" baseline="0" dirty="0" smtClean="0">
                          <a:solidFill>
                            <a:schemeClr val="dk1"/>
                          </a:solidFill>
                          <a:latin typeface="+mn-lt"/>
                          <a:ea typeface="+mn-ea"/>
                          <a:cs typeface="+mn-cs"/>
                        </a:rPr>
                        <a:t>Incoming routing strategy</a:t>
                      </a:r>
                      <a:endParaRPr lang="en-US" dirty="0"/>
                    </a:p>
                  </a:txBody>
                  <a:tcPr/>
                </a:tc>
                <a:tc>
                  <a:txBody>
                    <a:bodyPr/>
                    <a:lstStyle/>
                    <a:p>
                      <a:r>
                        <a:rPr lang="en-US" dirty="0" smtClean="0"/>
                        <a:t>N/A</a:t>
                      </a:r>
                      <a:endParaRPr lang="en-US" dirty="0"/>
                    </a:p>
                  </a:txBody>
                  <a:tcPr/>
                </a:tc>
                <a:tc>
                  <a:txBody>
                    <a:bodyPr/>
                    <a:lstStyle/>
                    <a:p>
                      <a:r>
                        <a:rPr lang="en-US" dirty="0" smtClean="0"/>
                        <a:t>Fair-queued</a:t>
                      </a:r>
                      <a:endParaRPr lang="en-US" dirty="0"/>
                    </a:p>
                  </a:txBody>
                  <a:tcPr/>
                </a:tc>
              </a:tr>
              <a:tr h="383376">
                <a:tc>
                  <a:txBody>
                    <a:bodyPr/>
                    <a:lstStyle/>
                    <a:p>
                      <a:r>
                        <a:rPr lang="en-US" sz="1800" b="0" i="0" u="none" strike="noStrike" kern="1200" baseline="0" dirty="0" smtClean="0">
                          <a:solidFill>
                            <a:schemeClr val="dk1"/>
                          </a:solidFill>
                          <a:latin typeface="+mn-lt"/>
                          <a:ea typeface="+mn-ea"/>
                          <a:cs typeface="+mn-cs"/>
                        </a:rPr>
                        <a:t>Action in mute state</a:t>
                      </a:r>
                      <a:endParaRPr lang="en-US" dirty="0"/>
                    </a:p>
                  </a:txBody>
                  <a:tcPr/>
                </a:tc>
                <a:tc>
                  <a:txBody>
                    <a:bodyPr/>
                    <a:lstStyle/>
                    <a:p>
                      <a:r>
                        <a:rPr lang="en-US" dirty="0" smtClean="0"/>
                        <a:t>Block</a:t>
                      </a:r>
                      <a:endParaRPr lang="en-US" dirty="0"/>
                    </a:p>
                  </a:txBody>
                  <a:tcPr/>
                </a:tc>
                <a:tc>
                  <a:txBody>
                    <a:bodyPr/>
                    <a:lstStyle/>
                    <a:p>
                      <a:r>
                        <a:rPr lang="en-US" dirty="0" smtClean="0"/>
                        <a:t>Block</a:t>
                      </a:r>
                      <a:endParaRPr lang="en-US" dirty="0"/>
                    </a:p>
                  </a:txBody>
                  <a:tcPr/>
                </a:tc>
              </a:tr>
            </a:tbl>
          </a:graphicData>
        </a:graphic>
      </p:graphicFrame>
      <p:pic>
        <p:nvPicPr>
          <p:cNvPr id="7" name="Picture 6"/>
          <p:cNvPicPr>
            <a:picLocks noChangeAspect="1"/>
          </p:cNvPicPr>
          <p:nvPr/>
        </p:nvPicPr>
        <p:blipFill>
          <a:blip r:embed="rId2"/>
          <a:stretch>
            <a:fillRect/>
          </a:stretch>
        </p:blipFill>
        <p:spPr>
          <a:xfrm>
            <a:off x="4506291" y="4093622"/>
            <a:ext cx="4432300" cy="2330976"/>
          </a:xfrm>
          <a:prstGeom prst="rect">
            <a:avLst/>
          </a:prstGeom>
        </p:spPr>
      </p:pic>
    </p:spTree>
    <p:extLst>
      <p:ext uri="{BB962C8B-B14F-4D97-AF65-F5344CB8AC3E}">
        <p14:creationId xmlns:p14="http://schemas.microsoft.com/office/powerpoint/2010/main" val="86288619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Example of sending control commands</a:t>
            </a:r>
            <a:endParaRPr lang="en-US" dirty="0"/>
          </a:p>
        </p:txBody>
      </p:sp>
      <p:pic>
        <p:nvPicPr>
          <p:cNvPr id="10" name="Content Placeholder 9"/>
          <p:cNvPicPr>
            <a:picLocks noGrp="1" noChangeAspect="1"/>
          </p:cNvPicPr>
          <p:nvPr>
            <p:ph idx="1"/>
          </p:nvPr>
        </p:nvPicPr>
        <p:blipFill>
          <a:blip r:embed="rId2"/>
          <a:srcRect l="-13024" r="-13024"/>
          <a:stretch>
            <a:fillRect/>
          </a:stretch>
        </p:blipFill>
        <p:spPr>
          <a:xfrm>
            <a:off x="3246783" y="579710"/>
            <a:ext cx="5440017" cy="5546453"/>
          </a:xfrm>
        </p:spPr>
      </p:pic>
      <p:sp>
        <p:nvSpPr>
          <p:cNvPr id="9" name="Text Placeholder 8"/>
          <p:cNvSpPr>
            <a:spLocks noGrp="1"/>
          </p:cNvSpPr>
          <p:nvPr>
            <p:ph type="body" sz="half" idx="2"/>
          </p:nvPr>
        </p:nvSpPr>
        <p:spPr>
          <a:xfrm>
            <a:off x="457200" y="1752600"/>
            <a:ext cx="3319670" cy="4373563"/>
          </a:xfrm>
        </p:spPr>
        <p:txBody>
          <a:bodyPr/>
          <a:lstStyle/>
          <a:p>
            <a:pPr marL="285750" indent="-285750">
              <a:buFont typeface="Arial"/>
              <a:buChar char="•"/>
            </a:pPr>
            <a:r>
              <a:rPr lang="en-US" sz="1800" dirty="0"/>
              <a:t>A</a:t>
            </a:r>
            <a:r>
              <a:rPr lang="en-US" sz="1800" dirty="0" smtClean="0"/>
              <a:t> </a:t>
            </a:r>
            <a:r>
              <a:rPr lang="en-US" sz="1800" dirty="0"/>
              <a:t>worker </a:t>
            </a:r>
            <a:r>
              <a:rPr lang="en-US" sz="1800" dirty="0" smtClean="0"/>
              <a:t>process</a:t>
            </a:r>
            <a:r>
              <a:rPr lang="en-US" sz="1800" dirty="0"/>
              <a:t> </a:t>
            </a:r>
            <a:r>
              <a:rPr lang="en-US" sz="1800" dirty="0" smtClean="0"/>
              <a:t>can </a:t>
            </a:r>
            <a:r>
              <a:rPr lang="en-US" sz="1800" dirty="0"/>
              <a:t>manages two sockets (a PULL socket getting tasks, and a SUB socket </a:t>
            </a:r>
            <a:r>
              <a:rPr lang="en-US" sz="1800" dirty="0" smtClean="0"/>
              <a:t>getting control </a:t>
            </a:r>
            <a:r>
              <a:rPr lang="en-US" sz="1800" dirty="0"/>
              <a:t>commands</a:t>
            </a:r>
            <a:r>
              <a:rPr lang="en-US" sz="1800" dirty="0" smtClean="0"/>
              <a:t>)</a:t>
            </a:r>
          </a:p>
          <a:p>
            <a:pPr marL="285750" indent="-285750">
              <a:buFont typeface="Arial"/>
              <a:buChar char="•"/>
            </a:pPr>
            <a:endParaRPr lang="en-US" sz="1800" dirty="0" smtClean="0"/>
          </a:p>
          <a:p>
            <a:pPr marL="285750" indent="-285750">
              <a:buFont typeface="Arial"/>
              <a:buChar char="•"/>
            </a:pPr>
            <a:r>
              <a:rPr lang="en-US" sz="1800" dirty="0" smtClean="0"/>
              <a:t>Could be very useful for calibration and alignment parameter </a:t>
            </a:r>
            <a:endParaRPr lang="en-US" sz="1800" dirty="0"/>
          </a:p>
        </p:txBody>
      </p:sp>
      <p:sp>
        <p:nvSpPr>
          <p:cNvPr id="3" name="Date Placeholder 2"/>
          <p:cNvSpPr>
            <a:spLocks noGrp="1"/>
          </p:cNvSpPr>
          <p:nvPr>
            <p:ph type="dt" sz="half" idx="10"/>
          </p:nvPr>
        </p:nvSpPr>
        <p:spPr/>
        <p:txBody>
          <a:bodyPr/>
          <a:lstStyle/>
          <a:p>
            <a:pPr>
              <a:defRPr/>
            </a:pPr>
            <a:r>
              <a:rPr lang="de-DE" smtClean="0">
                <a:solidFill>
                  <a:prstClr val="black">
                    <a:tint val="75000"/>
                  </a:prstClr>
                </a:solidFill>
              </a:rPr>
              <a:t>12/05/12</a:t>
            </a:r>
            <a:endParaRPr lang="de-DE">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E22D8250-3749-E240-83FB-D0B3D6841FC3}" type="slidenum">
              <a:rPr lang="de-DE" smtClean="0">
                <a:solidFill>
                  <a:prstClr val="black">
                    <a:tint val="75000"/>
                  </a:prstClr>
                </a:solidFill>
              </a:rPr>
              <a:pPr>
                <a:defRPr/>
              </a:pPr>
              <a:t>13</a:t>
            </a:fld>
            <a:endParaRPr lang="de-DE">
              <a:solidFill>
                <a:prstClr val="black">
                  <a:tint val="75000"/>
                </a:prstClr>
              </a:solidFill>
            </a:endParaRPr>
          </a:p>
        </p:txBody>
      </p:sp>
    </p:spTree>
    <p:extLst>
      <p:ext uri="{BB962C8B-B14F-4D97-AF65-F5344CB8AC3E}">
        <p14:creationId xmlns:p14="http://schemas.microsoft.com/office/powerpoint/2010/main" val="177973478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Transfer Framework as Extension to </a:t>
            </a:r>
            <a:r>
              <a:rPr lang="en-US" dirty="0" err="1" smtClean="0"/>
              <a:t>FairRoot</a:t>
            </a:r>
            <a:r>
              <a:rPr lang="en-US" dirty="0" smtClean="0"/>
              <a:t>! Why?</a:t>
            </a:r>
            <a:endParaRPr lang="en-US" dirty="0"/>
          </a:p>
        </p:txBody>
      </p:sp>
      <p:sp>
        <p:nvSpPr>
          <p:cNvPr id="3" name="Content Placeholder 2"/>
          <p:cNvSpPr>
            <a:spLocks noGrp="1"/>
          </p:cNvSpPr>
          <p:nvPr>
            <p:ph idx="1"/>
          </p:nvPr>
        </p:nvSpPr>
        <p:spPr/>
        <p:txBody>
          <a:bodyPr/>
          <a:lstStyle/>
          <a:p>
            <a:r>
              <a:rPr lang="en-US" dirty="0" smtClean="0"/>
              <a:t>Modeling the pipeline processing within the online </a:t>
            </a:r>
            <a:r>
              <a:rPr lang="en-US" dirty="0" smtClean="0"/>
              <a:t>analysis</a:t>
            </a:r>
          </a:p>
          <a:p>
            <a:endParaRPr lang="en-US" dirty="0" smtClean="0"/>
          </a:p>
          <a:p>
            <a:r>
              <a:rPr lang="en-US" dirty="0" smtClean="0"/>
              <a:t>E</a:t>
            </a:r>
            <a:r>
              <a:rPr lang="en-US" dirty="0" smtClean="0"/>
              <a:t>nable </a:t>
            </a:r>
            <a:r>
              <a:rPr lang="en-US" dirty="0" smtClean="0"/>
              <a:t>concurrency  in </a:t>
            </a:r>
            <a:r>
              <a:rPr lang="en-US" dirty="0" err="1" smtClean="0"/>
              <a:t>FairRoot</a:t>
            </a:r>
            <a:r>
              <a:rPr lang="en-US" dirty="0" smtClean="0"/>
              <a:t> for offline analysis</a:t>
            </a:r>
          </a:p>
          <a:p>
            <a:endParaRPr lang="en-US" dirty="0" smtClean="0"/>
          </a:p>
          <a:p>
            <a:r>
              <a:rPr lang="en-US" dirty="0" smtClean="0"/>
              <a:t>Reliable and efficient </a:t>
            </a:r>
            <a:r>
              <a:rPr lang="en-US" dirty="0"/>
              <a:t>d</a:t>
            </a:r>
            <a:r>
              <a:rPr lang="en-US" dirty="0" smtClean="0"/>
              <a:t>ata transport through message queuing technology</a:t>
            </a:r>
            <a:endParaRPr lang="en-US" dirty="0"/>
          </a:p>
          <a:p>
            <a:endParaRPr lang="en-US" dirty="0" smtClean="0"/>
          </a:p>
          <a:p>
            <a:r>
              <a:rPr lang="en-US" dirty="0" smtClean="0"/>
              <a:t>The long term plan is to have the same framework for online and offline</a:t>
            </a:r>
            <a:endParaRPr lang="en-US" dirty="0"/>
          </a:p>
          <a:p>
            <a:pPr marL="0" indent="0">
              <a:buNone/>
            </a:pPr>
            <a:endParaRPr lang="en-US" dirty="0"/>
          </a:p>
        </p:txBody>
      </p:sp>
      <p:sp>
        <p:nvSpPr>
          <p:cNvPr id="4" name="Date Placeholder 3"/>
          <p:cNvSpPr>
            <a:spLocks noGrp="1"/>
          </p:cNvSpPr>
          <p:nvPr>
            <p:ph type="dt" sz="half" idx="10"/>
          </p:nvPr>
        </p:nvSpPr>
        <p:spPr/>
        <p:txBody>
          <a:bodyPr/>
          <a:lstStyle/>
          <a:p>
            <a:pPr>
              <a:defRPr/>
            </a:pPr>
            <a:r>
              <a:rPr lang="de-DE" smtClean="0">
                <a:solidFill>
                  <a:prstClr val="black">
                    <a:tint val="75000"/>
                  </a:prstClr>
                </a:solidFill>
              </a:rPr>
              <a:t>12/05/12</a:t>
            </a:r>
            <a:endParaRPr lang="de-DE">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DFF5384-19EE-C945-9983-0EED99A2A59C}" type="slidenum">
              <a:rPr lang="de-DE" smtClean="0">
                <a:solidFill>
                  <a:prstClr val="black">
                    <a:tint val="75000"/>
                  </a:prstClr>
                </a:solidFill>
              </a:rPr>
              <a:pPr>
                <a:defRPr/>
              </a:pPr>
              <a:t>14</a:t>
            </a:fld>
            <a:endParaRPr lang="de-DE">
              <a:solidFill>
                <a:prstClr val="black">
                  <a:tint val="75000"/>
                </a:prstClr>
              </a:solidFill>
            </a:endParaRPr>
          </a:p>
        </p:txBody>
      </p:sp>
    </p:spTree>
    <p:extLst>
      <p:ext uri="{BB962C8B-B14F-4D97-AF65-F5344CB8AC3E}">
        <p14:creationId xmlns:p14="http://schemas.microsoft.com/office/powerpoint/2010/main" val="210175551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103"/>
          <p:cNvSpPr/>
          <p:nvPr/>
        </p:nvSpPr>
        <p:spPr>
          <a:xfrm>
            <a:off x="83087" y="1828800"/>
            <a:ext cx="2507713" cy="3951981"/>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Simulation</a:t>
            </a:r>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smtClean="0"/>
          </a:p>
          <a:p>
            <a:pPr algn="ctr"/>
            <a:endParaRPr lang="en-US" dirty="0"/>
          </a:p>
          <a:p>
            <a:pPr algn="ctr"/>
            <a:endParaRPr lang="en-US" dirty="0" smtClean="0"/>
          </a:p>
          <a:p>
            <a:pPr algn="ctr"/>
            <a:endParaRPr lang="en-US" dirty="0"/>
          </a:p>
          <a:p>
            <a:pPr algn="ctr"/>
            <a:endParaRPr lang="en-US" dirty="0"/>
          </a:p>
        </p:txBody>
      </p:sp>
      <p:sp>
        <p:nvSpPr>
          <p:cNvPr id="102" name="Rectangle 101"/>
          <p:cNvSpPr/>
          <p:nvPr/>
        </p:nvSpPr>
        <p:spPr>
          <a:xfrm>
            <a:off x="2445126" y="1828800"/>
            <a:ext cx="6421423" cy="395198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Online Reconstruction and Analysis</a:t>
            </a:r>
          </a:p>
          <a:p>
            <a:pPr algn="ctr"/>
            <a:endParaRPr lang="en-US" dirty="0"/>
          </a:p>
          <a:p>
            <a:pPr algn="ctr"/>
            <a:endParaRPr lang="en-US" dirty="0" smtClean="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p:txBody>
      </p:sp>
      <p:sp>
        <p:nvSpPr>
          <p:cNvPr id="2" name="Title 1"/>
          <p:cNvSpPr>
            <a:spLocks noGrp="1"/>
          </p:cNvSpPr>
          <p:nvPr>
            <p:ph type="title"/>
          </p:nvPr>
        </p:nvSpPr>
        <p:spPr/>
        <p:txBody>
          <a:bodyPr/>
          <a:lstStyle/>
          <a:p>
            <a:r>
              <a:rPr lang="en-US" dirty="0" smtClean="0"/>
              <a:t>Data flow example</a:t>
            </a:r>
            <a:endParaRPr lang="en-US" dirty="0"/>
          </a:p>
        </p:txBody>
      </p:sp>
      <p:sp>
        <p:nvSpPr>
          <p:cNvPr id="3" name="Date Placeholder 2"/>
          <p:cNvSpPr>
            <a:spLocks noGrp="1"/>
          </p:cNvSpPr>
          <p:nvPr>
            <p:ph type="dt" sz="half" idx="10"/>
          </p:nvPr>
        </p:nvSpPr>
        <p:spPr/>
        <p:txBody>
          <a:bodyPr/>
          <a:lstStyle/>
          <a:p>
            <a:pPr>
              <a:defRPr/>
            </a:pPr>
            <a:r>
              <a:rPr lang="de-DE" smtClean="0">
                <a:solidFill>
                  <a:prstClr val="black">
                    <a:tint val="75000"/>
                  </a:prstClr>
                </a:solidFill>
              </a:rPr>
              <a:t>12/05/12</a:t>
            </a:r>
            <a:endParaRPr lang="de-DE">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E22D8250-3749-E240-83FB-D0B3D6841FC3}" type="slidenum">
              <a:rPr lang="de-DE" smtClean="0">
                <a:solidFill>
                  <a:prstClr val="black">
                    <a:tint val="75000"/>
                  </a:prstClr>
                </a:solidFill>
              </a:rPr>
              <a:pPr>
                <a:defRPr/>
              </a:pPr>
              <a:t>15</a:t>
            </a:fld>
            <a:endParaRPr lang="de-DE" dirty="0">
              <a:solidFill>
                <a:prstClr val="black">
                  <a:tint val="75000"/>
                </a:prstClr>
              </a:solidFill>
            </a:endParaRPr>
          </a:p>
        </p:txBody>
      </p:sp>
      <p:grpSp>
        <p:nvGrpSpPr>
          <p:cNvPr id="10" name="Group 9"/>
          <p:cNvGrpSpPr/>
          <p:nvPr/>
        </p:nvGrpSpPr>
        <p:grpSpPr>
          <a:xfrm>
            <a:off x="747781" y="2465198"/>
            <a:ext cx="1418816" cy="1977854"/>
            <a:chOff x="457200" y="2465198"/>
            <a:chExt cx="1472859" cy="1457359"/>
          </a:xfrm>
        </p:grpSpPr>
        <p:sp>
          <p:nvSpPr>
            <p:cNvPr id="6" name="Rectangle 5"/>
            <p:cNvSpPr/>
            <p:nvPr/>
          </p:nvSpPr>
          <p:spPr>
            <a:xfrm>
              <a:off x="457200" y="2465198"/>
              <a:ext cx="1472859" cy="4268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Sampler 1</a:t>
              </a:r>
              <a:endParaRPr lang="en-US" dirty="0"/>
            </a:p>
          </p:txBody>
        </p:sp>
        <p:sp>
          <p:nvSpPr>
            <p:cNvPr id="7" name="Rectangle 6"/>
            <p:cNvSpPr/>
            <p:nvPr/>
          </p:nvSpPr>
          <p:spPr>
            <a:xfrm>
              <a:off x="457200" y="2969769"/>
              <a:ext cx="1472859" cy="4268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Sampler 2</a:t>
              </a:r>
              <a:endParaRPr lang="en-US" dirty="0"/>
            </a:p>
          </p:txBody>
        </p:sp>
        <p:sp>
          <p:nvSpPr>
            <p:cNvPr id="8" name="Rectangle 7"/>
            <p:cNvSpPr/>
            <p:nvPr/>
          </p:nvSpPr>
          <p:spPr>
            <a:xfrm>
              <a:off x="457200" y="3495683"/>
              <a:ext cx="1472859" cy="4268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Sampler 3</a:t>
              </a:r>
              <a:endParaRPr lang="en-US" dirty="0"/>
            </a:p>
          </p:txBody>
        </p:sp>
      </p:grpSp>
      <p:grpSp>
        <p:nvGrpSpPr>
          <p:cNvPr id="11" name="Group 10"/>
          <p:cNvGrpSpPr/>
          <p:nvPr/>
        </p:nvGrpSpPr>
        <p:grpSpPr>
          <a:xfrm>
            <a:off x="3011002" y="2465198"/>
            <a:ext cx="1406390" cy="1977854"/>
            <a:chOff x="457200" y="2465198"/>
            <a:chExt cx="1472859" cy="1457359"/>
          </a:xfrm>
        </p:grpSpPr>
        <p:sp>
          <p:nvSpPr>
            <p:cNvPr id="12" name="Rectangle 11"/>
            <p:cNvSpPr/>
            <p:nvPr/>
          </p:nvSpPr>
          <p:spPr>
            <a:xfrm>
              <a:off x="457200" y="2465198"/>
              <a:ext cx="1472859" cy="42687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Merger 1</a:t>
              </a:r>
              <a:endParaRPr lang="en-US" dirty="0"/>
            </a:p>
          </p:txBody>
        </p:sp>
        <p:sp>
          <p:nvSpPr>
            <p:cNvPr id="13" name="Rectangle 12"/>
            <p:cNvSpPr/>
            <p:nvPr/>
          </p:nvSpPr>
          <p:spPr>
            <a:xfrm>
              <a:off x="457200" y="2969769"/>
              <a:ext cx="1472859" cy="42687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Merger 2</a:t>
              </a:r>
              <a:endParaRPr lang="en-US" dirty="0"/>
            </a:p>
          </p:txBody>
        </p:sp>
        <p:sp>
          <p:nvSpPr>
            <p:cNvPr id="14" name="Rectangle 13"/>
            <p:cNvSpPr/>
            <p:nvPr/>
          </p:nvSpPr>
          <p:spPr>
            <a:xfrm>
              <a:off x="457200" y="3495683"/>
              <a:ext cx="1472859" cy="42687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Merger 3</a:t>
              </a:r>
              <a:endParaRPr lang="en-US" dirty="0"/>
            </a:p>
          </p:txBody>
        </p:sp>
      </p:grpSp>
      <p:grpSp>
        <p:nvGrpSpPr>
          <p:cNvPr id="64" name="Group 63"/>
          <p:cNvGrpSpPr/>
          <p:nvPr/>
        </p:nvGrpSpPr>
        <p:grpSpPr>
          <a:xfrm>
            <a:off x="4971315" y="2468800"/>
            <a:ext cx="1581885" cy="1977854"/>
            <a:chOff x="457200" y="2465198"/>
            <a:chExt cx="1472859" cy="1457359"/>
          </a:xfrm>
        </p:grpSpPr>
        <p:sp>
          <p:nvSpPr>
            <p:cNvPr id="65" name="Rectangle 64"/>
            <p:cNvSpPr/>
            <p:nvPr/>
          </p:nvSpPr>
          <p:spPr>
            <a:xfrm>
              <a:off x="457200" y="2465198"/>
              <a:ext cx="1472859" cy="42687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Processor 1</a:t>
              </a:r>
              <a:endParaRPr lang="en-US" dirty="0"/>
            </a:p>
          </p:txBody>
        </p:sp>
        <p:sp>
          <p:nvSpPr>
            <p:cNvPr id="66" name="Rectangle 65"/>
            <p:cNvSpPr/>
            <p:nvPr/>
          </p:nvSpPr>
          <p:spPr>
            <a:xfrm>
              <a:off x="457200" y="2969769"/>
              <a:ext cx="1472859" cy="42687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Processor 2</a:t>
              </a:r>
              <a:endParaRPr lang="en-US" dirty="0"/>
            </a:p>
          </p:txBody>
        </p:sp>
        <p:sp>
          <p:nvSpPr>
            <p:cNvPr id="67" name="Rectangle 66"/>
            <p:cNvSpPr/>
            <p:nvPr/>
          </p:nvSpPr>
          <p:spPr>
            <a:xfrm>
              <a:off x="457200" y="3495683"/>
              <a:ext cx="1472859" cy="42687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Processor 3</a:t>
              </a:r>
              <a:endParaRPr lang="en-US" dirty="0"/>
            </a:p>
          </p:txBody>
        </p:sp>
      </p:grpSp>
      <p:cxnSp>
        <p:nvCxnSpPr>
          <p:cNvPr id="69" name="Straight Arrow Connector 68"/>
          <p:cNvCxnSpPr>
            <a:stCxn id="12" idx="3"/>
            <a:endCxn id="65" idx="1"/>
          </p:cNvCxnSpPr>
          <p:nvPr/>
        </p:nvCxnSpPr>
        <p:spPr>
          <a:xfrm>
            <a:off x="4417392" y="2754864"/>
            <a:ext cx="553923" cy="36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endCxn id="66" idx="1"/>
          </p:cNvCxnSpPr>
          <p:nvPr/>
        </p:nvCxnSpPr>
        <p:spPr>
          <a:xfrm>
            <a:off x="4417392" y="3439642"/>
            <a:ext cx="553923" cy="36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endCxn id="67" idx="1"/>
          </p:cNvCxnSpPr>
          <p:nvPr/>
        </p:nvCxnSpPr>
        <p:spPr>
          <a:xfrm>
            <a:off x="4419601" y="4153386"/>
            <a:ext cx="551714" cy="36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5" name="Rectangle 74"/>
          <p:cNvSpPr/>
          <p:nvPr/>
        </p:nvSpPr>
        <p:spPr>
          <a:xfrm>
            <a:off x="7197323" y="3149976"/>
            <a:ext cx="1194445" cy="57933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Merger</a:t>
            </a:r>
            <a:endParaRPr lang="en-US" dirty="0"/>
          </a:p>
        </p:txBody>
      </p:sp>
      <p:cxnSp>
        <p:nvCxnSpPr>
          <p:cNvPr id="77" name="Elbow Connector 76"/>
          <p:cNvCxnSpPr>
            <a:stCxn id="65" idx="3"/>
            <a:endCxn id="75" idx="1"/>
          </p:cNvCxnSpPr>
          <p:nvPr/>
        </p:nvCxnSpPr>
        <p:spPr>
          <a:xfrm>
            <a:off x="6553200" y="2758466"/>
            <a:ext cx="644123" cy="681176"/>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Elbow Connector 77"/>
          <p:cNvCxnSpPr>
            <a:stCxn id="66" idx="3"/>
            <a:endCxn id="75" idx="1"/>
          </p:cNvCxnSpPr>
          <p:nvPr/>
        </p:nvCxnSpPr>
        <p:spPr>
          <a:xfrm flipV="1">
            <a:off x="6553200" y="3439642"/>
            <a:ext cx="644123" cy="3602"/>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1" name="Elbow Connector 80"/>
          <p:cNvCxnSpPr>
            <a:stCxn id="67" idx="3"/>
            <a:endCxn id="75" idx="1"/>
          </p:cNvCxnSpPr>
          <p:nvPr/>
        </p:nvCxnSpPr>
        <p:spPr>
          <a:xfrm flipV="1">
            <a:off x="6553200" y="3439642"/>
            <a:ext cx="644123" cy="717346"/>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a:stCxn id="75" idx="3"/>
          </p:cNvCxnSpPr>
          <p:nvPr/>
        </p:nvCxnSpPr>
        <p:spPr>
          <a:xfrm>
            <a:off x="8391768" y="3439642"/>
            <a:ext cx="29503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83087" y="1828800"/>
            <a:ext cx="2362039" cy="3951981"/>
            <a:chOff x="83087" y="1828800"/>
            <a:chExt cx="2507713" cy="3951981"/>
          </a:xfrm>
        </p:grpSpPr>
        <p:sp>
          <p:nvSpPr>
            <p:cNvPr id="103" name="Rectangle 102"/>
            <p:cNvSpPr/>
            <p:nvPr/>
          </p:nvSpPr>
          <p:spPr>
            <a:xfrm>
              <a:off x="83087" y="1828800"/>
              <a:ext cx="2507713" cy="3951981"/>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mtClean="0"/>
                <a:t>Experiment</a:t>
              </a:r>
              <a:endParaRPr lang="en-US" dirty="0" smtClean="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smtClean="0"/>
            </a:p>
            <a:p>
              <a:pPr algn="ctr"/>
              <a:endParaRPr lang="en-US" dirty="0"/>
            </a:p>
            <a:p>
              <a:pPr algn="ctr"/>
              <a:endParaRPr lang="en-US" dirty="0" smtClean="0"/>
            </a:p>
            <a:p>
              <a:pPr algn="ctr"/>
              <a:endParaRPr lang="en-US" dirty="0"/>
            </a:p>
            <a:p>
              <a:pPr algn="ctr"/>
              <a:endParaRPr lang="en-US" dirty="0"/>
            </a:p>
          </p:txBody>
        </p:sp>
        <p:grpSp>
          <p:nvGrpSpPr>
            <p:cNvPr id="97" name="Group 96"/>
            <p:cNvGrpSpPr/>
            <p:nvPr/>
          </p:nvGrpSpPr>
          <p:grpSpPr>
            <a:xfrm>
              <a:off x="468500" y="2468800"/>
              <a:ext cx="1826592" cy="1977854"/>
              <a:chOff x="560811" y="2465198"/>
              <a:chExt cx="1472859" cy="1457359"/>
            </a:xfrm>
          </p:grpSpPr>
          <p:sp>
            <p:nvSpPr>
              <p:cNvPr id="98" name="Rectangle 97"/>
              <p:cNvSpPr/>
              <p:nvPr/>
            </p:nvSpPr>
            <p:spPr>
              <a:xfrm>
                <a:off x="560811" y="2465198"/>
                <a:ext cx="1472859" cy="4268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Sub-detector 1</a:t>
                </a:r>
                <a:endParaRPr lang="en-US" dirty="0"/>
              </a:p>
            </p:txBody>
          </p:sp>
          <p:sp>
            <p:nvSpPr>
              <p:cNvPr id="99" name="Rectangle 98"/>
              <p:cNvSpPr/>
              <p:nvPr/>
            </p:nvSpPr>
            <p:spPr>
              <a:xfrm>
                <a:off x="560811" y="2969769"/>
                <a:ext cx="1472859" cy="4268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Sub-detector </a:t>
                </a:r>
                <a:r>
                  <a:rPr lang="en-US" dirty="0" smtClean="0"/>
                  <a:t>2</a:t>
                </a:r>
                <a:endParaRPr lang="en-US" dirty="0"/>
              </a:p>
            </p:txBody>
          </p:sp>
          <p:sp>
            <p:nvSpPr>
              <p:cNvPr id="100" name="Rectangle 99"/>
              <p:cNvSpPr/>
              <p:nvPr/>
            </p:nvSpPr>
            <p:spPr>
              <a:xfrm>
                <a:off x="560811" y="3495683"/>
                <a:ext cx="1472859" cy="4268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Sub-detector </a:t>
                </a:r>
                <a:r>
                  <a:rPr lang="en-US" dirty="0" smtClean="0"/>
                  <a:t>3</a:t>
                </a:r>
                <a:endParaRPr lang="en-US" dirty="0"/>
              </a:p>
            </p:txBody>
          </p:sp>
        </p:grpSp>
      </p:grpSp>
      <p:cxnSp>
        <p:nvCxnSpPr>
          <p:cNvPr id="17" name="Straight Arrow Connector 16"/>
          <p:cNvCxnSpPr>
            <a:stCxn id="6" idx="3"/>
            <a:endCxn id="12" idx="1"/>
          </p:cNvCxnSpPr>
          <p:nvPr/>
        </p:nvCxnSpPr>
        <p:spPr>
          <a:xfrm>
            <a:off x="2166597" y="2754864"/>
            <a:ext cx="84440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Elbow Connector 18"/>
          <p:cNvCxnSpPr>
            <a:stCxn id="6" idx="3"/>
            <a:endCxn id="13" idx="1"/>
          </p:cNvCxnSpPr>
          <p:nvPr/>
        </p:nvCxnSpPr>
        <p:spPr>
          <a:xfrm>
            <a:off x="2166597" y="2754864"/>
            <a:ext cx="844405" cy="684778"/>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Elbow Connector 20"/>
          <p:cNvCxnSpPr>
            <a:stCxn id="6" idx="3"/>
            <a:endCxn id="14" idx="1"/>
          </p:cNvCxnSpPr>
          <p:nvPr/>
        </p:nvCxnSpPr>
        <p:spPr>
          <a:xfrm>
            <a:off x="2166597" y="2754864"/>
            <a:ext cx="844405" cy="1398522"/>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Elbow Connector 24"/>
          <p:cNvCxnSpPr>
            <a:stCxn id="7" idx="3"/>
          </p:cNvCxnSpPr>
          <p:nvPr/>
        </p:nvCxnSpPr>
        <p:spPr>
          <a:xfrm flipV="1">
            <a:off x="2166597" y="2614604"/>
            <a:ext cx="844404" cy="825038"/>
          </a:xfrm>
          <a:prstGeom prst="bentConnector3">
            <a:avLst>
              <a:gd name="adj1" fmla="val 50000"/>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28" name="Elbow Connector 27"/>
          <p:cNvCxnSpPr>
            <a:stCxn id="7" idx="3"/>
          </p:cNvCxnSpPr>
          <p:nvPr/>
        </p:nvCxnSpPr>
        <p:spPr>
          <a:xfrm flipV="1">
            <a:off x="2166597" y="3297604"/>
            <a:ext cx="844404" cy="142038"/>
          </a:xfrm>
          <a:prstGeom prst="bentConnector3">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cxnSp>
        <p:nvCxnSpPr>
          <p:cNvPr id="30" name="Elbow Connector 29"/>
          <p:cNvCxnSpPr>
            <a:stCxn id="7" idx="3"/>
          </p:cNvCxnSpPr>
          <p:nvPr/>
        </p:nvCxnSpPr>
        <p:spPr>
          <a:xfrm>
            <a:off x="2166597" y="3439642"/>
            <a:ext cx="844404" cy="551632"/>
          </a:xfrm>
          <a:prstGeom prst="bentConnector3">
            <a:avLst/>
          </a:prstGeom>
          <a:ln>
            <a:solidFill>
              <a:srgbClr val="C0504D"/>
            </a:solidFill>
            <a:tailEnd type="arrow"/>
          </a:ln>
        </p:spPr>
        <p:style>
          <a:lnRef idx="2">
            <a:schemeClr val="accent1"/>
          </a:lnRef>
          <a:fillRef idx="0">
            <a:schemeClr val="accent1"/>
          </a:fillRef>
          <a:effectRef idx="1">
            <a:schemeClr val="accent1"/>
          </a:effectRef>
          <a:fontRef idx="minor">
            <a:schemeClr val="tx1"/>
          </a:fontRef>
        </p:style>
      </p:cxnSp>
      <p:cxnSp>
        <p:nvCxnSpPr>
          <p:cNvPr id="38" name="Elbow Connector 37"/>
          <p:cNvCxnSpPr>
            <a:stCxn id="8" idx="3"/>
          </p:cNvCxnSpPr>
          <p:nvPr/>
        </p:nvCxnSpPr>
        <p:spPr>
          <a:xfrm>
            <a:off x="2166597" y="4153386"/>
            <a:ext cx="844404" cy="179387"/>
          </a:xfrm>
          <a:prstGeom prst="bentConnector3">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9" name="Elbow Connector 38"/>
          <p:cNvCxnSpPr>
            <a:stCxn id="8" idx="3"/>
          </p:cNvCxnSpPr>
          <p:nvPr/>
        </p:nvCxnSpPr>
        <p:spPr>
          <a:xfrm flipV="1">
            <a:off x="2166597" y="3607088"/>
            <a:ext cx="844404" cy="546298"/>
          </a:xfrm>
          <a:prstGeom prst="bentConnector3">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7" name="Elbow Connector 56"/>
          <p:cNvCxnSpPr/>
          <p:nvPr/>
        </p:nvCxnSpPr>
        <p:spPr>
          <a:xfrm rot="5400000" flipH="1" flipV="1">
            <a:off x="2204034" y="3346419"/>
            <a:ext cx="1193733" cy="420201"/>
          </a:xfrm>
          <a:prstGeom prst="bentConnector3">
            <a:avLst>
              <a:gd name="adj1" fmla="val 10088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43" name="Picture 42"/>
          <p:cNvPicPr>
            <a:picLocks noChangeAspect="1"/>
          </p:cNvPicPr>
          <p:nvPr/>
        </p:nvPicPr>
        <p:blipFill>
          <a:blip r:embed="rId2"/>
          <a:stretch>
            <a:fillRect/>
          </a:stretch>
        </p:blipFill>
        <p:spPr>
          <a:xfrm>
            <a:off x="7366069" y="1066391"/>
            <a:ext cx="895002" cy="762409"/>
          </a:xfrm>
          <a:prstGeom prst="rect">
            <a:avLst/>
          </a:prstGeom>
        </p:spPr>
      </p:pic>
    </p:spTree>
    <p:extLst>
      <p:ext uri="{BB962C8B-B14F-4D97-AF65-F5344CB8AC3E}">
        <p14:creationId xmlns:p14="http://schemas.microsoft.com/office/powerpoint/2010/main" val="199336768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Status</a:t>
            </a:r>
            <a:endParaRPr lang="en-US" dirty="0"/>
          </a:p>
        </p:txBody>
      </p:sp>
      <p:sp>
        <p:nvSpPr>
          <p:cNvPr id="3" name="Content Placeholder 2"/>
          <p:cNvSpPr>
            <a:spLocks noGrp="1"/>
          </p:cNvSpPr>
          <p:nvPr>
            <p:ph idx="1"/>
          </p:nvPr>
        </p:nvSpPr>
        <p:spPr>
          <a:xfrm>
            <a:off x="457200" y="1598972"/>
            <a:ext cx="8229600" cy="4527192"/>
          </a:xfrm>
        </p:spPr>
        <p:txBody>
          <a:bodyPr>
            <a:normAutofit/>
          </a:bodyPr>
          <a:lstStyle/>
          <a:p>
            <a:r>
              <a:rPr lang="en-US" dirty="0" smtClean="0"/>
              <a:t>The Framework deliver some components </a:t>
            </a:r>
            <a:r>
              <a:rPr lang="en-US" dirty="0"/>
              <a:t>which can be </a:t>
            </a:r>
            <a:r>
              <a:rPr lang="en-US" dirty="0" smtClean="0"/>
              <a:t>connected to </a:t>
            </a:r>
            <a:r>
              <a:rPr lang="en-US" dirty="0"/>
              <a:t>each other in order to construct a processing pipeline. </a:t>
            </a:r>
            <a:endParaRPr lang="en-US" dirty="0" smtClean="0"/>
          </a:p>
          <a:p>
            <a:r>
              <a:rPr lang="en-US" dirty="0"/>
              <a:t>A</a:t>
            </a:r>
            <a:r>
              <a:rPr lang="en-US" dirty="0" smtClean="0"/>
              <a:t>ll component share </a:t>
            </a:r>
            <a:r>
              <a:rPr lang="en-US" dirty="0"/>
              <a:t>a common base </a:t>
            </a:r>
            <a:r>
              <a:rPr lang="en-US" dirty="0" smtClean="0"/>
              <a:t>called </a:t>
            </a:r>
            <a:r>
              <a:rPr lang="en-US" dirty="0"/>
              <a:t>Device </a:t>
            </a:r>
            <a:r>
              <a:rPr lang="en-US" dirty="0" smtClean="0"/>
              <a:t>(</a:t>
            </a:r>
            <a:r>
              <a:rPr lang="en-US" dirty="0" err="1" smtClean="0"/>
              <a:t>ZeroMQ</a:t>
            </a:r>
            <a:r>
              <a:rPr lang="en-US" dirty="0" smtClean="0"/>
              <a:t> Class).</a:t>
            </a:r>
          </a:p>
          <a:p>
            <a:r>
              <a:rPr lang="en-US" dirty="0" smtClean="0"/>
              <a:t>All </a:t>
            </a:r>
            <a:r>
              <a:rPr lang="en-US" dirty="0"/>
              <a:t>devices </a:t>
            </a:r>
            <a:r>
              <a:rPr lang="en-US" dirty="0" smtClean="0"/>
              <a:t>are grouped </a:t>
            </a:r>
            <a:r>
              <a:rPr lang="en-US" dirty="0"/>
              <a:t>by three categories:</a:t>
            </a:r>
          </a:p>
          <a:p>
            <a:pPr lvl="1"/>
            <a:r>
              <a:rPr lang="en-US" dirty="0" smtClean="0"/>
              <a:t>Source:  </a:t>
            </a:r>
            <a:r>
              <a:rPr lang="en-US" dirty="0"/>
              <a:t>Sampler</a:t>
            </a:r>
          </a:p>
          <a:p>
            <a:pPr lvl="1"/>
            <a:r>
              <a:rPr lang="en-US" dirty="0" smtClean="0"/>
              <a:t>Message</a:t>
            </a:r>
            <a:r>
              <a:rPr lang="en-US" dirty="0"/>
              <a:t>-based Processor: </a:t>
            </a:r>
          </a:p>
          <a:p>
            <a:pPr lvl="2"/>
            <a:r>
              <a:rPr lang="en-US" sz="1600" dirty="0" smtClean="0"/>
              <a:t>Sink</a:t>
            </a:r>
            <a:r>
              <a:rPr lang="en-US" sz="1600" dirty="0"/>
              <a:t>, </a:t>
            </a:r>
            <a:r>
              <a:rPr lang="en-US" sz="1600" dirty="0" err="1"/>
              <a:t>BalancedStandaloneSplitter</a:t>
            </a:r>
            <a:r>
              <a:rPr lang="en-US" sz="1600" dirty="0"/>
              <a:t>, </a:t>
            </a:r>
            <a:r>
              <a:rPr lang="en-US" sz="1600" dirty="0" err="1"/>
              <a:t>StandaloneMerger</a:t>
            </a:r>
            <a:r>
              <a:rPr lang="en-US" sz="1600" dirty="0" smtClean="0"/>
              <a:t>, Buffer</a:t>
            </a:r>
            <a:endParaRPr lang="en-US" sz="1600" dirty="0"/>
          </a:p>
          <a:p>
            <a:pPr lvl="1"/>
            <a:r>
              <a:rPr lang="en-US" dirty="0" smtClean="0"/>
              <a:t>Content</a:t>
            </a:r>
            <a:r>
              <a:rPr lang="en-US" dirty="0"/>
              <a:t>-based Processor: </a:t>
            </a:r>
            <a:r>
              <a:rPr lang="en-US" dirty="0" smtClean="0"/>
              <a:t> Processor</a:t>
            </a:r>
            <a:endParaRPr lang="en-US" dirty="0"/>
          </a:p>
        </p:txBody>
      </p:sp>
      <p:sp>
        <p:nvSpPr>
          <p:cNvPr id="4" name="Date Placeholder 3"/>
          <p:cNvSpPr>
            <a:spLocks noGrp="1"/>
          </p:cNvSpPr>
          <p:nvPr>
            <p:ph type="dt" sz="half" idx="10"/>
          </p:nvPr>
        </p:nvSpPr>
        <p:spPr/>
        <p:txBody>
          <a:bodyPr/>
          <a:lstStyle/>
          <a:p>
            <a:pPr>
              <a:defRPr/>
            </a:pPr>
            <a:r>
              <a:rPr lang="de-DE" smtClean="0">
                <a:solidFill>
                  <a:prstClr val="black">
                    <a:tint val="75000"/>
                  </a:prstClr>
                </a:solidFill>
              </a:rPr>
              <a:t>12/05/12</a:t>
            </a:r>
            <a:endParaRPr lang="de-DE">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DFF5384-19EE-C945-9983-0EED99A2A59C}" type="slidenum">
              <a:rPr lang="de-DE" smtClean="0">
                <a:solidFill>
                  <a:prstClr val="black">
                    <a:tint val="75000"/>
                  </a:prstClr>
                </a:solidFill>
              </a:rPr>
              <a:pPr>
                <a:defRPr/>
              </a:pPr>
              <a:t>16</a:t>
            </a:fld>
            <a:endParaRPr lang="de-DE">
              <a:solidFill>
                <a:prstClr val="black">
                  <a:tint val="75000"/>
                </a:prstClr>
              </a:solidFill>
            </a:endParaRPr>
          </a:p>
        </p:txBody>
      </p:sp>
      <p:pic>
        <p:nvPicPr>
          <p:cNvPr id="7" name="Picture 6"/>
          <p:cNvPicPr>
            <a:picLocks noChangeAspect="1"/>
          </p:cNvPicPr>
          <p:nvPr/>
        </p:nvPicPr>
        <p:blipFill>
          <a:blip r:embed="rId2"/>
          <a:stretch>
            <a:fillRect/>
          </a:stretch>
        </p:blipFill>
        <p:spPr>
          <a:xfrm>
            <a:off x="7479750" y="434273"/>
            <a:ext cx="1454426" cy="1164699"/>
          </a:xfrm>
          <a:prstGeom prst="rect">
            <a:avLst/>
          </a:prstGeom>
        </p:spPr>
      </p:pic>
    </p:spTree>
    <p:extLst>
      <p:ext uri="{BB962C8B-B14F-4D97-AF65-F5344CB8AC3E}">
        <p14:creationId xmlns:p14="http://schemas.microsoft.com/office/powerpoint/2010/main" val="194904300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1443"/>
            <a:ext cx="8229600" cy="914400"/>
          </a:xfrm>
        </p:spPr>
        <p:txBody>
          <a:bodyPr/>
          <a:lstStyle/>
          <a:p>
            <a:r>
              <a:rPr lang="en-US" dirty="0" smtClean="0"/>
              <a:t>Sampler</a:t>
            </a:r>
            <a:endParaRPr lang="en-US" dirty="0"/>
          </a:p>
        </p:txBody>
      </p:sp>
      <p:sp>
        <p:nvSpPr>
          <p:cNvPr id="3" name="Content Placeholder 2"/>
          <p:cNvSpPr>
            <a:spLocks noGrp="1"/>
          </p:cNvSpPr>
          <p:nvPr>
            <p:ph sz="half" idx="1"/>
          </p:nvPr>
        </p:nvSpPr>
        <p:spPr/>
        <p:txBody>
          <a:bodyPr>
            <a:normAutofit/>
          </a:bodyPr>
          <a:lstStyle/>
          <a:p>
            <a:r>
              <a:rPr lang="en-US" dirty="0"/>
              <a:t>Devices with no inputs are categorized as </a:t>
            </a:r>
            <a:r>
              <a:rPr lang="en-US" dirty="0" smtClean="0"/>
              <a:t>sources</a:t>
            </a:r>
          </a:p>
          <a:p>
            <a:r>
              <a:rPr lang="en-US" dirty="0"/>
              <a:t>During RUN state the sampler loops infinitely over the loaded events </a:t>
            </a:r>
            <a:r>
              <a:rPr lang="en-US" dirty="0" smtClean="0"/>
              <a:t>and send </a:t>
            </a:r>
            <a:r>
              <a:rPr lang="en-US" dirty="0"/>
              <a:t>them </a:t>
            </a:r>
            <a:r>
              <a:rPr lang="en-US" dirty="0" smtClean="0"/>
              <a:t>through the </a:t>
            </a:r>
            <a:r>
              <a:rPr lang="en-US" dirty="0"/>
              <a:t>output socket. </a:t>
            </a:r>
            <a:endParaRPr lang="en-US" dirty="0" smtClean="0"/>
          </a:p>
          <a:p>
            <a:r>
              <a:rPr lang="en-US" dirty="0" smtClean="0"/>
              <a:t>A </a:t>
            </a:r>
            <a:r>
              <a:rPr lang="en-US" dirty="0"/>
              <a:t>variable event rate limiter has been </a:t>
            </a:r>
            <a:r>
              <a:rPr lang="en-US" dirty="0" smtClean="0"/>
              <a:t>implemented to </a:t>
            </a:r>
            <a:r>
              <a:rPr lang="en-US" dirty="0"/>
              <a:t>control the sending speed</a:t>
            </a:r>
          </a:p>
        </p:txBody>
      </p:sp>
      <p:pic>
        <p:nvPicPr>
          <p:cNvPr id="8" name="Content Placeholder 7"/>
          <p:cNvPicPr>
            <a:picLocks noGrp="1" noChangeAspect="1"/>
          </p:cNvPicPr>
          <p:nvPr>
            <p:ph sz="half" idx="2"/>
          </p:nvPr>
        </p:nvPicPr>
        <p:blipFill>
          <a:blip r:embed="rId2"/>
          <a:srcRect t="-20456" b="-20456"/>
          <a:stretch>
            <a:fillRect/>
          </a:stretch>
        </p:blipFill>
        <p:spPr/>
      </p:pic>
      <p:sp>
        <p:nvSpPr>
          <p:cNvPr id="5" name="Date Placeholder 4"/>
          <p:cNvSpPr>
            <a:spLocks noGrp="1"/>
          </p:cNvSpPr>
          <p:nvPr>
            <p:ph type="dt" sz="half" idx="10"/>
          </p:nvPr>
        </p:nvSpPr>
        <p:spPr/>
        <p:txBody>
          <a:bodyPr/>
          <a:lstStyle/>
          <a:p>
            <a:pPr>
              <a:defRPr/>
            </a:pPr>
            <a:r>
              <a:rPr lang="de-DE" smtClean="0">
                <a:solidFill>
                  <a:prstClr val="black">
                    <a:tint val="75000"/>
                  </a:prstClr>
                </a:solidFill>
              </a:rPr>
              <a:t>12/05/12</a:t>
            </a:r>
            <a:endParaRPr lang="de-DE">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827D9B22-7BBC-324C-B7BB-D20099B966CE}" type="slidenum">
              <a:rPr lang="de-DE" smtClean="0">
                <a:solidFill>
                  <a:prstClr val="black">
                    <a:tint val="75000"/>
                  </a:prstClr>
                </a:solidFill>
              </a:rPr>
              <a:pPr>
                <a:defRPr/>
              </a:pPr>
              <a:t>17</a:t>
            </a:fld>
            <a:endParaRPr lang="de-DE">
              <a:solidFill>
                <a:prstClr val="black">
                  <a:tint val="75000"/>
                </a:prstClr>
              </a:solidFill>
            </a:endParaRPr>
          </a:p>
        </p:txBody>
      </p:sp>
    </p:spTree>
    <p:extLst>
      <p:ext uri="{BB962C8B-B14F-4D97-AF65-F5344CB8AC3E}">
        <p14:creationId xmlns:p14="http://schemas.microsoft.com/office/powerpoint/2010/main" val="444984386"/>
      </p:ext>
    </p:extLst>
  </p:cSld>
  <p:clrMapOvr>
    <a:masterClrMapping/>
  </p:clrMapOvr>
  <p:transition xmlns:p14="http://schemas.microsoft.com/office/powerpoint/2010/mai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rotWithShape="1">
          <a:blip r:embed="rId2"/>
          <a:srcRect t="610" b="795"/>
          <a:stretch/>
        </p:blipFill>
        <p:spPr>
          <a:xfrm>
            <a:off x="3801104" y="2052581"/>
            <a:ext cx="5342896" cy="3855676"/>
          </a:xfrm>
        </p:spPr>
      </p:pic>
      <p:sp>
        <p:nvSpPr>
          <p:cNvPr id="2" name="Title 1"/>
          <p:cNvSpPr>
            <a:spLocks noGrp="1"/>
          </p:cNvSpPr>
          <p:nvPr>
            <p:ph type="title"/>
          </p:nvPr>
        </p:nvSpPr>
        <p:spPr>
          <a:xfrm>
            <a:off x="457200" y="744296"/>
            <a:ext cx="8229600" cy="914400"/>
          </a:xfrm>
        </p:spPr>
        <p:txBody>
          <a:bodyPr/>
          <a:lstStyle/>
          <a:p>
            <a:r>
              <a:rPr lang="en-US" dirty="0"/>
              <a:t>Message-based Processor</a:t>
            </a:r>
          </a:p>
        </p:txBody>
      </p:sp>
      <p:sp>
        <p:nvSpPr>
          <p:cNvPr id="3" name="Content Placeholder 2"/>
          <p:cNvSpPr>
            <a:spLocks noGrp="1"/>
          </p:cNvSpPr>
          <p:nvPr>
            <p:ph sz="half" idx="1"/>
          </p:nvPr>
        </p:nvSpPr>
        <p:spPr/>
        <p:txBody>
          <a:bodyPr/>
          <a:lstStyle/>
          <a:p>
            <a:r>
              <a:rPr lang="en-US" dirty="0"/>
              <a:t>All message-based processors inherit from Device and operate on </a:t>
            </a:r>
            <a:r>
              <a:rPr lang="en-US" dirty="0" smtClean="0"/>
              <a:t>messages without </a:t>
            </a:r>
            <a:r>
              <a:rPr lang="en-US" dirty="0"/>
              <a:t>interpreting their content. </a:t>
            </a:r>
            <a:endParaRPr lang="en-US" dirty="0" smtClean="0"/>
          </a:p>
          <a:p>
            <a:r>
              <a:rPr lang="en-US" dirty="0" smtClean="0"/>
              <a:t>Four </a:t>
            </a:r>
            <a:r>
              <a:rPr lang="en-US" dirty="0"/>
              <a:t>message-based processors have </a:t>
            </a:r>
            <a:r>
              <a:rPr lang="en-US" dirty="0" smtClean="0"/>
              <a:t>been implemented so far</a:t>
            </a:r>
            <a:endParaRPr lang="en-US" dirty="0"/>
          </a:p>
        </p:txBody>
      </p:sp>
      <p:sp>
        <p:nvSpPr>
          <p:cNvPr id="5" name="Date Placeholder 4"/>
          <p:cNvSpPr>
            <a:spLocks noGrp="1"/>
          </p:cNvSpPr>
          <p:nvPr>
            <p:ph type="dt" sz="half" idx="10"/>
          </p:nvPr>
        </p:nvSpPr>
        <p:spPr/>
        <p:txBody>
          <a:bodyPr/>
          <a:lstStyle/>
          <a:p>
            <a:pPr>
              <a:defRPr/>
            </a:pPr>
            <a:r>
              <a:rPr lang="de-DE" smtClean="0">
                <a:solidFill>
                  <a:prstClr val="black">
                    <a:tint val="75000"/>
                  </a:prstClr>
                </a:solidFill>
              </a:rPr>
              <a:t>12/05/12</a:t>
            </a:r>
            <a:endParaRPr lang="de-DE">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827D9B22-7BBC-324C-B7BB-D20099B966CE}" type="slidenum">
              <a:rPr lang="de-DE" smtClean="0">
                <a:solidFill>
                  <a:prstClr val="black">
                    <a:tint val="75000"/>
                  </a:prstClr>
                </a:solidFill>
              </a:rPr>
              <a:pPr>
                <a:defRPr/>
              </a:pPr>
              <a:t>18</a:t>
            </a:fld>
            <a:endParaRPr lang="de-DE">
              <a:solidFill>
                <a:prstClr val="black">
                  <a:tint val="75000"/>
                </a:prstClr>
              </a:solidFill>
            </a:endParaRPr>
          </a:p>
        </p:txBody>
      </p:sp>
    </p:spTree>
    <p:extLst>
      <p:ext uri="{BB962C8B-B14F-4D97-AF65-F5344CB8AC3E}">
        <p14:creationId xmlns:p14="http://schemas.microsoft.com/office/powerpoint/2010/main" val="3426452762"/>
      </p:ext>
    </p:extLst>
  </p:cSld>
  <p:clrMapOvr>
    <a:masterClrMapping/>
  </p:clrMapOvr>
  <p:transition xmlns:p14="http://schemas.microsoft.com/office/powerpoint/2010/mai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Content-based Processor</a:t>
            </a:r>
          </a:p>
        </p:txBody>
      </p:sp>
      <p:sp>
        <p:nvSpPr>
          <p:cNvPr id="3" name="Content Placeholder 2"/>
          <p:cNvSpPr>
            <a:spLocks noGrp="1"/>
          </p:cNvSpPr>
          <p:nvPr>
            <p:ph sz="half" idx="1"/>
          </p:nvPr>
        </p:nvSpPr>
        <p:spPr>
          <a:xfrm>
            <a:off x="457200" y="1828800"/>
            <a:ext cx="8229600" cy="2162959"/>
          </a:xfrm>
        </p:spPr>
        <p:txBody>
          <a:bodyPr/>
          <a:lstStyle/>
          <a:p>
            <a:r>
              <a:rPr lang="en-US" dirty="0"/>
              <a:t>The Processor device </a:t>
            </a:r>
            <a:r>
              <a:rPr lang="en-US" dirty="0" smtClean="0"/>
              <a:t>has </a:t>
            </a:r>
            <a:r>
              <a:rPr lang="en-US" dirty="0"/>
              <a:t>one input and one output socket. </a:t>
            </a:r>
            <a:endParaRPr lang="en-US" dirty="0" smtClean="0"/>
          </a:p>
          <a:p>
            <a:r>
              <a:rPr lang="en-US" dirty="0" smtClean="0"/>
              <a:t>A </a:t>
            </a:r>
            <a:r>
              <a:rPr lang="en-US" dirty="0"/>
              <a:t>task is meant </a:t>
            </a:r>
            <a:r>
              <a:rPr lang="en-US" dirty="0" smtClean="0"/>
              <a:t>for accessing </a:t>
            </a:r>
            <a:r>
              <a:rPr lang="en-US" dirty="0"/>
              <a:t>and potentially changing the message </a:t>
            </a:r>
            <a:r>
              <a:rPr lang="en-US" dirty="0" smtClean="0"/>
              <a:t>content.</a:t>
            </a:r>
            <a:endParaRPr lang="en-US" dirty="0"/>
          </a:p>
        </p:txBody>
      </p:sp>
      <p:pic>
        <p:nvPicPr>
          <p:cNvPr id="8" name="Content Placeholder 7"/>
          <p:cNvPicPr>
            <a:picLocks noGrp="1" noChangeAspect="1"/>
          </p:cNvPicPr>
          <p:nvPr>
            <p:ph sz="half" idx="2"/>
          </p:nvPr>
        </p:nvPicPr>
        <p:blipFill rotWithShape="1">
          <a:blip r:embed="rId2"/>
          <a:srcRect t="-10147" b="-5990"/>
          <a:stretch/>
        </p:blipFill>
        <p:spPr>
          <a:xfrm>
            <a:off x="1874057" y="3441913"/>
            <a:ext cx="5243486" cy="2664952"/>
          </a:xfrm>
        </p:spPr>
      </p:pic>
      <p:sp>
        <p:nvSpPr>
          <p:cNvPr id="5" name="Date Placeholder 4"/>
          <p:cNvSpPr>
            <a:spLocks noGrp="1"/>
          </p:cNvSpPr>
          <p:nvPr>
            <p:ph type="dt" sz="half" idx="10"/>
          </p:nvPr>
        </p:nvSpPr>
        <p:spPr/>
        <p:txBody>
          <a:bodyPr/>
          <a:lstStyle/>
          <a:p>
            <a:pPr>
              <a:defRPr/>
            </a:pPr>
            <a:r>
              <a:rPr lang="de-DE" smtClean="0">
                <a:solidFill>
                  <a:prstClr val="black">
                    <a:tint val="75000"/>
                  </a:prstClr>
                </a:solidFill>
              </a:rPr>
              <a:t>12/05/12</a:t>
            </a:r>
            <a:endParaRPr lang="de-DE">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827D9B22-7BBC-324C-B7BB-D20099B966CE}" type="slidenum">
              <a:rPr lang="de-DE" smtClean="0">
                <a:solidFill>
                  <a:prstClr val="black">
                    <a:tint val="75000"/>
                  </a:prstClr>
                </a:solidFill>
              </a:rPr>
              <a:pPr>
                <a:defRPr/>
              </a:pPr>
              <a:t>19</a:t>
            </a:fld>
            <a:endParaRPr lang="de-DE">
              <a:solidFill>
                <a:prstClr val="black">
                  <a:tint val="75000"/>
                </a:prstClr>
              </a:solidFill>
            </a:endParaRPr>
          </a:p>
        </p:txBody>
      </p:sp>
    </p:spTree>
    <p:extLst>
      <p:ext uri="{BB962C8B-B14F-4D97-AF65-F5344CB8AC3E}">
        <p14:creationId xmlns:p14="http://schemas.microsoft.com/office/powerpoint/2010/main" val="2252641108"/>
      </p:ext>
    </p:extLst>
  </p:cSld>
  <p:clrMapOvr>
    <a:masterClrMapping/>
  </p:clrMapOvr>
  <p:transition xmlns:p14="http://schemas.microsoft.com/office/powerpoint/2010/mai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This talk:</a:t>
            </a:r>
            <a:endParaRPr lang="en-US" dirty="0"/>
          </a:p>
        </p:txBody>
      </p:sp>
      <p:sp>
        <p:nvSpPr>
          <p:cNvPr id="8" name="Content Placeholder 7"/>
          <p:cNvSpPr>
            <a:spLocks noGrp="1"/>
          </p:cNvSpPr>
          <p:nvPr>
            <p:ph idx="1"/>
          </p:nvPr>
        </p:nvSpPr>
        <p:spPr/>
        <p:txBody>
          <a:bodyPr/>
          <a:lstStyle/>
          <a:p>
            <a:r>
              <a:rPr lang="en-US" dirty="0" smtClean="0"/>
              <a:t>Introduction</a:t>
            </a:r>
          </a:p>
          <a:p>
            <a:pPr lvl="1"/>
            <a:r>
              <a:rPr lang="en-US" dirty="0" smtClean="0"/>
              <a:t>Design requirement</a:t>
            </a:r>
          </a:p>
          <a:p>
            <a:pPr lvl="1"/>
            <a:r>
              <a:rPr lang="en-US" dirty="0" smtClean="0"/>
              <a:t>Zero MQ</a:t>
            </a:r>
          </a:p>
          <a:p>
            <a:pPr lvl="1"/>
            <a:r>
              <a:rPr lang="en-US" dirty="0" smtClean="0"/>
              <a:t>Socket Pattern </a:t>
            </a:r>
          </a:p>
          <a:p>
            <a:r>
              <a:rPr lang="en-US" dirty="0" smtClean="0"/>
              <a:t>Current Status</a:t>
            </a:r>
          </a:p>
          <a:p>
            <a:r>
              <a:rPr lang="en-US" dirty="0" smtClean="0"/>
              <a:t>Results</a:t>
            </a:r>
          </a:p>
          <a:p>
            <a:endParaRPr lang="en-US" dirty="0"/>
          </a:p>
        </p:txBody>
      </p:sp>
      <p:sp>
        <p:nvSpPr>
          <p:cNvPr id="4" name="Date Placeholder 3"/>
          <p:cNvSpPr>
            <a:spLocks noGrp="1"/>
          </p:cNvSpPr>
          <p:nvPr>
            <p:ph type="dt" sz="half" idx="10"/>
          </p:nvPr>
        </p:nvSpPr>
        <p:spPr/>
        <p:txBody>
          <a:bodyPr/>
          <a:lstStyle/>
          <a:p>
            <a:pPr>
              <a:defRPr/>
            </a:pPr>
            <a:r>
              <a:rPr lang="de-DE" smtClean="0">
                <a:solidFill>
                  <a:prstClr val="black">
                    <a:tint val="75000"/>
                  </a:prstClr>
                </a:solidFill>
              </a:rPr>
              <a:t>12/05/12</a:t>
            </a:r>
            <a:endParaRPr lang="de-DE">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1B643E2-5058-9944-A604-7C2E6357C458}" type="slidenum">
              <a:rPr lang="de-DE" smtClean="0">
                <a:solidFill>
                  <a:prstClr val="black">
                    <a:tint val="75000"/>
                  </a:prstClr>
                </a:solidFill>
              </a:rPr>
              <a:pPr>
                <a:defRPr/>
              </a:pPr>
              <a:t>2</a:t>
            </a:fld>
            <a:endParaRPr lang="de-DE">
              <a:solidFill>
                <a:prstClr val="black">
                  <a:tint val="75000"/>
                </a:prstClr>
              </a:solidFill>
            </a:endParaRPr>
          </a:p>
        </p:txBody>
      </p:sp>
    </p:spTree>
    <p:extLst>
      <p:ext uri="{BB962C8B-B14F-4D97-AF65-F5344CB8AC3E}">
        <p14:creationId xmlns:p14="http://schemas.microsoft.com/office/powerpoint/2010/main" val="425304586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a:t>
            </a:r>
            <a:endParaRPr lang="en-US" dirty="0"/>
          </a:p>
        </p:txBody>
      </p:sp>
      <p:pic>
        <p:nvPicPr>
          <p:cNvPr id="7" name="Content Placeholder 6"/>
          <p:cNvPicPr>
            <a:picLocks noGrp="1" noChangeAspect="1"/>
          </p:cNvPicPr>
          <p:nvPr>
            <p:ph idx="1"/>
          </p:nvPr>
        </p:nvPicPr>
        <p:blipFill>
          <a:blip r:embed="rId2"/>
          <a:srcRect t="-4515" b="-4515"/>
          <a:stretch>
            <a:fillRect/>
          </a:stretch>
        </p:blipFill>
        <p:spPr>
          <a:xfrm>
            <a:off x="457200" y="1590655"/>
            <a:ext cx="8229600" cy="4297363"/>
          </a:xfrm>
        </p:spPr>
      </p:pic>
      <p:sp>
        <p:nvSpPr>
          <p:cNvPr id="4" name="Date Placeholder 3"/>
          <p:cNvSpPr>
            <a:spLocks noGrp="1"/>
          </p:cNvSpPr>
          <p:nvPr>
            <p:ph type="dt" sz="half" idx="10"/>
          </p:nvPr>
        </p:nvSpPr>
        <p:spPr/>
        <p:txBody>
          <a:bodyPr/>
          <a:lstStyle/>
          <a:p>
            <a:pPr>
              <a:defRPr/>
            </a:pPr>
            <a:r>
              <a:rPr lang="de-DE" smtClean="0">
                <a:solidFill>
                  <a:prstClr val="black">
                    <a:tint val="75000"/>
                  </a:prstClr>
                </a:solidFill>
              </a:rPr>
              <a:t>12/05/12</a:t>
            </a:r>
            <a:endParaRPr lang="de-DE">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DFF5384-19EE-C945-9983-0EED99A2A59C}" type="slidenum">
              <a:rPr lang="de-DE" smtClean="0">
                <a:solidFill>
                  <a:prstClr val="black">
                    <a:tint val="75000"/>
                  </a:prstClr>
                </a:solidFill>
              </a:rPr>
              <a:pPr>
                <a:defRPr/>
              </a:pPr>
              <a:t>20</a:t>
            </a:fld>
            <a:endParaRPr lang="de-DE">
              <a:solidFill>
                <a:prstClr val="black">
                  <a:tint val="75000"/>
                </a:prstClr>
              </a:solidFill>
            </a:endParaRPr>
          </a:p>
        </p:txBody>
      </p:sp>
      <p:sp>
        <p:nvSpPr>
          <p:cNvPr id="8" name="Rectangle 7"/>
          <p:cNvSpPr/>
          <p:nvPr/>
        </p:nvSpPr>
        <p:spPr>
          <a:xfrm>
            <a:off x="1723625" y="1828800"/>
            <a:ext cx="2755532" cy="208357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241785" y="1828799"/>
            <a:ext cx="2445015" cy="90419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8" idx="0"/>
          </p:cNvCxnSpPr>
          <p:nvPr/>
        </p:nvCxnSpPr>
        <p:spPr>
          <a:xfrm flipV="1">
            <a:off x="3101391" y="1134022"/>
            <a:ext cx="1854030" cy="694778"/>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9" idx="0"/>
          </p:cNvCxnSpPr>
          <p:nvPr/>
        </p:nvCxnSpPr>
        <p:spPr>
          <a:xfrm flipH="1" flipV="1">
            <a:off x="5250252" y="1134022"/>
            <a:ext cx="2214041" cy="694777"/>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4138968" y="238144"/>
            <a:ext cx="2102817" cy="80515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Detector specific </a:t>
            </a:r>
            <a:r>
              <a:rPr lang="en-US" dirty="0" smtClean="0"/>
              <a:t>code</a:t>
            </a:r>
            <a:endParaRPr lang="en-US" dirty="0"/>
          </a:p>
        </p:txBody>
      </p:sp>
    </p:spTree>
    <p:extLst>
      <p:ext uri="{BB962C8B-B14F-4D97-AF65-F5344CB8AC3E}">
        <p14:creationId xmlns:p14="http://schemas.microsoft.com/office/powerpoint/2010/main" val="336146085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5637"/>
            <a:ext cx="8229600" cy="1319624"/>
          </a:xfrm>
        </p:spPr>
        <p:txBody>
          <a:bodyPr>
            <a:normAutofit fontScale="90000"/>
          </a:bodyPr>
          <a:lstStyle/>
          <a:p>
            <a:r>
              <a:rPr lang="en-US" dirty="0" smtClean="0"/>
              <a:t>New simple classes without ROOT are used in </a:t>
            </a:r>
            <a:r>
              <a:rPr lang="en-US" dirty="0"/>
              <a:t>the </a:t>
            </a:r>
            <a:r>
              <a:rPr lang="en-US" dirty="0" smtClean="0"/>
              <a:t>Sampler (This enable us to use non-ROOT clients) and reduce the messages size. </a:t>
            </a:r>
            <a:endParaRPr lang="en-US" dirty="0"/>
          </a:p>
        </p:txBody>
      </p:sp>
      <p:pic>
        <p:nvPicPr>
          <p:cNvPr id="7" name="Content Placeholder 6"/>
          <p:cNvPicPr>
            <a:picLocks noGrp="1" noChangeAspect="1"/>
          </p:cNvPicPr>
          <p:nvPr>
            <p:ph idx="1"/>
          </p:nvPr>
        </p:nvPicPr>
        <p:blipFill>
          <a:blip r:embed="rId2"/>
          <a:srcRect l="-12816" r="-12816"/>
          <a:stretch>
            <a:fillRect/>
          </a:stretch>
        </p:blipFill>
        <p:spPr>
          <a:xfrm>
            <a:off x="457200" y="2075261"/>
            <a:ext cx="8229600" cy="4050902"/>
          </a:xfrm>
        </p:spPr>
      </p:pic>
      <p:sp>
        <p:nvSpPr>
          <p:cNvPr id="4" name="Date Placeholder 3"/>
          <p:cNvSpPr>
            <a:spLocks noGrp="1"/>
          </p:cNvSpPr>
          <p:nvPr>
            <p:ph type="dt" sz="half" idx="10"/>
          </p:nvPr>
        </p:nvSpPr>
        <p:spPr/>
        <p:txBody>
          <a:bodyPr/>
          <a:lstStyle/>
          <a:p>
            <a:pPr>
              <a:defRPr/>
            </a:pPr>
            <a:r>
              <a:rPr lang="de-DE" smtClean="0">
                <a:solidFill>
                  <a:prstClr val="black">
                    <a:tint val="75000"/>
                  </a:prstClr>
                </a:solidFill>
              </a:rPr>
              <a:t>12/05/12</a:t>
            </a:r>
            <a:endParaRPr lang="de-DE">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DFF5384-19EE-C945-9983-0EED99A2A59C}" type="slidenum">
              <a:rPr lang="de-DE" smtClean="0">
                <a:solidFill>
                  <a:prstClr val="black">
                    <a:tint val="75000"/>
                  </a:prstClr>
                </a:solidFill>
              </a:rPr>
              <a:pPr>
                <a:defRPr/>
              </a:pPr>
              <a:t>21</a:t>
            </a:fld>
            <a:endParaRPr lang="de-DE">
              <a:solidFill>
                <a:prstClr val="black">
                  <a:tint val="75000"/>
                </a:prstClr>
              </a:solidFill>
            </a:endParaRPr>
          </a:p>
        </p:txBody>
      </p:sp>
    </p:spTree>
    <p:extLst>
      <p:ext uri="{BB962C8B-B14F-4D97-AF65-F5344CB8AC3E}">
        <p14:creationId xmlns:p14="http://schemas.microsoft.com/office/powerpoint/2010/main" val="1668229277"/>
      </p:ext>
    </p:extLst>
  </p:cSld>
  <p:clrMapOvr>
    <a:masterClrMapping/>
  </p:clrMapOvr>
  <p:transition xmlns:p14="http://schemas.microsoft.com/office/powerpoint/2010/mai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518" y="574193"/>
            <a:ext cx="8229600" cy="914400"/>
          </a:xfrm>
        </p:spPr>
        <p:txBody>
          <a:bodyPr/>
          <a:lstStyle/>
          <a:p>
            <a:r>
              <a:rPr lang="en-US" dirty="0" smtClean="0"/>
              <a:t>Device</a:t>
            </a:r>
            <a:endParaRPr lang="en-US" dirty="0"/>
          </a:p>
        </p:txBody>
      </p:sp>
      <p:pic>
        <p:nvPicPr>
          <p:cNvPr id="7" name="Content Placeholder 6"/>
          <p:cNvPicPr>
            <a:picLocks noGrp="1" noChangeAspect="1"/>
          </p:cNvPicPr>
          <p:nvPr>
            <p:ph sz="half" idx="1"/>
          </p:nvPr>
        </p:nvPicPr>
        <p:blipFill rotWithShape="1">
          <a:blip r:embed="rId2"/>
          <a:srcRect t="-1945" b="-407"/>
          <a:stretch/>
        </p:blipFill>
        <p:spPr>
          <a:xfrm>
            <a:off x="4059591" y="1202063"/>
            <a:ext cx="5082888" cy="4796915"/>
          </a:xfrm>
        </p:spPr>
      </p:pic>
      <p:sp>
        <p:nvSpPr>
          <p:cNvPr id="8" name="Content Placeholder 7"/>
          <p:cNvSpPr>
            <a:spLocks noGrp="1"/>
          </p:cNvSpPr>
          <p:nvPr>
            <p:ph sz="half" idx="2"/>
          </p:nvPr>
        </p:nvSpPr>
        <p:spPr>
          <a:xfrm>
            <a:off x="237518" y="1488593"/>
            <a:ext cx="3822073" cy="4297363"/>
          </a:xfrm>
        </p:spPr>
        <p:txBody>
          <a:bodyPr/>
          <a:lstStyle/>
          <a:p>
            <a:r>
              <a:rPr lang="en-US" dirty="0"/>
              <a:t>Each processing stage of a </a:t>
            </a:r>
            <a:r>
              <a:rPr lang="en-US" dirty="0" smtClean="0"/>
              <a:t>pipeline</a:t>
            </a:r>
            <a:r>
              <a:rPr lang="en-US" dirty="0"/>
              <a:t> </a:t>
            </a:r>
            <a:r>
              <a:rPr lang="en-US" dirty="0" smtClean="0"/>
              <a:t>is </a:t>
            </a:r>
            <a:r>
              <a:rPr lang="en-US" dirty="0"/>
              <a:t>occupied by a process which executes an instance of the Device </a:t>
            </a:r>
            <a:r>
              <a:rPr lang="en-US" dirty="0" smtClean="0"/>
              <a:t>class</a:t>
            </a:r>
          </a:p>
          <a:p>
            <a:endParaRPr lang="en-US" dirty="0"/>
          </a:p>
        </p:txBody>
      </p:sp>
      <p:sp>
        <p:nvSpPr>
          <p:cNvPr id="4" name="Date Placeholder 3"/>
          <p:cNvSpPr>
            <a:spLocks noGrp="1"/>
          </p:cNvSpPr>
          <p:nvPr>
            <p:ph type="dt" sz="half" idx="10"/>
          </p:nvPr>
        </p:nvSpPr>
        <p:spPr/>
        <p:txBody>
          <a:bodyPr/>
          <a:lstStyle/>
          <a:p>
            <a:pPr>
              <a:defRPr/>
            </a:pPr>
            <a:r>
              <a:rPr lang="de-DE" smtClean="0">
                <a:solidFill>
                  <a:prstClr val="black">
                    <a:tint val="75000"/>
                  </a:prstClr>
                </a:solidFill>
              </a:rPr>
              <a:t>12/05/12</a:t>
            </a:r>
            <a:endParaRPr lang="de-DE">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DFF5384-19EE-C945-9983-0EED99A2A59C}" type="slidenum">
              <a:rPr lang="de-DE" smtClean="0">
                <a:solidFill>
                  <a:prstClr val="black">
                    <a:tint val="75000"/>
                  </a:prstClr>
                </a:solidFill>
              </a:rPr>
              <a:pPr>
                <a:defRPr/>
              </a:pPr>
              <a:t>22</a:t>
            </a:fld>
            <a:endParaRPr lang="de-DE">
              <a:solidFill>
                <a:prstClr val="black">
                  <a:tint val="75000"/>
                </a:prstClr>
              </a:solidFill>
            </a:endParaRPr>
          </a:p>
        </p:txBody>
      </p:sp>
    </p:spTree>
    <p:extLst>
      <p:ext uri="{BB962C8B-B14F-4D97-AF65-F5344CB8AC3E}">
        <p14:creationId xmlns:p14="http://schemas.microsoft.com/office/powerpoint/2010/main" val="369839162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Message format (Protocol)</a:t>
            </a:r>
            <a:endParaRPr lang="en-US" dirty="0"/>
          </a:p>
        </p:txBody>
      </p:sp>
      <p:sp>
        <p:nvSpPr>
          <p:cNvPr id="9" name="Content Placeholder 8"/>
          <p:cNvSpPr>
            <a:spLocks noGrp="1"/>
          </p:cNvSpPr>
          <p:nvPr>
            <p:ph idx="1"/>
          </p:nvPr>
        </p:nvSpPr>
        <p:spPr/>
        <p:txBody>
          <a:bodyPr>
            <a:normAutofit/>
          </a:bodyPr>
          <a:lstStyle/>
          <a:p>
            <a:r>
              <a:rPr lang="en-US" dirty="0"/>
              <a:t>Potentially any content-</a:t>
            </a:r>
            <a:r>
              <a:rPr lang="en-US" dirty="0" smtClean="0"/>
              <a:t>based processor </a:t>
            </a:r>
            <a:r>
              <a:rPr lang="en-US" dirty="0"/>
              <a:t>or any source can change the application protocol. </a:t>
            </a:r>
            <a:endParaRPr lang="en-US" dirty="0" smtClean="0"/>
          </a:p>
          <a:p>
            <a:r>
              <a:rPr lang="en-US" dirty="0" smtClean="0"/>
              <a:t>The framework provides a  </a:t>
            </a:r>
            <a:r>
              <a:rPr lang="en-US" dirty="0"/>
              <a:t>generic Message class </a:t>
            </a:r>
            <a:r>
              <a:rPr lang="en-US" dirty="0" smtClean="0"/>
              <a:t>that  </a:t>
            </a:r>
            <a:r>
              <a:rPr lang="en-US" dirty="0"/>
              <a:t>works with </a:t>
            </a:r>
            <a:r>
              <a:rPr lang="en-US" dirty="0" smtClean="0"/>
              <a:t>any arbitrary </a:t>
            </a:r>
            <a:r>
              <a:rPr lang="en-US" dirty="0"/>
              <a:t>and continuous junk of memory. </a:t>
            </a:r>
          </a:p>
          <a:p>
            <a:r>
              <a:rPr lang="en-US" dirty="0" smtClean="0"/>
              <a:t>One </a:t>
            </a:r>
            <a:r>
              <a:rPr lang="en-US" dirty="0"/>
              <a:t>has to pass a pointer to </a:t>
            </a:r>
            <a:r>
              <a:rPr lang="en-US" dirty="0" smtClean="0"/>
              <a:t>the memory buffer and </a:t>
            </a:r>
            <a:r>
              <a:rPr lang="en-US" dirty="0"/>
              <a:t>the size in bytes, and can optionally pass a function </a:t>
            </a:r>
            <a:r>
              <a:rPr lang="en-US" dirty="0" smtClean="0"/>
              <a:t>pointer to </a:t>
            </a:r>
            <a:r>
              <a:rPr lang="en-US" dirty="0"/>
              <a:t>a destructor, which will be called once the message object is discarded.</a:t>
            </a:r>
          </a:p>
        </p:txBody>
      </p:sp>
      <p:sp>
        <p:nvSpPr>
          <p:cNvPr id="5" name="Date Placeholder 4"/>
          <p:cNvSpPr>
            <a:spLocks noGrp="1"/>
          </p:cNvSpPr>
          <p:nvPr>
            <p:ph type="dt" sz="half" idx="10"/>
          </p:nvPr>
        </p:nvSpPr>
        <p:spPr/>
        <p:txBody>
          <a:bodyPr/>
          <a:lstStyle/>
          <a:p>
            <a:pPr>
              <a:defRPr/>
            </a:pPr>
            <a:r>
              <a:rPr lang="de-DE" smtClean="0">
                <a:solidFill>
                  <a:prstClr val="black">
                    <a:tint val="75000"/>
                  </a:prstClr>
                </a:solidFill>
              </a:rPr>
              <a:t>12/05/12</a:t>
            </a:r>
            <a:endParaRPr lang="de-DE">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827D9B22-7BBC-324C-B7BB-D20099B966CE}" type="slidenum">
              <a:rPr lang="de-DE" smtClean="0">
                <a:solidFill>
                  <a:prstClr val="black">
                    <a:tint val="75000"/>
                  </a:prstClr>
                </a:solidFill>
              </a:rPr>
              <a:pPr>
                <a:defRPr/>
              </a:pPr>
              <a:t>23</a:t>
            </a:fld>
            <a:endParaRPr lang="de-DE">
              <a:solidFill>
                <a:prstClr val="black">
                  <a:tint val="75000"/>
                </a:prstClr>
              </a:solidFill>
            </a:endParaRPr>
          </a:p>
        </p:txBody>
      </p:sp>
    </p:spTree>
    <p:extLst>
      <p:ext uri="{BB962C8B-B14F-4D97-AF65-F5344CB8AC3E}">
        <p14:creationId xmlns:p14="http://schemas.microsoft.com/office/powerpoint/2010/main" val="1322125650"/>
      </p:ext>
    </p:extLst>
  </p:cSld>
  <p:clrMapOvr>
    <a:masterClrMapping/>
  </p:clrMapOvr>
  <p:transition xmlns:p14="http://schemas.microsoft.com/office/powerpoint/2010/mai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setup and results</a:t>
            </a:r>
            <a:endParaRPr lang="en-US" dirty="0"/>
          </a:p>
        </p:txBody>
      </p:sp>
      <p:sp>
        <p:nvSpPr>
          <p:cNvPr id="7" name="Text Placeholder 6"/>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de-DE" smtClean="0">
                <a:solidFill>
                  <a:prstClr val="black">
                    <a:tint val="75000"/>
                  </a:prstClr>
                </a:solidFill>
              </a:rPr>
              <a:t>12/05/12</a:t>
            </a:r>
            <a:endParaRPr lang="de-DE">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DFF5384-19EE-C945-9983-0EED99A2A59C}" type="slidenum">
              <a:rPr lang="de-DE" smtClean="0">
                <a:solidFill>
                  <a:prstClr val="black">
                    <a:tint val="75000"/>
                  </a:prstClr>
                </a:solidFill>
              </a:rPr>
              <a:pPr>
                <a:defRPr/>
              </a:pPr>
              <a:t>24</a:t>
            </a:fld>
            <a:endParaRPr lang="de-DE">
              <a:solidFill>
                <a:prstClr val="black">
                  <a:tint val="75000"/>
                </a:prstClr>
              </a:solidFill>
            </a:endParaRPr>
          </a:p>
        </p:txBody>
      </p:sp>
    </p:spTree>
    <p:extLst>
      <p:ext uri="{BB962C8B-B14F-4D97-AF65-F5344CB8AC3E}">
        <p14:creationId xmlns:p14="http://schemas.microsoft.com/office/powerpoint/2010/main" val="2243992703"/>
      </p:ext>
    </p:extLst>
  </p:cSld>
  <p:clrMapOvr>
    <a:masterClrMapping/>
  </p:clrMapOvr>
  <p:transition xmlns:p14="http://schemas.microsoft.com/office/powerpoint/2010/mai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2324745"/>
            <a:ext cx="8229600" cy="3563273"/>
          </a:xfrm>
        </p:spPr>
        <p:txBody>
          <a:bodyPr>
            <a:normAutofit/>
          </a:bodyPr>
          <a:lstStyle/>
          <a:p>
            <a:r>
              <a:rPr lang="it-IT" dirty="0" smtClean="0"/>
              <a:t>CPU:  </a:t>
            </a:r>
            <a:r>
              <a:rPr lang="it-IT" dirty="0"/>
              <a:t>Intel </a:t>
            </a:r>
            <a:r>
              <a:rPr lang="it-IT" dirty="0" err="1"/>
              <a:t>Xeon</a:t>
            </a:r>
            <a:r>
              <a:rPr lang="it-IT" dirty="0"/>
              <a:t> L5506 @ 2.13 GHz</a:t>
            </a:r>
          </a:p>
          <a:p>
            <a:r>
              <a:rPr lang="it-IT" dirty="0" smtClean="0"/>
              <a:t>Memory:  </a:t>
            </a:r>
            <a:r>
              <a:rPr lang="it-IT" dirty="0"/>
              <a:t>24 </a:t>
            </a:r>
            <a:r>
              <a:rPr lang="it-IT" dirty="0" err="1"/>
              <a:t>GiB</a:t>
            </a:r>
            <a:r>
              <a:rPr lang="it-IT" dirty="0"/>
              <a:t>, 6  4 </a:t>
            </a:r>
            <a:r>
              <a:rPr lang="it-IT" dirty="0" err="1"/>
              <a:t>GiB</a:t>
            </a:r>
            <a:r>
              <a:rPr lang="it-IT" dirty="0"/>
              <a:t> </a:t>
            </a:r>
            <a:endParaRPr lang="it-IT" dirty="0" smtClean="0"/>
          </a:p>
          <a:p>
            <a:r>
              <a:rPr lang="de-DE" dirty="0" smtClean="0"/>
              <a:t>Network:  </a:t>
            </a:r>
            <a:r>
              <a:rPr lang="de-DE" dirty="0"/>
              <a:t>Intel 82574L Gigabit Network Connection</a:t>
            </a:r>
            <a:r>
              <a:rPr lang="de-DE" dirty="0" smtClean="0"/>
              <a:t>, </a:t>
            </a:r>
            <a:r>
              <a:rPr lang="de-DE" dirty="0" err="1"/>
              <a:t>speed</a:t>
            </a:r>
            <a:r>
              <a:rPr lang="de-DE" dirty="0"/>
              <a:t>=1Gbit/s</a:t>
            </a:r>
          </a:p>
          <a:p>
            <a:r>
              <a:rPr lang="de-DE" dirty="0"/>
              <a:t>Operating </a:t>
            </a:r>
            <a:r>
              <a:rPr lang="de-DE" dirty="0" err="1"/>
              <a:t>system</a:t>
            </a:r>
            <a:r>
              <a:rPr lang="de-DE" dirty="0"/>
              <a:t> GNU/Linux 3.2.32-1 x86_64, Debian 7.0</a:t>
            </a:r>
          </a:p>
          <a:p>
            <a:r>
              <a:rPr lang="de-DE" dirty="0" err="1"/>
              <a:t>ZeroMQ</a:t>
            </a:r>
            <a:r>
              <a:rPr lang="de-DE" dirty="0"/>
              <a:t> 3.2.0</a:t>
            </a:r>
          </a:p>
          <a:p>
            <a:r>
              <a:rPr lang="en-US" dirty="0" err="1" smtClean="0"/>
              <a:t>FairRoot</a:t>
            </a:r>
            <a:r>
              <a:rPr lang="en-US" dirty="0" smtClean="0"/>
              <a:t> </a:t>
            </a:r>
            <a:r>
              <a:rPr lang="en-US" dirty="0" err="1"/>
              <a:t>PandaRoot</a:t>
            </a:r>
            <a:r>
              <a:rPr lang="en-US" dirty="0"/>
              <a:t> oct12 release, </a:t>
            </a:r>
            <a:endParaRPr lang="en-US" dirty="0" smtClean="0"/>
          </a:p>
          <a:p>
            <a:r>
              <a:rPr lang="en-US" dirty="0" err="1" smtClean="0"/>
              <a:t>Fairsoft</a:t>
            </a:r>
            <a:r>
              <a:rPr lang="en-US" dirty="0" smtClean="0"/>
              <a:t> development version </a:t>
            </a:r>
            <a:r>
              <a:rPr lang="en-US" dirty="0"/>
              <a:t>from 18.12.2012</a:t>
            </a:r>
          </a:p>
        </p:txBody>
      </p:sp>
      <p:sp>
        <p:nvSpPr>
          <p:cNvPr id="5" name="Date Placeholder 4"/>
          <p:cNvSpPr>
            <a:spLocks noGrp="1"/>
          </p:cNvSpPr>
          <p:nvPr>
            <p:ph type="dt" sz="half" idx="10"/>
          </p:nvPr>
        </p:nvSpPr>
        <p:spPr/>
        <p:txBody>
          <a:bodyPr/>
          <a:lstStyle/>
          <a:p>
            <a:pPr>
              <a:defRPr/>
            </a:pPr>
            <a:r>
              <a:rPr lang="de-DE" smtClean="0">
                <a:solidFill>
                  <a:prstClr val="black">
                    <a:tint val="75000"/>
                  </a:prstClr>
                </a:solidFill>
              </a:rPr>
              <a:t>12/05/12</a:t>
            </a:r>
            <a:endParaRPr lang="de-DE">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827D9B22-7BBC-324C-B7BB-D20099B966CE}" type="slidenum">
              <a:rPr lang="de-DE" smtClean="0">
                <a:solidFill>
                  <a:prstClr val="black">
                    <a:tint val="75000"/>
                  </a:prstClr>
                </a:solidFill>
              </a:rPr>
              <a:pPr>
                <a:defRPr/>
              </a:pPr>
              <a:t>25</a:t>
            </a:fld>
            <a:endParaRPr lang="de-DE">
              <a:solidFill>
                <a:prstClr val="black">
                  <a:tint val="75000"/>
                </a:prstClr>
              </a:solidFill>
            </a:endParaRPr>
          </a:p>
        </p:txBody>
      </p:sp>
      <p:sp>
        <p:nvSpPr>
          <p:cNvPr id="10" name="Rectangle 9"/>
          <p:cNvSpPr/>
          <p:nvPr/>
        </p:nvSpPr>
        <p:spPr>
          <a:xfrm>
            <a:off x="535030" y="1216714"/>
            <a:ext cx="7057861" cy="830997"/>
          </a:xfrm>
          <a:prstGeom prst="rect">
            <a:avLst/>
          </a:prstGeom>
        </p:spPr>
        <p:txBody>
          <a:bodyPr wrap="square">
            <a:spAutoFit/>
          </a:bodyPr>
          <a:lstStyle/>
          <a:p>
            <a:r>
              <a:rPr lang="en-US" sz="2400" dirty="0"/>
              <a:t>Four identical </a:t>
            </a:r>
            <a:r>
              <a:rPr lang="en-US" sz="2400" dirty="0" smtClean="0"/>
              <a:t>nodes </a:t>
            </a:r>
            <a:r>
              <a:rPr lang="en-US" sz="2400" dirty="0"/>
              <a:t>were connected to a </a:t>
            </a:r>
            <a:r>
              <a:rPr lang="en-US" sz="2400" dirty="0" err="1" smtClean="0"/>
              <a:t>GigabitEthernet</a:t>
            </a:r>
            <a:r>
              <a:rPr lang="en-US" sz="2400" dirty="0"/>
              <a:t> </a:t>
            </a:r>
            <a:r>
              <a:rPr lang="en-US" sz="2400" dirty="0" smtClean="0"/>
              <a:t>switch</a:t>
            </a:r>
            <a:r>
              <a:rPr lang="en-US" sz="2400" dirty="0"/>
              <a:t> </a:t>
            </a:r>
            <a:r>
              <a:rPr lang="en-US" sz="2400" dirty="0" smtClean="0"/>
              <a:t>for testing</a:t>
            </a:r>
            <a:endParaRPr lang="en-US" sz="2400" dirty="0"/>
          </a:p>
        </p:txBody>
      </p:sp>
    </p:spTree>
    <p:extLst>
      <p:ext uri="{BB962C8B-B14F-4D97-AF65-F5344CB8AC3E}">
        <p14:creationId xmlns:p14="http://schemas.microsoft.com/office/powerpoint/2010/main" val="2776261038"/>
      </p:ext>
    </p:extLst>
  </p:cSld>
  <p:clrMapOvr>
    <a:masterClrMapping/>
  </p:clrMapOvr>
  <p:transition xmlns:p14="http://schemas.microsoft.com/office/powerpoint/2010/mai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457200" y="4227460"/>
            <a:ext cx="8410396" cy="1748837"/>
          </a:xfrm>
        </p:spPr>
        <p:txBody>
          <a:bodyPr>
            <a:noAutofit/>
          </a:bodyPr>
          <a:lstStyle/>
          <a:p>
            <a:pPr marL="0" indent="0">
              <a:buNone/>
            </a:pPr>
            <a:r>
              <a:rPr lang="en-US" sz="2000" dirty="0" smtClean="0"/>
              <a:t>The </a:t>
            </a:r>
            <a:r>
              <a:rPr lang="en-US" sz="2000" dirty="0"/>
              <a:t>last two measured values at 10 MB and 100 </a:t>
            </a:r>
            <a:r>
              <a:rPr lang="en-US" sz="2000" dirty="0" smtClean="0"/>
              <a:t>MB message </a:t>
            </a:r>
            <a:r>
              <a:rPr lang="en-US" sz="2000" dirty="0"/>
              <a:t>size appear to be less efficient due to non-fractional output of </a:t>
            </a:r>
            <a:r>
              <a:rPr lang="en-US" sz="2000" dirty="0" smtClean="0"/>
              <a:t>the benchmark </a:t>
            </a:r>
            <a:r>
              <a:rPr lang="en-US" sz="2000" dirty="0"/>
              <a:t>program. The near to maximum throughput for these last </a:t>
            </a:r>
            <a:r>
              <a:rPr lang="en-US" sz="2000" dirty="0" smtClean="0"/>
              <a:t>two values </a:t>
            </a:r>
            <a:r>
              <a:rPr lang="en-US" sz="2000" dirty="0"/>
              <a:t>has been confirmed by monitoring the throughput with the </a:t>
            </a:r>
            <a:r>
              <a:rPr lang="en-US" sz="2000" dirty="0" err="1"/>
              <a:t>linux</a:t>
            </a:r>
            <a:r>
              <a:rPr lang="en-US" sz="2000" dirty="0"/>
              <a:t> </a:t>
            </a:r>
            <a:r>
              <a:rPr lang="en-US" sz="2000" dirty="0" smtClean="0"/>
              <a:t>tool </a:t>
            </a:r>
            <a:r>
              <a:rPr lang="en-US" sz="2000" dirty="0" err="1" smtClean="0">
                <a:solidFill>
                  <a:srgbClr val="FF0000"/>
                </a:solidFill>
              </a:rPr>
              <a:t>iftop</a:t>
            </a:r>
            <a:r>
              <a:rPr lang="en-US" sz="2000" dirty="0" smtClean="0">
                <a:solidFill>
                  <a:srgbClr val="FF0000"/>
                </a:solidFill>
              </a:rPr>
              <a:t> </a:t>
            </a:r>
            <a:endParaRPr lang="en-US" sz="2000" dirty="0">
              <a:solidFill>
                <a:srgbClr val="FF0000"/>
              </a:solidFill>
            </a:endParaRPr>
          </a:p>
        </p:txBody>
      </p:sp>
      <p:pic>
        <p:nvPicPr>
          <p:cNvPr id="10" name="Content Placeholder 9" descr="Screen Shot 2013-03-12 at 12.57.27 AM.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130" b="286"/>
          <a:stretch/>
        </p:blipFill>
        <p:spPr>
          <a:xfrm>
            <a:off x="3230440" y="88277"/>
            <a:ext cx="5784571" cy="4028223"/>
          </a:xfrm>
        </p:spPr>
      </p:pic>
      <p:sp>
        <p:nvSpPr>
          <p:cNvPr id="4" name="Date Placeholder 3"/>
          <p:cNvSpPr>
            <a:spLocks noGrp="1"/>
          </p:cNvSpPr>
          <p:nvPr>
            <p:ph type="dt" sz="half" idx="10"/>
          </p:nvPr>
        </p:nvSpPr>
        <p:spPr/>
        <p:txBody>
          <a:bodyPr/>
          <a:lstStyle/>
          <a:p>
            <a:pPr>
              <a:defRPr/>
            </a:pPr>
            <a:r>
              <a:rPr lang="de-DE" smtClean="0">
                <a:solidFill>
                  <a:prstClr val="black">
                    <a:tint val="75000"/>
                  </a:prstClr>
                </a:solidFill>
              </a:rPr>
              <a:t>12/05/12</a:t>
            </a:r>
            <a:endParaRPr lang="de-DE">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DFF5384-19EE-C945-9983-0EED99A2A59C}" type="slidenum">
              <a:rPr lang="de-DE" smtClean="0">
                <a:solidFill>
                  <a:prstClr val="black">
                    <a:tint val="75000"/>
                  </a:prstClr>
                </a:solidFill>
              </a:rPr>
              <a:pPr>
                <a:defRPr/>
              </a:pPr>
              <a:t>26</a:t>
            </a:fld>
            <a:endParaRPr lang="de-DE">
              <a:solidFill>
                <a:prstClr val="black">
                  <a:tint val="75000"/>
                </a:prstClr>
              </a:solidFill>
            </a:endParaRPr>
          </a:p>
        </p:txBody>
      </p:sp>
      <p:sp>
        <p:nvSpPr>
          <p:cNvPr id="12" name="Rectangle 11"/>
          <p:cNvSpPr/>
          <p:nvPr/>
        </p:nvSpPr>
        <p:spPr>
          <a:xfrm>
            <a:off x="457200" y="858054"/>
            <a:ext cx="2667000" cy="2308324"/>
          </a:xfrm>
          <a:prstGeom prst="rect">
            <a:avLst/>
          </a:prstGeom>
        </p:spPr>
        <p:txBody>
          <a:bodyPr wrap="square">
            <a:spAutoFit/>
          </a:bodyPr>
          <a:lstStyle/>
          <a:p>
            <a:r>
              <a:rPr lang="en-US" sz="2400" dirty="0" err="1"/>
              <a:t>ZeroMQ</a:t>
            </a:r>
            <a:r>
              <a:rPr lang="en-US" sz="2400" dirty="0"/>
              <a:t> reaches the upper TCP throughput for message sizes larger than a hundred bytes. </a:t>
            </a:r>
          </a:p>
        </p:txBody>
      </p:sp>
    </p:spTree>
    <p:extLst>
      <p:ext uri="{BB962C8B-B14F-4D97-AF65-F5344CB8AC3E}">
        <p14:creationId xmlns:p14="http://schemas.microsoft.com/office/powerpoint/2010/main" val="1393149563"/>
      </p:ext>
    </p:extLst>
  </p:cSld>
  <p:clrMapOvr>
    <a:masterClrMapping/>
  </p:clrMapOvr>
  <p:transition xmlns:p14="http://schemas.microsoft.com/office/powerpoint/2010/mai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Results</a:t>
            </a:r>
            <a:endParaRPr lang="en-US" dirty="0"/>
          </a:p>
        </p:txBody>
      </p:sp>
      <p:sp>
        <p:nvSpPr>
          <p:cNvPr id="9" name="Content Placeholder 8"/>
          <p:cNvSpPr>
            <a:spLocks noGrp="1"/>
          </p:cNvSpPr>
          <p:nvPr>
            <p:ph idx="1"/>
          </p:nvPr>
        </p:nvSpPr>
        <p:spPr/>
        <p:txBody>
          <a:bodyPr>
            <a:normAutofit/>
          </a:bodyPr>
          <a:lstStyle/>
          <a:p>
            <a:r>
              <a:rPr lang="en-US" dirty="0" smtClean="0"/>
              <a:t>TCP  </a:t>
            </a:r>
            <a:r>
              <a:rPr lang="en-US" dirty="0"/>
              <a:t>throughput </a:t>
            </a:r>
            <a:r>
              <a:rPr lang="en-US" dirty="0" smtClean="0"/>
              <a:t>of </a:t>
            </a:r>
            <a:r>
              <a:rPr lang="en-US" dirty="0" smtClean="0">
                <a:solidFill>
                  <a:srgbClr val="FF0000"/>
                </a:solidFill>
              </a:rPr>
              <a:t>117.6MB/s</a:t>
            </a:r>
            <a:r>
              <a:rPr lang="en-US" dirty="0">
                <a:solidFill>
                  <a:srgbClr val="FF0000"/>
                </a:solidFill>
              </a:rPr>
              <a:t> </a:t>
            </a:r>
            <a:r>
              <a:rPr lang="en-US" dirty="0" smtClean="0"/>
              <a:t> </a:t>
            </a:r>
            <a:r>
              <a:rPr lang="en-US" dirty="0"/>
              <a:t>was measured which is very close to the theoretical </a:t>
            </a:r>
            <a:r>
              <a:rPr lang="en-US" dirty="0" smtClean="0"/>
              <a:t>limit of </a:t>
            </a:r>
            <a:r>
              <a:rPr lang="en-US" dirty="0">
                <a:solidFill>
                  <a:srgbClr val="FF0000"/>
                </a:solidFill>
              </a:rPr>
              <a:t>117.7 MB/s </a:t>
            </a:r>
            <a:r>
              <a:rPr lang="en-US" dirty="0"/>
              <a:t>for the TCP/IPv4/</a:t>
            </a:r>
            <a:r>
              <a:rPr lang="en-US" dirty="0" err="1"/>
              <a:t>GigabitEthernet</a:t>
            </a:r>
            <a:r>
              <a:rPr lang="en-US" dirty="0"/>
              <a:t> stack. </a:t>
            </a:r>
            <a:endParaRPr lang="en-US" dirty="0" smtClean="0"/>
          </a:p>
          <a:p>
            <a:r>
              <a:rPr lang="en-US" dirty="0" smtClean="0"/>
              <a:t>This </a:t>
            </a:r>
            <a:r>
              <a:rPr lang="en-US" dirty="0"/>
              <a:t>was </a:t>
            </a:r>
            <a:r>
              <a:rPr lang="en-US" dirty="0" smtClean="0"/>
              <a:t>achieved using </a:t>
            </a:r>
            <a:r>
              <a:rPr lang="en-US" dirty="0"/>
              <a:t>the </a:t>
            </a:r>
            <a:r>
              <a:rPr lang="en-US" dirty="0" smtClean="0"/>
              <a:t>Linux </a:t>
            </a:r>
            <a:r>
              <a:rPr lang="en-US" dirty="0"/>
              <a:t>default values for the </a:t>
            </a:r>
            <a:r>
              <a:rPr lang="en-US" dirty="0" smtClean="0"/>
              <a:t>Ethernet </a:t>
            </a:r>
            <a:r>
              <a:rPr lang="en-US" dirty="0"/>
              <a:t>MTU (1500 B</a:t>
            </a:r>
            <a:r>
              <a:rPr lang="en-US" dirty="0" smtClean="0"/>
              <a:t>)</a:t>
            </a:r>
            <a:r>
              <a:rPr lang="en-US" dirty="0"/>
              <a:t> </a:t>
            </a:r>
            <a:r>
              <a:rPr lang="en-US" dirty="0" smtClean="0"/>
              <a:t>and </a:t>
            </a:r>
            <a:r>
              <a:rPr lang="en-US" dirty="0"/>
              <a:t>TCP </a:t>
            </a:r>
            <a:r>
              <a:rPr lang="en-US" dirty="0" smtClean="0"/>
              <a:t>buffer size </a:t>
            </a:r>
            <a:r>
              <a:rPr lang="en-US" dirty="0"/>
              <a:t>(85.3 KB)</a:t>
            </a:r>
            <a:r>
              <a:rPr lang="en-US" dirty="0" smtClean="0"/>
              <a:t>.</a:t>
            </a:r>
          </a:p>
          <a:p>
            <a:endParaRPr lang="en-US" dirty="0"/>
          </a:p>
          <a:p>
            <a:r>
              <a:rPr lang="en-US" dirty="0"/>
              <a:t>The throughput for the </a:t>
            </a:r>
            <a:r>
              <a:rPr lang="en-US" dirty="0">
                <a:solidFill>
                  <a:srgbClr val="FF0000"/>
                </a:solidFill>
              </a:rPr>
              <a:t>named pipe </a:t>
            </a:r>
            <a:r>
              <a:rPr lang="en-US" dirty="0"/>
              <a:t>transport between two devices </a:t>
            </a:r>
            <a:r>
              <a:rPr lang="en-US" dirty="0">
                <a:solidFill>
                  <a:srgbClr val="FF0000"/>
                </a:solidFill>
              </a:rPr>
              <a:t>on one node </a:t>
            </a:r>
            <a:r>
              <a:rPr lang="en-US" dirty="0"/>
              <a:t>has been measured around </a:t>
            </a:r>
            <a:r>
              <a:rPr lang="en-US" dirty="0">
                <a:solidFill>
                  <a:srgbClr val="FF0000"/>
                </a:solidFill>
              </a:rPr>
              <a:t>1.7 GB/s</a:t>
            </a:r>
          </a:p>
          <a:p>
            <a:endParaRPr lang="en-US" dirty="0"/>
          </a:p>
          <a:p>
            <a:pPr marL="0" indent="0">
              <a:buNone/>
            </a:pPr>
            <a:endParaRPr lang="en-US" dirty="0"/>
          </a:p>
          <a:p>
            <a:pPr marL="0" indent="0">
              <a:buNone/>
            </a:pPr>
            <a:endParaRPr lang="en-US" dirty="0">
              <a:solidFill>
                <a:srgbClr val="FF0000"/>
              </a:solidFill>
            </a:endParaRPr>
          </a:p>
        </p:txBody>
      </p:sp>
      <p:sp>
        <p:nvSpPr>
          <p:cNvPr id="5" name="Date Placeholder 4"/>
          <p:cNvSpPr>
            <a:spLocks noGrp="1"/>
          </p:cNvSpPr>
          <p:nvPr>
            <p:ph type="dt" sz="half" idx="10"/>
          </p:nvPr>
        </p:nvSpPr>
        <p:spPr/>
        <p:txBody>
          <a:bodyPr/>
          <a:lstStyle/>
          <a:p>
            <a:pPr>
              <a:defRPr/>
            </a:pPr>
            <a:r>
              <a:rPr lang="de-DE" smtClean="0">
                <a:solidFill>
                  <a:prstClr val="black">
                    <a:tint val="75000"/>
                  </a:prstClr>
                </a:solidFill>
              </a:rPr>
              <a:t>12/05/12</a:t>
            </a:r>
            <a:endParaRPr lang="de-DE">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827D9B22-7BBC-324C-B7BB-D20099B966CE}" type="slidenum">
              <a:rPr lang="de-DE" smtClean="0">
                <a:solidFill>
                  <a:prstClr val="black">
                    <a:tint val="75000"/>
                  </a:prstClr>
                </a:solidFill>
              </a:rPr>
              <a:pPr>
                <a:defRPr/>
              </a:pPr>
              <a:t>27</a:t>
            </a:fld>
            <a:endParaRPr lang="de-DE">
              <a:solidFill>
                <a:prstClr val="black">
                  <a:tint val="75000"/>
                </a:prstClr>
              </a:solidFill>
            </a:endParaRPr>
          </a:p>
        </p:txBody>
      </p:sp>
    </p:spTree>
    <p:extLst>
      <p:ext uri="{BB962C8B-B14F-4D97-AF65-F5344CB8AC3E}">
        <p14:creationId xmlns:p14="http://schemas.microsoft.com/office/powerpoint/2010/main" val="404135322"/>
      </p:ext>
    </p:extLst>
  </p:cSld>
  <p:clrMapOvr>
    <a:masterClrMapping/>
  </p:clrMapOvr>
  <p:transition xmlns:p14="http://schemas.microsoft.com/office/powerpoint/2010/mai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1746"/>
            <a:ext cx="8229600" cy="914400"/>
          </a:xfrm>
        </p:spPr>
        <p:txBody>
          <a:bodyPr>
            <a:normAutofit/>
          </a:bodyPr>
          <a:lstStyle/>
          <a:p>
            <a:pPr algn="ctr"/>
            <a:r>
              <a:rPr lang="en-US" sz="4000" dirty="0" smtClean="0"/>
              <a:t>Thanks!</a:t>
            </a:r>
            <a:endParaRPr lang="en-US" sz="4000" dirty="0"/>
          </a:p>
        </p:txBody>
      </p:sp>
      <p:sp>
        <p:nvSpPr>
          <p:cNvPr id="3" name="Date Placeholder 2"/>
          <p:cNvSpPr>
            <a:spLocks noGrp="1"/>
          </p:cNvSpPr>
          <p:nvPr>
            <p:ph type="dt" sz="half" idx="10"/>
          </p:nvPr>
        </p:nvSpPr>
        <p:spPr/>
        <p:txBody>
          <a:bodyPr/>
          <a:lstStyle/>
          <a:p>
            <a:pPr>
              <a:defRPr/>
            </a:pPr>
            <a:r>
              <a:rPr lang="de-DE" smtClean="0"/>
              <a:t>12/05/12</a:t>
            </a:r>
            <a:endParaRPr lang="de-DE"/>
          </a:p>
        </p:txBody>
      </p:sp>
      <p:sp>
        <p:nvSpPr>
          <p:cNvPr id="4" name="Footer Placeholder 3"/>
          <p:cNvSpPr>
            <a:spLocks noGrp="1"/>
          </p:cNvSpPr>
          <p:nvPr>
            <p:ph type="ftr" sz="quarter" idx="11"/>
          </p:nvPr>
        </p:nvSpPr>
        <p:spPr/>
        <p:txBody>
          <a:bodyPr/>
          <a:lstStyle/>
          <a:p>
            <a:pPr>
              <a:defRPr/>
            </a:pPr>
            <a:r>
              <a:rPr lang="de-DE" smtClean="0"/>
              <a:t>M. Al-Turany,  Panda Collaboration Meeting, Goa</a:t>
            </a:r>
            <a:endParaRPr lang="de-DE"/>
          </a:p>
        </p:txBody>
      </p:sp>
      <p:sp>
        <p:nvSpPr>
          <p:cNvPr id="5" name="Slide Number Placeholder 4"/>
          <p:cNvSpPr>
            <a:spLocks noGrp="1"/>
          </p:cNvSpPr>
          <p:nvPr>
            <p:ph type="sldNum" sz="quarter" idx="12"/>
          </p:nvPr>
        </p:nvSpPr>
        <p:spPr/>
        <p:txBody>
          <a:bodyPr/>
          <a:lstStyle/>
          <a:p>
            <a:pPr>
              <a:defRPr/>
            </a:pPr>
            <a:fld id="{E22D8250-3749-E240-83FB-D0B3D6841FC3}" type="slidenum">
              <a:rPr lang="de-DE" smtClean="0"/>
              <a:pPr>
                <a:defRPr/>
              </a:pPr>
              <a:t>28</a:t>
            </a:fld>
            <a:endParaRPr lang="de-DE"/>
          </a:p>
        </p:txBody>
      </p:sp>
      <p:pic>
        <p:nvPicPr>
          <p:cNvPr id="6" name="Picture 5" descr="googl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495" y="2083673"/>
            <a:ext cx="6515564" cy="3644054"/>
          </a:xfrm>
          <a:prstGeom prst="rect">
            <a:avLst/>
          </a:prstGeom>
        </p:spPr>
      </p:pic>
    </p:spTree>
    <p:extLst>
      <p:ext uri="{BB962C8B-B14F-4D97-AF65-F5344CB8AC3E}">
        <p14:creationId xmlns:p14="http://schemas.microsoft.com/office/powerpoint/2010/main" val="366634087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Backup slides</a:t>
            </a:r>
            <a:endParaRPr lang="en-US" dirty="0"/>
          </a:p>
        </p:txBody>
      </p:sp>
      <p:sp>
        <p:nvSpPr>
          <p:cNvPr id="3" name="Date Placeholder 2"/>
          <p:cNvSpPr>
            <a:spLocks noGrp="1"/>
          </p:cNvSpPr>
          <p:nvPr>
            <p:ph type="dt" sz="half" idx="10"/>
          </p:nvPr>
        </p:nvSpPr>
        <p:spPr/>
        <p:txBody>
          <a:bodyPr/>
          <a:lstStyle/>
          <a:p>
            <a:pPr>
              <a:defRPr/>
            </a:pPr>
            <a:r>
              <a:rPr lang="de-DE" smtClean="0">
                <a:solidFill>
                  <a:prstClr val="black">
                    <a:tint val="75000"/>
                  </a:prstClr>
                </a:solidFill>
              </a:rPr>
              <a:t>12/05/12</a:t>
            </a:r>
            <a:endParaRPr lang="de-DE">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E22D8250-3749-E240-83FB-D0B3D6841FC3}" type="slidenum">
              <a:rPr lang="de-DE" smtClean="0">
                <a:solidFill>
                  <a:prstClr val="black">
                    <a:tint val="75000"/>
                  </a:prstClr>
                </a:solidFill>
              </a:rPr>
              <a:pPr>
                <a:defRPr/>
              </a:pPr>
              <a:t>29</a:t>
            </a:fld>
            <a:endParaRPr lang="de-DE">
              <a:solidFill>
                <a:prstClr val="black">
                  <a:tint val="75000"/>
                </a:prstClr>
              </a:solidFill>
            </a:endParaRPr>
          </a:p>
        </p:txBody>
      </p:sp>
    </p:spTree>
    <p:extLst>
      <p:ext uri="{BB962C8B-B14F-4D97-AF65-F5344CB8AC3E}">
        <p14:creationId xmlns:p14="http://schemas.microsoft.com/office/powerpoint/2010/main" val="144945081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Online Reconstruction and analysis</a:t>
            </a:r>
            <a:endParaRPr lang="en-US" dirty="0"/>
          </a:p>
        </p:txBody>
      </p:sp>
      <p:sp>
        <p:nvSpPr>
          <p:cNvPr id="4" name="Date Placeholder 3"/>
          <p:cNvSpPr>
            <a:spLocks noGrp="1"/>
          </p:cNvSpPr>
          <p:nvPr>
            <p:ph type="dt" sz="half" idx="10"/>
          </p:nvPr>
        </p:nvSpPr>
        <p:spPr/>
        <p:txBody>
          <a:bodyPr/>
          <a:lstStyle/>
          <a:p>
            <a:pPr>
              <a:defRPr/>
            </a:pPr>
            <a:r>
              <a:rPr lang="de-DE" smtClean="0">
                <a:solidFill>
                  <a:prstClr val="black">
                    <a:tint val="75000"/>
                  </a:prstClr>
                </a:solidFill>
              </a:rPr>
              <a:t>12/05/12</a:t>
            </a:r>
            <a:endParaRPr lang="de-DE">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DFF5384-19EE-C945-9983-0EED99A2A59C}" type="slidenum">
              <a:rPr lang="de-DE" smtClean="0">
                <a:solidFill>
                  <a:prstClr val="black">
                    <a:tint val="75000"/>
                  </a:prstClr>
                </a:solidFill>
              </a:rPr>
              <a:pPr>
                <a:defRPr/>
              </a:pPr>
              <a:t>3</a:t>
            </a:fld>
            <a:endParaRPr lang="de-DE">
              <a:solidFill>
                <a:prstClr val="black">
                  <a:tint val="75000"/>
                </a:prstClr>
              </a:solidFill>
            </a:endParaRPr>
          </a:p>
        </p:txBody>
      </p:sp>
      <p:pic>
        <p:nvPicPr>
          <p:cNvPr id="8" name="Picture 7"/>
          <p:cNvPicPr>
            <a:picLocks noChangeAspect="1"/>
          </p:cNvPicPr>
          <p:nvPr/>
        </p:nvPicPr>
        <p:blipFill>
          <a:blip r:embed="rId2"/>
          <a:stretch>
            <a:fillRect/>
          </a:stretch>
        </p:blipFill>
        <p:spPr>
          <a:xfrm>
            <a:off x="177327" y="1903628"/>
            <a:ext cx="2228492" cy="1503038"/>
          </a:xfrm>
          <a:prstGeom prst="rect">
            <a:avLst/>
          </a:prstGeom>
        </p:spPr>
      </p:pic>
      <p:sp>
        <p:nvSpPr>
          <p:cNvPr id="9" name="Right Arrow 8"/>
          <p:cNvSpPr/>
          <p:nvPr/>
        </p:nvSpPr>
        <p:spPr>
          <a:xfrm>
            <a:off x="2405819" y="1765593"/>
            <a:ext cx="1679712" cy="1663091"/>
          </a:xfrm>
          <a:prstGeom prst="rightArrow">
            <a:avLst>
              <a:gd name="adj1" fmla="val 73184"/>
              <a:gd name="adj2" fmla="val 3159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300 GB/s</a:t>
            </a:r>
          </a:p>
          <a:p>
            <a:pPr algn="ctr"/>
            <a:r>
              <a:rPr lang="en-US" dirty="0" smtClean="0"/>
              <a:t>20M </a:t>
            </a:r>
            <a:r>
              <a:rPr lang="en-US" dirty="0" err="1" smtClean="0"/>
              <a:t>Evt</a:t>
            </a:r>
            <a:r>
              <a:rPr lang="en-US" dirty="0" smtClean="0"/>
              <a:t>/s</a:t>
            </a:r>
            <a:endParaRPr lang="en-US" dirty="0"/>
          </a:p>
        </p:txBody>
      </p:sp>
      <p:pic>
        <p:nvPicPr>
          <p:cNvPr id="10" name="Picture 9"/>
          <p:cNvPicPr>
            <a:picLocks noChangeAspect="1"/>
          </p:cNvPicPr>
          <p:nvPr/>
        </p:nvPicPr>
        <p:blipFill rotWithShape="1">
          <a:blip r:embed="rId3"/>
          <a:srcRect t="9498" r="4687" b="22971"/>
          <a:stretch/>
        </p:blipFill>
        <p:spPr>
          <a:xfrm>
            <a:off x="4085531" y="1818131"/>
            <a:ext cx="1634125" cy="1424055"/>
          </a:xfrm>
          <a:prstGeom prst="rect">
            <a:avLst/>
          </a:prstGeom>
        </p:spPr>
      </p:pic>
      <p:sp>
        <p:nvSpPr>
          <p:cNvPr id="11" name="TextBox 10"/>
          <p:cNvSpPr txBox="1"/>
          <p:nvPr/>
        </p:nvSpPr>
        <p:spPr>
          <a:xfrm>
            <a:off x="3900835" y="3350612"/>
            <a:ext cx="2279267" cy="1200329"/>
          </a:xfrm>
          <a:prstGeom prst="rect">
            <a:avLst/>
          </a:prstGeom>
          <a:noFill/>
        </p:spPr>
        <p:txBody>
          <a:bodyPr wrap="square" rtlCol="0">
            <a:spAutoFit/>
          </a:bodyPr>
          <a:lstStyle/>
          <a:p>
            <a:pPr algn="ctr"/>
            <a:r>
              <a:rPr lang="en-US" dirty="0" smtClean="0"/>
              <a:t>&gt; 60 000 </a:t>
            </a:r>
          </a:p>
          <a:p>
            <a:pPr algn="ctr"/>
            <a:r>
              <a:rPr lang="en-US" dirty="0" smtClean="0"/>
              <a:t>CPU-core</a:t>
            </a:r>
          </a:p>
          <a:p>
            <a:pPr algn="ctr"/>
            <a:r>
              <a:rPr lang="en-US" dirty="0" smtClean="0"/>
              <a:t> or Equivalent</a:t>
            </a:r>
          </a:p>
          <a:p>
            <a:pPr algn="ctr"/>
            <a:r>
              <a:rPr lang="en-US" dirty="0" smtClean="0"/>
              <a:t> GPU, FPGA, …</a:t>
            </a:r>
            <a:endParaRPr lang="en-US" dirty="0"/>
          </a:p>
        </p:txBody>
      </p:sp>
      <p:sp>
        <p:nvSpPr>
          <p:cNvPr id="12" name="Right Arrow 11"/>
          <p:cNvSpPr/>
          <p:nvPr/>
        </p:nvSpPr>
        <p:spPr>
          <a:xfrm>
            <a:off x="5763200" y="1765593"/>
            <a:ext cx="1492912" cy="1582817"/>
          </a:xfrm>
          <a:prstGeom prst="rightArrow">
            <a:avLst>
              <a:gd name="adj1" fmla="val 77226"/>
              <a:gd name="adj2" fmla="val 2341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&lt; 1 GB/s</a:t>
            </a:r>
          </a:p>
          <a:p>
            <a:pPr algn="ctr"/>
            <a:r>
              <a:rPr lang="en-US" dirty="0" smtClean="0"/>
              <a:t>25K </a:t>
            </a:r>
            <a:r>
              <a:rPr lang="en-US" dirty="0" err="1" smtClean="0"/>
              <a:t>Evt</a:t>
            </a:r>
            <a:r>
              <a:rPr lang="en-US" dirty="0" smtClean="0"/>
              <a:t>/s</a:t>
            </a:r>
            <a:endParaRPr lang="en-US" dirty="0"/>
          </a:p>
        </p:txBody>
      </p:sp>
      <p:pic>
        <p:nvPicPr>
          <p:cNvPr id="14" name="Picture 13"/>
          <p:cNvPicPr>
            <a:picLocks noChangeAspect="1"/>
          </p:cNvPicPr>
          <p:nvPr/>
        </p:nvPicPr>
        <p:blipFill>
          <a:blip r:embed="rId4"/>
          <a:stretch>
            <a:fillRect/>
          </a:stretch>
        </p:blipFill>
        <p:spPr>
          <a:xfrm>
            <a:off x="7259267" y="1765593"/>
            <a:ext cx="1486503" cy="1476593"/>
          </a:xfrm>
          <a:prstGeom prst="rect">
            <a:avLst/>
          </a:prstGeom>
        </p:spPr>
      </p:pic>
      <p:sp>
        <p:nvSpPr>
          <p:cNvPr id="15" name="Rectangle 14"/>
          <p:cNvSpPr/>
          <p:nvPr/>
        </p:nvSpPr>
        <p:spPr>
          <a:xfrm>
            <a:off x="566982" y="4550942"/>
            <a:ext cx="8119818" cy="147071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n-US" dirty="0" smtClean="0"/>
              <a:t>How to manage the data flow on such a huge cluster? </a:t>
            </a:r>
          </a:p>
          <a:p>
            <a:r>
              <a:rPr lang="en-US" dirty="0" smtClean="0"/>
              <a:t>How to recover single/multiple processes?</a:t>
            </a:r>
          </a:p>
          <a:p>
            <a:r>
              <a:rPr lang="en-US" dirty="0"/>
              <a:t>How to monitor it</a:t>
            </a:r>
            <a:r>
              <a:rPr lang="en-US" dirty="0" smtClean="0"/>
              <a:t>?</a:t>
            </a:r>
          </a:p>
          <a:p>
            <a:r>
              <a:rPr lang="en-US" dirty="0" smtClean="0"/>
              <a:t>…… </a:t>
            </a:r>
            <a:endParaRPr lang="en-US" dirty="0"/>
          </a:p>
        </p:txBody>
      </p:sp>
    </p:spTree>
    <p:extLst>
      <p:ext uri="{BB962C8B-B14F-4D97-AF65-F5344CB8AC3E}">
        <p14:creationId xmlns:p14="http://schemas.microsoft.com/office/powerpoint/2010/main" val="92918547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3226"/>
            <a:ext cx="8229600" cy="914400"/>
          </a:xfrm>
        </p:spPr>
        <p:txBody>
          <a:bodyPr>
            <a:normAutofit fontScale="90000"/>
          </a:bodyPr>
          <a:lstStyle/>
          <a:p>
            <a:r>
              <a:rPr lang="en-US" b="1" dirty="0"/>
              <a:t>Broker</a:t>
            </a:r>
            <a:br>
              <a:rPr lang="en-US" b="1" dirty="0"/>
            </a:br>
            <a:endParaRPr lang="en-US" dirty="0"/>
          </a:p>
        </p:txBody>
      </p:sp>
      <p:sp>
        <p:nvSpPr>
          <p:cNvPr id="3" name="Content Placeholder 2"/>
          <p:cNvSpPr>
            <a:spLocks noGrp="1"/>
          </p:cNvSpPr>
          <p:nvPr>
            <p:ph idx="1"/>
          </p:nvPr>
        </p:nvSpPr>
        <p:spPr>
          <a:xfrm>
            <a:off x="352588" y="1143000"/>
            <a:ext cx="8334212" cy="4297363"/>
          </a:xfrm>
        </p:spPr>
        <p:txBody>
          <a:bodyPr>
            <a:normAutofit/>
          </a:bodyPr>
          <a:lstStyle/>
          <a:p>
            <a:r>
              <a:rPr lang="en-US" dirty="0" smtClean="0"/>
              <a:t>Architecture </a:t>
            </a:r>
            <a:r>
              <a:rPr lang="en-US" dirty="0"/>
              <a:t>of most </a:t>
            </a:r>
            <a:r>
              <a:rPr lang="en-US" dirty="0" smtClean="0"/>
              <a:t>messaging systems is </a:t>
            </a:r>
            <a:r>
              <a:rPr lang="en-US" dirty="0"/>
              <a:t>distinctive by the messaging server ("broker") in the middle. </a:t>
            </a:r>
            <a:endParaRPr lang="en-US" dirty="0" smtClean="0"/>
          </a:p>
          <a:p>
            <a:r>
              <a:rPr lang="en-US" dirty="0" smtClean="0"/>
              <a:t>Every </a:t>
            </a:r>
            <a:r>
              <a:rPr lang="en-US" dirty="0"/>
              <a:t>application is connected to the central broker. </a:t>
            </a:r>
            <a:endParaRPr lang="en-US" dirty="0" smtClean="0"/>
          </a:p>
          <a:p>
            <a:r>
              <a:rPr lang="en-US" dirty="0" smtClean="0"/>
              <a:t>No </a:t>
            </a:r>
            <a:r>
              <a:rPr lang="en-US" dirty="0"/>
              <a:t>application is speaking directly to the other application. All the communication is passed through the broker</a:t>
            </a:r>
            <a:r>
              <a:rPr lang="en-US" dirty="0" smtClean="0"/>
              <a:t>.</a:t>
            </a:r>
            <a:endParaRPr lang="en-US" dirty="0"/>
          </a:p>
        </p:txBody>
      </p:sp>
      <p:sp>
        <p:nvSpPr>
          <p:cNvPr id="4" name="Date Placeholder 3"/>
          <p:cNvSpPr>
            <a:spLocks noGrp="1"/>
          </p:cNvSpPr>
          <p:nvPr>
            <p:ph type="dt" sz="half" idx="10"/>
          </p:nvPr>
        </p:nvSpPr>
        <p:spPr/>
        <p:txBody>
          <a:bodyPr/>
          <a:lstStyle/>
          <a:p>
            <a:pPr>
              <a:defRPr/>
            </a:pPr>
            <a:r>
              <a:rPr lang="de-DE" smtClean="0">
                <a:solidFill>
                  <a:prstClr val="black">
                    <a:tint val="75000"/>
                  </a:prstClr>
                </a:solidFill>
              </a:rPr>
              <a:t>12/05/12</a:t>
            </a:r>
            <a:endParaRPr lang="de-DE">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DFF5384-19EE-C945-9983-0EED99A2A59C}" type="slidenum">
              <a:rPr lang="de-DE" smtClean="0">
                <a:solidFill>
                  <a:prstClr val="black">
                    <a:tint val="75000"/>
                  </a:prstClr>
                </a:solidFill>
              </a:rPr>
              <a:pPr>
                <a:defRPr/>
              </a:pPr>
              <a:t>30</a:t>
            </a:fld>
            <a:endParaRPr lang="de-DE">
              <a:solidFill>
                <a:prstClr val="black">
                  <a:tint val="75000"/>
                </a:prstClr>
              </a:solidFill>
            </a:endParaRPr>
          </a:p>
        </p:txBody>
      </p:sp>
      <p:pic>
        <p:nvPicPr>
          <p:cNvPr id="8" name="Content Placeholder 14"/>
          <p:cNvPicPr>
            <a:picLocks noChangeAspect="1"/>
          </p:cNvPicPr>
          <p:nvPr/>
        </p:nvPicPr>
        <p:blipFill>
          <a:blip r:embed="rId2"/>
          <a:srcRect t="-8592" b="-8592"/>
          <a:stretch>
            <a:fillRect/>
          </a:stretch>
        </p:blipFill>
        <p:spPr>
          <a:xfrm>
            <a:off x="2971800" y="3581400"/>
            <a:ext cx="2641543" cy="25824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082482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A</a:t>
            </a:r>
            <a:r>
              <a:rPr lang="en-US" dirty="0" smtClean="0"/>
              <a:t>dvantages</a:t>
            </a:r>
            <a:endParaRPr lang="en-US" dirty="0"/>
          </a:p>
        </p:txBody>
      </p:sp>
      <p:sp>
        <p:nvSpPr>
          <p:cNvPr id="11" name="Content Placeholder 10"/>
          <p:cNvSpPr>
            <a:spLocks noGrp="1"/>
          </p:cNvSpPr>
          <p:nvPr>
            <p:ph idx="1"/>
          </p:nvPr>
        </p:nvSpPr>
        <p:spPr/>
        <p:txBody>
          <a:bodyPr>
            <a:normAutofit fontScale="92500"/>
          </a:bodyPr>
          <a:lstStyle/>
          <a:p>
            <a:r>
              <a:rPr lang="en-US" dirty="0"/>
              <a:t>A</a:t>
            </a:r>
            <a:r>
              <a:rPr lang="en-US" dirty="0" smtClean="0"/>
              <a:t>pplications </a:t>
            </a:r>
            <a:r>
              <a:rPr lang="en-US" dirty="0"/>
              <a:t>don't have to have any idea about location of other applications. The only address they need is the network address of the broker. </a:t>
            </a:r>
            <a:endParaRPr lang="en-US" dirty="0" smtClean="0"/>
          </a:p>
          <a:p>
            <a:r>
              <a:rPr lang="en-US" dirty="0" smtClean="0"/>
              <a:t>Message </a:t>
            </a:r>
            <a:r>
              <a:rPr lang="en-US" dirty="0"/>
              <a:t>sender and message receiver lifetimes don't have to overlap. Sender application can push messages to the broker and terminate. The messages will be available for the receiver application any time later.</a:t>
            </a:r>
          </a:p>
          <a:p>
            <a:r>
              <a:rPr lang="en-US" dirty="0"/>
              <a:t>B</a:t>
            </a:r>
            <a:r>
              <a:rPr lang="en-US" dirty="0" smtClean="0"/>
              <a:t>roker </a:t>
            </a:r>
            <a:r>
              <a:rPr lang="en-US" dirty="0"/>
              <a:t>model is to some extent resistant to the application failure. So, if the application is buggy and prone to failure, the messages that are already in the broker will be retained even if the application fails.</a:t>
            </a:r>
          </a:p>
        </p:txBody>
      </p:sp>
      <p:sp>
        <p:nvSpPr>
          <p:cNvPr id="4" name="Date Placeholder 3"/>
          <p:cNvSpPr>
            <a:spLocks noGrp="1"/>
          </p:cNvSpPr>
          <p:nvPr>
            <p:ph type="dt" sz="half" idx="10"/>
          </p:nvPr>
        </p:nvSpPr>
        <p:spPr/>
        <p:txBody>
          <a:bodyPr/>
          <a:lstStyle/>
          <a:p>
            <a:pPr>
              <a:defRPr/>
            </a:pPr>
            <a:r>
              <a:rPr lang="de-DE" smtClean="0">
                <a:solidFill>
                  <a:prstClr val="black">
                    <a:tint val="75000"/>
                  </a:prstClr>
                </a:solidFill>
              </a:rPr>
              <a:t>12/05/12</a:t>
            </a:r>
            <a:endParaRPr lang="de-DE">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DFF5384-19EE-C945-9983-0EED99A2A59C}" type="slidenum">
              <a:rPr lang="de-DE" smtClean="0">
                <a:solidFill>
                  <a:prstClr val="black">
                    <a:tint val="75000"/>
                  </a:prstClr>
                </a:solidFill>
              </a:rPr>
              <a:pPr>
                <a:defRPr/>
              </a:pPr>
              <a:t>31</a:t>
            </a:fld>
            <a:endParaRPr lang="de-DE">
              <a:solidFill>
                <a:prstClr val="black">
                  <a:tint val="75000"/>
                </a:prstClr>
              </a:solidFill>
            </a:endParaRPr>
          </a:p>
        </p:txBody>
      </p:sp>
    </p:spTree>
    <p:extLst>
      <p:ext uri="{BB962C8B-B14F-4D97-AF65-F5344CB8AC3E}">
        <p14:creationId xmlns:p14="http://schemas.microsoft.com/office/powerpoint/2010/main" val="313434038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Drawbacks </a:t>
            </a:r>
          </a:p>
        </p:txBody>
      </p:sp>
      <p:sp>
        <p:nvSpPr>
          <p:cNvPr id="3" name="Content Placeholder 2"/>
          <p:cNvSpPr>
            <a:spLocks noGrp="1"/>
          </p:cNvSpPr>
          <p:nvPr>
            <p:ph idx="1"/>
          </p:nvPr>
        </p:nvSpPr>
        <p:spPr/>
        <p:txBody>
          <a:bodyPr/>
          <a:lstStyle/>
          <a:p>
            <a:r>
              <a:rPr lang="en-US" dirty="0"/>
              <a:t>I</a:t>
            </a:r>
            <a:r>
              <a:rPr lang="en-US" dirty="0" smtClean="0"/>
              <a:t>t </a:t>
            </a:r>
            <a:r>
              <a:rPr lang="en-US" dirty="0"/>
              <a:t>requires excessive amount of network communication. </a:t>
            </a:r>
            <a:endParaRPr lang="en-US" dirty="0" smtClean="0"/>
          </a:p>
          <a:p>
            <a:endParaRPr lang="en-US" dirty="0" smtClean="0"/>
          </a:p>
          <a:p>
            <a:r>
              <a:rPr lang="en-US" dirty="0" smtClean="0"/>
              <a:t>The </a:t>
            </a:r>
            <a:r>
              <a:rPr lang="en-US" dirty="0"/>
              <a:t>fact that all the messages have to be passed through the broker can result in broker turning out to be the </a:t>
            </a:r>
            <a:r>
              <a:rPr lang="en-US" dirty="0">
                <a:solidFill>
                  <a:srgbClr val="FF0000"/>
                </a:solidFill>
              </a:rPr>
              <a:t>bottleneck</a:t>
            </a:r>
            <a:r>
              <a:rPr lang="en-US" dirty="0"/>
              <a:t> of the whole system. </a:t>
            </a:r>
          </a:p>
        </p:txBody>
      </p:sp>
      <p:sp>
        <p:nvSpPr>
          <p:cNvPr id="4" name="Date Placeholder 3"/>
          <p:cNvSpPr>
            <a:spLocks noGrp="1"/>
          </p:cNvSpPr>
          <p:nvPr>
            <p:ph type="dt" sz="half" idx="10"/>
          </p:nvPr>
        </p:nvSpPr>
        <p:spPr/>
        <p:txBody>
          <a:bodyPr/>
          <a:lstStyle/>
          <a:p>
            <a:pPr>
              <a:defRPr/>
            </a:pPr>
            <a:r>
              <a:rPr lang="de-DE" smtClean="0">
                <a:solidFill>
                  <a:prstClr val="black">
                    <a:tint val="75000"/>
                  </a:prstClr>
                </a:solidFill>
              </a:rPr>
              <a:t>12/05/12</a:t>
            </a:r>
            <a:endParaRPr lang="de-DE">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DFF5384-19EE-C945-9983-0EED99A2A59C}" type="slidenum">
              <a:rPr lang="de-DE" smtClean="0">
                <a:solidFill>
                  <a:prstClr val="black">
                    <a:tint val="75000"/>
                  </a:prstClr>
                </a:solidFill>
              </a:rPr>
              <a:pPr>
                <a:defRPr/>
              </a:pPr>
              <a:t>32</a:t>
            </a:fld>
            <a:endParaRPr lang="de-DE">
              <a:solidFill>
                <a:prstClr val="black">
                  <a:tint val="75000"/>
                </a:prstClr>
              </a:solidFill>
            </a:endParaRPr>
          </a:p>
        </p:txBody>
      </p:sp>
    </p:spTree>
    <p:extLst>
      <p:ext uri="{BB962C8B-B14F-4D97-AF65-F5344CB8AC3E}">
        <p14:creationId xmlns:p14="http://schemas.microsoft.com/office/powerpoint/2010/main" val="68785505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algn="ctr"/>
            <a:r>
              <a:rPr lang="en-US" dirty="0" smtClean="0"/>
              <a:t>Broker pattern</a:t>
            </a:r>
            <a:endParaRPr lang="en-US" dirty="0"/>
          </a:p>
        </p:txBody>
      </p:sp>
      <p:sp>
        <p:nvSpPr>
          <p:cNvPr id="12" name="Text Placeholder 11"/>
          <p:cNvSpPr>
            <a:spLocks noGrp="1"/>
          </p:cNvSpPr>
          <p:nvPr>
            <p:ph type="body" idx="1"/>
          </p:nvPr>
        </p:nvSpPr>
        <p:spPr/>
        <p:txBody>
          <a:bodyPr/>
          <a:lstStyle/>
          <a:p>
            <a:r>
              <a:rPr lang="en-US" b="0" dirty="0"/>
              <a:t>pipelined </a:t>
            </a:r>
            <a:r>
              <a:rPr lang="en-US" b="0" dirty="0" smtClean="0"/>
              <a:t>fashion</a:t>
            </a:r>
          </a:p>
          <a:p>
            <a:endParaRPr lang="en-US" b="0" dirty="0"/>
          </a:p>
        </p:txBody>
      </p:sp>
      <p:pic>
        <p:nvPicPr>
          <p:cNvPr id="10" name="Content Placeholder 9" descr="broker2.png"/>
          <p:cNvPicPr>
            <a:picLocks noGrp="1" noChangeAspect="1"/>
          </p:cNvPicPr>
          <p:nvPr>
            <p:ph sz="half" idx="2"/>
          </p:nvPr>
        </p:nvPicPr>
        <p:blipFill>
          <a:blip r:embed="rId2">
            <a:extLst>
              <a:ext uri="{28A0092B-C50C-407E-A947-70E740481C1C}">
                <a14:useLocalDpi xmlns:a14="http://schemas.microsoft.com/office/drawing/2010/main" val="0"/>
              </a:ext>
            </a:extLst>
          </a:blip>
          <a:srcRect t="-8615" b="-8615"/>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 Placeholder 12"/>
          <p:cNvSpPr>
            <a:spLocks noGrp="1"/>
          </p:cNvSpPr>
          <p:nvPr>
            <p:ph type="body" sz="quarter" idx="3"/>
          </p:nvPr>
        </p:nvSpPr>
        <p:spPr/>
        <p:txBody>
          <a:bodyPr/>
          <a:lstStyle/>
          <a:p>
            <a:r>
              <a:rPr lang="en-US" b="0" dirty="0"/>
              <a:t>service-oriented </a:t>
            </a:r>
            <a:r>
              <a:rPr lang="en-US" b="0" dirty="0" smtClean="0"/>
              <a:t>architectures (SOA)</a:t>
            </a:r>
            <a:endParaRPr lang="en-US" dirty="0"/>
          </a:p>
        </p:txBody>
      </p:sp>
      <p:pic>
        <p:nvPicPr>
          <p:cNvPr id="15" name="Content Placeholder 14"/>
          <p:cNvPicPr>
            <a:picLocks noGrp="1" noChangeAspect="1"/>
          </p:cNvPicPr>
          <p:nvPr>
            <p:ph sz="quarter" idx="4"/>
          </p:nvPr>
        </p:nvPicPr>
        <p:blipFill>
          <a:blip r:embed="rId3"/>
          <a:srcRect t="-8592" b="-8592"/>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Date Placeholder 3"/>
          <p:cNvSpPr>
            <a:spLocks noGrp="1"/>
          </p:cNvSpPr>
          <p:nvPr>
            <p:ph type="dt" sz="half" idx="10"/>
          </p:nvPr>
        </p:nvSpPr>
        <p:spPr/>
        <p:txBody>
          <a:bodyPr/>
          <a:lstStyle/>
          <a:p>
            <a:pPr>
              <a:defRPr/>
            </a:pPr>
            <a:r>
              <a:rPr lang="de-DE" smtClean="0">
                <a:solidFill>
                  <a:prstClr val="black">
                    <a:tint val="75000"/>
                  </a:prstClr>
                </a:solidFill>
              </a:rPr>
              <a:t>12/05/12</a:t>
            </a:r>
            <a:endParaRPr lang="de-DE">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DFF5384-19EE-C945-9983-0EED99A2A59C}" type="slidenum">
              <a:rPr lang="de-DE" smtClean="0">
                <a:solidFill>
                  <a:prstClr val="black">
                    <a:tint val="75000"/>
                  </a:prstClr>
                </a:solidFill>
              </a:rPr>
              <a:pPr>
                <a:defRPr/>
              </a:pPr>
              <a:t>33</a:t>
            </a:fld>
            <a:endParaRPr lang="de-DE">
              <a:solidFill>
                <a:prstClr val="black">
                  <a:tint val="75000"/>
                </a:prstClr>
              </a:solidFill>
            </a:endParaRPr>
          </a:p>
        </p:txBody>
      </p:sp>
    </p:spTree>
    <p:extLst>
      <p:ext uri="{BB962C8B-B14F-4D97-AF65-F5344CB8AC3E}">
        <p14:creationId xmlns:p14="http://schemas.microsoft.com/office/powerpoint/2010/main" val="399283577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No Broker model in </a:t>
            </a:r>
            <a:r>
              <a:rPr lang="en-US" dirty="0" err="1" smtClean="0"/>
              <a:t>ZeroMQ</a:t>
            </a:r>
            <a:endParaRPr lang="en-US" dirty="0"/>
          </a:p>
        </p:txBody>
      </p:sp>
      <p:sp>
        <p:nvSpPr>
          <p:cNvPr id="3" name="Text Placeholder 2"/>
          <p:cNvSpPr>
            <a:spLocks noGrp="1"/>
          </p:cNvSpPr>
          <p:nvPr>
            <p:ph type="body" idx="1"/>
          </p:nvPr>
        </p:nvSpPr>
        <p:spPr/>
        <p:txBody>
          <a:bodyPr/>
          <a:lstStyle/>
          <a:p>
            <a:r>
              <a:rPr lang="en-US" dirty="0" smtClean="0"/>
              <a:t>No Broker</a:t>
            </a:r>
            <a:endParaRPr lang="en-US" dirty="0"/>
          </a:p>
        </p:txBody>
      </p:sp>
      <p:pic>
        <p:nvPicPr>
          <p:cNvPr id="10" name="Content Placeholder 9"/>
          <p:cNvPicPr>
            <a:picLocks noGrp="1" noChangeAspect="1"/>
          </p:cNvPicPr>
          <p:nvPr>
            <p:ph sz="half" idx="2"/>
          </p:nvPr>
        </p:nvPicPr>
        <p:blipFill>
          <a:blip r:embed="rId2"/>
          <a:srcRect t="-8615" b="-8615"/>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 Placeholder 4"/>
          <p:cNvSpPr>
            <a:spLocks noGrp="1"/>
          </p:cNvSpPr>
          <p:nvPr>
            <p:ph type="body" sz="quarter" idx="3"/>
          </p:nvPr>
        </p:nvSpPr>
        <p:spPr/>
        <p:txBody>
          <a:bodyPr/>
          <a:lstStyle/>
          <a:p>
            <a:r>
              <a:rPr lang="en-US" dirty="0"/>
              <a:t>Broker as a Directory Service</a:t>
            </a:r>
          </a:p>
        </p:txBody>
      </p:sp>
      <p:pic>
        <p:nvPicPr>
          <p:cNvPr id="11" name="Content Placeholder 10"/>
          <p:cNvPicPr>
            <a:picLocks noGrp="1" noChangeAspect="1"/>
          </p:cNvPicPr>
          <p:nvPr>
            <p:ph sz="quarter" idx="4"/>
          </p:nvPr>
        </p:nvPicPr>
        <p:blipFill>
          <a:blip r:embed="rId3"/>
          <a:srcRect t="-8592" b="-8592"/>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Date Placeholder 6"/>
          <p:cNvSpPr>
            <a:spLocks noGrp="1"/>
          </p:cNvSpPr>
          <p:nvPr>
            <p:ph type="dt" sz="half" idx="10"/>
          </p:nvPr>
        </p:nvSpPr>
        <p:spPr/>
        <p:txBody>
          <a:bodyPr/>
          <a:lstStyle/>
          <a:p>
            <a:pPr>
              <a:defRPr/>
            </a:pPr>
            <a:r>
              <a:rPr lang="de-DE" smtClean="0">
                <a:solidFill>
                  <a:prstClr val="black">
                    <a:tint val="75000"/>
                  </a:prstClr>
                </a:solidFill>
              </a:rPr>
              <a:t>12/05/12</a:t>
            </a:r>
            <a:endParaRPr lang="de-DE">
              <a:solidFill>
                <a:prstClr val="black">
                  <a:tint val="75000"/>
                </a:prstClr>
              </a:solidFill>
            </a:endParaRPr>
          </a:p>
        </p:txBody>
      </p:sp>
      <p:sp>
        <p:nvSpPr>
          <p:cNvPr id="8" name="Footer Placeholder 7"/>
          <p:cNvSpPr>
            <a:spLocks noGrp="1"/>
          </p:cNvSpPr>
          <p:nvPr>
            <p:ph type="ftr" sz="quarter" idx="11"/>
          </p:nvPr>
        </p:nvSpPr>
        <p:spPr/>
        <p:txBody>
          <a:body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53A7B6B-A149-F945-A743-356B416BC509}" type="slidenum">
              <a:rPr lang="de-DE" smtClean="0">
                <a:solidFill>
                  <a:prstClr val="black">
                    <a:tint val="75000"/>
                  </a:prstClr>
                </a:solidFill>
              </a:rPr>
              <a:pPr>
                <a:defRPr/>
              </a:pPr>
              <a:t>34</a:t>
            </a:fld>
            <a:endParaRPr lang="de-DE">
              <a:solidFill>
                <a:prstClr val="black">
                  <a:tint val="75000"/>
                </a:prstClr>
              </a:solidFill>
            </a:endParaRPr>
          </a:p>
        </p:txBody>
      </p:sp>
    </p:spTree>
    <p:extLst>
      <p:ext uri="{BB962C8B-B14F-4D97-AF65-F5344CB8AC3E}">
        <p14:creationId xmlns:p14="http://schemas.microsoft.com/office/powerpoint/2010/main" val="50943249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09600"/>
          </a:xfrm>
        </p:spPr>
        <p:txBody>
          <a:bodyPr/>
          <a:lstStyle/>
          <a:p>
            <a:r>
              <a:rPr lang="en-US" dirty="0" smtClean="0"/>
              <a:t>More Models</a:t>
            </a:r>
            <a:endParaRPr lang="en-US" dirty="0"/>
          </a:p>
        </p:txBody>
      </p:sp>
      <p:sp>
        <p:nvSpPr>
          <p:cNvPr id="3" name="Text Placeholder 2"/>
          <p:cNvSpPr>
            <a:spLocks noGrp="1"/>
          </p:cNvSpPr>
          <p:nvPr>
            <p:ph type="body" idx="1"/>
          </p:nvPr>
        </p:nvSpPr>
        <p:spPr/>
        <p:txBody>
          <a:bodyPr/>
          <a:lstStyle/>
          <a:p>
            <a:r>
              <a:rPr lang="en-US" dirty="0"/>
              <a:t>Distributed directory service</a:t>
            </a:r>
          </a:p>
          <a:p>
            <a:endParaRPr lang="en-US" dirty="0"/>
          </a:p>
        </p:txBody>
      </p:sp>
      <p:pic>
        <p:nvPicPr>
          <p:cNvPr id="11" name="Content Placeholder 10"/>
          <p:cNvPicPr>
            <a:picLocks noGrp="1" noChangeAspect="1"/>
          </p:cNvPicPr>
          <p:nvPr>
            <p:ph sz="half" idx="2"/>
          </p:nvPr>
        </p:nvPicPr>
        <p:blipFill>
          <a:blip r:embed="rId2"/>
          <a:srcRect t="-8615" b="-8615"/>
          <a:stretch>
            <a:fillRect/>
          </a:stretch>
        </p:blipFill>
        <p:spPr/>
      </p:pic>
      <p:sp>
        <p:nvSpPr>
          <p:cNvPr id="5" name="Text Placeholder 4"/>
          <p:cNvSpPr>
            <a:spLocks noGrp="1"/>
          </p:cNvSpPr>
          <p:nvPr>
            <p:ph type="body" sz="quarter" idx="3"/>
          </p:nvPr>
        </p:nvSpPr>
        <p:spPr/>
        <p:txBody>
          <a:bodyPr/>
          <a:lstStyle/>
          <a:p>
            <a:r>
              <a:rPr lang="en-US" dirty="0"/>
              <a:t>Distributed broker</a:t>
            </a:r>
          </a:p>
          <a:p>
            <a:endParaRPr lang="en-US" dirty="0"/>
          </a:p>
        </p:txBody>
      </p:sp>
      <p:pic>
        <p:nvPicPr>
          <p:cNvPr id="10" name="Content Placeholder 9"/>
          <p:cNvPicPr>
            <a:picLocks noGrp="1" noChangeAspect="1"/>
          </p:cNvPicPr>
          <p:nvPr>
            <p:ph sz="quarter" idx="4"/>
          </p:nvPr>
        </p:nvPicPr>
        <p:blipFill>
          <a:blip r:embed="rId3"/>
          <a:srcRect t="-8592" b="-8592"/>
          <a:stretch>
            <a:fillRect/>
          </a:stretch>
        </p:blipFill>
        <p:spPr/>
      </p:pic>
      <p:sp>
        <p:nvSpPr>
          <p:cNvPr id="7" name="Date Placeholder 6"/>
          <p:cNvSpPr>
            <a:spLocks noGrp="1"/>
          </p:cNvSpPr>
          <p:nvPr>
            <p:ph type="dt" sz="half" idx="10"/>
          </p:nvPr>
        </p:nvSpPr>
        <p:spPr/>
        <p:txBody>
          <a:bodyPr/>
          <a:lstStyle/>
          <a:p>
            <a:pPr>
              <a:defRPr/>
            </a:pPr>
            <a:r>
              <a:rPr lang="de-DE" smtClean="0">
                <a:solidFill>
                  <a:prstClr val="black">
                    <a:tint val="75000"/>
                  </a:prstClr>
                </a:solidFill>
              </a:rPr>
              <a:t>12/05/12</a:t>
            </a:r>
            <a:endParaRPr lang="de-DE">
              <a:solidFill>
                <a:prstClr val="black">
                  <a:tint val="75000"/>
                </a:prstClr>
              </a:solidFill>
            </a:endParaRPr>
          </a:p>
        </p:txBody>
      </p:sp>
      <p:sp>
        <p:nvSpPr>
          <p:cNvPr id="8" name="Footer Placeholder 7"/>
          <p:cNvSpPr>
            <a:spLocks noGrp="1"/>
          </p:cNvSpPr>
          <p:nvPr>
            <p:ph type="ftr" sz="quarter" idx="11"/>
          </p:nvPr>
        </p:nvSpPr>
        <p:spPr/>
        <p:txBody>
          <a:body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53A7B6B-A149-F945-A743-356B416BC509}" type="slidenum">
              <a:rPr lang="de-DE" smtClean="0">
                <a:solidFill>
                  <a:prstClr val="black">
                    <a:tint val="75000"/>
                  </a:prstClr>
                </a:solidFill>
              </a:rPr>
              <a:pPr>
                <a:defRPr/>
              </a:pPr>
              <a:t>35</a:t>
            </a:fld>
            <a:endParaRPr lang="de-DE">
              <a:solidFill>
                <a:prstClr val="black">
                  <a:tint val="75000"/>
                </a:prstClr>
              </a:solidFill>
            </a:endParaRPr>
          </a:p>
        </p:txBody>
      </p:sp>
    </p:spTree>
    <p:extLst>
      <p:ext uri="{BB962C8B-B14F-4D97-AF65-F5344CB8AC3E}">
        <p14:creationId xmlns:p14="http://schemas.microsoft.com/office/powerpoint/2010/main" val="190138357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de-DE" smtClean="0">
                <a:solidFill>
                  <a:prstClr val="black">
                    <a:tint val="75000"/>
                  </a:prstClr>
                </a:solidFill>
              </a:rPr>
              <a:t>12/05/12</a:t>
            </a:r>
            <a:endParaRPr lang="de-DE">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DFF5384-19EE-C945-9983-0EED99A2A59C}" type="slidenum">
              <a:rPr lang="de-DE" smtClean="0">
                <a:solidFill>
                  <a:prstClr val="black">
                    <a:tint val="75000"/>
                  </a:prstClr>
                </a:solidFill>
              </a:rPr>
              <a:pPr>
                <a:defRPr/>
              </a:pPr>
              <a:t>36</a:t>
            </a:fld>
            <a:endParaRPr lang="de-DE">
              <a:solidFill>
                <a:prstClr val="black">
                  <a:tint val="75000"/>
                </a:prstClr>
              </a:solidFill>
            </a:endParaRPr>
          </a:p>
        </p:txBody>
      </p:sp>
      <p:sp>
        <p:nvSpPr>
          <p:cNvPr id="11" name="Rectangle 10"/>
          <p:cNvSpPr/>
          <p:nvPr/>
        </p:nvSpPr>
        <p:spPr>
          <a:xfrm>
            <a:off x="469363" y="677321"/>
            <a:ext cx="7455437" cy="523220"/>
          </a:xfrm>
          <a:prstGeom prst="rect">
            <a:avLst/>
          </a:prstGeom>
        </p:spPr>
        <p:txBody>
          <a:bodyPr wrap="square">
            <a:spAutoFit/>
          </a:bodyPr>
          <a:lstStyle/>
          <a:p>
            <a:pPr defTabSz="914400" fontAlgn="base">
              <a:spcBef>
                <a:spcPct val="0"/>
              </a:spcBef>
              <a:spcAft>
                <a:spcPct val="0"/>
              </a:spcAft>
            </a:pPr>
            <a:r>
              <a:rPr lang="en-US" sz="2800" dirty="0">
                <a:solidFill>
                  <a:prstClr val="black"/>
                </a:solidFill>
                <a:latin typeface="Times New Roman" charset="0"/>
                <a:ea typeface="ＭＳ Ｐゴシック" charset="0"/>
                <a:cs typeface="ＭＳ Ｐゴシック" charset="0"/>
              </a:rPr>
              <a:t>PUB/SUB (publish/subscribe) </a:t>
            </a:r>
          </a:p>
        </p:txBody>
      </p:sp>
      <p:pic>
        <p:nvPicPr>
          <p:cNvPr id="13" name="Picture 12"/>
          <p:cNvPicPr>
            <a:picLocks noChangeAspect="1"/>
          </p:cNvPicPr>
          <p:nvPr/>
        </p:nvPicPr>
        <p:blipFill>
          <a:blip r:embed="rId2"/>
          <a:stretch>
            <a:fillRect/>
          </a:stretch>
        </p:blipFill>
        <p:spPr>
          <a:xfrm>
            <a:off x="762000" y="1527970"/>
            <a:ext cx="7353300" cy="2053429"/>
          </a:xfrm>
          <a:prstGeom prst="rect">
            <a:avLst/>
          </a:prstGeom>
        </p:spPr>
      </p:pic>
      <p:sp>
        <p:nvSpPr>
          <p:cNvPr id="14" name="Rectangle 13"/>
          <p:cNvSpPr/>
          <p:nvPr/>
        </p:nvSpPr>
        <p:spPr>
          <a:xfrm>
            <a:off x="544325" y="3810000"/>
            <a:ext cx="8153400" cy="1785104"/>
          </a:xfrm>
          <a:prstGeom prst="rect">
            <a:avLst/>
          </a:prstGeom>
        </p:spPr>
        <p:txBody>
          <a:bodyPr wrap="square">
            <a:spAutoFit/>
          </a:bodyPr>
          <a:lstStyle/>
          <a:p>
            <a:pPr defTabSz="914400" fontAlgn="base">
              <a:spcBef>
                <a:spcPct val="0"/>
              </a:spcBef>
              <a:spcAft>
                <a:spcPct val="0"/>
              </a:spcAft>
            </a:pPr>
            <a:r>
              <a:rPr lang="en-US" sz="2200" dirty="0">
                <a:solidFill>
                  <a:prstClr val="black"/>
                </a:solidFill>
                <a:latin typeface="Times New Roman" charset="0"/>
                <a:ea typeface="ＭＳ Ｐゴシック" charset="0"/>
                <a:cs typeface="ＭＳ Ｐゴシック" charset="0"/>
              </a:rPr>
              <a:t>In most broker-based systems consumers subscribe for messages with the broker, however, there's no way for broker to subscribe for messages with the publisher. So, even if there is no consumer interested in the message it is still passed from the publisher to the broker, just to be dropped there</a:t>
            </a:r>
          </a:p>
        </p:txBody>
      </p:sp>
    </p:spTree>
    <p:extLst>
      <p:ext uri="{BB962C8B-B14F-4D97-AF65-F5344CB8AC3E}">
        <p14:creationId xmlns:p14="http://schemas.microsoft.com/office/powerpoint/2010/main" val="119452286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dirty="0"/>
          </a:p>
        </p:txBody>
      </p:sp>
      <p:sp>
        <p:nvSpPr>
          <p:cNvPr id="5" name="Date Placeholder 4"/>
          <p:cNvSpPr>
            <a:spLocks noGrp="1"/>
          </p:cNvSpPr>
          <p:nvPr>
            <p:ph type="dt" sz="half" idx="10"/>
          </p:nvPr>
        </p:nvSpPr>
        <p:spPr/>
        <p:txBody>
          <a:bodyPr/>
          <a:lstStyle/>
          <a:p>
            <a:pPr>
              <a:defRPr/>
            </a:pPr>
            <a:r>
              <a:rPr lang="de-DE" smtClean="0">
                <a:solidFill>
                  <a:prstClr val="black">
                    <a:tint val="75000"/>
                  </a:prstClr>
                </a:solidFill>
              </a:rPr>
              <a:t>12/05/12</a:t>
            </a:r>
            <a:endParaRPr lang="de-DE">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1750BDEE-382D-E343-A279-BAF7270C3CDA}" type="slidenum">
              <a:rPr lang="de-DE" smtClean="0">
                <a:solidFill>
                  <a:prstClr val="black">
                    <a:tint val="75000"/>
                  </a:prstClr>
                </a:solidFill>
              </a:rPr>
              <a:pPr>
                <a:defRPr/>
              </a:pPr>
              <a:t>37</a:t>
            </a:fld>
            <a:endParaRPr lang="de-DE">
              <a:solidFill>
                <a:prstClr val="black">
                  <a:tint val="75000"/>
                </a:prstClr>
              </a:solidFill>
            </a:endParaRPr>
          </a:p>
        </p:txBody>
      </p:sp>
      <p:pic>
        <p:nvPicPr>
          <p:cNvPr id="8" name="Content Placeholder 9"/>
          <p:cNvPicPr>
            <a:picLocks noChangeAspect="1"/>
          </p:cNvPicPr>
          <p:nvPr/>
        </p:nvPicPr>
        <p:blipFill>
          <a:blip r:embed="rId2"/>
          <a:srcRect t="-29721" b="-29721"/>
          <a:stretch>
            <a:fillRect/>
          </a:stretch>
        </p:blipFill>
        <p:spPr bwMode="auto">
          <a:xfrm>
            <a:off x="3850088" y="1447800"/>
            <a:ext cx="4339423" cy="3891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9" name="Text Placeholder 8"/>
          <p:cNvSpPr txBox="1">
            <a:spLocks/>
          </p:cNvSpPr>
          <p:nvPr/>
        </p:nvSpPr>
        <p:spPr bwMode="auto">
          <a:xfrm>
            <a:off x="531412" y="2095500"/>
            <a:ext cx="3008313"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Font typeface="Arial" charset="0"/>
              <a:buNone/>
              <a:defRPr sz="1400" kern="1200">
                <a:solidFill>
                  <a:schemeClr val="tx1"/>
                </a:solidFill>
                <a:latin typeface="+mn-lt"/>
                <a:ea typeface="ＭＳ Ｐゴシック" charset="0"/>
                <a:cs typeface="ＭＳ Ｐゴシック" charset="0"/>
              </a:defRPr>
            </a:lvl1pPr>
            <a:lvl2pPr marL="457200" indent="0" algn="l" rtl="0" fontAlgn="base">
              <a:spcBef>
                <a:spcPct val="20000"/>
              </a:spcBef>
              <a:spcAft>
                <a:spcPct val="0"/>
              </a:spcAft>
              <a:buFont typeface="Arial" charset="0"/>
              <a:buNone/>
              <a:defRPr sz="1200" kern="1200">
                <a:solidFill>
                  <a:schemeClr val="tx1"/>
                </a:solidFill>
                <a:latin typeface="+mn-lt"/>
                <a:ea typeface="ＭＳ Ｐゴシック" charset="0"/>
                <a:cs typeface="+mn-cs"/>
              </a:defRPr>
            </a:lvl2pPr>
            <a:lvl3pPr marL="914400" indent="0" algn="l" rtl="0" fontAlgn="base">
              <a:spcBef>
                <a:spcPct val="20000"/>
              </a:spcBef>
              <a:spcAft>
                <a:spcPct val="0"/>
              </a:spcAft>
              <a:buFont typeface="Arial" charset="0"/>
              <a:buNone/>
              <a:defRPr sz="1000" kern="1200">
                <a:solidFill>
                  <a:schemeClr val="tx1"/>
                </a:solidFill>
                <a:latin typeface="+mn-lt"/>
                <a:ea typeface="ＭＳ Ｐゴシック" charset="0"/>
                <a:cs typeface="+mn-cs"/>
              </a:defRPr>
            </a:lvl3pPr>
            <a:lvl4pPr marL="1371600" indent="0" algn="l" rtl="0" fontAlgn="base">
              <a:spcBef>
                <a:spcPct val="20000"/>
              </a:spcBef>
              <a:spcAft>
                <a:spcPct val="0"/>
              </a:spcAft>
              <a:buFont typeface="Arial" charset="0"/>
              <a:buNone/>
              <a:defRPr sz="900" kern="1200">
                <a:solidFill>
                  <a:schemeClr val="tx1"/>
                </a:solidFill>
                <a:latin typeface="+mn-lt"/>
                <a:ea typeface="ＭＳ Ｐゴシック" charset="0"/>
                <a:cs typeface="+mn-cs"/>
              </a:defRPr>
            </a:lvl4pPr>
            <a:lvl5pPr marL="1828800" indent="0" algn="l" rtl="0" fontAlgn="base">
              <a:spcBef>
                <a:spcPct val="20000"/>
              </a:spcBef>
              <a:spcAft>
                <a:spcPct val="0"/>
              </a:spcAft>
              <a:buFont typeface="Arial" charset="0"/>
              <a:buNone/>
              <a:defRPr sz="900" kern="1200">
                <a:solidFill>
                  <a:schemeClr val="tx1"/>
                </a:solidFill>
                <a:latin typeface="+mn-lt"/>
                <a:ea typeface="ＭＳ Ｐゴシック" charset="0"/>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defTabSz="914400"/>
            <a:r>
              <a:rPr lang="en-US" sz="2000" smtClean="0">
                <a:solidFill>
                  <a:prstClr val="black"/>
                </a:solidFill>
                <a:latin typeface="Georgia"/>
              </a:rPr>
              <a:t>Messages should  travel only through those lattices in the message distribution tree that lead to consumers interested in the message</a:t>
            </a:r>
            <a:endParaRPr lang="en-US" sz="2000" dirty="0">
              <a:solidFill>
                <a:prstClr val="black"/>
              </a:solidFill>
              <a:latin typeface="Georgia"/>
            </a:endParaRPr>
          </a:p>
        </p:txBody>
      </p:sp>
    </p:spTree>
    <p:extLst>
      <p:ext uri="{BB962C8B-B14F-4D97-AF65-F5344CB8AC3E}">
        <p14:creationId xmlns:p14="http://schemas.microsoft.com/office/powerpoint/2010/main" val="399328302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49667" y="685800"/>
            <a:ext cx="8229600" cy="914400"/>
          </a:xfrm>
        </p:spPr>
        <p:txBody>
          <a:bodyPr/>
          <a:lstStyle/>
          <a:p>
            <a:r>
              <a:rPr lang="en-US" i="1" dirty="0"/>
              <a:t>Subscription Forwarding</a:t>
            </a:r>
            <a:endParaRPr lang="en-US" dirty="0"/>
          </a:p>
        </p:txBody>
      </p:sp>
      <p:pic>
        <p:nvPicPr>
          <p:cNvPr id="12" name="Content Placeholder 11"/>
          <p:cNvPicPr>
            <a:picLocks noGrp="1" noChangeAspect="1"/>
          </p:cNvPicPr>
          <p:nvPr>
            <p:ph idx="1"/>
          </p:nvPr>
        </p:nvPicPr>
        <p:blipFill rotWithShape="1">
          <a:blip r:embed="rId2"/>
          <a:srcRect t="-6308" b="-1973"/>
          <a:stretch/>
        </p:blipFill>
        <p:spPr>
          <a:xfrm>
            <a:off x="457200" y="3867652"/>
            <a:ext cx="8229600" cy="2488698"/>
          </a:xfrm>
        </p:spPr>
      </p:pic>
      <p:sp>
        <p:nvSpPr>
          <p:cNvPr id="7" name="Date Placeholder 6"/>
          <p:cNvSpPr>
            <a:spLocks noGrp="1"/>
          </p:cNvSpPr>
          <p:nvPr>
            <p:ph type="dt" sz="half" idx="10"/>
          </p:nvPr>
        </p:nvSpPr>
        <p:spPr/>
        <p:txBody>
          <a:bodyPr/>
          <a:lstStyle/>
          <a:p>
            <a:pPr>
              <a:defRPr/>
            </a:pPr>
            <a:r>
              <a:rPr lang="de-DE" smtClean="0">
                <a:solidFill>
                  <a:prstClr val="black">
                    <a:tint val="75000"/>
                  </a:prstClr>
                </a:solidFill>
              </a:rPr>
              <a:t>12/05/12</a:t>
            </a:r>
            <a:endParaRPr lang="de-DE">
              <a:solidFill>
                <a:prstClr val="black">
                  <a:tint val="75000"/>
                </a:prstClr>
              </a:solidFill>
            </a:endParaRPr>
          </a:p>
        </p:txBody>
      </p:sp>
      <p:sp>
        <p:nvSpPr>
          <p:cNvPr id="8" name="Footer Placeholder 7"/>
          <p:cNvSpPr>
            <a:spLocks noGrp="1"/>
          </p:cNvSpPr>
          <p:nvPr>
            <p:ph type="ftr" sz="quarter" idx="11"/>
          </p:nvPr>
        </p:nvSpPr>
        <p:spPr/>
        <p:txBody>
          <a:body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53A7B6B-A149-F945-A743-356B416BC509}" type="slidenum">
              <a:rPr lang="de-DE" smtClean="0">
                <a:solidFill>
                  <a:prstClr val="black">
                    <a:tint val="75000"/>
                  </a:prstClr>
                </a:solidFill>
              </a:rPr>
              <a:pPr>
                <a:defRPr/>
              </a:pPr>
              <a:t>38</a:t>
            </a:fld>
            <a:endParaRPr lang="de-DE">
              <a:solidFill>
                <a:prstClr val="black">
                  <a:tint val="75000"/>
                </a:prstClr>
              </a:solidFill>
            </a:endParaRPr>
          </a:p>
        </p:txBody>
      </p:sp>
      <p:sp>
        <p:nvSpPr>
          <p:cNvPr id="13" name="Rectangle 12"/>
          <p:cNvSpPr/>
          <p:nvPr/>
        </p:nvSpPr>
        <p:spPr>
          <a:xfrm>
            <a:off x="521600" y="1405440"/>
            <a:ext cx="8229600" cy="2462212"/>
          </a:xfrm>
          <a:prstGeom prst="rect">
            <a:avLst/>
          </a:prstGeom>
        </p:spPr>
        <p:txBody>
          <a:bodyPr wrap="square">
            <a:spAutoFit/>
          </a:bodyPr>
          <a:lstStyle/>
          <a:p>
            <a:pPr marL="342900" indent="-342900" defTabSz="914400" fontAlgn="base">
              <a:spcBef>
                <a:spcPct val="0"/>
              </a:spcBef>
              <a:spcAft>
                <a:spcPct val="0"/>
              </a:spcAft>
              <a:buFont typeface="Arial"/>
              <a:buChar char="•"/>
            </a:pPr>
            <a:r>
              <a:rPr lang="en-US" sz="2200" dirty="0">
                <a:solidFill>
                  <a:prstClr val="black"/>
                </a:solidFill>
                <a:latin typeface="Times New Roman" charset="0"/>
                <a:ea typeface="ＭＳ Ｐゴシック" charset="0"/>
                <a:cs typeface="ＭＳ Ｐゴシック" charset="0"/>
              </a:rPr>
              <a:t>XPUB is similar to a PUB socket, except that you can receive messages from it. The messages you receive are the subscriptions traveling upstream. </a:t>
            </a:r>
          </a:p>
          <a:p>
            <a:pPr marL="342900" indent="-342900" defTabSz="914400" fontAlgn="base">
              <a:spcBef>
                <a:spcPct val="0"/>
              </a:spcBef>
              <a:spcAft>
                <a:spcPct val="0"/>
              </a:spcAft>
              <a:buFont typeface="Arial"/>
              <a:buChar char="•"/>
            </a:pPr>
            <a:r>
              <a:rPr lang="en-US" sz="2200" dirty="0">
                <a:solidFill>
                  <a:prstClr val="black"/>
                </a:solidFill>
                <a:latin typeface="Times New Roman" charset="0"/>
                <a:ea typeface="ＭＳ Ｐゴシック" charset="0"/>
                <a:cs typeface="ＭＳ Ｐゴシック" charset="0"/>
              </a:rPr>
              <a:t>XSUB is similar to SUB except that you subscribe by sending a subscription message to it. </a:t>
            </a:r>
          </a:p>
          <a:p>
            <a:pPr marL="342900" indent="-342900" defTabSz="914400" fontAlgn="base">
              <a:spcBef>
                <a:spcPct val="0"/>
              </a:spcBef>
              <a:spcAft>
                <a:spcPct val="0"/>
              </a:spcAft>
              <a:buFont typeface="Arial"/>
              <a:buChar char="•"/>
            </a:pPr>
            <a:r>
              <a:rPr lang="en-US" sz="2200" dirty="0">
                <a:solidFill>
                  <a:prstClr val="black"/>
                </a:solidFill>
                <a:latin typeface="Times New Roman" charset="0"/>
                <a:ea typeface="ＭＳ Ｐゴシック" charset="0"/>
                <a:cs typeface="ＭＳ Ｐゴシック" charset="0"/>
              </a:rPr>
              <a:t>Subscription messages are composed of a single byte, 0 for un-subscription and 1 for subscription</a:t>
            </a:r>
          </a:p>
        </p:txBody>
      </p:sp>
    </p:spTree>
    <p:extLst>
      <p:ext uri="{BB962C8B-B14F-4D97-AF65-F5344CB8AC3E}">
        <p14:creationId xmlns:p14="http://schemas.microsoft.com/office/powerpoint/2010/main" val="250729418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82487"/>
          </a:xfrm>
        </p:spPr>
        <p:txBody>
          <a:bodyPr>
            <a:normAutofit/>
          </a:bodyPr>
          <a:lstStyle/>
          <a:p>
            <a:r>
              <a:rPr lang="en-US" dirty="0" smtClean="0"/>
              <a:t>Design constrains</a:t>
            </a:r>
            <a:endParaRPr lang="en-US" dirty="0"/>
          </a:p>
        </p:txBody>
      </p:sp>
      <p:sp>
        <p:nvSpPr>
          <p:cNvPr id="3" name="Content Placeholder 2"/>
          <p:cNvSpPr>
            <a:spLocks noGrp="1"/>
          </p:cNvSpPr>
          <p:nvPr>
            <p:ph idx="1"/>
          </p:nvPr>
        </p:nvSpPr>
        <p:spPr>
          <a:xfrm>
            <a:off x="457200" y="1795669"/>
            <a:ext cx="8229600" cy="3880679"/>
          </a:xfrm>
        </p:spPr>
        <p:txBody>
          <a:bodyPr>
            <a:normAutofit/>
          </a:bodyPr>
          <a:lstStyle/>
          <a:p>
            <a:r>
              <a:rPr lang="en-US" dirty="0"/>
              <a:t>Highly </a:t>
            </a:r>
            <a:r>
              <a:rPr lang="en-US" dirty="0" smtClean="0"/>
              <a:t>flexible:  different </a:t>
            </a:r>
            <a:r>
              <a:rPr lang="en-US" dirty="0"/>
              <a:t>data paths </a:t>
            </a:r>
            <a:r>
              <a:rPr lang="en-US" dirty="0" smtClean="0"/>
              <a:t>should </a:t>
            </a:r>
            <a:r>
              <a:rPr lang="en-US" dirty="0"/>
              <a:t>be </a:t>
            </a:r>
            <a:r>
              <a:rPr lang="en-US" dirty="0" smtClean="0"/>
              <a:t>modeled. </a:t>
            </a:r>
          </a:p>
          <a:p>
            <a:r>
              <a:rPr lang="en-US" dirty="0" smtClean="0"/>
              <a:t>Adaptive: Sub-system are continuously under </a:t>
            </a:r>
            <a:r>
              <a:rPr lang="en-US" dirty="0"/>
              <a:t>development and </a:t>
            </a:r>
            <a:r>
              <a:rPr lang="en-US" dirty="0" smtClean="0"/>
              <a:t>improvement</a:t>
            </a:r>
          </a:p>
          <a:p>
            <a:r>
              <a:rPr lang="en-US" dirty="0" smtClean="0"/>
              <a:t>Should work for simulated and real data: developing and debugging  the algorithms</a:t>
            </a:r>
          </a:p>
          <a:p>
            <a:r>
              <a:rPr lang="en-US" dirty="0" smtClean="0"/>
              <a:t>It should support all possible hardware where the algorithms could run (CPU, GPU, FPGA)</a:t>
            </a:r>
          </a:p>
          <a:p>
            <a:r>
              <a:rPr lang="en-US" dirty="0" smtClean="0"/>
              <a:t>It has to </a:t>
            </a:r>
            <a:r>
              <a:rPr lang="en-US" dirty="0" smtClean="0">
                <a:solidFill>
                  <a:srgbClr val="FF0000"/>
                </a:solidFill>
              </a:rPr>
              <a:t>scale</a:t>
            </a:r>
            <a:r>
              <a:rPr lang="en-US" dirty="0" smtClean="0"/>
              <a:t> </a:t>
            </a:r>
            <a:r>
              <a:rPr lang="en-US" dirty="0"/>
              <a:t>to any size! With minimum or ideally no effort.</a:t>
            </a:r>
          </a:p>
          <a:p>
            <a:endParaRPr lang="en-US" dirty="0" smtClean="0"/>
          </a:p>
          <a:p>
            <a:endParaRPr lang="en-US" dirty="0" smtClean="0"/>
          </a:p>
        </p:txBody>
      </p:sp>
      <p:sp>
        <p:nvSpPr>
          <p:cNvPr id="4" name="Date Placeholder 3"/>
          <p:cNvSpPr>
            <a:spLocks noGrp="1"/>
          </p:cNvSpPr>
          <p:nvPr>
            <p:ph type="dt" sz="half" idx="10"/>
          </p:nvPr>
        </p:nvSpPr>
        <p:spPr/>
        <p:txBody>
          <a:bodyPr/>
          <a:lstStyle/>
          <a:p>
            <a:pPr>
              <a:defRPr/>
            </a:pPr>
            <a:r>
              <a:rPr lang="de-DE" smtClean="0">
                <a:solidFill>
                  <a:prstClr val="black">
                    <a:tint val="75000"/>
                  </a:prstClr>
                </a:solidFill>
              </a:rPr>
              <a:t>12/05/12</a:t>
            </a:r>
            <a:endParaRPr lang="de-DE">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DFF5384-19EE-C945-9983-0EED99A2A59C}" type="slidenum">
              <a:rPr lang="de-DE" smtClean="0">
                <a:solidFill>
                  <a:prstClr val="black">
                    <a:tint val="75000"/>
                  </a:prstClr>
                </a:solidFill>
              </a:rPr>
              <a:pPr>
                <a:defRPr/>
              </a:pPr>
              <a:t>4</a:t>
            </a:fld>
            <a:endParaRPr lang="de-DE">
              <a:solidFill>
                <a:prstClr val="black">
                  <a:tint val="75000"/>
                </a:prstClr>
              </a:solidFill>
            </a:endParaRPr>
          </a:p>
        </p:txBody>
      </p:sp>
      <p:pic>
        <p:nvPicPr>
          <p:cNvPr id="7" name="Picture 6" descr="Screen shot 2010-06-25 at 1.27.37 PM.png"/>
          <p:cNvPicPr>
            <a:picLocks noChangeAspect="1"/>
          </p:cNvPicPr>
          <p:nvPr/>
        </p:nvPicPr>
        <p:blipFill>
          <a:blip r:embed="rId2">
            <a:alphaModFix amt="59000"/>
          </a:blip>
          <a:stretch>
            <a:fillRect/>
          </a:stretch>
        </p:blipFill>
        <p:spPr>
          <a:xfrm>
            <a:off x="7315200" y="550380"/>
            <a:ext cx="1828800" cy="966194"/>
          </a:xfrm>
          <a:prstGeom prst="rect">
            <a:avLst/>
          </a:prstGeom>
        </p:spPr>
      </p:pic>
      <p:pic>
        <p:nvPicPr>
          <p:cNvPr id="8" name="Picture 7" descr="Screen shot 2010-06-25 at 1.27.47 PM.png"/>
          <p:cNvPicPr>
            <a:picLocks noChangeAspect="1"/>
          </p:cNvPicPr>
          <p:nvPr/>
        </p:nvPicPr>
        <p:blipFill>
          <a:blip r:embed="rId3">
            <a:alphaModFix amt="61000"/>
          </a:blip>
          <a:stretch>
            <a:fillRect/>
          </a:stretch>
        </p:blipFill>
        <p:spPr>
          <a:xfrm>
            <a:off x="7333391" y="1411260"/>
            <a:ext cx="1676400" cy="905355"/>
          </a:xfrm>
          <a:prstGeom prst="rect">
            <a:avLst/>
          </a:prstGeom>
        </p:spPr>
      </p:pic>
    </p:spTree>
    <p:extLst>
      <p:ext uri="{BB962C8B-B14F-4D97-AF65-F5344CB8AC3E}">
        <p14:creationId xmlns:p14="http://schemas.microsoft.com/office/powerpoint/2010/main" val="407750504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208" y="657733"/>
            <a:ext cx="8229600" cy="914400"/>
          </a:xfrm>
        </p:spPr>
        <p:txBody>
          <a:bodyPr/>
          <a:lstStyle/>
          <a:p>
            <a:r>
              <a:rPr lang="en-US" dirty="0" smtClean="0"/>
              <a:t>Before Re-inventing the Wheel </a:t>
            </a:r>
            <a:endParaRPr lang="en-US" dirty="0"/>
          </a:p>
        </p:txBody>
      </p:sp>
      <p:sp>
        <p:nvSpPr>
          <p:cNvPr id="3" name="Content Placeholder 2"/>
          <p:cNvSpPr>
            <a:spLocks noGrp="1"/>
          </p:cNvSpPr>
          <p:nvPr>
            <p:ph idx="1"/>
          </p:nvPr>
        </p:nvSpPr>
        <p:spPr>
          <a:xfrm>
            <a:off x="374208" y="1572133"/>
            <a:ext cx="8504728" cy="4127841"/>
          </a:xfrm>
        </p:spPr>
        <p:txBody>
          <a:bodyPr>
            <a:normAutofit/>
          </a:bodyPr>
          <a:lstStyle/>
          <a:p>
            <a:r>
              <a:rPr lang="en-US" dirty="0" smtClean="0"/>
              <a:t>What is available on the market and in the community?</a:t>
            </a:r>
          </a:p>
          <a:p>
            <a:pPr lvl="1"/>
            <a:r>
              <a:rPr lang="en-US" dirty="0" smtClean="0"/>
              <a:t>ALICE, ATLAS, CMS, </a:t>
            </a:r>
            <a:r>
              <a:rPr lang="en-US" dirty="0" err="1" smtClean="0"/>
              <a:t>LHCb</a:t>
            </a:r>
            <a:r>
              <a:rPr lang="en-US" dirty="0" smtClean="0"/>
              <a:t>, …</a:t>
            </a:r>
            <a:endParaRPr lang="en-US" dirty="0" smtClean="0"/>
          </a:p>
          <a:p>
            <a:pPr lvl="1"/>
            <a:r>
              <a:rPr lang="en-US" dirty="0" smtClean="0"/>
              <a:t>Financial and weather application have also huge data to deal with</a:t>
            </a:r>
          </a:p>
          <a:p>
            <a:r>
              <a:rPr lang="en-US" dirty="0" smtClean="0"/>
              <a:t>Do we intend to separate online and offline? </a:t>
            </a:r>
          </a:p>
          <a:p>
            <a:r>
              <a:rPr lang="en-US" dirty="0"/>
              <a:t>M</a:t>
            </a:r>
            <a:r>
              <a:rPr lang="en-US" dirty="0" smtClean="0"/>
              <a:t>ultithreaded concept or a message queue based one?</a:t>
            </a:r>
          </a:p>
          <a:p>
            <a:pPr lvl="1"/>
            <a:r>
              <a:rPr lang="en-US" dirty="0" smtClean="0"/>
              <a:t>Message based systems allow us </a:t>
            </a:r>
            <a:r>
              <a:rPr lang="en-US" dirty="0"/>
              <a:t>to </a:t>
            </a:r>
            <a:r>
              <a:rPr lang="en-US" dirty="0" smtClean="0"/>
              <a:t>decouple producers from consumers.</a:t>
            </a:r>
          </a:p>
          <a:p>
            <a:pPr lvl="1"/>
            <a:r>
              <a:rPr lang="en-US" dirty="0" smtClean="0"/>
              <a:t>We can </a:t>
            </a:r>
            <a:r>
              <a:rPr lang="en-US" dirty="0"/>
              <a:t>spread the work to be done over several processes and </a:t>
            </a:r>
            <a:r>
              <a:rPr lang="en-US" dirty="0" smtClean="0"/>
              <a:t>machines.</a:t>
            </a:r>
          </a:p>
          <a:p>
            <a:pPr lvl="1"/>
            <a:r>
              <a:rPr lang="en-US" dirty="0" smtClean="0"/>
              <a:t>We </a:t>
            </a:r>
            <a:r>
              <a:rPr lang="en-US" dirty="0"/>
              <a:t>can manage/upgrade/move around </a:t>
            </a:r>
            <a:r>
              <a:rPr lang="en-US" dirty="0" smtClean="0"/>
              <a:t> programs (processes) </a:t>
            </a:r>
            <a:r>
              <a:rPr lang="en-US" dirty="0"/>
              <a:t>independently of each other.</a:t>
            </a:r>
          </a:p>
        </p:txBody>
      </p:sp>
      <p:sp>
        <p:nvSpPr>
          <p:cNvPr id="4" name="Date Placeholder 3"/>
          <p:cNvSpPr>
            <a:spLocks noGrp="1"/>
          </p:cNvSpPr>
          <p:nvPr>
            <p:ph type="dt" sz="half" idx="10"/>
          </p:nvPr>
        </p:nvSpPr>
        <p:spPr/>
        <p:txBody>
          <a:bodyPr/>
          <a:lstStyle/>
          <a:p>
            <a:pPr>
              <a:defRPr/>
            </a:pPr>
            <a:r>
              <a:rPr lang="de-DE" smtClean="0">
                <a:solidFill>
                  <a:prstClr val="black">
                    <a:tint val="75000"/>
                  </a:prstClr>
                </a:solidFill>
              </a:rPr>
              <a:t>12/05/12</a:t>
            </a:r>
            <a:endParaRPr lang="de-DE">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DFF5384-19EE-C945-9983-0EED99A2A59C}" type="slidenum">
              <a:rPr lang="de-DE" smtClean="0">
                <a:solidFill>
                  <a:prstClr val="black">
                    <a:tint val="75000"/>
                  </a:prstClr>
                </a:solidFill>
              </a:rPr>
              <a:pPr>
                <a:defRPr/>
              </a:pPr>
              <a:t>5</a:t>
            </a:fld>
            <a:endParaRPr lang="de-DE">
              <a:solidFill>
                <a:prstClr val="black">
                  <a:tint val="75000"/>
                </a:prstClr>
              </a:solidFill>
            </a:endParaRPr>
          </a:p>
        </p:txBody>
      </p:sp>
      <p:pic>
        <p:nvPicPr>
          <p:cNvPr id="7" name="Picture 6"/>
          <p:cNvPicPr>
            <a:picLocks noChangeAspect="1"/>
          </p:cNvPicPr>
          <p:nvPr/>
        </p:nvPicPr>
        <p:blipFill>
          <a:blip r:embed="rId2"/>
          <a:stretch>
            <a:fillRect/>
          </a:stretch>
        </p:blipFill>
        <p:spPr>
          <a:xfrm>
            <a:off x="7928358" y="490884"/>
            <a:ext cx="1054037" cy="1485899"/>
          </a:xfrm>
          <a:prstGeom prst="rect">
            <a:avLst/>
          </a:prstGeom>
        </p:spPr>
      </p:pic>
    </p:spTree>
    <p:extLst>
      <p:ext uri="{BB962C8B-B14F-4D97-AF65-F5344CB8AC3E}">
        <p14:creationId xmlns:p14="http://schemas.microsoft.com/office/powerpoint/2010/main" val="215179296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t>ØMQ</a:t>
            </a:r>
            <a:r>
              <a:rPr lang="en-US" dirty="0"/>
              <a:t> </a:t>
            </a:r>
            <a:r>
              <a:rPr lang="en-US" dirty="0" smtClean="0"/>
              <a:t>(</a:t>
            </a:r>
            <a:r>
              <a:rPr lang="en-US" dirty="0" err="1" smtClean="0"/>
              <a:t>ZeroMQ</a:t>
            </a:r>
            <a:r>
              <a:rPr lang="en-US" dirty="0" smtClean="0"/>
              <a:t>) </a:t>
            </a:r>
            <a:r>
              <a:rPr lang="en-US" dirty="0" smtClean="0">
                <a:solidFill>
                  <a:srgbClr val="FF0000"/>
                </a:solidFill>
              </a:rPr>
              <a:t>Available since 2011 </a:t>
            </a:r>
            <a:endParaRPr lang="en-US" dirty="0">
              <a:solidFill>
                <a:srgbClr val="FF0000"/>
              </a:solidFill>
            </a:endParaRPr>
          </a:p>
        </p:txBody>
      </p:sp>
      <p:sp>
        <p:nvSpPr>
          <p:cNvPr id="7" name="Content Placeholder 6"/>
          <p:cNvSpPr>
            <a:spLocks noGrp="1"/>
          </p:cNvSpPr>
          <p:nvPr>
            <p:ph idx="1"/>
          </p:nvPr>
        </p:nvSpPr>
        <p:spPr>
          <a:xfrm>
            <a:off x="457200" y="1721679"/>
            <a:ext cx="8229600" cy="4297363"/>
          </a:xfrm>
        </p:spPr>
        <p:txBody>
          <a:bodyPr>
            <a:normAutofit/>
          </a:bodyPr>
          <a:lstStyle/>
          <a:p>
            <a:r>
              <a:rPr lang="en-US" dirty="0" smtClean="0"/>
              <a:t>A socket </a:t>
            </a:r>
            <a:r>
              <a:rPr lang="en-US" dirty="0"/>
              <a:t>library that acts as a concurrency </a:t>
            </a:r>
            <a:r>
              <a:rPr lang="en-US" dirty="0" smtClean="0"/>
              <a:t>framework.</a:t>
            </a:r>
            <a:endParaRPr lang="en-US" dirty="0"/>
          </a:p>
          <a:p>
            <a:r>
              <a:rPr lang="en-US" dirty="0" smtClean="0"/>
              <a:t>Faster </a:t>
            </a:r>
            <a:r>
              <a:rPr lang="en-US" dirty="0"/>
              <a:t>than TCP, for clustered products and </a:t>
            </a:r>
            <a:r>
              <a:rPr lang="en-US" dirty="0" smtClean="0"/>
              <a:t>supercomputing.</a:t>
            </a:r>
            <a:endParaRPr lang="en-US" dirty="0"/>
          </a:p>
          <a:p>
            <a:r>
              <a:rPr lang="en-US" dirty="0" smtClean="0"/>
              <a:t>Carries </a:t>
            </a:r>
            <a:r>
              <a:rPr lang="en-US" dirty="0"/>
              <a:t>messages across </a:t>
            </a:r>
            <a:r>
              <a:rPr lang="en-US" dirty="0" err="1"/>
              <a:t>inproc</a:t>
            </a:r>
            <a:r>
              <a:rPr lang="en-US" dirty="0"/>
              <a:t>, IPC, TCP, and </a:t>
            </a:r>
            <a:r>
              <a:rPr lang="en-US" dirty="0" smtClean="0"/>
              <a:t>multicast.</a:t>
            </a:r>
            <a:endParaRPr lang="en-US" dirty="0"/>
          </a:p>
          <a:p>
            <a:r>
              <a:rPr lang="en-US" dirty="0" smtClean="0">
                <a:solidFill>
                  <a:srgbClr val="FF0000"/>
                </a:solidFill>
              </a:rPr>
              <a:t>Connect </a:t>
            </a:r>
            <a:r>
              <a:rPr lang="en-US" dirty="0">
                <a:solidFill>
                  <a:srgbClr val="FF0000"/>
                </a:solidFill>
              </a:rPr>
              <a:t>N-to-N </a:t>
            </a:r>
            <a:r>
              <a:rPr lang="en-US" dirty="0"/>
              <a:t>via </a:t>
            </a:r>
            <a:r>
              <a:rPr lang="en-US" dirty="0" err="1"/>
              <a:t>fanout</a:t>
            </a:r>
            <a:r>
              <a:rPr lang="en-US" dirty="0"/>
              <a:t>, </a:t>
            </a:r>
            <a:r>
              <a:rPr lang="en-US" dirty="0" err="1"/>
              <a:t>pubsub</a:t>
            </a:r>
            <a:r>
              <a:rPr lang="en-US" dirty="0"/>
              <a:t>, pipeline, request-</a:t>
            </a:r>
            <a:r>
              <a:rPr lang="en-US" dirty="0" smtClean="0"/>
              <a:t>reply.</a:t>
            </a:r>
            <a:endParaRPr lang="en-US" dirty="0"/>
          </a:p>
          <a:p>
            <a:r>
              <a:rPr lang="en-US" dirty="0" smtClean="0"/>
              <a:t>A synch </a:t>
            </a:r>
            <a:r>
              <a:rPr lang="en-US" dirty="0"/>
              <a:t>I/O for scalable multicore message-passing </a:t>
            </a:r>
            <a:r>
              <a:rPr lang="en-US" dirty="0" smtClean="0"/>
              <a:t>apps.</a:t>
            </a:r>
            <a:endParaRPr lang="en-US" dirty="0"/>
          </a:p>
          <a:p>
            <a:r>
              <a:rPr lang="en-US" dirty="0" smtClean="0"/>
              <a:t>30</a:t>
            </a:r>
            <a:r>
              <a:rPr lang="en-US" dirty="0"/>
              <a:t>+ languages including C, C++, Java, .NET, </a:t>
            </a:r>
            <a:r>
              <a:rPr lang="en-US" dirty="0" smtClean="0"/>
              <a:t>Python.</a:t>
            </a:r>
            <a:endParaRPr lang="en-US" dirty="0"/>
          </a:p>
          <a:p>
            <a:r>
              <a:rPr lang="en-US" dirty="0" smtClean="0"/>
              <a:t>Most </a:t>
            </a:r>
            <a:r>
              <a:rPr lang="en-US" dirty="0" err="1"/>
              <a:t>OSes</a:t>
            </a:r>
            <a:r>
              <a:rPr lang="en-US" dirty="0"/>
              <a:t> including </a:t>
            </a:r>
            <a:r>
              <a:rPr lang="en-US" dirty="0">
                <a:solidFill>
                  <a:srgbClr val="FF0000"/>
                </a:solidFill>
              </a:rPr>
              <a:t>Linux</a:t>
            </a:r>
            <a:r>
              <a:rPr lang="en-US" dirty="0"/>
              <a:t>, Windows, OS </a:t>
            </a:r>
            <a:r>
              <a:rPr lang="en-US" dirty="0" smtClean="0"/>
              <a:t>X, </a:t>
            </a:r>
            <a:r>
              <a:rPr lang="en-US" dirty="0" smtClean="0">
                <a:solidFill>
                  <a:srgbClr val="FF0000"/>
                </a:solidFill>
              </a:rPr>
              <a:t>PPC405</a:t>
            </a:r>
            <a:r>
              <a:rPr lang="en-US" dirty="0">
                <a:solidFill>
                  <a:srgbClr val="FF0000"/>
                </a:solidFill>
              </a:rPr>
              <a:t>/</a:t>
            </a:r>
            <a:r>
              <a:rPr lang="en-US" dirty="0" smtClean="0">
                <a:solidFill>
                  <a:srgbClr val="FF0000"/>
                </a:solidFill>
              </a:rPr>
              <a:t>PPC440</a:t>
            </a:r>
            <a:r>
              <a:rPr lang="en-US" dirty="0" smtClean="0"/>
              <a:t>. </a:t>
            </a:r>
            <a:endParaRPr lang="en-US" dirty="0"/>
          </a:p>
          <a:p>
            <a:r>
              <a:rPr lang="en-US" dirty="0"/>
              <a:t>Large and active open source community.</a:t>
            </a:r>
          </a:p>
          <a:p>
            <a:r>
              <a:rPr lang="en-US" dirty="0" smtClean="0">
                <a:solidFill>
                  <a:srgbClr val="FF0000"/>
                </a:solidFill>
              </a:rPr>
              <a:t>LGPL </a:t>
            </a:r>
            <a:r>
              <a:rPr lang="en-US" dirty="0">
                <a:solidFill>
                  <a:srgbClr val="FF0000"/>
                </a:solidFill>
              </a:rPr>
              <a:t>free software </a:t>
            </a:r>
            <a:r>
              <a:rPr lang="en-US" dirty="0"/>
              <a:t>with full commercial support from </a:t>
            </a:r>
            <a:r>
              <a:rPr lang="en-US" dirty="0" err="1" smtClean="0"/>
              <a:t>iMatix</a:t>
            </a:r>
            <a:r>
              <a:rPr lang="en-US" dirty="0"/>
              <a:t>.</a:t>
            </a:r>
          </a:p>
        </p:txBody>
      </p:sp>
      <p:sp>
        <p:nvSpPr>
          <p:cNvPr id="2" name="Date Placeholder 1"/>
          <p:cNvSpPr>
            <a:spLocks noGrp="1"/>
          </p:cNvSpPr>
          <p:nvPr>
            <p:ph type="dt" sz="half" idx="10"/>
          </p:nvPr>
        </p:nvSpPr>
        <p:spPr/>
        <p:txBody>
          <a:bodyPr/>
          <a:lstStyle/>
          <a:p>
            <a:pPr>
              <a:defRPr/>
            </a:pPr>
            <a:r>
              <a:rPr lang="de-DE" smtClean="0">
                <a:solidFill>
                  <a:prstClr val="black">
                    <a:tint val="75000"/>
                  </a:prstClr>
                </a:solidFill>
              </a:rPr>
              <a:t>12/05/12</a:t>
            </a:r>
            <a:endParaRPr lang="de-DE">
              <a:solidFill>
                <a:prstClr val="black">
                  <a:tint val="75000"/>
                </a:prstClr>
              </a:solidFill>
            </a:endParaRPr>
          </a:p>
        </p:txBody>
      </p:sp>
      <p:sp>
        <p:nvSpPr>
          <p:cNvPr id="8" name="Slide Number Placeholder 7"/>
          <p:cNvSpPr>
            <a:spLocks noGrp="1"/>
          </p:cNvSpPr>
          <p:nvPr>
            <p:ph type="sldNum" sz="quarter" idx="12"/>
          </p:nvPr>
        </p:nvSpPr>
        <p:spPr/>
        <p:txBody>
          <a:bodyPr/>
          <a:lstStyle/>
          <a:p>
            <a:pPr>
              <a:defRPr/>
            </a:pPr>
            <a:fld id="{FDFF5384-19EE-C945-9983-0EED99A2A59C}" type="slidenum">
              <a:rPr lang="de-DE" smtClean="0">
                <a:solidFill>
                  <a:prstClr val="black">
                    <a:tint val="75000"/>
                  </a:prstClr>
                </a:solidFill>
              </a:rPr>
              <a:pPr>
                <a:defRPr/>
              </a:pPr>
              <a:t>6</a:t>
            </a:fld>
            <a:endParaRPr lang="de-DE">
              <a:solidFill>
                <a:prstClr val="black">
                  <a:tint val="75000"/>
                </a:prstClr>
              </a:solidFill>
            </a:endParaRPr>
          </a:p>
        </p:txBody>
      </p:sp>
      <p:sp>
        <p:nvSpPr>
          <p:cNvPr id="3" name="Footer Placeholder 2"/>
          <p:cNvSpPr>
            <a:spLocks noGrp="1"/>
          </p:cNvSpPr>
          <p:nvPr>
            <p:ph type="ftr" sz="quarter" idx="11"/>
          </p:nvPr>
        </p:nvSpPr>
        <p:spPr/>
        <p:txBody>
          <a:bodyPr/>
          <a:lstStyle/>
          <a:p>
            <a:pPr>
              <a:defRPr/>
            </a:pPr>
            <a:r>
              <a:rPr lang="de-DE" dirty="0" smtClean="0">
                <a:solidFill>
                  <a:prstClr val="black">
                    <a:tint val="75000"/>
                  </a:prstClr>
                </a:solidFill>
              </a:rPr>
              <a:t>M. Al-Turany,  Panda </a:t>
            </a:r>
            <a:r>
              <a:rPr lang="de-DE" dirty="0" err="1" smtClean="0">
                <a:solidFill>
                  <a:prstClr val="black">
                    <a:tint val="75000"/>
                  </a:prstClr>
                </a:solidFill>
              </a:rPr>
              <a:t>Collaboration</a:t>
            </a:r>
            <a:r>
              <a:rPr lang="de-DE" dirty="0" smtClean="0">
                <a:solidFill>
                  <a:prstClr val="black">
                    <a:tint val="75000"/>
                  </a:prstClr>
                </a:solidFill>
              </a:rPr>
              <a:t> Meeting, Goa</a:t>
            </a:r>
            <a:endParaRPr lang="de-DE" dirty="0">
              <a:solidFill>
                <a:prstClr val="black">
                  <a:tint val="75000"/>
                </a:prstClr>
              </a:solidFill>
            </a:endParaRPr>
          </a:p>
        </p:txBody>
      </p:sp>
      <p:pic>
        <p:nvPicPr>
          <p:cNvPr id="9" name="Picture 8"/>
          <p:cNvPicPr>
            <a:picLocks noChangeAspect="1"/>
          </p:cNvPicPr>
          <p:nvPr/>
        </p:nvPicPr>
        <p:blipFill>
          <a:blip r:embed="rId2"/>
          <a:stretch>
            <a:fillRect/>
          </a:stretch>
        </p:blipFill>
        <p:spPr>
          <a:xfrm>
            <a:off x="7519283" y="623403"/>
            <a:ext cx="1371601" cy="1394461"/>
          </a:xfrm>
          <a:prstGeom prst="rect">
            <a:avLst/>
          </a:prstGeom>
        </p:spPr>
      </p:pic>
    </p:spTree>
    <p:extLst>
      <p:ext uri="{BB962C8B-B14F-4D97-AF65-F5344CB8AC3E}">
        <p14:creationId xmlns:p14="http://schemas.microsoft.com/office/powerpoint/2010/main" val="221614995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 </a:t>
            </a:r>
            <a:r>
              <a:rPr lang="en-US" dirty="0"/>
              <a:t>in ØMQ </a:t>
            </a:r>
          </a:p>
        </p:txBody>
      </p:sp>
      <p:sp>
        <p:nvSpPr>
          <p:cNvPr id="3" name="Content Placeholder 2"/>
          <p:cNvSpPr>
            <a:spLocks noGrp="1"/>
          </p:cNvSpPr>
          <p:nvPr>
            <p:ph idx="1"/>
          </p:nvPr>
        </p:nvSpPr>
        <p:spPr>
          <a:xfrm>
            <a:off x="228600" y="1828800"/>
            <a:ext cx="8686800" cy="4297363"/>
          </a:xfrm>
        </p:spPr>
        <p:txBody>
          <a:bodyPr>
            <a:normAutofit fontScale="92500"/>
          </a:bodyPr>
          <a:lstStyle/>
          <a:p>
            <a:pPr marL="0" indent="0">
              <a:buNone/>
            </a:pPr>
            <a:r>
              <a:rPr lang="en-US" dirty="0"/>
              <a:t>Originally the zero in ØMQ was meant as "zero broker" and (as close to) "zero latency" (as possible). In </a:t>
            </a:r>
            <a:r>
              <a:rPr lang="en-US" dirty="0" smtClean="0"/>
              <a:t>the meantime </a:t>
            </a:r>
            <a:r>
              <a:rPr lang="en-US" dirty="0"/>
              <a:t>it has come to cover different goals: </a:t>
            </a:r>
            <a:endParaRPr lang="en-US" dirty="0" smtClean="0"/>
          </a:p>
          <a:p>
            <a:r>
              <a:rPr lang="en-US" dirty="0" smtClean="0"/>
              <a:t>zero </a:t>
            </a:r>
            <a:r>
              <a:rPr lang="en-US" dirty="0"/>
              <a:t>administration, </a:t>
            </a:r>
            <a:endParaRPr lang="en-US" dirty="0" smtClean="0"/>
          </a:p>
          <a:p>
            <a:r>
              <a:rPr lang="en-US" dirty="0" smtClean="0"/>
              <a:t>zero </a:t>
            </a:r>
            <a:r>
              <a:rPr lang="en-US" dirty="0"/>
              <a:t>cost, </a:t>
            </a:r>
            <a:endParaRPr lang="en-US" dirty="0" smtClean="0"/>
          </a:p>
          <a:p>
            <a:r>
              <a:rPr lang="en-US" dirty="0" smtClean="0"/>
              <a:t>zero </a:t>
            </a:r>
            <a:r>
              <a:rPr lang="en-US" dirty="0"/>
              <a:t>waste. </a:t>
            </a:r>
            <a:endParaRPr lang="en-US" dirty="0" smtClean="0"/>
          </a:p>
          <a:p>
            <a:pPr marL="0" indent="0">
              <a:buNone/>
            </a:pPr>
            <a:r>
              <a:rPr lang="en-US" dirty="0" smtClean="0"/>
              <a:t>More </a:t>
            </a:r>
            <a:r>
              <a:rPr lang="en-US" dirty="0"/>
              <a:t>generally, "</a:t>
            </a:r>
            <a:r>
              <a:rPr lang="en-US" dirty="0" smtClean="0"/>
              <a:t>zero” refers </a:t>
            </a:r>
            <a:r>
              <a:rPr lang="en-US" dirty="0"/>
              <a:t>to the </a:t>
            </a:r>
            <a:r>
              <a:rPr lang="en-US" dirty="0">
                <a:solidFill>
                  <a:srgbClr val="FF0000"/>
                </a:solidFill>
              </a:rPr>
              <a:t>culture of </a:t>
            </a:r>
            <a:r>
              <a:rPr lang="en-US" dirty="0" smtClean="0">
                <a:solidFill>
                  <a:srgbClr val="FF0000"/>
                </a:solidFill>
              </a:rPr>
              <a:t>minimalism </a:t>
            </a:r>
            <a:r>
              <a:rPr lang="en-US" dirty="0"/>
              <a:t>that permeates the </a:t>
            </a:r>
            <a:r>
              <a:rPr lang="en-US" dirty="0" smtClean="0"/>
              <a:t>project. </a:t>
            </a:r>
          </a:p>
          <a:p>
            <a:pPr marL="0" indent="0">
              <a:buNone/>
            </a:pPr>
            <a:r>
              <a:rPr lang="en-US" dirty="0" smtClean="0">
                <a:solidFill>
                  <a:srgbClr val="FF0000"/>
                </a:solidFill>
              </a:rPr>
              <a:t>Adding </a:t>
            </a:r>
            <a:r>
              <a:rPr lang="en-US" dirty="0">
                <a:solidFill>
                  <a:srgbClr val="FF0000"/>
                </a:solidFill>
              </a:rPr>
              <a:t>power by removing complexity </a:t>
            </a:r>
            <a:r>
              <a:rPr lang="en-US" dirty="0" smtClean="0">
                <a:solidFill>
                  <a:srgbClr val="FF0000"/>
                </a:solidFill>
              </a:rPr>
              <a:t>rather than </a:t>
            </a:r>
            <a:r>
              <a:rPr lang="en-US" dirty="0">
                <a:solidFill>
                  <a:srgbClr val="FF0000"/>
                </a:solidFill>
              </a:rPr>
              <a:t>exposing new </a:t>
            </a:r>
            <a:r>
              <a:rPr lang="en-US" dirty="0" smtClean="0">
                <a:solidFill>
                  <a:srgbClr val="FF0000"/>
                </a:solidFill>
              </a:rPr>
              <a:t>functionality.</a:t>
            </a:r>
            <a:endParaRPr lang="en-US" dirty="0">
              <a:solidFill>
                <a:srgbClr val="FF0000"/>
              </a:solidFill>
            </a:endParaRPr>
          </a:p>
        </p:txBody>
      </p:sp>
      <p:sp>
        <p:nvSpPr>
          <p:cNvPr id="4" name="Date Placeholder 3"/>
          <p:cNvSpPr>
            <a:spLocks noGrp="1"/>
          </p:cNvSpPr>
          <p:nvPr>
            <p:ph type="dt" sz="half" idx="10"/>
          </p:nvPr>
        </p:nvSpPr>
        <p:spPr/>
        <p:txBody>
          <a:bodyPr/>
          <a:lstStyle/>
          <a:p>
            <a:pPr>
              <a:defRPr/>
            </a:pPr>
            <a:r>
              <a:rPr lang="de-DE" smtClean="0">
                <a:solidFill>
                  <a:prstClr val="black">
                    <a:tint val="75000"/>
                  </a:prstClr>
                </a:solidFill>
              </a:rPr>
              <a:t>12/05/12</a:t>
            </a:r>
            <a:endParaRPr lang="de-DE">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DFF5384-19EE-C945-9983-0EED99A2A59C}" type="slidenum">
              <a:rPr lang="de-DE" smtClean="0">
                <a:solidFill>
                  <a:prstClr val="black">
                    <a:tint val="75000"/>
                  </a:prstClr>
                </a:solidFill>
              </a:rPr>
              <a:pPr>
                <a:defRPr/>
              </a:pPr>
              <a:t>7</a:t>
            </a:fld>
            <a:endParaRPr lang="de-DE">
              <a:solidFill>
                <a:prstClr val="black">
                  <a:tint val="75000"/>
                </a:prstClr>
              </a:solidFill>
            </a:endParaRPr>
          </a:p>
        </p:txBody>
      </p:sp>
    </p:spTree>
    <p:extLst>
      <p:ext uri="{BB962C8B-B14F-4D97-AF65-F5344CB8AC3E}">
        <p14:creationId xmlns:p14="http://schemas.microsoft.com/office/powerpoint/2010/main" val="208008786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3758" y="741794"/>
            <a:ext cx="8229600" cy="914400"/>
          </a:xfrm>
        </p:spPr>
        <p:txBody>
          <a:bodyPr/>
          <a:lstStyle/>
          <a:p>
            <a:r>
              <a:rPr lang="en-US" dirty="0" err="1"/>
              <a:t>ZeroMQ</a:t>
            </a:r>
            <a:r>
              <a:rPr lang="en-US" dirty="0"/>
              <a:t> sockets provide efficient transport options </a:t>
            </a:r>
          </a:p>
        </p:txBody>
      </p:sp>
      <p:sp>
        <p:nvSpPr>
          <p:cNvPr id="11" name="Content Placeholder 10"/>
          <p:cNvSpPr>
            <a:spLocks noGrp="1"/>
          </p:cNvSpPr>
          <p:nvPr>
            <p:ph sz="half" idx="1"/>
          </p:nvPr>
        </p:nvSpPr>
        <p:spPr>
          <a:xfrm>
            <a:off x="457200" y="1656194"/>
            <a:ext cx="4038600" cy="2486346"/>
          </a:xfrm>
        </p:spPr>
        <p:txBody>
          <a:bodyPr/>
          <a:lstStyle/>
          <a:p>
            <a:r>
              <a:rPr lang="en-US" dirty="0" smtClean="0"/>
              <a:t>Inter</a:t>
            </a:r>
            <a:r>
              <a:rPr lang="en-US" dirty="0"/>
              <a:t>-</a:t>
            </a:r>
            <a:r>
              <a:rPr lang="en-US" dirty="0" smtClean="0"/>
              <a:t>thread </a:t>
            </a:r>
          </a:p>
          <a:p>
            <a:r>
              <a:rPr lang="en-US" dirty="0"/>
              <a:t>I</a:t>
            </a:r>
            <a:r>
              <a:rPr lang="en-US" dirty="0" smtClean="0"/>
              <a:t>nter</a:t>
            </a:r>
            <a:r>
              <a:rPr lang="en-US" dirty="0"/>
              <a:t>-process </a:t>
            </a:r>
            <a:endParaRPr lang="en-US" dirty="0" smtClean="0"/>
          </a:p>
          <a:p>
            <a:r>
              <a:rPr lang="en-US" dirty="0"/>
              <a:t>I</a:t>
            </a:r>
            <a:r>
              <a:rPr lang="en-US" dirty="0" smtClean="0"/>
              <a:t>nter</a:t>
            </a:r>
            <a:r>
              <a:rPr lang="en-US" dirty="0"/>
              <a:t>-node </a:t>
            </a:r>
          </a:p>
          <a:p>
            <a:pPr lvl="1"/>
            <a:r>
              <a:rPr lang="en-US" dirty="0" smtClean="0"/>
              <a:t>which is </a:t>
            </a:r>
            <a:r>
              <a:rPr lang="en-US" dirty="0"/>
              <a:t>really just </a:t>
            </a:r>
            <a:r>
              <a:rPr lang="en-US" dirty="0" smtClean="0"/>
              <a:t>inter-process </a:t>
            </a:r>
            <a:r>
              <a:rPr lang="en-US" dirty="0"/>
              <a:t>across </a:t>
            </a:r>
            <a:r>
              <a:rPr lang="en-US" dirty="0" smtClean="0"/>
              <a:t>nodes communication</a:t>
            </a:r>
          </a:p>
        </p:txBody>
      </p:sp>
      <p:pic>
        <p:nvPicPr>
          <p:cNvPr id="13" name="Content Placeholder 12" descr="Screen Shot 2013-03-11 at 11.34.14 AM.png"/>
          <p:cNvPicPr>
            <a:picLocks noGrp="1" noChangeAspect="1"/>
          </p:cNvPicPr>
          <p:nvPr>
            <p:ph sz="half" idx="2"/>
          </p:nvPr>
        </p:nvPicPr>
        <p:blipFill>
          <a:blip r:embed="rId3">
            <a:extLst>
              <a:ext uri="{28A0092B-C50C-407E-A947-70E740481C1C}">
                <a14:useLocalDpi xmlns:a14="http://schemas.microsoft.com/office/drawing/2010/main" val="0"/>
              </a:ext>
            </a:extLst>
          </a:blip>
          <a:srcRect t="-18332" b="-18332"/>
          <a:stretch>
            <a:fillRect/>
          </a:stretch>
        </p:blipFill>
        <p:spPr>
          <a:xfrm>
            <a:off x="4644758" y="916455"/>
            <a:ext cx="4038600" cy="3879521"/>
          </a:xfrm>
        </p:spPr>
      </p:pic>
      <p:sp>
        <p:nvSpPr>
          <p:cNvPr id="4" name="Date Placeholder 3"/>
          <p:cNvSpPr>
            <a:spLocks noGrp="1"/>
          </p:cNvSpPr>
          <p:nvPr>
            <p:ph type="dt" sz="half" idx="10"/>
          </p:nvPr>
        </p:nvSpPr>
        <p:spPr/>
        <p:txBody>
          <a:bodyPr/>
          <a:lstStyle/>
          <a:p>
            <a:pPr>
              <a:defRPr/>
            </a:pPr>
            <a:r>
              <a:rPr lang="de-DE" smtClean="0">
                <a:solidFill>
                  <a:prstClr val="black">
                    <a:tint val="75000"/>
                  </a:prstClr>
                </a:solidFill>
              </a:rPr>
              <a:t>12/05/12</a:t>
            </a:r>
            <a:endParaRPr lang="de-DE">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DFF5384-19EE-C945-9983-0EED99A2A59C}" type="slidenum">
              <a:rPr lang="de-DE" smtClean="0">
                <a:solidFill>
                  <a:prstClr val="black">
                    <a:tint val="75000"/>
                  </a:prstClr>
                </a:solidFill>
              </a:rPr>
              <a:pPr>
                <a:defRPr/>
              </a:pPr>
              <a:t>8</a:t>
            </a:fld>
            <a:endParaRPr lang="de-DE">
              <a:solidFill>
                <a:prstClr val="black">
                  <a:tint val="75000"/>
                </a:prstClr>
              </a:solidFill>
            </a:endParaRPr>
          </a:p>
        </p:txBody>
      </p:sp>
      <p:sp>
        <p:nvSpPr>
          <p:cNvPr id="14" name="Rectangle 13"/>
          <p:cNvSpPr/>
          <p:nvPr/>
        </p:nvSpPr>
        <p:spPr>
          <a:xfrm>
            <a:off x="613042" y="4471059"/>
            <a:ext cx="8070316" cy="175432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dirty="0">
                <a:solidFill>
                  <a:srgbClr val="FF0000"/>
                </a:solidFill>
              </a:rPr>
              <a:t>PMG</a:t>
            </a:r>
            <a:r>
              <a:rPr lang="en-US" dirty="0"/>
              <a:t> </a:t>
            </a:r>
            <a:r>
              <a:rPr lang="en-US" dirty="0" smtClean="0"/>
              <a:t>: Pragmatic </a:t>
            </a:r>
            <a:r>
              <a:rPr lang="en-US" dirty="0"/>
              <a:t>General </a:t>
            </a:r>
            <a:r>
              <a:rPr lang="en-US" dirty="0" smtClean="0"/>
              <a:t>Multicast (a </a:t>
            </a:r>
            <a:r>
              <a:rPr lang="en-US" dirty="0"/>
              <a:t>reliable multicast protocol</a:t>
            </a:r>
            <a:r>
              <a:rPr lang="en-US" dirty="0" smtClean="0"/>
              <a:t>)</a:t>
            </a:r>
          </a:p>
          <a:p>
            <a:r>
              <a:rPr lang="en-US" dirty="0" smtClean="0">
                <a:solidFill>
                  <a:srgbClr val="FF0000"/>
                </a:solidFill>
              </a:rPr>
              <a:t>Named Pipe</a:t>
            </a:r>
            <a:r>
              <a:rPr lang="en-US" dirty="0" smtClean="0"/>
              <a:t>:  Piece </a:t>
            </a:r>
            <a:r>
              <a:rPr lang="en-US" dirty="0"/>
              <a:t>of random access memory (RAM) managed by</a:t>
            </a:r>
          </a:p>
          <a:p>
            <a:r>
              <a:rPr lang="en-US" dirty="0"/>
              <a:t>the operating system and exposed to programs through a file descriptor and</a:t>
            </a:r>
          </a:p>
          <a:p>
            <a:r>
              <a:rPr lang="en-US" dirty="0"/>
              <a:t>a named mount point in the file system. </a:t>
            </a:r>
            <a:r>
              <a:rPr lang="en-US" dirty="0" smtClean="0"/>
              <a:t> It </a:t>
            </a:r>
            <a:r>
              <a:rPr lang="en-US" dirty="0"/>
              <a:t>behaves as a first in first out</a:t>
            </a:r>
          </a:p>
          <a:p>
            <a:r>
              <a:rPr lang="en-US" dirty="0"/>
              <a:t>(FIFO) buffer</a:t>
            </a:r>
            <a:endParaRPr lang="en-US" dirty="0" smtClean="0"/>
          </a:p>
          <a:p>
            <a:pPr lvl="1"/>
            <a:endParaRPr lang="en-US" dirty="0"/>
          </a:p>
        </p:txBody>
      </p:sp>
    </p:spTree>
    <p:extLst>
      <p:ext uri="{BB962C8B-B14F-4D97-AF65-F5344CB8AC3E}">
        <p14:creationId xmlns:p14="http://schemas.microsoft.com/office/powerpoint/2010/main" val="386732532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built-in core ØMQ patterns are:</a:t>
            </a:r>
          </a:p>
        </p:txBody>
      </p:sp>
      <p:sp>
        <p:nvSpPr>
          <p:cNvPr id="3" name="Content Placeholder 2"/>
          <p:cNvSpPr>
            <a:spLocks noGrp="1"/>
          </p:cNvSpPr>
          <p:nvPr>
            <p:ph idx="1"/>
          </p:nvPr>
        </p:nvSpPr>
        <p:spPr/>
        <p:txBody>
          <a:bodyPr>
            <a:normAutofit/>
          </a:bodyPr>
          <a:lstStyle/>
          <a:p>
            <a:r>
              <a:rPr lang="en-US" b="1" dirty="0" smtClean="0"/>
              <a:t>Request</a:t>
            </a:r>
            <a:r>
              <a:rPr lang="en-US" b="1" dirty="0"/>
              <a:t>-reply</a:t>
            </a:r>
            <a:r>
              <a:rPr lang="en-US" dirty="0"/>
              <a:t>, which connects a set of clients to a set of services. This is a remote procedure call </a:t>
            </a:r>
            <a:r>
              <a:rPr lang="en-US" dirty="0" smtClean="0"/>
              <a:t>and task </a:t>
            </a:r>
            <a:r>
              <a:rPr lang="en-US" dirty="0"/>
              <a:t>distribution pattern.</a:t>
            </a:r>
          </a:p>
          <a:p>
            <a:r>
              <a:rPr lang="en-US" b="1" dirty="0"/>
              <a:t>Publish-subscribe</a:t>
            </a:r>
            <a:r>
              <a:rPr lang="en-US" dirty="0"/>
              <a:t>, which connects a set of publishers to a set of subscribers. This is a data </a:t>
            </a:r>
            <a:r>
              <a:rPr lang="en-US" dirty="0" smtClean="0"/>
              <a:t>distribution pattern</a:t>
            </a:r>
            <a:r>
              <a:rPr lang="en-US" dirty="0"/>
              <a:t>.</a:t>
            </a:r>
          </a:p>
          <a:p>
            <a:r>
              <a:rPr lang="en-US" b="1" dirty="0"/>
              <a:t>Pipeline</a:t>
            </a:r>
            <a:r>
              <a:rPr lang="en-US" dirty="0"/>
              <a:t>, which connects nodes in a fan-out / fan-in pattern that can have multiple steps, and loops. This </a:t>
            </a:r>
            <a:r>
              <a:rPr lang="en-US" dirty="0" smtClean="0"/>
              <a:t>is a </a:t>
            </a:r>
            <a:r>
              <a:rPr lang="en-US" dirty="0"/>
              <a:t>parallel task distribution and collection pattern</a:t>
            </a:r>
            <a:r>
              <a:rPr lang="en-US" dirty="0" smtClean="0"/>
              <a:t>.</a:t>
            </a:r>
          </a:p>
          <a:p>
            <a:r>
              <a:rPr lang="en-US" b="1" dirty="0" smtClean="0"/>
              <a:t>Exclusive pair</a:t>
            </a:r>
            <a:r>
              <a:rPr lang="en-US" dirty="0" smtClean="0"/>
              <a:t>, which connect two sockets exclusively</a:t>
            </a:r>
            <a:endParaRPr lang="en-US" dirty="0"/>
          </a:p>
        </p:txBody>
      </p:sp>
      <p:sp>
        <p:nvSpPr>
          <p:cNvPr id="4" name="Date Placeholder 3"/>
          <p:cNvSpPr>
            <a:spLocks noGrp="1"/>
          </p:cNvSpPr>
          <p:nvPr>
            <p:ph type="dt" sz="half" idx="10"/>
          </p:nvPr>
        </p:nvSpPr>
        <p:spPr/>
        <p:txBody>
          <a:bodyPr/>
          <a:lstStyle/>
          <a:p>
            <a:pPr>
              <a:defRPr/>
            </a:pPr>
            <a:r>
              <a:rPr lang="de-DE" smtClean="0">
                <a:solidFill>
                  <a:prstClr val="black">
                    <a:tint val="75000"/>
                  </a:prstClr>
                </a:solidFill>
              </a:rPr>
              <a:t>12/05/12</a:t>
            </a:r>
            <a:endParaRPr lang="de-DE">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de-DE" smtClean="0">
                <a:solidFill>
                  <a:prstClr val="black">
                    <a:tint val="75000"/>
                  </a:prstClr>
                </a:solidFill>
              </a:rPr>
              <a:t>M. Al-Turany,  Panda Collaboration Meeting, Goa</a:t>
            </a:r>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DFF5384-19EE-C945-9983-0EED99A2A59C}" type="slidenum">
              <a:rPr lang="de-DE" smtClean="0">
                <a:solidFill>
                  <a:prstClr val="black">
                    <a:tint val="75000"/>
                  </a:prstClr>
                </a:solidFill>
              </a:rPr>
              <a:pPr>
                <a:defRPr/>
              </a:pPr>
              <a:t>9</a:t>
            </a:fld>
            <a:endParaRPr lang="de-DE">
              <a:solidFill>
                <a:prstClr val="black">
                  <a:tint val="75000"/>
                </a:prstClr>
              </a:solidFill>
            </a:endParaRPr>
          </a:p>
        </p:txBody>
      </p:sp>
    </p:spTree>
    <p:extLst>
      <p:ext uri="{BB962C8B-B14F-4D97-AF65-F5344CB8AC3E}">
        <p14:creationId xmlns:p14="http://schemas.microsoft.com/office/powerpoint/2010/main" val="351288570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fai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2013</TotalTime>
  <Words>2435</Words>
  <Application>Microsoft Macintosh PowerPoint</Application>
  <PresentationFormat>On-screen Show (4:3)</PresentationFormat>
  <Paragraphs>386</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fair</vt:lpstr>
      <vt:lpstr>Flexible data transport for online reconstruction</vt:lpstr>
      <vt:lpstr>This talk:</vt:lpstr>
      <vt:lpstr>The Online Reconstruction and analysis</vt:lpstr>
      <vt:lpstr>Design constrains</vt:lpstr>
      <vt:lpstr>Before Re-inventing the Wheel </vt:lpstr>
      <vt:lpstr>ØMQ (ZeroMQ) Available since 2011 </vt:lpstr>
      <vt:lpstr>Zero in ØMQ </vt:lpstr>
      <vt:lpstr>ZeroMQ sockets provide efficient transport options </vt:lpstr>
      <vt:lpstr>The built-in core ØMQ patterns are:</vt:lpstr>
      <vt:lpstr>Request-Reply Pattern</vt:lpstr>
      <vt:lpstr>Publish-Subscribe Pattern</vt:lpstr>
      <vt:lpstr>Pipeline Pattern</vt:lpstr>
      <vt:lpstr>Example of sending control commands</vt:lpstr>
      <vt:lpstr>Data Transfer Framework as Extension to FairRoot! Why?</vt:lpstr>
      <vt:lpstr>Data flow example</vt:lpstr>
      <vt:lpstr>Current Status</vt:lpstr>
      <vt:lpstr>Sampler</vt:lpstr>
      <vt:lpstr>Message-based Processor</vt:lpstr>
      <vt:lpstr>Content-based Processor</vt:lpstr>
      <vt:lpstr>Design</vt:lpstr>
      <vt:lpstr>New simple classes without ROOT are used in the Sampler (This enable us to use non-ROOT clients) and reduce the messages size. </vt:lpstr>
      <vt:lpstr>Device</vt:lpstr>
      <vt:lpstr>Message format (Protocol)</vt:lpstr>
      <vt:lpstr>Test setup and results</vt:lpstr>
      <vt:lpstr>PowerPoint Presentation</vt:lpstr>
      <vt:lpstr>PowerPoint Presentation</vt:lpstr>
      <vt:lpstr>Results</vt:lpstr>
      <vt:lpstr>Thanks!</vt:lpstr>
      <vt:lpstr>Backup slides</vt:lpstr>
      <vt:lpstr>Broker </vt:lpstr>
      <vt:lpstr>Advantages</vt:lpstr>
      <vt:lpstr>Drawbacks </vt:lpstr>
      <vt:lpstr>Broker pattern</vt:lpstr>
      <vt:lpstr>Examples of  No Broker model in ZeroMQ</vt:lpstr>
      <vt:lpstr>More Models</vt:lpstr>
      <vt:lpstr>PowerPoint Presentation</vt:lpstr>
      <vt:lpstr>PowerPoint Presentation</vt:lpstr>
      <vt:lpstr>Subscription Forwarding</vt:lpstr>
    </vt:vector>
  </TitlesOfParts>
  <Company>GSI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 source simulations </dc:title>
  <dc:creator>test </dc:creator>
  <cp:lastModifiedBy>test </cp:lastModifiedBy>
  <cp:revision>72</cp:revision>
  <dcterms:created xsi:type="dcterms:W3CDTF">2012-12-05T08:31:55Z</dcterms:created>
  <dcterms:modified xsi:type="dcterms:W3CDTF">2013-03-12T04:49:17Z</dcterms:modified>
</cp:coreProperties>
</file>