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64" r:id="rId3"/>
    <p:sldId id="369" r:id="rId4"/>
    <p:sldId id="370" r:id="rId5"/>
    <p:sldId id="321" r:id="rId6"/>
    <p:sldId id="365" r:id="rId7"/>
    <p:sldId id="371" r:id="rId8"/>
    <p:sldId id="362" r:id="rId9"/>
    <p:sldId id="366" r:id="rId10"/>
    <p:sldId id="357" r:id="rId11"/>
    <p:sldId id="360" r:id="rId12"/>
    <p:sldId id="363" r:id="rId13"/>
    <p:sldId id="334" r:id="rId1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8D8F94"/>
    <a:srgbClr val="515355"/>
    <a:srgbClr val="3A6F8A"/>
    <a:srgbClr val="DCDCDC"/>
    <a:srgbClr val="E7E7E7"/>
    <a:srgbClr val="DB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2857" autoAdjust="0"/>
  </p:normalViewPr>
  <p:slideViewPr>
    <p:cSldViewPr>
      <p:cViewPr varScale="1">
        <p:scale>
          <a:sx n="81" d="100"/>
          <a:sy n="81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5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8" y="1"/>
            <a:ext cx="2944283" cy="5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5227"/>
            <a:ext cx="2944283" cy="5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8" y="9435227"/>
            <a:ext cx="2944283" cy="5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0EC5B8-7685-4335-9A5C-0B75576639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8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614"/>
            <a:ext cx="5435600" cy="44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642"/>
            <a:ext cx="2944283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642"/>
            <a:ext cx="2944283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3" tIns="45437" rIns="90873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5C91784-BA88-4D09-80B6-7FC6141932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62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91784-BA88-4D09-80B6-7FC6141932F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5B82"/>
              </a:solidFill>
              <a:ea typeface="ＭＳ Ｐゴシック" charset="-128"/>
              <a:cs typeface="+mn-cs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pic>
        <p:nvPicPr>
          <p:cNvPr id="10" name="Picture 54" descr="Logo_FZ_Jülich_NEU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856" y="254000"/>
            <a:ext cx="2386608" cy="77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"/>
          <p:cNvSpPr txBox="1">
            <a:spLocks noChangeArrowheads="1"/>
          </p:cNvSpPr>
          <p:nvPr/>
        </p:nvSpPr>
        <p:spPr bwMode="auto">
          <a:xfrm rot="16200000">
            <a:off x="-1063625" y="933450"/>
            <a:ext cx="247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>
                <a:solidFill>
                  <a:srgbClr val="005B82"/>
                </a:solidFill>
                <a:latin typeface="Arial MT Bd" charset="0"/>
                <a:cs typeface="+mn-cs"/>
              </a:rPr>
              <a:t>Mitglied der Helmholtz-Gemeinschaft</a:t>
            </a:r>
          </a:p>
        </p:txBody>
      </p:sp>
      <p:pic>
        <p:nvPicPr>
          <p:cNvPr id="12" name="Picture 14" descr="PandaLogo1_we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9676"/>
            <a:ext cx="3203331" cy="7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4052888"/>
            <a:ext cx="8064500" cy="1176337"/>
          </a:xfrm>
        </p:spPr>
        <p:txBody>
          <a:bodyPr/>
          <a:lstStyle>
            <a:lvl1pPr marL="0" indent="0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49500"/>
            <a:ext cx="8062913" cy="1655763"/>
          </a:xfrm>
        </p:spPr>
        <p:txBody>
          <a:bodyPr anchor="b"/>
          <a:lstStyle>
            <a:lvl1pPr>
              <a:defRPr sz="4800" b="0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Rectangle 60"/>
          <p:cNvSpPr>
            <a:spLocks noGrp="1" noChangeArrowheads="1"/>
          </p:cNvSpPr>
          <p:nvPr>
            <p:ph type="dt" sz="quarter" idx="10"/>
          </p:nvPr>
        </p:nvSpPr>
        <p:spPr>
          <a:xfrm>
            <a:off x="684213" y="5257800"/>
            <a:ext cx="2205037" cy="476250"/>
          </a:xfrm>
        </p:spPr>
        <p:txBody>
          <a:bodyPr/>
          <a:lstStyle>
            <a:lvl1pPr algn="r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14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5257800"/>
            <a:ext cx="2895600" cy="476250"/>
          </a:xfrm>
        </p:spPr>
        <p:txBody>
          <a:bodyPr/>
          <a:lstStyle>
            <a:lvl1pPr algn="l">
              <a:defRPr sz="1400">
                <a:solidFill>
                  <a:srgbClr val="F4F4F4"/>
                </a:solidFill>
              </a:defRPr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  <p:pic>
        <p:nvPicPr>
          <p:cNvPr id="1026" name="Picture 2" descr="C:\Users\m.mertens\Daten\misc\2013-01 Layout CD Giessen\jlu-logo-600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60212"/>
            <a:ext cx="2160241" cy="7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708920"/>
            <a:ext cx="8569325" cy="1656184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72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06D5-BC3D-458E-BB04-AC0FB83962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8569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569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  <a:cs typeface="+mn-cs"/>
            </a:endParaRPr>
          </a:p>
        </p:txBody>
      </p:sp>
      <p:sp>
        <p:nvSpPr>
          <p:cNvPr id="1092" name="Text Box 68"/>
          <p:cNvSpPr txBox="1">
            <a:spLocks noChangeArrowheads="1"/>
          </p:cNvSpPr>
          <p:nvPr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00">
                <a:solidFill>
                  <a:srgbClr val="3A6F8A"/>
                </a:solidFill>
                <a:ea typeface="ＭＳ Ｐゴシック" charset="-128"/>
                <a:cs typeface="+mn-cs"/>
              </a:rPr>
              <a:t>								</a:t>
            </a:r>
          </a:p>
        </p:txBody>
      </p:sp>
      <p:pic>
        <p:nvPicPr>
          <p:cNvPr id="1034" name="Picture 70" descr="Logo_FZ_Jülich_NEU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Rectangle 7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6213"/>
            <a:ext cx="172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1096" name="Rectangle 7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26213"/>
            <a:ext cx="4897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Marius C. Mertens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6213"/>
            <a:ext cx="1728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8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0E5409-B0F1-4AE3-80A2-BEE47F8135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8" name="Picture 14" descr="PandaLogo1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424" y="125413"/>
            <a:ext cx="19446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m.mertens\Daten\misc\2013-01 Layout CD Giessen\jlu-logo-600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54" y="127001"/>
            <a:ext cx="1323534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B82"/>
        </a:buClr>
        <a:buFont typeface="Arial" charset="0"/>
        <a:buChar char="•"/>
        <a:defRPr sz="22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685800" y="2925365"/>
            <a:ext cx="8062913" cy="1655763"/>
          </a:xfrm>
        </p:spPr>
        <p:txBody>
          <a:bodyPr/>
          <a:lstStyle/>
          <a:p>
            <a:r>
              <a:rPr lang="de-DE" sz="4400" dirty="0" smtClean="0"/>
              <a:t>Online Tracking </a:t>
            </a:r>
            <a:r>
              <a:rPr lang="de-DE" sz="4400" dirty="0" err="1" smtClean="0"/>
              <a:t>Overview</a:t>
            </a:r>
            <a:r>
              <a:rPr lang="de-DE" sz="4400" dirty="0" smtClean="0"/>
              <a:t> &amp;</a:t>
            </a:r>
            <a:br>
              <a:rPr lang="de-DE" sz="4400" dirty="0" smtClean="0"/>
            </a:br>
            <a:r>
              <a:rPr lang="de-DE" sz="4400" dirty="0" smtClean="0"/>
              <a:t>Triplet Finder Status</a:t>
            </a:r>
            <a:endParaRPr lang="de-DE" sz="4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71800" y="5257800"/>
            <a:ext cx="3544416" cy="1123528"/>
          </a:xfrm>
        </p:spPr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6" name="Fußzeilenplatzhalter 4"/>
          <p:cNvSpPr txBox="1">
            <a:spLocks/>
          </p:cNvSpPr>
          <p:nvPr/>
        </p:nvSpPr>
        <p:spPr bwMode="auto">
          <a:xfrm>
            <a:off x="2987824" y="5257800"/>
            <a:ext cx="3544416" cy="148356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4F4F4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de-DE" dirty="0" smtClean="0"/>
              <a:t>Marius C. Mertens</a:t>
            </a:r>
            <a:r>
              <a:rPr lang="de-DE" baseline="30000" dirty="0" smtClean="0"/>
              <a:t>1,2</a:t>
            </a:r>
          </a:p>
          <a:p>
            <a:pPr>
              <a:defRPr/>
            </a:pPr>
            <a:r>
              <a:rPr lang="de-DE" dirty="0" smtClean="0"/>
              <a:t>Sean Dobbs</a:t>
            </a:r>
            <a:r>
              <a:rPr lang="de-DE" baseline="30000" dirty="0" smtClean="0"/>
              <a:t>3</a:t>
            </a:r>
            <a:r>
              <a:rPr lang="de-DE" dirty="0" smtClean="0"/>
              <a:t>, Jim Ritman</a:t>
            </a:r>
            <a:r>
              <a:rPr lang="de-DE" baseline="30000" dirty="0" smtClean="0"/>
              <a:t>1</a:t>
            </a:r>
            <a:r>
              <a:rPr lang="de-DE" dirty="0" smtClean="0"/>
              <a:t>, Peter Wintz</a:t>
            </a:r>
            <a:r>
              <a:rPr lang="de-DE" baseline="30000" dirty="0" smtClean="0"/>
              <a:t>1</a:t>
            </a:r>
          </a:p>
          <a:p>
            <a:pPr>
              <a:defRPr/>
            </a:pPr>
            <a:endParaRPr lang="de-DE" baseline="30000" dirty="0" smtClean="0"/>
          </a:p>
          <a:p>
            <a:pPr>
              <a:defRPr/>
            </a:pPr>
            <a:r>
              <a:rPr lang="de-DE" baseline="30000" dirty="0" smtClean="0"/>
              <a:t>1</a:t>
            </a:r>
            <a:r>
              <a:rPr lang="de-DE" dirty="0" smtClean="0"/>
              <a:t> Forschungszentrum Jülich</a:t>
            </a:r>
          </a:p>
          <a:p>
            <a:pPr>
              <a:defRPr/>
            </a:pPr>
            <a:r>
              <a:rPr lang="de-DE" baseline="30000" dirty="0" smtClean="0"/>
              <a:t>2</a:t>
            </a:r>
            <a:r>
              <a:rPr lang="de-DE" dirty="0" smtClean="0"/>
              <a:t> Justus-Liebig-Universität Gießen</a:t>
            </a:r>
          </a:p>
          <a:p>
            <a:pPr>
              <a:defRPr/>
            </a:pPr>
            <a:r>
              <a:rPr lang="de-DE" baseline="30000" dirty="0" smtClean="0"/>
              <a:t>3</a:t>
            </a:r>
            <a:r>
              <a:rPr lang="de-DE" dirty="0" smtClean="0"/>
              <a:t> </a:t>
            </a:r>
            <a:r>
              <a:rPr lang="de-DE" dirty="0" err="1" smtClean="0"/>
              <a:t>Northwestern</a:t>
            </a:r>
            <a:r>
              <a:rPr lang="de-DE" dirty="0" smtClean="0"/>
              <a:t> University, </a:t>
            </a:r>
            <a:r>
              <a:rPr lang="de-DE" dirty="0" err="1" smtClean="0"/>
              <a:t>Evanston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3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Finder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</a:t>
            </a:r>
            <a:r>
              <a:rPr lang="de-DE" baseline="-25000" dirty="0" smtClean="0"/>
              <a:t>0</a:t>
            </a:r>
            <a:r>
              <a:rPr lang="de-DE" dirty="0" smtClean="0"/>
              <a:t> </a:t>
            </a:r>
            <a:r>
              <a:rPr lang="de-DE" dirty="0" err="1" smtClean="0"/>
              <a:t>constraining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Triplets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752" y="4941168"/>
            <a:ext cx="2592288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283968" y="5445224"/>
            <a:ext cx="2592288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131840" y="5949280"/>
            <a:ext cx="2592288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619672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195736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907704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331640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483768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619672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195736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771800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347864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3059832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3635896" y="191683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771800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3347864" y="24208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3923928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499992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4788024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499992" y="242088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076056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652120" y="14127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5364088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5940152" y="19168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076056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5652120" y="24208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1907704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1331640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2483768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3059832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635896" y="2924944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788024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5364088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5940152" y="2924944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4211960" y="1916832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23928" y="2420888"/>
            <a:ext cx="576064" cy="576064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211960" y="2924944"/>
            <a:ext cx="576064" cy="5760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4355976" y="26369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6948264" y="2473732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Pivot </a:t>
            </a:r>
            <a:r>
              <a:rPr lang="de-DE" sz="2800" dirty="0" err="1">
                <a:solidFill>
                  <a:srgbClr val="FF0000"/>
                </a:solidFill>
              </a:rPr>
              <a:t>s</a:t>
            </a:r>
            <a:r>
              <a:rPr lang="de-DE" sz="2800" dirty="0" err="1" smtClean="0">
                <a:solidFill>
                  <a:srgbClr val="FF0000"/>
                </a:solidFill>
              </a:rPr>
              <a:t>traws</a:t>
            </a:r>
            <a:endParaRPr lang="de-DE" sz="2800" dirty="0">
              <a:solidFill>
                <a:srgbClr val="FF0000"/>
              </a:solidFill>
            </a:endParaRPr>
          </a:p>
        </p:txBody>
      </p:sp>
      <p:cxnSp>
        <p:nvCxnSpPr>
          <p:cNvPr id="46" name="Gerade Verbindung mit Pfeil 45"/>
          <p:cNvCxnSpPr>
            <a:stCxn id="45" idx="1"/>
          </p:cNvCxnSpPr>
          <p:nvPr/>
        </p:nvCxnSpPr>
        <p:spPr>
          <a:xfrm flipH="1">
            <a:off x="6300192" y="2735342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876256" y="4581128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5724128" y="4581128"/>
            <a:ext cx="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814318" y="42210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</a:t>
            </a:r>
            <a:r>
              <a:rPr lang="de-DE" baseline="-25000" dirty="0" smtClean="0">
                <a:solidFill>
                  <a:srgbClr val="FF0000"/>
                </a:solidFill>
              </a:rPr>
              <a:t>1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732240" y="42210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580112" y="42210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t</a:t>
            </a:r>
            <a:r>
              <a:rPr lang="de-DE" baseline="-25000" dirty="0" smtClean="0">
                <a:solidFill>
                  <a:srgbClr val="FF0000"/>
                </a:solidFill>
              </a:rPr>
              <a:t>3</a:t>
            </a:r>
            <a:endParaRPr lang="de-DE" baseline="-25000" dirty="0">
              <a:solidFill>
                <a:srgbClr val="FF0000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4283968" y="4941168"/>
            <a:ext cx="648072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4283968" y="5445224"/>
            <a:ext cx="648072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4283968" y="5949280"/>
            <a:ext cx="648072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/>
          <p:cNvCxnSpPr/>
          <p:nvPr/>
        </p:nvCxnSpPr>
        <p:spPr>
          <a:xfrm>
            <a:off x="4932040" y="4581128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339752" y="4725144"/>
            <a:ext cx="259228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3334797" y="43651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220 </a:t>
            </a:r>
            <a:r>
              <a:rPr lang="de-DE" dirty="0" err="1" smtClean="0">
                <a:solidFill>
                  <a:schemeClr val="tx2"/>
                </a:solidFill>
              </a:rPr>
              <a:t>ns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5" grpId="0"/>
      <p:bldP spid="56" grpId="0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Investigations</a:t>
            </a:r>
            <a:r>
              <a:rPr lang="de-DE" dirty="0" smtClean="0"/>
              <a:t>: Fit/Finder Quality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err="1" smtClean="0"/>
              <a:t>Association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Design </a:t>
            </a:r>
            <a:r>
              <a:rPr lang="de-DE" dirty="0" err="1" smtClean="0">
                <a:sym typeface="Wingdings" pitchFamily="2" charset="2"/>
              </a:rPr>
              <a:t>questions</a:t>
            </a:r>
            <a:endParaRPr lang="de-DE" dirty="0" smtClean="0"/>
          </a:p>
          <a:p>
            <a:pPr lvl="2"/>
            <a:r>
              <a:rPr lang="de-DE" dirty="0" smtClean="0"/>
              <a:t>Ideal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associations</a:t>
            </a:r>
            <a:r>
              <a:rPr lang="de-DE" dirty="0" smtClean="0"/>
              <a:t>?</a:t>
            </a:r>
          </a:p>
          <a:p>
            <a:pPr lvl="2"/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?</a:t>
            </a:r>
          </a:p>
          <a:p>
            <a:pPr lvl="2"/>
            <a:r>
              <a:rPr lang="de-DE" dirty="0" err="1" smtClean="0"/>
              <a:t>Override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? Store </a:t>
            </a:r>
            <a:r>
              <a:rPr lang="de-DE" dirty="0" err="1" smtClean="0"/>
              <a:t>list</a:t>
            </a:r>
            <a:r>
              <a:rPr lang="de-DE" dirty="0" smtClean="0"/>
              <a:t>?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Parameters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/</a:t>
            </a:r>
            <a:r>
              <a:rPr lang="de-DE" dirty="0" err="1" smtClean="0"/>
              <a:t>tracks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Unassigned</a:t>
            </a:r>
            <a:endParaRPr lang="de-DE" dirty="0" smtClean="0"/>
          </a:p>
          <a:p>
            <a:pPr lvl="2"/>
            <a:r>
              <a:rPr lang="de-DE" dirty="0" smtClean="0"/>
              <a:t>Bad Hit – </a:t>
            </a:r>
            <a:r>
              <a:rPr lang="de-DE" dirty="0" err="1" smtClean="0"/>
              <a:t>Clutter</a:t>
            </a:r>
            <a:r>
              <a:rPr lang="de-DE" dirty="0" smtClean="0"/>
              <a:t>, Noise, etc.</a:t>
            </a:r>
          </a:p>
          <a:p>
            <a:pPr lvl="2"/>
            <a:r>
              <a:rPr lang="de-DE" dirty="0" smtClean="0"/>
              <a:t>Low Quality – </a:t>
            </a:r>
            <a:r>
              <a:rPr lang="de-DE" dirty="0" err="1" smtClean="0"/>
              <a:t>veto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endParaRPr lang="de-DE" dirty="0" smtClean="0"/>
          </a:p>
          <a:p>
            <a:pPr lvl="2"/>
            <a:r>
              <a:rPr lang="de-DE" dirty="0" smtClean="0"/>
              <a:t>Mid Quality</a:t>
            </a:r>
          </a:p>
          <a:p>
            <a:pPr lvl="2"/>
            <a:r>
              <a:rPr lang="de-DE" dirty="0" smtClean="0"/>
              <a:t>High Quality – additional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criterion</a:t>
            </a:r>
            <a:r>
              <a:rPr lang="de-DE" dirty="0" smtClean="0"/>
              <a:t> </a:t>
            </a:r>
            <a:r>
              <a:rPr lang="de-DE" dirty="0" err="1" smtClean="0"/>
              <a:t>passed</a:t>
            </a:r>
            <a:endParaRPr lang="de-DE" dirty="0" smtClean="0"/>
          </a:p>
          <a:p>
            <a:pPr lvl="2"/>
            <a:r>
              <a:rPr lang="de-DE" dirty="0" smtClean="0"/>
              <a:t>Multi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Confirmed</a:t>
            </a:r>
            <a:r>
              <a:rPr lang="de-DE" dirty="0" smtClean="0"/>
              <a:t> Quality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6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(Online) Tracking </a:t>
            </a:r>
            <a:r>
              <a:rPr lang="de-DE" dirty="0" err="1" smtClean="0"/>
              <a:t>Algorithms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035500"/>
              </p:ext>
            </p:extLst>
          </p:nvPr>
        </p:nvGraphicFramePr>
        <p:xfrm>
          <a:off x="395288" y="1340768"/>
          <a:ext cx="8569326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744"/>
                <a:gridCol w="410458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Algorithm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Comments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Hough</a:t>
                      </a:r>
                      <a:r>
                        <a:rPr lang="de-DE" sz="1600" baseline="0" dirty="0" smtClean="0"/>
                        <a:t> Transform, </a:t>
                      </a:r>
                      <a:r>
                        <a:rPr lang="de-DE" sz="1600" baseline="0" dirty="0" err="1" smtClean="0"/>
                        <a:t>Yutie</a:t>
                      </a:r>
                      <a:r>
                        <a:rPr lang="de-DE" sz="1600" baseline="0" dirty="0" smtClean="0"/>
                        <a:t> Liang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FPGA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implementation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Hough Transform,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Mohammad Al-</a:t>
                      </a:r>
                      <a:r>
                        <a:rPr lang="de-DE" sz="1600" dirty="0" err="1" smtClean="0"/>
                        <a:t>Turany</a:t>
                      </a:r>
                      <a:r>
                        <a:rPr lang="de-DE" sz="1600" dirty="0" smtClean="0"/>
                        <a:t>/Andreas Herten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GPU </a:t>
                      </a:r>
                      <a:r>
                        <a:rPr lang="de-DE" sz="1600" dirty="0" err="1" smtClean="0"/>
                        <a:t>implementation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Non-Origin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Trackfinder</a:t>
                      </a:r>
                      <a:r>
                        <a:rPr lang="de-DE" sz="1600" baseline="0" dirty="0" smtClean="0"/>
                        <a:t>, Lia </a:t>
                      </a:r>
                      <a:r>
                        <a:rPr lang="de-DE" sz="1600" baseline="0" dirty="0" err="1" smtClean="0"/>
                        <a:t>Lavezzi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Focused</a:t>
                      </a:r>
                      <a:r>
                        <a:rPr lang="de-DE" sz="1600" dirty="0" smtClean="0"/>
                        <a:t> on offline, online </a:t>
                      </a:r>
                      <a:r>
                        <a:rPr lang="de-DE" sz="1600" dirty="0" err="1" smtClean="0"/>
                        <a:t>application</a:t>
                      </a:r>
                      <a:r>
                        <a:rPr lang="de-DE" sz="1600" dirty="0" smtClean="0"/>
                        <a:t>(?)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Triplet Finder, MCM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isochrone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info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required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Track</a:t>
                      </a:r>
                      <a:r>
                        <a:rPr lang="de-DE" sz="1600" baseline="0" dirty="0" smtClean="0"/>
                        <a:t> Segment Finder + Linker, Sean Dobbs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Template </a:t>
                      </a:r>
                      <a:r>
                        <a:rPr lang="de-DE" sz="1600" dirty="0" err="1" smtClean="0"/>
                        <a:t>based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Fast </a:t>
                      </a:r>
                      <a:r>
                        <a:rPr lang="de-DE" sz="1600" dirty="0" err="1" smtClean="0"/>
                        <a:t>Combinatorial</a:t>
                      </a:r>
                      <a:r>
                        <a:rPr lang="de-DE" sz="1600" dirty="0" smtClean="0"/>
                        <a:t> Finder / Fitter, Sean</a:t>
                      </a:r>
                      <a:r>
                        <a:rPr lang="de-DE" sz="1600" baseline="0" dirty="0" smtClean="0"/>
                        <a:t> Dobbs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Based</a:t>
                      </a:r>
                      <a:r>
                        <a:rPr lang="de-DE" sz="1600" dirty="0" smtClean="0"/>
                        <a:t> on </a:t>
                      </a:r>
                      <a:r>
                        <a:rPr lang="de-DE" sz="1600" dirty="0" err="1" smtClean="0"/>
                        <a:t>CLEO‘s</a:t>
                      </a:r>
                      <a:r>
                        <a:rPr lang="de-DE" sz="1600" dirty="0" smtClean="0"/>
                        <a:t> SOLO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Forward Hough, Martin </a:t>
                      </a:r>
                      <a:r>
                        <a:rPr lang="de-DE" sz="1600" dirty="0" err="1" smtClean="0"/>
                        <a:t>Galuska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Focused</a:t>
                      </a:r>
                      <a:r>
                        <a:rPr lang="de-DE" sz="1600" dirty="0" smtClean="0"/>
                        <a:t> on offline,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applicable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for</a:t>
                      </a:r>
                      <a:r>
                        <a:rPr lang="de-DE" sz="1600" baseline="0" dirty="0" smtClean="0"/>
                        <a:t> online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/>
                        <a:t>Riemann </a:t>
                      </a:r>
                      <a:r>
                        <a:rPr lang="de-DE" sz="1600" dirty="0" err="1" smtClean="0"/>
                        <a:t>Tracker</a:t>
                      </a:r>
                      <a:r>
                        <a:rPr lang="de-DE" sz="1600" dirty="0" smtClean="0"/>
                        <a:t>, Tobias Stockmanns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Focused</a:t>
                      </a:r>
                      <a:r>
                        <a:rPr lang="de-DE" sz="1600" dirty="0" smtClean="0"/>
                        <a:t> on offline, online </a:t>
                      </a:r>
                      <a:r>
                        <a:rPr lang="de-DE" sz="1600" dirty="0" err="1" smtClean="0"/>
                        <a:t>application</a:t>
                      </a:r>
                      <a:r>
                        <a:rPr lang="de-DE" sz="1600" dirty="0" smtClean="0"/>
                        <a:t>(?)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Global Tracking</a:t>
                      </a:r>
                      <a:r>
                        <a:rPr lang="de-DE" sz="1600" baseline="0" dirty="0" smtClean="0"/>
                        <a:t> in </a:t>
                      </a:r>
                      <a:r>
                        <a:rPr lang="de-DE" sz="1600" baseline="0" dirty="0" err="1" smtClean="0"/>
                        <a:t>PandaRoot</a:t>
                      </a:r>
                      <a:r>
                        <a:rPr lang="de-DE" sz="1600" baseline="0" dirty="0" smtClean="0"/>
                        <a:t>, </a:t>
                      </a:r>
                      <a:r>
                        <a:rPr lang="de-DE" sz="1600" dirty="0" err="1" smtClean="0"/>
                        <a:t>Gianluigi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Boca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</a:t>
                      </a:r>
                      <a:r>
                        <a:rPr lang="de-DE" sz="1600" baseline="0" dirty="0" err="1" smtClean="0"/>
                        <a:t>ocused</a:t>
                      </a:r>
                      <a:r>
                        <a:rPr lang="de-DE" sz="1600" baseline="0" dirty="0" smtClean="0"/>
                        <a:t> on offline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Neural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networks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pattern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reco</a:t>
                      </a:r>
                      <a:r>
                        <a:rPr lang="de-DE" sz="1600" baseline="0" dirty="0" smtClean="0"/>
                        <a:t>, </a:t>
                      </a:r>
                      <a:r>
                        <a:rPr lang="de-DE" sz="1600" dirty="0" smtClean="0"/>
                        <a:t>Pablo Genova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Focused</a:t>
                      </a:r>
                      <a:r>
                        <a:rPr lang="de-DE" sz="1600" dirty="0" smtClean="0"/>
                        <a:t> on offline,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applicable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for</a:t>
                      </a:r>
                      <a:r>
                        <a:rPr lang="de-DE" sz="1600" baseline="0" dirty="0" smtClean="0"/>
                        <a:t> online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Rieman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Tracker</a:t>
                      </a:r>
                      <a:r>
                        <a:rPr lang="de-DE" sz="1600" dirty="0" smtClean="0"/>
                        <a:t>, </a:t>
                      </a:r>
                      <a:r>
                        <a:rPr lang="de-DE" sz="1600" smtClean="0"/>
                        <a:t>Andreas Herten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GPU </a:t>
                      </a:r>
                      <a:r>
                        <a:rPr lang="de-DE" sz="1600" dirty="0" err="1" smtClean="0"/>
                        <a:t>implementation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267744" y="6093296"/>
            <a:ext cx="482453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Other </a:t>
            </a:r>
            <a:r>
              <a:rPr lang="de-DE" sz="2000" dirty="0" err="1" smtClean="0"/>
              <a:t>developments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Summary/Outlook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de-DE" dirty="0" smtClean="0"/>
              <a:t>Online Manager: Implementation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canonical</a:t>
            </a:r>
            <a:r>
              <a:rPr lang="de-DE" dirty="0" smtClean="0"/>
              <a:t> ROOT </a:t>
            </a:r>
            <a:r>
              <a:rPr lang="de-DE" dirty="0" err="1" smtClean="0"/>
              <a:t>interface</a:t>
            </a:r>
            <a:endParaRPr lang="de-DE" dirty="0" smtClean="0"/>
          </a:p>
          <a:p>
            <a:pPr lvl="1"/>
            <a:r>
              <a:rPr lang="de-DE" dirty="0" smtClean="0"/>
              <a:t>Quantitative Triplet Finder </a:t>
            </a:r>
            <a:r>
              <a:rPr lang="de-DE" dirty="0" err="1" smtClean="0"/>
              <a:t>benchmark</a:t>
            </a:r>
            <a:r>
              <a:rPr lang="de-DE" dirty="0" smtClean="0"/>
              <a:t> (DPM):</a:t>
            </a:r>
            <a:br>
              <a:rPr lang="de-DE" dirty="0" smtClean="0"/>
            </a:br>
            <a:r>
              <a:rPr lang="de-DE" dirty="0" smtClean="0"/>
              <a:t>&gt; 50% </a:t>
            </a:r>
            <a:r>
              <a:rPr lang="de-DE" dirty="0" err="1" smtClean="0"/>
              <a:t>reconstructed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Outlook</a:t>
            </a:r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finder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/>
              <a:t> </a:t>
            </a:r>
            <a:r>
              <a:rPr lang="de-DE" dirty="0" err="1" smtClean="0"/>
              <a:t>bookkeeping</a:t>
            </a:r>
            <a:endParaRPr lang="de-DE" dirty="0"/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missed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investigated</a:t>
            </a:r>
            <a:endParaRPr lang="de-DE" dirty="0" smtClean="0"/>
          </a:p>
          <a:p>
            <a:pPr lvl="2"/>
            <a:r>
              <a:rPr lang="de-DE" dirty="0" smtClean="0"/>
              <a:t>Triplet Finder </a:t>
            </a:r>
            <a:r>
              <a:rPr lang="de-DE" dirty="0" err="1" smtClean="0"/>
              <a:t>adaptions</a:t>
            </a:r>
            <a:endParaRPr lang="de-DE" dirty="0" smtClean="0"/>
          </a:p>
          <a:p>
            <a:pPr lvl="2"/>
            <a:r>
              <a:rPr lang="de-DE" dirty="0" smtClean="0"/>
              <a:t>Additional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endParaRPr lang="de-DE" dirty="0" smtClean="0"/>
          </a:p>
          <a:p>
            <a:pPr lvl="1"/>
            <a:r>
              <a:rPr lang="de-DE" dirty="0" smtClean="0"/>
              <a:t>Triplet </a:t>
            </a:r>
            <a:r>
              <a:rPr lang="de-DE" dirty="0" err="1" smtClean="0"/>
              <a:t>finder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Enough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selections</a:t>
            </a:r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Other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momenta</a:t>
            </a:r>
            <a:r>
              <a:rPr lang="de-DE" dirty="0" smtClean="0"/>
              <a:t> &gt; 450 </a:t>
            </a:r>
            <a:r>
              <a:rPr lang="de-DE" dirty="0" err="1" smtClean="0"/>
              <a:t>Mev</a:t>
            </a:r>
            <a:r>
              <a:rPr lang="de-DE" dirty="0" smtClean="0"/>
              <a:t>/c?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14313" y="2730500"/>
            <a:ext cx="8786812" cy="127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4400" b="1" dirty="0" err="1"/>
              <a:t>Thank</a:t>
            </a:r>
            <a:r>
              <a:rPr lang="de-DE" sz="4400" b="1" dirty="0"/>
              <a:t> </a:t>
            </a:r>
            <a:r>
              <a:rPr lang="de-DE" sz="4400" b="1" dirty="0" err="1"/>
              <a:t>you</a:t>
            </a:r>
            <a:r>
              <a:rPr lang="de-DE" sz="4400" b="1" dirty="0"/>
              <a:t> </a:t>
            </a:r>
            <a:r>
              <a:rPr lang="de-DE" sz="4400" b="1" dirty="0" err="1"/>
              <a:t>for</a:t>
            </a:r>
            <a:r>
              <a:rPr lang="de-DE" sz="4400" b="1" dirty="0"/>
              <a:t> </a:t>
            </a:r>
            <a:r>
              <a:rPr lang="de-DE" sz="4400" b="1" dirty="0" err="1"/>
              <a:t>your</a:t>
            </a:r>
            <a:r>
              <a:rPr lang="de-DE" sz="4400" b="1" dirty="0"/>
              <a:t> </a:t>
            </a:r>
            <a:r>
              <a:rPr lang="de-DE" sz="4400" b="1" dirty="0" err="1"/>
              <a:t>attention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0630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pPr lvl="1"/>
            <a:r>
              <a:rPr lang="de-DE" dirty="0" err="1" smtClean="0"/>
              <a:t>Continuous</a:t>
            </a:r>
            <a:r>
              <a:rPr lang="de-DE" dirty="0" smtClean="0"/>
              <a:t> Online Tracking </a:t>
            </a:r>
            <a:r>
              <a:rPr lang="de-DE" dirty="0" err="1" smtClean="0"/>
              <a:t>Overview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Online Manager Status (Sean Dobbs)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Triplet Finder Status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Key Topics </a:t>
            </a:r>
            <a:r>
              <a:rPr lang="de-DE" dirty="0" err="1" smtClean="0"/>
              <a:t>for</a:t>
            </a:r>
            <a:r>
              <a:rPr lang="de-DE" dirty="0" smtClean="0"/>
              <a:t> Future </a:t>
            </a:r>
            <a:r>
              <a:rPr lang="de-DE" dirty="0" err="1" smtClean="0"/>
              <a:t>Investigations</a:t>
            </a:r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E5409-B0F1-4AE3-80A2-BEE47F8135A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PANDA Operating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dirty="0" smtClean="0"/>
          </a:p>
          <a:p>
            <a:pPr lvl="1"/>
            <a:r>
              <a:rPr lang="de-DE" dirty="0" smtClean="0"/>
              <a:t>Gap </a:t>
            </a:r>
            <a:r>
              <a:rPr lang="de-DE" dirty="0" err="1" smtClean="0"/>
              <a:t>estimate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Barrier</a:t>
            </a:r>
            <a:r>
              <a:rPr lang="de-DE" dirty="0" smtClean="0"/>
              <a:t> </a:t>
            </a:r>
            <a:r>
              <a:rPr lang="de-DE" dirty="0" err="1" smtClean="0"/>
              <a:t>Bucket</a:t>
            </a:r>
            <a:r>
              <a:rPr lang="de-DE" dirty="0" smtClean="0"/>
              <a:t>: 80% </a:t>
            </a:r>
            <a:r>
              <a:rPr lang="de-DE" dirty="0" err="1" smtClean="0"/>
              <a:t>Filling</a:t>
            </a:r>
            <a:endParaRPr lang="de-DE" dirty="0" smtClean="0"/>
          </a:p>
          <a:p>
            <a:pPr lvl="2"/>
            <a:r>
              <a:rPr lang="de-DE" dirty="0" smtClean="0"/>
              <a:t>HESR </a:t>
            </a:r>
            <a:r>
              <a:rPr lang="de-DE" dirty="0" err="1" smtClean="0"/>
              <a:t>length</a:t>
            </a:r>
            <a:r>
              <a:rPr lang="de-DE" dirty="0" smtClean="0"/>
              <a:t>: 575 m</a:t>
            </a:r>
          </a:p>
          <a:p>
            <a:pPr lvl="2"/>
            <a:r>
              <a:rPr lang="de-DE" dirty="0" smtClean="0"/>
              <a:t>Antiproton </a:t>
            </a:r>
            <a:r>
              <a:rPr lang="de-DE" dirty="0" err="1" smtClean="0"/>
              <a:t>velocity</a:t>
            </a:r>
            <a:r>
              <a:rPr lang="de-DE" dirty="0" smtClean="0"/>
              <a:t>: c</a:t>
            </a:r>
          </a:p>
          <a:p>
            <a:pPr lvl="2"/>
            <a:r>
              <a:rPr lang="de-DE" dirty="0" smtClean="0"/>
              <a:t>Revolution time: 2000 </a:t>
            </a:r>
            <a:r>
              <a:rPr lang="de-DE" dirty="0" err="1" smtClean="0"/>
              <a:t>ns</a:t>
            </a:r>
            <a:endParaRPr lang="de-DE" dirty="0" smtClean="0"/>
          </a:p>
          <a:p>
            <a:pPr lvl="2"/>
            <a:r>
              <a:rPr lang="de-DE" dirty="0" smtClean="0"/>
              <a:t>Gap: 400 </a:t>
            </a:r>
            <a:r>
              <a:rPr lang="de-DE" dirty="0" err="1" smtClean="0"/>
              <a:t>ns</a:t>
            </a:r>
            <a:endParaRPr lang="de-DE" dirty="0" smtClean="0"/>
          </a:p>
          <a:p>
            <a:pPr lvl="2"/>
            <a:r>
              <a:rPr lang="de-DE" dirty="0" err="1" smtClean="0"/>
              <a:t>Fill</a:t>
            </a:r>
            <a:r>
              <a:rPr lang="de-DE" dirty="0" smtClean="0"/>
              <a:t>/Gap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vary</a:t>
            </a:r>
            <a:endParaRPr lang="de-DE" dirty="0" smtClean="0"/>
          </a:p>
          <a:p>
            <a:pPr lvl="1"/>
            <a:r>
              <a:rPr lang="de-DE" dirty="0" smtClean="0">
                <a:sym typeface="Wingdings" pitchFamily="2" charset="2"/>
              </a:rPr>
              <a:t>Events per </a:t>
            </a:r>
            <a:r>
              <a:rPr lang="de-DE" dirty="0" err="1" smtClean="0">
                <a:sym typeface="Wingdings" pitchFamily="2" charset="2"/>
              </a:rPr>
              <a:t>revolution</a:t>
            </a:r>
            <a:r>
              <a:rPr lang="de-DE" dirty="0" smtClean="0">
                <a:sym typeface="Wingdings" pitchFamily="2" charset="2"/>
              </a:rPr>
              <a:t>  Burst:</a:t>
            </a:r>
          </a:p>
          <a:p>
            <a:pPr lvl="2"/>
            <a:r>
              <a:rPr lang="de-DE" dirty="0"/>
              <a:t>2·10</a:t>
            </a:r>
            <a:r>
              <a:rPr lang="de-DE" baseline="30000" dirty="0"/>
              <a:t>7</a:t>
            </a:r>
            <a:r>
              <a:rPr lang="de-DE" dirty="0" smtClean="0"/>
              <a:t>/s·2 µs = 40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3"/>
          <a:stretch/>
        </p:blipFill>
        <p:spPr bwMode="auto">
          <a:xfrm rot="5400000">
            <a:off x="4386063" y="2020985"/>
            <a:ext cx="5842424" cy="316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6588224" y="13407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804248" y="11967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020272" y="11247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236296" y="11247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7452320" y="11247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668344" y="11967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812360" y="13407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100392" y="16288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100392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817240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8172400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817240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817240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8172400" y="29249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8172400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7956376" y="1484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444208" y="1484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6372200" y="17008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300192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228184" y="21328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22818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228184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228184" y="43651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228184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228184" y="479715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6228184" y="25649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6228184" y="50131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6228184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300192" y="54452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6372200" y="56612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6588224" y="58052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6804248" y="59492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8172400" y="33569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8172400" y="357301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8172400" y="37890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8172400" y="400506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8172400" y="42210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8172400" y="44371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8172400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172400" y="48691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7020272" y="60212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7236296" y="60212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7452320" y="60212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596336" y="59492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8172400" y="50851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172400" y="53012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8100392" y="55172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7812360" y="58772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7956376" y="573325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6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Continuous</a:t>
            </a:r>
            <a:r>
              <a:rPr lang="de-DE" dirty="0" smtClean="0"/>
              <a:t> Online Tracking: Motivation/</a:t>
            </a: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No</a:t>
            </a:r>
            <a:r>
              <a:rPr lang="de-DE" dirty="0" smtClean="0">
                <a:sym typeface="Wingdings" pitchFamily="2" charset="2"/>
              </a:rPr>
              <a:t> simple </a:t>
            </a:r>
            <a:r>
              <a:rPr lang="de-DE" dirty="0" err="1" smtClean="0">
                <a:sym typeface="Wingdings" pitchFamily="2" charset="2"/>
              </a:rPr>
              <a:t>criteria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high </a:t>
            </a:r>
            <a:r>
              <a:rPr lang="de-DE" dirty="0" err="1" smtClean="0">
                <a:sym typeface="Wingdings" pitchFamily="2" charset="2"/>
              </a:rPr>
              <a:t>suppression</a:t>
            </a:r>
            <a:r>
              <a:rPr lang="de-DE" dirty="0" smtClean="0">
                <a:sym typeface="Wingdings" pitchFamily="2" charset="2"/>
              </a:rPr>
              <a:t> potential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pPr lvl="1"/>
            <a:r>
              <a:rPr lang="de-DE" dirty="0" smtClean="0"/>
              <a:t>Quasi-</a:t>
            </a:r>
            <a:r>
              <a:rPr lang="de-DE" dirty="0" err="1" smtClean="0"/>
              <a:t>continuous</a:t>
            </a:r>
            <a:r>
              <a:rPr lang="de-DE" dirty="0" smtClean="0"/>
              <a:t> high-rate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PANDA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Overlapping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events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stateless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pattern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recognition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started</a:t>
            </a:r>
            <a:r>
              <a:rPr lang="de-DE" dirty="0" smtClean="0">
                <a:sym typeface="Wingdings" pitchFamily="2" charset="2"/>
              </a:rPr>
              <a:t> upon simple </a:t>
            </a:r>
            <a:r>
              <a:rPr lang="de-DE" dirty="0" err="1" smtClean="0">
                <a:sym typeface="Wingdings" pitchFamily="2" charset="2"/>
              </a:rPr>
              <a:t>criteria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may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process</a:t>
            </a:r>
            <a:r>
              <a:rPr lang="de-DE" dirty="0" smtClean="0">
                <a:sym typeface="Wingdings" pitchFamily="2" charset="2"/>
              </a:rPr>
              <a:t> redundant time </a:t>
            </a:r>
            <a:r>
              <a:rPr lang="de-DE" dirty="0" err="1" smtClean="0">
                <a:sym typeface="Wingdings" pitchFamily="2" charset="2"/>
              </a:rPr>
              <a:t>windows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selections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3131840" y="2636912"/>
            <a:ext cx="4320480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Continuous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Online Tracking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368443" y="4149080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Online Tracking</a:t>
            </a:r>
            <a:endParaRPr lang="de-DE" dirty="0"/>
          </a:p>
        </p:txBody>
      </p:sp>
      <p:sp>
        <p:nvSpPr>
          <p:cNvPr id="16" name="Pfeil nach unten 15"/>
          <p:cNvSpPr/>
          <p:nvPr/>
        </p:nvSpPr>
        <p:spPr>
          <a:xfrm>
            <a:off x="4015360" y="2348881"/>
            <a:ext cx="484632" cy="1270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5599536" y="1278052"/>
            <a:ext cx="484632" cy="1693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>
            <a:off x="4427984" y="1278052"/>
            <a:ext cx="484632" cy="701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5004048" y="4509120"/>
            <a:ext cx="484632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279493" y="4869160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Tracks</a:t>
            </a:r>
            <a:endParaRPr lang="de-DE" dirty="0"/>
          </a:p>
        </p:txBody>
      </p:sp>
      <p:sp>
        <p:nvSpPr>
          <p:cNvPr id="22" name="Pfeil nach unten 21"/>
          <p:cNvSpPr/>
          <p:nvPr/>
        </p:nvSpPr>
        <p:spPr>
          <a:xfrm rot="17368433">
            <a:off x="3522180" y="4134265"/>
            <a:ext cx="484632" cy="2458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67544" y="4623102"/>
            <a:ext cx="230063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Information </a:t>
            </a:r>
            <a:r>
              <a:rPr lang="de-DE" dirty="0" err="1"/>
              <a:t>Merging</a:t>
            </a:r>
            <a:r>
              <a:rPr lang="de-DE" dirty="0"/>
              <a:t>:</a:t>
            </a:r>
          </a:p>
          <a:p>
            <a:r>
              <a:rPr lang="de-DE" dirty="0"/>
              <a:t>PID, </a:t>
            </a:r>
            <a:r>
              <a:rPr lang="de-DE" dirty="0" err="1"/>
              <a:t>etc</a:t>
            </a:r>
            <a:endParaRPr lang="de-DE" dirty="0"/>
          </a:p>
        </p:txBody>
      </p:sp>
      <p:sp>
        <p:nvSpPr>
          <p:cNvPr id="23" name="Pfeil nach unten 22"/>
          <p:cNvSpPr/>
          <p:nvPr/>
        </p:nvSpPr>
        <p:spPr>
          <a:xfrm rot="16200000">
            <a:off x="2229268" y="1758708"/>
            <a:ext cx="484632" cy="2567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7544" y="2564904"/>
            <a:ext cx="1287532" cy="9645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err="1"/>
              <a:t>Calibration</a:t>
            </a:r>
            <a:endParaRPr lang="de-DE" dirty="0"/>
          </a:p>
          <a:p>
            <a:r>
              <a:rPr lang="de-DE" dirty="0" err="1"/>
              <a:t>Alignment</a:t>
            </a:r>
            <a:endParaRPr lang="de-DE" dirty="0"/>
          </a:p>
          <a:p>
            <a:r>
              <a:rPr lang="de-DE" dirty="0"/>
              <a:t>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04747" y="908720"/>
            <a:ext cx="209544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de-DE" dirty="0" err="1"/>
              <a:t>Detector</a:t>
            </a:r>
            <a:r>
              <a:rPr lang="de-DE" dirty="0"/>
              <a:t> Hits/</a:t>
            </a:r>
            <a:r>
              <a:rPr lang="de-DE" dirty="0" err="1"/>
              <a:t>Digis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381107" y="1979548"/>
            <a:ext cx="183896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Local</a:t>
            </a:r>
            <a:r>
              <a:rPr lang="de-DE" dirty="0">
                <a:solidFill>
                  <a:schemeClr val="tx1"/>
                </a:solidFill>
              </a:rPr>
              <a:t> Clustering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53315" y="2987660"/>
            <a:ext cx="1838965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STT Tracking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19872" y="3619468"/>
            <a:ext cx="1838965" cy="38559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Global Tracking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04747" y="6084004"/>
            <a:ext cx="209544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de-DE" dirty="0"/>
              <a:t>Software Trigger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7092280" y="2164214"/>
            <a:ext cx="615888" cy="1552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660232" y="1196752"/>
            <a:ext cx="2084412" cy="10081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Triplet </a:t>
            </a:r>
            <a:r>
              <a:rPr lang="en-US" dirty="0" smtClean="0">
                <a:solidFill>
                  <a:schemeClr val="tx1"/>
                </a:solidFill>
              </a:rPr>
              <a:t>Finder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Hough Transform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Manager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dirty="0" smtClean="0"/>
          </a:p>
          <a:p>
            <a:pPr lvl="1"/>
            <a:r>
              <a:rPr lang="de-DE" dirty="0" smtClean="0"/>
              <a:t>New/</a:t>
            </a:r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endParaRPr lang="de-DE" dirty="0" smtClean="0"/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operational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Triplet Finder </a:t>
            </a:r>
            <a:r>
              <a:rPr lang="de-DE" dirty="0" err="1" smtClean="0">
                <a:sym typeface="Wingdings" pitchFamily="2" charset="2"/>
              </a:rPr>
              <a:t>benchmarks</a:t>
            </a:r>
            <a:endParaRPr lang="de-DE" dirty="0" smtClean="0"/>
          </a:p>
          <a:p>
            <a:pPr lvl="1"/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Output </a:t>
            </a:r>
            <a:r>
              <a:rPr lang="de-DE" dirty="0" err="1" smtClean="0"/>
              <a:t>to</a:t>
            </a:r>
            <a:r>
              <a:rPr lang="de-DE" dirty="0" smtClean="0"/>
              <a:t> ROOT </a:t>
            </a:r>
            <a:r>
              <a:rPr lang="de-DE" dirty="0" err="1" smtClean="0"/>
              <a:t>tree</a:t>
            </a:r>
            <a:endParaRPr lang="de-DE" dirty="0" smtClean="0"/>
          </a:p>
          <a:p>
            <a:pPr lvl="2"/>
            <a:r>
              <a:rPr lang="de-DE" dirty="0" smtClean="0"/>
              <a:t>Event </a:t>
            </a:r>
            <a:r>
              <a:rPr lang="de-DE" dirty="0" err="1" smtClean="0"/>
              <a:t>reconstruction</a:t>
            </a:r>
            <a:endParaRPr lang="de-DE" dirty="0"/>
          </a:p>
          <a:p>
            <a:pPr lvl="1"/>
            <a:r>
              <a:rPr lang="de-DE" dirty="0" smtClean="0"/>
              <a:t>Release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ROOT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04048" y="5118283"/>
            <a:ext cx="31117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/>
              <a:t>Big </a:t>
            </a:r>
            <a:r>
              <a:rPr lang="de-DE" sz="2400" dirty="0" err="1" smtClean="0"/>
              <a:t>thanks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Sean</a:t>
            </a:r>
            <a:br>
              <a:rPr lang="de-DE" sz="2400" dirty="0" smtClean="0"/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his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developments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316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</a:t>
            </a:r>
            <a:r>
              <a:rPr lang="de-DE" dirty="0" err="1" smtClean="0"/>
              <a:t>Finding</a:t>
            </a:r>
            <a:r>
              <a:rPr lang="de-DE" dirty="0" smtClean="0"/>
              <a:t> in Axial </a:t>
            </a:r>
            <a:r>
              <a:rPr lang="de-DE" dirty="0" err="1" smtClean="0"/>
              <a:t>Straws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412875"/>
            <a:ext cx="4752776" cy="5040313"/>
          </a:xfrm>
        </p:spPr>
        <p:txBody>
          <a:bodyPr>
            <a:normAutofit/>
          </a:bodyPr>
          <a:lstStyle/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Find Triplets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pivot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pivot</a:t>
            </a:r>
            <a:r>
              <a:rPr lang="de-DE" dirty="0" smtClean="0"/>
              <a:t> </a:t>
            </a:r>
            <a:r>
              <a:rPr lang="de-DE" dirty="0" err="1" smtClean="0"/>
              <a:t>straw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adjacent</a:t>
            </a:r>
            <a:r>
              <a:rPr lang="de-DE" dirty="0" smtClean="0"/>
              <a:t> </a:t>
            </a:r>
            <a:r>
              <a:rPr lang="de-DE" dirty="0" err="1" smtClean="0"/>
              <a:t>straws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endParaRPr lang="de-DE" dirty="0" smtClean="0"/>
          </a:p>
          <a:p>
            <a:pPr lvl="1"/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Triplets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, </a:t>
            </a: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endParaRPr lang="de-DE" dirty="0" smtClean="0"/>
          </a:p>
          <a:p>
            <a:pPr lvl="1"/>
            <a:r>
              <a:rPr lang="de-DE" dirty="0" err="1" smtClean="0"/>
              <a:t>Associate</a:t>
            </a:r>
            <a:r>
              <a:rPr lang="de-DE" dirty="0" smtClean="0"/>
              <a:t> </a:t>
            </a:r>
            <a:r>
              <a:rPr lang="de-DE" dirty="0" err="1" smtClean="0"/>
              <a:t>nearby</a:t>
            </a:r>
            <a:r>
              <a:rPr lang="de-DE" dirty="0" smtClean="0"/>
              <a:t> 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5832712" y="61927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5940152" y="608400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Interaction Point</a:t>
            </a:r>
            <a:endParaRPr lang="de-DE" dirty="0"/>
          </a:p>
        </p:txBody>
      </p:sp>
      <p:sp>
        <p:nvSpPr>
          <p:cNvPr id="81" name="Foliennummernplatzhalt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51" name="Ellipse 150"/>
          <p:cNvSpPr/>
          <p:nvPr/>
        </p:nvSpPr>
        <p:spPr>
          <a:xfrm>
            <a:off x="5616688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Ellipse 151"/>
          <p:cNvSpPr/>
          <p:nvPr/>
        </p:nvSpPr>
        <p:spPr>
          <a:xfrm>
            <a:off x="5904720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Ellipse 152"/>
          <p:cNvSpPr/>
          <p:nvPr/>
        </p:nvSpPr>
        <p:spPr>
          <a:xfrm>
            <a:off x="5760704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Ellipse 153"/>
          <p:cNvSpPr/>
          <p:nvPr/>
        </p:nvSpPr>
        <p:spPr>
          <a:xfrm>
            <a:off x="5472672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Ellipse 154"/>
          <p:cNvSpPr/>
          <p:nvPr/>
        </p:nvSpPr>
        <p:spPr>
          <a:xfrm>
            <a:off x="6048736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Ellipse 155"/>
          <p:cNvSpPr/>
          <p:nvPr/>
        </p:nvSpPr>
        <p:spPr>
          <a:xfrm>
            <a:off x="5616688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Ellipse 156"/>
          <p:cNvSpPr/>
          <p:nvPr/>
        </p:nvSpPr>
        <p:spPr>
          <a:xfrm>
            <a:off x="5904720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Ellipse 157"/>
          <p:cNvSpPr/>
          <p:nvPr/>
        </p:nvSpPr>
        <p:spPr>
          <a:xfrm>
            <a:off x="6192752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Ellipse 158"/>
          <p:cNvSpPr/>
          <p:nvPr/>
        </p:nvSpPr>
        <p:spPr>
          <a:xfrm>
            <a:off x="6480784" y="2924944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Ellipse 159"/>
          <p:cNvSpPr/>
          <p:nvPr/>
        </p:nvSpPr>
        <p:spPr>
          <a:xfrm>
            <a:off x="6336768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Ellipse 160"/>
          <p:cNvSpPr/>
          <p:nvPr/>
        </p:nvSpPr>
        <p:spPr>
          <a:xfrm>
            <a:off x="6624800" y="3212976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Ellipse 161"/>
          <p:cNvSpPr/>
          <p:nvPr/>
        </p:nvSpPr>
        <p:spPr>
          <a:xfrm>
            <a:off x="6192752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Ellipse 162"/>
          <p:cNvSpPr/>
          <p:nvPr/>
        </p:nvSpPr>
        <p:spPr>
          <a:xfrm>
            <a:off x="6480784" y="350100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Ellipse 163"/>
          <p:cNvSpPr/>
          <p:nvPr/>
        </p:nvSpPr>
        <p:spPr>
          <a:xfrm>
            <a:off x="6768816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Ellipse 164"/>
          <p:cNvSpPr/>
          <p:nvPr/>
        </p:nvSpPr>
        <p:spPr>
          <a:xfrm>
            <a:off x="7056848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Ellipse 165"/>
          <p:cNvSpPr/>
          <p:nvPr/>
        </p:nvSpPr>
        <p:spPr>
          <a:xfrm>
            <a:off x="6912832" y="32129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Ellipse 166"/>
          <p:cNvSpPr/>
          <p:nvPr/>
        </p:nvSpPr>
        <p:spPr>
          <a:xfrm>
            <a:off x="7200864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Ellipse 167"/>
          <p:cNvSpPr/>
          <p:nvPr/>
        </p:nvSpPr>
        <p:spPr>
          <a:xfrm>
            <a:off x="6768816" y="3501008"/>
            <a:ext cx="288032" cy="288032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Ellipse 168"/>
          <p:cNvSpPr/>
          <p:nvPr/>
        </p:nvSpPr>
        <p:spPr>
          <a:xfrm>
            <a:off x="7056848" y="350100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Ellipse 169"/>
          <p:cNvSpPr/>
          <p:nvPr/>
        </p:nvSpPr>
        <p:spPr>
          <a:xfrm>
            <a:off x="7344880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Ellipse 170"/>
          <p:cNvSpPr/>
          <p:nvPr/>
        </p:nvSpPr>
        <p:spPr>
          <a:xfrm>
            <a:off x="7632912" y="2924944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Ellipse 171"/>
          <p:cNvSpPr/>
          <p:nvPr/>
        </p:nvSpPr>
        <p:spPr>
          <a:xfrm>
            <a:off x="7488896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Ellipse 172"/>
          <p:cNvSpPr/>
          <p:nvPr/>
        </p:nvSpPr>
        <p:spPr>
          <a:xfrm>
            <a:off x="7776928" y="321297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Ellipse 173"/>
          <p:cNvSpPr/>
          <p:nvPr/>
        </p:nvSpPr>
        <p:spPr>
          <a:xfrm>
            <a:off x="7344880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Ellipse 174"/>
          <p:cNvSpPr/>
          <p:nvPr/>
        </p:nvSpPr>
        <p:spPr>
          <a:xfrm>
            <a:off x="7632912" y="350100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Ellipse 175"/>
          <p:cNvSpPr/>
          <p:nvPr/>
        </p:nvSpPr>
        <p:spPr>
          <a:xfrm>
            <a:off x="5760704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Ellipse 176"/>
          <p:cNvSpPr/>
          <p:nvPr/>
        </p:nvSpPr>
        <p:spPr>
          <a:xfrm>
            <a:off x="5472672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Ellipse 177"/>
          <p:cNvSpPr/>
          <p:nvPr/>
        </p:nvSpPr>
        <p:spPr>
          <a:xfrm>
            <a:off x="6048736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Ellipse 178"/>
          <p:cNvSpPr/>
          <p:nvPr/>
        </p:nvSpPr>
        <p:spPr>
          <a:xfrm>
            <a:off x="6336768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Ellipse 179"/>
          <p:cNvSpPr/>
          <p:nvPr/>
        </p:nvSpPr>
        <p:spPr>
          <a:xfrm>
            <a:off x="6624800" y="3789040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Ellipse 180"/>
          <p:cNvSpPr/>
          <p:nvPr/>
        </p:nvSpPr>
        <p:spPr>
          <a:xfrm>
            <a:off x="6912832" y="378904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Ellipse 181"/>
          <p:cNvSpPr/>
          <p:nvPr/>
        </p:nvSpPr>
        <p:spPr>
          <a:xfrm>
            <a:off x="7200864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Ellipse 182"/>
          <p:cNvSpPr/>
          <p:nvPr/>
        </p:nvSpPr>
        <p:spPr>
          <a:xfrm>
            <a:off x="7488896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Ellipse 183"/>
          <p:cNvSpPr/>
          <p:nvPr/>
        </p:nvSpPr>
        <p:spPr>
          <a:xfrm>
            <a:off x="7776928" y="378904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616688" y="1772816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Ellipse 185"/>
          <p:cNvSpPr/>
          <p:nvPr/>
        </p:nvSpPr>
        <p:spPr>
          <a:xfrm>
            <a:off x="5904720" y="1772816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Ellipse 186"/>
          <p:cNvSpPr/>
          <p:nvPr/>
        </p:nvSpPr>
        <p:spPr>
          <a:xfrm>
            <a:off x="5760704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Ellipse 187"/>
          <p:cNvSpPr/>
          <p:nvPr/>
        </p:nvSpPr>
        <p:spPr>
          <a:xfrm>
            <a:off x="5472672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Ellipse 188"/>
          <p:cNvSpPr/>
          <p:nvPr/>
        </p:nvSpPr>
        <p:spPr>
          <a:xfrm>
            <a:off x="6048736" y="2060848"/>
            <a:ext cx="288032" cy="288032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Ellipse 189"/>
          <p:cNvSpPr/>
          <p:nvPr/>
        </p:nvSpPr>
        <p:spPr>
          <a:xfrm>
            <a:off x="5616688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Ellipse 190"/>
          <p:cNvSpPr/>
          <p:nvPr/>
        </p:nvSpPr>
        <p:spPr>
          <a:xfrm>
            <a:off x="5904720" y="23488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Ellipse 191"/>
          <p:cNvSpPr/>
          <p:nvPr/>
        </p:nvSpPr>
        <p:spPr>
          <a:xfrm>
            <a:off x="6192752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Ellipse 192"/>
          <p:cNvSpPr/>
          <p:nvPr/>
        </p:nvSpPr>
        <p:spPr>
          <a:xfrm>
            <a:off x="6480784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Ellipse 193"/>
          <p:cNvSpPr/>
          <p:nvPr/>
        </p:nvSpPr>
        <p:spPr>
          <a:xfrm>
            <a:off x="6336768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Ellipse 194"/>
          <p:cNvSpPr/>
          <p:nvPr/>
        </p:nvSpPr>
        <p:spPr>
          <a:xfrm>
            <a:off x="6624800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6" name="Ellipse 195"/>
          <p:cNvSpPr/>
          <p:nvPr/>
        </p:nvSpPr>
        <p:spPr>
          <a:xfrm>
            <a:off x="6192752" y="2348880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Ellipse 196"/>
          <p:cNvSpPr/>
          <p:nvPr/>
        </p:nvSpPr>
        <p:spPr>
          <a:xfrm>
            <a:off x="6480784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6768816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9" name="Ellipse 198"/>
          <p:cNvSpPr/>
          <p:nvPr/>
        </p:nvSpPr>
        <p:spPr>
          <a:xfrm>
            <a:off x="7056848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Ellipse 199"/>
          <p:cNvSpPr/>
          <p:nvPr/>
        </p:nvSpPr>
        <p:spPr>
          <a:xfrm>
            <a:off x="6912832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1" name="Ellipse 200"/>
          <p:cNvSpPr/>
          <p:nvPr/>
        </p:nvSpPr>
        <p:spPr>
          <a:xfrm>
            <a:off x="7200864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2" name="Ellipse 201"/>
          <p:cNvSpPr/>
          <p:nvPr/>
        </p:nvSpPr>
        <p:spPr>
          <a:xfrm>
            <a:off x="6768816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3" name="Ellipse 202"/>
          <p:cNvSpPr/>
          <p:nvPr/>
        </p:nvSpPr>
        <p:spPr>
          <a:xfrm>
            <a:off x="7056848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" name="Ellipse 203"/>
          <p:cNvSpPr/>
          <p:nvPr/>
        </p:nvSpPr>
        <p:spPr>
          <a:xfrm>
            <a:off x="7344880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Ellipse 204"/>
          <p:cNvSpPr/>
          <p:nvPr/>
        </p:nvSpPr>
        <p:spPr>
          <a:xfrm>
            <a:off x="7632912" y="1772816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6" name="Ellipse 205"/>
          <p:cNvSpPr/>
          <p:nvPr/>
        </p:nvSpPr>
        <p:spPr>
          <a:xfrm>
            <a:off x="7488896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7" name="Ellipse 206"/>
          <p:cNvSpPr/>
          <p:nvPr/>
        </p:nvSpPr>
        <p:spPr>
          <a:xfrm>
            <a:off x="7776928" y="2060848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Ellipse 207"/>
          <p:cNvSpPr/>
          <p:nvPr/>
        </p:nvSpPr>
        <p:spPr>
          <a:xfrm>
            <a:off x="7344880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9" name="Ellipse 208"/>
          <p:cNvSpPr/>
          <p:nvPr/>
        </p:nvSpPr>
        <p:spPr>
          <a:xfrm>
            <a:off x="7632912" y="2348880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0" name="Ellipse 209"/>
          <p:cNvSpPr/>
          <p:nvPr/>
        </p:nvSpPr>
        <p:spPr>
          <a:xfrm>
            <a:off x="5760704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Ellipse 210"/>
          <p:cNvSpPr/>
          <p:nvPr/>
        </p:nvSpPr>
        <p:spPr>
          <a:xfrm>
            <a:off x="5472672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2" name="Ellipse 211"/>
          <p:cNvSpPr/>
          <p:nvPr/>
        </p:nvSpPr>
        <p:spPr>
          <a:xfrm>
            <a:off x="6048736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Ellipse 212"/>
          <p:cNvSpPr/>
          <p:nvPr/>
        </p:nvSpPr>
        <p:spPr>
          <a:xfrm>
            <a:off x="6336768" y="2636912"/>
            <a:ext cx="288032" cy="28803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4" name="Ellipse 213"/>
          <p:cNvSpPr/>
          <p:nvPr/>
        </p:nvSpPr>
        <p:spPr>
          <a:xfrm>
            <a:off x="6624800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5" name="Ellipse 214"/>
          <p:cNvSpPr/>
          <p:nvPr/>
        </p:nvSpPr>
        <p:spPr>
          <a:xfrm>
            <a:off x="6912832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Ellipse 215"/>
          <p:cNvSpPr/>
          <p:nvPr/>
        </p:nvSpPr>
        <p:spPr>
          <a:xfrm>
            <a:off x="7200864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Ellipse 216"/>
          <p:cNvSpPr/>
          <p:nvPr/>
        </p:nvSpPr>
        <p:spPr>
          <a:xfrm>
            <a:off x="7488896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Ellipse 217"/>
          <p:cNvSpPr/>
          <p:nvPr/>
        </p:nvSpPr>
        <p:spPr>
          <a:xfrm>
            <a:off x="7776928" y="2636912"/>
            <a:ext cx="288032" cy="2880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Ellipse 218"/>
          <p:cNvSpPr/>
          <p:nvPr/>
        </p:nvSpPr>
        <p:spPr>
          <a:xfrm>
            <a:off x="6768816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0" name="Ellipse 219"/>
          <p:cNvSpPr/>
          <p:nvPr/>
        </p:nvSpPr>
        <p:spPr>
          <a:xfrm>
            <a:off x="6120744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Bogen 77"/>
          <p:cNvSpPr/>
          <p:nvPr/>
        </p:nvSpPr>
        <p:spPr>
          <a:xfrm>
            <a:off x="1043608" y="1178464"/>
            <a:ext cx="5832648" cy="5832648"/>
          </a:xfrm>
          <a:prstGeom prst="arc">
            <a:avLst>
              <a:gd name="adj1" fmla="val 17846169"/>
              <a:gd name="adj2" fmla="val 289135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Textfeld 84"/>
          <p:cNvSpPr txBox="1"/>
          <p:nvPr/>
        </p:nvSpPr>
        <p:spPr>
          <a:xfrm>
            <a:off x="8100392" y="2041103"/>
            <a:ext cx="1080120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300" dirty="0" smtClean="0">
                <a:solidFill>
                  <a:srgbClr val="FF0000"/>
                </a:solidFill>
              </a:rPr>
              <a:t>Pivot </a:t>
            </a:r>
            <a:r>
              <a:rPr lang="de-DE" sz="1300" dirty="0" err="1" smtClean="0">
                <a:solidFill>
                  <a:srgbClr val="FF0000"/>
                </a:solidFill>
              </a:rPr>
              <a:t>straws</a:t>
            </a:r>
            <a:endParaRPr lang="de-DE" sz="1300" dirty="0">
              <a:solidFill>
                <a:srgbClr val="FF0000"/>
              </a:solidFill>
            </a:endParaRPr>
          </a:p>
        </p:txBody>
      </p:sp>
      <p:cxnSp>
        <p:nvCxnSpPr>
          <p:cNvPr id="86" name="Gerade Verbindung mit Pfeil 85"/>
          <p:cNvCxnSpPr>
            <a:stCxn id="85" idx="1"/>
          </p:cNvCxnSpPr>
          <p:nvPr/>
        </p:nvCxnSpPr>
        <p:spPr>
          <a:xfrm flipH="1">
            <a:off x="7473664" y="2187297"/>
            <a:ext cx="6267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8100392" y="3501008"/>
            <a:ext cx="1080120" cy="29238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300" dirty="0" smtClean="0">
                <a:solidFill>
                  <a:srgbClr val="FF0000"/>
                </a:solidFill>
              </a:rPr>
              <a:t>Pivot </a:t>
            </a:r>
            <a:r>
              <a:rPr lang="de-DE" sz="1300" dirty="0" err="1" smtClean="0">
                <a:solidFill>
                  <a:srgbClr val="FF0000"/>
                </a:solidFill>
              </a:rPr>
              <a:t>straws</a:t>
            </a:r>
            <a:endParaRPr lang="de-DE" sz="1300" dirty="0">
              <a:solidFill>
                <a:srgbClr val="FF0000"/>
              </a:solidFill>
            </a:endParaRPr>
          </a:p>
        </p:txBody>
      </p:sp>
      <p:cxnSp>
        <p:nvCxnSpPr>
          <p:cNvPr id="88" name="Gerade Verbindung mit Pfeil 87"/>
          <p:cNvCxnSpPr>
            <a:stCxn id="87" idx="1"/>
          </p:cNvCxnSpPr>
          <p:nvPr/>
        </p:nvCxnSpPr>
        <p:spPr>
          <a:xfrm flipH="1">
            <a:off x="7473664" y="3647202"/>
            <a:ext cx="6267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Triplet Finder 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cs typeface="Courier New" pitchFamily="49" charset="0"/>
              </a:rPr>
              <a:t>First quantitative test with 15 </a:t>
            </a:r>
            <a:r>
              <a:rPr lang="en-US" dirty="0" err="1" smtClean="0">
                <a:cs typeface="Courier New" pitchFamily="49" charset="0"/>
              </a:rPr>
              <a:t>GeV</a:t>
            </a:r>
            <a:r>
              <a:rPr lang="en-US" dirty="0" smtClean="0">
                <a:cs typeface="Courier New" pitchFamily="49" charset="0"/>
              </a:rPr>
              <a:t>/c DPM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Full burst processing: 2000 ns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Animated display in finer granularity: 5 ns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Raw data results: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Total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reconstructed track count: 100179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Reached MC ID: 5130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Reconstructable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MC track count: 10679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MC Tracks reconstructed: 5993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Reco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Status Good: 13790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Reco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Status Bad: 86389</a:t>
            </a:r>
          </a:p>
          <a:p>
            <a:pPr marL="1254125" indent="0">
              <a:spcBef>
                <a:spcPts val="0"/>
              </a:spcBef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Secondary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Tracks: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475</a:t>
            </a:r>
          </a:p>
          <a:p>
            <a:pPr lvl="1"/>
            <a:r>
              <a:rPr lang="de-DE" dirty="0" err="1" smtClean="0">
                <a:cs typeface="Courier New" pitchFamily="49" charset="0"/>
              </a:rPr>
              <a:t>Results</a:t>
            </a:r>
            <a:r>
              <a:rPr lang="de-DE" dirty="0" smtClean="0">
                <a:cs typeface="Courier New" pitchFamily="49" charset="0"/>
              </a:rPr>
              <a:t>:</a:t>
            </a:r>
          </a:p>
          <a:p>
            <a:pPr lvl="2"/>
            <a:r>
              <a:rPr lang="de-DE" dirty="0" smtClean="0">
                <a:cs typeface="Courier New" pitchFamily="49" charset="0"/>
              </a:rPr>
              <a:t>&gt; 50% </a:t>
            </a:r>
            <a:r>
              <a:rPr lang="de-DE" dirty="0" err="1" smtClean="0">
                <a:cs typeface="Courier New" pitchFamily="49" charset="0"/>
              </a:rPr>
              <a:t>reconstruction</a:t>
            </a:r>
            <a:r>
              <a:rPr lang="de-DE" dirty="0" smtClean="0">
                <a:cs typeface="Courier New" pitchFamily="49" charset="0"/>
              </a:rPr>
              <a:t> </a:t>
            </a:r>
            <a:r>
              <a:rPr lang="de-DE" dirty="0" err="1" smtClean="0">
                <a:cs typeface="Courier New" pitchFamily="49" charset="0"/>
              </a:rPr>
              <a:t>efficiency</a:t>
            </a:r>
            <a:endParaRPr lang="de-DE" dirty="0" smtClean="0">
              <a:cs typeface="Courier New" pitchFamily="49" charset="0"/>
            </a:endParaRPr>
          </a:p>
          <a:p>
            <a:pPr lvl="2"/>
            <a:r>
              <a:rPr lang="el-GR" dirty="0" smtClean="0">
                <a:cs typeface="Courier New" pitchFamily="49" charset="0"/>
              </a:rPr>
              <a:t>Δφ</a:t>
            </a:r>
            <a:r>
              <a:rPr lang="de-DE" dirty="0" smtClean="0">
                <a:cs typeface="Courier New" pitchFamily="49" charset="0"/>
              </a:rPr>
              <a:t>: &lt; 100 </a:t>
            </a:r>
            <a:r>
              <a:rPr lang="de-DE" dirty="0" err="1" smtClean="0">
                <a:cs typeface="Courier New" pitchFamily="49" charset="0"/>
              </a:rPr>
              <a:t>mrad</a:t>
            </a:r>
            <a:endParaRPr lang="de-DE" dirty="0" smtClean="0">
              <a:cs typeface="Courier New" pitchFamily="49" charset="0"/>
            </a:endParaRPr>
          </a:p>
          <a:p>
            <a:pPr lvl="2"/>
            <a:r>
              <a:rPr lang="el-GR" dirty="0" smtClean="0">
                <a:cs typeface="Courier New" pitchFamily="49" charset="0"/>
              </a:rPr>
              <a:t>Δ</a:t>
            </a:r>
            <a:r>
              <a:rPr lang="de-DE" dirty="0" err="1" smtClean="0">
                <a:cs typeface="Courier New" pitchFamily="49" charset="0"/>
              </a:rPr>
              <a:t>p</a:t>
            </a:r>
            <a:r>
              <a:rPr lang="de-DE" baseline="-25000" dirty="0" err="1" smtClean="0">
                <a:cs typeface="Courier New" pitchFamily="49" charset="0"/>
              </a:rPr>
              <a:t>t</a:t>
            </a:r>
            <a:r>
              <a:rPr lang="de-DE" dirty="0" smtClean="0">
                <a:cs typeface="Courier New" pitchFamily="49" charset="0"/>
              </a:rPr>
              <a:t>: &lt; 10% (</a:t>
            </a:r>
            <a:r>
              <a:rPr lang="de-DE" dirty="0" err="1" smtClean="0">
                <a:cs typeface="Courier New" pitchFamily="49" charset="0"/>
              </a:rPr>
              <a:t>below</a:t>
            </a:r>
            <a:r>
              <a:rPr lang="de-DE" dirty="0" smtClean="0">
                <a:cs typeface="Courier New" pitchFamily="49" charset="0"/>
              </a:rPr>
              <a:t> 450 </a:t>
            </a:r>
            <a:r>
              <a:rPr lang="de-DE" dirty="0" err="1" smtClean="0">
                <a:cs typeface="Courier New" pitchFamily="49" charset="0"/>
              </a:rPr>
              <a:t>MeV</a:t>
            </a:r>
            <a:r>
              <a:rPr lang="de-DE" dirty="0" smtClean="0">
                <a:cs typeface="Courier New" pitchFamily="49" charset="0"/>
              </a:rPr>
              <a:t>/c)</a:t>
            </a:r>
            <a:endParaRPr lang="de-DE" dirty="0">
              <a:cs typeface="Courier New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tens\daten\praesentationen\2013-03 PANDA Onlinetracking Goa\hitdisplay201303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1340768"/>
            <a:ext cx="5160474" cy="51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Hitstream</a:t>
            </a:r>
            <a:r>
              <a:rPr lang="de-DE" dirty="0"/>
              <a:t> Display: 15 </a:t>
            </a:r>
            <a:r>
              <a:rPr lang="de-DE" dirty="0" err="1"/>
              <a:t>GeV</a:t>
            </a:r>
            <a:r>
              <a:rPr lang="de-DE" dirty="0"/>
              <a:t>/c DPM, 50 </a:t>
            </a:r>
            <a:r>
              <a:rPr lang="de-DE" dirty="0" err="1"/>
              <a:t>ns</a:t>
            </a:r>
            <a:r>
              <a:rPr lang="de-DE" dirty="0"/>
              <a:t> </a:t>
            </a:r>
            <a:r>
              <a:rPr lang="de-DE" dirty="0" err="1"/>
              <a:t>M</a:t>
            </a:r>
            <a:r>
              <a:rPr lang="de-DE" dirty="0" err="1" smtClean="0"/>
              <a:t>ean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ime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Goa, 12.3.2013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Marius C. Mertens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C06D5-BC3D-458E-BB04-AC0FB83962B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932040" y="2457040"/>
            <a:ext cx="4211960" cy="255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charset="0"/>
              <a:buChar char="•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/>
              <a:t>Black</a:t>
            </a:r>
            <a:r>
              <a:rPr lang="de-DE" kern="0" dirty="0" smtClean="0"/>
              <a:t> </a:t>
            </a:r>
            <a:r>
              <a:rPr lang="de-DE" kern="0" dirty="0" err="1" smtClean="0"/>
              <a:t>circles</a:t>
            </a:r>
            <a:r>
              <a:rPr lang="de-DE" kern="0" dirty="0" smtClean="0"/>
              <a:t>: Early isochrone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>
                <a:solidFill>
                  <a:srgbClr val="0000FF"/>
                </a:solidFill>
              </a:rPr>
              <a:t>Blue</a:t>
            </a:r>
            <a:r>
              <a:rPr lang="de-DE" kern="0" dirty="0" smtClean="0"/>
              <a:t> </a:t>
            </a:r>
            <a:r>
              <a:rPr lang="de-DE" kern="0" dirty="0" err="1" smtClean="0"/>
              <a:t>circles</a:t>
            </a:r>
            <a:r>
              <a:rPr lang="de-DE" kern="0" dirty="0" smtClean="0"/>
              <a:t>: Early </a:t>
            </a:r>
            <a:r>
              <a:rPr lang="de-DE" kern="0" dirty="0" err="1" smtClean="0"/>
              <a:t>skewed</a:t>
            </a:r>
            <a:r>
              <a:rPr lang="de-DE" kern="0" dirty="0" smtClean="0"/>
              <a:t> isochrone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>
                <a:solidFill>
                  <a:srgbClr val="00B050"/>
                </a:solidFill>
              </a:rPr>
              <a:t>Green</a:t>
            </a:r>
            <a:r>
              <a:rPr lang="de-DE" kern="0" dirty="0" smtClean="0"/>
              <a:t> </a:t>
            </a:r>
            <a:r>
              <a:rPr lang="de-DE" kern="0" dirty="0" err="1" smtClean="0"/>
              <a:t>circles</a:t>
            </a:r>
            <a:r>
              <a:rPr lang="de-DE" kern="0" dirty="0" smtClean="0"/>
              <a:t>: Close isochrone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err="1" smtClean="0">
                <a:solidFill>
                  <a:srgbClr val="FF0000"/>
                </a:solidFill>
              </a:rPr>
              <a:t>Red</a:t>
            </a:r>
            <a:r>
              <a:rPr lang="de-DE" kern="0" dirty="0" smtClean="0">
                <a:solidFill>
                  <a:srgbClr val="FF0000"/>
                </a:solidFill>
              </a:rPr>
              <a:t> </a:t>
            </a:r>
            <a:r>
              <a:rPr lang="de-DE" kern="0" dirty="0" err="1" smtClean="0"/>
              <a:t>circles</a:t>
            </a:r>
            <a:r>
              <a:rPr lang="de-DE" kern="0" dirty="0" smtClean="0"/>
              <a:t>: </a:t>
            </a:r>
            <a:r>
              <a:rPr lang="de-DE" kern="0" dirty="0" err="1" smtClean="0"/>
              <a:t>Late</a:t>
            </a:r>
            <a:r>
              <a:rPr lang="de-DE" kern="0" dirty="0" smtClean="0"/>
              <a:t> isochrone</a:t>
            </a:r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/>
              <a:t>Black</a:t>
            </a:r>
            <a:r>
              <a:rPr lang="de-DE" kern="0" dirty="0" smtClean="0"/>
              <a:t> </a:t>
            </a:r>
            <a:r>
              <a:rPr lang="de-DE" kern="0" dirty="0" err="1" smtClean="0"/>
              <a:t>dots</a:t>
            </a:r>
            <a:r>
              <a:rPr lang="de-DE" kern="0" dirty="0" smtClean="0"/>
              <a:t>: MVD </a:t>
            </a:r>
            <a:r>
              <a:rPr lang="de-DE" kern="0" dirty="0" err="1" smtClean="0"/>
              <a:t>hits</a:t>
            </a:r>
            <a:endParaRPr lang="de-DE" kern="0" dirty="0" smtClean="0"/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>
                <a:solidFill>
                  <a:srgbClr val="00B050"/>
                </a:solidFill>
              </a:rPr>
              <a:t>Green</a:t>
            </a:r>
            <a:r>
              <a:rPr lang="de-DE" kern="0" dirty="0" smtClean="0"/>
              <a:t> </a:t>
            </a:r>
            <a:r>
              <a:rPr lang="de-DE" kern="0" dirty="0" err="1" smtClean="0"/>
              <a:t>dots</a:t>
            </a:r>
            <a:r>
              <a:rPr lang="de-DE" kern="0" dirty="0" smtClean="0"/>
              <a:t>: MVD </a:t>
            </a:r>
            <a:r>
              <a:rPr lang="de-DE" kern="0" dirty="0" err="1" smtClean="0"/>
              <a:t>hits</a:t>
            </a:r>
            <a:r>
              <a:rPr lang="de-DE" kern="0" dirty="0" smtClean="0"/>
              <a:t> r/z &gt; 0.3</a:t>
            </a:r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err="1" smtClean="0"/>
              <a:t>Black+</a:t>
            </a:r>
            <a:r>
              <a:rPr lang="de-DE" b="1" kern="0" dirty="0" err="1" smtClean="0">
                <a:solidFill>
                  <a:srgbClr val="FF0000"/>
                </a:solidFill>
              </a:rPr>
              <a:t>Red</a:t>
            </a:r>
            <a:r>
              <a:rPr lang="de-DE" kern="0" dirty="0" smtClean="0"/>
              <a:t> </a:t>
            </a:r>
            <a:r>
              <a:rPr lang="de-DE" kern="0" dirty="0" err="1" smtClean="0"/>
              <a:t>dots</a:t>
            </a:r>
            <a:r>
              <a:rPr lang="de-DE" kern="0" dirty="0" smtClean="0"/>
              <a:t>: Triplets/</a:t>
            </a:r>
            <a:r>
              <a:rPr lang="de-DE" kern="0" dirty="0" err="1" smtClean="0"/>
              <a:t>Skewlets</a:t>
            </a:r>
            <a:endParaRPr lang="de-DE" kern="0" dirty="0" smtClean="0"/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>
                <a:ln>
                  <a:solidFill>
                    <a:schemeClr val="tx1">
                      <a:alpha val="36000"/>
                    </a:schemeClr>
                  </a:solidFill>
                </a:ln>
                <a:solidFill>
                  <a:srgbClr val="FFFF00"/>
                </a:solidFill>
              </a:rPr>
              <a:t>Yellow</a:t>
            </a:r>
            <a:r>
              <a:rPr lang="de-DE" kern="0" dirty="0" smtClean="0"/>
              <a:t> </a:t>
            </a:r>
            <a:r>
              <a:rPr lang="de-DE" kern="0" dirty="0" err="1" smtClean="0"/>
              <a:t>tracks</a:t>
            </a:r>
            <a:r>
              <a:rPr lang="de-DE" kern="0" dirty="0" smtClean="0"/>
              <a:t>: </a:t>
            </a:r>
            <a:r>
              <a:rPr lang="de-DE" kern="0" dirty="0" err="1" smtClean="0"/>
              <a:t>Vetoed</a:t>
            </a:r>
            <a:endParaRPr lang="de-DE" kern="0" dirty="0" smtClean="0"/>
          </a:p>
          <a:p>
            <a:pPr marL="457200" lvl="1" indent="0">
              <a:buFont typeface="Wingdings" pitchFamily="2" charset="2"/>
              <a:buNone/>
            </a:pPr>
            <a:r>
              <a:rPr lang="de-DE" b="1" kern="0" dirty="0" smtClean="0">
                <a:solidFill>
                  <a:srgbClr val="0000FF"/>
                </a:solidFill>
              </a:rPr>
              <a:t>Blue</a:t>
            </a:r>
            <a:r>
              <a:rPr lang="de-DE" kern="0" dirty="0" smtClean="0"/>
              <a:t> </a:t>
            </a:r>
            <a:r>
              <a:rPr lang="de-DE" kern="0" dirty="0" err="1" smtClean="0"/>
              <a:t>tracks</a:t>
            </a:r>
            <a:r>
              <a:rPr lang="de-DE" kern="0" dirty="0" smtClean="0"/>
              <a:t>: </a:t>
            </a:r>
            <a:r>
              <a:rPr lang="de-DE" kern="0" dirty="0" err="1" smtClean="0"/>
              <a:t>Accepted</a:t>
            </a:r>
            <a:endParaRPr lang="de-DE" kern="0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1412776"/>
            <a:ext cx="104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XY-View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80112" y="5108991"/>
            <a:ext cx="295232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>
              <a:buClr>
                <a:schemeClr val="tx2"/>
              </a:buClr>
              <a:defRPr/>
            </a:pPr>
            <a:r>
              <a:rPr lang="de-DE" b="1" dirty="0" smtClean="0"/>
              <a:t>DPM Benchmark:</a:t>
            </a:r>
            <a:br>
              <a:rPr lang="de-DE" b="1" dirty="0" smtClean="0"/>
            </a:br>
            <a:r>
              <a:rPr lang="de-DE" b="1" dirty="0" smtClean="0"/>
              <a:t>&gt; 50% </a:t>
            </a:r>
            <a:r>
              <a:rPr lang="de-DE" b="1" dirty="0" err="1" smtClean="0"/>
              <a:t>of</a:t>
            </a:r>
            <a:r>
              <a:rPr lang="de-DE" b="1" dirty="0"/>
              <a:t> </a:t>
            </a:r>
            <a:r>
              <a:rPr lang="de-DE" b="1" dirty="0" err="1" smtClean="0"/>
              <a:t>primary</a:t>
            </a:r>
            <a:r>
              <a:rPr lang="de-DE" b="1" dirty="0" smtClean="0"/>
              <a:t> </a:t>
            </a:r>
            <a:r>
              <a:rPr lang="de-DE" b="1" dirty="0" err="1" smtClean="0"/>
              <a:t>tracks</a:t>
            </a:r>
            <a:r>
              <a:rPr lang="de-DE" b="1" dirty="0" smtClean="0"/>
              <a:t>  in </a:t>
            </a:r>
            <a:r>
              <a:rPr lang="de-DE" b="1" dirty="0" err="1" smtClean="0"/>
              <a:t>the</a:t>
            </a:r>
            <a:r>
              <a:rPr lang="de-DE" b="1" dirty="0" smtClean="0"/>
              <a:t> STT </a:t>
            </a:r>
            <a:r>
              <a:rPr lang="de-DE" b="1" dirty="0" err="1" smtClean="0"/>
              <a:t>reconstructed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basic</a:t>
            </a:r>
            <a:r>
              <a:rPr lang="de-DE" b="1" dirty="0" smtClean="0"/>
              <a:t> </a:t>
            </a:r>
            <a:r>
              <a:rPr lang="de-DE" b="1" dirty="0" err="1" smtClean="0"/>
              <a:t>triplet</a:t>
            </a:r>
            <a:r>
              <a:rPr lang="de-DE" b="1" dirty="0" smtClean="0"/>
              <a:t> </a:t>
            </a:r>
            <a:r>
              <a:rPr lang="de-DE" b="1" dirty="0" err="1" smtClean="0"/>
              <a:t>finder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76056" y="148652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Dual Parton Model (DPM):</a:t>
            </a:r>
            <a:br>
              <a:rPr lang="de-DE" dirty="0" smtClean="0"/>
            </a:br>
            <a:r>
              <a:rPr lang="de-DE" dirty="0" smtClean="0"/>
              <a:t>Standard pp </a:t>
            </a:r>
            <a:r>
              <a:rPr lang="de-DE" dirty="0" err="1" smtClean="0"/>
              <a:t>background</a:t>
            </a:r>
            <a:r>
              <a:rPr lang="de-DE" dirty="0" smtClean="0"/>
              <a:t> </a:t>
            </a:r>
            <a:r>
              <a:rPr lang="de-DE" dirty="0" err="1" smtClean="0"/>
              <a:t>generator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79929" y="1880451"/>
            <a:ext cx="72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kp_cd2">
  <a:themeElements>
    <a:clrScheme name="ikp_cd 1">
      <a:dk1>
        <a:srgbClr val="000000"/>
      </a:dk1>
      <a:lt1>
        <a:srgbClr val="FFFFFF"/>
      </a:lt1>
      <a:dk2>
        <a:srgbClr val="005B82"/>
      </a:dk2>
      <a:lt2>
        <a:srgbClr val="515151"/>
      </a:lt2>
      <a:accent1>
        <a:srgbClr val="0193DE"/>
      </a:accent1>
      <a:accent2>
        <a:srgbClr val="515151"/>
      </a:accent2>
      <a:accent3>
        <a:srgbClr val="FFFFFF"/>
      </a:accent3>
      <a:accent4>
        <a:srgbClr val="000000"/>
      </a:accent4>
      <a:accent5>
        <a:srgbClr val="AAC8EC"/>
      </a:accent5>
      <a:accent6>
        <a:srgbClr val="494949"/>
      </a:accent6>
      <a:hlink>
        <a:srgbClr val="9C9C9C"/>
      </a:hlink>
      <a:folHlink>
        <a:srgbClr val="B9B9B9"/>
      </a:folHlink>
    </a:clrScheme>
    <a:fontScheme name="ikp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kp_cd 1">
        <a:dk1>
          <a:srgbClr val="000000"/>
        </a:dk1>
        <a:lt1>
          <a:srgbClr val="FFFFFF"/>
        </a:lt1>
        <a:dk2>
          <a:srgbClr val="005B82"/>
        </a:dk2>
        <a:lt2>
          <a:srgbClr val="515151"/>
        </a:lt2>
        <a:accent1>
          <a:srgbClr val="0193DE"/>
        </a:accent1>
        <a:accent2>
          <a:srgbClr val="515151"/>
        </a:accent2>
        <a:accent3>
          <a:srgbClr val="FFFFFF"/>
        </a:accent3>
        <a:accent4>
          <a:srgbClr val="000000"/>
        </a:accent4>
        <a:accent5>
          <a:srgbClr val="AAC8EC"/>
        </a:accent5>
        <a:accent6>
          <a:srgbClr val="494949"/>
        </a:accent6>
        <a:hlink>
          <a:srgbClr val="9C9C9C"/>
        </a:hlink>
        <a:folHlink>
          <a:srgbClr val="B9B9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ikp_cd2</Template>
  <TotalTime>0</TotalTime>
  <Words>648</Words>
  <Application>Microsoft Office PowerPoint</Application>
  <PresentationFormat>Bildschirmpräsentation (4:3)</PresentationFormat>
  <Paragraphs>204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ikp_cd2</vt:lpstr>
      <vt:lpstr>Online Tracking Overview &amp; Triplet Finder Status</vt:lpstr>
      <vt:lpstr>Outline</vt:lpstr>
      <vt:lpstr>PANDA Operating Conditions</vt:lpstr>
      <vt:lpstr>Continuous Online Tracking: Motivation/Concept</vt:lpstr>
      <vt:lpstr>Continuous  Online Tracking</vt:lpstr>
      <vt:lpstr>Online Manager Status</vt:lpstr>
      <vt:lpstr>Triplet Finding in Axial Straws</vt:lpstr>
      <vt:lpstr>Triplet Finder Status</vt:lpstr>
      <vt:lpstr>Hitstream Display: 15 GeV/c DPM, 50 ns Mean Time</vt:lpstr>
      <vt:lpstr>Triplet Finder Status</vt:lpstr>
      <vt:lpstr>Future Investigations: Fit/Finder Quality</vt:lpstr>
      <vt:lpstr>More (Online) Tracking Algorithms</vt:lpstr>
      <vt:lpstr>Summary/Outlook</vt:lpstr>
    </vt:vector>
  </TitlesOfParts>
  <Company>FZJ/JSC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for the PANDA Online Tracking</dc:title>
  <dc:creator>Mertens</dc:creator>
  <cp:lastModifiedBy>Mertens</cp:lastModifiedBy>
  <cp:revision>959</cp:revision>
  <cp:lastPrinted>2013-02-27T22:42:28Z</cp:lastPrinted>
  <dcterms:created xsi:type="dcterms:W3CDTF">2011-02-17T08:59:49Z</dcterms:created>
  <dcterms:modified xsi:type="dcterms:W3CDTF">2013-03-11T17:56:21Z</dcterms:modified>
</cp:coreProperties>
</file>