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7" r:id="rId3"/>
    <p:sldId id="258" r:id="rId4"/>
    <p:sldId id="259" r:id="rId5"/>
    <p:sldId id="260" r:id="rId6"/>
    <p:sldId id="261" r:id="rId7"/>
    <p:sldId id="257" r:id="rId8"/>
    <p:sldId id="272" r:id="rId9"/>
    <p:sldId id="263" r:id="rId10"/>
    <p:sldId id="284" r:id="rId11"/>
    <p:sldId id="262" r:id="rId12"/>
    <p:sldId id="264" r:id="rId13"/>
    <p:sldId id="266" r:id="rId14"/>
    <p:sldId id="265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8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132F-498D-41CF-BA4E-6AE736A110C5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660B-89AA-482C-887F-E3F64BD29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B6D6-9A0E-4FFE-88E7-0B671389BE5A}" type="datetime1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3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035E-B568-4159-AEB1-7A24AC86A9C3}" type="datetime1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82B2-D22D-4B8E-85C9-9DDADD761D65}" type="datetime1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EC14-6963-479E-B4E0-AFF219D12D24}" type="datetime1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BABF-BEB7-47F4-9591-A152F87589E3}" type="datetime1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0150-DCC5-494C-8319-B6E1F9E52923}" type="datetime1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8598-149B-4E4D-957B-FB54DF1FC146}" type="datetime1">
              <a:rPr lang="ru-RU" smtClean="0"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1114-B05D-497D-A23B-C3728E27B322}" type="datetime1">
              <a:rPr lang="ru-RU" smtClean="0"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4729-528F-42D4-8596-FF5619BDED50}" type="datetime1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1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7B15-961D-4750-8117-8C814298496A}" type="datetime1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4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2C56-49E8-4708-BC80-222DB51F0E7F}" type="datetime1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8B89-FBE7-4C52-87B6-EE81CD0BE648}" type="datetime1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C953-E653-455B-9070-E9BF40B3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2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the Yoke Interfaces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Evgeny Koshurnikov</a:t>
            </a:r>
          </a:p>
          <a:p>
            <a:r>
              <a:rPr lang="en-US" dirty="0" smtClean="0"/>
              <a:t>February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Target/Magnet Interface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November 11, 2011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1B5C8-EA57-43A3-99B6-6B11CAEA8DD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051" name="Picture 3" descr="C:\Users\11\Desktop\ПандаИнтерфейс 2010\Интерфейс с платформой\DubnaRigidPlatform\Поперечное сечение соленоида11b_1(b)'''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37" y="1690704"/>
            <a:ext cx="274354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0" y="1546578"/>
            <a:ext cx="5745732" cy="460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89" y="3994830"/>
            <a:ext cx="305658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3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ru-RU" dirty="0" err="1"/>
              <a:t>rawing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attachment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Cluster-jet</a:t>
            </a:r>
            <a:r>
              <a:rPr lang="ru-RU" dirty="0"/>
              <a:t> </a:t>
            </a:r>
            <a:r>
              <a:rPr lang="ru-RU" dirty="0" err="1"/>
              <a:t>target</a:t>
            </a:r>
            <a:r>
              <a:rPr lang="ru-RU" dirty="0"/>
              <a:t> </a:t>
            </a:r>
            <a:r>
              <a:rPr lang="ru-RU" dirty="0" err="1"/>
              <a:t>source</a:t>
            </a:r>
            <a:r>
              <a:rPr lang="en-US" dirty="0"/>
              <a:t> of 26.01.12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11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0065"/>
            <a:ext cx="7560840" cy="519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5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H.Orth</a:t>
            </a:r>
            <a:r>
              <a:rPr lang="en-US" dirty="0" smtClean="0"/>
              <a:t> questions about the target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Dear</a:t>
            </a:r>
            <a:r>
              <a:rPr lang="ru-RU" sz="2400" dirty="0"/>
              <a:t> Andrea,</a:t>
            </a:r>
          </a:p>
          <a:p>
            <a:pPr marL="0" indent="0">
              <a:buNone/>
            </a:pPr>
            <a:r>
              <a:rPr lang="ru-RU" sz="2400" dirty="0" err="1"/>
              <a:t>last</a:t>
            </a:r>
            <a:r>
              <a:rPr lang="ru-RU" sz="2400" dirty="0"/>
              <a:t> </a:t>
            </a:r>
            <a:r>
              <a:rPr lang="ru-RU" sz="2400" dirty="0" err="1"/>
              <a:t>week</a:t>
            </a:r>
            <a:r>
              <a:rPr lang="ru-RU" sz="2400" dirty="0"/>
              <a:t> I </a:t>
            </a:r>
            <a:r>
              <a:rPr lang="ru-RU" sz="2400" dirty="0" err="1"/>
              <a:t>discussed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mounting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target</a:t>
            </a:r>
            <a:r>
              <a:rPr lang="ru-RU" sz="2400" dirty="0"/>
              <a:t> </a:t>
            </a:r>
            <a:r>
              <a:rPr lang="ru-RU" sz="2400" dirty="0" err="1"/>
              <a:t>equipment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magnet</a:t>
            </a:r>
            <a:r>
              <a:rPr lang="ru-RU" sz="2400" dirty="0"/>
              <a:t> </a:t>
            </a:r>
            <a:r>
              <a:rPr lang="ru-RU" sz="2400" dirty="0" err="1"/>
              <a:t>group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Dubna</a:t>
            </a:r>
            <a:r>
              <a:rPr lang="ru-RU" sz="2400" dirty="0"/>
              <a:t> </a:t>
            </a:r>
            <a:r>
              <a:rPr lang="ru-RU" sz="2400" dirty="0" err="1"/>
              <a:t>while</a:t>
            </a:r>
            <a:r>
              <a:rPr lang="ru-RU" sz="2400" dirty="0"/>
              <a:t> I </a:t>
            </a:r>
            <a:r>
              <a:rPr lang="ru-RU" sz="2400" dirty="0" err="1"/>
              <a:t>was</a:t>
            </a:r>
            <a:r>
              <a:rPr lang="ru-RU" sz="2400" dirty="0"/>
              <a:t> </a:t>
            </a:r>
            <a:r>
              <a:rPr lang="ru-RU" sz="2400" dirty="0" err="1"/>
              <a:t>there</a:t>
            </a:r>
            <a:r>
              <a:rPr lang="ru-RU" sz="2400" dirty="0"/>
              <a:t>.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belongs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many</a:t>
            </a:r>
            <a:r>
              <a:rPr lang="ru-RU" sz="2400" dirty="0"/>
              <a:t> </a:t>
            </a:r>
            <a:r>
              <a:rPr lang="ru-RU" sz="2400" dirty="0" err="1"/>
              <a:t>interfaces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magnet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From</a:t>
            </a:r>
            <a:r>
              <a:rPr lang="ru-RU" sz="2400" dirty="0"/>
              <a:t> Alfons I </a:t>
            </a:r>
            <a:r>
              <a:rPr lang="ru-RU" sz="2400" dirty="0" err="1"/>
              <a:t>received</a:t>
            </a:r>
            <a:r>
              <a:rPr lang="ru-RU" sz="2400" dirty="0"/>
              <a:t> </a:t>
            </a:r>
            <a:r>
              <a:rPr lang="ru-RU" sz="2400" dirty="0" err="1"/>
              <a:t>some</a:t>
            </a:r>
            <a:r>
              <a:rPr lang="ru-RU" sz="2400" dirty="0"/>
              <a:t> </a:t>
            </a:r>
            <a:r>
              <a:rPr lang="ru-RU" sz="2400" dirty="0" err="1"/>
              <a:t>drawings</a:t>
            </a:r>
            <a:r>
              <a:rPr lang="ru-RU" sz="2400" dirty="0"/>
              <a:t> </a:t>
            </a:r>
            <a:r>
              <a:rPr lang="ru-RU" sz="2400" dirty="0" err="1"/>
              <a:t>how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mount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cluster-jet</a:t>
            </a:r>
            <a:r>
              <a:rPr lang="ru-RU" sz="2400" dirty="0"/>
              <a:t> </a:t>
            </a:r>
            <a:r>
              <a:rPr lang="ru-RU" sz="2400" dirty="0" err="1"/>
              <a:t>source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top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yoke</a:t>
            </a:r>
            <a:r>
              <a:rPr lang="ru-RU" sz="2400" dirty="0"/>
              <a:t>.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equivalent</a:t>
            </a:r>
            <a:r>
              <a:rPr lang="ru-RU" sz="2400" dirty="0"/>
              <a:t> </a:t>
            </a:r>
            <a:r>
              <a:rPr lang="ru-RU" sz="2400" dirty="0" err="1"/>
              <a:t>problem</a:t>
            </a:r>
            <a:r>
              <a:rPr lang="ru-RU" sz="2400" dirty="0"/>
              <a:t> </a:t>
            </a:r>
            <a:r>
              <a:rPr lang="ru-RU" sz="2400" dirty="0" err="1"/>
              <a:t>arises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target</a:t>
            </a:r>
            <a:r>
              <a:rPr lang="ru-RU" sz="2400" dirty="0"/>
              <a:t> </a:t>
            </a:r>
            <a:r>
              <a:rPr lang="ru-RU" sz="2400" dirty="0" err="1"/>
              <a:t>dump</a:t>
            </a:r>
            <a:r>
              <a:rPr lang="ru-RU" sz="2400" dirty="0"/>
              <a:t>.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urgent</a:t>
            </a:r>
            <a:r>
              <a:rPr lang="ru-RU" sz="2400" dirty="0"/>
              <a:t> </a:t>
            </a:r>
            <a:r>
              <a:rPr lang="ru-RU" sz="2400" dirty="0" err="1"/>
              <a:t>question</a:t>
            </a:r>
            <a:r>
              <a:rPr lang="ru-RU" sz="2400" dirty="0"/>
              <a:t> </a:t>
            </a:r>
            <a:r>
              <a:rPr lang="ru-RU" sz="2400" dirty="0" err="1"/>
              <a:t>there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size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recess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yoke</a:t>
            </a:r>
            <a:r>
              <a:rPr lang="ru-RU" sz="2400" dirty="0"/>
              <a:t>, </a:t>
            </a:r>
            <a:r>
              <a:rPr lang="ru-RU" sz="2400" dirty="0" err="1"/>
              <a:t>since</a:t>
            </a:r>
            <a:r>
              <a:rPr lang="ru-RU" sz="2400" dirty="0"/>
              <a:t> A. </a:t>
            </a:r>
            <a:r>
              <a:rPr lang="ru-RU" sz="2400" dirty="0" err="1"/>
              <a:t>Makarov</a:t>
            </a:r>
            <a:r>
              <a:rPr lang="ru-RU" sz="2400" dirty="0"/>
              <a:t> </a:t>
            </a:r>
            <a:r>
              <a:rPr lang="ru-RU" sz="2400" dirty="0" err="1"/>
              <a:t>from</a:t>
            </a:r>
            <a:r>
              <a:rPr lang="ru-RU" sz="2400" dirty="0"/>
              <a:t> </a:t>
            </a:r>
            <a:r>
              <a:rPr lang="ru-RU" sz="2400" dirty="0" err="1"/>
              <a:t>Dubna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redoing</a:t>
            </a:r>
            <a:r>
              <a:rPr lang="ru-RU" sz="2400" dirty="0"/>
              <a:t> </a:t>
            </a:r>
            <a:r>
              <a:rPr lang="ru-RU" sz="2400" dirty="0" err="1"/>
              <a:t>all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stress</a:t>
            </a:r>
            <a:r>
              <a:rPr lang="ru-RU" sz="2400" dirty="0"/>
              <a:t> </a:t>
            </a:r>
            <a:r>
              <a:rPr lang="ru-RU" sz="2400" dirty="0" err="1"/>
              <a:t>calculation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yoke</a:t>
            </a:r>
            <a:r>
              <a:rPr lang="ru-RU" sz="2400" dirty="0"/>
              <a:t> </a:t>
            </a:r>
            <a:r>
              <a:rPr lang="ru-RU" sz="2400" dirty="0" err="1"/>
              <a:t>again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wants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have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important</a:t>
            </a:r>
            <a:r>
              <a:rPr lang="ru-RU" sz="2400" dirty="0"/>
              <a:t> </a:t>
            </a:r>
            <a:r>
              <a:rPr lang="ru-RU" sz="2400" dirty="0" err="1"/>
              <a:t>structural</a:t>
            </a:r>
            <a:r>
              <a:rPr lang="ru-RU" sz="2400" dirty="0"/>
              <a:t> </a:t>
            </a:r>
            <a:r>
              <a:rPr lang="ru-RU" sz="2400" dirty="0" err="1"/>
              <a:t>details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his</a:t>
            </a:r>
            <a:r>
              <a:rPr lang="ru-RU" sz="2400" dirty="0"/>
              <a:t> </a:t>
            </a:r>
            <a:r>
              <a:rPr lang="ru-RU" sz="2400" dirty="0" err="1"/>
              <a:t>model</a:t>
            </a:r>
            <a:r>
              <a:rPr lang="ru-RU" sz="2400" dirty="0"/>
              <a:t>. I </a:t>
            </a:r>
            <a:r>
              <a:rPr lang="ru-RU" sz="2400" dirty="0" err="1"/>
              <a:t>made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recess</a:t>
            </a:r>
            <a:r>
              <a:rPr lang="ru-RU" sz="2400" dirty="0"/>
              <a:t> </a:t>
            </a:r>
            <a:r>
              <a:rPr lang="ru-RU" sz="2400" dirty="0" err="1"/>
              <a:t>now</a:t>
            </a:r>
            <a:r>
              <a:rPr lang="ru-RU" sz="2400" dirty="0"/>
              <a:t> </a:t>
            </a:r>
            <a:r>
              <a:rPr lang="ru-RU" sz="2400" dirty="0" err="1"/>
              <a:t>quadratic</a:t>
            </a:r>
            <a:r>
              <a:rPr lang="ru-RU" sz="2400" dirty="0"/>
              <a:t> 1m^2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same</a:t>
            </a:r>
            <a:r>
              <a:rPr lang="ru-RU" sz="2400" dirty="0"/>
              <a:t> </a:t>
            </a:r>
            <a:r>
              <a:rPr lang="ru-RU" sz="2400" dirty="0" err="1"/>
              <a:t>depth</a:t>
            </a:r>
            <a:r>
              <a:rPr lang="ru-RU" sz="2400" dirty="0"/>
              <a:t> </a:t>
            </a:r>
            <a:r>
              <a:rPr lang="ru-RU" sz="2400" dirty="0" err="1"/>
              <a:t>like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source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 smtClean="0"/>
              <a:t>Could</a:t>
            </a:r>
            <a:r>
              <a:rPr lang="ru-RU" sz="2400" dirty="0" smtClean="0"/>
              <a:t> </a:t>
            </a:r>
            <a:r>
              <a:rPr lang="ru-RU" sz="2400" dirty="0" err="1"/>
              <a:t>you</a:t>
            </a:r>
            <a:r>
              <a:rPr lang="ru-RU" sz="2400" dirty="0"/>
              <a:t> </a:t>
            </a:r>
            <a:r>
              <a:rPr lang="ru-RU" sz="2400" dirty="0" err="1"/>
              <a:t>look</a:t>
            </a:r>
            <a:r>
              <a:rPr lang="ru-RU" sz="2400" dirty="0"/>
              <a:t> </a:t>
            </a:r>
            <a:r>
              <a:rPr lang="ru-RU" sz="2400" dirty="0" err="1"/>
              <a:t>into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details</a:t>
            </a:r>
            <a:r>
              <a:rPr lang="ru-RU" sz="2400" dirty="0"/>
              <a:t> </a:t>
            </a:r>
            <a:r>
              <a:rPr lang="ru-RU" sz="2400" dirty="0" err="1"/>
              <a:t>if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sufficient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pellet</a:t>
            </a:r>
            <a:r>
              <a:rPr lang="ru-RU" sz="2400" dirty="0"/>
              <a:t> </a:t>
            </a:r>
            <a:r>
              <a:rPr lang="ru-RU" sz="2400" dirty="0" err="1"/>
              <a:t>tracking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aditional</a:t>
            </a:r>
            <a:r>
              <a:rPr lang="ru-RU" sz="2400" dirty="0"/>
              <a:t> </a:t>
            </a:r>
            <a:r>
              <a:rPr lang="ru-RU" sz="2400" dirty="0" err="1"/>
              <a:t>pumps</a:t>
            </a:r>
            <a:r>
              <a:rPr lang="ru-RU" sz="2400" dirty="0"/>
              <a:t> </a:t>
            </a:r>
            <a:r>
              <a:rPr lang="ru-RU" sz="2400" dirty="0" err="1"/>
              <a:t>which</a:t>
            </a:r>
            <a:r>
              <a:rPr lang="ru-RU" sz="2400" dirty="0"/>
              <a:t> </a:t>
            </a:r>
            <a:r>
              <a:rPr lang="ru-RU" sz="2400" dirty="0" err="1"/>
              <a:t>Hans</a:t>
            </a:r>
            <a:r>
              <a:rPr lang="ru-RU" sz="2400" dirty="0"/>
              <a:t> </a:t>
            </a:r>
            <a:r>
              <a:rPr lang="ru-RU" sz="2400" dirty="0" err="1"/>
              <a:t>Calen</a:t>
            </a:r>
            <a:r>
              <a:rPr lang="ru-RU" sz="2400" dirty="0"/>
              <a:t> </a:t>
            </a:r>
            <a:r>
              <a:rPr lang="ru-RU" sz="2400" dirty="0" err="1"/>
              <a:t>was</a:t>
            </a:r>
            <a:r>
              <a:rPr lang="ru-RU" sz="2400" dirty="0"/>
              <a:t> </a:t>
            </a:r>
            <a:r>
              <a:rPr lang="ru-RU" sz="2400" dirty="0" err="1"/>
              <a:t>asking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? 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H.Orth</a:t>
            </a:r>
            <a:r>
              <a:rPr lang="en-US" dirty="0"/>
              <a:t> questions about the target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err="1"/>
              <a:t>Dear</a:t>
            </a:r>
            <a:r>
              <a:rPr lang="ru-RU" sz="9600" dirty="0"/>
              <a:t> </a:t>
            </a:r>
            <a:r>
              <a:rPr lang="ru-RU" sz="9600" dirty="0" err="1"/>
              <a:t>Alex</a:t>
            </a:r>
            <a:r>
              <a:rPr lang="ru-RU" sz="9600" dirty="0"/>
              <a:t>,</a:t>
            </a:r>
          </a:p>
          <a:p>
            <a:pPr marL="0" indent="0">
              <a:buNone/>
            </a:pPr>
            <a:r>
              <a:rPr lang="ru-RU" sz="9600" dirty="0" err="1" smtClean="0"/>
              <a:t>ad</a:t>
            </a:r>
            <a:r>
              <a:rPr lang="ru-RU" sz="9600" dirty="0" smtClean="0"/>
              <a:t> </a:t>
            </a:r>
            <a:r>
              <a:rPr lang="ru-RU" sz="9600" dirty="0"/>
              <a:t>1).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distance</a:t>
            </a:r>
            <a:r>
              <a:rPr lang="ru-RU" sz="9600" dirty="0"/>
              <a:t> </a:t>
            </a:r>
            <a:r>
              <a:rPr lang="ru-RU" sz="9600" dirty="0" err="1"/>
              <a:t>between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support</a:t>
            </a:r>
            <a:r>
              <a:rPr lang="ru-RU" sz="9600" dirty="0"/>
              <a:t> </a:t>
            </a:r>
            <a:r>
              <a:rPr lang="ru-RU" sz="9600" dirty="0" err="1"/>
              <a:t>beam</a:t>
            </a:r>
            <a:r>
              <a:rPr lang="ru-RU" sz="9600" dirty="0"/>
              <a:t> </a:t>
            </a:r>
            <a:r>
              <a:rPr lang="ru-RU" sz="9600" dirty="0" err="1"/>
              <a:t>and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bottom</a:t>
            </a:r>
            <a:r>
              <a:rPr lang="ru-RU" sz="9600" dirty="0"/>
              <a:t> </a:t>
            </a:r>
            <a:r>
              <a:rPr lang="ru-RU" sz="9600" dirty="0" err="1"/>
              <a:t>recess</a:t>
            </a:r>
            <a:r>
              <a:rPr lang="ru-RU" sz="9600" dirty="0"/>
              <a:t> </a:t>
            </a:r>
            <a:r>
              <a:rPr lang="ru-RU" sz="9600" dirty="0" err="1"/>
              <a:t>is</a:t>
            </a:r>
            <a:r>
              <a:rPr lang="ru-RU" sz="9600" dirty="0"/>
              <a:t> </a:t>
            </a:r>
            <a:r>
              <a:rPr lang="ru-RU" sz="9600" dirty="0" err="1"/>
              <a:t>serious</a:t>
            </a:r>
            <a:r>
              <a:rPr lang="ru-RU" sz="9600" dirty="0"/>
              <a:t> </a:t>
            </a:r>
            <a:r>
              <a:rPr lang="ru-RU" sz="9600" dirty="0" err="1"/>
              <a:t>since</a:t>
            </a:r>
            <a:r>
              <a:rPr lang="ru-RU" sz="9600" dirty="0"/>
              <a:t> i </a:t>
            </a:r>
            <a:r>
              <a:rPr lang="ru-RU" sz="9600" dirty="0" err="1"/>
              <a:t>do</a:t>
            </a:r>
            <a:r>
              <a:rPr lang="ru-RU" sz="9600" dirty="0"/>
              <a:t> </a:t>
            </a:r>
            <a:r>
              <a:rPr lang="ru-RU" sz="9600" dirty="0" err="1"/>
              <a:t>not</a:t>
            </a:r>
            <a:r>
              <a:rPr lang="ru-RU" sz="9600" dirty="0"/>
              <a:t> </a:t>
            </a:r>
            <a:r>
              <a:rPr lang="ru-RU" sz="9600" dirty="0" err="1"/>
              <a:t>see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possibility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a </a:t>
            </a:r>
            <a:r>
              <a:rPr lang="ru-RU" sz="9600" dirty="0" err="1"/>
              <a:t>cut-out</a:t>
            </a:r>
            <a:r>
              <a:rPr lang="ru-RU" sz="9600" dirty="0"/>
              <a:t> </a:t>
            </a:r>
            <a:r>
              <a:rPr lang="ru-RU" sz="9600" dirty="0" err="1"/>
              <a:t>in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beam</a:t>
            </a:r>
            <a:r>
              <a:rPr lang="ru-RU" sz="9600" dirty="0"/>
              <a:t>. </a:t>
            </a:r>
            <a:r>
              <a:rPr lang="ru-RU" sz="9600" dirty="0" err="1"/>
              <a:t>On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other</a:t>
            </a:r>
            <a:r>
              <a:rPr lang="ru-RU" sz="9600" dirty="0"/>
              <a:t> </a:t>
            </a:r>
            <a:r>
              <a:rPr lang="ru-RU" sz="9600" dirty="0" err="1"/>
              <a:t>hand</a:t>
            </a:r>
            <a:r>
              <a:rPr lang="ru-RU" sz="9600" dirty="0"/>
              <a:t> I </a:t>
            </a:r>
            <a:r>
              <a:rPr lang="ru-RU" sz="9600" dirty="0" err="1"/>
              <a:t>would</a:t>
            </a:r>
            <a:r>
              <a:rPr lang="ru-RU" sz="9600" dirty="0"/>
              <a:t> </a:t>
            </a:r>
            <a:r>
              <a:rPr lang="ru-RU" sz="9600" dirty="0" err="1"/>
              <a:t>propose</a:t>
            </a:r>
            <a:r>
              <a:rPr lang="ru-RU" sz="9600" dirty="0"/>
              <a:t> </a:t>
            </a:r>
            <a:r>
              <a:rPr lang="ru-RU" sz="9600" dirty="0" err="1"/>
              <a:t>to</a:t>
            </a:r>
            <a:r>
              <a:rPr lang="ru-RU" sz="9600" dirty="0"/>
              <a:t> </a:t>
            </a:r>
            <a:r>
              <a:rPr lang="ru-RU" sz="9600" dirty="0" err="1"/>
              <a:t>make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bottom</a:t>
            </a:r>
            <a:r>
              <a:rPr lang="ru-RU" sz="9600" dirty="0"/>
              <a:t> </a:t>
            </a:r>
            <a:r>
              <a:rPr lang="ru-RU" sz="9600" dirty="0" err="1"/>
              <a:t>hole</a:t>
            </a:r>
            <a:r>
              <a:rPr lang="ru-RU" sz="9600" dirty="0"/>
              <a:t> </a:t>
            </a:r>
            <a:r>
              <a:rPr lang="ru-RU" sz="9600" dirty="0" err="1"/>
              <a:t>also</a:t>
            </a:r>
            <a:r>
              <a:rPr lang="ru-RU" sz="9600" dirty="0"/>
              <a:t> </a:t>
            </a:r>
            <a:r>
              <a:rPr lang="ru-RU" sz="9600" dirty="0" err="1"/>
              <a:t>square</a:t>
            </a:r>
            <a:r>
              <a:rPr lang="ru-RU" sz="9600" dirty="0"/>
              <a:t> (1x1 m) </a:t>
            </a:r>
            <a:r>
              <a:rPr lang="ru-RU" sz="9600" dirty="0" err="1"/>
              <a:t>and</a:t>
            </a:r>
            <a:r>
              <a:rPr lang="ru-RU" sz="9600" dirty="0"/>
              <a:t> </a:t>
            </a:r>
            <a:r>
              <a:rPr lang="ru-RU" sz="9600" dirty="0" err="1"/>
              <a:t>not</a:t>
            </a:r>
            <a:r>
              <a:rPr lang="ru-RU" sz="9600" dirty="0"/>
              <a:t> </a:t>
            </a:r>
            <a:r>
              <a:rPr lang="ru-RU" sz="9600" dirty="0" err="1"/>
              <a:t>circular</a:t>
            </a:r>
            <a:r>
              <a:rPr lang="ru-RU" sz="9600" dirty="0"/>
              <a:t>. </a:t>
            </a:r>
            <a:r>
              <a:rPr lang="ru-RU" sz="9600" dirty="0" err="1"/>
              <a:t>In</a:t>
            </a:r>
            <a:r>
              <a:rPr lang="ru-RU" sz="9600" dirty="0"/>
              <a:t> </a:t>
            </a:r>
            <a:r>
              <a:rPr lang="ru-RU" sz="9600" dirty="0" err="1"/>
              <a:t>his</a:t>
            </a:r>
            <a:r>
              <a:rPr lang="ru-RU" sz="9600" dirty="0"/>
              <a:t> </a:t>
            </a:r>
            <a:r>
              <a:rPr lang="ru-RU" sz="9600" dirty="0" err="1"/>
              <a:t>way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25 </a:t>
            </a:r>
            <a:r>
              <a:rPr lang="ru-RU" sz="9600" dirty="0" err="1"/>
              <a:t>mm</a:t>
            </a:r>
            <a:r>
              <a:rPr lang="ru-RU" sz="9600" dirty="0"/>
              <a:t> </a:t>
            </a:r>
            <a:r>
              <a:rPr lang="ru-RU" sz="9600" dirty="0" err="1"/>
              <a:t>distance</a:t>
            </a:r>
            <a:r>
              <a:rPr lang="ru-RU" sz="9600" dirty="0"/>
              <a:t> </a:t>
            </a:r>
            <a:r>
              <a:rPr lang="ru-RU" sz="9600" dirty="0" err="1"/>
              <a:t>are</a:t>
            </a:r>
            <a:r>
              <a:rPr lang="ru-RU" sz="9600" dirty="0"/>
              <a:t> </a:t>
            </a:r>
            <a:r>
              <a:rPr lang="ru-RU" sz="9600" dirty="0" err="1"/>
              <a:t>only</a:t>
            </a:r>
            <a:r>
              <a:rPr lang="ru-RU" sz="9600" dirty="0"/>
              <a:t> </a:t>
            </a:r>
            <a:r>
              <a:rPr lang="ru-RU" sz="9600" dirty="0" err="1"/>
              <a:t>in</a:t>
            </a:r>
            <a:r>
              <a:rPr lang="ru-RU" sz="9600" dirty="0"/>
              <a:t> a </a:t>
            </a:r>
            <a:r>
              <a:rPr lang="ru-RU" sz="9600" dirty="0" err="1"/>
              <a:t>small</a:t>
            </a:r>
            <a:r>
              <a:rPr lang="ru-RU" sz="9600" dirty="0"/>
              <a:t> </a:t>
            </a:r>
            <a:r>
              <a:rPr lang="ru-RU" sz="9600" dirty="0" err="1"/>
              <a:t>angular</a:t>
            </a:r>
            <a:r>
              <a:rPr lang="ru-RU" sz="9600" dirty="0"/>
              <a:t> </a:t>
            </a:r>
            <a:r>
              <a:rPr lang="ru-RU" sz="9600" dirty="0" err="1"/>
              <a:t>range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say</a:t>
            </a:r>
            <a:r>
              <a:rPr lang="ru-RU" sz="9600" dirty="0"/>
              <a:t> </a:t>
            </a:r>
            <a:r>
              <a:rPr lang="ru-RU" sz="9600" dirty="0" err="1"/>
              <a:t>about</a:t>
            </a:r>
            <a:r>
              <a:rPr lang="ru-RU" sz="9600" dirty="0"/>
              <a:t> 1 </a:t>
            </a:r>
            <a:r>
              <a:rPr lang="ru-RU" sz="9600" dirty="0" err="1"/>
              <a:t>radian</a:t>
            </a:r>
            <a:r>
              <a:rPr lang="ru-RU" sz="9600" dirty="0"/>
              <a:t>. 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length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bottom</a:t>
            </a:r>
            <a:r>
              <a:rPr lang="ru-RU" sz="9600" dirty="0"/>
              <a:t> </a:t>
            </a:r>
            <a:r>
              <a:rPr lang="ru-RU" sz="9600" dirty="0" err="1"/>
              <a:t>hole</a:t>
            </a:r>
            <a:r>
              <a:rPr lang="ru-RU" sz="9600" dirty="0"/>
              <a:t> </a:t>
            </a:r>
            <a:r>
              <a:rPr lang="ru-RU" sz="9600" dirty="0" err="1"/>
              <a:t>with</a:t>
            </a:r>
            <a:r>
              <a:rPr lang="ru-RU" sz="9600" dirty="0"/>
              <a:t> </a:t>
            </a:r>
            <a:r>
              <a:rPr lang="ru-RU" sz="9600" dirty="0" err="1"/>
              <a:t>diam</a:t>
            </a:r>
            <a:r>
              <a:rPr lang="ru-RU" sz="9600" dirty="0">
                <a:solidFill>
                  <a:srgbClr val="FF0000"/>
                </a:solidFill>
              </a:rPr>
              <a:t>. 350 </a:t>
            </a:r>
            <a:r>
              <a:rPr lang="ru-RU" sz="9600" dirty="0" err="1">
                <a:solidFill>
                  <a:srgbClr val="FF0000"/>
                </a:solidFill>
              </a:rPr>
              <a:t>can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be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changed</a:t>
            </a:r>
            <a:r>
              <a:rPr lang="ru-RU" sz="9600" dirty="0">
                <a:solidFill>
                  <a:srgbClr val="FF0000"/>
                </a:solidFill>
              </a:rPr>
              <a:t> </a:t>
            </a:r>
            <a:r>
              <a:rPr lang="ru-RU" sz="9600" dirty="0" err="1">
                <a:solidFill>
                  <a:srgbClr val="FF0000"/>
                </a:solidFill>
              </a:rPr>
              <a:t>to</a:t>
            </a:r>
            <a:r>
              <a:rPr lang="ru-RU" sz="9600" dirty="0">
                <a:solidFill>
                  <a:srgbClr val="FF0000"/>
                </a:solidFill>
              </a:rPr>
              <a:t> 190 </a:t>
            </a:r>
            <a:r>
              <a:rPr lang="ru-RU" sz="9600" dirty="0" err="1"/>
              <a:t>mm</a:t>
            </a:r>
            <a:r>
              <a:rPr lang="ru-RU" sz="9600" dirty="0"/>
              <a:t> </a:t>
            </a:r>
            <a:r>
              <a:rPr lang="ru-RU" sz="9600" dirty="0" err="1"/>
              <a:t>if</a:t>
            </a:r>
            <a:r>
              <a:rPr lang="ru-RU" sz="9600" dirty="0"/>
              <a:t> </a:t>
            </a:r>
            <a:r>
              <a:rPr lang="ru-RU" sz="9600" dirty="0" err="1"/>
              <a:t>this</a:t>
            </a:r>
            <a:r>
              <a:rPr lang="ru-RU" sz="9600" dirty="0"/>
              <a:t> </a:t>
            </a:r>
            <a:r>
              <a:rPr lang="ru-RU" sz="9600" dirty="0" err="1"/>
              <a:t>is</a:t>
            </a:r>
            <a:r>
              <a:rPr lang="ru-RU" sz="9600" dirty="0"/>
              <a:t> </a:t>
            </a:r>
            <a:r>
              <a:rPr lang="ru-RU" sz="9600" dirty="0" err="1"/>
              <a:t>really</a:t>
            </a:r>
            <a:r>
              <a:rPr lang="ru-RU" sz="9600" dirty="0"/>
              <a:t> </a:t>
            </a:r>
            <a:r>
              <a:rPr lang="ru-RU" sz="9600" dirty="0" err="1"/>
              <a:t>necessary</a:t>
            </a:r>
            <a:r>
              <a:rPr lang="ru-RU" sz="9600" dirty="0"/>
              <a:t> .</a:t>
            </a:r>
          </a:p>
          <a:p>
            <a:pPr marL="0" indent="0">
              <a:buNone/>
            </a:pPr>
            <a:r>
              <a:rPr lang="ru-RU" sz="9600" dirty="0"/>
              <a:t> </a:t>
            </a:r>
            <a:r>
              <a:rPr lang="ru-RU" sz="9600" dirty="0" err="1" smtClean="0"/>
              <a:t>ad</a:t>
            </a:r>
            <a:r>
              <a:rPr lang="ru-RU" sz="9600" dirty="0" smtClean="0"/>
              <a:t> </a:t>
            </a:r>
            <a:r>
              <a:rPr lang="ru-RU" sz="9600" dirty="0"/>
              <a:t>2)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change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hights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holes</a:t>
            </a:r>
            <a:r>
              <a:rPr lang="ru-RU" sz="9600" dirty="0"/>
              <a:t> </a:t>
            </a:r>
            <a:r>
              <a:rPr lang="ru-RU" sz="9600" dirty="0" err="1"/>
              <a:t>comes</a:t>
            </a:r>
            <a:r>
              <a:rPr lang="ru-RU" sz="9600" dirty="0"/>
              <a:t> </a:t>
            </a:r>
            <a:r>
              <a:rPr lang="ru-RU" sz="9600" dirty="0" err="1"/>
              <a:t>due</a:t>
            </a:r>
            <a:r>
              <a:rPr lang="ru-RU" sz="9600" dirty="0"/>
              <a:t> </a:t>
            </a:r>
            <a:r>
              <a:rPr lang="ru-RU" sz="9600" dirty="0" err="1"/>
              <a:t>to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'</a:t>
            </a:r>
            <a:r>
              <a:rPr lang="ru-RU" sz="9600" dirty="0" err="1"/>
              <a:t>digitization</a:t>
            </a:r>
            <a:r>
              <a:rPr lang="ru-RU" sz="9600" dirty="0"/>
              <a:t>'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yoke</a:t>
            </a:r>
            <a:r>
              <a:rPr lang="ru-RU" sz="9600" dirty="0"/>
              <a:t> </a:t>
            </a:r>
            <a:r>
              <a:rPr lang="ru-RU" sz="9600" dirty="0" err="1"/>
              <a:t>thickness</a:t>
            </a:r>
            <a:r>
              <a:rPr lang="ru-RU" sz="9600" dirty="0"/>
              <a:t> </a:t>
            </a:r>
            <a:r>
              <a:rPr lang="ru-RU" sz="9600" dirty="0" err="1"/>
              <a:t>in</a:t>
            </a:r>
            <a:r>
              <a:rPr lang="ru-RU" sz="9600" dirty="0"/>
              <a:t> </a:t>
            </a:r>
            <a:r>
              <a:rPr lang="ru-RU" sz="9600" dirty="0" err="1"/>
              <a:t>laminating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iron</a:t>
            </a:r>
            <a:r>
              <a:rPr lang="ru-RU" sz="9600" dirty="0"/>
              <a:t>. I </a:t>
            </a:r>
            <a:r>
              <a:rPr lang="ru-RU" sz="9600" dirty="0" err="1"/>
              <a:t>assume</a:t>
            </a:r>
            <a:r>
              <a:rPr lang="ru-RU" sz="9600" dirty="0"/>
              <a:t> </a:t>
            </a:r>
            <a:r>
              <a:rPr lang="ru-RU" sz="9600" dirty="0" err="1"/>
              <a:t>these</a:t>
            </a:r>
            <a:r>
              <a:rPr lang="ru-RU" sz="9600" dirty="0"/>
              <a:t> </a:t>
            </a:r>
            <a:r>
              <a:rPr lang="ru-RU" sz="9600" dirty="0" err="1"/>
              <a:t>differences</a:t>
            </a:r>
            <a:r>
              <a:rPr lang="ru-RU" sz="9600" dirty="0"/>
              <a:t> </a:t>
            </a:r>
            <a:r>
              <a:rPr lang="ru-RU" sz="9600" dirty="0" err="1"/>
              <a:t>won't</a:t>
            </a:r>
            <a:r>
              <a:rPr lang="ru-RU" sz="9600" dirty="0"/>
              <a:t> </a:t>
            </a:r>
            <a:r>
              <a:rPr lang="ru-RU" sz="9600" dirty="0" err="1"/>
              <a:t>matter</a:t>
            </a:r>
            <a:r>
              <a:rPr lang="ru-RU" sz="9600" dirty="0"/>
              <a:t>.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overall</a:t>
            </a:r>
            <a:r>
              <a:rPr lang="ru-RU" sz="9600" dirty="0"/>
              <a:t> </a:t>
            </a:r>
            <a:r>
              <a:rPr lang="ru-RU" sz="9600" dirty="0" err="1"/>
              <a:t>length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target</a:t>
            </a:r>
            <a:r>
              <a:rPr lang="ru-RU" sz="9600" dirty="0"/>
              <a:t> </a:t>
            </a:r>
            <a:r>
              <a:rPr lang="ru-RU" sz="9600" dirty="0" err="1"/>
              <a:t>pipes</a:t>
            </a:r>
            <a:r>
              <a:rPr lang="ru-RU" sz="9600" dirty="0"/>
              <a:t> </a:t>
            </a:r>
            <a:r>
              <a:rPr lang="ru-RU" sz="9600" dirty="0" err="1"/>
              <a:t>can</a:t>
            </a:r>
            <a:r>
              <a:rPr lang="ru-RU" sz="9600" dirty="0"/>
              <a:t> </a:t>
            </a:r>
            <a:r>
              <a:rPr lang="ru-RU" sz="9600" dirty="0" err="1"/>
              <a:t>be</a:t>
            </a:r>
            <a:r>
              <a:rPr lang="ru-RU" sz="9600" dirty="0"/>
              <a:t> </a:t>
            </a:r>
            <a:r>
              <a:rPr lang="ru-RU" sz="9600" dirty="0" err="1"/>
              <a:t>adapted</a:t>
            </a:r>
            <a:r>
              <a:rPr lang="ru-RU" sz="9600" dirty="0"/>
              <a:t>. I </a:t>
            </a:r>
            <a:r>
              <a:rPr lang="ru-RU" sz="9600" dirty="0" err="1"/>
              <a:t>do</a:t>
            </a:r>
            <a:r>
              <a:rPr lang="ru-RU" sz="9600" dirty="0"/>
              <a:t> </a:t>
            </a:r>
            <a:r>
              <a:rPr lang="ru-RU" sz="9600" dirty="0" err="1"/>
              <a:t>not</a:t>
            </a:r>
            <a:r>
              <a:rPr lang="ru-RU" sz="9600" dirty="0"/>
              <a:t> </a:t>
            </a:r>
            <a:r>
              <a:rPr lang="ru-RU" sz="9600" dirty="0" err="1"/>
              <a:t>see</a:t>
            </a:r>
            <a:r>
              <a:rPr lang="ru-RU" sz="9600" dirty="0"/>
              <a:t> a </a:t>
            </a:r>
            <a:r>
              <a:rPr lang="ru-RU" sz="9600" dirty="0" err="1"/>
              <a:t>change</a:t>
            </a:r>
            <a:r>
              <a:rPr lang="ru-RU" sz="9600" dirty="0"/>
              <a:t> </a:t>
            </a:r>
            <a:r>
              <a:rPr lang="ru-RU" sz="9600" dirty="0" err="1"/>
              <a:t>in</a:t>
            </a:r>
            <a:r>
              <a:rPr lang="ru-RU" sz="9600" dirty="0"/>
              <a:t> </a:t>
            </a:r>
            <a:r>
              <a:rPr lang="ru-RU" sz="9600" dirty="0" err="1"/>
              <a:t>positioning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target</a:t>
            </a:r>
            <a:r>
              <a:rPr lang="ru-RU" sz="9600" dirty="0"/>
              <a:t> </a:t>
            </a:r>
            <a:r>
              <a:rPr lang="ru-RU" sz="9600" dirty="0" err="1"/>
              <a:t>source</a:t>
            </a:r>
            <a:r>
              <a:rPr lang="ru-RU" sz="9600" dirty="0"/>
              <a:t>.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exact</a:t>
            </a:r>
            <a:r>
              <a:rPr lang="ru-RU" sz="9600" dirty="0"/>
              <a:t> </a:t>
            </a:r>
            <a:r>
              <a:rPr lang="ru-RU" sz="9600" dirty="0" err="1"/>
              <a:t>length</a:t>
            </a:r>
            <a:r>
              <a:rPr lang="ru-RU" sz="9600" dirty="0"/>
              <a:t> </a:t>
            </a:r>
            <a:r>
              <a:rPr lang="ru-RU" sz="9600" dirty="0" err="1"/>
              <a:t>of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target</a:t>
            </a:r>
            <a:r>
              <a:rPr lang="ru-RU" sz="9600" dirty="0"/>
              <a:t> </a:t>
            </a:r>
            <a:r>
              <a:rPr lang="ru-RU" sz="9600" dirty="0" err="1"/>
              <a:t>pipe</a:t>
            </a:r>
            <a:r>
              <a:rPr lang="ru-RU" sz="9600" dirty="0"/>
              <a:t> </a:t>
            </a:r>
            <a:r>
              <a:rPr lang="ru-RU" sz="9600" dirty="0" err="1"/>
              <a:t>cannot</a:t>
            </a:r>
            <a:r>
              <a:rPr lang="ru-RU" sz="9600" dirty="0"/>
              <a:t> </a:t>
            </a:r>
            <a:r>
              <a:rPr lang="ru-RU" sz="9600" dirty="0" err="1"/>
              <a:t>be</a:t>
            </a:r>
            <a:r>
              <a:rPr lang="ru-RU" sz="9600" dirty="0"/>
              <a:t> </a:t>
            </a:r>
            <a:r>
              <a:rPr lang="ru-RU" sz="9600" dirty="0" err="1"/>
              <a:t>fixed</a:t>
            </a:r>
            <a:r>
              <a:rPr lang="ru-RU" sz="9600" dirty="0"/>
              <a:t> </a:t>
            </a:r>
            <a:r>
              <a:rPr lang="ru-RU" sz="9600" dirty="0" err="1"/>
              <a:t>now</a:t>
            </a:r>
            <a:r>
              <a:rPr lang="ru-RU" sz="9600" dirty="0"/>
              <a:t> </a:t>
            </a:r>
            <a:r>
              <a:rPr lang="ru-RU" sz="9600" dirty="0" err="1"/>
              <a:t>anyway</a:t>
            </a:r>
            <a:r>
              <a:rPr lang="ru-RU" sz="9600" dirty="0"/>
              <a:t>.</a:t>
            </a:r>
          </a:p>
          <a:p>
            <a:pPr marL="0" indent="0">
              <a:buNone/>
            </a:pPr>
            <a:r>
              <a:rPr lang="ru-RU" sz="9600" dirty="0" err="1" smtClean="0"/>
              <a:t>Please</a:t>
            </a:r>
            <a:r>
              <a:rPr lang="ru-RU" sz="9600" dirty="0" smtClean="0"/>
              <a:t> </a:t>
            </a:r>
            <a:r>
              <a:rPr lang="ru-RU" sz="9600" dirty="0" err="1"/>
              <a:t>clearify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things</a:t>
            </a:r>
            <a:r>
              <a:rPr lang="ru-RU" sz="9600" dirty="0"/>
              <a:t> </a:t>
            </a:r>
            <a:r>
              <a:rPr lang="ru-RU" sz="9600" dirty="0" err="1"/>
              <a:t>with</a:t>
            </a:r>
            <a:r>
              <a:rPr lang="ru-RU" sz="9600" dirty="0"/>
              <a:t> </a:t>
            </a:r>
            <a:r>
              <a:rPr lang="ru-RU" sz="9600" dirty="0" err="1"/>
              <a:t>respect</a:t>
            </a:r>
            <a:r>
              <a:rPr lang="ru-RU" sz="9600" dirty="0"/>
              <a:t> </a:t>
            </a:r>
            <a:r>
              <a:rPr lang="ru-RU" sz="9600" dirty="0" err="1"/>
              <a:t>to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pellet</a:t>
            </a:r>
            <a:r>
              <a:rPr lang="ru-RU" sz="9600" dirty="0"/>
              <a:t> </a:t>
            </a:r>
            <a:r>
              <a:rPr lang="ru-RU" sz="9600" dirty="0" err="1"/>
              <a:t>requirements</a:t>
            </a:r>
            <a:r>
              <a:rPr lang="ru-RU" sz="9600" dirty="0"/>
              <a:t>.</a:t>
            </a:r>
          </a:p>
          <a:p>
            <a:pPr marL="0" indent="0">
              <a:buNone/>
            </a:pPr>
            <a:r>
              <a:rPr lang="ru-RU" sz="9600" dirty="0"/>
              <a:t>I </a:t>
            </a:r>
            <a:r>
              <a:rPr lang="ru-RU" sz="9600" dirty="0" err="1"/>
              <a:t>will</a:t>
            </a:r>
            <a:r>
              <a:rPr lang="ru-RU" sz="9600" dirty="0"/>
              <a:t> </a:t>
            </a:r>
            <a:r>
              <a:rPr lang="ru-RU" sz="9600" dirty="0" err="1"/>
              <a:t>look</a:t>
            </a:r>
            <a:r>
              <a:rPr lang="ru-RU" sz="9600" dirty="0"/>
              <a:t> </a:t>
            </a:r>
            <a:r>
              <a:rPr lang="ru-RU" sz="9600" dirty="0" err="1"/>
              <a:t>at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Genova</a:t>
            </a:r>
            <a:r>
              <a:rPr lang="ru-RU" sz="9600" dirty="0"/>
              <a:t> </a:t>
            </a:r>
            <a:r>
              <a:rPr lang="ru-RU" sz="9600" dirty="0" err="1"/>
              <a:t>dump</a:t>
            </a:r>
            <a:r>
              <a:rPr lang="ru-RU" sz="9600" dirty="0"/>
              <a:t> </a:t>
            </a:r>
            <a:r>
              <a:rPr lang="ru-RU" sz="9600" dirty="0" err="1"/>
              <a:t>for</a:t>
            </a:r>
            <a:r>
              <a:rPr lang="ru-RU" sz="9600" dirty="0"/>
              <a:t> </a:t>
            </a:r>
            <a:r>
              <a:rPr lang="ru-RU" sz="9600" dirty="0" err="1"/>
              <a:t>making</a:t>
            </a:r>
            <a:r>
              <a:rPr lang="ru-RU" sz="9600" dirty="0"/>
              <a:t> </a:t>
            </a:r>
            <a:r>
              <a:rPr lang="ru-RU" sz="9600" dirty="0" err="1"/>
              <a:t>sure</a:t>
            </a:r>
            <a:r>
              <a:rPr lang="ru-RU" sz="9600" dirty="0"/>
              <a:t> </a:t>
            </a:r>
            <a:r>
              <a:rPr lang="ru-RU" sz="9600" dirty="0" err="1"/>
              <a:t>that</a:t>
            </a:r>
            <a:r>
              <a:rPr lang="ru-RU" sz="9600" dirty="0"/>
              <a:t> </a:t>
            </a:r>
            <a:r>
              <a:rPr lang="ru-RU" sz="9600" dirty="0" err="1"/>
              <a:t>the</a:t>
            </a:r>
            <a:r>
              <a:rPr lang="ru-RU" sz="9600" dirty="0"/>
              <a:t> </a:t>
            </a:r>
            <a:r>
              <a:rPr lang="ru-RU" sz="9600" dirty="0" err="1"/>
              <a:t>cluster</a:t>
            </a:r>
            <a:r>
              <a:rPr lang="ru-RU" sz="9600" dirty="0"/>
              <a:t> </a:t>
            </a:r>
            <a:r>
              <a:rPr lang="ru-RU" sz="9600" dirty="0" err="1"/>
              <a:t>requirements</a:t>
            </a:r>
            <a:r>
              <a:rPr lang="ru-RU" sz="9600" dirty="0"/>
              <a:t> </a:t>
            </a:r>
            <a:r>
              <a:rPr lang="ru-RU" sz="9600" dirty="0" err="1"/>
              <a:t>can</a:t>
            </a:r>
            <a:r>
              <a:rPr lang="ru-RU" sz="9600" dirty="0"/>
              <a:t> </a:t>
            </a:r>
            <a:r>
              <a:rPr lang="ru-RU" sz="9600" dirty="0" err="1"/>
              <a:t>be</a:t>
            </a:r>
            <a:r>
              <a:rPr lang="ru-RU" sz="9600" dirty="0"/>
              <a:t> </a:t>
            </a:r>
            <a:r>
              <a:rPr lang="ru-RU" sz="9600" dirty="0" err="1"/>
              <a:t>met</a:t>
            </a:r>
            <a:r>
              <a:rPr lang="ru-RU" sz="96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7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14</a:t>
            </a:fld>
            <a:endParaRPr lang="ru-RU"/>
          </a:p>
        </p:txBody>
      </p:sp>
      <p:pic>
        <p:nvPicPr>
          <p:cNvPr id="5" name="Объект 4" descr="Поперечное сечение соленоида11b_1(b)''''-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54461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2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with </a:t>
            </a:r>
            <a:r>
              <a:rPr lang="en-US" dirty="0" err="1" smtClean="0"/>
              <a:t>muon</a:t>
            </a:r>
            <a:r>
              <a:rPr lang="en-US" dirty="0" smtClean="0"/>
              <a:t> panels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learance allowance for the yoke beams slots </a:t>
            </a:r>
          </a:p>
          <a:p>
            <a:r>
              <a:rPr lang="en-US" sz="2400" dirty="0" smtClean="0"/>
              <a:t>Because of magnet deformity  under action of loads    </a:t>
            </a:r>
            <a:r>
              <a:rPr lang="ru-RU" sz="2400" dirty="0" smtClean="0"/>
              <a:t>+/-1 </a:t>
            </a:r>
            <a:r>
              <a:rPr lang="en-US" sz="2400" dirty="0" smtClean="0"/>
              <a:t>mm </a:t>
            </a:r>
            <a:endParaRPr lang="ru-RU" sz="2400" dirty="0" smtClean="0"/>
          </a:p>
          <a:p>
            <a:r>
              <a:rPr lang="en-US" sz="2400" dirty="0" smtClean="0"/>
              <a:t>Because of steel plates processing and beam welding  </a:t>
            </a:r>
            <a:r>
              <a:rPr lang="ru-RU" sz="2400" dirty="0" smtClean="0"/>
              <a:t>+/-2 </a:t>
            </a:r>
            <a:r>
              <a:rPr lang="en-US" sz="2400" dirty="0" smtClean="0"/>
              <a:t>mm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 slots have to </a:t>
            </a:r>
            <a:r>
              <a:rPr lang="en-US" sz="2400" dirty="0"/>
              <a:t>be controlled by </a:t>
            </a:r>
            <a:r>
              <a:rPr lang="en-US" sz="2400" dirty="0" smtClean="0"/>
              <a:t>go and no-go gages 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 descr="C:\Users\11\Desktop\Solenoid12b-Muon_Syste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7272807" cy="14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1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568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with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16</a:t>
            </a:fld>
            <a:endParaRPr lang="ru-RU"/>
          </a:p>
        </p:txBody>
      </p:sp>
      <p:pic>
        <p:nvPicPr>
          <p:cNvPr id="2050" name="Picture 2" descr="C:\Users\11\Desktop\Solenoid12b-Muon_Syste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2275777"/>
            <a:ext cx="6192688" cy="45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499992" y="3573016"/>
            <a:ext cx="1008112" cy="494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7864" y="331634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Muon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filter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19650" y="55892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98" y="1262758"/>
            <a:ext cx="574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It takes to extract the </a:t>
            </a:r>
            <a:r>
              <a:rPr lang="en-US" dirty="0" err="1" smtClean="0">
                <a:solidFill>
                  <a:srgbClr val="0070C0"/>
                </a:solidFill>
              </a:rPr>
              <a:t>muon</a:t>
            </a:r>
            <a:r>
              <a:rPr lang="en-US" dirty="0" smtClean="0">
                <a:solidFill>
                  <a:srgbClr val="0070C0"/>
                </a:solidFill>
              </a:rPr>
              <a:t> filter to open the </a:t>
            </a:r>
            <a:r>
              <a:rPr lang="en-US" dirty="0" smtClean="0">
                <a:solidFill>
                  <a:srgbClr val="0070C0"/>
                </a:solidFill>
              </a:rPr>
              <a:t>door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filter </a:t>
            </a:r>
            <a:r>
              <a:rPr lang="en-US" dirty="0" smtClean="0">
                <a:solidFill>
                  <a:srgbClr val="0070C0"/>
                </a:solidFill>
              </a:rPr>
              <a:t>supports </a:t>
            </a:r>
            <a:r>
              <a:rPr lang="en-US" dirty="0" smtClean="0">
                <a:solidFill>
                  <a:srgbClr val="0070C0"/>
                </a:solidFill>
              </a:rPr>
              <a:t>are not connected with the magnet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6"/>
          <a:stretch/>
        </p:blipFill>
        <p:spPr bwMode="auto">
          <a:xfrm>
            <a:off x="6444208" y="1585923"/>
            <a:ext cx="2313495" cy="460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4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17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0300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72236" cy="33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4193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9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Yoke/Cryostat Interface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15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fixation options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19</a:t>
            </a:fld>
            <a:endParaRPr lang="ru-RU"/>
          </a:p>
        </p:txBody>
      </p:sp>
      <p:pic>
        <p:nvPicPr>
          <p:cNvPr id="3075" name="Picture 3" descr="Cryostat suspension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5" b="-4850"/>
          <a:stretch/>
        </p:blipFill>
        <p:spPr bwMode="auto">
          <a:xfrm>
            <a:off x="4644008" y="1916832"/>
            <a:ext cx="3995936" cy="425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1.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424246"/>
            <a:ext cx="111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2.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60848"/>
            <a:ext cx="3888432" cy="388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031" y="188640"/>
            <a:ext cx="7772400" cy="506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interface problems to be finalized for the technical specifications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79513" y="836712"/>
            <a:ext cx="8784976" cy="554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Solenoid coil tolerances v.r.t. the 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yoke</a:t>
            </a: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Attachment of the cryostat to the yoke:</a:t>
            </a:r>
            <a:endParaRPr lang="ru-RU" sz="1400" dirty="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positions 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(coordinates) of the support points </a:t>
            </a:r>
            <a:endParaRPr lang="ru-RU" sz="1400" dirty="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engineering 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design of the attachment units (part of the unit connected to the yoke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estimates of maximal loads (components of force and momentum) acting on the attachment 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units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3"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Engineering design of the attachment units, loads on them (components of force and momentum) and their geometrical characteristics for fixation to the yoke: 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target production system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target dump (also shape and dimensions of the recess for it in the lower barrel beam)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forward 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EMC and disc DIRC (information taken from presentation by </a:t>
            </a:r>
            <a:r>
              <a:rPr lang="en-US" sz="1400" dirty="0" err="1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H.Löhner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, 2009)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backward EMC (possible interference with the door and its rails)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cryogenic system on top of the magnet (chimney, bucket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4"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Additional equipment attached to the magnet from outside (fixation points, masses, possible loads and acceptable deformations):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on the upper barrel beam (pumps, …?)</a:t>
            </a:r>
            <a:endParaRPr lang="ru-RU" sz="1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on the lower barrel beam (optical system for the target dump control, …?)</a:t>
            </a:r>
            <a:endParaRPr lang="ru-RU" sz="1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at the magnet side, on the platform (boxes with electronics, …?) – possible interference with the support frame that includes outer inclined beams </a:t>
            </a:r>
            <a:endParaRPr lang="ru-RU" sz="1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muon</a:t>
            </a:r>
            <a:r>
              <a:rPr lang="en-US" sz="1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filter – distance to the upstream magnet end cap, possibility of door opening: access to the units of the door halves fixation to each other is necessary</a:t>
            </a:r>
            <a:endParaRPr lang="ru-RU" sz="1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5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Final positions, shape and dimensions of recesses in the yoke for the cable 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passages</a:t>
            </a: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5"/>
            </a:pPr>
            <a:r>
              <a:rPr lang="en-US" sz="1400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Limitations </a:t>
            </a: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for the  </a:t>
            </a:r>
            <a:r>
              <a:rPr lang="en-US" sz="1400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yoke parts displacements???</a:t>
            </a:r>
            <a:endParaRPr lang="ru-RU" sz="1400" dirty="0">
              <a:solidFill>
                <a:srgbClr val="FFC000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deformity under action of magnetic forces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=45kN +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Fz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=140kN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20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173" r="12820" b="13801"/>
          <a:stretch/>
        </p:blipFill>
        <p:spPr bwMode="auto">
          <a:xfrm>
            <a:off x="5314133" y="2610609"/>
            <a:ext cx="3489379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064" r="18858" b="9219"/>
          <a:stretch/>
        </p:blipFill>
        <p:spPr bwMode="auto">
          <a:xfrm>
            <a:off x="783513" y="2425943"/>
            <a:ext cx="3688541" cy="3303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89" y="2425943"/>
            <a:ext cx="290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Deformity in X direction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414909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Deformity in </a:t>
            </a:r>
            <a:r>
              <a:rPr lang="en-US" dirty="0" smtClean="0"/>
              <a:t>Y </a:t>
            </a:r>
            <a:r>
              <a:rPr lang="en-US" dirty="0"/>
              <a:t>direction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4376" y="1585980"/>
            <a:ext cx="461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Support Option 1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3600" dirty="0">
                <a:solidFill>
                  <a:srgbClr val="FF0000"/>
                </a:solidFill>
              </a:rPr>
              <a:t>Δ</a:t>
            </a:r>
            <a:r>
              <a:rPr lang="el-GR" sz="3600" dirty="0" smtClean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max = 0.137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[0.3 ] </a:t>
            </a:r>
            <a:r>
              <a:rPr lang="en-US" b="1" dirty="0" err="1">
                <a:solidFill>
                  <a:srgbClr val="FF0000"/>
                </a:solidFill>
              </a:rPr>
              <a:t>mrad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5376826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0.04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6179" y="4190891"/>
            <a:ext cx="36004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0.3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4675" y="4314001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0.41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3261192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0.65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862" y="3618654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0.23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6870" y="2708920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0.64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5178" y="3994357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0.41</a:t>
            </a:r>
            <a:endParaRPr lang="ru-RU" sz="1000" dirty="0"/>
          </a:p>
        </p:txBody>
      </p:sp>
      <p:cxnSp>
        <p:nvCxnSpPr>
          <p:cNvPr id="20" name="Прямая со стрелкой 19"/>
          <p:cNvCxnSpPr>
            <a:stCxn id="18" idx="0"/>
          </p:cNvCxnSpPr>
          <p:nvPr/>
        </p:nvCxnSpPr>
        <p:spPr>
          <a:xfrm flipV="1">
            <a:off x="2091202" y="3861048"/>
            <a:ext cx="182880" cy="133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9994" y="5180497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0.03</a:t>
            </a:r>
            <a:endParaRPr lang="ru-RU" sz="1000" dirty="0"/>
          </a:p>
        </p:txBody>
      </p: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flipV="1">
            <a:off x="3136018" y="4941171"/>
            <a:ext cx="67830" cy="239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4168" y="5419825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-0.09</a:t>
            </a:r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4309773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0.12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4314001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-0.41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5518" y="3278278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-0.18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8316416" y="3830650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-0.07</a:t>
            </a:r>
            <a:endParaRPr lang="ru-R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416316" y="5130605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0.13</a:t>
            </a:r>
            <a:endParaRPr lang="ru-RU" sz="10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7596336" y="4941171"/>
            <a:ext cx="72008" cy="181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16316" y="2773562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0.22</a:t>
            </a:r>
            <a:endParaRPr lang="ru-R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27195" y="4097338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0.44</a:t>
            </a:r>
            <a:endParaRPr lang="ru-RU" sz="1000" dirty="0">
              <a:solidFill>
                <a:srgbClr val="FF0000"/>
              </a:solidFill>
            </a:endParaRPr>
          </a:p>
        </p:txBody>
      </p:sp>
      <p:cxnSp>
        <p:nvCxnSpPr>
          <p:cNvPr id="36" name="Прямая со стрелкой 35"/>
          <p:cNvCxnSpPr>
            <a:stCxn id="35" idx="0"/>
          </p:cNvCxnSpPr>
          <p:nvPr/>
        </p:nvCxnSpPr>
        <p:spPr>
          <a:xfrm flipV="1">
            <a:off x="6579223" y="3861048"/>
            <a:ext cx="153017" cy="236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deformity under action of magnetic forces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=45kN +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=140kN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21</a:t>
            </a:fld>
            <a:endParaRPr lang="ru-RU"/>
          </a:p>
        </p:txBody>
      </p:sp>
      <p:pic>
        <p:nvPicPr>
          <p:cNvPr id="1026" name="Picture 2" descr="C:\Users\Evgeny\Desktop\Results3\LC44_dispY_CR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02" y="2190517"/>
            <a:ext cx="4104456" cy="31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712185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Deformity in Y direction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0945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Support Option 2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293096"/>
            <a:ext cx="227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Δα</a:t>
            </a:r>
            <a:r>
              <a:rPr lang="en-US" dirty="0">
                <a:solidFill>
                  <a:srgbClr val="FF0000"/>
                </a:solidFill>
              </a:rPr>
              <a:t>max = 0.07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852936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-0.02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19574" y="3933056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-0.01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809945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0.02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6050" y="2109901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0.18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960" y="3155166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0.11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5085184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0.03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64836" y="4700248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0.05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6794" y="3717032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0.14</a:t>
            </a:r>
            <a:endParaRPr lang="ru-RU" sz="1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616116" y="3501008"/>
            <a:ext cx="324036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164288" y="4484224"/>
            <a:ext cx="14266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adjustment in the yoke aperture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choose a method of cryostat adjustment in yoke aperture in the process of magnet commissioning it takes a description of this procedure.</a:t>
            </a:r>
          </a:p>
          <a:p>
            <a:r>
              <a:rPr lang="en-US" dirty="0" smtClean="0"/>
              <a:t>The means for adjustment occupies </a:t>
            </a:r>
            <a:r>
              <a:rPr lang="en-US" dirty="0"/>
              <a:t>the space and </a:t>
            </a:r>
            <a:r>
              <a:rPr lang="en-US" dirty="0" smtClean="0"/>
              <a:t>weakens the fixation units.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EF0C-B87C-4941-B07F-32134A458CF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8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adjustment of the cryostat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646"/>
            <a:ext cx="3483530" cy="309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16726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Shim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17081" y="2852936"/>
            <a:ext cx="502591" cy="4989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21328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 jack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flipH="1">
            <a:off x="2339752" y="2456022"/>
            <a:ext cx="504056" cy="3231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7235"/>
            <a:ext cx="3989252" cy="306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11139"/>
            <a:ext cx="3362868" cy="25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EF0C-B87C-4941-B07F-32134A458CFD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210112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slot for the hydraulic  </a:t>
            </a:r>
            <a:r>
              <a:rPr lang="en-US" dirty="0"/>
              <a:t>jack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076056" y="4869160"/>
            <a:ext cx="504056" cy="5581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6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stresses in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plate of the support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33" r="-4" b="2162"/>
          <a:stretch/>
        </p:blipFill>
        <p:spPr bwMode="auto">
          <a:xfrm>
            <a:off x="1007494" y="1600200"/>
            <a:ext cx="7129012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6309320"/>
            <a:ext cx="341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=</a:t>
            </a:r>
            <a:r>
              <a:rPr lang="ru-RU" sz="2400" dirty="0" smtClean="0">
                <a:solidFill>
                  <a:srgbClr val="FF0000"/>
                </a:solidFill>
              </a:rPr>
              <a:t>134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MPa</a:t>
            </a:r>
            <a:r>
              <a:rPr lang="ru-RU" sz="2400" dirty="0" smtClean="0">
                <a:solidFill>
                  <a:srgbClr val="FF0000"/>
                </a:solidFill>
              </a:rPr>
              <a:t>&lt;</a:t>
            </a:r>
            <a:r>
              <a:rPr lang="ru-RU" sz="2400" dirty="0">
                <a:solidFill>
                  <a:srgbClr val="FF0000"/>
                </a:solidFill>
                <a:sym typeface="Symbol"/>
              </a:rPr>
              <a:t>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=2</a:t>
            </a:r>
            <a:r>
              <a:rPr lang="ru-RU" sz="2400" dirty="0" smtClean="0">
                <a:solidFill>
                  <a:srgbClr val="FF0000"/>
                </a:solidFill>
              </a:rPr>
              <a:t>12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MPa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EF0C-B87C-4941-B07F-32134A458CFD}" type="slidenum">
              <a:rPr lang="ru-RU" smtClean="0"/>
              <a:t>24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75856" y="3717032"/>
            <a:ext cx="576064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17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Welded Caps for Adjustment of the Cryostat in the Horizontal Plane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У00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6548" r="2611" b="3444"/>
          <a:stretch>
            <a:fillRect/>
          </a:stretch>
        </p:blipFill>
        <p:spPr bwMode="auto">
          <a:xfrm>
            <a:off x="683568" y="2445822"/>
            <a:ext cx="4003040" cy="308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У00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6391"/>
            <a:ext cx="2976100" cy="2614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EF0C-B87C-4941-B07F-32134A458CFD}" type="slidenum">
              <a:rPr lang="ru-RU" smtClean="0"/>
              <a:t>25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07704" y="3212976"/>
            <a:ext cx="504056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63890" y="2348880"/>
            <a:ext cx="1152126" cy="1029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355976" y="2059047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Adjusting cap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49578" y="2987660"/>
            <a:ext cx="15980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Welding seams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74333" y="3284984"/>
            <a:ext cx="1213691" cy="3725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50704" y="3284984"/>
            <a:ext cx="1685592" cy="3725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9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in Cryostat supports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4319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Maximal reactions </a:t>
            </a:r>
            <a:r>
              <a:rPr lang="en-US" sz="2400" dirty="0"/>
              <a:t>in </a:t>
            </a:r>
            <a:r>
              <a:rPr lang="en-US" sz="2400" dirty="0" smtClean="0"/>
              <a:t>cryostat supports (</a:t>
            </a:r>
            <a:r>
              <a:rPr lang="en-US" sz="2400" dirty="0" smtClean="0">
                <a:solidFill>
                  <a:srgbClr val="FF0000"/>
                </a:solidFill>
              </a:rPr>
              <a:t>option 1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Vertical 			</a:t>
            </a:r>
            <a:r>
              <a:rPr lang="en-US" sz="2400" dirty="0" err="1" smtClean="0"/>
              <a:t>Ry</a:t>
            </a:r>
            <a:r>
              <a:rPr lang="en-US" sz="2400" dirty="0" smtClean="0"/>
              <a:t>=-151kN/+47kN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Axial				</a:t>
            </a:r>
            <a:r>
              <a:rPr lang="en-US" sz="2400" dirty="0" err="1" smtClean="0"/>
              <a:t>Rz</a:t>
            </a:r>
            <a:r>
              <a:rPr lang="en-US" sz="2400" dirty="0" smtClean="0"/>
              <a:t>=70kN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Lateral				Rx=27kN  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Maximal reactions in cryostat supports (</a:t>
            </a:r>
            <a:r>
              <a:rPr lang="en-US" sz="2400" dirty="0">
                <a:solidFill>
                  <a:srgbClr val="FF0000"/>
                </a:solidFill>
              </a:rPr>
              <a:t>option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Vertical 			</a:t>
            </a:r>
            <a:r>
              <a:rPr lang="en-US" sz="2400" dirty="0" err="1"/>
              <a:t>Ry</a:t>
            </a:r>
            <a:r>
              <a:rPr lang="en-US" sz="2400" dirty="0" smtClean="0"/>
              <a:t>=-105kN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Axial				</a:t>
            </a:r>
            <a:r>
              <a:rPr lang="en-US" sz="2400" dirty="0" err="1" smtClean="0"/>
              <a:t>Rz</a:t>
            </a:r>
            <a:r>
              <a:rPr lang="en-US" sz="2400" dirty="0" smtClean="0"/>
              <a:t>=74kN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Lateral				</a:t>
            </a:r>
            <a:r>
              <a:rPr lang="en-US" sz="2400" dirty="0" smtClean="0"/>
              <a:t>Rx=46kN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For option 1 as </a:t>
            </a:r>
            <a:r>
              <a:rPr lang="en-US" sz="2400" dirty="0"/>
              <a:t>design </a:t>
            </a:r>
            <a:r>
              <a:rPr lang="en-US" sz="2400" dirty="0" smtClean="0"/>
              <a:t>load combination agreed following one:</a:t>
            </a:r>
          </a:p>
          <a:p>
            <a:pPr marL="800100" lvl="2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= 47.7 </a:t>
            </a:r>
            <a:r>
              <a:rPr lang="en-US" dirty="0" err="1">
                <a:solidFill>
                  <a:srgbClr val="FF0000"/>
                </a:solidFill>
              </a:rPr>
              <a:t>kN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</a:t>
            </a:r>
            <a:r>
              <a:rPr lang="en-US" dirty="0">
                <a:solidFill>
                  <a:srgbClr val="FF0000"/>
                </a:solidFill>
              </a:rPr>
              <a:t>70 </a:t>
            </a:r>
            <a:r>
              <a:rPr lang="en-US" dirty="0" err="1">
                <a:solidFill>
                  <a:srgbClr val="FF0000"/>
                </a:solidFill>
              </a:rPr>
              <a:t>kN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</a:t>
            </a:r>
            <a:r>
              <a:rPr lang="en-US" dirty="0">
                <a:solidFill>
                  <a:srgbClr val="FF0000"/>
                </a:solidFill>
              </a:rPr>
              <a:t>26.5 </a:t>
            </a:r>
            <a:r>
              <a:rPr lang="en-US" dirty="0" err="1">
                <a:solidFill>
                  <a:srgbClr val="FF0000"/>
                </a:solidFill>
              </a:rPr>
              <a:t>kN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improvements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following design </a:t>
            </a:r>
            <a:r>
              <a:rPr lang="en-US" b="1" dirty="0" smtClean="0"/>
              <a:t>improvements have to be performed to </a:t>
            </a:r>
            <a:r>
              <a:rPr lang="en-US" b="1" dirty="0"/>
              <a:t>ensure the strength of </a:t>
            </a:r>
            <a:r>
              <a:rPr lang="en-US" b="1" dirty="0" smtClean="0"/>
              <a:t>the cryostat supports:</a:t>
            </a:r>
            <a:endParaRPr lang="en-US" b="1" dirty="0"/>
          </a:p>
          <a:p>
            <a:r>
              <a:rPr lang="en-US" b="1" dirty="0" smtClean="0"/>
              <a:t>Addition  of weld seams </a:t>
            </a:r>
            <a:r>
              <a:rPr lang="en-US" b="1" dirty="0"/>
              <a:t>between the top plate and the vertical walls (or set the braces to the vertical walls).</a:t>
            </a:r>
          </a:p>
          <a:p>
            <a:r>
              <a:rPr lang="en-US" b="1" dirty="0" smtClean="0"/>
              <a:t>Ensuring weld penetration </a:t>
            </a:r>
            <a:r>
              <a:rPr lang="en-US" b="1" dirty="0"/>
              <a:t>in the seams between the vertical walls and base plates.</a:t>
            </a:r>
          </a:p>
          <a:p>
            <a:r>
              <a:rPr lang="en-US" b="1" dirty="0" smtClean="0"/>
              <a:t>Increase </a:t>
            </a:r>
            <a:r>
              <a:rPr lang="en-US" b="1" dirty="0"/>
              <a:t>the thickness of the </a:t>
            </a:r>
            <a:r>
              <a:rPr lang="en-US" b="1" dirty="0" smtClean="0"/>
              <a:t>“cup” edge up to </a:t>
            </a:r>
            <a:r>
              <a:rPr lang="en-US" b="1" dirty="0"/>
              <a:t>20 </a:t>
            </a:r>
            <a:r>
              <a:rPr lang="en-US" b="1" dirty="0" smtClean="0"/>
              <a:t>mm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EF0C-B87C-4941-B07F-32134A458CF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0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Octagon Shape Hole in the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ownstream Door - Influence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Balance 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65902"/>
              </p:ext>
            </p:extLst>
          </p:nvPr>
        </p:nvGraphicFramePr>
        <p:xfrm>
          <a:off x="395536" y="1916832"/>
          <a:ext cx="8064896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2994452"/>
                <a:gridCol w="255016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Axial force (kN)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Current option of the door shape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Octagon hole shape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Upstream  door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868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Downstream door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-772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-745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Coil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-42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-73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28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1317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Initial hole dimensions	</a:t>
            </a:r>
            <a:r>
              <a:rPr lang="en-US" sz="2000" dirty="0" smtClean="0"/>
              <a:t> </a:t>
            </a:r>
            <a:r>
              <a:rPr lang="en-US" sz="2000" dirty="0"/>
              <a:t>920x920 mm</a:t>
            </a:r>
            <a:r>
              <a:rPr lang="en-US" sz="2000" baseline="30000" dirty="0"/>
              <a:t>2</a:t>
            </a:r>
            <a:r>
              <a:rPr lang="en-US" sz="2000" dirty="0"/>
              <a:t> (equivalent radius = 367 mm)</a:t>
            </a:r>
            <a:endParaRPr lang="ru-RU" sz="2000" dirty="0"/>
          </a:p>
          <a:p>
            <a:r>
              <a:rPr lang="en-US" sz="2000" dirty="0"/>
              <a:t>Octagon shape		</a:t>
            </a:r>
            <a:r>
              <a:rPr lang="en-US" sz="2000" dirty="0" smtClean="0"/>
              <a:t>a=480mm         (</a:t>
            </a:r>
            <a:r>
              <a:rPr lang="en-US" sz="2000" dirty="0"/>
              <a:t>equivalent radius = 472 mm)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4766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4F26A-D912-40CA-8298-F0F32AC7DC5D}" type="slidenum">
              <a:rPr lang="ru-RU" smtClean="0"/>
              <a:pPr eaLnBrk="1" hangingPunct="1"/>
              <a:t>29</a:t>
            </a:fld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38" y="1071563"/>
            <a:ext cx="7499350" cy="3868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 YOUR ATTENTION!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2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smtClean="0">
                <a:latin typeface="Times New Roman" pitchFamily="18" charset="0"/>
              </a:rPr>
              <a:t>March 2009</a:t>
            </a:r>
          </a:p>
        </p:txBody>
      </p:sp>
      <p:sp>
        <p:nvSpPr>
          <p:cNvPr id="512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smtClean="0">
                <a:latin typeface="Times New Roman" pitchFamily="18" charset="0"/>
              </a:rPr>
              <a:t>H. Löhner - PANDA-FwEndcapEMC</a:t>
            </a:r>
          </a:p>
        </p:txBody>
      </p:sp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7AB04-1280-405E-8170-04CD3257B3FA}" type="slidenum">
              <a:rPr lang="de-DE" sz="1400" smtClean="0">
                <a:latin typeface="Times New Roman" pitchFamily="18" charset="0"/>
              </a:rPr>
              <a:pPr eaLnBrk="1" hangingPunct="1"/>
              <a:t>3</a:t>
            </a:fld>
            <a:endParaRPr lang="de-DE" sz="1400" smtClean="0">
              <a:latin typeface="Times New Roman" pitchFamily="18" charset="0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140677" y="203200"/>
            <a:ext cx="7772400" cy="8826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with disc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EMC </a:t>
            </a:r>
            <a:endParaRPr lang="en-US" dirty="0" smtClean="0"/>
          </a:p>
        </p:txBody>
      </p:sp>
      <p:pic>
        <p:nvPicPr>
          <p:cNvPr id="5126" name="Picture 6" descr="33 MAGNET mountpl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660997"/>
            <a:ext cx="546002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49874" y="5541963"/>
            <a:ext cx="3042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ca. 250x200x25 mm </a:t>
            </a: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V="1">
            <a:off x="2923443" y="4725144"/>
            <a:ext cx="712453" cy="89143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4119" y="4725144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a typeface="+mj-ea"/>
                <a:cs typeface="+mj-cs"/>
              </a:rPr>
              <a:t>requested mounting plates in solenoid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7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of EMC for mechanical computations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C:\Users\11\Desktop\ПандаИнтерфейс 2010\DiscDirc_EMC\Solenoid12a-FwEndcapEMC_Mounting_Pla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5759"/>
            <a:ext cx="8229600" cy="44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0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deflection of the W1L1 plate under weight of the calorimeter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072"/>
            <a:ext cx="8229600" cy="42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stress for the barrel beam plate W1 L1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272049" cy="452596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312368" cy="41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with disc EMC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0882"/>
            <a:ext cx="7200800" cy="510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7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8229600" cy="1143000"/>
          </a:xfrm>
        </p:spPr>
        <p:txBody>
          <a:bodyPr/>
          <a:lstStyle/>
          <a:p>
            <a:r>
              <a:rPr lang="en-US" dirty="0" smtClean="0"/>
              <a:t>Interfaces with target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</a:t>
            </a:r>
            <a:r>
              <a:rPr lang="ru-RU" sz="2800" dirty="0" err="1" smtClean="0"/>
              <a:t>rawing</a:t>
            </a:r>
            <a:r>
              <a:rPr lang="ru-RU" sz="2800" dirty="0" smtClean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attachment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Cluster-jet</a:t>
            </a:r>
            <a:r>
              <a:rPr lang="ru-RU" sz="2800" dirty="0"/>
              <a:t> </a:t>
            </a:r>
            <a:r>
              <a:rPr lang="ru-RU" sz="2800" dirty="0" err="1"/>
              <a:t>target</a:t>
            </a:r>
            <a:r>
              <a:rPr lang="ru-RU" sz="2800" dirty="0"/>
              <a:t> </a:t>
            </a:r>
            <a:r>
              <a:rPr lang="ru-RU" sz="2800" dirty="0" err="1" smtClean="0"/>
              <a:t>source</a:t>
            </a:r>
            <a:r>
              <a:rPr lang="en-US" sz="2800" dirty="0" smtClean="0"/>
              <a:t> of 26.01.12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C953-E653-455B-9070-E9BF40B3A3C0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2900"/>
            <a:ext cx="6912768" cy="536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19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961</Words>
  <Application>Microsoft Office PowerPoint</Application>
  <PresentationFormat>Экран (4:3)</PresentationFormat>
  <Paragraphs>166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Status of the Yoke Interfaces</vt:lpstr>
      <vt:lpstr>List of interface problems to be finalized for the technical specifications</vt:lpstr>
      <vt:lpstr>Interface with disc EMC </vt:lpstr>
      <vt:lpstr>Position of EMC for mechanical computations</vt:lpstr>
      <vt:lpstr>Vertical deflection of the W1L1 plate under weight of the calorimeter</vt:lpstr>
      <vt:lpstr>Equivalent stress for the barrel beam plate W1 L1  </vt:lpstr>
      <vt:lpstr>Interface with disc EMC</vt:lpstr>
      <vt:lpstr>Interfaces with target</vt:lpstr>
      <vt:lpstr>Drawing for the attachment of the Cluster-jet target source of 26.01.12</vt:lpstr>
      <vt:lpstr>Target/Magnet Interface</vt:lpstr>
      <vt:lpstr>Drawing for the attachment of the Cluster-jet target source of 26.01.12</vt:lpstr>
      <vt:lpstr>H.Orth questions about the target</vt:lpstr>
      <vt:lpstr>H.Orth questions about the target</vt:lpstr>
      <vt:lpstr>Презентация PowerPoint</vt:lpstr>
      <vt:lpstr>Interface with muon panels</vt:lpstr>
      <vt:lpstr>Interface with muon filter</vt:lpstr>
      <vt:lpstr>Презентация PowerPoint</vt:lpstr>
      <vt:lpstr>Yoke/Cryostat Interface</vt:lpstr>
      <vt:lpstr>Cryostat fixation options</vt:lpstr>
      <vt:lpstr>Cryostat deformity under action of magnetic forces Fx=45kN + Fz=140kN</vt:lpstr>
      <vt:lpstr>Cryostat deformity under action of magnetic forces Fx=45kN + Fz=140kN</vt:lpstr>
      <vt:lpstr>Cryostat adjustment in the yoke aperture</vt:lpstr>
      <vt:lpstr>Vertical adjustment of the cryostat</vt:lpstr>
      <vt:lpstr>Equivalent stresses in the upper plate of the support unit</vt:lpstr>
      <vt:lpstr>Welded Caps for Adjustment of the Cryostat in the Horizontal Plane</vt:lpstr>
      <vt:lpstr>Reactions in Cryostat supports</vt:lpstr>
      <vt:lpstr>Required structural improvements</vt:lpstr>
      <vt:lpstr>Octagon Shape Hole in the Downstream Door - Influence on the Force Balance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Евгений Кошурников</cp:lastModifiedBy>
  <cp:revision>20</cp:revision>
  <dcterms:created xsi:type="dcterms:W3CDTF">2013-01-18T08:46:47Z</dcterms:created>
  <dcterms:modified xsi:type="dcterms:W3CDTF">2013-02-03T06:44:52Z</dcterms:modified>
</cp:coreProperties>
</file>