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97" r:id="rId3"/>
    <p:sldId id="263" r:id="rId4"/>
    <p:sldId id="266" r:id="rId5"/>
    <p:sldId id="269" r:id="rId6"/>
    <p:sldId id="270" r:id="rId7"/>
    <p:sldId id="271" r:id="rId8"/>
    <p:sldId id="272" r:id="rId9"/>
    <p:sldId id="275" r:id="rId10"/>
    <p:sldId id="276" r:id="rId11"/>
    <p:sldId id="278" r:id="rId12"/>
    <p:sldId id="279" r:id="rId13"/>
    <p:sldId id="280" r:id="rId14"/>
    <p:sldId id="282" r:id="rId15"/>
    <p:sldId id="261" r:id="rId16"/>
    <p:sldId id="262" r:id="rId17"/>
    <p:sldId id="257" r:id="rId18"/>
    <p:sldId id="258" r:id="rId19"/>
    <p:sldId id="296" r:id="rId20"/>
    <p:sldId id="298" r:id="rId21"/>
    <p:sldId id="285" r:id="rId22"/>
    <p:sldId id="286" r:id="rId23"/>
    <p:sldId id="287" r:id="rId24"/>
    <p:sldId id="288" r:id="rId25"/>
    <p:sldId id="289" r:id="rId26"/>
    <p:sldId id="290" r:id="rId27"/>
    <p:sldId id="291" r:id="rId28"/>
    <p:sldId id="292" r:id="rId29"/>
    <p:sldId id="293" r:id="rId30"/>
    <p:sldId id="294" r:id="rId31"/>
    <p:sldId id="295"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5" d="100"/>
          <a:sy n="55" d="100"/>
        </p:scale>
        <p:origin x="-8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53446A-2578-4720-BBDA-935B579B7678}" type="datetimeFigureOut">
              <a:rPr lang="ru-RU" smtClean="0"/>
              <a:t>07.02.2013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1EFBB-26B4-4A33-A85E-84F6AF80797E}" type="slidenum">
              <a:rPr lang="ru-RU" smtClean="0"/>
              <a:t>‹#›</a:t>
            </a:fld>
            <a:endParaRPr lang="ru-RU"/>
          </a:p>
        </p:txBody>
      </p:sp>
    </p:spTree>
    <p:extLst>
      <p:ext uri="{BB962C8B-B14F-4D97-AF65-F5344CB8AC3E}">
        <p14:creationId xmlns:p14="http://schemas.microsoft.com/office/powerpoint/2010/main" val="155933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01EFBB-26B4-4A33-A85E-84F6AF80797E}" type="slidenum">
              <a:rPr lang="ru-RU" smtClean="0"/>
              <a:t>1</a:t>
            </a:fld>
            <a:endParaRPr lang="ru-RU"/>
          </a:p>
        </p:txBody>
      </p:sp>
    </p:spTree>
    <p:extLst>
      <p:ext uri="{BB962C8B-B14F-4D97-AF65-F5344CB8AC3E}">
        <p14:creationId xmlns:p14="http://schemas.microsoft.com/office/powerpoint/2010/main" val="372368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F12544-6AC4-4801-936E-BCFF83CF4A83}" type="slidenum">
              <a:rPr lang="ru-RU" smtClean="0"/>
              <a:t>18</a:t>
            </a:fld>
            <a:endParaRPr lang="ru-RU"/>
          </a:p>
        </p:txBody>
      </p:sp>
    </p:spTree>
    <p:extLst>
      <p:ext uri="{BB962C8B-B14F-4D97-AF65-F5344CB8AC3E}">
        <p14:creationId xmlns:p14="http://schemas.microsoft.com/office/powerpoint/2010/main" val="8919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304833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202852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284330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0"/>
            <a:ext cx="7772400" cy="609600"/>
          </a:xfrm>
        </p:spPr>
        <p:txBody>
          <a:bodyPr/>
          <a:lstStyle/>
          <a:p>
            <a:r>
              <a:rPr lang="ru-RU"/>
              <a:t>Образец заголовка</a:t>
            </a:r>
          </a:p>
        </p:txBody>
      </p:sp>
      <p:sp>
        <p:nvSpPr>
          <p:cNvPr id="3" name="Текст 2"/>
          <p:cNvSpPr>
            <a:spLocks noGrp="1"/>
          </p:cNvSpPr>
          <p:nvPr>
            <p:ph type="body" sz="half" idx="1"/>
          </p:nvPr>
        </p:nvSpPr>
        <p:spPr>
          <a:xfrm>
            <a:off x="990600" y="1219200"/>
            <a:ext cx="3810000" cy="487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953000" y="1219200"/>
            <a:ext cx="3810000" cy="487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a:xfrm>
            <a:off x="1828800" y="6553200"/>
            <a:ext cx="5181600" cy="304800"/>
          </a:xfrm>
        </p:spPr>
        <p:txBody>
          <a:bodyPr/>
          <a:lstStyle>
            <a:lvl1pPr>
              <a:defRPr/>
            </a:lvl1pPr>
          </a:lstStyle>
          <a:p>
            <a:r>
              <a:rPr lang="en-US"/>
              <a:t>STAR Detector Main Support System</a:t>
            </a:r>
          </a:p>
        </p:txBody>
      </p:sp>
      <p:sp>
        <p:nvSpPr>
          <p:cNvPr id="6" name="Номер слайда 5"/>
          <p:cNvSpPr>
            <a:spLocks noGrp="1"/>
          </p:cNvSpPr>
          <p:nvPr>
            <p:ph type="sldNum" sz="quarter" idx="11"/>
          </p:nvPr>
        </p:nvSpPr>
        <p:spPr>
          <a:xfrm>
            <a:off x="7239000" y="6553200"/>
            <a:ext cx="1905000" cy="304800"/>
          </a:xfrm>
        </p:spPr>
        <p:txBody>
          <a:bodyPr/>
          <a:lstStyle>
            <a:lvl1pPr>
              <a:defRPr/>
            </a:lvl1pPr>
          </a:lstStyle>
          <a:p>
            <a:fld id="{EF8AE565-FAA9-4FB3-8A19-B8A390E83E90}" type="slidenum">
              <a:rPr lang="en-US"/>
              <a:pPr/>
              <a:t>‹#›</a:t>
            </a:fld>
            <a:endParaRPr lang="en-US"/>
          </a:p>
        </p:txBody>
      </p:sp>
    </p:spTree>
    <p:extLst>
      <p:ext uri="{BB962C8B-B14F-4D97-AF65-F5344CB8AC3E}">
        <p14:creationId xmlns:p14="http://schemas.microsoft.com/office/powerpoint/2010/main" val="35451276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0"/>
            <a:ext cx="7772400" cy="609600"/>
          </a:xfrm>
        </p:spPr>
        <p:txBody>
          <a:bodyPr/>
          <a:lstStyle/>
          <a:p>
            <a:r>
              <a:rPr lang="ru-RU"/>
              <a:t>Образец заголовка</a:t>
            </a:r>
          </a:p>
        </p:txBody>
      </p:sp>
      <p:sp>
        <p:nvSpPr>
          <p:cNvPr id="3" name="Объект 2"/>
          <p:cNvSpPr>
            <a:spLocks noGrp="1"/>
          </p:cNvSpPr>
          <p:nvPr>
            <p:ph sz="half" idx="1"/>
          </p:nvPr>
        </p:nvSpPr>
        <p:spPr>
          <a:xfrm>
            <a:off x="990600" y="1219200"/>
            <a:ext cx="3810000" cy="487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953000" y="1219200"/>
            <a:ext cx="3810000" cy="236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953000" y="3733800"/>
            <a:ext cx="3810000" cy="236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10"/>
          </p:nvPr>
        </p:nvSpPr>
        <p:spPr>
          <a:xfrm>
            <a:off x="1828800" y="6553200"/>
            <a:ext cx="5181600" cy="304800"/>
          </a:xfrm>
        </p:spPr>
        <p:txBody>
          <a:bodyPr/>
          <a:lstStyle>
            <a:lvl1pPr>
              <a:defRPr/>
            </a:lvl1pPr>
          </a:lstStyle>
          <a:p>
            <a:r>
              <a:rPr lang="en-US"/>
              <a:t>STAR Detector Main Support System</a:t>
            </a:r>
          </a:p>
        </p:txBody>
      </p:sp>
      <p:sp>
        <p:nvSpPr>
          <p:cNvPr id="7" name="Номер слайда 6"/>
          <p:cNvSpPr>
            <a:spLocks noGrp="1"/>
          </p:cNvSpPr>
          <p:nvPr>
            <p:ph type="sldNum" sz="quarter" idx="11"/>
          </p:nvPr>
        </p:nvSpPr>
        <p:spPr>
          <a:xfrm>
            <a:off x="7239000" y="6553200"/>
            <a:ext cx="1905000" cy="304800"/>
          </a:xfrm>
        </p:spPr>
        <p:txBody>
          <a:bodyPr/>
          <a:lstStyle>
            <a:lvl1pPr>
              <a:defRPr/>
            </a:lvl1pPr>
          </a:lstStyle>
          <a:p>
            <a:fld id="{0EF8697D-EA0D-488A-A8FD-38084A04940E}" type="slidenum">
              <a:rPr lang="en-US"/>
              <a:pPr/>
              <a:t>‹#›</a:t>
            </a:fld>
            <a:endParaRPr lang="en-US"/>
          </a:p>
        </p:txBody>
      </p:sp>
    </p:spTree>
    <p:extLst>
      <p:ext uri="{BB962C8B-B14F-4D97-AF65-F5344CB8AC3E}">
        <p14:creationId xmlns:p14="http://schemas.microsoft.com/office/powerpoint/2010/main" val="22264502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402639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223929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3D11A4-6F49-4D17-8C91-06F15381B158}" type="datetimeFigureOut">
              <a:rPr lang="ru-RU" smtClean="0"/>
              <a:t>07.02.2013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371798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3D11A4-6F49-4D17-8C91-06F15381B158}" type="datetimeFigureOut">
              <a:rPr lang="ru-RU" smtClean="0"/>
              <a:t>07.02.2013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232356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3D11A4-6F49-4D17-8C91-06F15381B158}" type="datetimeFigureOut">
              <a:rPr lang="ru-RU" smtClean="0"/>
              <a:t>07.02.2013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13499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3D11A4-6F49-4D17-8C91-06F15381B158}" type="datetimeFigureOut">
              <a:rPr lang="ru-RU" smtClean="0"/>
              <a:t>07.02.2013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105395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3D11A4-6F49-4D17-8C91-06F15381B158}" type="datetimeFigureOut">
              <a:rPr lang="ru-RU" smtClean="0"/>
              <a:t>07.02.2013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166099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3D11A4-6F49-4D17-8C91-06F15381B158}" type="datetimeFigureOut">
              <a:rPr lang="ru-RU" smtClean="0"/>
              <a:t>07.02.2013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0BF91-0BC1-4619-8D48-F2F6B1C58B5D}" type="slidenum">
              <a:rPr lang="ru-RU" smtClean="0"/>
              <a:t>‹#›</a:t>
            </a:fld>
            <a:endParaRPr lang="ru-RU"/>
          </a:p>
        </p:txBody>
      </p:sp>
    </p:spTree>
    <p:extLst>
      <p:ext uri="{BB962C8B-B14F-4D97-AF65-F5344CB8AC3E}">
        <p14:creationId xmlns:p14="http://schemas.microsoft.com/office/powerpoint/2010/main" val="192386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D11A4-6F49-4D17-8C91-06F15381B158}" type="datetimeFigureOut">
              <a:rPr lang="ru-RU" smtClean="0"/>
              <a:t>07.02.2013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0BF91-0BC1-4619-8D48-F2F6B1C58B5D}" type="slidenum">
              <a:rPr lang="ru-RU" smtClean="0"/>
              <a:t>‹#›</a:t>
            </a:fld>
            <a:endParaRPr lang="ru-RU"/>
          </a:p>
        </p:txBody>
      </p:sp>
    </p:spTree>
    <p:extLst>
      <p:ext uri="{BB962C8B-B14F-4D97-AF65-F5344CB8AC3E}">
        <p14:creationId xmlns:p14="http://schemas.microsoft.com/office/powerpoint/2010/main" val="4293825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hyperlink" Target="http://maps.google.com/maps?ll=50.729871,8.43586&amp;z=7&amp;t=m&amp;hl=ru-RU" TargetMode="External"/><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412776"/>
            <a:ext cx="7772400" cy="1656183"/>
          </a:xfrm>
        </p:spPr>
        <p:txBody>
          <a:bodyPr>
            <a:normAutofit fontScale="90000"/>
          </a:bodyPr>
          <a:lstStyle/>
          <a:p>
            <a:r>
              <a:rPr lang="en-US" sz="5300" b="1" dirty="0" smtClean="0">
                <a:solidFill>
                  <a:srgbClr val="C00000"/>
                </a:solidFill>
              </a:rPr>
              <a:t>Visit to </a:t>
            </a:r>
            <a:r>
              <a:rPr lang="en-US" sz="5300" b="1" dirty="0" err="1" smtClean="0">
                <a:solidFill>
                  <a:srgbClr val="C00000"/>
                </a:solidFill>
              </a:rPr>
              <a:t>Börkey</a:t>
            </a:r>
            <a:r>
              <a:rPr lang="en-US" sz="5300" b="1" dirty="0" smtClean="0">
                <a:solidFill>
                  <a:srgbClr val="C00000"/>
                </a:solidFill>
              </a:rPr>
              <a:t> </a:t>
            </a:r>
            <a:r>
              <a:rPr lang="en-US" sz="4000" b="1" dirty="0" smtClean="0">
                <a:solidFill>
                  <a:srgbClr val="C00000"/>
                </a:solidFill>
              </a:rPr>
              <a:t>GmbH</a:t>
            </a:r>
            <a:r>
              <a:rPr lang="en-US" dirty="0">
                <a:solidFill>
                  <a:srgbClr val="C00000"/>
                </a:solidFill>
              </a:rPr>
              <a:t/>
            </a:r>
            <a:br>
              <a:rPr lang="en-US" dirty="0">
                <a:solidFill>
                  <a:srgbClr val="C00000"/>
                </a:solidFill>
              </a:rPr>
            </a:br>
            <a:r>
              <a:rPr lang="en-US" dirty="0">
                <a:solidFill>
                  <a:srgbClr val="C00000"/>
                </a:solidFill>
              </a:rPr>
              <a:t>February 05, </a:t>
            </a:r>
            <a:r>
              <a:rPr lang="en-US" dirty="0" smtClean="0">
                <a:solidFill>
                  <a:srgbClr val="C00000"/>
                </a:solidFill>
              </a:rPr>
              <a:t>2013</a:t>
            </a:r>
            <a:br>
              <a:rPr lang="en-US" dirty="0" smtClean="0">
                <a:solidFill>
                  <a:srgbClr val="C00000"/>
                </a:solidFill>
              </a:rPr>
            </a:br>
            <a:r>
              <a:rPr lang="en-US" sz="2800" dirty="0" smtClean="0">
                <a:solidFill>
                  <a:srgbClr val="C00000"/>
                </a:solidFill>
              </a:rPr>
              <a:t>(Resume of discussions)</a:t>
            </a:r>
            <a:endParaRPr lang="ru-RU" sz="2800" dirty="0">
              <a:solidFill>
                <a:srgbClr val="C00000"/>
              </a:solidFill>
            </a:endParaRPr>
          </a:p>
        </p:txBody>
      </p:sp>
      <p:sp>
        <p:nvSpPr>
          <p:cNvPr id="3" name="Подзаголовок 2"/>
          <p:cNvSpPr>
            <a:spLocks noGrp="1"/>
          </p:cNvSpPr>
          <p:nvPr>
            <p:ph type="subTitle" idx="1"/>
          </p:nvPr>
        </p:nvSpPr>
        <p:spPr>
          <a:xfrm>
            <a:off x="-63372" y="3542878"/>
            <a:ext cx="5798137" cy="1752600"/>
          </a:xfrm>
        </p:spPr>
        <p:txBody>
          <a:bodyPr>
            <a:normAutofit fontScale="92500" lnSpcReduction="20000"/>
          </a:bodyPr>
          <a:lstStyle/>
          <a:p>
            <a:r>
              <a:rPr lang="en-US" dirty="0" smtClean="0"/>
              <a:t>Presented by </a:t>
            </a:r>
            <a:r>
              <a:rPr lang="en-US" dirty="0" err="1" smtClean="0"/>
              <a:t>Evgeny</a:t>
            </a:r>
            <a:r>
              <a:rPr lang="en-US" dirty="0"/>
              <a:t> </a:t>
            </a:r>
            <a:r>
              <a:rPr lang="en-US" dirty="0" smtClean="0"/>
              <a:t>Koshurnikov</a:t>
            </a:r>
          </a:p>
          <a:p>
            <a:endParaRPr lang="en-US" dirty="0" smtClean="0"/>
          </a:p>
          <a:p>
            <a:r>
              <a:rPr lang="en-US" sz="2800" i="1" dirty="0" smtClean="0">
                <a:solidFill>
                  <a:schemeClr val="tx2"/>
                </a:solidFill>
                <a:effectLst>
                  <a:outerShdw blurRad="38100" dist="38100" dir="2700000" algn="tl">
                    <a:srgbClr val="000000">
                      <a:alpha val="43137"/>
                    </a:srgbClr>
                  </a:outerShdw>
                </a:effectLst>
              </a:rPr>
              <a:t>Hagen-</a:t>
            </a:r>
            <a:r>
              <a:rPr lang="en-US" sz="2800" i="1" dirty="0" err="1" smtClean="0">
                <a:solidFill>
                  <a:schemeClr val="tx2"/>
                </a:solidFill>
                <a:effectLst>
                  <a:outerShdw blurRad="38100" dist="38100" dir="2700000" algn="tl">
                    <a:srgbClr val="000000">
                      <a:alpha val="43137"/>
                    </a:srgbClr>
                  </a:outerShdw>
                </a:effectLst>
              </a:rPr>
              <a:t>Vorhalle</a:t>
            </a:r>
            <a:endParaRPr lang="en-US" sz="2800" i="1" dirty="0" smtClean="0">
              <a:solidFill>
                <a:schemeClr val="tx2"/>
              </a:solidFill>
              <a:effectLst>
                <a:outerShdw blurRad="38100" dist="38100" dir="2700000" algn="tl">
                  <a:srgbClr val="000000">
                    <a:alpha val="43137"/>
                  </a:srgbClr>
                </a:outerShdw>
              </a:effectLst>
            </a:endParaRPr>
          </a:p>
          <a:p>
            <a:r>
              <a:rPr lang="en-US" sz="2000" i="1" dirty="0" smtClean="0">
                <a:solidFill>
                  <a:schemeClr val="tx2"/>
                </a:solidFill>
                <a:effectLst>
                  <a:outerShdw blurRad="38100" dist="38100" dir="2700000" algn="tl">
                    <a:srgbClr val="000000">
                      <a:alpha val="43137"/>
                    </a:srgbClr>
                  </a:outerShdw>
                </a:effectLst>
              </a:rPr>
              <a:t> </a:t>
            </a:r>
            <a:r>
              <a:rPr lang="en-US" sz="2000" i="1" dirty="0">
                <a:solidFill>
                  <a:schemeClr val="tx2"/>
                </a:solidFill>
                <a:effectLst>
                  <a:outerShdw blurRad="38100" dist="38100" dir="2700000" algn="tl">
                    <a:srgbClr val="000000">
                      <a:alpha val="43137"/>
                    </a:srgbClr>
                  </a:outerShdw>
                </a:effectLst>
              </a:rPr>
              <a:t>(250 km Nord-West from Darmstadt)</a:t>
            </a:r>
            <a:r>
              <a:rPr lang="en-US" sz="2000" dirty="0" smtClean="0">
                <a:solidFill>
                  <a:schemeClr val="tx2"/>
                </a:solidFill>
              </a:rPr>
              <a:t> </a:t>
            </a:r>
            <a:endParaRPr lang="ru-RU" sz="2000" dirty="0">
              <a:solidFill>
                <a:schemeClr val="tx2"/>
              </a:solidFill>
            </a:endParaRPr>
          </a:p>
        </p:txBody>
      </p:sp>
      <p:pic>
        <p:nvPicPr>
          <p:cNvPr id="1027" name="Picture 3" descr="http://maps.gstatic.com/mapfiles/cb/mod_cb_scout/cb_scout_sprite_api_0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4" y="2677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mt0.googleapis.com/vt?lyrs=m@207470340&amp;src=apiv3&amp;hl=ru-RU&amp;x=66&amp;y=43&amp;z=7&amp;s=G&amp;style=api%7Csmartma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t1.googleapis.com/vt?lyrs=m@207442946&amp;src=apiv3&amp;hl=ru-RU&amp;x=67&amp;y=43&amp;z=7&amp;s=Gali&amp;style=api%7Csmartma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mt0.googleapis.com/vt?lyrs=m@207467391&amp;src=apiv3&amp;hl=ru-RU&amp;x=66&amp;y=42&amp;z=7&amp;s=&amp;style=api%7Csmartma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t1.googleapis.com/vt?lyrs=m@207469248&amp;src=apiv3&amp;hl=ru-RU&amp;x=67&amp;y=42&amp;z=7&amp;s=Gal&amp;style=api%7Csmartma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mt1.googleapis.com/vt?lyrs=m@207469362&amp;src=apiv3&amp;hl=ru-RU&amp;x=65&amp;y=43&amp;z=7&amp;s=Galile&amp;style=api%7Csmartmap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mt1.googleapis.com/vt?lyrs=m@207470478&amp;src=apiv3&amp;hl=ru-RU&amp;x=65&amp;y=42&amp;z=7&amp;s=Galil&amp;style=api%7Csmartmap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mt0.googleapis.com/vt?lyrs=m@207465355&amp;src=apiv3&amp;hl=ru-RU&amp;x=68&amp;y=43&amp;z=7&amp;s=Galileo&amp;style=api%7Csmartmap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t0.googleapis.com/vt?lyrs=m@207470296&amp;src=apiv3&amp;hl=ru-RU&amp;x=68&amp;y=42&amp;z=7&amp;s=Galile&amp;style=api%7Csmartmap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mt0.googleapis.com/vt?lyrs=m@207469972&amp;src=apiv3&amp;hl=ru-RU&amp;x=66&amp;y=41&amp;z=7&amp;s=Galileo&amp;style=api%7Csmartmap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t1.googleapis.com/vt?lyrs=m@207464501&amp;src=apiv3&amp;hl=ru-RU&amp;x=67&amp;y=41&amp;z=7&amp;s=Ga&amp;style=api%7Csmartmap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mt1.googleapis.com/vt?lyrs=m@207456023&amp;src=apiv3&amp;hl=ru-RU&amp;x=65&amp;y=41&amp;z=7&amp;s=Gali&amp;style=api%7Csmartmap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mt0.googleapis.com/vt?lyrs=m@207459193&amp;src=apiv3&amp;hl=ru-RU&amp;x=68&amp;y=41&amp;z=7&amp;s=Galil&amp;style=api%7Csmartmap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mt0.googleapis.com/vt?lyrs=m@207467524&amp;src=apiv3&amp;hl=ru-RU&amp;x=66&amp;y=44&amp;z=7&amp;s=Ga&amp;style=api%7Csmartmap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mt1.googleapis.com/vt?lyrs=m@207470308&amp;src=apiv3&amp;hl=ru-RU&amp;x=67&amp;y=44&amp;z=7&amp;s=Galil&amp;style=api%7Csmartmap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mt1.googleapis.com/vt?lyrs=m@207469922&amp;src=apiv3&amp;hl=ru-RU&amp;x=65&amp;y=44&amp;z=7&amp;s=Galileo&amp;style=api%7Csmartmap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mt0.googleapis.com/vt?lyrs=m@207469888&amp;src=apiv3&amp;hl=ru-RU&amp;x=68&amp;y=44&amp;z=7&amp;s=&amp;style=api%7Csmartmap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http://maps.gstatic.com/mapfiles/mv/imgs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maps.gstatic.com/mapfiles/mapcontrols3d7.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maps.gstatic.com/mapfiles/cb/mod_cb_scout/cb_scout_sprite_api_0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aps.gstatic.com/mapfiles/transparent.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500" y="-147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maps.gstatic.com/mapfiles/google_white.png">
            <a:hlinkClick r:id="rId23" tooltip="Нажмите, чтобы отобразить эту область в Картах Google"/>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400" y="-163513"/>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1236" y="3542878"/>
            <a:ext cx="3417322" cy="331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41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solidFill>
                  <a:srgbClr val="C00000"/>
                </a:solidFill>
                <a:effectLst>
                  <a:outerShdw blurRad="38100" dist="38100" dir="2700000" algn="tl">
                    <a:srgbClr val="000000">
                      <a:alpha val="43137"/>
                    </a:srgbClr>
                  </a:outerShdw>
                </a:effectLst>
              </a:rPr>
              <a:t>Lateral Separation of the Platform Beams </a:t>
            </a:r>
            <a:endParaRPr lang="ru-RU" sz="3600" b="1" dirty="0">
              <a:solidFill>
                <a:srgbClr val="C0000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fld id="{FD01B839-2215-4A5E-A13B-19B9C4065517}" type="slidenum">
              <a:rPr lang="ru-RU" smtClean="0"/>
              <a:t>10</a:t>
            </a:fld>
            <a:endParaRPr lang="ru-RU" dirty="0"/>
          </a:p>
        </p:txBody>
      </p:sp>
      <p:grpSp>
        <p:nvGrpSpPr>
          <p:cNvPr id="4" name="Группа 3"/>
          <p:cNvGrpSpPr/>
          <p:nvPr/>
        </p:nvGrpSpPr>
        <p:grpSpPr>
          <a:xfrm>
            <a:off x="120474" y="4583484"/>
            <a:ext cx="4309810" cy="2169679"/>
            <a:chOff x="671344" y="4209114"/>
            <a:chExt cx="4309810" cy="2169679"/>
          </a:xfrm>
        </p:grpSpPr>
        <p:cxnSp>
          <p:nvCxnSpPr>
            <p:cNvPr id="43" name="Прямая со стрелкой 42"/>
            <p:cNvCxnSpPr/>
            <p:nvPr/>
          </p:nvCxnSpPr>
          <p:spPr>
            <a:xfrm>
              <a:off x="708666" y="6126555"/>
              <a:ext cx="37279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flipV="1">
              <a:off x="708666" y="4279094"/>
              <a:ext cx="0" cy="18459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V="1">
              <a:off x="708666" y="5436090"/>
              <a:ext cx="1159025" cy="689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Полилиния 45"/>
            <p:cNvSpPr/>
            <p:nvPr/>
          </p:nvSpPr>
          <p:spPr>
            <a:xfrm>
              <a:off x="1874960" y="5375441"/>
              <a:ext cx="2164643" cy="73579"/>
            </a:xfrm>
            <a:custGeom>
              <a:avLst/>
              <a:gdLst>
                <a:gd name="connsiteX0" fmla="*/ 0 w 2164702"/>
                <a:gd name="connsiteY0" fmla="*/ 65314 h 73579"/>
                <a:gd name="connsiteX1" fmla="*/ 23327 w 2164702"/>
                <a:gd name="connsiteY1" fmla="*/ 60649 h 73579"/>
                <a:gd name="connsiteX2" fmla="*/ 79310 w 2164702"/>
                <a:gd name="connsiteY2" fmla="*/ 51318 h 73579"/>
                <a:gd name="connsiteX3" fmla="*/ 228600 w 2164702"/>
                <a:gd name="connsiteY3" fmla="*/ 55984 h 73579"/>
                <a:gd name="connsiteX4" fmla="*/ 242596 w 2164702"/>
                <a:gd name="connsiteY4" fmla="*/ 60649 h 73579"/>
                <a:gd name="connsiteX5" fmla="*/ 289249 w 2164702"/>
                <a:gd name="connsiteY5" fmla="*/ 65314 h 73579"/>
                <a:gd name="connsiteX6" fmla="*/ 466531 w 2164702"/>
                <a:gd name="connsiteY6" fmla="*/ 65314 h 73579"/>
                <a:gd name="connsiteX7" fmla="*/ 513184 w 2164702"/>
                <a:gd name="connsiteY7" fmla="*/ 60649 h 73579"/>
                <a:gd name="connsiteX8" fmla="*/ 583163 w 2164702"/>
                <a:gd name="connsiteY8" fmla="*/ 55984 h 73579"/>
                <a:gd name="connsiteX9" fmla="*/ 639147 w 2164702"/>
                <a:gd name="connsiteY9" fmla="*/ 46653 h 73579"/>
                <a:gd name="connsiteX10" fmla="*/ 690465 w 2164702"/>
                <a:gd name="connsiteY10" fmla="*/ 37322 h 73579"/>
                <a:gd name="connsiteX11" fmla="*/ 704461 w 2164702"/>
                <a:gd name="connsiteY11" fmla="*/ 27992 h 73579"/>
                <a:gd name="connsiteX12" fmla="*/ 723123 w 2164702"/>
                <a:gd name="connsiteY12" fmla="*/ 23327 h 73579"/>
                <a:gd name="connsiteX13" fmla="*/ 830425 w 2164702"/>
                <a:gd name="connsiteY13" fmla="*/ 18661 h 73579"/>
                <a:gd name="connsiteX14" fmla="*/ 984380 w 2164702"/>
                <a:gd name="connsiteY14" fmla="*/ 27992 h 73579"/>
                <a:gd name="connsiteX15" fmla="*/ 1003041 w 2164702"/>
                <a:gd name="connsiteY15" fmla="*/ 32657 h 73579"/>
                <a:gd name="connsiteX16" fmla="*/ 1040363 w 2164702"/>
                <a:gd name="connsiteY16" fmla="*/ 41988 h 73579"/>
                <a:gd name="connsiteX17" fmla="*/ 1091682 w 2164702"/>
                <a:gd name="connsiteY17" fmla="*/ 55984 h 73579"/>
                <a:gd name="connsiteX18" fmla="*/ 1231641 w 2164702"/>
                <a:gd name="connsiteY18" fmla="*/ 51318 h 73579"/>
                <a:gd name="connsiteX19" fmla="*/ 1278294 w 2164702"/>
                <a:gd name="connsiteY19" fmla="*/ 41988 h 73579"/>
                <a:gd name="connsiteX20" fmla="*/ 1292290 w 2164702"/>
                <a:gd name="connsiteY20" fmla="*/ 37322 h 73579"/>
                <a:gd name="connsiteX21" fmla="*/ 1772816 w 2164702"/>
                <a:gd name="connsiteY21" fmla="*/ 32657 h 73579"/>
                <a:gd name="connsiteX22" fmla="*/ 1800808 w 2164702"/>
                <a:gd name="connsiteY22" fmla="*/ 13996 h 73579"/>
                <a:gd name="connsiteX23" fmla="*/ 1852127 w 2164702"/>
                <a:gd name="connsiteY23" fmla="*/ 0 h 73579"/>
                <a:gd name="connsiteX24" fmla="*/ 1936102 w 2164702"/>
                <a:gd name="connsiteY24" fmla="*/ 4665 h 73579"/>
                <a:gd name="connsiteX25" fmla="*/ 1996751 w 2164702"/>
                <a:gd name="connsiteY25" fmla="*/ 23327 h 73579"/>
                <a:gd name="connsiteX26" fmla="*/ 2029408 w 2164702"/>
                <a:gd name="connsiteY26" fmla="*/ 27992 h 73579"/>
                <a:gd name="connsiteX27" fmla="*/ 2057400 w 2164702"/>
                <a:gd name="connsiteY27" fmla="*/ 32657 h 73579"/>
                <a:gd name="connsiteX28" fmla="*/ 2113384 w 2164702"/>
                <a:gd name="connsiteY28" fmla="*/ 46653 h 73579"/>
                <a:gd name="connsiteX29" fmla="*/ 2155372 w 2164702"/>
                <a:gd name="connsiteY29" fmla="*/ 55984 h 73579"/>
                <a:gd name="connsiteX30" fmla="*/ 2164702 w 2164702"/>
                <a:gd name="connsiteY30" fmla="*/ 55984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4702" h="73579">
                  <a:moveTo>
                    <a:pt x="0" y="65314"/>
                  </a:moveTo>
                  <a:cubicBezTo>
                    <a:pt x="7776" y="63759"/>
                    <a:pt x="15477" y="61770"/>
                    <a:pt x="23327" y="60649"/>
                  </a:cubicBezTo>
                  <a:cubicBezTo>
                    <a:pt x="78011" y="52837"/>
                    <a:pt x="49228" y="61347"/>
                    <a:pt x="79310" y="51318"/>
                  </a:cubicBezTo>
                  <a:cubicBezTo>
                    <a:pt x="129073" y="52873"/>
                    <a:pt x="178893" y="53144"/>
                    <a:pt x="228600" y="55984"/>
                  </a:cubicBezTo>
                  <a:cubicBezTo>
                    <a:pt x="233510" y="56265"/>
                    <a:pt x="237736" y="59901"/>
                    <a:pt x="242596" y="60649"/>
                  </a:cubicBezTo>
                  <a:cubicBezTo>
                    <a:pt x="258043" y="63025"/>
                    <a:pt x="273698" y="63759"/>
                    <a:pt x="289249" y="65314"/>
                  </a:cubicBezTo>
                  <a:cubicBezTo>
                    <a:pt x="361277" y="79721"/>
                    <a:pt x="315291" y="72349"/>
                    <a:pt x="466531" y="65314"/>
                  </a:cubicBezTo>
                  <a:cubicBezTo>
                    <a:pt x="482143" y="64588"/>
                    <a:pt x="497605" y="61895"/>
                    <a:pt x="513184" y="60649"/>
                  </a:cubicBezTo>
                  <a:cubicBezTo>
                    <a:pt x="536488" y="58785"/>
                    <a:pt x="559873" y="58009"/>
                    <a:pt x="583163" y="55984"/>
                  </a:cubicBezTo>
                  <a:cubicBezTo>
                    <a:pt x="652648" y="49942"/>
                    <a:pt x="595129" y="54656"/>
                    <a:pt x="639147" y="46653"/>
                  </a:cubicBezTo>
                  <a:cubicBezTo>
                    <a:pt x="700422" y="35513"/>
                    <a:pt x="648150" y="47902"/>
                    <a:pt x="690465" y="37322"/>
                  </a:cubicBezTo>
                  <a:cubicBezTo>
                    <a:pt x="695130" y="34212"/>
                    <a:pt x="699307" y="30200"/>
                    <a:pt x="704461" y="27992"/>
                  </a:cubicBezTo>
                  <a:cubicBezTo>
                    <a:pt x="710355" y="25466"/>
                    <a:pt x="716728" y="23801"/>
                    <a:pt x="723123" y="23327"/>
                  </a:cubicBezTo>
                  <a:cubicBezTo>
                    <a:pt x="758826" y="20682"/>
                    <a:pt x="794658" y="20216"/>
                    <a:pt x="830425" y="18661"/>
                  </a:cubicBezTo>
                  <a:lnTo>
                    <a:pt x="984380" y="27992"/>
                  </a:lnTo>
                  <a:cubicBezTo>
                    <a:pt x="990757" y="28663"/>
                    <a:pt x="996782" y="31266"/>
                    <a:pt x="1003041" y="32657"/>
                  </a:cubicBezTo>
                  <a:cubicBezTo>
                    <a:pt x="1085233" y="50921"/>
                    <a:pt x="985327" y="26978"/>
                    <a:pt x="1040363" y="41988"/>
                  </a:cubicBezTo>
                  <a:cubicBezTo>
                    <a:pt x="1098242" y="57773"/>
                    <a:pt x="1059467" y="45244"/>
                    <a:pt x="1091682" y="55984"/>
                  </a:cubicBezTo>
                  <a:cubicBezTo>
                    <a:pt x="1138335" y="54429"/>
                    <a:pt x="1185034" y="53907"/>
                    <a:pt x="1231641" y="51318"/>
                  </a:cubicBezTo>
                  <a:cubicBezTo>
                    <a:pt x="1243017" y="50686"/>
                    <a:pt x="1266006" y="45499"/>
                    <a:pt x="1278294" y="41988"/>
                  </a:cubicBezTo>
                  <a:cubicBezTo>
                    <a:pt x="1283023" y="40637"/>
                    <a:pt x="1287373" y="37415"/>
                    <a:pt x="1292290" y="37322"/>
                  </a:cubicBezTo>
                  <a:lnTo>
                    <a:pt x="1772816" y="32657"/>
                  </a:lnTo>
                  <a:cubicBezTo>
                    <a:pt x="1782147" y="26437"/>
                    <a:pt x="1790169" y="17542"/>
                    <a:pt x="1800808" y="13996"/>
                  </a:cubicBezTo>
                  <a:cubicBezTo>
                    <a:pt x="1836323" y="2157"/>
                    <a:pt x="1819156" y="6594"/>
                    <a:pt x="1852127" y="0"/>
                  </a:cubicBezTo>
                  <a:cubicBezTo>
                    <a:pt x="1880119" y="1555"/>
                    <a:pt x="1908252" y="1452"/>
                    <a:pt x="1936102" y="4665"/>
                  </a:cubicBezTo>
                  <a:cubicBezTo>
                    <a:pt x="1996227" y="11603"/>
                    <a:pt x="1951934" y="12122"/>
                    <a:pt x="1996751" y="23327"/>
                  </a:cubicBezTo>
                  <a:cubicBezTo>
                    <a:pt x="2007419" y="25994"/>
                    <a:pt x="2018540" y="26320"/>
                    <a:pt x="2029408" y="27992"/>
                  </a:cubicBezTo>
                  <a:cubicBezTo>
                    <a:pt x="2038757" y="29430"/>
                    <a:pt x="2048069" y="31102"/>
                    <a:pt x="2057400" y="32657"/>
                  </a:cubicBezTo>
                  <a:cubicBezTo>
                    <a:pt x="2104162" y="48245"/>
                    <a:pt x="2066269" y="37231"/>
                    <a:pt x="2113384" y="46653"/>
                  </a:cubicBezTo>
                  <a:cubicBezTo>
                    <a:pt x="2138850" y="51746"/>
                    <a:pt x="2126856" y="51910"/>
                    <a:pt x="2155372" y="55984"/>
                  </a:cubicBezTo>
                  <a:cubicBezTo>
                    <a:pt x="2158451" y="56424"/>
                    <a:pt x="2161592" y="55984"/>
                    <a:pt x="2164702" y="5598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47" name="Прямая соединительная линия 46"/>
            <p:cNvCxnSpPr/>
            <p:nvPr/>
          </p:nvCxnSpPr>
          <p:spPr>
            <a:xfrm>
              <a:off x="671344" y="5440755"/>
              <a:ext cx="1232191" cy="2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1870296" y="5366110"/>
              <a:ext cx="0" cy="832485"/>
            </a:xfrm>
            <a:prstGeom prst="line">
              <a:avLst/>
            </a:prstGeom>
          </p:spPr>
          <p:style>
            <a:lnRef idx="1">
              <a:schemeClr val="accent1"/>
            </a:lnRef>
            <a:fillRef idx="0">
              <a:schemeClr val="accent1"/>
            </a:fillRef>
            <a:effectRef idx="0">
              <a:schemeClr val="accent1"/>
            </a:effectRef>
            <a:fontRef idx="minor">
              <a:schemeClr val="tx1"/>
            </a:fontRef>
          </p:style>
        </p:cxnSp>
        <p:sp>
          <p:nvSpPr>
            <p:cNvPr id="49" name="Поле 38"/>
            <p:cNvSpPr txBox="1"/>
            <p:nvPr/>
          </p:nvSpPr>
          <p:spPr>
            <a:xfrm>
              <a:off x="2172048" y="5492792"/>
              <a:ext cx="1770967" cy="2895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dirty="0" err="1">
                  <a:effectLst/>
                  <a:ea typeface="Calibri"/>
                  <a:cs typeface="Times New Roman"/>
                </a:rPr>
                <a:t>F</a:t>
              </a:r>
              <a:r>
                <a:rPr lang="en-US" sz="1100" baseline="-25000" dirty="0" err="1">
                  <a:effectLst/>
                  <a:ea typeface="Calibri"/>
                  <a:cs typeface="Times New Roman"/>
                </a:rPr>
                <a:t>z</a:t>
              </a:r>
              <a:r>
                <a:rPr lang="en-US" sz="1100" dirty="0">
                  <a:effectLst/>
                  <a:ea typeface="Calibri"/>
                  <a:cs typeface="Times New Roman"/>
                </a:rPr>
                <a:t> = </a:t>
              </a:r>
              <a:r>
                <a:rPr lang="en-US" sz="1100" dirty="0" err="1">
                  <a:effectLst/>
                  <a:ea typeface="Calibri"/>
                  <a:cs typeface="Times New Roman"/>
                </a:rPr>
                <a:t>F</a:t>
              </a:r>
              <a:r>
                <a:rPr lang="en-US" sz="1100" baseline="-25000" dirty="0" err="1">
                  <a:effectLst/>
                  <a:ea typeface="Calibri"/>
                  <a:cs typeface="Times New Roman"/>
                </a:rPr>
                <a:t>friction</a:t>
              </a:r>
              <a:r>
                <a:rPr lang="en-US" sz="1100" dirty="0">
                  <a:effectLst/>
                  <a:ea typeface="Calibri"/>
                  <a:cs typeface="Times New Roman"/>
                </a:rPr>
                <a:t> = </a:t>
              </a:r>
              <a:r>
                <a:rPr lang="en-US" sz="1100" dirty="0" err="1">
                  <a:effectLst/>
                  <a:ea typeface="Calibri"/>
                  <a:cs typeface="Times New Roman"/>
                </a:rPr>
                <a:t>k</a:t>
              </a:r>
              <a:r>
                <a:rPr lang="en-US" sz="1100" baseline="-25000" dirty="0" err="1">
                  <a:effectLst/>
                  <a:ea typeface="Calibri"/>
                  <a:cs typeface="Times New Roman"/>
                </a:rPr>
                <a:t>friction</a:t>
              </a:r>
              <a:r>
                <a:rPr lang="en-US" sz="1100" dirty="0">
                  <a:effectLst/>
                  <a:ea typeface="Calibri"/>
                  <a:cs typeface="Times New Roman"/>
                </a:rPr>
                <a:t> </a:t>
              </a:r>
              <a:r>
                <a:rPr lang="en-US" sz="1100" dirty="0">
                  <a:ea typeface="Calibri"/>
                  <a:cs typeface="Times New Roman"/>
                </a:rPr>
                <a:t>∙ R</a:t>
              </a:r>
              <a:endParaRPr lang="ru-RU" sz="1100" dirty="0">
                <a:effectLst/>
                <a:ea typeface="Calibri"/>
                <a:cs typeface="Times New Roman"/>
              </a:endParaRPr>
            </a:p>
          </p:txBody>
        </p:sp>
        <p:sp>
          <p:nvSpPr>
            <p:cNvPr id="50" name="Поле 39"/>
            <p:cNvSpPr txBox="1"/>
            <p:nvPr/>
          </p:nvSpPr>
          <p:spPr>
            <a:xfrm>
              <a:off x="820630" y="5076861"/>
              <a:ext cx="1230597" cy="2895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dirty="0" err="1" smtClean="0">
                  <a:effectLst/>
                  <a:ea typeface="Calibri"/>
                  <a:cs typeface="Times New Roman"/>
                </a:rPr>
                <a:t>F</a:t>
              </a:r>
              <a:r>
                <a:rPr lang="en-US" sz="1100" baseline="-25000" dirty="0" err="1" smtClean="0">
                  <a:effectLst/>
                  <a:ea typeface="Calibri"/>
                  <a:cs typeface="Times New Roman"/>
                </a:rPr>
                <a:t>z</a:t>
              </a:r>
              <a:r>
                <a:rPr lang="en-US" sz="1100" dirty="0" smtClean="0">
                  <a:effectLst/>
                  <a:ea typeface="Calibri"/>
                  <a:cs typeface="Times New Roman"/>
                </a:rPr>
                <a:t> </a:t>
              </a:r>
              <a:r>
                <a:rPr lang="en-US" sz="1100" dirty="0">
                  <a:effectLst/>
                  <a:ea typeface="Calibri"/>
                  <a:cs typeface="Times New Roman"/>
                </a:rPr>
                <a:t>= </a:t>
              </a:r>
              <a:r>
                <a:rPr lang="en-US" sz="1100" dirty="0" smtClean="0">
                  <a:effectLst/>
                  <a:ea typeface="Calibri"/>
                  <a:cs typeface="Times New Roman"/>
                </a:rPr>
                <a:t>ΔX</a:t>
              </a:r>
              <a:r>
                <a:rPr lang="en-US" sz="1100" dirty="0">
                  <a:ea typeface="Calibri"/>
                  <a:cs typeface="Times New Roman"/>
                </a:rPr>
                <a:t>∙C ∙ tang(α</a:t>
              </a:r>
              <a:r>
                <a:rPr lang="en-US" sz="1100" dirty="0">
                  <a:effectLst/>
                  <a:ea typeface="Calibri"/>
                  <a:cs typeface="Times New Roman"/>
                </a:rPr>
                <a:t>)</a:t>
              </a:r>
              <a:endParaRPr lang="ru-RU" sz="1100" dirty="0">
                <a:effectLst/>
                <a:ea typeface="Calibri"/>
                <a:cs typeface="Times New Roman"/>
              </a:endParaRPr>
            </a:p>
          </p:txBody>
        </p:sp>
        <p:sp>
          <p:nvSpPr>
            <p:cNvPr id="51" name="Поле 40"/>
            <p:cNvSpPr txBox="1"/>
            <p:nvPr/>
          </p:nvSpPr>
          <p:spPr>
            <a:xfrm>
              <a:off x="4655408" y="6089233"/>
              <a:ext cx="325746" cy="28956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b="1" dirty="0">
                  <a:ea typeface="Calibri"/>
                  <a:cs typeface="Times New Roman"/>
                </a:rPr>
                <a:t>X</a:t>
              </a:r>
              <a:endParaRPr lang="ru-RU" sz="1100" dirty="0">
                <a:effectLst/>
                <a:ea typeface="Calibri"/>
                <a:cs typeface="Times New Roman"/>
              </a:endParaRPr>
            </a:p>
          </p:txBody>
        </p:sp>
        <p:sp>
          <p:nvSpPr>
            <p:cNvPr id="52" name="Поле 41"/>
            <p:cNvSpPr txBox="1"/>
            <p:nvPr/>
          </p:nvSpPr>
          <p:spPr>
            <a:xfrm>
              <a:off x="783308" y="4209114"/>
              <a:ext cx="325746" cy="28956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b="1">
                  <a:effectLst/>
                  <a:ea typeface="Calibri"/>
                  <a:cs typeface="Times New Roman"/>
                </a:rPr>
                <a:t>F</a:t>
              </a:r>
              <a:endParaRPr lang="ru-RU" sz="1100">
                <a:effectLst/>
                <a:ea typeface="Calibri"/>
                <a:cs typeface="Times New Roman"/>
              </a:endParaRPr>
            </a:p>
          </p:txBody>
        </p:sp>
        <p:sp>
          <p:nvSpPr>
            <p:cNvPr id="54" name="Поле 43"/>
            <p:cNvSpPr txBox="1"/>
            <p:nvPr/>
          </p:nvSpPr>
          <p:spPr>
            <a:xfrm>
              <a:off x="2251145" y="4498674"/>
              <a:ext cx="2426982" cy="47410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dirty="0">
                  <a:effectLst/>
                  <a:ea typeface="Calibri"/>
                  <a:cs typeface="Times New Roman"/>
                </a:rPr>
                <a:t>R – reaction in the support </a:t>
              </a:r>
              <a:endParaRPr lang="ru-RU" sz="1100" dirty="0">
                <a:effectLst/>
                <a:ea typeface="Calibri"/>
                <a:cs typeface="Times New Roman"/>
              </a:endParaRPr>
            </a:p>
            <a:p>
              <a:pPr>
                <a:lnSpc>
                  <a:spcPct val="115000"/>
                </a:lnSpc>
                <a:spcAft>
                  <a:spcPts val="0"/>
                </a:spcAft>
              </a:pPr>
              <a:r>
                <a:rPr lang="en-US" sz="1100" dirty="0">
                  <a:effectLst/>
                  <a:ea typeface="Calibri"/>
                  <a:cs typeface="Times New Roman"/>
                </a:rPr>
                <a:t>C – lateral stiffness of the platform</a:t>
              </a:r>
              <a:endParaRPr lang="ru-RU" sz="1100" dirty="0">
                <a:effectLst/>
                <a:ea typeface="Calibri"/>
                <a:cs typeface="Times New Roman"/>
              </a:endParaRPr>
            </a:p>
          </p:txBody>
        </p:sp>
      </p:grpSp>
      <p:grpSp>
        <p:nvGrpSpPr>
          <p:cNvPr id="55" name="Группа 54"/>
          <p:cNvGrpSpPr/>
          <p:nvPr/>
        </p:nvGrpSpPr>
        <p:grpSpPr>
          <a:xfrm>
            <a:off x="192937" y="2100799"/>
            <a:ext cx="7385685" cy="2349499"/>
            <a:chOff x="0" y="1"/>
            <a:chExt cx="7385685" cy="2349719"/>
          </a:xfrm>
        </p:grpSpPr>
        <p:grpSp>
          <p:nvGrpSpPr>
            <p:cNvPr id="56" name="Группа 55"/>
            <p:cNvGrpSpPr/>
            <p:nvPr/>
          </p:nvGrpSpPr>
          <p:grpSpPr>
            <a:xfrm>
              <a:off x="0" y="1"/>
              <a:ext cx="7385685" cy="2317114"/>
              <a:chOff x="0" y="0"/>
              <a:chExt cx="7386187" cy="2317685"/>
            </a:xfrm>
          </p:grpSpPr>
          <p:sp>
            <p:nvSpPr>
              <p:cNvPr id="60" name="Прямоугольник 59"/>
              <p:cNvSpPr/>
              <p:nvPr/>
            </p:nvSpPr>
            <p:spPr>
              <a:xfrm rot="5400000">
                <a:off x="3195735" y="-2076061"/>
                <a:ext cx="971550" cy="6705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bg2"/>
                  </a:solidFill>
                </a:endParaRPr>
              </a:p>
            </p:txBody>
          </p:sp>
          <p:sp>
            <p:nvSpPr>
              <p:cNvPr id="61" name="Полилиния 60"/>
              <p:cNvSpPr/>
              <p:nvPr/>
            </p:nvSpPr>
            <p:spPr>
              <a:xfrm>
                <a:off x="6592078" y="335902"/>
                <a:ext cx="794109" cy="1733550"/>
              </a:xfrm>
              <a:custGeom>
                <a:avLst/>
                <a:gdLst>
                  <a:gd name="connsiteX0" fmla="*/ 371821 w 794109"/>
                  <a:gd name="connsiteY0" fmla="*/ 0 h 1733550"/>
                  <a:gd name="connsiteX1" fmla="*/ 371821 w 794109"/>
                  <a:gd name="connsiteY1" fmla="*/ 0 h 1733550"/>
                  <a:gd name="connsiteX2" fmla="*/ 276571 w 794109"/>
                  <a:gd name="connsiteY2" fmla="*/ 28575 h 1733550"/>
                  <a:gd name="connsiteX3" fmla="*/ 190846 w 794109"/>
                  <a:gd name="connsiteY3" fmla="*/ 57150 h 1733550"/>
                  <a:gd name="connsiteX4" fmla="*/ 162271 w 794109"/>
                  <a:gd name="connsiteY4" fmla="*/ 66675 h 1733550"/>
                  <a:gd name="connsiteX5" fmla="*/ 105121 w 794109"/>
                  <a:gd name="connsiteY5" fmla="*/ 123825 h 1733550"/>
                  <a:gd name="connsiteX6" fmla="*/ 86071 w 794109"/>
                  <a:gd name="connsiteY6" fmla="*/ 161925 h 1733550"/>
                  <a:gd name="connsiteX7" fmla="*/ 67021 w 794109"/>
                  <a:gd name="connsiteY7" fmla="*/ 190500 h 1733550"/>
                  <a:gd name="connsiteX8" fmla="*/ 38446 w 794109"/>
                  <a:gd name="connsiteY8" fmla="*/ 219075 h 1733550"/>
                  <a:gd name="connsiteX9" fmla="*/ 19396 w 794109"/>
                  <a:gd name="connsiteY9" fmla="*/ 247650 h 1733550"/>
                  <a:gd name="connsiteX10" fmla="*/ 346 w 794109"/>
                  <a:gd name="connsiteY10" fmla="*/ 304800 h 1733550"/>
                  <a:gd name="connsiteX11" fmla="*/ 28921 w 794109"/>
                  <a:gd name="connsiteY11" fmla="*/ 647700 h 1733550"/>
                  <a:gd name="connsiteX12" fmla="*/ 57496 w 794109"/>
                  <a:gd name="connsiteY12" fmla="*/ 676275 h 1733550"/>
                  <a:gd name="connsiteX13" fmla="*/ 76546 w 794109"/>
                  <a:gd name="connsiteY13" fmla="*/ 704850 h 1733550"/>
                  <a:gd name="connsiteX14" fmla="*/ 86071 w 794109"/>
                  <a:gd name="connsiteY14" fmla="*/ 733425 h 1733550"/>
                  <a:gd name="connsiteX15" fmla="*/ 114646 w 794109"/>
                  <a:gd name="connsiteY15" fmla="*/ 752475 h 1733550"/>
                  <a:gd name="connsiteX16" fmla="*/ 133696 w 794109"/>
                  <a:gd name="connsiteY16" fmla="*/ 781050 h 1733550"/>
                  <a:gd name="connsiteX17" fmla="*/ 143221 w 794109"/>
                  <a:gd name="connsiteY17" fmla="*/ 809625 h 1733550"/>
                  <a:gd name="connsiteX18" fmla="*/ 200371 w 794109"/>
                  <a:gd name="connsiteY18" fmla="*/ 876300 h 1733550"/>
                  <a:gd name="connsiteX19" fmla="*/ 209896 w 794109"/>
                  <a:gd name="connsiteY19" fmla="*/ 904875 h 1733550"/>
                  <a:gd name="connsiteX20" fmla="*/ 228946 w 794109"/>
                  <a:gd name="connsiteY20" fmla="*/ 933450 h 1733550"/>
                  <a:gd name="connsiteX21" fmla="*/ 247996 w 794109"/>
                  <a:gd name="connsiteY21" fmla="*/ 990600 h 1733550"/>
                  <a:gd name="connsiteX22" fmla="*/ 267046 w 794109"/>
                  <a:gd name="connsiteY22" fmla="*/ 1047750 h 1733550"/>
                  <a:gd name="connsiteX23" fmla="*/ 276571 w 794109"/>
                  <a:gd name="connsiteY23" fmla="*/ 1085850 h 1733550"/>
                  <a:gd name="connsiteX24" fmla="*/ 267046 w 794109"/>
                  <a:gd name="connsiteY24" fmla="*/ 1314450 h 1733550"/>
                  <a:gd name="connsiteX25" fmla="*/ 257521 w 794109"/>
                  <a:gd name="connsiteY25" fmla="*/ 1343025 h 1733550"/>
                  <a:gd name="connsiteX26" fmla="*/ 200371 w 794109"/>
                  <a:gd name="connsiteY26" fmla="*/ 1381125 h 1733550"/>
                  <a:gd name="connsiteX27" fmla="*/ 152746 w 794109"/>
                  <a:gd name="connsiteY27" fmla="*/ 1428750 h 1733550"/>
                  <a:gd name="connsiteX28" fmla="*/ 124171 w 794109"/>
                  <a:gd name="connsiteY28" fmla="*/ 1485900 h 1733550"/>
                  <a:gd name="connsiteX29" fmla="*/ 133696 w 794109"/>
                  <a:gd name="connsiteY29" fmla="*/ 1609725 h 1733550"/>
                  <a:gd name="connsiteX30" fmla="*/ 181321 w 794109"/>
                  <a:gd name="connsiteY30" fmla="*/ 1657350 h 1733550"/>
                  <a:gd name="connsiteX31" fmla="*/ 219421 w 794109"/>
                  <a:gd name="connsiteY31" fmla="*/ 1685925 h 1733550"/>
                  <a:gd name="connsiteX32" fmla="*/ 247996 w 794109"/>
                  <a:gd name="connsiteY32" fmla="*/ 1695450 h 1733550"/>
                  <a:gd name="connsiteX33" fmla="*/ 324196 w 794109"/>
                  <a:gd name="connsiteY33" fmla="*/ 1724025 h 1733550"/>
                  <a:gd name="connsiteX34" fmla="*/ 381346 w 794109"/>
                  <a:gd name="connsiteY34" fmla="*/ 1733550 h 1733550"/>
                  <a:gd name="connsiteX35" fmla="*/ 428971 w 794109"/>
                  <a:gd name="connsiteY35" fmla="*/ 1724025 h 1733550"/>
                  <a:gd name="connsiteX36" fmla="*/ 467071 w 794109"/>
                  <a:gd name="connsiteY36" fmla="*/ 1666875 h 1733550"/>
                  <a:gd name="connsiteX37" fmla="*/ 524221 w 794109"/>
                  <a:gd name="connsiteY37" fmla="*/ 1638300 h 1733550"/>
                  <a:gd name="connsiteX38" fmla="*/ 562321 w 794109"/>
                  <a:gd name="connsiteY38" fmla="*/ 1571625 h 1733550"/>
                  <a:gd name="connsiteX39" fmla="*/ 619471 w 794109"/>
                  <a:gd name="connsiteY39" fmla="*/ 1524000 h 1733550"/>
                  <a:gd name="connsiteX40" fmla="*/ 657571 w 794109"/>
                  <a:gd name="connsiteY40" fmla="*/ 1466850 h 1733550"/>
                  <a:gd name="connsiteX41" fmla="*/ 676621 w 794109"/>
                  <a:gd name="connsiteY41" fmla="*/ 1409700 h 1733550"/>
                  <a:gd name="connsiteX42" fmla="*/ 695671 w 794109"/>
                  <a:gd name="connsiteY42" fmla="*/ 1381125 h 1733550"/>
                  <a:gd name="connsiteX43" fmla="*/ 705196 w 794109"/>
                  <a:gd name="connsiteY43" fmla="*/ 1333500 h 1733550"/>
                  <a:gd name="connsiteX44" fmla="*/ 724246 w 794109"/>
                  <a:gd name="connsiteY44" fmla="*/ 1304925 h 1733550"/>
                  <a:gd name="connsiteX45" fmla="*/ 743296 w 794109"/>
                  <a:gd name="connsiteY45" fmla="*/ 1209675 h 1733550"/>
                  <a:gd name="connsiteX46" fmla="*/ 752821 w 794109"/>
                  <a:gd name="connsiteY46" fmla="*/ 1181100 h 1733550"/>
                  <a:gd name="connsiteX47" fmla="*/ 771871 w 794109"/>
                  <a:gd name="connsiteY47" fmla="*/ 1095375 h 1733550"/>
                  <a:gd name="connsiteX48" fmla="*/ 781396 w 794109"/>
                  <a:gd name="connsiteY48" fmla="*/ 1057275 h 1733550"/>
                  <a:gd name="connsiteX49" fmla="*/ 781396 w 794109"/>
                  <a:gd name="connsiteY49" fmla="*/ 609600 h 1733550"/>
                  <a:gd name="connsiteX50" fmla="*/ 762346 w 794109"/>
                  <a:gd name="connsiteY50" fmla="*/ 552450 h 1733550"/>
                  <a:gd name="connsiteX51" fmla="*/ 752821 w 794109"/>
                  <a:gd name="connsiteY51" fmla="*/ 504825 h 1733550"/>
                  <a:gd name="connsiteX52" fmla="*/ 733771 w 794109"/>
                  <a:gd name="connsiteY52" fmla="*/ 476250 h 1733550"/>
                  <a:gd name="connsiteX53" fmla="*/ 695671 w 794109"/>
                  <a:gd name="connsiteY53" fmla="*/ 390525 h 1733550"/>
                  <a:gd name="connsiteX54" fmla="*/ 657571 w 794109"/>
                  <a:gd name="connsiteY54" fmla="*/ 333375 h 1733550"/>
                  <a:gd name="connsiteX55" fmla="*/ 648046 w 794109"/>
                  <a:gd name="connsiteY55" fmla="*/ 304800 h 1733550"/>
                  <a:gd name="connsiteX56" fmla="*/ 638521 w 794109"/>
                  <a:gd name="connsiteY56" fmla="*/ 266700 h 1733550"/>
                  <a:gd name="connsiteX57" fmla="*/ 609946 w 794109"/>
                  <a:gd name="connsiteY57" fmla="*/ 238125 h 1733550"/>
                  <a:gd name="connsiteX58" fmla="*/ 581371 w 794109"/>
                  <a:gd name="connsiteY58" fmla="*/ 152400 h 1733550"/>
                  <a:gd name="connsiteX59" fmla="*/ 571846 w 794109"/>
                  <a:gd name="connsiteY59" fmla="*/ 123825 h 1733550"/>
                  <a:gd name="connsiteX60" fmla="*/ 533746 w 794109"/>
                  <a:gd name="connsiteY60" fmla="*/ 76200 h 1733550"/>
                  <a:gd name="connsiteX61" fmla="*/ 457546 w 794109"/>
                  <a:gd name="connsiteY61" fmla="*/ 57150 h 1733550"/>
                  <a:gd name="connsiteX62" fmla="*/ 400396 w 794109"/>
                  <a:gd name="connsiteY62" fmla="*/ 38100 h 1733550"/>
                  <a:gd name="connsiteX63" fmla="*/ 371821 w 794109"/>
                  <a:gd name="connsiteY63" fmla="*/ 0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94109" h="1733550">
                    <a:moveTo>
                      <a:pt x="371821" y="0"/>
                    </a:moveTo>
                    <a:lnTo>
                      <a:pt x="371821" y="0"/>
                    </a:lnTo>
                    <a:cubicBezTo>
                      <a:pt x="340071" y="9525"/>
                      <a:pt x="307510" y="16676"/>
                      <a:pt x="276571" y="28575"/>
                    </a:cubicBezTo>
                    <a:cubicBezTo>
                      <a:pt x="174152" y="67967"/>
                      <a:pt x="356757" y="29498"/>
                      <a:pt x="190846" y="57150"/>
                    </a:cubicBezTo>
                    <a:cubicBezTo>
                      <a:pt x="181321" y="60325"/>
                      <a:pt x="170196" y="60511"/>
                      <a:pt x="162271" y="66675"/>
                    </a:cubicBezTo>
                    <a:cubicBezTo>
                      <a:pt x="141005" y="83215"/>
                      <a:pt x="124171" y="104775"/>
                      <a:pt x="105121" y="123825"/>
                    </a:cubicBezTo>
                    <a:cubicBezTo>
                      <a:pt x="95081" y="133865"/>
                      <a:pt x="93116" y="149597"/>
                      <a:pt x="86071" y="161925"/>
                    </a:cubicBezTo>
                    <a:cubicBezTo>
                      <a:pt x="80391" y="171864"/>
                      <a:pt x="74350" y="181706"/>
                      <a:pt x="67021" y="190500"/>
                    </a:cubicBezTo>
                    <a:cubicBezTo>
                      <a:pt x="58397" y="200848"/>
                      <a:pt x="47070" y="208727"/>
                      <a:pt x="38446" y="219075"/>
                    </a:cubicBezTo>
                    <a:cubicBezTo>
                      <a:pt x="31117" y="227869"/>
                      <a:pt x="24045" y="237189"/>
                      <a:pt x="19396" y="247650"/>
                    </a:cubicBezTo>
                    <a:cubicBezTo>
                      <a:pt x="11241" y="266000"/>
                      <a:pt x="346" y="304800"/>
                      <a:pt x="346" y="304800"/>
                    </a:cubicBezTo>
                    <a:cubicBezTo>
                      <a:pt x="10540" y="610619"/>
                      <a:pt x="-20266" y="500138"/>
                      <a:pt x="28921" y="647700"/>
                    </a:cubicBezTo>
                    <a:cubicBezTo>
                      <a:pt x="33181" y="660479"/>
                      <a:pt x="48872" y="665927"/>
                      <a:pt x="57496" y="676275"/>
                    </a:cubicBezTo>
                    <a:cubicBezTo>
                      <a:pt x="64825" y="685069"/>
                      <a:pt x="71426" y="694611"/>
                      <a:pt x="76546" y="704850"/>
                    </a:cubicBezTo>
                    <a:cubicBezTo>
                      <a:pt x="81036" y="713830"/>
                      <a:pt x="79799" y="725585"/>
                      <a:pt x="86071" y="733425"/>
                    </a:cubicBezTo>
                    <a:cubicBezTo>
                      <a:pt x="93222" y="742364"/>
                      <a:pt x="105121" y="746125"/>
                      <a:pt x="114646" y="752475"/>
                    </a:cubicBezTo>
                    <a:cubicBezTo>
                      <a:pt x="120996" y="762000"/>
                      <a:pt x="128576" y="770811"/>
                      <a:pt x="133696" y="781050"/>
                    </a:cubicBezTo>
                    <a:cubicBezTo>
                      <a:pt x="138186" y="790030"/>
                      <a:pt x="137385" y="801455"/>
                      <a:pt x="143221" y="809625"/>
                    </a:cubicBezTo>
                    <a:cubicBezTo>
                      <a:pt x="182280" y="864307"/>
                      <a:pt x="175907" y="827371"/>
                      <a:pt x="200371" y="876300"/>
                    </a:cubicBezTo>
                    <a:cubicBezTo>
                      <a:pt x="204861" y="885280"/>
                      <a:pt x="205406" y="895895"/>
                      <a:pt x="209896" y="904875"/>
                    </a:cubicBezTo>
                    <a:cubicBezTo>
                      <a:pt x="215016" y="915114"/>
                      <a:pt x="224297" y="922989"/>
                      <a:pt x="228946" y="933450"/>
                    </a:cubicBezTo>
                    <a:cubicBezTo>
                      <a:pt x="237101" y="951800"/>
                      <a:pt x="241646" y="971550"/>
                      <a:pt x="247996" y="990600"/>
                    </a:cubicBezTo>
                    <a:lnTo>
                      <a:pt x="267046" y="1047750"/>
                    </a:lnTo>
                    <a:cubicBezTo>
                      <a:pt x="271186" y="1060169"/>
                      <a:pt x="273396" y="1073150"/>
                      <a:pt x="276571" y="1085850"/>
                    </a:cubicBezTo>
                    <a:cubicBezTo>
                      <a:pt x="273396" y="1162050"/>
                      <a:pt x="272680" y="1238392"/>
                      <a:pt x="267046" y="1314450"/>
                    </a:cubicBezTo>
                    <a:cubicBezTo>
                      <a:pt x="266304" y="1324463"/>
                      <a:pt x="264621" y="1335925"/>
                      <a:pt x="257521" y="1343025"/>
                    </a:cubicBezTo>
                    <a:cubicBezTo>
                      <a:pt x="241332" y="1359214"/>
                      <a:pt x="200371" y="1381125"/>
                      <a:pt x="200371" y="1381125"/>
                    </a:cubicBezTo>
                    <a:cubicBezTo>
                      <a:pt x="149571" y="1457325"/>
                      <a:pt x="216246" y="1365250"/>
                      <a:pt x="152746" y="1428750"/>
                    </a:cubicBezTo>
                    <a:cubicBezTo>
                      <a:pt x="134282" y="1447214"/>
                      <a:pt x="131918" y="1462659"/>
                      <a:pt x="124171" y="1485900"/>
                    </a:cubicBezTo>
                    <a:cubicBezTo>
                      <a:pt x="127346" y="1527175"/>
                      <a:pt x="126067" y="1569037"/>
                      <a:pt x="133696" y="1609725"/>
                    </a:cubicBezTo>
                    <a:cubicBezTo>
                      <a:pt x="138409" y="1634863"/>
                      <a:pt x="163908" y="1644912"/>
                      <a:pt x="181321" y="1657350"/>
                    </a:cubicBezTo>
                    <a:cubicBezTo>
                      <a:pt x="194239" y="1666577"/>
                      <a:pt x="205638" y="1678049"/>
                      <a:pt x="219421" y="1685925"/>
                    </a:cubicBezTo>
                    <a:cubicBezTo>
                      <a:pt x="228138" y="1690906"/>
                      <a:pt x="238595" y="1691925"/>
                      <a:pt x="247996" y="1695450"/>
                    </a:cubicBezTo>
                    <a:cubicBezTo>
                      <a:pt x="258782" y="1699495"/>
                      <a:pt x="306507" y="1720094"/>
                      <a:pt x="324196" y="1724025"/>
                    </a:cubicBezTo>
                    <a:cubicBezTo>
                      <a:pt x="343049" y="1728215"/>
                      <a:pt x="362296" y="1730375"/>
                      <a:pt x="381346" y="1733550"/>
                    </a:cubicBezTo>
                    <a:cubicBezTo>
                      <a:pt x="397221" y="1730375"/>
                      <a:pt x="414491" y="1731265"/>
                      <a:pt x="428971" y="1724025"/>
                    </a:cubicBezTo>
                    <a:cubicBezTo>
                      <a:pt x="484015" y="1696503"/>
                      <a:pt x="438849" y="1702153"/>
                      <a:pt x="467071" y="1666875"/>
                    </a:cubicBezTo>
                    <a:cubicBezTo>
                      <a:pt x="480500" y="1650089"/>
                      <a:pt x="505397" y="1644575"/>
                      <a:pt x="524221" y="1638300"/>
                    </a:cubicBezTo>
                    <a:cubicBezTo>
                      <a:pt x="531692" y="1623359"/>
                      <a:pt x="548858" y="1585088"/>
                      <a:pt x="562321" y="1571625"/>
                    </a:cubicBezTo>
                    <a:cubicBezTo>
                      <a:pt x="617354" y="1516592"/>
                      <a:pt x="564856" y="1594219"/>
                      <a:pt x="619471" y="1524000"/>
                    </a:cubicBezTo>
                    <a:cubicBezTo>
                      <a:pt x="633527" y="1505928"/>
                      <a:pt x="644871" y="1485900"/>
                      <a:pt x="657571" y="1466850"/>
                    </a:cubicBezTo>
                    <a:cubicBezTo>
                      <a:pt x="668710" y="1450142"/>
                      <a:pt x="665482" y="1426408"/>
                      <a:pt x="676621" y="1409700"/>
                    </a:cubicBezTo>
                    <a:lnTo>
                      <a:pt x="695671" y="1381125"/>
                    </a:lnTo>
                    <a:cubicBezTo>
                      <a:pt x="698846" y="1365250"/>
                      <a:pt x="699512" y="1348659"/>
                      <a:pt x="705196" y="1333500"/>
                    </a:cubicBezTo>
                    <a:cubicBezTo>
                      <a:pt x="709216" y="1322781"/>
                      <a:pt x="720879" y="1315866"/>
                      <a:pt x="724246" y="1304925"/>
                    </a:cubicBezTo>
                    <a:cubicBezTo>
                      <a:pt x="733768" y="1273978"/>
                      <a:pt x="733057" y="1240392"/>
                      <a:pt x="743296" y="1209675"/>
                    </a:cubicBezTo>
                    <a:cubicBezTo>
                      <a:pt x="746471" y="1200150"/>
                      <a:pt x="750063" y="1190754"/>
                      <a:pt x="752821" y="1181100"/>
                    </a:cubicBezTo>
                    <a:cubicBezTo>
                      <a:pt x="764436" y="1140448"/>
                      <a:pt x="762050" y="1139569"/>
                      <a:pt x="771871" y="1095375"/>
                    </a:cubicBezTo>
                    <a:cubicBezTo>
                      <a:pt x="774711" y="1082596"/>
                      <a:pt x="778221" y="1069975"/>
                      <a:pt x="781396" y="1057275"/>
                    </a:cubicBezTo>
                    <a:cubicBezTo>
                      <a:pt x="795972" y="867781"/>
                      <a:pt x="800568" y="865233"/>
                      <a:pt x="781396" y="609600"/>
                    </a:cubicBezTo>
                    <a:cubicBezTo>
                      <a:pt x="779894" y="589576"/>
                      <a:pt x="766284" y="572141"/>
                      <a:pt x="762346" y="552450"/>
                    </a:cubicBezTo>
                    <a:cubicBezTo>
                      <a:pt x="759171" y="536575"/>
                      <a:pt x="758505" y="519984"/>
                      <a:pt x="752821" y="504825"/>
                    </a:cubicBezTo>
                    <a:cubicBezTo>
                      <a:pt x="748801" y="494106"/>
                      <a:pt x="738891" y="486489"/>
                      <a:pt x="733771" y="476250"/>
                    </a:cubicBezTo>
                    <a:cubicBezTo>
                      <a:pt x="705109" y="418927"/>
                      <a:pt x="725970" y="441024"/>
                      <a:pt x="695671" y="390525"/>
                    </a:cubicBezTo>
                    <a:cubicBezTo>
                      <a:pt x="683891" y="370892"/>
                      <a:pt x="664811" y="355095"/>
                      <a:pt x="657571" y="333375"/>
                    </a:cubicBezTo>
                    <a:cubicBezTo>
                      <a:pt x="654396" y="323850"/>
                      <a:pt x="650804" y="314454"/>
                      <a:pt x="648046" y="304800"/>
                    </a:cubicBezTo>
                    <a:cubicBezTo>
                      <a:pt x="644450" y="292213"/>
                      <a:pt x="645016" y="278066"/>
                      <a:pt x="638521" y="266700"/>
                    </a:cubicBezTo>
                    <a:cubicBezTo>
                      <a:pt x="631838" y="255004"/>
                      <a:pt x="619471" y="247650"/>
                      <a:pt x="609946" y="238125"/>
                    </a:cubicBezTo>
                    <a:lnTo>
                      <a:pt x="581371" y="152400"/>
                    </a:lnTo>
                    <a:lnTo>
                      <a:pt x="571846" y="123825"/>
                    </a:lnTo>
                    <a:cubicBezTo>
                      <a:pt x="562424" y="95558"/>
                      <a:pt x="566430" y="88085"/>
                      <a:pt x="533746" y="76200"/>
                    </a:cubicBezTo>
                    <a:cubicBezTo>
                      <a:pt x="509141" y="67253"/>
                      <a:pt x="482946" y="63500"/>
                      <a:pt x="457546" y="57150"/>
                    </a:cubicBezTo>
                    <a:cubicBezTo>
                      <a:pt x="438065" y="52280"/>
                      <a:pt x="400396" y="38100"/>
                      <a:pt x="400396" y="38100"/>
                    </a:cubicBezTo>
                    <a:lnTo>
                      <a:pt x="37182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2" name="Полилиния 61"/>
              <p:cNvSpPr/>
              <p:nvPr/>
            </p:nvSpPr>
            <p:spPr>
              <a:xfrm>
                <a:off x="0" y="317241"/>
                <a:ext cx="677291" cy="1604753"/>
              </a:xfrm>
              <a:custGeom>
                <a:avLst/>
                <a:gdLst>
                  <a:gd name="connsiteX0" fmla="*/ 553466 w 677291"/>
                  <a:gd name="connsiteY0" fmla="*/ 19050 h 1604753"/>
                  <a:gd name="connsiteX1" fmla="*/ 553466 w 677291"/>
                  <a:gd name="connsiteY1" fmla="*/ 19050 h 1604753"/>
                  <a:gd name="connsiteX2" fmla="*/ 553466 w 677291"/>
                  <a:gd name="connsiteY2" fmla="*/ 419100 h 1604753"/>
                  <a:gd name="connsiteX3" fmla="*/ 562991 w 677291"/>
                  <a:gd name="connsiteY3" fmla="*/ 447675 h 1604753"/>
                  <a:gd name="connsiteX4" fmla="*/ 582041 w 677291"/>
                  <a:gd name="connsiteY4" fmla="*/ 523875 h 1604753"/>
                  <a:gd name="connsiteX5" fmla="*/ 620141 w 677291"/>
                  <a:gd name="connsiteY5" fmla="*/ 581025 h 1604753"/>
                  <a:gd name="connsiteX6" fmla="*/ 639191 w 677291"/>
                  <a:gd name="connsiteY6" fmla="*/ 638175 h 1604753"/>
                  <a:gd name="connsiteX7" fmla="*/ 648716 w 677291"/>
                  <a:gd name="connsiteY7" fmla="*/ 733425 h 1604753"/>
                  <a:gd name="connsiteX8" fmla="*/ 658241 w 677291"/>
                  <a:gd name="connsiteY8" fmla="*/ 762000 h 1604753"/>
                  <a:gd name="connsiteX9" fmla="*/ 677291 w 677291"/>
                  <a:gd name="connsiteY9" fmla="*/ 876300 h 1604753"/>
                  <a:gd name="connsiteX10" fmla="*/ 667766 w 677291"/>
                  <a:gd name="connsiteY10" fmla="*/ 1076325 h 1604753"/>
                  <a:gd name="connsiteX11" fmla="*/ 658241 w 677291"/>
                  <a:gd name="connsiteY11" fmla="*/ 1114425 h 1604753"/>
                  <a:gd name="connsiteX12" fmla="*/ 639191 w 677291"/>
                  <a:gd name="connsiteY12" fmla="*/ 1190625 h 1604753"/>
                  <a:gd name="connsiteX13" fmla="*/ 620141 w 677291"/>
                  <a:gd name="connsiteY13" fmla="*/ 1219200 h 1604753"/>
                  <a:gd name="connsiteX14" fmla="*/ 601091 w 677291"/>
                  <a:gd name="connsiteY14" fmla="*/ 1276350 h 1604753"/>
                  <a:gd name="connsiteX15" fmla="*/ 591566 w 677291"/>
                  <a:gd name="connsiteY15" fmla="*/ 1304925 h 1604753"/>
                  <a:gd name="connsiteX16" fmla="*/ 572516 w 677291"/>
                  <a:gd name="connsiteY16" fmla="*/ 1333500 h 1604753"/>
                  <a:gd name="connsiteX17" fmla="*/ 553466 w 677291"/>
                  <a:gd name="connsiteY17" fmla="*/ 1390650 h 1604753"/>
                  <a:gd name="connsiteX18" fmla="*/ 534416 w 677291"/>
                  <a:gd name="connsiteY18" fmla="*/ 1419225 h 1604753"/>
                  <a:gd name="connsiteX19" fmla="*/ 524891 w 677291"/>
                  <a:gd name="connsiteY19" fmla="*/ 1447800 h 1604753"/>
                  <a:gd name="connsiteX20" fmla="*/ 505841 w 677291"/>
                  <a:gd name="connsiteY20" fmla="*/ 1476375 h 1604753"/>
                  <a:gd name="connsiteX21" fmla="*/ 477266 w 677291"/>
                  <a:gd name="connsiteY21" fmla="*/ 1533525 h 1604753"/>
                  <a:gd name="connsiteX22" fmla="*/ 448691 w 677291"/>
                  <a:gd name="connsiteY22" fmla="*/ 1552575 h 1604753"/>
                  <a:gd name="connsiteX23" fmla="*/ 429641 w 677291"/>
                  <a:gd name="connsiteY23" fmla="*/ 1581150 h 1604753"/>
                  <a:gd name="connsiteX24" fmla="*/ 277241 w 677291"/>
                  <a:gd name="connsiteY24" fmla="*/ 1590675 h 1604753"/>
                  <a:gd name="connsiteX25" fmla="*/ 210566 w 677291"/>
                  <a:gd name="connsiteY25" fmla="*/ 1571625 h 1604753"/>
                  <a:gd name="connsiteX26" fmla="*/ 162941 w 677291"/>
                  <a:gd name="connsiteY26" fmla="*/ 1514475 h 1604753"/>
                  <a:gd name="connsiteX27" fmla="*/ 153416 w 677291"/>
                  <a:gd name="connsiteY27" fmla="*/ 1485900 h 1604753"/>
                  <a:gd name="connsiteX28" fmla="*/ 134366 w 677291"/>
                  <a:gd name="connsiteY28" fmla="*/ 1447800 h 1604753"/>
                  <a:gd name="connsiteX29" fmla="*/ 124841 w 677291"/>
                  <a:gd name="connsiteY29" fmla="*/ 1409700 h 1604753"/>
                  <a:gd name="connsiteX30" fmla="*/ 96266 w 677291"/>
                  <a:gd name="connsiteY30" fmla="*/ 1352550 h 1604753"/>
                  <a:gd name="connsiteX31" fmla="*/ 86741 w 677291"/>
                  <a:gd name="connsiteY31" fmla="*/ 1295400 h 1604753"/>
                  <a:gd name="connsiteX32" fmla="*/ 77216 w 677291"/>
                  <a:gd name="connsiteY32" fmla="*/ 1257300 h 1604753"/>
                  <a:gd name="connsiteX33" fmla="*/ 58166 w 677291"/>
                  <a:gd name="connsiteY33" fmla="*/ 1085850 h 1604753"/>
                  <a:gd name="connsiteX34" fmla="*/ 48641 w 677291"/>
                  <a:gd name="connsiteY34" fmla="*/ 1057275 h 1604753"/>
                  <a:gd name="connsiteX35" fmla="*/ 29591 w 677291"/>
                  <a:gd name="connsiteY35" fmla="*/ 904875 h 1604753"/>
                  <a:gd name="connsiteX36" fmla="*/ 10541 w 677291"/>
                  <a:gd name="connsiteY36" fmla="*/ 828675 h 1604753"/>
                  <a:gd name="connsiteX37" fmla="*/ 10541 w 677291"/>
                  <a:gd name="connsiteY37" fmla="*/ 323850 h 1604753"/>
                  <a:gd name="connsiteX38" fmla="*/ 29591 w 677291"/>
                  <a:gd name="connsiteY38" fmla="*/ 247650 h 1604753"/>
                  <a:gd name="connsiteX39" fmla="*/ 39116 w 677291"/>
                  <a:gd name="connsiteY39" fmla="*/ 219075 h 1604753"/>
                  <a:gd name="connsiteX40" fmla="*/ 58166 w 677291"/>
                  <a:gd name="connsiteY40" fmla="*/ 190500 h 1604753"/>
                  <a:gd name="connsiteX41" fmla="*/ 86741 w 677291"/>
                  <a:gd name="connsiteY41" fmla="*/ 95250 h 1604753"/>
                  <a:gd name="connsiteX42" fmla="*/ 96266 w 677291"/>
                  <a:gd name="connsiteY42" fmla="*/ 66675 h 1604753"/>
                  <a:gd name="connsiteX43" fmla="*/ 124841 w 677291"/>
                  <a:gd name="connsiteY43" fmla="*/ 47625 h 1604753"/>
                  <a:gd name="connsiteX44" fmla="*/ 143891 w 677291"/>
                  <a:gd name="connsiteY44" fmla="*/ 19050 h 1604753"/>
                  <a:gd name="connsiteX45" fmla="*/ 201041 w 677291"/>
                  <a:gd name="connsiteY45" fmla="*/ 0 h 1604753"/>
                  <a:gd name="connsiteX46" fmla="*/ 420116 w 677291"/>
                  <a:gd name="connsiteY46" fmla="*/ 9525 h 1604753"/>
                  <a:gd name="connsiteX47" fmla="*/ 477266 w 677291"/>
                  <a:gd name="connsiteY47" fmla="*/ 28575 h 1604753"/>
                  <a:gd name="connsiteX48" fmla="*/ 562991 w 677291"/>
                  <a:gd name="connsiteY48" fmla="*/ 57150 h 1604753"/>
                  <a:gd name="connsiteX49" fmla="*/ 553466 w 677291"/>
                  <a:gd name="connsiteY49" fmla="*/ 19050 h 160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7291" h="1604753">
                    <a:moveTo>
                      <a:pt x="553466" y="19050"/>
                    </a:moveTo>
                    <a:lnTo>
                      <a:pt x="553466" y="19050"/>
                    </a:lnTo>
                    <a:cubicBezTo>
                      <a:pt x="539963" y="208098"/>
                      <a:pt x="537640" y="173805"/>
                      <a:pt x="553466" y="419100"/>
                    </a:cubicBezTo>
                    <a:cubicBezTo>
                      <a:pt x="554112" y="429119"/>
                      <a:pt x="560556" y="437935"/>
                      <a:pt x="562991" y="447675"/>
                    </a:cubicBezTo>
                    <a:cubicBezTo>
                      <a:pt x="566829" y="463029"/>
                      <a:pt x="572144" y="506061"/>
                      <a:pt x="582041" y="523875"/>
                    </a:cubicBezTo>
                    <a:cubicBezTo>
                      <a:pt x="593160" y="543889"/>
                      <a:pt x="607441" y="561975"/>
                      <a:pt x="620141" y="581025"/>
                    </a:cubicBezTo>
                    <a:cubicBezTo>
                      <a:pt x="631280" y="597733"/>
                      <a:pt x="639191" y="638175"/>
                      <a:pt x="639191" y="638175"/>
                    </a:cubicBezTo>
                    <a:cubicBezTo>
                      <a:pt x="642366" y="669925"/>
                      <a:pt x="643864" y="701888"/>
                      <a:pt x="648716" y="733425"/>
                    </a:cubicBezTo>
                    <a:cubicBezTo>
                      <a:pt x="650243" y="743348"/>
                      <a:pt x="656590" y="752096"/>
                      <a:pt x="658241" y="762000"/>
                    </a:cubicBezTo>
                    <a:cubicBezTo>
                      <a:pt x="679509" y="889605"/>
                      <a:pt x="654961" y="809309"/>
                      <a:pt x="677291" y="876300"/>
                    </a:cubicBezTo>
                    <a:cubicBezTo>
                      <a:pt x="674116" y="942975"/>
                      <a:pt x="673089" y="1009787"/>
                      <a:pt x="667766" y="1076325"/>
                    </a:cubicBezTo>
                    <a:cubicBezTo>
                      <a:pt x="666722" y="1089374"/>
                      <a:pt x="661081" y="1101646"/>
                      <a:pt x="658241" y="1114425"/>
                    </a:cubicBezTo>
                    <a:cubicBezTo>
                      <a:pt x="653894" y="1133988"/>
                      <a:pt x="649403" y="1170200"/>
                      <a:pt x="639191" y="1190625"/>
                    </a:cubicBezTo>
                    <a:cubicBezTo>
                      <a:pt x="634071" y="1200864"/>
                      <a:pt x="624790" y="1208739"/>
                      <a:pt x="620141" y="1219200"/>
                    </a:cubicBezTo>
                    <a:cubicBezTo>
                      <a:pt x="611986" y="1237550"/>
                      <a:pt x="607441" y="1257300"/>
                      <a:pt x="601091" y="1276350"/>
                    </a:cubicBezTo>
                    <a:cubicBezTo>
                      <a:pt x="597916" y="1285875"/>
                      <a:pt x="597135" y="1296571"/>
                      <a:pt x="591566" y="1304925"/>
                    </a:cubicBezTo>
                    <a:cubicBezTo>
                      <a:pt x="585216" y="1314450"/>
                      <a:pt x="577165" y="1323039"/>
                      <a:pt x="572516" y="1333500"/>
                    </a:cubicBezTo>
                    <a:cubicBezTo>
                      <a:pt x="564361" y="1351850"/>
                      <a:pt x="564605" y="1373942"/>
                      <a:pt x="553466" y="1390650"/>
                    </a:cubicBezTo>
                    <a:cubicBezTo>
                      <a:pt x="547116" y="1400175"/>
                      <a:pt x="539536" y="1408986"/>
                      <a:pt x="534416" y="1419225"/>
                    </a:cubicBezTo>
                    <a:cubicBezTo>
                      <a:pt x="529926" y="1428205"/>
                      <a:pt x="529381" y="1438820"/>
                      <a:pt x="524891" y="1447800"/>
                    </a:cubicBezTo>
                    <a:cubicBezTo>
                      <a:pt x="519771" y="1458039"/>
                      <a:pt x="510961" y="1466136"/>
                      <a:pt x="505841" y="1476375"/>
                    </a:cubicBezTo>
                    <a:cubicBezTo>
                      <a:pt x="490347" y="1507363"/>
                      <a:pt x="504563" y="1506228"/>
                      <a:pt x="477266" y="1533525"/>
                    </a:cubicBezTo>
                    <a:cubicBezTo>
                      <a:pt x="469171" y="1541620"/>
                      <a:pt x="458216" y="1546225"/>
                      <a:pt x="448691" y="1552575"/>
                    </a:cubicBezTo>
                    <a:cubicBezTo>
                      <a:pt x="442341" y="1562100"/>
                      <a:pt x="437736" y="1573055"/>
                      <a:pt x="429641" y="1581150"/>
                    </a:cubicBezTo>
                    <a:cubicBezTo>
                      <a:pt x="386128" y="1624663"/>
                      <a:pt x="341942" y="1595652"/>
                      <a:pt x="277241" y="1590675"/>
                    </a:cubicBezTo>
                    <a:cubicBezTo>
                      <a:pt x="272160" y="1589405"/>
                      <a:pt x="218765" y="1577091"/>
                      <a:pt x="210566" y="1571625"/>
                    </a:cubicBezTo>
                    <a:cubicBezTo>
                      <a:pt x="194767" y="1561092"/>
                      <a:pt x="171726" y="1532046"/>
                      <a:pt x="162941" y="1514475"/>
                    </a:cubicBezTo>
                    <a:cubicBezTo>
                      <a:pt x="158451" y="1505495"/>
                      <a:pt x="157371" y="1495128"/>
                      <a:pt x="153416" y="1485900"/>
                    </a:cubicBezTo>
                    <a:cubicBezTo>
                      <a:pt x="147823" y="1472849"/>
                      <a:pt x="139352" y="1461095"/>
                      <a:pt x="134366" y="1447800"/>
                    </a:cubicBezTo>
                    <a:cubicBezTo>
                      <a:pt x="129769" y="1435543"/>
                      <a:pt x="129998" y="1421732"/>
                      <a:pt x="124841" y="1409700"/>
                    </a:cubicBezTo>
                    <a:cubicBezTo>
                      <a:pt x="101129" y="1354372"/>
                      <a:pt x="108615" y="1408123"/>
                      <a:pt x="96266" y="1352550"/>
                    </a:cubicBezTo>
                    <a:cubicBezTo>
                      <a:pt x="92076" y="1333697"/>
                      <a:pt x="90529" y="1314338"/>
                      <a:pt x="86741" y="1295400"/>
                    </a:cubicBezTo>
                    <a:cubicBezTo>
                      <a:pt x="84174" y="1282563"/>
                      <a:pt x="80391" y="1270000"/>
                      <a:pt x="77216" y="1257300"/>
                    </a:cubicBezTo>
                    <a:cubicBezTo>
                      <a:pt x="74481" y="1229950"/>
                      <a:pt x="64158" y="1118808"/>
                      <a:pt x="58166" y="1085850"/>
                    </a:cubicBezTo>
                    <a:cubicBezTo>
                      <a:pt x="56370" y="1075972"/>
                      <a:pt x="51816" y="1066800"/>
                      <a:pt x="48641" y="1057275"/>
                    </a:cubicBezTo>
                    <a:cubicBezTo>
                      <a:pt x="43295" y="1003818"/>
                      <a:pt x="40669" y="956572"/>
                      <a:pt x="29591" y="904875"/>
                    </a:cubicBezTo>
                    <a:cubicBezTo>
                      <a:pt x="24105" y="879274"/>
                      <a:pt x="10541" y="828675"/>
                      <a:pt x="10541" y="828675"/>
                    </a:cubicBezTo>
                    <a:cubicBezTo>
                      <a:pt x="846" y="615381"/>
                      <a:pt x="-7296" y="555736"/>
                      <a:pt x="10541" y="323850"/>
                    </a:cubicBezTo>
                    <a:cubicBezTo>
                      <a:pt x="12549" y="297745"/>
                      <a:pt x="23241" y="273050"/>
                      <a:pt x="29591" y="247650"/>
                    </a:cubicBezTo>
                    <a:cubicBezTo>
                      <a:pt x="32026" y="237910"/>
                      <a:pt x="34626" y="228055"/>
                      <a:pt x="39116" y="219075"/>
                    </a:cubicBezTo>
                    <a:cubicBezTo>
                      <a:pt x="44236" y="208836"/>
                      <a:pt x="51816" y="200025"/>
                      <a:pt x="58166" y="190500"/>
                    </a:cubicBezTo>
                    <a:cubicBezTo>
                      <a:pt x="72561" y="132919"/>
                      <a:pt x="63551" y="164819"/>
                      <a:pt x="86741" y="95250"/>
                    </a:cubicBezTo>
                    <a:cubicBezTo>
                      <a:pt x="89916" y="85725"/>
                      <a:pt x="87912" y="72244"/>
                      <a:pt x="96266" y="66675"/>
                    </a:cubicBezTo>
                    <a:lnTo>
                      <a:pt x="124841" y="47625"/>
                    </a:lnTo>
                    <a:cubicBezTo>
                      <a:pt x="131191" y="38100"/>
                      <a:pt x="134183" y="25117"/>
                      <a:pt x="143891" y="19050"/>
                    </a:cubicBezTo>
                    <a:cubicBezTo>
                      <a:pt x="160919" y="8407"/>
                      <a:pt x="201041" y="0"/>
                      <a:pt x="201041" y="0"/>
                    </a:cubicBezTo>
                    <a:cubicBezTo>
                      <a:pt x="274066" y="3175"/>
                      <a:pt x="347410" y="2004"/>
                      <a:pt x="420116" y="9525"/>
                    </a:cubicBezTo>
                    <a:cubicBezTo>
                      <a:pt x="440090" y="11591"/>
                      <a:pt x="458216" y="22225"/>
                      <a:pt x="477266" y="28575"/>
                    </a:cubicBezTo>
                    <a:lnTo>
                      <a:pt x="562991" y="57150"/>
                    </a:lnTo>
                    <a:cubicBezTo>
                      <a:pt x="569015" y="59158"/>
                      <a:pt x="555054" y="25400"/>
                      <a:pt x="553466" y="190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3" name="Прямоугольник 62"/>
              <p:cNvSpPr/>
              <p:nvPr/>
            </p:nvSpPr>
            <p:spPr>
              <a:xfrm rot="465535">
                <a:off x="4105470" y="1110343"/>
                <a:ext cx="1295400" cy="5238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4" name="Прямая соединительная линия 63"/>
              <p:cNvCxnSpPr/>
              <p:nvPr/>
            </p:nvCxnSpPr>
            <p:spPr>
              <a:xfrm>
                <a:off x="237931" y="1040363"/>
                <a:ext cx="6772275" cy="9525"/>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flipH="1">
                <a:off x="2645229" y="79310"/>
                <a:ext cx="15240" cy="2238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2659225" y="1040363"/>
                <a:ext cx="2895600"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4739951" y="107302"/>
                <a:ext cx="0" cy="2136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p:nvPr/>
            </p:nvCxnSpPr>
            <p:spPr>
              <a:xfrm flipV="1">
                <a:off x="6153539" y="1408922"/>
                <a:ext cx="9525" cy="619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a:off x="6153539" y="289249"/>
                <a:ext cx="0" cy="771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p:nvPr/>
            </p:nvCxnSpPr>
            <p:spPr>
              <a:xfrm flipV="1">
                <a:off x="2668555" y="401216"/>
                <a:ext cx="2085975" cy="952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p:nvPr/>
            </p:nvCxnSpPr>
            <p:spPr>
              <a:xfrm flipV="1">
                <a:off x="3293706" y="1156996"/>
                <a:ext cx="108585" cy="434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p:nvPr/>
            </p:nvCxnSpPr>
            <p:spPr>
              <a:xfrm flipH="1">
                <a:off x="3438331" y="508518"/>
                <a:ext cx="36195" cy="5067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Поле 17"/>
              <p:cNvSpPr txBox="1"/>
              <p:nvPr/>
            </p:nvSpPr>
            <p:spPr>
              <a:xfrm>
                <a:off x="3181739" y="0"/>
                <a:ext cx="687705" cy="36004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800">
                    <a:effectLst/>
                    <a:ea typeface="Calibri"/>
                    <a:cs typeface="Times New Roman"/>
                  </a:rPr>
                  <a:t>X</a:t>
                </a:r>
                <a:endParaRPr lang="ru-RU" sz="1100">
                  <a:effectLst/>
                  <a:ea typeface="Calibri"/>
                  <a:cs typeface="Times New Roman"/>
                </a:endParaRPr>
              </a:p>
            </p:txBody>
          </p:sp>
          <p:sp>
            <p:nvSpPr>
              <p:cNvPr id="74" name="Поле 20"/>
              <p:cNvSpPr txBox="1"/>
              <p:nvPr/>
            </p:nvSpPr>
            <p:spPr>
              <a:xfrm>
                <a:off x="2967135" y="1301620"/>
                <a:ext cx="687705" cy="4305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000">
                    <a:effectLst/>
                    <a:ea typeface="Calibri"/>
                    <a:cs typeface="Times New Roman"/>
                  </a:rPr>
                  <a:t>α</a:t>
                </a:r>
                <a:endParaRPr lang="ru-RU" sz="1100">
                  <a:effectLst/>
                  <a:ea typeface="Calibri"/>
                  <a:cs typeface="Times New Roman"/>
                </a:endParaRPr>
              </a:p>
            </p:txBody>
          </p:sp>
          <p:cxnSp>
            <p:nvCxnSpPr>
              <p:cNvPr id="75" name="Прямая со стрелкой 74"/>
              <p:cNvCxnSpPr/>
              <p:nvPr/>
            </p:nvCxnSpPr>
            <p:spPr>
              <a:xfrm>
                <a:off x="4744617" y="1371600"/>
                <a:ext cx="1156335" cy="38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V="1">
                <a:off x="4744617" y="1376265"/>
                <a:ext cx="2097599" cy="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a:off x="4739951" y="685800"/>
                <a:ext cx="1711" cy="1412227"/>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Поле 26"/>
              <p:cNvSpPr txBox="1"/>
              <p:nvPr/>
            </p:nvSpPr>
            <p:spPr>
              <a:xfrm>
                <a:off x="5500396" y="975049"/>
                <a:ext cx="687705" cy="3600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800">
                    <a:effectLst/>
                    <a:ea typeface="Calibri"/>
                    <a:cs typeface="Times New Roman"/>
                  </a:rPr>
                  <a:t>F</a:t>
                </a:r>
                <a:r>
                  <a:rPr lang="en-US" sz="1800" baseline="-25000">
                    <a:effectLst/>
                    <a:ea typeface="Calibri"/>
                    <a:cs typeface="Times New Roman"/>
                  </a:rPr>
                  <a:t>x</a:t>
                </a:r>
                <a:endParaRPr lang="ru-RU" sz="1100">
                  <a:effectLst/>
                  <a:ea typeface="Calibri"/>
                  <a:cs typeface="Times New Roman"/>
                </a:endParaRPr>
              </a:p>
            </p:txBody>
          </p:sp>
          <p:sp>
            <p:nvSpPr>
              <p:cNvPr id="79" name="Поле 27"/>
              <p:cNvSpPr txBox="1"/>
              <p:nvPr/>
            </p:nvSpPr>
            <p:spPr>
              <a:xfrm>
                <a:off x="4777274" y="396551"/>
                <a:ext cx="798117" cy="3600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800">
                    <a:effectLst/>
                    <a:ea typeface="Calibri"/>
                    <a:cs typeface="Times New Roman"/>
                  </a:rPr>
                  <a:t>F</a:t>
                </a:r>
                <a:r>
                  <a:rPr lang="en-US" sz="1800" baseline="-25000">
                    <a:effectLst/>
                    <a:ea typeface="Calibri"/>
                    <a:cs typeface="Times New Roman"/>
                  </a:rPr>
                  <a:t>friction</a:t>
                </a:r>
                <a:endParaRPr lang="ru-RU" sz="1100">
                  <a:effectLst/>
                  <a:ea typeface="Calibri"/>
                  <a:cs typeface="Times New Roman"/>
                </a:endParaRPr>
              </a:p>
            </p:txBody>
          </p:sp>
          <p:sp>
            <p:nvSpPr>
              <p:cNvPr id="80" name="Поле 28"/>
              <p:cNvSpPr txBox="1"/>
              <p:nvPr/>
            </p:nvSpPr>
            <p:spPr>
              <a:xfrm>
                <a:off x="4851919" y="1880118"/>
                <a:ext cx="687705" cy="3600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800">
                    <a:effectLst/>
                    <a:ea typeface="Calibri"/>
                    <a:cs typeface="Times New Roman"/>
                  </a:rPr>
                  <a:t>F</a:t>
                </a:r>
                <a:r>
                  <a:rPr lang="en-US" sz="1800" baseline="-25000">
                    <a:effectLst/>
                    <a:ea typeface="Calibri"/>
                    <a:cs typeface="Times New Roman"/>
                  </a:rPr>
                  <a:t>z</a:t>
                </a:r>
                <a:endParaRPr lang="ru-RU" sz="1100">
                  <a:effectLst/>
                  <a:ea typeface="Calibri"/>
                  <a:cs typeface="Times New Roman"/>
                </a:endParaRPr>
              </a:p>
            </p:txBody>
          </p:sp>
        </p:grpSp>
        <p:sp>
          <p:nvSpPr>
            <p:cNvPr id="57" name="Поле 45"/>
            <p:cNvSpPr txBox="1"/>
            <p:nvPr/>
          </p:nvSpPr>
          <p:spPr>
            <a:xfrm>
              <a:off x="2677885" y="1912775"/>
              <a:ext cx="1772285" cy="43694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000" dirty="0">
                  <a:effectLst/>
                  <a:ea typeface="Calibri"/>
                  <a:cs typeface="Times New Roman"/>
                </a:rPr>
                <a:t>Roller </a:t>
              </a:r>
              <a:r>
                <a:rPr lang="en-US" sz="2000" dirty="0" smtClean="0">
                  <a:effectLst/>
                  <a:ea typeface="Calibri"/>
                  <a:cs typeface="Times New Roman"/>
                </a:rPr>
                <a:t>skate</a:t>
              </a:r>
              <a:endParaRPr lang="ru-RU" sz="1100" dirty="0">
                <a:effectLst/>
                <a:ea typeface="Calibri"/>
                <a:cs typeface="Times New Roman"/>
              </a:endParaRPr>
            </a:p>
          </p:txBody>
        </p:sp>
        <p:cxnSp>
          <p:nvCxnSpPr>
            <p:cNvPr id="58" name="Прямая со стрелкой 57"/>
            <p:cNvCxnSpPr/>
            <p:nvPr/>
          </p:nvCxnSpPr>
          <p:spPr>
            <a:xfrm flipV="1">
              <a:off x="3979506" y="1516224"/>
              <a:ext cx="325755" cy="47053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9" name="Поле 47"/>
            <p:cNvSpPr txBox="1"/>
            <p:nvPr/>
          </p:nvSpPr>
          <p:spPr>
            <a:xfrm>
              <a:off x="760445" y="1301620"/>
              <a:ext cx="1230630" cy="3619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000">
                  <a:effectLst/>
                  <a:ea typeface="Calibri"/>
                  <a:cs typeface="Times New Roman"/>
                </a:rPr>
                <a:t>Rail</a:t>
              </a:r>
              <a:endParaRPr lang="ru-RU" sz="1100">
                <a:effectLst/>
                <a:ea typeface="Calibri"/>
                <a:cs typeface="Times New Roman"/>
              </a:endParaRPr>
            </a:p>
          </p:txBody>
        </p:sp>
      </p:grpSp>
      <p:sp>
        <p:nvSpPr>
          <p:cNvPr id="5" name="Прямоугольник 4"/>
          <p:cNvSpPr/>
          <p:nvPr/>
        </p:nvSpPr>
        <p:spPr>
          <a:xfrm>
            <a:off x="4382611" y="4837772"/>
            <a:ext cx="4648028" cy="1477328"/>
          </a:xfrm>
          <a:prstGeom prst="rect">
            <a:avLst/>
          </a:prstGeom>
        </p:spPr>
        <p:txBody>
          <a:bodyPr wrap="square">
            <a:spAutoFit/>
          </a:bodyPr>
          <a:lstStyle/>
          <a:p>
            <a:r>
              <a:rPr lang="en-US" dirty="0"/>
              <a:t>Maximal vertical </a:t>
            </a:r>
            <a:r>
              <a:rPr lang="en-US" dirty="0" smtClean="0"/>
              <a:t>support load   1220 </a:t>
            </a:r>
            <a:r>
              <a:rPr lang="en-US" dirty="0" err="1" smtClean="0"/>
              <a:t>kN</a:t>
            </a:r>
            <a:endParaRPr lang="ru-RU" dirty="0"/>
          </a:p>
          <a:p>
            <a:r>
              <a:rPr lang="en-US" dirty="0" smtClean="0"/>
              <a:t>C</a:t>
            </a:r>
            <a:r>
              <a:rPr lang="en-US" baseline="-25000" dirty="0" smtClean="0"/>
              <a:t> </a:t>
            </a:r>
            <a:r>
              <a:rPr lang="en-US" dirty="0"/>
              <a:t>= 143 </a:t>
            </a:r>
            <a:r>
              <a:rPr lang="en-US" dirty="0" err="1"/>
              <a:t>kN</a:t>
            </a:r>
            <a:r>
              <a:rPr lang="en-US" dirty="0"/>
              <a:t>/mm</a:t>
            </a:r>
            <a:endParaRPr lang="en-US" dirty="0" smtClean="0"/>
          </a:p>
          <a:p>
            <a:r>
              <a:rPr lang="en-US" dirty="0" smtClean="0"/>
              <a:t>Maximal </a:t>
            </a:r>
            <a:r>
              <a:rPr lang="en-US" dirty="0"/>
              <a:t>separation </a:t>
            </a:r>
            <a:r>
              <a:rPr lang="en-US" dirty="0" smtClean="0"/>
              <a:t>of the  </a:t>
            </a:r>
            <a:r>
              <a:rPr lang="en-US" dirty="0"/>
              <a:t>platform beams before rollers starts </a:t>
            </a:r>
            <a:r>
              <a:rPr lang="en-US" dirty="0" smtClean="0"/>
              <a:t>slipping: </a:t>
            </a:r>
          </a:p>
          <a:p>
            <a:r>
              <a:rPr lang="en-US" dirty="0" err="1">
                <a:ea typeface="Calibri"/>
                <a:cs typeface="Times New Roman"/>
              </a:rPr>
              <a:t>Z</a:t>
            </a:r>
            <a:r>
              <a:rPr lang="en-US" baseline="-25000" dirty="0" err="1">
                <a:ea typeface="Calibri"/>
                <a:cs typeface="Times New Roman"/>
              </a:rPr>
              <a:t>max</a:t>
            </a:r>
            <a:r>
              <a:rPr lang="en-US" dirty="0">
                <a:ea typeface="Calibri"/>
                <a:cs typeface="Times New Roman"/>
              </a:rPr>
              <a:t>= </a:t>
            </a:r>
            <a:r>
              <a:rPr lang="en-US" dirty="0" err="1">
                <a:ea typeface="Calibri"/>
                <a:cs typeface="Times New Roman"/>
              </a:rPr>
              <a:t>k</a:t>
            </a:r>
            <a:r>
              <a:rPr lang="en-US" baseline="-25000" dirty="0" err="1">
                <a:ea typeface="Calibri"/>
                <a:cs typeface="Times New Roman"/>
              </a:rPr>
              <a:t>friction</a:t>
            </a:r>
            <a:r>
              <a:rPr lang="en-US" dirty="0">
                <a:ea typeface="Calibri"/>
                <a:cs typeface="Times New Roman"/>
              </a:rPr>
              <a:t> </a:t>
            </a:r>
            <a:r>
              <a:rPr lang="en-US" dirty="0" smtClean="0">
                <a:ea typeface="Calibri"/>
                <a:cs typeface="Times New Roman"/>
              </a:rPr>
              <a:t>R/C = 0.1</a:t>
            </a:r>
            <a:r>
              <a:rPr lang="en-US" dirty="0">
                <a:ea typeface="Calibri"/>
                <a:cs typeface="Times New Roman"/>
              </a:rPr>
              <a:t> ∙ </a:t>
            </a:r>
            <a:r>
              <a:rPr lang="en-US" dirty="0" smtClean="0">
                <a:ea typeface="Calibri"/>
                <a:cs typeface="Times New Roman"/>
              </a:rPr>
              <a:t>1220 </a:t>
            </a:r>
            <a:r>
              <a:rPr lang="en-US" dirty="0" smtClean="0"/>
              <a:t>/143</a:t>
            </a:r>
            <a:r>
              <a:rPr lang="en-US" dirty="0"/>
              <a:t> </a:t>
            </a:r>
            <a:r>
              <a:rPr lang="en-US" dirty="0" smtClean="0"/>
              <a:t> </a:t>
            </a:r>
            <a:r>
              <a:rPr lang="en-US" dirty="0"/>
              <a:t>= </a:t>
            </a:r>
            <a:r>
              <a:rPr lang="en-US" dirty="0">
                <a:solidFill>
                  <a:srgbClr val="FF0000"/>
                </a:solidFill>
              </a:rPr>
              <a:t>0.85 mm</a:t>
            </a:r>
          </a:p>
        </p:txBody>
      </p:sp>
      <p:sp>
        <p:nvSpPr>
          <p:cNvPr id="6" name="TextBox 5"/>
          <p:cNvSpPr txBox="1"/>
          <p:nvPr/>
        </p:nvSpPr>
        <p:spPr>
          <a:xfrm>
            <a:off x="430853" y="1509352"/>
            <a:ext cx="8245604" cy="646331"/>
          </a:xfrm>
          <a:prstGeom prst="rect">
            <a:avLst/>
          </a:prstGeom>
          <a:noFill/>
          <a:ln>
            <a:solidFill>
              <a:srgbClr val="FF0000"/>
            </a:solidFill>
          </a:ln>
        </p:spPr>
        <p:txBody>
          <a:bodyPr wrap="square" rtlCol="0">
            <a:spAutoFit/>
          </a:bodyPr>
          <a:lstStyle/>
          <a:p>
            <a:r>
              <a:rPr lang="en-US" dirty="0" smtClean="0"/>
              <a:t>Allowable separation of the platform beams is ±1mm. It corresponds to the safety margin of the yoke units </a:t>
            </a:r>
            <a:r>
              <a:rPr lang="el-GR" dirty="0" smtClean="0"/>
              <a:t>η</a:t>
            </a:r>
            <a:r>
              <a:rPr lang="ru-RU" dirty="0" smtClean="0"/>
              <a:t>=1.2</a:t>
            </a:r>
            <a:endParaRPr lang="ru-RU" dirty="0"/>
          </a:p>
        </p:txBody>
      </p:sp>
    </p:spTree>
    <p:extLst>
      <p:ext uri="{BB962C8B-B14F-4D97-AF65-F5344CB8AC3E}">
        <p14:creationId xmlns:p14="http://schemas.microsoft.com/office/powerpoint/2010/main" val="108861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Can we avoid excessive separation of the platform beams?</a:t>
            </a:r>
            <a:endParaRPr lang="ru-RU" b="1"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67544" y="2204864"/>
            <a:ext cx="8229600" cy="3196952"/>
          </a:xfrm>
        </p:spPr>
        <p:txBody>
          <a:bodyPr/>
          <a:lstStyle/>
          <a:p>
            <a:r>
              <a:rPr lang="en-US" dirty="0" smtClean="0"/>
              <a:t>What is the friction factor for the </a:t>
            </a:r>
            <a:r>
              <a:rPr lang="en-US" dirty="0" err="1" smtClean="0"/>
              <a:t>Boerkey</a:t>
            </a:r>
            <a:r>
              <a:rPr lang="en-US" dirty="0" smtClean="0"/>
              <a:t> roller/rail pairs in lateral direction? </a:t>
            </a:r>
          </a:p>
          <a:p>
            <a:r>
              <a:rPr lang="en-US" dirty="0"/>
              <a:t>Can be ensured its value for the entire period of </a:t>
            </a:r>
            <a:r>
              <a:rPr lang="en-US" dirty="0" smtClean="0"/>
              <a:t>magnet operation?</a:t>
            </a:r>
          </a:p>
          <a:p>
            <a:r>
              <a:rPr lang="en-US" dirty="0"/>
              <a:t>What should be provided for this purpose?</a:t>
            </a:r>
            <a:endParaRPr lang="ru-RU" dirty="0"/>
          </a:p>
        </p:txBody>
      </p:sp>
      <p:sp>
        <p:nvSpPr>
          <p:cNvPr id="4" name="Номер слайда 3"/>
          <p:cNvSpPr>
            <a:spLocks noGrp="1"/>
          </p:cNvSpPr>
          <p:nvPr>
            <p:ph type="sldNum" sz="quarter" idx="12"/>
          </p:nvPr>
        </p:nvSpPr>
        <p:spPr/>
        <p:txBody>
          <a:bodyPr/>
          <a:lstStyle/>
          <a:p>
            <a:fld id="{FD01B839-2215-4A5E-A13B-19B9C4065517}" type="slidenum">
              <a:rPr lang="ru-RU" smtClean="0"/>
              <a:t>11</a:t>
            </a:fld>
            <a:endParaRPr lang="ru-RU"/>
          </a:p>
        </p:txBody>
      </p:sp>
    </p:spTree>
    <p:extLst>
      <p:ext uri="{BB962C8B-B14F-4D97-AF65-F5344CB8AC3E}">
        <p14:creationId xmlns:p14="http://schemas.microsoft.com/office/powerpoint/2010/main" val="3598403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Roller Skates for the Magnet Doors</a:t>
            </a:r>
            <a:endParaRPr lang="ru-RU" b="1" dirty="0">
              <a:solidFill>
                <a:schemeClr val="accent2"/>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a:bodyPr>
          <a:lstStyle/>
          <a:p>
            <a:r>
              <a:rPr lang="en-US" dirty="0" smtClean="0"/>
              <a:t>The </a:t>
            </a:r>
            <a:r>
              <a:rPr lang="en-US" dirty="0"/>
              <a:t>magnet </a:t>
            </a:r>
            <a:r>
              <a:rPr lang="en-US" dirty="0" smtClean="0"/>
              <a:t>doors slide apart on roller skates </a:t>
            </a:r>
            <a:r>
              <a:rPr lang="en-US" dirty="0"/>
              <a:t>(</a:t>
            </a:r>
            <a:r>
              <a:rPr lang="en-US" dirty="0" smtClean="0"/>
              <a:t>two rollers per a door wing, total number of the door </a:t>
            </a:r>
            <a:r>
              <a:rPr lang="en-US" dirty="0"/>
              <a:t>roller skates </a:t>
            </a:r>
            <a:r>
              <a:rPr lang="en-US" dirty="0" smtClean="0"/>
              <a:t>for magnet 8 pcs).  </a:t>
            </a:r>
          </a:p>
          <a:p>
            <a:r>
              <a:rPr lang="en-US" dirty="0" smtClean="0"/>
              <a:t>Platform cornices are supplied by rails </a:t>
            </a:r>
            <a:r>
              <a:rPr lang="en-US" dirty="0"/>
              <a:t>for roller skates</a:t>
            </a:r>
            <a:endParaRPr lang="en-US" dirty="0" smtClean="0"/>
          </a:p>
          <a:p>
            <a:r>
              <a:rPr lang="en-US" dirty="0" smtClean="0"/>
              <a:t>Weight of a door wing - 25 ton.</a:t>
            </a:r>
          </a:p>
          <a:p>
            <a:r>
              <a:rPr lang="en-US" dirty="0" smtClean="0"/>
              <a:t>It takes to choose a roller skates type and rail dimension  </a:t>
            </a:r>
            <a:endParaRPr lang="ru-RU" dirty="0"/>
          </a:p>
        </p:txBody>
      </p:sp>
      <p:sp>
        <p:nvSpPr>
          <p:cNvPr id="4" name="Номер слайда 3"/>
          <p:cNvSpPr>
            <a:spLocks noGrp="1"/>
          </p:cNvSpPr>
          <p:nvPr>
            <p:ph type="sldNum" sz="quarter" idx="12"/>
          </p:nvPr>
        </p:nvSpPr>
        <p:spPr/>
        <p:txBody>
          <a:bodyPr/>
          <a:lstStyle/>
          <a:p>
            <a:fld id="{FD01B839-2215-4A5E-A13B-19B9C4065517}" type="slidenum">
              <a:rPr lang="ru-RU" smtClean="0"/>
              <a:t>12</a:t>
            </a:fld>
            <a:endParaRPr lang="ru-RU"/>
          </a:p>
        </p:txBody>
      </p:sp>
    </p:spTree>
    <p:extLst>
      <p:ext uri="{BB962C8B-B14F-4D97-AF65-F5344CB8AC3E}">
        <p14:creationId xmlns:p14="http://schemas.microsoft.com/office/powerpoint/2010/main" val="1578478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FD01B839-2215-4A5E-A13B-19B9C4065517}" type="slidenum">
              <a:rPr lang="ru-RU" smtClean="0"/>
              <a:t>13</a:t>
            </a:fld>
            <a:endParaRPr lang="ru-RU"/>
          </a:p>
        </p:txBody>
      </p:sp>
      <p:pic>
        <p:nvPicPr>
          <p:cNvPr id="4" name="Picture 2" descr="C:\Users\11\Desktop\Solenoid12a-Door_Rollers_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06352"/>
            <a:ext cx="4377521" cy="4560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11\Desktop\Solenoid12a-Door_Ball_Un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20072" y="1771648"/>
            <a:ext cx="3239024" cy="2448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0152" y="4509120"/>
            <a:ext cx="2664296" cy="646331"/>
          </a:xfrm>
          <a:prstGeom prst="rect">
            <a:avLst/>
          </a:prstGeom>
          <a:noFill/>
        </p:spPr>
        <p:txBody>
          <a:bodyPr wrap="square" rtlCol="0">
            <a:spAutoFit/>
          </a:bodyPr>
          <a:lstStyle/>
          <a:p>
            <a:r>
              <a:rPr lang="en-US" dirty="0" smtClean="0"/>
              <a:t>Ball </a:t>
            </a:r>
            <a:r>
              <a:rPr lang="en-US" dirty="0"/>
              <a:t>bearing </a:t>
            </a:r>
            <a:r>
              <a:rPr lang="en-US" dirty="0" smtClean="0"/>
              <a:t>guiding of the door </a:t>
            </a:r>
            <a:endParaRPr lang="ru-RU" dirty="0"/>
          </a:p>
        </p:txBody>
      </p:sp>
      <p:sp>
        <p:nvSpPr>
          <p:cNvPr id="7" name="Заголовок 6"/>
          <p:cNvSpPr txBox="1">
            <a:spLocks noGrp="1"/>
          </p:cNvSpPr>
          <p:nvPr>
            <p:ph type="title"/>
          </p:nvPr>
        </p:nvSpPr>
        <p:spPr>
          <a:prstGeom prst="rect">
            <a:avLst/>
          </a:prstGeom>
          <a:noFill/>
        </p:spPr>
        <p:txBody>
          <a:bodyPr wrap="square" rtlCol="0">
            <a:spAutoFit/>
          </a:bodyPr>
          <a:lstStyle/>
          <a:p>
            <a:pPr algn="ctr"/>
            <a:r>
              <a:rPr lang="en-US" sz="3600" b="1" dirty="0" smtClean="0">
                <a:solidFill>
                  <a:schemeClr val="accent2"/>
                </a:solidFill>
                <a:effectLst>
                  <a:outerShdw blurRad="38100" dist="38100" dir="2700000" algn="tl">
                    <a:srgbClr val="000000">
                      <a:alpha val="43137"/>
                    </a:srgbClr>
                  </a:outerShdw>
                </a:effectLst>
              </a:rPr>
              <a:t>Rollers for the Magnet Doors</a:t>
            </a:r>
            <a:endParaRPr lang="ru-RU" sz="3600" b="1" dirty="0">
              <a:solidFill>
                <a:schemeClr val="accent2"/>
              </a:solidFill>
              <a:effectLst>
                <a:outerShdw blurRad="38100" dist="38100" dir="2700000" algn="tl">
                  <a:srgbClr val="000000">
                    <a:alpha val="43137"/>
                  </a:srgbClr>
                </a:outerShdw>
              </a:effectLst>
            </a:endParaRPr>
          </a:p>
        </p:txBody>
      </p:sp>
      <p:cxnSp>
        <p:nvCxnSpPr>
          <p:cNvPr id="9" name="Прямая со стрелкой 8"/>
          <p:cNvCxnSpPr/>
          <p:nvPr/>
        </p:nvCxnSpPr>
        <p:spPr>
          <a:xfrm flipV="1">
            <a:off x="7020272" y="3356992"/>
            <a:ext cx="252028"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324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The transport position of the doors </a:t>
            </a:r>
            <a:endParaRPr lang="ru-RU" b="1" dirty="0">
              <a:solidFill>
                <a:schemeClr val="accent2"/>
              </a:solidFill>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FD01B839-2215-4A5E-A13B-19B9C4065517}" type="slidenum">
              <a:rPr lang="ru-RU" smtClean="0"/>
              <a:t>14</a:t>
            </a:fld>
            <a:endParaRPr lang="ru-RU"/>
          </a:p>
        </p:txBody>
      </p:sp>
      <p:pic>
        <p:nvPicPr>
          <p:cNvPr id="5" name="Объект 4" descr="Solenoid12a-Door_Rollers_Gaps-1b"/>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4607382" cy="4525963"/>
          </a:xfrm>
          <a:prstGeom prst="rect">
            <a:avLst/>
          </a:prstGeom>
          <a:noFill/>
          <a:ln>
            <a:noFill/>
          </a:ln>
        </p:spPr>
      </p:pic>
      <p:sp>
        <p:nvSpPr>
          <p:cNvPr id="6" name="Овал 5"/>
          <p:cNvSpPr/>
          <p:nvPr/>
        </p:nvSpPr>
        <p:spPr>
          <a:xfrm>
            <a:off x="4211960" y="4804370"/>
            <a:ext cx="864096" cy="79208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5940152" y="3645024"/>
            <a:ext cx="2880320" cy="1200329"/>
          </a:xfrm>
          <a:prstGeom prst="rect">
            <a:avLst/>
          </a:prstGeom>
          <a:noFill/>
        </p:spPr>
        <p:txBody>
          <a:bodyPr wrap="square" rtlCol="0">
            <a:spAutoFit/>
          </a:bodyPr>
          <a:lstStyle/>
          <a:p>
            <a:r>
              <a:rPr lang="en-US" sz="2400" dirty="0"/>
              <a:t>Is </a:t>
            </a:r>
            <a:r>
              <a:rPr lang="en-US" sz="2400" dirty="0" smtClean="0"/>
              <a:t>contact loss </a:t>
            </a:r>
            <a:r>
              <a:rPr lang="en-US" sz="2400" dirty="0"/>
              <a:t>of the roller chains and rail </a:t>
            </a:r>
            <a:r>
              <a:rPr lang="en-US" sz="2400" dirty="0" smtClean="0"/>
              <a:t>surface permissible?</a:t>
            </a:r>
            <a:endParaRPr lang="ru-RU" sz="2400" dirty="0"/>
          </a:p>
        </p:txBody>
      </p:sp>
      <p:cxnSp>
        <p:nvCxnSpPr>
          <p:cNvPr id="8" name="Прямая со стрелкой 7"/>
          <p:cNvCxnSpPr/>
          <p:nvPr/>
        </p:nvCxnSpPr>
        <p:spPr>
          <a:xfrm flipH="1">
            <a:off x="5076056" y="4581128"/>
            <a:ext cx="79208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74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solidFill>
                  <a:srgbClr val="C00000"/>
                </a:solidFill>
                <a:effectLst>
                  <a:outerShdw blurRad="38100" dist="38100" dir="2700000" algn="tl">
                    <a:srgbClr val="000000">
                      <a:alpha val="43137"/>
                    </a:srgbClr>
                  </a:outerShdw>
                </a:effectLst>
              </a:rPr>
              <a:t>Initial suggestion of </a:t>
            </a:r>
            <a:r>
              <a:rPr lang="en-US" b="1" dirty="0" err="1" smtClean="0">
                <a:solidFill>
                  <a:srgbClr val="C00000"/>
                </a:solidFill>
                <a:effectLst>
                  <a:outerShdw blurRad="38100" dist="38100" dir="2700000" algn="tl">
                    <a:srgbClr val="000000">
                      <a:alpha val="43137"/>
                    </a:srgbClr>
                  </a:outerShdw>
                </a:effectLst>
              </a:rPr>
              <a:t>Boerkey</a:t>
            </a:r>
            <a:r>
              <a:rPr lang="en-US" b="1" dirty="0" smtClean="0">
                <a:solidFill>
                  <a:srgbClr val="C00000"/>
                </a:solidFill>
                <a:effectLst>
                  <a:outerShdw blurRad="38100" dist="38100" dir="2700000" algn="tl">
                    <a:srgbClr val="000000">
                      <a:alpha val="43137"/>
                    </a:srgbClr>
                  </a:outerShdw>
                </a:effectLst>
              </a:rPr>
              <a:t> </a:t>
            </a:r>
            <a:r>
              <a:rPr lang="ru-RU" dirty="0"/>
              <a:t> </a:t>
            </a:r>
          </a:p>
        </p:txBody>
      </p:sp>
      <p:sp>
        <p:nvSpPr>
          <p:cNvPr id="3" name="Объект 2"/>
          <p:cNvSpPr>
            <a:spLocks noGrp="1"/>
          </p:cNvSpPr>
          <p:nvPr>
            <p:ph idx="1"/>
          </p:nvPr>
        </p:nvSpPr>
        <p:spPr/>
        <p:txBody>
          <a:bodyPr>
            <a:normAutofit/>
          </a:bodyPr>
          <a:lstStyle/>
          <a:p>
            <a:pPr>
              <a:spcBef>
                <a:spcPts val="600"/>
              </a:spcBef>
              <a:spcAft>
                <a:spcPts val="600"/>
              </a:spcAft>
            </a:pPr>
            <a:r>
              <a:rPr lang="en-US" dirty="0" smtClean="0"/>
              <a:t>T</a:t>
            </a:r>
            <a:r>
              <a:rPr lang="ru-RU" dirty="0" err="1" smtClean="0"/>
              <a:t>wo</a:t>
            </a:r>
            <a:r>
              <a:rPr lang="ru-RU" dirty="0" smtClean="0"/>
              <a:t> </a:t>
            </a:r>
            <a:r>
              <a:rPr lang="en-US" dirty="0" smtClean="0"/>
              <a:t>rollers </a:t>
            </a:r>
            <a:r>
              <a:rPr lang="ru-RU" dirty="0" smtClean="0"/>
              <a:t>AS-H-FR-E </a:t>
            </a:r>
            <a:r>
              <a:rPr lang="ru-RU" dirty="0" err="1"/>
              <a:t>Mod</a:t>
            </a:r>
            <a:r>
              <a:rPr lang="ru-RU" dirty="0"/>
              <a:t>. VI (200 </a:t>
            </a:r>
            <a:r>
              <a:rPr lang="ru-RU" dirty="0" err="1"/>
              <a:t>tons</a:t>
            </a:r>
            <a:r>
              <a:rPr lang="ru-RU" dirty="0"/>
              <a:t>, 4 </a:t>
            </a:r>
            <a:r>
              <a:rPr lang="ru-RU" dirty="0" err="1"/>
              <a:t>guide</a:t>
            </a:r>
            <a:r>
              <a:rPr lang="ru-RU" dirty="0"/>
              <a:t> </a:t>
            </a:r>
            <a:r>
              <a:rPr lang="ru-RU" dirty="0" err="1" smtClean="0"/>
              <a:t>wheels</a:t>
            </a:r>
            <a:r>
              <a:rPr lang="ru-RU" dirty="0" smtClean="0"/>
              <a:t> </a:t>
            </a:r>
            <a:r>
              <a:rPr lang="ru-RU" dirty="0" err="1"/>
              <a:t>on</a:t>
            </a:r>
            <a:r>
              <a:rPr lang="ru-RU" dirty="0"/>
              <a:t> </a:t>
            </a:r>
            <a:r>
              <a:rPr lang="ru-RU" dirty="0" err="1"/>
              <a:t>one</a:t>
            </a:r>
            <a:r>
              <a:rPr lang="ru-RU" dirty="0"/>
              <a:t> </a:t>
            </a:r>
            <a:r>
              <a:rPr lang="en-US" dirty="0" smtClean="0"/>
              <a:t>rail)</a:t>
            </a:r>
            <a:endParaRPr lang="ru-RU" dirty="0">
              <a:solidFill>
                <a:srgbClr val="FF0000"/>
              </a:solidFill>
            </a:endParaRPr>
          </a:p>
          <a:p>
            <a:pPr>
              <a:spcBef>
                <a:spcPts val="600"/>
              </a:spcBef>
              <a:spcAft>
                <a:spcPts val="600"/>
              </a:spcAft>
            </a:pPr>
            <a:r>
              <a:rPr lang="en-US" dirty="0" smtClean="0"/>
              <a:t>T</a:t>
            </a:r>
            <a:r>
              <a:rPr lang="ru-RU" dirty="0" err="1" smtClean="0"/>
              <a:t>wo</a:t>
            </a:r>
            <a:r>
              <a:rPr lang="ru-RU" dirty="0" smtClean="0"/>
              <a:t> </a:t>
            </a:r>
            <a:r>
              <a:rPr lang="ru-RU" dirty="0"/>
              <a:t>AS-H </a:t>
            </a:r>
            <a:r>
              <a:rPr lang="ru-RU" dirty="0" err="1"/>
              <a:t>Mod</a:t>
            </a:r>
            <a:r>
              <a:rPr lang="ru-RU" dirty="0"/>
              <a:t> VI (200 </a:t>
            </a:r>
            <a:r>
              <a:rPr lang="ru-RU" dirty="0" err="1"/>
              <a:t>tons</a:t>
            </a:r>
            <a:r>
              <a:rPr lang="ru-RU" dirty="0"/>
              <a:t> , </a:t>
            </a:r>
            <a:r>
              <a:rPr lang="ru-RU" dirty="0" err="1"/>
              <a:t>no</a:t>
            </a:r>
            <a:r>
              <a:rPr lang="ru-RU" dirty="0"/>
              <a:t> </a:t>
            </a:r>
            <a:r>
              <a:rPr lang="ru-RU" dirty="0" err="1"/>
              <a:t>guide</a:t>
            </a:r>
            <a:r>
              <a:rPr lang="ru-RU" dirty="0"/>
              <a:t> </a:t>
            </a:r>
            <a:r>
              <a:rPr lang="ru-RU" dirty="0" err="1" smtClean="0"/>
              <a:t>weels</a:t>
            </a:r>
            <a:r>
              <a:rPr lang="ru-RU" dirty="0" smtClean="0"/>
              <a:t> </a:t>
            </a:r>
            <a:r>
              <a:rPr lang="ru-RU" dirty="0" err="1"/>
              <a:t>on</a:t>
            </a:r>
            <a:r>
              <a:rPr lang="ru-RU" dirty="0"/>
              <a:t> </a:t>
            </a:r>
            <a:r>
              <a:rPr lang="ru-RU" dirty="0" err="1"/>
              <a:t>the</a:t>
            </a:r>
            <a:r>
              <a:rPr lang="ru-RU" dirty="0"/>
              <a:t> </a:t>
            </a:r>
            <a:r>
              <a:rPr lang="ru-RU" dirty="0" err="1"/>
              <a:t>other</a:t>
            </a:r>
            <a:r>
              <a:rPr lang="ru-RU" dirty="0"/>
              <a:t> </a:t>
            </a:r>
            <a:r>
              <a:rPr lang="en-US" dirty="0" smtClean="0"/>
              <a:t>rail)</a:t>
            </a:r>
            <a:endParaRPr lang="ru-RU" dirty="0" smtClean="0"/>
          </a:p>
          <a:p>
            <a:pPr>
              <a:spcBef>
                <a:spcPts val="600"/>
              </a:spcBef>
              <a:spcAft>
                <a:spcPts val="600"/>
              </a:spcAft>
            </a:pPr>
            <a:r>
              <a:rPr lang="en-US" dirty="0" smtClean="0"/>
              <a:t>R</a:t>
            </a:r>
            <a:r>
              <a:rPr lang="ru-RU" dirty="0" err="1" smtClean="0"/>
              <a:t>oller</a:t>
            </a:r>
            <a:r>
              <a:rPr lang="ru-RU" dirty="0" smtClean="0"/>
              <a:t> </a:t>
            </a:r>
            <a:r>
              <a:rPr lang="ru-RU" dirty="0" err="1"/>
              <a:t>rail</a:t>
            </a:r>
            <a:r>
              <a:rPr lang="ru-RU" dirty="0"/>
              <a:t>: </a:t>
            </a:r>
            <a:r>
              <a:rPr lang="ru-RU" dirty="0" err="1"/>
              <a:t>height</a:t>
            </a:r>
            <a:r>
              <a:rPr lang="ru-RU" dirty="0"/>
              <a:t> </a:t>
            </a:r>
            <a:r>
              <a:rPr lang="en-US" dirty="0" smtClean="0"/>
              <a:t>6</a:t>
            </a:r>
            <a:r>
              <a:rPr lang="ru-RU" dirty="0" smtClean="0"/>
              <a:t>0 </a:t>
            </a:r>
            <a:r>
              <a:rPr lang="ru-RU" dirty="0" err="1"/>
              <a:t>mm</a:t>
            </a:r>
            <a:r>
              <a:rPr lang="ru-RU" dirty="0"/>
              <a:t> x </a:t>
            </a:r>
            <a:r>
              <a:rPr lang="ru-RU" dirty="0" err="1"/>
              <a:t>width</a:t>
            </a:r>
            <a:r>
              <a:rPr lang="ru-RU" dirty="0"/>
              <a:t> </a:t>
            </a:r>
            <a:r>
              <a:rPr lang="ru-RU" dirty="0" smtClean="0"/>
              <a:t>1</a:t>
            </a:r>
            <a:r>
              <a:rPr lang="en-US" dirty="0"/>
              <a:t>8</a:t>
            </a:r>
            <a:r>
              <a:rPr lang="ru-RU" dirty="0" smtClean="0"/>
              <a:t>0 </a:t>
            </a:r>
            <a:r>
              <a:rPr lang="ru-RU" dirty="0" err="1"/>
              <a:t>mm</a:t>
            </a:r>
            <a:r>
              <a:rPr lang="ru-RU" dirty="0"/>
              <a:t>, </a:t>
            </a:r>
            <a:r>
              <a:rPr lang="ru-RU" dirty="0" err="1"/>
              <a:t>surface</a:t>
            </a:r>
            <a:r>
              <a:rPr lang="ru-RU" dirty="0"/>
              <a:t> </a:t>
            </a:r>
            <a:r>
              <a:rPr lang="ru-RU" dirty="0" err="1"/>
              <a:t>hardened</a:t>
            </a:r>
            <a:r>
              <a:rPr lang="ru-RU" dirty="0"/>
              <a:t> </a:t>
            </a:r>
            <a:r>
              <a:rPr lang="ru-RU" dirty="0" err="1"/>
              <a:t>steel</a:t>
            </a:r>
            <a:r>
              <a:rPr lang="ru-RU" dirty="0"/>
              <a:t> (</a:t>
            </a:r>
            <a:r>
              <a:rPr lang="ru-RU" dirty="0" err="1"/>
              <a:t>same</a:t>
            </a:r>
            <a:r>
              <a:rPr lang="ru-RU" dirty="0"/>
              <a:t> </a:t>
            </a:r>
            <a:r>
              <a:rPr lang="ru-RU" dirty="0" err="1"/>
              <a:t>yield</a:t>
            </a:r>
            <a:r>
              <a:rPr lang="ru-RU" dirty="0"/>
              <a:t> </a:t>
            </a:r>
            <a:r>
              <a:rPr lang="ru-RU" dirty="0" err="1"/>
              <a:t>strength</a:t>
            </a:r>
            <a:r>
              <a:rPr lang="ru-RU" dirty="0"/>
              <a:t> </a:t>
            </a:r>
            <a:r>
              <a:rPr lang="ru-RU" dirty="0" err="1"/>
              <a:t>as</a:t>
            </a:r>
            <a:r>
              <a:rPr lang="ru-RU" dirty="0"/>
              <a:t> </a:t>
            </a:r>
            <a:r>
              <a:rPr lang="ru-RU" dirty="0" err="1"/>
              <a:t>roller</a:t>
            </a:r>
            <a:r>
              <a:rPr lang="ru-RU" dirty="0"/>
              <a:t> </a:t>
            </a:r>
            <a:r>
              <a:rPr lang="ru-RU" dirty="0" err="1"/>
              <a:t>weels</a:t>
            </a:r>
            <a:r>
              <a:rPr lang="ru-RU" dirty="0" smtClean="0"/>
              <a:t>) </a:t>
            </a:r>
            <a:r>
              <a:rPr lang="en-US" dirty="0" smtClean="0"/>
              <a:t>R</a:t>
            </a:r>
            <a:r>
              <a:rPr lang="ru-RU" dirty="0" err="1" smtClean="0"/>
              <a:t>ail</a:t>
            </a:r>
            <a:r>
              <a:rPr lang="ru-RU" dirty="0" smtClean="0"/>
              <a:t> </a:t>
            </a:r>
            <a:r>
              <a:rPr lang="ru-RU" dirty="0" err="1" smtClean="0"/>
              <a:t>protect</a:t>
            </a:r>
            <a:r>
              <a:rPr lang="en-US" dirty="0" smtClean="0"/>
              <a:t>ion</a:t>
            </a:r>
            <a:r>
              <a:rPr lang="ru-RU" dirty="0" smtClean="0"/>
              <a:t> </a:t>
            </a:r>
            <a:r>
              <a:rPr lang="ru-RU" dirty="0" err="1"/>
              <a:t>in</a:t>
            </a:r>
            <a:r>
              <a:rPr lang="ru-RU" dirty="0"/>
              <a:t> a </a:t>
            </a:r>
            <a:r>
              <a:rPr lang="ru-RU" dirty="0" err="1"/>
              <a:t>groove</a:t>
            </a:r>
            <a:r>
              <a:rPr lang="ru-RU" dirty="0"/>
              <a:t> </a:t>
            </a:r>
            <a:r>
              <a:rPr lang="ru-RU" dirty="0" err="1"/>
              <a:t>below</a:t>
            </a:r>
            <a:r>
              <a:rPr lang="ru-RU" dirty="0"/>
              <a:t> </a:t>
            </a:r>
            <a:r>
              <a:rPr lang="ru-RU" dirty="0" err="1"/>
              <a:t>surface</a:t>
            </a:r>
            <a:r>
              <a:rPr lang="ru-RU" dirty="0"/>
              <a:t> </a:t>
            </a:r>
            <a:r>
              <a:rPr lang="ru-RU" dirty="0" err="1"/>
              <a:t>is</a:t>
            </a:r>
            <a:r>
              <a:rPr lang="ru-RU" dirty="0"/>
              <a:t> </a:t>
            </a:r>
            <a:r>
              <a:rPr lang="en-US" dirty="0" smtClean="0"/>
              <a:t>needed</a:t>
            </a:r>
            <a:endParaRPr lang="ru-RU" dirty="0"/>
          </a:p>
          <a:p>
            <a:endParaRPr lang="ru-RU" dirty="0"/>
          </a:p>
        </p:txBody>
      </p:sp>
      <p:sp>
        <p:nvSpPr>
          <p:cNvPr id="4" name="Номер слайда 3"/>
          <p:cNvSpPr>
            <a:spLocks noGrp="1"/>
          </p:cNvSpPr>
          <p:nvPr>
            <p:ph type="sldNum" sz="quarter" idx="12"/>
          </p:nvPr>
        </p:nvSpPr>
        <p:spPr/>
        <p:txBody>
          <a:bodyPr/>
          <a:lstStyle/>
          <a:p>
            <a:fld id="{FD01B839-2215-4A5E-A13B-19B9C4065517}" type="slidenum">
              <a:rPr lang="ru-RU" smtClean="0"/>
              <a:t>15</a:t>
            </a:fld>
            <a:endParaRPr lang="ru-RU"/>
          </a:p>
        </p:txBody>
      </p:sp>
    </p:spTree>
    <p:extLst>
      <p:ext uri="{BB962C8B-B14F-4D97-AF65-F5344CB8AC3E}">
        <p14:creationId xmlns:p14="http://schemas.microsoft.com/office/powerpoint/2010/main" val="1212151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an_20120903_10432804.pdf"/>
          <p:cNvPicPr>
            <a:picLocks noGrp="1" noChangeAspect="1"/>
          </p:cNvPicPr>
          <p:nvPr>
            <p:ph idx="1"/>
          </p:nvPr>
        </p:nvPicPr>
        <p:blipFill rotWithShape="1">
          <a:blip r:embed="rId2"/>
          <a:srcRect l="-623" r="216"/>
          <a:stretch/>
        </p:blipFill>
        <p:spPr>
          <a:xfrm rot="5400000">
            <a:off x="1689436" y="-800913"/>
            <a:ext cx="6090248" cy="8554720"/>
          </a:xfrm>
        </p:spPr>
      </p:pic>
    </p:spTree>
    <p:extLst>
      <p:ext uri="{BB962C8B-B14F-4D97-AF65-F5344CB8AC3E}">
        <p14:creationId xmlns:p14="http://schemas.microsoft.com/office/powerpoint/2010/main" val="4189338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99392"/>
            <a:ext cx="47773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360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_20120903_10432804.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3"/>
              <a:srcRect l="-78226" r="-78226"/>
              <a:stretch>
                <a:fillRect/>
              </a:stretch>
            </p:blipFill>
          </mc:Choice>
          <mc:Fallback>
            <p:blipFill>
              <a:blip r:embed="rId4"/>
              <a:srcRect l="-78226" r="-78226"/>
              <a:stretch>
                <a:fillRect/>
              </a:stretch>
            </p:blipFill>
          </mc:Fallback>
        </mc:AlternateContent>
        <p:spPr>
          <a:xfrm>
            <a:off x="-203207" y="135466"/>
            <a:ext cx="11666360" cy="6416040"/>
          </a:xfrm>
        </p:spPr>
      </p:pic>
    </p:spTree>
    <p:extLst>
      <p:ext uri="{BB962C8B-B14F-4D97-AF65-F5344CB8AC3E}">
        <p14:creationId xmlns:p14="http://schemas.microsoft.com/office/powerpoint/2010/main" val="712019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Resume of discussion</a:t>
            </a:r>
            <a:endParaRPr lang="ru-RU"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57200" y="1600200"/>
            <a:ext cx="8229600" cy="4853136"/>
          </a:xfrm>
        </p:spPr>
        <p:txBody>
          <a:bodyPr>
            <a:noAutofit/>
          </a:bodyPr>
          <a:lstStyle/>
          <a:p>
            <a:pPr marL="514350" indent="-514350">
              <a:buFont typeface="+mj-lt"/>
              <a:buAutoNum type="arabicPeriod"/>
            </a:pPr>
            <a:r>
              <a:rPr lang="en-US" sz="2400" dirty="0" smtClean="0"/>
              <a:t>We need guidance rollers on one rail only</a:t>
            </a:r>
          </a:p>
          <a:p>
            <a:pPr marL="514350" indent="-514350">
              <a:buFont typeface="+mj-lt"/>
              <a:buAutoNum type="arabicPeriod"/>
            </a:pPr>
            <a:r>
              <a:rPr lang="en-US" sz="2400" dirty="0" smtClean="0"/>
              <a:t>The elastic  pads can be used to compensate the rail track unevenness and tilting of the yoke platform beam footprint</a:t>
            </a:r>
          </a:p>
          <a:p>
            <a:pPr marL="514350" indent="-514350">
              <a:buFont typeface="+mj-lt"/>
              <a:buAutoNum type="arabicPeriod"/>
            </a:pPr>
            <a:r>
              <a:rPr lang="en-US" sz="2400" dirty="0" smtClean="0"/>
              <a:t>The </a:t>
            </a:r>
            <a:r>
              <a:rPr lang="en-US" sz="2400" dirty="0" err="1" smtClean="0"/>
              <a:t>Boerkey</a:t>
            </a:r>
            <a:r>
              <a:rPr lang="en-US" sz="2400" dirty="0" smtClean="0"/>
              <a:t> roller skates of AS-H type possess self-regulated characteristics – the straight-line motion of a skate will be kept  in spite of  a lateral load. Platform beam separation will never been come up 1 mm</a:t>
            </a:r>
          </a:p>
          <a:p>
            <a:pPr marL="514350" indent="-514350">
              <a:buFont typeface="+mj-lt"/>
              <a:buAutoNum type="arabicPeriod"/>
            </a:pPr>
            <a:r>
              <a:rPr lang="en-US" sz="2400" dirty="0" smtClean="0"/>
              <a:t>Friction factor </a:t>
            </a:r>
            <a:r>
              <a:rPr lang="en-US" sz="2400" dirty="0" smtClean="0"/>
              <a:t>0.05 </a:t>
            </a:r>
            <a:r>
              <a:rPr lang="en-US" sz="2400" dirty="0" smtClean="0"/>
              <a:t>and safety margin 2 has to be applied for </a:t>
            </a:r>
            <a:r>
              <a:rPr lang="en-US" sz="2400" dirty="0"/>
              <a:t>h</a:t>
            </a:r>
            <a:r>
              <a:rPr lang="en-US" sz="2400" dirty="0" smtClean="0"/>
              <a:t>ydraulic cylinder of the magnet moving system choice</a:t>
            </a:r>
          </a:p>
          <a:p>
            <a:pPr marL="514350" indent="-514350">
              <a:buFont typeface="+mj-lt"/>
              <a:buAutoNum type="arabicPeriod"/>
            </a:pPr>
            <a:r>
              <a:rPr lang="en-US" sz="2400" dirty="0" smtClean="0"/>
              <a:t>Guidance rollers play +/- 0.5 mm is enough to provide straight motion of the magnet  (this tolerance  is required  for  the magnet  adjustment  at the beam position as well)  </a:t>
            </a:r>
            <a:endParaRPr lang="ru-RU" sz="2400" dirty="0"/>
          </a:p>
        </p:txBody>
      </p:sp>
    </p:spTree>
    <p:extLst>
      <p:ext uri="{BB962C8B-B14F-4D97-AF65-F5344CB8AC3E}">
        <p14:creationId xmlns:p14="http://schemas.microsoft.com/office/powerpoint/2010/main" val="45513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02234"/>
          </a:xfrm>
        </p:spPr>
        <p:txBody>
          <a:bodyPr>
            <a:noAutofit/>
          </a:bodyPr>
          <a:lstStyle/>
          <a:p>
            <a:r>
              <a:rPr lang="en-US" sz="3600" b="1" dirty="0" smtClean="0">
                <a:solidFill>
                  <a:srgbClr val="FF0000"/>
                </a:solidFill>
                <a:effectLst>
                  <a:outerShdw blurRad="38100" dist="38100" dir="2700000" algn="tl">
                    <a:srgbClr val="000000">
                      <a:alpha val="43137"/>
                    </a:srgbClr>
                  </a:outerShdw>
                </a:effectLst>
              </a:rPr>
              <a:t>Participations of the meeting </a:t>
            </a:r>
            <a:br>
              <a:rPr lang="en-US" sz="3600" b="1" dirty="0" smtClean="0">
                <a:solidFill>
                  <a:srgbClr val="FF0000"/>
                </a:solidFill>
                <a:effectLst>
                  <a:outerShdw blurRad="38100" dist="38100" dir="2700000" algn="tl">
                    <a:srgbClr val="000000">
                      <a:alpha val="43137"/>
                    </a:srgbClr>
                  </a:outerShdw>
                </a:effectLst>
              </a:rPr>
            </a:br>
            <a:r>
              <a:rPr lang="en-US" sz="3600" b="1" dirty="0" smtClean="0">
                <a:solidFill>
                  <a:srgbClr val="FF0000"/>
                </a:solidFill>
                <a:effectLst>
                  <a:outerShdw blurRad="38100" dist="38100" dir="2700000" algn="tl">
                    <a:srgbClr val="000000">
                      <a:alpha val="43137"/>
                    </a:srgbClr>
                  </a:outerShdw>
                </a:effectLst>
              </a:rPr>
              <a:t>at the </a:t>
            </a:r>
            <a:r>
              <a:rPr lang="en-US" sz="3600" b="1" dirty="0" err="1" smtClean="0">
                <a:solidFill>
                  <a:srgbClr val="FF0000"/>
                </a:solidFill>
                <a:effectLst>
                  <a:outerShdw blurRad="38100" dist="38100" dir="2700000" algn="tl">
                    <a:srgbClr val="000000">
                      <a:alpha val="43137"/>
                    </a:srgbClr>
                  </a:outerShdw>
                </a:effectLst>
              </a:rPr>
              <a:t>Borkey</a:t>
            </a:r>
            <a:r>
              <a:rPr lang="en-US" sz="3600" b="1" dirty="0" smtClean="0">
                <a:solidFill>
                  <a:srgbClr val="FF0000"/>
                </a:solidFill>
                <a:effectLst>
                  <a:outerShdw blurRad="38100" dist="38100" dir="2700000" algn="tl">
                    <a:srgbClr val="000000">
                      <a:alpha val="43137"/>
                    </a:srgbClr>
                  </a:outerShdw>
                </a:effectLst>
              </a:rPr>
              <a:t> </a:t>
            </a:r>
            <a:r>
              <a:rPr lang="en-US" sz="3600" b="1" dirty="0" smtClean="0">
                <a:solidFill>
                  <a:srgbClr val="FF0000"/>
                </a:solidFill>
                <a:effectLst>
                  <a:outerShdw blurRad="38100" dist="38100" dir="2700000" algn="tl">
                    <a:srgbClr val="000000">
                      <a:alpha val="43137"/>
                    </a:srgbClr>
                  </a:outerShdw>
                </a:effectLst>
              </a:rPr>
              <a:t>place</a:t>
            </a:r>
            <a:br>
              <a:rPr lang="en-US" sz="3600" b="1" dirty="0" smtClean="0">
                <a:solidFill>
                  <a:srgbClr val="FF0000"/>
                </a:solidFill>
                <a:effectLst>
                  <a:outerShdw blurRad="38100" dist="38100" dir="2700000" algn="tl">
                    <a:srgbClr val="000000">
                      <a:alpha val="43137"/>
                    </a:srgbClr>
                  </a:outerShdw>
                </a:effectLst>
              </a:rPr>
            </a:br>
            <a:endParaRPr lang="ru-RU" sz="2800" b="1" i="1"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23528" y="2636912"/>
            <a:ext cx="8229600" cy="3888432"/>
          </a:xfrm>
        </p:spPr>
        <p:txBody>
          <a:bodyPr>
            <a:normAutofit/>
          </a:bodyPr>
          <a:lstStyle/>
          <a:p>
            <a:pPr marL="0" indent="0">
              <a:buNone/>
            </a:pPr>
            <a:r>
              <a:rPr lang="en-US" sz="3600" u="sng" dirty="0" smtClean="0"/>
              <a:t>GSI &amp; JINR</a:t>
            </a:r>
          </a:p>
          <a:p>
            <a:pPr marL="0" indent="0">
              <a:buNone/>
            </a:pPr>
            <a:r>
              <a:rPr lang="en-US" dirty="0" err="1" smtClean="0"/>
              <a:t>H.Orth</a:t>
            </a:r>
            <a:r>
              <a:rPr lang="en-US" dirty="0" smtClean="0"/>
              <a:t>, J Luehning, </a:t>
            </a:r>
            <a:r>
              <a:rPr lang="en-US" dirty="0" err="1" smtClean="0"/>
              <a:t>C.Kindziore</a:t>
            </a:r>
            <a:r>
              <a:rPr lang="en-US" dirty="0" smtClean="0"/>
              <a:t>  &amp; </a:t>
            </a:r>
            <a:r>
              <a:rPr lang="en-US" dirty="0" err="1" smtClean="0"/>
              <a:t>A.Vodopianov</a:t>
            </a:r>
            <a:r>
              <a:rPr lang="en-US" dirty="0" smtClean="0"/>
              <a:t>,</a:t>
            </a:r>
          </a:p>
          <a:p>
            <a:pPr marL="0" indent="0">
              <a:buNone/>
            </a:pPr>
            <a:r>
              <a:rPr lang="en-US" dirty="0" err="1" smtClean="0"/>
              <a:t>E.Koshurnikov</a:t>
            </a:r>
            <a:endParaRPr lang="en-US" dirty="0" smtClean="0"/>
          </a:p>
          <a:p>
            <a:pPr marL="0" indent="0">
              <a:buNone/>
            </a:pPr>
            <a:r>
              <a:rPr lang="en-US" sz="3600" u="sng" dirty="0" err="1" smtClean="0"/>
              <a:t>Boerkey</a:t>
            </a:r>
            <a:r>
              <a:rPr lang="en-US" sz="3600" u="sng" dirty="0" smtClean="0"/>
              <a:t>  GmbH</a:t>
            </a:r>
            <a:endParaRPr lang="en-US" sz="3600" u="sng" dirty="0"/>
          </a:p>
          <a:p>
            <a:pPr marL="0" indent="0">
              <a:buNone/>
            </a:pPr>
            <a:r>
              <a:rPr lang="en-US" dirty="0" smtClean="0"/>
              <a:t>Christian, Jeanne, Thomas and Walter  </a:t>
            </a:r>
            <a:r>
              <a:rPr lang="en-US" dirty="0" err="1" smtClean="0"/>
              <a:t>Boerkey</a:t>
            </a:r>
            <a:r>
              <a:rPr lang="en-US" dirty="0" smtClean="0"/>
              <a:t>  and  J. </a:t>
            </a:r>
            <a:r>
              <a:rPr lang="en-US" dirty="0" err="1" smtClean="0"/>
              <a:t>Augustin</a:t>
            </a:r>
            <a:endParaRPr lang="ru-RU" dirty="0"/>
          </a:p>
        </p:txBody>
      </p:sp>
    </p:spTree>
    <p:extLst>
      <p:ext uri="{BB962C8B-B14F-4D97-AF65-F5344CB8AC3E}">
        <p14:creationId xmlns:p14="http://schemas.microsoft.com/office/powerpoint/2010/main" val="1134084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Quality assurance at the factory </a:t>
            </a:r>
            <a:br>
              <a:rPr lang="en-US" b="1" dirty="0" smtClean="0">
                <a:solidFill>
                  <a:srgbClr val="C00000"/>
                </a:solidFill>
                <a:effectLst>
                  <a:outerShdw blurRad="38100" dist="38100" dir="2700000" algn="tl">
                    <a:srgbClr val="000000">
                      <a:alpha val="43137"/>
                    </a:srgbClr>
                  </a:outerShdw>
                </a:effectLst>
              </a:rPr>
            </a:br>
            <a:r>
              <a:rPr lang="en-US" b="1" dirty="0" smtClean="0">
                <a:solidFill>
                  <a:srgbClr val="C00000"/>
                </a:solidFill>
                <a:effectLst>
                  <a:outerShdw blurRad="38100" dist="38100" dir="2700000" algn="tl">
                    <a:srgbClr val="000000">
                      <a:alpha val="43137"/>
                    </a:srgbClr>
                  </a:outerShdw>
                </a:effectLst>
              </a:rPr>
              <a:t>(first sight)</a:t>
            </a:r>
            <a:endParaRPr lang="ru-RU"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fontScale="70000" lnSpcReduction="20000"/>
          </a:bodyPr>
          <a:lstStyle/>
          <a:p>
            <a:pPr marL="514350" indent="-514350">
              <a:buFont typeface="+mj-lt"/>
              <a:buAutoNum type="arabicPeriod"/>
            </a:pPr>
            <a:r>
              <a:rPr lang="en-US" sz="2400" dirty="0" smtClean="0"/>
              <a:t>Management (there are responsible persons for designing</a:t>
            </a:r>
            <a:r>
              <a:rPr lang="en-US" sz="2400" dirty="0"/>
              <a:t>, production , </a:t>
            </a:r>
            <a:r>
              <a:rPr lang="en-US" sz="2400" dirty="0" smtClean="0"/>
              <a:t>procurement)</a:t>
            </a:r>
          </a:p>
          <a:p>
            <a:pPr marL="514350" indent="-514350">
              <a:buFont typeface="+mj-lt"/>
              <a:buAutoNum type="arabicPeriod"/>
            </a:pPr>
            <a:r>
              <a:rPr lang="en-US" sz="2400" dirty="0" smtClean="0"/>
              <a:t>Personal qualification (welding engineer, engineers, managers, welders</a:t>
            </a:r>
            <a:r>
              <a:rPr lang="en-US" sz="2400" dirty="0"/>
              <a:t>, programmers, machine </a:t>
            </a:r>
            <a:r>
              <a:rPr lang="en-US" sz="2400" dirty="0" smtClean="0"/>
              <a:t>operators, </a:t>
            </a:r>
            <a:r>
              <a:rPr lang="en-US" sz="2400" dirty="0" err="1" smtClean="0"/>
              <a:t>etc</a:t>
            </a:r>
            <a:r>
              <a:rPr lang="en-US" sz="2400" dirty="0" smtClean="0"/>
              <a:t>)</a:t>
            </a:r>
          </a:p>
          <a:p>
            <a:pPr marL="514350" indent="-514350">
              <a:buFont typeface="+mj-lt"/>
              <a:buAutoNum type="arabicPeriod"/>
            </a:pPr>
            <a:r>
              <a:rPr lang="en-US" sz="2400" dirty="0" smtClean="0"/>
              <a:t>Previous  expertise  (ZEUS magnet in  DESY,  Heavy equipment movement in  CERN)</a:t>
            </a:r>
            <a:endParaRPr lang="en-US" sz="2400" dirty="0" smtClean="0"/>
          </a:p>
          <a:p>
            <a:pPr marL="514350" indent="-514350">
              <a:buFont typeface="+mj-lt"/>
              <a:buAutoNum type="arabicPeriod"/>
            </a:pPr>
            <a:r>
              <a:rPr lang="en-US" sz="2400" dirty="0" smtClean="0"/>
              <a:t>Working place is separated on the zones (material storage</a:t>
            </a:r>
            <a:r>
              <a:rPr lang="en-US" sz="2400" dirty="0"/>
              <a:t>, </a:t>
            </a:r>
            <a:r>
              <a:rPr lang="en-US" sz="2400" dirty="0" smtClean="0"/>
              <a:t>rough cutting, welding, machining, assembly, control operations)</a:t>
            </a:r>
          </a:p>
          <a:p>
            <a:pPr marL="514350" indent="-514350">
              <a:buFont typeface="+mj-lt"/>
              <a:buAutoNum type="arabicPeriod"/>
            </a:pPr>
            <a:r>
              <a:rPr lang="en-US" sz="2400" dirty="0" smtClean="0"/>
              <a:t>Production </a:t>
            </a:r>
            <a:r>
              <a:rPr lang="en-US" sz="2400" dirty="0"/>
              <a:t>partnership </a:t>
            </a:r>
            <a:r>
              <a:rPr lang="en-US" sz="2400" dirty="0" smtClean="0"/>
              <a:t>- heat treatment (certificated producer)</a:t>
            </a:r>
          </a:p>
          <a:p>
            <a:pPr marL="514350" indent="-514350">
              <a:buFont typeface="+mj-lt"/>
              <a:buAutoNum type="arabicPeriod"/>
            </a:pPr>
            <a:r>
              <a:rPr lang="en-US" sz="2400" dirty="0" smtClean="0"/>
              <a:t>Input material is stored separately  (clearly marked). There is documentation (certificates) for all  input materials, including welding wire. Material input control </a:t>
            </a:r>
            <a:r>
              <a:rPr lang="en-US" sz="2400" dirty="0"/>
              <a:t>is </a:t>
            </a:r>
            <a:r>
              <a:rPr lang="en-US" sz="2400" dirty="0" smtClean="0"/>
              <a:t>organized.</a:t>
            </a:r>
          </a:p>
          <a:p>
            <a:pPr marL="514350" indent="-514350">
              <a:buFont typeface="+mj-lt"/>
              <a:buAutoNum type="arabicPeriod"/>
            </a:pPr>
            <a:r>
              <a:rPr lang="en-US" sz="2400" dirty="0" smtClean="0"/>
              <a:t>Welder has the German certificate . He is able to be certificated  in accordance with  any requirements. </a:t>
            </a:r>
          </a:p>
          <a:p>
            <a:pPr marL="514350" indent="-514350">
              <a:buFont typeface="+mj-lt"/>
              <a:buAutoNum type="arabicPeriod"/>
            </a:pPr>
            <a:r>
              <a:rPr lang="en-US" sz="2400" dirty="0" smtClean="0"/>
              <a:t>Machine tools are </a:t>
            </a:r>
            <a:r>
              <a:rPr lang="en-US" sz="2400" dirty="0" smtClean="0"/>
              <a:t>quite </a:t>
            </a:r>
            <a:r>
              <a:rPr lang="en-US" sz="2400" dirty="0" smtClean="0"/>
              <a:t>modern ones</a:t>
            </a:r>
            <a:r>
              <a:rPr lang="en-US" sz="2400" dirty="0"/>
              <a:t>. </a:t>
            </a:r>
            <a:r>
              <a:rPr lang="en-US" sz="2400" dirty="0" smtClean="0"/>
              <a:t>(robotized welding machine</a:t>
            </a:r>
            <a:r>
              <a:rPr lang="en-US" sz="2400" dirty="0"/>
              <a:t>, </a:t>
            </a:r>
            <a:r>
              <a:rPr lang="en-US" sz="2400" dirty="0" smtClean="0"/>
              <a:t>multifunction digital </a:t>
            </a:r>
            <a:r>
              <a:rPr lang="en-US" sz="2400" dirty="0"/>
              <a:t>processing </a:t>
            </a:r>
            <a:r>
              <a:rPr lang="en-US" sz="2400" dirty="0" smtClean="0"/>
              <a:t>centers </a:t>
            </a:r>
            <a:r>
              <a:rPr lang="en-US" sz="2400" dirty="0" smtClean="0"/>
              <a:t> and plasma cutting  machine </a:t>
            </a:r>
            <a:r>
              <a:rPr lang="en-US" sz="2400" dirty="0" err="1" smtClean="0"/>
              <a:t>etc</a:t>
            </a:r>
            <a:r>
              <a:rPr lang="en-US" sz="2400" dirty="0" smtClean="0"/>
              <a:t>)</a:t>
            </a:r>
          </a:p>
          <a:p>
            <a:pPr marL="514350" indent="-514350">
              <a:buFont typeface="+mj-lt"/>
              <a:buAutoNum type="arabicPeriod"/>
            </a:pPr>
            <a:r>
              <a:rPr lang="en-US" sz="2400" dirty="0" smtClean="0"/>
              <a:t>Output control (control of geometry,  magnetic control of weld seams). Control of  friction force at customer's </a:t>
            </a:r>
            <a:r>
              <a:rPr lang="en-US" sz="2400" dirty="0" smtClean="0"/>
              <a:t>request</a:t>
            </a:r>
            <a:endParaRPr lang="en-US" sz="2400" dirty="0" smtClean="0"/>
          </a:p>
          <a:p>
            <a:pPr marL="0" indent="0">
              <a:buNone/>
            </a:pPr>
            <a:r>
              <a:rPr lang="en-US" sz="2400" dirty="0"/>
              <a:t>	</a:t>
            </a: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ru-RU" sz="2400" dirty="0"/>
          </a:p>
        </p:txBody>
      </p:sp>
    </p:spTree>
    <p:extLst>
      <p:ext uri="{BB962C8B-B14F-4D97-AF65-F5344CB8AC3E}">
        <p14:creationId xmlns:p14="http://schemas.microsoft.com/office/powerpoint/2010/main" val="2472959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Нижний колонтитул 2"/>
          <p:cNvSpPr>
            <a:spLocks noGrp="1"/>
          </p:cNvSpPr>
          <p:nvPr>
            <p:ph type="ftr"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mtClean="0"/>
              <a:t>October 26  2010</a:t>
            </a:r>
            <a:endParaRPr lang="ru-RU" smtClean="0"/>
          </a:p>
        </p:txBody>
      </p:sp>
      <p:sp>
        <p:nvSpPr>
          <p:cNvPr id="14339" name="Номер слайда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B64F26A-D912-40CA-8298-F0F32AC7DC5D}" type="slidenum">
              <a:rPr lang="ru-RU" smtClean="0"/>
              <a:pPr eaLnBrk="1" hangingPunct="1"/>
              <a:t>21</a:t>
            </a:fld>
            <a:endParaRPr lang="ru-RU" smtClean="0"/>
          </a:p>
        </p:txBody>
      </p:sp>
      <p:sp>
        <p:nvSpPr>
          <p:cNvPr id="5" name="Заголовок 1"/>
          <p:cNvSpPr txBox="1">
            <a:spLocks/>
          </p:cNvSpPr>
          <p:nvPr/>
        </p:nvSpPr>
        <p:spPr>
          <a:xfrm>
            <a:off x="1214438" y="1071563"/>
            <a:ext cx="7499350" cy="3868737"/>
          </a:xfrm>
          <a:prstGeom prst="rect">
            <a:avLst/>
          </a:prstGeom>
        </p:spPr>
        <p:txBody>
          <a:bodyPr anchor="ctr">
            <a:normAutofit/>
          </a:bodyPr>
          <a:lstStyle/>
          <a:p>
            <a:pPr>
              <a:defRPr/>
            </a:pPr>
            <a:r>
              <a:rPr lang="en-US" sz="4300" dirty="0">
                <a:solidFill>
                  <a:srgbClr val="572314"/>
                </a:solidFill>
                <a:effectLst>
                  <a:outerShdw blurRad="38100" dist="38100" dir="2700000" algn="tl">
                    <a:srgbClr val="C0C0C0"/>
                  </a:outerShdw>
                </a:effectLst>
                <a:latin typeface="+mj-lt"/>
                <a:ea typeface="+mj-ea"/>
                <a:cs typeface="+mj-cs"/>
              </a:rPr>
              <a:t>THANK YOU </a:t>
            </a:r>
            <a:br>
              <a:rPr lang="en-US" sz="4300" dirty="0">
                <a:solidFill>
                  <a:srgbClr val="572314"/>
                </a:solidFill>
                <a:effectLst>
                  <a:outerShdw blurRad="38100" dist="38100" dir="2700000" algn="tl">
                    <a:srgbClr val="C0C0C0"/>
                  </a:outerShdw>
                </a:effectLst>
                <a:latin typeface="+mj-lt"/>
                <a:ea typeface="+mj-ea"/>
                <a:cs typeface="+mj-cs"/>
              </a:rPr>
            </a:br>
            <a:r>
              <a:rPr lang="en-US" sz="4300" dirty="0">
                <a:solidFill>
                  <a:srgbClr val="572314"/>
                </a:solidFill>
                <a:effectLst>
                  <a:outerShdw blurRad="38100" dist="38100" dir="2700000" algn="tl">
                    <a:srgbClr val="C0C0C0"/>
                  </a:outerShdw>
                </a:effectLst>
                <a:latin typeface="+mj-lt"/>
                <a:ea typeface="+mj-ea"/>
                <a:cs typeface="+mj-cs"/>
              </a:rPr>
              <a:t>FOR YOUR ATTENTION!</a:t>
            </a:r>
            <a:br>
              <a:rPr lang="en-US" sz="4300" dirty="0">
                <a:solidFill>
                  <a:srgbClr val="572314"/>
                </a:solidFill>
                <a:effectLst>
                  <a:outerShdw blurRad="38100" dist="38100" dir="2700000" algn="tl">
                    <a:srgbClr val="C0C0C0"/>
                  </a:outerShdw>
                </a:effectLst>
                <a:latin typeface="+mj-lt"/>
                <a:ea typeface="+mj-ea"/>
                <a:cs typeface="+mj-cs"/>
              </a:rPr>
            </a:br>
            <a:r>
              <a:rPr lang="en-US" sz="4300" dirty="0">
                <a:solidFill>
                  <a:srgbClr val="572314"/>
                </a:solidFill>
                <a:effectLst>
                  <a:outerShdw blurRad="38100" dist="38100" dir="2700000" algn="tl">
                    <a:srgbClr val="C0C0C0"/>
                  </a:outerShdw>
                </a:effectLst>
                <a:latin typeface="+mj-lt"/>
                <a:ea typeface="+mj-ea"/>
                <a:cs typeface="+mj-cs"/>
              </a:rPr>
              <a:t/>
            </a:r>
            <a:br>
              <a:rPr lang="en-US" sz="4300" dirty="0">
                <a:solidFill>
                  <a:srgbClr val="572314"/>
                </a:solidFill>
                <a:effectLst>
                  <a:outerShdw blurRad="38100" dist="38100" dir="2700000" algn="tl">
                    <a:srgbClr val="C0C0C0"/>
                  </a:outerShdw>
                </a:effectLst>
                <a:latin typeface="+mj-lt"/>
                <a:ea typeface="+mj-ea"/>
                <a:cs typeface="+mj-cs"/>
              </a:rPr>
            </a:br>
            <a:r>
              <a:rPr lang="ru-RU" sz="4300" dirty="0">
                <a:solidFill>
                  <a:srgbClr val="572314"/>
                </a:solidFill>
                <a:effectLst>
                  <a:outerShdw blurRad="38100" dist="38100" dir="2700000" algn="tl">
                    <a:srgbClr val="C0C0C0"/>
                  </a:outerShdw>
                </a:effectLst>
                <a:latin typeface="Times New Roman" pitchFamily="18" charset="0"/>
                <a:ea typeface="+mj-ea"/>
                <a:cs typeface="+mj-cs"/>
              </a:rPr>
              <a:t>СПАСИБО</a:t>
            </a:r>
            <a:br>
              <a:rPr lang="ru-RU" sz="4300" dirty="0">
                <a:solidFill>
                  <a:srgbClr val="572314"/>
                </a:solidFill>
                <a:effectLst>
                  <a:outerShdw blurRad="38100" dist="38100" dir="2700000" algn="tl">
                    <a:srgbClr val="C0C0C0"/>
                  </a:outerShdw>
                </a:effectLst>
                <a:latin typeface="Times New Roman" pitchFamily="18" charset="0"/>
                <a:ea typeface="+mj-ea"/>
                <a:cs typeface="+mj-cs"/>
              </a:rPr>
            </a:br>
            <a:r>
              <a:rPr lang="ru-RU" sz="4300" dirty="0">
                <a:solidFill>
                  <a:srgbClr val="572314"/>
                </a:solidFill>
                <a:effectLst>
                  <a:outerShdw blurRad="38100" dist="38100" dir="2700000" algn="tl">
                    <a:srgbClr val="C0C0C0"/>
                  </a:outerShdw>
                </a:effectLst>
                <a:latin typeface="Times New Roman" pitchFamily="18" charset="0"/>
                <a:ea typeface="+mj-ea"/>
                <a:cs typeface="+mj-cs"/>
              </a:rPr>
              <a:t>ЗА ВНИМАНИЕ!</a:t>
            </a:r>
          </a:p>
        </p:txBody>
      </p:sp>
    </p:spTree>
    <p:extLst>
      <p:ext uri="{BB962C8B-B14F-4D97-AF65-F5344CB8AC3E}">
        <p14:creationId xmlns:p14="http://schemas.microsoft.com/office/powerpoint/2010/main" val="3172262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Problems in the Process of the </a:t>
            </a:r>
            <a:r>
              <a:rPr lang="en-US" b="1" dirty="0">
                <a:solidFill>
                  <a:schemeClr val="accent2"/>
                </a:solidFill>
                <a:effectLst>
                  <a:outerShdw blurRad="38100" dist="38100" dir="2700000" algn="tl">
                    <a:srgbClr val="000000">
                      <a:alpha val="43137"/>
                    </a:srgbClr>
                  </a:outerShdw>
                </a:effectLst>
              </a:rPr>
              <a:t>STAR </a:t>
            </a:r>
            <a:r>
              <a:rPr lang="en-US" b="1" dirty="0" smtClean="0">
                <a:solidFill>
                  <a:schemeClr val="accent2"/>
                </a:solidFill>
                <a:effectLst>
                  <a:outerShdw blurRad="38100" dist="38100" dir="2700000" algn="tl">
                    <a:srgbClr val="000000">
                      <a:alpha val="43137"/>
                    </a:srgbClr>
                  </a:outerShdw>
                </a:effectLst>
              </a:rPr>
              <a:t>Detector Movement</a:t>
            </a:r>
            <a:endParaRPr lang="ru-RU" b="1" dirty="0">
              <a:solidFill>
                <a:schemeClr val="accent2"/>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a:bodyPr>
          <a:lstStyle/>
          <a:p>
            <a:pPr marL="0" indent="0">
              <a:buNone/>
            </a:pPr>
            <a:r>
              <a:rPr lang="en-US" dirty="0" smtClean="0"/>
              <a:t>There were some problems </a:t>
            </a:r>
            <a:r>
              <a:rPr lang="en-US" dirty="0"/>
              <a:t>of </a:t>
            </a:r>
            <a:r>
              <a:rPr lang="en-US" dirty="0" smtClean="0"/>
              <a:t> movement </a:t>
            </a:r>
            <a:r>
              <a:rPr lang="en-US" dirty="0"/>
              <a:t>on large capacity </a:t>
            </a:r>
            <a:r>
              <a:rPr lang="en-US" dirty="0" smtClean="0"/>
              <a:t>Roller </a:t>
            </a:r>
            <a:r>
              <a:rPr lang="en-US" dirty="0"/>
              <a:t>truck </a:t>
            </a:r>
            <a:r>
              <a:rPr lang="en-US" dirty="0" smtClean="0"/>
              <a:t>assemblies of </a:t>
            </a:r>
            <a:r>
              <a:rPr lang="en-US" dirty="0"/>
              <a:t>a 1200-ton </a:t>
            </a:r>
            <a:r>
              <a:rPr lang="en-US" dirty="0" smtClean="0"/>
              <a:t>STAR Detector at Brookhaven </a:t>
            </a:r>
            <a:r>
              <a:rPr lang="en-US" dirty="0"/>
              <a:t>Nation Laboratory </a:t>
            </a:r>
            <a:r>
              <a:rPr lang="en-US" dirty="0" smtClean="0"/>
              <a:t>(USA)</a:t>
            </a:r>
            <a:endParaRPr lang="ru-RU" dirty="0"/>
          </a:p>
        </p:txBody>
      </p:sp>
      <p:sp>
        <p:nvSpPr>
          <p:cNvPr id="4" name="Номер слайда 3"/>
          <p:cNvSpPr>
            <a:spLocks noGrp="1"/>
          </p:cNvSpPr>
          <p:nvPr>
            <p:ph type="sldNum" sz="quarter" idx="12"/>
          </p:nvPr>
        </p:nvSpPr>
        <p:spPr/>
        <p:txBody>
          <a:bodyPr/>
          <a:lstStyle/>
          <a:p>
            <a:fld id="{FD01B839-2215-4A5E-A13B-19B9C4065517}" type="slidenum">
              <a:rPr lang="ru-RU" smtClean="0"/>
              <a:t>22</a:t>
            </a:fld>
            <a:endParaRPr lang="ru-RU"/>
          </a:p>
        </p:txBody>
      </p:sp>
    </p:spTree>
    <p:extLst>
      <p:ext uri="{BB962C8B-B14F-4D97-AF65-F5344CB8AC3E}">
        <p14:creationId xmlns:p14="http://schemas.microsoft.com/office/powerpoint/2010/main" val="2161671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ижний колонтитул 7"/>
          <p:cNvSpPr>
            <a:spLocks noGrp="1"/>
          </p:cNvSpPr>
          <p:nvPr>
            <p:ph type="ftr" sz="quarter" idx="10"/>
          </p:nvPr>
        </p:nvSpPr>
        <p:spPr/>
        <p:txBody>
          <a:bodyPr/>
          <a:lstStyle/>
          <a:p>
            <a:r>
              <a:rPr lang="en-US"/>
              <a:t>STAR Detector Main Support System</a:t>
            </a:r>
          </a:p>
        </p:txBody>
      </p:sp>
      <p:sp>
        <p:nvSpPr>
          <p:cNvPr id="9" name="Номер слайда 8"/>
          <p:cNvSpPr>
            <a:spLocks noGrp="1"/>
          </p:cNvSpPr>
          <p:nvPr>
            <p:ph type="sldNum" sz="quarter" idx="11"/>
          </p:nvPr>
        </p:nvSpPr>
        <p:spPr/>
        <p:txBody>
          <a:bodyPr/>
          <a:lstStyle/>
          <a:p>
            <a:fld id="{DF0542FF-D815-4FF2-9689-6A76B03C223E}" type="slidenum">
              <a:rPr lang="en-US"/>
              <a:pPr/>
              <a:t>23</a:t>
            </a:fld>
            <a:endParaRPr lang="en-US"/>
          </a:p>
        </p:txBody>
      </p:sp>
      <p:pic>
        <p:nvPicPr>
          <p:cNvPr id="619524" name="Picture 4" descr="BNLlogo"/>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7086600" y="0"/>
            <a:ext cx="1881188"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9523" name="Rectangle 3"/>
          <p:cNvSpPr>
            <a:spLocks noGrp="1" noChangeArrowheads="1"/>
          </p:cNvSpPr>
          <p:nvPr>
            <p:ph type="body" sz="half" idx="1"/>
          </p:nvPr>
        </p:nvSpPr>
        <p:spPr>
          <a:xfrm>
            <a:off x="762000" y="1066800"/>
            <a:ext cx="7772400" cy="1676400"/>
          </a:xfrm>
        </p:spPr>
        <p:txBody>
          <a:bodyPr/>
          <a:lstStyle/>
          <a:p>
            <a:pPr>
              <a:lnSpc>
                <a:spcPct val="90000"/>
              </a:lnSpc>
              <a:buFontTx/>
              <a:buNone/>
            </a:pPr>
            <a:r>
              <a:rPr lang="en-US" sz="1800" dirty="0"/>
              <a:t>	</a:t>
            </a:r>
            <a:r>
              <a:rPr lang="en-US" sz="1800" dirty="0">
                <a:solidFill>
                  <a:srgbClr val="3333FF"/>
                </a:solidFill>
              </a:rPr>
              <a:t>The STAR Detector is a 1200-ton device located at the 6 o’clock intersection region of the RHIC at BNL. This massive nuclear physics detector is cylindrical in shape approx. 26-ft in diameter by 26-ft long. It is moved north and south between assembly building and interaction region in 5-ft. increments using a closed loop servo-hydraulics system and a series of large capacity </a:t>
            </a:r>
            <a:r>
              <a:rPr lang="en-US" sz="1800" dirty="0" err="1">
                <a:solidFill>
                  <a:srgbClr val="3333FF"/>
                </a:solidFill>
              </a:rPr>
              <a:t>Hilman</a:t>
            </a:r>
            <a:r>
              <a:rPr lang="en-US" sz="1800" dirty="0">
                <a:solidFill>
                  <a:srgbClr val="3333FF"/>
                </a:solidFill>
              </a:rPr>
              <a:t> Roller truck assemblies.</a:t>
            </a:r>
          </a:p>
        </p:txBody>
      </p:sp>
      <p:sp>
        <p:nvSpPr>
          <p:cNvPr id="619525" name="Text Box 5"/>
          <p:cNvSpPr txBox="1">
            <a:spLocks noChangeArrowheads="1"/>
          </p:cNvSpPr>
          <p:nvPr/>
        </p:nvSpPr>
        <p:spPr bwMode="auto">
          <a:xfrm>
            <a:off x="1431925" y="193675"/>
            <a:ext cx="5654675"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619526" name="Text Box 6"/>
          <p:cNvSpPr txBox="1">
            <a:spLocks noChangeArrowheads="1"/>
          </p:cNvSpPr>
          <p:nvPr/>
        </p:nvSpPr>
        <p:spPr bwMode="auto">
          <a:xfrm>
            <a:off x="2057400" y="152400"/>
            <a:ext cx="41910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Main Support System</a:t>
            </a:r>
          </a:p>
        </p:txBody>
      </p:sp>
      <p:pic>
        <p:nvPicPr>
          <p:cNvPr id="619550" name="Picture 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978" t="16606" r="53999" b="28206"/>
          <a:stretch>
            <a:fillRect/>
          </a:stretch>
        </p:blipFill>
        <p:spPr>
          <a:xfrm>
            <a:off x="4800600" y="2895600"/>
            <a:ext cx="3505200" cy="3440113"/>
          </a:xfrm>
        </p:spPr>
      </p:pic>
      <p:sp>
        <p:nvSpPr>
          <p:cNvPr id="619552" name="Text Box 32"/>
          <p:cNvSpPr txBox="1">
            <a:spLocks noChangeArrowheads="1"/>
          </p:cNvSpPr>
          <p:nvPr/>
        </p:nvSpPr>
        <p:spPr bwMode="auto">
          <a:xfrm>
            <a:off x="1143000" y="3505200"/>
            <a:ext cx="3462338" cy="13700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200"/>
              <a:t>The STAR Detector shown in the assembly building for maintenance. The detector can be rolled on steel rails imbedded in the concrete floor using two horizontal hydraulic cylinders. Also shown attached to the main detector to the left (south) and right (north) are the 3-story utility platforms also on roller assemblies.</a:t>
            </a:r>
          </a:p>
        </p:txBody>
      </p:sp>
    </p:spTree>
    <p:extLst>
      <p:ext uri="{BB962C8B-B14F-4D97-AF65-F5344CB8AC3E}">
        <p14:creationId xmlns:p14="http://schemas.microsoft.com/office/powerpoint/2010/main" val="246922186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ижний колонтитул 15"/>
          <p:cNvSpPr>
            <a:spLocks noGrp="1"/>
          </p:cNvSpPr>
          <p:nvPr>
            <p:ph type="ftr" sz="quarter" idx="10"/>
          </p:nvPr>
        </p:nvSpPr>
        <p:spPr/>
        <p:txBody>
          <a:bodyPr/>
          <a:lstStyle/>
          <a:p>
            <a:r>
              <a:rPr lang="en-US"/>
              <a:t>STAR Detector Main Support System</a:t>
            </a:r>
          </a:p>
        </p:txBody>
      </p:sp>
      <p:sp>
        <p:nvSpPr>
          <p:cNvPr id="17" name="Номер слайда 16"/>
          <p:cNvSpPr>
            <a:spLocks noGrp="1"/>
          </p:cNvSpPr>
          <p:nvPr>
            <p:ph type="sldNum" sz="quarter" idx="11"/>
          </p:nvPr>
        </p:nvSpPr>
        <p:spPr/>
        <p:txBody>
          <a:bodyPr/>
          <a:lstStyle/>
          <a:p>
            <a:fld id="{3D119F1A-B7A5-4F06-B5FA-B3AA34F20733}" type="slidenum">
              <a:rPr lang="en-US"/>
              <a:pPr/>
              <a:t>24</a:t>
            </a:fld>
            <a:endParaRPr lang="en-US"/>
          </a:p>
        </p:txBody>
      </p:sp>
      <p:sp>
        <p:nvSpPr>
          <p:cNvPr id="621570" name="Rectangle 2"/>
          <p:cNvSpPr>
            <a:spLocks noGrp="1" noChangeArrowheads="1"/>
          </p:cNvSpPr>
          <p:nvPr>
            <p:ph type="title"/>
          </p:nvPr>
        </p:nvSpPr>
        <p:spPr>
          <a:xfrm>
            <a:off x="1752600" y="152400"/>
            <a:ext cx="4648200" cy="533400"/>
          </a:xfrm>
        </p:spPr>
        <p:txBody>
          <a:bodyPr/>
          <a:lstStyle/>
          <a:p>
            <a:r>
              <a:rPr lang="en-US" sz="2400">
                <a:solidFill>
                  <a:schemeClr val="tx1"/>
                </a:solidFill>
              </a:rPr>
              <a:t>Main Support System</a:t>
            </a:r>
          </a:p>
        </p:txBody>
      </p:sp>
      <p:pic>
        <p:nvPicPr>
          <p:cNvPr id="621572" name="Picture 4"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1580" name="Text Box 12"/>
          <p:cNvSpPr txBox="1">
            <a:spLocks noChangeArrowheads="1"/>
          </p:cNvSpPr>
          <p:nvPr/>
        </p:nvSpPr>
        <p:spPr bwMode="auto">
          <a:xfrm>
            <a:off x="4572000" y="1371600"/>
            <a:ext cx="4337050" cy="1616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The left photo shows the detector being rolled south from the assembly building into the IR. The hydraulic pump/control unit is the blue unit on the floor between east/west rails.</a:t>
            </a:r>
          </a:p>
        </p:txBody>
      </p:sp>
      <p:sp>
        <p:nvSpPr>
          <p:cNvPr id="621583" name="Text Box 15"/>
          <p:cNvSpPr txBox="1">
            <a:spLocks noChangeArrowheads="1"/>
          </p:cNvSpPr>
          <p:nvPr/>
        </p:nvSpPr>
        <p:spPr bwMode="auto">
          <a:xfrm>
            <a:off x="533400" y="3733800"/>
            <a:ext cx="4379913" cy="1006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3333FF"/>
                </a:solidFill>
              </a:rPr>
              <a:t>The right photo shows a closer view of the north/east area of the main support and horizontal cylinder.  </a:t>
            </a:r>
          </a:p>
        </p:txBody>
      </p:sp>
      <p:pic>
        <p:nvPicPr>
          <p:cNvPr id="621585" name="Picture 17"/>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l="2252" t="19354" r="19801" b="9677"/>
          <a:stretch>
            <a:fillRect/>
          </a:stretch>
        </p:blipFill>
        <p:spPr>
          <a:xfrm>
            <a:off x="1143000" y="1066800"/>
            <a:ext cx="3352800" cy="2379663"/>
          </a:xfrm>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Lst>
        </p:spPr>
      </p:pic>
      <p:pic>
        <p:nvPicPr>
          <p:cNvPr id="621587" name="Picture 19"/>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12001" t="16129" r="20000" b="6451"/>
          <a:stretch>
            <a:fillRect/>
          </a:stretch>
        </p:blipFill>
        <p:spPr>
          <a:xfrm>
            <a:off x="5105400" y="3581400"/>
            <a:ext cx="3810000" cy="2689225"/>
          </a:xfrm>
        </p:spPr>
      </p:pic>
      <p:sp>
        <p:nvSpPr>
          <p:cNvPr id="621588" name="Text Box 20"/>
          <p:cNvSpPr txBox="1">
            <a:spLocks noChangeArrowheads="1"/>
          </p:cNvSpPr>
          <p:nvPr/>
        </p:nvSpPr>
        <p:spPr bwMode="auto">
          <a:xfrm>
            <a:off x="2057400" y="4876800"/>
            <a:ext cx="2043113"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200"/>
              <a:t>Hilman roller truck assembly with cam follower guides</a:t>
            </a:r>
          </a:p>
        </p:txBody>
      </p:sp>
      <p:sp>
        <p:nvSpPr>
          <p:cNvPr id="621590" name="Line 22"/>
          <p:cNvSpPr>
            <a:spLocks noChangeShapeType="1"/>
          </p:cNvSpPr>
          <p:nvPr/>
        </p:nvSpPr>
        <p:spPr bwMode="auto">
          <a:xfrm flipV="1">
            <a:off x="4038600" y="5029200"/>
            <a:ext cx="1600200" cy="76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21591" name="Text Box 23"/>
          <p:cNvSpPr txBox="1">
            <a:spLocks noChangeArrowheads="1"/>
          </p:cNvSpPr>
          <p:nvPr/>
        </p:nvSpPr>
        <p:spPr bwMode="auto">
          <a:xfrm>
            <a:off x="1841500" y="5522913"/>
            <a:ext cx="2133600" cy="274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East horizontal hydraulic piston</a:t>
            </a:r>
          </a:p>
        </p:txBody>
      </p:sp>
      <p:sp>
        <p:nvSpPr>
          <p:cNvPr id="621592" name="Line 24"/>
          <p:cNvSpPr>
            <a:spLocks noChangeShapeType="1"/>
          </p:cNvSpPr>
          <p:nvPr/>
        </p:nvSpPr>
        <p:spPr bwMode="auto">
          <a:xfrm flipV="1">
            <a:off x="4038600" y="5181600"/>
            <a:ext cx="3048000" cy="5334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21593" name="Text Box 25"/>
          <p:cNvSpPr txBox="1">
            <a:spLocks noChangeArrowheads="1"/>
          </p:cNvSpPr>
          <p:nvPr/>
        </p:nvSpPr>
        <p:spPr bwMode="auto">
          <a:xfrm>
            <a:off x="2743200" y="5943600"/>
            <a:ext cx="1501775"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East guided rail</a:t>
            </a:r>
          </a:p>
        </p:txBody>
      </p:sp>
      <p:sp>
        <p:nvSpPr>
          <p:cNvPr id="621594" name="Line 26"/>
          <p:cNvSpPr>
            <a:spLocks noChangeShapeType="1"/>
          </p:cNvSpPr>
          <p:nvPr/>
        </p:nvSpPr>
        <p:spPr bwMode="auto">
          <a:xfrm flipV="1">
            <a:off x="4114800" y="5715000"/>
            <a:ext cx="3505200" cy="3810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21595" name="Text Box 27"/>
          <p:cNvSpPr txBox="1">
            <a:spLocks noChangeArrowheads="1"/>
          </p:cNvSpPr>
          <p:nvPr/>
        </p:nvSpPr>
        <p:spPr bwMode="auto">
          <a:xfrm>
            <a:off x="5029200" y="3124200"/>
            <a:ext cx="1600200"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Hydraulic control unit</a:t>
            </a:r>
          </a:p>
        </p:txBody>
      </p:sp>
      <p:sp>
        <p:nvSpPr>
          <p:cNvPr id="621596" name="Line 28"/>
          <p:cNvSpPr>
            <a:spLocks noChangeShapeType="1"/>
          </p:cNvSpPr>
          <p:nvPr/>
        </p:nvSpPr>
        <p:spPr bwMode="auto">
          <a:xfrm flipH="1" flipV="1">
            <a:off x="4267200" y="2895600"/>
            <a:ext cx="762000" cy="3810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Tree>
    <p:extLst>
      <p:ext uri="{BB962C8B-B14F-4D97-AF65-F5344CB8AC3E}">
        <p14:creationId xmlns:p14="http://schemas.microsoft.com/office/powerpoint/2010/main" val="355963545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ижний колонтитул 5"/>
          <p:cNvSpPr>
            <a:spLocks noGrp="1"/>
          </p:cNvSpPr>
          <p:nvPr>
            <p:ph type="ftr" sz="quarter" idx="10"/>
          </p:nvPr>
        </p:nvSpPr>
        <p:spPr/>
        <p:txBody>
          <a:bodyPr/>
          <a:lstStyle/>
          <a:p>
            <a:r>
              <a:rPr lang="en-US"/>
              <a:t>STAR Detector Main Support System</a:t>
            </a:r>
          </a:p>
        </p:txBody>
      </p:sp>
      <p:sp>
        <p:nvSpPr>
          <p:cNvPr id="7" name="Номер слайда 6"/>
          <p:cNvSpPr>
            <a:spLocks noGrp="1"/>
          </p:cNvSpPr>
          <p:nvPr>
            <p:ph type="sldNum" sz="quarter" idx="11"/>
          </p:nvPr>
        </p:nvSpPr>
        <p:spPr/>
        <p:txBody>
          <a:bodyPr/>
          <a:lstStyle/>
          <a:p>
            <a:fld id="{14C4ADBC-727E-4BF6-BC72-12A57D029892}" type="slidenum">
              <a:rPr lang="en-US"/>
              <a:pPr/>
              <a:t>25</a:t>
            </a:fld>
            <a:endParaRPr lang="en-US"/>
          </a:p>
        </p:txBody>
      </p:sp>
      <p:sp>
        <p:nvSpPr>
          <p:cNvPr id="626690" name="Rectangle 2"/>
          <p:cNvSpPr>
            <a:spLocks noGrp="1" noChangeArrowheads="1"/>
          </p:cNvSpPr>
          <p:nvPr>
            <p:ph type="title"/>
          </p:nvPr>
        </p:nvSpPr>
        <p:spPr>
          <a:xfrm>
            <a:off x="1676400" y="152400"/>
            <a:ext cx="4648200" cy="457200"/>
          </a:xfrm>
        </p:spPr>
        <p:txBody>
          <a:bodyPr/>
          <a:lstStyle/>
          <a:p>
            <a:r>
              <a:rPr lang="en-US" sz="2400">
                <a:solidFill>
                  <a:schemeClr val="tx1"/>
                </a:solidFill>
              </a:rPr>
              <a:t>Main Support System</a:t>
            </a:r>
          </a:p>
        </p:txBody>
      </p:sp>
      <p:pic>
        <p:nvPicPr>
          <p:cNvPr id="626691"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6693" name="Text Box 5"/>
          <p:cNvSpPr txBox="1">
            <a:spLocks noChangeArrowheads="1"/>
          </p:cNvSpPr>
          <p:nvPr/>
        </p:nvSpPr>
        <p:spPr bwMode="auto">
          <a:xfrm>
            <a:off x="1143000" y="1066800"/>
            <a:ext cx="7162800" cy="1311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This shows a cross section drawing of the east edge of the east guided floor rail plate that has on the east and west edge a pocket in the concrete for cam follower guides mounted to the detector Hilman roller assemblies.</a:t>
            </a:r>
          </a:p>
        </p:txBody>
      </p:sp>
      <p:pic>
        <p:nvPicPr>
          <p:cNvPr id="626713" name="Picture 2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6522" t="28561" r="22826" b="24104"/>
          <a:stretch>
            <a:fillRect/>
          </a:stretch>
        </p:blipFill>
        <p:spPr>
          <a:xfrm>
            <a:off x="1524000" y="2362200"/>
            <a:ext cx="6477000" cy="3733800"/>
          </a:xfrm>
        </p:spPr>
      </p:pic>
    </p:spTree>
    <p:extLst>
      <p:ext uri="{BB962C8B-B14F-4D97-AF65-F5344CB8AC3E}">
        <p14:creationId xmlns:p14="http://schemas.microsoft.com/office/powerpoint/2010/main" val="135206388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ижний колонтитул 5"/>
          <p:cNvSpPr>
            <a:spLocks noGrp="1"/>
          </p:cNvSpPr>
          <p:nvPr>
            <p:ph type="ftr" sz="quarter" idx="10"/>
          </p:nvPr>
        </p:nvSpPr>
        <p:spPr/>
        <p:txBody>
          <a:bodyPr/>
          <a:lstStyle/>
          <a:p>
            <a:r>
              <a:rPr lang="en-US"/>
              <a:t>STAR Detector Main Support System</a:t>
            </a:r>
          </a:p>
        </p:txBody>
      </p:sp>
      <p:sp>
        <p:nvSpPr>
          <p:cNvPr id="7" name="Номер слайда 6"/>
          <p:cNvSpPr>
            <a:spLocks noGrp="1"/>
          </p:cNvSpPr>
          <p:nvPr>
            <p:ph type="sldNum" sz="quarter" idx="11"/>
          </p:nvPr>
        </p:nvSpPr>
        <p:spPr/>
        <p:txBody>
          <a:bodyPr/>
          <a:lstStyle/>
          <a:p>
            <a:fld id="{BACB262D-B195-42A0-8C52-21206AC935A0}" type="slidenum">
              <a:rPr lang="en-US"/>
              <a:pPr/>
              <a:t>26</a:t>
            </a:fld>
            <a:endParaRPr lang="en-US"/>
          </a:p>
        </p:txBody>
      </p:sp>
      <p:sp>
        <p:nvSpPr>
          <p:cNvPr id="627714" name="Rectangle 2"/>
          <p:cNvSpPr>
            <a:spLocks noGrp="1" noChangeArrowheads="1"/>
          </p:cNvSpPr>
          <p:nvPr>
            <p:ph type="title"/>
          </p:nvPr>
        </p:nvSpPr>
        <p:spPr>
          <a:xfrm>
            <a:off x="1905000" y="152400"/>
            <a:ext cx="4648200" cy="533400"/>
          </a:xfrm>
        </p:spPr>
        <p:txBody>
          <a:bodyPr/>
          <a:lstStyle/>
          <a:p>
            <a:r>
              <a:rPr lang="en-US" sz="2400">
                <a:solidFill>
                  <a:schemeClr val="tx1"/>
                </a:solidFill>
              </a:rPr>
              <a:t>Main Support System</a:t>
            </a:r>
          </a:p>
        </p:txBody>
      </p:sp>
      <p:pic>
        <p:nvPicPr>
          <p:cNvPr id="627715"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7716" name="Text Box 4"/>
          <p:cNvSpPr txBox="1">
            <a:spLocks noChangeArrowheads="1"/>
          </p:cNvSpPr>
          <p:nvPr/>
        </p:nvSpPr>
        <p:spPr bwMode="auto">
          <a:xfrm>
            <a:off x="990600" y="1219200"/>
            <a:ext cx="74676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This shows a cross section detail of the west un-guided floor rail plate that runs north and south from assembly building to interaction region.</a:t>
            </a:r>
            <a:endParaRPr lang="en-US" sz="1800">
              <a:solidFill>
                <a:srgbClr val="0000FF"/>
              </a:solidFill>
            </a:endParaRPr>
          </a:p>
        </p:txBody>
      </p:sp>
      <p:pic>
        <p:nvPicPr>
          <p:cNvPr id="627741" name="Picture 2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6790" t="41936" r="25999" b="16129"/>
          <a:stretch>
            <a:fillRect/>
          </a:stretch>
        </p:blipFill>
        <p:spPr>
          <a:xfrm>
            <a:off x="1485900" y="2492896"/>
            <a:ext cx="6477000" cy="3810000"/>
          </a:xfrm>
        </p:spPr>
      </p:pic>
    </p:spTree>
    <p:extLst>
      <p:ext uri="{BB962C8B-B14F-4D97-AF65-F5344CB8AC3E}">
        <p14:creationId xmlns:p14="http://schemas.microsoft.com/office/powerpoint/2010/main" val="30916902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ижний колонтитул 5"/>
          <p:cNvSpPr>
            <a:spLocks noGrp="1"/>
          </p:cNvSpPr>
          <p:nvPr>
            <p:ph type="ftr" sz="quarter" idx="10"/>
          </p:nvPr>
        </p:nvSpPr>
        <p:spPr/>
        <p:txBody>
          <a:bodyPr/>
          <a:lstStyle/>
          <a:p>
            <a:r>
              <a:rPr lang="en-US"/>
              <a:t>STAR Detector Main Support System</a:t>
            </a:r>
          </a:p>
        </p:txBody>
      </p:sp>
      <p:sp>
        <p:nvSpPr>
          <p:cNvPr id="7" name="Номер слайда 6"/>
          <p:cNvSpPr>
            <a:spLocks noGrp="1"/>
          </p:cNvSpPr>
          <p:nvPr>
            <p:ph type="sldNum" sz="quarter" idx="11"/>
          </p:nvPr>
        </p:nvSpPr>
        <p:spPr/>
        <p:txBody>
          <a:bodyPr/>
          <a:lstStyle/>
          <a:p>
            <a:fld id="{11003456-F3B9-4DC8-9BFE-FA1E19266335}" type="slidenum">
              <a:rPr lang="en-US"/>
              <a:pPr/>
              <a:t>27</a:t>
            </a:fld>
            <a:endParaRPr lang="en-US"/>
          </a:p>
        </p:txBody>
      </p:sp>
      <p:sp>
        <p:nvSpPr>
          <p:cNvPr id="628738" name="Rectangle 2"/>
          <p:cNvSpPr>
            <a:spLocks noGrp="1" noChangeArrowheads="1"/>
          </p:cNvSpPr>
          <p:nvPr>
            <p:ph type="title"/>
          </p:nvPr>
        </p:nvSpPr>
        <p:spPr>
          <a:xfrm>
            <a:off x="1828800" y="152400"/>
            <a:ext cx="4648200" cy="457200"/>
          </a:xfrm>
        </p:spPr>
        <p:txBody>
          <a:bodyPr/>
          <a:lstStyle/>
          <a:p>
            <a:r>
              <a:rPr lang="en-US" sz="2400">
                <a:solidFill>
                  <a:schemeClr val="tx1"/>
                </a:solidFill>
              </a:rPr>
              <a:t>Main Support System</a:t>
            </a:r>
          </a:p>
        </p:txBody>
      </p:sp>
      <p:pic>
        <p:nvPicPr>
          <p:cNvPr id="628739"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8740" name="Text Box 4"/>
          <p:cNvSpPr txBox="1">
            <a:spLocks noChangeArrowheads="1"/>
          </p:cNvSpPr>
          <p:nvPr/>
        </p:nvSpPr>
        <p:spPr bwMode="auto">
          <a:xfrm>
            <a:off x="762000" y="1066800"/>
            <a:ext cx="8001000" cy="946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The details of the main support east cradle</a:t>
            </a:r>
            <a:r>
              <a:rPr lang="en-US" sz="1800">
                <a:solidFill>
                  <a:srgbClr val="0000FF"/>
                </a:solidFill>
              </a:rPr>
              <a:t> is shown below as a side view (left) and end view (right). Hilman roller truck assembly with cam followers is shown bolted and pinned to the main support cradle.</a:t>
            </a:r>
          </a:p>
        </p:txBody>
      </p:sp>
      <p:pic>
        <p:nvPicPr>
          <p:cNvPr id="628756" name="Picture 2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4762" t="22389" r="2380" b="8719"/>
          <a:stretch>
            <a:fillRect/>
          </a:stretch>
        </p:blipFill>
        <p:spPr>
          <a:xfrm>
            <a:off x="1371600" y="2209800"/>
            <a:ext cx="6553200" cy="4116388"/>
          </a:xfrm>
        </p:spPr>
      </p:pic>
    </p:spTree>
    <p:extLst>
      <p:ext uri="{BB962C8B-B14F-4D97-AF65-F5344CB8AC3E}">
        <p14:creationId xmlns:p14="http://schemas.microsoft.com/office/powerpoint/2010/main" val="334858236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ижний колонтитул 5"/>
          <p:cNvSpPr>
            <a:spLocks noGrp="1"/>
          </p:cNvSpPr>
          <p:nvPr>
            <p:ph type="ftr" sz="quarter" idx="10"/>
          </p:nvPr>
        </p:nvSpPr>
        <p:spPr/>
        <p:txBody>
          <a:bodyPr/>
          <a:lstStyle/>
          <a:p>
            <a:r>
              <a:rPr lang="en-US"/>
              <a:t>STAR Detector Main Support System</a:t>
            </a:r>
          </a:p>
        </p:txBody>
      </p:sp>
      <p:sp>
        <p:nvSpPr>
          <p:cNvPr id="7" name="Номер слайда 6"/>
          <p:cNvSpPr>
            <a:spLocks noGrp="1"/>
          </p:cNvSpPr>
          <p:nvPr>
            <p:ph type="sldNum" sz="quarter" idx="11"/>
          </p:nvPr>
        </p:nvSpPr>
        <p:spPr/>
        <p:txBody>
          <a:bodyPr/>
          <a:lstStyle/>
          <a:p>
            <a:fld id="{AD89AB68-5F85-458D-893C-BBE549B8032F}" type="slidenum">
              <a:rPr lang="en-US"/>
              <a:pPr/>
              <a:t>28</a:t>
            </a:fld>
            <a:endParaRPr lang="en-US"/>
          </a:p>
        </p:txBody>
      </p:sp>
      <p:sp>
        <p:nvSpPr>
          <p:cNvPr id="629762" name="Rectangle 2"/>
          <p:cNvSpPr>
            <a:spLocks noGrp="1" noChangeArrowheads="1"/>
          </p:cNvSpPr>
          <p:nvPr>
            <p:ph type="title"/>
          </p:nvPr>
        </p:nvSpPr>
        <p:spPr>
          <a:xfrm>
            <a:off x="1828800" y="152400"/>
            <a:ext cx="4648200" cy="457200"/>
          </a:xfrm>
        </p:spPr>
        <p:txBody>
          <a:bodyPr/>
          <a:lstStyle/>
          <a:p>
            <a:r>
              <a:rPr lang="en-US" sz="2400">
                <a:solidFill>
                  <a:schemeClr val="tx1"/>
                </a:solidFill>
              </a:rPr>
              <a:t>Main Support System</a:t>
            </a:r>
          </a:p>
        </p:txBody>
      </p:sp>
      <p:pic>
        <p:nvPicPr>
          <p:cNvPr id="629763"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9785" name="Picture 2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4878" t="22523" r="2438" b="8804"/>
          <a:stretch>
            <a:fillRect/>
          </a:stretch>
        </p:blipFill>
        <p:spPr>
          <a:xfrm>
            <a:off x="1219200" y="1600200"/>
            <a:ext cx="7086600" cy="4419600"/>
          </a:xfrm>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Lst>
        </p:spPr>
      </p:pic>
      <p:sp>
        <p:nvSpPr>
          <p:cNvPr id="629764" name="Text Box 4"/>
          <p:cNvSpPr txBox="1">
            <a:spLocks noChangeArrowheads="1"/>
          </p:cNvSpPr>
          <p:nvPr/>
        </p:nvSpPr>
        <p:spPr bwMode="auto">
          <a:xfrm>
            <a:off x="5029200" y="1600200"/>
            <a:ext cx="3521075" cy="21351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Supplied by Hilman Rollers for mounting to the support cradle, this drawing shows the NE truck assembly with single fixed</a:t>
            </a:r>
            <a:r>
              <a:rPr lang="en-US" sz="1800">
                <a:solidFill>
                  <a:srgbClr val="0000FF"/>
                </a:solidFill>
              </a:rPr>
              <a:t> cam followers on east edge and dual eccentric cam followers on west edge of floor rail.</a:t>
            </a:r>
          </a:p>
        </p:txBody>
      </p:sp>
    </p:spTree>
    <p:extLst>
      <p:ext uri="{BB962C8B-B14F-4D97-AF65-F5344CB8AC3E}">
        <p14:creationId xmlns:p14="http://schemas.microsoft.com/office/powerpoint/2010/main" val="193680903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ижний колонтитул 8"/>
          <p:cNvSpPr>
            <a:spLocks noGrp="1"/>
          </p:cNvSpPr>
          <p:nvPr>
            <p:ph type="ftr" sz="quarter" idx="10"/>
          </p:nvPr>
        </p:nvSpPr>
        <p:spPr/>
        <p:txBody>
          <a:bodyPr/>
          <a:lstStyle/>
          <a:p>
            <a:r>
              <a:rPr lang="en-US"/>
              <a:t>STAR Detector Main Support System</a:t>
            </a:r>
          </a:p>
        </p:txBody>
      </p:sp>
      <p:sp>
        <p:nvSpPr>
          <p:cNvPr id="10" name="Номер слайда 9"/>
          <p:cNvSpPr>
            <a:spLocks noGrp="1"/>
          </p:cNvSpPr>
          <p:nvPr>
            <p:ph type="sldNum" sz="quarter" idx="11"/>
          </p:nvPr>
        </p:nvSpPr>
        <p:spPr/>
        <p:txBody>
          <a:bodyPr/>
          <a:lstStyle/>
          <a:p>
            <a:fld id="{096E10AF-5B21-4DBA-BF5D-998F8308B07F}" type="slidenum">
              <a:rPr lang="en-US"/>
              <a:pPr/>
              <a:t>29</a:t>
            </a:fld>
            <a:endParaRPr lang="en-US"/>
          </a:p>
        </p:txBody>
      </p:sp>
      <p:sp>
        <p:nvSpPr>
          <p:cNvPr id="630786" name="Rectangle 2"/>
          <p:cNvSpPr>
            <a:spLocks noGrp="1" noChangeArrowheads="1"/>
          </p:cNvSpPr>
          <p:nvPr>
            <p:ph type="title"/>
          </p:nvPr>
        </p:nvSpPr>
        <p:spPr>
          <a:xfrm>
            <a:off x="1905000" y="152400"/>
            <a:ext cx="4648200" cy="457200"/>
          </a:xfrm>
        </p:spPr>
        <p:txBody>
          <a:bodyPr/>
          <a:lstStyle/>
          <a:p>
            <a:r>
              <a:rPr lang="en-US" sz="2400">
                <a:solidFill>
                  <a:schemeClr val="tx1"/>
                </a:solidFill>
              </a:rPr>
              <a:t>Main Support System</a:t>
            </a:r>
          </a:p>
        </p:txBody>
      </p:sp>
      <p:pic>
        <p:nvPicPr>
          <p:cNvPr id="630787"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0788" name="Text Box 4"/>
          <p:cNvSpPr txBox="1">
            <a:spLocks noChangeArrowheads="1"/>
          </p:cNvSpPr>
          <p:nvPr/>
        </p:nvSpPr>
        <p:spPr bwMode="auto">
          <a:xfrm>
            <a:off x="1066800" y="1143000"/>
            <a:ext cx="7696200" cy="1616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Since 1999 we have rolled the STAR Detector from the Assembly Building (AB) to the Interaction Region (IR) , 88-ft. (in 5-ft. hydraulic stroke increments), and back out to the AB each year; having rolled twice this year for a total of 16 translations. This year after rolling out into the AB we noticed deformation of the east edge of the east guided rail.</a:t>
            </a:r>
            <a:endParaRPr lang="en-US" sz="1800">
              <a:solidFill>
                <a:srgbClr val="0000FF"/>
              </a:solidFill>
            </a:endParaRPr>
          </a:p>
        </p:txBody>
      </p:sp>
      <p:pic>
        <p:nvPicPr>
          <p:cNvPr id="630814" name="Picture 30"/>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l="12000" t="16129" r="18001" b="6451"/>
          <a:stretch>
            <a:fillRect/>
          </a:stretch>
        </p:blipFill>
        <p:spPr>
          <a:xfrm>
            <a:off x="990600" y="3124200"/>
            <a:ext cx="3657600" cy="2508250"/>
          </a:xfrm>
        </p:spPr>
      </p:pic>
      <p:sp>
        <p:nvSpPr>
          <p:cNvPr id="630815" name="Text Box 31"/>
          <p:cNvSpPr txBox="1">
            <a:spLocks noChangeArrowheads="1"/>
          </p:cNvSpPr>
          <p:nvPr/>
        </p:nvSpPr>
        <p:spPr bwMode="auto">
          <a:xfrm>
            <a:off x="1066800" y="5791200"/>
            <a:ext cx="28956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This photo shows the raised east edge of the east rail that measured 0.175-in.</a:t>
            </a:r>
          </a:p>
        </p:txBody>
      </p:sp>
      <p:sp>
        <p:nvSpPr>
          <p:cNvPr id="630816" name="Text Box 32"/>
          <p:cNvSpPr txBox="1">
            <a:spLocks noChangeArrowheads="1"/>
          </p:cNvSpPr>
          <p:nvPr/>
        </p:nvSpPr>
        <p:spPr bwMode="auto">
          <a:xfrm>
            <a:off x="5257800" y="5791200"/>
            <a:ext cx="30670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This photo shows the swaging of the east edge of the east rail from vertical.</a:t>
            </a:r>
          </a:p>
        </p:txBody>
      </p:sp>
      <p:pic>
        <p:nvPicPr>
          <p:cNvPr id="630817" name="Picture 3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8000" t="22580" r="38000" b="16129"/>
          <a:stretch>
            <a:fillRect/>
          </a:stretch>
        </p:blipFill>
        <p:spPr>
          <a:xfrm>
            <a:off x="5029200" y="3124200"/>
            <a:ext cx="3657600" cy="2514600"/>
          </a:xfrm>
        </p:spPr>
      </p:pic>
    </p:spTree>
    <p:extLst>
      <p:ext uri="{BB962C8B-B14F-4D97-AF65-F5344CB8AC3E}">
        <p14:creationId xmlns:p14="http://schemas.microsoft.com/office/powerpoint/2010/main" val="2652691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accent2"/>
                </a:solidFill>
                <a:effectLst>
                  <a:outerShdw blurRad="38100" dist="38100" dir="2700000" algn="tl">
                    <a:srgbClr val="000000">
                      <a:alpha val="43137"/>
                    </a:srgbClr>
                  </a:outerShdw>
                </a:effectLst>
              </a:rPr>
              <a:t>PANDA Magnet - the Object to be moved on Roller </a:t>
            </a:r>
            <a:r>
              <a:rPr lang="en-US" b="1" dirty="0" smtClean="0">
                <a:solidFill>
                  <a:schemeClr val="accent2"/>
                </a:solidFill>
                <a:effectLst>
                  <a:outerShdw blurRad="38100" dist="38100" dir="2700000" algn="tl">
                    <a:srgbClr val="000000">
                      <a:alpha val="43137"/>
                    </a:srgbClr>
                  </a:outerShdw>
                </a:effectLst>
              </a:rPr>
              <a:t>Skates </a:t>
            </a:r>
            <a:endParaRPr lang="ru-RU" b="1" dirty="0">
              <a:solidFill>
                <a:schemeClr val="accent2"/>
              </a:solidFill>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FD01B839-2215-4A5E-A13B-19B9C4065517}" type="slidenum">
              <a:rPr lang="ru-RU" smtClean="0"/>
              <a:t>3</a:t>
            </a:fld>
            <a:endParaRPr lang="ru-RU"/>
          </a:p>
        </p:txBody>
      </p:sp>
      <p:sp>
        <p:nvSpPr>
          <p:cNvPr id="3" name="Прямоугольник 2"/>
          <p:cNvSpPr/>
          <p:nvPr/>
        </p:nvSpPr>
        <p:spPr>
          <a:xfrm>
            <a:off x="5076056" y="1940639"/>
            <a:ext cx="3672408" cy="1200329"/>
          </a:xfrm>
          <a:prstGeom prst="rect">
            <a:avLst/>
          </a:prstGeom>
        </p:spPr>
        <p:txBody>
          <a:bodyPr wrap="square">
            <a:spAutoFit/>
          </a:bodyPr>
          <a:lstStyle/>
          <a:p>
            <a:r>
              <a:rPr lang="en-US" dirty="0"/>
              <a:t>T</a:t>
            </a:r>
            <a:r>
              <a:rPr lang="en-US" dirty="0" smtClean="0"/>
              <a:t>he </a:t>
            </a:r>
            <a:r>
              <a:rPr lang="en-US" dirty="0"/>
              <a:t>magnet will be moved </a:t>
            </a:r>
            <a:r>
              <a:rPr lang="en-US" dirty="0" smtClean="0"/>
              <a:t>forth </a:t>
            </a:r>
            <a:r>
              <a:rPr lang="en-US" dirty="0"/>
              <a:t>and </a:t>
            </a:r>
            <a:r>
              <a:rPr lang="en-US" dirty="0" smtClean="0"/>
              <a:t>back</a:t>
            </a:r>
            <a:r>
              <a:rPr lang="ru-RU" dirty="0" smtClean="0"/>
              <a:t> </a:t>
            </a:r>
            <a:r>
              <a:rPr lang="en-US" dirty="0" smtClean="0"/>
              <a:t>to ~15 meter  about </a:t>
            </a:r>
            <a:r>
              <a:rPr lang="en-US" dirty="0"/>
              <a:t>2 times per year within 15 years (in all about 30 runs</a:t>
            </a:r>
            <a:r>
              <a:rPr lang="en-US" dirty="0" smtClean="0"/>
              <a:t>) </a:t>
            </a:r>
            <a:endParaRPr lang="ru-RU" dirty="0"/>
          </a:p>
        </p:txBody>
      </p:sp>
      <p:pic>
        <p:nvPicPr>
          <p:cNvPr id="2050" name="Picture 2" descr="C:\Users\11\Desktop\Solenoid11b_3D(1,00)_(MAGNET)_(CLOSE)_(IC)_(NEW_TRAVELING_PLATFORM)-1_WHI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723"/>
          <a:stretch/>
        </p:blipFill>
        <p:spPr bwMode="auto">
          <a:xfrm>
            <a:off x="179512" y="1829903"/>
            <a:ext cx="4651280" cy="414292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508104" y="3307111"/>
            <a:ext cx="2448272" cy="1200329"/>
          </a:xfrm>
          <a:prstGeom prst="rect">
            <a:avLst/>
          </a:prstGeom>
        </p:spPr>
        <p:txBody>
          <a:bodyPr wrap="square">
            <a:spAutoFit/>
          </a:bodyPr>
          <a:lstStyle/>
          <a:p>
            <a:r>
              <a:rPr lang="en-US" dirty="0" smtClean="0">
                <a:solidFill>
                  <a:srgbClr val="C00000"/>
                </a:solidFill>
              </a:rPr>
              <a:t>Width 	4903 mm</a:t>
            </a:r>
          </a:p>
          <a:p>
            <a:r>
              <a:rPr lang="en-US" dirty="0" smtClean="0">
                <a:solidFill>
                  <a:srgbClr val="C00000"/>
                </a:solidFill>
              </a:rPr>
              <a:t>Length	7930 mm</a:t>
            </a:r>
          </a:p>
          <a:p>
            <a:r>
              <a:rPr lang="en-US" dirty="0" smtClean="0">
                <a:solidFill>
                  <a:srgbClr val="C00000"/>
                </a:solidFill>
              </a:rPr>
              <a:t>Height	6330 mm</a:t>
            </a:r>
          </a:p>
          <a:p>
            <a:r>
              <a:rPr lang="en-US" dirty="0" smtClean="0">
                <a:solidFill>
                  <a:srgbClr val="C00000"/>
                </a:solidFill>
              </a:rPr>
              <a:t>Weight 	 3300 </a:t>
            </a:r>
            <a:r>
              <a:rPr lang="en-US" dirty="0" err="1" smtClean="0">
                <a:solidFill>
                  <a:srgbClr val="C00000"/>
                </a:solidFill>
              </a:rPr>
              <a:t>kN</a:t>
            </a:r>
            <a:endParaRPr lang="ru-RU" dirty="0">
              <a:solidFill>
                <a:srgbClr val="C00000"/>
              </a:solidFill>
            </a:endParaRPr>
          </a:p>
        </p:txBody>
      </p:sp>
    </p:spTree>
    <p:extLst>
      <p:ext uri="{BB962C8B-B14F-4D97-AF65-F5344CB8AC3E}">
        <p14:creationId xmlns:p14="http://schemas.microsoft.com/office/powerpoint/2010/main" val="862733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ижний колонтитул 12"/>
          <p:cNvSpPr>
            <a:spLocks noGrp="1"/>
          </p:cNvSpPr>
          <p:nvPr>
            <p:ph type="ftr" sz="quarter" idx="10"/>
          </p:nvPr>
        </p:nvSpPr>
        <p:spPr/>
        <p:txBody>
          <a:bodyPr/>
          <a:lstStyle/>
          <a:p>
            <a:r>
              <a:rPr lang="en-US"/>
              <a:t>STAR Detector Main Support System</a:t>
            </a:r>
          </a:p>
        </p:txBody>
      </p:sp>
      <p:sp>
        <p:nvSpPr>
          <p:cNvPr id="14" name="Номер слайда 13"/>
          <p:cNvSpPr>
            <a:spLocks noGrp="1"/>
          </p:cNvSpPr>
          <p:nvPr>
            <p:ph type="sldNum" sz="quarter" idx="11"/>
          </p:nvPr>
        </p:nvSpPr>
        <p:spPr/>
        <p:txBody>
          <a:bodyPr/>
          <a:lstStyle/>
          <a:p>
            <a:fld id="{9F38A746-9C85-4956-A68E-FCA1463DD251}" type="slidenum">
              <a:rPr lang="en-US"/>
              <a:pPr/>
              <a:t>30</a:t>
            </a:fld>
            <a:endParaRPr lang="en-US"/>
          </a:p>
        </p:txBody>
      </p:sp>
      <p:sp>
        <p:nvSpPr>
          <p:cNvPr id="631810" name="Rectangle 2"/>
          <p:cNvSpPr>
            <a:spLocks noGrp="1" noChangeArrowheads="1"/>
          </p:cNvSpPr>
          <p:nvPr>
            <p:ph type="title"/>
          </p:nvPr>
        </p:nvSpPr>
        <p:spPr>
          <a:xfrm>
            <a:off x="1828800" y="152400"/>
            <a:ext cx="4648200" cy="457200"/>
          </a:xfrm>
        </p:spPr>
        <p:txBody>
          <a:bodyPr/>
          <a:lstStyle/>
          <a:p>
            <a:r>
              <a:rPr lang="en-US" sz="2400">
                <a:solidFill>
                  <a:schemeClr val="tx1"/>
                </a:solidFill>
              </a:rPr>
              <a:t>Main Support System</a:t>
            </a:r>
          </a:p>
        </p:txBody>
      </p:sp>
      <p:pic>
        <p:nvPicPr>
          <p:cNvPr id="631811"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1813" name="Text Box 5"/>
          <p:cNvSpPr txBox="1">
            <a:spLocks noChangeArrowheads="1"/>
          </p:cNvSpPr>
          <p:nvPr/>
        </p:nvSpPr>
        <p:spPr bwMode="auto">
          <a:xfrm>
            <a:off x="685800" y="1219200"/>
            <a:ext cx="8015288"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Over time and translations the detector has shifted to the west approximately 0.5-in, orthogonally to the guided roller north-south direction.</a:t>
            </a:r>
            <a:endParaRPr lang="en-US" sz="1800">
              <a:solidFill>
                <a:srgbClr val="0000FF"/>
              </a:solidFill>
            </a:endParaRPr>
          </a:p>
        </p:txBody>
      </p:sp>
      <p:pic>
        <p:nvPicPr>
          <p:cNvPr id="631840" name="Picture 3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2000" t="16129" r="16000" b="16129"/>
          <a:stretch>
            <a:fillRect/>
          </a:stretch>
        </p:blipFill>
        <p:spPr>
          <a:xfrm>
            <a:off x="609600" y="2209800"/>
            <a:ext cx="6096000" cy="4011613"/>
          </a:xfrm>
        </p:spPr>
      </p:pic>
      <p:sp>
        <p:nvSpPr>
          <p:cNvPr id="631841" name="Text Box 33"/>
          <p:cNvSpPr txBox="1">
            <a:spLocks noChangeArrowheads="1"/>
          </p:cNvSpPr>
          <p:nvPr/>
        </p:nvSpPr>
        <p:spPr bwMode="auto">
          <a:xfrm>
            <a:off x="6858000" y="3962400"/>
            <a:ext cx="20574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Original east edge of roller imprint on rail.</a:t>
            </a:r>
          </a:p>
        </p:txBody>
      </p:sp>
      <p:sp>
        <p:nvSpPr>
          <p:cNvPr id="631842" name="Text Box 34"/>
          <p:cNvSpPr txBox="1">
            <a:spLocks noChangeArrowheads="1"/>
          </p:cNvSpPr>
          <p:nvPr/>
        </p:nvSpPr>
        <p:spPr bwMode="auto">
          <a:xfrm>
            <a:off x="7010400" y="4876800"/>
            <a:ext cx="17526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New east edge of roller imprint on rail.</a:t>
            </a:r>
          </a:p>
        </p:txBody>
      </p:sp>
      <p:sp>
        <p:nvSpPr>
          <p:cNvPr id="631843" name="Text Box 35"/>
          <p:cNvSpPr txBox="1">
            <a:spLocks noChangeArrowheads="1"/>
          </p:cNvSpPr>
          <p:nvPr/>
        </p:nvSpPr>
        <p:spPr bwMode="auto">
          <a:xfrm>
            <a:off x="6781800" y="5791200"/>
            <a:ext cx="2189163"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Start of affect raised rail surface.</a:t>
            </a:r>
          </a:p>
        </p:txBody>
      </p:sp>
      <p:sp>
        <p:nvSpPr>
          <p:cNvPr id="631845" name="Line 37"/>
          <p:cNvSpPr>
            <a:spLocks noChangeShapeType="1"/>
          </p:cNvSpPr>
          <p:nvPr/>
        </p:nvSpPr>
        <p:spPr bwMode="auto">
          <a:xfrm flipH="1">
            <a:off x="3962400" y="4191000"/>
            <a:ext cx="3048000" cy="6858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31846" name="Line 38"/>
          <p:cNvSpPr>
            <a:spLocks noChangeShapeType="1"/>
          </p:cNvSpPr>
          <p:nvPr/>
        </p:nvSpPr>
        <p:spPr bwMode="auto">
          <a:xfrm flipH="1">
            <a:off x="4800600" y="5029200"/>
            <a:ext cx="2286000" cy="3048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31848" name="Line 40"/>
          <p:cNvSpPr>
            <a:spLocks noChangeShapeType="1"/>
          </p:cNvSpPr>
          <p:nvPr/>
        </p:nvSpPr>
        <p:spPr bwMode="auto">
          <a:xfrm flipH="1">
            <a:off x="4419600" y="5943600"/>
            <a:ext cx="2362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631849" name="Line 41"/>
          <p:cNvSpPr>
            <a:spLocks noChangeShapeType="1"/>
          </p:cNvSpPr>
          <p:nvPr/>
        </p:nvSpPr>
        <p:spPr bwMode="auto">
          <a:xfrm flipH="1" flipV="1">
            <a:off x="3429000" y="4724400"/>
            <a:ext cx="990600" cy="1219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Tree>
    <p:extLst>
      <p:ext uri="{BB962C8B-B14F-4D97-AF65-F5344CB8AC3E}">
        <p14:creationId xmlns:p14="http://schemas.microsoft.com/office/powerpoint/2010/main" val="16785847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0"/>
          </p:nvPr>
        </p:nvSpPr>
        <p:spPr/>
        <p:txBody>
          <a:bodyPr/>
          <a:lstStyle/>
          <a:p>
            <a:r>
              <a:rPr lang="en-US"/>
              <a:t>STAR Detector Main Support System</a:t>
            </a:r>
          </a:p>
        </p:txBody>
      </p:sp>
      <p:sp>
        <p:nvSpPr>
          <p:cNvPr id="8" name="Номер слайда 7"/>
          <p:cNvSpPr>
            <a:spLocks noGrp="1"/>
          </p:cNvSpPr>
          <p:nvPr>
            <p:ph type="sldNum" sz="quarter" idx="11"/>
          </p:nvPr>
        </p:nvSpPr>
        <p:spPr/>
        <p:txBody>
          <a:bodyPr/>
          <a:lstStyle/>
          <a:p>
            <a:fld id="{9EAB3B8C-E0B8-4223-9611-A43637A02CB1}" type="slidenum">
              <a:rPr lang="en-US"/>
              <a:pPr/>
              <a:t>31</a:t>
            </a:fld>
            <a:endParaRPr lang="en-US"/>
          </a:p>
        </p:txBody>
      </p:sp>
      <p:sp>
        <p:nvSpPr>
          <p:cNvPr id="632834" name="Rectangle 2"/>
          <p:cNvSpPr>
            <a:spLocks noGrp="1" noChangeArrowheads="1"/>
          </p:cNvSpPr>
          <p:nvPr>
            <p:ph type="title"/>
          </p:nvPr>
        </p:nvSpPr>
        <p:spPr>
          <a:xfrm>
            <a:off x="1828800" y="152400"/>
            <a:ext cx="4648200" cy="457200"/>
          </a:xfrm>
        </p:spPr>
        <p:txBody>
          <a:bodyPr/>
          <a:lstStyle/>
          <a:p>
            <a:r>
              <a:rPr lang="en-US" sz="2400">
                <a:solidFill>
                  <a:schemeClr val="tx1"/>
                </a:solidFill>
              </a:rPr>
              <a:t>Main Support System</a:t>
            </a:r>
          </a:p>
        </p:txBody>
      </p:sp>
      <p:pic>
        <p:nvPicPr>
          <p:cNvPr id="632835" name="Picture 3" descr="BNL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81800" y="0"/>
            <a:ext cx="2251075"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2836" name="Text Box 4"/>
          <p:cNvSpPr txBox="1">
            <a:spLocks noChangeArrowheads="1"/>
          </p:cNvSpPr>
          <p:nvPr/>
        </p:nvSpPr>
        <p:spPr bwMode="auto">
          <a:xfrm>
            <a:off x="1143000" y="990600"/>
            <a:ext cx="7162800"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solidFill>
                  <a:srgbClr val="0000FF"/>
                </a:solidFill>
              </a:rPr>
              <a:t>The four fixed cam followers on the east edge and their mounting brackets have been deformed and bent away from the rail edge.</a:t>
            </a:r>
            <a:endParaRPr lang="en-US" sz="1800">
              <a:solidFill>
                <a:srgbClr val="0000FF"/>
              </a:solidFill>
            </a:endParaRPr>
          </a:p>
        </p:txBody>
      </p:sp>
      <p:sp>
        <p:nvSpPr>
          <p:cNvPr id="632848" name="Text Box 16"/>
          <p:cNvSpPr txBox="1">
            <a:spLocks noChangeArrowheads="1"/>
          </p:cNvSpPr>
          <p:nvPr/>
        </p:nvSpPr>
        <p:spPr bwMode="auto">
          <a:xfrm>
            <a:off x="1600200" y="5715000"/>
            <a:ext cx="624840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t>Photo shows deformation of cam follower and support bracket that is bolted and pinned to the Hilman truck assembly.</a:t>
            </a:r>
          </a:p>
        </p:txBody>
      </p:sp>
      <p:pic>
        <p:nvPicPr>
          <p:cNvPr id="632850" name="Picture 1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2155" t="16129" r="16000" b="12903"/>
          <a:stretch>
            <a:fillRect/>
          </a:stretch>
        </p:blipFill>
        <p:spPr>
          <a:xfrm>
            <a:off x="1752600" y="1981200"/>
            <a:ext cx="5791200" cy="3629025"/>
          </a:xfrm>
        </p:spPr>
      </p:pic>
    </p:spTree>
    <p:extLst>
      <p:ext uri="{BB962C8B-B14F-4D97-AF65-F5344CB8AC3E}">
        <p14:creationId xmlns:p14="http://schemas.microsoft.com/office/powerpoint/2010/main" val="40378613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600" b="1" dirty="0" smtClean="0">
                <a:solidFill>
                  <a:srgbClr val="C00000"/>
                </a:solidFill>
                <a:effectLst>
                  <a:outerShdw blurRad="38100" dist="38100" dir="2700000" algn="tl">
                    <a:srgbClr val="000000">
                      <a:alpha val="43137"/>
                    </a:srgbClr>
                  </a:outerShdw>
                </a:effectLst>
              </a:rPr>
              <a:t>Question to be answered</a:t>
            </a:r>
            <a:endParaRPr lang="ru-RU" sz="36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fontScale="92500"/>
          </a:bodyPr>
          <a:lstStyle/>
          <a:p>
            <a:r>
              <a:rPr lang="en-US" dirty="0"/>
              <a:t>F</a:t>
            </a:r>
            <a:r>
              <a:rPr lang="en-US" dirty="0" smtClean="0"/>
              <a:t>ootprints of the platform beams are tilted relative the horizontal plane under </a:t>
            </a:r>
            <a:r>
              <a:rPr lang="en-US" dirty="0"/>
              <a:t>action of weight loads in </a:t>
            </a:r>
            <a:r>
              <a:rPr lang="en-US" dirty="0" smtClean="0"/>
              <a:t>the area of contacts with roller skates. It takes to understand weather we need special means to mate platform footprint and </a:t>
            </a:r>
            <a:r>
              <a:rPr lang="en-US" dirty="0"/>
              <a:t>roller skate </a:t>
            </a:r>
            <a:r>
              <a:rPr lang="en-US" dirty="0" smtClean="0"/>
              <a:t>(elastic pads for example) </a:t>
            </a:r>
          </a:p>
          <a:p>
            <a:r>
              <a:rPr lang="en-US" dirty="0" smtClean="0"/>
              <a:t>Some of four magnet roller </a:t>
            </a:r>
            <a:r>
              <a:rPr lang="en-US" dirty="0"/>
              <a:t>skates </a:t>
            </a:r>
            <a:r>
              <a:rPr lang="en-US" dirty="0" smtClean="0"/>
              <a:t>have to be supplied with cam followers. It takes to specify their optimal number and positions</a:t>
            </a:r>
            <a:endParaRPr lang="ru-RU" dirty="0"/>
          </a:p>
        </p:txBody>
      </p:sp>
      <p:sp>
        <p:nvSpPr>
          <p:cNvPr id="4" name="Номер слайда 3"/>
          <p:cNvSpPr>
            <a:spLocks noGrp="1"/>
          </p:cNvSpPr>
          <p:nvPr>
            <p:ph type="sldNum" sz="quarter" idx="12"/>
          </p:nvPr>
        </p:nvSpPr>
        <p:spPr/>
        <p:txBody>
          <a:bodyPr/>
          <a:lstStyle/>
          <a:p>
            <a:fld id="{FD01B839-2215-4A5E-A13B-19B9C4065517}" type="slidenum">
              <a:rPr lang="ru-RU" smtClean="0"/>
              <a:t>4</a:t>
            </a:fld>
            <a:endParaRPr lang="ru-RU"/>
          </a:p>
        </p:txBody>
      </p:sp>
    </p:spTree>
    <p:extLst>
      <p:ext uri="{BB962C8B-B14F-4D97-AF65-F5344CB8AC3E}">
        <p14:creationId xmlns:p14="http://schemas.microsoft.com/office/powerpoint/2010/main" val="3622255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Footprint inclination in plane XY</a:t>
            </a:r>
            <a:endParaRPr lang="ru-RU" b="1" dirty="0">
              <a:solidFill>
                <a:srgbClr val="C00000"/>
              </a:solidFill>
              <a:effectLst>
                <a:outerShdw blurRad="38100" dist="38100" dir="2700000" algn="tl">
                  <a:srgbClr val="000000">
                    <a:alpha val="43137"/>
                  </a:srgbClr>
                </a:outerShdw>
              </a:effectLst>
            </a:endParaRPr>
          </a:p>
        </p:txBody>
      </p:sp>
      <p:pic>
        <p:nvPicPr>
          <p:cNvPr id="3" name="Рисунок 2"/>
          <p:cNvPicPr/>
          <p:nvPr/>
        </p:nvPicPr>
        <p:blipFill>
          <a:blip r:embed="rId2">
            <a:extLst>
              <a:ext uri="{28A0092B-C50C-407E-A947-70E740481C1C}">
                <a14:useLocalDpi xmlns:a14="http://schemas.microsoft.com/office/drawing/2010/main" val="0"/>
              </a:ext>
            </a:extLst>
          </a:blip>
          <a:stretch>
            <a:fillRect/>
          </a:stretch>
        </p:blipFill>
        <p:spPr>
          <a:xfrm>
            <a:off x="179512" y="1726994"/>
            <a:ext cx="4820285" cy="3714750"/>
          </a:xfrm>
          <a:prstGeom prst="rect">
            <a:avLst/>
          </a:prstGeom>
        </p:spPr>
      </p:pic>
      <p:sp>
        <p:nvSpPr>
          <p:cNvPr id="4" name="Прямоугольник 3"/>
          <p:cNvSpPr/>
          <p:nvPr/>
        </p:nvSpPr>
        <p:spPr>
          <a:xfrm>
            <a:off x="5220072" y="2430207"/>
            <a:ext cx="3724350" cy="1846659"/>
          </a:xfrm>
          <a:prstGeom prst="rect">
            <a:avLst/>
          </a:prstGeom>
        </p:spPr>
        <p:txBody>
          <a:bodyPr wrap="square">
            <a:spAutoFit/>
          </a:bodyPr>
          <a:lstStyle/>
          <a:p>
            <a:r>
              <a:rPr lang="el-GR" sz="2400" dirty="0" smtClean="0"/>
              <a:t>Δ</a:t>
            </a:r>
            <a:r>
              <a:rPr lang="en-US" sz="2400" dirty="0" smtClean="0"/>
              <a:t>y</a:t>
            </a:r>
            <a:r>
              <a:rPr lang="en-US" sz="2400" baseline="-25000" dirty="0" smtClean="0"/>
              <a:t>1</a:t>
            </a:r>
            <a:r>
              <a:rPr lang="en-US" sz="2400" dirty="0" smtClean="0"/>
              <a:t> </a:t>
            </a:r>
            <a:r>
              <a:rPr lang="en-US" sz="2400" dirty="0"/>
              <a:t>= -1.147 ∙ 10</a:t>
            </a:r>
            <a:r>
              <a:rPr lang="en-US" sz="2400" baseline="30000" dirty="0"/>
              <a:t>-4</a:t>
            </a:r>
            <a:r>
              <a:rPr lang="en-US" sz="2400" dirty="0"/>
              <a:t> m</a:t>
            </a:r>
            <a:endParaRPr lang="ru-RU" sz="2400" dirty="0"/>
          </a:p>
          <a:p>
            <a:r>
              <a:rPr lang="el-GR" sz="2400" dirty="0" smtClean="0"/>
              <a:t>Δ</a:t>
            </a:r>
            <a:r>
              <a:rPr lang="en-US" sz="2400" dirty="0" smtClean="0"/>
              <a:t>y</a:t>
            </a:r>
            <a:r>
              <a:rPr lang="en-US" sz="2400" baseline="-25000" dirty="0" smtClean="0"/>
              <a:t>2</a:t>
            </a:r>
            <a:r>
              <a:rPr lang="en-US" sz="2400" dirty="0" smtClean="0"/>
              <a:t> </a:t>
            </a:r>
            <a:r>
              <a:rPr lang="en-US" sz="2400" dirty="0"/>
              <a:t>= -2.224 ∙ 10</a:t>
            </a:r>
            <a:r>
              <a:rPr lang="en-US" sz="2400" baseline="30000" dirty="0"/>
              <a:t>-4</a:t>
            </a:r>
            <a:r>
              <a:rPr lang="en-US" sz="2400" dirty="0"/>
              <a:t> m</a:t>
            </a:r>
            <a:endParaRPr lang="ru-RU" sz="2400" dirty="0"/>
          </a:p>
          <a:p>
            <a:r>
              <a:rPr lang="en-US" sz="2400" dirty="0"/>
              <a:t>x</a:t>
            </a:r>
            <a:r>
              <a:rPr lang="en-US" sz="2400" baseline="-25000" dirty="0"/>
              <a:t>1</a:t>
            </a:r>
            <a:r>
              <a:rPr lang="en-US" sz="2400" dirty="0"/>
              <a:t> – x</a:t>
            </a:r>
            <a:r>
              <a:rPr lang="en-US" sz="2400" baseline="-25000" dirty="0"/>
              <a:t>2</a:t>
            </a:r>
            <a:r>
              <a:rPr lang="en-US" sz="2400" dirty="0"/>
              <a:t> = 1.0499 m</a:t>
            </a:r>
            <a:endParaRPr lang="ru-RU" sz="2400" dirty="0"/>
          </a:p>
          <a:p>
            <a:r>
              <a:rPr lang="en-US" sz="2400" dirty="0" err="1" smtClean="0"/>
              <a:t>tg</a:t>
            </a:r>
            <a:r>
              <a:rPr lang="en-US" sz="2400" dirty="0" smtClean="0"/>
              <a:t> </a:t>
            </a:r>
            <a:r>
              <a:rPr lang="en-US" sz="2400" dirty="0"/>
              <a:t>α</a:t>
            </a:r>
            <a:r>
              <a:rPr lang="en-US" sz="2400" baseline="-25000" dirty="0"/>
              <a:t>x</a:t>
            </a:r>
            <a:r>
              <a:rPr lang="en-US" sz="2400" dirty="0"/>
              <a:t> = </a:t>
            </a:r>
            <a:r>
              <a:rPr lang="en-US" sz="2400" dirty="0" smtClean="0"/>
              <a:t>(</a:t>
            </a:r>
            <a:r>
              <a:rPr lang="el-GR" sz="2400" dirty="0"/>
              <a:t>Δ </a:t>
            </a:r>
            <a:r>
              <a:rPr lang="en-US" sz="2400" dirty="0" smtClean="0"/>
              <a:t>y</a:t>
            </a:r>
            <a:r>
              <a:rPr lang="en-US" sz="2400" baseline="-25000" dirty="0" smtClean="0"/>
              <a:t>1</a:t>
            </a:r>
            <a:r>
              <a:rPr lang="en-US" sz="2400" dirty="0" smtClean="0"/>
              <a:t> </a:t>
            </a:r>
            <a:r>
              <a:rPr lang="en-US" sz="2400" dirty="0"/>
              <a:t>- </a:t>
            </a:r>
            <a:r>
              <a:rPr lang="el-GR" sz="2400" dirty="0"/>
              <a:t>Δ </a:t>
            </a:r>
            <a:r>
              <a:rPr lang="en-US" sz="2400" dirty="0" smtClean="0"/>
              <a:t>y</a:t>
            </a:r>
            <a:r>
              <a:rPr lang="en-US" sz="2400" baseline="-25000" dirty="0" smtClean="0"/>
              <a:t>2</a:t>
            </a:r>
            <a:r>
              <a:rPr lang="en-US" sz="2400" dirty="0"/>
              <a:t>) / (x</a:t>
            </a:r>
            <a:r>
              <a:rPr lang="en-US" sz="2400" baseline="-25000" dirty="0"/>
              <a:t>1</a:t>
            </a:r>
            <a:r>
              <a:rPr lang="en-US" sz="2400" dirty="0"/>
              <a:t> – x</a:t>
            </a:r>
            <a:r>
              <a:rPr lang="en-US" sz="2400" baseline="-25000" dirty="0"/>
              <a:t>2</a:t>
            </a:r>
            <a:r>
              <a:rPr lang="en-US" sz="2400" dirty="0" smtClean="0"/>
              <a:t>)</a:t>
            </a:r>
            <a:endParaRPr lang="ru-RU" sz="2400" dirty="0"/>
          </a:p>
          <a:p>
            <a:endParaRPr lang="ru-RU" dirty="0"/>
          </a:p>
        </p:txBody>
      </p:sp>
      <p:sp>
        <p:nvSpPr>
          <p:cNvPr id="5" name="Номер слайда 4"/>
          <p:cNvSpPr>
            <a:spLocks noGrp="1"/>
          </p:cNvSpPr>
          <p:nvPr>
            <p:ph type="sldNum" sz="quarter" idx="12"/>
          </p:nvPr>
        </p:nvSpPr>
        <p:spPr/>
        <p:txBody>
          <a:bodyPr/>
          <a:lstStyle/>
          <a:p>
            <a:fld id="{FD01B839-2215-4A5E-A13B-19B9C4065517}" type="slidenum">
              <a:rPr lang="ru-RU" smtClean="0"/>
              <a:t>5</a:t>
            </a:fld>
            <a:endParaRPr lang="ru-RU"/>
          </a:p>
        </p:txBody>
      </p:sp>
      <p:sp>
        <p:nvSpPr>
          <p:cNvPr id="6" name="Прямоугольник 5"/>
          <p:cNvSpPr/>
          <p:nvPr/>
        </p:nvSpPr>
        <p:spPr>
          <a:xfrm>
            <a:off x="2195736" y="5901209"/>
            <a:ext cx="2160240" cy="369332"/>
          </a:xfrm>
          <a:prstGeom prst="rect">
            <a:avLst/>
          </a:prstGeom>
        </p:spPr>
        <p:txBody>
          <a:bodyPr wrap="square">
            <a:spAutoFit/>
          </a:bodyPr>
          <a:lstStyle/>
          <a:p>
            <a:r>
              <a:rPr lang="en-US" dirty="0">
                <a:ln>
                  <a:solidFill>
                    <a:srgbClr val="FF0000"/>
                  </a:solidFill>
                </a:ln>
                <a:solidFill>
                  <a:srgbClr val="FF0000"/>
                </a:solidFill>
              </a:rPr>
              <a:t>α</a:t>
            </a:r>
            <a:r>
              <a:rPr lang="en-US" baseline="-25000" dirty="0">
                <a:ln>
                  <a:solidFill>
                    <a:srgbClr val="FF0000"/>
                  </a:solidFill>
                </a:ln>
                <a:solidFill>
                  <a:srgbClr val="FF0000"/>
                </a:solidFill>
              </a:rPr>
              <a:t>x</a:t>
            </a:r>
            <a:r>
              <a:rPr lang="en-US" dirty="0">
                <a:ln>
                  <a:solidFill>
                    <a:srgbClr val="FF0000"/>
                  </a:solidFill>
                </a:ln>
                <a:solidFill>
                  <a:srgbClr val="FF0000"/>
                </a:solidFill>
              </a:rPr>
              <a:t> = 0.103 </a:t>
            </a:r>
            <a:r>
              <a:rPr lang="en-US" dirty="0" err="1">
                <a:ln>
                  <a:solidFill>
                    <a:srgbClr val="FF0000"/>
                  </a:solidFill>
                </a:ln>
                <a:solidFill>
                  <a:srgbClr val="FF0000"/>
                </a:solidFill>
              </a:rPr>
              <a:t>mrad</a:t>
            </a:r>
            <a:endParaRPr lang="ru-RU" dirty="0">
              <a:ln>
                <a:solidFill>
                  <a:srgbClr val="FF0000"/>
                </a:solidFill>
              </a:ln>
              <a:solidFill>
                <a:srgbClr val="FF0000"/>
              </a:solidFill>
            </a:endParaRPr>
          </a:p>
        </p:txBody>
      </p:sp>
      <p:cxnSp>
        <p:nvCxnSpPr>
          <p:cNvPr id="8" name="Прямая со стрелкой 7"/>
          <p:cNvCxnSpPr/>
          <p:nvPr/>
        </p:nvCxnSpPr>
        <p:spPr>
          <a:xfrm flipH="1" flipV="1">
            <a:off x="3779912" y="5307151"/>
            <a:ext cx="72008" cy="4261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426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C00000"/>
                </a:solidFill>
                <a:effectLst>
                  <a:outerShdw blurRad="38100" dist="38100" dir="2700000" algn="tl">
                    <a:srgbClr val="000000">
                      <a:alpha val="43137"/>
                    </a:srgbClr>
                  </a:outerShdw>
                </a:effectLst>
              </a:rPr>
              <a:t>Footprint inclination in plane </a:t>
            </a:r>
            <a:r>
              <a:rPr lang="en-US" b="1" dirty="0" smtClean="0">
                <a:solidFill>
                  <a:srgbClr val="C00000"/>
                </a:solidFill>
                <a:effectLst>
                  <a:outerShdw blurRad="38100" dist="38100" dir="2700000" algn="tl">
                    <a:srgbClr val="000000">
                      <a:alpha val="43137"/>
                    </a:srgbClr>
                  </a:outerShdw>
                </a:effectLst>
              </a:rPr>
              <a:t>YZ</a:t>
            </a:r>
            <a:endParaRPr lang="ru-RU" dirty="0"/>
          </a:p>
        </p:txBody>
      </p:sp>
      <p:pic>
        <p:nvPicPr>
          <p:cNvPr id="3" name="Рисунок 2"/>
          <p:cNvPicPr/>
          <p:nvPr/>
        </p:nvPicPr>
        <p:blipFill>
          <a:blip r:embed="rId2">
            <a:extLst>
              <a:ext uri="{28A0092B-C50C-407E-A947-70E740481C1C}">
                <a14:useLocalDpi xmlns:a14="http://schemas.microsoft.com/office/drawing/2010/main" val="0"/>
              </a:ext>
            </a:extLst>
          </a:blip>
          <a:stretch>
            <a:fillRect/>
          </a:stretch>
        </p:blipFill>
        <p:spPr>
          <a:xfrm>
            <a:off x="251520" y="1772816"/>
            <a:ext cx="4392488" cy="4320480"/>
          </a:xfrm>
          <a:prstGeom prst="rect">
            <a:avLst/>
          </a:prstGeom>
        </p:spPr>
      </p:pic>
      <p:sp>
        <p:nvSpPr>
          <p:cNvPr id="4" name="Прямоугольник 3"/>
          <p:cNvSpPr/>
          <p:nvPr/>
        </p:nvSpPr>
        <p:spPr>
          <a:xfrm>
            <a:off x="4860032" y="1988840"/>
            <a:ext cx="4176464" cy="1815882"/>
          </a:xfrm>
          <a:prstGeom prst="rect">
            <a:avLst/>
          </a:prstGeom>
        </p:spPr>
        <p:txBody>
          <a:bodyPr wrap="square">
            <a:spAutoFit/>
          </a:bodyPr>
          <a:lstStyle/>
          <a:p>
            <a:r>
              <a:rPr lang="el-GR" sz="2800" dirty="0" smtClean="0"/>
              <a:t>Δ</a:t>
            </a:r>
            <a:r>
              <a:rPr lang="en-US" sz="2800" dirty="0" smtClean="0"/>
              <a:t>y</a:t>
            </a:r>
            <a:r>
              <a:rPr lang="ru-RU" sz="2800" baseline="-25000" dirty="0"/>
              <a:t>1</a:t>
            </a:r>
            <a:r>
              <a:rPr lang="ru-RU" sz="2800" dirty="0"/>
              <a:t> = -1.147 ∙ 10</a:t>
            </a:r>
            <a:r>
              <a:rPr lang="ru-RU" sz="2800" baseline="30000" dirty="0"/>
              <a:t>-4</a:t>
            </a:r>
            <a:r>
              <a:rPr lang="ru-RU" sz="2800" dirty="0"/>
              <a:t> </a:t>
            </a:r>
            <a:r>
              <a:rPr lang="en-US" sz="2800" dirty="0"/>
              <a:t>m</a:t>
            </a:r>
            <a:endParaRPr lang="ru-RU" sz="2800" dirty="0"/>
          </a:p>
          <a:p>
            <a:r>
              <a:rPr lang="el-GR" sz="2800" dirty="0"/>
              <a:t>Δ </a:t>
            </a:r>
            <a:r>
              <a:rPr lang="en-US" sz="2800" dirty="0" smtClean="0"/>
              <a:t>y</a:t>
            </a:r>
            <a:r>
              <a:rPr lang="ru-RU" sz="2800" baseline="-25000" dirty="0"/>
              <a:t>3</a:t>
            </a:r>
            <a:r>
              <a:rPr lang="ru-RU" sz="2800" dirty="0"/>
              <a:t> = -1.342 ∙ 10</a:t>
            </a:r>
            <a:r>
              <a:rPr lang="ru-RU" sz="2800" baseline="30000" dirty="0"/>
              <a:t>-4</a:t>
            </a:r>
            <a:r>
              <a:rPr lang="ru-RU" sz="2800" dirty="0"/>
              <a:t> </a:t>
            </a:r>
            <a:r>
              <a:rPr lang="en-US" sz="2800" dirty="0"/>
              <a:t>m</a:t>
            </a:r>
            <a:endParaRPr lang="ru-RU" sz="2800" dirty="0"/>
          </a:p>
          <a:p>
            <a:r>
              <a:rPr lang="en-US" sz="2800" dirty="0"/>
              <a:t>z</a:t>
            </a:r>
            <a:r>
              <a:rPr lang="ru-RU" sz="2800" baseline="-25000" dirty="0"/>
              <a:t>3</a:t>
            </a:r>
            <a:r>
              <a:rPr lang="ru-RU" sz="2800" dirty="0"/>
              <a:t> – </a:t>
            </a:r>
            <a:r>
              <a:rPr lang="en-US" sz="2800" dirty="0"/>
              <a:t>z</a:t>
            </a:r>
            <a:r>
              <a:rPr lang="ru-RU" sz="2800" baseline="-25000" dirty="0"/>
              <a:t>1</a:t>
            </a:r>
            <a:r>
              <a:rPr lang="ru-RU" sz="2800" dirty="0"/>
              <a:t> = 0.910 </a:t>
            </a:r>
            <a:r>
              <a:rPr lang="en-US" sz="2800" dirty="0"/>
              <a:t>m</a:t>
            </a:r>
            <a:endParaRPr lang="ru-RU" sz="2800" dirty="0"/>
          </a:p>
          <a:p>
            <a:r>
              <a:rPr lang="en-US" sz="2800" dirty="0" err="1"/>
              <a:t>tg</a:t>
            </a:r>
            <a:r>
              <a:rPr lang="en-US" sz="2800" dirty="0"/>
              <a:t> α</a:t>
            </a:r>
            <a:r>
              <a:rPr lang="en-US" sz="2800" baseline="-25000" dirty="0"/>
              <a:t>z</a:t>
            </a:r>
            <a:r>
              <a:rPr lang="ru-RU" sz="2800" dirty="0"/>
              <a:t> = </a:t>
            </a:r>
            <a:r>
              <a:rPr lang="ru-RU" sz="2800" dirty="0" smtClean="0"/>
              <a:t>(</a:t>
            </a:r>
            <a:r>
              <a:rPr lang="el-GR" sz="2800" dirty="0"/>
              <a:t>Δ </a:t>
            </a:r>
            <a:r>
              <a:rPr lang="en-US" sz="2800" dirty="0" smtClean="0"/>
              <a:t>y</a:t>
            </a:r>
            <a:r>
              <a:rPr lang="ru-RU" sz="2800" baseline="-25000" dirty="0"/>
              <a:t>1</a:t>
            </a:r>
            <a:r>
              <a:rPr lang="ru-RU" sz="2800" dirty="0"/>
              <a:t> - </a:t>
            </a:r>
            <a:r>
              <a:rPr lang="el-GR" sz="2800" dirty="0"/>
              <a:t>Δ </a:t>
            </a:r>
            <a:r>
              <a:rPr lang="en-US" sz="2800" dirty="0" smtClean="0"/>
              <a:t>y</a:t>
            </a:r>
            <a:r>
              <a:rPr lang="ru-RU" sz="2800" baseline="-25000" dirty="0"/>
              <a:t>3</a:t>
            </a:r>
            <a:r>
              <a:rPr lang="ru-RU" sz="2800" dirty="0"/>
              <a:t>) / (</a:t>
            </a:r>
            <a:r>
              <a:rPr lang="en-US" sz="2800" dirty="0"/>
              <a:t>z</a:t>
            </a:r>
            <a:r>
              <a:rPr lang="ru-RU" sz="2800" baseline="-25000" dirty="0"/>
              <a:t>3</a:t>
            </a:r>
            <a:r>
              <a:rPr lang="ru-RU" sz="2800" dirty="0"/>
              <a:t> – </a:t>
            </a:r>
            <a:r>
              <a:rPr lang="en-US" sz="2800" dirty="0"/>
              <a:t>z</a:t>
            </a:r>
            <a:r>
              <a:rPr lang="ru-RU" sz="2800" baseline="-25000" dirty="0"/>
              <a:t>1</a:t>
            </a:r>
            <a:r>
              <a:rPr lang="ru-RU" sz="2800" dirty="0" smtClean="0"/>
              <a:t>)</a:t>
            </a:r>
            <a:endParaRPr lang="ru-RU" sz="2800" dirty="0"/>
          </a:p>
        </p:txBody>
      </p:sp>
      <p:sp>
        <p:nvSpPr>
          <p:cNvPr id="5" name="Номер слайда 4"/>
          <p:cNvSpPr>
            <a:spLocks noGrp="1"/>
          </p:cNvSpPr>
          <p:nvPr>
            <p:ph type="sldNum" sz="quarter" idx="12"/>
          </p:nvPr>
        </p:nvSpPr>
        <p:spPr/>
        <p:txBody>
          <a:bodyPr/>
          <a:lstStyle/>
          <a:p>
            <a:fld id="{FD01B839-2215-4A5E-A13B-19B9C4065517}" type="slidenum">
              <a:rPr lang="ru-RU" smtClean="0"/>
              <a:t>6</a:t>
            </a:fld>
            <a:endParaRPr lang="ru-RU"/>
          </a:p>
        </p:txBody>
      </p:sp>
      <p:sp>
        <p:nvSpPr>
          <p:cNvPr id="6" name="Прямоугольник 5"/>
          <p:cNvSpPr/>
          <p:nvPr/>
        </p:nvSpPr>
        <p:spPr>
          <a:xfrm>
            <a:off x="2771800" y="6231220"/>
            <a:ext cx="1786130" cy="369332"/>
          </a:xfrm>
          <a:prstGeom prst="rect">
            <a:avLst/>
          </a:prstGeom>
        </p:spPr>
        <p:txBody>
          <a:bodyPr wrap="none">
            <a:spAutoFit/>
          </a:bodyPr>
          <a:lstStyle/>
          <a:p>
            <a:pPr lvl="0"/>
            <a:r>
              <a:rPr lang="en-US" dirty="0">
                <a:solidFill>
                  <a:srgbClr val="FF0000"/>
                </a:solidFill>
              </a:rPr>
              <a:t>α</a:t>
            </a:r>
            <a:r>
              <a:rPr lang="en-US" baseline="-25000" dirty="0">
                <a:solidFill>
                  <a:srgbClr val="FF0000"/>
                </a:solidFill>
              </a:rPr>
              <a:t>z</a:t>
            </a:r>
            <a:r>
              <a:rPr lang="ru-RU" dirty="0">
                <a:solidFill>
                  <a:srgbClr val="FF0000"/>
                </a:solidFill>
              </a:rPr>
              <a:t> = 0.0214 </a:t>
            </a:r>
            <a:r>
              <a:rPr lang="en-US" dirty="0" err="1">
                <a:solidFill>
                  <a:srgbClr val="FF0000"/>
                </a:solidFill>
              </a:rPr>
              <a:t>mrad</a:t>
            </a:r>
            <a:endParaRPr lang="ru-RU" dirty="0">
              <a:solidFill>
                <a:srgbClr val="FF0000"/>
              </a:solidFill>
            </a:endParaRPr>
          </a:p>
        </p:txBody>
      </p:sp>
      <p:cxnSp>
        <p:nvCxnSpPr>
          <p:cNvPr id="7" name="Прямая со стрелкой 6"/>
          <p:cNvCxnSpPr>
            <a:stCxn id="6" idx="1"/>
          </p:cNvCxnSpPr>
          <p:nvPr/>
        </p:nvCxnSpPr>
        <p:spPr>
          <a:xfrm flipH="1" flipV="1">
            <a:off x="1187624" y="5880244"/>
            <a:ext cx="1584176" cy="5356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29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600" b="1" dirty="0" smtClean="0">
                <a:solidFill>
                  <a:srgbClr val="C00000"/>
                </a:solidFill>
                <a:effectLst>
                  <a:outerShdw blurRad="38100" dist="38100" dir="2700000" algn="tl">
                    <a:srgbClr val="000000">
                      <a:alpha val="43137"/>
                    </a:srgbClr>
                  </a:outerShdw>
                </a:effectLst>
              </a:rPr>
              <a:t>Deviations of Vertical Reactions in the Magnet Supports</a:t>
            </a:r>
            <a:endParaRPr lang="ru-RU" sz="3600" b="1" dirty="0">
              <a:solidFill>
                <a:srgbClr val="C0000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fld id="{FD01B839-2215-4A5E-A13B-19B9C4065517}" type="slidenum">
              <a:rPr lang="ru-RU" smtClean="0"/>
              <a:t>7</a:t>
            </a:fld>
            <a:endParaRPr lang="ru-RU" dirty="0"/>
          </a:p>
        </p:txBody>
      </p:sp>
      <p:pic>
        <p:nvPicPr>
          <p:cNvPr id="4" name="Рисунок 3" descr="C:\Users\11\Desktop\Results\LC23_stress_deform.bmp"/>
          <p:cNvPicPr/>
          <p:nvPr/>
        </p:nvPicPr>
        <p:blipFill rotWithShape="1">
          <a:blip r:embed="rId2" cstate="print">
            <a:extLst>
              <a:ext uri="{28A0092B-C50C-407E-A947-70E740481C1C}">
                <a14:useLocalDpi xmlns:a14="http://schemas.microsoft.com/office/drawing/2010/main" val="0"/>
              </a:ext>
            </a:extLst>
          </a:blip>
          <a:srcRect t="299" r="600" b="581"/>
          <a:stretch/>
        </p:blipFill>
        <p:spPr bwMode="auto">
          <a:xfrm>
            <a:off x="4644008" y="1412776"/>
            <a:ext cx="4392488" cy="3168352"/>
          </a:xfrm>
          <a:prstGeom prst="rect">
            <a:avLst/>
          </a:prstGeom>
          <a:noFill/>
          <a:ln>
            <a:noFill/>
          </a:ln>
          <a:extLst>
            <a:ext uri="{53640926-AAD7-44D8-BBD7-CCE9431645EC}">
              <a14:shadowObscured xmlns:a14="http://schemas.microsoft.com/office/drawing/2010/main"/>
            </a:ext>
          </a:extLst>
        </p:spPr>
      </p:pic>
      <p:graphicFrame>
        <p:nvGraphicFramePr>
          <p:cNvPr id="5" name="Таблица 4"/>
          <p:cNvGraphicFramePr>
            <a:graphicFrameLocks noGrp="1"/>
          </p:cNvGraphicFramePr>
          <p:nvPr>
            <p:extLst>
              <p:ext uri="{D42A27DB-BD31-4B8C-83A1-F6EECF244321}">
                <p14:modId xmlns:p14="http://schemas.microsoft.com/office/powerpoint/2010/main" val="1109977568"/>
              </p:ext>
            </p:extLst>
          </p:nvPr>
        </p:nvGraphicFramePr>
        <p:xfrm>
          <a:off x="323528" y="2589752"/>
          <a:ext cx="4064000" cy="2377440"/>
        </p:xfrm>
        <a:graphic>
          <a:graphicData uri="http://schemas.openxmlformats.org/drawingml/2006/table">
            <a:tbl>
              <a:tblPr firstRow="1" bandRow="1">
                <a:tableStyleId>{5C22544A-7EE6-4342-B048-85BDC9FD1C3A}</a:tableStyleId>
              </a:tblPr>
              <a:tblGrid>
                <a:gridCol w="2032000"/>
                <a:gridCol w="2032000"/>
              </a:tblGrid>
              <a:tr h="370840">
                <a:tc>
                  <a:txBody>
                    <a:bodyPr/>
                    <a:lstStyle/>
                    <a:p>
                      <a:r>
                        <a:rPr lang="en-US" b="1" dirty="0" smtClean="0">
                          <a:solidFill>
                            <a:srgbClr val="FF0000"/>
                          </a:solidFill>
                          <a:effectLst>
                            <a:outerShdw blurRad="38100" dist="38100" dir="2700000" algn="tl">
                              <a:srgbClr val="000000">
                                <a:alpha val="43137"/>
                              </a:srgbClr>
                            </a:outerShdw>
                          </a:effectLst>
                        </a:rPr>
                        <a:t>Smooth way</a:t>
                      </a:r>
                      <a:endParaRPr lang="ru-RU" b="1" dirty="0">
                        <a:solidFill>
                          <a:srgbClr val="FF0000"/>
                        </a:solidFill>
                        <a:effectLst>
                          <a:outerShdw blurRad="38100" dist="38100" dir="2700000" algn="tl">
                            <a:srgbClr val="000000">
                              <a:alpha val="43137"/>
                            </a:srgbClr>
                          </a:outerShdw>
                        </a:effectLst>
                      </a:endParaRPr>
                    </a:p>
                  </a:txBody>
                  <a:tcPr/>
                </a:tc>
                <a:tc>
                  <a:txBody>
                    <a:bodyPr/>
                    <a:lstStyle/>
                    <a:p>
                      <a:r>
                        <a:rPr lang="en-US" sz="1800" b="1" dirty="0" smtClean="0">
                          <a:solidFill>
                            <a:srgbClr val="FF0000"/>
                          </a:solidFill>
                          <a:effectLst>
                            <a:outerShdw blurRad="38100" dist="38100" dir="2700000" algn="tl">
                              <a:srgbClr val="000000">
                                <a:alpha val="43137"/>
                              </a:srgbClr>
                            </a:outerShdw>
                          </a:effectLst>
                        </a:rPr>
                        <a:t>Run into an elevation +1mm</a:t>
                      </a:r>
                    </a:p>
                    <a:p>
                      <a:r>
                        <a:rPr lang="en-US" sz="1800" b="1" dirty="0" smtClean="0">
                          <a:solidFill>
                            <a:srgbClr val="FF0000"/>
                          </a:solidFill>
                          <a:effectLst>
                            <a:outerShdw blurRad="38100" dist="38100" dir="2700000" algn="tl">
                              <a:srgbClr val="000000">
                                <a:alpha val="43137"/>
                              </a:srgbClr>
                            </a:outerShdw>
                          </a:effectLst>
                        </a:rPr>
                        <a:t>by  a support S11</a:t>
                      </a:r>
                      <a:endParaRPr lang="ru-RU" dirty="0">
                        <a:solidFill>
                          <a:srgbClr val="FF0000"/>
                        </a:solidFill>
                      </a:endParaRPr>
                    </a:p>
                  </a:txBody>
                  <a:tcPr/>
                </a:tc>
              </a:tr>
              <a:tr h="370840">
                <a:tc>
                  <a:txBody>
                    <a:bodyPr/>
                    <a:lstStyle/>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s11</a:t>
                      </a:r>
                      <a:r>
                        <a:rPr lang="en-US" sz="1800" kern="1200" dirty="0" smtClean="0">
                          <a:solidFill>
                            <a:schemeClr val="dk1"/>
                          </a:solidFill>
                          <a:effectLst/>
                          <a:latin typeface="+mn-lt"/>
                          <a:ea typeface="+mn-ea"/>
                          <a:cs typeface="+mn-cs"/>
                        </a:rPr>
                        <a:t>=</a:t>
                      </a:r>
                      <a:r>
                        <a:rPr lang="ru-RU" sz="1800" kern="1200" dirty="0" smtClean="0">
                          <a:solidFill>
                            <a:schemeClr val="dk1"/>
                          </a:solidFill>
                          <a:effectLst/>
                          <a:latin typeface="+mn-lt"/>
                          <a:ea typeface="+mn-ea"/>
                          <a:cs typeface="+mn-cs"/>
                        </a:rPr>
                        <a:t>834</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kN</a:t>
                      </a:r>
                      <a:r>
                        <a:rPr lang="en-US" sz="1800" kern="1200" dirty="0" smtClean="0">
                          <a:solidFill>
                            <a:schemeClr val="dk1"/>
                          </a:solidFill>
                          <a:effectLst/>
                          <a:latin typeface="+mn-lt"/>
                          <a:ea typeface="+mn-ea"/>
                          <a:cs typeface="+mn-cs"/>
                        </a:rPr>
                        <a:t>; </a:t>
                      </a:r>
                      <a:endParaRPr lang="ru-RU"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s12</a:t>
                      </a:r>
                      <a:r>
                        <a:rPr lang="en-US" sz="1800" kern="1200" dirty="0" smtClean="0">
                          <a:solidFill>
                            <a:schemeClr val="dk1"/>
                          </a:solidFill>
                          <a:effectLst/>
                          <a:latin typeface="+mn-lt"/>
                          <a:ea typeface="+mn-ea"/>
                          <a:cs typeface="+mn-cs"/>
                        </a:rPr>
                        <a:t>=</a:t>
                      </a:r>
                      <a:r>
                        <a:rPr lang="ru-RU" sz="1800" kern="1200" dirty="0" smtClean="0">
                          <a:solidFill>
                            <a:schemeClr val="dk1"/>
                          </a:solidFill>
                          <a:effectLst/>
                          <a:latin typeface="+mn-lt"/>
                          <a:ea typeface="+mn-ea"/>
                          <a:cs typeface="+mn-cs"/>
                        </a:rPr>
                        <a:t>834</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kN</a:t>
                      </a:r>
                      <a:r>
                        <a:rPr lang="en-US" sz="1800" kern="1200" dirty="0" smtClean="0">
                          <a:solidFill>
                            <a:schemeClr val="dk1"/>
                          </a:solidFill>
                          <a:effectLst/>
                          <a:latin typeface="+mn-lt"/>
                          <a:ea typeface="+mn-ea"/>
                          <a:cs typeface="+mn-cs"/>
                        </a:rPr>
                        <a:t>;</a:t>
                      </a:r>
                      <a:endParaRPr lang="ru-RU"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s21</a:t>
                      </a:r>
                      <a:r>
                        <a:rPr lang="en-US" sz="1800" kern="1200" dirty="0" smtClean="0">
                          <a:solidFill>
                            <a:schemeClr val="dk1"/>
                          </a:solidFill>
                          <a:effectLst/>
                          <a:latin typeface="+mn-lt"/>
                          <a:ea typeface="+mn-ea"/>
                          <a:cs typeface="+mn-cs"/>
                        </a:rPr>
                        <a:t>=</a:t>
                      </a:r>
                      <a:r>
                        <a:rPr lang="ru-RU" sz="1800" kern="1200" dirty="0" smtClean="0">
                          <a:solidFill>
                            <a:schemeClr val="dk1"/>
                          </a:solidFill>
                          <a:effectLst/>
                          <a:latin typeface="+mn-lt"/>
                          <a:ea typeface="+mn-ea"/>
                          <a:cs typeface="+mn-cs"/>
                        </a:rPr>
                        <a:t>822</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kN</a:t>
                      </a:r>
                      <a:endParaRPr lang="ru-RU"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R</a:t>
                      </a:r>
                      <a:r>
                        <a:rPr lang="en-US" sz="1800" kern="1200" baseline="-25000" dirty="0" err="1" smtClean="0">
                          <a:solidFill>
                            <a:schemeClr val="dk1"/>
                          </a:solidFill>
                          <a:effectLst/>
                          <a:latin typeface="+mn-lt"/>
                          <a:ea typeface="+mn-ea"/>
                          <a:cs typeface="+mn-cs"/>
                        </a:rPr>
                        <a:t>s</a:t>
                      </a:r>
                      <a:r>
                        <a:rPr lang="ru-RU" sz="1800" kern="1200" baseline="-25000" dirty="0" smtClean="0">
                          <a:solidFill>
                            <a:schemeClr val="dk1"/>
                          </a:solidFill>
                          <a:effectLst/>
                          <a:latin typeface="+mn-lt"/>
                          <a:ea typeface="+mn-ea"/>
                          <a:cs typeface="+mn-cs"/>
                        </a:rPr>
                        <a:t>22</a:t>
                      </a:r>
                      <a:r>
                        <a:rPr lang="ru-RU" sz="1800" kern="1200" dirty="0" smtClean="0">
                          <a:solidFill>
                            <a:schemeClr val="dk1"/>
                          </a:solidFill>
                          <a:effectLst/>
                          <a:latin typeface="+mn-lt"/>
                          <a:ea typeface="+mn-ea"/>
                          <a:cs typeface="+mn-cs"/>
                        </a:rPr>
                        <a:t>=822</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kN</a:t>
                      </a:r>
                      <a:endParaRPr lang="ru-RU" sz="1800" kern="1200" dirty="0">
                        <a:solidFill>
                          <a:schemeClr val="dk1"/>
                        </a:solidFill>
                        <a:effectLst/>
                        <a:latin typeface="+mn-lt"/>
                        <a:ea typeface="+mn-ea"/>
                        <a:cs typeface="+mn-cs"/>
                      </a:endParaRPr>
                    </a:p>
                  </a:txBody>
                  <a:tcPr/>
                </a:tc>
                <a:tc>
                  <a:txBody>
                    <a:bodyPr/>
                    <a:lstStyle/>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s11</a:t>
                      </a:r>
                      <a:r>
                        <a:rPr lang="en-US" sz="1800" kern="1200" dirty="0" smtClean="0">
                          <a:solidFill>
                            <a:schemeClr val="dk1"/>
                          </a:solidFill>
                          <a:effectLst/>
                          <a:latin typeface="+mn-lt"/>
                          <a:ea typeface="+mn-ea"/>
                          <a:cs typeface="+mn-cs"/>
                        </a:rPr>
                        <a:t>=1221 </a:t>
                      </a:r>
                      <a:r>
                        <a:rPr lang="en-US" sz="1800" kern="1200" dirty="0" err="1" smtClean="0">
                          <a:solidFill>
                            <a:schemeClr val="dk1"/>
                          </a:solidFill>
                          <a:effectLst/>
                          <a:latin typeface="+mn-lt"/>
                          <a:ea typeface="+mn-ea"/>
                          <a:cs typeface="+mn-cs"/>
                        </a:rPr>
                        <a:t>kN</a:t>
                      </a:r>
                      <a:r>
                        <a:rPr lang="en-US" sz="1800" kern="1200" dirty="0" smtClean="0">
                          <a:solidFill>
                            <a:schemeClr val="dk1"/>
                          </a:solidFill>
                          <a:effectLst/>
                          <a:latin typeface="+mn-lt"/>
                          <a:ea typeface="+mn-ea"/>
                          <a:cs typeface="+mn-cs"/>
                        </a:rPr>
                        <a:t>; </a:t>
                      </a:r>
                      <a:endParaRPr lang="ru-RU"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s12</a:t>
                      </a:r>
                      <a:r>
                        <a:rPr lang="en-US" sz="1800" kern="1200" dirty="0" smtClean="0">
                          <a:solidFill>
                            <a:schemeClr val="dk1"/>
                          </a:solidFill>
                          <a:effectLst/>
                          <a:latin typeface="+mn-lt"/>
                          <a:ea typeface="+mn-ea"/>
                          <a:cs typeface="+mn-cs"/>
                        </a:rPr>
                        <a:t>=447 </a:t>
                      </a:r>
                      <a:r>
                        <a:rPr lang="en-US" sz="1800" kern="1200" dirty="0" err="1" smtClean="0">
                          <a:solidFill>
                            <a:schemeClr val="dk1"/>
                          </a:solidFill>
                          <a:effectLst/>
                          <a:latin typeface="+mn-lt"/>
                          <a:ea typeface="+mn-ea"/>
                          <a:cs typeface="+mn-cs"/>
                        </a:rPr>
                        <a:t>kN</a:t>
                      </a:r>
                      <a:r>
                        <a:rPr lang="en-US" sz="1800" kern="1200" dirty="0" smtClean="0">
                          <a:solidFill>
                            <a:schemeClr val="dk1"/>
                          </a:solidFill>
                          <a:effectLst/>
                          <a:latin typeface="+mn-lt"/>
                          <a:ea typeface="+mn-ea"/>
                          <a:cs typeface="+mn-cs"/>
                        </a:rPr>
                        <a:t>;</a:t>
                      </a:r>
                      <a:endParaRPr lang="ru-RU"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a:t>
                      </a:r>
                      <a:r>
                        <a:rPr lang="en-US" sz="1800" kern="1200" baseline="-25000" dirty="0" smtClean="0">
                          <a:solidFill>
                            <a:schemeClr val="dk1"/>
                          </a:solidFill>
                          <a:effectLst/>
                          <a:latin typeface="+mn-lt"/>
                          <a:ea typeface="+mn-ea"/>
                          <a:cs typeface="+mn-cs"/>
                        </a:rPr>
                        <a:t>s21</a:t>
                      </a:r>
                      <a:r>
                        <a:rPr lang="en-US" sz="1800" kern="1200" dirty="0" smtClean="0">
                          <a:solidFill>
                            <a:schemeClr val="dk1"/>
                          </a:solidFill>
                          <a:effectLst/>
                          <a:latin typeface="+mn-lt"/>
                          <a:ea typeface="+mn-ea"/>
                          <a:cs typeface="+mn-cs"/>
                        </a:rPr>
                        <a:t>=435 </a:t>
                      </a:r>
                      <a:r>
                        <a:rPr lang="en-US" sz="1800" kern="1200" dirty="0" err="1" smtClean="0">
                          <a:solidFill>
                            <a:schemeClr val="dk1"/>
                          </a:solidFill>
                          <a:effectLst/>
                          <a:latin typeface="+mn-lt"/>
                          <a:ea typeface="+mn-ea"/>
                          <a:cs typeface="+mn-cs"/>
                        </a:rPr>
                        <a:t>kN</a:t>
                      </a:r>
                      <a:endParaRPr lang="ru-RU" sz="1800" kern="1200" dirty="0" smtClean="0">
                        <a:solidFill>
                          <a:schemeClr val="dk1"/>
                        </a:solidFill>
                        <a:effectLst/>
                        <a:latin typeface="+mn-lt"/>
                        <a:ea typeface="+mn-ea"/>
                        <a:cs typeface="+mn-cs"/>
                      </a:endParaRPr>
                    </a:p>
                    <a:p>
                      <a:r>
                        <a:rPr lang="en-US" sz="1800" kern="1200" dirty="0" err="1" smtClean="0">
                          <a:solidFill>
                            <a:schemeClr val="dk1"/>
                          </a:solidFill>
                          <a:effectLst/>
                          <a:latin typeface="+mn-lt"/>
                          <a:ea typeface="+mn-ea"/>
                          <a:cs typeface="+mn-cs"/>
                        </a:rPr>
                        <a:t>R</a:t>
                      </a:r>
                      <a:r>
                        <a:rPr lang="en-US" sz="1800" kern="1200" baseline="-25000" dirty="0" err="1" smtClean="0">
                          <a:solidFill>
                            <a:schemeClr val="dk1"/>
                          </a:solidFill>
                          <a:effectLst/>
                          <a:latin typeface="+mn-lt"/>
                          <a:ea typeface="+mn-ea"/>
                          <a:cs typeface="+mn-cs"/>
                        </a:rPr>
                        <a:t>s</a:t>
                      </a:r>
                      <a:r>
                        <a:rPr lang="ru-RU" sz="1800" kern="1200" baseline="-25000" dirty="0" smtClean="0">
                          <a:solidFill>
                            <a:schemeClr val="dk1"/>
                          </a:solidFill>
                          <a:effectLst/>
                          <a:latin typeface="+mn-lt"/>
                          <a:ea typeface="+mn-ea"/>
                          <a:cs typeface="+mn-cs"/>
                        </a:rPr>
                        <a:t>22</a:t>
                      </a:r>
                      <a:r>
                        <a:rPr lang="ru-RU" sz="1800" kern="1200" dirty="0" smtClean="0">
                          <a:solidFill>
                            <a:schemeClr val="dk1"/>
                          </a:solidFill>
                          <a:effectLst/>
                          <a:latin typeface="+mn-lt"/>
                          <a:ea typeface="+mn-ea"/>
                          <a:cs typeface="+mn-cs"/>
                        </a:rPr>
                        <a:t>=1209</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kN</a:t>
                      </a:r>
                      <a:endParaRPr lang="ru-RU" sz="1800" kern="1200" dirty="0" smtClean="0">
                        <a:solidFill>
                          <a:schemeClr val="dk1"/>
                        </a:solidFill>
                        <a:effectLst/>
                        <a:latin typeface="+mn-lt"/>
                        <a:ea typeface="+mn-ea"/>
                        <a:cs typeface="+mn-cs"/>
                      </a:endParaRPr>
                    </a:p>
                    <a:p>
                      <a:endParaRPr lang="ru-RU" dirty="0"/>
                    </a:p>
                  </a:txBody>
                  <a:tcPr/>
                </a:tc>
              </a:tr>
            </a:tbl>
          </a:graphicData>
        </a:graphic>
      </p:graphicFrame>
      <p:sp>
        <p:nvSpPr>
          <p:cNvPr id="6" name="Прямоугольник 5"/>
          <p:cNvSpPr/>
          <p:nvPr/>
        </p:nvSpPr>
        <p:spPr>
          <a:xfrm>
            <a:off x="5220072" y="5157192"/>
            <a:ext cx="3240360" cy="646331"/>
          </a:xfrm>
          <a:prstGeom prst="rect">
            <a:avLst/>
          </a:prstGeom>
        </p:spPr>
        <p:txBody>
          <a:bodyPr wrap="square">
            <a:spAutoFit/>
          </a:bodyPr>
          <a:lstStyle/>
          <a:p>
            <a:r>
              <a:rPr lang="en-US" dirty="0" smtClean="0">
                <a:solidFill>
                  <a:srgbClr val="C00000"/>
                </a:solidFill>
              </a:rPr>
              <a:t>Roller skate S11 runs onto </a:t>
            </a:r>
            <a:r>
              <a:rPr lang="en-US" dirty="0">
                <a:solidFill>
                  <a:srgbClr val="C00000"/>
                </a:solidFill>
              </a:rPr>
              <a:t>an unevenness </a:t>
            </a:r>
            <a:r>
              <a:rPr lang="en-US" dirty="0" smtClean="0">
                <a:solidFill>
                  <a:srgbClr val="C00000"/>
                </a:solidFill>
              </a:rPr>
              <a:t>+1 mm on </a:t>
            </a:r>
            <a:r>
              <a:rPr lang="en-US" dirty="0">
                <a:solidFill>
                  <a:srgbClr val="C00000"/>
                </a:solidFill>
              </a:rPr>
              <a:t>the track</a:t>
            </a:r>
            <a:endParaRPr lang="ru-RU" dirty="0">
              <a:solidFill>
                <a:srgbClr val="C00000"/>
              </a:solidFill>
            </a:endParaRPr>
          </a:p>
        </p:txBody>
      </p:sp>
      <p:sp>
        <p:nvSpPr>
          <p:cNvPr id="7" name="TextBox 6"/>
          <p:cNvSpPr txBox="1"/>
          <p:nvPr/>
        </p:nvSpPr>
        <p:spPr>
          <a:xfrm>
            <a:off x="251520" y="5480357"/>
            <a:ext cx="3877985" cy="1200329"/>
          </a:xfrm>
          <a:prstGeom prst="rect">
            <a:avLst/>
          </a:prstGeom>
          <a:noFill/>
        </p:spPr>
        <p:txBody>
          <a:bodyPr wrap="none" rtlCol="0">
            <a:spAutoFit/>
          </a:bodyPr>
          <a:lstStyle/>
          <a:p>
            <a:r>
              <a:rPr lang="en-US" dirty="0" smtClean="0"/>
              <a:t>Vertical stiffness of the support 	</a:t>
            </a:r>
          </a:p>
          <a:p>
            <a:r>
              <a:rPr lang="en-US" dirty="0" smtClean="0"/>
              <a:t>	</a:t>
            </a:r>
            <a:r>
              <a:rPr lang="en-US" dirty="0" smtClean="0">
                <a:solidFill>
                  <a:srgbClr val="FF0000"/>
                </a:solidFill>
              </a:rPr>
              <a:t>C</a:t>
            </a:r>
            <a:r>
              <a:rPr lang="ru-RU" dirty="0" smtClean="0">
                <a:solidFill>
                  <a:srgbClr val="FF0000"/>
                </a:solidFill>
              </a:rPr>
              <a:t>=225÷387</a:t>
            </a:r>
            <a:r>
              <a:rPr lang="ru-RU" dirty="0">
                <a:solidFill>
                  <a:srgbClr val="FF0000"/>
                </a:solidFill>
              </a:rPr>
              <a:t> </a:t>
            </a:r>
            <a:r>
              <a:rPr lang="ru-RU" dirty="0" err="1" smtClean="0">
                <a:solidFill>
                  <a:srgbClr val="FF0000"/>
                </a:solidFill>
              </a:rPr>
              <a:t>kN</a:t>
            </a:r>
            <a:r>
              <a:rPr lang="ru-RU" dirty="0" smtClean="0">
                <a:solidFill>
                  <a:srgbClr val="FF0000"/>
                </a:solidFill>
              </a:rPr>
              <a:t>/</a:t>
            </a:r>
            <a:r>
              <a:rPr lang="ru-RU" dirty="0" err="1" smtClean="0">
                <a:solidFill>
                  <a:srgbClr val="FF0000"/>
                </a:solidFill>
              </a:rPr>
              <a:t>mm</a:t>
            </a:r>
            <a:endParaRPr lang="en-US" dirty="0" smtClean="0">
              <a:solidFill>
                <a:srgbClr val="FF0000"/>
              </a:solidFill>
            </a:endParaRPr>
          </a:p>
          <a:p>
            <a:r>
              <a:rPr lang="en-US" dirty="0" smtClean="0"/>
              <a:t>(depend on the rigidity of the door </a:t>
            </a:r>
          </a:p>
          <a:p>
            <a:r>
              <a:rPr lang="en-US" dirty="0" smtClean="0"/>
              <a:t>fixation to the barrel)</a:t>
            </a:r>
          </a:p>
        </p:txBody>
      </p:sp>
    </p:spTree>
    <p:extLst>
      <p:ext uri="{BB962C8B-B14F-4D97-AF65-F5344CB8AC3E}">
        <p14:creationId xmlns:p14="http://schemas.microsoft.com/office/powerpoint/2010/main" val="627997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b="1" dirty="0" smtClean="0">
                <a:solidFill>
                  <a:srgbClr val="C00000"/>
                </a:solidFill>
                <a:effectLst>
                  <a:outerShdw blurRad="38100" dist="38100" dir="2700000" algn="tl">
                    <a:srgbClr val="000000">
                      <a:alpha val="43137"/>
                    </a:srgbClr>
                  </a:outerShdw>
                </a:effectLst>
              </a:rPr>
              <a:t>Divergence </a:t>
            </a:r>
            <a:r>
              <a:rPr lang="en-US" sz="2400" b="1" dirty="0">
                <a:solidFill>
                  <a:srgbClr val="C00000"/>
                </a:solidFill>
                <a:effectLst>
                  <a:outerShdw blurRad="38100" dist="38100" dir="2700000" algn="tl">
                    <a:srgbClr val="000000">
                      <a:alpha val="43137"/>
                    </a:srgbClr>
                  </a:outerShdw>
                </a:effectLst>
              </a:rPr>
              <a:t>of moving </a:t>
            </a:r>
            <a:r>
              <a:rPr lang="en-US" sz="2400" b="1" dirty="0" smtClean="0">
                <a:solidFill>
                  <a:srgbClr val="C00000"/>
                </a:solidFill>
                <a:effectLst>
                  <a:outerShdw blurRad="38100" dist="38100" dir="2700000" algn="tl">
                    <a:srgbClr val="000000">
                      <a:alpha val="43137"/>
                    </a:srgbClr>
                  </a:outerShdw>
                </a:effectLst>
              </a:rPr>
              <a:t>directions of skates as an origin of lateral </a:t>
            </a:r>
            <a:r>
              <a:rPr lang="en-US" sz="2400" b="1" dirty="0">
                <a:solidFill>
                  <a:srgbClr val="C00000"/>
                </a:solidFill>
                <a:effectLst>
                  <a:outerShdw blurRad="38100" dist="38100" dir="2700000" algn="tl">
                    <a:srgbClr val="000000">
                      <a:alpha val="43137"/>
                    </a:srgbClr>
                  </a:outerShdw>
                </a:effectLst>
              </a:rPr>
              <a:t>load </a:t>
            </a:r>
            <a:r>
              <a:rPr lang="en-US" sz="2400" b="1" dirty="0" smtClean="0">
                <a:solidFill>
                  <a:srgbClr val="C00000"/>
                </a:solidFill>
                <a:effectLst>
                  <a:outerShdw blurRad="38100" dist="38100" dir="2700000" algn="tl">
                    <a:srgbClr val="000000">
                      <a:alpha val="43137"/>
                    </a:srgbClr>
                  </a:outerShdw>
                </a:effectLst>
              </a:rPr>
              <a:t>application to </a:t>
            </a:r>
            <a:r>
              <a:rPr lang="en-US" sz="2400" b="1" dirty="0">
                <a:solidFill>
                  <a:srgbClr val="C00000"/>
                </a:solidFill>
                <a:effectLst>
                  <a:outerShdw blurRad="38100" dist="38100" dir="2700000" algn="tl">
                    <a:srgbClr val="000000">
                      <a:alpha val="43137"/>
                    </a:srgbClr>
                  </a:outerShdw>
                </a:effectLst>
              </a:rPr>
              <a:t>the platform beams </a:t>
            </a:r>
            <a:endParaRPr lang="ru-RU" sz="2400" b="1" dirty="0">
              <a:solidFill>
                <a:srgbClr val="C0000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fld id="{FD01B839-2215-4A5E-A13B-19B9C4065517}" type="slidenum">
              <a:rPr lang="ru-RU" smtClean="0"/>
              <a:t>8</a:t>
            </a:fld>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395536" y="1412776"/>
            <a:ext cx="4913630" cy="3801110"/>
          </a:xfrm>
          <a:prstGeom prst="rect">
            <a:avLst/>
          </a:prstGeom>
        </p:spPr>
      </p:pic>
      <p:cxnSp>
        <p:nvCxnSpPr>
          <p:cNvPr id="5" name="Прямая со стрелкой 4"/>
          <p:cNvCxnSpPr/>
          <p:nvPr/>
        </p:nvCxnSpPr>
        <p:spPr>
          <a:xfrm>
            <a:off x="1187624" y="5013176"/>
            <a:ext cx="108012" cy="5477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3648" y="5142547"/>
            <a:ext cx="1224136" cy="523220"/>
          </a:xfrm>
          <a:prstGeom prst="rect">
            <a:avLst/>
          </a:prstGeom>
          <a:noFill/>
        </p:spPr>
        <p:txBody>
          <a:bodyPr wrap="square" rtlCol="0">
            <a:spAutoFit/>
          </a:bodyPr>
          <a:lstStyle/>
          <a:p>
            <a:r>
              <a:rPr lang="en-US" sz="2800" dirty="0" err="1" smtClean="0">
                <a:solidFill>
                  <a:srgbClr val="FF0000"/>
                </a:solidFill>
              </a:rPr>
              <a:t>Fz</a:t>
            </a:r>
            <a:endParaRPr lang="ru-RU" sz="2800" dirty="0">
              <a:solidFill>
                <a:srgbClr val="FF0000"/>
              </a:solidFill>
            </a:endParaRPr>
          </a:p>
        </p:txBody>
      </p:sp>
      <p:sp>
        <p:nvSpPr>
          <p:cNvPr id="9" name="Прямоугольник 8"/>
          <p:cNvSpPr/>
          <p:nvPr/>
        </p:nvSpPr>
        <p:spPr>
          <a:xfrm>
            <a:off x="0" y="5610200"/>
            <a:ext cx="4309578" cy="369332"/>
          </a:xfrm>
          <a:prstGeom prst="rect">
            <a:avLst/>
          </a:prstGeom>
        </p:spPr>
        <p:txBody>
          <a:bodyPr wrap="none">
            <a:spAutoFit/>
          </a:bodyPr>
          <a:lstStyle/>
          <a:p>
            <a:r>
              <a:rPr lang="en-US" dirty="0"/>
              <a:t>Lateral </a:t>
            </a:r>
            <a:r>
              <a:rPr lang="en-US" dirty="0" smtClean="0"/>
              <a:t>force </a:t>
            </a:r>
            <a:r>
              <a:rPr lang="en-US" dirty="0"/>
              <a:t>applied </a:t>
            </a:r>
            <a:r>
              <a:rPr lang="en-US" dirty="0" smtClean="0"/>
              <a:t>to the platform beams </a:t>
            </a:r>
          </a:p>
        </p:txBody>
      </p:sp>
      <p:pic>
        <p:nvPicPr>
          <p:cNvPr id="11" name="Рисунок 10"/>
          <p:cNvPicPr/>
          <p:nvPr/>
        </p:nvPicPr>
        <p:blipFill>
          <a:blip r:embed="rId3">
            <a:extLst>
              <a:ext uri="{28A0092B-C50C-407E-A947-70E740481C1C}">
                <a14:useLocalDpi xmlns:a14="http://schemas.microsoft.com/office/drawing/2010/main" val="0"/>
              </a:ext>
            </a:extLst>
          </a:blip>
          <a:stretch>
            <a:fillRect/>
          </a:stretch>
        </p:blipFill>
        <p:spPr>
          <a:xfrm>
            <a:off x="5327132" y="1484784"/>
            <a:ext cx="3528392" cy="3007280"/>
          </a:xfrm>
          <a:prstGeom prst="rect">
            <a:avLst/>
          </a:prstGeom>
        </p:spPr>
      </p:pic>
      <p:sp>
        <p:nvSpPr>
          <p:cNvPr id="12" name="TextBox 11"/>
          <p:cNvSpPr txBox="1"/>
          <p:nvPr/>
        </p:nvSpPr>
        <p:spPr>
          <a:xfrm>
            <a:off x="6551268" y="4492064"/>
            <a:ext cx="1080120" cy="369332"/>
          </a:xfrm>
          <a:prstGeom prst="rect">
            <a:avLst/>
          </a:prstGeom>
          <a:noFill/>
        </p:spPr>
        <p:txBody>
          <a:bodyPr wrap="square" rtlCol="0">
            <a:spAutoFit/>
          </a:bodyPr>
          <a:lstStyle/>
          <a:p>
            <a:r>
              <a:rPr lang="en-US" dirty="0" smtClean="0"/>
              <a:t>Top view</a:t>
            </a:r>
            <a:endParaRPr lang="ru-RU" dirty="0"/>
          </a:p>
        </p:txBody>
      </p:sp>
      <p:sp>
        <p:nvSpPr>
          <p:cNvPr id="6" name="Прямоугольник 5"/>
          <p:cNvSpPr/>
          <p:nvPr/>
        </p:nvSpPr>
        <p:spPr>
          <a:xfrm>
            <a:off x="4427984" y="5471700"/>
            <a:ext cx="4572000" cy="646331"/>
          </a:xfrm>
          <a:prstGeom prst="rect">
            <a:avLst/>
          </a:prstGeom>
          <a:ln>
            <a:solidFill>
              <a:srgbClr val="FF0000"/>
            </a:solidFill>
          </a:ln>
        </p:spPr>
        <p:txBody>
          <a:bodyPr>
            <a:spAutoFit/>
          </a:bodyPr>
          <a:lstStyle/>
          <a:p>
            <a:r>
              <a:rPr lang="en-US" dirty="0"/>
              <a:t>According to the design constraints </a:t>
            </a:r>
            <a:r>
              <a:rPr lang="en-US" dirty="0" smtClean="0"/>
              <a:t>the platform beam </a:t>
            </a:r>
            <a:r>
              <a:rPr lang="en-US" dirty="0"/>
              <a:t>ends </a:t>
            </a:r>
            <a:r>
              <a:rPr lang="en-US" dirty="0" smtClean="0"/>
              <a:t>can’t </a:t>
            </a:r>
            <a:r>
              <a:rPr lang="en-US" dirty="0"/>
              <a:t>be tightly linked</a:t>
            </a:r>
            <a:endParaRPr lang="ru-RU" dirty="0"/>
          </a:p>
        </p:txBody>
      </p:sp>
    </p:spTree>
    <p:extLst>
      <p:ext uri="{BB962C8B-B14F-4D97-AF65-F5344CB8AC3E}">
        <p14:creationId xmlns:p14="http://schemas.microsoft.com/office/powerpoint/2010/main" val="4263077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rPr>
              <a:t>Lateral stiffness of the platform</a:t>
            </a:r>
            <a:endParaRPr lang="ru-RU" b="1" dirty="0">
              <a:solidFill>
                <a:srgbClr val="C00000"/>
              </a:solidFill>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fld id="{FD01B839-2215-4A5E-A13B-19B9C4065517}" type="slidenum">
              <a:rPr lang="ru-RU" smtClean="0"/>
              <a:t>9</a:t>
            </a:fld>
            <a:endParaRPr lang="ru-RU"/>
          </a:p>
        </p:txBody>
      </p:sp>
      <p:sp>
        <p:nvSpPr>
          <p:cNvPr id="4" name="Прямоугольник 3"/>
          <p:cNvSpPr/>
          <p:nvPr/>
        </p:nvSpPr>
        <p:spPr>
          <a:xfrm>
            <a:off x="1619672" y="1700808"/>
            <a:ext cx="6264696" cy="1200329"/>
          </a:xfrm>
          <a:prstGeom prst="rect">
            <a:avLst/>
          </a:prstGeom>
        </p:spPr>
        <p:txBody>
          <a:bodyPr wrap="square">
            <a:spAutoFit/>
          </a:bodyPr>
          <a:lstStyle/>
          <a:p>
            <a:r>
              <a:rPr lang="en-US" sz="2400" dirty="0" smtClean="0"/>
              <a:t>Option 1:  	</a:t>
            </a:r>
          </a:p>
          <a:p>
            <a:r>
              <a:rPr lang="en-US" sz="2400" dirty="0"/>
              <a:t>	</a:t>
            </a:r>
            <a:r>
              <a:rPr lang="en-US" sz="2400" dirty="0" smtClean="0"/>
              <a:t>	</a:t>
            </a:r>
            <a:r>
              <a:rPr lang="ru-RU" sz="2400" dirty="0" smtClean="0"/>
              <a:t>Δ</a:t>
            </a:r>
            <a:r>
              <a:rPr lang="en-US" sz="2400" dirty="0"/>
              <a:t>Z</a:t>
            </a:r>
            <a:r>
              <a:rPr lang="ru-RU" sz="2400" baseline="-25000" dirty="0"/>
              <a:t>11</a:t>
            </a:r>
            <a:r>
              <a:rPr lang="ru-RU" sz="2400" dirty="0"/>
              <a:t>= Δ</a:t>
            </a:r>
            <a:r>
              <a:rPr lang="en-US" sz="2400" dirty="0"/>
              <a:t>Z</a:t>
            </a:r>
            <a:r>
              <a:rPr lang="ru-RU" sz="2400" baseline="-25000" dirty="0"/>
              <a:t>12 </a:t>
            </a:r>
            <a:r>
              <a:rPr lang="ru-RU" sz="2400" dirty="0"/>
              <a:t>= 1</a:t>
            </a:r>
            <a:r>
              <a:rPr lang="en-US" sz="2400" dirty="0"/>
              <a:t> </a:t>
            </a:r>
            <a:r>
              <a:rPr lang="en-US" sz="2400" dirty="0" smtClean="0"/>
              <a:t>mm</a:t>
            </a:r>
          </a:p>
          <a:p>
            <a:r>
              <a:rPr lang="en-US" sz="2400" dirty="0"/>
              <a:t>	</a:t>
            </a:r>
            <a:r>
              <a:rPr lang="en-US" sz="2400" dirty="0" smtClean="0"/>
              <a:t> 	</a:t>
            </a:r>
            <a:r>
              <a:rPr lang="en-US" sz="2400" dirty="0"/>
              <a:t> </a:t>
            </a:r>
            <a:r>
              <a:rPr lang="en-US" sz="2400" dirty="0" smtClean="0"/>
              <a:t>C = c</a:t>
            </a:r>
            <a:r>
              <a:rPr lang="en-US" sz="2400" baseline="-25000" dirty="0" smtClean="0"/>
              <a:t>11</a:t>
            </a:r>
            <a:r>
              <a:rPr lang="ru-RU" sz="2400" dirty="0" smtClean="0"/>
              <a:t> </a:t>
            </a:r>
            <a:r>
              <a:rPr lang="en-US" sz="2400" dirty="0" smtClean="0"/>
              <a:t>= c</a:t>
            </a:r>
            <a:r>
              <a:rPr lang="en-US" sz="2400" baseline="-25000" dirty="0" smtClean="0"/>
              <a:t>12</a:t>
            </a:r>
            <a:r>
              <a:rPr lang="ru-RU" sz="2400" dirty="0" smtClean="0"/>
              <a:t>= </a:t>
            </a:r>
            <a:r>
              <a:rPr lang="ru-RU" sz="2400" dirty="0"/>
              <a:t>152</a:t>
            </a:r>
            <a:r>
              <a:rPr lang="en-US" sz="2400" dirty="0"/>
              <a:t> </a:t>
            </a:r>
            <a:r>
              <a:rPr lang="ru-RU" sz="2400" dirty="0" err="1" smtClean="0"/>
              <a:t>kN</a:t>
            </a:r>
            <a:r>
              <a:rPr lang="ru-RU" sz="2400" dirty="0" smtClean="0"/>
              <a:t>/</a:t>
            </a:r>
            <a:r>
              <a:rPr lang="ru-RU" sz="2400" dirty="0" err="1" smtClean="0"/>
              <a:t>mm</a:t>
            </a:r>
            <a:r>
              <a:rPr lang="en-US" sz="2400" dirty="0" smtClean="0"/>
              <a:t> </a:t>
            </a:r>
            <a:endParaRPr lang="ru-RU" sz="2400" dirty="0"/>
          </a:p>
        </p:txBody>
      </p:sp>
      <p:sp>
        <p:nvSpPr>
          <p:cNvPr id="5" name="Прямоугольник 4"/>
          <p:cNvSpPr/>
          <p:nvPr/>
        </p:nvSpPr>
        <p:spPr>
          <a:xfrm>
            <a:off x="1611905" y="3532675"/>
            <a:ext cx="6154612" cy="1569660"/>
          </a:xfrm>
          <a:prstGeom prst="rect">
            <a:avLst/>
          </a:prstGeom>
        </p:spPr>
        <p:txBody>
          <a:bodyPr wrap="square">
            <a:spAutoFit/>
          </a:bodyPr>
          <a:lstStyle/>
          <a:p>
            <a:r>
              <a:rPr lang="en-US" sz="2400" dirty="0" smtClean="0"/>
              <a:t>Option 2:</a:t>
            </a:r>
          </a:p>
          <a:p>
            <a:pPr lvl="4"/>
            <a:r>
              <a:rPr lang="ru-RU" sz="2400" dirty="0"/>
              <a:t>Δ</a:t>
            </a:r>
            <a:r>
              <a:rPr lang="en-US" sz="2400" dirty="0"/>
              <a:t>Z</a:t>
            </a:r>
            <a:r>
              <a:rPr lang="ru-RU" sz="2400" baseline="-25000" dirty="0" smtClean="0"/>
              <a:t>11</a:t>
            </a:r>
            <a:r>
              <a:rPr lang="ru-RU" sz="2400" dirty="0" smtClean="0"/>
              <a:t>= 1</a:t>
            </a:r>
            <a:r>
              <a:rPr lang="en-US" sz="2400" dirty="0"/>
              <a:t> mm</a:t>
            </a:r>
            <a:endParaRPr lang="en-US" sz="2400" dirty="0" smtClean="0"/>
          </a:p>
          <a:p>
            <a:pPr lvl="4"/>
            <a:r>
              <a:rPr lang="en-US" sz="2400" dirty="0" smtClean="0"/>
              <a:t>c</a:t>
            </a:r>
            <a:r>
              <a:rPr lang="en-US" sz="2400" baseline="-25000" dirty="0" smtClean="0"/>
              <a:t>11 </a:t>
            </a:r>
            <a:r>
              <a:rPr lang="en-US" sz="2400" dirty="0" smtClean="0"/>
              <a:t>= </a:t>
            </a:r>
            <a:r>
              <a:rPr lang="en-US" sz="2400" dirty="0"/>
              <a:t>143 </a:t>
            </a:r>
            <a:r>
              <a:rPr lang="en-US" sz="2400" dirty="0" err="1"/>
              <a:t>kN</a:t>
            </a:r>
            <a:r>
              <a:rPr lang="en-US" sz="2400" dirty="0"/>
              <a:t>/mm;</a:t>
            </a:r>
            <a:endParaRPr lang="ru-RU" sz="2400" dirty="0"/>
          </a:p>
          <a:p>
            <a:pPr lvl="4"/>
            <a:r>
              <a:rPr lang="en-US" sz="2400" dirty="0" smtClean="0"/>
              <a:t>c</a:t>
            </a:r>
            <a:r>
              <a:rPr lang="en-US" sz="2400" baseline="-25000" dirty="0" smtClean="0"/>
              <a:t>12</a:t>
            </a:r>
            <a:r>
              <a:rPr lang="en-US" sz="2400" dirty="0" smtClean="0"/>
              <a:t> </a:t>
            </a:r>
            <a:r>
              <a:rPr lang="en-US" sz="2400" dirty="0"/>
              <a:t>=-2860 </a:t>
            </a:r>
            <a:r>
              <a:rPr lang="en-US" sz="2400" dirty="0" err="1"/>
              <a:t>kN</a:t>
            </a:r>
            <a:r>
              <a:rPr lang="en-US" sz="2400" dirty="0"/>
              <a:t>/mm.</a:t>
            </a:r>
            <a:endParaRPr lang="ru-RU" sz="2400" dirty="0"/>
          </a:p>
        </p:txBody>
      </p:sp>
      <p:sp>
        <p:nvSpPr>
          <p:cNvPr id="6" name="TextBox 5"/>
          <p:cNvSpPr txBox="1"/>
          <p:nvPr/>
        </p:nvSpPr>
        <p:spPr>
          <a:xfrm>
            <a:off x="3563888" y="5782651"/>
            <a:ext cx="1945020" cy="369332"/>
          </a:xfrm>
          <a:prstGeom prst="rect">
            <a:avLst/>
          </a:prstGeom>
          <a:noFill/>
        </p:spPr>
        <p:txBody>
          <a:bodyPr wrap="none" rtlCol="0">
            <a:spAutoFit/>
          </a:bodyPr>
          <a:lstStyle/>
          <a:p>
            <a:r>
              <a:rPr lang="en-US" dirty="0" smtClean="0"/>
              <a:t>C – lateral stiffness</a:t>
            </a:r>
            <a:endParaRPr lang="ru-RU" dirty="0"/>
          </a:p>
        </p:txBody>
      </p:sp>
    </p:spTree>
    <p:extLst>
      <p:ext uri="{BB962C8B-B14F-4D97-AF65-F5344CB8AC3E}">
        <p14:creationId xmlns:p14="http://schemas.microsoft.com/office/powerpoint/2010/main" val="3404166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1551</Words>
  <Application>Microsoft Office PowerPoint</Application>
  <PresentationFormat>Экран (4:3)</PresentationFormat>
  <Paragraphs>186</Paragraphs>
  <Slides>31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Visit to Börkey GmbH February 05, 2013 (Resume of discussions)</vt:lpstr>
      <vt:lpstr>Participations of the meeting  at the Borkey place </vt:lpstr>
      <vt:lpstr>PANDA Magnet - the Object to be moved on Roller Skates </vt:lpstr>
      <vt:lpstr>Question to be answered</vt:lpstr>
      <vt:lpstr>Footprint inclination in plane XY</vt:lpstr>
      <vt:lpstr>Footprint inclination in plane YZ</vt:lpstr>
      <vt:lpstr>Deviations of Vertical Reactions in the Magnet Supports</vt:lpstr>
      <vt:lpstr>Divergence of moving directions of skates as an origin of lateral load application to the platform beams </vt:lpstr>
      <vt:lpstr>Lateral stiffness of the platform</vt:lpstr>
      <vt:lpstr>Lateral Separation of the Platform Beams </vt:lpstr>
      <vt:lpstr>Can we avoid excessive separation of the platform beams?</vt:lpstr>
      <vt:lpstr>Roller Skates for the Magnet Doors</vt:lpstr>
      <vt:lpstr>Rollers for the Magnet Doors</vt:lpstr>
      <vt:lpstr>The transport position of the doors </vt:lpstr>
      <vt:lpstr>Initial suggestion of Boerkey  </vt:lpstr>
      <vt:lpstr>Презентация PowerPoint</vt:lpstr>
      <vt:lpstr>Презентация PowerPoint</vt:lpstr>
      <vt:lpstr>Презентация PowerPoint</vt:lpstr>
      <vt:lpstr>Resume of discussion</vt:lpstr>
      <vt:lpstr>Quality assurance at the factory  (first sight)</vt:lpstr>
      <vt:lpstr>Презентация PowerPoint</vt:lpstr>
      <vt:lpstr>Problems in the Process of the STAR Detector Movement</vt:lpstr>
      <vt:lpstr>Презентация PowerPoint</vt:lpstr>
      <vt:lpstr>Main Support System</vt:lpstr>
      <vt:lpstr>Main Support System</vt:lpstr>
      <vt:lpstr>Main Support System</vt:lpstr>
      <vt:lpstr>Main Support System</vt:lpstr>
      <vt:lpstr>Main Support System</vt:lpstr>
      <vt:lpstr>Main Support System</vt:lpstr>
      <vt:lpstr>Main Support System</vt:lpstr>
      <vt:lpstr>Main Support System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 to Borkey</dc:title>
  <dc:creator>Evgeny</dc:creator>
  <cp:lastModifiedBy>Evgeny</cp:lastModifiedBy>
  <cp:revision>24</cp:revision>
  <dcterms:created xsi:type="dcterms:W3CDTF">2013-02-06T12:38:57Z</dcterms:created>
  <dcterms:modified xsi:type="dcterms:W3CDTF">2013-02-07T07:32:55Z</dcterms:modified>
</cp:coreProperties>
</file>