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62" r:id="rId2"/>
    <p:sldId id="317" r:id="rId3"/>
    <p:sldId id="318" r:id="rId4"/>
    <p:sldId id="270" r:id="rId5"/>
    <p:sldId id="285" r:id="rId6"/>
    <p:sldId id="284" r:id="rId7"/>
    <p:sldId id="287" r:id="rId8"/>
    <p:sldId id="290" r:id="rId9"/>
    <p:sldId id="309" r:id="rId10"/>
    <p:sldId id="307" r:id="rId11"/>
    <p:sldId id="308" r:id="rId12"/>
    <p:sldId id="310" r:id="rId13"/>
    <p:sldId id="271" r:id="rId14"/>
    <p:sldId id="311" r:id="rId15"/>
    <p:sldId id="277" r:id="rId16"/>
    <p:sldId id="280" r:id="rId17"/>
    <p:sldId id="281" r:id="rId18"/>
    <p:sldId id="283" r:id="rId19"/>
    <p:sldId id="286" r:id="rId20"/>
    <p:sldId id="312" r:id="rId21"/>
    <p:sldId id="313" r:id="rId22"/>
    <p:sldId id="303" r:id="rId23"/>
    <p:sldId id="315" r:id="rId24"/>
    <p:sldId id="263" r:id="rId25"/>
    <p:sldId id="268" r:id="rId26"/>
    <p:sldId id="302" r:id="rId27"/>
    <p:sldId id="301" r:id="rId28"/>
    <p:sldId id="299" r:id="rId29"/>
    <p:sldId id="300" r:id="rId30"/>
    <p:sldId id="316" r:id="rId31"/>
    <p:sldId id="298" r:id="rId32"/>
    <p:sldId id="297" r:id="rId33"/>
    <p:sldId id="314" r:id="rId34"/>
    <p:sldId id="296" r:id="rId35"/>
    <p:sldId id="306" r:id="rId36"/>
    <p:sldId id="295" r:id="rId37"/>
    <p:sldId id="292" r:id="rId38"/>
    <p:sldId id="305" r:id="rId39"/>
    <p:sldId id="293" r:id="rId40"/>
    <p:sldId id="31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>
      <p:cViewPr>
        <p:scale>
          <a:sx n="78" d="100"/>
          <a:sy n="78" d="100"/>
        </p:scale>
        <p:origin x="-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106A-7036-42F5-9BFF-C5A92CF0359E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CBD2-F36A-4349-A4B4-F0A6DBDDF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BD2-F36A-4349-A4B4-F0A6DBDDF7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4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D04-1EDB-472E-A3E4-595379B5640C}" type="datetime1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98C8-9725-4E3D-B2F8-7701AE30D513}" type="datetime1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D288-6640-4896-8C3A-D7120FBD1E95}" type="datetime1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A8C-55D3-40CC-8DFA-76606A56391F}" type="datetime1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61AE-70A5-4904-B96F-87639C7B8FDD}" type="datetime1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8BB2-A774-46A7-903E-B60F405F15D0}" type="datetime1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0B9-1D24-428E-99C5-B063C6C3FEF2}" type="datetime1">
              <a:rPr lang="ru-RU" smtClean="0"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6DCF-3451-42CC-A829-BC3E38682126}" type="datetime1">
              <a:rPr lang="ru-RU" smtClean="0"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D18-5213-47F3-9BB4-741248812D8E}" type="datetime1">
              <a:rPr lang="ru-RU" smtClean="0"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E3C-657E-4C4C-A0EF-5382316571D2}" type="datetime1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B53-AB6A-4770-9D94-DCE4322B4DA8}" type="datetime1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5615-D0F0-4587-B839-983B2511B115}" type="datetime1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-wiki.gsi.de/pub/Magnet/Internal/keep_away_25_02_2011.zip" TargetMode="External"/><Relationship Id="rId2" Type="http://schemas.openxmlformats.org/officeDocument/2006/relationships/hyperlink" Target="https://edms.cern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a-wiki.gsi.de/pub/Magnet/Internal/panda_coil_25_02_2011.zip" TargetMode="External"/><Relationship Id="rId4" Type="http://schemas.openxmlformats.org/officeDocument/2006/relationships/hyperlink" Target="http://panda-wiki.gsi.de/pub/Magnet/Internal/pandaTS_spectrometer_25_02_2011.zip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Magnet Yoke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E. Koshurnikov </a:t>
            </a:r>
          </a:p>
          <a:p>
            <a:r>
              <a:rPr lang="en-US" sz="2000" dirty="0" smtClean="0"/>
              <a:t>GSI ,   February 7, 2013</a:t>
            </a:r>
          </a:p>
        </p:txBody>
      </p:sp>
    </p:spTree>
    <p:extLst>
      <p:ext uri="{BB962C8B-B14F-4D97-AF65-F5344CB8AC3E}">
        <p14:creationId xmlns:p14="http://schemas.microsoft.com/office/powerpoint/2010/main" val="34772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door component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10</a:t>
            </a:fld>
            <a:endParaRPr lang="ru-RU"/>
          </a:p>
        </p:txBody>
      </p:sp>
      <p:pic>
        <p:nvPicPr>
          <p:cNvPr id="6146" name="Picture 2" descr="Solenoid12a-Door_Rollers_Gaps-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989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oor_Halves_Fixatio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45" y="1340768"/>
            <a:ext cx="368617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supports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11</a:t>
            </a:fld>
            <a:endParaRPr lang="ru-RU"/>
          </a:p>
        </p:txBody>
      </p:sp>
      <p:pic>
        <p:nvPicPr>
          <p:cNvPr id="7170" name="Picture 2" descr="Описание: C:\Users\11\Desktop\Solenoid12a-Rails_Roller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" y="2132856"/>
            <a:ext cx="5045831" cy="36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1"/>
          <a:stretch>
            <a:fillRect/>
          </a:stretch>
        </p:blipFill>
        <p:spPr bwMode="auto">
          <a:xfrm>
            <a:off x="5220071" y="2204454"/>
            <a:ext cx="3284545" cy="3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Passages for tubing and cabling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 descr="New Cable Chan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4261"/>
            <a:ext cx="2736304" cy="425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olenoid11b_3D(1,00)_(MAGNET)_(CLOSE)_(IC)_(MODIFIED)-2a'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270614" cy="4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4127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Additional space requested for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cabling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2059107"/>
            <a:ext cx="79208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Nomination of the magnet parts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77" y="1600200"/>
            <a:ext cx="5926075" cy="48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criteria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Steel 10/Steel 3: </a:t>
            </a:r>
            <a:r>
              <a:rPr lang="ru-RU" sz="2800" dirty="0">
                <a:sym typeface="Symbol"/>
              </a:rPr>
              <a:t></a:t>
            </a:r>
            <a:r>
              <a:rPr lang="ru-RU" sz="2800" baseline="-25000" dirty="0"/>
              <a:t>0.2</a:t>
            </a:r>
            <a:r>
              <a:rPr lang="ru-RU" sz="2800" dirty="0"/>
              <a:t>=210 </a:t>
            </a:r>
            <a:r>
              <a:rPr lang="ru-RU" sz="2800" dirty="0" err="1"/>
              <a:t>MPa</a:t>
            </a:r>
            <a:r>
              <a:rPr lang="ru-RU" sz="2800" dirty="0"/>
              <a:t>, </a:t>
            </a:r>
            <a:r>
              <a:rPr lang="ru-RU" sz="2800" dirty="0" smtClean="0">
                <a:sym typeface="Symbol"/>
              </a:rPr>
              <a:t></a:t>
            </a:r>
            <a:r>
              <a:rPr lang="en-US" sz="2800" baseline="-25000" dirty="0" smtClean="0"/>
              <a:t>u</a:t>
            </a:r>
            <a:r>
              <a:rPr lang="ru-RU" sz="2800" dirty="0" smtClean="0"/>
              <a:t>=340</a:t>
            </a:r>
            <a:r>
              <a:rPr lang="ru-RU" sz="2800" dirty="0"/>
              <a:t> </a:t>
            </a:r>
            <a:r>
              <a:rPr lang="ru-RU" sz="2800" dirty="0" smtClean="0"/>
              <a:t>M</a:t>
            </a:r>
            <a:r>
              <a:rPr lang="en-US" sz="2800" dirty="0" smtClean="0"/>
              <a:t>p</a:t>
            </a:r>
            <a:r>
              <a:rPr lang="ru-RU" sz="2800" dirty="0" smtClean="0"/>
              <a:t>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Allowable stress for steel construction </a:t>
            </a:r>
            <a:r>
              <a:rPr lang="ru-RU" sz="2800" dirty="0" smtClean="0">
                <a:sym typeface="Symbol"/>
              </a:rPr>
              <a:t></a:t>
            </a:r>
            <a:r>
              <a:rPr lang="ru-RU" sz="2800" dirty="0"/>
              <a:t>= </a:t>
            </a:r>
            <a:r>
              <a:rPr lang="ru-RU" sz="2800" dirty="0">
                <a:sym typeface="Symbol"/>
              </a:rPr>
              <a:t></a:t>
            </a:r>
            <a:r>
              <a:rPr lang="ru-RU" sz="2800" baseline="-25000" dirty="0" smtClean="0"/>
              <a:t>0.2</a:t>
            </a:r>
            <a:r>
              <a:rPr lang="en-US" sz="2800" dirty="0" smtClean="0"/>
              <a:t>/1.5, </a:t>
            </a:r>
          </a:p>
          <a:p>
            <a:pPr marL="0" indent="0">
              <a:buNone/>
            </a:pPr>
            <a:r>
              <a:rPr lang="en-US" sz="2800" dirty="0">
                <a:sym typeface="Symbol"/>
              </a:rPr>
              <a:t>	</a:t>
            </a:r>
            <a:r>
              <a:rPr lang="ru-RU" sz="2800" dirty="0" smtClean="0">
                <a:sym typeface="Symbol"/>
              </a:rPr>
              <a:t></a:t>
            </a:r>
            <a:r>
              <a:rPr lang="ru-RU" sz="2800" dirty="0"/>
              <a:t>=</a:t>
            </a:r>
            <a:r>
              <a:rPr lang="ru-RU" sz="2800" dirty="0">
                <a:solidFill>
                  <a:srgbClr val="FF0000"/>
                </a:solidFill>
              </a:rPr>
              <a:t>140</a:t>
            </a:r>
            <a:r>
              <a:rPr lang="ru-RU" sz="2800" dirty="0"/>
              <a:t> </a:t>
            </a:r>
            <a:r>
              <a:rPr lang="ru-RU" sz="2800" dirty="0" err="1"/>
              <a:t>MPa</a:t>
            </a:r>
            <a:r>
              <a:rPr lang="ru-RU" sz="2800" dirty="0"/>
              <a:t>,   </a:t>
            </a:r>
            <a:r>
              <a:rPr lang="ru-RU" sz="2800" dirty="0">
                <a:sym typeface="Symbol"/>
              </a:rPr>
              <a:t></a:t>
            </a:r>
            <a:r>
              <a:rPr lang="ru-RU" sz="2800" dirty="0"/>
              <a:t>=</a:t>
            </a:r>
            <a:r>
              <a:rPr lang="ru-RU" sz="2800" dirty="0">
                <a:solidFill>
                  <a:srgbClr val="FF0000"/>
                </a:solidFill>
              </a:rPr>
              <a:t>70</a:t>
            </a:r>
            <a:r>
              <a:rPr lang="ru-RU" sz="2800" dirty="0"/>
              <a:t> </a:t>
            </a:r>
            <a:r>
              <a:rPr lang="ru-RU" sz="2800" dirty="0" err="1"/>
              <a:t>MPa</a:t>
            </a:r>
            <a:endParaRPr lang="ru-RU" sz="2800" dirty="0"/>
          </a:p>
          <a:p>
            <a:pPr marL="0" indent="0">
              <a:buNone/>
            </a:pPr>
            <a:r>
              <a:rPr lang="en-US" sz="2800" dirty="0" smtClean="0"/>
              <a:t>Criteria for steel plates  </a:t>
            </a:r>
            <a:r>
              <a:rPr lang="ru-RU" sz="2800" dirty="0">
                <a:sym typeface="Symbol"/>
              </a:rPr>
              <a:t></a:t>
            </a:r>
            <a:r>
              <a:rPr lang="en-US" sz="2800" baseline="-25000" dirty="0"/>
              <a:t>m</a:t>
            </a:r>
            <a:r>
              <a:rPr lang="en-US" sz="2800" dirty="0">
                <a:sym typeface="Symbol"/>
              </a:rPr>
              <a:t></a:t>
            </a:r>
            <a:r>
              <a:rPr lang="ru-RU" sz="2800" dirty="0">
                <a:sym typeface="Symbol"/>
              </a:rPr>
              <a:t>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>
                <a:sym typeface="Symbol"/>
              </a:rPr>
              <a:t></a:t>
            </a:r>
            <a:r>
              <a:rPr lang="en-US" sz="2800" baseline="-25000" dirty="0"/>
              <a:t>m</a:t>
            </a:r>
            <a:r>
              <a:rPr lang="ru-RU" sz="2800" dirty="0"/>
              <a:t>+</a:t>
            </a:r>
            <a:r>
              <a:rPr lang="ru-RU" sz="2800" dirty="0">
                <a:sym typeface="Symbol"/>
              </a:rPr>
              <a:t></a:t>
            </a:r>
            <a:r>
              <a:rPr lang="en-US" sz="2800" baseline="-25000" dirty="0"/>
              <a:t>b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</a:t>
            </a:r>
            <a:r>
              <a:rPr lang="ru-RU" sz="2800" dirty="0"/>
              <a:t>1.3</a:t>
            </a:r>
            <a:r>
              <a:rPr lang="ru-RU" sz="2800" dirty="0">
                <a:sym typeface="Symbol"/>
              </a:rPr>
              <a:t></a:t>
            </a:r>
            <a:r>
              <a:rPr lang="ru-RU" sz="2800" dirty="0" smtClean="0"/>
              <a:t>,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Criteria along the plate thickness  	</a:t>
            </a:r>
            <a:r>
              <a:rPr lang="ru-RU" sz="2800" dirty="0" smtClean="0">
                <a:sym typeface="Symbol"/>
              </a:rPr>
              <a:t></a:t>
            </a:r>
            <a:r>
              <a:rPr lang="ru-RU" sz="2800" dirty="0"/>
              <a:t>=0.5</a:t>
            </a:r>
            <a:r>
              <a:rPr lang="ru-RU" sz="2800" dirty="0" smtClean="0">
                <a:sym typeface="Symbol"/>
              </a:rPr>
              <a:t></a:t>
            </a:r>
            <a:endParaRPr lang="en-US" sz="2800" dirty="0" smtClean="0">
              <a:sym typeface="Symbol"/>
            </a:endParaRPr>
          </a:p>
          <a:p>
            <a:pPr marL="0" indent="0">
              <a:buNone/>
            </a:pPr>
            <a:r>
              <a:rPr lang="en-US" sz="2800" dirty="0" smtClean="0"/>
              <a:t>Allowable stress for weld seems 	[</a:t>
            </a:r>
            <a:r>
              <a:rPr lang="en-US" sz="2800" dirty="0"/>
              <a:t>τ] = </a:t>
            </a:r>
            <a:r>
              <a:rPr lang="en-US" sz="2800" dirty="0">
                <a:solidFill>
                  <a:srgbClr val="FF0000"/>
                </a:solidFill>
              </a:rPr>
              <a:t>63</a:t>
            </a:r>
            <a:r>
              <a:rPr lang="en-US" sz="2800" dirty="0"/>
              <a:t> </a:t>
            </a:r>
            <a:r>
              <a:rPr lang="en-US" sz="2800" dirty="0" err="1" smtClean="0"/>
              <a:t>Mpa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Bolts M</a:t>
            </a:r>
            <a:r>
              <a:rPr lang="ru-RU" sz="2800" dirty="0" smtClean="0">
                <a:solidFill>
                  <a:srgbClr val="0070C0"/>
                </a:solidFill>
              </a:rPr>
              <a:t>24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</a:t>
            </a:r>
            <a:r>
              <a:rPr lang="ru-RU" sz="2800" dirty="0">
                <a:solidFill>
                  <a:srgbClr val="0070C0"/>
                </a:solidFill>
              </a:rPr>
              <a:t>2</a:t>
            </a:r>
            <a:r>
              <a:rPr lang="ru-RU" sz="2800" dirty="0" smtClean="0"/>
              <a:t>:</a:t>
            </a:r>
            <a:r>
              <a:rPr lang="en-US" sz="2800" dirty="0" smtClean="0"/>
              <a:t>    </a:t>
            </a:r>
            <a:r>
              <a:rPr lang="en-US" sz="2800" dirty="0" smtClean="0">
                <a:sym typeface="Symbol"/>
              </a:rPr>
              <a:t></a:t>
            </a:r>
            <a:r>
              <a:rPr lang="en-US" sz="2800" dirty="0"/>
              <a:t>P</a:t>
            </a:r>
            <a:r>
              <a:rPr lang="en-US" sz="2800" dirty="0">
                <a:sym typeface="Symbol"/>
              </a:rPr>
              <a:t></a:t>
            </a:r>
            <a:r>
              <a:rPr lang="ru-RU" sz="2800" dirty="0"/>
              <a:t>=</a:t>
            </a:r>
            <a:r>
              <a:rPr lang="ru-RU" sz="2800" dirty="0">
                <a:solidFill>
                  <a:srgbClr val="FF0000"/>
                </a:solidFill>
              </a:rPr>
              <a:t>99.8</a:t>
            </a:r>
            <a:r>
              <a:rPr lang="ru-RU" sz="2800" dirty="0"/>
              <a:t> </a:t>
            </a:r>
            <a:r>
              <a:rPr lang="en-US" sz="2800" dirty="0" err="1"/>
              <a:t>kN</a:t>
            </a:r>
            <a:r>
              <a:rPr lang="ru-RU" sz="2800" dirty="0" smtClean="0"/>
              <a:t>;</a:t>
            </a:r>
            <a:r>
              <a:rPr lang="ru-RU" sz="2800" dirty="0">
                <a:sym typeface="Symbol"/>
              </a:rPr>
              <a:t> </a:t>
            </a:r>
            <a:r>
              <a:rPr lang="ru-RU" sz="2800" dirty="0"/>
              <a:t>=</a:t>
            </a:r>
            <a:r>
              <a:rPr lang="ru-RU" sz="2800" dirty="0" smtClean="0">
                <a:solidFill>
                  <a:srgbClr val="FF0000"/>
                </a:solidFill>
              </a:rPr>
              <a:t>117</a:t>
            </a:r>
            <a:r>
              <a:rPr lang="ru-RU" sz="2800" dirty="0" smtClean="0"/>
              <a:t> </a:t>
            </a:r>
            <a:r>
              <a:rPr lang="ru-RU" sz="2800" dirty="0" err="1" smtClean="0"/>
              <a:t>kN</a:t>
            </a:r>
            <a:r>
              <a:rPr lang="en-US" sz="2800" dirty="0" smtClean="0"/>
              <a:t>; </a:t>
            </a:r>
            <a:r>
              <a:rPr lang="en-US" sz="2800" dirty="0" err="1" smtClean="0"/>
              <a:t>P</a:t>
            </a:r>
            <a:r>
              <a:rPr lang="en-US" sz="2800" baseline="-25000" dirty="0" err="1"/>
              <a:t>tighten</a:t>
            </a:r>
            <a:r>
              <a:rPr lang="en-US" sz="2800" dirty="0" smtClean="0"/>
              <a:t>=100 </a:t>
            </a:r>
            <a:r>
              <a:rPr lang="en-US" sz="2800" dirty="0" err="1" smtClean="0"/>
              <a:t>kN</a:t>
            </a:r>
            <a:endParaRPr lang="en-US" sz="2800" dirty="0" smtClean="0"/>
          </a:p>
          <a:p>
            <a:r>
              <a:rPr lang="en-US" sz="2800" dirty="0">
                <a:solidFill>
                  <a:srgbClr val="0070C0"/>
                </a:solidFill>
              </a:rPr>
              <a:t>Bolts </a:t>
            </a:r>
            <a:r>
              <a:rPr lang="en-US" sz="2800" dirty="0" smtClean="0">
                <a:solidFill>
                  <a:srgbClr val="0070C0"/>
                </a:solidFill>
              </a:rPr>
              <a:t>M36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en-US" sz="2800" dirty="0" smtClean="0">
                <a:solidFill>
                  <a:srgbClr val="0070C0"/>
                </a:solidFill>
              </a:rPr>
              <a:t>3</a:t>
            </a:r>
            <a:r>
              <a:rPr lang="en-US" sz="2800" dirty="0" smtClean="0"/>
              <a:t>: </a:t>
            </a:r>
            <a:r>
              <a:rPr lang="ru-RU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/>
              </a:rPr>
              <a:t></a:t>
            </a:r>
            <a:r>
              <a:rPr lang="en-US" sz="2800" dirty="0"/>
              <a:t>P</a:t>
            </a:r>
            <a:r>
              <a:rPr lang="en-US" sz="2800" dirty="0">
                <a:sym typeface="Symbol"/>
              </a:rPr>
              <a:t></a:t>
            </a:r>
            <a:r>
              <a:rPr lang="ru-RU" sz="2800" dirty="0"/>
              <a:t>=</a:t>
            </a:r>
            <a:r>
              <a:rPr lang="ru-RU" sz="2800" dirty="0">
                <a:solidFill>
                  <a:srgbClr val="FF0000"/>
                </a:solidFill>
              </a:rPr>
              <a:t>225 </a:t>
            </a:r>
            <a:r>
              <a:rPr lang="en-US" sz="2800" dirty="0" err="1"/>
              <a:t>kN</a:t>
            </a:r>
            <a:r>
              <a:rPr lang="ru-RU" sz="2800" dirty="0" smtClean="0"/>
              <a:t>;</a:t>
            </a:r>
            <a:r>
              <a:rPr lang="ru-RU" sz="2800" dirty="0">
                <a:sym typeface="Symbol"/>
              </a:rPr>
              <a:t> </a:t>
            </a:r>
            <a:r>
              <a:rPr lang="en-US" sz="2800" dirty="0"/>
              <a:t>Q</a:t>
            </a:r>
            <a:r>
              <a:rPr lang="ru-RU" sz="2800" dirty="0">
                <a:sym typeface="Symbol"/>
              </a:rPr>
              <a:t></a:t>
            </a:r>
            <a:r>
              <a:rPr lang="ru-RU" sz="2800" dirty="0"/>
              <a:t>=</a:t>
            </a:r>
            <a:r>
              <a:rPr lang="ru-RU" sz="2800" dirty="0" smtClean="0">
                <a:solidFill>
                  <a:srgbClr val="FF0000"/>
                </a:solidFill>
              </a:rPr>
              <a:t>265</a:t>
            </a:r>
            <a:r>
              <a:rPr lang="ru-RU" sz="2800" dirty="0" smtClean="0"/>
              <a:t> </a:t>
            </a:r>
            <a:r>
              <a:rPr lang="ru-RU" sz="2800" dirty="0" err="1" smtClean="0"/>
              <a:t>kN</a:t>
            </a:r>
            <a:r>
              <a:rPr lang="en-US" sz="2800" dirty="0" smtClean="0"/>
              <a:t>; </a:t>
            </a:r>
            <a:r>
              <a:rPr lang="en-US" sz="2800" dirty="0" err="1" smtClean="0"/>
              <a:t>P</a:t>
            </a:r>
            <a:r>
              <a:rPr lang="en-US" sz="2800" baseline="-25000" dirty="0" err="1"/>
              <a:t>tighten</a:t>
            </a:r>
            <a:r>
              <a:rPr lang="en-US" sz="2800" dirty="0" smtClean="0"/>
              <a:t>=225 </a:t>
            </a:r>
            <a:r>
              <a:rPr lang="en-US" sz="2800" dirty="0" err="1" smtClean="0"/>
              <a:t>kN</a:t>
            </a:r>
            <a:endParaRPr lang="ru-RU" sz="2800" dirty="0"/>
          </a:p>
          <a:p>
            <a:endParaRPr lang="en-US" sz="2800" dirty="0" smtClean="0"/>
          </a:p>
          <a:p>
            <a:endParaRPr lang="ru-RU" sz="28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FE model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15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12517" r="10992" b="4910"/>
          <a:stretch>
            <a:fillRect/>
          </a:stretch>
        </p:blipFill>
        <p:spPr bwMode="auto">
          <a:xfrm>
            <a:off x="107504" y="1304634"/>
            <a:ext cx="6408712" cy="51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2492896"/>
            <a:ext cx="329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/>
            <a:r>
              <a:rPr lang="en-US" dirty="0" smtClean="0"/>
              <a:t>Model - Shell and beam finite elements</a:t>
            </a:r>
          </a:p>
          <a:p>
            <a:r>
              <a:rPr lang="en-US" dirty="0" smtClean="0"/>
              <a:t>Number of elements ~260 000</a:t>
            </a:r>
          </a:p>
          <a:p>
            <a:r>
              <a:rPr lang="en-US" dirty="0" smtClean="0"/>
              <a:t>Computation time of a basic load case                            ~30 minutes</a:t>
            </a:r>
          </a:p>
          <a:p>
            <a:r>
              <a:rPr lang="en-US" dirty="0" smtClean="0"/>
              <a:t>Data base volume for one computation case  -1.5Gb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0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Yoke beam modeling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16</a:t>
            </a:fld>
            <a:endParaRPr lang="ru-RU"/>
          </a:p>
        </p:txBody>
      </p:sp>
      <p:pic>
        <p:nvPicPr>
          <p:cNvPr id="11266" name="Picture 2" descr="Barrel_beams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760640" cy="431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46" y="1772816"/>
            <a:ext cx="3835906" cy="432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 of the FE design model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17</a:t>
            </a:fld>
            <a:endParaRPr lang="ru-RU"/>
          </a:p>
        </p:txBody>
      </p:sp>
      <p:pic>
        <p:nvPicPr>
          <p:cNvPr id="12291" name="Picture 3" descr="yoke_suppor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r="1" b="6643"/>
          <a:stretch/>
        </p:blipFill>
        <p:spPr bwMode="auto">
          <a:xfrm>
            <a:off x="4805082" y="1340468"/>
            <a:ext cx="3372700" cy="21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Vertical_frame_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95" y="3481029"/>
            <a:ext cx="3649276" cy="276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vertical_w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7" y="1196752"/>
            <a:ext cx="3461799" cy="33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ryostat_sup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37" y="4050839"/>
            <a:ext cx="2773058" cy="26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points of the yoke and cryostat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18</a:t>
            </a:fld>
            <a:endParaRPr lang="ru-RU"/>
          </a:p>
        </p:txBody>
      </p:sp>
      <p:pic>
        <p:nvPicPr>
          <p:cNvPr id="14338" name="Picture 2" descr="ref_point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4528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ref_point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881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pressure and forces applied to the yoke barrel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19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6206" r="2818" b="2182"/>
          <a:stretch>
            <a:fillRect/>
          </a:stretch>
        </p:blipFill>
        <p:spPr bwMode="auto">
          <a:xfrm>
            <a:off x="460829" y="1486075"/>
            <a:ext cx="3463099" cy="25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5518" r="1895" b="2888"/>
          <a:stretch/>
        </p:blipFill>
        <p:spPr bwMode="auto">
          <a:xfrm>
            <a:off x="5132889" y="1624172"/>
            <a:ext cx="3255535" cy="24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6015" r="2916"/>
          <a:stretch/>
        </p:blipFill>
        <p:spPr bwMode="auto">
          <a:xfrm>
            <a:off x="4860032" y="4002776"/>
            <a:ext cx="3352800" cy="25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5995" r="1859" b="2602"/>
          <a:stretch>
            <a:fillRect/>
          </a:stretch>
        </p:blipFill>
        <p:spPr bwMode="auto">
          <a:xfrm>
            <a:off x="514073" y="3976626"/>
            <a:ext cx="3742745" cy="27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Magnet Yoke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Yoke strength analysis is completed</a:t>
            </a:r>
          </a:p>
          <a:p>
            <a:r>
              <a:rPr lang="en-US" dirty="0" smtClean="0"/>
              <a:t>Coordination of  the main magnet interfaces </a:t>
            </a:r>
            <a:r>
              <a:rPr lang="en-US" dirty="0"/>
              <a:t>is </a:t>
            </a:r>
            <a:r>
              <a:rPr lang="en-US" dirty="0" smtClean="0"/>
              <a:t>at the stage of  </a:t>
            </a:r>
            <a:r>
              <a:rPr lang="en-US" dirty="0"/>
              <a:t>finalization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faced </a:t>
            </a:r>
            <a:r>
              <a:rPr lang="en-US" dirty="0" smtClean="0"/>
              <a:t>with final corrections of the yoke drawings on the base of computations and interface coordination</a:t>
            </a:r>
          </a:p>
          <a:p>
            <a:r>
              <a:rPr lang="en-US" dirty="0" smtClean="0"/>
              <a:t>Yoke technical specification and test manual are to be prepared</a:t>
            </a:r>
          </a:p>
          <a:p>
            <a:r>
              <a:rPr lang="en-US" dirty="0" smtClean="0"/>
              <a:t>Preliminary discussions with </a:t>
            </a:r>
            <a:r>
              <a:rPr lang="en-US" dirty="0"/>
              <a:t>the supposed </a:t>
            </a:r>
            <a:r>
              <a:rPr lang="en-US" dirty="0" smtClean="0"/>
              <a:t>yoke producers can be started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3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cases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Difference in magnet structure properties has bean treated in different FE models</a:t>
            </a:r>
          </a:p>
          <a:p>
            <a:pPr lvl="1"/>
            <a:r>
              <a:rPr lang="en-US" sz="2200" dirty="0" smtClean="0"/>
              <a:t>Rigid/non-rigid fixation of the door to the yoke</a:t>
            </a:r>
          </a:p>
          <a:p>
            <a:pPr lvl="1"/>
            <a:r>
              <a:rPr lang="en-US" sz="2200" dirty="0" smtClean="0"/>
              <a:t>Two/five support point for a platform beam</a:t>
            </a:r>
          </a:p>
          <a:p>
            <a:pPr lvl="1"/>
            <a:r>
              <a:rPr lang="en-US" sz="2200" dirty="0" smtClean="0"/>
              <a:t>Bottom/tilted beam fixation of the cryostat supports</a:t>
            </a:r>
          </a:p>
          <a:p>
            <a:pPr marL="0" indent="0">
              <a:buNone/>
            </a:pPr>
            <a:r>
              <a:rPr lang="en-US" sz="2200" dirty="0" smtClean="0"/>
              <a:t>Different kind of loads were applied within one </a:t>
            </a:r>
            <a:r>
              <a:rPr lang="en-US" sz="2200" dirty="0"/>
              <a:t>FE </a:t>
            </a:r>
            <a:r>
              <a:rPr lang="en-US" sz="2200" dirty="0" smtClean="0"/>
              <a:t>model type </a:t>
            </a:r>
          </a:p>
          <a:p>
            <a:pPr lvl="1"/>
            <a:r>
              <a:rPr lang="en-US" sz="2200" dirty="0" smtClean="0"/>
              <a:t>Gravity</a:t>
            </a:r>
          </a:p>
          <a:p>
            <a:pPr lvl="1"/>
            <a:r>
              <a:rPr lang="en-US" sz="2200" dirty="0" smtClean="0"/>
              <a:t>Seismic loads</a:t>
            </a:r>
          </a:p>
          <a:p>
            <a:pPr lvl="1"/>
            <a:r>
              <a:rPr lang="en-US" sz="2200" dirty="0" smtClean="0"/>
              <a:t>Magnetic forces</a:t>
            </a:r>
          </a:p>
          <a:p>
            <a:pPr marL="0" indent="0">
              <a:buNone/>
            </a:pPr>
            <a:r>
              <a:rPr lang="en-US" sz="2200" dirty="0" smtClean="0"/>
              <a:t>Load </a:t>
            </a:r>
            <a:r>
              <a:rPr lang="en-US" sz="2200" dirty="0"/>
              <a:t>case </a:t>
            </a:r>
            <a:r>
              <a:rPr lang="en-US" sz="2200" dirty="0" smtClean="0"/>
              <a:t>– </a:t>
            </a:r>
          </a:p>
          <a:p>
            <a:pPr marL="0" indent="0">
              <a:buNone/>
            </a:pPr>
            <a:r>
              <a:rPr lang="en-US" sz="2200" dirty="0" smtClean="0"/>
              <a:t>some stages of magnet assembly , transportation and operation  were considered as combinations of results  for different FE models  with different sets of loads  </a:t>
            </a:r>
          </a:p>
          <a:p>
            <a:pPr marL="400050" lvl="1" indent="0">
              <a:buNone/>
            </a:pPr>
            <a:r>
              <a:rPr lang="en-US" sz="1800" dirty="0" smtClean="0"/>
              <a:t>LC1-LC49 	basic load cases</a:t>
            </a:r>
          </a:p>
          <a:p>
            <a:pPr marL="400050" lvl="1" indent="0">
              <a:buNone/>
            </a:pPr>
            <a:r>
              <a:rPr lang="en-US" sz="1800" dirty="0" smtClean="0"/>
              <a:t>LC51-LC55	magnet assemble regimes</a:t>
            </a:r>
          </a:p>
          <a:p>
            <a:pPr marL="400050" lvl="1" indent="0">
              <a:buNone/>
            </a:pPr>
            <a:r>
              <a:rPr lang="en-US" sz="2000" dirty="0" smtClean="0"/>
              <a:t>LC61-LC69	magnet transportation regimes</a:t>
            </a:r>
          </a:p>
          <a:p>
            <a:pPr marL="400050" lvl="1" indent="0">
              <a:buNone/>
            </a:pPr>
            <a:r>
              <a:rPr lang="en-US" sz="2000" dirty="0" smtClean="0"/>
              <a:t>LC71-LC78	magnet operation regimes</a:t>
            </a:r>
          </a:p>
          <a:p>
            <a:pPr marL="400050" lvl="1" indent="0">
              <a:buNone/>
            </a:pPr>
            <a:r>
              <a:rPr lang="en-US" sz="2000" dirty="0" smtClean="0"/>
              <a:t>LC81-LC87	magnet regimes with the cryostat fixation to the tilted beams </a:t>
            </a: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Load Cases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82851"/>
              </p:ext>
            </p:extLst>
          </p:nvPr>
        </p:nvGraphicFramePr>
        <p:xfrm>
          <a:off x="179510" y="1340765"/>
          <a:ext cx="8640959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704"/>
                <a:gridCol w="719827"/>
                <a:gridCol w="719827"/>
                <a:gridCol w="359913"/>
                <a:gridCol w="431489"/>
                <a:gridCol w="431489"/>
                <a:gridCol w="359913"/>
                <a:gridCol w="359913"/>
                <a:gridCol w="359913"/>
                <a:gridCol w="503574"/>
                <a:gridCol w="360421"/>
                <a:gridCol w="289352"/>
                <a:gridCol w="431489"/>
                <a:gridCol w="431997"/>
                <a:gridCol w="431997"/>
                <a:gridCol w="431489"/>
                <a:gridCol w="359913"/>
                <a:gridCol w="359913"/>
                <a:gridCol w="359913"/>
                <a:gridCol w="359913"/>
              </a:tblGrid>
              <a:tr h="7383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LC#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Support scheme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 position and fixation type*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load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Magnetic forces are applied to the yoke and to the coil at maximal current and for nominal position of the cryostat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Magnetic forces applied to the cryostat and to the yoke at maximal current due to tolerable misalignments of the cryostat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Horizontal seismic forces (acceleration) applied to the yoke parts and to the cryostat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Run over an on-path irregularity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of 1 mm in height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Separation of platform beams due to misalignment of the  rails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at the cornices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weight is applied to the barrel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(without stiffness)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stiffness is applied (without weight)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X </a:t>
                      </a:r>
                      <a:r>
                        <a:rPr lang="en-US" sz="600">
                          <a:effectLst/>
                        </a:rPr>
                        <a:t>=</a:t>
                      </a:r>
                      <a:r>
                        <a:rPr lang="ru-RU" sz="600">
                          <a:effectLst/>
                        </a:rPr>
                        <a:t> -</a:t>
                      </a:r>
                      <a:r>
                        <a:rPr lang="en-US" sz="600">
                          <a:effectLst/>
                        </a:rPr>
                        <a:t>45 kN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Y </a:t>
                      </a:r>
                      <a:r>
                        <a:rPr lang="en-US" sz="600">
                          <a:effectLst/>
                        </a:rPr>
                        <a:t>= +45 kN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Z </a:t>
                      </a:r>
                      <a:r>
                        <a:rPr lang="en-US" sz="600">
                          <a:effectLst/>
                        </a:rPr>
                        <a:t>= -100 kN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baseline="-25000">
                          <a:effectLst/>
                        </a:rPr>
                        <a:t>X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0.75 m\s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baseline="-25000">
                          <a:effectLst/>
                        </a:rPr>
                        <a:t>Z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0.75 m\s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Two supports for every platform beam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(magnet transportation)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Fifteen steady-state supports for every platform beam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(magnet assembly and magnet operation)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the yoke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cryostat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the inner detectors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11 </a:t>
                      </a:r>
                      <a:r>
                        <a:rPr lang="en-US" sz="600">
                          <a:effectLst/>
                        </a:rPr>
                        <a:t>= +1mm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11</a:t>
                      </a:r>
                      <a:r>
                        <a:rPr lang="en-US" sz="600">
                          <a:effectLst/>
                        </a:rPr>
                        <a:t>= -1mm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12 </a:t>
                      </a:r>
                      <a:r>
                        <a:rPr lang="en-US" sz="600">
                          <a:effectLst/>
                        </a:rPr>
                        <a:t>= +1mm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12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1mm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vert="vert27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52</a:t>
                      </a:r>
                      <a:r>
                        <a:rPr lang="ru-RU" sz="600">
                          <a:effectLst/>
                        </a:rPr>
                        <a:t>**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53*</a:t>
                      </a:r>
                      <a:r>
                        <a:rPr lang="ru-RU" sz="6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</a:t>
                      </a:r>
                      <a:r>
                        <a:rPr lang="en-US" sz="600">
                          <a:effectLst/>
                        </a:rPr>
                        <a:t>*</a:t>
                      </a:r>
                      <a:r>
                        <a:rPr lang="ru-RU" sz="600">
                          <a:effectLst/>
                        </a:rPr>
                        <a:t>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81***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82****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  <a:tr h="12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90" marR="548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deformity of the magnet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22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13890" r="21027" b="6532"/>
          <a:stretch/>
        </p:blipFill>
        <p:spPr bwMode="auto">
          <a:xfrm>
            <a:off x="107504" y="1700808"/>
            <a:ext cx="4255046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57994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Weight load (LC54)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4" descr="C:\Users\11\Desktop\Results2\LC43_dispY_deform2.bmp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3800" b="10689"/>
          <a:stretch/>
        </p:blipFill>
        <p:spPr bwMode="auto">
          <a:xfrm>
            <a:off x="4752860" y="1844824"/>
            <a:ext cx="428363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3968" y="5589795"/>
            <a:ext cx="464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 into on-path </a:t>
            </a:r>
            <a:r>
              <a:rPr lang="en-US" dirty="0" smtClean="0">
                <a:solidFill>
                  <a:srgbClr val="FF0000"/>
                </a:solidFill>
              </a:rPr>
              <a:t>unevenness of 1  </a:t>
            </a:r>
            <a:r>
              <a:rPr lang="en-US" dirty="0">
                <a:solidFill>
                  <a:srgbClr val="FF0000"/>
                </a:solidFill>
              </a:rPr>
              <a:t>mm in </a:t>
            </a:r>
            <a:r>
              <a:rPr lang="en-US" dirty="0" smtClean="0">
                <a:solidFill>
                  <a:srgbClr val="FF0000"/>
                </a:solidFill>
              </a:rPr>
              <a:t>high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in the process of magnet transportation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LC63</a:t>
            </a:r>
          </a:p>
          <a:p>
            <a:pPr marL="0" indent="0">
              <a:buNone/>
            </a:pPr>
            <a:r>
              <a:rPr lang="en-US" dirty="0" smtClean="0"/>
              <a:t>Door opened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23</a:t>
            </a:fld>
            <a:endParaRPr lang="ru-RU"/>
          </a:p>
        </p:txBody>
      </p:sp>
      <p:pic>
        <p:nvPicPr>
          <p:cNvPr id="2050" name="Picture 2" descr="C:\Users\Evgeny\Desktop\Results3\LC63_dispY_fromX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4752528" cy="46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characteristics of the magnet supports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Maximal vertical </a:t>
            </a:r>
            <a:r>
              <a:rPr lang="en-US" sz="2800" dirty="0"/>
              <a:t>load on a </a:t>
            </a:r>
            <a:r>
              <a:rPr lang="en-US" sz="2800" dirty="0" smtClean="0"/>
              <a:t>support </a:t>
            </a:r>
            <a:r>
              <a:rPr lang="en-US" sz="2800" dirty="0"/>
              <a:t>(roller carriage</a:t>
            </a:r>
            <a:r>
              <a:rPr lang="en-US" sz="2800" dirty="0" smtClean="0"/>
              <a:t>) in the process of movement up to 1221 </a:t>
            </a:r>
            <a:r>
              <a:rPr lang="en-US" sz="2800" dirty="0" err="1" smtClean="0"/>
              <a:t>kN</a:t>
            </a:r>
            <a:r>
              <a:rPr lang="en-US" sz="2800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Torsion stiffness of the yoke 	</a:t>
            </a:r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rigid fixation of the door		</a:t>
            </a:r>
            <a:r>
              <a:rPr lang="ru-RU" sz="2800" dirty="0" smtClean="0"/>
              <a:t>387</a:t>
            </a:r>
            <a:r>
              <a:rPr lang="ru-RU" sz="2800" dirty="0"/>
              <a:t> </a:t>
            </a:r>
            <a:r>
              <a:rPr lang="en-US" sz="2800" dirty="0" err="1" smtClean="0"/>
              <a:t>kN</a:t>
            </a:r>
            <a:r>
              <a:rPr lang="en-US" sz="2800" dirty="0" smtClean="0"/>
              <a:t>/mm</a:t>
            </a:r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nonrigid</a:t>
            </a:r>
            <a:r>
              <a:rPr lang="en-US" sz="2800" dirty="0" smtClean="0"/>
              <a:t> fixation of the door	</a:t>
            </a:r>
            <a:r>
              <a:rPr lang="ru-RU" sz="2800" dirty="0"/>
              <a:t>240</a:t>
            </a:r>
            <a:r>
              <a:rPr lang="en-US" sz="2800" dirty="0"/>
              <a:t> </a:t>
            </a:r>
            <a:r>
              <a:rPr lang="en-US" sz="2800" dirty="0" err="1"/>
              <a:t>kN</a:t>
            </a:r>
            <a:r>
              <a:rPr lang="ru-RU" sz="2800" dirty="0"/>
              <a:t>/</a:t>
            </a:r>
            <a:r>
              <a:rPr lang="en-US" sz="2800" dirty="0" smtClean="0"/>
              <a:t>mm</a:t>
            </a:r>
          </a:p>
          <a:p>
            <a:pPr marL="514350" lvl="0" indent="-514350">
              <a:buAutoNum type="arabicPeriod" startAt="3"/>
            </a:pPr>
            <a:r>
              <a:rPr lang="en-US" sz="2800" dirty="0" smtClean="0"/>
              <a:t>Separation on rail/roller interface</a:t>
            </a:r>
          </a:p>
          <a:p>
            <a:pPr marL="0" lvl="0" indent="0">
              <a:buNone/>
            </a:pPr>
            <a:r>
              <a:rPr lang="en-US" sz="2800" dirty="0" smtClean="0"/>
              <a:t>	rigid </a:t>
            </a:r>
            <a:r>
              <a:rPr lang="en-US" sz="2800" dirty="0"/>
              <a:t>fixation of the door		</a:t>
            </a:r>
            <a:r>
              <a:rPr lang="en-US" sz="2800" dirty="0" smtClean="0"/>
              <a:t>2.1 mm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nonrigid</a:t>
            </a:r>
            <a:r>
              <a:rPr lang="en-US" sz="2800" dirty="0"/>
              <a:t> fixation of the door	</a:t>
            </a:r>
            <a:r>
              <a:rPr lang="en-US" sz="2800" dirty="0" smtClean="0"/>
              <a:t>3.4 mm</a:t>
            </a:r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Axal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the magnet supports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Axial stiffness of the platform arrangement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en-US" dirty="0" smtClean="0"/>
              <a:t>152 </a:t>
            </a:r>
            <a:r>
              <a:rPr lang="en-US" dirty="0" err="1" smtClean="0"/>
              <a:t>kN</a:t>
            </a:r>
            <a:r>
              <a:rPr lang="en-US" dirty="0" smtClean="0"/>
              <a:t>/mm</a:t>
            </a:r>
          </a:p>
          <a:p>
            <a:r>
              <a:rPr lang="en-US" dirty="0" smtClean="0"/>
              <a:t>The friction force between the roller carriage and the rails in lateral direction  </a:t>
            </a:r>
            <a:r>
              <a:rPr lang="ru-RU" dirty="0" smtClean="0"/>
              <a:t>(</a:t>
            </a:r>
            <a:r>
              <a:rPr lang="en-US" dirty="0" smtClean="0"/>
              <a:t>friction factor is 0.1)</a:t>
            </a:r>
          </a:p>
          <a:p>
            <a:pPr marL="0" indent="0">
              <a:buNone/>
            </a:pPr>
            <a:r>
              <a:rPr lang="en-US" dirty="0" smtClean="0"/>
              <a:t>          1221 </a:t>
            </a:r>
            <a:r>
              <a:rPr lang="en-US" dirty="0" err="1" smtClean="0"/>
              <a:t>kN</a:t>
            </a:r>
            <a:r>
              <a:rPr lang="en-US" dirty="0" smtClean="0"/>
              <a:t> x 0.1 = 122 </a:t>
            </a:r>
            <a:r>
              <a:rPr lang="en-US" dirty="0" err="1" smtClean="0"/>
              <a:t>kN</a:t>
            </a:r>
            <a:endParaRPr lang="en-US" dirty="0" smtClean="0"/>
          </a:p>
          <a:p>
            <a:r>
              <a:rPr lang="en-US" dirty="0" smtClean="0"/>
              <a:t>Maximal possible separation of the platform beams before roller carriage starts slipping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 122/152=0.8 mm</a:t>
            </a:r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roller </a:t>
            </a:r>
            <a:r>
              <a:rPr lang="en-US" dirty="0" smtClean="0"/>
              <a:t>carriages will start </a:t>
            </a:r>
            <a:r>
              <a:rPr lang="en-US" dirty="0"/>
              <a:t>slipping </a:t>
            </a:r>
            <a:r>
              <a:rPr lang="en-US" dirty="0" smtClean="0"/>
              <a:t>before cam followers at the roller carriages interact with the rails because of platform beam separation in the process of movement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0.8&lt;1 mm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deformation of the cornices under action of the door jacks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673607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Vertical sag up to 0.6mm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708920"/>
            <a:ext cx="1304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LC 55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vgeny\Desktop\Results3\LC55_dispY_door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76" y="1916832"/>
            <a:ext cx="5573490" cy="31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995936" y="3789040"/>
            <a:ext cx="504056" cy="18845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95936" y="4221088"/>
            <a:ext cx="3096344" cy="1452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stress (Von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the plate L13 of the beam W7 (LC64)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27</a:t>
            </a:fld>
            <a:endParaRPr lang="ru-RU"/>
          </a:p>
        </p:txBody>
      </p:sp>
      <p:pic>
        <p:nvPicPr>
          <p:cNvPr id="5" name="Объект 4" descr="C:\Users\11\Desktop\LC23_W7_p13_top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559614" cy="31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15753" y="5434191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into </a:t>
            </a:r>
            <a:r>
              <a:rPr lang="en-US" dirty="0" smtClean="0">
                <a:solidFill>
                  <a:srgbClr val="FF0000"/>
                </a:solidFill>
              </a:rPr>
              <a:t>on-path </a:t>
            </a:r>
            <a:r>
              <a:rPr lang="en-US" dirty="0">
                <a:solidFill>
                  <a:srgbClr val="FF0000"/>
                </a:solidFill>
              </a:rPr>
              <a:t>irregularity </a:t>
            </a:r>
            <a:r>
              <a:rPr lang="en-US" dirty="0" smtClean="0">
                <a:solidFill>
                  <a:srgbClr val="FF0000"/>
                </a:solidFill>
              </a:rPr>
              <a:t>1 mm in </a:t>
            </a:r>
            <a:r>
              <a:rPr lang="en-US" dirty="0" err="1" smtClean="0">
                <a:solidFill>
                  <a:srgbClr val="FF0000"/>
                </a:solidFill>
              </a:rPr>
              <a:t>hight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11\Desktop\LC61_W7_p13_top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2765"/>
            <a:ext cx="3707765" cy="3252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4341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LC</a:t>
            </a:r>
            <a:r>
              <a:rPr lang="ru-RU" dirty="0" smtClean="0">
                <a:solidFill>
                  <a:srgbClr val="FF0000"/>
                </a:solidFill>
              </a:rPr>
              <a:t>61</a:t>
            </a:r>
            <a:r>
              <a:rPr lang="en-US" dirty="0" smtClean="0">
                <a:solidFill>
                  <a:srgbClr val="FF0000"/>
                </a:solidFill>
              </a:rPr>
              <a:t> (transportation position on four rollers)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374839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62+40=</a:t>
            </a:r>
            <a:r>
              <a:rPr lang="en-US" b="1" dirty="0" smtClean="0">
                <a:solidFill>
                  <a:srgbClr val="FF0000"/>
                </a:solidFill>
              </a:rPr>
              <a:t>102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η = 140/102 ≈1.4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64088" y="4005064"/>
            <a:ext cx="93610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3203848" y="3964414"/>
            <a:ext cx="504056" cy="107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Deformity and Equivalent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(Von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run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on-path irregularity 1 mm in </a:t>
            </a:r>
            <a:r>
              <a:rPr lang="en-U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hight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(without gravity load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28</a:t>
            </a:fld>
            <a:endParaRPr lang="ru-RU"/>
          </a:p>
        </p:txBody>
      </p:sp>
      <p:pic>
        <p:nvPicPr>
          <p:cNvPr id="5" name="Объект 4" descr="C:\Users\11\Desktop\Results\LC23_stress_deform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4216"/>
            <a:ext cx="7416824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stress (Von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side plate of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beam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W8 (junction W8/W1)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29</a:t>
            </a:fld>
            <a:endParaRPr lang="ru-RU" dirty="0"/>
          </a:p>
        </p:txBody>
      </p:sp>
      <p:pic>
        <p:nvPicPr>
          <p:cNvPr id="5" name="Объект 4" descr="C:\Users\11\Desktop\LC31_sideW8_bottom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0445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81153" y="489418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Widening of the roller track up to +1mm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11\Desktop\LC61_sideW8_bottom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53650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8870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LC</a:t>
            </a:r>
            <a:r>
              <a:rPr lang="ru-RU" sz="2400" dirty="0">
                <a:solidFill>
                  <a:srgbClr val="FF0000"/>
                </a:solidFill>
              </a:rPr>
              <a:t>61</a:t>
            </a:r>
            <a:r>
              <a:rPr lang="en-US" sz="2400" dirty="0">
                <a:solidFill>
                  <a:srgbClr val="FF0000"/>
                </a:solidFill>
              </a:rPr>
              <a:t> (transportation position on four rollers)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2197" y="5710748"/>
            <a:ext cx="395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50+45 = 94 </a:t>
            </a:r>
            <a:r>
              <a:rPr lang="en-US" sz="2400" dirty="0" err="1" smtClean="0">
                <a:solidFill>
                  <a:srgbClr val="FF0000"/>
                </a:solidFill>
              </a:rPr>
              <a:t>Mpa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η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140/94 </a:t>
            </a:r>
            <a:r>
              <a:rPr lang="en-US" sz="2400" dirty="0">
                <a:solidFill>
                  <a:srgbClr val="FF0000"/>
                </a:solidFill>
              </a:rPr>
              <a:t>≈</a:t>
            </a:r>
            <a:r>
              <a:rPr lang="en-US" sz="2400" dirty="0" smtClean="0">
                <a:solidFill>
                  <a:srgbClr val="FF0000"/>
                </a:solidFill>
              </a:rPr>
              <a:t>1.5 </a:t>
            </a:r>
            <a:r>
              <a:rPr lang="en-US" sz="2400" dirty="0" smtClean="0"/>
              <a:t>   LC67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05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Yoke Strength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3645024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Initial data preparation</a:t>
            </a:r>
          </a:p>
          <a:p>
            <a:pPr marL="342900" indent="-342900">
              <a:buFontTx/>
              <a:buAutoNum type="arabicPeriod"/>
            </a:pPr>
            <a:r>
              <a:rPr lang="en-US" sz="2800" dirty="0"/>
              <a:t>Design model and </a:t>
            </a:r>
            <a:r>
              <a:rPr lang="en-US" sz="2800" dirty="0" smtClean="0"/>
              <a:t>choice </a:t>
            </a:r>
            <a:r>
              <a:rPr lang="en-US" sz="2800" smtClean="0"/>
              <a:t>of the load </a:t>
            </a:r>
            <a:r>
              <a:rPr lang="en-US" sz="2800" dirty="0"/>
              <a:t>cases </a:t>
            </a:r>
            <a:endParaRPr lang="en-US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Analysis of the results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Design modifications on the base of analysis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4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deformity of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yoke barrel  beams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LC53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30</a:t>
            </a:fld>
            <a:endParaRPr lang="ru-RU"/>
          </a:p>
        </p:txBody>
      </p:sp>
      <p:pic>
        <p:nvPicPr>
          <p:cNvPr id="3074" name="Picture 2" descr="C:\Users\Evgeny\Desktop\Results3\LC53_dispY_from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48601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21344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Maximal  decreasing of gaps </a:t>
            </a:r>
            <a:r>
              <a:rPr lang="en-US" dirty="0" smtClean="0">
                <a:solidFill>
                  <a:srgbClr val="FF0000"/>
                </a:solidFill>
              </a:rPr>
              <a:t>~-0.7mm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12W8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deformity of the top barrel beam plates (W5)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31</a:t>
            </a:fld>
            <a:endParaRPr lang="ru-RU"/>
          </a:p>
        </p:txBody>
      </p:sp>
      <p:pic>
        <p:nvPicPr>
          <p:cNvPr id="6" name="Рисунок 5" descr="dispW5_from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2575"/>
            <a:ext cx="5496560" cy="375285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"/>
          <a:stretch>
            <a:fillRect/>
          </a:stretch>
        </p:blipFill>
        <p:spPr bwMode="auto">
          <a:xfrm>
            <a:off x="5004048" y="2996952"/>
            <a:ext cx="3959015" cy="345638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10122" y="5733256"/>
            <a:ext cx="166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W5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w/o plate L</a:t>
            </a:r>
            <a:r>
              <a:rPr lang="ru-RU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695" y="55541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Maximal sag is </a:t>
            </a:r>
            <a:r>
              <a:rPr lang="ru-RU" dirty="0">
                <a:solidFill>
                  <a:srgbClr val="FF0000"/>
                </a:solidFill>
              </a:rPr>
              <a:t>1.1 </a:t>
            </a:r>
            <a:r>
              <a:rPr lang="en-US" dirty="0">
                <a:solidFill>
                  <a:srgbClr val="FF0000"/>
                </a:solidFill>
              </a:rPr>
              <a:t>mm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(L</a:t>
            </a:r>
            <a:r>
              <a:rPr lang="ru-RU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Maximal  decreasing of gaps -0.2mm </a:t>
            </a:r>
            <a:r>
              <a:rPr lang="ru-RU" dirty="0">
                <a:solidFill>
                  <a:srgbClr val="FF0000"/>
                </a:solidFill>
              </a:rPr>
              <a:t>(Δ4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deformity under action of magnetic forces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=45kN +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Fz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=140kN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32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173" r="12820" b="13801"/>
          <a:stretch/>
        </p:blipFill>
        <p:spPr bwMode="auto">
          <a:xfrm>
            <a:off x="4716016" y="2060848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064" r="18858" b="9219"/>
          <a:stretch/>
        </p:blipFill>
        <p:spPr bwMode="auto">
          <a:xfrm>
            <a:off x="227186" y="1988840"/>
            <a:ext cx="4360947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4535" y="1712185"/>
            <a:ext cx="290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Deformity in X direction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70080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Deformity in </a:t>
            </a:r>
            <a:r>
              <a:rPr lang="en-US" dirty="0" smtClean="0"/>
              <a:t>Y </a:t>
            </a:r>
            <a:r>
              <a:rPr lang="en-US" dirty="0"/>
              <a:t>direction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52919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Xmax≈0.65mm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1515" y="5157192"/>
            <a:ext cx="1701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Ymax</a:t>
            </a:r>
            <a:r>
              <a:rPr lang="en-US" dirty="0">
                <a:solidFill>
                  <a:srgbClr val="FF0000"/>
                </a:solidFill>
              </a:rPr>
              <a:t>≈</a:t>
            </a:r>
            <a:r>
              <a:rPr lang="en-US" dirty="0" smtClean="0">
                <a:solidFill>
                  <a:srgbClr val="FF0000"/>
                </a:solidFill>
              </a:rPr>
              <a:t>0.45mm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deformity under action of magnetic forces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=45kN +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=140kN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33</a:t>
            </a:fld>
            <a:endParaRPr lang="ru-RU"/>
          </a:p>
        </p:txBody>
      </p:sp>
      <p:pic>
        <p:nvPicPr>
          <p:cNvPr id="1026" name="Picture 2" descr="C:\Users\Evgeny\Desktop\Results3\LC44_dispY_CR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02" y="2190517"/>
            <a:ext cx="4104456" cy="31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712185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Deformity in Y direction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5321449"/>
            <a:ext cx="158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Ymax≈</a:t>
            </a:r>
            <a:r>
              <a:rPr lang="en-US" dirty="0" smtClean="0">
                <a:solidFill>
                  <a:srgbClr val="FF0000"/>
                </a:solidFill>
              </a:rPr>
              <a:t>0.2mm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3488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Cryostat Support Option 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inclination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action of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axial  </a:t>
            </a:r>
            <a:b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magnetic force 140kN 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Load case LC78 </a:t>
            </a:r>
            <a:r>
              <a:rPr lang="en-US" sz="2800" dirty="0" smtClean="0">
                <a:solidFill>
                  <a:srgbClr val="0070C0"/>
                </a:solidFill>
              </a:rPr>
              <a:t>(support option 1)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 smtClean="0"/>
              <a:t>	</a:t>
            </a:r>
            <a:r>
              <a:rPr lang="el-GR" sz="4800" dirty="0" smtClean="0"/>
              <a:t>α</a:t>
            </a:r>
            <a:r>
              <a:rPr lang="en-US" dirty="0" smtClean="0"/>
              <a:t>max</a:t>
            </a:r>
            <a:r>
              <a:rPr lang="en-US" sz="2800" dirty="0" smtClean="0"/>
              <a:t> = 0.137 </a:t>
            </a:r>
            <a:r>
              <a:rPr lang="en-US" sz="2800" dirty="0" err="1" smtClean="0"/>
              <a:t>mrad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&lt; [0.3 ] </a:t>
            </a:r>
            <a:r>
              <a:rPr lang="en-US" sz="2800" b="1" dirty="0" err="1" smtClean="0">
                <a:solidFill>
                  <a:srgbClr val="FF0000"/>
                </a:solidFill>
              </a:rPr>
              <a:t>mrad</a:t>
            </a:r>
            <a:endParaRPr lang="en-US" sz="2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Load </a:t>
            </a:r>
            <a:r>
              <a:rPr lang="en-US" sz="2800" dirty="0"/>
              <a:t>case </a:t>
            </a:r>
            <a:r>
              <a:rPr lang="en-US" sz="2800" dirty="0" smtClean="0"/>
              <a:t>LC84 </a:t>
            </a:r>
            <a:r>
              <a:rPr lang="en-US" sz="2800" dirty="0" smtClean="0">
                <a:solidFill>
                  <a:srgbClr val="0070C0"/>
                </a:solidFill>
              </a:rPr>
              <a:t>(support </a:t>
            </a:r>
            <a:r>
              <a:rPr lang="en-US" sz="2800" dirty="0">
                <a:solidFill>
                  <a:srgbClr val="0070C0"/>
                </a:solidFill>
              </a:rPr>
              <a:t>option </a:t>
            </a:r>
            <a:r>
              <a:rPr lang="en-US" sz="2800" dirty="0" smtClean="0">
                <a:solidFill>
                  <a:srgbClr val="0070C0"/>
                </a:solidFill>
              </a:rPr>
              <a:t>2)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 smtClean="0"/>
              <a:t>	</a:t>
            </a:r>
            <a:r>
              <a:rPr lang="el-GR" sz="4800" dirty="0" smtClean="0"/>
              <a:t>α</a:t>
            </a:r>
            <a:r>
              <a:rPr lang="en-US" sz="2800" dirty="0"/>
              <a:t>max = </a:t>
            </a:r>
            <a:r>
              <a:rPr lang="en-US" sz="2800" dirty="0" smtClean="0"/>
              <a:t>0.07 </a:t>
            </a:r>
            <a:r>
              <a:rPr lang="en-US" sz="2800" dirty="0" err="1"/>
              <a:t>mrad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support characteristics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Maximal reactions </a:t>
            </a:r>
            <a:r>
              <a:rPr lang="en-US" sz="2400" dirty="0"/>
              <a:t>in </a:t>
            </a:r>
            <a:r>
              <a:rPr lang="en-US" sz="2400" dirty="0" smtClean="0"/>
              <a:t>a cryostat support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Vertical 			</a:t>
            </a:r>
            <a:r>
              <a:rPr lang="en-US" sz="2400" dirty="0" err="1" smtClean="0"/>
              <a:t>Ry</a:t>
            </a:r>
            <a:r>
              <a:rPr lang="en-US" sz="2400" dirty="0" smtClean="0"/>
              <a:t>=151kN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Axial				</a:t>
            </a:r>
            <a:r>
              <a:rPr lang="en-US" sz="2400" dirty="0" err="1" smtClean="0"/>
              <a:t>Rz</a:t>
            </a:r>
            <a:r>
              <a:rPr lang="en-US" sz="2400" dirty="0" smtClean="0"/>
              <a:t>=70kN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Lateral				Rx=27kN  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/>
              <a:t>Maximal vertical rigidity of the cryostat supports    </a:t>
            </a:r>
            <a:r>
              <a:rPr lang="ru-RU" sz="2400" dirty="0"/>
              <a:t>2.6 </a:t>
            </a:r>
            <a:r>
              <a:rPr lang="en-US" sz="2400" dirty="0"/>
              <a:t>MN</a:t>
            </a:r>
            <a:r>
              <a:rPr lang="ru-RU" sz="2400" dirty="0"/>
              <a:t>/</a:t>
            </a:r>
            <a:r>
              <a:rPr lang="en-US" sz="2400" dirty="0"/>
              <a:t>mm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Deformity and Equivalent stress (Von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barrel beam plate L1W1</a:t>
            </a:r>
            <a:b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“b” and without “a” gravity of the disc calorimeter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r="25000"/>
          <a:stretch/>
        </p:blipFill>
        <p:spPr bwMode="auto">
          <a:xfrm>
            <a:off x="899592" y="1931910"/>
            <a:ext cx="5112568" cy="428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4" t="-351" r="23545" b="10514"/>
          <a:stretch/>
        </p:blipFill>
        <p:spPr bwMode="auto">
          <a:xfrm>
            <a:off x="6192755" y="1916832"/>
            <a:ext cx="2448272" cy="40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Maximal sag ≈0.7mm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safety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fixation units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91605"/>
              </p:ext>
            </p:extLst>
          </p:nvPr>
        </p:nvGraphicFramePr>
        <p:xfrm>
          <a:off x="755576" y="1628800"/>
          <a:ext cx="7632850" cy="375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311"/>
                <a:gridCol w="2918073"/>
                <a:gridCol w="864096"/>
                <a:gridCol w="648073"/>
                <a:gridCol w="1583687"/>
                <a:gridCol w="1080610"/>
              </a:tblGrid>
              <a:tr h="90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η</a:t>
                      </a:r>
                      <a:r>
                        <a:rPr lang="en-US" sz="1800" baseline="-25000">
                          <a:effectLst/>
                        </a:rPr>
                        <a:t>tension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η</a:t>
                      </a:r>
                      <a:r>
                        <a:rPr lang="en-US" sz="1800" baseline="-25000">
                          <a:effectLst/>
                        </a:rPr>
                        <a:t>shear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Position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Load case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Barrel bolts </a:t>
                      </a:r>
                      <a:r>
                        <a:rPr lang="en-US" sz="1800" dirty="0" smtClean="0">
                          <a:effectLst/>
                        </a:rPr>
                        <a:t>                  M24x2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B5(W8/W1)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2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Platform bolts </a:t>
                      </a:r>
                      <a:r>
                        <a:rPr lang="en-US" sz="1800" dirty="0" smtClean="0">
                          <a:effectLst/>
                        </a:rPr>
                        <a:t>              M24x2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B8P2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7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Cryostat support </a:t>
                      </a:r>
                      <a:r>
                        <a:rPr lang="en-US" sz="1800" dirty="0" smtClean="0">
                          <a:effectLst/>
                        </a:rPr>
                        <a:t>boltsM24x2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B6CR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5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Space frame </a:t>
                      </a:r>
                      <a:r>
                        <a:rPr lang="en-US" sz="1800" dirty="0" smtClean="0">
                          <a:effectLst/>
                        </a:rPr>
                        <a:t>bolts        M24x2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B7(W2/F2PL2)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LC85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Door/barrel </a:t>
                      </a:r>
                      <a:r>
                        <a:rPr lang="en-US" sz="1800" dirty="0" smtClean="0">
                          <a:effectLst/>
                        </a:rPr>
                        <a:t>bolts         M36x3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B1(D1/W3)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Door wings </a:t>
                      </a:r>
                      <a:r>
                        <a:rPr lang="en-US" sz="1800" dirty="0" smtClean="0">
                          <a:effectLst/>
                        </a:rPr>
                        <a:t>bolts           M36x3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B1(D11/D12)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LC83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99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η</a:t>
                      </a:r>
                      <a:r>
                        <a:rPr lang="en-US" sz="3200" b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min=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B8P2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LC63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– main results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strength of the main components </a:t>
            </a:r>
            <a:r>
              <a:rPr lang="en-US" sz="2400" dirty="0"/>
              <a:t>and fixation </a:t>
            </a:r>
            <a:r>
              <a:rPr lang="en-US" sz="2400" dirty="0" smtClean="0"/>
              <a:t>units of the </a:t>
            </a:r>
            <a:r>
              <a:rPr lang="en-US" sz="2400" dirty="0"/>
              <a:t>iron yoke </a:t>
            </a:r>
            <a:r>
              <a:rPr lang="en-US" sz="2400" dirty="0" smtClean="0"/>
              <a:t>is on a sufficient  level. The yoke is able to bear loads in all assembly, transportation and operative regimes with minimal safety margin 1.4.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request</a:t>
            </a:r>
            <a:r>
              <a:rPr lang="ru-RU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 err="1" smtClean="0"/>
              <a:t>muon</a:t>
            </a:r>
            <a:r>
              <a:rPr lang="en-US" sz="2400" dirty="0" smtClean="0"/>
              <a:t> group for increased passages for cabling has been met.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It takes some minor design modifications before preparation of the Technical Specification of the yoke (see next page).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both cryostat support </a:t>
            </a:r>
            <a:r>
              <a:rPr lang="en-US" sz="2400" dirty="0"/>
              <a:t>design options </a:t>
            </a:r>
            <a:r>
              <a:rPr lang="en-US" sz="2400" dirty="0" smtClean="0"/>
              <a:t>meet the demand of the GSI/INFN colleagues. From yoke strength point of view they </a:t>
            </a:r>
            <a:r>
              <a:rPr lang="en-US" sz="2400" dirty="0"/>
              <a:t>are virtually </a:t>
            </a:r>
            <a:r>
              <a:rPr lang="en-US" sz="2400" dirty="0" smtClean="0"/>
              <a:t>identical.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Rigidity </a:t>
            </a:r>
            <a:r>
              <a:rPr lang="en-US" sz="2400" dirty="0"/>
              <a:t>characteristics </a:t>
            </a:r>
            <a:r>
              <a:rPr lang="en-US" sz="2400" dirty="0" smtClean="0"/>
              <a:t>of the cryostat supports </a:t>
            </a:r>
            <a:r>
              <a:rPr lang="en-US" sz="2400" dirty="0"/>
              <a:t>are </a:t>
            </a:r>
            <a:r>
              <a:rPr lang="en-US" sz="2400" dirty="0" smtClean="0"/>
              <a:t>obtained. They can be implemented for strength analysis  of the cryostat with </a:t>
            </a:r>
            <a:r>
              <a:rPr lang="en-US" sz="2400" dirty="0" err="1" smtClean="0"/>
              <a:t>sc</a:t>
            </a:r>
            <a:r>
              <a:rPr lang="en-US" sz="2400" dirty="0" smtClean="0"/>
              <a:t> winding without yoke modeling.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Main characteristics of the yoke supports are prepared for </a:t>
            </a:r>
            <a:r>
              <a:rPr lang="en-US" sz="2400" dirty="0"/>
              <a:t>Technical Specification </a:t>
            </a:r>
            <a:r>
              <a:rPr lang="en-US" sz="2400" dirty="0" smtClean="0"/>
              <a:t>of the rail track in GSI.  </a:t>
            </a:r>
          </a:p>
          <a:p>
            <a:endParaRPr lang="en-US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as a result of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computations and analysis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Barrel connection bolts  are loaded by essential shear forces. Since it is difficult </a:t>
            </a:r>
            <a:r>
              <a:rPr lang="en-US" sz="2000" dirty="0"/>
              <a:t>to provide </a:t>
            </a:r>
            <a:r>
              <a:rPr lang="en-US" sz="2000" dirty="0" smtClean="0"/>
              <a:t>their gapless mounting it takes the addition dowel pins to bear the shear forces in radial and axial directions.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bolts B</a:t>
            </a:r>
            <a:r>
              <a:rPr lang="ru-RU" sz="2000" dirty="0"/>
              <a:t>8</a:t>
            </a:r>
            <a:r>
              <a:rPr lang="en-US" sz="2000" dirty="0"/>
              <a:t>P</a:t>
            </a:r>
            <a:r>
              <a:rPr lang="ru-RU" sz="2000" dirty="0"/>
              <a:t>2, </a:t>
            </a:r>
            <a:r>
              <a:rPr lang="en-US" sz="2000" dirty="0"/>
              <a:t>B</a:t>
            </a:r>
            <a:r>
              <a:rPr lang="ru-RU" sz="2000" dirty="0"/>
              <a:t>4</a:t>
            </a:r>
            <a:r>
              <a:rPr lang="en-US" sz="2000" dirty="0"/>
              <a:t>P</a:t>
            </a:r>
            <a:r>
              <a:rPr lang="ru-RU" sz="2000" dirty="0"/>
              <a:t>2, </a:t>
            </a:r>
            <a:r>
              <a:rPr lang="en-US" sz="2000" dirty="0"/>
              <a:t>B</a:t>
            </a:r>
            <a:r>
              <a:rPr lang="ru-RU" sz="2000" dirty="0"/>
              <a:t>1</a:t>
            </a:r>
            <a:r>
              <a:rPr lang="en-US" sz="2000" dirty="0"/>
              <a:t>P</a:t>
            </a:r>
            <a:r>
              <a:rPr lang="ru-RU" sz="2000" dirty="0"/>
              <a:t>1 и </a:t>
            </a:r>
            <a:r>
              <a:rPr lang="en-US" sz="2000" dirty="0"/>
              <a:t>B</a:t>
            </a:r>
            <a:r>
              <a:rPr lang="ru-RU" sz="2000" dirty="0"/>
              <a:t>5</a:t>
            </a:r>
            <a:r>
              <a:rPr lang="en-US" sz="2000" dirty="0"/>
              <a:t>P</a:t>
            </a:r>
            <a:r>
              <a:rPr lang="ru-RU" sz="2000" dirty="0" smtClean="0"/>
              <a:t>1</a:t>
            </a:r>
            <a:r>
              <a:rPr lang="en-US" sz="2000" dirty="0" smtClean="0"/>
              <a:t> in barrel/platform interface bear  tension/compression loads, other 12 bolts are always compressed. All bolts accept large shear forces. It takes </a:t>
            </a:r>
            <a:r>
              <a:rPr lang="en-US" sz="2000" dirty="0"/>
              <a:t>to </a:t>
            </a:r>
            <a:r>
              <a:rPr lang="en-US" sz="2000" dirty="0" smtClean="0"/>
              <a:t>remove bolts which doesn’t bear tension loads and to use addition rests for shear.  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bolts on the cryostat </a:t>
            </a:r>
            <a:r>
              <a:rPr lang="en-US" sz="2000" dirty="0"/>
              <a:t>supports B</a:t>
            </a:r>
            <a:r>
              <a:rPr lang="ru-RU" sz="2000" dirty="0"/>
              <a:t>2</a:t>
            </a:r>
            <a:r>
              <a:rPr lang="en-US" sz="2000" dirty="0"/>
              <a:t>CR</a:t>
            </a:r>
            <a:r>
              <a:rPr lang="ru-RU" sz="2000" dirty="0"/>
              <a:t>, </a:t>
            </a:r>
            <a:r>
              <a:rPr lang="en-US" sz="2000" dirty="0"/>
              <a:t>B</a:t>
            </a:r>
            <a:r>
              <a:rPr lang="ru-RU" sz="2000" dirty="0"/>
              <a:t>4</a:t>
            </a:r>
            <a:r>
              <a:rPr lang="en-US" sz="2000" dirty="0"/>
              <a:t>CR</a:t>
            </a:r>
            <a:r>
              <a:rPr lang="ru-RU" sz="2000" dirty="0"/>
              <a:t>, </a:t>
            </a:r>
            <a:r>
              <a:rPr lang="en-US" sz="2000" dirty="0"/>
              <a:t>B</a:t>
            </a:r>
            <a:r>
              <a:rPr lang="ru-RU" sz="2000" dirty="0"/>
              <a:t>5</a:t>
            </a:r>
            <a:r>
              <a:rPr lang="en-US" sz="2000" dirty="0"/>
              <a:t>CR</a:t>
            </a:r>
            <a:r>
              <a:rPr lang="ru-RU" sz="2000" dirty="0"/>
              <a:t>, </a:t>
            </a:r>
            <a:r>
              <a:rPr lang="en-US" sz="2000" dirty="0"/>
              <a:t>B</a:t>
            </a:r>
            <a:r>
              <a:rPr lang="ru-RU" sz="2000" dirty="0"/>
              <a:t>7</a:t>
            </a:r>
            <a:r>
              <a:rPr lang="en-US" sz="2000" dirty="0"/>
              <a:t>CR </a:t>
            </a:r>
            <a:r>
              <a:rPr lang="en-US" sz="2000" dirty="0" smtClean="0"/>
              <a:t>(first option of the cryostat fixation)</a:t>
            </a:r>
            <a:r>
              <a:rPr lang="en-US" sz="2000" dirty="0"/>
              <a:t> are loaded by a small part of the </a:t>
            </a:r>
            <a:r>
              <a:rPr lang="en-US" sz="2000" dirty="0" smtClean="0"/>
              <a:t>vertical tension load.  So it  takes to leave bolts  </a:t>
            </a:r>
            <a:r>
              <a:rPr lang="en-US" sz="2000" dirty="0"/>
              <a:t>B</a:t>
            </a:r>
            <a:r>
              <a:rPr lang="ru-RU" sz="2000" dirty="0"/>
              <a:t>1</a:t>
            </a:r>
            <a:r>
              <a:rPr lang="en-US" sz="2000" dirty="0"/>
              <a:t>CR</a:t>
            </a:r>
            <a:r>
              <a:rPr lang="ru-RU" sz="2000" dirty="0"/>
              <a:t>, </a:t>
            </a:r>
            <a:r>
              <a:rPr lang="en-US" sz="2000" dirty="0"/>
              <a:t>B</a:t>
            </a:r>
            <a:r>
              <a:rPr lang="ru-RU" sz="2000" dirty="0"/>
              <a:t>3</a:t>
            </a:r>
            <a:r>
              <a:rPr lang="en-US" sz="2000" dirty="0"/>
              <a:t>CR</a:t>
            </a:r>
            <a:r>
              <a:rPr lang="ru-RU" sz="2000" dirty="0"/>
              <a:t>, </a:t>
            </a:r>
            <a:r>
              <a:rPr lang="en-US" sz="2000" dirty="0"/>
              <a:t>B</a:t>
            </a:r>
            <a:r>
              <a:rPr lang="ru-RU" sz="2000" dirty="0"/>
              <a:t>6</a:t>
            </a:r>
            <a:r>
              <a:rPr lang="en-US" sz="2000" dirty="0"/>
              <a:t>CR</a:t>
            </a:r>
            <a:r>
              <a:rPr lang="ru-RU" sz="2000" dirty="0"/>
              <a:t>, </a:t>
            </a:r>
            <a:r>
              <a:rPr lang="en-US" sz="2000" dirty="0"/>
              <a:t>B</a:t>
            </a:r>
            <a:r>
              <a:rPr lang="ru-RU" sz="2000" dirty="0"/>
              <a:t>8</a:t>
            </a:r>
            <a:r>
              <a:rPr lang="en-US" sz="2000" dirty="0" smtClean="0"/>
              <a:t>CR only and to have  special measures to exclude </a:t>
            </a:r>
            <a:r>
              <a:rPr lang="en-US" sz="2000" dirty="0"/>
              <a:t>shear load on these </a:t>
            </a:r>
            <a:r>
              <a:rPr lang="en-US" sz="2000" dirty="0" smtClean="0"/>
              <a:t>bolts.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Vertical sag of the beam plate under action of the disc calorimeter gravity is 0.7</a:t>
            </a:r>
            <a:r>
              <a:rPr lang="ru-RU" sz="2000" dirty="0" smtClean="0"/>
              <a:t> </a:t>
            </a:r>
            <a:r>
              <a:rPr lang="en-US" sz="2000" dirty="0" smtClean="0"/>
              <a:t>mm. To constrain deflection of the plate it </a:t>
            </a:r>
            <a:r>
              <a:rPr lang="en-US" sz="2000" smtClean="0"/>
              <a:t>takes a </a:t>
            </a:r>
            <a:r>
              <a:rPr lang="en-US" sz="2000" dirty="0" smtClean="0"/>
              <a:t>steel pad rigidly fixated to the beam plate. 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Data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main dimensions of the yoke FE model are in accordance with CAD</a:t>
            </a:r>
            <a:r>
              <a:rPr lang="ru-RU" sz="2400" dirty="0" smtClean="0"/>
              <a:t> </a:t>
            </a:r>
            <a:r>
              <a:rPr lang="en-US" sz="2400" dirty="0" smtClean="0"/>
              <a:t>model</a:t>
            </a:r>
            <a:r>
              <a:rPr lang="ru-RU" sz="2400" dirty="0" smtClean="0"/>
              <a:t> </a:t>
            </a:r>
            <a:r>
              <a:rPr lang="en-US" sz="2400" u="sng" dirty="0">
                <a:hlinkClick r:id="rId2"/>
              </a:rPr>
              <a:t>https</a:t>
            </a:r>
            <a:r>
              <a:rPr lang="ru-RU" sz="2400" u="sng" dirty="0">
                <a:hlinkClick r:id="rId2"/>
              </a:rPr>
              <a:t>://</a:t>
            </a:r>
            <a:r>
              <a:rPr lang="en-US" sz="2400" u="sng" dirty="0" err="1">
                <a:hlinkClick r:id="rId2"/>
              </a:rPr>
              <a:t>edms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cern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ch</a:t>
            </a:r>
            <a:r>
              <a:rPr lang="en-US" sz="2400" dirty="0"/>
              <a:t> FAIR Project</a:t>
            </a:r>
            <a:r>
              <a:rPr lang="ru-RU" sz="2400" dirty="0"/>
              <a:t>, </a:t>
            </a:r>
            <a:r>
              <a:rPr lang="en-US" sz="2400" dirty="0"/>
              <a:t>PANDA</a:t>
            </a:r>
            <a:r>
              <a:rPr lang="ru-RU" sz="2400" dirty="0"/>
              <a:t>, </a:t>
            </a:r>
            <a:r>
              <a:rPr lang="en-US" sz="2400" dirty="0"/>
              <a:t>Magnets</a:t>
            </a:r>
            <a:r>
              <a:rPr lang="ru-RU" sz="2400" dirty="0"/>
              <a:t>, </a:t>
            </a:r>
            <a:r>
              <a:rPr lang="en-US" sz="2400" dirty="0"/>
              <a:t>Solenoid yoke ID</a:t>
            </a:r>
            <a:r>
              <a:rPr lang="ru-RU" sz="2400" dirty="0"/>
              <a:t> = </a:t>
            </a:r>
            <a:r>
              <a:rPr lang="ru-RU" sz="2400" dirty="0" smtClean="0"/>
              <a:t>1064509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en-US" sz="2400" dirty="0" smtClean="0"/>
              <a:t>Cryostat FE model (dimensions, loads and points of their application) is in accordance  </a:t>
            </a:r>
            <a:r>
              <a:rPr lang="ru-RU" sz="2400" dirty="0" smtClean="0"/>
              <a:t>:</a:t>
            </a:r>
            <a:endParaRPr lang="ru-RU" sz="2400" dirty="0"/>
          </a:p>
          <a:p>
            <a:pPr marL="400050" lvl="1" indent="0">
              <a:buNone/>
            </a:pPr>
            <a:r>
              <a:rPr lang="it-IT" sz="1300" u="sng" dirty="0">
                <a:hlinkClick r:id="rId3"/>
              </a:rPr>
              <a:t>http://panda-wiki.gsi.de/pub/Magnet/Internal/keep_away_25_02_2011.zip</a:t>
            </a:r>
            <a:endParaRPr lang="ru-RU" sz="1300" dirty="0"/>
          </a:p>
          <a:p>
            <a:pPr marL="400050" lvl="1" indent="0">
              <a:buNone/>
            </a:pPr>
            <a:r>
              <a:rPr lang="it-IT" sz="1300" u="sng" dirty="0">
                <a:hlinkClick r:id="rId4"/>
              </a:rPr>
              <a:t>http://panda-wiki.gsi.de/pub/Magnet/Internal/pandaTS_spectrometer_25_02_2011.zip</a:t>
            </a:r>
            <a:endParaRPr lang="ru-RU" sz="1300" dirty="0"/>
          </a:p>
          <a:p>
            <a:pPr marL="400050" lvl="1" indent="0">
              <a:buNone/>
            </a:pPr>
            <a:r>
              <a:rPr lang="it-IT" sz="1300" u="sng" dirty="0">
                <a:hlinkClick r:id="rId5"/>
              </a:rPr>
              <a:t>http://panda-wiki.gsi.de/pub/Magnet/Internal/panda_coil_25_02_2011.zip</a:t>
            </a:r>
            <a:r>
              <a:rPr lang="ru-RU" sz="1300" dirty="0"/>
              <a:t>, </a:t>
            </a:r>
          </a:p>
          <a:p>
            <a:pPr marL="400050" lvl="1" indent="0">
              <a:buNone/>
            </a:pPr>
            <a:r>
              <a:rPr lang="en-US" sz="2000" dirty="0" smtClean="0"/>
              <a:t>(Letter from R</a:t>
            </a:r>
            <a:r>
              <a:rPr lang="ru-RU" sz="2000" dirty="0" smtClean="0"/>
              <a:t>.</a:t>
            </a:r>
            <a:r>
              <a:rPr lang="en-US" sz="2000" dirty="0" smtClean="0"/>
              <a:t>Parodi</a:t>
            </a:r>
            <a:r>
              <a:rPr lang="ru-RU" sz="2000" dirty="0" smtClean="0"/>
              <a:t> </a:t>
            </a:r>
            <a:r>
              <a:rPr lang="en-US" sz="2000" dirty="0" smtClean="0"/>
              <a:t>of</a:t>
            </a:r>
            <a:r>
              <a:rPr lang="ru-RU" sz="2000" dirty="0" smtClean="0"/>
              <a:t> 30.11.11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Material properties of the cryostat shells are from presentation </a:t>
            </a:r>
            <a:r>
              <a:rPr lang="ru-RU" sz="2400" dirty="0" smtClean="0"/>
              <a:t>«</a:t>
            </a:r>
            <a:r>
              <a:rPr lang="ru-RU" sz="2400" dirty="0" err="1" smtClean="0"/>
              <a:t>Panda</a:t>
            </a:r>
            <a:r>
              <a:rPr lang="ru-RU" sz="2400" dirty="0" smtClean="0"/>
              <a:t> </a:t>
            </a:r>
            <a:r>
              <a:rPr lang="ru-RU" sz="2400" dirty="0"/>
              <a:t>TS </a:t>
            </a:r>
            <a:r>
              <a:rPr lang="ru-RU" sz="2400" dirty="0" err="1"/>
              <a:t>Aluminium</a:t>
            </a:r>
            <a:r>
              <a:rPr lang="ru-RU" sz="2400" dirty="0"/>
              <a:t> </a:t>
            </a:r>
            <a:r>
              <a:rPr lang="ru-RU" sz="2400" dirty="0" err="1"/>
              <a:t>Cryostat</a:t>
            </a:r>
            <a:r>
              <a:rPr lang="ru-RU" sz="2400" dirty="0"/>
              <a:t>» </a:t>
            </a:r>
            <a:r>
              <a:rPr lang="ru-RU" sz="2400" dirty="0" smtClean="0"/>
              <a:t>(</a:t>
            </a:r>
            <a:r>
              <a:rPr lang="en-US" sz="2400" dirty="0" smtClean="0"/>
              <a:t>letter from R</a:t>
            </a:r>
            <a:r>
              <a:rPr lang="ru-RU" sz="2400" dirty="0"/>
              <a:t>.</a:t>
            </a:r>
            <a:r>
              <a:rPr lang="en-US" sz="2400" dirty="0"/>
              <a:t>Parodi </a:t>
            </a:r>
            <a:r>
              <a:rPr lang="en-US" sz="2400" dirty="0" smtClean="0"/>
              <a:t>of </a:t>
            </a:r>
            <a:r>
              <a:rPr lang="ru-RU" sz="2400" dirty="0" smtClean="0"/>
              <a:t>12.05.12</a:t>
            </a:r>
            <a:r>
              <a:rPr lang="ru-RU" sz="2400" dirty="0"/>
              <a:t>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4F26A-D912-40CA-8298-F0F32AC7DC5D}" type="slidenum">
              <a:rPr lang="ru-RU" smtClean="0"/>
              <a:pPr eaLnBrk="1" hangingPunct="1"/>
              <a:t>40</a:t>
            </a:fld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38" y="1071563"/>
            <a:ext cx="7499350" cy="3868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 YOUR ATTENTION!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54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and seismic forces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61187"/>
              </p:ext>
            </p:extLst>
          </p:nvPr>
        </p:nvGraphicFramePr>
        <p:xfrm>
          <a:off x="1043608" y="2708920"/>
          <a:ext cx="7416825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/>
                <a:gridCol w="936104"/>
                <a:gridCol w="1080120"/>
                <a:gridCol w="1152128"/>
                <a:gridCol w="1080121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kN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kN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kN)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 (mm)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Magnetic forces in nominal position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-40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Magnetic decentering forces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45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45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355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1916832"/>
            <a:ext cx="705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New load table of 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 Parodi and 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Orth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May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8, 2012,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02602"/>
              </p:ext>
            </p:extLst>
          </p:nvPr>
        </p:nvGraphicFramePr>
        <p:xfrm>
          <a:off x="1043608" y="4437112"/>
          <a:ext cx="7416823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1008112"/>
                <a:gridCol w="1080120"/>
                <a:gridCol w="1152128"/>
                <a:gridCol w="1080119"/>
              </a:tblGrid>
              <a:tr h="90010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 (kN)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 (kN)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 (kN)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 (mm)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Horizontal</a:t>
                      </a:r>
                      <a:r>
                        <a:rPr lang="en-US" sz="20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s</a:t>
                      </a: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eismic forces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264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loads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91552"/>
              </p:ext>
            </p:extLst>
          </p:nvPr>
        </p:nvGraphicFramePr>
        <p:xfrm>
          <a:off x="1331640" y="3573016"/>
          <a:ext cx="6264695" cy="2005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295"/>
                <a:gridCol w="1481307"/>
                <a:gridCol w="1487093"/>
              </a:tblGrid>
              <a:tr h="6686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m∙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 (mm)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SC coil and cryostat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≈10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Inner detectors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1187624" y="1617059"/>
            <a:ext cx="59766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Yoke Barrel mass </a:t>
            </a:r>
            <a:r>
              <a:rPr lang="en-US" sz="3200" dirty="0" smtClean="0"/>
              <a:t>≈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173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a typeface="Times New Roman" pitchFamily="18" charset="0"/>
                <a:cs typeface="Calibri" pitchFamily="34" charset="0"/>
              </a:rPr>
              <a:t>Mass of the doors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  </a:t>
            </a:r>
            <a:r>
              <a:rPr lang="en-US" sz="3200" dirty="0"/>
              <a:t>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2x100 ton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a typeface="Times New Roman" pitchFamily="18" charset="0"/>
                <a:cs typeface="Calibri" pitchFamily="34" charset="0"/>
              </a:rPr>
              <a:t>Total magnet mass </a:t>
            </a:r>
            <a:r>
              <a:rPr lang="en-US" sz="3200" dirty="0" smtClean="0"/>
              <a:t>≈ </a:t>
            </a:r>
            <a:r>
              <a:rPr lang="ru-RU" sz="3200" dirty="0" smtClean="0">
                <a:ea typeface="Times New Roman" pitchFamily="18" charset="0"/>
                <a:cs typeface="Calibri" pitchFamily="34" charset="0"/>
                <a:sym typeface="Symbol" pitchFamily="18" charset="2"/>
              </a:rPr>
              <a:t>338</a:t>
            </a:r>
            <a:r>
              <a:rPr lang="en-US" sz="3200" dirty="0" smtClean="0">
                <a:ea typeface="Times New Roman" pitchFamily="18" charset="0"/>
                <a:cs typeface="Calibri" pitchFamily="34" charset="0"/>
                <a:sym typeface="Symbol" pitchFamily="18" charset="2"/>
              </a:rPr>
              <a:t> ton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track parameters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7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237738" cy="403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206084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Distance between the rails:</a:t>
            </a:r>
            <a:r>
              <a:rPr lang="ru-RU" dirty="0"/>
              <a:t>		2860</a:t>
            </a:r>
            <a:r>
              <a:rPr lang="en-US" dirty="0"/>
              <a:t> </a:t>
            </a:r>
            <a:r>
              <a:rPr lang="ru-RU" dirty="0"/>
              <a:t>±0.5 </a:t>
            </a:r>
            <a:r>
              <a:rPr lang="en-US" dirty="0"/>
              <a:t>mm </a:t>
            </a:r>
            <a:endParaRPr lang="ru-RU" dirty="0"/>
          </a:p>
          <a:p>
            <a:pPr lvl="0"/>
            <a:r>
              <a:rPr lang="en-US" dirty="0"/>
              <a:t>Rail </a:t>
            </a:r>
            <a:r>
              <a:rPr lang="en-US" dirty="0" err="1"/>
              <a:t>nonparallelism</a:t>
            </a:r>
            <a:r>
              <a:rPr lang="en-US" dirty="0"/>
              <a:t> </a:t>
            </a:r>
            <a:r>
              <a:rPr lang="ru-RU" dirty="0"/>
              <a:t>			</a:t>
            </a:r>
            <a:r>
              <a:rPr lang="ru-RU" dirty="0" smtClean="0"/>
              <a:t>&lt;</a:t>
            </a:r>
            <a:r>
              <a:rPr lang="ru-RU" dirty="0"/>
              <a:t>0.2 </a:t>
            </a:r>
            <a:r>
              <a:rPr lang="en-US" dirty="0" err="1"/>
              <a:t>mrad</a:t>
            </a:r>
            <a:r>
              <a:rPr lang="ru-RU" dirty="0"/>
              <a:t> (1 </a:t>
            </a:r>
            <a:r>
              <a:rPr lang="en-US" dirty="0"/>
              <a:t>mm</a:t>
            </a:r>
            <a:r>
              <a:rPr lang="ru-RU" dirty="0"/>
              <a:t>/5 </a:t>
            </a:r>
            <a:r>
              <a:rPr lang="en-US" dirty="0"/>
              <a:t>m</a:t>
            </a:r>
            <a:r>
              <a:rPr lang="ru-RU" dirty="0"/>
              <a:t>)</a:t>
            </a:r>
          </a:p>
          <a:p>
            <a:pPr lvl="0"/>
            <a:r>
              <a:rPr lang="en-US" dirty="0" smtClean="0"/>
              <a:t>Rail dimensions</a:t>
            </a:r>
            <a:r>
              <a:rPr lang="ru-RU" dirty="0"/>
              <a:t>			</a:t>
            </a:r>
            <a:r>
              <a:rPr lang="en-US" dirty="0" smtClean="0"/>
              <a:t>325</a:t>
            </a:r>
            <a:r>
              <a:rPr lang="en-US" baseline="-25000" dirty="0" smtClean="0"/>
              <a:t>-0.14</a:t>
            </a:r>
            <a:r>
              <a:rPr lang="en-US" dirty="0" smtClean="0"/>
              <a:t> </a:t>
            </a:r>
            <a:r>
              <a:rPr lang="en-US" dirty="0"/>
              <a:t>x 70 mm</a:t>
            </a:r>
            <a:endParaRPr lang="ru-RU" dirty="0"/>
          </a:p>
          <a:p>
            <a:pPr lvl="0"/>
            <a:r>
              <a:rPr lang="en-US" dirty="0" smtClean="0"/>
              <a:t>Gap between cam followers</a:t>
            </a:r>
            <a:r>
              <a:rPr lang="ru-RU" dirty="0"/>
              <a:t>	</a:t>
            </a:r>
            <a:r>
              <a:rPr lang="en-US" dirty="0" smtClean="0"/>
              <a:t>and rail +</a:t>
            </a:r>
            <a:r>
              <a:rPr lang="ru-RU" dirty="0" smtClean="0"/>
              <a:t>0.5</a:t>
            </a:r>
            <a:r>
              <a:rPr lang="ru-RU" dirty="0"/>
              <a:t> </a:t>
            </a:r>
            <a:r>
              <a:rPr lang="en-US" dirty="0"/>
              <a:t>mm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9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 to the cryostat axe inclination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Cryostat axe inclination under action of axial force has to be limited </a:t>
            </a:r>
            <a:r>
              <a:rPr lang="ru-RU" dirty="0" smtClean="0"/>
              <a:t>Δα </a:t>
            </a:r>
            <a:r>
              <a:rPr lang="ru-RU" dirty="0"/>
              <a:t>≤ </a:t>
            </a:r>
            <a:r>
              <a:rPr lang="en-US" dirty="0" smtClean="0"/>
              <a:t>0.</a:t>
            </a:r>
            <a:r>
              <a:rPr lang="ru-RU" dirty="0" smtClean="0"/>
              <a:t>3</a:t>
            </a:r>
            <a:r>
              <a:rPr lang="en-US" dirty="0"/>
              <a:t> </a:t>
            </a:r>
            <a:r>
              <a:rPr lang="en-US" dirty="0" err="1"/>
              <a:t>mrad</a:t>
            </a:r>
            <a:r>
              <a:rPr lang="ru-RU" dirty="0"/>
              <a:t> </a:t>
            </a:r>
            <a:endParaRPr lang="en-US" dirty="0" smtClean="0"/>
          </a:p>
          <a:p>
            <a:pPr marL="0" indent="0" algn="r">
              <a:buNone/>
            </a:pPr>
            <a:r>
              <a:rPr lang="en-US" sz="2800" i="1" dirty="0" smtClean="0"/>
              <a:t>Herbert </a:t>
            </a:r>
            <a:r>
              <a:rPr lang="en-US" sz="2800" i="1" dirty="0"/>
              <a:t>Orth</a:t>
            </a:r>
            <a:r>
              <a:rPr lang="ru-RU" sz="2800" i="1" dirty="0"/>
              <a:t> </a:t>
            </a:r>
            <a:r>
              <a:rPr lang="en-US" sz="2800" i="1" dirty="0" smtClean="0"/>
              <a:t>letter of </a:t>
            </a:r>
            <a:r>
              <a:rPr lang="ru-RU" sz="2800" i="1" dirty="0" smtClean="0"/>
              <a:t>31.10.12</a:t>
            </a:r>
            <a:r>
              <a:rPr lang="ru-RU" sz="2800" i="1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fixation units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884303" cy="3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ryostat suspension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5" b="-4850"/>
          <a:stretch/>
        </p:blipFill>
        <p:spPr bwMode="auto">
          <a:xfrm>
            <a:off x="4644008" y="1916832"/>
            <a:ext cx="3995936" cy="425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1.</a:t>
            </a:r>
            <a:r>
              <a:rPr lang="en-US" dirty="0" smtClean="0"/>
              <a:t> Bottom beam fixation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424246"/>
            <a:ext cx="298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2.</a:t>
            </a:r>
            <a:r>
              <a:rPr lang="en-US" dirty="0" smtClean="0"/>
              <a:t> Tilted beam fixation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1768</Words>
  <Application>Microsoft Office PowerPoint</Application>
  <PresentationFormat>Экран (4:3)</PresentationFormat>
  <Paragraphs>880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Status of the PANDA Magnet Yoke</vt:lpstr>
      <vt:lpstr>Status of the Magnet Yoke</vt:lpstr>
      <vt:lpstr>Yoke Strength Analysis</vt:lpstr>
      <vt:lpstr>Initial Data</vt:lpstr>
      <vt:lpstr>Magnetic and seismic forces</vt:lpstr>
      <vt:lpstr>Weight loads</vt:lpstr>
      <vt:lpstr>Rail track parameters</vt:lpstr>
      <vt:lpstr>Requirement to the cryostat axe inclination </vt:lpstr>
      <vt:lpstr>Cryostat fixation units</vt:lpstr>
      <vt:lpstr>Magnet door component arrangement</vt:lpstr>
      <vt:lpstr>Magnet supports</vt:lpstr>
      <vt:lpstr>Passages for tubing and cabling </vt:lpstr>
      <vt:lpstr>Nomination of the magnet parts</vt:lpstr>
      <vt:lpstr>Design criteria</vt:lpstr>
      <vt:lpstr>Magnet FE model </vt:lpstr>
      <vt:lpstr>Yoke beam modeling</vt:lpstr>
      <vt:lpstr>Details of the FE design model</vt:lpstr>
      <vt:lpstr>Reference points of the yoke and cryostat</vt:lpstr>
      <vt:lpstr>Magnetic pressure and forces applied to the yoke barrel</vt:lpstr>
      <vt:lpstr>Load cases</vt:lpstr>
      <vt:lpstr>List of Load Cases</vt:lpstr>
      <vt:lpstr>Vertical deformity of the magnet </vt:lpstr>
      <vt:lpstr>Emergency in the process of magnet transportation </vt:lpstr>
      <vt:lpstr>Vertical characteristics of the magnet supports</vt:lpstr>
      <vt:lpstr>Axal characteristics of the magnet supports</vt:lpstr>
      <vt:lpstr>Vertical deformation of the cornices under action of the door jacks </vt:lpstr>
      <vt:lpstr>Equivalent stress (Von Mises) in the plate L13 of the beam W7 (LC64)</vt:lpstr>
      <vt:lpstr>Deformity and Equivalent stress (Von Mises) for a run into on-path irregularity 1 mm in hight (without gravity load) </vt:lpstr>
      <vt:lpstr>Equivalent stress (Von Mises) in the side plate of the beam W8 (junction W8/W1)</vt:lpstr>
      <vt:lpstr>Vertical deformity of the yoke barrel  beams</vt:lpstr>
      <vt:lpstr>Vertical deformity of the top barrel beam plates (W5)</vt:lpstr>
      <vt:lpstr>Cryostat deformity under action of magnetic forces Fx=45kN + Fz=140kN</vt:lpstr>
      <vt:lpstr>Cryostat deformity under action of magnetic forces Fx=45kN + Fz=140kN</vt:lpstr>
      <vt:lpstr>Cryostat inclination under action of the axial        magnetic force 140kN </vt:lpstr>
      <vt:lpstr>Cryostat support characteristics  (support option 1)</vt:lpstr>
      <vt:lpstr>Deformity and Equivalent stress (Von Mises) for barrel beam plate L1W1 with “b” and without “a” gravity of the disc calorimeter</vt:lpstr>
      <vt:lpstr>Margin of safety for fixation units</vt:lpstr>
      <vt:lpstr>Summary – main results</vt:lpstr>
      <vt:lpstr>Recommendations made as a result of computations and analysis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Evgeny</cp:lastModifiedBy>
  <cp:revision>130</cp:revision>
  <dcterms:created xsi:type="dcterms:W3CDTF">2012-08-24T18:04:05Z</dcterms:created>
  <dcterms:modified xsi:type="dcterms:W3CDTF">2013-02-07T09:36:21Z</dcterms:modified>
</cp:coreProperties>
</file>