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896" y="-104"/>
      </p:cViewPr>
      <p:guideLst>
        <p:guide orient="horz" pos="1662"/>
        <p:guide pos="2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5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345D-6256-0945-ADEE-95B6A6B14B63}" type="datetimeFigureOut">
              <a:rPr lang="en-US" smtClean="0"/>
              <a:t>08/2/13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1581-F5C9-A24F-AA10-0F74E5A6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STT Detector risk’s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9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94" y="80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Online software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792" y="1812278"/>
            <a:ext cx="840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19217" y="6628386"/>
            <a:ext cx="4897437" cy="2159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Marius C. Mertens</a:t>
            </a:r>
            <a:endParaRPr lang="de-DE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14212" y="2739085"/>
            <a:ext cx="4669923" cy="3888432"/>
            <a:chOff x="1809848" y="1082901"/>
            <a:chExt cx="7274288" cy="5544616"/>
          </a:xfrm>
        </p:grpSpPr>
        <p:sp>
          <p:nvSpPr>
            <p:cNvPr id="5" name="Rechteck 14"/>
            <p:cNvSpPr/>
            <p:nvPr/>
          </p:nvSpPr>
          <p:spPr>
            <a:xfrm>
              <a:off x="4763656" y="2811093"/>
              <a:ext cx="4320480" cy="20882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000259" y="4323261"/>
              <a:ext cx="1801056" cy="394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Online Tracking</a:t>
              </a:r>
              <a:endParaRPr lang="de-DE" sz="1200" dirty="0"/>
            </a:p>
          </p:txBody>
        </p:sp>
        <p:sp>
          <p:nvSpPr>
            <p:cNvPr id="8" name="Pfeil nach unten 15"/>
            <p:cNvSpPr/>
            <p:nvPr/>
          </p:nvSpPr>
          <p:spPr>
            <a:xfrm>
              <a:off x="5647176" y="2523062"/>
              <a:ext cx="484632" cy="12705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" name="Pfeil nach unten 17"/>
            <p:cNvSpPr/>
            <p:nvPr/>
          </p:nvSpPr>
          <p:spPr>
            <a:xfrm>
              <a:off x="7231352" y="1452233"/>
              <a:ext cx="484632" cy="16933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" name="Pfeil nach unten 18"/>
            <p:cNvSpPr/>
            <p:nvPr/>
          </p:nvSpPr>
          <p:spPr>
            <a:xfrm>
              <a:off x="6059800" y="1452233"/>
              <a:ext cx="484632" cy="7014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" name="Pfeil nach unten 19"/>
            <p:cNvSpPr/>
            <p:nvPr/>
          </p:nvSpPr>
          <p:spPr>
            <a:xfrm>
              <a:off x="6635864" y="4683301"/>
              <a:ext cx="484632" cy="15748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" name="Textfeld 20"/>
            <p:cNvSpPr txBox="1"/>
            <p:nvPr/>
          </p:nvSpPr>
          <p:spPr>
            <a:xfrm>
              <a:off x="5911309" y="5043340"/>
              <a:ext cx="906943" cy="394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Tracks</a:t>
              </a:r>
              <a:endParaRPr lang="de-DE" sz="1200" dirty="0"/>
            </a:p>
          </p:txBody>
        </p:sp>
        <p:sp>
          <p:nvSpPr>
            <p:cNvPr id="13" name="Pfeil nach unten 21"/>
            <p:cNvSpPr/>
            <p:nvPr/>
          </p:nvSpPr>
          <p:spPr>
            <a:xfrm rot="17368433">
              <a:off x="5153996" y="4308446"/>
              <a:ext cx="484632" cy="24581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" name="Textfeld 9"/>
            <p:cNvSpPr txBox="1"/>
            <p:nvPr/>
          </p:nvSpPr>
          <p:spPr>
            <a:xfrm>
              <a:off x="1954604" y="4797283"/>
              <a:ext cx="2445386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/>
                <a:t>Information </a:t>
              </a:r>
              <a:r>
                <a:rPr lang="de-DE" sz="1200" dirty="0" err="1"/>
                <a:t>Merging</a:t>
              </a:r>
              <a:r>
                <a:rPr lang="de-DE" sz="1200" dirty="0"/>
                <a:t>:</a:t>
              </a:r>
            </a:p>
            <a:p>
              <a:r>
                <a:rPr lang="de-DE" sz="1200" dirty="0"/>
                <a:t>PID, </a:t>
              </a:r>
              <a:r>
                <a:rPr lang="de-DE" sz="1200" dirty="0" err="1"/>
                <a:t>etc</a:t>
              </a:r>
              <a:endParaRPr lang="de-DE" sz="1200" dirty="0"/>
            </a:p>
          </p:txBody>
        </p:sp>
        <p:sp>
          <p:nvSpPr>
            <p:cNvPr id="15" name="Pfeil nach unten 22"/>
            <p:cNvSpPr/>
            <p:nvPr/>
          </p:nvSpPr>
          <p:spPr>
            <a:xfrm rot="16200000">
              <a:off x="3861084" y="1932889"/>
              <a:ext cx="484632" cy="25679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" name="Textfeld 8"/>
            <p:cNvSpPr txBox="1"/>
            <p:nvPr/>
          </p:nvSpPr>
          <p:spPr>
            <a:xfrm>
              <a:off x="1809848" y="2739085"/>
              <a:ext cx="1577045" cy="9645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 err="1" smtClean="0"/>
                <a:t>Calibration</a:t>
              </a:r>
              <a:endParaRPr lang="de-DE" sz="1200" dirty="0" smtClean="0"/>
            </a:p>
            <a:p>
              <a:r>
                <a:rPr lang="de-DE" sz="1200" dirty="0" err="1" smtClean="0"/>
                <a:t>Alignment</a:t>
              </a:r>
              <a:endParaRPr lang="de-DE" sz="1200" dirty="0" smtClean="0"/>
            </a:p>
            <a:p>
              <a:r>
                <a:rPr lang="de-DE" sz="1200" dirty="0" smtClean="0"/>
                <a:t>…</a:t>
              </a:r>
              <a:endParaRPr lang="de-DE" sz="1200" dirty="0"/>
            </a:p>
          </p:txBody>
        </p:sp>
        <p:sp>
          <p:nvSpPr>
            <p:cNvPr id="17" name="Textfeld 7"/>
            <p:cNvSpPr txBox="1"/>
            <p:nvPr/>
          </p:nvSpPr>
          <p:spPr>
            <a:xfrm>
              <a:off x="5836563" y="1082901"/>
              <a:ext cx="2366728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 err="1"/>
                <a:t>Detector</a:t>
              </a:r>
              <a:r>
                <a:rPr lang="de-DE" sz="1200" dirty="0"/>
                <a:t> Hits/</a:t>
              </a:r>
              <a:r>
                <a:rPr lang="de-DE" sz="1200" dirty="0" err="1"/>
                <a:t>Digis</a:t>
              </a:r>
              <a:endParaRPr lang="de-DE" sz="1200" dirty="0"/>
            </a:p>
          </p:txBody>
        </p:sp>
        <p:sp>
          <p:nvSpPr>
            <p:cNvPr id="18" name="Textfeld 11"/>
            <p:cNvSpPr txBox="1"/>
            <p:nvPr/>
          </p:nvSpPr>
          <p:spPr>
            <a:xfrm>
              <a:off x="5012923" y="2153729"/>
              <a:ext cx="183896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 err="1"/>
                <a:t>Local</a:t>
              </a:r>
              <a:r>
                <a:rPr lang="de-DE" sz="1200" dirty="0"/>
                <a:t> Clustering</a:t>
              </a:r>
            </a:p>
          </p:txBody>
        </p:sp>
        <p:sp>
          <p:nvSpPr>
            <p:cNvPr id="19" name="Textfeld 12"/>
            <p:cNvSpPr txBox="1"/>
            <p:nvPr/>
          </p:nvSpPr>
          <p:spPr>
            <a:xfrm>
              <a:off x="6885131" y="3145577"/>
              <a:ext cx="1838965" cy="3855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/>
                <a:t>STT </a:t>
              </a:r>
              <a:r>
                <a:rPr lang="de-DE" sz="1200" dirty="0" smtClean="0"/>
                <a:t>Tracking</a:t>
              </a:r>
              <a:endParaRPr lang="de-DE" sz="1200" dirty="0"/>
            </a:p>
          </p:txBody>
        </p:sp>
        <p:sp>
          <p:nvSpPr>
            <p:cNvPr id="20" name="Textfeld 13"/>
            <p:cNvSpPr txBox="1"/>
            <p:nvPr/>
          </p:nvSpPr>
          <p:spPr>
            <a:xfrm>
              <a:off x="5051688" y="3793649"/>
              <a:ext cx="1838965" cy="3855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 smtClean="0"/>
                <a:t>Global Tracking</a:t>
              </a:r>
              <a:endParaRPr lang="de-DE" sz="1200" dirty="0"/>
            </a:p>
          </p:txBody>
        </p:sp>
        <p:sp>
          <p:nvSpPr>
            <p:cNvPr id="21" name="Textfeld 10"/>
            <p:cNvSpPr txBox="1"/>
            <p:nvPr/>
          </p:nvSpPr>
          <p:spPr>
            <a:xfrm>
              <a:off x="5836563" y="6258185"/>
              <a:ext cx="2095445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200" dirty="0"/>
                <a:t>Software Trigger</a:t>
              </a:r>
            </a:p>
          </p:txBody>
        </p:sp>
      </p:grpSp>
      <p:graphicFrame>
        <p:nvGraphicFramePr>
          <p:cNvPr id="40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12004"/>
              </p:ext>
            </p:extLst>
          </p:nvPr>
        </p:nvGraphicFramePr>
        <p:xfrm>
          <a:off x="3882" y="934819"/>
          <a:ext cx="6429564" cy="291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82"/>
                <a:gridCol w="3214782"/>
              </a:tblGrid>
              <a:tr h="246294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Algorithm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Comments</a:t>
                      </a:r>
                      <a:endParaRPr lang="de-DE" sz="1200" dirty="0"/>
                    </a:p>
                  </a:txBody>
                  <a:tcPr/>
                </a:tc>
              </a:tr>
              <a:tr h="24629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Hough</a:t>
                      </a:r>
                      <a:r>
                        <a:rPr lang="de-DE" sz="1200" baseline="0" dirty="0" smtClean="0"/>
                        <a:t> Transform, </a:t>
                      </a:r>
                      <a:r>
                        <a:rPr lang="de-DE" sz="1200" baseline="0" dirty="0" err="1" smtClean="0"/>
                        <a:t>Yutie</a:t>
                      </a:r>
                      <a:r>
                        <a:rPr lang="de-DE" sz="1200" baseline="0" dirty="0" smtClean="0"/>
                        <a:t> Liang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FPGA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implementation</a:t>
                      </a:r>
                      <a:endParaRPr lang="de-DE" sz="1200" dirty="0"/>
                    </a:p>
                  </a:txBody>
                  <a:tcPr/>
                </a:tc>
              </a:tr>
              <a:tr h="49223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Hough Transform,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Mohammad Al-</a:t>
                      </a:r>
                      <a:r>
                        <a:rPr lang="de-DE" sz="1200" dirty="0" err="1" smtClean="0"/>
                        <a:t>Turany</a:t>
                      </a:r>
                      <a:r>
                        <a:rPr lang="de-DE" sz="1200" dirty="0" smtClean="0"/>
                        <a:t>/Andreas Herten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GPU </a:t>
                      </a:r>
                      <a:r>
                        <a:rPr lang="de-DE" sz="1200" dirty="0" err="1" smtClean="0"/>
                        <a:t>implementation</a:t>
                      </a:r>
                      <a:endParaRPr lang="de-DE" sz="1200" dirty="0"/>
                    </a:p>
                  </a:txBody>
                  <a:tcPr/>
                </a:tc>
              </a:tr>
              <a:tr h="344564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Non-Origin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Trackfinder</a:t>
                      </a:r>
                      <a:r>
                        <a:rPr lang="de-DE" sz="1200" baseline="0" dirty="0" smtClean="0"/>
                        <a:t>, Lia </a:t>
                      </a:r>
                      <a:r>
                        <a:rPr lang="de-DE" sz="1200" baseline="0" dirty="0" err="1" smtClean="0"/>
                        <a:t>Lavezzi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Focused</a:t>
                      </a:r>
                      <a:r>
                        <a:rPr lang="de-DE" sz="1200" dirty="0" smtClean="0"/>
                        <a:t> on offline, online </a:t>
                      </a:r>
                      <a:r>
                        <a:rPr lang="de-DE" sz="1200" dirty="0" err="1" smtClean="0"/>
                        <a:t>application</a:t>
                      </a:r>
                      <a:r>
                        <a:rPr lang="de-DE" sz="1200" dirty="0" smtClean="0"/>
                        <a:t>(?)</a:t>
                      </a:r>
                      <a:endParaRPr lang="de-DE" sz="1200" dirty="0"/>
                    </a:p>
                  </a:txBody>
                  <a:tcPr/>
                </a:tc>
              </a:tr>
              <a:tr h="246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Triplet Finder, MCM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No</a:t>
                      </a:r>
                      <a:r>
                        <a:rPr lang="de-DE" sz="1200" dirty="0" smtClean="0"/>
                        <a:t> isochrone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info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required</a:t>
                      </a:r>
                      <a:endParaRPr lang="de-DE" sz="1200" dirty="0"/>
                    </a:p>
                  </a:txBody>
                  <a:tcPr/>
                </a:tc>
              </a:tr>
              <a:tr h="41049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Track</a:t>
                      </a:r>
                      <a:r>
                        <a:rPr lang="de-DE" sz="1200" baseline="0" dirty="0" smtClean="0"/>
                        <a:t> Segment Finder + Linker,</a:t>
                      </a:r>
                      <a:br>
                        <a:rPr lang="de-DE" sz="1200" baseline="0" dirty="0" smtClean="0"/>
                      </a:br>
                      <a:r>
                        <a:rPr lang="de-DE" sz="1200" baseline="0" dirty="0" smtClean="0"/>
                        <a:t>Sean Dobbs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Template </a:t>
                      </a:r>
                      <a:r>
                        <a:rPr lang="de-DE" sz="1200" dirty="0" err="1" smtClean="0"/>
                        <a:t>based</a:t>
                      </a:r>
                      <a:endParaRPr lang="de-DE" sz="1200" dirty="0"/>
                    </a:p>
                  </a:txBody>
                  <a:tcPr/>
                </a:tc>
              </a:tr>
              <a:tr h="41049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Fast </a:t>
                      </a:r>
                      <a:r>
                        <a:rPr lang="de-DE" sz="1200" dirty="0" err="1" smtClean="0"/>
                        <a:t>Combinatorial</a:t>
                      </a:r>
                      <a:r>
                        <a:rPr lang="de-DE" sz="1200" dirty="0" smtClean="0"/>
                        <a:t> Finder / Fitter,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Sean</a:t>
                      </a:r>
                      <a:r>
                        <a:rPr lang="de-DE" sz="1200" baseline="0" dirty="0" smtClean="0"/>
                        <a:t> Dobbs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Based</a:t>
                      </a:r>
                      <a:r>
                        <a:rPr lang="de-DE" sz="1200" dirty="0" smtClean="0"/>
                        <a:t> on </a:t>
                      </a:r>
                      <a:r>
                        <a:rPr lang="de-DE" sz="1200" dirty="0" err="1" smtClean="0"/>
                        <a:t>CLEO‘s</a:t>
                      </a:r>
                      <a:r>
                        <a:rPr lang="de-DE" sz="1200" dirty="0" smtClean="0"/>
                        <a:t> SOLO</a:t>
                      </a:r>
                      <a:endParaRPr lang="de-DE" sz="1200" dirty="0"/>
                    </a:p>
                  </a:txBody>
                  <a:tcPr/>
                </a:tc>
              </a:tr>
              <a:tr h="344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Forward Hough, Martin </a:t>
                      </a:r>
                      <a:r>
                        <a:rPr lang="de-DE" sz="1200" dirty="0" err="1" smtClean="0"/>
                        <a:t>Galuska</a:t>
                      </a:r>
                      <a:endParaRPr lang="de-D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Focused</a:t>
                      </a:r>
                      <a:r>
                        <a:rPr lang="de-DE" sz="1200" dirty="0" smtClean="0"/>
                        <a:t> on offline,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applicable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for</a:t>
                      </a:r>
                      <a:r>
                        <a:rPr lang="de-DE" sz="1200" baseline="0" dirty="0" smtClean="0"/>
                        <a:t> online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82" y="4185637"/>
            <a:ext cx="441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 err="1" smtClean="0">
                <a:sym typeface="Wingdings" pitchFamily="2" charset="2"/>
              </a:rPr>
              <a:t>PANDA‘s</a:t>
            </a:r>
            <a:r>
              <a:rPr lang="de-DE" dirty="0" smtClean="0">
                <a:sym typeface="Wingdings" pitchFamily="2" charset="2"/>
              </a:rPr>
              <a:t> Online Tracking </a:t>
            </a:r>
            <a:r>
              <a:rPr lang="de-DE" dirty="0" err="1" smtClean="0">
                <a:sym typeface="Wingdings" pitchFamily="2" charset="2"/>
              </a:rPr>
              <a:t>requires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interplay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different </a:t>
            </a:r>
            <a:r>
              <a:rPr lang="de-DE" dirty="0" err="1" smtClean="0">
                <a:sym typeface="Wingdings" pitchFamily="2" charset="2"/>
              </a:rPr>
              <a:t>tracking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algorithms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optimum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results</a:t>
            </a:r>
            <a:r>
              <a:rPr lang="de-DE" dirty="0" smtClean="0">
                <a:sym typeface="Wingdings" pitchFamily="2" charset="2"/>
              </a:rPr>
              <a:t>. </a:t>
            </a:r>
            <a:r>
              <a:rPr lang="en-US" dirty="0" smtClean="0"/>
              <a:t>Work is ongoing.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47496" y="5797247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Offline software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84218" y="1215175"/>
            <a:ext cx="3093684" cy="3233737"/>
            <a:chOff x="1785938" y="1871663"/>
            <a:chExt cx="6000750" cy="4986337"/>
          </a:xfrm>
        </p:grpSpPr>
        <p:pic>
          <p:nvPicPr>
            <p:cNvPr id="5" name="Immagine 5" descr="evt7_strategia_futura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1871663"/>
              <a:ext cx="6000750" cy="498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e 23"/>
            <p:cNvSpPr/>
            <p:nvPr/>
          </p:nvSpPr>
          <p:spPr>
            <a:xfrm>
              <a:off x="5214938" y="2500313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7" name="Ovale 24"/>
            <p:cNvSpPr/>
            <p:nvPr/>
          </p:nvSpPr>
          <p:spPr>
            <a:xfrm>
              <a:off x="6286500" y="3000375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8" name="Ovale 25"/>
            <p:cNvSpPr/>
            <p:nvPr/>
          </p:nvSpPr>
          <p:spPr>
            <a:xfrm>
              <a:off x="6500813" y="5429250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" name="Ovale 26"/>
            <p:cNvSpPr/>
            <p:nvPr/>
          </p:nvSpPr>
          <p:spPr>
            <a:xfrm>
              <a:off x="5214938" y="6143625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0" name="Ovale 35"/>
            <p:cNvSpPr/>
            <p:nvPr/>
          </p:nvSpPr>
          <p:spPr>
            <a:xfrm>
              <a:off x="4143375" y="3643313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" name="Ovale 38"/>
            <p:cNvSpPr/>
            <p:nvPr/>
          </p:nvSpPr>
          <p:spPr>
            <a:xfrm>
              <a:off x="5286375" y="3714750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2" name="Ovale 41"/>
            <p:cNvSpPr/>
            <p:nvPr/>
          </p:nvSpPr>
          <p:spPr>
            <a:xfrm>
              <a:off x="5572125" y="4643438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3" name="Ovale 42"/>
            <p:cNvSpPr/>
            <p:nvPr/>
          </p:nvSpPr>
          <p:spPr>
            <a:xfrm>
              <a:off x="5143500" y="4929188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" name="Ovale 43"/>
            <p:cNvSpPr/>
            <p:nvPr/>
          </p:nvSpPr>
          <p:spPr>
            <a:xfrm>
              <a:off x="4162425" y="4957763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" name="Ovale 44"/>
            <p:cNvSpPr/>
            <p:nvPr/>
          </p:nvSpPr>
          <p:spPr>
            <a:xfrm>
              <a:off x="5072063" y="3624263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6" name="Ovale 45"/>
            <p:cNvSpPr/>
            <p:nvPr/>
          </p:nvSpPr>
          <p:spPr>
            <a:xfrm>
              <a:off x="5572125" y="4305300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7" name="Ovale 46"/>
            <p:cNvSpPr/>
            <p:nvPr/>
          </p:nvSpPr>
          <p:spPr>
            <a:xfrm>
              <a:off x="3857625" y="3786188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" name="Ovale 47"/>
            <p:cNvSpPr/>
            <p:nvPr/>
          </p:nvSpPr>
          <p:spPr>
            <a:xfrm>
              <a:off x="3857625" y="2528888"/>
              <a:ext cx="285750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42874" y="1248883"/>
            <a:ext cx="63777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buFontTx/>
              <a:buAutoNum type="arabicParenR"/>
              <a:defRPr/>
            </a:pPr>
            <a:r>
              <a:rPr lang="it-IT" sz="2400" dirty="0" smtClean="0">
                <a:ea typeface="+mn-ea"/>
                <a:cs typeface="Arial" charset="0"/>
              </a:rPr>
              <a:t>New </a:t>
            </a:r>
            <a:r>
              <a:rPr lang="it-IT" sz="2400" dirty="0" err="1">
                <a:ea typeface="+mn-ea"/>
                <a:cs typeface="Arial" charset="0"/>
              </a:rPr>
              <a:t>faster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fitting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methods</a:t>
            </a:r>
            <a:r>
              <a:rPr lang="it-IT" sz="2400" dirty="0">
                <a:ea typeface="+mn-ea"/>
                <a:cs typeface="Arial" charset="0"/>
              </a:rPr>
              <a:t>, non-recursive </a:t>
            </a:r>
            <a:r>
              <a:rPr lang="it-IT" sz="2400" dirty="0" err="1" smtClean="0">
                <a:ea typeface="+mn-ea"/>
                <a:cs typeface="Arial" charset="0"/>
              </a:rPr>
              <a:t>has</a:t>
            </a:r>
            <a:r>
              <a:rPr lang="it-IT" sz="2400" dirty="0" smtClean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been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err="1" smtClean="0">
                <a:ea typeface="+mn-ea"/>
                <a:cs typeface="Arial" charset="0"/>
              </a:rPr>
              <a:t>implemented</a:t>
            </a:r>
            <a:r>
              <a:rPr lang="it-IT" sz="2400" dirty="0" smtClean="0">
                <a:ea typeface="+mn-ea"/>
                <a:cs typeface="Arial" charset="0"/>
              </a:rPr>
              <a:t>;</a:t>
            </a:r>
            <a:endParaRPr lang="it-IT" sz="2400" dirty="0">
              <a:ea typeface="+mn-ea"/>
              <a:cs typeface="Arial" charset="0"/>
            </a:endParaRPr>
          </a:p>
          <a:p>
            <a:pPr marL="457200" indent="-457200">
              <a:defRPr/>
            </a:pPr>
            <a:endParaRPr lang="it-IT" sz="2400" dirty="0">
              <a:ea typeface="+mn-ea"/>
              <a:cs typeface="Arial" charset="0"/>
            </a:endParaRPr>
          </a:p>
          <a:p>
            <a:pPr marL="355600" indent="-355600">
              <a:defRPr/>
            </a:pPr>
            <a:r>
              <a:rPr lang="it-IT" sz="2400" dirty="0">
                <a:ea typeface="+mn-ea"/>
                <a:cs typeface="Arial" charset="0"/>
              </a:rPr>
              <a:t>2) Progress </a:t>
            </a:r>
            <a:r>
              <a:rPr lang="it-IT" sz="2400" dirty="0" err="1">
                <a:ea typeface="+mn-ea"/>
                <a:cs typeface="Arial" charset="0"/>
              </a:rPr>
              <a:t>has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been</a:t>
            </a:r>
            <a:r>
              <a:rPr lang="it-IT" sz="2400" dirty="0">
                <a:ea typeface="+mn-ea"/>
                <a:cs typeface="Arial" charset="0"/>
              </a:rPr>
              <a:t> made in the </a:t>
            </a:r>
            <a:r>
              <a:rPr lang="it-IT" sz="2400" dirty="0" err="1">
                <a:ea typeface="+mn-ea"/>
                <a:cs typeface="Arial" charset="0"/>
              </a:rPr>
              <a:t>cpu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smtClean="0">
                <a:ea typeface="+mn-ea"/>
                <a:cs typeface="Arial" charset="0"/>
              </a:rPr>
              <a:t>time </a:t>
            </a:r>
            <a:r>
              <a:rPr lang="it-IT" sz="2400" dirty="0" err="1" smtClean="0">
                <a:ea typeface="+mn-ea"/>
                <a:cs typeface="Arial" charset="0"/>
              </a:rPr>
              <a:t>consumption</a:t>
            </a:r>
            <a:r>
              <a:rPr lang="it-IT" sz="2400" dirty="0">
                <a:ea typeface="+mn-ea"/>
                <a:cs typeface="Arial" charset="0"/>
              </a:rPr>
              <a:t>; </a:t>
            </a:r>
          </a:p>
          <a:p>
            <a:pPr marL="355600" indent="-355600">
              <a:defRPr/>
            </a:pPr>
            <a:r>
              <a:rPr lang="it-IT" sz="2400" dirty="0">
                <a:ea typeface="+mn-ea"/>
                <a:cs typeface="Arial" charset="0"/>
              </a:rPr>
              <a:t>3) </a:t>
            </a:r>
            <a:r>
              <a:rPr lang="it-IT" sz="2400" dirty="0" err="1">
                <a:cs typeface="Arial" charset="0"/>
              </a:rPr>
              <a:t>F</a:t>
            </a:r>
            <a:r>
              <a:rPr lang="it-IT" sz="2400" dirty="0" err="1" smtClean="0">
                <a:ea typeface="+mn-ea"/>
                <a:cs typeface="Arial" charset="0"/>
              </a:rPr>
              <a:t>urther</a:t>
            </a:r>
            <a:r>
              <a:rPr lang="it-IT" sz="2400" dirty="0" smtClean="0">
                <a:ea typeface="+mn-ea"/>
                <a:cs typeface="Arial" charset="0"/>
              </a:rPr>
              <a:t> </a:t>
            </a:r>
            <a:r>
              <a:rPr lang="it-IT" sz="2400" dirty="0" err="1" smtClean="0">
                <a:ea typeface="+mn-ea"/>
                <a:cs typeface="Arial" charset="0"/>
              </a:rPr>
              <a:t>speed</a:t>
            </a:r>
            <a:r>
              <a:rPr lang="it-IT" sz="2400" dirty="0" smtClean="0">
                <a:ea typeface="+mn-ea"/>
                <a:cs typeface="Arial" charset="0"/>
              </a:rPr>
              <a:t> </a:t>
            </a:r>
            <a:r>
              <a:rPr lang="it-IT" sz="2400" dirty="0">
                <a:ea typeface="+mn-ea"/>
                <a:cs typeface="Arial" charset="0"/>
              </a:rPr>
              <a:t>can be </a:t>
            </a:r>
            <a:r>
              <a:rPr lang="it-IT" sz="2400" dirty="0" err="1">
                <a:ea typeface="+mn-ea"/>
                <a:cs typeface="Arial" charset="0"/>
              </a:rPr>
              <a:t>gained</a:t>
            </a:r>
            <a:r>
              <a:rPr lang="it-IT" sz="2400" dirty="0">
                <a:ea typeface="+mn-ea"/>
                <a:cs typeface="Arial" charset="0"/>
              </a:rPr>
              <a:t> by </a:t>
            </a:r>
            <a:r>
              <a:rPr lang="it-IT" sz="2400" dirty="0" err="1">
                <a:ea typeface="+mn-ea"/>
                <a:cs typeface="Arial" charset="0"/>
              </a:rPr>
              <a:t>changing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smtClean="0">
                <a:ea typeface="+mn-ea"/>
                <a:cs typeface="Arial" charset="0"/>
              </a:rPr>
              <a:t>the </a:t>
            </a:r>
            <a:r>
              <a:rPr lang="it-IT" sz="2400" dirty="0" err="1" smtClean="0">
                <a:ea typeface="+mn-ea"/>
                <a:cs typeface="Arial" charset="0"/>
              </a:rPr>
              <a:t>search</a:t>
            </a:r>
            <a:r>
              <a:rPr lang="it-IT" sz="2400" dirty="0" smtClean="0">
                <a:ea typeface="+mn-ea"/>
                <a:cs typeface="Arial" charset="0"/>
              </a:rPr>
              <a:t> </a:t>
            </a:r>
            <a:r>
              <a:rPr lang="it-IT" sz="2400" dirty="0">
                <a:ea typeface="+mn-ea"/>
                <a:cs typeface="Arial" charset="0"/>
              </a:rPr>
              <a:t>of clusters </a:t>
            </a:r>
            <a:r>
              <a:rPr lang="it-IT" sz="2400" dirty="0" err="1">
                <a:ea typeface="+mn-ea"/>
                <a:cs typeface="Arial" charset="0"/>
              </a:rPr>
              <a:t>belonging</a:t>
            </a:r>
            <a:r>
              <a:rPr lang="it-IT" sz="2400" dirty="0">
                <a:ea typeface="+mn-ea"/>
                <a:cs typeface="Arial" charset="0"/>
              </a:rPr>
              <a:t> to </a:t>
            </a:r>
            <a:r>
              <a:rPr lang="it-IT" sz="2400" dirty="0" err="1">
                <a:ea typeface="+mn-ea"/>
                <a:cs typeface="Arial" charset="0"/>
              </a:rPr>
              <a:t>tracklets</a:t>
            </a:r>
            <a:r>
              <a:rPr lang="it-IT" sz="2400" dirty="0">
                <a:ea typeface="+mn-ea"/>
                <a:cs typeface="Arial" charset="0"/>
              </a:rPr>
              <a:t>;</a:t>
            </a:r>
          </a:p>
          <a:p>
            <a:pPr>
              <a:defRPr/>
            </a:pPr>
            <a:endParaRPr lang="it-IT" sz="2400" dirty="0">
              <a:ea typeface="+mn-ea"/>
              <a:cs typeface="Arial" charset="0"/>
            </a:endParaRPr>
          </a:p>
          <a:p>
            <a:pPr marL="355600" indent="-355600">
              <a:defRPr/>
            </a:pPr>
            <a:r>
              <a:rPr lang="it-IT" sz="2400" dirty="0">
                <a:ea typeface="+mn-ea"/>
                <a:cs typeface="Arial" charset="0"/>
              </a:rPr>
              <a:t>4)  </a:t>
            </a:r>
            <a:r>
              <a:rPr lang="it-IT" sz="2400" dirty="0" err="1">
                <a:cs typeface="Arial" charset="0"/>
              </a:rPr>
              <a:t>T</a:t>
            </a:r>
            <a:r>
              <a:rPr lang="it-IT" sz="2400" dirty="0" err="1" smtClean="0">
                <a:ea typeface="+mn-ea"/>
                <a:cs typeface="Arial" charset="0"/>
              </a:rPr>
              <a:t>his</a:t>
            </a:r>
            <a:r>
              <a:rPr lang="it-IT" sz="2400" dirty="0" smtClean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should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also</a:t>
            </a:r>
            <a:r>
              <a:rPr lang="it-IT" sz="2400" dirty="0">
                <a:ea typeface="+mn-ea"/>
                <a:cs typeface="Arial" charset="0"/>
              </a:rPr>
              <a:t> </a:t>
            </a:r>
            <a:r>
              <a:rPr lang="it-IT" sz="2400" dirty="0" err="1">
                <a:ea typeface="+mn-ea"/>
                <a:cs typeface="Arial" charset="0"/>
              </a:rPr>
              <a:t>clear</a:t>
            </a:r>
            <a:r>
              <a:rPr lang="it-IT" sz="2400" dirty="0">
                <a:ea typeface="+mn-ea"/>
                <a:cs typeface="Arial" charset="0"/>
              </a:rPr>
              <a:t> the </a:t>
            </a:r>
            <a:r>
              <a:rPr lang="it-IT" sz="2400" dirty="0" err="1" smtClean="0">
                <a:ea typeface="+mn-ea"/>
                <a:cs typeface="Arial" charset="0"/>
              </a:rPr>
              <a:t>path</a:t>
            </a:r>
            <a:r>
              <a:rPr lang="it-IT" sz="2400" dirty="0" smtClean="0">
                <a:ea typeface="+mn-ea"/>
                <a:cs typeface="Arial" charset="0"/>
              </a:rPr>
              <a:t> </a:t>
            </a:r>
            <a:r>
              <a:rPr lang="it-IT" sz="2400" dirty="0">
                <a:ea typeface="+mn-ea"/>
                <a:cs typeface="Arial" charset="0"/>
              </a:rPr>
              <a:t>to the </a:t>
            </a:r>
            <a:r>
              <a:rPr lang="it-IT" sz="2400" dirty="0" err="1">
                <a:ea typeface="+mn-ea"/>
                <a:cs typeface="Arial" charset="0"/>
              </a:rPr>
              <a:t>parallelization</a:t>
            </a:r>
            <a:r>
              <a:rPr lang="it-IT" sz="2400" dirty="0">
                <a:ea typeface="+mn-ea"/>
                <a:cs typeface="Arial" charset="0"/>
              </a:rPr>
              <a:t> of the code.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4838" y="5034535"/>
            <a:ext cx="4897437" cy="215900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GianLuigi</a:t>
            </a:r>
            <a:r>
              <a:rPr lang="de-DE" dirty="0" smtClean="0"/>
              <a:t> </a:t>
            </a:r>
            <a:r>
              <a:rPr lang="de-DE" dirty="0" err="1" smtClean="0"/>
              <a:t>Boca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6255111" y="5797247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422204"/>
              </p:ext>
            </p:extLst>
          </p:nvPr>
        </p:nvGraphicFramePr>
        <p:xfrm>
          <a:off x="433677" y="232343"/>
          <a:ext cx="7806184" cy="645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905500" imgH="7429500" progId="Word.Document.12">
                  <p:embed/>
                </p:oleObj>
              </mc:Choice>
              <mc:Fallback>
                <p:oleObj name="Document" r:id="rId3" imgW="5905500" imgH="742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677" y="232343"/>
                        <a:ext cx="7806184" cy="6459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69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STT detector work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 </a:t>
            </a:r>
            <a:r>
              <a:rPr lang="en-US" b="1" dirty="0" smtClean="0"/>
              <a:t>construction</a:t>
            </a:r>
            <a:r>
              <a:rPr lang="en-US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modules assembly</a:t>
            </a:r>
            <a:endParaRPr lang="en-US" dirty="0"/>
          </a:p>
          <a:p>
            <a:r>
              <a:rPr lang="en-US" b="1" dirty="0" smtClean="0"/>
              <a:t>Detector/General </a:t>
            </a:r>
            <a:r>
              <a:rPr lang="en-US" b="1" dirty="0"/>
              <a:t>mechanics </a:t>
            </a:r>
          </a:p>
          <a:p>
            <a:r>
              <a:rPr lang="en-US" b="1" dirty="0"/>
              <a:t>G</a:t>
            </a:r>
            <a:r>
              <a:rPr lang="en-US" b="1" dirty="0" smtClean="0"/>
              <a:t>as </a:t>
            </a:r>
            <a:r>
              <a:rPr lang="en-US" b="1" dirty="0"/>
              <a:t>system</a:t>
            </a:r>
            <a:endParaRPr lang="en-US" dirty="0"/>
          </a:p>
          <a:p>
            <a:r>
              <a:rPr lang="en-US" b="1" dirty="0"/>
              <a:t>Front end &amp; Read out electronics</a:t>
            </a:r>
            <a:endParaRPr lang="en-US" dirty="0"/>
          </a:p>
          <a:p>
            <a:r>
              <a:rPr lang="en-US" b="1" dirty="0" smtClean="0"/>
              <a:t>Slow Controls</a:t>
            </a:r>
          </a:p>
          <a:p>
            <a:r>
              <a:rPr lang="en-US" b="1" dirty="0" smtClean="0"/>
              <a:t>DAQ</a:t>
            </a:r>
            <a:endParaRPr lang="en-US" dirty="0"/>
          </a:p>
          <a:p>
            <a:r>
              <a:rPr lang="en-US" b="1" dirty="0"/>
              <a:t>Online software</a:t>
            </a:r>
            <a:endParaRPr lang="en-US" dirty="0"/>
          </a:p>
          <a:p>
            <a:r>
              <a:rPr lang="en-US" b="1" dirty="0"/>
              <a:t>Offline software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6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Preamble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Except FZJ and IFIN-HH, all the other involved institutions have not yet got funding for the STT construction.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imply that there is a general risk that in case the needed funding will not be available, the STT construction will be delayed.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 construction</a:t>
            </a:r>
            <a:r>
              <a:rPr lang="en-US" dirty="0" smtClean="0"/>
              <a:t> </a:t>
            </a:r>
            <a:r>
              <a:rPr lang="en-US" b="1" dirty="0" smtClean="0"/>
              <a:t>and modules assembly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Both the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Forschungszentrum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Julich</a:t>
            </a:r>
            <a:r>
              <a:rPr lang="en-US" dirty="0">
                <a:cs typeface="Calibri"/>
              </a:rPr>
              <a:t> and the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LNF</a:t>
            </a:r>
            <a:r>
              <a:rPr lang="en-US" dirty="0">
                <a:cs typeface="Calibri"/>
              </a:rPr>
              <a:t> laboratories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dirty="0">
                <a:cs typeface="Calibri"/>
              </a:rPr>
              <a:t>are equipped with the necessary tools to start the </a:t>
            </a:r>
            <a:r>
              <a:rPr lang="en-US" dirty="0" smtClean="0">
                <a:cs typeface="Calibri"/>
              </a:rPr>
              <a:t>production.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The ST components have been chosen. </a:t>
            </a:r>
          </a:p>
          <a:p>
            <a:pPr marL="0" indent="0">
              <a:buNone/>
            </a:pPr>
            <a:r>
              <a:rPr lang="en-US" dirty="0" smtClean="0"/>
              <a:t>Some materials have been ordered.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Single straw construction procedure and quality check are under definition.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6965" y="5713329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2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Detector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9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mechanical structure of the STT has been designed. A prototype has been realized. Optimization of the mounting scheme is ongoing.</a:t>
            </a:r>
          </a:p>
          <a:p>
            <a:pPr marL="0" indent="0">
              <a:buNone/>
            </a:pPr>
            <a:r>
              <a:rPr lang="en-US" sz="2000" dirty="0" smtClean="0"/>
              <a:t>The general mechanics for integrating STT with neighboring detectors is ongoing. Interferences with </a:t>
            </a:r>
            <a:r>
              <a:rPr lang="en-US" sz="2000" dirty="0" err="1" smtClean="0"/>
              <a:t>Bw</a:t>
            </a:r>
            <a:r>
              <a:rPr lang="en-US" sz="2000" dirty="0" smtClean="0"/>
              <a:t>-EMC and DIRC have been solved.</a:t>
            </a:r>
          </a:p>
          <a:p>
            <a:pPr marL="0" indent="0">
              <a:buNone/>
            </a:pPr>
            <a:r>
              <a:rPr lang="en-US" sz="2000" dirty="0" smtClean="0"/>
              <a:t>A second prototype will be realized this year.</a:t>
            </a:r>
            <a:endParaRPr lang="en-US" sz="2000" dirty="0"/>
          </a:p>
        </p:txBody>
      </p:sp>
      <p:pic>
        <p:nvPicPr>
          <p:cNvPr id="6" name="Picture 5" descr="2013-01-24 09.36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4497462" cy="3373097"/>
          </a:xfrm>
          <a:prstGeom prst="rect">
            <a:avLst/>
          </a:prstGeom>
        </p:spPr>
      </p:pic>
      <p:pic>
        <p:nvPicPr>
          <p:cNvPr id="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24" y="2514103"/>
            <a:ext cx="3895376" cy="3462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6965" y="5976659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0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Gas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050"/>
            <a:ext cx="9293075" cy="1203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scheme of the STT gas system is ready. Some elements are already available.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8084" y="6069091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6" y="3326288"/>
            <a:ext cx="3292328" cy="324626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2748560" y="3035241"/>
            <a:ext cx="786704" cy="827360"/>
          </a:xfrm>
          <a:prstGeom prst="borderCallout1">
            <a:avLst>
              <a:gd name="adj1" fmla="val 18750"/>
              <a:gd name="adj2" fmla="val -8333"/>
              <a:gd name="adj3" fmla="val 139588"/>
              <a:gd name="adj4" fmla="val -604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 smtClean="0"/>
              <a:t>Raspberry PI  board</a:t>
            </a:r>
            <a:endParaRPr lang="en-US" sz="1200" dirty="0"/>
          </a:p>
        </p:txBody>
      </p:sp>
      <p:sp>
        <p:nvSpPr>
          <p:cNvPr id="7" name="Line Callout 1 6"/>
          <p:cNvSpPr/>
          <p:nvPr/>
        </p:nvSpPr>
        <p:spPr>
          <a:xfrm>
            <a:off x="2607012" y="6229220"/>
            <a:ext cx="1116027" cy="539217"/>
          </a:xfrm>
          <a:prstGeom prst="borderCallout1">
            <a:avLst>
              <a:gd name="adj1" fmla="val 18750"/>
              <a:gd name="adj2" fmla="val -8333"/>
              <a:gd name="adj3" fmla="val -131339"/>
              <a:gd name="adj4" fmla="val -195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USB to RS232 converter</a:t>
            </a:r>
            <a:endParaRPr lang="en-US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1208439" y="2741177"/>
            <a:ext cx="816575" cy="720080"/>
          </a:xfrm>
          <a:prstGeom prst="borderCallout1">
            <a:avLst>
              <a:gd name="adj1" fmla="val -3926"/>
              <a:gd name="adj2" fmla="val 25261"/>
              <a:gd name="adj3" fmla="val 158623"/>
              <a:gd name="adj4" fmla="val 4490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RS232/FLOW-BUS interface</a:t>
            </a:r>
            <a:endParaRPr lang="en-US" sz="1200" dirty="0"/>
          </a:p>
        </p:txBody>
      </p:sp>
      <p:sp>
        <p:nvSpPr>
          <p:cNvPr id="9" name="Line Callout 1 8"/>
          <p:cNvSpPr/>
          <p:nvPr/>
        </p:nvSpPr>
        <p:spPr>
          <a:xfrm>
            <a:off x="270889" y="6049398"/>
            <a:ext cx="1113099" cy="792088"/>
          </a:xfrm>
          <a:prstGeom prst="borderCallout1">
            <a:avLst>
              <a:gd name="adj1" fmla="val 884"/>
              <a:gd name="adj2" fmla="val 18122"/>
              <a:gd name="adj3" fmla="val -89523"/>
              <a:gd name="adj4" fmla="val 250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FLOW-BUS E7500</a:t>
            </a:r>
          </a:p>
          <a:p>
            <a:pPr algn="ctr"/>
            <a:r>
              <a:rPr lang="en-US" sz="1100" dirty="0" smtClean="0"/>
              <a:t>Power Supply/ Readout System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3535264" y="4891437"/>
            <a:ext cx="5608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Gas pipes routing, gas distribution and slow control are under development</a:t>
            </a:r>
            <a:endParaRPr lang="en-US" sz="2800" dirty="0"/>
          </a:p>
        </p:txBody>
      </p:sp>
      <p:pic>
        <p:nvPicPr>
          <p:cNvPr id="18" name="Picture 17" descr="GasSystemSche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30" y="2024135"/>
            <a:ext cx="4315843" cy="2874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89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Front end &amp; Read out electronics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256" y="1649332"/>
            <a:ext cx="4249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Basic elements have been identified: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New ASICS for analog readout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New version of TRB (v3) for the Digital part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2255" y="5874477"/>
            <a:ext cx="483383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Two risks have been identified: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TOT will not provide enough resolution;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New ASICS development will take more </a:t>
            </a:r>
            <a:r>
              <a:rPr lang="en-US" dirty="0" smtClean="0">
                <a:solidFill>
                  <a:srgbClr val="FFFFFF"/>
                </a:solidFill>
              </a:rPr>
              <a:t>time.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6088" y="6151476"/>
            <a:ext cx="398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en-US" dirty="0" err="1">
                <a:solidFill>
                  <a:srgbClr val="FF0000"/>
                </a:solidFill>
                <a:sym typeface="Wingdings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/dx using FADC</a:t>
            </a:r>
          </a:p>
          <a:p>
            <a:pPr marL="285750" indent="-285750">
              <a:buFont typeface="Wingdings" charset="0"/>
              <a:buChar char="è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Delay in STT commissioning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3241"/>
          <a:stretch/>
        </p:blipFill>
        <p:spPr>
          <a:xfrm>
            <a:off x="5266077" y="1205545"/>
            <a:ext cx="3624299" cy="2769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948" y="2765628"/>
            <a:ext cx="2977796" cy="274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314" y="3768336"/>
            <a:ext cx="2276343" cy="24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6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Slow Controls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615267"/>
            <a:ext cx="834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Development of the first prototype of STT </a:t>
            </a:r>
            <a:r>
              <a:rPr lang="en-US" sz="2400" dirty="0" smtClean="0">
                <a:latin typeface="Calibri"/>
                <a:cs typeface="Calibri"/>
              </a:rPr>
              <a:t>Slow </a:t>
            </a:r>
            <a:r>
              <a:rPr lang="en-US" sz="2400" dirty="0" smtClean="0">
                <a:latin typeface="Calibri"/>
                <a:cs typeface="Calibri"/>
              </a:rPr>
              <a:t>Control System based on </a:t>
            </a:r>
            <a:r>
              <a:rPr lang="en-US" sz="2400" dirty="0" smtClean="0">
                <a:latin typeface="Calibri"/>
                <a:cs typeface="Calibri"/>
              </a:rPr>
              <a:t>EPICS has been done.</a:t>
            </a:r>
            <a:endParaRPr lang="en-US" sz="2400" dirty="0" smtClean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2896" y="2630930"/>
            <a:ext cx="5224198" cy="3617470"/>
            <a:chOff x="611560" y="296652"/>
            <a:chExt cx="8407564" cy="62646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96652"/>
              <a:ext cx="8407564" cy="6264696"/>
            </a:xfrm>
            <a:prstGeom prst="rect">
              <a:avLst/>
            </a:prstGeom>
          </p:spPr>
        </p:pic>
        <p:sp>
          <p:nvSpPr>
            <p:cNvPr id="7" name="Line Callout 1 6"/>
            <p:cNvSpPr/>
            <p:nvPr/>
          </p:nvSpPr>
          <p:spPr>
            <a:xfrm>
              <a:off x="7823606" y="3212976"/>
              <a:ext cx="1152128" cy="720080"/>
            </a:xfrm>
            <a:prstGeom prst="borderCallout1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Raspberry Pi termina</a:t>
              </a:r>
              <a:r>
                <a:rPr lang="en-US" sz="1200" dirty="0" smtClean="0"/>
                <a:t>l</a:t>
              </a:r>
              <a:endParaRPr lang="en-US" sz="1200" dirty="0"/>
            </a:p>
          </p:txBody>
        </p:sp>
        <p:sp>
          <p:nvSpPr>
            <p:cNvPr id="8" name="Line Callout 1 7"/>
            <p:cNvSpPr/>
            <p:nvPr/>
          </p:nvSpPr>
          <p:spPr>
            <a:xfrm>
              <a:off x="4283968" y="5013176"/>
              <a:ext cx="1915286" cy="1548172"/>
            </a:xfrm>
            <a:prstGeom prst="borderCallout1">
              <a:avLst>
                <a:gd name="adj1" fmla="val 18750"/>
                <a:gd name="adj2" fmla="val -8333"/>
                <a:gd name="adj3" fmla="val -62911"/>
                <a:gd name="adj4" fmla="val -2633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StripTool, Alarm Handler, EDM and PROBE running on a Linux PC located in the same LAN with Raspberry PI</a:t>
              </a:r>
              <a:endParaRPr lang="en-US" sz="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98084" y="6069091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23850" y="1231805"/>
            <a:ext cx="5922837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latin typeface="Arial" charset="0"/>
              </a:rPr>
              <a:t>Central </a:t>
            </a:r>
            <a:r>
              <a:rPr lang="pl-PL" sz="2000" dirty="0" err="1" smtClean="0">
                <a:latin typeface="Arial" charset="0"/>
              </a:rPr>
              <a:t>tracker</a:t>
            </a:r>
            <a:r>
              <a:rPr lang="pl-PL" sz="2000" dirty="0" smtClean="0">
                <a:latin typeface="Arial" charset="0"/>
              </a:rPr>
              <a:t> : 4636 </a:t>
            </a:r>
            <a:r>
              <a:rPr lang="pl-PL" sz="2000" dirty="0" err="1" smtClean="0">
                <a:latin typeface="Arial" charset="0"/>
              </a:rPr>
              <a:t>straws</a:t>
            </a:r>
            <a:endParaRPr lang="pl-PL" sz="2000" dirty="0" smtClean="0">
              <a:latin typeface="Arial" charset="0"/>
            </a:endParaRPr>
          </a:p>
          <a:p>
            <a:r>
              <a:rPr lang="pl-PL" sz="2000" dirty="0" err="1" smtClean="0">
                <a:latin typeface="Arial" charset="0"/>
              </a:rPr>
              <a:t>Drift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time</a:t>
            </a:r>
            <a:r>
              <a:rPr lang="pl-PL" sz="2000" dirty="0" smtClean="0">
                <a:latin typeface="Arial" charset="0"/>
              </a:rPr>
              <a:t> ~ 200 </a:t>
            </a:r>
            <a:r>
              <a:rPr lang="pl-PL" sz="2000" dirty="0" err="1" smtClean="0">
                <a:latin typeface="Arial" charset="0"/>
              </a:rPr>
              <a:t>ns</a:t>
            </a:r>
            <a:endParaRPr lang="pl-PL" sz="2000" dirty="0" smtClean="0">
              <a:latin typeface="Arial" charset="0"/>
            </a:endParaRPr>
          </a:p>
          <a:p>
            <a:r>
              <a:rPr lang="pl-PL" sz="2000" b="1" dirty="0" smtClean="0">
                <a:latin typeface="Arial" charset="0"/>
              </a:rPr>
              <a:t>Time </a:t>
            </a:r>
            <a:r>
              <a:rPr lang="pl-PL" sz="2000" b="1" dirty="0" err="1" smtClean="0">
                <a:latin typeface="Arial" charset="0"/>
              </a:rPr>
              <a:t>measurement</a:t>
            </a:r>
            <a:r>
              <a:rPr lang="pl-PL" sz="2000" dirty="0" smtClean="0">
                <a:latin typeface="Arial" charset="0"/>
              </a:rPr>
              <a:t>: </a:t>
            </a:r>
            <a:r>
              <a:rPr lang="pl-PL" sz="2000" dirty="0" err="1" smtClean="0">
                <a:latin typeface="Arial" charset="0"/>
              </a:rPr>
              <a:t>req</a:t>
            </a:r>
            <a:r>
              <a:rPr lang="pl-PL" sz="2000" dirty="0" smtClean="0">
                <a:latin typeface="Arial" charset="0"/>
              </a:rPr>
              <a:t>. </a:t>
            </a:r>
            <a:r>
              <a:rPr lang="pl-PL" sz="2000" dirty="0" err="1" smtClean="0">
                <a:latin typeface="Arial" charset="0"/>
              </a:rPr>
              <a:t>electronics</a:t>
            </a:r>
            <a:r>
              <a:rPr lang="pl-PL" sz="2000" dirty="0" smtClean="0">
                <a:latin typeface="Arial" charset="0"/>
              </a:rPr>
              <a:t> resolution ~ 1 </a:t>
            </a:r>
            <a:r>
              <a:rPr lang="pl-PL" sz="2000" dirty="0" err="1" smtClean="0">
                <a:latin typeface="Arial" charset="0"/>
              </a:rPr>
              <a:t>ns</a:t>
            </a:r>
            <a:endParaRPr lang="pl-PL" sz="2000" dirty="0" smtClean="0">
              <a:latin typeface="Arial" charset="0"/>
            </a:endParaRPr>
          </a:p>
          <a:p>
            <a:r>
              <a:rPr lang="pl-PL" sz="2000" dirty="0" err="1" smtClean="0">
                <a:latin typeface="Arial" charset="0"/>
              </a:rPr>
              <a:t>sensitivity</a:t>
            </a:r>
            <a:r>
              <a:rPr lang="pl-PL" sz="2000" dirty="0" smtClean="0">
                <a:latin typeface="Arial" charset="0"/>
              </a:rPr>
              <a:t> (</a:t>
            </a:r>
            <a:r>
              <a:rPr lang="pl-PL" sz="2000" dirty="0" err="1" smtClean="0">
                <a:latin typeface="Arial" charset="0"/>
              </a:rPr>
              <a:t>threshold</a:t>
            </a:r>
            <a:r>
              <a:rPr lang="pl-PL" sz="2000" dirty="0" smtClean="0">
                <a:latin typeface="Arial" charset="0"/>
              </a:rPr>
              <a:t>) ~ 2 </a:t>
            </a:r>
            <a:r>
              <a:rPr lang="pl-PL" sz="2000" dirty="0" err="1" smtClean="0">
                <a:latin typeface="Arial" charset="0"/>
              </a:rPr>
              <a:t>fC</a:t>
            </a:r>
            <a:endParaRPr lang="pl-PL" sz="2000" dirty="0" smtClean="0">
              <a:latin typeface="Arial" charset="0"/>
            </a:endParaRPr>
          </a:p>
          <a:p>
            <a:r>
              <a:rPr lang="pl-PL" sz="2000" b="1" dirty="0" err="1" smtClean="0">
                <a:latin typeface="Arial" charset="0"/>
              </a:rPr>
              <a:t>dE</a:t>
            </a:r>
            <a:r>
              <a:rPr lang="pl-PL" sz="2000" b="1" dirty="0" smtClean="0">
                <a:latin typeface="Arial" charset="0"/>
              </a:rPr>
              <a:t>/dx for PID: </a:t>
            </a:r>
            <a:r>
              <a:rPr lang="pl-PL" sz="2000" dirty="0" smtClean="0">
                <a:latin typeface="Arial" charset="0"/>
              </a:rPr>
              <a:t>MIP: </a:t>
            </a:r>
            <a:r>
              <a:rPr lang="pl-PL" sz="2000" dirty="0" err="1" smtClean="0">
                <a:latin typeface="Arial" charset="0"/>
              </a:rPr>
              <a:t>signal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charge</a:t>
            </a:r>
            <a:r>
              <a:rPr lang="pl-PL" sz="2000" dirty="0" smtClean="0">
                <a:latin typeface="Arial" charset="0"/>
              </a:rPr>
              <a:t> 10</a:t>
            </a:r>
            <a:r>
              <a:rPr lang="pl-PL" sz="2000" baseline="30000" dirty="0" smtClean="0">
                <a:latin typeface="Arial" charset="0"/>
              </a:rPr>
              <a:t>6-</a:t>
            </a:r>
            <a:r>
              <a:rPr lang="pl-PL" sz="2000" dirty="0" smtClean="0">
                <a:latin typeface="Arial" charset="0"/>
              </a:rPr>
              <a:t>10</a:t>
            </a:r>
            <a:r>
              <a:rPr lang="pl-PL" sz="2000" baseline="30000" dirty="0" smtClean="0">
                <a:latin typeface="Arial" charset="0"/>
              </a:rPr>
              <a:t>8 </a:t>
            </a:r>
            <a:r>
              <a:rPr lang="pl-PL" sz="2000" dirty="0" smtClean="0">
                <a:latin typeface="Arial" charset="0"/>
              </a:rPr>
              <a:t>e</a:t>
            </a:r>
            <a:r>
              <a:rPr lang="pl-PL" sz="2000" baseline="30000" dirty="0" smtClean="0">
                <a:latin typeface="Arial" charset="0"/>
              </a:rPr>
              <a:t>-</a:t>
            </a:r>
            <a:r>
              <a:rPr lang="pl-PL" sz="2000" dirty="0" smtClean="0">
                <a:latin typeface="Arial" charset="0"/>
              </a:rPr>
              <a:t>  </a:t>
            </a:r>
          </a:p>
          <a:p>
            <a:pPr marL="0" indent="0">
              <a:buNone/>
            </a:pPr>
            <a:r>
              <a:rPr lang="pl-PL" sz="2000" dirty="0">
                <a:latin typeface="Arial" charset="0"/>
              </a:rPr>
              <a:t>	</a:t>
            </a:r>
            <a:r>
              <a:rPr lang="pl-PL" sz="2000" dirty="0" smtClean="0">
                <a:latin typeface="Arial" charset="0"/>
              </a:rPr>
              <a:t>			   10% resolution in 24 </a:t>
            </a:r>
            <a:r>
              <a:rPr lang="pl-PL" sz="2000" dirty="0" err="1" smtClean="0">
                <a:latin typeface="Arial" charset="0"/>
              </a:rPr>
              <a:t>layers</a:t>
            </a:r>
            <a:endParaRPr lang="pl-PL" sz="2000" dirty="0" smtClean="0">
              <a:latin typeface="Arial" charset="0"/>
            </a:endParaRPr>
          </a:p>
          <a:p>
            <a:r>
              <a:rPr lang="pl-PL" sz="2000" dirty="0" err="1" smtClean="0">
                <a:latin typeface="Arial" charset="0"/>
              </a:rPr>
              <a:t>detector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capacitance</a:t>
            </a:r>
            <a:r>
              <a:rPr lang="pl-PL" sz="2000" dirty="0" smtClean="0">
                <a:latin typeface="Arial" charset="0"/>
              </a:rPr>
              <a:t>: ~ 10-15 </a:t>
            </a:r>
            <a:r>
              <a:rPr lang="pl-PL" sz="2000" dirty="0" err="1" smtClean="0">
                <a:latin typeface="Arial" charset="0"/>
              </a:rPr>
              <a:t>pF</a:t>
            </a:r>
            <a:r>
              <a:rPr lang="pl-PL" sz="2000" dirty="0" smtClean="0">
                <a:latin typeface="Arial" charset="0"/>
              </a:rPr>
              <a:t> (9 </a:t>
            </a:r>
            <a:r>
              <a:rPr lang="pl-PL" sz="2000" dirty="0" err="1" smtClean="0">
                <a:latin typeface="Arial" charset="0"/>
              </a:rPr>
              <a:t>pF</a:t>
            </a:r>
            <a:r>
              <a:rPr lang="pl-PL" sz="2000" dirty="0" smtClean="0">
                <a:latin typeface="Arial" charset="0"/>
              </a:rPr>
              <a:t>/m)</a:t>
            </a:r>
          </a:p>
          <a:p>
            <a:r>
              <a:rPr lang="pl-PL" sz="2000" dirty="0" smtClean="0">
                <a:latin typeface="Arial" charset="0"/>
              </a:rPr>
              <a:t>Hit </a:t>
            </a:r>
            <a:r>
              <a:rPr lang="pl-PL" sz="2000" dirty="0" err="1" smtClean="0">
                <a:latin typeface="Arial" charset="0"/>
              </a:rPr>
              <a:t>rates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up</a:t>
            </a:r>
            <a:r>
              <a:rPr lang="pl-PL" sz="2000" dirty="0" smtClean="0">
                <a:latin typeface="Arial" charset="0"/>
              </a:rPr>
              <a:t> to 800 kHz/channel</a:t>
            </a:r>
          </a:p>
          <a:p>
            <a:pPr>
              <a:buFontTx/>
              <a:buNone/>
            </a:pPr>
            <a:endParaRPr lang="pl-PL" sz="20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5296043"/>
            <a:ext cx="780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Developments in agreement with the general requirements of the whole PANDA DAQ.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DAQ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087188" y="1170450"/>
            <a:ext cx="3203575" cy="3968750"/>
            <a:chOff x="1867625" y="1052513"/>
            <a:chExt cx="3203575" cy="396875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847238" y="1557338"/>
              <a:ext cx="287337" cy="792162"/>
            </a:xfrm>
            <a:prstGeom prst="downArrow">
              <a:avLst>
                <a:gd name="adj1" fmla="val 50000"/>
                <a:gd name="adj2" fmla="val 6892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18450" y="321310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867625" y="3284538"/>
              <a:ext cx="122555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Common Clock Distribution</a:t>
              </a:r>
              <a:endParaRPr lang="pl-PL" sz="1200"/>
            </a:p>
            <a:p>
              <a:pPr eaLnBrk="1" hangingPunct="1">
                <a:spcBef>
                  <a:spcPct val="50000"/>
                </a:spcBef>
              </a:pPr>
              <a:r>
                <a:rPr lang="pl-PL" sz="1200"/>
                <a:t>(i.e SODA)</a:t>
              </a:r>
              <a:endParaRPr lang="de-DE" sz="1200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486875" y="3500438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407375" y="1268413"/>
              <a:ext cx="6477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FE</a:t>
              </a:r>
              <a:endParaRPr lang="de-DE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62913" y="2708275"/>
              <a:ext cx="900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/>
                <a:t>DB</a:t>
              </a:r>
              <a:endParaRPr lang="de-DE"/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775800" y="3284538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4063138" y="3141663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3270975" y="2781300"/>
              <a:ext cx="1062038" cy="757238"/>
            </a:xfrm>
            <a:prstGeom prst="flowChartMultidocumen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3344000" y="1773238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631338" y="1628775"/>
              <a:ext cx="215900" cy="1008063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3199538" y="1052513"/>
              <a:ext cx="1062037" cy="757237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pole tekstowe 21"/>
            <p:cNvSpPr txBox="1">
              <a:spLocks noChangeArrowheads="1"/>
            </p:cNvSpPr>
            <p:nvPr/>
          </p:nvSpPr>
          <p:spPr bwMode="auto">
            <a:xfrm>
              <a:off x="2191475" y="4652963"/>
              <a:ext cx="28797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/>
                <a:t>Panda DAQ - network </a:t>
              </a:r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98084" y="6069091"/>
            <a:ext cx="243168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Risks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4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598</Words>
  <Application>Microsoft Macintosh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Word Document</vt:lpstr>
      <vt:lpstr>STT Detector risk’s assessment</vt:lpstr>
      <vt:lpstr>STT detector work packages</vt:lpstr>
      <vt:lpstr>Preamble</vt:lpstr>
      <vt:lpstr>ST construction and modules assembly </vt:lpstr>
      <vt:lpstr>Detector Mechanics</vt:lpstr>
      <vt:lpstr>Gas system</vt:lpstr>
      <vt:lpstr>Front end &amp; Read out electronics</vt:lpstr>
      <vt:lpstr>Slow Controls</vt:lpstr>
      <vt:lpstr>DAQ</vt:lpstr>
      <vt:lpstr>Online software</vt:lpstr>
      <vt:lpstr>Offline software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STT Detector risk’s assessment</dc:title>
  <dc:creator>Paola Gianotti</dc:creator>
  <cp:lastModifiedBy>Paola Gianotti</cp:lastModifiedBy>
  <cp:revision>14</cp:revision>
  <dcterms:created xsi:type="dcterms:W3CDTF">2013-02-08T09:57:08Z</dcterms:created>
  <dcterms:modified xsi:type="dcterms:W3CDTF">2013-02-08T13:40:07Z</dcterms:modified>
</cp:coreProperties>
</file>