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42" r:id="rId3"/>
    <p:sldId id="343" r:id="rId4"/>
    <p:sldId id="344" r:id="rId5"/>
    <p:sldId id="345" r:id="rId6"/>
    <p:sldId id="346" r:id="rId7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90B4B5E2-A102-4A3A-9AE0-6EC37185F7CE}">
          <p14:sldIdLst>
            <p14:sldId id="256"/>
            <p14:sldId id="342"/>
            <p14:sldId id="343"/>
            <p14:sldId id="344"/>
            <p14:sldId id="345"/>
            <p14:sldId id="346"/>
          </p14:sldIdLst>
        </p14:section>
        <p14:section name="Reserve" id="{B0B3E27C-2DF5-4DCA-8628-E470E5A26E3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48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00EA"/>
    <a:srgbClr val="CC0099"/>
    <a:srgbClr val="FF00FF"/>
    <a:srgbClr val="EA0000"/>
    <a:srgbClr val="0000FF"/>
    <a:srgbClr val="FF3300"/>
    <a:srgbClr val="ABA36C"/>
    <a:srgbClr val="D60093"/>
    <a:srgbClr val="C000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43" autoAdjust="0"/>
    <p:restoredTop sz="94672" autoAdjust="0"/>
  </p:normalViewPr>
  <p:slideViewPr>
    <p:cSldViewPr snapToGrid="0" snapToObjects="1">
      <p:cViewPr varScale="1">
        <p:scale>
          <a:sx n="71" d="100"/>
          <a:sy n="71" d="100"/>
        </p:scale>
        <p:origin x="1028" y="36"/>
      </p:cViewPr>
      <p:guideLst>
        <p:guide orient="horz" pos="2486"/>
        <p:guide pos="2880"/>
      </p:guideLst>
    </p:cSldViewPr>
  </p:slideViewPr>
  <p:outlineViewPr>
    <p:cViewPr>
      <p:scale>
        <a:sx n="33" d="100"/>
        <a:sy n="33" d="100"/>
      </p:scale>
      <p:origin x="0" y="-79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5904"/>
    </p:cViewPr>
  </p:sorterViewPr>
  <p:notesViewPr>
    <p:cSldViewPr snapToGrid="0" snapToObjects="1">
      <p:cViewPr varScale="1">
        <p:scale>
          <a:sx n="121" d="100"/>
          <a:sy n="121" d="100"/>
        </p:scale>
        <p:origin x="36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51660-0934-124D-A4B3-496C7F320307}" type="datetimeFigureOut">
              <a:rPr lang="de-DE" smtClean="0"/>
              <a:t>30.01.2025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A3EDE-7EBB-0F4A-80C2-34DB9D2E2E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8215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828EF-C252-394A-93BF-1C478CFA0896}" type="datetimeFigureOut">
              <a:rPr lang="de-DE" smtClean="0"/>
              <a:t>30.01.2025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02386-BEE7-5D4D-B4E7-4BB579C47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90198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fair-mesh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3" t="11489" r="5373" b="5511"/>
          <a:stretch/>
        </p:blipFill>
        <p:spPr>
          <a:xfrm>
            <a:off x="110437" y="1417154"/>
            <a:ext cx="8926586" cy="505625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563" y="3244364"/>
            <a:ext cx="6607516" cy="779866"/>
          </a:xfrm>
        </p:spPr>
        <p:txBody>
          <a:bodyPr anchor="b" anchorCtr="0">
            <a:noAutofit/>
          </a:bodyPr>
          <a:lstStyle>
            <a:lvl1pPr algn="ctr">
              <a:defRPr sz="3600">
                <a:solidFill>
                  <a:srgbClr val="33333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024230"/>
            <a:ext cx="6400800" cy="58466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404091" y="6650182"/>
            <a:ext cx="3371273" cy="20781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93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565" y="271335"/>
            <a:ext cx="6242342" cy="7875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123544" y="6552643"/>
            <a:ext cx="8252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64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sz="half" idx="16"/>
          </p:nvPr>
        </p:nvSpPr>
        <p:spPr>
          <a:xfrm>
            <a:off x="476035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sz="half" idx="15"/>
          </p:nvPr>
        </p:nvSpPr>
        <p:spPr>
          <a:xfrm>
            <a:off x="35032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13"/>
          </p:nvPr>
        </p:nvSpPr>
        <p:spPr>
          <a:xfrm>
            <a:off x="7098998" y="6552643"/>
            <a:ext cx="849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9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2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  <p:sp>
        <p:nvSpPr>
          <p:cNvPr id="9" name="Inhaltsplatzhalter 2"/>
          <p:cNvSpPr>
            <a:spLocks noGrp="1"/>
          </p:cNvSpPr>
          <p:nvPr>
            <p:ph sz="half" idx="15"/>
          </p:nvPr>
        </p:nvSpPr>
        <p:spPr>
          <a:xfrm>
            <a:off x="350324" y="1378072"/>
            <a:ext cx="4038600" cy="5040000"/>
          </a:xfrm>
        </p:spPr>
        <p:txBody>
          <a:bodyPr vert="horz" lIns="91440" tIns="45720" rIns="91440" bIns="45720" rtlCol="0">
            <a:normAutofit/>
          </a:bodyPr>
          <a:lstStyle>
            <a:lvl1pPr marL="177800" indent="-177800">
              <a:defRPr lang="de-DE" sz="1400" dirty="0" smtClean="0"/>
            </a:lvl1pPr>
            <a:lvl2pPr marL="355600" indent="-177800">
              <a:defRPr lang="de-DE" sz="1200" dirty="0" smtClean="0"/>
            </a:lvl2pPr>
            <a:lvl3pPr marL="539750" indent="-184150">
              <a:defRPr lang="de-DE" sz="1100" dirty="0" smtClean="0"/>
            </a:lvl3pPr>
            <a:lvl4pPr marL="719138" indent="-179388">
              <a:defRPr lang="de-DE" sz="1050" dirty="0" smtClean="0"/>
            </a:lvl4pPr>
            <a:lvl5pPr marL="896938" indent="-177800">
              <a:defRPr lang="de-DE" sz="100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0280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sz="half" idx="1"/>
          </p:nvPr>
        </p:nvSpPr>
        <p:spPr>
          <a:xfrm>
            <a:off x="4999055" y="1406770"/>
            <a:ext cx="4038600" cy="5034224"/>
          </a:xfrm>
        </p:spPr>
        <p:txBody>
          <a:bodyPr>
            <a:normAutofit/>
          </a:bodyPr>
          <a:lstStyle>
            <a:lvl1pPr marL="180975" indent="-180975">
              <a:spcBef>
                <a:spcPts val="1200"/>
              </a:spcBef>
              <a:defRPr sz="1600"/>
            </a:lvl1pPr>
            <a:lvl2pPr marL="542925" indent="-180975">
              <a:defRPr sz="1400"/>
            </a:lvl2pPr>
            <a:lvl3pPr marL="893763" indent="-180975">
              <a:defRPr sz="1200"/>
            </a:lvl3pPr>
            <a:lvl4pPr marL="1074738" indent="-90488">
              <a:defRPr sz="1100"/>
            </a:lvl4pPr>
            <a:lvl5pPr marL="1255713" indent="-90488"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6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Datumsplatzhalter 4"/>
          <p:cNvSpPr>
            <a:spLocks noGrp="1"/>
          </p:cNvSpPr>
          <p:nvPr>
            <p:ph type="dt" sz="half" idx="2"/>
          </p:nvPr>
        </p:nvSpPr>
        <p:spPr>
          <a:xfrm>
            <a:off x="7098998" y="6552643"/>
            <a:ext cx="8498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92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halt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7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  <p:sp>
        <p:nvSpPr>
          <p:cNvPr id="8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5720" rtlCol="0">
            <a:normAutofit/>
          </a:bodyPr>
          <a:lstStyle>
            <a:lvl1pPr marL="182563" indent="-182563">
              <a:defRPr lang="de-DE" sz="1600" dirty="0" smtClean="0"/>
            </a:lvl1pPr>
            <a:lvl2pPr marL="355600" indent="-173038">
              <a:defRPr lang="de-DE" sz="1400" dirty="0" smtClean="0"/>
            </a:lvl2pPr>
            <a:lvl3pPr marL="539750" indent="-184150">
              <a:defRPr lang="de-DE" sz="1200" dirty="0" smtClean="0"/>
            </a:lvl3pPr>
            <a:lvl4pPr marL="625475" indent="-85725">
              <a:defRPr lang="de-DE" sz="1100" dirty="0" smtClean="0"/>
            </a:lvl4pPr>
            <a:lvl5pPr marL="808038" indent="-85725">
              <a:defRPr lang="de-DE" sz="1050" dirty="0"/>
            </a:lvl5pPr>
          </a:lstStyle>
          <a:p>
            <a:pPr lvl="0">
              <a:spcBef>
                <a:spcPts val="1800"/>
              </a:spcBef>
            </a:pPr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3260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612411"/>
            <a:ext cx="9144000" cy="2556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2565" y="1450685"/>
            <a:ext cx="8211834" cy="4903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964992" y="6552643"/>
            <a:ext cx="7448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fld id="{125CBDDA-5CCF-8748-8988-9DC6C8981774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/>
        </p:nvCxnSpPr>
        <p:spPr>
          <a:xfrm>
            <a:off x="0" y="1068273"/>
            <a:ext cx="9144000" cy="0"/>
          </a:xfrm>
          <a:prstGeom prst="line">
            <a:avLst/>
          </a:prstGeom>
          <a:ln w="254000">
            <a:solidFill>
              <a:srgbClr val="EAEAE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435267" y="6620368"/>
            <a:ext cx="3780832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dirty="0" smtClean="0">
                <a:solidFill>
                  <a:srgbClr val="333333"/>
                </a:solidFill>
                <a:latin typeface="Arial"/>
                <a:cs typeface="Arial"/>
              </a:rPr>
              <a:t>GSI Helmholtzzentrum für Schwerionenforschung GmbH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2565" y="259790"/>
            <a:ext cx="6242342" cy="7875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4" name="Rechteck 3"/>
          <p:cNvSpPr>
            <a:spLocks/>
          </p:cNvSpPr>
          <p:nvPr/>
        </p:nvSpPr>
        <p:spPr>
          <a:xfrm>
            <a:off x="-1" y="939485"/>
            <a:ext cx="255600" cy="255600"/>
          </a:xfrm>
          <a:prstGeom prst="rect">
            <a:avLst/>
          </a:prstGeom>
          <a:solidFill>
            <a:srgbClr val="FDBB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>
            <a:spLocks/>
          </p:cNvSpPr>
          <p:nvPr/>
        </p:nvSpPr>
        <p:spPr>
          <a:xfrm>
            <a:off x="-1" y="6609871"/>
            <a:ext cx="255600" cy="255600"/>
          </a:xfrm>
          <a:prstGeom prst="rect">
            <a:avLst/>
          </a:prstGeom>
          <a:solidFill>
            <a:srgbClr val="FDBB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100456" y="6552643"/>
            <a:ext cx="8483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333333"/>
                </a:solidFill>
              </a:defRPr>
            </a:lvl1pPr>
          </a:lstStyle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4142630" y="6560611"/>
            <a:ext cx="2956369" cy="357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000" smtClean="0"/>
            </a:lvl1pPr>
          </a:lstStyle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  <p:pic>
        <p:nvPicPr>
          <p:cNvPr id="13" name="Bild 6" descr="GSI_Logo_rgb.png"/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8399" y="583587"/>
            <a:ext cx="1129081" cy="376361"/>
          </a:xfrm>
          <a:prstGeom prst="rect">
            <a:avLst/>
          </a:prstGeom>
        </p:spPr>
      </p:pic>
      <p:pic>
        <p:nvPicPr>
          <p:cNvPr id="14" name="Bild 12" descr="FAIR_Logo_rgb.png"/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249" y="430944"/>
            <a:ext cx="775055" cy="64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8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6" r:id="rId5"/>
    <p:sldLayoutId id="2147483654" r:id="rId6"/>
    <p:sldLayoutId id="2147483657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2400" b="1" kern="1200">
          <a:solidFill>
            <a:srgbClr val="333333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2000" kern="1200">
          <a:solidFill>
            <a:srgbClr val="333333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800" kern="1200">
          <a:solidFill>
            <a:srgbClr val="333333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600" kern="1200">
          <a:solidFill>
            <a:srgbClr val="333333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400" kern="1200">
          <a:solidFill>
            <a:srgbClr val="333333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FDBB63"/>
        </a:buClr>
        <a:buFont typeface="Wingdings" charset="2"/>
        <a:buChar char="§"/>
        <a:defRPr sz="1200" kern="1200">
          <a:solidFill>
            <a:srgbClr val="333333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563" y="2379133"/>
            <a:ext cx="6607516" cy="1645097"/>
          </a:xfrm>
        </p:spPr>
        <p:txBody>
          <a:bodyPr/>
          <a:lstStyle/>
          <a:p>
            <a:r>
              <a:rPr lang="en-US" sz="2800" noProof="0" dirty="0" err="1" smtClean="0"/>
              <a:t>Terminplanung</a:t>
            </a:r>
            <a:r>
              <a:rPr lang="en-US" sz="2800" noProof="0" dirty="0" smtClean="0"/>
              <a:t> Digitizer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286707"/>
            <a:ext cx="6400800" cy="894904"/>
          </a:xfrm>
        </p:spPr>
        <p:txBody>
          <a:bodyPr>
            <a:normAutofit/>
          </a:bodyPr>
          <a:lstStyle/>
          <a:p>
            <a:r>
              <a:rPr lang="en-US" sz="1400" noProof="0" dirty="0" smtClean="0"/>
              <a:t>D. Ondreka</a:t>
            </a:r>
          </a:p>
          <a:p>
            <a:r>
              <a:rPr lang="en-US" sz="1400" noProof="0" dirty="0" smtClean="0"/>
              <a:t>CSG, 03.02.2025</a:t>
            </a:r>
          </a:p>
        </p:txBody>
      </p:sp>
    </p:spTree>
    <p:extLst>
      <p:ext uri="{BB962C8B-B14F-4D97-AF65-F5344CB8AC3E}">
        <p14:creationId xmlns:p14="http://schemas.microsoft.com/office/powerpoint/2010/main" val="391019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Planung</a:t>
            </a:r>
            <a:r>
              <a:rPr lang="en-US" dirty="0" smtClean="0"/>
              <a:t>: Phase 1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noProof="0" dirty="0" smtClean="0"/>
              <a:t>Demonstration der Funktionalität der neuen Implementierung</a:t>
            </a:r>
          </a:p>
          <a:p>
            <a:pPr lvl="1"/>
            <a:r>
              <a:rPr lang="de-DE" dirty="0" smtClean="0"/>
              <a:t>Anzeige von Signalen diverser </a:t>
            </a:r>
            <a:r>
              <a:rPr lang="de-DE" dirty="0" err="1" smtClean="0"/>
              <a:t>Digitizer</a:t>
            </a:r>
            <a:r>
              <a:rPr lang="de-DE" dirty="0" smtClean="0"/>
              <a:t> mit Fixed Displays</a:t>
            </a:r>
            <a:endParaRPr lang="de-DE" noProof="0" dirty="0" smtClean="0"/>
          </a:p>
          <a:p>
            <a:r>
              <a:rPr lang="de-DE" noProof="0" dirty="0" smtClean="0"/>
              <a:t>Rollout auf Pulslastsystem</a:t>
            </a:r>
          </a:p>
          <a:p>
            <a:pPr lvl="1"/>
            <a:r>
              <a:rPr lang="de-DE" noProof="0" dirty="0" smtClean="0"/>
              <a:t>Abschluss Mitte Februar (15.02.2025)</a:t>
            </a:r>
          </a:p>
          <a:p>
            <a:pPr lvl="1"/>
            <a:r>
              <a:rPr lang="de-DE" noProof="0" dirty="0" smtClean="0"/>
              <a:t>Anschließend Probebetrieb zur finalen Abstimmung mit ACO</a:t>
            </a:r>
          </a:p>
          <a:p>
            <a:r>
              <a:rPr lang="de-DE" dirty="0" smtClean="0"/>
              <a:t>Rollout auf </a:t>
            </a:r>
            <a:r>
              <a:rPr lang="de-DE" dirty="0" err="1" smtClean="0"/>
              <a:t>Digitizern</a:t>
            </a:r>
            <a:r>
              <a:rPr lang="de-DE" dirty="0" smtClean="0"/>
              <a:t> für Ersatz </a:t>
            </a:r>
            <a:r>
              <a:rPr lang="de-DE" dirty="0" err="1" smtClean="0"/>
              <a:t>Oszi</a:t>
            </a:r>
            <a:r>
              <a:rPr lang="de-DE" dirty="0" smtClean="0"/>
              <a:t>-Turm</a:t>
            </a:r>
          </a:p>
          <a:p>
            <a:pPr lvl="1"/>
            <a:r>
              <a:rPr lang="de-DE" dirty="0" smtClean="0"/>
              <a:t>Abschluss Ende Februar (28.02.2025)</a:t>
            </a:r>
          </a:p>
          <a:p>
            <a:pPr lvl="1"/>
            <a:r>
              <a:rPr lang="de-DE" dirty="0" smtClean="0"/>
              <a:t>Liste der umzustellenden </a:t>
            </a:r>
            <a:r>
              <a:rPr lang="de-DE" dirty="0" err="1" smtClean="0"/>
              <a:t>Digitizer</a:t>
            </a:r>
            <a:endParaRPr lang="de-DE" noProof="0" dirty="0" smtClean="0"/>
          </a:p>
          <a:p>
            <a:pPr lvl="2"/>
            <a:r>
              <a:rPr lang="de-DE" noProof="0" dirty="0" smtClean="0"/>
              <a:t>Injektionsgeräte (</a:t>
            </a:r>
            <a:r>
              <a:rPr lang="de-DE" noProof="0" dirty="0" err="1" smtClean="0"/>
              <a:t>Chopper</a:t>
            </a:r>
            <a:r>
              <a:rPr lang="de-DE" noProof="0" dirty="0" smtClean="0"/>
              <a:t>, </a:t>
            </a:r>
            <a:r>
              <a:rPr lang="de-DE" noProof="0" dirty="0" err="1" smtClean="0"/>
              <a:t>Bumper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Extraktionskicker</a:t>
            </a:r>
          </a:p>
          <a:p>
            <a:pPr lvl="2"/>
            <a:r>
              <a:rPr lang="de-DE" noProof="0" dirty="0" smtClean="0"/>
              <a:t>Dipolstrom</a:t>
            </a:r>
          </a:p>
          <a:p>
            <a:pPr lvl="1"/>
            <a:r>
              <a:rPr lang="de-DE" dirty="0" smtClean="0"/>
              <a:t>Anschließend Betrieb während der Strahlzeit 2025</a:t>
            </a:r>
          </a:p>
          <a:p>
            <a:pPr lvl="2"/>
            <a:r>
              <a:rPr lang="de-DE" noProof="0" dirty="0" smtClean="0"/>
              <a:t>Kennenlernen für Operateure</a:t>
            </a:r>
          </a:p>
          <a:p>
            <a:pPr lvl="2"/>
            <a:r>
              <a:rPr lang="de-DE" noProof="0" dirty="0" smtClean="0"/>
              <a:t>Erfahrung mit Betrieb und Wartung der Systeme für RB-Planung 2026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2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0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Planung</a:t>
            </a:r>
            <a:r>
              <a:rPr lang="en-US" dirty="0" smtClean="0"/>
              <a:t>: Phase 2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noProof="0" dirty="0" smtClean="0"/>
              <a:t>Umsetzung der Mindestanforderungen für den Routinebetrieb</a:t>
            </a:r>
          </a:p>
          <a:p>
            <a:pPr lvl="1"/>
            <a:r>
              <a:rPr lang="de-DE" noProof="0" dirty="0" smtClean="0"/>
              <a:t>Implementierung JAPC-</a:t>
            </a:r>
            <a:r>
              <a:rPr lang="de-DE" noProof="0" dirty="0" err="1" smtClean="0"/>
              <a:t>Plugin</a:t>
            </a:r>
            <a:endParaRPr lang="de-DE" noProof="0" dirty="0" smtClean="0"/>
          </a:p>
          <a:p>
            <a:pPr lvl="1"/>
            <a:r>
              <a:rPr lang="de-DE" noProof="0" dirty="0" smtClean="0"/>
              <a:t>Aufteilung der Verantwortlichkeiten in der RB zwischen SYS und ACO</a:t>
            </a:r>
          </a:p>
          <a:p>
            <a:r>
              <a:rPr lang="de-DE" noProof="0" dirty="0" smtClean="0"/>
              <a:t>Implementierung JAPC-</a:t>
            </a:r>
            <a:r>
              <a:rPr lang="de-DE" noProof="0" dirty="0" err="1" smtClean="0"/>
              <a:t>Plugin</a:t>
            </a:r>
            <a:endParaRPr lang="de-DE" noProof="0" dirty="0" smtClean="0"/>
          </a:p>
          <a:p>
            <a:pPr lvl="1"/>
            <a:r>
              <a:rPr lang="de-DE" noProof="0" dirty="0" smtClean="0"/>
              <a:t>Zieltermin: Mitte 2025</a:t>
            </a:r>
          </a:p>
          <a:p>
            <a:pPr lvl="1"/>
            <a:r>
              <a:rPr lang="de-DE" noProof="0" dirty="0" smtClean="0"/>
              <a:t>Genauere Planung erfordert Abstimmung mit ACO-Experten </a:t>
            </a:r>
            <a:endParaRPr lang="de-DE" dirty="0"/>
          </a:p>
          <a:p>
            <a:pPr lvl="2"/>
            <a:r>
              <a:rPr lang="de-DE" noProof="0" dirty="0" smtClean="0"/>
              <a:t>Festlegung der </a:t>
            </a:r>
            <a:r>
              <a:rPr lang="de-DE" dirty="0" smtClean="0"/>
              <a:t>relevanten technischen Eckpunkte</a:t>
            </a:r>
            <a:endParaRPr lang="de-DE" noProof="0" dirty="0" smtClean="0"/>
          </a:p>
          <a:p>
            <a:pPr lvl="2"/>
            <a:r>
              <a:rPr lang="de-DE" noProof="0" dirty="0" smtClean="0"/>
              <a:t>Erst dann Aufwandsabschätzung möglich</a:t>
            </a:r>
          </a:p>
          <a:p>
            <a:r>
              <a:rPr lang="de-DE" dirty="0" smtClean="0"/>
              <a:t>Demonstration JAPC-</a:t>
            </a:r>
            <a:r>
              <a:rPr lang="de-DE" dirty="0" err="1" smtClean="0"/>
              <a:t>Plugin</a:t>
            </a:r>
            <a:r>
              <a:rPr lang="de-DE" dirty="0" smtClean="0"/>
              <a:t> mit Strahl</a:t>
            </a:r>
          </a:p>
          <a:p>
            <a:pPr lvl="1"/>
            <a:r>
              <a:rPr lang="de-DE" noProof="0" dirty="0" smtClean="0"/>
              <a:t>Zieltermin: Engineering Run Februar 2026</a:t>
            </a:r>
          </a:p>
          <a:p>
            <a:pPr lvl="1"/>
            <a:r>
              <a:rPr lang="de-DE" dirty="0" smtClean="0"/>
              <a:t>Darstellung von </a:t>
            </a:r>
            <a:r>
              <a:rPr lang="de-DE" dirty="0" err="1" smtClean="0"/>
              <a:t>Digitizer</a:t>
            </a:r>
            <a:r>
              <a:rPr lang="de-DE" dirty="0" smtClean="0"/>
              <a:t>-Signalen mit der </a:t>
            </a:r>
            <a:r>
              <a:rPr lang="de-DE" dirty="0" err="1" smtClean="0"/>
              <a:t>Digitizer</a:t>
            </a:r>
            <a:r>
              <a:rPr lang="de-DE" dirty="0" smtClean="0"/>
              <a:t>-Applikation von ACO</a:t>
            </a:r>
          </a:p>
          <a:p>
            <a:r>
              <a:rPr lang="de-DE" noProof="0" dirty="0" smtClean="0"/>
              <a:t>Rufbereitschaftsplanung für Strahlzeit 2026</a:t>
            </a:r>
          </a:p>
          <a:p>
            <a:pPr lvl="1"/>
            <a:r>
              <a:rPr lang="de-DE" dirty="0" smtClean="0"/>
              <a:t>Zieltermin: Ende 2025</a:t>
            </a:r>
            <a:endParaRPr lang="de-DE" noProof="0" dirty="0" smtClean="0"/>
          </a:p>
          <a:p>
            <a:pPr lvl="1"/>
            <a:r>
              <a:rPr lang="de-DE" noProof="0" dirty="0" smtClean="0"/>
              <a:t>Erfahrungen aus Strahlzeit 2025 werden berücksichtigt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3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Digitizer-</a:t>
            </a:r>
            <a:r>
              <a:rPr lang="en-US" dirty="0" err="1" smtClean="0"/>
              <a:t>Betrieb</a:t>
            </a:r>
            <a:r>
              <a:rPr lang="en-US" dirty="0" smtClean="0"/>
              <a:t> 2026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Randbedingungen</a:t>
            </a:r>
          </a:p>
          <a:p>
            <a:pPr lvl="1"/>
            <a:r>
              <a:rPr lang="de-DE" noProof="0" dirty="0" smtClean="0"/>
              <a:t>Betrieb aus dem MCR im FCC</a:t>
            </a:r>
          </a:p>
          <a:p>
            <a:pPr lvl="1"/>
            <a:r>
              <a:rPr lang="de-DE" dirty="0" smtClean="0"/>
              <a:t>Alle </a:t>
            </a:r>
            <a:r>
              <a:rPr lang="de-DE" dirty="0" err="1" smtClean="0"/>
              <a:t>Digitizer</a:t>
            </a:r>
            <a:r>
              <a:rPr lang="de-DE" dirty="0" smtClean="0"/>
              <a:t> müssen verfügbar und umgestellt sein</a:t>
            </a:r>
          </a:p>
          <a:p>
            <a:pPr lvl="1"/>
            <a:endParaRPr lang="de-DE" noProof="0" dirty="0"/>
          </a:p>
          <a:p>
            <a:r>
              <a:rPr lang="de-DE" dirty="0" smtClean="0"/>
              <a:t>Rollout von </a:t>
            </a:r>
            <a:r>
              <a:rPr lang="de-DE" dirty="0" err="1" smtClean="0"/>
              <a:t>OpenDigitizer</a:t>
            </a:r>
            <a:r>
              <a:rPr lang="de-DE" dirty="0" smtClean="0"/>
              <a:t> auf alle </a:t>
            </a:r>
            <a:r>
              <a:rPr lang="de-DE" dirty="0" err="1" smtClean="0"/>
              <a:t>Digitizer</a:t>
            </a:r>
            <a:endParaRPr lang="de-DE" dirty="0" smtClean="0"/>
          </a:p>
          <a:p>
            <a:pPr lvl="1"/>
            <a:r>
              <a:rPr lang="de-DE" noProof="0" dirty="0" smtClean="0"/>
              <a:t>Zieltermin: August 2026 (finales ACO-Release)</a:t>
            </a:r>
          </a:p>
          <a:p>
            <a:pPr lvl="1"/>
            <a:r>
              <a:rPr lang="en-US" noProof="0" dirty="0" smtClean="0"/>
              <a:t>Tools f</a:t>
            </a:r>
            <a:r>
              <a:rPr lang="de-DE" noProof="0" dirty="0" err="1" smtClean="0"/>
              <a:t>ür</a:t>
            </a:r>
            <a:r>
              <a:rPr lang="de-DE" noProof="0" dirty="0" smtClean="0"/>
              <a:t> Rollout erforderlich wegen großer Anzahl</a:t>
            </a:r>
          </a:p>
          <a:p>
            <a:pPr lvl="2"/>
            <a:r>
              <a:rPr lang="de-DE" dirty="0" smtClean="0"/>
              <a:t>Abstimmung mit ACO im ersten Halbjahr 2025</a:t>
            </a:r>
          </a:p>
          <a:p>
            <a:pPr lvl="2"/>
            <a:r>
              <a:rPr lang="de-DE" noProof="0" smtClean="0"/>
              <a:t>Insbesondere </a:t>
            </a:r>
            <a:r>
              <a:rPr lang="de-DE" noProof="0" dirty="0" smtClean="0"/>
              <a:t>Konfigurationsdatenbank benötigt</a:t>
            </a:r>
            <a:endParaRPr lang="de-DE" noProof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4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7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Planung</a:t>
            </a:r>
            <a:r>
              <a:rPr lang="en-US" dirty="0" smtClean="0"/>
              <a:t>: Phase 3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Volle Integration der </a:t>
            </a:r>
            <a:r>
              <a:rPr lang="de-DE" dirty="0" err="1" smtClean="0"/>
              <a:t>Digitizer</a:t>
            </a:r>
            <a:r>
              <a:rPr lang="de-DE" dirty="0" smtClean="0"/>
              <a:t> ins FAIR-Kontrollsystem</a:t>
            </a:r>
          </a:p>
          <a:p>
            <a:pPr lvl="1"/>
            <a:r>
              <a:rPr lang="de-DE" noProof="0" dirty="0" smtClean="0"/>
              <a:t>Interne Aspekte ohne Auswirkung auf Nutzer</a:t>
            </a:r>
          </a:p>
          <a:p>
            <a:pPr lvl="1"/>
            <a:r>
              <a:rPr lang="de-DE" dirty="0" smtClean="0"/>
              <a:t>Implementierung entlang ACO-Roadmap</a:t>
            </a:r>
          </a:p>
          <a:p>
            <a:pPr lvl="1"/>
            <a:endParaRPr lang="de-DE" noProof="0" dirty="0"/>
          </a:p>
          <a:p>
            <a:r>
              <a:rPr lang="de-DE" dirty="0" smtClean="0"/>
              <a:t>RBAC</a:t>
            </a:r>
          </a:p>
          <a:p>
            <a:pPr lvl="1"/>
            <a:r>
              <a:rPr lang="de-DE" dirty="0" smtClean="0"/>
              <a:t>Ziel: Implementierung in 2026</a:t>
            </a:r>
          </a:p>
          <a:p>
            <a:r>
              <a:rPr lang="de-DE" dirty="0" smtClean="0"/>
              <a:t>Weitere Aspekte erst nach System-Entscheidungen durch ACO</a:t>
            </a:r>
          </a:p>
          <a:p>
            <a:pPr lvl="1"/>
            <a:r>
              <a:rPr lang="de-DE" dirty="0" smtClean="0"/>
              <a:t>Post-</a:t>
            </a:r>
            <a:r>
              <a:rPr lang="de-DE" dirty="0" err="1" smtClean="0"/>
              <a:t>Mortem</a:t>
            </a:r>
            <a:r>
              <a:rPr lang="de-DE" dirty="0" smtClean="0"/>
              <a:t>, Transaktionen, …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5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38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Meilensteine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BDDA-5CCF-8748-8988-9DC6C8981774}" type="slidenum">
              <a:rPr lang="de-DE" smtClean="0"/>
              <a:t>6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smtClean="0"/>
              <a:t>03.02.2025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ctr"/>
            <a:r>
              <a:rPr lang="en-US" smtClean="0"/>
              <a:t>Terminplanung Digitizer</a:t>
            </a:r>
            <a:endParaRPr lang="en-US" dirty="0"/>
          </a:p>
        </p:txBody>
      </p:sp>
      <p:cxnSp>
        <p:nvCxnSpPr>
          <p:cNvPr id="8" name="Gerader Verbinder 7"/>
          <p:cNvCxnSpPr/>
          <p:nvPr/>
        </p:nvCxnSpPr>
        <p:spPr>
          <a:xfrm>
            <a:off x="1511166" y="1665171"/>
            <a:ext cx="0" cy="4456496"/>
          </a:xfrm>
          <a:prstGeom prst="line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aute 9"/>
          <p:cNvSpPr>
            <a:spLocks noChangeAspect="1"/>
          </p:cNvSpPr>
          <p:nvPr/>
        </p:nvSpPr>
        <p:spPr>
          <a:xfrm>
            <a:off x="1421166" y="1783347"/>
            <a:ext cx="180000" cy="180000"/>
          </a:xfrm>
          <a:prstGeom prst="diamond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1752600" y="1719458"/>
            <a:ext cx="5033750" cy="307777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de-DE" sz="1400" dirty="0" smtClean="0"/>
              <a:t>15.02.2025		</a:t>
            </a:r>
            <a:r>
              <a:rPr lang="de-DE" sz="1400" dirty="0" err="1" smtClean="0"/>
              <a:t>Digitizer</a:t>
            </a:r>
            <a:r>
              <a:rPr lang="de-DE" sz="1400" dirty="0" smtClean="0"/>
              <a:t> für Pulslastsystem im Probebetrieb</a:t>
            </a:r>
          </a:p>
        </p:txBody>
      </p:sp>
      <p:sp>
        <p:nvSpPr>
          <p:cNvPr id="12" name="Raute 11"/>
          <p:cNvSpPr>
            <a:spLocks noChangeAspect="1"/>
          </p:cNvSpPr>
          <p:nvPr/>
        </p:nvSpPr>
        <p:spPr>
          <a:xfrm>
            <a:off x="1421166" y="2035204"/>
            <a:ext cx="180000" cy="180000"/>
          </a:xfrm>
          <a:prstGeom prst="diamond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1752600" y="1971315"/>
            <a:ext cx="5233869" cy="307777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de-DE" sz="1400" dirty="0" smtClean="0"/>
              <a:t>28.02.2025		</a:t>
            </a:r>
            <a:r>
              <a:rPr lang="de-DE" sz="1400" dirty="0" err="1" smtClean="0"/>
              <a:t>Digitizer</a:t>
            </a:r>
            <a:r>
              <a:rPr lang="de-DE" sz="1400" dirty="0" smtClean="0"/>
              <a:t> für </a:t>
            </a:r>
            <a:r>
              <a:rPr lang="de-DE" sz="1400" dirty="0" err="1" smtClean="0"/>
              <a:t>Oszi</a:t>
            </a:r>
            <a:r>
              <a:rPr lang="de-DE" sz="1400" dirty="0" smtClean="0"/>
              <a:t>-Turm-Ersatz im Probebetrieb</a:t>
            </a:r>
          </a:p>
        </p:txBody>
      </p:sp>
      <p:sp>
        <p:nvSpPr>
          <p:cNvPr id="14" name="Raute 13"/>
          <p:cNvSpPr>
            <a:spLocks noChangeAspect="1"/>
          </p:cNvSpPr>
          <p:nvPr/>
        </p:nvSpPr>
        <p:spPr>
          <a:xfrm>
            <a:off x="1422132" y="2656915"/>
            <a:ext cx="180000" cy="180000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5" name="Textfeld 14"/>
          <p:cNvSpPr txBox="1"/>
          <p:nvPr/>
        </p:nvSpPr>
        <p:spPr>
          <a:xfrm>
            <a:off x="1753566" y="2593026"/>
            <a:ext cx="3711272" cy="307777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de-DE" sz="1400" dirty="0" smtClean="0"/>
              <a:t>Mitte 2025		JAPC-</a:t>
            </a:r>
            <a:r>
              <a:rPr lang="de-DE" sz="1400" dirty="0" err="1" smtClean="0"/>
              <a:t>Plugin</a:t>
            </a:r>
            <a:r>
              <a:rPr lang="de-DE" sz="1400" dirty="0" smtClean="0"/>
              <a:t> implementiert</a:t>
            </a:r>
          </a:p>
        </p:txBody>
      </p:sp>
      <p:sp>
        <p:nvSpPr>
          <p:cNvPr id="16" name="Raute 15"/>
          <p:cNvSpPr>
            <a:spLocks noChangeAspect="1"/>
          </p:cNvSpPr>
          <p:nvPr/>
        </p:nvSpPr>
        <p:spPr>
          <a:xfrm>
            <a:off x="1422132" y="3385418"/>
            <a:ext cx="180000" cy="180000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1753566" y="3321529"/>
            <a:ext cx="5152373" cy="307777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de-DE" sz="1400" dirty="0" smtClean="0"/>
              <a:t>Ende 2025		RB-Aufteilung für Strahlzeit 2026 abgestimmt</a:t>
            </a:r>
          </a:p>
        </p:txBody>
      </p:sp>
      <p:sp>
        <p:nvSpPr>
          <p:cNvPr id="18" name="Raute 17"/>
          <p:cNvSpPr>
            <a:spLocks noChangeAspect="1"/>
          </p:cNvSpPr>
          <p:nvPr/>
        </p:nvSpPr>
        <p:spPr>
          <a:xfrm>
            <a:off x="1423098" y="4311019"/>
            <a:ext cx="180000" cy="180000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/>
        </p:nvSpPr>
        <p:spPr>
          <a:xfrm>
            <a:off x="1754532" y="4247130"/>
            <a:ext cx="4437433" cy="307777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de-DE" sz="1400" dirty="0" smtClean="0"/>
              <a:t>Februar 2026	JAPC-</a:t>
            </a:r>
            <a:r>
              <a:rPr lang="de-DE" sz="1400" dirty="0" err="1" smtClean="0"/>
              <a:t>Plugin</a:t>
            </a:r>
            <a:r>
              <a:rPr lang="de-DE" sz="1400" dirty="0" smtClean="0"/>
              <a:t> mit Strahl demonstriert</a:t>
            </a:r>
          </a:p>
        </p:txBody>
      </p:sp>
      <p:sp>
        <p:nvSpPr>
          <p:cNvPr id="20" name="Raute 19"/>
          <p:cNvSpPr>
            <a:spLocks noChangeAspect="1"/>
          </p:cNvSpPr>
          <p:nvPr/>
        </p:nvSpPr>
        <p:spPr>
          <a:xfrm>
            <a:off x="1424064" y="5392755"/>
            <a:ext cx="180000" cy="180000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/>
        </p:nvSpPr>
        <p:spPr>
          <a:xfrm>
            <a:off x="1755498" y="5328866"/>
            <a:ext cx="4655442" cy="307777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pPr algn="l"/>
            <a:r>
              <a:rPr lang="de-DE" sz="1400" dirty="0" smtClean="0"/>
              <a:t>August 2026	Rollout für alle </a:t>
            </a:r>
            <a:r>
              <a:rPr lang="de-DE" sz="1400" dirty="0" err="1" smtClean="0"/>
              <a:t>Digitizer</a:t>
            </a:r>
            <a:r>
              <a:rPr lang="de-DE" sz="1400" dirty="0" smtClean="0"/>
              <a:t> abgeschlossen</a:t>
            </a:r>
          </a:p>
        </p:txBody>
      </p:sp>
      <p:sp>
        <p:nvSpPr>
          <p:cNvPr id="22" name="Chevron 21"/>
          <p:cNvSpPr/>
          <p:nvPr/>
        </p:nvSpPr>
        <p:spPr>
          <a:xfrm rot="5400000">
            <a:off x="530986" y="1684711"/>
            <a:ext cx="900000" cy="685049"/>
          </a:xfrm>
          <a:prstGeom prst="chevron">
            <a:avLst>
              <a:gd name="adj" fmla="val 26826"/>
            </a:avLst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144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Phase 1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5400000">
            <a:off x="-645367" y="3603879"/>
            <a:ext cx="3252705" cy="685049"/>
          </a:xfrm>
          <a:prstGeom prst="chevron">
            <a:avLst>
              <a:gd name="adj" fmla="val 26826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144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smtClean="0">
                <a:solidFill>
                  <a:schemeClr val="bg1"/>
                </a:solidFill>
              </a:rPr>
              <a:t>Phase 2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si-folienmaster">
  <a:themeElements>
    <a:clrScheme name="Benutzerdefiniert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66666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DBB63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t"/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gsi-folienmaster</Template>
  <TotalTime>0</TotalTime>
  <Words>317</Words>
  <Application>Microsoft Office PowerPoint</Application>
  <PresentationFormat>Bildschirmpräsentation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gsi-folienmaster</vt:lpstr>
      <vt:lpstr>Terminplanung Digitizer </vt:lpstr>
      <vt:lpstr>Planung: Phase 1</vt:lpstr>
      <vt:lpstr>Planung: Phase 2</vt:lpstr>
      <vt:lpstr>Digitizer-Betrieb 2026</vt:lpstr>
      <vt:lpstr>Planung: Phase 3</vt:lpstr>
      <vt:lpstr>Meilensteine</vt:lpstr>
    </vt:vector>
  </TitlesOfParts>
  <Company>GSI Helmholzzentrum für Schwerionenforschung 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Slow Extraction from SIS18</dc:title>
  <dc:creator>Ondreka, David Dr.</dc:creator>
  <cp:lastModifiedBy>Ondreka, David Dr.</cp:lastModifiedBy>
  <cp:revision>752</cp:revision>
  <dcterms:created xsi:type="dcterms:W3CDTF">2016-02-22T15:04:17Z</dcterms:created>
  <dcterms:modified xsi:type="dcterms:W3CDTF">2025-01-30T11:13:58Z</dcterms:modified>
</cp:coreProperties>
</file>