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1" r:id="rId3"/>
    <p:sldId id="271" r:id="rId4"/>
    <p:sldId id="260" r:id="rId5"/>
    <p:sldId id="270" r:id="rId6"/>
    <p:sldId id="263" r:id="rId7"/>
    <p:sldId id="281" r:id="rId8"/>
    <p:sldId id="272" r:id="rId9"/>
    <p:sldId id="273" r:id="rId10"/>
    <p:sldId id="257" r:id="rId11"/>
    <p:sldId id="275" r:id="rId12"/>
    <p:sldId id="276" r:id="rId13"/>
    <p:sldId id="274" r:id="rId14"/>
    <p:sldId id="279" r:id="rId15"/>
    <p:sldId id="277" r:id="rId16"/>
    <p:sldId id="278" r:id="rId17"/>
    <p:sldId id="280" r:id="rId18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027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7531-6348-4C8F-B84C-17E4602E0E6F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1A827-5360-41B4-B151-455B29B5132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9E72C-FA3E-4735-90ED-4B8A6644CF64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C13B-7CAD-41CA-82DA-9F9222189680}" type="datetimeFigureOut">
              <a:rPr lang="de-DE" smtClean="0"/>
              <a:pPr/>
              <a:t>18.04.2013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3635-1B26-4587-9FEB-F31044942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3042" y="1071546"/>
            <a:ext cx="6786610" cy="38696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Target induced gas flow and </a:t>
            </a:r>
            <a:b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vacuum calculations</a:t>
            </a: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200" i="1" dirty="0" smtClean="0">
                <a:latin typeface="Palatino Linotype" pitchFamily="18" charset="0"/>
              </a:rPr>
              <a:t>Johann Zmeskal</a:t>
            </a:r>
            <a:br>
              <a:rPr lang="en-GB" sz="2200" i="1" dirty="0" smtClean="0">
                <a:latin typeface="Palatino Linotype" pitchFamily="18" charset="0"/>
              </a:rPr>
            </a:br>
            <a:r>
              <a:rPr lang="en-GB" sz="2200" i="1" dirty="0" smtClean="0">
                <a:latin typeface="Palatino Linotype" pitchFamily="18" charset="0"/>
              </a:rPr>
              <a:t>SMI, Vienna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pSp>
        <p:nvGrpSpPr>
          <p:cNvPr id="4" name="Gruppieren 5"/>
          <p:cNvGrpSpPr/>
          <p:nvPr/>
        </p:nvGrpSpPr>
        <p:grpSpPr>
          <a:xfrm>
            <a:off x="-36512" y="0"/>
            <a:ext cx="111561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0" cy="10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733256"/>
              <a:ext cx="1000132" cy="94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ieren 9"/>
          <p:cNvGrpSpPr/>
          <p:nvPr/>
        </p:nvGrpSpPr>
        <p:grpSpPr>
          <a:xfrm>
            <a:off x="1714480" y="71414"/>
            <a:ext cx="6500858" cy="1370593"/>
            <a:chOff x="1500166" y="214290"/>
            <a:chExt cx="6500858" cy="1370593"/>
          </a:xfrm>
        </p:grpSpPr>
        <p:grpSp>
          <p:nvGrpSpPr>
            <p:cNvPr id="11" name="Gruppieren 15"/>
            <p:cNvGrpSpPr/>
            <p:nvPr/>
          </p:nvGrpSpPr>
          <p:grpSpPr>
            <a:xfrm>
              <a:off x="1571604" y="214290"/>
              <a:ext cx="6357982" cy="1040399"/>
              <a:chOff x="1571604" y="214290"/>
              <a:chExt cx="6357982" cy="1040399"/>
            </a:xfrm>
          </p:grpSpPr>
          <p:sp>
            <p:nvSpPr>
              <p:cNvPr id="13" name="Untertitel 1"/>
              <p:cNvSpPr txBox="1">
                <a:spLocks/>
              </p:cNvSpPr>
              <p:nvPr/>
            </p:nvSpPr>
            <p:spPr>
              <a:xfrm>
                <a:off x="5214942" y="285728"/>
                <a:ext cx="1571636" cy="7858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 lvl="0">
                  <a:buClr>
                    <a:srgbClr val="000000"/>
                  </a:buClr>
                  <a:buSzPct val="100000"/>
                  <a:buFont typeface="Arial" pitchFamily="34"/>
                  <a:buNone/>
                </a:defPPr>
                <a:lvl1pPr lvl="0">
                  <a:buClr>
                    <a:srgbClr val="000000"/>
                  </a:buClr>
                  <a:buSzPct val="100000"/>
                  <a:buFont typeface="Arial" pitchFamily="34"/>
                  <a:buChar char="•"/>
                </a:lvl1pPr>
                <a:lvl2pPr lvl="1">
                  <a:buClr>
                    <a:srgbClr val="000000"/>
                  </a:buClr>
                  <a:buSzPct val="100000"/>
                  <a:buFont typeface="Arial" pitchFamily="34"/>
                  <a:buChar char="–"/>
                </a:lvl2pPr>
                <a:lvl3pPr lvl="2">
                  <a:buClr>
                    <a:srgbClr val="000000"/>
                  </a:buClr>
                  <a:buSzPct val="100000"/>
                  <a:buFont typeface="Arial" pitchFamily="34"/>
                  <a:buChar char="•"/>
                </a:lvl3pPr>
                <a:lvl4pPr lvl="3">
                  <a:buClr>
                    <a:srgbClr val="000000"/>
                  </a:buClr>
                  <a:buSzPct val="100000"/>
                  <a:buFont typeface="Arial" pitchFamily="34"/>
                  <a:buChar char="–"/>
                </a:lvl4pPr>
                <a:lvl5pPr lvl="4">
                  <a:buClr>
                    <a:srgbClr val="000000"/>
                  </a:buClr>
                  <a:buSzPct val="100000"/>
                  <a:buFont typeface="Arial" pitchFamily="34"/>
                  <a:buChar char="»"/>
                </a:lvl5pPr>
                <a:lvl6pPr lvl="5">
                  <a:buClr>
                    <a:srgbClr val="000000"/>
                  </a:buClr>
                  <a:buSzPct val="100000"/>
                  <a:buFont typeface="Arial" pitchFamily="34"/>
                  <a:buChar char="»"/>
                </a:lvl6pPr>
                <a:lvl7pPr lvl="6">
                  <a:buClr>
                    <a:srgbClr val="000000"/>
                  </a:buClr>
                  <a:buSzPct val="100000"/>
                  <a:buFont typeface="Arial" pitchFamily="34"/>
                  <a:buChar char="»"/>
                </a:lvl7pPr>
                <a:lvl8pPr lvl="7">
                  <a:buClr>
                    <a:srgbClr val="000000"/>
                  </a:buClr>
                  <a:buSzPct val="100000"/>
                  <a:buFont typeface="Arial" pitchFamily="34"/>
                  <a:buChar char="»"/>
                </a:lvl8pPr>
                <a:lvl9pPr lvl="8">
                  <a:buClr>
                    <a:srgbClr val="000000"/>
                  </a:buClr>
                  <a:buSzPct val="100000"/>
                  <a:buFont typeface="Arial" pitchFamily="34"/>
                  <a:buChar char="»"/>
                </a:lvl9pPr>
              </a:lstStyle>
              <a:p>
                <a:pPr marL="457200" lvl="0">
                  <a:spcBef>
                    <a:spcPts val="2534"/>
                  </a:spcBef>
                  <a:spcAft>
                    <a:spcPts val="1984"/>
                  </a:spcAft>
                  <a:buNone/>
                  <a:tabLst>
                    <a:tab pos="457200" algn="l"/>
                    <a:tab pos="1371600" algn="l"/>
                    <a:tab pos="2286000" algn="l"/>
                    <a:tab pos="3200399" algn="l"/>
                    <a:tab pos="4114800" algn="l"/>
                    <a:tab pos="5029200" algn="l"/>
                    <a:tab pos="5943599" algn="l"/>
                    <a:tab pos="6857999" algn="l"/>
                    <a:tab pos="7772400" algn="l"/>
                    <a:tab pos="8686800" algn="l"/>
                    <a:tab pos="9601200" algn="l"/>
                    <a:tab pos="10515600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Palatino Linotype" pitchFamily="18" charset="0"/>
                  </a:rPr>
                  <a:t>at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</a:endParaRPr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489586" y="214290"/>
                <a:ext cx="1440000" cy="1040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6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1571604" y="285728"/>
                <a:ext cx="3791520" cy="8971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Textfeld 11"/>
            <p:cNvSpPr txBox="1"/>
            <p:nvPr/>
          </p:nvSpPr>
          <p:spPr>
            <a:xfrm>
              <a:off x="1500166" y="1000108"/>
              <a:ext cx="6500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200" b="1" dirty="0">
                <a:latin typeface="Palatino Linotype" pitchFamily="18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1928794" y="3434224"/>
            <a:ext cx="6530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Calculations:    	A. Gruber; SMI</a:t>
            </a:r>
          </a:p>
          <a:p>
            <a:r>
              <a:rPr lang="en-GB" sz="2400" dirty="0" smtClean="0">
                <a:latin typeface="Palatino Linotype" pitchFamily="18" charset="0"/>
              </a:rPr>
              <a:t>Measurements:  	H. Orth, A. Gerhardt, </a:t>
            </a:r>
          </a:p>
          <a:p>
            <a:r>
              <a:rPr lang="en-GB" sz="2400" dirty="0" smtClean="0">
                <a:latin typeface="Palatino Linotype" pitchFamily="18" charset="0"/>
              </a:rPr>
              <a:t>			J.  </a:t>
            </a:r>
            <a:r>
              <a:rPr lang="en-GB" sz="2400" dirty="0" err="1" smtClean="0">
                <a:latin typeface="Palatino Linotype" pitchFamily="18" charset="0"/>
              </a:rPr>
              <a:t>Lühning</a:t>
            </a:r>
            <a:r>
              <a:rPr lang="en-GB" sz="2400" dirty="0" smtClean="0">
                <a:latin typeface="Palatino Linotype" pitchFamily="18" charset="0"/>
              </a:rPr>
              <a:t>, W. Quick; GSI</a:t>
            </a:r>
          </a:p>
          <a:p>
            <a:r>
              <a:rPr lang="en-GB" sz="2400" dirty="0" smtClean="0">
                <a:latin typeface="Palatino Linotype" pitchFamily="18" charset="0"/>
              </a:rPr>
              <a:t>			F. </a:t>
            </a:r>
            <a:r>
              <a:rPr lang="en-GB" sz="2400" dirty="0" err="1" smtClean="0">
                <a:latin typeface="Palatino Linotype" pitchFamily="18" charset="0"/>
              </a:rPr>
              <a:t>Ravera</a:t>
            </a:r>
            <a:r>
              <a:rPr lang="en-GB" sz="2400" smtClean="0">
                <a:latin typeface="Palatino Linotype" pitchFamily="18" charset="0"/>
              </a:rPr>
              <a:t>; Torino</a:t>
            </a:r>
            <a:endParaRPr lang="en-GB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85860"/>
            <a:ext cx="91439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Laboratory set-up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14810" y="300037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latino Linotype" pitchFamily="18" charset="0"/>
              </a:rPr>
              <a:t>C</a:t>
            </a:r>
            <a:endParaRPr lang="en-GB" sz="2800" b="1" dirty="0">
              <a:latin typeface="Palatino Linotype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29454" y="307181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latino Linotype" pitchFamily="18" charset="0"/>
              </a:rPr>
              <a:t>B</a:t>
            </a:r>
            <a:endParaRPr lang="en-GB" sz="2800" b="1" dirty="0">
              <a:latin typeface="Palatino Linotype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14678" y="192880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latino Linotype" pitchFamily="18" charset="0"/>
              </a:rPr>
              <a:t>D</a:t>
            </a:r>
            <a:endParaRPr lang="en-GB" sz="2800" b="1" dirty="0">
              <a:latin typeface="Palatino Linotype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4296" y="362016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latino Linotype" pitchFamily="18" charset="0"/>
              </a:rPr>
              <a:t>A</a:t>
            </a:r>
            <a:endParaRPr lang="en-GB" sz="2800" b="1" dirty="0">
              <a:latin typeface="Palatino Linotype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29190" y="50720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Palatino Linotype" pitchFamily="18" charset="0"/>
              </a:rPr>
              <a:t>F</a:t>
            </a:r>
            <a:endParaRPr lang="en-GB" sz="2800" b="1" dirty="0">
              <a:latin typeface="Palatino Linotype" pitchFamily="18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571604" y="5000636"/>
            <a:ext cx="264320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>
            <a:off x="1285852" y="2643182"/>
            <a:ext cx="292895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10800000">
            <a:off x="6786578" y="4071942"/>
            <a:ext cx="1714512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 rot="160746">
            <a:off x="7143768" y="414338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Palatino Linotype" pitchFamily="18" charset="0"/>
              </a:rPr>
              <a:t>cluster</a:t>
            </a:r>
            <a:endParaRPr lang="en-GB" sz="20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208062">
            <a:off x="2071670" y="271462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p</a:t>
            </a:r>
            <a:r>
              <a:rPr lang="en-GB" sz="2000" b="1" baseline="30000" dirty="0" err="1" smtClean="0">
                <a:solidFill>
                  <a:srgbClr val="FF0000"/>
                </a:solidFill>
                <a:latin typeface="Palatino Linotype" pitchFamily="18" charset="0"/>
              </a:rPr>
              <a:t>bar</a:t>
            </a:r>
            <a:endParaRPr lang="en-GB" sz="2000" b="1" baseline="30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rot="312379">
            <a:off x="2214546" y="507207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p</a:t>
            </a:r>
            <a:r>
              <a:rPr lang="en-GB" sz="2000" b="1" baseline="30000" dirty="0" err="1" smtClean="0">
                <a:solidFill>
                  <a:srgbClr val="FF0000"/>
                </a:solidFill>
                <a:latin typeface="Palatino Linotype" pitchFamily="18" charset="0"/>
              </a:rPr>
              <a:t>bar</a:t>
            </a:r>
            <a:endParaRPr lang="en-GB" sz="2000" b="1" baseline="30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Laboratory set-up</a:t>
            </a:r>
          </a:p>
        </p:txBody>
      </p:sp>
      <p:pic>
        <p:nvPicPr>
          <p:cNvPr id="13315" name="Picture 17" descr="fpr_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11238"/>
            <a:ext cx="828040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19"/>
          <p:cNvSpPr>
            <a:spLocks noChangeShapeType="1"/>
          </p:cNvSpPr>
          <p:nvPr/>
        </p:nvSpPr>
        <p:spPr bwMode="auto">
          <a:xfrm>
            <a:off x="2484438" y="3789363"/>
            <a:ext cx="865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Line 20"/>
          <p:cNvSpPr>
            <a:spLocks noChangeShapeType="1"/>
          </p:cNvSpPr>
          <p:nvPr/>
        </p:nvSpPr>
        <p:spPr bwMode="auto">
          <a:xfrm flipH="1">
            <a:off x="2268538" y="1916113"/>
            <a:ext cx="865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1692275" y="14843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Antiprotons Beam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1979613" y="37893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Antiprotons Beam</a:t>
            </a:r>
          </a:p>
        </p:txBody>
      </p:sp>
      <p:sp>
        <p:nvSpPr>
          <p:cNvPr id="13320" name="Line 23"/>
          <p:cNvSpPr>
            <a:spLocks noChangeShapeType="1"/>
          </p:cNvSpPr>
          <p:nvPr/>
        </p:nvSpPr>
        <p:spPr bwMode="auto">
          <a:xfrm flipH="1">
            <a:off x="6948488" y="2349500"/>
            <a:ext cx="8651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Text Box 24"/>
          <p:cNvSpPr txBox="1">
            <a:spLocks noChangeArrowheads="1"/>
          </p:cNvSpPr>
          <p:nvPr/>
        </p:nvSpPr>
        <p:spPr bwMode="auto">
          <a:xfrm>
            <a:off x="6732588" y="19161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</a:rPr>
              <a:t>Cluster jet</a:t>
            </a:r>
          </a:p>
        </p:txBody>
      </p: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7019925" y="4005263"/>
            <a:ext cx="151130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Legend: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D60093"/>
                </a:solidFill>
              </a:rPr>
              <a:t>Turbopumps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CC00"/>
                </a:solidFill>
              </a:rPr>
              <a:t>Pressure gauges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00694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Laboratory set-up</a:t>
            </a:r>
          </a:p>
        </p:txBody>
      </p:sp>
      <p:pic>
        <p:nvPicPr>
          <p:cNvPr id="14339" name="Picture 11" descr="DSCN5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0988"/>
            <a:ext cx="709295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tar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50976"/>
            <a:ext cx="3492500" cy="421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2700338" y="2924175"/>
            <a:ext cx="863600" cy="1081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16"/>
          <p:cNvSpPr>
            <a:spLocks noChangeShapeType="1"/>
          </p:cNvSpPr>
          <p:nvPr/>
        </p:nvSpPr>
        <p:spPr bwMode="auto">
          <a:xfrm flipV="1">
            <a:off x="2700338" y="1196975"/>
            <a:ext cx="2951162" cy="172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Line 17"/>
          <p:cNvSpPr>
            <a:spLocks noChangeShapeType="1"/>
          </p:cNvSpPr>
          <p:nvPr/>
        </p:nvSpPr>
        <p:spPr bwMode="auto">
          <a:xfrm>
            <a:off x="2700338" y="4005263"/>
            <a:ext cx="2951162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Line 18"/>
          <p:cNvSpPr>
            <a:spLocks noChangeShapeType="1"/>
          </p:cNvSpPr>
          <p:nvPr/>
        </p:nvSpPr>
        <p:spPr bwMode="auto">
          <a:xfrm>
            <a:off x="3563938" y="4005263"/>
            <a:ext cx="2087562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Line 19"/>
          <p:cNvSpPr>
            <a:spLocks noChangeShapeType="1"/>
          </p:cNvSpPr>
          <p:nvPr/>
        </p:nvSpPr>
        <p:spPr bwMode="auto">
          <a:xfrm flipV="1">
            <a:off x="3563938" y="2133600"/>
            <a:ext cx="2087562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3563938" y="3068638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66FF66"/>
                </a:solidFill>
              </a:rPr>
              <a:t>A</a:t>
            </a:r>
          </a:p>
        </p:txBody>
      </p: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2627313" y="3789363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66FF66"/>
                </a:solidFill>
              </a:rPr>
              <a:t>F</a:t>
            </a:r>
          </a:p>
        </p:txBody>
      </p: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2339975" y="26368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66FF66"/>
                </a:solidFill>
              </a:rPr>
              <a:t>C</a:t>
            </a:r>
          </a:p>
        </p:txBody>
      </p:sp>
      <p:sp>
        <p:nvSpPr>
          <p:cNvPr id="14349" name="Text Box 23"/>
          <p:cNvSpPr txBox="1">
            <a:spLocks noChangeArrowheads="1"/>
          </p:cNvSpPr>
          <p:nvPr/>
        </p:nvSpPr>
        <p:spPr bwMode="auto">
          <a:xfrm>
            <a:off x="1908175" y="1700213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66FF66"/>
                </a:solidFill>
              </a:rPr>
              <a:t>D</a:t>
            </a:r>
          </a:p>
        </p:txBody>
      </p:sp>
      <p:sp>
        <p:nvSpPr>
          <p:cNvPr id="14350" name="Text Box 24"/>
          <p:cNvSpPr txBox="1">
            <a:spLocks noChangeArrowheads="1"/>
          </p:cNvSpPr>
          <p:nvPr/>
        </p:nvSpPr>
        <p:spPr bwMode="auto">
          <a:xfrm>
            <a:off x="4500563" y="3357563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66FF66"/>
                </a:solidFill>
              </a:rPr>
              <a:t>B</a:t>
            </a:r>
          </a:p>
        </p:txBody>
      </p:sp>
      <p:sp>
        <p:nvSpPr>
          <p:cNvPr id="14351" name="Rectangle 25"/>
          <p:cNvSpPr>
            <a:spLocks noChangeArrowheads="1"/>
          </p:cNvSpPr>
          <p:nvPr/>
        </p:nvSpPr>
        <p:spPr bwMode="auto">
          <a:xfrm>
            <a:off x="1258888" y="1700213"/>
            <a:ext cx="576262" cy="504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1835150" y="2420938"/>
            <a:ext cx="504825" cy="504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53" name="Rectangle 27"/>
          <p:cNvSpPr>
            <a:spLocks noChangeArrowheads="1"/>
          </p:cNvSpPr>
          <p:nvPr/>
        </p:nvSpPr>
        <p:spPr bwMode="auto">
          <a:xfrm>
            <a:off x="1331913" y="2492375"/>
            <a:ext cx="503237" cy="504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54" name="Rectangle 28"/>
          <p:cNvSpPr>
            <a:spLocks noChangeArrowheads="1"/>
          </p:cNvSpPr>
          <p:nvPr/>
        </p:nvSpPr>
        <p:spPr bwMode="auto">
          <a:xfrm>
            <a:off x="5867400" y="5300663"/>
            <a:ext cx="1441450" cy="1223962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0" y="785794"/>
          <a:ext cx="9144000" cy="5786487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75547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 dirty="0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1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1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1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Pressure gauge (nitrogen mode)</a:t>
                      </a: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Fluid</a:t>
                      </a: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Volume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t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latin typeface="Arial"/>
                        </a:rPr>
                        <a:t>Δ</a:t>
                      </a:r>
                      <a:r>
                        <a:rPr lang="de-AT" sz="900" b="1" i="0" u="none" strike="noStrike">
                          <a:latin typeface="Arial"/>
                        </a:rPr>
                        <a:t>p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leak rate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B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C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D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l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min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mbar*l/s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>
                          <a:latin typeface="Arial"/>
                        </a:rPr>
                        <a:t>mbar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1,5E-08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2,1E-08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8,5E-09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4,8E-09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2,7E-09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4,6E-02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1,8E-04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2,0E-05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2,0E-05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8,6E-06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3,5E-03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8,3E-07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1,4E-07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1,1E-07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4,9E-08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7,1E-08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0,16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6,9E-03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1,3E-05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1,4E-06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1,4E-06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4,0E-07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7,0E-07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0,056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5,6E-03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2,4E-05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2,5E-06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2,5E-06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7,1E-07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0,056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235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4,4E-02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2,0E-04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2,1E-05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2,1E-05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5,9E-06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1,3E-05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7,7E-03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2,6E-04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1,0E-06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1,3E-07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1,2E-07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4,7E-08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6,1E-08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7,7E-03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8,6E-04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5,0E-06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5,4E-07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5,6E-07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1,7E-07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2,7E-07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7,7E-03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1,1E-05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1,1E-06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3,5E-07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5,5E-07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7,7E-03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296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7,6E-03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3,7E-05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4,1E-06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4,3E-06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1,3E-06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2,0E-06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0,053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119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1,1E-02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4,9E-05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5,3E-06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1,5E-06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2,4E-06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6,4E-05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5,5E-07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7,4E-08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6,5E-08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2,5E-08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3,5E-08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1185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433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4,9E-05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1,8E-07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1,8E-07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2,4E-08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1,0E-08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1,3E-08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7,3E-05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1,3E-07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1,3E-07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4,2E-08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7,0E-08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5,1E-06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5,3E-07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5,4E-07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1,7E-07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2,9E-07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1,8E-03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9,9E-06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1,0E-06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1,1E-06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3,2E-07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5,5E-07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7034" marR="7034" marT="70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8,1E-03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326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8,8E-03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4,3E-05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4,5E-06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4,6E-06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1,3E-06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2,2E-06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8683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H</a:t>
            </a:r>
            <a:r>
              <a:rPr kumimoji="0" lang="en-GB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2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 leak measurements – inlet at “E”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Grafico_do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8683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H</a:t>
            </a:r>
            <a:r>
              <a:rPr kumimoji="0" lang="en-GB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2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 leak measurements – inlet at “E”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14282" y="1071544"/>
          <a:ext cx="8786842" cy="5111794"/>
        </p:xfrm>
        <a:graphic>
          <a:graphicData uri="http://schemas.openxmlformats.org/drawingml/2006/table">
            <a:tbl>
              <a:tblPr/>
              <a:tblGrid>
                <a:gridCol w="893183"/>
                <a:gridCol w="893183"/>
                <a:gridCol w="753986"/>
                <a:gridCol w="753986"/>
                <a:gridCol w="753986"/>
                <a:gridCol w="997583"/>
                <a:gridCol w="748187"/>
                <a:gridCol w="748187"/>
                <a:gridCol w="748187"/>
                <a:gridCol w="748187"/>
                <a:gridCol w="748187"/>
              </a:tblGrid>
              <a:tr h="281872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 dirty="0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Pressure gauge N</a:t>
                      </a:r>
                      <a:r>
                        <a:rPr lang="de-AT" sz="800" b="1" i="0" u="none" strike="noStrike" baseline="-25000">
                          <a:latin typeface="Arial"/>
                        </a:rPr>
                        <a:t>2</a:t>
                      </a:r>
                      <a:r>
                        <a:rPr lang="de-AT" sz="800" b="1" i="0" u="none" strike="noStrike">
                          <a:latin typeface="Arial"/>
                        </a:rPr>
                        <a:t> mode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Date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Fluid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Volume [l]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t [min]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>
                          <a:latin typeface="Arial"/>
                        </a:rPr>
                        <a:t>Δ</a:t>
                      </a:r>
                      <a:r>
                        <a:rPr lang="de-AT" sz="800" b="1" i="0" u="none" strike="noStrike">
                          <a:latin typeface="Arial"/>
                        </a:rPr>
                        <a:t>p [mbar]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q</a:t>
                      </a:r>
                      <a:r>
                        <a:rPr lang="de-AT" sz="800" b="1" i="0" u="none" strike="noStrike" baseline="-25000">
                          <a:latin typeface="Arial"/>
                        </a:rPr>
                        <a:t>pV </a:t>
                      </a:r>
                      <a:r>
                        <a:rPr lang="de-AT" sz="800" b="1" i="0" u="none" strike="noStrike">
                          <a:latin typeface="Arial"/>
                        </a:rPr>
                        <a:t>[mbar*l/s]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A [mbar]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B [mbar]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C [mbar]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D [mbar]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>
                          <a:latin typeface="Arial"/>
                        </a:rPr>
                        <a:t>F [mbar]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06.09.2011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8,3E-03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2,4E-04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1,1E-06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1,7E-07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1,7E-07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6,9E-08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9,4E-08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7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06.09.2011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8,3E-03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6,1E-04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2,7E-06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3,8E-07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3,7E-07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1,4E-07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2,0E-07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07.09.2011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 dirty="0">
                          <a:latin typeface="Arial"/>
                        </a:rPr>
                        <a:t>2</a:t>
                      </a:r>
                      <a:endParaRPr lang="de-AT" sz="1200" b="0" i="0" u="none" strike="noStrike" dirty="0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5,4E-02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211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6,3E-03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4,2E-05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4,0E-06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4,1E-06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1,2E-06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1,9E-06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07.09.2011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5,4E-02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3,6E-03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2,0E-05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2,0E-06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2,0E-06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6,0E-07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9,8E-07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08.09.2011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5,4E-02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1317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139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9,5E-05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1,5E-07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2,4E-08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1,5E-08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9,5E-09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1,1E-08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latin typeface="Arial"/>
                        </a:rPr>
                        <a:t>15.09.2011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latin typeface="Arial"/>
                        </a:rPr>
                        <a:t>H</a:t>
                      </a:r>
                      <a:r>
                        <a:rPr lang="de-AT" sz="1200" b="0" i="0" u="none" strike="noStrike" baseline="-25000">
                          <a:latin typeface="Arial"/>
                        </a:rPr>
                        <a:t>2</a:t>
                      </a:r>
                      <a:endParaRPr lang="de-AT" sz="1200" b="0" i="0" u="none" strike="noStrike">
                        <a:latin typeface="Arial"/>
                      </a:endParaRP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5,4E-02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150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2,7E-02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1,4E-04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1,3E-05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1,1E-05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3,5E-06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0" i="0" u="none" strike="noStrike">
                          <a:latin typeface="Arial"/>
                        </a:rPr>
                        <a:t>5,5E-06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29.11.2011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He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2,4E-08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1,3E-08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1,3E-08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1,8E-08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7,4E-09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4,4E-06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9,9E-08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2,1E-08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2,1E-08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1,0E-07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1,3E-08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30.11.2011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He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2,0E-08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9,2E-09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9,3E-09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1,7E-08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4,9E-09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4,4E-06</a:t>
                      </a: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7,7E-08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1,6E-08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1,6E-08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9,9E-08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02.12.2011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1" i="0" u="none" strike="noStrike" baseline="-2500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1,50E-08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5,60E-09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6,80E-09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1,00E-08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3,20E-09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6,20E-06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7,60E-08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1,30E-08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1,40E-08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7,40E-08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8,80E-09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04.05.2012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</a:t>
                      </a:r>
                      <a:r>
                        <a:rPr lang="de-AT" sz="1200" b="1" i="0" u="none" strike="noStrike" baseline="-2500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2,30E-09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1,10E-09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1,30E-09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5,00E-10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5,40E-10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1,66E-06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8,80E-08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9,60E-09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1,10E-08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8,30E-08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1,20E-08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11.05.2012</a:t>
                      </a: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H</a:t>
                      </a:r>
                      <a:r>
                        <a:rPr lang="de-AT" sz="1200" b="1" i="0" u="none" strike="noStrike" baseline="-2500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de-AT" sz="12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016" marR="6016" marT="6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6,20E-09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3,10E-09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1,60E-09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2,70E-09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9,10E-10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6,20E-06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7,10E-08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9,90E-09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9,30E-09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6,00E-08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9,30E-09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868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H</a:t>
            </a:r>
            <a:r>
              <a:rPr kumimoji="0" lang="en-GB" sz="4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2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 leak measurements with calibrated leak – inlet at “E”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282" y="549274"/>
          <a:ext cx="8715436" cy="6213671"/>
        </p:xfrm>
        <a:graphic>
          <a:graphicData uri="http://schemas.openxmlformats.org/presentationml/2006/ole">
            <p:oleObj spid="_x0000_s37890" name="Graph" r:id="rId3" imgW="4553280" imgH="3293280" progId="">
              <p:embed/>
            </p:oleObj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714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</a:t>
            </a:r>
            <a:r>
              <a:rPr lang="en-GB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pressure profile –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</a:t>
            </a:r>
            <a:r>
              <a:rPr lang="en-GB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bar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line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71802" y="857232"/>
            <a:ext cx="335758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27" descr="Geometrie-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000768"/>
            <a:ext cx="750099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rot="5400000">
            <a:off x="98702" y="3357562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143108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2500298" y="85723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3357554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207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Conclusions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2511" y="1643050"/>
            <a:ext cx="8951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Palatino Linotype" pitchFamily="18" charset="0"/>
              </a:rPr>
              <a:t>  Vacuum calculations under control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Palatino Linotype" pitchFamily="18" charset="0"/>
              </a:rPr>
              <a:t>  for more refined calculations:</a:t>
            </a:r>
          </a:p>
          <a:p>
            <a:r>
              <a:rPr lang="en-GB" sz="2400" dirty="0" smtClean="0">
                <a:latin typeface="Palatino Linotype" pitchFamily="18" charset="0"/>
              </a:rPr>
              <a:t>		input from beam dump measurements;</a:t>
            </a:r>
          </a:p>
          <a:p>
            <a:r>
              <a:rPr lang="en-GB" sz="2400" dirty="0" smtClean="0">
                <a:latin typeface="Palatino Linotype" pitchFamily="18" charset="0"/>
              </a:rPr>
              <a:t>		gas losses of the cluster jet (pellet) beam;</a:t>
            </a:r>
          </a:p>
          <a:p>
            <a:r>
              <a:rPr lang="en-GB" sz="2400" dirty="0" smtClean="0">
                <a:latin typeface="Palatino Linotype" pitchFamily="18" charset="0"/>
              </a:rPr>
              <a:t>		leak measurements of the junctions:</a:t>
            </a:r>
          </a:p>
          <a:p>
            <a:r>
              <a:rPr lang="en-GB" sz="2400" dirty="0" smtClean="0">
                <a:latin typeface="Palatino Linotype" pitchFamily="18" charset="0"/>
              </a:rPr>
              <a:t>                        cluster head, beam dump, </a:t>
            </a:r>
            <a:r>
              <a:rPr lang="en-GB" sz="2400" dirty="0" err="1" smtClean="0">
                <a:latin typeface="Palatino Linotype" pitchFamily="18" charset="0"/>
              </a:rPr>
              <a:t>p</a:t>
            </a:r>
            <a:r>
              <a:rPr lang="en-GB" sz="2400" baseline="30000" dirty="0" err="1" smtClean="0">
                <a:latin typeface="Palatino Linotype" pitchFamily="18" charset="0"/>
              </a:rPr>
              <a:t>bar</a:t>
            </a:r>
            <a:r>
              <a:rPr lang="en-GB" sz="2400" dirty="0" smtClean="0">
                <a:latin typeface="Palatino Linotype" pitchFamily="18" charset="0"/>
              </a:rPr>
              <a:t> line, ..... 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C35C07-8A25-49FB-8B66-2335E7C6CFE7}" type="slidenum">
              <a:rPr lang="de-AT" altLang="en-US"/>
              <a:pPr>
                <a:defRPr/>
              </a:pPr>
              <a:t>2</a:t>
            </a:fld>
            <a:endParaRPr lang="de-AT" altLang="en-US" dirty="0"/>
          </a:p>
        </p:txBody>
      </p:sp>
      <p:pic>
        <p:nvPicPr>
          <p:cNvPr id="9221" name="Inhaltsplatzhalter 6" descr="PANDAv938ff-TSVakuum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15963"/>
            <a:ext cx="5643602" cy="6570623"/>
          </a:xfrm>
        </p:spPr>
      </p:pic>
      <p:sp>
        <p:nvSpPr>
          <p:cNvPr id="8" name="Textfeld 7"/>
          <p:cNvSpPr txBox="1"/>
          <p:nvPr/>
        </p:nvSpPr>
        <p:spPr>
          <a:xfrm>
            <a:off x="1928794" y="2214554"/>
            <a:ext cx="6799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p</a:t>
            </a:r>
            <a:r>
              <a:rPr lang="en-GB" sz="2400" b="1" baseline="30000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bar</a:t>
            </a:r>
            <a:endParaRPr lang="en-GB" sz="2400" b="1" baseline="30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00562" y="571480"/>
            <a:ext cx="5437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Palatino Linotype" pitchFamily="18" charset="0"/>
              </a:rPr>
              <a:t>H</a:t>
            </a:r>
            <a:r>
              <a:rPr lang="en-GB" sz="2400" b="1" baseline="-25000" dirty="0" smtClean="0">
                <a:solidFill>
                  <a:srgbClr val="FF0000"/>
                </a:solidFill>
                <a:latin typeface="Palatino Linotype" pitchFamily="18" charset="0"/>
              </a:rPr>
              <a:t>2</a:t>
            </a:r>
            <a:endParaRPr lang="en-GB" sz="2400" b="1" baseline="-25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PANDA interaction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nda_beam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5915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mit Pfeil 3"/>
          <p:cNvCxnSpPr/>
          <p:nvPr/>
        </p:nvCxnSpPr>
        <p:spPr>
          <a:xfrm flipV="1">
            <a:off x="857224" y="4673940"/>
            <a:ext cx="2143140" cy="21431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3143240" y="4429132"/>
            <a:ext cx="1857388" cy="21431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000628" y="4071942"/>
            <a:ext cx="3357586" cy="35719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23850" y="133350"/>
            <a:ext cx="8291513" cy="703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PANDA antiproton beam line</a:t>
            </a:r>
          </a:p>
        </p:txBody>
      </p:sp>
      <p:sp>
        <p:nvSpPr>
          <p:cNvPr id="18" name="Textfeld 17"/>
          <p:cNvSpPr txBox="1"/>
          <p:nvPr/>
        </p:nvSpPr>
        <p:spPr>
          <a:xfrm rot="21237470">
            <a:off x="3306464" y="4074072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3000 mm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 rot="21245865">
            <a:off x="1272460" y="432419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3000 mm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 rot="21237470">
            <a:off x="5878230" y="378832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9500 mm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7A245C-6F44-4D94-B8F1-278EA996046F}" type="slidenum">
              <a:rPr lang="de-AT" altLang="en-US"/>
              <a:pPr>
                <a:defRPr/>
              </a:pPr>
              <a:t>4</a:t>
            </a:fld>
            <a:endParaRPr lang="de-AT" alt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PANDA IP-cross</a:t>
            </a:r>
          </a:p>
        </p:txBody>
      </p:sp>
      <p:pic>
        <p:nvPicPr>
          <p:cNvPr id="8197" name="Grafik 6" descr="IP-cros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12838"/>
            <a:ext cx="84296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5332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/>
              <a:t>Current dimensions of beam-target cross: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eometr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49" y="2353442"/>
            <a:ext cx="8946287" cy="165028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6936" y="2276872"/>
            <a:ext cx="904664" cy="150018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2276872"/>
            <a:ext cx="1512168" cy="1500187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24757" y="2276872"/>
            <a:ext cx="4867724" cy="150018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23528" y="2348880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/>
              <a:t>S</a:t>
            </a:r>
            <a:r>
              <a:rPr lang="de-AT" sz="1400" baseline="-25000" dirty="0"/>
              <a:t>H2</a:t>
            </a:r>
            <a:r>
              <a:rPr lang="de-AT" sz="1400" dirty="0"/>
              <a:t> =970 l/s</a:t>
            </a:r>
            <a:endParaRPr lang="de-DE" sz="1400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491880" y="2204864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/>
              <a:t>S</a:t>
            </a:r>
            <a:r>
              <a:rPr lang="de-AT" sz="1400" baseline="-25000" dirty="0"/>
              <a:t>H2</a:t>
            </a:r>
            <a:r>
              <a:rPr lang="de-AT" sz="1400" dirty="0"/>
              <a:t> =580 l/s</a:t>
            </a:r>
            <a:endParaRPr lang="de-DE" sz="1400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8004175" y="2060848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/>
              <a:t>TMP</a:t>
            </a:r>
          </a:p>
          <a:p>
            <a:r>
              <a:rPr lang="de-AT" sz="1400" dirty="0"/>
              <a:t>S</a:t>
            </a:r>
            <a:r>
              <a:rPr lang="de-AT" sz="1400" baseline="-25000" dirty="0"/>
              <a:t>H2</a:t>
            </a:r>
            <a:r>
              <a:rPr lang="de-AT" sz="1400" dirty="0"/>
              <a:t> =970 l/s</a:t>
            </a:r>
            <a:endParaRPr lang="de-DE" sz="1400" dirty="0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970838" y="3199507"/>
            <a:ext cx="1173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/>
              <a:t>IGP</a:t>
            </a:r>
          </a:p>
          <a:p>
            <a:r>
              <a:rPr lang="de-AT" sz="1400" dirty="0"/>
              <a:t>S</a:t>
            </a:r>
            <a:r>
              <a:rPr lang="de-AT" sz="1400" baseline="-25000" dirty="0"/>
              <a:t>H2</a:t>
            </a:r>
            <a:r>
              <a:rPr lang="de-AT" sz="1400" dirty="0"/>
              <a:t> ~ 800 l/s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8892480" y="2276872"/>
            <a:ext cx="107950" cy="150018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233644" y="3243976"/>
            <a:ext cx="2880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355252" y="2242064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971601" y="2276872"/>
            <a:ext cx="1296143" cy="1500187"/>
          </a:xfrm>
          <a:prstGeom prst="rect">
            <a:avLst/>
          </a:prstGeom>
          <a:solidFill>
            <a:srgbClr val="33CC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267744" y="2276872"/>
            <a:ext cx="144016" cy="150018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411760" y="2276872"/>
            <a:ext cx="144015" cy="1500187"/>
          </a:xfrm>
          <a:prstGeom prst="rect">
            <a:avLst/>
          </a:prstGeom>
          <a:solidFill>
            <a:srgbClr val="66006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2407526" y="3252848"/>
            <a:ext cx="4233" cy="536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2403244" y="2276872"/>
            <a:ext cx="8516" cy="513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42876"/>
            <a:ext cx="9144000" cy="12858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PANDA antiproton beam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pumping ports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999306" y="3642520"/>
            <a:ext cx="7930412" cy="1072364"/>
            <a:chOff x="999306" y="3429000"/>
            <a:chExt cx="7930412" cy="1072364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1000100" y="4286256"/>
              <a:ext cx="792961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5400000">
              <a:off x="464315" y="3964785"/>
              <a:ext cx="107157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rot="5400000">
              <a:off x="1878633" y="3963991"/>
              <a:ext cx="107157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rot="5400000">
              <a:off x="3506449" y="3963991"/>
              <a:ext cx="107157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5400000">
              <a:off x="8393139" y="3963991"/>
              <a:ext cx="107157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1342889" y="40005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3000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843087" y="40005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3000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929322" y="40005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Palatino Linotype" pitchFamily="18" charset="0"/>
              </a:rPr>
              <a:t>9500</a:t>
            </a:r>
            <a:endParaRPr lang="en-GB" sz="2400" dirty="0">
              <a:latin typeface="Palatino Linotype" pitchFamily="18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00034" y="528638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Vacuum calculations: VAKTRAK and VAKLOOP,</a:t>
            </a:r>
          </a:p>
          <a:p>
            <a:r>
              <a:rPr lang="en-US" sz="2800" dirty="0" smtClean="0">
                <a:latin typeface="Palatino Linotype" pitchFamily="18" charset="0"/>
              </a:rPr>
              <a:t>written by V. </a:t>
            </a:r>
            <a:r>
              <a:rPr lang="en-US" sz="2800" dirty="0" err="1" smtClean="0">
                <a:latin typeface="Palatino Linotype" pitchFamily="18" charset="0"/>
              </a:rPr>
              <a:t>Ziemann</a:t>
            </a:r>
            <a:r>
              <a:rPr lang="en-US" sz="2800" dirty="0" smtClean="0">
                <a:latin typeface="Palatino Linotype" pitchFamily="18" charset="0"/>
              </a:rPr>
              <a:t> of Uppsala University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1414"/>
            <a:ext cx="8291513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Pumping system</a:t>
            </a:r>
          </a:p>
        </p:txBody>
      </p:sp>
      <p:pic>
        <p:nvPicPr>
          <p:cNvPr id="11269" name="Picture 2" descr="D:\SMI-Arbeit\PANDA\Vakuum\PANDA-Pump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1484313"/>
            <a:ext cx="89757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143375" y="2420938"/>
            <a:ext cx="1000125" cy="5000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63938" y="692150"/>
            <a:ext cx="5040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/>
              <a:t>Details of beam line pumping system: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4067175" y="1052513"/>
            <a:ext cx="4752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3 x TMP with S</a:t>
            </a:r>
            <a:r>
              <a:rPr lang="en-GB" sz="1400" baseline="-25000"/>
              <a:t>H2</a:t>
            </a:r>
            <a:r>
              <a:rPr lang="en-GB" sz="1400"/>
              <a:t>=1000 l/s</a:t>
            </a:r>
          </a:p>
          <a:p>
            <a:r>
              <a:rPr lang="en-GB" sz="1400"/>
              <a:t>2 x TMP with S</a:t>
            </a:r>
            <a:r>
              <a:rPr lang="en-GB" sz="1400" baseline="-25000"/>
              <a:t>H2</a:t>
            </a:r>
            <a:r>
              <a:rPr lang="en-GB" sz="1400"/>
              <a:t>=600 l/s</a:t>
            </a:r>
          </a:p>
          <a:p>
            <a:r>
              <a:rPr lang="en-GB" sz="1400"/>
              <a:t>1 x Ion-Getter-Pump (IGP) with S</a:t>
            </a:r>
            <a:r>
              <a:rPr lang="en-GB" sz="1400" baseline="-25000"/>
              <a:t>H2</a:t>
            </a:r>
            <a:r>
              <a:rPr lang="en-GB" sz="1400"/>
              <a:t> as high as possible</a:t>
            </a:r>
          </a:p>
          <a:p>
            <a:r>
              <a:rPr lang="en-GB" sz="1400"/>
              <a:t>1 x baffle type cryo pump upstream (under discussion)</a:t>
            </a:r>
          </a:p>
          <a:p>
            <a:r>
              <a:rPr lang="en-GB" sz="1400"/>
              <a:t>3 x oil-free fore pumps (scroll pumps)</a:t>
            </a:r>
          </a:p>
          <a:p>
            <a:r>
              <a:rPr lang="en-GB" sz="1400"/>
              <a:t>Cooling water required (3 x chiller)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1" descr="Geometrie-CJ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4850" y="2071678"/>
            <a:ext cx="8229600" cy="334803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0"/>
            <a:ext cx="8291512" cy="115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Assumptions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 for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vacuum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itchFamily="18" charset="0"/>
                <a:ea typeface="+mj-ea"/>
                <a:cs typeface="+mj-cs"/>
              </a:rPr>
              <a:t>calculations</a:t>
            </a:r>
            <a:endParaRPr kumimoji="0" lang="en-GB" sz="3200" b="1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5125" y="3151178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S</a:t>
            </a:r>
            <a:r>
              <a:rPr lang="de-AT" sz="1400" baseline="-25000"/>
              <a:t>H2</a:t>
            </a:r>
            <a:r>
              <a:rPr lang="de-AT" sz="1400"/>
              <a:t>=970 l/s</a:t>
            </a:r>
            <a:endParaRPr lang="de-DE" sz="140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965575" y="4014778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S</a:t>
            </a:r>
            <a:r>
              <a:rPr lang="de-AT" sz="1400" baseline="-25000"/>
              <a:t>H2</a:t>
            </a:r>
            <a:r>
              <a:rPr lang="de-AT" sz="1400"/>
              <a:t>=580 l/s</a:t>
            </a:r>
            <a:endParaRPr lang="de-DE" sz="1400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7977188" y="3206740"/>
            <a:ext cx="1074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S</a:t>
            </a:r>
            <a:r>
              <a:rPr lang="de-AT" sz="1400" baseline="-25000"/>
              <a:t>H2</a:t>
            </a:r>
            <a:r>
              <a:rPr lang="de-AT" sz="1400"/>
              <a:t>=970 l/s</a:t>
            </a:r>
            <a:endParaRPr lang="de-DE" sz="1400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069263" y="4087803"/>
            <a:ext cx="1074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IGP</a:t>
            </a:r>
          </a:p>
          <a:p>
            <a:r>
              <a:rPr lang="de-AT" sz="1400"/>
              <a:t>S</a:t>
            </a:r>
            <a:r>
              <a:rPr lang="de-AT" sz="1400" baseline="-25000"/>
              <a:t>H2</a:t>
            </a:r>
            <a:r>
              <a:rPr lang="de-AT" sz="1400"/>
              <a:t>=800 l/s</a:t>
            </a:r>
            <a:endParaRPr lang="de-DE" sz="1400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459038" y="2693978"/>
            <a:ext cx="1074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S</a:t>
            </a:r>
            <a:r>
              <a:rPr lang="de-AT" sz="1400" baseline="-25000"/>
              <a:t>H2</a:t>
            </a:r>
            <a:r>
              <a:rPr lang="de-AT" sz="1400"/>
              <a:t>=340 l/s</a:t>
            </a:r>
            <a:endParaRPr lang="de-DE" sz="140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804988" y="275747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20663" y="2503478"/>
            <a:ext cx="1760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q</a:t>
            </a:r>
            <a:r>
              <a:rPr lang="de-AT" sz="1400" baseline="-25000"/>
              <a:t>nozzle</a:t>
            </a:r>
            <a:r>
              <a:rPr lang="de-AT" sz="1400"/>
              <a:t>=67.6 mbar*l/s</a:t>
            </a:r>
            <a:endParaRPr lang="de-DE" sz="1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2295525" y="5138728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525713" y="4879965"/>
            <a:ext cx="1739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q</a:t>
            </a:r>
            <a:r>
              <a:rPr lang="de-AT" sz="1400" baseline="-25000"/>
              <a:t>dest</a:t>
            </a:r>
            <a:r>
              <a:rPr lang="de-AT" sz="1400"/>
              <a:t>=1.37 mbar*l/s</a:t>
            </a:r>
          </a:p>
          <a:p>
            <a:r>
              <a:rPr lang="de-AT" sz="1400"/>
              <a:t>(4.93 [mbar*l/s]/3.6)</a:t>
            </a:r>
            <a:endParaRPr lang="de-DE" sz="140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844675" y="309244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77838" y="2882890"/>
            <a:ext cx="1452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q</a:t>
            </a:r>
            <a:r>
              <a:rPr lang="de-AT" sz="1400" baseline="-25000"/>
              <a:t>jet</a:t>
            </a:r>
            <a:r>
              <a:rPr lang="de-AT" sz="1400"/>
              <a:t>=0.1 mbar*l/s</a:t>
            </a:r>
            <a:endParaRPr lang="de-DE" sz="1400"/>
          </a:p>
        </p:txBody>
      </p:sp>
      <p:sp>
        <p:nvSpPr>
          <p:cNvPr id="15" name="Ellipse 14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2143108" y="3143248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2786050" y="3643314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84138" y="379413"/>
            <a:ext cx="8683625" cy="6434137"/>
            <a:chOff x="84138" y="379413"/>
            <a:chExt cx="8683625" cy="6434137"/>
          </a:xfrm>
        </p:grpSpPr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158750" y="379413"/>
            <a:ext cx="8609013" cy="6319837"/>
          </p:xfrm>
          <a:graphic>
            <a:graphicData uri="http://schemas.openxmlformats.org/presentationml/2006/ole">
              <p:oleObj spid="_x0000_s28674" name="Graph" r:id="rId3" imgW="4528800" imgH="3324960" progId="">
                <p:embed/>
              </p:oleObj>
            </a:graphicData>
          </a:graphic>
        </p:graphicFrame>
        <p:cxnSp>
          <p:nvCxnSpPr>
            <p:cNvPr id="6" name="Gerade Verbindung 5"/>
            <p:cNvCxnSpPr/>
            <p:nvPr/>
          </p:nvCxnSpPr>
          <p:spPr>
            <a:xfrm>
              <a:off x="1142976" y="3097518"/>
              <a:ext cx="69294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nhaltsplatzhalter 31" descr="Geometrie-CJ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138" y="5027613"/>
              <a:ext cx="8640762" cy="178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2500306"/>
            <a:ext cx="3023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 dirty="0">
                <a:latin typeface="Palatino Linotype" pitchFamily="18" charset="0"/>
              </a:rPr>
              <a:t>q </a:t>
            </a:r>
            <a:r>
              <a:rPr lang="de-AT" sz="2000" baseline="-25000" dirty="0" err="1">
                <a:latin typeface="Palatino Linotype" pitchFamily="18" charset="0"/>
              </a:rPr>
              <a:t>dump</a:t>
            </a:r>
            <a:r>
              <a:rPr lang="de-AT" sz="2000" baseline="-25000" dirty="0" err="1">
                <a:latin typeface="Palatino Linotype" pitchFamily="18" charset="0"/>
                <a:sym typeface="Wingdings" pitchFamily="2" charset="2"/>
              </a:rPr>
              <a:t></a:t>
            </a:r>
            <a:r>
              <a:rPr lang="de-AT" sz="2000" baseline="-25000" dirty="0" err="1">
                <a:latin typeface="Palatino Linotype" pitchFamily="18" charset="0"/>
              </a:rPr>
              <a:t>IP</a:t>
            </a:r>
            <a:r>
              <a:rPr lang="de-AT" sz="2000" dirty="0">
                <a:latin typeface="Palatino Linotype" pitchFamily="18" charset="0"/>
              </a:rPr>
              <a:t> =3*10</a:t>
            </a:r>
            <a:r>
              <a:rPr lang="de-AT" sz="2000" baseline="30000" dirty="0">
                <a:latin typeface="Palatino Linotype" pitchFamily="18" charset="0"/>
              </a:rPr>
              <a:t>-5</a:t>
            </a:r>
            <a:r>
              <a:rPr lang="de-AT" sz="2000" dirty="0">
                <a:latin typeface="Palatino Linotype" pitchFamily="18" charset="0"/>
              </a:rPr>
              <a:t> </a:t>
            </a:r>
            <a:r>
              <a:rPr lang="de-AT" sz="2000" dirty="0" err="1">
                <a:latin typeface="Palatino Linotype" pitchFamily="18" charset="0"/>
              </a:rPr>
              <a:t>mbar</a:t>
            </a:r>
            <a:r>
              <a:rPr lang="de-AT" sz="2000" dirty="0">
                <a:latin typeface="Palatino Linotype" pitchFamily="18" charset="0"/>
              </a:rPr>
              <a:t>*l/s</a:t>
            </a:r>
            <a:endParaRPr lang="de-DE" sz="2000" dirty="0">
              <a:latin typeface="Palatino Linotype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714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</a:t>
            </a:r>
            <a:r>
              <a:rPr lang="en-GB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pressure profile – target line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43108" y="785794"/>
            <a:ext cx="44291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282" y="549274"/>
          <a:ext cx="8715436" cy="6213671"/>
        </p:xfrm>
        <a:graphic>
          <a:graphicData uri="http://schemas.openxmlformats.org/presentationml/2006/ole">
            <p:oleObj spid="_x0000_s29698" name="Graph" r:id="rId3" imgW="4553280" imgH="3293280" progId="">
              <p:embed/>
            </p:oleObj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714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</a:t>
            </a:r>
            <a:r>
              <a:rPr lang="en-GB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pressure profile –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</a:t>
            </a:r>
            <a:r>
              <a:rPr lang="en-GB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bar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line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71802" y="857232"/>
            <a:ext cx="335758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27" descr="Geometrie-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000768"/>
            <a:ext cx="750099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rot="5400000">
            <a:off x="98702" y="3357562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Bildschirmpräsentation (4:3)</PresentationFormat>
  <Paragraphs>462</Paragraphs>
  <Slides>17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Larissa-Design</vt:lpstr>
      <vt:lpstr>Graph</vt:lpstr>
      <vt:lpstr> Target induced gas flow and  vacuum calculations Johann Zmeskal SMI, Vienna        </vt:lpstr>
      <vt:lpstr>PANDA interaction region</vt:lpstr>
      <vt:lpstr>Folie 3</vt:lpstr>
      <vt:lpstr>PANDA IP-cross</vt:lpstr>
      <vt:lpstr>Folie 5</vt:lpstr>
      <vt:lpstr>Pumping system</vt:lpstr>
      <vt:lpstr>Folie 7</vt:lpstr>
      <vt:lpstr>Folie 8</vt:lpstr>
      <vt:lpstr>Folie 9</vt:lpstr>
      <vt:lpstr>Folie 10</vt:lpstr>
      <vt:lpstr>Laboratory set-up</vt:lpstr>
      <vt:lpstr>Laboratory set-up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Zmeskal</dc:creator>
  <cp:lastModifiedBy>Hannes</cp:lastModifiedBy>
  <cp:revision>37</cp:revision>
  <dcterms:created xsi:type="dcterms:W3CDTF">2012-06-23T11:38:42Z</dcterms:created>
  <dcterms:modified xsi:type="dcterms:W3CDTF">2013-04-19T07:16:42Z</dcterms:modified>
</cp:coreProperties>
</file>