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0" r:id="rId3"/>
    <p:sldId id="263" r:id="rId4"/>
    <p:sldId id="257" r:id="rId5"/>
    <p:sldId id="258" r:id="rId6"/>
    <p:sldId id="273" r:id="rId7"/>
    <p:sldId id="274" r:id="rId8"/>
    <p:sldId id="259" r:id="rId9"/>
    <p:sldId id="275" r:id="rId10"/>
    <p:sldId id="268" r:id="rId11"/>
    <p:sldId id="265" r:id="rId12"/>
    <p:sldId id="256" r:id="rId13"/>
    <p:sldId id="271" r:id="rId14"/>
    <p:sldId id="266" r:id="rId15"/>
    <p:sldId id="269"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3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DE1663-C40C-4AFD-B571-3276082989D0}" type="datetimeFigureOut">
              <a:rPr lang="de-DE" smtClean="0"/>
              <a:pPr/>
              <a:t>18.04.2013</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262E5E7-5A43-442F-B0C4-575E11A0A051}" type="slidenum">
              <a:rPr lang="en-GB" smtClean="0"/>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E1663-C40C-4AFD-B571-3276082989D0}" type="datetimeFigureOut">
              <a:rPr lang="de-DE" smtClean="0"/>
              <a:pPr/>
              <a:t>18.04.2013</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E5E7-5A43-442F-B0C4-575E11A0A051}"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sp>
        <p:nvSpPr>
          <p:cNvPr id="7" name="Textfeld 6"/>
          <p:cNvSpPr txBox="1"/>
          <p:nvPr/>
        </p:nvSpPr>
        <p:spPr>
          <a:xfrm>
            <a:off x="827585" y="908720"/>
            <a:ext cx="8316416" cy="1323439"/>
          </a:xfrm>
          <a:prstGeom prst="rect">
            <a:avLst/>
          </a:prstGeom>
          <a:noFill/>
        </p:spPr>
        <p:txBody>
          <a:bodyPr wrap="square" rtlCol="0">
            <a:spAutoFit/>
          </a:bodyPr>
          <a:lstStyle/>
          <a:p>
            <a:pPr algn="ctr"/>
            <a:r>
              <a:rPr lang="en-GB" sz="40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Development of </a:t>
            </a:r>
          </a:p>
          <a:p>
            <a:pPr algn="ctr"/>
            <a:r>
              <a:rPr lang="en-GB" sz="40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hydrogen purifier</a:t>
            </a:r>
            <a:endParaRPr lang="en-GB" sz="40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feld 7"/>
          <p:cNvSpPr txBox="1"/>
          <p:nvPr/>
        </p:nvSpPr>
        <p:spPr>
          <a:xfrm>
            <a:off x="827584" y="2492896"/>
            <a:ext cx="8316416" cy="646331"/>
          </a:xfrm>
          <a:prstGeom prst="rect">
            <a:avLst/>
          </a:prstGeom>
          <a:noFill/>
        </p:spPr>
        <p:txBody>
          <a:bodyPr wrap="square" rtlCol="0">
            <a:spAutoFit/>
          </a:bodyPr>
          <a:lstStyle/>
          <a:p>
            <a:pPr algn="ctr"/>
            <a:r>
              <a:rPr lang="en-GB" i="1" dirty="0" smtClean="0">
                <a:latin typeface="Arial" pitchFamily="34" charset="0"/>
                <a:cs typeface="Arial" pitchFamily="34" charset="0"/>
              </a:rPr>
              <a:t>Johann Zmeskal</a:t>
            </a:r>
          </a:p>
          <a:p>
            <a:pPr algn="ctr"/>
            <a:r>
              <a:rPr lang="en-GB" i="1" dirty="0" smtClean="0">
                <a:latin typeface="Arial" pitchFamily="34" charset="0"/>
                <a:cs typeface="Arial" pitchFamily="34" charset="0"/>
              </a:rPr>
              <a:t>Stefan-Meyer-</a:t>
            </a:r>
            <a:r>
              <a:rPr lang="en-GB" i="1" dirty="0" err="1" smtClean="0">
                <a:latin typeface="Arial" pitchFamily="34" charset="0"/>
                <a:cs typeface="Arial" pitchFamily="34" charset="0"/>
              </a:rPr>
              <a:t>Institut</a:t>
            </a:r>
            <a:r>
              <a:rPr lang="en-GB" i="1" dirty="0" smtClean="0">
                <a:latin typeface="Arial" pitchFamily="34" charset="0"/>
                <a:cs typeface="Arial" pitchFamily="34" charset="0"/>
              </a:rPr>
              <a:t> </a:t>
            </a:r>
            <a:r>
              <a:rPr lang="en-GB" i="1" dirty="0" err="1" smtClean="0">
                <a:latin typeface="Arial" pitchFamily="34" charset="0"/>
                <a:cs typeface="Arial" pitchFamily="34" charset="0"/>
              </a:rPr>
              <a:t>für</a:t>
            </a:r>
            <a:r>
              <a:rPr lang="en-GB" i="1" dirty="0" smtClean="0">
                <a:latin typeface="Arial" pitchFamily="34" charset="0"/>
                <a:cs typeface="Arial" pitchFamily="34" charset="0"/>
              </a:rPr>
              <a:t> </a:t>
            </a:r>
            <a:r>
              <a:rPr lang="en-GB" i="1" dirty="0" err="1" smtClean="0">
                <a:latin typeface="Arial" pitchFamily="34" charset="0"/>
                <a:cs typeface="Arial" pitchFamily="34" charset="0"/>
              </a:rPr>
              <a:t>subatomare</a:t>
            </a:r>
            <a:r>
              <a:rPr lang="en-GB" i="1" dirty="0" smtClean="0">
                <a:latin typeface="Arial" pitchFamily="34" charset="0"/>
                <a:cs typeface="Arial" pitchFamily="34" charset="0"/>
              </a:rPr>
              <a:t> </a:t>
            </a:r>
            <a:r>
              <a:rPr lang="en-GB" i="1" dirty="0" err="1" smtClean="0">
                <a:latin typeface="Arial" pitchFamily="34" charset="0"/>
                <a:cs typeface="Arial" pitchFamily="34" charset="0"/>
              </a:rPr>
              <a:t>Physik</a:t>
            </a:r>
            <a:endParaRPr lang="en-GB" i="1" dirty="0">
              <a:latin typeface="Arial" pitchFamily="34" charset="0"/>
              <a:cs typeface="Arial" pitchFamily="34" charset="0"/>
            </a:endParaRPr>
          </a:p>
        </p:txBody>
      </p:sp>
      <p:sp>
        <p:nvSpPr>
          <p:cNvPr id="9" name="Textfeld 8"/>
          <p:cNvSpPr txBox="1"/>
          <p:nvPr/>
        </p:nvSpPr>
        <p:spPr>
          <a:xfrm>
            <a:off x="827584" y="5013176"/>
            <a:ext cx="8316416" cy="830997"/>
          </a:xfrm>
          <a:prstGeom prst="rect">
            <a:avLst/>
          </a:prstGeom>
          <a:noFill/>
        </p:spPr>
        <p:txBody>
          <a:bodyPr wrap="square" rtlCol="0">
            <a:spAutoFit/>
          </a:bodyPr>
          <a:lstStyle/>
          <a:p>
            <a:pPr algn="ctr"/>
            <a:r>
              <a:rPr lang="en-GB" sz="2400" dirty="0" smtClean="0">
                <a:latin typeface="Arial" pitchFamily="34" charset="0"/>
                <a:cs typeface="Arial" pitchFamily="34" charset="0"/>
              </a:rPr>
              <a:t>FP7-HP3:  </a:t>
            </a:r>
            <a:r>
              <a:rPr lang="en-GB" sz="2400" dirty="0" err="1" smtClean="0">
                <a:latin typeface="Arial" pitchFamily="34" charset="0"/>
                <a:cs typeface="Arial" pitchFamily="34" charset="0"/>
              </a:rPr>
              <a:t>FutureJet</a:t>
            </a:r>
            <a:r>
              <a:rPr lang="en-GB" sz="2400" dirty="0" smtClean="0">
                <a:latin typeface="Arial" pitchFamily="34" charset="0"/>
                <a:cs typeface="Arial" pitchFamily="34" charset="0"/>
              </a:rPr>
              <a:t>  Workshop</a:t>
            </a:r>
          </a:p>
          <a:p>
            <a:pPr algn="ctr"/>
            <a:r>
              <a:rPr lang="en-GB" sz="2400" dirty="0" smtClean="0">
                <a:latin typeface="Arial" pitchFamily="34" charset="0"/>
                <a:cs typeface="Arial" pitchFamily="34" charset="0"/>
              </a:rPr>
              <a:t>Vienna, April 18-19, 2013</a:t>
            </a:r>
            <a:endParaRPr lang="en-GB" sz="24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3"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4"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1026" name="Picture 2"/>
          <p:cNvPicPr>
            <a:picLocks noChangeAspect="1" noChangeArrowheads="1"/>
          </p:cNvPicPr>
          <p:nvPr/>
        </p:nvPicPr>
        <p:blipFill>
          <a:blip r:embed="rId5" cstate="print"/>
          <a:srcRect/>
          <a:stretch>
            <a:fillRect/>
          </a:stretch>
        </p:blipFill>
        <p:spPr bwMode="auto">
          <a:xfrm>
            <a:off x="2470389" y="764704"/>
            <a:ext cx="3918107" cy="3528392"/>
          </a:xfrm>
          <a:prstGeom prst="rect">
            <a:avLst/>
          </a:prstGeom>
          <a:noFill/>
          <a:ln w="9525">
            <a:noFill/>
            <a:miter lim="800000"/>
            <a:headEnd/>
            <a:tailEnd/>
          </a:ln>
        </p:spPr>
      </p:pic>
      <p:sp>
        <p:nvSpPr>
          <p:cNvPr id="7" name="Textfeld 6"/>
          <p:cNvSpPr txBox="1"/>
          <p:nvPr/>
        </p:nvSpPr>
        <p:spPr>
          <a:xfrm>
            <a:off x="1475656" y="260648"/>
            <a:ext cx="7056784" cy="461665"/>
          </a:xfrm>
          <a:prstGeom prst="rect">
            <a:avLst/>
          </a:prstGeom>
          <a:noFill/>
        </p:spPr>
        <p:txBody>
          <a:bodyPr wrap="square" rtlCol="0">
            <a:spAutoFit/>
          </a:bodyPr>
          <a:lstStyle/>
          <a:p>
            <a:r>
              <a:rPr lang="en-GB" sz="2400" b="1" dirty="0" smtClean="0">
                <a:latin typeface="Arial" pitchFamily="34" charset="0"/>
                <a:cs typeface="Arial" pitchFamily="34" charset="0"/>
              </a:rPr>
              <a:t>Hydrogen and deuterium permeation</a:t>
            </a:r>
            <a:endParaRPr lang="en-GB" sz="2400" b="1" dirty="0">
              <a:latin typeface="Arial" pitchFamily="34" charset="0"/>
              <a:cs typeface="Arial" pitchFamily="34" charset="0"/>
            </a:endParaRPr>
          </a:p>
        </p:txBody>
      </p:sp>
      <p:sp>
        <p:nvSpPr>
          <p:cNvPr id="8" name="Textfeld 7"/>
          <p:cNvSpPr txBox="1"/>
          <p:nvPr/>
        </p:nvSpPr>
        <p:spPr>
          <a:xfrm>
            <a:off x="3203848" y="1772816"/>
            <a:ext cx="901209" cy="400110"/>
          </a:xfrm>
          <a:prstGeom prst="rect">
            <a:avLst/>
          </a:prstGeom>
          <a:noFill/>
        </p:spPr>
        <p:txBody>
          <a:bodyPr wrap="none" rtlCol="0">
            <a:spAutoFit/>
          </a:bodyPr>
          <a:lstStyle/>
          <a:p>
            <a:r>
              <a:rPr lang="en-GB" sz="2000" b="1" dirty="0" smtClean="0">
                <a:solidFill>
                  <a:srgbClr val="FF0000"/>
                </a:solidFill>
                <a:latin typeface="Arial" pitchFamily="34" charset="0"/>
                <a:cs typeface="Arial" pitchFamily="34" charset="0"/>
              </a:rPr>
              <a:t>300°C</a:t>
            </a:r>
            <a:endParaRPr lang="en-GB" sz="2000" b="1" dirty="0">
              <a:solidFill>
                <a:srgbClr val="FF0000"/>
              </a:solidFill>
              <a:latin typeface="Arial" pitchFamily="34" charset="0"/>
              <a:cs typeface="Arial" pitchFamily="34" charset="0"/>
            </a:endParaRPr>
          </a:p>
        </p:txBody>
      </p:sp>
      <p:graphicFrame>
        <p:nvGraphicFramePr>
          <p:cNvPr id="9" name="Objekt 8"/>
          <p:cNvGraphicFramePr>
            <a:graphicFrameLocks noChangeAspect="1"/>
          </p:cNvGraphicFramePr>
          <p:nvPr/>
        </p:nvGraphicFramePr>
        <p:xfrm>
          <a:off x="1691680" y="4293096"/>
          <a:ext cx="5368596" cy="568440"/>
        </p:xfrm>
        <a:graphic>
          <a:graphicData uri="http://schemas.openxmlformats.org/presentationml/2006/ole">
            <p:oleObj spid="_x0000_s1026" name="Formel" r:id="rId6" imgW="2158920" imgH="228600" progId="Equation.3">
              <p:embed/>
            </p:oleObj>
          </a:graphicData>
        </a:graphic>
      </p:graphicFrame>
      <p:graphicFrame>
        <p:nvGraphicFramePr>
          <p:cNvPr id="1027" name="Object 3"/>
          <p:cNvGraphicFramePr>
            <a:graphicFrameLocks noChangeAspect="1"/>
          </p:cNvGraphicFramePr>
          <p:nvPr/>
        </p:nvGraphicFramePr>
        <p:xfrm>
          <a:off x="1992313" y="6194425"/>
          <a:ext cx="6381750" cy="474663"/>
        </p:xfrm>
        <a:graphic>
          <a:graphicData uri="http://schemas.openxmlformats.org/presentationml/2006/ole">
            <p:oleObj spid="_x0000_s1027" name="Formel" r:id="rId7" imgW="3073320" imgH="228600" progId="Equation.3">
              <p:embed/>
            </p:oleObj>
          </a:graphicData>
        </a:graphic>
      </p:graphicFrame>
      <p:graphicFrame>
        <p:nvGraphicFramePr>
          <p:cNvPr id="1028" name="Object 4"/>
          <p:cNvGraphicFramePr>
            <a:graphicFrameLocks noChangeAspect="1"/>
          </p:cNvGraphicFramePr>
          <p:nvPr/>
        </p:nvGraphicFramePr>
        <p:xfrm>
          <a:off x="1979613" y="5733256"/>
          <a:ext cx="6408737" cy="474662"/>
        </p:xfrm>
        <a:graphic>
          <a:graphicData uri="http://schemas.openxmlformats.org/presentationml/2006/ole">
            <p:oleObj spid="_x0000_s1028" name="Formel" r:id="rId8" imgW="3085920" imgH="228600" progId="Equation.3">
              <p:embed/>
            </p:oleObj>
          </a:graphicData>
        </a:graphic>
      </p:graphicFrame>
      <p:sp>
        <p:nvSpPr>
          <p:cNvPr id="12" name="Rechteck 11"/>
          <p:cNvSpPr/>
          <p:nvPr/>
        </p:nvSpPr>
        <p:spPr>
          <a:xfrm>
            <a:off x="1907704" y="5733256"/>
            <a:ext cx="6552728" cy="936104"/>
          </a:xfrm>
          <a:prstGeom prst="rect">
            <a:avLst/>
          </a:prstGeom>
          <a:solidFill>
            <a:srgbClr val="4F81BD">
              <a:alpha val="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feld 12"/>
          <p:cNvSpPr txBox="1"/>
          <p:nvPr/>
        </p:nvSpPr>
        <p:spPr>
          <a:xfrm>
            <a:off x="7164288" y="4365104"/>
            <a:ext cx="1433406" cy="461665"/>
          </a:xfrm>
          <a:prstGeom prst="rect">
            <a:avLst/>
          </a:prstGeom>
          <a:noFill/>
        </p:spPr>
        <p:txBody>
          <a:bodyPr wrap="none" rtlCol="0">
            <a:spAutoFit/>
          </a:bodyPr>
          <a:lstStyle/>
          <a:p>
            <a:r>
              <a:rPr lang="en-GB" sz="2400" dirty="0" smtClean="0">
                <a:latin typeface="Arial" pitchFamily="34" charset="0"/>
                <a:cs typeface="Arial" pitchFamily="34" charset="0"/>
              </a:rPr>
              <a:t>[</a:t>
            </a:r>
            <a:r>
              <a:rPr lang="en-GB" sz="2400" dirty="0" smtClean="0">
                <a:solidFill>
                  <a:srgbClr val="FF0000"/>
                </a:solidFill>
                <a:latin typeface="Arial" pitchFamily="34" charset="0"/>
                <a:cs typeface="Arial" pitchFamily="34" charset="0"/>
              </a:rPr>
              <a:t>mol/min</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p:txBody>
      </p:sp>
      <p:sp>
        <p:nvSpPr>
          <p:cNvPr id="14" name="Textfeld 13"/>
          <p:cNvSpPr txBox="1"/>
          <p:nvPr/>
        </p:nvSpPr>
        <p:spPr>
          <a:xfrm>
            <a:off x="1763688" y="4869160"/>
            <a:ext cx="5976664" cy="369332"/>
          </a:xfrm>
          <a:prstGeom prst="rect">
            <a:avLst/>
          </a:prstGeom>
          <a:noFill/>
        </p:spPr>
        <p:txBody>
          <a:bodyPr wrap="square" rtlCol="0">
            <a:spAutoFit/>
          </a:bodyPr>
          <a:lstStyle/>
          <a:p>
            <a:r>
              <a:rPr lang="en-GB" dirty="0" smtClean="0">
                <a:latin typeface="Arial" pitchFamily="34" charset="0"/>
                <a:cs typeface="Arial" pitchFamily="34" charset="0"/>
              </a:rPr>
              <a:t>A..area [cm2],  T...temperature [K],  P...pressure [</a:t>
            </a:r>
            <a:r>
              <a:rPr lang="en-GB" dirty="0" err="1" smtClean="0">
                <a:latin typeface="Arial" pitchFamily="34" charset="0"/>
                <a:cs typeface="Arial" pitchFamily="34" charset="0"/>
              </a:rPr>
              <a:t>pisa</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low Rate Variations Against Pressure Between Feed Gas and Purified Hydrogen"/>
          <p:cNvPicPr>
            <a:picLocks noChangeAspect="1" noChangeArrowheads="1"/>
          </p:cNvPicPr>
          <p:nvPr/>
        </p:nvPicPr>
        <p:blipFill>
          <a:blip r:embed="rId2" cstate="print"/>
          <a:srcRect/>
          <a:stretch>
            <a:fillRect/>
          </a:stretch>
        </p:blipFill>
        <p:spPr bwMode="auto">
          <a:xfrm>
            <a:off x="714348" y="428603"/>
            <a:ext cx="8484915" cy="5357851"/>
          </a:xfrm>
          <a:prstGeom prst="rect">
            <a:avLst/>
          </a:prstGeom>
          <a:noFill/>
        </p:spPr>
      </p:pic>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3"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4"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0"/>
            <a:ext cx="785786" cy="6858000"/>
            <a:chOff x="0" y="0"/>
            <a:chExt cx="785786" cy="6858000"/>
          </a:xfrm>
        </p:grpSpPr>
        <p:sp>
          <p:nvSpPr>
            <p:cNvPr id="5" name="Rechteck 4"/>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7"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sp>
        <p:nvSpPr>
          <p:cNvPr id="8" name="Rechteck 7"/>
          <p:cNvSpPr/>
          <p:nvPr/>
        </p:nvSpPr>
        <p:spPr>
          <a:xfrm>
            <a:off x="857224" y="571480"/>
            <a:ext cx="7929618" cy="4062651"/>
          </a:xfrm>
          <a:prstGeom prst="rect">
            <a:avLst/>
          </a:prstGeom>
        </p:spPr>
        <p:txBody>
          <a:bodyPr wrap="square">
            <a:spAutoFit/>
          </a:bodyPr>
          <a:lstStyle/>
          <a:p>
            <a:endParaRPr lang="en-GB" dirty="0" smtClean="0"/>
          </a:p>
          <a:p>
            <a:pPr algn="just"/>
            <a:r>
              <a:rPr lang="en-US" sz="2400" dirty="0" smtClean="0">
                <a:latin typeface="Arial" pitchFamily="34" charset="0"/>
                <a:cs typeface="Arial" pitchFamily="34" charset="0"/>
              </a:rPr>
              <a:t> It is imperative that the palladium membrane never cool down in the presence of hydrogen to insure long life of the hydrogen purifier. When the palladium (Pd) membrane cools in the presence of hydrogen, the Pd alloy may absorb hydrogen, increase in volume, and become distorted. The physical expansion of the palladium alloy causes stress on the membrane and the joints where the membrane is attached to the manifold. The result is reduced life of the membrane and possible leakage at the joints. </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p:nvPr/>
        </p:nvGrpSpPr>
        <p:grpSpPr>
          <a:xfrm>
            <a:off x="0" y="0"/>
            <a:ext cx="9144000" cy="6858000"/>
            <a:chOff x="0" y="0"/>
            <a:chExt cx="9144000" cy="685800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2050" name="Picture 2" descr="C:\Users\Hannes\Documents\Technical\Palladium-filter\Gassystem-2.jpg"/>
            <p:cNvPicPr>
              <a:picLocks noChangeAspect="1" noChangeArrowheads="1"/>
            </p:cNvPicPr>
            <p:nvPr/>
          </p:nvPicPr>
          <p:blipFill>
            <a:blip r:embed="rId4" cstate="print"/>
            <a:srcRect/>
            <a:stretch>
              <a:fillRect/>
            </a:stretch>
          </p:blipFill>
          <p:spPr bwMode="auto">
            <a:xfrm>
              <a:off x="1403648" y="1676076"/>
              <a:ext cx="7056784" cy="3331179"/>
            </a:xfrm>
            <a:prstGeom prst="rect">
              <a:avLst/>
            </a:prstGeom>
            <a:noFill/>
          </p:spPr>
        </p:pic>
        <p:sp>
          <p:nvSpPr>
            <p:cNvPr id="7" name="Textfeld 6"/>
            <p:cNvSpPr txBox="1"/>
            <p:nvPr/>
          </p:nvSpPr>
          <p:spPr>
            <a:xfrm>
              <a:off x="827584" y="1588730"/>
              <a:ext cx="1082348" cy="400110"/>
            </a:xfrm>
            <a:prstGeom prst="rect">
              <a:avLst/>
            </a:prstGeom>
            <a:noFill/>
          </p:spPr>
          <p:txBody>
            <a:bodyPr wrap="none" rtlCol="0">
              <a:spAutoFit/>
            </a:bodyPr>
            <a:lstStyle/>
            <a:p>
              <a:r>
                <a:rPr lang="en-GB" sz="2000" dirty="0" smtClean="0">
                  <a:latin typeface="Arial" pitchFamily="34" charset="0"/>
                  <a:cs typeface="Arial" pitchFamily="34" charset="0"/>
                </a:rPr>
                <a:t>N2 feed</a:t>
              </a:r>
              <a:endParaRPr lang="en-GB" sz="2000" dirty="0">
                <a:latin typeface="Arial" pitchFamily="34" charset="0"/>
                <a:cs typeface="Arial" pitchFamily="34" charset="0"/>
              </a:endParaRPr>
            </a:p>
          </p:txBody>
        </p:sp>
        <p:sp>
          <p:nvSpPr>
            <p:cNvPr id="8" name="Textfeld 7"/>
            <p:cNvSpPr txBox="1"/>
            <p:nvPr/>
          </p:nvSpPr>
          <p:spPr>
            <a:xfrm>
              <a:off x="825356" y="2956882"/>
              <a:ext cx="1082348" cy="400110"/>
            </a:xfrm>
            <a:prstGeom prst="rect">
              <a:avLst/>
            </a:prstGeom>
            <a:noFill/>
          </p:spPr>
          <p:txBody>
            <a:bodyPr wrap="none" rtlCol="0">
              <a:spAutoFit/>
            </a:bodyPr>
            <a:lstStyle/>
            <a:p>
              <a:r>
                <a:rPr lang="en-GB" sz="2000" dirty="0" smtClean="0">
                  <a:latin typeface="Arial" pitchFamily="34" charset="0"/>
                  <a:cs typeface="Arial" pitchFamily="34" charset="0"/>
                </a:rPr>
                <a:t>H2 feed</a:t>
              </a:r>
              <a:endParaRPr lang="en-GB" sz="2000" dirty="0">
                <a:latin typeface="Arial" pitchFamily="34" charset="0"/>
                <a:cs typeface="Arial" pitchFamily="34" charset="0"/>
              </a:endParaRPr>
            </a:p>
          </p:txBody>
        </p:sp>
        <p:sp>
          <p:nvSpPr>
            <p:cNvPr id="9" name="Textfeld 8"/>
            <p:cNvSpPr txBox="1"/>
            <p:nvPr/>
          </p:nvSpPr>
          <p:spPr>
            <a:xfrm>
              <a:off x="818436" y="4509120"/>
              <a:ext cx="1377300" cy="646331"/>
            </a:xfrm>
            <a:prstGeom prst="rect">
              <a:avLst/>
            </a:prstGeom>
            <a:noFill/>
          </p:spPr>
          <p:txBody>
            <a:bodyPr wrap="none" rtlCol="0">
              <a:spAutoFit/>
            </a:bodyPr>
            <a:lstStyle/>
            <a:p>
              <a:r>
                <a:rPr lang="en-GB" dirty="0" smtClean="0">
                  <a:latin typeface="Arial" pitchFamily="34" charset="0"/>
                  <a:cs typeface="Arial" pitchFamily="34" charset="0"/>
                </a:rPr>
                <a:t>pressurized</a:t>
              </a:r>
            </a:p>
            <a:p>
              <a:r>
                <a:rPr lang="en-GB" dirty="0" smtClean="0">
                  <a:latin typeface="Arial" pitchFamily="34" charset="0"/>
                  <a:cs typeface="Arial" pitchFamily="34" charset="0"/>
                </a:rPr>
                <a:t>air</a:t>
              </a:r>
              <a:endParaRPr lang="en-GB" dirty="0">
                <a:latin typeface="Arial" pitchFamily="34" charset="0"/>
                <a:cs typeface="Arial" pitchFamily="34" charset="0"/>
              </a:endParaRPr>
            </a:p>
          </p:txBody>
        </p:sp>
        <p:sp>
          <p:nvSpPr>
            <p:cNvPr id="10" name="Textfeld 9"/>
            <p:cNvSpPr txBox="1"/>
            <p:nvPr/>
          </p:nvSpPr>
          <p:spPr>
            <a:xfrm>
              <a:off x="4139952" y="3090446"/>
              <a:ext cx="583814" cy="338554"/>
            </a:xfrm>
            <a:prstGeom prst="rect">
              <a:avLst/>
            </a:prstGeom>
            <a:noFill/>
          </p:spPr>
          <p:txBody>
            <a:bodyPr wrap="none" rtlCol="0">
              <a:spAutoFit/>
            </a:bodyPr>
            <a:lstStyle/>
            <a:p>
              <a:r>
                <a:rPr lang="en-GB" sz="1600" dirty="0" smtClean="0">
                  <a:latin typeface="Arial" pitchFamily="34" charset="0"/>
                  <a:cs typeface="Arial" pitchFamily="34" charset="0"/>
                </a:rPr>
                <a:t>feed</a:t>
              </a:r>
              <a:endParaRPr lang="en-GB" sz="1600" dirty="0">
                <a:latin typeface="Arial" pitchFamily="34" charset="0"/>
                <a:cs typeface="Arial" pitchFamily="34" charset="0"/>
              </a:endParaRPr>
            </a:p>
          </p:txBody>
        </p:sp>
        <p:sp>
          <p:nvSpPr>
            <p:cNvPr id="11" name="Textfeld 10"/>
            <p:cNvSpPr txBox="1"/>
            <p:nvPr/>
          </p:nvSpPr>
          <p:spPr>
            <a:xfrm>
              <a:off x="4572000" y="2924944"/>
              <a:ext cx="684803" cy="338554"/>
            </a:xfrm>
            <a:prstGeom prst="rect">
              <a:avLst/>
            </a:prstGeom>
            <a:noFill/>
          </p:spPr>
          <p:txBody>
            <a:bodyPr wrap="none" rtlCol="0">
              <a:spAutoFit/>
            </a:bodyPr>
            <a:lstStyle/>
            <a:p>
              <a:r>
                <a:rPr lang="en-GB" sz="1600" dirty="0" smtClean="0">
                  <a:latin typeface="Arial" pitchFamily="34" charset="0"/>
                  <a:cs typeface="Arial" pitchFamily="34" charset="0"/>
                </a:rPr>
                <a:t>bleed</a:t>
              </a:r>
              <a:endParaRPr lang="en-GB" sz="1600" dirty="0">
                <a:latin typeface="Arial" pitchFamily="34" charset="0"/>
                <a:cs typeface="Arial" pitchFamily="34" charset="0"/>
              </a:endParaRPr>
            </a:p>
          </p:txBody>
        </p:sp>
        <p:sp>
          <p:nvSpPr>
            <p:cNvPr id="12" name="Textfeld 11"/>
            <p:cNvSpPr txBox="1"/>
            <p:nvPr/>
          </p:nvSpPr>
          <p:spPr>
            <a:xfrm>
              <a:off x="8359581" y="2636912"/>
              <a:ext cx="748923" cy="369332"/>
            </a:xfrm>
            <a:prstGeom prst="rect">
              <a:avLst/>
            </a:prstGeom>
            <a:noFill/>
          </p:spPr>
          <p:txBody>
            <a:bodyPr wrap="none" rtlCol="0">
              <a:spAutoFit/>
            </a:bodyPr>
            <a:lstStyle/>
            <a:p>
              <a:r>
                <a:rPr lang="en-GB" dirty="0" smtClean="0">
                  <a:latin typeface="Arial" pitchFamily="34" charset="0"/>
                  <a:cs typeface="Arial" pitchFamily="34" charset="0"/>
                </a:rPr>
                <a:t>bleed</a:t>
              </a:r>
              <a:endParaRPr lang="en-GB" dirty="0">
                <a:latin typeface="Arial" pitchFamily="34" charset="0"/>
                <a:cs typeface="Arial" pitchFamily="34" charset="0"/>
              </a:endParaRPr>
            </a:p>
          </p:txBody>
        </p:sp>
        <p:sp>
          <p:nvSpPr>
            <p:cNvPr id="13" name="Textfeld 12"/>
            <p:cNvSpPr txBox="1"/>
            <p:nvPr/>
          </p:nvSpPr>
          <p:spPr>
            <a:xfrm>
              <a:off x="8472021" y="3429000"/>
              <a:ext cx="671979" cy="369332"/>
            </a:xfrm>
            <a:prstGeom prst="rect">
              <a:avLst/>
            </a:prstGeom>
            <a:noFill/>
          </p:spPr>
          <p:txBody>
            <a:bodyPr wrap="none" rtlCol="0">
              <a:spAutoFit/>
            </a:bodyPr>
            <a:lstStyle/>
            <a:p>
              <a:r>
                <a:rPr lang="en-GB" dirty="0" smtClean="0">
                  <a:latin typeface="Arial" pitchFamily="34" charset="0"/>
                  <a:cs typeface="Arial" pitchFamily="34" charset="0"/>
                </a:rPr>
                <a:t>UPH</a:t>
              </a:r>
              <a:endParaRPr lang="en-GB" dirty="0">
                <a:latin typeface="Arial" pitchFamily="34" charset="0"/>
                <a:cs typeface="Arial" pitchFamily="34" charset="0"/>
              </a:endParaRPr>
            </a:p>
          </p:txBody>
        </p:sp>
        <p:sp>
          <p:nvSpPr>
            <p:cNvPr id="14" name="Textfeld 13"/>
            <p:cNvSpPr txBox="1"/>
            <p:nvPr/>
          </p:nvSpPr>
          <p:spPr>
            <a:xfrm>
              <a:off x="4625037" y="3306470"/>
              <a:ext cx="595035" cy="338554"/>
            </a:xfrm>
            <a:prstGeom prst="rect">
              <a:avLst/>
            </a:prstGeom>
            <a:noFill/>
          </p:spPr>
          <p:txBody>
            <a:bodyPr wrap="none" rtlCol="0">
              <a:spAutoFit/>
            </a:bodyPr>
            <a:lstStyle/>
            <a:p>
              <a:r>
                <a:rPr lang="en-GB" sz="1600" dirty="0" smtClean="0">
                  <a:latin typeface="Arial" pitchFamily="34" charset="0"/>
                  <a:cs typeface="Arial" pitchFamily="34" charset="0"/>
                </a:rPr>
                <a:t>pure</a:t>
              </a:r>
              <a:endParaRPr lang="en-GB" sz="1600" dirty="0">
                <a:latin typeface="Arial" pitchFamily="34" charset="0"/>
                <a:cs typeface="Arial" pitchFamily="34" charset="0"/>
              </a:endParaRPr>
            </a:p>
          </p:txBody>
        </p:sp>
        <p:sp>
          <p:nvSpPr>
            <p:cNvPr id="15" name="Textfeld 14"/>
            <p:cNvSpPr txBox="1"/>
            <p:nvPr/>
          </p:nvSpPr>
          <p:spPr>
            <a:xfrm>
              <a:off x="4140803" y="2596842"/>
              <a:ext cx="1151277" cy="400110"/>
            </a:xfrm>
            <a:prstGeom prst="rect">
              <a:avLst/>
            </a:prstGeom>
            <a:noFill/>
          </p:spPr>
          <p:txBody>
            <a:bodyPr wrap="none" rtlCol="0">
              <a:spAutoFit/>
            </a:bodyPr>
            <a:lstStyle/>
            <a:p>
              <a:r>
                <a:rPr lang="en-GB" sz="2000" b="1" dirty="0" smtClean="0">
                  <a:latin typeface="Arial" pitchFamily="34" charset="0"/>
                  <a:cs typeface="Arial" pitchFamily="34" charset="0"/>
                </a:rPr>
                <a:t>Pd-filter</a:t>
              </a:r>
              <a:endParaRPr lang="en-GB" sz="2000" b="1" dirty="0">
                <a:latin typeface="Arial" pitchFamily="34" charset="0"/>
                <a:cs typeface="Arial" pitchFamily="34" charset="0"/>
              </a:endParaRPr>
            </a:p>
          </p:txBody>
        </p:sp>
        <p:sp>
          <p:nvSpPr>
            <p:cNvPr id="16" name="Textfeld 15"/>
            <p:cNvSpPr txBox="1"/>
            <p:nvPr/>
          </p:nvSpPr>
          <p:spPr>
            <a:xfrm>
              <a:off x="5941893" y="3563724"/>
              <a:ext cx="646331" cy="369332"/>
            </a:xfrm>
            <a:prstGeom prst="rect">
              <a:avLst/>
            </a:prstGeom>
            <a:noFill/>
          </p:spPr>
          <p:txBody>
            <a:bodyPr wrap="none" rtlCol="0">
              <a:spAutoFit/>
            </a:bodyPr>
            <a:lstStyle/>
            <a:p>
              <a:r>
                <a:rPr lang="en-GB" dirty="0" smtClean="0">
                  <a:latin typeface="Arial" pitchFamily="34" charset="0"/>
                  <a:cs typeface="Arial" pitchFamily="34" charset="0"/>
                </a:rPr>
                <a:t>N.C.</a:t>
              </a:r>
              <a:endParaRPr lang="en-GB" dirty="0">
                <a:latin typeface="Arial" pitchFamily="34" charset="0"/>
                <a:cs typeface="Arial" pitchFamily="34" charset="0"/>
              </a:endParaRPr>
            </a:p>
          </p:txBody>
        </p:sp>
        <p:sp>
          <p:nvSpPr>
            <p:cNvPr id="17" name="Textfeld 16"/>
            <p:cNvSpPr txBox="1"/>
            <p:nvPr/>
          </p:nvSpPr>
          <p:spPr>
            <a:xfrm>
              <a:off x="2773541" y="3284984"/>
              <a:ext cx="646331" cy="369332"/>
            </a:xfrm>
            <a:prstGeom prst="rect">
              <a:avLst/>
            </a:prstGeom>
            <a:noFill/>
          </p:spPr>
          <p:txBody>
            <a:bodyPr wrap="none" rtlCol="0">
              <a:spAutoFit/>
            </a:bodyPr>
            <a:lstStyle/>
            <a:p>
              <a:r>
                <a:rPr lang="en-GB" dirty="0" smtClean="0">
                  <a:latin typeface="Arial" pitchFamily="34" charset="0"/>
                  <a:cs typeface="Arial" pitchFamily="34" charset="0"/>
                </a:rPr>
                <a:t>N.C.</a:t>
              </a:r>
              <a:endParaRPr lang="en-GB" dirty="0">
                <a:latin typeface="Arial" pitchFamily="34" charset="0"/>
                <a:cs typeface="Arial" pitchFamily="34" charset="0"/>
              </a:endParaRPr>
            </a:p>
          </p:txBody>
        </p:sp>
        <p:sp>
          <p:nvSpPr>
            <p:cNvPr id="18" name="Textfeld 17"/>
            <p:cNvSpPr txBox="1"/>
            <p:nvPr/>
          </p:nvSpPr>
          <p:spPr>
            <a:xfrm>
              <a:off x="5918944" y="2276872"/>
              <a:ext cx="659155" cy="369332"/>
            </a:xfrm>
            <a:prstGeom prst="rect">
              <a:avLst/>
            </a:prstGeom>
            <a:noFill/>
          </p:spPr>
          <p:txBody>
            <a:bodyPr wrap="none" rtlCol="0">
              <a:spAutoFit/>
            </a:bodyPr>
            <a:lstStyle/>
            <a:p>
              <a:r>
                <a:rPr lang="en-GB" dirty="0" smtClean="0">
                  <a:latin typeface="Arial" pitchFamily="34" charset="0"/>
                  <a:cs typeface="Arial" pitchFamily="34" charset="0"/>
                </a:rPr>
                <a:t>N.O.</a:t>
              </a:r>
              <a:endParaRPr lang="en-GB" dirty="0">
                <a:latin typeface="Arial" pitchFamily="34" charset="0"/>
                <a:cs typeface="Arial" pitchFamily="34" charset="0"/>
              </a:endParaRPr>
            </a:p>
          </p:txBody>
        </p:sp>
        <p:sp>
          <p:nvSpPr>
            <p:cNvPr id="19" name="Textfeld 18"/>
            <p:cNvSpPr txBox="1"/>
            <p:nvPr/>
          </p:nvSpPr>
          <p:spPr>
            <a:xfrm>
              <a:off x="2712492" y="1988840"/>
              <a:ext cx="659155" cy="369332"/>
            </a:xfrm>
            <a:prstGeom prst="rect">
              <a:avLst/>
            </a:prstGeom>
            <a:noFill/>
          </p:spPr>
          <p:txBody>
            <a:bodyPr wrap="none" rtlCol="0">
              <a:spAutoFit/>
            </a:bodyPr>
            <a:lstStyle/>
            <a:p>
              <a:r>
                <a:rPr lang="en-GB" dirty="0" smtClean="0">
                  <a:latin typeface="Arial" pitchFamily="34" charset="0"/>
                  <a:cs typeface="Arial" pitchFamily="34" charset="0"/>
                </a:rPr>
                <a:t>N.O.</a:t>
              </a:r>
              <a:endParaRPr lang="en-GB" dirty="0">
                <a:latin typeface="Arial" pitchFamily="34" charset="0"/>
                <a:cs typeface="Arial" pitchFamily="34" charset="0"/>
              </a:endParaRPr>
            </a:p>
          </p:txBody>
        </p:sp>
      </p:grpSp>
      <p:sp>
        <p:nvSpPr>
          <p:cNvPr id="21" name="Textfeld 20"/>
          <p:cNvSpPr txBox="1"/>
          <p:nvPr/>
        </p:nvSpPr>
        <p:spPr>
          <a:xfrm>
            <a:off x="827584" y="260648"/>
            <a:ext cx="8136904" cy="646331"/>
          </a:xfrm>
          <a:prstGeom prst="rect">
            <a:avLst/>
          </a:prstGeom>
          <a:noFill/>
        </p:spPr>
        <p:txBody>
          <a:bodyPr wrap="square" rtlCol="0">
            <a:spAutoFit/>
          </a:bodyPr>
          <a:lstStyle/>
          <a:p>
            <a:pPr algn="ctr"/>
            <a:r>
              <a:rPr lang="en-GB" sz="36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Hydrogen purifier control circuit</a:t>
            </a:r>
            <a:endParaRPr lang="en-GB" sz="36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4098" name="Picture 2" descr="C:\Users\Hannes\Documents\Technical\Palladium-filter\Baugruppe2.jpg"/>
          <p:cNvPicPr>
            <a:picLocks noChangeAspect="1" noChangeArrowheads="1"/>
          </p:cNvPicPr>
          <p:nvPr/>
        </p:nvPicPr>
        <p:blipFill>
          <a:blip r:embed="rId4" cstate="print"/>
          <a:srcRect/>
          <a:stretch>
            <a:fillRect/>
          </a:stretch>
        </p:blipFill>
        <p:spPr bwMode="auto">
          <a:xfrm>
            <a:off x="1835696" y="1988840"/>
            <a:ext cx="6351539" cy="3810923"/>
          </a:xfrm>
          <a:prstGeom prst="rect">
            <a:avLst/>
          </a:prstGeom>
          <a:noFill/>
        </p:spPr>
      </p:pic>
      <p:sp>
        <p:nvSpPr>
          <p:cNvPr id="7" name="Textfeld 6"/>
          <p:cNvSpPr txBox="1"/>
          <p:nvPr/>
        </p:nvSpPr>
        <p:spPr>
          <a:xfrm>
            <a:off x="827584" y="260648"/>
            <a:ext cx="8316416" cy="646331"/>
          </a:xfrm>
          <a:prstGeom prst="rect">
            <a:avLst/>
          </a:prstGeom>
          <a:noFill/>
        </p:spPr>
        <p:txBody>
          <a:bodyPr wrap="square" rtlCol="0">
            <a:spAutoFit/>
          </a:bodyPr>
          <a:lstStyle/>
          <a:p>
            <a:pPr algn="ctr"/>
            <a:r>
              <a:rPr lang="en-GB" sz="36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Palladium-tube test cell</a:t>
            </a:r>
            <a:endParaRPr lang="en-GB" sz="36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feld 7"/>
          <p:cNvSpPr txBox="1"/>
          <p:nvPr/>
        </p:nvSpPr>
        <p:spPr>
          <a:xfrm>
            <a:off x="5868144" y="1196752"/>
            <a:ext cx="2422458" cy="1631216"/>
          </a:xfrm>
          <a:prstGeom prst="rect">
            <a:avLst/>
          </a:prstGeom>
          <a:noFill/>
        </p:spPr>
        <p:txBody>
          <a:bodyPr wrap="none" rtlCol="0">
            <a:spAutoFit/>
          </a:bodyPr>
          <a:lstStyle/>
          <a:p>
            <a:r>
              <a:rPr lang="en-GB" sz="2000" dirty="0" smtClean="0">
                <a:latin typeface="Arial" pitchFamily="34" charset="0"/>
                <a:cs typeface="Arial" pitchFamily="34" charset="0"/>
              </a:rPr>
              <a:t>Pd-silver alloy tube:</a:t>
            </a:r>
          </a:p>
          <a:p>
            <a:r>
              <a:rPr lang="en-GB" sz="2000" dirty="0" smtClean="0">
                <a:latin typeface="Arial" pitchFamily="34" charset="0"/>
                <a:cs typeface="Arial" pitchFamily="34" charset="0"/>
              </a:rPr>
              <a:t>     Ag 25%</a:t>
            </a:r>
          </a:p>
          <a:p>
            <a:r>
              <a:rPr lang="en-GB" sz="2000" dirty="0" smtClean="0">
                <a:latin typeface="Arial" pitchFamily="34" charset="0"/>
                <a:cs typeface="Arial" pitchFamily="34" charset="0"/>
              </a:rPr>
              <a:t>     length 300 mm</a:t>
            </a:r>
          </a:p>
          <a:p>
            <a:r>
              <a:rPr lang="en-GB" sz="2000" dirty="0" smtClean="0">
                <a:latin typeface="Arial" pitchFamily="34" charset="0"/>
                <a:cs typeface="Arial" pitchFamily="34" charset="0"/>
              </a:rPr>
              <a:t>     diam. 6,35 mm</a:t>
            </a:r>
          </a:p>
          <a:p>
            <a:r>
              <a:rPr lang="en-GB" sz="2000" dirty="0" smtClean="0">
                <a:latin typeface="Arial" pitchFamily="34" charset="0"/>
                <a:cs typeface="Arial" pitchFamily="34" charset="0"/>
              </a:rPr>
              <a:t>     wall     0,5 mm</a:t>
            </a:r>
            <a:endParaRPr lang="en-GB" sz="2000" dirty="0">
              <a:latin typeface="Arial" pitchFamily="34" charset="0"/>
              <a:cs typeface="Arial" pitchFamily="34" charset="0"/>
            </a:endParaRPr>
          </a:p>
        </p:txBody>
      </p:sp>
      <p:sp>
        <p:nvSpPr>
          <p:cNvPr id="9" name="Textfeld 8"/>
          <p:cNvSpPr txBox="1"/>
          <p:nvPr/>
        </p:nvSpPr>
        <p:spPr>
          <a:xfrm>
            <a:off x="1115616" y="1988840"/>
            <a:ext cx="697627" cy="400110"/>
          </a:xfrm>
          <a:prstGeom prst="rect">
            <a:avLst/>
          </a:prstGeom>
          <a:noFill/>
        </p:spPr>
        <p:txBody>
          <a:bodyPr wrap="none" rtlCol="0">
            <a:spAutoFit/>
          </a:bodyPr>
          <a:lstStyle/>
          <a:p>
            <a:r>
              <a:rPr lang="en-GB" sz="2000" dirty="0" smtClean="0">
                <a:latin typeface="Arial" pitchFamily="34" charset="0"/>
                <a:cs typeface="Arial" pitchFamily="34" charset="0"/>
              </a:rPr>
              <a:t>pure</a:t>
            </a:r>
            <a:endParaRPr lang="en-GB" sz="2000" dirty="0">
              <a:latin typeface="Arial" pitchFamily="34" charset="0"/>
              <a:cs typeface="Arial" pitchFamily="34" charset="0"/>
            </a:endParaRPr>
          </a:p>
        </p:txBody>
      </p:sp>
      <p:sp>
        <p:nvSpPr>
          <p:cNvPr id="10" name="Textfeld 9"/>
          <p:cNvSpPr txBox="1"/>
          <p:nvPr/>
        </p:nvSpPr>
        <p:spPr>
          <a:xfrm>
            <a:off x="7884368" y="4869160"/>
            <a:ext cx="813043" cy="400110"/>
          </a:xfrm>
          <a:prstGeom prst="rect">
            <a:avLst/>
          </a:prstGeom>
          <a:noFill/>
        </p:spPr>
        <p:txBody>
          <a:bodyPr wrap="none" rtlCol="0">
            <a:spAutoFit/>
          </a:bodyPr>
          <a:lstStyle/>
          <a:p>
            <a:r>
              <a:rPr lang="en-GB" sz="2000" dirty="0" smtClean="0">
                <a:latin typeface="Arial" pitchFamily="34" charset="0"/>
                <a:cs typeface="Arial" pitchFamily="34" charset="0"/>
              </a:rPr>
              <a:t>bleed</a:t>
            </a:r>
            <a:endParaRPr lang="en-GB" sz="2000" dirty="0">
              <a:latin typeface="Arial" pitchFamily="34" charset="0"/>
              <a:cs typeface="Arial" pitchFamily="34" charset="0"/>
            </a:endParaRPr>
          </a:p>
        </p:txBody>
      </p:sp>
      <p:sp>
        <p:nvSpPr>
          <p:cNvPr id="11" name="Textfeld 10"/>
          <p:cNvSpPr txBox="1"/>
          <p:nvPr/>
        </p:nvSpPr>
        <p:spPr>
          <a:xfrm>
            <a:off x="1187624" y="2852936"/>
            <a:ext cx="825867" cy="400110"/>
          </a:xfrm>
          <a:prstGeom prst="rect">
            <a:avLst/>
          </a:prstGeom>
          <a:noFill/>
        </p:spPr>
        <p:txBody>
          <a:bodyPr wrap="none" rtlCol="0">
            <a:spAutoFit/>
          </a:bodyPr>
          <a:lstStyle/>
          <a:p>
            <a:r>
              <a:rPr lang="en-GB" sz="2000" dirty="0" smtClean="0">
                <a:latin typeface="Arial" pitchFamily="34" charset="0"/>
                <a:cs typeface="Arial" pitchFamily="34" charset="0"/>
              </a:rPr>
              <a:t>crude</a:t>
            </a:r>
            <a:endParaRPr lang="en-GB" sz="2000" dirty="0">
              <a:latin typeface="Arial" pitchFamily="34" charset="0"/>
              <a:cs typeface="Arial" pitchFamily="34" charset="0"/>
            </a:endParaRPr>
          </a:p>
        </p:txBody>
      </p:sp>
      <p:cxnSp>
        <p:nvCxnSpPr>
          <p:cNvPr id="13" name="Gerade Verbindung mit Pfeil 12"/>
          <p:cNvCxnSpPr/>
          <p:nvPr/>
        </p:nvCxnSpPr>
        <p:spPr>
          <a:xfrm>
            <a:off x="1403648" y="2708920"/>
            <a:ext cx="864096"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7812360" y="4581128"/>
            <a:ext cx="936104"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1331640" y="2348880"/>
            <a:ext cx="775320" cy="34327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1835696" y="3861048"/>
            <a:ext cx="4536504" cy="208823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rot="1514854">
            <a:off x="3635896" y="4588348"/>
            <a:ext cx="1018227" cy="369332"/>
          </a:xfrm>
          <a:prstGeom prst="rect">
            <a:avLst/>
          </a:prstGeom>
          <a:noFill/>
        </p:spPr>
        <p:txBody>
          <a:bodyPr wrap="none" rtlCol="0">
            <a:spAutoFit/>
          </a:bodyPr>
          <a:lstStyle/>
          <a:p>
            <a:r>
              <a:rPr lang="en-GB" dirty="0" smtClean="0">
                <a:latin typeface="Arial" pitchFamily="34" charset="0"/>
                <a:cs typeface="Arial" pitchFamily="34" charset="0"/>
              </a:rPr>
              <a:t>400 mm</a:t>
            </a:r>
            <a:endParaRPr lang="en-GB" dirty="0">
              <a:latin typeface="Arial" pitchFamily="34" charset="0"/>
              <a:cs typeface="Arial" pitchFamily="34" charset="0"/>
            </a:endParaRPr>
          </a:p>
        </p:txBody>
      </p:sp>
      <p:sp>
        <p:nvSpPr>
          <p:cNvPr id="17" name="Textfeld 16"/>
          <p:cNvSpPr txBox="1"/>
          <p:nvPr/>
        </p:nvSpPr>
        <p:spPr>
          <a:xfrm>
            <a:off x="899592" y="5445224"/>
            <a:ext cx="4752528" cy="1200329"/>
          </a:xfrm>
          <a:prstGeom prst="rect">
            <a:avLst/>
          </a:prstGeom>
          <a:noFill/>
        </p:spPr>
        <p:txBody>
          <a:bodyPr wrap="square" rtlCol="0">
            <a:spAutoFit/>
          </a:bodyPr>
          <a:lstStyle/>
          <a:p>
            <a:r>
              <a:rPr lang="en-GB" b="1" dirty="0" smtClean="0">
                <a:solidFill>
                  <a:srgbClr val="FF0000"/>
                </a:solidFill>
                <a:latin typeface="Arial" pitchFamily="34" charset="0"/>
                <a:cs typeface="Arial" pitchFamily="34" charset="0"/>
              </a:rPr>
              <a:t>Planned to be used for SIDDHARTA at LNF:</a:t>
            </a:r>
            <a:endParaRPr lang="en-GB" b="1" dirty="0" smtClean="0">
              <a:solidFill>
                <a:srgbClr val="FF0000"/>
              </a:solidFill>
              <a:latin typeface="Arial" pitchFamily="34" charset="0"/>
              <a:cs typeface="Arial" pitchFamily="34" charset="0"/>
            </a:endParaRPr>
          </a:p>
          <a:p>
            <a:r>
              <a:rPr lang="en-GB" b="1" dirty="0" smtClean="0">
                <a:solidFill>
                  <a:srgbClr val="FF0000"/>
                </a:solidFill>
                <a:latin typeface="Arial" pitchFamily="34" charset="0"/>
                <a:cs typeface="Arial" pitchFamily="34" charset="0"/>
              </a:rPr>
              <a:t>Designed for </a:t>
            </a:r>
            <a:r>
              <a:rPr lang="en-GB" b="1" dirty="0" smtClean="0">
                <a:solidFill>
                  <a:srgbClr val="FF0000"/>
                </a:solidFill>
                <a:latin typeface="Arial" pitchFamily="34" charset="0"/>
                <a:cs typeface="Arial" pitchFamily="34" charset="0"/>
              </a:rPr>
              <a:t>medium </a:t>
            </a:r>
            <a:r>
              <a:rPr lang="en-GB" b="1" dirty="0" smtClean="0">
                <a:solidFill>
                  <a:srgbClr val="FF0000"/>
                </a:solidFill>
                <a:latin typeface="Arial" pitchFamily="34" charset="0"/>
                <a:cs typeface="Arial" pitchFamily="34" charset="0"/>
              </a:rPr>
              <a:t>pressure (&lt; </a:t>
            </a:r>
            <a:r>
              <a:rPr lang="en-GB" b="1" dirty="0" smtClean="0">
                <a:solidFill>
                  <a:srgbClr val="FF0000"/>
                </a:solidFill>
                <a:latin typeface="Arial" pitchFamily="34" charset="0"/>
                <a:cs typeface="Arial" pitchFamily="34" charset="0"/>
              </a:rPr>
              <a:t>10 </a:t>
            </a:r>
            <a:r>
              <a:rPr lang="en-GB" b="1" dirty="0" smtClean="0">
                <a:solidFill>
                  <a:srgbClr val="FF0000"/>
                </a:solidFill>
                <a:latin typeface="Arial" pitchFamily="34" charset="0"/>
                <a:cs typeface="Arial" pitchFamily="34" charset="0"/>
              </a:rPr>
              <a:t>bar) and </a:t>
            </a:r>
            <a:r>
              <a:rPr lang="en-GB" b="1" dirty="0" smtClean="0">
                <a:solidFill>
                  <a:srgbClr val="FF0000"/>
                </a:solidFill>
                <a:latin typeface="Arial" pitchFamily="34" charset="0"/>
                <a:cs typeface="Arial" pitchFamily="34" charset="0"/>
              </a:rPr>
              <a:t>a large </a:t>
            </a:r>
            <a:r>
              <a:rPr lang="en-GB" b="1" dirty="0" smtClean="0">
                <a:solidFill>
                  <a:srgbClr val="FF0000"/>
                </a:solidFill>
                <a:latin typeface="Arial" pitchFamily="34" charset="0"/>
                <a:cs typeface="Arial" pitchFamily="34" charset="0"/>
                <a:sym typeface="Symbol"/>
              </a:rPr>
              <a:t></a:t>
            </a:r>
            <a:r>
              <a:rPr lang="en-GB" b="1" dirty="0" smtClean="0">
                <a:solidFill>
                  <a:srgbClr val="FF0000"/>
                </a:solidFill>
                <a:latin typeface="Arial" pitchFamily="34" charset="0"/>
                <a:cs typeface="Arial" pitchFamily="34" charset="0"/>
                <a:sym typeface="Symbol"/>
              </a:rPr>
              <a:t>p </a:t>
            </a:r>
            <a:r>
              <a:rPr lang="en-GB" b="1" smtClean="0">
                <a:solidFill>
                  <a:srgbClr val="FF0000"/>
                </a:solidFill>
                <a:latin typeface="Arial" pitchFamily="34" charset="0"/>
                <a:cs typeface="Arial" pitchFamily="34" charset="0"/>
                <a:sym typeface="Symbol"/>
              </a:rPr>
              <a:t>(&gt; 5 bar</a:t>
            </a:r>
            <a:r>
              <a:rPr lang="en-GB" b="1" dirty="0" smtClean="0">
                <a:solidFill>
                  <a:srgbClr val="FF0000"/>
                </a:solidFill>
                <a:latin typeface="Arial" pitchFamily="34" charset="0"/>
                <a:cs typeface="Arial" pitchFamily="34" charset="0"/>
                <a:sym typeface="Symbol"/>
              </a:rPr>
              <a:t>).</a:t>
            </a:r>
            <a:endParaRPr lang="en-GB" b="1" dirty="0">
              <a:solidFill>
                <a:srgbClr val="FF0000"/>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5122" name="Picture 2"/>
          <p:cNvPicPr>
            <a:picLocks noChangeAspect="1" noChangeArrowheads="1"/>
          </p:cNvPicPr>
          <p:nvPr/>
        </p:nvPicPr>
        <p:blipFill>
          <a:blip r:embed="rId4" cstate="print"/>
          <a:srcRect/>
          <a:stretch>
            <a:fillRect/>
          </a:stretch>
        </p:blipFill>
        <p:spPr bwMode="auto">
          <a:xfrm>
            <a:off x="1259632" y="1527989"/>
            <a:ext cx="7128792" cy="4277275"/>
          </a:xfrm>
          <a:prstGeom prst="rect">
            <a:avLst/>
          </a:prstGeom>
          <a:noFill/>
          <a:ln w="9525">
            <a:noFill/>
            <a:miter lim="800000"/>
            <a:headEnd/>
            <a:tailEnd/>
          </a:ln>
          <a:effectLst/>
        </p:spPr>
      </p:pic>
      <p:sp>
        <p:nvSpPr>
          <p:cNvPr id="7" name="Textfeld 6"/>
          <p:cNvSpPr txBox="1"/>
          <p:nvPr/>
        </p:nvSpPr>
        <p:spPr>
          <a:xfrm>
            <a:off x="827584" y="260648"/>
            <a:ext cx="8316416" cy="646331"/>
          </a:xfrm>
          <a:prstGeom prst="rect">
            <a:avLst/>
          </a:prstGeom>
          <a:noFill/>
        </p:spPr>
        <p:txBody>
          <a:bodyPr wrap="square" rtlCol="0">
            <a:spAutoFit/>
          </a:bodyPr>
          <a:lstStyle/>
          <a:p>
            <a:pPr algn="ctr"/>
            <a:r>
              <a:rPr lang="en-GB" sz="36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Palladium-foil cell</a:t>
            </a:r>
            <a:endParaRPr lang="en-GB" sz="36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feld 7"/>
          <p:cNvSpPr txBox="1"/>
          <p:nvPr/>
        </p:nvSpPr>
        <p:spPr>
          <a:xfrm>
            <a:off x="3851920" y="1527989"/>
            <a:ext cx="697627" cy="400110"/>
          </a:xfrm>
          <a:prstGeom prst="rect">
            <a:avLst/>
          </a:prstGeom>
          <a:noFill/>
        </p:spPr>
        <p:txBody>
          <a:bodyPr wrap="none" rtlCol="0">
            <a:spAutoFit/>
          </a:bodyPr>
          <a:lstStyle/>
          <a:p>
            <a:r>
              <a:rPr lang="en-GB" sz="2000" dirty="0" smtClean="0">
                <a:latin typeface="Arial" pitchFamily="34" charset="0"/>
                <a:cs typeface="Arial" pitchFamily="34" charset="0"/>
              </a:rPr>
              <a:t>pure</a:t>
            </a:r>
            <a:endParaRPr lang="en-GB" sz="2000" dirty="0">
              <a:latin typeface="Arial" pitchFamily="34" charset="0"/>
              <a:cs typeface="Arial" pitchFamily="34" charset="0"/>
            </a:endParaRPr>
          </a:p>
        </p:txBody>
      </p:sp>
      <p:sp>
        <p:nvSpPr>
          <p:cNvPr id="9" name="Textfeld 8"/>
          <p:cNvSpPr txBox="1"/>
          <p:nvPr/>
        </p:nvSpPr>
        <p:spPr>
          <a:xfrm>
            <a:off x="8330957" y="2464093"/>
            <a:ext cx="813043" cy="400110"/>
          </a:xfrm>
          <a:prstGeom prst="rect">
            <a:avLst/>
          </a:prstGeom>
          <a:noFill/>
        </p:spPr>
        <p:txBody>
          <a:bodyPr wrap="none" rtlCol="0">
            <a:spAutoFit/>
          </a:bodyPr>
          <a:lstStyle/>
          <a:p>
            <a:r>
              <a:rPr lang="en-GB" sz="2000" dirty="0" smtClean="0">
                <a:latin typeface="Arial" pitchFamily="34" charset="0"/>
                <a:cs typeface="Arial" pitchFamily="34" charset="0"/>
              </a:rPr>
              <a:t>bleed</a:t>
            </a:r>
            <a:endParaRPr lang="en-GB" sz="2000" dirty="0">
              <a:latin typeface="Arial" pitchFamily="34" charset="0"/>
              <a:cs typeface="Arial" pitchFamily="34" charset="0"/>
            </a:endParaRPr>
          </a:p>
        </p:txBody>
      </p:sp>
      <p:sp>
        <p:nvSpPr>
          <p:cNvPr id="10" name="Textfeld 9"/>
          <p:cNvSpPr txBox="1"/>
          <p:nvPr/>
        </p:nvSpPr>
        <p:spPr>
          <a:xfrm>
            <a:off x="827584" y="5344413"/>
            <a:ext cx="825867" cy="400110"/>
          </a:xfrm>
          <a:prstGeom prst="rect">
            <a:avLst/>
          </a:prstGeom>
          <a:solidFill>
            <a:schemeClr val="bg1"/>
          </a:solidFill>
        </p:spPr>
        <p:txBody>
          <a:bodyPr wrap="none" rtlCol="0">
            <a:spAutoFit/>
          </a:bodyPr>
          <a:lstStyle/>
          <a:p>
            <a:r>
              <a:rPr lang="en-GB" sz="2000" dirty="0" smtClean="0">
                <a:latin typeface="Arial" pitchFamily="34" charset="0"/>
                <a:cs typeface="Arial" pitchFamily="34" charset="0"/>
              </a:rPr>
              <a:t>crude</a:t>
            </a:r>
            <a:endParaRPr lang="en-GB" sz="2000" dirty="0">
              <a:latin typeface="Arial" pitchFamily="34" charset="0"/>
              <a:cs typeface="Arial" pitchFamily="34" charset="0"/>
            </a:endParaRPr>
          </a:p>
        </p:txBody>
      </p:sp>
      <p:cxnSp>
        <p:nvCxnSpPr>
          <p:cNvPr id="11" name="Gerade Verbindung mit Pfeil 10"/>
          <p:cNvCxnSpPr/>
          <p:nvPr/>
        </p:nvCxnSpPr>
        <p:spPr>
          <a:xfrm flipH="1" flipV="1">
            <a:off x="3707904" y="1455981"/>
            <a:ext cx="288032"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7740352" y="2248069"/>
            <a:ext cx="72008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899592" y="5056381"/>
            <a:ext cx="72008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827584" y="692696"/>
            <a:ext cx="2258952" cy="1323439"/>
          </a:xfrm>
          <a:prstGeom prst="rect">
            <a:avLst/>
          </a:prstGeom>
          <a:noFill/>
        </p:spPr>
        <p:txBody>
          <a:bodyPr wrap="none" rtlCol="0">
            <a:spAutoFit/>
          </a:bodyPr>
          <a:lstStyle/>
          <a:p>
            <a:r>
              <a:rPr lang="en-GB" sz="2000" dirty="0" smtClean="0">
                <a:latin typeface="Arial" pitchFamily="34" charset="0"/>
                <a:cs typeface="Arial" pitchFamily="34" charset="0"/>
              </a:rPr>
              <a:t>Pd-silver foil:</a:t>
            </a:r>
          </a:p>
          <a:p>
            <a:r>
              <a:rPr lang="en-GB" sz="2000" dirty="0" smtClean="0">
                <a:latin typeface="Arial" pitchFamily="34" charset="0"/>
                <a:cs typeface="Arial" pitchFamily="34" charset="0"/>
              </a:rPr>
              <a:t>     Ag 25%</a:t>
            </a:r>
          </a:p>
          <a:p>
            <a:r>
              <a:rPr lang="en-GB" sz="2000" dirty="0" smtClean="0">
                <a:latin typeface="Arial" pitchFamily="34" charset="0"/>
                <a:cs typeface="Arial" pitchFamily="34" charset="0"/>
              </a:rPr>
              <a:t>     diam. 30,0 mm</a:t>
            </a:r>
          </a:p>
          <a:p>
            <a:r>
              <a:rPr lang="en-GB" sz="2000" dirty="0" smtClean="0">
                <a:latin typeface="Arial" pitchFamily="34" charset="0"/>
                <a:cs typeface="Arial" pitchFamily="34" charset="0"/>
              </a:rPr>
              <a:t>     wall    0,25 mm</a:t>
            </a:r>
            <a:endParaRPr lang="en-GB" sz="2000" dirty="0">
              <a:latin typeface="Arial" pitchFamily="34" charset="0"/>
              <a:cs typeface="Arial" pitchFamily="34" charset="0"/>
            </a:endParaRPr>
          </a:p>
        </p:txBody>
      </p:sp>
      <p:sp>
        <p:nvSpPr>
          <p:cNvPr id="18" name="Textfeld 17"/>
          <p:cNvSpPr txBox="1"/>
          <p:nvPr/>
        </p:nvSpPr>
        <p:spPr>
          <a:xfrm>
            <a:off x="5076056" y="5253007"/>
            <a:ext cx="4067944" cy="1200329"/>
          </a:xfrm>
          <a:prstGeom prst="rect">
            <a:avLst/>
          </a:prstGeom>
          <a:noFill/>
        </p:spPr>
        <p:txBody>
          <a:bodyPr wrap="square" rtlCol="0">
            <a:spAutoFit/>
          </a:bodyPr>
          <a:lstStyle/>
          <a:p>
            <a:r>
              <a:rPr lang="en-GB" b="1" dirty="0" smtClean="0">
                <a:solidFill>
                  <a:srgbClr val="FF0000"/>
                </a:solidFill>
                <a:latin typeface="Arial" pitchFamily="34" charset="0"/>
                <a:cs typeface="Arial" pitchFamily="34" charset="0"/>
              </a:rPr>
              <a:t>Used for purification of tritium </a:t>
            </a:r>
          </a:p>
          <a:p>
            <a:r>
              <a:rPr lang="en-GB" b="1" dirty="0" smtClean="0">
                <a:solidFill>
                  <a:srgbClr val="FF0000"/>
                </a:solidFill>
                <a:latin typeface="Arial" pitchFamily="34" charset="0"/>
                <a:cs typeface="Arial" pitchFamily="34" charset="0"/>
              </a:rPr>
              <a:t>at TRIUMF:</a:t>
            </a:r>
          </a:p>
          <a:p>
            <a:r>
              <a:rPr lang="en-GB" b="1" dirty="0" smtClean="0">
                <a:solidFill>
                  <a:srgbClr val="FF0000"/>
                </a:solidFill>
                <a:latin typeface="Arial" pitchFamily="34" charset="0"/>
                <a:cs typeface="Arial" pitchFamily="34" charset="0"/>
              </a:rPr>
              <a:t>Designed for low pressure (&lt; 1 bar) and small </a:t>
            </a:r>
            <a:r>
              <a:rPr lang="en-GB" b="1" dirty="0" smtClean="0">
                <a:solidFill>
                  <a:srgbClr val="FF0000"/>
                </a:solidFill>
                <a:latin typeface="Arial" pitchFamily="34" charset="0"/>
                <a:cs typeface="Arial" pitchFamily="34" charset="0"/>
                <a:sym typeface="Symbol"/>
              </a:rPr>
              <a:t>p (~0,2 bar).</a:t>
            </a:r>
            <a:endParaRPr lang="en-GB" b="1" dirty="0">
              <a:solidFill>
                <a:srgbClr val="FF0000"/>
              </a:solidFill>
              <a:latin typeface="Arial" pitchFamily="34" charset="0"/>
              <a:cs typeface="Arial" pitchFamily="34" charset="0"/>
            </a:endParaRPr>
          </a:p>
        </p:txBody>
      </p:sp>
      <p:cxnSp>
        <p:nvCxnSpPr>
          <p:cNvPr id="20" name="Gerade Verbindung mit Pfeil 19"/>
          <p:cNvCxnSpPr/>
          <p:nvPr/>
        </p:nvCxnSpPr>
        <p:spPr>
          <a:xfrm flipV="1">
            <a:off x="2411760" y="4437112"/>
            <a:ext cx="4680520" cy="144016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1026" name="Picture 2"/>
          <p:cNvPicPr>
            <a:picLocks noChangeAspect="1" noChangeArrowheads="1"/>
          </p:cNvPicPr>
          <p:nvPr/>
        </p:nvPicPr>
        <p:blipFill>
          <a:blip r:embed="rId4" cstate="print"/>
          <a:srcRect/>
          <a:stretch>
            <a:fillRect/>
          </a:stretch>
        </p:blipFill>
        <p:spPr bwMode="auto">
          <a:xfrm>
            <a:off x="857224" y="2316608"/>
            <a:ext cx="8786874" cy="41842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857224" y="1"/>
            <a:ext cx="8286776" cy="221523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sp>
        <p:nvSpPr>
          <p:cNvPr id="6" name="Rechteck 5"/>
          <p:cNvSpPr/>
          <p:nvPr/>
        </p:nvSpPr>
        <p:spPr>
          <a:xfrm>
            <a:off x="928662" y="749017"/>
            <a:ext cx="7963818" cy="5632311"/>
          </a:xfrm>
          <a:prstGeom prst="rect">
            <a:avLst/>
          </a:prstGeom>
        </p:spPr>
        <p:txBody>
          <a:bodyPr wrap="square">
            <a:spAutoFit/>
          </a:bodyPr>
          <a:lstStyle/>
          <a:p>
            <a:pPr algn="just"/>
            <a:r>
              <a:rPr lang="en-US" sz="2000" dirty="0" smtClean="0">
                <a:latin typeface="Arial" pitchFamily="34" charset="0"/>
                <a:cs typeface="Arial" pitchFamily="34" charset="0"/>
              </a:rPr>
              <a:t>Palladium (Pd) membrane purifiers operate on the principle of diffusion.</a:t>
            </a:r>
          </a:p>
          <a:p>
            <a:pPr algn="just"/>
            <a:endParaRPr lang="en-US" sz="1000" dirty="0" smtClean="0">
              <a:latin typeface="Arial" pitchFamily="34" charset="0"/>
              <a:cs typeface="Arial" pitchFamily="34" charset="0"/>
            </a:endParaRPr>
          </a:p>
          <a:p>
            <a:pPr algn="just"/>
            <a:r>
              <a:rPr lang="en-US" sz="2000" dirty="0" smtClean="0">
                <a:latin typeface="Arial" pitchFamily="34" charset="0"/>
                <a:cs typeface="Arial" pitchFamily="34" charset="0"/>
              </a:rPr>
              <a:t>The Pd membrane absorbs hydrogen molecules onto its surface, where each hydrogen molecule dissociates into two hydrogen atoms.</a:t>
            </a:r>
            <a:endParaRPr lang="en-US" sz="1000" dirty="0" smtClean="0">
              <a:latin typeface="Arial" pitchFamily="34" charset="0"/>
              <a:cs typeface="Arial" pitchFamily="34" charset="0"/>
            </a:endParaRPr>
          </a:p>
          <a:p>
            <a:pPr algn="just"/>
            <a:r>
              <a:rPr lang="en-US" sz="2000" dirty="0" smtClean="0">
                <a:latin typeface="Arial" pitchFamily="34" charset="0"/>
                <a:cs typeface="Arial" pitchFamily="34" charset="0"/>
              </a:rPr>
              <a:t>Each hydrogen atom loses its electron to the Pd alloy and diffuses through the Pd metal lattice as a proton. </a:t>
            </a:r>
            <a:endParaRPr lang="en-US" sz="1000" dirty="0" smtClean="0">
              <a:latin typeface="Arial" pitchFamily="34" charset="0"/>
              <a:cs typeface="Arial" pitchFamily="34" charset="0"/>
            </a:endParaRPr>
          </a:p>
          <a:p>
            <a:pPr algn="just"/>
            <a:r>
              <a:rPr lang="en-US" sz="2000" dirty="0" smtClean="0">
                <a:latin typeface="Arial" pitchFamily="34" charset="0"/>
                <a:cs typeface="Arial" pitchFamily="34" charset="0"/>
              </a:rPr>
              <a:t>The protons recombine with two electrons on the far side of the lattice to form a hydrogen molecule that is desorbed from the Pd alloy membrane. </a:t>
            </a:r>
          </a:p>
          <a:p>
            <a:pPr algn="just"/>
            <a:endParaRPr lang="en-US" sz="1000" dirty="0" smtClean="0">
              <a:latin typeface="Arial" pitchFamily="34" charset="0"/>
              <a:cs typeface="Arial" pitchFamily="34" charset="0"/>
            </a:endParaRPr>
          </a:p>
          <a:p>
            <a:pPr algn="just"/>
            <a:r>
              <a:rPr lang="en-US" sz="2000" dirty="0" smtClean="0">
                <a:latin typeface="Arial" pitchFamily="34" charset="0"/>
                <a:cs typeface="Arial" pitchFamily="34" charset="0"/>
              </a:rPr>
              <a:t>The partial pressure of hydrogen on each side of the palladium membrane determines the direction and flow rate of hydrogen across the membrane. </a:t>
            </a:r>
          </a:p>
          <a:p>
            <a:pPr algn="just"/>
            <a:endParaRPr lang="en-US" sz="1000" dirty="0" smtClean="0">
              <a:latin typeface="Arial" pitchFamily="34" charset="0"/>
              <a:cs typeface="Arial" pitchFamily="34" charset="0"/>
            </a:endParaRPr>
          </a:p>
          <a:p>
            <a:pPr algn="just"/>
            <a:r>
              <a:rPr lang="en-US" sz="2000" dirty="0" smtClean="0">
                <a:latin typeface="Arial" pitchFamily="34" charset="0"/>
                <a:cs typeface="Arial" pitchFamily="34" charset="0"/>
              </a:rPr>
              <a:t>Typical temperatures for the diffusion process are about 300° - 350°C, with a pressure of 1.0 to 1.5 </a:t>
            </a:r>
            <a:r>
              <a:rPr lang="en-US" sz="2000" dirty="0" err="1" smtClean="0">
                <a:latin typeface="Arial" pitchFamily="34" charset="0"/>
                <a:cs typeface="Arial" pitchFamily="34" charset="0"/>
              </a:rPr>
              <a:t>MPa</a:t>
            </a:r>
            <a:r>
              <a:rPr lang="en-US" sz="2000" dirty="0" smtClean="0">
                <a:latin typeface="Arial" pitchFamily="34" charset="0"/>
                <a:cs typeface="Arial" pitchFamily="34" charset="0"/>
              </a:rPr>
              <a:t>.</a:t>
            </a:r>
          </a:p>
          <a:p>
            <a:pPr algn="just"/>
            <a:endParaRPr lang="en-US" sz="1000" dirty="0" smtClean="0">
              <a:latin typeface="Arial" pitchFamily="34" charset="0"/>
              <a:cs typeface="Arial" pitchFamily="34" charset="0"/>
            </a:endParaRPr>
          </a:p>
          <a:p>
            <a:pPr algn="just"/>
            <a:r>
              <a:rPr lang="en-US" sz="2000" b="1" dirty="0" smtClean="0">
                <a:solidFill>
                  <a:srgbClr val="FF0000"/>
                </a:solidFill>
                <a:latin typeface="Arial" pitchFamily="34" charset="0"/>
                <a:cs typeface="Arial" pitchFamily="34" charset="0"/>
              </a:rPr>
              <a:t>For leak-free purifier membrane, the total concentration of impurities has been shown to be less than 1 ppb. </a:t>
            </a:r>
            <a:endParaRPr lang="en-GB" sz="2000" b="1" dirty="0">
              <a:solidFill>
                <a:srgbClr val="FF0000"/>
              </a:solidFill>
              <a:latin typeface="Arial" pitchFamily="34" charset="0"/>
              <a:cs typeface="Arial" pitchFamily="34" charset="0"/>
            </a:endParaRPr>
          </a:p>
        </p:txBody>
      </p:sp>
      <p:sp>
        <p:nvSpPr>
          <p:cNvPr id="7" name="Textfeld 6"/>
          <p:cNvSpPr txBox="1"/>
          <p:nvPr/>
        </p:nvSpPr>
        <p:spPr>
          <a:xfrm>
            <a:off x="827584" y="97468"/>
            <a:ext cx="8215338" cy="523220"/>
          </a:xfrm>
          <a:prstGeom prst="rect">
            <a:avLst/>
          </a:prstGeom>
          <a:noFill/>
        </p:spPr>
        <p:txBody>
          <a:bodyPr wrap="square" rtlCol="0">
            <a:spAutoFit/>
          </a:bodyPr>
          <a:lstStyle/>
          <a:p>
            <a:pPr algn="ctr"/>
            <a:r>
              <a:rPr lang="en-GB" sz="28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Theory of Operation</a:t>
            </a:r>
            <a:endParaRPr lang="en-GB" sz="28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sp>
        <p:nvSpPr>
          <p:cNvPr id="6" name="Rechteck 5"/>
          <p:cNvSpPr/>
          <p:nvPr/>
        </p:nvSpPr>
        <p:spPr>
          <a:xfrm>
            <a:off x="785786" y="519063"/>
            <a:ext cx="8358214" cy="461665"/>
          </a:xfrm>
          <a:prstGeom prst="rect">
            <a:avLst/>
          </a:prstGeom>
        </p:spPr>
        <p:txBody>
          <a:bodyPr wrap="square">
            <a:spAutoFit/>
          </a:bodyPr>
          <a:lstStyle/>
          <a:p>
            <a:pPr algn="ctr"/>
            <a:r>
              <a:rPr lang="en-GB" sz="2400" dirty="0" smtClean="0">
                <a:latin typeface="Arial" pitchFamily="34" charset="0"/>
                <a:cs typeface="Arial" pitchFamily="34" charset="0"/>
              </a:rPr>
              <a:t> </a:t>
            </a:r>
            <a:r>
              <a:rPr lang="en-GB" sz="24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Advantage </a:t>
            </a:r>
            <a:r>
              <a:rPr lang="en-GB" sz="2400" b="1" i="1" dirty="0">
                <a:solidFill>
                  <a:srgbClr val="002060"/>
                </a:solidFill>
                <a:effectLst>
                  <a:outerShdw blurRad="38100" dist="38100" dir="2700000" algn="tl">
                    <a:srgbClr val="000000">
                      <a:alpha val="43137"/>
                    </a:srgbClr>
                  </a:outerShdw>
                </a:effectLst>
                <a:latin typeface="Arial" pitchFamily="34" charset="0"/>
                <a:cs typeface="Arial" pitchFamily="34" charset="0"/>
              </a:rPr>
              <a:t>of Palladium </a:t>
            </a:r>
            <a:r>
              <a:rPr lang="en-GB" sz="24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Membrane Technology </a:t>
            </a:r>
            <a:endParaRPr lang="en-GB" sz="24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hteck 6"/>
          <p:cNvSpPr/>
          <p:nvPr/>
        </p:nvSpPr>
        <p:spPr>
          <a:xfrm>
            <a:off x="1187624" y="1443841"/>
            <a:ext cx="7344816" cy="3416320"/>
          </a:xfrm>
          <a:prstGeom prst="rect">
            <a:avLst/>
          </a:prstGeom>
        </p:spPr>
        <p:txBody>
          <a:bodyPr wrap="square">
            <a:spAutoFit/>
          </a:bodyPr>
          <a:lstStyle/>
          <a:p>
            <a:endParaRPr lang="en-US" dirty="0" smtClean="0"/>
          </a:p>
          <a:p>
            <a:r>
              <a:rPr lang="en-US" dirty="0" smtClean="0"/>
              <a:t> </a:t>
            </a:r>
          </a:p>
          <a:p>
            <a:pPr>
              <a:buFont typeface="Wingdings" pitchFamily="2" charset="2"/>
              <a:buChar char="Ø"/>
            </a:pPr>
            <a:r>
              <a:rPr lang="en-US" sz="2000" dirty="0" smtClean="0">
                <a:latin typeface="Arial" pitchFamily="34" charset="0"/>
                <a:cs typeface="Arial" pitchFamily="34" charset="0"/>
              </a:rPr>
              <a:t>  Solid barrier with no breakthrough</a:t>
            </a:r>
          </a:p>
          <a:p>
            <a:r>
              <a:rPr lang="en-US" sz="2000" dirty="0" smtClean="0">
                <a:latin typeface="Arial" pitchFamily="34" charset="0"/>
                <a:cs typeface="Arial" pitchFamily="34" charset="0"/>
              </a:rPr>
              <a:t> </a:t>
            </a:r>
          </a:p>
          <a:p>
            <a:pPr lvl="1" algn="just"/>
            <a:r>
              <a:rPr lang="en-US" sz="2000" dirty="0" smtClean="0">
                <a:latin typeface="Arial" pitchFamily="34" charset="0"/>
                <a:cs typeface="Arial" pitchFamily="34" charset="0"/>
              </a:rPr>
              <a:t>Catalytic purifiers will allow hydrogen and impurities to flow through the purifier, while the palladium alloy is a solid barrier to all contaminants.</a:t>
            </a:r>
          </a:p>
          <a:p>
            <a:endParaRPr lang="en-US" sz="2000" dirty="0" smtClean="0">
              <a:latin typeface="Arial" pitchFamily="34" charset="0"/>
              <a:cs typeface="Arial" pitchFamily="34" charset="0"/>
            </a:endParaRPr>
          </a:p>
          <a:p>
            <a:pPr lvl="1" algn="just"/>
            <a:r>
              <a:rPr lang="en-US" sz="2000" dirty="0" smtClean="0">
                <a:latin typeface="Arial" pitchFamily="34" charset="0"/>
                <a:cs typeface="Arial" pitchFamily="34" charset="0"/>
              </a:rPr>
              <a:t>Catalytic purifiers may under some conditions (flow rate, temperature, vessel orientation) </a:t>
            </a:r>
            <a:r>
              <a:rPr lang="en-US" sz="2000" dirty="0" err="1" smtClean="0">
                <a:latin typeface="Arial" pitchFamily="34" charset="0"/>
                <a:cs typeface="Arial" pitchFamily="34" charset="0"/>
              </a:rPr>
              <a:t>desorb</a:t>
            </a:r>
            <a:r>
              <a:rPr lang="en-US" sz="2000" dirty="0" smtClean="0">
                <a:latin typeface="Arial" pitchFamily="34" charset="0"/>
                <a:cs typeface="Arial" pitchFamily="34" charset="0"/>
              </a:rPr>
              <a:t> impurities, resulting in breakthrough.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sp>
        <p:nvSpPr>
          <p:cNvPr id="6" name="Rechteck 5"/>
          <p:cNvSpPr/>
          <p:nvPr/>
        </p:nvSpPr>
        <p:spPr>
          <a:xfrm>
            <a:off x="928630" y="1428736"/>
            <a:ext cx="7819834" cy="2862322"/>
          </a:xfrm>
          <a:prstGeom prst="rect">
            <a:avLst/>
          </a:prstGeom>
        </p:spPr>
        <p:txBody>
          <a:bodyPr wrap="square">
            <a:spAutoFit/>
          </a:bodyPr>
          <a:lstStyle/>
          <a:p>
            <a:pPr algn="just">
              <a:buFont typeface="Wingdings" pitchFamily="2" charset="2"/>
              <a:buChar char="Ø"/>
            </a:pPr>
            <a:r>
              <a:rPr lang="en-US" sz="2000" dirty="0" smtClean="0">
                <a:latin typeface="Arial" pitchFamily="34" charset="0"/>
                <a:cs typeface="Arial" pitchFamily="34" charset="0"/>
              </a:rPr>
              <a:t>  Membranes can crack </a:t>
            </a:r>
          </a:p>
          <a:p>
            <a:pPr algn="just"/>
            <a:endParaRPr lang="en-US" sz="2000" dirty="0" smtClean="0">
              <a:latin typeface="Arial" pitchFamily="34" charset="0"/>
              <a:cs typeface="Arial" pitchFamily="34" charset="0"/>
            </a:endParaRPr>
          </a:p>
          <a:p>
            <a:pPr lvl="1" algn="just"/>
            <a:r>
              <a:rPr lang="en-US" sz="2000" dirty="0" smtClean="0">
                <a:latin typeface="Arial" pitchFamily="34" charset="0"/>
                <a:cs typeface="Arial" pitchFamily="34" charset="0"/>
              </a:rPr>
              <a:t>Pd </a:t>
            </a:r>
            <a:r>
              <a:rPr lang="en-US" sz="2000" dirty="0">
                <a:latin typeface="Arial" pitchFamily="34" charset="0"/>
                <a:cs typeface="Arial" pitchFamily="34" charset="0"/>
              </a:rPr>
              <a:t>membrane purifiers can crack when the cell is repeatedly allowed to cool (i.e., from power failure) in presence of hydrogen. </a:t>
            </a:r>
            <a:endParaRPr lang="en-US" sz="2000" dirty="0" smtClean="0">
              <a:latin typeface="Arial" pitchFamily="34" charset="0"/>
              <a:cs typeface="Arial" pitchFamily="34" charset="0"/>
            </a:endParaRPr>
          </a:p>
          <a:p>
            <a:pPr lvl="1" algn="just"/>
            <a:endParaRPr lang="en-US" sz="2000" dirty="0" smtClean="0">
              <a:latin typeface="Arial" pitchFamily="34" charset="0"/>
              <a:cs typeface="Arial" pitchFamily="34" charset="0"/>
            </a:endParaRPr>
          </a:p>
          <a:p>
            <a:pPr lvl="1" algn="just"/>
            <a:r>
              <a:rPr lang="en-US" sz="2000" dirty="0" smtClean="0">
                <a:latin typeface="Arial" pitchFamily="34" charset="0"/>
                <a:cs typeface="Arial" pitchFamily="34" charset="0"/>
              </a:rPr>
              <a:t>Therefore, a control system has to protect </a:t>
            </a:r>
            <a:r>
              <a:rPr lang="en-US" sz="2000" dirty="0">
                <a:latin typeface="Arial" pitchFamily="34" charset="0"/>
                <a:cs typeface="Arial" pitchFamily="34" charset="0"/>
              </a:rPr>
              <a:t>the membrane by removing all H2 automatically </a:t>
            </a:r>
            <a:r>
              <a:rPr lang="en-US" sz="2000" dirty="0" smtClean="0">
                <a:latin typeface="Arial" pitchFamily="34" charset="0"/>
                <a:cs typeface="Arial" pitchFamily="34" charset="0"/>
              </a:rPr>
              <a:t>(within minutes) </a:t>
            </a:r>
            <a:r>
              <a:rPr lang="en-US" sz="2000" dirty="0">
                <a:latin typeface="Arial" pitchFamily="34" charset="0"/>
                <a:cs typeface="Arial" pitchFamily="34" charset="0"/>
              </a:rPr>
              <a:t>while replacing the </a:t>
            </a:r>
            <a:r>
              <a:rPr lang="en-US" sz="2000" dirty="0" smtClean="0">
                <a:latin typeface="Arial" pitchFamily="34" charset="0"/>
                <a:cs typeface="Arial" pitchFamily="34" charset="0"/>
              </a:rPr>
              <a:t>hydrogen, e.g. </a:t>
            </a:r>
            <a:r>
              <a:rPr lang="en-US" sz="2000" dirty="0">
                <a:latin typeface="Arial" pitchFamily="34" charset="0"/>
                <a:cs typeface="Arial" pitchFamily="34" charset="0"/>
              </a:rPr>
              <a:t>with </a:t>
            </a:r>
            <a:r>
              <a:rPr lang="en-US" sz="2000" dirty="0" smtClean="0">
                <a:latin typeface="Arial" pitchFamily="34" charset="0"/>
                <a:cs typeface="Arial" pitchFamily="34" charset="0"/>
              </a:rPr>
              <a:t>non-reactive nitrogen.</a:t>
            </a:r>
            <a:endParaRPr lang="en-GB" sz="2000" dirty="0">
              <a:latin typeface="Arial" pitchFamily="34" charset="0"/>
              <a:cs typeface="Arial" pitchFamily="34" charset="0"/>
            </a:endParaRPr>
          </a:p>
        </p:txBody>
      </p:sp>
      <p:sp>
        <p:nvSpPr>
          <p:cNvPr id="7" name="Rechteck 6"/>
          <p:cNvSpPr/>
          <p:nvPr/>
        </p:nvSpPr>
        <p:spPr>
          <a:xfrm>
            <a:off x="785786" y="519063"/>
            <a:ext cx="8358214" cy="461665"/>
          </a:xfrm>
          <a:prstGeom prst="rect">
            <a:avLst/>
          </a:prstGeom>
        </p:spPr>
        <p:txBody>
          <a:bodyPr wrap="square">
            <a:spAutoFit/>
          </a:bodyPr>
          <a:lstStyle/>
          <a:p>
            <a:pPr algn="ctr"/>
            <a:r>
              <a:rPr lang="en-GB" sz="2400" dirty="0" smtClean="0">
                <a:latin typeface="Arial" pitchFamily="34" charset="0"/>
                <a:cs typeface="Arial" pitchFamily="34" charset="0"/>
              </a:rPr>
              <a:t> </a:t>
            </a:r>
            <a:r>
              <a:rPr lang="en-GB" sz="24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Disadvantages </a:t>
            </a:r>
            <a:r>
              <a:rPr lang="en-GB" sz="2400" b="1" i="1" dirty="0">
                <a:solidFill>
                  <a:srgbClr val="002060"/>
                </a:solidFill>
                <a:effectLst>
                  <a:outerShdw blurRad="38100" dist="38100" dir="2700000" algn="tl">
                    <a:srgbClr val="000000">
                      <a:alpha val="43137"/>
                    </a:srgbClr>
                  </a:outerShdw>
                </a:effectLst>
                <a:latin typeface="Arial" pitchFamily="34" charset="0"/>
                <a:cs typeface="Arial" pitchFamily="34" charset="0"/>
              </a:rPr>
              <a:t>of Palladium </a:t>
            </a:r>
            <a:r>
              <a:rPr lang="en-GB" sz="2400" b="1" i="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Membrane Technology </a:t>
            </a:r>
            <a:endParaRPr lang="en-GB" sz="2400" b="1" i="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7" name="Picture 2"/>
          <p:cNvPicPr>
            <a:picLocks noChangeAspect="1" noChangeArrowheads="1"/>
          </p:cNvPicPr>
          <p:nvPr/>
        </p:nvPicPr>
        <p:blipFill>
          <a:blip r:embed="rId4" cstate="print"/>
          <a:srcRect/>
          <a:stretch>
            <a:fillRect/>
          </a:stretch>
        </p:blipFill>
        <p:spPr bwMode="auto">
          <a:xfrm>
            <a:off x="1124148" y="1968078"/>
            <a:ext cx="7480300" cy="4413250"/>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srcRect/>
          <a:stretch>
            <a:fillRect/>
          </a:stretch>
        </p:blipFill>
        <p:spPr bwMode="auto">
          <a:xfrm>
            <a:off x="899592" y="0"/>
            <a:ext cx="4496544" cy="1650517"/>
          </a:xfrm>
          <a:prstGeom prst="rect">
            <a:avLst/>
          </a:prstGeom>
          <a:noFill/>
          <a:ln w="9525">
            <a:noFill/>
            <a:miter lim="800000"/>
            <a:headEnd/>
            <a:tailEnd/>
          </a:ln>
        </p:spPr>
      </p:pic>
      <p:sp>
        <p:nvSpPr>
          <p:cNvPr id="8" name="Textfeld 7"/>
          <p:cNvSpPr txBox="1"/>
          <p:nvPr/>
        </p:nvSpPr>
        <p:spPr>
          <a:xfrm>
            <a:off x="4427984" y="6309320"/>
            <a:ext cx="4562467" cy="369332"/>
          </a:xfrm>
          <a:prstGeom prst="rect">
            <a:avLst/>
          </a:prstGeom>
          <a:noFill/>
        </p:spPr>
        <p:txBody>
          <a:bodyPr wrap="none" rtlCol="0">
            <a:spAutoFit/>
          </a:bodyPr>
          <a:lstStyle/>
          <a:p>
            <a:r>
              <a:rPr lang="en-GB" dirty="0" smtClean="0">
                <a:latin typeface="Arial" pitchFamily="34" charset="0"/>
                <a:cs typeface="Arial" pitchFamily="34" charset="0"/>
              </a:rPr>
              <a:t>for a given membrane thickness of 25 µm</a:t>
            </a:r>
            <a:endParaRPr lang="en-GB"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8194" name="Picture 2"/>
          <p:cNvPicPr>
            <a:picLocks noChangeAspect="1" noChangeArrowheads="1"/>
          </p:cNvPicPr>
          <p:nvPr/>
        </p:nvPicPr>
        <p:blipFill>
          <a:blip r:embed="rId4" cstate="print"/>
          <a:srcRect/>
          <a:stretch>
            <a:fillRect/>
          </a:stretch>
        </p:blipFill>
        <p:spPr bwMode="auto">
          <a:xfrm>
            <a:off x="910231" y="476672"/>
            <a:ext cx="8190799" cy="612067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85786" y="71414"/>
            <a:ext cx="8358214" cy="1723549"/>
          </a:xfrm>
          <a:prstGeom prst="rect">
            <a:avLst/>
          </a:prstGeom>
        </p:spPr>
        <p:txBody>
          <a:bodyPr wrap="square">
            <a:spAutoFit/>
          </a:bodyPr>
          <a:lstStyle/>
          <a:p>
            <a:pPr algn="ctr"/>
            <a:r>
              <a:rPr lang="en-US" sz="2400" dirty="0">
                <a:latin typeface="Arial" pitchFamily="34" charset="0"/>
                <a:cs typeface="Arial" pitchFamily="34" charset="0"/>
              </a:rPr>
              <a:t>Deformation of Palladium Plates by a Small External Stress </a:t>
            </a:r>
            <a:r>
              <a:rPr lang="en-US" sz="2400" dirty="0" smtClean="0">
                <a:latin typeface="Arial" pitchFamily="34" charset="0"/>
                <a:cs typeface="Arial" pitchFamily="34" charset="0"/>
              </a:rPr>
              <a:t>during </a:t>
            </a:r>
            <a:r>
              <a:rPr lang="en-GB" sz="2400" dirty="0" smtClean="0">
                <a:latin typeface="Arial" pitchFamily="34" charset="0"/>
                <a:cs typeface="Arial" pitchFamily="34" charset="0"/>
              </a:rPr>
              <a:t>Hydrogen </a:t>
            </a:r>
            <a:r>
              <a:rPr lang="en-GB" sz="2400" dirty="0">
                <a:latin typeface="Arial" pitchFamily="34" charset="0"/>
                <a:cs typeface="Arial" pitchFamily="34" charset="0"/>
              </a:rPr>
              <a:t>Absorption and Desorption</a:t>
            </a:r>
          </a:p>
          <a:p>
            <a:pPr algn="ctr"/>
            <a:r>
              <a:rPr lang="en-GB" sz="1600" dirty="0">
                <a:latin typeface="Arial" pitchFamily="34" charset="0"/>
                <a:cs typeface="Arial" pitchFamily="34" charset="0"/>
              </a:rPr>
              <a:t>Akio </a:t>
            </a:r>
            <a:r>
              <a:rPr lang="en-GB" sz="1600" dirty="0" err="1">
                <a:latin typeface="Arial" pitchFamily="34" charset="0"/>
                <a:cs typeface="Arial" pitchFamily="34" charset="0"/>
              </a:rPr>
              <a:t>Kawasaki</a:t>
            </a:r>
            <a:r>
              <a:rPr lang="en-GB" sz="1600" baseline="30000" dirty="0" err="1">
                <a:latin typeface="Arial" pitchFamily="34" charset="0"/>
                <a:cs typeface="Arial" pitchFamily="34" charset="0"/>
              </a:rPr>
              <a:t>a</a:t>
            </a:r>
            <a:r>
              <a:rPr lang="en-GB" sz="1600" dirty="0" smtClean="0">
                <a:latin typeface="Arial" pitchFamily="34" charset="0"/>
                <a:cs typeface="Arial" pitchFamily="34" charset="0"/>
              </a:rPr>
              <a:t>, </a:t>
            </a:r>
            <a:r>
              <a:rPr lang="en-GB" sz="1600" dirty="0">
                <a:latin typeface="Arial" pitchFamily="34" charset="0"/>
                <a:cs typeface="Arial" pitchFamily="34" charset="0"/>
              </a:rPr>
              <a:t>Satoshi </a:t>
            </a:r>
            <a:r>
              <a:rPr lang="en-GB" sz="1600" dirty="0" err="1">
                <a:latin typeface="Arial" pitchFamily="34" charset="0"/>
                <a:cs typeface="Arial" pitchFamily="34" charset="0"/>
              </a:rPr>
              <a:t>Itoh</a:t>
            </a:r>
            <a:r>
              <a:rPr lang="en-GB" sz="1600" baseline="30000" dirty="0" err="1">
                <a:latin typeface="Arial" pitchFamily="34" charset="0"/>
                <a:cs typeface="Arial" pitchFamily="34" charset="0"/>
              </a:rPr>
              <a:t>a,b</a:t>
            </a:r>
            <a:r>
              <a:rPr lang="en-GB" sz="1600" dirty="0">
                <a:latin typeface="Arial" pitchFamily="34" charset="0"/>
                <a:cs typeface="Arial" pitchFamily="34" charset="0"/>
              </a:rPr>
              <a:t>, </a:t>
            </a:r>
            <a:r>
              <a:rPr lang="en-GB" sz="1600" dirty="0" err="1">
                <a:latin typeface="Arial" pitchFamily="34" charset="0"/>
                <a:cs typeface="Arial" pitchFamily="34" charset="0"/>
              </a:rPr>
              <a:t>Kunihiro</a:t>
            </a:r>
            <a:r>
              <a:rPr lang="en-GB" sz="1600" dirty="0">
                <a:latin typeface="Arial" pitchFamily="34" charset="0"/>
                <a:cs typeface="Arial" pitchFamily="34" charset="0"/>
              </a:rPr>
              <a:t> </a:t>
            </a:r>
            <a:r>
              <a:rPr lang="en-GB" sz="1600" dirty="0" err="1">
                <a:latin typeface="Arial" pitchFamily="34" charset="0"/>
                <a:cs typeface="Arial" pitchFamily="34" charset="0"/>
              </a:rPr>
              <a:t>Shima</a:t>
            </a:r>
            <a:r>
              <a:rPr lang="en-GB" sz="1600" baseline="30000" dirty="0" err="1">
                <a:latin typeface="Arial" pitchFamily="34" charset="0"/>
                <a:cs typeface="Arial" pitchFamily="34" charset="0"/>
              </a:rPr>
              <a:t>c</a:t>
            </a:r>
            <a:r>
              <a:rPr lang="en-GB" sz="1600" dirty="0">
                <a:latin typeface="Arial" pitchFamily="34" charset="0"/>
                <a:cs typeface="Arial" pitchFamily="34" charset="0"/>
              </a:rPr>
              <a:t>, </a:t>
            </a:r>
            <a:r>
              <a:rPr lang="en-GB" sz="1600" dirty="0" err="1">
                <a:latin typeface="Arial" pitchFamily="34" charset="0"/>
                <a:cs typeface="Arial" pitchFamily="34" charset="0"/>
              </a:rPr>
              <a:t>Toshimitsu</a:t>
            </a:r>
            <a:r>
              <a:rPr lang="en-GB" sz="1600" dirty="0">
                <a:latin typeface="Arial" pitchFamily="34" charset="0"/>
                <a:cs typeface="Arial" pitchFamily="34" charset="0"/>
              </a:rPr>
              <a:t> </a:t>
            </a:r>
            <a:r>
              <a:rPr lang="en-GB" sz="1600" dirty="0" err="1">
                <a:latin typeface="Arial" pitchFamily="34" charset="0"/>
                <a:cs typeface="Arial" pitchFamily="34" charset="0"/>
              </a:rPr>
              <a:t>Yamazaki</a:t>
            </a:r>
            <a:r>
              <a:rPr lang="en-GB" sz="1600" baseline="30000" dirty="0" err="1">
                <a:latin typeface="Arial" pitchFamily="34" charset="0"/>
                <a:cs typeface="Arial" pitchFamily="34" charset="0"/>
              </a:rPr>
              <a:t>a,b</a:t>
            </a:r>
            <a:endParaRPr lang="en-GB" sz="1600" baseline="30000" dirty="0">
              <a:latin typeface="Arial" pitchFamily="34" charset="0"/>
              <a:cs typeface="Arial" pitchFamily="34" charset="0"/>
            </a:endParaRPr>
          </a:p>
          <a:p>
            <a:pPr algn="ctr"/>
            <a:r>
              <a:rPr lang="en-US" sz="1400" dirty="0" smtClean="0">
                <a:latin typeface="Arial" pitchFamily="34" charset="0"/>
                <a:cs typeface="Arial" pitchFamily="34" charset="0"/>
              </a:rPr>
              <a:t>a) </a:t>
            </a:r>
            <a:r>
              <a:rPr lang="en-US" sz="1400" i="1" dirty="0" smtClean="0">
                <a:latin typeface="Arial" pitchFamily="34" charset="0"/>
                <a:cs typeface="Arial" pitchFamily="34" charset="0"/>
              </a:rPr>
              <a:t>Department </a:t>
            </a:r>
            <a:r>
              <a:rPr lang="en-US" sz="1400" i="1" dirty="0">
                <a:latin typeface="Arial" pitchFamily="34" charset="0"/>
                <a:cs typeface="Arial" pitchFamily="34" charset="0"/>
              </a:rPr>
              <a:t>of Physics, University of Tokyo, Bunkyo, Tokyo 113-0033, Japan</a:t>
            </a:r>
          </a:p>
          <a:p>
            <a:pPr algn="ctr"/>
            <a:r>
              <a:rPr lang="fi-FI" sz="1400" dirty="0" smtClean="0">
                <a:latin typeface="Arial" pitchFamily="34" charset="0"/>
                <a:cs typeface="Arial" pitchFamily="34" charset="0"/>
              </a:rPr>
              <a:t>b) </a:t>
            </a:r>
            <a:r>
              <a:rPr lang="fi-FI" sz="1400" i="1" dirty="0" smtClean="0">
                <a:latin typeface="Arial" pitchFamily="34" charset="0"/>
                <a:cs typeface="Arial" pitchFamily="34" charset="0"/>
              </a:rPr>
              <a:t>RIKEN</a:t>
            </a:r>
            <a:r>
              <a:rPr lang="fi-FI" sz="1400" i="1" dirty="0">
                <a:latin typeface="Arial" pitchFamily="34" charset="0"/>
                <a:cs typeface="Arial" pitchFamily="34" charset="0"/>
              </a:rPr>
              <a:t>, Nishina Center, Wako, Saitama-ken 351-0198, Japan</a:t>
            </a:r>
          </a:p>
          <a:p>
            <a:pPr algn="ctr"/>
            <a:r>
              <a:rPr lang="en-GB" sz="1400" dirty="0" smtClean="0">
                <a:latin typeface="Arial" pitchFamily="34" charset="0"/>
                <a:cs typeface="Arial" pitchFamily="34" charset="0"/>
              </a:rPr>
              <a:t>c) </a:t>
            </a:r>
            <a:r>
              <a:rPr lang="en-GB" sz="1400" i="1" dirty="0" smtClean="0">
                <a:latin typeface="Arial" pitchFamily="34" charset="0"/>
                <a:cs typeface="Arial" pitchFamily="34" charset="0"/>
              </a:rPr>
              <a:t>Tanaka </a:t>
            </a:r>
            <a:r>
              <a:rPr lang="en-GB" sz="1400" i="1" dirty="0" err="1">
                <a:latin typeface="Arial" pitchFamily="34" charset="0"/>
                <a:cs typeface="Arial" pitchFamily="34" charset="0"/>
              </a:rPr>
              <a:t>Kikinzoku</a:t>
            </a:r>
            <a:r>
              <a:rPr lang="en-GB" sz="1400" i="1" dirty="0">
                <a:latin typeface="Arial" pitchFamily="34" charset="0"/>
                <a:cs typeface="Arial" pitchFamily="34" charset="0"/>
              </a:rPr>
              <a:t> Kogyo K.K., </a:t>
            </a:r>
            <a:r>
              <a:rPr lang="en-GB" sz="1400" i="1" dirty="0" err="1">
                <a:latin typeface="Arial" pitchFamily="34" charset="0"/>
                <a:cs typeface="Arial" pitchFamily="34" charset="0"/>
              </a:rPr>
              <a:t>Tomioka</a:t>
            </a:r>
            <a:r>
              <a:rPr lang="en-GB" sz="1400" i="1" dirty="0">
                <a:latin typeface="Arial" pitchFamily="34" charset="0"/>
                <a:cs typeface="Arial" pitchFamily="34" charset="0"/>
              </a:rPr>
              <a:t>, Gunma-ken 370-2452, Japan</a:t>
            </a:r>
            <a:endParaRPr lang="en-GB" sz="1400" dirty="0">
              <a:latin typeface="Arial" pitchFamily="34" charset="0"/>
              <a:cs typeface="Arial" pitchFamily="34" charset="0"/>
            </a:endParaRPr>
          </a:p>
        </p:txBody>
      </p:sp>
      <p:grpSp>
        <p:nvGrpSpPr>
          <p:cNvPr id="4" name="Gruppieren 3"/>
          <p:cNvGrpSpPr/>
          <p:nvPr/>
        </p:nvGrpSpPr>
        <p:grpSpPr>
          <a:xfrm>
            <a:off x="0" y="0"/>
            <a:ext cx="785786" cy="6858000"/>
            <a:chOff x="0" y="0"/>
            <a:chExt cx="785786" cy="6858000"/>
          </a:xfrm>
        </p:grpSpPr>
        <p:sp>
          <p:nvSpPr>
            <p:cNvPr id="5" name="Rechteck 4"/>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7"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1026" name="Picture 2"/>
          <p:cNvPicPr>
            <a:picLocks noChangeAspect="1" noChangeArrowheads="1"/>
          </p:cNvPicPr>
          <p:nvPr/>
        </p:nvPicPr>
        <p:blipFill>
          <a:blip r:embed="rId4" cstate="print"/>
          <a:srcRect/>
          <a:stretch>
            <a:fillRect/>
          </a:stretch>
        </p:blipFill>
        <p:spPr bwMode="auto">
          <a:xfrm>
            <a:off x="1571604" y="1857364"/>
            <a:ext cx="6667513" cy="3357448"/>
          </a:xfrm>
          <a:prstGeom prst="rect">
            <a:avLst/>
          </a:prstGeom>
          <a:noFill/>
          <a:ln w="9525">
            <a:noFill/>
            <a:miter lim="800000"/>
            <a:headEnd/>
            <a:tailEnd/>
          </a:ln>
          <a:effectLst/>
        </p:spPr>
      </p:pic>
      <p:sp>
        <p:nvSpPr>
          <p:cNvPr id="9" name="Rechteck 8"/>
          <p:cNvSpPr/>
          <p:nvPr/>
        </p:nvSpPr>
        <p:spPr>
          <a:xfrm>
            <a:off x="1285852" y="5572140"/>
            <a:ext cx="6929486" cy="646331"/>
          </a:xfrm>
          <a:prstGeom prst="rect">
            <a:avLst/>
          </a:prstGeom>
        </p:spPr>
        <p:txBody>
          <a:bodyPr wrap="square">
            <a:spAutoFit/>
          </a:bodyPr>
          <a:lstStyle/>
          <a:p>
            <a:r>
              <a:rPr lang="en-US" dirty="0"/>
              <a:t>The displacement by a cycle of absorption and desorption </a:t>
            </a:r>
            <a:r>
              <a:rPr lang="en-US" dirty="0" smtClean="0"/>
              <a:t>of hydrogen </a:t>
            </a:r>
            <a:r>
              <a:rPr lang="en-US" dirty="0"/>
              <a:t>was from 9.4 mm to 17.1 mm.</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0"/>
            <a:ext cx="785786" cy="6858000"/>
            <a:chOff x="0" y="0"/>
            <a:chExt cx="785786" cy="6858000"/>
          </a:xfrm>
        </p:grpSpPr>
        <p:sp>
          <p:nvSpPr>
            <p:cNvPr id="3" name="Rechteck 2"/>
            <p:cNvSpPr/>
            <p:nvPr/>
          </p:nvSpPr>
          <p:spPr>
            <a:xfrm>
              <a:off x="0" y="0"/>
              <a:ext cx="785786" cy="6858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5" descr="Logo_2"/>
            <p:cNvPicPr>
              <a:picLocks noChangeAspect="1" noChangeArrowheads="1"/>
            </p:cNvPicPr>
            <p:nvPr/>
          </p:nvPicPr>
          <p:blipFill>
            <a:blip r:embed="rId2" cstate="print"/>
            <a:srcRect/>
            <a:stretch>
              <a:fillRect/>
            </a:stretch>
          </p:blipFill>
          <p:spPr bwMode="auto">
            <a:xfrm>
              <a:off x="20515" y="22166"/>
              <a:ext cx="738845" cy="633418"/>
            </a:xfrm>
            <a:prstGeom prst="rect">
              <a:avLst/>
            </a:prstGeom>
            <a:solidFill>
              <a:srgbClr val="002060"/>
            </a:solidFill>
            <a:ln w="9525">
              <a:noFill/>
              <a:miter lim="800000"/>
              <a:headEnd/>
              <a:tailEnd/>
            </a:ln>
          </p:spPr>
        </p:pic>
        <p:pic>
          <p:nvPicPr>
            <p:cNvPr id="5" name="Grafik 106" descr="oeaw_logo_weiss_d.jpg"/>
            <p:cNvPicPr>
              <a:picLocks noChangeAspect="1"/>
            </p:cNvPicPr>
            <p:nvPr/>
          </p:nvPicPr>
          <p:blipFill>
            <a:blip r:embed="rId3" cstate="print"/>
            <a:srcRect/>
            <a:stretch>
              <a:fillRect/>
            </a:stretch>
          </p:blipFill>
          <p:spPr bwMode="auto">
            <a:xfrm>
              <a:off x="0" y="6203520"/>
              <a:ext cx="785786" cy="654480"/>
            </a:xfrm>
            <a:prstGeom prst="rect">
              <a:avLst/>
            </a:prstGeom>
            <a:solidFill>
              <a:srgbClr val="002060"/>
            </a:solidFill>
            <a:ln w="9525">
              <a:noFill/>
              <a:miter lim="800000"/>
              <a:headEnd/>
              <a:tailEnd/>
            </a:ln>
          </p:spPr>
        </p:pic>
      </p:grpSp>
      <p:pic>
        <p:nvPicPr>
          <p:cNvPr id="9218" name="Picture 2"/>
          <p:cNvPicPr>
            <a:picLocks noChangeAspect="1" noChangeArrowheads="1"/>
          </p:cNvPicPr>
          <p:nvPr/>
        </p:nvPicPr>
        <p:blipFill>
          <a:blip r:embed="rId4" cstate="print"/>
          <a:srcRect/>
          <a:stretch>
            <a:fillRect/>
          </a:stretch>
        </p:blipFill>
        <p:spPr bwMode="auto">
          <a:xfrm>
            <a:off x="1979712" y="28970"/>
            <a:ext cx="5184576" cy="6800060"/>
          </a:xfrm>
          <a:prstGeom prst="rect">
            <a:avLst/>
          </a:prstGeom>
          <a:noFill/>
          <a:ln w="9525">
            <a:noFill/>
            <a:miter lim="800000"/>
            <a:headEnd/>
            <a:tailEnd/>
          </a:ln>
        </p:spPr>
      </p:pic>
      <p:sp>
        <p:nvSpPr>
          <p:cNvPr id="7" name="Textfeld 6"/>
          <p:cNvSpPr txBox="1"/>
          <p:nvPr/>
        </p:nvSpPr>
        <p:spPr>
          <a:xfrm>
            <a:off x="4791932" y="6474822"/>
            <a:ext cx="3956532" cy="338554"/>
          </a:xfrm>
          <a:prstGeom prst="rect">
            <a:avLst/>
          </a:prstGeom>
          <a:solidFill>
            <a:schemeClr val="bg1"/>
          </a:solidFill>
        </p:spPr>
        <p:txBody>
          <a:bodyPr wrap="none" rtlCol="0">
            <a:spAutoFit/>
          </a:bodyPr>
          <a:lstStyle/>
          <a:p>
            <a:r>
              <a:rPr lang="en-GB" sz="1600" dirty="0" smtClean="0">
                <a:latin typeface="Arial" pitchFamily="34" charset="0"/>
                <a:cs typeface="Arial" pitchFamily="34" charset="0"/>
              </a:rPr>
              <a:t>for a given membrane thickness of 25 µm</a:t>
            </a:r>
            <a:endParaRPr lang="en-GB" sz="16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Bildschirmpräsentation (4:3)</PresentationFormat>
  <Paragraphs>84</Paragraphs>
  <Slides>15</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17" baseType="lpstr">
      <vt:lpstr>Larissa-Design</vt:lpstr>
      <vt:lpstr>Formel</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Zmeskal</dc:creator>
  <cp:lastModifiedBy>Hannes</cp:lastModifiedBy>
  <cp:revision>9</cp:revision>
  <dcterms:created xsi:type="dcterms:W3CDTF">2013-04-16T21:30:07Z</dcterms:created>
  <dcterms:modified xsi:type="dcterms:W3CDTF">2013-04-18T10:45:24Z</dcterms:modified>
</cp:coreProperties>
</file>