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55"/>
  </p:notesMasterIdLst>
  <p:handoutMasterIdLst>
    <p:handoutMasterId r:id="rId56"/>
  </p:handoutMasterIdLst>
  <p:sldIdLst>
    <p:sldId id="261" r:id="rId2"/>
    <p:sldId id="451" r:id="rId3"/>
    <p:sldId id="452" r:id="rId4"/>
    <p:sldId id="476" r:id="rId5"/>
    <p:sldId id="660" r:id="rId6"/>
    <p:sldId id="454" r:id="rId7"/>
    <p:sldId id="463" r:id="rId8"/>
    <p:sldId id="617" r:id="rId9"/>
    <p:sldId id="553" r:id="rId10"/>
    <p:sldId id="650" r:id="rId11"/>
    <p:sldId id="554" r:id="rId12"/>
    <p:sldId id="651" r:id="rId13"/>
    <p:sldId id="538" r:id="rId14"/>
    <p:sldId id="675" r:id="rId15"/>
    <p:sldId id="661" r:id="rId16"/>
    <p:sldId id="670" r:id="rId17"/>
    <p:sldId id="671" r:id="rId18"/>
    <p:sldId id="652" r:id="rId19"/>
    <p:sldId id="653" r:id="rId20"/>
    <p:sldId id="655" r:id="rId21"/>
    <p:sldId id="654" r:id="rId22"/>
    <p:sldId id="662" r:id="rId23"/>
    <p:sldId id="663" r:id="rId24"/>
    <p:sldId id="658" r:id="rId25"/>
    <p:sldId id="665" r:id="rId26"/>
    <p:sldId id="666" r:id="rId27"/>
    <p:sldId id="664" r:id="rId28"/>
    <p:sldId id="667" r:id="rId29"/>
    <p:sldId id="656" r:id="rId30"/>
    <p:sldId id="669" r:id="rId31"/>
    <p:sldId id="668" r:id="rId32"/>
    <p:sldId id="674" r:id="rId33"/>
    <p:sldId id="657" r:id="rId34"/>
    <p:sldId id="641" r:id="rId35"/>
    <p:sldId id="481" r:id="rId36"/>
    <p:sldId id="631" r:id="rId37"/>
    <p:sldId id="632" r:id="rId38"/>
    <p:sldId id="633" r:id="rId39"/>
    <p:sldId id="634" r:id="rId40"/>
    <p:sldId id="635" r:id="rId41"/>
    <p:sldId id="636" r:id="rId42"/>
    <p:sldId id="493" r:id="rId43"/>
    <p:sldId id="642" r:id="rId44"/>
    <p:sldId id="643" r:id="rId45"/>
    <p:sldId id="644" r:id="rId46"/>
    <p:sldId id="645" r:id="rId47"/>
    <p:sldId id="537" r:id="rId48"/>
    <p:sldId id="592" r:id="rId49"/>
    <p:sldId id="544" r:id="rId50"/>
    <p:sldId id="637" r:id="rId51"/>
    <p:sldId id="638" r:id="rId52"/>
    <p:sldId id="639" r:id="rId53"/>
    <p:sldId id="640" r:id="rId54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A50021"/>
    <a:srgbClr val="CC3399"/>
    <a:srgbClr val="0AA60A"/>
    <a:srgbClr val="005B82"/>
    <a:srgbClr val="3333CC"/>
    <a:srgbClr val="3939AD"/>
    <a:srgbClr val="FF0000"/>
    <a:srgbClr val="8D8F9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1" autoAdjust="0"/>
    <p:restoredTop sz="96730" autoAdjust="0"/>
  </p:normalViewPr>
  <p:slideViewPr>
    <p:cSldViewPr>
      <p:cViewPr>
        <p:scale>
          <a:sx n="100" d="100"/>
          <a:sy n="100" d="100"/>
        </p:scale>
        <p:origin x="-708" y="132"/>
      </p:cViewPr>
      <p:guideLst>
        <p:guide orient="horz" pos="4176"/>
        <p:guide orient="horz" pos="1392"/>
        <p:guide orient="horz" pos="144"/>
        <p:guide orient="horz"/>
        <p:guide orient="horz" pos="672"/>
        <p:guide pos="5759"/>
        <p:guide pos="480"/>
        <p:guide pos="4704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44"/>
    </p:cViewPr>
  </p:sorterViewPr>
  <p:notesViewPr>
    <p:cSldViewPr>
      <p:cViewPr varScale="1">
        <p:scale>
          <a:sx n="70" d="100"/>
          <a:sy n="70" d="100"/>
        </p:scale>
        <p:origin x="-2802" y="-102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176" cy="53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t" anchorCtr="0" compatLnSpc="1">
            <a:prstTxWarp prst="textNoShape">
              <a:avLst/>
            </a:prstTxWarp>
          </a:bodyPr>
          <a:lstStyle>
            <a:lvl1pPr defTabSz="910841">
              <a:defRPr sz="12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326" y="1"/>
            <a:ext cx="2944175" cy="53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t" anchorCtr="0" compatLnSpc="1">
            <a:prstTxWarp prst="textNoShape">
              <a:avLst/>
            </a:prstTxWarp>
          </a:bodyPr>
          <a:lstStyle>
            <a:lvl1pPr algn="r" defTabSz="910841">
              <a:defRPr sz="12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543"/>
            <a:ext cx="2944176" cy="5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b" anchorCtr="0" compatLnSpc="1">
            <a:prstTxWarp prst="textNoShape">
              <a:avLst/>
            </a:prstTxWarp>
          </a:bodyPr>
          <a:lstStyle>
            <a:lvl1pPr defTabSz="910841">
              <a:defRPr sz="12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326" y="9436543"/>
            <a:ext cx="2944175" cy="5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b" anchorCtr="0" compatLnSpc="1">
            <a:prstTxWarp prst="textNoShape">
              <a:avLst/>
            </a:prstTxWarp>
          </a:bodyPr>
          <a:lstStyle>
            <a:lvl1pPr algn="r" defTabSz="910841">
              <a:defRPr sz="1200"/>
            </a:lvl1pPr>
          </a:lstStyle>
          <a:p>
            <a:fld id="{DFB4BA4F-B25C-4A19-8B80-CF68BA03EE1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3551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176" cy="49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t" anchorCtr="0" compatLnSpc="1">
            <a:prstTxWarp prst="textNoShape">
              <a:avLst/>
            </a:prstTxWarp>
          </a:bodyPr>
          <a:lstStyle>
            <a:lvl1pPr defTabSz="910841">
              <a:defRPr sz="12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701" y="0"/>
            <a:ext cx="2944176" cy="49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t" anchorCtr="0" compatLnSpc="1">
            <a:prstTxWarp prst="textNoShape">
              <a:avLst/>
            </a:prstTxWarp>
          </a:bodyPr>
          <a:lstStyle>
            <a:lvl1pPr algn="r" defTabSz="910841">
              <a:defRPr sz="12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02" y="4718274"/>
            <a:ext cx="5436899" cy="446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912"/>
            <a:ext cx="2944176" cy="49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b" anchorCtr="0" compatLnSpc="1">
            <a:prstTxWarp prst="textNoShape">
              <a:avLst/>
            </a:prstTxWarp>
          </a:bodyPr>
          <a:lstStyle>
            <a:lvl1pPr defTabSz="910841">
              <a:defRPr sz="12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701" y="9434912"/>
            <a:ext cx="2944176" cy="49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2" tIns="45506" rIns="91012" bIns="45506" numCol="1" anchor="b" anchorCtr="0" compatLnSpc="1">
            <a:prstTxWarp prst="textNoShape">
              <a:avLst/>
            </a:prstTxWarp>
          </a:bodyPr>
          <a:lstStyle>
            <a:lvl1pPr algn="r" defTabSz="910841">
              <a:defRPr sz="1200"/>
            </a:lvl1pPr>
          </a:lstStyle>
          <a:p>
            <a:fld id="{9D5E11B7-F664-47AA-889C-D5E00BB4822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629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3B908-2ADE-46FF-B1C7-B7FF55106458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40537-40E2-4C52-997B-F1BE1923C35E}" type="slidenum">
              <a:rPr lang="de-DE"/>
              <a:pPr/>
              <a:t>11</a:t>
            </a:fld>
            <a:endParaRPr lang="de-DE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8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0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EE1C5A-211F-48FA-ABA7-AD09DE3047F3}" type="slidenum">
              <a:rPr lang="de-DE"/>
              <a:pPr eaLnBrk="1" hangingPunct="1"/>
              <a:t>12</a:t>
            </a:fld>
            <a:endParaRPr lang="de-DE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9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1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943737-CA0A-41C6-B9E1-80934DAE5791}" type="slidenum">
              <a:rPr lang="de-DE"/>
              <a:pPr eaLnBrk="1" hangingPunct="1"/>
              <a:t>13</a:t>
            </a:fld>
            <a:endParaRPr lang="de-DE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B9B99-FAE0-4738-9D38-2E6389646CC6}" type="slidenum">
              <a:rPr lang="de-DE"/>
              <a:pPr/>
              <a:t>34</a:t>
            </a:fld>
            <a:endParaRPr lang="de-DE"/>
          </a:p>
        </p:txBody>
      </p:sp>
      <p:sp>
        <p:nvSpPr>
          <p:cNvPr id="85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876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004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4004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Bsp.:</a:t>
            </a:r>
            <a:r>
              <a:rPr lang="de-DE" baseline="0" dirty="0" smtClean="0"/>
              <a:t> Gastarget mit </a:t>
            </a:r>
            <a:r>
              <a:rPr lang="de-DE" baseline="0" dirty="0" err="1" smtClean="0"/>
              <a:t>n_e</a:t>
            </a:r>
            <a:r>
              <a:rPr lang="de-DE" baseline="0" dirty="0" smtClean="0"/>
              <a:t> ~ 10^24  -&gt; f ~ 10^16 Hz (Licht 5 * 10^14)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857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285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8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0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19D2DA-1F7D-4109-B9CB-342FAF184304}" type="slidenum">
              <a:rPr lang="de-DE"/>
              <a:pPr eaLnBrk="1" hangingPunct="1"/>
              <a:t>41</a:t>
            </a:fld>
            <a:endParaRPr lang="de-DE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0FD5-54E8-40B3-AF1E-E6A28CCFA5C5}" type="slidenum">
              <a:rPr lang="de-DE"/>
              <a:pPr/>
              <a:t>2</a:t>
            </a:fld>
            <a:endParaRPr lang="de-DE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B5F523-67F6-4E5E-9AEF-D8C4025D31B8}" type="slidenum">
              <a:rPr lang="de-DE"/>
              <a:pPr/>
              <a:t>42</a:t>
            </a:fld>
            <a:endParaRPr lang="de-DE"/>
          </a:p>
        </p:txBody>
      </p:sp>
      <p:sp>
        <p:nvSpPr>
          <p:cNvPr id="93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E1669-F3C9-46CF-AA06-813676D55E56}" type="slidenum">
              <a:rPr lang="de-DE"/>
              <a:pPr/>
              <a:t>43</a:t>
            </a:fld>
            <a:endParaRPr lang="de-DE"/>
          </a:p>
        </p:txBody>
      </p:sp>
      <p:sp>
        <p:nvSpPr>
          <p:cNvPr id="85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8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0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EF6668-5EB4-4F4F-AF9F-489BD813F745}" type="slidenum">
              <a:rPr lang="de-DE"/>
              <a:pPr eaLnBrk="1" hangingPunct="1"/>
              <a:t>44</a:t>
            </a:fld>
            <a:endParaRPr lang="de-DE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8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0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5377B5-DAA1-4C6E-B479-76CC5DA1F054}" type="slidenum">
              <a:rPr lang="de-DE"/>
              <a:pPr eaLnBrk="1" hangingPunct="1"/>
              <a:t>45</a:t>
            </a:fld>
            <a:endParaRPr lang="de-DE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8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0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B194CC1-E511-4DDB-AFD3-AAFCC0788BAC}" type="slidenum">
              <a:rPr lang="de-DE"/>
              <a:pPr eaLnBrk="1" hangingPunct="1"/>
              <a:t>46</a:t>
            </a:fld>
            <a:endParaRPr lang="de-DE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9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1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F702B2-C830-41DA-9BFA-425432B4CBAD}" type="slidenum">
              <a:rPr lang="de-DE"/>
              <a:pPr eaLnBrk="1" hangingPunct="1"/>
              <a:t>47</a:t>
            </a:fld>
            <a:endParaRPr lang="de-DE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9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1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0F702B2-C830-41DA-9BFA-425432B4CBAD}" type="slidenum">
              <a:rPr lang="de-DE"/>
              <a:pPr eaLnBrk="1" hangingPunct="1"/>
              <a:t>48</a:t>
            </a:fld>
            <a:endParaRPr lang="de-DE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9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1" indent="-227525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2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5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5ACA86-438C-46D6-BB49-006E6509E6E4}" type="slidenum">
              <a:rPr lang="de-DE"/>
              <a:pPr eaLnBrk="1" hangingPunct="1"/>
              <a:t>49</a:t>
            </a:fld>
            <a:endParaRPr lang="de-DE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754063"/>
            <a:ext cx="1588" cy="3175"/>
          </a:xfrm>
          <a:ln/>
        </p:spPr>
      </p:sp>
      <p:sp>
        <p:nvSpPr>
          <p:cNvPr id="10957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7615"/>
            <a:ext cx="5435600" cy="4384716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Figure 4 Comparison between ﬂuid-model predictions and previously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published data. a, Maximum proton energy as a function of laser pulse duration.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Circles and squares are experimental data for the two intensity ranges; the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intensities are in units of W cm−2 . Lines represent calculations for various laser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intensities, as indicated in units of W cm−2 , using the ﬂuid model assuming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20-μm-thick targets and a 10 μm FWHM laser spot size. b,  . Circles and squares are experimental data for the two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laser-pulse-duration ranges shown. The line is given by the ﬂuid model assuming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20-μm-thick targets, a 10 μm FWHM laser spot size and a 0.5 ps laser pulse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duration. References are as follows: LOA12 , JanUSP20 , RAL PW46 , Nova PW2 ,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RAL VULCAN16,17 , Osaka47 , CUOS48 , MPQ21 , Tokyo49 , ASTRA18 . LULI represents the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data presented in this article (see Fig. 2).</a:t>
            </a:r>
          </a:p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037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953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838C79-9FA6-404E-A8A9-7FAAEBD0B44D}" type="slidenum">
              <a:rPr lang="de-DE"/>
              <a:pPr/>
              <a:t>3</a:t>
            </a:fld>
            <a:endParaRPr lang="de-DE"/>
          </a:p>
        </p:txBody>
      </p:sp>
      <p:sp>
        <p:nvSpPr>
          <p:cNvPr id="91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Solarkonstante: 1367 W/m²; Fläche der Erdscheibe: 1.29 x 10^8 km² = 1.29 x 10^8 km²</a:t>
            </a:r>
          </a:p>
          <a:p>
            <a:r>
              <a:rPr lang="de-DE" dirty="0"/>
              <a:t>Ges. Strahlungsfluss auf die Erde: 1,76 x 10^17 W</a:t>
            </a:r>
          </a:p>
          <a:p>
            <a:r>
              <a:rPr lang="de-DE" dirty="0"/>
              <a:t>dto. bezogen auf 0.1 mm²: 1,76 x 10^20 W/cm²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3147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054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Laser: 100GW, 35fs, 1kHz, beam waist ~5mm FWHM, lens f=40mm singlet, \lambda = ~800nm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0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595435-DAA4-4320-A039-28B696D161DF}" type="slidenum">
              <a:rPr lang="de-DE"/>
              <a:pPr/>
              <a:t>5</a:t>
            </a:fld>
            <a:endParaRPr lang="de-DE"/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5E11B7-F664-47AA-889C-D5E00BB4822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812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4CD227-ED88-450B-923A-91F8837BEE14}" type="slidenum">
              <a:rPr lang="de-DE"/>
              <a:pPr/>
              <a:t>7</a:t>
            </a:fld>
            <a:endParaRPr lang="de-DE"/>
          </a:p>
        </p:txBody>
      </p:sp>
      <p:sp>
        <p:nvSpPr>
          <p:cNvPr id="93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FCCA4-E8D4-4F77-95BF-FEC2FEFE91C2}" type="slidenum">
              <a:rPr lang="de-DE"/>
              <a:pPr/>
              <a:t>9</a:t>
            </a:fld>
            <a:endParaRPr lang="de-DE"/>
          </a:p>
        </p:txBody>
      </p:sp>
      <p:sp>
        <p:nvSpPr>
          <p:cNvPr id="93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hydrites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458" indent="-284407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7628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679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730" indent="-227526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2781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57833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2884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7935" indent="-227526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36B85E-BE4D-4AE7-8CBB-FB496607DE34}" type="slidenum">
              <a:rPr lang="de-DE"/>
              <a:pPr eaLnBrk="1" hangingPunct="1"/>
              <a:t>10</a:t>
            </a:fld>
            <a:endParaRPr lang="de-DE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ChangeArrowheads="1"/>
          </p:cNvSpPr>
          <p:nvPr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3A6F8A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5B82"/>
              </a:solidFill>
              <a:ea typeface="ＭＳ Ｐゴシック" pitchFamily="1" charset="-128"/>
            </a:endParaRPr>
          </a:p>
        </p:txBody>
      </p:sp>
      <p:sp>
        <p:nvSpPr>
          <p:cNvPr id="359427" name="Rectangle 3"/>
          <p:cNvSpPr>
            <a:spLocks noChangeArrowheads="1"/>
          </p:cNvSpPr>
          <p:nvPr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9432" name="Text Box 8"/>
          <p:cNvSpPr txBox="1">
            <a:spLocks noChangeArrowheads="1"/>
          </p:cNvSpPr>
          <p:nvPr/>
        </p:nvSpPr>
        <p:spPr bwMode="auto">
          <a:xfrm>
            <a:off x="462824" y="5429250"/>
            <a:ext cx="510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 smtClean="0">
                <a:solidFill>
                  <a:srgbClr val="F4F4F4"/>
                </a:solidFill>
                <a:ea typeface="ＭＳ Ｐゴシック" pitchFamily="1" charset="-128"/>
              </a:rPr>
              <a:t>19</a:t>
            </a:r>
            <a:r>
              <a:rPr lang="de-DE" sz="1400" baseline="0" dirty="0" smtClean="0">
                <a:solidFill>
                  <a:srgbClr val="F4F4F4"/>
                </a:solidFill>
                <a:ea typeface="ＭＳ Ｐゴシック" pitchFamily="1" charset="-128"/>
              </a:rPr>
              <a:t> April</a:t>
            </a:r>
            <a:r>
              <a:rPr lang="de-DE" sz="1400" dirty="0" smtClean="0">
                <a:solidFill>
                  <a:srgbClr val="F4F4F4"/>
                </a:solidFill>
                <a:ea typeface="ＭＳ Ｐゴシック" pitchFamily="1" charset="-128"/>
              </a:rPr>
              <a:t> 2013 </a:t>
            </a:r>
            <a:r>
              <a:rPr lang="de-DE" sz="1400" dirty="0">
                <a:solidFill>
                  <a:srgbClr val="F4F4F4"/>
                </a:solidFill>
                <a:ea typeface="ＭＳ Ｐゴシック" pitchFamily="1" charset="-128"/>
              </a:rPr>
              <a:t>| Markus Büscher </a:t>
            </a:r>
            <a:r>
              <a:rPr lang="de-DE" sz="1200" i="1" dirty="0">
                <a:solidFill>
                  <a:srgbClr val="F4F4F4"/>
                </a:solidFill>
              </a:rPr>
              <a:t>(m.buescher@fz-juelich.de)</a:t>
            </a:r>
            <a:endParaRPr lang="de-DE" sz="1400" dirty="0">
              <a:solidFill>
                <a:srgbClr val="F4F4F4"/>
              </a:solidFill>
              <a:ea typeface="ＭＳ Ｐゴシック" pitchFamily="1" charset="-128"/>
            </a:endParaRPr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462824" y="2997200"/>
            <a:ext cx="82215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noProof="0" dirty="0" smtClean="0">
                <a:solidFill>
                  <a:schemeClr val="bg1"/>
                </a:solidFill>
              </a:rPr>
              <a:t>Cluster-Laser</a:t>
            </a:r>
            <a:r>
              <a:rPr lang="en-US" sz="3200" b="1" baseline="0" noProof="0" dirty="0" smtClean="0">
                <a:solidFill>
                  <a:schemeClr val="bg1"/>
                </a:solidFill>
              </a:rPr>
              <a:t> </a:t>
            </a:r>
            <a:r>
              <a:rPr lang="en-US" sz="3200" b="1" noProof="0" dirty="0" smtClean="0">
                <a:solidFill>
                  <a:schemeClr val="bg1"/>
                </a:solidFill>
              </a:rPr>
              <a:t>Interactions</a:t>
            </a:r>
            <a:br>
              <a:rPr lang="en-US" sz="3200" b="1" noProof="0" dirty="0" smtClean="0">
                <a:solidFill>
                  <a:schemeClr val="bg1"/>
                </a:solidFill>
              </a:rPr>
            </a:br>
            <a:endParaRPr lang="en-US" sz="2400" b="1" noProof="0" dirty="0" smtClean="0">
              <a:solidFill>
                <a:schemeClr val="bg1"/>
              </a:solidFill>
            </a:endParaRPr>
          </a:p>
        </p:txBody>
      </p:sp>
      <p:pic>
        <p:nvPicPr>
          <p:cNvPr id="359434" name="Picture 10" descr="Logo_FZ_Jülich_NEU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5" name="Text Box 11"/>
          <p:cNvSpPr txBox="1">
            <a:spLocks noChangeArrowheads="1"/>
          </p:cNvSpPr>
          <p:nvPr/>
        </p:nvSpPr>
        <p:spPr bwMode="auto">
          <a:xfrm rot="-5400000">
            <a:off x="-1079500" y="933450"/>
            <a:ext cx="24765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462824" y="1870075"/>
            <a:ext cx="553001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20000"/>
              </a:spcBef>
              <a:buClr>
                <a:srgbClr val="009EE0"/>
              </a:buClr>
            </a:pPr>
            <a:r>
              <a:rPr lang="en-US" sz="2000" b="1" dirty="0" smtClean="0">
                <a:solidFill>
                  <a:srgbClr val="005B82"/>
                </a:solidFill>
              </a:rPr>
              <a:t>FP7-HP3 </a:t>
            </a:r>
            <a:r>
              <a:rPr lang="en-US" sz="2000" b="1" dirty="0" err="1" smtClean="0">
                <a:solidFill>
                  <a:srgbClr val="005B82"/>
                </a:solidFill>
              </a:rPr>
              <a:t>FutureJet</a:t>
            </a:r>
            <a:r>
              <a:rPr lang="en-US" sz="2000" b="1" baseline="0" dirty="0" smtClean="0">
                <a:solidFill>
                  <a:srgbClr val="005B82"/>
                </a:solidFill>
              </a:rPr>
              <a:t> Workshop / ÖAW Vienna</a:t>
            </a:r>
            <a:endParaRPr lang="de-DE" sz="2000" b="1" dirty="0">
              <a:solidFill>
                <a:srgbClr val="005B8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378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47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Textmasterformat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3623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940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50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099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60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045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6738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074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1" charset="-128"/>
            </a:endParaRPr>
          </a:p>
        </p:txBody>
      </p:sp>
      <p:sp>
        <p:nvSpPr>
          <p:cNvPr id="358409" name="Text Box 9"/>
          <p:cNvSpPr txBox="1">
            <a:spLocks noChangeArrowheads="1"/>
          </p:cNvSpPr>
          <p:nvPr/>
        </p:nvSpPr>
        <p:spPr bwMode="auto">
          <a:xfrm>
            <a:off x="457200" y="6477000"/>
            <a:ext cx="8382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000">
                <a:solidFill>
                  <a:srgbClr val="3A6F8A"/>
                </a:solidFill>
                <a:ea typeface="ＭＳ Ｐゴシック" pitchFamily="1" charset="-128"/>
              </a:rPr>
              <a:t>								</a:t>
            </a:r>
          </a:p>
        </p:txBody>
      </p:sp>
      <p:sp>
        <p:nvSpPr>
          <p:cNvPr id="358410" name="Text Box 10"/>
          <p:cNvSpPr txBox="1">
            <a:spLocks noChangeArrowheads="1"/>
          </p:cNvSpPr>
          <p:nvPr/>
        </p:nvSpPr>
        <p:spPr bwMode="auto">
          <a:xfrm>
            <a:off x="323850" y="6461125"/>
            <a:ext cx="8686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000" dirty="0" smtClean="0">
                <a:solidFill>
                  <a:srgbClr val="005B82"/>
                </a:solidFill>
                <a:ea typeface="ＭＳ Ｐゴシック" pitchFamily="1" charset="-128"/>
              </a:rPr>
              <a:t>19 April 2013				Markus Büscher</a:t>
            </a:r>
            <a:r>
              <a:rPr lang="de-DE" sz="1000" dirty="0" smtClean="0">
                <a:solidFill>
                  <a:srgbClr val="3A6F8A"/>
                </a:solidFill>
                <a:ea typeface="ＭＳ Ｐゴシック" pitchFamily="1" charset="-128"/>
              </a:rPr>
              <a:t>		</a:t>
            </a:r>
            <a:r>
              <a:rPr lang="de-DE" sz="1000" dirty="0">
                <a:solidFill>
                  <a:srgbClr val="3A6F8A"/>
                </a:solidFill>
                <a:ea typeface="ＭＳ Ｐゴシック" pitchFamily="1" charset="-128"/>
              </a:rPr>
              <a:t>		</a:t>
            </a:r>
            <a:fld id="{B0F9E383-DD42-4BCD-9C7F-963800368DC2}" type="slidenum">
              <a:rPr lang="de-DE" sz="1000">
                <a:solidFill>
                  <a:srgbClr val="005B82"/>
                </a:solidFill>
                <a:ea typeface="ＭＳ Ｐゴシック" pitchFamily="1" charset="-128"/>
              </a:rPr>
              <a:pPr eaLnBrk="0" hangingPunct="0">
                <a:spcBef>
                  <a:spcPct val="50000"/>
                </a:spcBef>
              </a:pPr>
              <a:t>‹Nr.›</a:t>
            </a:fld>
            <a:endParaRPr lang="de-DE" sz="1000" dirty="0">
              <a:solidFill>
                <a:srgbClr val="005B82"/>
              </a:solidFill>
              <a:ea typeface="ＭＳ Ｐゴシック" pitchFamily="1" charset="-128"/>
            </a:endParaRPr>
          </a:p>
        </p:txBody>
      </p:sp>
      <p:pic>
        <p:nvPicPr>
          <p:cNvPr id="358411" name="Picture 11" descr="Logo_FZ_Jülich_NEU_rg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7000"/>
            <a:ext cx="14478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media" Target="../media/media1.mp4"/><Relationship Id="rId7" Type="http://schemas.openxmlformats.org/officeDocument/2006/relationships/image" Target="../media/image9.wm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10" Type="http://schemas.openxmlformats.org/officeDocument/2006/relationships/hyperlink" Target="file:///C:\Users\markus\Eigene%20Vortr&#228;ge\Videos\YouTube-%20Lightning%20in%20the%20lab%20Femtosecond%20laser%20generating%20plasma%20in%20air.mp4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17.png"/><Relationship Id="rId4" Type="http://schemas.openxmlformats.org/officeDocument/2006/relationships/image" Target="../media/image1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w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markus\Eigene%20Vortr&#228;ge\Laser%20Tbilisi%202010\Virtual%20Lab%20Tour.wmv" TargetMode="External"/><Relationship Id="rId1" Type="http://schemas.microsoft.com/office/2007/relationships/media" Target="file:///C:\Users\markus\Eigene%20Vortr&#228;ge\Laser%20Tbilisi%202010\Virtual%20Lab%20Tour.wmv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290" name="Picture 10" descr="http://www.anphy.uni-duesseldorf.de/logo_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53" y="5160640"/>
            <a:ext cx="2488758" cy="14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Target Normal Sheath Acceleration (TNSA)</a:t>
            </a:r>
            <a:br>
              <a:rPr lang="en-US" smtClean="0"/>
            </a:br>
            <a:endParaRPr lang="de-DE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7" b="359"/>
          <a:stretch>
            <a:fillRect/>
          </a:stretch>
        </p:blipFill>
        <p:spPr bwMode="auto">
          <a:xfrm>
            <a:off x="5003800" y="2132013"/>
            <a:ext cx="3455988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2"/>
          <a:stretch>
            <a:fillRect/>
          </a:stretch>
        </p:blipFill>
        <p:spPr bwMode="auto">
          <a:xfrm>
            <a:off x="755650" y="1916113"/>
            <a:ext cx="39195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2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501650" y="3619500"/>
            <a:ext cx="863600" cy="706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746125" y="1939925"/>
            <a:ext cx="490538" cy="654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6396038" y="5876925"/>
            <a:ext cx="2640012" cy="24447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 b="1" dirty="0"/>
              <a:t>H. Schwörer et al., Nature 439, 445 (2006)</a:t>
            </a:r>
          </a:p>
        </p:txBody>
      </p:sp>
    </p:spTree>
    <p:extLst>
      <p:ext uri="{BB962C8B-B14F-4D97-AF65-F5344CB8AC3E}">
        <p14:creationId xmlns:p14="http://schemas.microsoft.com/office/powerpoint/2010/main" val="23358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ton_foi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412875"/>
            <a:ext cx="6528592" cy="4896445"/>
          </a:xfrm>
          <a:prstGeom prst="rect">
            <a:avLst/>
          </a:prstGeom>
        </p:spPr>
      </p:pic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TNSA (</a:t>
            </a:r>
            <a:r>
              <a:rPr lang="en-US" u="sng" dirty="0" smtClean="0"/>
              <a:t>foil</a:t>
            </a:r>
            <a:r>
              <a:rPr lang="en-US" dirty="0" smtClean="0"/>
              <a:t> targets)</a:t>
            </a:r>
            <a:br>
              <a:rPr lang="en-US" dirty="0" smtClean="0"/>
            </a:br>
            <a:endParaRPr lang="de-DE" dirty="0"/>
          </a:p>
        </p:txBody>
      </p:sp>
      <p:sp>
        <p:nvSpPr>
          <p:cNvPr id="940036" name="Text Box 4"/>
          <p:cNvSpPr txBox="1">
            <a:spLocks noChangeArrowheads="1"/>
          </p:cNvSpPr>
          <p:nvPr/>
        </p:nvSpPr>
        <p:spPr bwMode="auto">
          <a:xfrm>
            <a:off x="442664" y="1412875"/>
            <a:ext cx="2662237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1"/>
                </a:solidFill>
              </a:rPr>
              <a:t>simulation: P.Gibbon, JSC, FZ Jülich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876256" y="4254187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accelerates</a:t>
            </a:r>
          </a:p>
          <a:p>
            <a:pPr algn="ctr"/>
            <a:r>
              <a:rPr lang="en-US" sz="2400" dirty="0" smtClean="0"/>
              <a:t>protons/ions</a:t>
            </a:r>
            <a:endParaRPr lang="en-US" sz="2400" dirty="0"/>
          </a:p>
        </p:txBody>
      </p:sp>
      <p:sp>
        <p:nvSpPr>
          <p:cNvPr id="6" name="Pfeil nach rechts 5"/>
          <p:cNvSpPr/>
          <p:nvPr/>
        </p:nvSpPr>
        <p:spPr bwMode="auto">
          <a:xfrm>
            <a:off x="6948264" y="3861048"/>
            <a:ext cx="936104" cy="360040"/>
          </a:xfrm>
          <a:prstGeom prst="rightArrow">
            <a:avLst/>
          </a:prstGeom>
          <a:noFill/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Below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5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Limited-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targets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68413"/>
            <a:ext cx="7772400" cy="4114800"/>
          </a:xfrm>
        </p:spPr>
        <p:txBody>
          <a:bodyPr/>
          <a:lstStyle/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Accumulation of protons in regions with high field strength</a:t>
            </a:r>
          </a:p>
          <a:p>
            <a:pPr eaLnBrk="1" hangingPunct="1"/>
            <a:r>
              <a:rPr lang="en-GB" smtClean="0">
                <a:solidFill>
                  <a:srgbClr val="000000"/>
                </a:solidFill>
              </a:rPr>
              <a:t>Reduced reflux of electrons from the target</a:t>
            </a:r>
          </a:p>
          <a:p>
            <a:pPr eaLnBrk="1" hangingPunct="1"/>
            <a:endParaRPr lang="de-DE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730500"/>
            <a:ext cx="4572000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815975" y="2286000"/>
            <a:ext cx="3756025" cy="327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2560638" y="2436813"/>
            <a:ext cx="3756025" cy="48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10"/>
          <p:cNvSpPr>
            <a:spLocks noChangeArrowheads="1"/>
          </p:cNvSpPr>
          <p:nvPr/>
        </p:nvSpPr>
        <p:spPr bwMode="auto">
          <a:xfrm>
            <a:off x="327025" y="4179888"/>
            <a:ext cx="815975" cy="817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Text Box 12"/>
          <p:cNvSpPr txBox="1">
            <a:spLocks noChangeArrowheads="1"/>
          </p:cNvSpPr>
          <p:nvPr/>
        </p:nvSpPr>
        <p:spPr bwMode="auto">
          <a:xfrm>
            <a:off x="5973763" y="2924175"/>
            <a:ext cx="23431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solidFill>
                  <a:srgbClr val="999999"/>
                </a:solidFill>
                <a:ea typeface="Arial Unicode MS" pitchFamily="34" charset="-128"/>
                <a:cs typeface="Arial Unicode MS" pitchFamily="34" charset="-128"/>
              </a:rPr>
              <a:t>J.Fuchs, M. Borghesi,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solidFill>
                  <a:srgbClr val="999999"/>
                </a:solidFill>
                <a:ea typeface="Arial Unicode MS" pitchFamily="34" charset="-128"/>
                <a:cs typeface="Arial Unicode MS" pitchFamily="34" charset="-128"/>
              </a:rPr>
              <a:t>T. Cowan, O. Willi et. al.</a:t>
            </a:r>
          </a:p>
        </p:txBody>
      </p:sp>
    </p:spTree>
    <p:extLst>
      <p:ext uri="{BB962C8B-B14F-4D97-AF65-F5344CB8AC3E}">
        <p14:creationId xmlns:p14="http://schemas.microsoft.com/office/powerpoint/2010/main" val="400544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2781300"/>
            <a:ext cx="5761037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452688"/>
            <a:ext cx="4643437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Hydrogen pellets as target</a:t>
            </a:r>
            <a:br>
              <a:rPr lang="de-DE" smtClean="0"/>
            </a:br>
            <a:endParaRPr lang="de-DE" smtClean="0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313"/>
            <a:ext cx="8062664" cy="5113337"/>
          </a:xfrm>
        </p:spPr>
        <p:txBody>
          <a:bodyPr/>
          <a:lstStyle/>
          <a:p>
            <a:pPr eaLnBrk="1" hangingPunct="1"/>
            <a:r>
              <a:rPr lang="en-US" sz="2000" dirty="0" smtClean="0"/>
              <a:t>2-D Simulations from the JSC Jülich</a:t>
            </a:r>
          </a:p>
          <a:p>
            <a:pPr eaLnBrk="1" hangingPunct="1"/>
            <a:r>
              <a:rPr lang="en-US" sz="2000" dirty="0" smtClean="0"/>
              <a:t>Laser pulse </a:t>
            </a:r>
            <a:r>
              <a:rPr lang="en-US" sz="2000" dirty="0"/>
              <a:t>(</a:t>
            </a:r>
            <a:r>
              <a:rPr lang="en-US" sz="2000" dirty="0" smtClean="0">
                <a:latin typeface="Symbol" pitchFamily="18" charset="2"/>
              </a:rPr>
              <a:t>l</a:t>
            </a:r>
            <a:r>
              <a:rPr lang="en-US" sz="2000" dirty="0" smtClean="0"/>
              <a:t>=1 µm, focus </a:t>
            </a:r>
            <a:r>
              <a:rPr lang="en-US" sz="2000" dirty="0" smtClean="0">
                <a:cs typeface="Arial" charset="0"/>
              </a:rPr>
              <a:t>Ø</a:t>
            </a:r>
            <a:r>
              <a:rPr lang="en-US" sz="2000" dirty="0" smtClean="0"/>
              <a:t> =10 µm) hits a 10 µm frozen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pellet</a:t>
            </a:r>
          </a:p>
          <a:p>
            <a:pPr eaLnBrk="1" hangingPunct="1"/>
            <a:endParaRPr lang="de-DE" sz="2000" dirty="0" smtClean="0"/>
          </a:p>
        </p:txBody>
      </p:sp>
      <p:sp>
        <p:nvSpPr>
          <p:cNvPr id="49158" name="Line 10"/>
          <p:cNvSpPr>
            <a:spLocks noChangeShapeType="1"/>
          </p:cNvSpPr>
          <p:nvPr/>
        </p:nvSpPr>
        <p:spPr bwMode="auto">
          <a:xfrm>
            <a:off x="4859338" y="3352800"/>
            <a:ext cx="3313112" cy="0"/>
          </a:xfrm>
          <a:prstGeom prst="line">
            <a:avLst/>
          </a:prstGeom>
          <a:noFill/>
          <a:ln w="38100">
            <a:solidFill>
              <a:srgbClr val="8F5BF7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9159" name="Text Box 11"/>
          <p:cNvSpPr txBox="1">
            <a:spLocks noChangeArrowheads="1"/>
          </p:cNvSpPr>
          <p:nvPr/>
        </p:nvSpPr>
        <p:spPr bwMode="auto">
          <a:xfrm>
            <a:off x="4832350" y="2997200"/>
            <a:ext cx="249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8F5BF7"/>
                </a:solidFill>
              </a:rPr>
              <a:t>COSY injection energy</a:t>
            </a:r>
          </a:p>
        </p:txBody>
      </p:sp>
      <p:sp>
        <p:nvSpPr>
          <p:cNvPr id="49160" name="Line 12"/>
          <p:cNvSpPr>
            <a:spLocks noChangeShapeType="1"/>
          </p:cNvSpPr>
          <p:nvPr/>
        </p:nvSpPr>
        <p:spPr bwMode="auto">
          <a:xfrm>
            <a:off x="3194050" y="4437063"/>
            <a:ext cx="0" cy="647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8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cluster-jet target for laser applications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631094" cy="4842050"/>
          </a:xfrm>
        </p:spPr>
      </p:pic>
      <p:sp>
        <p:nvSpPr>
          <p:cNvPr id="10" name="Textfeld 9"/>
          <p:cNvSpPr txBox="1"/>
          <p:nvPr/>
        </p:nvSpPr>
        <p:spPr>
          <a:xfrm>
            <a:off x="4427984" y="2636912"/>
            <a:ext cx="4527200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Photo:</a:t>
            </a:r>
          </a:p>
          <a:p>
            <a:pPr algn="ctr"/>
            <a:r>
              <a:rPr lang="en-US" sz="2000" dirty="0" smtClean="0"/>
              <a:t>Target in test stand / </a:t>
            </a:r>
            <a:r>
              <a:rPr lang="en-US" sz="2000" dirty="0" smtClean="0"/>
              <a:t>Univ. </a:t>
            </a:r>
            <a:r>
              <a:rPr lang="en-US" sz="2000" dirty="0" err="1" smtClean="0"/>
              <a:t>Münster</a:t>
            </a:r>
            <a:endParaRPr lang="en-US" sz="2000" dirty="0" smtClean="0"/>
          </a:p>
          <a:p>
            <a:pPr algn="ctr"/>
            <a:r>
              <a:rPr lang="en-US" sz="2000" dirty="0" smtClean="0"/>
              <a:t>April 2013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Transfer to HHUD</a:t>
            </a:r>
          </a:p>
          <a:p>
            <a:pPr algn="ctr"/>
            <a:r>
              <a:rPr lang="en-US" sz="2000" dirty="0" smtClean="0"/>
              <a:t>Summer 2013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First measurements with „small“ laser</a:t>
            </a:r>
          </a:p>
          <a:p>
            <a:pPr algn="ctr"/>
            <a:r>
              <a:rPr lang="en-US" sz="2000" dirty="0" smtClean="0"/>
              <a:t>Fall 2013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2968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Laser-cluster interaction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114800"/>
          </a:xfrm>
        </p:spPr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endParaRPr lang="en-US" dirty="0"/>
          </a:p>
        </p:txBody>
      </p:sp>
      <p:pic>
        <p:nvPicPr>
          <p:cNvPr id="87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0656"/>
            <a:ext cx="7696944" cy="1984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5064"/>
            <a:ext cx="4220344" cy="235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04048" y="4725144"/>
            <a:ext cx="3738524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de-DE" sz="2000" dirty="0" smtClean="0"/>
              <a:t>Target:</a:t>
            </a:r>
          </a:p>
          <a:p>
            <a:pPr algn="ctr"/>
            <a:r>
              <a:rPr lang="de-DE" sz="2000" dirty="0" smtClean="0"/>
              <a:t>CO</a:t>
            </a:r>
            <a:r>
              <a:rPr lang="de-DE" sz="2000" baseline="-25000" dirty="0" smtClean="0"/>
              <a:t>2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clusters</a:t>
            </a:r>
            <a:r>
              <a:rPr lang="de-DE" sz="2000" dirty="0" smtClean="0"/>
              <a:t> in He gas (60 bar)</a:t>
            </a:r>
          </a:p>
          <a:p>
            <a:pPr algn="ctr"/>
            <a:r>
              <a:rPr lang="de-DE" sz="2000" dirty="0" smtClean="0"/>
              <a:t>Cluster </a:t>
            </a:r>
            <a:r>
              <a:rPr lang="de-DE" sz="2000" dirty="0" smtClean="0">
                <a:latin typeface="Arial"/>
                <a:cs typeface="Arial"/>
              </a:rPr>
              <a:t>Ø </a:t>
            </a:r>
            <a:r>
              <a:rPr lang="de-DE" sz="2000" dirty="0" smtClean="0"/>
              <a:t>~ 400 </a:t>
            </a:r>
            <a:r>
              <a:rPr lang="de-DE" sz="2000" dirty="0" err="1" smtClean="0"/>
              <a:t>nm</a:t>
            </a:r>
            <a:endParaRPr lang="de-DE" sz="2000" dirty="0" smtClean="0"/>
          </a:p>
          <a:p>
            <a:pPr algn="ctr"/>
            <a:r>
              <a:rPr lang="de-DE" sz="2000" dirty="0" smtClean="0"/>
              <a:t>3·10</a:t>
            </a:r>
            <a:r>
              <a:rPr lang="de-DE" sz="2000" baseline="30000" dirty="0" smtClean="0"/>
              <a:t>9</a:t>
            </a:r>
            <a:r>
              <a:rPr lang="de-DE" sz="2000" dirty="0" smtClean="0"/>
              <a:t> </a:t>
            </a:r>
            <a:r>
              <a:rPr lang="de-DE" sz="2000" dirty="0" err="1" smtClean="0"/>
              <a:t>cluster</a:t>
            </a:r>
            <a:r>
              <a:rPr lang="de-DE" sz="2000" dirty="0" smtClean="0"/>
              <a:t>/cm³</a:t>
            </a:r>
          </a:p>
        </p:txBody>
      </p:sp>
    </p:spTree>
    <p:extLst>
      <p:ext uri="{BB962C8B-B14F-4D97-AF65-F5344CB8AC3E}">
        <p14:creationId xmlns:p14="http://schemas.microsoft.com/office/powerpoint/2010/main" val="32104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Laser-cluster interaction</a:t>
            </a:r>
            <a:br>
              <a:rPr lang="en-US"/>
            </a:b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114800"/>
          </a:xfrm>
        </p:spPr>
        <p:txBody>
          <a:bodyPr/>
          <a:lstStyle/>
          <a:p>
            <a:r>
              <a:rPr lang="en-US" dirty="0" smtClean="0"/>
              <a:t>Much higher energies as from pure gas or foil targets!</a:t>
            </a:r>
            <a:endParaRPr lang="en-US" dirty="0"/>
          </a:p>
        </p:txBody>
      </p:sp>
      <p:pic>
        <p:nvPicPr>
          <p:cNvPr id="871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" y="2659271"/>
            <a:ext cx="44386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724128" y="3501008"/>
            <a:ext cx="2529859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Laser:</a:t>
            </a:r>
          </a:p>
          <a:p>
            <a:pPr algn="ctr"/>
            <a:r>
              <a:rPr lang="en-US" sz="2000" smtClean="0"/>
              <a:t>4(!) TW Ti:Sa</a:t>
            </a:r>
          </a:p>
          <a:p>
            <a:pPr algn="ctr"/>
            <a:r>
              <a:rPr lang="en-US" sz="2000" smtClean="0"/>
              <a:t>40 fs / 150 mJ / 1 Hz</a:t>
            </a:r>
          </a:p>
        </p:txBody>
      </p:sp>
    </p:spTree>
    <p:extLst>
      <p:ext uri="{BB962C8B-B14F-4D97-AF65-F5344CB8AC3E}">
        <p14:creationId xmlns:p14="http://schemas.microsoft.com/office/powerpoint/2010/main" val="29682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Ions from gas target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r>
              <a:rPr lang="en-US" dirty="0" smtClean="0"/>
              <a:t>Data: </a:t>
            </a:r>
            <a:r>
              <a:rPr lang="en-US" dirty="0" err="1" smtClean="0"/>
              <a:t>Arcturus</a:t>
            </a:r>
            <a:r>
              <a:rPr lang="en-US" dirty="0" smtClean="0"/>
              <a:t> / HHUD (~100 TW) </a:t>
            </a:r>
          </a:p>
          <a:p>
            <a:r>
              <a:rPr lang="en-US" dirty="0" smtClean="0"/>
              <a:t>Thin (~500 µm) </a:t>
            </a:r>
            <a:r>
              <a:rPr lang="en-US" baseline="30000" dirty="0" smtClean="0"/>
              <a:t>4</a:t>
            </a:r>
            <a:r>
              <a:rPr lang="en-US" dirty="0" smtClean="0"/>
              <a:t>He gas jet → TNSA-like acceleration</a:t>
            </a:r>
            <a:endParaRPr lang="en-US" dirty="0"/>
          </a:p>
        </p:txBody>
      </p:sp>
      <p:pic>
        <p:nvPicPr>
          <p:cNvPr id="86425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/>
          <a:stretch/>
        </p:blipFill>
        <p:spPr bwMode="auto">
          <a:xfrm>
            <a:off x="251520" y="2431554"/>
            <a:ext cx="5849715" cy="361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699792" y="6053226"/>
            <a:ext cx="3804247" cy="400110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Simulations: EPOCH on JUROPA supercomputer (JSC/FZJ)</a:t>
            </a:r>
          </a:p>
          <a:p>
            <a:r>
              <a:rPr lang="en-US" sz="1000" b="1" dirty="0" smtClean="0"/>
              <a:t>See </a:t>
            </a:r>
            <a:r>
              <a:rPr lang="en-US" sz="1000" b="1" dirty="0" err="1" smtClean="0"/>
              <a:t>P.Greven</a:t>
            </a:r>
            <a:r>
              <a:rPr lang="en-US" sz="1000" b="1" dirty="0" smtClean="0"/>
              <a:t>, Diploma Thesis, RWTH Aachen (April 2013</a:t>
            </a:r>
            <a:r>
              <a:rPr lang="en-US" sz="1000" b="1" dirty="0" smtClean="0"/>
              <a:t>)</a:t>
            </a:r>
          </a:p>
        </p:txBody>
      </p:sp>
      <p:pic>
        <p:nvPicPr>
          <p:cNvPr id="864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8206" y="2616890"/>
            <a:ext cx="255224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/>
          <p:cNvCxnSpPr/>
          <p:nvPr/>
        </p:nvCxnSpPr>
        <p:spPr bwMode="auto">
          <a:xfrm flipV="1">
            <a:off x="7524327" y="2780928"/>
            <a:ext cx="0" cy="1584176"/>
          </a:xfrm>
          <a:prstGeom prst="straightConnector1">
            <a:avLst/>
          </a:prstGeom>
          <a:noFill/>
          <a:ln w="38100" cap="flat" cmpd="sng" algn="ctr">
            <a:solidFill>
              <a:srgbClr val="CC339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800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Laser-cluster interaction</a:t>
            </a:r>
            <a:br>
              <a:rPr lang="en-US" smtClean="0"/>
            </a:b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12776"/>
            <a:ext cx="7772400" cy="4114800"/>
          </a:xfrm>
        </p:spPr>
        <p:txBody>
          <a:bodyPr/>
          <a:lstStyle/>
          <a:p>
            <a:r>
              <a:rPr lang="en-US" smtClean="0"/>
              <a:t>Simulation for Arcturus / HHUD (100 TW, 1.3 · 10</a:t>
            </a:r>
            <a:r>
              <a:rPr lang="en-US" baseline="30000" smtClean="0"/>
              <a:t>20</a:t>
            </a:r>
            <a:r>
              <a:rPr lang="en-US" smtClean="0"/>
              <a:t> W/cm²) </a:t>
            </a:r>
          </a:p>
          <a:p>
            <a:r>
              <a:rPr lang="en-US" smtClean="0"/>
              <a:t>H</a:t>
            </a:r>
            <a:r>
              <a:rPr lang="en-US" baseline="-25000" smtClean="0"/>
              <a:t>2</a:t>
            </a:r>
            <a:r>
              <a:rPr lang="en-US" smtClean="0"/>
              <a:t> cluster (Ø =1 µm) in a H</a:t>
            </a:r>
            <a:r>
              <a:rPr lang="en-US" baseline="-25000" smtClean="0"/>
              <a:t>2</a:t>
            </a:r>
            <a:r>
              <a:rPr lang="en-US" smtClean="0"/>
              <a:t> gas</a:t>
            </a:r>
            <a:endParaRPr lang="en-US"/>
          </a:p>
        </p:txBody>
      </p:sp>
      <p:pic>
        <p:nvPicPr>
          <p:cNvPr id="8673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3528" y="2492896"/>
            <a:ext cx="5969467" cy="247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52323" r="24135"/>
          <a:stretch/>
        </p:blipFill>
        <p:spPr bwMode="auto">
          <a:xfrm>
            <a:off x="6164957" y="2544892"/>
            <a:ext cx="2943547" cy="235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96136" y="5385340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A50021"/>
                </a:solidFill>
              </a:rPr>
              <a:t>Expanding cluster</a:t>
            </a:r>
            <a:endParaRPr lang="en-US" sz="2000">
              <a:solidFill>
                <a:srgbClr val="A50021"/>
              </a:solidFill>
            </a:endParaRPr>
          </a:p>
        </p:txBody>
      </p:sp>
      <p:cxnSp>
        <p:nvCxnSpPr>
          <p:cNvPr id="8" name="Gerade Verbindung mit Pfeil 7"/>
          <p:cNvCxnSpPr>
            <a:stCxn id="4" idx="0"/>
          </p:cNvCxnSpPr>
          <p:nvPr/>
        </p:nvCxnSpPr>
        <p:spPr bwMode="auto">
          <a:xfrm flipV="1">
            <a:off x="6907979" y="3811910"/>
            <a:ext cx="435796" cy="1573430"/>
          </a:xfrm>
          <a:prstGeom prst="straightConnector1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1115616" y="5386104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A50021"/>
                </a:solidFill>
              </a:rPr>
              <a:t>Laser pulse</a:t>
            </a:r>
            <a:endParaRPr lang="en-US" sz="2000">
              <a:solidFill>
                <a:srgbClr val="A50021"/>
              </a:solidFill>
            </a:endParaRPr>
          </a:p>
        </p:txBody>
      </p:sp>
      <p:cxnSp>
        <p:nvCxnSpPr>
          <p:cNvPr id="13" name="Gerade Verbindung mit Pfeil 12"/>
          <p:cNvCxnSpPr>
            <a:stCxn id="12" idx="0"/>
          </p:cNvCxnSpPr>
          <p:nvPr/>
        </p:nvCxnSpPr>
        <p:spPr bwMode="auto">
          <a:xfrm flipH="1" flipV="1">
            <a:off x="1403648" y="3933056"/>
            <a:ext cx="467143" cy="1453048"/>
          </a:xfrm>
          <a:prstGeom prst="straightConnector1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771800" y="6053226"/>
            <a:ext cx="3768980" cy="400110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/>
              <a:t>Simulations: EPOCH on JUROPA </a:t>
            </a:r>
            <a:r>
              <a:rPr lang="en-US" sz="1000" b="1" smtClean="0"/>
              <a:t>supercomputer (JSC/FZJ</a:t>
            </a:r>
            <a:r>
              <a:rPr lang="en-US" sz="1000" b="1" dirty="0" smtClean="0"/>
              <a:t>)</a:t>
            </a:r>
          </a:p>
          <a:p>
            <a:r>
              <a:rPr lang="en-US" sz="1000" b="1" dirty="0" smtClean="0"/>
              <a:t>See </a:t>
            </a:r>
            <a:r>
              <a:rPr lang="en-US" sz="1000" b="1" dirty="0" err="1" smtClean="0"/>
              <a:t>P.Greven</a:t>
            </a:r>
            <a:r>
              <a:rPr lang="en-US" sz="1000" b="1" dirty="0" smtClean="0"/>
              <a:t>, Diploma Thesis, RWTH Aachen (April 2013</a:t>
            </a:r>
            <a:r>
              <a:rPr lang="en-US" sz="1000" b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98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Cluster expansion</a:t>
            </a:r>
            <a:br>
              <a:rPr lang="en-US" smtClean="0"/>
            </a:b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84784"/>
            <a:ext cx="7772400" cy="4114800"/>
          </a:xfrm>
        </p:spPr>
        <p:txBody>
          <a:bodyPr/>
          <a:lstStyle/>
          <a:p>
            <a:r>
              <a:rPr lang="en-US" dirty="0" smtClean="0"/>
              <a:t>Pressure of hot </a:t>
            </a:r>
            <a:r>
              <a:rPr lang="en-US" dirty="0"/>
              <a:t>electrons &amp; Coulomb </a:t>
            </a:r>
            <a:r>
              <a:rPr lang="en-US" dirty="0" smtClean="0"/>
              <a:t>explosion</a:t>
            </a:r>
            <a:endParaRPr lang="en-US" dirty="0"/>
          </a:p>
        </p:txBody>
      </p:sp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72879"/>
            <a:ext cx="5758235" cy="34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9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Development of laser intensities</a:t>
            </a:r>
            <a:br>
              <a:rPr lang="en-US" smtClean="0"/>
            </a:br>
            <a:endParaRPr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1924053" y="1412878"/>
            <a:ext cx="5153022" cy="5040322"/>
            <a:chOff x="1924053" y="1412878"/>
            <a:chExt cx="5153022" cy="5040322"/>
          </a:xfrm>
        </p:grpSpPr>
        <p:pic>
          <p:nvPicPr>
            <p:cNvPr id="910340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1" r="290"/>
            <a:stretch/>
          </p:blipFill>
          <p:spPr bwMode="auto">
            <a:xfrm>
              <a:off x="1924053" y="1412878"/>
              <a:ext cx="5153022" cy="5040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10341" name="Rectangle 5"/>
            <p:cNvSpPr>
              <a:spLocks noChangeArrowheads="1"/>
            </p:cNvSpPr>
            <p:nvPr/>
          </p:nvSpPr>
          <p:spPr bwMode="auto">
            <a:xfrm>
              <a:off x="4783139" y="2925768"/>
              <a:ext cx="1344613" cy="265113"/>
            </a:xfrm>
            <a:prstGeom prst="rect">
              <a:avLst/>
            </a:prstGeom>
            <a:solidFill>
              <a:srgbClr val="1856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0342" name="Text Box 6"/>
          <p:cNvSpPr txBox="1">
            <a:spLocks noChangeArrowheads="1"/>
          </p:cNvSpPr>
          <p:nvPr/>
        </p:nvSpPr>
        <p:spPr bwMode="auto">
          <a:xfrm>
            <a:off x="7150100" y="2349500"/>
            <a:ext cx="1885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 smtClean="0"/>
              <a:t>Characteristic</a:t>
            </a:r>
          </a:p>
          <a:p>
            <a:pPr algn="ctr"/>
            <a:r>
              <a:rPr lang="en-US" sz="1800" b="1" smtClean="0"/>
              <a:t>electron energy</a:t>
            </a:r>
            <a:endParaRPr lang="en-US" sz="1800" b="1"/>
          </a:p>
        </p:txBody>
      </p:sp>
      <p:sp>
        <p:nvSpPr>
          <p:cNvPr id="910343" name="Text Box 7"/>
          <p:cNvSpPr txBox="1">
            <a:spLocks noChangeArrowheads="1"/>
          </p:cNvSpPr>
          <p:nvPr/>
        </p:nvSpPr>
        <p:spPr bwMode="auto">
          <a:xfrm>
            <a:off x="468313" y="2205038"/>
            <a:ext cx="1250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 smtClean="0"/>
              <a:t>Focussed</a:t>
            </a:r>
          </a:p>
          <a:p>
            <a:pPr algn="ctr"/>
            <a:r>
              <a:rPr lang="en-US" sz="1800" b="1" smtClean="0"/>
              <a:t>intensity</a:t>
            </a:r>
          </a:p>
          <a:p>
            <a:pPr algn="ctr"/>
            <a:r>
              <a:rPr lang="en-US" sz="1800" b="1" smtClean="0"/>
              <a:t>(W/cm²)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Protons from cluster/gas target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r>
              <a:rPr lang="en-US" dirty="0" smtClean="0"/>
              <a:t>Simulation for pure </a:t>
            </a:r>
            <a:r>
              <a:rPr lang="en-US" dirty="0"/>
              <a:t>H</a:t>
            </a:r>
            <a:r>
              <a:rPr lang="en-US" baseline="-25000" dirty="0"/>
              <a:t>2 </a:t>
            </a:r>
            <a:r>
              <a:rPr lang="en-US" dirty="0" smtClean="0"/>
              <a:t>clusters / gas</a:t>
            </a:r>
          </a:p>
          <a:p>
            <a:endParaRPr lang="en-US" dirty="0"/>
          </a:p>
        </p:txBody>
      </p:sp>
      <p:pic>
        <p:nvPicPr>
          <p:cNvPr id="8693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"/>
          <a:stretch/>
        </p:blipFill>
        <p:spPr bwMode="auto">
          <a:xfrm>
            <a:off x="788615" y="1882924"/>
            <a:ext cx="7762875" cy="45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Protons from cluster/gas target</a:t>
            </a:r>
            <a:br>
              <a:rPr lang="en-US" smtClean="0"/>
            </a:b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r>
              <a:rPr lang="en-US" dirty="0" smtClean="0"/>
              <a:t>Simulation for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cluster in H</a:t>
            </a:r>
            <a:r>
              <a:rPr lang="en-US" baseline="-25000" dirty="0"/>
              <a:t>2</a:t>
            </a:r>
            <a:r>
              <a:rPr lang="en-US" dirty="0" smtClean="0"/>
              <a:t> gas</a:t>
            </a:r>
            <a:endParaRPr lang="en-US" dirty="0"/>
          </a:p>
        </p:txBody>
      </p:sp>
      <p:pic>
        <p:nvPicPr>
          <p:cNvPr id="86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57" y="1897782"/>
            <a:ext cx="7515225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131840" y="3467313"/>
            <a:ext cx="3737856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Clusters enhance acceleration from surrounding gas!</a:t>
            </a:r>
          </a:p>
        </p:txBody>
      </p:sp>
    </p:spTree>
    <p:extLst>
      <p:ext uri="{BB962C8B-B14F-4D97-AF65-F5344CB8AC3E}">
        <p14:creationId xmlns:p14="http://schemas.microsoft.com/office/powerpoint/2010/main" val="7517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Protons from cluster/gas target</a:t>
            </a:r>
            <a:br>
              <a:rPr lang="en-US"/>
            </a:b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340768"/>
            <a:ext cx="7772400" cy="4114800"/>
          </a:xfrm>
        </p:spPr>
        <p:txBody>
          <a:bodyPr/>
          <a:lstStyle/>
          <a:p>
            <a:r>
              <a:rPr lang="en-US" dirty="0" smtClean="0"/>
              <a:t>Optimization of cluster radius</a:t>
            </a:r>
            <a:endParaRPr lang="en-US" dirty="0"/>
          </a:p>
        </p:txBody>
      </p:sp>
      <p:pic>
        <p:nvPicPr>
          <p:cNvPr id="87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498679" cy="403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(1):</a:t>
            </a:r>
            <a:br>
              <a:rPr lang="en-US" smtClean="0"/>
            </a:br>
            <a:r>
              <a:rPr lang="en-US" smtClean="0"/>
              <a:t>Proton acceleration at JuSPARC</a:t>
            </a:r>
            <a:endParaRPr lang="en-US"/>
          </a:p>
        </p:txBody>
      </p:sp>
      <p:pic>
        <p:nvPicPr>
          <p:cNvPr id="871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33" y="1916832"/>
            <a:ext cx="68770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3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50493"/>
            <a:ext cx="62007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(2):</a:t>
            </a:r>
            <a:br>
              <a:rPr lang="en-US" smtClean="0"/>
            </a:br>
            <a:endParaRPr lang="en-US"/>
          </a:p>
        </p:txBody>
      </p:sp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8" y="1237482"/>
            <a:ext cx="6177558" cy="209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9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(2):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725144"/>
            <a:ext cx="4968552" cy="166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52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971600" y="3697340"/>
            <a:ext cx="5040560" cy="8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8" y="1237482"/>
            <a:ext cx="6177558" cy="209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0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(2):</a:t>
            </a:r>
            <a:br>
              <a:rPr lang="en-US" smtClean="0"/>
            </a:br>
            <a:r>
              <a:rPr lang="en-US" smtClean="0"/>
              <a:t>MeV neutral atoms</a:t>
            </a:r>
            <a:endParaRPr lang="en-US"/>
          </a:p>
        </p:txBody>
      </p:sp>
      <p:pic>
        <p:nvPicPr>
          <p:cNvPr id="86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3419"/>
            <a:ext cx="36576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4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76" y="2924944"/>
            <a:ext cx="39052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0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(3):</a:t>
            </a:r>
            <a:br>
              <a:rPr lang="en-US" smtClean="0"/>
            </a:br>
            <a:endParaRPr lang="en-US"/>
          </a:p>
        </p:txBody>
      </p:sp>
      <p:pic>
        <p:nvPicPr>
          <p:cNvPr id="86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60" y="1244377"/>
            <a:ext cx="7154316" cy="201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63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96" y="3499618"/>
            <a:ext cx="6753944" cy="338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0" y="3531324"/>
            <a:ext cx="313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TRIDENT Laser, Los Alamos</a:t>
            </a:r>
          </a:p>
          <a:p>
            <a:r>
              <a:rPr lang="en-US" sz="1800" smtClean="0"/>
              <a:t>200 TW / 80 J / 600 fs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581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(3):</a:t>
            </a:r>
            <a:br>
              <a:rPr lang="en-US" smtClean="0"/>
            </a:br>
            <a:r>
              <a:rPr lang="en-US" smtClean="0"/>
              <a:t>Pulsed MeV neutron source</a:t>
            </a:r>
            <a:endParaRPr lang="en-US"/>
          </a:p>
        </p:txBody>
      </p:sp>
      <p:pic>
        <p:nvPicPr>
          <p:cNvPr id="86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7850"/>
            <a:ext cx="329191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73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71" y="3789040"/>
            <a:ext cx="5539333" cy="283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972138" y="5206246"/>
            <a:ext cx="167545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smtClean="0"/>
              <a:t>Up to 10</a:t>
            </a:r>
            <a:r>
              <a:rPr lang="en-US" sz="1800" baseline="30000" smtClean="0"/>
              <a:t>10</a:t>
            </a:r>
            <a:r>
              <a:rPr lang="en-US" sz="1800" smtClean="0"/>
              <a:t> n/sr</a:t>
            </a:r>
            <a:endParaRPr lang="en-US" sz="18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31821" r="60474" b="13624"/>
          <a:stretch/>
        </p:blipFill>
        <p:spPr bwMode="auto">
          <a:xfrm>
            <a:off x="3563888" y="1941952"/>
            <a:ext cx="2457450" cy="18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9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(4):</a:t>
            </a:r>
            <a:br>
              <a:rPr lang="en-US" smtClean="0"/>
            </a:br>
            <a:r>
              <a:rPr lang="en-US" smtClean="0"/>
              <a:t>Polarized ion sources</a:t>
            </a:r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6444208" y="177281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Submitted to PRL</a:t>
            </a:r>
            <a:endParaRPr lang="en-US" sz="1800"/>
          </a:p>
        </p:txBody>
      </p:sp>
      <p:pic>
        <p:nvPicPr>
          <p:cNvPr id="868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13" y="3163019"/>
            <a:ext cx="52482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8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1"/>
          <a:stretch/>
        </p:blipFill>
        <p:spPr bwMode="auto">
          <a:xfrm>
            <a:off x="395536" y="1579198"/>
            <a:ext cx="5688632" cy="177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1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2730351" y="1484784"/>
            <a:ext cx="5586065" cy="482438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de-DE"/>
          </a:p>
        </p:txBody>
      </p:sp>
      <p:sp>
        <p:nvSpPr>
          <p:cNvPr id="912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intensities …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12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3" t="26389" b="24792"/>
          <a:stretch>
            <a:fillRect/>
          </a:stretch>
        </p:blipFill>
        <p:spPr bwMode="auto">
          <a:xfrm>
            <a:off x="990103" y="1484784"/>
            <a:ext cx="1829371" cy="48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238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6"/>
          <a:stretch/>
        </p:blipFill>
        <p:spPr bwMode="auto">
          <a:xfrm>
            <a:off x="5123681" y="2153806"/>
            <a:ext cx="3156828" cy="303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2390" name="AutoShape 6"/>
          <p:cNvSpPr>
            <a:spLocks noChangeArrowheads="1"/>
          </p:cNvSpPr>
          <p:nvPr/>
        </p:nvSpPr>
        <p:spPr bwMode="auto">
          <a:xfrm rot="5400000" flipH="1">
            <a:off x="3335880" y="3133624"/>
            <a:ext cx="2677386" cy="115910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2391" name="Oval 7" descr="Blaues Seidenpapier"/>
          <p:cNvSpPr>
            <a:spLocks noChangeArrowheads="1"/>
          </p:cNvSpPr>
          <p:nvPr/>
        </p:nvSpPr>
        <p:spPr bwMode="auto">
          <a:xfrm>
            <a:off x="3959393" y="2367371"/>
            <a:ext cx="231060" cy="2717838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2392" name="Rectangle 8"/>
          <p:cNvSpPr>
            <a:spLocks noChangeArrowheads="1"/>
          </p:cNvSpPr>
          <p:nvPr/>
        </p:nvSpPr>
        <p:spPr bwMode="auto">
          <a:xfrm>
            <a:off x="3124660" y="3479648"/>
            <a:ext cx="9432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>
                <a:solidFill>
                  <a:srgbClr val="FF9900"/>
                </a:solidFill>
              </a:rPr>
              <a:t>1367 W/m²</a:t>
            </a:r>
          </a:p>
        </p:txBody>
      </p:sp>
      <p:pic>
        <p:nvPicPr>
          <p:cNvPr id="91239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1818"/>
              </a:clrFrom>
              <a:clrTo>
                <a:srgbClr val="101818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03" t="66026" r="30147"/>
          <a:stretch>
            <a:fillRect/>
          </a:stretch>
        </p:blipFill>
        <p:spPr bwMode="auto">
          <a:xfrm>
            <a:off x="4275389" y="4851516"/>
            <a:ext cx="1564180" cy="145780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</p:pic>
      <p:sp>
        <p:nvSpPr>
          <p:cNvPr id="912394" name="Line 10"/>
          <p:cNvSpPr>
            <a:spLocks noChangeShapeType="1"/>
          </p:cNvSpPr>
          <p:nvPr/>
        </p:nvSpPr>
        <p:spPr bwMode="auto">
          <a:xfrm flipV="1">
            <a:off x="5100516" y="3748236"/>
            <a:ext cx="172661" cy="108773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12395" name="Oval 11"/>
          <p:cNvSpPr>
            <a:spLocks noChangeArrowheads="1"/>
          </p:cNvSpPr>
          <p:nvPr/>
        </p:nvSpPr>
        <p:spPr bwMode="auto">
          <a:xfrm>
            <a:off x="4341516" y="4869289"/>
            <a:ext cx="1365273" cy="1358919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12396" name="Rectangle 12"/>
          <p:cNvSpPr>
            <a:spLocks noChangeArrowheads="1"/>
          </p:cNvSpPr>
          <p:nvPr/>
        </p:nvSpPr>
        <p:spPr bwMode="auto">
          <a:xfrm>
            <a:off x="5714609" y="5517232"/>
            <a:ext cx="11616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2000">
                <a:solidFill>
                  <a:srgbClr val="FFFF00"/>
                </a:solidFill>
              </a:rPr>
              <a:t>10</a:t>
            </a:r>
            <a:r>
              <a:rPr lang="de-DE" sz="2000" baseline="30000">
                <a:solidFill>
                  <a:srgbClr val="FFFF00"/>
                </a:solidFill>
              </a:rPr>
              <a:t>20</a:t>
            </a:r>
            <a:r>
              <a:rPr lang="de-DE" sz="2000">
                <a:solidFill>
                  <a:srgbClr val="FFFF00"/>
                </a:solidFill>
              </a:rPr>
              <a:t> W/cm²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(4):</a:t>
            </a:r>
            <a:br>
              <a:rPr lang="en-US" smtClean="0"/>
            </a:br>
            <a:r>
              <a:rPr lang="en-US" smtClean="0"/>
              <a:t>Polarized ion sources</a:t>
            </a:r>
            <a:endParaRPr lang="en-US"/>
          </a:p>
        </p:txBody>
      </p:sp>
      <p:pic>
        <p:nvPicPr>
          <p:cNvPr id="86937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53412"/>
            <a:ext cx="4824536" cy="271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938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1641"/>
            <a:ext cx="4412474" cy="263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101196" y="1916832"/>
            <a:ext cx="3518913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Unpolarized foil target: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No polarization build-up through </a:t>
            </a:r>
          </a:p>
          <a:p>
            <a:pPr algn="ctr"/>
            <a:r>
              <a:rPr lang="en-US" sz="1800" dirty="0" smtClean="0"/>
              <a:t>magnetic field (gradient)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24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(4):</a:t>
            </a:r>
            <a:br>
              <a:rPr lang="en-US" smtClean="0"/>
            </a:br>
            <a:r>
              <a:rPr lang="en-US" smtClean="0"/>
              <a:t>Polarized ion sources using polarized </a:t>
            </a:r>
            <a:r>
              <a:rPr lang="en-US" baseline="30000" smtClean="0"/>
              <a:t>3</a:t>
            </a:r>
            <a:r>
              <a:rPr lang="en-US" smtClean="0"/>
              <a:t>He gas</a:t>
            </a:r>
            <a:endParaRPr lang="en-US"/>
          </a:p>
        </p:txBody>
      </p:sp>
      <p:sp>
        <p:nvSpPr>
          <p:cNvPr id="3" name="Inhaltsplatzhalter 2"/>
          <p:cNvSpPr txBox="1">
            <a:spLocks/>
          </p:cNvSpPr>
          <p:nvPr/>
        </p:nvSpPr>
        <p:spPr>
          <a:xfrm>
            <a:off x="685800" y="1720914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smtClean="0"/>
              <a:t>Stable (days) nuclear polarization @ room temperature</a:t>
            </a:r>
          </a:p>
          <a:p>
            <a:r>
              <a:rPr lang="en-US" kern="0" smtClean="0"/>
              <a:t>Available from Univ. Mainz</a:t>
            </a:r>
          </a:p>
          <a:p>
            <a:endParaRPr lang="en-US" kern="0"/>
          </a:p>
        </p:txBody>
      </p:sp>
      <p:pic>
        <p:nvPicPr>
          <p:cNvPr id="4" name="Picture 2" descr="http://www.ag-heil.physik.uni-mainz.de/Dateien/Fig_1_1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4" y="3100898"/>
            <a:ext cx="472708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ag-heil.physik.uni-mainz.de/Dateien/storagetransportrecycl_Fi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67" y="2893207"/>
            <a:ext cx="2915597" cy="316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139927" y="6125234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Production</a:t>
            </a:r>
            <a:endParaRPr lang="en-US" sz="2000" i="1"/>
          </a:p>
        </p:txBody>
      </p:sp>
      <p:sp>
        <p:nvSpPr>
          <p:cNvPr id="7" name="Textfeld 6"/>
          <p:cNvSpPr txBox="1"/>
          <p:nvPr/>
        </p:nvSpPr>
        <p:spPr>
          <a:xfrm>
            <a:off x="6609294" y="6125234"/>
            <a:ext cx="1262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Transport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0871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Possible applications (4):</a:t>
            </a:r>
            <a:br>
              <a:rPr lang="en-US" smtClean="0"/>
            </a:br>
            <a:r>
              <a:rPr lang="en-US" smtClean="0"/>
              <a:t>Polarized ion sources using polarized </a:t>
            </a:r>
            <a:r>
              <a:rPr lang="en-US" baseline="30000" smtClean="0"/>
              <a:t>3</a:t>
            </a:r>
            <a:r>
              <a:rPr lang="en-US" smtClean="0"/>
              <a:t>He gas</a:t>
            </a:r>
            <a:endParaRPr lang="en-US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685800" y="1690464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Holding field: </a:t>
            </a:r>
            <a:r>
              <a:rPr lang="en-US" kern="0" dirty="0" err="1" smtClean="0"/>
              <a:t>Halbach</a:t>
            </a:r>
            <a:r>
              <a:rPr lang="en-US" kern="0" dirty="0" smtClean="0"/>
              <a:t> array of permanent magnets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52"/>
          <a:stretch/>
        </p:blipFill>
        <p:spPr>
          <a:xfrm>
            <a:off x="1835696" y="2348880"/>
            <a:ext cx="5606749" cy="252028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706352" y="5385410"/>
            <a:ext cx="3737856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Enhanced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</a:t>
            </a:r>
            <a:r>
              <a:rPr lang="en-US" sz="2000" baseline="30000" dirty="0" smtClean="0"/>
              <a:t>2+</a:t>
            </a:r>
            <a:r>
              <a:rPr lang="en-US" sz="2000" dirty="0" smtClean="0"/>
              <a:t> yield by adding clusters?</a:t>
            </a:r>
          </a:p>
        </p:txBody>
      </p:sp>
    </p:spTree>
    <p:extLst>
      <p:ext uri="{BB962C8B-B14F-4D97-AF65-F5344CB8AC3E}">
        <p14:creationId xmlns:p14="http://schemas.microsoft.com/office/powerpoint/2010/main" val="349672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</a:t>
            </a:r>
            <a:r>
              <a:rPr lang="en-US" dirty="0" smtClean="0"/>
              <a:t>beams from laser plasmas: </a:t>
            </a:r>
            <a:br>
              <a:rPr lang="en-US" dirty="0" smtClean="0"/>
            </a:br>
            <a:r>
              <a:rPr lang="en-US" dirty="0" smtClean="0"/>
              <a:t>possible scenarios</a:t>
            </a:r>
            <a:endParaRPr lang="en-US" dirty="0"/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4850"/>
            <a:ext cx="7772400" cy="4462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1) Polarization is </a:t>
            </a:r>
            <a:r>
              <a:rPr lang="en-US" u="sng" dirty="0"/>
              <a:t>generated</a:t>
            </a:r>
          </a:p>
          <a:p>
            <a:pPr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dirty="0"/>
              <a:t>	Laser-acceleration process polarizes particles from </a:t>
            </a:r>
            <a:r>
              <a:rPr lang="en-US" dirty="0" err="1" smtClean="0"/>
              <a:t>unpolarized</a:t>
            </a:r>
            <a:r>
              <a:rPr lang="en-US" dirty="0" smtClean="0"/>
              <a:t> </a:t>
            </a:r>
            <a:r>
              <a:rPr lang="en-US" dirty="0"/>
              <a:t>targets (plasmas) due to large magnetic fields </a:t>
            </a:r>
            <a:r>
              <a:rPr lang="en-US" dirty="0" smtClean="0"/>
              <a:t>and/or </a:t>
            </a:r>
            <a:r>
              <a:rPr lang="en-US" dirty="0"/>
              <a:t>gradients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dirty="0"/>
              <a:t>		 → foil </a:t>
            </a:r>
            <a:r>
              <a:rPr lang="en-US" dirty="0" smtClean="0"/>
              <a:t>targets</a:t>
            </a:r>
            <a:endParaRPr lang="en-US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en-US" dirty="0"/>
              <a:t>	  </a:t>
            </a:r>
          </a:p>
          <a:p>
            <a:pPr>
              <a:lnSpc>
                <a:spcPct val="90000"/>
              </a:lnSpc>
            </a:pPr>
            <a:r>
              <a:rPr lang="en-US" dirty="0"/>
              <a:t>2) Polarization is </a:t>
            </a:r>
            <a:r>
              <a:rPr lang="en-US" u="sng" dirty="0"/>
              <a:t>preserved</a:t>
            </a:r>
          </a:p>
          <a:p>
            <a:pPr>
              <a:lnSpc>
                <a:spcPct val="90000"/>
              </a:lnSpc>
            </a:pPr>
            <a:r>
              <a:rPr lang="en-US" sz="1200" dirty="0"/>
              <a:t/>
            </a:r>
            <a:br>
              <a:rPr lang="en-US" sz="1200" dirty="0"/>
            </a:br>
            <a:r>
              <a:rPr lang="en-US" dirty="0"/>
              <a:t>Spin direction is invariant in strong laser &amp; plasma fields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		→ polarized </a:t>
            </a:r>
            <a:r>
              <a:rPr lang="en-US" baseline="30000" dirty="0"/>
              <a:t>3</a:t>
            </a:r>
            <a:r>
              <a:rPr lang="en-US" dirty="0"/>
              <a:t>He gas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794798" y="3468691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smtClean="0">
                <a:solidFill>
                  <a:srgbClr val="0AA60A"/>
                </a:solidFill>
                <a:latin typeface="Brush Script MT" pitchFamily="66" charset="0"/>
              </a:rPr>
              <a:t>P</a:t>
            </a:r>
            <a:r>
              <a:rPr lang="de-DE" b="1" dirty="0" smtClean="0">
                <a:solidFill>
                  <a:srgbClr val="0AA60A"/>
                </a:solidFill>
                <a:latin typeface="Brush Script MT" pitchFamily="66" charset="0"/>
              </a:rPr>
              <a:t> = 0</a:t>
            </a:r>
            <a:endParaRPr lang="en-US" b="1" dirty="0">
              <a:solidFill>
                <a:srgbClr val="0AA60A"/>
              </a:solidFill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4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 of electrons to plane waves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62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9" y="2212057"/>
            <a:ext cx="87344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85800" y="1844675"/>
            <a:ext cx="7989888" cy="4114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endParaRPr lang="en-US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ct val="0"/>
              </a:spcBef>
              <a:buClrTx/>
            </a:pPr>
            <a:r>
              <a:rPr lang="en-US" dirty="0" smtClean="0">
                <a:solidFill>
                  <a:schemeClr val="tx2"/>
                </a:solidFill>
              </a:rPr>
              <a:t>Electron is at rest again when laser pulse is gone!</a:t>
            </a:r>
            <a:endParaRPr lang="en-US" baseline="30000" dirty="0">
              <a:solidFill>
                <a:schemeClr val="tx2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63688" y="2186563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Lab </a:t>
            </a:r>
            <a:r>
              <a:rPr lang="de-DE" sz="1200" dirty="0" err="1" smtClean="0"/>
              <a:t>system</a:t>
            </a:r>
            <a:endParaRPr lang="en-US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3491880" y="1935058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mooving</a:t>
            </a:r>
            <a:r>
              <a:rPr lang="de-DE" sz="1200" dirty="0" smtClean="0"/>
              <a:t> </a:t>
            </a:r>
            <a:r>
              <a:rPr lang="de-DE" sz="1200" dirty="0" err="1" smtClean="0"/>
              <a:t>system</a:t>
            </a:r>
            <a:endParaRPr lang="en-US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899592" y="4286537"/>
            <a:ext cx="22204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i="1" dirty="0" err="1">
                <a:solidFill>
                  <a:srgbClr val="0AA60A"/>
                </a:solidFill>
              </a:rPr>
              <a:t>e</a:t>
            </a:r>
            <a:r>
              <a:rPr lang="de-DE" sz="2000" i="1" dirty="0" err="1" smtClean="0">
                <a:solidFill>
                  <a:srgbClr val="0AA60A"/>
                </a:solidFill>
              </a:rPr>
              <a:t>lectron</a:t>
            </a:r>
            <a:r>
              <a:rPr lang="de-DE" sz="2000" i="1" dirty="0" smtClean="0">
                <a:solidFill>
                  <a:srgbClr val="0AA60A"/>
                </a:solidFill>
              </a:rPr>
              <a:t> </a:t>
            </a:r>
            <a:r>
              <a:rPr lang="de-DE" sz="2000" i="1" dirty="0" err="1" smtClean="0">
                <a:solidFill>
                  <a:srgbClr val="0AA60A"/>
                </a:solidFill>
              </a:rPr>
              <a:t>trajectory</a:t>
            </a:r>
            <a:endParaRPr lang="en-US" sz="2000" i="1" dirty="0">
              <a:solidFill>
                <a:srgbClr val="0AA60A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92289" y="4686647"/>
            <a:ext cx="11801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3333CC"/>
                </a:solidFill>
              </a:rPr>
              <a:t>  B </a:t>
            </a:r>
            <a:r>
              <a:rPr lang="de-DE" sz="2000" i="1" dirty="0" err="1" smtClean="0">
                <a:solidFill>
                  <a:srgbClr val="3333CC"/>
                </a:solidFill>
              </a:rPr>
              <a:t>field</a:t>
            </a:r>
            <a:r>
              <a:rPr lang="de-DE" sz="2000" i="1" dirty="0" smtClean="0">
                <a:solidFill>
                  <a:srgbClr val="3333CC"/>
                </a:solidFill>
              </a:rPr>
              <a:t>  </a:t>
            </a:r>
            <a:endParaRPr lang="en-US" sz="2000" i="1" dirty="0">
              <a:solidFill>
                <a:srgbClr val="3333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04248" y="2636912"/>
            <a:ext cx="11801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i="1" dirty="0" smtClean="0">
                <a:solidFill>
                  <a:srgbClr val="FF0000"/>
                </a:solidFill>
              </a:rPr>
              <a:t>  E </a:t>
            </a:r>
            <a:r>
              <a:rPr lang="de-DE" sz="2000" i="1" dirty="0" err="1" smtClean="0">
                <a:solidFill>
                  <a:srgbClr val="FF0000"/>
                </a:solidFill>
              </a:rPr>
              <a:t>field</a:t>
            </a:r>
            <a:r>
              <a:rPr lang="de-DE" sz="2000" i="1" dirty="0" smtClean="0">
                <a:solidFill>
                  <a:srgbClr val="FF0000"/>
                </a:solidFill>
              </a:rPr>
              <a:t>  </a:t>
            </a:r>
            <a:endParaRPr lang="en-US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4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76" y="1384153"/>
            <a:ext cx="2952522" cy="225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93093" y="609600"/>
            <a:ext cx="7772400" cy="1143000"/>
          </a:xfrm>
        </p:spPr>
        <p:txBody>
          <a:bodyPr/>
          <a:lstStyle/>
          <a:p>
            <a:r>
              <a:rPr lang="en-US" dirty="0" smtClean="0"/>
              <a:t>Response to finite wave packet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63236" name="Picture 4" descr="http://www.scielo.org.za/img/revistas/sajs/v104n7-8/a08fig3b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4"/>
          <a:stretch/>
        </p:blipFill>
        <p:spPr bwMode="auto">
          <a:xfrm>
            <a:off x="1475656" y="4293096"/>
            <a:ext cx="5396699" cy="17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287798" y="1603539"/>
            <a:ext cx="21723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Response to</a:t>
            </a:r>
          </a:p>
          <a:p>
            <a:endParaRPr lang="en-US" sz="1800" dirty="0" smtClean="0"/>
          </a:p>
          <a:p>
            <a:r>
              <a:rPr lang="en-US" sz="1800" dirty="0" smtClean="0">
                <a:solidFill>
                  <a:srgbClr val="3939AD"/>
                </a:solidFill>
              </a:rPr>
              <a:t>focused light pulse</a:t>
            </a:r>
          </a:p>
          <a:p>
            <a:endParaRPr lang="en-US" sz="1800" dirty="0" smtClean="0"/>
          </a:p>
          <a:p>
            <a:r>
              <a:rPr lang="en-US" sz="1800" dirty="0" smtClean="0">
                <a:solidFill>
                  <a:srgbClr val="FF0000"/>
                </a:solidFill>
              </a:rPr>
              <a:t>plane wave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112437" y="1603539"/>
            <a:ext cx="17475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Intensity gradient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35276" y="5538718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Ponderomotive</a:t>
            </a:r>
            <a:r>
              <a:rPr lang="de-DE" sz="1600" dirty="0" smtClean="0"/>
              <a:t> </a:t>
            </a:r>
            <a:r>
              <a:rPr lang="de-DE" sz="1600" dirty="0" err="1" smtClean="0"/>
              <a:t>force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790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Ponderomotive</a:t>
            </a:r>
            <a:r>
              <a:rPr lang="en-US" dirty="0"/>
              <a:t> force</a:t>
            </a:r>
            <a:br>
              <a:rPr lang="en-US" dirty="0"/>
            </a:b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Force </a:t>
            </a:r>
            <a:r>
              <a:rPr lang="en-US" dirty="0"/>
              <a:t>that a charged particle experiences in an inhomogeneous oscillating electromagnetic </a:t>
            </a:r>
            <a:r>
              <a:rPr lang="en-US" dirty="0" smtClean="0"/>
              <a:t>field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835696" y="3645024"/>
                <a:ext cx="5630772" cy="1670522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2400" b="0" i="1" smtClean="0">
                              <a:latin typeface="Cambria Math"/>
                            </a:rPr>
                            <m:t>4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𝛻</m:t>
                      </m:r>
                      <m:sSubSup>
                        <m:sSubSup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 2</m:t>
                          </m:r>
                        </m:sup>
                      </m:sSubSup>
                    </m:oMath>
                  </m:oMathPara>
                </a14:m>
                <a:endParaRPr lang="de-DE" sz="2400" b="0" dirty="0" smtClean="0">
                  <a:ea typeface="Cambria Math"/>
                </a:endParaRPr>
              </a:p>
              <a:p>
                <a:endParaRPr lang="de-DE" sz="2400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/>
                              <a:ea typeface="Cambria Math"/>
                            </a:rPr>
                            <m:t>𝑈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40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eV</m:t>
                          </m:r>
                        </m:e>
                      </m:d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=9.33∙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−14</m:t>
                          </m:r>
                        </m:sup>
                      </m:sSup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𝐼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W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de-DE" sz="2400">
                                  <a:latin typeface="Cambria Math"/>
                                  <a:ea typeface="Cambria Math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d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𝜆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µ</m:t>
                          </m:r>
                          <m:r>
                            <m:rPr>
                              <m:nor/>
                            </m:rPr>
                            <a:rPr lang="de-DE" sz="2400" b="0" i="0" smtClean="0">
                              <a:latin typeface="Cambria Math"/>
                              <a:ea typeface="Cambria Math"/>
                            </a:rPr>
                            <m:t>m</m:t>
                          </m:r>
                        </m:e>
                      </m:d>
                    </m:oMath>
                  </m:oMathPara>
                </a14:m>
                <a:endParaRPr lang="de-DE" sz="24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645024"/>
                <a:ext cx="5630772" cy="16705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2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Plasma oscillation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Rapid </a:t>
            </a:r>
            <a:r>
              <a:rPr lang="en-US" dirty="0"/>
              <a:t>oscillations of the electron density in conducting media such as plasmas or </a:t>
            </a:r>
            <a:r>
              <a:rPr lang="en-US" dirty="0" smtClean="0"/>
              <a:t>metals</a:t>
            </a:r>
          </a:p>
          <a:p>
            <a:r>
              <a:rPr lang="en-US" dirty="0" smtClean="0"/>
              <a:t>Frequency </a:t>
            </a:r>
            <a:r>
              <a:rPr lang="en-US" dirty="0"/>
              <a:t>only depends weakly on the </a:t>
            </a:r>
            <a:r>
              <a:rPr lang="en-US" dirty="0" smtClean="0"/>
              <a:t>wavelength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627784" y="3677266"/>
                <a:ext cx="3711593" cy="2029723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sz="2400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de-DE" sz="2400" i="1">
                                          <a:latin typeface="Cambria Math"/>
                                          <a:ea typeface="Cambria Math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de-DE" sz="24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24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de-DE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/>
                                      <a:ea typeface="Cambria Math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de-DE" sz="2400" b="0" i="1" dirty="0" smtClean="0">
                  <a:latin typeface="Cambria Math"/>
                </a:endParaRPr>
              </a:p>
              <a:p>
                <a:endParaRPr lang="de-DE" sz="2400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</m:e>
                        <m:sub>
                          <m:r>
                            <a:rPr lang="de-DE" sz="24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de-DE" sz="24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/>
                            </a:rPr>
                            <m:t>Hz</m:t>
                          </m:r>
                        </m:e>
                      </m:d>
                      <m:r>
                        <a:rPr lang="de-DE" sz="2400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8980</m:t>
                      </m:r>
                      <m:rad>
                        <m:radPr>
                          <m:degHide m:val="on"/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de-DE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2400" b="0" i="0" smtClean="0">
                                  <a:latin typeface="Cambria Math"/>
                                  <a:ea typeface="Cambria Math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de-DE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400" b="0" i="0" smtClean="0">
                                      <a:latin typeface="Cambria Math"/>
                                      <a:ea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de-DE" sz="2400" b="0" i="1" smtClean="0">
                                      <a:latin typeface="Cambria Math"/>
                                      <a:ea typeface="Cambria Math"/>
                                    </a:rPr>
                                    <m:t>−3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de-DE" sz="24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3677266"/>
                <a:ext cx="3711593" cy="20297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339084" y="5265495"/>
            <a:ext cx="22653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n</a:t>
            </a:r>
            <a:r>
              <a:rPr kumimoji="0" lang="en-US" sz="1400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= electron density</a:t>
            </a:r>
          </a:p>
          <a:p>
            <a:pPr lvl="0"/>
            <a:r>
              <a:rPr lang="en-US" sz="1400" i="1" dirty="0"/>
              <a:t>e</a:t>
            </a:r>
            <a:r>
              <a:rPr lang="en-US" sz="1400" dirty="0"/>
              <a:t> </a:t>
            </a:r>
            <a:r>
              <a:rPr lang="en-US" sz="1400" dirty="0" smtClean="0"/>
              <a:t> = electron </a:t>
            </a:r>
            <a:r>
              <a:rPr lang="en-US" sz="1400" dirty="0"/>
              <a:t>charge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  <a:p>
            <a:r>
              <a:rPr lang="en-US" sz="1400" i="1" dirty="0">
                <a:cs typeface="Arial" charset="0"/>
              </a:rPr>
              <a:t>m</a:t>
            </a:r>
            <a:r>
              <a:rPr lang="en-US" sz="1400" i="1" baseline="-25000" dirty="0">
                <a:cs typeface="Arial" charset="0"/>
              </a:rPr>
              <a:t>e</a:t>
            </a:r>
            <a:r>
              <a:rPr lang="en-US" sz="1400" dirty="0">
                <a:cs typeface="Arial" charset="0"/>
              </a:rPr>
              <a:t> = electron </a:t>
            </a:r>
            <a:r>
              <a:rPr lang="en-US" sz="1400" dirty="0" smtClean="0">
                <a:cs typeface="Arial" charset="0"/>
              </a:rPr>
              <a:t>mass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  <a:p>
            <a:pPr lvl="0"/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ε</a:t>
            </a:r>
            <a:r>
              <a:rPr kumimoji="0" lang="en-US" sz="1400" b="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0</a:t>
            </a:r>
            <a:r>
              <a:rPr lang="en-US" sz="1400" dirty="0" smtClean="0">
                <a:cs typeface="Arial" charset="0"/>
              </a:rPr>
              <a:t> = permittivity of vacuum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  <p:pic>
        <p:nvPicPr>
          <p:cNvPr id="865288" name="Picture 8" descr="\epsilon_{0}\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90488"/>
            <a:ext cx="1428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5289" name="Picture 9" descr="m_{\mathrm{e}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90488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acceleration: typical setup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87460" name="AutoShape 4"/>
          <p:cNvSpPr>
            <a:spLocks noChangeArrowheads="1"/>
          </p:cNvSpPr>
          <p:nvPr/>
        </p:nvSpPr>
        <p:spPr bwMode="auto">
          <a:xfrm>
            <a:off x="2925763" y="1960563"/>
            <a:ext cx="3267075" cy="40830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815975" y="1473200"/>
            <a:ext cx="161766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ultra-short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high-intense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u="sng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laser pulse</a:t>
            </a:r>
            <a:endParaRPr lang="en-US" sz="2000" u="sng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7464" name="Text Box 8"/>
          <p:cNvSpPr txBox="1">
            <a:spLocks noChangeArrowheads="1"/>
          </p:cNvSpPr>
          <p:nvPr/>
        </p:nvSpPr>
        <p:spPr bwMode="auto">
          <a:xfrm>
            <a:off x="3369011" y="1468438"/>
            <a:ext cx="2417092" cy="417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target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2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2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gas jets 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underdense </a:t>
            </a:r>
            <a:r>
              <a:rPr lang="en-US" sz="2000" u="sng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plasma</a:t>
            </a: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solid targets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overdense </a:t>
            </a:r>
            <a:r>
              <a:rPr lang="en-US" sz="2000" u="sng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plasma</a:t>
            </a:r>
            <a:endParaRPr lang="en-US" sz="20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7465" name="Text Box 9"/>
          <p:cNvSpPr txBox="1">
            <a:spLocks noChangeArrowheads="1"/>
          </p:cNvSpPr>
          <p:nvPr/>
        </p:nvSpPr>
        <p:spPr bwMode="auto">
          <a:xfrm>
            <a:off x="7151688" y="1570038"/>
            <a:ext cx="1216442" cy="39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200" u="sng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particles</a:t>
            </a:r>
            <a:endParaRPr lang="en-US" sz="2200" u="sng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6361113" y="2613025"/>
            <a:ext cx="2149390" cy="65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electrons 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up to  ~100 MeV</a:t>
            </a:r>
            <a:r>
              <a:rPr lang="en-US" sz="200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*</a:t>
            </a:r>
            <a:endParaRPr lang="en-US" sz="200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6367463" y="4735513"/>
            <a:ext cx="1936191" cy="65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protons / ions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up to ~10 MeV</a:t>
            </a:r>
            <a:r>
              <a:rPr lang="en-US" sz="200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*</a:t>
            </a:r>
            <a:endParaRPr lang="en-US" sz="2000">
              <a:solidFill>
                <a:schemeClr val="accent2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7099875" y="6237288"/>
            <a:ext cx="18646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accent2"/>
                </a:solidFill>
              </a:rPr>
              <a:t>* typical values at HHUD</a:t>
            </a:r>
            <a:endParaRPr lang="en-US" sz="1200">
              <a:solidFill>
                <a:schemeClr val="accent2"/>
              </a:solidFill>
            </a:endParaRPr>
          </a:p>
        </p:txBody>
      </p:sp>
      <p:grpSp>
        <p:nvGrpSpPr>
          <p:cNvPr id="787470" name="Group 14"/>
          <p:cNvGrpSpPr>
            <a:grpSpLocks/>
          </p:cNvGrpSpPr>
          <p:nvPr/>
        </p:nvGrpSpPr>
        <p:grpSpPr bwMode="auto">
          <a:xfrm>
            <a:off x="468313" y="2924175"/>
            <a:ext cx="2370137" cy="531813"/>
            <a:chOff x="295" y="1842"/>
            <a:chExt cx="1493" cy="335"/>
          </a:xfrm>
        </p:grpSpPr>
        <p:graphicFrame>
          <p:nvGraphicFramePr>
            <p:cNvPr id="787471" name="Object 15"/>
            <p:cNvGraphicFramePr>
              <a:graphicFrameLocks noChangeAspect="1"/>
            </p:cNvGraphicFramePr>
            <p:nvPr/>
          </p:nvGraphicFramePr>
          <p:xfrm>
            <a:off x="295" y="1882"/>
            <a:ext cx="1417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9073" name="Formel" r:id="rId6" imgW="977760" imgH="203040" progId="Equation.3">
                    <p:embed/>
                  </p:oleObj>
                </mc:Choice>
                <mc:Fallback>
                  <p:oleObj name="Formel" r:id="rId6" imgW="9777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" y="1882"/>
                          <a:ext cx="1417" cy="295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87472" name="Rectangle 16"/>
            <p:cNvSpPr>
              <a:spLocks noChangeArrowheads="1"/>
            </p:cNvSpPr>
            <p:nvPr/>
          </p:nvSpPr>
          <p:spPr bwMode="auto">
            <a:xfrm>
              <a:off x="1610" y="1842"/>
              <a:ext cx="17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smtClean="0">
                  <a:solidFill>
                    <a:schemeClr val="accent2"/>
                  </a:solidFill>
                  <a:ea typeface="Arial Unicode MS" pitchFamily="34" charset="-128"/>
                  <a:cs typeface="Arial Unicode MS" pitchFamily="34" charset="-128"/>
                </a:rPr>
                <a:t>*</a:t>
              </a:r>
              <a:endParaRPr lang="en-US" sz="200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4" name="Gestreifter Pfeil nach rechts 3"/>
          <p:cNvSpPr/>
          <p:nvPr/>
        </p:nvSpPr>
        <p:spPr bwMode="auto">
          <a:xfrm>
            <a:off x="1226121" y="3587750"/>
            <a:ext cx="3129855" cy="1012281"/>
          </a:xfrm>
          <a:prstGeom prst="stripedRightArrow">
            <a:avLst>
              <a:gd name="adj1" fmla="val 63636"/>
              <a:gd name="adj2" fmla="val 201948"/>
            </a:avLst>
          </a:pr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</a:gradFill>
          <a:ln>
            <a:solidFill>
              <a:schemeClr val="tx1"/>
            </a:solidFill>
          </a:ln>
          <a:effectLst/>
          <a:scene3d>
            <a:camera prst="perspectiveRight" fov="7200000">
              <a:rot lat="0" lon="18600000" rev="0"/>
            </a:camera>
            <a:lightRig rig="threePt" dir="t"/>
          </a:scene3d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ingekerbter Pfeil nach rechts 4"/>
          <p:cNvSpPr/>
          <p:nvPr/>
        </p:nvSpPr>
        <p:spPr bwMode="auto">
          <a:xfrm rot="300650">
            <a:off x="5702488" y="4061290"/>
            <a:ext cx="1584000" cy="216000"/>
          </a:xfrm>
          <a:prstGeom prst="notchedRightArrow">
            <a:avLst>
              <a:gd name="adj1" fmla="val 61843"/>
              <a:gd name="adj2" fmla="val 121056"/>
            </a:avLst>
          </a:prstGeom>
          <a:blipFill>
            <a:blip r:embed="rId8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Eingekerbter Pfeil nach rechts 19"/>
          <p:cNvSpPr/>
          <p:nvPr/>
        </p:nvSpPr>
        <p:spPr bwMode="auto">
          <a:xfrm rot="21195912">
            <a:off x="5717103" y="3865370"/>
            <a:ext cx="1584000" cy="216000"/>
          </a:xfrm>
          <a:prstGeom prst="notchedRightArrow">
            <a:avLst>
              <a:gd name="adj1" fmla="val 61843"/>
              <a:gd name="adj2" fmla="val 121056"/>
            </a:avLst>
          </a:prstGeom>
          <a:blipFill>
            <a:blip r:embed="rId8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YouTube- Lightning in the lab Femtosecond laser generating plasma in ai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4283.5328" end="309.305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1271" y="3417888"/>
            <a:ext cx="1756833" cy="1317625"/>
          </a:xfrm>
          <a:prstGeom prst="rect">
            <a:avLst/>
          </a:prstGeom>
        </p:spPr>
      </p:pic>
      <p:sp>
        <p:nvSpPr>
          <p:cNvPr id="7" name="Interaktive Schaltfläche: Film 6">
            <a:hlinkClick r:id="rId10" action="ppaction://hlinkfile" highlightClick="1"/>
          </p:cNvPr>
          <p:cNvSpPr/>
          <p:nvPr/>
        </p:nvSpPr>
        <p:spPr bwMode="auto">
          <a:xfrm>
            <a:off x="4234598" y="5733256"/>
            <a:ext cx="518377" cy="324256"/>
          </a:xfrm>
          <a:prstGeom prst="actionButtonMovi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39552" y="6248345"/>
            <a:ext cx="55451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Video from: http</a:t>
            </a:r>
            <a:r>
              <a:rPr lang="en-US" sz="1200" dirty="0"/>
              <a:t>://www.youtube.com/watch?v=jBjqT3AQkH0&amp;feature=related</a:t>
            </a:r>
          </a:p>
        </p:txBody>
      </p:sp>
    </p:spTree>
    <p:extLst>
      <p:ext uri="{BB962C8B-B14F-4D97-AF65-F5344CB8AC3E}">
        <p14:creationId xmlns:p14="http://schemas.microsoft.com/office/powerpoint/2010/main" val="42664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Critical plasma density</a:t>
            </a:r>
            <a:br>
              <a:rPr lang="en-US" smtClean="0"/>
            </a:b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626568"/>
                <a:ext cx="8350696" cy="3250704"/>
              </a:xfrm>
            </p:spPr>
            <p:txBody>
              <a:bodyPr/>
              <a:lstStyle/>
              <a:p>
                <a:pPr>
                  <a:tabLst>
                    <a:tab pos="14400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/>
                        <a:ea typeface="Cambria Math"/>
                      </a:rPr>
                      <m:t>≪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cr</m:t>
                        </m:r>
                      </m:sub>
                    </m:sSub>
                  </m:oMath>
                </a14:m>
                <a:r>
                  <a:rPr lang="en-US" dirty="0" smtClean="0"/>
                  <a:t>	→ wave speed = speed of light</a:t>
                </a:r>
              </a:p>
              <a:p>
                <a:pPr>
                  <a:tabLst>
                    <a:tab pos="1440000" algn="l"/>
                  </a:tabLst>
                </a:pPr>
                <a:r>
                  <a:rPr lang="en-US" dirty="0"/>
                  <a:t>	</a:t>
                </a:r>
                <a:r>
                  <a:rPr lang="en-US" dirty="0" smtClean="0"/>
                  <a:t>	→ plasma transparent, “under-dense plasma“</a:t>
                </a:r>
              </a:p>
              <a:p>
                <a:pPr>
                  <a:tabLst>
                    <a:tab pos="1440000" algn="l"/>
                  </a:tabLst>
                </a:pPr>
                <a:r>
                  <a:rPr lang="en-US" dirty="0"/>
                  <a:t>	</a:t>
                </a:r>
                <a:r>
                  <a:rPr lang="en-US" dirty="0" smtClean="0"/>
                  <a:t>	→ gas targets</a:t>
                </a:r>
              </a:p>
              <a:p>
                <a:pPr>
                  <a:tabLst>
                    <a:tab pos="1440000" algn="l"/>
                  </a:tabLst>
                </a:pPr>
                <a:endParaRPr lang="en-US" dirty="0"/>
              </a:p>
              <a:p>
                <a:pPr>
                  <a:tabLst>
                    <a:tab pos="1440000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cr</m:t>
                        </m:r>
                      </m:sub>
                    </m:sSub>
                  </m:oMath>
                </a14:m>
                <a:r>
                  <a:rPr lang="en-US" dirty="0"/>
                  <a:t>	→ </a:t>
                </a:r>
                <a:r>
                  <a:rPr lang="en-US" dirty="0" smtClean="0"/>
                  <a:t>plasma electrons “short-circuit” Laser E-field</a:t>
                </a:r>
                <a:endParaRPr lang="en-US" dirty="0"/>
              </a:p>
              <a:p>
                <a:pPr>
                  <a:tabLst>
                    <a:tab pos="1440000" algn="l"/>
                  </a:tabLst>
                </a:pPr>
                <a:r>
                  <a:rPr lang="en-US" dirty="0"/>
                  <a:t>		</a:t>
                </a:r>
                <a:r>
                  <a:rPr lang="en-US" dirty="0" smtClean="0"/>
                  <a:t>→ wave is damped &amp; reflected, “over-dense </a:t>
                </a:r>
                <a:r>
                  <a:rPr lang="en-US" dirty="0"/>
                  <a:t>plasma“</a:t>
                </a:r>
              </a:p>
              <a:p>
                <a:pPr>
                  <a:tabLst>
                    <a:tab pos="1440000" algn="l"/>
                  </a:tabLst>
                </a:pPr>
                <a:r>
                  <a:rPr lang="en-US" dirty="0"/>
                  <a:t>		</a:t>
                </a:r>
                <a:r>
                  <a:rPr lang="en-US" dirty="0" smtClean="0"/>
                  <a:t>→ solid (foil) </a:t>
                </a:r>
                <a:r>
                  <a:rPr lang="en-US" dirty="0"/>
                  <a:t>targets</a:t>
                </a:r>
              </a:p>
              <a:p>
                <a:pPr>
                  <a:tabLst>
                    <a:tab pos="1440000" algn="l"/>
                  </a:tabLst>
                </a:pP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626568"/>
                <a:ext cx="8350696" cy="3250704"/>
              </a:xfrm>
              <a:blipFill rotWithShape="1">
                <a:blip r:embed="rId3"/>
                <a:stretch>
                  <a:fillRect t="-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411760" y="1774304"/>
                <a:ext cx="4728026" cy="461665"/>
              </a:xfrm>
              <a:prstGeom prst="rect">
                <a:avLst/>
              </a:prstGeom>
              <a:solidFill>
                <a:schemeClr val="accent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cr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cm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1.1∙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21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/>
                                          <a:ea typeface="Cambria Math"/>
                                        </a:rPr>
                                        <m:t>L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>
                                          <a:latin typeface="Cambria Math"/>
                                          <a:ea typeface="Cambria Math"/>
                                        </a:rPr>
                                        <m:t>µ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/>
                                          <a:ea typeface="Cambria Math"/>
                                        </a:rPr>
                                        <m:t>m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760" y="1774304"/>
                <a:ext cx="4728026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1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Plasma observation: interferometry</a:t>
            </a:r>
            <a:br>
              <a:rPr lang="en-US" smtClean="0"/>
            </a:br>
            <a:endParaRPr lang="de-DE" smtClean="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7" r="2505"/>
          <a:stretch>
            <a:fillRect/>
          </a:stretch>
        </p:blipFill>
        <p:spPr bwMode="auto">
          <a:xfrm>
            <a:off x="419100" y="1220788"/>
            <a:ext cx="8616950" cy="499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1143000" y="4100513"/>
            <a:ext cx="1628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42159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98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2" t="7314" b="3467"/>
          <a:stretch>
            <a:fillRect/>
          </a:stretch>
        </p:blipFill>
        <p:spPr bwMode="auto">
          <a:xfrm>
            <a:off x="881063" y="1241425"/>
            <a:ext cx="4892675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7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Normal Sheath Acceleration (TNSA)</a:t>
            </a:r>
            <a:br>
              <a:rPr lang="en-US"/>
            </a:br>
            <a:endParaRPr lang="de-DE"/>
          </a:p>
        </p:txBody>
      </p:sp>
      <p:pic>
        <p:nvPicPr>
          <p:cNvPr id="937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7" b="359"/>
          <a:stretch>
            <a:fillRect/>
          </a:stretch>
        </p:blipFill>
        <p:spPr bwMode="auto">
          <a:xfrm>
            <a:off x="5653088" y="2997200"/>
            <a:ext cx="3455987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7989" name="Rectangle 5"/>
          <p:cNvSpPr>
            <a:spLocks noChangeArrowheads="1"/>
          </p:cNvSpPr>
          <p:nvPr/>
        </p:nvSpPr>
        <p:spPr bwMode="auto">
          <a:xfrm>
            <a:off x="501650" y="3619500"/>
            <a:ext cx="863600" cy="706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37990" name="Rectangle 6"/>
          <p:cNvSpPr>
            <a:spLocks noChangeArrowheads="1"/>
          </p:cNvSpPr>
          <p:nvPr/>
        </p:nvSpPr>
        <p:spPr bwMode="auto">
          <a:xfrm>
            <a:off x="684213" y="6021388"/>
            <a:ext cx="2640012" cy="244475"/>
          </a:xfrm>
          <a:prstGeom prst="rect">
            <a:avLst/>
          </a:prstGeom>
          <a:solidFill>
            <a:srgbClr val="DCDC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000" b="1"/>
              <a:t>H. Schwörer et al., Nature 439, 445 (2006)</a:t>
            </a:r>
          </a:p>
        </p:txBody>
      </p:sp>
      <p:sp>
        <p:nvSpPr>
          <p:cNvPr id="937991" name="Rectangle 10"/>
          <p:cNvSpPr>
            <a:spLocks noChangeArrowheads="1"/>
          </p:cNvSpPr>
          <p:nvPr/>
        </p:nvSpPr>
        <p:spPr bwMode="auto">
          <a:xfrm>
            <a:off x="3635375" y="4868863"/>
            <a:ext cx="1543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00"/>
                </a:solidFill>
                <a:cs typeface="Arial" charset="0"/>
              </a:rPr>
              <a:t>~ 100 GV/m</a:t>
            </a:r>
            <a:endParaRPr lang="de-DE" sz="200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937992" name="Text Box 6"/>
          <p:cNvSpPr txBox="1">
            <a:spLocks noChangeArrowheads="1"/>
          </p:cNvSpPr>
          <p:nvPr/>
        </p:nvSpPr>
        <p:spPr bwMode="auto">
          <a:xfrm>
            <a:off x="611188" y="1206500"/>
            <a:ext cx="7699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cs typeface="Arial" charset="0"/>
              </a:rPr>
              <a:t>       </a:t>
            </a:r>
          </a:p>
        </p:txBody>
      </p:sp>
      <p:pic>
        <p:nvPicPr>
          <p:cNvPr id="937993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421063"/>
            <a:ext cx="942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en 24"/>
          <p:cNvGrpSpPr>
            <a:grpSpLocks/>
          </p:cNvGrpSpPr>
          <p:nvPr/>
        </p:nvGrpSpPr>
        <p:grpSpPr bwMode="auto">
          <a:xfrm>
            <a:off x="2890838" y="1989138"/>
            <a:ext cx="5170487" cy="1635125"/>
            <a:chOff x="3714743" y="1568223"/>
            <a:chExt cx="5171250" cy="1635777"/>
          </a:xfrm>
        </p:grpSpPr>
        <p:pic>
          <p:nvPicPr>
            <p:cNvPr id="937995" name="Picture 21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4743" y="2386800"/>
              <a:ext cx="1620000" cy="81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7996" name="Line 12"/>
            <p:cNvSpPr>
              <a:spLocks noChangeShapeType="1"/>
            </p:cNvSpPr>
            <p:nvPr/>
          </p:nvSpPr>
          <p:spPr bwMode="auto">
            <a:xfrm flipV="1">
              <a:off x="4500562" y="1857364"/>
              <a:ext cx="2714644" cy="571504"/>
            </a:xfrm>
            <a:prstGeom prst="line">
              <a:avLst/>
            </a:prstGeom>
            <a:noFill/>
            <a:ln w="19050">
              <a:solidFill>
                <a:srgbClr val="0066CC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937997" name="Rechteck 23"/>
            <p:cNvSpPr>
              <a:spLocks noChangeArrowheads="1"/>
            </p:cNvSpPr>
            <p:nvPr/>
          </p:nvSpPr>
          <p:spPr bwMode="auto">
            <a:xfrm>
              <a:off x="7215697" y="1568223"/>
              <a:ext cx="1670296" cy="64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0066CC"/>
                  </a:solidFill>
                  <a:cs typeface="Arial" charset="0"/>
                </a:rPr>
                <a:t>Proton rich dot</a:t>
              </a:r>
            </a:p>
            <a:p>
              <a:r>
                <a:rPr lang="en-US" sz="1800">
                  <a:solidFill>
                    <a:srgbClr val="0066CC"/>
                  </a:solidFill>
                  <a:cs typeface="Arial" charset="0"/>
                </a:rPr>
                <a:t>20x20x0.5 </a:t>
              </a:r>
              <a:r>
                <a:rPr lang="el-GR" sz="1800">
                  <a:solidFill>
                    <a:srgbClr val="0066CC"/>
                  </a:solidFill>
                  <a:cs typeface="Arial" charset="0"/>
                </a:rPr>
                <a:t>μ</a:t>
              </a:r>
              <a:r>
                <a:rPr lang="de-DE" sz="1800">
                  <a:solidFill>
                    <a:srgbClr val="0066CC"/>
                  </a:solidFill>
                  <a:cs typeface="Arial" charset="0"/>
                </a:rPr>
                <a:t>m</a:t>
              </a:r>
              <a:endParaRPr lang="en-US" sz="1800">
                <a:solidFill>
                  <a:srgbClr val="0066CC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33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887" name="Rectangle 95"/>
          <p:cNvSpPr>
            <a:spLocks noChangeArrowheads="1"/>
          </p:cNvSpPr>
          <p:nvPr/>
        </p:nvSpPr>
        <p:spPr bwMode="auto">
          <a:xfrm>
            <a:off x="6588125" y="3500438"/>
            <a:ext cx="2447925" cy="23764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Polarization of a particle beam</a:t>
            </a:r>
            <a:br>
              <a:rPr lang="en-US"/>
            </a:br>
            <a:endParaRPr lang="en-US"/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875"/>
            <a:ext cx="7772400" cy="4114800"/>
          </a:xfrm>
        </p:spPr>
        <p:txBody>
          <a:bodyPr/>
          <a:lstStyle/>
          <a:p>
            <a:r>
              <a:rPr lang="en-US"/>
              <a:t>1 particle </a:t>
            </a:r>
            <a:r>
              <a:rPr lang="en-US">
                <a:sym typeface="Wingdings 3" pitchFamily="18" charset="2"/>
              </a:rPr>
              <a:t></a:t>
            </a:r>
            <a:r>
              <a:rPr lang="en-US"/>
              <a:t> 1 spin direction</a:t>
            </a:r>
          </a:p>
          <a:p>
            <a:endParaRPr lang="en-US"/>
          </a:p>
          <a:p>
            <a:endParaRPr lang="en-US"/>
          </a:p>
          <a:p>
            <a:pPr>
              <a:spcBef>
                <a:spcPct val="0"/>
              </a:spcBef>
              <a:buClrTx/>
            </a:pPr>
            <a:r>
              <a:rPr lang="en-US" u="sng">
                <a:solidFill>
                  <a:srgbClr val="000000"/>
                </a:solidFill>
              </a:rPr>
              <a:t>Ensemble of particles</a:t>
            </a: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endParaRPr lang="en-US" u="sng">
              <a:solidFill>
                <a:srgbClr val="000000"/>
              </a:solidFill>
            </a:endParaRPr>
          </a:p>
        </p:txBody>
      </p:sp>
      <p:sp>
        <p:nvSpPr>
          <p:cNvPr id="801796" name="Rectangle 4"/>
          <p:cNvSpPr>
            <a:spLocks noChangeArrowheads="1"/>
          </p:cNvSpPr>
          <p:nvPr/>
        </p:nvSpPr>
        <p:spPr bwMode="auto">
          <a:xfrm>
            <a:off x="6815138" y="3619500"/>
            <a:ext cx="17240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000000"/>
                </a:solidFill>
              </a:rPr>
              <a:t>Polarization </a:t>
            </a:r>
            <a:r>
              <a:rPr lang="en-US" sz="2200" i="1">
                <a:solidFill>
                  <a:srgbClr val="000000"/>
                </a:solidFill>
              </a:rPr>
              <a:t>P</a:t>
            </a:r>
            <a:endParaRPr lang="en-US" i="1"/>
          </a:p>
        </p:txBody>
      </p:sp>
      <p:sp>
        <p:nvSpPr>
          <p:cNvPr id="801798" name="Rectangle 6"/>
          <p:cNvSpPr>
            <a:spLocks noChangeArrowheads="1"/>
          </p:cNvSpPr>
          <p:nvPr/>
        </p:nvSpPr>
        <p:spPr bwMode="auto">
          <a:xfrm>
            <a:off x="6815138" y="5229225"/>
            <a:ext cx="210661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N</a:t>
            </a:r>
            <a:r>
              <a:rPr lang="en-US" sz="1600">
                <a:solidFill>
                  <a:srgbClr val="000000"/>
                </a:solidFill>
              </a:rPr>
              <a:t> = occupation number</a:t>
            </a:r>
          </a:p>
          <a:p>
            <a:r>
              <a:rPr lang="en-US" sz="1600">
                <a:solidFill>
                  <a:srgbClr val="000000"/>
                </a:solidFill>
              </a:rPr>
              <a:t>       of up/down state </a:t>
            </a:r>
            <a:endParaRPr lang="en-US"/>
          </a:p>
        </p:txBody>
      </p:sp>
      <p:grpSp>
        <p:nvGrpSpPr>
          <p:cNvPr id="801834" name="Group 42"/>
          <p:cNvGrpSpPr>
            <a:grpSpLocks/>
          </p:cNvGrpSpPr>
          <p:nvPr/>
        </p:nvGrpSpPr>
        <p:grpSpPr bwMode="auto">
          <a:xfrm>
            <a:off x="5435600" y="1341438"/>
            <a:ext cx="431800" cy="792162"/>
            <a:chOff x="3742" y="896"/>
            <a:chExt cx="272" cy="499"/>
          </a:xfrm>
        </p:grpSpPr>
        <p:sp>
          <p:nvSpPr>
            <p:cNvPr id="801833" name="Line 41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32" name="Oval 40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35" name="Group 43"/>
          <p:cNvGrpSpPr>
            <a:grpSpLocks/>
          </p:cNvGrpSpPr>
          <p:nvPr/>
        </p:nvGrpSpPr>
        <p:grpSpPr bwMode="auto">
          <a:xfrm>
            <a:off x="3925888" y="2636838"/>
            <a:ext cx="431800" cy="792162"/>
            <a:chOff x="3742" y="896"/>
            <a:chExt cx="272" cy="499"/>
          </a:xfrm>
        </p:grpSpPr>
        <p:sp>
          <p:nvSpPr>
            <p:cNvPr id="801836" name="Line 44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37" name="Oval 45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38" name="Group 46"/>
          <p:cNvGrpSpPr>
            <a:grpSpLocks/>
          </p:cNvGrpSpPr>
          <p:nvPr/>
        </p:nvGrpSpPr>
        <p:grpSpPr bwMode="auto">
          <a:xfrm flipV="1">
            <a:off x="4430713" y="2684463"/>
            <a:ext cx="431800" cy="792162"/>
            <a:chOff x="3742" y="896"/>
            <a:chExt cx="272" cy="499"/>
          </a:xfrm>
        </p:grpSpPr>
        <p:sp>
          <p:nvSpPr>
            <p:cNvPr id="801839" name="Line 47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40" name="Oval 48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41" name="Group 49"/>
          <p:cNvGrpSpPr>
            <a:grpSpLocks/>
          </p:cNvGrpSpPr>
          <p:nvPr/>
        </p:nvGrpSpPr>
        <p:grpSpPr bwMode="auto">
          <a:xfrm flipV="1">
            <a:off x="4935538" y="2684463"/>
            <a:ext cx="431800" cy="792162"/>
            <a:chOff x="3742" y="896"/>
            <a:chExt cx="272" cy="499"/>
          </a:xfrm>
        </p:grpSpPr>
        <p:sp>
          <p:nvSpPr>
            <p:cNvPr id="801842" name="Line 50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43" name="Oval 51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44" name="Group 52"/>
          <p:cNvGrpSpPr>
            <a:grpSpLocks/>
          </p:cNvGrpSpPr>
          <p:nvPr/>
        </p:nvGrpSpPr>
        <p:grpSpPr bwMode="auto">
          <a:xfrm>
            <a:off x="5440363" y="2636838"/>
            <a:ext cx="431800" cy="792162"/>
            <a:chOff x="3742" y="896"/>
            <a:chExt cx="272" cy="499"/>
          </a:xfrm>
        </p:grpSpPr>
        <p:sp>
          <p:nvSpPr>
            <p:cNvPr id="801845" name="Line 53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46" name="Oval 54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47" name="Group 55"/>
          <p:cNvGrpSpPr>
            <a:grpSpLocks/>
          </p:cNvGrpSpPr>
          <p:nvPr/>
        </p:nvGrpSpPr>
        <p:grpSpPr bwMode="auto">
          <a:xfrm flipV="1">
            <a:off x="3925888" y="3557588"/>
            <a:ext cx="431800" cy="792162"/>
            <a:chOff x="3742" y="896"/>
            <a:chExt cx="272" cy="499"/>
          </a:xfrm>
        </p:grpSpPr>
        <p:sp>
          <p:nvSpPr>
            <p:cNvPr id="801848" name="Line 56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49" name="Oval 57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50" name="Group 58"/>
          <p:cNvGrpSpPr>
            <a:grpSpLocks/>
          </p:cNvGrpSpPr>
          <p:nvPr/>
        </p:nvGrpSpPr>
        <p:grpSpPr bwMode="auto">
          <a:xfrm>
            <a:off x="4430713" y="3500438"/>
            <a:ext cx="431800" cy="792162"/>
            <a:chOff x="3742" y="896"/>
            <a:chExt cx="272" cy="499"/>
          </a:xfrm>
        </p:grpSpPr>
        <p:sp>
          <p:nvSpPr>
            <p:cNvPr id="801851" name="Line 59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52" name="Oval 60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53" name="Group 61"/>
          <p:cNvGrpSpPr>
            <a:grpSpLocks/>
          </p:cNvGrpSpPr>
          <p:nvPr/>
        </p:nvGrpSpPr>
        <p:grpSpPr bwMode="auto">
          <a:xfrm>
            <a:off x="4935538" y="3500438"/>
            <a:ext cx="431800" cy="792162"/>
            <a:chOff x="3742" y="896"/>
            <a:chExt cx="272" cy="499"/>
          </a:xfrm>
        </p:grpSpPr>
        <p:sp>
          <p:nvSpPr>
            <p:cNvPr id="801854" name="Line 62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55" name="Oval 63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56" name="Group 64"/>
          <p:cNvGrpSpPr>
            <a:grpSpLocks/>
          </p:cNvGrpSpPr>
          <p:nvPr/>
        </p:nvGrpSpPr>
        <p:grpSpPr bwMode="auto">
          <a:xfrm flipV="1">
            <a:off x="5440363" y="3557588"/>
            <a:ext cx="431800" cy="792162"/>
            <a:chOff x="3742" y="896"/>
            <a:chExt cx="272" cy="499"/>
          </a:xfrm>
        </p:grpSpPr>
        <p:sp>
          <p:nvSpPr>
            <p:cNvPr id="801857" name="Line 65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58" name="Oval 66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801859" name="Rectangle 67"/>
          <p:cNvSpPr>
            <a:spLocks noChangeArrowheads="1"/>
          </p:cNvSpPr>
          <p:nvPr/>
        </p:nvSpPr>
        <p:spPr bwMode="auto">
          <a:xfrm>
            <a:off x="684213" y="2905125"/>
            <a:ext cx="16700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disordered spins</a:t>
            </a:r>
          </a:p>
          <a:p>
            <a:r>
              <a:rPr lang="en-US" sz="1600">
                <a:solidFill>
                  <a:srgbClr val="000000"/>
                </a:solidFill>
              </a:rPr>
              <a:t>no polarization</a:t>
            </a:r>
          </a:p>
          <a:p>
            <a:r>
              <a:rPr lang="en-US" sz="1600" i="1">
                <a:solidFill>
                  <a:srgbClr val="000000"/>
                </a:solidFill>
              </a:rPr>
              <a:t>P</a:t>
            </a:r>
            <a:r>
              <a:rPr lang="en-US" sz="1600">
                <a:solidFill>
                  <a:srgbClr val="000000"/>
                </a:solidFill>
              </a:rPr>
              <a:t> = 0</a:t>
            </a:r>
            <a:endParaRPr lang="en-US" sz="1600" b="1" i="1">
              <a:solidFill>
                <a:srgbClr val="000000"/>
              </a:solidFill>
            </a:endParaRPr>
          </a:p>
        </p:txBody>
      </p:sp>
      <p:sp>
        <p:nvSpPr>
          <p:cNvPr id="801860" name="Rectangle 68"/>
          <p:cNvSpPr>
            <a:spLocks noChangeArrowheads="1"/>
          </p:cNvSpPr>
          <p:nvPr/>
        </p:nvSpPr>
        <p:spPr bwMode="auto">
          <a:xfrm>
            <a:off x="684213" y="4848225"/>
            <a:ext cx="32051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all spins show into same direction</a:t>
            </a:r>
          </a:p>
          <a:p>
            <a:r>
              <a:rPr lang="en-US" sz="1600">
                <a:solidFill>
                  <a:srgbClr val="000000"/>
                </a:solidFill>
              </a:rPr>
              <a:t>fully polarized beam</a:t>
            </a:r>
          </a:p>
          <a:p>
            <a:r>
              <a:rPr lang="en-US" sz="1600" i="1">
                <a:solidFill>
                  <a:srgbClr val="000000"/>
                </a:solidFill>
              </a:rPr>
              <a:t>P</a:t>
            </a:r>
            <a:r>
              <a:rPr lang="en-US" sz="1600">
                <a:solidFill>
                  <a:srgbClr val="000000"/>
                </a:solidFill>
              </a:rPr>
              <a:t> = 1 = 100%</a:t>
            </a:r>
            <a:endParaRPr lang="en-US" sz="1600" b="1" i="1">
              <a:solidFill>
                <a:srgbClr val="000000"/>
              </a:solidFill>
            </a:endParaRPr>
          </a:p>
        </p:txBody>
      </p:sp>
      <p:grpSp>
        <p:nvGrpSpPr>
          <p:cNvPr id="801861" name="Group 69"/>
          <p:cNvGrpSpPr>
            <a:grpSpLocks/>
          </p:cNvGrpSpPr>
          <p:nvPr/>
        </p:nvGrpSpPr>
        <p:grpSpPr bwMode="auto">
          <a:xfrm>
            <a:off x="3924300" y="4781550"/>
            <a:ext cx="431800" cy="792163"/>
            <a:chOff x="3742" y="896"/>
            <a:chExt cx="272" cy="499"/>
          </a:xfrm>
        </p:grpSpPr>
        <p:sp>
          <p:nvSpPr>
            <p:cNvPr id="801862" name="Line 70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63" name="Oval 71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64" name="Group 72"/>
          <p:cNvGrpSpPr>
            <a:grpSpLocks/>
          </p:cNvGrpSpPr>
          <p:nvPr/>
        </p:nvGrpSpPr>
        <p:grpSpPr bwMode="auto">
          <a:xfrm>
            <a:off x="4429125" y="4772025"/>
            <a:ext cx="431800" cy="792163"/>
            <a:chOff x="3742" y="896"/>
            <a:chExt cx="272" cy="499"/>
          </a:xfrm>
        </p:grpSpPr>
        <p:sp>
          <p:nvSpPr>
            <p:cNvPr id="801865" name="Line 73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66" name="Oval 74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67" name="Group 75"/>
          <p:cNvGrpSpPr>
            <a:grpSpLocks/>
          </p:cNvGrpSpPr>
          <p:nvPr/>
        </p:nvGrpSpPr>
        <p:grpSpPr bwMode="auto">
          <a:xfrm>
            <a:off x="4933950" y="4772025"/>
            <a:ext cx="431800" cy="792163"/>
            <a:chOff x="3742" y="896"/>
            <a:chExt cx="272" cy="499"/>
          </a:xfrm>
        </p:grpSpPr>
        <p:sp>
          <p:nvSpPr>
            <p:cNvPr id="801868" name="Line 76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69" name="Oval 77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70" name="Group 78"/>
          <p:cNvGrpSpPr>
            <a:grpSpLocks/>
          </p:cNvGrpSpPr>
          <p:nvPr/>
        </p:nvGrpSpPr>
        <p:grpSpPr bwMode="auto">
          <a:xfrm>
            <a:off x="5438775" y="4781550"/>
            <a:ext cx="431800" cy="792163"/>
            <a:chOff x="3742" y="896"/>
            <a:chExt cx="272" cy="499"/>
          </a:xfrm>
        </p:grpSpPr>
        <p:sp>
          <p:nvSpPr>
            <p:cNvPr id="801871" name="Line 79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72" name="Oval 80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73" name="Group 81"/>
          <p:cNvGrpSpPr>
            <a:grpSpLocks/>
          </p:cNvGrpSpPr>
          <p:nvPr/>
        </p:nvGrpSpPr>
        <p:grpSpPr bwMode="auto">
          <a:xfrm>
            <a:off x="3924300" y="5645150"/>
            <a:ext cx="431800" cy="792163"/>
            <a:chOff x="3742" y="896"/>
            <a:chExt cx="272" cy="499"/>
          </a:xfrm>
        </p:grpSpPr>
        <p:sp>
          <p:nvSpPr>
            <p:cNvPr id="801874" name="Line 82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75" name="Oval 83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76" name="Group 84"/>
          <p:cNvGrpSpPr>
            <a:grpSpLocks/>
          </p:cNvGrpSpPr>
          <p:nvPr/>
        </p:nvGrpSpPr>
        <p:grpSpPr bwMode="auto">
          <a:xfrm>
            <a:off x="4429125" y="5645150"/>
            <a:ext cx="431800" cy="792163"/>
            <a:chOff x="3742" y="896"/>
            <a:chExt cx="272" cy="499"/>
          </a:xfrm>
        </p:grpSpPr>
        <p:sp>
          <p:nvSpPr>
            <p:cNvPr id="801877" name="Line 85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78" name="Oval 86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79" name="Group 87"/>
          <p:cNvGrpSpPr>
            <a:grpSpLocks/>
          </p:cNvGrpSpPr>
          <p:nvPr/>
        </p:nvGrpSpPr>
        <p:grpSpPr bwMode="auto">
          <a:xfrm>
            <a:off x="4933950" y="5645150"/>
            <a:ext cx="431800" cy="792163"/>
            <a:chOff x="3742" y="896"/>
            <a:chExt cx="272" cy="499"/>
          </a:xfrm>
        </p:grpSpPr>
        <p:sp>
          <p:nvSpPr>
            <p:cNvPr id="801880" name="Line 88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81" name="Oval 89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801882" name="Group 90"/>
          <p:cNvGrpSpPr>
            <a:grpSpLocks/>
          </p:cNvGrpSpPr>
          <p:nvPr/>
        </p:nvGrpSpPr>
        <p:grpSpPr bwMode="auto">
          <a:xfrm>
            <a:off x="5438775" y="5645150"/>
            <a:ext cx="431800" cy="792163"/>
            <a:chOff x="3742" y="896"/>
            <a:chExt cx="272" cy="499"/>
          </a:xfrm>
        </p:grpSpPr>
        <p:sp>
          <p:nvSpPr>
            <p:cNvPr id="801883" name="Line 91"/>
            <p:cNvSpPr>
              <a:spLocks noChangeShapeType="1"/>
            </p:cNvSpPr>
            <p:nvPr/>
          </p:nvSpPr>
          <p:spPr bwMode="auto">
            <a:xfrm flipV="1">
              <a:off x="3878" y="896"/>
              <a:ext cx="0" cy="49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de-DE"/>
            </a:p>
          </p:txBody>
        </p:sp>
        <p:sp>
          <p:nvSpPr>
            <p:cNvPr id="801884" name="Oval 92"/>
            <p:cNvSpPr>
              <a:spLocks noChangeArrowheads="1"/>
            </p:cNvSpPr>
            <p:nvPr/>
          </p:nvSpPr>
          <p:spPr bwMode="auto">
            <a:xfrm>
              <a:off x="3742" y="1026"/>
              <a:ext cx="272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de-DE"/>
            </a:p>
          </p:txBody>
        </p:sp>
      </p:grpSp>
      <p:graphicFrame>
        <p:nvGraphicFramePr>
          <p:cNvPr id="801885" name="Object 93"/>
          <p:cNvGraphicFramePr>
            <a:graphicFrameLocks noChangeAspect="1"/>
          </p:cNvGraphicFramePr>
          <p:nvPr/>
        </p:nvGraphicFramePr>
        <p:xfrm>
          <a:off x="6804025" y="4143375"/>
          <a:ext cx="2016125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242" name="Formel" r:id="rId4" imgW="1028520" imgH="406080" progId="Equation.3">
                  <p:embed/>
                </p:oleObj>
              </mc:Choice>
              <mc:Fallback>
                <p:oleObj name="Formel" r:id="rId4" imgW="102852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143375"/>
                        <a:ext cx="2016125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064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Proton acceleration </a:t>
            </a:r>
            <a:r>
              <a:rPr lang="de-DE" smtClean="0">
                <a:sym typeface="Wingdings 3" pitchFamily="18" charset="2"/>
              </a:rPr>
              <a:t></a:t>
            </a:r>
            <a:r>
              <a:rPr lang="de-DE" smtClean="0"/>
              <a:t> foil targets</a:t>
            </a:r>
            <a:br>
              <a:rPr lang="de-DE" smtClean="0"/>
            </a:br>
            <a:endParaRPr lang="de-DE" smtClean="0"/>
          </a:p>
        </p:txBody>
      </p:sp>
      <p:pic>
        <p:nvPicPr>
          <p:cNvPr id="38915" name="Picture 4" descr="Protonenbeschleunig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52600"/>
            <a:ext cx="5900737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39713" y="1563688"/>
            <a:ext cx="159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A50021"/>
                </a:solidFill>
              </a:rPr>
              <a:t>Laser pulse</a:t>
            </a:r>
            <a:endParaRPr lang="de-DE" sz="1600" b="1">
              <a:solidFill>
                <a:srgbClr val="A50021"/>
              </a:solidFill>
            </a:endParaRPr>
          </a:p>
        </p:txBody>
      </p:sp>
      <p:sp>
        <p:nvSpPr>
          <p:cNvPr id="38917" name="Line 6"/>
          <p:cNvSpPr>
            <a:spLocks noChangeShapeType="1"/>
          </p:cNvSpPr>
          <p:nvPr/>
        </p:nvSpPr>
        <p:spPr bwMode="auto">
          <a:xfrm>
            <a:off x="468313" y="2444750"/>
            <a:ext cx="647700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Line 7"/>
          <p:cNvSpPr>
            <a:spLocks noChangeShapeType="1"/>
          </p:cNvSpPr>
          <p:nvPr/>
        </p:nvSpPr>
        <p:spPr bwMode="auto">
          <a:xfrm>
            <a:off x="6300788" y="2430463"/>
            <a:ext cx="6477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979613" y="2997200"/>
            <a:ext cx="1598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b="1"/>
              <a:t>Aluminium foil</a:t>
            </a:r>
          </a:p>
        </p:txBody>
      </p:sp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3348038" y="1557338"/>
            <a:ext cx="180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/>
              <a:t>Proton „beam“</a:t>
            </a:r>
          </a:p>
        </p:txBody>
      </p:sp>
      <p:sp>
        <p:nvSpPr>
          <p:cNvPr id="38921" name="Text Box 32"/>
          <p:cNvSpPr txBox="1">
            <a:spLocks noChangeArrowheads="1"/>
          </p:cNvSpPr>
          <p:nvPr/>
        </p:nvSpPr>
        <p:spPr bwMode="auto">
          <a:xfrm>
            <a:off x="827088" y="4987925"/>
            <a:ext cx="39306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>
                <a:solidFill>
                  <a:schemeClr val="tx2"/>
                </a:solidFill>
              </a:rPr>
              <a:t>Conversion efficiency ~ 5%</a:t>
            </a:r>
          </a:p>
          <a:p>
            <a:pPr eaLnBrk="1" hangingPunct="1"/>
            <a:r>
              <a:rPr lang="de-DE" sz="1800" b="1">
                <a:solidFill>
                  <a:schemeClr val="tx2"/>
                </a:solidFill>
              </a:rPr>
              <a:t>Point-like source (&lt; 10 </a:t>
            </a:r>
            <a:r>
              <a:rPr lang="de-DE" sz="1800" b="1">
                <a:solidFill>
                  <a:schemeClr val="tx2"/>
                </a:solidFill>
                <a:latin typeface="Symbol" pitchFamily="18" charset="2"/>
              </a:rPr>
              <a:t>m</a:t>
            </a:r>
            <a:r>
              <a:rPr lang="de-DE" sz="1800" b="1">
                <a:solidFill>
                  <a:schemeClr val="tx2"/>
                </a:solidFill>
              </a:rPr>
              <a:t>m)</a:t>
            </a:r>
            <a:endParaRPr lang="de-DE" sz="1800" b="1"/>
          </a:p>
          <a:p>
            <a:pPr eaLnBrk="1" hangingPunct="1"/>
            <a:r>
              <a:rPr lang="de-DE" sz="1800" b="1">
                <a:solidFill>
                  <a:schemeClr val="tx2"/>
                </a:solidFill>
              </a:rPr>
              <a:t>Emission angle ~ 30° (15 MeV)</a:t>
            </a:r>
            <a:endParaRPr lang="de-DE" sz="1800" b="1"/>
          </a:p>
          <a:p>
            <a:pPr eaLnBrk="1" hangingPunct="1"/>
            <a:r>
              <a:rPr lang="de-DE" sz="1800" b="1">
                <a:solidFill>
                  <a:schemeClr val="tx2"/>
                </a:solidFill>
              </a:rPr>
              <a:t>Broad, exponential energy spectra</a:t>
            </a:r>
            <a:endParaRPr lang="de-DE" sz="1800" b="1"/>
          </a:p>
          <a:p>
            <a:pPr eaLnBrk="1" hangingPunct="1"/>
            <a:r>
              <a:rPr lang="de-DE" sz="1800" b="1">
                <a:solidFill>
                  <a:schemeClr val="tx2"/>
                </a:solidFill>
              </a:rPr>
              <a:t>Short duration (sub-ps pulses)</a:t>
            </a:r>
            <a:endParaRPr lang="de-DE" sz="1800" b="1"/>
          </a:p>
        </p:txBody>
      </p:sp>
      <p:sp>
        <p:nvSpPr>
          <p:cNvPr id="38922" name="Text Box 25"/>
          <p:cNvSpPr txBox="1">
            <a:spLocks noChangeArrowheads="1"/>
          </p:cNvSpPr>
          <p:nvPr/>
        </p:nvSpPr>
        <p:spPr bwMode="auto">
          <a:xfrm>
            <a:off x="4618038" y="5235575"/>
            <a:ext cx="297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600"/>
              <a:t>}</a:t>
            </a:r>
            <a:r>
              <a:rPr lang="de-DE" sz="1800" b="1"/>
              <a:t> small vertical emittance</a:t>
            </a:r>
          </a:p>
        </p:txBody>
      </p:sp>
      <p:sp>
        <p:nvSpPr>
          <p:cNvPr id="38923" name="Text Box 26"/>
          <p:cNvSpPr txBox="1">
            <a:spLocks noChangeArrowheads="1"/>
          </p:cNvSpPr>
          <p:nvPr/>
        </p:nvSpPr>
        <p:spPr bwMode="auto">
          <a:xfrm>
            <a:off x="5219700" y="5786438"/>
            <a:ext cx="347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600"/>
              <a:t>}</a:t>
            </a:r>
            <a:r>
              <a:rPr lang="de-DE" sz="1800" b="1"/>
              <a:t> small longitudinal emittance</a:t>
            </a:r>
          </a:p>
        </p:txBody>
      </p:sp>
      <p:pic>
        <p:nvPicPr>
          <p:cNvPr id="38924" name="Picture 27" descr="proton_fil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908050"/>
            <a:ext cx="13954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Text Box 14"/>
          <p:cNvSpPr txBox="1">
            <a:spLocks noChangeArrowheads="1"/>
          </p:cNvSpPr>
          <p:nvPr/>
        </p:nvSpPr>
        <p:spPr bwMode="auto">
          <a:xfrm>
            <a:off x="6948488" y="2997200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 b="1"/>
              <a:t>3-4 MeV</a:t>
            </a:r>
          </a:p>
        </p:txBody>
      </p:sp>
    </p:spTree>
    <p:extLst>
      <p:ext uri="{BB962C8B-B14F-4D97-AF65-F5344CB8AC3E}">
        <p14:creationId xmlns:p14="http://schemas.microsoft.com/office/powerpoint/2010/main" val="359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Particle detection</a:t>
            </a:r>
            <a:br>
              <a:rPr lang="de-DE" smtClean="0"/>
            </a:br>
            <a:endParaRPr lang="de-DE" smtClean="0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/>
          <a:stretch>
            <a:fillRect/>
          </a:stretch>
        </p:blipFill>
        <p:spPr bwMode="auto">
          <a:xfrm>
            <a:off x="706438" y="1300163"/>
            <a:ext cx="8186737" cy="522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5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Time stability of electron beams</a:t>
            </a:r>
            <a:br>
              <a:rPr lang="de-DE" smtClean="0"/>
            </a:br>
            <a:endParaRPr lang="de-DE" smtClean="0"/>
          </a:p>
        </p:txBody>
      </p:sp>
      <p:pic>
        <p:nvPicPr>
          <p:cNvPr id="35843" name="Picture 4" descr="animate_cam4_40fs_23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358900"/>
            <a:ext cx="52387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Line 7"/>
          <p:cNvSpPr>
            <a:spLocks noChangeShapeType="1"/>
          </p:cNvSpPr>
          <p:nvPr/>
        </p:nvSpPr>
        <p:spPr bwMode="auto">
          <a:xfrm flipH="1">
            <a:off x="3630613" y="3724275"/>
            <a:ext cx="806450" cy="8810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7308850" y="6092825"/>
            <a:ext cx="9588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49263" eaLnBrk="0" hangingPunct="0"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40 fs </a:t>
            </a:r>
          </a:p>
          <a:p>
            <a:pPr eaLnBrk="1" hangingPunct="1"/>
            <a:r>
              <a:rPr lang="en-GB" sz="1400">
                <a:solidFill>
                  <a:srgbClr val="000000"/>
                </a:solidFill>
              </a:rPr>
              <a:t>23 bar He</a:t>
            </a:r>
            <a:endParaRPr lang="en-GB" sz="1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3563938" y="4089400"/>
            <a:ext cx="403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>
                <a:solidFill>
                  <a:schemeClr val="bg1"/>
                </a:solidFill>
              </a:rPr>
              <a:t>2°</a:t>
            </a:r>
          </a:p>
        </p:txBody>
      </p:sp>
    </p:spTree>
    <p:extLst>
      <p:ext uri="{BB962C8B-B14F-4D97-AF65-F5344CB8AC3E}">
        <p14:creationId xmlns:p14="http://schemas.microsoft.com/office/powerpoint/2010/main" val="28635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ELLETTARGETinCOSYh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5881"/>
          <a:stretch>
            <a:fillRect/>
          </a:stretch>
        </p:blipFill>
        <p:spPr bwMode="auto">
          <a:xfrm>
            <a:off x="5364163" y="1412875"/>
            <a:ext cx="32035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smtClean="0"/>
              <a:t>Frozen Pellet Target (FZJ, ITEP, MPEI)</a:t>
            </a:r>
            <a:br>
              <a:rPr lang="de-DE" smtClean="0"/>
            </a:br>
            <a:endParaRPr lang="de-DE" smtClean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eaLnBrk="1" hangingPunct="1"/>
            <a:r>
              <a:rPr lang="de-DE" sz="2000" smtClean="0"/>
              <a:t>Frozen pellets </a:t>
            </a:r>
            <a:r>
              <a:rPr lang="de-DE" sz="2000" smtClean="0">
                <a:sym typeface="Symbol" pitchFamily="18" charset="2"/>
              </a:rPr>
              <a:t> ~ 20 µm</a:t>
            </a:r>
          </a:p>
          <a:p>
            <a:pPr marL="0" indent="0" eaLnBrk="1" hangingPunct="1"/>
            <a:endParaRPr lang="de-DE" sz="2000" smtClean="0">
              <a:sym typeface="Symbol" pitchFamily="18" charset="2"/>
            </a:endParaRPr>
          </a:p>
          <a:p>
            <a:pPr marL="0" indent="0" eaLnBrk="1" hangingPunct="1"/>
            <a:r>
              <a:rPr lang="de-DE" sz="2000" smtClean="0">
                <a:sym typeface="Symbol" pitchFamily="18" charset="2"/>
              </a:rPr>
              <a:t>H</a:t>
            </a:r>
            <a:r>
              <a:rPr lang="de-DE" sz="2000" baseline="-25000" smtClean="0">
                <a:sym typeface="Symbol" pitchFamily="18" charset="2"/>
              </a:rPr>
              <a:t>2</a:t>
            </a:r>
            <a:r>
              <a:rPr lang="de-DE" sz="2000" smtClean="0">
                <a:sym typeface="Symbol" pitchFamily="18" charset="2"/>
              </a:rPr>
              <a:t>, N</a:t>
            </a:r>
            <a:r>
              <a:rPr lang="de-DE" sz="2000" baseline="-25000" smtClean="0">
                <a:sym typeface="Symbol" pitchFamily="18" charset="2"/>
              </a:rPr>
              <a:t>2</a:t>
            </a:r>
            <a:r>
              <a:rPr lang="de-DE" sz="2000" smtClean="0">
                <a:sym typeface="Symbol" pitchFamily="18" charset="2"/>
              </a:rPr>
              <a:t>, Ar (D</a:t>
            </a:r>
            <a:r>
              <a:rPr lang="de-DE" sz="2000" baseline="-25000" smtClean="0">
                <a:sym typeface="Symbol" pitchFamily="18" charset="2"/>
              </a:rPr>
              <a:t>2</a:t>
            </a:r>
            <a:r>
              <a:rPr lang="de-DE" sz="2000" smtClean="0">
                <a:sym typeface="Symbol" pitchFamily="18" charset="2"/>
              </a:rPr>
              <a:t>, Kr, Xe)</a:t>
            </a:r>
          </a:p>
          <a:p>
            <a:pPr marL="0" indent="0" eaLnBrk="1" hangingPunct="1"/>
            <a:endParaRPr lang="de-DE" sz="2000" smtClean="0">
              <a:sym typeface="Symbol" pitchFamily="18" charset="2"/>
            </a:endParaRPr>
          </a:p>
          <a:p>
            <a:pPr marL="0" indent="0" eaLnBrk="1" hangingPunct="1"/>
            <a:r>
              <a:rPr lang="de-DE" sz="2000" smtClean="0"/>
              <a:t>Pellet rate ~10 kHz</a:t>
            </a:r>
          </a:p>
          <a:p>
            <a:pPr marL="0" indent="0" eaLnBrk="1" hangingPunct="1"/>
            <a:endParaRPr lang="de-DE" sz="2000" smtClean="0"/>
          </a:p>
          <a:p>
            <a:pPr marL="0" indent="0" eaLnBrk="1" hangingPunct="1"/>
            <a:r>
              <a:rPr lang="de-DE" sz="2000" smtClean="0"/>
              <a:t>Pellet velocity ~80 m/s</a:t>
            </a:r>
          </a:p>
          <a:p>
            <a:pPr marL="0" indent="0" eaLnBrk="1" hangingPunct="1"/>
            <a:endParaRPr lang="de-DE" sz="2000" smtClean="0"/>
          </a:p>
          <a:p>
            <a:pPr marL="0" indent="0" eaLnBrk="1" hangingPunct="1"/>
            <a:r>
              <a:rPr lang="de-DE" sz="2000" smtClean="0"/>
              <a:t>Pellet beam </a:t>
            </a:r>
            <a:r>
              <a:rPr lang="de-DE" sz="2000" smtClean="0">
                <a:cs typeface="Arial" charset="0"/>
              </a:rPr>
              <a:t>Ø</a:t>
            </a:r>
            <a:r>
              <a:rPr lang="de-DE" sz="2000" smtClean="0"/>
              <a:t> &lt; 1 mm</a:t>
            </a:r>
          </a:p>
        </p:txBody>
      </p:sp>
      <p:sp>
        <p:nvSpPr>
          <p:cNvPr id="48133" name="Rectangle 1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0" indent="0" eaLnBrk="1" hangingPunct="1"/>
            <a:endParaRPr lang="en-US" sz="2000" smtClean="0"/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5548313" y="1495425"/>
            <a:ext cx="2411412" cy="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Target prototype, COSY hall</a:t>
            </a:r>
          </a:p>
        </p:txBody>
      </p:sp>
    </p:spTree>
    <p:extLst>
      <p:ext uri="{BB962C8B-B14F-4D97-AF65-F5344CB8AC3E}">
        <p14:creationId xmlns:p14="http://schemas.microsoft.com/office/powerpoint/2010/main" val="2834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de-DE" dirty="0" smtClean="0"/>
              <a:t>Cluster-Jet Target (Univ. Münster)</a:t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865282" name="Picture 2" descr="Clusterbil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52750"/>
            <a:ext cx="38100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528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"/>
          <a:stretch/>
        </p:blipFill>
        <p:spPr bwMode="auto">
          <a:xfrm>
            <a:off x="4693983" y="2636912"/>
            <a:ext cx="441452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4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85813"/>
            <a:ext cx="7773988" cy="7937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mtClean="0"/>
              <a:t>Proton energy and intensity</a:t>
            </a:r>
            <a:br>
              <a:rPr lang="en-GB" smtClean="0"/>
            </a:br>
            <a:endParaRPr lang="en-GB" smtClean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"/>
          <a:stretch>
            <a:fillRect/>
          </a:stretch>
        </p:blipFill>
        <p:spPr bwMode="auto">
          <a:xfrm>
            <a:off x="4244975" y="1795463"/>
            <a:ext cx="4719638" cy="408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67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862138"/>
            <a:ext cx="4408488" cy="391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5553075" y="1557338"/>
            <a:ext cx="29067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Number of protons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in a 1 MeV bin around 10 MeV</a:t>
            </a:r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1390650" y="1679575"/>
            <a:ext cx="2965450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>
            <a:spAutoFit/>
          </a:bodyPr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6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Maximum proton energy (MeV)</a:t>
            </a: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1908175" y="3860800"/>
            <a:ext cx="142875" cy="142875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49" name="Line 9"/>
          <p:cNvSpPr>
            <a:spLocks noChangeShapeType="1"/>
          </p:cNvSpPr>
          <p:nvPr/>
        </p:nvSpPr>
        <p:spPr bwMode="auto">
          <a:xfrm>
            <a:off x="1042988" y="3141663"/>
            <a:ext cx="3313112" cy="0"/>
          </a:xfrm>
          <a:prstGeom prst="line">
            <a:avLst/>
          </a:prstGeom>
          <a:noFill/>
          <a:ln w="38100">
            <a:solidFill>
              <a:srgbClr val="8F5BF7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19850" name="Text Box 10"/>
          <p:cNvSpPr txBox="1">
            <a:spLocks noChangeArrowheads="1"/>
          </p:cNvSpPr>
          <p:nvPr/>
        </p:nvSpPr>
        <p:spPr bwMode="auto">
          <a:xfrm>
            <a:off x="1187450" y="5897563"/>
            <a:ext cx="340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8F5BF7"/>
                </a:solidFill>
              </a:rPr>
              <a:t>COSY injection energy: 40 MeV</a:t>
            </a:r>
          </a:p>
        </p:txBody>
      </p:sp>
    </p:spTree>
    <p:extLst>
      <p:ext uri="{BB962C8B-B14F-4D97-AF65-F5344CB8AC3E}">
        <p14:creationId xmlns:p14="http://schemas.microsoft.com/office/powerpoint/2010/main" val="251901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9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49" grpId="0" animBg="1"/>
      <p:bldP spid="4198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2" name="Virtual Lab Tour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 t="5879" b="9769"/>
          <a:stretch>
            <a:fillRect/>
          </a:stretch>
        </p:blipFill>
        <p:spPr bwMode="auto">
          <a:xfrm>
            <a:off x="1111250" y="1773238"/>
            <a:ext cx="7129463" cy="45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4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DARCTURUS</a:t>
            </a:r>
            <a:br>
              <a:rPr lang="de-DE"/>
            </a:br>
            <a:endParaRPr lang="de-DE"/>
          </a:p>
        </p:txBody>
      </p:sp>
      <p:sp>
        <p:nvSpPr>
          <p:cNvPr id="834564" name="Text Box 4"/>
          <p:cNvSpPr txBox="1">
            <a:spLocks noChangeArrowheads="1"/>
          </p:cNvSpPr>
          <p:nvPr/>
        </p:nvSpPr>
        <p:spPr bwMode="auto">
          <a:xfrm>
            <a:off x="327025" y="1843088"/>
            <a:ext cx="8653463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20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PULSAR </a:t>
            </a:r>
            <a:r>
              <a:rPr lang="en-GB" sz="2000" dirty="0" err="1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Ti:Sapphire</a:t>
            </a:r>
            <a:r>
              <a:rPr lang="en-GB" sz="20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 Laser:  100 </a:t>
            </a:r>
            <a:r>
              <a:rPr lang="en-GB" sz="2000" dirty="0" smtClean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+ 200 TW</a:t>
            </a:r>
            <a:r>
              <a:rPr lang="en-GB" sz="20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, 800 nm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20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~ 2,5 Joule, less than 25 femtoseconds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2000" dirty="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focused on 10 microns                  </a:t>
            </a:r>
          </a:p>
        </p:txBody>
      </p:sp>
      <p:sp>
        <p:nvSpPr>
          <p:cNvPr id="834565" name="Text Box 5"/>
          <p:cNvSpPr txBox="1">
            <a:spLocks noChangeArrowheads="1"/>
          </p:cNvSpPr>
          <p:nvPr/>
        </p:nvSpPr>
        <p:spPr bwMode="auto">
          <a:xfrm>
            <a:off x="682625" y="1333500"/>
            <a:ext cx="8461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2000">
                <a:ea typeface="Arial Unicode MS" pitchFamily="34" charset="-128"/>
                <a:cs typeface="Arial Unicode MS" pitchFamily="34" charset="-128"/>
              </a:rPr>
              <a:t>Institute für Laser- und Plasmaphysik, Univ. Düsseldorf (Prof. O.Willi)                  </a:t>
            </a:r>
          </a:p>
        </p:txBody>
      </p:sp>
      <p:pic>
        <p:nvPicPr>
          <p:cNvPr id="8345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"/>
          <a:stretch>
            <a:fillRect/>
          </a:stretch>
        </p:blipFill>
        <p:spPr bwMode="auto">
          <a:xfrm>
            <a:off x="684213" y="115888"/>
            <a:ext cx="331152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7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45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45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456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456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Helmholtz Association HGF</a:t>
            </a:r>
            <a:br>
              <a:rPr lang="en-US"/>
            </a:br>
            <a:endParaRPr lang="en-US"/>
          </a:p>
        </p:txBody>
      </p:sp>
      <p:pic>
        <p:nvPicPr>
          <p:cNvPr id="898052" name="Picture 2" descr="Karte_helmhol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96023" cy="51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8054" name="Text Box 4"/>
          <p:cNvSpPr txBox="1">
            <a:spLocks noChangeArrowheads="1"/>
          </p:cNvSpPr>
          <p:nvPr/>
        </p:nvSpPr>
        <p:spPr bwMode="auto">
          <a:xfrm>
            <a:off x="5167437" y="1430338"/>
            <a:ext cx="365303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sz="2000" dirty="0"/>
              <a:t>Research Centers: </a:t>
            </a:r>
            <a:r>
              <a:rPr lang="en-US" sz="2000" dirty="0" smtClean="0">
                <a:solidFill>
                  <a:srgbClr val="6666FF"/>
                </a:solidFill>
              </a:rPr>
              <a:t>18</a:t>
            </a:r>
            <a:endParaRPr lang="en-US" sz="2000" dirty="0">
              <a:solidFill>
                <a:srgbClr val="6666FF"/>
              </a:solidFill>
            </a:endParaRPr>
          </a:p>
          <a:p>
            <a:pPr eaLnBrk="0" hangingPunct="0"/>
            <a:endParaRPr lang="en-US" sz="2000" dirty="0"/>
          </a:p>
          <a:p>
            <a:pPr eaLnBrk="0" hangingPunct="0"/>
            <a:r>
              <a:rPr lang="en-US" sz="2000" dirty="0"/>
              <a:t>Total staff:   </a:t>
            </a:r>
            <a:r>
              <a:rPr lang="en-US" sz="2000" dirty="0">
                <a:solidFill>
                  <a:srgbClr val="6666FF"/>
                </a:solidFill>
              </a:rPr>
              <a:t>~ </a:t>
            </a:r>
            <a:r>
              <a:rPr lang="en-US" sz="2000" dirty="0" smtClean="0">
                <a:solidFill>
                  <a:srgbClr val="6666FF"/>
                </a:solidFill>
              </a:rPr>
              <a:t>33 000</a:t>
            </a:r>
            <a:endParaRPr lang="en-US" sz="2000" dirty="0">
              <a:solidFill>
                <a:srgbClr val="6666FF"/>
              </a:solidFill>
            </a:endParaRPr>
          </a:p>
          <a:p>
            <a:pPr eaLnBrk="0" hangingPunct="0"/>
            <a:endParaRPr lang="en-US" sz="2000" dirty="0"/>
          </a:p>
          <a:p>
            <a:pPr eaLnBrk="0" hangingPunct="0"/>
            <a:r>
              <a:rPr lang="en-US" sz="2000" dirty="0"/>
              <a:t>Total budget  </a:t>
            </a:r>
            <a:r>
              <a:rPr lang="en-US" sz="2000" dirty="0">
                <a:solidFill>
                  <a:srgbClr val="FF0000"/>
                </a:solidFill>
              </a:rPr>
              <a:t>~ </a:t>
            </a:r>
            <a:r>
              <a:rPr lang="en-US" sz="2000" dirty="0" smtClean="0">
                <a:solidFill>
                  <a:srgbClr val="FF0000"/>
                </a:solidFill>
              </a:rPr>
              <a:t>3.4</a:t>
            </a:r>
            <a:r>
              <a:rPr lang="en-US" sz="2000" b="1" dirty="0" smtClean="0"/>
              <a:t> </a:t>
            </a:r>
            <a:r>
              <a:rPr lang="en-US" sz="2000" dirty="0">
                <a:solidFill>
                  <a:srgbClr val="FF0000"/>
                </a:solidFill>
              </a:rPr>
              <a:t>billion €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b="1" dirty="0"/>
          </a:p>
          <a:p>
            <a:pPr eaLnBrk="0" hangingPunct="0"/>
            <a:endParaRPr lang="en-US" sz="2000" b="1" dirty="0">
              <a:solidFill>
                <a:srgbClr val="6666FF"/>
              </a:solidFill>
            </a:endParaRPr>
          </a:p>
          <a:p>
            <a:pPr eaLnBrk="0" hangingPunct="0"/>
            <a:endParaRPr lang="en-US" sz="2000" b="1" dirty="0">
              <a:solidFill>
                <a:srgbClr val="6666FF"/>
              </a:solidFill>
            </a:endParaRPr>
          </a:p>
          <a:p>
            <a:pPr eaLnBrk="0" hangingPunct="0"/>
            <a:r>
              <a:rPr lang="en-US" sz="2000" b="1" dirty="0">
                <a:solidFill>
                  <a:srgbClr val="6666FF"/>
                </a:solidFill>
              </a:rPr>
              <a:t>Research Fields:</a:t>
            </a:r>
          </a:p>
          <a:p>
            <a:pPr lvl="1" eaLnBrk="0" hangingPunct="0"/>
            <a:r>
              <a:rPr lang="en-US" sz="2000" dirty="0"/>
              <a:t>Energy</a:t>
            </a:r>
          </a:p>
          <a:p>
            <a:pPr lvl="1" eaLnBrk="0" hangingPunct="0"/>
            <a:r>
              <a:rPr lang="en-US" sz="2000" dirty="0"/>
              <a:t>Earth and Environment</a:t>
            </a:r>
          </a:p>
          <a:p>
            <a:pPr lvl="1" eaLnBrk="0" hangingPunct="0"/>
            <a:r>
              <a:rPr lang="en-US" sz="2000" dirty="0"/>
              <a:t>Health</a:t>
            </a:r>
          </a:p>
          <a:p>
            <a:pPr lvl="1" eaLnBrk="0" hangingPunct="0"/>
            <a:r>
              <a:rPr lang="en-US" sz="2000" dirty="0"/>
              <a:t>Key Technologies</a:t>
            </a:r>
            <a:endParaRPr lang="en-US" sz="2400" b="1" dirty="0"/>
          </a:p>
          <a:p>
            <a:pPr lvl="1" eaLnBrk="0" hangingPunct="0"/>
            <a:r>
              <a:rPr lang="en-US" sz="2000" b="1" dirty="0"/>
              <a:t>Structure of Matter</a:t>
            </a:r>
          </a:p>
          <a:p>
            <a:pPr lvl="1" eaLnBrk="0" hangingPunct="0"/>
            <a:r>
              <a:rPr lang="en-US" sz="2000" dirty="0"/>
              <a:t>Aeronautics, Space and Transport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5152058" y="5505450"/>
            <a:ext cx="500062" cy="14287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9403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“Big” </a:t>
            </a:r>
            <a:r>
              <a:rPr lang="en-US" dirty="0" smtClean="0"/>
              <a:t>lasers </a:t>
            </a:r>
            <a:r>
              <a:rPr lang="en-US" dirty="0"/>
              <a:t>in the </a:t>
            </a:r>
            <a:r>
              <a:rPr lang="en-US" dirty="0" smtClean="0"/>
              <a:t>HGF: </a:t>
            </a:r>
            <a:r>
              <a:rPr lang="en-US" i="1" dirty="0" smtClean="0"/>
              <a:t>e.g.</a:t>
            </a:r>
            <a:r>
              <a:rPr lang="en-US" dirty="0" smtClean="0"/>
              <a:t> </a:t>
            </a:r>
            <a:r>
              <a:rPr lang="en-US" dirty="0"/>
              <a:t>DESY </a:t>
            </a:r>
            <a:r>
              <a:rPr lang="en-US" dirty="0" smtClean="0"/>
              <a:t>Hamburg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2" descr="Karte_helmhol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96023" cy="51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 bwMode="auto">
          <a:xfrm>
            <a:off x="1850554" y="2013013"/>
            <a:ext cx="504056" cy="479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3779912" y="4221088"/>
            <a:ext cx="1440160" cy="1093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02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54" y="2492896"/>
            <a:ext cx="4509942" cy="267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788024" y="5168225"/>
            <a:ext cx="4066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CC0000"/>
                </a:solidFill>
              </a:rPr>
              <a:t>J. </a:t>
            </a:r>
            <a:r>
              <a:rPr lang="de-DE" sz="1200" dirty="0" smtClean="0">
                <a:solidFill>
                  <a:srgbClr val="CC0000"/>
                </a:solidFill>
              </a:rPr>
              <a:t>Osterhoff, Talk </a:t>
            </a:r>
            <a:r>
              <a:rPr lang="de-DE" sz="1200" dirty="0" err="1" smtClean="0">
                <a:solidFill>
                  <a:srgbClr val="CC0000"/>
                </a:solidFill>
              </a:rPr>
              <a:t>at</a:t>
            </a:r>
            <a:r>
              <a:rPr lang="de-DE" sz="1200" dirty="0" smtClean="0">
                <a:solidFill>
                  <a:srgbClr val="CC0000"/>
                </a:solidFill>
              </a:rPr>
              <a:t> 470 W.-E. </a:t>
            </a:r>
            <a:r>
              <a:rPr lang="de-DE" sz="1200" dirty="0" err="1" smtClean="0">
                <a:solidFill>
                  <a:srgbClr val="CC0000"/>
                </a:solidFill>
              </a:rPr>
              <a:t>Heraeus</a:t>
            </a:r>
            <a:r>
              <a:rPr lang="de-DE" sz="1200" dirty="0" smtClean="0">
                <a:solidFill>
                  <a:srgbClr val="CC0000"/>
                </a:solidFill>
              </a:rPr>
              <a:t>-Seminar, 12/2010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209710" y="1412776"/>
            <a:ext cx="3818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Sept. </a:t>
            </a:r>
            <a:r>
              <a:rPr lang="en-US" sz="2000" u="sng" dirty="0" smtClean="0"/>
              <a:t>2010</a:t>
            </a:r>
            <a:r>
              <a:rPr lang="en-US" sz="2000" dirty="0" smtClean="0"/>
              <a:t>: </a:t>
            </a:r>
          </a:p>
          <a:p>
            <a:r>
              <a:rPr lang="en-US" sz="2000" dirty="0" smtClean="0"/>
              <a:t>Laser/plasma group established</a:t>
            </a:r>
            <a:endParaRPr lang="en-US" sz="2000" dirty="0"/>
          </a:p>
        </p:txBody>
      </p:sp>
      <p:sp>
        <p:nvSpPr>
          <p:cNvPr id="4" name="Rechteck 3"/>
          <p:cNvSpPr/>
          <p:nvPr/>
        </p:nvSpPr>
        <p:spPr>
          <a:xfrm>
            <a:off x="4320480" y="58372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ym typeface="Wingdings 3"/>
              </a:rPr>
              <a:t> </a:t>
            </a:r>
            <a:r>
              <a:rPr lang="en-US" sz="2000" dirty="0" smtClean="0"/>
              <a:t>Plasma-based particle accelerators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3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“Big” </a:t>
            </a:r>
            <a:r>
              <a:rPr lang="en-US" dirty="0" smtClean="0"/>
              <a:t>lasers </a:t>
            </a:r>
            <a:r>
              <a:rPr lang="en-US" dirty="0"/>
              <a:t>in the </a:t>
            </a:r>
            <a:r>
              <a:rPr lang="en-US" dirty="0" smtClean="0"/>
              <a:t>HGF: </a:t>
            </a:r>
            <a:r>
              <a:rPr lang="en-US" i="1" dirty="0" smtClean="0"/>
              <a:t>e.g.</a:t>
            </a:r>
            <a:r>
              <a:rPr lang="en-US" dirty="0" smtClean="0"/>
              <a:t> </a:t>
            </a:r>
            <a:r>
              <a:rPr lang="en-US" dirty="0"/>
              <a:t>GSI </a:t>
            </a:r>
            <a:r>
              <a:rPr lang="en-US" dirty="0" smtClean="0"/>
              <a:t>Darmstadt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Karte_helmhol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96023" cy="51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1206674" y="4288694"/>
            <a:ext cx="504056" cy="479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11960" y="1412776"/>
            <a:ext cx="4824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smtClean="0"/>
              <a:t>2008</a:t>
            </a:r>
            <a:r>
              <a:rPr lang="de-DE" sz="2000" dirty="0" smtClean="0"/>
              <a:t>: </a:t>
            </a:r>
          </a:p>
          <a:p>
            <a:r>
              <a:rPr lang="de-DE" sz="2000" dirty="0" smtClean="0"/>
              <a:t>PHELIX (</a:t>
            </a:r>
            <a:r>
              <a:rPr lang="de-DE" sz="2000" dirty="0" err="1" smtClean="0"/>
              <a:t>Petawatt</a:t>
            </a:r>
            <a:r>
              <a:rPr lang="de-DE" sz="2000" dirty="0" smtClean="0"/>
              <a:t> </a:t>
            </a:r>
            <a:r>
              <a:rPr lang="de-DE" sz="2000" dirty="0"/>
              <a:t>Hoch- Energie Laser für </a:t>
            </a:r>
            <a:r>
              <a:rPr lang="de-DE" sz="2000" dirty="0" err="1" smtClean="0"/>
              <a:t>SchwerIoneneXperimente</a:t>
            </a:r>
            <a:r>
              <a:rPr lang="de-DE" sz="2000" dirty="0" smtClean="0"/>
              <a:t>) </a:t>
            </a:r>
            <a:br>
              <a:rPr lang="de-DE" sz="2000" dirty="0" smtClean="0"/>
            </a:br>
            <a:r>
              <a:rPr lang="de-DE" sz="2000" dirty="0" smtClean="0"/>
              <a:t>500 TW</a:t>
            </a:r>
            <a:endParaRPr lang="de-DE" sz="2000" dirty="0"/>
          </a:p>
        </p:txBody>
      </p:sp>
      <p:sp>
        <p:nvSpPr>
          <p:cNvPr id="8" name="Rechteck 7"/>
          <p:cNvSpPr/>
          <p:nvPr/>
        </p:nvSpPr>
        <p:spPr bwMode="auto">
          <a:xfrm>
            <a:off x="3779912" y="4221088"/>
            <a:ext cx="1440160" cy="1093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499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312368" cy="2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4860540" y="5517232"/>
            <a:ext cx="3671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ym typeface="Wingdings 3"/>
              </a:rPr>
              <a:t> </a:t>
            </a:r>
            <a:r>
              <a:rPr lang="en-US" sz="2000" smtClean="0"/>
              <a:t>Ion-laser interactions</a:t>
            </a:r>
          </a:p>
          <a:p>
            <a:r>
              <a:rPr lang="en-US" sz="2000" smtClean="0">
                <a:sym typeface="Wingdings 3"/>
              </a:rPr>
              <a:t> </a:t>
            </a:r>
            <a:r>
              <a:rPr lang="en-US" sz="2000" smtClean="0"/>
              <a:t>X-ray laser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832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06680" cy="1143000"/>
          </a:xfrm>
        </p:spPr>
        <p:txBody>
          <a:bodyPr/>
          <a:lstStyle/>
          <a:p>
            <a:r>
              <a:rPr lang="en-US" dirty="0"/>
              <a:t>“Big” </a:t>
            </a:r>
            <a:r>
              <a:rPr lang="en-US" dirty="0" smtClean="0"/>
              <a:t>lasers </a:t>
            </a:r>
            <a:r>
              <a:rPr lang="en-US" dirty="0"/>
              <a:t>in the </a:t>
            </a:r>
            <a:r>
              <a:rPr lang="en-US" dirty="0" smtClean="0"/>
              <a:t>HGF: </a:t>
            </a:r>
            <a:r>
              <a:rPr lang="en-US" i="1" dirty="0" smtClean="0"/>
              <a:t>e.g.</a:t>
            </a:r>
            <a:r>
              <a:rPr lang="en-US" dirty="0" smtClean="0"/>
              <a:t> Dresden-</a:t>
            </a:r>
            <a:r>
              <a:rPr lang="en-US" dirty="0" err="1" smtClean="0"/>
              <a:t>Rossendorf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Karte_helmhol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696023" cy="5121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3347864" y="3741205"/>
            <a:ext cx="504056" cy="479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3779912" y="4221088"/>
            <a:ext cx="1440160" cy="10932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20125" y="1412776"/>
            <a:ext cx="4816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2008:</a:t>
            </a:r>
            <a:r>
              <a:rPr lang="en-US" sz="2000" dirty="0" smtClean="0"/>
              <a:t> High-Power </a:t>
            </a:r>
            <a:r>
              <a:rPr lang="en-US" sz="2000" dirty="0"/>
              <a:t>Laser Laboratory </a:t>
            </a:r>
            <a:endParaRPr lang="en-US" sz="2000" dirty="0" smtClean="0"/>
          </a:p>
          <a:p>
            <a:r>
              <a:rPr lang="en-US" sz="2000" dirty="0" smtClean="0"/>
              <a:t>150 TW laser DRACO (</a:t>
            </a:r>
            <a:r>
              <a:rPr lang="en-US" sz="2000" dirty="0"/>
              <a:t>Dresden laser acceleration source</a:t>
            </a:r>
            <a:r>
              <a:rPr lang="en-US" sz="2000" dirty="0" smtClean="0"/>
              <a:t>)</a:t>
            </a:r>
            <a:endParaRPr lang="en-US" sz="2000" dirty="0"/>
          </a:p>
          <a:p>
            <a:endParaRPr lang="en-US" sz="2000" u="sng" dirty="0" smtClean="0"/>
          </a:p>
          <a:p>
            <a:r>
              <a:rPr lang="en-US" sz="2000" u="sng" dirty="0" smtClean="0"/>
              <a:t>2012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PW Laser </a:t>
            </a:r>
          </a:p>
        </p:txBody>
      </p:sp>
      <p:sp>
        <p:nvSpPr>
          <p:cNvPr id="2" name="Rechteck 1"/>
          <p:cNvSpPr/>
          <p:nvPr/>
        </p:nvSpPr>
        <p:spPr>
          <a:xfrm>
            <a:off x="4320480" y="5529426"/>
            <a:ext cx="4067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ym typeface="Wingdings 3"/>
              </a:rPr>
              <a:t> </a:t>
            </a:r>
            <a:r>
              <a:rPr lang="en-US" sz="2000" dirty="0" smtClean="0"/>
              <a:t>Laser particle acceleration</a:t>
            </a:r>
          </a:p>
          <a:p>
            <a:r>
              <a:rPr lang="de-DE" sz="2000" dirty="0">
                <a:sym typeface="Wingdings 3"/>
              </a:rPr>
              <a:t> </a:t>
            </a:r>
            <a:r>
              <a:rPr lang="en-US" sz="2000" dirty="0" smtClean="0"/>
              <a:t>Cancer research</a:t>
            </a:r>
            <a:endParaRPr lang="de-DE" sz="2000" dirty="0"/>
          </a:p>
        </p:txBody>
      </p:sp>
      <p:pic>
        <p:nvPicPr>
          <p:cNvPr id="8509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6365" r="35476" b="4128"/>
          <a:stretch/>
        </p:blipFill>
        <p:spPr bwMode="auto">
          <a:xfrm>
            <a:off x="4320480" y="3332024"/>
            <a:ext cx="47244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7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Acceleration mechanisms</a:t>
            </a:r>
            <a:br>
              <a:rPr lang="en-US" smtClean="0"/>
            </a:br>
            <a:endParaRPr lang="en-US"/>
          </a:p>
        </p:txBody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19100" indent="-419100">
              <a:buFontTx/>
              <a:buAutoNum type="arabicParenR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Radiation pressure („direct“, thin foil targets)</a:t>
            </a:r>
          </a:p>
          <a:p>
            <a:pPr marL="419100" indent="-419100">
              <a:buFontTx/>
              <a:buAutoNum type="arabicParenR"/>
            </a:pPr>
            <a:endParaRPr lang="en-US" dirty="0" smtClean="0"/>
          </a:p>
          <a:p>
            <a:pPr marL="419100" indent="-419100">
              <a:buFontTx/>
              <a:buAutoNum type="arabicParenR"/>
            </a:pPr>
            <a:r>
              <a:rPr lang="en-US" dirty="0" smtClean="0"/>
              <a:t>Wake fields / bubbles (gas targets)</a:t>
            </a:r>
          </a:p>
          <a:p>
            <a:pPr marL="419100" indent="-419100">
              <a:buFontTx/>
              <a:buAutoNum type="arabicParenR"/>
            </a:pPr>
            <a:endParaRPr lang="en-US" dirty="0" smtClean="0"/>
          </a:p>
          <a:p>
            <a:pPr marL="419100" indent="-419100">
              <a:buFontTx/>
              <a:buAutoNum type="arabicParenR"/>
            </a:pPr>
            <a:r>
              <a:rPr lang="en-US" dirty="0" smtClean="0"/>
              <a:t>Target Normal Sheath Acceleration (foil targets)</a:t>
            </a:r>
          </a:p>
          <a:p>
            <a:pPr marL="419100" indent="-419100">
              <a:buFontTx/>
              <a:buAutoNum type="arabicParenR"/>
            </a:pPr>
            <a:endParaRPr lang="en-US" dirty="0" smtClean="0"/>
          </a:p>
          <a:p>
            <a:pPr marL="419100" indent="-419100">
              <a:buFontTx/>
              <a:buAutoNum type="arabicParenR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Break-Out Afterburner (thin foil targets)</a:t>
            </a:r>
          </a:p>
          <a:p>
            <a:pPr marL="419100" indent="-419100">
              <a:buFontTx/>
              <a:buAutoNum type="arabicParenR"/>
            </a:pPr>
            <a:endParaRPr lang="en-US" dirty="0" smtClean="0"/>
          </a:p>
          <a:p>
            <a:pPr marL="419100" indent="-419100">
              <a:buFontTx/>
              <a:buAutoNum type="arabicParenR"/>
            </a:pP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“Bubble“ acceleration (</a:t>
            </a:r>
            <a:r>
              <a:rPr lang="en-US" u="sng" smtClean="0"/>
              <a:t>gas</a:t>
            </a:r>
            <a:r>
              <a:rPr lang="en-US" smtClean="0"/>
              <a:t> targets)</a:t>
            </a:r>
            <a:br>
              <a:rPr lang="en-US" smtClean="0"/>
            </a:br>
            <a:endParaRPr lang="en-US"/>
          </a:p>
        </p:txBody>
      </p:sp>
      <p:sp>
        <p:nvSpPr>
          <p:cNvPr id="931844" name="Text Box 4"/>
          <p:cNvSpPr txBox="1">
            <a:spLocks noChangeArrowheads="1"/>
          </p:cNvSpPr>
          <p:nvPr/>
        </p:nvSpPr>
        <p:spPr bwMode="auto">
          <a:xfrm>
            <a:off x="395536" y="1700808"/>
            <a:ext cx="2289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rgbClr val="C00000"/>
                </a:solidFill>
              </a:rPr>
              <a:t>simulation: P.Gibbon, FZ Jülich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2" name="wak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319" y="2068488"/>
            <a:ext cx="6076950" cy="3905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6948264" y="4254187"/>
            <a:ext cx="1845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accelerates </a:t>
            </a:r>
          </a:p>
          <a:p>
            <a:pPr algn="ctr"/>
            <a:r>
              <a:rPr lang="en-US" sz="2400" dirty="0" smtClean="0"/>
              <a:t>electrons</a:t>
            </a:r>
            <a:endParaRPr lang="en-US" sz="2400" dirty="0"/>
          </a:p>
        </p:txBody>
      </p:sp>
      <p:sp>
        <p:nvSpPr>
          <p:cNvPr id="8" name="Pfeil nach rechts 7"/>
          <p:cNvSpPr/>
          <p:nvPr/>
        </p:nvSpPr>
        <p:spPr bwMode="auto">
          <a:xfrm>
            <a:off x="6732240" y="3861048"/>
            <a:ext cx="936104" cy="360040"/>
          </a:xfrm>
          <a:prstGeom prst="rightArrow">
            <a:avLst/>
          </a:prstGeom>
          <a:noFill/>
          <a:ln w="349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Below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of plasma </a:t>
            </a:r>
            <a:r>
              <a:rPr lang="en-US" u="sng" dirty="0" smtClean="0"/>
              <a:t>channel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61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2391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39552" y="6125234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 smtClean="0"/>
              <a:t>J.Hein</a:t>
            </a:r>
            <a:r>
              <a:rPr lang="en-US" sz="1000" i="1" dirty="0" smtClean="0"/>
              <a:t>, </a:t>
            </a:r>
            <a:r>
              <a:rPr lang="en-US" sz="1000" i="1" dirty="0" err="1" smtClean="0"/>
              <a:t>R.Sauerbrey</a:t>
            </a:r>
            <a:r>
              <a:rPr lang="en-US" sz="1000" i="1" dirty="0" smtClean="0"/>
              <a:t>, Generation of ultrahigh light intensities and relativistic laser-matter </a:t>
            </a:r>
            <a:r>
              <a:rPr lang="en-US" sz="1000" i="1" dirty="0"/>
              <a:t>interaction, </a:t>
            </a:r>
            <a:r>
              <a:rPr lang="en-US" sz="1000" i="1" dirty="0" smtClean="0"/>
              <a:t/>
            </a:r>
            <a:br>
              <a:rPr lang="en-US" sz="1000" i="1" dirty="0" smtClean="0"/>
            </a:br>
            <a:r>
              <a:rPr lang="en-US" sz="1000" i="1" dirty="0" smtClean="0"/>
              <a:t>in </a:t>
            </a:r>
            <a:r>
              <a:rPr lang="en-US" sz="1000" i="1" dirty="0"/>
              <a:t>Springer Handbook of Lasers and Optics (2007), ISBN </a:t>
            </a:r>
            <a:r>
              <a:rPr lang="en-US" sz="1000" dirty="0"/>
              <a:t>978-0-387-95579-7 </a:t>
            </a:r>
          </a:p>
        </p:txBody>
      </p:sp>
    </p:spTree>
    <p:extLst>
      <p:ext uri="{BB962C8B-B14F-4D97-AF65-F5344CB8AC3E}">
        <p14:creationId xmlns:p14="http://schemas.microsoft.com/office/powerpoint/2010/main" val="12968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Normal Sheath Acceleration (TNSA)</a:t>
            </a:r>
            <a:br>
              <a:rPr lang="en-US"/>
            </a:br>
            <a:endParaRPr lang="de-DE"/>
          </a:p>
        </p:txBody>
      </p:sp>
      <p:sp>
        <p:nvSpPr>
          <p:cNvPr id="935939" name="Rectangle 3"/>
          <p:cNvSpPr>
            <a:spLocks noChangeArrowheads="1"/>
          </p:cNvSpPr>
          <p:nvPr/>
        </p:nvSpPr>
        <p:spPr bwMode="auto">
          <a:xfrm>
            <a:off x="1619672" y="4375050"/>
            <a:ext cx="863600" cy="706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35940" name="Rectangle 4"/>
          <p:cNvSpPr>
            <a:spLocks noChangeArrowheads="1"/>
          </p:cNvSpPr>
          <p:nvPr/>
        </p:nvSpPr>
        <p:spPr bwMode="auto">
          <a:xfrm>
            <a:off x="1864147" y="2695475"/>
            <a:ext cx="490538" cy="654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3594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2" t="7314" b="3467"/>
          <a:stretch>
            <a:fillRect/>
          </a:stretch>
        </p:blipFill>
        <p:spPr bwMode="auto">
          <a:xfrm>
            <a:off x="1999085" y="2034058"/>
            <a:ext cx="4892675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5942" name="Rectangle 10"/>
          <p:cNvSpPr>
            <a:spLocks noChangeArrowheads="1"/>
          </p:cNvSpPr>
          <p:nvPr/>
        </p:nvSpPr>
        <p:spPr bwMode="auto">
          <a:xfrm>
            <a:off x="4753397" y="5624413"/>
            <a:ext cx="1543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00"/>
                </a:solidFill>
                <a:cs typeface="Arial" charset="0"/>
              </a:rPr>
              <a:t>~ 100 GV/m</a:t>
            </a:r>
            <a:endParaRPr lang="de-DE" sz="200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935943" name="Text Box 6"/>
          <p:cNvSpPr txBox="1">
            <a:spLocks noChangeArrowheads="1"/>
          </p:cNvSpPr>
          <p:nvPr/>
        </p:nvSpPr>
        <p:spPr bwMode="auto">
          <a:xfrm>
            <a:off x="1729210" y="1962050"/>
            <a:ext cx="769937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cs typeface="Arial" charset="0"/>
              </a:rPr>
              <a:t>       </a:t>
            </a:r>
          </a:p>
        </p:txBody>
      </p:sp>
      <p:pic>
        <p:nvPicPr>
          <p:cNvPr id="93594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47" y="4176613"/>
            <a:ext cx="942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632350" y="1968400"/>
            <a:ext cx="13044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   Target foil  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119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1520</Words>
  <Application>Microsoft Office PowerPoint</Application>
  <PresentationFormat>Bildschirmpräsentation (4:3)</PresentationFormat>
  <Paragraphs>345</Paragraphs>
  <Slides>53</Slides>
  <Notes>31</Notes>
  <HiddenSlides>1</HiddenSlides>
  <MMClips>4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55" baseType="lpstr">
      <vt:lpstr>Standarddesign</vt:lpstr>
      <vt:lpstr>Formel</vt:lpstr>
      <vt:lpstr>PowerPoint-Präsentation</vt:lpstr>
      <vt:lpstr>Development of laser intensities </vt:lpstr>
      <vt:lpstr>High intensities …  </vt:lpstr>
      <vt:lpstr>Particle acceleration: typical setup </vt:lpstr>
      <vt:lpstr>DARCTURUS </vt:lpstr>
      <vt:lpstr>Acceleration mechanisms </vt:lpstr>
      <vt:lpstr>“Bubble“ acceleration (gas targets) </vt:lpstr>
      <vt:lpstr>Formation of plasma channel </vt:lpstr>
      <vt:lpstr>Target Normal Sheath Acceleration (TNSA) </vt:lpstr>
      <vt:lpstr>Target Normal Sheath Acceleration (TNSA) </vt:lpstr>
      <vt:lpstr>TNSA (foil targets) </vt:lpstr>
      <vt:lpstr>Limited-mass targets </vt:lpstr>
      <vt:lpstr>Hydrogen pellets as target </vt:lpstr>
      <vt:lpstr>A cluster-jet target for laser applications </vt:lpstr>
      <vt:lpstr>Laser-cluster interaction </vt:lpstr>
      <vt:lpstr>Laser-cluster interaction </vt:lpstr>
      <vt:lpstr>Ions from gas target </vt:lpstr>
      <vt:lpstr>Laser-cluster interaction </vt:lpstr>
      <vt:lpstr>Cluster expansion </vt:lpstr>
      <vt:lpstr>Protons from cluster/gas target </vt:lpstr>
      <vt:lpstr>Protons from cluster/gas target </vt:lpstr>
      <vt:lpstr>Protons from cluster/gas target </vt:lpstr>
      <vt:lpstr>Possible applications (1): Proton acceleration at JuSPARC</vt:lpstr>
      <vt:lpstr>Possible applications (2): </vt:lpstr>
      <vt:lpstr>Possible applications (2): </vt:lpstr>
      <vt:lpstr>Possible applications (2): MeV neutral atoms</vt:lpstr>
      <vt:lpstr>Possible applications (3): </vt:lpstr>
      <vt:lpstr>Possible applications (3): Pulsed MeV neutron source</vt:lpstr>
      <vt:lpstr>Possible applications (4): Polarized ion sources</vt:lpstr>
      <vt:lpstr>Possible applications (4): Polarized ion sources</vt:lpstr>
      <vt:lpstr>Possible applications (4): Polarized ion sources using polarized 3He gas</vt:lpstr>
      <vt:lpstr>Possible applications (4): Polarized ion sources using polarized 3He gas</vt:lpstr>
      <vt:lpstr>PowerPoint-Präsentation</vt:lpstr>
      <vt:lpstr>Polarized beams from laser plasmas:  possible scenarios</vt:lpstr>
      <vt:lpstr>PowerPoint-Präsentation</vt:lpstr>
      <vt:lpstr>Response of electrons to plane waves </vt:lpstr>
      <vt:lpstr>Response to finite wave packet </vt:lpstr>
      <vt:lpstr>Ponderomotive force </vt:lpstr>
      <vt:lpstr>Plasma oscillation </vt:lpstr>
      <vt:lpstr>Critical plasma density </vt:lpstr>
      <vt:lpstr>Plasma observation: interferometry </vt:lpstr>
      <vt:lpstr>Target Normal Sheath Acceleration (TNSA) </vt:lpstr>
      <vt:lpstr>Polarization of a particle beam </vt:lpstr>
      <vt:lpstr>Proton acceleration  foil targets </vt:lpstr>
      <vt:lpstr>Particle detection </vt:lpstr>
      <vt:lpstr>Time stability of electron beams </vt:lpstr>
      <vt:lpstr>Frozen Pellet Target (FZJ, ITEP, MPEI) </vt:lpstr>
      <vt:lpstr>Cluster-Jet Target (Univ. Münster) </vt:lpstr>
      <vt:lpstr>Proton energy and intensity </vt:lpstr>
      <vt:lpstr>Helmholtz Association HGF </vt:lpstr>
      <vt:lpstr>“Big” lasers in the HGF: e.g. DESY Hamburg </vt:lpstr>
      <vt:lpstr>“Big” lasers in the HGF: e.g. GSI Darmstadt </vt:lpstr>
      <vt:lpstr>“Big” lasers in the HGF: e.g. Dresden-Rossendorf 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HHUD Kolloquium</dc:title>
  <dc:creator>Markus Büscher</dc:creator>
  <cp:lastModifiedBy>Markus Büscher</cp:lastModifiedBy>
  <cp:revision>533</cp:revision>
  <cp:lastPrinted>2012-11-15T14:20:18Z</cp:lastPrinted>
  <dcterms:created xsi:type="dcterms:W3CDTF">2006-01-19T12:56:44Z</dcterms:created>
  <dcterms:modified xsi:type="dcterms:W3CDTF">2013-04-17T07:33:16Z</dcterms:modified>
</cp:coreProperties>
</file>