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50" r:id="rId2"/>
    <p:sldMasterId id="2147483651" r:id="rId3"/>
  </p:sldMasterIdLst>
  <p:notesMasterIdLst>
    <p:notesMasterId r:id="rId19"/>
  </p:notesMasterIdLst>
  <p:sldIdLst>
    <p:sldId id="273" r:id="rId4"/>
    <p:sldId id="262" r:id="rId5"/>
    <p:sldId id="263" r:id="rId6"/>
    <p:sldId id="264" r:id="rId7"/>
    <p:sldId id="265" r:id="rId8"/>
    <p:sldId id="266" r:id="rId9"/>
    <p:sldId id="269" r:id="rId10"/>
    <p:sldId id="270" r:id="rId11"/>
    <p:sldId id="268" r:id="rId12"/>
    <p:sldId id="261" r:id="rId13"/>
    <p:sldId id="260" r:id="rId14"/>
    <p:sldId id="257" r:id="rId15"/>
    <p:sldId id="267" r:id="rId16"/>
    <p:sldId id="271" r:id="rId17"/>
    <p:sldId id="272" r:id="rId18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0" autoAdjust="0"/>
    <p:restoredTop sz="91577" autoAdjust="0"/>
  </p:normalViewPr>
  <p:slideViewPr>
    <p:cSldViewPr>
      <p:cViewPr>
        <p:scale>
          <a:sx n="50" d="100"/>
          <a:sy n="50" d="100"/>
        </p:scale>
        <p:origin x="-1061" y="-110"/>
      </p:cViewPr>
      <p:guideLst>
        <p:guide orient="horz" pos="3072"/>
        <p:guide pos="73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93717-051D-48FA-BFAF-5388C835DB89}" type="datetimeFigureOut">
              <a:rPr lang="de-DE" smtClean="0"/>
              <a:pPr/>
              <a:t>18.04.2013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C8439-4E4B-47EF-81CA-51A6022737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puting" TargetMode="External"/><Relationship Id="rId7" Type="http://schemas.openxmlformats.org/officeDocument/2006/relationships/hyperlink" Target="http://en.wikipedia.org/wiki/Human-computer_interacti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User_(computing)" TargetMode="External"/><Relationship Id="rId5" Type="http://schemas.openxmlformats.org/officeDocument/2006/relationships/hyperlink" Target="http://en.wikipedia.org/wiki/User_interface" TargetMode="External"/><Relationship Id="rId4" Type="http://schemas.openxmlformats.org/officeDocument/2006/relationships/hyperlink" Target="http://en.wikipedia.org/wiki/Graphical_user_interfac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 reconfigurable I/O (RIO) technology is based on four components: 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processor, a reconfigurable field-programmable gate array (FPGA), modular I/O hardware, and graphical design software.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Combined, these components give you the ability to rapidly create custom hardware circuitry with high-performance I/O and unprecedented flexibility in system timing control.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8439-4E4B-47EF-81CA-51A6022737FD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smtClean="0">
                <a:hlinkClick r:id="rId3" tooltip="Computing"/>
              </a:rPr>
              <a:t>computing</a:t>
            </a:r>
            <a:r>
              <a:rPr lang="en-US" dirty="0" smtClean="0"/>
              <a:t> </a:t>
            </a:r>
            <a:r>
              <a:rPr lang="en-US" b="1" dirty="0" smtClean="0"/>
              <a:t>graphical user interface</a:t>
            </a:r>
            <a:r>
              <a:rPr lang="en-US" dirty="0" smtClean="0"/>
              <a:t> (</a:t>
            </a:r>
            <a:r>
              <a:rPr lang="en-US" b="1" dirty="0" smtClean="0"/>
              <a:t>GUI</a:t>
            </a:r>
            <a:r>
              <a:rPr lang="en-US" dirty="0" smtClean="0"/>
              <a:t>, sometimes pronounced 'gooey</a:t>
            </a:r>
            <a:r>
              <a:rPr lang="en-US" dirty="0" smtClean="0">
                <a:hlinkClick r:id="rId4"/>
              </a:rPr>
              <a:t>‘</a:t>
            </a:r>
            <a:r>
              <a:rPr lang="en-US" dirty="0" smtClean="0"/>
              <a:t>) is a type of </a:t>
            </a:r>
            <a:r>
              <a:rPr lang="en-US" dirty="0" smtClean="0">
                <a:hlinkClick r:id="rId5" tooltip="User interface"/>
              </a:rPr>
              <a:t>user interface</a:t>
            </a:r>
            <a:r>
              <a:rPr lang="en-US" dirty="0" smtClean="0"/>
              <a:t> that allows </a:t>
            </a:r>
            <a:r>
              <a:rPr lang="en-US" dirty="0" smtClean="0">
                <a:hlinkClick r:id="rId6" tooltip="User (computing)"/>
              </a:rPr>
              <a:t>users</a:t>
            </a:r>
            <a:r>
              <a:rPr lang="en-US" dirty="0" smtClean="0"/>
              <a:t> to </a:t>
            </a:r>
            <a:r>
              <a:rPr lang="en-US" dirty="0" smtClean="0">
                <a:hlinkClick r:id="rId7" tooltip="Human-computer interaction"/>
              </a:rPr>
              <a:t>interact</a:t>
            </a:r>
            <a:r>
              <a:rPr lang="en-US" dirty="0" smtClean="0"/>
              <a:t> with electronic devices using images rather than text commands.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8439-4E4B-47EF-81CA-51A6022737FD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BAA7AA-B3C5-4D40-A67F-BD03D818502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F74D60-3F18-4A3E-9D1E-2992BB60B9AD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990138" y="398463"/>
            <a:ext cx="2654300" cy="89741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027238" y="398463"/>
            <a:ext cx="7810500" cy="897413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C8F2DE-ECFD-454E-9271-EF4C8901361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1F999E-2447-430E-8BF9-80AB116A393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31D34E-6564-4DC9-BA08-A140657B10A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96218-2CEB-4DA7-A2E1-A51B3CC4428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378D7C-5448-48FA-B333-8B5C185FB6B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955D9E-91AA-4269-A8C8-5B5F8152599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39129E-381E-4B47-BFA0-A8365A30ADF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CC300A-8CAF-4A4A-9128-E0524A436D2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769508-31EC-4C2E-AF52-8F7FE51C800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612C12-43C0-41AC-A1ED-D6CFBDA0399E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046868-87C7-4746-A951-2CBD57AC469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2C97DE-00FC-45D2-8169-68B4A92A467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628188" y="2276475"/>
            <a:ext cx="2990850" cy="64357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824913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428CC3-4EFB-49C0-BA33-7957E056B1C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9374ED-77F0-4129-9DF8-69AAA33D113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71B1D2-86F3-4B75-9A53-82E2FBE2497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1129E1-9B84-405F-9CBC-D172B42D70D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4500" y="2374900"/>
            <a:ext cx="59817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374900"/>
            <a:ext cx="59817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430EFE-15B7-4DEA-A32F-40F30710104D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0B4665-B766-4A50-9997-18B53344DF6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CA16C5-9CF7-4CF8-B917-F93ED8170C9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5C4509-4976-415E-840A-DF6A0AC0A21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0591B8-B451-4840-9191-53AB99592C1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954C7A-4A48-4E06-A24F-776F0BDF2F9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89ACDE-9BEE-4E25-AE58-2836856B4F3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7CC69D-81B2-440D-AA8C-87EFE200C52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531350" y="152400"/>
            <a:ext cx="3028950" cy="8724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4500" y="152400"/>
            <a:ext cx="8934450" cy="87249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142FAC-3DDB-4ABB-9DF1-73CD92E7137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27238" y="1917700"/>
            <a:ext cx="5232400" cy="745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412038" y="1917700"/>
            <a:ext cx="5232400" cy="745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3A40C3-10BB-403B-BFC5-F55527EC5C4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97C214-462B-4B09-85A4-8A366D6DC54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DFD964-4DD1-4D0B-8907-947D4E87CDC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2A0FFF-7D7C-4364-9B27-867FC8518CFB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ED6BE2-6ED8-405D-81FE-BB8750BBF8E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0F51CB-0C4E-4FBB-922D-361B83CFEAF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27238" y="398463"/>
            <a:ext cx="10617200" cy="149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9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27238" y="1917700"/>
            <a:ext cx="10617200" cy="745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9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90425" y="9321800"/>
            <a:ext cx="3683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808080"/>
                </a:solidFill>
                <a:cs typeface="Arial" charset="0"/>
              </a:defRPr>
            </a:lvl1pPr>
          </a:lstStyle>
          <a:p>
            <a:fld id="{28439981-3ED1-49F6-AA26-62F9B5E60928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hdr="0" dt="0"/>
  <p:txStyles>
    <p:titleStyle>
      <a:lvl1pPr marL="635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635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635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635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635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6355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2075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795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3515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7338" indent="-228600" algn="l" rtl="0" fontAlgn="base">
        <a:spcBef>
          <a:spcPct val="0"/>
        </a:spcBef>
        <a:spcAft>
          <a:spcPct val="0"/>
        </a:spcAft>
        <a:buClr>
          <a:srgbClr val="0061A0"/>
        </a:buClr>
        <a:buSzPct val="100000"/>
        <a:buFont typeface="Gill Sans" charset="0"/>
        <a:buChar char="•"/>
        <a:defRPr sz="3400">
          <a:solidFill>
            <a:srgbClr val="0061A0"/>
          </a:solidFill>
          <a:latin typeface="+mn-lt"/>
          <a:ea typeface="+mn-ea"/>
          <a:cs typeface="+mn-cs"/>
          <a:sym typeface="Gill Sans" charset="0"/>
        </a:defRPr>
      </a:lvl1pPr>
      <a:lvl2pPr marL="528638" indent="-2286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11200" indent="-2286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39800" indent="-2286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Gill Sans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1176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ill Sans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5748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ill Sans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0320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ill Sans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4892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ill Sans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9464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ill Sans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01838" y="3052763"/>
            <a:ext cx="10617200" cy="238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99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/>
          </p:cNvSpPr>
          <p:nvPr/>
        </p:nvSpPr>
        <p:spPr bwMode="auto">
          <a:xfrm rot="-5400000">
            <a:off x="-1618457" y="4021932"/>
            <a:ext cx="4837113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9" bIns="0"/>
          <a:lstStyle/>
          <a:p>
            <a:pPr marL="57150">
              <a:spcBef>
                <a:spcPts val="1300"/>
              </a:spcBef>
            </a:pPr>
            <a:r>
              <a:rPr lang="en-US" sz="2200">
                <a:solidFill>
                  <a:srgbClr val="FFFFFF"/>
                </a:solidFill>
                <a:cs typeface="Arial" charset="0"/>
              </a:rPr>
              <a:t>Stefan Meyer Institute</a:t>
            </a: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2451100" y="9321800"/>
            <a:ext cx="1957388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1800">
                <a:solidFill>
                  <a:srgbClr val="9C9C9C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Eberhard Widmann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1800" y="8458200"/>
            <a:ext cx="774700" cy="77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3077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90425" y="9321800"/>
            <a:ext cx="3683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808080"/>
                </a:solidFill>
                <a:cs typeface="Arial" charset="0"/>
              </a:defRPr>
            </a:lvl1pPr>
          </a:lstStyle>
          <a:p>
            <a:fld id="{EB511126-474E-48AE-B178-9C47578D94C3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 dt="0"/>
  <p:txStyles>
    <p:titleStyle>
      <a:lvl1pPr marL="6350" algn="ctr" rtl="0" fontAlgn="base">
        <a:spcBef>
          <a:spcPct val="0"/>
        </a:spcBef>
        <a:spcAft>
          <a:spcPct val="0"/>
        </a:spcAft>
        <a:defRPr sz="5000" b="1">
          <a:solidFill>
            <a:srgbClr val="006699"/>
          </a:solidFill>
          <a:latin typeface="+mj-lt"/>
          <a:ea typeface="+mj-ea"/>
          <a:cs typeface="+mj-cs"/>
          <a:sym typeface="Gill Sans" charset="0"/>
        </a:defRPr>
      </a:lvl1pPr>
      <a:lvl2pPr marL="6350" algn="ctr" rtl="0" fontAlgn="base">
        <a:spcBef>
          <a:spcPct val="0"/>
        </a:spcBef>
        <a:spcAft>
          <a:spcPct val="0"/>
        </a:spcAft>
        <a:defRPr sz="5000" b="1">
          <a:solidFill>
            <a:srgbClr val="006699"/>
          </a:solidFill>
          <a:latin typeface="Gill Sans" charset="0"/>
          <a:ea typeface="ヒラギノ角ゴ ProN W6" charset="0"/>
          <a:cs typeface="ヒラギノ角ゴ ProN W6" charset="0"/>
          <a:sym typeface="Gill Sans" charset="0"/>
        </a:defRPr>
      </a:lvl2pPr>
      <a:lvl3pPr marL="6350" algn="ctr" rtl="0" fontAlgn="base">
        <a:spcBef>
          <a:spcPct val="0"/>
        </a:spcBef>
        <a:spcAft>
          <a:spcPct val="0"/>
        </a:spcAft>
        <a:defRPr sz="5000" b="1">
          <a:solidFill>
            <a:srgbClr val="006699"/>
          </a:solidFill>
          <a:latin typeface="Gill Sans" charset="0"/>
          <a:ea typeface="ヒラギノ角ゴ ProN W6" charset="0"/>
          <a:cs typeface="ヒラギノ角ゴ ProN W6" charset="0"/>
          <a:sym typeface="Gill Sans" charset="0"/>
        </a:defRPr>
      </a:lvl3pPr>
      <a:lvl4pPr marL="6350" algn="ctr" rtl="0" fontAlgn="base">
        <a:spcBef>
          <a:spcPct val="0"/>
        </a:spcBef>
        <a:spcAft>
          <a:spcPct val="0"/>
        </a:spcAft>
        <a:defRPr sz="5000" b="1">
          <a:solidFill>
            <a:srgbClr val="006699"/>
          </a:solidFill>
          <a:latin typeface="Gill Sans" charset="0"/>
          <a:ea typeface="ヒラギノ角ゴ ProN W6" charset="0"/>
          <a:cs typeface="ヒラギノ角ゴ ProN W6" charset="0"/>
          <a:sym typeface="Gill Sans" charset="0"/>
        </a:defRPr>
      </a:lvl4pPr>
      <a:lvl5pPr marL="6350" algn="ctr" rtl="0" fontAlgn="base">
        <a:spcBef>
          <a:spcPct val="0"/>
        </a:spcBef>
        <a:spcAft>
          <a:spcPct val="0"/>
        </a:spcAft>
        <a:defRPr sz="5000" b="1">
          <a:solidFill>
            <a:srgbClr val="006699"/>
          </a:solidFill>
          <a:latin typeface="Gill Sans" charset="0"/>
          <a:ea typeface="ヒラギノ角ゴ ProN W6" charset="0"/>
          <a:cs typeface="ヒラギノ角ゴ ProN W6" charset="0"/>
          <a:sym typeface="Gill Sans" charset="0"/>
        </a:defRPr>
      </a:lvl5pPr>
      <a:lvl6pPr marL="463550" algn="ctr" rtl="0" fontAlgn="base">
        <a:spcBef>
          <a:spcPct val="0"/>
        </a:spcBef>
        <a:spcAft>
          <a:spcPct val="0"/>
        </a:spcAft>
        <a:defRPr sz="5000" b="1">
          <a:solidFill>
            <a:srgbClr val="006699"/>
          </a:solidFill>
          <a:latin typeface="Gill Sans" charset="0"/>
          <a:ea typeface="ヒラギノ角ゴ ProN W6" charset="0"/>
          <a:cs typeface="ヒラギノ角ゴ ProN W6" charset="0"/>
          <a:sym typeface="Gill Sans" charset="0"/>
        </a:defRPr>
      </a:lvl6pPr>
      <a:lvl7pPr marL="920750" algn="ctr" rtl="0" fontAlgn="base">
        <a:spcBef>
          <a:spcPct val="0"/>
        </a:spcBef>
        <a:spcAft>
          <a:spcPct val="0"/>
        </a:spcAft>
        <a:defRPr sz="5000" b="1">
          <a:solidFill>
            <a:srgbClr val="006699"/>
          </a:solidFill>
          <a:latin typeface="Gill Sans" charset="0"/>
          <a:ea typeface="ヒラギノ角ゴ ProN W6" charset="0"/>
          <a:cs typeface="ヒラギノ角ゴ ProN W6" charset="0"/>
          <a:sym typeface="Gill Sans" charset="0"/>
        </a:defRPr>
      </a:lvl7pPr>
      <a:lvl8pPr marL="1377950" algn="ctr" rtl="0" fontAlgn="base">
        <a:spcBef>
          <a:spcPct val="0"/>
        </a:spcBef>
        <a:spcAft>
          <a:spcPct val="0"/>
        </a:spcAft>
        <a:defRPr sz="5000" b="1">
          <a:solidFill>
            <a:srgbClr val="006699"/>
          </a:solidFill>
          <a:latin typeface="Gill Sans" charset="0"/>
          <a:ea typeface="ヒラギノ角ゴ ProN W6" charset="0"/>
          <a:cs typeface="ヒラギノ角ゴ ProN W6" charset="0"/>
          <a:sym typeface="Gill Sans" charset="0"/>
        </a:defRPr>
      </a:lvl8pPr>
      <a:lvl9pPr marL="1835150" algn="ctr" rtl="0" fontAlgn="base">
        <a:spcBef>
          <a:spcPct val="0"/>
        </a:spcBef>
        <a:spcAft>
          <a:spcPct val="0"/>
        </a:spcAft>
        <a:defRPr sz="5000" b="1">
          <a:solidFill>
            <a:srgbClr val="006699"/>
          </a:solidFill>
          <a:latin typeface="Gill Sans" charset="0"/>
          <a:ea typeface="ヒラギノ角ゴ ProN W6" charset="0"/>
          <a:cs typeface="ヒラギノ角ゴ ProN W6" charset="0"/>
          <a:sym typeface="Gill Sans" charset="0"/>
        </a:defRPr>
      </a:lvl9pPr>
    </p:titleStyle>
    <p:bodyStyle>
      <a:lvl1pPr marL="338138" indent="-228600" algn="l" rtl="0" fontAlgn="base">
        <a:spcBef>
          <a:spcPct val="0"/>
        </a:spcBef>
        <a:spcAft>
          <a:spcPct val="0"/>
        </a:spcAft>
        <a:buClr>
          <a:srgbClr val="0061A0"/>
        </a:buClr>
        <a:buSzPct val="100000"/>
        <a:buFont typeface="Gill Sans" charset="0"/>
        <a:buChar char="•"/>
        <a:defRPr sz="3400">
          <a:solidFill>
            <a:srgbClr val="0061A0"/>
          </a:solidFill>
          <a:latin typeface="+mn-lt"/>
          <a:ea typeface="+mn-ea"/>
          <a:cs typeface="+mn-cs"/>
          <a:sym typeface="Gill Sans" charset="0"/>
        </a:defRPr>
      </a:lvl1pPr>
      <a:lvl2pPr marL="579438" indent="-2286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62000" indent="-2286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90600" indent="-2286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Gill Sans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1684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ill Sans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6256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ill Sans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0828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ill Sans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5400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ill Sans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997200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ill Sans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52400"/>
            <a:ext cx="121158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rculanum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2374900"/>
            <a:ext cx="12115800" cy="650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Verdana" charset="0"/>
              </a:rPr>
              <a:t>Click to edit Master text styles</a:t>
            </a:r>
          </a:p>
          <a:p>
            <a:pPr lvl="1"/>
            <a:r>
              <a:rPr lang="en-US" smtClean="0">
                <a:sym typeface="Verdana" charset="0"/>
              </a:rPr>
              <a:t>Second level</a:t>
            </a:r>
          </a:p>
          <a:p>
            <a:pPr lvl="2"/>
            <a:r>
              <a:rPr lang="en-US" smtClean="0">
                <a:sym typeface="Verdana" charset="0"/>
              </a:rPr>
              <a:t>Third level</a:t>
            </a:r>
          </a:p>
          <a:p>
            <a:pPr lvl="3"/>
            <a:r>
              <a:rPr lang="en-US" smtClean="0">
                <a:sym typeface="Verdana" charset="0"/>
              </a:rPr>
              <a:t>Fourth level</a:t>
            </a:r>
          </a:p>
          <a:p>
            <a:pPr lvl="4"/>
            <a:r>
              <a:rPr lang="en-US" smtClean="0">
                <a:sym typeface="Verdana" charset="0"/>
              </a:rPr>
              <a:t>Fifth level</a:t>
            </a:r>
          </a:p>
        </p:txBody>
      </p:sp>
      <p:pic>
        <p:nvPicPr>
          <p:cNvPr id="4099" name="Picture 3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963400" y="8909050"/>
            <a:ext cx="1054100" cy="825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/>
          </p:cNvSpPr>
          <p:nvPr/>
        </p:nvSpPr>
        <p:spPr bwMode="auto">
          <a:xfrm>
            <a:off x="850900" y="9231313"/>
            <a:ext cx="11049000" cy="342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63500" tIns="63500" rIns="121299" bIns="63500"/>
          <a:lstStyle/>
          <a:p>
            <a:r>
              <a:rPr lang="en-US" sz="1400">
                <a:latin typeface="Verdana" charset="0"/>
                <a:ea typeface="Verdana" charset="0"/>
                <a:cs typeface="Verdana" charset="0"/>
                <a:sym typeface="Verdana" charset="0"/>
              </a:rPr>
              <a:t>E. Widmann, Fundamental tests with trapped antiprotons                          Heraeus Winter School Hirschegg Apr. 2006</a:t>
            </a:r>
          </a:p>
        </p:txBody>
      </p:sp>
      <p:sp>
        <p:nvSpPr>
          <p:cNvPr id="4101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627813" y="9194800"/>
            <a:ext cx="315912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defRPr>
            </a:lvl1pPr>
          </a:lstStyle>
          <a:p>
            <a:fld id="{3F50594F-78E3-454B-8B1E-40BC9F7FA5F1}" type="slidenum">
              <a:rPr lang="en-US"/>
              <a:pPr/>
              <a:t>‹Nr.›</a:t>
            </a:fld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" y="8915400"/>
            <a:ext cx="838200" cy="838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3F3F3F"/>
          </a:solidFill>
          <a:latin typeface="+mj-lt"/>
          <a:ea typeface="+mj-ea"/>
          <a:cs typeface="+mj-cs"/>
          <a:sym typeface="Herculanum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3F3F3F"/>
          </a:solidFill>
          <a:latin typeface="Herculanum" charset="0"/>
          <a:ea typeface="ヒラギノ明朝 ProN W3" charset="0"/>
          <a:cs typeface="ヒラギノ明朝 ProN W3" charset="0"/>
          <a:sym typeface="Herculanum" charset="0"/>
        </a:defRPr>
      </a:lvl9pPr>
    </p:titleStyle>
    <p:bodyStyle>
      <a:lvl1pPr marL="508000" indent="-393700" algn="l" rtl="0" fontAlgn="base">
        <a:spcBef>
          <a:spcPts val="500"/>
        </a:spcBef>
        <a:spcAft>
          <a:spcPct val="0"/>
        </a:spcAft>
        <a:buSzPct val="52000"/>
        <a:buChar char="•"/>
        <a:defRPr sz="2800">
          <a:solidFill>
            <a:srgbClr val="0000FF"/>
          </a:solidFill>
          <a:latin typeface="+mn-lt"/>
          <a:ea typeface="+mn-ea"/>
          <a:cs typeface="+mn-cs"/>
          <a:sym typeface="Verdana" charset="0"/>
        </a:defRPr>
      </a:lvl1pPr>
      <a:lvl2pPr marL="762000" indent="-393700" algn="l" rtl="0" fontAlgn="base">
        <a:spcBef>
          <a:spcPts val="500"/>
        </a:spcBef>
        <a:spcAft>
          <a:spcPct val="0"/>
        </a:spcAft>
        <a:buSzPct val="5200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Verdana" charset="0"/>
        </a:defRPr>
      </a:lvl2pPr>
      <a:lvl3pPr marL="1155700" indent="-393700" algn="l" rtl="0" fontAlgn="base">
        <a:spcBef>
          <a:spcPts val="500"/>
        </a:spcBef>
        <a:spcAft>
          <a:spcPct val="0"/>
        </a:spcAft>
        <a:buSzPct val="5200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Verdana" charset="0"/>
        </a:defRPr>
      </a:lvl3pPr>
      <a:lvl4pPr marL="1549400" indent="-393700" algn="l" rtl="0" fontAlgn="base">
        <a:spcBef>
          <a:spcPts val="500"/>
        </a:spcBef>
        <a:spcAft>
          <a:spcPct val="0"/>
        </a:spcAft>
        <a:buSzPct val="5200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Verdana" charset="0"/>
        </a:defRPr>
      </a:lvl4pPr>
      <a:lvl5pPr marL="1930400" indent="-393700" algn="l" rtl="0" fontAlgn="base">
        <a:spcBef>
          <a:spcPts val="500"/>
        </a:spcBef>
        <a:spcAft>
          <a:spcPct val="0"/>
        </a:spcAft>
        <a:buSzPct val="5200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Verdana" charset="0"/>
        </a:defRPr>
      </a:lvl5pPr>
      <a:lvl6pPr marL="2387600" indent="-393700" algn="l" rtl="0" fontAlgn="base">
        <a:spcBef>
          <a:spcPts val="500"/>
        </a:spcBef>
        <a:spcAft>
          <a:spcPct val="0"/>
        </a:spcAft>
        <a:buSzPct val="5200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Verdana" charset="0"/>
        </a:defRPr>
      </a:lvl6pPr>
      <a:lvl7pPr marL="2844800" indent="-393700" algn="l" rtl="0" fontAlgn="base">
        <a:spcBef>
          <a:spcPts val="500"/>
        </a:spcBef>
        <a:spcAft>
          <a:spcPct val="0"/>
        </a:spcAft>
        <a:buSzPct val="5200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Verdana" charset="0"/>
        </a:defRPr>
      </a:lvl7pPr>
      <a:lvl8pPr marL="3302000" indent="-393700" algn="l" rtl="0" fontAlgn="base">
        <a:spcBef>
          <a:spcPts val="500"/>
        </a:spcBef>
        <a:spcAft>
          <a:spcPct val="0"/>
        </a:spcAft>
        <a:buSzPct val="5200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Verdana" charset="0"/>
        </a:defRPr>
      </a:lvl8pPr>
      <a:lvl9pPr marL="3759200" indent="-393700" algn="l" rtl="0" fontAlgn="base">
        <a:spcBef>
          <a:spcPts val="500"/>
        </a:spcBef>
        <a:spcAft>
          <a:spcPct val="0"/>
        </a:spcAft>
        <a:buSzPct val="5200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Verdana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177010" y="1292403"/>
            <a:ext cx="11827792" cy="1885642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GB" sz="5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slow control system for a </a:t>
            </a:r>
          </a:p>
          <a:p>
            <a:pPr algn="ctr"/>
            <a:r>
              <a:rPr lang="en-GB" sz="5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GEM-TPC prototype</a:t>
            </a:r>
            <a:endParaRPr lang="en-GB" sz="57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77008" y="3545453"/>
            <a:ext cx="11827792" cy="86998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GB" i="1" dirty="0" smtClean="0">
                <a:latin typeface="Arial" pitchFamily="34" charset="0"/>
                <a:cs typeface="Arial" pitchFamily="34" charset="0"/>
              </a:rPr>
              <a:t>Johann Zmeskal</a:t>
            </a:r>
          </a:p>
          <a:p>
            <a:pPr algn="ctr"/>
            <a:r>
              <a:rPr lang="en-GB" i="1" dirty="0" smtClean="0">
                <a:latin typeface="Arial" pitchFamily="34" charset="0"/>
                <a:cs typeface="Arial" pitchFamily="34" charset="0"/>
              </a:rPr>
              <a:t>Stefan-Meyer-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Institut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für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subatomare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Physik</a:t>
            </a:r>
            <a:endParaRPr lang="en-GB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177008" y="7129851"/>
            <a:ext cx="11827792" cy="117775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GB" sz="3400" dirty="0" smtClean="0">
                <a:latin typeface="Arial" pitchFamily="34" charset="0"/>
                <a:cs typeface="Arial" pitchFamily="34" charset="0"/>
              </a:rPr>
              <a:t>FP7-HP3:  </a:t>
            </a:r>
            <a:r>
              <a:rPr lang="en-GB" sz="3400" dirty="0" err="1" smtClean="0">
                <a:latin typeface="Arial" pitchFamily="34" charset="0"/>
                <a:cs typeface="Arial" pitchFamily="34" charset="0"/>
              </a:rPr>
              <a:t>FutureJet</a:t>
            </a:r>
            <a:r>
              <a:rPr lang="en-GB" sz="3400" dirty="0" smtClean="0">
                <a:latin typeface="Arial" pitchFamily="34" charset="0"/>
                <a:cs typeface="Arial" pitchFamily="34" charset="0"/>
              </a:rPr>
              <a:t>  Workshop</a:t>
            </a:r>
          </a:p>
          <a:p>
            <a:pPr algn="ctr"/>
            <a:r>
              <a:rPr lang="en-GB" sz="3400" dirty="0" smtClean="0">
                <a:latin typeface="Arial" pitchFamily="34" charset="0"/>
                <a:cs typeface="Arial" pitchFamily="34" charset="0"/>
              </a:rPr>
              <a:t>Vienna, April 18-19, 2013</a:t>
            </a:r>
            <a:endParaRPr lang="en-GB" sz="3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 rot="-5400000">
            <a:off x="-1618457" y="4021932"/>
            <a:ext cx="4837113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9" bIns="0"/>
          <a:lstStyle/>
          <a:p>
            <a:pPr marL="57150">
              <a:spcBef>
                <a:spcPts val="1300"/>
              </a:spcBef>
            </a:pPr>
            <a:r>
              <a:rPr lang="en-US" sz="2200" dirty="0">
                <a:solidFill>
                  <a:srgbClr val="FFFFFF"/>
                </a:solidFill>
                <a:cs typeface="Arial" charset="0"/>
              </a:rPr>
              <a:t>Stefan Meyer Institute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8458200"/>
            <a:ext cx="774700" cy="77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A0FFF-7D7C-4364-9B27-867FC8518CF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11256-2845-4BCC-B530-27EABF8ADBE2}" type="slidenum">
              <a:rPr lang="en-US"/>
              <a:pPr/>
              <a:t>10</a:t>
            </a:fld>
            <a:endParaRPr lang="en-US"/>
          </a:p>
        </p:txBody>
      </p:sp>
      <p:sp>
        <p:nvSpPr>
          <p:cNvPr id="6145" name="Rectangle 1"/>
          <p:cNvSpPr>
            <a:spLocks/>
          </p:cNvSpPr>
          <p:nvPr/>
        </p:nvSpPr>
        <p:spPr bwMode="auto">
          <a:xfrm rot="-5400000">
            <a:off x="-1618457" y="4021932"/>
            <a:ext cx="4837113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9" bIns="0"/>
          <a:lstStyle/>
          <a:p>
            <a:pPr marL="57150">
              <a:spcBef>
                <a:spcPts val="1300"/>
              </a:spcBef>
            </a:pPr>
            <a:r>
              <a:rPr lang="en-US" sz="2200">
                <a:solidFill>
                  <a:srgbClr val="FFFFFF"/>
                </a:solidFill>
                <a:cs typeface="Arial" charset="0"/>
              </a:rPr>
              <a:t>Stefan Meyer Institute</a:t>
            </a:r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2451100" y="9321800"/>
            <a:ext cx="123176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1800" dirty="0" smtClean="0">
                <a:solidFill>
                  <a:srgbClr val="9C9C9C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J. </a:t>
            </a:r>
            <a:r>
              <a:rPr lang="en-US" sz="1800" dirty="0" err="1" smtClean="0">
                <a:solidFill>
                  <a:srgbClr val="9C9C9C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Zmeskal</a:t>
            </a:r>
            <a:endParaRPr lang="en-US" sz="1800" dirty="0">
              <a:solidFill>
                <a:srgbClr val="9C9C9C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8458200"/>
            <a:ext cx="774700" cy="77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2027238" y="398463"/>
            <a:ext cx="10617200" cy="834999"/>
          </a:xfrm>
          <a:ln/>
        </p:spPr>
        <p:txBody>
          <a:bodyPr rIns="166398"/>
          <a:lstStyle/>
          <a:p>
            <a:pPr marL="57150"/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National Instruments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CompactRIO</a:t>
            </a:r>
            <a:endParaRPr 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37904" y="1780456"/>
            <a:ext cx="10617200" cy="7454900"/>
          </a:xfrm>
          <a:ln/>
        </p:spPr>
        <p:txBody>
          <a:bodyPr rIns="166398"/>
          <a:lstStyle/>
          <a:p>
            <a:pPr marL="338138"/>
            <a:r>
              <a:rPr lang="en-US" dirty="0" smtClean="0">
                <a:solidFill>
                  <a:schemeClr val="tx1"/>
                </a:solidFill>
              </a:rPr>
              <a:t>Reconfigurable embedded control, monitoring</a:t>
            </a:r>
          </a:p>
          <a:p>
            <a:pPr marL="338138">
              <a:buNone/>
            </a:pPr>
            <a:r>
              <a:rPr lang="en-US" dirty="0" smtClean="0">
                <a:solidFill>
                  <a:schemeClr val="tx1"/>
                </a:solidFill>
              </a:rPr>
              <a:t>  and data acquisition system</a:t>
            </a:r>
          </a:p>
          <a:p>
            <a:pPr marL="338138"/>
            <a:endParaRPr lang="en-US" dirty="0" smtClean="0">
              <a:solidFill>
                <a:schemeClr val="tx1"/>
              </a:solidFill>
            </a:endParaRPr>
          </a:p>
          <a:p>
            <a:pPr marL="338138"/>
            <a:r>
              <a:rPr lang="en-US" dirty="0" smtClean="0">
                <a:solidFill>
                  <a:schemeClr val="tx1"/>
                </a:solidFill>
              </a:rPr>
              <a:t>Stand-alone device</a:t>
            </a:r>
          </a:p>
          <a:p>
            <a:pPr marL="338138"/>
            <a:endParaRPr lang="en-US" dirty="0" smtClean="0">
              <a:solidFill>
                <a:schemeClr val="tx1"/>
              </a:solidFill>
            </a:endParaRPr>
          </a:p>
          <a:p>
            <a:pPr marL="338138"/>
            <a:r>
              <a:rPr lang="en-US" dirty="0" smtClean="0">
                <a:solidFill>
                  <a:schemeClr val="tx1"/>
                </a:solidFill>
              </a:rPr>
              <a:t>Programmable with </a:t>
            </a:r>
            <a:r>
              <a:rPr lang="en-US" dirty="0" err="1" smtClean="0">
                <a:solidFill>
                  <a:schemeClr val="tx1"/>
                </a:solidFill>
              </a:rPr>
              <a:t>LabVIEW</a:t>
            </a:r>
            <a:endParaRPr lang="en-US" dirty="0" smtClean="0">
              <a:solidFill>
                <a:schemeClr val="tx1"/>
              </a:solidFill>
            </a:endParaRPr>
          </a:p>
          <a:p>
            <a:pPr marL="338138"/>
            <a:endParaRPr lang="en-US" dirty="0" smtClean="0">
              <a:solidFill>
                <a:schemeClr val="tx1"/>
              </a:solidFill>
            </a:endParaRPr>
          </a:p>
          <a:p>
            <a:pPr marL="338138"/>
            <a:r>
              <a:rPr lang="en-US" dirty="0" smtClean="0">
                <a:solidFill>
                  <a:schemeClr val="tx1"/>
                </a:solidFill>
              </a:rPr>
              <a:t>Hardware:</a:t>
            </a:r>
          </a:p>
          <a:p>
            <a:pPr marL="579438" lvl="1">
              <a:buNone/>
            </a:pPr>
            <a:endParaRPr lang="en-US" sz="800" dirty="0" smtClean="0"/>
          </a:p>
          <a:p>
            <a:pPr marL="579438" lvl="1"/>
            <a:r>
              <a:rPr lang="en-US" sz="2400" dirty="0" smtClean="0"/>
              <a:t>Reconfigurable FPGA Chassis</a:t>
            </a:r>
          </a:p>
          <a:p>
            <a:pPr marL="579438" lvl="1">
              <a:buNone/>
            </a:pPr>
            <a:endParaRPr lang="en-US" sz="2400" dirty="0" smtClean="0"/>
          </a:p>
          <a:p>
            <a:pPr marL="579438" lvl="1"/>
            <a:r>
              <a:rPr lang="en-US" sz="2400" dirty="0" smtClean="0"/>
              <a:t>Embedded Real-Time Controller</a:t>
            </a:r>
            <a:endParaRPr lang="en-US" dirty="0" smtClean="0"/>
          </a:p>
          <a:p>
            <a:pPr marL="579438" lvl="1"/>
            <a:endParaRPr lang="en-US" sz="2400" dirty="0" smtClean="0"/>
          </a:p>
          <a:p>
            <a:pPr marL="579438" lvl="1"/>
            <a:r>
              <a:rPr lang="en-US" sz="2400" dirty="0" smtClean="0"/>
              <a:t>50 different I/O Modules</a:t>
            </a:r>
          </a:p>
          <a:p>
            <a:pPr marL="338138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3" name="Grafik 12" descr="Q109_INL_page18_fig1.jp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2480" y="5524872"/>
            <a:ext cx="5238096" cy="25714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11256-2845-4BCC-B530-27EABF8ADBE2}" type="slidenum">
              <a:rPr lang="en-US"/>
              <a:pPr/>
              <a:t>11</a:t>
            </a:fld>
            <a:endParaRPr lang="en-US"/>
          </a:p>
        </p:txBody>
      </p:sp>
      <p:sp>
        <p:nvSpPr>
          <p:cNvPr id="6145" name="Rectangle 1"/>
          <p:cNvSpPr>
            <a:spLocks/>
          </p:cNvSpPr>
          <p:nvPr/>
        </p:nvSpPr>
        <p:spPr bwMode="auto">
          <a:xfrm rot="-5400000">
            <a:off x="-1618457" y="4021932"/>
            <a:ext cx="4837113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9" bIns="0"/>
          <a:lstStyle/>
          <a:p>
            <a:pPr marL="57150">
              <a:spcBef>
                <a:spcPts val="1300"/>
              </a:spcBef>
            </a:pPr>
            <a:r>
              <a:rPr lang="en-US" sz="2200">
                <a:solidFill>
                  <a:srgbClr val="FFFFFF"/>
                </a:solidFill>
                <a:cs typeface="Arial" charset="0"/>
              </a:rPr>
              <a:t>Stefan Meyer Institute</a:t>
            </a:r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2451100" y="9321800"/>
            <a:ext cx="123176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1800" dirty="0" smtClean="0">
                <a:solidFill>
                  <a:srgbClr val="9C9C9C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J. </a:t>
            </a:r>
            <a:r>
              <a:rPr lang="en-US" sz="1800" dirty="0" err="1" smtClean="0">
                <a:solidFill>
                  <a:srgbClr val="9C9C9C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Zmeskal</a:t>
            </a:r>
            <a:endParaRPr lang="en-US" sz="1800" dirty="0">
              <a:solidFill>
                <a:srgbClr val="9C9C9C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8458200"/>
            <a:ext cx="774700" cy="77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 sz="4000" b="1" dirty="0" err="1" smtClean="0"/>
              <a:t>CompactRIO</a:t>
            </a:r>
            <a:r>
              <a:rPr lang="en-US" sz="4000" b="1" dirty="0" smtClean="0"/>
              <a:t> Architecture</a:t>
            </a:r>
            <a:endParaRPr lang="en-US" sz="4000" b="1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37904" y="1564432"/>
            <a:ext cx="4752528" cy="7704856"/>
          </a:xfrm>
          <a:ln/>
        </p:spPr>
        <p:txBody>
          <a:bodyPr rIns="166398"/>
          <a:lstStyle/>
          <a:p>
            <a:pPr marL="338138"/>
            <a:r>
              <a:rPr lang="en-US" sz="2800" dirty="0" smtClean="0">
                <a:solidFill>
                  <a:schemeClr val="tx1"/>
                </a:solidFill>
              </a:rPr>
              <a:t>HOST PC:</a:t>
            </a:r>
          </a:p>
          <a:p>
            <a:pPr marL="579438" lvl="1"/>
            <a:r>
              <a:rPr lang="en-US" sz="2400" dirty="0" smtClean="0">
                <a:solidFill>
                  <a:schemeClr val="tx1"/>
                </a:solidFill>
              </a:rPr>
              <a:t>Graphical User Interface  </a:t>
            </a:r>
          </a:p>
          <a:p>
            <a:pPr marL="579438" lvl="1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for online monitoring</a:t>
            </a:r>
          </a:p>
          <a:p>
            <a:pPr marL="338138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338138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338138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338138"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338138"/>
            <a:r>
              <a:rPr lang="en-US" sz="2800" dirty="0" smtClean="0">
                <a:solidFill>
                  <a:schemeClr val="tx1"/>
                </a:solidFill>
              </a:rPr>
              <a:t>Real-Time Controller:</a:t>
            </a:r>
          </a:p>
          <a:p>
            <a:pPr marL="579438" lvl="1"/>
            <a:r>
              <a:rPr lang="en-US" sz="2400" dirty="0" smtClean="0"/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tand-alone controlling</a:t>
            </a:r>
          </a:p>
          <a:p>
            <a:pPr marL="579438" lvl="1"/>
            <a:r>
              <a:rPr lang="en-US" sz="2400" dirty="0" smtClean="0">
                <a:solidFill>
                  <a:schemeClr val="tx1"/>
                </a:solidFill>
              </a:rPr>
              <a:t>data storage</a:t>
            </a:r>
          </a:p>
          <a:p>
            <a:pPr marL="338138"/>
            <a:endParaRPr lang="en-US" dirty="0" smtClean="0">
              <a:solidFill>
                <a:schemeClr val="tx1"/>
              </a:solidFill>
            </a:endParaRPr>
          </a:p>
          <a:p>
            <a:pPr marL="338138"/>
            <a:endParaRPr lang="en-US" dirty="0" smtClean="0">
              <a:solidFill>
                <a:schemeClr val="tx1"/>
              </a:solidFill>
            </a:endParaRPr>
          </a:p>
          <a:p>
            <a:pPr marL="338138"/>
            <a:endParaRPr lang="en-US" dirty="0" smtClean="0">
              <a:solidFill>
                <a:schemeClr val="tx1"/>
              </a:solidFill>
            </a:endParaRPr>
          </a:p>
          <a:p>
            <a:pPr marL="338138"/>
            <a:r>
              <a:rPr lang="en-US" sz="2800" dirty="0" smtClean="0">
                <a:solidFill>
                  <a:schemeClr val="tx1"/>
                </a:solidFill>
              </a:rPr>
              <a:t>Reconfigurable Chassis</a:t>
            </a:r>
          </a:p>
          <a:p>
            <a:pPr marL="338138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&amp; I/O Modules:</a:t>
            </a:r>
          </a:p>
          <a:p>
            <a:pPr marL="579438" lvl="1"/>
            <a:r>
              <a:rPr lang="en-US" sz="2400" dirty="0" smtClean="0"/>
              <a:t>data acquisition</a:t>
            </a:r>
          </a:p>
          <a:p>
            <a:pPr marL="579438" lvl="1"/>
            <a:r>
              <a:rPr lang="en-US" sz="2400" dirty="0" smtClean="0"/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ime-critical controlling</a:t>
            </a:r>
          </a:p>
        </p:txBody>
      </p:sp>
      <p:pic>
        <p:nvPicPr>
          <p:cNvPr id="25" name="Inhaltsplatzhalter 4" descr="3_modules.JPG"/>
          <p:cNvPicPr>
            <a:picLocks noChangeAspect="1"/>
          </p:cNvPicPr>
          <p:nvPr/>
        </p:nvPicPr>
        <p:blipFill>
          <a:blip r:embed="rId4" cstate="print"/>
          <a:srcRect l="5250" t="6027" r="5501" b="9599"/>
          <a:stretch>
            <a:fillRect/>
          </a:stretch>
        </p:blipFill>
        <p:spPr bwMode="auto">
          <a:xfrm>
            <a:off x="10390832" y="6893024"/>
            <a:ext cx="2160240" cy="17790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6" name="Grafik 25" descr="040729_crio9004_l.jpg"/>
          <p:cNvPicPr>
            <a:picLocks noChangeAspect="1"/>
          </p:cNvPicPr>
          <p:nvPr/>
        </p:nvPicPr>
        <p:blipFill>
          <a:blip r:embed="rId5" cstate="print"/>
          <a:srcRect l="11340" t="5845" r="9281" b="6476"/>
          <a:stretch>
            <a:fillRect/>
          </a:stretch>
        </p:blipFill>
        <p:spPr>
          <a:xfrm>
            <a:off x="7366496" y="4372744"/>
            <a:ext cx="2016224" cy="1620179"/>
          </a:xfrm>
          <a:prstGeom prst="rect">
            <a:avLst/>
          </a:prstGeom>
        </p:spPr>
      </p:pic>
      <p:pic>
        <p:nvPicPr>
          <p:cNvPr id="27" name="Grafik 26" descr="crio-9113_l.jpg"/>
          <p:cNvPicPr>
            <a:picLocks noChangeAspect="1"/>
          </p:cNvPicPr>
          <p:nvPr/>
        </p:nvPicPr>
        <p:blipFill>
          <a:blip r:embed="rId6" cstate="print"/>
          <a:srcRect l="9450" t="12990" r="13061" b="11671"/>
          <a:stretch>
            <a:fillRect/>
          </a:stretch>
        </p:blipFill>
        <p:spPr>
          <a:xfrm>
            <a:off x="6862440" y="6893024"/>
            <a:ext cx="2515168" cy="1779021"/>
          </a:xfrm>
          <a:prstGeom prst="rect">
            <a:avLst/>
          </a:prstGeom>
        </p:spPr>
      </p:pic>
      <p:pic>
        <p:nvPicPr>
          <p:cNvPr id="28" name="Grafik 27" descr="labviewscreenc.gif"/>
          <p:cNvPicPr>
            <a:picLocks noChangeAspect="1"/>
          </p:cNvPicPr>
          <p:nvPr/>
        </p:nvPicPr>
        <p:blipFill>
          <a:blip r:embed="rId7" cstate="print"/>
          <a:srcRect l="12000" t="4725" r="8501" b="7076"/>
          <a:stretch>
            <a:fillRect/>
          </a:stretch>
        </p:blipFill>
        <p:spPr>
          <a:xfrm>
            <a:off x="7438504" y="1462535"/>
            <a:ext cx="1800200" cy="1902097"/>
          </a:xfrm>
          <a:prstGeom prst="rect">
            <a:avLst/>
          </a:prstGeom>
        </p:spPr>
      </p:pic>
      <p:sp>
        <p:nvSpPr>
          <p:cNvPr id="29" name="Pfeil nach rechts 28"/>
          <p:cNvSpPr/>
          <p:nvPr/>
        </p:nvSpPr>
        <p:spPr bwMode="auto">
          <a:xfrm>
            <a:off x="9526736" y="7325072"/>
            <a:ext cx="792088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0" name="Pfeil nach rechts 29"/>
          <p:cNvSpPr/>
          <p:nvPr/>
        </p:nvSpPr>
        <p:spPr bwMode="auto">
          <a:xfrm flipH="1">
            <a:off x="9526736" y="8045152"/>
            <a:ext cx="792088" cy="288032"/>
          </a:xfrm>
          <a:prstGeom prst="rightArrow">
            <a:avLst/>
          </a:prstGeom>
          <a:solidFill>
            <a:srgbClr val="33CC33"/>
          </a:solidFill>
          <a:ln w="952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9354844" y="693541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9526736" y="7655495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Input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10678864" y="8693224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I/O Modules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7150472" y="8621216"/>
            <a:ext cx="218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FPGA Chassis</a:t>
            </a:r>
            <a:endParaRPr lang="de-DE" dirty="0"/>
          </a:p>
        </p:txBody>
      </p:sp>
      <p:sp>
        <p:nvSpPr>
          <p:cNvPr id="35" name="Pfeil nach oben und unten 34"/>
          <p:cNvSpPr/>
          <p:nvPr/>
        </p:nvSpPr>
        <p:spPr bwMode="auto">
          <a:xfrm>
            <a:off x="8158584" y="6100936"/>
            <a:ext cx="360040" cy="792088"/>
          </a:xfrm>
          <a:prstGeom prst="upDown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917412" y="6100936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Internal</a:t>
            </a:r>
          </a:p>
          <a:p>
            <a:r>
              <a:rPr lang="de-DE" dirty="0" smtClean="0"/>
              <a:t>PCI Bus</a:t>
            </a:r>
            <a:endParaRPr lang="de-DE" dirty="0"/>
          </a:p>
        </p:txBody>
      </p:sp>
      <p:sp>
        <p:nvSpPr>
          <p:cNvPr id="37" name="Pfeil nach oben und unten 36"/>
          <p:cNvSpPr/>
          <p:nvPr/>
        </p:nvSpPr>
        <p:spPr bwMode="auto">
          <a:xfrm>
            <a:off x="8158584" y="3436640"/>
            <a:ext cx="360040" cy="792088"/>
          </a:xfrm>
          <a:prstGeom prst="upDown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934448" y="3580656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Network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9454728" y="4774903"/>
            <a:ext cx="1595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Real-Time</a:t>
            </a:r>
          </a:p>
          <a:p>
            <a:r>
              <a:rPr lang="de-DE" dirty="0" smtClean="0"/>
              <a:t>Controller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9454728" y="2038599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Host PC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11256-2845-4BCC-B530-27EABF8ADBE2}" type="slidenum">
              <a:rPr lang="en-US"/>
              <a:pPr/>
              <a:t>12</a:t>
            </a:fld>
            <a:endParaRPr lang="en-US"/>
          </a:p>
        </p:txBody>
      </p:sp>
      <p:sp>
        <p:nvSpPr>
          <p:cNvPr id="6145" name="Rectangle 1"/>
          <p:cNvSpPr>
            <a:spLocks/>
          </p:cNvSpPr>
          <p:nvPr/>
        </p:nvSpPr>
        <p:spPr bwMode="auto">
          <a:xfrm rot="-5400000">
            <a:off x="-1618457" y="4021932"/>
            <a:ext cx="4837113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9" bIns="0"/>
          <a:lstStyle/>
          <a:p>
            <a:pPr marL="57150">
              <a:spcBef>
                <a:spcPts val="1300"/>
              </a:spcBef>
            </a:pPr>
            <a:r>
              <a:rPr lang="en-US" sz="2200">
                <a:solidFill>
                  <a:srgbClr val="FFFFFF"/>
                </a:solidFill>
                <a:cs typeface="Arial" charset="0"/>
              </a:rPr>
              <a:t>Stefan Meyer Institute</a:t>
            </a:r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2451100" y="9321800"/>
            <a:ext cx="123176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1800" dirty="0" smtClean="0">
                <a:solidFill>
                  <a:srgbClr val="9C9C9C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J. </a:t>
            </a:r>
            <a:r>
              <a:rPr lang="en-US" sz="1800" dirty="0" err="1" smtClean="0">
                <a:solidFill>
                  <a:srgbClr val="9C9C9C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Zmeskal</a:t>
            </a:r>
            <a:endParaRPr lang="en-US" sz="1800" dirty="0">
              <a:solidFill>
                <a:srgbClr val="9C9C9C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8458200"/>
            <a:ext cx="774700" cy="77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66398"/>
          <a:lstStyle/>
          <a:p>
            <a:pPr marL="57150"/>
            <a:r>
              <a:rPr lang="en-US" sz="4000" b="1" dirty="0" smtClean="0"/>
              <a:t>Slow control of GEM-TPC gas system</a:t>
            </a:r>
            <a:endParaRPr lang="en-US" sz="4000" b="1" dirty="0"/>
          </a:p>
        </p:txBody>
      </p:sp>
      <p:pic>
        <p:nvPicPr>
          <p:cNvPr id="9" name="Picture 3" descr="D:\PhDThesis\PhDPics\Gassystem\gassyst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5584" y="2818077"/>
            <a:ext cx="2156646" cy="6019163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5" descr="D:\PhDThesis\PhDPics\Gassystem\lab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4858" y="2987548"/>
            <a:ext cx="2665374" cy="3185396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4" descr="D:\Pictures\Q109_INL_page18_fig1.jpe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1616" y="4901280"/>
            <a:ext cx="3226818" cy="1584073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feld 12"/>
          <p:cNvSpPr txBox="1"/>
          <p:nvPr/>
        </p:nvSpPr>
        <p:spPr>
          <a:xfrm>
            <a:off x="6646416" y="4435801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NI-</a:t>
            </a:r>
            <a:r>
              <a:rPr lang="de-DE" sz="2800" b="1" dirty="0" err="1" smtClean="0"/>
              <a:t>cRIO</a:t>
            </a:r>
            <a:endParaRPr lang="de-DE" sz="28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6072460" y="6483911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Stand </a:t>
            </a:r>
            <a:r>
              <a:rPr lang="de-DE" b="1" dirty="0" err="1" smtClean="0"/>
              <a:t>alone</a:t>
            </a:r>
            <a:r>
              <a:rPr lang="de-DE" b="1" dirty="0" smtClean="0"/>
              <a:t> </a:t>
            </a:r>
            <a:r>
              <a:rPr lang="de-DE" b="1" dirty="0" err="1" smtClean="0"/>
              <a:t>device</a:t>
            </a:r>
            <a:endParaRPr lang="de-DE" b="1" dirty="0"/>
          </a:p>
        </p:txBody>
      </p:sp>
      <p:sp>
        <p:nvSpPr>
          <p:cNvPr id="15" name="Rechteckiger Pfeil 14"/>
          <p:cNvSpPr/>
          <p:nvPr/>
        </p:nvSpPr>
        <p:spPr>
          <a:xfrm>
            <a:off x="8399858" y="3320976"/>
            <a:ext cx="1396439" cy="1489535"/>
          </a:xfrm>
          <a:prstGeom prst="bentArrow">
            <a:avLst>
              <a:gd name="adj1" fmla="val 9384"/>
              <a:gd name="adj2" fmla="val 11439"/>
              <a:gd name="adj3" fmla="val 25000"/>
              <a:gd name="adj4" fmla="val 429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Rechteckiger Pfeil 15"/>
          <p:cNvSpPr/>
          <p:nvPr/>
        </p:nvSpPr>
        <p:spPr>
          <a:xfrm rot="5400000" flipH="1" flipV="1">
            <a:off x="8349664" y="6917968"/>
            <a:ext cx="1490048" cy="1584176"/>
          </a:xfrm>
          <a:prstGeom prst="bentArrow">
            <a:avLst>
              <a:gd name="adj1" fmla="val 9384"/>
              <a:gd name="adj2" fmla="val 11439"/>
              <a:gd name="adj3" fmla="val 25000"/>
              <a:gd name="adj4" fmla="val 42928"/>
            </a:avLst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519046" y="2564947"/>
            <a:ext cx="24692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Controlling</a:t>
            </a:r>
          </a:p>
          <a:p>
            <a:pPr algn="r"/>
            <a:r>
              <a:rPr lang="de-DE" sz="2000" dirty="0" smtClean="0"/>
              <a:t>MFC, Pump, </a:t>
            </a:r>
            <a:r>
              <a:rPr lang="de-DE" sz="2000" dirty="0" err="1" smtClean="0"/>
              <a:t>Valves</a:t>
            </a:r>
            <a:endParaRPr lang="de-DE" sz="2000" dirty="0"/>
          </a:p>
        </p:txBody>
      </p:sp>
      <p:sp>
        <p:nvSpPr>
          <p:cNvPr id="18" name="Textfeld 17"/>
          <p:cNvSpPr txBox="1"/>
          <p:nvPr/>
        </p:nvSpPr>
        <p:spPr>
          <a:xfrm>
            <a:off x="6569576" y="8441251"/>
            <a:ext cx="3389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smtClean="0"/>
              <a:t>Data </a:t>
            </a:r>
            <a:r>
              <a:rPr lang="de-DE" dirty="0" err="1" smtClean="0"/>
              <a:t>logging</a:t>
            </a:r>
            <a:endParaRPr lang="de-DE" dirty="0" smtClean="0"/>
          </a:p>
          <a:p>
            <a:pPr algn="r"/>
            <a:r>
              <a:rPr lang="de-DE" sz="2000" dirty="0" smtClean="0"/>
              <a:t>Gas </a:t>
            </a:r>
            <a:r>
              <a:rPr lang="de-DE" sz="2000" dirty="0" err="1" smtClean="0"/>
              <a:t>flow</a:t>
            </a:r>
            <a:r>
              <a:rPr lang="de-DE" sz="2000" dirty="0" smtClean="0"/>
              <a:t>, </a:t>
            </a:r>
            <a:r>
              <a:rPr lang="de-DE" sz="2000" dirty="0" err="1" smtClean="0"/>
              <a:t>Pressure</a:t>
            </a:r>
            <a:r>
              <a:rPr lang="de-DE" sz="2000" dirty="0" smtClean="0"/>
              <a:t>, O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, H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O</a:t>
            </a:r>
            <a:endParaRPr lang="de-DE" sz="2000" dirty="0"/>
          </a:p>
        </p:txBody>
      </p:sp>
      <p:sp>
        <p:nvSpPr>
          <p:cNvPr id="22" name="Textfeld 21"/>
          <p:cNvSpPr txBox="1"/>
          <p:nvPr/>
        </p:nvSpPr>
        <p:spPr>
          <a:xfrm>
            <a:off x="3001938" y="7880349"/>
            <a:ext cx="3597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Network </a:t>
            </a:r>
            <a:r>
              <a:rPr lang="de-DE" dirty="0" err="1" smtClean="0"/>
              <a:t>communication</a:t>
            </a:r>
            <a:endParaRPr lang="de-DE" dirty="0" smtClean="0"/>
          </a:p>
          <a:p>
            <a:pPr algn="r"/>
            <a:r>
              <a:rPr lang="de-DE" sz="2000" dirty="0" smtClean="0"/>
              <a:t>Online </a:t>
            </a:r>
            <a:r>
              <a:rPr lang="de-DE" sz="2000" dirty="0" err="1" smtClean="0"/>
              <a:t>observation</a:t>
            </a:r>
            <a:endParaRPr lang="de-DE" sz="2000" dirty="0" smtClean="0"/>
          </a:p>
          <a:p>
            <a:pPr algn="r"/>
            <a:r>
              <a:rPr lang="de-DE" sz="2000" dirty="0" smtClean="0"/>
              <a:t> General </a:t>
            </a:r>
            <a:r>
              <a:rPr lang="de-DE" sz="2000" dirty="0" err="1" smtClean="0"/>
              <a:t>settings</a:t>
            </a:r>
            <a:endParaRPr lang="de-DE" sz="2000" dirty="0"/>
          </a:p>
        </p:txBody>
      </p:sp>
      <p:sp>
        <p:nvSpPr>
          <p:cNvPr id="23" name="Rechteckiger Pfeil 22"/>
          <p:cNvSpPr/>
          <p:nvPr/>
        </p:nvSpPr>
        <p:spPr>
          <a:xfrm rot="5400000" flipH="1" flipV="1">
            <a:off x="3741152" y="6053872"/>
            <a:ext cx="1490048" cy="2016224"/>
          </a:xfrm>
          <a:prstGeom prst="bentArrow">
            <a:avLst>
              <a:gd name="adj1" fmla="val 9384"/>
              <a:gd name="adj2" fmla="val 11439"/>
              <a:gd name="adj3" fmla="val 25000"/>
              <a:gd name="adj4" fmla="val 42928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4" name="Rechteckiger Pfeil 23"/>
          <p:cNvSpPr/>
          <p:nvPr/>
        </p:nvSpPr>
        <p:spPr>
          <a:xfrm rot="5400000" flipH="1">
            <a:off x="5440332" y="6605988"/>
            <a:ext cx="900000" cy="1512168"/>
          </a:xfrm>
          <a:prstGeom prst="bentArrow">
            <a:avLst>
              <a:gd name="adj1" fmla="val 16167"/>
              <a:gd name="adj2" fmla="val 16731"/>
              <a:gd name="adj3" fmla="val 31085"/>
              <a:gd name="adj4" fmla="val 42928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406056" y="2481372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PC</a:t>
            </a:r>
            <a:endParaRPr lang="de-DE" sz="2800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10102800" y="1852464"/>
            <a:ext cx="21451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GEM-TPC</a:t>
            </a:r>
          </a:p>
          <a:p>
            <a:pPr algn="ctr"/>
            <a:r>
              <a:rPr lang="de-DE" sz="2800" b="1" dirty="0" smtClean="0"/>
              <a:t>gas </a:t>
            </a:r>
            <a:r>
              <a:rPr lang="de-DE" sz="2800" b="1" dirty="0" err="1" smtClean="0"/>
              <a:t>system</a:t>
            </a:r>
            <a:endParaRPr lang="de-DE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11256-2845-4BCC-B530-27EABF8ADBE2}" type="slidenum">
              <a:rPr lang="en-US"/>
              <a:pPr/>
              <a:t>13</a:t>
            </a:fld>
            <a:endParaRPr lang="en-US"/>
          </a:p>
        </p:txBody>
      </p:sp>
      <p:sp>
        <p:nvSpPr>
          <p:cNvPr id="6145" name="Rectangle 1"/>
          <p:cNvSpPr>
            <a:spLocks/>
          </p:cNvSpPr>
          <p:nvPr/>
        </p:nvSpPr>
        <p:spPr bwMode="auto">
          <a:xfrm rot="-5400000">
            <a:off x="-1618457" y="4021932"/>
            <a:ext cx="4837113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9" bIns="0"/>
          <a:lstStyle/>
          <a:p>
            <a:pPr marL="57150">
              <a:spcBef>
                <a:spcPts val="1300"/>
              </a:spcBef>
            </a:pPr>
            <a:r>
              <a:rPr lang="en-US" sz="2200">
                <a:solidFill>
                  <a:srgbClr val="FFFFFF"/>
                </a:solidFill>
                <a:cs typeface="Arial" charset="0"/>
              </a:rPr>
              <a:t>Stefan Meyer Institute</a:t>
            </a:r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2451100" y="9321800"/>
            <a:ext cx="123176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1800" dirty="0" smtClean="0">
                <a:solidFill>
                  <a:srgbClr val="9C9C9C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J. </a:t>
            </a:r>
            <a:r>
              <a:rPr lang="en-US" sz="1800" dirty="0" err="1" smtClean="0">
                <a:solidFill>
                  <a:srgbClr val="9C9C9C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Zmeskal</a:t>
            </a:r>
            <a:endParaRPr lang="en-US" sz="1800" dirty="0">
              <a:solidFill>
                <a:srgbClr val="9C9C9C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8458200"/>
            <a:ext cx="774700" cy="77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cxnSp>
        <p:nvCxnSpPr>
          <p:cNvPr id="8" name="Gerade Verbindung 7"/>
          <p:cNvCxnSpPr>
            <a:stCxn id="16" idx="2"/>
            <a:endCxn id="38" idx="1"/>
          </p:cNvCxnSpPr>
          <p:nvPr/>
        </p:nvCxnSpPr>
        <p:spPr>
          <a:xfrm>
            <a:off x="2956338" y="2284066"/>
            <a:ext cx="3114014" cy="273675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>
            <a:stCxn id="24" idx="0"/>
            <a:endCxn id="38" idx="2"/>
          </p:cNvCxnSpPr>
          <p:nvPr/>
        </p:nvCxnSpPr>
        <p:spPr>
          <a:xfrm flipV="1">
            <a:off x="5530292" y="5884912"/>
            <a:ext cx="1764196" cy="172819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>
            <a:stCxn id="18" idx="2"/>
            <a:endCxn id="38" idx="0"/>
          </p:cNvCxnSpPr>
          <p:nvPr/>
        </p:nvCxnSpPr>
        <p:spPr>
          <a:xfrm>
            <a:off x="5998344" y="3012730"/>
            <a:ext cx="1296144" cy="11439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216120" y="304768"/>
            <a:ext cx="6791439" cy="576064"/>
          </a:xfrm>
        </p:spPr>
        <p:txBody>
          <a:bodyPr/>
          <a:lstStyle/>
          <a:p>
            <a:r>
              <a:rPr lang="de-DE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Gas System Design</a:t>
            </a:r>
            <a:endParaRPr lang="de-DE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" name="Gruppieren 60"/>
          <p:cNvGrpSpPr/>
          <p:nvPr/>
        </p:nvGrpSpPr>
        <p:grpSpPr>
          <a:xfrm>
            <a:off x="1677864" y="1132384"/>
            <a:ext cx="2556948" cy="1200329"/>
            <a:chOff x="1677864" y="1132384"/>
            <a:chExt cx="2556948" cy="1200329"/>
          </a:xfrm>
        </p:grpSpPr>
        <p:sp>
          <p:nvSpPr>
            <p:cNvPr id="16" name="Flussdiagramm: Alternativer Prozess 15"/>
            <p:cNvSpPr/>
            <p:nvPr/>
          </p:nvSpPr>
          <p:spPr>
            <a:xfrm>
              <a:off x="1677864" y="1132384"/>
              <a:ext cx="2556948" cy="1151682"/>
            </a:xfrm>
            <a:prstGeom prst="flowChartAlternateProcess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791400" y="1132384"/>
              <a:ext cx="23574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Mixing </a:t>
              </a:r>
              <a:r>
                <a:rPr lang="de-DE" dirty="0" err="1" smtClean="0"/>
                <a:t>module</a:t>
              </a:r>
              <a:endParaRPr lang="de-DE" dirty="0" smtClean="0"/>
            </a:p>
            <a:p>
              <a:pPr algn="ctr"/>
              <a:r>
                <a:rPr lang="de-DE" sz="1600" dirty="0" smtClean="0"/>
                <a:t>Mixing </a:t>
              </a:r>
              <a:r>
                <a:rPr lang="de-DE" sz="1600" dirty="0" err="1" smtClean="0"/>
                <a:t>of</a:t>
              </a:r>
              <a:r>
                <a:rPr lang="de-DE" sz="1600" dirty="0" smtClean="0"/>
                <a:t> gas </a:t>
              </a:r>
              <a:r>
                <a:rPr lang="de-DE" sz="1600" dirty="0" err="1" smtClean="0"/>
                <a:t>mixtures</a:t>
              </a:r>
              <a:endParaRPr lang="de-DE" sz="1600" dirty="0" smtClean="0"/>
            </a:p>
            <a:p>
              <a:pPr algn="ctr"/>
              <a:r>
                <a:rPr lang="de-DE" sz="1600" dirty="0" smtClean="0"/>
                <a:t>Ar/CO</a:t>
              </a:r>
              <a:r>
                <a:rPr lang="de-DE" sz="1600" baseline="-25000" dirty="0" smtClean="0"/>
                <a:t>2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or</a:t>
              </a:r>
              <a:r>
                <a:rPr lang="de-DE" sz="1600" dirty="0" smtClean="0"/>
                <a:t> Ne/CO</a:t>
              </a:r>
              <a:r>
                <a:rPr lang="de-DE" sz="1600" baseline="-25000" dirty="0" smtClean="0"/>
                <a:t>2</a:t>
              </a:r>
              <a:r>
                <a:rPr lang="de-DE" sz="1600" dirty="0" smtClean="0"/>
                <a:t> </a:t>
              </a:r>
            </a:p>
            <a:p>
              <a:pPr algn="ctr"/>
              <a:r>
                <a:rPr lang="de-DE" sz="1600" dirty="0" smtClean="0"/>
                <a:t>(90/10)</a:t>
              </a:r>
              <a:endParaRPr lang="de-DE" sz="1600" dirty="0"/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4918224" y="1996480"/>
            <a:ext cx="2160240" cy="1016250"/>
            <a:chOff x="4486176" y="1836346"/>
            <a:chExt cx="2160240" cy="1016250"/>
          </a:xfrm>
        </p:grpSpPr>
        <p:sp>
          <p:nvSpPr>
            <p:cNvPr id="18" name="Flussdiagramm: Alternativer Prozess 17"/>
            <p:cNvSpPr/>
            <p:nvPr/>
          </p:nvSpPr>
          <p:spPr>
            <a:xfrm>
              <a:off x="4486176" y="1852464"/>
              <a:ext cx="2160240" cy="1000132"/>
            </a:xfrm>
            <a:prstGeom prst="flowChartAlternateProcess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540574" y="1836346"/>
              <a:ext cx="207864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err="1" smtClean="0"/>
                <a:t>Buffer</a:t>
              </a:r>
              <a:r>
                <a:rPr lang="de-DE" dirty="0" smtClean="0"/>
                <a:t> </a:t>
              </a:r>
              <a:r>
                <a:rPr lang="de-DE" dirty="0" err="1" smtClean="0"/>
                <a:t>volume</a:t>
              </a:r>
              <a:endParaRPr lang="de-DE" dirty="0" smtClean="0"/>
            </a:p>
            <a:p>
              <a:pPr algn="ctr"/>
              <a:r>
                <a:rPr lang="de-DE" sz="1600" dirty="0" smtClean="0"/>
                <a:t>Gas </a:t>
              </a:r>
              <a:r>
                <a:rPr lang="de-DE" sz="1600" dirty="0" err="1" smtClean="0"/>
                <a:t>reservoir</a:t>
              </a:r>
              <a:r>
                <a:rPr lang="de-DE" sz="1600" dirty="0" smtClean="0"/>
                <a:t> </a:t>
              </a:r>
            </a:p>
            <a:p>
              <a:pPr algn="ctr"/>
              <a:r>
                <a:rPr lang="de-DE" sz="1600" dirty="0" err="1" smtClean="0"/>
                <a:t>within</a:t>
              </a:r>
              <a:r>
                <a:rPr lang="de-DE" sz="1600" dirty="0" smtClean="0"/>
                <a:t> gas </a:t>
              </a:r>
              <a:r>
                <a:rPr lang="de-DE" sz="1600" dirty="0" err="1" smtClean="0"/>
                <a:t>system</a:t>
              </a:r>
              <a:endParaRPr lang="de-DE" sz="1600" dirty="0"/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9382720" y="1924472"/>
            <a:ext cx="2860828" cy="1714511"/>
            <a:chOff x="8927984" y="1019149"/>
            <a:chExt cx="2860828" cy="1714511"/>
          </a:xfrm>
        </p:grpSpPr>
        <p:sp>
          <p:nvSpPr>
            <p:cNvPr id="20" name="Flussdiagramm: Alternativer Prozess 19"/>
            <p:cNvSpPr/>
            <p:nvPr/>
          </p:nvSpPr>
          <p:spPr>
            <a:xfrm>
              <a:off x="8927984" y="1019149"/>
              <a:ext cx="2860828" cy="1714511"/>
            </a:xfrm>
            <a:prstGeom prst="flowChartAlternateProcess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8950672" y="1204392"/>
              <a:ext cx="27537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Flow </a:t>
              </a:r>
              <a:r>
                <a:rPr lang="de-DE" dirty="0" err="1" smtClean="0"/>
                <a:t>control</a:t>
              </a:r>
              <a:endParaRPr lang="de-DE" dirty="0" smtClean="0"/>
            </a:p>
            <a:p>
              <a:pPr algn="ctr"/>
              <a:r>
                <a:rPr lang="de-DE" sz="2000" dirty="0" smtClean="0"/>
                <a:t>Regulation </a:t>
              </a:r>
              <a:r>
                <a:rPr lang="de-DE" sz="2000" dirty="0" err="1" smtClean="0"/>
                <a:t>of</a:t>
              </a:r>
              <a:r>
                <a:rPr lang="de-DE" sz="2000" dirty="0" smtClean="0"/>
                <a:t> gas </a:t>
              </a:r>
              <a:r>
                <a:rPr lang="de-DE" sz="2000" dirty="0" err="1" smtClean="0"/>
                <a:t>flow</a:t>
              </a:r>
              <a:r>
                <a:rPr lang="de-DE" sz="2000" dirty="0" smtClean="0"/>
                <a:t> </a:t>
              </a:r>
            </a:p>
            <a:p>
              <a:pPr algn="ctr"/>
              <a:r>
                <a:rPr lang="de-DE" sz="2000" dirty="0" err="1" smtClean="0"/>
                <a:t>through</a:t>
              </a:r>
              <a:r>
                <a:rPr lang="de-DE" sz="2000" dirty="0" smtClean="0"/>
                <a:t> GEM-TPC</a:t>
              </a:r>
            </a:p>
            <a:p>
              <a:pPr algn="ctr"/>
              <a:r>
                <a:rPr lang="de-DE" sz="2000" dirty="0" smtClean="0"/>
                <a:t>(30-75 l/h)</a:t>
              </a:r>
              <a:endParaRPr lang="de-DE" sz="2000" dirty="0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9382720" y="7469088"/>
            <a:ext cx="2592288" cy="1308114"/>
            <a:chOff x="9382720" y="8045152"/>
            <a:chExt cx="2592288" cy="1308114"/>
          </a:xfrm>
        </p:grpSpPr>
        <p:sp>
          <p:nvSpPr>
            <p:cNvPr id="22" name="Flussdiagramm: Alternativer Prozess 21"/>
            <p:cNvSpPr/>
            <p:nvPr/>
          </p:nvSpPr>
          <p:spPr>
            <a:xfrm>
              <a:off x="9382720" y="8045152"/>
              <a:ext cx="2592288" cy="1308114"/>
            </a:xfrm>
            <a:prstGeom prst="flowChartAlternateProcess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9410616" y="8045152"/>
              <a:ext cx="255057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err="1" smtClean="0"/>
                <a:t>Pressure</a:t>
              </a:r>
              <a:r>
                <a:rPr lang="de-DE" dirty="0" smtClean="0"/>
                <a:t> </a:t>
              </a:r>
              <a:r>
                <a:rPr lang="de-DE" dirty="0" err="1" smtClean="0"/>
                <a:t>control</a:t>
              </a:r>
              <a:endParaRPr lang="de-DE" dirty="0" smtClean="0"/>
            </a:p>
            <a:p>
              <a:pPr algn="ctr"/>
              <a:r>
                <a:rPr lang="de-DE" sz="1600" dirty="0" smtClean="0"/>
                <a:t>Regulation </a:t>
              </a:r>
              <a:r>
                <a:rPr lang="de-DE" sz="1600" dirty="0" err="1" smtClean="0"/>
                <a:t>of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pressure</a:t>
              </a:r>
              <a:endParaRPr lang="de-DE" sz="1600" dirty="0" smtClean="0"/>
            </a:p>
            <a:p>
              <a:pPr algn="ctr"/>
              <a:r>
                <a:rPr lang="de-DE" sz="1600" dirty="0" err="1" smtClean="0"/>
                <a:t>inside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the</a:t>
              </a:r>
              <a:r>
                <a:rPr lang="de-DE" sz="1600" dirty="0" smtClean="0"/>
                <a:t> GEM-TPC.</a:t>
              </a:r>
            </a:p>
            <a:p>
              <a:pPr algn="ctr"/>
              <a:r>
                <a:rPr lang="de-DE" sz="1600" dirty="0" smtClean="0"/>
                <a:t>O</a:t>
              </a:r>
              <a:r>
                <a:rPr lang="de-DE" sz="1600" baseline="-25000" dirty="0" smtClean="0"/>
                <a:t>2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and</a:t>
              </a:r>
              <a:r>
                <a:rPr lang="de-DE" sz="1600" dirty="0" smtClean="0"/>
                <a:t> H</a:t>
              </a:r>
              <a:r>
                <a:rPr lang="de-DE" sz="1600" baseline="-25000" dirty="0" smtClean="0"/>
                <a:t>2</a:t>
              </a:r>
              <a:r>
                <a:rPr lang="de-DE" sz="1600" dirty="0" smtClean="0"/>
                <a:t>O </a:t>
              </a:r>
              <a:r>
                <a:rPr lang="de-DE" sz="1600" dirty="0" err="1" smtClean="0"/>
                <a:t>sensor</a:t>
              </a:r>
              <a:r>
                <a:rPr lang="de-DE" sz="1600" dirty="0" smtClean="0"/>
                <a:t>, pump</a:t>
              </a: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4430849" y="7613104"/>
            <a:ext cx="2143559" cy="1151682"/>
            <a:chOff x="4430849" y="7613104"/>
            <a:chExt cx="2143559" cy="1151682"/>
          </a:xfrm>
        </p:grpSpPr>
        <p:sp>
          <p:nvSpPr>
            <p:cNvPr id="24" name="Flussdiagramm: Alternativer Prozess 23"/>
            <p:cNvSpPr/>
            <p:nvPr/>
          </p:nvSpPr>
          <p:spPr>
            <a:xfrm>
              <a:off x="4486176" y="7613104"/>
              <a:ext cx="2088232" cy="1151682"/>
            </a:xfrm>
            <a:prstGeom prst="flowChartAlternateProcess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4430849" y="7711400"/>
              <a:ext cx="211307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err="1" smtClean="0"/>
                <a:t>Purification</a:t>
              </a:r>
              <a:endParaRPr lang="de-DE" dirty="0" smtClean="0"/>
            </a:p>
            <a:p>
              <a:pPr algn="ctr"/>
              <a:r>
                <a:rPr lang="de-DE" sz="1600" dirty="0" err="1" smtClean="0"/>
                <a:t>Activated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Copper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for</a:t>
              </a:r>
              <a:r>
                <a:rPr lang="de-DE" sz="1600" dirty="0" smtClean="0"/>
                <a:t> </a:t>
              </a:r>
            </a:p>
            <a:p>
              <a:pPr algn="ctr"/>
              <a:r>
                <a:rPr lang="de-DE" sz="1600" dirty="0" smtClean="0"/>
                <a:t>O</a:t>
              </a:r>
              <a:r>
                <a:rPr lang="de-DE" sz="1600" baseline="-25000" dirty="0" smtClean="0"/>
                <a:t>2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adsorption</a:t>
              </a:r>
              <a:r>
                <a:rPr lang="de-DE" sz="1600" dirty="0" smtClean="0"/>
                <a:t>.</a:t>
              </a:r>
            </a:p>
          </p:txBody>
        </p:sp>
      </p:grpSp>
      <p:pic>
        <p:nvPicPr>
          <p:cNvPr id="26" name="Picture 4" descr="D:\PhDThesis\PhDPics\GEMTPC\GEM-TP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6696" y="4444752"/>
            <a:ext cx="3222107" cy="1876010"/>
          </a:xfrm>
          <a:prstGeom prst="rect">
            <a:avLst/>
          </a:prstGeom>
          <a:noFill/>
        </p:spPr>
      </p:pic>
      <p:pic>
        <p:nvPicPr>
          <p:cNvPr id="27" name="Picture 5" descr="C:\Users\Phips\Desktop\Defensio\gassyste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6054" y="3448040"/>
            <a:ext cx="2603419" cy="5217731"/>
          </a:xfrm>
          <a:prstGeom prst="rect">
            <a:avLst/>
          </a:prstGeom>
          <a:ln w="15875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" name="Pfeil nach unten 27"/>
          <p:cNvSpPr/>
          <p:nvPr/>
        </p:nvSpPr>
        <p:spPr>
          <a:xfrm>
            <a:off x="10390832" y="6604992"/>
            <a:ext cx="288032" cy="50405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links 28"/>
          <p:cNvSpPr/>
          <p:nvPr/>
        </p:nvSpPr>
        <p:spPr>
          <a:xfrm>
            <a:off x="7150472" y="8045152"/>
            <a:ext cx="1368152" cy="288032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Pfeil nach links 29"/>
          <p:cNvSpPr/>
          <p:nvPr/>
        </p:nvSpPr>
        <p:spPr>
          <a:xfrm flipH="1">
            <a:off x="4414168" y="2068488"/>
            <a:ext cx="360040" cy="288032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Pfeil nach links 30"/>
          <p:cNvSpPr/>
          <p:nvPr/>
        </p:nvSpPr>
        <p:spPr>
          <a:xfrm flipH="1">
            <a:off x="7222480" y="2428528"/>
            <a:ext cx="1944216" cy="288032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2" name="Gerade Verbindung 31"/>
          <p:cNvCxnSpPr>
            <a:stCxn id="20" idx="2"/>
          </p:cNvCxnSpPr>
          <p:nvPr/>
        </p:nvCxnSpPr>
        <p:spPr>
          <a:xfrm rot="5400000">
            <a:off x="8850560" y="2730995"/>
            <a:ext cx="1054587" cy="28705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feil nach unten 32"/>
          <p:cNvSpPr/>
          <p:nvPr/>
        </p:nvSpPr>
        <p:spPr>
          <a:xfrm flipV="1">
            <a:off x="5145078" y="3305164"/>
            <a:ext cx="277202" cy="365986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 nach unten 33"/>
          <p:cNvSpPr/>
          <p:nvPr/>
        </p:nvSpPr>
        <p:spPr>
          <a:xfrm>
            <a:off x="10606856" y="3868688"/>
            <a:ext cx="288032" cy="57641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 nach unten 34"/>
          <p:cNvSpPr/>
          <p:nvPr/>
        </p:nvSpPr>
        <p:spPr>
          <a:xfrm flipV="1">
            <a:off x="8230592" y="1708447"/>
            <a:ext cx="288032" cy="79243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8" name="Gruppieren 57"/>
          <p:cNvGrpSpPr/>
          <p:nvPr/>
        </p:nvGrpSpPr>
        <p:grpSpPr>
          <a:xfrm>
            <a:off x="6790432" y="844352"/>
            <a:ext cx="2649056" cy="799381"/>
            <a:chOff x="6790432" y="844352"/>
            <a:chExt cx="2649056" cy="799381"/>
          </a:xfrm>
        </p:grpSpPr>
        <p:sp>
          <p:nvSpPr>
            <p:cNvPr id="36" name="Flussdiagramm: Alternativer Prozess 35"/>
            <p:cNvSpPr/>
            <p:nvPr/>
          </p:nvSpPr>
          <p:spPr>
            <a:xfrm>
              <a:off x="6847200" y="844352"/>
              <a:ext cx="2592288" cy="799381"/>
            </a:xfrm>
            <a:prstGeom prst="flowChartAlternateProcess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6790432" y="844352"/>
              <a:ext cx="260520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Gas </a:t>
              </a:r>
              <a:r>
                <a:rPr lang="de-DE" dirty="0" err="1" smtClean="0"/>
                <a:t>analyser</a:t>
              </a:r>
              <a:endParaRPr lang="de-DE" dirty="0" smtClean="0"/>
            </a:p>
            <a:p>
              <a:pPr algn="ctr"/>
              <a:r>
                <a:rPr lang="de-DE" sz="1600" dirty="0" smtClean="0"/>
                <a:t>Gas </a:t>
              </a:r>
              <a:r>
                <a:rPr lang="de-DE" sz="1600" dirty="0" err="1" smtClean="0"/>
                <a:t>mixture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measurement</a:t>
              </a:r>
              <a:endParaRPr lang="de-DE" sz="1600" dirty="0"/>
            </a:p>
          </p:txBody>
        </p:sp>
      </p:grpSp>
      <p:cxnSp>
        <p:nvCxnSpPr>
          <p:cNvPr id="40" name="Gerade Verbindung mit Pfeil 39"/>
          <p:cNvCxnSpPr>
            <a:stCxn id="38" idx="1"/>
          </p:cNvCxnSpPr>
          <p:nvPr/>
        </p:nvCxnSpPr>
        <p:spPr>
          <a:xfrm flipH="1" flipV="1">
            <a:off x="4198144" y="4156720"/>
            <a:ext cx="1872208" cy="8640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pieren 48"/>
          <p:cNvGrpSpPr/>
          <p:nvPr/>
        </p:nvGrpSpPr>
        <p:grpSpPr>
          <a:xfrm>
            <a:off x="6070352" y="4156720"/>
            <a:ext cx="2448272" cy="1728192"/>
            <a:chOff x="5687625" y="3068960"/>
            <a:chExt cx="2448272" cy="1728192"/>
          </a:xfrm>
        </p:grpSpPr>
        <p:sp>
          <p:nvSpPr>
            <p:cNvPr id="38" name="Flussdiagramm: Alternativer Prozess 37"/>
            <p:cNvSpPr/>
            <p:nvPr/>
          </p:nvSpPr>
          <p:spPr>
            <a:xfrm>
              <a:off x="5687625" y="3068960"/>
              <a:ext cx="2448272" cy="1728192"/>
            </a:xfrm>
            <a:prstGeom prst="flowChartAlternateProcess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1" name="Gruppieren 21"/>
            <p:cNvGrpSpPr/>
            <p:nvPr/>
          </p:nvGrpSpPr>
          <p:grpSpPr>
            <a:xfrm>
              <a:off x="5998344" y="3552309"/>
              <a:ext cx="1800200" cy="1190706"/>
              <a:chOff x="3433923" y="3070759"/>
              <a:chExt cx="2495885" cy="1650853"/>
            </a:xfrm>
          </p:grpSpPr>
          <p:pic>
            <p:nvPicPr>
              <p:cNvPr id="42" name="Picture 4" descr="D:\Pictures\Q109_INL_page18_fig1.jpeg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433923" y="3070759"/>
                <a:ext cx="2495885" cy="122525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4" name="Textfeld 43"/>
              <p:cNvSpPr txBox="1"/>
              <p:nvPr/>
            </p:nvSpPr>
            <p:spPr>
              <a:xfrm>
                <a:off x="3533758" y="4294895"/>
                <a:ext cx="2199279" cy="426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b="1" dirty="0" smtClean="0"/>
                  <a:t>Stand </a:t>
                </a:r>
                <a:r>
                  <a:rPr lang="de-DE" sz="1400" b="1" dirty="0" err="1" smtClean="0"/>
                  <a:t>alone</a:t>
                </a:r>
                <a:r>
                  <a:rPr lang="de-DE" sz="1400" b="1" dirty="0" smtClean="0"/>
                  <a:t> </a:t>
                </a:r>
                <a:r>
                  <a:rPr lang="de-DE" sz="1400" b="1" dirty="0" err="1" smtClean="0"/>
                  <a:t>device</a:t>
                </a:r>
                <a:endParaRPr lang="de-DE" sz="1400" b="1" dirty="0"/>
              </a:p>
            </p:txBody>
          </p:sp>
        </p:grpSp>
      </p:grpSp>
      <p:sp>
        <p:nvSpPr>
          <p:cNvPr id="39" name="Textfeld 38"/>
          <p:cNvSpPr txBox="1"/>
          <p:nvPr/>
        </p:nvSpPr>
        <p:spPr>
          <a:xfrm>
            <a:off x="5926336" y="419911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cRIO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endParaRPr lang="de-DE" dirty="0"/>
          </a:p>
        </p:txBody>
      </p:sp>
      <p:cxnSp>
        <p:nvCxnSpPr>
          <p:cNvPr id="55" name="Gerade Verbindung 54"/>
          <p:cNvCxnSpPr>
            <a:stCxn id="23" idx="0"/>
            <a:endCxn id="38" idx="2"/>
          </p:cNvCxnSpPr>
          <p:nvPr/>
        </p:nvCxnSpPr>
        <p:spPr>
          <a:xfrm flipH="1" flipV="1">
            <a:off x="7294488" y="5884912"/>
            <a:ext cx="3391414" cy="158417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12C12-43C0-41AC-A1ED-D6CFBDA0399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8475" y="1438275"/>
            <a:ext cx="94678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1644616" y="229941"/>
            <a:ext cx="11360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Screenshot of the "Graph" display </a:t>
            </a:r>
            <a:endParaRPr lang="en-GB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12C12-43C0-41AC-A1ED-D6CFBDA0399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074" y="1704974"/>
            <a:ext cx="11769725" cy="70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1573178" y="628328"/>
            <a:ext cx="11431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Screenshot of the "Gas System Control" display</a:t>
            </a:r>
            <a:endParaRPr lang="en-GB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11256-2845-4BCC-B530-27EABF8ADBE2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145" name="Rectangle 1"/>
          <p:cNvSpPr>
            <a:spLocks/>
          </p:cNvSpPr>
          <p:nvPr/>
        </p:nvSpPr>
        <p:spPr bwMode="auto">
          <a:xfrm rot="-5400000">
            <a:off x="-1618457" y="4021932"/>
            <a:ext cx="4837113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9" bIns="0"/>
          <a:lstStyle/>
          <a:p>
            <a:pPr marL="57150">
              <a:spcBef>
                <a:spcPts val="1300"/>
              </a:spcBef>
            </a:pPr>
            <a:r>
              <a:rPr lang="en-US" sz="2200" dirty="0">
                <a:solidFill>
                  <a:srgbClr val="FFFFFF"/>
                </a:solidFill>
                <a:cs typeface="Arial" charset="0"/>
              </a:rPr>
              <a:t>Stefan Meyer Institute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8458200"/>
            <a:ext cx="774700" cy="77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6" name="Titel 7"/>
          <p:cNvSpPr>
            <a:spLocks noGrp="1"/>
          </p:cNvSpPr>
          <p:nvPr>
            <p:ph type="title"/>
          </p:nvPr>
        </p:nvSpPr>
        <p:spPr>
          <a:xfrm>
            <a:off x="3118024" y="1924472"/>
            <a:ext cx="7772400" cy="2517681"/>
          </a:xfrm>
        </p:spPr>
        <p:txBody>
          <a:bodyPr/>
          <a:lstStyle/>
          <a:p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GEM based Time Projection Chamber</a:t>
            </a:r>
            <a:endParaRPr lang="en-GB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platzhalter 8"/>
          <p:cNvSpPr txBox="1">
            <a:spLocks/>
          </p:cNvSpPr>
          <p:nvPr/>
        </p:nvSpPr>
        <p:spPr bwMode="auto">
          <a:xfrm>
            <a:off x="3118024" y="3310360"/>
            <a:ext cx="7772400" cy="27905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08599" bIns="50800" numCol="1" anchor="t" anchorCtr="0" compatLnSpc="1">
            <a:prstTxWarp prst="textNoShape">
              <a:avLst/>
            </a:prstTxWarp>
          </a:bodyPr>
          <a:lstStyle/>
          <a:p>
            <a:pPr marL="287338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1A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de-DE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1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 </a:t>
            </a:r>
            <a:r>
              <a:rPr kumimoji="0" lang="en-GB" sz="3400" b="0" i="0" u="none" strike="noStrike" kern="0" cap="none" spc="0" normalizeH="0" baseline="0" dirty="0" smtClean="0">
                <a:ln>
                  <a:noFill/>
                </a:ln>
                <a:solidFill>
                  <a:srgbClr val="0061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Time Projection Chamber</a:t>
            </a:r>
          </a:p>
          <a:p>
            <a:pPr marL="287338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1A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400" b="0" i="0" u="none" strike="noStrike" kern="0" cap="none" spc="0" normalizeH="0" baseline="0" dirty="0" smtClean="0">
                <a:ln>
                  <a:noFill/>
                </a:ln>
                <a:solidFill>
                  <a:srgbClr val="0061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 Gas Electron Multiplier</a:t>
            </a:r>
          </a:p>
          <a:p>
            <a:pPr marL="287338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1A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400" b="0" i="0" u="none" strike="noStrike" kern="0" cap="none" spc="0" normalizeH="0" baseline="0" dirty="0" smtClean="0">
                <a:ln>
                  <a:noFill/>
                </a:ln>
                <a:solidFill>
                  <a:srgbClr val="0061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 Design of GEM-TPC prototype</a:t>
            </a:r>
          </a:p>
          <a:p>
            <a:pPr marL="287338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1A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400" b="0" i="0" u="none" strike="noStrike" kern="0" cap="none" spc="0" normalizeH="0" baseline="0" dirty="0" smtClean="0">
                <a:ln>
                  <a:noFill/>
                </a:ln>
                <a:solidFill>
                  <a:srgbClr val="0061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 GEM-TPC gas system</a:t>
            </a:r>
          </a:p>
          <a:p>
            <a:pPr marL="287338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1A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GB" sz="3400" kern="0" dirty="0" smtClean="0">
                <a:solidFill>
                  <a:srgbClr val="0061A0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 </a:t>
            </a:r>
            <a:r>
              <a:rPr lang="en-GB" sz="3400" kern="0" dirty="0" err="1" smtClean="0">
                <a:solidFill>
                  <a:srgbClr val="0061A0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cRIO</a:t>
            </a:r>
            <a:r>
              <a:rPr lang="en-GB" sz="3400" kern="0" dirty="0" smtClean="0">
                <a:solidFill>
                  <a:srgbClr val="0061A0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 based slow control system</a:t>
            </a:r>
            <a:endParaRPr kumimoji="0" lang="en-GB" sz="3400" b="0" i="0" u="none" strike="noStrike" kern="0" cap="none" spc="0" normalizeH="0" baseline="0" dirty="0">
              <a:ln>
                <a:noFill/>
              </a:ln>
              <a:solidFill>
                <a:srgbClr val="0061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11256-2845-4BCC-B530-27EABF8ADBE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145" name="Rectangle 1"/>
          <p:cNvSpPr>
            <a:spLocks/>
          </p:cNvSpPr>
          <p:nvPr/>
        </p:nvSpPr>
        <p:spPr bwMode="auto">
          <a:xfrm rot="-5400000">
            <a:off x="-1618457" y="4021932"/>
            <a:ext cx="4837113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9" bIns="0"/>
          <a:lstStyle/>
          <a:p>
            <a:pPr marL="57150">
              <a:spcBef>
                <a:spcPts val="1300"/>
              </a:spcBef>
            </a:pPr>
            <a:r>
              <a:rPr lang="en-US" sz="2200" dirty="0">
                <a:solidFill>
                  <a:srgbClr val="FFFFFF"/>
                </a:solidFill>
                <a:cs typeface="Arial" charset="0"/>
              </a:rPr>
              <a:t>Stefan Meyer Institute</a:t>
            </a:r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2451100" y="9321800"/>
            <a:ext cx="123176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1800" dirty="0" smtClean="0">
                <a:solidFill>
                  <a:srgbClr val="9C9C9C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J. Zmeskal</a:t>
            </a:r>
            <a:endParaRPr lang="en-US" sz="1800" dirty="0">
              <a:solidFill>
                <a:srgbClr val="9C9C9C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8458200"/>
            <a:ext cx="774700" cy="77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8" name="Picture 3" descr="D:\PhDThesis\PhDPics\Introduction\tp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5936" y="1636440"/>
            <a:ext cx="9779272" cy="6762471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1573178" y="519082"/>
            <a:ext cx="1143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 Projection  Chamber</a:t>
            </a:r>
            <a:endParaRPr lang="en-GB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11256-2845-4BCC-B530-27EABF8ADBE2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145" name="Rectangle 1"/>
          <p:cNvSpPr>
            <a:spLocks/>
          </p:cNvSpPr>
          <p:nvPr/>
        </p:nvSpPr>
        <p:spPr bwMode="auto">
          <a:xfrm rot="-5400000">
            <a:off x="-1618457" y="4021932"/>
            <a:ext cx="4837113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9" bIns="0"/>
          <a:lstStyle/>
          <a:p>
            <a:pPr marL="57150">
              <a:spcBef>
                <a:spcPts val="1300"/>
              </a:spcBef>
            </a:pPr>
            <a:r>
              <a:rPr lang="en-US" sz="2200" dirty="0">
                <a:solidFill>
                  <a:srgbClr val="FFFFFF"/>
                </a:solidFill>
                <a:cs typeface="Arial" charset="0"/>
              </a:rPr>
              <a:t>Stefan Meyer Institute</a:t>
            </a:r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2451100" y="9321800"/>
            <a:ext cx="123176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1800" dirty="0" smtClean="0">
                <a:solidFill>
                  <a:srgbClr val="9C9C9C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J. Zmeskal</a:t>
            </a:r>
            <a:endParaRPr lang="en-US" sz="1800" dirty="0">
              <a:solidFill>
                <a:srgbClr val="9C9C9C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8458200"/>
            <a:ext cx="774700" cy="77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6" name="Inhaltsplatzhalter 7"/>
          <p:cNvSpPr>
            <a:spLocks noGrp="1"/>
          </p:cNvSpPr>
          <p:nvPr>
            <p:ph sz="half" idx="1"/>
          </p:nvPr>
        </p:nvSpPr>
        <p:spPr>
          <a:xfrm>
            <a:off x="1573178" y="5876932"/>
            <a:ext cx="4357718" cy="26432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8900" indent="0"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 potential difference of </a:t>
            </a:r>
          </a:p>
          <a:p>
            <a:pPr marL="88900" indent="0">
              <a:buNone/>
            </a:pPr>
            <a:r>
              <a:rPr lang="en-GB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300-400 V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between the copper sides leads to a high electric fields inside the hole of several </a:t>
            </a:r>
          </a:p>
          <a:p>
            <a:pPr marL="88900" indent="0">
              <a:buNone/>
            </a:pPr>
            <a:r>
              <a:rPr lang="en-GB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 kV/cm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Inhaltsplatzhalter 8"/>
          <p:cNvSpPr txBox="1">
            <a:spLocks/>
          </p:cNvSpPr>
          <p:nvPr/>
        </p:nvSpPr>
        <p:spPr>
          <a:xfrm>
            <a:off x="7216780" y="1412554"/>
            <a:ext cx="5214974" cy="2321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87338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1A0"/>
              </a:buClr>
              <a:buSzPct val="100000"/>
              <a:buFont typeface="Gill Sans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Gill Sans" charset="0"/>
              </a:rPr>
              <a:t>50 </a:t>
            </a:r>
            <a:r>
              <a:rPr kumimoji="0" lang="en-GB" sz="2800" b="0" i="0" u="none" strike="noStrike" kern="0" cap="none" spc="0" normalizeH="0" baseline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Gill Sans" charset="0"/>
              </a:rPr>
              <a:t>μm</a:t>
            </a:r>
            <a:r>
              <a:rPr kumimoji="0" lang="en-GB" sz="2800" b="0" i="0" u="none" strike="noStrike" kern="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Gill Sans" charset="0"/>
              </a:rPr>
              <a:t> </a:t>
            </a:r>
            <a:r>
              <a:rPr kumimoji="0" lang="en-GB" sz="2800" b="0" i="0" u="none" strike="noStrike" kern="0" cap="none" spc="0" normalizeH="0" baseline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Gill Sans" charset="0"/>
              </a:rPr>
              <a:t>Kapton</a:t>
            </a:r>
            <a:r>
              <a:rPr kumimoji="0" lang="en-GB" sz="2800" b="0" i="0" u="none" strike="noStrike" kern="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Gill Sans" charset="0"/>
              </a:rPr>
              <a:t> foil</a:t>
            </a:r>
          </a:p>
          <a:p>
            <a:pPr marL="287338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1A0"/>
              </a:buClr>
              <a:buSzPct val="100000"/>
              <a:buFont typeface="Gill Sans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Gill Sans" charset="0"/>
              </a:rPr>
              <a:t>2-5 </a:t>
            </a:r>
            <a:r>
              <a:rPr kumimoji="0" lang="en-GB" sz="2800" b="0" i="0" u="none" strike="noStrike" kern="0" cap="none" spc="0" normalizeH="0" baseline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Gill Sans" charset="0"/>
              </a:rPr>
              <a:t>μm</a:t>
            </a:r>
            <a:r>
              <a:rPr kumimoji="0" lang="en-GB" sz="2800" b="0" i="0" u="none" strike="noStrike" kern="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Gill Sans" charset="0"/>
              </a:rPr>
              <a:t> copper cladding</a:t>
            </a:r>
          </a:p>
          <a:p>
            <a:pPr marL="287338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1A0"/>
              </a:buClr>
              <a:buSzPct val="100000"/>
              <a:buFont typeface="Gill Sans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Gill Sans" charset="0"/>
              </a:rPr>
              <a:t>Conical shaped micro-holes,</a:t>
            </a:r>
          </a:p>
          <a:p>
            <a:pPr marL="287338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1A0"/>
              </a:buClr>
              <a:buSzPct val="100000"/>
              <a:buFont typeface="Gill Sans" charset="0"/>
              <a:buNone/>
              <a:tabLst/>
              <a:defRPr/>
            </a:pPr>
            <a:r>
              <a:rPr kumimoji="0" lang="en-GB" sz="2800" b="0" i="0" u="none" strike="noStrike" kern="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Gill Sans" charset="0"/>
              </a:rPr>
              <a:t>	 Ø ~70 </a:t>
            </a:r>
            <a:r>
              <a:rPr kumimoji="0" lang="en-GB" sz="2800" b="0" i="0" u="none" strike="noStrike" kern="0" cap="none" spc="0" normalizeH="0" baseline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Gill Sans" charset="0"/>
              </a:rPr>
              <a:t>μm</a:t>
            </a:r>
            <a:endParaRPr kumimoji="0" lang="en-GB" sz="2800" b="0" i="0" u="none" strike="noStrike" kern="0" cap="none" spc="0" normalizeH="0" baseline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Gill Sans" charset="0"/>
            </a:endParaRPr>
          </a:p>
          <a:p>
            <a:pPr marL="287338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1A0"/>
              </a:buClr>
              <a:buSzPct val="100000"/>
              <a:buFont typeface="Gill Sans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Gill Sans" charset="0"/>
              </a:rPr>
              <a:t>Hole distance 140 </a:t>
            </a:r>
            <a:r>
              <a:rPr kumimoji="0" lang="en-GB" sz="2800" b="0" i="0" u="none" strike="noStrike" kern="0" cap="none" spc="0" normalizeH="0" baseline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Gill Sans" charset="0"/>
              </a:rPr>
              <a:t>μm</a:t>
            </a:r>
            <a:endParaRPr kumimoji="0" lang="en-GB" sz="2800" b="0" i="0" u="none" strike="noStrike" kern="0" cap="none" spc="0" normalizeH="0" baseline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Gill Sans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380" y="1019148"/>
            <a:ext cx="412220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7756" y="2733660"/>
            <a:ext cx="2626777" cy="201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Phips\Desktop\Defensio\gemho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3876" y="5091114"/>
            <a:ext cx="7000924" cy="3571900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1573178" y="233330"/>
            <a:ext cx="1143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 – Gas Electron Multiplier</a:t>
            </a:r>
            <a:endParaRPr lang="en-GB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679" y="1045304"/>
            <a:ext cx="5640931" cy="354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11256-2845-4BCC-B530-27EABF8ADBE2}" type="slidenum">
              <a:rPr lang="en-US"/>
              <a:pPr/>
              <a:t>5</a:t>
            </a:fld>
            <a:endParaRPr lang="en-US"/>
          </a:p>
        </p:txBody>
      </p:sp>
      <p:sp>
        <p:nvSpPr>
          <p:cNvPr id="6145" name="Rectangle 1"/>
          <p:cNvSpPr>
            <a:spLocks/>
          </p:cNvSpPr>
          <p:nvPr/>
        </p:nvSpPr>
        <p:spPr bwMode="auto">
          <a:xfrm rot="-5400000">
            <a:off x="-1618457" y="4021932"/>
            <a:ext cx="4837113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9" bIns="0"/>
          <a:lstStyle/>
          <a:p>
            <a:pPr marL="57150">
              <a:spcBef>
                <a:spcPts val="1300"/>
              </a:spcBef>
            </a:pPr>
            <a:r>
              <a:rPr lang="en-US" sz="2200" dirty="0">
                <a:solidFill>
                  <a:srgbClr val="FFFFFF"/>
                </a:solidFill>
                <a:cs typeface="Arial" charset="0"/>
              </a:rPr>
              <a:t>Stefan Meyer Institute</a:t>
            </a:r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2451100" y="9321800"/>
            <a:ext cx="123176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1800" dirty="0" smtClean="0">
                <a:solidFill>
                  <a:srgbClr val="9C9C9C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J. </a:t>
            </a:r>
            <a:r>
              <a:rPr lang="en-US" sz="1800" dirty="0" err="1" smtClean="0">
                <a:solidFill>
                  <a:srgbClr val="9C9C9C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Zmeskal</a:t>
            </a:r>
            <a:endParaRPr lang="en-US" sz="1800" dirty="0">
              <a:solidFill>
                <a:srgbClr val="9C9C9C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8458200"/>
            <a:ext cx="774700" cy="77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6" name="Picture 4" descr="C:\Users\Phips\Desktop\Defensio\explos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9459" y="5239772"/>
            <a:ext cx="7143800" cy="4066184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7716846" y="1233462"/>
            <a:ext cx="4857784" cy="310854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Field </a:t>
            </a:r>
            <a:r>
              <a:rPr lang="de-DE" sz="28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cage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Self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-supporting </a:t>
            </a:r>
          </a:p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light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weight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structure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drift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length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= 73 cm</a:t>
            </a:r>
          </a:p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	   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inner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Ø  = 10 cm </a:t>
            </a:r>
          </a:p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	   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outer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Ø  = 30 cm</a:t>
            </a:r>
          </a:p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       →  </a:t>
            </a:r>
            <a:r>
              <a:rPr lang="de-DE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45l  </a:t>
            </a:r>
            <a:r>
              <a:rPr lang="de-DE" sz="28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drift</a:t>
            </a:r>
            <a:r>
              <a:rPr lang="de-DE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volume</a:t>
            </a:r>
            <a:endParaRPr lang="de-DE" sz="28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671040" y="5699606"/>
            <a:ext cx="4188418" cy="2677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280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Pad</a:t>
            </a:r>
            <a:r>
              <a:rPr lang="de-DE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plane:</a:t>
            </a:r>
          </a:p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     ~10 000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readout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pads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              </a:t>
            </a:r>
          </a:p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           </a:t>
            </a:r>
          </a:p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Spatial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resolution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:  </a:t>
            </a:r>
          </a:p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de-DE" sz="2800" baseline="-25000" dirty="0" err="1" smtClean="0">
                <a:latin typeface="Arial" pitchFamily="34" charset="0"/>
                <a:cs typeface="Arial" pitchFamily="34" charset="0"/>
              </a:rPr>
              <a:t>xy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≈ 150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m</a:t>
            </a:r>
          </a:p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	    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de-DE" sz="2800" baseline="-2500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≈ 1 mm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573178" y="161892"/>
            <a:ext cx="1143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GEM-TPC prototype</a:t>
            </a:r>
            <a:endParaRPr lang="en-GB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11256-2845-4BCC-B530-27EABF8ADBE2}" type="slidenum">
              <a:rPr lang="en-US"/>
              <a:pPr/>
              <a:t>6</a:t>
            </a:fld>
            <a:endParaRPr lang="en-US"/>
          </a:p>
        </p:txBody>
      </p:sp>
      <p:sp>
        <p:nvSpPr>
          <p:cNvPr id="6145" name="Rectangle 1"/>
          <p:cNvSpPr>
            <a:spLocks/>
          </p:cNvSpPr>
          <p:nvPr/>
        </p:nvSpPr>
        <p:spPr bwMode="auto">
          <a:xfrm rot="-5400000">
            <a:off x="-1618457" y="4021932"/>
            <a:ext cx="4837113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9" bIns="0"/>
          <a:lstStyle/>
          <a:p>
            <a:pPr marL="57150">
              <a:spcBef>
                <a:spcPts val="1300"/>
              </a:spcBef>
            </a:pPr>
            <a:r>
              <a:rPr lang="en-US" sz="2200">
                <a:solidFill>
                  <a:srgbClr val="FFFFFF"/>
                </a:solidFill>
                <a:cs typeface="Arial" charset="0"/>
              </a:rPr>
              <a:t>Stefan Meyer Institute</a:t>
            </a:r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2451100" y="9321800"/>
            <a:ext cx="123176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sz="1800" dirty="0" smtClean="0">
                <a:solidFill>
                  <a:srgbClr val="9C9C9C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J. </a:t>
            </a:r>
            <a:r>
              <a:rPr lang="en-US" sz="1800" dirty="0" err="1" smtClean="0">
                <a:solidFill>
                  <a:srgbClr val="9C9C9C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Zmeskal</a:t>
            </a:r>
            <a:endParaRPr lang="en-US" sz="1800" dirty="0">
              <a:solidFill>
                <a:srgbClr val="9C9C9C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8458200"/>
            <a:ext cx="774700" cy="77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49872" y="376206"/>
            <a:ext cx="11254928" cy="576064"/>
          </a:xfrm>
        </p:spPr>
        <p:txBody>
          <a:bodyPr/>
          <a:lstStyle/>
          <a:p>
            <a:pPr algn="ctr"/>
            <a:r>
              <a:rPr lang="en-GB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Gas system requirements</a:t>
            </a:r>
            <a:endParaRPr lang="en-GB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37904" y="1564432"/>
            <a:ext cx="10225136" cy="6529912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Gas mixture of counting and quenching gases:</a:t>
            </a: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Counting gas:       Noble gases, e.g. He,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Ne, Kr,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Xe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Quenching gas:    Organic gases (e.g. CH</a:t>
            </a:r>
            <a:r>
              <a:rPr lang="en-GB" sz="24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), Nitrogen,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Freons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CO</a:t>
            </a:r>
            <a:r>
              <a:rPr lang="en-GB" sz="2400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lvl="1">
              <a:buNone/>
            </a:pPr>
            <a:endParaRPr lang="en-GB" sz="2600" baseline="-250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GB" sz="2600" b="1" baseline="-250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GB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/CO</a:t>
            </a:r>
            <a:r>
              <a:rPr lang="en-GB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or Ne/CO</a:t>
            </a:r>
            <a:r>
              <a:rPr lang="en-GB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(90/10)	     	Closed cycle gas system</a:t>
            </a:r>
          </a:p>
          <a:p>
            <a:pPr lvl="1">
              <a:buNone/>
            </a:pPr>
            <a:endParaRPr lang="en-GB" sz="26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GB" sz="2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Stable CO</a:t>
            </a:r>
            <a:r>
              <a:rPr lang="en-GB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fraction:  10.0 ± 0.1%</a:t>
            </a: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   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GB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fraction influences drift velocity and electron diffusion</a:t>
            </a:r>
          </a:p>
          <a:p>
            <a:pPr>
              <a:buNone/>
            </a:pPr>
            <a:endParaRPr lang="en-GB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Pressure Stability:     5.0 ± 1.0 mbar (overpressure)</a:t>
            </a: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safety issues</a:t>
            </a:r>
          </a:p>
          <a:p>
            <a:endParaRPr lang="en-GB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 O</a:t>
            </a:r>
            <a:r>
              <a:rPr lang="en-GB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content:	 ≤ 10 ppm</a:t>
            </a:r>
          </a:p>
          <a:p>
            <a:pPr>
              <a:buNone/>
            </a:pPr>
            <a:r>
              <a:rPr lang="en-GB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high electron attachment, loss of primary e</a:t>
            </a:r>
            <a:r>
              <a:rPr lang="en-GB" sz="2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3" name="Pfeil nach rechts 12"/>
          <p:cNvSpPr/>
          <p:nvPr/>
        </p:nvSpPr>
        <p:spPr bwMode="auto">
          <a:xfrm>
            <a:off x="6790432" y="3480072"/>
            <a:ext cx="576064" cy="245168"/>
          </a:xfrm>
          <a:prstGeom prst="rightArrow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12C12-43C0-41AC-A1ED-D6CFBDA0399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2464"/>
            <a:ext cx="12983120" cy="740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1573178" y="376206"/>
            <a:ext cx="11431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Sketch </a:t>
            </a:r>
            <a:r>
              <a:rPr lang="de-DE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de-DE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de-DE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GEM-TPC gas </a:t>
            </a:r>
            <a:r>
              <a:rPr lang="de-DE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12C12-43C0-41AC-A1ED-D6CFBDA0399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8095" y="1637296"/>
            <a:ext cx="8766833" cy="597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6934448" y="7541096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 [days]</a:t>
            </a:r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2001806" y="376206"/>
            <a:ext cx="3595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Ar-CO</a:t>
            </a:r>
            <a:r>
              <a:rPr lang="de-DE" sz="3600" b="1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de-DE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mixture</a:t>
            </a:r>
            <a:endParaRPr lang="en-GB" sz="36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12C12-43C0-41AC-A1ED-D6CFBDA039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 rot="-5400000">
            <a:off x="-1618457" y="4021932"/>
            <a:ext cx="4837113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9" bIns="0"/>
          <a:lstStyle/>
          <a:p>
            <a:pPr marL="57150">
              <a:spcBef>
                <a:spcPts val="1300"/>
              </a:spcBef>
            </a:pPr>
            <a:r>
              <a:rPr lang="en-US" sz="2200" dirty="0">
                <a:solidFill>
                  <a:srgbClr val="FFFFFF"/>
                </a:solidFill>
                <a:cs typeface="Arial" charset="0"/>
              </a:rPr>
              <a:t>Stefan Meyer Institute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8458200"/>
            <a:ext cx="774700" cy="774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1893888" y="970297"/>
            <a:ext cx="105131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Introduction:</a:t>
            </a:r>
          </a:p>
          <a:p>
            <a:pPr algn="just"/>
            <a:r>
              <a:rPr lang="en-US" dirty="0" smtClean="0"/>
              <a:t>NI reconfigurable I/O (RIO) is an integral part of the NI graphical system design platform for designing, prototyping, and deploying embedded systems. </a:t>
            </a:r>
          </a:p>
          <a:p>
            <a:pPr algn="just"/>
            <a:r>
              <a:rPr lang="en-US" dirty="0" smtClean="0"/>
              <a:t>The graphical system design combines the open NI </a:t>
            </a:r>
            <a:r>
              <a:rPr lang="en-US" dirty="0" err="1" smtClean="0"/>
              <a:t>LabVIEW</a:t>
            </a:r>
            <a:r>
              <a:rPr lang="en-US" dirty="0" smtClean="0"/>
              <a:t> graphical programming environment with commercial off-the-shelf hardware.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RIO system architecture: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1880" y="4282143"/>
            <a:ext cx="10089207" cy="484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644616" y="233330"/>
            <a:ext cx="11254928" cy="576064"/>
          </a:xfrm>
        </p:spPr>
        <p:txBody>
          <a:bodyPr/>
          <a:lstStyle/>
          <a:p>
            <a:pPr algn="ctr"/>
            <a:r>
              <a:rPr lang="en-GB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National Instrument reconfigurable I/O (RIO)</a:t>
            </a:r>
            <a:endParaRPr lang="en-GB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">
      <a:majorFont>
        <a:latin typeface="Gill Sans"/>
        <a:ea typeface="ヒラギノ角ゴ ProN W6"/>
        <a:cs typeface="ヒラギノ角ゴ ProN W6"/>
      </a:majorFont>
      <a:minorFont>
        <a:latin typeface="Gill Sans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 &amp; Aufzählung">
  <a:themeElements>
    <a:clrScheme name="">
      <a:dk1>
        <a:srgbClr val="5F7BAE"/>
      </a:dk1>
      <a:lt1>
        <a:srgbClr val="A08451"/>
      </a:lt1>
      <a:dk2>
        <a:srgbClr val="000000"/>
      </a:dk2>
      <a:lt2>
        <a:srgbClr val="80808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">
      <a:majorFont>
        <a:latin typeface="Herculanum"/>
        <a:ea typeface="ヒラギノ明朝 ProN W3"/>
        <a:cs typeface="ヒラギノ明朝 ProN W3"/>
      </a:majorFont>
      <a:minorFont>
        <a:latin typeface="Verdana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el &amp; Aufzäh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596</Words>
  <Characters>0</Characters>
  <Application>Microsoft Office PowerPoint</Application>
  <PresentationFormat>Benutzerdefiniert</PresentationFormat>
  <Lines>0</Lines>
  <Paragraphs>185</Paragraphs>
  <Slides>15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Standarddesign</vt:lpstr>
      <vt:lpstr>Title</vt:lpstr>
      <vt:lpstr>Titel &amp; Aufzählung</vt:lpstr>
      <vt:lpstr>Folie 1</vt:lpstr>
      <vt:lpstr>GEM based Time Projection Chamber</vt:lpstr>
      <vt:lpstr>Folie 3</vt:lpstr>
      <vt:lpstr>Folie 4</vt:lpstr>
      <vt:lpstr>Folie 5</vt:lpstr>
      <vt:lpstr>Gas system requirements</vt:lpstr>
      <vt:lpstr>Folie 7</vt:lpstr>
      <vt:lpstr>Folie 8</vt:lpstr>
      <vt:lpstr>National Instrument reconfigurable I/O (RIO)</vt:lpstr>
      <vt:lpstr>National Instruments CompactRIO</vt:lpstr>
      <vt:lpstr>CompactRIO Architecture</vt:lpstr>
      <vt:lpstr>Slow control of GEM-TPC gas system</vt:lpstr>
      <vt:lpstr>Gas System Design</vt:lpstr>
      <vt:lpstr>Folie 14</vt:lpstr>
      <vt:lpstr>Folie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</dc:title>
  <dc:creator>Phips</dc:creator>
  <cp:lastModifiedBy>Hannes</cp:lastModifiedBy>
  <cp:revision>31</cp:revision>
  <dcterms:modified xsi:type="dcterms:W3CDTF">2013-04-18T10:38:35Z</dcterms:modified>
</cp:coreProperties>
</file>