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86" r:id="rId2"/>
    <p:sldMasterId id="2147483698" r:id="rId3"/>
  </p:sldMasterIdLst>
  <p:notesMasterIdLst>
    <p:notesMasterId r:id="rId87"/>
  </p:notesMasterIdLst>
  <p:sldIdLst>
    <p:sldId id="256" r:id="rId4"/>
    <p:sldId id="2385" r:id="rId5"/>
    <p:sldId id="2372" r:id="rId6"/>
    <p:sldId id="2765" r:id="rId7"/>
    <p:sldId id="2728" r:id="rId8"/>
    <p:sldId id="277" r:id="rId9"/>
    <p:sldId id="2732" r:id="rId10"/>
    <p:sldId id="1843" r:id="rId11"/>
    <p:sldId id="1799" r:id="rId12"/>
    <p:sldId id="2392" r:id="rId13"/>
    <p:sldId id="2390" r:id="rId14"/>
    <p:sldId id="2467" r:id="rId15"/>
    <p:sldId id="2759" r:id="rId16"/>
    <p:sldId id="330" r:id="rId17"/>
    <p:sldId id="331" r:id="rId18"/>
    <p:sldId id="2735" r:id="rId19"/>
    <p:sldId id="2760" r:id="rId20"/>
    <p:sldId id="2736" r:id="rId21"/>
    <p:sldId id="2737" r:id="rId22"/>
    <p:sldId id="1835" r:id="rId23"/>
    <p:sldId id="2745" r:id="rId24"/>
    <p:sldId id="2742" r:id="rId25"/>
    <p:sldId id="2743" r:id="rId26"/>
    <p:sldId id="1978" r:id="rId27"/>
    <p:sldId id="905" r:id="rId28"/>
    <p:sldId id="744" r:id="rId29"/>
    <p:sldId id="1964" r:id="rId30"/>
    <p:sldId id="2534" r:id="rId31"/>
    <p:sldId id="1968" r:id="rId32"/>
    <p:sldId id="2537" r:id="rId33"/>
    <p:sldId id="2622" r:id="rId34"/>
    <p:sldId id="2747" r:id="rId35"/>
    <p:sldId id="2746" r:id="rId36"/>
    <p:sldId id="2381" r:id="rId37"/>
    <p:sldId id="2766" r:id="rId38"/>
    <p:sldId id="2767" r:id="rId39"/>
    <p:sldId id="2748" r:id="rId40"/>
    <p:sldId id="2749" r:id="rId41"/>
    <p:sldId id="2750" r:id="rId42"/>
    <p:sldId id="2460" r:id="rId43"/>
    <p:sldId id="2531" r:id="rId44"/>
    <p:sldId id="2532" r:id="rId45"/>
    <p:sldId id="2533" r:id="rId46"/>
    <p:sldId id="2761" r:id="rId47"/>
    <p:sldId id="2762" r:id="rId48"/>
    <p:sldId id="2763" r:id="rId49"/>
    <p:sldId id="2752" r:id="rId50"/>
    <p:sldId id="2753" r:id="rId51"/>
    <p:sldId id="2754" r:id="rId52"/>
    <p:sldId id="2755" r:id="rId53"/>
    <p:sldId id="2711" r:id="rId54"/>
    <p:sldId id="2756" r:id="rId55"/>
    <p:sldId id="2757" r:id="rId56"/>
    <p:sldId id="2764" r:id="rId57"/>
    <p:sldId id="2758" r:id="rId58"/>
    <p:sldId id="2359" r:id="rId59"/>
    <p:sldId id="2360" r:id="rId60"/>
    <p:sldId id="1016" r:id="rId61"/>
    <p:sldId id="2768" r:id="rId62"/>
    <p:sldId id="2371" r:id="rId63"/>
    <p:sldId id="2725" r:id="rId64"/>
    <p:sldId id="2726" r:id="rId65"/>
    <p:sldId id="2727" r:id="rId66"/>
    <p:sldId id="2734" r:id="rId67"/>
    <p:sldId id="927" r:id="rId68"/>
    <p:sldId id="2379" r:id="rId69"/>
    <p:sldId id="1939" r:id="rId70"/>
    <p:sldId id="1954" r:id="rId71"/>
    <p:sldId id="1967" r:id="rId72"/>
    <p:sldId id="2614" r:id="rId73"/>
    <p:sldId id="2616" r:id="rId74"/>
    <p:sldId id="2452" r:id="rId75"/>
    <p:sldId id="2639" r:id="rId76"/>
    <p:sldId id="2618" r:id="rId77"/>
    <p:sldId id="2644" r:id="rId78"/>
    <p:sldId id="2645" r:id="rId79"/>
    <p:sldId id="2646" r:id="rId80"/>
    <p:sldId id="2647" r:id="rId81"/>
    <p:sldId id="2641" r:id="rId82"/>
    <p:sldId id="2667" r:id="rId83"/>
    <p:sldId id="1723" r:id="rId84"/>
    <p:sldId id="2626" r:id="rId85"/>
    <p:sldId id="2426" r:id="rId8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941651"/>
    <a:srgbClr val="FF8AD8"/>
    <a:srgbClr val="945200"/>
    <a:srgbClr val="FF9300"/>
    <a:srgbClr val="0096FF"/>
    <a:srgbClr val="9437FF"/>
    <a:srgbClr val="FF7E79"/>
    <a:srgbClr val="8EFA00"/>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6327"/>
  </p:normalViewPr>
  <p:slideViewPr>
    <p:cSldViewPr snapToGrid="0" snapToObjects="1">
      <p:cViewPr varScale="1">
        <p:scale>
          <a:sx n="78" d="100"/>
          <a:sy n="78" d="100"/>
        </p:scale>
        <p:origin x="184"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heme" Target="theme/theme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30B19-B502-7448-81D0-AD2B82399215}" type="datetimeFigureOut">
              <a:rPr kumimoji="1" lang="ja-JP" altLang="en-US" smtClean="0"/>
              <a:t>2025/9/20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0B897F-173B-064E-B378-6CA075B79B24}" type="slidenum">
              <a:rPr kumimoji="1" lang="ja-JP" altLang="en-US" smtClean="0"/>
              <a:t>‹#›</a:t>
            </a:fld>
            <a:endParaRPr kumimoji="1" lang="ja-JP" altLang="en-US"/>
          </a:p>
        </p:txBody>
      </p:sp>
    </p:spTree>
    <p:extLst>
      <p:ext uri="{BB962C8B-B14F-4D97-AF65-F5344CB8AC3E}">
        <p14:creationId xmlns:p14="http://schemas.microsoft.com/office/powerpoint/2010/main" val="27908498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1</a:t>
            </a:fld>
            <a:endParaRPr kumimoji="1" lang="ja-JP" altLang="en-US"/>
          </a:p>
        </p:txBody>
      </p:sp>
    </p:spTree>
    <p:extLst>
      <p:ext uri="{BB962C8B-B14F-4D97-AF65-F5344CB8AC3E}">
        <p14:creationId xmlns:p14="http://schemas.microsoft.com/office/powerpoint/2010/main" val="356699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30361-0F3D-78D5-5563-39DC5C0203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E6B3EA-B7D6-8947-EB10-1B775316FF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CDB2E1-6DAC-7C81-AB4D-AE99A0A6D2EA}"/>
              </a:ext>
            </a:extLst>
          </p:cNvPr>
          <p:cNvSpPr>
            <a:spLocks noGrp="1"/>
          </p:cNvSpPr>
          <p:nvPr>
            <p:ph type="body" idx="1"/>
          </p:nvPr>
        </p:nvSpPr>
        <p:spPr/>
        <p:txBody>
          <a:bodyPr/>
          <a:lstStyle/>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ここでは</a:t>
            </a:r>
            <a:r>
              <a:rPr lang="en-US" altLang="ja-JP" sz="1800" b="0" i="0" u="none" strike="noStrike" dirty="0">
                <a:solidFill>
                  <a:srgbClr val="000000"/>
                </a:solidFill>
                <a:effectLst/>
                <a:latin typeface="Arial" panose="020B0604020202020204" pitchFamily="34" charset="0"/>
              </a:rPr>
              <a:t>Lattice QCD</a:t>
            </a:r>
            <a:r>
              <a:rPr lang="ja-JP" altLang="en-US" sz="1800" b="0" i="0" u="none" strike="noStrike">
                <a:solidFill>
                  <a:srgbClr val="000000"/>
                </a:solidFill>
                <a:effectLst/>
                <a:latin typeface="Arial" panose="020B0604020202020204" pitchFamily="34" charset="0"/>
              </a:rPr>
              <a:t>によるバリオン間力の</a:t>
            </a:r>
            <a:r>
              <a:rPr lang="en-US" altLang="ja-JP" sz="1800" b="0" i="0" u="none" strike="noStrike" dirty="0">
                <a:solidFill>
                  <a:srgbClr val="000000"/>
                </a:solidFill>
                <a:effectLst/>
                <a:latin typeface="Arial" panose="020B0604020202020204" pitchFamily="34" charset="0"/>
              </a:rPr>
              <a:t>6</a:t>
            </a:r>
            <a:r>
              <a:rPr lang="ja-JP" altLang="en-US" sz="1800" b="0" i="0" u="none" strike="noStrike">
                <a:solidFill>
                  <a:srgbClr val="000000"/>
                </a:solidFill>
                <a:effectLst/>
                <a:latin typeface="Arial" panose="020B0604020202020204" pitchFamily="34" charset="0"/>
              </a:rPr>
              <a:t>つの相互作用の多重項のポテンシャルの計算結果を示しています。左にあるのが、核力に現れる力で、先程のような引力のポケットと斥力芯がある形です。ストレンジクォークを入れた拡張された力では、右に示すような新しい力が出てきます。そこでは、このようにほとんど引力がなくなって、斥力が非常に強い力や、核力に似ているけれども、斥力芯が弱くなっている力、そして、今までとは全く逆で、短距離では引力芯になるような力、とクォークの種類を増やすことで生じる新しい相互作用は、短距離部分で非常に多様な力を示すことが予想されています。</a:t>
            </a:r>
            <a:endParaRPr lang="ja-JP" altLang="en-US" b="0" i="0" u="none" strike="noStrike">
              <a:solidFill>
                <a:srgbClr val="000000"/>
              </a:solidFill>
              <a:effectLst/>
            </a:endParaRPr>
          </a:p>
          <a:p>
            <a:br>
              <a:rPr lang="ja-JP" altLang="en-US"/>
            </a:br>
            <a:br>
              <a:rPr lang="ja-JP" altLang="en-US"/>
            </a:br>
            <a:endParaRPr kumimoji="1" lang="ja-JP" altLang="en-US"/>
          </a:p>
        </p:txBody>
      </p:sp>
      <p:sp>
        <p:nvSpPr>
          <p:cNvPr id="4" name="スライド番号プレースホルダー 3">
            <a:extLst>
              <a:ext uri="{FF2B5EF4-FFF2-40B4-BE49-F238E27FC236}">
                <a16:creationId xmlns:a16="http://schemas.microsoft.com/office/drawing/2014/main" id="{0FAFE5FB-77B0-D047-40FB-DD2F689DF25F}"/>
              </a:ext>
            </a:extLst>
          </p:cNvPr>
          <p:cNvSpPr>
            <a:spLocks noGrp="1"/>
          </p:cNvSpPr>
          <p:nvPr>
            <p:ph type="sldNum" sz="quarter" idx="5"/>
          </p:nvPr>
        </p:nvSpPr>
        <p:spPr/>
        <p:txBody>
          <a:bodyPr/>
          <a:lstStyle/>
          <a:p>
            <a:fld id="{27A3D1AF-BCAF-A142-A3B3-D829E21D6E4F}" type="slidenum">
              <a:rPr kumimoji="1" lang="ja-JP" altLang="en-US" smtClean="0"/>
              <a:t>13</a:t>
            </a:fld>
            <a:endParaRPr kumimoji="1" lang="ja-JP" altLang="en-US"/>
          </a:p>
        </p:txBody>
      </p:sp>
    </p:spTree>
    <p:extLst>
      <p:ext uri="{BB962C8B-B14F-4D97-AF65-F5344CB8AC3E}">
        <p14:creationId xmlns:p14="http://schemas.microsoft.com/office/powerpoint/2010/main" val="308287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14</a:t>
            </a:fld>
            <a:endParaRPr kumimoji="1" lang="ja-JP" altLang="en-US"/>
          </a:p>
        </p:txBody>
      </p:sp>
    </p:spTree>
    <p:extLst>
      <p:ext uri="{BB962C8B-B14F-4D97-AF65-F5344CB8AC3E}">
        <p14:creationId xmlns:p14="http://schemas.microsoft.com/office/powerpoint/2010/main" val="93752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15</a:t>
            </a:fld>
            <a:endParaRPr kumimoji="1" lang="ja-JP" altLang="en-US"/>
          </a:p>
        </p:txBody>
      </p:sp>
    </p:spTree>
    <p:extLst>
      <p:ext uri="{BB962C8B-B14F-4D97-AF65-F5344CB8AC3E}">
        <p14:creationId xmlns:p14="http://schemas.microsoft.com/office/powerpoint/2010/main" val="593662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581A9-CA6C-FB60-FA08-58B18AB432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1BBCB7-60B3-0FD4-17C0-AD847E141D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7B1AD3E-3619-A0EC-1C6B-E26D52A8AD9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5BA43C9-757A-7398-ED07-A20DBA75D500}"/>
              </a:ext>
            </a:extLst>
          </p:cNvPr>
          <p:cNvSpPr>
            <a:spLocks noGrp="1"/>
          </p:cNvSpPr>
          <p:nvPr>
            <p:ph type="sldNum" sz="quarter" idx="5"/>
          </p:nvPr>
        </p:nvSpPr>
        <p:spPr/>
        <p:txBody>
          <a:bodyPr/>
          <a:lstStyle/>
          <a:p>
            <a:fld id="{F40B897F-173B-064E-B378-6CA075B79B24}" type="slidenum">
              <a:rPr kumimoji="1" lang="ja-JP" altLang="en-US" smtClean="0"/>
              <a:t>16</a:t>
            </a:fld>
            <a:endParaRPr kumimoji="1" lang="ja-JP" altLang="en-US"/>
          </a:p>
        </p:txBody>
      </p:sp>
    </p:spTree>
    <p:extLst>
      <p:ext uri="{BB962C8B-B14F-4D97-AF65-F5344CB8AC3E}">
        <p14:creationId xmlns:p14="http://schemas.microsoft.com/office/powerpoint/2010/main" val="2725191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67D5-38A5-92BB-1C8D-2236D015DC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56B902-2E22-533E-1A16-FC209F1FA4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3FCB9C4-9989-785D-FAE1-6B9049C33F3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297B5B-8A65-208E-FFEE-73505EF056F4}"/>
              </a:ext>
            </a:extLst>
          </p:cNvPr>
          <p:cNvSpPr>
            <a:spLocks noGrp="1"/>
          </p:cNvSpPr>
          <p:nvPr>
            <p:ph type="sldNum" sz="quarter" idx="5"/>
          </p:nvPr>
        </p:nvSpPr>
        <p:spPr/>
        <p:txBody>
          <a:bodyPr/>
          <a:lstStyle/>
          <a:p>
            <a:fld id="{F40B897F-173B-064E-B378-6CA075B79B24}" type="slidenum">
              <a:rPr kumimoji="1" lang="ja-JP" altLang="en-US" smtClean="0"/>
              <a:t>17</a:t>
            </a:fld>
            <a:endParaRPr kumimoji="1" lang="ja-JP" altLang="en-US"/>
          </a:p>
        </p:txBody>
      </p:sp>
    </p:spTree>
    <p:extLst>
      <p:ext uri="{BB962C8B-B14F-4D97-AF65-F5344CB8AC3E}">
        <p14:creationId xmlns:p14="http://schemas.microsoft.com/office/powerpoint/2010/main" val="220101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18</a:t>
            </a:fld>
            <a:endParaRPr kumimoji="1" lang="ja-JP" altLang="en-US"/>
          </a:p>
        </p:txBody>
      </p:sp>
    </p:spTree>
    <p:extLst>
      <p:ext uri="{BB962C8B-B14F-4D97-AF65-F5344CB8AC3E}">
        <p14:creationId xmlns:p14="http://schemas.microsoft.com/office/powerpoint/2010/main" val="16803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3EA3A-AC5E-354A-8E48-56B9CA00B79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52838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6DA26-4170-6762-1C6E-A45E05161F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7A363C-91EC-F5C9-E1A8-35101D6BAF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1B834F-3904-A5FB-8DB6-DEF243A6476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00C42E3-0AA0-57FF-F11E-DF882E137D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33EA3A-AC5E-354A-8E48-56B9CA00B79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38382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DE304-1C32-483A-93E5-B053A51AA9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F5E201-3678-FC30-C5EF-F0A02C714B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9A310A-0748-3F61-1E4C-5D91C9A4A71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FDFAF3-FC23-7B9B-CF4D-196CF247C8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4964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9ADB6-64DC-EEF9-26E2-4DF775CA74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02A782-0336-D1C0-CCBC-3F20747F60B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18DA25-1D76-9D3F-2EF3-8AD8E2290C5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AC4EDD-1C57-59A6-C988-2696953ED2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3233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このハイペロンと核子にはたらく力の解明に向けた</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柱が、ハイペロンと陽子の散乱の研究と、ハイペロンを含んだ原子核であるハイパー核の研究です。ハイペロンと陽子の散乱の測定では、２粒子間にはたらく力で散乱されますので、どの角度にどれだけ散乱されるかを調べることで２粒子間にはたらく力を調べることができます。またビームのエネルギーを変えることで、粒子間の距離の依存性などの詳細も調べることができます。まさに核力の研究の時に陽子と陽子の散乱実験で力の詳細が分かったのと同じ流れです。そしてハイパー核の研究では、原子核を構成する粒子間にはたらく力の重ね合わさることで、全体として感じる引力の強さがわかります。この研究では、ハイペロンと核子にはたらく力を平均化したときにどれくらい引力を感じるかということが分か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（例えば、</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が原子核の中に束縛されていることが、</a:t>
            </a:r>
            <a:r>
              <a:rPr kumimoji="1" lang="en-US" altLang="ja-JP" sz="1200" b="0" i="0" u="none" strike="noStrike" kern="1200" dirty="0">
                <a:solidFill>
                  <a:schemeClr val="tx1"/>
                </a:solidFill>
                <a:effectLst/>
                <a:latin typeface="+mn-lt"/>
                <a:ea typeface="+mn-ea"/>
                <a:cs typeface="+mn-cs"/>
              </a:rPr>
              <a:t>J-PARC</a:t>
            </a:r>
            <a:r>
              <a:rPr kumimoji="1" lang="ja-JP" altLang="en-US" sz="1200" b="0" i="0" u="none" strike="noStrike" kern="1200">
                <a:solidFill>
                  <a:schemeClr val="tx1"/>
                </a:solidFill>
                <a:effectLst/>
                <a:latin typeface="+mn-lt"/>
                <a:ea typeface="+mn-ea"/>
                <a:cs typeface="+mn-cs"/>
              </a:rPr>
              <a:t>の研究で発見されましたが、それだけで、</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と核子の間には平均すると引力がはたらいていることが分かり、それだけで大きな情報になります。散乱の場合は、引力がはたらいて散乱するのか、反発力がはたらいて散乱するのかは、逆に慎重に解析する必要があ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原子核の研究では、多粒子系の多様な現象が現れます。我々は、相互作用を理解した上で、これらの多様な現象を理解し、最終的には、中性子星まで拡張したいというのが大きな目標です。ですので、この</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つの研究を有機的に連携して、研究をすることがハイペロンを含んだ物質を理解する上で重要になります。</a:t>
            </a: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56517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S=-2 system, mass difference between LL and NX is small (about 28 MeV), this double L </a:t>
            </a:r>
            <a:r>
              <a:rPr kumimoji="1" lang="en-US" altLang="ja-JP" dirty="0" err="1"/>
              <a:t>hypernuclei</a:t>
            </a:r>
            <a:r>
              <a:rPr kumimoji="1" lang="en-US" altLang="ja-JP" dirty="0"/>
              <a:t> and X </a:t>
            </a:r>
            <a:r>
              <a:rPr kumimoji="1" lang="en-US" altLang="ja-JP" dirty="0" err="1"/>
              <a:t>hypernuclei</a:t>
            </a:r>
            <a:r>
              <a:rPr kumimoji="1" lang="en-US" altLang="ja-JP" dirty="0"/>
              <a:t> can be mixed with XN-LL coupling.</a:t>
            </a:r>
          </a:p>
          <a:p>
            <a:r>
              <a:rPr kumimoji="1" lang="en-US" altLang="ja-JP" dirty="0"/>
              <a:t>These are topics of S=-2 </a:t>
            </a:r>
            <a:r>
              <a:rPr kumimoji="1" lang="en-US" altLang="ja-JP" dirty="0" err="1"/>
              <a:t>hypernuclei</a:t>
            </a:r>
            <a:r>
              <a:rPr kumimoji="1" lang="en-US" altLang="ja-JP" dirty="0"/>
              <a:t>.</a:t>
            </a:r>
          </a:p>
          <a:p>
            <a:r>
              <a:rPr kumimoji="1" lang="en-US" altLang="ja-JP" dirty="0"/>
              <a:t>S-shell LL </a:t>
            </a:r>
            <a:r>
              <a:rPr kumimoji="1" lang="en-US" altLang="ja-JP" dirty="0" err="1"/>
              <a:t>hypernuclei</a:t>
            </a:r>
            <a:r>
              <a:rPr kumimoji="1" lang="en-US" altLang="ja-JP" dirty="0"/>
              <a:t>, 5LLH is expected to be lightest LL </a:t>
            </a:r>
            <a:r>
              <a:rPr kumimoji="1" lang="en-US" altLang="ja-JP" dirty="0" err="1"/>
              <a:t>hypernucleus</a:t>
            </a:r>
            <a:r>
              <a:rPr kumimoji="1" lang="en-US" altLang="ja-JP" dirty="0"/>
              <a:t> and will be measured in E75 experiment.</a:t>
            </a:r>
          </a:p>
          <a:p>
            <a:r>
              <a:rPr kumimoji="1" lang="en-US" altLang="ja-JP" dirty="0"/>
              <a:t>A=6~17 LL </a:t>
            </a:r>
            <a:r>
              <a:rPr kumimoji="1" lang="en-US" altLang="ja-JP" dirty="0" err="1"/>
              <a:t>hypernuclei</a:t>
            </a:r>
            <a:r>
              <a:rPr kumimoji="1" lang="en-US" altLang="ja-JP" dirty="0"/>
              <a:t>, the confirmation of LL interaction and nuclear structure effect such as shrinkage due to L is important topics and E07 emulsion experiment are covering this topics.</a:t>
            </a:r>
          </a:p>
          <a:p>
            <a:r>
              <a:rPr kumimoji="1" lang="en-US" altLang="ja-JP" dirty="0"/>
              <a:t>Xi </a:t>
            </a:r>
            <a:r>
              <a:rPr kumimoji="1" lang="en-US" altLang="ja-JP" dirty="0" err="1"/>
              <a:t>hypernuclei</a:t>
            </a:r>
            <a:r>
              <a:rPr kumimoji="1" lang="en-US" altLang="ja-JP" dirty="0"/>
              <a:t> are very hot topic today and emulsion group reported the first evidence of the bound X </a:t>
            </a:r>
            <a:r>
              <a:rPr kumimoji="1" lang="en-US" altLang="ja-JP" dirty="0" err="1"/>
              <a:t>hypernuclei</a:t>
            </a:r>
            <a:r>
              <a:rPr kumimoji="1" lang="en-US" altLang="ja-JP" dirty="0"/>
              <a:t> and Xi </a:t>
            </a:r>
            <a:r>
              <a:rPr kumimoji="1" lang="en-US" altLang="ja-JP" dirty="0" err="1"/>
              <a:t>hypernuclear</a:t>
            </a:r>
            <a:r>
              <a:rPr kumimoji="1" lang="en-US" altLang="ja-JP" dirty="0"/>
              <a:t> spectroscopy will be performed soon at J-PARC.</a:t>
            </a:r>
          </a:p>
          <a:p>
            <a:r>
              <a:rPr kumimoji="1" lang="en-US" altLang="ja-JP" dirty="0"/>
              <a:t>X-ray measurement from X-atom is important constraint to determine the XN interaction at nuclear surface, it is covered by E03 and E07 experiments.</a:t>
            </a:r>
          </a:p>
          <a:p>
            <a:r>
              <a:rPr kumimoji="1" lang="en-US" altLang="ja-JP" dirty="0"/>
              <a:t>LL p-wave interaction, that is excited LL </a:t>
            </a:r>
            <a:r>
              <a:rPr kumimoji="1" lang="en-US" altLang="ja-JP" dirty="0" err="1"/>
              <a:t>hypernuclear</a:t>
            </a:r>
            <a:r>
              <a:rPr kumimoji="1" lang="en-US" altLang="ja-JP" dirty="0"/>
              <a:t> state with one L hyperon in p-orbit.</a:t>
            </a:r>
          </a:p>
          <a:p>
            <a:r>
              <a:rPr kumimoji="1" lang="en-US" altLang="ja-JP" dirty="0"/>
              <a:t>To investigate this p-orbit state, direct production of LL </a:t>
            </a:r>
            <a:r>
              <a:rPr kumimoji="1" lang="en-US" altLang="ja-JP" dirty="0" err="1"/>
              <a:t>hypernuclei</a:t>
            </a:r>
            <a:r>
              <a:rPr kumimoji="1" lang="en-US" altLang="ja-JP" dirty="0"/>
              <a:t> via (K-, K+) reaction might be possible experimental method.</a:t>
            </a:r>
          </a:p>
          <a:p>
            <a:r>
              <a:rPr kumimoji="1" lang="en-US" altLang="ja-JP" dirty="0"/>
              <a:t>H-dibaryon is also closely related to the S=-2 system and sharp resonance just below XN threshold is predicted by lattice QCD.</a:t>
            </a:r>
          </a:p>
          <a:p>
            <a:r>
              <a:rPr kumimoji="1" lang="en-US" altLang="ja-JP" dirty="0"/>
              <a:t>E42 took data of double lambda events and analysis is ongoing.</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95776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start from hybrid emulsion experiment.</a:t>
            </a:r>
          </a:p>
          <a:p>
            <a:r>
              <a:rPr kumimoji="1" lang="en-US" altLang="ja-JP" dirty="0"/>
              <a:t>This slide shows the evolution of hybrid emulsion experiment for S=-2 system.</a:t>
            </a:r>
          </a:p>
          <a:p>
            <a:r>
              <a:rPr kumimoji="1" lang="en-US" altLang="ja-JP" dirty="0"/>
              <a:t>KEK-PS E176 is the first emulsion experiment and about 80 X- stopped events are collected and confirmed the existence of double L </a:t>
            </a:r>
            <a:r>
              <a:rPr kumimoji="1" lang="en-US" altLang="ja-JP" dirty="0" err="1"/>
              <a:t>hypernucleus</a:t>
            </a:r>
            <a:r>
              <a:rPr kumimoji="1" lang="en-US" altLang="ja-JP" dirty="0"/>
              <a:t>.</a:t>
            </a:r>
          </a:p>
          <a:p>
            <a:r>
              <a:rPr kumimoji="1" lang="en-US" altLang="ja-JP" dirty="0"/>
              <a:t>In KEK-PS E373, about 10 times larger X- stop event was accumulated and the epoch  making “Nagara” and “Kiso” were observed.</a:t>
            </a:r>
          </a:p>
          <a:p>
            <a:r>
              <a:rPr kumimoji="1" lang="en-US" altLang="ja-JP" dirty="0"/>
              <a:t>In J-PARC E07 experiment, again 10 times larger statistics is obtained by increasing emulsion amount and by using much pure K- beam.</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60801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 list of detected S=-2 </a:t>
            </a:r>
            <a:r>
              <a:rPr kumimoji="1" lang="en-US" altLang="ja-JP" dirty="0" err="1"/>
              <a:t>hypernuclei</a:t>
            </a:r>
            <a:r>
              <a:rPr kumimoji="1" lang="en-US" altLang="ja-JP" dirty="0"/>
              <a:t> in E07 experiment.</a:t>
            </a:r>
          </a:p>
          <a:p>
            <a:r>
              <a:rPr kumimoji="1" lang="en-US" altLang="ja-JP" dirty="0"/>
              <a:t>In J-PARC E07, during the 2 year’s searching period, they already find 33 S=-2 </a:t>
            </a:r>
            <a:r>
              <a:rPr kumimoji="1" lang="en-US" altLang="ja-JP" dirty="0" err="1"/>
              <a:t>hypernuclei</a:t>
            </a:r>
            <a:r>
              <a:rPr kumimoji="1" lang="en-US" altLang="ja-JP" dirty="0"/>
              <a:t>.</a:t>
            </a:r>
          </a:p>
          <a:p>
            <a:r>
              <a:rPr kumimoji="1" lang="en-US" altLang="ja-JP" dirty="0"/>
              <a:t>These are 14 double L events and these are 13 twin-hyper events.</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882025" rtl="0" eaLnBrk="1" fontAlgn="auto" latinLnBrk="0" hangingPunct="1">
              <a:lnSpc>
                <a:spcPct val="100000"/>
              </a:lnSpc>
              <a:spcBef>
                <a:spcPts val="0"/>
              </a:spcBef>
              <a:spcAft>
                <a:spcPts val="0"/>
              </a:spcAft>
              <a:buClrTx/>
              <a:buSzTx/>
              <a:buFontTx/>
              <a:buNone/>
              <a:tabLst/>
              <a:defRPr/>
            </a:pPr>
            <a:fld id="{7FD3C3ED-C34C-4C7C-8194-B1103016C773}"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882025"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464339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recently identified Be double L </a:t>
            </a:r>
            <a:r>
              <a:rPr kumimoji="1" lang="en-US" altLang="ja-JP" dirty="0" err="1"/>
              <a:t>hypernucleus</a:t>
            </a:r>
            <a:r>
              <a:rPr kumimoji="1" lang="en-US" altLang="ja-JP" dirty="0"/>
              <a:t>, called MINO event.</a:t>
            </a:r>
          </a:p>
          <a:p>
            <a:r>
              <a:rPr kumimoji="1" lang="en-US" altLang="ja-JP" dirty="0"/>
              <a:t>There are three possibilities from 10LLBe to 12 LL Be, but 11LLBe is the most kinematically plausible.</a:t>
            </a:r>
          </a:p>
          <a:p>
            <a:r>
              <a:rPr kumimoji="1" lang="en-US" altLang="ja-JP" dirty="0"/>
              <a:t>Based on </a:t>
            </a:r>
            <a:r>
              <a:rPr kumimoji="1" lang="en-US" altLang="ja-JP" dirty="0" err="1"/>
              <a:t>te</a:t>
            </a:r>
            <a:r>
              <a:rPr kumimoji="1" lang="en-US" altLang="ja-JP" dirty="0"/>
              <a:t> assumption of capture on atomic 3D state, BLL was obtained to be 19 MeV and bond energy (DB LL) was obtained to be 1.87+-0.37 MeV.</a:t>
            </a:r>
          </a:p>
          <a:p>
            <a:r>
              <a:rPr kumimoji="1" lang="en-US" altLang="ja-JP" dirty="0"/>
              <a:t>The value of DBLL seems to be inconsistent with that of the Nagara event and E07 group are considering the medium effect can be observed.</a:t>
            </a:r>
          </a:p>
          <a:p>
            <a:endParaRPr kumimoji="1" lang="en-US" altLang="ja-JP" dirty="0"/>
          </a:p>
          <a:p>
            <a:r>
              <a:rPr kumimoji="1" lang="en-US" altLang="ja-JP" dirty="0"/>
              <a:t>Here we compared BL for single L </a:t>
            </a:r>
            <a:r>
              <a:rPr kumimoji="1" lang="en-US" altLang="ja-JP" dirty="0" err="1"/>
              <a:t>hypernuclei</a:t>
            </a:r>
            <a:r>
              <a:rPr kumimoji="1" lang="en-US" altLang="ja-JP" dirty="0"/>
              <a:t> and BLL for double L </a:t>
            </a:r>
            <a:r>
              <a:rPr kumimoji="1" lang="en-US" altLang="ja-JP" dirty="0" err="1"/>
              <a:t>hypernuclei</a:t>
            </a:r>
            <a:r>
              <a:rPr kumimoji="1" lang="en-US" altLang="ja-JP" dirty="0"/>
              <a:t>.</a:t>
            </a:r>
          </a:p>
          <a:p>
            <a:r>
              <a:rPr kumimoji="1" lang="en-US" altLang="ja-JP" dirty="0"/>
              <a:t>In the single L </a:t>
            </a:r>
            <a:r>
              <a:rPr kumimoji="1" lang="en-US" altLang="ja-JP" dirty="0" err="1"/>
              <a:t>hypernuclei</a:t>
            </a:r>
            <a:r>
              <a:rPr kumimoji="1" lang="en-US" altLang="ja-JP" dirty="0"/>
              <a:t>, the emulsion experiment played essential role to determine the binding energy.</a:t>
            </a:r>
          </a:p>
          <a:p>
            <a:r>
              <a:rPr kumimoji="1" lang="en-US" altLang="ja-JP" dirty="0"/>
              <a:t>Now, as for the double L </a:t>
            </a:r>
            <a:r>
              <a:rPr kumimoji="1" lang="en-US" altLang="ja-JP" dirty="0" err="1"/>
              <a:t>hypernucleus</a:t>
            </a:r>
            <a:r>
              <a:rPr kumimoji="1" lang="en-US" altLang="ja-JP" dirty="0"/>
              <a:t>, such systematic information are being obtained like this.</a:t>
            </a:r>
          </a:p>
          <a:p>
            <a:r>
              <a:rPr kumimoji="1" lang="en-US" altLang="ja-JP" dirty="0"/>
              <a:t>We believe more events will be identified from E07 experiment.</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06087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Let me move to the Xi </a:t>
            </a:r>
            <a:r>
              <a:rPr lang="en-US" altLang="ja-JP" sz="1800" b="0" i="0" u="none" strike="noStrike" dirty="0" err="1">
                <a:solidFill>
                  <a:srgbClr val="000000"/>
                </a:solidFill>
                <a:effectLst/>
                <a:latin typeface="Arial" panose="020B0604020202020204" pitchFamily="34" charset="0"/>
              </a:rPr>
              <a:t>hypernuclei</a:t>
            </a:r>
            <a:r>
              <a:rPr lang="en-US" altLang="ja-JP" sz="1800" b="0" i="0" u="none" strike="noStrike" dirty="0">
                <a:solidFill>
                  <a:srgbClr val="000000"/>
                </a:solidFill>
                <a:effectLst/>
                <a:latin typeface="Arial" panose="020B0604020202020204" pitchFamily="34" charset="0"/>
              </a:rPr>
              <a: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As we already presented before, X </a:t>
            </a:r>
            <a:r>
              <a:rPr lang="en-US" altLang="ja-JP" sz="1800" b="0" i="0" u="none" strike="noStrike" dirty="0" err="1">
                <a:solidFill>
                  <a:srgbClr val="000000"/>
                </a:solidFill>
                <a:effectLst/>
                <a:latin typeface="Arial" panose="020B0604020202020204" pitchFamily="34" charset="0"/>
              </a:rPr>
              <a:t>hypernuclear</a:t>
            </a:r>
            <a:r>
              <a:rPr lang="en-US" altLang="ja-JP" sz="1800" b="0" i="0" u="none" strike="noStrike" dirty="0">
                <a:solidFill>
                  <a:srgbClr val="000000"/>
                </a:solidFill>
                <a:effectLst/>
                <a:latin typeface="Arial" panose="020B0604020202020204" pitchFamily="34" charset="0"/>
              </a:rPr>
              <a:t> formations were confirmed not only in the p state but also in deeply bound s state.</a:t>
            </a:r>
            <a:endParaRPr lang="en-US" altLang="ja-JP" b="0" i="0" u="none" strike="noStrike" dirty="0">
              <a:solidFill>
                <a:srgbClr val="000000"/>
              </a:solidFill>
              <a:effectLst/>
            </a:endParaRP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903050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t>This is the summary of X- + 14N system with other identified events.</a:t>
            </a:r>
          </a:p>
          <a:p>
            <a:r>
              <a:rPr kumimoji="1" lang="en-US" altLang="ja-JP" sz="1100" dirty="0"/>
              <a:t>The group around -1 MeV is p state and the group around -6 MeV might be s state.</a:t>
            </a:r>
          </a:p>
          <a:p>
            <a:r>
              <a:rPr kumimoji="1" lang="en-US" altLang="ja-JP" sz="1100" dirty="0"/>
              <a:t>Roughly speaking, theoretical calculation with different interaction models are supporting this interpretation.</a:t>
            </a:r>
          </a:p>
          <a:p>
            <a:endParaRPr kumimoji="1" lang="en-US" altLang="ja-JP" sz="1100" dirty="0"/>
          </a:p>
          <a:p>
            <a:r>
              <a:rPr kumimoji="1" lang="en-US" altLang="ja-JP" sz="1100" dirty="0"/>
              <a:t>In E07 experiment, number of X- captured by 14N is estimated to be about 300.</a:t>
            </a:r>
          </a:p>
          <a:p>
            <a:r>
              <a:rPr kumimoji="1" lang="en-US" altLang="ja-JP" sz="1100" dirty="0"/>
              <a:t>If the IRRAWADDY event is assumed to be s state, the X- capture probability in s orbit is about 0.33%.</a:t>
            </a:r>
          </a:p>
          <a:p>
            <a:endParaRPr kumimoji="1" lang="en-US" altLang="ja-JP" sz="1100" dirty="0"/>
          </a:p>
          <a:p>
            <a:r>
              <a:rPr kumimoji="1" lang="en-US" altLang="ja-JP" sz="1100" dirty="0"/>
              <a:t>This value is much larger than theoretical calculations by Koike and Zhu with this size of imaginary potential.</a:t>
            </a:r>
          </a:p>
          <a:p>
            <a:endParaRPr kumimoji="1" lang="en-US" altLang="ja-JP" sz="1100" dirty="0"/>
          </a:p>
          <a:p>
            <a:r>
              <a:rPr kumimoji="1" lang="en-US" altLang="ja-JP" sz="1100" dirty="0"/>
              <a:t>This fact supports the weak XN-LL coupling predicted by HAL QCD.</a:t>
            </a:r>
          </a:p>
          <a:p>
            <a:endParaRPr kumimoji="1" lang="en-US" altLang="ja-JP" sz="1100" dirty="0"/>
          </a:p>
          <a:p>
            <a:r>
              <a:rPr kumimoji="1" lang="en-US" altLang="ja-JP" sz="1100" dirty="0"/>
              <a:t>For more details, the X </a:t>
            </a:r>
            <a:r>
              <a:rPr kumimoji="1" lang="en-US" altLang="ja-JP" sz="1100" dirty="0" err="1"/>
              <a:t>hypernuclear</a:t>
            </a:r>
            <a:r>
              <a:rPr kumimoji="1" lang="en-US" altLang="ja-JP" sz="1100" dirty="0"/>
              <a:t> spectroscopic studies are highly important to investigate spin-dependent XN interaction.</a:t>
            </a:r>
          </a:p>
          <a:p>
            <a:r>
              <a:rPr kumimoji="1" lang="en-US" altLang="ja-JP" sz="1100" dirty="0"/>
              <a:t>This is the preliminary 12C(K-, K+) spectra taken in E05 experiment.</a:t>
            </a:r>
          </a:p>
          <a:p>
            <a:r>
              <a:rPr kumimoji="1" lang="en-US" altLang="ja-JP" sz="1100" dirty="0"/>
              <a:t>This measurement will be updated using much high-resolution spectrometer, S-2S.</a:t>
            </a:r>
          </a:p>
          <a:p>
            <a:r>
              <a:rPr kumimoji="1" lang="en-US" altLang="ja-JP" sz="1100" dirty="0"/>
              <a:t>The weak XN-LL coupling is very advantageous for the spectroscopic studies.</a:t>
            </a:r>
          </a:p>
          <a:p>
            <a:endParaRPr kumimoji="1" lang="ja-JP" altLang="en-US" sz="110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2444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Now the S-2S spectrometer has been installed at the K1.8 beam line and the active fiber target has already been fabricated.</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will start a commissioning run in the coming spring and start a physics run in Autumn.</a:t>
            </a:r>
            <a:endParaRPr lang="en-US" altLang="ja-JP" b="0" i="0" u="none" strike="noStrike" dirty="0">
              <a:solidFill>
                <a:srgbClr val="000000"/>
              </a:solidFill>
              <a:effectLst/>
            </a:endParaRP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30</a:t>
            </a:fld>
            <a:endParaRPr kumimoji="1" lang="ja-JP" altLang="en-US"/>
          </a:p>
        </p:txBody>
      </p:sp>
    </p:spTree>
    <p:extLst>
      <p:ext uri="{BB962C8B-B14F-4D97-AF65-F5344CB8AC3E}">
        <p14:creationId xmlns:p14="http://schemas.microsoft.com/office/powerpoint/2010/main" val="3353445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l-GR" altLang="ja-JP" sz="1800" b="0" i="0" u="none" strike="noStrike" dirty="0">
                <a:solidFill>
                  <a:srgbClr val="000000"/>
                </a:solidFill>
                <a:effectLst/>
                <a:latin typeface="Arial" panose="020B0604020202020204" pitchFamily="34" charset="0"/>
              </a:rPr>
              <a:t>Σ</a:t>
            </a:r>
            <a:r>
              <a:rPr lang="ja-JP" altLang="en-US" sz="1800" b="0" i="0" u="none" strike="noStrike">
                <a:solidFill>
                  <a:srgbClr val="000000"/>
                </a:solidFill>
                <a:effectLst/>
                <a:latin typeface="Arial" panose="020B0604020202020204" pitchFamily="34" charset="0"/>
              </a:rPr>
              <a:t>とは逆に、</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は原子核の中で引力を感じ、</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が束縛されたハイパー核が形成されます。ここに</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が原子核の深部にいる状態から、高い軌道状態を持った状態が作られていることがハイパー核の質量を測定することで確認することができます。</a:t>
            </a:r>
            <a:r>
              <a:rPr lang="en-US" altLang="ja-JP" sz="1800" b="0" i="0" u="none" strike="noStrike" dirty="0">
                <a:solidFill>
                  <a:srgbClr val="000000"/>
                </a:solidFill>
                <a:effectLst/>
                <a:latin typeface="Arial" panose="020B0604020202020204" pitchFamily="34" charset="0"/>
              </a:rPr>
              <a:t>30MeV</a:t>
            </a:r>
            <a:r>
              <a:rPr lang="ja-JP" altLang="en-US" sz="1800" b="0" i="0" u="none" strike="noStrike">
                <a:solidFill>
                  <a:srgbClr val="000000"/>
                </a:solidFill>
                <a:effectLst/>
                <a:latin typeface="Arial" panose="020B0604020202020204" pitchFamily="34" charset="0"/>
              </a:rPr>
              <a:t>の深さの引力ポテンシャルを感じて、その中でここに示された状態が作られているのがわかります。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一方で、</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が原子核の中で、引力を感じるかどうかは全く分かっていませんでした。最近、</a:t>
            </a:r>
            <a:r>
              <a:rPr lang="en-US" altLang="ja-JP" sz="1800" b="0" i="0" u="none" strike="noStrike" dirty="0">
                <a:solidFill>
                  <a:srgbClr val="000000"/>
                </a:solidFill>
                <a:effectLst/>
                <a:latin typeface="Arial" panose="020B0604020202020204" pitchFamily="34" charset="0"/>
              </a:rPr>
              <a:t>J-PARC</a:t>
            </a:r>
            <a:r>
              <a:rPr lang="ja-JP" altLang="en-US" sz="1800" b="0" i="0" u="none" strike="noStrike">
                <a:solidFill>
                  <a:srgbClr val="000000"/>
                </a:solidFill>
                <a:effectLst/>
                <a:latin typeface="Arial" panose="020B0604020202020204" pitchFamily="34" charset="0"/>
              </a:rPr>
              <a:t>の実験で、</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粒子が原子核で束縛された状態が発見され、原子核の中でグザイは引力を感じることが確定しました。</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これら引力を感じるハイペロンは、中性子星の深部では出現しやすくなるので、</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の出現に続いて、</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も出現して、非常に多彩な核物質が中性子星深部で作られうると分かってきました。</a:t>
            </a:r>
            <a:endParaRPr lang="ja-JP" altLang="en-US" sz="2800" b="0" i="0" u="none" strike="noStrike">
              <a:solidFill>
                <a:srgbClr val="000000"/>
              </a:solidFill>
              <a:effectLst/>
            </a:endParaRPr>
          </a:p>
          <a:p>
            <a:br>
              <a:rPr lang="ja-JP" altLang="en-US" sz="2800"/>
            </a:br>
            <a:br>
              <a:rPr lang="ja-JP" altLang="en-US" sz="280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BB95C-19CB-6945-BD7A-10AEBD466D3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1212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6D887-E759-FCF4-EC77-B9DA039F7B6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C6EC5A-49EC-1798-5C98-6D7722A68F9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0E641D-D73B-EF99-B506-196174DD6BDD}"/>
              </a:ext>
            </a:extLst>
          </p:cNvPr>
          <p:cNvSpPr>
            <a:spLocks noGrp="1"/>
          </p:cNvSpPr>
          <p:nvPr>
            <p:ph type="body" idx="1"/>
          </p:nvPr>
        </p:nvSpPr>
        <p:spPr/>
        <p:txBody>
          <a:bodyPr/>
          <a:lstStyle/>
          <a:p>
            <a:pPr algn="l" rtl="0">
              <a:spcBef>
                <a:spcPts val="0"/>
              </a:spcBef>
              <a:spcAft>
                <a:spcPts val="0"/>
              </a:spcAft>
            </a:pPr>
            <a:r>
              <a:rPr lang="el-GR" altLang="ja-JP" sz="1800" b="0" i="0" u="none" strike="noStrike" dirty="0">
                <a:solidFill>
                  <a:srgbClr val="000000"/>
                </a:solidFill>
                <a:effectLst/>
                <a:latin typeface="Arial" panose="020B0604020202020204" pitchFamily="34" charset="0"/>
              </a:rPr>
              <a:t>Σ</a:t>
            </a:r>
            <a:r>
              <a:rPr lang="ja-JP" altLang="en-US" sz="1800" b="0" i="0" u="none" strike="noStrike">
                <a:solidFill>
                  <a:srgbClr val="000000"/>
                </a:solidFill>
                <a:effectLst/>
                <a:latin typeface="Arial" panose="020B0604020202020204" pitchFamily="34" charset="0"/>
              </a:rPr>
              <a:t>とは逆に、</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は原子核の中で引力を感じ、</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が束縛されたハイパー核が形成されます。ここに</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が原子核の深部にいる状態から、高い軌道状態を持った状態が作られていることがハイパー核の質量を測定することで確認することができます。</a:t>
            </a:r>
            <a:r>
              <a:rPr lang="en-US" altLang="ja-JP" sz="1800" b="0" i="0" u="none" strike="noStrike" dirty="0">
                <a:solidFill>
                  <a:srgbClr val="000000"/>
                </a:solidFill>
                <a:effectLst/>
                <a:latin typeface="Arial" panose="020B0604020202020204" pitchFamily="34" charset="0"/>
              </a:rPr>
              <a:t>30MeV</a:t>
            </a:r>
            <a:r>
              <a:rPr lang="ja-JP" altLang="en-US" sz="1800" b="0" i="0" u="none" strike="noStrike">
                <a:solidFill>
                  <a:srgbClr val="000000"/>
                </a:solidFill>
                <a:effectLst/>
                <a:latin typeface="Arial" panose="020B0604020202020204" pitchFamily="34" charset="0"/>
              </a:rPr>
              <a:t>の深さの引力ポテンシャルを感じて、その中でここに示された状態が作られているのがわかります。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一方で、</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が原子核の中で、引力を感じるかどうかは全く分かっていませんでした。最近、</a:t>
            </a:r>
            <a:r>
              <a:rPr lang="en-US" altLang="ja-JP" sz="1800" b="0" i="0" u="none" strike="noStrike" dirty="0">
                <a:solidFill>
                  <a:srgbClr val="000000"/>
                </a:solidFill>
                <a:effectLst/>
                <a:latin typeface="Arial" panose="020B0604020202020204" pitchFamily="34" charset="0"/>
              </a:rPr>
              <a:t>J-PARC</a:t>
            </a:r>
            <a:r>
              <a:rPr lang="ja-JP" altLang="en-US" sz="1800" b="0" i="0" u="none" strike="noStrike">
                <a:solidFill>
                  <a:srgbClr val="000000"/>
                </a:solidFill>
                <a:effectLst/>
                <a:latin typeface="Arial" panose="020B0604020202020204" pitchFamily="34" charset="0"/>
              </a:rPr>
              <a:t>の実験で、</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粒子が原子核で束縛された状態が発見され、原子核の中でグザイは引力を感じることが確定しました。</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これら引力を感じるハイペロンは、中性子星の深部では出現しやすくなるので、</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の出現に続いて、</a:t>
            </a:r>
            <a:r>
              <a:rPr lang="el-GR" altLang="ja-JP" sz="1800" b="0" i="0" u="none" strike="noStrike" dirty="0">
                <a:solidFill>
                  <a:srgbClr val="000000"/>
                </a:solidFill>
                <a:effectLst/>
                <a:latin typeface="Arial" panose="020B0604020202020204" pitchFamily="34" charset="0"/>
              </a:rPr>
              <a:t>Ξ</a:t>
            </a:r>
            <a:r>
              <a:rPr lang="ja-JP" altLang="en-US" sz="1800" b="0" i="0" u="none" strike="noStrike">
                <a:solidFill>
                  <a:srgbClr val="000000"/>
                </a:solidFill>
                <a:effectLst/>
                <a:latin typeface="Arial" panose="020B0604020202020204" pitchFamily="34" charset="0"/>
              </a:rPr>
              <a:t>も出現して、非常に多彩な核物質が中性子星深部で作られうると分かってきました。</a:t>
            </a:r>
            <a:endParaRPr lang="ja-JP" altLang="en-US" sz="2800" b="0" i="0" u="none" strike="noStrike">
              <a:solidFill>
                <a:srgbClr val="000000"/>
              </a:solidFill>
              <a:effectLst/>
            </a:endParaRPr>
          </a:p>
          <a:p>
            <a:br>
              <a:rPr lang="ja-JP" altLang="en-US" sz="2800"/>
            </a:br>
            <a:br>
              <a:rPr lang="ja-JP" altLang="en-US" sz="2800"/>
            </a:br>
            <a:endParaRPr kumimoji="1" lang="ja-JP" altLang="en-US"/>
          </a:p>
        </p:txBody>
      </p:sp>
      <p:sp>
        <p:nvSpPr>
          <p:cNvPr id="4" name="スライド番号プレースホルダー 3">
            <a:extLst>
              <a:ext uri="{FF2B5EF4-FFF2-40B4-BE49-F238E27FC236}">
                <a16:creationId xmlns:a16="http://schemas.microsoft.com/office/drawing/2014/main" id="{58B85127-2210-5338-0EC6-C903E56068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BB95C-19CB-6945-BD7A-10AEBD466D3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50427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25000" dirty="0"/>
              <a:t>s</a:t>
            </a:r>
            <a:endParaRPr kumimoji="1" lang="ja-JP" altLang="en-US" baseline="-25000"/>
          </a:p>
        </p:txBody>
      </p:sp>
      <p:sp>
        <p:nvSpPr>
          <p:cNvPr id="4" name="スライド番号プレースホルダー 3"/>
          <p:cNvSpPr>
            <a:spLocks noGrp="1"/>
          </p:cNvSpPr>
          <p:nvPr>
            <p:ph type="sldNum" sz="quarter" idx="5"/>
          </p:nvPr>
        </p:nvSpPr>
        <p:spPr/>
        <p:txBody>
          <a:bodyPr/>
          <a:lstStyle/>
          <a:p>
            <a:fld id="{31814300-DE16-494E-A764-EBCE2DAE2AFC}" type="slidenum">
              <a:rPr kumimoji="1" lang="ja-JP" altLang="en-US" smtClean="0"/>
              <a:t>33</a:t>
            </a:fld>
            <a:endParaRPr kumimoji="1" lang="ja-JP" altLang="en-US"/>
          </a:p>
        </p:txBody>
      </p:sp>
    </p:spTree>
    <p:extLst>
      <p:ext uri="{BB962C8B-B14F-4D97-AF65-F5344CB8AC3E}">
        <p14:creationId xmlns:p14="http://schemas.microsoft.com/office/powerpoint/2010/main" val="1829085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5F9E-63F0-9289-4F82-577D51AD58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9EC0BF-32F6-738F-82C6-D987C2B4D0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72EB19A-94B9-C1A9-081D-B1511BE21A48}"/>
              </a:ext>
            </a:extLst>
          </p:cNvPr>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このハイペロンと核子にはたらく力の解明に向けた</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柱が、ハイペロンと陽子の散乱の研究と、ハイペロンを含んだ原子核であるハイパー核の研究です。ハイペロンと陽子の散乱の測定では、２粒子間にはたらく力で散乱されますので、どの角度にどれだけ散乱されるかを調べることで２粒子間にはたらく力を調べることができます。またビームのエネルギーを変えることで、粒子間の距離の依存性などの詳細も調べることができます。まさに核力の研究の時に陽子と陽子の散乱実験で力の詳細が分かったのと同じ流れです。そしてハイパー核の研究では、原子核を構成する粒子間にはたらく力の重ね合わさることで、全体として感じる引力の強さがわかります。この研究では、ハイペロンと核子にはたらく力を平均化したときにどれくらい引力を感じるかということが分か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（例えば、</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が原子核の中に束縛されていることが、</a:t>
            </a:r>
            <a:r>
              <a:rPr kumimoji="1" lang="en-US" altLang="ja-JP" sz="1200" b="0" i="0" u="none" strike="noStrike" kern="1200" dirty="0">
                <a:solidFill>
                  <a:schemeClr val="tx1"/>
                </a:solidFill>
                <a:effectLst/>
                <a:latin typeface="+mn-lt"/>
                <a:ea typeface="+mn-ea"/>
                <a:cs typeface="+mn-cs"/>
              </a:rPr>
              <a:t>J-PARC</a:t>
            </a:r>
            <a:r>
              <a:rPr kumimoji="1" lang="ja-JP" altLang="en-US" sz="1200" b="0" i="0" u="none" strike="noStrike" kern="1200">
                <a:solidFill>
                  <a:schemeClr val="tx1"/>
                </a:solidFill>
                <a:effectLst/>
                <a:latin typeface="+mn-lt"/>
                <a:ea typeface="+mn-ea"/>
                <a:cs typeface="+mn-cs"/>
              </a:rPr>
              <a:t>の研究で発見されましたが、それだけで、</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と核子の間には平均すると引力がはたらいていることが分かり、それだけで大きな情報になります。散乱の場合は、引力がはたらいて散乱するのか、反発力がはたらいて散乱するのかは、逆に慎重に解析する必要があ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原子核の研究では、多粒子系の多様な現象が現れます。我々は、相互作用を理解した上で、これらの多様な現象を理解し、最終的には、中性子星まで拡張したいというのが大きな目標です。ですので、この</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つの研究を有機的に連携して、研究をすることがハイペロンを含んだ物質を理解する上で重要になります。</a:t>
            </a:r>
          </a:p>
          <a:p>
            <a:br>
              <a:rPr lang="ja-JP" altLang="en-US"/>
            </a:br>
            <a:br>
              <a:rPr lang="ja-JP" altLang="en-US"/>
            </a:br>
            <a:endParaRPr kumimoji="1" lang="ja-JP" altLang="en-US"/>
          </a:p>
        </p:txBody>
      </p:sp>
      <p:sp>
        <p:nvSpPr>
          <p:cNvPr id="4" name="スライド番号プレースホルダー 3">
            <a:extLst>
              <a:ext uri="{FF2B5EF4-FFF2-40B4-BE49-F238E27FC236}">
                <a16:creationId xmlns:a16="http://schemas.microsoft.com/office/drawing/2014/main" id="{0B3EEB5E-01DE-008C-76BC-1950CC4541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098744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このハイペロンと核子にはたらく力の解明に向けた</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柱が、ハイペロンと陽子の散乱の研究と、ハイペロンを含んだ原子核であるハイパー核の研究です。ハイペロンと陽子の散乱の測定では、２粒子間にはたらく力で散乱されますので、どの角度にどれだけ散乱されるかを調べることで２粒子間にはたらく力を調べることができます。またビームのエネルギーを変えることで、粒子間の距離の依存性などの詳細も調べることができます。まさに核力の研究の時に陽子と陽子の散乱実験で力の詳細が分かったのと同じ流れです。そしてハイパー核の研究では、原子核を構成する粒子間にはたらく力の重ね合わさることで、全体として感じる引力の強さがわかります。この研究では、ハイペロンと核子にはたらく力を平均化したときにどれくらい引力を感じるかということが分か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（例えば、</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が原子核の中に束縛されていることが、</a:t>
            </a:r>
            <a:r>
              <a:rPr kumimoji="1" lang="en-US" altLang="ja-JP" sz="1200" b="0" i="0" u="none" strike="noStrike" kern="1200" dirty="0">
                <a:solidFill>
                  <a:schemeClr val="tx1"/>
                </a:solidFill>
                <a:effectLst/>
                <a:latin typeface="+mn-lt"/>
                <a:ea typeface="+mn-ea"/>
                <a:cs typeface="+mn-cs"/>
              </a:rPr>
              <a:t>J-PARC</a:t>
            </a:r>
            <a:r>
              <a:rPr kumimoji="1" lang="ja-JP" altLang="en-US" sz="1200" b="0" i="0" u="none" strike="noStrike" kern="1200">
                <a:solidFill>
                  <a:schemeClr val="tx1"/>
                </a:solidFill>
                <a:effectLst/>
                <a:latin typeface="+mn-lt"/>
                <a:ea typeface="+mn-ea"/>
                <a:cs typeface="+mn-cs"/>
              </a:rPr>
              <a:t>の研究で発見されましたが、それだけで、</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と核子の間には平均すると引力がはたらいていることが分かり、それだけで大きな情報になります。散乱の場合は、引力がはたらいて散乱するのか、反発力がはたらいて散乱するのかは、逆に慎重に解析する必要があ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原子核の研究では、多粒子系の多様な現象が現れます。我々は、相互作用を理解した上で、これらの多様な現象を理解し、最終的には、中性子星まで拡張したいというのが大きな目標です。ですので、この</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つの研究を有機的に連携して、研究をすることがハイペロンを含んだ物質を理解する上で重要になります。</a:t>
            </a: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403462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22FF9-1D6A-C74E-B22F-A16FB0BE4C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8BF4E2-8271-6EC8-9F11-B2A19D4ADD0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02C2BB-F05B-DED0-5683-309EF7833F59}"/>
              </a:ext>
            </a:extLst>
          </p:cNvPr>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このハイペロンと核子にはたらく力の解明に向けた</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柱が、ハイペロンと陽子の散乱の研究と、ハイペロンを含んだ原子核であるハイパー核の研究です。ハイペロンと陽子の散乱の測定では、２粒子間にはたらく力で散乱されますので、どの角度にどれだけ散乱されるかを調べることで２粒子間にはたらく力を調べることができます。またビームのエネルギーを変えることで、粒子間の距離の依存性などの詳細も調べることができます。まさに核力の研究の時に陽子と陽子の散乱実験で力の詳細が分かったのと同じ流れです。そしてハイパー核の研究では、原子核を構成する粒子間にはたらく力の重ね合わさることで、全体として感じる引力の強さがわかります。この研究では、ハイペロンと核子にはたらく力を平均化したときにどれくらい引力を感じるかということが分か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（例えば、</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が原子核の中に束縛されていることが、</a:t>
            </a:r>
            <a:r>
              <a:rPr kumimoji="1" lang="en-US" altLang="ja-JP" sz="1200" b="0" i="0" u="none" strike="noStrike" kern="1200" dirty="0">
                <a:solidFill>
                  <a:schemeClr val="tx1"/>
                </a:solidFill>
                <a:effectLst/>
                <a:latin typeface="+mn-lt"/>
                <a:ea typeface="+mn-ea"/>
                <a:cs typeface="+mn-cs"/>
              </a:rPr>
              <a:t>J-PARC</a:t>
            </a:r>
            <a:r>
              <a:rPr kumimoji="1" lang="ja-JP" altLang="en-US" sz="1200" b="0" i="0" u="none" strike="noStrike" kern="1200">
                <a:solidFill>
                  <a:schemeClr val="tx1"/>
                </a:solidFill>
                <a:effectLst/>
                <a:latin typeface="+mn-lt"/>
                <a:ea typeface="+mn-ea"/>
                <a:cs typeface="+mn-cs"/>
              </a:rPr>
              <a:t>の研究で発見されましたが、それだけで、</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と核子の間には平均すると引力がはたらいていることが分かり、それだけで大きな情報になります。散乱の場合は、引力がはたらいて散乱するのか、反発力がはたらいて散乱するのかは、逆に慎重に解析する必要があります。）</a:t>
            </a:r>
            <a:endParaRPr kumimoji="1" lang="en-US" altLang="ja-JP" sz="1200" b="0" i="0" u="none" strike="noStrike" kern="1200" dirty="0">
              <a:solidFill>
                <a:schemeClr val="tx1"/>
              </a:solidFill>
              <a:effectLst/>
              <a:latin typeface="+mn-lt"/>
              <a:ea typeface="+mn-ea"/>
              <a:cs typeface="+mn-cs"/>
            </a:endParaRPr>
          </a:p>
          <a:p>
            <a:pPr rtl="0"/>
            <a:r>
              <a:rPr kumimoji="1" lang="ja-JP" altLang="en-US" sz="1200" b="0" i="0" u="none" strike="noStrike" kern="1200">
                <a:solidFill>
                  <a:schemeClr val="tx1"/>
                </a:solidFill>
                <a:effectLst/>
                <a:latin typeface="+mn-lt"/>
                <a:ea typeface="+mn-ea"/>
                <a:cs typeface="+mn-cs"/>
              </a:rPr>
              <a:t>原子核の研究では、多粒子系の多様な現象が現れます。我々は、相互作用を理解した上で、これらの多様な現象を理解し、最終的には、中性子星まで拡張したいというのが大きな目標です。ですので、この</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つの研究を有機的に連携して、研究をすることがハイペロンを含んだ物質を理解する上で重要になります。</a:t>
            </a:r>
          </a:p>
          <a:p>
            <a:br>
              <a:rPr lang="ja-JP" altLang="en-US"/>
            </a:br>
            <a:br>
              <a:rPr lang="ja-JP" altLang="en-US"/>
            </a:br>
            <a:endParaRPr kumimoji="1" lang="ja-JP" altLang="en-US"/>
          </a:p>
        </p:txBody>
      </p:sp>
      <p:sp>
        <p:nvSpPr>
          <p:cNvPr id="4" name="スライド番号プレースホルダー 3">
            <a:extLst>
              <a:ext uri="{FF2B5EF4-FFF2-40B4-BE49-F238E27FC236}">
                <a16:creationId xmlns:a16="http://schemas.microsoft.com/office/drawing/2014/main" id="{A0F95755-FCFA-0086-D60F-1CE50F8230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43736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635D5-CE5A-371F-B7EF-3A91C16408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E875C3C-7D21-F89D-BD0E-BDC1391A94C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C6CC45-1997-E5BA-6B4C-1C154D267BC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69B3BE8-1E81-B966-1912-1B5F8B4D1C8A}"/>
              </a:ext>
            </a:extLst>
          </p:cNvPr>
          <p:cNvSpPr>
            <a:spLocks noGrp="1"/>
          </p:cNvSpPr>
          <p:nvPr>
            <p:ph type="sldNum" sz="quarter" idx="5"/>
          </p:nvPr>
        </p:nvSpPr>
        <p:spPr/>
        <p:txBody>
          <a:bodyPr/>
          <a:lstStyle/>
          <a:p>
            <a:fld id="{F40B897F-173B-064E-B378-6CA075B79B24}" type="slidenum">
              <a:rPr kumimoji="1" lang="ja-JP" altLang="en-US" smtClean="0"/>
              <a:t>36</a:t>
            </a:fld>
            <a:endParaRPr kumimoji="1" lang="ja-JP" altLang="en-US"/>
          </a:p>
        </p:txBody>
      </p:sp>
    </p:spTree>
    <p:extLst>
      <p:ext uri="{BB962C8B-B14F-4D97-AF65-F5344CB8AC3E}">
        <p14:creationId xmlns:p14="http://schemas.microsoft.com/office/powerpoint/2010/main" val="877414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a:solidFill>
                  <a:schemeClr val="tx1"/>
                </a:solidFill>
                <a:effectLst/>
                <a:latin typeface="+mn-lt"/>
                <a:ea typeface="+mn-ea"/>
                <a:cs typeface="+mn-cs"/>
              </a:rPr>
              <a:t>これが核子散乱</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ここでは中性子と陽子の散乱</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とハイペロンと陽子の散乱の微分断面積</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どの角度に散乱されやすいか</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の比較です。データの質の違いは明らかで、核子散乱は非常に精度良く測定されていますが、ハイペロンと陽子の散乱では、非常に精度の悪い測定しか出来ませんでした。そのため、ハイペロンと陽子の散乱実験は出来ない実験としてレッテルが貼られます。様々なハイパー核の研究の論文の出だしには、枕詞のように、ハイペロンと核子の散乱は難しくて出来ないので、ハイパー核で相互作用を測るのであるという一文が数多く見られ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145200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a:solidFill>
                  <a:schemeClr val="tx1"/>
                </a:solidFill>
                <a:effectLst/>
                <a:latin typeface="+mn-lt"/>
                <a:ea typeface="+mn-ea"/>
                <a:cs typeface="+mn-cs"/>
              </a:rPr>
              <a:t>これが核子散乱</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ここでは中性子と陽子の散乱</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とハイペロンと陽子の散乱の微分断面積</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どの角度に散乱されやすいか</a:t>
            </a:r>
            <a:r>
              <a:rPr kumimoji="1" lang="en-US" altLang="ja-JP" sz="1200" b="0" i="0" u="none" strike="noStrike" kern="1200" dirty="0">
                <a:solidFill>
                  <a:schemeClr val="tx1"/>
                </a:solidFill>
                <a:effectLst/>
                <a:latin typeface="+mn-lt"/>
                <a:ea typeface="+mn-ea"/>
                <a:cs typeface="+mn-cs"/>
              </a:rPr>
              <a:t>)</a:t>
            </a:r>
            <a:r>
              <a:rPr kumimoji="1" lang="ja-JP" altLang="en-US" sz="1200" b="0" i="0" u="none" strike="noStrike" kern="1200">
                <a:solidFill>
                  <a:schemeClr val="tx1"/>
                </a:solidFill>
                <a:effectLst/>
                <a:latin typeface="+mn-lt"/>
                <a:ea typeface="+mn-ea"/>
                <a:cs typeface="+mn-cs"/>
              </a:rPr>
              <a:t>の比較です。データの質の違いは明らかで、核子散乱は非常に精度良く測定されていますが、ハイペロンと陽子の散乱では、非常に精度の悪い測定しか出来ませんでした。そのため、ハイペロンと陽子の散乱実験は出来ない実験としてレッテルが貼られます。様々なハイパー核の研究の論文の出だしには、枕詞のように、ハイペロンと核子の散乱は難しくて出来ないので、ハイパー核で相互作用を測るのであるという一文が数多く見られます。</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279806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また、</a:t>
            </a:r>
            <a:r>
              <a:rPr kumimoji="1" lang="el-GR" altLang="ja-JP" sz="1200" b="0" i="0" u="none" strike="noStrike" kern="1200" dirty="0">
                <a:solidFill>
                  <a:schemeClr val="tx1"/>
                </a:solidFill>
                <a:effectLst/>
                <a:latin typeface="+mn-lt"/>
                <a:ea typeface="+mn-ea"/>
                <a:cs typeface="+mn-cs"/>
              </a:rPr>
              <a:t>Σ</a:t>
            </a:r>
            <a:r>
              <a:rPr kumimoji="1" lang="ja-JP" altLang="en-US" sz="1200" b="0" i="0" u="none" strike="noStrike" kern="1200">
                <a:solidFill>
                  <a:schemeClr val="tx1"/>
                </a:solidFill>
                <a:effectLst/>
                <a:latin typeface="+mn-lt"/>
                <a:ea typeface="+mn-ea"/>
                <a:cs typeface="+mn-cs"/>
              </a:rPr>
              <a:t>粒子は、多段階の過程を経て生成させるのですが、</a:t>
            </a:r>
            <a:r>
              <a:rPr kumimoji="1" lang="en-US" altLang="ja-JP" sz="1200" b="0" i="0" u="none" strike="noStrike" kern="1200" dirty="0">
                <a:solidFill>
                  <a:schemeClr val="tx1"/>
                </a:solidFill>
                <a:effectLst/>
                <a:latin typeface="+mn-lt"/>
                <a:ea typeface="+mn-ea"/>
                <a:cs typeface="+mn-cs"/>
              </a:rPr>
              <a:t>J-PARC</a:t>
            </a:r>
            <a:r>
              <a:rPr kumimoji="1" lang="ja-JP" altLang="en-US" sz="1200" b="0" i="0" u="none" strike="noStrike" kern="1200">
                <a:solidFill>
                  <a:schemeClr val="tx1"/>
                </a:solidFill>
                <a:effectLst/>
                <a:latin typeface="+mn-lt"/>
                <a:ea typeface="+mn-ea"/>
                <a:cs typeface="+mn-cs"/>
              </a:rPr>
              <a:t>は大強度の陽子ビームを用いることができるため、最終的に過去の実験の</a:t>
            </a:r>
            <a:r>
              <a:rPr kumimoji="1" lang="en-US" altLang="ja-JP" sz="1200" b="0" i="0" u="none" strike="noStrike" kern="1200" dirty="0">
                <a:solidFill>
                  <a:schemeClr val="tx1"/>
                </a:solidFill>
                <a:effectLst/>
                <a:latin typeface="+mn-lt"/>
                <a:ea typeface="+mn-ea"/>
                <a:cs typeface="+mn-cs"/>
              </a:rPr>
              <a:t>100</a:t>
            </a:r>
            <a:r>
              <a:rPr kumimoji="1" lang="ja-JP" altLang="en-US" sz="1200" b="0" i="0" u="none" strike="noStrike" kern="1200">
                <a:solidFill>
                  <a:schemeClr val="tx1"/>
                </a:solidFill>
                <a:effectLst/>
                <a:latin typeface="+mn-lt"/>
                <a:ea typeface="+mn-ea"/>
                <a:cs typeface="+mn-cs"/>
              </a:rPr>
              <a:t>倍の</a:t>
            </a:r>
            <a:r>
              <a:rPr kumimoji="1" lang="el-GR" altLang="ja-JP" sz="1200" b="0" i="0" u="none" strike="noStrike" kern="1200" dirty="0">
                <a:solidFill>
                  <a:schemeClr val="tx1"/>
                </a:solidFill>
                <a:effectLst/>
                <a:latin typeface="+mn-lt"/>
                <a:ea typeface="+mn-ea"/>
                <a:cs typeface="+mn-cs"/>
              </a:rPr>
              <a:t>Σ</a:t>
            </a:r>
            <a:r>
              <a:rPr kumimoji="1" lang="ja-JP" altLang="en-US" sz="1200" b="0" i="0" u="none" strike="noStrike" kern="1200">
                <a:solidFill>
                  <a:schemeClr val="tx1"/>
                </a:solidFill>
                <a:effectLst/>
                <a:latin typeface="+mn-lt"/>
                <a:ea typeface="+mn-ea"/>
                <a:cs typeface="+mn-cs"/>
              </a:rPr>
              <a:t>粒子を作り出すことで、精度の高い測定を可能にしました。</a:t>
            </a:r>
          </a:p>
          <a:p>
            <a:br>
              <a:rPr lang="ja-JP" altLang="en-US"/>
            </a:br>
            <a:br>
              <a:rPr lang="ja-JP" altLang="en-US"/>
            </a:br>
            <a:endParaRPr kumimoji="1" lang="ja-JP" altLang="en-US" sz="140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28651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Our first step toward precise hyperon-nucleon scattering experiments is the differential cross section measurements of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scatterings.</a:t>
            </a:r>
          </a:p>
          <a:p>
            <a:pPr rtl="0"/>
            <a:r>
              <a:rPr kumimoji="1" lang="en-US" altLang="ja-JP" sz="1200" b="0" i="0" u="none" strike="noStrike" kern="1200" dirty="0">
                <a:solidFill>
                  <a:schemeClr val="tx1"/>
                </a:solidFill>
                <a:effectLst/>
                <a:latin typeface="+mn-lt"/>
                <a:ea typeface="+mn-ea"/>
                <a:cs typeface="+mn-cs"/>
              </a:rPr>
              <a:t>One biggest motivation of this experiment is to verify the quark Pauli repulsion.</a:t>
            </a:r>
          </a:p>
          <a:p>
            <a:pPr rtl="0"/>
            <a:r>
              <a:rPr kumimoji="1" lang="en-US" altLang="ja-JP" sz="1200" b="0" i="0" u="none" strike="noStrike" kern="1200" dirty="0">
                <a:solidFill>
                  <a:schemeClr val="tx1"/>
                </a:solidFill>
                <a:effectLst/>
                <a:latin typeface="+mn-lt"/>
                <a:ea typeface="+mn-ea"/>
                <a:cs typeface="+mn-cs"/>
              </a:rPr>
              <a:t>In the quark picture,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(S=1) system contains an up-quark pair having the same spin and color.</a:t>
            </a:r>
          </a:p>
          <a:p>
            <a:pPr rtl="0"/>
            <a:r>
              <a:rPr kumimoji="1" lang="en-US" altLang="ja-JP" sz="1200" b="0" i="0" u="none" strike="noStrike" kern="1200" dirty="0">
                <a:solidFill>
                  <a:schemeClr val="tx1"/>
                </a:solidFill>
                <a:effectLst/>
                <a:latin typeface="+mn-lt"/>
                <a:ea typeface="+mn-ea"/>
                <a:cs typeface="+mn-cs"/>
              </a:rPr>
              <a:t>The Pauli effect in the quark level makes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potential quite repulsive like the Lattice QCD potential.</a:t>
            </a:r>
          </a:p>
          <a:p>
            <a:pPr rtl="0"/>
            <a:r>
              <a:rPr kumimoji="1" lang="en-US" altLang="ja-JP" sz="1200" b="0" i="0" u="none" strike="noStrike" kern="1200" dirty="0">
                <a:solidFill>
                  <a:schemeClr val="tx1"/>
                </a:solidFill>
                <a:effectLst/>
                <a:latin typeface="+mn-lt"/>
                <a:ea typeface="+mn-ea"/>
                <a:cs typeface="+mn-cs"/>
              </a:rPr>
              <a:t>Another important motivation is to put constraints on BB interaction theories from the accurate cross section measurement.</a:t>
            </a:r>
          </a:p>
          <a:p>
            <a:pPr rtl="0"/>
            <a:r>
              <a:rPr kumimoji="1" lang="en-US" altLang="ja-JP" sz="1200" b="0" i="0" u="none" strike="noStrike" kern="1200" dirty="0">
                <a:solidFill>
                  <a:schemeClr val="tx1"/>
                </a:solidFill>
                <a:effectLst/>
                <a:latin typeface="+mn-lt"/>
                <a:ea typeface="+mn-ea"/>
                <a:cs typeface="+mn-cs"/>
              </a:rPr>
              <a:t>Like these theoretical calculations, the predictions are different depending on theories.</a:t>
            </a:r>
          </a:p>
          <a:p>
            <a:pPr rtl="0"/>
            <a:r>
              <a:rPr kumimoji="1" lang="en-US" altLang="ja-JP" sz="1200" b="0" i="0" u="none" strike="noStrike" kern="1200" dirty="0">
                <a:solidFill>
                  <a:schemeClr val="tx1"/>
                </a:solidFill>
                <a:effectLst/>
                <a:latin typeface="+mn-lt"/>
                <a:ea typeface="+mn-ea"/>
                <a:cs typeface="+mn-cs"/>
              </a:rPr>
              <a:t>We will provide systematic measurement of differential cross sections of these three channels.</a:t>
            </a:r>
          </a:p>
          <a:p>
            <a:pPr rtl="0"/>
            <a:r>
              <a:rPr kumimoji="1" lang="en-US" altLang="ja-JP" sz="1200" b="0" i="0" u="none" strike="noStrike" kern="1200" dirty="0">
                <a:solidFill>
                  <a:schemeClr val="tx1"/>
                </a:solidFill>
                <a:effectLst/>
                <a:latin typeface="+mn-lt"/>
                <a:ea typeface="+mn-ea"/>
                <a:cs typeface="+mn-cs"/>
              </a:rPr>
              <a:t>Especially, we are going to derive the phase-shift value from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differential cross sections to compare with theories.</a:t>
            </a:r>
          </a:p>
          <a:p>
            <a:br>
              <a:rPr lang="en-US" altLang="ja-JP" dirty="0"/>
            </a:br>
            <a:br>
              <a:rPr lang="en-US" altLang="ja-JP" dirty="0"/>
            </a:br>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F8B0D-9AC3-A243-9CBD-CA7846AA68C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5097844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Our first step toward precise hyperon-nucleon scattering experiments is the differential cross section measurements of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scatterings.</a:t>
            </a:r>
          </a:p>
          <a:p>
            <a:pPr rtl="0"/>
            <a:r>
              <a:rPr kumimoji="1" lang="en-US" altLang="ja-JP" sz="1200" b="0" i="0" u="none" strike="noStrike" kern="1200" dirty="0">
                <a:solidFill>
                  <a:schemeClr val="tx1"/>
                </a:solidFill>
                <a:effectLst/>
                <a:latin typeface="+mn-lt"/>
                <a:ea typeface="+mn-ea"/>
                <a:cs typeface="+mn-cs"/>
              </a:rPr>
              <a:t>One biggest motivation of this experiment is to verify the quark Pauli repulsion.</a:t>
            </a:r>
          </a:p>
          <a:p>
            <a:pPr rtl="0"/>
            <a:r>
              <a:rPr kumimoji="1" lang="en-US" altLang="ja-JP" sz="1200" b="0" i="0" u="none" strike="noStrike" kern="1200" dirty="0">
                <a:solidFill>
                  <a:schemeClr val="tx1"/>
                </a:solidFill>
                <a:effectLst/>
                <a:latin typeface="+mn-lt"/>
                <a:ea typeface="+mn-ea"/>
                <a:cs typeface="+mn-cs"/>
              </a:rPr>
              <a:t>In the quark picture,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(S=1) system contains an up-quark pair having the same spin and color.</a:t>
            </a:r>
          </a:p>
          <a:p>
            <a:pPr rtl="0"/>
            <a:r>
              <a:rPr kumimoji="1" lang="en-US" altLang="ja-JP" sz="1200" b="0" i="0" u="none" strike="noStrike" kern="1200" dirty="0">
                <a:solidFill>
                  <a:schemeClr val="tx1"/>
                </a:solidFill>
                <a:effectLst/>
                <a:latin typeface="+mn-lt"/>
                <a:ea typeface="+mn-ea"/>
                <a:cs typeface="+mn-cs"/>
              </a:rPr>
              <a:t>The Pauli effect in the quark level makes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potential quite repulsive like the Lattice QCD potential.</a:t>
            </a:r>
          </a:p>
          <a:p>
            <a:pPr rtl="0"/>
            <a:r>
              <a:rPr kumimoji="1" lang="en-US" altLang="ja-JP" sz="1200" b="0" i="0" u="none" strike="noStrike" kern="1200" dirty="0">
                <a:solidFill>
                  <a:schemeClr val="tx1"/>
                </a:solidFill>
                <a:effectLst/>
                <a:latin typeface="+mn-lt"/>
                <a:ea typeface="+mn-ea"/>
                <a:cs typeface="+mn-cs"/>
              </a:rPr>
              <a:t>Another important motivation is to put constraints on BB interaction theories from the accurate cross section measurement.</a:t>
            </a:r>
          </a:p>
          <a:p>
            <a:pPr rtl="0"/>
            <a:r>
              <a:rPr kumimoji="1" lang="en-US" altLang="ja-JP" sz="1200" b="0" i="0" u="none" strike="noStrike" kern="1200" dirty="0">
                <a:solidFill>
                  <a:schemeClr val="tx1"/>
                </a:solidFill>
                <a:effectLst/>
                <a:latin typeface="+mn-lt"/>
                <a:ea typeface="+mn-ea"/>
                <a:cs typeface="+mn-cs"/>
              </a:rPr>
              <a:t>Like these theoretical calculations, the predictions are different depending on theories.</a:t>
            </a:r>
          </a:p>
          <a:p>
            <a:pPr rtl="0"/>
            <a:r>
              <a:rPr kumimoji="1" lang="en-US" altLang="ja-JP" sz="1200" b="0" i="0" u="none" strike="noStrike" kern="1200" dirty="0">
                <a:solidFill>
                  <a:schemeClr val="tx1"/>
                </a:solidFill>
                <a:effectLst/>
                <a:latin typeface="+mn-lt"/>
                <a:ea typeface="+mn-ea"/>
                <a:cs typeface="+mn-cs"/>
              </a:rPr>
              <a:t>We will provide systematic measurement of differential cross sections of these three channels.</a:t>
            </a:r>
          </a:p>
          <a:p>
            <a:pPr rtl="0"/>
            <a:r>
              <a:rPr kumimoji="1" lang="en-US" altLang="ja-JP" sz="1200" b="0" i="0" u="none" strike="noStrike" kern="1200" dirty="0">
                <a:solidFill>
                  <a:schemeClr val="tx1"/>
                </a:solidFill>
                <a:effectLst/>
                <a:latin typeface="+mn-lt"/>
                <a:ea typeface="+mn-ea"/>
                <a:cs typeface="+mn-cs"/>
              </a:rPr>
              <a:t>Especially, we are going to derive the phase-shift value from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differential cross sections to compare with theories.</a:t>
            </a:r>
          </a:p>
          <a:p>
            <a:br>
              <a:rPr lang="en-US" altLang="ja-JP" dirty="0"/>
            </a:br>
            <a:br>
              <a:rPr lang="en-US" altLang="ja-JP" dirty="0"/>
            </a:br>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F8B0D-9AC3-A243-9CBD-CA7846AA68C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02233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Our first step toward precise hyperon-nucleon scattering experiments is the differential cross section measurements of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scatterings.</a:t>
            </a:r>
          </a:p>
          <a:p>
            <a:pPr rtl="0"/>
            <a:r>
              <a:rPr kumimoji="1" lang="en-US" altLang="ja-JP" sz="1200" b="0" i="0" u="none" strike="noStrike" kern="1200" dirty="0">
                <a:solidFill>
                  <a:schemeClr val="tx1"/>
                </a:solidFill>
                <a:effectLst/>
                <a:latin typeface="+mn-lt"/>
                <a:ea typeface="+mn-ea"/>
                <a:cs typeface="+mn-cs"/>
              </a:rPr>
              <a:t>One biggest motivation of this experiment is to verify the quark Pauli repulsion.</a:t>
            </a:r>
          </a:p>
          <a:p>
            <a:pPr rtl="0"/>
            <a:r>
              <a:rPr kumimoji="1" lang="en-US" altLang="ja-JP" sz="1200" b="0" i="0" u="none" strike="noStrike" kern="1200" dirty="0">
                <a:solidFill>
                  <a:schemeClr val="tx1"/>
                </a:solidFill>
                <a:effectLst/>
                <a:latin typeface="+mn-lt"/>
                <a:ea typeface="+mn-ea"/>
                <a:cs typeface="+mn-cs"/>
              </a:rPr>
              <a:t>In the quark picture,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(S=1) system contains an up-quark pair having the same spin and color.</a:t>
            </a:r>
          </a:p>
          <a:p>
            <a:pPr rtl="0"/>
            <a:r>
              <a:rPr kumimoji="1" lang="en-US" altLang="ja-JP" sz="1200" b="0" i="0" u="none" strike="noStrike" kern="1200" dirty="0">
                <a:solidFill>
                  <a:schemeClr val="tx1"/>
                </a:solidFill>
                <a:effectLst/>
                <a:latin typeface="+mn-lt"/>
                <a:ea typeface="+mn-ea"/>
                <a:cs typeface="+mn-cs"/>
              </a:rPr>
              <a:t>The Pauli effect in the quark level makes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potential quite repulsive like the Lattice QCD potential.</a:t>
            </a:r>
          </a:p>
          <a:p>
            <a:pPr rtl="0"/>
            <a:r>
              <a:rPr kumimoji="1" lang="en-US" altLang="ja-JP" sz="1200" b="0" i="0" u="none" strike="noStrike" kern="1200" dirty="0">
                <a:solidFill>
                  <a:schemeClr val="tx1"/>
                </a:solidFill>
                <a:effectLst/>
                <a:latin typeface="+mn-lt"/>
                <a:ea typeface="+mn-ea"/>
                <a:cs typeface="+mn-cs"/>
              </a:rPr>
              <a:t>Another important motivation is to put constraints on BB interaction theories from the accurate cross section measurement.</a:t>
            </a:r>
          </a:p>
          <a:p>
            <a:pPr rtl="0"/>
            <a:r>
              <a:rPr kumimoji="1" lang="en-US" altLang="ja-JP" sz="1200" b="0" i="0" u="none" strike="noStrike" kern="1200" dirty="0">
                <a:solidFill>
                  <a:schemeClr val="tx1"/>
                </a:solidFill>
                <a:effectLst/>
                <a:latin typeface="+mn-lt"/>
                <a:ea typeface="+mn-ea"/>
                <a:cs typeface="+mn-cs"/>
              </a:rPr>
              <a:t>Like these theoretical calculations, the predictions are different depending on theories.</a:t>
            </a:r>
          </a:p>
          <a:p>
            <a:pPr rtl="0"/>
            <a:r>
              <a:rPr kumimoji="1" lang="en-US" altLang="ja-JP" sz="1200" b="0" i="0" u="none" strike="noStrike" kern="1200" dirty="0">
                <a:solidFill>
                  <a:schemeClr val="tx1"/>
                </a:solidFill>
                <a:effectLst/>
                <a:latin typeface="+mn-lt"/>
                <a:ea typeface="+mn-ea"/>
                <a:cs typeface="+mn-cs"/>
              </a:rPr>
              <a:t>We will provide systematic measurement of differential cross sections of these three channels.</a:t>
            </a:r>
          </a:p>
          <a:p>
            <a:pPr rtl="0"/>
            <a:r>
              <a:rPr kumimoji="1" lang="en-US" altLang="ja-JP" sz="1200" b="0" i="0" u="none" strike="noStrike" kern="1200" dirty="0">
                <a:solidFill>
                  <a:schemeClr val="tx1"/>
                </a:solidFill>
                <a:effectLst/>
                <a:latin typeface="+mn-lt"/>
                <a:ea typeface="+mn-ea"/>
                <a:cs typeface="+mn-cs"/>
              </a:rPr>
              <a:t>Especially, we are going to derive the phase-shift value from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differential cross sections to compare with theories.</a:t>
            </a:r>
          </a:p>
          <a:p>
            <a:br>
              <a:rPr lang="en-US" altLang="ja-JP" dirty="0"/>
            </a:br>
            <a:br>
              <a:rPr lang="en-US" altLang="ja-JP" dirty="0"/>
            </a:br>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F8B0D-9AC3-A243-9CBD-CA7846AA68C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769258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Our first step toward precise hyperon-nucleon scattering experiments is the differential cross section measurements of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scatterings.</a:t>
            </a:r>
          </a:p>
          <a:p>
            <a:pPr rtl="0"/>
            <a:r>
              <a:rPr kumimoji="1" lang="en-US" altLang="ja-JP" sz="1200" b="0" i="0" u="none" strike="noStrike" kern="1200" dirty="0">
                <a:solidFill>
                  <a:schemeClr val="tx1"/>
                </a:solidFill>
                <a:effectLst/>
                <a:latin typeface="+mn-lt"/>
                <a:ea typeface="+mn-ea"/>
                <a:cs typeface="+mn-cs"/>
              </a:rPr>
              <a:t>One biggest motivation of this experiment is to verify the quark Pauli repulsion.</a:t>
            </a:r>
          </a:p>
          <a:p>
            <a:pPr rtl="0"/>
            <a:r>
              <a:rPr kumimoji="1" lang="en-US" altLang="ja-JP" sz="1200" b="0" i="0" u="none" strike="noStrike" kern="1200" dirty="0">
                <a:solidFill>
                  <a:schemeClr val="tx1"/>
                </a:solidFill>
                <a:effectLst/>
                <a:latin typeface="+mn-lt"/>
                <a:ea typeface="+mn-ea"/>
                <a:cs typeface="+mn-cs"/>
              </a:rPr>
              <a:t>In the quark picture,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(S=1) system contains an up-quark pair having the same spin and color.</a:t>
            </a:r>
          </a:p>
          <a:p>
            <a:pPr rtl="0"/>
            <a:r>
              <a:rPr kumimoji="1" lang="en-US" altLang="ja-JP" sz="1200" b="0" i="0" u="none" strike="noStrike" kern="1200" dirty="0">
                <a:solidFill>
                  <a:schemeClr val="tx1"/>
                </a:solidFill>
                <a:effectLst/>
                <a:latin typeface="+mn-lt"/>
                <a:ea typeface="+mn-ea"/>
                <a:cs typeface="+mn-cs"/>
              </a:rPr>
              <a:t>The Pauli effect in the quark level makes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potential quite repulsive like the Lattice QCD potential.</a:t>
            </a:r>
          </a:p>
          <a:p>
            <a:pPr rtl="0"/>
            <a:r>
              <a:rPr kumimoji="1" lang="en-US" altLang="ja-JP" sz="1200" b="0" i="0" u="none" strike="noStrike" kern="1200" dirty="0">
                <a:solidFill>
                  <a:schemeClr val="tx1"/>
                </a:solidFill>
                <a:effectLst/>
                <a:latin typeface="+mn-lt"/>
                <a:ea typeface="+mn-ea"/>
                <a:cs typeface="+mn-cs"/>
              </a:rPr>
              <a:t>Another important motivation is to put constraints on BB interaction theories from the accurate cross section measurement.</a:t>
            </a:r>
          </a:p>
          <a:p>
            <a:pPr rtl="0"/>
            <a:r>
              <a:rPr kumimoji="1" lang="en-US" altLang="ja-JP" sz="1200" b="0" i="0" u="none" strike="noStrike" kern="1200" dirty="0">
                <a:solidFill>
                  <a:schemeClr val="tx1"/>
                </a:solidFill>
                <a:effectLst/>
                <a:latin typeface="+mn-lt"/>
                <a:ea typeface="+mn-ea"/>
                <a:cs typeface="+mn-cs"/>
              </a:rPr>
              <a:t>Like these theoretical calculations, the predictions are different depending on theories.</a:t>
            </a:r>
          </a:p>
          <a:p>
            <a:pPr rtl="0"/>
            <a:r>
              <a:rPr kumimoji="1" lang="en-US" altLang="ja-JP" sz="1200" b="0" i="0" u="none" strike="noStrike" kern="1200" dirty="0">
                <a:solidFill>
                  <a:schemeClr val="tx1"/>
                </a:solidFill>
                <a:effectLst/>
                <a:latin typeface="+mn-lt"/>
                <a:ea typeface="+mn-ea"/>
                <a:cs typeface="+mn-cs"/>
              </a:rPr>
              <a:t>We will provide systematic measurement of differential cross sections of these three channels.</a:t>
            </a:r>
          </a:p>
          <a:p>
            <a:pPr rtl="0"/>
            <a:r>
              <a:rPr kumimoji="1" lang="en-US" altLang="ja-JP" sz="1200" b="0" i="0" u="none" strike="noStrike" kern="1200" dirty="0">
                <a:solidFill>
                  <a:schemeClr val="tx1"/>
                </a:solidFill>
                <a:effectLst/>
                <a:latin typeface="+mn-lt"/>
                <a:ea typeface="+mn-ea"/>
                <a:cs typeface="+mn-cs"/>
              </a:rPr>
              <a:t>Especially, we are going to derive the phase-shift value from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differential cross sections to compare with theories.</a:t>
            </a:r>
          </a:p>
          <a:p>
            <a:br>
              <a:rPr lang="en-US" altLang="ja-JP" dirty="0"/>
            </a:br>
            <a:br>
              <a:rPr lang="en-US" altLang="ja-JP" dirty="0"/>
            </a:br>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F8B0D-9AC3-A243-9CBD-CA7846AA68C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7467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60800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Our first step toward precise hyperon-nucleon scattering experiments is the differential cross section measurements of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scatterings.</a:t>
            </a:r>
          </a:p>
          <a:p>
            <a:pPr rtl="0"/>
            <a:r>
              <a:rPr kumimoji="1" lang="en-US" altLang="ja-JP" sz="1200" b="0" i="0" u="none" strike="noStrike" kern="1200" dirty="0">
                <a:solidFill>
                  <a:schemeClr val="tx1"/>
                </a:solidFill>
                <a:effectLst/>
                <a:latin typeface="+mn-lt"/>
                <a:ea typeface="+mn-ea"/>
                <a:cs typeface="+mn-cs"/>
              </a:rPr>
              <a:t>One biggest motivation of this experiment is to verify the quark Pauli repulsion.</a:t>
            </a:r>
          </a:p>
          <a:p>
            <a:pPr rtl="0"/>
            <a:r>
              <a:rPr kumimoji="1" lang="en-US" altLang="ja-JP" sz="1200" b="0" i="0" u="none" strike="noStrike" kern="1200" dirty="0">
                <a:solidFill>
                  <a:schemeClr val="tx1"/>
                </a:solidFill>
                <a:effectLst/>
                <a:latin typeface="+mn-lt"/>
                <a:ea typeface="+mn-ea"/>
                <a:cs typeface="+mn-cs"/>
              </a:rPr>
              <a:t>In the quark picture,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(S=1) system contains an up-quark pair having the same spin and color.</a:t>
            </a:r>
          </a:p>
          <a:p>
            <a:pPr rtl="0"/>
            <a:r>
              <a:rPr kumimoji="1" lang="en-US" altLang="ja-JP" sz="1200" b="0" i="0" u="none" strike="noStrike" kern="1200" dirty="0">
                <a:solidFill>
                  <a:schemeClr val="tx1"/>
                </a:solidFill>
                <a:effectLst/>
                <a:latin typeface="+mn-lt"/>
                <a:ea typeface="+mn-ea"/>
                <a:cs typeface="+mn-cs"/>
              </a:rPr>
              <a:t>The Pauli effect in the quark level makes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potential quite repulsive like the Lattice QCD potential.</a:t>
            </a:r>
          </a:p>
          <a:p>
            <a:pPr rtl="0"/>
            <a:r>
              <a:rPr kumimoji="1" lang="en-US" altLang="ja-JP" sz="1200" b="0" i="0" u="none" strike="noStrike" kern="1200" dirty="0">
                <a:solidFill>
                  <a:schemeClr val="tx1"/>
                </a:solidFill>
                <a:effectLst/>
                <a:latin typeface="+mn-lt"/>
                <a:ea typeface="+mn-ea"/>
                <a:cs typeface="+mn-cs"/>
              </a:rPr>
              <a:t>Another important motivation is to put constraints on BB interaction theories from the accurate cross section measurement.</a:t>
            </a:r>
          </a:p>
          <a:p>
            <a:pPr rtl="0"/>
            <a:r>
              <a:rPr kumimoji="1" lang="en-US" altLang="ja-JP" sz="1200" b="0" i="0" u="none" strike="noStrike" kern="1200" dirty="0">
                <a:solidFill>
                  <a:schemeClr val="tx1"/>
                </a:solidFill>
                <a:effectLst/>
                <a:latin typeface="+mn-lt"/>
                <a:ea typeface="+mn-ea"/>
                <a:cs typeface="+mn-cs"/>
              </a:rPr>
              <a:t>Like these theoretical calculations, the predictions are different depending on theories.</a:t>
            </a:r>
          </a:p>
          <a:p>
            <a:pPr rtl="0"/>
            <a:r>
              <a:rPr kumimoji="1" lang="en-US" altLang="ja-JP" sz="1200" b="0" i="0" u="none" strike="noStrike" kern="1200" dirty="0">
                <a:solidFill>
                  <a:schemeClr val="tx1"/>
                </a:solidFill>
                <a:effectLst/>
                <a:latin typeface="+mn-lt"/>
                <a:ea typeface="+mn-ea"/>
                <a:cs typeface="+mn-cs"/>
              </a:rPr>
              <a:t>We will provide systematic measurement of differential cross sections of these three channels.</a:t>
            </a:r>
          </a:p>
          <a:p>
            <a:pPr rtl="0"/>
            <a:r>
              <a:rPr kumimoji="1" lang="en-US" altLang="ja-JP" sz="1200" b="0" i="0" u="none" strike="noStrike" kern="1200" dirty="0">
                <a:solidFill>
                  <a:schemeClr val="tx1"/>
                </a:solidFill>
                <a:effectLst/>
                <a:latin typeface="+mn-lt"/>
                <a:ea typeface="+mn-ea"/>
                <a:cs typeface="+mn-cs"/>
              </a:rPr>
              <a:t>Especially, we are going to derive the phase-shift value from the </a:t>
            </a:r>
            <a:r>
              <a:rPr kumimoji="1" lang="en-US" altLang="ja-JP" sz="1200" b="0" i="0" u="none" strike="noStrike" kern="1200" dirty="0" err="1">
                <a:solidFill>
                  <a:schemeClr val="tx1"/>
                </a:solidFill>
                <a:effectLst/>
                <a:latin typeface="+mn-lt"/>
                <a:ea typeface="+mn-ea"/>
                <a:cs typeface="+mn-cs"/>
              </a:rPr>
              <a:t>S+p</a:t>
            </a:r>
            <a:r>
              <a:rPr kumimoji="1" lang="en-US" altLang="ja-JP" sz="1200" b="0" i="0" u="none" strike="noStrike" kern="1200" dirty="0">
                <a:solidFill>
                  <a:schemeClr val="tx1"/>
                </a:solidFill>
                <a:effectLst/>
                <a:latin typeface="+mn-lt"/>
                <a:ea typeface="+mn-ea"/>
                <a:cs typeface="+mn-cs"/>
              </a:rPr>
              <a:t> differential cross sections to compare with theories.</a:t>
            </a:r>
          </a:p>
          <a:p>
            <a:br>
              <a:rPr lang="en-US" altLang="ja-JP" dirty="0"/>
            </a:br>
            <a:br>
              <a:rPr lang="en-US" altLang="ja-JP" dirty="0"/>
            </a:br>
            <a:endParaRPr kumimoji="1" lang="en-US" altLang="ja-JP" baseline="0"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BF8B0D-9AC3-A243-9CBD-CA7846AA68CA}" type="slidenum">
              <a:rPr kumimoji="0" lang="en-US" altLang="ja-JP"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662889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total detector setup including</a:t>
            </a:r>
            <a:r>
              <a:rPr kumimoji="1" lang="en-US" altLang="ja-JP" baseline="0" dirty="0"/>
              <a:t> the </a:t>
            </a:r>
            <a:r>
              <a:rPr kumimoji="1" lang="en-US" altLang="ja-JP" baseline="0" dirty="0" err="1"/>
              <a:t>beamline</a:t>
            </a:r>
            <a:r>
              <a:rPr kumimoji="1" lang="en-US" altLang="ja-JP" baseline="0" dirty="0"/>
              <a:t> spectrometer.</a:t>
            </a:r>
          </a:p>
          <a:p>
            <a:r>
              <a:rPr kumimoji="1" lang="en-US" altLang="ja-JP" baseline="0" dirty="0"/>
              <a:t>For the high rate beam handling at </a:t>
            </a:r>
            <a:r>
              <a:rPr kumimoji="1" lang="en-US" altLang="ja-JP" baseline="0" dirty="0" err="1"/>
              <a:t>beamline</a:t>
            </a:r>
            <a:r>
              <a:rPr kumimoji="1" lang="en-US" altLang="ja-JP" baseline="0" dirty="0"/>
              <a:t> spectrometer, we already developed and installed </a:t>
            </a:r>
          </a:p>
          <a:p>
            <a:r>
              <a:rPr kumimoji="1" lang="en-US" altLang="ja-JP" baseline="0" dirty="0"/>
              <a:t>two </a:t>
            </a:r>
            <a:r>
              <a:rPr kumimoji="1" lang="en-US" altLang="ja-JP" baseline="0" dirty="0" err="1"/>
              <a:t>beamline</a:t>
            </a:r>
            <a:r>
              <a:rPr kumimoji="1" lang="en-US" altLang="ja-JP" baseline="0" dirty="0"/>
              <a:t> fiber detectors.</a:t>
            </a:r>
          </a:p>
          <a:p>
            <a:r>
              <a:rPr kumimoji="1" lang="en-US" altLang="ja-JP" baseline="0" dirty="0"/>
              <a:t>These fiber tracker has high efficiency for intense beam and good timing resolution and</a:t>
            </a:r>
          </a:p>
          <a:p>
            <a:r>
              <a:rPr kumimoji="1" lang="en-US" altLang="ja-JP" baseline="0" dirty="0"/>
              <a:t>we already achieved 12 M/spill p beam at E10 experiment using these detectors.</a:t>
            </a:r>
          </a:p>
          <a:p>
            <a:r>
              <a:rPr kumimoji="1" lang="en-US" altLang="ja-JP" baseline="0" dirty="0"/>
              <a:t>In this presentation, we focus on the optimization of KURAMA setup and CATCH development status.</a:t>
            </a:r>
            <a:endParaRPr kumimoji="1" lang="ja-JP" altLang="en-US" dirty="0"/>
          </a:p>
        </p:txBody>
      </p:sp>
      <p:sp>
        <p:nvSpPr>
          <p:cNvPr id="4" name="スライド番号プレースホルダー 3"/>
          <p:cNvSpPr>
            <a:spLocks noGrp="1"/>
          </p:cNvSpPr>
          <p:nvPr>
            <p:ph type="sldNum" sz="quarter" idx="10"/>
          </p:nvPr>
        </p:nvSpPr>
        <p:spPr/>
        <p:txBody>
          <a:bodyPr/>
          <a:lstStyle/>
          <a:p>
            <a:fld id="{CA7A973C-4C6D-9342-B297-71396FC24936}" type="slidenum">
              <a:rPr kumimoji="1" lang="ja-JP" altLang="en-US" smtClean="0"/>
              <a:t>45</a:t>
            </a:fld>
            <a:endParaRPr kumimoji="1" lang="ja-JP" altLang="en-US"/>
          </a:p>
        </p:txBody>
      </p:sp>
    </p:spTree>
    <p:extLst>
      <p:ext uri="{BB962C8B-B14F-4D97-AF65-F5344CB8AC3E}">
        <p14:creationId xmlns:p14="http://schemas.microsoft.com/office/powerpoint/2010/main" val="621288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total detector setup including</a:t>
            </a:r>
            <a:r>
              <a:rPr kumimoji="1" lang="en-US" altLang="ja-JP" baseline="0" dirty="0"/>
              <a:t> the </a:t>
            </a:r>
            <a:r>
              <a:rPr kumimoji="1" lang="en-US" altLang="ja-JP" baseline="0" dirty="0" err="1"/>
              <a:t>beamline</a:t>
            </a:r>
            <a:r>
              <a:rPr kumimoji="1" lang="en-US" altLang="ja-JP" baseline="0" dirty="0"/>
              <a:t> spectrometer.</a:t>
            </a:r>
          </a:p>
          <a:p>
            <a:r>
              <a:rPr kumimoji="1" lang="en-US" altLang="ja-JP" baseline="0" dirty="0"/>
              <a:t>For the high rate beam handling at </a:t>
            </a:r>
            <a:r>
              <a:rPr kumimoji="1" lang="en-US" altLang="ja-JP" baseline="0" dirty="0" err="1"/>
              <a:t>beamline</a:t>
            </a:r>
            <a:r>
              <a:rPr kumimoji="1" lang="en-US" altLang="ja-JP" baseline="0" dirty="0"/>
              <a:t> spectrometer, we already developed and installed </a:t>
            </a:r>
          </a:p>
          <a:p>
            <a:r>
              <a:rPr kumimoji="1" lang="en-US" altLang="ja-JP" baseline="0" dirty="0"/>
              <a:t>two </a:t>
            </a:r>
            <a:r>
              <a:rPr kumimoji="1" lang="en-US" altLang="ja-JP" baseline="0" dirty="0" err="1"/>
              <a:t>beamline</a:t>
            </a:r>
            <a:r>
              <a:rPr kumimoji="1" lang="en-US" altLang="ja-JP" baseline="0" dirty="0"/>
              <a:t> fiber detectors.</a:t>
            </a:r>
          </a:p>
          <a:p>
            <a:r>
              <a:rPr kumimoji="1" lang="en-US" altLang="ja-JP" baseline="0" dirty="0"/>
              <a:t>These fiber tracker has high efficiency for intense beam and good timing resolution and</a:t>
            </a:r>
          </a:p>
          <a:p>
            <a:r>
              <a:rPr kumimoji="1" lang="en-US" altLang="ja-JP" baseline="0" dirty="0"/>
              <a:t>we already achieved 12 M/spill p beam at E10 experiment using these detectors.</a:t>
            </a:r>
          </a:p>
          <a:p>
            <a:r>
              <a:rPr kumimoji="1" lang="en-US" altLang="ja-JP" baseline="0" dirty="0"/>
              <a:t>In this presentation, we focus on the optimization of KURAMA setup and CATCH development status.</a:t>
            </a:r>
            <a:endParaRPr kumimoji="1" lang="ja-JP" altLang="en-US" dirty="0"/>
          </a:p>
        </p:txBody>
      </p:sp>
      <p:sp>
        <p:nvSpPr>
          <p:cNvPr id="4" name="スライド番号プレースホルダー 3"/>
          <p:cNvSpPr>
            <a:spLocks noGrp="1"/>
          </p:cNvSpPr>
          <p:nvPr>
            <p:ph type="sldNum" sz="quarter" idx="10"/>
          </p:nvPr>
        </p:nvSpPr>
        <p:spPr/>
        <p:txBody>
          <a:bodyPr/>
          <a:lstStyle/>
          <a:p>
            <a:fld id="{CA7A973C-4C6D-9342-B297-71396FC24936}" type="slidenum">
              <a:rPr kumimoji="1" lang="ja-JP" altLang="en-US" smtClean="0"/>
              <a:t>46</a:t>
            </a:fld>
            <a:endParaRPr kumimoji="1" lang="ja-JP" altLang="en-US"/>
          </a:p>
        </p:txBody>
      </p:sp>
    </p:spTree>
    <p:extLst>
      <p:ext uri="{BB962C8B-B14F-4D97-AF65-F5344CB8AC3E}">
        <p14:creationId xmlns:p14="http://schemas.microsoft.com/office/powerpoint/2010/main" val="139843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Finally, we have obtained these differential cross sections for S-p elastic scattering and S--</a:t>
            </a:r>
            <a:r>
              <a:rPr kumimoji="1" lang="en-US" altLang="ja-JP" sz="1200" b="0" i="0" u="none" strike="noStrike" kern="1200" dirty="0" err="1">
                <a:solidFill>
                  <a:schemeClr val="tx1"/>
                </a:solidFill>
                <a:effectLst/>
                <a:latin typeface="+mn-lt"/>
                <a:ea typeface="+mn-ea"/>
                <a:cs typeface="+mn-cs"/>
              </a:rPr>
              <a:t>p→Ln</a:t>
            </a:r>
            <a:r>
              <a:rPr kumimoji="1" lang="en-US" altLang="ja-JP" sz="1200" b="0" i="0" u="none" strike="noStrike" kern="1200" dirty="0">
                <a:solidFill>
                  <a:schemeClr val="tx1"/>
                </a:solidFill>
                <a:effectLst/>
                <a:latin typeface="+mn-lt"/>
                <a:ea typeface="+mn-ea"/>
                <a:cs typeface="+mn-cs"/>
              </a:rPr>
              <a:t> inelastic scattering.</a:t>
            </a:r>
          </a:p>
          <a:p>
            <a:pPr rtl="0"/>
            <a:r>
              <a:rPr kumimoji="1" lang="en-US" altLang="ja-JP" sz="1200" b="0" i="0" u="none" strike="noStrike" kern="1200" dirty="0">
                <a:solidFill>
                  <a:schemeClr val="tx1"/>
                </a:solidFill>
                <a:effectLst/>
                <a:latin typeface="+mn-lt"/>
                <a:ea typeface="+mn-ea"/>
                <a:cs typeface="+mn-cs"/>
              </a:rPr>
              <a:t>These </a:t>
            </a:r>
            <a:r>
              <a:rPr kumimoji="1" lang="en-US" altLang="ja-JP" sz="1200" b="0" i="0" u="none" strike="noStrike" kern="1200" dirty="0" err="1">
                <a:solidFill>
                  <a:schemeClr val="tx1"/>
                </a:solidFill>
                <a:effectLst/>
                <a:latin typeface="+mn-lt"/>
                <a:ea typeface="+mn-ea"/>
                <a:cs typeface="+mn-cs"/>
              </a:rPr>
              <a:t>blackpoints</a:t>
            </a:r>
            <a:r>
              <a:rPr kumimoji="1" lang="en-US" altLang="ja-JP" sz="1200" b="0" i="0" u="none" strike="noStrike" kern="1200" dirty="0">
                <a:solidFill>
                  <a:schemeClr val="tx1"/>
                </a:solidFill>
                <a:effectLst/>
                <a:latin typeface="+mn-lt"/>
                <a:ea typeface="+mn-ea"/>
                <a:cs typeface="+mn-cs"/>
              </a:rPr>
              <a:t> are our experimental data and the accuracy has been improved to 10% level for narrow angular step of </a:t>
            </a:r>
            <a:r>
              <a:rPr kumimoji="1" lang="en-US" altLang="ja-JP" sz="1200" b="0" i="0" u="none" strike="noStrike" kern="1200" dirty="0" err="1">
                <a:solidFill>
                  <a:schemeClr val="tx1"/>
                </a:solidFill>
                <a:effectLst/>
                <a:latin typeface="+mn-lt"/>
                <a:ea typeface="+mn-ea"/>
                <a:cs typeface="+mn-cs"/>
              </a:rPr>
              <a:t>dcos</a:t>
            </a:r>
            <a:r>
              <a:rPr kumimoji="1" lang="en-US" altLang="ja-JP" sz="1200" b="0" i="0" u="none" strike="noStrike" kern="1200" dirty="0">
                <a:solidFill>
                  <a:schemeClr val="tx1"/>
                </a:solidFill>
                <a:effectLst/>
                <a:latin typeface="+mn-lt"/>
                <a:ea typeface="+mn-ea"/>
                <a:cs typeface="+mn-cs"/>
              </a:rPr>
              <a:t>(theta)=0.1.</a:t>
            </a:r>
          </a:p>
          <a:p>
            <a:pPr rtl="0"/>
            <a:r>
              <a:rPr kumimoji="1" lang="en-US" altLang="ja-JP" sz="1200" b="0" i="0" u="none" strike="noStrike" kern="1200" dirty="0">
                <a:solidFill>
                  <a:schemeClr val="tx1"/>
                </a:solidFill>
                <a:effectLst/>
                <a:latin typeface="+mn-lt"/>
                <a:ea typeface="+mn-ea"/>
                <a:cs typeface="+mn-cs"/>
              </a:rPr>
              <a:t>Now, we can identify the clear forward peaking angular dependence in S-p elastic scattering and moderate forward peaking dependence in the S-p →Ln scattering.</a:t>
            </a:r>
          </a:p>
          <a:p>
            <a:pPr rtl="0"/>
            <a:r>
              <a:rPr kumimoji="1" lang="en-US" altLang="ja-JP" sz="1200" b="0" i="0" u="none" strike="noStrike" kern="1200" dirty="0">
                <a:solidFill>
                  <a:schemeClr val="tx1"/>
                </a:solidFill>
                <a:effectLst/>
                <a:latin typeface="+mn-lt"/>
                <a:ea typeface="+mn-ea"/>
                <a:cs typeface="+mn-cs"/>
              </a:rPr>
              <a:t>The fss2(blue line) and chiral EFT(yellow, and red lines) show a reasonable angular dependence for both channels.</a:t>
            </a:r>
          </a:p>
          <a:p>
            <a:pPr rtl="0"/>
            <a:r>
              <a:rPr kumimoji="1" lang="en-US" altLang="ja-JP" sz="1200" b="0" i="0" u="none" strike="noStrike" kern="1200" dirty="0">
                <a:solidFill>
                  <a:schemeClr val="tx1"/>
                </a:solidFill>
                <a:effectLst/>
                <a:latin typeface="+mn-lt"/>
                <a:ea typeface="+mn-ea"/>
                <a:cs typeface="+mn-cs"/>
              </a:rPr>
              <a:t>On the other hand, Nijmegen ESC models clearly underestimate the forward angle. </a:t>
            </a: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47</a:t>
            </a:fld>
            <a:endParaRPr kumimoji="1" lang="ja-JP" altLang="en-US"/>
          </a:p>
        </p:txBody>
      </p:sp>
    </p:spTree>
    <p:extLst>
      <p:ext uri="{BB962C8B-B14F-4D97-AF65-F5344CB8AC3E}">
        <p14:creationId xmlns:p14="http://schemas.microsoft.com/office/powerpoint/2010/main" val="3278808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In particular, we published this differential cross section data of </a:t>
            </a:r>
            <a:r>
              <a:rPr lang="en-US" altLang="ja-JP" sz="1800" b="0" i="0" u="none" strike="noStrike" dirty="0" err="1">
                <a:solidFill>
                  <a:srgbClr val="000000"/>
                </a:solidFill>
                <a:effectLst/>
                <a:latin typeface="Arial" panose="020B0604020202020204" pitchFamily="34" charset="0"/>
              </a:rPr>
              <a:t>S+p</a:t>
            </a:r>
            <a:r>
              <a:rPr lang="en-US" altLang="ja-JP" sz="1800" b="0" i="0" u="none" strike="noStrike" dirty="0">
                <a:solidFill>
                  <a:srgbClr val="000000"/>
                </a:solidFill>
                <a:effectLst/>
                <a:latin typeface="Arial" panose="020B0604020202020204" pitchFamily="34" charset="0"/>
              </a:rPr>
              <a:t> elastic scattering in this fiscal year. This channel is very important to understand the repulsive force due to the quark Pauli effect.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Our data was much smaller than previous experimental results and many theories predicting large quark Pauli effect.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To discuss qualitatively, we derived the phase shift value of 3S1 quark Pauli blocking channel for the first time.</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The derived phase shift suggests that the 3S1 interaction is moderately repulsive.</a:t>
            </a:r>
            <a:endParaRPr lang="en-US" altLang="ja-JP" b="0" i="0" u="none" strike="noStrike" dirty="0">
              <a:solidFill>
                <a:srgbClr val="000000"/>
              </a:solidFill>
              <a:effectLst/>
            </a:endParaRPr>
          </a:p>
          <a:p>
            <a:br>
              <a:rPr lang="en-US" altLang="ja-JP" dirty="0"/>
            </a:b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48</a:t>
            </a:fld>
            <a:endParaRPr kumimoji="1" lang="ja-JP" altLang="en-US"/>
          </a:p>
        </p:txBody>
      </p:sp>
    </p:spTree>
    <p:extLst>
      <p:ext uri="{BB962C8B-B14F-4D97-AF65-F5344CB8AC3E}">
        <p14:creationId xmlns:p14="http://schemas.microsoft.com/office/powerpoint/2010/main" val="4271507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This obtained phase shift was compared with lattice QCD prediction.</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At the reasonable time slice, they are consistent with each other.</a:t>
            </a:r>
            <a:endParaRPr lang="en-US" altLang="ja-JP" b="0" i="0" u="none" strike="noStrike" dirty="0">
              <a:solidFill>
                <a:srgbClr val="000000"/>
              </a:solidFill>
              <a:effectLst/>
            </a:endParaRPr>
          </a:p>
          <a:p>
            <a:br>
              <a:rPr lang="en-US" altLang="ja-JP" dirty="0"/>
            </a:br>
            <a:br>
              <a:rPr lang="en-US" altLang="ja-JP" dirty="0"/>
            </a:b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49</a:t>
            </a:fld>
            <a:endParaRPr kumimoji="1" lang="ja-JP" altLang="en-US"/>
          </a:p>
        </p:txBody>
      </p:sp>
    </p:spTree>
    <p:extLst>
      <p:ext uri="{BB962C8B-B14F-4D97-AF65-F5344CB8AC3E}">
        <p14:creationId xmlns:p14="http://schemas.microsoft.com/office/powerpoint/2010/main" val="27691510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also have realized an accurate </a:t>
            </a:r>
            <a:r>
              <a:rPr lang="en-US" altLang="ja-JP" sz="1800" b="0" i="0" u="none" strike="noStrike" dirty="0" err="1">
                <a:solidFill>
                  <a:srgbClr val="000000"/>
                </a:solidFill>
                <a:effectLst/>
                <a:latin typeface="Arial" panose="020B0604020202020204" pitchFamily="34" charset="0"/>
              </a:rPr>
              <a:t>Sp</a:t>
            </a:r>
            <a:r>
              <a:rPr lang="en-US" altLang="ja-JP" sz="1800" b="0" i="0" u="none" strike="noStrike" dirty="0">
                <a:solidFill>
                  <a:srgbClr val="000000"/>
                </a:solidFill>
                <a:effectLst/>
                <a:latin typeface="Arial" panose="020B0604020202020204" pitchFamily="34" charset="0"/>
              </a:rPr>
              <a:t> scattering experiment at J-PARC.</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derived these differential cross sections of </a:t>
            </a:r>
            <a:r>
              <a:rPr lang="en-US" altLang="ja-JP" sz="1800" b="0" i="0" u="none" strike="noStrike" dirty="0" err="1">
                <a:solidFill>
                  <a:srgbClr val="000000"/>
                </a:solidFill>
                <a:effectLst/>
                <a:latin typeface="Arial" panose="020B0604020202020204" pitchFamily="34" charset="0"/>
              </a:rPr>
              <a:t>Sp</a:t>
            </a:r>
            <a:r>
              <a:rPr lang="en-US" altLang="ja-JP" sz="1800" b="0" i="0" u="none" strike="noStrike" dirty="0">
                <a:solidFill>
                  <a:srgbClr val="000000"/>
                </a:solidFill>
                <a:effectLst/>
                <a:latin typeface="Arial" panose="020B0604020202020204" pitchFamily="34" charset="0"/>
              </a:rPr>
              <a:t> channels systematically.</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By using these new data, chiral EFT are updated to next-next leading order.</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These red lines are calculations at NNLO.</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But, they still have difficulties reproducing the </a:t>
            </a:r>
            <a:r>
              <a:rPr lang="en-US" altLang="ja-JP" sz="1800" b="0" i="0" u="none" strike="noStrike" dirty="0" err="1">
                <a:solidFill>
                  <a:srgbClr val="000000"/>
                </a:solidFill>
                <a:effectLst/>
                <a:latin typeface="Arial" panose="020B0604020202020204" pitchFamily="34" charset="0"/>
              </a:rPr>
              <a:t>S+p</a:t>
            </a:r>
            <a:r>
              <a:rPr lang="en-US" altLang="ja-JP" sz="1800" b="0" i="0" u="none" strike="noStrike" dirty="0">
                <a:solidFill>
                  <a:srgbClr val="000000"/>
                </a:solidFill>
                <a:effectLst/>
                <a:latin typeface="Arial" panose="020B0604020202020204" pitchFamily="34" charset="0"/>
              </a:rPr>
              <a:t> channel at the higher momentum region.</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No unique determination of all P-wave LECs is possible.</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need more data from additional channels and additional observables.</a:t>
            </a:r>
            <a:endParaRPr lang="en-US" altLang="ja-JP" sz="4000"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are planning </a:t>
            </a:r>
            <a:r>
              <a:rPr lang="en-US" altLang="ja-JP" sz="1800" b="0" i="0" u="none" strike="noStrike" dirty="0" err="1">
                <a:solidFill>
                  <a:srgbClr val="000000"/>
                </a:solidFill>
                <a:effectLst/>
                <a:latin typeface="Arial" panose="020B0604020202020204" pitchFamily="34" charset="0"/>
              </a:rPr>
              <a:t>Lp</a:t>
            </a:r>
            <a:r>
              <a:rPr lang="en-US" altLang="ja-JP" sz="1800" b="0" i="0" u="none" strike="noStrike" dirty="0">
                <a:solidFill>
                  <a:srgbClr val="000000"/>
                </a:solidFill>
                <a:effectLst/>
                <a:latin typeface="Arial" panose="020B0604020202020204" pitchFamily="34" charset="0"/>
              </a:rPr>
              <a:t> scattering experiment with a polarized L beam in the extension project.</a:t>
            </a:r>
            <a:endParaRPr lang="en-US" altLang="ja-JP" sz="4000" b="0" i="0" u="none" strike="noStrike" dirty="0">
              <a:solidFill>
                <a:srgbClr val="000000"/>
              </a:solidFill>
              <a:effectLst/>
            </a:endParaRPr>
          </a:p>
          <a:p>
            <a:br>
              <a:rPr lang="en-US" altLang="ja-JP" sz="4000" dirty="0"/>
            </a:br>
            <a:br>
              <a:rPr lang="en-US" altLang="ja-JP" sz="4000" dirty="0"/>
            </a:br>
            <a:br>
              <a:rPr lang="en-US" altLang="ja-JP" sz="2800" dirty="0"/>
            </a:br>
            <a:br>
              <a:rPr lang="en-US" altLang="ja-JP" sz="2800" dirty="0"/>
            </a:br>
            <a:br>
              <a:rPr lang="en-US" altLang="ja-JP" dirty="0"/>
            </a:br>
            <a:br>
              <a:rPr lang="en-US" altLang="ja-JP" dirty="0"/>
            </a:br>
            <a:endParaRPr kumimoji="1" lang="ja-JP" altLang="en-US" b="1"/>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50</a:t>
            </a:fld>
            <a:endParaRPr kumimoji="1" lang="ja-JP" altLang="en-US"/>
          </a:p>
        </p:txBody>
      </p:sp>
    </p:spTree>
    <p:extLst>
      <p:ext uri="{BB962C8B-B14F-4D97-AF65-F5344CB8AC3E}">
        <p14:creationId xmlns:p14="http://schemas.microsoft.com/office/powerpoint/2010/main" val="6662714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6DF05-F1A7-34AE-8392-A53EB3C7EA5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461A1A1-FED5-D950-A4FC-7571658E74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D2D67F-E282-9E8B-C3C5-4947E2AD632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D5E15C-6BF5-F67C-6FDC-254F2D67EC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378422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endParaRPr kumimoji="1" lang="ja-JP" altLang="en-US"/>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53</a:t>
            </a:fld>
            <a:endParaRPr kumimoji="1" lang="ja-JP" altLang="en-US"/>
          </a:p>
        </p:txBody>
      </p:sp>
    </p:spTree>
    <p:extLst>
      <p:ext uri="{BB962C8B-B14F-4D97-AF65-F5344CB8AC3E}">
        <p14:creationId xmlns:p14="http://schemas.microsoft.com/office/powerpoint/2010/main" val="21602799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err="1">
                <a:solidFill>
                  <a:schemeClr val="tx1"/>
                </a:solidFill>
                <a:effectLst/>
                <a:latin typeface="+mn-lt"/>
                <a:ea typeface="+mn-ea"/>
                <a:cs typeface="+mn-cs"/>
              </a:rPr>
              <a:t>Hypernuclear</a:t>
            </a:r>
            <a:r>
              <a:rPr kumimoji="1" lang="en-US" altLang="ja-JP" sz="1200" b="0" i="0" u="none" strike="noStrike" kern="1200" dirty="0">
                <a:solidFill>
                  <a:schemeClr val="tx1"/>
                </a:solidFill>
                <a:effectLst/>
                <a:latin typeface="+mn-lt"/>
                <a:ea typeface="+mn-ea"/>
                <a:cs typeface="+mn-cs"/>
              </a:rPr>
              <a:t> physics covers many phenomena regarding hyperons.</a:t>
            </a:r>
          </a:p>
          <a:p>
            <a:pPr rtl="0"/>
            <a:r>
              <a:rPr kumimoji="1" lang="en-US" altLang="ja-JP" sz="1200" b="0" i="0" u="none" strike="noStrike" kern="1200" dirty="0">
                <a:solidFill>
                  <a:schemeClr val="tx1"/>
                </a:solidFill>
                <a:effectLst/>
                <a:latin typeface="+mn-lt"/>
                <a:ea typeface="+mn-ea"/>
                <a:cs typeface="+mn-cs"/>
              </a:rPr>
              <a:t>Basic and important topic is the understanding of the baryon-baryon interaction.</a:t>
            </a:r>
          </a:p>
          <a:p>
            <a:pPr rtl="0"/>
            <a:r>
              <a:rPr kumimoji="1" lang="en-US" altLang="ja-JP" sz="1200" b="0" i="0" u="none" strike="noStrike" kern="1200" dirty="0">
                <a:solidFill>
                  <a:schemeClr val="tx1"/>
                </a:solidFill>
                <a:effectLst/>
                <a:latin typeface="+mn-lt"/>
                <a:ea typeface="+mn-ea"/>
                <a:cs typeface="+mn-cs"/>
              </a:rPr>
              <a:t>Now, we have new two-body baryon-baryon data such as scattering and </a:t>
            </a:r>
            <a:r>
              <a:rPr kumimoji="1" lang="en-US" altLang="ja-JP" sz="1200" b="0" i="0" u="none" strike="noStrike" kern="1200" dirty="0" err="1">
                <a:solidFill>
                  <a:schemeClr val="tx1"/>
                </a:solidFill>
                <a:effectLst/>
                <a:latin typeface="+mn-lt"/>
                <a:ea typeface="+mn-ea"/>
                <a:cs typeface="+mn-cs"/>
              </a:rPr>
              <a:t>femtoscopy</a:t>
            </a:r>
            <a:r>
              <a:rPr kumimoji="1" lang="en-US" altLang="ja-JP" sz="1200" b="0" i="0" u="none" strike="noStrike" kern="1200" dirty="0">
                <a:solidFill>
                  <a:schemeClr val="tx1"/>
                </a:solidFill>
                <a:effectLst/>
                <a:latin typeface="+mn-lt"/>
                <a:ea typeface="+mn-ea"/>
                <a:cs typeface="+mn-cs"/>
              </a:rPr>
              <a:t>.</a:t>
            </a:r>
          </a:p>
          <a:p>
            <a:pPr rtl="0"/>
            <a:r>
              <a:rPr kumimoji="1" lang="en-US" altLang="ja-JP" sz="1200" b="0" i="0" u="none" strike="noStrike" kern="1200" dirty="0">
                <a:solidFill>
                  <a:schemeClr val="tx1"/>
                </a:solidFill>
                <a:effectLst/>
                <a:latin typeface="+mn-lt"/>
                <a:ea typeface="+mn-ea"/>
                <a:cs typeface="+mn-cs"/>
              </a:rPr>
              <a:t>The light </a:t>
            </a:r>
            <a:r>
              <a:rPr kumimoji="1" lang="en-US" altLang="ja-JP" sz="1200" b="0" i="0" u="none" strike="noStrike" kern="1200" dirty="0" err="1">
                <a:solidFill>
                  <a:schemeClr val="tx1"/>
                </a:solidFill>
                <a:effectLst/>
                <a:latin typeface="+mn-lt"/>
                <a:ea typeface="+mn-ea"/>
                <a:cs typeface="+mn-cs"/>
              </a:rPr>
              <a:t>hypernuclei</a:t>
            </a:r>
            <a:r>
              <a:rPr kumimoji="1" lang="en-US" altLang="ja-JP" sz="1200" b="0" i="0" u="none" strike="noStrike" kern="1200" dirty="0">
                <a:solidFill>
                  <a:schemeClr val="tx1"/>
                </a:solidFill>
                <a:effectLst/>
                <a:latin typeface="+mn-lt"/>
                <a:ea typeface="+mn-ea"/>
                <a:cs typeface="+mn-cs"/>
              </a:rPr>
              <a:t> are best objects to check the validity of the YN interaction and deduce the LN-SN coupling and LNN three-body interaction.</a:t>
            </a:r>
          </a:p>
          <a:p>
            <a:pPr rtl="0"/>
            <a:r>
              <a:rPr kumimoji="1" lang="en-US" altLang="ja-JP" sz="1200" b="0" i="0" u="none" strike="noStrike" kern="1200" dirty="0">
                <a:solidFill>
                  <a:schemeClr val="tx1"/>
                </a:solidFill>
                <a:effectLst/>
                <a:latin typeface="+mn-lt"/>
                <a:ea typeface="+mn-ea"/>
                <a:cs typeface="+mn-cs"/>
              </a:rPr>
              <a:t>Precise L binding energy measurement up to heavy </a:t>
            </a:r>
            <a:r>
              <a:rPr kumimoji="1" lang="en-US" altLang="ja-JP" sz="1200" b="0" i="0" u="none" strike="noStrike" kern="1200" dirty="0" err="1">
                <a:solidFill>
                  <a:schemeClr val="tx1"/>
                </a:solidFill>
                <a:effectLst/>
                <a:latin typeface="+mn-lt"/>
                <a:ea typeface="+mn-ea"/>
                <a:cs typeface="+mn-cs"/>
              </a:rPr>
              <a:t>hypernuclei</a:t>
            </a:r>
            <a:r>
              <a:rPr kumimoji="1" lang="en-US" altLang="ja-JP" sz="1200" b="0" i="0" u="none" strike="noStrike" kern="1200" dirty="0">
                <a:solidFill>
                  <a:schemeClr val="tx1"/>
                </a:solidFill>
                <a:effectLst/>
                <a:latin typeface="+mn-lt"/>
                <a:ea typeface="+mn-ea"/>
                <a:cs typeface="+mn-cs"/>
              </a:rPr>
              <a:t> is indispensable to obtain the density dependent LN interaction based on LNN interaction.</a:t>
            </a:r>
          </a:p>
          <a:p>
            <a:pPr rtl="0"/>
            <a:r>
              <a:rPr kumimoji="1" lang="en-US" altLang="ja-JP" sz="1200" b="0" i="0" u="none" strike="noStrike" kern="1200" dirty="0">
                <a:solidFill>
                  <a:schemeClr val="tx1"/>
                </a:solidFill>
                <a:effectLst/>
                <a:latin typeface="+mn-lt"/>
                <a:ea typeface="+mn-ea"/>
                <a:cs typeface="+mn-cs"/>
              </a:rPr>
              <a:t>These studies are essential to investigate the deep inside of the neutron star, where appearance of hyperon is expected.</a:t>
            </a:r>
          </a:p>
          <a:p>
            <a:pPr rtl="0"/>
            <a:r>
              <a:rPr kumimoji="1" lang="en-US" altLang="ja-JP" sz="1200" b="0" i="0" u="none" strike="noStrike" kern="1200" dirty="0">
                <a:solidFill>
                  <a:schemeClr val="tx1"/>
                </a:solidFill>
                <a:effectLst/>
                <a:latin typeface="+mn-lt"/>
                <a:ea typeface="+mn-ea"/>
                <a:cs typeface="+mn-cs"/>
              </a:rPr>
              <a:t>Today, I want to cover these topics.</a:t>
            </a: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91412-AF34-C349-A960-BBB28C7814F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8151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E05F5-7EA3-104C-BECF-445A4E4A9478}" type="slidenum">
              <a:rPr lang="en-US" altLang="ja-JP">
                <a:solidFill>
                  <a:prstClr val="black"/>
                </a:solidFill>
                <a:latin typeface="Calibri"/>
                <a:ea typeface="ＭＳ Ｐゴシック"/>
              </a:rPr>
              <a:pPr/>
              <a:t>6</a:t>
            </a:fld>
            <a:endParaRPr lang="en-US" altLang="ja-JP">
              <a:solidFill>
                <a:prstClr val="black"/>
              </a:solidFill>
              <a:latin typeface="Calibri"/>
              <a:ea typeface="ＭＳ Ｐゴシック"/>
            </a:endParaRPr>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p:txBody>
          <a:bodyPr/>
          <a:lstStyle/>
          <a:p>
            <a:r>
              <a:rPr lang="en-US" altLang="ja-JP" dirty="0"/>
              <a:t>We want</a:t>
            </a:r>
            <a:r>
              <a:rPr lang="en-US" altLang="ja-JP" baseline="0" dirty="0"/>
              <a:t> to explain about Strangeness nuclear physics and its physics motivation.</a:t>
            </a:r>
          </a:p>
          <a:p>
            <a:r>
              <a:rPr lang="en-US" altLang="ja-JP" baseline="0" dirty="0"/>
              <a:t>This is a nuclear chart for normal nuclei as represented by neutron number and proton number.</a:t>
            </a:r>
          </a:p>
          <a:p>
            <a:r>
              <a:rPr lang="en-US" altLang="ja-JP" baseline="0" dirty="0"/>
              <a:t>In the strangeness physics, we add new axis of Strangeness and we investigate the nature of </a:t>
            </a:r>
            <a:r>
              <a:rPr lang="en-US" altLang="ja-JP" baseline="0" dirty="0" err="1"/>
              <a:t>hypernuclei</a:t>
            </a:r>
            <a:endParaRPr lang="en-US" altLang="ja-JP" baseline="0" dirty="0"/>
          </a:p>
          <a:p>
            <a:r>
              <a:rPr lang="en-US" altLang="ja-JP" baseline="0" dirty="0"/>
              <a:t>including hyperons in the nuclei.</a:t>
            </a:r>
          </a:p>
          <a:p>
            <a:r>
              <a:rPr lang="en-US" altLang="ja-JP" baseline="0" dirty="0"/>
              <a:t>This is the S=-1 sector mainly come from L hyper nuclei.</a:t>
            </a:r>
          </a:p>
          <a:p>
            <a:r>
              <a:rPr lang="en-US" altLang="ja-JP" baseline="0" dirty="0"/>
              <a:t>This is the S=-2 sector such as LL </a:t>
            </a:r>
            <a:r>
              <a:rPr lang="en-US" altLang="ja-JP" baseline="0" dirty="0" err="1"/>
              <a:t>hypernuclei</a:t>
            </a:r>
            <a:r>
              <a:rPr lang="en-US" altLang="ja-JP" baseline="0" dirty="0"/>
              <a:t> and Xi </a:t>
            </a:r>
            <a:r>
              <a:rPr lang="en-US" altLang="ja-JP" baseline="0" dirty="0" err="1"/>
              <a:t>hypernuclei</a:t>
            </a:r>
            <a:r>
              <a:rPr lang="en-US" altLang="ja-JP" baseline="0" dirty="0"/>
              <a:t>.</a:t>
            </a:r>
          </a:p>
          <a:p>
            <a:r>
              <a:rPr lang="en-US" altLang="ja-JP" baseline="0" dirty="0"/>
              <a:t>S=-2 system is the door way to the multi-strangeness system and this is one of the main topics at J-PARC.</a:t>
            </a:r>
          </a:p>
          <a:p>
            <a:endParaRPr lang="ja-JP"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are promoting the activities to realize the hadron experimental facility extension project.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are going to double the experimental hall and put additional production target and construct new unique beam lines.</a:t>
            </a:r>
            <a:endParaRPr lang="en-US" altLang="ja-JP" b="0" i="0" u="none" strike="noStrike" dirty="0">
              <a:solidFill>
                <a:srgbClr val="000000"/>
              </a:solidFill>
              <a:effectLst/>
            </a:endParaRP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01724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endParaRPr kumimoji="1" lang="en-US" altLang="ja-JP" sz="1200" b="0" i="0" u="none" strike="noStrike" kern="1200" dirty="0">
              <a:solidFill>
                <a:schemeClr val="tx1"/>
              </a:solidFill>
              <a:effectLst/>
              <a:latin typeface="+mn-lt"/>
              <a:ea typeface="+mn-ea"/>
              <a:cs typeface="+mn-cs"/>
            </a:endParaRPr>
          </a:p>
          <a:p>
            <a:pPr rtl="0"/>
            <a:r>
              <a:rPr kumimoji="1" lang="en-US" altLang="ja-JP" sz="1200" b="0" i="0" u="none" strike="noStrike" kern="1200" dirty="0">
                <a:solidFill>
                  <a:schemeClr val="tx1"/>
                </a:solidFill>
                <a:effectLst/>
                <a:latin typeface="+mn-lt"/>
                <a:ea typeface="+mn-ea"/>
                <a:cs typeface="+mn-cs"/>
              </a:rPr>
              <a:t>Today, the hyperon puzzle in neutron stars is big issue.</a:t>
            </a:r>
          </a:p>
          <a:p>
            <a:pPr rtl="0"/>
            <a:r>
              <a:rPr kumimoji="1" lang="en-US" altLang="ja-JP" sz="1200" b="0" i="0" u="none" strike="noStrike" kern="1200" dirty="0">
                <a:solidFill>
                  <a:schemeClr val="tx1"/>
                </a:solidFill>
                <a:effectLst/>
                <a:latin typeface="+mn-lt"/>
                <a:ea typeface="+mn-ea"/>
                <a:cs typeface="+mn-cs"/>
              </a:rPr>
              <a:t>The hyperon’s appearance is a reasonable scenario </a:t>
            </a:r>
            <a:r>
              <a:rPr lang="en-US" altLang="ja-JP" sz="1200" dirty="0">
                <a:latin typeface="+mn-lt"/>
              </a:rPr>
              <a:t>because of the huge Fermi energy of neutrons in the inner core of neutron stars.</a:t>
            </a:r>
          </a:p>
          <a:p>
            <a:pPr rtl="0"/>
            <a:r>
              <a:rPr kumimoji="1" lang="en-US" altLang="ja-JP" sz="1200" b="0" i="0" u="none" strike="noStrike" kern="1200" dirty="0">
                <a:solidFill>
                  <a:schemeClr val="tx1"/>
                </a:solidFill>
                <a:effectLst/>
                <a:latin typeface="+mn-lt"/>
                <a:ea typeface="+mn-ea"/>
                <a:cs typeface="+mn-cs"/>
              </a:rPr>
              <a:t>However, how can we reconcile these two points?</a:t>
            </a:r>
          </a:p>
          <a:p>
            <a:pPr rtl="0"/>
            <a:r>
              <a:rPr kumimoji="1" lang="en-US" altLang="ja-JP" sz="1200" b="0" i="0" u="none" strike="noStrike" kern="1200" dirty="0">
                <a:solidFill>
                  <a:schemeClr val="tx1"/>
                </a:solidFill>
                <a:effectLst/>
                <a:latin typeface="+mn-lt"/>
                <a:ea typeface="+mn-ea"/>
                <a:cs typeface="+mn-cs"/>
              </a:rPr>
              <a:t>One is that hyperons are expected to appear and soften the EOS</a:t>
            </a:r>
          </a:p>
          <a:p>
            <a:pPr rtl="0"/>
            <a:r>
              <a:rPr kumimoji="1" lang="en-US" altLang="ja-JP" sz="1200" b="0" i="0" u="none" strike="noStrike" kern="1200" dirty="0">
                <a:solidFill>
                  <a:schemeClr val="tx1"/>
                </a:solidFill>
                <a:effectLst/>
                <a:latin typeface="+mn-lt"/>
                <a:ea typeface="+mn-ea"/>
                <a:cs typeface="+mn-cs"/>
              </a:rPr>
              <a:t>The other is that the observed two-solar-mass neutron stars require a stiff EOS.</a:t>
            </a:r>
          </a:p>
          <a:p>
            <a:pPr rtl="0"/>
            <a:r>
              <a:rPr kumimoji="1" lang="en-US" altLang="ja-JP" sz="1200" b="0" i="0" u="none" strike="noStrike" kern="1200" dirty="0">
                <a:solidFill>
                  <a:schemeClr val="tx1"/>
                </a:solidFill>
                <a:effectLst/>
                <a:latin typeface="+mn-lt"/>
                <a:ea typeface="+mn-ea"/>
                <a:cs typeface="+mn-cs"/>
              </a:rPr>
              <a:t>As you know, the inclusion of only two-body YN interaction makes EOS quite soft.</a:t>
            </a:r>
          </a:p>
          <a:p>
            <a:pPr rtl="0"/>
            <a:r>
              <a:rPr kumimoji="1" lang="en-US" altLang="ja-JP" sz="1200" b="0" i="0" u="none" strike="noStrike" kern="1200" dirty="0">
                <a:solidFill>
                  <a:schemeClr val="tx1"/>
                </a:solidFill>
                <a:effectLst/>
                <a:latin typeface="+mn-lt"/>
                <a:ea typeface="+mn-ea"/>
                <a:cs typeface="+mn-cs"/>
              </a:rPr>
              <a:t>Many theorists claim the importance of three baryon forces including hyperons.</a:t>
            </a:r>
          </a:p>
          <a:p>
            <a:pPr rtl="0"/>
            <a:r>
              <a:rPr kumimoji="1" lang="en-US" altLang="ja-JP" sz="1200" b="0" i="0" u="none" strike="noStrike" kern="1200" dirty="0">
                <a:solidFill>
                  <a:schemeClr val="tx1"/>
                </a:solidFill>
                <a:effectLst/>
                <a:latin typeface="+mn-lt"/>
                <a:ea typeface="+mn-ea"/>
                <a:cs typeface="+mn-cs"/>
              </a:rPr>
              <a:t>The existence of the repulsive nucleon-three-body force</a:t>
            </a:r>
          </a:p>
          <a:p>
            <a:pPr rtl="0"/>
            <a:r>
              <a:rPr kumimoji="1" lang="en-US" altLang="ja-JP" sz="1200" b="0" i="0" u="none" strike="noStrike" kern="1200" dirty="0">
                <a:solidFill>
                  <a:schemeClr val="tx1"/>
                </a:solidFill>
                <a:effectLst/>
                <a:latin typeface="+mn-lt"/>
                <a:ea typeface="+mn-ea"/>
                <a:cs typeface="+mn-cs"/>
              </a:rPr>
              <a:t>is well established from binding energy data of (non-strange) nuclei.</a:t>
            </a:r>
          </a:p>
          <a:p>
            <a:pPr rtl="0"/>
            <a:r>
              <a:rPr kumimoji="1" lang="en-US" altLang="ja-JP" sz="1200" b="0" i="0" u="none" strike="noStrike" kern="1200" dirty="0">
                <a:solidFill>
                  <a:schemeClr val="tx1"/>
                </a:solidFill>
                <a:effectLst/>
                <a:latin typeface="+mn-lt"/>
                <a:ea typeface="+mn-ea"/>
                <a:cs typeface="+mn-cs"/>
              </a:rPr>
              <a:t>If there is a similar repulsive three-baryon forces between</a:t>
            </a:r>
          </a:p>
          <a:p>
            <a:pPr rtl="0"/>
            <a:r>
              <a:rPr kumimoji="1" lang="en-US" altLang="ja-JP" sz="1200" b="0" i="0" u="none" strike="noStrike" kern="1200" dirty="0">
                <a:solidFill>
                  <a:schemeClr val="tx1"/>
                </a:solidFill>
                <a:effectLst/>
                <a:latin typeface="+mn-lt"/>
                <a:ea typeface="+mn-ea"/>
                <a:cs typeface="+mn-cs"/>
              </a:rPr>
              <a:t>baryons including hyperons, it makes the EOS stiff.</a:t>
            </a:r>
          </a:p>
          <a:p>
            <a:pPr rtl="0"/>
            <a:r>
              <a:rPr kumimoji="1" lang="en-US" altLang="ja-JP" sz="1200" b="0" i="0" u="none" strike="noStrike" kern="1200" dirty="0">
                <a:solidFill>
                  <a:schemeClr val="tx1"/>
                </a:solidFill>
                <a:effectLst/>
                <a:latin typeface="+mn-lt"/>
                <a:ea typeface="+mn-ea"/>
                <a:cs typeface="+mn-cs"/>
              </a:rPr>
              <a:t>Therefore, the 3 baryon force is key to solve the hyperon puzzle.</a:t>
            </a:r>
          </a:p>
          <a:p>
            <a:pPr rtl="0"/>
            <a:r>
              <a:rPr kumimoji="1" lang="en-US" altLang="ja-JP" sz="1200" b="0" i="0" u="none" strike="noStrike" kern="1200" dirty="0">
                <a:solidFill>
                  <a:schemeClr val="tx1"/>
                </a:solidFill>
                <a:effectLst/>
                <a:latin typeface="+mn-lt"/>
                <a:ea typeface="+mn-ea"/>
                <a:cs typeface="+mn-cs"/>
              </a:rPr>
              <a:t>This is an example of the calculated the density dependence of L single particle potential.</a:t>
            </a:r>
          </a:p>
          <a:p>
            <a:pPr rtl="0"/>
            <a:r>
              <a:rPr kumimoji="1" lang="en-US" altLang="ja-JP" sz="1200" b="0" i="0" u="none" strike="noStrike" kern="1200" dirty="0">
                <a:solidFill>
                  <a:schemeClr val="tx1"/>
                </a:solidFill>
                <a:effectLst/>
                <a:latin typeface="+mn-lt"/>
                <a:ea typeface="+mn-ea"/>
                <a:cs typeface="+mn-cs"/>
              </a:rPr>
              <a:t>At the higher density region, the three-body force is predicted to make a significant repulsive contribution.</a:t>
            </a:r>
          </a:p>
          <a:p>
            <a:pPr rtl="0"/>
            <a:r>
              <a:rPr kumimoji="1" lang="en-US" altLang="ja-JP" sz="1200" b="0" i="0" u="none" strike="noStrike" kern="1200" dirty="0">
                <a:solidFill>
                  <a:schemeClr val="tx1"/>
                </a:solidFill>
                <a:effectLst/>
                <a:latin typeface="+mn-lt"/>
                <a:ea typeface="+mn-ea"/>
                <a:cs typeface="+mn-cs"/>
              </a:rPr>
              <a:t>We have to understand this density dependence of LN interaction from L binding energy data in </a:t>
            </a:r>
            <a:r>
              <a:rPr kumimoji="1" lang="en-US" altLang="ja-JP" sz="1200" b="0" i="0" u="none" strike="noStrike" kern="1200" dirty="0" err="1">
                <a:solidFill>
                  <a:schemeClr val="tx1"/>
                </a:solidFill>
                <a:effectLst/>
                <a:latin typeface="+mn-lt"/>
                <a:ea typeface="+mn-ea"/>
                <a:cs typeface="+mn-cs"/>
              </a:rPr>
              <a:t>hypernuclei</a:t>
            </a:r>
            <a:r>
              <a:rPr kumimoji="1" lang="en-US" altLang="ja-JP" sz="1200" b="0" i="0" u="none" strike="noStrike" kern="1200" dirty="0">
                <a:solidFill>
                  <a:schemeClr val="tx1"/>
                </a:solidFill>
                <a:effectLst/>
                <a:latin typeface="+mn-lt"/>
                <a:ea typeface="+mn-ea"/>
                <a:cs typeface="+mn-cs"/>
              </a:rPr>
              <a:t>.</a:t>
            </a:r>
          </a:p>
          <a:p>
            <a:pPr rtl="0"/>
            <a:r>
              <a:rPr kumimoji="1" lang="en-US" altLang="ja-JP" sz="1200" b="0" i="0" u="none" strike="noStrike" kern="1200" dirty="0">
                <a:solidFill>
                  <a:schemeClr val="tx1"/>
                </a:solidFill>
                <a:effectLst/>
                <a:latin typeface="+mn-lt"/>
                <a:ea typeface="+mn-ea"/>
                <a:cs typeface="+mn-cs"/>
              </a:rPr>
              <a:t>Then this enables us to derive the strength of the LNN force.</a:t>
            </a:r>
          </a:p>
          <a:p>
            <a:pPr rtl="0"/>
            <a:endParaRPr kumimoji="1" lang="ja-JP" altLang="en-US">
              <a:latin typeface="Symbol" pitchFamily="2" charset="2"/>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AD9E4-A555-415F-883A-0FE9955A8C4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722305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For this purpose, we will measure the binding energies of  L deep inside of nucleus.</a:t>
            </a:r>
          </a:p>
          <a:p>
            <a:pPr rtl="0"/>
            <a:r>
              <a:rPr kumimoji="1" lang="en-US" altLang="ja-JP" sz="1200" b="0" i="0" u="none" strike="noStrike" kern="1200" dirty="0">
                <a:solidFill>
                  <a:schemeClr val="tx1"/>
                </a:solidFill>
                <a:effectLst/>
                <a:latin typeface="+mn-lt"/>
                <a:ea typeface="+mn-ea"/>
                <a:cs typeface="+mn-cs"/>
              </a:rPr>
              <a:t>Such measurement is only possible for hyperons.</a:t>
            </a:r>
          </a:p>
          <a:p>
            <a:pPr rtl="0"/>
            <a:r>
              <a:rPr kumimoji="1" lang="en-US" altLang="ja-JP" sz="1200" b="0" i="0" u="none" strike="noStrike" kern="1200" dirty="0">
                <a:solidFill>
                  <a:schemeClr val="tx1"/>
                </a:solidFill>
                <a:effectLst/>
                <a:latin typeface="+mn-lt"/>
                <a:ea typeface="+mn-ea"/>
                <a:cs typeface="+mn-cs"/>
              </a:rPr>
              <a:t>In L </a:t>
            </a:r>
            <a:r>
              <a:rPr kumimoji="1" lang="en-US" altLang="ja-JP" sz="1200" b="0" i="0" u="none" strike="noStrike" kern="1200" dirty="0" err="1">
                <a:solidFill>
                  <a:schemeClr val="tx1"/>
                </a:solidFill>
                <a:effectLst/>
                <a:latin typeface="+mn-lt"/>
                <a:ea typeface="+mn-ea"/>
                <a:cs typeface="+mn-cs"/>
              </a:rPr>
              <a:t>hypernuleus</a:t>
            </a:r>
            <a:r>
              <a:rPr kumimoji="1" lang="en-US" altLang="ja-JP" sz="1200" b="0" i="0" u="none" strike="noStrike" kern="1200" dirty="0">
                <a:solidFill>
                  <a:schemeClr val="tx1"/>
                </a:solidFill>
                <a:effectLst/>
                <a:latin typeface="+mn-lt"/>
                <a:ea typeface="+mn-ea"/>
                <a:cs typeface="+mn-cs"/>
              </a:rPr>
              <a:t>, we can access directly to </a:t>
            </a:r>
            <a:r>
              <a:rPr kumimoji="1" lang="en-US" altLang="ja-JP" sz="1200" b="0" i="0" u="none" strike="noStrike" kern="1200" dirty="0" err="1">
                <a:solidFill>
                  <a:schemeClr val="tx1"/>
                </a:solidFill>
                <a:effectLst/>
                <a:latin typeface="+mn-lt"/>
                <a:ea typeface="+mn-ea"/>
                <a:cs typeface="+mn-cs"/>
              </a:rPr>
              <a:t>sL</a:t>
            </a:r>
            <a:r>
              <a:rPr kumimoji="1" lang="en-US" altLang="ja-JP" sz="1200" b="0" i="0" u="none" strike="noStrike" kern="1200" dirty="0">
                <a:solidFill>
                  <a:schemeClr val="tx1"/>
                </a:solidFill>
                <a:effectLst/>
                <a:latin typeface="+mn-lt"/>
                <a:ea typeface="+mn-ea"/>
                <a:cs typeface="+mn-cs"/>
              </a:rPr>
              <a:t> state.</a:t>
            </a:r>
          </a:p>
          <a:p>
            <a:pPr rtl="0"/>
            <a:r>
              <a:rPr kumimoji="1" lang="en-US" altLang="ja-JP" sz="1200" b="0" i="0" u="none" strike="noStrike" kern="1200" dirty="0">
                <a:solidFill>
                  <a:schemeClr val="tx1"/>
                </a:solidFill>
                <a:effectLst/>
                <a:latin typeface="+mn-lt"/>
                <a:ea typeface="+mn-ea"/>
                <a:cs typeface="+mn-cs"/>
              </a:rPr>
              <a:t>In addition, the nuclear density for a L in each orbital state is different,</a:t>
            </a:r>
          </a:p>
          <a:p>
            <a:pPr rtl="0"/>
            <a:r>
              <a:rPr kumimoji="1" lang="en-US" altLang="ja-JP" sz="1200" b="0" i="0" u="none" strike="noStrike" kern="1200" dirty="0">
                <a:solidFill>
                  <a:schemeClr val="tx1"/>
                </a:solidFill>
                <a:effectLst/>
                <a:latin typeface="+mn-lt"/>
                <a:ea typeface="+mn-ea"/>
                <a:cs typeface="+mn-cs"/>
              </a:rPr>
              <a:t>as shown here by </a:t>
            </a:r>
            <a:r>
              <a:rPr kumimoji="1" lang="en-US" altLang="ja-JP" sz="1200" b="0" i="0" u="none" strike="noStrike" kern="1200" dirty="0" err="1">
                <a:solidFill>
                  <a:schemeClr val="tx1"/>
                </a:solidFill>
                <a:effectLst/>
                <a:latin typeface="+mn-lt"/>
                <a:ea typeface="+mn-ea"/>
                <a:cs typeface="+mn-cs"/>
              </a:rPr>
              <a:t>Isaka’s</a:t>
            </a:r>
            <a:r>
              <a:rPr kumimoji="1" lang="en-US" altLang="ja-JP" sz="1200" b="0" i="0" u="none" strike="noStrike" kern="1200" dirty="0">
                <a:solidFill>
                  <a:schemeClr val="tx1"/>
                </a:solidFill>
                <a:effectLst/>
                <a:latin typeface="+mn-lt"/>
                <a:ea typeface="+mn-ea"/>
                <a:cs typeface="+mn-cs"/>
              </a:rPr>
              <a:t> AMD calculation for example.</a:t>
            </a:r>
          </a:p>
          <a:p>
            <a:pPr rtl="0"/>
            <a:r>
              <a:rPr kumimoji="1" lang="en-US" altLang="ja-JP" sz="1200" b="0" i="0" u="none" strike="noStrike" kern="1200" dirty="0">
                <a:solidFill>
                  <a:schemeClr val="tx1"/>
                </a:solidFill>
                <a:effectLst/>
                <a:latin typeface="+mn-lt"/>
                <a:ea typeface="+mn-ea"/>
                <a:cs typeface="+mn-cs"/>
              </a:rPr>
              <a:t>Therefore, we have two directions to study the density dependent LN interaction.</a:t>
            </a:r>
          </a:p>
          <a:p>
            <a:pPr rtl="0"/>
            <a:r>
              <a:rPr kumimoji="1" lang="en-US" altLang="ja-JP" sz="1200" b="0" i="0" u="none" strike="noStrike" kern="1200" dirty="0">
                <a:solidFill>
                  <a:schemeClr val="tx1"/>
                </a:solidFill>
                <a:effectLst/>
                <a:latin typeface="+mn-lt"/>
                <a:ea typeface="+mn-ea"/>
                <a:cs typeface="+mn-cs"/>
              </a:rPr>
              <a:t>Fist one is  mass dependence of L binding energy and second one is L orbital dependence of L binding energy.</a:t>
            </a:r>
          </a:p>
          <a:p>
            <a:pPr rtl="0"/>
            <a:endParaRPr kumimoji="1" lang="en-US" altLang="ja-JP" sz="1200" b="0" i="0" u="none" strike="noStrike" kern="1200" dirty="0">
              <a:solidFill>
                <a:schemeClr val="tx1"/>
              </a:solidFill>
              <a:effectLst/>
              <a:latin typeface="+mn-lt"/>
              <a:ea typeface="+mn-ea"/>
              <a:cs typeface="+mn-cs"/>
            </a:endParaRPr>
          </a:p>
          <a:p>
            <a:pPr rtl="0"/>
            <a:r>
              <a:rPr kumimoji="1" lang="en-US" altLang="ja-JP" sz="1200" b="0" i="0" u="none" strike="noStrike" kern="1200" dirty="0">
                <a:solidFill>
                  <a:schemeClr val="tx1"/>
                </a:solidFill>
                <a:effectLst/>
                <a:latin typeface="+mn-lt"/>
                <a:ea typeface="+mn-ea"/>
                <a:cs typeface="+mn-cs"/>
              </a:rPr>
              <a:t>This is the comparison of the measured BL value and theoretical calculation for wide-mass region.</a:t>
            </a:r>
          </a:p>
          <a:p>
            <a:pPr rtl="0"/>
            <a:r>
              <a:rPr kumimoji="1" lang="en-US" altLang="ja-JP" sz="1200" b="0" i="0" u="none" strike="noStrike" kern="1200" dirty="0">
                <a:solidFill>
                  <a:schemeClr val="tx1"/>
                </a:solidFill>
                <a:effectLst/>
                <a:latin typeface="+mn-lt"/>
                <a:ea typeface="+mn-ea"/>
                <a:cs typeface="+mn-cs"/>
              </a:rPr>
              <a:t>This is the calculation with the LN interaction from the Nijmegen ESC16 model.</a:t>
            </a:r>
          </a:p>
          <a:p>
            <a:pPr rtl="0"/>
            <a:r>
              <a:rPr kumimoji="1" lang="en-US" altLang="ja-JP" sz="1200" b="0" i="0" u="none" strike="noStrike" kern="1200" dirty="0">
                <a:solidFill>
                  <a:schemeClr val="tx1"/>
                </a:solidFill>
                <a:effectLst/>
                <a:latin typeface="+mn-lt"/>
                <a:ea typeface="+mn-ea"/>
                <a:cs typeface="+mn-cs"/>
              </a:rPr>
              <a:t>The blue line shows the calculation with only two-body LN interaction and this results in over bound.</a:t>
            </a:r>
          </a:p>
          <a:p>
            <a:pPr rtl="0"/>
            <a:r>
              <a:rPr kumimoji="1" lang="en-US" altLang="ja-JP" sz="1200" b="0" i="0" u="none" strike="noStrike" kern="1200" dirty="0">
                <a:solidFill>
                  <a:schemeClr val="tx1"/>
                </a:solidFill>
                <a:effectLst/>
                <a:latin typeface="+mn-lt"/>
                <a:ea typeface="+mn-ea"/>
                <a:cs typeface="+mn-cs"/>
              </a:rPr>
              <a:t>The difference between accurate BL measurements and calculation with reliable two-body LN interaction includes the effect of density dependence of the LN interaction.</a:t>
            </a:r>
          </a:p>
          <a:p>
            <a:pPr rtl="0"/>
            <a:r>
              <a:rPr kumimoji="1" lang="en-US" altLang="ja-JP" sz="1200" b="0" i="0" u="none" strike="noStrike" kern="1200" dirty="0">
                <a:solidFill>
                  <a:schemeClr val="tx1"/>
                </a:solidFill>
                <a:effectLst/>
                <a:latin typeface="+mn-lt"/>
                <a:ea typeface="+mn-ea"/>
                <a:cs typeface="+mn-cs"/>
              </a:rPr>
              <a:t>This difference should be explained from LNN force consistently for wide mass range and all L orbits.</a:t>
            </a:r>
          </a:p>
          <a:p>
            <a:pPr rtl="0"/>
            <a:r>
              <a:rPr kumimoji="1" lang="en-US" altLang="ja-JP" sz="1200" b="0" i="0" u="none" strike="noStrike" kern="1200" dirty="0">
                <a:solidFill>
                  <a:schemeClr val="tx1"/>
                </a:solidFill>
                <a:effectLst/>
                <a:latin typeface="+mn-lt"/>
                <a:ea typeface="+mn-ea"/>
                <a:cs typeface="+mn-cs"/>
              </a:rPr>
              <a:t>Then we can predict LN interaction in higher density nuclear matter.</a:t>
            </a:r>
          </a:p>
          <a:p>
            <a:pPr rtl="0"/>
            <a:r>
              <a:rPr kumimoji="1" lang="en-US" altLang="ja-JP" sz="1200" b="0" i="0" u="none" strike="noStrike" kern="1200" dirty="0">
                <a:solidFill>
                  <a:schemeClr val="tx1"/>
                </a:solidFill>
                <a:effectLst/>
                <a:latin typeface="+mn-lt"/>
                <a:ea typeface="+mn-ea"/>
                <a:cs typeface="+mn-cs"/>
              </a:rPr>
              <a:t>In this calculation, the LNN repulsive interaction is introduced to explain L </a:t>
            </a:r>
            <a:r>
              <a:rPr kumimoji="1" lang="en-US" altLang="ja-JP" sz="1200" b="0" i="0" u="none" strike="noStrike" kern="1200" dirty="0" err="1">
                <a:solidFill>
                  <a:schemeClr val="tx1"/>
                </a:solidFill>
                <a:effectLst/>
                <a:latin typeface="+mn-lt"/>
                <a:ea typeface="+mn-ea"/>
                <a:cs typeface="+mn-cs"/>
              </a:rPr>
              <a:t>hypernulear</a:t>
            </a:r>
            <a:r>
              <a:rPr kumimoji="1" lang="en-US" altLang="ja-JP" sz="1200" b="0" i="0" u="none" strike="noStrike" kern="1200" dirty="0">
                <a:solidFill>
                  <a:schemeClr val="tx1"/>
                </a:solidFill>
                <a:effectLst/>
                <a:latin typeface="+mn-lt"/>
                <a:ea typeface="+mn-ea"/>
                <a:cs typeface="+mn-cs"/>
              </a:rPr>
              <a:t> binding energy.</a:t>
            </a:r>
          </a:p>
          <a:p>
            <a:br>
              <a:rPr lang="en-US" altLang="ja-JP" dirty="0"/>
            </a:br>
            <a:br>
              <a:rPr lang="en-US" altLang="ja-JP" dirty="0"/>
            </a:b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91412-AF34-C349-A960-BBB28C7814F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702556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HIHR beamline is a centerpiece beamline in this project.</a:t>
            </a:r>
          </a:p>
          <a:p>
            <a:pPr rtl="0"/>
            <a:r>
              <a:rPr kumimoji="1" lang="en-US" altLang="ja-JP" sz="1200" b="0" i="0" u="none" strike="noStrike" kern="1200" dirty="0">
                <a:solidFill>
                  <a:schemeClr val="tx1"/>
                </a:solidFill>
                <a:effectLst/>
                <a:latin typeface="+mn-lt"/>
                <a:ea typeface="+mn-ea"/>
                <a:cs typeface="+mn-cs"/>
              </a:rPr>
              <a:t>HIHR is a dispersion-matching beam line for the 2ndary beam line.</a:t>
            </a:r>
          </a:p>
          <a:p>
            <a:pPr rtl="0"/>
            <a:r>
              <a:rPr kumimoji="1" lang="en-US" altLang="ja-JP" sz="1200" b="0" i="0" u="none" strike="noStrike" kern="1200" dirty="0">
                <a:solidFill>
                  <a:schemeClr val="tx1"/>
                </a:solidFill>
                <a:effectLst/>
                <a:latin typeface="+mn-lt"/>
                <a:ea typeface="+mn-ea"/>
                <a:cs typeface="+mn-cs"/>
              </a:rPr>
              <a:t>The dispersion-matching technique is a well established method at RCNP and RIKEN, but this is the first challenge for the GeV 2nddary beam.</a:t>
            </a:r>
          </a:p>
          <a:p>
            <a:pPr rtl="0"/>
            <a:r>
              <a:rPr kumimoji="1" lang="en-US" altLang="ja-JP" sz="1200" b="0" i="0" u="none" strike="noStrike" kern="1200" dirty="0">
                <a:solidFill>
                  <a:schemeClr val="tx1"/>
                </a:solidFill>
                <a:effectLst/>
                <a:latin typeface="+mn-lt"/>
                <a:ea typeface="+mn-ea"/>
                <a:cs typeface="+mn-cs"/>
              </a:rPr>
              <a:t>This beam line realizes the high-resolution spectroscopy without beam intensity limit by removing the beamline detectors.</a:t>
            </a:r>
          </a:p>
          <a:p>
            <a:pPr rtl="0"/>
            <a:r>
              <a:rPr kumimoji="1" lang="en-US" altLang="ja-JP" sz="1200" b="0" i="0" u="none" strike="noStrike" kern="1200" dirty="0">
                <a:solidFill>
                  <a:schemeClr val="tx1"/>
                </a:solidFill>
                <a:effectLst/>
                <a:latin typeface="+mn-lt"/>
                <a:ea typeface="+mn-ea"/>
                <a:cs typeface="+mn-cs"/>
              </a:rPr>
              <a:t>We can use high intensity pi beam of more than 10^8 / pulse.</a:t>
            </a:r>
          </a:p>
          <a:p>
            <a:pPr rtl="0"/>
            <a:r>
              <a:rPr kumimoji="1" lang="en-US" altLang="ja-JP" sz="1200" b="0" i="0" u="none" strike="noStrike" kern="1200" dirty="0">
                <a:solidFill>
                  <a:schemeClr val="tx1"/>
                </a:solidFill>
                <a:effectLst/>
                <a:latin typeface="+mn-lt"/>
                <a:ea typeface="+mn-ea"/>
                <a:cs typeface="+mn-cs"/>
              </a:rPr>
              <a:t>Thin targets can be used.</a:t>
            </a:r>
          </a:p>
          <a:p>
            <a:pPr rtl="0"/>
            <a:r>
              <a:rPr kumimoji="1" lang="en-US" altLang="ja-JP" sz="1200" b="0" i="0" u="none" strike="noStrike" kern="1200" dirty="0">
                <a:solidFill>
                  <a:schemeClr val="tx1"/>
                </a:solidFill>
                <a:effectLst/>
                <a:latin typeface="+mn-lt"/>
                <a:ea typeface="+mn-ea"/>
                <a:cs typeface="+mn-cs"/>
              </a:rPr>
              <a:t>We can have a high resolution and various target options.</a:t>
            </a:r>
          </a:p>
          <a:p>
            <a:pPr rtl="0"/>
            <a:r>
              <a:rPr kumimoji="1" lang="en-US" altLang="ja-JP" sz="1200" b="0" i="0" u="none" strike="noStrike" kern="1200" dirty="0">
                <a:solidFill>
                  <a:schemeClr val="tx1"/>
                </a:solidFill>
                <a:effectLst/>
                <a:latin typeface="+mn-lt"/>
                <a:ea typeface="+mn-ea"/>
                <a:cs typeface="+mn-cs"/>
              </a:rPr>
              <a:t>In the KEK experiment, it was impossible to separate peaks for heavy </a:t>
            </a:r>
            <a:r>
              <a:rPr kumimoji="1" lang="en-US" altLang="ja-JP" sz="1200" b="0" i="0" u="none" strike="noStrike" kern="1200" dirty="0" err="1">
                <a:solidFill>
                  <a:schemeClr val="tx1"/>
                </a:solidFill>
                <a:effectLst/>
                <a:latin typeface="+mn-lt"/>
                <a:ea typeface="+mn-ea"/>
                <a:cs typeface="+mn-cs"/>
              </a:rPr>
              <a:t>hypernuclei</a:t>
            </a:r>
            <a:r>
              <a:rPr kumimoji="1" lang="en-US" altLang="ja-JP" sz="1200" b="0" i="0" u="none" strike="noStrike" kern="1200" dirty="0">
                <a:solidFill>
                  <a:schemeClr val="tx1"/>
                </a:solidFill>
                <a:effectLst/>
                <a:latin typeface="+mn-lt"/>
                <a:ea typeface="+mn-ea"/>
                <a:cs typeface="+mn-cs"/>
              </a:rPr>
              <a:t> like Pb 208 Lambda due to limited resolution.</a:t>
            </a:r>
          </a:p>
          <a:p>
            <a:pPr rtl="0"/>
            <a:r>
              <a:rPr kumimoji="1" lang="en-US" altLang="ja-JP" sz="1200" b="0" i="0" u="none" strike="noStrike" kern="1200" dirty="0">
                <a:solidFill>
                  <a:schemeClr val="tx1"/>
                </a:solidFill>
                <a:effectLst/>
                <a:latin typeface="+mn-lt"/>
                <a:ea typeface="+mn-ea"/>
                <a:cs typeface="+mn-cs"/>
              </a:rPr>
              <a:t>In HIHR, Clear separation of major peaks as well as sub-major peaks can be realized.</a:t>
            </a:r>
          </a:p>
          <a:p>
            <a:pPr rtl="0"/>
            <a:r>
              <a:rPr kumimoji="1" lang="en-US" altLang="ja-JP" sz="1200" b="0" i="0" u="none" strike="noStrike" kern="1200" dirty="0">
                <a:solidFill>
                  <a:schemeClr val="tx1"/>
                </a:solidFill>
                <a:effectLst/>
                <a:latin typeface="+mn-lt"/>
                <a:ea typeface="+mn-ea"/>
                <a:cs typeface="+mn-cs"/>
              </a:rPr>
              <a:t>Precise L binding energies for wide-mass range including heavy </a:t>
            </a:r>
            <a:r>
              <a:rPr kumimoji="1" lang="en-US" altLang="ja-JP" sz="1200" b="0" i="0" u="none" strike="noStrike" kern="1200" dirty="0" err="1">
                <a:solidFill>
                  <a:schemeClr val="tx1"/>
                </a:solidFill>
                <a:effectLst/>
                <a:latin typeface="+mn-lt"/>
                <a:ea typeface="+mn-ea"/>
                <a:cs typeface="+mn-cs"/>
              </a:rPr>
              <a:t>hypernculei</a:t>
            </a:r>
            <a:r>
              <a:rPr kumimoji="1" lang="en-US" altLang="ja-JP" sz="1200" b="0" i="0" u="none" strike="noStrike" kern="1200" dirty="0">
                <a:solidFill>
                  <a:schemeClr val="tx1"/>
                </a:solidFill>
                <a:effectLst/>
                <a:latin typeface="+mn-lt"/>
                <a:ea typeface="+mn-ea"/>
                <a:cs typeface="+mn-cs"/>
              </a:rPr>
              <a:t> become possible.</a:t>
            </a:r>
          </a:p>
          <a:p>
            <a:pPr rtl="0"/>
            <a:r>
              <a:rPr kumimoji="1" lang="en-US" altLang="ja-JP" sz="1200" b="0" i="0" u="none" strike="noStrike" kern="1200" dirty="0">
                <a:solidFill>
                  <a:schemeClr val="tx1"/>
                </a:solidFill>
                <a:effectLst/>
                <a:latin typeface="+mn-lt"/>
                <a:ea typeface="+mn-ea"/>
                <a:cs typeface="+mn-cs"/>
              </a:rPr>
              <a:t>This enables us to study the density dependence of LN interaction which is hopefully explained from the LNN three-body interaction.</a:t>
            </a:r>
          </a:p>
          <a:p>
            <a:pPr rtl="0"/>
            <a:r>
              <a:rPr kumimoji="1" lang="en-US" altLang="ja-JP" sz="1200" b="0" i="0" u="none" strike="noStrike" kern="1200" dirty="0">
                <a:solidFill>
                  <a:schemeClr val="tx1"/>
                </a:solidFill>
                <a:effectLst/>
                <a:latin typeface="+mn-lt"/>
                <a:ea typeface="+mn-ea"/>
                <a:cs typeface="+mn-cs"/>
              </a:rPr>
              <a:t> Then, by extrapolating the Lambda single particle potential to the higher density region, we want to untangle the hyperon puzzle in neutron stars.</a:t>
            </a: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EAD9E4-A555-415F-883A-0FE9955A8C4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873655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a:solidFill>
                  <a:schemeClr val="tx1"/>
                </a:solidFill>
                <a:effectLst/>
                <a:latin typeface="+mn-lt"/>
                <a:ea typeface="+mn-ea"/>
                <a:cs typeface="+mn-cs"/>
              </a:rPr>
              <a:t>陽子、中性子の仲間は、実は数多く存在します。陽子と中性子は、内部に</a:t>
            </a:r>
            <a:r>
              <a:rPr kumimoji="1" lang="en-US" altLang="ja-JP" sz="1200" b="0" i="0" u="none" strike="noStrike" kern="1200" dirty="0">
                <a:solidFill>
                  <a:schemeClr val="tx1"/>
                </a:solidFill>
                <a:effectLst/>
                <a:latin typeface="+mn-lt"/>
                <a:ea typeface="+mn-ea"/>
                <a:cs typeface="+mn-cs"/>
              </a:rPr>
              <a:t>3</a:t>
            </a:r>
            <a:r>
              <a:rPr kumimoji="1" lang="ja-JP" altLang="en-US" sz="1200" b="0" i="0" u="none" strike="noStrike" kern="1200">
                <a:solidFill>
                  <a:schemeClr val="tx1"/>
                </a:solidFill>
                <a:effectLst/>
                <a:latin typeface="+mn-lt"/>
                <a:ea typeface="+mn-ea"/>
                <a:cs typeface="+mn-cs"/>
              </a:rPr>
              <a:t>つのクォークをコアとして含んでいますが、それはクォークの中で最も軽い世代のアップクォークとダウンクォークで、陽子はアップクォークが</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つとダウンクォークが</a:t>
            </a:r>
            <a:r>
              <a:rPr kumimoji="1" lang="en-US" altLang="ja-JP" sz="1200" b="0" i="0" u="none" strike="noStrike" kern="1200" dirty="0">
                <a:solidFill>
                  <a:schemeClr val="tx1"/>
                </a:solidFill>
                <a:effectLst/>
                <a:latin typeface="+mn-lt"/>
                <a:ea typeface="+mn-ea"/>
                <a:cs typeface="+mn-cs"/>
              </a:rPr>
              <a:t>1</a:t>
            </a:r>
            <a:r>
              <a:rPr kumimoji="1" lang="ja-JP" altLang="en-US" sz="1200" b="0" i="0" u="none" strike="noStrike" kern="1200">
                <a:solidFill>
                  <a:schemeClr val="tx1"/>
                </a:solidFill>
                <a:effectLst/>
                <a:latin typeface="+mn-lt"/>
                <a:ea typeface="+mn-ea"/>
                <a:cs typeface="+mn-cs"/>
              </a:rPr>
              <a:t>つ、中性子はアップクォークが</a:t>
            </a:r>
            <a:r>
              <a:rPr kumimoji="1" lang="en-US" altLang="ja-JP" sz="1200" b="0" i="0" u="none" strike="noStrike" kern="1200" dirty="0">
                <a:solidFill>
                  <a:schemeClr val="tx1"/>
                </a:solidFill>
                <a:effectLst/>
                <a:latin typeface="+mn-lt"/>
                <a:ea typeface="+mn-ea"/>
                <a:cs typeface="+mn-cs"/>
              </a:rPr>
              <a:t>1</a:t>
            </a:r>
            <a:r>
              <a:rPr kumimoji="1" lang="ja-JP" altLang="en-US" sz="1200" b="0" i="0" u="none" strike="noStrike" kern="1200">
                <a:solidFill>
                  <a:schemeClr val="tx1"/>
                </a:solidFill>
                <a:effectLst/>
                <a:latin typeface="+mn-lt"/>
                <a:ea typeface="+mn-ea"/>
                <a:cs typeface="+mn-cs"/>
              </a:rPr>
              <a:t>つでダウンクォークが</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つで出来ています。この</a:t>
            </a:r>
            <a:r>
              <a:rPr kumimoji="1" lang="en-US" altLang="ja-JP" sz="1200" b="0" i="0" u="none" strike="noStrike" kern="1200" dirty="0">
                <a:solidFill>
                  <a:schemeClr val="tx1"/>
                </a:solidFill>
                <a:effectLst/>
                <a:latin typeface="+mn-lt"/>
                <a:ea typeface="+mn-ea"/>
                <a:cs typeface="+mn-cs"/>
              </a:rPr>
              <a:t>3</a:t>
            </a:r>
            <a:r>
              <a:rPr kumimoji="1" lang="ja-JP" altLang="en-US" sz="1200" b="0" i="0" u="none" strike="noStrike" kern="1200">
                <a:solidFill>
                  <a:schemeClr val="tx1"/>
                </a:solidFill>
                <a:effectLst/>
                <a:latin typeface="+mn-lt"/>
                <a:ea typeface="+mn-ea"/>
                <a:cs typeface="+mn-cs"/>
              </a:rPr>
              <a:t>つのクォークの中に、三番目に軽いストレンジクォークを含んだ粒子がハイペロンです。この絵で、横の軸にアップクォークとダウンクォークの数の差、下向きの軸にストレンジクォークの数で表すと、このような対称的な粒子達がグループをなします。ストレンジクォークを</a:t>
            </a:r>
            <a:r>
              <a:rPr kumimoji="1" lang="en-US" altLang="ja-JP" sz="1200" b="0" i="0" u="none" strike="noStrike" kern="1200" dirty="0">
                <a:solidFill>
                  <a:schemeClr val="tx1"/>
                </a:solidFill>
                <a:effectLst/>
                <a:latin typeface="+mn-lt"/>
                <a:ea typeface="+mn-ea"/>
                <a:cs typeface="+mn-cs"/>
              </a:rPr>
              <a:t>1</a:t>
            </a:r>
            <a:r>
              <a:rPr kumimoji="1" lang="ja-JP" altLang="en-US" sz="1200" b="0" i="0" u="none" strike="noStrike" kern="1200">
                <a:solidFill>
                  <a:schemeClr val="tx1"/>
                </a:solidFill>
                <a:effectLst/>
                <a:latin typeface="+mn-lt"/>
                <a:ea typeface="+mn-ea"/>
                <a:cs typeface="+mn-cs"/>
              </a:rPr>
              <a:t>つ含む粒子として、</a:t>
            </a:r>
            <a:r>
              <a:rPr kumimoji="1" lang="el-GR" altLang="ja-JP" sz="1200" b="0" i="0" u="none" strike="noStrike" kern="1200" dirty="0">
                <a:solidFill>
                  <a:schemeClr val="tx1"/>
                </a:solidFill>
                <a:effectLst/>
                <a:latin typeface="+mn-lt"/>
                <a:ea typeface="+mn-ea"/>
                <a:cs typeface="+mn-cs"/>
              </a:rPr>
              <a:t>Λ</a:t>
            </a:r>
            <a:r>
              <a:rPr kumimoji="1" lang="ja-JP" altLang="en-US" sz="1200" b="0" i="0" u="none" strike="noStrike" kern="1200">
                <a:solidFill>
                  <a:schemeClr val="tx1"/>
                </a:solidFill>
                <a:effectLst/>
                <a:latin typeface="+mn-lt"/>
                <a:ea typeface="+mn-ea"/>
                <a:cs typeface="+mn-cs"/>
              </a:rPr>
              <a:t>粒子や、</a:t>
            </a:r>
            <a:r>
              <a:rPr kumimoji="1" lang="en-US" altLang="ja-JP" sz="1200" b="0" i="0" u="none" strike="noStrike" kern="1200" dirty="0">
                <a:solidFill>
                  <a:schemeClr val="tx1"/>
                </a:solidFill>
                <a:effectLst/>
                <a:latin typeface="+mn-lt"/>
                <a:ea typeface="+mn-ea"/>
                <a:cs typeface="+mn-cs"/>
              </a:rPr>
              <a:t>3</a:t>
            </a:r>
            <a:r>
              <a:rPr kumimoji="1" lang="ja-JP" altLang="en-US" sz="1200" b="0" i="0" u="none" strike="noStrike" kern="1200">
                <a:solidFill>
                  <a:schemeClr val="tx1"/>
                </a:solidFill>
                <a:effectLst/>
                <a:latin typeface="+mn-lt"/>
                <a:ea typeface="+mn-ea"/>
                <a:cs typeface="+mn-cs"/>
              </a:rPr>
              <a:t>つの電荷の異なる状態を持つ</a:t>
            </a:r>
            <a:r>
              <a:rPr kumimoji="1" lang="el-GR" altLang="ja-JP" sz="1200" b="0" i="0" u="none" strike="noStrike" kern="1200" dirty="0">
                <a:solidFill>
                  <a:schemeClr val="tx1"/>
                </a:solidFill>
                <a:effectLst/>
                <a:latin typeface="+mn-lt"/>
                <a:ea typeface="+mn-ea"/>
                <a:cs typeface="+mn-cs"/>
              </a:rPr>
              <a:t>Σ</a:t>
            </a:r>
            <a:r>
              <a:rPr kumimoji="1" lang="ja-JP" altLang="en-US" sz="1200" b="0" i="0" u="none" strike="noStrike" kern="1200">
                <a:solidFill>
                  <a:schemeClr val="tx1"/>
                </a:solidFill>
                <a:effectLst/>
                <a:latin typeface="+mn-lt"/>
                <a:ea typeface="+mn-ea"/>
                <a:cs typeface="+mn-cs"/>
              </a:rPr>
              <a:t>粒子、さらに</a:t>
            </a:r>
            <a:r>
              <a:rPr kumimoji="1" lang="en-US" altLang="ja-JP" sz="1200" b="0" i="0" u="none" strike="noStrike" kern="1200" dirty="0">
                <a:solidFill>
                  <a:schemeClr val="tx1"/>
                </a:solidFill>
                <a:effectLst/>
                <a:latin typeface="+mn-lt"/>
                <a:ea typeface="+mn-ea"/>
                <a:cs typeface="+mn-cs"/>
              </a:rPr>
              <a:t>2</a:t>
            </a:r>
            <a:r>
              <a:rPr kumimoji="1" lang="ja-JP" altLang="en-US" sz="1200" b="0" i="0" u="none" strike="noStrike" kern="1200">
                <a:solidFill>
                  <a:schemeClr val="tx1"/>
                </a:solidFill>
                <a:effectLst/>
                <a:latin typeface="+mn-lt"/>
                <a:ea typeface="+mn-ea"/>
                <a:cs typeface="+mn-cs"/>
              </a:rPr>
              <a:t>つのストレンジクォークを含む</a:t>
            </a:r>
            <a:r>
              <a:rPr kumimoji="1" lang="el-GR" altLang="ja-JP" sz="1200" b="0" i="0" u="none" strike="noStrike" kern="1200" dirty="0">
                <a:solidFill>
                  <a:schemeClr val="tx1"/>
                </a:solidFill>
                <a:effectLst/>
                <a:latin typeface="+mn-lt"/>
                <a:ea typeface="+mn-ea"/>
                <a:cs typeface="+mn-cs"/>
              </a:rPr>
              <a:t>Ξ</a:t>
            </a:r>
            <a:r>
              <a:rPr kumimoji="1" lang="ja-JP" altLang="en-US" sz="1200" b="0" i="0" u="none" strike="noStrike" kern="1200">
                <a:solidFill>
                  <a:schemeClr val="tx1"/>
                </a:solidFill>
                <a:effectLst/>
                <a:latin typeface="+mn-lt"/>
                <a:ea typeface="+mn-ea"/>
                <a:cs typeface="+mn-cs"/>
              </a:rPr>
              <a:t>粒子です。こらが、陽子・中性子の兄弟の粒子になります。あんまり一般的には知られていないので、隠し子的な粒子になります。これらの粒子の間にも核力に似た力がはたらくはずです。これらを調べることで、クォークのどのような役割が分かるでしょうか？</a:t>
            </a: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7968111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A220-2973-3E18-C44B-575B2F9AA1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A09415-4074-883A-E5F5-FBF66E0C20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B62E68-E9A4-65C4-F547-1A86DB34550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2154D42-3CE2-4676-4210-A1D89D32A2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207660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3641E-36CE-09FC-0DC5-55F7E55865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C408FCA-627A-B654-4132-146BC425FF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84428B-C491-D1C1-76D8-4B0C212C467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181469-4336-3356-A331-B4CC54EBA0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79151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2BBF2-BAF6-AAD9-3D04-206C3A56D2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77C2CD-80B8-D486-2D19-BA72E0EAD7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0C95C9-3671-F74B-ABDF-0CC098CED484}"/>
              </a:ext>
            </a:extLst>
          </p:cNvPr>
          <p:cNvSpPr>
            <a:spLocks noGrp="1"/>
          </p:cNvSpPr>
          <p:nvPr>
            <p:ph type="body" idx="1"/>
          </p:nvPr>
        </p:nvSpPr>
        <p:spPr/>
        <p:txBody>
          <a:bodyPr/>
          <a:lstStyle/>
          <a:p>
            <a:r>
              <a:rPr kumimoji="1" lang="en-US" altLang="ja-JP" dirty="0"/>
              <a:t>First</a:t>
            </a:r>
            <a:endParaRPr kumimoji="1" lang="ja-JP" altLang="en-US"/>
          </a:p>
        </p:txBody>
      </p:sp>
      <p:sp>
        <p:nvSpPr>
          <p:cNvPr id="4" name="スライド番号プレースホルダー 3">
            <a:extLst>
              <a:ext uri="{FF2B5EF4-FFF2-40B4-BE49-F238E27FC236}">
                <a16:creationId xmlns:a16="http://schemas.microsoft.com/office/drawing/2014/main" id="{828F268D-03E3-05FB-4C84-8227F96D14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47DC-CD4F-CF4A-AF82-63AC8309E3B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91070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Symbol" pitchFamily="2" charset="2"/>
            </a:endParaRPr>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64</a:t>
            </a:fld>
            <a:endParaRPr kumimoji="1" lang="ja-JP" altLang="en-US"/>
          </a:p>
        </p:txBody>
      </p:sp>
    </p:spTree>
    <p:extLst>
      <p:ext uri="{BB962C8B-B14F-4D97-AF65-F5344CB8AC3E}">
        <p14:creationId xmlns:p14="http://schemas.microsoft.com/office/powerpoint/2010/main" val="1582345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30DE-5590-484A-B146-2CF3DE3048A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71961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7450C-BD70-0D8E-E5C9-EBFC15E6E3C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1CB0A2-8DEF-98F7-ED39-A051DBE10D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9AE636-2E4D-12EF-4B2A-AC39181EA2C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5083AA2-E5D1-C5A7-8293-B676A89000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2772927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Hydrogen 4 Lambda and Helium 4 Lambda are mirror </a:t>
            </a:r>
            <a:r>
              <a:rPr kumimoji="1" lang="en-US" altLang="ja-JP" dirty="0" err="1"/>
              <a:t>hypernuclei</a:t>
            </a:r>
            <a:r>
              <a:rPr kumimoji="1" lang="en-US" altLang="ja-JP" dirty="0"/>
              <a:t>.</a:t>
            </a:r>
          </a:p>
          <a:p>
            <a:r>
              <a:rPr kumimoji="1" lang="en-US" altLang="ja-JP" dirty="0"/>
              <a:t>Because Lambda’s isospin is 0, large charge </a:t>
            </a:r>
            <a:r>
              <a:rPr kumimoji="1" lang="en-US" altLang="ja-JP" dirty="0" err="1"/>
              <a:t>sysmmetry</a:t>
            </a:r>
            <a:r>
              <a:rPr kumimoji="1" lang="en-US" altLang="ja-JP" dirty="0"/>
              <a:t> breaking in LN interaction is naively small.</a:t>
            </a:r>
          </a:p>
          <a:p>
            <a:r>
              <a:rPr kumimoji="1" lang="en-US" altLang="ja-JP" dirty="0"/>
              <a:t>But, recent accurate measurements for 4LH and 4LHe confirmed the large CSB.</a:t>
            </a:r>
          </a:p>
          <a:p>
            <a:r>
              <a:rPr kumimoji="1" lang="en-US" altLang="ja-JP" dirty="0"/>
              <a:t>Decay pion spectroscopy at MAMI determined the binding energy of 4LH.</a:t>
            </a:r>
          </a:p>
          <a:p>
            <a:r>
              <a:rPr kumimoji="1" lang="en-US" altLang="ja-JP" dirty="0"/>
              <a:t>Hyperball experiment at J–PARC measured level spacing very precisely from gamma-ray transition.</a:t>
            </a:r>
          </a:p>
          <a:p>
            <a:endParaRPr kumimoji="1" lang="en-US" altLang="ja-JP" dirty="0"/>
          </a:p>
          <a:p>
            <a:r>
              <a:rPr kumimoji="1" lang="en-US" altLang="ja-JP" dirty="0"/>
              <a:t>What is the origin of CSB?</a:t>
            </a:r>
          </a:p>
          <a:p>
            <a:r>
              <a:rPr kumimoji="1" lang="en-US" altLang="ja-JP" dirty="0"/>
              <a:t>Avraham Gal used spin-dependent central interaction for CSB to explain CSB in A=4 system.</a:t>
            </a:r>
          </a:p>
          <a:p>
            <a:r>
              <a:rPr kumimoji="1" lang="en-US" altLang="ja-JP" dirty="0"/>
              <a:t>We have to understand the nature of interaction more.</a:t>
            </a:r>
          </a:p>
          <a:p>
            <a:r>
              <a:rPr kumimoji="1" lang="en-US" altLang="ja-JP" dirty="0"/>
              <a:t>Solid determination of s-shell </a:t>
            </a:r>
            <a:r>
              <a:rPr kumimoji="1" lang="en-US" altLang="ja-JP" dirty="0" err="1"/>
              <a:t>hypernuclei</a:t>
            </a:r>
            <a:r>
              <a:rPr kumimoji="1" lang="en-US" altLang="ja-JP" dirty="0"/>
              <a:t> is necessary and we want to know how about CSB in p-shell </a:t>
            </a:r>
            <a:r>
              <a:rPr kumimoji="1" lang="en-US" altLang="ja-JP" dirty="0" err="1"/>
              <a:t>hypernuclei</a:t>
            </a:r>
            <a:r>
              <a:rPr kumimoji="1" lang="en-US" altLang="ja-JP" dirty="0"/>
              <a:t>.</a:t>
            </a:r>
          </a:p>
          <a:p>
            <a:endParaRPr kumimoji="1" lang="en-US" altLang="ja-JP" dirty="0"/>
          </a:p>
          <a:p>
            <a:r>
              <a:rPr kumimoji="1" lang="en-US" altLang="ja-JP" dirty="0"/>
              <a:t>As for the level spacing of 4LH, there are three gamma-ray measurement with </a:t>
            </a:r>
            <a:r>
              <a:rPr kumimoji="1" lang="en-US" altLang="ja-JP" dirty="0" err="1"/>
              <a:t>NaI</a:t>
            </a:r>
            <a:r>
              <a:rPr kumimoji="1" lang="en-US" altLang="ja-JP" dirty="0"/>
              <a:t> detector.</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68098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level spacing should be measured by Ge-detector  and we should determine the level spacing with a few keV resolution.</a:t>
            </a: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969367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Next is the Xi </a:t>
            </a:r>
            <a:r>
              <a:rPr kumimoji="1" lang="en-US" altLang="ja-JP" baseline="0" dirty="0" err="1"/>
              <a:t>hypernucleus</a:t>
            </a:r>
            <a:r>
              <a:rPr kumimoji="1" lang="en-US" altLang="ja-JP" baseline="0" dirty="0"/>
              <a:t>. </a:t>
            </a:r>
          </a:p>
          <a:p>
            <a:r>
              <a:rPr kumimoji="1" lang="en-US" altLang="ja-JP" baseline="0" dirty="0"/>
              <a:t>Recently, the group reported series of X- + 14N </a:t>
            </a:r>
            <a:r>
              <a:rPr kumimoji="1" lang="en-US" altLang="ja-JP" baseline="0" dirty="0" err="1"/>
              <a:t>hypernucleus</a:t>
            </a:r>
            <a:r>
              <a:rPr kumimoji="1" lang="en-US" altLang="ja-JP" baseline="0" dirty="0"/>
              <a:t>.</a:t>
            </a:r>
          </a:p>
          <a:p>
            <a:r>
              <a:rPr kumimoji="1" lang="en-US" altLang="ja-JP" baseline="0" dirty="0"/>
              <a:t>1</a:t>
            </a:r>
            <a:r>
              <a:rPr kumimoji="1" lang="en-US" altLang="ja-JP" baseline="30000" dirty="0"/>
              <a:t>st</a:t>
            </a:r>
            <a:r>
              <a:rPr kumimoji="1" lang="en-US" altLang="ja-JP" baseline="0" dirty="0"/>
              <a:t> discovery of clear X nuclear state is found in E373 emulsion sheet with a general scan method.</a:t>
            </a:r>
          </a:p>
          <a:p>
            <a:r>
              <a:rPr kumimoji="1" lang="en-US" altLang="ja-JP" baseline="0" dirty="0"/>
              <a:t>In this case, two possibilities of BX- remained depending on the daughter 10LBe state.</a:t>
            </a:r>
          </a:p>
          <a:p>
            <a:r>
              <a:rPr kumimoji="1" lang="en-US" altLang="ja-JP" baseline="0" dirty="0"/>
              <a:t>One is the 3.8 MeV and the other is 1.03 MeV.</a:t>
            </a:r>
          </a:p>
          <a:p>
            <a:r>
              <a:rPr kumimoji="1" lang="en-US" altLang="ja-JP" baseline="0" dirty="0"/>
              <a:t>But this is much deeper than the X- 3D atomic state and this is regarded as X nuclear state.</a:t>
            </a:r>
          </a:p>
          <a:p>
            <a:endParaRPr kumimoji="1" lang="en-US" altLang="ja-JP" baseline="0" dirty="0"/>
          </a:p>
          <a:p>
            <a:r>
              <a:rPr kumimoji="1" lang="en-US" altLang="ja-JP" baseline="0" dirty="0"/>
              <a:t>Then, soon, IBUKI event was observed and the X binding energy is uniquely identified to be 1.27 MeV.</a:t>
            </a:r>
          </a:p>
          <a:p>
            <a:r>
              <a:rPr kumimoji="1" lang="en-US" altLang="ja-JP" baseline="0" dirty="0"/>
              <a:t>This is considered as </a:t>
            </a:r>
            <a:r>
              <a:rPr kumimoji="1" lang="en-US" altLang="ja-JP" baseline="0" dirty="0" err="1"/>
              <a:t>pX</a:t>
            </a:r>
            <a:r>
              <a:rPr kumimoji="1" lang="en-US" altLang="ja-JP" baseline="0" dirty="0"/>
              <a:t>- state.</a:t>
            </a:r>
          </a:p>
          <a:p>
            <a:endParaRPr kumimoji="1" lang="en-US" altLang="ja-JP" baseline="0" dirty="0"/>
          </a:p>
          <a:p>
            <a:r>
              <a:rPr kumimoji="1" lang="en-US" altLang="ja-JP" baseline="0" dirty="0"/>
              <a:t>Recently, Irrawaddy event was found and the much deeper binding energy of 6.27 MeV was obtained.</a:t>
            </a:r>
          </a:p>
          <a:p>
            <a:r>
              <a:rPr kumimoji="1" lang="en-US" altLang="ja-JP" baseline="0" dirty="0"/>
              <a:t>This is the 1</a:t>
            </a:r>
            <a:r>
              <a:rPr kumimoji="1" lang="en-US" altLang="ja-JP" baseline="30000" dirty="0"/>
              <a:t>st</a:t>
            </a:r>
            <a:r>
              <a:rPr kumimoji="1" lang="en-US" altLang="ja-JP" baseline="0" dirty="0"/>
              <a:t> observation of nuclear s-state of X </a:t>
            </a:r>
            <a:r>
              <a:rPr kumimoji="1" lang="en-US" altLang="ja-JP" baseline="0" dirty="0" err="1"/>
              <a:t>hypernucleus</a:t>
            </a:r>
            <a:r>
              <a:rPr kumimoji="1" lang="en-US" altLang="ja-JP" baseline="0" dirty="0"/>
              <a:t>.</a:t>
            </a:r>
            <a:endParaRPr kumimoji="1" lang="ja-JP" altLang="en-US" baseline="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783034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In the hadron hall, we are performing comprehensive research on the origin and evolution of matter and the universe for understanding the mystery of the matter-dominated universe, the evolution from quarks to hadrons and neutron stars as a giant atomic nucleus.</a:t>
            </a:r>
            <a:endParaRPr lang="en-US" altLang="ja-JP" b="0" i="0" u="none" strike="noStrike" dirty="0">
              <a:solidFill>
                <a:srgbClr val="000000"/>
              </a:solidFill>
              <a:effectLst/>
            </a:endParaRPr>
          </a:p>
          <a:p>
            <a:pPr algn="l" rtl="0">
              <a:spcBef>
                <a:spcPts val="0"/>
              </a:spcBef>
              <a:spcAft>
                <a:spcPts val="0"/>
              </a:spcAft>
            </a:pPr>
            <a:br>
              <a:rPr lang="en-US" altLang="ja-JP" b="0" i="0" u="none" strike="noStrike" dirty="0">
                <a:solidFill>
                  <a:srgbClr val="000000"/>
                </a:solidFill>
                <a:effectLst/>
              </a:rPr>
            </a:br>
            <a:r>
              <a:rPr lang="en-US" altLang="ja-JP" sz="1800" b="0" i="0" u="none" strike="noStrike" dirty="0">
                <a:solidFill>
                  <a:srgbClr val="000000"/>
                </a:solidFill>
                <a:effectLst/>
                <a:latin typeface="Arial" panose="020B0604020202020204" pitchFamily="34" charset="0"/>
              </a:rPr>
              <a:t>J-PARC is an intensity frontier accelerator providing an intense and variety of secondary beams for each beam line, low momentum charged kaon and </a:t>
            </a:r>
            <a:r>
              <a:rPr lang="en-US" altLang="ja-JP" sz="1800" b="0" i="0" u="none" strike="noStrike" dirty="0" err="1">
                <a:solidFill>
                  <a:srgbClr val="000000"/>
                </a:solidFill>
                <a:effectLst/>
                <a:latin typeface="Arial" panose="020B0604020202020204" pitchFamily="34" charset="0"/>
              </a:rPr>
              <a:t>pions</a:t>
            </a:r>
            <a:r>
              <a:rPr lang="en-US" altLang="ja-JP" sz="1800" b="0" i="0" u="none" strike="noStrike" dirty="0">
                <a:solidFill>
                  <a:srgbClr val="000000"/>
                </a:solidFill>
                <a:effectLst/>
                <a:latin typeface="Arial" panose="020B0604020202020204" pitchFamily="34" charset="0"/>
              </a:rPr>
              <a:t> and neutral kaon and high-momentum primary proton and muon.</a:t>
            </a:r>
            <a:endParaRPr lang="en-US" altLang="ja-JP" b="0" i="0" u="none" strike="noStrike" dirty="0">
              <a:solidFill>
                <a:srgbClr val="000000"/>
              </a:solidFill>
              <a:effectLst/>
            </a:endParaRPr>
          </a:p>
          <a:p>
            <a:br>
              <a:rPr lang="en-US" altLang="ja-JP" b="0" i="0" u="none" strike="noStrike" dirty="0">
                <a:solidFill>
                  <a:srgbClr val="000000"/>
                </a:solidFill>
                <a:effectLst/>
              </a:rPr>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054327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At each beam line, these experiments are being performed.</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u -&gt; e conversion measurement and rare decay search of neutral kaon for beyond standard model.</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Confirming the mass modification of  vector mesons in nuclei</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This is for the elucidation of  the mass acquisition mechanism.</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Systematic study of kaonic nuclei and spectroscopy of S=-1 and -2 </a:t>
            </a:r>
            <a:r>
              <a:rPr lang="en-US" altLang="ja-JP" sz="1800" b="0" i="0" u="none" strike="noStrike" dirty="0" err="1">
                <a:solidFill>
                  <a:srgbClr val="000000"/>
                </a:solidFill>
                <a:effectLst/>
                <a:latin typeface="Arial" panose="020B0604020202020204" pitchFamily="34" charset="0"/>
              </a:rPr>
              <a:t>hypernuclei</a:t>
            </a:r>
            <a:r>
              <a:rPr lang="en-US" altLang="ja-JP" sz="1800" b="0" i="0" u="none" strike="noStrike" dirty="0">
                <a:solidFill>
                  <a:srgbClr val="000000"/>
                </a:solidFill>
                <a:effectLst/>
                <a:latin typeface="Arial" panose="020B0604020202020204" pitchFamily="34" charset="0"/>
              </a:rPr>
              <a: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This is for elucidating the appearance mechanism of hyperons or kaons in dense matter.</a:t>
            </a:r>
            <a:endParaRPr lang="en-US" altLang="ja-JP" b="0" i="0" u="none" strike="noStrike" dirty="0">
              <a:solidFill>
                <a:srgbClr val="000000"/>
              </a:solidFill>
              <a:effectLst/>
            </a:endParaRP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510952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en-US" altLang="ja-JP" sz="1200" b="0" i="0" u="none" strike="noStrike" kern="1200" dirty="0">
                <a:solidFill>
                  <a:schemeClr val="tx1"/>
                </a:solidFill>
                <a:effectLst/>
                <a:latin typeface="+mn-lt"/>
                <a:ea typeface="+mn-ea"/>
                <a:cs typeface="+mn-cs"/>
              </a:rPr>
              <a:t>As you know, the realistic nucleon-nucleon potentials such as CD Bonn, AV18 and Nijmegen NN potential have been already established.</a:t>
            </a:r>
          </a:p>
          <a:p>
            <a:pPr rtl="0"/>
            <a:r>
              <a:rPr kumimoji="1" lang="en-US" altLang="ja-JP" sz="1200" b="0" i="0" u="none" strike="noStrike" kern="1200" dirty="0">
                <a:solidFill>
                  <a:schemeClr val="tx1"/>
                </a:solidFill>
                <a:effectLst/>
                <a:latin typeface="+mn-lt"/>
                <a:ea typeface="+mn-ea"/>
                <a:cs typeface="+mn-cs"/>
              </a:rPr>
              <a:t>At the stages of updating these theories, a lot of scattering observables of NN scattering are essential input.</a:t>
            </a:r>
          </a:p>
          <a:p>
            <a:pPr rtl="0"/>
            <a:r>
              <a:rPr kumimoji="1" lang="en-US" altLang="ja-JP" sz="1200" b="0" i="0" u="none" strike="noStrike" kern="1200" dirty="0">
                <a:solidFill>
                  <a:schemeClr val="tx1"/>
                </a:solidFill>
                <a:effectLst/>
                <a:latin typeface="+mn-lt"/>
                <a:ea typeface="+mn-ea"/>
                <a:cs typeface="+mn-cs"/>
              </a:rPr>
              <a:t>Nowadays, the realistic NN interactions have been making a solid base for nuclear studies.</a:t>
            </a:r>
          </a:p>
          <a:p>
            <a:pPr rtl="0"/>
            <a:r>
              <a:rPr kumimoji="1" lang="en-US" altLang="ja-JP" sz="1200" b="0" i="0" u="none" strike="noStrike" kern="1200" dirty="0">
                <a:solidFill>
                  <a:schemeClr val="tx1"/>
                </a:solidFill>
                <a:effectLst/>
                <a:latin typeface="+mn-lt"/>
                <a:ea typeface="+mn-ea"/>
                <a:cs typeface="+mn-cs"/>
              </a:rPr>
              <a:t>Three-nucleon force was confirmed from nucleon-deuteron scatterings and this three-nucleon force is known as necessary interaction to reproduce the nuclear binding energy and equation of state of neutron stars.</a:t>
            </a: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27A3D1AF-BCAF-A142-A3B3-D829E21D6E4F}" type="slidenum">
              <a:rPr kumimoji="1" lang="ja-JP" altLang="en-US" smtClean="0"/>
              <a:t>72</a:t>
            </a:fld>
            <a:endParaRPr kumimoji="1" lang="ja-JP" altLang="en-US"/>
          </a:p>
        </p:txBody>
      </p:sp>
    </p:spTree>
    <p:extLst>
      <p:ext uri="{BB962C8B-B14F-4D97-AF65-F5344CB8AC3E}">
        <p14:creationId xmlns:p14="http://schemas.microsoft.com/office/powerpoint/2010/main" val="759793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Symbol" pitchFamily="2" charset="2"/>
            </a:endParaRPr>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73</a:t>
            </a:fld>
            <a:endParaRPr kumimoji="1" lang="ja-JP" altLang="en-US"/>
          </a:p>
        </p:txBody>
      </p:sp>
    </p:spTree>
    <p:extLst>
      <p:ext uri="{BB962C8B-B14F-4D97-AF65-F5344CB8AC3E}">
        <p14:creationId xmlns:p14="http://schemas.microsoft.com/office/powerpoint/2010/main" val="1665074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D93BB91-1356-934B-ABC6-81FF58B4A234}" type="slidenum">
              <a:rPr kumimoji="1" lang="ja-JP" altLang="en-US" smtClean="0"/>
              <a:t>74</a:t>
            </a:fld>
            <a:endParaRPr kumimoji="1" lang="ja-JP" altLang="en-US"/>
          </a:p>
        </p:txBody>
      </p:sp>
    </p:spTree>
    <p:extLst>
      <p:ext uri="{BB962C8B-B14F-4D97-AF65-F5344CB8AC3E}">
        <p14:creationId xmlns:p14="http://schemas.microsoft.com/office/powerpoint/2010/main" val="25387396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D93BB91-1356-934B-ABC6-81FF58B4A234}" type="slidenum">
              <a:rPr kumimoji="1" lang="ja-JP" altLang="en-US" smtClean="0"/>
              <a:t>75</a:t>
            </a:fld>
            <a:endParaRPr kumimoji="1" lang="ja-JP" altLang="en-US"/>
          </a:p>
        </p:txBody>
      </p:sp>
    </p:spTree>
    <p:extLst>
      <p:ext uri="{BB962C8B-B14F-4D97-AF65-F5344CB8AC3E}">
        <p14:creationId xmlns:p14="http://schemas.microsoft.com/office/powerpoint/2010/main" val="19117525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D93BB91-1356-934B-ABC6-81FF58B4A234}" type="slidenum">
              <a:rPr kumimoji="1" lang="ja-JP" altLang="en-US" smtClean="0"/>
              <a:t>76</a:t>
            </a:fld>
            <a:endParaRPr kumimoji="1" lang="ja-JP" altLang="en-US"/>
          </a:p>
        </p:txBody>
      </p:sp>
    </p:spTree>
    <p:extLst>
      <p:ext uri="{BB962C8B-B14F-4D97-AF65-F5344CB8AC3E}">
        <p14:creationId xmlns:p14="http://schemas.microsoft.com/office/powerpoint/2010/main" val="1261543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この核力の研究の歴史を振り返ると、</a:t>
            </a:r>
            <a:r>
              <a:rPr lang="en-US" altLang="ja-JP" sz="1800" b="0" i="0" u="none" strike="noStrike" dirty="0">
                <a:solidFill>
                  <a:srgbClr val="000000"/>
                </a:solidFill>
                <a:effectLst/>
                <a:latin typeface="Arial" panose="020B0604020202020204" pitchFamily="34" charset="0"/>
              </a:rPr>
              <a:t>1935</a:t>
            </a:r>
            <a:r>
              <a:rPr lang="ja-JP" altLang="en-US" sz="1800" b="0" i="0" u="none" strike="noStrike">
                <a:solidFill>
                  <a:srgbClr val="000000"/>
                </a:solidFill>
                <a:effectLst/>
                <a:latin typeface="Arial" panose="020B0604020202020204" pitchFamily="34" charset="0"/>
              </a:rPr>
              <a:t>年に湯川博士が核力は、陽子と中性子の間に中間子を交換することで、引力がはたらくという中間子交換理論から始まります。実際に核力がどのような引力や斥力の振る舞いを示すかという実験的な検証は、加速器を用いた陽子陽子散乱実験の測定を通して、ここに示すような遠距離では引力で、それが斥力になっていくということが分かってきました。この核力理論と散乱実験で、現在の核力の描像は確立してきて、遠距離ではパイ中間子を交換することによる弱い引力、中間領域では複数のパイ中間子やもう少し重たい中間子を交換することによる強い引力、そして近距離では急激に斥力へと移り変わっていく。この短距離での斥力がはたらくことは、現象としてそうなることは分かっていますが、どんな理由で斥力となっているのかは分かっていません。このような領域では核子どうしが重なり合うような近距離になっていますので、内部に含まれるクォークが重要な役割をはたすはずです。これを調べるには、陽子・中性子間の核力を調べるだけでは不十分です。新しいクォークを含んだ核力がどうなるか？これを調べる必要があります。</a:t>
            </a:r>
            <a:endParaRPr lang="ja-JP" altLang="en-US" b="0" i="0" u="none" strike="noStrike">
              <a:solidFill>
                <a:srgbClr val="000000"/>
              </a:solidFill>
              <a:effectLst/>
            </a:endParaRP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D1AF-BCAF-A142-A3B3-D829E21D6E4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925332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9D93BB91-1356-934B-ABC6-81FF58B4A234}" type="slidenum">
              <a:rPr kumimoji="1" lang="ja-JP" altLang="en-US" smtClean="0"/>
              <a:t>77</a:t>
            </a:fld>
            <a:endParaRPr kumimoji="1" lang="ja-JP" altLang="en-US"/>
          </a:p>
        </p:txBody>
      </p:sp>
    </p:spTree>
    <p:extLst>
      <p:ext uri="{BB962C8B-B14F-4D97-AF65-F5344CB8AC3E}">
        <p14:creationId xmlns:p14="http://schemas.microsoft.com/office/powerpoint/2010/main" val="27687950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100"/>
          </a:p>
        </p:txBody>
      </p:sp>
      <p:sp>
        <p:nvSpPr>
          <p:cNvPr id="4" name="スライド番号プレースホルダー 3"/>
          <p:cNvSpPr>
            <a:spLocks noGrp="1"/>
          </p:cNvSpPr>
          <p:nvPr>
            <p:ph type="sldNum" sz="quarter" idx="5"/>
          </p:nvPr>
        </p:nvSpPr>
        <p:spPr/>
        <p:txBody>
          <a:bodyPr/>
          <a:lstStyle/>
          <a:p>
            <a:fld id="{F40B897F-173B-064E-B378-6CA075B79B24}" type="slidenum">
              <a:rPr kumimoji="1" lang="ja-JP" altLang="en-US" smtClean="0"/>
              <a:t>78</a:t>
            </a:fld>
            <a:endParaRPr kumimoji="1" lang="ja-JP" altLang="en-US"/>
          </a:p>
        </p:txBody>
      </p:sp>
    </p:spTree>
    <p:extLst>
      <p:ext uri="{BB962C8B-B14F-4D97-AF65-F5344CB8AC3E}">
        <p14:creationId xmlns:p14="http://schemas.microsoft.com/office/powerpoint/2010/main" val="23904258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l-GR" altLang="ja-JP" sz="1800" b="0" i="0" u="none" strike="noStrike" dirty="0">
                <a:solidFill>
                  <a:srgbClr val="000000"/>
                </a:solidFill>
                <a:effectLst/>
                <a:latin typeface="Arial" panose="020B0604020202020204" pitchFamily="34" charset="0"/>
              </a:rPr>
              <a:t>Λ</a:t>
            </a:r>
            <a:r>
              <a:rPr lang="en-US" altLang="ja-JP" sz="1800" b="0" i="0" u="none" strike="noStrike" dirty="0">
                <a:solidFill>
                  <a:srgbClr val="000000"/>
                </a:solidFill>
                <a:effectLst/>
                <a:latin typeface="Arial" panose="020B0604020202020204" pitchFamily="34" charset="0"/>
              </a:rPr>
              <a:t>p</a:t>
            </a:r>
            <a:r>
              <a:rPr lang="ja-JP" altLang="en-US" sz="1800" b="0" i="0" u="none" strike="noStrike">
                <a:solidFill>
                  <a:srgbClr val="000000"/>
                </a:solidFill>
                <a:effectLst/>
                <a:latin typeface="Arial" panose="020B0604020202020204" pitchFamily="34" charset="0"/>
              </a:rPr>
              <a:t>散乱実験に関しての研究の特徴、独創的な点です。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それはハイペロンのスピンを制御して、散乱のスピン観測量の測定が可能であることです。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すなわち、</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の生成時にそのスピンが自動的に偏極します。そして散乱後の</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の崩壊の角度分布の非対称度から</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の偏極度を測定できます。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この特徴を生かして、これらのスピンに関する測定から、例えばスピン軌道力、スピン</a:t>
            </a:r>
            <a:r>
              <a:rPr lang="en-US" altLang="ja-JP" sz="1800" b="0" i="0" u="none" strike="noStrike" dirty="0">
                <a:solidFill>
                  <a:srgbClr val="000000"/>
                </a:solidFill>
                <a:effectLst/>
                <a:latin typeface="Arial" panose="020B0604020202020204" pitchFamily="34" charset="0"/>
              </a:rPr>
              <a:t>-</a:t>
            </a:r>
            <a:r>
              <a:rPr lang="ja-JP" altLang="en-US" sz="1800" b="0" i="0" u="none" strike="noStrike">
                <a:solidFill>
                  <a:srgbClr val="000000"/>
                </a:solidFill>
                <a:effectLst/>
                <a:latin typeface="Arial" panose="020B0604020202020204" pitchFamily="34" charset="0"/>
              </a:rPr>
              <a:t>スピン力やテンソル力の情報を得ることができます。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a:t>
            </a:r>
            <a:r>
              <a:rPr lang="el-GR" altLang="ja-JP" sz="1800" b="0" i="0" u="none" strike="noStrike" dirty="0">
                <a:solidFill>
                  <a:srgbClr val="000000"/>
                </a:solidFill>
                <a:effectLst/>
                <a:latin typeface="Arial" panose="020B0604020202020204" pitchFamily="34" charset="0"/>
              </a:rPr>
              <a:t>Λ</a:t>
            </a:r>
            <a:r>
              <a:rPr lang="en-US" altLang="ja-JP" sz="1800" b="0" i="0" u="none" strike="noStrike" dirty="0">
                <a:solidFill>
                  <a:srgbClr val="000000"/>
                </a:solidFill>
                <a:effectLst/>
                <a:latin typeface="Arial" panose="020B0604020202020204" pitchFamily="34" charset="0"/>
              </a:rPr>
              <a:t>N</a:t>
            </a:r>
            <a:r>
              <a:rPr lang="ja-JP" altLang="en-US" sz="1800" b="0" i="0" u="none" strike="noStrike">
                <a:solidFill>
                  <a:srgbClr val="000000"/>
                </a:solidFill>
                <a:effectLst/>
                <a:latin typeface="Arial" panose="020B0604020202020204" pitchFamily="34" charset="0"/>
              </a:rPr>
              <a:t>相互作用のスピン依存力も含めた検証は本研究のみで可能な大きな特徴で、他の研究では行うことができません。</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核力研究でも同様の測定が行われ、現実的な核力模型が確立したという歴史があります。</a:t>
            </a:r>
            <a:endParaRPr lang="ja-JP" altLang="en-US" sz="2800" b="0" i="0" u="none" strike="noStrike">
              <a:solidFill>
                <a:srgbClr val="000000"/>
              </a:solidFill>
              <a:effectLst/>
            </a:endParaRPr>
          </a:p>
          <a:p>
            <a:pPr algn="l" rtl="0">
              <a:spcBef>
                <a:spcPts val="0"/>
              </a:spcBef>
              <a:spcAft>
                <a:spcPts val="0"/>
              </a:spcAft>
            </a:pPr>
            <a:br>
              <a:rPr lang="ja-JP" altLang="en-US" sz="2800" b="0" i="0" u="none" strike="noStrike">
                <a:solidFill>
                  <a:srgbClr val="000000"/>
                </a:solidFill>
                <a:effectLst/>
              </a:rPr>
            </a:br>
            <a:r>
              <a:rPr lang="ja-JP" altLang="en-US" sz="1800" b="0" i="0" u="none" strike="noStrike">
                <a:solidFill>
                  <a:srgbClr val="000000"/>
                </a:solidFill>
                <a:effectLst/>
                <a:latin typeface="Arial" panose="020B0604020202020204" pitchFamily="34" charset="0"/>
              </a:rPr>
              <a:t>ここに測定量の</a:t>
            </a:r>
            <a:r>
              <a:rPr lang="en-US" altLang="ja-JP" sz="1800" b="0" i="0" u="none" strike="noStrike" dirty="0">
                <a:solidFill>
                  <a:srgbClr val="000000"/>
                </a:solidFill>
                <a:effectLst/>
                <a:latin typeface="Arial" panose="020B0604020202020204" pitchFamily="34" charset="0"/>
              </a:rPr>
              <a:t>1</a:t>
            </a:r>
            <a:r>
              <a:rPr lang="ja-JP" altLang="en-US" sz="1800" b="0" i="0" u="none" strike="noStrike">
                <a:solidFill>
                  <a:srgbClr val="000000"/>
                </a:solidFill>
                <a:effectLst/>
                <a:latin typeface="Arial" panose="020B0604020202020204" pitchFamily="34" charset="0"/>
              </a:rPr>
              <a:t>例として偏極分解能の理論予想と我々の実験精度を示します。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このように非常に大きな理論模型依存性があり、高精度のデータが強く望まれています。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我々は実験のフィージビリティも確認しており、世界初のスピン依存の散乱データを系統的に提供することで、現実的な</a:t>
            </a:r>
            <a:r>
              <a:rPr lang="en-US" altLang="ja-JP" sz="1800" b="0" i="0" u="none" strike="noStrike" dirty="0">
                <a:solidFill>
                  <a:srgbClr val="000000"/>
                </a:solidFill>
                <a:effectLst/>
                <a:latin typeface="Arial" panose="020B0604020202020204" pitchFamily="34" charset="0"/>
              </a:rPr>
              <a:t>LN</a:t>
            </a:r>
            <a:r>
              <a:rPr lang="ja-JP" altLang="en-US" sz="1800" b="0" i="0" u="none" strike="noStrike">
                <a:solidFill>
                  <a:srgbClr val="000000"/>
                </a:solidFill>
                <a:effectLst/>
                <a:latin typeface="Arial" panose="020B0604020202020204" pitchFamily="34" charset="0"/>
              </a:rPr>
              <a:t>相互作用を理論と協力して構築します。</a:t>
            </a:r>
            <a:endParaRPr lang="ja-JP" altLang="en-US" sz="2800" b="0" i="0" u="none" strike="noStrike">
              <a:solidFill>
                <a:srgbClr val="000000"/>
              </a:solidFill>
              <a:effectLst/>
            </a:endParaRPr>
          </a:p>
          <a:p>
            <a:br>
              <a:rPr lang="ja-JP" altLang="en-US" sz="2800"/>
            </a:br>
            <a:br>
              <a:rPr lang="ja-JP" altLang="en-US" sz="2800"/>
            </a:b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67091412-AF34-C349-A960-BBB28C7814F6}" type="slidenum">
              <a:rPr kumimoji="1" lang="ja-JP" altLang="en-US" smtClean="0"/>
              <a:t>79</a:t>
            </a:fld>
            <a:endParaRPr kumimoji="1" lang="ja-JP" altLang="en-US"/>
          </a:p>
        </p:txBody>
      </p:sp>
    </p:spTree>
    <p:extLst>
      <p:ext uri="{BB962C8B-B14F-4D97-AF65-F5344CB8AC3E}">
        <p14:creationId xmlns:p14="http://schemas.microsoft.com/office/powerpoint/2010/main" val="350453033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l-GR" altLang="ja-JP" sz="1800" b="0" i="0" u="none" strike="noStrike" dirty="0">
                <a:solidFill>
                  <a:srgbClr val="000000"/>
                </a:solidFill>
                <a:effectLst/>
                <a:latin typeface="Arial" panose="020B0604020202020204" pitchFamily="34" charset="0"/>
              </a:rPr>
              <a:t>Λ</a:t>
            </a:r>
            <a:r>
              <a:rPr lang="en-US" altLang="ja-JP" sz="1800" b="0" i="0" u="none" strike="noStrike" dirty="0">
                <a:solidFill>
                  <a:srgbClr val="000000"/>
                </a:solidFill>
                <a:effectLst/>
                <a:latin typeface="Arial" panose="020B0604020202020204" pitchFamily="34" charset="0"/>
              </a:rPr>
              <a:t>p</a:t>
            </a:r>
            <a:r>
              <a:rPr lang="ja-JP" altLang="en-US" sz="1800" b="0" i="0" u="none" strike="noStrike">
                <a:solidFill>
                  <a:srgbClr val="000000"/>
                </a:solidFill>
                <a:effectLst/>
                <a:latin typeface="Arial" panose="020B0604020202020204" pitchFamily="34" charset="0"/>
              </a:rPr>
              <a:t>散乱実験に関しての研究の特徴、独創的な点です。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それはハイペロンのスピンを制御して、散乱のスピン観測量の測定が可能であることです。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すなわち、</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の生成時にそのスピンが自動的に偏極します。そして散乱後の</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の崩壊の角度分布の非対称度から</a:t>
            </a:r>
            <a:r>
              <a:rPr lang="el-GR" altLang="ja-JP" sz="1800" b="0" i="0" u="none" strike="noStrike" dirty="0">
                <a:solidFill>
                  <a:srgbClr val="000000"/>
                </a:solidFill>
                <a:effectLst/>
                <a:latin typeface="Arial" panose="020B0604020202020204" pitchFamily="34" charset="0"/>
              </a:rPr>
              <a:t>Λ</a:t>
            </a:r>
            <a:r>
              <a:rPr lang="ja-JP" altLang="en-US" sz="1800" b="0" i="0" u="none" strike="noStrike">
                <a:solidFill>
                  <a:srgbClr val="000000"/>
                </a:solidFill>
                <a:effectLst/>
                <a:latin typeface="Arial" panose="020B0604020202020204" pitchFamily="34" charset="0"/>
              </a:rPr>
              <a:t>の偏極度を測定できます。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この特徴を生かして、これらのスピンに関する測定から、例えばスピン軌道力、スピン</a:t>
            </a:r>
            <a:r>
              <a:rPr lang="en-US" altLang="ja-JP" sz="1800" b="0" i="0" u="none" strike="noStrike" dirty="0">
                <a:solidFill>
                  <a:srgbClr val="000000"/>
                </a:solidFill>
                <a:effectLst/>
                <a:latin typeface="Arial" panose="020B0604020202020204" pitchFamily="34" charset="0"/>
              </a:rPr>
              <a:t>-</a:t>
            </a:r>
            <a:r>
              <a:rPr lang="ja-JP" altLang="en-US" sz="1800" b="0" i="0" u="none" strike="noStrike">
                <a:solidFill>
                  <a:srgbClr val="000000"/>
                </a:solidFill>
                <a:effectLst/>
                <a:latin typeface="Arial" panose="020B0604020202020204" pitchFamily="34" charset="0"/>
              </a:rPr>
              <a:t>スピン力やテンソル力の情報を得ることができます。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a:t>
            </a:r>
            <a:r>
              <a:rPr lang="el-GR" altLang="ja-JP" sz="1800" b="0" i="0" u="none" strike="noStrike" dirty="0">
                <a:solidFill>
                  <a:srgbClr val="000000"/>
                </a:solidFill>
                <a:effectLst/>
                <a:latin typeface="Arial" panose="020B0604020202020204" pitchFamily="34" charset="0"/>
              </a:rPr>
              <a:t>Λ</a:t>
            </a:r>
            <a:r>
              <a:rPr lang="en-US" altLang="ja-JP" sz="1800" b="0" i="0" u="none" strike="noStrike" dirty="0">
                <a:solidFill>
                  <a:srgbClr val="000000"/>
                </a:solidFill>
                <a:effectLst/>
                <a:latin typeface="Arial" panose="020B0604020202020204" pitchFamily="34" charset="0"/>
              </a:rPr>
              <a:t>N</a:t>
            </a:r>
            <a:r>
              <a:rPr lang="ja-JP" altLang="en-US" sz="1800" b="0" i="0" u="none" strike="noStrike">
                <a:solidFill>
                  <a:srgbClr val="000000"/>
                </a:solidFill>
                <a:effectLst/>
                <a:latin typeface="Arial" panose="020B0604020202020204" pitchFamily="34" charset="0"/>
              </a:rPr>
              <a:t>相互作用のスピン依存力も含めた検証は本研究のみで可能な大きな特徴で、他の研究では行うことができません。</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核力研究でも同様の測定が行われ、現実的な核力模型が確立したという歴史があります。</a:t>
            </a:r>
            <a:endParaRPr lang="ja-JP" altLang="en-US" sz="2800" b="0" i="0" u="none" strike="noStrike">
              <a:solidFill>
                <a:srgbClr val="000000"/>
              </a:solidFill>
              <a:effectLst/>
            </a:endParaRPr>
          </a:p>
          <a:p>
            <a:pPr algn="l" rtl="0">
              <a:spcBef>
                <a:spcPts val="0"/>
              </a:spcBef>
              <a:spcAft>
                <a:spcPts val="0"/>
              </a:spcAft>
            </a:pPr>
            <a:br>
              <a:rPr lang="ja-JP" altLang="en-US" sz="2800" b="0" i="0" u="none" strike="noStrike">
                <a:solidFill>
                  <a:srgbClr val="000000"/>
                </a:solidFill>
                <a:effectLst/>
              </a:rPr>
            </a:br>
            <a:r>
              <a:rPr lang="ja-JP" altLang="en-US" sz="1800" b="0" i="0" u="none" strike="noStrike">
                <a:solidFill>
                  <a:srgbClr val="000000"/>
                </a:solidFill>
                <a:effectLst/>
                <a:latin typeface="Arial" panose="020B0604020202020204" pitchFamily="34" charset="0"/>
              </a:rPr>
              <a:t>ここに測定量の</a:t>
            </a:r>
            <a:r>
              <a:rPr lang="en-US" altLang="ja-JP" sz="1800" b="0" i="0" u="none" strike="noStrike" dirty="0">
                <a:solidFill>
                  <a:srgbClr val="000000"/>
                </a:solidFill>
                <a:effectLst/>
                <a:latin typeface="Arial" panose="020B0604020202020204" pitchFamily="34" charset="0"/>
              </a:rPr>
              <a:t>1</a:t>
            </a:r>
            <a:r>
              <a:rPr lang="ja-JP" altLang="en-US" sz="1800" b="0" i="0" u="none" strike="noStrike">
                <a:solidFill>
                  <a:srgbClr val="000000"/>
                </a:solidFill>
                <a:effectLst/>
                <a:latin typeface="Arial" panose="020B0604020202020204" pitchFamily="34" charset="0"/>
              </a:rPr>
              <a:t>例として偏極分解能の理論予想と我々の実験精度を示します。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このように非常に大きな理論模型依存性があり、高精度のデータが強く望まれています。</a:t>
            </a:r>
            <a:endParaRPr lang="ja-JP" altLang="en-US" sz="2800"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我々は実験のフィージビリティも確認しており、世界初のスピン依存の散乱データを系統的に提供することで、現実的な</a:t>
            </a:r>
            <a:r>
              <a:rPr lang="en-US" altLang="ja-JP" sz="1800" b="0" i="0" u="none" strike="noStrike" dirty="0">
                <a:solidFill>
                  <a:srgbClr val="000000"/>
                </a:solidFill>
                <a:effectLst/>
                <a:latin typeface="Arial" panose="020B0604020202020204" pitchFamily="34" charset="0"/>
              </a:rPr>
              <a:t>LN</a:t>
            </a:r>
            <a:r>
              <a:rPr lang="ja-JP" altLang="en-US" sz="1800" b="0" i="0" u="none" strike="noStrike">
                <a:solidFill>
                  <a:srgbClr val="000000"/>
                </a:solidFill>
                <a:effectLst/>
                <a:latin typeface="Arial" panose="020B0604020202020204" pitchFamily="34" charset="0"/>
              </a:rPr>
              <a:t>相互作用を理論と協力して構築します。</a:t>
            </a:r>
            <a:endParaRPr lang="ja-JP" altLang="en-US" sz="2800" b="0" i="0" u="none" strike="noStrike">
              <a:solidFill>
                <a:srgbClr val="000000"/>
              </a:solidFill>
              <a:effectLst/>
            </a:endParaRPr>
          </a:p>
          <a:p>
            <a:br>
              <a:rPr lang="ja-JP" altLang="en-US" sz="2800"/>
            </a:br>
            <a:br>
              <a:rPr lang="ja-JP" altLang="en-US" sz="2800"/>
            </a:br>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67091412-AF34-C349-A960-BBB28C7814F6}" type="slidenum">
              <a:rPr kumimoji="1" lang="ja-JP" altLang="en-US" smtClean="0"/>
              <a:t>80</a:t>
            </a:fld>
            <a:endParaRPr kumimoji="1" lang="ja-JP" altLang="en-US"/>
          </a:p>
        </p:txBody>
      </p:sp>
    </p:spTree>
    <p:extLst>
      <p:ext uri="{BB962C8B-B14F-4D97-AF65-F5344CB8AC3E}">
        <p14:creationId xmlns:p14="http://schemas.microsoft.com/office/powerpoint/2010/main" val="31781202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are promoting the activities to realize the hadron experimental facility extension project.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 are going to double the experimental hall and put additional production target and construct new unique beam lines.</a:t>
            </a:r>
            <a:endParaRPr lang="en-US" altLang="ja-JP" b="0" i="0" u="none" strike="noStrike" dirty="0">
              <a:solidFill>
                <a:srgbClr val="000000"/>
              </a:solidFill>
              <a:effectLst/>
            </a:endParaRPr>
          </a:p>
          <a:p>
            <a:br>
              <a:rPr lang="en-US" altLang="ja-JP" dirty="0"/>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8017242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Here are the research programs at the extended hall.</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At HIHR and K1.1 beam lines, we aim at extracting density dependent LN interaction to solve the hyperon puzzle in neutron stars.</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We’ll combine the Ultra-high-resolution L </a:t>
            </a:r>
            <a:r>
              <a:rPr lang="en-US" altLang="ja-JP" sz="1800" b="0" i="0" u="none" strike="noStrike" dirty="0" err="1">
                <a:solidFill>
                  <a:srgbClr val="000000"/>
                </a:solidFill>
                <a:effectLst/>
                <a:latin typeface="Arial" panose="020B0604020202020204" pitchFamily="34" charset="0"/>
              </a:rPr>
              <a:t>hypernucler</a:t>
            </a:r>
            <a:r>
              <a:rPr lang="en-US" altLang="ja-JP" sz="1800" b="0" i="0" u="none" strike="noStrike" dirty="0">
                <a:solidFill>
                  <a:srgbClr val="000000"/>
                </a:solidFill>
                <a:effectLst/>
                <a:latin typeface="Arial" panose="020B0604020202020204" pitchFamily="34" charset="0"/>
              </a:rPr>
              <a:t> spectroscopy and systematic LN scattering measurement.</a:t>
            </a:r>
            <a:endParaRPr lang="en-US" altLang="ja-JP" b="0" i="0" u="none" strike="noStrike" dirty="0">
              <a:solidFill>
                <a:srgbClr val="000000"/>
              </a:solidFill>
              <a:effectLst/>
            </a:endParaRPr>
          </a:p>
          <a:p>
            <a:pPr algn="l" rtl="0">
              <a:spcBef>
                <a:spcPts val="0"/>
              </a:spcBef>
              <a:spcAft>
                <a:spcPts val="0"/>
              </a:spcAft>
            </a:pPr>
            <a:r>
              <a:rPr lang="en-US" altLang="ja-JP" sz="1800" b="0" i="0" u="none" strike="noStrike" dirty="0">
                <a:solidFill>
                  <a:srgbClr val="000000"/>
                </a:solidFill>
                <a:effectLst/>
                <a:latin typeface="Arial" panose="020B0604020202020204" pitchFamily="34" charset="0"/>
              </a:rPr>
              <a:t>At high-p and K10 beam lines, we aim at investigating diquarks in baryons through the high-resolution charm baryon and multi-strange baryon spectroscopy.</a:t>
            </a:r>
            <a:endParaRPr lang="en-US" altLang="ja-JP" b="0" i="0" u="none" strike="noStrike" dirty="0">
              <a:solidFill>
                <a:srgbClr val="000000"/>
              </a:solidFill>
              <a:effectLst/>
            </a:endParaRPr>
          </a:p>
          <a:p>
            <a:br>
              <a:rPr lang="en-US" altLang="ja-JP" b="0" i="0" u="none" strike="noStrike" dirty="0">
                <a:solidFill>
                  <a:srgbClr val="000000"/>
                </a:solidFill>
                <a:effectLst/>
              </a:rPr>
            </a:br>
            <a:br>
              <a:rPr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B897F-173B-064E-B378-6CA075B79B2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209494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こでは、核力と、ハイペロンと核子の間にはたらく力を比較しています。まず、ストレンジクォークを入れることで、新しい中間子の交換をすることが出来るようになりますし、逆に、今まで交換できていたパイ中間子の交換が禁止されるような場合も出てきます。また最も重要なのは、短距離での力がどう変わるか？新しいクォークを入れることによってどう変わるか？です。</a:t>
            </a:r>
            <a:endParaRPr lang="ja-JP" altLang="en-US" b="0" i="0" u="none" strike="noStrike">
              <a:solidFill>
                <a:srgbClr val="000000"/>
              </a:solidFill>
              <a:effectLst/>
            </a:endParaRPr>
          </a:p>
          <a:p>
            <a:pPr algn="l" rtl="0">
              <a:spcBef>
                <a:spcPts val="0"/>
              </a:spcBef>
              <a:spcAft>
                <a:spcPts val="0"/>
              </a:spcAft>
            </a:pPr>
            <a:r>
              <a:rPr lang="ja-JP" altLang="en-US" sz="1800" b="0" i="0" u="none" strike="noStrike">
                <a:solidFill>
                  <a:srgbClr val="000000"/>
                </a:solidFill>
                <a:effectLst/>
                <a:latin typeface="Arial" panose="020B0604020202020204" pitchFamily="34" charset="0"/>
              </a:rPr>
              <a:t>そこでは、このようにほとんど引力がなくなって、斥力が非常に強い力や、今までとは全く逆で、短距離では引力芯になるような力、と新しいクォークが作る相互作用は、短距離部分で非常に多様な力を示すことが予想されています。</a:t>
            </a:r>
            <a:endParaRPr lang="ja-JP" altLang="en-US" b="0" i="0" u="none" strike="noStrike">
              <a:solidFill>
                <a:srgbClr val="000000"/>
              </a:solidFill>
              <a:effectLst/>
            </a:endParaRP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27A3D1AF-BCAF-A142-A3B3-D829E21D6E4F}" type="slidenum">
              <a:rPr kumimoji="1" lang="ja-JP" altLang="en-US" smtClean="0"/>
              <a:t>9</a:t>
            </a:fld>
            <a:endParaRPr kumimoji="1" lang="ja-JP" altLang="en-US"/>
          </a:p>
        </p:txBody>
      </p:sp>
    </p:spTree>
    <p:extLst>
      <p:ext uri="{BB962C8B-B14F-4D97-AF65-F5344CB8AC3E}">
        <p14:creationId xmlns:p14="http://schemas.microsoft.com/office/powerpoint/2010/main" val="424644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a:spcBef>
                <a:spcPts val="0"/>
              </a:spcBef>
              <a:spcAft>
                <a:spcPts val="0"/>
              </a:spcAft>
            </a:pPr>
            <a:r>
              <a:rPr lang="ja-JP" altLang="en-US" sz="1800" b="0" i="0" u="none" strike="noStrike">
                <a:solidFill>
                  <a:srgbClr val="000000"/>
                </a:solidFill>
                <a:effectLst/>
                <a:latin typeface="Arial" panose="020B0604020202020204" pitchFamily="34" charset="0"/>
              </a:rPr>
              <a:t>ここでは</a:t>
            </a:r>
            <a:r>
              <a:rPr lang="en-US" altLang="ja-JP" sz="1800" b="0" i="0" u="none" strike="noStrike" dirty="0">
                <a:solidFill>
                  <a:srgbClr val="000000"/>
                </a:solidFill>
                <a:effectLst/>
                <a:latin typeface="Arial" panose="020B0604020202020204" pitchFamily="34" charset="0"/>
              </a:rPr>
              <a:t>Lattice QCD</a:t>
            </a:r>
            <a:r>
              <a:rPr lang="ja-JP" altLang="en-US" sz="1800" b="0" i="0" u="none" strike="noStrike">
                <a:solidFill>
                  <a:srgbClr val="000000"/>
                </a:solidFill>
                <a:effectLst/>
                <a:latin typeface="Arial" panose="020B0604020202020204" pitchFamily="34" charset="0"/>
              </a:rPr>
              <a:t>によるバリオン間力の</a:t>
            </a:r>
            <a:r>
              <a:rPr lang="en-US" altLang="ja-JP" sz="1800" b="0" i="0" u="none" strike="noStrike" dirty="0">
                <a:solidFill>
                  <a:srgbClr val="000000"/>
                </a:solidFill>
                <a:effectLst/>
                <a:latin typeface="Arial" panose="020B0604020202020204" pitchFamily="34" charset="0"/>
              </a:rPr>
              <a:t>6</a:t>
            </a:r>
            <a:r>
              <a:rPr lang="ja-JP" altLang="en-US" sz="1800" b="0" i="0" u="none" strike="noStrike">
                <a:solidFill>
                  <a:srgbClr val="000000"/>
                </a:solidFill>
                <a:effectLst/>
                <a:latin typeface="Arial" panose="020B0604020202020204" pitchFamily="34" charset="0"/>
              </a:rPr>
              <a:t>つの相互作用の多重項のポテンシャルの計算結果を示しています。左にあるのが、核力に現れる力で、先程のような引力のポケットと斥力芯がある形です。ストレンジクォークを入れた拡張された力では、右に示すような新しい力が出てきます。そこでは、このようにほとんど引力がなくなって、斥力が非常に強い力や、核力に似ているけれども、斥力芯が弱くなっている力、そして、今までとは全く逆で、短距離では引力芯になるような力、とクォークの種類を増やすことで生じる新しい相互作用は、短距離部分で非常に多様な力を示すことが予想されています。</a:t>
            </a:r>
            <a:endParaRPr lang="ja-JP" altLang="en-US" b="0" i="0" u="none" strike="noStrike">
              <a:solidFill>
                <a:srgbClr val="000000"/>
              </a:solidFill>
              <a:effectLst/>
            </a:endParaRPr>
          </a:p>
          <a:p>
            <a:br>
              <a:rPr lang="ja-JP" altLang="en-US"/>
            </a:br>
            <a:br>
              <a:rPr lang="ja-JP" altLang="en-US"/>
            </a:br>
            <a:endParaRPr kumimoji="1" lang="ja-JP" altLang="en-US"/>
          </a:p>
        </p:txBody>
      </p:sp>
      <p:sp>
        <p:nvSpPr>
          <p:cNvPr id="4" name="スライド番号プレースホルダー 3"/>
          <p:cNvSpPr>
            <a:spLocks noGrp="1"/>
          </p:cNvSpPr>
          <p:nvPr>
            <p:ph type="sldNum" sz="quarter" idx="5"/>
          </p:nvPr>
        </p:nvSpPr>
        <p:spPr/>
        <p:txBody>
          <a:bodyPr/>
          <a:lstStyle/>
          <a:p>
            <a:fld id="{27A3D1AF-BCAF-A142-A3B3-D829E21D6E4F}" type="slidenum">
              <a:rPr kumimoji="1" lang="ja-JP" altLang="en-US" smtClean="0"/>
              <a:t>12</a:t>
            </a:fld>
            <a:endParaRPr kumimoji="1" lang="ja-JP" altLang="en-US"/>
          </a:p>
        </p:txBody>
      </p:sp>
    </p:spTree>
    <p:extLst>
      <p:ext uri="{BB962C8B-B14F-4D97-AF65-F5344CB8AC3E}">
        <p14:creationId xmlns:p14="http://schemas.microsoft.com/office/powerpoint/2010/main" val="2002651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9C8727-C4B2-CB4E-8EBE-140FF40400C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4C0F2FA-56F7-2942-992C-A067C4ACC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517ACC6-A09E-9D48-AF6D-099DCB05293E}"/>
              </a:ext>
            </a:extLst>
          </p:cNvPr>
          <p:cNvSpPr>
            <a:spLocks noGrp="1"/>
          </p:cNvSpPr>
          <p:nvPr>
            <p:ph type="dt" sz="half" idx="10"/>
          </p:nvPr>
        </p:nvSpPr>
        <p:spPr/>
        <p:txBody>
          <a:bodyPr/>
          <a:lstStyle/>
          <a:p>
            <a:fld id="{98FBB6DC-3DB3-7A45-B4C6-5EA865CDDB14}"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10C9E40C-C16A-0944-A0C8-180B37806F9B}"/>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2830F806-3199-6D49-BFC2-D4A2FC09AEF7}"/>
              </a:ext>
            </a:extLst>
          </p:cNvPr>
          <p:cNvSpPr>
            <a:spLocks noGrp="1"/>
          </p:cNvSpPr>
          <p:nvPr>
            <p:ph type="sldNum" sz="quarter" idx="12"/>
          </p:nvPr>
        </p:nvSpPr>
        <p:spPr>
          <a:xfrm>
            <a:off x="9448800" y="33792"/>
            <a:ext cx="2743200" cy="365125"/>
          </a:xfrm>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86464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2CF44-81F8-E644-9949-6686E08C9C0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DD0AA2B-BE88-D246-B70E-532067A4303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2194B3-1AB1-E140-B3F9-992D58802269}"/>
              </a:ext>
            </a:extLst>
          </p:cNvPr>
          <p:cNvSpPr>
            <a:spLocks noGrp="1"/>
          </p:cNvSpPr>
          <p:nvPr>
            <p:ph type="dt" sz="half" idx="10"/>
          </p:nvPr>
        </p:nvSpPr>
        <p:spPr/>
        <p:txBody>
          <a:bodyPr/>
          <a:lstStyle/>
          <a:p>
            <a:fld id="{A18D6592-3BF9-614A-A897-EDF8E64AF80D}"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D4577989-8C6C-DD44-A8B6-4D94DA1D804D}"/>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CE79AF00-9ABC-DD43-9A00-6C2AA456786E}"/>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55087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FE7C78C-E5CF-2F43-975D-16C00258735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A6FC668-D636-A44B-96A2-85393D206BB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1DC29C2-F7E0-6344-B67C-0FD10834C422}"/>
              </a:ext>
            </a:extLst>
          </p:cNvPr>
          <p:cNvSpPr>
            <a:spLocks noGrp="1"/>
          </p:cNvSpPr>
          <p:nvPr>
            <p:ph type="dt" sz="half" idx="10"/>
          </p:nvPr>
        </p:nvSpPr>
        <p:spPr/>
        <p:txBody>
          <a:bodyPr/>
          <a:lstStyle/>
          <a:p>
            <a:fld id="{432DE9B8-8236-9445-B7CB-A920B5A46563}"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6C633BA7-A766-8640-BC86-0CA6DEDC165F}"/>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D53B591D-BB6C-F543-BC6C-5B6B9BAA76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56541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8C43B3-69C4-4472-8E8B-6C203741EC0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646343-E6CA-45B4-8E8D-C95143F3DA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AA0E4B8-8EC8-4D4A-9253-0A511A76FF51}"/>
              </a:ext>
            </a:extLst>
          </p:cNvPr>
          <p:cNvSpPr>
            <a:spLocks noGrp="1"/>
          </p:cNvSpPr>
          <p:nvPr>
            <p:ph type="dt" sz="half" idx="10"/>
          </p:nvPr>
        </p:nvSpPr>
        <p:spPr/>
        <p:txBody>
          <a:bodyPr/>
          <a:lstStyle/>
          <a:p>
            <a:fld id="{EC8754EB-26BB-4E75-A428-07F44C006788}"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F05F0D5A-CDCF-4D26-8AB3-B7F265EF95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203E25-D6BC-4C3E-A790-9762317530AD}"/>
              </a:ext>
            </a:extLst>
          </p:cNvPr>
          <p:cNvSpPr>
            <a:spLocks noGrp="1"/>
          </p:cNvSpPr>
          <p:nvPr>
            <p:ph type="sldNum" sz="quarter" idx="12"/>
          </p:nvPr>
        </p:nvSpPr>
        <p:spPr>
          <a:xfrm>
            <a:off x="11391089" y="0"/>
            <a:ext cx="800911" cy="365125"/>
          </a:xfrm>
        </p:spPr>
        <p:txBody>
          <a:bodyPr/>
          <a:lstStyle>
            <a:lvl1pPr>
              <a:defRPr sz="2800"/>
            </a:lvl1pPr>
          </a:lstStyle>
          <a:p>
            <a:fld id="{2F12FD73-3B79-4649-AE7F-26B9A55D462C}" type="slidenum">
              <a:rPr lang="ja-JP" altLang="en-US" smtClean="0"/>
              <a:pPr/>
              <a:t>‹#›</a:t>
            </a:fld>
            <a:endParaRPr lang="ja-JP" altLang="en-US" dirty="0"/>
          </a:p>
        </p:txBody>
      </p:sp>
    </p:spTree>
    <p:extLst>
      <p:ext uri="{BB962C8B-B14F-4D97-AF65-F5344CB8AC3E}">
        <p14:creationId xmlns:p14="http://schemas.microsoft.com/office/powerpoint/2010/main" val="1976379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B180E6-54A2-4D78-AE33-EF90DD76A7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B4C965-70E9-4C2E-95F1-36924294A4C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76E21F7-0996-484D-86A5-1A684BEF38DC}"/>
              </a:ext>
            </a:extLst>
          </p:cNvPr>
          <p:cNvSpPr>
            <a:spLocks noGrp="1"/>
          </p:cNvSpPr>
          <p:nvPr>
            <p:ph type="dt" sz="half" idx="10"/>
          </p:nvPr>
        </p:nvSpPr>
        <p:spPr/>
        <p:txBody>
          <a:bodyPr/>
          <a:lstStyle/>
          <a:p>
            <a:fld id="{3CCA895A-BE46-4EB5-9FD4-F422316C96FA}"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0D00FD08-D1C7-475D-95B4-502F42C4FD2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4BC359-0AEF-4231-8692-0F13ECFF4AE1}"/>
              </a:ext>
            </a:extLst>
          </p:cNvPr>
          <p:cNvSpPr>
            <a:spLocks noGrp="1"/>
          </p:cNvSpPr>
          <p:nvPr>
            <p:ph type="sldNum" sz="quarter" idx="12"/>
          </p:nvPr>
        </p:nvSpPr>
        <p:spPr>
          <a:xfrm>
            <a:off x="11274357" y="0"/>
            <a:ext cx="917643"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2775338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C2D67-A690-4859-B468-26B6AB7238F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CFCBD3-316F-4A1E-A8F4-E2992CCF82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ADC9D88-7F75-4EB6-852D-8B56E960CCD6}"/>
              </a:ext>
            </a:extLst>
          </p:cNvPr>
          <p:cNvSpPr>
            <a:spLocks noGrp="1"/>
          </p:cNvSpPr>
          <p:nvPr>
            <p:ph type="dt" sz="half" idx="10"/>
          </p:nvPr>
        </p:nvSpPr>
        <p:spPr/>
        <p:txBody>
          <a:bodyPr/>
          <a:lstStyle/>
          <a:p>
            <a:fld id="{15292DC5-53CB-4B1B-92CD-E990CCC4E795}"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24946D5A-C394-49DF-B1F0-878F34E3D6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B572B0-8F91-456F-BE13-C660A7DBEA01}"/>
              </a:ext>
            </a:extLst>
          </p:cNvPr>
          <p:cNvSpPr>
            <a:spLocks noGrp="1"/>
          </p:cNvSpPr>
          <p:nvPr>
            <p:ph type="sldNum" sz="quarter" idx="12"/>
          </p:nvPr>
        </p:nvSpPr>
        <p:spPr>
          <a:xfrm>
            <a:off x="11264631" y="0"/>
            <a:ext cx="92737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367321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CEFE40-469B-4C74-9D33-E814827F6E1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5B28120-A378-4341-A778-80611D47EB7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A5F6D1C-D056-4DD8-9421-5B6034B67C9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4E97D34-CF04-47B6-A17B-D227B0DFA812}"/>
              </a:ext>
            </a:extLst>
          </p:cNvPr>
          <p:cNvSpPr>
            <a:spLocks noGrp="1"/>
          </p:cNvSpPr>
          <p:nvPr>
            <p:ph type="dt" sz="half" idx="10"/>
          </p:nvPr>
        </p:nvSpPr>
        <p:spPr/>
        <p:txBody>
          <a:bodyPr/>
          <a:lstStyle/>
          <a:p>
            <a:fld id="{54F9F9EE-FD56-4A8D-9C67-1C97B85BD1CC}" type="datetime1">
              <a:rPr kumimoji="1" lang="ja-JP" altLang="en-US" smtClean="0"/>
              <a:t>2025/9/20</a:t>
            </a:fld>
            <a:endParaRPr kumimoji="1" lang="ja-JP" altLang="en-US"/>
          </a:p>
        </p:txBody>
      </p:sp>
      <p:sp>
        <p:nvSpPr>
          <p:cNvPr id="6" name="フッター プレースホルダー 5">
            <a:extLst>
              <a:ext uri="{FF2B5EF4-FFF2-40B4-BE49-F238E27FC236}">
                <a16:creationId xmlns:a16="http://schemas.microsoft.com/office/drawing/2014/main" id="{90E19EBE-40C9-42EA-8815-D876A523E4B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C9DBE3E-DF72-4B5F-82EC-81EFFC9F2921}"/>
              </a:ext>
            </a:extLst>
          </p:cNvPr>
          <p:cNvSpPr>
            <a:spLocks noGrp="1"/>
          </p:cNvSpPr>
          <p:nvPr>
            <p:ph type="sldNum" sz="quarter" idx="12"/>
          </p:nvPr>
        </p:nvSpPr>
        <p:spPr>
          <a:xfrm>
            <a:off x="11353801" y="0"/>
            <a:ext cx="83820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138346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15DDA-B047-4801-8B75-7B643805872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A19159A-D820-4F17-ABB9-92A499DB33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7FB2F0C-74BD-4276-8730-8F4FDCF8CD5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121FCE1-2865-4B58-8413-62CEAD3775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1FE8BA0-EC4C-40D2-952B-09B229F8E8B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3946D89-9ACD-4720-B545-6509CCB330C4}"/>
              </a:ext>
            </a:extLst>
          </p:cNvPr>
          <p:cNvSpPr>
            <a:spLocks noGrp="1"/>
          </p:cNvSpPr>
          <p:nvPr>
            <p:ph type="dt" sz="half" idx="10"/>
          </p:nvPr>
        </p:nvSpPr>
        <p:spPr/>
        <p:txBody>
          <a:bodyPr/>
          <a:lstStyle/>
          <a:p>
            <a:fld id="{259EB197-3090-4610-9F25-83EBD07444A2}" type="datetime1">
              <a:rPr kumimoji="1" lang="ja-JP" altLang="en-US" smtClean="0"/>
              <a:t>2025/9/20</a:t>
            </a:fld>
            <a:endParaRPr kumimoji="1" lang="ja-JP" altLang="en-US"/>
          </a:p>
        </p:txBody>
      </p:sp>
      <p:sp>
        <p:nvSpPr>
          <p:cNvPr id="8" name="フッター プレースホルダー 7">
            <a:extLst>
              <a:ext uri="{FF2B5EF4-FFF2-40B4-BE49-F238E27FC236}">
                <a16:creationId xmlns:a16="http://schemas.microsoft.com/office/drawing/2014/main" id="{0D767699-59FB-4DDE-92C6-5F38795FCD7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95853C3-B8DB-4C80-9AFD-FAA85D0C0D11}"/>
              </a:ext>
            </a:extLst>
          </p:cNvPr>
          <p:cNvSpPr>
            <a:spLocks noGrp="1"/>
          </p:cNvSpPr>
          <p:nvPr>
            <p:ph type="sldNum" sz="quarter" idx="12"/>
          </p:nvPr>
        </p:nvSpPr>
        <p:spPr>
          <a:xfrm>
            <a:off x="11352213" y="0"/>
            <a:ext cx="839788"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106525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AE9FD3-E053-4FF7-AF8B-FAE979852F9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4B1FBDE-A7D4-4A32-B527-08FB1A64177F}"/>
              </a:ext>
            </a:extLst>
          </p:cNvPr>
          <p:cNvSpPr>
            <a:spLocks noGrp="1"/>
          </p:cNvSpPr>
          <p:nvPr>
            <p:ph type="dt" sz="half" idx="10"/>
          </p:nvPr>
        </p:nvSpPr>
        <p:spPr/>
        <p:txBody>
          <a:bodyPr/>
          <a:lstStyle/>
          <a:p>
            <a:fld id="{D0B8B9EB-FD8A-464F-AC42-330813ACC3EA}" type="datetime1">
              <a:rPr kumimoji="1" lang="ja-JP" altLang="en-US" smtClean="0"/>
              <a:t>2025/9/20</a:t>
            </a:fld>
            <a:endParaRPr kumimoji="1" lang="ja-JP" altLang="en-US"/>
          </a:p>
        </p:txBody>
      </p:sp>
      <p:sp>
        <p:nvSpPr>
          <p:cNvPr id="4" name="フッター プレースホルダー 3">
            <a:extLst>
              <a:ext uri="{FF2B5EF4-FFF2-40B4-BE49-F238E27FC236}">
                <a16:creationId xmlns:a16="http://schemas.microsoft.com/office/drawing/2014/main" id="{B49FD37B-8529-49A0-8029-74B2427151F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C24F9F3-310D-412A-B44B-684B174D3DE5}"/>
              </a:ext>
            </a:extLst>
          </p:cNvPr>
          <p:cNvSpPr>
            <a:spLocks noGrp="1"/>
          </p:cNvSpPr>
          <p:nvPr>
            <p:ph type="sldNum" sz="quarter" idx="12"/>
          </p:nvPr>
        </p:nvSpPr>
        <p:spPr>
          <a:xfrm>
            <a:off x="11353801" y="0"/>
            <a:ext cx="838200"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3548721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F5C5D30-4151-44B7-AFB5-2829E3E1AE0B}"/>
              </a:ext>
            </a:extLst>
          </p:cNvPr>
          <p:cNvSpPr>
            <a:spLocks noGrp="1"/>
          </p:cNvSpPr>
          <p:nvPr>
            <p:ph type="dt" sz="half" idx="10"/>
          </p:nvPr>
        </p:nvSpPr>
        <p:spPr/>
        <p:txBody>
          <a:bodyPr/>
          <a:lstStyle/>
          <a:p>
            <a:fld id="{ECE5950F-192F-42C8-A1FA-7734F3D54796}" type="datetime1">
              <a:rPr kumimoji="1" lang="ja-JP" altLang="en-US" smtClean="0"/>
              <a:t>2025/9/20</a:t>
            </a:fld>
            <a:endParaRPr kumimoji="1" lang="ja-JP" altLang="en-US"/>
          </a:p>
        </p:txBody>
      </p:sp>
      <p:sp>
        <p:nvSpPr>
          <p:cNvPr id="3" name="フッター プレースホルダー 2">
            <a:extLst>
              <a:ext uri="{FF2B5EF4-FFF2-40B4-BE49-F238E27FC236}">
                <a16:creationId xmlns:a16="http://schemas.microsoft.com/office/drawing/2014/main" id="{4599D67B-5E6E-44E0-BDA2-FDA750D6502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F6EBC9-0C53-493F-9241-F09849632E6A}"/>
              </a:ext>
            </a:extLst>
          </p:cNvPr>
          <p:cNvSpPr>
            <a:spLocks noGrp="1"/>
          </p:cNvSpPr>
          <p:nvPr>
            <p:ph type="sldNum" sz="quarter" idx="12"/>
          </p:nvPr>
        </p:nvSpPr>
        <p:spPr>
          <a:xfrm>
            <a:off x="11410545" y="0"/>
            <a:ext cx="781455" cy="365125"/>
          </a:xfrm>
        </p:spPr>
        <p:txBody>
          <a:bodyPr/>
          <a:lstStyle>
            <a:lvl1pPr>
              <a:defRPr sz="2800"/>
            </a:lvl1pPr>
          </a:lstStyle>
          <a:p>
            <a:fld id="{2F12FD73-3B79-4649-AE7F-26B9A55D462C}" type="slidenum">
              <a:rPr lang="ja-JP" altLang="en-US" smtClean="0"/>
              <a:pPr/>
              <a:t>‹#›</a:t>
            </a:fld>
            <a:endParaRPr lang="ja-JP" altLang="en-US"/>
          </a:p>
        </p:txBody>
      </p:sp>
    </p:spTree>
    <p:extLst>
      <p:ext uri="{BB962C8B-B14F-4D97-AF65-F5344CB8AC3E}">
        <p14:creationId xmlns:p14="http://schemas.microsoft.com/office/powerpoint/2010/main" val="3208235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723FF9-E635-4BE3-9C5D-0110D8EB2D9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980F033-48BB-4F01-9F0F-B59039B84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269B77A-C33D-4E6B-89D8-2DFC95EA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2AE323-2C3B-49E5-A34F-0B5CF9B554F4}"/>
              </a:ext>
            </a:extLst>
          </p:cNvPr>
          <p:cNvSpPr>
            <a:spLocks noGrp="1"/>
          </p:cNvSpPr>
          <p:nvPr>
            <p:ph type="dt" sz="half" idx="10"/>
          </p:nvPr>
        </p:nvSpPr>
        <p:spPr/>
        <p:txBody>
          <a:bodyPr/>
          <a:lstStyle/>
          <a:p>
            <a:fld id="{44939489-A67B-44B6-A28C-9FB8D27A4458}" type="datetime1">
              <a:rPr kumimoji="1" lang="ja-JP" altLang="en-US" smtClean="0"/>
              <a:t>2025/9/20</a:t>
            </a:fld>
            <a:endParaRPr kumimoji="1" lang="ja-JP" altLang="en-US"/>
          </a:p>
        </p:txBody>
      </p:sp>
      <p:sp>
        <p:nvSpPr>
          <p:cNvPr id="6" name="フッター プレースホルダー 5">
            <a:extLst>
              <a:ext uri="{FF2B5EF4-FFF2-40B4-BE49-F238E27FC236}">
                <a16:creationId xmlns:a16="http://schemas.microsoft.com/office/drawing/2014/main" id="{5FA0F7D8-DDA5-4978-9C63-7E1C2BD3B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301643D-78CE-425D-9482-5DFB556F3EF7}"/>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660516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5F0458-4763-5042-853C-514FBBA44C20}"/>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040359D-735C-AB42-B1E9-2BCC4CD6917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DAE0E1-DA19-F047-85C9-C96A9B2C34E7}"/>
              </a:ext>
            </a:extLst>
          </p:cNvPr>
          <p:cNvSpPr>
            <a:spLocks noGrp="1"/>
          </p:cNvSpPr>
          <p:nvPr>
            <p:ph type="dt" sz="half" idx="10"/>
          </p:nvPr>
        </p:nvSpPr>
        <p:spPr/>
        <p:txBody>
          <a:bodyPr/>
          <a:lstStyle/>
          <a:p>
            <a:fld id="{161538ED-1B39-A146-A06E-D39511B9C3A6}"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961F4952-FA3D-9148-A85A-78128A8876E9}"/>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779DABC6-B47C-1B4F-941F-B4E1C2C90CE9}"/>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881597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74A835-EF9D-4685-B4E7-34A41836F8C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116D7AB-DE47-45B0-888B-E9CC8EED8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0CDFDFAF-EF31-4A17-8FA9-E428F70F2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C76024A-F834-425C-987F-7CC4866715FF}"/>
              </a:ext>
            </a:extLst>
          </p:cNvPr>
          <p:cNvSpPr>
            <a:spLocks noGrp="1"/>
          </p:cNvSpPr>
          <p:nvPr>
            <p:ph type="dt" sz="half" idx="10"/>
          </p:nvPr>
        </p:nvSpPr>
        <p:spPr/>
        <p:txBody>
          <a:bodyPr/>
          <a:lstStyle/>
          <a:p>
            <a:fld id="{F1CF1BB9-CC01-4593-8DBF-EFF436FF4F3D}" type="datetime1">
              <a:rPr kumimoji="1" lang="ja-JP" altLang="en-US" smtClean="0"/>
              <a:t>2025/9/20</a:t>
            </a:fld>
            <a:endParaRPr kumimoji="1" lang="ja-JP" altLang="en-US"/>
          </a:p>
        </p:txBody>
      </p:sp>
      <p:sp>
        <p:nvSpPr>
          <p:cNvPr id="6" name="フッター プレースホルダー 5">
            <a:extLst>
              <a:ext uri="{FF2B5EF4-FFF2-40B4-BE49-F238E27FC236}">
                <a16:creationId xmlns:a16="http://schemas.microsoft.com/office/drawing/2014/main" id="{4AF78090-ECE6-46F8-A417-0F25084215C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9189BC1-6FFA-4D3E-9C6E-E375755EBD2C}"/>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16903888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6C7C38-D263-4017-A04A-CB351362890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FE7E75-1F93-462B-98E1-4E77A150A15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C56368-E9CE-4F5C-B2E7-0CFC526DDB45}"/>
              </a:ext>
            </a:extLst>
          </p:cNvPr>
          <p:cNvSpPr>
            <a:spLocks noGrp="1"/>
          </p:cNvSpPr>
          <p:nvPr>
            <p:ph type="dt" sz="half" idx="10"/>
          </p:nvPr>
        </p:nvSpPr>
        <p:spPr/>
        <p:txBody>
          <a:bodyPr/>
          <a:lstStyle/>
          <a:p>
            <a:fld id="{18E4DD08-97FF-4CFC-840B-51FBEF5ED571}"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9541743E-1152-4592-899C-AC1A5B7EFF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F0525E-54E3-41C1-9350-B80150351255}"/>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1441088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F0EB14A-DFE5-4F17-B01B-CDFA399C9E3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8BE2A38-DA9B-43C6-864F-8D4724C34AF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A80FA1-EC9E-4F5A-B422-0A6110191AD2}"/>
              </a:ext>
            </a:extLst>
          </p:cNvPr>
          <p:cNvSpPr>
            <a:spLocks noGrp="1"/>
          </p:cNvSpPr>
          <p:nvPr>
            <p:ph type="dt" sz="half" idx="10"/>
          </p:nvPr>
        </p:nvSpPr>
        <p:spPr/>
        <p:txBody>
          <a:bodyPr/>
          <a:lstStyle/>
          <a:p>
            <a:fld id="{783C278B-D34B-4ACA-BA5C-40FA037D5921}"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79316868-3F1D-48E0-BE27-13ABFAA5FD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5C745D-1FC8-481E-BAC8-3DFEDA56CF91}"/>
              </a:ext>
            </a:extLst>
          </p:cNvPr>
          <p:cNvSpPr>
            <a:spLocks noGrp="1"/>
          </p:cNvSpPr>
          <p:nvPr>
            <p:ph type="sldNum" sz="quarter" idx="12"/>
          </p:nvPr>
        </p:nvSpPr>
        <p:spPr/>
        <p:txBody>
          <a:bodyPr/>
          <a:lstStyle/>
          <a:p>
            <a:fld id="{2F12FD73-3B79-4649-AE7F-26B9A55D462C}" type="slidenum">
              <a:rPr kumimoji="1" lang="ja-JP" altLang="en-US" smtClean="0"/>
              <a:t>‹#›</a:t>
            </a:fld>
            <a:endParaRPr kumimoji="1" lang="ja-JP" altLang="en-US"/>
          </a:p>
        </p:txBody>
      </p:sp>
    </p:spTree>
    <p:extLst>
      <p:ext uri="{BB962C8B-B14F-4D97-AF65-F5344CB8AC3E}">
        <p14:creationId xmlns:p14="http://schemas.microsoft.com/office/powerpoint/2010/main" val="2143047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9/20/25</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076805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9/20/25</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4658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9/20/25</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710958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9/20/25</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00384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9/20/25</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05021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9/20/25</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5109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9/20/25</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45457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12FFB-3EEC-B043-9852-A9A98D7B184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98F2FA9-3D05-F244-A5EC-2BD9C428FB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AA690F9-813E-2F42-A0E6-CB8228BB5510}"/>
              </a:ext>
            </a:extLst>
          </p:cNvPr>
          <p:cNvSpPr>
            <a:spLocks noGrp="1"/>
          </p:cNvSpPr>
          <p:nvPr>
            <p:ph type="dt" sz="half" idx="10"/>
          </p:nvPr>
        </p:nvSpPr>
        <p:spPr/>
        <p:txBody>
          <a:bodyPr/>
          <a:lstStyle/>
          <a:p>
            <a:fld id="{EEC11426-9CE1-E543-9B46-7F23F9A4A732}"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1E24EED6-DBEC-F241-9524-8A7975980661}"/>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EC3EA606-0C23-894D-8400-D864CE0D6704}"/>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38716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9/20/25</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88361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9/20/25</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119660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9/20/25</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07980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9/20/25</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7849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C7BA4D-9515-A646-B909-FA6992160E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A2DF6B-B61D-8246-AD82-5C0F3763224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6B8A9FC-A51A-7549-A10E-DF3596462F4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E146D437-B7C5-0647-A1DA-DBD05ACD8C42}"/>
              </a:ext>
            </a:extLst>
          </p:cNvPr>
          <p:cNvSpPr>
            <a:spLocks noGrp="1"/>
          </p:cNvSpPr>
          <p:nvPr>
            <p:ph type="dt" sz="half" idx="10"/>
          </p:nvPr>
        </p:nvSpPr>
        <p:spPr/>
        <p:txBody>
          <a:bodyPr/>
          <a:lstStyle/>
          <a:p>
            <a:fld id="{6092A87F-E89C-2D47-A927-00075AA7C0D9}" type="datetime1">
              <a:rPr lang="ja-JP" altLang="en-US" smtClean="0"/>
              <a:t>2025/9/20</a:t>
            </a:fld>
            <a:endParaRPr lang="en-US" dirty="0"/>
          </a:p>
        </p:txBody>
      </p:sp>
      <p:sp>
        <p:nvSpPr>
          <p:cNvPr id="6" name="フッター プレースホルダー 5">
            <a:extLst>
              <a:ext uri="{FF2B5EF4-FFF2-40B4-BE49-F238E27FC236}">
                <a16:creationId xmlns:a16="http://schemas.microsoft.com/office/drawing/2014/main" id="{6A042EB4-B158-9843-987A-70B3CD40715F}"/>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スライド番号プレースホルダー 6">
            <a:extLst>
              <a:ext uri="{FF2B5EF4-FFF2-40B4-BE49-F238E27FC236}">
                <a16:creationId xmlns:a16="http://schemas.microsoft.com/office/drawing/2014/main" id="{EEFA1D30-3AC6-E343-A848-A6E3905B9A42}"/>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56397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1E9476-3FFC-DA4D-BF9A-1082B89D555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199F13-4EDE-E344-BB74-5E8EED708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9E67F43-7B59-084C-8B15-6282079E07E6}"/>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AA17F5F-55DB-ED46-A0EE-C1E63A027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31BF279-E1E1-4145-A054-95A7CC661AF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151DBAB-5D7C-BF43-9E37-57F998FA1971}"/>
              </a:ext>
            </a:extLst>
          </p:cNvPr>
          <p:cNvSpPr>
            <a:spLocks noGrp="1"/>
          </p:cNvSpPr>
          <p:nvPr>
            <p:ph type="dt" sz="half" idx="10"/>
          </p:nvPr>
        </p:nvSpPr>
        <p:spPr/>
        <p:txBody>
          <a:bodyPr/>
          <a:lstStyle/>
          <a:p>
            <a:fld id="{4C2EBE5E-7092-DE48-BD33-62B99726DA01}" type="datetime1">
              <a:rPr lang="ja-JP" altLang="en-US" smtClean="0"/>
              <a:t>2025/9/20</a:t>
            </a:fld>
            <a:endParaRPr lang="en-US" dirty="0"/>
          </a:p>
        </p:txBody>
      </p:sp>
      <p:sp>
        <p:nvSpPr>
          <p:cNvPr id="8" name="フッター プレースホルダー 7">
            <a:extLst>
              <a:ext uri="{FF2B5EF4-FFF2-40B4-BE49-F238E27FC236}">
                <a16:creationId xmlns:a16="http://schemas.microsoft.com/office/drawing/2014/main" id="{45B71C99-3D3C-5E47-89D3-768249F7DD55}"/>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9" name="スライド番号プレースホルダー 8">
            <a:extLst>
              <a:ext uri="{FF2B5EF4-FFF2-40B4-BE49-F238E27FC236}">
                <a16:creationId xmlns:a16="http://schemas.microsoft.com/office/drawing/2014/main" id="{67B44799-26F8-634E-B31E-59C2241A5ADB}"/>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406895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D37869-9066-F142-9985-6E158505E6C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66E01BB-3A36-944C-BF7F-7BD41A2EA881}"/>
              </a:ext>
            </a:extLst>
          </p:cNvPr>
          <p:cNvSpPr>
            <a:spLocks noGrp="1"/>
          </p:cNvSpPr>
          <p:nvPr>
            <p:ph type="dt" sz="half" idx="10"/>
          </p:nvPr>
        </p:nvSpPr>
        <p:spPr/>
        <p:txBody>
          <a:bodyPr/>
          <a:lstStyle/>
          <a:p>
            <a:fld id="{8B195580-98C2-4E46-8671-BBBE30A875B9}" type="datetime1">
              <a:rPr lang="ja-JP" altLang="en-US" smtClean="0"/>
              <a:t>2025/9/20</a:t>
            </a:fld>
            <a:endParaRPr lang="en-US" dirty="0"/>
          </a:p>
        </p:txBody>
      </p:sp>
      <p:sp>
        <p:nvSpPr>
          <p:cNvPr id="4" name="フッター プレースホルダー 3">
            <a:extLst>
              <a:ext uri="{FF2B5EF4-FFF2-40B4-BE49-F238E27FC236}">
                <a16:creationId xmlns:a16="http://schemas.microsoft.com/office/drawing/2014/main" id="{B55038AA-D772-4942-878C-E58750A1BF73}"/>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5" name="スライド番号プレースホルダー 4">
            <a:extLst>
              <a:ext uri="{FF2B5EF4-FFF2-40B4-BE49-F238E27FC236}">
                <a16:creationId xmlns:a16="http://schemas.microsoft.com/office/drawing/2014/main" id="{CDAF433A-6F01-1245-9FC9-E0A10580913A}"/>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01707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BDC2DFF-2565-7842-9BCE-E560D9DF724D}"/>
              </a:ext>
            </a:extLst>
          </p:cNvPr>
          <p:cNvSpPr>
            <a:spLocks noGrp="1"/>
          </p:cNvSpPr>
          <p:nvPr>
            <p:ph type="dt" sz="half" idx="10"/>
          </p:nvPr>
        </p:nvSpPr>
        <p:spPr/>
        <p:txBody>
          <a:bodyPr/>
          <a:lstStyle/>
          <a:p>
            <a:fld id="{02A0A5B2-9CFC-FC4C-AFDC-47EDE8942B11}" type="datetime1">
              <a:rPr lang="ja-JP" altLang="en-US" smtClean="0"/>
              <a:t>2025/9/20</a:t>
            </a:fld>
            <a:endParaRPr lang="en-US" dirty="0"/>
          </a:p>
        </p:txBody>
      </p:sp>
      <p:sp>
        <p:nvSpPr>
          <p:cNvPr id="3" name="フッター プレースホルダー 2">
            <a:extLst>
              <a:ext uri="{FF2B5EF4-FFF2-40B4-BE49-F238E27FC236}">
                <a16:creationId xmlns:a16="http://schemas.microsoft.com/office/drawing/2014/main" id="{A85CF225-9CA5-8A43-958E-6EC5BBB823DA}"/>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4" name="スライド番号プレースホルダー 3">
            <a:extLst>
              <a:ext uri="{FF2B5EF4-FFF2-40B4-BE49-F238E27FC236}">
                <a16:creationId xmlns:a16="http://schemas.microsoft.com/office/drawing/2014/main" id="{0548A138-F605-F34F-BD5F-D8DDE0A8145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832897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0D15C1-7DF8-0F4C-81D1-258B1EEF25C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1948CF0-A101-1F40-AB24-D185F792C7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A535A62-6134-104C-8AB6-1BC358CA96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C5654B-866F-1E46-8DD0-297D8FC02A5F}"/>
              </a:ext>
            </a:extLst>
          </p:cNvPr>
          <p:cNvSpPr>
            <a:spLocks noGrp="1"/>
          </p:cNvSpPr>
          <p:nvPr>
            <p:ph type="dt" sz="half" idx="10"/>
          </p:nvPr>
        </p:nvSpPr>
        <p:spPr/>
        <p:txBody>
          <a:bodyPr/>
          <a:lstStyle/>
          <a:p>
            <a:fld id="{0B8E1E9B-D54C-0447-A908-FB540122FD24}" type="datetime1">
              <a:rPr lang="ja-JP" altLang="en-US" smtClean="0"/>
              <a:t>2025/9/20</a:t>
            </a:fld>
            <a:endParaRPr lang="en-US" dirty="0"/>
          </a:p>
        </p:txBody>
      </p:sp>
      <p:sp>
        <p:nvSpPr>
          <p:cNvPr id="6" name="フッター プレースホルダー 5">
            <a:extLst>
              <a:ext uri="{FF2B5EF4-FFF2-40B4-BE49-F238E27FC236}">
                <a16:creationId xmlns:a16="http://schemas.microsoft.com/office/drawing/2014/main" id="{0BAA7E60-006D-4E47-A638-F6359E2BB38E}"/>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スライド番号プレースホルダー 6">
            <a:extLst>
              <a:ext uri="{FF2B5EF4-FFF2-40B4-BE49-F238E27FC236}">
                <a16:creationId xmlns:a16="http://schemas.microsoft.com/office/drawing/2014/main" id="{2C81F801-4BE8-F546-BCDD-4F0D058A12ED}"/>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235093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E91FD6-E651-D841-8510-21814098F9A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658E630-26A2-CB46-A828-F8C8397C11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74BDD62-2792-924E-B6CB-D336AC6FC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9231093-3FB6-4A4C-B46B-84FF6665AF66}"/>
              </a:ext>
            </a:extLst>
          </p:cNvPr>
          <p:cNvSpPr>
            <a:spLocks noGrp="1"/>
          </p:cNvSpPr>
          <p:nvPr>
            <p:ph type="dt" sz="half" idx="10"/>
          </p:nvPr>
        </p:nvSpPr>
        <p:spPr/>
        <p:txBody>
          <a:bodyPr/>
          <a:lstStyle/>
          <a:p>
            <a:fld id="{2309100A-EE63-3A46-A756-ADAFEB9E52BD}" type="datetime1">
              <a:rPr lang="ja-JP" altLang="en-US" smtClean="0"/>
              <a:t>2025/9/20</a:t>
            </a:fld>
            <a:endParaRPr lang="en-US" dirty="0"/>
          </a:p>
        </p:txBody>
      </p:sp>
      <p:sp>
        <p:nvSpPr>
          <p:cNvPr id="6" name="フッター プレースホルダー 5">
            <a:extLst>
              <a:ext uri="{FF2B5EF4-FFF2-40B4-BE49-F238E27FC236}">
                <a16:creationId xmlns:a16="http://schemas.microsoft.com/office/drawing/2014/main" id="{288A21D7-AF5A-594C-8441-B9AA3AB6F4E6}"/>
              </a:ext>
            </a:extLst>
          </p:cNvPr>
          <p:cNvSpPr>
            <a:spLocks noGrp="1"/>
          </p:cNvSpPr>
          <p:nvPr>
            <p:ph type="ftr" sz="quarter" idx="11"/>
          </p:nvPr>
        </p:nvSpPr>
        <p:spPr/>
        <p:txBody>
          <a:bodyPr/>
          <a:lstStyle/>
          <a:p>
            <a:r>
              <a:rPr lang="en-US"/>
              <a:t>Sample Footer Text</a:t>
            </a:r>
            <a:endParaRPr lang="en-US" dirty="0">
              <a:solidFill>
                <a:srgbClr val="FFFFFF"/>
              </a:solidFill>
            </a:endParaRPr>
          </a:p>
        </p:txBody>
      </p:sp>
      <p:sp>
        <p:nvSpPr>
          <p:cNvPr id="7" name="スライド番号プレースホルダー 6">
            <a:extLst>
              <a:ext uri="{FF2B5EF4-FFF2-40B4-BE49-F238E27FC236}">
                <a16:creationId xmlns:a16="http://schemas.microsoft.com/office/drawing/2014/main" id="{D7EB2B02-7F44-324C-9DCA-5DCD5D5F1598}"/>
              </a:ext>
            </a:extLst>
          </p:cNvPr>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875827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7F225D0-44B0-6A45-8CDB-CBC8E6B7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56AB1AB-1538-0A40-9173-9D2BE9EB9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5B81A23-9D96-8041-8A45-3D7D7D638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687789-851A-CC48-A1B1-4E693043CAF3}" type="datetime1">
              <a:rPr lang="ja-JP" altLang="en-US" smtClean="0"/>
              <a:t>2025/9/20</a:t>
            </a:fld>
            <a:endParaRPr lang="en-US" dirty="0"/>
          </a:p>
        </p:txBody>
      </p:sp>
      <p:sp>
        <p:nvSpPr>
          <p:cNvPr id="5" name="フッター プレースホルダー 4">
            <a:extLst>
              <a:ext uri="{FF2B5EF4-FFF2-40B4-BE49-F238E27FC236}">
                <a16:creationId xmlns:a16="http://schemas.microsoft.com/office/drawing/2014/main" id="{CA5F5895-F6FE-AE4D-BC29-A8644977B6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dirty="0">
              <a:solidFill>
                <a:srgbClr val="FFFFFF"/>
              </a:solidFill>
            </a:endParaRPr>
          </a:p>
        </p:txBody>
      </p:sp>
      <p:sp>
        <p:nvSpPr>
          <p:cNvPr id="6" name="スライド番号プレースホルダー 5">
            <a:extLst>
              <a:ext uri="{FF2B5EF4-FFF2-40B4-BE49-F238E27FC236}">
                <a16:creationId xmlns:a16="http://schemas.microsoft.com/office/drawing/2014/main" id="{46F184FC-D7DC-0449-9D96-B287B17FE7B5}"/>
              </a:ext>
            </a:extLst>
          </p:cNvPr>
          <p:cNvSpPr>
            <a:spLocks noGrp="1"/>
          </p:cNvSpPr>
          <p:nvPr>
            <p:ph type="sldNum" sz="quarter" idx="4"/>
          </p:nvPr>
        </p:nvSpPr>
        <p:spPr>
          <a:xfrm>
            <a:off x="9448800" y="4762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8652737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CDC9034-2E54-4A23-BC0A-8E32C140D1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7DCE0DC-C369-4589-8A5F-7D59DCCF3D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B24E9C9-17AD-48D3-B428-937B0AC62C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5F5636-5F6F-4AD1-8C64-91BFB39DAB70}" type="datetime1">
              <a:rPr kumimoji="1" lang="ja-JP" altLang="en-US" smtClean="0"/>
              <a:t>2025/9/20</a:t>
            </a:fld>
            <a:endParaRPr kumimoji="1" lang="ja-JP" altLang="en-US"/>
          </a:p>
        </p:txBody>
      </p:sp>
      <p:sp>
        <p:nvSpPr>
          <p:cNvPr id="5" name="フッター プレースホルダー 4">
            <a:extLst>
              <a:ext uri="{FF2B5EF4-FFF2-40B4-BE49-F238E27FC236}">
                <a16:creationId xmlns:a16="http://schemas.microsoft.com/office/drawing/2014/main" id="{88BD5DC5-1B93-4385-A9B9-C1BBE41CD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D6DC919-9151-456C-BB61-5279C0AFC43D}"/>
              </a:ext>
            </a:extLst>
          </p:cNvPr>
          <p:cNvSpPr>
            <a:spLocks noGrp="1"/>
          </p:cNvSpPr>
          <p:nvPr>
            <p:ph type="sldNum" sz="quarter" idx="4"/>
          </p:nvPr>
        </p:nvSpPr>
        <p:spPr>
          <a:xfrm>
            <a:off x="11353801" y="0"/>
            <a:ext cx="838200" cy="365125"/>
          </a:xfrm>
          <a:prstGeom prst="rect">
            <a:avLst/>
          </a:prstGeom>
        </p:spPr>
        <p:txBody>
          <a:bodyPr vert="horz" lIns="91440" tIns="45720" rIns="91440" bIns="45720" rtlCol="0" anchor="ctr"/>
          <a:lstStyle>
            <a:lvl1pPr algn="r">
              <a:defRPr sz="2800">
                <a:solidFill>
                  <a:schemeClr val="tx1">
                    <a:tint val="75000"/>
                  </a:schemeClr>
                </a:solidFill>
              </a:defRPr>
            </a:lvl1pPr>
          </a:lstStyle>
          <a:p>
            <a:fld id="{2F12FD73-3B79-4649-AE7F-26B9A55D462C}" type="slidenum">
              <a:rPr lang="ja-JP" altLang="en-US" smtClean="0"/>
              <a:pPr/>
              <a:t>‹#›</a:t>
            </a:fld>
            <a:endParaRPr lang="ja-JP" altLang="en-US" dirty="0"/>
          </a:p>
        </p:txBody>
      </p:sp>
    </p:spTree>
    <p:extLst>
      <p:ext uri="{BB962C8B-B14F-4D97-AF65-F5344CB8AC3E}">
        <p14:creationId xmlns:p14="http://schemas.microsoft.com/office/powerpoint/2010/main" val="282024769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lIns="109728" tIns="109728" rIns="109728" bIns="91440" anchor="ctr"/>
          <a:lstStyle>
            <a:lvl1pPr algn="l">
              <a:defRPr sz="900" spc="50">
                <a:solidFill>
                  <a:schemeClr val="tx1">
                    <a:alpha val="60000"/>
                  </a:schemeClr>
                </a:solidFill>
                <a:latin typeface="+mn-lt"/>
              </a:defRPr>
            </a:lvl1pPr>
          </a:lstStyle>
          <a:p>
            <a:fld id="{57E0CF6C-748E-4B7A-BC8B-3011EF78ED13}" type="datetime1">
              <a:rPr lang="en-US" smtClean="0"/>
              <a:pPr/>
              <a:t>9/20/25</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lIns="109728" tIns="109728" rIns="109728" bIns="91440" anchor="ctr"/>
          <a:lstStyle>
            <a:lvl1pPr algn="ctr">
              <a:defRPr sz="900" spc="5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lIns="109728" tIns="109728" rIns="109728" bIns="91440" anchor="ctr"/>
          <a:lstStyle>
            <a:lvl1pPr algn="r">
              <a:defRPr sz="900" spc="5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37076906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lvl1pPr algn="l" defTabSz="914400" rtl="0" eaLnBrk="1" latinLnBrk="0" hangingPunct="1">
        <a:lnSpc>
          <a:spcPct val="100000"/>
        </a:lnSpc>
        <a:spcBef>
          <a:spcPct val="0"/>
        </a:spcBef>
        <a:buNone/>
        <a:defRPr sz="4200" b="0" kern="1200" spc="13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kern="1200" spc="90">
          <a:solidFill>
            <a:schemeClr val="tx1"/>
          </a:solidFill>
          <a:latin typeface="+mn-lt"/>
          <a:ea typeface="+mn-ea"/>
          <a:cs typeface="+mn-cs"/>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kern="1200" spc="90">
          <a:solidFill>
            <a:schemeClr val="tx1"/>
          </a:solidFill>
          <a:latin typeface="+mn-lt"/>
          <a:ea typeface="+mn-ea"/>
          <a:cs typeface="+mn-cs"/>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kern="1200" spc="90">
          <a:solidFill>
            <a:schemeClr val="tx1"/>
          </a:solidFill>
          <a:latin typeface="+mn-lt"/>
          <a:ea typeface="+mn-ea"/>
          <a:cs typeface="+mn-cs"/>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kern="1200" spc="90">
          <a:solidFill>
            <a:schemeClr val="tx1"/>
          </a:solidFill>
          <a:latin typeface="+mn-lt"/>
          <a:ea typeface="+mn-ea"/>
          <a:cs typeface="+mn-cs"/>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kern="1200" spc="9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166.png"/><Relationship Id="rId18" Type="http://schemas.openxmlformats.org/officeDocument/2006/relationships/image" Target="../media/image170.png"/><Relationship Id="rId26" Type="http://schemas.openxmlformats.org/officeDocument/2006/relationships/image" Target="../media/image24.png"/><Relationship Id="rId3" Type="http://schemas.openxmlformats.org/officeDocument/2006/relationships/image" Target="../media/image13.emf"/><Relationship Id="rId21" Type="http://schemas.openxmlformats.org/officeDocument/2006/relationships/image" Target="../media/image14.png"/><Relationship Id="rId12" Type="http://schemas.openxmlformats.org/officeDocument/2006/relationships/image" Target="../media/image165.png"/><Relationship Id="rId17" Type="http://schemas.openxmlformats.org/officeDocument/2006/relationships/image" Target="../media/image169.png"/><Relationship Id="rId25" Type="http://schemas.openxmlformats.org/officeDocument/2006/relationships/image" Target="../media/image18.png"/><Relationship Id="rId2" Type="http://schemas.openxmlformats.org/officeDocument/2006/relationships/oleObject" Target="../embeddings/oleObject1.bin"/><Relationship Id="rId16" Type="http://schemas.openxmlformats.org/officeDocument/2006/relationships/image" Target="NULL"/><Relationship Id="rId20" Type="http://schemas.openxmlformats.org/officeDocument/2006/relationships/image" Target="../media/image172.png"/><Relationship Id="rId1" Type="http://schemas.openxmlformats.org/officeDocument/2006/relationships/slideLayout" Target="../slideLayouts/slideLayout24.xml"/><Relationship Id="rId11" Type="http://schemas.openxmlformats.org/officeDocument/2006/relationships/image" Target="../media/image182.png"/><Relationship Id="rId6" Type="http://schemas.openxmlformats.org/officeDocument/2006/relationships/image" Target="NULL"/><Relationship Id="rId24" Type="http://schemas.openxmlformats.org/officeDocument/2006/relationships/image" Target="../media/image17.png"/><Relationship Id="rId15" Type="http://schemas.openxmlformats.org/officeDocument/2006/relationships/image" Target="../media/image168.png"/><Relationship Id="rId5" Type="http://schemas.openxmlformats.org/officeDocument/2006/relationships/image" Target="NULL"/><Relationship Id="rId23" Type="http://schemas.openxmlformats.org/officeDocument/2006/relationships/image" Target="../media/image16.png"/><Relationship Id="rId10" Type="http://schemas.openxmlformats.org/officeDocument/2006/relationships/image" Target="../media/image13.emf"/><Relationship Id="rId19" Type="http://schemas.openxmlformats.org/officeDocument/2006/relationships/image" Target="../media/image171.png"/><Relationship Id="rId9" Type="http://schemas.openxmlformats.org/officeDocument/2006/relationships/oleObject" Target="../embeddings/oleObject1.bin"/><Relationship Id="rId14" Type="http://schemas.openxmlformats.org/officeDocument/2006/relationships/image" Target="../media/image167.png"/><Relationship Id="rId4" Type="http://schemas.openxmlformats.org/officeDocument/2006/relationships/image" Target="NULL"/><Relationship Id="rId2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25.png"/><Relationship Id="rId7" Type="http://schemas.openxmlformats.org/officeDocument/2006/relationships/image" Target="../media/image1800.png"/><Relationship Id="rId12" Type="http://schemas.openxmlformats.org/officeDocument/2006/relationships/image" Target="../media/image230.png"/><Relationship Id="rId2" Type="http://schemas.openxmlformats.org/officeDocument/2006/relationships/notesSlide" Target="../notesSlides/notesSlide10.xml"/><Relationship Id="rId1" Type="http://schemas.openxmlformats.org/officeDocument/2006/relationships/slideLayout" Target="../slideLayouts/slideLayout24.xml"/><Relationship Id="rId11" Type="http://schemas.openxmlformats.org/officeDocument/2006/relationships/image" Target="../media/image220.png"/><Relationship Id="rId10" Type="http://schemas.openxmlformats.org/officeDocument/2006/relationships/image" Target="../media/image210.png"/><Relationship Id="rId4" Type="http://schemas.openxmlformats.org/officeDocument/2006/relationships/image" Target="../media/image26.png"/><Relationship Id="rId9"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oleObject" Target="../embeddings/oleObject3.bin"/><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oleObject" Target="../embeddings/oleObject5.bin"/><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oleObject" Target="../embeddings/oleObject5.bin"/><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oleObject" Target="../embeddings/oleObject5.bin"/><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350.png"/><Relationship Id="rId4" Type="http://schemas.openxmlformats.org/officeDocument/2006/relationships/image" Target="../media/image340.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0.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9.png"/><Relationship Id="rId11" Type="http://schemas.openxmlformats.org/officeDocument/2006/relationships/image" Target="../media/image33.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0.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39.tiff"/><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00.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46.emf"/><Relationship Id="rId5" Type="http://schemas.openxmlformats.org/officeDocument/2006/relationships/oleObject" Target="../embeddings/oleObject6.bin"/><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26.xml.rels><?xml version="1.0" encoding="UTF-8" standalone="yes"?>
<Relationships xmlns="http://schemas.openxmlformats.org/package/2006/relationships"><Relationship Id="rId13" Type="http://schemas.openxmlformats.org/officeDocument/2006/relationships/image" Target="../media/image61.png"/><Relationship Id="rId18" Type="http://schemas.microsoft.com/office/2007/relationships/hdphoto" Target="../media/hdphoto8.wdp"/><Relationship Id="rId26" Type="http://schemas.microsoft.com/office/2007/relationships/hdphoto" Target="../media/hdphoto12.wdp"/><Relationship Id="rId39" Type="http://schemas.openxmlformats.org/officeDocument/2006/relationships/image" Target="../media/image77.png"/><Relationship Id="rId21" Type="http://schemas.openxmlformats.org/officeDocument/2006/relationships/image" Target="../media/image65.png"/><Relationship Id="rId34" Type="http://schemas.openxmlformats.org/officeDocument/2006/relationships/image" Target="../media/image74.png"/><Relationship Id="rId42" Type="http://schemas.openxmlformats.org/officeDocument/2006/relationships/image" Target="../media/image79.png"/><Relationship Id="rId47" Type="http://schemas.microsoft.com/office/2007/relationships/hdphoto" Target="../media/hdphoto20.wdp"/><Relationship Id="rId50" Type="http://schemas.openxmlformats.org/officeDocument/2006/relationships/image" Target="../media/image84.png"/><Relationship Id="rId55" Type="http://schemas.openxmlformats.org/officeDocument/2006/relationships/image" Target="../media/image88.png"/><Relationship Id="rId63" Type="http://schemas.openxmlformats.org/officeDocument/2006/relationships/image" Target="../media/image92.png"/><Relationship Id="rId7" Type="http://schemas.openxmlformats.org/officeDocument/2006/relationships/image" Target="../media/image58.png"/><Relationship Id="rId2" Type="http://schemas.openxmlformats.org/officeDocument/2006/relationships/notesSlide" Target="../notesSlides/notesSlide22.xml"/><Relationship Id="rId16" Type="http://schemas.microsoft.com/office/2007/relationships/hdphoto" Target="../media/hdphoto7.wdp"/><Relationship Id="rId29" Type="http://schemas.openxmlformats.org/officeDocument/2006/relationships/image" Target="../media/image70.png"/><Relationship Id="rId11" Type="http://schemas.openxmlformats.org/officeDocument/2006/relationships/image" Target="../media/image60.png"/><Relationship Id="rId24" Type="http://schemas.microsoft.com/office/2007/relationships/hdphoto" Target="../media/hdphoto11.wdp"/><Relationship Id="rId32" Type="http://schemas.openxmlformats.org/officeDocument/2006/relationships/image" Target="../media/image73.png"/><Relationship Id="rId37" Type="http://schemas.openxmlformats.org/officeDocument/2006/relationships/image" Target="../media/image76.png"/><Relationship Id="rId40" Type="http://schemas.microsoft.com/office/2007/relationships/hdphoto" Target="../media/hdphoto18.wdp"/><Relationship Id="rId45" Type="http://schemas.microsoft.com/office/2007/relationships/hdphoto" Target="../media/hdphoto19.wdp"/><Relationship Id="rId53" Type="http://schemas.microsoft.com/office/2007/relationships/hdphoto" Target="../media/hdphoto23.wdp"/><Relationship Id="rId58" Type="http://schemas.microsoft.com/office/2007/relationships/hdphoto" Target="../media/hdphoto25.wdp"/><Relationship Id="rId5" Type="http://schemas.openxmlformats.org/officeDocument/2006/relationships/image" Target="../media/image57.png"/><Relationship Id="rId61" Type="http://schemas.openxmlformats.org/officeDocument/2006/relationships/image" Target="../media/image91.png"/><Relationship Id="rId19" Type="http://schemas.openxmlformats.org/officeDocument/2006/relationships/image" Target="../media/image64.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5.png"/><Relationship Id="rId43" Type="http://schemas.openxmlformats.org/officeDocument/2006/relationships/image" Target="../media/image80.png"/><Relationship Id="rId48" Type="http://schemas.openxmlformats.org/officeDocument/2006/relationships/image" Target="../media/image83.png"/><Relationship Id="rId56" Type="http://schemas.microsoft.com/office/2007/relationships/hdphoto" Target="../media/hdphoto24.wdp"/><Relationship Id="rId64" Type="http://schemas.microsoft.com/office/2007/relationships/hdphoto" Target="../media/hdphoto28.wdp"/><Relationship Id="rId8" Type="http://schemas.microsoft.com/office/2007/relationships/hdphoto" Target="../media/hdphoto3.wdp"/><Relationship Id="rId51" Type="http://schemas.microsoft.com/office/2007/relationships/hdphoto" Target="../media/hdphoto22.wdp"/><Relationship Id="rId3" Type="http://schemas.openxmlformats.org/officeDocument/2006/relationships/image" Target="../media/image56.png"/><Relationship Id="rId12" Type="http://schemas.microsoft.com/office/2007/relationships/hdphoto" Target="../media/hdphoto5.wdp"/><Relationship Id="rId17" Type="http://schemas.openxmlformats.org/officeDocument/2006/relationships/image" Target="../media/image63.png"/><Relationship Id="rId25" Type="http://schemas.openxmlformats.org/officeDocument/2006/relationships/image" Target="../media/image68.png"/><Relationship Id="rId33" Type="http://schemas.microsoft.com/office/2007/relationships/hdphoto" Target="../media/hdphoto15.wdp"/><Relationship Id="rId38" Type="http://schemas.microsoft.com/office/2007/relationships/hdphoto" Target="../media/hdphoto17.wdp"/><Relationship Id="rId46" Type="http://schemas.openxmlformats.org/officeDocument/2006/relationships/image" Target="../media/image82.png"/><Relationship Id="rId59" Type="http://schemas.openxmlformats.org/officeDocument/2006/relationships/image" Target="../media/image90.png"/><Relationship Id="rId20" Type="http://schemas.microsoft.com/office/2007/relationships/hdphoto" Target="../media/hdphoto9.wdp"/><Relationship Id="rId41" Type="http://schemas.openxmlformats.org/officeDocument/2006/relationships/image" Target="../media/image78.png"/><Relationship Id="rId54" Type="http://schemas.openxmlformats.org/officeDocument/2006/relationships/image" Target="../media/image87.jpeg"/><Relationship Id="rId62" Type="http://schemas.microsoft.com/office/2007/relationships/hdphoto" Target="../media/hdphoto27.wdp"/><Relationship Id="rId1" Type="http://schemas.openxmlformats.org/officeDocument/2006/relationships/slideLayout" Target="../slideLayouts/slideLayout7.xml"/><Relationship Id="rId6" Type="http://schemas.microsoft.com/office/2007/relationships/hdphoto" Target="../media/hdphoto2.wdp"/><Relationship Id="rId15" Type="http://schemas.openxmlformats.org/officeDocument/2006/relationships/image" Target="../media/image62.png"/><Relationship Id="rId23" Type="http://schemas.openxmlformats.org/officeDocument/2006/relationships/image" Target="../media/image66.png"/><Relationship Id="rId28" Type="http://schemas.microsoft.com/office/2007/relationships/hdphoto" Target="../media/hdphoto13.wdp"/><Relationship Id="rId36" Type="http://schemas.microsoft.com/office/2007/relationships/hdphoto" Target="../media/hdphoto16.wdp"/><Relationship Id="rId49" Type="http://schemas.microsoft.com/office/2007/relationships/hdphoto" Target="../media/hdphoto21.wdp"/><Relationship Id="rId57" Type="http://schemas.openxmlformats.org/officeDocument/2006/relationships/image" Target="../media/image89.png"/><Relationship Id="rId10" Type="http://schemas.microsoft.com/office/2007/relationships/hdphoto" Target="../media/hdphoto4.wdp"/><Relationship Id="rId31" Type="http://schemas.microsoft.com/office/2007/relationships/hdphoto" Target="../media/hdphoto14.wdp"/><Relationship Id="rId44" Type="http://schemas.openxmlformats.org/officeDocument/2006/relationships/image" Target="../media/image81.png"/><Relationship Id="rId52" Type="http://schemas.openxmlformats.org/officeDocument/2006/relationships/image" Target="../media/image86.png"/><Relationship Id="rId60" Type="http://schemas.microsoft.com/office/2007/relationships/hdphoto" Target="../media/hdphoto26.wdp"/><Relationship Id="rId4" Type="http://schemas.microsoft.com/office/2007/relationships/hdphoto" Target="../media/hdphoto1.wdp"/><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93.png"/><Relationship Id="rId7"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401.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94.png"/><Relationship Id="rId9" Type="http://schemas.openxmlformats.org/officeDocument/2006/relationships/image" Target="../media/image138.png"/></Relationships>
</file>

<file path=ppt/slides/_rels/slide28.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37.jpeg"/><Relationship Id="rId11" Type="http://schemas.openxmlformats.org/officeDocument/2006/relationships/image" Target="../media/image106.png"/><Relationship Id="rId5" Type="http://schemas.openxmlformats.org/officeDocument/2006/relationships/image" Target="../media/image36.jpeg"/><Relationship Id="rId10" Type="http://schemas.openxmlformats.org/officeDocument/2006/relationships/image" Target="../media/image99.png"/><Relationship Id="rId4" Type="http://schemas.openxmlformats.org/officeDocument/2006/relationships/image" Target="../media/image35.jpeg"/><Relationship Id="rId9" Type="http://schemas.openxmlformats.org/officeDocument/2006/relationships/image" Target="../media/image96.emf"/></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108.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37.jpeg"/><Relationship Id="rId11" Type="http://schemas.openxmlformats.org/officeDocument/2006/relationships/image" Target="../media/image106.png"/><Relationship Id="rId5" Type="http://schemas.openxmlformats.org/officeDocument/2006/relationships/image" Target="../media/image36.jpeg"/><Relationship Id="rId15" Type="http://schemas.openxmlformats.org/officeDocument/2006/relationships/image" Target="../media/image110.jpeg"/><Relationship Id="rId10" Type="http://schemas.openxmlformats.org/officeDocument/2006/relationships/image" Target="../media/image99.png"/><Relationship Id="rId4" Type="http://schemas.openxmlformats.org/officeDocument/2006/relationships/image" Target="../media/image35.jpeg"/><Relationship Id="rId9" Type="http://schemas.openxmlformats.org/officeDocument/2006/relationships/image" Target="../media/image96.emf"/><Relationship Id="rId14" Type="http://schemas.openxmlformats.org/officeDocument/2006/relationships/image" Target="../media/image109.jpeg"/></Relationships>
</file>

<file path=ppt/slides/_rels/slide3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113.png"/><Relationship Id="rId5" Type="http://schemas.openxmlformats.org/officeDocument/2006/relationships/image" Target="../media/image112.png"/><Relationship Id="rId4" Type="http://schemas.microsoft.com/office/2007/relationships/hdphoto" Target="../media/hdphoto29.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16.emf"/><Relationship Id="rId7" Type="http://schemas.openxmlformats.org/officeDocument/2006/relationships/image" Target="../media/image1701.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1600.png"/><Relationship Id="rId5" Type="http://schemas.openxmlformats.org/officeDocument/2006/relationships/image" Target="../media/image118.png"/><Relationship Id="rId4" Type="http://schemas.openxmlformats.org/officeDocument/2006/relationships/image" Target="../media/image117.emf"/></Relationships>
</file>

<file path=ppt/slides/_rels/slide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22.png"/><Relationship Id="rId5" Type="http://schemas.openxmlformats.org/officeDocument/2006/relationships/image" Target="../media/image121.emf"/><Relationship Id="rId4"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122.png"/><Relationship Id="rId11" Type="http://schemas.openxmlformats.org/officeDocument/2006/relationships/image" Target="../media/image128.png"/><Relationship Id="rId5" Type="http://schemas.openxmlformats.org/officeDocument/2006/relationships/image" Target="../media/image121.emf"/><Relationship Id="rId10" Type="http://schemas.openxmlformats.org/officeDocument/2006/relationships/image" Target="../media/image127.png"/><Relationship Id="rId4" Type="http://schemas.openxmlformats.org/officeDocument/2006/relationships/image" Target="../media/image120.png"/><Relationship Id="rId9"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132.png"/><Relationship Id="rId4" Type="http://schemas.openxmlformats.org/officeDocument/2006/relationships/image" Target="../media/image1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1010.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133.png"/><Relationship Id="rId4" Type="http://schemas.openxmlformats.org/officeDocument/2006/relationships/image" Target="../media/image1010.png"/></Relationships>
</file>

<file path=ppt/slides/_rels/slide42.xml.rels><?xml version="1.0" encoding="UTF-8" standalone="yes"?>
<Relationships xmlns="http://schemas.openxmlformats.org/package/2006/relationships"><Relationship Id="rId8" Type="http://schemas.openxmlformats.org/officeDocument/2006/relationships/image" Target="../media/image3100.png"/><Relationship Id="rId3" Type="http://schemas.openxmlformats.org/officeDocument/2006/relationships/image" Target="../media/image26.png"/><Relationship Id="rId7" Type="http://schemas.openxmlformats.org/officeDocument/2006/relationships/image" Target="../media/image300.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3.png"/><Relationship Id="rId4" Type="http://schemas.openxmlformats.org/officeDocument/2006/relationships/image" Target="../media/image1010.png"/></Relationships>
</file>

<file path=ppt/slides/_rels/slide43.xml.rels><?xml version="1.0" encoding="UTF-8" standalone="yes"?>
<Relationships xmlns="http://schemas.openxmlformats.org/package/2006/relationships"><Relationship Id="rId8" Type="http://schemas.openxmlformats.org/officeDocument/2006/relationships/image" Target="../media/image3100.png"/><Relationship Id="rId3" Type="http://schemas.openxmlformats.org/officeDocument/2006/relationships/image" Target="../media/image26.png"/><Relationship Id="rId7" Type="http://schemas.openxmlformats.org/officeDocument/2006/relationships/image" Target="../media/image300.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3.png"/><Relationship Id="rId4" Type="http://schemas.openxmlformats.org/officeDocument/2006/relationships/image" Target="../media/image1010.png"/></Relationships>
</file>

<file path=ppt/slides/_rels/slide44.xml.rels><?xml version="1.0" encoding="UTF-8" standalone="yes"?>
<Relationships xmlns="http://schemas.openxmlformats.org/package/2006/relationships"><Relationship Id="rId8" Type="http://schemas.openxmlformats.org/officeDocument/2006/relationships/image" Target="../media/image3100.png"/><Relationship Id="rId3" Type="http://schemas.openxmlformats.org/officeDocument/2006/relationships/image" Target="../media/image26.png"/><Relationship Id="rId7" Type="http://schemas.openxmlformats.org/officeDocument/2006/relationships/image" Target="../media/image300.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3.png"/><Relationship Id="rId4" Type="http://schemas.openxmlformats.org/officeDocument/2006/relationships/image" Target="../media/image1010.png"/></Relationships>
</file>

<file path=ppt/slides/_rels/slide4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4.xml"/><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9.emf"/><Relationship Id="rId7"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microsoft.com/office/2007/relationships/hdphoto" Target="../media/hdphoto29.wdp"/><Relationship Id="rId5" Type="http://schemas.openxmlformats.org/officeDocument/2006/relationships/image" Target="../media/image111.png"/><Relationship Id="rId10" Type="http://schemas.openxmlformats.org/officeDocument/2006/relationships/image" Target="../media/image153.png"/><Relationship Id="rId4" Type="http://schemas.openxmlformats.org/officeDocument/2006/relationships/image" Target="../media/image150.emf"/><Relationship Id="rId9" Type="http://schemas.openxmlformats.org/officeDocument/2006/relationships/image" Target="../media/image152.emf"/></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156.png"/><Relationship Id="rId7" Type="http://schemas.openxmlformats.org/officeDocument/2006/relationships/image" Target="../media/image11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10.jpeg"/><Relationship Id="rId4" Type="http://schemas.openxmlformats.org/officeDocument/2006/relationships/image" Target="../media/image11.png"/><Relationship Id="rId9"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1.png"/><Relationship Id="rId7" Type="http://schemas.openxmlformats.org/officeDocument/2006/relationships/image" Target="../media/image163.jpe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image" Target="../media/image110.jpeg"/><Relationship Id="rId5" Type="http://schemas.openxmlformats.org/officeDocument/2006/relationships/image" Target="../media/image112.png"/><Relationship Id="rId4" Type="http://schemas.openxmlformats.org/officeDocument/2006/relationships/image" Target="../media/image162.jpeg"/><Relationship Id="rId9" Type="http://schemas.openxmlformats.org/officeDocument/2006/relationships/image" Target="../media/image173.png"/></Relationships>
</file>

<file path=ppt/slides/_rels/slide5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5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77.png"/><Relationship Id="rId4" Type="http://schemas.openxmlformats.org/officeDocument/2006/relationships/image" Target="../media/image1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861.png"/><Relationship Id="rId3" Type="http://schemas.openxmlformats.org/officeDocument/2006/relationships/image" Target="../media/image311.png"/><Relationship Id="rId7" Type="http://schemas.openxmlformats.org/officeDocument/2006/relationships/image" Target="../media/image70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00.png"/><Relationship Id="rId5" Type="http://schemas.openxmlformats.org/officeDocument/2006/relationships/image" Target="../media/image500.png"/><Relationship Id="rId10" Type="http://schemas.openxmlformats.org/officeDocument/2006/relationships/image" Target="../media/image1030.png"/><Relationship Id="rId4" Type="http://schemas.openxmlformats.org/officeDocument/2006/relationships/image" Target="../media/image46.png"/><Relationship Id="rId9" Type="http://schemas.openxmlformats.org/officeDocument/2006/relationships/image" Target="../media/image92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8" Type="http://schemas.openxmlformats.org/officeDocument/2006/relationships/image" Target="../media/image1611.png"/><Relationship Id="rId3" Type="http://schemas.openxmlformats.org/officeDocument/2006/relationships/image" Target="../media/image1100.PNG"/><Relationship Id="rId7" Type="http://schemas.openxmlformats.org/officeDocument/2006/relationships/image" Target="../media/image1500.pn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1402.png"/><Relationship Id="rId5" Type="http://schemas.openxmlformats.org/officeDocument/2006/relationships/image" Target="../media/image1300.png"/><Relationship Id="rId4" Type="http://schemas.openxmlformats.org/officeDocument/2006/relationships/image" Target="../media/image1210.png"/><Relationship Id="rId9" Type="http://schemas.openxmlformats.org/officeDocument/2006/relationships/image" Target="../media/image1712.png"/></Relationships>
</file>

<file path=ppt/slides/_rels/slide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179.png"/></Relationships>
</file>

<file path=ppt/slides/_rels/slide6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8" Type="http://schemas.openxmlformats.org/officeDocument/2006/relationships/image" Target="../media/image1700.png"/><Relationship Id="rId3" Type="http://schemas.openxmlformats.org/officeDocument/2006/relationships/image" Target="../media/image27.png"/><Relationship Id="rId7" Type="http://schemas.openxmlformats.org/officeDocument/2006/relationships/image" Target="../media/image1690.png"/><Relationship Id="rId2" Type="http://schemas.openxmlformats.org/officeDocument/2006/relationships/notesSlide" Target="../notesSlides/notesSlide59.xml"/><Relationship Id="rId1" Type="http://schemas.openxmlformats.org/officeDocument/2006/relationships/slideLayout" Target="../slideLayouts/slideLayout24.xml"/><Relationship Id="rId6" Type="http://schemas.openxmlformats.org/officeDocument/2006/relationships/image" Target="../media/image301.png"/><Relationship Id="rId11" Type="http://schemas.openxmlformats.org/officeDocument/2006/relationships/image" Target="../media/image1730.png"/><Relationship Id="rId5" Type="http://schemas.openxmlformats.org/officeDocument/2006/relationships/image" Target="../media/image290.png"/><Relationship Id="rId10" Type="http://schemas.openxmlformats.org/officeDocument/2006/relationships/image" Target="../media/image1720.png"/><Relationship Id="rId4" Type="http://schemas.openxmlformats.org/officeDocument/2006/relationships/image" Target="../media/image280.png"/><Relationship Id="rId9" Type="http://schemas.openxmlformats.org/officeDocument/2006/relationships/image" Target="../media/image31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184.png"/><Relationship Id="rId3" Type="http://schemas.openxmlformats.org/officeDocument/2006/relationships/image" Target="../media/image660.png"/><Relationship Id="rId12" Type="http://schemas.openxmlformats.org/officeDocument/2006/relationships/image" Target="../media/image183.png"/><Relationship Id="rId2" Type="http://schemas.openxmlformats.org/officeDocument/2006/relationships/notesSlide" Target="../notesSlides/notesSlide60.xml"/><Relationship Id="rId16" Type="http://schemas.openxmlformats.org/officeDocument/2006/relationships/image" Target="../media/image186.png"/><Relationship Id="rId1" Type="http://schemas.openxmlformats.org/officeDocument/2006/relationships/slideLayout" Target="../slideLayouts/slideLayout24.xml"/><Relationship Id="rId11" Type="http://schemas.openxmlformats.org/officeDocument/2006/relationships/image" Target="../media/image871.png"/><Relationship Id="rId15" Type="http://schemas.openxmlformats.org/officeDocument/2006/relationships/image" Target="../media/image710.png"/><Relationship Id="rId4" Type="http://schemas.openxmlformats.org/officeDocument/2006/relationships/image" Target="../media/image670.png"/><Relationship Id="rId9" Type="http://schemas.openxmlformats.org/officeDocument/2006/relationships/image" Target="../media/image850.png"/><Relationship Id="rId14" Type="http://schemas.openxmlformats.org/officeDocument/2006/relationships/image" Target="../media/image185.png"/></Relationships>
</file>

<file path=ppt/slides/_rels/slide68.xml.rels><?xml version="1.0" encoding="UTF-8" standalone="yes"?>
<Relationships xmlns="http://schemas.openxmlformats.org/package/2006/relationships"><Relationship Id="rId8" Type="http://schemas.openxmlformats.org/officeDocument/2006/relationships/image" Target="../media/image840.png"/><Relationship Id="rId13" Type="http://schemas.openxmlformats.org/officeDocument/2006/relationships/image" Target="../media/image184.png"/><Relationship Id="rId3" Type="http://schemas.openxmlformats.org/officeDocument/2006/relationships/image" Target="../media/image660.png"/><Relationship Id="rId12" Type="http://schemas.openxmlformats.org/officeDocument/2006/relationships/image" Target="../media/image183.png"/><Relationship Id="rId2" Type="http://schemas.openxmlformats.org/officeDocument/2006/relationships/notesSlide" Target="../notesSlides/notesSlide61.xml"/><Relationship Id="rId16" Type="http://schemas.openxmlformats.org/officeDocument/2006/relationships/image" Target="../media/image186.png"/><Relationship Id="rId1" Type="http://schemas.openxmlformats.org/officeDocument/2006/relationships/slideLayout" Target="../slideLayouts/slideLayout24.xml"/><Relationship Id="rId11" Type="http://schemas.openxmlformats.org/officeDocument/2006/relationships/image" Target="../media/image871.png"/><Relationship Id="rId15" Type="http://schemas.openxmlformats.org/officeDocument/2006/relationships/image" Target="../media/image710.png"/><Relationship Id="rId4" Type="http://schemas.openxmlformats.org/officeDocument/2006/relationships/image" Target="../media/image670.png"/><Relationship Id="rId9" Type="http://schemas.openxmlformats.org/officeDocument/2006/relationships/image" Target="../media/image850.png"/><Relationship Id="rId14" Type="http://schemas.openxmlformats.org/officeDocument/2006/relationships/image" Target="../media/image185.png"/></Relationships>
</file>

<file path=ppt/slides/_rels/slide6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1400.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99.png"/><Relationship Id="rId5" Type="http://schemas.openxmlformats.org/officeDocument/2006/relationships/image" Target="../media/image1380.png"/><Relationship Id="rId4" Type="http://schemas.openxmlformats.org/officeDocument/2006/relationships/image" Target="../media/image98.png"/><Relationship Id="rId9" Type="http://schemas.openxmlformats.org/officeDocument/2006/relationships/image" Target="../media/image1421.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85.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71.png"/><Relationship Id="rId11" Type="http://schemas.openxmlformats.org/officeDocument/2006/relationships/image" Target="../media/image20.png"/><Relationship Id="rId5" Type="http://schemas.openxmlformats.org/officeDocument/2006/relationships/image" Target="../media/image67.png"/><Relationship Id="rId10" Type="http://schemas.openxmlformats.org/officeDocument/2006/relationships/image" Target="../media/image19.png"/><Relationship Id="rId4" Type="http://schemas.openxmlformats.org/officeDocument/2006/relationships/image" Target="../media/image310.png"/><Relationship Id="rId9" Type="http://schemas.openxmlformats.org/officeDocument/2006/relationships/image" Target="../media/image180.png"/><Relationship Id="rId1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7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9.jpg"/><Relationship Id="rId7" Type="http://schemas.openxmlformats.org/officeDocument/2006/relationships/image" Target="../media/image194.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emf"/><Relationship Id="rId4" Type="http://schemas.openxmlformats.org/officeDocument/2006/relationships/image" Target="../media/image191.png"/></Relationships>
</file>

<file path=ppt/slides/_rels/slide72.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62.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97.png"/><Relationship Id="rId5" Type="http://schemas.microsoft.com/office/2007/relationships/hdphoto" Target="../media/hdphoto30.wdp"/><Relationship Id="rId4" Type="http://schemas.openxmlformats.org/officeDocument/2006/relationships/image" Target="../media/image196.png"/></Relationships>
</file>

<file path=ppt/slides/_rels/slide7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image" Target="../media/image110.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12.png"/><Relationship Id="rId5" Type="http://schemas.microsoft.com/office/2007/relationships/hdphoto" Target="../media/hdphoto29.wdp"/><Relationship Id="rId4" Type="http://schemas.openxmlformats.org/officeDocument/2006/relationships/image" Target="../media/image111.png"/></Relationships>
</file>

<file path=ppt/slides/_rels/slide7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99.png"/><Relationship Id="rId7" Type="http://schemas.openxmlformats.org/officeDocument/2006/relationships/image" Target="../media/image112.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microsoft.com/office/2007/relationships/hdphoto" Target="../media/hdphoto29.wdp"/><Relationship Id="rId11" Type="http://schemas.openxmlformats.org/officeDocument/2006/relationships/image" Target="../media/image870.png"/><Relationship Id="rId5" Type="http://schemas.openxmlformats.org/officeDocument/2006/relationships/image" Target="../media/image111.png"/><Relationship Id="rId10" Type="http://schemas.openxmlformats.org/officeDocument/2006/relationships/image" Target="../media/image860.png"/><Relationship Id="rId4" Type="http://schemas.openxmlformats.org/officeDocument/2006/relationships/image" Target="../media/image198.png"/><Relationship Id="rId9" Type="http://schemas.openxmlformats.org/officeDocument/2006/relationships/image" Target="../media/image201.png"/></Relationships>
</file>

<file path=ppt/slides/_rels/slide76.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99.png"/><Relationship Id="rId7"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microsoft.com/office/2007/relationships/hdphoto" Target="../media/hdphoto29.wdp"/><Relationship Id="rId11" Type="http://schemas.openxmlformats.org/officeDocument/2006/relationships/image" Target="../media/image870.png"/><Relationship Id="rId5" Type="http://schemas.openxmlformats.org/officeDocument/2006/relationships/image" Target="../media/image111.png"/><Relationship Id="rId10" Type="http://schemas.openxmlformats.org/officeDocument/2006/relationships/image" Target="../media/image860.png"/><Relationship Id="rId4" Type="http://schemas.openxmlformats.org/officeDocument/2006/relationships/image" Target="../media/image198.png"/><Relationship Id="rId9" Type="http://schemas.openxmlformats.org/officeDocument/2006/relationships/image" Target="../media/image201.png"/></Relationships>
</file>

<file path=ppt/slides/_rels/slide77.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99.png"/><Relationship Id="rId7"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11.png"/><Relationship Id="rId4" Type="http://schemas.openxmlformats.org/officeDocument/2006/relationships/image" Target="../media/image198.png"/><Relationship Id="rId9" Type="http://schemas.openxmlformats.org/officeDocument/2006/relationships/image" Target="../media/image201.png"/></Relationships>
</file>

<file path=ppt/slides/_rels/slide78.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hyperlink" Target="https://kds.kek.jp/event/44086/contributions/232031/attachments/165533/215432/20230314_KEK_Tokai_3rdHEF-ex_WS_TMDoi%20-%20Takahiro%20Doi.pdf" TargetMode="External"/><Relationship Id="rId5" Type="http://schemas.openxmlformats.org/officeDocument/2006/relationships/image" Target="../media/image203.png"/><Relationship Id="rId4" Type="http://schemas.openxmlformats.org/officeDocument/2006/relationships/image" Target="../media/image202.emf"/></Relationships>
</file>

<file path=ppt/slides/_rels/slide79.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emf"/><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2.jp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emf"/><Relationship Id="rId4"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60.png"/></Relationships>
</file>

<file path=ppt/slides/_rels/slide82.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430.png"/></Relationships>
</file>

<file path=ppt/slides/_rels/slide8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09.png"/><Relationship Id="rId1" Type="http://schemas.openxmlformats.org/officeDocument/2006/relationships/slideLayout" Target="../slideLayouts/slideLayout13.xml"/><Relationship Id="rId4" Type="http://schemas.openxmlformats.org/officeDocument/2006/relationships/image" Target="../media/image116.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F1547B-75B3-6C47-BADE-506863AE62A3}"/>
              </a:ext>
            </a:extLst>
          </p:cNvPr>
          <p:cNvSpPr>
            <a:spLocks noGrp="1"/>
          </p:cNvSpPr>
          <p:nvPr>
            <p:ph type="ctrTitle"/>
          </p:nvPr>
        </p:nvSpPr>
        <p:spPr>
          <a:xfrm>
            <a:off x="377687" y="875406"/>
            <a:ext cx="11436626" cy="2387600"/>
          </a:xfrm>
        </p:spPr>
        <p:txBody>
          <a:bodyPr>
            <a:noAutofit/>
          </a:bodyPr>
          <a:lstStyle/>
          <a:p>
            <a:r>
              <a:rPr lang="en-US" altLang="ja-JP" sz="4800" dirty="0">
                <a:solidFill>
                  <a:srgbClr val="000000"/>
                </a:solidFill>
                <a:latin typeface="Helvetica" pitchFamily="2" charset="0"/>
              </a:rPr>
              <a:t>Overview on </a:t>
            </a:r>
            <a:r>
              <a:rPr lang="en-US" altLang="ja-JP" sz="4800" dirty="0" err="1">
                <a:solidFill>
                  <a:srgbClr val="000000"/>
                </a:solidFill>
                <a:latin typeface="Helvetica" pitchFamily="2" charset="0"/>
              </a:rPr>
              <a:t>Hypernuclei</a:t>
            </a:r>
            <a:br>
              <a:rPr lang="en-US" altLang="ja-JP" sz="4800" dirty="0">
                <a:solidFill>
                  <a:srgbClr val="000000"/>
                </a:solidFill>
                <a:latin typeface="Helvetica" pitchFamily="2" charset="0"/>
              </a:rPr>
            </a:br>
            <a:r>
              <a:rPr lang="en-US" altLang="ja-JP" sz="4800" dirty="0">
                <a:solidFill>
                  <a:srgbClr val="000000"/>
                </a:solidFill>
                <a:latin typeface="Helvetica" pitchFamily="2" charset="0"/>
              </a:rPr>
              <a:t>(present and future)</a:t>
            </a:r>
            <a:br>
              <a:rPr lang="en-US" altLang="ja-JP" sz="4800" dirty="0">
                <a:solidFill>
                  <a:srgbClr val="000000"/>
                </a:solidFill>
                <a:latin typeface="Helvetica" pitchFamily="2" charset="0"/>
              </a:rPr>
            </a:br>
            <a:endParaRPr kumimoji="1" lang="ja-JP" altLang="en-US" sz="4800">
              <a:latin typeface="Arial" panose="020B0604020202020204" pitchFamily="34" charset="0"/>
              <a:ea typeface="MS PGothic" panose="020B0600070205080204" pitchFamily="34" charset="-128"/>
              <a:cs typeface="Arial" panose="020B0604020202020204" pitchFamily="34" charset="0"/>
            </a:endParaRPr>
          </a:p>
        </p:txBody>
      </p:sp>
      <p:sp>
        <p:nvSpPr>
          <p:cNvPr id="3" name="字幕 2">
            <a:extLst>
              <a:ext uri="{FF2B5EF4-FFF2-40B4-BE49-F238E27FC236}">
                <a16:creationId xmlns:a16="http://schemas.microsoft.com/office/drawing/2014/main" id="{B7BED767-73FB-8847-974F-7F2EB6F57480}"/>
              </a:ext>
            </a:extLst>
          </p:cNvPr>
          <p:cNvSpPr>
            <a:spLocks noGrp="1"/>
          </p:cNvSpPr>
          <p:nvPr>
            <p:ph type="subTitle" idx="1"/>
          </p:nvPr>
        </p:nvSpPr>
        <p:spPr>
          <a:xfrm>
            <a:off x="1524000" y="2837121"/>
            <a:ext cx="9144000" cy="646331"/>
          </a:xfrm>
        </p:spPr>
        <p:txBody>
          <a:bodyPr>
            <a:normAutofit/>
          </a:bodyPr>
          <a:lstStyle/>
          <a:p>
            <a:r>
              <a:rPr kumimoji="1" lang="en-US" altLang="ja-JP" dirty="0">
                <a:latin typeface="Arial" panose="020B0604020202020204" pitchFamily="34" charset="0"/>
                <a:ea typeface="MS PGothic" panose="020B0600070205080204" pitchFamily="34" charset="-128"/>
                <a:cs typeface="Arial" panose="020B0604020202020204" pitchFamily="34" charset="0"/>
              </a:rPr>
              <a:t>Koji Miwa (Tohoku Univ.)</a:t>
            </a:r>
            <a:endParaRPr lang="en-US" altLang="ja-JP" dirty="0">
              <a:latin typeface="Arial" panose="020B0604020202020204" pitchFamily="34" charset="0"/>
              <a:ea typeface="MS PGothic" panose="020B0600070205080204" pitchFamily="34" charset="-128"/>
              <a:cs typeface="Arial" panose="020B0604020202020204" pitchFamily="34" charset="0"/>
            </a:endParaRPr>
          </a:p>
          <a:p>
            <a:endParaRPr lang="en-US" altLang="ja-JP" dirty="0">
              <a:latin typeface="Arial" panose="020B0604020202020204" pitchFamily="34" charset="0"/>
              <a:ea typeface="MS PGothic" panose="020B0600070205080204" pitchFamily="34"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F37A7F1D-C5C3-DC49-A82F-42090E8CEBFD}"/>
              </a:ext>
            </a:extLst>
          </p:cNvPr>
          <p:cNvSpPr txBox="1"/>
          <p:nvPr/>
        </p:nvSpPr>
        <p:spPr>
          <a:xfrm>
            <a:off x="3052285" y="5748794"/>
            <a:ext cx="6521081" cy="646331"/>
          </a:xfrm>
          <a:prstGeom prst="rect">
            <a:avLst/>
          </a:prstGeom>
          <a:noFill/>
        </p:spPr>
        <p:txBody>
          <a:bodyPr wrap="none" rtlCol="0">
            <a:spAutoFit/>
          </a:bodyPr>
          <a:lstStyle/>
          <a:p>
            <a:pPr algn="ctr"/>
            <a:r>
              <a:rPr lang="en-US" altLang="ja-JP" b="0" i="0" u="none" strike="noStrike" dirty="0" err="1">
                <a:solidFill>
                  <a:srgbClr val="000000"/>
                </a:solidFill>
                <a:effectLst/>
                <a:latin typeface="-apple-system"/>
              </a:rPr>
              <a:t>Erice</a:t>
            </a:r>
            <a:r>
              <a:rPr lang="en-US" altLang="ja-JP" b="0" i="0" u="none" strike="noStrike" dirty="0">
                <a:solidFill>
                  <a:srgbClr val="000000"/>
                </a:solidFill>
                <a:effectLst/>
                <a:latin typeface="-apple-system"/>
              </a:rPr>
              <a:t> : INTERNATIONAL SCHOOL OF NUCLEAR PHYSICS, 46</a:t>
            </a:r>
            <a:r>
              <a:rPr lang="en-US" altLang="ja-JP" b="0" i="0" u="none" strike="noStrike" baseline="30000" dirty="0">
                <a:solidFill>
                  <a:srgbClr val="000000"/>
                </a:solidFill>
                <a:effectLst/>
                <a:latin typeface="-apple-system"/>
              </a:rPr>
              <a:t>th</a:t>
            </a:r>
            <a:r>
              <a:rPr lang="en-US" altLang="ja-JP" b="0" i="0" u="none" strike="noStrike" dirty="0">
                <a:solidFill>
                  <a:srgbClr val="000000"/>
                </a:solidFill>
                <a:effectLst/>
                <a:latin typeface="-apple-system"/>
              </a:rPr>
              <a:t> COURSE</a:t>
            </a:r>
            <a:endParaRPr kumimoji="1" lang="en-US" altLang="ja-JP" dirty="0">
              <a:latin typeface="Arial" panose="020B0604020202020204" pitchFamily="34" charset="0"/>
              <a:ea typeface="MS PGothic" panose="020B0600070205080204" pitchFamily="34" charset="-128"/>
              <a:cs typeface="Arial" panose="020B0604020202020204" pitchFamily="34" charset="0"/>
            </a:endParaRPr>
          </a:p>
          <a:p>
            <a:pPr algn="ctr"/>
            <a:r>
              <a:rPr lang="en-US" altLang="ja-JP" dirty="0">
                <a:latin typeface="Arial" panose="020B0604020202020204" pitchFamily="34" charset="0"/>
                <a:ea typeface="MS PGothic" panose="020B0600070205080204" pitchFamily="34" charset="-128"/>
                <a:cs typeface="Arial" panose="020B0604020202020204" pitchFamily="34" charset="0"/>
              </a:rPr>
              <a:t>Sep</a:t>
            </a:r>
            <a:r>
              <a:rPr kumimoji="1" lang="en-US" altLang="ja-JP" dirty="0">
                <a:latin typeface="Arial" panose="020B0604020202020204" pitchFamily="34" charset="0"/>
                <a:ea typeface="MS PGothic" panose="020B0600070205080204" pitchFamily="34" charset="-128"/>
                <a:cs typeface="Arial" panose="020B0604020202020204" pitchFamily="34" charset="0"/>
              </a:rPr>
              <a:t>. 17</a:t>
            </a:r>
            <a:r>
              <a:rPr kumimoji="1" lang="en-US" altLang="ja-JP" baseline="30000" dirty="0">
                <a:latin typeface="Arial" panose="020B0604020202020204" pitchFamily="34" charset="0"/>
                <a:ea typeface="MS PGothic" panose="020B0600070205080204" pitchFamily="34" charset="-128"/>
                <a:cs typeface="Arial" panose="020B0604020202020204" pitchFamily="34" charset="0"/>
              </a:rPr>
              <a:t>th</a:t>
            </a:r>
            <a:r>
              <a:rPr lang="en-US" altLang="ja-JP" dirty="0">
                <a:latin typeface="Arial" panose="020B0604020202020204" pitchFamily="34" charset="0"/>
                <a:ea typeface="MS PGothic" panose="020B0600070205080204" pitchFamily="34" charset="-128"/>
                <a:cs typeface="Arial" panose="020B0604020202020204" pitchFamily="34" charset="0"/>
              </a:rPr>
              <a:t>  </a:t>
            </a:r>
            <a:r>
              <a:rPr kumimoji="1" lang="en-US" altLang="ja-JP" dirty="0">
                <a:latin typeface="Arial" panose="020B0604020202020204" pitchFamily="34" charset="0"/>
                <a:ea typeface="MS PGothic" panose="020B0600070205080204" pitchFamily="34" charset="-128"/>
                <a:cs typeface="Arial" panose="020B0604020202020204" pitchFamily="34" charset="0"/>
              </a:rPr>
              <a:t>– 21</a:t>
            </a:r>
            <a:r>
              <a:rPr kumimoji="1" lang="en-US" altLang="ja-JP" baseline="30000" dirty="0">
                <a:latin typeface="Arial" panose="020B0604020202020204" pitchFamily="34" charset="0"/>
                <a:ea typeface="MS PGothic" panose="020B0600070205080204" pitchFamily="34" charset="-128"/>
                <a:cs typeface="Arial" panose="020B0604020202020204" pitchFamily="34" charset="0"/>
              </a:rPr>
              <a:t>st</a:t>
            </a:r>
            <a:r>
              <a:rPr kumimoji="1" lang="en-US" altLang="ja-JP" dirty="0">
                <a:latin typeface="Arial" panose="020B0604020202020204" pitchFamily="34" charset="0"/>
                <a:ea typeface="MS PGothic" panose="020B0600070205080204" pitchFamily="34" charset="-128"/>
                <a:cs typeface="Arial" panose="020B0604020202020204" pitchFamily="34" charset="0"/>
              </a:rPr>
              <a:t>, 2025</a:t>
            </a:r>
            <a:endParaRPr kumimoji="1" lang="ja-JP" altLang="en-US">
              <a:latin typeface="Arial" panose="020B0604020202020204" pitchFamily="34" charset="0"/>
              <a:ea typeface="MS PGothic" panose="020B0600070205080204" pitchFamily="34" charset="-128"/>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EE8AF66C-4E58-1D49-9455-9F6A248CEFB0}"/>
              </a:ext>
            </a:extLst>
          </p:cNvPr>
          <p:cNvSpPr>
            <a:spLocks noGrp="1"/>
          </p:cNvSpPr>
          <p:nvPr>
            <p:ph type="sldNum" sz="quarter" idx="12"/>
          </p:nvPr>
        </p:nvSpPr>
        <p:spPr/>
        <p:txBody>
          <a:bodyPr/>
          <a:lstStyle/>
          <a:p>
            <a:fld id="{11A71338-8BA2-4C79-A6C5-5A8E30081D0C}" type="slidenum">
              <a:rPr lang="en-US" smtClean="0"/>
              <a:pPr/>
              <a:t>1</a:t>
            </a:fld>
            <a:endParaRPr lang="en-US" dirty="0"/>
          </a:p>
        </p:txBody>
      </p:sp>
      <p:pic>
        <p:nvPicPr>
          <p:cNvPr id="7" name="図 6">
            <a:extLst>
              <a:ext uri="{FF2B5EF4-FFF2-40B4-BE49-F238E27FC236}">
                <a16:creationId xmlns:a16="http://schemas.microsoft.com/office/drawing/2014/main" id="{DB4D07B5-6F67-7535-8A14-430148327AE5}"/>
              </a:ext>
            </a:extLst>
          </p:cNvPr>
          <p:cNvPicPr>
            <a:picLocks noChangeAspect="1"/>
          </p:cNvPicPr>
          <p:nvPr/>
        </p:nvPicPr>
        <p:blipFill>
          <a:blip r:embed="rId3"/>
          <a:stretch>
            <a:fillRect/>
          </a:stretch>
        </p:blipFill>
        <p:spPr>
          <a:xfrm>
            <a:off x="10525352" y="4907896"/>
            <a:ext cx="1422263" cy="1916312"/>
          </a:xfrm>
          <a:prstGeom prst="rect">
            <a:avLst/>
          </a:prstGeom>
        </p:spPr>
      </p:pic>
      <p:sp>
        <p:nvSpPr>
          <p:cNvPr id="6" name="テキスト ボックス 5">
            <a:extLst>
              <a:ext uri="{FF2B5EF4-FFF2-40B4-BE49-F238E27FC236}">
                <a16:creationId xmlns:a16="http://schemas.microsoft.com/office/drawing/2014/main" id="{63F8276B-27D7-A280-7184-428ABF455BB6}"/>
              </a:ext>
            </a:extLst>
          </p:cNvPr>
          <p:cNvSpPr txBox="1"/>
          <p:nvPr/>
        </p:nvSpPr>
        <p:spPr>
          <a:xfrm>
            <a:off x="3196809" y="3538330"/>
            <a:ext cx="5798382" cy="1569660"/>
          </a:xfrm>
          <a:prstGeom prst="rect">
            <a:avLst/>
          </a:prstGeom>
          <a:noFill/>
        </p:spPr>
        <p:txBody>
          <a:bodyPr wrap="none" rtlCol="0">
            <a:spAutoFit/>
          </a:bodyPr>
          <a:lstStyle/>
          <a:p>
            <a:pPr marL="285750" indent="-285750">
              <a:buFont typeface="Wingdings" pitchFamily="2" charset="2"/>
              <a:buChar char="n"/>
            </a:pPr>
            <a:r>
              <a:rPr kumimoji="1" lang="en-US" altLang="ja-JP" sz="2400" dirty="0"/>
              <a:t>Introduction of </a:t>
            </a:r>
            <a:r>
              <a:rPr kumimoji="1" lang="en-US" altLang="ja-JP" sz="2400" dirty="0" err="1"/>
              <a:t>hypernuclei</a:t>
            </a:r>
            <a:endParaRPr kumimoji="1" lang="en-US" altLang="ja-JP" sz="2400" dirty="0"/>
          </a:p>
          <a:p>
            <a:pPr marL="285750" indent="-285750">
              <a:buFont typeface="Wingdings" pitchFamily="2" charset="2"/>
              <a:buChar char="n"/>
            </a:pPr>
            <a:r>
              <a:rPr lang="en-US" altLang="ja-JP" sz="2400" dirty="0">
                <a:latin typeface="Symbol" pitchFamily="2" charset="2"/>
              </a:rPr>
              <a:t>L</a:t>
            </a:r>
            <a:r>
              <a:rPr lang="en-US" altLang="ja-JP" sz="2400" dirty="0"/>
              <a:t> </a:t>
            </a:r>
            <a:r>
              <a:rPr lang="en-US" altLang="ja-JP" sz="2400" dirty="0" err="1"/>
              <a:t>hypernuclei</a:t>
            </a:r>
            <a:endParaRPr lang="en-US" altLang="ja-JP" sz="2400" dirty="0"/>
          </a:p>
          <a:p>
            <a:pPr marL="285750" indent="-285750">
              <a:buFont typeface="Wingdings" pitchFamily="2" charset="2"/>
              <a:buChar char="n"/>
            </a:pPr>
            <a:r>
              <a:rPr kumimoji="1" lang="en-US" altLang="ja-JP" sz="2400" dirty="0"/>
              <a:t>Double </a:t>
            </a:r>
            <a:r>
              <a:rPr kumimoji="1" lang="en-US" altLang="ja-JP" sz="2400" dirty="0" err="1"/>
              <a:t>hypernuclei</a:t>
            </a:r>
            <a:endParaRPr kumimoji="1" lang="en-US" altLang="ja-JP" sz="2400" dirty="0"/>
          </a:p>
          <a:p>
            <a:pPr marL="285750" indent="-285750">
              <a:buFont typeface="Wingdings" pitchFamily="2" charset="2"/>
              <a:buChar char="n"/>
            </a:pPr>
            <a:r>
              <a:rPr lang="en-US" altLang="ja-JP" sz="2400" dirty="0"/>
              <a:t>Hyperon-proton scattering experiments</a:t>
            </a:r>
            <a:endParaRPr kumimoji="1" lang="ja-JP" altLang="en-US" sz="2400"/>
          </a:p>
        </p:txBody>
      </p:sp>
    </p:spTree>
    <p:extLst>
      <p:ext uri="{BB962C8B-B14F-4D97-AF65-F5344CB8AC3E}">
        <p14:creationId xmlns:p14="http://schemas.microsoft.com/office/powerpoint/2010/main" val="3837991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5384" y="-32023"/>
            <a:ext cx="10895106" cy="920741"/>
          </a:xfrm>
        </p:spPr>
        <p:txBody>
          <a:bodyPr/>
          <a:lstStyle/>
          <a:p>
            <a:r>
              <a:rPr lang="en-US" altLang="ja-JP" dirty="0"/>
              <a:t>Baryon-Baryon interaction (8 x 8)</a:t>
            </a:r>
            <a:endParaRPr kumimoji="1" lang="ja-JP" altLang="en-US" dirty="0"/>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BB73A-582F-4420-9A14-CB10A2B2E5E8}"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6" name="図形グループ 5"/>
          <p:cNvGrpSpPr/>
          <p:nvPr/>
        </p:nvGrpSpPr>
        <p:grpSpPr>
          <a:xfrm>
            <a:off x="9103604" y="2092510"/>
            <a:ext cx="1676775" cy="1354087"/>
            <a:chOff x="2881466" y="3499789"/>
            <a:chExt cx="1676775" cy="1354087"/>
          </a:xfrm>
        </p:grpSpPr>
        <p:grpSp>
          <p:nvGrpSpPr>
            <p:cNvPr id="7" name="図形グループ 6"/>
            <p:cNvGrpSpPr/>
            <p:nvPr/>
          </p:nvGrpSpPr>
          <p:grpSpPr>
            <a:xfrm>
              <a:off x="2881466" y="3592229"/>
              <a:ext cx="1676775" cy="1168068"/>
              <a:chOff x="3730424" y="3662617"/>
              <a:chExt cx="2157013" cy="1502609"/>
            </a:xfrm>
          </p:grpSpPr>
          <p:cxnSp>
            <p:nvCxnSpPr>
              <p:cNvPr id="16" name="直線コネクタ 15"/>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17" name="直線コネクタ 16"/>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8" name="直線コネクタ 17"/>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9" name="直線コネクタ 18"/>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20" name="直線コネクタ 19"/>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8" name="円/楕円 7"/>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 name="円/楕円 8"/>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0" name="円/楕円 9"/>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1" name="円/楕円 10"/>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 name="円/楕円 11"/>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 name="円/楕円 12"/>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 name="円/楕円 13"/>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5" name="円/楕円 14"/>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22" name="正方形/長方形 21"/>
          <p:cNvSpPr/>
          <p:nvPr/>
        </p:nvSpPr>
        <p:spPr>
          <a:xfrm>
            <a:off x="8631096" y="1779835"/>
            <a:ext cx="2767263" cy="1965158"/>
          </a:xfrm>
          <a:prstGeom prst="rect">
            <a:avLst/>
          </a:prstGeom>
          <a:solidFill>
            <a:srgbClr val="FFFFFF">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3" name="図形グループ 22"/>
          <p:cNvGrpSpPr/>
          <p:nvPr/>
        </p:nvGrpSpPr>
        <p:grpSpPr>
          <a:xfrm>
            <a:off x="8763542" y="1481170"/>
            <a:ext cx="1676775" cy="1354087"/>
            <a:chOff x="2881466" y="3499789"/>
            <a:chExt cx="1676775" cy="1354087"/>
          </a:xfrm>
        </p:grpSpPr>
        <p:grpSp>
          <p:nvGrpSpPr>
            <p:cNvPr id="24" name="図形グループ 23"/>
            <p:cNvGrpSpPr/>
            <p:nvPr/>
          </p:nvGrpSpPr>
          <p:grpSpPr>
            <a:xfrm>
              <a:off x="2881466" y="3592229"/>
              <a:ext cx="1676775" cy="1168068"/>
              <a:chOff x="3730424" y="3662617"/>
              <a:chExt cx="2157013" cy="1502609"/>
            </a:xfrm>
          </p:grpSpPr>
          <p:cxnSp>
            <p:nvCxnSpPr>
              <p:cNvPr id="33" name="直線コネクタ 32"/>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34" name="直線コネクタ 33"/>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35" name="直線コネクタ 34"/>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36" name="直線コネクタ 35"/>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37" name="直線コネクタ 36"/>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38" name="直線コネクタ 37"/>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25" name="円/楕円 24"/>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6" name="円/楕円 25"/>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7" name="円/楕円 26"/>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8" name="円/楕円 27"/>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9" name="円/楕円 28"/>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0" name="円/楕円 29"/>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1" name="円/楕円 30"/>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2" name="円/楕円 31"/>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39" name="図形グループ 38"/>
          <p:cNvGrpSpPr/>
          <p:nvPr/>
        </p:nvGrpSpPr>
        <p:grpSpPr>
          <a:xfrm>
            <a:off x="9475915" y="1467802"/>
            <a:ext cx="1676775" cy="1354087"/>
            <a:chOff x="2881466" y="3499789"/>
            <a:chExt cx="1676775" cy="1354087"/>
          </a:xfrm>
        </p:grpSpPr>
        <p:grpSp>
          <p:nvGrpSpPr>
            <p:cNvPr id="40" name="図形グループ 39"/>
            <p:cNvGrpSpPr/>
            <p:nvPr/>
          </p:nvGrpSpPr>
          <p:grpSpPr>
            <a:xfrm>
              <a:off x="2881466" y="3592229"/>
              <a:ext cx="1676775" cy="1168068"/>
              <a:chOff x="3730424" y="3662617"/>
              <a:chExt cx="2157013" cy="1502609"/>
            </a:xfrm>
          </p:grpSpPr>
          <p:cxnSp>
            <p:nvCxnSpPr>
              <p:cNvPr id="49" name="直線コネクタ 48"/>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50" name="直線コネクタ 49"/>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51" name="直線コネクタ 50"/>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52" name="直線コネクタ 51"/>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53" name="直線コネクタ 52"/>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54" name="直線コネクタ 53"/>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41" name="円/楕円 40"/>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2" name="円/楕円 41"/>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3" name="円/楕円 42"/>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4" name="円/楕円 43"/>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5" name="円/楕円 44"/>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6" name="円/楕円 45"/>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7" name="円/楕円 46"/>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8" name="円/楕円 47"/>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55" name="図形グループ 54"/>
          <p:cNvGrpSpPr/>
          <p:nvPr/>
        </p:nvGrpSpPr>
        <p:grpSpPr>
          <a:xfrm>
            <a:off x="8437127" y="2034621"/>
            <a:ext cx="1676775" cy="1354087"/>
            <a:chOff x="2881466" y="3499789"/>
            <a:chExt cx="1676775" cy="1354087"/>
          </a:xfrm>
        </p:grpSpPr>
        <p:grpSp>
          <p:nvGrpSpPr>
            <p:cNvPr id="56" name="図形グループ 55"/>
            <p:cNvGrpSpPr/>
            <p:nvPr/>
          </p:nvGrpSpPr>
          <p:grpSpPr>
            <a:xfrm>
              <a:off x="2881466" y="3592229"/>
              <a:ext cx="1676775" cy="1168068"/>
              <a:chOff x="3730424" y="3662617"/>
              <a:chExt cx="2157013" cy="1502609"/>
            </a:xfrm>
          </p:grpSpPr>
          <p:cxnSp>
            <p:nvCxnSpPr>
              <p:cNvPr id="65" name="直線コネクタ 64"/>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66" name="直線コネクタ 65"/>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67" name="直線コネクタ 66"/>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68" name="直線コネクタ 67"/>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69" name="直線コネクタ 68"/>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70" name="直線コネクタ 69"/>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57" name="円/楕円 56"/>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8" name="円/楕円 57"/>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9" name="円/楕円 58"/>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0" name="円/楕円 59"/>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1" name="円/楕円 60"/>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2" name="円/楕円 61"/>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3" name="円/楕円 62"/>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4" name="円/楕円 63"/>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71" name="図形グループ 70"/>
          <p:cNvGrpSpPr/>
          <p:nvPr/>
        </p:nvGrpSpPr>
        <p:grpSpPr>
          <a:xfrm>
            <a:off x="9131566" y="2064634"/>
            <a:ext cx="1676775" cy="1354087"/>
            <a:chOff x="2881466" y="3499789"/>
            <a:chExt cx="1676775" cy="1354087"/>
          </a:xfrm>
        </p:grpSpPr>
        <p:grpSp>
          <p:nvGrpSpPr>
            <p:cNvPr id="72" name="図形グループ 71"/>
            <p:cNvGrpSpPr/>
            <p:nvPr/>
          </p:nvGrpSpPr>
          <p:grpSpPr>
            <a:xfrm>
              <a:off x="2881466" y="3592229"/>
              <a:ext cx="1676775" cy="1168068"/>
              <a:chOff x="3730424" y="3662617"/>
              <a:chExt cx="2157013" cy="1502609"/>
            </a:xfrm>
          </p:grpSpPr>
          <p:cxnSp>
            <p:nvCxnSpPr>
              <p:cNvPr id="81" name="直線コネクタ 80"/>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82" name="直線コネクタ 81"/>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83" name="直線コネクタ 82"/>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84" name="直線コネクタ 83"/>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85" name="直線コネクタ 84"/>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86" name="直線コネクタ 85"/>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73" name="円/楕円 72"/>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4" name="円/楕円 73"/>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5" name="円/楕円 74"/>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6" name="円/楕円 75"/>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7" name="円/楕円 76"/>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8" name="円/楕円 77"/>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9" name="円/楕円 78"/>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80" name="円/楕円 79"/>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87" name="図形グループ 86"/>
          <p:cNvGrpSpPr/>
          <p:nvPr/>
        </p:nvGrpSpPr>
        <p:grpSpPr>
          <a:xfrm>
            <a:off x="9146813" y="2087742"/>
            <a:ext cx="1676775" cy="1354087"/>
            <a:chOff x="2881466" y="3499789"/>
            <a:chExt cx="1676775" cy="1354087"/>
          </a:xfrm>
        </p:grpSpPr>
        <p:grpSp>
          <p:nvGrpSpPr>
            <p:cNvPr id="88" name="図形グループ 87"/>
            <p:cNvGrpSpPr/>
            <p:nvPr/>
          </p:nvGrpSpPr>
          <p:grpSpPr>
            <a:xfrm>
              <a:off x="2881466" y="3592229"/>
              <a:ext cx="1676775" cy="1168068"/>
              <a:chOff x="3730424" y="3662617"/>
              <a:chExt cx="2157013" cy="1502609"/>
            </a:xfrm>
          </p:grpSpPr>
          <p:cxnSp>
            <p:nvCxnSpPr>
              <p:cNvPr id="97" name="直線コネクタ 96"/>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98" name="直線コネクタ 97"/>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99" name="直線コネクタ 98"/>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00" name="直線コネクタ 99"/>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01" name="直線コネクタ 100"/>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02" name="直線コネクタ 101"/>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89" name="円/楕円 88"/>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0" name="円/楕円 89"/>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1" name="円/楕円 90"/>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2" name="円/楕円 91"/>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3" name="円/楕円 92"/>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4" name="円/楕円 93"/>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5" name="円/楕円 94"/>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6" name="円/楕円 95"/>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03" name="図形グループ 102"/>
          <p:cNvGrpSpPr/>
          <p:nvPr/>
        </p:nvGrpSpPr>
        <p:grpSpPr>
          <a:xfrm>
            <a:off x="9790751" y="2086957"/>
            <a:ext cx="1676775" cy="1354087"/>
            <a:chOff x="2881466" y="3499789"/>
            <a:chExt cx="1676775" cy="1354087"/>
          </a:xfrm>
        </p:grpSpPr>
        <p:grpSp>
          <p:nvGrpSpPr>
            <p:cNvPr id="104" name="図形グループ 103"/>
            <p:cNvGrpSpPr/>
            <p:nvPr/>
          </p:nvGrpSpPr>
          <p:grpSpPr>
            <a:xfrm>
              <a:off x="2881466" y="3592229"/>
              <a:ext cx="1676775" cy="1168068"/>
              <a:chOff x="3730424" y="3662617"/>
              <a:chExt cx="2157013" cy="1502609"/>
            </a:xfrm>
          </p:grpSpPr>
          <p:cxnSp>
            <p:nvCxnSpPr>
              <p:cNvPr id="113" name="直線コネクタ 112"/>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114" name="直線コネクタ 113"/>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15" name="直線コネクタ 114"/>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16" name="直線コネクタ 115"/>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17" name="直線コネクタ 116"/>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18" name="直線コネクタ 117"/>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105" name="円/楕円 104"/>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06" name="円/楕円 105"/>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07" name="円/楕円 106"/>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08" name="円/楕円 107"/>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09" name="円/楕円 108"/>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10" name="円/楕円 109"/>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11" name="円/楕円 110"/>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12" name="円/楕円 111"/>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19" name="図形グループ 118"/>
          <p:cNvGrpSpPr/>
          <p:nvPr/>
        </p:nvGrpSpPr>
        <p:grpSpPr>
          <a:xfrm>
            <a:off x="8821937" y="2599222"/>
            <a:ext cx="1676775" cy="1354087"/>
            <a:chOff x="2881466" y="3499789"/>
            <a:chExt cx="1676775" cy="1354087"/>
          </a:xfrm>
        </p:grpSpPr>
        <p:grpSp>
          <p:nvGrpSpPr>
            <p:cNvPr id="120" name="図形グループ 119"/>
            <p:cNvGrpSpPr/>
            <p:nvPr/>
          </p:nvGrpSpPr>
          <p:grpSpPr>
            <a:xfrm>
              <a:off x="2881466" y="3592229"/>
              <a:ext cx="1676775" cy="1168068"/>
              <a:chOff x="3730424" y="3662617"/>
              <a:chExt cx="2157013" cy="1502609"/>
            </a:xfrm>
          </p:grpSpPr>
          <p:cxnSp>
            <p:nvCxnSpPr>
              <p:cNvPr id="129" name="直線コネクタ 128"/>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130" name="直線コネクタ 129"/>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31" name="直線コネクタ 130"/>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32" name="直線コネクタ 131"/>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33" name="直線コネクタ 132"/>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34" name="直線コネクタ 133"/>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121" name="円/楕円 120"/>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2" name="円/楕円 121"/>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3" name="円/楕円 122"/>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4" name="円/楕円 123"/>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5" name="円/楕円 124"/>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6" name="円/楕円 125"/>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7" name="円/楕円 126"/>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8" name="円/楕円 127"/>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35" name="図形グループ 134"/>
          <p:cNvGrpSpPr/>
          <p:nvPr/>
        </p:nvGrpSpPr>
        <p:grpSpPr>
          <a:xfrm>
            <a:off x="9475915" y="2618085"/>
            <a:ext cx="1676775" cy="1354087"/>
            <a:chOff x="2881466" y="3499789"/>
            <a:chExt cx="1676775" cy="1354087"/>
          </a:xfrm>
        </p:grpSpPr>
        <p:grpSp>
          <p:nvGrpSpPr>
            <p:cNvPr id="136" name="図形グループ 135"/>
            <p:cNvGrpSpPr/>
            <p:nvPr/>
          </p:nvGrpSpPr>
          <p:grpSpPr>
            <a:xfrm>
              <a:off x="2881466" y="3592229"/>
              <a:ext cx="1676775" cy="1168068"/>
              <a:chOff x="3730424" y="3662617"/>
              <a:chExt cx="2157013" cy="1502609"/>
            </a:xfrm>
          </p:grpSpPr>
          <p:cxnSp>
            <p:nvCxnSpPr>
              <p:cNvPr id="145" name="直線コネクタ 144"/>
              <p:cNvCxnSpPr/>
              <p:nvPr/>
            </p:nvCxnSpPr>
            <p:spPr>
              <a:xfrm>
                <a:off x="4371474" y="3662617"/>
                <a:ext cx="868947" cy="0"/>
              </a:xfrm>
              <a:prstGeom prst="line">
                <a:avLst/>
              </a:prstGeom>
            </p:spPr>
            <p:style>
              <a:lnRef idx="2">
                <a:schemeClr val="dk1"/>
              </a:lnRef>
              <a:fillRef idx="0">
                <a:schemeClr val="dk1"/>
              </a:fillRef>
              <a:effectRef idx="1">
                <a:schemeClr val="dk1"/>
              </a:effectRef>
              <a:fontRef idx="minor">
                <a:schemeClr val="tx1"/>
              </a:fontRef>
            </p:style>
          </p:cxnSp>
          <p:cxnSp>
            <p:nvCxnSpPr>
              <p:cNvPr id="146" name="直線コネクタ 145"/>
              <p:cNvCxnSpPr/>
              <p:nvPr/>
            </p:nvCxnSpPr>
            <p:spPr>
              <a:xfrm>
                <a:off x="3730424" y="4042281"/>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47" name="直線コネクタ 146"/>
              <p:cNvCxnSpPr/>
              <p:nvPr/>
            </p:nvCxnSpPr>
            <p:spPr>
              <a:xfrm>
                <a:off x="5018490" y="4796233"/>
                <a:ext cx="868947" cy="0"/>
              </a:xfrm>
              <a:prstGeom prst="line">
                <a:avLst/>
              </a:prstGeom>
              <a:scene3d>
                <a:camera prst="orthographicFront">
                  <a:rot lat="0" lon="0" rev="3600000"/>
                </a:camera>
                <a:lightRig rig="threePt" dir="t"/>
              </a:scene3d>
            </p:spPr>
            <p:style>
              <a:lnRef idx="2">
                <a:schemeClr val="dk1"/>
              </a:lnRef>
              <a:fillRef idx="0">
                <a:schemeClr val="dk1"/>
              </a:fillRef>
              <a:effectRef idx="1">
                <a:schemeClr val="dk1"/>
              </a:effectRef>
              <a:fontRef idx="minor">
                <a:schemeClr val="tx1"/>
              </a:fontRef>
            </p:style>
          </p:cxnSp>
          <p:cxnSp>
            <p:nvCxnSpPr>
              <p:cNvPr id="148" name="直線コネクタ 147"/>
              <p:cNvCxnSpPr/>
              <p:nvPr/>
            </p:nvCxnSpPr>
            <p:spPr>
              <a:xfrm>
                <a:off x="5018490" y="404227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49" name="直線コネクタ 148"/>
              <p:cNvCxnSpPr/>
              <p:nvPr/>
            </p:nvCxnSpPr>
            <p:spPr>
              <a:xfrm>
                <a:off x="3730424" y="4796233"/>
                <a:ext cx="868947" cy="0"/>
              </a:xfrm>
              <a:prstGeom prst="line">
                <a:avLst/>
              </a:prstGeom>
              <a:scene3d>
                <a:camera prst="orthographicFront">
                  <a:rot lat="0" lon="0" rev="7200000"/>
                </a:camera>
                <a:lightRig rig="threePt" dir="t"/>
              </a:scene3d>
            </p:spPr>
            <p:style>
              <a:lnRef idx="2">
                <a:schemeClr val="dk1"/>
              </a:lnRef>
              <a:fillRef idx="0">
                <a:schemeClr val="dk1"/>
              </a:fillRef>
              <a:effectRef idx="1">
                <a:schemeClr val="dk1"/>
              </a:effectRef>
              <a:fontRef idx="minor">
                <a:schemeClr val="tx1"/>
              </a:fontRef>
            </p:style>
          </p:cxnSp>
          <p:cxnSp>
            <p:nvCxnSpPr>
              <p:cNvPr id="150" name="直線コネクタ 149"/>
              <p:cNvCxnSpPr/>
              <p:nvPr/>
            </p:nvCxnSpPr>
            <p:spPr>
              <a:xfrm>
                <a:off x="4371474" y="5165226"/>
                <a:ext cx="868947" cy="0"/>
              </a:xfrm>
              <a:prstGeom prst="line">
                <a:avLst/>
              </a:prstGeom>
            </p:spPr>
            <p:style>
              <a:lnRef idx="2">
                <a:schemeClr val="dk1"/>
              </a:lnRef>
              <a:fillRef idx="0">
                <a:schemeClr val="dk1"/>
              </a:fillRef>
              <a:effectRef idx="1">
                <a:schemeClr val="dk1"/>
              </a:effectRef>
              <a:fontRef idx="minor">
                <a:schemeClr val="tx1"/>
              </a:fontRef>
            </p:style>
          </p:cxnSp>
        </p:grpSp>
        <p:sp>
          <p:nvSpPr>
            <p:cNvPr id="137" name="円/楕円 136"/>
            <p:cNvSpPr/>
            <p:nvPr/>
          </p:nvSpPr>
          <p:spPr>
            <a:xfrm>
              <a:off x="3307249"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8" name="円/楕円 137"/>
            <p:cNvSpPr/>
            <p:nvPr/>
          </p:nvSpPr>
          <p:spPr>
            <a:xfrm>
              <a:off x="3949616" y="3499789"/>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9" name="円/楕円 138"/>
            <p:cNvSpPr/>
            <p:nvPr/>
          </p:nvSpPr>
          <p:spPr>
            <a:xfrm>
              <a:off x="3721517"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0" name="円/楕円 139"/>
            <p:cNvSpPr/>
            <p:nvPr/>
          </p:nvSpPr>
          <p:spPr>
            <a:xfrm>
              <a:off x="3307249"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1" name="円/楕円 140"/>
            <p:cNvSpPr/>
            <p:nvPr/>
          </p:nvSpPr>
          <p:spPr>
            <a:xfrm>
              <a:off x="3949616" y="4666718"/>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2" name="円/楕円 141"/>
            <p:cNvSpPr/>
            <p:nvPr/>
          </p:nvSpPr>
          <p:spPr>
            <a:xfrm>
              <a:off x="2983994"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3" name="円/楕円 142"/>
            <p:cNvSpPr/>
            <p:nvPr/>
          </p:nvSpPr>
          <p:spPr>
            <a:xfrm>
              <a:off x="3575905"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44" name="円/楕円 143"/>
            <p:cNvSpPr/>
            <p:nvPr/>
          </p:nvSpPr>
          <p:spPr>
            <a:xfrm>
              <a:off x="4302801" y="4105576"/>
              <a:ext cx="187158" cy="18715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61" name="図形グループ 160"/>
          <p:cNvGrpSpPr/>
          <p:nvPr/>
        </p:nvGrpSpPr>
        <p:grpSpPr>
          <a:xfrm>
            <a:off x="8245938" y="1560241"/>
            <a:ext cx="3438539" cy="2343932"/>
            <a:chOff x="2114737" y="2440722"/>
            <a:chExt cx="3438539" cy="2343932"/>
          </a:xfrm>
        </p:grpSpPr>
        <p:grpSp>
          <p:nvGrpSpPr>
            <p:cNvPr id="156" name="図形グループ 155"/>
            <p:cNvGrpSpPr/>
            <p:nvPr/>
          </p:nvGrpSpPr>
          <p:grpSpPr>
            <a:xfrm>
              <a:off x="2116428" y="2440722"/>
              <a:ext cx="3436848" cy="588889"/>
              <a:chOff x="-916687" y="2146278"/>
              <a:chExt cx="3436848" cy="588889"/>
            </a:xfrm>
          </p:grpSpPr>
          <p:cxnSp>
            <p:nvCxnSpPr>
              <p:cNvPr id="152" name="直線コネクタ 151"/>
              <p:cNvCxnSpPr/>
              <p:nvPr/>
            </p:nvCxnSpPr>
            <p:spPr>
              <a:xfrm>
                <a:off x="113311" y="2146278"/>
                <a:ext cx="1372547" cy="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3" name="直線コネクタ 152"/>
              <p:cNvCxnSpPr/>
              <p:nvPr/>
            </p:nvCxnSpPr>
            <p:spPr>
              <a:xfrm>
                <a:off x="1147614" y="2735167"/>
                <a:ext cx="1372547" cy="0"/>
              </a:xfrm>
              <a:prstGeom prst="line">
                <a:avLst/>
              </a:prstGeom>
              <a:ln w="57150" cmpd="sng">
                <a:solidFill>
                  <a:schemeClr val="tx2"/>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4" name="直線コネクタ 153"/>
              <p:cNvCxnSpPr/>
              <p:nvPr/>
            </p:nvCxnSpPr>
            <p:spPr>
              <a:xfrm>
                <a:off x="-916687" y="2721450"/>
                <a:ext cx="1372547" cy="0"/>
              </a:xfrm>
              <a:prstGeom prst="line">
                <a:avLst/>
              </a:prstGeom>
              <a:ln w="57150" cmpd="sng">
                <a:solidFill>
                  <a:schemeClr val="tx2"/>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57" name="図形グループ 156"/>
            <p:cNvGrpSpPr/>
            <p:nvPr/>
          </p:nvGrpSpPr>
          <p:grpSpPr>
            <a:xfrm rot="10800000">
              <a:off x="2114737" y="4195765"/>
              <a:ext cx="3436848" cy="588889"/>
              <a:chOff x="5523107" y="1890986"/>
              <a:chExt cx="3436848" cy="588889"/>
            </a:xfrm>
          </p:grpSpPr>
          <p:cxnSp>
            <p:nvCxnSpPr>
              <p:cNvPr id="158" name="直線コネクタ 157"/>
              <p:cNvCxnSpPr/>
              <p:nvPr/>
            </p:nvCxnSpPr>
            <p:spPr>
              <a:xfrm>
                <a:off x="6553105" y="1890986"/>
                <a:ext cx="1372547" cy="0"/>
              </a:xfrm>
              <a:prstGeom prst="line">
                <a:avLst/>
              </a:prstGeom>
              <a:ln w="57150" cmpd="sng">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59" name="直線コネクタ 158"/>
              <p:cNvCxnSpPr/>
              <p:nvPr/>
            </p:nvCxnSpPr>
            <p:spPr>
              <a:xfrm>
                <a:off x="7587408" y="2479875"/>
                <a:ext cx="1372547" cy="0"/>
              </a:xfrm>
              <a:prstGeom prst="line">
                <a:avLst/>
              </a:prstGeom>
              <a:ln w="57150" cmpd="sng">
                <a:solidFill>
                  <a:schemeClr val="tx2"/>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0" name="直線コネクタ 159"/>
              <p:cNvCxnSpPr/>
              <p:nvPr/>
            </p:nvCxnSpPr>
            <p:spPr>
              <a:xfrm>
                <a:off x="5523107" y="2466158"/>
                <a:ext cx="1372547" cy="0"/>
              </a:xfrm>
              <a:prstGeom prst="line">
                <a:avLst/>
              </a:prstGeom>
              <a:ln w="57150" cmpd="sng">
                <a:solidFill>
                  <a:schemeClr val="tx2"/>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grpSp>
        <p:nvGrpSpPr>
          <p:cNvPr id="166" name="図形グループ 165"/>
          <p:cNvGrpSpPr/>
          <p:nvPr/>
        </p:nvGrpSpPr>
        <p:grpSpPr>
          <a:xfrm>
            <a:off x="8317283" y="2422197"/>
            <a:ext cx="3242785" cy="953425"/>
            <a:chOff x="5700482" y="4682801"/>
            <a:chExt cx="3242785" cy="953425"/>
          </a:xfrm>
        </p:grpSpPr>
        <p:cxnSp>
          <p:nvCxnSpPr>
            <p:cNvPr id="163" name="直線コネクタ 162"/>
            <p:cNvCxnSpPr/>
            <p:nvPr/>
          </p:nvCxnSpPr>
          <p:spPr>
            <a:xfrm>
              <a:off x="6216500" y="5617363"/>
              <a:ext cx="2159943" cy="1886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4" name="直線コネクタ 163"/>
            <p:cNvCxnSpPr/>
            <p:nvPr/>
          </p:nvCxnSpPr>
          <p:spPr>
            <a:xfrm>
              <a:off x="5700482" y="4682801"/>
              <a:ext cx="2159943" cy="18863"/>
            </a:xfrm>
            <a:prstGeom prst="line">
              <a:avLst/>
            </a:prstGeom>
            <a:ln w="57150" cmpd="sng"/>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5" name="直線コネクタ 164"/>
            <p:cNvCxnSpPr/>
            <p:nvPr/>
          </p:nvCxnSpPr>
          <p:spPr>
            <a:xfrm>
              <a:off x="6783324" y="4704039"/>
              <a:ext cx="2159943" cy="18863"/>
            </a:xfrm>
            <a:prstGeom prst="line">
              <a:avLst/>
            </a:prstGeom>
            <a:ln w="57150" cmpd="sng"/>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67" name="図形グループ 166"/>
          <p:cNvGrpSpPr/>
          <p:nvPr/>
        </p:nvGrpSpPr>
        <p:grpSpPr>
          <a:xfrm rot="10800000">
            <a:off x="8352848" y="2107515"/>
            <a:ext cx="3242785" cy="953425"/>
            <a:chOff x="5700482" y="4682801"/>
            <a:chExt cx="3242785" cy="953425"/>
          </a:xfrm>
        </p:grpSpPr>
        <p:cxnSp>
          <p:nvCxnSpPr>
            <p:cNvPr id="168" name="直線コネクタ 167"/>
            <p:cNvCxnSpPr/>
            <p:nvPr/>
          </p:nvCxnSpPr>
          <p:spPr>
            <a:xfrm>
              <a:off x="6216500" y="5617363"/>
              <a:ext cx="2159943" cy="18863"/>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p:nvPr/>
          </p:nvCxnSpPr>
          <p:spPr>
            <a:xfrm>
              <a:off x="5700482" y="4682801"/>
              <a:ext cx="2159943" cy="18863"/>
            </a:xfrm>
            <a:prstGeom prst="line">
              <a:avLst/>
            </a:prstGeom>
            <a:ln w="57150" cmpd="sng">
              <a:solidFill>
                <a:schemeClr val="accent4"/>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0" name="直線コネクタ 169"/>
            <p:cNvCxnSpPr/>
            <p:nvPr/>
          </p:nvCxnSpPr>
          <p:spPr>
            <a:xfrm>
              <a:off x="6783324" y="4704039"/>
              <a:ext cx="2159943" cy="18863"/>
            </a:xfrm>
            <a:prstGeom prst="line">
              <a:avLst/>
            </a:prstGeom>
            <a:ln w="57150" cmpd="sng">
              <a:solidFill>
                <a:schemeClr val="accent4"/>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80" name="図形グループ 179"/>
          <p:cNvGrpSpPr/>
          <p:nvPr/>
        </p:nvGrpSpPr>
        <p:grpSpPr>
          <a:xfrm>
            <a:off x="9095749" y="2166029"/>
            <a:ext cx="1736287" cy="1204389"/>
            <a:chOff x="6031629" y="4503926"/>
            <a:chExt cx="1736287" cy="1204389"/>
          </a:xfrm>
        </p:grpSpPr>
        <p:grpSp>
          <p:nvGrpSpPr>
            <p:cNvPr id="175" name="図形グループ 174"/>
            <p:cNvGrpSpPr/>
            <p:nvPr/>
          </p:nvGrpSpPr>
          <p:grpSpPr>
            <a:xfrm>
              <a:off x="6039646" y="5406203"/>
              <a:ext cx="1728270" cy="302112"/>
              <a:chOff x="6039646" y="5406203"/>
              <a:chExt cx="1728270" cy="302112"/>
            </a:xfrm>
          </p:grpSpPr>
          <p:cxnSp>
            <p:nvCxnSpPr>
              <p:cNvPr id="172" name="直線コネクタ 171"/>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4" name="直線コネクタ 173"/>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76" name="図形グループ 175"/>
            <p:cNvGrpSpPr/>
            <p:nvPr/>
          </p:nvGrpSpPr>
          <p:grpSpPr>
            <a:xfrm rot="10800000">
              <a:off x="6031629" y="4503926"/>
              <a:ext cx="1728270" cy="302112"/>
              <a:chOff x="6039646" y="5406203"/>
              <a:chExt cx="1728270" cy="302112"/>
            </a:xfrm>
          </p:grpSpPr>
          <p:cxnSp>
            <p:nvCxnSpPr>
              <p:cNvPr id="177" name="直線コネクタ 176"/>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8" name="直線コネクタ 177"/>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9" name="直線コネクタ 178"/>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81" name="円/楕円 180"/>
          <p:cNvSpPr/>
          <p:nvPr/>
        </p:nvSpPr>
        <p:spPr>
          <a:xfrm>
            <a:off x="9887744" y="2619121"/>
            <a:ext cx="245113" cy="24511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3" name="グループ化 2">
            <a:extLst>
              <a:ext uri="{FF2B5EF4-FFF2-40B4-BE49-F238E27FC236}">
                <a16:creationId xmlns:a16="http://schemas.microsoft.com/office/drawing/2014/main" id="{826E4AFF-3466-E3DA-A2A3-A8CE71BB456A}"/>
              </a:ext>
            </a:extLst>
          </p:cNvPr>
          <p:cNvGrpSpPr/>
          <p:nvPr/>
        </p:nvGrpSpPr>
        <p:grpSpPr>
          <a:xfrm>
            <a:off x="217133" y="925681"/>
            <a:ext cx="7798968" cy="3044894"/>
            <a:chOff x="837619" y="3717642"/>
            <a:chExt cx="7798968" cy="3044894"/>
          </a:xfrm>
        </p:grpSpPr>
        <mc:AlternateContent xmlns:mc="http://schemas.openxmlformats.org/markup-compatibility/2006" xmlns:a14="http://schemas.microsoft.com/office/drawing/2010/main">
          <mc:Choice Requires="a14">
            <p:graphicFrame>
              <p:nvGraphicFramePr>
                <p:cNvPr id="4" name="オブジェクト 3">
                  <a:extLst>
                    <a:ext uri="{FF2B5EF4-FFF2-40B4-BE49-F238E27FC236}">
                      <a16:creationId xmlns:a16="http://schemas.microsoft.com/office/drawing/2014/main" id="{1C354CF1-5D3B-CFA6-6D5A-4C29807693AE}"/>
                    </a:ext>
                  </a:extLst>
                </p:cNvPr>
                <p:cNvGraphicFramePr>
                  <a:graphicFrameLocks noChangeAspect="1"/>
                </p:cNvGraphicFramePr>
                <p:nvPr/>
              </p:nvGraphicFramePr>
              <p:xfrm>
                <a:off x="4030949" y="5251302"/>
                <a:ext cx="510692" cy="510692"/>
              </p:xfrm>
              <a:graphic>
                <a:graphicData uri="http://schemas.openxmlformats.org/presentationml/2006/ole">
                  <mc:AlternateContent>
                    <mc:Choice xmlns:v="urn:schemas-microsoft-com:vml" Requires="v">
                      <p:oleObj name="数式" r:id="rId2" imgW="165100" imgH="165100" progId="Equation.3">
                        <p:embed/>
                      </p:oleObj>
                    </mc:Choice>
                    <mc:Fallback>
                      <p:oleObj name="数式" r:id="rId2" imgW="165100" imgH="165100" progId="Equation.3">
                        <p:embed/>
                        <p:pic>
                          <p:nvPicPr>
                            <p:cNvPr id="4" name="オブジェクト 3">
                              <a:extLst>
                                <a:ext uri="{FF2B5EF4-FFF2-40B4-BE49-F238E27FC236}">
                                  <a16:creationId xmlns:a16="http://schemas.microsoft.com/office/drawing/2014/main" id="{1C354CF1-5D3B-CFA6-6D5A-4C29807693AE}"/>
                                </a:ext>
                              </a:extLst>
                            </p:cNvPr>
                            <p:cNvPicPr/>
                            <p:nvPr/>
                          </p:nvPicPr>
                          <p:blipFill>
                            <a:blip r:embed="rId3"/>
                            <a:stretch>
                              <a:fillRect/>
                            </a:stretch>
                          </p:blipFill>
                          <p:spPr>
                            <a:xfrm>
                              <a:off x="4030949" y="5251302"/>
                              <a:ext cx="510692" cy="510692"/>
                            </a:xfrm>
                            <a:prstGeom prst="rect">
                              <a:avLst/>
                            </a:prstGeom>
                          </p:spPr>
                        </p:pic>
                      </p:oleObj>
                    </mc:Fallback>
                  </mc:AlternateContent>
                </a:graphicData>
              </a:graphic>
            </p:graphicFrame>
          </mc:Choice>
          <mc:Fallback xmlns="">
            <p:graphicFrame>
              <p:nvGraphicFramePr>
                <p:cNvPr id="46" name="オブジェクト 45">
                  <a:extLst>
                    <a:ext uri="{FF2B5EF4-FFF2-40B4-BE49-F238E27FC236}">
                      <a16:creationId xmlns:a16="http://schemas.microsoft.com/office/drawing/2014/main" id="{B4DDC23F-DDDB-4B4B-AEF0-E74B26130C27}"/>
                    </a:ext>
                  </a:extLst>
                </p:cNvPr>
                <p:cNvGraphicFramePr>
                  <a:graphicFrameLocks noChangeAspect="1"/>
                </p:cNvGraphicFramePr>
                <p:nvPr>
                  <p:extLst>
                    <p:ext uri="{D42A27DB-BD31-4B8C-83A1-F6EECF244321}">
                      <p14:modId xmlns:p14="http://schemas.microsoft.com/office/powerpoint/2010/main" val="2254334796"/>
                    </p:ext>
                  </p:extLst>
                </p:nvPr>
              </p:nvGraphicFramePr>
              <p:xfrm>
                <a:off x="4030949" y="5251302"/>
                <a:ext cx="510692" cy="510692"/>
              </p:xfrm>
              <a:graphic>
                <a:graphicData uri="http://schemas.openxmlformats.org/presentationml/2006/ole">
                  <mc:AlternateContent>
                    <mc:Choice xmlns:v="urn:schemas-microsoft-com:vml" Requires="v">
                      <p:oleObj spid="_x0000_s9405" name="数式" r:id="rId9" imgW="165100" imgH="165100" progId="Equation.3">
                        <p:embed/>
                      </p:oleObj>
                    </mc:Choice>
                    <mc:Fallback>
                      <p:oleObj name="数式" r:id="rId9" imgW="165100" imgH="165100" progId="Equation.3">
                        <p:embed/>
                        <p:pic>
                          <p:nvPicPr>
                            <p:cNvPr id="38" name="オブジェクト 37"/>
                            <p:cNvPicPr/>
                            <p:nvPr/>
                          </p:nvPicPr>
                          <p:blipFill>
                            <a:blip r:embed="rId10"/>
                            <a:stretch>
                              <a:fillRect/>
                            </a:stretch>
                          </p:blipFill>
                          <p:spPr>
                            <a:xfrm>
                              <a:off x="4030949" y="5251302"/>
                              <a:ext cx="510692" cy="510692"/>
                            </a:xfrm>
                            <a:prstGeom prst="rect">
                              <a:avLst/>
                            </a:prstGeom>
                          </p:spPr>
                        </p:pic>
                      </p:oleObj>
                    </mc:Fallback>
                  </mc:AlternateContent>
                </a:graphicData>
              </a:graphic>
            </p:graphicFrame>
          </mc:Fallback>
        </mc:AlternateContent>
        <p:grpSp>
          <p:nvGrpSpPr>
            <p:cNvPr id="151" name="図形グループ 38">
              <a:extLst>
                <a:ext uri="{FF2B5EF4-FFF2-40B4-BE49-F238E27FC236}">
                  <a16:creationId xmlns:a16="http://schemas.microsoft.com/office/drawing/2014/main" id="{74C8168C-900B-33B1-45F5-A0642FDFBC2F}"/>
                </a:ext>
              </a:extLst>
            </p:cNvPr>
            <p:cNvGrpSpPr/>
            <p:nvPr/>
          </p:nvGrpSpPr>
          <p:grpSpPr>
            <a:xfrm>
              <a:off x="837619" y="4092738"/>
              <a:ext cx="3058627" cy="2627168"/>
              <a:chOff x="454519" y="1762318"/>
              <a:chExt cx="5351125" cy="4596278"/>
            </a:xfrm>
          </p:grpSpPr>
          <p:grpSp>
            <p:nvGrpSpPr>
              <p:cNvPr id="266" name="図形グループ 39">
                <a:extLst>
                  <a:ext uri="{FF2B5EF4-FFF2-40B4-BE49-F238E27FC236}">
                    <a16:creationId xmlns:a16="http://schemas.microsoft.com/office/drawing/2014/main" id="{48C9F370-9081-E88D-D373-F54D70F00FA2}"/>
                  </a:ext>
                </a:extLst>
              </p:cNvPr>
              <p:cNvGrpSpPr/>
              <p:nvPr/>
            </p:nvGrpSpPr>
            <p:grpSpPr>
              <a:xfrm>
                <a:off x="1367868" y="2801515"/>
                <a:ext cx="3422322" cy="2910078"/>
                <a:chOff x="2685600" y="2542421"/>
                <a:chExt cx="3422322" cy="2910078"/>
              </a:xfrm>
            </p:grpSpPr>
            <p:grpSp>
              <p:nvGrpSpPr>
                <p:cNvPr id="339" name="図形グループ 112">
                  <a:extLst>
                    <a:ext uri="{FF2B5EF4-FFF2-40B4-BE49-F238E27FC236}">
                      <a16:creationId xmlns:a16="http://schemas.microsoft.com/office/drawing/2014/main" id="{7ECFE1A8-7B3B-FEEE-B5C9-2C4E99B2DB10}"/>
                    </a:ext>
                  </a:extLst>
                </p:cNvPr>
                <p:cNvGrpSpPr/>
                <p:nvPr/>
              </p:nvGrpSpPr>
              <p:grpSpPr>
                <a:xfrm flipV="1">
                  <a:off x="2690320" y="3976886"/>
                  <a:ext cx="3417602" cy="45719"/>
                  <a:chOff x="2433740" y="3935332"/>
                  <a:chExt cx="4094670" cy="3072"/>
                </a:xfrm>
              </p:grpSpPr>
              <p:cxnSp>
                <p:nvCxnSpPr>
                  <p:cNvPr id="346" name="直線コネクタ 345">
                    <a:extLst>
                      <a:ext uri="{FF2B5EF4-FFF2-40B4-BE49-F238E27FC236}">
                        <a16:creationId xmlns:a16="http://schemas.microsoft.com/office/drawing/2014/main" id="{4F1AAA08-303C-7AC4-FE2A-5C74F77BBA91}"/>
                      </a:ext>
                    </a:extLst>
                  </p:cNvPr>
                  <p:cNvCxnSpPr/>
                  <p:nvPr/>
                </p:nvCxnSpPr>
                <p:spPr>
                  <a:xfrm>
                    <a:off x="2433740" y="3938404"/>
                    <a:ext cx="4046450" cy="0"/>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7" name="直線コネクタ 346">
                    <a:extLst>
                      <a:ext uri="{FF2B5EF4-FFF2-40B4-BE49-F238E27FC236}">
                        <a16:creationId xmlns:a16="http://schemas.microsoft.com/office/drawing/2014/main" id="{43E47AFB-C7C1-EF3A-DA0F-4E3B8B94257A}"/>
                      </a:ext>
                    </a:extLst>
                  </p:cNvPr>
                  <p:cNvCxnSpPr/>
                  <p:nvPr/>
                </p:nvCxnSpPr>
                <p:spPr>
                  <a:xfrm>
                    <a:off x="2445021" y="3936868"/>
                    <a:ext cx="4046450" cy="0"/>
                  </a:xfrm>
                  <a:prstGeom prst="line">
                    <a:avLst/>
                  </a:prstGeom>
                  <a:ln w="57150" cmpd="sng">
                    <a:solidFill>
                      <a:schemeClr val="tx1">
                        <a:lumMod val="85000"/>
                        <a:lumOff val="15000"/>
                      </a:schemeClr>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48" name="直線コネクタ 347">
                    <a:extLst>
                      <a:ext uri="{FF2B5EF4-FFF2-40B4-BE49-F238E27FC236}">
                        <a16:creationId xmlns:a16="http://schemas.microsoft.com/office/drawing/2014/main" id="{37118E01-BA4D-A263-3E9A-D3A1EA20C75D}"/>
                      </a:ext>
                    </a:extLst>
                  </p:cNvPr>
                  <p:cNvCxnSpPr/>
                  <p:nvPr/>
                </p:nvCxnSpPr>
                <p:spPr>
                  <a:xfrm>
                    <a:off x="2481960" y="3935332"/>
                    <a:ext cx="4046450" cy="0"/>
                  </a:xfrm>
                  <a:prstGeom prst="line">
                    <a:avLst/>
                  </a:prstGeom>
                  <a:ln w="57150" cmpd="sng">
                    <a:solidFill>
                      <a:schemeClr val="tx1">
                        <a:lumMod val="85000"/>
                        <a:lumOff val="15000"/>
                      </a:schemeClr>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340" name="直線コネクタ 339">
                  <a:extLst>
                    <a:ext uri="{FF2B5EF4-FFF2-40B4-BE49-F238E27FC236}">
                      <a16:creationId xmlns:a16="http://schemas.microsoft.com/office/drawing/2014/main" id="{4E5249E6-47A1-1BC3-147F-C86AA54E0BFC}"/>
                    </a:ext>
                  </a:extLst>
                </p:cNvPr>
                <p:cNvCxnSpPr/>
                <p:nvPr/>
              </p:nvCxnSpPr>
              <p:spPr>
                <a:xfrm>
                  <a:off x="3584736" y="2568889"/>
                  <a:ext cx="1611956" cy="0"/>
                </a:xfrm>
                <a:prstGeom prst="line">
                  <a:avLst/>
                </a:prstGeom>
                <a:ln w="57150" cmpd="sng">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341" name="直線コネクタ 340">
                  <a:extLst>
                    <a:ext uri="{FF2B5EF4-FFF2-40B4-BE49-F238E27FC236}">
                      <a16:creationId xmlns:a16="http://schemas.microsoft.com/office/drawing/2014/main" id="{69ECF9A9-AE2D-9BE9-23B5-A9FFE59A080A}"/>
                    </a:ext>
                  </a:extLst>
                </p:cNvPr>
                <p:cNvCxnSpPr/>
                <p:nvPr/>
              </p:nvCxnSpPr>
              <p:spPr>
                <a:xfrm flipH="1">
                  <a:off x="2690320" y="2542421"/>
                  <a:ext cx="894416" cy="1420253"/>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2" name="直線コネクタ 341">
                  <a:extLst>
                    <a:ext uri="{FF2B5EF4-FFF2-40B4-BE49-F238E27FC236}">
                      <a16:creationId xmlns:a16="http://schemas.microsoft.com/office/drawing/2014/main" id="{D85A573C-80BF-2F4E-51DF-3BB2319EB3FC}"/>
                    </a:ext>
                  </a:extLst>
                </p:cNvPr>
                <p:cNvCxnSpPr/>
                <p:nvPr/>
              </p:nvCxnSpPr>
              <p:spPr>
                <a:xfrm>
                  <a:off x="2685600" y="3962674"/>
                  <a:ext cx="865965" cy="1489825"/>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3" name="直線コネクタ 342">
                  <a:extLst>
                    <a:ext uri="{FF2B5EF4-FFF2-40B4-BE49-F238E27FC236}">
                      <a16:creationId xmlns:a16="http://schemas.microsoft.com/office/drawing/2014/main" id="{5E55868F-E51D-1525-98DD-DD4652A0210A}"/>
                    </a:ext>
                  </a:extLst>
                </p:cNvPr>
                <p:cNvCxnSpPr/>
                <p:nvPr/>
              </p:nvCxnSpPr>
              <p:spPr>
                <a:xfrm>
                  <a:off x="3549484" y="5452499"/>
                  <a:ext cx="1737790" cy="0"/>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cxnSp>
              <p:nvCxnSpPr>
                <p:cNvPr id="344" name="直線コネクタ 343">
                  <a:extLst>
                    <a:ext uri="{FF2B5EF4-FFF2-40B4-BE49-F238E27FC236}">
                      <a16:creationId xmlns:a16="http://schemas.microsoft.com/office/drawing/2014/main" id="{407FF944-17EE-4BFA-FE01-B6EB5CD03E12}"/>
                    </a:ext>
                  </a:extLst>
                </p:cNvPr>
                <p:cNvCxnSpPr/>
                <p:nvPr/>
              </p:nvCxnSpPr>
              <p:spPr>
                <a:xfrm>
                  <a:off x="5196692" y="2568889"/>
                  <a:ext cx="870983" cy="1380957"/>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cxnSp>
              <p:nvCxnSpPr>
                <p:cNvPr id="345" name="直線コネクタ 344">
                  <a:extLst>
                    <a:ext uri="{FF2B5EF4-FFF2-40B4-BE49-F238E27FC236}">
                      <a16:creationId xmlns:a16="http://schemas.microsoft.com/office/drawing/2014/main" id="{AE626303-31D8-ABC6-7973-7163BCBF5AED}"/>
                    </a:ext>
                  </a:extLst>
                </p:cNvPr>
                <p:cNvCxnSpPr/>
                <p:nvPr/>
              </p:nvCxnSpPr>
              <p:spPr>
                <a:xfrm flipH="1">
                  <a:off x="5287274" y="3962674"/>
                  <a:ext cx="771950" cy="1489825"/>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grpSp>
          <p:sp>
            <p:nvSpPr>
              <p:cNvPr id="267" name="円/楕円 266">
                <a:extLst>
                  <a:ext uri="{FF2B5EF4-FFF2-40B4-BE49-F238E27FC236}">
                    <a16:creationId xmlns:a16="http://schemas.microsoft.com/office/drawing/2014/main" id="{D1D9080E-9A56-6DA0-ACCC-DD207B907BDF}"/>
                  </a:ext>
                </a:extLst>
              </p:cNvPr>
              <p:cNvSpPr/>
              <p:nvPr/>
            </p:nvSpPr>
            <p:spPr>
              <a:xfrm>
                <a:off x="1879654" y="2483031"/>
                <a:ext cx="783675" cy="783675"/>
              </a:xfrm>
              <a:prstGeom prst="ellipse">
                <a:avLst/>
              </a:prstGeom>
              <a:gradFill flip="none" rotWithShape="1">
                <a:gsLst>
                  <a:gs pos="100000">
                    <a:schemeClr val="bg2">
                      <a:lumMod val="50000"/>
                    </a:schemeClr>
                  </a:gs>
                  <a:gs pos="0">
                    <a:schemeClr val="accent1">
                      <a:lumMod val="60000"/>
                      <a:lumOff val="40000"/>
                    </a:schemeClr>
                  </a:gs>
                  <a:gs pos="41000">
                    <a:schemeClr val="bg2">
                      <a:lumMod val="7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68" name="円/楕円 267">
                <a:extLst>
                  <a:ext uri="{FF2B5EF4-FFF2-40B4-BE49-F238E27FC236}">
                    <a16:creationId xmlns:a16="http://schemas.microsoft.com/office/drawing/2014/main" id="{BEEE2801-7F6E-B59C-5713-8F4932ABC649}"/>
                  </a:ext>
                </a:extLst>
              </p:cNvPr>
              <p:cNvSpPr/>
              <p:nvPr/>
            </p:nvSpPr>
            <p:spPr>
              <a:xfrm>
                <a:off x="3502320" y="2411272"/>
                <a:ext cx="783675" cy="783675"/>
              </a:xfrm>
              <a:prstGeom prst="ellipse">
                <a:avLst/>
              </a:prstGeom>
              <a:gradFill>
                <a:gsLst>
                  <a:gs pos="0">
                    <a:schemeClr val="bg2">
                      <a:lumMod val="50000"/>
                    </a:schemeClr>
                  </a:gs>
                  <a:gs pos="49000">
                    <a:schemeClr val="accent1">
                      <a:lumMod val="60000"/>
                      <a:lumOff val="40000"/>
                    </a:schemeClr>
                  </a:gs>
                  <a:gs pos="100000">
                    <a:srgbClr val="008000"/>
                  </a:gs>
                </a:gsLst>
                <a:lin ang="234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69" name="図形グループ 42">
                <a:extLst>
                  <a:ext uri="{FF2B5EF4-FFF2-40B4-BE49-F238E27FC236}">
                    <a16:creationId xmlns:a16="http://schemas.microsoft.com/office/drawing/2014/main" id="{252DBF7A-F9EF-D7F5-8DB3-A005CEDADA51}"/>
                  </a:ext>
                </a:extLst>
              </p:cNvPr>
              <p:cNvGrpSpPr/>
              <p:nvPr/>
            </p:nvGrpSpPr>
            <p:grpSpPr>
              <a:xfrm>
                <a:off x="1960636" y="2601694"/>
                <a:ext cx="635046" cy="573374"/>
                <a:chOff x="2340184" y="2937471"/>
                <a:chExt cx="635046" cy="573374"/>
              </a:xfrm>
            </p:grpSpPr>
            <p:grpSp>
              <p:nvGrpSpPr>
                <p:cNvPr id="332" name="図形グループ 105">
                  <a:extLst>
                    <a:ext uri="{FF2B5EF4-FFF2-40B4-BE49-F238E27FC236}">
                      <a16:creationId xmlns:a16="http://schemas.microsoft.com/office/drawing/2014/main" id="{E82C301A-EEB3-E7CC-23EF-D5465621F99C}"/>
                    </a:ext>
                  </a:extLst>
                </p:cNvPr>
                <p:cNvGrpSpPr/>
                <p:nvPr/>
              </p:nvGrpSpPr>
              <p:grpSpPr>
                <a:xfrm>
                  <a:off x="2580827" y="3046280"/>
                  <a:ext cx="130466" cy="271439"/>
                  <a:chOff x="3598443" y="3484539"/>
                  <a:chExt cx="286212" cy="595473"/>
                </a:xfrm>
              </p:grpSpPr>
              <p:cxnSp>
                <p:nvCxnSpPr>
                  <p:cNvPr id="336" name="直線コネクタ 335">
                    <a:extLst>
                      <a:ext uri="{FF2B5EF4-FFF2-40B4-BE49-F238E27FC236}">
                        <a16:creationId xmlns:a16="http://schemas.microsoft.com/office/drawing/2014/main" id="{B5272392-AF9D-BFB2-27A0-2523C41D5769}"/>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7" name="直線コネクタ 336">
                    <a:extLst>
                      <a:ext uri="{FF2B5EF4-FFF2-40B4-BE49-F238E27FC236}">
                        <a16:creationId xmlns:a16="http://schemas.microsoft.com/office/drawing/2014/main" id="{65700B7E-5973-B002-F5DE-2E3F9B31B2B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38" name="直線コネクタ 337">
                    <a:extLst>
                      <a:ext uri="{FF2B5EF4-FFF2-40B4-BE49-F238E27FC236}">
                        <a16:creationId xmlns:a16="http://schemas.microsoft.com/office/drawing/2014/main" id="{760DAEFA-B522-D7E2-1A3A-D05100C2621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333" name="円/楕円 332">
                  <a:extLst>
                    <a:ext uri="{FF2B5EF4-FFF2-40B4-BE49-F238E27FC236}">
                      <a16:creationId xmlns:a16="http://schemas.microsoft.com/office/drawing/2014/main" id="{B21FBA70-105F-FFAF-6743-4CF8C86F632A}"/>
                    </a:ext>
                  </a:extLst>
                </p:cNvPr>
                <p:cNvSpPr>
                  <a:spLocks noChangeAspect="1"/>
                </p:cNvSpPr>
                <p:nvPr/>
              </p:nvSpPr>
              <p:spPr>
                <a:xfrm>
                  <a:off x="2745616" y="293747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34" name="円/楕円 333">
                  <a:extLst>
                    <a:ext uri="{FF2B5EF4-FFF2-40B4-BE49-F238E27FC236}">
                      <a16:creationId xmlns:a16="http://schemas.microsoft.com/office/drawing/2014/main" id="{1376038C-9A6F-C97A-F53B-7FFDAA312C9C}"/>
                    </a:ext>
                  </a:extLst>
                </p:cNvPr>
                <p:cNvSpPr>
                  <a:spLocks noChangeAspect="1"/>
                </p:cNvSpPr>
                <p:nvPr/>
              </p:nvSpPr>
              <p:spPr>
                <a:xfrm>
                  <a:off x="2340184" y="293747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35" name="円/楕円 334">
                  <a:extLst>
                    <a:ext uri="{FF2B5EF4-FFF2-40B4-BE49-F238E27FC236}">
                      <a16:creationId xmlns:a16="http://schemas.microsoft.com/office/drawing/2014/main" id="{8DC0A44B-0700-9A69-D333-0F66B0226F4B}"/>
                    </a:ext>
                  </a:extLst>
                </p:cNvPr>
                <p:cNvSpPr>
                  <a:spLocks noChangeAspect="1"/>
                </p:cNvSpPr>
                <p:nvPr/>
              </p:nvSpPr>
              <p:spPr>
                <a:xfrm>
                  <a:off x="2555666" y="3281231"/>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270" name="図形グループ 43">
                <a:extLst>
                  <a:ext uri="{FF2B5EF4-FFF2-40B4-BE49-F238E27FC236}">
                    <a16:creationId xmlns:a16="http://schemas.microsoft.com/office/drawing/2014/main" id="{E09C7312-D305-0C6A-DC7A-D94799B85848}"/>
                  </a:ext>
                </a:extLst>
              </p:cNvPr>
              <p:cNvGrpSpPr/>
              <p:nvPr/>
            </p:nvGrpSpPr>
            <p:grpSpPr>
              <a:xfrm>
                <a:off x="3611543" y="2567857"/>
                <a:ext cx="649854" cy="573374"/>
                <a:chOff x="3991091" y="2903634"/>
                <a:chExt cx="649854" cy="573374"/>
              </a:xfrm>
            </p:grpSpPr>
            <p:grpSp>
              <p:nvGrpSpPr>
                <p:cNvPr id="325" name="図形グループ 98">
                  <a:extLst>
                    <a:ext uri="{FF2B5EF4-FFF2-40B4-BE49-F238E27FC236}">
                      <a16:creationId xmlns:a16="http://schemas.microsoft.com/office/drawing/2014/main" id="{CBCC25C9-D1B2-66BA-87A6-C5322BD5792C}"/>
                    </a:ext>
                  </a:extLst>
                </p:cNvPr>
                <p:cNvGrpSpPr/>
                <p:nvPr/>
              </p:nvGrpSpPr>
              <p:grpSpPr>
                <a:xfrm>
                  <a:off x="4220705" y="3014657"/>
                  <a:ext cx="130466" cy="271439"/>
                  <a:chOff x="3598443" y="3484539"/>
                  <a:chExt cx="286212" cy="595473"/>
                </a:xfrm>
              </p:grpSpPr>
              <p:cxnSp>
                <p:nvCxnSpPr>
                  <p:cNvPr id="329" name="直線コネクタ 328">
                    <a:extLst>
                      <a:ext uri="{FF2B5EF4-FFF2-40B4-BE49-F238E27FC236}">
                        <a16:creationId xmlns:a16="http://schemas.microsoft.com/office/drawing/2014/main" id="{FF749620-2457-205D-DBB6-1D887485F229}"/>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0" name="直線コネクタ 329">
                    <a:extLst>
                      <a:ext uri="{FF2B5EF4-FFF2-40B4-BE49-F238E27FC236}">
                        <a16:creationId xmlns:a16="http://schemas.microsoft.com/office/drawing/2014/main" id="{641238D4-F76B-1CD8-0A16-DAA09DC64553}"/>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31" name="直線コネクタ 330">
                    <a:extLst>
                      <a:ext uri="{FF2B5EF4-FFF2-40B4-BE49-F238E27FC236}">
                        <a16:creationId xmlns:a16="http://schemas.microsoft.com/office/drawing/2014/main" id="{D0C9C4B8-7D12-23B7-3EE8-7AD2C815A6AF}"/>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326" name="円/楕円 325">
                  <a:extLst>
                    <a:ext uri="{FF2B5EF4-FFF2-40B4-BE49-F238E27FC236}">
                      <a16:creationId xmlns:a16="http://schemas.microsoft.com/office/drawing/2014/main" id="{ED452B87-9764-3049-65D2-C1A4036FED39}"/>
                    </a:ext>
                  </a:extLst>
                </p:cNvPr>
                <p:cNvSpPr>
                  <a:spLocks noChangeAspect="1"/>
                </p:cNvSpPr>
                <p:nvPr/>
              </p:nvSpPr>
              <p:spPr>
                <a:xfrm>
                  <a:off x="4411331" y="290767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27" name="円/楕円 326">
                  <a:extLst>
                    <a:ext uri="{FF2B5EF4-FFF2-40B4-BE49-F238E27FC236}">
                      <a16:creationId xmlns:a16="http://schemas.microsoft.com/office/drawing/2014/main" id="{E68618ED-86EC-986D-AC34-BFDDD43C9EE1}"/>
                    </a:ext>
                  </a:extLst>
                </p:cNvPr>
                <p:cNvSpPr>
                  <a:spLocks noChangeAspect="1"/>
                </p:cNvSpPr>
                <p:nvPr/>
              </p:nvSpPr>
              <p:spPr>
                <a:xfrm>
                  <a:off x="3991091" y="2903634"/>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28" name="円/楕円 327">
                  <a:extLst>
                    <a:ext uri="{FF2B5EF4-FFF2-40B4-BE49-F238E27FC236}">
                      <a16:creationId xmlns:a16="http://schemas.microsoft.com/office/drawing/2014/main" id="{EDDCB4AD-B261-CE3D-F8B7-515828E0C111}"/>
                    </a:ext>
                  </a:extLst>
                </p:cNvPr>
                <p:cNvSpPr>
                  <a:spLocks noChangeAspect="1"/>
                </p:cNvSpPr>
                <p:nvPr/>
              </p:nvSpPr>
              <p:spPr>
                <a:xfrm>
                  <a:off x="4183691" y="3247394"/>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271" name="テキスト ボックス 270">
                <a:extLst>
                  <a:ext uri="{FF2B5EF4-FFF2-40B4-BE49-F238E27FC236}">
                    <a16:creationId xmlns:a16="http://schemas.microsoft.com/office/drawing/2014/main" id="{4B37EDC2-36FC-35DC-9AD3-9F06F25C5583}"/>
                  </a:ext>
                </a:extLst>
              </p:cNvPr>
              <p:cNvSpPr txBox="1"/>
              <p:nvPr/>
            </p:nvSpPr>
            <p:spPr>
              <a:xfrm>
                <a:off x="2040622" y="1762318"/>
                <a:ext cx="592307"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p</a:t>
                </a:r>
                <a:endParaRPr kumimoji="1" lang="ja-JP" altLang="en-US"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272" name="テキスト ボックス 271">
                <a:extLst>
                  <a:ext uri="{FF2B5EF4-FFF2-40B4-BE49-F238E27FC236}">
                    <a16:creationId xmlns:a16="http://schemas.microsoft.com/office/drawing/2014/main" id="{2604FDE8-6670-D2CD-EF06-34771953B9FA}"/>
                  </a:ext>
                </a:extLst>
              </p:cNvPr>
              <p:cNvSpPr txBox="1"/>
              <p:nvPr/>
            </p:nvSpPr>
            <p:spPr>
              <a:xfrm>
                <a:off x="3691422" y="1780378"/>
                <a:ext cx="592307"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n</a:t>
                </a:r>
                <a:endParaRPr kumimoji="1" lang="ja-JP" altLang="en-US"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grpSp>
            <p:nvGrpSpPr>
              <p:cNvPr id="273" name="図形グループ 46">
                <a:extLst>
                  <a:ext uri="{FF2B5EF4-FFF2-40B4-BE49-F238E27FC236}">
                    <a16:creationId xmlns:a16="http://schemas.microsoft.com/office/drawing/2014/main" id="{DB22D860-DFAE-F345-E91F-450E1DCC7F6D}"/>
                  </a:ext>
                </a:extLst>
              </p:cNvPr>
              <p:cNvGrpSpPr/>
              <p:nvPr/>
            </p:nvGrpSpPr>
            <p:grpSpPr>
              <a:xfrm>
                <a:off x="454519" y="3542733"/>
                <a:ext cx="5351125" cy="2815863"/>
                <a:chOff x="834067" y="3878510"/>
                <a:chExt cx="5351125" cy="2815863"/>
              </a:xfrm>
            </p:grpSpPr>
            <p:grpSp>
              <p:nvGrpSpPr>
                <p:cNvPr id="274" name="図形グループ 47">
                  <a:extLst>
                    <a:ext uri="{FF2B5EF4-FFF2-40B4-BE49-F238E27FC236}">
                      <a16:creationId xmlns:a16="http://schemas.microsoft.com/office/drawing/2014/main" id="{535ACC57-A454-CE27-A801-964958AB0FAF}"/>
                    </a:ext>
                  </a:extLst>
                </p:cNvPr>
                <p:cNvGrpSpPr/>
                <p:nvPr/>
              </p:nvGrpSpPr>
              <p:grpSpPr>
                <a:xfrm>
                  <a:off x="1360066" y="4170898"/>
                  <a:ext cx="783675" cy="783675"/>
                  <a:chOff x="1360066" y="4170898"/>
                  <a:chExt cx="783675" cy="783675"/>
                </a:xfrm>
              </p:grpSpPr>
              <p:sp>
                <p:nvSpPr>
                  <p:cNvPr id="317" name="円/楕円 316">
                    <a:extLst>
                      <a:ext uri="{FF2B5EF4-FFF2-40B4-BE49-F238E27FC236}">
                        <a16:creationId xmlns:a16="http://schemas.microsoft.com/office/drawing/2014/main" id="{6AD56615-B708-21A8-031F-86D1A89071DC}"/>
                      </a:ext>
                    </a:extLst>
                  </p:cNvPr>
                  <p:cNvSpPr/>
                  <p:nvPr/>
                </p:nvSpPr>
                <p:spPr>
                  <a:xfrm>
                    <a:off x="1360066" y="4170898"/>
                    <a:ext cx="783675" cy="783675"/>
                  </a:xfrm>
                  <a:prstGeom prst="ellipse">
                    <a:avLst/>
                  </a:prstGeom>
                  <a:gradFill>
                    <a:gsLst>
                      <a:gs pos="0">
                        <a:srgbClr val="FF6600"/>
                      </a:gs>
                      <a:gs pos="40000">
                        <a:schemeClr val="bg2">
                          <a:lumMod val="75000"/>
                        </a:schemeClr>
                      </a:gs>
                      <a:gs pos="100000">
                        <a:srgbClr val="0000FF"/>
                      </a:gs>
                    </a:gsLst>
                    <a:lin ang="1608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318" name="図形グループ 91">
                    <a:extLst>
                      <a:ext uri="{FF2B5EF4-FFF2-40B4-BE49-F238E27FC236}">
                        <a16:creationId xmlns:a16="http://schemas.microsoft.com/office/drawing/2014/main" id="{3334F83E-78A1-4397-A668-E3FA2F0491B7}"/>
                      </a:ext>
                    </a:extLst>
                  </p:cNvPr>
                  <p:cNvGrpSpPr/>
                  <p:nvPr/>
                </p:nvGrpSpPr>
                <p:grpSpPr>
                  <a:xfrm>
                    <a:off x="1681691" y="4398370"/>
                    <a:ext cx="130466" cy="271439"/>
                    <a:chOff x="3598443" y="3484539"/>
                    <a:chExt cx="286212" cy="595473"/>
                  </a:xfrm>
                </p:grpSpPr>
                <p:cxnSp>
                  <p:nvCxnSpPr>
                    <p:cNvPr id="322" name="直線コネクタ 321">
                      <a:extLst>
                        <a:ext uri="{FF2B5EF4-FFF2-40B4-BE49-F238E27FC236}">
                          <a16:creationId xmlns:a16="http://schemas.microsoft.com/office/drawing/2014/main" id="{6E0BF339-8C91-3563-5A29-7C0A0FD1DD4A}"/>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3" name="直線コネクタ 322">
                      <a:extLst>
                        <a:ext uri="{FF2B5EF4-FFF2-40B4-BE49-F238E27FC236}">
                          <a16:creationId xmlns:a16="http://schemas.microsoft.com/office/drawing/2014/main" id="{2D638638-340B-5927-1FAC-4801AF42AB64}"/>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24" name="直線コネクタ 323">
                      <a:extLst>
                        <a:ext uri="{FF2B5EF4-FFF2-40B4-BE49-F238E27FC236}">
                          <a16:creationId xmlns:a16="http://schemas.microsoft.com/office/drawing/2014/main" id="{0DE6117B-71DE-9EEC-6B23-16FA0D81CF98}"/>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319" name="円/楕円 318">
                    <a:extLst>
                      <a:ext uri="{FF2B5EF4-FFF2-40B4-BE49-F238E27FC236}">
                        <a16:creationId xmlns:a16="http://schemas.microsoft.com/office/drawing/2014/main" id="{D4ABB306-E76F-FD7D-E4F5-A7C5C9241045}"/>
                      </a:ext>
                    </a:extLst>
                  </p:cNvPr>
                  <p:cNvSpPr>
                    <a:spLocks noChangeAspect="1"/>
                  </p:cNvSpPr>
                  <p:nvPr/>
                </p:nvSpPr>
                <p:spPr>
                  <a:xfrm>
                    <a:off x="1846480" y="428956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20" name="円/楕円 319">
                    <a:extLst>
                      <a:ext uri="{FF2B5EF4-FFF2-40B4-BE49-F238E27FC236}">
                        <a16:creationId xmlns:a16="http://schemas.microsoft.com/office/drawing/2014/main" id="{F0C0366E-EA5B-0A58-F824-6515232CD371}"/>
                      </a:ext>
                    </a:extLst>
                  </p:cNvPr>
                  <p:cNvSpPr>
                    <a:spLocks noChangeAspect="1"/>
                  </p:cNvSpPr>
                  <p:nvPr/>
                </p:nvSpPr>
                <p:spPr>
                  <a:xfrm>
                    <a:off x="1441048" y="428956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21" name="円/楕円 320">
                    <a:extLst>
                      <a:ext uri="{FF2B5EF4-FFF2-40B4-BE49-F238E27FC236}">
                        <a16:creationId xmlns:a16="http://schemas.microsoft.com/office/drawing/2014/main" id="{22E714FA-AD9E-E452-F760-666FEA565BB6}"/>
                      </a:ext>
                    </a:extLst>
                  </p:cNvPr>
                  <p:cNvSpPr>
                    <a:spLocks noChangeAspect="1"/>
                  </p:cNvSpPr>
                  <p:nvPr/>
                </p:nvSpPr>
                <p:spPr>
                  <a:xfrm>
                    <a:off x="1656530" y="463332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275" name="図形グループ 48">
                  <a:extLst>
                    <a:ext uri="{FF2B5EF4-FFF2-40B4-BE49-F238E27FC236}">
                      <a16:creationId xmlns:a16="http://schemas.microsoft.com/office/drawing/2014/main" id="{88EA41AB-FF48-8710-292A-AD569DCABEB7}"/>
                    </a:ext>
                  </a:extLst>
                </p:cNvPr>
                <p:cNvGrpSpPr/>
                <p:nvPr/>
              </p:nvGrpSpPr>
              <p:grpSpPr>
                <a:xfrm>
                  <a:off x="3059741" y="4158070"/>
                  <a:ext cx="783675" cy="783675"/>
                  <a:chOff x="3059741" y="4158070"/>
                  <a:chExt cx="783675" cy="783675"/>
                </a:xfrm>
              </p:grpSpPr>
              <p:sp>
                <p:nvSpPr>
                  <p:cNvPr id="309" name="円/楕円 308">
                    <a:extLst>
                      <a:ext uri="{FF2B5EF4-FFF2-40B4-BE49-F238E27FC236}">
                        <a16:creationId xmlns:a16="http://schemas.microsoft.com/office/drawing/2014/main" id="{F3EA54D7-04A6-06B5-20DE-C1E0084B259E}"/>
                      </a:ext>
                    </a:extLst>
                  </p:cNvPr>
                  <p:cNvSpPr/>
                  <p:nvPr/>
                </p:nvSpPr>
                <p:spPr>
                  <a:xfrm>
                    <a:off x="3059741" y="4158070"/>
                    <a:ext cx="783675" cy="783675"/>
                  </a:xfrm>
                  <a:prstGeom prst="ellipse">
                    <a:avLst/>
                  </a:prstGeom>
                  <a:gradFill flip="none" rotWithShape="1">
                    <a:gsLst>
                      <a:gs pos="0">
                        <a:srgbClr val="FF6600"/>
                      </a:gs>
                      <a:gs pos="40000">
                        <a:schemeClr val="accent1">
                          <a:lumMod val="60000"/>
                          <a:lumOff val="40000"/>
                        </a:schemeClr>
                      </a:gs>
                      <a:gs pos="100000">
                        <a:srgbClr val="0000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310" name="図形グループ 83">
                    <a:extLst>
                      <a:ext uri="{FF2B5EF4-FFF2-40B4-BE49-F238E27FC236}">
                        <a16:creationId xmlns:a16="http://schemas.microsoft.com/office/drawing/2014/main" id="{BEA2EBA1-BD5E-AC60-9D7E-9422BD821C7F}"/>
                      </a:ext>
                    </a:extLst>
                  </p:cNvPr>
                  <p:cNvGrpSpPr/>
                  <p:nvPr/>
                </p:nvGrpSpPr>
                <p:grpSpPr>
                  <a:xfrm>
                    <a:off x="3381366" y="4385542"/>
                    <a:ext cx="130466" cy="271439"/>
                    <a:chOff x="3598443" y="3484539"/>
                    <a:chExt cx="286212" cy="595473"/>
                  </a:xfrm>
                </p:grpSpPr>
                <p:cxnSp>
                  <p:nvCxnSpPr>
                    <p:cNvPr id="314" name="直線コネクタ 313">
                      <a:extLst>
                        <a:ext uri="{FF2B5EF4-FFF2-40B4-BE49-F238E27FC236}">
                          <a16:creationId xmlns:a16="http://schemas.microsoft.com/office/drawing/2014/main" id="{D56DE6B9-6C2F-7AE4-B852-3C214C2B2EBF}"/>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5" name="直線コネクタ 314">
                      <a:extLst>
                        <a:ext uri="{FF2B5EF4-FFF2-40B4-BE49-F238E27FC236}">
                          <a16:creationId xmlns:a16="http://schemas.microsoft.com/office/drawing/2014/main" id="{27ACF606-9CE3-C4CA-F069-76626A6C1FE3}"/>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16" name="直線コネクタ 315">
                      <a:extLst>
                        <a:ext uri="{FF2B5EF4-FFF2-40B4-BE49-F238E27FC236}">
                          <a16:creationId xmlns:a16="http://schemas.microsoft.com/office/drawing/2014/main" id="{66B3EB2A-EE1F-6517-2856-DF5269CE0814}"/>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311" name="円/楕円 310">
                    <a:extLst>
                      <a:ext uri="{FF2B5EF4-FFF2-40B4-BE49-F238E27FC236}">
                        <a16:creationId xmlns:a16="http://schemas.microsoft.com/office/drawing/2014/main" id="{276C9C29-6A51-64D4-DDF4-25D1A008503E}"/>
                      </a:ext>
                    </a:extLst>
                  </p:cNvPr>
                  <p:cNvSpPr>
                    <a:spLocks noChangeAspect="1"/>
                  </p:cNvSpPr>
                  <p:nvPr/>
                </p:nvSpPr>
                <p:spPr>
                  <a:xfrm>
                    <a:off x="3140723" y="4276733"/>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12" name="円/楕円 311">
                    <a:extLst>
                      <a:ext uri="{FF2B5EF4-FFF2-40B4-BE49-F238E27FC236}">
                        <a16:creationId xmlns:a16="http://schemas.microsoft.com/office/drawing/2014/main" id="{F72E2DA9-353A-1915-F0AB-8E2721B01765}"/>
                      </a:ext>
                    </a:extLst>
                  </p:cNvPr>
                  <p:cNvSpPr>
                    <a:spLocks noChangeAspect="1"/>
                  </p:cNvSpPr>
                  <p:nvPr/>
                </p:nvSpPr>
                <p:spPr>
                  <a:xfrm>
                    <a:off x="3356205" y="4620493"/>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13" name="円/楕円 312">
                    <a:extLst>
                      <a:ext uri="{FF2B5EF4-FFF2-40B4-BE49-F238E27FC236}">
                        <a16:creationId xmlns:a16="http://schemas.microsoft.com/office/drawing/2014/main" id="{9B36B182-32D5-224D-4794-27AA831D1DE4}"/>
                      </a:ext>
                    </a:extLst>
                  </p:cNvPr>
                  <p:cNvSpPr>
                    <a:spLocks noChangeAspect="1"/>
                  </p:cNvSpPr>
                  <p:nvPr/>
                </p:nvSpPr>
                <p:spPr>
                  <a:xfrm>
                    <a:off x="3542837" y="427340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276" name="図形グループ 49">
                  <a:extLst>
                    <a:ext uri="{FF2B5EF4-FFF2-40B4-BE49-F238E27FC236}">
                      <a16:creationId xmlns:a16="http://schemas.microsoft.com/office/drawing/2014/main" id="{E8119A29-AED8-E5BE-9C14-61477BE0316F}"/>
                    </a:ext>
                  </a:extLst>
                </p:cNvPr>
                <p:cNvGrpSpPr/>
                <p:nvPr/>
              </p:nvGrpSpPr>
              <p:grpSpPr>
                <a:xfrm>
                  <a:off x="4733690" y="4158070"/>
                  <a:ext cx="783675" cy="783675"/>
                  <a:chOff x="4733690" y="4158070"/>
                  <a:chExt cx="783675" cy="783675"/>
                </a:xfrm>
              </p:grpSpPr>
              <p:sp>
                <p:nvSpPr>
                  <p:cNvPr id="301" name="円/楕円 300">
                    <a:extLst>
                      <a:ext uri="{FF2B5EF4-FFF2-40B4-BE49-F238E27FC236}">
                        <a16:creationId xmlns:a16="http://schemas.microsoft.com/office/drawing/2014/main" id="{05A2A318-9E59-BADD-632D-0A42E4966ECE}"/>
                      </a:ext>
                    </a:extLst>
                  </p:cNvPr>
                  <p:cNvSpPr/>
                  <p:nvPr/>
                </p:nvSpPr>
                <p:spPr>
                  <a:xfrm>
                    <a:off x="4733690" y="4158070"/>
                    <a:ext cx="783675" cy="783675"/>
                  </a:xfrm>
                  <a:prstGeom prst="ellipse">
                    <a:avLst/>
                  </a:prstGeom>
                  <a:gradFill>
                    <a:gsLst>
                      <a:gs pos="0">
                        <a:srgbClr val="FF6600"/>
                      </a:gs>
                      <a:gs pos="40000">
                        <a:schemeClr val="accent1">
                          <a:tint val="70000"/>
                          <a:shade val="100000"/>
                          <a:alpha val="100000"/>
                          <a:satMod val="150000"/>
                        </a:schemeClr>
                      </a:gs>
                      <a:gs pos="100000">
                        <a:srgbClr val="0080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302" name="図形グループ 75">
                    <a:extLst>
                      <a:ext uri="{FF2B5EF4-FFF2-40B4-BE49-F238E27FC236}">
                        <a16:creationId xmlns:a16="http://schemas.microsoft.com/office/drawing/2014/main" id="{9695455B-23B3-63F7-2617-7F2027CA03AB}"/>
                      </a:ext>
                    </a:extLst>
                  </p:cNvPr>
                  <p:cNvGrpSpPr/>
                  <p:nvPr/>
                </p:nvGrpSpPr>
                <p:grpSpPr>
                  <a:xfrm>
                    <a:off x="5055315" y="4385542"/>
                    <a:ext cx="130466" cy="271439"/>
                    <a:chOff x="3598443" y="3484539"/>
                    <a:chExt cx="286212" cy="595473"/>
                  </a:xfrm>
                </p:grpSpPr>
                <p:cxnSp>
                  <p:nvCxnSpPr>
                    <p:cNvPr id="306" name="直線コネクタ 305">
                      <a:extLst>
                        <a:ext uri="{FF2B5EF4-FFF2-40B4-BE49-F238E27FC236}">
                          <a16:creationId xmlns:a16="http://schemas.microsoft.com/office/drawing/2014/main" id="{0FDB65DB-4B01-8646-5108-63ECADECDC2C}"/>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7" name="直線コネクタ 306">
                      <a:extLst>
                        <a:ext uri="{FF2B5EF4-FFF2-40B4-BE49-F238E27FC236}">
                          <a16:creationId xmlns:a16="http://schemas.microsoft.com/office/drawing/2014/main" id="{B9F68F33-A755-976C-BE58-A86AE55484CB}"/>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08" name="直線コネクタ 307">
                      <a:extLst>
                        <a:ext uri="{FF2B5EF4-FFF2-40B4-BE49-F238E27FC236}">
                          <a16:creationId xmlns:a16="http://schemas.microsoft.com/office/drawing/2014/main" id="{210593BD-8C17-E5B5-021E-DF0D00D8D93B}"/>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303" name="円/楕円 302">
                    <a:extLst>
                      <a:ext uri="{FF2B5EF4-FFF2-40B4-BE49-F238E27FC236}">
                        <a16:creationId xmlns:a16="http://schemas.microsoft.com/office/drawing/2014/main" id="{200C4FCD-2B1F-0CA5-1306-C975976C5979}"/>
                      </a:ext>
                    </a:extLst>
                  </p:cNvPr>
                  <p:cNvSpPr>
                    <a:spLocks noChangeAspect="1"/>
                  </p:cNvSpPr>
                  <p:nvPr/>
                </p:nvSpPr>
                <p:spPr>
                  <a:xfrm>
                    <a:off x="5030154" y="4620493"/>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04" name="円/楕円 303">
                    <a:extLst>
                      <a:ext uri="{FF2B5EF4-FFF2-40B4-BE49-F238E27FC236}">
                        <a16:creationId xmlns:a16="http://schemas.microsoft.com/office/drawing/2014/main" id="{C18A713F-064D-616E-2D09-6500EE69FF75}"/>
                      </a:ext>
                    </a:extLst>
                  </p:cNvPr>
                  <p:cNvSpPr>
                    <a:spLocks noChangeAspect="1"/>
                  </p:cNvSpPr>
                  <p:nvPr/>
                </p:nvSpPr>
                <p:spPr>
                  <a:xfrm>
                    <a:off x="5216786" y="427340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05" name="円/楕円 304">
                    <a:extLst>
                      <a:ext uri="{FF2B5EF4-FFF2-40B4-BE49-F238E27FC236}">
                        <a16:creationId xmlns:a16="http://schemas.microsoft.com/office/drawing/2014/main" id="{AB759E77-392E-5DCC-5982-373A6F6E64BD}"/>
                      </a:ext>
                    </a:extLst>
                  </p:cNvPr>
                  <p:cNvSpPr>
                    <a:spLocks noChangeAspect="1"/>
                  </p:cNvSpPr>
                  <p:nvPr/>
                </p:nvSpPr>
                <p:spPr>
                  <a:xfrm>
                    <a:off x="4825701" y="4276733"/>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277" name="図形グループ 50">
                  <a:extLst>
                    <a:ext uri="{FF2B5EF4-FFF2-40B4-BE49-F238E27FC236}">
                      <a16:creationId xmlns:a16="http://schemas.microsoft.com/office/drawing/2014/main" id="{91EE3964-2A7C-FE11-5F18-7253C5AE712D}"/>
                    </a:ext>
                  </a:extLst>
                </p:cNvPr>
                <p:cNvGrpSpPr/>
                <p:nvPr/>
              </p:nvGrpSpPr>
              <p:grpSpPr>
                <a:xfrm>
                  <a:off x="2223950" y="5702418"/>
                  <a:ext cx="783675" cy="783675"/>
                  <a:chOff x="2223950" y="5702418"/>
                  <a:chExt cx="783675" cy="783675"/>
                </a:xfrm>
              </p:grpSpPr>
              <p:sp>
                <p:nvSpPr>
                  <p:cNvPr id="293" name="円/楕円 292">
                    <a:extLst>
                      <a:ext uri="{FF2B5EF4-FFF2-40B4-BE49-F238E27FC236}">
                        <a16:creationId xmlns:a16="http://schemas.microsoft.com/office/drawing/2014/main" id="{A537E602-DBC1-31FD-3EC3-C65A4E61EBC0}"/>
                      </a:ext>
                    </a:extLst>
                  </p:cNvPr>
                  <p:cNvSpPr/>
                  <p:nvPr/>
                </p:nvSpPr>
                <p:spPr>
                  <a:xfrm>
                    <a:off x="2223950" y="5702418"/>
                    <a:ext cx="783675" cy="783675"/>
                  </a:xfrm>
                  <a:prstGeom prst="ellipse">
                    <a:avLst/>
                  </a:prstGeom>
                  <a:gradFill>
                    <a:gsLst>
                      <a:gs pos="0">
                        <a:schemeClr val="bg2">
                          <a:lumMod val="75000"/>
                        </a:schemeClr>
                      </a:gs>
                      <a:gs pos="40000">
                        <a:schemeClr val="accent2">
                          <a:lumMod val="40000"/>
                          <a:lumOff val="60000"/>
                        </a:schemeClr>
                      </a:gs>
                      <a:gs pos="100000">
                        <a:srgbClr val="FF6600"/>
                      </a:gs>
                    </a:gsLst>
                    <a:lin ang="234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94" name="図形グループ 67">
                    <a:extLst>
                      <a:ext uri="{FF2B5EF4-FFF2-40B4-BE49-F238E27FC236}">
                        <a16:creationId xmlns:a16="http://schemas.microsoft.com/office/drawing/2014/main" id="{30AFC9E5-8BB4-8D83-042A-EEE664CDC28B}"/>
                      </a:ext>
                    </a:extLst>
                  </p:cNvPr>
                  <p:cNvGrpSpPr/>
                  <p:nvPr/>
                </p:nvGrpSpPr>
                <p:grpSpPr>
                  <a:xfrm>
                    <a:off x="2545575" y="5929890"/>
                    <a:ext cx="130466" cy="271439"/>
                    <a:chOff x="3598443" y="3484539"/>
                    <a:chExt cx="286212" cy="595473"/>
                  </a:xfrm>
                </p:grpSpPr>
                <p:cxnSp>
                  <p:nvCxnSpPr>
                    <p:cNvPr id="298" name="直線コネクタ 297">
                      <a:extLst>
                        <a:ext uri="{FF2B5EF4-FFF2-40B4-BE49-F238E27FC236}">
                          <a16:creationId xmlns:a16="http://schemas.microsoft.com/office/drawing/2014/main" id="{CF9C799A-36DD-7CAA-E14F-1A0D80D5AA6B}"/>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a:extLst>
                        <a:ext uri="{FF2B5EF4-FFF2-40B4-BE49-F238E27FC236}">
                          <a16:creationId xmlns:a16="http://schemas.microsoft.com/office/drawing/2014/main" id="{661978DD-C813-67A2-CC9E-4FDF66CC853D}"/>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300" name="直線コネクタ 299">
                      <a:extLst>
                        <a:ext uri="{FF2B5EF4-FFF2-40B4-BE49-F238E27FC236}">
                          <a16:creationId xmlns:a16="http://schemas.microsoft.com/office/drawing/2014/main" id="{FDC3BA48-DEB9-D15A-02EF-B4BC7C450405}"/>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95" name="円/楕円 294">
                    <a:extLst>
                      <a:ext uri="{FF2B5EF4-FFF2-40B4-BE49-F238E27FC236}">
                        <a16:creationId xmlns:a16="http://schemas.microsoft.com/office/drawing/2014/main" id="{CE2AACC0-F1F3-D463-48B3-3D1D95702810}"/>
                      </a:ext>
                    </a:extLst>
                  </p:cNvPr>
                  <p:cNvSpPr>
                    <a:spLocks noChangeAspect="1"/>
                  </p:cNvSpPr>
                  <p:nvPr/>
                </p:nvSpPr>
                <p:spPr>
                  <a:xfrm>
                    <a:off x="2304932" y="582108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96" name="円/楕円 295">
                    <a:extLst>
                      <a:ext uri="{FF2B5EF4-FFF2-40B4-BE49-F238E27FC236}">
                        <a16:creationId xmlns:a16="http://schemas.microsoft.com/office/drawing/2014/main" id="{78648FC2-95D6-E82A-B5EF-A176056F9EEB}"/>
                      </a:ext>
                    </a:extLst>
                  </p:cNvPr>
                  <p:cNvSpPr>
                    <a:spLocks noChangeAspect="1"/>
                  </p:cNvSpPr>
                  <p:nvPr/>
                </p:nvSpPr>
                <p:spPr>
                  <a:xfrm>
                    <a:off x="2520414" y="616484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97" name="円/楕円 296">
                    <a:extLst>
                      <a:ext uri="{FF2B5EF4-FFF2-40B4-BE49-F238E27FC236}">
                        <a16:creationId xmlns:a16="http://schemas.microsoft.com/office/drawing/2014/main" id="{C7536D3D-3696-C292-0D7D-4F9D057AEABD}"/>
                      </a:ext>
                    </a:extLst>
                  </p:cNvPr>
                  <p:cNvSpPr>
                    <a:spLocks noChangeAspect="1"/>
                  </p:cNvSpPr>
                  <p:nvPr/>
                </p:nvSpPr>
                <p:spPr>
                  <a:xfrm>
                    <a:off x="2672814" y="582108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278" name="図形グループ 51">
                  <a:extLst>
                    <a:ext uri="{FF2B5EF4-FFF2-40B4-BE49-F238E27FC236}">
                      <a16:creationId xmlns:a16="http://schemas.microsoft.com/office/drawing/2014/main" id="{F2027821-6630-9E59-FB8B-E2EF844D96F6}"/>
                    </a:ext>
                  </a:extLst>
                </p:cNvPr>
                <p:cNvGrpSpPr/>
                <p:nvPr/>
              </p:nvGrpSpPr>
              <p:grpSpPr>
                <a:xfrm>
                  <a:off x="3962044" y="5728074"/>
                  <a:ext cx="783675" cy="783675"/>
                  <a:chOff x="3962044" y="5728074"/>
                  <a:chExt cx="783675" cy="783675"/>
                </a:xfrm>
              </p:grpSpPr>
              <p:sp>
                <p:nvSpPr>
                  <p:cNvPr id="285" name="円/楕円 284">
                    <a:extLst>
                      <a:ext uri="{FF2B5EF4-FFF2-40B4-BE49-F238E27FC236}">
                        <a16:creationId xmlns:a16="http://schemas.microsoft.com/office/drawing/2014/main" id="{E2D3EDE2-24B4-1CB5-130B-E01C43E765AD}"/>
                      </a:ext>
                    </a:extLst>
                  </p:cNvPr>
                  <p:cNvSpPr/>
                  <p:nvPr/>
                </p:nvSpPr>
                <p:spPr>
                  <a:xfrm>
                    <a:off x="3962044" y="5728074"/>
                    <a:ext cx="783675" cy="783675"/>
                  </a:xfrm>
                  <a:prstGeom prst="ellipse">
                    <a:avLst/>
                  </a:prstGeom>
                  <a:gradFill>
                    <a:gsLst>
                      <a:gs pos="0">
                        <a:schemeClr val="accent1">
                          <a:lumMod val="60000"/>
                          <a:lumOff val="40000"/>
                        </a:schemeClr>
                      </a:gs>
                      <a:gs pos="40000">
                        <a:schemeClr val="accent2">
                          <a:lumMod val="40000"/>
                          <a:lumOff val="60000"/>
                        </a:schemeClr>
                      </a:gs>
                      <a:gs pos="100000">
                        <a:srgbClr val="FF6600"/>
                      </a:gs>
                    </a:gsLst>
                    <a:lin ang="246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86" name="図形グループ 59">
                    <a:extLst>
                      <a:ext uri="{FF2B5EF4-FFF2-40B4-BE49-F238E27FC236}">
                        <a16:creationId xmlns:a16="http://schemas.microsoft.com/office/drawing/2014/main" id="{05AC0392-A17F-116C-6D1D-33C3E75BAE51}"/>
                      </a:ext>
                    </a:extLst>
                  </p:cNvPr>
                  <p:cNvGrpSpPr/>
                  <p:nvPr/>
                </p:nvGrpSpPr>
                <p:grpSpPr>
                  <a:xfrm>
                    <a:off x="4283669" y="5955546"/>
                    <a:ext cx="130466" cy="271439"/>
                    <a:chOff x="3598443" y="3484539"/>
                    <a:chExt cx="286212" cy="595473"/>
                  </a:xfrm>
                </p:grpSpPr>
                <p:cxnSp>
                  <p:nvCxnSpPr>
                    <p:cNvPr id="290" name="直線コネクタ 289">
                      <a:extLst>
                        <a:ext uri="{FF2B5EF4-FFF2-40B4-BE49-F238E27FC236}">
                          <a16:creationId xmlns:a16="http://schemas.microsoft.com/office/drawing/2014/main" id="{A53FD95B-3ADF-E350-C30D-24369D6261A6}"/>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1" name="直線コネクタ 290">
                      <a:extLst>
                        <a:ext uri="{FF2B5EF4-FFF2-40B4-BE49-F238E27FC236}">
                          <a16:creationId xmlns:a16="http://schemas.microsoft.com/office/drawing/2014/main" id="{3AC771F8-99BE-F304-DA17-F11448A2CC5B}"/>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92" name="直線コネクタ 291">
                      <a:extLst>
                        <a:ext uri="{FF2B5EF4-FFF2-40B4-BE49-F238E27FC236}">
                          <a16:creationId xmlns:a16="http://schemas.microsoft.com/office/drawing/2014/main" id="{A97C5CE7-608A-52E8-5F98-D5CF4DA39BC0}"/>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87" name="円/楕円 286">
                    <a:extLst>
                      <a:ext uri="{FF2B5EF4-FFF2-40B4-BE49-F238E27FC236}">
                        <a16:creationId xmlns:a16="http://schemas.microsoft.com/office/drawing/2014/main" id="{B1C372C4-A520-EE75-7ABC-C41CBC7EA3F7}"/>
                      </a:ext>
                    </a:extLst>
                  </p:cNvPr>
                  <p:cNvSpPr>
                    <a:spLocks noChangeAspect="1"/>
                  </p:cNvSpPr>
                  <p:nvPr/>
                </p:nvSpPr>
                <p:spPr>
                  <a:xfrm>
                    <a:off x="4258508" y="6190497"/>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88" name="円/楕円 287">
                    <a:extLst>
                      <a:ext uri="{FF2B5EF4-FFF2-40B4-BE49-F238E27FC236}">
                        <a16:creationId xmlns:a16="http://schemas.microsoft.com/office/drawing/2014/main" id="{D3095912-E00B-E198-9136-16EE6137AC5E}"/>
                      </a:ext>
                    </a:extLst>
                  </p:cNvPr>
                  <p:cNvSpPr>
                    <a:spLocks noChangeAspect="1"/>
                  </p:cNvSpPr>
                  <p:nvPr/>
                </p:nvSpPr>
                <p:spPr>
                  <a:xfrm>
                    <a:off x="4054055" y="5846737"/>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89" name="円/楕円 288">
                    <a:extLst>
                      <a:ext uri="{FF2B5EF4-FFF2-40B4-BE49-F238E27FC236}">
                        <a16:creationId xmlns:a16="http://schemas.microsoft.com/office/drawing/2014/main" id="{D417B2F1-A4BF-3FA7-5770-E7DA1BF03B83}"/>
                      </a:ext>
                    </a:extLst>
                  </p:cNvPr>
                  <p:cNvSpPr>
                    <a:spLocks noChangeAspect="1"/>
                  </p:cNvSpPr>
                  <p:nvPr/>
                </p:nvSpPr>
                <p:spPr>
                  <a:xfrm>
                    <a:off x="4414135" y="5846737"/>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279" name="テキスト ボックス 278">
                  <a:extLst>
                    <a:ext uri="{FF2B5EF4-FFF2-40B4-BE49-F238E27FC236}">
                      <a16:creationId xmlns:a16="http://schemas.microsoft.com/office/drawing/2014/main" id="{1C2B4B54-9AAD-F21D-6EEA-84AED8BBDDE7}"/>
                    </a:ext>
                  </a:extLst>
                </p:cNvPr>
                <p:cNvSpPr txBox="1"/>
                <p:nvPr/>
              </p:nvSpPr>
              <p:spPr>
                <a:xfrm>
                  <a:off x="834067" y="3878510"/>
                  <a:ext cx="666859"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80" name="テキスト ボックス 279">
                  <a:extLst>
                    <a:ext uri="{FF2B5EF4-FFF2-40B4-BE49-F238E27FC236}">
                      <a16:creationId xmlns:a16="http://schemas.microsoft.com/office/drawing/2014/main" id="{319A52CF-3514-F619-8FBB-A9711D2879BC}"/>
                    </a:ext>
                  </a:extLst>
                </p:cNvPr>
                <p:cNvSpPr txBox="1"/>
                <p:nvPr/>
              </p:nvSpPr>
              <p:spPr>
                <a:xfrm>
                  <a:off x="2448122" y="3878510"/>
                  <a:ext cx="659614"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0</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81" name="テキスト ボックス 280">
                  <a:extLst>
                    <a:ext uri="{FF2B5EF4-FFF2-40B4-BE49-F238E27FC236}">
                      <a16:creationId xmlns:a16="http://schemas.microsoft.com/office/drawing/2014/main" id="{4CD660E1-2D22-E53B-5BE4-73D08593E243}"/>
                    </a:ext>
                  </a:extLst>
                </p:cNvPr>
                <p:cNvSpPr txBox="1"/>
                <p:nvPr/>
              </p:nvSpPr>
              <p:spPr>
                <a:xfrm>
                  <a:off x="5525578" y="3878510"/>
                  <a:ext cx="659614"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82" name="テキスト ボックス 281">
                  <a:extLst>
                    <a:ext uri="{FF2B5EF4-FFF2-40B4-BE49-F238E27FC236}">
                      <a16:creationId xmlns:a16="http://schemas.microsoft.com/office/drawing/2014/main" id="{E64A0C4B-504A-5067-EB4C-60D6CD79F0A1}"/>
                    </a:ext>
                  </a:extLst>
                </p:cNvPr>
                <p:cNvSpPr txBox="1"/>
                <p:nvPr/>
              </p:nvSpPr>
              <p:spPr>
                <a:xfrm>
                  <a:off x="3884681" y="3907249"/>
                  <a:ext cx="569871"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L</a:t>
                  </a:r>
                  <a:endParaRPr kumimoji="1" lang="ja-JP" altLang="en-US"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83" name="テキスト ボックス 282">
                  <a:extLst>
                    <a:ext uri="{FF2B5EF4-FFF2-40B4-BE49-F238E27FC236}">
                      <a16:creationId xmlns:a16="http://schemas.microsoft.com/office/drawing/2014/main" id="{CF4DDBAF-5217-4146-C8DA-5C3B030B9CE1}"/>
                    </a:ext>
                  </a:extLst>
                </p:cNvPr>
                <p:cNvSpPr txBox="1"/>
                <p:nvPr/>
              </p:nvSpPr>
              <p:spPr>
                <a:xfrm>
                  <a:off x="1579063" y="6102067"/>
                  <a:ext cx="682050"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X</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0</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84" name="テキスト ボックス 283">
                  <a:extLst>
                    <a:ext uri="{FF2B5EF4-FFF2-40B4-BE49-F238E27FC236}">
                      <a16:creationId xmlns:a16="http://schemas.microsoft.com/office/drawing/2014/main" id="{6AFA804E-F86B-E712-427D-471BA024DADA}"/>
                    </a:ext>
                  </a:extLst>
                </p:cNvPr>
                <p:cNvSpPr txBox="1"/>
                <p:nvPr/>
              </p:nvSpPr>
              <p:spPr>
                <a:xfrm>
                  <a:off x="4787085" y="6102067"/>
                  <a:ext cx="682050"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X</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grpSp>
        </p:grpSp>
        <p:grpSp>
          <p:nvGrpSpPr>
            <p:cNvPr id="155" name="図形グループ 122">
              <a:extLst>
                <a:ext uri="{FF2B5EF4-FFF2-40B4-BE49-F238E27FC236}">
                  <a16:creationId xmlns:a16="http://schemas.microsoft.com/office/drawing/2014/main" id="{D55F670C-CAC9-E56E-D00E-985DC74D0F44}"/>
                </a:ext>
              </a:extLst>
            </p:cNvPr>
            <p:cNvGrpSpPr/>
            <p:nvPr/>
          </p:nvGrpSpPr>
          <p:grpSpPr>
            <a:xfrm>
              <a:off x="4683255" y="4135368"/>
              <a:ext cx="3058627" cy="2627168"/>
              <a:chOff x="454519" y="1762318"/>
              <a:chExt cx="5351125" cy="4596278"/>
            </a:xfrm>
          </p:grpSpPr>
          <p:grpSp>
            <p:nvGrpSpPr>
              <p:cNvPr id="183" name="図形グループ 123">
                <a:extLst>
                  <a:ext uri="{FF2B5EF4-FFF2-40B4-BE49-F238E27FC236}">
                    <a16:creationId xmlns:a16="http://schemas.microsoft.com/office/drawing/2014/main" id="{CF04B1E5-405F-B41A-C904-41AAD481A9AF}"/>
                  </a:ext>
                </a:extLst>
              </p:cNvPr>
              <p:cNvGrpSpPr/>
              <p:nvPr/>
            </p:nvGrpSpPr>
            <p:grpSpPr>
              <a:xfrm>
                <a:off x="1367868" y="2801515"/>
                <a:ext cx="3422322" cy="2910078"/>
                <a:chOff x="2685600" y="2542421"/>
                <a:chExt cx="3422322" cy="2910078"/>
              </a:xfrm>
            </p:grpSpPr>
            <p:grpSp>
              <p:nvGrpSpPr>
                <p:cNvPr id="256" name="図形グループ 196">
                  <a:extLst>
                    <a:ext uri="{FF2B5EF4-FFF2-40B4-BE49-F238E27FC236}">
                      <a16:creationId xmlns:a16="http://schemas.microsoft.com/office/drawing/2014/main" id="{C340F93B-7AF0-4825-15D5-8B61398323FA}"/>
                    </a:ext>
                  </a:extLst>
                </p:cNvPr>
                <p:cNvGrpSpPr/>
                <p:nvPr/>
              </p:nvGrpSpPr>
              <p:grpSpPr>
                <a:xfrm flipV="1">
                  <a:off x="2690320" y="3976886"/>
                  <a:ext cx="3417602" cy="45719"/>
                  <a:chOff x="2433740" y="3935332"/>
                  <a:chExt cx="4094670" cy="3072"/>
                </a:xfrm>
              </p:grpSpPr>
              <p:cxnSp>
                <p:nvCxnSpPr>
                  <p:cNvPr id="263" name="直線コネクタ 262">
                    <a:extLst>
                      <a:ext uri="{FF2B5EF4-FFF2-40B4-BE49-F238E27FC236}">
                        <a16:creationId xmlns:a16="http://schemas.microsoft.com/office/drawing/2014/main" id="{B0274A50-5E70-9587-188B-36BE578F3DBB}"/>
                      </a:ext>
                    </a:extLst>
                  </p:cNvPr>
                  <p:cNvCxnSpPr/>
                  <p:nvPr/>
                </p:nvCxnSpPr>
                <p:spPr>
                  <a:xfrm>
                    <a:off x="2433740" y="3938404"/>
                    <a:ext cx="4046450" cy="0"/>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BEC4669F-1DFF-5F88-4A1C-9E8B09191A59}"/>
                      </a:ext>
                    </a:extLst>
                  </p:cNvPr>
                  <p:cNvCxnSpPr/>
                  <p:nvPr/>
                </p:nvCxnSpPr>
                <p:spPr>
                  <a:xfrm>
                    <a:off x="2445021" y="3936868"/>
                    <a:ext cx="4046450" cy="0"/>
                  </a:xfrm>
                  <a:prstGeom prst="line">
                    <a:avLst/>
                  </a:prstGeom>
                  <a:ln w="57150" cmpd="sng">
                    <a:solidFill>
                      <a:schemeClr val="tx1">
                        <a:lumMod val="85000"/>
                        <a:lumOff val="15000"/>
                      </a:schemeClr>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4ADC6C93-4747-47A2-023D-6D3BABACB465}"/>
                      </a:ext>
                    </a:extLst>
                  </p:cNvPr>
                  <p:cNvCxnSpPr/>
                  <p:nvPr/>
                </p:nvCxnSpPr>
                <p:spPr>
                  <a:xfrm>
                    <a:off x="2481960" y="3935332"/>
                    <a:ext cx="4046450" cy="0"/>
                  </a:xfrm>
                  <a:prstGeom prst="line">
                    <a:avLst/>
                  </a:prstGeom>
                  <a:ln w="57150" cmpd="sng">
                    <a:solidFill>
                      <a:schemeClr val="tx1">
                        <a:lumMod val="85000"/>
                        <a:lumOff val="15000"/>
                      </a:schemeClr>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257" name="直線コネクタ 256">
                  <a:extLst>
                    <a:ext uri="{FF2B5EF4-FFF2-40B4-BE49-F238E27FC236}">
                      <a16:creationId xmlns:a16="http://schemas.microsoft.com/office/drawing/2014/main" id="{D641A72E-DD3A-0643-EB14-2BBE6AAA3FBC}"/>
                    </a:ext>
                  </a:extLst>
                </p:cNvPr>
                <p:cNvCxnSpPr/>
                <p:nvPr/>
              </p:nvCxnSpPr>
              <p:spPr>
                <a:xfrm>
                  <a:off x="3584736" y="2568889"/>
                  <a:ext cx="1611956" cy="0"/>
                </a:xfrm>
                <a:prstGeom prst="line">
                  <a:avLst/>
                </a:prstGeom>
                <a:ln w="57150" cmpd="sng">
                  <a:solidFill>
                    <a:schemeClr val="tx1">
                      <a:lumMod val="85000"/>
                      <a:lumOff val="15000"/>
                    </a:schemeClr>
                  </a:solidFill>
                </a:ln>
              </p:spPr>
              <p:style>
                <a:lnRef idx="2">
                  <a:schemeClr val="dk1"/>
                </a:lnRef>
                <a:fillRef idx="0">
                  <a:schemeClr val="dk1"/>
                </a:fillRef>
                <a:effectRef idx="1">
                  <a:schemeClr val="dk1"/>
                </a:effectRef>
                <a:fontRef idx="minor">
                  <a:schemeClr val="tx1"/>
                </a:fontRef>
              </p:style>
            </p:cxnSp>
            <p:cxnSp>
              <p:nvCxnSpPr>
                <p:cNvPr id="258" name="直線コネクタ 257">
                  <a:extLst>
                    <a:ext uri="{FF2B5EF4-FFF2-40B4-BE49-F238E27FC236}">
                      <a16:creationId xmlns:a16="http://schemas.microsoft.com/office/drawing/2014/main" id="{B951CEF8-17FA-0788-CE65-6A7E14D4ED8E}"/>
                    </a:ext>
                  </a:extLst>
                </p:cNvPr>
                <p:cNvCxnSpPr/>
                <p:nvPr/>
              </p:nvCxnSpPr>
              <p:spPr>
                <a:xfrm flipH="1">
                  <a:off x="2690320" y="2542421"/>
                  <a:ext cx="894416" cy="1420253"/>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a:extLst>
                    <a:ext uri="{FF2B5EF4-FFF2-40B4-BE49-F238E27FC236}">
                      <a16:creationId xmlns:a16="http://schemas.microsoft.com/office/drawing/2014/main" id="{FB67EF72-288E-9D77-6875-B5F95B813885}"/>
                    </a:ext>
                  </a:extLst>
                </p:cNvPr>
                <p:cNvCxnSpPr/>
                <p:nvPr/>
              </p:nvCxnSpPr>
              <p:spPr>
                <a:xfrm>
                  <a:off x="2685600" y="3962674"/>
                  <a:ext cx="865965" cy="1489825"/>
                </a:xfrm>
                <a:prstGeom prst="line">
                  <a:avLst/>
                </a:prstGeom>
                <a:ln w="571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a:extLst>
                    <a:ext uri="{FF2B5EF4-FFF2-40B4-BE49-F238E27FC236}">
                      <a16:creationId xmlns:a16="http://schemas.microsoft.com/office/drawing/2014/main" id="{88FC4AEC-5AC3-9BBA-7374-D10F56521A71}"/>
                    </a:ext>
                  </a:extLst>
                </p:cNvPr>
                <p:cNvCxnSpPr/>
                <p:nvPr/>
              </p:nvCxnSpPr>
              <p:spPr>
                <a:xfrm>
                  <a:off x="3549484" y="5452499"/>
                  <a:ext cx="1737790" cy="0"/>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AA4A863E-613D-5D74-4D41-F718C0883A3F}"/>
                    </a:ext>
                  </a:extLst>
                </p:cNvPr>
                <p:cNvCxnSpPr/>
                <p:nvPr/>
              </p:nvCxnSpPr>
              <p:spPr>
                <a:xfrm>
                  <a:off x="5196692" y="2568889"/>
                  <a:ext cx="870983" cy="1380957"/>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A9DC7A5E-714A-CE2E-DBC8-20B62A2C16C6}"/>
                    </a:ext>
                  </a:extLst>
                </p:cNvPr>
                <p:cNvCxnSpPr/>
                <p:nvPr/>
              </p:nvCxnSpPr>
              <p:spPr>
                <a:xfrm flipH="1">
                  <a:off x="5287274" y="3962674"/>
                  <a:ext cx="771950" cy="1489825"/>
                </a:xfrm>
                <a:prstGeom prst="line">
                  <a:avLst/>
                </a:prstGeom>
                <a:ln w="57150" cmpd="sng">
                  <a:solidFill>
                    <a:srgbClr val="262626"/>
                  </a:solidFill>
                </a:ln>
              </p:spPr>
              <p:style>
                <a:lnRef idx="2">
                  <a:schemeClr val="accent1"/>
                </a:lnRef>
                <a:fillRef idx="0">
                  <a:schemeClr val="accent1"/>
                </a:fillRef>
                <a:effectRef idx="1">
                  <a:schemeClr val="accent1"/>
                </a:effectRef>
                <a:fontRef idx="minor">
                  <a:schemeClr val="tx1"/>
                </a:fontRef>
              </p:style>
            </p:cxnSp>
          </p:grpSp>
          <p:sp>
            <p:nvSpPr>
              <p:cNvPr id="184" name="円/楕円 183">
                <a:extLst>
                  <a:ext uri="{FF2B5EF4-FFF2-40B4-BE49-F238E27FC236}">
                    <a16:creationId xmlns:a16="http://schemas.microsoft.com/office/drawing/2014/main" id="{3D475AF7-AC86-C9F8-0306-B1274526055A}"/>
                  </a:ext>
                </a:extLst>
              </p:cNvPr>
              <p:cNvSpPr/>
              <p:nvPr/>
            </p:nvSpPr>
            <p:spPr>
              <a:xfrm>
                <a:off x="1879654" y="2483031"/>
                <a:ext cx="783675" cy="783675"/>
              </a:xfrm>
              <a:prstGeom prst="ellipse">
                <a:avLst/>
              </a:prstGeom>
              <a:gradFill flip="none" rotWithShape="1">
                <a:gsLst>
                  <a:gs pos="100000">
                    <a:schemeClr val="bg2">
                      <a:lumMod val="50000"/>
                    </a:schemeClr>
                  </a:gs>
                  <a:gs pos="0">
                    <a:schemeClr val="accent1">
                      <a:lumMod val="60000"/>
                      <a:lumOff val="40000"/>
                    </a:schemeClr>
                  </a:gs>
                  <a:gs pos="41000">
                    <a:schemeClr val="bg2">
                      <a:lumMod val="7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85" name="円/楕円 184">
                <a:extLst>
                  <a:ext uri="{FF2B5EF4-FFF2-40B4-BE49-F238E27FC236}">
                    <a16:creationId xmlns:a16="http://schemas.microsoft.com/office/drawing/2014/main" id="{49F209AF-FAFE-51C4-D57C-7022B485348F}"/>
                  </a:ext>
                </a:extLst>
              </p:cNvPr>
              <p:cNvSpPr/>
              <p:nvPr/>
            </p:nvSpPr>
            <p:spPr>
              <a:xfrm>
                <a:off x="3502320" y="2411272"/>
                <a:ext cx="783675" cy="783675"/>
              </a:xfrm>
              <a:prstGeom prst="ellipse">
                <a:avLst/>
              </a:prstGeom>
              <a:gradFill>
                <a:gsLst>
                  <a:gs pos="0">
                    <a:schemeClr val="bg2">
                      <a:lumMod val="50000"/>
                    </a:schemeClr>
                  </a:gs>
                  <a:gs pos="49000">
                    <a:schemeClr val="accent1">
                      <a:lumMod val="60000"/>
                      <a:lumOff val="40000"/>
                    </a:schemeClr>
                  </a:gs>
                  <a:gs pos="100000">
                    <a:srgbClr val="008000"/>
                  </a:gs>
                </a:gsLst>
                <a:lin ang="234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186" name="図形グループ 126">
                <a:extLst>
                  <a:ext uri="{FF2B5EF4-FFF2-40B4-BE49-F238E27FC236}">
                    <a16:creationId xmlns:a16="http://schemas.microsoft.com/office/drawing/2014/main" id="{DE8B38F9-6C13-5856-6356-08FC046C2739}"/>
                  </a:ext>
                </a:extLst>
              </p:cNvPr>
              <p:cNvGrpSpPr/>
              <p:nvPr/>
            </p:nvGrpSpPr>
            <p:grpSpPr>
              <a:xfrm>
                <a:off x="1960636" y="2601694"/>
                <a:ext cx="635046" cy="573374"/>
                <a:chOff x="2340184" y="2937471"/>
                <a:chExt cx="635046" cy="573374"/>
              </a:xfrm>
            </p:grpSpPr>
            <p:grpSp>
              <p:nvGrpSpPr>
                <p:cNvPr id="249" name="図形グループ 189">
                  <a:extLst>
                    <a:ext uri="{FF2B5EF4-FFF2-40B4-BE49-F238E27FC236}">
                      <a16:creationId xmlns:a16="http://schemas.microsoft.com/office/drawing/2014/main" id="{302B7AC5-2475-FD2C-91A0-24E52DCFD8C1}"/>
                    </a:ext>
                  </a:extLst>
                </p:cNvPr>
                <p:cNvGrpSpPr/>
                <p:nvPr/>
              </p:nvGrpSpPr>
              <p:grpSpPr>
                <a:xfrm>
                  <a:off x="2580827" y="3046280"/>
                  <a:ext cx="130466" cy="271439"/>
                  <a:chOff x="3598443" y="3484539"/>
                  <a:chExt cx="286212" cy="595473"/>
                </a:xfrm>
              </p:grpSpPr>
              <p:cxnSp>
                <p:nvCxnSpPr>
                  <p:cNvPr id="253" name="直線コネクタ 252">
                    <a:extLst>
                      <a:ext uri="{FF2B5EF4-FFF2-40B4-BE49-F238E27FC236}">
                        <a16:creationId xmlns:a16="http://schemas.microsoft.com/office/drawing/2014/main" id="{6DB3EF05-23D2-E568-22FD-25E9C572AE6F}"/>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E17A81FE-3DE9-82EF-9116-F2167EA98499}"/>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55" name="直線コネクタ 254">
                    <a:extLst>
                      <a:ext uri="{FF2B5EF4-FFF2-40B4-BE49-F238E27FC236}">
                        <a16:creationId xmlns:a16="http://schemas.microsoft.com/office/drawing/2014/main" id="{CC6051F7-BB1F-218D-54F7-8419EBC2BFAF}"/>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50" name="円/楕円 249">
                  <a:extLst>
                    <a:ext uri="{FF2B5EF4-FFF2-40B4-BE49-F238E27FC236}">
                      <a16:creationId xmlns:a16="http://schemas.microsoft.com/office/drawing/2014/main" id="{2FE2F6CC-5AEE-42E4-442D-66E227CEA76C}"/>
                    </a:ext>
                  </a:extLst>
                </p:cNvPr>
                <p:cNvSpPr>
                  <a:spLocks noChangeAspect="1"/>
                </p:cNvSpPr>
                <p:nvPr/>
              </p:nvSpPr>
              <p:spPr>
                <a:xfrm>
                  <a:off x="2745616" y="293747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51" name="円/楕円 250">
                  <a:extLst>
                    <a:ext uri="{FF2B5EF4-FFF2-40B4-BE49-F238E27FC236}">
                      <a16:creationId xmlns:a16="http://schemas.microsoft.com/office/drawing/2014/main" id="{48B6E000-06E0-EFAF-879A-9F393486495B}"/>
                    </a:ext>
                  </a:extLst>
                </p:cNvPr>
                <p:cNvSpPr>
                  <a:spLocks noChangeAspect="1"/>
                </p:cNvSpPr>
                <p:nvPr/>
              </p:nvSpPr>
              <p:spPr>
                <a:xfrm>
                  <a:off x="2340184" y="293747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52" name="円/楕円 251">
                  <a:extLst>
                    <a:ext uri="{FF2B5EF4-FFF2-40B4-BE49-F238E27FC236}">
                      <a16:creationId xmlns:a16="http://schemas.microsoft.com/office/drawing/2014/main" id="{6E1DDD8E-5BFF-F386-FBED-FEEED9ED9526}"/>
                    </a:ext>
                  </a:extLst>
                </p:cNvPr>
                <p:cNvSpPr>
                  <a:spLocks noChangeAspect="1"/>
                </p:cNvSpPr>
                <p:nvPr/>
              </p:nvSpPr>
              <p:spPr>
                <a:xfrm>
                  <a:off x="2555666" y="3281231"/>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87" name="図形グループ 127">
                <a:extLst>
                  <a:ext uri="{FF2B5EF4-FFF2-40B4-BE49-F238E27FC236}">
                    <a16:creationId xmlns:a16="http://schemas.microsoft.com/office/drawing/2014/main" id="{6DA27B4A-6E50-59E4-ED64-89A4F1B5E5AB}"/>
                  </a:ext>
                </a:extLst>
              </p:cNvPr>
              <p:cNvGrpSpPr/>
              <p:nvPr/>
            </p:nvGrpSpPr>
            <p:grpSpPr>
              <a:xfrm>
                <a:off x="3611543" y="2567857"/>
                <a:ext cx="649854" cy="573374"/>
                <a:chOff x="3991091" y="2903634"/>
                <a:chExt cx="649854" cy="573374"/>
              </a:xfrm>
            </p:grpSpPr>
            <p:grpSp>
              <p:nvGrpSpPr>
                <p:cNvPr id="242" name="図形グループ 182">
                  <a:extLst>
                    <a:ext uri="{FF2B5EF4-FFF2-40B4-BE49-F238E27FC236}">
                      <a16:creationId xmlns:a16="http://schemas.microsoft.com/office/drawing/2014/main" id="{0323D836-82F0-AE03-07A7-258C76963FC4}"/>
                    </a:ext>
                  </a:extLst>
                </p:cNvPr>
                <p:cNvGrpSpPr/>
                <p:nvPr/>
              </p:nvGrpSpPr>
              <p:grpSpPr>
                <a:xfrm>
                  <a:off x="4220705" y="3014657"/>
                  <a:ext cx="130466" cy="271439"/>
                  <a:chOff x="3598443" y="3484539"/>
                  <a:chExt cx="286212" cy="595473"/>
                </a:xfrm>
              </p:grpSpPr>
              <p:cxnSp>
                <p:nvCxnSpPr>
                  <p:cNvPr id="246" name="直線コネクタ 245">
                    <a:extLst>
                      <a:ext uri="{FF2B5EF4-FFF2-40B4-BE49-F238E27FC236}">
                        <a16:creationId xmlns:a16="http://schemas.microsoft.com/office/drawing/2014/main" id="{9DA381FA-34F8-2861-CE13-9E8DF261A4C4}"/>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7" name="直線コネクタ 246">
                    <a:extLst>
                      <a:ext uri="{FF2B5EF4-FFF2-40B4-BE49-F238E27FC236}">
                        <a16:creationId xmlns:a16="http://schemas.microsoft.com/office/drawing/2014/main" id="{1922526E-970A-64B9-3288-60D879466848}"/>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8" name="直線コネクタ 247">
                    <a:extLst>
                      <a:ext uri="{FF2B5EF4-FFF2-40B4-BE49-F238E27FC236}">
                        <a16:creationId xmlns:a16="http://schemas.microsoft.com/office/drawing/2014/main" id="{452630C5-7B87-F735-8F27-4D45E7528AC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43" name="円/楕円 242">
                  <a:extLst>
                    <a:ext uri="{FF2B5EF4-FFF2-40B4-BE49-F238E27FC236}">
                      <a16:creationId xmlns:a16="http://schemas.microsoft.com/office/drawing/2014/main" id="{3F99E518-A380-BE4A-AA07-319F29F89CE0}"/>
                    </a:ext>
                  </a:extLst>
                </p:cNvPr>
                <p:cNvSpPr>
                  <a:spLocks noChangeAspect="1"/>
                </p:cNvSpPr>
                <p:nvPr/>
              </p:nvSpPr>
              <p:spPr>
                <a:xfrm>
                  <a:off x="4411331" y="290767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44" name="円/楕円 243">
                  <a:extLst>
                    <a:ext uri="{FF2B5EF4-FFF2-40B4-BE49-F238E27FC236}">
                      <a16:creationId xmlns:a16="http://schemas.microsoft.com/office/drawing/2014/main" id="{F85255AA-10FB-9C49-8668-C5D271428CE4}"/>
                    </a:ext>
                  </a:extLst>
                </p:cNvPr>
                <p:cNvSpPr>
                  <a:spLocks noChangeAspect="1"/>
                </p:cNvSpPr>
                <p:nvPr/>
              </p:nvSpPr>
              <p:spPr>
                <a:xfrm>
                  <a:off x="3991091" y="2903634"/>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45" name="円/楕円 244">
                  <a:extLst>
                    <a:ext uri="{FF2B5EF4-FFF2-40B4-BE49-F238E27FC236}">
                      <a16:creationId xmlns:a16="http://schemas.microsoft.com/office/drawing/2014/main" id="{C0AA1745-1548-3F21-391E-647BDF917CD0}"/>
                    </a:ext>
                  </a:extLst>
                </p:cNvPr>
                <p:cNvSpPr>
                  <a:spLocks noChangeAspect="1"/>
                </p:cNvSpPr>
                <p:nvPr/>
              </p:nvSpPr>
              <p:spPr>
                <a:xfrm>
                  <a:off x="4183691" y="3247394"/>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188" name="テキスト ボックス 187">
                <a:extLst>
                  <a:ext uri="{FF2B5EF4-FFF2-40B4-BE49-F238E27FC236}">
                    <a16:creationId xmlns:a16="http://schemas.microsoft.com/office/drawing/2014/main" id="{F9DE901D-D44A-9CA7-12AB-30BDD7285B38}"/>
                  </a:ext>
                </a:extLst>
              </p:cNvPr>
              <p:cNvSpPr txBox="1"/>
              <p:nvPr/>
            </p:nvSpPr>
            <p:spPr>
              <a:xfrm>
                <a:off x="2040622" y="1762318"/>
                <a:ext cx="592307"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p</a:t>
                </a:r>
                <a:endParaRPr kumimoji="1" lang="ja-JP" altLang="en-US"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sp>
            <p:nvSpPr>
              <p:cNvPr id="189" name="テキスト ボックス 188">
                <a:extLst>
                  <a:ext uri="{FF2B5EF4-FFF2-40B4-BE49-F238E27FC236}">
                    <a16:creationId xmlns:a16="http://schemas.microsoft.com/office/drawing/2014/main" id="{8A5A5132-E073-F5F6-631D-22096E67F517}"/>
                  </a:ext>
                </a:extLst>
              </p:cNvPr>
              <p:cNvSpPr txBox="1"/>
              <p:nvPr/>
            </p:nvSpPr>
            <p:spPr>
              <a:xfrm>
                <a:off x="3691422" y="1780378"/>
                <a:ext cx="592307"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rPr>
                  <a:t>n</a:t>
                </a:r>
                <a:endParaRPr kumimoji="1" lang="ja-JP" altLang="en-US" sz="1600" b="0" i="1" u="none" strike="noStrike" kern="1200" cap="none" spc="0" normalizeH="0" baseline="0" noProof="0" dirty="0">
                  <a:ln>
                    <a:noFill/>
                  </a:ln>
                  <a:solidFill>
                    <a:prstClr val="black"/>
                  </a:solidFill>
                  <a:effectLst/>
                  <a:uLnTx/>
                  <a:uFillTx/>
                  <a:latin typeface="ＭＳ Ｐゴシック" panose="020B0600070205080204" pitchFamily="34" charset="-128"/>
                  <a:ea typeface="ＭＳ Ｐゴシック" panose="020B0600070205080204" pitchFamily="34" charset="-128"/>
                  <a:cs typeface="+mn-cs"/>
                </a:endParaRPr>
              </a:p>
            </p:txBody>
          </p:sp>
          <p:grpSp>
            <p:nvGrpSpPr>
              <p:cNvPr id="190" name="図形グループ 130">
                <a:extLst>
                  <a:ext uri="{FF2B5EF4-FFF2-40B4-BE49-F238E27FC236}">
                    <a16:creationId xmlns:a16="http://schemas.microsoft.com/office/drawing/2014/main" id="{46229DD4-0846-3C22-0BE0-A9B6A4B0AB04}"/>
                  </a:ext>
                </a:extLst>
              </p:cNvPr>
              <p:cNvGrpSpPr/>
              <p:nvPr/>
            </p:nvGrpSpPr>
            <p:grpSpPr>
              <a:xfrm>
                <a:off x="454519" y="3542733"/>
                <a:ext cx="5351125" cy="2815863"/>
                <a:chOff x="834067" y="3878510"/>
                <a:chExt cx="5351125" cy="2815863"/>
              </a:xfrm>
            </p:grpSpPr>
            <p:grpSp>
              <p:nvGrpSpPr>
                <p:cNvPr id="191" name="図形グループ 131">
                  <a:extLst>
                    <a:ext uri="{FF2B5EF4-FFF2-40B4-BE49-F238E27FC236}">
                      <a16:creationId xmlns:a16="http://schemas.microsoft.com/office/drawing/2014/main" id="{BD5789E0-A256-DF6F-9249-494A7D9B63BE}"/>
                    </a:ext>
                  </a:extLst>
                </p:cNvPr>
                <p:cNvGrpSpPr/>
                <p:nvPr/>
              </p:nvGrpSpPr>
              <p:grpSpPr>
                <a:xfrm>
                  <a:off x="1360066" y="4170898"/>
                  <a:ext cx="783675" cy="783675"/>
                  <a:chOff x="1360066" y="4170898"/>
                  <a:chExt cx="783675" cy="783675"/>
                </a:xfrm>
              </p:grpSpPr>
              <p:sp>
                <p:nvSpPr>
                  <p:cNvPr id="234" name="円/楕円 233">
                    <a:extLst>
                      <a:ext uri="{FF2B5EF4-FFF2-40B4-BE49-F238E27FC236}">
                        <a16:creationId xmlns:a16="http://schemas.microsoft.com/office/drawing/2014/main" id="{A6139FC9-6055-0310-E77B-F3A935AFC9BF}"/>
                      </a:ext>
                    </a:extLst>
                  </p:cNvPr>
                  <p:cNvSpPr/>
                  <p:nvPr/>
                </p:nvSpPr>
                <p:spPr>
                  <a:xfrm>
                    <a:off x="1360066" y="4170898"/>
                    <a:ext cx="783675" cy="783675"/>
                  </a:xfrm>
                  <a:prstGeom prst="ellipse">
                    <a:avLst/>
                  </a:prstGeom>
                  <a:gradFill>
                    <a:gsLst>
                      <a:gs pos="0">
                        <a:srgbClr val="FF6600"/>
                      </a:gs>
                      <a:gs pos="40000">
                        <a:schemeClr val="bg2">
                          <a:lumMod val="75000"/>
                        </a:schemeClr>
                      </a:gs>
                      <a:gs pos="100000">
                        <a:srgbClr val="0000FF"/>
                      </a:gs>
                    </a:gsLst>
                    <a:lin ang="1608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35" name="図形グループ 175">
                    <a:extLst>
                      <a:ext uri="{FF2B5EF4-FFF2-40B4-BE49-F238E27FC236}">
                        <a16:creationId xmlns:a16="http://schemas.microsoft.com/office/drawing/2014/main" id="{65E6DE0B-725E-758C-5A09-A022F6AC4935}"/>
                      </a:ext>
                    </a:extLst>
                  </p:cNvPr>
                  <p:cNvGrpSpPr/>
                  <p:nvPr/>
                </p:nvGrpSpPr>
                <p:grpSpPr>
                  <a:xfrm>
                    <a:off x="1681691" y="4398370"/>
                    <a:ext cx="130466" cy="271439"/>
                    <a:chOff x="3598443" y="3484539"/>
                    <a:chExt cx="286212" cy="595473"/>
                  </a:xfrm>
                </p:grpSpPr>
                <p:cxnSp>
                  <p:nvCxnSpPr>
                    <p:cNvPr id="239" name="直線コネクタ 238">
                      <a:extLst>
                        <a:ext uri="{FF2B5EF4-FFF2-40B4-BE49-F238E27FC236}">
                          <a16:creationId xmlns:a16="http://schemas.microsoft.com/office/drawing/2014/main" id="{6B1E8440-278F-ED7C-9D73-72B249CA9C8F}"/>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a:extLst>
                        <a:ext uri="{FF2B5EF4-FFF2-40B4-BE49-F238E27FC236}">
                          <a16:creationId xmlns:a16="http://schemas.microsoft.com/office/drawing/2014/main" id="{1A37FAF4-211C-F12A-949F-677C8C195C0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5F590E6A-A2CB-FCFE-881C-837AF1CF8C5C}"/>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36" name="円/楕円 235">
                    <a:extLst>
                      <a:ext uri="{FF2B5EF4-FFF2-40B4-BE49-F238E27FC236}">
                        <a16:creationId xmlns:a16="http://schemas.microsoft.com/office/drawing/2014/main" id="{786CEAA3-F710-37F4-A9CC-2DB6AED703E5}"/>
                      </a:ext>
                    </a:extLst>
                  </p:cNvPr>
                  <p:cNvSpPr>
                    <a:spLocks noChangeAspect="1"/>
                  </p:cNvSpPr>
                  <p:nvPr/>
                </p:nvSpPr>
                <p:spPr>
                  <a:xfrm>
                    <a:off x="1846480" y="428956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37" name="円/楕円 236">
                    <a:extLst>
                      <a:ext uri="{FF2B5EF4-FFF2-40B4-BE49-F238E27FC236}">
                        <a16:creationId xmlns:a16="http://schemas.microsoft.com/office/drawing/2014/main" id="{981403B9-2DF8-1F2E-403D-C4BB4F8B794F}"/>
                      </a:ext>
                    </a:extLst>
                  </p:cNvPr>
                  <p:cNvSpPr>
                    <a:spLocks noChangeAspect="1"/>
                  </p:cNvSpPr>
                  <p:nvPr/>
                </p:nvSpPr>
                <p:spPr>
                  <a:xfrm>
                    <a:off x="1441048" y="428956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38" name="円/楕円 237">
                    <a:extLst>
                      <a:ext uri="{FF2B5EF4-FFF2-40B4-BE49-F238E27FC236}">
                        <a16:creationId xmlns:a16="http://schemas.microsoft.com/office/drawing/2014/main" id="{5E095CCF-D735-6190-7825-E11116F03588}"/>
                      </a:ext>
                    </a:extLst>
                  </p:cNvPr>
                  <p:cNvSpPr>
                    <a:spLocks noChangeAspect="1"/>
                  </p:cNvSpPr>
                  <p:nvPr/>
                </p:nvSpPr>
                <p:spPr>
                  <a:xfrm>
                    <a:off x="1656530" y="463332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92" name="図形グループ 132">
                  <a:extLst>
                    <a:ext uri="{FF2B5EF4-FFF2-40B4-BE49-F238E27FC236}">
                      <a16:creationId xmlns:a16="http://schemas.microsoft.com/office/drawing/2014/main" id="{F9A6B89A-6A7A-1339-5174-B6D7A5F3DCB7}"/>
                    </a:ext>
                  </a:extLst>
                </p:cNvPr>
                <p:cNvGrpSpPr/>
                <p:nvPr/>
              </p:nvGrpSpPr>
              <p:grpSpPr>
                <a:xfrm>
                  <a:off x="3059741" y="4158070"/>
                  <a:ext cx="783675" cy="783675"/>
                  <a:chOff x="3059741" y="4158070"/>
                  <a:chExt cx="783675" cy="783675"/>
                </a:xfrm>
              </p:grpSpPr>
              <p:sp>
                <p:nvSpPr>
                  <p:cNvPr id="226" name="円/楕円 225">
                    <a:extLst>
                      <a:ext uri="{FF2B5EF4-FFF2-40B4-BE49-F238E27FC236}">
                        <a16:creationId xmlns:a16="http://schemas.microsoft.com/office/drawing/2014/main" id="{C74EE4B5-D081-F53B-E95A-270CE1CFAFA9}"/>
                      </a:ext>
                    </a:extLst>
                  </p:cNvPr>
                  <p:cNvSpPr/>
                  <p:nvPr/>
                </p:nvSpPr>
                <p:spPr>
                  <a:xfrm>
                    <a:off x="3059741" y="4158070"/>
                    <a:ext cx="783675" cy="783675"/>
                  </a:xfrm>
                  <a:prstGeom prst="ellipse">
                    <a:avLst/>
                  </a:prstGeom>
                  <a:gradFill flip="none" rotWithShape="1">
                    <a:gsLst>
                      <a:gs pos="0">
                        <a:srgbClr val="FF6600"/>
                      </a:gs>
                      <a:gs pos="40000">
                        <a:schemeClr val="accent1">
                          <a:lumMod val="60000"/>
                          <a:lumOff val="40000"/>
                        </a:schemeClr>
                      </a:gs>
                      <a:gs pos="100000">
                        <a:srgbClr val="0000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27" name="図形グループ 167">
                    <a:extLst>
                      <a:ext uri="{FF2B5EF4-FFF2-40B4-BE49-F238E27FC236}">
                        <a16:creationId xmlns:a16="http://schemas.microsoft.com/office/drawing/2014/main" id="{209ECE10-7D8E-CF8C-3495-FC68189AA315}"/>
                      </a:ext>
                    </a:extLst>
                  </p:cNvPr>
                  <p:cNvGrpSpPr/>
                  <p:nvPr/>
                </p:nvGrpSpPr>
                <p:grpSpPr>
                  <a:xfrm>
                    <a:off x="3381366" y="4385542"/>
                    <a:ext cx="130466" cy="271439"/>
                    <a:chOff x="3598443" y="3484539"/>
                    <a:chExt cx="286212" cy="595473"/>
                  </a:xfrm>
                </p:grpSpPr>
                <p:cxnSp>
                  <p:nvCxnSpPr>
                    <p:cNvPr id="231" name="直線コネクタ 230">
                      <a:extLst>
                        <a:ext uri="{FF2B5EF4-FFF2-40B4-BE49-F238E27FC236}">
                          <a16:creationId xmlns:a16="http://schemas.microsoft.com/office/drawing/2014/main" id="{3840B94D-DAA0-7B67-BEA8-0958DC7ABE24}"/>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2" name="直線コネクタ 231">
                      <a:extLst>
                        <a:ext uri="{FF2B5EF4-FFF2-40B4-BE49-F238E27FC236}">
                          <a16:creationId xmlns:a16="http://schemas.microsoft.com/office/drawing/2014/main" id="{915D8FD9-7D1E-2C90-64BD-9AD77F8A878F}"/>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33" name="直線コネクタ 232">
                      <a:extLst>
                        <a:ext uri="{FF2B5EF4-FFF2-40B4-BE49-F238E27FC236}">
                          <a16:creationId xmlns:a16="http://schemas.microsoft.com/office/drawing/2014/main" id="{EE6CEF7E-4037-1968-B471-DC63615A475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28" name="円/楕円 227">
                    <a:extLst>
                      <a:ext uri="{FF2B5EF4-FFF2-40B4-BE49-F238E27FC236}">
                        <a16:creationId xmlns:a16="http://schemas.microsoft.com/office/drawing/2014/main" id="{86B46FC8-1269-0B05-43B9-458E9059773D}"/>
                      </a:ext>
                    </a:extLst>
                  </p:cNvPr>
                  <p:cNvSpPr>
                    <a:spLocks noChangeAspect="1"/>
                  </p:cNvSpPr>
                  <p:nvPr/>
                </p:nvSpPr>
                <p:spPr>
                  <a:xfrm>
                    <a:off x="3140723" y="4276733"/>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29" name="円/楕円 228">
                    <a:extLst>
                      <a:ext uri="{FF2B5EF4-FFF2-40B4-BE49-F238E27FC236}">
                        <a16:creationId xmlns:a16="http://schemas.microsoft.com/office/drawing/2014/main" id="{E81DA762-9380-4621-D6EA-24B83B24FE8B}"/>
                      </a:ext>
                    </a:extLst>
                  </p:cNvPr>
                  <p:cNvSpPr>
                    <a:spLocks noChangeAspect="1"/>
                  </p:cNvSpPr>
                  <p:nvPr/>
                </p:nvSpPr>
                <p:spPr>
                  <a:xfrm>
                    <a:off x="3356205" y="4620493"/>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30" name="円/楕円 229">
                    <a:extLst>
                      <a:ext uri="{FF2B5EF4-FFF2-40B4-BE49-F238E27FC236}">
                        <a16:creationId xmlns:a16="http://schemas.microsoft.com/office/drawing/2014/main" id="{7F9B3ECF-53E5-B065-5ACE-96240D279FD8}"/>
                      </a:ext>
                    </a:extLst>
                  </p:cNvPr>
                  <p:cNvSpPr>
                    <a:spLocks noChangeAspect="1"/>
                  </p:cNvSpPr>
                  <p:nvPr/>
                </p:nvSpPr>
                <p:spPr>
                  <a:xfrm>
                    <a:off x="3542837" y="427340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93" name="図形グループ 133">
                  <a:extLst>
                    <a:ext uri="{FF2B5EF4-FFF2-40B4-BE49-F238E27FC236}">
                      <a16:creationId xmlns:a16="http://schemas.microsoft.com/office/drawing/2014/main" id="{450BD9D6-AF40-0647-32D8-A44073454EAA}"/>
                    </a:ext>
                  </a:extLst>
                </p:cNvPr>
                <p:cNvGrpSpPr/>
                <p:nvPr/>
              </p:nvGrpSpPr>
              <p:grpSpPr>
                <a:xfrm>
                  <a:off x="4733690" y="4158070"/>
                  <a:ext cx="783675" cy="783675"/>
                  <a:chOff x="4733690" y="4158070"/>
                  <a:chExt cx="783675" cy="783675"/>
                </a:xfrm>
              </p:grpSpPr>
              <p:sp>
                <p:nvSpPr>
                  <p:cNvPr id="218" name="円/楕円 217">
                    <a:extLst>
                      <a:ext uri="{FF2B5EF4-FFF2-40B4-BE49-F238E27FC236}">
                        <a16:creationId xmlns:a16="http://schemas.microsoft.com/office/drawing/2014/main" id="{9FDB1888-8204-4301-92C9-38E8F213D930}"/>
                      </a:ext>
                    </a:extLst>
                  </p:cNvPr>
                  <p:cNvSpPr/>
                  <p:nvPr/>
                </p:nvSpPr>
                <p:spPr>
                  <a:xfrm>
                    <a:off x="4733690" y="4158070"/>
                    <a:ext cx="783675" cy="783675"/>
                  </a:xfrm>
                  <a:prstGeom prst="ellipse">
                    <a:avLst/>
                  </a:prstGeom>
                  <a:gradFill>
                    <a:gsLst>
                      <a:gs pos="0">
                        <a:srgbClr val="FF6600"/>
                      </a:gs>
                      <a:gs pos="40000">
                        <a:schemeClr val="accent1">
                          <a:tint val="70000"/>
                          <a:shade val="100000"/>
                          <a:alpha val="100000"/>
                          <a:satMod val="150000"/>
                        </a:schemeClr>
                      </a:gs>
                      <a:gs pos="100000">
                        <a:srgbClr val="008000"/>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19" name="図形グループ 159">
                    <a:extLst>
                      <a:ext uri="{FF2B5EF4-FFF2-40B4-BE49-F238E27FC236}">
                        <a16:creationId xmlns:a16="http://schemas.microsoft.com/office/drawing/2014/main" id="{DB1D9475-33E5-D4FC-96E1-2DD05CFAC3F8}"/>
                      </a:ext>
                    </a:extLst>
                  </p:cNvPr>
                  <p:cNvGrpSpPr/>
                  <p:nvPr/>
                </p:nvGrpSpPr>
                <p:grpSpPr>
                  <a:xfrm>
                    <a:off x="5055315" y="4385542"/>
                    <a:ext cx="130466" cy="271439"/>
                    <a:chOff x="3598443" y="3484539"/>
                    <a:chExt cx="286212" cy="595473"/>
                  </a:xfrm>
                </p:grpSpPr>
                <p:cxnSp>
                  <p:nvCxnSpPr>
                    <p:cNvPr id="223" name="直線コネクタ 222">
                      <a:extLst>
                        <a:ext uri="{FF2B5EF4-FFF2-40B4-BE49-F238E27FC236}">
                          <a16:creationId xmlns:a16="http://schemas.microsoft.com/office/drawing/2014/main" id="{BE065A6D-8F5D-552F-9B89-3ADC9EFF04CD}"/>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4" name="直線コネクタ 223">
                      <a:extLst>
                        <a:ext uri="{FF2B5EF4-FFF2-40B4-BE49-F238E27FC236}">
                          <a16:creationId xmlns:a16="http://schemas.microsoft.com/office/drawing/2014/main" id="{63A4A399-6172-7F94-5FA7-F2DE58BCAAD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25" name="直線コネクタ 224">
                      <a:extLst>
                        <a:ext uri="{FF2B5EF4-FFF2-40B4-BE49-F238E27FC236}">
                          <a16:creationId xmlns:a16="http://schemas.microsoft.com/office/drawing/2014/main" id="{FCBB8DE1-75AD-DE06-5B6B-5F4617B1461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20" name="円/楕円 219">
                    <a:extLst>
                      <a:ext uri="{FF2B5EF4-FFF2-40B4-BE49-F238E27FC236}">
                        <a16:creationId xmlns:a16="http://schemas.microsoft.com/office/drawing/2014/main" id="{8C1311E5-1EF1-2537-69E5-EFF9FF13D5DC}"/>
                      </a:ext>
                    </a:extLst>
                  </p:cNvPr>
                  <p:cNvSpPr>
                    <a:spLocks noChangeAspect="1"/>
                  </p:cNvSpPr>
                  <p:nvPr/>
                </p:nvSpPr>
                <p:spPr>
                  <a:xfrm>
                    <a:off x="5030154" y="4620493"/>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21" name="円/楕円 220">
                    <a:extLst>
                      <a:ext uri="{FF2B5EF4-FFF2-40B4-BE49-F238E27FC236}">
                        <a16:creationId xmlns:a16="http://schemas.microsoft.com/office/drawing/2014/main" id="{9D3B7070-2F49-CD02-51E1-5BD13ADA9EDD}"/>
                      </a:ext>
                    </a:extLst>
                  </p:cNvPr>
                  <p:cNvSpPr>
                    <a:spLocks noChangeAspect="1"/>
                  </p:cNvSpPr>
                  <p:nvPr/>
                </p:nvSpPr>
                <p:spPr>
                  <a:xfrm>
                    <a:off x="5216786" y="4273408"/>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22" name="円/楕円 221">
                    <a:extLst>
                      <a:ext uri="{FF2B5EF4-FFF2-40B4-BE49-F238E27FC236}">
                        <a16:creationId xmlns:a16="http://schemas.microsoft.com/office/drawing/2014/main" id="{2A336EE4-8DD6-4C23-C2D7-E5BA3BFCBEDA}"/>
                      </a:ext>
                    </a:extLst>
                  </p:cNvPr>
                  <p:cNvSpPr>
                    <a:spLocks noChangeAspect="1"/>
                  </p:cNvSpPr>
                  <p:nvPr/>
                </p:nvSpPr>
                <p:spPr>
                  <a:xfrm>
                    <a:off x="4825701" y="4276733"/>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94" name="図形グループ 134">
                  <a:extLst>
                    <a:ext uri="{FF2B5EF4-FFF2-40B4-BE49-F238E27FC236}">
                      <a16:creationId xmlns:a16="http://schemas.microsoft.com/office/drawing/2014/main" id="{BB2B188F-0C3D-4AB6-17DE-CC2E90556D44}"/>
                    </a:ext>
                  </a:extLst>
                </p:cNvPr>
                <p:cNvGrpSpPr/>
                <p:nvPr/>
              </p:nvGrpSpPr>
              <p:grpSpPr>
                <a:xfrm>
                  <a:off x="2223950" y="5702418"/>
                  <a:ext cx="783675" cy="783675"/>
                  <a:chOff x="2223950" y="5702418"/>
                  <a:chExt cx="783675" cy="783675"/>
                </a:xfrm>
              </p:grpSpPr>
              <p:sp>
                <p:nvSpPr>
                  <p:cNvPr id="210" name="円/楕円 209">
                    <a:extLst>
                      <a:ext uri="{FF2B5EF4-FFF2-40B4-BE49-F238E27FC236}">
                        <a16:creationId xmlns:a16="http://schemas.microsoft.com/office/drawing/2014/main" id="{0F3B9C90-8271-10D2-413C-6C94B2FD6B92}"/>
                      </a:ext>
                    </a:extLst>
                  </p:cNvPr>
                  <p:cNvSpPr/>
                  <p:nvPr/>
                </p:nvSpPr>
                <p:spPr>
                  <a:xfrm>
                    <a:off x="2223950" y="5702418"/>
                    <a:ext cx="783675" cy="783675"/>
                  </a:xfrm>
                  <a:prstGeom prst="ellipse">
                    <a:avLst/>
                  </a:prstGeom>
                  <a:gradFill>
                    <a:gsLst>
                      <a:gs pos="0">
                        <a:schemeClr val="bg2">
                          <a:lumMod val="75000"/>
                        </a:schemeClr>
                      </a:gs>
                      <a:gs pos="40000">
                        <a:schemeClr val="accent2">
                          <a:lumMod val="40000"/>
                          <a:lumOff val="60000"/>
                        </a:schemeClr>
                      </a:gs>
                      <a:gs pos="100000">
                        <a:srgbClr val="FF6600"/>
                      </a:gs>
                    </a:gsLst>
                    <a:lin ang="234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11" name="図形グループ 151">
                    <a:extLst>
                      <a:ext uri="{FF2B5EF4-FFF2-40B4-BE49-F238E27FC236}">
                        <a16:creationId xmlns:a16="http://schemas.microsoft.com/office/drawing/2014/main" id="{3687A5D8-CAA6-89DC-8088-F84833DFDDED}"/>
                      </a:ext>
                    </a:extLst>
                  </p:cNvPr>
                  <p:cNvGrpSpPr/>
                  <p:nvPr/>
                </p:nvGrpSpPr>
                <p:grpSpPr>
                  <a:xfrm>
                    <a:off x="2545575" y="5929890"/>
                    <a:ext cx="130466" cy="271439"/>
                    <a:chOff x="3598443" y="3484539"/>
                    <a:chExt cx="286212" cy="595473"/>
                  </a:xfrm>
                </p:grpSpPr>
                <p:cxnSp>
                  <p:nvCxnSpPr>
                    <p:cNvPr id="215" name="直線コネクタ 214">
                      <a:extLst>
                        <a:ext uri="{FF2B5EF4-FFF2-40B4-BE49-F238E27FC236}">
                          <a16:creationId xmlns:a16="http://schemas.microsoft.com/office/drawing/2014/main" id="{CFDEFACA-3507-BB13-D195-FB60F4029C42}"/>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a:extLst>
                        <a:ext uri="{FF2B5EF4-FFF2-40B4-BE49-F238E27FC236}">
                          <a16:creationId xmlns:a16="http://schemas.microsoft.com/office/drawing/2014/main" id="{D63B67ED-B3EC-4D98-CD53-B3EBA85FD5D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AB8A5869-D46B-33DF-9209-1C5275030FF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12" name="円/楕円 211">
                    <a:extLst>
                      <a:ext uri="{FF2B5EF4-FFF2-40B4-BE49-F238E27FC236}">
                        <a16:creationId xmlns:a16="http://schemas.microsoft.com/office/drawing/2014/main" id="{65C25D80-3B69-3473-E60A-DB859A1AB885}"/>
                      </a:ext>
                    </a:extLst>
                  </p:cNvPr>
                  <p:cNvSpPr>
                    <a:spLocks noChangeAspect="1"/>
                  </p:cNvSpPr>
                  <p:nvPr/>
                </p:nvSpPr>
                <p:spPr>
                  <a:xfrm>
                    <a:off x="2304932" y="582108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13" name="円/楕円 212">
                    <a:extLst>
                      <a:ext uri="{FF2B5EF4-FFF2-40B4-BE49-F238E27FC236}">
                        <a16:creationId xmlns:a16="http://schemas.microsoft.com/office/drawing/2014/main" id="{B58265D6-62F1-915B-B7B9-2AA46ED8D731}"/>
                      </a:ext>
                    </a:extLst>
                  </p:cNvPr>
                  <p:cNvSpPr>
                    <a:spLocks noChangeAspect="1"/>
                  </p:cNvSpPr>
                  <p:nvPr/>
                </p:nvSpPr>
                <p:spPr>
                  <a:xfrm>
                    <a:off x="2520414" y="616484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14" name="円/楕円 213">
                    <a:extLst>
                      <a:ext uri="{FF2B5EF4-FFF2-40B4-BE49-F238E27FC236}">
                        <a16:creationId xmlns:a16="http://schemas.microsoft.com/office/drawing/2014/main" id="{41518A8A-322A-9956-6552-1A0EFD60EE72}"/>
                      </a:ext>
                    </a:extLst>
                  </p:cNvPr>
                  <p:cNvSpPr>
                    <a:spLocks noChangeAspect="1"/>
                  </p:cNvSpPr>
                  <p:nvPr/>
                </p:nvSpPr>
                <p:spPr>
                  <a:xfrm>
                    <a:off x="2672814" y="5821081"/>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195" name="図形グループ 135">
                  <a:extLst>
                    <a:ext uri="{FF2B5EF4-FFF2-40B4-BE49-F238E27FC236}">
                      <a16:creationId xmlns:a16="http://schemas.microsoft.com/office/drawing/2014/main" id="{2CE28594-E42A-34AD-C486-D751E85BF64E}"/>
                    </a:ext>
                  </a:extLst>
                </p:cNvPr>
                <p:cNvGrpSpPr/>
                <p:nvPr/>
              </p:nvGrpSpPr>
              <p:grpSpPr>
                <a:xfrm>
                  <a:off x="3962044" y="5728074"/>
                  <a:ext cx="783675" cy="783675"/>
                  <a:chOff x="3962044" y="5728074"/>
                  <a:chExt cx="783675" cy="783675"/>
                </a:xfrm>
              </p:grpSpPr>
              <p:sp>
                <p:nvSpPr>
                  <p:cNvPr id="202" name="円/楕円 201">
                    <a:extLst>
                      <a:ext uri="{FF2B5EF4-FFF2-40B4-BE49-F238E27FC236}">
                        <a16:creationId xmlns:a16="http://schemas.microsoft.com/office/drawing/2014/main" id="{A8C7B4F9-A2AB-744B-8D71-5D6EB1409740}"/>
                      </a:ext>
                    </a:extLst>
                  </p:cNvPr>
                  <p:cNvSpPr/>
                  <p:nvPr/>
                </p:nvSpPr>
                <p:spPr>
                  <a:xfrm>
                    <a:off x="3962044" y="5728074"/>
                    <a:ext cx="783675" cy="783675"/>
                  </a:xfrm>
                  <a:prstGeom prst="ellipse">
                    <a:avLst/>
                  </a:prstGeom>
                  <a:gradFill>
                    <a:gsLst>
                      <a:gs pos="0">
                        <a:schemeClr val="accent1">
                          <a:lumMod val="60000"/>
                          <a:lumOff val="40000"/>
                        </a:schemeClr>
                      </a:gs>
                      <a:gs pos="40000">
                        <a:schemeClr val="accent2">
                          <a:lumMod val="40000"/>
                          <a:lumOff val="60000"/>
                        </a:schemeClr>
                      </a:gs>
                      <a:gs pos="100000">
                        <a:srgbClr val="FF6600"/>
                      </a:gs>
                    </a:gsLst>
                    <a:lin ang="246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203" name="図形グループ 143">
                    <a:extLst>
                      <a:ext uri="{FF2B5EF4-FFF2-40B4-BE49-F238E27FC236}">
                        <a16:creationId xmlns:a16="http://schemas.microsoft.com/office/drawing/2014/main" id="{82D3C440-493A-9C9A-EE5E-F6D0E31C8230}"/>
                      </a:ext>
                    </a:extLst>
                  </p:cNvPr>
                  <p:cNvGrpSpPr/>
                  <p:nvPr/>
                </p:nvGrpSpPr>
                <p:grpSpPr>
                  <a:xfrm>
                    <a:off x="4283669" y="5955546"/>
                    <a:ext cx="130466" cy="271439"/>
                    <a:chOff x="3598443" y="3484539"/>
                    <a:chExt cx="286212" cy="595473"/>
                  </a:xfrm>
                </p:grpSpPr>
                <p:cxnSp>
                  <p:nvCxnSpPr>
                    <p:cNvPr id="207" name="直線コネクタ 206">
                      <a:extLst>
                        <a:ext uri="{FF2B5EF4-FFF2-40B4-BE49-F238E27FC236}">
                          <a16:creationId xmlns:a16="http://schemas.microsoft.com/office/drawing/2014/main" id="{1C979B07-B388-1AB5-2A2F-2609AD3C3EAB}"/>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8" name="直線コネクタ 207">
                      <a:extLst>
                        <a:ext uri="{FF2B5EF4-FFF2-40B4-BE49-F238E27FC236}">
                          <a16:creationId xmlns:a16="http://schemas.microsoft.com/office/drawing/2014/main" id="{FE4E3001-2303-D6E3-491A-FA0A863CF40E}"/>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582F057F-98C8-BCA8-FAC3-47007B5F8D2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204" name="円/楕円 203">
                    <a:extLst>
                      <a:ext uri="{FF2B5EF4-FFF2-40B4-BE49-F238E27FC236}">
                        <a16:creationId xmlns:a16="http://schemas.microsoft.com/office/drawing/2014/main" id="{A77CD1C9-F8A9-424B-3187-38F096474DA4}"/>
                      </a:ext>
                    </a:extLst>
                  </p:cNvPr>
                  <p:cNvSpPr>
                    <a:spLocks noChangeAspect="1"/>
                  </p:cNvSpPr>
                  <p:nvPr/>
                </p:nvSpPr>
                <p:spPr>
                  <a:xfrm>
                    <a:off x="4258508" y="6190497"/>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05" name="円/楕円 204">
                    <a:extLst>
                      <a:ext uri="{FF2B5EF4-FFF2-40B4-BE49-F238E27FC236}">
                        <a16:creationId xmlns:a16="http://schemas.microsoft.com/office/drawing/2014/main" id="{90C575A9-7882-B949-4296-313873F73359}"/>
                      </a:ext>
                    </a:extLst>
                  </p:cNvPr>
                  <p:cNvSpPr>
                    <a:spLocks noChangeAspect="1"/>
                  </p:cNvSpPr>
                  <p:nvPr/>
                </p:nvSpPr>
                <p:spPr>
                  <a:xfrm>
                    <a:off x="4054055" y="5846737"/>
                    <a:ext cx="229614" cy="229614"/>
                  </a:xfrm>
                  <a:prstGeom prst="ellipse">
                    <a:avLst/>
                  </a:prstGeom>
                  <a:gradFill flip="none" rotWithShape="1">
                    <a:gsLst>
                      <a:gs pos="100000">
                        <a:srgbClr val="008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06" name="円/楕円 205">
                    <a:extLst>
                      <a:ext uri="{FF2B5EF4-FFF2-40B4-BE49-F238E27FC236}">
                        <a16:creationId xmlns:a16="http://schemas.microsoft.com/office/drawing/2014/main" id="{D02DC959-79D1-F903-8071-AA7A29058FC5}"/>
                      </a:ext>
                    </a:extLst>
                  </p:cNvPr>
                  <p:cNvSpPr>
                    <a:spLocks noChangeAspect="1"/>
                  </p:cNvSpPr>
                  <p:nvPr/>
                </p:nvSpPr>
                <p:spPr>
                  <a:xfrm>
                    <a:off x="4414135" y="5846737"/>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196" name="テキスト ボックス 195">
                  <a:extLst>
                    <a:ext uri="{FF2B5EF4-FFF2-40B4-BE49-F238E27FC236}">
                      <a16:creationId xmlns:a16="http://schemas.microsoft.com/office/drawing/2014/main" id="{90194492-F772-798C-7DF8-C516943E4A3F}"/>
                    </a:ext>
                  </a:extLst>
                </p:cNvPr>
                <p:cNvSpPr txBox="1"/>
                <p:nvPr/>
              </p:nvSpPr>
              <p:spPr>
                <a:xfrm>
                  <a:off x="834067" y="3878510"/>
                  <a:ext cx="666859"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197" name="テキスト ボックス 196">
                  <a:extLst>
                    <a:ext uri="{FF2B5EF4-FFF2-40B4-BE49-F238E27FC236}">
                      <a16:creationId xmlns:a16="http://schemas.microsoft.com/office/drawing/2014/main" id="{FD88D94D-00DC-EFA5-1DAA-18B829C16441}"/>
                    </a:ext>
                  </a:extLst>
                </p:cNvPr>
                <p:cNvSpPr txBox="1"/>
                <p:nvPr/>
              </p:nvSpPr>
              <p:spPr>
                <a:xfrm>
                  <a:off x="2448122" y="3878510"/>
                  <a:ext cx="659614"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0</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198" name="テキスト ボックス 197">
                  <a:extLst>
                    <a:ext uri="{FF2B5EF4-FFF2-40B4-BE49-F238E27FC236}">
                      <a16:creationId xmlns:a16="http://schemas.microsoft.com/office/drawing/2014/main" id="{4C17828D-5EA3-C904-F5AC-3354C671AEC9}"/>
                    </a:ext>
                  </a:extLst>
                </p:cNvPr>
                <p:cNvSpPr txBox="1"/>
                <p:nvPr/>
              </p:nvSpPr>
              <p:spPr>
                <a:xfrm>
                  <a:off x="5525578" y="3878510"/>
                  <a:ext cx="659614"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199" name="テキスト ボックス 198">
                  <a:extLst>
                    <a:ext uri="{FF2B5EF4-FFF2-40B4-BE49-F238E27FC236}">
                      <a16:creationId xmlns:a16="http://schemas.microsoft.com/office/drawing/2014/main" id="{FFBE6064-0F79-5F59-8A2B-23B27BA3571E}"/>
                    </a:ext>
                  </a:extLst>
                </p:cNvPr>
                <p:cNvSpPr txBox="1"/>
                <p:nvPr/>
              </p:nvSpPr>
              <p:spPr>
                <a:xfrm>
                  <a:off x="3884681" y="3907249"/>
                  <a:ext cx="569871"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L</a:t>
                  </a:r>
                  <a:endParaRPr kumimoji="1" lang="ja-JP" altLang="en-US"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00" name="テキスト ボックス 199">
                  <a:extLst>
                    <a:ext uri="{FF2B5EF4-FFF2-40B4-BE49-F238E27FC236}">
                      <a16:creationId xmlns:a16="http://schemas.microsoft.com/office/drawing/2014/main" id="{12603646-78FC-F983-6AB5-4655C5253CF9}"/>
                    </a:ext>
                  </a:extLst>
                </p:cNvPr>
                <p:cNvSpPr txBox="1"/>
                <p:nvPr/>
              </p:nvSpPr>
              <p:spPr>
                <a:xfrm>
                  <a:off x="1579063" y="6102067"/>
                  <a:ext cx="682050"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X</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0</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201" name="テキスト ボックス 200">
                  <a:extLst>
                    <a:ext uri="{FF2B5EF4-FFF2-40B4-BE49-F238E27FC236}">
                      <a16:creationId xmlns:a16="http://schemas.microsoft.com/office/drawing/2014/main" id="{01719BE7-48A4-CFCD-BC2B-E09E1201A853}"/>
                    </a:ext>
                  </a:extLst>
                </p:cNvPr>
                <p:cNvSpPr txBox="1"/>
                <p:nvPr/>
              </p:nvSpPr>
              <p:spPr>
                <a:xfrm>
                  <a:off x="4787085" y="6102067"/>
                  <a:ext cx="682050" cy="592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X</a:t>
                  </a:r>
                  <a:r>
                    <a:rPr kumimoji="1" lang="en-US" altLang="ja-JP"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rPr>
                    <a:t>-</a:t>
                  </a:r>
                  <a:endParaRPr kumimoji="1" lang="ja-JP" altLang="en-US" sz="1600" b="0" i="0" u="none" strike="noStrike" kern="1200" cap="none" spc="0" normalizeH="0" baseline="30000" noProof="0" dirty="0">
                    <a:ln>
                      <a:noFill/>
                    </a:ln>
                    <a:solidFill>
                      <a:prstClr val="black"/>
                    </a:solidFill>
                    <a:effectLst/>
                    <a:uLnTx/>
                    <a:uFillTx/>
                    <a:latin typeface="Symbol" charset="2"/>
                    <a:ea typeface="ＭＳ Ｐゴシック" panose="020B0600070205080204" pitchFamily="34" charset="-128"/>
                    <a:cs typeface="Symbol" charset="2"/>
                  </a:endParaRPr>
                </a:p>
              </p:txBody>
            </p:sp>
          </p:grpSp>
        </p:grpSp>
        <p:sp>
          <p:nvSpPr>
            <p:cNvPr id="171" name="テキスト ボックス 170">
              <a:extLst>
                <a:ext uri="{FF2B5EF4-FFF2-40B4-BE49-F238E27FC236}">
                  <a16:creationId xmlns:a16="http://schemas.microsoft.com/office/drawing/2014/main" id="{E3C1748B-2697-981E-5B3B-CA218C4D21C4}"/>
                </a:ext>
              </a:extLst>
            </p:cNvPr>
            <p:cNvSpPr txBox="1"/>
            <p:nvPr/>
          </p:nvSpPr>
          <p:spPr>
            <a:xfrm>
              <a:off x="8086436" y="5353635"/>
              <a:ext cx="5501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182" name="テキスト ボックス 181">
                  <a:extLst>
                    <a:ext uri="{FF2B5EF4-FFF2-40B4-BE49-F238E27FC236}">
                      <a16:creationId xmlns:a16="http://schemas.microsoft.com/office/drawing/2014/main" id="{0D99D271-D9F0-F7C5-8D07-32E512718E92}"/>
                    </a:ext>
                  </a:extLst>
                </p:cNvPr>
                <p:cNvSpPr txBox="1"/>
                <p:nvPr/>
              </p:nvSpPr>
              <p:spPr>
                <a:xfrm>
                  <a:off x="1576344" y="3717642"/>
                  <a:ext cx="1241494"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sub>
                      </m:sSub>
                      <m:sSub>
                        <m:sSub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𝐵</m:t>
                          </m:r>
                        </m:e>
                        <m: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8</m:t>
                          </m:r>
                        </m:sub>
                      </m:sSub>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case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18" name="テキスト ボックス 217">
                  <a:extLst>
                    <a:ext uri="{FF2B5EF4-FFF2-40B4-BE49-F238E27FC236}">
                      <a16:creationId xmlns:a16="http://schemas.microsoft.com/office/drawing/2014/main" id="{B3E4DDBB-F62C-D043-9837-7522B601BA1B}"/>
                    </a:ext>
                  </a:extLst>
                </p:cNvPr>
                <p:cNvSpPr txBox="1">
                  <a:spLocks noRot="1" noChangeAspect="1" noMove="1" noResize="1" noEditPoints="1" noAdjustHandles="1" noChangeArrowheads="1" noChangeShapeType="1" noTextEdit="1"/>
                </p:cNvSpPr>
                <p:nvPr/>
              </p:nvSpPr>
              <p:spPr>
                <a:xfrm>
                  <a:off x="1576344" y="3717642"/>
                  <a:ext cx="1241494" cy="369332"/>
                </a:xfrm>
                <a:prstGeom prst="rect">
                  <a:avLst/>
                </a:prstGeom>
                <a:blipFill>
                  <a:blip r:embed="rId11"/>
                  <a:stretch>
                    <a:fillRect t="-6452" r="-3000" b="-22581"/>
                  </a:stretch>
                </a:blipFill>
              </p:spPr>
              <p:txBody>
                <a:bodyPr/>
                <a:lstStyle/>
                <a:p>
                  <a:r>
                    <a:rPr lang="ja-JP" altLang="en-US">
                      <a:noFill/>
                    </a:rPr>
                    <a:t> </a:t>
                  </a:r>
                </a:p>
              </p:txBody>
            </p:sp>
          </mc:Fallback>
        </mc:AlternateContent>
      </p:grpSp>
      <p:grpSp>
        <p:nvGrpSpPr>
          <p:cNvPr id="349" name="グループ化 348">
            <a:extLst>
              <a:ext uri="{FF2B5EF4-FFF2-40B4-BE49-F238E27FC236}">
                <a16:creationId xmlns:a16="http://schemas.microsoft.com/office/drawing/2014/main" id="{9A61C314-EA1B-A53E-C99B-E39DB7B0D7E1}"/>
              </a:ext>
            </a:extLst>
          </p:cNvPr>
          <p:cNvGrpSpPr/>
          <p:nvPr/>
        </p:nvGrpSpPr>
        <p:grpSpPr>
          <a:xfrm>
            <a:off x="610751" y="4250991"/>
            <a:ext cx="600640" cy="600640"/>
            <a:chOff x="7561547" y="5044971"/>
            <a:chExt cx="600640" cy="600640"/>
          </a:xfrm>
        </p:grpSpPr>
        <p:sp>
          <p:nvSpPr>
            <p:cNvPr id="350" name="正方形/長方形 349">
              <a:extLst>
                <a:ext uri="{FF2B5EF4-FFF2-40B4-BE49-F238E27FC236}">
                  <a16:creationId xmlns:a16="http://schemas.microsoft.com/office/drawing/2014/main" id="{04D7843D-557E-3191-3765-A34129740E02}"/>
                </a:ext>
              </a:extLst>
            </p:cNvPr>
            <p:cNvSpPr/>
            <p:nvPr/>
          </p:nvSpPr>
          <p:spPr>
            <a:xfrm>
              <a:off x="7562462"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51" name="正方形/長方形 350">
              <a:extLst>
                <a:ext uri="{FF2B5EF4-FFF2-40B4-BE49-F238E27FC236}">
                  <a16:creationId xmlns:a16="http://schemas.microsoft.com/office/drawing/2014/main" id="{F96840A1-C1C9-4DF2-9365-B9AA9F75A159}"/>
                </a:ext>
              </a:extLst>
            </p:cNvPr>
            <p:cNvSpPr/>
            <p:nvPr/>
          </p:nvSpPr>
          <p:spPr>
            <a:xfrm>
              <a:off x="7561547" y="534529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52" name="正方形/長方形 351">
              <a:extLst>
                <a:ext uri="{FF2B5EF4-FFF2-40B4-BE49-F238E27FC236}">
                  <a16:creationId xmlns:a16="http://schemas.microsoft.com/office/drawing/2014/main" id="{036E0D8B-2017-77A3-12C6-388546998FDF}"/>
                </a:ext>
              </a:extLst>
            </p:cNvPr>
            <p:cNvSpPr/>
            <p:nvPr/>
          </p:nvSpPr>
          <p:spPr>
            <a:xfrm>
              <a:off x="7861867"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353" name="テキスト ボックス 352">
                <a:extLst>
                  <a:ext uri="{FF2B5EF4-FFF2-40B4-BE49-F238E27FC236}">
                    <a16:creationId xmlns:a16="http://schemas.microsoft.com/office/drawing/2014/main" id="{B6814C54-8C4B-ED9C-8F75-B3C39261DDF5}"/>
                  </a:ext>
                </a:extLst>
              </p:cNvPr>
              <p:cNvSpPr txBox="1"/>
              <p:nvPr/>
            </p:nvSpPr>
            <p:spPr>
              <a:xfrm>
                <a:off x="1210476" y="4355943"/>
                <a:ext cx="8774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353" name="テキスト ボックス 352">
                <a:extLst>
                  <a:ext uri="{FF2B5EF4-FFF2-40B4-BE49-F238E27FC236}">
                    <a16:creationId xmlns:a16="http://schemas.microsoft.com/office/drawing/2014/main" id="{B6814C54-8C4B-ED9C-8F75-B3C39261DDF5}"/>
                  </a:ext>
                </a:extLst>
              </p:cNvPr>
              <p:cNvSpPr txBox="1">
                <a:spLocks noRot="1" noChangeAspect="1" noMove="1" noResize="1" noEditPoints="1" noAdjustHandles="1" noChangeArrowheads="1" noChangeShapeType="1" noTextEdit="1"/>
              </p:cNvSpPr>
              <p:nvPr/>
            </p:nvSpPr>
            <p:spPr>
              <a:xfrm>
                <a:off x="1210476" y="4355943"/>
                <a:ext cx="877420" cy="369332"/>
              </a:xfrm>
              <a:prstGeom prst="rect">
                <a:avLst/>
              </a:prstGeom>
              <a:blipFill>
                <a:blip r:embed="rId12"/>
                <a:stretch>
                  <a:fillRect b="-10345"/>
                </a:stretch>
              </a:blipFill>
            </p:spPr>
            <p:txBody>
              <a:bodyPr/>
              <a:lstStyle/>
              <a:p>
                <a:r>
                  <a:rPr lang="ja-JP" altLang="en-US">
                    <a:noFill/>
                  </a:rPr>
                  <a:t> </a:t>
                </a:r>
              </a:p>
            </p:txBody>
          </p:sp>
        </mc:Fallback>
      </mc:AlternateContent>
      <p:grpSp>
        <p:nvGrpSpPr>
          <p:cNvPr id="354" name="グループ化 353">
            <a:extLst>
              <a:ext uri="{FF2B5EF4-FFF2-40B4-BE49-F238E27FC236}">
                <a16:creationId xmlns:a16="http://schemas.microsoft.com/office/drawing/2014/main" id="{FD3709D3-12E6-58CD-AA11-CFA2E12135DF}"/>
              </a:ext>
            </a:extLst>
          </p:cNvPr>
          <p:cNvGrpSpPr/>
          <p:nvPr/>
        </p:nvGrpSpPr>
        <p:grpSpPr>
          <a:xfrm>
            <a:off x="2064381" y="4240289"/>
            <a:ext cx="600640" cy="600640"/>
            <a:chOff x="7561547" y="5044971"/>
            <a:chExt cx="600640" cy="600640"/>
          </a:xfrm>
        </p:grpSpPr>
        <p:sp>
          <p:nvSpPr>
            <p:cNvPr id="355" name="正方形/長方形 354">
              <a:extLst>
                <a:ext uri="{FF2B5EF4-FFF2-40B4-BE49-F238E27FC236}">
                  <a16:creationId xmlns:a16="http://schemas.microsoft.com/office/drawing/2014/main" id="{83651A8E-D1FD-B678-D9C3-994804B96987}"/>
                </a:ext>
              </a:extLst>
            </p:cNvPr>
            <p:cNvSpPr/>
            <p:nvPr/>
          </p:nvSpPr>
          <p:spPr>
            <a:xfrm>
              <a:off x="7562462"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56" name="正方形/長方形 355">
              <a:extLst>
                <a:ext uri="{FF2B5EF4-FFF2-40B4-BE49-F238E27FC236}">
                  <a16:creationId xmlns:a16="http://schemas.microsoft.com/office/drawing/2014/main" id="{62572750-9AB8-8671-C4B1-0368076D5DAB}"/>
                </a:ext>
              </a:extLst>
            </p:cNvPr>
            <p:cNvSpPr/>
            <p:nvPr/>
          </p:nvSpPr>
          <p:spPr>
            <a:xfrm>
              <a:off x="7561547" y="534529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57" name="正方形/長方形 356">
              <a:extLst>
                <a:ext uri="{FF2B5EF4-FFF2-40B4-BE49-F238E27FC236}">
                  <a16:creationId xmlns:a16="http://schemas.microsoft.com/office/drawing/2014/main" id="{DEE5072E-97C5-3903-B294-4FC9B38C7792}"/>
                </a:ext>
              </a:extLst>
            </p:cNvPr>
            <p:cNvSpPr/>
            <p:nvPr/>
          </p:nvSpPr>
          <p:spPr>
            <a:xfrm>
              <a:off x="7861867"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358" name="テキスト ボックス 357">
                <a:extLst>
                  <a:ext uri="{FF2B5EF4-FFF2-40B4-BE49-F238E27FC236}">
                    <a16:creationId xmlns:a16="http://schemas.microsoft.com/office/drawing/2014/main" id="{006A2EFA-1310-5A9C-4021-8608826A960B}"/>
                  </a:ext>
                </a:extLst>
              </p:cNvPr>
              <p:cNvSpPr txBox="1"/>
              <p:nvPr/>
            </p:nvSpPr>
            <p:spPr>
              <a:xfrm>
                <a:off x="2063466" y="4191701"/>
                <a:ext cx="3003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FF0000"/>
                          </a:solidFill>
                          <a:effectLst/>
                          <a:uLnTx/>
                          <a:uFillTx/>
                          <a:latin typeface="Cambria Math" panose="02040503050406030204" pitchFamily="18" charset="0"/>
                          <a:cs typeface="+mn-cs"/>
                        </a:rPr>
                        <m:t>𝑎</m:t>
                      </m:r>
                    </m:oMath>
                  </m:oMathPara>
                </a14:m>
                <a:endParaRPr kumimoji="1" lang="ja-JP" altLang="en-US" sz="1800" b="0" i="0"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34" charset="-128"/>
                  <a:cs typeface="+mn-cs"/>
                </a:endParaRPr>
              </a:p>
            </p:txBody>
          </p:sp>
        </mc:Choice>
        <mc:Fallback xmlns="">
          <p:sp>
            <p:nvSpPr>
              <p:cNvPr id="358" name="テキスト ボックス 357">
                <a:extLst>
                  <a:ext uri="{FF2B5EF4-FFF2-40B4-BE49-F238E27FC236}">
                    <a16:creationId xmlns:a16="http://schemas.microsoft.com/office/drawing/2014/main" id="{006A2EFA-1310-5A9C-4021-8608826A960B}"/>
                  </a:ext>
                </a:extLst>
              </p:cNvPr>
              <p:cNvSpPr txBox="1">
                <a:spLocks noRot="1" noChangeAspect="1" noMove="1" noResize="1" noEditPoints="1" noAdjustHandles="1" noChangeArrowheads="1" noChangeShapeType="1" noTextEdit="1"/>
              </p:cNvSpPr>
              <p:nvPr/>
            </p:nvSpPr>
            <p:spPr>
              <a:xfrm>
                <a:off x="2063466" y="4191701"/>
                <a:ext cx="300320" cy="369332"/>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9" name="テキスト ボックス 358">
                <a:extLst>
                  <a:ext uri="{FF2B5EF4-FFF2-40B4-BE49-F238E27FC236}">
                    <a16:creationId xmlns:a16="http://schemas.microsoft.com/office/drawing/2014/main" id="{97B13E50-6D8A-D8AB-F32D-5A460B9F1FE3}"/>
                  </a:ext>
                </a:extLst>
              </p:cNvPr>
              <p:cNvSpPr txBox="1"/>
              <p:nvPr/>
            </p:nvSpPr>
            <p:spPr>
              <a:xfrm>
                <a:off x="2362871" y="4197235"/>
                <a:ext cx="3003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432FF"/>
                          </a:solidFill>
                          <a:effectLst/>
                          <a:uLnTx/>
                          <a:uFillTx/>
                          <a:latin typeface="Cambria Math" panose="02040503050406030204" pitchFamily="18" charset="0"/>
                          <a:cs typeface="+mn-cs"/>
                        </a:rPr>
                        <m:t>𝑎</m:t>
                      </m:r>
                    </m:oMath>
                  </m:oMathPara>
                </a14:m>
                <a:endParaRPr kumimoji="1" lang="ja-JP" altLang="en-US" sz="1800" b="0" i="0" u="none" strike="noStrike" kern="1200" cap="none" spc="0" normalizeH="0" baseline="0" noProof="0">
                  <a:ln>
                    <a:noFill/>
                  </a:ln>
                  <a:solidFill>
                    <a:srgbClr val="0432FF"/>
                  </a:solidFill>
                  <a:effectLst/>
                  <a:uLnTx/>
                  <a:uFillTx/>
                  <a:latin typeface="Arial" panose="020B0604020202020204"/>
                  <a:ea typeface="ＭＳ Ｐゴシック" panose="020B0600070205080204" pitchFamily="34" charset="-128"/>
                  <a:cs typeface="+mn-cs"/>
                </a:endParaRPr>
              </a:p>
            </p:txBody>
          </p:sp>
        </mc:Choice>
        <mc:Fallback xmlns="">
          <p:sp>
            <p:nvSpPr>
              <p:cNvPr id="359" name="テキスト ボックス 358">
                <a:extLst>
                  <a:ext uri="{FF2B5EF4-FFF2-40B4-BE49-F238E27FC236}">
                    <a16:creationId xmlns:a16="http://schemas.microsoft.com/office/drawing/2014/main" id="{97B13E50-6D8A-D8AB-F32D-5A460B9F1FE3}"/>
                  </a:ext>
                </a:extLst>
              </p:cNvPr>
              <p:cNvSpPr txBox="1">
                <a:spLocks noRot="1" noChangeAspect="1" noMove="1" noResize="1" noEditPoints="1" noAdjustHandles="1" noChangeArrowheads="1" noChangeShapeType="1" noTextEdit="1"/>
              </p:cNvSpPr>
              <p:nvPr/>
            </p:nvSpPr>
            <p:spPr>
              <a:xfrm>
                <a:off x="2362871" y="4197235"/>
                <a:ext cx="300320" cy="369332"/>
              </a:xfrm>
              <a:prstGeom prst="rect">
                <a:avLst/>
              </a:prstGeom>
              <a:blipFill>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0" name="テキスト ボックス 359">
                <a:extLst>
                  <a:ext uri="{FF2B5EF4-FFF2-40B4-BE49-F238E27FC236}">
                    <a16:creationId xmlns:a16="http://schemas.microsoft.com/office/drawing/2014/main" id="{B9FD0F9B-DE71-CADC-0616-177450A0A107}"/>
                  </a:ext>
                </a:extLst>
              </p:cNvPr>
              <p:cNvSpPr txBox="1"/>
              <p:nvPr/>
            </p:nvSpPr>
            <p:spPr>
              <a:xfrm>
                <a:off x="2001827" y="4520185"/>
                <a:ext cx="447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360" name="テキスト ボックス 359">
                <a:extLst>
                  <a:ext uri="{FF2B5EF4-FFF2-40B4-BE49-F238E27FC236}">
                    <a16:creationId xmlns:a16="http://schemas.microsoft.com/office/drawing/2014/main" id="{B9FD0F9B-DE71-CADC-0616-177450A0A107}"/>
                  </a:ext>
                </a:extLst>
              </p:cNvPr>
              <p:cNvSpPr txBox="1">
                <a:spLocks noRot="1" noChangeAspect="1" noMove="1" noResize="1" noEditPoints="1" noAdjustHandles="1" noChangeArrowheads="1" noChangeShapeType="1" noTextEdit="1"/>
              </p:cNvSpPr>
              <p:nvPr/>
            </p:nvSpPr>
            <p:spPr>
              <a:xfrm>
                <a:off x="2001827" y="4520185"/>
                <a:ext cx="447114" cy="369332"/>
              </a:xfrm>
              <a:prstGeom prst="rect">
                <a:avLst/>
              </a:prstGeom>
              <a:blipFill>
                <a:blip r:embed="rId15"/>
                <a:stretch>
                  <a:fillRect/>
                </a:stretch>
              </a:blipFill>
            </p:spPr>
            <p:txBody>
              <a:bodyPr/>
              <a:lstStyle/>
              <a:p>
                <a:r>
                  <a:rPr lang="ja-JP" altLang="en-US">
                    <a:noFill/>
                  </a:rPr>
                  <a:t> </a:t>
                </a:r>
              </a:p>
            </p:txBody>
          </p:sp>
        </mc:Fallback>
      </mc:AlternateContent>
      <p:grpSp>
        <p:nvGrpSpPr>
          <p:cNvPr id="361" name="グループ化 360">
            <a:extLst>
              <a:ext uri="{FF2B5EF4-FFF2-40B4-BE49-F238E27FC236}">
                <a16:creationId xmlns:a16="http://schemas.microsoft.com/office/drawing/2014/main" id="{9BC764B9-C59D-BFFF-5F77-AC218A38FA61}"/>
              </a:ext>
            </a:extLst>
          </p:cNvPr>
          <p:cNvGrpSpPr/>
          <p:nvPr/>
        </p:nvGrpSpPr>
        <p:grpSpPr>
          <a:xfrm>
            <a:off x="2629762" y="5122647"/>
            <a:ext cx="1200844" cy="603904"/>
            <a:chOff x="906834" y="4260693"/>
            <a:chExt cx="1200844" cy="603904"/>
          </a:xfrm>
        </p:grpSpPr>
        <p:grpSp>
          <p:nvGrpSpPr>
            <p:cNvPr id="362" name="グループ化 361">
              <a:extLst>
                <a:ext uri="{FF2B5EF4-FFF2-40B4-BE49-F238E27FC236}">
                  <a16:creationId xmlns:a16="http://schemas.microsoft.com/office/drawing/2014/main" id="{06D77DF4-318C-A56B-2300-74BBA4E1E1F8}"/>
                </a:ext>
              </a:extLst>
            </p:cNvPr>
            <p:cNvGrpSpPr/>
            <p:nvPr/>
          </p:nvGrpSpPr>
          <p:grpSpPr>
            <a:xfrm>
              <a:off x="906834" y="4260693"/>
              <a:ext cx="900045" cy="603904"/>
              <a:chOff x="2472535" y="1529291"/>
              <a:chExt cx="900045" cy="603904"/>
            </a:xfrm>
          </p:grpSpPr>
          <p:grpSp>
            <p:nvGrpSpPr>
              <p:cNvPr id="364" name="グループ化 363">
                <a:extLst>
                  <a:ext uri="{FF2B5EF4-FFF2-40B4-BE49-F238E27FC236}">
                    <a16:creationId xmlns:a16="http://schemas.microsoft.com/office/drawing/2014/main" id="{3D3BDC12-85C9-0ACD-B1E4-41BCF828B943}"/>
                  </a:ext>
                </a:extLst>
              </p:cNvPr>
              <p:cNvGrpSpPr/>
              <p:nvPr/>
            </p:nvGrpSpPr>
            <p:grpSpPr>
              <a:xfrm>
                <a:off x="2472535" y="1529291"/>
                <a:ext cx="900045" cy="602855"/>
                <a:chOff x="1039305" y="5206679"/>
                <a:chExt cx="900045" cy="602855"/>
              </a:xfrm>
            </p:grpSpPr>
            <p:grpSp>
              <p:nvGrpSpPr>
                <p:cNvPr id="366" name="グループ化 365">
                  <a:extLst>
                    <a:ext uri="{FF2B5EF4-FFF2-40B4-BE49-F238E27FC236}">
                      <a16:creationId xmlns:a16="http://schemas.microsoft.com/office/drawing/2014/main" id="{663268BF-A115-593F-AFDD-A9C527983699}"/>
                    </a:ext>
                  </a:extLst>
                </p:cNvPr>
                <p:cNvGrpSpPr/>
                <p:nvPr/>
              </p:nvGrpSpPr>
              <p:grpSpPr>
                <a:xfrm>
                  <a:off x="1039305" y="5208894"/>
                  <a:ext cx="600640" cy="600640"/>
                  <a:chOff x="7561547" y="5044971"/>
                  <a:chExt cx="600640" cy="600640"/>
                </a:xfrm>
              </p:grpSpPr>
              <p:sp>
                <p:nvSpPr>
                  <p:cNvPr id="368" name="正方形/長方形 367">
                    <a:extLst>
                      <a:ext uri="{FF2B5EF4-FFF2-40B4-BE49-F238E27FC236}">
                        <a16:creationId xmlns:a16="http://schemas.microsoft.com/office/drawing/2014/main" id="{4BB0C48F-E185-18A1-E83E-EC1BCC4570B1}"/>
                      </a:ext>
                    </a:extLst>
                  </p:cNvPr>
                  <p:cNvSpPr/>
                  <p:nvPr/>
                </p:nvSpPr>
                <p:spPr>
                  <a:xfrm>
                    <a:off x="7562462"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69" name="正方形/長方形 368">
                    <a:extLst>
                      <a:ext uri="{FF2B5EF4-FFF2-40B4-BE49-F238E27FC236}">
                        <a16:creationId xmlns:a16="http://schemas.microsoft.com/office/drawing/2014/main" id="{22DC82DA-598B-90F0-4D49-7A751F164BBE}"/>
                      </a:ext>
                    </a:extLst>
                  </p:cNvPr>
                  <p:cNvSpPr/>
                  <p:nvPr/>
                </p:nvSpPr>
                <p:spPr>
                  <a:xfrm>
                    <a:off x="7561547" y="534529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70" name="正方形/長方形 369">
                    <a:extLst>
                      <a:ext uri="{FF2B5EF4-FFF2-40B4-BE49-F238E27FC236}">
                        <a16:creationId xmlns:a16="http://schemas.microsoft.com/office/drawing/2014/main" id="{C52A8FC8-1830-8220-5D28-926DB1E08D3B}"/>
                      </a:ext>
                    </a:extLst>
                  </p:cNvPr>
                  <p:cNvSpPr/>
                  <p:nvPr/>
                </p:nvSpPr>
                <p:spPr>
                  <a:xfrm>
                    <a:off x="7861867"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67" name="正方形/長方形 366">
                  <a:extLst>
                    <a:ext uri="{FF2B5EF4-FFF2-40B4-BE49-F238E27FC236}">
                      <a16:creationId xmlns:a16="http://schemas.microsoft.com/office/drawing/2014/main" id="{DBE0DB3A-03FE-475A-7945-D6E0FF04574C}"/>
                    </a:ext>
                  </a:extLst>
                </p:cNvPr>
                <p:cNvSpPr/>
                <p:nvPr/>
              </p:nvSpPr>
              <p:spPr>
                <a:xfrm>
                  <a:off x="1639030" y="5206679"/>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65" name="正方形/長方形 364">
                <a:extLst>
                  <a:ext uri="{FF2B5EF4-FFF2-40B4-BE49-F238E27FC236}">
                    <a16:creationId xmlns:a16="http://schemas.microsoft.com/office/drawing/2014/main" id="{1C2604F6-B6BB-AADF-EB39-58282B03CE26}"/>
                  </a:ext>
                </a:extLst>
              </p:cNvPr>
              <p:cNvSpPr/>
              <p:nvPr/>
            </p:nvSpPr>
            <p:spPr>
              <a:xfrm>
                <a:off x="2776789" y="1832875"/>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63" name="正方形/長方形 362">
              <a:extLst>
                <a:ext uri="{FF2B5EF4-FFF2-40B4-BE49-F238E27FC236}">
                  <a16:creationId xmlns:a16="http://schemas.microsoft.com/office/drawing/2014/main" id="{285FF0F8-A62B-D55D-FC44-85523A891AE4}"/>
                </a:ext>
              </a:extLst>
            </p:cNvPr>
            <p:cNvSpPr/>
            <p:nvPr/>
          </p:nvSpPr>
          <p:spPr>
            <a:xfrm>
              <a:off x="1807358" y="4263453"/>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371" name="グループ化 370">
            <a:extLst>
              <a:ext uri="{FF2B5EF4-FFF2-40B4-BE49-F238E27FC236}">
                <a16:creationId xmlns:a16="http://schemas.microsoft.com/office/drawing/2014/main" id="{C0FAACC4-3E97-7E4F-6F34-FA46D02B37A0}"/>
              </a:ext>
            </a:extLst>
          </p:cNvPr>
          <p:cNvGrpSpPr/>
          <p:nvPr/>
        </p:nvGrpSpPr>
        <p:grpSpPr>
          <a:xfrm>
            <a:off x="4533534" y="5324907"/>
            <a:ext cx="900812" cy="302535"/>
            <a:chOff x="1266018" y="3332479"/>
            <a:chExt cx="900812" cy="302535"/>
          </a:xfrm>
        </p:grpSpPr>
        <p:grpSp>
          <p:nvGrpSpPr>
            <p:cNvPr id="372" name="グループ化 371">
              <a:extLst>
                <a:ext uri="{FF2B5EF4-FFF2-40B4-BE49-F238E27FC236}">
                  <a16:creationId xmlns:a16="http://schemas.microsoft.com/office/drawing/2014/main" id="{4E6F7B31-5B62-AE77-397A-009572FAFC8D}"/>
                </a:ext>
              </a:extLst>
            </p:cNvPr>
            <p:cNvGrpSpPr/>
            <p:nvPr/>
          </p:nvGrpSpPr>
          <p:grpSpPr>
            <a:xfrm>
              <a:off x="1266018" y="3332479"/>
              <a:ext cx="599725" cy="302535"/>
              <a:chOff x="1339625" y="5206679"/>
              <a:chExt cx="599725" cy="302535"/>
            </a:xfrm>
          </p:grpSpPr>
          <p:sp>
            <p:nvSpPr>
              <p:cNvPr id="374" name="正方形/長方形 373">
                <a:extLst>
                  <a:ext uri="{FF2B5EF4-FFF2-40B4-BE49-F238E27FC236}">
                    <a16:creationId xmlns:a16="http://schemas.microsoft.com/office/drawing/2014/main" id="{51647176-5152-AD84-C576-E9F8BAC2C95C}"/>
                  </a:ext>
                </a:extLst>
              </p:cNvPr>
              <p:cNvSpPr/>
              <p:nvPr/>
            </p:nvSpPr>
            <p:spPr>
              <a:xfrm>
                <a:off x="1339625" y="5208894"/>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75" name="正方形/長方形 374">
                <a:extLst>
                  <a:ext uri="{FF2B5EF4-FFF2-40B4-BE49-F238E27FC236}">
                    <a16:creationId xmlns:a16="http://schemas.microsoft.com/office/drawing/2014/main" id="{481CECC9-B1C3-AA0C-E217-49917DF0CD9C}"/>
                  </a:ext>
                </a:extLst>
              </p:cNvPr>
              <p:cNvSpPr/>
              <p:nvPr/>
            </p:nvSpPr>
            <p:spPr>
              <a:xfrm>
                <a:off x="1639030" y="5206679"/>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73" name="正方形/長方形 372">
              <a:extLst>
                <a:ext uri="{FF2B5EF4-FFF2-40B4-BE49-F238E27FC236}">
                  <a16:creationId xmlns:a16="http://schemas.microsoft.com/office/drawing/2014/main" id="{C3E09B33-754F-947B-8E99-551DFDBD9D5E}"/>
                </a:ext>
              </a:extLst>
            </p:cNvPr>
            <p:cNvSpPr/>
            <p:nvPr/>
          </p:nvSpPr>
          <p:spPr>
            <a:xfrm>
              <a:off x="1866510" y="3332479"/>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376" name="グループ化 375">
            <a:extLst>
              <a:ext uri="{FF2B5EF4-FFF2-40B4-BE49-F238E27FC236}">
                <a16:creationId xmlns:a16="http://schemas.microsoft.com/office/drawing/2014/main" id="{19CBC4F2-5CDD-9895-F5CE-C510B9CB5E65}"/>
              </a:ext>
            </a:extLst>
          </p:cNvPr>
          <p:cNvGrpSpPr/>
          <p:nvPr/>
        </p:nvGrpSpPr>
        <p:grpSpPr>
          <a:xfrm>
            <a:off x="6118426" y="5161821"/>
            <a:ext cx="904016" cy="603904"/>
            <a:chOff x="2624935" y="4409592"/>
            <a:chExt cx="904016" cy="603904"/>
          </a:xfrm>
        </p:grpSpPr>
        <p:grpSp>
          <p:nvGrpSpPr>
            <p:cNvPr id="377" name="グループ化 376">
              <a:extLst>
                <a:ext uri="{FF2B5EF4-FFF2-40B4-BE49-F238E27FC236}">
                  <a16:creationId xmlns:a16="http://schemas.microsoft.com/office/drawing/2014/main" id="{B59F23C4-AFDF-AE4E-F00D-67E4CE386F18}"/>
                </a:ext>
              </a:extLst>
            </p:cNvPr>
            <p:cNvGrpSpPr/>
            <p:nvPr/>
          </p:nvGrpSpPr>
          <p:grpSpPr>
            <a:xfrm>
              <a:off x="2624935" y="4409592"/>
              <a:ext cx="900045" cy="603904"/>
              <a:chOff x="2472535" y="1529291"/>
              <a:chExt cx="900045" cy="603904"/>
            </a:xfrm>
          </p:grpSpPr>
          <p:grpSp>
            <p:nvGrpSpPr>
              <p:cNvPr id="379" name="グループ化 378">
                <a:extLst>
                  <a:ext uri="{FF2B5EF4-FFF2-40B4-BE49-F238E27FC236}">
                    <a16:creationId xmlns:a16="http://schemas.microsoft.com/office/drawing/2014/main" id="{0EBD2B0F-33CA-7517-EA1E-43D78ABF545D}"/>
                  </a:ext>
                </a:extLst>
              </p:cNvPr>
              <p:cNvGrpSpPr/>
              <p:nvPr/>
            </p:nvGrpSpPr>
            <p:grpSpPr>
              <a:xfrm>
                <a:off x="2472535" y="1529291"/>
                <a:ext cx="900045" cy="602855"/>
                <a:chOff x="1039305" y="5206679"/>
                <a:chExt cx="900045" cy="602855"/>
              </a:xfrm>
            </p:grpSpPr>
            <p:grpSp>
              <p:nvGrpSpPr>
                <p:cNvPr id="381" name="グループ化 380">
                  <a:extLst>
                    <a:ext uri="{FF2B5EF4-FFF2-40B4-BE49-F238E27FC236}">
                      <a16:creationId xmlns:a16="http://schemas.microsoft.com/office/drawing/2014/main" id="{0FA5302D-AD36-9376-0366-1B1C42F144EA}"/>
                    </a:ext>
                  </a:extLst>
                </p:cNvPr>
                <p:cNvGrpSpPr/>
                <p:nvPr/>
              </p:nvGrpSpPr>
              <p:grpSpPr>
                <a:xfrm>
                  <a:off x="1039305" y="5208894"/>
                  <a:ext cx="600640" cy="600640"/>
                  <a:chOff x="7561547" y="5044971"/>
                  <a:chExt cx="600640" cy="600640"/>
                </a:xfrm>
              </p:grpSpPr>
              <p:sp>
                <p:nvSpPr>
                  <p:cNvPr id="383" name="正方形/長方形 382">
                    <a:extLst>
                      <a:ext uri="{FF2B5EF4-FFF2-40B4-BE49-F238E27FC236}">
                        <a16:creationId xmlns:a16="http://schemas.microsoft.com/office/drawing/2014/main" id="{34F29212-4EF9-0C58-784C-A3C672230ED5}"/>
                      </a:ext>
                    </a:extLst>
                  </p:cNvPr>
                  <p:cNvSpPr/>
                  <p:nvPr/>
                </p:nvSpPr>
                <p:spPr>
                  <a:xfrm>
                    <a:off x="7562462"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84" name="正方形/長方形 383">
                    <a:extLst>
                      <a:ext uri="{FF2B5EF4-FFF2-40B4-BE49-F238E27FC236}">
                        <a16:creationId xmlns:a16="http://schemas.microsoft.com/office/drawing/2014/main" id="{F6FD38A8-DC8B-B455-6A2B-8D4639118442}"/>
                      </a:ext>
                    </a:extLst>
                  </p:cNvPr>
                  <p:cNvSpPr/>
                  <p:nvPr/>
                </p:nvSpPr>
                <p:spPr>
                  <a:xfrm>
                    <a:off x="7561547" y="534529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85" name="正方形/長方形 384">
                    <a:extLst>
                      <a:ext uri="{FF2B5EF4-FFF2-40B4-BE49-F238E27FC236}">
                        <a16:creationId xmlns:a16="http://schemas.microsoft.com/office/drawing/2014/main" id="{16E69573-C5D2-2959-88B3-B867A9D0BB9F}"/>
                      </a:ext>
                    </a:extLst>
                  </p:cNvPr>
                  <p:cNvSpPr/>
                  <p:nvPr/>
                </p:nvSpPr>
                <p:spPr>
                  <a:xfrm>
                    <a:off x="7861867" y="504497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82" name="正方形/長方形 381">
                  <a:extLst>
                    <a:ext uri="{FF2B5EF4-FFF2-40B4-BE49-F238E27FC236}">
                      <a16:creationId xmlns:a16="http://schemas.microsoft.com/office/drawing/2014/main" id="{DA2539B6-C053-136C-8A96-8F5212AE0247}"/>
                    </a:ext>
                  </a:extLst>
                </p:cNvPr>
                <p:cNvSpPr/>
                <p:nvPr/>
              </p:nvSpPr>
              <p:spPr>
                <a:xfrm>
                  <a:off x="1639030" y="5206679"/>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80" name="正方形/長方形 379">
                <a:extLst>
                  <a:ext uri="{FF2B5EF4-FFF2-40B4-BE49-F238E27FC236}">
                    <a16:creationId xmlns:a16="http://schemas.microsoft.com/office/drawing/2014/main" id="{4A798F97-7419-C1C1-8504-7FA9D8802412}"/>
                  </a:ext>
                </a:extLst>
              </p:cNvPr>
              <p:cNvSpPr/>
              <p:nvPr/>
            </p:nvSpPr>
            <p:spPr>
              <a:xfrm>
                <a:off x="2776789" y="1832875"/>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378" name="正方形/長方形 377">
              <a:extLst>
                <a:ext uri="{FF2B5EF4-FFF2-40B4-BE49-F238E27FC236}">
                  <a16:creationId xmlns:a16="http://schemas.microsoft.com/office/drawing/2014/main" id="{BBDF0A26-606D-FD41-6A61-4C10EDE54246}"/>
                </a:ext>
              </a:extLst>
            </p:cNvPr>
            <p:cNvSpPr/>
            <p:nvPr/>
          </p:nvSpPr>
          <p:spPr>
            <a:xfrm>
              <a:off x="3228631" y="4712127"/>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nvGrpSpPr>
          <p:cNvPr id="386" name="グループ化 385">
            <a:extLst>
              <a:ext uri="{FF2B5EF4-FFF2-40B4-BE49-F238E27FC236}">
                <a16:creationId xmlns:a16="http://schemas.microsoft.com/office/drawing/2014/main" id="{1B9E1CAF-95AC-EB18-09B5-DD65869E56DE}"/>
              </a:ext>
            </a:extLst>
          </p:cNvPr>
          <p:cNvGrpSpPr/>
          <p:nvPr/>
        </p:nvGrpSpPr>
        <p:grpSpPr>
          <a:xfrm>
            <a:off x="8054591" y="5166799"/>
            <a:ext cx="602818" cy="672916"/>
            <a:chOff x="2772855" y="1462731"/>
            <a:chExt cx="602818" cy="672916"/>
          </a:xfrm>
        </p:grpSpPr>
        <p:grpSp>
          <p:nvGrpSpPr>
            <p:cNvPr id="387" name="グループ化 386">
              <a:extLst>
                <a:ext uri="{FF2B5EF4-FFF2-40B4-BE49-F238E27FC236}">
                  <a16:creationId xmlns:a16="http://schemas.microsoft.com/office/drawing/2014/main" id="{FF5779A9-F1A4-9EE6-33D6-312350006D60}"/>
                </a:ext>
              </a:extLst>
            </p:cNvPr>
            <p:cNvGrpSpPr/>
            <p:nvPr/>
          </p:nvGrpSpPr>
          <p:grpSpPr>
            <a:xfrm>
              <a:off x="2772855" y="1462731"/>
              <a:ext cx="602818" cy="369332"/>
              <a:chOff x="1339625" y="5140119"/>
              <a:chExt cx="602818" cy="369332"/>
            </a:xfrm>
          </p:grpSpPr>
          <p:sp>
            <p:nvSpPr>
              <p:cNvPr id="391" name="正方形/長方形 390">
                <a:extLst>
                  <a:ext uri="{FF2B5EF4-FFF2-40B4-BE49-F238E27FC236}">
                    <a16:creationId xmlns:a16="http://schemas.microsoft.com/office/drawing/2014/main" id="{42F4D5BA-90D8-B619-A162-13F9DC57622D}"/>
                  </a:ext>
                </a:extLst>
              </p:cNvPr>
              <p:cNvSpPr/>
              <p:nvPr/>
            </p:nvSpPr>
            <p:spPr>
              <a:xfrm>
                <a:off x="1339625" y="5208894"/>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392" name="グループ化 391">
                <a:extLst>
                  <a:ext uri="{FF2B5EF4-FFF2-40B4-BE49-F238E27FC236}">
                    <a16:creationId xmlns:a16="http://schemas.microsoft.com/office/drawing/2014/main" id="{0B969BC7-1ECC-92EA-82B6-40F610652444}"/>
                  </a:ext>
                </a:extLst>
              </p:cNvPr>
              <p:cNvGrpSpPr/>
              <p:nvPr/>
            </p:nvGrpSpPr>
            <p:grpSpPr>
              <a:xfrm>
                <a:off x="1639030" y="5140119"/>
                <a:ext cx="303413" cy="369332"/>
                <a:chOff x="2239523" y="3443801"/>
                <a:chExt cx="303413" cy="369332"/>
              </a:xfrm>
            </p:grpSpPr>
            <p:sp>
              <p:nvSpPr>
                <p:cNvPr id="393" name="正方形/長方形 392">
                  <a:extLst>
                    <a:ext uri="{FF2B5EF4-FFF2-40B4-BE49-F238E27FC236}">
                      <a16:creationId xmlns:a16="http://schemas.microsoft.com/office/drawing/2014/main" id="{87979B4D-ED85-D857-7C5D-12CD8DCC42F3}"/>
                    </a:ext>
                  </a:extLst>
                </p:cNvPr>
                <p:cNvSpPr/>
                <p:nvPr/>
              </p:nvSpPr>
              <p:spPr>
                <a:xfrm>
                  <a:off x="2239523" y="351036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394" name="テキスト ボックス 393">
                      <a:extLst>
                        <a:ext uri="{FF2B5EF4-FFF2-40B4-BE49-F238E27FC236}">
                          <a16:creationId xmlns:a16="http://schemas.microsoft.com/office/drawing/2014/main" id="{635C522E-B53D-4F41-870A-5ADE1918E1AD}"/>
                        </a:ext>
                      </a:extLst>
                    </p:cNvPr>
                    <p:cNvSpPr txBox="1"/>
                    <p:nvPr/>
                  </p:nvSpPr>
                  <p:spPr>
                    <a:xfrm>
                      <a:off x="2242616" y="3443801"/>
                      <a:ext cx="3003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0" name="テキスト ボックス 39">
                      <a:extLst>
                        <a:ext uri="{FF2B5EF4-FFF2-40B4-BE49-F238E27FC236}">
                          <a16:creationId xmlns:a16="http://schemas.microsoft.com/office/drawing/2014/main" id="{4F31DCED-A5C1-9E79-59F3-71A20418001C}"/>
                        </a:ext>
                      </a:extLst>
                    </p:cNvPr>
                    <p:cNvSpPr txBox="1">
                      <a:spLocks noRot="1" noChangeAspect="1" noMove="1" noResize="1" noEditPoints="1" noAdjustHandles="1" noChangeArrowheads="1" noChangeShapeType="1" noTextEdit="1"/>
                    </p:cNvSpPr>
                    <p:nvPr/>
                  </p:nvSpPr>
                  <p:spPr>
                    <a:xfrm>
                      <a:off x="2242616" y="3443801"/>
                      <a:ext cx="300320" cy="369332"/>
                    </a:xfrm>
                    <a:prstGeom prst="rect">
                      <a:avLst/>
                    </a:prstGeom>
                    <a:blipFill>
                      <a:blip r:embed="rId16"/>
                      <a:stretch>
                        <a:fillRect/>
                      </a:stretch>
                    </a:blipFill>
                  </p:spPr>
                  <p:txBody>
                    <a:bodyPr/>
                    <a:lstStyle/>
                    <a:p>
                      <a:r>
                        <a:rPr lang="ja-JP" altLang="en-US">
                          <a:noFill/>
                        </a:rPr>
                        <a:t> </a:t>
                      </a:r>
                    </a:p>
                  </p:txBody>
                </p:sp>
              </mc:Fallback>
            </mc:AlternateContent>
          </p:grpSp>
        </p:grpSp>
        <p:grpSp>
          <p:nvGrpSpPr>
            <p:cNvPr id="388" name="グループ化 387">
              <a:extLst>
                <a:ext uri="{FF2B5EF4-FFF2-40B4-BE49-F238E27FC236}">
                  <a16:creationId xmlns:a16="http://schemas.microsoft.com/office/drawing/2014/main" id="{394711DA-9AB1-DBED-42AC-6FB7FB971A6E}"/>
                </a:ext>
              </a:extLst>
            </p:cNvPr>
            <p:cNvGrpSpPr/>
            <p:nvPr/>
          </p:nvGrpSpPr>
          <p:grpSpPr>
            <a:xfrm>
              <a:off x="2776789" y="1766315"/>
              <a:ext cx="303413" cy="369332"/>
              <a:chOff x="2239523" y="3443801"/>
              <a:chExt cx="303413" cy="369332"/>
            </a:xfrm>
          </p:grpSpPr>
          <p:sp>
            <p:nvSpPr>
              <p:cNvPr id="389" name="正方形/長方形 388">
                <a:extLst>
                  <a:ext uri="{FF2B5EF4-FFF2-40B4-BE49-F238E27FC236}">
                    <a16:creationId xmlns:a16="http://schemas.microsoft.com/office/drawing/2014/main" id="{D73A5854-9E2F-37A8-E7E0-A72D11E291A8}"/>
                  </a:ext>
                </a:extLst>
              </p:cNvPr>
              <p:cNvSpPr/>
              <p:nvPr/>
            </p:nvSpPr>
            <p:spPr>
              <a:xfrm>
                <a:off x="2239523" y="351036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390" name="テキスト ボックス 389">
                    <a:extLst>
                      <a:ext uri="{FF2B5EF4-FFF2-40B4-BE49-F238E27FC236}">
                        <a16:creationId xmlns:a16="http://schemas.microsoft.com/office/drawing/2014/main" id="{09BF129F-556B-BA25-2B2E-198AD9D7DE2B}"/>
                      </a:ext>
                    </a:extLst>
                  </p:cNvPr>
                  <p:cNvSpPr txBox="1"/>
                  <p:nvPr/>
                </p:nvSpPr>
                <p:spPr>
                  <a:xfrm>
                    <a:off x="2242616" y="3443801"/>
                    <a:ext cx="3003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36" name="テキスト ボックス 35">
                    <a:extLst>
                      <a:ext uri="{FF2B5EF4-FFF2-40B4-BE49-F238E27FC236}">
                        <a16:creationId xmlns:a16="http://schemas.microsoft.com/office/drawing/2014/main" id="{35266994-BDD9-2FA2-C5EB-D4279FE0CFAE}"/>
                      </a:ext>
                    </a:extLst>
                  </p:cNvPr>
                  <p:cNvSpPr txBox="1">
                    <a:spLocks noRot="1" noChangeAspect="1" noMove="1" noResize="1" noEditPoints="1" noAdjustHandles="1" noChangeArrowheads="1" noChangeShapeType="1" noTextEdit="1"/>
                  </p:cNvSpPr>
                  <p:nvPr/>
                </p:nvSpPr>
                <p:spPr>
                  <a:xfrm>
                    <a:off x="2242616" y="3443801"/>
                    <a:ext cx="300320" cy="369332"/>
                  </a:xfrm>
                  <a:prstGeom prst="rect">
                    <a:avLst/>
                  </a:prstGeom>
                  <a:blipFill>
                    <a:blip r:embed="rId4"/>
                    <a:stretch>
                      <a:fillRect/>
                    </a:stretch>
                  </a:blipFill>
                </p:spPr>
                <p:txBody>
                  <a:bodyPr/>
                  <a:lstStyle/>
                  <a:p>
                    <a:r>
                      <a:rPr lang="ja-JP" altLang="en-US">
                        <a:noFill/>
                      </a:rPr>
                      <a:t> </a:t>
                    </a:r>
                  </a:p>
                </p:txBody>
              </p:sp>
            </mc:Fallback>
          </mc:AlternateContent>
        </p:grpSp>
      </p:grpSp>
      <p:grpSp>
        <p:nvGrpSpPr>
          <p:cNvPr id="395" name="グループ化 394">
            <a:extLst>
              <a:ext uri="{FF2B5EF4-FFF2-40B4-BE49-F238E27FC236}">
                <a16:creationId xmlns:a16="http://schemas.microsoft.com/office/drawing/2014/main" id="{CDBFDA43-EA35-174A-5A70-DCA1CA35B213}"/>
              </a:ext>
            </a:extLst>
          </p:cNvPr>
          <p:cNvGrpSpPr/>
          <p:nvPr/>
        </p:nvGrpSpPr>
        <p:grpSpPr>
          <a:xfrm>
            <a:off x="9493674" y="5177602"/>
            <a:ext cx="677889" cy="704535"/>
            <a:chOff x="2554713" y="5607755"/>
            <a:chExt cx="677889" cy="704535"/>
          </a:xfrm>
        </p:grpSpPr>
        <p:grpSp>
          <p:nvGrpSpPr>
            <p:cNvPr id="396" name="グループ化 395">
              <a:extLst>
                <a:ext uri="{FF2B5EF4-FFF2-40B4-BE49-F238E27FC236}">
                  <a16:creationId xmlns:a16="http://schemas.microsoft.com/office/drawing/2014/main" id="{C0D53E40-F207-7CEE-3257-2E00D79D5653}"/>
                </a:ext>
              </a:extLst>
            </p:cNvPr>
            <p:cNvGrpSpPr/>
            <p:nvPr/>
          </p:nvGrpSpPr>
          <p:grpSpPr>
            <a:xfrm>
              <a:off x="2629784" y="5607755"/>
              <a:ext cx="602818" cy="369332"/>
              <a:chOff x="1339625" y="5140119"/>
              <a:chExt cx="602818" cy="369332"/>
            </a:xfrm>
          </p:grpSpPr>
          <p:sp>
            <p:nvSpPr>
              <p:cNvPr id="400" name="正方形/長方形 399">
                <a:extLst>
                  <a:ext uri="{FF2B5EF4-FFF2-40B4-BE49-F238E27FC236}">
                    <a16:creationId xmlns:a16="http://schemas.microsoft.com/office/drawing/2014/main" id="{5C3671CF-BAEA-7015-04B3-FC8C0807E9F8}"/>
                  </a:ext>
                </a:extLst>
              </p:cNvPr>
              <p:cNvSpPr/>
              <p:nvPr/>
            </p:nvSpPr>
            <p:spPr>
              <a:xfrm>
                <a:off x="1339625" y="5208894"/>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401" name="グループ化 400">
                <a:extLst>
                  <a:ext uri="{FF2B5EF4-FFF2-40B4-BE49-F238E27FC236}">
                    <a16:creationId xmlns:a16="http://schemas.microsoft.com/office/drawing/2014/main" id="{20F7A30B-87EB-11C4-9ACA-41BB12449C8B}"/>
                  </a:ext>
                </a:extLst>
              </p:cNvPr>
              <p:cNvGrpSpPr/>
              <p:nvPr/>
            </p:nvGrpSpPr>
            <p:grpSpPr>
              <a:xfrm>
                <a:off x="1639030" y="5140119"/>
                <a:ext cx="303413" cy="369332"/>
                <a:chOff x="2239523" y="3443801"/>
                <a:chExt cx="303413" cy="369332"/>
              </a:xfrm>
            </p:grpSpPr>
            <p:sp>
              <p:nvSpPr>
                <p:cNvPr id="402" name="正方形/長方形 401">
                  <a:extLst>
                    <a:ext uri="{FF2B5EF4-FFF2-40B4-BE49-F238E27FC236}">
                      <a16:creationId xmlns:a16="http://schemas.microsoft.com/office/drawing/2014/main" id="{C5F7CE35-37CE-F77B-E676-2FD416AD85B1}"/>
                    </a:ext>
                  </a:extLst>
                </p:cNvPr>
                <p:cNvSpPr/>
                <p:nvPr/>
              </p:nvSpPr>
              <p:spPr>
                <a:xfrm>
                  <a:off x="2239523" y="351036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403" name="テキスト ボックス 402">
                      <a:extLst>
                        <a:ext uri="{FF2B5EF4-FFF2-40B4-BE49-F238E27FC236}">
                          <a16:creationId xmlns:a16="http://schemas.microsoft.com/office/drawing/2014/main" id="{422EB09A-E965-255E-F444-BEBED33C9143}"/>
                        </a:ext>
                      </a:extLst>
                    </p:cNvPr>
                    <p:cNvSpPr txBox="1"/>
                    <p:nvPr/>
                  </p:nvSpPr>
                  <p:spPr>
                    <a:xfrm>
                      <a:off x="2242616" y="3443801"/>
                      <a:ext cx="3003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𝑎</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8" name="テキスト ボックス 47">
                      <a:extLst>
                        <a:ext uri="{FF2B5EF4-FFF2-40B4-BE49-F238E27FC236}">
                          <a16:creationId xmlns:a16="http://schemas.microsoft.com/office/drawing/2014/main" id="{BFC2C172-C509-BB30-DE70-87D7862C2022}"/>
                        </a:ext>
                      </a:extLst>
                    </p:cNvPr>
                    <p:cNvSpPr txBox="1">
                      <a:spLocks noRot="1" noChangeAspect="1" noMove="1" noResize="1" noEditPoints="1" noAdjustHandles="1" noChangeArrowheads="1" noChangeShapeType="1" noTextEdit="1"/>
                    </p:cNvSpPr>
                    <p:nvPr/>
                  </p:nvSpPr>
                  <p:spPr>
                    <a:xfrm>
                      <a:off x="2242616" y="3443801"/>
                      <a:ext cx="300320" cy="369332"/>
                    </a:xfrm>
                    <a:prstGeom prst="rect">
                      <a:avLst/>
                    </a:prstGeom>
                    <a:blipFill>
                      <a:blip r:embed="rId5"/>
                      <a:stretch>
                        <a:fillRect/>
                      </a:stretch>
                    </a:blipFill>
                  </p:spPr>
                  <p:txBody>
                    <a:bodyPr/>
                    <a:lstStyle/>
                    <a:p>
                      <a:r>
                        <a:rPr lang="ja-JP" altLang="en-US">
                          <a:noFill/>
                        </a:rPr>
                        <a:t> </a:t>
                      </a:r>
                    </a:p>
                  </p:txBody>
                </p:sp>
              </mc:Fallback>
            </mc:AlternateContent>
          </p:grpSp>
        </p:grpSp>
        <p:grpSp>
          <p:nvGrpSpPr>
            <p:cNvPr id="397" name="グループ化 396">
              <a:extLst>
                <a:ext uri="{FF2B5EF4-FFF2-40B4-BE49-F238E27FC236}">
                  <a16:creationId xmlns:a16="http://schemas.microsoft.com/office/drawing/2014/main" id="{05065DBD-FBF0-2D7A-4024-B3CA8ABE1C07}"/>
                </a:ext>
              </a:extLst>
            </p:cNvPr>
            <p:cNvGrpSpPr/>
            <p:nvPr/>
          </p:nvGrpSpPr>
          <p:grpSpPr>
            <a:xfrm>
              <a:off x="2554713" y="5942958"/>
              <a:ext cx="447114" cy="369332"/>
              <a:chOff x="2437810" y="2348110"/>
              <a:chExt cx="447114" cy="369332"/>
            </a:xfrm>
          </p:grpSpPr>
          <mc:AlternateContent xmlns:mc="http://schemas.openxmlformats.org/markup-compatibility/2006" xmlns:a14="http://schemas.microsoft.com/office/drawing/2010/main">
            <mc:Choice Requires="a14">
              <p:sp>
                <p:nvSpPr>
                  <p:cNvPr id="398" name="テキスト ボックス 397">
                    <a:extLst>
                      <a:ext uri="{FF2B5EF4-FFF2-40B4-BE49-F238E27FC236}">
                        <a16:creationId xmlns:a16="http://schemas.microsoft.com/office/drawing/2014/main" id="{BBDA51DD-0D1C-86DD-CD9B-CCA15AA385E8}"/>
                      </a:ext>
                    </a:extLst>
                  </p:cNvPr>
                  <p:cNvSpPr txBox="1"/>
                  <p:nvPr/>
                </p:nvSpPr>
                <p:spPr>
                  <a:xfrm>
                    <a:off x="2437810" y="2348110"/>
                    <a:ext cx="447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𝑏</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50" name="テキスト ボックス 49">
                    <a:extLst>
                      <a:ext uri="{FF2B5EF4-FFF2-40B4-BE49-F238E27FC236}">
                        <a16:creationId xmlns:a16="http://schemas.microsoft.com/office/drawing/2014/main" id="{3F18F3CE-8CBA-A600-2D86-20DE863634D1}"/>
                      </a:ext>
                    </a:extLst>
                  </p:cNvPr>
                  <p:cNvSpPr txBox="1">
                    <a:spLocks noRot="1" noChangeAspect="1" noMove="1" noResize="1" noEditPoints="1" noAdjustHandles="1" noChangeArrowheads="1" noChangeShapeType="1" noTextEdit="1"/>
                  </p:cNvSpPr>
                  <p:nvPr/>
                </p:nvSpPr>
                <p:spPr>
                  <a:xfrm>
                    <a:off x="2437810" y="2348110"/>
                    <a:ext cx="447114" cy="369332"/>
                  </a:xfrm>
                  <a:prstGeom prst="rect">
                    <a:avLst/>
                  </a:prstGeom>
                  <a:blipFill>
                    <a:blip r:embed="rId6"/>
                    <a:stretch>
                      <a:fillRect/>
                    </a:stretch>
                  </a:blipFill>
                </p:spPr>
                <p:txBody>
                  <a:bodyPr/>
                  <a:lstStyle/>
                  <a:p>
                    <a:r>
                      <a:rPr lang="ja-JP" altLang="en-US">
                        <a:noFill/>
                      </a:rPr>
                      <a:t> </a:t>
                    </a:r>
                  </a:p>
                </p:txBody>
              </p:sp>
            </mc:Fallback>
          </mc:AlternateContent>
          <p:sp>
            <p:nvSpPr>
              <p:cNvPr id="399" name="正方形/長方形 398">
                <a:extLst>
                  <a:ext uri="{FF2B5EF4-FFF2-40B4-BE49-F238E27FC236}">
                    <a16:creationId xmlns:a16="http://schemas.microsoft.com/office/drawing/2014/main" id="{881BB4F0-B626-19A6-DEF0-227B2EC82CB3}"/>
                  </a:ext>
                </a:extLst>
              </p:cNvPr>
              <p:cNvSpPr/>
              <p:nvPr/>
            </p:nvSpPr>
            <p:spPr>
              <a:xfrm>
                <a:off x="2511207" y="2382616"/>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grpSp>
      <p:grpSp>
        <p:nvGrpSpPr>
          <p:cNvPr id="404" name="グループ化 403">
            <a:extLst>
              <a:ext uri="{FF2B5EF4-FFF2-40B4-BE49-F238E27FC236}">
                <a16:creationId xmlns:a16="http://schemas.microsoft.com/office/drawing/2014/main" id="{41DDBCCB-C073-051A-679A-5543BADDDFCB}"/>
              </a:ext>
            </a:extLst>
          </p:cNvPr>
          <p:cNvGrpSpPr/>
          <p:nvPr/>
        </p:nvGrpSpPr>
        <p:grpSpPr>
          <a:xfrm>
            <a:off x="11146679" y="5140655"/>
            <a:ext cx="306844" cy="900944"/>
            <a:chOff x="5213974" y="5691417"/>
            <a:chExt cx="306844" cy="900944"/>
          </a:xfrm>
        </p:grpSpPr>
        <p:grpSp>
          <p:nvGrpSpPr>
            <p:cNvPr id="405" name="グループ化 404">
              <a:extLst>
                <a:ext uri="{FF2B5EF4-FFF2-40B4-BE49-F238E27FC236}">
                  <a16:creationId xmlns:a16="http://schemas.microsoft.com/office/drawing/2014/main" id="{975ACD68-E366-EB4E-2C43-D039F34F17C3}"/>
                </a:ext>
              </a:extLst>
            </p:cNvPr>
            <p:cNvGrpSpPr/>
            <p:nvPr/>
          </p:nvGrpSpPr>
          <p:grpSpPr>
            <a:xfrm>
              <a:off x="5213974" y="5691417"/>
              <a:ext cx="303413" cy="597003"/>
              <a:chOff x="5389486" y="1492810"/>
              <a:chExt cx="303413" cy="597003"/>
            </a:xfrm>
          </p:grpSpPr>
          <p:sp>
            <p:nvSpPr>
              <p:cNvPr id="407" name="正方形/長方形 406">
                <a:extLst>
                  <a:ext uri="{FF2B5EF4-FFF2-40B4-BE49-F238E27FC236}">
                    <a16:creationId xmlns:a16="http://schemas.microsoft.com/office/drawing/2014/main" id="{04D9A28F-E288-4FEE-EDB8-E6C51F449975}"/>
                  </a:ext>
                </a:extLst>
              </p:cNvPr>
              <p:cNvSpPr/>
              <p:nvPr/>
            </p:nvSpPr>
            <p:spPr>
              <a:xfrm>
                <a:off x="5389486" y="1492810"/>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08" name="正方形/長方形 407">
                <a:extLst>
                  <a:ext uri="{FF2B5EF4-FFF2-40B4-BE49-F238E27FC236}">
                    <a16:creationId xmlns:a16="http://schemas.microsoft.com/office/drawing/2014/main" id="{B1B9C167-3B63-9A3B-B9A2-02E26E84EC3C}"/>
                  </a:ext>
                </a:extLst>
              </p:cNvPr>
              <p:cNvSpPr/>
              <p:nvPr/>
            </p:nvSpPr>
            <p:spPr>
              <a:xfrm>
                <a:off x="5392579" y="1789493"/>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406" name="正方形/長方形 405">
              <a:extLst>
                <a:ext uri="{FF2B5EF4-FFF2-40B4-BE49-F238E27FC236}">
                  <a16:creationId xmlns:a16="http://schemas.microsoft.com/office/drawing/2014/main" id="{1F333B1D-6AD8-42E8-5378-F74F51213DE7}"/>
                </a:ext>
              </a:extLst>
            </p:cNvPr>
            <p:cNvSpPr/>
            <p:nvPr/>
          </p:nvSpPr>
          <p:spPr>
            <a:xfrm>
              <a:off x="5220498" y="6292041"/>
              <a:ext cx="300320" cy="30032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409" name="テキスト ボックス 408">
                <a:extLst>
                  <a:ext uri="{FF2B5EF4-FFF2-40B4-BE49-F238E27FC236}">
                    <a16:creationId xmlns:a16="http://schemas.microsoft.com/office/drawing/2014/main" id="{24D9CB9D-14D2-A6AB-6588-77B2E888EA5C}"/>
                  </a:ext>
                </a:extLst>
              </p:cNvPr>
              <p:cNvSpPr txBox="1"/>
              <p:nvPr/>
            </p:nvSpPr>
            <p:spPr>
              <a:xfrm>
                <a:off x="3922054" y="5197261"/>
                <a:ext cx="5261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09" name="テキスト ボックス 408">
                <a:extLst>
                  <a:ext uri="{FF2B5EF4-FFF2-40B4-BE49-F238E27FC236}">
                    <a16:creationId xmlns:a16="http://schemas.microsoft.com/office/drawing/2014/main" id="{24D9CB9D-14D2-A6AB-6588-77B2E888EA5C}"/>
                  </a:ext>
                </a:extLst>
              </p:cNvPr>
              <p:cNvSpPr txBox="1">
                <a:spLocks noRot="1" noChangeAspect="1" noMove="1" noResize="1" noEditPoints="1" noAdjustHandles="1" noChangeArrowheads="1" noChangeShapeType="1" noTextEdit="1"/>
              </p:cNvSpPr>
              <p:nvPr/>
            </p:nvSpPr>
            <p:spPr>
              <a:xfrm>
                <a:off x="3922054" y="5197261"/>
                <a:ext cx="526116" cy="369332"/>
              </a:xfrm>
              <a:prstGeom prst="rect">
                <a:avLst/>
              </a:prstGeom>
              <a:blipFill>
                <a:blip r:embed="rId17"/>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0" name="テキスト ボックス 409">
                <a:extLst>
                  <a:ext uri="{FF2B5EF4-FFF2-40B4-BE49-F238E27FC236}">
                    <a16:creationId xmlns:a16="http://schemas.microsoft.com/office/drawing/2014/main" id="{19D1C0C5-7F35-21EF-B8D7-9A125E99D0E6}"/>
                  </a:ext>
                </a:extLst>
              </p:cNvPr>
              <p:cNvSpPr txBox="1"/>
              <p:nvPr/>
            </p:nvSpPr>
            <p:spPr>
              <a:xfrm>
                <a:off x="5512722" y="5214303"/>
                <a:ext cx="5261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0" name="テキスト ボックス 409">
                <a:extLst>
                  <a:ext uri="{FF2B5EF4-FFF2-40B4-BE49-F238E27FC236}">
                    <a16:creationId xmlns:a16="http://schemas.microsoft.com/office/drawing/2014/main" id="{19D1C0C5-7F35-21EF-B8D7-9A125E99D0E6}"/>
                  </a:ext>
                </a:extLst>
              </p:cNvPr>
              <p:cNvSpPr txBox="1">
                <a:spLocks noRot="1" noChangeAspect="1" noMove="1" noResize="1" noEditPoints="1" noAdjustHandles="1" noChangeArrowheads="1" noChangeShapeType="1" noTextEdit="1"/>
              </p:cNvSpPr>
              <p:nvPr/>
            </p:nvSpPr>
            <p:spPr>
              <a:xfrm>
                <a:off x="5512722" y="5214303"/>
                <a:ext cx="526116" cy="369332"/>
              </a:xfrm>
              <a:prstGeom prst="rect">
                <a:avLst/>
              </a:prstGeom>
              <a:blipFill>
                <a:blip r:embed="rId18"/>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1" name="テキスト ボックス 410">
                <a:extLst>
                  <a:ext uri="{FF2B5EF4-FFF2-40B4-BE49-F238E27FC236}">
                    <a16:creationId xmlns:a16="http://schemas.microsoft.com/office/drawing/2014/main" id="{D35C3559-37DA-9322-3050-2CD21B1845FE}"/>
                  </a:ext>
                </a:extLst>
              </p:cNvPr>
              <p:cNvSpPr txBox="1"/>
              <p:nvPr/>
            </p:nvSpPr>
            <p:spPr>
              <a:xfrm>
                <a:off x="7253184" y="5272807"/>
                <a:ext cx="5261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1" name="テキスト ボックス 410">
                <a:extLst>
                  <a:ext uri="{FF2B5EF4-FFF2-40B4-BE49-F238E27FC236}">
                    <a16:creationId xmlns:a16="http://schemas.microsoft.com/office/drawing/2014/main" id="{D35C3559-37DA-9322-3050-2CD21B1845FE}"/>
                  </a:ext>
                </a:extLst>
              </p:cNvPr>
              <p:cNvSpPr txBox="1">
                <a:spLocks noRot="1" noChangeAspect="1" noMove="1" noResize="1" noEditPoints="1" noAdjustHandles="1" noChangeArrowheads="1" noChangeShapeType="1" noTextEdit="1"/>
              </p:cNvSpPr>
              <p:nvPr/>
            </p:nvSpPr>
            <p:spPr>
              <a:xfrm>
                <a:off x="7253184" y="5272807"/>
                <a:ext cx="526116" cy="369332"/>
              </a:xfrm>
              <a:prstGeom prst="rect">
                <a:avLst/>
              </a:prstGeom>
              <a:blipFill>
                <a:blip r:embed="rId19"/>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2" name="テキスト ボックス 411">
                <a:extLst>
                  <a:ext uri="{FF2B5EF4-FFF2-40B4-BE49-F238E27FC236}">
                    <a16:creationId xmlns:a16="http://schemas.microsoft.com/office/drawing/2014/main" id="{7184CB5A-AD38-2C7B-794B-F21A86781917}"/>
                  </a:ext>
                </a:extLst>
              </p:cNvPr>
              <p:cNvSpPr txBox="1"/>
              <p:nvPr/>
            </p:nvSpPr>
            <p:spPr>
              <a:xfrm>
                <a:off x="8765734" y="5290815"/>
                <a:ext cx="5261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2" name="テキスト ボックス 411">
                <a:extLst>
                  <a:ext uri="{FF2B5EF4-FFF2-40B4-BE49-F238E27FC236}">
                    <a16:creationId xmlns:a16="http://schemas.microsoft.com/office/drawing/2014/main" id="{7184CB5A-AD38-2C7B-794B-F21A86781917}"/>
                  </a:ext>
                </a:extLst>
              </p:cNvPr>
              <p:cNvSpPr txBox="1">
                <a:spLocks noRot="1" noChangeAspect="1" noMove="1" noResize="1" noEditPoints="1" noAdjustHandles="1" noChangeArrowheads="1" noChangeShapeType="1" noTextEdit="1"/>
              </p:cNvSpPr>
              <p:nvPr/>
            </p:nvSpPr>
            <p:spPr>
              <a:xfrm>
                <a:off x="8765734" y="5290815"/>
                <a:ext cx="526116" cy="369332"/>
              </a:xfrm>
              <a:prstGeom prst="rect">
                <a:avLst/>
              </a:prstGeom>
              <a:blipFill>
                <a:blip r:embed="rId20"/>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3" name="テキスト ボックス 412">
                <a:extLst>
                  <a:ext uri="{FF2B5EF4-FFF2-40B4-BE49-F238E27FC236}">
                    <a16:creationId xmlns:a16="http://schemas.microsoft.com/office/drawing/2014/main" id="{BF8C10BE-F486-9697-4046-6F7C35A03B2A}"/>
                  </a:ext>
                </a:extLst>
              </p:cNvPr>
              <p:cNvSpPr txBox="1"/>
              <p:nvPr/>
            </p:nvSpPr>
            <p:spPr>
              <a:xfrm>
                <a:off x="10437902" y="5272807"/>
                <a:ext cx="5261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3" name="テキスト ボックス 412">
                <a:extLst>
                  <a:ext uri="{FF2B5EF4-FFF2-40B4-BE49-F238E27FC236}">
                    <a16:creationId xmlns:a16="http://schemas.microsoft.com/office/drawing/2014/main" id="{BF8C10BE-F486-9697-4046-6F7C35A03B2A}"/>
                  </a:ext>
                </a:extLst>
              </p:cNvPr>
              <p:cNvSpPr txBox="1">
                <a:spLocks noRot="1" noChangeAspect="1" noMove="1" noResize="1" noEditPoints="1" noAdjustHandles="1" noChangeArrowheads="1" noChangeShapeType="1" noTextEdit="1"/>
              </p:cNvSpPr>
              <p:nvPr/>
            </p:nvSpPr>
            <p:spPr>
              <a:xfrm>
                <a:off x="10437902" y="5272807"/>
                <a:ext cx="526116" cy="369332"/>
              </a:xfrm>
              <a:prstGeom prst="rect">
                <a:avLst/>
              </a:prstGeom>
              <a:blipFill>
                <a:blip r:embed="rId17"/>
                <a:stretch>
                  <a:fillRect b="-6667"/>
                </a:stretch>
              </a:blipFill>
            </p:spPr>
            <p:txBody>
              <a:bodyPr/>
              <a:lstStyle/>
              <a:p>
                <a:r>
                  <a:rPr lang="ja-JP" altLang="en-US">
                    <a:noFill/>
                  </a:rPr>
                  <a:t> </a:t>
                </a:r>
              </a:p>
            </p:txBody>
          </p:sp>
        </mc:Fallback>
      </mc:AlternateContent>
      <p:sp>
        <p:nvSpPr>
          <p:cNvPr id="414" name="円/楕円 413">
            <a:extLst>
              <a:ext uri="{FF2B5EF4-FFF2-40B4-BE49-F238E27FC236}">
                <a16:creationId xmlns:a16="http://schemas.microsoft.com/office/drawing/2014/main" id="{04340EA8-EE09-8FF2-C481-C541CE8DC985}"/>
              </a:ext>
            </a:extLst>
          </p:cNvPr>
          <p:cNvSpPr/>
          <p:nvPr/>
        </p:nvSpPr>
        <p:spPr>
          <a:xfrm>
            <a:off x="7779300" y="5122647"/>
            <a:ext cx="1094547" cy="5025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415" name="円/楕円 414">
            <a:extLst>
              <a:ext uri="{FF2B5EF4-FFF2-40B4-BE49-F238E27FC236}">
                <a16:creationId xmlns:a16="http://schemas.microsoft.com/office/drawing/2014/main" id="{589BFBCE-2711-8357-90A6-9C5EFBF9DAF5}"/>
              </a:ext>
            </a:extLst>
          </p:cNvPr>
          <p:cNvSpPr/>
          <p:nvPr/>
        </p:nvSpPr>
        <p:spPr>
          <a:xfrm rot="5400000">
            <a:off x="9179932" y="5282389"/>
            <a:ext cx="1094547" cy="50258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416" name="テキスト ボックス 415">
                <a:extLst>
                  <a:ext uri="{FF2B5EF4-FFF2-40B4-BE49-F238E27FC236}">
                    <a16:creationId xmlns:a16="http://schemas.microsoft.com/office/drawing/2014/main" id="{5E3A9628-BF25-17A5-3B34-F98FFBA0C39A}"/>
                  </a:ext>
                </a:extLst>
              </p:cNvPr>
              <p:cNvSpPr txBox="1"/>
              <p:nvPr/>
            </p:nvSpPr>
            <p:spPr>
              <a:xfrm>
                <a:off x="2677522" y="6071329"/>
                <a:ext cx="9092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𝟐𝟕</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6" name="テキスト ボックス 415">
                <a:extLst>
                  <a:ext uri="{FF2B5EF4-FFF2-40B4-BE49-F238E27FC236}">
                    <a16:creationId xmlns:a16="http://schemas.microsoft.com/office/drawing/2014/main" id="{5E3A9628-BF25-17A5-3B34-F98FFBA0C39A}"/>
                  </a:ext>
                </a:extLst>
              </p:cNvPr>
              <p:cNvSpPr txBox="1">
                <a:spLocks noRot="1" noChangeAspect="1" noMove="1" noResize="1" noEditPoints="1" noAdjustHandles="1" noChangeArrowheads="1" noChangeShapeType="1" noTextEdit="1"/>
              </p:cNvSpPr>
              <p:nvPr/>
            </p:nvSpPr>
            <p:spPr>
              <a:xfrm>
                <a:off x="2677522" y="6071329"/>
                <a:ext cx="909223" cy="369332"/>
              </a:xfrm>
              <a:prstGeom prst="rect">
                <a:avLst/>
              </a:prstGeom>
              <a:blipFill>
                <a:blip r:embed="rId21"/>
                <a:stretch>
                  <a:fillRect t="-10000" r="-411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7" name="テキスト ボックス 416">
                <a:extLst>
                  <a:ext uri="{FF2B5EF4-FFF2-40B4-BE49-F238E27FC236}">
                    <a16:creationId xmlns:a16="http://schemas.microsoft.com/office/drawing/2014/main" id="{17938119-9964-DC82-0B8F-FE59B2B7962E}"/>
                  </a:ext>
                </a:extLst>
              </p:cNvPr>
              <p:cNvSpPr txBox="1"/>
              <p:nvPr/>
            </p:nvSpPr>
            <p:spPr>
              <a:xfrm>
                <a:off x="4522075" y="6035323"/>
                <a:ext cx="9092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𝟏𝟎</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7" name="テキスト ボックス 416">
                <a:extLst>
                  <a:ext uri="{FF2B5EF4-FFF2-40B4-BE49-F238E27FC236}">
                    <a16:creationId xmlns:a16="http://schemas.microsoft.com/office/drawing/2014/main" id="{17938119-9964-DC82-0B8F-FE59B2B7962E}"/>
                  </a:ext>
                </a:extLst>
              </p:cNvPr>
              <p:cNvSpPr txBox="1">
                <a:spLocks noRot="1" noChangeAspect="1" noMove="1" noResize="1" noEditPoints="1" noAdjustHandles="1" noChangeArrowheads="1" noChangeShapeType="1" noTextEdit="1"/>
              </p:cNvSpPr>
              <p:nvPr/>
            </p:nvSpPr>
            <p:spPr>
              <a:xfrm>
                <a:off x="4522075" y="6035323"/>
                <a:ext cx="909223" cy="369332"/>
              </a:xfrm>
              <a:prstGeom prst="rect">
                <a:avLst/>
              </a:prstGeom>
              <a:blipFill>
                <a:blip r:embed="rId22"/>
                <a:stretch>
                  <a:fillRect t="-6667" r="-5556"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8" name="テキスト ボックス 417">
                <a:extLst>
                  <a:ext uri="{FF2B5EF4-FFF2-40B4-BE49-F238E27FC236}">
                    <a16:creationId xmlns:a16="http://schemas.microsoft.com/office/drawing/2014/main" id="{DEA9A5CE-20A1-2F46-4FC3-47DD515D448F}"/>
                  </a:ext>
                </a:extLst>
              </p:cNvPr>
              <p:cNvSpPr txBox="1"/>
              <p:nvPr/>
            </p:nvSpPr>
            <p:spPr>
              <a:xfrm>
                <a:off x="6190618" y="6008358"/>
                <a:ext cx="909223" cy="3699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acc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𝟏𝟎</m:t>
                        </m:r>
                      </m:e>
                    </m:acc>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8" name="テキスト ボックス 417">
                <a:extLst>
                  <a:ext uri="{FF2B5EF4-FFF2-40B4-BE49-F238E27FC236}">
                    <a16:creationId xmlns:a16="http://schemas.microsoft.com/office/drawing/2014/main" id="{DEA9A5CE-20A1-2F46-4FC3-47DD515D448F}"/>
                  </a:ext>
                </a:extLst>
              </p:cNvPr>
              <p:cNvSpPr txBox="1">
                <a:spLocks noRot="1" noChangeAspect="1" noMove="1" noResize="1" noEditPoints="1" noAdjustHandles="1" noChangeArrowheads="1" noChangeShapeType="1" noTextEdit="1"/>
              </p:cNvSpPr>
              <p:nvPr/>
            </p:nvSpPr>
            <p:spPr>
              <a:xfrm>
                <a:off x="6190618" y="6008358"/>
                <a:ext cx="909223" cy="369909"/>
              </a:xfrm>
              <a:prstGeom prst="rect">
                <a:avLst/>
              </a:prstGeom>
              <a:blipFill>
                <a:blip r:embed="rId23"/>
                <a:stretch>
                  <a:fillRect t="-10000" r="-4110"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19" name="テキスト ボックス 418">
                <a:extLst>
                  <a:ext uri="{FF2B5EF4-FFF2-40B4-BE49-F238E27FC236}">
                    <a16:creationId xmlns:a16="http://schemas.microsoft.com/office/drawing/2014/main" id="{EA80A231-7049-7C40-8BE9-CEF36BB753FA}"/>
                  </a:ext>
                </a:extLst>
              </p:cNvPr>
              <p:cNvSpPr txBox="1"/>
              <p:nvPr/>
            </p:nvSpPr>
            <p:spPr>
              <a:xfrm>
                <a:off x="7970379" y="6008935"/>
                <a:ext cx="8771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𝟖</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𝑺</m:t>
                        </m:r>
                      </m:sub>
                    </m:sSub>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19" name="テキスト ボックス 418">
                <a:extLst>
                  <a:ext uri="{FF2B5EF4-FFF2-40B4-BE49-F238E27FC236}">
                    <a16:creationId xmlns:a16="http://schemas.microsoft.com/office/drawing/2014/main" id="{EA80A231-7049-7C40-8BE9-CEF36BB753FA}"/>
                  </a:ext>
                </a:extLst>
              </p:cNvPr>
              <p:cNvSpPr txBox="1">
                <a:spLocks noRot="1" noChangeAspect="1" noMove="1" noResize="1" noEditPoints="1" noAdjustHandles="1" noChangeArrowheads="1" noChangeShapeType="1" noTextEdit="1"/>
              </p:cNvSpPr>
              <p:nvPr/>
            </p:nvSpPr>
            <p:spPr>
              <a:xfrm>
                <a:off x="7970379" y="6008935"/>
                <a:ext cx="877100" cy="369332"/>
              </a:xfrm>
              <a:prstGeom prst="rect">
                <a:avLst/>
              </a:prstGeom>
              <a:blipFill>
                <a:blip r:embed="rId24"/>
                <a:stretch>
                  <a:fillRect t="-10000" r="-4286" b="-2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0" name="テキスト ボックス 419">
                <a:extLst>
                  <a:ext uri="{FF2B5EF4-FFF2-40B4-BE49-F238E27FC236}">
                    <a16:creationId xmlns:a16="http://schemas.microsoft.com/office/drawing/2014/main" id="{BB636A6D-E281-A47D-4D44-5D40D0EC3D13}"/>
                  </a:ext>
                </a:extLst>
              </p:cNvPr>
              <p:cNvSpPr txBox="1"/>
              <p:nvPr/>
            </p:nvSpPr>
            <p:spPr>
              <a:xfrm>
                <a:off x="9475915" y="5994795"/>
                <a:ext cx="893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𝟖</m:t>
                        </m:r>
                      </m:e>
                      <m:sub>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𝑨</m:t>
                        </m:r>
                      </m:sub>
                    </m:sSub>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20" name="テキスト ボックス 419">
                <a:extLst>
                  <a:ext uri="{FF2B5EF4-FFF2-40B4-BE49-F238E27FC236}">
                    <a16:creationId xmlns:a16="http://schemas.microsoft.com/office/drawing/2014/main" id="{BB636A6D-E281-A47D-4D44-5D40D0EC3D13}"/>
                  </a:ext>
                </a:extLst>
              </p:cNvPr>
              <p:cNvSpPr txBox="1">
                <a:spLocks noRot="1" noChangeAspect="1" noMove="1" noResize="1" noEditPoints="1" noAdjustHandles="1" noChangeArrowheads="1" noChangeShapeType="1" noTextEdit="1"/>
              </p:cNvSpPr>
              <p:nvPr/>
            </p:nvSpPr>
            <p:spPr>
              <a:xfrm>
                <a:off x="9475915" y="5994795"/>
                <a:ext cx="893130" cy="369332"/>
              </a:xfrm>
              <a:prstGeom prst="rect">
                <a:avLst/>
              </a:prstGeom>
              <a:blipFill>
                <a:blip r:embed="rId25"/>
                <a:stretch>
                  <a:fillRect t="-6452" r="-4167" b="-22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1" name="テキスト ボックス 420">
                <a:extLst>
                  <a:ext uri="{FF2B5EF4-FFF2-40B4-BE49-F238E27FC236}">
                    <a16:creationId xmlns:a16="http://schemas.microsoft.com/office/drawing/2014/main" id="{AF4A41BA-CFAB-9E7C-3F65-0C420C7963B8}"/>
                  </a:ext>
                </a:extLst>
              </p:cNvPr>
              <p:cNvSpPr txBox="1"/>
              <p:nvPr/>
            </p:nvSpPr>
            <p:spPr>
              <a:xfrm>
                <a:off x="10953239" y="6024853"/>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𝟏</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plet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421" name="テキスト ボックス 420">
                <a:extLst>
                  <a:ext uri="{FF2B5EF4-FFF2-40B4-BE49-F238E27FC236}">
                    <a16:creationId xmlns:a16="http://schemas.microsoft.com/office/drawing/2014/main" id="{AF4A41BA-CFAB-9E7C-3F65-0C420C7963B8}"/>
                  </a:ext>
                </a:extLst>
              </p:cNvPr>
              <p:cNvSpPr txBox="1">
                <a:spLocks noRot="1" noChangeAspect="1" noMove="1" noResize="1" noEditPoints="1" noAdjustHandles="1" noChangeArrowheads="1" noChangeShapeType="1" noTextEdit="1"/>
              </p:cNvSpPr>
              <p:nvPr/>
            </p:nvSpPr>
            <p:spPr>
              <a:xfrm>
                <a:off x="10953239" y="6024853"/>
                <a:ext cx="771365" cy="369332"/>
              </a:xfrm>
              <a:prstGeom prst="rect">
                <a:avLst/>
              </a:prstGeom>
              <a:blipFill>
                <a:blip r:embed="rId26"/>
                <a:stretch>
                  <a:fillRect t="-6667" r="-4839" b="-26667"/>
                </a:stretch>
              </a:blipFill>
            </p:spPr>
            <p:txBody>
              <a:bodyPr/>
              <a:lstStyle/>
              <a:p>
                <a:r>
                  <a:rPr lang="ja-JP" altLang="en-US">
                    <a:noFill/>
                  </a:rPr>
                  <a:t> </a:t>
                </a:r>
              </a:p>
            </p:txBody>
          </p:sp>
        </mc:Fallback>
      </mc:AlternateContent>
      <p:sp>
        <p:nvSpPr>
          <p:cNvPr id="422" name="テキスト ボックス 421">
            <a:extLst>
              <a:ext uri="{FF2B5EF4-FFF2-40B4-BE49-F238E27FC236}">
                <a16:creationId xmlns:a16="http://schemas.microsoft.com/office/drawing/2014/main" id="{2686E4FF-C3BE-7EBF-025C-3AC776DFA36A}"/>
              </a:ext>
            </a:extLst>
          </p:cNvPr>
          <p:cNvSpPr txBox="1"/>
          <p:nvPr/>
        </p:nvSpPr>
        <p:spPr>
          <a:xfrm>
            <a:off x="2963888" y="4362158"/>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2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8574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linds(horizontal)">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linds(horizontal)">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blinds(horizontal)">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blinds(horizontal)">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blinds(horizontal)">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blinds(horizontal)">
                                      <p:cBhvr>
                                        <p:cTn id="37" dur="500"/>
                                        <p:tgtEl>
                                          <p:spTgt spid="11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blinds(horizontal)">
                                      <p:cBhvr>
                                        <p:cTn id="42" dur="500"/>
                                        <p:tgtEl>
                                          <p:spTgt spid="13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1"/>
                                        </p:tgtEl>
                                        <p:attrNameLst>
                                          <p:attrName>style.visibility</p:attrName>
                                        </p:attrNameLst>
                                      </p:cBhvr>
                                      <p:to>
                                        <p:strVal val="visible"/>
                                      </p:to>
                                    </p:set>
                                    <p:animEffect transition="in" filter="blinds(horizontal)">
                                      <p:cBhvr>
                                        <p:cTn id="47" dur="500"/>
                                        <p:tgtEl>
                                          <p:spTgt spid="161"/>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66"/>
                                        </p:tgtEl>
                                        <p:attrNameLst>
                                          <p:attrName>style.visibility</p:attrName>
                                        </p:attrNameLst>
                                      </p:cBhvr>
                                      <p:to>
                                        <p:strVal val="visible"/>
                                      </p:to>
                                    </p:set>
                                    <p:animEffect transition="in" filter="blinds(horizontal)">
                                      <p:cBhvr>
                                        <p:cTn id="52" dur="500"/>
                                        <p:tgtEl>
                                          <p:spTgt spid="16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67"/>
                                        </p:tgtEl>
                                        <p:attrNameLst>
                                          <p:attrName>style.visibility</p:attrName>
                                        </p:attrNameLst>
                                      </p:cBhvr>
                                      <p:to>
                                        <p:strVal val="visible"/>
                                      </p:to>
                                    </p:set>
                                    <p:animEffect transition="in" filter="blinds(horizontal)">
                                      <p:cBhvr>
                                        <p:cTn id="57" dur="500"/>
                                        <p:tgtEl>
                                          <p:spTgt spid="16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80"/>
                                        </p:tgtEl>
                                        <p:attrNameLst>
                                          <p:attrName>style.visibility</p:attrName>
                                        </p:attrNameLst>
                                      </p:cBhvr>
                                      <p:to>
                                        <p:strVal val="visible"/>
                                      </p:to>
                                    </p:set>
                                    <p:animEffect transition="in" filter="blinds(horizontal)">
                                      <p:cBhvr>
                                        <p:cTn id="62" dur="500"/>
                                        <p:tgtEl>
                                          <p:spTgt spid="180"/>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blinds(horizontal)">
                                      <p:cBhvr>
                                        <p:cTn id="67"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 name="図形グループ 277"/>
          <p:cNvGrpSpPr/>
          <p:nvPr/>
        </p:nvGrpSpPr>
        <p:grpSpPr>
          <a:xfrm>
            <a:off x="1221930" y="1795105"/>
            <a:ext cx="7199198" cy="2257909"/>
            <a:chOff x="586575" y="1685775"/>
            <a:chExt cx="7199198" cy="2257909"/>
          </a:xfrm>
        </p:grpSpPr>
        <p:cxnSp>
          <p:nvCxnSpPr>
            <p:cNvPr id="277" name="直線コネクタ 276"/>
            <p:cNvCxnSpPr/>
            <p:nvPr/>
          </p:nvCxnSpPr>
          <p:spPr>
            <a:xfrm>
              <a:off x="621797" y="3783181"/>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76" name="直線コネクタ 275"/>
            <p:cNvCxnSpPr/>
            <p:nvPr/>
          </p:nvCxnSpPr>
          <p:spPr>
            <a:xfrm>
              <a:off x="621797" y="3318514"/>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75" name="直線コネクタ 274"/>
            <p:cNvCxnSpPr/>
            <p:nvPr/>
          </p:nvCxnSpPr>
          <p:spPr>
            <a:xfrm>
              <a:off x="603077" y="1949626"/>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74" name="直線コネクタ 273"/>
            <p:cNvCxnSpPr/>
            <p:nvPr/>
          </p:nvCxnSpPr>
          <p:spPr>
            <a:xfrm>
              <a:off x="586575" y="2406956"/>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73" name="直線コネクタ 272"/>
            <p:cNvCxnSpPr/>
            <p:nvPr/>
          </p:nvCxnSpPr>
          <p:spPr>
            <a:xfrm>
              <a:off x="603077" y="2833624"/>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67" name="直線コネクタ 266"/>
            <p:cNvCxnSpPr/>
            <p:nvPr/>
          </p:nvCxnSpPr>
          <p:spPr>
            <a:xfrm flipV="1">
              <a:off x="603077" y="1685775"/>
              <a:ext cx="0" cy="2257909"/>
            </a:xfrm>
            <a:prstGeom prst="line">
              <a:avLst/>
            </a:prstGeom>
            <a:ln>
              <a:headEnd type="none"/>
              <a:tailEnd type="arrow"/>
            </a:ln>
          </p:spPr>
          <p:style>
            <a:lnRef idx="2">
              <a:schemeClr val="dk1"/>
            </a:lnRef>
            <a:fillRef idx="0">
              <a:schemeClr val="dk1"/>
            </a:fillRef>
            <a:effectRef idx="1">
              <a:schemeClr val="dk1"/>
            </a:effectRef>
            <a:fontRef idx="minor">
              <a:schemeClr val="tx1"/>
            </a:fontRef>
          </p:style>
        </p:cxnSp>
      </p:grpSp>
      <p:sp>
        <p:nvSpPr>
          <p:cNvPr id="2" name="タイトル 1"/>
          <p:cNvSpPr>
            <a:spLocks noGrp="1"/>
          </p:cNvSpPr>
          <p:nvPr>
            <p:ph type="title"/>
          </p:nvPr>
        </p:nvSpPr>
        <p:spPr>
          <a:xfrm>
            <a:off x="222577" y="168356"/>
            <a:ext cx="11704380" cy="606909"/>
          </a:xfrm>
        </p:spPr>
        <p:txBody>
          <a:bodyPr>
            <a:noAutofit/>
          </a:bodyPr>
          <a:lstStyle/>
          <a:p>
            <a:r>
              <a:rPr kumimoji="1" lang="en-US" altLang="ja-JP" sz="3600" dirty="0"/>
              <a:t>Baryon-Baryon interaction in SU</a:t>
            </a:r>
            <a:r>
              <a:rPr kumimoji="1" lang="en-US" altLang="ja-JP" sz="3600" baseline="-25000" dirty="0"/>
              <a:t>F</a:t>
            </a:r>
            <a:r>
              <a:rPr kumimoji="1" lang="en-US" altLang="ja-JP" sz="3600" dirty="0"/>
              <a:t>(3) symmetry</a:t>
            </a:r>
            <a:endParaRPr kumimoji="1" lang="ja-JP" altLang="en-US" sz="3600" dirty="0"/>
          </a:p>
        </p:txBody>
      </p:sp>
      <p:sp>
        <p:nvSpPr>
          <p:cNvPr id="3" name="コンテンツ プレースホルダー 2"/>
          <p:cNvSpPr>
            <a:spLocks noGrp="1"/>
          </p:cNvSpPr>
          <p:nvPr>
            <p:ph idx="1"/>
          </p:nvPr>
        </p:nvSpPr>
        <p:spPr>
          <a:xfrm>
            <a:off x="1824894" y="6853108"/>
            <a:ext cx="8308975" cy="559873"/>
          </a:xfrm>
        </p:spPr>
        <p:txBody>
          <a:bodyPr/>
          <a:lstStyle/>
          <a:p>
            <a:r>
              <a:rPr kumimoji="1" lang="en-US" altLang="ja-JP" dirty="0" err="1"/>
              <a:t>aa</a:t>
            </a:r>
            <a:endParaRPr kumimoji="1" lang="ja-JP" altLang="en-US" dirty="0"/>
          </a:p>
        </p:txBody>
      </p:sp>
      <p:sp>
        <p:nvSpPr>
          <p:cNvPr id="5" name="スライド番号プレースホルダー 4"/>
          <p:cNvSpPr>
            <a:spLocks noGrp="1"/>
          </p:cNvSpPr>
          <p:nvPr>
            <p:ph type="sldNum" sz="quarter" idx="12"/>
          </p:nvPr>
        </p:nvSpPr>
        <p:spPr>
          <a:xfrm>
            <a:off x="8192631"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6BB73A-582F-4420-9A14-CB10A2B2E5E8}" type="slidenum">
              <a:rPr kumimoji="0" lang="en-US" sz="1200" b="0" i="0" u="none" strike="noStrike" kern="1200" cap="none" spc="0" normalizeH="0" baseline="0" noProof="0" smtClean="0">
                <a:ln>
                  <a:noFill/>
                </a:ln>
                <a:solidFill>
                  <a:srgbClr val="000000">
                    <a:tint val="75000"/>
                  </a:srgbClr>
                </a:solidFill>
                <a:effectLst/>
                <a:uLnTx/>
                <a:uFillTx/>
                <a:latin typeface="Avenir Next LT Pro"/>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Avenir Next LT Pro"/>
              <a:ea typeface="+mn-ea"/>
              <a:cs typeface="+mn-cs"/>
            </a:endParaRPr>
          </a:p>
        </p:txBody>
      </p:sp>
      <p:sp>
        <p:nvSpPr>
          <p:cNvPr id="177" name="円/楕円 176"/>
          <p:cNvSpPr/>
          <p:nvPr/>
        </p:nvSpPr>
        <p:spPr>
          <a:xfrm>
            <a:off x="7308434" y="2862746"/>
            <a:ext cx="192367" cy="19236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venir Next LT Pro"/>
              <a:ea typeface="ＭＳ Ｐゴシック" panose="020B0600070205080204" pitchFamily="34" charset="-128"/>
              <a:cs typeface="+mn-cs"/>
            </a:endParaRPr>
          </a:p>
        </p:txBody>
      </p:sp>
      <p:grpSp>
        <p:nvGrpSpPr>
          <p:cNvPr id="252" name="図形グループ 251"/>
          <p:cNvGrpSpPr/>
          <p:nvPr/>
        </p:nvGrpSpPr>
        <p:grpSpPr>
          <a:xfrm>
            <a:off x="1410491" y="2052970"/>
            <a:ext cx="2698598" cy="1839541"/>
            <a:chOff x="561248" y="1916904"/>
            <a:chExt cx="2698598" cy="1839541"/>
          </a:xfrm>
        </p:grpSpPr>
        <p:grpSp>
          <p:nvGrpSpPr>
            <p:cNvPr id="151" name="図形グループ 150"/>
            <p:cNvGrpSpPr/>
            <p:nvPr/>
          </p:nvGrpSpPr>
          <p:grpSpPr>
            <a:xfrm>
              <a:off x="561248" y="1916904"/>
              <a:ext cx="2698598" cy="1839540"/>
              <a:chOff x="2114737" y="2440722"/>
              <a:chExt cx="3438539" cy="2343932"/>
            </a:xfrm>
          </p:grpSpPr>
          <p:grpSp>
            <p:nvGrpSpPr>
              <p:cNvPr id="152" name="図形グループ 151"/>
              <p:cNvGrpSpPr/>
              <p:nvPr/>
            </p:nvGrpSpPr>
            <p:grpSpPr>
              <a:xfrm>
                <a:off x="2116428" y="2440722"/>
                <a:ext cx="3436848" cy="588889"/>
                <a:chOff x="-916687" y="2146278"/>
                <a:chExt cx="3436848" cy="588889"/>
              </a:xfrm>
            </p:grpSpPr>
            <p:cxnSp>
              <p:nvCxnSpPr>
                <p:cNvPr id="157" name="直線コネクタ 156"/>
                <p:cNvCxnSpPr/>
                <p:nvPr/>
              </p:nvCxnSpPr>
              <p:spPr>
                <a:xfrm>
                  <a:off x="113311" y="2146278"/>
                  <a:ext cx="1372547" cy="0"/>
                </a:xfrm>
                <a:prstGeom prst="line">
                  <a:avLst/>
                </a:prstGeom>
                <a:ln w="57150" cmpd="sng">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58" name="直線コネクタ 157"/>
                <p:cNvCxnSpPr/>
                <p:nvPr/>
              </p:nvCxnSpPr>
              <p:spPr>
                <a:xfrm>
                  <a:off x="1147614" y="2735167"/>
                  <a:ext cx="1372547" cy="0"/>
                </a:xfrm>
                <a:prstGeom prst="line">
                  <a:avLst/>
                </a:prstGeom>
                <a:ln w="57150" cmpd="sng">
                  <a:solidFill>
                    <a:srgbClr val="263B86"/>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9" name="直線コネクタ 158"/>
                <p:cNvCxnSpPr/>
                <p:nvPr/>
              </p:nvCxnSpPr>
              <p:spPr>
                <a:xfrm>
                  <a:off x="-916687" y="2721450"/>
                  <a:ext cx="1372547" cy="0"/>
                </a:xfrm>
                <a:prstGeom prst="line">
                  <a:avLst/>
                </a:prstGeom>
                <a:ln w="57150" cmpd="sng">
                  <a:solidFill>
                    <a:srgbClr val="263B86"/>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53" name="図形グループ 152"/>
              <p:cNvGrpSpPr/>
              <p:nvPr/>
            </p:nvGrpSpPr>
            <p:grpSpPr>
              <a:xfrm rot="10800000">
                <a:off x="2114737" y="4195765"/>
                <a:ext cx="3436848" cy="588889"/>
                <a:chOff x="5523107" y="1890986"/>
                <a:chExt cx="3436848" cy="588889"/>
              </a:xfrm>
            </p:grpSpPr>
            <p:cxnSp>
              <p:nvCxnSpPr>
                <p:cNvPr id="154" name="直線コネクタ 153"/>
                <p:cNvCxnSpPr/>
                <p:nvPr/>
              </p:nvCxnSpPr>
              <p:spPr>
                <a:xfrm>
                  <a:off x="6553105" y="1890986"/>
                  <a:ext cx="1372547" cy="0"/>
                </a:xfrm>
                <a:prstGeom prst="line">
                  <a:avLst/>
                </a:prstGeom>
                <a:ln w="57150" cmpd="sng">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55" name="直線コネクタ 154"/>
                <p:cNvCxnSpPr/>
                <p:nvPr/>
              </p:nvCxnSpPr>
              <p:spPr>
                <a:xfrm>
                  <a:off x="7587408" y="2479875"/>
                  <a:ext cx="1372547" cy="0"/>
                </a:xfrm>
                <a:prstGeom prst="line">
                  <a:avLst/>
                </a:prstGeom>
                <a:ln w="57150" cmpd="sng">
                  <a:solidFill>
                    <a:srgbClr val="263B86"/>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56" name="直線コネクタ 155"/>
                <p:cNvCxnSpPr/>
                <p:nvPr/>
              </p:nvCxnSpPr>
              <p:spPr>
                <a:xfrm>
                  <a:off x="5523107" y="2466158"/>
                  <a:ext cx="1372547" cy="0"/>
                </a:xfrm>
                <a:prstGeom prst="line">
                  <a:avLst/>
                </a:prstGeom>
                <a:ln w="57150" cmpd="sng">
                  <a:solidFill>
                    <a:srgbClr val="263B86"/>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cxnSp>
          <p:nvCxnSpPr>
            <p:cNvPr id="188" name="直線コネクタ 187"/>
            <p:cNvCxnSpPr/>
            <p:nvPr/>
          </p:nvCxnSpPr>
          <p:spPr>
            <a:xfrm>
              <a:off x="1370927" y="1916904"/>
              <a:ext cx="1077188" cy="183954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p:nvPr/>
          </p:nvCxnSpPr>
          <p:spPr>
            <a:xfrm>
              <a:off x="785582" y="2820256"/>
              <a:ext cx="2195576" cy="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94" name="直線コネクタ 193"/>
            <p:cNvCxnSpPr/>
            <p:nvPr/>
          </p:nvCxnSpPr>
          <p:spPr>
            <a:xfrm flipH="1">
              <a:off x="1372979" y="1916904"/>
              <a:ext cx="1077188" cy="183954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96" name="直線コネクタ 195"/>
            <p:cNvCxnSpPr/>
            <p:nvPr/>
          </p:nvCxnSpPr>
          <p:spPr>
            <a:xfrm>
              <a:off x="1056878" y="2404295"/>
              <a:ext cx="1695143" cy="1"/>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198" name="直線コネクタ 197"/>
            <p:cNvCxnSpPr/>
            <p:nvPr/>
          </p:nvCxnSpPr>
          <p:spPr>
            <a:xfrm>
              <a:off x="1056878" y="3305043"/>
              <a:ext cx="1695143" cy="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00" name="直線コネクタ 199"/>
            <p:cNvCxnSpPr/>
            <p:nvPr/>
          </p:nvCxnSpPr>
          <p:spPr>
            <a:xfrm>
              <a:off x="1056878" y="2404295"/>
              <a:ext cx="854806" cy="1352149"/>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1911684" y="1916904"/>
              <a:ext cx="840337" cy="138814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04" name="直線コネクタ 203"/>
            <p:cNvCxnSpPr/>
            <p:nvPr/>
          </p:nvCxnSpPr>
          <p:spPr>
            <a:xfrm flipH="1">
              <a:off x="1056878" y="1916904"/>
              <a:ext cx="854806" cy="1377374"/>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p:cNvCxnSpPr/>
            <p:nvPr/>
          </p:nvCxnSpPr>
          <p:spPr>
            <a:xfrm flipH="1">
              <a:off x="1911684" y="2404295"/>
              <a:ext cx="840337" cy="1352150"/>
            </a:xfrm>
            <a:prstGeom prst="line">
              <a:avLst/>
            </a:prstGeom>
            <a:ln>
              <a:solidFill>
                <a:srgbClr val="263B86"/>
              </a:solidFill>
            </a:ln>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1487777" y="5008822"/>
            <a:ext cx="2544968" cy="988414"/>
            <a:chOff x="785582" y="4899493"/>
            <a:chExt cx="2544968" cy="988414"/>
          </a:xfrm>
        </p:grpSpPr>
        <p:grpSp>
          <p:nvGrpSpPr>
            <p:cNvPr id="160" name="図形グループ 159"/>
            <p:cNvGrpSpPr/>
            <p:nvPr/>
          </p:nvGrpSpPr>
          <p:grpSpPr>
            <a:xfrm>
              <a:off x="785582" y="5077779"/>
              <a:ext cx="2544968" cy="748257"/>
              <a:chOff x="5700482" y="4682801"/>
              <a:chExt cx="3242785" cy="953425"/>
            </a:xfrm>
          </p:grpSpPr>
          <p:cxnSp>
            <p:nvCxnSpPr>
              <p:cNvPr id="161" name="直線コネクタ 160"/>
              <p:cNvCxnSpPr/>
              <p:nvPr/>
            </p:nvCxnSpPr>
            <p:spPr>
              <a:xfrm>
                <a:off x="6216500" y="5617363"/>
                <a:ext cx="2159943" cy="18863"/>
              </a:xfrm>
              <a:prstGeom prst="line">
                <a:avLst/>
              </a:prstGeom>
              <a:ln w="57150" cmpd="sng"/>
            </p:spPr>
            <p:style>
              <a:lnRef idx="2">
                <a:schemeClr val="accent1"/>
              </a:lnRef>
              <a:fillRef idx="0">
                <a:schemeClr val="accent1"/>
              </a:fillRef>
              <a:effectRef idx="1">
                <a:schemeClr val="accent1"/>
              </a:effectRef>
              <a:fontRef idx="minor">
                <a:schemeClr val="tx1"/>
              </a:fontRef>
            </p:style>
          </p:cxnSp>
          <p:cxnSp>
            <p:nvCxnSpPr>
              <p:cNvPr id="162" name="直線コネクタ 161"/>
              <p:cNvCxnSpPr/>
              <p:nvPr/>
            </p:nvCxnSpPr>
            <p:spPr>
              <a:xfrm>
                <a:off x="5700482" y="4682801"/>
                <a:ext cx="2159943" cy="18863"/>
              </a:xfrm>
              <a:prstGeom prst="line">
                <a:avLst/>
              </a:prstGeom>
              <a:ln w="57150" cmpd="sng"/>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3" name="直線コネクタ 162"/>
              <p:cNvCxnSpPr/>
              <p:nvPr/>
            </p:nvCxnSpPr>
            <p:spPr>
              <a:xfrm>
                <a:off x="6783324" y="4704039"/>
                <a:ext cx="2159943" cy="18863"/>
              </a:xfrm>
              <a:prstGeom prst="line">
                <a:avLst/>
              </a:prstGeom>
              <a:ln w="57150" cmpd="sng"/>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208" name="直線コネクタ 207"/>
            <p:cNvCxnSpPr/>
            <p:nvPr/>
          </p:nvCxnSpPr>
          <p:spPr>
            <a:xfrm>
              <a:off x="1399715" y="5400842"/>
              <a:ext cx="127396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0" name="直線コネクタ 209"/>
            <p:cNvCxnSpPr/>
            <p:nvPr/>
          </p:nvCxnSpPr>
          <p:spPr>
            <a:xfrm>
              <a:off x="1751264" y="4899493"/>
              <a:ext cx="5882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2" name="直線コネクタ 211"/>
            <p:cNvCxnSpPr/>
            <p:nvPr/>
          </p:nvCxnSpPr>
          <p:spPr>
            <a:xfrm>
              <a:off x="1751264" y="4899493"/>
              <a:ext cx="588210" cy="92654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4" name="直線コネクタ 213"/>
            <p:cNvCxnSpPr/>
            <p:nvPr/>
          </p:nvCxnSpPr>
          <p:spPr>
            <a:xfrm flipH="1">
              <a:off x="1751264" y="4899493"/>
              <a:ext cx="588210" cy="98841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直線コネクタ 215"/>
            <p:cNvCxnSpPr/>
            <p:nvPr/>
          </p:nvCxnSpPr>
          <p:spPr>
            <a:xfrm>
              <a:off x="1399715" y="5400842"/>
              <a:ext cx="351549" cy="425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18" name="直線コネクタ 217"/>
            <p:cNvCxnSpPr/>
            <p:nvPr/>
          </p:nvCxnSpPr>
          <p:spPr>
            <a:xfrm flipH="1">
              <a:off x="2339474" y="5400842"/>
              <a:ext cx="334209" cy="487065"/>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4" name="円/楕円 253"/>
          <p:cNvSpPr/>
          <p:nvPr/>
        </p:nvSpPr>
        <p:spPr>
          <a:xfrm>
            <a:off x="2406648" y="2435622"/>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55" name="円/楕円 254"/>
          <p:cNvSpPr/>
          <p:nvPr/>
        </p:nvSpPr>
        <p:spPr>
          <a:xfrm>
            <a:off x="2953899" y="2435623"/>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56" name="円/楕円 255"/>
          <p:cNvSpPr/>
          <p:nvPr/>
        </p:nvSpPr>
        <p:spPr>
          <a:xfrm>
            <a:off x="2092954" y="2851583"/>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57" name="円/楕円 256"/>
          <p:cNvSpPr/>
          <p:nvPr/>
        </p:nvSpPr>
        <p:spPr>
          <a:xfrm>
            <a:off x="2682925" y="2851583"/>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58" name="円/楕円 257"/>
          <p:cNvSpPr/>
          <p:nvPr/>
        </p:nvSpPr>
        <p:spPr>
          <a:xfrm>
            <a:off x="3251966" y="2851583"/>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59" name="円/楕円 258"/>
          <p:cNvSpPr/>
          <p:nvPr/>
        </p:nvSpPr>
        <p:spPr>
          <a:xfrm>
            <a:off x="2406648" y="3336371"/>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60" name="円/楕円 259"/>
          <p:cNvSpPr/>
          <p:nvPr/>
        </p:nvSpPr>
        <p:spPr>
          <a:xfrm>
            <a:off x="2952571" y="3332766"/>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261" name="円/楕円 260"/>
          <p:cNvSpPr/>
          <p:nvPr/>
        </p:nvSpPr>
        <p:spPr>
          <a:xfrm>
            <a:off x="2682925" y="2773580"/>
            <a:ext cx="156005" cy="156005"/>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grpSp>
        <p:nvGrpSpPr>
          <p:cNvPr id="263" name="図形グループ 262"/>
          <p:cNvGrpSpPr/>
          <p:nvPr/>
        </p:nvGrpSpPr>
        <p:grpSpPr>
          <a:xfrm>
            <a:off x="4598540" y="2543021"/>
            <a:ext cx="1262460" cy="875715"/>
            <a:chOff x="3802768" y="2404295"/>
            <a:chExt cx="1362655" cy="945216"/>
          </a:xfrm>
        </p:grpSpPr>
        <p:grpSp>
          <p:nvGrpSpPr>
            <p:cNvPr id="253" name="図形グループ 252"/>
            <p:cNvGrpSpPr/>
            <p:nvPr/>
          </p:nvGrpSpPr>
          <p:grpSpPr>
            <a:xfrm>
              <a:off x="3802768" y="2404295"/>
              <a:ext cx="1362655" cy="945216"/>
              <a:chOff x="3802768" y="2404295"/>
              <a:chExt cx="1362655" cy="945216"/>
            </a:xfrm>
          </p:grpSpPr>
          <p:grpSp>
            <p:nvGrpSpPr>
              <p:cNvPr id="168" name="図形グループ 167"/>
              <p:cNvGrpSpPr/>
              <p:nvPr/>
            </p:nvGrpSpPr>
            <p:grpSpPr>
              <a:xfrm>
                <a:off x="3802768" y="2404295"/>
                <a:ext cx="1362655" cy="945216"/>
                <a:chOff x="6031629" y="4503926"/>
                <a:chExt cx="1736287" cy="1204389"/>
              </a:xfrm>
            </p:grpSpPr>
            <p:grpSp>
              <p:nvGrpSpPr>
                <p:cNvPr id="169" name="図形グループ 168"/>
                <p:cNvGrpSpPr/>
                <p:nvPr/>
              </p:nvGrpSpPr>
              <p:grpSpPr>
                <a:xfrm>
                  <a:off x="6039646" y="5406203"/>
                  <a:ext cx="1728270" cy="302112"/>
                  <a:chOff x="6039646" y="5406203"/>
                  <a:chExt cx="1728270" cy="302112"/>
                </a:xfrm>
              </p:grpSpPr>
              <p:cxnSp>
                <p:nvCxnSpPr>
                  <p:cNvPr id="174" name="直線コネクタ 173"/>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5" name="直線コネクタ 174"/>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6" name="直線コネクタ 175"/>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70" name="図形グループ 169"/>
                <p:cNvGrpSpPr/>
                <p:nvPr/>
              </p:nvGrpSpPr>
              <p:grpSpPr>
                <a:xfrm rot="10800000">
                  <a:off x="6031629" y="4503926"/>
                  <a:ext cx="1728270" cy="302112"/>
                  <a:chOff x="6039646" y="5406203"/>
                  <a:chExt cx="1728270" cy="302112"/>
                </a:xfrm>
              </p:grpSpPr>
              <p:cxnSp>
                <p:nvCxnSpPr>
                  <p:cNvPr id="171" name="直線コネクタ 170"/>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73" name="直線コネクタ 172"/>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cxnSp>
            <p:nvCxnSpPr>
              <p:cNvPr id="220" name="直線コネクタ 219"/>
              <p:cNvCxnSpPr/>
              <p:nvPr/>
            </p:nvCxnSpPr>
            <p:spPr>
              <a:xfrm>
                <a:off x="3957680" y="2860360"/>
                <a:ext cx="1042834"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22" name="直線コネクタ 221"/>
              <p:cNvCxnSpPr/>
              <p:nvPr/>
            </p:nvCxnSpPr>
            <p:spPr>
              <a:xfrm>
                <a:off x="4224513" y="2404295"/>
                <a:ext cx="519165" cy="94521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24" name="直線コネクタ 223"/>
              <p:cNvCxnSpPr/>
              <p:nvPr/>
            </p:nvCxnSpPr>
            <p:spPr>
              <a:xfrm flipH="1">
                <a:off x="4224513" y="2404295"/>
                <a:ext cx="519165" cy="94521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262" name="円/楕円 261"/>
            <p:cNvSpPr/>
            <p:nvPr/>
          </p:nvSpPr>
          <p:spPr>
            <a:xfrm>
              <a:off x="4409275" y="2788552"/>
              <a:ext cx="156005" cy="15600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grpSp>
      <p:grpSp>
        <p:nvGrpSpPr>
          <p:cNvPr id="265" name="図形グループ 264"/>
          <p:cNvGrpSpPr/>
          <p:nvPr/>
        </p:nvGrpSpPr>
        <p:grpSpPr>
          <a:xfrm>
            <a:off x="6849796" y="4899537"/>
            <a:ext cx="1362655" cy="974293"/>
            <a:chOff x="6281280" y="4816943"/>
            <a:chExt cx="1362655" cy="974293"/>
          </a:xfrm>
        </p:grpSpPr>
        <p:grpSp>
          <p:nvGrpSpPr>
            <p:cNvPr id="251" name="図形グループ 250"/>
            <p:cNvGrpSpPr/>
            <p:nvPr/>
          </p:nvGrpSpPr>
          <p:grpSpPr>
            <a:xfrm>
              <a:off x="6281280" y="4816943"/>
              <a:ext cx="1362655" cy="974293"/>
              <a:chOff x="6281280" y="4816943"/>
              <a:chExt cx="1362655" cy="974293"/>
            </a:xfrm>
          </p:grpSpPr>
          <p:grpSp>
            <p:nvGrpSpPr>
              <p:cNvPr id="178" name="図形グループ 177"/>
              <p:cNvGrpSpPr/>
              <p:nvPr/>
            </p:nvGrpSpPr>
            <p:grpSpPr>
              <a:xfrm>
                <a:off x="6281280" y="4846020"/>
                <a:ext cx="1362655" cy="945216"/>
                <a:chOff x="6031629" y="4503926"/>
                <a:chExt cx="1736287" cy="1204389"/>
              </a:xfrm>
            </p:grpSpPr>
            <p:grpSp>
              <p:nvGrpSpPr>
                <p:cNvPr id="179" name="図形グループ 178"/>
                <p:cNvGrpSpPr/>
                <p:nvPr/>
              </p:nvGrpSpPr>
              <p:grpSpPr>
                <a:xfrm>
                  <a:off x="6039646" y="5406203"/>
                  <a:ext cx="1728270" cy="302112"/>
                  <a:chOff x="6039646" y="5406203"/>
                  <a:chExt cx="1728270" cy="302112"/>
                </a:xfrm>
              </p:grpSpPr>
              <p:cxnSp>
                <p:nvCxnSpPr>
                  <p:cNvPr id="184" name="直線コネクタ 183"/>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86" name="直線コネクタ 185"/>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nvGrpSpPr>
                <p:cNvPr id="180" name="図形グループ 179"/>
                <p:cNvGrpSpPr/>
                <p:nvPr/>
              </p:nvGrpSpPr>
              <p:grpSpPr>
                <a:xfrm rot="10800000">
                  <a:off x="6031629" y="4503926"/>
                  <a:ext cx="1728270" cy="302112"/>
                  <a:chOff x="6039646" y="5406203"/>
                  <a:chExt cx="1728270" cy="302112"/>
                </a:xfrm>
              </p:grpSpPr>
              <p:cxnSp>
                <p:nvCxnSpPr>
                  <p:cNvPr id="181" name="直線コネクタ 180"/>
                  <p:cNvCxnSpPr/>
                  <p:nvPr/>
                </p:nvCxnSpPr>
                <p:spPr>
                  <a:xfrm>
                    <a:off x="6569014" y="5708315"/>
                    <a:ext cx="698934"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2" name="直線コネクタ 181"/>
                  <p:cNvCxnSpPr/>
                  <p:nvPr/>
                </p:nvCxnSpPr>
                <p:spPr>
                  <a:xfrm>
                    <a:off x="6039646" y="5406203"/>
                    <a:ext cx="698934" cy="0"/>
                  </a:xfrm>
                  <a:prstGeom prst="line">
                    <a:avLst/>
                  </a:prstGeom>
                  <a:ln w="57150" cmpd="sng">
                    <a:solidFill>
                      <a:srgbClr val="008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83" name="直線コネクタ 182"/>
                  <p:cNvCxnSpPr/>
                  <p:nvPr/>
                </p:nvCxnSpPr>
                <p:spPr>
                  <a:xfrm>
                    <a:off x="7068982" y="5406203"/>
                    <a:ext cx="698934" cy="0"/>
                  </a:xfrm>
                  <a:prstGeom prst="line">
                    <a:avLst/>
                  </a:prstGeom>
                  <a:ln w="57150" cmpd="sng">
                    <a:solidFill>
                      <a:srgbClr val="008000"/>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grpSp>
          </p:grpSp>
          <p:cxnSp>
            <p:nvCxnSpPr>
              <p:cNvPr id="228" name="直線コネクタ 227"/>
              <p:cNvCxnSpPr/>
              <p:nvPr/>
            </p:nvCxnSpPr>
            <p:spPr>
              <a:xfrm flipH="1">
                <a:off x="6703025" y="4816943"/>
                <a:ext cx="519165" cy="97429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0" name="直線コネクタ 229"/>
              <p:cNvCxnSpPr/>
              <p:nvPr/>
            </p:nvCxnSpPr>
            <p:spPr>
              <a:xfrm>
                <a:off x="6673659" y="4816943"/>
                <a:ext cx="548531" cy="97429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2" name="直線コネクタ 231"/>
              <p:cNvCxnSpPr/>
              <p:nvPr/>
            </p:nvCxnSpPr>
            <p:spPr>
              <a:xfrm>
                <a:off x="6390106" y="5334002"/>
                <a:ext cx="1136315"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264" name="円/楕円 263"/>
            <p:cNvSpPr/>
            <p:nvPr/>
          </p:nvSpPr>
          <p:spPr>
            <a:xfrm>
              <a:off x="6882725" y="5255999"/>
              <a:ext cx="156005" cy="156005"/>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grpSp>
      <p:grpSp>
        <p:nvGrpSpPr>
          <p:cNvPr id="279" name="図形グループ 278"/>
          <p:cNvGrpSpPr/>
          <p:nvPr/>
        </p:nvGrpSpPr>
        <p:grpSpPr>
          <a:xfrm>
            <a:off x="1237476" y="4258886"/>
            <a:ext cx="7199198" cy="2257909"/>
            <a:chOff x="586575" y="1685775"/>
            <a:chExt cx="7199198" cy="2257909"/>
          </a:xfrm>
        </p:grpSpPr>
        <p:cxnSp>
          <p:nvCxnSpPr>
            <p:cNvPr id="280" name="直線コネクタ 279"/>
            <p:cNvCxnSpPr/>
            <p:nvPr/>
          </p:nvCxnSpPr>
          <p:spPr>
            <a:xfrm>
              <a:off x="621797" y="3783181"/>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81" name="直線コネクタ 280"/>
            <p:cNvCxnSpPr/>
            <p:nvPr/>
          </p:nvCxnSpPr>
          <p:spPr>
            <a:xfrm>
              <a:off x="621797" y="3318514"/>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82" name="直線コネクタ 281"/>
            <p:cNvCxnSpPr/>
            <p:nvPr/>
          </p:nvCxnSpPr>
          <p:spPr>
            <a:xfrm>
              <a:off x="603077" y="1949626"/>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83" name="直線コネクタ 282"/>
            <p:cNvCxnSpPr/>
            <p:nvPr/>
          </p:nvCxnSpPr>
          <p:spPr>
            <a:xfrm>
              <a:off x="586575" y="2406956"/>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84" name="直線コネクタ 283"/>
            <p:cNvCxnSpPr/>
            <p:nvPr/>
          </p:nvCxnSpPr>
          <p:spPr>
            <a:xfrm>
              <a:off x="603077" y="2833624"/>
              <a:ext cx="7163976" cy="0"/>
            </a:xfrm>
            <a:prstGeom prst="line">
              <a:avLst/>
            </a:prstGeom>
            <a:ln>
              <a:prstDash val="dot"/>
            </a:ln>
          </p:spPr>
          <p:style>
            <a:lnRef idx="2">
              <a:schemeClr val="dk1"/>
            </a:lnRef>
            <a:fillRef idx="0">
              <a:schemeClr val="dk1"/>
            </a:fillRef>
            <a:effectRef idx="1">
              <a:schemeClr val="dk1"/>
            </a:effectRef>
            <a:fontRef idx="minor">
              <a:schemeClr val="tx1"/>
            </a:fontRef>
          </p:style>
        </p:cxnSp>
        <p:cxnSp>
          <p:nvCxnSpPr>
            <p:cNvPr id="285" name="直線コネクタ 284"/>
            <p:cNvCxnSpPr/>
            <p:nvPr/>
          </p:nvCxnSpPr>
          <p:spPr>
            <a:xfrm flipV="1">
              <a:off x="603077" y="1685775"/>
              <a:ext cx="0" cy="2257909"/>
            </a:xfrm>
            <a:prstGeom prst="line">
              <a:avLst/>
            </a:prstGeom>
            <a:ln>
              <a:headEnd type="none"/>
              <a:tailEnd type="arrow"/>
            </a:ln>
          </p:spPr>
          <p:style>
            <a:lnRef idx="2">
              <a:schemeClr val="dk1"/>
            </a:lnRef>
            <a:fillRef idx="0">
              <a:schemeClr val="dk1"/>
            </a:fillRef>
            <a:effectRef idx="1">
              <a:schemeClr val="dk1"/>
            </a:effectRef>
            <a:fontRef idx="minor">
              <a:schemeClr val="tx1"/>
            </a:fontRef>
          </p:style>
        </p:cxnSp>
      </p:grpSp>
      <p:grpSp>
        <p:nvGrpSpPr>
          <p:cNvPr id="293" name="図形グループ 292"/>
          <p:cNvGrpSpPr/>
          <p:nvPr/>
        </p:nvGrpSpPr>
        <p:grpSpPr>
          <a:xfrm>
            <a:off x="561173" y="1858436"/>
            <a:ext cx="677297" cy="2173711"/>
            <a:chOff x="219914" y="1749106"/>
            <a:chExt cx="677297" cy="2173711"/>
          </a:xfrm>
        </p:grpSpPr>
        <p:sp>
          <p:nvSpPr>
            <p:cNvPr id="286" name="テキスト ボックス 285"/>
            <p:cNvSpPr txBox="1"/>
            <p:nvPr/>
          </p:nvSpPr>
          <p:spPr>
            <a:xfrm rot="16200000">
              <a:off x="-275158" y="2684742"/>
              <a:ext cx="132869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Strangeness</a:t>
              </a:r>
              <a:endParaRPr kumimoji="1" lang="ja-JP" altLang="en-US" sz="16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288" name="テキスト ボックス 287"/>
            <p:cNvSpPr txBox="1"/>
            <p:nvPr/>
          </p:nvSpPr>
          <p:spPr>
            <a:xfrm>
              <a:off x="547920" y="1749106"/>
              <a:ext cx="3193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0</a:t>
              </a:r>
            </a:p>
          </p:txBody>
        </p:sp>
        <p:sp>
          <p:nvSpPr>
            <p:cNvPr id="289" name="テキスト ボックス 288"/>
            <p:cNvSpPr txBox="1"/>
            <p:nvPr/>
          </p:nvSpPr>
          <p:spPr>
            <a:xfrm>
              <a:off x="485435" y="2181731"/>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-1</a:t>
              </a:r>
            </a:p>
          </p:txBody>
        </p:sp>
        <p:sp>
          <p:nvSpPr>
            <p:cNvPr id="290" name="テキスト ボックス 289"/>
            <p:cNvSpPr txBox="1"/>
            <p:nvPr/>
          </p:nvSpPr>
          <p:spPr>
            <a:xfrm>
              <a:off x="490787" y="2628227"/>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-2</a:t>
              </a:r>
            </a:p>
          </p:txBody>
        </p:sp>
        <p:sp>
          <p:nvSpPr>
            <p:cNvPr id="291" name="テキスト ボックス 290"/>
            <p:cNvSpPr txBox="1"/>
            <p:nvPr/>
          </p:nvSpPr>
          <p:spPr>
            <a:xfrm>
              <a:off x="504155" y="3109475"/>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-3</a:t>
              </a:r>
            </a:p>
          </p:txBody>
        </p:sp>
        <p:sp>
          <p:nvSpPr>
            <p:cNvPr id="292" name="テキスト ボックス 291"/>
            <p:cNvSpPr txBox="1"/>
            <p:nvPr/>
          </p:nvSpPr>
          <p:spPr>
            <a:xfrm>
              <a:off x="481605" y="3553485"/>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-4</a:t>
              </a:r>
            </a:p>
          </p:txBody>
        </p:sp>
      </p:grpSp>
      <p:grpSp>
        <p:nvGrpSpPr>
          <p:cNvPr id="294" name="図形グループ 293"/>
          <p:cNvGrpSpPr/>
          <p:nvPr/>
        </p:nvGrpSpPr>
        <p:grpSpPr>
          <a:xfrm>
            <a:off x="530423" y="4318877"/>
            <a:ext cx="677297" cy="2173711"/>
            <a:chOff x="219914" y="1749106"/>
            <a:chExt cx="677297" cy="2173711"/>
          </a:xfrm>
        </p:grpSpPr>
        <p:sp>
          <p:nvSpPr>
            <p:cNvPr id="295" name="テキスト ボックス 294"/>
            <p:cNvSpPr txBox="1"/>
            <p:nvPr/>
          </p:nvSpPr>
          <p:spPr>
            <a:xfrm rot="16200000">
              <a:off x="-275158" y="2684742"/>
              <a:ext cx="132869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Strangeness</a:t>
              </a:r>
              <a:endParaRPr kumimoji="1" lang="ja-JP" altLang="en-US" sz="16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296" name="テキスト ボックス 295"/>
            <p:cNvSpPr txBox="1"/>
            <p:nvPr/>
          </p:nvSpPr>
          <p:spPr>
            <a:xfrm>
              <a:off x="547920" y="1749106"/>
              <a:ext cx="3193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0</a:t>
              </a:r>
            </a:p>
          </p:txBody>
        </p:sp>
        <p:sp>
          <p:nvSpPr>
            <p:cNvPr id="297" name="テキスト ボックス 296"/>
            <p:cNvSpPr txBox="1"/>
            <p:nvPr/>
          </p:nvSpPr>
          <p:spPr>
            <a:xfrm>
              <a:off x="485435" y="2181731"/>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-1</a:t>
              </a:r>
            </a:p>
          </p:txBody>
        </p:sp>
        <p:sp>
          <p:nvSpPr>
            <p:cNvPr id="298" name="テキスト ボックス 297"/>
            <p:cNvSpPr txBox="1"/>
            <p:nvPr/>
          </p:nvSpPr>
          <p:spPr>
            <a:xfrm>
              <a:off x="490787" y="2628227"/>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-2</a:t>
              </a:r>
            </a:p>
          </p:txBody>
        </p:sp>
        <p:sp>
          <p:nvSpPr>
            <p:cNvPr id="299" name="テキスト ボックス 298"/>
            <p:cNvSpPr txBox="1"/>
            <p:nvPr/>
          </p:nvSpPr>
          <p:spPr>
            <a:xfrm>
              <a:off x="504155" y="3109475"/>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-3</a:t>
              </a:r>
            </a:p>
          </p:txBody>
        </p:sp>
        <p:sp>
          <p:nvSpPr>
            <p:cNvPr id="300" name="テキスト ボックス 299"/>
            <p:cNvSpPr txBox="1"/>
            <p:nvPr/>
          </p:nvSpPr>
          <p:spPr>
            <a:xfrm>
              <a:off x="481605" y="3553485"/>
              <a:ext cx="39305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-4</a:t>
              </a:r>
            </a:p>
          </p:txBody>
        </p:sp>
      </p:grpSp>
      <p:sp>
        <p:nvSpPr>
          <p:cNvPr id="6" name="テキスト ボックス 5"/>
          <p:cNvSpPr txBox="1"/>
          <p:nvPr/>
        </p:nvSpPr>
        <p:spPr>
          <a:xfrm>
            <a:off x="1522672" y="1394994"/>
            <a:ext cx="482824" cy="400110"/>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27</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21" name="テキスト ボックス 120"/>
          <p:cNvSpPr txBox="1"/>
          <p:nvPr/>
        </p:nvSpPr>
        <p:spPr>
          <a:xfrm>
            <a:off x="4683862" y="1458325"/>
            <a:ext cx="447558" cy="400110"/>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8s</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22" name="テキスト ボックス 121"/>
          <p:cNvSpPr txBox="1"/>
          <p:nvPr/>
        </p:nvSpPr>
        <p:spPr>
          <a:xfrm>
            <a:off x="7214540" y="1508910"/>
            <a:ext cx="333746" cy="400110"/>
          </a:xfrm>
          <a:prstGeom prst="rect">
            <a:avLst/>
          </a:prstGeom>
          <a:ln>
            <a:solidFill>
              <a:schemeClr val="accent6"/>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1</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23" name="テキスト ボックス 122"/>
          <p:cNvSpPr txBox="1"/>
          <p:nvPr/>
        </p:nvSpPr>
        <p:spPr>
          <a:xfrm>
            <a:off x="1603266" y="4026952"/>
            <a:ext cx="596638" cy="400110"/>
          </a:xfrm>
          <a:prstGeom prst="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10*</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24" name="テキスト ボックス 123"/>
          <p:cNvSpPr txBox="1"/>
          <p:nvPr/>
        </p:nvSpPr>
        <p:spPr>
          <a:xfrm>
            <a:off x="5031882" y="4139919"/>
            <a:ext cx="482824" cy="400110"/>
          </a:xfrm>
          <a:prstGeom prst="rect">
            <a:avLst/>
          </a:prstGeom>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10</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25" name="テキスト ボックス 124"/>
          <p:cNvSpPr txBox="1"/>
          <p:nvPr/>
        </p:nvSpPr>
        <p:spPr>
          <a:xfrm>
            <a:off x="7321713" y="4006861"/>
            <a:ext cx="470000" cy="400110"/>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8a</a:t>
            </a:r>
            <a:endParaRPr kumimoji="1" lang="ja-JP" altLang="en-US" sz="20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grpSp>
        <p:nvGrpSpPr>
          <p:cNvPr id="11" name="図形グループ 10"/>
          <p:cNvGrpSpPr/>
          <p:nvPr/>
        </p:nvGrpSpPr>
        <p:grpSpPr>
          <a:xfrm>
            <a:off x="3994198" y="4991675"/>
            <a:ext cx="2544968" cy="916954"/>
            <a:chOff x="3652939" y="4882346"/>
            <a:chExt cx="2544968" cy="916954"/>
          </a:xfrm>
        </p:grpSpPr>
        <p:grpSp>
          <p:nvGrpSpPr>
            <p:cNvPr id="249" name="図形グループ 248"/>
            <p:cNvGrpSpPr/>
            <p:nvPr/>
          </p:nvGrpSpPr>
          <p:grpSpPr>
            <a:xfrm>
              <a:off x="3652939" y="4882346"/>
              <a:ext cx="2544968" cy="916954"/>
              <a:chOff x="2155723" y="4909082"/>
              <a:chExt cx="2544968" cy="916954"/>
            </a:xfrm>
          </p:grpSpPr>
          <p:grpSp>
            <p:nvGrpSpPr>
              <p:cNvPr id="164" name="図形グループ 163"/>
              <p:cNvGrpSpPr/>
              <p:nvPr/>
            </p:nvGrpSpPr>
            <p:grpSpPr>
              <a:xfrm rot="10800000">
                <a:off x="2155723" y="4909082"/>
                <a:ext cx="2544968" cy="748257"/>
                <a:chOff x="5700482" y="4682801"/>
                <a:chExt cx="3242785" cy="953425"/>
              </a:xfrm>
            </p:grpSpPr>
            <p:cxnSp>
              <p:nvCxnSpPr>
                <p:cNvPr id="165" name="直線コネクタ 164"/>
                <p:cNvCxnSpPr/>
                <p:nvPr/>
              </p:nvCxnSpPr>
              <p:spPr>
                <a:xfrm>
                  <a:off x="6216500" y="5617363"/>
                  <a:ext cx="2159943" cy="18863"/>
                </a:xfrm>
                <a:prstGeom prst="line">
                  <a:avLst/>
                </a:prstGeom>
                <a:ln w="57150" cmpd="sng">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66" name="直線コネクタ 165"/>
                <p:cNvCxnSpPr/>
                <p:nvPr/>
              </p:nvCxnSpPr>
              <p:spPr>
                <a:xfrm>
                  <a:off x="5700482" y="4682801"/>
                  <a:ext cx="2159943" cy="18863"/>
                </a:xfrm>
                <a:prstGeom prst="line">
                  <a:avLst/>
                </a:prstGeom>
                <a:ln w="57150" cmpd="sng">
                  <a:solidFill>
                    <a:schemeClr val="accent4"/>
                  </a:solidFill>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67" name="直線コネクタ 166"/>
                <p:cNvCxnSpPr/>
                <p:nvPr/>
              </p:nvCxnSpPr>
              <p:spPr>
                <a:xfrm>
                  <a:off x="6783324" y="4704039"/>
                  <a:ext cx="2159943" cy="18863"/>
                </a:xfrm>
                <a:prstGeom prst="line">
                  <a:avLst/>
                </a:prstGeom>
                <a:ln w="57150" cmpd="sng">
                  <a:solidFill>
                    <a:schemeClr val="accent4"/>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236" name="直線コネクタ 235"/>
              <p:cNvCxnSpPr/>
              <p:nvPr/>
            </p:nvCxnSpPr>
            <p:spPr>
              <a:xfrm>
                <a:off x="2845597" y="5334002"/>
                <a:ext cx="1245140"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p:nvPr/>
            </p:nvCxnSpPr>
            <p:spPr>
              <a:xfrm>
                <a:off x="3101474" y="5811232"/>
                <a:ext cx="701294" cy="14804"/>
              </a:xfrm>
              <a:prstGeom prst="line">
                <a:avLst/>
              </a:prstGeom>
              <a:ln>
                <a:solidFill>
                  <a:srgbClr val="BE0204"/>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p:nvPr/>
            </p:nvCxnSpPr>
            <p:spPr>
              <a:xfrm flipV="1">
                <a:off x="3101474" y="4909082"/>
                <a:ext cx="561473" cy="902150"/>
              </a:xfrm>
              <a:prstGeom prst="line">
                <a:avLst/>
              </a:prstGeom>
              <a:ln>
                <a:solidFill>
                  <a:srgbClr val="BE0204"/>
                </a:solidFill>
              </a:ln>
            </p:spPr>
            <p:style>
              <a:lnRef idx="2">
                <a:schemeClr val="accent1"/>
              </a:lnRef>
              <a:fillRef idx="0">
                <a:schemeClr val="accent1"/>
              </a:fillRef>
              <a:effectRef idx="1">
                <a:schemeClr val="accent1"/>
              </a:effectRef>
              <a:fontRef idx="minor">
                <a:schemeClr val="tx1"/>
              </a:fontRef>
            </p:style>
          </p:cxnSp>
          <p:cxnSp>
            <p:nvCxnSpPr>
              <p:cNvPr id="242" name="直線コネクタ 241"/>
              <p:cNvCxnSpPr/>
              <p:nvPr/>
            </p:nvCxnSpPr>
            <p:spPr>
              <a:xfrm flipH="1" flipV="1">
                <a:off x="3168314" y="4909082"/>
                <a:ext cx="561473" cy="916954"/>
              </a:xfrm>
              <a:prstGeom prst="line">
                <a:avLst/>
              </a:prstGeom>
              <a:ln>
                <a:solidFill>
                  <a:srgbClr val="BE0204"/>
                </a:solidFill>
              </a:ln>
            </p:spPr>
            <p:style>
              <a:lnRef idx="2">
                <a:schemeClr val="accent1"/>
              </a:lnRef>
              <a:fillRef idx="0">
                <a:schemeClr val="accent1"/>
              </a:fillRef>
              <a:effectRef idx="1">
                <a:schemeClr val="accent1"/>
              </a:effectRef>
              <a:fontRef idx="minor">
                <a:schemeClr val="tx1"/>
              </a:fontRef>
            </p:style>
          </p:cxnSp>
        </p:grpSp>
        <p:cxnSp>
          <p:nvCxnSpPr>
            <p:cNvPr id="8" name="直線コネクタ 7"/>
            <p:cNvCxnSpPr/>
            <p:nvPr/>
          </p:nvCxnSpPr>
          <p:spPr>
            <a:xfrm flipH="1">
              <a:off x="4400802" y="4882346"/>
              <a:ext cx="264728" cy="42492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5227003" y="4899493"/>
              <a:ext cx="292738" cy="407773"/>
            </a:xfrm>
            <a:prstGeom prst="line">
              <a:avLst/>
            </a:prstGeom>
            <a:ln>
              <a:solidFill>
                <a:srgbClr val="BE0204"/>
              </a:solidFill>
            </a:ln>
          </p:spPr>
          <p:style>
            <a:lnRef idx="2">
              <a:schemeClr val="accent1"/>
            </a:lnRef>
            <a:fillRef idx="0">
              <a:schemeClr val="accent1"/>
            </a:fillRef>
            <a:effectRef idx="1">
              <a:schemeClr val="accent1"/>
            </a:effectRef>
            <a:fontRef idx="minor">
              <a:schemeClr val="tx1"/>
            </a:fontRef>
          </p:style>
        </p:cxnSp>
      </p:grpSp>
      <p:sp>
        <p:nvSpPr>
          <p:cNvPr id="12" name="テキスト ボックス 11"/>
          <p:cNvSpPr txBox="1"/>
          <p:nvPr/>
        </p:nvSpPr>
        <p:spPr>
          <a:xfrm>
            <a:off x="3251965" y="1580193"/>
            <a:ext cx="4764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venir Next LT Pro"/>
                <a:ea typeface="ＭＳ Ｐゴシック" panose="020B0600070205080204" pitchFamily="34" charset="-128"/>
                <a:cs typeface="+mn-cs"/>
              </a:rPr>
              <a:t>pp</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2" name="テキスト ボックス 131"/>
          <p:cNvSpPr txBox="1"/>
          <p:nvPr/>
        </p:nvSpPr>
        <p:spPr>
          <a:xfrm>
            <a:off x="1921774" y="1580193"/>
            <a:ext cx="45397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venir Next LT Pro"/>
                <a:ea typeface="ＭＳ Ｐゴシック" panose="020B0600070205080204" pitchFamily="34" charset="-128"/>
                <a:cs typeface="+mn-cs"/>
              </a:rPr>
              <a:t>nn</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3" name="テキスト ボックス 132"/>
          <p:cNvSpPr txBox="1"/>
          <p:nvPr/>
        </p:nvSpPr>
        <p:spPr>
          <a:xfrm>
            <a:off x="2384688" y="1580193"/>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venir Next LT Pro"/>
                <a:ea typeface="ＭＳ Ｐゴシック" panose="020B0600070205080204" pitchFamily="34" charset="-128"/>
                <a:cs typeface="+mn-cs"/>
              </a:rPr>
              <a:t>pn+np</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4" name="テキスト ボックス 133"/>
          <p:cNvSpPr txBox="1"/>
          <p:nvPr/>
        </p:nvSpPr>
        <p:spPr>
          <a:xfrm>
            <a:off x="2399988" y="4043324"/>
            <a:ext cx="81945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venir Next LT Pro"/>
                <a:ea typeface="ＭＳ Ｐゴシック" panose="020B0600070205080204" pitchFamily="34" charset="-128"/>
                <a:cs typeface="+mn-cs"/>
              </a:rPr>
              <a:t>pn-np</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 name="テキスト ボックス 12"/>
          <p:cNvSpPr txBox="1"/>
          <p:nvPr/>
        </p:nvSpPr>
        <p:spPr>
          <a:xfrm>
            <a:off x="3607941" y="2199971"/>
            <a:ext cx="10342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S</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N(T=3/2)</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6" name="テキスト ボックス 135"/>
          <p:cNvSpPr txBox="1"/>
          <p:nvPr/>
        </p:nvSpPr>
        <p:spPr>
          <a:xfrm>
            <a:off x="3653396" y="2475032"/>
            <a:ext cx="13532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S</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a:t>
            </a: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L</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N(T=1/2)</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7" name="テキスト ボックス 136"/>
          <p:cNvSpPr txBox="1"/>
          <p:nvPr/>
        </p:nvSpPr>
        <p:spPr>
          <a:xfrm>
            <a:off x="5973628" y="4620838"/>
            <a:ext cx="10342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S</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N(T=3/2)</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4" name="テキスト ボックス 13"/>
          <p:cNvSpPr txBox="1"/>
          <p:nvPr/>
        </p:nvSpPr>
        <p:spPr>
          <a:xfrm>
            <a:off x="4797576" y="6486071"/>
            <a:ext cx="97334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X</a:t>
            </a:r>
            <a:r>
              <a:rPr kumimoji="1" lang="en-US" altLang="ja-JP" sz="1400" b="0" i="0" u="none" strike="noStrike" kern="1200" cap="none" spc="0" normalizeH="0" baseline="30000" noProof="0" dirty="0">
                <a:ln>
                  <a:noFill/>
                </a:ln>
                <a:solidFill>
                  <a:srgbClr val="000000"/>
                </a:solidFill>
                <a:effectLst/>
                <a:uLnTx/>
                <a:uFillTx/>
                <a:latin typeface="Avenir Next LT Pro"/>
                <a:ea typeface="ＭＳ Ｐゴシック" panose="020B0600070205080204" pitchFamily="34" charset="-128"/>
                <a:cs typeface="+mn-cs"/>
              </a:rPr>
              <a:t>0</a:t>
            </a: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X</a:t>
            </a:r>
            <a:r>
              <a:rPr kumimoji="1" lang="en-US" altLang="ja-JP" sz="1400" b="0" i="0" u="none" strike="noStrike" kern="1200" cap="none" spc="0" normalizeH="0" baseline="30000" noProof="0" dirty="0">
                <a:ln>
                  <a:noFill/>
                </a:ln>
                <a:solidFill>
                  <a:srgbClr val="000000"/>
                </a:solidFill>
                <a:effectLst/>
                <a:uLnTx/>
                <a:uFillTx/>
                <a:latin typeface="Symbol" charset="2"/>
                <a:ea typeface="ＭＳ Ｐゴシック" panose="020B0600070205080204" pitchFamily="34" charset="-128"/>
                <a:cs typeface="Symbol" charset="2"/>
              </a:rPr>
              <a:t>-</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a:t>
            </a: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X</a:t>
            </a:r>
            <a:r>
              <a:rPr kumimoji="1" lang="en-US" altLang="ja-JP" sz="1400" b="0" i="0" u="none" strike="noStrike" kern="1200" cap="none" spc="0" normalizeH="0" baseline="30000" noProof="0" dirty="0">
                <a:ln>
                  <a:noFill/>
                </a:ln>
                <a:solidFill>
                  <a:srgbClr val="000000"/>
                </a:solidFill>
                <a:effectLst/>
                <a:uLnTx/>
                <a:uFillTx/>
                <a:latin typeface="Symbol" charset="2"/>
                <a:ea typeface="ＭＳ Ｐゴシック" panose="020B0600070205080204" pitchFamily="34" charset="-128"/>
                <a:cs typeface="Symbol" charset="2"/>
              </a:rPr>
              <a:t>-</a:t>
            </a: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X</a:t>
            </a:r>
            <a:r>
              <a:rPr kumimoji="1" lang="en-US" altLang="ja-JP" sz="1400" b="0" i="0" u="none" strike="noStrike" kern="1200" cap="none" spc="0" normalizeH="0" baseline="30000" noProof="0" dirty="0">
                <a:ln>
                  <a:noFill/>
                </a:ln>
                <a:solidFill>
                  <a:srgbClr val="000000"/>
                </a:solidFill>
                <a:effectLst/>
                <a:uLnTx/>
                <a:uFillTx/>
                <a:latin typeface="Avenir Next LT Pro"/>
                <a:ea typeface="ＭＳ Ｐゴシック" panose="020B0600070205080204" pitchFamily="34" charset="-128"/>
                <a:cs typeface="+mn-cs"/>
              </a:rPr>
              <a:t>0</a:t>
            </a:r>
            <a:endParaRPr kumimoji="1" lang="ja-JP" altLang="en-US" sz="1400" b="0" i="0" u="none" strike="noStrike" kern="1200" cap="none" spc="0" normalizeH="0" baseline="3000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39" name="テキスト ボックス 138"/>
          <p:cNvSpPr txBox="1"/>
          <p:nvPr/>
        </p:nvSpPr>
        <p:spPr>
          <a:xfrm>
            <a:off x="5296868" y="2180623"/>
            <a:ext cx="135325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S</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a:t>
            </a:r>
            <a:r>
              <a:rPr kumimoji="1" lang="en-US" altLang="ja-JP" sz="1400" b="0" i="0" u="none" strike="noStrike" kern="1200" cap="none" spc="0" normalizeH="0" baseline="0" noProof="0" dirty="0">
                <a:ln>
                  <a:noFill/>
                </a:ln>
                <a:solidFill>
                  <a:srgbClr val="000000"/>
                </a:solidFill>
                <a:effectLst/>
                <a:uLnTx/>
                <a:uFillTx/>
                <a:latin typeface="Symbol" charset="2"/>
                <a:ea typeface="ＭＳ Ｐゴシック" panose="020B0600070205080204" pitchFamily="34" charset="-128"/>
                <a:cs typeface="Symbol" charset="2"/>
              </a:rPr>
              <a:t>L</a:t>
            </a: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N(T=1/2)</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5" name="テキスト ボックス 14"/>
          <p:cNvSpPr txBox="1"/>
          <p:nvPr/>
        </p:nvSpPr>
        <p:spPr>
          <a:xfrm>
            <a:off x="5091951" y="1529749"/>
            <a:ext cx="17578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symmetric for particle exchange</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141" name="テキスト ボックス 140"/>
          <p:cNvSpPr txBox="1"/>
          <p:nvPr/>
        </p:nvSpPr>
        <p:spPr>
          <a:xfrm>
            <a:off x="7674706" y="4449145"/>
            <a:ext cx="16924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anti-symmetric for particle exchange</a:t>
            </a:r>
            <a:endParaRPr kumimoji="1" lang="ja-JP" altLang="en-US" sz="14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sp>
        <p:nvSpPr>
          <p:cNvPr id="7" name="角丸四角形 6"/>
          <p:cNvSpPr/>
          <p:nvPr/>
        </p:nvSpPr>
        <p:spPr>
          <a:xfrm>
            <a:off x="1487777" y="1394994"/>
            <a:ext cx="2621313" cy="5197728"/>
          </a:xfrm>
          <a:prstGeom prst="roundRect">
            <a:avLst/>
          </a:prstGeom>
          <a:noFill/>
          <a:ln w="57150" cmpd="sng">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9" name="テキスト ボックス 8"/>
          <p:cNvSpPr txBox="1"/>
          <p:nvPr/>
        </p:nvSpPr>
        <p:spPr>
          <a:xfrm>
            <a:off x="479485" y="968327"/>
            <a:ext cx="385432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Same </a:t>
            </a:r>
            <a:r>
              <a:rPr kumimoji="1" lang="en-US" altLang="ja-JP" sz="1800" b="0" i="0" u="none" strike="noStrike" kern="1200" cap="none" spc="0" normalizeH="0" baseline="0" noProof="0" dirty="0" err="1">
                <a:ln>
                  <a:noFill/>
                </a:ln>
                <a:solidFill>
                  <a:srgbClr val="000000"/>
                </a:solidFill>
                <a:effectLst/>
                <a:uLnTx/>
                <a:uFillTx/>
                <a:latin typeface="Avenir Next LT Pro"/>
                <a:ea typeface="ＭＳ Ｐゴシック" panose="020B0600070205080204" pitchFamily="34" charset="-128"/>
                <a:cs typeface="+mn-cs"/>
              </a:rPr>
              <a:t>multiplet</a:t>
            </a: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 with NN interaction</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grpSp>
        <p:nvGrpSpPr>
          <p:cNvPr id="16" name="図形グループ 15"/>
          <p:cNvGrpSpPr/>
          <p:nvPr/>
        </p:nvGrpSpPr>
        <p:grpSpPr>
          <a:xfrm>
            <a:off x="4296241" y="959856"/>
            <a:ext cx="5994671" cy="5632867"/>
            <a:chOff x="3954981" y="850526"/>
            <a:chExt cx="5994671" cy="5632867"/>
          </a:xfrm>
        </p:grpSpPr>
        <p:sp>
          <p:nvSpPr>
            <p:cNvPr id="135" name="角丸四角形 134"/>
            <p:cNvSpPr/>
            <p:nvPr/>
          </p:nvSpPr>
          <p:spPr>
            <a:xfrm>
              <a:off x="3954981" y="1285665"/>
              <a:ext cx="4614177" cy="5197728"/>
            </a:xfrm>
            <a:prstGeom prst="roundRect">
              <a:avLst>
                <a:gd name="adj" fmla="val 11452"/>
              </a:avLst>
            </a:prstGeom>
            <a:noFill/>
            <a:ln w="57150" cmpd="sng">
              <a:solidFill>
                <a:srgbClr val="008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venir Next LT Pro"/>
                <a:ea typeface="ＭＳ Ｐゴシック" panose="020B0600070205080204" pitchFamily="34" charset="-128"/>
                <a:cs typeface="+mn-cs"/>
              </a:endParaRPr>
            </a:p>
          </p:txBody>
        </p:sp>
        <p:sp>
          <p:nvSpPr>
            <p:cNvPr id="138" name="テキスト ボックス 137"/>
            <p:cNvSpPr txBox="1"/>
            <p:nvPr/>
          </p:nvSpPr>
          <p:spPr>
            <a:xfrm>
              <a:off x="4227701" y="850526"/>
              <a:ext cx="5721951" cy="369332"/>
            </a:xfrm>
            <a:prstGeom prst="rect">
              <a:avLst/>
            </a:prstGeom>
            <a:ln>
              <a:solidFill>
                <a:srgbClr val="008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rPr>
                <a:t>Newly appeared interaction in BB(YN, YY) interaction</a:t>
              </a:r>
              <a:endParaRPr kumimoji="1" lang="ja-JP" altLang="en-US" sz="1800" b="0" i="0" u="none" strike="noStrike" kern="1200" cap="none" spc="0" normalizeH="0" baseline="0" noProof="0" dirty="0">
                <a:ln>
                  <a:noFill/>
                </a:ln>
                <a:solidFill>
                  <a:srgbClr val="000000"/>
                </a:solidFill>
                <a:effectLst/>
                <a:uLnTx/>
                <a:uFillTx/>
                <a:latin typeface="Avenir Next LT Pro"/>
                <a:ea typeface="ＭＳ Ｐゴシック" panose="020B0600070205080204" pitchFamily="34" charset="-128"/>
                <a:cs typeface="+mn-cs"/>
              </a:endParaRPr>
            </a:p>
          </p:txBody>
        </p:sp>
      </p:grpSp>
    </p:spTree>
    <p:extLst>
      <p:ext uri="{BB962C8B-B14F-4D97-AF65-F5344CB8AC3E}">
        <p14:creationId xmlns:p14="http://schemas.microsoft.com/office/powerpoint/2010/main" val="34316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6A3B43-444E-3549-9BCE-FAAFAD0EDCA7}"/>
              </a:ext>
            </a:extLst>
          </p:cNvPr>
          <p:cNvSpPr>
            <a:spLocks noGrp="1"/>
          </p:cNvSpPr>
          <p:nvPr>
            <p:ph type="title"/>
          </p:nvPr>
        </p:nvSpPr>
        <p:spPr>
          <a:xfrm>
            <a:off x="0" y="20977"/>
            <a:ext cx="12191999" cy="1325563"/>
          </a:xfrm>
        </p:spPr>
        <p:txBody>
          <a:bodyPr/>
          <a:lstStyle/>
          <a:p>
            <a:r>
              <a:rPr kumimoji="1" lang="en-US" altLang="ja-JP" sz="3600" dirty="0"/>
              <a:t>Baryon-Baryon interaction </a:t>
            </a:r>
            <a:r>
              <a:rPr kumimoji="1" lang="en-US" altLang="ja-JP" sz="3200" dirty="0"/>
              <a:t>(Lattice QCD calculation)</a:t>
            </a:r>
            <a:endParaRPr kumimoji="1" lang="ja-JP" altLang="en-US" sz="3600"/>
          </a:p>
        </p:txBody>
      </p:sp>
      <p:grpSp>
        <p:nvGrpSpPr>
          <p:cNvPr id="70" name="グループ化 69">
            <a:extLst>
              <a:ext uri="{FF2B5EF4-FFF2-40B4-BE49-F238E27FC236}">
                <a16:creationId xmlns:a16="http://schemas.microsoft.com/office/drawing/2014/main" id="{E9DB8675-9E0B-3143-A8E1-1272FC5DB154}"/>
              </a:ext>
            </a:extLst>
          </p:cNvPr>
          <p:cNvGrpSpPr/>
          <p:nvPr/>
        </p:nvGrpSpPr>
        <p:grpSpPr>
          <a:xfrm>
            <a:off x="119792" y="1099789"/>
            <a:ext cx="12072208" cy="5684431"/>
            <a:chOff x="1556628" y="1507400"/>
            <a:chExt cx="12072208" cy="5684431"/>
          </a:xfrm>
        </p:grpSpPr>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50F2BCF2-6F36-2F4A-9B68-DCB71BD89AFA}"/>
                </a:ext>
              </a:extLst>
            </p:cNvPr>
            <p:cNvPicPr>
              <a:picLocks noChangeAspect="1"/>
            </p:cNvPicPr>
            <p:nvPr/>
          </p:nvPicPr>
          <p:blipFill>
            <a:blip r:embed="rId3"/>
            <a:stretch>
              <a:fillRect/>
            </a:stretch>
          </p:blipFill>
          <p:spPr>
            <a:xfrm>
              <a:off x="1556628" y="1507400"/>
              <a:ext cx="12072208" cy="5684431"/>
            </a:xfrm>
            <a:prstGeom prst="rect">
              <a:avLst/>
            </a:prstGeom>
          </p:spPr>
        </p:pic>
        <p:sp>
          <p:nvSpPr>
            <p:cNvPr id="64" name="テキスト ボックス 63">
              <a:extLst>
                <a:ext uri="{FF2B5EF4-FFF2-40B4-BE49-F238E27FC236}">
                  <a16:creationId xmlns:a16="http://schemas.microsoft.com/office/drawing/2014/main" id="{0D507032-13BA-A740-9F8B-1EB582A36AE9}"/>
                </a:ext>
              </a:extLst>
            </p:cNvPr>
            <p:cNvSpPr txBox="1"/>
            <p:nvPr/>
          </p:nvSpPr>
          <p:spPr>
            <a:xfrm>
              <a:off x="2873869" y="2168606"/>
              <a:ext cx="1595309" cy="369332"/>
            </a:xfrm>
            <a:prstGeom prst="rect">
              <a:avLst/>
            </a:prstGeom>
            <a:noFill/>
          </p:spPr>
          <p:txBody>
            <a:bodyPr wrap="none" rtlCol="0">
              <a:spAutoFit/>
            </a:bodyPr>
            <a:lstStyle/>
            <a:p>
              <a:r>
                <a:rPr kumimoji="1" lang="en-US" altLang="ja-JP" dirty="0"/>
                <a:t>NN int. (</a:t>
              </a:r>
              <a:r>
                <a:rPr kumimoji="1" lang="en-US" altLang="ja-JP" baseline="30000" dirty="0"/>
                <a:t>1</a:t>
              </a:r>
              <a:r>
                <a:rPr kumimoji="1" lang="en-US" altLang="ja-JP" dirty="0"/>
                <a:t>S</a:t>
              </a:r>
              <a:r>
                <a:rPr kumimoji="1" lang="en-US" altLang="ja-JP" baseline="-25000" dirty="0"/>
                <a:t>0</a:t>
              </a:r>
              <a:r>
                <a:rPr kumimoji="1" lang="en-US" altLang="ja-JP" dirty="0"/>
                <a:t>)</a:t>
              </a:r>
              <a:endParaRPr kumimoji="1" lang="ja-JP" altLang="en-US"/>
            </a:p>
          </p:txBody>
        </p:sp>
        <p:sp>
          <p:nvSpPr>
            <p:cNvPr id="65" name="テキスト ボックス 64">
              <a:extLst>
                <a:ext uri="{FF2B5EF4-FFF2-40B4-BE49-F238E27FC236}">
                  <a16:creationId xmlns:a16="http://schemas.microsoft.com/office/drawing/2014/main" id="{9B0C464D-2C8E-3D48-BFC1-7B1F9A499CD4}"/>
                </a:ext>
              </a:extLst>
            </p:cNvPr>
            <p:cNvSpPr txBox="1"/>
            <p:nvPr/>
          </p:nvSpPr>
          <p:spPr>
            <a:xfrm>
              <a:off x="3076547" y="4915107"/>
              <a:ext cx="1595309" cy="369332"/>
            </a:xfrm>
            <a:prstGeom prst="rect">
              <a:avLst/>
            </a:prstGeom>
            <a:noFill/>
          </p:spPr>
          <p:txBody>
            <a:bodyPr wrap="none" rtlCol="0">
              <a:spAutoFit/>
            </a:bodyPr>
            <a:lstStyle/>
            <a:p>
              <a:r>
                <a:rPr kumimoji="1" lang="en-US" altLang="ja-JP" dirty="0"/>
                <a:t>NN int. (</a:t>
              </a:r>
              <a:r>
                <a:rPr kumimoji="1" lang="en-US" altLang="ja-JP" baseline="30000" dirty="0"/>
                <a:t>3</a:t>
              </a:r>
              <a:r>
                <a:rPr kumimoji="1" lang="en-US" altLang="ja-JP" dirty="0"/>
                <a:t>S</a:t>
              </a:r>
              <a:r>
                <a:rPr kumimoji="1" lang="en-US" altLang="ja-JP" baseline="-25000" dirty="0"/>
                <a:t>1</a:t>
              </a:r>
              <a:r>
                <a:rPr kumimoji="1" lang="en-US" altLang="ja-JP" dirty="0"/>
                <a:t>)</a:t>
              </a:r>
              <a:endParaRPr kumimoji="1" lang="ja-JP" altLang="en-US"/>
            </a:p>
          </p:txBody>
        </p:sp>
        <p:sp>
          <p:nvSpPr>
            <p:cNvPr id="66" name="テキスト ボックス 65">
              <a:extLst>
                <a:ext uri="{FF2B5EF4-FFF2-40B4-BE49-F238E27FC236}">
                  <a16:creationId xmlns:a16="http://schemas.microsoft.com/office/drawing/2014/main" id="{FF9187A9-0A2B-4F4C-8C2A-5AA646AECF39}"/>
                </a:ext>
              </a:extLst>
            </p:cNvPr>
            <p:cNvSpPr txBox="1"/>
            <p:nvPr/>
          </p:nvSpPr>
          <p:spPr>
            <a:xfrm>
              <a:off x="6351964" y="2034941"/>
              <a:ext cx="3144248" cy="646331"/>
            </a:xfrm>
            <a:prstGeom prst="rect">
              <a:avLst/>
            </a:prstGeom>
            <a:solidFill>
              <a:srgbClr val="FF0000">
                <a:alpha val="40000"/>
              </a:srgbClr>
            </a:solidFill>
          </p:spPr>
          <p:txBody>
            <a:bodyPr wrap="square" rtlCol="0">
              <a:spAutoFit/>
            </a:bodyPr>
            <a:lstStyle/>
            <a:p>
              <a:r>
                <a:rPr lang="en-US" altLang="ja-JP" dirty="0"/>
                <a:t>Strong repulsive force</a:t>
              </a:r>
            </a:p>
            <a:p>
              <a:r>
                <a:rPr lang="en-US" altLang="ja-JP" dirty="0"/>
                <a:t>due to quark Pauli effect</a:t>
              </a:r>
              <a:endParaRPr kumimoji="1" lang="en-US" altLang="ja-JP" dirty="0"/>
            </a:p>
          </p:txBody>
        </p:sp>
        <p:sp>
          <p:nvSpPr>
            <p:cNvPr id="68" name="テキスト ボックス 67">
              <a:extLst>
                <a:ext uri="{FF2B5EF4-FFF2-40B4-BE49-F238E27FC236}">
                  <a16:creationId xmlns:a16="http://schemas.microsoft.com/office/drawing/2014/main" id="{35405D65-F6B1-5E41-A30A-A0B5C641E3E2}"/>
                </a:ext>
              </a:extLst>
            </p:cNvPr>
            <p:cNvSpPr txBox="1"/>
            <p:nvPr/>
          </p:nvSpPr>
          <p:spPr>
            <a:xfrm>
              <a:off x="10808209" y="2062970"/>
              <a:ext cx="2565254" cy="646331"/>
            </a:xfrm>
            <a:prstGeom prst="rect">
              <a:avLst/>
            </a:prstGeom>
            <a:solidFill>
              <a:srgbClr val="92D050">
                <a:alpha val="40000"/>
              </a:srgbClr>
            </a:solidFill>
          </p:spPr>
          <p:txBody>
            <a:bodyPr wrap="square" rtlCol="0">
              <a:spAutoFit/>
            </a:bodyPr>
            <a:lstStyle/>
            <a:p>
              <a:r>
                <a:rPr lang="en-US" altLang="ja-JP" dirty="0"/>
                <a:t>Attractive pocket</a:t>
              </a:r>
            </a:p>
            <a:p>
              <a:r>
                <a:rPr kumimoji="1" lang="en-US" altLang="ja-JP" dirty="0"/>
                <a:t>at short range</a:t>
              </a:r>
              <a:endParaRPr kumimoji="1" lang="ja-JP" altLang="en-US"/>
            </a:p>
          </p:txBody>
        </p:sp>
        <p:sp>
          <p:nvSpPr>
            <p:cNvPr id="69" name="テキスト ボックス 68">
              <a:extLst>
                <a:ext uri="{FF2B5EF4-FFF2-40B4-BE49-F238E27FC236}">
                  <a16:creationId xmlns:a16="http://schemas.microsoft.com/office/drawing/2014/main" id="{4E20FC7B-42B6-F341-95D2-BCC22A5D946D}"/>
                </a:ext>
              </a:extLst>
            </p:cNvPr>
            <p:cNvSpPr txBox="1"/>
            <p:nvPr/>
          </p:nvSpPr>
          <p:spPr>
            <a:xfrm>
              <a:off x="10889397" y="4869774"/>
              <a:ext cx="2199455" cy="646331"/>
            </a:xfrm>
            <a:prstGeom prst="rect">
              <a:avLst/>
            </a:prstGeom>
            <a:solidFill>
              <a:srgbClr val="92D050">
                <a:alpha val="40000"/>
              </a:srgbClr>
            </a:solidFill>
          </p:spPr>
          <p:txBody>
            <a:bodyPr wrap="square" rtlCol="0">
              <a:spAutoFit/>
            </a:bodyPr>
            <a:lstStyle/>
            <a:p>
              <a:r>
                <a:rPr kumimoji="1" lang="en-US" altLang="ja-JP" dirty="0"/>
                <a:t>Relatively weak repulsive core</a:t>
              </a:r>
              <a:endParaRPr kumimoji="1" lang="ja-JP" altLang="en-US"/>
            </a:p>
          </p:txBody>
        </p:sp>
      </p:grpSp>
      <p:sp>
        <p:nvSpPr>
          <p:cNvPr id="3" name="角丸四角形 2">
            <a:extLst>
              <a:ext uri="{FF2B5EF4-FFF2-40B4-BE49-F238E27FC236}">
                <a16:creationId xmlns:a16="http://schemas.microsoft.com/office/drawing/2014/main" id="{C1A170F7-3330-6B4F-848A-452EBE34B364}"/>
              </a:ext>
            </a:extLst>
          </p:cNvPr>
          <p:cNvSpPr/>
          <p:nvPr/>
        </p:nvSpPr>
        <p:spPr>
          <a:xfrm>
            <a:off x="119793" y="1085032"/>
            <a:ext cx="3995008" cy="5684431"/>
          </a:xfrm>
          <a:prstGeom prst="roundRect">
            <a:avLst>
              <a:gd name="adj" fmla="val 2523"/>
            </a:avLst>
          </a:prstGeom>
          <a:no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a:extLst>
              <a:ext uri="{FF2B5EF4-FFF2-40B4-BE49-F238E27FC236}">
                <a16:creationId xmlns:a16="http://schemas.microsoft.com/office/drawing/2014/main" id="{438825CB-E578-E74C-838F-F3D2CDB4C160}"/>
              </a:ext>
            </a:extLst>
          </p:cNvPr>
          <p:cNvSpPr/>
          <p:nvPr/>
        </p:nvSpPr>
        <p:spPr>
          <a:xfrm>
            <a:off x="4151876" y="1085032"/>
            <a:ext cx="7920331" cy="5684431"/>
          </a:xfrm>
          <a:prstGeom prst="roundRect">
            <a:avLst>
              <a:gd name="adj" fmla="val 2523"/>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3B6D3900-E0A1-CF4E-885E-E73C746506B8}"/>
              </a:ext>
            </a:extLst>
          </p:cNvPr>
          <p:cNvSpPr txBox="1"/>
          <p:nvPr/>
        </p:nvSpPr>
        <p:spPr>
          <a:xfrm>
            <a:off x="1886393" y="6002827"/>
            <a:ext cx="853900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t>The interactions created by strange quarks are expected to </a:t>
            </a:r>
          </a:p>
          <a:p>
            <a:pPr algn="ctr"/>
            <a:r>
              <a:rPr lang="en-US" altLang="ja-JP" sz="2000" dirty="0"/>
              <a:t>exhibit diverse forces in the short-range domain.</a:t>
            </a:r>
            <a:endParaRPr kumimoji="1" lang="ja-JP" altLang="en-US" sz="2000"/>
          </a:p>
        </p:txBody>
      </p:sp>
      <p:sp>
        <p:nvSpPr>
          <p:cNvPr id="4" name="テキスト ボックス 3">
            <a:extLst>
              <a:ext uri="{FF2B5EF4-FFF2-40B4-BE49-F238E27FC236}">
                <a16:creationId xmlns:a16="http://schemas.microsoft.com/office/drawing/2014/main" id="{2ECA37DD-A277-780C-325D-AF01706AC20B}"/>
              </a:ext>
            </a:extLst>
          </p:cNvPr>
          <p:cNvSpPr txBox="1"/>
          <p:nvPr/>
        </p:nvSpPr>
        <p:spPr>
          <a:xfrm>
            <a:off x="9225771" y="2318651"/>
            <a:ext cx="26530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 name="テキスト ボックス 4">
            <a:extLst>
              <a:ext uri="{FF2B5EF4-FFF2-40B4-BE49-F238E27FC236}">
                <a16:creationId xmlns:a16="http://schemas.microsoft.com/office/drawing/2014/main" id="{97F8D1AA-31F8-61FB-2697-3A94849BA134}"/>
              </a:ext>
            </a:extLst>
          </p:cNvPr>
          <p:cNvSpPr txBox="1"/>
          <p:nvPr/>
        </p:nvSpPr>
        <p:spPr>
          <a:xfrm>
            <a:off x="4967793" y="4564635"/>
            <a:ext cx="3144248" cy="646331"/>
          </a:xfrm>
          <a:prstGeom prst="rect">
            <a:avLst/>
          </a:prstGeom>
          <a:solidFill>
            <a:srgbClr val="FF0000">
              <a:alpha val="40000"/>
            </a:srgbClr>
          </a:solidFill>
        </p:spPr>
        <p:txBody>
          <a:bodyPr wrap="square" rtlCol="0">
            <a:spAutoFit/>
          </a:bodyPr>
          <a:lstStyle/>
          <a:p>
            <a:r>
              <a:rPr lang="en-US" altLang="ja-JP" dirty="0"/>
              <a:t>Strong repulsive force</a:t>
            </a:r>
          </a:p>
          <a:p>
            <a:r>
              <a:rPr lang="en-US" altLang="ja-JP" dirty="0"/>
              <a:t>due to quark Pauli effect</a:t>
            </a:r>
            <a:endParaRPr kumimoji="1" lang="en-US" altLang="ja-JP" dirty="0"/>
          </a:p>
        </p:txBody>
      </p:sp>
    </p:spTree>
    <p:extLst>
      <p:ext uri="{BB962C8B-B14F-4D97-AF65-F5344CB8AC3E}">
        <p14:creationId xmlns:p14="http://schemas.microsoft.com/office/powerpoint/2010/main" val="202174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67C4-A98E-8F79-E2F3-07058D9F27C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481BF8-3930-A1A7-3111-8DA85AED0719}"/>
              </a:ext>
            </a:extLst>
          </p:cNvPr>
          <p:cNvSpPr>
            <a:spLocks noGrp="1"/>
          </p:cNvSpPr>
          <p:nvPr>
            <p:ph type="title"/>
          </p:nvPr>
        </p:nvSpPr>
        <p:spPr>
          <a:xfrm>
            <a:off x="0" y="20977"/>
            <a:ext cx="12191999" cy="1325563"/>
          </a:xfrm>
        </p:spPr>
        <p:txBody>
          <a:bodyPr/>
          <a:lstStyle/>
          <a:p>
            <a:r>
              <a:rPr kumimoji="1" lang="en-US" altLang="ja-JP" sz="3600" dirty="0"/>
              <a:t>Baryon-Baryon interaction </a:t>
            </a:r>
            <a:r>
              <a:rPr kumimoji="1" lang="en-US" altLang="ja-JP" sz="3200" dirty="0"/>
              <a:t>(Lattice QCD calculation)</a:t>
            </a:r>
            <a:endParaRPr kumimoji="1" lang="ja-JP" altLang="en-US" sz="3600"/>
          </a:p>
        </p:txBody>
      </p:sp>
      <p:grpSp>
        <p:nvGrpSpPr>
          <p:cNvPr id="70" name="グループ化 69">
            <a:extLst>
              <a:ext uri="{FF2B5EF4-FFF2-40B4-BE49-F238E27FC236}">
                <a16:creationId xmlns:a16="http://schemas.microsoft.com/office/drawing/2014/main" id="{F833F214-4EB0-243D-ADA1-F01EEBFCD6AC}"/>
              </a:ext>
            </a:extLst>
          </p:cNvPr>
          <p:cNvGrpSpPr/>
          <p:nvPr/>
        </p:nvGrpSpPr>
        <p:grpSpPr>
          <a:xfrm>
            <a:off x="119792" y="1099789"/>
            <a:ext cx="12072208" cy="5684431"/>
            <a:chOff x="1556628" y="1507400"/>
            <a:chExt cx="12072208" cy="5684431"/>
          </a:xfrm>
        </p:grpSpPr>
        <p:pic>
          <p:nvPicPr>
            <p:cNvPr id="58" name="図 57" descr="グラフィカル ユーザー インターフェイス, アプリケーション&#10;&#10;自動的に生成された説明">
              <a:extLst>
                <a:ext uri="{FF2B5EF4-FFF2-40B4-BE49-F238E27FC236}">
                  <a16:creationId xmlns:a16="http://schemas.microsoft.com/office/drawing/2014/main" id="{F73A7A01-ADFA-3E40-F61D-E18A85A7482B}"/>
                </a:ext>
              </a:extLst>
            </p:cNvPr>
            <p:cNvPicPr>
              <a:picLocks noChangeAspect="1"/>
            </p:cNvPicPr>
            <p:nvPr/>
          </p:nvPicPr>
          <p:blipFill>
            <a:blip r:embed="rId3"/>
            <a:stretch>
              <a:fillRect/>
            </a:stretch>
          </p:blipFill>
          <p:spPr>
            <a:xfrm>
              <a:off x="1556628" y="1507400"/>
              <a:ext cx="12072208" cy="5684431"/>
            </a:xfrm>
            <a:prstGeom prst="rect">
              <a:avLst/>
            </a:prstGeom>
          </p:spPr>
        </p:pic>
        <p:sp>
          <p:nvSpPr>
            <p:cNvPr id="64" name="テキスト ボックス 63">
              <a:extLst>
                <a:ext uri="{FF2B5EF4-FFF2-40B4-BE49-F238E27FC236}">
                  <a16:creationId xmlns:a16="http://schemas.microsoft.com/office/drawing/2014/main" id="{7D35D809-CAF8-7B37-7A78-33C210C27A5D}"/>
                </a:ext>
              </a:extLst>
            </p:cNvPr>
            <p:cNvSpPr txBox="1"/>
            <p:nvPr/>
          </p:nvSpPr>
          <p:spPr>
            <a:xfrm>
              <a:off x="2873869" y="2168606"/>
              <a:ext cx="1595309" cy="369332"/>
            </a:xfrm>
            <a:prstGeom prst="rect">
              <a:avLst/>
            </a:prstGeom>
            <a:noFill/>
          </p:spPr>
          <p:txBody>
            <a:bodyPr wrap="none" rtlCol="0">
              <a:spAutoFit/>
            </a:bodyPr>
            <a:lstStyle/>
            <a:p>
              <a:r>
                <a:rPr kumimoji="1" lang="en-US" altLang="ja-JP" dirty="0"/>
                <a:t>NN int. (</a:t>
              </a:r>
              <a:r>
                <a:rPr kumimoji="1" lang="en-US" altLang="ja-JP" baseline="30000" dirty="0"/>
                <a:t>1</a:t>
              </a:r>
              <a:r>
                <a:rPr kumimoji="1" lang="en-US" altLang="ja-JP" dirty="0"/>
                <a:t>S</a:t>
              </a:r>
              <a:r>
                <a:rPr kumimoji="1" lang="en-US" altLang="ja-JP" baseline="-25000" dirty="0"/>
                <a:t>0</a:t>
              </a:r>
              <a:r>
                <a:rPr kumimoji="1" lang="en-US" altLang="ja-JP" dirty="0"/>
                <a:t>)</a:t>
              </a:r>
              <a:endParaRPr kumimoji="1" lang="ja-JP" altLang="en-US"/>
            </a:p>
          </p:txBody>
        </p:sp>
        <p:sp>
          <p:nvSpPr>
            <p:cNvPr id="65" name="テキスト ボックス 64">
              <a:extLst>
                <a:ext uri="{FF2B5EF4-FFF2-40B4-BE49-F238E27FC236}">
                  <a16:creationId xmlns:a16="http://schemas.microsoft.com/office/drawing/2014/main" id="{6DBA5102-B833-EBB4-0771-0CF6AE6FD89E}"/>
                </a:ext>
              </a:extLst>
            </p:cNvPr>
            <p:cNvSpPr txBox="1"/>
            <p:nvPr/>
          </p:nvSpPr>
          <p:spPr>
            <a:xfrm>
              <a:off x="3076547" y="4915107"/>
              <a:ext cx="1595309" cy="369332"/>
            </a:xfrm>
            <a:prstGeom prst="rect">
              <a:avLst/>
            </a:prstGeom>
            <a:noFill/>
          </p:spPr>
          <p:txBody>
            <a:bodyPr wrap="none" rtlCol="0">
              <a:spAutoFit/>
            </a:bodyPr>
            <a:lstStyle/>
            <a:p>
              <a:r>
                <a:rPr kumimoji="1" lang="en-US" altLang="ja-JP" dirty="0"/>
                <a:t>NN int. (</a:t>
              </a:r>
              <a:r>
                <a:rPr kumimoji="1" lang="en-US" altLang="ja-JP" baseline="30000" dirty="0"/>
                <a:t>3</a:t>
              </a:r>
              <a:r>
                <a:rPr kumimoji="1" lang="en-US" altLang="ja-JP" dirty="0"/>
                <a:t>S</a:t>
              </a:r>
              <a:r>
                <a:rPr kumimoji="1" lang="en-US" altLang="ja-JP" baseline="-25000" dirty="0"/>
                <a:t>1</a:t>
              </a:r>
              <a:r>
                <a:rPr kumimoji="1" lang="en-US" altLang="ja-JP" dirty="0"/>
                <a:t>)</a:t>
              </a:r>
              <a:endParaRPr kumimoji="1" lang="ja-JP" altLang="en-US"/>
            </a:p>
          </p:txBody>
        </p:sp>
        <p:sp>
          <p:nvSpPr>
            <p:cNvPr id="66" name="テキスト ボックス 65">
              <a:extLst>
                <a:ext uri="{FF2B5EF4-FFF2-40B4-BE49-F238E27FC236}">
                  <a16:creationId xmlns:a16="http://schemas.microsoft.com/office/drawing/2014/main" id="{41AD17FA-EF12-A26C-C9C0-96466D5742D7}"/>
                </a:ext>
              </a:extLst>
            </p:cNvPr>
            <p:cNvSpPr txBox="1"/>
            <p:nvPr/>
          </p:nvSpPr>
          <p:spPr>
            <a:xfrm>
              <a:off x="6351964" y="2034941"/>
              <a:ext cx="3144248" cy="646331"/>
            </a:xfrm>
            <a:prstGeom prst="rect">
              <a:avLst/>
            </a:prstGeom>
            <a:solidFill>
              <a:srgbClr val="FF0000">
                <a:alpha val="40000"/>
              </a:srgbClr>
            </a:solidFill>
          </p:spPr>
          <p:txBody>
            <a:bodyPr wrap="square" rtlCol="0">
              <a:spAutoFit/>
            </a:bodyPr>
            <a:lstStyle/>
            <a:p>
              <a:r>
                <a:rPr lang="en-US" altLang="ja-JP" dirty="0"/>
                <a:t>Strong repulsive force</a:t>
              </a:r>
            </a:p>
            <a:p>
              <a:r>
                <a:rPr lang="en-US" altLang="ja-JP" dirty="0"/>
                <a:t>due to quark Pauli effect</a:t>
              </a:r>
              <a:endParaRPr kumimoji="1" lang="en-US" altLang="ja-JP" dirty="0"/>
            </a:p>
          </p:txBody>
        </p:sp>
        <p:sp>
          <p:nvSpPr>
            <p:cNvPr id="68" name="テキスト ボックス 67">
              <a:extLst>
                <a:ext uri="{FF2B5EF4-FFF2-40B4-BE49-F238E27FC236}">
                  <a16:creationId xmlns:a16="http://schemas.microsoft.com/office/drawing/2014/main" id="{FF34F0AC-8567-BFF8-ECB9-CCF983947B6F}"/>
                </a:ext>
              </a:extLst>
            </p:cNvPr>
            <p:cNvSpPr txBox="1"/>
            <p:nvPr/>
          </p:nvSpPr>
          <p:spPr>
            <a:xfrm>
              <a:off x="10808209" y="2062970"/>
              <a:ext cx="2565254" cy="646331"/>
            </a:xfrm>
            <a:prstGeom prst="rect">
              <a:avLst/>
            </a:prstGeom>
            <a:solidFill>
              <a:srgbClr val="92D050">
                <a:alpha val="40000"/>
              </a:srgbClr>
            </a:solidFill>
          </p:spPr>
          <p:txBody>
            <a:bodyPr wrap="square" rtlCol="0">
              <a:spAutoFit/>
            </a:bodyPr>
            <a:lstStyle/>
            <a:p>
              <a:r>
                <a:rPr lang="en-US" altLang="ja-JP" dirty="0"/>
                <a:t>Attractive pocket</a:t>
              </a:r>
            </a:p>
            <a:p>
              <a:r>
                <a:rPr kumimoji="1" lang="en-US" altLang="ja-JP" dirty="0"/>
                <a:t>at short range</a:t>
              </a:r>
              <a:endParaRPr kumimoji="1" lang="ja-JP" altLang="en-US"/>
            </a:p>
          </p:txBody>
        </p:sp>
        <p:sp>
          <p:nvSpPr>
            <p:cNvPr id="69" name="テキスト ボックス 68">
              <a:extLst>
                <a:ext uri="{FF2B5EF4-FFF2-40B4-BE49-F238E27FC236}">
                  <a16:creationId xmlns:a16="http://schemas.microsoft.com/office/drawing/2014/main" id="{59BDABEF-E4E3-18A9-22F8-64A0AD2E3360}"/>
                </a:ext>
              </a:extLst>
            </p:cNvPr>
            <p:cNvSpPr txBox="1"/>
            <p:nvPr/>
          </p:nvSpPr>
          <p:spPr>
            <a:xfrm>
              <a:off x="10889397" y="4869774"/>
              <a:ext cx="2199455" cy="646331"/>
            </a:xfrm>
            <a:prstGeom prst="rect">
              <a:avLst/>
            </a:prstGeom>
            <a:solidFill>
              <a:srgbClr val="92D050">
                <a:alpha val="40000"/>
              </a:srgbClr>
            </a:solidFill>
          </p:spPr>
          <p:txBody>
            <a:bodyPr wrap="square" rtlCol="0">
              <a:spAutoFit/>
            </a:bodyPr>
            <a:lstStyle/>
            <a:p>
              <a:r>
                <a:rPr kumimoji="1" lang="en-US" altLang="ja-JP" dirty="0"/>
                <a:t>Relatively weak repulsive core</a:t>
              </a:r>
              <a:endParaRPr kumimoji="1" lang="ja-JP" altLang="en-US"/>
            </a:p>
          </p:txBody>
        </p:sp>
      </p:grpSp>
      <p:sp>
        <p:nvSpPr>
          <p:cNvPr id="3" name="角丸四角形 2">
            <a:extLst>
              <a:ext uri="{FF2B5EF4-FFF2-40B4-BE49-F238E27FC236}">
                <a16:creationId xmlns:a16="http://schemas.microsoft.com/office/drawing/2014/main" id="{B0146C45-00A6-1A5E-C488-584858C4B350}"/>
              </a:ext>
            </a:extLst>
          </p:cNvPr>
          <p:cNvSpPr/>
          <p:nvPr/>
        </p:nvSpPr>
        <p:spPr>
          <a:xfrm>
            <a:off x="119793" y="1085032"/>
            <a:ext cx="3995008" cy="5684431"/>
          </a:xfrm>
          <a:prstGeom prst="roundRect">
            <a:avLst>
              <a:gd name="adj" fmla="val 2523"/>
            </a:avLst>
          </a:prstGeom>
          <a:no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角丸四角形 71">
            <a:extLst>
              <a:ext uri="{FF2B5EF4-FFF2-40B4-BE49-F238E27FC236}">
                <a16:creationId xmlns:a16="http://schemas.microsoft.com/office/drawing/2014/main" id="{B0E17F7E-B832-E674-603A-BCBDC122C614}"/>
              </a:ext>
            </a:extLst>
          </p:cNvPr>
          <p:cNvSpPr/>
          <p:nvPr/>
        </p:nvSpPr>
        <p:spPr>
          <a:xfrm>
            <a:off x="4151876" y="1085032"/>
            <a:ext cx="7920331" cy="5684431"/>
          </a:xfrm>
          <a:prstGeom prst="roundRect">
            <a:avLst>
              <a:gd name="adj" fmla="val 2523"/>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B7EA6FC-5A9D-0E75-1586-0E6F65546B20}"/>
              </a:ext>
            </a:extLst>
          </p:cNvPr>
          <p:cNvSpPr txBox="1"/>
          <p:nvPr/>
        </p:nvSpPr>
        <p:spPr>
          <a:xfrm>
            <a:off x="1886393" y="6002827"/>
            <a:ext cx="8539006"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tLang="ja-JP" sz="2000" dirty="0"/>
              <a:t>The interactions created by strange quarks are expected to </a:t>
            </a:r>
          </a:p>
          <a:p>
            <a:pPr algn="ctr"/>
            <a:r>
              <a:rPr lang="en-US" altLang="ja-JP" sz="2000" dirty="0"/>
              <a:t>exhibit diverse forces in the short-range domain.</a:t>
            </a:r>
            <a:endParaRPr kumimoji="1" lang="ja-JP" altLang="en-US" sz="2000"/>
          </a:p>
        </p:txBody>
      </p:sp>
      <p:sp>
        <p:nvSpPr>
          <p:cNvPr id="4" name="テキスト ボックス 3">
            <a:extLst>
              <a:ext uri="{FF2B5EF4-FFF2-40B4-BE49-F238E27FC236}">
                <a16:creationId xmlns:a16="http://schemas.microsoft.com/office/drawing/2014/main" id="{B5A07008-6149-571C-43E9-B54850336068}"/>
              </a:ext>
            </a:extLst>
          </p:cNvPr>
          <p:cNvSpPr txBox="1"/>
          <p:nvPr/>
        </p:nvSpPr>
        <p:spPr>
          <a:xfrm>
            <a:off x="9225771" y="2318651"/>
            <a:ext cx="265303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5" name="テキスト ボックス 4">
            <a:extLst>
              <a:ext uri="{FF2B5EF4-FFF2-40B4-BE49-F238E27FC236}">
                <a16:creationId xmlns:a16="http://schemas.microsoft.com/office/drawing/2014/main" id="{880AAD44-FE18-44CF-80B3-31646D8FA18D}"/>
              </a:ext>
            </a:extLst>
          </p:cNvPr>
          <p:cNvSpPr txBox="1"/>
          <p:nvPr/>
        </p:nvSpPr>
        <p:spPr>
          <a:xfrm>
            <a:off x="4967793" y="4564635"/>
            <a:ext cx="3144248" cy="646331"/>
          </a:xfrm>
          <a:prstGeom prst="rect">
            <a:avLst/>
          </a:prstGeom>
          <a:solidFill>
            <a:srgbClr val="FF0000">
              <a:alpha val="40000"/>
            </a:srgbClr>
          </a:solidFill>
        </p:spPr>
        <p:txBody>
          <a:bodyPr wrap="square" rtlCol="0">
            <a:spAutoFit/>
          </a:bodyPr>
          <a:lstStyle/>
          <a:p>
            <a:r>
              <a:rPr lang="en-US" altLang="ja-JP" dirty="0"/>
              <a:t>Strong repulsive force</a:t>
            </a:r>
          </a:p>
          <a:p>
            <a:r>
              <a:rPr lang="en-US" altLang="ja-JP" dirty="0"/>
              <a:t>due to quark Pauli effect</a:t>
            </a:r>
            <a:endParaRPr kumimoji="1" lang="en-US" altLang="ja-JP" dirty="0"/>
          </a:p>
        </p:txBody>
      </p:sp>
      <p:grpSp>
        <p:nvGrpSpPr>
          <p:cNvPr id="6" name="グループ化 5">
            <a:extLst>
              <a:ext uri="{FF2B5EF4-FFF2-40B4-BE49-F238E27FC236}">
                <a16:creationId xmlns:a16="http://schemas.microsoft.com/office/drawing/2014/main" id="{E41C0EF5-B8B0-4E0E-BFDA-6001530C821B}"/>
              </a:ext>
            </a:extLst>
          </p:cNvPr>
          <p:cNvGrpSpPr/>
          <p:nvPr/>
        </p:nvGrpSpPr>
        <p:grpSpPr>
          <a:xfrm>
            <a:off x="3228395" y="1846517"/>
            <a:ext cx="2896697" cy="4296775"/>
            <a:chOff x="2952370" y="1510086"/>
            <a:chExt cx="3466796" cy="5142423"/>
          </a:xfrm>
        </p:grpSpPr>
        <p:sp>
          <p:nvSpPr>
            <p:cNvPr id="7" name="角丸四角形 6">
              <a:extLst>
                <a:ext uri="{FF2B5EF4-FFF2-40B4-BE49-F238E27FC236}">
                  <a16:creationId xmlns:a16="http://schemas.microsoft.com/office/drawing/2014/main" id="{64C60FBA-C8EF-27E8-C69D-1E642FE9D990}"/>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プレースホルダー 2" descr="sigmap2.png">
              <a:extLst>
                <a:ext uri="{FF2B5EF4-FFF2-40B4-BE49-F238E27FC236}">
                  <a16:creationId xmlns:a16="http://schemas.microsoft.com/office/drawing/2014/main" id="{84991527-0B8D-98F9-91BD-ABEDD5BD7AF6}"/>
                </a:ext>
              </a:extLst>
            </p:cNvPr>
            <p:cNvPicPr>
              <a:picLocks noChangeAspect="1"/>
            </p:cNvPicPr>
            <p:nvPr/>
          </p:nvPicPr>
          <p:blipFill>
            <a:blip r:embed="rId4">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9" name="グループ化 8">
              <a:extLst>
                <a:ext uri="{FF2B5EF4-FFF2-40B4-BE49-F238E27FC236}">
                  <a16:creationId xmlns:a16="http://schemas.microsoft.com/office/drawing/2014/main" id="{A8F29C83-D8FD-E39E-5AE9-C6B56A5DB7F4}"/>
                </a:ext>
              </a:extLst>
            </p:cNvPr>
            <p:cNvGrpSpPr/>
            <p:nvPr/>
          </p:nvGrpSpPr>
          <p:grpSpPr>
            <a:xfrm>
              <a:off x="3298838" y="3276708"/>
              <a:ext cx="3021590" cy="3180921"/>
              <a:chOff x="3091618" y="3265923"/>
              <a:chExt cx="3021590" cy="3180921"/>
            </a:xfrm>
          </p:grpSpPr>
          <p:grpSp>
            <p:nvGrpSpPr>
              <p:cNvPr id="11" name="グループ化 10">
                <a:extLst>
                  <a:ext uri="{FF2B5EF4-FFF2-40B4-BE49-F238E27FC236}">
                    <a16:creationId xmlns:a16="http://schemas.microsoft.com/office/drawing/2014/main" id="{43227C6D-C706-547D-509F-91E0E6771619}"/>
                  </a:ext>
                </a:extLst>
              </p:cNvPr>
              <p:cNvGrpSpPr/>
              <p:nvPr/>
            </p:nvGrpSpPr>
            <p:grpSpPr>
              <a:xfrm>
                <a:off x="3091618" y="3265923"/>
                <a:ext cx="3021590" cy="2914599"/>
                <a:chOff x="1914455" y="3410514"/>
                <a:chExt cx="3021590" cy="2914599"/>
              </a:xfrm>
            </p:grpSpPr>
            <p:grpSp>
              <p:nvGrpSpPr>
                <p:cNvPr id="17" name="図形グループ 5">
                  <a:extLst>
                    <a:ext uri="{FF2B5EF4-FFF2-40B4-BE49-F238E27FC236}">
                      <a16:creationId xmlns:a16="http://schemas.microsoft.com/office/drawing/2014/main" id="{DFDFD9E7-D7FB-4877-6BE1-6F38FFE823A0}"/>
                    </a:ext>
                  </a:extLst>
                </p:cNvPr>
                <p:cNvGrpSpPr/>
                <p:nvPr/>
              </p:nvGrpSpPr>
              <p:grpSpPr>
                <a:xfrm>
                  <a:off x="1914455" y="3410514"/>
                  <a:ext cx="3021590" cy="2914599"/>
                  <a:chOff x="5771147" y="1083926"/>
                  <a:chExt cx="3021590" cy="2914599"/>
                </a:xfrm>
              </p:grpSpPr>
              <p:grpSp>
                <p:nvGrpSpPr>
                  <p:cNvPr id="33" name="図形グループ 145">
                    <a:extLst>
                      <a:ext uri="{FF2B5EF4-FFF2-40B4-BE49-F238E27FC236}">
                        <a16:creationId xmlns:a16="http://schemas.microsoft.com/office/drawing/2014/main" id="{6F921365-1023-14BB-F9B0-ECA12DFE2232}"/>
                      </a:ext>
                    </a:extLst>
                  </p:cNvPr>
                  <p:cNvGrpSpPr/>
                  <p:nvPr/>
                </p:nvGrpSpPr>
                <p:grpSpPr>
                  <a:xfrm>
                    <a:off x="5771147" y="1083926"/>
                    <a:ext cx="2811378" cy="2914599"/>
                    <a:chOff x="5771147" y="1083926"/>
                    <a:chExt cx="2811378" cy="2914599"/>
                  </a:xfrm>
                </p:grpSpPr>
                <p:sp>
                  <p:nvSpPr>
                    <p:cNvPr id="35" name="円弧 34">
                      <a:extLst>
                        <a:ext uri="{FF2B5EF4-FFF2-40B4-BE49-F238E27FC236}">
                          <a16:creationId xmlns:a16="http://schemas.microsoft.com/office/drawing/2014/main" id="{2FE022AC-EEAE-5C67-EE95-903CFE5A7780}"/>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F8EEE7A-43BB-E147-B18A-976E96E5A00A}"/>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p:sp>
                  <p:nvSpPr>
                    <p:cNvPr id="37" name="テキスト ボックス 36">
                      <a:extLst>
                        <a:ext uri="{FF2B5EF4-FFF2-40B4-BE49-F238E27FC236}">
                          <a16:creationId xmlns:a16="http://schemas.microsoft.com/office/drawing/2014/main" id="{0D9F37D3-C4D1-1BAE-A48D-404400299CE8}"/>
                        </a:ext>
                      </a:extLst>
                    </p:cNvPr>
                    <p:cNvSpPr txBox="1"/>
                    <p:nvPr/>
                  </p:nvSpPr>
                  <p:spPr>
                    <a:xfrm>
                      <a:off x="5771147" y="3023752"/>
                      <a:ext cx="482436" cy="369332"/>
                    </a:xfrm>
                    <a:prstGeom prst="rect">
                      <a:avLst/>
                    </a:prstGeom>
                    <a:noFill/>
                  </p:spPr>
                  <p:txBody>
                    <a:bodyPr wrap="none" rtlCol="0">
                      <a:spAutoFit/>
                    </a:bodyPr>
                    <a:lstStyle/>
                    <a:p>
                      <a:r>
                        <a:rPr kumimoji="1" lang="en-US" altLang="ja-JP" i="1" dirty="0"/>
                        <a:t>l</a:t>
                      </a:r>
                      <a:r>
                        <a:rPr kumimoji="1" lang="en-US" altLang="ja-JP" dirty="0"/>
                        <a:t>=0</a:t>
                      </a:r>
                      <a:endParaRPr kumimoji="1" lang="ja-JP" altLang="en-US" dirty="0"/>
                    </a:p>
                  </p:txBody>
                </p:sp>
                <p:sp>
                  <p:nvSpPr>
                    <p:cNvPr id="38" name="円/楕円 37">
                      <a:extLst>
                        <a:ext uri="{FF2B5EF4-FFF2-40B4-BE49-F238E27FC236}">
                          <a16:creationId xmlns:a16="http://schemas.microsoft.com/office/drawing/2014/main" id="{A6A0E82C-E2E3-A2C5-E033-CCEC2CFB43E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円/楕円 38">
                      <a:extLst>
                        <a:ext uri="{FF2B5EF4-FFF2-40B4-BE49-F238E27FC236}">
                          <a16:creationId xmlns:a16="http://schemas.microsoft.com/office/drawing/2014/main" id="{B34A6230-14D8-CFDA-D90D-8CEC7BB6ACF3}"/>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BE3612E4-16B6-2178-C945-2AE41D1B7AF8}"/>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円/楕円 40">
                      <a:extLst>
                        <a:ext uri="{FF2B5EF4-FFF2-40B4-BE49-F238E27FC236}">
                          <a16:creationId xmlns:a16="http://schemas.microsoft.com/office/drawing/2014/main" id="{A5B8CB11-BC9D-922B-13F9-CB0D5DE68231}"/>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 name="円/楕円 41">
                      <a:extLst>
                        <a:ext uri="{FF2B5EF4-FFF2-40B4-BE49-F238E27FC236}">
                          <a16:creationId xmlns:a16="http://schemas.microsoft.com/office/drawing/2014/main" id="{9C713813-D95F-9494-64CD-646D79204CB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43" name="円/楕円 42">
                      <a:extLst>
                        <a:ext uri="{FF2B5EF4-FFF2-40B4-BE49-F238E27FC236}">
                          <a16:creationId xmlns:a16="http://schemas.microsoft.com/office/drawing/2014/main" id="{41733546-DC51-0561-8CA6-850283F3C49D}"/>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CB5C880E-C5D2-172D-09A9-16A010D275BA}"/>
                      </a:ext>
                    </a:extLst>
                  </p:cNvPr>
                  <p:cNvSpPr txBox="1"/>
                  <p:nvPr/>
                </p:nvSpPr>
                <p:spPr>
                  <a:xfrm>
                    <a:off x="6006103" y="1789731"/>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18" name="直線矢印コネクタ 17">
                  <a:extLst>
                    <a:ext uri="{FF2B5EF4-FFF2-40B4-BE49-F238E27FC236}">
                      <a16:creationId xmlns:a16="http://schemas.microsoft.com/office/drawing/2014/main" id="{04DF12A9-71A3-27EA-37E0-114058038883}"/>
                    </a:ext>
                  </a:extLst>
                </p:cNvPr>
                <p:cNvCxnSpPr/>
                <p:nvPr/>
              </p:nvCxnSpPr>
              <p:spPr>
                <a:xfrm flipV="1">
                  <a:off x="3426828" y="5276705"/>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1AD80D3-FA35-9DAC-9B23-F6C282AD6153}"/>
                    </a:ext>
                  </a:extLst>
                </p:cNvPr>
                <p:cNvCxnSpPr/>
                <p:nvPr/>
              </p:nvCxnSpPr>
              <p:spPr>
                <a:xfrm flipV="1">
                  <a:off x="3060141" y="5293178"/>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FB1BC0EF-A1F7-2197-BCEB-EFB634A6663F}"/>
                    </a:ext>
                  </a:extLst>
                </p:cNvPr>
                <p:cNvCxnSpPr/>
                <p:nvPr/>
              </p:nvCxnSpPr>
              <p:spPr>
                <a:xfrm flipV="1">
                  <a:off x="3780953" y="5297294"/>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6582A05A-C06A-322E-DE82-F6B3E1A73F5E}"/>
                    </a:ext>
                  </a:extLst>
                </p:cNvPr>
                <p:cNvCxnSpPr/>
                <p:nvPr/>
              </p:nvCxnSpPr>
              <p:spPr>
                <a:xfrm flipV="1">
                  <a:off x="4093994" y="5313768"/>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336A75F2-B05A-6F3C-2ECD-7DEC7BF1AC69}"/>
                    </a:ext>
                  </a:extLst>
                </p:cNvPr>
                <p:cNvCxnSpPr>
                  <a:cxnSpLocks/>
                </p:cNvCxnSpPr>
                <p:nvPr/>
              </p:nvCxnSpPr>
              <p:spPr>
                <a:xfrm>
                  <a:off x="4407378" y="5327411"/>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6A5655AE-DAAB-7E72-BCFF-A32FB0F310CA}"/>
                    </a:ext>
                  </a:extLst>
                </p:cNvPr>
                <p:cNvCxnSpPr>
                  <a:cxnSpLocks/>
                </p:cNvCxnSpPr>
                <p:nvPr/>
              </p:nvCxnSpPr>
              <p:spPr>
                <a:xfrm>
                  <a:off x="2742590" y="5333978"/>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0615FFF0-AA9E-7F44-DBB2-171C090973A6}"/>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25" name="テキスト ボックス 24">
                  <a:extLst>
                    <a:ext uri="{FF2B5EF4-FFF2-40B4-BE49-F238E27FC236}">
                      <a16:creationId xmlns:a16="http://schemas.microsoft.com/office/drawing/2014/main" id="{87A81BD8-1E8B-18F0-0E64-92CBE63E1E6E}"/>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26" name="テキスト ボックス 25">
                  <a:extLst>
                    <a:ext uri="{FF2B5EF4-FFF2-40B4-BE49-F238E27FC236}">
                      <a16:creationId xmlns:a16="http://schemas.microsoft.com/office/drawing/2014/main" id="{BB9C6EB7-FA70-CF76-9936-006215A9C93F}"/>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27" name="テキスト ボックス 26">
                  <a:extLst>
                    <a:ext uri="{FF2B5EF4-FFF2-40B4-BE49-F238E27FC236}">
                      <a16:creationId xmlns:a16="http://schemas.microsoft.com/office/drawing/2014/main" id="{B6BAB0ED-4CA4-47F1-9CB5-F58C99C4C16B}"/>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28" name="テキスト ボックス 27">
                  <a:extLst>
                    <a:ext uri="{FF2B5EF4-FFF2-40B4-BE49-F238E27FC236}">
                      <a16:creationId xmlns:a16="http://schemas.microsoft.com/office/drawing/2014/main" id="{0B513447-045C-22F3-C677-4B337CC56B61}"/>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29" name="テキスト ボックス 28">
                  <a:extLst>
                    <a:ext uri="{FF2B5EF4-FFF2-40B4-BE49-F238E27FC236}">
                      <a16:creationId xmlns:a16="http://schemas.microsoft.com/office/drawing/2014/main" id="{6F8D1FE4-B6D8-9247-6D77-2E105EE1324D}"/>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30" name="テキスト ボックス 29">
                  <a:extLst>
                    <a:ext uri="{FF2B5EF4-FFF2-40B4-BE49-F238E27FC236}">
                      <a16:creationId xmlns:a16="http://schemas.microsoft.com/office/drawing/2014/main" id="{06426772-41B2-31FE-8F79-2B417683BB47}"/>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31" name="直線矢印コネクタ 30">
                  <a:extLst>
                    <a:ext uri="{FF2B5EF4-FFF2-40B4-BE49-F238E27FC236}">
                      <a16:creationId xmlns:a16="http://schemas.microsoft.com/office/drawing/2014/main" id="{4EDB574E-361E-120E-7112-E4E9E648EBA8}"/>
                    </a:ext>
                  </a:extLst>
                </p:cNvPr>
                <p:cNvCxnSpPr>
                  <a:cxnSpLocks/>
                  <a:stCxn id="30"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直線矢印コネクタ 31">
                  <a:extLst>
                    <a:ext uri="{FF2B5EF4-FFF2-40B4-BE49-F238E27FC236}">
                      <a16:creationId xmlns:a16="http://schemas.microsoft.com/office/drawing/2014/main" id="{ADE00207-C365-4464-5A96-A9B5B63AECF5}"/>
                    </a:ext>
                  </a:extLst>
                </p:cNvPr>
                <p:cNvCxnSpPr>
                  <a:cxnSpLocks/>
                  <a:stCxn id="30"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 name="右中かっこ 11">
                <a:extLst>
                  <a:ext uri="{FF2B5EF4-FFF2-40B4-BE49-F238E27FC236}">
                    <a16:creationId xmlns:a16="http://schemas.microsoft.com/office/drawing/2014/main" id="{29DFA018-E6C2-7425-CFF0-BFC2EB4C6EE0}"/>
                  </a:ext>
                </a:extLst>
              </p:cNvPr>
              <p:cNvSpPr/>
              <p:nvPr/>
            </p:nvSpPr>
            <p:spPr>
              <a:xfrm rot="5400000">
                <a:off x="4110179" y="5423446"/>
                <a:ext cx="296008" cy="87636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1FA43CC-D6FF-60AB-52EE-0575A4A89283}"/>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14" name="右中かっこ 13">
                <a:extLst>
                  <a:ext uri="{FF2B5EF4-FFF2-40B4-BE49-F238E27FC236}">
                    <a16:creationId xmlns:a16="http://schemas.microsoft.com/office/drawing/2014/main" id="{CB404A08-9DA0-7B8D-CFB4-9EB1510A32BA}"/>
                  </a:ext>
                </a:extLst>
              </p:cNvPr>
              <p:cNvSpPr/>
              <p:nvPr/>
            </p:nvSpPr>
            <p:spPr>
              <a:xfrm rot="5400000">
                <a:off x="5169385" y="5441584"/>
                <a:ext cx="296008" cy="87636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1FA2A5E-E704-19B6-1037-B29BB289D454}"/>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10" name="テキスト ボックス 9">
              <a:extLst>
                <a:ext uri="{FF2B5EF4-FFF2-40B4-BE49-F238E27FC236}">
                  <a16:creationId xmlns:a16="http://schemas.microsoft.com/office/drawing/2014/main" id="{ADA711AB-48D8-CBCD-2111-B1F96749AB88}"/>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grpSp>
        <p:nvGrpSpPr>
          <p:cNvPr id="44" name="グループ化 43">
            <a:extLst>
              <a:ext uri="{FF2B5EF4-FFF2-40B4-BE49-F238E27FC236}">
                <a16:creationId xmlns:a16="http://schemas.microsoft.com/office/drawing/2014/main" id="{FE1DC7FF-E4D3-566E-94A4-F1C5722AF82B}"/>
              </a:ext>
            </a:extLst>
          </p:cNvPr>
          <p:cNvGrpSpPr/>
          <p:nvPr/>
        </p:nvGrpSpPr>
        <p:grpSpPr>
          <a:xfrm>
            <a:off x="6281422" y="1111785"/>
            <a:ext cx="3420891" cy="2363160"/>
            <a:chOff x="6411346" y="2941331"/>
            <a:chExt cx="3420891" cy="2363160"/>
          </a:xfrm>
        </p:grpSpPr>
        <p:grpSp>
          <p:nvGrpSpPr>
            <p:cNvPr id="45" name="グループ化 44">
              <a:extLst>
                <a:ext uri="{FF2B5EF4-FFF2-40B4-BE49-F238E27FC236}">
                  <a16:creationId xmlns:a16="http://schemas.microsoft.com/office/drawing/2014/main" id="{64ED15F9-15BB-8F31-5984-B15DA671D524}"/>
                </a:ext>
              </a:extLst>
            </p:cNvPr>
            <p:cNvGrpSpPr/>
            <p:nvPr/>
          </p:nvGrpSpPr>
          <p:grpSpPr>
            <a:xfrm>
              <a:off x="6411346" y="2941331"/>
              <a:ext cx="3420891" cy="2363160"/>
              <a:chOff x="8585906" y="4890380"/>
              <a:chExt cx="3420891" cy="2363160"/>
            </a:xfrm>
          </p:grpSpPr>
          <p:grpSp>
            <p:nvGrpSpPr>
              <p:cNvPr id="50" name="グループ化 49">
                <a:extLst>
                  <a:ext uri="{FF2B5EF4-FFF2-40B4-BE49-F238E27FC236}">
                    <a16:creationId xmlns:a16="http://schemas.microsoft.com/office/drawing/2014/main" id="{D94C5157-8272-C16B-9746-508C6D55CF6B}"/>
                  </a:ext>
                </a:extLst>
              </p:cNvPr>
              <p:cNvGrpSpPr/>
              <p:nvPr/>
            </p:nvGrpSpPr>
            <p:grpSpPr>
              <a:xfrm>
                <a:off x="8585906" y="4890380"/>
                <a:ext cx="3420891" cy="2363160"/>
                <a:chOff x="5109819" y="4115153"/>
                <a:chExt cx="3420891" cy="2363160"/>
              </a:xfrm>
            </p:grpSpPr>
            <p:sp>
              <p:nvSpPr>
                <p:cNvPr id="93" name="角丸四角形 92">
                  <a:extLst>
                    <a:ext uri="{FF2B5EF4-FFF2-40B4-BE49-F238E27FC236}">
                      <a16:creationId xmlns:a16="http://schemas.microsoft.com/office/drawing/2014/main" id="{3532E2D5-C2A6-83BF-752D-832D2EB6D6A7}"/>
                    </a:ext>
                  </a:extLst>
                </p:cNvPr>
                <p:cNvSpPr/>
                <p:nvPr/>
              </p:nvSpPr>
              <p:spPr>
                <a:xfrm>
                  <a:off x="5109819" y="4115153"/>
                  <a:ext cx="3420891" cy="2363160"/>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a:extLst>
                    <a:ext uri="{FF2B5EF4-FFF2-40B4-BE49-F238E27FC236}">
                      <a16:creationId xmlns:a16="http://schemas.microsoft.com/office/drawing/2014/main" id="{2012EDD2-E3B6-DEB9-25D0-5A47A7B1A7FF}"/>
                    </a:ext>
                  </a:extLst>
                </p:cNvPr>
                <p:cNvSpPr txBox="1"/>
                <p:nvPr/>
              </p:nvSpPr>
              <p:spPr>
                <a:xfrm>
                  <a:off x="6066839" y="4154878"/>
                  <a:ext cx="1508746" cy="369332"/>
                </a:xfrm>
                <a:prstGeom prst="rect">
                  <a:avLst/>
                </a:prstGeom>
                <a:noFill/>
              </p:spPr>
              <p:txBody>
                <a:bodyPr wrap="none" rtlCol="0">
                  <a:spAutoFit/>
                </a:bodyPr>
                <a:lstStyle/>
                <a:p>
                  <a:r>
                    <a:rPr kumimoji="1" lang="en-US" altLang="ja-JP" dirty="0" err="1"/>
                    <a:t>Hypernuclei</a:t>
                  </a:r>
                  <a:endParaRPr kumimoji="1" lang="ja-JP" altLang="en-US"/>
                </a:p>
              </p:txBody>
            </p:sp>
          </p:grpSp>
          <p:grpSp>
            <p:nvGrpSpPr>
              <p:cNvPr id="51" name="グループ化 29">
                <a:extLst>
                  <a:ext uri="{FF2B5EF4-FFF2-40B4-BE49-F238E27FC236}">
                    <a16:creationId xmlns:a16="http://schemas.microsoft.com/office/drawing/2014/main" id="{9FA2D122-B359-CE48-10B4-FDFBD3C1A9B7}"/>
                  </a:ext>
                </a:extLst>
              </p:cNvPr>
              <p:cNvGrpSpPr/>
              <p:nvPr/>
            </p:nvGrpSpPr>
            <p:grpSpPr>
              <a:xfrm>
                <a:off x="8856605" y="5272138"/>
                <a:ext cx="1080960" cy="1087212"/>
                <a:chOff x="0" y="-1"/>
                <a:chExt cx="745067" cy="749378"/>
              </a:xfrm>
            </p:grpSpPr>
            <p:sp>
              <p:nvSpPr>
                <p:cNvPr id="77" name="円/楕円 27">
                  <a:extLst>
                    <a:ext uri="{FF2B5EF4-FFF2-40B4-BE49-F238E27FC236}">
                      <a16:creationId xmlns:a16="http://schemas.microsoft.com/office/drawing/2014/main" id="{C08D36FA-5287-38D2-2FB8-C3E651BE79D8}"/>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8" name="円/楕円 13">
                  <a:extLst>
                    <a:ext uri="{FF2B5EF4-FFF2-40B4-BE49-F238E27FC236}">
                      <a16:creationId xmlns:a16="http://schemas.microsoft.com/office/drawing/2014/main" id="{EE97989D-9BA2-B0FB-AC19-51DF3095BC6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9" name="円/楕円 14">
                  <a:extLst>
                    <a:ext uri="{FF2B5EF4-FFF2-40B4-BE49-F238E27FC236}">
                      <a16:creationId xmlns:a16="http://schemas.microsoft.com/office/drawing/2014/main" id="{C6EA6F41-901F-E0B6-4DAB-E39D949F5DF9}"/>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0" name="円/楕円 15">
                  <a:extLst>
                    <a:ext uri="{FF2B5EF4-FFF2-40B4-BE49-F238E27FC236}">
                      <a16:creationId xmlns:a16="http://schemas.microsoft.com/office/drawing/2014/main" id="{D2D1763E-6F2B-9D9A-B2E2-BD527ACCEBA6}"/>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1" name="円/楕円 16">
                  <a:extLst>
                    <a:ext uri="{FF2B5EF4-FFF2-40B4-BE49-F238E27FC236}">
                      <a16:creationId xmlns:a16="http://schemas.microsoft.com/office/drawing/2014/main" id="{FBF2C280-35C5-BFB3-44FC-706322CFAE71}"/>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2" name="円/楕円 17">
                  <a:extLst>
                    <a:ext uri="{FF2B5EF4-FFF2-40B4-BE49-F238E27FC236}">
                      <a16:creationId xmlns:a16="http://schemas.microsoft.com/office/drawing/2014/main" id="{EDC846ED-9194-016B-A24A-53182612CAEC}"/>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3" name="円/楕円 18">
                  <a:extLst>
                    <a:ext uri="{FF2B5EF4-FFF2-40B4-BE49-F238E27FC236}">
                      <a16:creationId xmlns:a16="http://schemas.microsoft.com/office/drawing/2014/main" id="{B6B29740-28D9-5E1B-2DC2-E10A1893B589}"/>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4" name="円/楕円 19">
                  <a:extLst>
                    <a:ext uri="{FF2B5EF4-FFF2-40B4-BE49-F238E27FC236}">
                      <a16:creationId xmlns:a16="http://schemas.microsoft.com/office/drawing/2014/main" id="{026CC69A-2CF3-7FFE-0A44-A054279A7BCA}"/>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5" name="円/楕円 20">
                  <a:extLst>
                    <a:ext uri="{FF2B5EF4-FFF2-40B4-BE49-F238E27FC236}">
                      <a16:creationId xmlns:a16="http://schemas.microsoft.com/office/drawing/2014/main" id="{4A94840A-59E3-5751-B6AD-81CD1598D5F2}"/>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6" name="円/楕円 21">
                  <a:extLst>
                    <a:ext uri="{FF2B5EF4-FFF2-40B4-BE49-F238E27FC236}">
                      <a16:creationId xmlns:a16="http://schemas.microsoft.com/office/drawing/2014/main" id="{701E7D51-C5E5-37AC-C821-6DE7B112E915}"/>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7" name="円/楕円 22">
                  <a:extLst>
                    <a:ext uri="{FF2B5EF4-FFF2-40B4-BE49-F238E27FC236}">
                      <a16:creationId xmlns:a16="http://schemas.microsoft.com/office/drawing/2014/main" id="{F4104BAE-8208-D989-AEAC-4F0A06C7D957}"/>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8" name="円/楕円 23">
                  <a:extLst>
                    <a:ext uri="{FF2B5EF4-FFF2-40B4-BE49-F238E27FC236}">
                      <a16:creationId xmlns:a16="http://schemas.microsoft.com/office/drawing/2014/main" id="{E7E97096-88CA-89DF-39FE-CCF5607A2040}"/>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89" name="円/楕円 24">
                  <a:extLst>
                    <a:ext uri="{FF2B5EF4-FFF2-40B4-BE49-F238E27FC236}">
                      <a16:creationId xmlns:a16="http://schemas.microsoft.com/office/drawing/2014/main" id="{FB9B8990-761E-1D19-B14E-D66CCAF3BEAB}"/>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90" name="円/楕円 25">
                  <a:extLst>
                    <a:ext uri="{FF2B5EF4-FFF2-40B4-BE49-F238E27FC236}">
                      <a16:creationId xmlns:a16="http://schemas.microsoft.com/office/drawing/2014/main" id="{28BAAE2F-1D0B-E824-B394-F72AA59648DF}"/>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91" name="円/楕円 26">
                  <a:extLst>
                    <a:ext uri="{FF2B5EF4-FFF2-40B4-BE49-F238E27FC236}">
                      <a16:creationId xmlns:a16="http://schemas.microsoft.com/office/drawing/2014/main" id="{93668825-C6B1-0E3B-7EC2-C055CEE68EDD}"/>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92" name="円/楕円 28">
                  <a:extLst>
                    <a:ext uri="{FF2B5EF4-FFF2-40B4-BE49-F238E27FC236}">
                      <a16:creationId xmlns:a16="http://schemas.microsoft.com/office/drawing/2014/main" id="{78A9EE46-7B61-F86F-2809-2843733FD670}"/>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nvGrpSpPr>
              <p:cNvPr id="52" name="グループ化 29">
                <a:extLst>
                  <a:ext uri="{FF2B5EF4-FFF2-40B4-BE49-F238E27FC236}">
                    <a16:creationId xmlns:a16="http://schemas.microsoft.com/office/drawing/2014/main" id="{BD0740D0-F4BC-9C2E-8C2B-2A8C934DEE42}"/>
                  </a:ext>
                </a:extLst>
              </p:cNvPr>
              <p:cNvGrpSpPr/>
              <p:nvPr/>
            </p:nvGrpSpPr>
            <p:grpSpPr>
              <a:xfrm>
                <a:off x="10415526" y="5257301"/>
                <a:ext cx="1080959" cy="1087209"/>
                <a:chOff x="0" y="0"/>
                <a:chExt cx="745066" cy="749376"/>
              </a:xfrm>
            </p:grpSpPr>
            <p:sp>
              <p:nvSpPr>
                <p:cNvPr id="53" name="円/楕円 27">
                  <a:extLst>
                    <a:ext uri="{FF2B5EF4-FFF2-40B4-BE49-F238E27FC236}">
                      <a16:creationId xmlns:a16="http://schemas.microsoft.com/office/drawing/2014/main" id="{CA36C792-6072-F982-876F-E0673D09E0AB}"/>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4" name="円/楕円 13">
                  <a:extLst>
                    <a:ext uri="{FF2B5EF4-FFF2-40B4-BE49-F238E27FC236}">
                      <a16:creationId xmlns:a16="http://schemas.microsoft.com/office/drawing/2014/main" id="{A29F7D40-8CED-8B9F-8636-A8CE69783934}"/>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5" name="円/楕円 14">
                  <a:extLst>
                    <a:ext uri="{FF2B5EF4-FFF2-40B4-BE49-F238E27FC236}">
                      <a16:creationId xmlns:a16="http://schemas.microsoft.com/office/drawing/2014/main" id="{8DC4CD40-B5FE-ADD7-3415-7BA05C3AA118}"/>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56" name="円/楕円 15">
                  <a:extLst>
                    <a:ext uri="{FF2B5EF4-FFF2-40B4-BE49-F238E27FC236}">
                      <a16:creationId xmlns:a16="http://schemas.microsoft.com/office/drawing/2014/main" id="{AE2D0F92-7F2D-B0E4-2B69-E3CBC1749B84}"/>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7" name="円/楕円 16">
                  <a:extLst>
                    <a:ext uri="{FF2B5EF4-FFF2-40B4-BE49-F238E27FC236}">
                      <a16:creationId xmlns:a16="http://schemas.microsoft.com/office/drawing/2014/main" id="{6E79AEA4-AB26-2747-0819-AF0F99CE2FD7}"/>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59" name="円/楕円 17">
                  <a:extLst>
                    <a:ext uri="{FF2B5EF4-FFF2-40B4-BE49-F238E27FC236}">
                      <a16:creationId xmlns:a16="http://schemas.microsoft.com/office/drawing/2014/main" id="{57675DE9-0841-F7E6-4547-4A4E4BDA5CDF}"/>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0" name="円/楕円 18">
                  <a:extLst>
                    <a:ext uri="{FF2B5EF4-FFF2-40B4-BE49-F238E27FC236}">
                      <a16:creationId xmlns:a16="http://schemas.microsoft.com/office/drawing/2014/main" id="{2F82E810-A3E8-4E44-7AC4-A7397DB0AFEF}"/>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1" name="円/楕円 19">
                  <a:extLst>
                    <a:ext uri="{FF2B5EF4-FFF2-40B4-BE49-F238E27FC236}">
                      <a16:creationId xmlns:a16="http://schemas.microsoft.com/office/drawing/2014/main" id="{5B69D665-CB9D-5ACE-573A-B532292565BD}"/>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2" name="円/楕円 20">
                  <a:extLst>
                    <a:ext uri="{FF2B5EF4-FFF2-40B4-BE49-F238E27FC236}">
                      <a16:creationId xmlns:a16="http://schemas.microsoft.com/office/drawing/2014/main" id="{7DC7597C-1BAC-2EE6-3427-6892FD104D64}"/>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3" name="円/楕円 21">
                  <a:extLst>
                    <a:ext uri="{FF2B5EF4-FFF2-40B4-BE49-F238E27FC236}">
                      <a16:creationId xmlns:a16="http://schemas.microsoft.com/office/drawing/2014/main" id="{7757FF22-AFD3-CF2E-B96C-183D50F01F1E}"/>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67" name="円/楕円 22">
                  <a:extLst>
                    <a:ext uri="{FF2B5EF4-FFF2-40B4-BE49-F238E27FC236}">
                      <a16:creationId xmlns:a16="http://schemas.microsoft.com/office/drawing/2014/main" id="{EB45FC84-A021-5ADB-9DAE-7B2730119CEB}"/>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1" name="円/楕円 23">
                  <a:extLst>
                    <a:ext uri="{FF2B5EF4-FFF2-40B4-BE49-F238E27FC236}">
                      <a16:creationId xmlns:a16="http://schemas.microsoft.com/office/drawing/2014/main" id="{F5ED02BC-8C42-7853-AD3C-8A301881B07E}"/>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3" name="円/楕円 24">
                  <a:extLst>
                    <a:ext uri="{FF2B5EF4-FFF2-40B4-BE49-F238E27FC236}">
                      <a16:creationId xmlns:a16="http://schemas.microsoft.com/office/drawing/2014/main" id="{3EB491C1-682E-4EF7-65F9-B1B43482A33E}"/>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4" name="円/楕円 25">
                  <a:extLst>
                    <a:ext uri="{FF2B5EF4-FFF2-40B4-BE49-F238E27FC236}">
                      <a16:creationId xmlns:a16="http://schemas.microsoft.com/office/drawing/2014/main" id="{87050C2D-E42A-699E-4066-28904EDA714C}"/>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5" name="円/楕円 26">
                  <a:extLst>
                    <a:ext uri="{FF2B5EF4-FFF2-40B4-BE49-F238E27FC236}">
                      <a16:creationId xmlns:a16="http://schemas.microsoft.com/office/drawing/2014/main" id="{E4EE6B1F-388F-BD88-4531-B6371646EFD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6" name="円/楕円 28">
                  <a:extLst>
                    <a:ext uri="{FF2B5EF4-FFF2-40B4-BE49-F238E27FC236}">
                      <a16:creationId xmlns:a16="http://schemas.microsoft.com/office/drawing/2014/main" id="{4DB1C174-989B-6F58-45C9-B8FD1EB43D24}"/>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grpSp>
        <p:sp>
          <p:nvSpPr>
            <p:cNvPr id="46" name="テキスト ボックス 45">
              <a:extLst>
                <a:ext uri="{FF2B5EF4-FFF2-40B4-BE49-F238E27FC236}">
                  <a16:creationId xmlns:a16="http://schemas.microsoft.com/office/drawing/2014/main" id="{E9C0F531-D75F-598E-B0A0-8FDA2D3B1052}"/>
                </a:ext>
              </a:extLst>
            </p:cNvPr>
            <p:cNvSpPr txBox="1"/>
            <p:nvPr/>
          </p:nvSpPr>
          <p:spPr>
            <a:xfrm>
              <a:off x="6748616" y="4621531"/>
              <a:ext cx="343364" cy="369332"/>
            </a:xfrm>
            <a:prstGeom prst="rect">
              <a:avLst/>
            </a:prstGeom>
            <a:noFill/>
          </p:spPr>
          <p:txBody>
            <a:bodyPr wrap="none" rtlCol="0">
              <a:spAutoFit/>
            </a:bodyPr>
            <a:lstStyle/>
            <a:p>
              <a:r>
                <a:rPr lang="en-US" altLang="ja-JP" dirty="0">
                  <a:latin typeface="Symbol" pitchFamily="2" charset="2"/>
                </a:rPr>
                <a:t>L</a:t>
              </a:r>
              <a:endParaRPr kumimoji="1" lang="ja-JP" altLang="en-US"/>
            </a:p>
          </p:txBody>
        </p:sp>
        <p:sp>
          <p:nvSpPr>
            <p:cNvPr id="47" name="テキスト ボックス 46">
              <a:extLst>
                <a:ext uri="{FF2B5EF4-FFF2-40B4-BE49-F238E27FC236}">
                  <a16:creationId xmlns:a16="http://schemas.microsoft.com/office/drawing/2014/main" id="{FCCBD894-45EA-46F7-6420-B7A343A5E766}"/>
                </a:ext>
              </a:extLst>
            </p:cNvPr>
            <p:cNvSpPr txBox="1"/>
            <p:nvPr/>
          </p:nvSpPr>
          <p:spPr>
            <a:xfrm>
              <a:off x="8538214" y="4602317"/>
              <a:ext cx="333746" cy="369332"/>
            </a:xfrm>
            <a:prstGeom prst="rect">
              <a:avLst/>
            </a:prstGeom>
            <a:noFill/>
          </p:spPr>
          <p:txBody>
            <a:bodyPr wrap="none" rtlCol="0">
              <a:spAutoFit/>
            </a:bodyPr>
            <a:lstStyle/>
            <a:p>
              <a:r>
                <a:rPr lang="en-US" altLang="ja-JP" dirty="0">
                  <a:latin typeface="Symbol" pitchFamily="2" charset="2"/>
                </a:rPr>
                <a:t>X</a:t>
              </a:r>
              <a:endParaRPr kumimoji="1" lang="ja-JP" altLang="en-US"/>
            </a:p>
          </p:txBody>
        </p:sp>
        <p:cxnSp>
          <p:nvCxnSpPr>
            <p:cNvPr id="48" name="直線矢印コネクタ 47">
              <a:extLst>
                <a:ext uri="{FF2B5EF4-FFF2-40B4-BE49-F238E27FC236}">
                  <a16:creationId xmlns:a16="http://schemas.microsoft.com/office/drawing/2014/main" id="{F863444E-1581-51B5-E06F-1F3253E096F6}"/>
                </a:ext>
              </a:extLst>
            </p:cNvPr>
            <p:cNvCxnSpPr>
              <a:cxnSpLocks/>
            </p:cNvCxnSpPr>
            <p:nvPr/>
          </p:nvCxnSpPr>
          <p:spPr>
            <a:xfrm flipV="1">
              <a:off x="6938676" y="3975636"/>
              <a:ext cx="268689" cy="5733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B53F1995-3803-BF50-073D-9DB7BFF09762}"/>
                </a:ext>
              </a:extLst>
            </p:cNvPr>
            <p:cNvCxnSpPr>
              <a:cxnSpLocks/>
            </p:cNvCxnSpPr>
            <p:nvPr/>
          </p:nvCxnSpPr>
          <p:spPr>
            <a:xfrm flipV="1">
              <a:off x="8690127" y="3962765"/>
              <a:ext cx="35266" cy="5483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5" name="グループ化 94">
            <a:extLst>
              <a:ext uri="{FF2B5EF4-FFF2-40B4-BE49-F238E27FC236}">
                <a16:creationId xmlns:a16="http://schemas.microsoft.com/office/drawing/2014/main" id="{705BB725-FD29-5C1D-0710-F69699D8D55F}"/>
              </a:ext>
            </a:extLst>
          </p:cNvPr>
          <p:cNvGrpSpPr/>
          <p:nvPr/>
        </p:nvGrpSpPr>
        <p:grpSpPr>
          <a:xfrm>
            <a:off x="9914738" y="1285256"/>
            <a:ext cx="1737278" cy="1882908"/>
            <a:chOff x="6875382" y="1457664"/>
            <a:chExt cx="1737278" cy="1882908"/>
          </a:xfrm>
        </p:grpSpPr>
        <p:sp>
          <p:nvSpPr>
            <p:cNvPr id="96" name="角丸四角形 95">
              <a:extLst>
                <a:ext uri="{FF2B5EF4-FFF2-40B4-BE49-F238E27FC236}">
                  <a16:creationId xmlns:a16="http://schemas.microsoft.com/office/drawing/2014/main" id="{50A7DC3A-F2E0-C939-C5E8-CBE567917C5A}"/>
                </a:ext>
              </a:extLst>
            </p:cNvPr>
            <p:cNvSpPr/>
            <p:nvPr/>
          </p:nvSpPr>
          <p:spPr>
            <a:xfrm>
              <a:off x="6875382" y="1457664"/>
              <a:ext cx="1737278" cy="1882908"/>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56E67A66-07E4-4E0C-9966-12342C6A2416}"/>
                </a:ext>
              </a:extLst>
            </p:cNvPr>
            <p:cNvGrpSpPr/>
            <p:nvPr/>
          </p:nvGrpSpPr>
          <p:grpSpPr>
            <a:xfrm>
              <a:off x="7169174" y="2058973"/>
              <a:ext cx="1054766" cy="1054766"/>
              <a:chOff x="7191105" y="4553949"/>
              <a:chExt cx="1054766" cy="1054766"/>
            </a:xfrm>
          </p:grpSpPr>
          <p:grpSp>
            <p:nvGrpSpPr>
              <p:cNvPr id="99" name="グループ化 98">
                <a:extLst>
                  <a:ext uri="{FF2B5EF4-FFF2-40B4-BE49-F238E27FC236}">
                    <a16:creationId xmlns:a16="http://schemas.microsoft.com/office/drawing/2014/main" id="{B0C6FD85-393F-7545-128B-EF9121096881}"/>
                  </a:ext>
                </a:extLst>
              </p:cNvPr>
              <p:cNvGrpSpPr/>
              <p:nvPr/>
            </p:nvGrpSpPr>
            <p:grpSpPr>
              <a:xfrm>
                <a:off x="7209445" y="4638156"/>
                <a:ext cx="998419" cy="881855"/>
                <a:chOff x="7209445" y="4638156"/>
                <a:chExt cx="998419" cy="881855"/>
              </a:xfrm>
            </p:grpSpPr>
            <p:cxnSp>
              <p:nvCxnSpPr>
                <p:cNvPr id="101" name="直線矢印コネクタ 100">
                  <a:extLst>
                    <a:ext uri="{FF2B5EF4-FFF2-40B4-BE49-F238E27FC236}">
                      <a16:creationId xmlns:a16="http://schemas.microsoft.com/office/drawing/2014/main" id="{B847876C-DB48-5A84-3F9D-3B03C7DDE398}"/>
                    </a:ext>
                  </a:extLst>
                </p:cNvPr>
                <p:cNvCxnSpPr/>
                <p:nvPr/>
              </p:nvCxnSpPr>
              <p:spPr>
                <a:xfrm flipV="1">
                  <a:off x="7384281" y="4873237"/>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円/楕円 101">
                  <a:extLst>
                    <a:ext uri="{FF2B5EF4-FFF2-40B4-BE49-F238E27FC236}">
                      <a16:creationId xmlns:a16="http://schemas.microsoft.com/office/drawing/2014/main" id="{8120414A-9F24-1BD2-EE0A-70E368A18BFB}"/>
                    </a:ext>
                  </a:extLst>
                </p:cNvPr>
                <p:cNvSpPr>
                  <a:spLocks noChangeAspect="1"/>
                </p:cNvSpPr>
                <p:nvPr/>
              </p:nvSpPr>
              <p:spPr>
                <a:xfrm>
                  <a:off x="7269474" y="498014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3" name="直線矢印コネクタ 102">
                  <a:extLst>
                    <a:ext uri="{FF2B5EF4-FFF2-40B4-BE49-F238E27FC236}">
                      <a16:creationId xmlns:a16="http://schemas.microsoft.com/office/drawing/2014/main" id="{691537B0-0053-C50F-71EA-2BF002EDAF45}"/>
                    </a:ext>
                  </a:extLst>
                </p:cNvPr>
                <p:cNvCxnSpPr>
                  <a:cxnSpLocks/>
                </p:cNvCxnSpPr>
                <p:nvPr/>
              </p:nvCxnSpPr>
              <p:spPr>
                <a:xfrm>
                  <a:off x="7578317" y="4704972"/>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460190CD-E726-7FBF-B6FF-232BF273FC25}"/>
                    </a:ext>
                  </a:extLst>
                </p:cNvPr>
                <p:cNvCxnSpPr/>
                <p:nvPr/>
              </p:nvCxnSpPr>
              <p:spPr>
                <a:xfrm flipV="1">
                  <a:off x="7576399" y="5129905"/>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633A4FA0-3FB1-A531-62E2-FD0701288323}"/>
                    </a:ext>
                  </a:extLst>
                </p:cNvPr>
                <p:cNvCxnSpPr>
                  <a:cxnSpLocks/>
                </p:cNvCxnSpPr>
                <p:nvPr/>
              </p:nvCxnSpPr>
              <p:spPr>
                <a:xfrm>
                  <a:off x="7850160" y="5136951"/>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id="{7D6642F3-28F1-4BF3-7C46-E7BCB4CEC3D2}"/>
                    </a:ext>
                  </a:extLst>
                </p:cNvPr>
                <p:cNvCxnSpPr/>
                <p:nvPr/>
              </p:nvCxnSpPr>
              <p:spPr>
                <a:xfrm flipV="1">
                  <a:off x="7850160" y="4638156"/>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61963079-E38B-EC35-6786-694A23A787BF}"/>
                    </a:ext>
                  </a:extLst>
                </p:cNvPr>
                <p:cNvCxnSpPr>
                  <a:cxnSpLocks/>
                </p:cNvCxnSpPr>
                <p:nvPr/>
              </p:nvCxnSpPr>
              <p:spPr>
                <a:xfrm>
                  <a:off x="8039798" y="4904478"/>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円/楕円 107">
                  <a:extLst>
                    <a:ext uri="{FF2B5EF4-FFF2-40B4-BE49-F238E27FC236}">
                      <a16:creationId xmlns:a16="http://schemas.microsoft.com/office/drawing/2014/main" id="{51CF892D-05FB-6504-4C0C-42909F673448}"/>
                    </a:ext>
                  </a:extLst>
                </p:cNvPr>
                <p:cNvSpPr>
                  <a:spLocks noChangeAspect="1"/>
                </p:cNvSpPr>
                <p:nvPr/>
              </p:nvSpPr>
              <p:spPr>
                <a:xfrm>
                  <a:off x="7458823" y="4753208"/>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9" name="円/楕円 108">
                  <a:extLst>
                    <a:ext uri="{FF2B5EF4-FFF2-40B4-BE49-F238E27FC236}">
                      <a16:creationId xmlns:a16="http://schemas.microsoft.com/office/drawing/2014/main" id="{5040FFBD-B358-C5E4-FA9B-749BB2EC5950}"/>
                    </a:ext>
                  </a:extLst>
                </p:cNvPr>
                <p:cNvSpPr>
                  <a:spLocks noChangeAspect="1"/>
                </p:cNvSpPr>
                <p:nvPr/>
              </p:nvSpPr>
              <p:spPr>
                <a:xfrm>
                  <a:off x="7735353" y="4732026"/>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0" name="円/楕円 109">
                  <a:extLst>
                    <a:ext uri="{FF2B5EF4-FFF2-40B4-BE49-F238E27FC236}">
                      <a16:creationId xmlns:a16="http://schemas.microsoft.com/office/drawing/2014/main" id="{04AA04FA-AFCE-63DC-D2D4-B781496DC5C4}"/>
                    </a:ext>
                  </a:extLst>
                </p:cNvPr>
                <p:cNvSpPr>
                  <a:spLocks noChangeAspect="1"/>
                </p:cNvSpPr>
                <p:nvPr/>
              </p:nvSpPr>
              <p:spPr>
                <a:xfrm>
                  <a:off x="7457390" y="5220961"/>
                  <a:ext cx="229614" cy="229614"/>
                </a:xfrm>
                <a:prstGeom prst="ellipse">
                  <a:avLst/>
                </a:prstGeom>
                <a:gradFill flip="none" rotWithShape="1">
                  <a:gsLst>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1" name="円/楕円 110">
                  <a:extLst>
                    <a:ext uri="{FF2B5EF4-FFF2-40B4-BE49-F238E27FC236}">
                      <a16:creationId xmlns:a16="http://schemas.microsoft.com/office/drawing/2014/main" id="{3CE85712-F92F-5F31-AA53-B422922CF953}"/>
                    </a:ext>
                  </a:extLst>
                </p:cNvPr>
                <p:cNvSpPr>
                  <a:spLocks noChangeAspect="1"/>
                </p:cNvSpPr>
                <p:nvPr/>
              </p:nvSpPr>
              <p:spPr>
                <a:xfrm>
                  <a:off x="7924991" y="4964728"/>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112" name="円/楕円 111">
                  <a:extLst>
                    <a:ext uri="{FF2B5EF4-FFF2-40B4-BE49-F238E27FC236}">
                      <a16:creationId xmlns:a16="http://schemas.microsoft.com/office/drawing/2014/main" id="{386C8639-3C82-6CF1-39BA-C62AA0E05716}"/>
                    </a:ext>
                  </a:extLst>
                </p:cNvPr>
                <p:cNvSpPr>
                  <a:spLocks noChangeAspect="1"/>
                </p:cNvSpPr>
                <p:nvPr/>
              </p:nvSpPr>
              <p:spPr>
                <a:xfrm>
                  <a:off x="7760926" y="5209755"/>
                  <a:ext cx="229614" cy="229614"/>
                </a:xfrm>
                <a:prstGeom prst="ellipse">
                  <a:avLst/>
                </a:prstGeom>
                <a:gradFill flip="none" rotWithShape="1">
                  <a:gsLst>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3" name="テキスト ボックス 112">
                      <a:extLst>
                        <a:ext uri="{FF2B5EF4-FFF2-40B4-BE49-F238E27FC236}">
                          <a16:creationId xmlns:a16="http://schemas.microsoft.com/office/drawing/2014/main" id="{2AD23953-981A-F00B-4802-9C294BCD2B4F}"/>
                        </a:ext>
                      </a:extLst>
                    </p:cNvPr>
                    <p:cNvSpPr txBox="1"/>
                    <p:nvPr/>
                  </p:nvSpPr>
                  <p:spPr>
                    <a:xfrm>
                      <a:off x="7209445" y="4919989"/>
                      <a:ext cx="3366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𝑢</m:t>
                            </m:r>
                          </m:oMath>
                        </m:oMathPara>
                      </a14:m>
                      <a:endParaRPr kumimoji="1" lang="ja-JP" altLang="en-US" sz="1400"/>
                    </a:p>
                  </p:txBody>
                </p:sp>
              </mc:Choice>
              <mc:Fallback xmlns="">
                <p:sp>
                  <p:nvSpPr>
                    <p:cNvPr id="9" name="テキスト ボックス 8">
                      <a:extLst>
                        <a:ext uri="{FF2B5EF4-FFF2-40B4-BE49-F238E27FC236}">
                          <a16:creationId xmlns:a16="http://schemas.microsoft.com/office/drawing/2014/main" id="{0CEA7AAC-BB8F-2C47-B01F-95D8F10F46D8}"/>
                        </a:ext>
                      </a:extLst>
                    </p:cNvPr>
                    <p:cNvSpPr txBox="1">
                      <a:spLocks noRot="1" noChangeAspect="1" noMove="1" noResize="1" noEditPoints="1" noAdjustHandles="1" noChangeArrowheads="1" noChangeShapeType="1" noTextEdit="1"/>
                    </p:cNvSpPr>
                    <p:nvPr/>
                  </p:nvSpPr>
                  <p:spPr>
                    <a:xfrm>
                      <a:off x="7209445" y="4919989"/>
                      <a:ext cx="336694" cy="307777"/>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a16="http://schemas.microsoft.com/office/drawing/2014/main" id="{A0E424DF-ED8D-CE85-C774-E3B4B7AC0CCF}"/>
                        </a:ext>
                      </a:extLst>
                    </p:cNvPr>
                    <p:cNvSpPr txBox="1"/>
                    <p:nvPr/>
                  </p:nvSpPr>
                  <p:spPr>
                    <a:xfrm>
                      <a:off x="7405283" y="4700284"/>
                      <a:ext cx="33669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𝑢</m:t>
                            </m:r>
                          </m:oMath>
                        </m:oMathPara>
                      </a14:m>
                      <a:endParaRPr kumimoji="1" lang="ja-JP" altLang="en-US" sz="1400"/>
                    </a:p>
                  </p:txBody>
                </p:sp>
              </mc:Choice>
              <mc:Fallback xmlns="">
                <p:sp>
                  <p:nvSpPr>
                    <p:cNvPr id="133" name="テキスト ボックス 132">
                      <a:extLst>
                        <a:ext uri="{FF2B5EF4-FFF2-40B4-BE49-F238E27FC236}">
                          <a16:creationId xmlns:a16="http://schemas.microsoft.com/office/drawing/2014/main" id="{4E98DD59-D139-6043-BC03-0A00269DF7A9}"/>
                        </a:ext>
                      </a:extLst>
                    </p:cNvPr>
                    <p:cNvSpPr txBox="1">
                      <a:spLocks noRot="1" noChangeAspect="1" noMove="1" noResize="1" noEditPoints="1" noAdjustHandles="1" noChangeArrowheads="1" noChangeShapeType="1" noTextEdit="1"/>
                    </p:cNvSpPr>
                    <p:nvPr/>
                  </p:nvSpPr>
                  <p:spPr>
                    <a:xfrm>
                      <a:off x="7405283" y="4700284"/>
                      <a:ext cx="336694" cy="307777"/>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5" name="テキスト ボックス 114">
                      <a:extLst>
                        <a:ext uri="{FF2B5EF4-FFF2-40B4-BE49-F238E27FC236}">
                          <a16:creationId xmlns:a16="http://schemas.microsoft.com/office/drawing/2014/main" id="{B807C1AA-D1ED-FBC1-0288-DFD806FB4702}"/>
                        </a:ext>
                      </a:extLst>
                    </p:cNvPr>
                    <p:cNvSpPr txBox="1"/>
                    <p:nvPr/>
                  </p:nvSpPr>
                  <p:spPr>
                    <a:xfrm>
                      <a:off x="7384949" y="5184461"/>
                      <a:ext cx="33945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𝑑</m:t>
                            </m:r>
                          </m:oMath>
                        </m:oMathPara>
                      </a14:m>
                      <a:endParaRPr kumimoji="1" lang="ja-JP" altLang="en-US" sz="1400"/>
                    </a:p>
                  </p:txBody>
                </p:sp>
              </mc:Choice>
              <mc:Fallback xmlns="">
                <p:sp>
                  <p:nvSpPr>
                    <p:cNvPr id="134" name="テキスト ボックス 133">
                      <a:extLst>
                        <a:ext uri="{FF2B5EF4-FFF2-40B4-BE49-F238E27FC236}">
                          <a16:creationId xmlns:a16="http://schemas.microsoft.com/office/drawing/2014/main" id="{8825961B-F3C8-FD41-A71D-76C4426C9738}"/>
                        </a:ext>
                      </a:extLst>
                    </p:cNvPr>
                    <p:cNvSpPr txBox="1">
                      <a:spLocks noRot="1" noChangeAspect="1" noMove="1" noResize="1" noEditPoints="1" noAdjustHandles="1" noChangeArrowheads="1" noChangeShapeType="1" noTextEdit="1"/>
                    </p:cNvSpPr>
                    <p:nvPr/>
                  </p:nvSpPr>
                  <p:spPr>
                    <a:xfrm>
                      <a:off x="7384949" y="5184461"/>
                      <a:ext cx="339452" cy="307777"/>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6" name="テキスト ボックス 115">
                      <a:extLst>
                        <a:ext uri="{FF2B5EF4-FFF2-40B4-BE49-F238E27FC236}">
                          <a16:creationId xmlns:a16="http://schemas.microsoft.com/office/drawing/2014/main" id="{ADCE0E01-D13D-882A-81CE-0DF775127E46}"/>
                        </a:ext>
                      </a:extLst>
                    </p:cNvPr>
                    <p:cNvSpPr txBox="1"/>
                    <p:nvPr/>
                  </p:nvSpPr>
                  <p:spPr>
                    <a:xfrm>
                      <a:off x="7699860" y="5163932"/>
                      <a:ext cx="33945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𝑑</m:t>
                            </m:r>
                          </m:oMath>
                        </m:oMathPara>
                      </a14:m>
                      <a:endParaRPr kumimoji="1" lang="ja-JP" altLang="en-US" sz="1400"/>
                    </a:p>
                  </p:txBody>
                </p:sp>
              </mc:Choice>
              <mc:Fallback xmlns="">
                <p:sp>
                  <p:nvSpPr>
                    <p:cNvPr id="147" name="テキスト ボックス 146">
                      <a:extLst>
                        <a:ext uri="{FF2B5EF4-FFF2-40B4-BE49-F238E27FC236}">
                          <a16:creationId xmlns:a16="http://schemas.microsoft.com/office/drawing/2014/main" id="{73B2214E-4748-C040-BBFB-CAB05E0F34A2}"/>
                        </a:ext>
                      </a:extLst>
                    </p:cNvPr>
                    <p:cNvSpPr txBox="1">
                      <a:spLocks noRot="1" noChangeAspect="1" noMove="1" noResize="1" noEditPoints="1" noAdjustHandles="1" noChangeArrowheads="1" noChangeShapeType="1" noTextEdit="1"/>
                    </p:cNvSpPr>
                    <p:nvPr/>
                  </p:nvSpPr>
                  <p:spPr>
                    <a:xfrm>
                      <a:off x="7699860" y="5163932"/>
                      <a:ext cx="339452" cy="307777"/>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3ADBB959-6096-0131-9A2F-CACBDCAB3052}"/>
                        </a:ext>
                      </a:extLst>
                    </p:cNvPr>
                    <p:cNvSpPr txBox="1"/>
                    <p:nvPr/>
                  </p:nvSpPr>
                  <p:spPr>
                    <a:xfrm>
                      <a:off x="7685821" y="4676861"/>
                      <a:ext cx="31656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𝑠</m:t>
                            </m:r>
                          </m:oMath>
                        </m:oMathPara>
                      </a14:m>
                      <a:endParaRPr kumimoji="1" lang="ja-JP" altLang="en-US" sz="1400"/>
                    </a:p>
                  </p:txBody>
                </p:sp>
              </mc:Choice>
              <mc:Fallback xmlns="">
                <p:sp>
                  <p:nvSpPr>
                    <p:cNvPr id="148" name="テキスト ボックス 147">
                      <a:extLst>
                        <a:ext uri="{FF2B5EF4-FFF2-40B4-BE49-F238E27FC236}">
                          <a16:creationId xmlns:a16="http://schemas.microsoft.com/office/drawing/2014/main" id="{287417FB-610C-2D48-BCEC-92DA837E1319}"/>
                        </a:ext>
                      </a:extLst>
                    </p:cNvPr>
                    <p:cNvSpPr txBox="1">
                      <a:spLocks noRot="1" noChangeAspect="1" noMove="1" noResize="1" noEditPoints="1" noAdjustHandles="1" noChangeArrowheads="1" noChangeShapeType="1" noTextEdit="1"/>
                    </p:cNvSpPr>
                    <p:nvPr/>
                  </p:nvSpPr>
                  <p:spPr>
                    <a:xfrm>
                      <a:off x="7685821" y="4676861"/>
                      <a:ext cx="316561" cy="307777"/>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0DBB3BAD-0079-5521-7204-EF8498F098D9}"/>
                        </a:ext>
                      </a:extLst>
                    </p:cNvPr>
                    <p:cNvSpPr txBox="1"/>
                    <p:nvPr/>
                  </p:nvSpPr>
                  <p:spPr>
                    <a:xfrm>
                      <a:off x="7891303" y="4898498"/>
                      <a:ext cx="316561"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1400" b="0" i="1" smtClean="0">
                                <a:latin typeface="Cambria Math" panose="02040503050406030204" pitchFamily="18" charset="0"/>
                              </a:rPr>
                              <m:t>𝑠</m:t>
                            </m:r>
                          </m:oMath>
                        </m:oMathPara>
                      </a14:m>
                      <a:endParaRPr kumimoji="1" lang="ja-JP" altLang="en-US" sz="1400"/>
                    </a:p>
                  </p:txBody>
                </p:sp>
              </mc:Choice>
              <mc:Fallback xmlns="">
                <p:sp>
                  <p:nvSpPr>
                    <p:cNvPr id="149" name="テキスト ボックス 148">
                      <a:extLst>
                        <a:ext uri="{FF2B5EF4-FFF2-40B4-BE49-F238E27FC236}">
                          <a16:creationId xmlns:a16="http://schemas.microsoft.com/office/drawing/2014/main" id="{979D2F31-A256-514F-A183-67A91884E932}"/>
                        </a:ext>
                      </a:extLst>
                    </p:cNvPr>
                    <p:cNvSpPr txBox="1">
                      <a:spLocks noRot="1" noChangeAspect="1" noMove="1" noResize="1" noEditPoints="1" noAdjustHandles="1" noChangeArrowheads="1" noChangeShapeType="1" noTextEdit="1"/>
                    </p:cNvSpPr>
                    <p:nvPr/>
                  </p:nvSpPr>
                  <p:spPr>
                    <a:xfrm>
                      <a:off x="7891303" y="4898498"/>
                      <a:ext cx="316561" cy="307777"/>
                    </a:xfrm>
                    <a:prstGeom prst="rect">
                      <a:avLst/>
                    </a:prstGeom>
                    <a:blipFill>
                      <a:blip r:embed="rId12"/>
                      <a:stretch>
                        <a:fillRect/>
                      </a:stretch>
                    </a:blipFill>
                  </p:spPr>
                  <p:txBody>
                    <a:bodyPr/>
                    <a:lstStyle/>
                    <a:p>
                      <a:r>
                        <a:rPr lang="ja-JP" altLang="en-US">
                          <a:noFill/>
                        </a:rPr>
                        <a:t> </a:t>
                      </a:r>
                    </a:p>
                  </p:txBody>
                </p:sp>
              </mc:Fallback>
            </mc:AlternateContent>
          </p:grpSp>
          <p:sp>
            <p:nvSpPr>
              <p:cNvPr id="100" name="円/楕円 99">
                <a:extLst>
                  <a:ext uri="{FF2B5EF4-FFF2-40B4-BE49-F238E27FC236}">
                    <a16:creationId xmlns:a16="http://schemas.microsoft.com/office/drawing/2014/main" id="{E3AEF63F-EDF0-5A27-D1B5-7356767EA553}"/>
                  </a:ext>
                </a:extLst>
              </p:cNvPr>
              <p:cNvSpPr/>
              <p:nvPr/>
            </p:nvSpPr>
            <p:spPr>
              <a:xfrm>
                <a:off x="7191105" y="4553949"/>
                <a:ext cx="1054766" cy="10547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テキスト ボックス 97">
              <a:extLst>
                <a:ext uri="{FF2B5EF4-FFF2-40B4-BE49-F238E27FC236}">
                  <a16:creationId xmlns:a16="http://schemas.microsoft.com/office/drawing/2014/main" id="{0C41C790-5342-3DC8-9372-17CCA419219C}"/>
                </a:ext>
              </a:extLst>
            </p:cNvPr>
            <p:cNvSpPr txBox="1"/>
            <p:nvPr/>
          </p:nvSpPr>
          <p:spPr>
            <a:xfrm>
              <a:off x="6992485" y="1590828"/>
              <a:ext cx="1370888" cy="369332"/>
            </a:xfrm>
            <a:prstGeom prst="rect">
              <a:avLst/>
            </a:prstGeom>
            <a:noFill/>
          </p:spPr>
          <p:txBody>
            <a:bodyPr wrap="none" rtlCol="0">
              <a:spAutoFit/>
            </a:bodyPr>
            <a:lstStyle/>
            <a:p>
              <a:r>
                <a:rPr kumimoji="1" lang="en-US" altLang="ja-JP" dirty="0"/>
                <a:t>H-dibaryon</a:t>
              </a:r>
              <a:endParaRPr kumimoji="1" lang="ja-JP" altLang="en-US"/>
            </a:p>
          </p:txBody>
        </p:sp>
      </p:grpSp>
      <p:grpSp>
        <p:nvGrpSpPr>
          <p:cNvPr id="119" name="グループ化 118">
            <a:extLst>
              <a:ext uri="{FF2B5EF4-FFF2-40B4-BE49-F238E27FC236}">
                <a16:creationId xmlns:a16="http://schemas.microsoft.com/office/drawing/2014/main" id="{89DB94FF-6560-D77E-EF8B-D960154E215A}"/>
              </a:ext>
            </a:extLst>
          </p:cNvPr>
          <p:cNvGrpSpPr/>
          <p:nvPr/>
        </p:nvGrpSpPr>
        <p:grpSpPr>
          <a:xfrm>
            <a:off x="6371371" y="3710588"/>
            <a:ext cx="5257800" cy="1950440"/>
            <a:chOff x="941832" y="3922321"/>
            <a:chExt cx="5257800" cy="1950440"/>
          </a:xfrm>
          <a:solidFill>
            <a:schemeClr val="bg1"/>
          </a:solidFill>
        </p:grpSpPr>
        <p:sp>
          <p:nvSpPr>
            <p:cNvPr id="120" name="テキスト ボックス 119">
              <a:extLst>
                <a:ext uri="{FF2B5EF4-FFF2-40B4-BE49-F238E27FC236}">
                  <a16:creationId xmlns:a16="http://schemas.microsoft.com/office/drawing/2014/main" id="{735F7AB1-1774-6111-13F1-0F3C3A438330}"/>
                </a:ext>
              </a:extLst>
            </p:cNvPr>
            <p:cNvSpPr txBox="1"/>
            <p:nvPr/>
          </p:nvSpPr>
          <p:spPr>
            <a:xfrm>
              <a:off x="1010115" y="4333878"/>
              <a:ext cx="5189517" cy="1538883"/>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Symbol" charset="2"/>
                </a:rPr>
                <a:t>NN (I=0)                      ------                           </a:t>
              </a:r>
              <a:r>
                <a:rPr kumimoji="0" lang="en-US" altLang="ja-JP" sz="1600" b="0" i="0" u="none" strike="noStrike" kern="1200" cap="none" spc="0" normalizeH="0" baseline="0" noProof="0" dirty="0">
                  <a:ln>
                    <a:noFill/>
                  </a:ln>
                  <a:solidFill>
                    <a:schemeClr val="accent6"/>
                  </a:solidFill>
                  <a:effectLst/>
                  <a:uLnTx/>
                  <a:uFillTx/>
                  <a:latin typeface="Avenir Next LT Pro"/>
                  <a:ea typeface="+mn-ea"/>
                  <a:cs typeface="Symbol" charset="2"/>
                </a:rPr>
                <a:t>(</a:t>
              </a:r>
              <a:r>
                <a:rPr kumimoji="0" lang="en-US" altLang="ja-JP" sz="1600" dirty="0">
                  <a:solidFill>
                    <a:schemeClr val="accent6"/>
                  </a:solidFill>
                  <a:latin typeface="Avenir Next LT Pro"/>
                  <a:cs typeface="Symbol" charset="2"/>
                </a:rPr>
                <a:t>10*</a:t>
              </a:r>
              <a:r>
                <a:rPr kumimoji="0" lang="en-US" altLang="ja-JP" sz="1600" b="0" i="0" u="none" strike="noStrike" kern="1200" cap="none" spc="0" normalizeH="0" baseline="0" noProof="0" dirty="0">
                  <a:ln>
                    <a:noFill/>
                  </a:ln>
                  <a:solidFill>
                    <a:schemeClr val="accent6"/>
                  </a:solidFill>
                  <a:effectLst/>
                  <a:uLnTx/>
                  <a:uFillTx/>
                  <a:latin typeface="Avenir Next LT Pro"/>
                  <a:ea typeface="+mn-ea"/>
                  <a:cs typeface="Symbol"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Symbol" charset="2"/>
                </a:rPr>
                <a:t>NN (I=1)                      </a:t>
              </a:r>
              <a:r>
                <a:rPr kumimoji="0" lang="en-US" altLang="ja-JP" sz="1600" b="0" i="0" u="none" strike="noStrike" kern="1200" cap="none" spc="0" normalizeH="0" baseline="0" noProof="0" dirty="0">
                  <a:ln>
                    <a:noFill/>
                  </a:ln>
                  <a:solidFill>
                    <a:srgbClr val="00B050"/>
                  </a:solidFill>
                  <a:effectLst/>
                  <a:uLnTx/>
                  <a:uFillTx/>
                  <a:latin typeface="Avenir Next LT Pro"/>
                  <a:ea typeface="+mn-ea"/>
                  <a:cs typeface="Symbol" charset="2"/>
                </a:rPr>
                <a:t>(27)                          </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Symbol"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srgbClr val="000000"/>
                </a:solidFill>
                <a:effectLst/>
                <a:uLnTx/>
                <a:uFillTx/>
                <a:latin typeface="Symbol" charset="2"/>
                <a:ea typeface="+mn-ea"/>
                <a:cs typeface="Symbol"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Symbol" charset="2"/>
                  <a:ea typeface="+mn-ea"/>
                  <a:cs typeface="Symbol" charset="2"/>
                </a:rPr>
                <a:t>L</a:t>
              </a:r>
              <a:r>
                <a:rPr kumimoji="1" lang="en-US" altLang="ja-JP" sz="1600" b="0" i="0" u="none" strike="noStrike" kern="1200" cap="none" spc="0" normalizeH="0" baseline="0" noProof="0" dirty="0">
                  <a:ln>
                    <a:noFill/>
                  </a:ln>
                  <a:solidFill>
                    <a:srgbClr val="000000"/>
                  </a:solidFill>
                  <a:effectLst/>
                  <a:uLnTx/>
                  <a:uFillTx/>
                  <a:latin typeface="Avenir Next LT Pro"/>
                  <a:ea typeface="+mn-ea"/>
                  <a:cs typeface="+mn-cs"/>
                </a:rPr>
                <a:t>N (I=1/2)        1/√10[</a:t>
              </a:r>
              <a:r>
                <a:rPr kumimoji="1" lang="en-US" altLang="ja-JP" sz="1600" b="0" i="0" u="none" strike="noStrike" kern="1200" cap="none" spc="0" normalizeH="0" baseline="0" noProof="0" dirty="0">
                  <a:ln>
                    <a:noFill/>
                  </a:ln>
                  <a:solidFill>
                    <a:srgbClr val="FF9900"/>
                  </a:solidFill>
                  <a:effectLst/>
                  <a:uLnTx/>
                  <a:uFillTx/>
                  <a:latin typeface="Avenir Next LT Pro"/>
                  <a:ea typeface="+mn-ea"/>
                  <a:cs typeface="+mn-cs"/>
                </a:rPr>
                <a:t>(8</a:t>
              </a:r>
              <a:r>
                <a:rPr kumimoji="1" lang="en-US" altLang="ja-JP" sz="1600" b="0" i="0" u="none" strike="noStrike" kern="1200" cap="none" spc="0" normalizeH="0" baseline="-25000" noProof="0" dirty="0">
                  <a:ln>
                    <a:noFill/>
                  </a:ln>
                  <a:solidFill>
                    <a:srgbClr val="FF9900"/>
                  </a:solidFill>
                  <a:effectLst/>
                  <a:uLnTx/>
                  <a:uFillTx/>
                  <a:latin typeface="Avenir Next LT Pro"/>
                  <a:ea typeface="+mn-ea"/>
                  <a:cs typeface="+mn-cs"/>
                </a:rPr>
                <a:t>s</a:t>
              </a:r>
              <a:r>
                <a:rPr kumimoji="1" lang="en-US" altLang="ja-JP" sz="1600" b="0" i="0" u="none" strike="noStrike" kern="1200" cap="none" spc="0" normalizeH="0" baseline="0" noProof="0" dirty="0">
                  <a:ln>
                    <a:noFill/>
                  </a:ln>
                  <a:solidFill>
                    <a:srgbClr val="FF9900"/>
                  </a:solidFill>
                  <a:effectLst/>
                  <a:uLnTx/>
                  <a:uFillTx/>
                  <a:latin typeface="Avenir Next LT Pro"/>
                  <a:ea typeface="+mn-ea"/>
                  <a:cs typeface="+mn-cs"/>
                </a:rPr>
                <a:t>) </a:t>
              </a:r>
              <a:r>
                <a:rPr kumimoji="1" lang="en-US" altLang="ja-JP" sz="1600" b="0" i="0" u="none" strike="noStrike" kern="1200" cap="none" spc="0" normalizeH="0" baseline="0" noProof="0" dirty="0">
                  <a:ln>
                    <a:noFill/>
                  </a:ln>
                  <a:solidFill>
                    <a:srgbClr val="000000"/>
                  </a:solidFill>
                  <a:effectLst/>
                  <a:uLnTx/>
                  <a:uFillTx/>
                  <a:latin typeface="Avenir Next LT Pro"/>
                  <a:ea typeface="+mn-ea"/>
                  <a:cs typeface="+mn-cs"/>
                </a:rPr>
                <a:t>+ 3</a:t>
              </a:r>
              <a:r>
                <a:rPr kumimoji="1" lang="en-US" altLang="ja-JP" sz="1600" b="0" i="0" u="none" strike="noStrike" kern="1200" cap="none" spc="0" normalizeH="0" baseline="0" noProof="0" dirty="0">
                  <a:ln>
                    <a:noFill/>
                  </a:ln>
                  <a:solidFill>
                    <a:srgbClr val="009900"/>
                  </a:solidFill>
                  <a:effectLst/>
                  <a:uLnTx/>
                  <a:uFillTx/>
                  <a:latin typeface="Avenir Next LT Pro"/>
                  <a:ea typeface="+mn-ea"/>
                  <a:cs typeface="+mn-cs"/>
                </a:rPr>
                <a:t>(27)</a:t>
              </a:r>
              <a:r>
                <a:rPr kumimoji="1" lang="en-US" altLang="ja-JP" sz="16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1/√2[-</a:t>
              </a:r>
              <a:r>
                <a:rPr kumimoji="0" lang="en-US" altLang="ja-JP" sz="16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16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16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 </a:t>
              </a:r>
              <a:r>
                <a:rPr kumimoji="1" lang="en-US" altLang="ja-JP" sz="1600" b="0" i="0" u="none" strike="noStrike" kern="1200" cap="none" spc="0" normalizeH="0" baseline="0" noProof="0" dirty="0">
                  <a:ln>
                    <a:noFill/>
                  </a:ln>
                  <a:solidFill>
                    <a:srgbClr val="0000FF"/>
                  </a:solidFill>
                  <a:effectLst/>
                  <a:uLnTx/>
                  <a:uFillTx/>
                  <a:latin typeface="Avenir Next LT Pro"/>
                  <a:ea typeface="+mn-ea"/>
                  <a:cs typeface="+mn-cs"/>
                </a:rPr>
                <a:t>(10*)</a:t>
              </a:r>
              <a:r>
                <a:rPr kumimoji="1" lang="en-US" altLang="ja-JP" sz="16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N(I=1/2)       1/√10[3</a:t>
              </a:r>
              <a:r>
                <a:rPr kumimoji="0" lang="en-US" altLang="ja-JP" sz="1600" b="0" i="0" u="none" strike="noStrike" kern="1200" cap="none" spc="0" normalizeH="0" baseline="0" noProof="0" dirty="0">
                  <a:ln>
                    <a:noFill/>
                  </a:ln>
                  <a:solidFill>
                    <a:srgbClr val="FF9900"/>
                  </a:solidFill>
                  <a:effectLst/>
                  <a:uLnTx/>
                  <a:uFillTx/>
                  <a:latin typeface="Avenir Next LT Pro"/>
                  <a:ea typeface="+mn-ea"/>
                  <a:cs typeface="+mn-cs"/>
                </a:rPr>
                <a:t>(8</a:t>
              </a:r>
              <a:r>
                <a:rPr kumimoji="0" lang="en-US" altLang="ja-JP" sz="1600" b="0" i="0" u="none" strike="noStrike" kern="1200" cap="none" spc="0" normalizeH="0" baseline="-25000" noProof="0" dirty="0">
                  <a:ln>
                    <a:noFill/>
                  </a:ln>
                  <a:solidFill>
                    <a:srgbClr val="FF9900"/>
                  </a:solidFill>
                  <a:effectLst/>
                  <a:uLnTx/>
                  <a:uFillTx/>
                  <a:latin typeface="Avenir Next LT Pro"/>
                  <a:ea typeface="+mn-ea"/>
                  <a:cs typeface="+mn-cs"/>
                </a:rPr>
                <a:t>s</a:t>
              </a:r>
              <a:r>
                <a:rPr kumimoji="0" lang="en-US" altLang="ja-JP" sz="1600" b="0" i="0" u="none" strike="noStrike" kern="1200" cap="none" spc="0" normalizeH="0" baseline="0" noProof="0" dirty="0">
                  <a:ln>
                    <a:noFill/>
                  </a:ln>
                  <a:solidFill>
                    <a:srgbClr val="FF99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     1/√2[</a:t>
              </a:r>
              <a:r>
                <a:rPr kumimoji="0" lang="en-US" altLang="ja-JP" sz="16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16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16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0000FF"/>
                  </a:solidFill>
                  <a:effectLst/>
                  <a:uLnTx/>
                  <a:uFillTx/>
                  <a:latin typeface="Avenir Next LT Pro"/>
                  <a:ea typeface="+mn-ea"/>
                  <a:cs typeface="+mn-cs"/>
                </a:rPr>
                <a:t>(10*)</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N(I=3/2)                 </a:t>
              </a:r>
              <a:r>
                <a:rPr kumimoji="0" lang="en-US" altLang="ja-JP" sz="16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1600" b="0" i="0" u="none" strike="noStrike" kern="1200" cap="none" spc="0" normalizeH="0" baseline="0" noProof="0" dirty="0">
                  <a:ln>
                    <a:noFill/>
                  </a:ln>
                  <a:solidFill>
                    <a:srgbClr val="800080"/>
                  </a:solidFill>
                  <a:effectLst/>
                  <a:uLnTx/>
                  <a:uFillTx/>
                  <a:latin typeface="Avenir Next LT Pro"/>
                  <a:ea typeface="+mn-ea"/>
                  <a:cs typeface="+mn-cs"/>
                </a:rPr>
                <a:t>(10)</a:t>
              </a:r>
            </a:p>
          </p:txBody>
        </p:sp>
        <p:sp>
          <p:nvSpPr>
            <p:cNvPr id="121" name="テキスト ボックス 120">
              <a:extLst>
                <a:ext uri="{FF2B5EF4-FFF2-40B4-BE49-F238E27FC236}">
                  <a16:creationId xmlns:a16="http://schemas.microsoft.com/office/drawing/2014/main" id="{3D6F2A41-01F5-B5EB-FAA2-4F4F43CE29A0}"/>
                </a:ext>
              </a:extLst>
            </p:cNvPr>
            <p:cNvSpPr txBox="1"/>
            <p:nvPr/>
          </p:nvSpPr>
          <p:spPr>
            <a:xfrm>
              <a:off x="2717193" y="3922321"/>
              <a:ext cx="2936174" cy="34141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16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O                   </a:t>
              </a:r>
              <a:r>
                <a:rPr kumimoji="0" lang="en-US" altLang="ja-JP" sz="16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16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1600" b="0" i="0" u="none" strike="noStrike" kern="1200" cap="none" spc="0" normalizeH="0" baseline="0" noProof="0" dirty="0">
                  <a:ln>
                    <a:noFill/>
                  </a:ln>
                  <a:solidFill>
                    <a:srgbClr val="000000"/>
                  </a:solidFill>
                  <a:effectLst/>
                  <a:uLnTx/>
                  <a:uFillTx/>
                  <a:latin typeface="Avenir Next LT Pro"/>
                  <a:ea typeface="+mn-ea"/>
                  <a:cs typeface="+mn-cs"/>
                </a:rPr>
                <a:t>O</a:t>
              </a:r>
              <a:endParaRPr kumimoji="1" lang="ja-JP" altLang="en-US" sz="16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122" name="直線コネクタ 121">
              <a:extLst>
                <a:ext uri="{FF2B5EF4-FFF2-40B4-BE49-F238E27FC236}">
                  <a16:creationId xmlns:a16="http://schemas.microsoft.com/office/drawing/2014/main" id="{4C212D1E-1290-04E7-06FE-6E9186066724}"/>
                </a:ext>
              </a:extLst>
            </p:cNvPr>
            <p:cNvCxnSpPr/>
            <p:nvPr/>
          </p:nvCxnSpPr>
          <p:spPr bwMode="auto">
            <a:xfrm>
              <a:off x="941832" y="4263736"/>
              <a:ext cx="5121234"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直線コネクタ 122">
              <a:extLst>
                <a:ext uri="{FF2B5EF4-FFF2-40B4-BE49-F238E27FC236}">
                  <a16:creationId xmlns:a16="http://schemas.microsoft.com/office/drawing/2014/main" id="{81B2F01C-ADAB-B55C-E4F1-7D01C2D5F679}"/>
                </a:ext>
              </a:extLst>
            </p:cNvPr>
            <p:cNvCxnSpPr/>
            <p:nvPr/>
          </p:nvCxnSpPr>
          <p:spPr bwMode="auto">
            <a:xfrm>
              <a:off x="941832" y="5838070"/>
              <a:ext cx="5121234"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24" name="テキスト ボックス 123">
            <a:extLst>
              <a:ext uri="{FF2B5EF4-FFF2-40B4-BE49-F238E27FC236}">
                <a16:creationId xmlns:a16="http://schemas.microsoft.com/office/drawing/2014/main" id="{6325F698-0E18-1199-5B1F-B62365E07E1C}"/>
              </a:ext>
            </a:extLst>
          </p:cNvPr>
          <p:cNvSpPr txBox="1"/>
          <p:nvPr/>
        </p:nvSpPr>
        <p:spPr>
          <a:xfrm>
            <a:off x="7001690" y="5668512"/>
            <a:ext cx="4614178" cy="646331"/>
          </a:xfrm>
          <a:prstGeom prst="rect">
            <a:avLst/>
          </a:prstGeom>
          <a:solidFill>
            <a:schemeClr val="bg1"/>
          </a:solidFill>
        </p:spPr>
        <p:txBody>
          <a:bodyPr wrap="square" rtlCol="0">
            <a:spAutoFit/>
          </a:bodyPr>
          <a:lstStyle/>
          <a:p>
            <a:r>
              <a:rPr kumimoji="1" lang="en-US" altLang="ja-JP" dirty="0"/>
              <a:t>YN channels ware represented as the superposition of these flavor </a:t>
            </a:r>
            <a:r>
              <a:rPr kumimoji="1" lang="en-US" altLang="ja-JP" dirty="0" err="1"/>
              <a:t>multiplet</a:t>
            </a:r>
            <a:r>
              <a:rPr lang="en-US" altLang="ja-JP" dirty="0" err="1"/>
              <a:t>s</a:t>
            </a:r>
            <a:r>
              <a:rPr lang="en-US" altLang="ja-JP" dirty="0"/>
              <a:t>.</a:t>
            </a:r>
            <a:endParaRPr kumimoji="1" lang="ja-JP" altLang="en-US"/>
          </a:p>
        </p:txBody>
      </p:sp>
    </p:spTree>
    <p:extLst>
      <p:ext uri="{BB962C8B-B14F-4D97-AF65-F5344CB8AC3E}">
        <p14:creationId xmlns:p14="http://schemas.microsoft.com/office/powerpoint/2010/main" val="12035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blinds(horizontal)">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blinds(horizontal)">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9801" y="121024"/>
            <a:ext cx="7770813" cy="852704"/>
          </a:xfrm>
        </p:spPr>
        <p:txBody>
          <a:bodyPr>
            <a:normAutofit/>
          </a:bodyPr>
          <a:lstStyle/>
          <a:p>
            <a:r>
              <a:rPr kumimoji="1" lang="en-US" altLang="ja-JP" dirty="0">
                <a:latin typeface="Symbol" charset="2"/>
                <a:cs typeface="Symbol" charset="2"/>
              </a:rPr>
              <a:t>L </a:t>
            </a:r>
            <a:r>
              <a:rPr kumimoji="1" lang="en-US" altLang="ja-JP" dirty="0" err="1"/>
              <a:t>hypernuclear</a:t>
            </a:r>
            <a:r>
              <a:rPr kumimoji="1" lang="en-US" altLang="ja-JP" dirty="0"/>
              <a:t> structure</a:t>
            </a:r>
            <a:endParaRPr kumimoji="1" lang="ja-JP" altLang="en-US" dirty="0"/>
          </a:p>
        </p:txBody>
      </p:sp>
      <p:sp>
        <p:nvSpPr>
          <p:cNvPr id="3" name="コンテンツ プレースホルダー 2"/>
          <p:cNvSpPr>
            <a:spLocks noGrp="1"/>
          </p:cNvSpPr>
          <p:nvPr>
            <p:ph idx="1"/>
          </p:nvPr>
        </p:nvSpPr>
        <p:spPr>
          <a:xfrm>
            <a:off x="182568" y="689979"/>
            <a:ext cx="6863544" cy="1217681"/>
          </a:xfrm>
        </p:spPr>
        <p:txBody>
          <a:bodyPr/>
          <a:lstStyle/>
          <a:p>
            <a:r>
              <a:rPr lang="en-US" altLang="ja-JP" dirty="0"/>
              <a:t>spin dependent </a:t>
            </a:r>
            <a:r>
              <a:rPr lang="en-US" altLang="ja-JP" dirty="0">
                <a:latin typeface="Symbol" charset="2"/>
                <a:cs typeface="Symbol" charset="2"/>
              </a:rPr>
              <a:t>L</a:t>
            </a:r>
            <a:r>
              <a:rPr lang="en-US" altLang="ja-JP" dirty="0"/>
              <a:t>N interaction</a:t>
            </a:r>
            <a:endParaRPr kumimoji="1" lang="ja-JP" altLang="en-US" dirty="0"/>
          </a:p>
        </p:txBody>
      </p:sp>
      <p:grpSp>
        <p:nvGrpSpPr>
          <p:cNvPr id="11" name="図形グループ 10"/>
          <p:cNvGrpSpPr/>
          <p:nvPr/>
        </p:nvGrpSpPr>
        <p:grpSpPr>
          <a:xfrm>
            <a:off x="5576186" y="928331"/>
            <a:ext cx="5448945" cy="5628684"/>
            <a:chOff x="843424" y="682145"/>
            <a:chExt cx="5448945" cy="5628684"/>
          </a:xfrm>
        </p:grpSpPr>
        <p:cxnSp>
          <p:nvCxnSpPr>
            <p:cNvPr id="5" name="直線コネクタ 4"/>
            <p:cNvCxnSpPr/>
            <p:nvPr/>
          </p:nvCxnSpPr>
          <p:spPr>
            <a:xfrm>
              <a:off x="1951622" y="567110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951622" y="5217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1951622" y="473490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3778018" y="56214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3778018" y="52255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3778018" y="464786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776434" y="57738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3776434" y="508301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76434" y="447205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2890064" y="3630706"/>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890064" y="1822824"/>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3776434" y="3455557"/>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3774850" y="336939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4093185" y="36527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4091601" y="35666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093185" y="38051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091601" y="37190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3776434" y="1605685"/>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3774850" y="151951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4093185" y="1922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4091601" y="18362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4093185" y="20748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4091601" y="19886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3779602" y="1459261"/>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3778018" y="1373094"/>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2032546" y="5804051"/>
              <a:ext cx="532518" cy="369332"/>
            </a:xfrm>
            <a:prstGeom prst="rect">
              <a:avLst/>
            </a:prstGeom>
            <a:noFill/>
          </p:spPr>
          <p:txBody>
            <a:bodyPr wrap="none" rtlCol="0">
              <a:spAutoFit/>
            </a:bodyPr>
            <a:lstStyle/>
            <a:p>
              <a:r>
                <a:rPr lang="en-US" altLang="ja-JP" baseline="30000" dirty="0"/>
                <a:t>11</a:t>
              </a:r>
              <a:r>
                <a:rPr lang="en-US" altLang="ja-JP" dirty="0"/>
                <a:t>C</a:t>
              </a:r>
              <a:endParaRPr lang="ja-JP" altLang="en-US" dirty="0"/>
            </a:p>
          </p:txBody>
        </p:sp>
        <p:sp>
          <p:nvSpPr>
            <p:cNvPr id="33" name="テキスト ボックス 32"/>
            <p:cNvSpPr txBox="1"/>
            <p:nvPr/>
          </p:nvSpPr>
          <p:spPr>
            <a:xfrm>
              <a:off x="1440769" y="5501038"/>
              <a:ext cx="518091"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4" name="テキスト ボックス 33"/>
            <p:cNvSpPr txBox="1"/>
            <p:nvPr/>
          </p:nvSpPr>
          <p:spPr>
            <a:xfrm>
              <a:off x="1422621" y="5087216"/>
              <a:ext cx="518091" cy="307777"/>
            </a:xfrm>
            <a:prstGeom prst="rect">
              <a:avLst/>
            </a:prstGeom>
            <a:noFill/>
          </p:spPr>
          <p:txBody>
            <a:bodyPr wrap="none" rtlCol="0">
              <a:spAutoFit/>
            </a:bodyPr>
            <a:lstStyle/>
            <a:p>
              <a:r>
                <a:rPr lang="en-US" altLang="ja-JP" sz="1400" dirty="0">
                  <a:latin typeface="Symbol" charset="2"/>
                  <a:cs typeface="Symbol" charset="2"/>
                </a:rPr>
                <a:t>1/2-</a:t>
              </a:r>
              <a:endParaRPr lang="ja-JP" altLang="en-US" sz="1400" dirty="0">
                <a:latin typeface="Symbol" charset="2"/>
                <a:cs typeface="Symbol" charset="2"/>
              </a:endParaRPr>
            </a:p>
          </p:txBody>
        </p:sp>
        <p:sp>
          <p:nvSpPr>
            <p:cNvPr id="35" name="テキスト ボックス 34"/>
            <p:cNvSpPr txBox="1"/>
            <p:nvPr/>
          </p:nvSpPr>
          <p:spPr>
            <a:xfrm>
              <a:off x="1440769" y="4581014"/>
              <a:ext cx="511679"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6" name="テキスト ボックス 35"/>
            <p:cNvSpPr txBox="1"/>
            <p:nvPr/>
          </p:nvSpPr>
          <p:spPr>
            <a:xfrm>
              <a:off x="4530027" y="5671108"/>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7" name="テキスト ボックス 36"/>
            <p:cNvSpPr txBox="1"/>
            <p:nvPr/>
          </p:nvSpPr>
          <p:spPr>
            <a:xfrm>
              <a:off x="4512381" y="5114420"/>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8" name="テキスト ボックス 37"/>
            <p:cNvSpPr txBox="1"/>
            <p:nvPr/>
          </p:nvSpPr>
          <p:spPr>
            <a:xfrm>
              <a:off x="4530027" y="5452415"/>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39" name="テキスト ボックス 38"/>
            <p:cNvSpPr txBox="1"/>
            <p:nvPr/>
          </p:nvSpPr>
          <p:spPr>
            <a:xfrm>
              <a:off x="4530027" y="4888791"/>
              <a:ext cx="372218" cy="307777"/>
            </a:xfrm>
            <a:prstGeom prst="rect">
              <a:avLst/>
            </a:prstGeom>
            <a:noFill/>
          </p:spPr>
          <p:txBody>
            <a:bodyPr wrap="none" rtlCol="0">
              <a:spAutoFit/>
            </a:bodyPr>
            <a:lstStyle/>
            <a:p>
              <a:r>
                <a:rPr lang="en-US" altLang="ja-JP" sz="1400" dirty="0">
                  <a:latin typeface="Symbol" charset="2"/>
                  <a:cs typeface="Symbol" charset="2"/>
                </a:rPr>
                <a:t>0-</a:t>
              </a:r>
              <a:endParaRPr lang="ja-JP" altLang="en-US" sz="1400" dirty="0">
                <a:latin typeface="Symbol" charset="2"/>
                <a:cs typeface="Symbol" charset="2"/>
              </a:endParaRPr>
            </a:p>
          </p:txBody>
        </p:sp>
        <p:sp>
          <p:nvSpPr>
            <p:cNvPr id="40" name="テキスト ボックス 39"/>
            <p:cNvSpPr txBox="1"/>
            <p:nvPr/>
          </p:nvSpPr>
          <p:spPr>
            <a:xfrm>
              <a:off x="4512381" y="4536854"/>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41" name="テキスト ボックス 40"/>
            <p:cNvSpPr txBox="1"/>
            <p:nvPr/>
          </p:nvSpPr>
          <p:spPr>
            <a:xfrm>
              <a:off x="4512381" y="4318161"/>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42" name="テキスト ボックス 41"/>
            <p:cNvSpPr txBox="1"/>
            <p:nvPr/>
          </p:nvSpPr>
          <p:spPr>
            <a:xfrm>
              <a:off x="4894229" y="3498891"/>
              <a:ext cx="1398140" cy="307777"/>
            </a:xfrm>
            <a:prstGeom prst="rect">
              <a:avLst/>
            </a:prstGeom>
            <a:noFill/>
          </p:spPr>
          <p:txBody>
            <a:bodyPr wrap="none" rtlCol="0">
              <a:spAutoFit/>
            </a:bodyPr>
            <a:lstStyle/>
            <a:p>
              <a:r>
                <a:rPr lang="en-US" altLang="ja-JP" sz="1400" dirty="0"/>
                <a:t>3+,2+,1+,0+</a:t>
              </a:r>
              <a:endParaRPr lang="ja-JP" altLang="en-US" sz="1400" dirty="0"/>
            </a:p>
          </p:txBody>
        </p:sp>
        <p:sp>
          <p:nvSpPr>
            <p:cNvPr id="43" name="テキスト ボックス 42"/>
            <p:cNvSpPr txBox="1"/>
            <p:nvPr/>
          </p:nvSpPr>
          <p:spPr>
            <a:xfrm>
              <a:off x="4688041" y="3215501"/>
              <a:ext cx="760144" cy="307777"/>
            </a:xfrm>
            <a:prstGeom prst="rect">
              <a:avLst/>
            </a:prstGeom>
            <a:noFill/>
          </p:spPr>
          <p:txBody>
            <a:bodyPr wrap="none" rtlCol="0">
              <a:spAutoFit/>
            </a:bodyPr>
            <a:lstStyle/>
            <a:p>
              <a:r>
                <a:rPr lang="en-US" altLang="ja-JP" sz="1400" dirty="0"/>
                <a:t>2+,1+</a:t>
              </a:r>
              <a:endParaRPr lang="ja-JP" altLang="en-US" sz="1400" dirty="0"/>
            </a:p>
          </p:txBody>
        </p:sp>
        <p:sp>
          <p:nvSpPr>
            <p:cNvPr id="44" name="テキスト ボックス 43"/>
            <p:cNvSpPr txBox="1"/>
            <p:nvPr/>
          </p:nvSpPr>
          <p:spPr>
            <a:xfrm>
              <a:off x="4894229" y="1816851"/>
              <a:ext cx="1159292" cy="307777"/>
            </a:xfrm>
            <a:prstGeom prst="rect">
              <a:avLst/>
            </a:prstGeom>
            <a:noFill/>
          </p:spPr>
          <p:txBody>
            <a:bodyPr wrap="none" rtlCol="0">
              <a:spAutoFit/>
            </a:bodyPr>
            <a:lstStyle/>
            <a:p>
              <a:r>
                <a:rPr lang="en-US" altLang="ja-JP" sz="1400" dirty="0">
                  <a:latin typeface="Symbol" charset="2"/>
                  <a:cs typeface="Symbol" charset="2"/>
                </a:rPr>
                <a:t>4-, 3-,2-, 1-</a:t>
              </a:r>
              <a:endParaRPr lang="ja-JP" altLang="en-US" sz="1400" dirty="0">
                <a:latin typeface="Symbol" charset="2"/>
                <a:cs typeface="Symbol" charset="2"/>
              </a:endParaRPr>
            </a:p>
          </p:txBody>
        </p:sp>
        <p:sp>
          <p:nvSpPr>
            <p:cNvPr id="45" name="テキスト ボックス 44"/>
            <p:cNvSpPr txBox="1"/>
            <p:nvPr/>
          </p:nvSpPr>
          <p:spPr>
            <a:xfrm>
              <a:off x="4842026" y="1305372"/>
              <a:ext cx="1204176" cy="307777"/>
            </a:xfrm>
            <a:prstGeom prst="rect">
              <a:avLst/>
            </a:prstGeom>
            <a:noFill/>
          </p:spPr>
          <p:txBody>
            <a:bodyPr wrap="none" rtlCol="0">
              <a:spAutoFit/>
            </a:bodyPr>
            <a:lstStyle/>
            <a:p>
              <a:r>
                <a:rPr lang="en-US" altLang="ja-JP" sz="1400" dirty="0">
                  <a:latin typeface="Symbol" charset="2"/>
                  <a:cs typeface="Symbol" charset="2"/>
                </a:rPr>
                <a:t> 3-,2-, 1-, 0-</a:t>
              </a:r>
              <a:endParaRPr lang="ja-JP" altLang="en-US" sz="1400" dirty="0">
                <a:latin typeface="Symbol" charset="2"/>
                <a:cs typeface="Symbol" charset="2"/>
              </a:endParaRPr>
            </a:p>
          </p:txBody>
        </p:sp>
        <p:graphicFrame>
          <p:nvGraphicFramePr>
            <p:cNvPr id="46" name="オブジェクト 45"/>
            <p:cNvGraphicFramePr>
              <a:graphicFrameLocks noChangeAspect="1"/>
            </p:cNvGraphicFramePr>
            <p:nvPr/>
          </p:nvGraphicFramePr>
          <p:xfrm>
            <a:off x="2194464" y="3984946"/>
            <a:ext cx="507583" cy="308964"/>
          </p:xfrm>
          <a:graphic>
            <a:graphicData uri="http://schemas.openxmlformats.org/presentationml/2006/ole">
              <mc:AlternateContent xmlns:mc="http://schemas.openxmlformats.org/markup-compatibility/2006">
                <mc:Choice xmlns:v="urn:schemas-microsoft-com:vml" Requires="v">
                  <p:oleObj name="数式" r:id="rId3" imgW="292100" imgH="177800" progId="Equation.3">
                    <p:embed/>
                  </p:oleObj>
                </mc:Choice>
                <mc:Fallback>
                  <p:oleObj name="数式" r:id="rId3" imgW="292100" imgH="177800" progId="Equation.3">
                    <p:embed/>
                    <p:pic>
                      <p:nvPicPr>
                        <p:cNvPr id="46" name="オブジェクト 45"/>
                        <p:cNvPicPr/>
                        <p:nvPr/>
                      </p:nvPicPr>
                      <p:blipFill>
                        <a:blip r:embed="rId4"/>
                        <a:stretch>
                          <a:fillRect/>
                        </a:stretch>
                      </p:blipFill>
                      <p:spPr>
                        <a:xfrm>
                          <a:off x="2194464" y="3984946"/>
                          <a:ext cx="507583" cy="308964"/>
                        </a:xfrm>
                        <a:prstGeom prst="rect">
                          <a:avLst/>
                        </a:prstGeom>
                        <a:solidFill>
                          <a:srgbClr val="FFFFFF"/>
                        </a:solidFill>
                        <a:ln>
                          <a:solidFill>
                            <a:srgbClr val="FFFFFF"/>
                          </a:solidFill>
                        </a:ln>
                      </p:spPr>
                    </p:pic>
                  </p:oleObj>
                </mc:Fallback>
              </mc:AlternateContent>
            </a:graphicData>
          </a:graphic>
        </p:graphicFrame>
        <p:graphicFrame>
          <p:nvGraphicFramePr>
            <p:cNvPr id="47" name="オブジェクト 46"/>
            <p:cNvGraphicFramePr>
              <a:graphicFrameLocks noChangeAspect="1"/>
            </p:cNvGraphicFramePr>
            <p:nvPr/>
          </p:nvGraphicFramePr>
          <p:xfrm>
            <a:off x="2032546" y="2495175"/>
            <a:ext cx="512527" cy="311973"/>
          </p:xfrm>
          <a:graphic>
            <a:graphicData uri="http://schemas.openxmlformats.org/presentationml/2006/ole">
              <mc:AlternateContent xmlns:mc="http://schemas.openxmlformats.org/markup-compatibility/2006">
                <mc:Choice xmlns:v="urn:schemas-microsoft-com:vml" Requires="v">
                  <p:oleObj name="数式" r:id="rId5" imgW="292100" imgH="177800" progId="Equation.3">
                    <p:embed/>
                  </p:oleObj>
                </mc:Choice>
                <mc:Fallback>
                  <p:oleObj name="数式" r:id="rId5" imgW="292100" imgH="177800" progId="Equation.3">
                    <p:embed/>
                    <p:pic>
                      <p:nvPicPr>
                        <p:cNvPr id="47" name="オブジェクト 46"/>
                        <p:cNvPicPr/>
                        <p:nvPr/>
                      </p:nvPicPr>
                      <p:blipFill>
                        <a:blip r:embed="rId4"/>
                        <a:stretch>
                          <a:fillRect/>
                        </a:stretch>
                      </p:blipFill>
                      <p:spPr>
                        <a:xfrm>
                          <a:off x="2032546" y="2495175"/>
                          <a:ext cx="512527" cy="311973"/>
                        </a:xfrm>
                        <a:prstGeom prst="rect">
                          <a:avLst/>
                        </a:prstGeom>
                        <a:solidFill>
                          <a:srgbClr val="FFFFFF"/>
                        </a:solidFill>
                        <a:ln>
                          <a:solidFill>
                            <a:srgbClr val="FFFFFF"/>
                          </a:solidFill>
                        </a:ln>
                      </p:spPr>
                    </p:pic>
                  </p:oleObj>
                </mc:Fallback>
              </mc:AlternateContent>
            </a:graphicData>
          </a:graphic>
        </p:graphicFrame>
        <p:sp>
          <p:nvSpPr>
            <p:cNvPr id="48" name="テキスト ボックス 47"/>
            <p:cNvSpPr txBox="1"/>
            <p:nvPr/>
          </p:nvSpPr>
          <p:spPr>
            <a:xfrm>
              <a:off x="843424" y="3243447"/>
              <a:ext cx="1869423" cy="646331"/>
            </a:xfrm>
            <a:prstGeom prst="rect">
              <a:avLst/>
            </a:prstGeom>
            <a:noFill/>
          </p:spPr>
          <p:txBody>
            <a:bodyPr wrap="none" rtlCol="0">
              <a:spAutoFit/>
            </a:bodyPr>
            <a:lstStyle/>
            <a:p>
              <a:r>
                <a:rPr lang="en-US" altLang="ja-JP" dirty="0">
                  <a:latin typeface="Symbol" charset="2"/>
                  <a:cs typeface="Symbol" charset="2"/>
                </a:rPr>
                <a:t>L’</a:t>
              </a:r>
              <a:r>
                <a:rPr lang="en-US" altLang="ja-JP" dirty="0">
                  <a:latin typeface="+mn-ea"/>
                  <a:cs typeface="Symbol" charset="2"/>
                </a:rPr>
                <a:t>s</a:t>
              </a:r>
              <a:r>
                <a:rPr lang="en-US" altLang="ja-JP" dirty="0">
                  <a:latin typeface="Symbol" charset="2"/>
                  <a:cs typeface="Symbol" charset="2"/>
                </a:rPr>
                <a:t> </a:t>
              </a:r>
              <a:r>
                <a:rPr lang="en-US" altLang="ja-JP" dirty="0"/>
                <a:t>major shell</a:t>
              </a:r>
            </a:p>
            <a:p>
              <a:r>
                <a:rPr lang="en-US" altLang="ja-JP" dirty="0"/>
                <a:t>structure</a:t>
              </a:r>
              <a:endParaRPr lang="ja-JP" altLang="en-US" dirty="0"/>
            </a:p>
          </p:txBody>
        </p:sp>
        <p:sp>
          <p:nvSpPr>
            <p:cNvPr id="49" name="テキスト ボックス 48"/>
            <p:cNvSpPr txBox="1"/>
            <p:nvPr/>
          </p:nvSpPr>
          <p:spPr>
            <a:xfrm>
              <a:off x="3988513" y="5941497"/>
              <a:ext cx="619080" cy="369332"/>
            </a:xfrm>
            <a:prstGeom prst="rect">
              <a:avLst/>
            </a:prstGeom>
            <a:noFill/>
          </p:spPr>
          <p:txBody>
            <a:bodyPr wrap="none" rtlCol="0">
              <a:spAutoFit/>
            </a:bodyPr>
            <a:lstStyle/>
            <a:p>
              <a:r>
                <a:rPr lang="en-US" altLang="ja-JP" baseline="30000" dirty="0"/>
                <a:t>1</a:t>
              </a:r>
              <a:r>
                <a:rPr lang="en-US" altLang="ja-JP" baseline="30000" dirty="0">
                  <a:latin typeface="Symbol" charset="2"/>
                  <a:cs typeface="Symbol" charset="2"/>
                </a:rPr>
                <a:t>2</a:t>
              </a:r>
              <a:r>
                <a:rPr lang="en-US" altLang="ja-JP" baseline="-25000" dirty="0">
                  <a:latin typeface="Symbol" charset="2"/>
                  <a:cs typeface="Symbol" charset="2"/>
                </a:rPr>
                <a:t>L</a:t>
              </a:r>
              <a:r>
                <a:rPr lang="en-US" altLang="ja-JP" dirty="0"/>
                <a:t>C</a:t>
              </a:r>
              <a:endParaRPr lang="ja-JP" altLang="en-US" dirty="0"/>
            </a:p>
          </p:txBody>
        </p:sp>
        <p:grpSp>
          <p:nvGrpSpPr>
            <p:cNvPr id="85" name="図形グループ 84"/>
            <p:cNvGrpSpPr/>
            <p:nvPr/>
          </p:nvGrpSpPr>
          <p:grpSpPr>
            <a:xfrm>
              <a:off x="3124299" y="5284490"/>
              <a:ext cx="386618" cy="386618"/>
              <a:chOff x="5299294" y="5554879"/>
              <a:chExt cx="386618" cy="386618"/>
            </a:xfrm>
          </p:grpSpPr>
          <p:sp>
            <p:nvSpPr>
              <p:cNvPr id="50" name="円/楕円 49"/>
              <p:cNvSpPr/>
              <p:nvPr/>
            </p:nvSpPr>
            <p:spPr>
              <a:xfrm>
                <a:off x="5299294" y="5554879"/>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1" name="円/楕円 50"/>
              <p:cNvSpPr/>
              <p:nvPr/>
            </p:nvSpPr>
            <p:spPr>
              <a:xfrm>
                <a:off x="5498585" y="5710387"/>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1" name="図形グループ 60"/>
            <p:cNvGrpSpPr/>
            <p:nvPr/>
          </p:nvGrpSpPr>
          <p:grpSpPr>
            <a:xfrm>
              <a:off x="2992089" y="2781480"/>
              <a:ext cx="715340" cy="873376"/>
              <a:chOff x="6937762" y="4168608"/>
              <a:chExt cx="715340" cy="873376"/>
            </a:xfrm>
          </p:grpSpPr>
          <p:sp>
            <p:nvSpPr>
              <p:cNvPr id="55" name="円弧 54"/>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52" name="円/楕円 51"/>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6" name="円弧 55"/>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58" name="直線矢印コネクタ 57"/>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p:nvPr/>
            </p:nvCxnSpPr>
            <p:spPr>
              <a:xfrm>
                <a:off x="7496782" y="481520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円/楕円 52"/>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2" name="図形グループ 61"/>
            <p:cNvGrpSpPr/>
            <p:nvPr/>
          </p:nvGrpSpPr>
          <p:grpSpPr>
            <a:xfrm>
              <a:off x="3059510" y="3513489"/>
              <a:ext cx="715340" cy="731731"/>
              <a:chOff x="6937762" y="4168608"/>
              <a:chExt cx="715340" cy="731731"/>
            </a:xfrm>
          </p:grpSpPr>
          <p:sp>
            <p:nvSpPr>
              <p:cNvPr id="63" name="円弧 62"/>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64" name="円/楕円 63"/>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65" name="円弧 64"/>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66" name="直線矢印コネクタ 65"/>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V="1">
                <a:off x="7545213" y="4516724"/>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8" name="円/楕円 67"/>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7" name="図形グループ 76"/>
            <p:cNvGrpSpPr/>
            <p:nvPr/>
          </p:nvGrpSpPr>
          <p:grpSpPr>
            <a:xfrm>
              <a:off x="2941424" y="904661"/>
              <a:ext cx="833426" cy="873376"/>
              <a:chOff x="6595032" y="5426328"/>
              <a:chExt cx="833426" cy="873376"/>
            </a:xfrm>
          </p:grpSpPr>
          <p:sp>
            <p:nvSpPr>
              <p:cNvPr id="70" name="円弧 69"/>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71" name="円/楕円 70"/>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72" name="円弧 71"/>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73" name="直線矢印コネクタ 72"/>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a:off x="7154052" y="607292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円/楕円 74"/>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8" name="図形グループ 77"/>
            <p:cNvGrpSpPr/>
            <p:nvPr/>
          </p:nvGrpSpPr>
          <p:grpSpPr>
            <a:xfrm>
              <a:off x="2937203" y="1708970"/>
              <a:ext cx="833426" cy="731731"/>
              <a:chOff x="6595032" y="5426328"/>
              <a:chExt cx="833426" cy="731731"/>
            </a:xfrm>
          </p:grpSpPr>
          <p:sp>
            <p:nvSpPr>
              <p:cNvPr id="79" name="円弧 78"/>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80" name="円/楕円 79"/>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81" name="円弧 80"/>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82" name="直線矢印コネクタ 81"/>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7195524" y="5772253"/>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4" name="円/楕円 83"/>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sp>
          <p:nvSpPr>
            <p:cNvPr id="4" name="テキスト ボックス 3"/>
            <p:cNvSpPr txBox="1"/>
            <p:nvPr/>
          </p:nvSpPr>
          <p:spPr>
            <a:xfrm>
              <a:off x="1832050" y="3934683"/>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6" name="テキスト ボックス 85"/>
            <p:cNvSpPr txBox="1"/>
            <p:nvPr/>
          </p:nvSpPr>
          <p:spPr>
            <a:xfrm>
              <a:off x="3988513" y="2569170"/>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7" name="テキスト ボックス 86"/>
            <p:cNvSpPr txBox="1"/>
            <p:nvPr/>
          </p:nvSpPr>
          <p:spPr>
            <a:xfrm>
              <a:off x="4049191" y="68214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8" name="テキスト ボックス 87"/>
            <p:cNvSpPr txBox="1"/>
            <p:nvPr/>
          </p:nvSpPr>
          <p:spPr>
            <a:xfrm>
              <a:off x="4051444" y="386160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grpSp>
      <p:sp>
        <p:nvSpPr>
          <p:cNvPr id="15" name="テキスト ボックス 14"/>
          <p:cNvSpPr txBox="1"/>
          <p:nvPr/>
        </p:nvSpPr>
        <p:spPr>
          <a:xfrm>
            <a:off x="8096822" y="6024563"/>
            <a:ext cx="865943"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s</a:t>
            </a:r>
            <a:r>
              <a:rPr lang="en-US" altLang="ja-JP" sz="1400" baseline="-25000" dirty="0"/>
              <a:t>1/2</a:t>
            </a:r>
            <a:endParaRPr lang="ja-JP" altLang="en-US" sz="1400" baseline="-25000" dirty="0"/>
          </a:p>
        </p:txBody>
      </p:sp>
      <p:sp>
        <p:nvSpPr>
          <p:cNvPr id="89" name="テキスト ボックス 88"/>
          <p:cNvSpPr txBox="1"/>
          <p:nvPr/>
        </p:nvSpPr>
        <p:spPr>
          <a:xfrm>
            <a:off x="8366408" y="2923652"/>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1/2</a:t>
            </a:r>
            <a:endParaRPr lang="ja-JP" altLang="en-US" sz="1400" baseline="-25000" dirty="0"/>
          </a:p>
        </p:txBody>
      </p:sp>
      <p:sp>
        <p:nvSpPr>
          <p:cNvPr id="90" name="テキスト ボックス 89"/>
          <p:cNvSpPr txBox="1"/>
          <p:nvPr/>
        </p:nvSpPr>
        <p:spPr>
          <a:xfrm>
            <a:off x="8015319" y="4442373"/>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3/2</a:t>
            </a:r>
            <a:endParaRPr lang="ja-JP" altLang="en-US" sz="1400" baseline="-25000" dirty="0"/>
          </a:p>
        </p:txBody>
      </p:sp>
      <p:sp>
        <p:nvSpPr>
          <p:cNvPr id="91" name="テキスト ボックス 90"/>
          <p:cNvSpPr txBox="1"/>
          <p:nvPr/>
        </p:nvSpPr>
        <p:spPr>
          <a:xfrm>
            <a:off x="8725916" y="2557205"/>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5/2</a:t>
            </a:r>
            <a:endParaRPr lang="ja-JP" altLang="en-US" sz="1400" baseline="-25000" dirty="0"/>
          </a:p>
        </p:txBody>
      </p:sp>
      <p:sp>
        <p:nvSpPr>
          <p:cNvPr id="92" name="テキスト ボックス 91"/>
          <p:cNvSpPr txBox="1"/>
          <p:nvPr/>
        </p:nvSpPr>
        <p:spPr>
          <a:xfrm>
            <a:off x="8290867" y="984867"/>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3/2</a:t>
            </a:r>
            <a:endParaRPr lang="ja-JP" altLang="en-US" sz="1400" baseline="-25000" dirty="0"/>
          </a:p>
        </p:txBody>
      </p:sp>
      <p:grpSp>
        <p:nvGrpSpPr>
          <p:cNvPr id="116" name="図形グループ 115"/>
          <p:cNvGrpSpPr/>
          <p:nvPr/>
        </p:nvGrpSpPr>
        <p:grpSpPr>
          <a:xfrm>
            <a:off x="1610163" y="5607383"/>
            <a:ext cx="1199827" cy="1117052"/>
            <a:chOff x="5669447" y="5464169"/>
            <a:chExt cx="1199827" cy="1117052"/>
          </a:xfrm>
        </p:grpSpPr>
        <p:cxnSp>
          <p:nvCxnSpPr>
            <p:cNvPr id="57" name="直線コネクタ 56"/>
            <p:cNvCxnSpPr/>
            <p:nvPr/>
          </p:nvCxnSpPr>
          <p:spPr>
            <a:xfrm>
              <a:off x="6366796" y="6079207"/>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6227124" y="5852144"/>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a:off x="6370129" y="5608761"/>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9" name="円/楕円 68"/>
            <p:cNvSpPr/>
            <p:nvPr/>
          </p:nvSpPr>
          <p:spPr>
            <a:xfrm>
              <a:off x="6386704" y="6016718"/>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95" name="円/楕円 94"/>
            <p:cNvSpPr/>
            <p:nvPr/>
          </p:nvSpPr>
          <p:spPr>
            <a:xfrm>
              <a:off x="6539104" y="6021482"/>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96" name="円/楕円 95"/>
            <p:cNvSpPr/>
            <p:nvPr/>
          </p:nvSpPr>
          <p:spPr>
            <a:xfrm>
              <a:off x="6293858" y="5792235"/>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97" name="円/楕円 96"/>
            <p:cNvSpPr/>
            <p:nvPr/>
          </p:nvSpPr>
          <p:spPr>
            <a:xfrm>
              <a:off x="6446258" y="5796999"/>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98" name="円/楕円 97"/>
            <p:cNvSpPr/>
            <p:nvPr/>
          </p:nvSpPr>
          <p:spPr>
            <a:xfrm>
              <a:off x="6598658" y="5794419"/>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76" name="テキスト ボックス 75"/>
            <p:cNvSpPr txBox="1"/>
            <p:nvPr/>
          </p:nvSpPr>
          <p:spPr>
            <a:xfrm>
              <a:off x="5669723" y="5965668"/>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99" name="テキスト ボックス 98"/>
            <p:cNvSpPr txBox="1"/>
            <p:nvPr/>
          </p:nvSpPr>
          <p:spPr>
            <a:xfrm>
              <a:off x="5669447" y="5703730"/>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00" name="テキスト ボックス 99"/>
            <p:cNvSpPr txBox="1"/>
            <p:nvPr/>
          </p:nvSpPr>
          <p:spPr>
            <a:xfrm>
              <a:off x="5669447" y="5464169"/>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01" name="テキスト ボックス 100"/>
            <p:cNvSpPr txBox="1"/>
            <p:nvPr/>
          </p:nvSpPr>
          <p:spPr>
            <a:xfrm>
              <a:off x="6386704" y="6211889"/>
              <a:ext cx="327334" cy="369332"/>
            </a:xfrm>
            <a:prstGeom prst="rect">
              <a:avLst/>
            </a:prstGeom>
            <a:noFill/>
          </p:spPr>
          <p:txBody>
            <a:bodyPr wrap="none" rtlCol="0">
              <a:spAutoFit/>
            </a:bodyPr>
            <a:lstStyle/>
            <a:p>
              <a:r>
                <a:rPr lang="en-US" altLang="ja-JP" dirty="0"/>
                <a:t>n</a:t>
              </a:r>
              <a:endParaRPr lang="ja-JP" altLang="en-US" dirty="0"/>
            </a:p>
          </p:txBody>
        </p:sp>
      </p:grpSp>
      <p:grpSp>
        <p:nvGrpSpPr>
          <p:cNvPr id="114" name="図形グループ 113"/>
          <p:cNvGrpSpPr/>
          <p:nvPr/>
        </p:nvGrpSpPr>
        <p:grpSpPr>
          <a:xfrm>
            <a:off x="2938611" y="5610834"/>
            <a:ext cx="1199827" cy="1117052"/>
            <a:chOff x="6995135" y="5461762"/>
            <a:chExt cx="1199827" cy="1117052"/>
          </a:xfrm>
        </p:grpSpPr>
        <p:cxnSp>
          <p:nvCxnSpPr>
            <p:cNvPr id="102" name="直線コネクタ 101"/>
            <p:cNvCxnSpPr/>
            <p:nvPr/>
          </p:nvCxnSpPr>
          <p:spPr>
            <a:xfrm>
              <a:off x="7692484" y="6076800"/>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直線コネクタ 102"/>
            <p:cNvCxnSpPr/>
            <p:nvPr/>
          </p:nvCxnSpPr>
          <p:spPr>
            <a:xfrm>
              <a:off x="7552812" y="5849737"/>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直線コネクタ 103"/>
            <p:cNvCxnSpPr/>
            <p:nvPr/>
          </p:nvCxnSpPr>
          <p:spPr>
            <a:xfrm>
              <a:off x="7695817" y="5606354"/>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5" name="円/楕円 104"/>
            <p:cNvSpPr/>
            <p:nvPr/>
          </p:nvSpPr>
          <p:spPr>
            <a:xfrm>
              <a:off x="7712392" y="6014311"/>
              <a:ext cx="115450" cy="11545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sp>
          <p:nvSpPr>
            <p:cNvPr id="110" name="テキスト ボックス 109"/>
            <p:cNvSpPr txBox="1"/>
            <p:nvPr/>
          </p:nvSpPr>
          <p:spPr>
            <a:xfrm>
              <a:off x="6995411" y="5963261"/>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111" name="テキスト ボックス 110"/>
            <p:cNvSpPr txBox="1"/>
            <p:nvPr/>
          </p:nvSpPr>
          <p:spPr>
            <a:xfrm>
              <a:off x="6995135" y="5701323"/>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12" name="テキスト ボックス 111"/>
            <p:cNvSpPr txBox="1"/>
            <p:nvPr/>
          </p:nvSpPr>
          <p:spPr>
            <a:xfrm>
              <a:off x="6995135" y="5461762"/>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13" name="テキスト ボックス 112"/>
            <p:cNvSpPr txBox="1"/>
            <p:nvPr/>
          </p:nvSpPr>
          <p:spPr>
            <a:xfrm>
              <a:off x="7712392" y="6209482"/>
              <a:ext cx="343025" cy="369332"/>
            </a:xfrm>
            <a:prstGeom prst="rect">
              <a:avLst/>
            </a:prstGeom>
            <a:noFill/>
          </p:spPr>
          <p:txBody>
            <a:bodyPr wrap="none" rtlCol="0">
              <a:spAutoFit/>
            </a:bodyPr>
            <a:lstStyle/>
            <a:p>
              <a:r>
                <a:rPr lang="en-US" altLang="ja-JP" dirty="0">
                  <a:latin typeface="Symbol" charset="2"/>
                  <a:cs typeface="Symbol" charset="2"/>
                </a:rPr>
                <a:t>L</a:t>
              </a:r>
              <a:endParaRPr lang="ja-JP" altLang="en-US" dirty="0">
                <a:latin typeface="Symbol" charset="2"/>
                <a:cs typeface="Symbol" charset="2"/>
              </a:endParaRPr>
            </a:p>
          </p:txBody>
        </p:sp>
      </p:grpSp>
      <p:grpSp>
        <p:nvGrpSpPr>
          <p:cNvPr id="54" name="グループ化 53">
            <a:extLst>
              <a:ext uri="{FF2B5EF4-FFF2-40B4-BE49-F238E27FC236}">
                <a16:creationId xmlns:a16="http://schemas.microsoft.com/office/drawing/2014/main" id="{E46C7FB1-903C-F276-268B-273C19740C34}"/>
              </a:ext>
            </a:extLst>
          </p:cNvPr>
          <p:cNvGrpSpPr/>
          <p:nvPr/>
        </p:nvGrpSpPr>
        <p:grpSpPr>
          <a:xfrm>
            <a:off x="-3182944" y="4626721"/>
            <a:ext cx="2528275" cy="1120503"/>
            <a:chOff x="1567926" y="4310147"/>
            <a:chExt cx="2528275" cy="1120503"/>
          </a:xfrm>
        </p:grpSpPr>
        <p:grpSp>
          <p:nvGrpSpPr>
            <p:cNvPr id="117" name="図形グループ 116"/>
            <p:cNvGrpSpPr/>
            <p:nvPr/>
          </p:nvGrpSpPr>
          <p:grpSpPr>
            <a:xfrm>
              <a:off x="1567926" y="4310147"/>
              <a:ext cx="1199827" cy="1117052"/>
              <a:chOff x="5669447" y="5464169"/>
              <a:chExt cx="1199827" cy="1117052"/>
            </a:xfrm>
          </p:grpSpPr>
          <p:cxnSp>
            <p:nvCxnSpPr>
              <p:cNvPr id="118" name="直線コネクタ 117"/>
              <p:cNvCxnSpPr/>
              <p:nvPr/>
            </p:nvCxnSpPr>
            <p:spPr>
              <a:xfrm>
                <a:off x="6366796" y="6079207"/>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9" name="直線コネクタ 118"/>
              <p:cNvCxnSpPr/>
              <p:nvPr/>
            </p:nvCxnSpPr>
            <p:spPr>
              <a:xfrm>
                <a:off x="6227124" y="5852144"/>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p:nvPr/>
            </p:nvCxnSpPr>
            <p:spPr>
              <a:xfrm>
                <a:off x="6370129" y="5608761"/>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1" name="円/楕円 120"/>
              <p:cNvSpPr/>
              <p:nvPr/>
            </p:nvSpPr>
            <p:spPr>
              <a:xfrm>
                <a:off x="6386704" y="6016718"/>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22" name="円/楕円 121"/>
              <p:cNvSpPr/>
              <p:nvPr/>
            </p:nvSpPr>
            <p:spPr>
              <a:xfrm>
                <a:off x="6539104" y="6021482"/>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23" name="円/楕円 122"/>
              <p:cNvSpPr/>
              <p:nvPr/>
            </p:nvSpPr>
            <p:spPr>
              <a:xfrm>
                <a:off x="6293858" y="5792235"/>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24" name="円/楕円 123"/>
              <p:cNvSpPr/>
              <p:nvPr/>
            </p:nvSpPr>
            <p:spPr>
              <a:xfrm>
                <a:off x="6446258" y="5796999"/>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25" name="円/楕円 124"/>
              <p:cNvSpPr/>
              <p:nvPr/>
            </p:nvSpPr>
            <p:spPr>
              <a:xfrm>
                <a:off x="6417735" y="5544975"/>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26" name="テキスト ボックス 125"/>
              <p:cNvSpPr txBox="1"/>
              <p:nvPr/>
            </p:nvSpPr>
            <p:spPr>
              <a:xfrm>
                <a:off x="5669723" y="5965668"/>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127" name="テキスト ボックス 126"/>
              <p:cNvSpPr txBox="1"/>
              <p:nvPr/>
            </p:nvSpPr>
            <p:spPr>
              <a:xfrm>
                <a:off x="5669447" y="5703730"/>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28" name="テキスト ボックス 127"/>
              <p:cNvSpPr txBox="1"/>
              <p:nvPr/>
            </p:nvSpPr>
            <p:spPr>
              <a:xfrm>
                <a:off x="5669447" y="5464169"/>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29" name="テキスト ボックス 128"/>
              <p:cNvSpPr txBox="1"/>
              <p:nvPr/>
            </p:nvSpPr>
            <p:spPr>
              <a:xfrm>
                <a:off x="6386704" y="6211889"/>
                <a:ext cx="327334" cy="369332"/>
              </a:xfrm>
              <a:prstGeom prst="rect">
                <a:avLst/>
              </a:prstGeom>
              <a:noFill/>
            </p:spPr>
            <p:txBody>
              <a:bodyPr wrap="none" rtlCol="0">
                <a:spAutoFit/>
              </a:bodyPr>
              <a:lstStyle/>
              <a:p>
                <a:r>
                  <a:rPr lang="en-US" altLang="ja-JP" dirty="0"/>
                  <a:t>n</a:t>
                </a:r>
                <a:endParaRPr lang="ja-JP" altLang="en-US" dirty="0"/>
              </a:p>
            </p:txBody>
          </p:sp>
        </p:grpSp>
        <p:grpSp>
          <p:nvGrpSpPr>
            <p:cNvPr id="130" name="図形グループ 129"/>
            <p:cNvGrpSpPr/>
            <p:nvPr/>
          </p:nvGrpSpPr>
          <p:grpSpPr>
            <a:xfrm>
              <a:off x="2896374" y="4313598"/>
              <a:ext cx="1199827" cy="1117052"/>
              <a:chOff x="6995135" y="5461762"/>
              <a:chExt cx="1199827" cy="1117052"/>
            </a:xfrm>
          </p:grpSpPr>
          <p:cxnSp>
            <p:nvCxnSpPr>
              <p:cNvPr id="131" name="直線コネクタ 130"/>
              <p:cNvCxnSpPr/>
              <p:nvPr/>
            </p:nvCxnSpPr>
            <p:spPr>
              <a:xfrm>
                <a:off x="7692484" y="6076800"/>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p:nvPr/>
            </p:nvCxnSpPr>
            <p:spPr>
              <a:xfrm>
                <a:off x="7552812" y="5849737"/>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3" name="直線コネクタ 132"/>
              <p:cNvCxnSpPr/>
              <p:nvPr/>
            </p:nvCxnSpPr>
            <p:spPr>
              <a:xfrm>
                <a:off x="7695817" y="5606354"/>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4" name="円/楕円 133"/>
              <p:cNvSpPr/>
              <p:nvPr/>
            </p:nvSpPr>
            <p:spPr>
              <a:xfrm>
                <a:off x="7712392" y="6014311"/>
                <a:ext cx="115450" cy="11545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sp>
            <p:nvSpPr>
              <p:cNvPr id="135" name="テキスト ボックス 134"/>
              <p:cNvSpPr txBox="1"/>
              <p:nvPr/>
            </p:nvSpPr>
            <p:spPr>
              <a:xfrm>
                <a:off x="6995411" y="5963261"/>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136" name="テキスト ボックス 135"/>
              <p:cNvSpPr txBox="1"/>
              <p:nvPr/>
            </p:nvSpPr>
            <p:spPr>
              <a:xfrm>
                <a:off x="6995135" y="5701323"/>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37" name="テキスト ボックス 136"/>
              <p:cNvSpPr txBox="1"/>
              <p:nvPr/>
            </p:nvSpPr>
            <p:spPr>
              <a:xfrm>
                <a:off x="6995135" y="5461762"/>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38" name="テキスト ボックス 137"/>
              <p:cNvSpPr txBox="1"/>
              <p:nvPr/>
            </p:nvSpPr>
            <p:spPr>
              <a:xfrm>
                <a:off x="7712392" y="6209482"/>
                <a:ext cx="343025" cy="369332"/>
              </a:xfrm>
              <a:prstGeom prst="rect">
                <a:avLst/>
              </a:prstGeom>
              <a:noFill/>
            </p:spPr>
            <p:txBody>
              <a:bodyPr wrap="none" rtlCol="0">
                <a:spAutoFit/>
              </a:bodyPr>
              <a:lstStyle/>
              <a:p>
                <a:r>
                  <a:rPr lang="en-US" altLang="ja-JP" dirty="0">
                    <a:latin typeface="Symbol" charset="2"/>
                    <a:cs typeface="Symbol" charset="2"/>
                  </a:rPr>
                  <a:t>L</a:t>
                </a:r>
                <a:endParaRPr lang="ja-JP" altLang="en-US" dirty="0">
                  <a:latin typeface="Symbol" charset="2"/>
                  <a:cs typeface="Symbol" charset="2"/>
                </a:endParaRPr>
              </a:p>
            </p:txBody>
          </p:sp>
        </p:grpSp>
      </p:grpSp>
      <p:grpSp>
        <p:nvGrpSpPr>
          <p:cNvPr id="139" name="図形グループ 138"/>
          <p:cNvGrpSpPr/>
          <p:nvPr/>
        </p:nvGrpSpPr>
        <p:grpSpPr>
          <a:xfrm>
            <a:off x="1539446" y="4124707"/>
            <a:ext cx="1199827" cy="1117052"/>
            <a:chOff x="5669447" y="5464169"/>
            <a:chExt cx="1199827" cy="1117052"/>
          </a:xfrm>
        </p:grpSpPr>
        <p:cxnSp>
          <p:nvCxnSpPr>
            <p:cNvPr id="140" name="直線コネクタ 139"/>
            <p:cNvCxnSpPr/>
            <p:nvPr/>
          </p:nvCxnSpPr>
          <p:spPr>
            <a:xfrm>
              <a:off x="6366796" y="6079207"/>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1" name="直線コネクタ 140"/>
            <p:cNvCxnSpPr/>
            <p:nvPr/>
          </p:nvCxnSpPr>
          <p:spPr>
            <a:xfrm>
              <a:off x="6227124" y="5852144"/>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p:nvPr/>
          </p:nvCxnSpPr>
          <p:spPr>
            <a:xfrm>
              <a:off x="6370129" y="5608761"/>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3" name="円/楕円 142"/>
            <p:cNvSpPr/>
            <p:nvPr/>
          </p:nvSpPr>
          <p:spPr>
            <a:xfrm>
              <a:off x="6386704" y="6016718"/>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44" name="円/楕円 143"/>
            <p:cNvSpPr/>
            <p:nvPr/>
          </p:nvSpPr>
          <p:spPr>
            <a:xfrm>
              <a:off x="6539104" y="6021482"/>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45" name="円/楕円 144"/>
            <p:cNvSpPr/>
            <p:nvPr/>
          </p:nvSpPr>
          <p:spPr>
            <a:xfrm>
              <a:off x="6293858" y="5792235"/>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46" name="円/楕円 145"/>
            <p:cNvSpPr/>
            <p:nvPr/>
          </p:nvSpPr>
          <p:spPr>
            <a:xfrm>
              <a:off x="6446258" y="5796999"/>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47" name="円/楕円 146"/>
            <p:cNvSpPr/>
            <p:nvPr/>
          </p:nvSpPr>
          <p:spPr>
            <a:xfrm>
              <a:off x="6598658" y="5794419"/>
              <a:ext cx="115450" cy="115450"/>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a:p>
          </p:txBody>
        </p:sp>
        <p:sp>
          <p:nvSpPr>
            <p:cNvPr id="148" name="テキスト ボックス 147"/>
            <p:cNvSpPr txBox="1"/>
            <p:nvPr/>
          </p:nvSpPr>
          <p:spPr>
            <a:xfrm>
              <a:off x="5669723" y="5965668"/>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149" name="テキスト ボックス 148"/>
            <p:cNvSpPr txBox="1"/>
            <p:nvPr/>
          </p:nvSpPr>
          <p:spPr>
            <a:xfrm>
              <a:off x="5669447" y="5703730"/>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50" name="テキスト ボックス 149"/>
            <p:cNvSpPr txBox="1"/>
            <p:nvPr/>
          </p:nvSpPr>
          <p:spPr>
            <a:xfrm>
              <a:off x="5669447" y="5464169"/>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51" name="テキスト ボックス 150"/>
            <p:cNvSpPr txBox="1"/>
            <p:nvPr/>
          </p:nvSpPr>
          <p:spPr>
            <a:xfrm>
              <a:off x="6386704" y="6211889"/>
              <a:ext cx="327334" cy="369332"/>
            </a:xfrm>
            <a:prstGeom prst="rect">
              <a:avLst/>
            </a:prstGeom>
            <a:noFill/>
          </p:spPr>
          <p:txBody>
            <a:bodyPr wrap="none" rtlCol="0">
              <a:spAutoFit/>
            </a:bodyPr>
            <a:lstStyle/>
            <a:p>
              <a:r>
                <a:rPr lang="en-US" altLang="ja-JP" dirty="0"/>
                <a:t>n</a:t>
              </a:r>
              <a:endParaRPr lang="ja-JP" altLang="en-US" dirty="0"/>
            </a:p>
          </p:txBody>
        </p:sp>
      </p:grpSp>
      <p:grpSp>
        <p:nvGrpSpPr>
          <p:cNvPr id="152" name="図形グループ 151"/>
          <p:cNvGrpSpPr/>
          <p:nvPr/>
        </p:nvGrpSpPr>
        <p:grpSpPr>
          <a:xfrm>
            <a:off x="2867894" y="4128158"/>
            <a:ext cx="1199827" cy="1117052"/>
            <a:chOff x="6995135" y="5461762"/>
            <a:chExt cx="1199827" cy="1117052"/>
          </a:xfrm>
        </p:grpSpPr>
        <p:cxnSp>
          <p:nvCxnSpPr>
            <p:cNvPr id="153" name="直線コネクタ 152"/>
            <p:cNvCxnSpPr/>
            <p:nvPr/>
          </p:nvCxnSpPr>
          <p:spPr>
            <a:xfrm>
              <a:off x="7692484" y="6076800"/>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直線コネクタ 153"/>
            <p:cNvCxnSpPr/>
            <p:nvPr/>
          </p:nvCxnSpPr>
          <p:spPr>
            <a:xfrm>
              <a:off x="7552812" y="5849737"/>
              <a:ext cx="64215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直線コネクタ 154"/>
            <p:cNvCxnSpPr/>
            <p:nvPr/>
          </p:nvCxnSpPr>
          <p:spPr>
            <a:xfrm>
              <a:off x="7695817" y="5606354"/>
              <a:ext cx="34373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6" name="円/楕円 155"/>
            <p:cNvSpPr/>
            <p:nvPr/>
          </p:nvSpPr>
          <p:spPr>
            <a:xfrm>
              <a:off x="7785796" y="5795783"/>
              <a:ext cx="115450" cy="11545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sp>
          <p:nvSpPr>
            <p:cNvPr id="157" name="テキスト ボックス 156"/>
            <p:cNvSpPr txBox="1"/>
            <p:nvPr/>
          </p:nvSpPr>
          <p:spPr>
            <a:xfrm>
              <a:off x="6995411" y="5963261"/>
              <a:ext cx="505267" cy="246221"/>
            </a:xfrm>
            <a:prstGeom prst="rect">
              <a:avLst/>
            </a:prstGeom>
            <a:noFill/>
          </p:spPr>
          <p:txBody>
            <a:bodyPr wrap="none" rtlCol="0">
              <a:spAutoFit/>
            </a:bodyPr>
            <a:lstStyle/>
            <a:p>
              <a:r>
                <a:rPr lang="en-US" altLang="ja-JP" sz="1000" dirty="0"/>
                <a:t>1/2+</a:t>
              </a:r>
              <a:endParaRPr lang="ja-JP" altLang="en-US" sz="1000" dirty="0"/>
            </a:p>
          </p:txBody>
        </p:sp>
        <p:sp>
          <p:nvSpPr>
            <p:cNvPr id="158" name="テキスト ボックス 157"/>
            <p:cNvSpPr txBox="1"/>
            <p:nvPr/>
          </p:nvSpPr>
          <p:spPr>
            <a:xfrm>
              <a:off x="6995135" y="5701323"/>
              <a:ext cx="473206" cy="246221"/>
            </a:xfrm>
            <a:prstGeom prst="rect">
              <a:avLst/>
            </a:prstGeom>
            <a:noFill/>
          </p:spPr>
          <p:txBody>
            <a:bodyPr wrap="none" rtlCol="0">
              <a:spAutoFit/>
            </a:bodyPr>
            <a:lstStyle/>
            <a:p>
              <a:r>
                <a:rPr lang="en-US" altLang="ja-JP" sz="1000" dirty="0"/>
                <a:t>3/2</a:t>
              </a:r>
              <a:r>
                <a:rPr lang="en-US" altLang="ja-JP" sz="1000" dirty="0">
                  <a:latin typeface="Symbol" charset="2"/>
                  <a:cs typeface="Symbol" charset="2"/>
                </a:rPr>
                <a:t>-</a:t>
              </a:r>
              <a:endParaRPr lang="ja-JP" altLang="en-US" sz="1000" dirty="0">
                <a:latin typeface="Symbol" charset="2"/>
                <a:cs typeface="Symbol" charset="2"/>
              </a:endParaRPr>
            </a:p>
          </p:txBody>
        </p:sp>
        <p:sp>
          <p:nvSpPr>
            <p:cNvPr id="159" name="テキスト ボックス 158"/>
            <p:cNvSpPr txBox="1"/>
            <p:nvPr/>
          </p:nvSpPr>
          <p:spPr>
            <a:xfrm>
              <a:off x="6995135" y="5461762"/>
              <a:ext cx="473206" cy="246221"/>
            </a:xfrm>
            <a:prstGeom prst="rect">
              <a:avLst/>
            </a:prstGeom>
            <a:noFill/>
          </p:spPr>
          <p:txBody>
            <a:bodyPr wrap="none" rtlCol="0">
              <a:spAutoFit/>
            </a:bodyPr>
            <a:lstStyle/>
            <a:p>
              <a:r>
                <a:rPr lang="en-US" altLang="ja-JP" sz="1000" dirty="0"/>
                <a:t>1/2</a:t>
              </a:r>
              <a:r>
                <a:rPr lang="en-US" altLang="ja-JP" sz="1000" dirty="0">
                  <a:latin typeface="Symbol" charset="2"/>
                  <a:cs typeface="Symbol" charset="2"/>
                </a:rPr>
                <a:t>-</a:t>
              </a:r>
              <a:endParaRPr lang="ja-JP" altLang="en-US" sz="1000" dirty="0">
                <a:latin typeface="Symbol" charset="2"/>
                <a:cs typeface="Symbol" charset="2"/>
              </a:endParaRPr>
            </a:p>
          </p:txBody>
        </p:sp>
        <p:sp>
          <p:nvSpPr>
            <p:cNvPr id="160" name="テキスト ボックス 159"/>
            <p:cNvSpPr txBox="1"/>
            <p:nvPr/>
          </p:nvSpPr>
          <p:spPr>
            <a:xfrm>
              <a:off x="7712392" y="6209482"/>
              <a:ext cx="343025" cy="369332"/>
            </a:xfrm>
            <a:prstGeom prst="rect">
              <a:avLst/>
            </a:prstGeom>
            <a:noFill/>
          </p:spPr>
          <p:txBody>
            <a:bodyPr wrap="none" rtlCol="0">
              <a:spAutoFit/>
            </a:bodyPr>
            <a:lstStyle/>
            <a:p>
              <a:r>
                <a:rPr lang="en-US" altLang="ja-JP" dirty="0">
                  <a:latin typeface="Symbol" charset="2"/>
                  <a:cs typeface="Symbol" charset="2"/>
                </a:rPr>
                <a:t>L</a:t>
              </a:r>
              <a:endParaRPr lang="ja-JP" altLang="en-US" dirty="0">
                <a:latin typeface="Symbol" charset="2"/>
                <a:cs typeface="Symbol" charset="2"/>
              </a:endParaRPr>
            </a:p>
          </p:txBody>
        </p:sp>
      </p:grpSp>
      <p:sp>
        <p:nvSpPr>
          <p:cNvPr id="161" name="円/楕円 160"/>
          <p:cNvSpPr/>
          <p:nvPr/>
        </p:nvSpPr>
        <p:spPr>
          <a:xfrm>
            <a:off x="3645724" y="4215025"/>
            <a:ext cx="115450" cy="115450"/>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cxnSp>
        <p:nvCxnSpPr>
          <p:cNvPr id="170" name="直線矢印コネクタ 169"/>
          <p:cNvCxnSpPr/>
          <p:nvPr/>
        </p:nvCxnSpPr>
        <p:spPr>
          <a:xfrm>
            <a:off x="4181427" y="4251691"/>
            <a:ext cx="15551" cy="30098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1" name="テキスト ボックス 170"/>
          <p:cNvSpPr txBox="1"/>
          <p:nvPr/>
        </p:nvSpPr>
        <p:spPr>
          <a:xfrm>
            <a:off x="3669624" y="3927338"/>
            <a:ext cx="1415772" cy="276999"/>
          </a:xfrm>
          <a:prstGeom prst="rect">
            <a:avLst/>
          </a:prstGeom>
          <a:noFill/>
        </p:spPr>
        <p:txBody>
          <a:bodyPr wrap="none" rtlCol="0">
            <a:spAutoFit/>
          </a:bodyPr>
          <a:lstStyle/>
          <a:p>
            <a:r>
              <a:rPr lang="ja-JP" altLang="en-US" sz="1200" dirty="0"/>
              <a:t>どちらに入るか？</a:t>
            </a:r>
          </a:p>
        </p:txBody>
      </p:sp>
      <p:cxnSp>
        <p:nvCxnSpPr>
          <p:cNvPr id="179" name="直線コネクタ 178"/>
          <p:cNvCxnSpPr>
            <a:cxnSpLocks/>
            <a:endCxn id="15" idx="0"/>
          </p:cNvCxnSpPr>
          <p:nvPr/>
        </p:nvCxnSpPr>
        <p:spPr>
          <a:xfrm>
            <a:off x="7473173" y="5931057"/>
            <a:ext cx="1056621" cy="93506"/>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81" name="テキスト ボックス 180"/>
          <p:cNvSpPr txBox="1"/>
          <p:nvPr/>
        </p:nvSpPr>
        <p:spPr>
          <a:xfrm>
            <a:off x="9785304" y="2917873"/>
            <a:ext cx="2226235" cy="523220"/>
          </a:xfrm>
          <a:prstGeom prst="rect">
            <a:avLst/>
          </a:prstGeom>
          <a:noFill/>
        </p:spPr>
        <p:txBody>
          <a:bodyPr wrap="square" rtlCol="0">
            <a:spAutoFit/>
          </a:bodyPr>
          <a:lstStyle/>
          <a:p>
            <a:r>
              <a:rPr lang="en-US" altLang="ja-JP" sz="1400" dirty="0"/>
              <a:t>Level splitting due to LS force </a:t>
            </a:r>
            <a:endParaRPr lang="ja-JP" altLang="en-US" sz="1400" dirty="0"/>
          </a:p>
        </p:txBody>
      </p:sp>
      <p:sp>
        <p:nvSpPr>
          <p:cNvPr id="182" name="右中かっこ 181"/>
          <p:cNvSpPr/>
          <p:nvPr/>
        </p:nvSpPr>
        <p:spPr>
          <a:xfrm>
            <a:off x="10876055" y="3550590"/>
            <a:ext cx="268848" cy="485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7" name="右中かっこ 186"/>
          <p:cNvSpPr/>
          <p:nvPr/>
        </p:nvSpPr>
        <p:spPr>
          <a:xfrm>
            <a:off x="9650879" y="5869433"/>
            <a:ext cx="268848" cy="18623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8" name="テキスト ボックス 187"/>
          <p:cNvSpPr txBox="1"/>
          <p:nvPr/>
        </p:nvSpPr>
        <p:spPr>
          <a:xfrm>
            <a:off x="10015396" y="5569406"/>
            <a:ext cx="1252266" cy="307777"/>
          </a:xfrm>
          <a:prstGeom prst="rect">
            <a:avLst/>
          </a:prstGeom>
          <a:noFill/>
        </p:spPr>
        <p:txBody>
          <a:bodyPr wrap="none" rtlCol="0">
            <a:spAutoFit/>
          </a:bodyPr>
          <a:lstStyle/>
          <a:p>
            <a:r>
              <a:rPr lang="en-US" altLang="ja-JP" sz="1400" dirty="0"/>
              <a:t>spin doublet</a:t>
            </a:r>
            <a:endParaRPr lang="ja-JP" altLang="en-US" sz="1400" dirty="0"/>
          </a:p>
        </p:txBody>
      </p:sp>
      <p:sp>
        <p:nvSpPr>
          <p:cNvPr id="189" name="テキスト ボックス 188"/>
          <p:cNvSpPr txBox="1"/>
          <p:nvPr/>
        </p:nvSpPr>
        <p:spPr>
          <a:xfrm>
            <a:off x="10187405" y="5881349"/>
            <a:ext cx="1459054" cy="369332"/>
          </a:xfrm>
          <a:prstGeom prst="rect">
            <a:avLst/>
          </a:prstGeom>
          <a:noFill/>
        </p:spPr>
        <p:txBody>
          <a:bodyPr wrap="none" rtlCol="0">
            <a:spAutoFit/>
          </a:bodyPr>
          <a:lstStyle/>
          <a:p>
            <a:r>
              <a:rPr lang="en-US" altLang="ja-JP" dirty="0" err="1"/>
              <a:t>s</a:t>
            </a:r>
            <a:r>
              <a:rPr lang="en-US" altLang="ja-JP" baseline="-25000" dirty="0" err="1"/>
              <a:t>N</a:t>
            </a:r>
            <a:r>
              <a:rPr lang="en-US" altLang="ja-JP" dirty="0" err="1"/>
              <a:t>s</a:t>
            </a:r>
            <a:r>
              <a:rPr lang="en-US" altLang="ja-JP" baseline="-25000" dirty="0" err="1"/>
              <a:t>L</a:t>
            </a:r>
            <a:r>
              <a:rPr lang="en-US" altLang="ja-JP" dirty="0"/>
              <a:t>, LS</a:t>
            </a:r>
            <a:r>
              <a:rPr lang="en-US" altLang="ja-JP" baseline="-25000" dirty="0">
                <a:latin typeface="Symbol" charset="2"/>
                <a:cs typeface="Symbol" charset="2"/>
              </a:rPr>
              <a:t>L</a:t>
            </a:r>
            <a:r>
              <a:rPr lang="en-US" altLang="ja-JP" dirty="0"/>
              <a:t>, T</a:t>
            </a:r>
            <a:endParaRPr lang="ja-JP" altLang="en-US" dirty="0"/>
          </a:p>
        </p:txBody>
      </p:sp>
      <p:sp>
        <p:nvSpPr>
          <p:cNvPr id="190" name="テキスト ボックス 189"/>
          <p:cNvSpPr txBox="1"/>
          <p:nvPr/>
        </p:nvSpPr>
        <p:spPr>
          <a:xfrm>
            <a:off x="624688" y="1228762"/>
            <a:ext cx="4794787" cy="2031325"/>
          </a:xfrm>
          <a:prstGeom prst="rect">
            <a:avLst/>
          </a:prstGeom>
          <a:noFill/>
        </p:spPr>
        <p:txBody>
          <a:bodyPr wrap="square" rtlCol="0">
            <a:spAutoFit/>
          </a:bodyPr>
          <a:lstStyle/>
          <a:p>
            <a:r>
              <a:rPr lang="en-US" altLang="ja-JP" dirty="0"/>
              <a:t>V</a:t>
            </a:r>
            <a:r>
              <a:rPr lang="en-US" altLang="ja-JP" baseline="-25000" dirty="0">
                <a:latin typeface="Symbol" charset="2"/>
                <a:cs typeface="Symbol" charset="2"/>
              </a:rPr>
              <a:t>L</a:t>
            </a:r>
            <a:r>
              <a:rPr lang="en-US" altLang="ja-JP" baseline="-25000" dirty="0"/>
              <a:t>N</a:t>
            </a:r>
            <a:r>
              <a:rPr lang="en-US" altLang="ja-JP" dirty="0"/>
              <a:t>(r) = V</a:t>
            </a:r>
            <a:r>
              <a:rPr lang="en-US" altLang="ja-JP" baseline="-25000" dirty="0"/>
              <a:t>0</a:t>
            </a:r>
            <a:r>
              <a:rPr lang="en-US" altLang="ja-JP" dirty="0"/>
              <a:t>(r)</a:t>
            </a:r>
          </a:p>
          <a:p>
            <a:r>
              <a:rPr lang="en-US" altLang="ja-JP" dirty="0"/>
              <a:t>            + </a:t>
            </a:r>
            <a:r>
              <a:rPr lang="en-US" altLang="ja-JP" dirty="0" err="1"/>
              <a:t>V</a:t>
            </a:r>
            <a:r>
              <a:rPr lang="en-US" altLang="ja-JP" baseline="-25000" dirty="0" err="1">
                <a:latin typeface="Symbol" charset="2"/>
                <a:cs typeface="Symbol" charset="2"/>
              </a:rPr>
              <a:t>s</a:t>
            </a:r>
            <a:r>
              <a:rPr lang="en-US" altLang="ja-JP" dirty="0" err="1"/>
              <a:t>s</a:t>
            </a:r>
            <a:r>
              <a:rPr lang="en-US" altLang="ja-JP" baseline="-25000" dirty="0" err="1"/>
              <a:t>N</a:t>
            </a:r>
            <a:r>
              <a:rPr lang="en-US" altLang="ja-JP" dirty="0" err="1"/>
              <a:t>s</a:t>
            </a:r>
            <a:r>
              <a:rPr lang="en-US" altLang="ja-JP" baseline="-25000" dirty="0" err="1">
                <a:latin typeface="Symbol" charset="2"/>
                <a:cs typeface="Symbol" charset="2"/>
              </a:rPr>
              <a:t>L</a:t>
            </a:r>
            <a:endParaRPr lang="en-US" altLang="ja-JP" baseline="-25000" dirty="0">
              <a:latin typeface="Symbol" charset="2"/>
              <a:cs typeface="Symbol" charset="2"/>
            </a:endParaRPr>
          </a:p>
          <a:p>
            <a:endParaRPr lang="en-US" altLang="ja-JP" baseline="-25000" dirty="0">
              <a:latin typeface="Symbol" charset="2"/>
              <a:cs typeface="Symbol" charset="2"/>
            </a:endParaRPr>
          </a:p>
          <a:p>
            <a:r>
              <a:rPr lang="en-US" altLang="ja-JP" dirty="0"/>
              <a:t>            + </a:t>
            </a:r>
            <a:r>
              <a:rPr lang="en-US" altLang="ja-JP" dirty="0" err="1"/>
              <a:t>V</a:t>
            </a:r>
            <a:r>
              <a:rPr lang="en-US" altLang="ja-JP" baseline="-25000" dirty="0" err="1">
                <a:latin typeface="Symbol" charset="2"/>
                <a:cs typeface="Symbol" charset="2"/>
              </a:rPr>
              <a:t>L</a:t>
            </a:r>
            <a:r>
              <a:rPr lang="en-US" altLang="ja-JP" i="1" dirty="0" err="1"/>
              <a:t>l</a:t>
            </a:r>
            <a:r>
              <a:rPr lang="en-US" altLang="ja-JP" baseline="-25000" dirty="0" err="1"/>
              <a:t>N</a:t>
            </a:r>
            <a:r>
              <a:rPr lang="en-US" altLang="ja-JP" baseline="-25000" dirty="0" err="1">
                <a:latin typeface="Symbol" charset="2"/>
                <a:cs typeface="Symbol" charset="2"/>
              </a:rPr>
              <a:t>L</a:t>
            </a:r>
            <a:r>
              <a:rPr lang="en-US" altLang="ja-JP" dirty="0" err="1"/>
              <a:t>s</a:t>
            </a:r>
            <a:r>
              <a:rPr lang="en-US" altLang="ja-JP" baseline="-25000" dirty="0" err="1">
                <a:latin typeface="Symbol" charset="2"/>
                <a:cs typeface="Symbol" charset="2"/>
              </a:rPr>
              <a:t>L</a:t>
            </a:r>
            <a:endParaRPr lang="en-US" altLang="ja-JP" baseline="-25000" dirty="0">
              <a:latin typeface="Symbol" charset="2"/>
              <a:cs typeface="Symbol" charset="2"/>
            </a:endParaRPr>
          </a:p>
          <a:p>
            <a:endParaRPr lang="en-US" altLang="ja-JP" baseline="-25000" dirty="0">
              <a:latin typeface="Symbol" charset="2"/>
              <a:cs typeface="Symbol" charset="2"/>
            </a:endParaRPr>
          </a:p>
          <a:p>
            <a:r>
              <a:rPr lang="en-US" altLang="ja-JP" dirty="0"/>
              <a:t>            + </a:t>
            </a:r>
            <a:r>
              <a:rPr lang="en-US" altLang="ja-JP" dirty="0" err="1"/>
              <a:t>V</a:t>
            </a:r>
            <a:r>
              <a:rPr lang="en-US" altLang="ja-JP" baseline="-25000" dirty="0" err="1"/>
              <a:t>N</a:t>
            </a:r>
            <a:r>
              <a:rPr lang="en-US" altLang="ja-JP" i="1" dirty="0" err="1"/>
              <a:t>l</a:t>
            </a:r>
            <a:r>
              <a:rPr lang="en-US" altLang="ja-JP" baseline="-25000" dirty="0" err="1"/>
              <a:t>N</a:t>
            </a:r>
            <a:r>
              <a:rPr lang="en-US" altLang="ja-JP" baseline="-25000" dirty="0" err="1">
                <a:latin typeface="Symbol" charset="2"/>
                <a:cs typeface="Symbol" charset="2"/>
              </a:rPr>
              <a:t>L</a:t>
            </a:r>
            <a:r>
              <a:rPr lang="en-US" altLang="ja-JP" dirty="0" err="1"/>
              <a:t>s</a:t>
            </a:r>
            <a:r>
              <a:rPr lang="en-US" altLang="ja-JP" baseline="-25000" dirty="0" err="1"/>
              <a:t>N</a:t>
            </a:r>
            <a:endParaRPr lang="en-US" altLang="ja-JP" baseline="-25000" dirty="0"/>
          </a:p>
          <a:p>
            <a:endParaRPr lang="en-US" altLang="ja-JP" baseline="-25000" dirty="0"/>
          </a:p>
          <a:p>
            <a:r>
              <a:rPr lang="en-US" altLang="ja-JP" dirty="0"/>
              <a:t>            + V</a:t>
            </a:r>
            <a:r>
              <a:rPr lang="en-US" altLang="ja-JP" baseline="-25000" dirty="0"/>
              <a:t>T</a:t>
            </a:r>
            <a:r>
              <a:rPr lang="en-US" altLang="ja-JP" dirty="0"/>
              <a:t>[3(</a:t>
            </a:r>
            <a:r>
              <a:rPr lang="en-US" altLang="ja-JP" dirty="0" err="1"/>
              <a:t>s</a:t>
            </a:r>
            <a:r>
              <a:rPr lang="en-US" altLang="ja-JP" baseline="-25000" dirty="0" err="1"/>
              <a:t>N</a:t>
            </a:r>
            <a:r>
              <a:rPr lang="en-US" altLang="ja-JP" dirty="0" err="1"/>
              <a:t>r</a:t>
            </a:r>
            <a:r>
              <a:rPr lang="en-US" altLang="ja-JP" dirty="0"/>
              <a:t>)(</a:t>
            </a:r>
            <a:r>
              <a:rPr lang="en-US" altLang="ja-JP" dirty="0" err="1"/>
              <a:t>s</a:t>
            </a:r>
            <a:r>
              <a:rPr lang="en-US" altLang="ja-JP" baseline="-25000" dirty="0" err="1">
                <a:latin typeface="Symbol" charset="2"/>
                <a:cs typeface="Symbol" charset="2"/>
              </a:rPr>
              <a:t>L</a:t>
            </a:r>
            <a:r>
              <a:rPr lang="en-US" altLang="ja-JP" dirty="0" err="1"/>
              <a:t>r</a:t>
            </a:r>
            <a:r>
              <a:rPr lang="en-US" altLang="ja-JP" dirty="0"/>
              <a:t>)/r</a:t>
            </a:r>
            <a:r>
              <a:rPr lang="en-US" altLang="ja-JP" baseline="30000" dirty="0"/>
              <a:t>2</a:t>
            </a:r>
            <a:r>
              <a:rPr lang="en-US" altLang="ja-JP" dirty="0"/>
              <a:t>-s</a:t>
            </a:r>
            <a:r>
              <a:rPr lang="en-US" altLang="ja-JP" baseline="-25000" dirty="0"/>
              <a:t>N</a:t>
            </a:r>
            <a:r>
              <a:rPr lang="en-US" altLang="ja-JP" dirty="0"/>
              <a:t>s</a:t>
            </a:r>
            <a:r>
              <a:rPr lang="en-US" altLang="ja-JP" baseline="-25000" dirty="0">
                <a:latin typeface="Symbol" charset="2"/>
                <a:cs typeface="Symbol" charset="2"/>
              </a:rPr>
              <a:t>L</a:t>
            </a:r>
            <a:r>
              <a:rPr lang="en-US" altLang="ja-JP" dirty="0"/>
              <a:t>]</a:t>
            </a:r>
            <a:endParaRPr lang="ja-JP" altLang="en-US" dirty="0"/>
          </a:p>
        </p:txBody>
      </p:sp>
      <p:sp>
        <p:nvSpPr>
          <p:cNvPr id="191" name="テキスト ボックス 190"/>
          <p:cNvSpPr txBox="1"/>
          <p:nvPr/>
        </p:nvSpPr>
        <p:spPr>
          <a:xfrm>
            <a:off x="3243364" y="1200744"/>
            <a:ext cx="1276953" cy="307777"/>
          </a:xfrm>
          <a:prstGeom prst="rect">
            <a:avLst/>
          </a:prstGeom>
          <a:noFill/>
        </p:spPr>
        <p:txBody>
          <a:bodyPr wrap="none" rtlCol="0">
            <a:spAutoFit/>
          </a:bodyPr>
          <a:lstStyle/>
          <a:p>
            <a:r>
              <a:rPr lang="en-US" altLang="ja-JP" sz="1400" dirty="0"/>
              <a:t>central force</a:t>
            </a:r>
            <a:endParaRPr lang="ja-JP" altLang="en-US" sz="1400" dirty="0"/>
          </a:p>
        </p:txBody>
      </p:sp>
      <p:sp>
        <p:nvSpPr>
          <p:cNvPr id="192" name="テキスト ボックス 191"/>
          <p:cNvSpPr txBox="1"/>
          <p:nvPr/>
        </p:nvSpPr>
        <p:spPr>
          <a:xfrm>
            <a:off x="3259690" y="1509537"/>
            <a:ext cx="2017540" cy="307777"/>
          </a:xfrm>
          <a:prstGeom prst="rect">
            <a:avLst/>
          </a:prstGeom>
          <a:noFill/>
        </p:spPr>
        <p:txBody>
          <a:bodyPr wrap="none" rtlCol="0">
            <a:spAutoFit/>
          </a:bodyPr>
          <a:lstStyle/>
          <a:p>
            <a:r>
              <a:rPr lang="en-US" altLang="ja-JP" sz="1400" dirty="0"/>
              <a:t>spin-spin interaction</a:t>
            </a:r>
            <a:endParaRPr lang="ja-JP" altLang="en-US" sz="1400" dirty="0"/>
          </a:p>
        </p:txBody>
      </p:sp>
      <p:sp>
        <p:nvSpPr>
          <p:cNvPr id="193" name="テキスト ボックス 192"/>
          <p:cNvSpPr txBox="1"/>
          <p:nvPr/>
        </p:nvSpPr>
        <p:spPr>
          <a:xfrm>
            <a:off x="3153142" y="1895426"/>
            <a:ext cx="3671198" cy="523220"/>
          </a:xfrm>
          <a:prstGeom prst="rect">
            <a:avLst/>
          </a:prstGeom>
          <a:noFill/>
        </p:spPr>
        <p:txBody>
          <a:bodyPr wrap="none" rtlCol="0">
            <a:spAutoFit/>
          </a:bodyPr>
          <a:lstStyle/>
          <a:p>
            <a:r>
              <a:rPr lang="en-US" altLang="ja-JP" sz="1400" dirty="0"/>
              <a:t>spin-orbital force between </a:t>
            </a:r>
            <a:r>
              <a:rPr lang="en-US" altLang="ja-JP" sz="1400" dirty="0">
                <a:latin typeface="Symbol" pitchFamily="2" charset="2"/>
              </a:rPr>
              <a:t>L’</a:t>
            </a:r>
            <a:r>
              <a:rPr lang="en-US" altLang="ja-JP" sz="1400" dirty="0"/>
              <a:t>s spin and </a:t>
            </a:r>
          </a:p>
          <a:p>
            <a:r>
              <a:rPr lang="en-US" altLang="ja-JP" sz="1400" dirty="0"/>
              <a:t>relative orbital momentum</a:t>
            </a:r>
            <a:endParaRPr lang="ja-JP" altLang="en-US" sz="1400" dirty="0"/>
          </a:p>
        </p:txBody>
      </p:sp>
      <p:sp>
        <p:nvSpPr>
          <p:cNvPr id="194" name="テキスト ボックス 193"/>
          <p:cNvSpPr txBox="1"/>
          <p:nvPr/>
        </p:nvSpPr>
        <p:spPr>
          <a:xfrm>
            <a:off x="3163099" y="2371178"/>
            <a:ext cx="4226670" cy="523220"/>
          </a:xfrm>
          <a:prstGeom prst="rect">
            <a:avLst/>
          </a:prstGeom>
          <a:noFill/>
        </p:spPr>
        <p:txBody>
          <a:bodyPr wrap="none" rtlCol="0">
            <a:spAutoFit/>
          </a:bodyPr>
          <a:lstStyle/>
          <a:p>
            <a:r>
              <a:rPr lang="en-US" altLang="ja-JP" sz="1400" dirty="0"/>
              <a:t>spin-orbital force between Nucleon’s spin and </a:t>
            </a:r>
          </a:p>
          <a:p>
            <a:r>
              <a:rPr lang="en-US" altLang="ja-JP" sz="1400" dirty="0"/>
              <a:t>relative orbital momentum</a:t>
            </a:r>
            <a:endParaRPr lang="ja-JP" altLang="en-US" sz="1400" dirty="0"/>
          </a:p>
        </p:txBody>
      </p:sp>
      <p:sp>
        <p:nvSpPr>
          <p:cNvPr id="195" name="テキスト ボックス 194"/>
          <p:cNvSpPr txBox="1"/>
          <p:nvPr/>
        </p:nvSpPr>
        <p:spPr>
          <a:xfrm>
            <a:off x="4708918" y="2897347"/>
            <a:ext cx="1128835" cy="307777"/>
          </a:xfrm>
          <a:prstGeom prst="rect">
            <a:avLst/>
          </a:prstGeom>
          <a:noFill/>
        </p:spPr>
        <p:txBody>
          <a:bodyPr wrap="none" rtlCol="0">
            <a:spAutoFit/>
          </a:bodyPr>
          <a:lstStyle/>
          <a:p>
            <a:r>
              <a:rPr lang="en-US" altLang="ja-JP" sz="1400" dirty="0">
                <a:latin typeface="+mn-ea"/>
                <a:cs typeface="Symbol" charset="2"/>
              </a:rPr>
              <a:t>tensor force</a:t>
            </a:r>
            <a:endParaRPr lang="ja-JP" altLang="en-US" sz="1400" dirty="0">
              <a:latin typeface="+mn-ea"/>
            </a:endParaRPr>
          </a:p>
        </p:txBody>
      </p:sp>
      <p:cxnSp>
        <p:nvCxnSpPr>
          <p:cNvPr id="106" name="直線コネクタ 105">
            <a:extLst>
              <a:ext uri="{FF2B5EF4-FFF2-40B4-BE49-F238E27FC236}">
                <a16:creationId xmlns:a16="http://schemas.microsoft.com/office/drawing/2014/main" id="{9371BCDA-075B-1258-E207-82C6EB8FAEB5}"/>
              </a:ext>
            </a:extLst>
          </p:cNvPr>
          <p:cNvCxnSpPr>
            <a:cxnSpLocks/>
          </p:cNvCxnSpPr>
          <p:nvPr/>
        </p:nvCxnSpPr>
        <p:spPr>
          <a:xfrm flipV="1">
            <a:off x="7476646" y="5860586"/>
            <a:ext cx="1042956" cy="44140"/>
          </a:xfrm>
          <a:prstGeom prst="line">
            <a:avLst/>
          </a:prstGeom>
          <a:ln>
            <a:prstDash val="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548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09801" y="121024"/>
            <a:ext cx="7770813" cy="852704"/>
          </a:xfrm>
        </p:spPr>
        <p:txBody>
          <a:bodyPr>
            <a:normAutofit/>
          </a:bodyPr>
          <a:lstStyle/>
          <a:p>
            <a:r>
              <a:rPr kumimoji="1" lang="en-US" altLang="ja-JP" dirty="0">
                <a:latin typeface="Symbol" charset="2"/>
                <a:cs typeface="Symbol" charset="2"/>
              </a:rPr>
              <a:t>L </a:t>
            </a:r>
            <a:r>
              <a:rPr kumimoji="1" lang="en-US" altLang="ja-JP" dirty="0" err="1"/>
              <a:t>hypernuclear</a:t>
            </a:r>
            <a:r>
              <a:rPr kumimoji="1" lang="en-US" altLang="ja-JP" dirty="0"/>
              <a:t> structure</a:t>
            </a:r>
            <a:endParaRPr kumimoji="1" lang="ja-JP" altLang="en-US" dirty="0"/>
          </a:p>
        </p:txBody>
      </p:sp>
      <p:grpSp>
        <p:nvGrpSpPr>
          <p:cNvPr id="54" name="図形グループ 53"/>
          <p:cNvGrpSpPr/>
          <p:nvPr/>
        </p:nvGrpSpPr>
        <p:grpSpPr>
          <a:xfrm>
            <a:off x="1660598" y="784355"/>
            <a:ext cx="5659456" cy="5628684"/>
            <a:chOff x="3164289" y="928331"/>
            <a:chExt cx="5659456" cy="5628684"/>
          </a:xfrm>
        </p:grpSpPr>
        <p:grpSp>
          <p:nvGrpSpPr>
            <p:cNvPr id="11" name="図形グループ 10"/>
            <p:cNvGrpSpPr/>
            <p:nvPr/>
          </p:nvGrpSpPr>
          <p:grpSpPr>
            <a:xfrm>
              <a:off x="3164289" y="928331"/>
              <a:ext cx="5038127" cy="5628684"/>
              <a:chOff x="1254242" y="682145"/>
              <a:chExt cx="5038127" cy="5628684"/>
            </a:xfrm>
          </p:grpSpPr>
          <p:cxnSp>
            <p:nvCxnSpPr>
              <p:cNvPr id="5" name="直線コネクタ 4"/>
              <p:cNvCxnSpPr/>
              <p:nvPr/>
            </p:nvCxnSpPr>
            <p:spPr>
              <a:xfrm>
                <a:off x="1951622" y="567110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951622" y="5217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1951622" y="473490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a:off x="3778018" y="56214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p:cNvCxnSpPr/>
              <p:nvPr/>
            </p:nvCxnSpPr>
            <p:spPr>
              <a:xfrm>
                <a:off x="3778018" y="52255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a:off x="3778018" y="464786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776434" y="57738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3776434" y="508301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76434" y="447205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flipV="1">
                <a:off x="2890064" y="3630706"/>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890064" y="1822824"/>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3776434" y="3455557"/>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3774850" y="336939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4093185" y="36527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4091601" y="35666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4093185" y="38051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091601" y="37190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3776434" y="1605685"/>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3774850" y="151951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4093185" y="1922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4091601" y="18362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4093185" y="20748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4091601" y="19886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3779602" y="1459261"/>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3778018" y="1373094"/>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2032546" y="5804051"/>
                <a:ext cx="532518" cy="369332"/>
              </a:xfrm>
              <a:prstGeom prst="rect">
                <a:avLst/>
              </a:prstGeom>
              <a:noFill/>
            </p:spPr>
            <p:txBody>
              <a:bodyPr wrap="none" rtlCol="0">
                <a:spAutoFit/>
              </a:bodyPr>
              <a:lstStyle/>
              <a:p>
                <a:r>
                  <a:rPr lang="en-US" altLang="ja-JP" baseline="30000" dirty="0"/>
                  <a:t>11</a:t>
                </a:r>
                <a:r>
                  <a:rPr lang="en-US" altLang="ja-JP" dirty="0"/>
                  <a:t>C</a:t>
                </a:r>
                <a:endParaRPr lang="ja-JP" altLang="en-US" dirty="0"/>
              </a:p>
            </p:txBody>
          </p:sp>
          <p:sp>
            <p:nvSpPr>
              <p:cNvPr id="33" name="テキスト ボックス 32"/>
              <p:cNvSpPr txBox="1"/>
              <p:nvPr/>
            </p:nvSpPr>
            <p:spPr>
              <a:xfrm>
                <a:off x="1440769" y="5501038"/>
                <a:ext cx="518091"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4" name="テキスト ボックス 33"/>
              <p:cNvSpPr txBox="1"/>
              <p:nvPr/>
            </p:nvSpPr>
            <p:spPr>
              <a:xfrm>
                <a:off x="1422621" y="5087216"/>
                <a:ext cx="518091" cy="307777"/>
              </a:xfrm>
              <a:prstGeom prst="rect">
                <a:avLst/>
              </a:prstGeom>
              <a:noFill/>
            </p:spPr>
            <p:txBody>
              <a:bodyPr wrap="none" rtlCol="0">
                <a:spAutoFit/>
              </a:bodyPr>
              <a:lstStyle/>
              <a:p>
                <a:r>
                  <a:rPr lang="en-US" altLang="ja-JP" sz="1400" dirty="0">
                    <a:latin typeface="Symbol" charset="2"/>
                    <a:cs typeface="Symbol" charset="2"/>
                  </a:rPr>
                  <a:t>1/2-</a:t>
                </a:r>
                <a:endParaRPr lang="ja-JP" altLang="en-US" sz="1400" dirty="0">
                  <a:latin typeface="Symbol" charset="2"/>
                  <a:cs typeface="Symbol" charset="2"/>
                </a:endParaRPr>
              </a:p>
            </p:txBody>
          </p:sp>
          <p:sp>
            <p:nvSpPr>
              <p:cNvPr id="35" name="テキスト ボックス 34"/>
              <p:cNvSpPr txBox="1"/>
              <p:nvPr/>
            </p:nvSpPr>
            <p:spPr>
              <a:xfrm>
                <a:off x="1440769" y="4581014"/>
                <a:ext cx="511679"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6" name="テキスト ボックス 35"/>
              <p:cNvSpPr txBox="1"/>
              <p:nvPr/>
            </p:nvSpPr>
            <p:spPr>
              <a:xfrm>
                <a:off x="4530027" y="5671108"/>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7" name="テキスト ボックス 36"/>
              <p:cNvSpPr txBox="1"/>
              <p:nvPr/>
            </p:nvSpPr>
            <p:spPr>
              <a:xfrm>
                <a:off x="4512381" y="5114420"/>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8" name="テキスト ボックス 37"/>
              <p:cNvSpPr txBox="1"/>
              <p:nvPr/>
            </p:nvSpPr>
            <p:spPr>
              <a:xfrm>
                <a:off x="4530027" y="5452415"/>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39" name="テキスト ボックス 38"/>
              <p:cNvSpPr txBox="1"/>
              <p:nvPr/>
            </p:nvSpPr>
            <p:spPr>
              <a:xfrm>
                <a:off x="4530027" y="4888791"/>
                <a:ext cx="372218" cy="307777"/>
              </a:xfrm>
              <a:prstGeom prst="rect">
                <a:avLst/>
              </a:prstGeom>
              <a:noFill/>
            </p:spPr>
            <p:txBody>
              <a:bodyPr wrap="none" rtlCol="0">
                <a:spAutoFit/>
              </a:bodyPr>
              <a:lstStyle/>
              <a:p>
                <a:r>
                  <a:rPr lang="en-US" altLang="ja-JP" sz="1400" dirty="0">
                    <a:latin typeface="Symbol" charset="2"/>
                    <a:cs typeface="Symbol" charset="2"/>
                  </a:rPr>
                  <a:t>0-</a:t>
                </a:r>
                <a:endParaRPr lang="ja-JP" altLang="en-US" sz="1400" dirty="0">
                  <a:latin typeface="Symbol" charset="2"/>
                  <a:cs typeface="Symbol" charset="2"/>
                </a:endParaRPr>
              </a:p>
            </p:txBody>
          </p:sp>
          <p:sp>
            <p:nvSpPr>
              <p:cNvPr id="40" name="テキスト ボックス 39"/>
              <p:cNvSpPr txBox="1"/>
              <p:nvPr/>
            </p:nvSpPr>
            <p:spPr>
              <a:xfrm>
                <a:off x="4512381" y="4536854"/>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41" name="テキスト ボックス 40"/>
              <p:cNvSpPr txBox="1"/>
              <p:nvPr/>
            </p:nvSpPr>
            <p:spPr>
              <a:xfrm>
                <a:off x="4512381" y="4318161"/>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42" name="テキスト ボックス 41"/>
              <p:cNvSpPr txBox="1"/>
              <p:nvPr/>
            </p:nvSpPr>
            <p:spPr>
              <a:xfrm>
                <a:off x="4894229" y="3498891"/>
                <a:ext cx="1398140" cy="307777"/>
              </a:xfrm>
              <a:prstGeom prst="rect">
                <a:avLst/>
              </a:prstGeom>
              <a:noFill/>
            </p:spPr>
            <p:txBody>
              <a:bodyPr wrap="none" rtlCol="0">
                <a:spAutoFit/>
              </a:bodyPr>
              <a:lstStyle/>
              <a:p>
                <a:r>
                  <a:rPr lang="en-US" altLang="ja-JP" sz="1400" dirty="0"/>
                  <a:t>3+,2+,1+,0+</a:t>
                </a:r>
                <a:endParaRPr lang="ja-JP" altLang="en-US" sz="1400" dirty="0"/>
              </a:p>
            </p:txBody>
          </p:sp>
          <p:sp>
            <p:nvSpPr>
              <p:cNvPr id="43" name="テキスト ボックス 42"/>
              <p:cNvSpPr txBox="1"/>
              <p:nvPr/>
            </p:nvSpPr>
            <p:spPr>
              <a:xfrm>
                <a:off x="4688041" y="3215501"/>
                <a:ext cx="760144" cy="307777"/>
              </a:xfrm>
              <a:prstGeom prst="rect">
                <a:avLst/>
              </a:prstGeom>
              <a:noFill/>
            </p:spPr>
            <p:txBody>
              <a:bodyPr wrap="none" rtlCol="0">
                <a:spAutoFit/>
              </a:bodyPr>
              <a:lstStyle/>
              <a:p>
                <a:r>
                  <a:rPr lang="en-US" altLang="ja-JP" sz="1400" dirty="0"/>
                  <a:t>2+,1+</a:t>
                </a:r>
                <a:endParaRPr lang="ja-JP" altLang="en-US" sz="1400" dirty="0"/>
              </a:p>
            </p:txBody>
          </p:sp>
          <p:sp>
            <p:nvSpPr>
              <p:cNvPr id="44" name="テキスト ボックス 43"/>
              <p:cNvSpPr txBox="1"/>
              <p:nvPr/>
            </p:nvSpPr>
            <p:spPr>
              <a:xfrm>
                <a:off x="4894229" y="1816851"/>
                <a:ext cx="1159292" cy="307777"/>
              </a:xfrm>
              <a:prstGeom prst="rect">
                <a:avLst/>
              </a:prstGeom>
              <a:noFill/>
            </p:spPr>
            <p:txBody>
              <a:bodyPr wrap="none" rtlCol="0">
                <a:spAutoFit/>
              </a:bodyPr>
              <a:lstStyle/>
              <a:p>
                <a:r>
                  <a:rPr lang="en-US" altLang="ja-JP" sz="1400" dirty="0">
                    <a:latin typeface="Symbol" charset="2"/>
                    <a:cs typeface="Symbol" charset="2"/>
                  </a:rPr>
                  <a:t>4-, 3-,2-, 1-</a:t>
                </a:r>
                <a:endParaRPr lang="ja-JP" altLang="en-US" sz="1400" dirty="0">
                  <a:latin typeface="Symbol" charset="2"/>
                  <a:cs typeface="Symbol" charset="2"/>
                </a:endParaRPr>
              </a:p>
            </p:txBody>
          </p:sp>
          <p:sp>
            <p:nvSpPr>
              <p:cNvPr id="45" name="テキスト ボックス 44"/>
              <p:cNvSpPr txBox="1"/>
              <p:nvPr/>
            </p:nvSpPr>
            <p:spPr>
              <a:xfrm>
                <a:off x="4842026" y="1305372"/>
                <a:ext cx="1204176" cy="307777"/>
              </a:xfrm>
              <a:prstGeom prst="rect">
                <a:avLst/>
              </a:prstGeom>
              <a:noFill/>
            </p:spPr>
            <p:txBody>
              <a:bodyPr wrap="none" rtlCol="0">
                <a:spAutoFit/>
              </a:bodyPr>
              <a:lstStyle/>
              <a:p>
                <a:r>
                  <a:rPr lang="en-US" altLang="ja-JP" sz="1400" dirty="0">
                    <a:latin typeface="Symbol" charset="2"/>
                    <a:cs typeface="Symbol" charset="2"/>
                  </a:rPr>
                  <a:t> 3-,2-, 1-, 0-</a:t>
                </a:r>
                <a:endParaRPr lang="ja-JP" altLang="en-US" sz="1400" dirty="0">
                  <a:latin typeface="Symbol" charset="2"/>
                  <a:cs typeface="Symbol" charset="2"/>
                </a:endParaRPr>
              </a:p>
            </p:txBody>
          </p:sp>
          <p:graphicFrame>
            <p:nvGraphicFramePr>
              <p:cNvPr id="46" name="オブジェクト 45"/>
              <p:cNvGraphicFramePr>
                <a:graphicFrameLocks noChangeAspect="1"/>
              </p:cNvGraphicFramePr>
              <p:nvPr/>
            </p:nvGraphicFramePr>
            <p:xfrm>
              <a:off x="2194464" y="3984946"/>
              <a:ext cx="507583" cy="308964"/>
            </p:xfrm>
            <a:graphic>
              <a:graphicData uri="http://schemas.openxmlformats.org/presentationml/2006/ole">
                <mc:AlternateContent xmlns:mc="http://schemas.openxmlformats.org/markup-compatibility/2006">
                  <mc:Choice xmlns:v="urn:schemas-microsoft-com:vml" Requires="v">
                    <p:oleObj name="数式" r:id="rId3" imgW="292100" imgH="177800" progId="Equation.3">
                      <p:embed/>
                    </p:oleObj>
                  </mc:Choice>
                  <mc:Fallback>
                    <p:oleObj name="数式" r:id="rId3" imgW="292100" imgH="177800" progId="Equation.3">
                      <p:embed/>
                      <p:pic>
                        <p:nvPicPr>
                          <p:cNvPr id="46" name="オブジェクト 45"/>
                          <p:cNvPicPr/>
                          <p:nvPr/>
                        </p:nvPicPr>
                        <p:blipFill>
                          <a:blip r:embed="rId4"/>
                          <a:stretch>
                            <a:fillRect/>
                          </a:stretch>
                        </p:blipFill>
                        <p:spPr>
                          <a:xfrm>
                            <a:off x="2194464" y="3984946"/>
                            <a:ext cx="507583" cy="308964"/>
                          </a:xfrm>
                          <a:prstGeom prst="rect">
                            <a:avLst/>
                          </a:prstGeom>
                          <a:solidFill>
                            <a:srgbClr val="FFFFFF"/>
                          </a:solidFill>
                          <a:ln>
                            <a:solidFill>
                              <a:srgbClr val="FFFFFF"/>
                            </a:solidFill>
                          </a:ln>
                        </p:spPr>
                      </p:pic>
                    </p:oleObj>
                  </mc:Fallback>
                </mc:AlternateContent>
              </a:graphicData>
            </a:graphic>
          </p:graphicFrame>
          <p:graphicFrame>
            <p:nvGraphicFramePr>
              <p:cNvPr id="47" name="オブジェクト 46"/>
              <p:cNvGraphicFramePr>
                <a:graphicFrameLocks noChangeAspect="1"/>
              </p:cNvGraphicFramePr>
              <p:nvPr/>
            </p:nvGraphicFramePr>
            <p:xfrm>
              <a:off x="2032546" y="2495175"/>
              <a:ext cx="512527" cy="311973"/>
            </p:xfrm>
            <a:graphic>
              <a:graphicData uri="http://schemas.openxmlformats.org/presentationml/2006/ole">
                <mc:AlternateContent xmlns:mc="http://schemas.openxmlformats.org/markup-compatibility/2006">
                  <mc:Choice xmlns:v="urn:schemas-microsoft-com:vml" Requires="v">
                    <p:oleObj name="数式" r:id="rId5" imgW="292100" imgH="177800" progId="Equation.3">
                      <p:embed/>
                    </p:oleObj>
                  </mc:Choice>
                  <mc:Fallback>
                    <p:oleObj name="数式" r:id="rId5" imgW="292100" imgH="177800" progId="Equation.3">
                      <p:embed/>
                      <p:pic>
                        <p:nvPicPr>
                          <p:cNvPr id="47" name="オブジェクト 46"/>
                          <p:cNvPicPr/>
                          <p:nvPr/>
                        </p:nvPicPr>
                        <p:blipFill>
                          <a:blip r:embed="rId4"/>
                          <a:stretch>
                            <a:fillRect/>
                          </a:stretch>
                        </p:blipFill>
                        <p:spPr>
                          <a:xfrm>
                            <a:off x="2032546" y="2495175"/>
                            <a:ext cx="512527" cy="311973"/>
                          </a:xfrm>
                          <a:prstGeom prst="rect">
                            <a:avLst/>
                          </a:prstGeom>
                          <a:solidFill>
                            <a:srgbClr val="FFFFFF"/>
                          </a:solidFill>
                          <a:ln>
                            <a:solidFill>
                              <a:srgbClr val="FFFFFF"/>
                            </a:solidFill>
                          </a:ln>
                        </p:spPr>
                      </p:pic>
                    </p:oleObj>
                  </mc:Fallback>
                </mc:AlternateContent>
              </a:graphicData>
            </a:graphic>
          </p:graphicFrame>
          <p:sp>
            <p:nvSpPr>
              <p:cNvPr id="48" name="テキスト ボックス 47"/>
              <p:cNvSpPr txBox="1"/>
              <p:nvPr/>
            </p:nvSpPr>
            <p:spPr>
              <a:xfrm>
                <a:off x="1254242" y="3243447"/>
                <a:ext cx="1839543" cy="646331"/>
              </a:xfrm>
              <a:prstGeom prst="rect">
                <a:avLst/>
              </a:prstGeom>
              <a:noFill/>
            </p:spPr>
            <p:txBody>
              <a:bodyPr wrap="none" rtlCol="0">
                <a:spAutoFit/>
              </a:bodyPr>
              <a:lstStyle/>
              <a:p>
                <a:r>
                  <a:rPr lang="en-US" altLang="ja-JP" dirty="0">
                    <a:latin typeface="Symbol" charset="2"/>
                    <a:cs typeface="Symbol" charset="2"/>
                  </a:rPr>
                  <a:t>L</a:t>
                </a:r>
                <a:r>
                  <a:rPr lang="en-US" altLang="ja-JP" dirty="0"/>
                  <a:t>’s major shell</a:t>
                </a:r>
              </a:p>
              <a:p>
                <a:r>
                  <a:rPr lang="en-US" altLang="ja-JP" dirty="0"/>
                  <a:t>structure</a:t>
                </a:r>
                <a:endParaRPr lang="ja-JP" altLang="en-US" dirty="0"/>
              </a:p>
            </p:txBody>
          </p:sp>
          <p:sp>
            <p:nvSpPr>
              <p:cNvPr id="49" name="テキスト ボックス 48"/>
              <p:cNvSpPr txBox="1"/>
              <p:nvPr/>
            </p:nvSpPr>
            <p:spPr>
              <a:xfrm>
                <a:off x="3988513" y="5941497"/>
                <a:ext cx="619080" cy="369332"/>
              </a:xfrm>
              <a:prstGeom prst="rect">
                <a:avLst/>
              </a:prstGeom>
              <a:noFill/>
            </p:spPr>
            <p:txBody>
              <a:bodyPr wrap="none" rtlCol="0">
                <a:spAutoFit/>
              </a:bodyPr>
              <a:lstStyle/>
              <a:p>
                <a:r>
                  <a:rPr lang="en-US" altLang="ja-JP" baseline="30000" dirty="0"/>
                  <a:t>1</a:t>
                </a:r>
                <a:r>
                  <a:rPr lang="en-US" altLang="ja-JP" baseline="30000" dirty="0">
                    <a:latin typeface="Symbol" charset="2"/>
                    <a:cs typeface="Symbol" charset="2"/>
                  </a:rPr>
                  <a:t>2</a:t>
                </a:r>
                <a:r>
                  <a:rPr lang="en-US" altLang="ja-JP" baseline="-25000" dirty="0">
                    <a:latin typeface="Symbol" charset="2"/>
                    <a:cs typeface="Symbol" charset="2"/>
                  </a:rPr>
                  <a:t>L</a:t>
                </a:r>
                <a:r>
                  <a:rPr lang="en-US" altLang="ja-JP" dirty="0"/>
                  <a:t>C</a:t>
                </a:r>
                <a:endParaRPr lang="ja-JP" altLang="en-US" dirty="0"/>
              </a:p>
            </p:txBody>
          </p:sp>
          <p:grpSp>
            <p:nvGrpSpPr>
              <p:cNvPr id="85" name="図形グループ 84"/>
              <p:cNvGrpSpPr/>
              <p:nvPr/>
            </p:nvGrpSpPr>
            <p:grpSpPr>
              <a:xfrm>
                <a:off x="3124299" y="5284490"/>
                <a:ext cx="386618" cy="386618"/>
                <a:chOff x="5299294" y="5554879"/>
                <a:chExt cx="386618" cy="386618"/>
              </a:xfrm>
            </p:grpSpPr>
            <p:sp>
              <p:nvSpPr>
                <p:cNvPr id="50" name="円/楕円 49"/>
                <p:cNvSpPr/>
                <p:nvPr/>
              </p:nvSpPr>
              <p:spPr>
                <a:xfrm>
                  <a:off x="5299294" y="5554879"/>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1" name="円/楕円 50"/>
                <p:cNvSpPr/>
                <p:nvPr/>
              </p:nvSpPr>
              <p:spPr>
                <a:xfrm>
                  <a:off x="5498585" y="5710387"/>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1" name="図形グループ 60"/>
              <p:cNvGrpSpPr/>
              <p:nvPr/>
            </p:nvGrpSpPr>
            <p:grpSpPr>
              <a:xfrm>
                <a:off x="2992089" y="2781480"/>
                <a:ext cx="715340" cy="873376"/>
                <a:chOff x="6937762" y="4168608"/>
                <a:chExt cx="715340" cy="873376"/>
              </a:xfrm>
            </p:grpSpPr>
            <p:sp>
              <p:nvSpPr>
                <p:cNvPr id="55" name="円弧 54"/>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52" name="円/楕円 51"/>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6" name="円弧 55"/>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58" name="直線矢印コネクタ 57"/>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p:nvPr/>
              </p:nvCxnSpPr>
              <p:spPr>
                <a:xfrm>
                  <a:off x="7496782" y="481520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円/楕円 52"/>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2" name="図形グループ 61"/>
              <p:cNvGrpSpPr/>
              <p:nvPr/>
            </p:nvGrpSpPr>
            <p:grpSpPr>
              <a:xfrm>
                <a:off x="3059510" y="3513489"/>
                <a:ext cx="715340" cy="731731"/>
                <a:chOff x="6937762" y="4168608"/>
                <a:chExt cx="715340" cy="731731"/>
              </a:xfrm>
            </p:grpSpPr>
            <p:sp>
              <p:nvSpPr>
                <p:cNvPr id="63" name="円弧 62"/>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64" name="円/楕円 63"/>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65" name="円弧 64"/>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66" name="直線矢印コネクタ 65"/>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V="1">
                  <a:off x="7545213" y="4516724"/>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8" name="円/楕円 67"/>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7" name="図形グループ 76"/>
              <p:cNvGrpSpPr/>
              <p:nvPr/>
            </p:nvGrpSpPr>
            <p:grpSpPr>
              <a:xfrm>
                <a:off x="2941424" y="904661"/>
                <a:ext cx="833426" cy="873376"/>
                <a:chOff x="6595032" y="5426328"/>
                <a:chExt cx="833426" cy="873376"/>
              </a:xfrm>
            </p:grpSpPr>
            <p:sp>
              <p:nvSpPr>
                <p:cNvPr id="70" name="円弧 69"/>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71" name="円/楕円 70"/>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72" name="円弧 71"/>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73" name="直線矢印コネクタ 72"/>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直線矢印コネクタ 73"/>
                <p:cNvCxnSpPr/>
                <p:nvPr/>
              </p:nvCxnSpPr>
              <p:spPr>
                <a:xfrm>
                  <a:off x="7154052" y="607292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円/楕円 74"/>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8" name="図形グループ 77"/>
              <p:cNvGrpSpPr/>
              <p:nvPr/>
            </p:nvGrpSpPr>
            <p:grpSpPr>
              <a:xfrm>
                <a:off x="2937203" y="1708970"/>
                <a:ext cx="833426" cy="731731"/>
                <a:chOff x="6595032" y="5426328"/>
                <a:chExt cx="833426" cy="731731"/>
              </a:xfrm>
            </p:grpSpPr>
            <p:sp>
              <p:nvSpPr>
                <p:cNvPr id="79" name="円弧 78"/>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80" name="円/楕円 79"/>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81" name="円弧 80"/>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82" name="直線矢印コネクタ 81"/>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7195524" y="5772253"/>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4" name="円/楕円 83"/>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sp>
            <p:nvSpPr>
              <p:cNvPr id="4" name="テキスト ボックス 3"/>
              <p:cNvSpPr txBox="1"/>
              <p:nvPr/>
            </p:nvSpPr>
            <p:spPr>
              <a:xfrm>
                <a:off x="1832050" y="3934683"/>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6" name="テキスト ボックス 85"/>
              <p:cNvSpPr txBox="1"/>
              <p:nvPr/>
            </p:nvSpPr>
            <p:spPr>
              <a:xfrm>
                <a:off x="3988513" y="2569170"/>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7" name="テキスト ボックス 86"/>
              <p:cNvSpPr txBox="1"/>
              <p:nvPr/>
            </p:nvSpPr>
            <p:spPr>
              <a:xfrm>
                <a:off x="4049191" y="68214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8" name="テキスト ボックス 87"/>
              <p:cNvSpPr txBox="1"/>
              <p:nvPr/>
            </p:nvSpPr>
            <p:spPr>
              <a:xfrm>
                <a:off x="4051444" y="386160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grpSp>
        <p:sp>
          <p:nvSpPr>
            <p:cNvPr id="15" name="テキスト ボックス 14"/>
            <p:cNvSpPr txBox="1"/>
            <p:nvPr/>
          </p:nvSpPr>
          <p:spPr>
            <a:xfrm>
              <a:off x="5274107" y="6024562"/>
              <a:ext cx="865943"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s</a:t>
              </a:r>
              <a:r>
                <a:rPr lang="en-US" altLang="ja-JP" sz="1400" baseline="-25000" dirty="0"/>
                <a:t>1/2</a:t>
              </a:r>
              <a:endParaRPr lang="ja-JP" altLang="en-US" sz="1400" baseline="-25000" dirty="0"/>
            </a:p>
          </p:txBody>
        </p:sp>
        <p:sp>
          <p:nvSpPr>
            <p:cNvPr id="89" name="テキスト ボックス 88"/>
            <p:cNvSpPr txBox="1"/>
            <p:nvPr/>
          </p:nvSpPr>
          <p:spPr>
            <a:xfrm>
              <a:off x="5543693" y="2923651"/>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1/2</a:t>
              </a:r>
              <a:endParaRPr lang="ja-JP" altLang="en-US" sz="1400" baseline="-25000" dirty="0"/>
            </a:p>
          </p:txBody>
        </p:sp>
        <p:sp>
          <p:nvSpPr>
            <p:cNvPr id="90" name="テキスト ボックス 89"/>
            <p:cNvSpPr txBox="1"/>
            <p:nvPr/>
          </p:nvSpPr>
          <p:spPr>
            <a:xfrm>
              <a:off x="5192604" y="4442372"/>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3/2</a:t>
              </a:r>
              <a:endParaRPr lang="ja-JP" altLang="en-US" sz="1400" baseline="-25000" dirty="0"/>
            </a:p>
          </p:txBody>
        </p:sp>
        <p:sp>
          <p:nvSpPr>
            <p:cNvPr id="91" name="テキスト ボックス 90"/>
            <p:cNvSpPr txBox="1"/>
            <p:nvPr/>
          </p:nvSpPr>
          <p:spPr>
            <a:xfrm>
              <a:off x="5903201" y="2557204"/>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5/2</a:t>
              </a:r>
              <a:endParaRPr lang="ja-JP" altLang="en-US" sz="1400" baseline="-25000" dirty="0"/>
            </a:p>
          </p:txBody>
        </p:sp>
        <p:sp>
          <p:nvSpPr>
            <p:cNvPr id="92" name="テキスト ボックス 91"/>
            <p:cNvSpPr txBox="1"/>
            <p:nvPr/>
          </p:nvSpPr>
          <p:spPr>
            <a:xfrm>
              <a:off x="5468152" y="984866"/>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3/2</a:t>
              </a:r>
              <a:endParaRPr lang="ja-JP" altLang="en-US" sz="1400" baseline="-25000" dirty="0"/>
            </a:p>
          </p:txBody>
        </p:sp>
        <p:cxnSp>
          <p:nvCxnSpPr>
            <p:cNvPr id="173" name="直線矢印コネクタ 172"/>
            <p:cNvCxnSpPr/>
            <p:nvPr/>
          </p:nvCxnSpPr>
          <p:spPr>
            <a:xfrm>
              <a:off x="4612094" y="5442754"/>
              <a:ext cx="0" cy="4745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直線矢印コネクタ 174"/>
            <p:cNvCxnSpPr/>
            <p:nvPr/>
          </p:nvCxnSpPr>
          <p:spPr>
            <a:xfrm>
              <a:off x="5576997" y="5360606"/>
              <a:ext cx="0" cy="5796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直線コネクタ 176"/>
            <p:cNvCxnSpPr/>
            <p:nvPr/>
          </p:nvCxnSpPr>
          <p:spPr>
            <a:xfrm flipV="1">
              <a:off x="4612094" y="5360606"/>
              <a:ext cx="964914" cy="111116"/>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79" name="直線コネクタ 178"/>
            <p:cNvCxnSpPr/>
            <p:nvPr/>
          </p:nvCxnSpPr>
          <p:spPr>
            <a:xfrm>
              <a:off x="4612094" y="5873511"/>
              <a:ext cx="990441" cy="6193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82" name="右中かっこ 181"/>
            <p:cNvSpPr/>
            <p:nvPr/>
          </p:nvSpPr>
          <p:spPr>
            <a:xfrm>
              <a:off x="8053341" y="3550590"/>
              <a:ext cx="268848" cy="485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7" name="右中かっこ 186"/>
            <p:cNvSpPr/>
            <p:nvPr/>
          </p:nvSpPr>
          <p:spPr>
            <a:xfrm>
              <a:off x="6828165" y="5869433"/>
              <a:ext cx="268848" cy="18623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8" name="テキスト ボックス 187"/>
            <p:cNvSpPr txBox="1"/>
            <p:nvPr/>
          </p:nvSpPr>
          <p:spPr>
            <a:xfrm>
              <a:off x="7192682" y="5569405"/>
              <a:ext cx="1252266" cy="307777"/>
            </a:xfrm>
            <a:prstGeom prst="rect">
              <a:avLst/>
            </a:prstGeom>
            <a:noFill/>
          </p:spPr>
          <p:txBody>
            <a:bodyPr wrap="none" rtlCol="0">
              <a:spAutoFit/>
            </a:bodyPr>
            <a:lstStyle/>
            <a:p>
              <a:r>
                <a:rPr lang="en-US" altLang="ja-JP" sz="1400" dirty="0"/>
                <a:t>spin doublet</a:t>
              </a:r>
              <a:endParaRPr lang="ja-JP" altLang="en-US" sz="1400" dirty="0"/>
            </a:p>
          </p:txBody>
        </p:sp>
        <p:sp>
          <p:nvSpPr>
            <p:cNvPr id="189" name="テキスト ボックス 188"/>
            <p:cNvSpPr txBox="1"/>
            <p:nvPr/>
          </p:nvSpPr>
          <p:spPr>
            <a:xfrm>
              <a:off x="7364691" y="5881349"/>
              <a:ext cx="1459054" cy="369332"/>
            </a:xfrm>
            <a:prstGeom prst="rect">
              <a:avLst/>
            </a:prstGeom>
            <a:noFill/>
          </p:spPr>
          <p:txBody>
            <a:bodyPr wrap="none" rtlCol="0">
              <a:spAutoFit/>
            </a:bodyPr>
            <a:lstStyle/>
            <a:p>
              <a:r>
                <a:rPr lang="en-US" altLang="ja-JP" dirty="0" err="1"/>
                <a:t>s</a:t>
              </a:r>
              <a:r>
                <a:rPr lang="en-US" altLang="ja-JP" baseline="-25000" dirty="0" err="1"/>
                <a:t>N</a:t>
              </a:r>
              <a:r>
                <a:rPr lang="en-US" altLang="ja-JP" dirty="0" err="1"/>
                <a:t>s</a:t>
              </a:r>
              <a:r>
                <a:rPr lang="en-US" altLang="ja-JP" baseline="-25000" dirty="0" err="1"/>
                <a:t>L</a:t>
              </a:r>
              <a:r>
                <a:rPr lang="en-US" altLang="ja-JP" dirty="0"/>
                <a:t>, LS</a:t>
              </a:r>
              <a:r>
                <a:rPr lang="en-US" altLang="ja-JP" baseline="-25000" dirty="0">
                  <a:latin typeface="Symbol" charset="2"/>
                  <a:cs typeface="Symbol" charset="2"/>
                </a:rPr>
                <a:t>L</a:t>
              </a:r>
              <a:r>
                <a:rPr lang="en-US" altLang="ja-JP" dirty="0"/>
                <a:t>, T</a:t>
              </a:r>
              <a:endParaRPr lang="ja-JP" altLang="en-US" dirty="0"/>
            </a:p>
          </p:txBody>
        </p:sp>
      </p:grpSp>
      <p:cxnSp>
        <p:nvCxnSpPr>
          <p:cNvPr id="106" name="直線コネクタ 105"/>
          <p:cNvCxnSpPr/>
          <p:nvPr/>
        </p:nvCxnSpPr>
        <p:spPr>
          <a:xfrm>
            <a:off x="7281065" y="1148514"/>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フリーフォーム 108"/>
          <p:cNvSpPr/>
          <p:nvPr/>
        </p:nvSpPr>
        <p:spPr>
          <a:xfrm>
            <a:off x="7339800" y="1038982"/>
            <a:ext cx="808150" cy="5194908"/>
          </a:xfrm>
          <a:custGeom>
            <a:avLst/>
            <a:gdLst>
              <a:gd name="connsiteX0" fmla="*/ 0 w 808150"/>
              <a:gd name="connsiteY0" fmla="*/ 5194908 h 5194908"/>
              <a:gd name="connsiteX1" fmla="*/ 14431 w 808150"/>
              <a:gd name="connsiteY1" fmla="*/ 5108326 h 5194908"/>
              <a:gd name="connsiteX2" fmla="*/ 43294 w 808150"/>
              <a:gd name="connsiteY2" fmla="*/ 5021744 h 5194908"/>
              <a:gd name="connsiteX3" fmla="*/ 57725 w 808150"/>
              <a:gd name="connsiteY3" fmla="*/ 4978453 h 5194908"/>
              <a:gd name="connsiteX4" fmla="*/ 86588 w 808150"/>
              <a:gd name="connsiteY4" fmla="*/ 4891871 h 5194908"/>
              <a:gd name="connsiteX5" fmla="*/ 129881 w 808150"/>
              <a:gd name="connsiteY5" fmla="*/ 4863011 h 5194908"/>
              <a:gd name="connsiteX6" fmla="*/ 158744 w 808150"/>
              <a:gd name="connsiteY6" fmla="*/ 4834150 h 5194908"/>
              <a:gd name="connsiteX7" fmla="*/ 202038 w 808150"/>
              <a:gd name="connsiteY7" fmla="*/ 4819720 h 5194908"/>
              <a:gd name="connsiteX8" fmla="*/ 259763 w 808150"/>
              <a:gd name="connsiteY8" fmla="*/ 4776429 h 5194908"/>
              <a:gd name="connsiteX9" fmla="*/ 404075 w 808150"/>
              <a:gd name="connsiteY9" fmla="*/ 4689847 h 5194908"/>
              <a:gd name="connsiteX10" fmla="*/ 461800 w 808150"/>
              <a:gd name="connsiteY10" fmla="*/ 4617696 h 5194908"/>
              <a:gd name="connsiteX11" fmla="*/ 476231 w 808150"/>
              <a:gd name="connsiteY11" fmla="*/ 4574405 h 5194908"/>
              <a:gd name="connsiteX12" fmla="*/ 432938 w 808150"/>
              <a:gd name="connsiteY12" fmla="*/ 4372380 h 5194908"/>
              <a:gd name="connsiteX13" fmla="*/ 404075 w 808150"/>
              <a:gd name="connsiteY13" fmla="*/ 4343520 h 5194908"/>
              <a:gd name="connsiteX14" fmla="*/ 346350 w 808150"/>
              <a:gd name="connsiteY14" fmla="*/ 4256938 h 5194908"/>
              <a:gd name="connsiteX15" fmla="*/ 303056 w 808150"/>
              <a:gd name="connsiteY15" fmla="*/ 4184787 h 5194908"/>
              <a:gd name="connsiteX16" fmla="*/ 230900 w 808150"/>
              <a:gd name="connsiteY16" fmla="*/ 4112635 h 5194908"/>
              <a:gd name="connsiteX17" fmla="*/ 202038 w 808150"/>
              <a:gd name="connsiteY17" fmla="*/ 4026053 h 5194908"/>
              <a:gd name="connsiteX18" fmla="*/ 187606 w 808150"/>
              <a:gd name="connsiteY18" fmla="*/ 3982762 h 5194908"/>
              <a:gd name="connsiteX19" fmla="*/ 173175 w 808150"/>
              <a:gd name="connsiteY19" fmla="*/ 3925041 h 5194908"/>
              <a:gd name="connsiteX20" fmla="*/ 144313 w 808150"/>
              <a:gd name="connsiteY20" fmla="*/ 3881750 h 5194908"/>
              <a:gd name="connsiteX21" fmla="*/ 115450 w 808150"/>
              <a:gd name="connsiteY21" fmla="*/ 3723017 h 5194908"/>
              <a:gd name="connsiteX22" fmla="*/ 129881 w 808150"/>
              <a:gd name="connsiteY22" fmla="*/ 3492132 h 5194908"/>
              <a:gd name="connsiteX23" fmla="*/ 144313 w 808150"/>
              <a:gd name="connsiteY23" fmla="*/ 3448841 h 5194908"/>
              <a:gd name="connsiteX24" fmla="*/ 202038 w 808150"/>
              <a:gd name="connsiteY24" fmla="*/ 3376690 h 5194908"/>
              <a:gd name="connsiteX25" fmla="*/ 274194 w 808150"/>
              <a:gd name="connsiteY25" fmla="*/ 3275678 h 5194908"/>
              <a:gd name="connsiteX26" fmla="*/ 360781 w 808150"/>
              <a:gd name="connsiteY26" fmla="*/ 3217956 h 5194908"/>
              <a:gd name="connsiteX27" fmla="*/ 375213 w 808150"/>
              <a:gd name="connsiteY27" fmla="*/ 3174666 h 5194908"/>
              <a:gd name="connsiteX28" fmla="*/ 432938 w 808150"/>
              <a:gd name="connsiteY28" fmla="*/ 3102514 h 5194908"/>
              <a:gd name="connsiteX29" fmla="*/ 447369 w 808150"/>
              <a:gd name="connsiteY29" fmla="*/ 3059223 h 5194908"/>
              <a:gd name="connsiteX30" fmla="*/ 505094 w 808150"/>
              <a:gd name="connsiteY30" fmla="*/ 2987072 h 5194908"/>
              <a:gd name="connsiteX31" fmla="*/ 548388 w 808150"/>
              <a:gd name="connsiteY31" fmla="*/ 2799478 h 5194908"/>
              <a:gd name="connsiteX32" fmla="*/ 505094 w 808150"/>
              <a:gd name="connsiteY32" fmla="*/ 2525302 h 5194908"/>
              <a:gd name="connsiteX33" fmla="*/ 476231 w 808150"/>
              <a:gd name="connsiteY33" fmla="*/ 2438720 h 5194908"/>
              <a:gd name="connsiteX34" fmla="*/ 447369 w 808150"/>
              <a:gd name="connsiteY34" fmla="*/ 2395429 h 5194908"/>
              <a:gd name="connsiteX35" fmla="*/ 418506 w 808150"/>
              <a:gd name="connsiteY35" fmla="*/ 2308848 h 5194908"/>
              <a:gd name="connsiteX36" fmla="*/ 389644 w 808150"/>
              <a:gd name="connsiteY36" fmla="*/ 2265557 h 5194908"/>
              <a:gd name="connsiteX37" fmla="*/ 346350 w 808150"/>
              <a:gd name="connsiteY37" fmla="*/ 2193405 h 5194908"/>
              <a:gd name="connsiteX38" fmla="*/ 317488 w 808150"/>
              <a:gd name="connsiteY38" fmla="*/ 2092393 h 5194908"/>
              <a:gd name="connsiteX39" fmla="*/ 303056 w 808150"/>
              <a:gd name="connsiteY39" fmla="*/ 1976951 h 5194908"/>
              <a:gd name="connsiteX40" fmla="*/ 346350 w 808150"/>
              <a:gd name="connsiteY40" fmla="*/ 1645054 h 5194908"/>
              <a:gd name="connsiteX41" fmla="*/ 360781 w 808150"/>
              <a:gd name="connsiteY41" fmla="*/ 1601763 h 5194908"/>
              <a:gd name="connsiteX42" fmla="*/ 389644 w 808150"/>
              <a:gd name="connsiteY42" fmla="*/ 1572902 h 5194908"/>
              <a:gd name="connsiteX43" fmla="*/ 447369 w 808150"/>
              <a:gd name="connsiteY43" fmla="*/ 1486320 h 5194908"/>
              <a:gd name="connsiteX44" fmla="*/ 519525 w 808150"/>
              <a:gd name="connsiteY44" fmla="*/ 1399739 h 5194908"/>
              <a:gd name="connsiteX45" fmla="*/ 548388 w 808150"/>
              <a:gd name="connsiteY45" fmla="*/ 1370878 h 5194908"/>
              <a:gd name="connsiteX46" fmla="*/ 591681 w 808150"/>
              <a:gd name="connsiteY46" fmla="*/ 1284296 h 5194908"/>
              <a:gd name="connsiteX47" fmla="*/ 620544 w 808150"/>
              <a:gd name="connsiteY47" fmla="*/ 1255436 h 5194908"/>
              <a:gd name="connsiteX48" fmla="*/ 678269 w 808150"/>
              <a:gd name="connsiteY48" fmla="*/ 1183284 h 5194908"/>
              <a:gd name="connsiteX49" fmla="*/ 692700 w 808150"/>
              <a:gd name="connsiteY49" fmla="*/ 1139993 h 5194908"/>
              <a:gd name="connsiteX50" fmla="*/ 750425 w 808150"/>
              <a:gd name="connsiteY50" fmla="*/ 1053411 h 5194908"/>
              <a:gd name="connsiteX51" fmla="*/ 779288 w 808150"/>
              <a:gd name="connsiteY51" fmla="*/ 966830 h 5194908"/>
              <a:gd name="connsiteX52" fmla="*/ 793719 w 808150"/>
              <a:gd name="connsiteY52" fmla="*/ 923539 h 5194908"/>
              <a:gd name="connsiteX53" fmla="*/ 808150 w 808150"/>
              <a:gd name="connsiteY53" fmla="*/ 880248 h 5194908"/>
              <a:gd name="connsiteX54" fmla="*/ 793719 w 808150"/>
              <a:gd name="connsiteY54" fmla="*/ 663793 h 5194908"/>
              <a:gd name="connsiteX55" fmla="*/ 735994 w 808150"/>
              <a:gd name="connsiteY55" fmla="*/ 533921 h 5194908"/>
              <a:gd name="connsiteX56" fmla="*/ 678269 w 808150"/>
              <a:gd name="connsiteY56" fmla="*/ 461769 h 5194908"/>
              <a:gd name="connsiteX57" fmla="*/ 634975 w 808150"/>
              <a:gd name="connsiteY57" fmla="*/ 317466 h 5194908"/>
              <a:gd name="connsiteX58" fmla="*/ 591681 w 808150"/>
              <a:gd name="connsiteY58" fmla="*/ 288606 h 5194908"/>
              <a:gd name="connsiteX59" fmla="*/ 533956 w 808150"/>
              <a:gd name="connsiteY59" fmla="*/ 230884 h 5194908"/>
              <a:gd name="connsiteX60" fmla="*/ 505094 w 808150"/>
              <a:gd name="connsiteY60" fmla="*/ 173163 h 5194908"/>
              <a:gd name="connsiteX61" fmla="*/ 476231 w 808150"/>
              <a:gd name="connsiteY61" fmla="*/ 144303 h 5194908"/>
              <a:gd name="connsiteX62" fmla="*/ 418506 w 808150"/>
              <a:gd name="connsiteY62" fmla="*/ 72151 h 5194908"/>
              <a:gd name="connsiteX63" fmla="*/ 375213 w 808150"/>
              <a:gd name="connsiteY63" fmla="*/ 57721 h 5194908"/>
              <a:gd name="connsiteX64" fmla="*/ 346350 w 808150"/>
              <a:gd name="connsiteY64" fmla="*/ 28860 h 5194908"/>
              <a:gd name="connsiteX65" fmla="*/ 288625 w 808150"/>
              <a:gd name="connsiteY65" fmla="*/ 0 h 51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08150" h="5194908">
                <a:moveTo>
                  <a:pt x="0" y="5194908"/>
                </a:moveTo>
                <a:cubicBezTo>
                  <a:pt x="4810" y="5166047"/>
                  <a:pt x="7334" y="5136711"/>
                  <a:pt x="14431" y="5108326"/>
                </a:cubicBezTo>
                <a:cubicBezTo>
                  <a:pt x="21810" y="5078812"/>
                  <a:pt x="33673" y="5050605"/>
                  <a:pt x="43294" y="5021744"/>
                </a:cubicBezTo>
                <a:lnTo>
                  <a:pt x="57725" y="4978453"/>
                </a:lnTo>
                <a:cubicBezTo>
                  <a:pt x="57726" y="4978451"/>
                  <a:pt x="86586" y="4891872"/>
                  <a:pt x="86588" y="4891871"/>
                </a:cubicBezTo>
                <a:cubicBezTo>
                  <a:pt x="101019" y="4882251"/>
                  <a:pt x="116338" y="4873845"/>
                  <a:pt x="129881" y="4863011"/>
                </a:cubicBezTo>
                <a:cubicBezTo>
                  <a:pt x="140506" y="4854512"/>
                  <a:pt x="147077" y="4841150"/>
                  <a:pt x="158744" y="4834150"/>
                </a:cubicBezTo>
                <a:cubicBezTo>
                  <a:pt x="171788" y="4826324"/>
                  <a:pt x="187607" y="4824530"/>
                  <a:pt x="202038" y="4819720"/>
                </a:cubicBezTo>
                <a:cubicBezTo>
                  <a:pt x="221280" y="4805290"/>
                  <a:pt x="239367" y="4789176"/>
                  <a:pt x="259763" y="4776429"/>
                </a:cubicBezTo>
                <a:cubicBezTo>
                  <a:pt x="320496" y="4738473"/>
                  <a:pt x="344764" y="4749153"/>
                  <a:pt x="404075" y="4689847"/>
                </a:cubicBezTo>
                <a:cubicBezTo>
                  <a:pt x="445202" y="4648723"/>
                  <a:pt x="425391" y="4672306"/>
                  <a:pt x="461800" y="4617696"/>
                </a:cubicBezTo>
                <a:cubicBezTo>
                  <a:pt x="466610" y="4603266"/>
                  <a:pt x="476231" y="4589616"/>
                  <a:pt x="476231" y="4574405"/>
                </a:cubicBezTo>
                <a:cubicBezTo>
                  <a:pt x="476231" y="4463078"/>
                  <a:pt x="486049" y="4438763"/>
                  <a:pt x="432938" y="4372380"/>
                </a:cubicBezTo>
                <a:cubicBezTo>
                  <a:pt x="424438" y="4361756"/>
                  <a:pt x="412239" y="4354404"/>
                  <a:pt x="404075" y="4343520"/>
                </a:cubicBezTo>
                <a:cubicBezTo>
                  <a:pt x="383262" y="4315771"/>
                  <a:pt x="346350" y="4256938"/>
                  <a:pt x="346350" y="4256938"/>
                </a:cubicBezTo>
                <a:cubicBezTo>
                  <a:pt x="312851" y="4156445"/>
                  <a:pt x="355882" y="4264022"/>
                  <a:pt x="303056" y="4184787"/>
                </a:cubicBezTo>
                <a:cubicBezTo>
                  <a:pt x="252104" y="4108364"/>
                  <a:pt x="305412" y="4137470"/>
                  <a:pt x="230900" y="4112635"/>
                </a:cubicBezTo>
                <a:lnTo>
                  <a:pt x="202038" y="4026053"/>
                </a:lnTo>
                <a:cubicBezTo>
                  <a:pt x="197228" y="4011623"/>
                  <a:pt x="191295" y="3997519"/>
                  <a:pt x="187606" y="3982762"/>
                </a:cubicBezTo>
                <a:cubicBezTo>
                  <a:pt x="182796" y="3963522"/>
                  <a:pt x="180988" y="3943270"/>
                  <a:pt x="173175" y="3925041"/>
                </a:cubicBezTo>
                <a:cubicBezTo>
                  <a:pt x="166343" y="3909100"/>
                  <a:pt x="153934" y="3896180"/>
                  <a:pt x="144313" y="3881750"/>
                </a:cubicBezTo>
                <a:cubicBezTo>
                  <a:pt x="139619" y="3858285"/>
                  <a:pt x="115450" y="3741487"/>
                  <a:pt x="115450" y="3723017"/>
                </a:cubicBezTo>
                <a:cubicBezTo>
                  <a:pt x="115450" y="3645905"/>
                  <a:pt x="121808" y="3568820"/>
                  <a:pt x="129881" y="3492132"/>
                </a:cubicBezTo>
                <a:cubicBezTo>
                  <a:pt x="131473" y="3477005"/>
                  <a:pt x="137510" y="3462446"/>
                  <a:pt x="144313" y="3448841"/>
                </a:cubicBezTo>
                <a:cubicBezTo>
                  <a:pt x="162519" y="3412431"/>
                  <a:pt x="175190" y="3403535"/>
                  <a:pt x="202038" y="3376690"/>
                </a:cubicBezTo>
                <a:cubicBezTo>
                  <a:pt x="235711" y="3275677"/>
                  <a:pt x="202039" y="3299727"/>
                  <a:pt x="274194" y="3275678"/>
                </a:cubicBezTo>
                <a:cubicBezTo>
                  <a:pt x="303056" y="3256437"/>
                  <a:pt x="349810" y="3250863"/>
                  <a:pt x="360781" y="3217956"/>
                </a:cubicBezTo>
                <a:cubicBezTo>
                  <a:pt x="365592" y="3203526"/>
                  <a:pt x="368410" y="3188271"/>
                  <a:pt x="375213" y="3174666"/>
                </a:cubicBezTo>
                <a:cubicBezTo>
                  <a:pt x="393419" y="3138256"/>
                  <a:pt x="406091" y="3129359"/>
                  <a:pt x="432938" y="3102514"/>
                </a:cubicBezTo>
                <a:cubicBezTo>
                  <a:pt x="437748" y="3088084"/>
                  <a:pt x="440566" y="3072828"/>
                  <a:pt x="447369" y="3059223"/>
                </a:cubicBezTo>
                <a:cubicBezTo>
                  <a:pt x="465575" y="3022813"/>
                  <a:pt x="478247" y="3013916"/>
                  <a:pt x="505094" y="2987072"/>
                </a:cubicBezTo>
                <a:cubicBezTo>
                  <a:pt x="544712" y="2868223"/>
                  <a:pt x="529653" y="2930606"/>
                  <a:pt x="548388" y="2799478"/>
                </a:cubicBezTo>
                <a:cubicBezTo>
                  <a:pt x="535748" y="2704689"/>
                  <a:pt x="532046" y="2615134"/>
                  <a:pt x="505094" y="2525302"/>
                </a:cubicBezTo>
                <a:cubicBezTo>
                  <a:pt x="496352" y="2496163"/>
                  <a:pt x="493107" y="2464032"/>
                  <a:pt x="476231" y="2438720"/>
                </a:cubicBezTo>
                <a:cubicBezTo>
                  <a:pt x="466610" y="2424290"/>
                  <a:pt x="454413" y="2411277"/>
                  <a:pt x="447369" y="2395429"/>
                </a:cubicBezTo>
                <a:cubicBezTo>
                  <a:pt x="435013" y="2367630"/>
                  <a:pt x="435381" y="2334160"/>
                  <a:pt x="418506" y="2308848"/>
                </a:cubicBezTo>
                <a:cubicBezTo>
                  <a:pt x="408885" y="2294418"/>
                  <a:pt x="397400" y="2281069"/>
                  <a:pt x="389644" y="2265557"/>
                </a:cubicBezTo>
                <a:cubicBezTo>
                  <a:pt x="352177" y="2190627"/>
                  <a:pt x="402725" y="2249776"/>
                  <a:pt x="346350" y="2193405"/>
                </a:cubicBezTo>
                <a:cubicBezTo>
                  <a:pt x="334912" y="2159093"/>
                  <a:pt x="323528" y="2128633"/>
                  <a:pt x="317488" y="2092393"/>
                </a:cubicBezTo>
                <a:cubicBezTo>
                  <a:pt x="311112" y="2054141"/>
                  <a:pt x="307867" y="2015432"/>
                  <a:pt x="303056" y="1976951"/>
                </a:cubicBezTo>
                <a:cubicBezTo>
                  <a:pt x="319816" y="1817746"/>
                  <a:pt x="312690" y="1762859"/>
                  <a:pt x="346350" y="1645054"/>
                </a:cubicBezTo>
                <a:cubicBezTo>
                  <a:pt x="350529" y="1630428"/>
                  <a:pt x="352955" y="1614806"/>
                  <a:pt x="360781" y="1601763"/>
                </a:cubicBezTo>
                <a:cubicBezTo>
                  <a:pt x="367781" y="1590096"/>
                  <a:pt x="381480" y="1583786"/>
                  <a:pt x="389644" y="1572902"/>
                </a:cubicBezTo>
                <a:cubicBezTo>
                  <a:pt x="410457" y="1545153"/>
                  <a:pt x="422841" y="1510846"/>
                  <a:pt x="447369" y="1486320"/>
                </a:cubicBezTo>
                <a:cubicBezTo>
                  <a:pt x="550208" y="1383491"/>
                  <a:pt x="439162" y="1500187"/>
                  <a:pt x="519525" y="1399739"/>
                </a:cubicBezTo>
                <a:cubicBezTo>
                  <a:pt x="528025" y="1389115"/>
                  <a:pt x="539888" y="1381502"/>
                  <a:pt x="548388" y="1370878"/>
                </a:cubicBezTo>
                <a:cubicBezTo>
                  <a:pt x="635978" y="1261397"/>
                  <a:pt x="527658" y="1390993"/>
                  <a:pt x="591681" y="1284296"/>
                </a:cubicBezTo>
                <a:cubicBezTo>
                  <a:pt x="598681" y="1272630"/>
                  <a:pt x="612044" y="1266060"/>
                  <a:pt x="620544" y="1255436"/>
                </a:cubicBezTo>
                <a:cubicBezTo>
                  <a:pt x="693369" y="1164411"/>
                  <a:pt x="608574" y="1252974"/>
                  <a:pt x="678269" y="1183284"/>
                </a:cubicBezTo>
                <a:cubicBezTo>
                  <a:pt x="683079" y="1168854"/>
                  <a:pt x="685313" y="1153290"/>
                  <a:pt x="692700" y="1139993"/>
                </a:cubicBezTo>
                <a:cubicBezTo>
                  <a:pt x="709546" y="1109672"/>
                  <a:pt x="739455" y="1086318"/>
                  <a:pt x="750425" y="1053411"/>
                </a:cubicBezTo>
                <a:lnTo>
                  <a:pt x="779288" y="966830"/>
                </a:lnTo>
                <a:lnTo>
                  <a:pt x="793719" y="923539"/>
                </a:lnTo>
                <a:lnTo>
                  <a:pt x="808150" y="880248"/>
                </a:lnTo>
                <a:cubicBezTo>
                  <a:pt x="803340" y="808096"/>
                  <a:pt x="803946" y="735378"/>
                  <a:pt x="793719" y="663793"/>
                </a:cubicBezTo>
                <a:cubicBezTo>
                  <a:pt x="786754" y="615043"/>
                  <a:pt x="766120" y="571577"/>
                  <a:pt x="735994" y="533921"/>
                </a:cubicBezTo>
                <a:cubicBezTo>
                  <a:pt x="653741" y="431111"/>
                  <a:pt x="767102" y="595012"/>
                  <a:pt x="678269" y="461769"/>
                </a:cubicBezTo>
                <a:cubicBezTo>
                  <a:pt x="672492" y="438663"/>
                  <a:pt x="645516" y="324493"/>
                  <a:pt x="634975" y="317466"/>
                </a:cubicBezTo>
                <a:lnTo>
                  <a:pt x="591681" y="288606"/>
                </a:lnTo>
                <a:cubicBezTo>
                  <a:pt x="553200" y="173167"/>
                  <a:pt x="610921" y="307845"/>
                  <a:pt x="533956" y="230884"/>
                </a:cubicBezTo>
                <a:cubicBezTo>
                  <a:pt x="518745" y="215673"/>
                  <a:pt x="517027" y="191061"/>
                  <a:pt x="505094" y="173163"/>
                </a:cubicBezTo>
                <a:cubicBezTo>
                  <a:pt x="497547" y="161843"/>
                  <a:pt x="484731" y="154927"/>
                  <a:pt x="476231" y="144303"/>
                </a:cubicBezTo>
                <a:cubicBezTo>
                  <a:pt x="458077" y="121613"/>
                  <a:pt x="445312" y="88233"/>
                  <a:pt x="418506" y="72151"/>
                </a:cubicBezTo>
                <a:cubicBezTo>
                  <a:pt x="405462" y="64325"/>
                  <a:pt x="389644" y="62531"/>
                  <a:pt x="375213" y="57721"/>
                </a:cubicBezTo>
                <a:cubicBezTo>
                  <a:pt x="365592" y="48101"/>
                  <a:pt x="357671" y="36407"/>
                  <a:pt x="346350" y="28860"/>
                </a:cubicBezTo>
                <a:cubicBezTo>
                  <a:pt x="328450" y="16928"/>
                  <a:pt x="288625" y="0"/>
                  <a:pt x="28862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183" name="直線コネクタ 182"/>
          <p:cNvCxnSpPr/>
          <p:nvPr/>
        </p:nvCxnSpPr>
        <p:spPr>
          <a:xfrm>
            <a:off x="8270477" y="1125903"/>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p:nvPr/>
        </p:nvCxnSpPr>
        <p:spPr>
          <a:xfrm>
            <a:off x="9245458" y="1090971"/>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3" name="フリーフォーム 162"/>
          <p:cNvSpPr/>
          <p:nvPr/>
        </p:nvSpPr>
        <p:spPr>
          <a:xfrm>
            <a:off x="9288019" y="1139995"/>
            <a:ext cx="808150" cy="4992883"/>
          </a:xfrm>
          <a:custGeom>
            <a:avLst/>
            <a:gdLst>
              <a:gd name="connsiteX0" fmla="*/ 0 w 808150"/>
              <a:gd name="connsiteY0" fmla="*/ 4992883 h 4992883"/>
              <a:gd name="connsiteX1" fmla="*/ 57725 w 808150"/>
              <a:gd name="connsiteY1" fmla="*/ 4920732 h 4992883"/>
              <a:gd name="connsiteX2" fmla="*/ 418506 w 808150"/>
              <a:gd name="connsiteY2" fmla="*/ 4863011 h 4992883"/>
              <a:gd name="connsiteX3" fmla="*/ 375212 w 808150"/>
              <a:gd name="connsiteY3" fmla="*/ 4834150 h 4992883"/>
              <a:gd name="connsiteX4" fmla="*/ 331919 w 808150"/>
              <a:gd name="connsiteY4" fmla="*/ 4819720 h 4992883"/>
              <a:gd name="connsiteX5" fmla="*/ 259762 w 808150"/>
              <a:gd name="connsiteY5" fmla="*/ 4761999 h 4992883"/>
              <a:gd name="connsiteX6" fmla="*/ 360781 w 808150"/>
              <a:gd name="connsiteY6" fmla="*/ 4747568 h 4992883"/>
              <a:gd name="connsiteX7" fmla="*/ 418506 w 808150"/>
              <a:gd name="connsiteY7" fmla="*/ 4733138 h 4992883"/>
              <a:gd name="connsiteX8" fmla="*/ 447369 w 808150"/>
              <a:gd name="connsiteY8" fmla="*/ 4689847 h 4992883"/>
              <a:gd name="connsiteX9" fmla="*/ 418506 w 808150"/>
              <a:gd name="connsiteY9" fmla="*/ 4660987 h 4992883"/>
              <a:gd name="connsiteX10" fmla="*/ 360781 w 808150"/>
              <a:gd name="connsiteY10" fmla="*/ 4646556 h 4992883"/>
              <a:gd name="connsiteX11" fmla="*/ 317487 w 808150"/>
              <a:gd name="connsiteY11" fmla="*/ 4632126 h 4992883"/>
              <a:gd name="connsiteX12" fmla="*/ 216469 w 808150"/>
              <a:gd name="connsiteY12" fmla="*/ 4603265 h 4992883"/>
              <a:gd name="connsiteX13" fmla="*/ 129881 w 808150"/>
              <a:gd name="connsiteY13" fmla="*/ 4545544 h 4992883"/>
              <a:gd name="connsiteX14" fmla="*/ 101019 w 808150"/>
              <a:gd name="connsiteY14" fmla="*/ 4502253 h 4992883"/>
              <a:gd name="connsiteX15" fmla="*/ 101019 w 808150"/>
              <a:gd name="connsiteY15" fmla="*/ 4343520 h 4992883"/>
              <a:gd name="connsiteX16" fmla="*/ 115450 w 808150"/>
              <a:gd name="connsiteY16" fmla="*/ 4300229 h 4992883"/>
              <a:gd name="connsiteX17" fmla="*/ 202037 w 808150"/>
              <a:gd name="connsiteY17" fmla="*/ 4271368 h 4992883"/>
              <a:gd name="connsiteX18" fmla="*/ 129881 w 808150"/>
              <a:gd name="connsiteY18" fmla="*/ 4141496 h 4992883"/>
              <a:gd name="connsiteX19" fmla="*/ 216469 w 808150"/>
              <a:gd name="connsiteY19" fmla="*/ 4098205 h 4992883"/>
              <a:gd name="connsiteX20" fmla="*/ 202037 w 808150"/>
              <a:gd name="connsiteY20" fmla="*/ 4054914 h 4992883"/>
              <a:gd name="connsiteX21" fmla="*/ 115450 w 808150"/>
              <a:gd name="connsiteY21" fmla="*/ 4011623 h 4992883"/>
              <a:gd name="connsiteX22" fmla="*/ 129881 w 808150"/>
              <a:gd name="connsiteY22" fmla="*/ 3795169 h 4992883"/>
              <a:gd name="connsiteX23" fmla="*/ 216469 w 808150"/>
              <a:gd name="connsiteY23" fmla="*/ 3766308 h 4992883"/>
              <a:gd name="connsiteX24" fmla="*/ 259762 w 808150"/>
              <a:gd name="connsiteY24" fmla="*/ 3737447 h 4992883"/>
              <a:gd name="connsiteX25" fmla="*/ 202037 w 808150"/>
              <a:gd name="connsiteY25" fmla="*/ 3679726 h 4992883"/>
              <a:gd name="connsiteX26" fmla="*/ 173175 w 808150"/>
              <a:gd name="connsiteY26" fmla="*/ 3636435 h 4992883"/>
              <a:gd name="connsiteX27" fmla="*/ 230900 w 808150"/>
              <a:gd name="connsiteY27" fmla="*/ 3564284 h 4992883"/>
              <a:gd name="connsiteX28" fmla="*/ 115450 w 808150"/>
              <a:gd name="connsiteY28" fmla="*/ 3492132 h 4992883"/>
              <a:gd name="connsiteX29" fmla="*/ 129881 w 808150"/>
              <a:gd name="connsiteY29" fmla="*/ 3347829 h 4992883"/>
              <a:gd name="connsiteX30" fmla="*/ 158744 w 808150"/>
              <a:gd name="connsiteY30" fmla="*/ 3304538 h 4992883"/>
              <a:gd name="connsiteX31" fmla="*/ 173175 w 808150"/>
              <a:gd name="connsiteY31" fmla="*/ 3088084 h 4992883"/>
              <a:gd name="connsiteX32" fmla="*/ 216469 w 808150"/>
              <a:gd name="connsiteY32" fmla="*/ 3015932 h 4992883"/>
              <a:gd name="connsiteX33" fmla="*/ 303056 w 808150"/>
              <a:gd name="connsiteY33" fmla="*/ 3001502 h 4992883"/>
              <a:gd name="connsiteX34" fmla="*/ 548387 w 808150"/>
              <a:gd name="connsiteY34" fmla="*/ 2987072 h 4992883"/>
              <a:gd name="connsiteX35" fmla="*/ 663837 w 808150"/>
              <a:gd name="connsiteY35" fmla="*/ 2958211 h 4992883"/>
              <a:gd name="connsiteX36" fmla="*/ 620543 w 808150"/>
              <a:gd name="connsiteY36" fmla="*/ 2929351 h 4992883"/>
              <a:gd name="connsiteX37" fmla="*/ 533956 w 808150"/>
              <a:gd name="connsiteY37" fmla="*/ 2900490 h 4992883"/>
              <a:gd name="connsiteX38" fmla="*/ 505094 w 808150"/>
              <a:gd name="connsiteY38" fmla="*/ 2857199 h 4992883"/>
              <a:gd name="connsiteX39" fmla="*/ 548387 w 808150"/>
              <a:gd name="connsiteY39" fmla="*/ 2842769 h 4992883"/>
              <a:gd name="connsiteX40" fmla="*/ 447369 w 808150"/>
              <a:gd name="connsiteY40" fmla="*/ 2799478 h 4992883"/>
              <a:gd name="connsiteX41" fmla="*/ 490662 w 808150"/>
              <a:gd name="connsiteY41" fmla="*/ 2785048 h 4992883"/>
              <a:gd name="connsiteX42" fmla="*/ 389644 w 808150"/>
              <a:gd name="connsiteY42" fmla="*/ 2712896 h 4992883"/>
              <a:gd name="connsiteX43" fmla="*/ 476231 w 808150"/>
              <a:gd name="connsiteY43" fmla="*/ 2655175 h 4992883"/>
              <a:gd name="connsiteX44" fmla="*/ 577250 w 808150"/>
              <a:gd name="connsiteY44" fmla="*/ 2626314 h 4992883"/>
              <a:gd name="connsiteX45" fmla="*/ 678268 w 808150"/>
              <a:gd name="connsiteY45" fmla="*/ 2597454 h 4992883"/>
              <a:gd name="connsiteX46" fmla="*/ 562819 w 808150"/>
              <a:gd name="connsiteY46" fmla="*/ 2554163 h 4992883"/>
              <a:gd name="connsiteX47" fmla="*/ 360781 w 808150"/>
              <a:gd name="connsiteY47" fmla="*/ 2510872 h 4992883"/>
              <a:gd name="connsiteX48" fmla="*/ 404075 w 808150"/>
              <a:gd name="connsiteY48" fmla="*/ 2482011 h 4992883"/>
              <a:gd name="connsiteX49" fmla="*/ 432937 w 808150"/>
              <a:gd name="connsiteY49" fmla="*/ 2395429 h 4992883"/>
              <a:gd name="connsiteX50" fmla="*/ 375212 w 808150"/>
              <a:gd name="connsiteY50" fmla="*/ 2366569 h 4992883"/>
              <a:gd name="connsiteX51" fmla="*/ 216469 w 808150"/>
              <a:gd name="connsiteY51" fmla="*/ 2323278 h 4992883"/>
              <a:gd name="connsiteX52" fmla="*/ 202037 w 808150"/>
              <a:gd name="connsiteY52" fmla="*/ 2279987 h 4992883"/>
              <a:gd name="connsiteX53" fmla="*/ 230900 w 808150"/>
              <a:gd name="connsiteY53" fmla="*/ 2236696 h 4992883"/>
              <a:gd name="connsiteX54" fmla="*/ 245331 w 808150"/>
              <a:gd name="connsiteY54" fmla="*/ 2193405 h 4992883"/>
              <a:gd name="connsiteX55" fmla="*/ 230900 w 808150"/>
              <a:gd name="connsiteY55" fmla="*/ 2135684 h 4992883"/>
              <a:gd name="connsiteX56" fmla="*/ 187606 w 808150"/>
              <a:gd name="connsiteY56" fmla="*/ 2121254 h 4992883"/>
              <a:gd name="connsiteX57" fmla="*/ 158744 w 808150"/>
              <a:gd name="connsiteY57" fmla="*/ 2077963 h 4992883"/>
              <a:gd name="connsiteX58" fmla="*/ 173175 w 808150"/>
              <a:gd name="connsiteY58" fmla="*/ 1991381 h 4992883"/>
              <a:gd name="connsiteX59" fmla="*/ 230900 w 808150"/>
              <a:gd name="connsiteY59" fmla="*/ 1919230 h 4992883"/>
              <a:gd name="connsiteX60" fmla="*/ 245331 w 808150"/>
              <a:gd name="connsiteY60" fmla="*/ 1875939 h 4992883"/>
              <a:gd name="connsiteX61" fmla="*/ 274194 w 808150"/>
              <a:gd name="connsiteY61" fmla="*/ 1847078 h 4992883"/>
              <a:gd name="connsiteX62" fmla="*/ 303056 w 808150"/>
              <a:gd name="connsiteY62" fmla="*/ 1630624 h 4992883"/>
              <a:gd name="connsiteX63" fmla="*/ 346350 w 808150"/>
              <a:gd name="connsiteY63" fmla="*/ 1601763 h 4992883"/>
              <a:gd name="connsiteX64" fmla="*/ 432937 w 808150"/>
              <a:gd name="connsiteY64" fmla="*/ 1572902 h 4992883"/>
              <a:gd name="connsiteX65" fmla="*/ 548387 w 808150"/>
              <a:gd name="connsiteY65" fmla="*/ 1515181 h 4992883"/>
              <a:gd name="connsiteX66" fmla="*/ 591681 w 808150"/>
              <a:gd name="connsiteY66" fmla="*/ 1500751 h 4992883"/>
              <a:gd name="connsiteX67" fmla="*/ 634975 w 808150"/>
              <a:gd name="connsiteY67" fmla="*/ 1428599 h 4992883"/>
              <a:gd name="connsiteX68" fmla="*/ 663837 w 808150"/>
              <a:gd name="connsiteY68" fmla="*/ 1370878 h 4992883"/>
              <a:gd name="connsiteX69" fmla="*/ 692700 w 808150"/>
              <a:gd name="connsiteY69" fmla="*/ 1342018 h 4992883"/>
              <a:gd name="connsiteX70" fmla="*/ 764856 w 808150"/>
              <a:gd name="connsiteY70" fmla="*/ 1269866 h 4992883"/>
              <a:gd name="connsiteX71" fmla="*/ 735993 w 808150"/>
              <a:gd name="connsiteY71" fmla="*/ 1241005 h 4992883"/>
              <a:gd name="connsiteX72" fmla="*/ 634975 w 808150"/>
              <a:gd name="connsiteY72" fmla="*/ 1226575 h 4992883"/>
              <a:gd name="connsiteX73" fmla="*/ 649406 w 808150"/>
              <a:gd name="connsiteY73" fmla="*/ 1183284 h 4992883"/>
              <a:gd name="connsiteX74" fmla="*/ 808150 w 808150"/>
              <a:gd name="connsiteY74" fmla="*/ 1139993 h 4992883"/>
              <a:gd name="connsiteX75" fmla="*/ 779287 w 808150"/>
              <a:gd name="connsiteY75" fmla="*/ 1096702 h 4992883"/>
              <a:gd name="connsiteX76" fmla="*/ 620543 w 808150"/>
              <a:gd name="connsiteY76" fmla="*/ 1082272 h 4992883"/>
              <a:gd name="connsiteX77" fmla="*/ 562819 w 808150"/>
              <a:gd name="connsiteY77" fmla="*/ 1067842 h 4992883"/>
              <a:gd name="connsiteX78" fmla="*/ 533956 w 808150"/>
              <a:gd name="connsiteY78" fmla="*/ 1038981 h 4992883"/>
              <a:gd name="connsiteX79" fmla="*/ 519525 w 808150"/>
              <a:gd name="connsiteY79" fmla="*/ 995690 h 4992883"/>
              <a:gd name="connsiteX80" fmla="*/ 476231 w 808150"/>
              <a:gd name="connsiteY80" fmla="*/ 981260 h 4992883"/>
              <a:gd name="connsiteX81" fmla="*/ 447369 w 808150"/>
              <a:gd name="connsiteY81" fmla="*/ 937969 h 4992883"/>
              <a:gd name="connsiteX82" fmla="*/ 375212 w 808150"/>
              <a:gd name="connsiteY82" fmla="*/ 865818 h 4992883"/>
              <a:gd name="connsiteX83" fmla="*/ 461800 w 808150"/>
              <a:gd name="connsiteY83" fmla="*/ 822527 h 4992883"/>
              <a:gd name="connsiteX84" fmla="*/ 548387 w 808150"/>
              <a:gd name="connsiteY84" fmla="*/ 764806 h 4992883"/>
              <a:gd name="connsiteX85" fmla="*/ 577250 w 808150"/>
              <a:gd name="connsiteY85" fmla="*/ 735945 h 4992883"/>
              <a:gd name="connsiteX86" fmla="*/ 692700 w 808150"/>
              <a:gd name="connsiteY86" fmla="*/ 721515 h 4992883"/>
              <a:gd name="connsiteX87" fmla="*/ 750425 w 808150"/>
              <a:gd name="connsiteY87" fmla="*/ 663793 h 4992883"/>
              <a:gd name="connsiteX88" fmla="*/ 707131 w 808150"/>
              <a:gd name="connsiteY88" fmla="*/ 649363 h 4992883"/>
              <a:gd name="connsiteX89" fmla="*/ 634975 w 808150"/>
              <a:gd name="connsiteY89" fmla="*/ 634933 h 4992883"/>
              <a:gd name="connsiteX90" fmla="*/ 533956 w 808150"/>
              <a:gd name="connsiteY90" fmla="*/ 620503 h 4992883"/>
              <a:gd name="connsiteX91" fmla="*/ 432937 w 808150"/>
              <a:gd name="connsiteY91" fmla="*/ 591642 h 4992883"/>
              <a:gd name="connsiteX92" fmla="*/ 418506 w 808150"/>
              <a:gd name="connsiteY92" fmla="*/ 548351 h 4992883"/>
              <a:gd name="connsiteX93" fmla="*/ 505094 w 808150"/>
              <a:gd name="connsiteY93" fmla="*/ 505060 h 4992883"/>
              <a:gd name="connsiteX94" fmla="*/ 577250 w 808150"/>
              <a:gd name="connsiteY94" fmla="*/ 375187 h 4992883"/>
              <a:gd name="connsiteX95" fmla="*/ 505094 w 808150"/>
              <a:gd name="connsiteY95" fmla="*/ 303036 h 4992883"/>
              <a:gd name="connsiteX96" fmla="*/ 418506 w 808150"/>
              <a:gd name="connsiteY96" fmla="*/ 274175 h 4992883"/>
              <a:gd name="connsiteX97" fmla="*/ 360781 w 808150"/>
              <a:gd name="connsiteY97" fmla="*/ 216454 h 4992883"/>
              <a:gd name="connsiteX98" fmla="*/ 331919 w 808150"/>
              <a:gd name="connsiteY98" fmla="*/ 173163 h 4992883"/>
              <a:gd name="connsiteX99" fmla="*/ 303056 w 808150"/>
              <a:gd name="connsiteY99" fmla="*/ 144303 h 4992883"/>
              <a:gd name="connsiteX100" fmla="*/ 288625 w 808150"/>
              <a:gd name="connsiteY100" fmla="*/ 86581 h 4992883"/>
              <a:gd name="connsiteX101" fmla="*/ 259762 w 808150"/>
              <a:gd name="connsiteY101" fmla="*/ 0 h 499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08150" h="4992883">
                <a:moveTo>
                  <a:pt x="0" y="4992883"/>
                </a:moveTo>
                <a:cubicBezTo>
                  <a:pt x="19242" y="4968833"/>
                  <a:pt x="39244" y="4945372"/>
                  <a:pt x="57725" y="4920732"/>
                </a:cubicBezTo>
                <a:cubicBezTo>
                  <a:pt x="159688" y="4784790"/>
                  <a:pt x="-5251" y="4881434"/>
                  <a:pt x="418506" y="4863011"/>
                </a:cubicBezTo>
                <a:cubicBezTo>
                  <a:pt x="404075" y="4853391"/>
                  <a:pt x="390725" y="4841906"/>
                  <a:pt x="375212" y="4834150"/>
                </a:cubicBezTo>
                <a:cubicBezTo>
                  <a:pt x="361606" y="4827348"/>
                  <a:pt x="343797" y="4829222"/>
                  <a:pt x="331919" y="4819720"/>
                </a:cubicBezTo>
                <a:cubicBezTo>
                  <a:pt x="238668" y="4745124"/>
                  <a:pt x="368582" y="4798269"/>
                  <a:pt x="259762" y="4761999"/>
                </a:cubicBezTo>
                <a:cubicBezTo>
                  <a:pt x="293435" y="4757189"/>
                  <a:pt x="327315" y="4753652"/>
                  <a:pt x="360781" y="4747568"/>
                </a:cubicBezTo>
                <a:cubicBezTo>
                  <a:pt x="380295" y="4744020"/>
                  <a:pt x="402003" y="4744139"/>
                  <a:pt x="418506" y="4733138"/>
                </a:cubicBezTo>
                <a:cubicBezTo>
                  <a:pt x="432937" y="4723518"/>
                  <a:pt x="437748" y="4704277"/>
                  <a:pt x="447369" y="4689847"/>
                </a:cubicBezTo>
                <a:cubicBezTo>
                  <a:pt x="437748" y="4680227"/>
                  <a:pt x="430675" y="4667071"/>
                  <a:pt x="418506" y="4660987"/>
                </a:cubicBezTo>
                <a:cubicBezTo>
                  <a:pt x="400766" y="4652118"/>
                  <a:pt x="379852" y="4652004"/>
                  <a:pt x="360781" y="4646556"/>
                </a:cubicBezTo>
                <a:cubicBezTo>
                  <a:pt x="346154" y="4642377"/>
                  <a:pt x="332114" y="4636305"/>
                  <a:pt x="317487" y="4632126"/>
                </a:cubicBezTo>
                <a:cubicBezTo>
                  <a:pt x="302094" y="4627729"/>
                  <a:pt x="234793" y="4613444"/>
                  <a:pt x="216469" y="4603265"/>
                </a:cubicBezTo>
                <a:cubicBezTo>
                  <a:pt x="186146" y="4586420"/>
                  <a:pt x="129881" y="4545544"/>
                  <a:pt x="129881" y="4545544"/>
                </a:cubicBezTo>
                <a:cubicBezTo>
                  <a:pt x="120260" y="4531114"/>
                  <a:pt x="108776" y="4517765"/>
                  <a:pt x="101019" y="4502253"/>
                </a:cubicBezTo>
                <a:cubicBezTo>
                  <a:pt x="72897" y="4446012"/>
                  <a:pt x="88335" y="4413277"/>
                  <a:pt x="101019" y="4343520"/>
                </a:cubicBezTo>
                <a:cubicBezTo>
                  <a:pt x="103740" y="4328554"/>
                  <a:pt x="103072" y="4309070"/>
                  <a:pt x="115450" y="4300229"/>
                </a:cubicBezTo>
                <a:cubicBezTo>
                  <a:pt x="140207" y="4282546"/>
                  <a:pt x="202037" y="4271368"/>
                  <a:pt x="202037" y="4271368"/>
                </a:cubicBezTo>
                <a:cubicBezTo>
                  <a:pt x="135874" y="4172131"/>
                  <a:pt x="155281" y="4217693"/>
                  <a:pt x="129881" y="4141496"/>
                </a:cubicBezTo>
                <a:cubicBezTo>
                  <a:pt x="148104" y="4135422"/>
                  <a:pt x="207862" y="4119721"/>
                  <a:pt x="216469" y="4098205"/>
                </a:cubicBezTo>
                <a:cubicBezTo>
                  <a:pt x="222119" y="4084082"/>
                  <a:pt x="211540" y="4066792"/>
                  <a:pt x="202037" y="4054914"/>
                </a:cubicBezTo>
                <a:cubicBezTo>
                  <a:pt x="181690" y="4029482"/>
                  <a:pt x="143971" y="4021129"/>
                  <a:pt x="115450" y="4011623"/>
                </a:cubicBezTo>
                <a:cubicBezTo>
                  <a:pt x="120260" y="3939472"/>
                  <a:pt x="102347" y="3862033"/>
                  <a:pt x="129881" y="3795169"/>
                </a:cubicBezTo>
                <a:cubicBezTo>
                  <a:pt x="141466" y="3767037"/>
                  <a:pt x="216469" y="3766308"/>
                  <a:pt x="216469" y="3766308"/>
                </a:cubicBezTo>
                <a:cubicBezTo>
                  <a:pt x="230900" y="3756688"/>
                  <a:pt x="253320" y="3753550"/>
                  <a:pt x="259762" y="3737447"/>
                </a:cubicBezTo>
                <a:cubicBezTo>
                  <a:pt x="277872" y="3692174"/>
                  <a:pt x="222408" y="3686516"/>
                  <a:pt x="202037" y="3679726"/>
                </a:cubicBezTo>
                <a:cubicBezTo>
                  <a:pt x="192416" y="3665296"/>
                  <a:pt x="173175" y="3653778"/>
                  <a:pt x="173175" y="3636435"/>
                </a:cubicBezTo>
                <a:cubicBezTo>
                  <a:pt x="173175" y="3618229"/>
                  <a:pt x="218335" y="3576848"/>
                  <a:pt x="230900" y="3564284"/>
                </a:cubicBezTo>
                <a:cubicBezTo>
                  <a:pt x="127859" y="3529939"/>
                  <a:pt x="161189" y="3560737"/>
                  <a:pt x="115450" y="3492132"/>
                </a:cubicBezTo>
                <a:cubicBezTo>
                  <a:pt x="120260" y="3444031"/>
                  <a:pt x="119010" y="3394932"/>
                  <a:pt x="129881" y="3347829"/>
                </a:cubicBezTo>
                <a:cubicBezTo>
                  <a:pt x="133781" y="3330930"/>
                  <a:pt x="155893" y="3321646"/>
                  <a:pt x="158744" y="3304538"/>
                </a:cubicBezTo>
                <a:cubicBezTo>
                  <a:pt x="170633" y="3233211"/>
                  <a:pt x="165189" y="3159953"/>
                  <a:pt x="173175" y="3088084"/>
                </a:cubicBezTo>
                <a:cubicBezTo>
                  <a:pt x="175667" y="3065657"/>
                  <a:pt x="191377" y="3025341"/>
                  <a:pt x="216469" y="3015932"/>
                </a:cubicBezTo>
                <a:cubicBezTo>
                  <a:pt x="243867" y="3005659"/>
                  <a:pt x="273906" y="3004037"/>
                  <a:pt x="303056" y="3001502"/>
                </a:cubicBezTo>
                <a:cubicBezTo>
                  <a:pt x="384666" y="2994406"/>
                  <a:pt x="466610" y="2991882"/>
                  <a:pt x="548387" y="2987072"/>
                </a:cubicBezTo>
                <a:cubicBezTo>
                  <a:pt x="586870" y="2977452"/>
                  <a:pt x="696843" y="2980213"/>
                  <a:pt x="663837" y="2958211"/>
                </a:cubicBezTo>
                <a:cubicBezTo>
                  <a:pt x="649406" y="2948591"/>
                  <a:pt x="636392" y="2936395"/>
                  <a:pt x="620543" y="2929351"/>
                </a:cubicBezTo>
                <a:cubicBezTo>
                  <a:pt x="592741" y="2916996"/>
                  <a:pt x="533956" y="2900490"/>
                  <a:pt x="533956" y="2900490"/>
                </a:cubicBezTo>
                <a:cubicBezTo>
                  <a:pt x="524335" y="2886060"/>
                  <a:pt x="500887" y="2874024"/>
                  <a:pt x="505094" y="2857199"/>
                </a:cubicBezTo>
                <a:cubicBezTo>
                  <a:pt x="508784" y="2842442"/>
                  <a:pt x="548387" y="2857981"/>
                  <a:pt x="548387" y="2842769"/>
                </a:cubicBezTo>
                <a:cubicBezTo>
                  <a:pt x="548387" y="2817854"/>
                  <a:pt x="453539" y="2801020"/>
                  <a:pt x="447369" y="2799478"/>
                </a:cubicBezTo>
                <a:cubicBezTo>
                  <a:pt x="461800" y="2794668"/>
                  <a:pt x="494352" y="2799805"/>
                  <a:pt x="490662" y="2785048"/>
                </a:cubicBezTo>
                <a:cubicBezTo>
                  <a:pt x="488872" y="2777890"/>
                  <a:pt x="402608" y="2721539"/>
                  <a:pt x="389644" y="2712896"/>
                </a:cubicBezTo>
                <a:cubicBezTo>
                  <a:pt x="418506" y="2693656"/>
                  <a:pt x="443323" y="2666143"/>
                  <a:pt x="476231" y="2655175"/>
                </a:cubicBezTo>
                <a:cubicBezTo>
                  <a:pt x="580041" y="2620575"/>
                  <a:pt x="450398" y="2662556"/>
                  <a:pt x="577250" y="2626314"/>
                </a:cubicBezTo>
                <a:cubicBezTo>
                  <a:pt x="722132" y="2584921"/>
                  <a:pt x="497860" y="2642552"/>
                  <a:pt x="678268" y="2597454"/>
                </a:cubicBezTo>
                <a:cubicBezTo>
                  <a:pt x="610115" y="2552020"/>
                  <a:pt x="658276" y="2576190"/>
                  <a:pt x="562819" y="2554163"/>
                </a:cubicBezTo>
                <a:cubicBezTo>
                  <a:pt x="375828" y="2511014"/>
                  <a:pt x="518329" y="2537128"/>
                  <a:pt x="360781" y="2510872"/>
                </a:cubicBezTo>
                <a:cubicBezTo>
                  <a:pt x="375212" y="2501252"/>
                  <a:pt x="394882" y="2496718"/>
                  <a:pt x="404075" y="2482011"/>
                </a:cubicBezTo>
                <a:cubicBezTo>
                  <a:pt x="420199" y="2456214"/>
                  <a:pt x="432937" y="2395429"/>
                  <a:pt x="432937" y="2395429"/>
                </a:cubicBezTo>
                <a:cubicBezTo>
                  <a:pt x="413695" y="2385809"/>
                  <a:pt x="396082" y="2371786"/>
                  <a:pt x="375212" y="2366569"/>
                </a:cubicBezTo>
                <a:cubicBezTo>
                  <a:pt x="202758" y="2323459"/>
                  <a:pt x="309828" y="2385515"/>
                  <a:pt x="216469" y="2323278"/>
                </a:cubicBezTo>
                <a:cubicBezTo>
                  <a:pt x="211658" y="2308848"/>
                  <a:pt x="199536" y="2294991"/>
                  <a:pt x="202037" y="2279987"/>
                </a:cubicBezTo>
                <a:cubicBezTo>
                  <a:pt x="204888" y="2262879"/>
                  <a:pt x="223143" y="2252208"/>
                  <a:pt x="230900" y="2236696"/>
                </a:cubicBezTo>
                <a:cubicBezTo>
                  <a:pt x="237703" y="2223091"/>
                  <a:pt x="240521" y="2207835"/>
                  <a:pt x="245331" y="2193405"/>
                </a:cubicBezTo>
                <a:cubicBezTo>
                  <a:pt x="240521" y="2174165"/>
                  <a:pt x="243290" y="2151170"/>
                  <a:pt x="230900" y="2135684"/>
                </a:cubicBezTo>
                <a:cubicBezTo>
                  <a:pt x="221397" y="2123806"/>
                  <a:pt x="199485" y="2130756"/>
                  <a:pt x="187606" y="2121254"/>
                </a:cubicBezTo>
                <a:cubicBezTo>
                  <a:pt x="174063" y="2110420"/>
                  <a:pt x="168365" y="2092393"/>
                  <a:pt x="158744" y="2077963"/>
                </a:cubicBezTo>
                <a:cubicBezTo>
                  <a:pt x="163554" y="2049102"/>
                  <a:pt x="163922" y="2019138"/>
                  <a:pt x="173175" y="1991381"/>
                </a:cubicBezTo>
                <a:cubicBezTo>
                  <a:pt x="182278" y="1964073"/>
                  <a:pt x="211194" y="1938934"/>
                  <a:pt x="230900" y="1919230"/>
                </a:cubicBezTo>
                <a:cubicBezTo>
                  <a:pt x="235710" y="1904800"/>
                  <a:pt x="237505" y="1888982"/>
                  <a:pt x="245331" y="1875939"/>
                </a:cubicBezTo>
                <a:cubicBezTo>
                  <a:pt x="252331" y="1864272"/>
                  <a:pt x="271078" y="1860322"/>
                  <a:pt x="274194" y="1847078"/>
                </a:cubicBezTo>
                <a:cubicBezTo>
                  <a:pt x="290867" y="1776223"/>
                  <a:pt x="282516" y="1700456"/>
                  <a:pt x="303056" y="1630624"/>
                </a:cubicBezTo>
                <a:cubicBezTo>
                  <a:pt x="307950" y="1613985"/>
                  <a:pt x="330501" y="1608807"/>
                  <a:pt x="346350" y="1601763"/>
                </a:cubicBezTo>
                <a:cubicBezTo>
                  <a:pt x="374152" y="1589407"/>
                  <a:pt x="432937" y="1572902"/>
                  <a:pt x="432937" y="1572902"/>
                </a:cubicBezTo>
                <a:cubicBezTo>
                  <a:pt x="483313" y="1522531"/>
                  <a:pt x="448893" y="1548343"/>
                  <a:pt x="548387" y="1515181"/>
                </a:cubicBezTo>
                <a:lnTo>
                  <a:pt x="591681" y="1500751"/>
                </a:lnTo>
                <a:cubicBezTo>
                  <a:pt x="625179" y="1400262"/>
                  <a:pt x="582150" y="1507832"/>
                  <a:pt x="634975" y="1428599"/>
                </a:cubicBezTo>
                <a:cubicBezTo>
                  <a:pt x="646908" y="1410701"/>
                  <a:pt x="651904" y="1388776"/>
                  <a:pt x="663837" y="1370878"/>
                </a:cubicBezTo>
                <a:cubicBezTo>
                  <a:pt x="671384" y="1359558"/>
                  <a:pt x="684200" y="1352642"/>
                  <a:pt x="692700" y="1342018"/>
                </a:cubicBezTo>
                <a:cubicBezTo>
                  <a:pt x="747679" y="1273300"/>
                  <a:pt x="690635" y="1319344"/>
                  <a:pt x="764856" y="1269866"/>
                </a:cubicBezTo>
                <a:cubicBezTo>
                  <a:pt x="755235" y="1260246"/>
                  <a:pt x="748901" y="1245307"/>
                  <a:pt x="735993" y="1241005"/>
                </a:cubicBezTo>
                <a:cubicBezTo>
                  <a:pt x="703724" y="1230249"/>
                  <a:pt x="663277" y="1245442"/>
                  <a:pt x="634975" y="1226575"/>
                </a:cubicBezTo>
                <a:cubicBezTo>
                  <a:pt x="622318" y="1218138"/>
                  <a:pt x="637028" y="1192125"/>
                  <a:pt x="649406" y="1183284"/>
                </a:cubicBezTo>
                <a:cubicBezTo>
                  <a:pt x="677885" y="1162943"/>
                  <a:pt x="771771" y="1147269"/>
                  <a:pt x="808150" y="1139993"/>
                </a:cubicBezTo>
                <a:cubicBezTo>
                  <a:pt x="798529" y="1125563"/>
                  <a:pt x="795864" y="1101802"/>
                  <a:pt x="779287" y="1096702"/>
                </a:cubicBezTo>
                <a:cubicBezTo>
                  <a:pt x="728503" y="1081077"/>
                  <a:pt x="673210" y="1089294"/>
                  <a:pt x="620543" y="1082272"/>
                </a:cubicBezTo>
                <a:cubicBezTo>
                  <a:pt x="600884" y="1079651"/>
                  <a:pt x="582060" y="1072652"/>
                  <a:pt x="562819" y="1067842"/>
                </a:cubicBezTo>
                <a:cubicBezTo>
                  <a:pt x="553198" y="1058222"/>
                  <a:pt x="540956" y="1050648"/>
                  <a:pt x="533956" y="1038981"/>
                </a:cubicBezTo>
                <a:cubicBezTo>
                  <a:pt x="526130" y="1025938"/>
                  <a:pt x="530281" y="1006445"/>
                  <a:pt x="519525" y="995690"/>
                </a:cubicBezTo>
                <a:cubicBezTo>
                  <a:pt x="508768" y="984934"/>
                  <a:pt x="490662" y="986070"/>
                  <a:pt x="476231" y="981260"/>
                </a:cubicBezTo>
                <a:cubicBezTo>
                  <a:pt x="466610" y="966830"/>
                  <a:pt x="458790" y="951021"/>
                  <a:pt x="447369" y="937969"/>
                </a:cubicBezTo>
                <a:cubicBezTo>
                  <a:pt x="424970" y="912372"/>
                  <a:pt x="375212" y="865818"/>
                  <a:pt x="375212" y="865818"/>
                </a:cubicBezTo>
                <a:cubicBezTo>
                  <a:pt x="442427" y="798608"/>
                  <a:pt x="355413" y="875717"/>
                  <a:pt x="461800" y="822527"/>
                </a:cubicBezTo>
                <a:cubicBezTo>
                  <a:pt x="492826" y="807015"/>
                  <a:pt x="523858" y="789333"/>
                  <a:pt x="548387" y="764806"/>
                </a:cubicBezTo>
                <a:cubicBezTo>
                  <a:pt x="558008" y="755186"/>
                  <a:pt x="564218" y="739854"/>
                  <a:pt x="577250" y="735945"/>
                </a:cubicBezTo>
                <a:cubicBezTo>
                  <a:pt x="614397" y="724802"/>
                  <a:pt x="654217" y="726325"/>
                  <a:pt x="692700" y="721515"/>
                </a:cubicBezTo>
                <a:cubicBezTo>
                  <a:pt x="709189" y="716019"/>
                  <a:pt x="772415" y="707771"/>
                  <a:pt x="750425" y="663793"/>
                </a:cubicBezTo>
                <a:cubicBezTo>
                  <a:pt x="743622" y="650187"/>
                  <a:pt x="721889" y="653052"/>
                  <a:pt x="707131" y="649363"/>
                </a:cubicBezTo>
                <a:cubicBezTo>
                  <a:pt x="683335" y="643415"/>
                  <a:pt x="659170" y="638965"/>
                  <a:pt x="634975" y="634933"/>
                </a:cubicBezTo>
                <a:cubicBezTo>
                  <a:pt x="601423" y="629341"/>
                  <a:pt x="567422" y="626587"/>
                  <a:pt x="533956" y="620503"/>
                </a:cubicBezTo>
                <a:cubicBezTo>
                  <a:pt x="494098" y="613256"/>
                  <a:pt x="470026" y="604004"/>
                  <a:pt x="432937" y="591642"/>
                </a:cubicBezTo>
                <a:cubicBezTo>
                  <a:pt x="428127" y="577212"/>
                  <a:pt x="412856" y="562474"/>
                  <a:pt x="418506" y="548351"/>
                </a:cubicBezTo>
                <a:cubicBezTo>
                  <a:pt x="427114" y="526832"/>
                  <a:pt x="486869" y="511135"/>
                  <a:pt x="505094" y="505060"/>
                </a:cubicBezTo>
                <a:cubicBezTo>
                  <a:pt x="571257" y="405822"/>
                  <a:pt x="551850" y="451385"/>
                  <a:pt x="577250" y="375187"/>
                </a:cubicBezTo>
                <a:cubicBezTo>
                  <a:pt x="550919" y="335695"/>
                  <a:pt x="550664" y="323288"/>
                  <a:pt x="505094" y="303036"/>
                </a:cubicBezTo>
                <a:cubicBezTo>
                  <a:pt x="477292" y="290680"/>
                  <a:pt x="418506" y="274175"/>
                  <a:pt x="418506" y="274175"/>
                </a:cubicBezTo>
                <a:cubicBezTo>
                  <a:pt x="387021" y="179723"/>
                  <a:pt x="430750" y="272426"/>
                  <a:pt x="360781" y="216454"/>
                </a:cubicBezTo>
                <a:cubicBezTo>
                  <a:pt x="347238" y="205620"/>
                  <a:pt x="342754" y="186705"/>
                  <a:pt x="331919" y="173163"/>
                </a:cubicBezTo>
                <a:cubicBezTo>
                  <a:pt x="323419" y="162539"/>
                  <a:pt x="312677" y="153923"/>
                  <a:pt x="303056" y="144303"/>
                </a:cubicBezTo>
                <a:cubicBezTo>
                  <a:pt x="298246" y="125062"/>
                  <a:pt x="294324" y="105577"/>
                  <a:pt x="288625" y="86581"/>
                </a:cubicBezTo>
                <a:cubicBezTo>
                  <a:pt x="279883" y="57442"/>
                  <a:pt x="259762" y="0"/>
                  <a:pt x="259762"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6" name="フリーフォーム 165"/>
          <p:cNvSpPr/>
          <p:nvPr/>
        </p:nvSpPr>
        <p:spPr>
          <a:xfrm>
            <a:off x="8335550" y="1197716"/>
            <a:ext cx="562819" cy="5050605"/>
          </a:xfrm>
          <a:custGeom>
            <a:avLst/>
            <a:gdLst>
              <a:gd name="connsiteX0" fmla="*/ 0 w 562819"/>
              <a:gd name="connsiteY0" fmla="*/ 5050605 h 5050605"/>
              <a:gd name="connsiteX1" fmla="*/ 14432 w 562819"/>
              <a:gd name="connsiteY1" fmla="*/ 4819720 h 5050605"/>
              <a:gd name="connsiteX2" fmla="*/ 115450 w 562819"/>
              <a:gd name="connsiteY2" fmla="*/ 4718708 h 5050605"/>
              <a:gd name="connsiteX3" fmla="*/ 144313 w 562819"/>
              <a:gd name="connsiteY3" fmla="*/ 4689847 h 5050605"/>
              <a:gd name="connsiteX4" fmla="*/ 187607 w 562819"/>
              <a:gd name="connsiteY4" fmla="*/ 4675417 h 5050605"/>
              <a:gd name="connsiteX5" fmla="*/ 288625 w 562819"/>
              <a:gd name="connsiteY5" fmla="*/ 4646556 h 5050605"/>
              <a:gd name="connsiteX6" fmla="*/ 317488 w 562819"/>
              <a:gd name="connsiteY6" fmla="*/ 4617696 h 5050605"/>
              <a:gd name="connsiteX7" fmla="*/ 331919 w 562819"/>
              <a:gd name="connsiteY7" fmla="*/ 4444532 h 5050605"/>
              <a:gd name="connsiteX8" fmla="*/ 245332 w 562819"/>
              <a:gd name="connsiteY8" fmla="*/ 4401241 h 5050605"/>
              <a:gd name="connsiteX9" fmla="*/ 173175 w 562819"/>
              <a:gd name="connsiteY9" fmla="*/ 4343520 h 5050605"/>
              <a:gd name="connsiteX10" fmla="*/ 129882 w 562819"/>
              <a:gd name="connsiteY10" fmla="*/ 4329090 h 5050605"/>
              <a:gd name="connsiteX11" fmla="*/ 115450 w 562819"/>
              <a:gd name="connsiteY11" fmla="*/ 4256938 h 5050605"/>
              <a:gd name="connsiteX12" fmla="*/ 158744 w 562819"/>
              <a:gd name="connsiteY12" fmla="*/ 4242508 h 5050605"/>
              <a:gd name="connsiteX13" fmla="*/ 230900 w 562819"/>
              <a:gd name="connsiteY13" fmla="*/ 4199217 h 5050605"/>
              <a:gd name="connsiteX14" fmla="*/ 158744 w 562819"/>
              <a:gd name="connsiteY14" fmla="*/ 4054914 h 5050605"/>
              <a:gd name="connsiteX15" fmla="*/ 144313 w 562819"/>
              <a:gd name="connsiteY15" fmla="*/ 4011623 h 5050605"/>
              <a:gd name="connsiteX16" fmla="*/ 101019 w 562819"/>
              <a:gd name="connsiteY16" fmla="*/ 3982763 h 5050605"/>
              <a:gd name="connsiteX17" fmla="*/ 72157 w 562819"/>
              <a:gd name="connsiteY17" fmla="*/ 3939472 h 5050605"/>
              <a:gd name="connsiteX18" fmla="*/ 72157 w 562819"/>
              <a:gd name="connsiteY18" fmla="*/ 3723017 h 5050605"/>
              <a:gd name="connsiteX19" fmla="*/ 101019 w 562819"/>
              <a:gd name="connsiteY19" fmla="*/ 3636435 h 5050605"/>
              <a:gd name="connsiteX20" fmla="*/ 86588 w 562819"/>
              <a:gd name="connsiteY20" fmla="*/ 3463272 h 5050605"/>
              <a:gd name="connsiteX21" fmla="*/ 72157 w 562819"/>
              <a:gd name="connsiteY21" fmla="*/ 3419981 h 5050605"/>
              <a:gd name="connsiteX22" fmla="*/ 101019 w 562819"/>
              <a:gd name="connsiteY22" fmla="*/ 3232387 h 5050605"/>
              <a:gd name="connsiteX23" fmla="*/ 216469 w 562819"/>
              <a:gd name="connsiteY23" fmla="*/ 3145805 h 5050605"/>
              <a:gd name="connsiteX24" fmla="*/ 259763 w 562819"/>
              <a:gd name="connsiteY24" fmla="*/ 3116945 h 5050605"/>
              <a:gd name="connsiteX25" fmla="*/ 288625 w 562819"/>
              <a:gd name="connsiteY25" fmla="*/ 3073654 h 5050605"/>
              <a:gd name="connsiteX26" fmla="*/ 360782 w 562819"/>
              <a:gd name="connsiteY26" fmla="*/ 3015933 h 5050605"/>
              <a:gd name="connsiteX27" fmla="*/ 375213 w 562819"/>
              <a:gd name="connsiteY27" fmla="*/ 2972642 h 5050605"/>
              <a:gd name="connsiteX28" fmla="*/ 404075 w 562819"/>
              <a:gd name="connsiteY28" fmla="*/ 2929351 h 5050605"/>
              <a:gd name="connsiteX29" fmla="*/ 389644 w 562819"/>
              <a:gd name="connsiteY29" fmla="*/ 2828339 h 5050605"/>
              <a:gd name="connsiteX30" fmla="*/ 360782 w 562819"/>
              <a:gd name="connsiteY30" fmla="*/ 2785048 h 5050605"/>
              <a:gd name="connsiteX31" fmla="*/ 331919 w 562819"/>
              <a:gd name="connsiteY31" fmla="*/ 2698466 h 5050605"/>
              <a:gd name="connsiteX32" fmla="*/ 389644 w 562819"/>
              <a:gd name="connsiteY32" fmla="*/ 2583024 h 5050605"/>
              <a:gd name="connsiteX33" fmla="*/ 404075 w 562819"/>
              <a:gd name="connsiteY33" fmla="*/ 2539733 h 5050605"/>
              <a:gd name="connsiteX34" fmla="*/ 389644 w 562819"/>
              <a:gd name="connsiteY34" fmla="*/ 2438721 h 5050605"/>
              <a:gd name="connsiteX35" fmla="*/ 303057 w 562819"/>
              <a:gd name="connsiteY35" fmla="*/ 2409860 h 5050605"/>
              <a:gd name="connsiteX36" fmla="*/ 288625 w 562819"/>
              <a:gd name="connsiteY36" fmla="*/ 2366569 h 5050605"/>
              <a:gd name="connsiteX37" fmla="*/ 202038 w 562819"/>
              <a:gd name="connsiteY37" fmla="*/ 2337708 h 5050605"/>
              <a:gd name="connsiteX38" fmla="*/ 158744 w 562819"/>
              <a:gd name="connsiteY38" fmla="*/ 2251127 h 5050605"/>
              <a:gd name="connsiteX39" fmla="*/ 173175 w 562819"/>
              <a:gd name="connsiteY39" fmla="*/ 2207836 h 5050605"/>
              <a:gd name="connsiteX40" fmla="*/ 216469 w 562819"/>
              <a:gd name="connsiteY40" fmla="*/ 2193405 h 5050605"/>
              <a:gd name="connsiteX41" fmla="*/ 245332 w 562819"/>
              <a:gd name="connsiteY41" fmla="*/ 2121254 h 5050605"/>
              <a:gd name="connsiteX42" fmla="*/ 202038 w 562819"/>
              <a:gd name="connsiteY42" fmla="*/ 1976951 h 5050605"/>
              <a:gd name="connsiteX43" fmla="*/ 158744 w 562819"/>
              <a:gd name="connsiteY43" fmla="*/ 1962521 h 5050605"/>
              <a:gd name="connsiteX44" fmla="*/ 173175 w 562819"/>
              <a:gd name="connsiteY44" fmla="*/ 1847078 h 5050605"/>
              <a:gd name="connsiteX45" fmla="*/ 187607 w 562819"/>
              <a:gd name="connsiteY45" fmla="*/ 1746066 h 5050605"/>
              <a:gd name="connsiteX46" fmla="*/ 173175 w 562819"/>
              <a:gd name="connsiteY46" fmla="*/ 1645054 h 5050605"/>
              <a:gd name="connsiteX47" fmla="*/ 187607 w 562819"/>
              <a:gd name="connsiteY47" fmla="*/ 1544042 h 5050605"/>
              <a:gd name="connsiteX48" fmla="*/ 202038 w 562819"/>
              <a:gd name="connsiteY48" fmla="*/ 1500751 h 5050605"/>
              <a:gd name="connsiteX49" fmla="*/ 245332 w 562819"/>
              <a:gd name="connsiteY49" fmla="*/ 1471890 h 5050605"/>
              <a:gd name="connsiteX50" fmla="*/ 303057 w 562819"/>
              <a:gd name="connsiteY50" fmla="*/ 1414169 h 5050605"/>
              <a:gd name="connsiteX51" fmla="*/ 375213 w 562819"/>
              <a:gd name="connsiteY51" fmla="*/ 1356448 h 5050605"/>
              <a:gd name="connsiteX52" fmla="*/ 404075 w 562819"/>
              <a:gd name="connsiteY52" fmla="*/ 1313157 h 5050605"/>
              <a:gd name="connsiteX53" fmla="*/ 432938 w 562819"/>
              <a:gd name="connsiteY53" fmla="*/ 1284297 h 5050605"/>
              <a:gd name="connsiteX54" fmla="*/ 447369 w 562819"/>
              <a:gd name="connsiteY54" fmla="*/ 1226575 h 5050605"/>
              <a:gd name="connsiteX55" fmla="*/ 476232 w 562819"/>
              <a:gd name="connsiteY55" fmla="*/ 1183284 h 5050605"/>
              <a:gd name="connsiteX56" fmla="*/ 490663 w 562819"/>
              <a:gd name="connsiteY56" fmla="*/ 1139994 h 5050605"/>
              <a:gd name="connsiteX57" fmla="*/ 548388 w 562819"/>
              <a:gd name="connsiteY57" fmla="*/ 1067842 h 5050605"/>
              <a:gd name="connsiteX58" fmla="*/ 533957 w 562819"/>
              <a:gd name="connsiteY58" fmla="*/ 981260 h 5050605"/>
              <a:gd name="connsiteX59" fmla="*/ 432938 w 562819"/>
              <a:gd name="connsiteY59" fmla="*/ 937969 h 5050605"/>
              <a:gd name="connsiteX60" fmla="*/ 404075 w 562819"/>
              <a:gd name="connsiteY60" fmla="*/ 894678 h 5050605"/>
              <a:gd name="connsiteX61" fmla="*/ 447369 w 562819"/>
              <a:gd name="connsiteY61" fmla="*/ 750375 h 5050605"/>
              <a:gd name="connsiteX62" fmla="*/ 476232 w 562819"/>
              <a:gd name="connsiteY62" fmla="*/ 721515 h 5050605"/>
              <a:gd name="connsiteX63" fmla="*/ 533957 w 562819"/>
              <a:gd name="connsiteY63" fmla="*/ 649363 h 5050605"/>
              <a:gd name="connsiteX64" fmla="*/ 562819 w 562819"/>
              <a:gd name="connsiteY64" fmla="*/ 548351 h 5050605"/>
              <a:gd name="connsiteX65" fmla="*/ 548388 w 562819"/>
              <a:gd name="connsiteY65" fmla="*/ 505060 h 5050605"/>
              <a:gd name="connsiteX66" fmla="*/ 519525 w 562819"/>
              <a:gd name="connsiteY66" fmla="*/ 476200 h 5050605"/>
              <a:gd name="connsiteX67" fmla="*/ 490663 w 562819"/>
              <a:gd name="connsiteY67" fmla="*/ 389618 h 5050605"/>
              <a:gd name="connsiteX68" fmla="*/ 447369 w 562819"/>
              <a:gd name="connsiteY68" fmla="*/ 317466 h 5050605"/>
              <a:gd name="connsiteX69" fmla="*/ 404075 w 562819"/>
              <a:gd name="connsiteY69" fmla="*/ 288606 h 5050605"/>
              <a:gd name="connsiteX70" fmla="*/ 346350 w 562819"/>
              <a:gd name="connsiteY70" fmla="*/ 187594 h 5050605"/>
              <a:gd name="connsiteX71" fmla="*/ 317488 w 562819"/>
              <a:gd name="connsiteY71" fmla="*/ 86582 h 5050605"/>
              <a:gd name="connsiteX72" fmla="*/ 288625 w 562819"/>
              <a:gd name="connsiteY72" fmla="*/ 57721 h 5050605"/>
              <a:gd name="connsiteX73" fmla="*/ 245332 w 562819"/>
              <a:gd name="connsiteY73" fmla="*/ 43291 h 5050605"/>
              <a:gd name="connsiteX74" fmla="*/ 216469 w 562819"/>
              <a:gd name="connsiteY74" fmla="*/ 0 h 50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2819" h="5050605">
                <a:moveTo>
                  <a:pt x="0" y="5050605"/>
                </a:moveTo>
                <a:cubicBezTo>
                  <a:pt x="4811" y="4973643"/>
                  <a:pt x="6359" y="4896408"/>
                  <a:pt x="14432" y="4819720"/>
                </a:cubicBezTo>
                <a:cubicBezTo>
                  <a:pt x="22116" y="4746732"/>
                  <a:pt x="56609" y="4777545"/>
                  <a:pt x="115450" y="4718708"/>
                </a:cubicBezTo>
                <a:cubicBezTo>
                  <a:pt x="125071" y="4709088"/>
                  <a:pt x="132646" y="4696847"/>
                  <a:pt x="144313" y="4689847"/>
                </a:cubicBezTo>
                <a:cubicBezTo>
                  <a:pt x="157357" y="4682021"/>
                  <a:pt x="172980" y="4679596"/>
                  <a:pt x="187607" y="4675417"/>
                </a:cubicBezTo>
                <a:cubicBezTo>
                  <a:pt x="314417" y="4639189"/>
                  <a:pt x="184850" y="4681148"/>
                  <a:pt x="288625" y="4646556"/>
                </a:cubicBezTo>
                <a:cubicBezTo>
                  <a:pt x="298246" y="4636936"/>
                  <a:pt x="308988" y="4628320"/>
                  <a:pt x="317488" y="4617696"/>
                </a:cubicBezTo>
                <a:cubicBezTo>
                  <a:pt x="363657" y="4559990"/>
                  <a:pt x="365483" y="4536827"/>
                  <a:pt x="331919" y="4444532"/>
                </a:cubicBezTo>
                <a:cubicBezTo>
                  <a:pt x="322729" y="4419263"/>
                  <a:pt x="264066" y="4410607"/>
                  <a:pt x="245332" y="4401241"/>
                </a:cubicBezTo>
                <a:cubicBezTo>
                  <a:pt x="72025" y="4314592"/>
                  <a:pt x="307413" y="4424058"/>
                  <a:pt x="173175" y="4343520"/>
                </a:cubicBezTo>
                <a:cubicBezTo>
                  <a:pt x="160131" y="4335694"/>
                  <a:pt x="144313" y="4333900"/>
                  <a:pt x="129882" y="4329090"/>
                </a:cubicBezTo>
                <a:cubicBezTo>
                  <a:pt x="125071" y="4305039"/>
                  <a:pt x="107694" y="4280206"/>
                  <a:pt x="115450" y="4256938"/>
                </a:cubicBezTo>
                <a:cubicBezTo>
                  <a:pt x="120261" y="4242507"/>
                  <a:pt x="145700" y="4250334"/>
                  <a:pt x="158744" y="4242508"/>
                </a:cubicBezTo>
                <a:cubicBezTo>
                  <a:pt x="257794" y="4183082"/>
                  <a:pt x="108255" y="4240096"/>
                  <a:pt x="230900" y="4199217"/>
                </a:cubicBezTo>
                <a:cubicBezTo>
                  <a:pt x="201902" y="3967241"/>
                  <a:pt x="257756" y="4153921"/>
                  <a:pt x="158744" y="4054914"/>
                </a:cubicBezTo>
                <a:cubicBezTo>
                  <a:pt x="147988" y="4044159"/>
                  <a:pt x="153816" y="4023500"/>
                  <a:pt x="144313" y="4011623"/>
                </a:cubicBezTo>
                <a:cubicBezTo>
                  <a:pt x="133478" y="3998080"/>
                  <a:pt x="115450" y="3992383"/>
                  <a:pt x="101019" y="3982763"/>
                </a:cubicBezTo>
                <a:cubicBezTo>
                  <a:pt x="91398" y="3968333"/>
                  <a:pt x="79914" y="3954984"/>
                  <a:pt x="72157" y="3939472"/>
                </a:cubicBezTo>
                <a:cubicBezTo>
                  <a:pt x="38405" y="3871972"/>
                  <a:pt x="60278" y="3794289"/>
                  <a:pt x="72157" y="3723017"/>
                </a:cubicBezTo>
                <a:cubicBezTo>
                  <a:pt x="77159" y="3693009"/>
                  <a:pt x="101019" y="3636435"/>
                  <a:pt x="101019" y="3636435"/>
                </a:cubicBezTo>
                <a:cubicBezTo>
                  <a:pt x="96209" y="3578714"/>
                  <a:pt x="94243" y="3520685"/>
                  <a:pt x="86588" y="3463272"/>
                </a:cubicBezTo>
                <a:cubicBezTo>
                  <a:pt x="84578" y="3448194"/>
                  <a:pt x="72157" y="3435192"/>
                  <a:pt x="72157" y="3419981"/>
                </a:cubicBezTo>
                <a:cubicBezTo>
                  <a:pt x="72157" y="3413040"/>
                  <a:pt x="76318" y="3273553"/>
                  <a:pt x="101019" y="3232387"/>
                </a:cubicBezTo>
                <a:cubicBezTo>
                  <a:pt x="118816" y="3202727"/>
                  <a:pt x="209310" y="3150578"/>
                  <a:pt x="216469" y="3145805"/>
                </a:cubicBezTo>
                <a:lnTo>
                  <a:pt x="259763" y="3116945"/>
                </a:lnTo>
                <a:cubicBezTo>
                  <a:pt x="269384" y="3102515"/>
                  <a:pt x="275082" y="3084488"/>
                  <a:pt x="288625" y="3073654"/>
                </a:cubicBezTo>
                <a:cubicBezTo>
                  <a:pt x="388208" y="2993992"/>
                  <a:pt x="278063" y="3139998"/>
                  <a:pt x="360782" y="3015933"/>
                </a:cubicBezTo>
                <a:cubicBezTo>
                  <a:pt x="365592" y="3001503"/>
                  <a:pt x="368410" y="2986247"/>
                  <a:pt x="375213" y="2972642"/>
                </a:cubicBezTo>
                <a:cubicBezTo>
                  <a:pt x="382969" y="2957130"/>
                  <a:pt x="402349" y="2946608"/>
                  <a:pt x="404075" y="2929351"/>
                </a:cubicBezTo>
                <a:cubicBezTo>
                  <a:pt x="407460" y="2895507"/>
                  <a:pt x="399418" y="2860917"/>
                  <a:pt x="389644" y="2828339"/>
                </a:cubicBezTo>
                <a:cubicBezTo>
                  <a:pt x="384660" y="2811727"/>
                  <a:pt x="367826" y="2800896"/>
                  <a:pt x="360782" y="2785048"/>
                </a:cubicBezTo>
                <a:cubicBezTo>
                  <a:pt x="348426" y="2757248"/>
                  <a:pt x="331919" y="2698466"/>
                  <a:pt x="331919" y="2698466"/>
                </a:cubicBezTo>
                <a:cubicBezTo>
                  <a:pt x="382294" y="2648094"/>
                  <a:pt x="356479" y="2682512"/>
                  <a:pt x="389644" y="2583024"/>
                </a:cubicBezTo>
                <a:lnTo>
                  <a:pt x="404075" y="2539733"/>
                </a:lnTo>
                <a:cubicBezTo>
                  <a:pt x="399265" y="2506062"/>
                  <a:pt x="410526" y="2465568"/>
                  <a:pt x="389644" y="2438721"/>
                </a:cubicBezTo>
                <a:cubicBezTo>
                  <a:pt x="370965" y="2414707"/>
                  <a:pt x="303057" y="2409860"/>
                  <a:pt x="303057" y="2409860"/>
                </a:cubicBezTo>
                <a:cubicBezTo>
                  <a:pt x="298246" y="2395430"/>
                  <a:pt x="301003" y="2375410"/>
                  <a:pt x="288625" y="2366569"/>
                </a:cubicBezTo>
                <a:cubicBezTo>
                  <a:pt x="263868" y="2348886"/>
                  <a:pt x="202038" y="2337708"/>
                  <a:pt x="202038" y="2337708"/>
                </a:cubicBezTo>
                <a:cubicBezTo>
                  <a:pt x="187444" y="2315820"/>
                  <a:pt x="158744" y="2281001"/>
                  <a:pt x="158744" y="2251127"/>
                </a:cubicBezTo>
                <a:cubicBezTo>
                  <a:pt x="158744" y="2235916"/>
                  <a:pt x="162419" y="2218592"/>
                  <a:pt x="173175" y="2207836"/>
                </a:cubicBezTo>
                <a:cubicBezTo>
                  <a:pt x="183932" y="2197080"/>
                  <a:pt x="202038" y="2198215"/>
                  <a:pt x="216469" y="2193405"/>
                </a:cubicBezTo>
                <a:cubicBezTo>
                  <a:pt x="226090" y="2169355"/>
                  <a:pt x="243181" y="2147068"/>
                  <a:pt x="245332" y="2121254"/>
                </a:cubicBezTo>
                <a:cubicBezTo>
                  <a:pt x="248391" y="2084548"/>
                  <a:pt x="239598" y="2006997"/>
                  <a:pt x="202038" y="1976951"/>
                </a:cubicBezTo>
                <a:cubicBezTo>
                  <a:pt x="190159" y="1967449"/>
                  <a:pt x="173175" y="1967331"/>
                  <a:pt x="158744" y="1962521"/>
                </a:cubicBezTo>
                <a:cubicBezTo>
                  <a:pt x="163554" y="1924040"/>
                  <a:pt x="168049" y="1885518"/>
                  <a:pt x="173175" y="1847078"/>
                </a:cubicBezTo>
                <a:cubicBezTo>
                  <a:pt x="177671" y="1813364"/>
                  <a:pt x="187607" y="1780079"/>
                  <a:pt x="187607" y="1746066"/>
                </a:cubicBezTo>
                <a:cubicBezTo>
                  <a:pt x="187607" y="1712053"/>
                  <a:pt x="177986" y="1678725"/>
                  <a:pt x="173175" y="1645054"/>
                </a:cubicBezTo>
                <a:cubicBezTo>
                  <a:pt x="177986" y="1611383"/>
                  <a:pt x="180936" y="1577394"/>
                  <a:pt x="187607" y="1544042"/>
                </a:cubicBezTo>
                <a:cubicBezTo>
                  <a:pt x="190590" y="1529126"/>
                  <a:pt x="192535" y="1512629"/>
                  <a:pt x="202038" y="1500751"/>
                </a:cubicBezTo>
                <a:cubicBezTo>
                  <a:pt x="212873" y="1487208"/>
                  <a:pt x="230901" y="1481510"/>
                  <a:pt x="245332" y="1471890"/>
                </a:cubicBezTo>
                <a:cubicBezTo>
                  <a:pt x="276817" y="1377440"/>
                  <a:pt x="233088" y="1470141"/>
                  <a:pt x="303057" y="1414169"/>
                </a:cubicBezTo>
                <a:cubicBezTo>
                  <a:pt x="396306" y="1339573"/>
                  <a:pt x="266393" y="1392718"/>
                  <a:pt x="375213" y="1356448"/>
                </a:cubicBezTo>
                <a:cubicBezTo>
                  <a:pt x="384834" y="1342018"/>
                  <a:pt x="393240" y="1326699"/>
                  <a:pt x="404075" y="1313157"/>
                </a:cubicBezTo>
                <a:cubicBezTo>
                  <a:pt x="412575" y="1302533"/>
                  <a:pt x="426853" y="1296466"/>
                  <a:pt x="432938" y="1284297"/>
                </a:cubicBezTo>
                <a:cubicBezTo>
                  <a:pt x="441808" y="1266558"/>
                  <a:pt x="439556" y="1244804"/>
                  <a:pt x="447369" y="1226575"/>
                </a:cubicBezTo>
                <a:cubicBezTo>
                  <a:pt x="454201" y="1210634"/>
                  <a:pt x="466611" y="1197714"/>
                  <a:pt x="476232" y="1183284"/>
                </a:cubicBezTo>
                <a:cubicBezTo>
                  <a:pt x="481042" y="1168854"/>
                  <a:pt x="483860" y="1153599"/>
                  <a:pt x="490663" y="1139994"/>
                </a:cubicBezTo>
                <a:cubicBezTo>
                  <a:pt x="508868" y="1103585"/>
                  <a:pt x="521542" y="1094686"/>
                  <a:pt x="548388" y="1067842"/>
                </a:cubicBezTo>
                <a:cubicBezTo>
                  <a:pt x="543578" y="1038981"/>
                  <a:pt x="547043" y="1007430"/>
                  <a:pt x="533957" y="981260"/>
                </a:cubicBezTo>
                <a:cubicBezTo>
                  <a:pt x="519720" y="952789"/>
                  <a:pt x="455387" y="943581"/>
                  <a:pt x="432938" y="937969"/>
                </a:cubicBezTo>
                <a:cubicBezTo>
                  <a:pt x="423317" y="923539"/>
                  <a:pt x="405801" y="911935"/>
                  <a:pt x="404075" y="894678"/>
                </a:cubicBezTo>
                <a:cubicBezTo>
                  <a:pt x="397526" y="829190"/>
                  <a:pt x="411589" y="795097"/>
                  <a:pt x="447369" y="750375"/>
                </a:cubicBezTo>
                <a:cubicBezTo>
                  <a:pt x="455869" y="739751"/>
                  <a:pt x="467732" y="732139"/>
                  <a:pt x="476232" y="721515"/>
                </a:cubicBezTo>
                <a:cubicBezTo>
                  <a:pt x="549057" y="630490"/>
                  <a:pt x="464262" y="719053"/>
                  <a:pt x="533957" y="649363"/>
                </a:cubicBezTo>
                <a:cubicBezTo>
                  <a:pt x="540762" y="628949"/>
                  <a:pt x="562819" y="566470"/>
                  <a:pt x="562819" y="548351"/>
                </a:cubicBezTo>
                <a:cubicBezTo>
                  <a:pt x="562819" y="533140"/>
                  <a:pt x="556214" y="518103"/>
                  <a:pt x="548388" y="505060"/>
                </a:cubicBezTo>
                <a:cubicBezTo>
                  <a:pt x="541388" y="493394"/>
                  <a:pt x="529146" y="485820"/>
                  <a:pt x="519525" y="476200"/>
                </a:cubicBezTo>
                <a:lnTo>
                  <a:pt x="490663" y="389618"/>
                </a:lnTo>
                <a:cubicBezTo>
                  <a:pt x="475956" y="345499"/>
                  <a:pt x="483386" y="346278"/>
                  <a:pt x="447369" y="317466"/>
                </a:cubicBezTo>
                <a:cubicBezTo>
                  <a:pt x="433825" y="306632"/>
                  <a:pt x="418506" y="298226"/>
                  <a:pt x="404075" y="288606"/>
                </a:cubicBezTo>
                <a:cubicBezTo>
                  <a:pt x="373554" y="166528"/>
                  <a:pt x="415132" y="290760"/>
                  <a:pt x="346350" y="187594"/>
                </a:cubicBezTo>
                <a:cubicBezTo>
                  <a:pt x="332165" y="166318"/>
                  <a:pt x="327110" y="105825"/>
                  <a:pt x="317488" y="86582"/>
                </a:cubicBezTo>
                <a:cubicBezTo>
                  <a:pt x="311403" y="74413"/>
                  <a:pt x="300292" y="64721"/>
                  <a:pt x="288625" y="57721"/>
                </a:cubicBezTo>
                <a:cubicBezTo>
                  <a:pt x="275581" y="49895"/>
                  <a:pt x="259763" y="48101"/>
                  <a:pt x="245332" y="43291"/>
                </a:cubicBezTo>
                <a:lnTo>
                  <a:pt x="21646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7" name="テキスト ボックス 166"/>
          <p:cNvSpPr txBox="1"/>
          <p:nvPr/>
        </p:nvSpPr>
        <p:spPr>
          <a:xfrm>
            <a:off x="6642503" y="6334780"/>
            <a:ext cx="1377300" cy="523220"/>
          </a:xfrm>
          <a:prstGeom prst="rect">
            <a:avLst/>
          </a:prstGeom>
          <a:noFill/>
        </p:spPr>
        <p:txBody>
          <a:bodyPr wrap="none" rtlCol="0">
            <a:spAutoFit/>
          </a:bodyPr>
          <a:lstStyle/>
          <a:p>
            <a:r>
              <a:rPr lang="en-US" altLang="ja-JP" sz="1400" dirty="0"/>
              <a:t>4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6" name="テキスト ボックス 195"/>
          <p:cNvSpPr txBox="1"/>
          <p:nvPr/>
        </p:nvSpPr>
        <p:spPr>
          <a:xfrm>
            <a:off x="7955752" y="6305920"/>
            <a:ext cx="1518364" cy="523220"/>
          </a:xfrm>
          <a:prstGeom prst="rect">
            <a:avLst/>
          </a:prstGeom>
          <a:noFill/>
        </p:spPr>
        <p:txBody>
          <a:bodyPr wrap="none" rtlCol="0">
            <a:spAutoFit/>
          </a:bodyPr>
          <a:lstStyle/>
          <a:p>
            <a:r>
              <a:rPr lang="en-US" altLang="ja-JP" sz="1400" dirty="0"/>
              <a:t>1.5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7" name="テキスト ボックス 196"/>
          <p:cNvSpPr txBox="1"/>
          <p:nvPr/>
        </p:nvSpPr>
        <p:spPr>
          <a:xfrm>
            <a:off x="9336987" y="6299466"/>
            <a:ext cx="1518364" cy="523220"/>
          </a:xfrm>
          <a:prstGeom prst="rect">
            <a:avLst/>
          </a:prstGeom>
          <a:noFill/>
        </p:spPr>
        <p:txBody>
          <a:bodyPr wrap="none" rtlCol="0">
            <a:spAutoFit/>
          </a:bodyPr>
          <a:lstStyle/>
          <a:p>
            <a:r>
              <a:rPr lang="en-US" altLang="ja-JP" sz="1400" dirty="0"/>
              <a:t>0.2 MeV FWHM</a:t>
            </a:r>
          </a:p>
          <a:p>
            <a:r>
              <a:rPr lang="en-US" altLang="ja-JP" sz="1400" dirty="0"/>
              <a:t>(</a:t>
            </a:r>
            <a:r>
              <a:rPr lang="en-US" altLang="ja-JP" sz="1400" dirty="0">
                <a:cs typeface="Symbol" charset="2"/>
              </a:rPr>
              <a:t>e</a:t>
            </a:r>
            <a:r>
              <a:rPr lang="en-US" altLang="ja-JP" sz="1400" dirty="0">
                <a:latin typeface="Symbol" charset="2"/>
                <a:cs typeface="Symbol" charset="2"/>
              </a:rPr>
              <a:t>, </a:t>
            </a:r>
            <a:r>
              <a:rPr lang="en-US" altLang="ja-JP" sz="1400" dirty="0" err="1">
                <a:cs typeface="Symbol" charset="2"/>
              </a:rPr>
              <a:t>e</a:t>
            </a:r>
            <a:r>
              <a:rPr lang="en-US" altLang="ja-JP" sz="1400" dirty="0" err="1">
                <a:latin typeface="Symbol" charset="2"/>
                <a:cs typeface="Symbol" charset="2"/>
              </a:rPr>
              <a:t>’K</a:t>
            </a:r>
            <a:r>
              <a:rPr lang="en-US" altLang="ja-JP" sz="1400" dirty="0">
                <a:latin typeface="Symbol" charset="2"/>
                <a:cs typeface="Symbol" charset="2"/>
              </a:rPr>
              <a:t>+</a:t>
            </a:r>
            <a:r>
              <a:rPr lang="en-US" altLang="ja-JP" sz="1400" dirty="0"/>
              <a:t>)</a:t>
            </a:r>
            <a:endParaRPr lang="ja-JP" altLang="en-US" sz="1400" dirty="0"/>
          </a:p>
        </p:txBody>
      </p:sp>
      <p:sp>
        <p:nvSpPr>
          <p:cNvPr id="168" name="テキスト ボックス 167"/>
          <p:cNvSpPr txBox="1"/>
          <p:nvPr/>
        </p:nvSpPr>
        <p:spPr>
          <a:xfrm>
            <a:off x="6827205" y="1504986"/>
            <a:ext cx="1156086" cy="738664"/>
          </a:xfrm>
          <a:prstGeom prst="rect">
            <a:avLst/>
          </a:prstGeom>
          <a:noFill/>
        </p:spPr>
        <p:txBody>
          <a:bodyPr wrap="none" rtlCol="0">
            <a:spAutoFit/>
          </a:bodyPr>
          <a:lstStyle/>
          <a:p>
            <a:r>
              <a:rPr lang="en-US" altLang="ja-JP" sz="1400" dirty="0"/>
              <a:t>major shell</a:t>
            </a:r>
          </a:p>
          <a:p>
            <a:r>
              <a:rPr lang="en-US" altLang="ja-JP" sz="1400" dirty="0"/>
              <a:t>structure</a:t>
            </a:r>
          </a:p>
          <a:p>
            <a:r>
              <a:rPr lang="en-US" altLang="ja-JP" sz="1400" dirty="0">
                <a:sym typeface="Wingdings"/>
              </a:rPr>
              <a:t> V</a:t>
            </a:r>
            <a:r>
              <a:rPr lang="en-US" altLang="ja-JP" sz="1400" baseline="-25000" dirty="0">
                <a:sym typeface="Wingdings"/>
              </a:rPr>
              <a:t>0</a:t>
            </a:r>
            <a:endParaRPr lang="ja-JP" altLang="en-US" sz="1400" baseline="-25000" dirty="0"/>
          </a:p>
        </p:txBody>
      </p:sp>
      <p:sp>
        <p:nvSpPr>
          <p:cNvPr id="172" name="テキスト ボックス 171"/>
          <p:cNvSpPr txBox="1"/>
          <p:nvPr/>
        </p:nvSpPr>
        <p:spPr>
          <a:xfrm>
            <a:off x="8338819" y="4269731"/>
            <a:ext cx="1330814" cy="738664"/>
          </a:xfrm>
          <a:prstGeom prst="rect">
            <a:avLst/>
          </a:prstGeom>
          <a:noFill/>
        </p:spPr>
        <p:txBody>
          <a:bodyPr wrap="none" rtlCol="0">
            <a:spAutoFit/>
          </a:bodyPr>
          <a:lstStyle/>
          <a:p>
            <a:r>
              <a:rPr lang="en-US" altLang="ja-JP" sz="1400" dirty="0"/>
              <a:t>Core excited </a:t>
            </a:r>
          </a:p>
          <a:p>
            <a:r>
              <a:rPr lang="en-US" altLang="ja-JP" sz="1400" dirty="0"/>
              <a:t>         state</a:t>
            </a:r>
          </a:p>
          <a:p>
            <a:r>
              <a:rPr lang="en-US" altLang="ja-JP" sz="1400" dirty="0">
                <a:sym typeface="Wingdings"/>
              </a:rPr>
              <a:t> V</a:t>
            </a:r>
            <a:r>
              <a:rPr lang="en-US" altLang="ja-JP" sz="1400" baseline="-25000" dirty="0">
                <a:sym typeface="Wingdings"/>
              </a:rPr>
              <a:t>N</a:t>
            </a:r>
            <a:endParaRPr lang="ja-JP" altLang="en-US" sz="1400" baseline="-25000" dirty="0"/>
          </a:p>
        </p:txBody>
      </p:sp>
      <p:sp>
        <p:nvSpPr>
          <p:cNvPr id="198" name="テキスト ボックス 197"/>
          <p:cNvSpPr txBox="1"/>
          <p:nvPr/>
        </p:nvSpPr>
        <p:spPr>
          <a:xfrm>
            <a:off x="9139267" y="5383040"/>
            <a:ext cx="1305165" cy="523220"/>
          </a:xfrm>
          <a:prstGeom prst="rect">
            <a:avLst/>
          </a:prstGeom>
          <a:noFill/>
        </p:spPr>
        <p:txBody>
          <a:bodyPr wrap="none" rtlCol="0">
            <a:spAutoFit/>
          </a:bodyPr>
          <a:lstStyle/>
          <a:p>
            <a:r>
              <a:rPr lang="en-US" altLang="ja-JP" sz="1400" dirty="0"/>
              <a:t>Spin doublet</a:t>
            </a:r>
          </a:p>
          <a:p>
            <a:r>
              <a:rPr lang="en-US" altLang="ja-JP" sz="1400" dirty="0">
                <a:sym typeface="Wingdings"/>
              </a:rPr>
              <a:t> </a:t>
            </a:r>
            <a:r>
              <a:rPr lang="en-US" altLang="ja-JP" sz="1400" dirty="0" err="1">
                <a:sym typeface="Wingdings"/>
              </a:rPr>
              <a:t>V</a:t>
            </a:r>
            <a:r>
              <a:rPr lang="en-US" altLang="ja-JP" sz="1400" baseline="-25000" dirty="0" err="1">
                <a:latin typeface="Symbol" charset="2"/>
                <a:cs typeface="Symbol" charset="2"/>
                <a:sym typeface="Wingdings"/>
              </a:rPr>
              <a:t>s</a:t>
            </a:r>
            <a:r>
              <a:rPr lang="en-US" altLang="ja-JP" sz="1400" baseline="-25000" dirty="0">
                <a:sym typeface="Wingdings"/>
              </a:rPr>
              <a:t>,</a:t>
            </a:r>
            <a:r>
              <a:rPr lang="en-US" altLang="ja-JP" sz="1400" dirty="0">
                <a:sym typeface="Wingdings"/>
              </a:rPr>
              <a:t>, V</a:t>
            </a:r>
            <a:r>
              <a:rPr lang="en-US" altLang="ja-JP" sz="1400" baseline="-25000" dirty="0">
                <a:latin typeface="Symbol" charset="2"/>
                <a:cs typeface="Symbol" charset="2"/>
                <a:sym typeface="Wingdings"/>
              </a:rPr>
              <a:t>L</a:t>
            </a:r>
            <a:r>
              <a:rPr lang="en-US" altLang="ja-JP" sz="1400" dirty="0">
                <a:sym typeface="Wingdings"/>
              </a:rPr>
              <a:t>, V</a:t>
            </a:r>
            <a:r>
              <a:rPr lang="en-US" altLang="ja-JP" sz="1400" baseline="-25000" dirty="0">
                <a:sym typeface="Wingdings"/>
              </a:rPr>
              <a:t>T</a:t>
            </a:r>
            <a:endParaRPr lang="ja-JP" altLang="en-US" sz="1400" baseline="-25000" dirty="0"/>
          </a:p>
        </p:txBody>
      </p:sp>
      <p:sp>
        <p:nvSpPr>
          <p:cNvPr id="199" name="テキスト ボックス 198"/>
          <p:cNvSpPr txBox="1"/>
          <p:nvPr/>
        </p:nvSpPr>
        <p:spPr>
          <a:xfrm>
            <a:off x="8216083" y="3098725"/>
            <a:ext cx="1146468" cy="523220"/>
          </a:xfrm>
          <a:prstGeom prst="rect">
            <a:avLst/>
          </a:prstGeom>
          <a:noFill/>
        </p:spPr>
        <p:txBody>
          <a:bodyPr wrap="none" rtlCol="0">
            <a:spAutoFit/>
          </a:bodyPr>
          <a:lstStyle/>
          <a:p>
            <a:r>
              <a:rPr lang="en-US" altLang="ja-JP" sz="1400" dirty="0"/>
              <a:t>LS splitting</a:t>
            </a:r>
          </a:p>
          <a:p>
            <a:r>
              <a:rPr lang="en-US" altLang="ja-JP" sz="1400" dirty="0">
                <a:sym typeface="Wingdings"/>
              </a:rPr>
              <a:t> V</a:t>
            </a:r>
            <a:r>
              <a:rPr lang="en-US" altLang="ja-JP" sz="1400" baseline="-25000" dirty="0">
                <a:latin typeface="Symbol" charset="2"/>
                <a:cs typeface="Symbol" charset="2"/>
                <a:sym typeface="Wingdings"/>
              </a:rPr>
              <a:t>L</a:t>
            </a:r>
            <a:endParaRPr lang="ja-JP" altLang="en-US" sz="1400" baseline="-25000" dirty="0"/>
          </a:p>
        </p:txBody>
      </p:sp>
      <p:sp>
        <p:nvSpPr>
          <p:cNvPr id="3" name="テキスト ボックス 2">
            <a:extLst>
              <a:ext uri="{FF2B5EF4-FFF2-40B4-BE49-F238E27FC236}">
                <a16:creationId xmlns:a16="http://schemas.microsoft.com/office/drawing/2014/main" id="{B76D98E4-F7D3-5241-2AF3-E5A271F9D7B3}"/>
              </a:ext>
            </a:extLst>
          </p:cNvPr>
          <p:cNvSpPr txBox="1"/>
          <p:nvPr/>
        </p:nvSpPr>
        <p:spPr>
          <a:xfrm>
            <a:off x="5129174" y="2738067"/>
            <a:ext cx="2226235" cy="523220"/>
          </a:xfrm>
          <a:prstGeom prst="rect">
            <a:avLst/>
          </a:prstGeom>
          <a:noFill/>
        </p:spPr>
        <p:txBody>
          <a:bodyPr wrap="square" rtlCol="0">
            <a:spAutoFit/>
          </a:bodyPr>
          <a:lstStyle/>
          <a:p>
            <a:r>
              <a:rPr lang="en-US" altLang="ja-JP" sz="1400" dirty="0"/>
              <a:t>Level splitting due to LS force </a:t>
            </a:r>
            <a:endParaRPr lang="ja-JP" altLang="en-US" sz="1400" dirty="0"/>
          </a:p>
        </p:txBody>
      </p:sp>
    </p:spTree>
    <p:extLst>
      <p:ext uri="{BB962C8B-B14F-4D97-AF65-F5344CB8AC3E}">
        <p14:creationId xmlns:p14="http://schemas.microsoft.com/office/powerpoint/2010/main" val="605978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1E12-615E-C023-DB27-09EB974B4FE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400FEC7-F01C-8107-CA49-932559349EC0}"/>
              </a:ext>
            </a:extLst>
          </p:cNvPr>
          <p:cNvSpPr>
            <a:spLocks noGrp="1"/>
          </p:cNvSpPr>
          <p:nvPr>
            <p:ph type="title"/>
          </p:nvPr>
        </p:nvSpPr>
        <p:spPr>
          <a:xfrm>
            <a:off x="2209801" y="121024"/>
            <a:ext cx="7770813" cy="852704"/>
          </a:xfrm>
        </p:spPr>
        <p:txBody>
          <a:bodyPr>
            <a:normAutofit/>
          </a:bodyPr>
          <a:lstStyle/>
          <a:p>
            <a:r>
              <a:rPr kumimoji="1" lang="en-US" altLang="ja-JP" dirty="0">
                <a:latin typeface="Symbol" charset="2"/>
                <a:cs typeface="Symbol" charset="2"/>
              </a:rPr>
              <a:t>L </a:t>
            </a:r>
            <a:r>
              <a:rPr kumimoji="1" lang="en-US" altLang="ja-JP" dirty="0" err="1"/>
              <a:t>hypernuclear</a:t>
            </a:r>
            <a:r>
              <a:rPr kumimoji="1" lang="en-US" altLang="ja-JP" dirty="0"/>
              <a:t> structure</a:t>
            </a:r>
            <a:endParaRPr kumimoji="1" lang="ja-JP" altLang="en-US" dirty="0"/>
          </a:p>
        </p:txBody>
      </p:sp>
      <p:grpSp>
        <p:nvGrpSpPr>
          <p:cNvPr id="54" name="図形グループ 53">
            <a:extLst>
              <a:ext uri="{FF2B5EF4-FFF2-40B4-BE49-F238E27FC236}">
                <a16:creationId xmlns:a16="http://schemas.microsoft.com/office/drawing/2014/main" id="{DEDF30BD-41FB-D004-C96D-C6C87D331FC6}"/>
              </a:ext>
            </a:extLst>
          </p:cNvPr>
          <p:cNvGrpSpPr/>
          <p:nvPr/>
        </p:nvGrpSpPr>
        <p:grpSpPr>
          <a:xfrm>
            <a:off x="1660598" y="784355"/>
            <a:ext cx="5659456" cy="5628684"/>
            <a:chOff x="3164289" y="928331"/>
            <a:chExt cx="5659456" cy="5628684"/>
          </a:xfrm>
        </p:grpSpPr>
        <p:grpSp>
          <p:nvGrpSpPr>
            <p:cNvPr id="11" name="図形グループ 10">
              <a:extLst>
                <a:ext uri="{FF2B5EF4-FFF2-40B4-BE49-F238E27FC236}">
                  <a16:creationId xmlns:a16="http://schemas.microsoft.com/office/drawing/2014/main" id="{587EB124-8B8E-A7DD-8EA5-9F43D4E4BE2E}"/>
                </a:ext>
              </a:extLst>
            </p:cNvPr>
            <p:cNvGrpSpPr/>
            <p:nvPr/>
          </p:nvGrpSpPr>
          <p:grpSpPr>
            <a:xfrm>
              <a:off x="3164289" y="928331"/>
              <a:ext cx="5038127" cy="5628684"/>
              <a:chOff x="1254242" y="682145"/>
              <a:chExt cx="5038127" cy="5628684"/>
            </a:xfrm>
          </p:grpSpPr>
          <p:cxnSp>
            <p:nvCxnSpPr>
              <p:cNvPr id="5" name="直線コネクタ 4">
                <a:extLst>
                  <a:ext uri="{FF2B5EF4-FFF2-40B4-BE49-F238E27FC236}">
                    <a16:creationId xmlns:a16="http://schemas.microsoft.com/office/drawing/2014/main" id="{7078DDE9-30FB-2762-7600-953BF9E832C9}"/>
                  </a:ext>
                </a:extLst>
              </p:cNvPr>
              <p:cNvCxnSpPr/>
              <p:nvPr/>
            </p:nvCxnSpPr>
            <p:spPr>
              <a:xfrm>
                <a:off x="1951622" y="567110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63112F5C-B3E7-6F76-FEBC-284F1AB8BD32}"/>
                  </a:ext>
                </a:extLst>
              </p:cNvPr>
              <p:cNvCxnSpPr/>
              <p:nvPr/>
            </p:nvCxnSpPr>
            <p:spPr>
              <a:xfrm>
                <a:off x="1951622" y="5217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12937A3C-A0FC-D3B0-8918-5812CE4D816D}"/>
                  </a:ext>
                </a:extLst>
              </p:cNvPr>
              <p:cNvCxnSpPr/>
              <p:nvPr/>
            </p:nvCxnSpPr>
            <p:spPr>
              <a:xfrm>
                <a:off x="1951622" y="473490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395572C7-63BB-8CE1-C570-7C3B8AC079A2}"/>
                  </a:ext>
                </a:extLst>
              </p:cNvPr>
              <p:cNvCxnSpPr/>
              <p:nvPr/>
            </p:nvCxnSpPr>
            <p:spPr>
              <a:xfrm>
                <a:off x="3778018" y="56214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348480DE-76B8-841F-2C93-B0B7C727AEDE}"/>
                  </a:ext>
                </a:extLst>
              </p:cNvPr>
              <p:cNvCxnSpPr/>
              <p:nvPr/>
            </p:nvCxnSpPr>
            <p:spPr>
              <a:xfrm>
                <a:off x="3778018" y="52255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8B3D0232-FE22-36AF-AE03-BC8387D48FDE}"/>
                  </a:ext>
                </a:extLst>
              </p:cNvPr>
              <p:cNvCxnSpPr/>
              <p:nvPr/>
            </p:nvCxnSpPr>
            <p:spPr>
              <a:xfrm>
                <a:off x="3778018" y="464786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C01E175D-7080-C2AF-FC95-7912308E1130}"/>
                  </a:ext>
                </a:extLst>
              </p:cNvPr>
              <p:cNvCxnSpPr/>
              <p:nvPr/>
            </p:nvCxnSpPr>
            <p:spPr>
              <a:xfrm>
                <a:off x="3776434" y="57738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3E3B4924-45F0-EC0F-96F9-337D3B25367C}"/>
                  </a:ext>
                </a:extLst>
              </p:cNvPr>
              <p:cNvCxnSpPr/>
              <p:nvPr/>
            </p:nvCxnSpPr>
            <p:spPr>
              <a:xfrm>
                <a:off x="3776434" y="508301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F244A2AB-8358-49E6-80D6-D274A2C6B81B}"/>
                  </a:ext>
                </a:extLst>
              </p:cNvPr>
              <p:cNvCxnSpPr/>
              <p:nvPr/>
            </p:nvCxnSpPr>
            <p:spPr>
              <a:xfrm>
                <a:off x="3776434" y="447205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D8738988-DF48-F361-DBFC-BBC097E511D0}"/>
                  </a:ext>
                </a:extLst>
              </p:cNvPr>
              <p:cNvCxnSpPr/>
              <p:nvPr/>
            </p:nvCxnSpPr>
            <p:spPr>
              <a:xfrm flipV="1">
                <a:off x="2890064" y="3630706"/>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1C7849B5-BB11-A01C-EB72-FE931681CCDD}"/>
                  </a:ext>
                </a:extLst>
              </p:cNvPr>
              <p:cNvCxnSpPr/>
              <p:nvPr/>
            </p:nvCxnSpPr>
            <p:spPr>
              <a:xfrm flipV="1">
                <a:off x="2890064" y="1822824"/>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56FAEF7E-9F9B-A10C-35D9-452D17F4E9F9}"/>
                  </a:ext>
                </a:extLst>
              </p:cNvPr>
              <p:cNvCxnSpPr/>
              <p:nvPr/>
            </p:nvCxnSpPr>
            <p:spPr>
              <a:xfrm>
                <a:off x="3776434" y="3455557"/>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30020DF0-EC65-34E0-36B2-993D741E27A8}"/>
                  </a:ext>
                </a:extLst>
              </p:cNvPr>
              <p:cNvCxnSpPr/>
              <p:nvPr/>
            </p:nvCxnSpPr>
            <p:spPr>
              <a:xfrm>
                <a:off x="3774850" y="336939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9C942B48-AB95-A6CE-E65C-EDCB8DFA47B2}"/>
                  </a:ext>
                </a:extLst>
              </p:cNvPr>
              <p:cNvCxnSpPr/>
              <p:nvPr/>
            </p:nvCxnSpPr>
            <p:spPr>
              <a:xfrm>
                <a:off x="4093185" y="36527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6BD4BAB1-A272-07FB-4D05-8A2F65B7B313}"/>
                  </a:ext>
                </a:extLst>
              </p:cNvPr>
              <p:cNvCxnSpPr/>
              <p:nvPr/>
            </p:nvCxnSpPr>
            <p:spPr>
              <a:xfrm>
                <a:off x="4091601" y="35666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F61CE64E-D2FA-0DC8-7772-0AB9C8BACD8C}"/>
                  </a:ext>
                </a:extLst>
              </p:cNvPr>
              <p:cNvCxnSpPr/>
              <p:nvPr/>
            </p:nvCxnSpPr>
            <p:spPr>
              <a:xfrm>
                <a:off x="4093185" y="38051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D1E435AD-F6EE-CD9C-636B-44D0DECB8546}"/>
                  </a:ext>
                </a:extLst>
              </p:cNvPr>
              <p:cNvCxnSpPr/>
              <p:nvPr/>
            </p:nvCxnSpPr>
            <p:spPr>
              <a:xfrm>
                <a:off x="4091601" y="37190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D2B29C6D-D6E8-EF09-9100-3EF9A6F4AFCF}"/>
                  </a:ext>
                </a:extLst>
              </p:cNvPr>
              <p:cNvCxnSpPr/>
              <p:nvPr/>
            </p:nvCxnSpPr>
            <p:spPr>
              <a:xfrm>
                <a:off x="3776434" y="1605685"/>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9143FC3-8E92-76A3-C94F-B89F8164738D}"/>
                  </a:ext>
                </a:extLst>
              </p:cNvPr>
              <p:cNvCxnSpPr/>
              <p:nvPr/>
            </p:nvCxnSpPr>
            <p:spPr>
              <a:xfrm>
                <a:off x="3774850" y="151951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D335482B-6895-A80C-8B48-4552FD2ECC40}"/>
                  </a:ext>
                </a:extLst>
              </p:cNvPr>
              <p:cNvCxnSpPr/>
              <p:nvPr/>
            </p:nvCxnSpPr>
            <p:spPr>
              <a:xfrm>
                <a:off x="4093185" y="1922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5FB4139A-539B-355E-9906-89AA796A71B4}"/>
                  </a:ext>
                </a:extLst>
              </p:cNvPr>
              <p:cNvCxnSpPr/>
              <p:nvPr/>
            </p:nvCxnSpPr>
            <p:spPr>
              <a:xfrm>
                <a:off x="4091601" y="18362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51BC60C3-9758-A277-8339-A2862873CBE5}"/>
                  </a:ext>
                </a:extLst>
              </p:cNvPr>
              <p:cNvCxnSpPr/>
              <p:nvPr/>
            </p:nvCxnSpPr>
            <p:spPr>
              <a:xfrm>
                <a:off x="4093185" y="20748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470A56D2-6BFB-1FE5-753C-9DACABF570F0}"/>
                  </a:ext>
                </a:extLst>
              </p:cNvPr>
              <p:cNvCxnSpPr/>
              <p:nvPr/>
            </p:nvCxnSpPr>
            <p:spPr>
              <a:xfrm>
                <a:off x="4091601" y="19886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400B044C-A2B1-584C-CD44-891D02580ED8}"/>
                  </a:ext>
                </a:extLst>
              </p:cNvPr>
              <p:cNvCxnSpPr/>
              <p:nvPr/>
            </p:nvCxnSpPr>
            <p:spPr>
              <a:xfrm>
                <a:off x="3779602" y="1459261"/>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B5FB03E4-8BDD-4BAC-8612-44052B5153AC}"/>
                  </a:ext>
                </a:extLst>
              </p:cNvPr>
              <p:cNvCxnSpPr/>
              <p:nvPr/>
            </p:nvCxnSpPr>
            <p:spPr>
              <a:xfrm>
                <a:off x="3778018" y="1373094"/>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6047FAE4-F337-D52C-2540-42A337EEB25E}"/>
                  </a:ext>
                </a:extLst>
              </p:cNvPr>
              <p:cNvSpPr txBox="1"/>
              <p:nvPr/>
            </p:nvSpPr>
            <p:spPr>
              <a:xfrm>
                <a:off x="2032546" y="5804051"/>
                <a:ext cx="532518" cy="369332"/>
              </a:xfrm>
              <a:prstGeom prst="rect">
                <a:avLst/>
              </a:prstGeom>
              <a:noFill/>
            </p:spPr>
            <p:txBody>
              <a:bodyPr wrap="none" rtlCol="0">
                <a:spAutoFit/>
              </a:bodyPr>
              <a:lstStyle/>
              <a:p>
                <a:r>
                  <a:rPr lang="en-US" altLang="ja-JP" baseline="30000" dirty="0"/>
                  <a:t>11</a:t>
                </a:r>
                <a:r>
                  <a:rPr lang="en-US" altLang="ja-JP" dirty="0"/>
                  <a:t>C</a:t>
                </a:r>
                <a:endParaRPr lang="ja-JP" altLang="en-US" dirty="0"/>
              </a:p>
            </p:txBody>
          </p:sp>
          <p:sp>
            <p:nvSpPr>
              <p:cNvPr id="33" name="テキスト ボックス 32">
                <a:extLst>
                  <a:ext uri="{FF2B5EF4-FFF2-40B4-BE49-F238E27FC236}">
                    <a16:creationId xmlns:a16="http://schemas.microsoft.com/office/drawing/2014/main" id="{5818EB29-E9AA-82F8-3130-C6C3EB6A6037}"/>
                  </a:ext>
                </a:extLst>
              </p:cNvPr>
              <p:cNvSpPr txBox="1"/>
              <p:nvPr/>
            </p:nvSpPr>
            <p:spPr>
              <a:xfrm>
                <a:off x="1440769" y="5501038"/>
                <a:ext cx="518091"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4" name="テキスト ボックス 33">
                <a:extLst>
                  <a:ext uri="{FF2B5EF4-FFF2-40B4-BE49-F238E27FC236}">
                    <a16:creationId xmlns:a16="http://schemas.microsoft.com/office/drawing/2014/main" id="{8880006A-AB4C-06C8-B42F-774C8AF0745B}"/>
                  </a:ext>
                </a:extLst>
              </p:cNvPr>
              <p:cNvSpPr txBox="1"/>
              <p:nvPr/>
            </p:nvSpPr>
            <p:spPr>
              <a:xfrm>
                <a:off x="1422621" y="5087216"/>
                <a:ext cx="518091" cy="307777"/>
              </a:xfrm>
              <a:prstGeom prst="rect">
                <a:avLst/>
              </a:prstGeom>
              <a:noFill/>
            </p:spPr>
            <p:txBody>
              <a:bodyPr wrap="none" rtlCol="0">
                <a:spAutoFit/>
              </a:bodyPr>
              <a:lstStyle/>
              <a:p>
                <a:r>
                  <a:rPr lang="en-US" altLang="ja-JP" sz="1400" dirty="0">
                    <a:latin typeface="Symbol" charset="2"/>
                    <a:cs typeface="Symbol" charset="2"/>
                  </a:rPr>
                  <a:t>1/2-</a:t>
                </a:r>
                <a:endParaRPr lang="ja-JP" altLang="en-US" sz="1400" dirty="0">
                  <a:latin typeface="Symbol" charset="2"/>
                  <a:cs typeface="Symbol" charset="2"/>
                </a:endParaRPr>
              </a:p>
            </p:txBody>
          </p:sp>
          <p:sp>
            <p:nvSpPr>
              <p:cNvPr id="35" name="テキスト ボックス 34">
                <a:extLst>
                  <a:ext uri="{FF2B5EF4-FFF2-40B4-BE49-F238E27FC236}">
                    <a16:creationId xmlns:a16="http://schemas.microsoft.com/office/drawing/2014/main" id="{BB342B66-3D5C-F41D-BD59-BFC7E6AE9B3A}"/>
                  </a:ext>
                </a:extLst>
              </p:cNvPr>
              <p:cNvSpPr txBox="1"/>
              <p:nvPr/>
            </p:nvSpPr>
            <p:spPr>
              <a:xfrm>
                <a:off x="1440769" y="4581014"/>
                <a:ext cx="511679"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6" name="テキスト ボックス 35">
                <a:extLst>
                  <a:ext uri="{FF2B5EF4-FFF2-40B4-BE49-F238E27FC236}">
                    <a16:creationId xmlns:a16="http://schemas.microsoft.com/office/drawing/2014/main" id="{41A8D94E-C0C9-C9CB-39B3-F1D80BC44D0C}"/>
                  </a:ext>
                </a:extLst>
              </p:cNvPr>
              <p:cNvSpPr txBox="1"/>
              <p:nvPr/>
            </p:nvSpPr>
            <p:spPr>
              <a:xfrm>
                <a:off x="4530027" y="5671108"/>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7" name="テキスト ボックス 36">
                <a:extLst>
                  <a:ext uri="{FF2B5EF4-FFF2-40B4-BE49-F238E27FC236}">
                    <a16:creationId xmlns:a16="http://schemas.microsoft.com/office/drawing/2014/main" id="{29AB273E-2C40-17A6-421B-DF562774E1FF}"/>
                  </a:ext>
                </a:extLst>
              </p:cNvPr>
              <p:cNvSpPr txBox="1"/>
              <p:nvPr/>
            </p:nvSpPr>
            <p:spPr>
              <a:xfrm>
                <a:off x="4512381" y="5114420"/>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8" name="テキスト ボックス 37">
                <a:extLst>
                  <a:ext uri="{FF2B5EF4-FFF2-40B4-BE49-F238E27FC236}">
                    <a16:creationId xmlns:a16="http://schemas.microsoft.com/office/drawing/2014/main" id="{AA87F676-1AC4-E605-DA63-2D8756AB6C96}"/>
                  </a:ext>
                </a:extLst>
              </p:cNvPr>
              <p:cNvSpPr txBox="1"/>
              <p:nvPr/>
            </p:nvSpPr>
            <p:spPr>
              <a:xfrm>
                <a:off x="4530027" y="5452415"/>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39" name="テキスト ボックス 38">
                <a:extLst>
                  <a:ext uri="{FF2B5EF4-FFF2-40B4-BE49-F238E27FC236}">
                    <a16:creationId xmlns:a16="http://schemas.microsoft.com/office/drawing/2014/main" id="{0E33C74D-1DEB-1AF5-01B1-ED22668C93BB}"/>
                  </a:ext>
                </a:extLst>
              </p:cNvPr>
              <p:cNvSpPr txBox="1"/>
              <p:nvPr/>
            </p:nvSpPr>
            <p:spPr>
              <a:xfrm>
                <a:off x="4530027" y="4888791"/>
                <a:ext cx="372218" cy="307777"/>
              </a:xfrm>
              <a:prstGeom prst="rect">
                <a:avLst/>
              </a:prstGeom>
              <a:noFill/>
            </p:spPr>
            <p:txBody>
              <a:bodyPr wrap="none" rtlCol="0">
                <a:spAutoFit/>
              </a:bodyPr>
              <a:lstStyle/>
              <a:p>
                <a:r>
                  <a:rPr lang="en-US" altLang="ja-JP" sz="1400" dirty="0">
                    <a:latin typeface="Symbol" charset="2"/>
                    <a:cs typeface="Symbol" charset="2"/>
                  </a:rPr>
                  <a:t>0-</a:t>
                </a:r>
                <a:endParaRPr lang="ja-JP" altLang="en-US" sz="1400" dirty="0">
                  <a:latin typeface="Symbol" charset="2"/>
                  <a:cs typeface="Symbol" charset="2"/>
                </a:endParaRPr>
              </a:p>
            </p:txBody>
          </p:sp>
          <p:sp>
            <p:nvSpPr>
              <p:cNvPr id="40" name="テキスト ボックス 39">
                <a:extLst>
                  <a:ext uri="{FF2B5EF4-FFF2-40B4-BE49-F238E27FC236}">
                    <a16:creationId xmlns:a16="http://schemas.microsoft.com/office/drawing/2014/main" id="{0BBA1E4B-7267-8771-1EB2-DC5C7D77C1E4}"/>
                  </a:ext>
                </a:extLst>
              </p:cNvPr>
              <p:cNvSpPr txBox="1"/>
              <p:nvPr/>
            </p:nvSpPr>
            <p:spPr>
              <a:xfrm>
                <a:off x="4512381" y="4536854"/>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41" name="テキスト ボックス 40">
                <a:extLst>
                  <a:ext uri="{FF2B5EF4-FFF2-40B4-BE49-F238E27FC236}">
                    <a16:creationId xmlns:a16="http://schemas.microsoft.com/office/drawing/2014/main" id="{D610248A-0363-7349-1786-6488A25C1DCE}"/>
                  </a:ext>
                </a:extLst>
              </p:cNvPr>
              <p:cNvSpPr txBox="1"/>
              <p:nvPr/>
            </p:nvSpPr>
            <p:spPr>
              <a:xfrm>
                <a:off x="4512381" y="4318161"/>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42" name="テキスト ボックス 41">
                <a:extLst>
                  <a:ext uri="{FF2B5EF4-FFF2-40B4-BE49-F238E27FC236}">
                    <a16:creationId xmlns:a16="http://schemas.microsoft.com/office/drawing/2014/main" id="{FE923E33-8DD0-8AA3-B767-79FD1700967A}"/>
                  </a:ext>
                </a:extLst>
              </p:cNvPr>
              <p:cNvSpPr txBox="1"/>
              <p:nvPr/>
            </p:nvSpPr>
            <p:spPr>
              <a:xfrm>
                <a:off x="4894229" y="3498891"/>
                <a:ext cx="1398140" cy="307777"/>
              </a:xfrm>
              <a:prstGeom prst="rect">
                <a:avLst/>
              </a:prstGeom>
              <a:noFill/>
            </p:spPr>
            <p:txBody>
              <a:bodyPr wrap="none" rtlCol="0">
                <a:spAutoFit/>
              </a:bodyPr>
              <a:lstStyle/>
              <a:p>
                <a:r>
                  <a:rPr lang="en-US" altLang="ja-JP" sz="1400" dirty="0"/>
                  <a:t>3+,2+,1+,0+</a:t>
                </a:r>
                <a:endParaRPr lang="ja-JP" altLang="en-US" sz="1400" dirty="0"/>
              </a:p>
            </p:txBody>
          </p:sp>
          <p:sp>
            <p:nvSpPr>
              <p:cNvPr id="43" name="テキスト ボックス 42">
                <a:extLst>
                  <a:ext uri="{FF2B5EF4-FFF2-40B4-BE49-F238E27FC236}">
                    <a16:creationId xmlns:a16="http://schemas.microsoft.com/office/drawing/2014/main" id="{83DC074E-656B-BFB2-22D6-72ADD80F859F}"/>
                  </a:ext>
                </a:extLst>
              </p:cNvPr>
              <p:cNvSpPr txBox="1"/>
              <p:nvPr/>
            </p:nvSpPr>
            <p:spPr>
              <a:xfrm>
                <a:off x="4688041" y="3215501"/>
                <a:ext cx="760144" cy="307777"/>
              </a:xfrm>
              <a:prstGeom prst="rect">
                <a:avLst/>
              </a:prstGeom>
              <a:noFill/>
            </p:spPr>
            <p:txBody>
              <a:bodyPr wrap="none" rtlCol="0">
                <a:spAutoFit/>
              </a:bodyPr>
              <a:lstStyle/>
              <a:p>
                <a:r>
                  <a:rPr lang="en-US" altLang="ja-JP" sz="1400" dirty="0"/>
                  <a:t>2+,1+</a:t>
                </a:r>
                <a:endParaRPr lang="ja-JP" altLang="en-US" sz="1400" dirty="0"/>
              </a:p>
            </p:txBody>
          </p:sp>
          <p:sp>
            <p:nvSpPr>
              <p:cNvPr id="44" name="テキスト ボックス 43">
                <a:extLst>
                  <a:ext uri="{FF2B5EF4-FFF2-40B4-BE49-F238E27FC236}">
                    <a16:creationId xmlns:a16="http://schemas.microsoft.com/office/drawing/2014/main" id="{C7259C92-3823-7AE5-51EC-0BDCFDC35D79}"/>
                  </a:ext>
                </a:extLst>
              </p:cNvPr>
              <p:cNvSpPr txBox="1"/>
              <p:nvPr/>
            </p:nvSpPr>
            <p:spPr>
              <a:xfrm>
                <a:off x="4894229" y="1816851"/>
                <a:ext cx="1159292" cy="307777"/>
              </a:xfrm>
              <a:prstGeom prst="rect">
                <a:avLst/>
              </a:prstGeom>
              <a:noFill/>
            </p:spPr>
            <p:txBody>
              <a:bodyPr wrap="none" rtlCol="0">
                <a:spAutoFit/>
              </a:bodyPr>
              <a:lstStyle/>
              <a:p>
                <a:r>
                  <a:rPr lang="en-US" altLang="ja-JP" sz="1400" dirty="0">
                    <a:latin typeface="Symbol" charset="2"/>
                    <a:cs typeface="Symbol" charset="2"/>
                  </a:rPr>
                  <a:t>4-, 3-,2-, 1-</a:t>
                </a:r>
                <a:endParaRPr lang="ja-JP" altLang="en-US" sz="1400" dirty="0">
                  <a:latin typeface="Symbol" charset="2"/>
                  <a:cs typeface="Symbol" charset="2"/>
                </a:endParaRPr>
              </a:p>
            </p:txBody>
          </p:sp>
          <p:sp>
            <p:nvSpPr>
              <p:cNvPr id="45" name="テキスト ボックス 44">
                <a:extLst>
                  <a:ext uri="{FF2B5EF4-FFF2-40B4-BE49-F238E27FC236}">
                    <a16:creationId xmlns:a16="http://schemas.microsoft.com/office/drawing/2014/main" id="{AF23CB36-5581-9859-8D43-BF3045ED7116}"/>
                  </a:ext>
                </a:extLst>
              </p:cNvPr>
              <p:cNvSpPr txBox="1"/>
              <p:nvPr/>
            </p:nvSpPr>
            <p:spPr>
              <a:xfrm>
                <a:off x="4842026" y="1305372"/>
                <a:ext cx="1204176" cy="307777"/>
              </a:xfrm>
              <a:prstGeom prst="rect">
                <a:avLst/>
              </a:prstGeom>
              <a:noFill/>
            </p:spPr>
            <p:txBody>
              <a:bodyPr wrap="none" rtlCol="0">
                <a:spAutoFit/>
              </a:bodyPr>
              <a:lstStyle/>
              <a:p>
                <a:r>
                  <a:rPr lang="en-US" altLang="ja-JP" sz="1400" dirty="0">
                    <a:latin typeface="Symbol" charset="2"/>
                    <a:cs typeface="Symbol" charset="2"/>
                  </a:rPr>
                  <a:t> 3-,2-, 1-, 0-</a:t>
                </a:r>
                <a:endParaRPr lang="ja-JP" altLang="en-US" sz="1400" dirty="0">
                  <a:latin typeface="Symbol" charset="2"/>
                  <a:cs typeface="Symbol" charset="2"/>
                </a:endParaRPr>
              </a:p>
            </p:txBody>
          </p:sp>
          <p:graphicFrame>
            <p:nvGraphicFramePr>
              <p:cNvPr id="46" name="オブジェクト 45">
                <a:extLst>
                  <a:ext uri="{FF2B5EF4-FFF2-40B4-BE49-F238E27FC236}">
                    <a16:creationId xmlns:a16="http://schemas.microsoft.com/office/drawing/2014/main" id="{7C429B4D-DA4B-9332-A8FC-D1C6C6F2ACB7}"/>
                  </a:ext>
                </a:extLst>
              </p:cNvPr>
              <p:cNvGraphicFramePr>
                <a:graphicFrameLocks noChangeAspect="1"/>
              </p:cNvGraphicFramePr>
              <p:nvPr/>
            </p:nvGraphicFramePr>
            <p:xfrm>
              <a:off x="2194464" y="3984946"/>
              <a:ext cx="507583" cy="308964"/>
            </p:xfrm>
            <a:graphic>
              <a:graphicData uri="http://schemas.openxmlformats.org/presentationml/2006/ole">
                <mc:AlternateContent xmlns:mc="http://schemas.openxmlformats.org/markup-compatibility/2006">
                  <mc:Choice xmlns:v="urn:schemas-microsoft-com:vml" Requires="v">
                    <p:oleObj name="数式" r:id="rId3" imgW="292100" imgH="177800" progId="Equation.3">
                      <p:embed/>
                    </p:oleObj>
                  </mc:Choice>
                  <mc:Fallback>
                    <p:oleObj name="数式" r:id="rId3" imgW="292100" imgH="177800" progId="Equation.3">
                      <p:embed/>
                      <p:pic>
                        <p:nvPicPr>
                          <p:cNvPr id="46" name="オブジェクト 45"/>
                          <p:cNvPicPr/>
                          <p:nvPr/>
                        </p:nvPicPr>
                        <p:blipFill>
                          <a:blip r:embed="rId4"/>
                          <a:stretch>
                            <a:fillRect/>
                          </a:stretch>
                        </p:blipFill>
                        <p:spPr>
                          <a:xfrm>
                            <a:off x="2194464" y="3984946"/>
                            <a:ext cx="507583" cy="308964"/>
                          </a:xfrm>
                          <a:prstGeom prst="rect">
                            <a:avLst/>
                          </a:prstGeom>
                          <a:solidFill>
                            <a:srgbClr val="FFFFFF"/>
                          </a:solidFill>
                          <a:ln>
                            <a:solidFill>
                              <a:srgbClr val="FFFFFF"/>
                            </a:solidFill>
                          </a:ln>
                        </p:spPr>
                      </p:pic>
                    </p:oleObj>
                  </mc:Fallback>
                </mc:AlternateContent>
              </a:graphicData>
            </a:graphic>
          </p:graphicFrame>
          <p:graphicFrame>
            <p:nvGraphicFramePr>
              <p:cNvPr id="47" name="オブジェクト 46">
                <a:extLst>
                  <a:ext uri="{FF2B5EF4-FFF2-40B4-BE49-F238E27FC236}">
                    <a16:creationId xmlns:a16="http://schemas.microsoft.com/office/drawing/2014/main" id="{7EF13118-5B41-F867-007D-AB3E3E7A31D0}"/>
                  </a:ext>
                </a:extLst>
              </p:cNvPr>
              <p:cNvGraphicFramePr>
                <a:graphicFrameLocks noChangeAspect="1"/>
              </p:cNvGraphicFramePr>
              <p:nvPr/>
            </p:nvGraphicFramePr>
            <p:xfrm>
              <a:off x="2032546" y="2495175"/>
              <a:ext cx="512527" cy="311973"/>
            </p:xfrm>
            <a:graphic>
              <a:graphicData uri="http://schemas.openxmlformats.org/presentationml/2006/ole">
                <mc:AlternateContent xmlns:mc="http://schemas.openxmlformats.org/markup-compatibility/2006">
                  <mc:Choice xmlns:v="urn:schemas-microsoft-com:vml" Requires="v">
                    <p:oleObj name="数式" r:id="rId5" imgW="292100" imgH="177800" progId="Equation.3">
                      <p:embed/>
                    </p:oleObj>
                  </mc:Choice>
                  <mc:Fallback>
                    <p:oleObj name="数式" r:id="rId5" imgW="292100" imgH="177800" progId="Equation.3">
                      <p:embed/>
                      <p:pic>
                        <p:nvPicPr>
                          <p:cNvPr id="47" name="オブジェクト 46"/>
                          <p:cNvPicPr/>
                          <p:nvPr/>
                        </p:nvPicPr>
                        <p:blipFill>
                          <a:blip r:embed="rId4"/>
                          <a:stretch>
                            <a:fillRect/>
                          </a:stretch>
                        </p:blipFill>
                        <p:spPr>
                          <a:xfrm>
                            <a:off x="2032546" y="2495175"/>
                            <a:ext cx="512527" cy="311973"/>
                          </a:xfrm>
                          <a:prstGeom prst="rect">
                            <a:avLst/>
                          </a:prstGeom>
                          <a:solidFill>
                            <a:srgbClr val="FFFFFF"/>
                          </a:solidFill>
                          <a:ln>
                            <a:solidFill>
                              <a:srgbClr val="FFFFFF"/>
                            </a:solidFill>
                          </a:ln>
                        </p:spPr>
                      </p:pic>
                    </p:oleObj>
                  </mc:Fallback>
                </mc:AlternateContent>
              </a:graphicData>
            </a:graphic>
          </p:graphicFrame>
          <p:sp>
            <p:nvSpPr>
              <p:cNvPr id="48" name="テキスト ボックス 47">
                <a:extLst>
                  <a:ext uri="{FF2B5EF4-FFF2-40B4-BE49-F238E27FC236}">
                    <a16:creationId xmlns:a16="http://schemas.microsoft.com/office/drawing/2014/main" id="{8ABB91F2-371A-5A0B-4D1E-475CD8FEB666}"/>
                  </a:ext>
                </a:extLst>
              </p:cNvPr>
              <p:cNvSpPr txBox="1"/>
              <p:nvPr/>
            </p:nvSpPr>
            <p:spPr>
              <a:xfrm>
                <a:off x="1254242" y="3243447"/>
                <a:ext cx="1839543" cy="646331"/>
              </a:xfrm>
              <a:prstGeom prst="rect">
                <a:avLst/>
              </a:prstGeom>
              <a:noFill/>
            </p:spPr>
            <p:txBody>
              <a:bodyPr wrap="none" rtlCol="0">
                <a:spAutoFit/>
              </a:bodyPr>
              <a:lstStyle/>
              <a:p>
                <a:r>
                  <a:rPr lang="en-US" altLang="ja-JP" dirty="0">
                    <a:latin typeface="Symbol" charset="2"/>
                    <a:cs typeface="Symbol" charset="2"/>
                  </a:rPr>
                  <a:t>L</a:t>
                </a:r>
                <a:r>
                  <a:rPr lang="en-US" altLang="ja-JP" dirty="0"/>
                  <a:t>’s major shell</a:t>
                </a:r>
              </a:p>
              <a:p>
                <a:r>
                  <a:rPr lang="en-US" altLang="ja-JP" dirty="0"/>
                  <a:t>structure</a:t>
                </a:r>
                <a:endParaRPr lang="ja-JP" altLang="en-US" dirty="0"/>
              </a:p>
            </p:txBody>
          </p:sp>
          <p:sp>
            <p:nvSpPr>
              <p:cNvPr id="49" name="テキスト ボックス 48">
                <a:extLst>
                  <a:ext uri="{FF2B5EF4-FFF2-40B4-BE49-F238E27FC236}">
                    <a16:creationId xmlns:a16="http://schemas.microsoft.com/office/drawing/2014/main" id="{AD63874F-CDD8-A3F9-EC44-2A59FAA32E3C}"/>
                  </a:ext>
                </a:extLst>
              </p:cNvPr>
              <p:cNvSpPr txBox="1"/>
              <p:nvPr/>
            </p:nvSpPr>
            <p:spPr>
              <a:xfrm>
                <a:off x="3988513" y="5941497"/>
                <a:ext cx="619080" cy="369332"/>
              </a:xfrm>
              <a:prstGeom prst="rect">
                <a:avLst/>
              </a:prstGeom>
              <a:noFill/>
            </p:spPr>
            <p:txBody>
              <a:bodyPr wrap="none" rtlCol="0">
                <a:spAutoFit/>
              </a:bodyPr>
              <a:lstStyle/>
              <a:p>
                <a:r>
                  <a:rPr lang="en-US" altLang="ja-JP" baseline="30000" dirty="0"/>
                  <a:t>1</a:t>
                </a:r>
                <a:r>
                  <a:rPr lang="en-US" altLang="ja-JP" baseline="30000" dirty="0">
                    <a:latin typeface="Symbol" charset="2"/>
                    <a:cs typeface="Symbol" charset="2"/>
                  </a:rPr>
                  <a:t>2</a:t>
                </a:r>
                <a:r>
                  <a:rPr lang="en-US" altLang="ja-JP" baseline="-25000" dirty="0">
                    <a:latin typeface="Symbol" charset="2"/>
                    <a:cs typeface="Symbol" charset="2"/>
                  </a:rPr>
                  <a:t>L</a:t>
                </a:r>
                <a:r>
                  <a:rPr lang="en-US" altLang="ja-JP" dirty="0"/>
                  <a:t>C</a:t>
                </a:r>
                <a:endParaRPr lang="ja-JP" altLang="en-US" dirty="0"/>
              </a:p>
            </p:txBody>
          </p:sp>
          <p:grpSp>
            <p:nvGrpSpPr>
              <p:cNvPr id="85" name="図形グループ 84">
                <a:extLst>
                  <a:ext uri="{FF2B5EF4-FFF2-40B4-BE49-F238E27FC236}">
                    <a16:creationId xmlns:a16="http://schemas.microsoft.com/office/drawing/2014/main" id="{D4098D0A-3793-F019-C74E-DE0BBD0186AB}"/>
                  </a:ext>
                </a:extLst>
              </p:cNvPr>
              <p:cNvGrpSpPr/>
              <p:nvPr/>
            </p:nvGrpSpPr>
            <p:grpSpPr>
              <a:xfrm>
                <a:off x="3124299" y="5284490"/>
                <a:ext cx="386618" cy="386618"/>
                <a:chOff x="5299294" y="5554879"/>
                <a:chExt cx="386618" cy="386618"/>
              </a:xfrm>
            </p:grpSpPr>
            <p:sp>
              <p:nvSpPr>
                <p:cNvPr id="50" name="円/楕円 49">
                  <a:extLst>
                    <a:ext uri="{FF2B5EF4-FFF2-40B4-BE49-F238E27FC236}">
                      <a16:creationId xmlns:a16="http://schemas.microsoft.com/office/drawing/2014/main" id="{1932837A-44CA-32E2-B7B9-35FC6C41D3D8}"/>
                    </a:ext>
                  </a:extLst>
                </p:cNvPr>
                <p:cNvSpPr/>
                <p:nvPr/>
              </p:nvSpPr>
              <p:spPr>
                <a:xfrm>
                  <a:off x="5299294" y="5554879"/>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1" name="円/楕円 50">
                  <a:extLst>
                    <a:ext uri="{FF2B5EF4-FFF2-40B4-BE49-F238E27FC236}">
                      <a16:creationId xmlns:a16="http://schemas.microsoft.com/office/drawing/2014/main" id="{679750D4-1C22-7A51-0A65-6F52DA33386E}"/>
                    </a:ext>
                  </a:extLst>
                </p:cNvPr>
                <p:cNvSpPr/>
                <p:nvPr/>
              </p:nvSpPr>
              <p:spPr>
                <a:xfrm>
                  <a:off x="5498585" y="5710387"/>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1" name="図形グループ 60">
                <a:extLst>
                  <a:ext uri="{FF2B5EF4-FFF2-40B4-BE49-F238E27FC236}">
                    <a16:creationId xmlns:a16="http://schemas.microsoft.com/office/drawing/2014/main" id="{A15F2F02-39E9-2EA2-0E18-4749141FEF2F}"/>
                  </a:ext>
                </a:extLst>
              </p:cNvPr>
              <p:cNvGrpSpPr/>
              <p:nvPr/>
            </p:nvGrpSpPr>
            <p:grpSpPr>
              <a:xfrm>
                <a:off x="2992089" y="2781480"/>
                <a:ext cx="715340" cy="873376"/>
                <a:chOff x="6937762" y="4168608"/>
                <a:chExt cx="715340" cy="873376"/>
              </a:xfrm>
            </p:grpSpPr>
            <p:sp>
              <p:nvSpPr>
                <p:cNvPr id="55" name="円弧 54">
                  <a:extLst>
                    <a:ext uri="{FF2B5EF4-FFF2-40B4-BE49-F238E27FC236}">
                      <a16:creationId xmlns:a16="http://schemas.microsoft.com/office/drawing/2014/main" id="{3622DB45-386A-D4CE-8237-CA4AD4ABB8C0}"/>
                    </a:ext>
                  </a:extLst>
                </p:cNvPr>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52" name="円/楕円 51">
                  <a:extLst>
                    <a:ext uri="{FF2B5EF4-FFF2-40B4-BE49-F238E27FC236}">
                      <a16:creationId xmlns:a16="http://schemas.microsoft.com/office/drawing/2014/main" id="{B9A2DD46-0F21-ADE7-70B4-AB6375FABBA9}"/>
                    </a:ext>
                  </a:extLst>
                </p:cNvPr>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6" name="円弧 55">
                  <a:extLst>
                    <a:ext uri="{FF2B5EF4-FFF2-40B4-BE49-F238E27FC236}">
                      <a16:creationId xmlns:a16="http://schemas.microsoft.com/office/drawing/2014/main" id="{A680CDA3-09A4-F392-B22F-C5E43E1A34C1}"/>
                    </a:ext>
                  </a:extLst>
                </p:cNvPr>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58" name="直線矢印コネクタ 57">
                  <a:extLst>
                    <a:ext uri="{FF2B5EF4-FFF2-40B4-BE49-F238E27FC236}">
                      <a16:creationId xmlns:a16="http://schemas.microsoft.com/office/drawing/2014/main" id="{C4E5F85F-9F51-1DBA-AAF0-EE2EFD053786}"/>
                    </a:ext>
                  </a:extLst>
                </p:cNvPr>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C4A69E5A-478F-5630-8131-0474185C2E97}"/>
                    </a:ext>
                  </a:extLst>
                </p:cNvPr>
                <p:cNvCxnSpPr/>
                <p:nvPr/>
              </p:nvCxnSpPr>
              <p:spPr>
                <a:xfrm>
                  <a:off x="7496782" y="481520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円/楕円 52">
                  <a:extLst>
                    <a:ext uri="{FF2B5EF4-FFF2-40B4-BE49-F238E27FC236}">
                      <a16:creationId xmlns:a16="http://schemas.microsoft.com/office/drawing/2014/main" id="{2EE39534-DF7D-0EDF-453E-802ED17033A2}"/>
                    </a:ext>
                  </a:extLst>
                </p:cNvPr>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2" name="図形グループ 61">
                <a:extLst>
                  <a:ext uri="{FF2B5EF4-FFF2-40B4-BE49-F238E27FC236}">
                    <a16:creationId xmlns:a16="http://schemas.microsoft.com/office/drawing/2014/main" id="{84E6C7E4-DE61-E015-2900-0B09B70DA951}"/>
                  </a:ext>
                </a:extLst>
              </p:cNvPr>
              <p:cNvGrpSpPr/>
              <p:nvPr/>
            </p:nvGrpSpPr>
            <p:grpSpPr>
              <a:xfrm>
                <a:off x="3059510" y="3513489"/>
                <a:ext cx="715340" cy="731731"/>
                <a:chOff x="6937762" y="4168608"/>
                <a:chExt cx="715340" cy="731731"/>
              </a:xfrm>
            </p:grpSpPr>
            <p:sp>
              <p:nvSpPr>
                <p:cNvPr id="63" name="円弧 62">
                  <a:extLst>
                    <a:ext uri="{FF2B5EF4-FFF2-40B4-BE49-F238E27FC236}">
                      <a16:creationId xmlns:a16="http://schemas.microsoft.com/office/drawing/2014/main" id="{024EF3A4-1FF1-D5CB-79CB-F3A660005ED4}"/>
                    </a:ext>
                  </a:extLst>
                </p:cNvPr>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64" name="円/楕円 63">
                  <a:extLst>
                    <a:ext uri="{FF2B5EF4-FFF2-40B4-BE49-F238E27FC236}">
                      <a16:creationId xmlns:a16="http://schemas.microsoft.com/office/drawing/2014/main" id="{861FA903-DDAE-23CF-7851-A0A0101BE84B}"/>
                    </a:ext>
                  </a:extLst>
                </p:cNvPr>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65" name="円弧 64">
                  <a:extLst>
                    <a:ext uri="{FF2B5EF4-FFF2-40B4-BE49-F238E27FC236}">
                      <a16:creationId xmlns:a16="http://schemas.microsoft.com/office/drawing/2014/main" id="{C4E80C27-9186-4AF4-FEB0-7D50D987F615}"/>
                    </a:ext>
                  </a:extLst>
                </p:cNvPr>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66" name="直線矢印コネクタ 65">
                  <a:extLst>
                    <a:ext uri="{FF2B5EF4-FFF2-40B4-BE49-F238E27FC236}">
                      <a16:creationId xmlns:a16="http://schemas.microsoft.com/office/drawing/2014/main" id="{763FA745-AB6A-6AC2-A7DE-D3A57EAACA20}"/>
                    </a:ext>
                  </a:extLst>
                </p:cNvPr>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54EA33BF-2C1D-04A0-3D45-0155EFD7C909}"/>
                    </a:ext>
                  </a:extLst>
                </p:cNvPr>
                <p:cNvCxnSpPr/>
                <p:nvPr/>
              </p:nvCxnSpPr>
              <p:spPr>
                <a:xfrm flipV="1">
                  <a:off x="7545213" y="4516724"/>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8" name="円/楕円 67">
                  <a:extLst>
                    <a:ext uri="{FF2B5EF4-FFF2-40B4-BE49-F238E27FC236}">
                      <a16:creationId xmlns:a16="http://schemas.microsoft.com/office/drawing/2014/main" id="{A43114BD-EEB6-6B45-F1CE-168267833F82}"/>
                    </a:ext>
                  </a:extLst>
                </p:cNvPr>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7" name="図形グループ 76">
                <a:extLst>
                  <a:ext uri="{FF2B5EF4-FFF2-40B4-BE49-F238E27FC236}">
                    <a16:creationId xmlns:a16="http://schemas.microsoft.com/office/drawing/2014/main" id="{2318250C-20F7-4832-E593-36FEAA7DCC61}"/>
                  </a:ext>
                </a:extLst>
              </p:cNvPr>
              <p:cNvGrpSpPr/>
              <p:nvPr/>
            </p:nvGrpSpPr>
            <p:grpSpPr>
              <a:xfrm>
                <a:off x="2941424" y="904661"/>
                <a:ext cx="833426" cy="873376"/>
                <a:chOff x="6595032" y="5426328"/>
                <a:chExt cx="833426" cy="873376"/>
              </a:xfrm>
            </p:grpSpPr>
            <p:sp>
              <p:nvSpPr>
                <p:cNvPr id="70" name="円弧 69">
                  <a:extLst>
                    <a:ext uri="{FF2B5EF4-FFF2-40B4-BE49-F238E27FC236}">
                      <a16:creationId xmlns:a16="http://schemas.microsoft.com/office/drawing/2014/main" id="{17F333AA-7C48-A32E-5810-FB80E3F6770B}"/>
                    </a:ext>
                  </a:extLst>
                </p:cNvPr>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71" name="円/楕円 70">
                  <a:extLst>
                    <a:ext uri="{FF2B5EF4-FFF2-40B4-BE49-F238E27FC236}">
                      <a16:creationId xmlns:a16="http://schemas.microsoft.com/office/drawing/2014/main" id="{BAE2B2CB-EFAA-8419-7899-1CD27FAAACE8}"/>
                    </a:ext>
                  </a:extLst>
                </p:cNvPr>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72" name="円弧 71">
                  <a:extLst>
                    <a:ext uri="{FF2B5EF4-FFF2-40B4-BE49-F238E27FC236}">
                      <a16:creationId xmlns:a16="http://schemas.microsoft.com/office/drawing/2014/main" id="{E95A8AE8-D499-89FA-1F68-A925C9CF70D1}"/>
                    </a:ext>
                  </a:extLst>
                </p:cNvPr>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73" name="直線矢印コネクタ 72">
                  <a:extLst>
                    <a:ext uri="{FF2B5EF4-FFF2-40B4-BE49-F238E27FC236}">
                      <a16:creationId xmlns:a16="http://schemas.microsoft.com/office/drawing/2014/main" id="{6AA2C89F-9B50-E1E1-295C-5C12EDC888DC}"/>
                    </a:ext>
                  </a:extLst>
                </p:cNvPr>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572B1618-6345-89EC-0CCB-11077CB29AC1}"/>
                    </a:ext>
                  </a:extLst>
                </p:cNvPr>
                <p:cNvCxnSpPr/>
                <p:nvPr/>
              </p:nvCxnSpPr>
              <p:spPr>
                <a:xfrm>
                  <a:off x="7154052" y="607292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円/楕円 74">
                  <a:extLst>
                    <a:ext uri="{FF2B5EF4-FFF2-40B4-BE49-F238E27FC236}">
                      <a16:creationId xmlns:a16="http://schemas.microsoft.com/office/drawing/2014/main" id="{BED2C1E8-15D0-AFCF-0780-60C62C36A8B7}"/>
                    </a:ext>
                  </a:extLst>
                </p:cNvPr>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8" name="図形グループ 77">
                <a:extLst>
                  <a:ext uri="{FF2B5EF4-FFF2-40B4-BE49-F238E27FC236}">
                    <a16:creationId xmlns:a16="http://schemas.microsoft.com/office/drawing/2014/main" id="{BC6C5804-04C0-7691-A6EF-2B56FF148CE4}"/>
                  </a:ext>
                </a:extLst>
              </p:cNvPr>
              <p:cNvGrpSpPr/>
              <p:nvPr/>
            </p:nvGrpSpPr>
            <p:grpSpPr>
              <a:xfrm>
                <a:off x="2937203" y="1708970"/>
                <a:ext cx="833426" cy="731731"/>
                <a:chOff x="6595032" y="5426328"/>
                <a:chExt cx="833426" cy="731731"/>
              </a:xfrm>
            </p:grpSpPr>
            <p:sp>
              <p:nvSpPr>
                <p:cNvPr id="79" name="円弧 78">
                  <a:extLst>
                    <a:ext uri="{FF2B5EF4-FFF2-40B4-BE49-F238E27FC236}">
                      <a16:creationId xmlns:a16="http://schemas.microsoft.com/office/drawing/2014/main" id="{4FB003DA-859B-A193-5DDE-4B2907928C90}"/>
                    </a:ext>
                  </a:extLst>
                </p:cNvPr>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80" name="円/楕円 79">
                  <a:extLst>
                    <a:ext uri="{FF2B5EF4-FFF2-40B4-BE49-F238E27FC236}">
                      <a16:creationId xmlns:a16="http://schemas.microsoft.com/office/drawing/2014/main" id="{369FA0BA-137C-9ED5-484E-23DE2EBECAA8}"/>
                    </a:ext>
                  </a:extLst>
                </p:cNvPr>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81" name="円弧 80">
                  <a:extLst>
                    <a:ext uri="{FF2B5EF4-FFF2-40B4-BE49-F238E27FC236}">
                      <a16:creationId xmlns:a16="http://schemas.microsoft.com/office/drawing/2014/main" id="{3651E394-B541-6120-B885-15442F03E9C0}"/>
                    </a:ext>
                  </a:extLst>
                </p:cNvPr>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82" name="直線矢印コネクタ 81">
                  <a:extLst>
                    <a:ext uri="{FF2B5EF4-FFF2-40B4-BE49-F238E27FC236}">
                      <a16:creationId xmlns:a16="http://schemas.microsoft.com/office/drawing/2014/main" id="{95A0EFA3-67D7-67C6-9C67-6CEB00A05AAF}"/>
                    </a:ext>
                  </a:extLst>
                </p:cNvPr>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95347CCB-E04C-025C-2953-D78804081B97}"/>
                    </a:ext>
                  </a:extLst>
                </p:cNvPr>
                <p:cNvCxnSpPr/>
                <p:nvPr/>
              </p:nvCxnSpPr>
              <p:spPr>
                <a:xfrm flipV="1">
                  <a:off x="7195524" y="5772253"/>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4" name="円/楕円 83">
                  <a:extLst>
                    <a:ext uri="{FF2B5EF4-FFF2-40B4-BE49-F238E27FC236}">
                      <a16:creationId xmlns:a16="http://schemas.microsoft.com/office/drawing/2014/main" id="{7280BFF2-FA7E-5F73-D449-07BED0049BA7}"/>
                    </a:ext>
                  </a:extLst>
                </p:cNvPr>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sp>
            <p:nvSpPr>
              <p:cNvPr id="4" name="テキスト ボックス 3">
                <a:extLst>
                  <a:ext uri="{FF2B5EF4-FFF2-40B4-BE49-F238E27FC236}">
                    <a16:creationId xmlns:a16="http://schemas.microsoft.com/office/drawing/2014/main" id="{09EAD276-717C-7C6F-2883-5B58652CB250}"/>
                  </a:ext>
                </a:extLst>
              </p:cNvPr>
              <p:cNvSpPr txBox="1"/>
              <p:nvPr/>
            </p:nvSpPr>
            <p:spPr>
              <a:xfrm>
                <a:off x="1832050" y="3934683"/>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6" name="テキスト ボックス 85">
                <a:extLst>
                  <a:ext uri="{FF2B5EF4-FFF2-40B4-BE49-F238E27FC236}">
                    <a16:creationId xmlns:a16="http://schemas.microsoft.com/office/drawing/2014/main" id="{573CFCF4-B0E6-1662-49ED-82D6B547D977}"/>
                  </a:ext>
                </a:extLst>
              </p:cNvPr>
              <p:cNvSpPr txBox="1"/>
              <p:nvPr/>
            </p:nvSpPr>
            <p:spPr>
              <a:xfrm>
                <a:off x="3988513" y="2569170"/>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7" name="テキスト ボックス 86">
                <a:extLst>
                  <a:ext uri="{FF2B5EF4-FFF2-40B4-BE49-F238E27FC236}">
                    <a16:creationId xmlns:a16="http://schemas.microsoft.com/office/drawing/2014/main" id="{B2039FA7-AC5F-2725-60C3-0DBA8549019A}"/>
                  </a:ext>
                </a:extLst>
              </p:cNvPr>
              <p:cNvSpPr txBox="1"/>
              <p:nvPr/>
            </p:nvSpPr>
            <p:spPr>
              <a:xfrm>
                <a:off x="4049191" y="68214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8" name="テキスト ボックス 87">
                <a:extLst>
                  <a:ext uri="{FF2B5EF4-FFF2-40B4-BE49-F238E27FC236}">
                    <a16:creationId xmlns:a16="http://schemas.microsoft.com/office/drawing/2014/main" id="{8D4CDB98-9CE7-B5AC-21B2-2526F86DC213}"/>
                  </a:ext>
                </a:extLst>
              </p:cNvPr>
              <p:cNvSpPr txBox="1"/>
              <p:nvPr/>
            </p:nvSpPr>
            <p:spPr>
              <a:xfrm>
                <a:off x="4051444" y="386160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grpSp>
        <p:sp>
          <p:nvSpPr>
            <p:cNvPr id="15" name="テキスト ボックス 14">
              <a:extLst>
                <a:ext uri="{FF2B5EF4-FFF2-40B4-BE49-F238E27FC236}">
                  <a16:creationId xmlns:a16="http://schemas.microsoft.com/office/drawing/2014/main" id="{D86E8F85-B344-5E62-4DB2-1CC276077709}"/>
                </a:ext>
              </a:extLst>
            </p:cNvPr>
            <p:cNvSpPr txBox="1"/>
            <p:nvPr/>
          </p:nvSpPr>
          <p:spPr>
            <a:xfrm>
              <a:off x="5274107" y="6024562"/>
              <a:ext cx="865943"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s</a:t>
              </a:r>
              <a:r>
                <a:rPr lang="en-US" altLang="ja-JP" sz="1400" baseline="-25000" dirty="0"/>
                <a:t>1/2</a:t>
              </a:r>
              <a:endParaRPr lang="ja-JP" altLang="en-US" sz="1400" baseline="-25000" dirty="0"/>
            </a:p>
          </p:txBody>
        </p:sp>
        <p:sp>
          <p:nvSpPr>
            <p:cNvPr id="89" name="テキスト ボックス 88">
              <a:extLst>
                <a:ext uri="{FF2B5EF4-FFF2-40B4-BE49-F238E27FC236}">
                  <a16:creationId xmlns:a16="http://schemas.microsoft.com/office/drawing/2014/main" id="{877C2023-2252-D780-28AF-DACD41C60B1F}"/>
                </a:ext>
              </a:extLst>
            </p:cNvPr>
            <p:cNvSpPr txBox="1"/>
            <p:nvPr/>
          </p:nvSpPr>
          <p:spPr>
            <a:xfrm>
              <a:off x="5543693" y="2923651"/>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1/2</a:t>
              </a:r>
              <a:endParaRPr lang="ja-JP" altLang="en-US" sz="1400" baseline="-25000" dirty="0"/>
            </a:p>
          </p:txBody>
        </p:sp>
        <p:sp>
          <p:nvSpPr>
            <p:cNvPr id="90" name="テキスト ボックス 89">
              <a:extLst>
                <a:ext uri="{FF2B5EF4-FFF2-40B4-BE49-F238E27FC236}">
                  <a16:creationId xmlns:a16="http://schemas.microsoft.com/office/drawing/2014/main" id="{12964F7C-2410-D004-84FA-55BB3EAB8CEA}"/>
                </a:ext>
              </a:extLst>
            </p:cNvPr>
            <p:cNvSpPr txBox="1"/>
            <p:nvPr/>
          </p:nvSpPr>
          <p:spPr>
            <a:xfrm>
              <a:off x="5192604" y="4442372"/>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3/2</a:t>
              </a:r>
              <a:endParaRPr lang="ja-JP" altLang="en-US" sz="1400" baseline="-25000" dirty="0"/>
            </a:p>
          </p:txBody>
        </p:sp>
        <p:sp>
          <p:nvSpPr>
            <p:cNvPr id="91" name="テキスト ボックス 90">
              <a:extLst>
                <a:ext uri="{FF2B5EF4-FFF2-40B4-BE49-F238E27FC236}">
                  <a16:creationId xmlns:a16="http://schemas.microsoft.com/office/drawing/2014/main" id="{416388CD-F997-274E-EE99-64C4051BF449}"/>
                </a:ext>
              </a:extLst>
            </p:cNvPr>
            <p:cNvSpPr txBox="1"/>
            <p:nvPr/>
          </p:nvSpPr>
          <p:spPr>
            <a:xfrm>
              <a:off x="5903201" y="2557204"/>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5/2</a:t>
              </a:r>
              <a:endParaRPr lang="ja-JP" altLang="en-US" sz="1400" baseline="-25000" dirty="0"/>
            </a:p>
          </p:txBody>
        </p:sp>
        <p:sp>
          <p:nvSpPr>
            <p:cNvPr id="92" name="テキスト ボックス 91">
              <a:extLst>
                <a:ext uri="{FF2B5EF4-FFF2-40B4-BE49-F238E27FC236}">
                  <a16:creationId xmlns:a16="http://schemas.microsoft.com/office/drawing/2014/main" id="{CCC79FC5-1509-355A-FD25-0570C6B6BF5A}"/>
                </a:ext>
              </a:extLst>
            </p:cNvPr>
            <p:cNvSpPr txBox="1"/>
            <p:nvPr/>
          </p:nvSpPr>
          <p:spPr>
            <a:xfrm>
              <a:off x="5468152" y="984866"/>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3/2</a:t>
              </a:r>
              <a:endParaRPr lang="ja-JP" altLang="en-US" sz="1400" baseline="-25000" dirty="0"/>
            </a:p>
          </p:txBody>
        </p:sp>
        <p:cxnSp>
          <p:nvCxnSpPr>
            <p:cNvPr id="173" name="直線矢印コネクタ 172">
              <a:extLst>
                <a:ext uri="{FF2B5EF4-FFF2-40B4-BE49-F238E27FC236}">
                  <a16:creationId xmlns:a16="http://schemas.microsoft.com/office/drawing/2014/main" id="{31F8B22B-7647-33C1-2AD2-C2D4426994CE}"/>
                </a:ext>
              </a:extLst>
            </p:cNvPr>
            <p:cNvCxnSpPr/>
            <p:nvPr/>
          </p:nvCxnSpPr>
          <p:spPr>
            <a:xfrm>
              <a:off x="4612094" y="5442754"/>
              <a:ext cx="0" cy="4745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7638B0B1-4EBB-CCC0-46E2-DD69F4587C09}"/>
                </a:ext>
              </a:extLst>
            </p:cNvPr>
            <p:cNvCxnSpPr/>
            <p:nvPr/>
          </p:nvCxnSpPr>
          <p:spPr>
            <a:xfrm>
              <a:off x="5576997" y="5360606"/>
              <a:ext cx="0" cy="5796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直線コネクタ 176">
              <a:extLst>
                <a:ext uri="{FF2B5EF4-FFF2-40B4-BE49-F238E27FC236}">
                  <a16:creationId xmlns:a16="http://schemas.microsoft.com/office/drawing/2014/main" id="{1BB6EA69-B356-4867-BBBE-12CC0FA77CE8}"/>
                </a:ext>
              </a:extLst>
            </p:cNvPr>
            <p:cNvCxnSpPr/>
            <p:nvPr/>
          </p:nvCxnSpPr>
          <p:spPr>
            <a:xfrm flipV="1">
              <a:off x="4612094" y="5360606"/>
              <a:ext cx="964914" cy="111116"/>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79" name="直線コネクタ 178">
              <a:extLst>
                <a:ext uri="{FF2B5EF4-FFF2-40B4-BE49-F238E27FC236}">
                  <a16:creationId xmlns:a16="http://schemas.microsoft.com/office/drawing/2014/main" id="{504CE23D-17B0-D3EE-D563-A182B68699A9}"/>
                </a:ext>
              </a:extLst>
            </p:cNvPr>
            <p:cNvCxnSpPr/>
            <p:nvPr/>
          </p:nvCxnSpPr>
          <p:spPr>
            <a:xfrm>
              <a:off x="4612094" y="5873511"/>
              <a:ext cx="990441" cy="6193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82" name="右中かっこ 181">
              <a:extLst>
                <a:ext uri="{FF2B5EF4-FFF2-40B4-BE49-F238E27FC236}">
                  <a16:creationId xmlns:a16="http://schemas.microsoft.com/office/drawing/2014/main" id="{6F14430B-FC9C-BCED-7758-7FB1C4B351B8}"/>
                </a:ext>
              </a:extLst>
            </p:cNvPr>
            <p:cNvSpPr/>
            <p:nvPr/>
          </p:nvSpPr>
          <p:spPr>
            <a:xfrm>
              <a:off x="8053341" y="3550590"/>
              <a:ext cx="268848" cy="485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7" name="右中かっこ 186">
              <a:extLst>
                <a:ext uri="{FF2B5EF4-FFF2-40B4-BE49-F238E27FC236}">
                  <a16:creationId xmlns:a16="http://schemas.microsoft.com/office/drawing/2014/main" id="{3AE2377F-C1B2-7494-651F-B438014DE149}"/>
                </a:ext>
              </a:extLst>
            </p:cNvPr>
            <p:cNvSpPr/>
            <p:nvPr/>
          </p:nvSpPr>
          <p:spPr>
            <a:xfrm>
              <a:off x="6828165" y="5869433"/>
              <a:ext cx="268848" cy="18623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8" name="テキスト ボックス 187">
              <a:extLst>
                <a:ext uri="{FF2B5EF4-FFF2-40B4-BE49-F238E27FC236}">
                  <a16:creationId xmlns:a16="http://schemas.microsoft.com/office/drawing/2014/main" id="{0AC41CDB-E34A-C230-F667-109AB49065AD}"/>
                </a:ext>
              </a:extLst>
            </p:cNvPr>
            <p:cNvSpPr txBox="1"/>
            <p:nvPr/>
          </p:nvSpPr>
          <p:spPr>
            <a:xfrm>
              <a:off x="7192682" y="5569405"/>
              <a:ext cx="1252266" cy="307777"/>
            </a:xfrm>
            <a:prstGeom prst="rect">
              <a:avLst/>
            </a:prstGeom>
            <a:noFill/>
          </p:spPr>
          <p:txBody>
            <a:bodyPr wrap="none" rtlCol="0">
              <a:spAutoFit/>
            </a:bodyPr>
            <a:lstStyle/>
            <a:p>
              <a:r>
                <a:rPr lang="en-US" altLang="ja-JP" sz="1400" dirty="0"/>
                <a:t>spin doublet</a:t>
              </a:r>
              <a:endParaRPr lang="ja-JP" altLang="en-US" sz="1400" dirty="0"/>
            </a:p>
          </p:txBody>
        </p:sp>
        <p:sp>
          <p:nvSpPr>
            <p:cNvPr id="189" name="テキスト ボックス 188">
              <a:extLst>
                <a:ext uri="{FF2B5EF4-FFF2-40B4-BE49-F238E27FC236}">
                  <a16:creationId xmlns:a16="http://schemas.microsoft.com/office/drawing/2014/main" id="{5EE868E5-5E04-A652-D2A8-F735CEADD4D4}"/>
                </a:ext>
              </a:extLst>
            </p:cNvPr>
            <p:cNvSpPr txBox="1"/>
            <p:nvPr/>
          </p:nvSpPr>
          <p:spPr>
            <a:xfrm>
              <a:off x="7364691" y="5881349"/>
              <a:ext cx="1459054" cy="369332"/>
            </a:xfrm>
            <a:prstGeom prst="rect">
              <a:avLst/>
            </a:prstGeom>
            <a:noFill/>
          </p:spPr>
          <p:txBody>
            <a:bodyPr wrap="none" rtlCol="0">
              <a:spAutoFit/>
            </a:bodyPr>
            <a:lstStyle/>
            <a:p>
              <a:r>
                <a:rPr lang="en-US" altLang="ja-JP" dirty="0" err="1"/>
                <a:t>s</a:t>
              </a:r>
              <a:r>
                <a:rPr lang="en-US" altLang="ja-JP" baseline="-25000" dirty="0" err="1"/>
                <a:t>N</a:t>
              </a:r>
              <a:r>
                <a:rPr lang="en-US" altLang="ja-JP" dirty="0" err="1"/>
                <a:t>s</a:t>
              </a:r>
              <a:r>
                <a:rPr lang="en-US" altLang="ja-JP" baseline="-25000" dirty="0" err="1"/>
                <a:t>L</a:t>
              </a:r>
              <a:r>
                <a:rPr lang="en-US" altLang="ja-JP" dirty="0"/>
                <a:t>, LS</a:t>
              </a:r>
              <a:r>
                <a:rPr lang="en-US" altLang="ja-JP" baseline="-25000" dirty="0">
                  <a:latin typeface="Symbol" charset="2"/>
                  <a:cs typeface="Symbol" charset="2"/>
                </a:rPr>
                <a:t>L</a:t>
              </a:r>
              <a:r>
                <a:rPr lang="en-US" altLang="ja-JP" dirty="0"/>
                <a:t>, T</a:t>
              </a:r>
              <a:endParaRPr lang="ja-JP" altLang="en-US" dirty="0"/>
            </a:p>
          </p:txBody>
        </p:sp>
      </p:grpSp>
      <p:cxnSp>
        <p:nvCxnSpPr>
          <p:cNvPr id="106" name="直線コネクタ 105">
            <a:extLst>
              <a:ext uri="{FF2B5EF4-FFF2-40B4-BE49-F238E27FC236}">
                <a16:creationId xmlns:a16="http://schemas.microsoft.com/office/drawing/2014/main" id="{C80666F4-5DBD-1DDF-C4DD-5AF784BFECBD}"/>
              </a:ext>
            </a:extLst>
          </p:cNvPr>
          <p:cNvCxnSpPr/>
          <p:nvPr/>
        </p:nvCxnSpPr>
        <p:spPr>
          <a:xfrm>
            <a:off x="7281065" y="1148514"/>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フリーフォーム 108">
            <a:extLst>
              <a:ext uri="{FF2B5EF4-FFF2-40B4-BE49-F238E27FC236}">
                <a16:creationId xmlns:a16="http://schemas.microsoft.com/office/drawing/2014/main" id="{C453235F-56E8-B1EA-6F5C-315AAE99CABF}"/>
              </a:ext>
            </a:extLst>
          </p:cNvPr>
          <p:cNvSpPr/>
          <p:nvPr/>
        </p:nvSpPr>
        <p:spPr>
          <a:xfrm>
            <a:off x="7339800" y="1038982"/>
            <a:ext cx="808150" cy="5194908"/>
          </a:xfrm>
          <a:custGeom>
            <a:avLst/>
            <a:gdLst>
              <a:gd name="connsiteX0" fmla="*/ 0 w 808150"/>
              <a:gd name="connsiteY0" fmla="*/ 5194908 h 5194908"/>
              <a:gd name="connsiteX1" fmla="*/ 14431 w 808150"/>
              <a:gd name="connsiteY1" fmla="*/ 5108326 h 5194908"/>
              <a:gd name="connsiteX2" fmla="*/ 43294 w 808150"/>
              <a:gd name="connsiteY2" fmla="*/ 5021744 h 5194908"/>
              <a:gd name="connsiteX3" fmla="*/ 57725 w 808150"/>
              <a:gd name="connsiteY3" fmla="*/ 4978453 h 5194908"/>
              <a:gd name="connsiteX4" fmla="*/ 86588 w 808150"/>
              <a:gd name="connsiteY4" fmla="*/ 4891871 h 5194908"/>
              <a:gd name="connsiteX5" fmla="*/ 129881 w 808150"/>
              <a:gd name="connsiteY5" fmla="*/ 4863011 h 5194908"/>
              <a:gd name="connsiteX6" fmla="*/ 158744 w 808150"/>
              <a:gd name="connsiteY6" fmla="*/ 4834150 h 5194908"/>
              <a:gd name="connsiteX7" fmla="*/ 202038 w 808150"/>
              <a:gd name="connsiteY7" fmla="*/ 4819720 h 5194908"/>
              <a:gd name="connsiteX8" fmla="*/ 259763 w 808150"/>
              <a:gd name="connsiteY8" fmla="*/ 4776429 h 5194908"/>
              <a:gd name="connsiteX9" fmla="*/ 404075 w 808150"/>
              <a:gd name="connsiteY9" fmla="*/ 4689847 h 5194908"/>
              <a:gd name="connsiteX10" fmla="*/ 461800 w 808150"/>
              <a:gd name="connsiteY10" fmla="*/ 4617696 h 5194908"/>
              <a:gd name="connsiteX11" fmla="*/ 476231 w 808150"/>
              <a:gd name="connsiteY11" fmla="*/ 4574405 h 5194908"/>
              <a:gd name="connsiteX12" fmla="*/ 432938 w 808150"/>
              <a:gd name="connsiteY12" fmla="*/ 4372380 h 5194908"/>
              <a:gd name="connsiteX13" fmla="*/ 404075 w 808150"/>
              <a:gd name="connsiteY13" fmla="*/ 4343520 h 5194908"/>
              <a:gd name="connsiteX14" fmla="*/ 346350 w 808150"/>
              <a:gd name="connsiteY14" fmla="*/ 4256938 h 5194908"/>
              <a:gd name="connsiteX15" fmla="*/ 303056 w 808150"/>
              <a:gd name="connsiteY15" fmla="*/ 4184787 h 5194908"/>
              <a:gd name="connsiteX16" fmla="*/ 230900 w 808150"/>
              <a:gd name="connsiteY16" fmla="*/ 4112635 h 5194908"/>
              <a:gd name="connsiteX17" fmla="*/ 202038 w 808150"/>
              <a:gd name="connsiteY17" fmla="*/ 4026053 h 5194908"/>
              <a:gd name="connsiteX18" fmla="*/ 187606 w 808150"/>
              <a:gd name="connsiteY18" fmla="*/ 3982762 h 5194908"/>
              <a:gd name="connsiteX19" fmla="*/ 173175 w 808150"/>
              <a:gd name="connsiteY19" fmla="*/ 3925041 h 5194908"/>
              <a:gd name="connsiteX20" fmla="*/ 144313 w 808150"/>
              <a:gd name="connsiteY20" fmla="*/ 3881750 h 5194908"/>
              <a:gd name="connsiteX21" fmla="*/ 115450 w 808150"/>
              <a:gd name="connsiteY21" fmla="*/ 3723017 h 5194908"/>
              <a:gd name="connsiteX22" fmla="*/ 129881 w 808150"/>
              <a:gd name="connsiteY22" fmla="*/ 3492132 h 5194908"/>
              <a:gd name="connsiteX23" fmla="*/ 144313 w 808150"/>
              <a:gd name="connsiteY23" fmla="*/ 3448841 h 5194908"/>
              <a:gd name="connsiteX24" fmla="*/ 202038 w 808150"/>
              <a:gd name="connsiteY24" fmla="*/ 3376690 h 5194908"/>
              <a:gd name="connsiteX25" fmla="*/ 274194 w 808150"/>
              <a:gd name="connsiteY25" fmla="*/ 3275678 h 5194908"/>
              <a:gd name="connsiteX26" fmla="*/ 360781 w 808150"/>
              <a:gd name="connsiteY26" fmla="*/ 3217956 h 5194908"/>
              <a:gd name="connsiteX27" fmla="*/ 375213 w 808150"/>
              <a:gd name="connsiteY27" fmla="*/ 3174666 h 5194908"/>
              <a:gd name="connsiteX28" fmla="*/ 432938 w 808150"/>
              <a:gd name="connsiteY28" fmla="*/ 3102514 h 5194908"/>
              <a:gd name="connsiteX29" fmla="*/ 447369 w 808150"/>
              <a:gd name="connsiteY29" fmla="*/ 3059223 h 5194908"/>
              <a:gd name="connsiteX30" fmla="*/ 505094 w 808150"/>
              <a:gd name="connsiteY30" fmla="*/ 2987072 h 5194908"/>
              <a:gd name="connsiteX31" fmla="*/ 548388 w 808150"/>
              <a:gd name="connsiteY31" fmla="*/ 2799478 h 5194908"/>
              <a:gd name="connsiteX32" fmla="*/ 505094 w 808150"/>
              <a:gd name="connsiteY32" fmla="*/ 2525302 h 5194908"/>
              <a:gd name="connsiteX33" fmla="*/ 476231 w 808150"/>
              <a:gd name="connsiteY33" fmla="*/ 2438720 h 5194908"/>
              <a:gd name="connsiteX34" fmla="*/ 447369 w 808150"/>
              <a:gd name="connsiteY34" fmla="*/ 2395429 h 5194908"/>
              <a:gd name="connsiteX35" fmla="*/ 418506 w 808150"/>
              <a:gd name="connsiteY35" fmla="*/ 2308848 h 5194908"/>
              <a:gd name="connsiteX36" fmla="*/ 389644 w 808150"/>
              <a:gd name="connsiteY36" fmla="*/ 2265557 h 5194908"/>
              <a:gd name="connsiteX37" fmla="*/ 346350 w 808150"/>
              <a:gd name="connsiteY37" fmla="*/ 2193405 h 5194908"/>
              <a:gd name="connsiteX38" fmla="*/ 317488 w 808150"/>
              <a:gd name="connsiteY38" fmla="*/ 2092393 h 5194908"/>
              <a:gd name="connsiteX39" fmla="*/ 303056 w 808150"/>
              <a:gd name="connsiteY39" fmla="*/ 1976951 h 5194908"/>
              <a:gd name="connsiteX40" fmla="*/ 346350 w 808150"/>
              <a:gd name="connsiteY40" fmla="*/ 1645054 h 5194908"/>
              <a:gd name="connsiteX41" fmla="*/ 360781 w 808150"/>
              <a:gd name="connsiteY41" fmla="*/ 1601763 h 5194908"/>
              <a:gd name="connsiteX42" fmla="*/ 389644 w 808150"/>
              <a:gd name="connsiteY42" fmla="*/ 1572902 h 5194908"/>
              <a:gd name="connsiteX43" fmla="*/ 447369 w 808150"/>
              <a:gd name="connsiteY43" fmla="*/ 1486320 h 5194908"/>
              <a:gd name="connsiteX44" fmla="*/ 519525 w 808150"/>
              <a:gd name="connsiteY44" fmla="*/ 1399739 h 5194908"/>
              <a:gd name="connsiteX45" fmla="*/ 548388 w 808150"/>
              <a:gd name="connsiteY45" fmla="*/ 1370878 h 5194908"/>
              <a:gd name="connsiteX46" fmla="*/ 591681 w 808150"/>
              <a:gd name="connsiteY46" fmla="*/ 1284296 h 5194908"/>
              <a:gd name="connsiteX47" fmla="*/ 620544 w 808150"/>
              <a:gd name="connsiteY47" fmla="*/ 1255436 h 5194908"/>
              <a:gd name="connsiteX48" fmla="*/ 678269 w 808150"/>
              <a:gd name="connsiteY48" fmla="*/ 1183284 h 5194908"/>
              <a:gd name="connsiteX49" fmla="*/ 692700 w 808150"/>
              <a:gd name="connsiteY49" fmla="*/ 1139993 h 5194908"/>
              <a:gd name="connsiteX50" fmla="*/ 750425 w 808150"/>
              <a:gd name="connsiteY50" fmla="*/ 1053411 h 5194908"/>
              <a:gd name="connsiteX51" fmla="*/ 779288 w 808150"/>
              <a:gd name="connsiteY51" fmla="*/ 966830 h 5194908"/>
              <a:gd name="connsiteX52" fmla="*/ 793719 w 808150"/>
              <a:gd name="connsiteY52" fmla="*/ 923539 h 5194908"/>
              <a:gd name="connsiteX53" fmla="*/ 808150 w 808150"/>
              <a:gd name="connsiteY53" fmla="*/ 880248 h 5194908"/>
              <a:gd name="connsiteX54" fmla="*/ 793719 w 808150"/>
              <a:gd name="connsiteY54" fmla="*/ 663793 h 5194908"/>
              <a:gd name="connsiteX55" fmla="*/ 735994 w 808150"/>
              <a:gd name="connsiteY55" fmla="*/ 533921 h 5194908"/>
              <a:gd name="connsiteX56" fmla="*/ 678269 w 808150"/>
              <a:gd name="connsiteY56" fmla="*/ 461769 h 5194908"/>
              <a:gd name="connsiteX57" fmla="*/ 634975 w 808150"/>
              <a:gd name="connsiteY57" fmla="*/ 317466 h 5194908"/>
              <a:gd name="connsiteX58" fmla="*/ 591681 w 808150"/>
              <a:gd name="connsiteY58" fmla="*/ 288606 h 5194908"/>
              <a:gd name="connsiteX59" fmla="*/ 533956 w 808150"/>
              <a:gd name="connsiteY59" fmla="*/ 230884 h 5194908"/>
              <a:gd name="connsiteX60" fmla="*/ 505094 w 808150"/>
              <a:gd name="connsiteY60" fmla="*/ 173163 h 5194908"/>
              <a:gd name="connsiteX61" fmla="*/ 476231 w 808150"/>
              <a:gd name="connsiteY61" fmla="*/ 144303 h 5194908"/>
              <a:gd name="connsiteX62" fmla="*/ 418506 w 808150"/>
              <a:gd name="connsiteY62" fmla="*/ 72151 h 5194908"/>
              <a:gd name="connsiteX63" fmla="*/ 375213 w 808150"/>
              <a:gd name="connsiteY63" fmla="*/ 57721 h 5194908"/>
              <a:gd name="connsiteX64" fmla="*/ 346350 w 808150"/>
              <a:gd name="connsiteY64" fmla="*/ 28860 h 5194908"/>
              <a:gd name="connsiteX65" fmla="*/ 288625 w 808150"/>
              <a:gd name="connsiteY65" fmla="*/ 0 h 51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08150" h="5194908">
                <a:moveTo>
                  <a:pt x="0" y="5194908"/>
                </a:moveTo>
                <a:cubicBezTo>
                  <a:pt x="4810" y="5166047"/>
                  <a:pt x="7334" y="5136711"/>
                  <a:pt x="14431" y="5108326"/>
                </a:cubicBezTo>
                <a:cubicBezTo>
                  <a:pt x="21810" y="5078812"/>
                  <a:pt x="33673" y="5050605"/>
                  <a:pt x="43294" y="5021744"/>
                </a:cubicBezTo>
                <a:lnTo>
                  <a:pt x="57725" y="4978453"/>
                </a:lnTo>
                <a:cubicBezTo>
                  <a:pt x="57726" y="4978451"/>
                  <a:pt x="86586" y="4891872"/>
                  <a:pt x="86588" y="4891871"/>
                </a:cubicBezTo>
                <a:cubicBezTo>
                  <a:pt x="101019" y="4882251"/>
                  <a:pt x="116338" y="4873845"/>
                  <a:pt x="129881" y="4863011"/>
                </a:cubicBezTo>
                <a:cubicBezTo>
                  <a:pt x="140506" y="4854512"/>
                  <a:pt x="147077" y="4841150"/>
                  <a:pt x="158744" y="4834150"/>
                </a:cubicBezTo>
                <a:cubicBezTo>
                  <a:pt x="171788" y="4826324"/>
                  <a:pt x="187607" y="4824530"/>
                  <a:pt x="202038" y="4819720"/>
                </a:cubicBezTo>
                <a:cubicBezTo>
                  <a:pt x="221280" y="4805290"/>
                  <a:pt x="239367" y="4789176"/>
                  <a:pt x="259763" y="4776429"/>
                </a:cubicBezTo>
                <a:cubicBezTo>
                  <a:pt x="320496" y="4738473"/>
                  <a:pt x="344764" y="4749153"/>
                  <a:pt x="404075" y="4689847"/>
                </a:cubicBezTo>
                <a:cubicBezTo>
                  <a:pt x="445202" y="4648723"/>
                  <a:pt x="425391" y="4672306"/>
                  <a:pt x="461800" y="4617696"/>
                </a:cubicBezTo>
                <a:cubicBezTo>
                  <a:pt x="466610" y="4603266"/>
                  <a:pt x="476231" y="4589616"/>
                  <a:pt x="476231" y="4574405"/>
                </a:cubicBezTo>
                <a:cubicBezTo>
                  <a:pt x="476231" y="4463078"/>
                  <a:pt x="486049" y="4438763"/>
                  <a:pt x="432938" y="4372380"/>
                </a:cubicBezTo>
                <a:cubicBezTo>
                  <a:pt x="424438" y="4361756"/>
                  <a:pt x="412239" y="4354404"/>
                  <a:pt x="404075" y="4343520"/>
                </a:cubicBezTo>
                <a:cubicBezTo>
                  <a:pt x="383262" y="4315771"/>
                  <a:pt x="346350" y="4256938"/>
                  <a:pt x="346350" y="4256938"/>
                </a:cubicBezTo>
                <a:cubicBezTo>
                  <a:pt x="312851" y="4156445"/>
                  <a:pt x="355882" y="4264022"/>
                  <a:pt x="303056" y="4184787"/>
                </a:cubicBezTo>
                <a:cubicBezTo>
                  <a:pt x="252104" y="4108364"/>
                  <a:pt x="305412" y="4137470"/>
                  <a:pt x="230900" y="4112635"/>
                </a:cubicBezTo>
                <a:lnTo>
                  <a:pt x="202038" y="4026053"/>
                </a:lnTo>
                <a:cubicBezTo>
                  <a:pt x="197228" y="4011623"/>
                  <a:pt x="191295" y="3997519"/>
                  <a:pt x="187606" y="3982762"/>
                </a:cubicBezTo>
                <a:cubicBezTo>
                  <a:pt x="182796" y="3963522"/>
                  <a:pt x="180988" y="3943270"/>
                  <a:pt x="173175" y="3925041"/>
                </a:cubicBezTo>
                <a:cubicBezTo>
                  <a:pt x="166343" y="3909100"/>
                  <a:pt x="153934" y="3896180"/>
                  <a:pt x="144313" y="3881750"/>
                </a:cubicBezTo>
                <a:cubicBezTo>
                  <a:pt x="139619" y="3858285"/>
                  <a:pt x="115450" y="3741487"/>
                  <a:pt x="115450" y="3723017"/>
                </a:cubicBezTo>
                <a:cubicBezTo>
                  <a:pt x="115450" y="3645905"/>
                  <a:pt x="121808" y="3568820"/>
                  <a:pt x="129881" y="3492132"/>
                </a:cubicBezTo>
                <a:cubicBezTo>
                  <a:pt x="131473" y="3477005"/>
                  <a:pt x="137510" y="3462446"/>
                  <a:pt x="144313" y="3448841"/>
                </a:cubicBezTo>
                <a:cubicBezTo>
                  <a:pt x="162519" y="3412431"/>
                  <a:pt x="175190" y="3403535"/>
                  <a:pt x="202038" y="3376690"/>
                </a:cubicBezTo>
                <a:cubicBezTo>
                  <a:pt x="235711" y="3275677"/>
                  <a:pt x="202039" y="3299727"/>
                  <a:pt x="274194" y="3275678"/>
                </a:cubicBezTo>
                <a:cubicBezTo>
                  <a:pt x="303056" y="3256437"/>
                  <a:pt x="349810" y="3250863"/>
                  <a:pt x="360781" y="3217956"/>
                </a:cubicBezTo>
                <a:cubicBezTo>
                  <a:pt x="365592" y="3203526"/>
                  <a:pt x="368410" y="3188271"/>
                  <a:pt x="375213" y="3174666"/>
                </a:cubicBezTo>
                <a:cubicBezTo>
                  <a:pt x="393419" y="3138256"/>
                  <a:pt x="406091" y="3129359"/>
                  <a:pt x="432938" y="3102514"/>
                </a:cubicBezTo>
                <a:cubicBezTo>
                  <a:pt x="437748" y="3088084"/>
                  <a:pt x="440566" y="3072828"/>
                  <a:pt x="447369" y="3059223"/>
                </a:cubicBezTo>
                <a:cubicBezTo>
                  <a:pt x="465575" y="3022813"/>
                  <a:pt x="478247" y="3013916"/>
                  <a:pt x="505094" y="2987072"/>
                </a:cubicBezTo>
                <a:cubicBezTo>
                  <a:pt x="544712" y="2868223"/>
                  <a:pt x="529653" y="2930606"/>
                  <a:pt x="548388" y="2799478"/>
                </a:cubicBezTo>
                <a:cubicBezTo>
                  <a:pt x="535748" y="2704689"/>
                  <a:pt x="532046" y="2615134"/>
                  <a:pt x="505094" y="2525302"/>
                </a:cubicBezTo>
                <a:cubicBezTo>
                  <a:pt x="496352" y="2496163"/>
                  <a:pt x="493107" y="2464032"/>
                  <a:pt x="476231" y="2438720"/>
                </a:cubicBezTo>
                <a:cubicBezTo>
                  <a:pt x="466610" y="2424290"/>
                  <a:pt x="454413" y="2411277"/>
                  <a:pt x="447369" y="2395429"/>
                </a:cubicBezTo>
                <a:cubicBezTo>
                  <a:pt x="435013" y="2367630"/>
                  <a:pt x="435381" y="2334160"/>
                  <a:pt x="418506" y="2308848"/>
                </a:cubicBezTo>
                <a:cubicBezTo>
                  <a:pt x="408885" y="2294418"/>
                  <a:pt x="397400" y="2281069"/>
                  <a:pt x="389644" y="2265557"/>
                </a:cubicBezTo>
                <a:cubicBezTo>
                  <a:pt x="352177" y="2190627"/>
                  <a:pt x="402725" y="2249776"/>
                  <a:pt x="346350" y="2193405"/>
                </a:cubicBezTo>
                <a:cubicBezTo>
                  <a:pt x="334912" y="2159093"/>
                  <a:pt x="323528" y="2128633"/>
                  <a:pt x="317488" y="2092393"/>
                </a:cubicBezTo>
                <a:cubicBezTo>
                  <a:pt x="311112" y="2054141"/>
                  <a:pt x="307867" y="2015432"/>
                  <a:pt x="303056" y="1976951"/>
                </a:cubicBezTo>
                <a:cubicBezTo>
                  <a:pt x="319816" y="1817746"/>
                  <a:pt x="312690" y="1762859"/>
                  <a:pt x="346350" y="1645054"/>
                </a:cubicBezTo>
                <a:cubicBezTo>
                  <a:pt x="350529" y="1630428"/>
                  <a:pt x="352955" y="1614806"/>
                  <a:pt x="360781" y="1601763"/>
                </a:cubicBezTo>
                <a:cubicBezTo>
                  <a:pt x="367781" y="1590096"/>
                  <a:pt x="381480" y="1583786"/>
                  <a:pt x="389644" y="1572902"/>
                </a:cubicBezTo>
                <a:cubicBezTo>
                  <a:pt x="410457" y="1545153"/>
                  <a:pt x="422841" y="1510846"/>
                  <a:pt x="447369" y="1486320"/>
                </a:cubicBezTo>
                <a:cubicBezTo>
                  <a:pt x="550208" y="1383491"/>
                  <a:pt x="439162" y="1500187"/>
                  <a:pt x="519525" y="1399739"/>
                </a:cubicBezTo>
                <a:cubicBezTo>
                  <a:pt x="528025" y="1389115"/>
                  <a:pt x="539888" y="1381502"/>
                  <a:pt x="548388" y="1370878"/>
                </a:cubicBezTo>
                <a:cubicBezTo>
                  <a:pt x="635978" y="1261397"/>
                  <a:pt x="527658" y="1390993"/>
                  <a:pt x="591681" y="1284296"/>
                </a:cubicBezTo>
                <a:cubicBezTo>
                  <a:pt x="598681" y="1272630"/>
                  <a:pt x="612044" y="1266060"/>
                  <a:pt x="620544" y="1255436"/>
                </a:cubicBezTo>
                <a:cubicBezTo>
                  <a:pt x="693369" y="1164411"/>
                  <a:pt x="608574" y="1252974"/>
                  <a:pt x="678269" y="1183284"/>
                </a:cubicBezTo>
                <a:cubicBezTo>
                  <a:pt x="683079" y="1168854"/>
                  <a:pt x="685313" y="1153290"/>
                  <a:pt x="692700" y="1139993"/>
                </a:cubicBezTo>
                <a:cubicBezTo>
                  <a:pt x="709546" y="1109672"/>
                  <a:pt x="739455" y="1086318"/>
                  <a:pt x="750425" y="1053411"/>
                </a:cubicBezTo>
                <a:lnTo>
                  <a:pt x="779288" y="966830"/>
                </a:lnTo>
                <a:lnTo>
                  <a:pt x="793719" y="923539"/>
                </a:lnTo>
                <a:lnTo>
                  <a:pt x="808150" y="880248"/>
                </a:lnTo>
                <a:cubicBezTo>
                  <a:pt x="803340" y="808096"/>
                  <a:pt x="803946" y="735378"/>
                  <a:pt x="793719" y="663793"/>
                </a:cubicBezTo>
                <a:cubicBezTo>
                  <a:pt x="786754" y="615043"/>
                  <a:pt x="766120" y="571577"/>
                  <a:pt x="735994" y="533921"/>
                </a:cubicBezTo>
                <a:cubicBezTo>
                  <a:pt x="653741" y="431111"/>
                  <a:pt x="767102" y="595012"/>
                  <a:pt x="678269" y="461769"/>
                </a:cubicBezTo>
                <a:cubicBezTo>
                  <a:pt x="672492" y="438663"/>
                  <a:pt x="645516" y="324493"/>
                  <a:pt x="634975" y="317466"/>
                </a:cubicBezTo>
                <a:lnTo>
                  <a:pt x="591681" y="288606"/>
                </a:lnTo>
                <a:cubicBezTo>
                  <a:pt x="553200" y="173167"/>
                  <a:pt x="610921" y="307845"/>
                  <a:pt x="533956" y="230884"/>
                </a:cubicBezTo>
                <a:cubicBezTo>
                  <a:pt x="518745" y="215673"/>
                  <a:pt x="517027" y="191061"/>
                  <a:pt x="505094" y="173163"/>
                </a:cubicBezTo>
                <a:cubicBezTo>
                  <a:pt x="497547" y="161843"/>
                  <a:pt x="484731" y="154927"/>
                  <a:pt x="476231" y="144303"/>
                </a:cubicBezTo>
                <a:cubicBezTo>
                  <a:pt x="458077" y="121613"/>
                  <a:pt x="445312" y="88233"/>
                  <a:pt x="418506" y="72151"/>
                </a:cubicBezTo>
                <a:cubicBezTo>
                  <a:pt x="405462" y="64325"/>
                  <a:pt x="389644" y="62531"/>
                  <a:pt x="375213" y="57721"/>
                </a:cubicBezTo>
                <a:cubicBezTo>
                  <a:pt x="365592" y="48101"/>
                  <a:pt x="357671" y="36407"/>
                  <a:pt x="346350" y="28860"/>
                </a:cubicBezTo>
                <a:cubicBezTo>
                  <a:pt x="328450" y="16928"/>
                  <a:pt x="288625" y="0"/>
                  <a:pt x="28862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183" name="直線コネクタ 182">
            <a:extLst>
              <a:ext uri="{FF2B5EF4-FFF2-40B4-BE49-F238E27FC236}">
                <a16:creationId xmlns:a16="http://schemas.microsoft.com/office/drawing/2014/main" id="{33191890-C4F9-9BEE-67B0-8F4DA922EB8A}"/>
              </a:ext>
            </a:extLst>
          </p:cNvPr>
          <p:cNvCxnSpPr/>
          <p:nvPr/>
        </p:nvCxnSpPr>
        <p:spPr>
          <a:xfrm>
            <a:off x="8270477" y="1125903"/>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B37A68B3-720F-B3C4-7636-A6FCD72BD1A0}"/>
              </a:ext>
            </a:extLst>
          </p:cNvPr>
          <p:cNvCxnSpPr/>
          <p:nvPr/>
        </p:nvCxnSpPr>
        <p:spPr>
          <a:xfrm>
            <a:off x="9245458" y="1090971"/>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3" name="フリーフォーム 162">
            <a:extLst>
              <a:ext uri="{FF2B5EF4-FFF2-40B4-BE49-F238E27FC236}">
                <a16:creationId xmlns:a16="http://schemas.microsoft.com/office/drawing/2014/main" id="{4686EBC5-775F-812B-E5A1-4C9854BD5743}"/>
              </a:ext>
            </a:extLst>
          </p:cNvPr>
          <p:cNvSpPr/>
          <p:nvPr/>
        </p:nvSpPr>
        <p:spPr>
          <a:xfrm>
            <a:off x="9288019" y="1139995"/>
            <a:ext cx="808150" cy="4992883"/>
          </a:xfrm>
          <a:custGeom>
            <a:avLst/>
            <a:gdLst>
              <a:gd name="connsiteX0" fmla="*/ 0 w 808150"/>
              <a:gd name="connsiteY0" fmla="*/ 4992883 h 4992883"/>
              <a:gd name="connsiteX1" fmla="*/ 57725 w 808150"/>
              <a:gd name="connsiteY1" fmla="*/ 4920732 h 4992883"/>
              <a:gd name="connsiteX2" fmla="*/ 418506 w 808150"/>
              <a:gd name="connsiteY2" fmla="*/ 4863011 h 4992883"/>
              <a:gd name="connsiteX3" fmla="*/ 375212 w 808150"/>
              <a:gd name="connsiteY3" fmla="*/ 4834150 h 4992883"/>
              <a:gd name="connsiteX4" fmla="*/ 331919 w 808150"/>
              <a:gd name="connsiteY4" fmla="*/ 4819720 h 4992883"/>
              <a:gd name="connsiteX5" fmla="*/ 259762 w 808150"/>
              <a:gd name="connsiteY5" fmla="*/ 4761999 h 4992883"/>
              <a:gd name="connsiteX6" fmla="*/ 360781 w 808150"/>
              <a:gd name="connsiteY6" fmla="*/ 4747568 h 4992883"/>
              <a:gd name="connsiteX7" fmla="*/ 418506 w 808150"/>
              <a:gd name="connsiteY7" fmla="*/ 4733138 h 4992883"/>
              <a:gd name="connsiteX8" fmla="*/ 447369 w 808150"/>
              <a:gd name="connsiteY8" fmla="*/ 4689847 h 4992883"/>
              <a:gd name="connsiteX9" fmla="*/ 418506 w 808150"/>
              <a:gd name="connsiteY9" fmla="*/ 4660987 h 4992883"/>
              <a:gd name="connsiteX10" fmla="*/ 360781 w 808150"/>
              <a:gd name="connsiteY10" fmla="*/ 4646556 h 4992883"/>
              <a:gd name="connsiteX11" fmla="*/ 317487 w 808150"/>
              <a:gd name="connsiteY11" fmla="*/ 4632126 h 4992883"/>
              <a:gd name="connsiteX12" fmla="*/ 216469 w 808150"/>
              <a:gd name="connsiteY12" fmla="*/ 4603265 h 4992883"/>
              <a:gd name="connsiteX13" fmla="*/ 129881 w 808150"/>
              <a:gd name="connsiteY13" fmla="*/ 4545544 h 4992883"/>
              <a:gd name="connsiteX14" fmla="*/ 101019 w 808150"/>
              <a:gd name="connsiteY14" fmla="*/ 4502253 h 4992883"/>
              <a:gd name="connsiteX15" fmla="*/ 101019 w 808150"/>
              <a:gd name="connsiteY15" fmla="*/ 4343520 h 4992883"/>
              <a:gd name="connsiteX16" fmla="*/ 115450 w 808150"/>
              <a:gd name="connsiteY16" fmla="*/ 4300229 h 4992883"/>
              <a:gd name="connsiteX17" fmla="*/ 202037 w 808150"/>
              <a:gd name="connsiteY17" fmla="*/ 4271368 h 4992883"/>
              <a:gd name="connsiteX18" fmla="*/ 129881 w 808150"/>
              <a:gd name="connsiteY18" fmla="*/ 4141496 h 4992883"/>
              <a:gd name="connsiteX19" fmla="*/ 216469 w 808150"/>
              <a:gd name="connsiteY19" fmla="*/ 4098205 h 4992883"/>
              <a:gd name="connsiteX20" fmla="*/ 202037 w 808150"/>
              <a:gd name="connsiteY20" fmla="*/ 4054914 h 4992883"/>
              <a:gd name="connsiteX21" fmla="*/ 115450 w 808150"/>
              <a:gd name="connsiteY21" fmla="*/ 4011623 h 4992883"/>
              <a:gd name="connsiteX22" fmla="*/ 129881 w 808150"/>
              <a:gd name="connsiteY22" fmla="*/ 3795169 h 4992883"/>
              <a:gd name="connsiteX23" fmla="*/ 216469 w 808150"/>
              <a:gd name="connsiteY23" fmla="*/ 3766308 h 4992883"/>
              <a:gd name="connsiteX24" fmla="*/ 259762 w 808150"/>
              <a:gd name="connsiteY24" fmla="*/ 3737447 h 4992883"/>
              <a:gd name="connsiteX25" fmla="*/ 202037 w 808150"/>
              <a:gd name="connsiteY25" fmla="*/ 3679726 h 4992883"/>
              <a:gd name="connsiteX26" fmla="*/ 173175 w 808150"/>
              <a:gd name="connsiteY26" fmla="*/ 3636435 h 4992883"/>
              <a:gd name="connsiteX27" fmla="*/ 230900 w 808150"/>
              <a:gd name="connsiteY27" fmla="*/ 3564284 h 4992883"/>
              <a:gd name="connsiteX28" fmla="*/ 115450 w 808150"/>
              <a:gd name="connsiteY28" fmla="*/ 3492132 h 4992883"/>
              <a:gd name="connsiteX29" fmla="*/ 129881 w 808150"/>
              <a:gd name="connsiteY29" fmla="*/ 3347829 h 4992883"/>
              <a:gd name="connsiteX30" fmla="*/ 158744 w 808150"/>
              <a:gd name="connsiteY30" fmla="*/ 3304538 h 4992883"/>
              <a:gd name="connsiteX31" fmla="*/ 173175 w 808150"/>
              <a:gd name="connsiteY31" fmla="*/ 3088084 h 4992883"/>
              <a:gd name="connsiteX32" fmla="*/ 216469 w 808150"/>
              <a:gd name="connsiteY32" fmla="*/ 3015932 h 4992883"/>
              <a:gd name="connsiteX33" fmla="*/ 303056 w 808150"/>
              <a:gd name="connsiteY33" fmla="*/ 3001502 h 4992883"/>
              <a:gd name="connsiteX34" fmla="*/ 548387 w 808150"/>
              <a:gd name="connsiteY34" fmla="*/ 2987072 h 4992883"/>
              <a:gd name="connsiteX35" fmla="*/ 663837 w 808150"/>
              <a:gd name="connsiteY35" fmla="*/ 2958211 h 4992883"/>
              <a:gd name="connsiteX36" fmla="*/ 620543 w 808150"/>
              <a:gd name="connsiteY36" fmla="*/ 2929351 h 4992883"/>
              <a:gd name="connsiteX37" fmla="*/ 533956 w 808150"/>
              <a:gd name="connsiteY37" fmla="*/ 2900490 h 4992883"/>
              <a:gd name="connsiteX38" fmla="*/ 505094 w 808150"/>
              <a:gd name="connsiteY38" fmla="*/ 2857199 h 4992883"/>
              <a:gd name="connsiteX39" fmla="*/ 548387 w 808150"/>
              <a:gd name="connsiteY39" fmla="*/ 2842769 h 4992883"/>
              <a:gd name="connsiteX40" fmla="*/ 447369 w 808150"/>
              <a:gd name="connsiteY40" fmla="*/ 2799478 h 4992883"/>
              <a:gd name="connsiteX41" fmla="*/ 490662 w 808150"/>
              <a:gd name="connsiteY41" fmla="*/ 2785048 h 4992883"/>
              <a:gd name="connsiteX42" fmla="*/ 389644 w 808150"/>
              <a:gd name="connsiteY42" fmla="*/ 2712896 h 4992883"/>
              <a:gd name="connsiteX43" fmla="*/ 476231 w 808150"/>
              <a:gd name="connsiteY43" fmla="*/ 2655175 h 4992883"/>
              <a:gd name="connsiteX44" fmla="*/ 577250 w 808150"/>
              <a:gd name="connsiteY44" fmla="*/ 2626314 h 4992883"/>
              <a:gd name="connsiteX45" fmla="*/ 678268 w 808150"/>
              <a:gd name="connsiteY45" fmla="*/ 2597454 h 4992883"/>
              <a:gd name="connsiteX46" fmla="*/ 562819 w 808150"/>
              <a:gd name="connsiteY46" fmla="*/ 2554163 h 4992883"/>
              <a:gd name="connsiteX47" fmla="*/ 360781 w 808150"/>
              <a:gd name="connsiteY47" fmla="*/ 2510872 h 4992883"/>
              <a:gd name="connsiteX48" fmla="*/ 404075 w 808150"/>
              <a:gd name="connsiteY48" fmla="*/ 2482011 h 4992883"/>
              <a:gd name="connsiteX49" fmla="*/ 432937 w 808150"/>
              <a:gd name="connsiteY49" fmla="*/ 2395429 h 4992883"/>
              <a:gd name="connsiteX50" fmla="*/ 375212 w 808150"/>
              <a:gd name="connsiteY50" fmla="*/ 2366569 h 4992883"/>
              <a:gd name="connsiteX51" fmla="*/ 216469 w 808150"/>
              <a:gd name="connsiteY51" fmla="*/ 2323278 h 4992883"/>
              <a:gd name="connsiteX52" fmla="*/ 202037 w 808150"/>
              <a:gd name="connsiteY52" fmla="*/ 2279987 h 4992883"/>
              <a:gd name="connsiteX53" fmla="*/ 230900 w 808150"/>
              <a:gd name="connsiteY53" fmla="*/ 2236696 h 4992883"/>
              <a:gd name="connsiteX54" fmla="*/ 245331 w 808150"/>
              <a:gd name="connsiteY54" fmla="*/ 2193405 h 4992883"/>
              <a:gd name="connsiteX55" fmla="*/ 230900 w 808150"/>
              <a:gd name="connsiteY55" fmla="*/ 2135684 h 4992883"/>
              <a:gd name="connsiteX56" fmla="*/ 187606 w 808150"/>
              <a:gd name="connsiteY56" fmla="*/ 2121254 h 4992883"/>
              <a:gd name="connsiteX57" fmla="*/ 158744 w 808150"/>
              <a:gd name="connsiteY57" fmla="*/ 2077963 h 4992883"/>
              <a:gd name="connsiteX58" fmla="*/ 173175 w 808150"/>
              <a:gd name="connsiteY58" fmla="*/ 1991381 h 4992883"/>
              <a:gd name="connsiteX59" fmla="*/ 230900 w 808150"/>
              <a:gd name="connsiteY59" fmla="*/ 1919230 h 4992883"/>
              <a:gd name="connsiteX60" fmla="*/ 245331 w 808150"/>
              <a:gd name="connsiteY60" fmla="*/ 1875939 h 4992883"/>
              <a:gd name="connsiteX61" fmla="*/ 274194 w 808150"/>
              <a:gd name="connsiteY61" fmla="*/ 1847078 h 4992883"/>
              <a:gd name="connsiteX62" fmla="*/ 303056 w 808150"/>
              <a:gd name="connsiteY62" fmla="*/ 1630624 h 4992883"/>
              <a:gd name="connsiteX63" fmla="*/ 346350 w 808150"/>
              <a:gd name="connsiteY63" fmla="*/ 1601763 h 4992883"/>
              <a:gd name="connsiteX64" fmla="*/ 432937 w 808150"/>
              <a:gd name="connsiteY64" fmla="*/ 1572902 h 4992883"/>
              <a:gd name="connsiteX65" fmla="*/ 548387 w 808150"/>
              <a:gd name="connsiteY65" fmla="*/ 1515181 h 4992883"/>
              <a:gd name="connsiteX66" fmla="*/ 591681 w 808150"/>
              <a:gd name="connsiteY66" fmla="*/ 1500751 h 4992883"/>
              <a:gd name="connsiteX67" fmla="*/ 634975 w 808150"/>
              <a:gd name="connsiteY67" fmla="*/ 1428599 h 4992883"/>
              <a:gd name="connsiteX68" fmla="*/ 663837 w 808150"/>
              <a:gd name="connsiteY68" fmla="*/ 1370878 h 4992883"/>
              <a:gd name="connsiteX69" fmla="*/ 692700 w 808150"/>
              <a:gd name="connsiteY69" fmla="*/ 1342018 h 4992883"/>
              <a:gd name="connsiteX70" fmla="*/ 764856 w 808150"/>
              <a:gd name="connsiteY70" fmla="*/ 1269866 h 4992883"/>
              <a:gd name="connsiteX71" fmla="*/ 735993 w 808150"/>
              <a:gd name="connsiteY71" fmla="*/ 1241005 h 4992883"/>
              <a:gd name="connsiteX72" fmla="*/ 634975 w 808150"/>
              <a:gd name="connsiteY72" fmla="*/ 1226575 h 4992883"/>
              <a:gd name="connsiteX73" fmla="*/ 649406 w 808150"/>
              <a:gd name="connsiteY73" fmla="*/ 1183284 h 4992883"/>
              <a:gd name="connsiteX74" fmla="*/ 808150 w 808150"/>
              <a:gd name="connsiteY74" fmla="*/ 1139993 h 4992883"/>
              <a:gd name="connsiteX75" fmla="*/ 779287 w 808150"/>
              <a:gd name="connsiteY75" fmla="*/ 1096702 h 4992883"/>
              <a:gd name="connsiteX76" fmla="*/ 620543 w 808150"/>
              <a:gd name="connsiteY76" fmla="*/ 1082272 h 4992883"/>
              <a:gd name="connsiteX77" fmla="*/ 562819 w 808150"/>
              <a:gd name="connsiteY77" fmla="*/ 1067842 h 4992883"/>
              <a:gd name="connsiteX78" fmla="*/ 533956 w 808150"/>
              <a:gd name="connsiteY78" fmla="*/ 1038981 h 4992883"/>
              <a:gd name="connsiteX79" fmla="*/ 519525 w 808150"/>
              <a:gd name="connsiteY79" fmla="*/ 995690 h 4992883"/>
              <a:gd name="connsiteX80" fmla="*/ 476231 w 808150"/>
              <a:gd name="connsiteY80" fmla="*/ 981260 h 4992883"/>
              <a:gd name="connsiteX81" fmla="*/ 447369 w 808150"/>
              <a:gd name="connsiteY81" fmla="*/ 937969 h 4992883"/>
              <a:gd name="connsiteX82" fmla="*/ 375212 w 808150"/>
              <a:gd name="connsiteY82" fmla="*/ 865818 h 4992883"/>
              <a:gd name="connsiteX83" fmla="*/ 461800 w 808150"/>
              <a:gd name="connsiteY83" fmla="*/ 822527 h 4992883"/>
              <a:gd name="connsiteX84" fmla="*/ 548387 w 808150"/>
              <a:gd name="connsiteY84" fmla="*/ 764806 h 4992883"/>
              <a:gd name="connsiteX85" fmla="*/ 577250 w 808150"/>
              <a:gd name="connsiteY85" fmla="*/ 735945 h 4992883"/>
              <a:gd name="connsiteX86" fmla="*/ 692700 w 808150"/>
              <a:gd name="connsiteY86" fmla="*/ 721515 h 4992883"/>
              <a:gd name="connsiteX87" fmla="*/ 750425 w 808150"/>
              <a:gd name="connsiteY87" fmla="*/ 663793 h 4992883"/>
              <a:gd name="connsiteX88" fmla="*/ 707131 w 808150"/>
              <a:gd name="connsiteY88" fmla="*/ 649363 h 4992883"/>
              <a:gd name="connsiteX89" fmla="*/ 634975 w 808150"/>
              <a:gd name="connsiteY89" fmla="*/ 634933 h 4992883"/>
              <a:gd name="connsiteX90" fmla="*/ 533956 w 808150"/>
              <a:gd name="connsiteY90" fmla="*/ 620503 h 4992883"/>
              <a:gd name="connsiteX91" fmla="*/ 432937 w 808150"/>
              <a:gd name="connsiteY91" fmla="*/ 591642 h 4992883"/>
              <a:gd name="connsiteX92" fmla="*/ 418506 w 808150"/>
              <a:gd name="connsiteY92" fmla="*/ 548351 h 4992883"/>
              <a:gd name="connsiteX93" fmla="*/ 505094 w 808150"/>
              <a:gd name="connsiteY93" fmla="*/ 505060 h 4992883"/>
              <a:gd name="connsiteX94" fmla="*/ 577250 w 808150"/>
              <a:gd name="connsiteY94" fmla="*/ 375187 h 4992883"/>
              <a:gd name="connsiteX95" fmla="*/ 505094 w 808150"/>
              <a:gd name="connsiteY95" fmla="*/ 303036 h 4992883"/>
              <a:gd name="connsiteX96" fmla="*/ 418506 w 808150"/>
              <a:gd name="connsiteY96" fmla="*/ 274175 h 4992883"/>
              <a:gd name="connsiteX97" fmla="*/ 360781 w 808150"/>
              <a:gd name="connsiteY97" fmla="*/ 216454 h 4992883"/>
              <a:gd name="connsiteX98" fmla="*/ 331919 w 808150"/>
              <a:gd name="connsiteY98" fmla="*/ 173163 h 4992883"/>
              <a:gd name="connsiteX99" fmla="*/ 303056 w 808150"/>
              <a:gd name="connsiteY99" fmla="*/ 144303 h 4992883"/>
              <a:gd name="connsiteX100" fmla="*/ 288625 w 808150"/>
              <a:gd name="connsiteY100" fmla="*/ 86581 h 4992883"/>
              <a:gd name="connsiteX101" fmla="*/ 259762 w 808150"/>
              <a:gd name="connsiteY101" fmla="*/ 0 h 499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08150" h="4992883">
                <a:moveTo>
                  <a:pt x="0" y="4992883"/>
                </a:moveTo>
                <a:cubicBezTo>
                  <a:pt x="19242" y="4968833"/>
                  <a:pt x="39244" y="4945372"/>
                  <a:pt x="57725" y="4920732"/>
                </a:cubicBezTo>
                <a:cubicBezTo>
                  <a:pt x="159688" y="4784790"/>
                  <a:pt x="-5251" y="4881434"/>
                  <a:pt x="418506" y="4863011"/>
                </a:cubicBezTo>
                <a:cubicBezTo>
                  <a:pt x="404075" y="4853391"/>
                  <a:pt x="390725" y="4841906"/>
                  <a:pt x="375212" y="4834150"/>
                </a:cubicBezTo>
                <a:cubicBezTo>
                  <a:pt x="361606" y="4827348"/>
                  <a:pt x="343797" y="4829222"/>
                  <a:pt x="331919" y="4819720"/>
                </a:cubicBezTo>
                <a:cubicBezTo>
                  <a:pt x="238668" y="4745124"/>
                  <a:pt x="368582" y="4798269"/>
                  <a:pt x="259762" y="4761999"/>
                </a:cubicBezTo>
                <a:cubicBezTo>
                  <a:pt x="293435" y="4757189"/>
                  <a:pt x="327315" y="4753652"/>
                  <a:pt x="360781" y="4747568"/>
                </a:cubicBezTo>
                <a:cubicBezTo>
                  <a:pt x="380295" y="4744020"/>
                  <a:pt x="402003" y="4744139"/>
                  <a:pt x="418506" y="4733138"/>
                </a:cubicBezTo>
                <a:cubicBezTo>
                  <a:pt x="432937" y="4723518"/>
                  <a:pt x="437748" y="4704277"/>
                  <a:pt x="447369" y="4689847"/>
                </a:cubicBezTo>
                <a:cubicBezTo>
                  <a:pt x="437748" y="4680227"/>
                  <a:pt x="430675" y="4667071"/>
                  <a:pt x="418506" y="4660987"/>
                </a:cubicBezTo>
                <a:cubicBezTo>
                  <a:pt x="400766" y="4652118"/>
                  <a:pt x="379852" y="4652004"/>
                  <a:pt x="360781" y="4646556"/>
                </a:cubicBezTo>
                <a:cubicBezTo>
                  <a:pt x="346154" y="4642377"/>
                  <a:pt x="332114" y="4636305"/>
                  <a:pt x="317487" y="4632126"/>
                </a:cubicBezTo>
                <a:cubicBezTo>
                  <a:pt x="302094" y="4627729"/>
                  <a:pt x="234793" y="4613444"/>
                  <a:pt x="216469" y="4603265"/>
                </a:cubicBezTo>
                <a:cubicBezTo>
                  <a:pt x="186146" y="4586420"/>
                  <a:pt x="129881" y="4545544"/>
                  <a:pt x="129881" y="4545544"/>
                </a:cubicBezTo>
                <a:cubicBezTo>
                  <a:pt x="120260" y="4531114"/>
                  <a:pt x="108776" y="4517765"/>
                  <a:pt x="101019" y="4502253"/>
                </a:cubicBezTo>
                <a:cubicBezTo>
                  <a:pt x="72897" y="4446012"/>
                  <a:pt x="88335" y="4413277"/>
                  <a:pt x="101019" y="4343520"/>
                </a:cubicBezTo>
                <a:cubicBezTo>
                  <a:pt x="103740" y="4328554"/>
                  <a:pt x="103072" y="4309070"/>
                  <a:pt x="115450" y="4300229"/>
                </a:cubicBezTo>
                <a:cubicBezTo>
                  <a:pt x="140207" y="4282546"/>
                  <a:pt x="202037" y="4271368"/>
                  <a:pt x="202037" y="4271368"/>
                </a:cubicBezTo>
                <a:cubicBezTo>
                  <a:pt x="135874" y="4172131"/>
                  <a:pt x="155281" y="4217693"/>
                  <a:pt x="129881" y="4141496"/>
                </a:cubicBezTo>
                <a:cubicBezTo>
                  <a:pt x="148104" y="4135422"/>
                  <a:pt x="207862" y="4119721"/>
                  <a:pt x="216469" y="4098205"/>
                </a:cubicBezTo>
                <a:cubicBezTo>
                  <a:pt x="222119" y="4084082"/>
                  <a:pt x="211540" y="4066792"/>
                  <a:pt x="202037" y="4054914"/>
                </a:cubicBezTo>
                <a:cubicBezTo>
                  <a:pt x="181690" y="4029482"/>
                  <a:pt x="143971" y="4021129"/>
                  <a:pt x="115450" y="4011623"/>
                </a:cubicBezTo>
                <a:cubicBezTo>
                  <a:pt x="120260" y="3939472"/>
                  <a:pt x="102347" y="3862033"/>
                  <a:pt x="129881" y="3795169"/>
                </a:cubicBezTo>
                <a:cubicBezTo>
                  <a:pt x="141466" y="3767037"/>
                  <a:pt x="216469" y="3766308"/>
                  <a:pt x="216469" y="3766308"/>
                </a:cubicBezTo>
                <a:cubicBezTo>
                  <a:pt x="230900" y="3756688"/>
                  <a:pt x="253320" y="3753550"/>
                  <a:pt x="259762" y="3737447"/>
                </a:cubicBezTo>
                <a:cubicBezTo>
                  <a:pt x="277872" y="3692174"/>
                  <a:pt x="222408" y="3686516"/>
                  <a:pt x="202037" y="3679726"/>
                </a:cubicBezTo>
                <a:cubicBezTo>
                  <a:pt x="192416" y="3665296"/>
                  <a:pt x="173175" y="3653778"/>
                  <a:pt x="173175" y="3636435"/>
                </a:cubicBezTo>
                <a:cubicBezTo>
                  <a:pt x="173175" y="3618229"/>
                  <a:pt x="218335" y="3576848"/>
                  <a:pt x="230900" y="3564284"/>
                </a:cubicBezTo>
                <a:cubicBezTo>
                  <a:pt x="127859" y="3529939"/>
                  <a:pt x="161189" y="3560737"/>
                  <a:pt x="115450" y="3492132"/>
                </a:cubicBezTo>
                <a:cubicBezTo>
                  <a:pt x="120260" y="3444031"/>
                  <a:pt x="119010" y="3394932"/>
                  <a:pt x="129881" y="3347829"/>
                </a:cubicBezTo>
                <a:cubicBezTo>
                  <a:pt x="133781" y="3330930"/>
                  <a:pt x="155893" y="3321646"/>
                  <a:pt x="158744" y="3304538"/>
                </a:cubicBezTo>
                <a:cubicBezTo>
                  <a:pt x="170633" y="3233211"/>
                  <a:pt x="165189" y="3159953"/>
                  <a:pt x="173175" y="3088084"/>
                </a:cubicBezTo>
                <a:cubicBezTo>
                  <a:pt x="175667" y="3065657"/>
                  <a:pt x="191377" y="3025341"/>
                  <a:pt x="216469" y="3015932"/>
                </a:cubicBezTo>
                <a:cubicBezTo>
                  <a:pt x="243867" y="3005659"/>
                  <a:pt x="273906" y="3004037"/>
                  <a:pt x="303056" y="3001502"/>
                </a:cubicBezTo>
                <a:cubicBezTo>
                  <a:pt x="384666" y="2994406"/>
                  <a:pt x="466610" y="2991882"/>
                  <a:pt x="548387" y="2987072"/>
                </a:cubicBezTo>
                <a:cubicBezTo>
                  <a:pt x="586870" y="2977452"/>
                  <a:pt x="696843" y="2980213"/>
                  <a:pt x="663837" y="2958211"/>
                </a:cubicBezTo>
                <a:cubicBezTo>
                  <a:pt x="649406" y="2948591"/>
                  <a:pt x="636392" y="2936395"/>
                  <a:pt x="620543" y="2929351"/>
                </a:cubicBezTo>
                <a:cubicBezTo>
                  <a:pt x="592741" y="2916996"/>
                  <a:pt x="533956" y="2900490"/>
                  <a:pt x="533956" y="2900490"/>
                </a:cubicBezTo>
                <a:cubicBezTo>
                  <a:pt x="524335" y="2886060"/>
                  <a:pt x="500887" y="2874024"/>
                  <a:pt x="505094" y="2857199"/>
                </a:cubicBezTo>
                <a:cubicBezTo>
                  <a:pt x="508784" y="2842442"/>
                  <a:pt x="548387" y="2857981"/>
                  <a:pt x="548387" y="2842769"/>
                </a:cubicBezTo>
                <a:cubicBezTo>
                  <a:pt x="548387" y="2817854"/>
                  <a:pt x="453539" y="2801020"/>
                  <a:pt x="447369" y="2799478"/>
                </a:cubicBezTo>
                <a:cubicBezTo>
                  <a:pt x="461800" y="2794668"/>
                  <a:pt x="494352" y="2799805"/>
                  <a:pt x="490662" y="2785048"/>
                </a:cubicBezTo>
                <a:cubicBezTo>
                  <a:pt x="488872" y="2777890"/>
                  <a:pt x="402608" y="2721539"/>
                  <a:pt x="389644" y="2712896"/>
                </a:cubicBezTo>
                <a:cubicBezTo>
                  <a:pt x="418506" y="2693656"/>
                  <a:pt x="443323" y="2666143"/>
                  <a:pt x="476231" y="2655175"/>
                </a:cubicBezTo>
                <a:cubicBezTo>
                  <a:pt x="580041" y="2620575"/>
                  <a:pt x="450398" y="2662556"/>
                  <a:pt x="577250" y="2626314"/>
                </a:cubicBezTo>
                <a:cubicBezTo>
                  <a:pt x="722132" y="2584921"/>
                  <a:pt x="497860" y="2642552"/>
                  <a:pt x="678268" y="2597454"/>
                </a:cubicBezTo>
                <a:cubicBezTo>
                  <a:pt x="610115" y="2552020"/>
                  <a:pt x="658276" y="2576190"/>
                  <a:pt x="562819" y="2554163"/>
                </a:cubicBezTo>
                <a:cubicBezTo>
                  <a:pt x="375828" y="2511014"/>
                  <a:pt x="518329" y="2537128"/>
                  <a:pt x="360781" y="2510872"/>
                </a:cubicBezTo>
                <a:cubicBezTo>
                  <a:pt x="375212" y="2501252"/>
                  <a:pt x="394882" y="2496718"/>
                  <a:pt x="404075" y="2482011"/>
                </a:cubicBezTo>
                <a:cubicBezTo>
                  <a:pt x="420199" y="2456214"/>
                  <a:pt x="432937" y="2395429"/>
                  <a:pt x="432937" y="2395429"/>
                </a:cubicBezTo>
                <a:cubicBezTo>
                  <a:pt x="413695" y="2385809"/>
                  <a:pt x="396082" y="2371786"/>
                  <a:pt x="375212" y="2366569"/>
                </a:cubicBezTo>
                <a:cubicBezTo>
                  <a:pt x="202758" y="2323459"/>
                  <a:pt x="309828" y="2385515"/>
                  <a:pt x="216469" y="2323278"/>
                </a:cubicBezTo>
                <a:cubicBezTo>
                  <a:pt x="211658" y="2308848"/>
                  <a:pt x="199536" y="2294991"/>
                  <a:pt x="202037" y="2279987"/>
                </a:cubicBezTo>
                <a:cubicBezTo>
                  <a:pt x="204888" y="2262879"/>
                  <a:pt x="223143" y="2252208"/>
                  <a:pt x="230900" y="2236696"/>
                </a:cubicBezTo>
                <a:cubicBezTo>
                  <a:pt x="237703" y="2223091"/>
                  <a:pt x="240521" y="2207835"/>
                  <a:pt x="245331" y="2193405"/>
                </a:cubicBezTo>
                <a:cubicBezTo>
                  <a:pt x="240521" y="2174165"/>
                  <a:pt x="243290" y="2151170"/>
                  <a:pt x="230900" y="2135684"/>
                </a:cubicBezTo>
                <a:cubicBezTo>
                  <a:pt x="221397" y="2123806"/>
                  <a:pt x="199485" y="2130756"/>
                  <a:pt x="187606" y="2121254"/>
                </a:cubicBezTo>
                <a:cubicBezTo>
                  <a:pt x="174063" y="2110420"/>
                  <a:pt x="168365" y="2092393"/>
                  <a:pt x="158744" y="2077963"/>
                </a:cubicBezTo>
                <a:cubicBezTo>
                  <a:pt x="163554" y="2049102"/>
                  <a:pt x="163922" y="2019138"/>
                  <a:pt x="173175" y="1991381"/>
                </a:cubicBezTo>
                <a:cubicBezTo>
                  <a:pt x="182278" y="1964073"/>
                  <a:pt x="211194" y="1938934"/>
                  <a:pt x="230900" y="1919230"/>
                </a:cubicBezTo>
                <a:cubicBezTo>
                  <a:pt x="235710" y="1904800"/>
                  <a:pt x="237505" y="1888982"/>
                  <a:pt x="245331" y="1875939"/>
                </a:cubicBezTo>
                <a:cubicBezTo>
                  <a:pt x="252331" y="1864272"/>
                  <a:pt x="271078" y="1860322"/>
                  <a:pt x="274194" y="1847078"/>
                </a:cubicBezTo>
                <a:cubicBezTo>
                  <a:pt x="290867" y="1776223"/>
                  <a:pt x="282516" y="1700456"/>
                  <a:pt x="303056" y="1630624"/>
                </a:cubicBezTo>
                <a:cubicBezTo>
                  <a:pt x="307950" y="1613985"/>
                  <a:pt x="330501" y="1608807"/>
                  <a:pt x="346350" y="1601763"/>
                </a:cubicBezTo>
                <a:cubicBezTo>
                  <a:pt x="374152" y="1589407"/>
                  <a:pt x="432937" y="1572902"/>
                  <a:pt x="432937" y="1572902"/>
                </a:cubicBezTo>
                <a:cubicBezTo>
                  <a:pt x="483313" y="1522531"/>
                  <a:pt x="448893" y="1548343"/>
                  <a:pt x="548387" y="1515181"/>
                </a:cubicBezTo>
                <a:lnTo>
                  <a:pt x="591681" y="1500751"/>
                </a:lnTo>
                <a:cubicBezTo>
                  <a:pt x="625179" y="1400262"/>
                  <a:pt x="582150" y="1507832"/>
                  <a:pt x="634975" y="1428599"/>
                </a:cubicBezTo>
                <a:cubicBezTo>
                  <a:pt x="646908" y="1410701"/>
                  <a:pt x="651904" y="1388776"/>
                  <a:pt x="663837" y="1370878"/>
                </a:cubicBezTo>
                <a:cubicBezTo>
                  <a:pt x="671384" y="1359558"/>
                  <a:pt x="684200" y="1352642"/>
                  <a:pt x="692700" y="1342018"/>
                </a:cubicBezTo>
                <a:cubicBezTo>
                  <a:pt x="747679" y="1273300"/>
                  <a:pt x="690635" y="1319344"/>
                  <a:pt x="764856" y="1269866"/>
                </a:cubicBezTo>
                <a:cubicBezTo>
                  <a:pt x="755235" y="1260246"/>
                  <a:pt x="748901" y="1245307"/>
                  <a:pt x="735993" y="1241005"/>
                </a:cubicBezTo>
                <a:cubicBezTo>
                  <a:pt x="703724" y="1230249"/>
                  <a:pt x="663277" y="1245442"/>
                  <a:pt x="634975" y="1226575"/>
                </a:cubicBezTo>
                <a:cubicBezTo>
                  <a:pt x="622318" y="1218138"/>
                  <a:pt x="637028" y="1192125"/>
                  <a:pt x="649406" y="1183284"/>
                </a:cubicBezTo>
                <a:cubicBezTo>
                  <a:pt x="677885" y="1162943"/>
                  <a:pt x="771771" y="1147269"/>
                  <a:pt x="808150" y="1139993"/>
                </a:cubicBezTo>
                <a:cubicBezTo>
                  <a:pt x="798529" y="1125563"/>
                  <a:pt x="795864" y="1101802"/>
                  <a:pt x="779287" y="1096702"/>
                </a:cubicBezTo>
                <a:cubicBezTo>
                  <a:pt x="728503" y="1081077"/>
                  <a:pt x="673210" y="1089294"/>
                  <a:pt x="620543" y="1082272"/>
                </a:cubicBezTo>
                <a:cubicBezTo>
                  <a:pt x="600884" y="1079651"/>
                  <a:pt x="582060" y="1072652"/>
                  <a:pt x="562819" y="1067842"/>
                </a:cubicBezTo>
                <a:cubicBezTo>
                  <a:pt x="553198" y="1058222"/>
                  <a:pt x="540956" y="1050648"/>
                  <a:pt x="533956" y="1038981"/>
                </a:cubicBezTo>
                <a:cubicBezTo>
                  <a:pt x="526130" y="1025938"/>
                  <a:pt x="530281" y="1006445"/>
                  <a:pt x="519525" y="995690"/>
                </a:cubicBezTo>
                <a:cubicBezTo>
                  <a:pt x="508768" y="984934"/>
                  <a:pt x="490662" y="986070"/>
                  <a:pt x="476231" y="981260"/>
                </a:cubicBezTo>
                <a:cubicBezTo>
                  <a:pt x="466610" y="966830"/>
                  <a:pt x="458790" y="951021"/>
                  <a:pt x="447369" y="937969"/>
                </a:cubicBezTo>
                <a:cubicBezTo>
                  <a:pt x="424970" y="912372"/>
                  <a:pt x="375212" y="865818"/>
                  <a:pt x="375212" y="865818"/>
                </a:cubicBezTo>
                <a:cubicBezTo>
                  <a:pt x="442427" y="798608"/>
                  <a:pt x="355413" y="875717"/>
                  <a:pt x="461800" y="822527"/>
                </a:cubicBezTo>
                <a:cubicBezTo>
                  <a:pt x="492826" y="807015"/>
                  <a:pt x="523858" y="789333"/>
                  <a:pt x="548387" y="764806"/>
                </a:cubicBezTo>
                <a:cubicBezTo>
                  <a:pt x="558008" y="755186"/>
                  <a:pt x="564218" y="739854"/>
                  <a:pt x="577250" y="735945"/>
                </a:cubicBezTo>
                <a:cubicBezTo>
                  <a:pt x="614397" y="724802"/>
                  <a:pt x="654217" y="726325"/>
                  <a:pt x="692700" y="721515"/>
                </a:cubicBezTo>
                <a:cubicBezTo>
                  <a:pt x="709189" y="716019"/>
                  <a:pt x="772415" y="707771"/>
                  <a:pt x="750425" y="663793"/>
                </a:cubicBezTo>
                <a:cubicBezTo>
                  <a:pt x="743622" y="650187"/>
                  <a:pt x="721889" y="653052"/>
                  <a:pt x="707131" y="649363"/>
                </a:cubicBezTo>
                <a:cubicBezTo>
                  <a:pt x="683335" y="643415"/>
                  <a:pt x="659170" y="638965"/>
                  <a:pt x="634975" y="634933"/>
                </a:cubicBezTo>
                <a:cubicBezTo>
                  <a:pt x="601423" y="629341"/>
                  <a:pt x="567422" y="626587"/>
                  <a:pt x="533956" y="620503"/>
                </a:cubicBezTo>
                <a:cubicBezTo>
                  <a:pt x="494098" y="613256"/>
                  <a:pt x="470026" y="604004"/>
                  <a:pt x="432937" y="591642"/>
                </a:cubicBezTo>
                <a:cubicBezTo>
                  <a:pt x="428127" y="577212"/>
                  <a:pt x="412856" y="562474"/>
                  <a:pt x="418506" y="548351"/>
                </a:cubicBezTo>
                <a:cubicBezTo>
                  <a:pt x="427114" y="526832"/>
                  <a:pt x="486869" y="511135"/>
                  <a:pt x="505094" y="505060"/>
                </a:cubicBezTo>
                <a:cubicBezTo>
                  <a:pt x="571257" y="405822"/>
                  <a:pt x="551850" y="451385"/>
                  <a:pt x="577250" y="375187"/>
                </a:cubicBezTo>
                <a:cubicBezTo>
                  <a:pt x="550919" y="335695"/>
                  <a:pt x="550664" y="323288"/>
                  <a:pt x="505094" y="303036"/>
                </a:cubicBezTo>
                <a:cubicBezTo>
                  <a:pt x="477292" y="290680"/>
                  <a:pt x="418506" y="274175"/>
                  <a:pt x="418506" y="274175"/>
                </a:cubicBezTo>
                <a:cubicBezTo>
                  <a:pt x="387021" y="179723"/>
                  <a:pt x="430750" y="272426"/>
                  <a:pt x="360781" y="216454"/>
                </a:cubicBezTo>
                <a:cubicBezTo>
                  <a:pt x="347238" y="205620"/>
                  <a:pt x="342754" y="186705"/>
                  <a:pt x="331919" y="173163"/>
                </a:cubicBezTo>
                <a:cubicBezTo>
                  <a:pt x="323419" y="162539"/>
                  <a:pt x="312677" y="153923"/>
                  <a:pt x="303056" y="144303"/>
                </a:cubicBezTo>
                <a:cubicBezTo>
                  <a:pt x="298246" y="125062"/>
                  <a:pt x="294324" y="105577"/>
                  <a:pt x="288625" y="86581"/>
                </a:cubicBezTo>
                <a:cubicBezTo>
                  <a:pt x="279883" y="57442"/>
                  <a:pt x="259762" y="0"/>
                  <a:pt x="259762"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6" name="フリーフォーム 165">
            <a:extLst>
              <a:ext uri="{FF2B5EF4-FFF2-40B4-BE49-F238E27FC236}">
                <a16:creationId xmlns:a16="http://schemas.microsoft.com/office/drawing/2014/main" id="{DB0E5C32-DB12-22E4-5A83-4C4EDDBC2D73}"/>
              </a:ext>
            </a:extLst>
          </p:cNvPr>
          <p:cNvSpPr/>
          <p:nvPr/>
        </p:nvSpPr>
        <p:spPr>
          <a:xfrm>
            <a:off x="8335550" y="1197716"/>
            <a:ext cx="562819" cy="5050605"/>
          </a:xfrm>
          <a:custGeom>
            <a:avLst/>
            <a:gdLst>
              <a:gd name="connsiteX0" fmla="*/ 0 w 562819"/>
              <a:gd name="connsiteY0" fmla="*/ 5050605 h 5050605"/>
              <a:gd name="connsiteX1" fmla="*/ 14432 w 562819"/>
              <a:gd name="connsiteY1" fmla="*/ 4819720 h 5050605"/>
              <a:gd name="connsiteX2" fmla="*/ 115450 w 562819"/>
              <a:gd name="connsiteY2" fmla="*/ 4718708 h 5050605"/>
              <a:gd name="connsiteX3" fmla="*/ 144313 w 562819"/>
              <a:gd name="connsiteY3" fmla="*/ 4689847 h 5050605"/>
              <a:gd name="connsiteX4" fmla="*/ 187607 w 562819"/>
              <a:gd name="connsiteY4" fmla="*/ 4675417 h 5050605"/>
              <a:gd name="connsiteX5" fmla="*/ 288625 w 562819"/>
              <a:gd name="connsiteY5" fmla="*/ 4646556 h 5050605"/>
              <a:gd name="connsiteX6" fmla="*/ 317488 w 562819"/>
              <a:gd name="connsiteY6" fmla="*/ 4617696 h 5050605"/>
              <a:gd name="connsiteX7" fmla="*/ 331919 w 562819"/>
              <a:gd name="connsiteY7" fmla="*/ 4444532 h 5050605"/>
              <a:gd name="connsiteX8" fmla="*/ 245332 w 562819"/>
              <a:gd name="connsiteY8" fmla="*/ 4401241 h 5050605"/>
              <a:gd name="connsiteX9" fmla="*/ 173175 w 562819"/>
              <a:gd name="connsiteY9" fmla="*/ 4343520 h 5050605"/>
              <a:gd name="connsiteX10" fmla="*/ 129882 w 562819"/>
              <a:gd name="connsiteY10" fmla="*/ 4329090 h 5050605"/>
              <a:gd name="connsiteX11" fmla="*/ 115450 w 562819"/>
              <a:gd name="connsiteY11" fmla="*/ 4256938 h 5050605"/>
              <a:gd name="connsiteX12" fmla="*/ 158744 w 562819"/>
              <a:gd name="connsiteY12" fmla="*/ 4242508 h 5050605"/>
              <a:gd name="connsiteX13" fmla="*/ 230900 w 562819"/>
              <a:gd name="connsiteY13" fmla="*/ 4199217 h 5050605"/>
              <a:gd name="connsiteX14" fmla="*/ 158744 w 562819"/>
              <a:gd name="connsiteY14" fmla="*/ 4054914 h 5050605"/>
              <a:gd name="connsiteX15" fmla="*/ 144313 w 562819"/>
              <a:gd name="connsiteY15" fmla="*/ 4011623 h 5050605"/>
              <a:gd name="connsiteX16" fmla="*/ 101019 w 562819"/>
              <a:gd name="connsiteY16" fmla="*/ 3982763 h 5050605"/>
              <a:gd name="connsiteX17" fmla="*/ 72157 w 562819"/>
              <a:gd name="connsiteY17" fmla="*/ 3939472 h 5050605"/>
              <a:gd name="connsiteX18" fmla="*/ 72157 w 562819"/>
              <a:gd name="connsiteY18" fmla="*/ 3723017 h 5050605"/>
              <a:gd name="connsiteX19" fmla="*/ 101019 w 562819"/>
              <a:gd name="connsiteY19" fmla="*/ 3636435 h 5050605"/>
              <a:gd name="connsiteX20" fmla="*/ 86588 w 562819"/>
              <a:gd name="connsiteY20" fmla="*/ 3463272 h 5050605"/>
              <a:gd name="connsiteX21" fmla="*/ 72157 w 562819"/>
              <a:gd name="connsiteY21" fmla="*/ 3419981 h 5050605"/>
              <a:gd name="connsiteX22" fmla="*/ 101019 w 562819"/>
              <a:gd name="connsiteY22" fmla="*/ 3232387 h 5050605"/>
              <a:gd name="connsiteX23" fmla="*/ 216469 w 562819"/>
              <a:gd name="connsiteY23" fmla="*/ 3145805 h 5050605"/>
              <a:gd name="connsiteX24" fmla="*/ 259763 w 562819"/>
              <a:gd name="connsiteY24" fmla="*/ 3116945 h 5050605"/>
              <a:gd name="connsiteX25" fmla="*/ 288625 w 562819"/>
              <a:gd name="connsiteY25" fmla="*/ 3073654 h 5050605"/>
              <a:gd name="connsiteX26" fmla="*/ 360782 w 562819"/>
              <a:gd name="connsiteY26" fmla="*/ 3015933 h 5050605"/>
              <a:gd name="connsiteX27" fmla="*/ 375213 w 562819"/>
              <a:gd name="connsiteY27" fmla="*/ 2972642 h 5050605"/>
              <a:gd name="connsiteX28" fmla="*/ 404075 w 562819"/>
              <a:gd name="connsiteY28" fmla="*/ 2929351 h 5050605"/>
              <a:gd name="connsiteX29" fmla="*/ 389644 w 562819"/>
              <a:gd name="connsiteY29" fmla="*/ 2828339 h 5050605"/>
              <a:gd name="connsiteX30" fmla="*/ 360782 w 562819"/>
              <a:gd name="connsiteY30" fmla="*/ 2785048 h 5050605"/>
              <a:gd name="connsiteX31" fmla="*/ 331919 w 562819"/>
              <a:gd name="connsiteY31" fmla="*/ 2698466 h 5050605"/>
              <a:gd name="connsiteX32" fmla="*/ 389644 w 562819"/>
              <a:gd name="connsiteY32" fmla="*/ 2583024 h 5050605"/>
              <a:gd name="connsiteX33" fmla="*/ 404075 w 562819"/>
              <a:gd name="connsiteY33" fmla="*/ 2539733 h 5050605"/>
              <a:gd name="connsiteX34" fmla="*/ 389644 w 562819"/>
              <a:gd name="connsiteY34" fmla="*/ 2438721 h 5050605"/>
              <a:gd name="connsiteX35" fmla="*/ 303057 w 562819"/>
              <a:gd name="connsiteY35" fmla="*/ 2409860 h 5050605"/>
              <a:gd name="connsiteX36" fmla="*/ 288625 w 562819"/>
              <a:gd name="connsiteY36" fmla="*/ 2366569 h 5050605"/>
              <a:gd name="connsiteX37" fmla="*/ 202038 w 562819"/>
              <a:gd name="connsiteY37" fmla="*/ 2337708 h 5050605"/>
              <a:gd name="connsiteX38" fmla="*/ 158744 w 562819"/>
              <a:gd name="connsiteY38" fmla="*/ 2251127 h 5050605"/>
              <a:gd name="connsiteX39" fmla="*/ 173175 w 562819"/>
              <a:gd name="connsiteY39" fmla="*/ 2207836 h 5050605"/>
              <a:gd name="connsiteX40" fmla="*/ 216469 w 562819"/>
              <a:gd name="connsiteY40" fmla="*/ 2193405 h 5050605"/>
              <a:gd name="connsiteX41" fmla="*/ 245332 w 562819"/>
              <a:gd name="connsiteY41" fmla="*/ 2121254 h 5050605"/>
              <a:gd name="connsiteX42" fmla="*/ 202038 w 562819"/>
              <a:gd name="connsiteY42" fmla="*/ 1976951 h 5050605"/>
              <a:gd name="connsiteX43" fmla="*/ 158744 w 562819"/>
              <a:gd name="connsiteY43" fmla="*/ 1962521 h 5050605"/>
              <a:gd name="connsiteX44" fmla="*/ 173175 w 562819"/>
              <a:gd name="connsiteY44" fmla="*/ 1847078 h 5050605"/>
              <a:gd name="connsiteX45" fmla="*/ 187607 w 562819"/>
              <a:gd name="connsiteY45" fmla="*/ 1746066 h 5050605"/>
              <a:gd name="connsiteX46" fmla="*/ 173175 w 562819"/>
              <a:gd name="connsiteY46" fmla="*/ 1645054 h 5050605"/>
              <a:gd name="connsiteX47" fmla="*/ 187607 w 562819"/>
              <a:gd name="connsiteY47" fmla="*/ 1544042 h 5050605"/>
              <a:gd name="connsiteX48" fmla="*/ 202038 w 562819"/>
              <a:gd name="connsiteY48" fmla="*/ 1500751 h 5050605"/>
              <a:gd name="connsiteX49" fmla="*/ 245332 w 562819"/>
              <a:gd name="connsiteY49" fmla="*/ 1471890 h 5050605"/>
              <a:gd name="connsiteX50" fmla="*/ 303057 w 562819"/>
              <a:gd name="connsiteY50" fmla="*/ 1414169 h 5050605"/>
              <a:gd name="connsiteX51" fmla="*/ 375213 w 562819"/>
              <a:gd name="connsiteY51" fmla="*/ 1356448 h 5050605"/>
              <a:gd name="connsiteX52" fmla="*/ 404075 w 562819"/>
              <a:gd name="connsiteY52" fmla="*/ 1313157 h 5050605"/>
              <a:gd name="connsiteX53" fmla="*/ 432938 w 562819"/>
              <a:gd name="connsiteY53" fmla="*/ 1284297 h 5050605"/>
              <a:gd name="connsiteX54" fmla="*/ 447369 w 562819"/>
              <a:gd name="connsiteY54" fmla="*/ 1226575 h 5050605"/>
              <a:gd name="connsiteX55" fmla="*/ 476232 w 562819"/>
              <a:gd name="connsiteY55" fmla="*/ 1183284 h 5050605"/>
              <a:gd name="connsiteX56" fmla="*/ 490663 w 562819"/>
              <a:gd name="connsiteY56" fmla="*/ 1139994 h 5050605"/>
              <a:gd name="connsiteX57" fmla="*/ 548388 w 562819"/>
              <a:gd name="connsiteY57" fmla="*/ 1067842 h 5050605"/>
              <a:gd name="connsiteX58" fmla="*/ 533957 w 562819"/>
              <a:gd name="connsiteY58" fmla="*/ 981260 h 5050605"/>
              <a:gd name="connsiteX59" fmla="*/ 432938 w 562819"/>
              <a:gd name="connsiteY59" fmla="*/ 937969 h 5050605"/>
              <a:gd name="connsiteX60" fmla="*/ 404075 w 562819"/>
              <a:gd name="connsiteY60" fmla="*/ 894678 h 5050605"/>
              <a:gd name="connsiteX61" fmla="*/ 447369 w 562819"/>
              <a:gd name="connsiteY61" fmla="*/ 750375 h 5050605"/>
              <a:gd name="connsiteX62" fmla="*/ 476232 w 562819"/>
              <a:gd name="connsiteY62" fmla="*/ 721515 h 5050605"/>
              <a:gd name="connsiteX63" fmla="*/ 533957 w 562819"/>
              <a:gd name="connsiteY63" fmla="*/ 649363 h 5050605"/>
              <a:gd name="connsiteX64" fmla="*/ 562819 w 562819"/>
              <a:gd name="connsiteY64" fmla="*/ 548351 h 5050605"/>
              <a:gd name="connsiteX65" fmla="*/ 548388 w 562819"/>
              <a:gd name="connsiteY65" fmla="*/ 505060 h 5050605"/>
              <a:gd name="connsiteX66" fmla="*/ 519525 w 562819"/>
              <a:gd name="connsiteY66" fmla="*/ 476200 h 5050605"/>
              <a:gd name="connsiteX67" fmla="*/ 490663 w 562819"/>
              <a:gd name="connsiteY67" fmla="*/ 389618 h 5050605"/>
              <a:gd name="connsiteX68" fmla="*/ 447369 w 562819"/>
              <a:gd name="connsiteY68" fmla="*/ 317466 h 5050605"/>
              <a:gd name="connsiteX69" fmla="*/ 404075 w 562819"/>
              <a:gd name="connsiteY69" fmla="*/ 288606 h 5050605"/>
              <a:gd name="connsiteX70" fmla="*/ 346350 w 562819"/>
              <a:gd name="connsiteY70" fmla="*/ 187594 h 5050605"/>
              <a:gd name="connsiteX71" fmla="*/ 317488 w 562819"/>
              <a:gd name="connsiteY71" fmla="*/ 86582 h 5050605"/>
              <a:gd name="connsiteX72" fmla="*/ 288625 w 562819"/>
              <a:gd name="connsiteY72" fmla="*/ 57721 h 5050605"/>
              <a:gd name="connsiteX73" fmla="*/ 245332 w 562819"/>
              <a:gd name="connsiteY73" fmla="*/ 43291 h 5050605"/>
              <a:gd name="connsiteX74" fmla="*/ 216469 w 562819"/>
              <a:gd name="connsiteY74" fmla="*/ 0 h 50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2819" h="5050605">
                <a:moveTo>
                  <a:pt x="0" y="5050605"/>
                </a:moveTo>
                <a:cubicBezTo>
                  <a:pt x="4811" y="4973643"/>
                  <a:pt x="6359" y="4896408"/>
                  <a:pt x="14432" y="4819720"/>
                </a:cubicBezTo>
                <a:cubicBezTo>
                  <a:pt x="22116" y="4746732"/>
                  <a:pt x="56609" y="4777545"/>
                  <a:pt x="115450" y="4718708"/>
                </a:cubicBezTo>
                <a:cubicBezTo>
                  <a:pt x="125071" y="4709088"/>
                  <a:pt x="132646" y="4696847"/>
                  <a:pt x="144313" y="4689847"/>
                </a:cubicBezTo>
                <a:cubicBezTo>
                  <a:pt x="157357" y="4682021"/>
                  <a:pt x="172980" y="4679596"/>
                  <a:pt x="187607" y="4675417"/>
                </a:cubicBezTo>
                <a:cubicBezTo>
                  <a:pt x="314417" y="4639189"/>
                  <a:pt x="184850" y="4681148"/>
                  <a:pt x="288625" y="4646556"/>
                </a:cubicBezTo>
                <a:cubicBezTo>
                  <a:pt x="298246" y="4636936"/>
                  <a:pt x="308988" y="4628320"/>
                  <a:pt x="317488" y="4617696"/>
                </a:cubicBezTo>
                <a:cubicBezTo>
                  <a:pt x="363657" y="4559990"/>
                  <a:pt x="365483" y="4536827"/>
                  <a:pt x="331919" y="4444532"/>
                </a:cubicBezTo>
                <a:cubicBezTo>
                  <a:pt x="322729" y="4419263"/>
                  <a:pt x="264066" y="4410607"/>
                  <a:pt x="245332" y="4401241"/>
                </a:cubicBezTo>
                <a:cubicBezTo>
                  <a:pt x="72025" y="4314592"/>
                  <a:pt x="307413" y="4424058"/>
                  <a:pt x="173175" y="4343520"/>
                </a:cubicBezTo>
                <a:cubicBezTo>
                  <a:pt x="160131" y="4335694"/>
                  <a:pt x="144313" y="4333900"/>
                  <a:pt x="129882" y="4329090"/>
                </a:cubicBezTo>
                <a:cubicBezTo>
                  <a:pt x="125071" y="4305039"/>
                  <a:pt x="107694" y="4280206"/>
                  <a:pt x="115450" y="4256938"/>
                </a:cubicBezTo>
                <a:cubicBezTo>
                  <a:pt x="120261" y="4242507"/>
                  <a:pt x="145700" y="4250334"/>
                  <a:pt x="158744" y="4242508"/>
                </a:cubicBezTo>
                <a:cubicBezTo>
                  <a:pt x="257794" y="4183082"/>
                  <a:pt x="108255" y="4240096"/>
                  <a:pt x="230900" y="4199217"/>
                </a:cubicBezTo>
                <a:cubicBezTo>
                  <a:pt x="201902" y="3967241"/>
                  <a:pt x="257756" y="4153921"/>
                  <a:pt x="158744" y="4054914"/>
                </a:cubicBezTo>
                <a:cubicBezTo>
                  <a:pt x="147988" y="4044159"/>
                  <a:pt x="153816" y="4023500"/>
                  <a:pt x="144313" y="4011623"/>
                </a:cubicBezTo>
                <a:cubicBezTo>
                  <a:pt x="133478" y="3998080"/>
                  <a:pt x="115450" y="3992383"/>
                  <a:pt x="101019" y="3982763"/>
                </a:cubicBezTo>
                <a:cubicBezTo>
                  <a:pt x="91398" y="3968333"/>
                  <a:pt x="79914" y="3954984"/>
                  <a:pt x="72157" y="3939472"/>
                </a:cubicBezTo>
                <a:cubicBezTo>
                  <a:pt x="38405" y="3871972"/>
                  <a:pt x="60278" y="3794289"/>
                  <a:pt x="72157" y="3723017"/>
                </a:cubicBezTo>
                <a:cubicBezTo>
                  <a:pt x="77159" y="3693009"/>
                  <a:pt x="101019" y="3636435"/>
                  <a:pt x="101019" y="3636435"/>
                </a:cubicBezTo>
                <a:cubicBezTo>
                  <a:pt x="96209" y="3578714"/>
                  <a:pt x="94243" y="3520685"/>
                  <a:pt x="86588" y="3463272"/>
                </a:cubicBezTo>
                <a:cubicBezTo>
                  <a:pt x="84578" y="3448194"/>
                  <a:pt x="72157" y="3435192"/>
                  <a:pt x="72157" y="3419981"/>
                </a:cubicBezTo>
                <a:cubicBezTo>
                  <a:pt x="72157" y="3413040"/>
                  <a:pt x="76318" y="3273553"/>
                  <a:pt x="101019" y="3232387"/>
                </a:cubicBezTo>
                <a:cubicBezTo>
                  <a:pt x="118816" y="3202727"/>
                  <a:pt x="209310" y="3150578"/>
                  <a:pt x="216469" y="3145805"/>
                </a:cubicBezTo>
                <a:lnTo>
                  <a:pt x="259763" y="3116945"/>
                </a:lnTo>
                <a:cubicBezTo>
                  <a:pt x="269384" y="3102515"/>
                  <a:pt x="275082" y="3084488"/>
                  <a:pt x="288625" y="3073654"/>
                </a:cubicBezTo>
                <a:cubicBezTo>
                  <a:pt x="388208" y="2993992"/>
                  <a:pt x="278063" y="3139998"/>
                  <a:pt x="360782" y="3015933"/>
                </a:cubicBezTo>
                <a:cubicBezTo>
                  <a:pt x="365592" y="3001503"/>
                  <a:pt x="368410" y="2986247"/>
                  <a:pt x="375213" y="2972642"/>
                </a:cubicBezTo>
                <a:cubicBezTo>
                  <a:pt x="382969" y="2957130"/>
                  <a:pt x="402349" y="2946608"/>
                  <a:pt x="404075" y="2929351"/>
                </a:cubicBezTo>
                <a:cubicBezTo>
                  <a:pt x="407460" y="2895507"/>
                  <a:pt x="399418" y="2860917"/>
                  <a:pt x="389644" y="2828339"/>
                </a:cubicBezTo>
                <a:cubicBezTo>
                  <a:pt x="384660" y="2811727"/>
                  <a:pt x="367826" y="2800896"/>
                  <a:pt x="360782" y="2785048"/>
                </a:cubicBezTo>
                <a:cubicBezTo>
                  <a:pt x="348426" y="2757248"/>
                  <a:pt x="331919" y="2698466"/>
                  <a:pt x="331919" y="2698466"/>
                </a:cubicBezTo>
                <a:cubicBezTo>
                  <a:pt x="382294" y="2648094"/>
                  <a:pt x="356479" y="2682512"/>
                  <a:pt x="389644" y="2583024"/>
                </a:cubicBezTo>
                <a:lnTo>
                  <a:pt x="404075" y="2539733"/>
                </a:lnTo>
                <a:cubicBezTo>
                  <a:pt x="399265" y="2506062"/>
                  <a:pt x="410526" y="2465568"/>
                  <a:pt x="389644" y="2438721"/>
                </a:cubicBezTo>
                <a:cubicBezTo>
                  <a:pt x="370965" y="2414707"/>
                  <a:pt x="303057" y="2409860"/>
                  <a:pt x="303057" y="2409860"/>
                </a:cubicBezTo>
                <a:cubicBezTo>
                  <a:pt x="298246" y="2395430"/>
                  <a:pt x="301003" y="2375410"/>
                  <a:pt x="288625" y="2366569"/>
                </a:cubicBezTo>
                <a:cubicBezTo>
                  <a:pt x="263868" y="2348886"/>
                  <a:pt x="202038" y="2337708"/>
                  <a:pt x="202038" y="2337708"/>
                </a:cubicBezTo>
                <a:cubicBezTo>
                  <a:pt x="187444" y="2315820"/>
                  <a:pt x="158744" y="2281001"/>
                  <a:pt x="158744" y="2251127"/>
                </a:cubicBezTo>
                <a:cubicBezTo>
                  <a:pt x="158744" y="2235916"/>
                  <a:pt x="162419" y="2218592"/>
                  <a:pt x="173175" y="2207836"/>
                </a:cubicBezTo>
                <a:cubicBezTo>
                  <a:pt x="183932" y="2197080"/>
                  <a:pt x="202038" y="2198215"/>
                  <a:pt x="216469" y="2193405"/>
                </a:cubicBezTo>
                <a:cubicBezTo>
                  <a:pt x="226090" y="2169355"/>
                  <a:pt x="243181" y="2147068"/>
                  <a:pt x="245332" y="2121254"/>
                </a:cubicBezTo>
                <a:cubicBezTo>
                  <a:pt x="248391" y="2084548"/>
                  <a:pt x="239598" y="2006997"/>
                  <a:pt x="202038" y="1976951"/>
                </a:cubicBezTo>
                <a:cubicBezTo>
                  <a:pt x="190159" y="1967449"/>
                  <a:pt x="173175" y="1967331"/>
                  <a:pt x="158744" y="1962521"/>
                </a:cubicBezTo>
                <a:cubicBezTo>
                  <a:pt x="163554" y="1924040"/>
                  <a:pt x="168049" y="1885518"/>
                  <a:pt x="173175" y="1847078"/>
                </a:cubicBezTo>
                <a:cubicBezTo>
                  <a:pt x="177671" y="1813364"/>
                  <a:pt x="187607" y="1780079"/>
                  <a:pt x="187607" y="1746066"/>
                </a:cubicBezTo>
                <a:cubicBezTo>
                  <a:pt x="187607" y="1712053"/>
                  <a:pt x="177986" y="1678725"/>
                  <a:pt x="173175" y="1645054"/>
                </a:cubicBezTo>
                <a:cubicBezTo>
                  <a:pt x="177986" y="1611383"/>
                  <a:pt x="180936" y="1577394"/>
                  <a:pt x="187607" y="1544042"/>
                </a:cubicBezTo>
                <a:cubicBezTo>
                  <a:pt x="190590" y="1529126"/>
                  <a:pt x="192535" y="1512629"/>
                  <a:pt x="202038" y="1500751"/>
                </a:cubicBezTo>
                <a:cubicBezTo>
                  <a:pt x="212873" y="1487208"/>
                  <a:pt x="230901" y="1481510"/>
                  <a:pt x="245332" y="1471890"/>
                </a:cubicBezTo>
                <a:cubicBezTo>
                  <a:pt x="276817" y="1377440"/>
                  <a:pt x="233088" y="1470141"/>
                  <a:pt x="303057" y="1414169"/>
                </a:cubicBezTo>
                <a:cubicBezTo>
                  <a:pt x="396306" y="1339573"/>
                  <a:pt x="266393" y="1392718"/>
                  <a:pt x="375213" y="1356448"/>
                </a:cubicBezTo>
                <a:cubicBezTo>
                  <a:pt x="384834" y="1342018"/>
                  <a:pt x="393240" y="1326699"/>
                  <a:pt x="404075" y="1313157"/>
                </a:cubicBezTo>
                <a:cubicBezTo>
                  <a:pt x="412575" y="1302533"/>
                  <a:pt x="426853" y="1296466"/>
                  <a:pt x="432938" y="1284297"/>
                </a:cubicBezTo>
                <a:cubicBezTo>
                  <a:pt x="441808" y="1266558"/>
                  <a:pt x="439556" y="1244804"/>
                  <a:pt x="447369" y="1226575"/>
                </a:cubicBezTo>
                <a:cubicBezTo>
                  <a:pt x="454201" y="1210634"/>
                  <a:pt x="466611" y="1197714"/>
                  <a:pt x="476232" y="1183284"/>
                </a:cubicBezTo>
                <a:cubicBezTo>
                  <a:pt x="481042" y="1168854"/>
                  <a:pt x="483860" y="1153599"/>
                  <a:pt x="490663" y="1139994"/>
                </a:cubicBezTo>
                <a:cubicBezTo>
                  <a:pt x="508868" y="1103585"/>
                  <a:pt x="521542" y="1094686"/>
                  <a:pt x="548388" y="1067842"/>
                </a:cubicBezTo>
                <a:cubicBezTo>
                  <a:pt x="543578" y="1038981"/>
                  <a:pt x="547043" y="1007430"/>
                  <a:pt x="533957" y="981260"/>
                </a:cubicBezTo>
                <a:cubicBezTo>
                  <a:pt x="519720" y="952789"/>
                  <a:pt x="455387" y="943581"/>
                  <a:pt x="432938" y="937969"/>
                </a:cubicBezTo>
                <a:cubicBezTo>
                  <a:pt x="423317" y="923539"/>
                  <a:pt x="405801" y="911935"/>
                  <a:pt x="404075" y="894678"/>
                </a:cubicBezTo>
                <a:cubicBezTo>
                  <a:pt x="397526" y="829190"/>
                  <a:pt x="411589" y="795097"/>
                  <a:pt x="447369" y="750375"/>
                </a:cubicBezTo>
                <a:cubicBezTo>
                  <a:pt x="455869" y="739751"/>
                  <a:pt x="467732" y="732139"/>
                  <a:pt x="476232" y="721515"/>
                </a:cubicBezTo>
                <a:cubicBezTo>
                  <a:pt x="549057" y="630490"/>
                  <a:pt x="464262" y="719053"/>
                  <a:pt x="533957" y="649363"/>
                </a:cubicBezTo>
                <a:cubicBezTo>
                  <a:pt x="540762" y="628949"/>
                  <a:pt x="562819" y="566470"/>
                  <a:pt x="562819" y="548351"/>
                </a:cubicBezTo>
                <a:cubicBezTo>
                  <a:pt x="562819" y="533140"/>
                  <a:pt x="556214" y="518103"/>
                  <a:pt x="548388" y="505060"/>
                </a:cubicBezTo>
                <a:cubicBezTo>
                  <a:pt x="541388" y="493394"/>
                  <a:pt x="529146" y="485820"/>
                  <a:pt x="519525" y="476200"/>
                </a:cubicBezTo>
                <a:lnTo>
                  <a:pt x="490663" y="389618"/>
                </a:lnTo>
                <a:cubicBezTo>
                  <a:pt x="475956" y="345499"/>
                  <a:pt x="483386" y="346278"/>
                  <a:pt x="447369" y="317466"/>
                </a:cubicBezTo>
                <a:cubicBezTo>
                  <a:pt x="433825" y="306632"/>
                  <a:pt x="418506" y="298226"/>
                  <a:pt x="404075" y="288606"/>
                </a:cubicBezTo>
                <a:cubicBezTo>
                  <a:pt x="373554" y="166528"/>
                  <a:pt x="415132" y="290760"/>
                  <a:pt x="346350" y="187594"/>
                </a:cubicBezTo>
                <a:cubicBezTo>
                  <a:pt x="332165" y="166318"/>
                  <a:pt x="327110" y="105825"/>
                  <a:pt x="317488" y="86582"/>
                </a:cubicBezTo>
                <a:cubicBezTo>
                  <a:pt x="311403" y="74413"/>
                  <a:pt x="300292" y="64721"/>
                  <a:pt x="288625" y="57721"/>
                </a:cubicBezTo>
                <a:cubicBezTo>
                  <a:pt x="275581" y="49895"/>
                  <a:pt x="259763" y="48101"/>
                  <a:pt x="245332" y="43291"/>
                </a:cubicBezTo>
                <a:lnTo>
                  <a:pt x="21646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7" name="テキスト ボックス 166">
            <a:extLst>
              <a:ext uri="{FF2B5EF4-FFF2-40B4-BE49-F238E27FC236}">
                <a16:creationId xmlns:a16="http://schemas.microsoft.com/office/drawing/2014/main" id="{EE0A50E8-1567-9505-FBF6-AE9D8689811F}"/>
              </a:ext>
            </a:extLst>
          </p:cNvPr>
          <p:cNvSpPr txBox="1"/>
          <p:nvPr/>
        </p:nvSpPr>
        <p:spPr>
          <a:xfrm>
            <a:off x="6642503" y="6334780"/>
            <a:ext cx="1377300" cy="523220"/>
          </a:xfrm>
          <a:prstGeom prst="rect">
            <a:avLst/>
          </a:prstGeom>
          <a:noFill/>
        </p:spPr>
        <p:txBody>
          <a:bodyPr wrap="none" rtlCol="0">
            <a:spAutoFit/>
          </a:bodyPr>
          <a:lstStyle/>
          <a:p>
            <a:r>
              <a:rPr lang="en-US" altLang="ja-JP" sz="1400" dirty="0"/>
              <a:t>4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6" name="テキスト ボックス 195">
            <a:extLst>
              <a:ext uri="{FF2B5EF4-FFF2-40B4-BE49-F238E27FC236}">
                <a16:creationId xmlns:a16="http://schemas.microsoft.com/office/drawing/2014/main" id="{C8B641FC-6E22-8099-9836-57F065552320}"/>
              </a:ext>
            </a:extLst>
          </p:cNvPr>
          <p:cNvSpPr txBox="1"/>
          <p:nvPr/>
        </p:nvSpPr>
        <p:spPr>
          <a:xfrm>
            <a:off x="7955752" y="6305920"/>
            <a:ext cx="1518364" cy="523220"/>
          </a:xfrm>
          <a:prstGeom prst="rect">
            <a:avLst/>
          </a:prstGeom>
          <a:noFill/>
        </p:spPr>
        <p:txBody>
          <a:bodyPr wrap="none" rtlCol="0">
            <a:spAutoFit/>
          </a:bodyPr>
          <a:lstStyle/>
          <a:p>
            <a:r>
              <a:rPr lang="en-US" altLang="ja-JP" sz="1400" dirty="0"/>
              <a:t>1.5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7" name="テキスト ボックス 196">
            <a:extLst>
              <a:ext uri="{FF2B5EF4-FFF2-40B4-BE49-F238E27FC236}">
                <a16:creationId xmlns:a16="http://schemas.microsoft.com/office/drawing/2014/main" id="{B5713CE5-2B41-946C-475D-1D00B5B1B44D}"/>
              </a:ext>
            </a:extLst>
          </p:cNvPr>
          <p:cNvSpPr txBox="1"/>
          <p:nvPr/>
        </p:nvSpPr>
        <p:spPr>
          <a:xfrm>
            <a:off x="9336987" y="6299466"/>
            <a:ext cx="1518364" cy="523220"/>
          </a:xfrm>
          <a:prstGeom prst="rect">
            <a:avLst/>
          </a:prstGeom>
          <a:noFill/>
        </p:spPr>
        <p:txBody>
          <a:bodyPr wrap="none" rtlCol="0">
            <a:spAutoFit/>
          </a:bodyPr>
          <a:lstStyle/>
          <a:p>
            <a:r>
              <a:rPr lang="en-US" altLang="ja-JP" sz="1400" dirty="0"/>
              <a:t>0.2 MeV FWHM</a:t>
            </a:r>
          </a:p>
          <a:p>
            <a:r>
              <a:rPr lang="en-US" altLang="ja-JP" sz="1400" dirty="0"/>
              <a:t>(</a:t>
            </a:r>
            <a:r>
              <a:rPr lang="en-US" altLang="ja-JP" sz="1400" dirty="0">
                <a:cs typeface="Symbol" charset="2"/>
              </a:rPr>
              <a:t>e</a:t>
            </a:r>
            <a:r>
              <a:rPr lang="en-US" altLang="ja-JP" sz="1400" dirty="0">
                <a:latin typeface="Symbol" charset="2"/>
                <a:cs typeface="Symbol" charset="2"/>
              </a:rPr>
              <a:t>, </a:t>
            </a:r>
            <a:r>
              <a:rPr lang="en-US" altLang="ja-JP" sz="1400" dirty="0" err="1">
                <a:cs typeface="Symbol" charset="2"/>
              </a:rPr>
              <a:t>e</a:t>
            </a:r>
            <a:r>
              <a:rPr lang="en-US" altLang="ja-JP" sz="1400" dirty="0" err="1">
                <a:latin typeface="Symbol" charset="2"/>
                <a:cs typeface="Symbol" charset="2"/>
              </a:rPr>
              <a:t>’K</a:t>
            </a:r>
            <a:r>
              <a:rPr lang="en-US" altLang="ja-JP" sz="1400" dirty="0">
                <a:latin typeface="Symbol" charset="2"/>
                <a:cs typeface="Symbol" charset="2"/>
              </a:rPr>
              <a:t>+</a:t>
            </a:r>
            <a:r>
              <a:rPr lang="en-US" altLang="ja-JP" sz="1400" dirty="0"/>
              <a:t>)</a:t>
            </a:r>
            <a:endParaRPr lang="ja-JP" altLang="en-US" sz="1400" dirty="0"/>
          </a:p>
        </p:txBody>
      </p:sp>
      <p:sp>
        <p:nvSpPr>
          <p:cNvPr id="168" name="テキスト ボックス 167">
            <a:extLst>
              <a:ext uri="{FF2B5EF4-FFF2-40B4-BE49-F238E27FC236}">
                <a16:creationId xmlns:a16="http://schemas.microsoft.com/office/drawing/2014/main" id="{D05964DF-E247-92ED-502C-46001F26888F}"/>
              </a:ext>
            </a:extLst>
          </p:cNvPr>
          <p:cNvSpPr txBox="1"/>
          <p:nvPr/>
        </p:nvSpPr>
        <p:spPr>
          <a:xfrm>
            <a:off x="6827205" y="1504986"/>
            <a:ext cx="1156086" cy="738664"/>
          </a:xfrm>
          <a:prstGeom prst="rect">
            <a:avLst/>
          </a:prstGeom>
          <a:noFill/>
        </p:spPr>
        <p:txBody>
          <a:bodyPr wrap="none" rtlCol="0">
            <a:spAutoFit/>
          </a:bodyPr>
          <a:lstStyle/>
          <a:p>
            <a:r>
              <a:rPr lang="en-US" altLang="ja-JP" sz="1400" dirty="0"/>
              <a:t>major shell</a:t>
            </a:r>
          </a:p>
          <a:p>
            <a:r>
              <a:rPr lang="en-US" altLang="ja-JP" sz="1400" dirty="0"/>
              <a:t>structure</a:t>
            </a:r>
          </a:p>
          <a:p>
            <a:r>
              <a:rPr lang="en-US" altLang="ja-JP" sz="1400" dirty="0">
                <a:sym typeface="Wingdings"/>
              </a:rPr>
              <a:t> V</a:t>
            </a:r>
            <a:r>
              <a:rPr lang="en-US" altLang="ja-JP" sz="1400" baseline="-25000" dirty="0">
                <a:sym typeface="Wingdings"/>
              </a:rPr>
              <a:t>0</a:t>
            </a:r>
            <a:endParaRPr lang="ja-JP" altLang="en-US" sz="1400" baseline="-25000" dirty="0"/>
          </a:p>
        </p:txBody>
      </p:sp>
      <p:sp>
        <p:nvSpPr>
          <p:cNvPr id="172" name="テキスト ボックス 171">
            <a:extLst>
              <a:ext uri="{FF2B5EF4-FFF2-40B4-BE49-F238E27FC236}">
                <a16:creationId xmlns:a16="http://schemas.microsoft.com/office/drawing/2014/main" id="{A80BCAB5-2821-072B-1B6C-518545466022}"/>
              </a:ext>
            </a:extLst>
          </p:cNvPr>
          <p:cNvSpPr txBox="1"/>
          <p:nvPr/>
        </p:nvSpPr>
        <p:spPr>
          <a:xfrm>
            <a:off x="8338819" y="4269731"/>
            <a:ext cx="1330814" cy="738664"/>
          </a:xfrm>
          <a:prstGeom prst="rect">
            <a:avLst/>
          </a:prstGeom>
          <a:noFill/>
        </p:spPr>
        <p:txBody>
          <a:bodyPr wrap="none" rtlCol="0">
            <a:spAutoFit/>
          </a:bodyPr>
          <a:lstStyle/>
          <a:p>
            <a:r>
              <a:rPr lang="en-US" altLang="ja-JP" sz="1400" dirty="0"/>
              <a:t>Core excited </a:t>
            </a:r>
          </a:p>
          <a:p>
            <a:r>
              <a:rPr lang="en-US" altLang="ja-JP" sz="1400" dirty="0"/>
              <a:t>         state</a:t>
            </a:r>
          </a:p>
          <a:p>
            <a:r>
              <a:rPr lang="en-US" altLang="ja-JP" sz="1400" dirty="0">
                <a:sym typeface="Wingdings"/>
              </a:rPr>
              <a:t> V</a:t>
            </a:r>
            <a:r>
              <a:rPr lang="en-US" altLang="ja-JP" sz="1400" baseline="-25000" dirty="0">
                <a:sym typeface="Wingdings"/>
              </a:rPr>
              <a:t>N</a:t>
            </a:r>
            <a:endParaRPr lang="ja-JP" altLang="en-US" sz="1400" baseline="-25000" dirty="0"/>
          </a:p>
        </p:txBody>
      </p:sp>
      <p:sp>
        <p:nvSpPr>
          <p:cNvPr id="198" name="テキスト ボックス 197">
            <a:extLst>
              <a:ext uri="{FF2B5EF4-FFF2-40B4-BE49-F238E27FC236}">
                <a16:creationId xmlns:a16="http://schemas.microsoft.com/office/drawing/2014/main" id="{03374A63-C7C6-EB0D-49EB-EA953C9217C6}"/>
              </a:ext>
            </a:extLst>
          </p:cNvPr>
          <p:cNvSpPr txBox="1"/>
          <p:nvPr/>
        </p:nvSpPr>
        <p:spPr>
          <a:xfrm>
            <a:off x="9139267" y="5383040"/>
            <a:ext cx="1305165" cy="523220"/>
          </a:xfrm>
          <a:prstGeom prst="rect">
            <a:avLst/>
          </a:prstGeom>
          <a:noFill/>
        </p:spPr>
        <p:txBody>
          <a:bodyPr wrap="none" rtlCol="0">
            <a:spAutoFit/>
          </a:bodyPr>
          <a:lstStyle/>
          <a:p>
            <a:r>
              <a:rPr lang="en-US" altLang="ja-JP" sz="1400" dirty="0"/>
              <a:t>Spin doublet</a:t>
            </a:r>
          </a:p>
          <a:p>
            <a:r>
              <a:rPr lang="en-US" altLang="ja-JP" sz="1400" dirty="0">
                <a:sym typeface="Wingdings"/>
              </a:rPr>
              <a:t> </a:t>
            </a:r>
            <a:r>
              <a:rPr lang="en-US" altLang="ja-JP" sz="1400" dirty="0" err="1">
                <a:sym typeface="Wingdings"/>
              </a:rPr>
              <a:t>V</a:t>
            </a:r>
            <a:r>
              <a:rPr lang="en-US" altLang="ja-JP" sz="1400" baseline="-25000" dirty="0" err="1">
                <a:latin typeface="Symbol" charset="2"/>
                <a:cs typeface="Symbol" charset="2"/>
                <a:sym typeface="Wingdings"/>
              </a:rPr>
              <a:t>s</a:t>
            </a:r>
            <a:r>
              <a:rPr lang="en-US" altLang="ja-JP" sz="1400" baseline="-25000" dirty="0">
                <a:sym typeface="Wingdings"/>
              </a:rPr>
              <a:t>,</a:t>
            </a:r>
            <a:r>
              <a:rPr lang="en-US" altLang="ja-JP" sz="1400" dirty="0">
                <a:sym typeface="Wingdings"/>
              </a:rPr>
              <a:t>, V</a:t>
            </a:r>
            <a:r>
              <a:rPr lang="en-US" altLang="ja-JP" sz="1400" baseline="-25000" dirty="0">
                <a:latin typeface="Symbol" charset="2"/>
                <a:cs typeface="Symbol" charset="2"/>
                <a:sym typeface="Wingdings"/>
              </a:rPr>
              <a:t>L</a:t>
            </a:r>
            <a:r>
              <a:rPr lang="en-US" altLang="ja-JP" sz="1400" dirty="0">
                <a:sym typeface="Wingdings"/>
              </a:rPr>
              <a:t>, V</a:t>
            </a:r>
            <a:r>
              <a:rPr lang="en-US" altLang="ja-JP" sz="1400" baseline="-25000" dirty="0">
                <a:sym typeface="Wingdings"/>
              </a:rPr>
              <a:t>T</a:t>
            </a:r>
            <a:endParaRPr lang="ja-JP" altLang="en-US" sz="1400" baseline="-25000" dirty="0"/>
          </a:p>
        </p:txBody>
      </p:sp>
      <p:sp>
        <p:nvSpPr>
          <p:cNvPr id="199" name="テキスト ボックス 198">
            <a:extLst>
              <a:ext uri="{FF2B5EF4-FFF2-40B4-BE49-F238E27FC236}">
                <a16:creationId xmlns:a16="http://schemas.microsoft.com/office/drawing/2014/main" id="{068ADE53-7B1F-9CC1-3175-F67A1EA6754B}"/>
              </a:ext>
            </a:extLst>
          </p:cNvPr>
          <p:cNvSpPr txBox="1"/>
          <p:nvPr/>
        </p:nvSpPr>
        <p:spPr>
          <a:xfrm>
            <a:off x="8216083" y="3098725"/>
            <a:ext cx="1146468" cy="523220"/>
          </a:xfrm>
          <a:prstGeom prst="rect">
            <a:avLst/>
          </a:prstGeom>
          <a:noFill/>
        </p:spPr>
        <p:txBody>
          <a:bodyPr wrap="none" rtlCol="0">
            <a:spAutoFit/>
          </a:bodyPr>
          <a:lstStyle/>
          <a:p>
            <a:r>
              <a:rPr lang="en-US" altLang="ja-JP" sz="1400" dirty="0"/>
              <a:t>LS splitting</a:t>
            </a:r>
          </a:p>
          <a:p>
            <a:r>
              <a:rPr lang="en-US" altLang="ja-JP" sz="1400" dirty="0">
                <a:sym typeface="Wingdings"/>
              </a:rPr>
              <a:t> V</a:t>
            </a:r>
            <a:r>
              <a:rPr lang="en-US" altLang="ja-JP" sz="1400" baseline="-25000" dirty="0">
                <a:latin typeface="Symbol" charset="2"/>
                <a:cs typeface="Symbol" charset="2"/>
                <a:sym typeface="Wingdings"/>
              </a:rPr>
              <a:t>L</a:t>
            </a:r>
            <a:endParaRPr lang="ja-JP" altLang="en-US" sz="1400" baseline="-25000" dirty="0"/>
          </a:p>
        </p:txBody>
      </p:sp>
      <p:cxnSp>
        <p:nvCxnSpPr>
          <p:cNvPr id="57" name="直線コネクタ 56">
            <a:extLst>
              <a:ext uri="{FF2B5EF4-FFF2-40B4-BE49-F238E27FC236}">
                <a16:creationId xmlns:a16="http://schemas.microsoft.com/office/drawing/2014/main" id="{EE06967C-D455-DE00-430E-5AA23F07963B}"/>
              </a:ext>
            </a:extLst>
          </p:cNvPr>
          <p:cNvCxnSpPr/>
          <p:nvPr/>
        </p:nvCxnSpPr>
        <p:spPr>
          <a:xfrm>
            <a:off x="4315123" y="4255105"/>
            <a:ext cx="5665490" cy="0"/>
          </a:xfrm>
          <a:prstGeom prst="line">
            <a:avLst/>
          </a:prstGeom>
        </p:spPr>
        <p:style>
          <a:lnRef idx="2">
            <a:schemeClr val="accent4"/>
          </a:lnRef>
          <a:fillRef idx="0">
            <a:schemeClr val="accent4"/>
          </a:fillRef>
          <a:effectRef idx="1">
            <a:schemeClr val="accent4"/>
          </a:effectRef>
          <a:fontRef idx="minor">
            <a:schemeClr val="tx1"/>
          </a:fontRef>
        </p:style>
      </p:cxnSp>
      <p:sp>
        <p:nvSpPr>
          <p:cNvPr id="59" name="テキスト ボックス 58">
            <a:extLst>
              <a:ext uri="{FF2B5EF4-FFF2-40B4-BE49-F238E27FC236}">
                <a16:creationId xmlns:a16="http://schemas.microsoft.com/office/drawing/2014/main" id="{13BDEF4C-CD96-86E5-5513-FA2B9C359C2D}"/>
              </a:ext>
            </a:extLst>
          </p:cNvPr>
          <p:cNvSpPr txBox="1"/>
          <p:nvPr/>
        </p:nvSpPr>
        <p:spPr>
          <a:xfrm>
            <a:off x="6684048" y="3856913"/>
            <a:ext cx="3289747" cy="369332"/>
          </a:xfrm>
          <a:prstGeom prst="rect">
            <a:avLst/>
          </a:prstGeom>
          <a:noFill/>
        </p:spPr>
        <p:txBody>
          <a:bodyPr wrap="none" rtlCol="0">
            <a:spAutoFit/>
          </a:bodyPr>
          <a:lstStyle/>
          <a:p>
            <a:r>
              <a:rPr lang="en-US" altLang="ja-JP" dirty="0">
                <a:solidFill>
                  <a:schemeClr val="accent4"/>
                </a:solidFill>
              </a:rPr>
              <a:t>particle emission threshold </a:t>
            </a:r>
            <a:endParaRPr lang="ja-JP" altLang="en-US" dirty="0">
              <a:solidFill>
                <a:schemeClr val="accent4"/>
              </a:solidFill>
            </a:endParaRPr>
          </a:p>
        </p:txBody>
      </p:sp>
      <p:sp>
        <p:nvSpPr>
          <p:cNvPr id="69" name="テキスト ボックス 68">
            <a:extLst>
              <a:ext uri="{FF2B5EF4-FFF2-40B4-BE49-F238E27FC236}">
                <a16:creationId xmlns:a16="http://schemas.microsoft.com/office/drawing/2014/main" id="{492BCA03-5B95-162D-4857-C9B453CA4AD0}"/>
              </a:ext>
            </a:extLst>
          </p:cNvPr>
          <p:cNvSpPr txBox="1"/>
          <p:nvPr/>
        </p:nvSpPr>
        <p:spPr>
          <a:xfrm>
            <a:off x="5782506" y="3873222"/>
            <a:ext cx="965329" cy="369332"/>
          </a:xfrm>
          <a:prstGeom prst="rect">
            <a:avLst/>
          </a:prstGeom>
          <a:noFill/>
        </p:spPr>
        <p:txBody>
          <a:bodyPr wrap="none" rtlCol="0">
            <a:spAutoFit/>
          </a:bodyPr>
          <a:lstStyle/>
          <a:p>
            <a:r>
              <a:rPr lang="en-US" altLang="ja-JP" dirty="0">
                <a:solidFill>
                  <a:srgbClr val="E8950E"/>
                </a:solidFill>
              </a:rPr>
              <a:t>p+</a:t>
            </a:r>
            <a:r>
              <a:rPr lang="en-US" altLang="ja-JP" baseline="30000" dirty="0">
                <a:solidFill>
                  <a:srgbClr val="E8950E"/>
                </a:solidFill>
              </a:rPr>
              <a:t>11</a:t>
            </a:r>
            <a:r>
              <a:rPr lang="en-US" altLang="ja-JP" baseline="-25000" dirty="0">
                <a:solidFill>
                  <a:srgbClr val="E8950E"/>
                </a:solidFill>
                <a:latin typeface="Symbol" charset="2"/>
                <a:cs typeface="Symbol" charset="2"/>
              </a:rPr>
              <a:t>L</a:t>
            </a:r>
            <a:r>
              <a:rPr lang="en-US" altLang="ja-JP" dirty="0">
                <a:solidFill>
                  <a:srgbClr val="E8950E"/>
                </a:solidFill>
              </a:rPr>
              <a:t>B</a:t>
            </a:r>
            <a:endParaRPr lang="ja-JP" altLang="en-US" dirty="0">
              <a:solidFill>
                <a:srgbClr val="E8950E"/>
              </a:solidFill>
            </a:endParaRPr>
          </a:p>
        </p:txBody>
      </p:sp>
      <p:cxnSp>
        <p:nvCxnSpPr>
          <p:cNvPr id="76" name="直線矢印コネクタ 75">
            <a:extLst>
              <a:ext uri="{FF2B5EF4-FFF2-40B4-BE49-F238E27FC236}">
                <a16:creationId xmlns:a16="http://schemas.microsoft.com/office/drawing/2014/main" id="{B220E690-70A3-4329-752C-F5FF567C0C7D}"/>
              </a:ext>
            </a:extLst>
          </p:cNvPr>
          <p:cNvCxnSpPr>
            <a:endCxn id="69" idx="1"/>
          </p:cNvCxnSpPr>
          <p:nvPr/>
        </p:nvCxnSpPr>
        <p:spPr>
          <a:xfrm>
            <a:off x="5324475" y="3963814"/>
            <a:ext cx="458031" cy="940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CCB7622A-D082-186A-6085-212C707508A7}"/>
              </a:ext>
            </a:extLst>
          </p:cNvPr>
          <p:cNvCxnSpPr>
            <a:endCxn id="69" idx="1"/>
          </p:cNvCxnSpPr>
          <p:nvPr/>
        </p:nvCxnSpPr>
        <p:spPr>
          <a:xfrm>
            <a:off x="4931631" y="3557766"/>
            <a:ext cx="850874" cy="500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テキスト ボックス 93">
            <a:extLst>
              <a:ext uri="{FF2B5EF4-FFF2-40B4-BE49-F238E27FC236}">
                <a16:creationId xmlns:a16="http://schemas.microsoft.com/office/drawing/2014/main" id="{22F96450-41BA-977C-3CED-16E01AF84058}"/>
              </a:ext>
            </a:extLst>
          </p:cNvPr>
          <p:cNvSpPr txBox="1"/>
          <p:nvPr/>
        </p:nvSpPr>
        <p:spPr>
          <a:xfrm rot="5400000">
            <a:off x="9465506" y="2713288"/>
            <a:ext cx="2031710" cy="369332"/>
          </a:xfrm>
          <a:prstGeom prst="rect">
            <a:avLst/>
          </a:prstGeom>
          <a:noFill/>
          <a:ln>
            <a:noFill/>
          </a:ln>
        </p:spPr>
        <p:txBody>
          <a:bodyPr wrap="none" rtlCol="0">
            <a:spAutoFit/>
          </a:bodyPr>
          <a:lstStyle/>
          <a:p>
            <a:r>
              <a:rPr lang="en-US" altLang="ja-JP" dirty="0">
                <a:solidFill>
                  <a:srgbClr val="E8950E"/>
                </a:solidFill>
              </a:rPr>
              <a:t>Resonance state</a:t>
            </a:r>
            <a:endParaRPr lang="ja-JP" altLang="en-US" dirty="0">
              <a:solidFill>
                <a:srgbClr val="E8950E"/>
              </a:solidFill>
            </a:endParaRPr>
          </a:p>
        </p:txBody>
      </p:sp>
      <p:sp>
        <p:nvSpPr>
          <p:cNvPr id="95" name="右中かっこ 94">
            <a:extLst>
              <a:ext uri="{FF2B5EF4-FFF2-40B4-BE49-F238E27FC236}">
                <a16:creationId xmlns:a16="http://schemas.microsoft.com/office/drawing/2014/main" id="{BED087A1-9302-1CB2-98E6-EB77457BD45A}"/>
              </a:ext>
            </a:extLst>
          </p:cNvPr>
          <p:cNvSpPr/>
          <p:nvPr/>
        </p:nvSpPr>
        <p:spPr>
          <a:xfrm>
            <a:off x="10096061" y="1139995"/>
            <a:ext cx="215064" cy="3050599"/>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srgbClr val="E8950E"/>
              </a:solidFill>
            </a:endParaRPr>
          </a:p>
        </p:txBody>
      </p:sp>
      <p:sp>
        <p:nvSpPr>
          <p:cNvPr id="96" name="テキスト ボックス 95">
            <a:extLst>
              <a:ext uri="{FF2B5EF4-FFF2-40B4-BE49-F238E27FC236}">
                <a16:creationId xmlns:a16="http://schemas.microsoft.com/office/drawing/2014/main" id="{522BE0EB-0EA0-12D6-03B5-CB42F6F283D1}"/>
              </a:ext>
            </a:extLst>
          </p:cNvPr>
          <p:cNvSpPr txBox="1"/>
          <p:nvPr/>
        </p:nvSpPr>
        <p:spPr>
          <a:xfrm rot="5400000">
            <a:off x="9695721" y="4984990"/>
            <a:ext cx="1542410" cy="369332"/>
          </a:xfrm>
          <a:prstGeom prst="rect">
            <a:avLst/>
          </a:prstGeom>
          <a:noFill/>
          <a:ln>
            <a:noFill/>
          </a:ln>
        </p:spPr>
        <p:txBody>
          <a:bodyPr wrap="none" rtlCol="0">
            <a:spAutoFit/>
          </a:bodyPr>
          <a:lstStyle/>
          <a:p>
            <a:r>
              <a:rPr lang="en-US" altLang="ja-JP" dirty="0">
                <a:solidFill>
                  <a:srgbClr val="E8950E"/>
                </a:solidFill>
              </a:rPr>
              <a:t>Bound state</a:t>
            </a:r>
            <a:endParaRPr lang="ja-JP" altLang="en-US" dirty="0">
              <a:solidFill>
                <a:srgbClr val="E8950E"/>
              </a:solidFill>
            </a:endParaRPr>
          </a:p>
        </p:txBody>
      </p:sp>
      <p:sp>
        <p:nvSpPr>
          <p:cNvPr id="97" name="右中かっこ 96">
            <a:extLst>
              <a:ext uri="{FF2B5EF4-FFF2-40B4-BE49-F238E27FC236}">
                <a16:creationId xmlns:a16="http://schemas.microsoft.com/office/drawing/2014/main" id="{50585E57-82A5-16C4-A4AA-A6B23BC3927D}"/>
              </a:ext>
            </a:extLst>
          </p:cNvPr>
          <p:cNvSpPr/>
          <p:nvPr/>
        </p:nvSpPr>
        <p:spPr>
          <a:xfrm>
            <a:off x="10081630" y="4270937"/>
            <a:ext cx="215064" cy="1835768"/>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srgbClr val="E8950E"/>
              </a:solidFill>
            </a:endParaRPr>
          </a:p>
        </p:txBody>
      </p:sp>
      <p:sp>
        <p:nvSpPr>
          <p:cNvPr id="98" name="テキスト ボックス 97">
            <a:extLst>
              <a:ext uri="{FF2B5EF4-FFF2-40B4-BE49-F238E27FC236}">
                <a16:creationId xmlns:a16="http://schemas.microsoft.com/office/drawing/2014/main" id="{D96D6F75-7CBD-015A-210C-81FEFB09B5CB}"/>
              </a:ext>
            </a:extLst>
          </p:cNvPr>
          <p:cNvSpPr txBox="1"/>
          <p:nvPr/>
        </p:nvSpPr>
        <p:spPr>
          <a:xfrm>
            <a:off x="5129174" y="2738067"/>
            <a:ext cx="2226235" cy="523220"/>
          </a:xfrm>
          <a:prstGeom prst="rect">
            <a:avLst/>
          </a:prstGeom>
          <a:noFill/>
        </p:spPr>
        <p:txBody>
          <a:bodyPr wrap="square" rtlCol="0">
            <a:spAutoFit/>
          </a:bodyPr>
          <a:lstStyle/>
          <a:p>
            <a:r>
              <a:rPr lang="en-US" altLang="ja-JP" sz="1400" dirty="0"/>
              <a:t>Level splitting due to LS force </a:t>
            </a:r>
            <a:endParaRPr lang="ja-JP" altLang="en-US" sz="1400" dirty="0"/>
          </a:p>
        </p:txBody>
      </p:sp>
    </p:spTree>
    <p:extLst>
      <p:ext uri="{BB962C8B-B14F-4D97-AF65-F5344CB8AC3E}">
        <p14:creationId xmlns:p14="http://schemas.microsoft.com/office/powerpoint/2010/main" val="76038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2E55E-8998-FC97-55A9-32719A07804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E631F5C-A1E5-392E-79C5-4D6A7D1A8FE6}"/>
              </a:ext>
            </a:extLst>
          </p:cNvPr>
          <p:cNvSpPr>
            <a:spLocks noGrp="1"/>
          </p:cNvSpPr>
          <p:nvPr>
            <p:ph type="title"/>
          </p:nvPr>
        </p:nvSpPr>
        <p:spPr>
          <a:xfrm>
            <a:off x="2209801" y="121024"/>
            <a:ext cx="7770813" cy="852704"/>
          </a:xfrm>
        </p:spPr>
        <p:txBody>
          <a:bodyPr>
            <a:normAutofit/>
          </a:bodyPr>
          <a:lstStyle/>
          <a:p>
            <a:r>
              <a:rPr kumimoji="1" lang="en-US" altLang="ja-JP" dirty="0">
                <a:latin typeface="Symbol" charset="2"/>
                <a:cs typeface="Symbol" charset="2"/>
              </a:rPr>
              <a:t>L </a:t>
            </a:r>
            <a:r>
              <a:rPr kumimoji="1" lang="en-US" altLang="ja-JP" dirty="0" err="1"/>
              <a:t>hypernuclear</a:t>
            </a:r>
            <a:r>
              <a:rPr kumimoji="1" lang="en-US" altLang="ja-JP" dirty="0"/>
              <a:t> structure</a:t>
            </a:r>
            <a:endParaRPr kumimoji="1" lang="ja-JP" altLang="en-US" dirty="0"/>
          </a:p>
        </p:txBody>
      </p:sp>
      <p:grpSp>
        <p:nvGrpSpPr>
          <p:cNvPr id="54" name="図形グループ 53">
            <a:extLst>
              <a:ext uri="{FF2B5EF4-FFF2-40B4-BE49-F238E27FC236}">
                <a16:creationId xmlns:a16="http://schemas.microsoft.com/office/drawing/2014/main" id="{89EECCBE-40D8-329C-28CF-ADE6D04E6A50}"/>
              </a:ext>
            </a:extLst>
          </p:cNvPr>
          <p:cNvGrpSpPr/>
          <p:nvPr/>
        </p:nvGrpSpPr>
        <p:grpSpPr>
          <a:xfrm>
            <a:off x="1660598" y="784355"/>
            <a:ext cx="5659456" cy="5628684"/>
            <a:chOff x="3164289" y="928331"/>
            <a:chExt cx="5659456" cy="5628684"/>
          </a:xfrm>
        </p:grpSpPr>
        <p:grpSp>
          <p:nvGrpSpPr>
            <p:cNvPr id="11" name="図形グループ 10">
              <a:extLst>
                <a:ext uri="{FF2B5EF4-FFF2-40B4-BE49-F238E27FC236}">
                  <a16:creationId xmlns:a16="http://schemas.microsoft.com/office/drawing/2014/main" id="{42458376-9931-13B1-3C88-67766661E2E4}"/>
                </a:ext>
              </a:extLst>
            </p:cNvPr>
            <p:cNvGrpSpPr/>
            <p:nvPr/>
          </p:nvGrpSpPr>
          <p:grpSpPr>
            <a:xfrm>
              <a:off x="3164289" y="928331"/>
              <a:ext cx="5038127" cy="5628684"/>
              <a:chOff x="1254242" y="682145"/>
              <a:chExt cx="5038127" cy="5628684"/>
            </a:xfrm>
          </p:grpSpPr>
          <p:cxnSp>
            <p:nvCxnSpPr>
              <p:cNvPr id="5" name="直線コネクタ 4">
                <a:extLst>
                  <a:ext uri="{FF2B5EF4-FFF2-40B4-BE49-F238E27FC236}">
                    <a16:creationId xmlns:a16="http://schemas.microsoft.com/office/drawing/2014/main" id="{8C4BE662-0969-7AFD-72FC-AD04E7C94A31}"/>
                  </a:ext>
                </a:extLst>
              </p:cNvPr>
              <p:cNvCxnSpPr/>
              <p:nvPr/>
            </p:nvCxnSpPr>
            <p:spPr>
              <a:xfrm>
                <a:off x="1951622" y="567110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直線コネクタ 5">
                <a:extLst>
                  <a:ext uri="{FF2B5EF4-FFF2-40B4-BE49-F238E27FC236}">
                    <a16:creationId xmlns:a16="http://schemas.microsoft.com/office/drawing/2014/main" id="{763CB23D-46BF-8788-B16A-2C13B72C6103}"/>
                  </a:ext>
                </a:extLst>
              </p:cNvPr>
              <p:cNvCxnSpPr/>
              <p:nvPr/>
            </p:nvCxnSpPr>
            <p:spPr>
              <a:xfrm>
                <a:off x="1951622" y="5217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AA64BE99-B3B4-9707-D66A-273E587818B2}"/>
                  </a:ext>
                </a:extLst>
              </p:cNvPr>
              <p:cNvCxnSpPr/>
              <p:nvPr/>
            </p:nvCxnSpPr>
            <p:spPr>
              <a:xfrm>
                <a:off x="1951622" y="473490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DCE8314B-DBF8-F428-DD84-3F77BB4BB85E}"/>
                  </a:ext>
                </a:extLst>
              </p:cNvPr>
              <p:cNvCxnSpPr/>
              <p:nvPr/>
            </p:nvCxnSpPr>
            <p:spPr>
              <a:xfrm>
                <a:off x="3778018" y="56214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AEE8B437-8DA1-AAE3-EF36-C8E045D1402B}"/>
                  </a:ext>
                </a:extLst>
              </p:cNvPr>
              <p:cNvCxnSpPr/>
              <p:nvPr/>
            </p:nvCxnSpPr>
            <p:spPr>
              <a:xfrm>
                <a:off x="3778018" y="52255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直線コネクタ 9">
                <a:extLst>
                  <a:ext uri="{FF2B5EF4-FFF2-40B4-BE49-F238E27FC236}">
                    <a16:creationId xmlns:a16="http://schemas.microsoft.com/office/drawing/2014/main" id="{2003327C-6511-93D6-3FF5-807ACF7CAEF0}"/>
                  </a:ext>
                </a:extLst>
              </p:cNvPr>
              <p:cNvCxnSpPr/>
              <p:nvPr/>
            </p:nvCxnSpPr>
            <p:spPr>
              <a:xfrm>
                <a:off x="3778018" y="464786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8443A62C-96A8-86D7-BF92-1F5B8BF317A7}"/>
                  </a:ext>
                </a:extLst>
              </p:cNvPr>
              <p:cNvCxnSpPr/>
              <p:nvPr/>
            </p:nvCxnSpPr>
            <p:spPr>
              <a:xfrm>
                <a:off x="3776434" y="577388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EE311D4B-EF56-634F-F97C-2683811829FA}"/>
                  </a:ext>
                </a:extLst>
              </p:cNvPr>
              <p:cNvCxnSpPr/>
              <p:nvPr/>
            </p:nvCxnSpPr>
            <p:spPr>
              <a:xfrm>
                <a:off x="3776434" y="508301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B7685508-56F0-8F06-4B59-214D2468516B}"/>
                  </a:ext>
                </a:extLst>
              </p:cNvPr>
              <p:cNvCxnSpPr/>
              <p:nvPr/>
            </p:nvCxnSpPr>
            <p:spPr>
              <a:xfrm>
                <a:off x="3776434" y="447205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1FD4B204-E5D2-25EA-7D89-7B9BA1D322E2}"/>
                  </a:ext>
                </a:extLst>
              </p:cNvPr>
              <p:cNvCxnSpPr/>
              <p:nvPr/>
            </p:nvCxnSpPr>
            <p:spPr>
              <a:xfrm flipV="1">
                <a:off x="2890064" y="3630706"/>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B154386D-F60E-907D-4EF3-6E97B78AE460}"/>
                  </a:ext>
                </a:extLst>
              </p:cNvPr>
              <p:cNvCxnSpPr/>
              <p:nvPr/>
            </p:nvCxnSpPr>
            <p:spPr>
              <a:xfrm flipV="1">
                <a:off x="2890064" y="1822824"/>
                <a:ext cx="0" cy="180788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9F0E0FD8-14DB-8722-12E1-120468A5159F}"/>
                  </a:ext>
                </a:extLst>
              </p:cNvPr>
              <p:cNvCxnSpPr/>
              <p:nvPr/>
            </p:nvCxnSpPr>
            <p:spPr>
              <a:xfrm>
                <a:off x="3776434" y="3455557"/>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65788219-3A72-F3BF-8323-1F49B3BCC147}"/>
                  </a:ext>
                </a:extLst>
              </p:cNvPr>
              <p:cNvCxnSpPr/>
              <p:nvPr/>
            </p:nvCxnSpPr>
            <p:spPr>
              <a:xfrm>
                <a:off x="3774850" y="336939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直線コネクタ 19">
                <a:extLst>
                  <a:ext uri="{FF2B5EF4-FFF2-40B4-BE49-F238E27FC236}">
                    <a16:creationId xmlns:a16="http://schemas.microsoft.com/office/drawing/2014/main" id="{7CF1200B-0A1C-53E7-284F-353177E313FE}"/>
                  </a:ext>
                </a:extLst>
              </p:cNvPr>
              <p:cNvCxnSpPr/>
              <p:nvPr/>
            </p:nvCxnSpPr>
            <p:spPr>
              <a:xfrm>
                <a:off x="4093185" y="36527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7EFCF11-DDCF-D900-C75B-8CF4A79F2A81}"/>
                  </a:ext>
                </a:extLst>
              </p:cNvPr>
              <p:cNvCxnSpPr/>
              <p:nvPr/>
            </p:nvCxnSpPr>
            <p:spPr>
              <a:xfrm>
                <a:off x="4091601" y="35666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B0D5FB17-5B21-8F74-7E8E-BFF845E442D5}"/>
                  </a:ext>
                </a:extLst>
              </p:cNvPr>
              <p:cNvCxnSpPr/>
              <p:nvPr/>
            </p:nvCxnSpPr>
            <p:spPr>
              <a:xfrm>
                <a:off x="4093185" y="3805180"/>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3F51FD0C-F813-9139-26B7-DDC1658BD602}"/>
                  </a:ext>
                </a:extLst>
              </p:cNvPr>
              <p:cNvCxnSpPr/>
              <p:nvPr/>
            </p:nvCxnSpPr>
            <p:spPr>
              <a:xfrm>
                <a:off x="4091601" y="3719013"/>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47B44EB5-F974-2C54-865D-580C92EFE397}"/>
                  </a:ext>
                </a:extLst>
              </p:cNvPr>
              <p:cNvCxnSpPr/>
              <p:nvPr/>
            </p:nvCxnSpPr>
            <p:spPr>
              <a:xfrm>
                <a:off x="3776434" y="1605685"/>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56CA75A2-36F3-2C60-8826-DADCFBDDA4DF}"/>
                  </a:ext>
                </a:extLst>
              </p:cNvPr>
              <p:cNvCxnSpPr/>
              <p:nvPr/>
            </p:nvCxnSpPr>
            <p:spPr>
              <a:xfrm>
                <a:off x="3774850" y="1519518"/>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直線コネクタ 25">
                <a:extLst>
                  <a:ext uri="{FF2B5EF4-FFF2-40B4-BE49-F238E27FC236}">
                    <a16:creationId xmlns:a16="http://schemas.microsoft.com/office/drawing/2014/main" id="{63F482E5-D83E-B0F5-A043-4C35B0C02D40}"/>
                  </a:ext>
                </a:extLst>
              </p:cNvPr>
              <p:cNvCxnSpPr/>
              <p:nvPr/>
            </p:nvCxnSpPr>
            <p:spPr>
              <a:xfrm>
                <a:off x="4093185" y="19224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71140734-0B24-1303-F599-BB84123F4CA9}"/>
                  </a:ext>
                </a:extLst>
              </p:cNvPr>
              <p:cNvCxnSpPr/>
              <p:nvPr/>
            </p:nvCxnSpPr>
            <p:spPr>
              <a:xfrm>
                <a:off x="4091601" y="18362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971886FE-09D5-334B-A47E-5E463D36B224}"/>
                  </a:ext>
                </a:extLst>
              </p:cNvPr>
              <p:cNvCxnSpPr/>
              <p:nvPr/>
            </p:nvCxnSpPr>
            <p:spPr>
              <a:xfrm>
                <a:off x="4093185" y="2074836"/>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直線コネクタ 28">
                <a:extLst>
                  <a:ext uri="{FF2B5EF4-FFF2-40B4-BE49-F238E27FC236}">
                    <a16:creationId xmlns:a16="http://schemas.microsoft.com/office/drawing/2014/main" id="{CA8C62EA-0D7A-E10D-7639-D17C739E82AF}"/>
                  </a:ext>
                </a:extLst>
              </p:cNvPr>
              <p:cNvCxnSpPr/>
              <p:nvPr/>
            </p:nvCxnSpPr>
            <p:spPr>
              <a:xfrm>
                <a:off x="4091601" y="1988669"/>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92D5ADC7-2E60-89EF-BF0A-4DBCF31FF9AA}"/>
                  </a:ext>
                </a:extLst>
              </p:cNvPr>
              <p:cNvCxnSpPr/>
              <p:nvPr/>
            </p:nvCxnSpPr>
            <p:spPr>
              <a:xfrm>
                <a:off x="3779602" y="1459261"/>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F49D1E04-F227-B62C-8E55-A5E2DD1E6D2F}"/>
                  </a:ext>
                </a:extLst>
              </p:cNvPr>
              <p:cNvCxnSpPr/>
              <p:nvPr/>
            </p:nvCxnSpPr>
            <p:spPr>
              <a:xfrm>
                <a:off x="3778018" y="1373094"/>
                <a:ext cx="75042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テキスト ボックス 31">
                <a:extLst>
                  <a:ext uri="{FF2B5EF4-FFF2-40B4-BE49-F238E27FC236}">
                    <a16:creationId xmlns:a16="http://schemas.microsoft.com/office/drawing/2014/main" id="{3E0675D2-A9B2-F23F-B8B9-2B443754347C}"/>
                  </a:ext>
                </a:extLst>
              </p:cNvPr>
              <p:cNvSpPr txBox="1"/>
              <p:nvPr/>
            </p:nvSpPr>
            <p:spPr>
              <a:xfrm>
                <a:off x="2032546" y="5804051"/>
                <a:ext cx="532518" cy="369332"/>
              </a:xfrm>
              <a:prstGeom prst="rect">
                <a:avLst/>
              </a:prstGeom>
              <a:noFill/>
            </p:spPr>
            <p:txBody>
              <a:bodyPr wrap="none" rtlCol="0">
                <a:spAutoFit/>
              </a:bodyPr>
              <a:lstStyle/>
              <a:p>
                <a:r>
                  <a:rPr lang="en-US" altLang="ja-JP" baseline="30000" dirty="0"/>
                  <a:t>11</a:t>
                </a:r>
                <a:r>
                  <a:rPr lang="en-US" altLang="ja-JP" dirty="0"/>
                  <a:t>C</a:t>
                </a:r>
                <a:endParaRPr lang="ja-JP" altLang="en-US" dirty="0"/>
              </a:p>
            </p:txBody>
          </p:sp>
          <p:sp>
            <p:nvSpPr>
              <p:cNvPr id="33" name="テキスト ボックス 32">
                <a:extLst>
                  <a:ext uri="{FF2B5EF4-FFF2-40B4-BE49-F238E27FC236}">
                    <a16:creationId xmlns:a16="http://schemas.microsoft.com/office/drawing/2014/main" id="{89D7FFC6-C201-8894-BCA2-75AFE9B252C3}"/>
                  </a:ext>
                </a:extLst>
              </p:cNvPr>
              <p:cNvSpPr txBox="1"/>
              <p:nvPr/>
            </p:nvSpPr>
            <p:spPr>
              <a:xfrm>
                <a:off x="1440769" y="5501038"/>
                <a:ext cx="518091"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4" name="テキスト ボックス 33">
                <a:extLst>
                  <a:ext uri="{FF2B5EF4-FFF2-40B4-BE49-F238E27FC236}">
                    <a16:creationId xmlns:a16="http://schemas.microsoft.com/office/drawing/2014/main" id="{B4783592-FEBF-9F66-464E-FDBC117779F0}"/>
                  </a:ext>
                </a:extLst>
              </p:cNvPr>
              <p:cNvSpPr txBox="1"/>
              <p:nvPr/>
            </p:nvSpPr>
            <p:spPr>
              <a:xfrm>
                <a:off x="1422621" y="5087216"/>
                <a:ext cx="518091" cy="307777"/>
              </a:xfrm>
              <a:prstGeom prst="rect">
                <a:avLst/>
              </a:prstGeom>
              <a:noFill/>
            </p:spPr>
            <p:txBody>
              <a:bodyPr wrap="none" rtlCol="0">
                <a:spAutoFit/>
              </a:bodyPr>
              <a:lstStyle/>
              <a:p>
                <a:r>
                  <a:rPr lang="en-US" altLang="ja-JP" sz="1400" dirty="0">
                    <a:latin typeface="Symbol" charset="2"/>
                    <a:cs typeface="Symbol" charset="2"/>
                  </a:rPr>
                  <a:t>1/2-</a:t>
                </a:r>
                <a:endParaRPr lang="ja-JP" altLang="en-US" sz="1400" dirty="0">
                  <a:latin typeface="Symbol" charset="2"/>
                  <a:cs typeface="Symbol" charset="2"/>
                </a:endParaRPr>
              </a:p>
            </p:txBody>
          </p:sp>
          <p:sp>
            <p:nvSpPr>
              <p:cNvPr id="35" name="テキスト ボックス 34">
                <a:extLst>
                  <a:ext uri="{FF2B5EF4-FFF2-40B4-BE49-F238E27FC236}">
                    <a16:creationId xmlns:a16="http://schemas.microsoft.com/office/drawing/2014/main" id="{CC8DD5AF-6361-CF38-3BFB-6D898E05587A}"/>
                  </a:ext>
                </a:extLst>
              </p:cNvPr>
              <p:cNvSpPr txBox="1"/>
              <p:nvPr/>
            </p:nvSpPr>
            <p:spPr>
              <a:xfrm>
                <a:off x="1440769" y="4581014"/>
                <a:ext cx="511679" cy="307777"/>
              </a:xfrm>
              <a:prstGeom prst="rect">
                <a:avLst/>
              </a:prstGeom>
              <a:noFill/>
            </p:spPr>
            <p:txBody>
              <a:bodyPr wrap="none" rtlCol="0">
                <a:spAutoFit/>
              </a:bodyPr>
              <a:lstStyle/>
              <a:p>
                <a:r>
                  <a:rPr lang="en-US" altLang="ja-JP" sz="1400" dirty="0">
                    <a:latin typeface="Symbol" charset="2"/>
                    <a:cs typeface="Symbol" charset="2"/>
                  </a:rPr>
                  <a:t>3/2-</a:t>
                </a:r>
                <a:endParaRPr lang="ja-JP" altLang="en-US" sz="1400" dirty="0">
                  <a:latin typeface="Symbol" charset="2"/>
                  <a:cs typeface="Symbol" charset="2"/>
                </a:endParaRPr>
              </a:p>
            </p:txBody>
          </p:sp>
          <p:sp>
            <p:nvSpPr>
              <p:cNvPr id="36" name="テキスト ボックス 35">
                <a:extLst>
                  <a:ext uri="{FF2B5EF4-FFF2-40B4-BE49-F238E27FC236}">
                    <a16:creationId xmlns:a16="http://schemas.microsoft.com/office/drawing/2014/main" id="{CCA898CB-8ECE-AA13-9136-353F295BF417}"/>
                  </a:ext>
                </a:extLst>
              </p:cNvPr>
              <p:cNvSpPr txBox="1"/>
              <p:nvPr/>
            </p:nvSpPr>
            <p:spPr>
              <a:xfrm>
                <a:off x="4530027" y="5671108"/>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7" name="テキスト ボックス 36">
                <a:extLst>
                  <a:ext uri="{FF2B5EF4-FFF2-40B4-BE49-F238E27FC236}">
                    <a16:creationId xmlns:a16="http://schemas.microsoft.com/office/drawing/2014/main" id="{A50ED57E-9144-94CB-5DDF-9655DB1E3E53}"/>
                  </a:ext>
                </a:extLst>
              </p:cNvPr>
              <p:cNvSpPr txBox="1"/>
              <p:nvPr/>
            </p:nvSpPr>
            <p:spPr>
              <a:xfrm>
                <a:off x="4512381" y="5114420"/>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38" name="テキスト ボックス 37">
                <a:extLst>
                  <a:ext uri="{FF2B5EF4-FFF2-40B4-BE49-F238E27FC236}">
                    <a16:creationId xmlns:a16="http://schemas.microsoft.com/office/drawing/2014/main" id="{9944577F-BF81-00B3-0B28-49024996C9D6}"/>
                  </a:ext>
                </a:extLst>
              </p:cNvPr>
              <p:cNvSpPr txBox="1"/>
              <p:nvPr/>
            </p:nvSpPr>
            <p:spPr>
              <a:xfrm>
                <a:off x="4530027" y="5452415"/>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39" name="テキスト ボックス 38">
                <a:extLst>
                  <a:ext uri="{FF2B5EF4-FFF2-40B4-BE49-F238E27FC236}">
                    <a16:creationId xmlns:a16="http://schemas.microsoft.com/office/drawing/2014/main" id="{CB4FC64E-FBA8-B402-C0F6-444720214CCA}"/>
                  </a:ext>
                </a:extLst>
              </p:cNvPr>
              <p:cNvSpPr txBox="1"/>
              <p:nvPr/>
            </p:nvSpPr>
            <p:spPr>
              <a:xfrm>
                <a:off x="4530027" y="4888791"/>
                <a:ext cx="372218" cy="307777"/>
              </a:xfrm>
              <a:prstGeom prst="rect">
                <a:avLst/>
              </a:prstGeom>
              <a:noFill/>
            </p:spPr>
            <p:txBody>
              <a:bodyPr wrap="none" rtlCol="0">
                <a:spAutoFit/>
              </a:bodyPr>
              <a:lstStyle/>
              <a:p>
                <a:r>
                  <a:rPr lang="en-US" altLang="ja-JP" sz="1400" dirty="0">
                    <a:latin typeface="Symbol" charset="2"/>
                    <a:cs typeface="Symbol" charset="2"/>
                  </a:rPr>
                  <a:t>0-</a:t>
                </a:r>
                <a:endParaRPr lang="ja-JP" altLang="en-US" sz="1400" dirty="0">
                  <a:latin typeface="Symbol" charset="2"/>
                  <a:cs typeface="Symbol" charset="2"/>
                </a:endParaRPr>
              </a:p>
            </p:txBody>
          </p:sp>
          <p:sp>
            <p:nvSpPr>
              <p:cNvPr id="40" name="テキスト ボックス 39">
                <a:extLst>
                  <a:ext uri="{FF2B5EF4-FFF2-40B4-BE49-F238E27FC236}">
                    <a16:creationId xmlns:a16="http://schemas.microsoft.com/office/drawing/2014/main" id="{6A28DF30-4790-AFF3-8204-B5A14C754C1F}"/>
                  </a:ext>
                </a:extLst>
              </p:cNvPr>
              <p:cNvSpPr txBox="1"/>
              <p:nvPr/>
            </p:nvSpPr>
            <p:spPr>
              <a:xfrm>
                <a:off x="4512381" y="4536854"/>
                <a:ext cx="372218" cy="307777"/>
              </a:xfrm>
              <a:prstGeom prst="rect">
                <a:avLst/>
              </a:prstGeom>
              <a:noFill/>
            </p:spPr>
            <p:txBody>
              <a:bodyPr wrap="none" rtlCol="0">
                <a:spAutoFit/>
              </a:bodyPr>
              <a:lstStyle/>
              <a:p>
                <a:r>
                  <a:rPr lang="en-US" altLang="ja-JP" sz="1400" dirty="0">
                    <a:latin typeface="Symbol" charset="2"/>
                    <a:cs typeface="Symbol" charset="2"/>
                  </a:rPr>
                  <a:t>1-</a:t>
                </a:r>
                <a:endParaRPr lang="ja-JP" altLang="en-US" sz="1400" dirty="0">
                  <a:latin typeface="Symbol" charset="2"/>
                  <a:cs typeface="Symbol" charset="2"/>
                </a:endParaRPr>
              </a:p>
            </p:txBody>
          </p:sp>
          <p:sp>
            <p:nvSpPr>
              <p:cNvPr id="41" name="テキスト ボックス 40">
                <a:extLst>
                  <a:ext uri="{FF2B5EF4-FFF2-40B4-BE49-F238E27FC236}">
                    <a16:creationId xmlns:a16="http://schemas.microsoft.com/office/drawing/2014/main" id="{2A6FC562-DEAA-FEA5-514D-C109D1F5DA2B}"/>
                  </a:ext>
                </a:extLst>
              </p:cNvPr>
              <p:cNvSpPr txBox="1"/>
              <p:nvPr/>
            </p:nvSpPr>
            <p:spPr>
              <a:xfrm>
                <a:off x="4512381" y="4318161"/>
                <a:ext cx="372218" cy="307777"/>
              </a:xfrm>
              <a:prstGeom prst="rect">
                <a:avLst/>
              </a:prstGeom>
              <a:noFill/>
            </p:spPr>
            <p:txBody>
              <a:bodyPr wrap="none" rtlCol="0">
                <a:spAutoFit/>
              </a:bodyPr>
              <a:lstStyle/>
              <a:p>
                <a:r>
                  <a:rPr lang="en-US" altLang="ja-JP" sz="1400" dirty="0">
                    <a:latin typeface="Symbol" charset="2"/>
                    <a:cs typeface="Symbol" charset="2"/>
                  </a:rPr>
                  <a:t>2-</a:t>
                </a:r>
                <a:endParaRPr lang="ja-JP" altLang="en-US" sz="1400" dirty="0">
                  <a:latin typeface="Symbol" charset="2"/>
                  <a:cs typeface="Symbol" charset="2"/>
                </a:endParaRPr>
              </a:p>
            </p:txBody>
          </p:sp>
          <p:sp>
            <p:nvSpPr>
              <p:cNvPr id="42" name="テキスト ボックス 41">
                <a:extLst>
                  <a:ext uri="{FF2B5EF4-FFF2-40B4-BE49-F238E27FC236}">
                    <a16:creationId xmlns:a16="http://schemas.microsoft.com/office/drawing/2014/main" id="{B9B38611-29A4-5FD4-FBF8-F5A3FA07E892}"/>
                  </a:ext>
                </a:extLst>
              </p:cNvPr>
              <p:cNvSpPr txBox="1"/>
              <p:nvPr/>
            </p:nvSpPr>
            <p:spPr>
              <a:xfrm>
                <a:off x="4894229" y="3498891"/>
                <a:ext cx="1398140" cy="307777"/>
              </a:xfrm>
              <a:prstGeom prst="rect">
                <a:avLst/>
              </a:prstGeom>
              <a:noFill/>
            </p:spPr>
            <p:txBody>
              <a:bodyPr wrap="none" rtlCol="0">
                <a:spAutoFit/>
              </a:bodyPr>
              <a:lstStyle/>
              <a:p>
                <a:r>
                  <a:rPr lang="en-US" altLang="ja-JP" sz="1400" dirty="0"/>
                  <a:t>3+,2+,1+,0+</a:t>
                </a:r>
                <a:endParaRPr lang="ja-JP" altLang="en-US" sz="1400" dirty="0"/>
              </a:p>
            </p:txBody>
          </p:sp>
          <p:sp>
            <p:nvSpPr>
              <p:cNvPr id="43" name="テキスト ボックス 42">
                <a:extLst>
                  <a:ext uri="{FF2B5EF4-FFF2-40B4-BE49-F238E27FC236}">
                    <a16:creationId xmlns:a16="http://schemas.microsoft.com/office/drawing/2014/main" id="{DF874764-5179-7043-99DA-8F77452C7087}"/>
                  </a:ext>
                </a:extLst>
              </p:cNvPr>
              <p:cNvSpPr txBox="1"/>
              <p:nvPr/>
            </p:nvSpPr>
            <p:spPr>
              <a:xfrm>
                <a:off x="4688041" y="3215501"/>
                <a:ext cx="760144" cy="307777"/>
              </a:xfrm>
              <a:prstGeom prst="rect">
                <a:avLst/>
              </a:prstGeom>
              <a:noFill/>
            </p:spPr>
            <p:txBody>
              <a:bodyPr wrap="none" rtlCol="0">
                <a:spAutoFit/>
              </a:bodyPr>
              <a:lstStyle/>
              <a:p>
                <a:r>
                  <a:rPr lang="en-US" altLang="ja-JP" sz="1400" dirty="0"/>
                  <a:t>2+,1+</a:t>
                </a:r>
                <a:endParaRPr lang="ja-JP" altLang="en-US" sz="1400" dirty="0"/>
              </a:p>
            </p:txBody>
          </p:sp>
          <p:sp>
            <p:nvSpPr>
              <p:cNvPr id="44" name="テキスト ボックス 43">
                <a:extLst>
                  <a:ext uri="{FF2B5EF4-FFF2-40B4-BE49-F238E27FC236}">
                    <a16:creationId xmlns:a16="http://schemas.microsoft.com/office/drawing/2014/main" id="{A4DD7A0D-61EC-9240-BB7E-813458AEF1EF}"/>
                  </a:ext>
                </a:extLst>
              </p:cNvPr>
              <p:cNvSpPr txBox="1"/>
              <p:nvPr/>
            </p:nvSpPr>
            <p:spPr>
              <a:xfrm>
                <a:off x="4894229" y="1816851"/>
                <a:ext cx="1159292" cy="307777"/>
              </a:xfrm>
              <a:prstGeom prst="rect">
                <a:avLst/>
              </a:prstGeom>
              <a:noFill/>
            </p:spPr>
            <p:txBody>
              <a:bodyPr wrap="none" rtlCol="0">
                <a:spAutoFit/>
              </a:bodyPr>
              <a:lstStyle/>
              <a:p>
                <a:r>
                  <a:rPr lang="en-US" altLang="ja-JP" sz="1400" dirty="0">
                    <a:latin typeface="Symbol" charset="2"/>
                    <a:cs typeface="Symbol" charset="2"/>
                  </a:rPr>
                  <a:t>4-, 3-,2-, 1-</a:t>
                </a:r>
                <a:endParaRPr lang="ja-JP" altLang="en-US" sz="1400" dirty="0">
                  <a:latin typeface="Symbol" charset="2"/>
                  <a:cs typeface="Symbol" charset="2"/>
                </a:endParaRPr>
              </a:p>
            </p:txBody>
          </p:sp>
          <p:sp>
            <p:nvSpPr>
              <p:cNvPr id="45" name="テキスト ボックス 44">
                <a:extLst>
                  <a:ext uri="{FF2B5EF4-FFF2-40B4-BE49-F238E27FC236}">
                    <a16:creationId xmlns:a16="http://schemas.microsoft.com/office/drawing/2014/main" id="{CFDAB25C-3B7E-40D4-98C5-632BFFD0BC32}"/>
                  </a:ext>
                </a:extLst>
              </p:cNvPr>
              <p:cNvSpPr txBox="1"/>
              <p:nvPr/>
            </p:nvSpPr>
            <p:spPr>
              <a:xfrm>
                <a:off x="4842026" y="1305372"/>
                <a:ext cx="1204176" cy="307777"/>
              </a:xfrm>
              <a:prstGeom prst="rect">
                <a:avLst/>
              </a:prstGeom>
              <a:noFill/>
            </p:spPr>
            <p:txBody>
              <a:bodyPr wrap="none" rtlCol="0">
                <a:spAutoFit/>
              </a:bodyPr>
              <a:lstStyle/>
              <a:p>
                <a:r>
                  <a:rPr lang="en-US" altLang="ja-JP" sz="1400" dirty="0">
                    <a:latin typeface="Symbol" charset="2"/>
                    <a:cs typeface="Symbol" charset="2"/>
                  </a:rPr>
                  <a:t> 3-,2-, 1-, 0-</a:t>
                </a:r>
                <a:endParaRPr lang="ja-JP" altLang="en-US" sz="1400" dirty="0">
                  <a:latin typeface="Symbol" charset="2"/>
                  <a:cs typeface="Symbol" charset="2"/>
                </a:endParaRPr>
              </a:p>
            </p:txBody>
          </p:sp>
          <p:graphicFrame>
            <p:nvGraphicFramePr>
              <p:cNvPr id="46" name="オブジェクト 45">
                <a:extLst>
                  <a:ext uri="{FF2B5EF4-FFF2-40B4-BE49-F238E27FC236}">
                    <a16:creationId xmlns:a16="http://schemas.microsoft.com/office/drawing/2014/main" id="{B00C2B87-DDE4-0847-F37F-4E7FA601D6EB}"/>
                  </a:ext>
                </a:extLst>
              </p:cNvPr>
              <p:cNvGraphicFramePr>
                <a:graphicFrameLocks noChangeAspect="1"/>
              </p:cNvGraphicFramePr>
              <p:nvPr/>
            </p:nvGraphicFramePr>
            <p:xfrm>
              <a:off x="2194464" y="3984946"/>
              <a:ext cx="507583" cy="308964"/>
            </p:xfrm>
            <a:graphic>
              <a:graphicData uri="http://schemas.openxmlformats.org/presentationml/2006/ole">
                <mc:AlternateContent xmlns:mc="http://schemas.openxmlformats.org/markup-compatibility/2006">
                  <mc:Choice xmlns:v="urn:schemas-microsoft-com:vml" Requires="v">
                    <p:oleObj name="数式" r:id="rId3" imgW="292100" imgH="177800" progId="Equation.3">
                      <p:embed/>
                    </p:oleObj>
                  </mc:Choice>
                  <mc:Fallback>
                    <p:oleObj name="数式" r:id="rId3" imgW="292100" imgH="177800" progId="Equation.3">
                      <p:embed/>
                      <p:pic>
                        <p:nvPicPr>
                          <p:cNvPr id="46" name="オブジェクト 45">
                            <a:extLst>
                              <a:ext uri="{FF2B5EF4-FFF2-40B4-BE49-F238E27FC236}">
                                <a16:creationId xmlns:a16="http://schemas.microsoft.com/office/drawing/2014/main" id="{7C429B4D-DA4B-9332-A8FC-D1C6C6F2ACB7}"/>
                              </a:ext>
                            </a:extLst>
                          </p:cNvPr>
                          <p:cNvPicPr/>
                          <p:nvPr/>
                        </p:nvPicPr>
                        <p:blipFill>
                          <a:blip r:embed="rId4"/>
                          <a:stretch>
                            <a:fillRect/>
                          </a:stretch>
                        </p:blipFill>
                        <p:spPr>
                          <a:xfrm>
                            <a:off x="2194464" y="3984946"/>
                            <a:ext cx="507583" cy="308964"/>
                          </a:xfrm>
                          <a:prstGeom prst="rect">
                            <a:avLst/>
                          </a:prstGeom>
                          <a:solidFill>
                            <a:srgbClr val="FFFFFF"/>
                          </a:solidFill>
                          <a:ln>
                            <a:solidFill>
                              <a:srgbClr val="FFFFFF"/>
                            </a:solidFill>
                          </a:ln>
                        </p:spPr>
                      </p:pic>
                    </p:oleObj>
                  </mc:Fallback>
                </mc:AlternateContent>
              </a:graphicData>
            </a:graphic>
          </p:graphicFrame>
          <p:graphicFrame>
            <p:nvGraphicFramePr>
              <p:cNvPr id="47" name="オブジェクト 46">
                <a:extLst>
                  <a:ext uri="{FF2B5EF4-FFF2-40B4-BE49-F238E27FC236}">
                    <a16:creationId xmlns:a16="http://schemas.microsoft.com/office/drawing/2014/main" id="{9488BCC6-C23E-298A-7F60-D7398E2D1755}"/>
                  </a:ext>
                </a:extLst>
              </p:cNvPr>
              <p:cNvGraphicFramePr>
                <a:graphicFrameLocks noChangeAspect="1"/>
              </p:cNvGraphicFramePr>
              <p:nvPr/>
            </p:nvGraphicFramePr>
            <p:xfrm>
              <a:off x="2032546" y="2495175"/>
              <a:ext cx="512527" cy="311973"/>
            </p:xfrm>
            <a:graphic>
              <a:graphicData uri="http://schemas.openxmlformats.org/presentationml/2006/ole">
                <mc:AlternateContent xmlns:mc="http://schemas.openxmlformats.org/markup-compatibility/2006">
                  <mc:Choice xmlns:v="urn:schemas-microsoft-com:vml" Requires="v">
                    <p:oleObj name="数式" r:id="rId5" imgW="292100" imgH="177800" progId="Equation.3">
                      <p:embed/>
                    </p:oleObj>
                  </mc:Choice>
                  <mc:Fallback>
                    <p:oleObj name="数式" r:id="rId5" imgW="292100" imgH="177800" progId="Equation.3">
                      <p:embed/>
                      <p:pic>
                        <p:nvPicPr>
                          <p:cNvPr id="47" name="オブジェクト 46">
                            <a:extLst>
                              <a:ext uri="{FF2B5EF4-FFF2-40B4-BE49-F238E27FC236}">
                                <a16:creationId xmlns:a16="http://schemas.microsoft.com/office/drawing/2014/main" id="{7EF13118-5B41-F867-007D-AB3E3E7A31D0}"/>
                              </a:ext>
                            </a:extLst>
                          </p:cNvPr>
                          <p:cNvPicPr/>
                          <p:nvPr/>
                        </p:nvPicPr>
                        <p:blipFill>
                          <a:blip r:embed="rId4"/>
                          <a:stretch>
                            <a:fillRect/>
                          </a:stretch>
                        </p:blipFill>
                        <p:spPr>
                          <a:xfrm>
                            <a:off x="2032546" y="2495175"/>
                            <a:ext cx="512527" cy="311973"/>
                          </a:xfrm>
                          <a:prstGeom prst="rect">
                            <a:avLst/>
                          </a:prstGeom>
                          <a:solidFill>
                            <a:srgbClr val="FFFFFF"/>
                          </a:solidFill>
                          <a:ln>
                            <a:solidFill>
                              <a:srgbClr val="FFFFFF"/>
                            </a:solidFill>
                          </a:ln>
                        </p:spPr>
                      </p:pic>
                    </p:oleObj>
                  </mc:Fallback>
                </mc:AlternateContent>
              </a:graphicData>
            </a:graphic>
          </p:graphicFrame>
          <p:sp>
            <p:nvSpPr>
              <p:cNvPr id="48" name="テキスト ボックス 47">
                <a:extLst>
                  <a:ext uri="{FF2B5EF4-FFF2-40B4-BE49-F238E27FC236}">
                    <a16:creationId xmlns:a16="http://schemas.microsoft.com/office/drawing/2014/main" id="{D3864147-59F4-7FF2-3990-8D2CB790B78E}"/>
                  </a:ext>
                </a:extLst>
              </p:cNvPr>
              <p:cNvSpPr txBox="1"/>
              <p:nvPr/>
            </p:nvSpPr>
            <p:spPr>
              <a:xfrm>
                <a:off x="1254242" y="3243447"/>
                <a:ext cx="1839543" cy="646331"/>
              </a:xfrm>
              <a:prstGeom prst="rect">
                <a:avLst/>
              </a:prstGeom>
              <a:noFill/>
            </p:spPr>
            <p:txBody>
              <a:bodyPr wrap="none" rtlCol="0">
                <a:spAutoFit/>
              </a:bodyPr>
              <a:lstStyle/>
              <a:p>
                <a:r>
                  <a:rPr lang="en-US" altLang="ja-JP" dirty="0">
                    <a:latin typeface="Symbol" charset="2"/>
                    <a:cs typeface="Symbol" charset="2"/>
                  </a:rPr>
                  <a:t>L</a:t>
                </a:r>
                <a:r>
                  <a:rPr lang="en-US" altLang="ja-JP" dirty="0"/>
                  <a:t>’s major shell</a:t>
                </a:r>
              </a:p>
              <a:p>
                <a:r>
                  <a:rPr lang="en-US" altLang="ja-JP" dirty="0"/>
                  <a:t>structure</a:t>
                </a:r>
                <a:endParaRPr lang="ja-JP" altLang="en-US" dirty="0"/>
              </a:p>
            </p:txBody>
          </p:sp>
          <p:sp>
            <p:nvSpPr>
              <p:cNvPr id="49" name="テキスト ボックス 48">
                <a:extLst>
                  <a:ext uri="{FF2B5EF4-FFF2-40B4-BE49-F238E27FC236}">
                    <a16:creationId xmlns:a16="http://schemas.microsoft.com/office/drawing/2014/main" id="{B6DCFB19-2AFE-6706-9B89-9F1E692B07D3}"/>
                  </a:ext>
                </a:extLst>
              </p:cNvPr>
              <p:cNvSpPr txBox="1"/>
              <p:nvPr/>
            </p:nvSpPr>
            <p:spPr>
              <a:xfrm>
                <a:off x="3988513" y="5941497"/>
                <a:ext cx="619080" cy="369332"/>
              </a:xfrm>
              <a:prstGeom prst="rect">
                <a:avLst/>
              </a:prstGeom>
              <a:noFill/>
            </p:spPr>
            <p:txBody>
              <a:bodyPr wrap="none" rtlCol="0">
                <a:spAutoFit/>
              </a:bodyPr>
              <a:lstStyle/>
              <a:p>
                <a:r>
                  <a:rPr lang="en-US" altLang="ja-JP" baseline="30000" dirty="0"/>
                  <a:t>1</a:t>
                </a:r>
                <a:r>
                  <a:rPr lang="en-US" altLang="ja-JP" baseline="30000" dirty="0">
                    <a:latin typeface="Symbol" charset="2"/>
                    <a:cs typeface="Symbol" charset="2"/>
                  </a:rPr>
                  <a:t>2</a:t>
                </a:r>
                <a:r>
                  <a:rPr lang="en-US" altLang="ja-JP" baseline="-25000" dirty="0">
                    <a:latin typeface="Symbol" charset="2"/>
                    <a:cs typeface="Symbol" charset="2"/>
                  </a:rPr>
                  <a:t>L</a:t>
                </a:r>
                <a:r>
                  <a:rPr lang="en-US" altLang="ja-JP" dirty="0"/>
                  <a:t>C</a:t>
                </a:r>
                <a:endParaRPr lang="ja-JP" altLang="en-US" dirty="0"/>
              </a:p>
            </p:txBody>
          </p:sp>
          <p:grpSp>
            <p:nvGrpSpPr>
              <p:cNvPr id="85" name="図形グループ 84">
                <a:extLst>
                  <a:ext uri="{FF2B5EF4-FFF2-40B4-BE49-F238E27FC236}">
                    <a16:creationId xmlns:a16="http://schemas.microsoft.com/office/drawing/2014/main" id="{44264E1C-A5C9-A05E-C409-9B46AD148D74}"/>
                  </a:ext>
                </a:extLst>
              </p:cNvPr>
              <p:cNvGrpSpPr/>
              <p:nvPr/>
            </p:nvGrpSpPr>
            <p:grpSpPr>
              <a:xfrm>
                <a:off x="3124299" y="5284490"/>
                <a:ext cx="386618" cy="386618"/>
                <a:chOff x="5299294" y="5554879"/>
                <a:chExt cx="386618" cy="386618"/>
              </a:xfrm>
            </p:grpSpPr>
            <p:sp>
              <p:nvSpPr>
                <p:cNvPr id="50" name="円/楕円 49">
                  <a:extLst>
                    <a:ext uri="{FF2B5EF4-FFF2-40B4-BE49-F238E27FC236}">
                      <a16:creationId xmlns:a16="http://schemas.microsoft.com/office/drawing/2014/main" id="{04F6CD71-623F-3CD2-32B0-7AA4A630E639}"/>
                    </a:ext>
                  </a:extLst>
                </p:cNvPr>
                <p:cNvSpPr/>
                <p:nvPr/>
              </p:nvSpPr>
              <p:spPr>
                <a:xfrm>
                  <a:off x="5299294" y="5554879"/>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1" name="円/楕円 50">
                  <a:extLst>
                    <a:ext uri="{FF2B5EF4-FFF2-40B4-BE49-F238E27FC236}">
                      <a16:creationId xmlns:a16="http://schemas.microsoft.com/office/drawing/2014/main" id="{4064A718-8952-A7FB-7000-C67F6347C90B}"/>
                    </a:ext>
                  </a:extLst>
                </p:cNvPr>
                <p:cNvSpPr/>
                <p:nvPr/>
              </p:nvSpPr>
              <p:spPr>
                <a:xfrm>
                  <a:off x="5498585" y="5710387"/>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1" name="図形グループ 60">
                <a:extLst>
                  <a:ext uri="{FF2B5EF4-FFF2-40B4-BE49-F238E27FC236}">
                    <a16:creationId xmlns:a16="http://schemas.microsoft.com/office/drawing/2014/main" id="{E1779DE7-685F-29B9-EE7D-93C7BF756A71}"/>
                  </a:ext>
                </a:extLst>
              </p:cNvPr>
              <p:cNvGrpSpPr/>
              <p:nvPr/>
            </p:nvGrpSpPr>
            <p:grpSpPr>
              <a:xfrm>
                <a:off x="2992089" y="2781480"/>
                <a:ext cx="715340" cy="873376"/>
                <a:chOff x="6937762" y="4168608"/>
                <a:chExt cx="715340" cy="873376"/>
              </a:xfrm>
            </p:grpSpPr>
            <p:sp>
              <p:nvSpPr>
                <p:cNvPr id="55" name="円弧 54">
                  <a:extLst>
                    <a:ext uri="{FF2B5EF4-FFF2-40B4-BE49-F238E27FC236}">
                      <a16:creationId xmlns:a16="http://schemas.microsoft.com/office/drawing/2014/main" id="{5BC6EDD9-33B8-C981-A35F-3D78499C6B63}"/>
                    </a:ext>
                  </a:extLst>
                </p:cNvPr>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52" name="円/楕円 51">
                  <a:extLst>
                    <a:ext uri="{FF2B5EF4-FFF2-40B4-BE49-F238E27FC236}">
                      <a16:creationId xmlns:a16="http://schemas.microsoft.com/office/drawing/2014/main" id="{FAAD1B0D-E563-8B2B-A880-82E838A192E0}"/>
                    </a:ext>
                  </a:extLst>
                </p:cNvPr>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56" name="円弧 55">
                  <a:extLst>
                    <a:ext uri="{FF2B5EF4-FFF2-40B4-BE49-F238E27FC236}">
                      <a16:creationId xmlns:a16="http://schemas.microsoft.com/office/drawing/2014/main" id="{6F4BE1B8-7AED-E789-59C9-D8536F4EB3B1}"/>
                    </a:ext>
                  </a:extLst>
                </p:cNvPr>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58" name="直線矢印コネクタ 57">
                  <a:extLst>
                    <a:ext uri="{FF2B5EF4-FFF2-40B4-BE49-F238E27FC236}">
                      <a16:creationId xmlns:a16="http://schemas.microsoft.com/office/drawing/2014/main" id="{F84918AB-F350-03C3-B253-1A316DA9280C}"/>
                    </a:ext>
                  </a:extLst>
                </p:cNvPr>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E6295D3C-EE35-89C3-AEAD-5B8696B0BB55}"/>
                    </a:ext>
                  </a:extLst>
                </p:cNvPr>
                <p:cNvCxnSpPr/>
                <p:nvPr/>
              </p:nvCxnSpPr>
              <p:spPr>
                <a:xfrm>
                  <a:off x="7496782" y="481520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3" name="円/楕円 52">
                  <a:extLst>
                    <a:ext uri="{FF2B5EF4-FFF2-40B4-BE49-F238E27FC236}">
                      <a16:creationId xmlns:a16="http://schemas.microsoft.com/office/drawing/2014/main" id="{BB2BBB00-F0C6-E113-1C05-490F6CC5F1D3}"/>
                    </a:ext>
                  </a:extLst>
                </p:cNvPr>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62" name="図形グループ 61">
                <a:extLst>
                  <a:ext uri="{FF2B5EF4-FFF2-40B4-BE49-F238E27FC236}">
                    <a16:creationId xmlns:a16="http://schemas.microsoft.com/office/drawing/2014/main" id="{E720A987-A0EA-A778-7925-9E17D0161E61}"/>
                  </a:ext>
                </a:extLst>
              </p:cNvPr>
              <p:cNvGrpSpPr/>
              <p:nvPr/>
            </p:nvGrpSpPr>
            <p:grpSpPr>
              <a:xfrm>
                <a:off x="3059510" y="3513489"/>
                <a:ext cx="715340" cy="731731"/>
                <a:chOff x="6937762" y="4168608"/>
                <a:chExt cx="715340" cy="731731"/>
              </a:xfrm>
            </p:grpSpPr>
            <p:sp>
              <p:nvSpPr>
                <p:cNvPr id="63" name="円弧 62">
                  <a:extLst>
                    <a:ext uri="{FF2B5EF4-FFF2-40B4-BE49-F238E27FC236}">
                      <a16:creationId xmlns:a16="http://schemas.microsoft.com/office/drawing/2014/main" id="{F1BBAA12-A862-7ACC-18E0-FF916FEAAC22}"/>
                    </a:ext>
                  </a:extLst>
                </p:cNvPr>
                <p:cNvSpPr/>
                <p:nvPr/>
              </p:nvSpPr>
              <p:spPr>
                <a:xfrm>
                  <a:off x="6937762" y="4395387"/>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64" name="円/楕円 63">
                  <a:extLst>
                    <a:ext uri="{FF2B5EF4-FFF2-40B4-BE49-F238E27FC236}">
                      <a16:creationId xmlns:a16="http://schemas.microsoft.com/office/drawing/2014/main" id="{CB5D36A6-2E78-0059-A392-8A79D826617E}"/>
                    </a:ext>
                  </a:extLst>
                </p:cNvPr>
                <p:cNvSpPr/>
                <p:nvPr/>
              </p:nvSpPr>
              <p:spPr>
                <a:xfrm>
                  <a:off x="7110164" y="434828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65" name="円弧 64">
                  <a:extLst>
                    <a:ext uri="{FF2B5EF4-FFF2-40B4-BE49-F238E27FC236}">
                      <a16:creationId xmlns:a16="http://schemas.microsoft.com/office/drawing/2014/main" id="{24CF791D-A9F0-EE4A-D45D-1B0636F6218C}"/>
                    </a:ext>
                  </a:extLst>
                </p:cNvPr>
                <p:cNvSpPr/>
                <p:nvPr/>
              </p:nvSpPr>
              <p:spPr>
                <a:xfrm rot="10800000">
                  <a:off x="6952703" y="4310252"/>
                  <a:ext cx="700399" cy="504952"/>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66" name="直線矢印コネクタ 65">
                  <a:extLst>
                    <a:ext uri="{FF2B5EF4-FFF2-40B4-BE49-F238E27FC236}">
                      <a16:creationId xmlns:a16="http://schemas.microsoft.com/office/drawing/2014/main" id="{B99822D3-A647-CD85-3C27-0CAC545270C6}"/>
                    </a:ext>
                  </a:extLst>
                </p:cNvPr>
                <p:cNvCxnSpPr/>
                <p:nvPr/>
              </p:nvCxnSpPr>
              <p:spPr>
                <a:xfrm flipV="1">
                  <a:off x="7110164" y="416860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89FDF5DE-83F2-B1BD-8D1B-44CE21317BA5}"/>
                    </a:ext>
                  </a:extLst>
                </p:cNvPr>
                <p:cNvCxnSpPr/>
                <p:nvPr/>
              </p:nvCxnSpPr>
              <p:spPr>
                <a:xfrm flipV="1">
                  <a:off x="7545213" y="4516724"/>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8" name="円/楕円 67">
                  <a:extLst>
                    <a:ext uri="{FF2B5EF4-FFF2-40B4-BE49-F238E27FC236}">
                      <a16:creationId xmlns:a16="http://schemas.microsoft.com/office/drawing/2014/main" id="{FF98AE65-42A3-C5B6-392A-5523C297D3AF}"/>
                    </a:ext>
                  </a:extLst>
                </p:cNvPr>
                <p:cNvSpPr/>
                <p:nvPr/>
              </p:nvSpPr>
              <p:spPr>
                <a:xfrm>
                  <a:off x="7425296" y="467248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7" name="図形グループ 76">
                <a:extLst>
                  <a:ext uri="{FF2B5EF4-FFF2-40B4-BE49-F238E27FC236}">
                    <a16:creationId xmlns:a16="http://schemas.microsoft.com/office/drawing/2014/main" id="{A18ED386-50FD-27A3-E105-583A3DA17A09}"/>
                  </a:ext>
                </a:extLst>
              </p:cNvPr>
              <p:cNvGrpSpPr/>
              <p:nvPr/>
            </p:nvGrpSpPr>
            <p:grpSpPr>
              <a:xfrm>
                <a:off x="2941424" y="904661"/>
                <a:ext cx="833426" cy="873376"/>
                <a:chOff x="6595032" y="5426328"/>
                <a:chExt cx="833426" cy="873376"/>
              </a:xfrm>
            </p:grpSpPr>
            <p:sp>
              <p:nvSpPr>
                <p:cNvPr id="70" name="円弧 69">
                  <a:extLst>
                    <a:ext uri="{FF2B5EF4-FFF2-40B4-BE49-F238E27FC236}">
                      <a16:creationId xmlns:a16="http://schemas.microsoft.com/office/drawing/2014/main" id="{F6701B44-9153-5972-721F-E247E77B7BE7}"/>
                    </a:ext>
                  </a:extLst>
                </p:cNvPr>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71" name="円/楕円 70">
                  <a:extLst>
                    <a:ext uri="{FF2B5EF4-FFF2-40B4-BE49-F238E27FC236}">
                      <a16:creationId xmlns:a16="http://schemas.microsoft.com/office/drawing/2014/main" id="{D1B7C0B4-D4E4-78CC-F0AA-19F749707E67}"/>
                    </a:ext>
                  </a:extLst>
                </p:cNvPr>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72" name="円弧 71">
                  <a:extLst>
                    <a:ext uri="{FF2B5EF4-FFF2-40B4-BE49-F238E27FC236}">
                      <a16:creationId xmlns:a16="http://schemas.microsoft.com/office/drawing/2014/main" id="{12C9AA65-C732-2A2B-1302-A4A541EB9ACE}"/>
                    </a:ext>
                  </a:extLst>
                </p:cNvPr>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73" name="直線矢印コネクタ 72">
                  <a:extLst>
                    <a:ext uri="{FF2B5EF4-FFF2-40B4-BE49-F238E27FC236}">
                      <a16:creationId xmlns:a16="http://schemas.microsoft.com/office/drawing/2014/main" id="{B4774525-5F6B-2585-12C0-A35BE225C3A9}"/>
                    </a:ext>
                  </a:extLst>
                </p:cNvPr>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直線矢印コネクタ 73">
                  <a:extLst>
                    <a:ext uri="{FF2B5EF4-FFF2-40B4-BE49-F238E27FC236}">
                      <a16:creationId xmlns:a16="http://schemas.microsoft.com/office/drawing/2014/main" id="{5619485B-4DEA-74CF-89A3-E368BF1DF3A1}"/>
                    </a:ext>
                  </a:extLst>
                </p:cNvPr>
                <p:cNvCxnSpPr/>
                <p:nvPr/>
              </p:nvCxnSpPr>
              <p:spPr>
                <a:xfrm>
                  <a:off x="7154052" y="6072925"/>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5" name="円/楕円 74">
                  <a:extLst>
                    <a:ext uri="{FF2B5EF4-FFF2-40B4-BE49-F238E27FC236}">
                      <a16:creationId xmlns:a16="http://schemas.microsoft.com/office/drawing/2014/main" id="{28A40450-43CF-4937-D1EF-B929F920C9B0}"/>
                    </a:ext>
                  </a:extLst>
                </p:cNvPr>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grpSp>
            <p:nvGrpSpPr>
              <p:cNvPr id="78" name="図形グループ 77">
                <a:extLst>
                  <a:ext uri="{FF2B5EF4-FFF2-40B4-BE49-F238E27FC236}">
                    <a16:creationId xmlns:a16="http://schemas.microsoft.com/office/drawing/2014/main" id="{B911DF26-884C-90E5-1BEC-E657EE52EDEF}"/>
                  </a:ext>
                </a:extLst>
              </p:cNvPr>
              <p:cNvGrpSpPr/>
              <p:nvPr/>
            </p:nvGrpSpPr>
            <p:grpSpPr>
              <a:xfrm>
                <a:off x="2937203" y="1708970"/>
                <a:ext cx="833426" cy="731731"/>
                <a:chOff x="6595032" y="5426328"/>
                <a:chExt cx="833426" cy="731731"/>
              </a:xfrm>
            </p:grpSpPr>
            <p:sp>
              <p:nvSpPr>
                <p:cNvPr id="79" name="円弧 78">
                  <a:extLst>
                    <a:ext uri="{FF2B5EF4-FFF2-40B4-BE49-F238E27FC236}">
                      <a16:creationId xmlns:a16="http://schemas.microsoft.com/office/drawing/2014/main" id="{E2424BBF-ACE1-409A-8215-3DDF199310CD}"/>
                    </a:ext>
                  </a:extLst>
                </p:cNvPr>
                <p:cNvSpPr/>
                <p:nvPr/>
              </p:nvSpPr>
              <p:spPr>
                <a:xfrm>
                  <a:off x="6595032" y="5567972"/>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80" name="円/楕円 79">
                  <a:extLst>
                    <a:ext uri="{FF2B5EF4-FFF2-40B4-BE49-F238E27FC236}">
                      <a16:creationId xmlns:a16="http://schemas.microsoft.com/office/drawing/2014/main" id="{0B11D99C-C129-9926-89F3-E6B00A993319}"/>
                    </a:ext>
                  </a:extLst>
                </p:cNvPr>
                <p:cNvSpPr/>
                <p:nvPr/>
              </p:nvSpPr>
              <p:spPr>
                <a:xfrm>
                  <a:off x="6767434" y="5606005"/>
                  <a:ext cx="386618" cy="3866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81" name="円弧 80">
                  <a:extLst>
                    <a:ext uri="{FF2B5EF4-FFF2-40B4-BE49-F238E27FC236}">
                      <a16:creationId xmlns:a16="http://schemas.microsoft.com/office/drawing/2014/main" id="{7120DE25-4A99-097F-7FEA-5F910E08DAAC}"/>
                    </a:ext>
                  </a:extLst>
                </p:cNvPr>
                <p:cNvSpPr/>
                <p:nvPr/>
              </p:nvSpPr>
              <p:spPr>
                <a:xfrm rot="10800000">
                  <a:off x="6609972" y="5495395"/>
                  <a:ext cx="818486" cy="590087"/>
                </a:xfrm>
                <a:prstGeom prst="arc">
                  <a:avLst>
                    <a:gd name="adj1" fmla="val 11404053"/>
                    <a:gd name="adj2" fmla="val 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82" name="直線矢印コネクタ 81">
                  <a:extLst>
                    <a:ext uri="{FF2B5EF4-FFF2-40B4-BE49-F238E27FC236}">
                      <a16:creationId xmlns:a16="http://schemas.microsoft.com/office/drawing/2014/main" id="{6DF49C5E-F3E3-155B-2AD9-7056EBB86204}"/>
                    </a:ext>
                  </a:extLst>
                </p:cNvPr>
                <p:cNvCxnSpPr/>
                <p:nvPr/>
              </p:nvCxnSpPr>
              <p:spPr>
                <a:xfrm flipV="1">
                  <a:off x="6767434" y="5426328"/>
                  <a:ext cx="0" cy="3481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直線矢印コネクタ 82">
                  <a:extLst>
                    <a:ext uri="{FF2B5EF4-FFF2-40B4-BE49-F238E27FC236}">
                      <a16:creationId xmlns:a16="http://schemas.microsoft.com/office/drawing/2014/main" id="{9321DF17-B14B-A886-5569-A02FD386F1EA}"/>
                    </a:ext>
                  </a:extLst>
                </p:cNvPr>
                <p:cNvCxnSpPr/>
                <p:nvPr/>
              </p:nvCxnSpPr>
              <p:spPr>
                <a:xfrm flipV="1">
                  <a:off x="7195524" y="5772253"/>
                  <a:ext cx="0" cy="2267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4" name="円/楕円 83">
                  <a:extLst>
                    <a:ext uri="{FF2B5EF4-FFF2-40B4-BE49-F238E27FC236}">
                      <a16:creationId xmlns:a16="http://schemas.microsoft.com/office/drawing/2014/main" id="{86714D58-33D7-F243-085E-FC86DD0A02AA}"/>
                    </a:ext>
                  </a:extLst>
                </p:cNvPr>
                <p:cNvSpPr/>
                <p:nvPr/>
              </p:nvSpPr>
              <p:spPr>
                <a:xfrm>
                  <a:off x="7082566" y="5930202"/>
                  <a:ext cx="187327" cy="187327"/>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ja-JP" altLang="en-US"/>
                </a:p>
              </p:txBody>
            </p:sp>
          </p:grpSp>
          <p:sp>
            <p:nvSpPr>
              <p:cNvPr id="4" name="テキスト ボックス 3">
                <a:extLst>
                  <a:ext uri="{FF2B5EF4-FFF2-40B4-BE49-F238E27FC236}">
                    <a16:creationId xmlns:a16="http://schemas.microsoft.com/office/drawing/2014/main" id="{520BB83E-743D-210E-AA4D-D9A21943960A}"/>
                  </a:ext>
                </a:extLst>
              </p:cNvPr>
              <p:cNvSpPr txBox="1"/>
              <p:nvPr/>
            </p:nvSpPr>
            <p:spPr>
              <a:xfrm>
                <a:off x="1832050" y="3934683"/>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6" name="テキスト ボックス 85">
                <a:extLst>
                  <a:ext uri="{FF2B5EF4-FFF2-40B4-BE49-F238E27FC236}">
                    <a16:creationId xmlns:a16="http://schemas.microsoft.com/office/drawing/2014/main" id="{0B05948D-960D-A701-5D47-083803567817}"/>
                  </a:ext>
                </a:extLst>
              </p:cNvPr>
              <p:cNvSpPr txBox="1"/>
              <p:nvPr/>
            </p:nvSpPr>
            <p:spPr>
              <a:xfrm>
                <a:off x="3988513" y="2569170"/>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7" name="テキスト ボックス 86">
                <a:extLst>
                  <a:ext uri="{FF2B5EF4-FFF2-40B4-BE49-F238E27FC236}">
                    <a16:creationId xmlns:a16="http://schemas.microsoft.com/office/drawing/2014/main" id="{332F5E80-82B2-8E2A-595A-8655CBCFC777}"/>
                  </a:ext>
                </a:extLst>
              </p:cNvPr>
              <p:cNvSpPr txBox="1"/>
              <p:nvPr/>
            </p:nvSpPr>
            <p:spPr>
              <a:xfrm>
                <a:off x="4049191" y="68214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sp>
            <p:nvSpPr>
              <p:cNvPr id="88" name="テキスト ボックス 87">
                <a:extLst>
                  <a:ext uri="{FF2B5EF4-FFF2-40B4-BE49-F238E27FC236}">
                    <a16:creationId xmlns:a16="http://schemas.microsoft.com/office/drawing/2014/main" id="{ED52A812-E12C-9B3A-3CB9-762F64B6625F}"/>
                  </a:ext>
                </a:extLst>
              </p:cNvPr>
              <p:cNvSpPr txBox="1"/>
              <p:nvPr/>
            </p:nvSpPr>
            <p:spPr>
              <a:xfrm>
                <a:off x="4051444" y="3861605"/>
                <a:ext cx="266420" cy="646331"/>
              </a:xfrm>
              <a:prstGeom prst="rect">
                <a:avLst/>
              </a:prstGeom>
              <a:noFill/>
            </p:spPr>
            <p:txBody>
              <a:bodyPr wrap="none" rtlCol="0">
                <a:spAutoFit/>
              </a:bodyPr>
              <a:lstStyle/>
              <a:p>
                <a:r>
                  <a:rPr lang="en-US" altLang="ja-JP" sz="1200" dirty="0"/>
                  <a:t>•</a:t>
                </a:r>
              </a:p>
              <a:p>
                <a:r>
                  <a:rPr lang="en-US" altLang="ja-JP" sz="1200" dirty="0"/>
                  <a:t>•</a:t>
                </a:r>
              </a:p>
              <a:p>
                <a:r>
                  <a:rPr lang="en-US" altLang="ja-JP" sz="1200" dirty="0"/>
                  <a:t>•</a:t>
                </a:r>
                <a:endParaRPr lang="ja-JP" altLang="en-US" sz="1200" dirty="0"/>
              </a:p>
            </p:txBody>
          </p:sp>
        </p:grpSp>
        <p:sp>
          <p:nvSpPr>
            <p:cNvPr id="15" name="テキスト ボックス 14">
              <a:extLst>
                <a:ext uri="{FF2B5EF4-FFF2-40B4-BE49-F238E27FC236}">
                  <a16:creationId xmlns:a16="http://schemas.microsoft.com/office/drawing/2014/main" id="{C07E6535-6547-A30B-8C6D-91989C253F50}"/>
                </a:ext>
              </a:extLst>
            </p:cNvPr>
            <p:cNvSpPr txBox="1"/>
            <p:nvPr/>
          </p:nvSpPr>
          <p:spPr>
            <a:xfrm>
              <a:off x="5274107" y="6024562"/>
              <a:ext cx="865943"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s</a:t>
              </a:r>
              <a:r>
                <a:rPr lang="en-US" altLang="ja-JP" sz="1400" baseline="-25000" dirty="0"/>
                <a:t>1/2</a:t>
              </a:r>
              <a:endParaRPr lang="ja-JP" altLang="en-US" sz="1400" baseline="-25000" dirty="0"/>
            </a:p>
          </p:txBody>
        </p:sp>
        <p:sp>
          <p:nvSpPr>
            <p:cNvPr id="89" name="テキスト ボックス 88">
              <a:extLst>
                <a:ext uri="{FF2B5EF4-FFF2-40B4-BE49-F238E27FC236}">
                  <a16:creationId xmlns:a16="http://schemas.microsoft.com/office/drawing/2014/main" id="{590B3803-B13B-D5F2-EFCA-F6454DB500B0}"/>
                </a:ext>
              </a:extLst>
            </p:cNvPr>
            <p:cNvSpPr txBox="1"/>
            <p:nvPr/>
          </p:nvSpPr>
          <p:spPr>
            <a:xfrm>
              <a:off x="5543693" y="2923651"/>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1/2</a:t>
              </a:r>
              <a:endParaRPr lang="ja-JP" altLang="en-US" sz="1400" baseline="-25000" dirty="0"/>
            </a:p>
          </p:txBody>
        </p:sp>
        <p:sp>
          <p:nvSpPr>
            <p:cNvPr id="90" name="テキスト ボックス 89">
              <a:extLst>
                <a:ext uri="{FF2B5EF4-FFF2-40B4-BE49-F238E27FC236}">
                  <a16:creationId xmlns:a16="http://schemas.microsoft.com/office/drawing/2014/main" id="{BE6EDAB8-9F97-9B08-C0AB-887677D3F5E4}"/>
                </a:ext>
              </a:extLst>
            </p:cNvPr>
            <p:cNvSpPr txBox="1"/>
            <p:nvPr/>
          </p:nvSpPr>
          <p:spPr>
            <a:xfrm>
              <a:off x="5192604" y="4442372"/>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p</a:t>
              </a:r>
              <a:r>
                <a:rPr lang="en-US" altLang="ja-JP" sz="1400" baseline="-25000" dirty="0"/>
                <a:t>3/2</a:t>
              </a:r>
              <a:endParaRPr lang="ja-JP" altLang="en-US" sz="1400" baseline="-25000" dirty="0"/>
            </a:p>
          </p:txBody>
        </p:sp>
        <p:sp>
          <p:nvSpPr>
            <p:cNvPr id="91" name="テキスト ボックス 90">
              <a:extLst>
                <a:ext uri="{FF2B5EF4-FFF2-40B4-BE49-F238E27FC236}">
                  <a16:creationId xmlns:a16="http://schemas.microsoft.com/office/drawing/2014/main" id="{81309DED-77E0-21F7-D370-0B67638954DE}"/>
                </a:ext>
              </a:extLst>
            </p:cNvPr>
            <p:cNvSpPr txBox="1"/>
            <p:nvPr/>
          </p:nvSpPr>
          <p:spPr>
            <a:xfrm>
              <a:off x="5903201" y="2557204"/>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5/2</a:t>
              </a:r>
              <a:endParaRPr lang="ja-JP" altLang="en-US" sz="1400" baseline="-25000" dirty="0"/>
            </a:p>
          </p:txBody>
        </p:sp>
        <p:sp>
          <p:nvSpPr>
            <p:cNvPr id="92" name="テキスト ボックス 91">
              <a:extLst>
                <a:ext uri="{FF2B5EF4-FFF2-40B4-BE49-F238E27FC236}">
                  <a16:creationId xmlns:a16="http://schemas.microsoft.com/office/drawing/2014/main" id="{CBE41D06-A38F-5A45-7FDD-771731E97C7E}"/>
                </a:ext>
              </a:extLst>
            </p:cNvPr>
            <p:cNvSpPr txBox="1"/>
            <p:nvPr/>
          </p:nvSpPr>
          <p:spPr>
            <a:xfrm>
              <a:off x="5468152" y="984866"/>
              <a:ext cx="885179" cy="307777"/>
            </a:xfrm>
            <a:prstGeom prst="rect">
              <a:avLst/>
            </a:prstGeom>
            <a:noFill/>
          </p:spPr>
          <p:txBody>
            <a:bodyPr wrap="none" rtlCol="0">
              <a:spAutoFit/>
            </a:bodyPr>
            <a:lstStyle/>
            <a:p>
              <a:r>
                <a:rPr lang="en-US" altLang="ja-JP" sz="1400" dirty="0"/>
                <a:t>× </a:t>
              </a:r>
              <a:r>
                <a:rPr lang="en-US" altLang="ja-JP" sz="1400" dirty="0">
                  <a:latin typeface="Symbol" charset="2"/>
                  <a:cs typeface="Symbol" charset="2"/>
                </a:rPr>
                <a:t>L</a:t>
              </a:r>
              <a:r>
                <a:rPr lang="en-US" altLang="ja-JP" sz="1400" dirty="0"/>
                <a:t> d</a:t>
              </a:r>
              <a:r>
                <a:rPr lang="en-US" altLang="ja-JP" sz="1400" baseline="-25000" dirty="0"/>
                <a:t>3/2</a:t>
              </a:r>
              <a:endParaRPr lang="ja-JP" altLang="en-US" sz="1400" baseline="-25000" dirty="0"/>
            </a:p>
          </p:txBody>
        </p:sp>
        <p:cxnSp>
          <p:nvCxnSpPr>
            <p:cNvPr id="173" name="直線矢印コネクタ 172">
              <a:extLst>
                <a:ext uri="{FF2B5EF4-FFF2-40B4-BE49-F238E27FC236}">
                  <a16:creationId xmlns:a16="http://schemas.microsoft.com/office/drawing/2014/main" id="{DD19CE88-476B-D2A3-EB8F-FFC4F818FDC3}"/>
                </a:ext>
              </a:extLst>
            </p:cNvPr>
            <p:cNvCxnSpPr/>
            <p:nvPr/>
          </p:nvCxnSpPr>
          <p:spPr>
            <a:xfrm>
              <a:off x="4612094" y="5442754"/>
              <a:ext cx="0" cy="4745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6260C297-3100-F6D1-0B4C-56E61B8D8953}"/>
                </a:ext>
              </a:extLst>
            </p:cNvPr>
            <p:cNvCxnSpPr/>
            <p:nvPr/>
          </p:nvCxnSpPr>
          <p:spPr>
            <a:xfrm>
              <a:off x="5576997" y="5360606"/>
              <a:ext cx="0" cy="57960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直線コネクタ 176">
              <a:extLst>
                <a:ext uri="{FF2B5EF4-FFF2-40B4-BE49-F238E27FC236}">
                  <a16:creationId xmlns:a16="http://schemas.microsoft.com/office/drawing/2014/main" id="{18377258-747A-FF63-3CB9-8C94DC79907F}"/>
                </a:ext>
              </a:extLst>
            </p:cNvPr>
            <p:cNvCxnSpPr/>
            <p:nvPr/>
          </p:nvCxnSpPr>
          <p:spPr>
            <a:xfrm flipV="1">
              <a:off x="4612094" y="5360606"/>
              <a:ext cx="964914" cy="111116"/>
            </a:xfrm>
            <a:prstGeom prst="line">
              <a:avLst/>
            </a:prstGeom>
            <a:ln>
              <a:prstDash val="dot"/>
            </a:ln>
          </p:spPr>
          <p:style>
            <a:lnRef idx="2">
              <a:schemeClr val="accent1"/>
            </a:lnRef>
            <a:fillRef idx="0">
              <a:schemeClr val="accent1"/>
            </a:fillRef>
            <a:effectRef idx="1">
              <a:schemeClr val="accent1"/>
            </a:effectRef>
            <a:fontRef idx="minor">
              <a:schemeClr val="tx1"/>
            </a:fontRef>
          </p:style>
        </p:cxnSp>
        <p:cxnSp>
          <p:nvCxnSpPr>
            <p:cNvPr id="179" name="直線コネクタ 178">
              <a:extLst>
                <a:ext uri="{FF2B5EF4-FFF2-40B4-BE49-F238E27FC236}">
                  <a16:creationId xmlns:a16="http://schemas.microsoft.com/office/drawing/2014/main" id="{F2205B65-9D3E-B442-C9B7-50778B250BAD}"/>
                </a:ext>
              </a:extLst>
            </p:cNvPr>
            <p:cNvCxnSpPr/>
            <p:nvPr/>
          </p:nvCxnSpPr>
          <p:spPr>
            <a:xfrm>
              <a:off x="4612094" y="5873511"/>
              <a:ext cx="990441" cy="61938"/>
            </a:xfrm>
            <a:prstGeom prst="line">
              <a:avLst/>
            </a:prstGeom>
            <a:ln>
              <a:prstDash val="dot"/>
            </a:ln>
          </p:spPr>
          <p:style>
            <a:lnRef idx="2">
              <a:schemeClr val="accent1"/>
            </a:lnRef>
            <a:fillRef idx="0">
              <a:schemeClr val="accent1"/>
            </a:fillRef>
            <a:effectRef idx="1">
              <a:schemeClr val="accent1"/>
            </a:effectRef>
            <a:fontRef idx="minor">
              <a:schemeClr val="tx1"/>
            </a:fontRef>
          </p:style>
        </p:cxnSp>
        <p:sp>
          <p:nvSpPr>
            <p:cNvPr id="182" name="右中かっこ 181">
              <a:extLst>
                <a:ext uri="{FF2B5EF4-FFF2-40B4-BE49-F238E27FC236}">
                  <a16:creationId xmlns:a16="http://schemas.microsoft.com/office/drawing/2014/main" id="{0C822CB2-CE4F-3DE7-4DF3-1439BA2A49C5}"/>
                </a:ext>
              </a:extLst>
            </p:cNvPr>
            <p:cNvSpPr/>
            <p:nvPr/>
          </p:nvSpPr>
          <p:spPr>
            <a:xfrm>
              <a:off x="8053341" y="3550590"/>
              <a:ext cx="268848" cy="48567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7" name="右中かっこ 186">
              <a:extLst>
                <a:ext uri="{FF2B5EF4-FFF2-40B4-BE49-F238E27FC236}">
                  <a16:creationId xmlns:a16="http://schemas.microsoft.com/office/drawing/2014/main" id="{7B1501A6-CFBD-3619-9869-0F68E3D023CC}"/>
                </a:ext>
              </a:extLst>
            </p:cNvPr>
            <p:cNvSpPr/>
            <p:nvPr/>
          </p:nvSpPr>
          <p:spPr>
            <a:xfrm>
              <a:off x="6828165" y="5869433"/>
              <a:ext cx="268848" cy="18623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88" name="テキスト ボックス 187">
              <a:extLst>
                <a:ext uri="{FF2B5EF4-FFF2-40B4-BE49-F238E27FC236}">
                  <a16:creationId xmlns:a16="http://schemas.microsoft.com/office/drawing/2014/main" id="{E4BD12A9-B661-1AD2-745C-3C620331B7A6}"/>
                </a:ext>
              </a:extLst>
            </p:cNvPr>
            <p:cNvSpPr txBox="1"/>
            <p:nvPr/>
          </p:nvSpPr>
          <p:spPr>
            <a:xfrm>
              <a:off x="7192682" y="5569405"/>
              <a:ext cx="1252266" cy="307777"/>
            </a:xfrm>
            <a:prstGeom prst="rect">
              <a:avLst/>
            </a:prstGeom>
            <a:noFill/>
          </p:spPr>
          <p:txBody>
            <a:bodyPr wrap="none" rtlCol="0">
              <a:spAutoFit/>
            </a:bodyPr>
            <a:lstStyle/>
            <a:p>
              <a:r>
                <a:rPr lang="en-US" altLang="ja-JP" sz="1400" dirty="0"/>
                <a:t>spin doublet</a:t>
              </a:r>
              <a:endParaRPr lang="ja-JP" altLang="en-US" sz="1400" dirty="0"/>
            </a:p>
          </p:txBody>
        </p:sp>
        <p:sp>
          <p:nvSpPr>
            <p:cNvPr id="189" name="テキスト ボックス 188">
              <a:extLst>
                <a:ext uri="{FF2B5EF4-FFF2-40B4-BE49-F238E27FC236}">
                  <a16:creationId xmlns:a16="http://schemas.microsoft.com/office/drawing/2014/main" id="{AC23859A-0925-66F8-3066-4AAEAAE32D27}"/>
                </a:ext>
              </a:extLst>
            </p:cNvPr>
            <p:cNvSpPr txBox="1"/>
            <p:nvPr/>
          </p:nvSpPr>
          <p:spPr>
            <a:xfrm>
              <a:off x="7364691" y="5881349"/>
              <a:ext cx="1459054" cy="369332"/>
            </a:xfrm>
            <a:prstGeom prst="rect">
              <a:avLst/>
            </a:prstGeom>
            <a:noFill/>
          </p:spPr>
          <p:txBody>
            <a:bodyPr wrap="none" rtlCol="0">
              <a:spAutoFit/>
            </a:bodyPr>
            <a:lstStyle/>
            <a:p>
              <a:r>
                <a:rPr lang="en-US" altLang="ja-JP" dirty="0" err="1"/>
                <a:t>s</a:t>
              </a:r>
              <a:r>
                <a:rPr lang="en-US" altLang="ja-JP" baseline="-25000" dirty="0" err="1"/>
                <a:t>N</a:t>
              </a:r>
              <a:r>
                <a:rPr lang="en-US" altLang="ja-JP" dirty="0" err="1"/>
                <a:t>s</a:t>
              </a:r>
              <a:r>
                <a:rPr lang="en-US" altLang="ja-JP" baseline="-25000" dirty="0" err="1"/>
                <a:t>L</a:t>
              </a:r>
              <a:r>
                <a:rPr lang="en-US" altLang="ja-JP" dirty="0"/>
                <a:t>, LS</a:t>
              </a:r>
              <a:r>
                <a:rPr lang="en-US" altLang="ja-JP" baseline="-25000" dirty="0">
                  <a:latin typeface="Symbol" charset="2"/>
                  <a:cs typeface="Symbol" charset="2"/>
                </a:rPr>
                <a:t>L</a:t>
              </a:r>
              <a:r>
                <a:rPr lang="en-US" altLang="ja-JP" dirty="0"/>
                <a:t>, T</a:t>
              </a:r>
              <a:endParaRPr lang="ja-JP" altLang="en-US" dirty="0"/>
            </a:p>
          </p:txBody>
        </p:sp>
      </p:grpSp>
      <p:cxnSp>
        <p:nvCxnSpPr>
          <p:cNvPr id="106" name="直線コネクタ 105">
            <a:extLst>
              <a:ext uri="{FF2B5EF4-FFF2-40B4-BE49-F238E27FC236}">
                <a16:creationId xmlns:a16="http://schemas.microsoft.com/office/drawing/2014/main" id="{F6F5F2D2-71EC-BE7B-7D0B-69515A0903F4}"/>
              </a:ext>
            </a:extLst>
          </p:cNvPr>
          <p:cNvCxnSpPr/>
          <p:nvPr/>
        </p:nvCxnSpPr>
        <p:spPr>
          <a:xfrm>
            <a:off x="7281065" y="1148514"/>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9" name="フリーフォーム 108">
            <a:extLst>
              <a:ext uri="{FF2B5EF4-FFF2-40B4-BE49-F238E27FC236}">
                <a16:creationId xmlns:a16="http://schemas.microsoft.com/office/drawing/2014/main" id="{0DCCB616-957D-4AE9-F289-2D6E82BE4543}"/>
              </a:ext>
            </a:extLst>
          </p:cNvPr>
          <p:cNvSpPr/>
          <p:nvPr/>
        </p:nvSpPr>
        <p:spPr>
          <a:xfrm>
            <a:off x="7339800" y="1038982"/>
            <a:ext cx="808150" cy="5194908"/>
          </a:xfrm>
          <a:custGeom>
            <a:avLst/>
            <a:gdLst>
              <a:gd name="connsiteX0" fmla="*/ 0 w 808150"/>
              <a:gd name="connsiteY0" fmla="*/ 5194908 h 5194908"/>
              <a:gd name="connsiteX1" fmla="*/ 14431 w 808150"/>
              <a:gd name="connsiteY1" fmla="*/ 5108326 h 5194908"/>
              <a:gd name="connsiteX2" fmla="*/ 43294 w 808150"/>
              <a:gd name="connsiteY2" fmla="*/ 5021744 h 5194908"/>
              <a:gd name="connsiteX3" fmla="*/ 57725 w 808150"/>
              <a:gd name="connsiteY3" fmla="*/ 4978453 h 5194908"/>
              <a:gd name="connsiteX4" fmla="*/ 86588 w 808150"/>
              <a:gd name="connsiteY4" fmla="*/ 4891871 h 5194908"/>
              <a:gd name="connsiteX5" fmla="*/ 129881 w 808150"/>
              <a:gd name="connsiteY5" fmla="*/ 4863011 h 5194908"/>
              <a:gd name="connsiteX6" fmla="*/ 158744 w 808150"/>
              <a:gd name="connsiteY6" fmla="*/ 4834150 h 5194908"/>
              <a:gd name="connsiteX7" fmla="*/ 202038 w 808150"/>
              <a:gd name="connsiteY7" fmla="*/ 4819720 h 5194908"/>
              <a:gd name="connsiteX8" fmla="*/ 259763 w 808150"/>
              <a:gd name="connsiteY8" fmla="*/ 4776429 h 5194908"/>
              <a:gd name="connsiteX9" fmla="*/ 404075 w 808150"/>
              <a:gd name="connsiteY9" fmla="*/ 4689847 h 5194908"/>
              <a:gd name="connsiteX10" fmla="*/ 461800 w 808150"/>
              <a:gd name="connsiteY10" fmla="*/ 4617696 h 5194908"/>
              <a:gd name="connsiteX11" fmla="*/ 476231 w 808150"/>
              <a:gd name="connsiteY11" fmla="*/ 4574405 h 5194908"/>
              <a:gd name="connsiteX12" fmla="*/ 432938 w 808150"/>
              <a:gd name="connsiteY12" fmla="*/ 4372380 h 5194908"/>
              <a:gd name="connsiteX13" fmla="*/ 404075 w 808150"/>
              <a:gd name="connsiteY13" fmla="*/ 4343520 h 5194908"/>
              <a:gd name="connsiteX14" fmla="*/ 346350 w 808150"/>
              <a:gd name="connsiteY14" fmla="*/ 4256938 h 5194908"/>
              <a:gd name="connsiteX15" fmla="*/ 303056 w 808150"/>
              <a:gd name="connsiteY15" fmla="*/ 4184787 h 5194908"/>
              <a:gd name="connsiteX16" fmla="*/ 230900 w 808150"/>
              <a:gd name="connsiteY16" fmla="*/ 4112635 h 5194908"/>
              <a:gd name="connsiteX17" fmla="*/ 202038 w 808150"/>
              <a:gd name="connsiteY17" fmla="*/ 4026053 h 5194908"/>
              <a:gd name="connsiteX18" fmla="*/ 187606 w 808150"/>
              <a:gd name="connsiteY18" fmla="*/ 3982762 h 5194908"/>
              <a:gd name="connsiteX19" fmla="*/ 173175 w 808150"/>
              <a:gd name="connsiteY19" fmla="*/ 3925041 h 5194908"/>
              <a:gd name="connsiteX20" fmla="*/ 144313 w 808150"/>
              <a:gd name="connsiteY20" fmla="*/ 3881750 h 5194908"/>
              <a:gd name="connsiteX21" fmla="*/ 115450 w 808150"/>
              <a:gd name="connsiteY21" fmla="*/ 3723017 h 5194908"/>
              <a:gd name="connsiteX22" fmla="*/ 129881 w 808150"/>
              <a:gd name="connsiteY22" fmla="*/ 3492132 h 5194908"/>
              <a:gd name="connsiteX23" fmla="*/ 144313 w 808150"/>
              <a:gd name="connsiteY23" fmla="*/ 3448841 h 5194908"/>
              <a:gd name="connsiteX24" fmla="*/ 202038 w 808150"/>
              <a:gd name="connsiteY24" fmla="*/ 3376690 h 5194908"/>
              <a:gd name="connsiteX25" fmla="*/ 274194 w 808150"/>
              <a:gd name="connsiteY25" fmla="*/ 3275678 h 5194908"/>
              <a:gd name="connsiteX26" fmla="*/ 360781 w 808150"/>
              <a:gd name="connsiteY26" fmla="*/ 3217956 h 5194908"/>
              <a:gd name="connsiteX27" fmla="*/ 375213 w 808150"/>
              <a:gd name="connsiteY27" fmla="*/ 3174666 h 5194908"/>
              <a:gd name="connsiteX28" fmla="*/ 432938 w 808150"/>
              <a:gd name="connsiteY28" fmla="*/ 3102514 h 5194908"/>
              <a:gd name="connsiteX29" fmla="*/ 447369 w 808150"/>
              <a:gd name="connsiteY29" fmla="*/ 3059223 h 5194908"/>
              <a:gd name="connsiteX30" fmla="*/ 505094 w 808150"/>
              <a:gd name="connsiteY30" fmla="*/ 2987072 h 5194908"/>
              <a:gd name="connsiteX31" fmla="*/ 548388 w 808150"/>
              <a:gd name="connsiteY31" fmla="*/ 2799478 h 5194908"/>
              <a:gd name="connsiteX32" fmla="*/ 505094 w 808150"/>
              <a:gd name="connsiteY32" fmla="*/ 2525302 h 5194908"/>
              <a:gd name="connsiteX33" fmla="*/ 476231 w 808150"/>
              <a:gd name="connsiteY33" fmla="*/ 2438720 h 5194908"/>
              <a:gd name="connsiteX34" fmla="*/ 447369 w 808150"/>
              <a:gd name="connsiteY34" fmla="*/ 2395429 h 5194908"/>
              <a:gd name="connsiteX35" fmla="*/ 418506 w 808150"/>
              <a:gd name="connsiteY35" fmla="*/ 2308848 h 5194908"/>
              <a:gd name="connsiteX36" fmla="*/ 389644 w 808150"/>
              <a:gd name="connsiteY36" fmla="*/ 2265557 h 5194908"/>
              <a:gd name="connsiteX37" fmla="*/ 346350 w 808150"/>
              <a:gd name="connsiteY37" fmla="*/ 2193405 h 5194908"/>
              <a:gd name="connsiteX38" fmla="*/ 317488 w 808150"/>
              <a:gd name="connsiteY38" fmla="*/ 2092393 h 5194908"/>
              <a:gd name="connsiteX39" fmla="*/ 303056 w 808150"/>
              <a:gd name="connsiteY39" fmla="*/ 1976951 h 5194908"/>
              <a:gd name="connsiteX40" fmla="*/ 346350 w 808150"/>
              <a:gd name="connsiteY40" fmla="*/ 1645054 h 5194908"/>
              <a:gd name="connsiteX41" fmla="*/ 360781 w 808150"/>
              <a:gd name="connsiteY41" fmla="*/ 1601763 h 5194908"/>
              <a:gd name="connsiteX42" fmla="*/ 389644 w 808150"/>
              <a:gd name="connsiteY42" fmla="*/ 1572902 h 5194908"/>
              <a:gd name="connsiteX43" fmla="*/ 447369 w 808150"/>
              <a:gd name="connsiteY43" fmla="*/ 1486320 h 5194908"/>
              <a:gd name="connsiteX44" fmla="*/ 519525 w 808150"/>
              <a:gd name="connsiteY44" fmla="*/ 1399739 h 5194908"/>
              <a:gd name="connsiteX45" fmla="*/ 548388 w 808150"/>
              <a:gd name="connsiteY45" fmla="*/ 1370878 h 5194908"/>
              <a:gd name="connsiteX46" fmla="*/ 591681 w 808150"/>
              <a:gd name="connsiteY46" fmla="*/ 1284296 h 5194908"/>
              <a:gd name="connsiteX47" fmla="*/ 620544 w 808150"/>
              <a:gd name="connsiteY47" fmla="*/ 1255436 h 5194908"/>
              <a:gd name="connsiteX48" fmla="*/ 678269 w 808150"/>
              <a:gd name="connsiteY48" fmla="*/ 1183284 h 5194908"/>
              <a:gd name="connsiteX49" fmla="*/ 692700 w 808150"/>
              <a:gd name="connsiteY49" fmla="*/ 1139993 h 5194908"/>
              <a:gd name="connsiteX50" fmla="*/ 750425 w 808150"/>
              <a:gd name="connsiteY50" fmla="*/ 1053411 h 5194908"/>
              <a:gd name="connsiteX51" fmla="*/ 779288 w 808150"/>
              <a:gd name="connsiteY51" fmla="*/ 966830 h 5194908"/>
              <a:gd name="connsiteX52" fmla="*/ 793719 w 808150"/>
              <a:gd name="connsiteY52" fmla="*/ 923539 h 5194908"/>
              <a:gd name="connsiteX53" fmla="*/ 808150 w 808150"/>
              <a:gd name="connsiteY53" fmla="*/ 880248 h 5194908"/>
              <a:gd name="connsiteX54" fmla="*/ 793719 w 808150"/>
              <a:gd name="connsiteY54" fmla="*/ 663793 h 5194908"/>
              <a:gd name="connsiteX55" fmla="*/ 735994 w 808150"/>
              <a:gd name="connsiteY55" fmla="*/ 533921 h 5194908"/>
              <a:gd name="connsiteX56" fmla="*/ 678269 w 808150"/>
              <a:gd name="connsiteY56" fmla="*/ 461769 h 5194908"/>
              <a:gd name="connsiteX57" fmla="*/ 634975 w 808150"/>
              <a:gd name="connsiteY57" fmla="*/ 317466 h 5194908"/>
              <a:gd name="connsiteX58" fmla="*/ 591681 w 808150"/>
              <a:gd name="connsiteY58" fmla="*/ 288606 h 5194908"/>
              <a:gd name="connsiteX59" fmla="*/ 533956 w 808150"/>
              <a:gd name="connsiteY59" fmla="*/ 230884 h 5194908"/>
              <a:gd name="connsiteX60" fmla="*/ 505094 w 808150"/>
              <a:gd name="connsiteY60" fmla="*/ 173163 h 5194908"/>
              <a:gd name="connsiteX61" fmla="*/ 476231 w 808150"/>
              <a:gd name="connsiteY61" fmla="*/ 144303 h 5194908"/>
              <a:gd name="connsiteX62" fmla="*/ 418506 w 808150"/>
              <a:gd name="connsiteY62" fmla="*/ 72151 h 5194908"/>
              <a:gd name="connsiteX63" fmla="*/ 375213 w 808150"/>
              <a:gd name="connsiteY63" fmla="*/ 57721 h 5194908"/>
              <a:gd name="connsiteX64" fmla="*/ 346350 w 808150"/>
              <a:gd name="connsiteY64" fmla="*/ 28860 h 5194908"/>
              <a:gd name="connsiteX65" fmla="*/ 288625 w 808150"/>
              <a:gd name="connsiteY65" fmla="*/ 0 h 51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08150" h="5194908">
                <a:moveTo>
                  <a:pt x="0" y="5194908"/>
                </a:moveTo>
                <a:cubicBezTo>
                  <a:pt x="4810" y="5166047"/>
                  <a:pt x="7334" y="5136711"/>
                  <a:pt x="14431" y="5108326"/>
                </a:cubicBezTo>
                <a:cubicBezTo>
                  <a:pt x="21810" y="5078812"/>
                  <a:pt x="33673" y="5050605"/>
                  <a:pt x="43294" y="5021744"/>
                </a:cubicBezTo>
                <a:lnTo>
                  <a:pt x="57725" y="4978453"/>
                </a:lnTo>
                <a:cubicBezTo>
                  <a:pt x="57726" y="4978451"/>
                  <a:pt x="86586" y="4891872"/>
                  <a:pt x="86588" y="4891871"/>
                </a:cubicBezTo>
                <a:cubicBezTo>
                  <a:pt x="101019" y="4882251"/>
                  <a:pt x="116338" y="4873845"/>
                  <a:pt x="129881" y="4863011"/>
                </a:cubicBezTo>
                <a:cubicBezTo>
                  <a:pt x="140506" y="4854512"/>
                  <a:pt x="147077" y="4841150"/>
                  <a:pt x="158744" y="4834150"/>
                </a:cubicBezTo>
                <a:cubicBezTo>
                  <a:pt x="171788" y="4826324"/>
                  <a:pt x="187607" y="4824530"/>
                  <a:pt x="202038" y="4819720"/>
                </a:cubicBezTo>
                <a:cubicBezTo>
                  <a:pt x="221280" y="4805290"/>
                  <a:pt x="239367" y="4789176"/>
                  <a:pt x="259763" y="4776429"/>
                </a:cubicBezTo>
                <a:cubicBezTo>
                  <a:pt x="320496" y="4738473"/>
                  <a:pt x="344764" y="4749153"/>
                  <a:pt x="404075" y="4689847"/>
                </a:cubicBezTo>
                <a:cubicBezTo>
                  <a:pt x="445202" y="4648723"/>
                  <a:pt x="425391" y="4672306"/>
                  <a:pt x="461800" y="4617696"/>
                </a:cubicBezTo>
                <a:cubicBezTo>
                  <a:pt x="466610" y="4603266"/>
                  <a:pt x="476231" y="4589616"/>
                  <a:pt x="476231" y="4574405"/>
                </a:cubicBezTo>
                <a:cubicBezTo>
                  <a:pt x="476231" y="4463078"/>
                  <a:pt x="486049" y="4438763"/>
                  <a:pt x="432938" y="4372380"/>
                </a:cubicBezTo>
                <a:cubicBezTo>
                  <a:pt x="424438" y="4361756"/>
                  <a:pt x="412239" y="4354404"/>
                  <a:pt x="404075" y="4343520"/>
                </a:cubicBezTo>
                <a:cubicBezTo>
                  <a:pt x="383262" y="4315771"/>
                  <a:pt x="346350" y="4256938"/>
                  <a:pt x="346350" y="4256938"/>
                </a:cubicBezTo>
                <a:cubicBezTo>
                  <a:pt x="312851" y="4156445"/>
                  <a:pt x="355882" y="4264022"/>
                  <a:pt x="303056" y="4184787"/>
                </a:cubicBezTo>
                <a:cubicBezTo>
                  <a:pt x="252104" y="4108364"/>
                  <a:pt x="305412" y="4137470"/>
                  <a:pt x="230900" y="4112635"/>
                </a:cubicBezTo>
                <a:lnTo>
                  <a:pt x="202038" y="4026053"/>
                </a:lnTo>
                <a:cubicBezTo>
                  <a:pt x="197228" y="4011623"/>
                  <a:pt x="191295" y="3997519"/>
                  <a:pt x="187606" y="3982762"/>
                </a:cubicBezTo>
                <a:cubicBezTo>
                  <a:pt x="182796" y="3963522"/>
                  <a:pt x="180988" y="3943270"/>
                  <a:pt x="173175" y="3925041"/>
                </a:cubicBezTo>
                <a:cubicBezTo>
                  <a:pt x="166343" y="3909100"/>
                  <a:pt x="153934" y="3896180"/>
                  <a:pt x="144313" y="3881750"/>
                </a:cubicBezTo>
                <a:cubicBezTo>
                  <a:pt x="139619" y="3858285"/>
                  <a:pt x="115450" y="3741487"/>
                  <a:pt x="115450" y="3723017"/>
                </a:cubicBezTo>
                <a:cubicBezTo>
                  <a:pt x="115450" y="3645905"/>
                  <a:pt x="121808" y="3568820"/>
                  <a:pt x="129881" y="3492132"/>
                </a:cubicBezTo>
                <a:cubicBezTo>
                  <a:pt x="131473" y="3477005"/>
                  <a:pt x="137510" y="3462446"/>
                  <a:pt x="144313" y="3448841"/>
                </a:cubicBezTo>
                <a:cubicBezTo>
                  <a:pt x="162519" y="3412431"/>
                  <a:pt x="175190" y="3403535"/>
                  <a:pt x="202038" y="3376690"/>
                </a:cubicBezTo>
                <a:cubicBezTo>
                  <a:pt x="235711" y="3275677"/>
                  <a:pt x="202039" y="3299727"/>
                  <a:pt x="274194" y="3275678"/>
                </a:cubicBezTo>
                <a:cubicBezTo>
                  <a:pt x="303056" y="3256437"/>
                  <a:pt x="349810" y="3250863"/>
                  <a:pt x="360781" y="3217956"/>
                </a:cubicBezTo>
                <a:cubicBezTo>
                  <a:pt x="365592" y="3203526"/>
                  <a:pt x="368410" y="3188271"/>
                  <a:pt x="375213" y="3174666"/>
                </a:cubicBezTo>
                <a:cubicBezTo>
                  <a:pt x="393419" y="3138256"/>
                  <a:pt x="406091" y="3129359"/>
                  <a:pt x="432938" y="3102514"/>
                </a:cubicBezTo>
                <a:cubicBezTo>
                  <a:pt x="437748" y="3088084"/>
                  <a:pt x="440566" y="3072828"/>
                  <a:pt x="447369" y="3059223"/>
                </a:cubicBezTo>
                <a:cubicBezTo>
                  <a:pt x="465575" y="3022813"/>
                  <a:pt x="478247" y="3013916"/>
                  <a:pt x="505094" y="2987072"/>
                </a:cubicBezTo>
                <a:cubicBezTo>
                  <a:pt x="544712" y="2868223"/>
                  <a:pt x="529653" y="2930606"/>
                  <a:pt x="548388" y="2799478"/>
                </a:cubicBezTo>
                <a:cubicBezTo>
                  <a:pt x="535748" y="2704689"/>
                  <a:pt x="532046" y="2615134"/>
                  <a:pt x="505094" y="2525302"/>
                </a:cubicBezTo>
                <a:cubicBezTo>
                  <a:pt x="496352" y="2496163"/>
                  <a:pt x="493107" y="2464032"/>
                  <a:pt x="476231" y="2438720"/>
                </a:cubicBezTo>
                <a:cubicBezTo>
                  <a:pt x="466610" y="2424290"/>
                  <a:pt x="454413" y="2411277"/>
                  <a:pt x="447369" y="2395429"/>
                </a:cubicBezTo>
                <a:cubicBezTo>
                  <a:pt x="435013" y="2367630"/>
                  <a:pt x="435381" y="2334160"/>
                  <a:pt x="418506" y="2308848"/>
                </a:cubicBezTo>
                <a:cubicBezTo>
                  <a:pt x="408885" y="2294418"/>
                  <a:pt x="397400" y="2281069"/>
                  <a:pt x="389644" y="2265557"/>
                </a:cubicBezTo>
                <a:cubicBezTo>
                  <a:pt x="352177" y="2190627"/>
                  <a:pt x="402725" y="2249776"/>
                  <a:pt x="346350" y="2193405"/>
                </a:cubicBezTo>
                <a:cubicBezTo>
                  <a:pt x="334912" y="2159093"/>
                  <a:pt x="323528" y="2128633"/>
                  <a:pt x="317488" y="2092393"/>
                </a:cubicBezTo>
                <a:cubicBezTo>
                  <a:pt x="311112" y="2054141"/>
                  <a:pt x="307867" y="2015432"/>
                  <a:pt x="303056" y="1976951"/>
                </a:cubicBezTo>
                <a:cubicBezTo>
                  <a:pt x="319816" y="1817746"/>
                  <a:pt x="312690" y="1762859"/>
                  <a:pt x="346350" y="1645054"/>
                </a:cubicBezTo>
                <a:cubicBezTo>
                  <a:pt x="350529" y="1630428"/>
                  <a:pt x="352955" y="1614806"/>
                  <a:pt x="360781" y="1601763"/>
                </a:cubicBezTo>
                <a:cubicBezTo>
                  <a:pt x="367781" y="1590096"/>
                  <a:pt x="381480" y="1583786"/>
                  <a:pt x="389644" y="1572902"/>
                </a:cubicBezTo>
                <a:cubicBezTo>
                  <a:pt x="410457" y="1545153"/>
                  <a:pt x="422841" y="1510846"/>
                  <a:pt x="447369" y="1486320"/>
                </a:cubicBezTo>
                <a:cubicBezTo>
                  <a:pt x="550208" y="1383491"/>
                  <a:pt x="439162" y="1500187"/>
                  <a:pt x="519525" y="1399739"/>
                </a:cubicBezTo>
                <a:cubicBezTo>
                  <a:pt x="528025" y="1389115"/>
                  <a:pt x="539888" y="1381502"/>
                  <a:pt x="548388" y="1370878"/>
                </a:cubicBezTo>
                <a:cubicBezTo>
                  <a:pt x="635978" y="1261397"/>
                  <a:pt x="527658" y="1390993"/>
                  <a:pt x="591681" y="1284296"/>
                </a:cubicBezTo>
                <a:cubicBezTo>
                  <a:pt x="598681" y="1272630"/>
                  <a:pt x="612044" y="1266060"/>
                  <a:pt x="620544" y="1255436"/>
                </a:cubicBezTo>
                <a:cubicBezTo>
                  <a:pt x="693369" y="1164411"/>
                  <a:pt x="608574" y="1252974"/>
                  <a:pt x="678269" y="1183284"/>
                </a:cubicBezTo>
                <a:cubicBezTo>
                  <a:pt x="683079" y="1168854"/>
                  <a:pt x="685313" y="1153290"/>
                  <a:pt x="692700" y="1139993"/>
                </a:cubicBezTo>
                <a:cubicBezTo>
                  <a:pt x="709546" y="1109672"/>
                  <a:pt x="739455" y="1086318"/>
                  <a:pt x="750425" y="1053411"/>
                </a:cubicBezTo>
                <a:lnTo>
                  <a:pt x="779288" y="966830"/>
                </a:lnTo>
                <a:lnTo>
                  <a:pt x="793719" y="923539"/>
                </a:lnTo>
                <a:lnTo>
                  <a:pt x="808150" y="880248"/>
                </a:lnTo>
                <a:cubicBezTo>
                  <a:pt x="803340" y="808096"/>
                  <a:pt x="803946" y="735378"/>
                  <a:pt x="793719" y="663793"/>
                </a:cubicBezTo>
                <a:cubicBezTo>
                  <a:pt x="786754" y="615043"/>
                  <a:pt x="766120" y="571577"/>
                  <a:pt x="735994" y="533921"/>
                </a:cubicBezTo>
                <a:cubicBezTo>
                  <a:pt x="653741" y="431111"/>
                  <a:pt x="767102" y="595012"/>
                  <a:pt x="678269" y="461769"/>
                </a:cubicBezTo>
                <a:cubicBezTo>
                  <a:pt x="672492" y="438663"/>
                  <a:pt x="645516" y="324493"/>
                  <a:pt x="634975" y="317466"/>
                </a:cubicBezTo>
                <a:lnTo>
                  <a:pt x="591681" y="288606"/>
                </a:lnTo>
                <a:cubicBezTo>
                  <a:pt x="553200" y="173167"/>
                  <a:pt x="610921" y="307845"/>
                  <a:pt x="533956" y="230884"/>
                </a:cubicBezTo>
                <a:cubicBezTo>
                  <a:pt x="518745" y="215673"/>
                  <a:pt x="517027" y="191061"/>
                  <a:pt x="505094" y="173163"/>
                </a:cubicBezTo>
                <a:cubicBezTo>
                  <a:pt x="497547" y="161843"/>
                  <a:pt x="484731" y="154927"/>
                  <a:pt x="476231" y="144303"/>
                </a:cubicBezTo>
                <a:cubicBezTo>
                  <a:pt x="458077" y="121613"/>
                  <a:pt x="445312" y="88233"/>
                  <a:pt x="418506" y="72151"/>
                </a:cubicBezTo>
                <a:cubicBezTo>
                  <a:pt x="405462" y="64325"/>
                  <a:pt x="389644" y="62531"/>
                  <a:pt x="375213" y="57721"/>
                </a:cubicBezTo>
                <a:cubicBezTo>
                  <a:pt x="365592" y="48101"/>
                  <a:pt x="357671" y="36407"/>
                  <a:pt x="346350" y="28860"/>
                </a:cubicBezTo>
                <a:cubicBezTo>
                  <a:pt x="328450" y="16928"/>
                  <a:pt x="288625" y="0"/>
                  <a:pt x="288625"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cxnSp>
        <p:nvCxnSpPr>
          <p:cNvPr id="183" name="直線コネクタ 182">
            <a:extLst>
              <a:ext uri="{FF2B5EF4-FFF2-40B4-BE49-F238E27FC236}">
                <a16:creationId xmlns:a16="http://schemas.microsoft.com/office/drawing/2014/main" id="{BC209C15-005F-EBE6-0273-DB0F92B328A4}"/>
              </a:ext>
            </a:extLst>
          </p:cNvPr>
          <p:cNvCxnSpPr/>
          <p:nvPr/>
        </p:nvCxnSpPr>
        <p:spPr>
          <a:xfrm>
            <a:off x="8270477" y="1125903"/>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a:extLst>
              <a:ext uri="{FF2B5EF4-FFF2-40B4-BE49-F238E27FC236}">
                <a16:creationId xmlns:a16="http://schemas.microsoft.com/office/drawing/2014/main" id="{1D898A12-62A4-823B-B060-F3545DEDBE96}"/>
              </a:ext>
            </a:extLst>
          </p:cNvPr>
          <p:cNvCxnSpPr/>
          <p:nvPr/>
        </p:nvCxnSpPr>
        <p:spPr>
          <a:xfrm>
            <a:off x="9245458" y="1090971"/>
            <a:ext cx="0" cy="51270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3" name="フリーフォーム 162">
            <a:extLst>
              <a:ext uri="{FF2B5EF4-FFF2-40B4-BE49-F238E27FC236}">
                <a16:creationId xmlns:a16="http://schemas.microsoft.com/office/drawing/2014/main" id="{5D5D1122-CCC7-7BBB-4A58-E2DF15365295}"/>
              </a:ext>
            </a:extLst>
          </p:cNvPr>
          <p:cNvSpPr/>
          <p:nvPr/>
        </p:nvSpPr>
        <p:spPr>
          <a:xfrm>
            <a:off x="9288019" y="1139995"/>
            <a:ext cx="808150" cy="4992883"/>
          </a:xfrm>
          <a:custGeom>
            <a:avLst/>
            <a:gdLst>
              <a:gd name="connsiteX0" fmla="*/ 0 w 808150"/>
              <a:gd name="connsiteY0" fmla="*/ 4992883 h 4992883"/>
              <a:gd name="connsiteX1" fmla="*/ 57725 w 808150"/>
              <a:gd name="connsiteY1" fmla="*/ 4920732 h 4992883"/>
              <a:gd name="connsiteX2" fmla="*/ 418506 w 808150"/>
              <a:gd name="connsiteY2" fmla="*/ 4863011 h 4992883"/>
              <a:gd name="connsiteX3" fmla="*/ 375212 w 808150"/>
              <a:gd name="connsiteY3" fmla="*/ 4834150 h 4992883"/>
              <a:gd name="connsiteX4" fmla="*/ 331919 w 808150"/>
              <a:gd name="connsiteY4" fmla="*/ 4819720 h 4992883"/>
              <a:gd name="connsiteX5" fmla="*/ 259762 w 808150"/>
              <a:gd name="connsiteY5" fmla="*/ 4761999 h 4992883"/>
              <a:gd name="connsiteX6" fmla="*/ 360781 w 808150"/>
              <a:gd name="connsiteY6" fmla="*/ 4747568 h 4992883"/>
              <a:gd name="connsiteX7" fmla="*/ 418506 w 808150"/>
              <a:gd name="connsiteY7" fmla="*/ 4733138 h 4992883"/>
              <a:gd name="connsiteX8" fmla="*/ 447369 w 808150"/>
              <a:gd name="connsiteY8" fmla="*/ 4689847 h 4992883"/>
              <a:gd name="connsiteX9" fmla="*/ 418506 w 808150"/>
              <a:gd name="connsiteY9" fmla="*/ 4660987 h 4992883"/>
              <a:gd name="connsiteX10" fmla="*/ 360781 w 808150"/>
              <a:gd name="connsiteY10" fmla="*/ 4646556 h 4992883"/>
              <a:gd name="connsiteX11" fmla="*/ 317487 w 808150"/>
              <a:gd name="connsiteY11" fmla="*/ 4632126 h 4992883"/>
              <a:gd name="connsiteX12" fmla="*/ 216469 w 808150"/>
              <a:gd name="connsiteY12" fmla="*/ 4603265 h 4992883"/>
              <a:gd name="connsiteX13" fmla="*/ 129881 w 808150"/>
              <a:gd name="connsiteY13" fmla="*/ 4545544 h 4992883"/>
              <a:gd name="connsiteX14" fmla="*/ 101019 w 808150"/>
              <a:gd name="connsiteY14" fmla="*/ 4502253 h 4992883"/>
              <a:gd name="connsiteX15" fmla="*/ 101019 w 808150"/>
              <a:gd name="connsiteY15" fmla="*/ 4343520 h 4992883"/>
              <a:gd name="connsiteX16" fmla="*/ 115450 w 808150"/>
              <a:gd name="connsiteY16" fmla="*/ 4300229 h 4992883"/>
              <a:gd name="connsiteX17" fmla="*/ 202037 w 808150"/>
              <a:gd name="connsiteY17" fmla="*/ 4271368 h 4992883"/>
              <a:gd name="connsiteX18" fmla="*/ 129881 w 808150"/>
              <a:gd name="connsiteY18" fmla="*/ 4141496 h 4992883"/>
              <a:gd name="connsiteX19" fmla="*/ 216469 w 808150"/>
              <a:gd name="connsiteY19" fmla="*/ 4098205 h 4992883"/>
              <a:gd name="connsiteX20" fmla="*/ 202037 w 808150"/>
              <a:gd name="connsiteY20" fmla="*/ 4054914 h 4992883"/>
              <a:gd name="connsiteX21" fmla="*/ 115450 w 808150"/>
              <a:gd name="connsiteY21" fmla="*/ 4011623 h 4992883"/>
              <a:gd name="connsiteX22" fmla="*/ 129881 w 808150"/>
              <a:gd name="connsiteY22" fmla="*/ 3795169 h 4992883"/>
              <a:gd name="connsiteX23" fmla="*/ 216469 w 808150"/>
              <a:gd name="connsiteY23" fmla="*/ 3766308 h 4992883"/>
              <a:gd name="connsiteX24" fmla="*/ 259762 w 808150"/>
              <a:gd name="connsiteY24" fmla="*/ 3737447 h 4992883"/>
              <a:gd name="connsiteX25" fmla="*/ 202037 w 808150"/>
              <a:gd name="connsiteY25" fmla="*/ 3679726 h 4992883"/>
              <a:gd name="connsiteX26" fmla="*/ 173175 w 808150"/>
              <a:gd name="connsiteY26" fmla="*/ 3636435 h 4992883"/>
              <a:gd name="connsiteX27" fmla="*/ 230900 w 808150"/>
              <a:gd name="connsiteY27" fmla="*/ 3564284 h 4992883"/>
              <a:gd name="connsiteX28" fmla="*/ 115450 w 808150"/>
              <a:gd name="connsiteY28" fmla="*/ 3492132 h 4992883"/>
              <a:gd name="connsiteX29" fmla="*/ 129881 w 808150"/>
              <a:gd name="connsiteY29" fmla="*/ 3347829 h 4992883"/>
              <a:gd name="connsiteX30" fmla="*/ 158744 w 808150"/>
              <a:gd name="connsiteY30" fmla="*/ 3304538 h 4992883"/>
              <a:gd name="connsiteX31" fmla="*/ 173175 w 808150"/>
              <a:gd name="connsiteY31" fmla="*/ 3088084 h 4992883"/>
              <a:gd name="connsiteX32" fmla="*/ 216469 w 808150"/>
              <a:gd name="connsiteY32" fmla="*/ 3015932 h 4992883"/>
              <a:gd name="connsiteX33" fmla="*/ 303056 w 808150"/>
              <a:gd name="connsiteY33" fmla="*/ 3001502 h 4992883"/>
              <a:gd name="connsiteX34" fmla="*/ 548387 w 808150"/>
              <a:gd name="connsiteY34" fmla="*/ 2987072 h 4992883"/>
              <a:gd name="connsiteX35" fmla="*/ 663837 w 808150"/>
              <a:gd name="connsiteY35" fmla="*/ 2958211 h 4992883"/>
              <a:gd name="connsiteX36" fmla="*/ 620543 w 808150"/>
              <a:gd name="connsiteY36" fmla="*/ 2929351 h 4992883"/>
              <a:gd name="connsiteX37" fmla="*/ 533956 w 808150"/>
              <a:gd name="connsiteY37" fmla="*/ 2900490 h 4992883"/>
              <a:gd name="connsiteX38" fmla="*/ 505094 w 808150"/>
              <a:gd name="connsiteY38" fmla="*/ 2857199 h 4992883"/>
              <a:gd name="connsiteX39" fmla="*/ 548387 w 808150"/>
              <a:gd name="connsiteY39" fmla="*/ 2842769 h 4992883"/>
              <a:gd name="connsiteX40" fmla="*/ 447369 w 808150"/>
              <a:gd name="connsiteY40" fmla="*/ 2799478 h 4992883"/>
              <a:gd name="connsiteX41" fmla="*/ 490662 w 808150"/>
              <a:gd name="connsiteY41" fmla="*/ 2785048 h 4992883"/>
              <a:gd name="connsiteX42" fmla="*/ 389644 w 808150"/>
              <a:gd name="connsiteY42" fmla="*/ 2712896 h 4992883"/>
              <a:gd name="connsiteX43" fmla="*/ 476231 w 808150"/>
              <a:gd name="connsiteY43" fmla="*/ 2655175 h 4992883"/>
              <a:gd name="connsiteX44" fmla="*/ 577250 w 808150"/>
              <a:gd name="connsiteY44" fmla="*/ 2626314 h 4992883"/>
              <a:gd name="connsiteX45" fmla="*/ 678268 w 808150"/>
              <a:gd name="connsiteY45" fmla="*/ 2597454 h 4992883"/>
              <a:gd name="connsiteX46" fmla="*/ 562819 w 808150"/>
              <a:gd name="connsiteY46" fmla="*/ 2554163 h 4992883"/>
              <a:gd name="connsiteX47" fmla="*/ 360781 w 808150"/>
              <a:gd name="connsiteY47" fmla="*/ 2510872 h 4992883"/>
              <a:gd name="connsiteX48" fmla="*/ 404075 w 808150"/>
              <a:gd name="connsiteY48" fmla="*/ 2482011 h 4992883"/>
              <a:gd name="connsiteX49" fmla="*/ 432937 w 808150"/>
              <a:gd name="connsiteY49" fmla="*/ 2395429 h 4992883"/>
              <a:gd name="connsiteX50" fmla="*/ 375212 w 808150"/>
              <a:gd name="connsiteY50" fmla="*/ 2366569 h 4992883"/>
              <a:gd name="connsiteX51" fmla="*/ 216469 w 808150"/>
              <a:gd name="connsiteY51" fmla="*/ 2323278 h 4992883"/>
              <a:gd name="connsiteX52" fmla="*/ 202037 w 808150"/>
              <a:gd name="connsiteY52" fmla="*/ 2279987 h 4992883"/>
              <a:gd name="connsiteX53" fmla="*/ 230900 w 808150"/>
              <a:gd name="connsiteY53" fmla="*/ 2236696 h 4992883"/>
              <a:gd name="connsiteX54" fmla="*/ 245331 w 808150"/>
              <a:gd name="connsiteY54" fmla="*/ 2193405 h 4992883"/>
              <a:gd name="connsiteX55" fmla="*/ 230900 w 808150"/>
              <a:gd name="connsiteY55" fmla="*/ 2135684 h 4992883"/>
              <a:gd name="connsiteX56" fmla="*/ 187606 w 808150"/>
              <a:gd name="connsiteY56" fmla="*/ 2121254 h 4992883"/>
              <a:gd name="connsiteX57" fmla="*/ 158744 w 808150"/>
              <a:gd name="connsiteY57" fmla="*/ 2077963 h 4992883"/>
              <a:gd name="connsiteX58" fmla="*/ 173175 w 808150"/>
              <a:gd name="connsiteY58" fmla="*/ 1991381 h 4992883"/>
              <a:gd name="connsiteX59" fmla="*/ 230900 w 808150"/>
              <a:gd name="connsiteY59" fmla="*/ 1919230 h 4992883"/>
              <a:gd name="connsiteX60" fmla="*/ 245331 w 808150"/>
              <a:gd name="connsiteY60" fmla="*/ 1875939 h 4992883"/>
              <a:gd name="connsiteX61" fmla="*/ 274194 w 808150"/>
              <a:gd name="connsiteY61" fmla="*/ 1847078 h 4992883"/>
              <a:gd name="connsiteX62" fmla="*/ 303056 w 808150"/>
              <a:gd name="connsiteY62" fmla="*/ 1630624 h 4992883"/>
              <a:gd name="connsiteX63" fmla="*/ 346350 w 808150"/>
              <a:gd name="connsiteY63" fmla="*/ 1601763 h 4992883"/>
              <a:gd name="connsiteX64" fmla="*/ 432937 w 808150"/>
              <a:gd name="connsiteY64" fmla="*/ 1572902 h 4992883"/>
              <a:gd name="connsiteX65" fmla="*/ 548387 w 808150"/>
              <a:gd name="connsiteY65" fmla="*/ 1515181 h 4992883"/>
              <a:gd name="connsiteX66" fmla="*/ 591681 w 808150"/>
              <a:gd name="connsiteY66" fmla="*/ 1500751 h 4992883"/>
              <a:gd name="connsiteX67" fmla="*/ 634975 w 808150"/>
              <a:gd name="connsiteY67" fmla="*/ 1428599 h 4992883"/>
              <a:gd name="connsiteX68" fmla="*/ 663837 w 808150"/>
              <a:gd name="connsiteY68" fmla="*/ 1370878 h 4992883"/>
              <a:gd name="connsiteX69" fmla="*/ 692700 w 808150"/>
              <a:gd name="connsiteY69" fmla="*/ 1342018 h 4992883"/>
              <a:gd name="connsiteX70" fmla="*/ 764856 w 808150"/>
              <a:gd name="connsiteY70" fmla="*/ 1269866 h 4992883"/>
              <a:gd name="connsiteX71" fmla="*/ 735993 w 808150"/>
              <a:gd name="connsiteY71" fmla="*/ 1241005 h 4992883"/>
              <a:gd name="connsiteX72" fmla="*/ 634975 w 808150"/>
              <a:gd name="connsiteY72" fmla="*/ 1226575 h 4992883"/>
              <a:gd name="connsiteX73" fmla="*/ 649406 w 808150"/>
              <a:gd name="connsiteY73" fmla="*/ 1183284 h 4992883"/>
              <a:gd name="connsiteX74" fmla="*/ 808150 w 808150"/>
              <a:gd name="connsiteY74" fmla="*/ 1139993 h 4992883"/>
              <a:gd name="connsiteX75" fmla="*/ 779287 w 808150"/>
              <a:gd name="connsiteY75" fmla="*/ 1096702 h 4992883"/>
              <a:gd name="connsiteX76" fmla="*/ 620543 w 808150"/>
              <a:gd name="connsiteY76" fmla="*/ 1082272 h 4992883"/>
              <a:gd name="connsiteX77" fmla="*/ 562819 w 808150"/>
              <a:gd name="connsiteY77" fmla="*/ 1067842 h 4992883"/>
              <a:gd name="connsiteX78" fmla="*/ 533956 w 808150"/>
              <a:gd name="connsiteY78" fmla="*/ 1038981 h 4992883"/>
              <a:gd name="connsiteX79" fmla="*/ 519525 w 808150"/>
              <a:gd name="connsiteY79" fmla="*/ 995690 h 4992883"/>
              <a:gd name="connsiteX80" fmla="*/ 476231 w 808150"/>
              <a:gd name="connsiteY80" fmla="*/ 981260 h 4992883"/>
              <a:gd name="connsiteX81" fmla="*/ 447369 w 808150"/>
              <a:gd name="connsiteY81" fmla="*/ 937969 h 4992883"/>
              <a:gd name="connsiteX82" fmla="*/ 375212 w 808150"/>
              <a:gd name="connsiteY82" fmla="*/ 865818 h 4992883"/>
              <a:gd name="connsiteX83" fmla="*/ 461800 w 808150"/>
              <a:gd name="connsiteY83" fmla="*/ 822527 h 4992883"/>
              <a:gd name="connsiteX84" fmla="*/ 548387 w 808150"/>
              <a:gd name="connsiteY84" fmla="*/ 764806 h 4992883"/>
              <a:gd name="connsiteX85" fmla="*/ 577250 w 808150"/>
              <a:gd name="connsiteY85" fmla="*/ 735945 h 4992883"/>
              <a:gd name="connsiteX86" fmla="*/ 692700 w 808150"/>
              <a:gd name="connsiteY86" fmla="*/ 721515 h 4992883"/>
              <a:gd name="connsiteX87" fmla="*/ 750425 w 808150"/>
              <a:gd name="connsiteY87" fmla="*/ 663793 h 4992883"/>
              <a:gd name="connsiteX88" fmla="*/ 707131 w 808150"/>
              <a:gd name="connsiteY88" fmla="*/ 649363 h 4992883"/>
              <a:gd name="connsiteX89" fmla="*/ 634975 w 808150"/>
              <a:gd name="connsiteY89" fmla="*/ 634933 h 4992883"/>
              <a:gd name="connsiteX90" fmla="*/ 533956 w 808150"/>
              <a:gd name="connsiteY90" fmla="*/ 620503 h 4992883"/>
              <a:gd name="connsiteX91" fmla="*/ 432937 w 808150"/>
              <a:gd name="connsiteY91" fmla="*/ 591642 h 4992883"/>
              <a:gd name="connsiteX92" fmla="*/ 418506 w 808150"/>
              <a:gd name="connsiteY92" fmla="*/ 548351 h 4992883"/>
              <a:gd name="connsiteX93" fmla="*/ 505094 w 808150"/>
              <a:gd name="connsiteY93" fmla="*/ 505060 h 4992883"/>
              <a:gd name="connsiteX94" fmla="*/ 577250 w 808150"/>
              <a:gd name="connsiteY94" fmla="*/ 375187 h 4992883"/>
              <a:gd name="connsiteX95" fmla="*/ 505094 w 808150"/>
              <a:gd name="connsiteY95" fmla="*/ 303036 h 4992883"/>
              <a:gd name="connsiteX96" fmla="*/ 418506 w 808150"/>
              <a:gd name="connsiteY96" fmla="*/ 274175 h 4992883"/>
              <a:gd name="connsiteX97" fmla="*/ 360781 w 808150"/>
              <a:gd name="connsiteY97" fmla="*/ 216454 h 4992883"/>
              <a:gd name="connsiteX98" fmla="*/ 331919 w 808150"/>
              <a:gd name="connsiteY98" fmla="*/ 173163 h 4992883"/>
              <a:gd name="connsiteX99" fmla="*/ 303056 w 808150"/>
              <a:gd name="connsiteY99" fmla="*/ 144303 h 4992883"/>
              <a:gd name="connsiteX100" fmla="*/ 288625 w 808150"/>
              <a:gd name="connsiteY100" fmla="*/ 86581 h 4992883"/>
              <a:gd name="connsiteX101" fmla="*/ 259762 w 808150"/>
              <a:gd name="connsiteY101" fmla="*/ 0 h 499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808150" h="4992883">
                <a:moveTo>
                  <a:pt x="0" y="4992883"/>
                </a:moveTo>
                <a:cubicBezTo>
                  <a:pt x="19242" y="4968833"/>
                  <a:pt x="39244" y="4945372"/>
                  <a:pt x="57725" y="4920732"/>
                </a:cubicBezTo>
                <a:cubicBezTo>
                  <a:pt x="159688" y="4784790"/>
                  <a:pt x="-5251" y="4881434"/>
                  <a:pt x="418506" y="4863011"/>
                </a:cubicBezTo>
                <a:cubicBezTo>
                  <a:pt x="404075" y="4853391"/>
                  <a:pt x="390725" y="4841906"/>
                  <a:pt x="375212" y="4834150"/>
                </a:cubicBezTo>
                <a:cubicBezTo>
                  <a:pt x="361606" y="4827348"/>
                  <a:pt x="343797" y="4829222"/>
                  <a:pt x="331919" y="4819720"/>
                </a:cubicBezTo>
                <a:cubicBezTo>
                  <a:pt x="238668" y="4745124"/>
                  <a:pt x="368582" y="4798269"/>
                  <a:pt x="259762" y="4761999"/>
                </a:cubicBezTo>
                <a:cubicBezTo>
                  <a:pt x="293435" y="4757189"/>
                  <a:pt x="327315" y="4753652"/>
                  <a:pt x="360781" y="4747568"/>
                </a:cubicBezTo>
                <a:cubicBezTo>
                  <a:pt x="380295" y="4744020"/>
                  <a:pt x="402003" y="4744139"/>
                  <a:pt x="418506" y="4733138"/>
                </a:cubicBezTo>
                <a:cubicBezTo>
                  <a:pt x="432937" y="4723518"/>
                  <a:pt x="437748" y="4704277"/>
                  <a:pt x="447369" y="4689847"/>
                </a:cubicBezTo>
                <a:cubicBezTo>
                  <a:pt x="437748" y="4680227"/>
                  <a:pt x="430675" y="4667071"/>
                  <a:pt x="418506" y="4660987"/>
                </a:cubicBezTo>
                <a:cubicBezTo>
                  <a:pt x="400766" y="4652118"/>
                  <a:pt x="379852" y="4652004"/>
                  <a:pt x="360781" y="4646556"/>
                </a:cubicBezTo>
                <a:cubicBezTo>
                  <a:pt x="346154" y="4642377"/>
                  <a:pt x="332114" y="4636305"/>
                  <a:pt x="317487" y="4632126"/>
                </a:cubicBezTo>
                <a:cubicBezTo>
                  <a:pt x="302094" y="4627729"/>
                  <a:pt x="234793" y="4613444"/>
                  <a:pt x="216469" y="4603265"/>
                </a:cubicBezTo>
                <a:cubicBezTo>
                  <a:pt x="186146" y="4586420"/>
                  <a:pt x="129881" y="4545544"/>
                  <a:pt x="129881" y="4545544"/>
                </a:cubicBezTo>
                <a:cubicBezTo>
                  <a:pt x="120260" y="4531114"/>
                  <a:pt x="108776" y="4517765"/>
                  <a:pt x="101019" y="4502253"/>
                </a:cubicBezTo>
                <a:cubicBezTo>
                  <a:pt x="72897" y="4446012"/>
                  <a:pt x="88335" y="4413277"/>
                  <a:pt x="101019" y="4343520"/>
                </a:cubicBezTo>
                <a:cubicBezTo>
                  <a:pt x="103740" y="4328554"/>
                  <a:pt x="103072" y="4309070"/>
                  <a:pt x="115450" y="4300229"/>
                </a:cubicBezTo>
                <a:cubicBezTo>
                  <a:pt x="140207" y="4282546"/>
                  <a:pt x="202037" y="4271368"/>
                  <a:pt x="202037" y="4271368"/>
                </a:cubicBezTo>
                <a:cubicBezTo>
                  <a:pt x="135874" y="4172131"/>
                  <a:pt x="155281" y="4217693"/>
                  <a:pt x="129881" y="4141496"/>
                </a:cubicBezTo>
                <a:cubicBezTo>
                  <a:pt x="148104" y="4135422"/>
                  <a:pt x="207862" y="4119721"/>
                  <a:pt x="216469" y="4098205"/>
                </a:cubicBezTo>
                <a:cubicBezTo>
                  <a:pt x="222119" y="4084082"/>
                  <a:pt x="211540" y="4066792"/>
                  <a:pt x="202037" y="4054914"/>
                </a:cubicBezTo>
                <a:cubicBezTo>
                  <a:pt x="181690" y="4029482"/>
                  <a:pt x="143971" y="4021129"/>
                  <a:pt x="115450" y="4011623"/>
                </a:cubicBezTo>
                <a:cubicBezTo>
                  <a:pt x="120260" y="3939472"/>
                  <a:pt x="102347" y="3862033"/>
                  <a:pt x="129881" y="3795169"/>
                </a:cubicBezTo>
                <a:cubicBezTo>
                  <a:pt x="141466" y="3767037"/>
                  <a:pt x="216469" y="3766308"/>
                  <a:pt x="216469" y="3766308"/>
                </a:cubicBezTo>
                <a:cubicBezTo>
                  <a:pt x="230900" y="3756688"/>
                  <a:pt x="253320" y="3753550"/>
                  <a:pt x="259762" y="3737447"/>
                </a:cubicBezTo>
                <a:cubicBezTo>
                  <a:pt x="277872" y="3692174"/>
                  <a:pt x="222408" y="3686516"/>
                  <a:pt x="202037" y="3679726"/>
                </a:cubicBezTo>
                <a:cubicBezTo>
                  <a:pt x="192416" y="3665296"/>
                  <a:pt x="173175" y="3653778"/>
                  <a:pt x="173175" y="3636435"/>
                </a:cubicBezTo>
                <a:cubicBezTo>
                  <a:pt x="173175" y="3618229"/>
                  <a:pt x="218335" y="3576848"/>
                  <a:pt x="230900" y="3564284"/>
                </a:cubicBezTo>
                <a:cubicBezTo>
                  <a:pt x="127859" y="3529939"/>
                  <a:pt x="161189" y="3560737"/>
                  <a:pt x="115450" y="3492132"/>
                </a:cubicBezTo>
                <a:cubicBezTo>
                  <a:pt x="120260" y="3444031"/>
                  <a:pt x="119010" y="3394932"/>
                  <a:pt x="129881" y="3347829"/>
                </a:cubicBezTo>
                <a:cubicBezTo>
                  <a:pt x="133781" y="3330930"/>
                  <a:pt x="155893" y="3321646"/>
                  <a:pt x="158744" y="3304538"/>
                </a:cubicBezTo>
                <a:cubicBezTo>
                  <a:pt x="170633" y="3233211"/>
                  <a:pt x="165189" y="3159953"/>
                  <a:pt x="173175" y="3088084"/>
                </a:cubicBezTo>
                <a:cubicBezTo>
                  <a:pt x="175667" y="3065657"/>
                  <a:pt x="191377" y="3025341"/>
                  <a:pt x="216469" y="3015932"/>
                </a:cubicBezTo>
                <a:cubicBezTo>
                  <a:pt x="243867" y="3005659"/>
                  <a:pt x="273906" y="3004037"/>
                  <a:pt x="303056" y="3001502"/>
                </a:cubicBezTo>
                <a:cubicBezTo>
                  <a:pt x="384666" y="2994406"/>
                  <a:pt x="466610" y="2991882"/>
                  <a:pt x="548387" y="2987072"/>
                </a:cubicBezTo>
                <a:cubicBezTo>
                  <a:pt x="586870" y="2977452"/>
                  <a:pt x="696843" y="2980213"/>
                  <a:pt x="663837" y="2958211"/>
                </a:cubicBezTo>
                <a:cubicBezTo>
                  <a:pt x="649406" y="2948591"/>
                  <a:pt x="636392" y="2936395"/>
                  <a:pt x="620543" y="2929351"/>
                </a:cubicBezTo>
                <a:cubicBezTo>
                  <a:pt x="592741" y="2916996"/>
                  <a:pt x="533956" y="2900490"/>
                  <a:pt x="533956" y="2900490"/>
                </a:cubicBezTo>
                <a:cubicBezTo>
                  <a:pt x="524335" y="2886060"/>
                  <a:pt x="500887" y="2874024"/>
                  <a:pt x="505094" y="2857199"/>
                </a:cubicBezTo>
                <a:cubicBezTo>
                  <a:pt x="508784" y="2842442"/>
                  <a:pt x="548387" y="2857981"/>
                  <a:pt x="548387" y="2842769"/>
                </a:cubicBezTo>
                <a:cubicBezTo>
                  <a:pt x="548387" y="2817854"/>
                  <a:pt x="453539" y="2801020"/>
                  <a:pt x="447369" y="2799478"/>
                </a:cubicBezTo>
                <a:cubicBezTo>
                  <a:pt x="461800" y="2794668"/>
                  <a:pt x="494352" y="2799805"/>
                  <a:pt x="490662" y="2785048"/>
                </a:cubicBezTo>
                <a:cubicBezTo>
                  <a:pt x="488872" y="2777890"/>
                  <a:pt x="402608" y="2721539"/>
                  <a:pt x="389644" y="2712896"/>
                </a:cubicBezTo>
                <a:cubicBezTo>
                  <a:pt x="418506" y="2693656"/>
                  <a:pt x="443323" y="2666143"/>
                  <a:pt x="476231" y="2655175"/>
                </a:cubicBezTo>
                <a:cubicBezTo>
                  <a:pt x="580041" y="2620575"/>
                  <a:pt x="450398" y="2662556"/>
                  <a:pt x="577250" y="2626314"/>
                </a:cubicBezTo>
                <a:cubicBezTo>
                  <a:pt x="722132" y="2584921"/>
                  <a:pt x="497860" y="2642552"/>
                  <a:pt x="678268" y="2597454"/>
                </a:cubicBezTo>
                <a:cubicBezTo>
                  <a:pt x="610115" y="2552020"/>
                  <a:pt x="658276" y="2576190"/>
                  <a:pt x="562819" y="2554163"/>
                </a:cubicBezTo>
                <a:cubicBezTo>
                  <a:pt x="375828" y="2511014"/>
                  <a:pt x="518329" y="2537128"/>
                  <a:pt x="360781" y="2510872"/>
                </a:cubicBezTo>
                <a:cubicBezTo>
                  <a:pt x="375212" y="2501252"/>
                  <a:pt x="394882" y="2496718"/>
                  <a:pt x="404075" y="2482011"/>
                </a:cubicBezTo>
                <a:cubicBezTo>
                  <a:pt x="420199" y="2456214"/>
                  <a:pt x="432937" y="2395429"/>
                  <a:pt x="432937" y="2395429"/>
                </a:cubicBezTo>
                <a:cubicBezTo>
                  <a:pt x="413695" y="2385809"/>
                  <a:pt x="396082" y="2371786"/>
                  <a:pt x="375212" y="2366569"/>
                </a:cubicBezTo>
                <a:cubicBezTo>
                  <a:pt x="202758" y="2323459"/>
                  <a:pt x="309828" y="2385515"/>
                  <a:pt x="216469" y="2323278"/>
                </a:cubicBezTo>
                <a:cubicBezTo>
                  <a:pt x="211658" y="2308848"/>
                  <a:pt x="199536" y="2294991"/>
                  <a:pt x="202037" y="2279987"/>
                </a:cubicBezTo>
                <a:cubicBezTo>
                  <a:pt x="204888" y="2262879"/>
                  <a:pt x="223143" y="2252208"/>
                  <a:pt x="230900" y="2236696"/>
                </a:cubicBezTo>
                <a:cubicBezTo>
                  <a:pt x="237703" y="2223091"/>
                  <a:pt x="240521" y="2207835"/>
                  <a:pt x="245331" y="2193405"/>
                </a:cubicBezTo>
                <a:cubicBezTo>
                  <a:pt x="240521" y="2174165"/>
                  <a:pt x="243290" y="2151170"/>
                  <a:pt x="230900" y="2135684"/>
                </a:cubicBezTo>
                <a:cubicBezTo>
                  <a:pt x="221397" y="2123806"/>
                  <a:pt x="199485" y="2130756"/>
                  <a:pt x="187606" y="2121254"/>
                </a:cubicBezTo>
                <a:cubicBezTo>
                  <a:pt x="174063" y="2110420"/>
                  <a:pt x="168365" y="2092393"/>
                  <a:pt x="158744" y="2077963"/>
                </a:cubicBezTo>
                <a:cubicBezTo>
                  <a:pt x="163554" y="2049102"/>
                  <a:pt x="163922" y="2019138"/>
                  <a:pt x="173175" y="1991381"/>
                </a:cubicBezTo>
                <a:cubicBezTo>
                  <a:pt x="182278" y="1964073"/>
                  <a:pt x="211194" y="1938934"/>
                  <a:pt x="230900" y="1919230"/>
                </a:cubicBezTo>
                <a:cubicBezTo>
                  <a:pt x="235710" y="1904800"/>
                  <a:pt x="237505" y="1888982"/>
                  <a:pt x="245331" y="1875939"/>
                </a:cubicBezTo>
                <a:cubicBezTo>
                  <a:pt x="252331" y="1864272"/>
                  <a:pt x="271078" y="1860322"/>
                  <a:pt x="274194" y="1847078"/>
                </a:cubicBezTo>
                <a:cubicBezTo>
                  <a:pt x="290867" y="1776223"/>
                  <a:pt x="282516" y="1700456"/>
                  <a:pt x="303056" y="1630624"/>
                </a:cubicBezTo>
                <a:cubicBezTo>
                  <a:pt x="307950" y="1613985"/>
                  <a:pt x="330501" y="1608807"/>
                  <a:pt x="346350" y="1601763"/>
                </a:cubicBezTo>
                <a:cubicBezTo>
                  <a:pt x="374152" y="1589407"/>
                  <a:pt x="432937" y="1572902"/>
                  <a:pt x="432937" y="1572902"/>
                </a:cubicBezTo>
                <a:cubicBezTo>
                  <a:pt x="483313" y="1522531"/>
                  <a:pt x="448893" y="1548343"/>
                  <a:pt x="548387" y="1515181"/>
                </a:cubicBezTo>
                <a:lnTo>
                  <a:pt x="591681" y="1500751"/>
                </a:lnTo>
                <a:cubicBezTo>
                  <a:pt x="625179" y="1400262"/>
                  <a:pt x="582150" y="1507832"/>
                  <a:pt x="634975" y="1428599"/>
                </a:cubicBezTo>
                <a:cubicBezTo>
                  <a:pt x="646908" y="1410701"/>
                  <a:pt x="651904" y="1388776"/>
                  <a:pt x="663837" y="1370878"/>
                </a:cubicBezTo>
                <a:cubicBezTo>
                  <a:pt x="671384" y="1359558"/>
                  <a:pt x="684200" y="1352642"/>
                  <a:pt x="692700" y="1342018"/>
                </a:cubicBezTo>
                <a:cubicBezTo>
                  <a:pt x="747679" y="1273300"/>
                  <a:pt x="690635" y="1319344"/>
                  <a:pt x="764856" y="1269866"/>
                </a:cubicBezTo>
                <a:cubicBezTo>
                  <a:pt x="755235" y="1260246"/>
                  <a:pt x="748901" y="1245307"/>
                  <a:pt x="735993" y="1241005"/>
                </a:cubicBezTo>
                <a:cubicBezTo>
                  <a:pt x="703724" y="1230249"/>
                  <a:pt x="663277" y="1245442"/>
                  <a:pt x="634975" y="1226575"/>
                </a:cubicBezTo>
                <a:cubicBezTo>
                  <a:pt x="622318" y="1218138"/>
                  <a:pt x="637028" y="1192125"/>
                  <a:pt x="649406" y="1183284"/>
                </a:cubicBezTo>
                <a:cubicBezTo>
                  <a:pt x="677885" y="1162943"/>
                  <a:pt x="771771" y="1147269"/>
                  <a:pt x="808150" y="1139993"/>
                </a:cubicBezTo>
                <a:cubicBezTo>
                  <a:pt x="798529" y="1125563"/>
                  <a:pt x="795864" y="1101802"/>
                  <a:pt x="779287" y="1096702"/>
                </a:cubicBezTo>
                <a:cubicBezTo>
                  <a:pt x="728503" y="1081077"/>
                  <a:pt x="673210" y="1089294"/>
                  <a:pt x="620543" y="1082272"/>
                </a:cubicBezTo>
                <a:cubicBezTo>
                  <a:pt x="600884" y="1079651"/>
                  <a:pt x="582060" y="1072652"/>
                  <a:pt x="562819" y="1067842"/>
                </a:cubicBezTo>
                <a:cubicBezTo>
                  <a:pt x="553198" y="1058222"/>
                  <a:pt x="540956" y="1050648"/>
                  <a:pt x="533956" y="1038981"/>
                </a:cubicBezTo>
                <a:cubicBezTo>
                  <a:pt x="526130" y="1025938"/>
                  <a:pt x="530281" y="1006445"/>
                  <a:pt x="519525" y="995690"/>
                </a:cubicBezTo>
                <a:cubicBezTo>
                  <a:pt x="508768" y="984934"/>
                  <a:pt x="490662" y="986070"/>
                  <a:pt x="476231" y="981260"/>
                </a:cubicBezTo>
                <a:cubicBezTo>
                  <a:pt x="466610" y="966830"/>
                  <a:pt x="458790" y="951021"/>
                  <a:pt x="447369" y="937969"/>
                </a:cubicBezTo>
                <a:cubicBezTo>
                  <a:pt x="424970" y="912372"/>
                  <a:pt x="375212" y="865818"/>
                  <a:pt x="375212" y="865818"/>
                </a:cubicBezTo>
                <a:cubicBezTo>
                  <a:pt x="442427" y="798608"/>
                  <a:pt x="355413" y="875717"/>
                  <a:pt x="461800" y="822527"/>
                </a:cubicBezTo>
                <a:cubicBezTo>
                  <a:pt x="492826" y="807015"/>
                  <a:pt x="523858" y="789333"/>
                  <a:pt x="548387" y="764806"/>
                </a:cubicBezTo>
                <a:cubicBezTo>
                  <a:pt x="558008" y="755186"/>
                  <a:pt x="564218" y="739854"/>
                  <a:pt x="577250" y="735945"/>
                </a:cubicBezTo>
                <a:cubicBezTo>
                  <a:pt x="614397" y="724802"/>
                  <a:pt x="654217" y="726325"/>
                  <a:pt x="692700" y="721515"/>
                </a:cubicBezTo>
                <a:cubicBezTo>
                  <a:pt x="709189" y="716019"/>
                  <a:pt x="772415" y="707771"/>
                  <a:pt x="750425" y="663793"/>
                </a:cubicBezTo>
                <a:cubicBezTo>
                  <a:pt x="743622" y="650187"/>
                  <a:pt x="721889" y="653052"/>
                  <a:pt x="707131" y="649363"/>
                </a:cubicBezTo>
                <a:cubicBezTo>
                  <a:pt x="683335" y="643415"/>
                  <a:pt x="659170" y="638965"/>
                  <a:pt x="634975" y="634933"/>
                </a:cubicBezTo>
                <a:cubicBezTo>
                  <a:pt x="601423" y="629341"/>
                  <a:pt x="567422" y="626587"/>
                  <a:pt x="533956" y="620503"/>
                </a:cubicBezTo>
                <a:cubicBezTo>
                  <a:pt x="494098" y="613256"/>
                  <a:pt x="470026" y="604004"/>
                  <a:pt x="432937" y="591642"/>
                </a:cubicBezTo>
                <a:cubicBezTo>
                  <a:pt x="428127" y="577212"/>
                  <a:pt x="412856" y="562474"/>
                  <a:pt x="418506" y="548351"/>
                </a:cubicBezTo>
                <a:cubicBezTo>
                  <a:pt x="427114" y="526832"/>
                  <a:pt x="486869" y="511135"/>
                  <a:pt x="505094" y="505060"/>
                </a:cubicBezTo>
                <a:cubicBezTo>
                  <a:pt x="571257" y="405822"/>
                  <a:pt x="551850" y="451385"/>
                  <a:pt x="577250" y="375187"/>
                </a:cubicBezTo>
                <a:cubicBezTo>
                  <a:pt x="550919" y="335695"/>
                  <a:pt x="550664" y="323288"/>
                  <a:pt x="505094" y="303036"/>
                </a:cubicBezTo>
                <a:cubicBezTo>
                  <a:pt x="477292" y="290680"/>
                  <a:pt x="418506" y="274175"/>
                  <a:pt x="418506" y="274175"/>
                </a:cubicBezTo>
                <a:cubicBezTo>
                  <a:pt x="387021" y="179723"/>
                  <a:pt x="430750" y="272426"/>
                  <a:pt x="360781" y="216454"/>
                </a:cubicBezTo>
                <a:cubicBezTo>
                  <a:pt x="347238" y="205620"/>
                  <a:pt x="342754" y="186705"/>
                  <a:pt x="331919" y="173163"/>
                </a:cubicBezTo>
                <a:cubicBezTo>
                  <a:pt x="323419" y="162539"/>
                  <a:pt x="312677" y="153923"/>
                  <a:pt x="303056" y="144303"/>
                </a:cubicBezTo>
                <a:cubicBezTo>
                  <a:pt x="298246" y="125062"/>
                  <a:pt x="294324" y="105577"/>
                  <a:pt x="288625" y="86581"/>
                </a:cubicBezTo>
                <a:cubicBezTo>
                  <a:pt x="279883" y="57442"/>
                  <a:pt x="259762" y="0"/>
                  <a:pt x="259762"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6" name="フリーフォーム 165">
            <a:extLst>
              <a:ext uri="{FF2B5EF4-FFF2-40B4-BE49-F238E27FC236}">
                <a16:creationId xmlns:a16="http://schemas.microsoft.com/office/drawing/2014/main" id="{6AA0B9D4-3600-F54A-17E6-A8071AF3924E}"/>
              </a:ext>
            </a:extLst>
          </p:cNvPr>
          <p:cNvSpPr/>
          <p:nvPr/>
        </p:nvSpPr>
        <p:spPr>
          <a:xfrm>
            <a:off x="8335550" y="1197716"/>
            <a:ext cx="562819" cy="5050605"/>
          </a:xfrm>
          <a:custGeom>
            <a:avLst/>
            <a:gdLst>
              <a:gd name="connsiteX0" fmla="*/ 0 w 562819"/>
              <a:gd name="connsiteY0" fmla="*/ 5050605 h 5050605"/>
              <a:gd name="connsiteX1" fmla="*/ 14432 w 562819"/>
              <a:gd name="connsiteY1" fmla="*/ 4819720 h 5050605"/>
              <a:gd name="connsiteX2" fmla="*/ 115450 w 562819"/>
              <a:gd name="connsiteY2" fmla="*/ 4718708 h 5050605"/>
              <a:gd name="connsiteX3" fmla="*/ 144313 w 562819"/>
              <a:gd name="connsiteY3" fmla="*/ 4689847 h 5050605"/>
              <a:gd name="connsiteX4" fmla="*/ 187607 w 562819"/>
              <a:gd name="connsiteY4" fmla="*/ 4675417 h 5050605"/>
              <a:gd name="connsiteX5" fmla="*/ 288625 w 562819"/>
              <a:gd name="connsiteY5" fmla="*/ 4646556 h 5050605"/>
              <a:gd name="connsiteX6" fmla="*/ 317488 w 562819"/>
              <a:gd name="connsiteY6" fmla="*/ 4617696 h 5050605"/>
              <a:gd name="connsiteX7" fmla="*/ 331919 w 562819"/>
              <a:gd name="connsiteY7" fmla="*/ 4444532 h 5050605"/>
              <a:gd name="connsiteX8" fmla="*/ 245332 w 562819"/>
              <a:gd name="connsiteY8" fmla="*/ 4401241 h 5050605"/>
              <a:gd name="connsiteX9" fmla="*/ 173175 w 562819"/>
              <a:gd name="connsiteY9" fmla="*/ 4343520 h 5050605"/>
              <a:gd name="connsiteX10" fmla="*/ 129882 w 562819"/>
              <a:gd name="connsiteY10" fmla="*/ 4329090 h 5050605"/>
              <a:gd name="connsiteX11" fmla="*/ 115450 w 562819"/>
              <a:gd name="connsiteY11" fmla="*/ 4256938 h 5050605"/>
              <a:gd name="connsiteX12" fmla="*/ 158744 w 562819"/>
              <a:gd name="connsiteY12" fmla="*/ 4242508 h 5050605"/>
              <a:gd name="connsiteX13" fmla="*/ 230900 w 562819"/>
              <a:gd name="connsiteY13" fmla="*/ 4199217 h 5050605"/>
              <a:gd name="connsiteX14" fmla="*/ 158744 w 562819"/>
              <a:gd name="connsiteY14" fmla="*/ 4054914 h 5050605"/>
              <a:gd name="connsiteX15" fmla="*/ 144313 w 562819"/>
              <a:gd name="connsiteY15" fmla="*/ 4011623 h 5050605"/>
              <a:gd name="connsiteX16" fmla="*/ 101019 w 562819"/>
              <a:gd name="connsiteY16" fmla="*/ 3982763 h 5050605"/>
              <a:gd name="connsiteX17" fmla="*/ 72157 w 562819"/>
              <a:gd name="connsiteY17" fmla="*/ 3939472 h 5050605"/>
              <a:gd name="connsiteX18" fmla="*/ 72157 w 562819"/>
              <a:gd name="connsiteY18" fmla="*/ 3723017 h 5050605"/>
              <a:gd name="connsiteX19" fmla="*/ 101019 w 562819"/>
              <a:gd name="connsiteY19" fmla="*/ 3636435 h 5050605"/>
              <a:gd name="connsiteX20" fmla="*/ 86588 w 562819"/>
              <a:gd name="connsiteY20" fmla="*/ 3463272 h 5050605"/>
              <a:gd name="connsiteX21" fmla="*/ 72157 w 562819"/>
              <a:gd name="connsiteY21" fmla="*/ 3419981 h 5050605"/>
              <a:gd name="connsiteX22" fmla="*/ 101019 w 562819"/>
              <a:gd name="connsiteY22" fmla="*/ 3232387 h 5050605"/>
              <a:gd name="connsiteX23" fmla="*/ 216469 w 562819"/>
              <a:gd name="connsiteY23" fmla="*/ 3145805 h 5050605"/>
              <a:gd name="connsiteX24" fmla="*/ 259763 w 562819"/>
              <a:gd name="connsiteY24" fmla="*/ 3116945 h 5050605"/>
              <a:gd name="connsiteX25" fmla="*/ 288625 w 562819"/>
              <a:gd name="connsiteY25" fmla="*/ 3073654 h 5050605"/>
              <a:gd name="connsiteX26" fmla="*/ 360782 w 562819"/>
              <a:gd name="connsiteY26" fmla="*/ 3015933 h 5050605"/>
              <a:gd name="connsiteX27" fmla="*/ 375213 w 562819"/>
              <a:gd name="connsiteY27" fmla="*/ 2972642 h 5050605"/>
              <a:gd name="connsiteX28" fmla="*/ 404075 w 562819"/>
              <a:gd name="connsiteY28" fmla="*/ 2929351 h 5050605"/>
              <a:gd name="connsiteX29" fmla="*/ 389644 w 562819"/>
              <a:gd name="connsiteY29" fmla="*/ 2828339 h 5050605"/>
              <a:gd name="connsiteX30" fmla="*/ 360782 w 562819"/>
              <a:gd name="connsiteY30" fmla="*/ 2785048 h 5050605"/>
              <a:gd name="connsiteX31" fmla="*/ 331919 w 562819"/>
              <a:gd name="connsiteY31" fmla="*/ 2698466 h 5050605"/>
              <a:gd name="connsiteX32" fmla="*/ 389644 w 562819"/>
              <a:gd name="connsiteY32" fmla="*/ 2583024 h 5050605"/>
              <a:gd name="connsiteX33" fmla="*/ 404075 w 562819"/>
              <a:gd name="connsiteY33" fmla="*/ 2539733 h 5050605"/>
              <a:gd name="connsiteX34" fmla="*/ 389644 w 562819"/>
              <a:gd name="connsiteY34" fmla="*/ 2438721 h 5050605"/>
              <a:gd name="connsiteX35" fmla="*/ 303057 w 562819"/>
              <a:gd name="connsiteY35" fmla="*/ 2409860 h 5050605"/>
              <a:gd name="connsiteX36" fmla="*/ 288625 w 562819"/>
              <a:gd name="connsiteY36" fmla="*/ 2366569 h 5050605"/>
              <a:gd name="connsiteX37" fmla="*/ 202038 w 562819"/>
              <a:gd name="connsiteY37" fmla="*/ 2337708 h 5050605"/>
              <a:gd name="connsiteX38" fmla="*/ 158744 w 562819"/>
              <a:gd name="connsiteY38" fmla="*/ 2251127 h 5050605"/>
              <a:gd name="connsiteX39" fmla="*/ 173175 w 562819"/>
              <a:gd name="connsiteY39" fmla="*/ 2207836 h 5050605"/>
              <a:gd name="connsiteX40" fmla="*/ 216469 w 562819"/>
              <a:gd name="connsiteY40" fmla="*/ 2193405 h 5050605"/>
              <a:gd name="connsiteX41" fmla="*/ 245332 w 562819"/>
              <a:gd name="connsiteY41" fmla="*/ 2121254 h 5050605"/>
              <a:gd name="connsiteX42" fmla="*/ 202038 w 562819"/>
              <a:gd name="connsiteY42" fmla="*/ 1976951 h 5050605"/>
              <a:gd name="connsiteX43" fmla="*/ 158744 w 562819"/>
              <a:gd name="connsiteY43" fmla="*/ 1962521 h 5050605"/>
              <a:gd name="connsiteX44" fmla="*/ 173175 w 562819"/>
              <a:gd name="connsiteY44" fmla="*/ 1847078 h 5050605"/>
              <a:gd name="connsiteX45" fmla="*/ 187607 w 562819"/>
              <a:gd name="connsiteY45" fmla="*/ 1746066 h 5050605"/>
              <a:gd name="connsiteX46" fmla="*/ 173175 w 562819"/>
              <a:gd name="connsiteY46" fmla="*/ 1645054 h 5050605"/>
              <a:gd name="connsiteX47" fmla="*/ 187607 w 562819"/>
              <a:gd name="connsiteY47" fmla="*/ 1544042 h 5050605"/>
              <a:gd name="connsiteX48" fmla="*/ 202038 w 562819"/>
              <a:gd name="connsiteY48" fmla="*/ 1500751 h 5050605"/>
              <a:gd name="connsiteX49" fmla="*/ 245332 w 562819"/>
              <a:gd name="connsiteY49" fmla="*/ 1471890 h 5050605"/>
              <a:gd name="connsiteX50" fmla="*/ 303057 w 562819"/>
              <a:gd name="connsiteY50" fmla="*/ 1414169 h 5050605"/>
              <a:gd name="connsiteX51" fmla="*/ 375213 w 562819"/>
              <a:gd name="connsiteY51" fmla="*/ 1356448 h 5050605"/>
              <a:gd name="connsiteX52" fmla="*/ 404075 w 562819"/>
              <a:gd name="connsiteY52" fmla="*/ 1313157 h 5050605"/>
              <a:gd name="connsiteX53" fmla="*/ 432938 w 562819"/>
              <a:gd name="connsiteY53" fmla="*/ 1284297 h 5050605"/>
              <a:gd name="connsiteX54" fmla="*/ 447369 w 562819"/>
              <a:gd name="connsiteY54" fmla="*/ 1226575 h 5050605"/>
              <a:gd name="connsiteX55" fmla="*/ 476232 w 562819"/>
              <a:gd name="connsiteY55" fmla="*/ 1183284 h 5050605"/>
              <a:gd name="connsiteX56" fmla="*/ 490663 w 562819"/>
              <a:gd name="connsiteY56" fmla="*/ 1139994 h 5050605"/>
              <a:gd name="connsiteX57" fmla="*/ 548388 w 562819"/>
              <a:gd name="connsiteY57" fmla="*/ 1067842 h 5050605"/>
              <a:gd name="connsiteX58" fmla="*/ 533957 w 562819"/>
              <a:gd name="connsiteY58" fmla="*/ 981260 h 5050605"/>
              <a:gd name="connsiteX59" fmla="*/ 432938 w 562819"/>
              <a:gd name="connsiteY59" fmla="*/ 937969 h 5050605"/>
              <a:gd name="connsiteX60" fmla="*/ 404075 w 562819"/>
              <a:gd name="connsiteY60" fmla="*/ 894678 h 5050605"/>
              <a:gd name="connsiteX61" fmla="*/ 447369 w 562819"/>
              <a:gd name="connsiteY61" fmla="*/ 750375 h 5050605"/>
              <a:gd name="connsiteX62" fmla="*/ 476232 w 562819"/>
              <a:gd name="connsiteY62" fmla="*/ 721515 h 5050605"/>
              <a:gd name="connsiteX63" fmla="*/ 533957 w 562819"/>
              <a:gd name="connsiteY63" fmla="*/ 649363 h 5050605"/>
              <a:gd name="connsiteX64" fmla="*/ 562819 w 562819"/>
              <a:gd name="connsiteY64" fmla="*/ 548351 h 5050605"/>
              <a:gd name="connsiteX65" fmla="*/ 548388 w 562819"/>
              <a:gd name="connsiteY65" fmla="*/ 505060 h 5050605"/>
              <a:gd name="connsiteX66" fmla="*/ 519525 w 562819"/>
              <a:gd name="connsiteY66" fmla="*/ 476200 h 5050605"/>
              <a:gd name="connsiteX67" fmla="*/ 490663 w 562819"/>
              <a:gd name="connsiteY67" fmla="*/ 389618 h 5050605"/>
              <a:gd name="connsiteX68" fmla="*/ 447369 w 562819"/>
              <a:gd name="connsiteY68" fmla="*/ 317466 h 5050605"/>
              <a:gd name="connsiteX69" fmla="*/ 404075 w 562819"/>
              <a:gd name="connsiteY69" fmla="*/ 288606 h 5050605"/>
              <a:gd name="connsiteX70" fmla="*/ 346350 w 562819"/>
              <a:gd name="connsiteY70" fmla="*/ 187594 h 5050605"/>
              <a:gd name="connsiteX71" fmla="*/ 317488 w 562819"/>
              <a:gd name="connsiteY71" fmla="*/ 86582 h 5050605"/>
              <a:gd name="connsiteX72" fmla="*/ 288625 w 562819"/>
              <a:gd name="connsiteY72" fmla="*/ 57721 h 5050605"/>
              <a:gd name="connsiteX73" fmla="*/ 245332 w 562819"/>
              <a:gd name="connsiteY73" fmla="*/ 43291 h 5050605"/>
              <a:gd name="connsiteX74" fmla="*/ 216469 w 562819"/>
              <a:gd name="connsiteY74" fmla="*/ 0 h 505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62819" h="5050605">
                <a:moveTo>
                  <a:pt x="0" y="5050605"/>
                </a:moveTo>
                <a:cubicBezTo>
                  <a:pt x="4811" y="4973643"/>
                  <a:pt x="6359" y="4896408"/>
                  <a:pt x="14432" y="4819720"/>
                </a:cubicBezTo>
                <a:cubicBezTo>
                  <a:pt x="22116" y="4746732"/>
                  <a:pt x="56609" y="4777545"/>
                  <a:pt x="115450" y="4718708"/>
                </a:cubicBezTo>
                <a:cubicBezTo>
                  <a:pt x="125071" y="4709088"/>
                  <a:pt x="132646" y="4696847"/>
                  <a:pt x="144313" y="4689847"/>
                </a:cubicBezTo>
                <a:cubicBezTo>
                  <a:pt x="157357" y="4682021"/>
                  <a:pt x="172980" y="4679596"/>
                  <a:pt x="187607" y="4675417"/>
                </a:cubicBezTo>
                <a:cubicBezTo>
                  <a:pt x="314417" y="4639189"/>
                  <a:pt x="184850" y="4681148"/>
                  <a:pt x="288625" y="4646556"/>
                </a:cubicBezTo>
                <a:cubicBezTo>
                  <a:pt x="298246" y="4636936"/>
                  <a:pt x="308988" y="4628320"/>
                  <a:pt x="317488" y="4617696"/>
                </a:cubicBezTo>
                <a:cubicBezTo>
                  <a:pt x="363657" y="4559990"/>
                  <a:pt x="365483" y="4536827"/>
                  <a:pt x="331919" y="4444532"/>
                </a:cubicBezTo>
                <a:cubicBezTo>
                  <a:pt x="322729" y="4419263"/>
                  <a:pt x="264066" y="4410607"/>
                  <a:pt x="245332" y="4401241"/>
                </a:cubicBezTo>
                <a:cubicBezTo>
                  <a:pt x="72025" y="4314592"/>
                  <a:pt x="307413" y="4424058"/>
                  <a:pt x="173175" y="4343520"/>
                </a:cubicBezTo>
                <a:cubicBezTo>
                  <a:pt x="160131" y="4335694"/>
                  <a:pt x="144313" y="4333900"/>
                  <a:pt x="129882" y="4329090"/>
                </a:cubicBezTo>
                <a:cubicBezTo>
                  <a:pt x="125071" y="4305039"/>
                  <a:pt x="107694" y="4280206"/>
                  <a:pt x="115450" y="4256938"/>
                </a:cubicBezTo>
                <a:cubicBezTo>
                  <a:pt x="120261" y="4242507"/>
                  <a:pt x="145700" y="4250334"/>
                  <a:pt x="158744" y="4242508"/>
                </a:cubicBezTo>
                <a:cubicBezTo>
                  <a:pt x="257794" y="4183082"/>
                  <a:pt x="108255" y="4240096"/>
                  <a:pt x="230900" y="4199217"/>
                </a:cubicBezTo>
                <a:cubicBezTo>
                  <a:pt x="201902" y="3967241"/>
                  <a:pt x="257756" y="4153921"/>
                  <a:pt x="158744" y="4054914"/>
                </a:cubicBezTo>
                <a:cubicBezTo>
                  <a:pt x="147988" y="4044159"/>
                  <a:pt x="153816" y="4023500"/>
                  <a:pt x="144313" y="4011623"/>
                </a:cubicBezTo>
                <a:cubicBezTo>
                  <a:pt x="133478" y="3998080"/>
                  <a:pt x="115450" y="3992383"/>
                  <a:pt x="101019" y="3982763"/>
                </a:cubicBezTo>
                <a:cubicBezTo>
                  <a:pt x="91398" y="3968333"/>
                  <a:pt x="79914" y="3954984"/>
                  <a:pt x="72157" y="3939472"/>
                </a:cubicBezTo>
                <a:cubicBezTo>
                  <a:pt x="38405" y="3871972"/>
                  <a:pt x="60278" y="3794289"/>
                  <a:pt x="72157" y="3723017"/>
                </a:cubicBezTo>
                <a:cubicBezTo>
                  <a:pt x="77159" y="3693009"/>
                  <a:pt x="101019" y="3636435"/>
                  <a:pt x="101019" y="3636435"/>
                </a:cubicBezTo>
                <a:cubicBezTo>
                  <a:pt x="96209" y="3578714"/>
                  <a:pt x="94243" y="3520685"/>
                  <a:pt x="86588" y="3463272"/>
                </a:cubicBezTo>
                <a:cubicBezTo>
                  <a:pt x="84578" y="3448194"/>
                  <a:pt x="72157" y="3435192"/>
                  <a:pt x="72157" y="3419981"/>
                </a:cubicBezTo>
                <a:cubicBezTo>
                  <a:pt x="72157" y="3413040"/>
                  <a:pt x="76318" y="3273553"/>
                  <a:pt x="101019" y="3232387"/>
                </a:cubicBezTo>
                <a:cubicBezTo>
                  <a:pt x="118816" y="3202727"/>
                  <a:pt x="209310" y="3150578"/>
                  <a:pt x="216469" y="3145805"/>
                </a:cubicBezTo>
                <a:lnTo>
                  <a:pt x="259763" y="3116945"/>
                </a:lnTo>
                <a:cubicBezTo>
                  <a:pt x="269384" y="3102515"/>
                  <a:pt x="275082" y="3084488"/>
                  <a:pt x="288625" y="3073654"/>
                </a:cubicBezTo>
                <a:cubicBezTo>
                  <a:pt x="388208" y="2993992"/>
                  <a:pt x="278063" y="3139998"/>
                  <a:pt x="360782" y="3015933"/>
                </a:cubicBezTo>
                <a:cubicBezTo>
                  <a:pt x="365592" y="3001503"/>
                  <a:pt x="368410" y="2986247"/>
                  <a:pt x="375213" y="2972642"/>
                </a:cubicBezTo>
                <a:cubicBezTo>
                  <a:pt x="382969" y="2957130"/>
                  <a:pt x="402349" y="2946608"/>
                  <a:pt x="404075" y="2929351"/>
                </a:cubicBezTo>
                <a:cubicBezTo>
                  <a:pt x="407460" y="2895507"/>
                  <a:pt x="399418" y="2860917"/>
                  <a:pt x="389644" y="2828339"/>
                </a:cubicBezTo>
                <a:cubicBezTo>
                  <a:pt x="384660" y="2811727"/>
                  <a:pt x="367826" y="2800896"/>
                  <a:pt x="360782" y="2785048"/>
                </a:cubicBezTo>
                <a:cubicBezTo>
                  <a:pt x="348426" y="2757248"/>
                  <a:pt x="331919" y="2698466"/>
                  <a:pt x="331919" y="2698466"/>
                </a:cubicBezTo>
                <a:cubicBezTo>
                  <a:pt x="382294" y="2648094"/>
                  <a:pt x="356479" y="2682512"/>
                  <a:pt x="389644" y="2583024"/>
                </a:cubicBezTo>
                <a:lnTo>
                  <a:pt x="404075" y="2539733"/>
                </a:lnTo>
                <a:cubicBezTo>
                  <a:pt x="399265" y="2506062"/>
                  <a:pt x="410526" y="2465568"/>
                  <a:pt x="389644" y="2438721"/>
                </a:cubicBezTo>
                <a:cubicBezTo>
                  <a:pt x="370965" y="2414707"/>
                  <a:pt x="303057" y="2409860"/>
                  <a:pt x="303057" y="2409860"/>
                </a:cubicBezTo>
                <a:cubicBezTo>
                  <a:pt x="298246" y="2395430"/>
                  <a:pt x="301003" y="2375410"/>
                  <a:pt x="288625" y="2366569"/>
                </a:cubicBezTo>
                <a:cubicBezTo>
                  <a:pt x="263868" y="2348886"/>
                  <a:pt x="202038" y="2337708"/>
                  <a:pt x="202038" y="2337708"/>
                </a:cubicBezTo>
                <a:cubicBezTo>
                  <a:pt x="187444" y="2315820"/>
                  <a:pt x="158744" y="2281001"/>
                  <a:pt x="158744" y="2251127"/>
                </a:cubicBezTo>
                <a:cubicBezTo>
                  <a:pt x="158744" y="2235916"/>
                  <a:pt x="162419" y="2218592"/>
                  <a:pt x="173175" y="2207836"/>
                </a:cubicBezTo>
                <a:cubicBezTo>
                  <a:pt x="183932" y="2197080"/>
                  <a:pt x="202038" y="2198215"/>
                  <a:pt x="216469" y="2193405"/>
                </a:cubicBezTo>
                <a:cubicBezTo>
                  <a:pt x="226090" y="2169355"/>
                  <a:pt x="243181" y="2147068"/>
                  <a:pt x="245332" y="2121254"/>
                </a:cubicBezTo>
                <a:cubicBezTo>
                  <a:pt x="248391" y="2084548"/>
                  <a:pt x="239598" y="2006997"/>
                  <a:pt x="202038" y="1976951"/>
                </a:cubicBezTo>
                <a:cubicBezTo>
                  <a:pt x="190159" y="1967449"/>
                  <a:pt x="173175" y="1967331"/>
                  <a:pt x="158744" y="1962521"/>
                </a:cubicBezTo>
                <a:cubicBezTo>
                  <a:pt x="163554" y="1924040"/>
                  <a:pt x="168049" y="1885518"/>
                  <a:pt x="173175" y="1847078"/>
                </a:cubicBezTo>
                <a:cubicBezTo>
                  <a:pt x="177671" y="1813364"/>
                  <a:pt x="187607" y="1780079"/>
                  <a:pt x="187607" y="1746066"/>
                </a:cubicBezTo>
                <a:cubicBezTo>
                  <a:pt x="187607" y="1712053"/>
                  <a:pt x="177986" y="1678725"/>
                  <a:pt x="173175" y="1645054"/>
                </a:cubicBezTo>
                <a:cubicBezTo>
                  <a:pt x="177986" y="1611383"/>
                  <a:pt x="180936" y="1577394"/>
                  <a:pt x="187607" y="1544042"/>
                </a:cubicBezTo>
                <a:cubicBezTo>
                  <a:pt x="190590" y="1529126"/>
                  <a:pt x="192535" y="1512629"/>
                  <a:pt x="202038" y="1500751"/>
                </a:cubicBezTo>
                <a:cubicBezTo>
                  <a:pt x="212873" y="1487208"/>
                  <a:pt x="230901" y="1481510"/>
                  <a:pt x="245332" y="1471890"/>
                </a:cubicBezTo>
                <a:cubicBezTo>
                  <a:pt x="276817" y="1377440"/>
                  <a:pt x="233088" y="1470141"/>
                  <a:pt x="303057" y="1414169"/>
                </a:cubicBezTo>
                <a:cubicBezTo>
                  <a:pt x="396306" y="1339573"/>
                  <a:pt x="266393" y="1392718"/>
                  <a:pt x="375213" y="1356448"/>
                </a:cubicBezTo>
                <a:cubicBezTo>
                  <a:pt x="384834" y="1342018"/>
                  <a:pt x="393240" y="1326699"/>
                  <a:pt x="404075" y="1313157"/>
                </a:cubicBezTo>
                <a:cubicBezTo>
                  <a:pt x="412575" y="1302533"/>
                  <a:pt x="426853" y="1296466"/>
                  <a:pt x="432938" y="1284297"/>
                </a:cubicBezTo>
                <a:cubicBezTo>
                  <a:pt x="441808" y="1266558"/>
                  <a:pt x="439556" y="1244804"/>
                  <a:pt x="447369" y="1226575"/>
                </a:cubicBezTo>
                <a:cubicBezTo>
                  <a:pt x="454201" y="1210634"/>
                  <a:pt x="466611" y="1197714"/>
                  <a:pt x="476232" y="1183284"/>
                </a:cubicBezTo>
                <a:cubicBezTo>
                  <a:pt x="481042" y="1168854"/>
                  <a:pt x="483860" y="1153599"/>
                  <a:pt x="490663" y="1139994"/>
                </a:cubicBezTo>
                <a:cubicBezTo>
                  <a:pt x="508868" y="1103585"/>
                  <a:pt x="521542" y="1094686"/>
                  <a:pt x="548388" y="1067842"/>
                </a:cubicBezTo>
                <a:cubicBezTo>
                  <a:pt x="543578" y="1038981"/>
                  <a:pt x="547043" y="1007430"/>
                  <a:pt x="533957" y="981260"/>
                </a:cubicBezTo>
                <a:cubicBezTo>
                  <a:pt x="519720" y="952789"/>
                  <a:pt x="455387" y="943581"/>
                  <a:pt x="432938" y="937969"/>
                </a:cubicBezTo>
                <a:cubicBezTo>
                  <a:pt x="423317" y="923539"/>
                  <a:pt x="405801" y="911935"/>
                  <a:pt x="404075" y="894678"/>
                </a:cubicBezTo>
                <a:cubicBezTo>
                  <a:pt x="397526" y="829190"/>
                  <a:pt x="411589" y="795097"/>
                  <a:pt x="447369" y="750375"/>
                </a:cubicBezTo>
                <a:cubicBezTo>
                  <a:pt x="455869" y="739751"/>
                  <a:pt x="467732" y="732139"/>
                  <a:pt x="476232" y="721515"/>
                </a:cubicBezTo>
                <a:cubicBezTo>
                  <a:pt x="549057" y="630490"/>
                  <a:pt x="464262" y="719053"/>
                  <a:pt x="533957" y="649363"/>
                </a:cubicBezTo>
                <a:cubicBezTo>
                  <a:pt x="540762" y="628949"/>
                  <a:pt x="562819" y="566470"/>
                  <a:pt x="562819" y="548351"/>
                </a:cubicBezTo>
                <a:cubicBezTo>
                  <a:pt x="562819" y="533140"/>
                  <a:pt x="556214" y="518103"/>
                  <a:pt x="548388" y="505060"/>
                </a:cubicBezTo>
                <a:cubicBezTo>
                  <a:pt x="541388" y="493394"/>
                  <a:pt x="529146" y="485820"/>
                  <a:pt x="519525" y="476200"/>
                </a:cubicBezTo>
                <a:lnTo>
                  <a:pt x="490663" y="389618"/>
                </a:lnTo>
                <a:cubicBezTo>
                  <a:pt x="475956" y="345499"/>
                  <a:pt x="483386" y="346278"/>
                  <a:pt x="447369" y="317466"/>
                </a:cubicBezTo>
                <a:cubicBezTo>
                  <a:pt x="433825" y="306632"/>
                  <a:pt x="418506" y="298226"/>
                  <a:pt x="404075" y="288606"/>
                </a:cubicBezTo>
                <a:cubicBezTo>
                  <a:pt x="373554" y="166528"/>
                  <a:pt x="415132" y="290760"/>
                  <a:pt x="346350" y="187594"/>
                </a:cubicBezTo>
                <a:cubicBezTo>
                  <a:pt x="332165" y="166318"/>
                  <a:pt x="327110" y="105825"/>
                  <a:pt x="317488" y="86582"/>
                </a:cubicBezTo>
                <a:cubicBezTo>
                  <a:pt x="311403" y="74413"/>
                  <a:pt x="300292" y="64721"/>
                  <a:pt x="288625" y="57721"/>
                </a:cubicBezTo>
                <a:cubicBezTo>
                  <a:pt x="275581" y="49895"/>
                  <a:pt x="259763" y="48101"/>
                  <a:pt x="245332" y="43291"/>
                </a:cubicBezTo>
                <a:lnTo>
                  <a:pt x="216469" y="0"/>
                </a:ln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sp>
        <p:nvSpPr>
          <p:cNvPr id="167" name="テキスト ボックス 166">
            <a:extLst>
              <a:ext uri="{FF2B5EF4-FFF2-40B4-BE49-F238E27FC236}">
                <a16:creationId xmlns:a16="http://schemas.microsoft.com/office/drawing/2014/main" id="{079EDD9C-89ED-EEA6-CFF4-806B9B2B29C4}"/>
              </a:ext>
            </a:extLst>
          </p:cNvPr>
          <p:cNvSpPr txBox="1"/>
          <p:nvPr/>
        </p:nvSpPr>
        <p:spPr>
          <a:xfrm>
            <a:off x="6642503" y="6334780"/>
            <a:ext cx="1377300" cy="523220"/>
          </a:xfrm>
          <a:prstGeom prst="rect">
            <a:avLst/>
          </a:prstGeom>
          <a:noFill/>
        </p:spPr>
        <p:txBody>
          <a:bodyPr wrap="none" rtlCol="0">
            <a:spAutoFit/>
          </a:bodyPr>
          <a:lstStyle/>
          <a:p>
            <a:r>
              <a:rPr lang="en-US" altLang="ja-JP" sz="1400" dirty="0"/>
              <a:t>4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6" name="テキスト ボックス 195">
            <a:extLst>
              <a:ext uri="{FF2B5EF4-FFF2-40B4-BE49-F238E27FC236}">
                <a16:creationId xmlns:a16="http://schemas.microsoft.com/office/drawing/2014/main" id="{0F36D569-176F-B219-AE79-30BC6D9AD05D}"/>
              </a:ext>
            </a:extLst>
          </p:cNvPr>
          <p:cNvSpPr txBox="1"/>
          <p:nvPr/>
        </p:nvSpPr>
        <p:spPr>
          <a:xfrm>
            <a:off x="7955752" y="6305920"/>
            <a:ext cx="1518364" cy="523220"/>
          </a:xfrm>
          <a:prstGeom prst="rect">
            <a:avLst/>
          </a:prstGeom>
          <a:noFill/>
        </p:spPr>
        <p:txBody>
          <a:bodyPr wrap="none" rtlCol="0">
            <a:spAutoFit/>
          </a:bodyPr>
          <a:lstStyle/>
          <a:p>
            <a:r>
              <a:rPr lang="en-US" altLang="ja-JP" sz="1400" dirty="0"/>
              <a:t>1.5 MeV FWHM</a:t>
            </a:r>
          </a:p>
          <a:p>
            <a:r>
              <a:rPr lang="en-US" altLang="ja-JP" sz="1400" dirty="0"/>
              <a:t>(</a:t>
            </a:r>
            <a:r>
              <a:rPr lang="en-US" altLang="ja-JP" sz="1400" dirty="0">
                <a:latin typeface="Symbol" charset="2"/>
                <a:cs typeface="Symbol" charset="2"/>
              </a:rPr>
              <a:t>p+, K+</a:t>
            </a:r>
            <a:r>
              <a:rPr lang="en-US" altLang="ja-JP" sz="1400" dirty="0"/>
              <a:t>)</a:t>
            </a:r>
            <a:endParaRPr lang="ja-JP" altLang="en-US" sz="1400" dirty="0"/>
          </a:p>
        </p:txBody>
      </p:sp>
      <p:sp>
        <p:nvSpPr>
          <p:cNvPr id="197" name="テキスト ボックス 196">
            <a:extLst>
              <a:ext uri="{FF2B5EF4-FFF2-40B4-BE49-F238E27FC236}">
                <a16:creationId xmlns:a16="http://schemas.microsoft.com/office/drawing/2014/main" id="{0EE1BF68-FFC3-4399-6BCB-B8C1EC5E9802}"/>
              </a:ext>
            </a:extLst>
          </p:cNvPr>
          <p:cNvSpPr txBox="1"/>
          <p:nvPr/>
        </p:nvSpPr>
        <p:spPr>
          <a:xfrm>
            <a:off x="9336987" y="6299466"/>
            <a:ext cx="1518364" cy="523220"/>
          </a:xfrm>
          <a:prstGeom prst="rect">
            <a:avLst/>
          </a:prstGeom>
          <a:noFill/>
        </p:spPr>
        <p:txBody>
          <a:bodyPr wrap="none" rtlCol="0">
            <a:spAutoFit/>
          </a:bodyPr>
          <a:lstStyle/>
          <a:p>
            <a:r>
              <a:rPr lang="en-US" altLang="ja-JP" sz="1400" dirty="0"/>
              <a:t>0.2 MeV FWHM</a:t>
            </a:r>
          </a:p>
          <a:p>
            <a:r>
              <a:rPr lang="en-US" altLang="ja-JP" sz="1400" dirty="0"/>
              <a:t>(</a:t>
            </a:r>
            <a:r>
              <a:rPr lang="en-US" altLang="ja-JP" sz="1400" dirty="0">
                <a:cs typeface="Symbol" charset="2"/>
              </a:rPr>
              <a:t>e</a:t>
            </a:r>
            <a:r>
              <a:rPr lang="en-US" altLang="ja-JP" sz="1400" dirty="0">
                <a:latin typeface="Symbol" charset="2"/>
                <a:cs typeface="Symbol" charset="2"/>
              </a:rPr>
              <a:t>, </a:t>
            </a:r>
            <a:r>
              <a:rPr lang="en-US" altLang="ja-JP" sz="1400" dirty="0" err="1">
                <a:cs typeface="Symbol" charset="2"/>
              </a:rPr>
              <a:t>e</a:t>
            </a:r>
            <a:r>
              <a:rPr lang="en-US" altLang="ja-JP" sz="1400" dirty="0" err="1">
                <a:latin typeface="Symbol" charset="2"/>
                <a:cs typeface="Symbol" charset="2"/>
              </a:rPr>
              <a:t>’K</a:t>
            </a:r>
            <a:r>
              <a:rPr lang="en-US" altLang="ja-JP" sz="1400" dirty="0">
                <a:latin typeface="Symbol" charset="2"/>
                <a:cs typeface="Symbol" charset="2"/>
              </a:rPr>
              <a:t>+</a:t>
            </a:r>
            <a:r>
              <a:rPr lang="en-US" altLang="ja-JP" sz="1400" dirty="0"/>
              <a:t>)</a:t>
            </a:r>
            <a:endParaRPr lang="ja-JP" altLang="en-US" sz="1400" dirty="0"/>
          </a:p>
        </p:txBody>
      </p:sp>
      <p:sp>
        <p:nvSpPr>
          <p:cNvPr id="168" name="テキスト ボックス 167">
            <a:extLst>
              <a:ext uri="{FF2B5EF4-FFF2-40B4-BE49-F238E27FC236}">
                <a16:creationId xmlns:a16="http://schemas.microsoft.com/office/drawing/2014/main" id="{10DEA3A7-4F96-FE61-B1E9-A949D8F9D5F0}"/>
              </a:ext>
            </a:extLst>
          </p:cNvPr>
          <p:cNvSpPr txBox="1"/>
          <p:nvPr/>
        </p:nvSpPr>
        <p:spPr>
          <a:xfrm>
            <a:off x="6827205" y="1504986"/>
            <a:ext cx="1156086" cy="738664"/>
          </a:xfrm>
          <a:prstGeom prst="rect">
            <a:avLst/>
          </a:prstGeom>
          <a:noFill/>
        </p:spPr>
        <p:txBody>
          <a:bodyPr wrap="none" rtlCol="0">
            <a:spAutoFit/>
          </a:bodyPr>
          <a:lstStyle/>
          <a:p>
            <a:r>
              <a:rPr lang="en-US" altLang="ja-JP" sz="1400" dirty="0"/>
              <a:t>major shell</a:t>
            </a:r>
          </a:p>
          <a:p>
            <a:r>
              <a:rPr lang="en-US" altLang="ja-JP" sz="1400" dirty="0"/>
              <a:t>structure</a:t>
            </a:r>
          </a:p>
          <a:p>
            <a:r>
              <a:rPr lang="en-US" altLang="ja-JP" sz="1400" dirty="0">
                <a:sym typeface="Wingdings"/>
              </a:rPr>
              <a:t> V</a:t>
            </a:r>
            <a:r>
              <a:rPr lang="en-US" altLang="ja-JP" sz="1400" baseline="-25000" dirty="0">
                <a:sym typeface="Wingdings"/>
              </a:rPr>
              <a:t>0</a:t>
            </a:r>
            <a:endParaRPr lang="ja-JP" altLang="en-US" sz="1400" baseline="-25000" dirty="0"/>
          </a:p>
        </p:txBody>
      </p:sp>
      <p:sp>
        <p:nvSpPr>
          <p:cNvPr id="172" name="テキスト ボックス 171">
            <a:extLst>
              <a:ext uri="{FF2B5EF4-FFF2-40B4-BE49-F238E27FC236}">
                <a16:creationId xmlns:a16="http://schemas.microsoft.com/office/drawing/2014/main" id="{556C7C15-4E2B-F2D0-D339-46FADEDEB2FA}"/>
              </a:ext>
            </a:extLst>
          </p:cNvPr>
          <p:cNvSpPr txBox="1"/>
          <p:nvPr/>
        </p:nvSpPr>
        <p:spPr>
          <a:xfrm>
            <a:off x="8338819" y="4269731"/>
            <a:ext cx="1330814" cy="738664"/>
          </a:xfrm>
          <a:prstGeom prst="rect">
            <a:avLst/>
          </a:prstGeom>
          <a:noFill/>
        </p:spPr>
        <p:txBody>
          <a:bodyPr wrap="none" rtlCol="0">
            <a:spAutoFit/>
          </a:bodyPr>
          <a:lstStyle/>
          <a:p>
            <a:r>
              <a:rPr lang="en-US" altLang="ja-JP" sz="1400" dirty="0"/>
              <a:t>Core excited </a:t>
            </a:r>
          </a:p>
          <a:p>
            <a:r>
              <a:rPr lang="en-US" altLang="ja-JP" sz="1400" dirty="0"/>
              <a:t>         state</a:t>
            </a:r>
          </a:p>
          <a:p>
            <a:r>
              <a:rPr lang="en-US" altLang="ja-JP" sz="1400" dirty="0">
                <a:sym typeface="Wingdings"/>
              </a:rPr>
              <a:t> V</a:t>
            </a:r>
            <a:r>
              <a:rPr lang="en-US" altLang="ja-JP" sz="1400" baseline="-25000" dirty="0">
                <a:sym typeface="Wingdings"/>
              </a:rPr>
              <a:t>N</a:t>
            </a:r>
            <a:endParaRPr lang="ja-JP" altLang="en-US" sz="1400" baseline="-25000" dirty="0"/>
          </a:p>
        </p:txBody>
      </p:sp>
      <p:sp>
        <p:nvSpPr>
          <p:cNvPr id="198" name="テキスト ボックス 197">
            <a:extLst>
              <a:ext uri="{FF2B5EF4-FFF2-40B4-BE49-F238E27FC236}">
                <a16:creationId xmlns:a16="http://schemas.microsoft.com/office/drawing/2014/main" id="{EEFBB190-64CF-2739-AF91-DD2B662AC277}"/>
              </a:ext>
            </a:extLst>
          </p:cNvPr>
          <p:cNvSpPr txBox="1"/>
          <p:nvPr/>
        </p:nvSpPr>
        <p:spPr>
          <a:xfrm>
            <a:off x="9139267" y="5383040"/>
            <a:ext cx="1305165" cy="523220"/>
          </a:xfrm>
          <a:prstGeom prst="rect">
            <a:avLst/>
          </a:prstGeom>
          <a:noFill/>
        </p:spPr>
        <p:txBody>
          <a:bodyPr wrap="none" rtlCol="0">
            <a:spAutoFit/>
          </a:bodyPr>
          <a:lstStyle/>
          <a:p>
            <a:r>
              <a:rPr lang="en-US" altLang="ja-JP" sz="1400" dirty="0"/>
              <a:t>Spin doublet</a:t>
            </a:r>
          </a:p>
          <a:p>
            <a:r>
              <a:rPr lang="en-US" altLang="ja-JP" sz="1400" dirty="0">
                <a:sym typeface="Wingdings"/>
              </a:rPr>
              <a:t> </a:t>
            </a:r>
            <a:r>
              <a:rPr lang="en-US" altLang="ja-JP" sz="1400" dirty="0" err="1">
                <a:sym typeface="Wingdings"/>
              </a:rPr>
              <a:t>V</a:t>
            </a:r>
            <a:r>
              <a:rPr lang="en-US" altLang="ja-JP" sz="1400" baseline="-25000" dirty="0" err="1">
                <a:latin typeface="Symbol" charset="2"/>
                <a:cs typeface="Symbol" charset="2"/>
                <a:sym typeface="Wingdings"/>
              </a:rPr>
              <a:t>s</a:t>
            </a:r>
            <a:r>
              <a:rPr lang="en-US" altLang="ja-JP" sz="1400" baseline="-25000" dirty="0">
                <a:sym typeface="Wingdings"/>
              </a:rPr>
              <a:t>,</a:t>
            </a:r>
            <a:r>
              <a:rPr lang="en-US" altLang="ja-JP" sz="1400" dirty="0">
                <a:sym typeface="Wingdings"/>
              </a:rPr>
              <a:t>, V</a:t>
            </a:r>
            <a:r>
              <a:rPr lang="en-US" altLang="ja-JP" sz="1400" baseline="-25000" dirty="0">
                <a:latin typeface="Symbol" charset="2"/>
                <a:cs typeface="Symbol" charset="2"/>
                <a:sym typeface="Wingdings"/>
              </a:rPr>
              <a:t>L</a:t>
            </a:r>
            <a:r>
              <a:rPr lang="en-US" altLang="ja-JP" sz="1400" dirty="0">
                <a:sym typeface="Wingdings"/>
              </a:rPr>
              <a:t>, V</a:t>
            </a:r>
            <a:r>
              <a:rPr lang="en-US" altLang="ja-JP" sz="1400" baseline="-25000" dirty="0">
                <a:sym typeface="Wingdings"/>
              </a:rPr>
              <a:t>T</a:t>
            </a:r>
            <a:endParaRPr lang="ja-JP" altLang="en-US" sz="1400" baseline="-25000" dirty="0"/>
          </a:p>
        </p:txBody>
      </p:sp>
      <p:sp>
        <p:nvSpPr>
          <p:cNvPr id="199" name="テキスト ボックス 198">
            <a:extLst>
              <a:ext uri="{FF2B5EF4-FFF2-40B4-BE49-F238E27FC236}">
                <a16:creationId xmlns:a16="http://schemas.microsoft.com/office/drawing/2014/main" id="{9C2EBD24-5798-707C-501E-7FE3BCF81841}"/>
              </a:ext>
            </a:extLst>
          </p:cNvPr>
          <p:cNvSpPr txBox="1"/>
          <p:nvPr/>
        </p:nvSpPr>
        <p:spPr>
          <a:xfrm>
            <a:off x="8216083" y="3098725"/>
            <a:ext cx="1146468" cy="523220"/>
          </a:xfrm>
          <a:prstGeom prst="rect">
            <a:avLst/>
          </a:prstGeom>
          <a:noFill/>
        </p:spPr>
        <p:txBody>
          <a:bodyPr wrap="none" rtlCol="0">
            <a:spAutoFit/>
          </a:bodyPr>
          <a:lstStyle/>
          <a:p>
            <a:r>
              <a:rPr lang="en-US" altLang="ja-JP" sz="1400" dirty="0"/>
              <a:t>LS splitting</a:t>
            </a:r>
          </a:p>
          <a:p>
            <a:r>
              <a:rPr lang="en-US" altLang="ja-JP" sz="1400" dirty="0">
                <a:sym typeface="Wingdings"/>
              </a:rPr>
              <a:t> V</a:t>
            </a:r>
            <a:r>
              <a:rPr lang="en-US" altLang="ja-JP" sz="1400" baseline="-25000" dirty="0">
                <a:latin typeface="Symbol" charset="2"/>
                <a:cs typeface="Symbol" charset="2"/>
                <a:sym typeface="Wingdings"/>
              </a:rPr>
              <a:t>L</a:t>
            </a:r>
            <a:endParaRPr lang="ja-JP" altLang="en-US" sz="1400" baseline="-25000" dirty="0"/>
          </a:p>
        </p:txBody>
      </p:sp>
      <p:cxnSp>
        <p:nvCxnSpPr>
          <p:cNvPr id="57" name="直線コネクタ 56">
            <a:extLst>
              <a:ext uri="{FF2B5EF4-FFF2-40B4-BE49-F238E27FC236}">
                <a16:creationId xmlns:a16="http://schemas.microsoft.com/office/drawing/2014/main" id="{B9ECBB2D-C5D8-0075-3C11-08E21C05BAA4}"/>
              </a:ext>
            </a:extLst>
          </p:cNvPr>
          <p:cNvCxnSpPr/>
          <p:nvPr/>
        </p:nvCxnSpPr>
        <p:spPr>
          <a:xfrm>
            <a:off x="4315123" y="4255105"/>
            <a:ext cx="5665490" cy="0"/>
          </a:xfrm>
          <a:prstGeom prst="line">
            <a:avLst/>
          </a:prstGeom>
        </p:spPr>
        <p:style>
          <a:lnRef idx="2">
            <a:schemeClr val="accent4"/>
          </a:lnRef>
          <a:fillRef idx="0">
            <a:schemeClr val="accent4"/>
          </a:fillRef>
          <a:effectRef idx="1">
            <a:schemeClr val="accent4"/>
          </a:effectRef>
          <a:fontRef idx="minor">
            <a:schemeClr val="tx1"/>
          </a:fontRef>
        </p:style>
      </p:cxnSp>
      <p:sp>
        <p:nvSpPr>
          <p:cNvPr id="59" name="テキスト ボックス 58">
            <a:extLst>
              <a:ext uri="{FF2B5EF4-FFF2-40B4-BE49-F238E27FC236}">
                <a16:creationId xmlns:a16="http://schemas.microsoft.com/office/drawing/2014/main" id="{A540C5F2-33A9-2BF7-7CC1-A54810CC22D2}"/>
              </a:ext>
            </a:extLst>
          </p:cNvPr>
          <p:cNvSpPr txBox="1"/>
          <p:nvPr/>
        </p:nvSpPr>
        <p:spPr>
          <a:xfrm>
            <a:off x="6684048" y="3856913"/>
            <a:ext cx="3289747" cy="369332"/>
          </a:xfrm>
          <a:prstGeom prst="rect">
            <a:avLst/>
          </a:prstGeom>
          <a:noFill/>
        </p:spPr>
        <p:txBody>
          <a:bodyPr wrap="none" rtlCol="0">
            <a:spAutoFit/>
          </a:bodyPr>
          <a:lstStyle/>
          <a:p>
            <a:r>
              <a:rPr lang="en-US" altLang="ja-JP" dirty="0">
                <a:solidFill>
                  <a:schemeClr val="accent4"/>
                </a:solidFill>
              </a:rPr>
              <a:t>particle emission threshold </a:t>
            </a:r>
            <a:endParaRPr lang="ja-JP" altLang="en-US" dirty="0">
              <a:solidFill>
                <a:schemeClr val="accent4"/>
              </a:solidFill>
            </a:endParaRPr>
          </a:p>
        </p:txBody>
      </p:sp>
      <p:sp>
        <p:nvSpPr>
          <p:cNvPr id="69" name="テキスト ボックス 68">
            <a:extLst>
              <a:ext uri="{FF2B5EF4-FFF2-40B4-BE49-F238E27FC236}">
                <a16:creationId xmlns:a16="http://schemas.microsoft.com/office/drawing/2014/main" id="{9A2E51BA-B011-3E29-A30D-646169D9EA26}"/>
              </a:ext>
            </a:extLst>
          </p:cNvPr>
          <p:cNvSpPr txBox="1"/>
          <p:nvPr/>
        </p:nvSpPr>
        <p:spPr>
          <a:xfrm>
            <a:off x="5782506" y="3873222"/>
            <a:ext cx="965329" cy="369332"/>
          </a:xfrm>
          <a:prstGeom prst="rect">
            <a:avLst/>
          </a:prstGeom>
          <a:noFill/>
        </p:spPr>
        <p:txBody>
          <a:bodyPr wrap="none" rtlCol="0">
            <a:spAutoFit/>
          </a:bodyPr>
          <a:lstStyle/>
          <a:p>
            <a:r>
              <a:rPr lang="en-US" altLang="ja-JP" dirty="0">
                <a:solidFill>
                  <a:srgbClr val="E8950E"/>
                </a:solidFill>
              </a:rPr>
              <a:t>p+</a:t>
            </a:r>
            <a:r>
              <a:rPr lang="en-US" altLang="ja-JP" baseline="30000" dirty="0">
                <a:solidFill>
                  <a:srgbClr val="E8950E"/>
                </a:solidFill>
              </a:rPr>
              <a:t>11</a:t>
            </a:r>
            <a:r>
              <a:rPr lang="en-US" altLang="ja-JP" baseline="-25000" dirty="0">
                <a:solidFill>
                  <a:srgbClr val="E8950E"/>
                </a:solidFill>
                <a:latin typeface="Symbol" charset="2"/>
                <a:cs typeface="Symbol" charset="2"/>
              </a:rPr>
              <a:t>L</a:t>
            </a:r>
            <a:r>
              <a:rPr lang="en-US" altLang="ja-JP" dirty="0">
                <a:solidFill>
                  <a:srgbClr val="E8950E"/>
                </a:solidFill>
              </a:rPr>
              <a:t>B</a:t>
            </a:r>
            <a:endParaRPr lang="ja-JP" altLang="en-US" dirty="0">
              <a:solidFill>
                <a:srgbClr val="E8950E"/>
              </a:solidFill>
            </a:endParaRPr>
          </a:p>
        </p:txBody>
      </p:sp>
      <p:cxnSp>
        <p:nvCxnSpPr>
          <p:cNvPr id="76" name="直線矢印コネクタ 75">
            <a:extLst>
              <a:ext uri="{FF2B5EF4-FFF2-40B4-BE49-F238E27FC236}">
                <a16:creationId xmlns:a16="http://schemas.microsoft.com/office/drawing/2014/main" id="{4DD98928-D50F-900C-0408-E734A1F34726}"/>
              </a:ext>
            </a:extLst>
          </p:cNvPr>
          <p:cNvCxnSpPr>
            <a:endCxn id="69" idx="1"/>
          </p:cNvCxnSpPr>
          <p:nvPr/>
        </p:nvCxnSpPr>
        <p:spPr>
          <a:xfrm>
            <a:off x="5324475" y="3963814"/>
            <a:ext cx="458031" cy="940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3" name="直線矢印コネクタ 92">
            <a:extLst>
              <a:ext uri="{FF2B5EF4-FFF2-40B4-BE49-F238E27FC236}">
                <a16:creationId xmlns:a16="http://schemas.microsoft.com/office/drawing/2014/main" id="{8C6FB1B3-53F2-4D8C-FAA9-4CA281DDC9DD}"/>
              </a:ext>
            </a:extLst>
          </p:cNvPr>
          <p:cNvCxnSpPr>
            <a:endCxn id="69" idx="1"/>
          </p:cNvCxnSpPr>
          <p:nvPr/>
        </p:nvCxnSpPr>
        <p:spPr>
          <a:xfrm>
            <a:off x="4931631" y="3557766"/>
            <a:ext cx="850874" cy="5001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テキスト ボックス 93">
            <a:extLst>
              <a:ext uri="{FF2B5EF4-FFF2-40B4-BE49-F238E27FC236}">
                <a16:creationId xmlns:a16="http://schemas.microsoft.com/office/drawing/2014/main" id="{BCD051E3-B37F-1D70-47F6-7E59B023A8D4}"/>
              </a:ext>
            </a:extLst>
          </p:cNvPr>
          <p:cNvSpPr txBox="1"/>
          <p:nvPr/>
        </p:nvSpPr>
        <p:spPr>
          <a:xfrm rot="5400000">
            <a:off x="9465506" y="2713288"/>
            <a:ext cx="2031710" cy="369332"/>
          </a:xfrm>
          <a:prstGeom prst="rect">
            <a:avLst/>
          </a:prstGeom>
          <a:noFill/>
          <a:ln>
            <a:noFill/>
          </a:ln>
        </p:spPr>
        <p:txBody>
          <a:bodyPr wrap="none" rtlCol="0">
            <a:spAutoFit/>
          </a:bodyPr>
          <a:lstStyle/>
          <a:p>
            <a:r>
              <a:rPr lang="en-US" altLang="ja-JP" dirty="0">
                <a:solidFill>
                  <a:srgbClr val="E8950E"/>
                </a:solidFill>
              </a:rPr>
              <a:t>Resonance state</a:t>
            </a:r>
            <a:endParaRPr lang="ja-JP" altLang="en-US" dirty="0">
              <a:solidFill>
                <a:srgbClr val="E8950E"/>
              </a:solidFill>
            </a:endParaRPr>
          </a:p>
        </p:txBody>
      </p:sp>
      <p:sp>
        <p:nvSpPr>
          <p:cNvPr id="95" name="右中かっこ 94">
            <a:extLst>
              <a:ext uri="{FF2B5EF4-FFF2-40B4-BE49-F238E27FC236}">
                <a16:creationId xmlns:a16="http://schemas.microsoft.com/office/drawing/2014/main" id="{85FB92C2-6C61-2D72-0D29-DA4E38A6354B}"/>
              </a:ext>
            </a:extLst>
          </p:cNvPr>
          <p:cNvSpPr/>
          <p:nvPr/>
        </p:nvSpPr>
        <p:spPr>
          <a:xfrm>
            <a:off x="10096061" y="1139995"/>
            <a:ext cx="215064" cy="3050599"/>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srgbClr val="E8950E"/>
              </a:solidFill>
            </a:endParaRPr>
          </a:p>
        </p:txBody>
      </p:sp>
      <p:sp>
        <p:nvSpPr>
          <p:cNvPr id="96" name="テキスト ボックス 95">
            <a:extLst>
              <a:ext uri="{FF2B5EF4-FFF2-40B4-BE49-F238E27FC236}">
                <a16:creationId xmlns:a16="http://schemas.microsoft.com/office/drawing/2014/main" id="{3A6588ED-4F75-1992-4E7B-2F7E942CEDF1}"/>
              </a:ext>
            </a:extLst>
          </p:cNvPr>
          <p:cNvSpPr txBox="1"/>
          <p:nvPr/>
        </p:nvSpPr>
        <p:spPr>
          <a:xfrm rot="5400000">
            <a:off x="9695721" y="4984990"/>
            <a:ext cx="1542410" cy="369332"/>
          </a:xfrm>
          <a:prstGeom prst="rect">
            <a:avLst/>
          </a:prstGeom>
          <a:noFill/>
          <a:ln>
            <a:noFill/>
          </a:ln>
        </p:spPr>
        <p:txBody>
          <a:bodyPr wrap="none" rtlCol="0">
            <a:spAutoFit/>
          </a:bodyPr>
          <a:lstStyle/>
          <a:p>
            <a:r>
              <a:rPr lang="en-US" altLang="ja-JP" dirty="0">
                <a:solidFill>
                  <a:srgbClr val="E8950E"/>
                </a:solidFill>
              </a:rPr>
              <a:t>Bound state</a:t>
            </a:r>
            <a:endParaRPr lang="ja-JP" altLang="en-US" dirty="0">
              <a:solidFill>
                <a:srgbClr val="E8950E"/>
              </a:solidFill>
            </a:endParaRPr>
          </a:p>
        </p:txBody>
      </p:sp>
      <p:sp>
        <p:nvSpPr>
          <p:cNvPr id="97" name="右中かっこ 96">
            <a:extLst>
              <a:ext uri="{FF2B5EF4-FFF2-40B4-BE49-F238E27FC236}">
                <a16:creationId xmlns:a16="http://schemas.microsoft.com/office/drawing/2014/main" id="{F3C46F1F-A397-DE54-D37D-8E2FADBA22CB}"/>
              </a:ext>
            </a:extLst>
          </p:cNvPr>
          <p:cNvSpPr/>
          <p:nvPr/>
        </p:nvSpPr>
        <p:spPr>
          <a:xfrm>
            <a:off x="10081630" y="4270937"/>
            <a:ext cx="215064" cy="1835768"/>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solidFill>
                <a:srgbClr val="E8950E"/>
              </a:solidFill>
            </a:endParaRPr>
          </a:p>
        </p:txBody>
      </p:sp>
      <p:grpSp>
        <p:nvGrpSpPr>
          <p:cNvPr id="110" name="グループ化 109">
            <a:extLst>
              <a:ext uri="{FF2B5EF4-FFF2-40B4-BE49-F238E27FC236}">
                <a16:creationId xmlns:a16="http://schemas.microsoft.com/office/drawing/2014/main" id="{5D567635-8FD3-90C4-CA59-4D9D362D93D4}"/>
              </a:ext>
            </a:extLst>
          </p:cNvPr>
          <p:cNvGrpSpPr/>
          <p:nvPr/>
        </p:nvGrpSpPr>
        <p:grpSpPr>
          <a:xfrm>
            <a:off x="4316896" y="4728148"/>
            <a:ext cx="405071" cy="1147950"/>
            <a:chOff x="4316896" y="4728148"/>
            <a:chExt cx="405071" cy="1147950"/>
          </a:xfrm>
        </p:grpSpPr>
        <p:cxnSp>
          <p:nvCxnSpPr>
            <p:cNvPr id="101" name="直線矢印コネクタ 100">
              <a:extLst>
                <a:ext uri="{FF2B5EF4-FFF2-40B4-BE49-F238E27FC236}">
                  <a16:creationId xmlns:a16="http://schemas.microsoft.com/office/drawing/2014/main" id="{7EB08A93-681C-12FB-519B-CB229B06CC77}"/>
                </a:ext>
              </a:extLst>
            </p:cNvPr>
            <p:cNvCxnSpPr/>
            <p:nvPr/>
          </p:nvCxnSpPr>
          <p:spPr>
            <a:xfrm>
              <a:off x="4500885" y="5319646"/>
              <a:ext cx="0" cy="54275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62154528-5DF0-AA06-235F-FE91234E3454}"/>
                </a:ext>
              </a:extLst>
            </p:cNvPr>
            <p:cNvCxnSpPr>
              <a:cxnSpLocks/>
            </p:cNvCxnSpPr>
            <p:nvPr/>
          </p:nvCxnSpPr>
          <p:spPr>
            <a:xfrm>
              <a:off x="4721967" y="5327746"/>
              <a:ext cx="0" cy="4054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6A337ADE-38DC-85F1-8937-EC32C03A9BEA}"/>
                </a:ext>
              </a:extLst>
            </p:cNvPr>
            <p:cNvCxnSpPr>
              <a:cxnSpLocks/>
            </p:cNvCxnSpPr>
            <p:nvPr/>
          </p:nvCxnSpPr>
          <p:spPr>
            <a:xfrm>
              <a:off x="4721967" y="5723698"/>
              <a:ext cx="0" cy="152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4C4BF8FB-E7C7-6F7B-D32B-67A0BE7A19B7}"/>
                </a:ext>
              </a:extLst>
            </p:cNvPr>
            <p:cNvCxnSpPr>
              <a:cxnSpLocks/>
            </p:cNvCxnSpPr>
            <p:nvPr/>
          </p:nvCxnSpPr>
          <p:spPr>
            <a:xfrm>
              <a:off x="4316896" y="4728148"/>
              <a:ext cx="0" cy="11479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11" name="テキスト ボックス 110">
            <a:extLst>
              <a:ext uri="{FF2B5EF4-FFF2-40B4-BE49-F238E27FC236}">
                <a16:creationId xmlns:a16="http://schemas.microsoft.com/office/drawing/2014/main" id="{46E3E5E3-0611-7516-4521-48DF92881AD0}"/>
              </a:ext>
            </a:extLst>
          </p:cNvPr>
          <p:cNvSpPr txBox="1"/>
          <p:nvPr/>
        </p:nvSpPr>
        <p:spPr>
          <a:xfrm>
            <a:off x="5300585" y="4701600"/>
            <a:ext cx="2970621" cy="646331"/>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a:latin typeface="Symbol" pitchFamily="2" charset="2"/>
              </a:rPr>
              <a:t>g</a:t>
            </a:r>
            <a:r>
              <a:rPr kumimoji="1" lang="en-US" altLang="ja-JP" dirty="0"/>
              <a:t> rays can be measured </a:t>
            </a:r>
          </a:p>
          <a:p>
            <a:r>
              <a:rPr lang="en-US" altLang="ja-JP" dirty="0"/>
              <a:t>for bound states</a:t>
            </a:r>
            <a:endParaRPr kumimoji="1" lang="ja-JP" altLang="en-US"/>
          </a:p>
        </p:txBody>
      </p:sp>
      <p:sp>
        <p:nvSpPr>
          <p:cNvPr id="3" name="テキスト ボックス 2">
            <a:extLst>
              <a:ext uri="{FF2B5EF4-FFF2-40B4-BE49-F238E27FC236}">
                <a16:creationId xmlns:a16="http://schemas.microsoft.com/office/drawing/2014/main" id="{62C950E6-3C0C-7798-2FE9-39AE11D54936}"/>
              </a:ext>
            </a:extLst>
          </p:cNvPr>
          <p:cNvSpPr txBox="1"/>
          <p:nvPr/>
        </p:nvSpPr>
        <p:spPr>
          <a:xfrm>
            <a:off x="5129174" y="2738067"/>
            <a:ext cx="2226235" cy="523220"/>
          </a:xfrm>
          <a:prstGeom prst="rect">
            <a:avLst/>
          </a:prstGeom>
          <a:noFill/>
        </p:spPr>
        <p:txBody>
          <a:bodyPr wrap="square" rtlCol="0">
            <a:spAutoFit/>
          </a:bodyPr>
          <a:lstStyle/>
          <a:p>
            <a:r>
              <a:rPr lang="en-US" altLang="ja-JP" sz="1400" dirty="0"/>
              <a:t>Level splitting due to LS force </a:t>
            </a:r>
            <a:endParaRPr lang="ja-JP" altLang="en-US" sz="1400" dirty="0"/>
          </a:p>
        </p:txBody>
      </p:sp>
    </p:spTree>
    <p:extLst>
      <p:ext uri="{BB962C8B-B14F-4D97-AF65-F5344CB8AC3E}">
        <p14:creationId xmlns:p14="http://schemas.microsoft.com/office/powerpoint/2010/main" val="297782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286D8-9E02-CE06-A933-35C1597EB046}"/>
              </a:ext>
            </a:extLst>
          </p:cNvPr>
          <p:cNvSpPr>
            <a:spLocks noGrp="1"/>
          </p:cNvSpPr>
          <p:nvPr>
            <p:ph type="title"/>
          </p:nvPr>
        </p:nvSpPr>
        <p:spPr/>
        <p:txBody>
          <a:bodyPr/>
          <a:lstStyle/>
          <a:p>
            <a:endParaRPr kumimoji="1" lang="ja-JP" altLang="en-US"/>
          </a:p>
        </p:txBody>
      </p:sp>
      <p:pic>
        <p:nvPicPr>
          <p:cNvPr id="5" name="図 4" descr="ダイアグラム&#10;&#10;自動的に生成された説明">
            <a:extLst>
              <a:ext uri="{FF2B5EF4-FFF2-40B4-BE49-F238E27FC236}">
                <a16:creationId xmlns:a16="http://schemas.microsoft.com/office/drawing/2014/main" id="{594AF68B-0439-37CD-2A89-6AF4EBC21898}"/>
              </a:ext>
            </a:extLst>
          </p:cNvPr>
          <p:cNvPicPr>
            <a:picLocks noChangeAspect="1"/>
          </p:cNvPicPr>
          <p:nvPr/>
        </p:nvPicPr>
        <p:blipFill>
          <a:blip r:embed="rId3"/>
          <a:stretch>
            <a:fillRect/>
          </a:stretch>
        </p:blipFill>
        <p:spPr>
          <a:xfrm>
            <a:off x="2977243" y="-238538"/>
            <a:ext cx="9127671" cy="6876770"/>
          </a:xfrm>
          <a:prstGeom prst="rect">
            <a:avLst/>
          </a:prstGeom>
        </p:spPr>
      </p:pic>
      <p:pic>
        <p:nvPicPr>
          <p:cNvPr id="7" name="図 6" descr="レゴ, おもちゃ, テーブル, ケーキ が含まれている画像&#10;&#10;自動的に生成された説明">
            <a:extLst>
              <a:ext uri="{FF2B5EF4-FFF2-40B4-BE49-F238E27FC236}">
                <a16:creationId xmlns:a16="http://schemas.microsoft.com/office/drawing/2014/main" id="{259346A2-047D-E14A-F984-0B63F3A1D2C3}"/>
              </a:ext>
            </a:extLst>
          </p:cNvPr>
          <p:cNvPicPr>
            <a:picLocks noChangeAspect="1"/>
          </p:cNvPicPr>
          <p:nvPr/>
        </p:nvPicPr>
        <p:blipFill>
          <a:blip r:embed="rId4"/>
          <a:stretch>
            <a:fillRect/>
          </a:stretch>
        </p:blipFill>
        <p:spPr>
          <a:xfrm>
            <a:off x="87085" y="4547424"/>
            <a:ext cx="4869227" cy="2303603"/>
          </a:xfrm>
          <a:prstGeom prst="rect">
            <a:avLst/>
          </a:prstGeom>
        </p:spPr>
      </p:pic>
      <p:pic>
        <p:nvPicPr>
          <p:cNvPr id="9" name="図 8" descr="屋内, テーブル, 部屋, 小さい が含まれている画像&#10;&#10;自動的に生成された説明">
            <a:extLst>
              <a:ext uri="{FF2B5EF4-FFF2-40B4-BE49-F238E27FC236}">
                <a16:creationId xmlns:a16="http://schemas.microsoft.com/office/drawing/2014/main" id="{B1BFBDC1-70F7-BBC1-9093-8D8C7974A1F6}"/>
              </a:ext>
            </a:extLst>
          </p:cNvPr>
          <p:cNvPicPr>
            <a:picLocks noChangeAspect="1"/>
          </p:cNvPicPr>
          <p:nvPr/>
        </p:nvPicPr>
        <p:blipFill>
          <a:blip r:embed="rId5"/>
          <a:stretch>
            <a:fillRect/>
          </a:stretch>
        </p:blipFill>
        <p:spPr>
          <a:xfrm>
            <a:off x="87086" y="880519"/>
            <a:ext cx="2996414" cy="2450193"/>
          </a:xfrm>
          <a:prstGeom prst="rect">
            <a:avLst/>
          </a:prstGeom>
        </p:spPr>
      </p:pic>
      <p:sp>
        <p:nvSpPr>
          <p:cNvPr id="3" name="テキスト ボックス 2">
            <a:extLst>
              <a:ext uri="{FF2B5EF4-FFF2-40B4-BE49-F238E27FC236}">
                <a16:creationId xmlns:a16="http://schemas.microsoft.com/office/drawing/2014/main" id="{AE1C5981-7D8A-A324-E2DB-ED94FF30B711}"/>
              </a:ext>
            </a:extLst>
          </p:cNvPr>
          <p:cNvSpPr txBox="1"/>
          <p:nvPr/>
        </p:nvSpPr>
        <p:spPr>
          <a:xfrm>
            <a:off x="2798076" y="2784348"/>
            <a:ext cx="2803973" cy="830997"/>
          </a:xfrm>
          <a:prstGeom prst="rect">
            <a:avLst/>
          </a:prstGeom>
          <a:solidFill>
            <a:schemeClr val="bg1"/>
          </a:solidFill>
        </p:spPr>
        <p:txBody>
          <a:bodyPr wrap="none" rtlCol="0">
            <a:spAutoFit/>
          </a:bodyPr>
          <a:lstStyle/>
          <a:p>
            <a:r>
              <a:rPr kumimoji="1" lang="en-US" altLang="ja-JP" sz="2400" dirty="0"/>
              <a:t>Improvement of</a:t>
            </a:r>
          </a:p>
          <a:p>
            <a:r>
              <a:rPr lang="en-US" altLang="ja-JP" sz="2400" dirty="0"/>
              <a:t>energy resolution</a:t>
            </a:r>
            <a:endParaRPr kumimoji="1" lang="ja-JP" altLang="en-US" sz="2400"/>
          </a:p>
        </p:txBody>
      </p:sp>
    </p:spTree>
    <p:extLst>
      <p:ext uri="{BB962C8B-B14F-4D97-AF65-F5344CB8AC3E}">
        <p14:creationId xmlns:p14="http://schemas.microsoft.com/office/powerpoint/2010/main" val="2726580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B01C2A-6C5C-8906-3C77-C2DD4EEE32E2}"/>
              </a:ext>
            </a:extLst>
          </p:cNvPr>
          <p:cNvSpPr>
            <a:spLocks noGrp="1"/>
          </p:cNvSpPr>
          <p:nvPr>
            <p:ph type="title"/>
          </p:nvPr>
        </p:nvSpPr>
        <p:spPr>
          <a:xfrm>
            <a:off x="458694" y="13381"/>
            <a:ext cx="10895106" cy="1064306"/>
          </a:xfrm>
        </p:spPr>
        <p:txBody>
          <a:bodyPr/>
          <a:lstStyle/>
          <a:p>
            <a:r>
              <a:rPr kumimoji="1" lang="en-US" altLang="ja-JP" dirty="0"/>
              <a:t>Gamma-ray spectroscopy</a:t>
            </a:r>
            <a:endParaRPr kumimoji="1" lang="ja-JP" altLang="en-US"/>
          </a:p>
        </p:txBody>
      </p:sp>
      <p:pic>
        <p:nvPicPr>
          <p:cNvPr id="5" name="図 4" descr="ダイアグラム&#10;&#10;自動的に生成された説明">
            <a:extLst>
              <a:ext uri="{FF2B5EF4-FFF2-40B4-BE49-F238E27FC236}">
                <a16:creationId xmlns:a16="http://schemas.microsoft.com/office/drawing/2014/main" id="{56F46736-7D0E-D1F2-434C-2A37D6728BB6}"/>
              </a:ext>
            </a:extLst>
          </p:cNvPr>
          <p:cNvPicPr>
            <a:picLocks noChangeAspect="1"/>
          </p:cNvPicPr>
          <p:nvPr/>
        </p:nvPicPr>
        <p:blipFill>
          <a:blip r:embed="rId2"/>
          <a:stretch>
            <a:fillRect/>
          </a:stretch>
        </p:blipFill>
        <p:spPr>
          <a:xfrm>
            <a:off x="3288575" y="914400"/>
            <a:ext cx="8651963" cy="5930219"/>
          </a:xfrm>
          <a:prstGeom prst="rect">
            <a:avLst/>
          </a:prstGeom>
        </p:spPr>
      </p:pic>
      <p:pic>
        <p:nvPicPr>
          <p:cNvPr id="7" name="図 6" descr="自転車, エンジン, 多い, テーブル が含まれている画像&#10;&#10;自動的に生成された説明">
            <a:extLst>
              <a:ext uri="{FF2B5EF4-FFF2-40B4-BE49-F238E27FC236}">
                <a16:creationId xmlns:a16="http://schemas.microsoft.com/office/drawing/2014/main" id="{DB3C1385-2F15-F2C8-A060-E77E7E25C362}"/>
              </a:ext>
            </a:extLst>
          </p:cNvPr>
          <p:cNvPicPr>
            <a:picLocks noChangeAspect="1"/>
          </p:cNvPicPr>
          <p:nvPr/>
        </p:nvPicPr>
        <p:blipFill>
          <a:blip r:embed="rId3"/>
          <a:stretch>
            <a:fillRect/>
          </a:stretch>
        </p:blipFill>
        <p:spPr>
          <a:xfrm>
            <a:off x="458694" y="1077687"/>
            <a:ext cx="2661557" cy="4182447"/>
          </a:xfrm>
          <a:prstGeom prst="rect">
            <a:avLst/>
          </a:prstGeom>
        </p:spPr>
      </p:pic>
    </p:spTree>
    <p:extLst>
      <p:ext uri="{BB962C8B-B14F-4D97-AF65-F5344CB8AC3E}">
        <p14:creationId xmlns:p14="http://schemas.microsoft.com/office/powerpoint/2010/main" val="834771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E7099-EB74-C8E1-F8A8-9E4B7BA95432}"/>
              </a:ext>
            </a:extLst>
          </p:cNvPr>
          <p:cNvSpPr>
            <a:spLocks noGrp="1"/>
          </p:cNvSpPr>
          <p:nvPr>
            <p:ph type="title"/>
          </p:nvPr>
        </p:nvSpPr>
        <p:spPr>
          <a:xfrm>
            <a:off x="458694" y="50006"/>
            <a:ext cx="10895106" cy="969498"/>
          </a:xfrm>
        </p:spPr>
        <p:txBody>
          <a:bodyPr/>
          <a:lstStyle/>
          <a:p>
            <a:r>
              <a:rPr kumimoji="1" lang="en-US" altLang="ja-JP" dirty="0" err="1"/>
              <a:t>Hypernuclei</a:t>
            </a:r>
            <a:endParaRPr kumimoji="1" lang="ja-JP" altLang="en-US"/>
          </a:p>
        </p:txBody>
      </p:sp>
      <p:sp>
        <p:nvSpPr>
          <p:cNvPr id="3" name="コンテンツ プレースホルダー 2">
            <a:extLst>
              <a:ext uri="{FF2B5EF4-FFF2-40B4-BE49-F238E27FC236}">
                <a16:creationId xmlns:a16="http://schemas.microsoft.com/office/drawing/2014/main" id="{3DDE4D94-ACDF-38E3-146B-5A163F676096}"/>
              </a:ext>
            </a:extLst>
          </p:cNvPr>
          <p:cNvSpPr>
            <a:spLocks noGrp="1"/>
          </p:cNvSpPr>
          <p:nvPr>
            <p:ph idx="1"/>
          </p:nvPr>
        </p:nvSpPr>
        <p:spPr>
          <a:xfrm>
            <a:off x="450280" y="843905"/>
            <a:ext cx="11274612" cy="1825224"/>
          </a:xfrm>
        </p:spPr>
        <p:txBody>
          <a:bodyPr/>
          <a:lstStyle/>
          <a:p>
            <a:r>
              <a:rPr kumimoji="1" lang="en-US" altLang="ja-JP" dirty="0"/>
              <a:t>Nuclei containing hyperons</a:t>
            </a:r>
          </a:p>
          <a:p>
            <a:pPr lvl="1"/>
            <a:r>
              <a:rPr kumimoji="1" lang="en-US" altLang="ja-JP" dirty="0"/>
              <a:t>Better (generalized) understanding of strong interaction</a:t>
            </a:r>
            <a:endParaRPr kumimoji="1" lang="ja-JP" altLang="en-US"/>
          </a:p>
          <a:p>
            <a:pPr lvl="1"/>
            <a:r>
              <a:rPr kumimoji="1" lang="en-US" altLang="ja-JP" dirty="0"/>
              <a:t>Change of nuclear cluster (wavefunction)</a:t>
            </a:r>
            <a:endParaRPr kumimoji="1" lang="ja-JP" altLang="en-US"/>
          </a:p>
          <a:p>
            <a:pPr lvl="1"/>
            <a:r>
              <a:rPr kumimoji="1" lang="en-US" altLang="ja-JP" dirty="0"/>
              <a:t>Investigation of new matter in the extreme condition</a:t>
            </a:r>
            <a:endParaRPr kumimoji="1" lang="ja-JP" altLang="en-US"/>
          </a:p>
        </p:txBody>
      </p:sp>
      <p:grpSp>
        <p:nvGrpSpPr>
          <p:cNvPr id="142" name="グループ化 141">
            <a:extLst>
              <a:ext uri="{FF2B5EF4-FFF2-40B4-BE49-F238E27FC236}">
                <a16:creationId xmlns:a16="http://schemas.microsoft.com/office/drawing/2014/main" id="{18524069-80C0-3DEB-3B2F-1CBD6FBBBB75}"/>
              </a:ext>
            </a:extLst>
          </p:cNvPr>
          <p:cNvGrpSpPr/>
          <p:nvPr/>
        </p:nvGrpSpPr>
        <p:grpSpPr>
          <a:xfrm>
            <a:off x="1527631" y="3248843"/>
            <a:ext cx="9136737" cy="2457883"/>
            <a:chOff x="1296569" y="2389926"/>
            <a:chExt cx="9136737" cy="2457883"/>
          </a:xfrm>
        </p:grpSpPr>
        <p:grpSp>
          <p:nvGrpSpPr>
            <p:cNvPr id="4" name="グループ化 29">
              <a:extLst>
                <a:ext uri="{FF2B5EF4-FFF2-40B4-BE49-F238E27FC236}">
                  <a16:creationId xmlns:a16="http://schemas.microsoft.com/office/drawing/2014/main" id="{6D6A237D-B250-1B57-5B01-F5A4C644DBEB}"/>
                </a:ext>
              </a:extLst>
            </p:cNvPr>
            <p:cNvGrpSpPr/>
            <p:nvPr/>
          </p:nvGrpSpPr>
          <p:grpSpPr>
            <a:xfrm>
              <a:off x="3624021" y="3760597"/>
              <a:ext cx="1080960" cy="1087212"/>
              <a:chOff x="0" y="-1"/>
              <a:chExt cx="745067" cy="749378"/>
            </a:xfrm>
          </p:grpSpPr>
          <p:sp>
            <p:nvSpPr>
              <p:cNvPr id="5" name="円/楕円 27">
                <a:extLst>
                  <a:ext uri="{FF2B5EF4-FFF2-40B4-BE49-F238E27FC236}">
                    <a16:creationId xmlns:a16="http://schemas.microsoft.com/office/drawing/2014/main" id="{6E2E6204-E1C4-9EEB-66F9-D47B5B60D54F}"/>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 name="円/楕円 13">
                <a:extLst>
                  <a:ext uri="{FF2B5EF4-FFF2-40B4-BE49-F238E27FC236}">
                    <a16:creationId xmlns:a16="http://schemas.microsoft.com/office/drawing/2014/main" id="{B459E8AA-BE4C-89A1-43BF-2A63C9F463B3}"/>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 name="円/楕円 14">
                <a:extLst>
                  <a:ext uri="{FF2B5EF4-FFF2-40B4-BE49-F238E27FC236}">
                    <a16:creationId xmlns:a16="http://schemas.microsoft.com/office/drawing/2014/main" id="{FE3A6161-72C5-BC36-317D-8967EFEB2F63}"/>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 name="円/楕円 15">
                <a:extLst>
                  <a:ext uri="{FF2B5EF4-FFF2-40B4-BE49-F238E27FC236}">
                    <a16:creationId xmlns:a16="http://schemas.microsoft.com/office/drawing/2014/main" id="{29938754-6CAF-86AA-0857-6A5FEE5640E8}"/>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 name="円/楕円 16">
                <a:extLst>
                  <a:ext uri="{FF2B5EF4-FFF2-40B4-BE49-F238E27FC236}">
                    <a16:creationId xmlns:a16="http://schemas.microsoft.com/office/drawing/2014/main" id="{2789F87D-94CA-7D45-4B98-73076C219274}"/>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 name="円/楕円 17">
                <a:extLst>
                  <a:ext uri="{FF2B5EF4-FFF2-40B4-BE49-F238E27FC236}">
                    <a16:creationId xmlns:a16="http://schemas.microsoft.com/office/drawing/2014/main" id="{2745F35F-D3BC-690E-1FE8-9B297C9EB075}"/>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 name="円/楕円 18">
                <a:extLst>
                  <a:ext uri="{FF2B5EF4-FFF2-40B4-BE49-F238E27FC236}">
                    <a16:creationId xmlns:a16="http://schemas.microsoft.com/office/drawing/2014/main" id="{5D3C5BD6-EFFA-0004-E429-EF8921A5443B}"/>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 name="円/楕円 19">
                <a:extLst>
                  <a:ext uri="{FF2B5EF4-FFF2-40B4-BE49-F238E27FC236}">
                    <a16:creationId xmlns:a16="http://schemas.microsoft.com/office/drawing/2014/main" id="{3CFF9720-C8BB-CDEE-4230-BB79B1A36017}"/>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 name="円/楕円 20">
                <a:extLst>
                  <a:ext uri="{FF2B5EF4-FFF2-40B4-BE49-F238E27FC236}">
                    <a16:creationId xmlns:a16="http://schemas.microsoft.com/office/drawing/2014/main" id="{567E3EEC-975E-9D14-B19A-51BE7AF88302}"/>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 name="円/楕円 21">
                <a:extLst>
                  <a:ext uri="{FF2B5EF4-FFF2-40B4-BE49-F238E27FC236}">
                    <a16:creationId xmlns:a16="http://schemas.microsoft.com/office/drawing/2014/main" id="{8837FE3B-81BF-459C-4FF2-1B4838553658}"/>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 name="円/楕円 22">
                <a:extLst>
                  <a:ext uri="{FF2B5EF4-FFF2-40B4-BE49-F238E27FC236}">
                    <a16:creationId xmlns:a16="http://schemas.microsoft.com/office/drawing/2014/main" id="{3592D443-ED9C-CBAA-024E-235AF032F310}"/>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 name="円/楕円 23">
                <a:extLst>
                  <a:ext uri="{FF2B5EF4-FFF2-40B4-BE49-F238E27FC236}">
                    <a16:creationId xmlns:a16="http://schemas.microsoft.com/office/drawing/2014/main" id="{FE22E935-8B6D-EC97-F6F3-2433869BEC36}"/>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 name="円/楕円 25">
                <a:extLst>
                  <a:ext uri="{FF2B5EF4-FFF2-40B4-BE49-F238E27FC236}">
                    <a16:creationId xmlns:a16="http://schemas.microsoft.com/office/drawing/2014/main" id="{4A4E4F0C-7819-6CFD-BBEE-EBA17808417A}"/>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 name="円/楕円 26">
                <a:extLst>
                  <a:ext uri="{FF2B5EF4-FFF2-40B4-BE49-F238E27FC236}">
                    <a16:creationId xmlns:a16="http://schemas.microsoft.com/office/drawing/2014/main" id="{5629D80C-D64D-DFBC-7C42-864EF029E62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9" name="円/楕円 28">
                <a:extLst>
                  <a:ext uri="{FF2B5EF4-FFF2-40B4-BE49-F238E27FC236}">
                    <a16:creationId xmlns:a16="http://schemas.microsoft.com/office/drawing/2014/main" id="{164A22CE-E8F1-D456-5C8A-6B955EEB4EE2}"/>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 name="円/楕円 24">
                <a:extLst>
                  <a:ext uri="{FF2B5EF4-FFF2-40B4-BE49-F238E27FC236}">
                    <a16:creationId xmlns:a16="http://schemas.microsoft.com/office/drawing/2014/main" id="{5567CEC6-3265-C22A-7DEF-775A04EF2367}"/>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grpSp>
          <p:nvGrpSpPr>
            <p:cNvPr id="21" name="グループ化 29">
              <a:extLst>
                <a:ext uri="{FF2B5EF4-FFF2-40B4-BE49-F238E27FC236}">
                  <a16:creationId xmlns:a16="http://schemas.microsoft.com/office/drawing/2014/main" id="{871F944C-7C90-9B45-54E8-340BCE69F249}"/>
                </a:ext>
              </a:extLst>
            </p:cNvPr>
            <p:cNvGrpSpPr/>
            <p:nvPr/>
          </p:nvGrpSpPr>
          <p:grpSpPr>
            <a:xfrm>
              <a:off x="9352347" y="3636098"/>
              <a:ext cx="1080959" cy="1087209"/>
              <a:chOff x="0" y="0"/>
              <a:chExt cx="745066" cy="749376"/>
            </a:xfrm>
          </p:grpSpPr>
          <p:sp>
            <p:nvSpPr>
              <p:cNvPr id="22" name="円/楕円 27">
                <a:extLst>
                  <a:ext uri="{FF2B5EF4-FFF2-40B4-BE49-F238E27FC236}">
                    <a16:creationId xmlns:a16="http://schemas.microsoft.com/office/drawing/2014/main" id="{23E3E203-B397-5073-6909-C58A7E258BBF}"/>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 name="円/楕円 13">
                <a:extLst>
                  <a:ext uri="{FF2B5EF4-FFF2-40B4-BE49-F238E27FC236}">
                    <a16:creationId xmlns:a16="http://schemas.microsoft.com/office/drawing/2014/main" id="{9AA1EAC5-0C5F-04ED-1394-E864A757642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 name="円/楕円 14">
                <a:extLst>
                  <a:ext uri="{FF2B5EF4-FFF2-40B4-BE49-F238E27FC236}">
                    <a16:creationId xmlns:a16="http://schemas.microsoft.com/office/drawing/2014/main" id="{48A87ADB-62A7-DF74-510D-D52DC754E33F}"/>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5" name="円/楕円 15">
                <a:extLst>
                  <a:ext uri="{FF2B5EF4-FFF2-40B4-BE49-F238E27FC236}">
                    <a16:creationId xmlns:a16="http://schemas.microsoft.com/office/drawing/2014/main" id="{86A12394-6C3B-B46E-EA4A-66793D4C114E}"/>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6">
                <a:extLst>
                  <a:ext uri="{FF2B5EF4-FFF2-40B4-BE49-F238E27FC236}">
                    <a16:creationId xmlns:a16="http://schemas.microsoft.com/office/drawing/2014/main" id="{89437B97-EEC6-BA74-5B94-0A11CC8FD9F6}"/>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7">
                <a:extLst>
                  <a:ext uri="{FF2B5EF4-FFF2-40B4-BE49-F238E27FC236}">
                    <a16:creationId xmlns:a16="http://schemas.microsoft.com/office/drawing/2014/main" id="{D81A1EB4-3CCF-F0A5-7880-755DCB12CDDC}"/>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18">
                <a:extLst>
                  <a:ext uri="{FF2B5EF4-FFF2-40B4-BE49-F238E27FC236}">
                    <a16:creationId xmlns:a16="http://schemas.microsoft.com/office/drawing/2014/main" id="{FE578FA9-1B6A-ADE2-8AE7-0E5B68407114}"/>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19">
                <a:extLst>
                  <a:ext uri="{FF2B5EF4-FFF2-40B4-BE49-F238E27FC236}">
                    <a16:creationId xmlns:a16="http://schemas.microsoft.com/office/drawing/2014/main" id="{94E7FBD7-5442-18FD-E896-7828B642B97F}"/>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20">
                <a:extLst>
                  <a:ext uri="{FF2B5EF4-FFF2-40B4-BE49-F238E27FC236}">
                    <a16:creationId xmlns:a16="http://schemas.microsoft.com/office/drawing/2014/main" id="{01FF38CD-DCA1-0B6E-0962-58484D24E52C}"/>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21">
                <a:extLst>
                  <a:ext uri="{FF2B5EF4-FFF2-40B4-BE49-F238E27FC236}">
                    <a16:creationId xmlns:a16="http://schemas.microsoft.com/office/drawing/2014/main" id="{5B159B87-C0EC-C554-F775-543A2EF0306F}"/>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2" name="円/楕円 22">
                <a:extLst>
                  <a:ext uri="{FF2B5EF4-FFF2-40B4-BE49-F238E27FC236}">
                    <a16:creationId xmlns:a16="http://schemas.microsoft.com/office/drawing/2014/main" id="{0F7FD6F0-6B2A-4311-F69F-0D5F4B0D627F}"/>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3">
                <a:extLst>
                  <a:ext uri="{FF2B5EF4-FFF2-40B4-BE49-F238E27FC236}">
                    <a16:creationId xmlns:a16="http://schemas.microsoft.com/office/drawing/2014/main" id="{AC34F137-F487-BA3E-73C9-D79D2A72C27C}"/>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4">
                <a:extLst>
                  <a:ext uri="{FF2B5EF4-FFF2-40B4-BE49-F238E27FC236}">
                    <a16:creationId xmlns:a16="http://schemas.microsoft.com/office/drawing/2014/main" id="{F9A2F679-16FD-AAA3-DB29-5A3526745694}"/>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5">
                <a:extLst>
                  <a:ext uri="{FF2B5EF4-FFF2-40B4-BE49-F238E27FC236}">
                    <a16:creationId xmlns:a16="http://schemas.microsoft.com/office/drawing/2014/main" id="{E223E411-B1D8-3A37-43B1-7024719D8022}"/>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円/楕円 26">
                <a:extLst>
                  <a:ext uri="{FF2B5EF4-FFF2-40B4-BE49-F238E27FC236}">
                    <a16:creationId xmlns:a16="http://schemas.microsoft.com/office/drawing/2014/main" id="{FF92B7B8-7A83-C962-1800-07E801613939}"/>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円/楕円 28">
                <a:extLst>
                  <a:ext uri="{FF2B5EF4-FFF2-40B4-BE49-F238E27FC236}">
                    <a16:creationId xmlns:a16="http://schemas.microsoft.com/office/drawing/2014/main" id="{7E89664D-FA55-942C-9B63-54806CFD802F}"/>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38" name="グループ化 29">
              <a:extLst>
                <a:ext uri="{FF2B5EF4-FFF2-40B4-BE49-F238E27FC236}">
                  <a16:creationId xmlns:a16="http://schemas.microsoft.com/office/drawing/2014/main" id="{E2C0D328-E59B-7366-44AC-216169D97674}"/>
                </a:ext>
              </a:extLst>
            </p:cNvPr>
            <p:cNvGrpSpPr/>
            <p:nvPr/>
          </p:nvGrpSpPr>
          <p:grpSpPr>
            <a:xfrm>
              <a:off x="5539661" y="3736209"/>
              <a:ext cx="1112424" cy="1087212"/>
              <a:chOff x="0" y="-1"/>
              <a:chExt cx="766754" cy="749378"/>
            </a:xfrm>
          </p:grpSpPr>
          <p:sp>
            <p:nvSpPr>
              <p:cNvPr id="39" name="円/楕円 27">
                <a:extLst>
                  <a:ext uri="{FF2B5EF4-FFF2-40B4-BE49-F238E27FC236}">
                    <a16:creationId xmlns:a16="http://schemas.microsoft.com/office/drawing/2014/main" id="{E3E9D440-FC79-D624-20F1-E721963E881A}"/>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0" name="円/楕円 13">
                <a:extLst>
                  <a:ext uri="{FF2B5EF4-FFF2-40B4-BE49-F238E27FC236}">
                    <a16:creationId xmlns:a16="http://schemas.microsoft.com/office/drawing/2014/main" id="{A1E09C40-C03C-438C-1875-CA53C8FF8106}"/>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1" name="円/楕円 14">
                <a:extLst>
                  <a:ext uri="{FF2B5EF4-FFF2-40B4-BE49-F238E27FC236}">
                    <a16:creationId xmlns:a16="http://schemas.microsoft.com/office/drawing/2014/main" id="{2D9B7409-760F-DFE2-4BC5-EEB8FB54E549}"/>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2" name="円/楕円 15">
                <a:extLst>
                  <a:ext uri="{FF2B5EF4-FFF2-40B4-BE49-F238E27FC236}">
                    <a16:creationId xmlns:a16="http://schemas.microsoft.com/office/drawing/2014/main" id="{9C56EFFA-D0F7-6971-5049-01D69739F59D}"/>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3" name="円/楕円 16">
                <a:extLst>
                  <a:ext uri="{FF2B5EF4-FFF2-40B4-BE49-F238E27FC236}">
                    <a16:creationId xmlns:a16="http://schemas.microsoft.com/office/drawing/2014/main" id="{F7E2C428-53C2-0964-566A-878D08CE7010}"/>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4" name="円/楕円 17">
                <a:extLst>
                  <a:ext uri="{FF2B5EF4-FFF2-40B4-BE49-F238E27FC236}">
                    <a16:creationId xmlns:a16="http://schemas.microsoft.com/office/drawing/2014/main" id="{B996BD4A-F825-A178-E8EF-B04E3C4DB0AF}"/>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5" name="円/楕円 18">
                <a:extLst>
                  <a:ext uri="{FF2B5EF4-FFF2-40B4-BE49-F238E27FC236}">
                    <a16:creationId xmlns:a16="http://schemas.microsoft.com/office/drawing/2014/main" id="{32E0EE3B-441D-7B55-1713-94346E00A6CC}"/>
                  </a:ext>
                </a:extLst>
              </p:cNvPr>
              <p:cNvSpPr/>
              <p:nvPr/>
            </p:nvSpPr>
            <p:spPr>
              <a:xfrm>
                <a:off x="415121" y="461320"/>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6" name="円/楕円 19">
                <a:extLst>
                  <a:ext uri="{FF2B5EF4-FFF2-40B4-BE49-F238E27FC236}">
                    <a16:creationId xmlns:a16="http://schemas.microsoft.com/office/drawing/2014/main" id="{B1823AD8-B030-D635-3D96-647DF5F27D59}"/>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7" name="円/楕円 20">
                <a:extLst>
                  <a:ext uri="{FF2B5EF4-FFF2-40B4-BE49-F238E27FC236}">
                    <a16:creationId xmlns:a16="http://schemas.microsoft.com/office/drawing/2014/main" id="{FC886097-7035-5F56-E240-D05E460CB418}"/>
                  </a:ext>
                </a:extLst>
              </p:cNvPr>
              <p:cNvSpPr/>
              <p:nvPr/>
            </p:nvSpPr>
            <p:spPr>
              <a:xfrm>
                <a:off x="533903" y="315474"/>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8" name="円/楕円 21">
                <a:extLst>
                  <a:ext uri="{FF2B5EF4-FFF2-40B4-BE49-F238E27FC236}">
                    <a16:creationId xmlns:a16="http://schemas.microsoft.com/office/drawing/2014/main" id="{5611D05B-81D3-4762-C32A-CD8DEA669E4E}"/>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22">
                <a:extLst>
                  <a:ext uri="{FF2B5EF4-FFF2-40B4-BE49-F238E27FC236}">
                    <a16:creationId xmlns:a16="http://schemas.microsoft.com/office/drawing/2014/main" id="{BB64CECB-0BA1-1105-C3EA-CA8EA5F3032E}"/>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23">
                <a:extLst>
                  <a:ext uri="{FF2B5EF4-FFF2-40B4-BE49-F238E27FC236}">
                    <a16:creationId xmlns:a16="http://schemas.microsoft.com/office/drawing/2014/main" id="{CF51A64B-D9A8-B52F-7FB7-7C9F3D66F891}"/>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25">
                <a:extLst>
                  <a:ext uri="{FF2B5EF4-FFF2-40B4-BE49-F238E27FC236}">
                    <a16:creationId xmlns:a16="http://schemas.microsoft.com/office/drawing/2014/main" id="{FC917FF8-09F2-A3C9-975E-DD49DA36C541}"/>
                  </a:ext>
                </a:extLst>
              </p:cNvPr>
              <p:cNvSpPr/>
              <p:nvPr/>
            </p:nvSpPr>
            <p:spPr>
              <a:xfrm>
                <a:off x="295146" y="22859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26">
                <a:extLst>
                  <a:ext uri="{FF2B5EF4-FFF2-40B4-BE49-F238E27FC236}">
                    <a16:creationId xmlns:a16="http://schemas.microsoft.com/office/drawing/2014/main" id="{57598538-2300-B979-04DC-933D19C1198D}"/>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28">
                <a:extLst>
                  <a:ext uri="{FF2B5EF4-FFF2-40B4-BE49-F238E27FC236}">
                    <a16:creationId xmlns:a16="http://schemas.microsoft.com/office/drawing/2014/main" id="{1669964C-94BF-6970-A49A-5E2CBEB5D5B8}"/>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24">
                <a:extLst>
                  <a:ext uri="{FF2B5EF4-FFF2-40B4-BE49-F238E27FC236}">
                    <a16:creationId xmlns:a16="http://schemas.microsoft.com/office/drawing/2014/main" id="{BF92A0A4-1ED8-A3ED-6AEC-97E9318C3D8D}"/>
                  </a:ext>
                </a:extLst>
              </p:cNvPr>
              <p:cNvSpPr/>
              <p:nvPr/>
            </p:nvSpPr>
            <p:spPr>
              <a:xfrm>
                <a:off x="390935" y="363597"/>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sp>
          <p:nvSpPr>
            <p:cNvPr id="55" name="円/楕円 24">
              <a:extLst>
                <a:ext uri="{FF2B5EF4-FFF2-40B4-BE49-F238E27FC236}">
                  <a16:creationId xmlns:a16="http://schemas.microsoft.com/office/drawing/2014/main" id="{46E9340A-280E-04E6-78CC-647525B8CC31}"/>
                </a:ext>
              </a:extLst>
            </p:cNvPr>
            <p:cNvSpPr/>
            <p:nvPr/>
          </p:nvSpPr>
          <p:spPr>
            <a:xfrm>
              <a:off x="5807051" y="3996732"/>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nvGrpSpPr>
            <p:cNvPr id="56" name="グループ化 29">
              <a:extLst>
                <a:ext uri="{FF2B5EF4-FFF2-40B4-BE49-F238E27FC236}">
                  <a16:creationId xmlns:a16="http://schemas.microsoft.com/office/drawing/2014/main" id="{C894444B-EEE7-D4A7-F768-F8F409DDAAD7}"/>
                </a:ext>
              </a:extLst>
            </p:cNvPr>
            <p:cNvGrpSpPr/>
            <p:nvPr/>
          </p:nvGrpSpPr>
          <p:grpSpPr>
            <a:xfrm>
              <a:off x="7383201" y="3669242"/>
              <a:ext cx="1080960" cy="1087212"/>
              <a:chOff x="0" y="-1"/>
              <a:chExt cx="745067" cy="749378"/>
            </a:xfrm>
          </p:grpSpPr>
          <p:sp>
            <p:nvSpPr>
              <p:cNvPr id="57" name="円/楕円 27">
                <a:extLst>
                  <a:ext uri="{FF2B5EF4-FFF2-40B4-BE49-F238E27FC236}">
                    <a16:creationId xmlns:a16="http://schemas.microsoft.com/office/drawing/2014/main" id="{71130B37-D126-908F-E515-CB3574D90BC6}"/>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8" name="円/楕円 13">
                <a:extLst>
                  <a:ext uri="{FF2B5EF4-FFF2-40B4-BE49-F238E27FC236}">
                    <a16:creationId xmlns:a16="http://schemas.microsoft.com/office/drawing/2014/main" id="{BDD13CE7-CE93-54BD-FF1F-BEB5C938C5B8}"/>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9" name="円/楕円 14">
                <a:extLst>
                  <a:ext uri="{FF2B5EF4-FFF2-40B4-BE49-F238E27FC236}">
                    <a16:creationId xmlns:a16="http://schemas.microsoft.com/office/drawing/2014/main" id="{9CBFE2FA-706C-915B-4F27-103149FD3507}"/>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60" name="円/楕円 15">
                <a:extLst>
                  <a:ext uri="{FF2B5EF4-FFF2-40B4-BE49-F238E27FC236}">
                    <a16:creationId xmlns:a16="http://schemas.microsoft.com/office/drawing/2014/main" id="{EEBE0326-3BF6-9990-6889-15246C3D9F2E}"/>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1" name="円/楕円 16">
                <a:extLst>
                  <a:ext uri="{FF2B5EF4-FFF2-40B4-BE49-F238E27FC236}">
                    <a16:creationId xmlns:a16="http://schemas.microsoft.com/office/drawing/2014/main" id="{211A587A-F5BE-8B93-0365-CD75D0E46513}"/>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2" name="円/楕円 17">
                <a:extLst>
                  <a:ext uri="{FF2B5EF4-FFF2-40B4-BE49-F238E27FC236}">
                    <a16:creationId xmlns:a16="http://schemas.microsoft.com/office/drawing/2014/main" id="{0F3EC168-DE12-CEA3-BAA7-E25860625E3E}"/>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3" name="円/楕円 18">
                <a:extLst>
                  <a:ext uri="{FF2B5EF4-FFF2-40B4-BE49-F238E27FC236}">
                    <a16:creationId xmlns:a16="http://schemas.microsoft.com/office/drawing/2014/main" id="{19749131-41EA-B8FC-EE0B-9965CE728D0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4" name="円/楕円 19">
                <a:extLst>
                  <a:ext uri="{FF2B5EF4-FFF2-40B4-BE49-F238E27FC236}">
                    <a16:creationId xmlns:a16="http://schemas.microsoft.com/office/drawing/2014/main" id="{4C35AF4F-4FB3-FDA0-C5ED-11315CA5F533}"/>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5" name="円/楕円 20">
                <a:extLst>
                  <a:ext uri="{FF2B5EF4-FFF2-40B4-BE49-F238E27FC236}">
                    <a16:creationId xmlns:a16="http://schemas.microsoft.com/office/drawing/2014/main" id="{6DCD04C9-4E65-B29F-E05D-D2814882560F}"/>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6" name="円/楕円 21">
                <a:extLst>
                  <a:ext uri="{FF2B5EF4-FFF2-40B4-BE49-F238E27FC236}">
                    <a16:creationId xmlns:a16="http://schemas.microsoft.com/office/drawing/2014/main" id="{9A24B16C-4624-2CDF-90AF-79DF5EC34655}"/>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7" name="円/楕円 22">
                <a:extLst>
                  <a:ext uri="{FF2B5EF4-FFF2-40B4-BE49-F238E27FC236}">
                    <a16:creationId xmlns:a16="http://schemas.microsoft.com/office/drawing/2014/main" id="{F2CD97C3-9E7F-31E9-09FE-38E25364EF9D}"/>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8" name="円/楕円 23">
                <a:extLst>
                  <a:ext uri="{FF2B5EF4-FFF2-40B4-BE49-F238E27FC236}">
                    <a16:creationId xmlns:a16="http://schemas.microsoft.com/office/drawing/2014/main" id="{29A76A61-AE2E-00D5-D0C7-1C0B34EBA900}"/>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0" name="円/楕円 25">
                <a:extLst>
                  <a:ext uri="{FF2B5EF4-FFF2-40B4-BE49-F238E27FC236}">
                    <a16:creationId xmlns:a16="http://schemas.microsoft.com/office/drawing/2014/main" id="{A8469BB1-A068-6A0B-1CE0-80712059A429}"/>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1" name="円/楕円 26">
                <a:extLst>
                  <a:ext uri="{FF2B5EF4-FFF2-40B4-BE49-F238E27FC236}">
                    <a16:creationId xmlns:a16="http://schemas.microsoft.com/office/drawing/2014/main" id="{120D53ED-EC83-2878-DE19-56B23D1BFACC}"/>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2" name="円/楕円 28">
                <a:extLst>
                  <a:ext uri="{FF2B5EF4-FFF2-40B4-BE49-F238E27FC236}">
                    <a16:creationId xmlns:a16="http://schemas.microsoft.com/office/drawing/2014/main" id="{AC6C2264-0019-917E-595B-F2EF8246DFE8}"/>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73" name="円/楕円 24">
              <a:extLst>
                <a:ext uri="{FF2B5EF4-FFF2-40B4-BE49-F238E27FC236}">
                  <a16:creationId xmlns:a16="http://schemas.microsoft.com/office/drawing/2014/main" id="{1587008F-86E3-4B73-5621-0841A17B123A}"/>
                </a:ext>
              </a:extLst>
            </p:cNvPr>
            <p:cNvSpPr/>
            <p:nvPr/>
          </p:nvSpPr>
          <p:spPr>
            <a:xfrm>
              <a:off x="7721002" y="4077955"/>
              <a:ext cx="343506" cy="343506"/>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nvGrpSpPr>
            <p:cNvPr id="74" name="グループ化 29">
              <a:extLst>
                <a:ext uri="{FF2B5EF4-FFF2-40B4-BE49-F238E27FC236}">
                  <a16:creationId xmlns:a16="http://schemas.microsoft.com/office/drawing/2014/main" id="{3BF3609F-3DB9-5E9B-58DB-5D9CFFD03A20}"/>
                </a:ext>
              </a:extLst>
            </p:cNvPr>
            <p:cNvGrpSpPr/>
            <p:nvPr/>
          </p:nvGrpSpPr>
          <p:grpSpPr>
            <a:xfrm>
              <a:off x="1619532" y="3745163"/>
              <a:ext cx="1080960" cy="1087212"/>
              <a:chOff x="0" y="-1"/>
              <a:chExt cx="745067" cy="749378"/>
            </a:xfrm>
          </p:grpSpPr>
          <p:sp>
            <p:nvSpPr>
              <p:cNvPr id="75" name="円/楕円 27">
                <a:extLst>
                  <a:ext uri="{FF2B5EF4-FFF2-40B4-BE49-F238E27FC236}">
                    <a16:creationId xmlns:a16="http://schemas.microsoft.com/office/drawing/2014/main" id="{B73E74A0-B67F-C49A-502D-D4FE131A38F3}"/>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6" name="円/楕円 13">
                <a:extLst>
                  <a:ext uri="{FF2B5EF4-FFF2-40B4-BE49-F238E27FC236}">
                    <a16:creationId xmlns:a16="http://schemas.microsoft.com/office/drawing/2014/main" id="{74336545-B346-3CCE-0E94-A60A8836FDC7}"/>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7" name="円/楕円 14">
                <a:extLst>
                  <a:ext uri="{FF2B5EF4-FFF2-40B4-BE49-F238E27FC236}">
                    <a16:creationId xmlns:a16="http://schemas.microsoft.com/office/drawing/2014/main" id="{9FD5CFF7-9E16-E2AA-17DD-94F0ECB0BCB0}"/>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8" name="円/楕円 15">
                <a:extLst>
                  <a:ext uri="{FF2B5EF4-FFF2-40B4-BE49-F238E27FC236}">
                    <a16:creationId xmlns:a16="http://schemas.microsoft.com/office/drawing/2014/main" id="{82C59553-B733-46AB-711D-994B647A5D17}"/>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9" name="円/楕円 16">
                <a:extLst>
                  <a:ext uri="{FF2B5EF4-FFF2-40B4-BE49-F238E27FC236}">
                    <a16:creationId xmlns:a16="http://schemas.microsoft.com/office/drawing/2014/main" id="{6E2208EF-B35E-310B-A380-C707C7D3B595}"/>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0" name="円/楕円 17">
                <a:extLst>
                  <a:ext uri="{FF2B5EF4-FFF2-40B4-BE49-F238E27FC236}">
                    <a16:creationId xmlns:a16="http://schemas.microsoft.com/office/drawing/2014/main" id="{8BA281B8-3892-C01F-87D2-E64E6A743161}"/>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1" name="円/楕円 18">
                <a:extLst>
                  <a:ext uri="{FF2B5EF4-FFF2-40B4-BE49-F238E27FC236}">
                    <a16:creationId xmlns:a16="http://schemas.microsoft.com/office/drawing/2014/main" id="{9596AF30-2FEC-60AE-5EE9-2372629B79E7}"/>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2" name="円/楕円 19">
                <a:extLst>
                  <a:ext uri="{FF2B5EF4-FFF2-40B4-BE49-F238E27FC236}">
                    <a16:creationId xmlns:a16="http://schemas.microsoft.com/office/drawing/2014/main" id="{2AF9C7C7-4F1E-DA5B-234F-D8E6336E7E81}"/>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3" name="円/楕円 20">
                <a:extLst>
                  <a:ext uri="{FF2B5EF4-FFF2-40B4-BE49-F238E27FC236}">
                    <a16:creationId xmlns:a16="http://schemas.microsoft.com/office/drawing/2014/main" id="{3F88D013-C020-6D28-4B80-D86794558CC2}"/>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4" name="円/楕円 21">
                <a:extLst>
                  <a:ext uri="{FF2B5EF4-FFF2-40B4-BE49-F238E27FC236}">
                    <a16:creationId xmlns:a16="http://schemas.microsoft.com/office/drawing/2014/main" id="{93976769-4A23-54BA-66C9-C98E90C0FA37}"/>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5" name="円/楕円 22">
                <a:extLst>
                  <a:ext uri="{FF2B5EF4-FFF2-40B4-BE49-F238E27FC236}">
                    <a16:creationId xmlns:a16="http://schemas.microsoft.com/office/drawing/2014/main" id="{C50E8BC6-10D0-9A36-ECC3-75F896E1615B}"/>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6" name="円/楕円 23">
                <a:extLst>
                  <a:ext uri="{FF2B5EF4-FFF2-40B4-BE49-F238E27FC236}">
                    <a16:creationId xmlns:a16="http://schemas.microsoft.com/office/drawing/2014/main" id="{E6161875-1423-57E4-77D1-F4579459DA3B}"/>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7" name="円/楕円 25">
                <a:extLst>
                  <a:ext uri="{FF2B5EF4-FFF2-40B4-BE49-F238E27FC236}">
                    <a16:creationId xmlns:a16="http://schemas.microsoft.com/office/drawing/2014/main" id="{C673AD40-F6AB-17C3-E6A6-DA189FA1B8CE}"/>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8" name="円/楕円 26">
                <a:extLst>
                  <a:ext uri="{FF2B5EF4-FFF2-40B4-BE49-F238E27FC236}">
                    <a16:creationId xmlns:a16="http://schemas.microsoft.com/office/drawing/2014/main" id="{EDAF479A-4ED6-0A0B-8C73-7F975A2CF70D}"/>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9" name="円/楕円 28">
                <a:extLst>
                  <a:ext uri="{FF2B5EF4-FFF2-40B4-BE49-F238E27FC236}">
                    <a16:creationId xmlns:a16="http://schemas.microsoft.com/office/drawing/2014/main" id="{439548D3-E5B1-77E3-CCF4-D49218244A5C}"/>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91" name="円/楕円 14">
              <a:extLst>
                <a:ext uri="{FF2B5EF4-FFF2-40B4-BE49-F238E27FC236}">
                  <a16:creationId xmlns:a16="http://schemas.microsoft.com/office/drawing/2014/main" id="{5AE02858-B86B-0D7E-F91C-9191D916B702}"/>
                </a:ext>
              </a:extLst>
            </p:cNvPr>
            <p:cNvSpPr/>
            <p:nvPr/>
          </p:nvSpPr>
          <p:spPr>
            <a:xfrm>
              <a:off x="2013792" y="407529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101" name="グループ化 100">
              <a:extLst>
                <a:ext uri="{FF2B5EF4-FFF2-40B4-BE49-F238E27FC236}">
                  <a16:creationId xmlns:a16="http://schemas.microsoft.com/office/drawing/2014/main" id="{8580114F-DC6D-02F8-7C5C-C34E72CD0789}"/>
                </a:ext>
              </a:extLst>
            </p:cNvPr>
            <p:cNvGrpSpPr/>
            <p:nvPr/>
          </p:nvGrpSpPr>
          <p:grpSpPr>
            <a:xfrm>
              <a:off x="4838322" y="2389926"/>
              <a:ext cx="589895" cy="589895"/>
              <a:chOff x="3208064" y="2008120"/>
              <a:chExt cx="337825" cy="337825"/>
            </a:xfrm>
          </p:grpSpPr>
          <p:sp>
            <p:nvSpPr>
              <p:cNvPr id="92" name="円/楕円 24">
                <a:extLst>
                  <a:ext uri="{FF2B5EF4-FFF2-40B4-BE49-F238E27FC236}">
                    <a16:creationId xmlns:a16="http://schemas.microsoft.com/office/drawing/2014/main" id="{BE140C4A-D678-4BF5-3AE1-51240830EC9C}"/>
                  </a:ext>
                </a:extLst>
              </p:cNvPr>
              <p:cNvSpPr/>
              <p:nvPr/>
            </p:nvSpPr>
            <p:spPr>
              <a:xfrm>
                <a:off x="3208064" y="2008120"/>
                <a:ext cx="337825" cy="337825"/>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ndParaRPr>
              </a:p>
            </p:txBody>
          </p:sp>
          <p:sp>
            <p:nvSpPr>
              <p:cNvPr id="93" name="円/楕円 92">
                <a:extLst>
                  <a:ext uri="{FF2B5EF4-FFF2-40B4-BE49-F238E27FC236}">
                    <a16:creationId xmlns:a16="http://schemas.microsoft.com/office/drawing/2014/main" id="{A14B6ABD-44AD-6E06-0326-0A94CB76891B}"/>
                  </a:ext>
                </a:extLst>
              </p:cNvPr>
              <p:cNvSpPr/>
              <p:nvPr/>
            </p:nvSpPr>
            <p:spPr>
              <a:xfrm>
                <a:off x="3400264" y="2173379"/>
                <a:ext cx="91014" cy="91014"/>
              </a:xfrm>
              <a:prstGeom prst="ellipse">
                <a:avLst/>
              </a:prstGeom>
              <a:gradFill flip="none" rotWithShape="1">
                <a:gsLst>
                  <a:gs pos="6003">
                    <a:srgbClr val="FFF9E8"/>
                  </a:gs>
                  <a:gs pos="0">
                    <a:srgbClr val="FFFFFF"/>
                  </a:gs>
                  <a:gs pos="23000">
                    <a:srgbClr val="FFE8A5"/>
                  </a:gs>
                  <a:gs pos="69000">
                    <a:srgbClr val="FFA30D"/>
                  </a:gs>
                  <a:gs pos="97000">
                    <a:srgbClr val="FF7800"/>
                  </a:gs>
                </a:gsLst>
                <a:path path="circle">
                  <a:fillToRect l="50000" t="50000" r="50000" b="50000"/>
                </a:path>
                <a:tileRect/>
              </a:gradFill>
              <a:ln w="12700" cap="flat" cmpd="sng" algn="ctr">
                <a:solidFill>
                  <a:srgbClr val="FF78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94" name="円/楕円 93">
                <a:extLst>
                  <a:ext uri="{FF2B5EF4-FFF2-40B4-BE49-F238E27FC236}">
                    <a16:creationId xmlns:a16="http://schemas.microsoft.com/office/drawing/2014/main" id="{FC1EBA1D-6141-D425-DECB-1CDE1F766DFF}"/>
                  </a:ext>
                </a:extLst>
              </p:cNvPr>
              <p:cNvSpPr/>
              <p:nvPr/>
            </p:nvSpPr>
            <p:spPr>
              <a:xfrm>
                <a:off x="3331469" y="2033687"/>
                <a:ext cx="91014" cy="91014"/>
              </a:xfrm>
              <a:prstGeom prst="ellipse">
                <a:avLst/>
              </a:prstGeom>
              <a:gradFill flip="none" rotWithShape="1">
                <a:gsLst>
                  <a:gs pos="0">
                    <a:srgbClr val="FFFFFF"/>
                  </a:gs>
                  <a:gs pos="23000">
                    <a:srgbClr val="66DFFF"/>
                  </a:gs>
                  <a:gs pos="69000">
                    <a:srgbClr val="00B0F0"/>
                  </a:gs>
                  <a:gs pos="97000">
                    <a:srgbClr val="0070C0"/>
                  </a:gs>
                </a:gsLst>
                <a:path path="circle">
                  <a:fillToRect l="50000" t="50000" r="50000" b="50000"/>
                </a:path>
                <a:tileRect/>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95" name="円/楕円 94">
                <a:extLst>
                  <a:ext uri="{FF2B5EF4-FFF2-40B4-BE49-F238E27FC236}">
                    <a16:creationId xmlns:a16="http://schemas.microsoft.com/office/drawing/2014/main" id="{7FCB73E7-358C-785C-AEB4-60FD62094ECD}"/>
                  </a:ext>
                </a:extLst>
              </p:cNvPr>
              <p:cNvSpPr/>
              <p:nvPr/>
            </p:nvSpPr>
            <p:spPr>
              <a:xfrm>
                <a:off x="3241347" y="2165315"/>
                <a:ext cx="104306" cy="104306"/>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100" name="グループ化 99">
              <a:extLst>
                <a:ext uri="{FF2B5EF4-FFF2-40B4-BE49-F238E27FC236}">
                  <a16:creationId xmlns:a16="http://schemas.microsoft.com/office/drawing/2014/main" id="{CA8F0EBD-53A3-7592-3B9C-4BB9473F1617}"/>
                </a:ext>
              </a:extLst>
            </p:cNvPr>
            <p:cNvGrpSpPr/>
            <p:nvPr/>
          </p:nvGrpSpPr>
          <p:grpSpPr>
            <a:xfrm>
              <a:off x="2483535" y="2415948"/>
              <a:ext cx="589895" cy="589895"/>
              <a:chOff x="2367104" y="2031294"/>
              <a:chExt cx="337825" cy="337825"/>
            </a:xfrm>
          </p:grpSpPr>
          <p:sp>
            <p:nvSpPr>
              <p:cNvPr id="96" name="円/楕円 13">
                <a:extLst>
                  <a:ext uri="{FF2B5EF4-FFF2-40B4-BE49-F238E27FC236}">
                    <a16:creationId xmlns:a16="http://schemas.microsoft.com/office/drawing/2014/main" id="{9596E17D-818D-CA03-8B6F-CE0B2D52DF6B}"/>
                  </a:ext>
                </a:extLst>
              </p:cNvPr>
              <p:cNvSpPr/>
              <p:nvPr/>
            </p:nvSpPr>
            <p:spPr>
              <a:xfrm>
                <a:off x="2367104" y="20312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defTabSz="914400">
                  <a:defRPr>
                    <a:solidFill>
                      <a:srgbClr val="FFFFFF"/>
                    </a:solidFill>
                  </a:defRPr>
                </a:pPr>
                <a:endParaRPr kumimoji="1">
                  <a:solidFill>
                    <a:srgbClr val="FFFFFF"/>
                  </a:solidFill>
                  <a:latin typeface="Meiryo"/>
                </a:endParaRPr>
              </a:p>
            </p:txBody>
          </p:sp>
          <p:sp>
            <p:nvSpPr>
              <p:cNvPr id="97" name="円/楕円 96">
                <a:extLst>
                  <a:ext uri="{FF2B5EF4-FFF2-40B4-BE49-F238E27FC236}">
                    <a16:creationId xmlns:a16="http://schemas.microsoft.com/office/drawing/2014/main" id="{964C7E5F-1978-56C2-3122-33A3CE90C434}"/>
                  </a:ext>
                </a:extLst>
              </p:cNvPr>
              <p:cNvSpPr/>
              <p:nvPr/>
            </p:nvSpPr>
            <p:spPr>
              <a:xfrm>
                <a:off x="2417952" y="2214412"/>
                <a:ext cx="104306" cy="104306"/>
              </a:xfrm>
              <a:prstGeom prst="ellipse">
                <a:avLst/>
              </a:prstGeom>
              <a:gradFill flip="none" rotWithShape="1">
                <a:gsLst>
                  <a:gs pos="0">
                    <a:srgbClr val="FFFFFF"/>
                  </a:gs>
                  <a:gs pos="23000">
                    <a:srgbClr val="66DFFF"/>
                  </a:gs>
                  <a:gs pos="69000">
                    <a:srgbClr val="00B0F0"/>
                  </a:gs>
                  <a:gs pos="97000">
                    <a:srgbClr val="0070C0"/>
                  </a:gs>
                </a:gsLst>
                <a:path path="circle">
                  <a:fillToRect l="50000" t="50000" r="50000" b="50000"/>
                </a:path>
                <a:tileRect/>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98" name="円/楕円 97">
                <a:extLst>
                  <a:ext uri="{FF2B5EF4-FFF2-40B4-BE49-F238E27FC236}">
                    <a16:creationId xmlns:a16="http://schemas.microsoft.com/office/drawing/2014/main" id="{EF8FE5E2-0F4C-74BB-B9B0-1D14AF9570C0}"/>
                  </a:ext>
                </a:extLst>
              </p:cNvPr>
              <p:cNvSpPr/>
              <p:nvPr/>
            </p:nvSpPr>
            <p:spPr>
              <a:xfrm>
                <a:off x="2483211" y="2076339"/>
                <a:ext cx="104306" cy="104306"/>
              </a:xfrm>
              <a:prstGeom prst="ellipse">
                <a:avLst/>
              </a:prstGeom>
              <a:gradFill flip="none" rotWithShape="1">
                <a:gsLst>
                  <a:gs pos="0">
                    <a:srgbClr val="FFFFFF"/>
                  </a:gs>
                  <a:gs pos="23000">
                    <a:srgbClr val="66DFFF"/>
                  </a:gs>
                  <a:gs pos="69000">
                    <a:srgbClr val="00B0F0"/>
                  </a:gs>
                  <a:gs pos="97000">
                    <a:srgbClr val="0070C0"/>
                  </a:gs>
                </a:gsLst>
                <a:path path="circle">
                  <a:fillToRect l="50000" t="50000" r="50000" b="50000"/>
                </a:path>
                <a:tileRect/>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99" name="円/楕円 98">
                <a:extLst>
                  <a:ext uri="{FF2B5EF4-FFF2-40B4-BE49-F238E27FC236}">
                    <a16:creationId xmlns:a16="http://schemas.microsoft.com/office/drawing/2014/main" id="{0AE704AB-1DB1-7851-1285-A3237C3D4363}"/>
                  </a:ext>
                </a:extLst>
              </p:cNvPr>
              <p:cNvSpPr/>
              <p:nvPr/>
            </p:nvSpPr>
            <p:spPr>
              <a:xfrm>
                <a:off x="2555957" y="2192081"/>
                <a:ext cx="104306" cy="104306"/>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106" name="グループ化 105">
              <a:extLst>
                <a:ext uri="{FF2B5EF4-FFF2-40B4-BE49-F238E27FC236}">
                  <a16:creationId xmlns:a16="http://schemas.microsoft.com/office/drawing/2014/main" id="{DE0C95E6-8BA6-6BE6-FF5A-2889D37782B4}"/>
                </a:ext>
              </a:extLst>
            </p:cNvPr>
            <p:cNvGrpSpPr/>
            <p:nvPr/>
          </p:nvGrpSpPr>
          <p:grpSpPr>
            <a:xfrm>
              <a:off x="1296569" y="2427065"/>
              <a:ext cx="617269" cy="617271"/>
              <a:chOff x="1127511" y="2099520"/>
              <a:chExt cx="617269" cy="617271"/>
            </a:xfrm>
          </p:grpSpPr>
          <p:sp>
            <p:nvSpPr>
              <p:cNvPr id="102" name="円/楕円 28">
                <a:extLst>
                  <a:ext uri="{FF2B5EF4-FFF2-40B4-BE49-F238E27FC236}">
                    <a16:creationId xmlns:a16="http://schemas.microsoft.com/office/drawing/2014/main" id="{9379B6C7-2147-817E-D7AE-639CF871FCB7}"/>
                  </a:ext>
                </a:extLst>
              </p:cNvPr>
              <p:cNvSpPr/>
              <p:nvPr/>
            </p:nvSpPr>
            <p:spPr>
              <a:xfrm>
                <a:off x="1127511" y="2099520"/>
                <a:ext cx="617269" cy="6172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3" name="円/楕円 102">
                <a:extLst>
                  <a:ext uri="{FF2B5EF4-FFF2-40B4-BE49-F238E27FC236}">
                    <a16:creationId xmlns:a16="http://schemas.microsoft.com/office/drawing/2014/main" id="{6F3C2331-2BB6-785B-25F0-D6075102AE98}"/>
                  </a:ext>
                </a:extLst>
              </p:cNvPr>
              <p:cNvSpPr/>
              <p:nvPr/>
            </p:nvSpPr>
            <p:spPr>
              <a:xfrm>
                <a:off x="1482260" y="2203334"/>
                <a:ext cx="182135" cy="182135"/>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04" name="円/楕円 103">
                <a:extLst>
                  <a:ext uri="{FF2B5EF4-FFF2-40B4-BE49-F238E27FC236}">
                    <a16:creationId xmlns:a16="http://schemas.microsoft.com/office/drawing/2014/main" id="{E9B490BA-326F-BFBE-4BFB-0A9458468CBD}"/>
                  </a:ext>
                </a:extLst>
              </p:cNvPr>
              <p:cNvSpPr/>
              <p:nvPr/>
            </p:nvSpPr>
            <p:spPr>
              <a:xfrm>
                <a:off x="1213818" y="2304208"/>
                <a:ext cx="182135" cy="182135"/>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05" name="円/楕円 104">
                <a:extLst>
                  <a:ext uri="{FF2B5EF4-FFF2-40B4-BE49-F238E27FC236}">
                    <a16:creationId xmlns:a16="http://schemas.microsoft.com/office/drawing/2014/main" id="{A50B3A04-D5DD-575B-B2C6-86C782E6E427}"/>
                  </a:ext>
                </a:extLst>
              </p:cNvPr>
              <p:cNvSpPr/>
              <p:nvPr/>
            </p:nvSpPr>
            <p:spPr>
              <a:xfrm>
                <a:off x="1437397" y="2455374"/>
                <a:ext cx="182135" cy="182135"/>
              </a:xfrm>
              <a:prstGeom prst="ellipse">
                <a:avLst/>
              </a:prstGeom>
              <a:gradFill flip="none" rotWithShape="1">
                <a:gsLst>
                  <a:gs pos="0">
                    <a:srgbClr val="FFFFFF"/>
                  </a:gs>
                  <a:gs pos="23000">
                    <a:srgbClr val="66DFFF"/>
                  </a:gs>
                  <a:gs pos="69000">
                    <a:srgbClr val="00B0F0"/>
                  </a:gs>
                  <a:gs pos="97000">
                    <a:srgbClr val="0070C0"/>
                  </a:gs>
                </a:gsLst>
                <a:path path="circle">
                  <a:fillToRect l="50000" t="50000" r="50000" b="50000"/>
                </a:path>
                <a:tileRect/>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108" name="直線コネクタ 107">
              <a:extLst>
                <a:ext uri="{FF2B5EF4-FFF2-40B4-BE49-F238E27FC236}">
                  <a16:creationId xmlns:a16="http://schemas.microsoft.com/office/drawing/2014/main" id="{D94ACBAB-7523-6E2F-C4EF-F1B668E09D09}"/>
                </a:ext>
              </a:extLst>
            </p:cNvPr>
            <p:cNvCxnSpPr>
              <a:stCxn id="88" idx="2"/>
              <a:endCxn id="102" idx="3"/>
            </p:cNvCxnSpPr>
            <p:nvPr/>
          </p:nvCxnSpPr>
          <p:spPr>
            <a:xfrm flipH="1" flipV="1">
              <a:off x="1386966" y="2953939"/>
              <a:ext cx="393380" cy="1098951"/>
            </a:xfrm>
            <a:prstGeom prst="line">
              <a:avLst/>
            </a:prstGeom>
          </p:spPr>
          <p:style>
            <a:lnRef idx="1">
              <a:schemeClr val="dk1"/>
            </a:lnRef>
            <a:fillRef idx="0">
              <a:schemeClr val="dk1"/>
            </a:fillRef>
            <a:effectRef idx="0">
              <a:schemeClr val="dk1"/>
            </a:effectRef>
            <a:fontRef idx="minor">
              <a:schemeClr val="tx1"/>
            </a:fontRef>
          </p:style>
        </p:cxnSp>
        <p:cxnSp>
          <p:nvCxnSpPr>
            <p:cNvPr id="110" name="直線コネクタ 109">
              <a:extLst>
                <a:ext uri="{FF2B5EF4-FFF2-40B4-BE49-F238E27FC236}">
                  <a16:creationId xmlns:a16="http://schemas.microsoft.com/office/drawing/2014/main" id="{8D7C30DB-ECA5-C5DA-D2E4-8D97E813FD80}"/>
                </a:ext>
              </a:extLst>
            </p:cNvPr>
            <p:cNvCxnSpPr>
              <a:stCxn id="88" idx="7"/>
              <a:endCxn id="102" idx="6"/>
            </p:cNvCxnSpPr>
            <p:nvPr/>
          </p:nvCxnSpPr>
          <p:spPr>
            <a:xfrm flipH="1" flipV="1">
              <a:off x="1913838" y="2735701"/>
              <a:ext cx="154860" cy="1197749"/>
            </a:xfrm>
            <a:prstGeom prst="line">
              <a:avLst/>
            </a:prstGeom>
          </p:spPr>
          <p:style>
            <a:lnRef idx="1">
              <a:schemeClr val="dk1"/>
            </a:lnRef>
            <a:fillRef idx="0">
              <a:schemeClr val="dk1"/>
            </a:fillRef>
            <a:effectRef idx="0">
              <a:schemeClr val="dk1"/>
            </a:effectRef>
            <a:fontRef idx="minor">
              <a:schemeClr val="tx1"/>
            </a:fontRef>
          </p:style>
        </p:cxnSp>
        <p:cxnSp>
          <p:nvCxnSpPr>
            <p:cNvPr id="112" name="直線コネクタ 111">
              <a:extLst>
                <a:ext uri="{FF2B5EF4-FFF2-40B4-BE49-F238E27FC236}">
                  <a16:creationId xmlns:a16="http://schemas.microsoft.com/office/drawing/2014/main" id="{74E90FE5-75CF-742B-A501-28D2348BE781}"/>
                </a:ext>
              </a:extLst>
            </p:cNvPr>
            <p:cNvCxnSpPr>
              <a:stCxn id="91" idx="1"/>
              <a:endCxn id="96" idx="2"/>
            </p:cNvCxnSpPr>
            <p:nvPr/>
          </p:nvCxnSpPr>
          <p:spPr>
            <a:xfrm flipV="1">
              <a:off x="2063265" y="2710896"/>
              <a:ext cx="420270" cy="1413876"/>
            </a:xfrm>
            <a:prstGeom prst="line">
              <a:avLst/>
            </a:prstGeom>
          </p:spPr>
          <p:style>
            <a:lnRef idx="1">
              <a:schemeClr val="dk1"/>
            </a:lnRef>
            <a:fillRef idx="0">
              <a:schemeClr val="dk1"/>
            </a:fillRef>
            <a:effectRef idx="0">
              <a:schemeClr val="dk1"/>
            </a:effectRef>
            <a:fontRef idx="minor">
              <a:schemeClr val="tx1"/>
            </a:fontRef>
          </p:style>
        </p:cxnSp>
        <p:cxnSp>
          <p:nvCxnSpPr>
            <p:cNvPr id="114" name="直線コネクタ 113">
              <a:extLst>
                <a:ext uri="{FF2B5EF4-FFF2-40B4-BE49-F238E27FC236}">
                  <a16:creationId xmlns:a16="http://schemas.microsoft.com/office/drawing/2014/main" id="{BEB5F3DD-C41E-BA9F-A44D-B332F9757348}"/>
                </a:ext>
              </a:extLst>
            </p:cNvPr>
            <p:cNvCxnSpPr>
              <a:stCxn id="91" idx="6"/>
              <a:endCxn id="96" idx="5"/>
            </p:cNvCxnSpPr>
            <p:nvPr/>
          </p:nvCxnSpPr>
          <p:spPr>
            <a:xfrm flipV="1">
              <a:off x="2351617" y="2919455"/>
              <a:ext cx="635425" cy="1324757"/>
            </a:xfrm>
            <a:prstGeom prst="line">
              <a:avLst/>
            </a:prstGeom>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3F5AF3D9-EC50-F0DF-4F71-08CF0AD18529}"/>
                </a:ext>
              </a:extLst>
            </p:cNvPr>
            <p:cNvCxnSpPr>
              <a:stCxn id="20" idx="1"/>
              <a:endCxn id="92" idx="2"/>
            </p:cNvCxnSpPr>
            <p:nvPr/>
          </p:nvCxnSpPr>
          <p:spPr>
            <a:xfrm flipV="1">
              <a:off x="4073056" y="2684874"/>
              <a:ext cx="765266" cy="1453695"/>
            </a:xfrm>
            <a:prstGeom prst="line">
              <a:avLst/>
            </a:prstGeom>
          </p:spPr>
          <p:style>
            <a:lnRef idx="1">
              <a:schemeClr val="dk1"/>
            </a:lnRef>
            <a:fillRef idx="0">
              <a:schemeClr val="dk1"/>
            </a:fillRef>
            <a:effectRef idx="0">
              <a:schemeClr val="dk1"/>
            </a:effectRef>
            <a:fontRef idx="minor">
              <a:schemeClr val="tx1"/>
            </a:fontRef>
          </p:style>
        </p:cxnSp>
        <p:cxnSp>
          <p:nvCxnSpPr>
            <p:cNvPr id="118" name="直線コネクタ 117">
              <a:extLst>
                <a:ext uri="{FF2B5EF4-FFF2-40B4-BE49-F238E27FC236}">
                  <a16:creationId xmlns:a16="http://schemas.microsoft.com/office/drawing/2014/main" id="{ABD5477D-2674-D25D-B3FD-FA437F3D7458}"/>
                </a:ext>
              </a:extLst>
            </p:cNvPr>
            <p:cNvCxnSpPr>
              <a:stCxn id="20" idx="6"/>
              <a:endCxn id="92" idx="5"/>
            </p:cNvCxnSpPr>
            <p:nvPr/>
          </p:nvCxnSpPr>
          <p:spPr>
            <a:xfrm flipV="1">
              <a:off x="4361408" y="2893433"/>
              <a:ext cx="980421" cy="1364576"/>
            </a:xfrm>
            <a:prstGeom prst="line">
              <a:avLst/>
            </a:prstGeom>
          </p:spPr>
          <p:style>
            <a:lnRef idx="1">
              <a:schemeClr val="dk1"/>
            </a:lnRef>
            <a:fillRef idx="0">
              <a:schemeClr val="dk1"/>
            </a:fillRef>
            <a:effectRef idx="0">
              <a:schemeClr val="dk1"/>
            </a:effectRef>
            <a:fontRef idx="minor">
              <a:schemeClr val="tx1"/>
            </a:fontRef>
          </p:style>
        </p:cxnSp>
        <p:cxnSp>
          <p:nvCxnSpPr>
            <p:cNvPr id="120" name="直線コネクタ 119">
              <a:extLst>
                <a:ext uri="{FF2B5EF4-FFF2-40B4-BE49-F238E27FC236}">
                  <a16:creationId xmlns:a16="http://schemas.microsoft.com/office/drawing/2014/main" id="{255A082B-8B11-A7BE-3A34-3E5A3F556D86}"/>
                </a:ext>
              </a:extLst>
            </p:cNvPr>
            <p:cNvCxnSpPr>
              <a:stCxn id="55" idx="3"/>
              <a:endCxn id="92" idx="3"/>
            </p:cNvCxnSpPr>
            <p:nvPr/>
          </p:nvCxnSpPr>
          <p:spPr>
            <a:xfrm flipH="1" flipV="1">
              <a:off x="4924710" y="2893433"/>
              <a:ext cx="931814" cy="1391651"/>
            </a:xfrm>
            <a:prstGeom prst="line">
              <a:avLst/>
            </a:prstGeom>
          </p:spPr>
          <p:style>
            <a:lnRef idx="1">
              <a:schemeClr val="dk1"/>
            </a:lnRef>
            <a:fillRef idx="0">
              <a:schemeClr val="dk1"/>
            </a:fillRef>
            <a:effectRef idx="0">
              <a:schemeClr val="dk1"/>
            </a:effectRef>
            <a:fontRef idx="minor">
              <a:schemeClr val="tx1"/>
            </a:fontRef>
          </p:style>
        </p:cxnSp>
        <p:cxnSp>
          <p:nvCxnSpPr>
            <p:cNvPr id="122" name="直線コネクタ 121">
              <a:extLst>
                <a:ext uri="{FF2B5EF4-FFF2-40B4-BE49-F238E27FC236}">
                  <a16:creationId xmlns:a16="http://schemas.microsoft.com/office/drawing/2014/main" id="{B6281EA4-89F9-3AA7-A55C-BE1900ABF9BC}"/>
                </a:ext>
              </a:extLst>
            </p:cNvPr>
            <p:cNvCxnSpPr>
              <a:stCxn id="55" idx="7"/>
              <a:endCxn id="92" idx="6"/>
            </p:cNvCxnSpPr>
            <p:nvPr/>
          </p:nvCxnSpPr>
          <p:spPr>
            <a:xfrm flipH="1" flipV="1">
              <a:off x="5428217" y="2684874"/>
              <a:ext cx="667186" cy="1361331"/>
            </a:xfrm>
            <a:prstGeom prst="line">
              <a:avLst/>
            </a:prstGeom>
          </p:spPr>
          <p:style>
            <a:lnRef idx="1">
              <a:schemeClr val="dk1"/>
            </a:lnRef>
            <a:fillRef idx="0">
              <a:schemeClr val="dk1"/>
            </a:fillRef>
            <a:effectRef idx="0">
              <a:schemeClr val="dk1"/>
            </a:effectRef>
            <a:fontRef idx="minor">
              <a:schemeClr val="tx1"/>
            </a:fontRef>
          </p:style>
        </p:cxnSp>
        <p:grpSp>
          <p:nvGrpSpPr>
            <p:cNvPr id="127" name="グループ化 126">
              <a:extLst>
                <a:ext uri="{FF2B5EF4-FFF2-40B4-BE49-F238E27FC236}">
                  <a16:creationId xmlns:a16="http://schemas.microsoft.com/office/drawing/2014/main" id="{6335810A-7EC5-C27C-8C97-2C4920152758}"/>
                </a:ext>
              </a:extLst>
            </p:cNvPr>
            <p:cNvGrpSpPr/>
            <p:nvPr/>
          </p:nvGrpSpPr>
          <p:grpSpPr>
            <a:xfrm>
              <a:off x="7525920" y="2421211"/>
              <a:ext cx="580333" cy="580333"/>
              <a:chOff x="7525920" y="2421211"/>
              <a:chExt cx="580333" cy="580333"/>
            </a:xfrm>
          </p:grpSpPr>
          <p:sp>
            <p:nvSpPr>
              <p:cNvPr id="123" name="円/楕円 24">
                <a:extLst>
                  <a:ext uri="{FF2B5EF4-FFF2-40B4-BE49-F238E27FC236}">
                    <a16:creationId xmlns:a16="http://schemas.microsoft.com/office/drawing/2014/main" id="{0D8D356C-C69D-0B18-9EE9-12930DC11D4F}"/>
                  </a:ext>
                </a:extLst>
              </p:cNvPr>
              <p:cNvSpPr/>
              <p:nvPr/>
            </p:nvSpPr>
            <p:spPr>
              <a:xfrm>
                <a:off x="7525920" y="2421211"/>
                <a:ext cx="580333" cy="580333"/>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4" name="円/楕円 123">
                <a:extLst>
                  <a:ext uri="{FF2B5EF4-FFF2-40B4-BE49-F238E27FC236}">
                    <a16:creationId xmlns:a16="http://schemas.microsoft.com/office/drawing/2014/main" id="{D4041EF3-823D-3BF5-054F-A817EB78F05A}"/>
                  </a:ext>
                </a:extLst>
              </p:cNvPr>
              <p:cNvSpPr/>
              <p:nvPr/>
            </p:nvSpPr>
            <p:spPr>
              <a:xfrm>
                <a:off x="7881026" y="2715802"/>
                <a:ext cx="158925" cy="158925"/>
              </a:xfrm>
              <a:prstGeom prst="ellipse">
                <a:avLst/>
              </a:prstGeom>
              <a:gradFill flip="none" rotWithShape="1">
                <a:gsLst>
                  <a:gs pos="6003">
                    <a:srgbClr val="FFF9E8"/>
                  </a:gs>
                  <a:gs pos="0">
                    <a:srgbClr val="FFFFFF"/>
                  </a:gs>
                  <a:gs pos="23000">
                    <a:srgbClr val="FFE8A5"/>
                  </a:gs>
                  <a:gs pos="69000">
                    <a:srgbClr val="FFA30D"/>
                  </a:gs>
                  <a:gs pos="97000">
                    <a:srgbClr val="FF7800"/>
                  </a:gs>
                </a:gsLst>
                <a:path path="circle">
                  <a:fillToRect l="50000" t="50000" r="50000" b="50000"/>
                </a:path>
                <a:tileRect/>
              </a:gradFill>
              <a:ln w="12700" cap="flat" cmpd="sng" algn="ctr">
                <a:solidFill>
                  <a:srgbClr val="FF78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25" name="円/楕円 124">
                <a:extLst>
                  <a:ext uri="{FF2B5EF4-FFF2-40B4-BE49-F238E27FC236}">
                    <a16:creationId xmlns:a16="http://schemas.microsoft.com/office/drawing/2014/main" id="{FE253B92-3991-2269-E01A-29C81FC37658}"/>
                  </a:ext>
                </a:extLst>
              </p:cNvPr>
              <p:cNvSpPr/>
              <p:nvPr/>
            </p:nvSpPr>
            <p:spPr>
              <a:xfrm>
                <a:off x="7760899" y="2471878"/>
                <a:ext cx="158925" cy="158925"/>
              </a:xfrm>
              <a:prstGeom prst="ellipse">
                <a:avLst/>
              </a:prstGeom>
              <a:gradFill flip="none" rotWithShape="1">
                <a:gsLst>
                  <a:gs pos="0">
                    <a:srgbClr val="FFFFFF"/>
                  </a:gs>
                  <a:gs pos="23000">
                    <a:srgbClr val="66DFFF"/>
                  </a:gs>
                  <a:gs pos="69000">
                    <a:srgbClr val="00B0F0"/>
                  </a:gs>
                  <a:gs pos="97000">
                    <a:srgbClr val="0070C0"/>
                  </a:gs>
                </a:gsLst>
                <a:path path="circle">
                  <a:fillToRect l="50000" t="50000" r="50000" b="50000"/>
                </a:path>
                <a:tileRect/>
              </a:gra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26" name="円/楕円 125">
                <a:extLst>
                  <a:ext uri="{FF2B5EF4-FFF2-40B4-BE49-F238E27FC236}">
                    <a16:creationId xmlns:a16="http://schemas.microsoft.com/office/drawing/2014/main" id="{B0B258B4-1AAF-83FE-BCD2-815CF5D74C89}"/>
                  </a:ext>
                </a:extLst>
              </p:cNvPr>
              <p:cNvSpPr/>
              <p:nvPr/>
            </p:nvSpPr>
            <p:spPr>
              <a:xfrm>
                <a:off x="7603532" y="2701721"/>
                <a:ext cx="182135" cy="182135"/>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133" name="グループ化 132">
              <a:extLst>
                <a:ext uri="{FF2B5EF4-FFF2-40B4-BE49-F238E27FC236}">
                  <a16:creationId xmlns:a16="http://schemas.microsoft.com/office/drawing/2014/main" id="{5F115FDC-1530-83AF-1DCB-9BF8F2E551A5}"/>
                </a:ext>
              </a:extLst>
            </p:cNvPr>
            <p:cNvGrpSpPr/>
            <p:nvPr/>
          </p:nvGrpSpPr>
          <p:grpSpPr>
            <a:xfrm>
              <a:off x="9673643" y="2424582"/>
              <a:ext cx="576964" cy="576962"/>
              <a:chOff x="9673643" y="2424582"/>
              <a:chExt cx="576964" cy="576962"/>
            </a:xfrm>
          </p:grpSpPr>
          <p:sp>
            <p:nvSpPr>
              <p:cNvPr id="128" name="円/楕円 24">
                <a:extLst>
                  <a:ext uri="{FF2B5EF4-FFF2-40B4-BE49-F238E27FC236}">
                    <a16:creationId xmlns:a16="http://schemas.microsoft.com/office/drawing/2014/main" id="{85AB9832-29DB-0C67-CCA7-613093F8750E}"/>
                  </a:ext>
                </a:extLst>
              </p:cNvPr>
              <p:cNvSpPr/>
              <p:nvPr/>
            </p:nvSpPr>
            <p:spPr>
              <a:xfrm>
                <a:off x="9673643" y="2424582"/>
                <a:ext cx="576964" cy="576962"/>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9" name="円/楕円 128">
                <a:extLst>
                  <a:ext uri="{FF2B5EF4-FFF2-40B4-BE49-F238E27FC236}">
                    <a16:creationId xmlns:a16="http://schemas.microsoft.com/office/drawing/2014/main" id="{50677E31-4928-F34D-C782-38D6BE9904FC}"/>
                  </a:ext>
                </a:extLst>
              </p:cNvPr>
              <p:cNvSpPr/>
              <p:nvPr/>
            </p:nvSpPr>
            <p:spPr>
              <a:xfrm>
                <a:off x="10017846" y="2734425"/>
                <a:ext cx="158925" cy="158925"/>
              </a:xfrm>
              <a:prstGeom prst="ellipse">
                <a:avLst/>
              </a:prstGeom>
              <a:gradFill flip="none" rotWithShape="1">
                <a:gsLst>
                  <a:gs pos="6003">
                    <a:srgbClr val="FFF9E8"/>
                  </a:gs>
                  <a:gs pos="0">
                    <a:srgbClr val="FFFFFF"/>
                  </a:gs>
                  <a:gs pos="23000">
                    <a:srgbClr val="FFE8A5"/>
                  </a:gs>
                  <a:gs pos="69000">
                    <a:srgbClr val="FFA30D"/>
                  </a:gs>
                  <a:gs pos="97000">
                    <a:srgbClr val="FF7800"/>
                  </a:gs>
                </a:gsLst>
                <a:path path="circle">
                  <a:fillToRect l="50000" t="50000" r="50000" b="50000"/>
                </a:path>
                <a:tileRect/>
              </a:gradFill>
              <a:ln w="12700" cap="flat" cmpd="sng" algn="ctr">
                <a:solidFill>
                  <a:srgbClr val="FF78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31" name="円/楕円 130">
                <a:extLst>
                  <a:ext uri="{FF2B5EF4-FFF2-40B4-BE49-F238E27FC236}">
                    <a16:creationId xmlns:a16="http://schemas.microsoft.com/office/drawing/2014/main" id="{B5357B98-85D7-2DC9-F0CA-C5FF32222C3F}"/>
                  </a:ext>
                </a:extLst>
              </p:cNvPr>
              <p:cNvSpPr/>
              <p:nvPr/>
            </p:nvSpPr>
            <p:spPr>
              <a:xfrm>
                <a:off x="9740352" y="2720344"/>
                <a:ext cx="182135" cy="182135"/>
              </a:xfrm>
              <a:prstGeom prst="ellipse">
                <a:avLst/>
              </a:prstGeom>
              <a:gradFill flip="none" rotWithShape="1">
                <a:gsLst>
                  <a:gs pos="6003">
                    <a:srgbClr val="FFF9E8"/>
                  </a:gs>
                  <a:gs pos="0">
                    <a:srgbClr val="FFFFFF"/>
                  </a:gs>
                  <a:gs pos="23000">
                    <a:srgbClr val="92D050"/>
                  </a:gs>
                  <a:gs pos="69000">
                    <a:srgbClr val="00B050"/>
                  </a:gs>
                  <a:gs pos="97000">
                    <a:srgbClr val="009051"/>
                  </a:gs>
                </a:gsLst>
                <a:path path="circle">
                  <a:fillToRect l="50000" t="50000" r="50000" b="50000"/>
                </a:path>
                <a:tileRect/>
              </a:gradFill>
              <a:ln w="12700" cap="flat" cmpd="sng" algn="ctr">
                <a:solidFill>
                  <a:srgbClr val="0090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sp>
            <p:nvSpPr>
              <p:cNvPr id="132" name="円/楕円 131">
                <a:extLst>
                  <a:ext uri="{FF2B5EF4-FFF2-40B4-BE49-F238E27FC236}">
                    <a16:creationId xmlns:a16="http://schemas.microsoft.com/office/drawing/2014/main" id="{254253F3-584F-4BE4-A45F-31DC32E26234}"/>
                  </a:ext>
                </a:extLst>
              </p:cNvPr>
              <p:cNvSpPr/>
              <p:nvPr/>
            </p:nvSpPr>
            <p:spPr>
              <a:xfrm>
                <a:off x="9875450" y="2509391"/>
                <a:ext cx="158925" cy="158925"/>
              </a:xfrm>
              <a:prstGeom prst="ellipse">
                <a:avLst/>
              </a:prstGeom>
              <a:gradFill flip="none" rotWithShape="1">
                <a:gsLst>
                  <a:gs pos="6003">
                    <a:srgbClr val="FFF9E8"/>
                  </a:gs>
                  <a:gs pos="0">
                    <a:srgbClr val="FFFFFF"/>
                  </a:gs>
                  <a:gs pos="23000">
                    <a:srgbClr val="FFE8A5"/>
                  </a:gs>
                  <a:gs pos="69000">
                    <a:srgbClr val="FFA30D"/>
                  </a:gs>
                  <a:gs pos="97000">
                    <a:srgbClr val="FF7800"/>
                  </a:gs>
                </a:gsLst>
                <a:path path="circle">
                  <a:fillToRect l="50000" t="50000" r="50000" b="50000"/>
                </a:path>
                <a:tileRect/>
              </a:gradFill>
              <a:ln w="12700" cap="flat" cmpd="sng" algn="ctr">
                <a:solidFill>
                  <a:srgbClr val="FF78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135" name="直線コネクタ 134">
              <a:extLst>
                <a:ext uri="{FF2B5EF4-FFF2-40B4-BE49-F238E27FC236}">
                  <a16:creationId xmlns:a16="http://schemas.microsoft.com/office/drawing/2014/main" id="{5E371F2A-6450-DF17-06C0-FFA554C5AB51}"/>
                </a:ext>
              </a:extLst>
            </p:cNvPr>
            <p:cNvCxnSpPr>
              <a:stCxn id="73" idx="2"/>
              <a:endCxn id="123" idx="2"/>
            </p:cNvCxnSpPr>
            <p:nvPr/>
          </p:nvCxnSpPr>
          <p:spPr>
            <a:xfrm flipH="1" flipV="1">
              <a:off x="7525920" y="2711378"/>
              <a:ext cx="195082" cy="1538330"/>
            </a:xfrm>
            <a:prstGeom prst="line">
              <a:avLst/>
            </a:prstGeom>
          </p:spPr>
          <p:style>
            <a:lnRef idx="1">
              <a:schemeClr val="dk1"/>
            </a:lnRef>
            <a:fillRef idx="0">
              <a:schemeClr val="dk1"/>
            </a:fillRef>
            <a:effectRef idx="0">
              <a:schemeClr val="dk1"/>
            </a:effectRef>
            <a:fontRef idx="minor">
              <a:schemeClr val="tx1"/>
            </a:fontRef>
          </p:style>
        </p:cxnSp>
        <p:cxnSp>
          <p:nvCxnSpPr>
            <p:cNvPr id="137" name="直線コネクタ 136">
              <a:extLst>
                <a:ext uri="{FF2B5EF4-FFF2-40B4-BE49-F238E27FC236}">
                  <a16:creationId xmlns:a16="http://schemas.microsoft.com/office/drawing/2014/main" id="{0695B6A1-5819-A6FE-948A-34671DB5612A}"/>
                </a:ext>
              </a:extLst>
            </p:cNvPr>
            <p:cNvCxnSpPr>
              <a:stCxn id="73" idx="7"/>
              <a:endCxn id="123" idx="6"/>
            </p:cNvCxnSpPr>
            <p:nvPr/>
          </p:nvCxnSpPr>
          <p:spPr>
            <a:xfrm flipV="1">
              <a:off x="8014203" y="2711378"/>
              <a:ext cx="92050" cy="1416882"/>
            </a:xfrm>
            <a:prstGeom prst="line">
              <a:avLst/>
            </a:prstGeom>
          </p:spPr>
          <p:style>
            <a:lnRef idx="1">
              <a:schemeClr val="dk1"/>
            </a:lnRef>
            <a:fillRef idx="0">
              <a:schemeClr val="dk1"/>
            </a:fillRef>
            <a:effectRef idx="0">
              <a:schemeClr val="dk1"/>
            </a:effectRef>
            <a:fontRef idx="minor">
              <a:schemeClr val="tx1"/>
            </a:fontRef>
          </p:style>
        </p:cxnSp>
        <p:cxnSp>
          <p:nvCxnSpPr>
            <p:cNvPr id="139" name="直線コネクタ 138">
              <a:extLst>
                <a:ext uri="{FF2B5EF4-FFF2-40B4-BE49-F238E27FC236}">
                  <a16:creationId xmlns:a16="http://schemas.microsoft.com/office/drawing/2014/main" id="{644114A3-9A5B-7D3A-FF11-727461D334A1}"/>
                </a:ext>
              </a:extLst>
            </p:cNvPr>
            <p:cNvCxnSpPr>
              <a:stCxn id="34" idx="1"/>
              <a:endCxn id="128" idx="2"/>
            </p:cNvCxnSpPr>
            <p:nvPr/>
          </p:nvCxnSpPr>
          <p:spPr>
            <a:xfrm flipH="1" flipV="1">
              <a:off x="9673643" y="2713063"/>
              <a:ext cx="16055" cy="1437349"/>
            </a:xfrm>
            <a:prstGeom prst="line">
              <a:avLst/>
            </a:prstGeom>
          </p:spPr>
          <p:style>
            <a:lnRef idx="1">
              <a:schemeClr val="dk1"/>
            </a:lnRef>
            <a:fillRef idx="0">
              <a:schemeClr val="dk1"/>
            </a:fillRef>
            <a:effectRef idx="0">
              <a:schemeClr val="dk1"/>
            </a:effectRef>
            <a:fontRef idx="minor">
              <a:schemeClr val="tx1"/>
            </a:fontRef>
          </p:style>
        </p:cxnSp>
        <p:cxnSp>
          <p:nvCxnSpPr>
            <p:cNvPr id="141" name="直線コネクタ 140">
              <a:extLst>
                <a:ext uri="{FF2B5EF4-FFF2-40B4-BE49-F238E27FC236}">
                  <a16:creationId xmlns:a16="http://schemas.microsoft.com/office/drawing/2014/main" id="{30B6EED4-4F24-FD84-4B3E-A73AEBAF1DE8}"/>
                </a:ext>
              </a:extLst>
            </p:cNvPr>
            <p:cNvCxnSpPr>
              <a:stCxn id="34" idx="6"/>
              <a:endCxn id="128" idx="6"/>
            </p:cNvCxnSpPr>
            <p:nvPr/>
          </p:nvCxnSpPr>
          <p:spPr>
            <a:xfrm flipV="1">
              <a:off x="9978051" y="2713063"/>
              <a:ext cx="272556" cy="1556789"/>
            </a:xfrm>
            <a:prstGeom prst="line">
              <a:avLst/>
            </a:prstGeom>
          </p:spPr>
          <p:style>
            <a:lnRef idx="1">
              <a:schemeClr val="dk1"/>
            </a:lnRef>
            <a:fillRef idx="0">
              <a:schemeClr val="dk1"/>
            </a:fillRef>
            <a:effectRef idx="0">
              <a:schemeClr val="dk1"/>
            </a:effectRef>
            <a:fontRef idx="minor">
              <a:schemeClr val="tx1"/>
            </a:fontRef>
          </p:style>
        </p:cxnSp>
      </p:grpSp>
      <p:sp>
        <p:nvSpPr>
          <p:cNvPr id="143" name="テキスト ボックス 142">
            <a:extLst>
              <a:ext uri="{FF2B5EF4-FFF2-40B4-BE49-F238E27FC236}">
                <a16:creationId xmlns:a16="http://schemas.microsoft.com/office/drawing/2014/main" id="{A75BFD74-CC39-907F-4309-5EE01AE965C8}"/>
              </a:ext>
            </a:extLst>
          </p:cNvPr>
          <p:cNvSpPr txBox="1"/>
          <p:nvPr/>
        </p:nvSpPr>
        <p:spPr>
          <a:xfrm>
            <a:off x="1075743" y="2745704"/>
            <a:ext cx="1066318" cy="369332"/>
          </a:xfrm>
          <a:prstGeom prst="rect">
            <a:avLst/>
          </a:prstGeom>
          <a:noFill/>
        </p:spPr>
        <p:txBody>
          <a:bodyPr wrap="none" rtlCol="0">
            <a:spAutoFit/>
          </a:bodyPr>
          <a:lstStyle/>
          <a:p>
            <a:r>
              <a:rPr kumimoji="1" lang="en-US" altLang="ja-JP" dirty="0"/>
              <a:t>neutron</a:t>
            </a:r>
            <a:endParaRPr kumimoji="1" lang="ja-JP" altLang="en-US"/>
          </a:p>
        </p:txBody>
      </p:sp>
      <p:sp>
        <p:nvSpPr>
          <p:cNvPr id="144" name="テキスト ボックス 143">
            <a:extLst>
              <a:ext uri="{FF2B5EF4-FFF2-40B4-BE49-F238E27FC236}">
                <a16:creationId xmlns:a16="http://schemas.microsoft.com/office/drawing/2014/main" id="{F05B84A5-2366-9D80-8E16-3A0485159DE9}"/>
              </a:ext>
            </a:extLst>
          </p:cNvPr>
          <p:cNvSpPr txBox="1"/>
          <p:nvPr/>
        </p:nvSpPr>
        <p:spPr>
          <a:xfrm>
            <a:off x="2586262" y="2740465"/>
            <a:ext cx="925253" cy="369332"/>
          </a:xfrm>
          <a:prstGeom prst="rect">
            <a:avLst/>
          </a:prstGeom>
          <a:noFill/>
        </p:spPr>
        <p:txBody>
          <a:bodyPr wrap="none" rtlCol="0">
            <a:spAutoFit/>
          </a:bodyPr>
          <a:lstStyle/>
          <a:p>
            <a:r>
              <a:rPr kumimoji="1" lang="en-US" altLang="ja-JP" dirty="0"/>
              <a:t>proton</a:t>
            </a:r>
            <a:endParaRPr kumimoji="1" lang="ja-JP" altLang="en-US"/>
          </a:p>
        </p:txBody>
      </p:sp>
      <p:sp>
        <p:nvSpPr>
          <p:cNvPr id="145" name="テキスト ボックス 144">
            <a:extLst>
              <a:ext uri="{FF2B5EF4-FFF2-40B4-BE49-F238E27FC236}">
                <a16:creationId xmlns:a16="http://schemas.microsoft.com/office/drawing/2014/main" id="{427C83C7-C0C8-FD66-7D78-5124F1C8B0F9}"/>
              </a:ext>
            </a:extLst>
          </p:cNvPr>
          <p:cNvSpPr txBox="1"/>
          <p:nvPr/>
        </p:nvSpPr>
        <p:spPr>
          <a:xfrm>
            <a:off x="5166334" y="2713677"/>
            <a:ext cx="396262" cy="461665"/>
          </a:xfrm>
          <a:prstGeom prst="rect">
            <a:avLst/>
          </a:prstGeom>
          <a:noFill/>
        </p:spPr>
        <p:txBody>
          <a:bodyPr wrap="none" rtlCol="0">
            <a:spAutoFit/>
          </a:bodyPr>
          <a:lstStyle/>
          <a:p>
            <a:r>
              <a:rPr kumimoji="1" lang="en-US" altLang="ja-JP" sz="2400" dirty="0">
                <a:latin typeface="Symbol" pitchFamily="2" charset="2"/>
              </a:rPr>
              <a:t>L</a:t>
            </a:r>
            <a:endParaRPr kumimoji="1" lang="ja-JP" altLang="en-US" sz="2400">
              <a:latin typeface="Symbol" pitchFamily="2" charset="2"/>
            </a:endParaRPr>
          </a:p>
        </p:txBody>
      </p:sp>
      <p:sp>
        <p:nvSpPr>
          <p:cNvPr id="146" name="テキスト ボックス 145">
            <a:extLst>
              <a:ext uri="{FF2B5EF4-FFF2-40B4-BE49-F238E27FC236}">
                <a16:creationId xmlns:a16="http://schemas.microsoft.com/office/drawing/2014/main" id="{12A26B13-7F03-8FE5-FB9E-4887A3E2CFE7}"/>
              </a:ext>
            </a:extLst>
          </p:cNvPr>
          <p:cNvSpPr txBox="1"/>
          <p:nvPr/>
        </p:nvSpPr>
        <p:spPr>
          <a:xfrm>
            <a:off x="7854523" y="2726401"/>
            <a:ext cx="367408" cy="461665"/>
          </a:xfrm>
          <a:prstGeom prst="rect">
            <a:avLst/>
          </a:prstGeom>
          <a:noFill/>
        </p:spPr>
        <p:txBody>
          <a:bodyPr wrap="none" rtlCol="0">
            <a:spAutoFit/>
          </a:bodyPr>
          <a:lstStyle/>
          <a:p>
            <a:r>
              <a:rPr kumimoji="1" lang="en-US" altLang="ja-JP" sz="2400" dirty="0">
                <a:latin typeface="Symbol" pitchFamily="2" charset="2"/>
              </a:rPr>
              <a:t>S</a:t>
            </a:r>
            <a:endParaRPr kumimoji="1" lang="ja-JP" altLang="en-US" sz="2400">
              <a:latin typeface="Symbol" pitchFamily="2" charset="2"/>
            </a:endParaRPr>
          </a:p>
        </p:txBody>
      </p:sp>
      <p:sp>
        <p:nvSpPr>
          <p:cNvPr id="147" name="テキスト ボックス 146">
            <a:extLst>
              <a:ext uri="{FF2B5EF4-FFF2-40B4-BE49-F238E27FC236}">
                <a16:creationId xmlns:a16="http://schemas.microsoft.com/office/drawing/2014/main" id="{E9D2B29F-CCFC-5112-6394-B0DD951F7AB8}"/>
              </a:ext>
            </a:extLst>
          </p:cNvPr>
          <p:cNvSpPr txBox="1"/>
          <p:nvPr/>
        </p:nvSpPr>
        <p:spPr>
          <a:xfrm>
            <a:off x="9968637" y="2733754"/>
            <a:ext cx="383438" cy="461665"/>
          </a:xfrm>
          <a:prstGeom prst="rect">
            <a:avLst/>
          </a:prstGeom>
          <a:noFill/>
        </p:spPr>
        <p:txBody>
          <a:bodyPr wrap="none" rtlCol="0">
            <a:spAutoFit/>
          </a:bodyPr>
          <a:lstStyle/>
          <a:p>
            <a:r>
              <a:rPr kumimoji="1" lang="en-US" altLang="ja-JP" sz="2400" dirty="0">
                <a:latin typeface="Symbol" pitchFamily="2" charset="2"/>
              </a:rPr>
              <a:t>X</a:t>
            </a:r>
            <a:endParaRPr kumimoji="1" lang="ja-JP" altLang="en-US" sz="2400">
              <a:latin typeface="Symbol" pitchFamily="2" charset="2"/>
            </a:endParaRPr>
          </a:p>
        </p:txBody>
      </p:sp>
      <p:sp>
        <p:nvSpPr>
          <p:cNvPr id="148" name="右中かっこ 147">
            <a:extLst>
              <a:ext uri="{FF2B5EF4-FFF2-40B4-BE49-F238E27FC236}">
                <a16:creationId xmlns:a16="http://schemas.microsoft.com/office/drawing/2014/main" id="{0A12ED24-74A5-CEA3-3BEC-0A43D7C0C57F}"/>
              </a:ext>
            </a:extLst>
          </p:cNvPr>
          <p:cNvSpPr/>
          <p:nvPr/>
        </p:nvSpPr>
        <p:spPr>
          <a:xfrm rot="5400000">
            <a:off x="5192768" y="4455675"/>
            <a:ext cx="352693" cy="3028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9" name="テキスト ボックス 148">
            <a:extLst>
              <a:ext uri="{FF2B5EF4-FFF2-40B4-BE49-F238E27FC236}">
                <a16:creationId xmlns:a16="http://schemas.microsoft.com/office/drawing/2014/main" id="{D87A9BA5-974B-F047-1370-27ED93391F18}"/>
              </a:ext>
            </a:extLst>
          </p:cNvPr>
          <p:cNvSpPr txBox="1"/>
          <p:nvPr/>
        </p:nvSpPr>
        <p:spPr>
          <a:xfrm>
            <a:off x="2496712" y="6158931"/>
            <a:ext cx="5380576" cy="646331"/>
          </a:xfrm>
          <a:prstGeom prst="rect">
            <a:avLst/>
          </a:prstGeom>
          <a:noFill/>
        </p:spPr>
        <p:txBody>
          <a:bodyPr wrap="none" rtlCol="0">
            <a:spAutoFit/>
          </a:bodyPr>
          <a:lstStyle/>
          <a:p>
            <a:pPr algn="ctr"/>
            <a:r>
              <a:rPr kumimoji="1" lang="en-US" altLang="ja-JP" dirty="0"/>
              <a:t>Decay with weak interaction</a:t>
            </a:r>
          </a:p>
          <a:p>
            <a:pPr algn="ctr"/>
            <a:r>
              <a:rPr lang="en-US" altLang="ja-JP" dirty="0"/>
              <a:t>(same as neutron/proton rich unstable nuclei)</a:t>
            </a:r>
            <a:endParaRPr kumimoji="1" lang="ja-JP" altLang="en-US"/>
          </a:p>
        </p:txBody>
      </p:sp>
      <p:sp>
        <p:nvSpPr>
          <p:cNvPr id="150" name="右中かっこ 149">
            <a:extLst>
              <a:ext uri="{FF2B5EF4-FFF2-40B4-BE49-F238E27FC236}">
                <a16:creationId xmlns:a16="http://schemas.microsoft.com/office/drawing/2014/main" id="{94FDA688-05B5-3912-9D7F-9310FBB01B06}"/>
              </a:ext>
            </a:extLst>
          </p:cNvPr>
          <p:cNvSpPr/>
          <p:nvPr/>
        </p:nvSpPr>
        <p:spPr>
          <a:xfrm rot="5400000">
            <a:off x="9008597" y="4411268"/>
            <a:ext cx="352693" cy="3028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1" name="テキスト ボックス 150">
            <a:extLst>
              <a:ext uri="{FF2B5EF4-FFF2-40B4-BE49-F238E27FC236}">
                <a16:creationId xmlns:a16="http://schemas.microsoft.com/office/drawing/2014/main" id="{98FAB600-4A67-58A8-75AD-8FCF82185D92}"/>
              </a:ext>
            </a:extLst>
          </p:cNvPr>
          <p:cNvSpPr txBox="1"/>
          <p:nvPr/>
        </p:nvSpPr>
        <p:spPr>
          <a:xfrm>
            <a:off x="7715785" y="6142531"/>
            <a:ext cx="3501215" cy="646331"/>
          </a:xfrm>
          <a:prstGeom prst="rect">
            <a:avLst/>
          </a:prstGeom>
          <a:noFill/>
        </p:spPr>
        <p:txBody>
          <a:bodyPr wrap="none" rtlCol="0">
            <a:spAutoFit/>
          </a:bodyPr>
          <a:lstStyle/>
          <a:p>
            <a:pPr algn="ctr"/>
            <a:r>
              <a:rPr kumimoji="1" lang="en-US" altLang="ja-JP" dirty="0"/>
              <a:t>Decay with strong interaction</a:t>
            </a:r>
          </a:p>
          <a:p>
            <a:pPr algn="ctr"/>
            <a:r>
              <a:rPr lang="en-US" altLang="ja-JP" dirty="0"/>
              <a:t>(</a:t>
            </a:r>
            <a:r>
              <a:rPr lang="en-US" altLang="ja-JP" dirty="0">
                <a:latin typeface="Symbol" pitchFamily="2" charset="2"/>
              </a:rPr>
              <a:t>S</a:t>
            </a:r>
            <a:r>
              <a:rPr lang="en-US" altLang="ja-JP" dirty="0"/>
              <a:t>N</a:t>
            </a:r>
            <a:r>
              <a:rPr lang="en-US" altLang="ja-JP" dirty="0">
                <a:sym typeface="Wingdings" pitchFamily="2" charset="2"/>
              </a:rPr>
              <a:t></a:t>
            </a:r>
            <a:r>
              <a:rPr lang="en-US" altLang="ja-JP" dirty="0">
                <a:latin typeface="Symbol" pitchFamily="2" charset="2"/>
                <a:sym typeface="Wingdings" pitchFamily="2" charset="2"/>
              </a:rPr>
              <a:t>L</a:t>
            </a:r>
            <a:r>
              <a:rPr lang="en-US" altLang="ja-JP" dirty="0">
                <a:sym typeface="Wingdings" pitchFamily="2" charset="2"/>
              </a:rPr>
              <a:t>N, </a:t>
            </a:r>
            <a:r>
              <a:rPr lang="en-US" altLang="ja-JP" dirty="0">
                <a:latin typeface="Symbol" pitchFamily="2" charset="2"/>
                <a:sym typeface="Wingdings" pitchFamily="2" charset="2"/>
              </a:rPr>
              <a:t>X</a:t>
            </a:r>
            <a:r>
              <a:rPr lang="en-US" altLang="ja-JP" dirty="0">
                <a:sym typeface="Wingdings" pitchFamily="2" charset="2"/>
              </a:rPr>
              <a:t>N</a:t>
            </a:r>
            <a:r>
              <a:rPr lang="en-US" altLang="ja-JP" dirty="0">
                <a:latin typeface="Symbol" pitchFamily="2" charset="2"/>
                <a:sym typeface="Wingdings" pitchFamily="2" charset="2"/>
              </a:rPr>
              <a:t>LL</a:t>
            </a:r>
            <a:r>
              <a:rPr lang="en-US" altLang="ja-JP" dirty="0"/>
              <a:t>)</a:t>
            </a:r>
            <a:endParaRPr kumimoji="1" lang="ja-JP" altLang="en-US"/>
          </a:p>
        </p:txBody>
      </p:sp>
      <p:sp>
        <p:nvSpPr>
          <p:cNvPr id="152" name="テキスト ボックス 151">
            <a:extLst>
              <a:ext uri="{FF2B5EF4-FFF2-40B4-BE49-F238E27FC236}">
                <a16:creationId xmlns:a16="http://schemas.microsoft.com/office/drawing/2014/main" id="{4DF51860-0AF1-A8CF-5576-0007F326D854}"/>
              </a:ext>
            </a:extLst>
          </p:cNvPr>
          <p:cNvSpPr txBox="1"/>
          <p:nvPr/>
        </p:nvSpPr>
        <p:spPr>
          <a:xfrm>
            <a:off x="1267486" y="3282373"/>
            <a:ext cx="325730" cy="369332"/>
          </a:xfrm>
          <a:prstGeom prst="rect">
            <a:avLst/>
          </a:prstGeom>
          <a:noFill/>
        </p:spPr>
        <p:txBody>
          <a:bodyPr wrap="none" rtlCol="0">
            <a:spAutoFit/>
          </a:bodyPr>
          <a:lstStyle/>
          <a:p>
            <a:r>
              <a:rPr kumimoji="1" lang="en-US" altLang="ja-JP" i="1" dirty="0"/>
              <a:t>d</a:t>
            </a:r>
            <a:endParaRPr kumimoji="1" lang="ja-JP" altLang="en-US" i="1"/>
          </a:p>
        </p:txBody>
      </p:sp>
      <p:sp>
        <p:nvSpPr>
          <p:cNvPr id="153" name="テキスト ボックス 152">
            <a:extLst>
              <a:ext uri="{FF2B5EF4-FFF2-40B4-BE49-F238E27FC236}">
                <a16:creationId xmlns:a16="http://schemas.microsoft.com/office/drawing/2014/main" id="{DDEB7040-BF56-480A-FA8B-76E8AE736DAE}"/>
              </a:ext>
            </a:extLst>
          </p:cNvPr>
          <p:cNvSpPr txBox="1"/>
          <p:nvPr/>
        </p:nvSpPr>
        <p:spPr>
          <a:xfrm>
            <a:off x="1977372" y="3140366"/>
            <a:ext cx="325730" cy="369332"/>
          </a:xfrm>
          <a:prstGeom prst="rect">
            <a:avLst/>
          </a:prstGeom>
          <a:noFill/>
        </p:spPr>
        <p:txBody>
          <a:bodyPr wrap="none" rtlCol="0">
            <a:spAutoFit/>
          </a:bodyPr>
          <a:lstStyle/>
          <a:p>
            <a:r>
              <a:rPr kumimoji="1" lang="en-US" altLang="ja-JP" i="1" dirty="0"/>
              <a:t>d</a:t>
            </a:r>
            <a:endParaRPr kumimoji="1" lang="ja-JP" altLang="en-US" i="1"/>
          </a:p>
        </p:txBody>
      </p:sp>
      <p:sp>
        <p:nvSpPr>
          <p:cNvPr id="154" name="テキスト ボックス 153">
            <a:extLst>
              <a:ext uri="{FF2B5EF4-FFF2-40B4-BE49-F238E27FC236}">
                <a16:creationId xmlns:a16="http://schemas.microsoft.com/office/drawing/2014/main" id="{8A3CE89A-9EE2-B20B-D1CB-32F187511893}"/>
              </a:ext>
            </a:extLst>
          </p:cNvPr>
          <p:cNvSpPr txBox="1"/>
          <p:nvPr/>
        </p:nvSpPr>
        <p:spPr>
          <a:xfrm>
            <a:off x="1867767" y="3879862"/>
            <a:ext cx="325730" cy="369332"/>
          </a:xfrm>
          <a:prstGeom prst="rect">
            <a:avLst/>
          </a:prstGeom>
          <a:noFill/>
        </p:spPr>
        <p:txBody>
          <a:bodyPr wrap="none" rtlCol="0">
            <a:spAutoFit/>
          </a:bodyPr>
          <a:lstStyle/>
          <a:p>
            <a:r>
              <a:rPr kumimoji="1" lang="en-US" altLang="ja-JP" i="1" dirty="0"/>
              <a:t>u</a:t>
            </a:r>
            <a:endParaRPr kumimoji="1" lang="ja-JP" altLang="en-US" i="1"/>
          </a:p>
        </p:txBody>
      </p:sp>
      <p:sp>
        <p:nvSpPr>
          <p:cNvPr id="155" name="テキスト ボックス 154">
            <a:extLst>
              <a:ext uri="{FF2B5EF4-FFF2-40B4-BE49-F238E27FC236}">
                <a16:creationId xmlns:a16="http://schemas.microsoft.com/office/drawing/2014/main" id="{27E32277-E89F-FAEE-564B-AAE4F7509AE5}"/>
              </a:ext>
            </a:extLst>
          </p:cNvPr>
          <p:cNvSpPr txBox="1"/>
          <p:nvPr/>
        </p:nvSpPr>
        <p:spPr>
          <a:xfrm>
            <a:off x="2567214" y="3705296"/>
            <a:ext cx="325730" cy="369332"/>
          </a:xfrm>
          <a:prstGeom prst="rect">
            <a:avLst/>
          </a:prstGeom>
          <a:noFill/>
        </p:spPr>
        <p:txBody>
          <a:bodyPr wrap="none" rtlCol="0">
            <a:spAutoFit/>
          </a:bodyPr>
          <a:lstStyle/>
          <a:p>
            <a:r>
              <a:rPr kumimoji="1" lang="en-US" altLang="ja-JP" i="1" dirty="0"/>
              <a:t>u</a:t>
            </a:r>
            <a:endParaRPr kumimoji="1" lang="ja-JP" altLang="en-US" i="1"/>
          </a:p>
        </p:txBody>
      </p:sp>
      <p:sp>
        <p:nvSpPr>
          <p:cNvPr id="156" name="テキスト ボックス 155">
            <a:extLst>
              <a:ext uri="{FF2B5EF4-FFF2-40B4-BE49-F238E27FC236}">
                <a16:creationId xmlns:a16="http://schemas.microsoft.com/office/drawing/2014/main" id="{D58018D1-8F96-3BDC-6249-4EDA842B1ADC}"/>
              </a:ext>
            </a:extLst>
          </p:cNvPr>
          <p:cNvSpPr txBox="1"/>
          <p:nvPr/>
        </p:nvSpPr>
        <p:spPr>
          <a:xfrm>
            <a:off x="3023356" y="3039945"/>
            <a:ext cx="325730" cy="369332"/>
          </a:xfrm>
          <a:prstGeom prst="rect">
            <a:avLst/>
          </a:prstGeom>
          <a:noFill/>
        </p:spPr>
        <p:txBody>
          <a:bodyPr wrap="none" rtlCol="0">
            <a:spAutoFit/>
          </a:bodyPr>
          <a:lstStyle/>
          <a:p>
            <a:r>
              <a:rPr kumimoji="1" lang="en-US" altLang="ja-JP" i="1" dirty="0"/>
              <a:t>u</a:t>
            </a:r>
            <a:endParaRPr kumimoji="1" lang="ja-JP" altLang="en-US" i="1"/>
          </a:p>
        </p:txBody>
      </p:sp>
      <p:sp>
        <p:nvSpPr>
          <p:cNvPr id="157" name="テキスト ボックス 156">
            <a:extLst>
              <a:ext uri="{FF2B5EF4-FFF2-40B4-BE49-F238E27FC236}">
                <a16:creationId xmlns:a16="http://schemas.microsoft.com/office/drawing/2014/main" id="{C049B57E-902C-8C26-B5C3-7992A00FC583}"/>
              </a:ext>
            </a:extLst>
          </p:cNvPr>
          <p:cNvSpPr txBox="1"/>
          <p:nvPr/>
        </p:nvSpPr>
        <p:spPr>
          <a:xfrm>
            <a:off x="3286301" y="3544092"/>
            <a:ext cx="325730" cy="369332"/>
          </a:xfrm>
          <a:prstGeom prst="rect">
            <a:avLst/>
          </a:prstGeom>
          <a:noFill/>
        </p:spPr>
        <p:txBody>
          <a:bodyPr wrap="none" rtlCol="0">
            <a:spAutoFit/>
          </a:bodyPr>
          <a:lstStyle/>
          <a:p>
            <a:r>
              <a:rPr kumimoji="1" lang="en-US" altLang="ja-JP" i="1" dirty="0"/>
              <a:t>d</a:t>
            </a:r>
            <a:endParaRPr kumimoji="1" lang="ja-JP" altLang="en-US" i="1"/>
          </a:p>
        </p:txBody>
      </p:sp>
      <p:sp>
        <p:nvSpPr>
          <p:cNvPr id="158" name="テキスト ボックス 157">
            <a:extLst>
              <a:ext uri="{FF2B5EF4-FFF2-40B4-BE49-F238E27FC236}">
                <a16:creationId xmlns:a16="http://schemas.microsoft.com/office/drawing/2014/main" id="{72B49BE4-53B3-44E6-47AD-443FFB1A1809}"/>
              </a:ext>
            </a:extLst>
          </p:cNvPr>
          <p:cNvSpPr txBox="1"/>
          <p:nvPr/>
        </p:nvSpPr>
        <p:spPr>
          <a:xfrm>
            <a:off x="5515000" y="3646597"/>
            <a:ext cx="300082" cy="369332"/>
          </a:xfrm>
          <a:prstGeom prst="rect">
            <a:avLst/>
          </a:prstGeom>
          <a:noFill/>
        </p:spPr>
        <p:txBody>
          <a:bodyPr wrap="none" rtlCol="0">
            <a:spAutoFit/>
          </a:bodyPr>
          <a:lstStyle/>
          <a:p>
            <a:r>
              <a:rPr lang="en-US" altLang="ja-JP" i="1" dirty="0"/>
              <a:t>s</a:t>
            </a:r>
            <a:endParaRPr kumimoji="1" lang="ja-JP" altLang="en-US" i="1"/>
          </a:p>
        </p:txBody>
      </p:sp>
      <p:sp>
        <p:nvSpPr>
          <p:cNvPr id="159" name="テキスト ボックス 158">
            <a:extLst>
              <a:ext uri="{FF2B5EF4-FFF2-40B4-BE49-F238E27FC236}">
                <a16:creationId xmlns:a16="http://schemas.microsoft.com/office/drawing/2014/main" id="{CFA0556A-D361-CF0C-D2DF-2ADFA2F3133A}"/>
              </a:ext>
            </a:extLst>
          </p:cNvPr>
          <p:cNvSpPr txBox="1"/>
          <p:nvPr/>
        </p:nvSpPr>
        <p:spPr>
          <a:xfrm>
            <a:off x="5412547" y="3076332"/>
            <a:ext cx="325730" cy="369332"/>
          </a:xfrm>
          <a:prstGeom prst="rect">
            <a:avLst/>
          </a:prstGeom>
          <a:noFill/>
        </p:spPr>
        <p:txBody>
          <a:bodyPr wrap="none" rtlCol="0">
            <a:spAutoFit/>
          </a:bodyPr>
          <a:lstStyle/>
          <a:p>
            <a:r>
              <a:rPr kumimoji="1" lang="en-US" altLang="ja-JP" i="1" dirty="0"/>
              <a:t>u</a:t>
            </a:r>
            <a:endParaRPr kumimoji="1" lang="ja-JP" altLang="en-US" i="1"/>
          </a:p>
        </p:txBody>
      </p:sp>
      <p:sp>
        <p:nvSpPr>
          <p:cNvPr id="160" name="テキスト ボックス 159">
            <a:extLst>
              <a:ext uri="{FF2B5EF4-FFF2-40B4-BE49-F238E27FC236}">
                <a16:creationId xmlns:a16="http://schemas.microsoft.com/office/drawing/2014/main" id="{02FFC7C9-E548-D53F-FD39-6A17CCBF4B5B}"/>
              </a:ext>
            </a:extLst>
          </p:cNvPr>
          <p:cNvSpPr txBox="1"/>
          <p:nvPr/>
        </p:nvSpPr>
        <p:spPr>
          <a:xfrm>
            <a:off x="4908056" y="3706425"/>
            <a:ext cx="325730" cy="369332"/>
          </a:xfrm>
          <a:prstGeom prst="rect">
            <a:avLst/>
          </a:prstGeom>
          <a:noFill/>
        </p:spPr>
        <p:txBody>
          <a:bodyPr wrap="none" rtlCol="0">
            <a:spAutoFit/>
          </a:bodyPr>
          <a:lstStyle/>
          <a:p>
            <a:r>
              <a:rPr kumimoji="1" lang="en-US" altLang="ja-JP" i="1" dirty="0"/>
              <a:t>d</a:t>
            </a:r>
            <a:endParaRPr kumimoji="1" lang="ja-JP" altLang="en-US" i="1"/>
          </a:p>
        </p:txBody>
      </p:sp>
      <p:sp>
        <p:nvSpPr>
          <p:cNvPr id="161" name="テキスト ボックス 160">
            <a:extLst>
              <a:ext uri="{FF2B5EF4-FFF2-40B4-BE49-F238E27FC236}">
                <a16:creationId xmlns:a16="http://schemas.microsoft.com/office/drawing/2014/main" id="{52B6290E-5BC8-14D6-CC5A-B9975644BEFB}"/>
              </a:ext>
            </a:extLst>
          </p:cNvPr>
          <p:cNvSpPr txBox="1"/>
          <p:nvPr/>
        </p:nvSpPr>
        <p:spPr>
          <a:xfrm>
            <a:off x="8327770" y="3578740"/>
            <a:ext cx="300082" cy="369332"/>
          </a:xfrm>
          <a:prstGeom prst="rect">
            <a:avLst/>
          </a:prstGeom>
          <a:noFill/>
        </p:spPr>
        <p:txBody>
          <a:bodyPr wrap="none" rtlCol="0">
            <a:spAutoFit/>
          </a:bodyPr>
          <a:lstStyle/>
          <a:p>
            <a:r>
              <a:rPr lang="en-US" altLang="ja-JP" i="1" dirty="0"/>
              <a:t>s</a:t>
            </a:r>
            <a:endParaRPr kumimoji="1" lang="ja-JP" altLang="en-US" i="1"/>
          </a:p>
        </p:txBody>
      </p:sp>
      <p:sp>
        <p:nvSpPr>
          <p:cNvPr id="162" name="テキスト ボックス 161">
            <a:extLst>
              <a:ext uri="{FF2B5EF4-FFF2-40B4-BE49-F238E27FC236}">
                <a16:creationId xmlns:a16="http://schemas.microsoft.com/office/drawing/2014/main" id="{3D00419C-E287-94E3-2EEF-7DBE8CE736A5}"/>
              </a:ext>
            </a:extLst>
          </p:cNvPr>
          <p:cNvSpPr txBox="1"/>
          <p:nvPr/>
        </p:nvSpPr>
        <p:spPr>
          <a:xfrm>
            <a:off x="8025621" y="3092555"/>
            <a:ext cx="325730" cy="369332"/>
          </a:xfrm>
          <a:prstGeom prst="rect">
            <a:avLst/>
          </a:prstGeom>
          <a:noFill/>
        </p:spPr>
        <p:txBody>
          <a:bodyPr wrap="none" rtlCol="0">
            <a:spAutoFit/>
          </a:bodyPr>
          <a:lstStyle/>
          <a:p>
            <a:r>
              <a:rPr kumimoji="1" lang="en-US" altLang="ja-JP" i="1" dirty="0"/>
              <a:t>u</a:t>
            </a:r>
            <a:endParaRPr kumimoji="1" lang="ja-JP" altLang="en-US" i="1"/>
          </a:p>
        </p:txBody>
      </p:sp>
      <p:sp>
        <p:nvSpPr>
          <p:cNvPr id="163" name="テキスト ボックス 162">
            <a:extLst>
              <a:ext uri="{FF2B5EF4-FFF2-40B4-BE49-F238E27FC236}">
                <a16:creationId xmlns:a16="http://schemas.microsoft.com/office/drawing/2014/main" id="{795F0870-959B-3DA3-F5CA-5823A4C5DED8}"/>
              </a:ext>
            </a:extLst>
          </p:cNvPr>
          <p:cNvSpPr txBox="1"/>
          <p:nvPr/>
        </p:nvSpPr>
        <p:spPr>
          <a:xfrm>
            <a:off x="7467612" y="3511670"/>
            <a:ext cx="325730" cy="369332"/>
          </a:xfrm>
          <a:prstGeom prst="rect">
            <a:avLst/>
          </a:prstGeom>
          <a:noFill/>
        </p:spPr>
        <p:txBody>
          <a:bodyPr wrap="none" rtlCol="0">
            <a:spAutoFit/>
          </a:bodyPr>
          <a:lstStyle/>
          <a:p>
            <a:r>
              <a:rPr kumimoji="1" lang="en-US" altLang="ja-JP" i="1" dirty="0"/>
              <a:t>d</a:t>
            </a:r>
            <a:endParaRPr kumimoji="1" lang="ja-JP" altLang="en-US" i="1"/>
          </a:p>
        </p:txBody>
      </p:sp>
      <p:sp>
        <p:nvSpPr>
          <p:cNvPr id="164" name="テキスト ボックス 163">
            <a:extLst>
              <a:ext uri="{FF2B5EF4-FFF2-40B4-BE49-F238E27FC236}">
                <a16:creationId xmlns:a16="http://schemas.microsoft.com/office/drawing/2014/main" id="{C5D5BB1B-8228-9A4B-61F1-E13C3C03F662}"/>
              </a:ext>
            </a:extLst>
          </p:cNvPr>
          <p:cNvSpPr txBox="1"/>
          <p:nvPr/>
        </p:nvSpPr>
        <p:spPr>
          <a:xfrm>
            <a:off x="10363817" y="3561523"/>
            <a:ext cx="300082" cy="369332"/>
          </a:xfrm>
          <a:prstGeom prst="rect">
            <a:avLst/>
          </a:prstGeom>
          <a:noFill/>
        </p:spPr>
        <p:txBody>
          <a:bodyPr wrap="none" rtlCol="0">
            <a:spAutoFit/>
          </a:bodyPr>
          <a:lstStyle/>
          <a:p>
            <a:r>
              <a:rPr lang="en-US" altLang="ja-JP" i="1" dirty="0"/>
              <a:t>s</a:t>
            </a:r>
            <a:endParaRPr kumimoji="1" lang="ja-JP" altLang="en-US" i="1"/>
          </a:p>
        </p:txBody>
      </p:sp>
      <p:sp>
        <p:nvSpPr>
          <p:cNvPr id="165" name="テキスト ボックス 164">
            <a:extLst>
              <a:ext uri="{FF2B5EF4-FFF2-40B4-BE49-F238E27FC236}">
                <a16:creationId xmlns:a16="http://schemas.microsoft.com/office/drawing/2014/main" id="{3DC7FBF8-E4EE-0015-BD35-F47DF26E0575}"/>
              </a:ext>
            </a:extLst>
          </p:cNvPr>
          <p:cNvSpPr txBox="1"/>
          <p:nvPr/>
        </p:nvSpPr>
        <p:spPr>
          <a:xfrm>
            <a:off x="10228504" y="3074047"/>
            <a:ext cx="300082" cy="369332"/>
          </a:xfrm>
          <a:prstGeom prst="rect">
            <a:avLst/>
          </a:prstGeom>
          <a:noFill/>
        </p:spPr>
        <p:txBody>
          <a:bodyPr wrap="none" rtlCol="0">
            <a:spAutoFit/>
          </a:bodyPr>
          <a:lstStyle/>
          <a:p>
            <a:r>
              <a:rPr kumimoji="1" lang="en-US" altLang="ja-JP" i="1" dirty="0"/>
              <a:t>s</a:t>
            </a:r>
            <a:endParaRPr kumimoji="1" lang="ja-JP" altLang="en-US" i="1"/>
          </a:p>
        </p:txBody>
      </p:sp>
      <p:sp>
        <p:nvSpPr>
          <p:cNvPr id="166" name="テキスト ボックス 165">
            <a:extLst>
              <a:ext uri="{FF2B5EF4-FFF2-40B4-BE49-F238E27FC236}">
                <a16:creationId xmlns:a16="http://schemas.microsoft.com/office/drawing/2014/main" id="{42D503F5-0174-4AA4-8CCD-054028104D73}"/>
              </a:ext>
            </a:extLst>
          </p:cNvPr>
          <p:cNvSpPr txBox="1"/>
          <p:nvPr/>
        </p:nvSpPr>
        <p:spPr>
          <a:xfrm>
            <a:off x="9596951" y="3537408"/>
            <a:ext cx="325730" cy="369332"/>
          </a:xfrm>
          <a:prstGeom prst="rect">
            <a:avLst/>
          </a:prstGeom>
          <a:noFill/>
        </p:spPr>
        <p:txBody>
          <a:bodyPr wrap="none" rtlCol="0">
            <a:spAutoFit/>
          </a:bodyPr>
          <a:lstStyle/>
          <a:p>
            <a:r>
              <a:rPr kumimoji="1" lang="en-US" altLang="ja-JP" i="1" dirty="0"/>
              <a:t>d</a:t>
            </a:r>
            <a:endParaRPr kumimoji="1" lang="ja-JP" altLang="en-US" i="1"/>
          </a:p>
        </p:txBody>
      </p:sp>
    </p:spTree>
    <p:extLst>
      <p:ext uri="{BB962C8B-B14F-4D97-AF65-F5344CB8AC3E}">
        <p14:creationId xmlns:p14="http://schemas.microsoft.com/office/powerpoint/2010/main" val="3246320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CCBE67-46D1-D93E-8411-D3A5B0D7A2E2}"/>
              </a:ext>
            </a:extLst>
          </p:cNvPr>
          <p:cNvSpPr>
            <a:spLocks noGrp="1"/>
          </p:cNvSpPr>
          <p:nvPr>
            <p:ph type="title"/>
          </p:nvPr>
        </p:nvSpPr>
        <p:spPr>
          <a:xfrm>
            <a:off x="481545" y="37879"/>
            <a:ext cx="10895106" cy="854753"/>
          </a:xfrm>
        </p:spPr>
        <p:txBody>
          <a:bodyPr/>
          <a:lstStyle/>
          <a:p>
            <a:r>
              <a:rPr kumimoji="1" lang="en-US" altLang="ja-JP" dirty="0"/>
              <a:t>What is the source of LS force?</a:t>
            </a:r>
            <a:endParaRPr kumimoji="1" lang="ja-JP" altLang="en-US"/>
          </a:p>
        </p:txBody>
      </p:sp>
      <p:sp>
        <p:nvSpPr>
          <p:cNvPr id="4" name="スライド番号プレースホルダー 3">
            <a:extLst>
              <a:ext uri="{FF2B5EF4-FFF2-40B4-BE49-F238E27FC236}">
                <a16:creationId xmlns:a16="http://schemas.microsoft.com/office/drawing/2014/main" id="{5EE6EE64-522D-174D-154B-3FB3960215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8891228D-0BEF-7C63-93CA-39AC68AB5F19}"/>
                  </a:ext>
                </a:extLst>
              </p:cNvPr>
              <p:cNvSpPr txBox="1"/>
              <p:nvPr/>
            </p:nvSpPr>
            <p:spPr>
              <a:xfrm>
                <a:off x="4672843" y="1314531"/>
                <a:ext cx="61625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𝜔</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(782)</m:t>
                    </m:r>
                  </m:oMath>
                </a14:m>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exchange (</a:t>
                </a:r>
                <a:r>
                  <a:rPr lang="en-US" altLang="ja-JP" sz="2400" dirty="0">
                    <a:solidFill>
                      <a:prstClr val="black"/>
                    </a:solidFill>
                    <a:latin typeface="Arial" panose="020B0604020202020204"/>
                    <a:ea typeface="ＭＳ Ｐゴシック" panose="020B0600070205080204" pitchFamily="34" charset="-128"/>
                  </a:rPr>
                  <a:t>vector meson exchange</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9" name="テキスト ボックス 8">
                <a:extLst>
                  <a:ext uri="{FF2B5EF4-FFF2-40B4-BE49-F238E27FC236}">
                    <a16:creationId xmlns:a16="http://schemas.microsoft.com/office/drawing/2014/main" id="{8891228D-0BEF-7C63-93CA-39AC68AB5F19}"/>
                  </a:ext>
                </a:extLst>
              </p:cNvPr>
              <p:cNvSpPr txBox="1">
                <a:spLocks noRot="1" noChangeAspect="1" noMove="1" noResize="1" noEditPoints="1" noAdjustHandles="1" noChangeArrowheads="1" noChangeShapeType="1" noTextEdit="1"/>
              </p:cNvSpPr>
              <p:nvPr/>
            </p:nvSpPr>
            <p:spPr>
              <a:xfrm>
                <a:off x="4672843" y="1314531"/>
                <a:ext cx="6162584" cy="461665"/>
              </a:xfrm>
              <a:prstGeom prst="rect">
                <a:avLst/>
              </a:prstGeom>
              <a:blipFill>
                <a:blip r:embed="rId3"/>
                <a:stretch>
                  <a:fillRect t="-10811" r="-619" b="-270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id="{E1CAD463-D944-4877-82ED-B45639F53A26}"/>
                  </a:ext>
                </a:extLst>
              </p:cNvPr>
              <p:cNvSpPr txBox="1"/>
              <p:nvPr/>
            </p:nvSpPr>
            <p:spPr>
              <a:xfrm>
                <a:off x="4632045" y="1709982"/>
                <a:ext cx="7355027" cy="926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𝑉</m:t>
                          </m:r>
                        </m:sub>
                      </m:sSub>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𝑟</m:t>
                          </m:r>
                        </m:e>
                      </m:d>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sub>
                              </m:sSub>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4</m:t>
                          </m:r>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cs typeface="+mn-cs"/>
                            </a:rPr>
                            <m:t>𝜋</m:t>
                          </m:r>
                        </m:den>
                      </m:f>
                      <m:d>
                        <m:dPr>
                          <m:begChr m:val="{"/>
                          <m:endChr m:val="}"/>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𝑆</m:t>
                          </m:r>
                          <m:f>
                            <m:f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sSup>
                                <m:s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sub>
                                  </m:sSub>
                                </m:e>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num>
                            <m:den>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Sup>
                                <m:s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𝑀</m:t>
                                  </m:r>
                                </m:e>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num>
                                <m:den>
                                  <m:sSub>
                                    <m:sSub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𝑚</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sub>
                                  </m:s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𝑟</m:t>
                                  </m:r>
                                </m:den>
                              </m:f>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num>
                                <m:den>
                                  <m:sSup>
                                    <m:sSup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sub>
                                          </m:s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e>
                                      </m:d>
                                    </m:e>
                                    <m:sup>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den>
                              </m:f>
                            </m:e>
                          </m:d>
                        </m:e>
                      </m:d>
                      <m:f>
                        <m:f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p>
                            <m:sSup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𝑚</m:t>
                                  </m:r>
                                </m:e>
                                <m:sub>
                                  <m:r>
                                    <a:rPr kumimoji="1" lang="en-US" altLang="ja-JP"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𝑉</m:t>
                                  </m:r>
                                </m:sub>
                              </m:sSub>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sup>
                          </m:sSup>
                        </m:num>
                        <m:den>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den>
                      </m:f>
                    </m:oMath>
                  </m:oMathPara>
                </a14:m>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10" name="テキスト ボックス 9">
                <a:extLst>
                  <a:ext uri="{FF2B5EF4-FFF2-40B4-BE49-F238E27FC236}">
                    <a16:creationId xmlns:a16="http://schemas.microsoft.com/office/drawing/2014/main" id="{E1CAD463-D944-4877-82ED-B45639F53A26}"/>
                  </a:ext>
                </a:extLst>
              </p:cNvPr>
              <p:cNvSpPr txBox="1">
                <a:spLocks noRot="1" noChangeAspect="1" noMove="1" noResize="1" noEditPoints="1" noAdjustHandles="1" noChangeArrowheads="1" noChangeShapeType="1" noTextEdit="1"/>
              </p:cNvSpPr>
              <p:nvPr/>
            </p:nvSpPr>
            <p:spPr>
              <a:xfrm>
                <a:off x="4632045" y="1709982"/>
                <a:ext cx="7355027" cy="926664"/>
              </a:xfrm>
              <a:prstGeom prst="rect">
                <a:avLst/>
              </a:prstGeom>
              <a:blipFill>
                <a:blip r:embed="rId4"/>
                <a:stretch>
                  <a:fillRect/>
                </a:stretch>
              </a:blipFill>
            </p:spPr>
            <p:txBody>
              <a:bodyPr/>
              <a:lstStyle/>
              <a:p>
                <a:r>
                  <a:rPr lang="ja-JP" altLang="en-US">
                    <a:noFill/>
                  </a:rPr>
                  <a:t> </a:t>
                </a:r>
              </a:p>
            </p:txBody>
          </p:sp>
        </mc:Fallback>
      </mc:AlternateContent>
      <p:cxnSp>
        <p:nvCxnSpPr>
          <p:cNvPr id="24" name="直線矢印コネクタ 23">
            <a:extLst>
              <a:ext uri="{FF2B5EF4-FFF2-40B4-BE49-F238E27FC236}">
                <a16:creationId xmlns:a16="http://schemas.microsoft.com/office/drawing/2014/main" id="{78554FB3-0F9D-AB28-FBCB-7BC7C11A21F5}"/>
              </a:ext>
            </a:extLst>
          </p:cNvPr>
          <p:cNvCxnSpPr/>
          <p:nvPr/>
        </p:nvCxnSpPr>
        <p:spPr>
          <a:xfrm flipV="1">
            <a:off x="243154" y="1908173"/>
            <a:ext cx="0" cy="47413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直線矢印コネクタ 24">
            <a:extLst>
              <a:ext uri="{FF2B5EF4-FFF2-40B4-BE49-F238E27FC236}">
                <a16:creationId xmlns:a16="http://schemas.microsoft.com/office/drawing/2014/main" id="{1C5AD6F5-5B26-3270-3652-DA584E68C59F}"/>
              </a:ext>
            </a:extLst>
          </p:cNvPr>
          <p:cNvCxnSpPr/>
          <p:nvPr/>
        </p:nvCxnSpPr>
        <p:spPr>
          <a:xfrm>
            <a:off x="243154" y="4620977"/>
            <a:ext cx="413681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直線コネクタ 25">
            <a:extLst>
              <a:ext uri="{FF2B5EF4-FFF2-40B4-BE49-F238E27FC236}">
                <a16:creationId xmlns:a16="http://schemas.microsoft.com/office/drawing/2014/main" id="{ECCA3175-AC9C-8597-1C38-62C3B15FB0EC}"/>
              </a:ext>
            </a:extLst>
          </p:cNvPr>
          <p:cNvCxnSpPr/>
          <p:nvPr/>
        </p:nvCxnSpPr>
        <p:spPr>
          <a:xfrm>
            <a:off x="243154" y="2433452"/>
            <a:ext cx="75469" cy="0"/>
          </a:xfrm>
          <a:prstGeom prst="line">
            <a:avLst/>
          </a:prstGeom>
        </p:spPr>
        <p:style>
          <a:lnRef idx="2">
            <a:schemeClr val="dk1"/>
          </a:lnRef>
          <a:fillRef idx="0">
            <a:schemeClr val="dk1"/>
          </a:fillRef>
          <a:effectRef idx="1">
            <a:schemeClr val="dk1"/>
          </a:effectRef>
          <a:fontRef idx="minor">
            <a:schemeClr val="tx1"/>
          </a:fontRef>
        </p:style>
      </p:cxnSp>
      <p:cxnSp>
        <p:nvCxnSpPr>
          <p:cNvPr id="27" name="直線コネクタ 26">
            <a:extLst>
              <a:ext uri="{FF2B5EF4-FFF2-40B4-BE49-F238E27FC236}">
                <a16:creationId xmlns:a16="http://schemas.microsoft.com/office/drawing/2014/main" id="{60FBAD9D-023B-0180-05FA-E4A12BCE3FB8}"/>
              </a:ext>
            </a:extLst>
          </p:cNvPr>
          <p:cNvCxnSpPr/>
          <p:nvPr/>
        </p:nvCxnSpPr>
        <p:spPr>
          <a:xfrm>
            <a:off x="243154" y="3197526"/>
            <a:ext cx="75469" cy="0"/>
          </a:xfrm>
          <a:prstGeom prst="line">
            <a:avLst/>
          </a:prstGeom>
        </p:spPr>
        <p:style>
          <a:lnRef idx="2">
            <a:schemeClr val="dk1"/>
          </a:lnRef>
          <a:fillRef idx="0">
            <a:schemeClr val="dk1"/>
          </a:fillRef>
          <a:effectRef idx="1">
            <a:schemeClr val="dk1"/>
          </a:effectRef>
          <a:fontRef idx="minor">
            <a:schemeClr val="tx1"/>
          </a:fontRef>
        </p:style>
      </p:cxnSp>
      <p:cxnSp>
        <p:nvCxnSpPr>
          <p:cNvPr id="28" name="直線コネクタ 27">
            <a:extLst>
              <a:ext uri="{FF2B5EF4-FFF2-40B4-BE49-F238E27FC236}">
                <a16:creationId xmlns:a16="http://schemas.microsoft.com/office/drawing/2014/main" id="{E2D4B9B0-A30E-9082-24E4-C0BCB9A15364}"/>
              </a:ext>
            </a:extLst>
          </p:cNvPr>
          <p:cNvCxnSpPr/>
          <p:nvPr/>
        </p:nvCxnSpPr>
        <p:spPr>
          <a:xfrm>
            <a:off x="243154" y="3899395"/>
            <a:ext cx="75469" cy="0"/>
          </a:xfrm>
          <a:prstGeom prst="line">
            <a:avLst/>
          </a:prstGeom>
        </p:spPr>
        <p:style>
          <a:lnRef idx="2">
            <a:schemeClr val="dk1"/>
          </a:lnRef>
          <a:fillRef idx="0">
            <a:schemeClr val="dk1"/>
          </a:fillRef>
          <a:effectRef idx="1">
            <a:schemeClr val="dk1"/>
          </a:effectRef>
          <a:fontRef idx="minor">
            <a:schemeClr val="tx1"/>
          </a:fontRef>
        </p:style>
      </p:cxnSp>
      <p:cxnSp>
        <p:nvCxnSpPr>
          <p:cNvPr id="29" name="直線コネクタ 28">
            <a:extLst>
              <a:ext uri="{FF2B5EF4-FFF2-40B4-BE49-F238E27FC236}">
                <a16:creationId xmlns:a16="http://schemas.microsoft.com/office/drawing/2014/main" id="{1064C298-EDC4-6F0D-A45E-B2B0B608ED41}"/>
              </a:ext>
            </a:extLst>
          </p:cNvPr>
          <p:cNvCxnSpPr/>
          <p:nvPr/>
        </p:nvCxnSpPr>
        <p:spPr>
          <a:xfrm>
            <a:off x="243154" y="5342529"/>
            <a:ext cx="75469" cy="0"/>
          </a:xfrm>
          <a:prstGeom prst="line">
            <a:avLst/>
          </a:prstGeom>
        </p:spPr>
        <p:style>
          <a:lnRef idx="2">
            <a:schemeClr val="dk1"/>
          </a:lnRef>
          <a:fillRef idx="0">
            <a:schemeClr val="dk1"/>
          </a:fillRef>
          <a:effectRef idx="1">
            <a:schemeClr val="dk1"/>
          </a:effectRef>
          <a:fontRef idx="minor">
            <a:schemeClr val="tx1"/>
          </a:fontRef>
        </p:style>
      </p:cxnSp>
      <p:cxnSp>
        <p:nvCxnSpPr>
          <p:cNvPr id="30" name="直線コネクタ 29">
            <a:extLst>
              <a:ext uri="{FF2B5EF4-FFF2-40B4-BE49-F238E27FC236}">
                <a16:creationId xmlns:a16="http://schemas.microsoft.com/office/drawing/2014/main" id="{5B1FC8AE-83C0-E82D-78C8-CFBE7E314F73}"/>
              </a:ext>
            </a:extLst>
          </p:cNvPr>
          <p:cNvCxnSpPr/>
          <p:nvPr/>
        </p:nvCxnSpPr>
        <p:spPr>
          <a:xfrm>
            <a:off x="243154" y="6049582"/>
            <a:ext cx="75469" cy="0"/>
          </a:xfrm>
          <a:prstGeom prst="line">
            <a:avLst/>
          </a:prstGeom>
        </p:spPr>
        <p:style>
          <a:lnRef idx="2">
            <a:schemeClr val="dk1"/>
          </a:lnRef>
          <a:fillRef idx="0">
            <a:schemeClr val="dk1"/>
          </a:fillRef>
          <a:effectRef idx="1">
            <a:schemeClr val="dk1"/>
          </a:effectRef>
          <a:fontRef idx="minor">
            <a:schemeClr val="tx1"/>
          </a:fontRef>
        </p:style>
      </p:cxnSp>
      <p:cxnSp>
        <p:nvCxnSpPr>
          <p:cNvPr id="31" name="直線コネクタ 30">
            <a:extLst>
              <a:ext uri="{FF2B5EF4-FFF2-40B4-BE49-F238E27FC236}">
                <a16:creationId xmlns:a16="http://schemas.microsoft.com/office/drawing/2014/main" id="{2AB7186E-B2A9-D616-BDB2-266DE797D1F8}"/>
              </a:ext>
            </a:extLst>
          </p:cNvPr>
          <p:cNvCxnSpPr/>
          <p:nvPr/>
        </p:nvCxnSpPr>
        <p:spPr>
          <a:xfrm flipV="1">
            <a:off x="955687" y="4553575"/>
            <a:ext cx="0" cy="67402"/>
          </a:xfrm>
          <a:prstGeom prst="line">
            <a:avLst/>
          </a:prstGeom>
        </p:spPr>
        <p:style>
          <a:lnRef idx="2">
            <a:schemeClr val="dk1"/>
          </a:lnRef>
          <a:fillRef idx="0">
            <a:schemeClr val="dk1"/>
          </a:fillRef>
          <a:effectRef idx="1">
            <a:schemeClr val="dk1"/>
          </a:effectRef>
          <a:fontRef idx="minor">
            <a:schemeClr val="tx1"/>
          </a:fontRef>
        </p:style>
      </p:cxnSp>
      <p:cxnSp>
        <p:nvCxnSpPr>
          <p:cNvPr id="32" name="直線コネクタ 31">
            <a:extLst>
              <a:ext uri="{FF2B5EF4-FFF2-40B4-BE49-F238E27FC236}">
                <a16:creationId xmlns:a16="http://schemas.microsoft.com/office/drawing/2014/main" id="{8591DE06-4610-A1D5-3180-C014F6073F2B}"/>
              </a:ext>
            </a:extLst>
          </p:cNvPr>
          <p:cNvCxnSpPr/>
          <p:nvPr/>
        </p:nvCxnSpPr>
        <p:spPr>
          <a:xfrm flipV="1">
            <a:off x="1683474" y="4553575"/>
            <a:ext cx="0" cy="67402"/>
          </a:xfrm>
          <a:prstGeom prst="line">
            <a:avLst/>
          </a:prstGeom>
        </p:spPr>
        <p:style>
          <a:lnRef idx="2">
            <a:schemeClr val="dk1"/>
          </a:lnRef>
          <a:fillRef idx="0">
            <a:schemeClr val="dk1"/>
          </a:fillRef>
          <a:effectRef idx="1">
            <a:schemeClr val="dk1"/>
          </a:effectRef>
          <a:fontRef idx="minor">
            <a:schemeClr val="tx1"/>
          </a:fontRef>
        </p:style>
      </p:cxnSp>
      <p:cxnSp>
        <p:nvCxnSpPr>
          <p:cNvPr id="33" name="直線コネクタ 32">
            <a:extLst>
              <a:ext uri="{FF2B5EF4-FFF2-40B4-BE49-F238E27FC236}">
                <a16:creationId xmlns:a16="http://schemas.microsoft.com/office/drawing/2014/main" id="{596FD6B5-3C52-CCA0-8C98-19D4DD749B15}"/>
              </a:ext>
            </a:extLst>
          </p:cNvPr>
          <p:cNvCxnSpPr/>
          <p:nvPr/>
        </p:nvCxnSpPr>
        <p:spPr>
          <a:xfrm flipV="1">
            <a:off x="2390527" y="4553575"/>
            <a:ext cx="0" cy="67402"/>
          </a:xfrm>
          <a:prstGeom prst="line">
            <a:avLst/>
          </a:prstGeom>
        </p:spPr>
        <p:style>
          <a:lnRef idx="2">
            <a:schemeClr val="dk1"/>
          </a:lnRef>
          <a:fillRef idx="0">
            <a:schemeClr val="dk1"/>
          </a:fillRef>
          <a:effectRef idx="1">
            <a:schemeClr val="dk1"/>
          </a:effectRef>
          <a:fontRef idx="minor">
            <a:schemeClr val="tx1"/>
          </a:fontRef>
        </p:style>
      </p:cxnSp>
      <p:cxnSp>
        <p:nvCxnSpPr>
          <p:cNvPr id="34" name="直線コネクタ 33">
            <a:extLst>
              <a:ext uri="{FF2B5EF4-FFF2-40B4-BE49-F238E27FC236}">
                <a16:creationId xmlns:a16="http://schemas.microsoft.com/office/drawing/2014/main" id="{A856EAD6-28AD-7C0D-6095-060F38BE6899}"/>
              </a:ext>
            </a:extLst>
          </p:cNvPr>
          <p:cNvCxnSpPr/>
          <p:nvPr/>
        </p:nvCxnSpPr>
        <p:spPr>
          <a:xfrm flipV="1">
            <a:off x="3116242" y="4553575"/>
            <a:ext cx="0" cy="67402"/>
          </a:xfrm>
          <a:prstGeom prst="line">
            <a:avLst/>
          </a:prstGeom>
        </p:spPr>
        <p:style>
          <a:lnRef idx="2">
            <a:schemeClr val="dk1"/>
          </a:lnRef>
          <a:fillRef idx="0">
            <a:schemeClr val="dk1"/>
          </a:fillRef>
          <a:effectRef idx="1">
            <a:schemeClr val="dk1"/>
          </a:effectRef>
          <a:fontRef idx="minor">
            <a:schemeClr val="tx1"/>
          </a:fontRef>
        </p:style>
      </p:cxnSp>
      <p:sp>
        <p:nvSpPr>
          <p:cNvPr id="35" name="テキスト ボックス 34">
            <a:extLst>
              <a:ext uri="{FF2B5EF4-FFF2-40B4-BE49-F238E27FC236}">
                <a16:creationId xmlns:a16="http://schemas.microsoft.com/office/drawing/2014/main" id="{FF267541-056C-EE89-EA18-9F4599976ED3}"/>
              </a:ext>
            </a:extLst>
          </p:cNvPr>
          <p:cNvSpPr txBox="1"/>
          <p:nvPr/>
        </p:nvSpPr>
        <p:spPr>
          <a:xfrm>
            <a:off x="290401" y="2296230"/>
            <a:ext cx="4592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150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6" name="テキスト ボックス 35">
            <a:extLst>
              <a:ext uri="{FF2B5EF4-FFF2-40B4-BE49-F238E27FC236}">
                <a16:creationId xmlns:a16="http://schemas.microsoft.com/office/drawing/2014/main" id="{887D6EA9-74DF-FBD0-10B0-C824A9E0E686}"/>
              </a:ext>
            </a:extLst>
          </p:cNvPr>
          <p:cNvSpPr txBox="1"/>
          <p:nvPr/>
        </p:nvSpPr>
        <p:spPr>
          <a:xfrm>
            <a:off x="259976" y="3038499"/>
            <a:ext cx="45923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7" name="テキスト ボックス 36">
            <a:extLst>
              <a:ext uri="{FF2B5EF4-FFF2-40B4-BE49-F238E27FC236}">
                <a16:creationId xmlns:a16="http://schemas.microsoft.com/office/drawing/2014/main" id="{A53F0154-7215-736F-A4A2-020327F1E2C9}"/>
              </a:ext>
            </a:extLst>
          </p:cNvPr>
          <p:cNvSpPr txBox="1"/>
          <p:nvPr/>
        </p:nvSpPr>
        <p:spPr>
          <a:xfrm>
            <a:off x="262179" y="3768590"/>
            <a:ext cx="3677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50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8" name="テキスト ボックス 37">
            <a:extLst>
              <a:ext uri="{FF2B5EF4-FFF2-40B4-BE49-F238E27FC236}">
                <a16:creationId xmlns:a16="http://schemas.microsoft.com/office/drawing/2014/main" id="{C0043A97-0399-495B-5731-A5EA93E4A597}"/>
              </a:ext>
            </a:extLst>
          </p:cNvPr>
          <p:cNvSpPr txBox="1"/>
          <p:nvPr/>
        </p:nvSpPr>
        <p:spPr>
          <a:xfrm>
            <a:off x="184136" y="4345256"/>
            <a:ext cx="2761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9" name="テキスト ボックス 38">
            <a:extLst>
              <a:ext uri="{FF2B5EF4-FFF2-40B4-BE49-F238E27FC236}">
                <a16:creationId xmlns:a16="http://schemas.microsoft.com/office/drawing/2014/main" id="{C2127125-02E4-6273-1E88-1FE0AADC3ECE}"/>
              </a:ext>
            </a:extLst>
          </p:cNvPr>
          <p:cNvSpPr txBox="1"/>
          <p:nvPr/>
        </p:nvSpPr>
        <p:spPr>
          <a:xfrm>
            <a:off x="286844" y="5183502"/>
            <a:ext cx="45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50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0" name="テキスト ボックス 39">
            <a:extLst>
              <a:ext uri="{FF2B5EF4-FFF2-40B4-BE49-F238E27FC236}">
                <a16:creationId xmlns:a16="http://schemas.microsoft.com/office/drawing/2014/main" id="{260D2174-5931-650B-1129-D949A922E83B}"/>
              </a:ext>
            </a:extLst>
          </p:cNvPr>
          <p:cNvSpPr txBox="1"/>
          <p:nvPr/>
        </p:nvSpPr>
        <p:spPr>
          <a:xfrm>
            <a:off x="250045" y="5904666"/>
            <a:ext cx="54899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1" name="テキスト ボックス 40">
            <a:extLst>
              <a:ext uri="{FF2B5EF4-FFF2-40B4-BE49-F238E27FC236}">
                <a16:creationId xmlns:a16="http://schemas.microsoft.com/office/drawing/2014/main" id="{EFA115FB-5869-0673-0F41-686ACE8424DC}"/>
              </a:ext>
            </a:extLst>
          </p:cNvPr>
          <p:cNvSpPr txBox="1"/>
          <p:nvPr/>
        </p:nvSpPr>
        <p:spPr>
          <a:xfrm>
            <a:off x="725061" y="4320187"/>
            <a:ext cx="418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0.5</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2" name="テキスト ボックス 41">
            <a:extLst>
              <a:ext uri="{FF2B5EF4-FFF2-40B4-BE49-F238E27FC236}">
                <a16:creationId xmlns:a16="http://schemas.microsoft.com/office/drawing/2014/main" id="{B6511884-289D-F308-06ED-B459B6E50685}"/>
              </a:ext>
            </a:extLst>
          </p:cNvPr>
          <p:cNvSpPr txBox="1"/>
          <p:nvPr/>
        </p:nvSpPr>
        <p:spPr>
          <a:xfrm>
            <a:off x="1512594" y="4345256"/>
            <a:ext cx="418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3" name="テキスト ボックス 42">
            <a:extLst>
              <a:ext uri="{FF2B5EF4-FFF2-40B4-BE49-F238E27FC236}">
                <a16:creationId xmlns:a16="http://schemas.microsoft.com/office/drawing/2014/main" id="{6755FB98-52DF-27C0-CAB3-8A382CA52741}"/>
              </a:ext>
            </a:extLst>
          </p:cNvPr>
          <p:cNvSpPr txBox="1"/>
          <p:nvPr/>
        </p:nvSpPr>
        <p:spPr>
          <a:xfrm>
            <a:off x="2178259" y="4345256"/>
            <a:ext cx="418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1.5</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4" name="テキスト ボックス 43">
            <a:extLst>
              <a:ext uri="{FF2B5EF4-FFF2-40B4-BE49-F238E27FC236}">
                <a16:creationId xmlns:a16="http://schemas.microsoft.com/office/drawing/2014/main" id="{80173855-F71C-4E72-CA7E-776A3ECC0646}"/>
              </a:ext>
            </a:extLst>
          </p:cNvPr>
          <p:cNvSpPr txBox="1"/>
          <p:nvPr/>
        </p:nvSpPr>
        <p:spPr>
          <a:xfrm>
            <a:off x="2932196" y="4345256"/>
            <a:ext cx="418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2.0</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5" name="テキスト ボックス 44">
            <a:extLst>
              <a:ext uri="{FF2B5EF4-FFF2-40B4-BE49-F238E27FC236}">
                <a16:creationId xmlns:a16="http://schemas.microsoft.com/office/drawing/2014/main" id="{BDF67DE2-5843-010D-5883-49B96ED2E7C6}"/>
              </a:ext>
            </a:extLst>
          </p:cNvPr>
          <p:cNvSpPr txBox="1"/>
          <p:nvPr/>
        </p:nvSpPr>
        <p:spPr>
          <a:xfrm>
            <a:off x="3634091" y="4331145"/>
            <a:ext cx="41811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2.5</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6" name="テキスト ボックス 45">
            <a:extLst>
              <a:ext uri="{FF2B5EF4-FFF2-40B4-BE49-F238E27FC236}">
                <a16:creationId xmlns:a16="http://schemas.microsoft.com/office/drawing/2014/main" id="{7F21D69E-726A-9A94-E240-D1B33FC640E5}"/>
              </a:ext>
            </a:extLst>
          </p:cNvPr>
          <p:cNvSpPr txBox="1"/>
          <p:nvPr/>
        </p:nvSpPr>
        <p:spPr>
          <a:xfrm>
            <a:off x="231754" y="1823507"/>
            <a:ext cx="6823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[MeV]</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7" name="テキスト ボックス 46">
            <a:extLst>
              <a:ext uri="{FF2B5EF4-FFF2-40B4-BE49-F238E27FC236}">
                <a16:creationId xmlns:a16="http://schemas.microsoft.com/office/drawing/2014/main" id="{6696173D-94C8-CF56-47B3-D1DE4B7EBB99}"/>
              </a:ext>
            </a:extLst>
          </p:cNvPr>
          <p:cNvSpPr txBox="1"/>
          <p:nvPr/>
        </p:nvSpPr>
        <p:spPr>
          <a:xfrm>
            <a:off x="3690535" y="4658360"/>
            <a:ext cx="62302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r</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fm</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48" name="直線コネクタ 47">
            <a:extLst>
              <a:ext uri="{FF2B5EF4-FFF2-40B4-BE49-F238E27FC236}">
                <a16:creationId xmlns:a16="http://schemas.microsoft.com/office/drawing/2014/main" id="{2C3C3EF0-8D49-6B84-330F-6D15E7E36198}"/>
              </a:ext>
            </a:extLst>
          </p:cNvPr>
          <p:cNvCxnSpPr/>
          <p:nvPr/>
        </p:nvCxnSpPr>
        <p:spPr>
          <a:xfrm>
            <a:off x="1768140" y="1468635"/>
            <a:ext cx="0" cy="439538"/>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49" name="直線コネクタ 48">
            <a:extLst>
              <a:ext uri="{FF2B5EF4-FFF2-40B4-BE49-F238E27FC236}">
                <a16:creationId xmlns:a16="http://schemas.microsoft.com/office/drawing/2014/main" id="{33EE02F0-0348-ABD1-5915-F4E33EEF58B1}"/>
              </a:ext>
            </a:extLst>
          </p:cNvPr>
          <p:cNvCxnSpPr/>
          <p:nvPr/>
        </p:nvCxnSpPr>
        <p:spPr>
          <a:xfrm>
            <a:off x="3186797" y="1468635"/>
            <a:ext cx="0" cy="439538"/>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50" name="直線矢印コネクタ 49">
            <a:extLst>
              <a:ext uri="{FF2B5EF4-FFF2-40B4-BE49-F238E27FC236}">
                <a16:creationId xmlns:a16="http://schemas.microsoft.com/office/drawing/2014/main" id="{B4408851-1447-89AB-C758-D266747261D6}"/>
              </a:ext>
            </a:extLst>
          </p:cNvPr>
          <p:cNvCxnSpPr/>
          <p:nvPr/>
        </p:nvCxnSpPr>
        <p:spPr>
          <a:xfrm>
            <a:off x="262179" y="1694139"/>
            <a:ext cx="1505961"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1" name="直線矢印コネクタ 50">
            <a:extLst>
              <a:ext uri="{FF2B5EF4-FFF2-40B4-BE49-F238E27FC236}">
                <a16:creationId xmlns:a16="http://schemas.microsoft.com/office/drawing/2014/main" id="{D6F3CCBA-7436-D2B2-C1AA-98D6E4C84F35}"/>
              </a:ext>
            </a:extLst>
          </p:cNvPr>
          <p:cNvCxnSpPr/>
          <p:nvPr/>
        </p:nvCxnSpPr>
        <p:spPr>
          <a:xfrm>
            <a:off x="1739918" y="1694139"/>
            <a:ext cx="1505961"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2" name="直線矢印コネクタ 51">
            <a:extLst>
              <a:ext uri="{FF2B5EF4-FFF2-40B4-BE49-F238E27FC236}">
                <a16:creationId xmlns:a16="http://schemas.microsoft.com/office/drawing/2014/main" id="{62F402F6-FCC5-DF90-DC54-106FD1E0E56D}"/>
              </a:ext>
            </a:extLst>
          </p:cNvPr>
          <p:cNvCxnSpPr/>
          <p:nvPr/>
        </p:nvCxnSpPr>
        <p:spPr>
          <a:xfrm>
            <a:off x="3172686" y="1694139"/>
            <a:ext cx="1358535"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53" name="テキスト ボックス 52">
            <a:extLst>
              <a:ext uri="{FF2B5EF4-FFF2-40B4-BE49-F238E27FC236}">
                <a16:creationId xmlns:a16="http://schemas.microsoft.com/office/drawing/2014/main" id="{6DD1E727-A1E7-E66B-18CD-F7AF5FEB0DB5}"/>
              </a:ext>
            </a:extLst>
          </p:cNvPr>
          <p:cNvSpPr txBox="1"/>
          <p:nvPr/>
        </p:nvSpPr>
        <p:spPr>
          <a:xfrm>
            <a:off x="3402309" y="1340650"/>
            <a:ext cx="7136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Long</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4" name="テキスト ボックス 53">
            <a:extLst>
              <a:ext uri="{FF2B5EF4-FFF2-40B4-BE49-F238E27FC236}">
                <a16:creationId xmlns:a16="http://schemas.microsoft.com/office/drawing/2014/main" id="{28EE74B5-E4EF-3A3E-F966-02CB514E4D6E}"/>
              </a:ext>
            </a:extLst>
          </p:cNvPr>
          <p:cNvSpPr txBox="1"/>
          <p:nvPr/>
        </p:nvSpPr>
        <p:spPr>
          <a:xfrm>
            <a:off x="1623296" y="1083898"/>
            <a:ext cx="15392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Intermediate</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A732ED9D-F1BD-F93A-2031-88E1500AC9D0}"/>
              </a:ext>
            </a:extLst>
          </p:cNvPr>
          <p:cNvSpPr txBox="1"/>
          <p:nvPr/>
        </p:nvSpPr>
        <p:spPr>
          <a:xfrm>
            <a:off x="599457" y="1351169"/>
            <a:ext cx="758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Short</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56" name="図形グループ 46">
            <a:extLst>
              <a:ext uri="{FF2B5EF4-FFF2-40B4-BE49-F238E27FC236}">
                <a16:creationId xmlns:a16="http://schemas.microsoft.com/office/drawing/2014/main" id="{BACC61E5-396D-417B-D344-52BFD72CC0C3}"/>
              </a:ext>
            </a:extLst>
          </p:cNvPr>
          <p:cNvGrpSpPr/>
          <p:nvPr/>
        </p:nvGrpSpPr>
        <p:grpSpPr>
          <a:xfrm>
            <a:off x="3207662" y="5804186"/>
            <a:ext cx="733161" cy="259735"/>
            <a:chOff x="7927838" y="3873087"/>
            <a:chExt cx="733161" cy="259735"/>
          </a:xfrm>
        </p:grpSpPr>
        <p:cxnSp>
          <p:nvCxnSpPr>
            <p:cNvPr id="57" name="直線コネクタ 56">
              <a:extLst>
                <a:ext uri="{FF2B5EF4-FFF2-40B4-BE49-F238E27FC236}">
                  <a16:creationId xmlns:a16="http://schemas.microsoft.com/office/drawing/2014/main" id="{1F6FA7E0-42E1-0FAE-3178-DBF80BFE5EA4}"/>
                </a:ext>
              </a:extLst>
            </p:cNvPr>
            <p:cNvCxnSpPr/>
            <p:nvPr/>
          </p:nvCxnSpPr>
          <p:spPr>
            <a:xfrm>
              <a:off x="7992738" y="3991377"/>
              <a:ext cx="614564" cy="0"/>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8" name="円/楕円 57">
              <a:extLst>
                <a:ext uri="{FF2B5EF4-FFF2-40B4-BE49-F238E27FC236}">
                  <a16:creationId xmlns:a16="http://schemas.microsoft.com/office/drawing/2014/main" id="{333BADAF-DFAD-F95E-DECF-BBBC0810A1A0}"/>
                </a:ext>
              </a:extLst>
            </p:cNvPr>
            <p:cNvSpPr/>
            <p:nvPr/>
          </p:nvSpPr>
          <p:spPr>
            <a:xfrm>
              <a:off x="7927838" y="3882060"/>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9" name="円/楕円 58">
              <a:extLst>
                <a:ext uri="{FF2B5EF4-FFF2-40B4-BE49-F238E27FC236}">
                  <a16:creationId xmlns:a16="http://schemas.microsoft.com/office/drawing/2014/main" id="{50E1E642-C652-A6F6-9739-CF0C5AFA6BC9}"/>
                </a:ext>
              </a:extLst>
            </p:cNvPr>
            <p:cNvSpPr/>
            <p:nvPr/>
          </p:nvSpPr>
          <p:spPr>
            <a:xfrm>
              <a:off x="8410237" y="3873087"/>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60" name="円/楕円 59">
            <a:extLst>
              <a:ext uri="{FF2B5EF4-FFF2-40B4-BE49-F238E27FC236}">
                <a16:creationId xmlns:a16="http://schemas.microsoft.com/office/drawing/2014/main" id="{7C3BC2E0-5109-C45C-6196-722448B90955}"/>
              </a:ext>
            </a:extLst>
          </p:cNvPr>
          <p:cNvSpPr/>
          <p:nvPr/>
        </p:nvSpPr>
        <p:spPr>
          <a:xfrm>
            <a:off x="2116448" y="5792595"/>
            <a:ext cx="422579" cy="144916"/>
          </a:xfrm>
          <a:prstGeom prst="ellipse">
            <a:avLst/>
          </a:prstGeom>
          <a:noFill/>
          <a:ln>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1" name="円/楕円 60">
            <a:extLst>
              <a:ext uri="{FF2B5EF4-FFF2-40B4-BE49-F238E27FC236}">
                <a16:creationId xmlns:a16="http://schemas.microsoft.com/office/drawing/2014/main" id="{31EEEA01-6BB1-F68A-1783-882968686E53}"/>
              </a:ext>
            </a:extLst>
          </p:cNvPr>
          <p:cNvSpPr/>
          <p:nvPr/>
        </p:nvSpPr>
        <p:spPr>
          <a:xfrm>
            <a:off x="1963667" y="5752730"/>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2" name="円/楕円 61">
            <a:extLst>
              <a:ext uri="{FF2B5EF4-FFF2-40B4-BE49-F238E27FC236}">
                <a16:creationId xmlns:a16="http://schemas.microsoft.com/office/drawing/2014/main" id="{17BD2431-CC44-9B02-D15F-C246FAE0B41E}"/>
              </a:ext>
            </a:extLst>
          </p:cNvPr>
          <p:cNvSpPr/>
          <p:nvPr/>
        </p:nvSpPr>
        <p:spPr>
          <a:xfrm>
            <a:off x="2446066" y="5743757"/>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63" name="図形グループ 58">
            <a:extLst>
              <a:ext uri="{FF2B5EF4-FFF2-40B4-BE49-F238E27FC236}">
                <a16:creationId xmlns:a16="http://schemas.microsoft.com/office/drawing/2014/main" id="{7A3D3F28-86A9-BCE6-0496-329DF0F1A763}"/>
              </a:ext>
            </a:extLst>
          </p:cNvPr>
          <p:cNvGrpSpPr/>
          <p:nvPr/>
        </p:nvGrpSpPr>
        <p:grpSpPr>
          <a:xfrm>
            <a:off x="1144555" y="2119840"/>
            <a:ext cx="2667000" cy="3814214"/>
            <a:chOff x="5438301" y="2176295"/>
            <a:chExt cx="2667000" cy="3814214"/>
          </a:xfrm>
        </p:grpSpPr>
        <p:sp>
          <p:nvSpPr>
            <p:cNvPr id="64" name="フリーフォーム 63">
              <a:extLst>
                <a:ext uri="{FF2B5EF4-FFF2-40B4-BE49-F238E27FC236}">
                  <a16:creationId xmlns:a16="http://schemas.microsoft.com/office/drawing/2014/main" id="{2CBAB920-EAE8-C474-299D-635019AA691B}"/>
                </a:ext>
              </a:extLst>
            </p:cNvPr>
            <p:cNvSpPr/>
            <p:nvPr/>
          </p:nvSpPr>
          <p:spPr>
            <a:xfrm>
              <a:off x="5438301" y="2176295"/>
              <a:ext cx="2667000" cy="3814214"/>
            </a:xfrm>
            <a:custGeom>
              <a:avLst/>
              <a:gdLst>
                <a:gd name="connsiteX0" fmla="*/ 0 w 2667000"/>
                <a:gd name="connsiteY0" fmla="*/ 0 h 3814214"/>
                <a:gd name="connsiteX1" fmla="*/ 42333 w 2667000"/>
                <a:gd name="connsiteY1" fmla="*/ 2159000 h 3814214"/>
                <a:gd name="connsiteX2" fmla="*/ 127000 w 2667000"/>
                <a:gd name="connsiteY2" fmla="*/ 3217333 h 3814214"/>
                <a:gd name="connsiteX3" fmla="*/ 254000 w 2667000"/>
                <a:gd name="connsiteY3" fmla="*/ 3697111 h 3814214"/>
                <a:gd name="connsiteX4" fmla="*/ 395111 w 2667000"/>
                <a:gd name="connsiteY4" fmla="*/ 3810000 h 3814214"/>
                <a:gd name="connsiteX5" fmla="*/ 564444 w 2667000"/>
                <a:gd name="connsiteY5" fmla="*/ 3598333 h 3814214"/>
                <a:gd name="connsiteX6" fmla="*/ 747889 w 2667000"/>
                <a:gd name="connsiteY6" fmla="*/ 3344333 h 3814214"/>
                <a:gd name="connsiteX7" fmla="*/ 945444 w 2667000"/>
                <a:gd name="connsiteY7" fmla="*/ 3062111 h 3814214"/>
                <a:gd name="connsiteX8" fmla="*/ 1227666 w 2667000"/>
                <a:gd name="connsiteY8" fmla="*/ 2822222 h 3814214"/>
                <a:gd name="connsiteX9" fmla="*/ 1608666 w 2667000"/>
                <a:gd name="connsiteY9" fmla="*/ 2624667 h 3814214"/>
                <a:gd name="connsiteX10" fmla="*/ 2667000 w 2667000"/>
                <a:gd name="connsiteY10" fmla="*/ 2511778 h 381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7000" h="3814214">
                  <a:moveTo>
                    <a:pt x="0" y="0"/>
                  </a:moveTo>
                  <a:cubicBezTo>
                    <a:pt x="10583" y="811389"/>
                    <a:pt x="21166" y="1622778"/>
                    <a:pt x="42333" y="2159000"/>
                  </a:cubicBezTo>
                  <a:cubicBezTo>
                    <a:pt x="63500" y="2695222"/>
                    <a:pt x="91722" y="2960981"/>
                    <a:pt x="127000" y="3217333"/>
                  </a:cubicBezTo>
                  <a:cubicBezTo>
                    <a:pt x="162278" y="3473685"/>
                    <a:pt x="209315" y="3598333"/>
                    <a:pt x="254000" y="3697111"/>
                  </a:cubicBezTo>
                  <a:cubicBezTo>
                    <a:pt x="298685" y="3795889"/>
                    <a:pt x="343370" y="3826463"/>
                    <a:pt x="395111" y="3810000"/>
                  </a:cubicBezTo>
                  <a:cubicBezTo>
                    <a:pt x="446852" y="3793537"/>
                    <a:pt x="505648" y="3675944"/>
                    <a:pt x="564444" y="3598333"/>
                  </a:cubicBezTo>
                  <a:cubicBezTo>
                    <a:pt x="623240" y="3520722"/>
                    <a:pt x="684389" y="3433703"/>
                    <a:pt x="747889" y="3344333"/>
                  </a:cubicBezTo>
                  <a:cubicBezTo>
                    <a:pt x="811389" y="3254963"/>
                    <a:pt x="865481" y="3149130"/>
                    <a:pt x="945444" y="3062111"/>
                  </a:cubicBezTo>
                  <a:cubicBezTo>
                    <a:pt x="1025407" y="2975093"/>
                    <a:pt x="1117129" y="2895129"/>
                    <a:pt x="1227666" y="2822222"/>
                  </a:cubicBezTo>
                  <a:cubicBezTo>
                    <a:pt x="1338203" y="2749315"/>
                    <a:pt x="1368777" y="2676408"/>
                    <a:pt x="1608666" y="2624667"/>
                  </a:cubicBezTo>
                  <a:cubicBezTo>
                    <a:pt x="1848555" y="2572926"/>
                    <a:pt x="2667000" y="2511778"/>
                    <a:pt x="2667000" y="2511778"/>
                  </a:cubicBezTo>
                </a:path>
              </a:pathLst>
            </a:custGeom>
            <a:ln w="57150" cmpd="sng">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5" name="テキスト ボックス 64">
              <a:extLst>
                <a:ext uri="{FF2B5EF4-FFF2-40B4-BE49-F238E27FC236}">
                  <a16:creationId xmlns:a16="http://schemas.microsoft.com/office/drawing/2014/main" id="{F2C14EE3-1B71-2369-701E-96D6A59A63AC}"/>
                </a:ext>
              </a:extLst>
            </p:cNvPr>
            <p:cNvSpPr txBox="1"/>
            <p:nvPr/>
          </p:nvSpPr>
          <p:spPr>
            <a:xfrm>
              <a:off x="5615438" y="4725468"/>
              <a:ext cx="6617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4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a:t>
              </a: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14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0</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66" name="直線矢印コネクタ 65">
              <a:extLst>
                <a:ext uri="{FF2B5EF4-FFF2-40B4-BE49-F238E27FC236}">
                  <a16:creationId xmlns:a16="http://schemas.microsoft.com/office/drawing/2014/main" id="{C1B31B58-E233-9F1A-C2D6-3B47C4DE8A3F}"/>
                </a:ext>
              </a:extLst>
            </p:cNvPr>
            <p:cNvCxnSpPr/>
            <p:nvPr/>
          </p:nvCxnSpPr>
          <p:spPr>
            <a:xfrm flipH="1">
              <a:off x="5565302" y="5022592"/>
              <a:ext cx="238818" cy="342814"/>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67" name="図形グループ 62">
            <a:extLst>
              <a:ext uri="{FF2B5EF4-FFF2-40B4-BE49-F238E27FC236}">
                <a16:creationId xmlns:a16="http://schemas.microsoft.com/office/drawing/2014/main" id="{FF662872-E8FB-9256-4E25-B5356FD6B92A}"/>
              </a:ext>
            </a:extLst>
          </p:cNvPr>
          <p:cNvGrpSpPr/>
          <p:nvPr/>
        </p:nvGrpSpPr>
        <p:grpSpPr>
          <a:xfrm>
            <a:off x="343018" y="2070897"/>
            <a:ext cx="3475119" cy="3759488"/>
            <a:chOff x="4636764" y="2127352"/>
            <a:chExt cx="3475119" cy="3759488"/>
          </a:xfrm>
        </p:grpSpPr>
        <p:sp>
          <p:nvSpPr>
            <p:cNvPr id="68" name="フリーフォーム 67">
              <a:extLst>
                <a:ext uri="{FF2B5EF4-FFF2-40B4-BE49-F238E27FC236}">
                  <a16:creationId xmlns:a16="http://schemas.microsoft.com/office/drawing/2014/main" id="{517CF4A0-189E-B171-7A79-DFF823ED7630}"/>
                </a:ext>
              </a:extLst>
            </p:cNvPr>
            <p:cNvSpPr/>
            <p:nvPr/>
          </p:nvSpPr>
          <p:spPr>
            <a:xfrm>
              <a:off x="5804120" y="2127352"/>
              <a:ext cx="2307763" cy="2521858"/>
            </a:xfrm>
            <a:custGeom>
              <a:avLst/>
              <a:gdLst>
                <a:gd name="connsiteX0" fmla="*/ 0 w 2307763"/>
                <a:gd name="connsiteY0" fmla="*/ 0 h 2521858"/>
                <a:gd name="connsiteX1" fmla="*/ 68277 w 2307763"/>
                <a:gd name="connsiteY1" fmla="*/ 846583 h 2521858"/>
                <a:gd name="connsiteX2" fmla="*/ 259453 w 2307763"/>
                <a:gd name="connsiteY2" fmla="*/ 1583929 h 2521858"/>
                <a:gd name="connsiteX3" fmla="*/ 737392 w 2307763"/>
                <a:gd name="connsiteY3" fmla="*/ 2293966 h 2521858"/>
                <a:gd name="connsiteX4" fmla="*/ 1802513 w 2307763"/>
                <a:gd name="connsiteY4" fmla="*/ 2512438 h 2521858"/>
                <a:gd name="connsiteX5" fmla="*/ 2307763 w 2307763"/>
                <a:gd name="connsiteY5" fmla="*/ 2485129 h 25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763" h="2521858">
                  <a:moveTo>
                    <a:pt x="0" y="0"/>
                  </a:moveTo>
                  <a:cubicBezTo>
                    <a:pt x="12517" y="291297"/>
                    <a:pt x="25035" y="582595"/>
                    <a:pt x="68277" y="846583"/>
                  </a:cubicBezTo>
                  <a:cubicBezTo>
                    <a:pt x="111519" y="1110571"/>
                    <a:pt x="147934" y="1342699"/>
                    <a:pt x="259453" y="1583929"/>
                  </a:cubicBezTo>
                  <a:cubicBezTo>
                    <a:pt x="370972" y="1825159"/>
                    <a:pt x="480216" y="2139215"/>
                    <a:pt x="737392" y="2293966"/>
                  </a:cubicBezTo>
                  <a:cubicBezTo>
                    <a:pt x="994568" y="2448717"/>
                    <a:pt x="1540785" y="2480578"/>
                    <a:pt x="1802513" y="2512438"/>
                  </a:cubicBezTo>
                  <a:cubicBezTo>
                    <a:pt x="2064241" y="2544298"/>
                    <a:pt x="2307763" y="2485129"/>
                    <a:pt x="2307763" y="2485129"/>
                  </a:cubicBezTo>
                </a:path>
              </a:pathLst>
            </a:custGeom>
            <a:ln w="57150" cmpd="sng"/>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9" name="テキスト ボックス 68">
              <a:extLst>
                <a:ext uri="{FF2B5EF4-FFF2-40B4-BE49-F238E27FC236}">
                  <a16:creationId xmlns:a16="http://schemas.microsoft.com/office/drawing/2014/main" id="{0862B4C2-A38F-6470-C91A-061144482D0E}"/>
                </a:ext>
              </a:extLst>
            </p:cNvPr>
            <p:cNvSpPr txBox="1"/>
            <p:nvPr/>
          </p:nvSpPr>
          <p:spPr>
            <a:xfrm>
              <a:off x="6508787" y="3498093"/>
              <a:ext cx="667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4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4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1</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0" name="テキスト ボックス 69">
              <a:extLst>
                <a:ext uri="{FF2B5EF4-FFF2-40B4-BE49-F238E27FC236}">
                  <a16:creationId xmlns:a16="http://schemas.microsoft.com/office/drawing/2014/main" id="{35B61CEA-37D1-4508-1A39-F6FD9BCA93A7}"/>
                </a:ext>
              </a:extLst>
            </p:cNvPr>
            <p:cNvSpPr txBox="1"/>
            <p:nvPr/>
          </p:nvSpPr>
          <p:spPr>
            <a:xfrm>
              <a:off x="4636764" y="5511523"/>
              <a:ext cx="667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4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4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2</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1" name="テキスト ボックス 70">
              <a:extLst>
                <a:ext uri="{FF2B5EF4-FFF2-40B4-BE49-F238E27FC236}">
                  <a16:creationId xmlns:a16="http://schemas.microsoft.com/office/drawing/2014/main" id="{A8FA341A-43F6-7937-496E-744244ACA0F2}"/>
                </a:ext>
              </a:extLst>
            </p:cNvPr>
            <p:cNvSpPr txBox="1"/>
            <p:nvPr/>
          </p:nvSpPr>
          <p:spPr>
            <a:xfrm>
              <a:off x="7055496" y="5115042"/>
              <a:ext cx="6673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4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1400" b="0" i="1"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4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0</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2" name="フリーフォーム 71">
              <a:extLst>
                <a:ext uri="{FF2B5EF4-FFF2-40B4-BE49-F238E27FC236}">
                  <a16:creationId xmlns:a16="http://schemas.microsoft.com/office/drawing/2014/main" id="{C36B5CB9-A5D9-4839-19DF-463B18579F13}"/>
                </a:ext>
              </a:extLst>
            </p:cNvPr>
            <p:cNvSpPr/>
            <p:nvPr/>
          </p:nvSpPr>
          <p:spPr>
            <a:xfrm>
              <a:off x="5240745" y="2176295"/>
              <a:ext cx="2836333" cy="3710545"/>
            </a:xfrm>
            <a:custGeom>
              <a:avLst/>
              <a:gdLst>
                <a:gd name="connsiteX0" fmla="*/ 0 w 2836333"/>
                <a:gd name="connsiteY0" fmla="*/ 0 h 3710545"/>
                <a:gd name="connsiteX1" fmla="*/ 42333 w 2836333"/>
                <a:gd name="connsiteY1" fmla="*/ 1947333 h 3710545"/>
                <a:gd name="connsiteX2" fmla="*/ 197556 w 2836333"/>
                <a:gd name="connsiteY2" fmla="*/ 3400778 h 3710545"/>
                <a:gd name="connsiteX3" fmla="*/ 381000 w 2836333"/>
                <a:gd name="connsiteY3" fmla="*/ 3697111 h 3710545"/>
                <a:gd name="connsiteX4" fmla="*/ 719667 w 2836333"/>
                <a:gd name="connsiteY4" fmla="*/ 3146778 h 3710545"/>
                <a:gd name="connsiteX5" fmla="*/ 1199445 w 2836333"/>
                <a:gd name="connsiteY5" fmla="*/ 2667000 h 3710545"/>
                <a:gd name="connsiteX6" fmla="*/ 1580445 w 2836333"/>
                <a:gd name="connsiteY6" fmla="*/ 2582333 h 3710545"/>
                <a:gd name="connsiteX7" fmla="*/ 2257778 w 2836333"/>
                <a:gd name="connsiteY7" fmla="*/ 2511778 h 3710545"/>
                <a:gd name="connsiteX8" fmla="*/ 2836333 w 2836333"/>
                <a:gd name="connsiteY8" fmla="*/ 2511778 h 371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6333" h="3710545">
                  <a:moveTo>
                    <a:pt x="0" y="0"/>
                  </a:moveTo>
                  <a:cubicBezTo>
                    <a:pt x="4703" y="690268"/>
                    <a:pt x="9407" y="1380537"/>
                    <a:pt x="42333" y="1947333"/>
                  </a:cubicBezTo>
                  <a:cubicBezTo>
                    <a:pt x="75259" y="2514129"/>
                    <a:pt x="141112" y="3109148"/>
                    <a:pt x="197556" y="3400778"/>
                  </a:cubicBezTo>
                  <a:cubicBezTo>
                    <a:pt x="254000" y="3692408"/>
                    <a:pt x="293982" y="3739444"/>
                    <a:pt x="381000" y="3697111"/>
                  </a:cubicBezTo>
                  <a:cubicBezTo>
                    <a:pt x="468018" y="3654778"/>
                    <a:pt x="583260" y="3318463"/>
                    <a:pt x="719667" y="3146778"/>
                  </a:cubicBezTo>
                  <a:cubicBezTo>
                    <a:pt x="856074" y="2975093"/>
                    <a:pt x="1055982" y="2761074"/>
                    <a:pt x="1199445" y="2667000"/>
                  </a:cubicBezTo>
                  <a:cubicBezTo>
                    <a:pt x="1342908" y="2572926"/>
                    <a:pt x="1404056" y="2608203"/>
                    <a:pt x="1580445" y="2582333"/>
                  </a:cubicBezTo>
                  <a:cubicBezTo>
                    <a:pt x="1756834" y="2556463"/>
                    <a:pt x="2048463" y="2523537"/>
                    <a:pt x="2257778" y="2511778"/>
                  </a:cubicBezTo>
                  <a:cubicBezTo>
                    <a:pt x="2467093" y="2500019"/>
                    <a:pt x="2836333" y="2511778"/>
                    <a:pt x="2836333" y="2511778"/>
                  </a:cubicBezTo>
                </a:path>
              </a:pathLst>
            </a:custGeom>
            <a:ln w="57150" cmpd="sng"/>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3" name="フリーフォーム 72">
              <a:extLst>
                <a:ext uri="{FF2B5EF4-FFF2-40B4-BE49-F238E27FC236}">
                  <a16:creationId xmlns:a16="http://schemas.microsoft.com/office/drawing/2014/main" id="{AEFA11CA-E323-6DED-9C1D-0E8908A41CE5}"/>
                </a:ext>
              </a:extLst>
            </p:cNvPr>
            <p:cNvSpPr/>
            <p:nvPr/>
          </p:nvSpPr>
          <p:spPr>
            <a:xfrm>
              <a:off x="5929768" y="2178454"/>
              <a:ext cx="2116667" cy="2822473"/>
            </a:xfrm>
            <a:custGeom>
              <a:avLst/>
              <a:gdLst>
                <a:gd name="connsiteX0" fmla="*/ 0 w 2116667"/>
                <a:gd name="connsiteY0" fmla="*/ 0 h 2822473"/>
                <a:gd name="connsiteX1" fmla="*/ 98778 w 2116667"/>
                <a:gd name="connsiteY1" fmla="*/ 1693333 h 2822473"/>
                <a:gd name="connsiteX2" fmla="*/ 338667 w 2116667"/>
                <a:gd name="connsiteY2" fmla="*/ 2568222 h 2822473"/>
                <a:gd name="connsiteX3" fmla="*/ 663223 w 2116667"/>
                <a:gd name="connsiteY3" fmla="*/ 2808111 h 2822473"/>
                <a:gd name="connsiteX4" fmla="*/ 1086556 w 2116667"/>
                <a:gd name="connsiteY4" fmla="*/ 2779888 h 2822473"/>
                <a:gd name="connsiteX5" fmla="*/ 1495778 w 2116667"/>
                <a:gd name="connsiteY5" fmla="*/ 2652888 h 2822473"/>
                <a:gd name="connsiteX6" fmla="*/ 2116667 w 2116667"/>
                <a:gd name="connsiteY6" fmla="*/ 2554111 h 282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6667" h="2822473">
                  <a:moveTo>
                    <a:pt x="0" y="0"/>
                  </a:moveTo>
                  <a:cubicBezTo>
                    <a:pt x="21167" y="632648"/>
                    <a:pt x="42334" y="1265296"/>
                    <a:pt x="98778" y="1693333"/>
                  </a:cubicBezTo>
                  <a:cubicBezTo>
                    <a:pt x="155222" y="2121370"/>
                    <a:pt x="244593" y="2382426"/>
                    <a:pt x="338667" y="2568222"/>
                  </a:cubicBezTo>
                  <a:cubicBezTo>
                    <a:pt x="432741" y="2754018"/>
                    <a:pt x="538575" y="2772833"/>
                    <a:pt x="663223" y="2808111"/>
                  </a:cubicBezTo>
                  <a:cubicBezTo>
                    <a:pt x="787871" y="2843389"/>
                    <a:pt x="947797" y="2805759"/>
                    <a:pt x="1086556" y="2779888"/>
                  </a:cubicBezTo>
                  <a:cubicBezTo>
                    <a:pt x="1225315" y="2754018"/>
                    <a:pt x="1324093" y="2690518"/>
                    <a:pt x="1495778" y="2652888"/>
                  </a:cubicBezTo>
                  <a:cubicBezTo>
                    <a:pt x="1667463" y="2615259"/>
                    <a:pt x="2116667" y="2554111"/>
                    <a:pt x="2116667" y="2554111"/>
                  </a:cubicBezTo>
                </a:path>
              </a:pathLst>
            </a:custGeom>
            <a:ln w="57150" cmpd="sng"/>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74" name="直線矢印コネクタ 73">
              <a:extLst>
                <a:ext uri="{FF2B5EF4-FFF2-40B4-BE49-F238E27FC236}">
                  <a16:creationId xmlns:a16="http://schemas.microsoft.com/office/drawing/2014/main" id="{D75C2032-AD89-8993-A9D5-7EF356FCB068}"/>
                </a:ext>
              </a:extLst>
            </p:cNvPr>
            <p:cNvCxnSpPr/>
            <p:nvPr/>
          </p:nvCxnSpPr>
          <p:spPr>
            <a:xfrm flipH="1">
              <a:off x="6395899" y="3839119"/>
              <a:ext cx="380999" cy="360383"/>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直線矢印コネクタ 74">
              <a:extLst>
                <a:ext uri="{FF2B5EF4-FFF2-40B4-BE49-F238E27FC236}">
                  <a16:creationId xmlns:a16="http://schemas.microsoft.com/office/drawing/2014/main" id="{D9C79088-5672-5828-544F-07E505863577}"/>
                </a:ext>
              </a:extLst>
            </p:cNvPr>
            <p:cNvCxnSpPr>
              <a:stCxn id="71" idx="0"/>
            </p:cNvCxnSpPr>
            <p:nvPr/>
          </p:nvCxnSpPr>
          <p:spPr>
            <a:xfrm flipH="1" flipV="1">
              <a:off x="7225942" y="5000927"/>
              <a:ext cx="163221" cy="114115"/>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6" name="直線矢印コネクタ 75">
              <a:extLst>
                <a:ext uri="{FF2B5EF4-FFF2-40B4-BE49-F238E27FC236}">
                  <a16:creationId xmlns:a16="http://schemas.microsoft.com/office/drawing/2014/main" id="{E8F2EC4A-8CD8-D4B6-D5BE-711C92DC64FE}"/>
                </a:ext>
              </a:extLst>
            </p:cNvPr>
            <p:cNvCxnSpPr/>
            <p:nvPr/>
          </p:nvCxnSpPr>
          <p:spPr>
            <a:xfrm flipV="1">
              <a:off x="5036345" y="5239957"/>
              <a:ext cx="344134" cy="307777"/>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77" name="正方形/長方形 76">
            <a:extLst>
              <a:ext uri="{FF2B5EF4-FFF2-40B4-BE49-F238E27FC236}">
                <a16:creationId xmlns:a16="http://schemas.microsoft.com/office/drawing/2014/main" id="{B6D3F0B3-07F5-DD79-0D2A-DAABB7566CE5}"/>
              </a:ext>
            </a:extLst>
          </p:cNvPr>
          <p:cNvSpPr/>
          <p:nvPr/>
        </p:nvSpPr>
        <p:spPr>
          <a:xfrm>
            <a:off x="259976" y="1848111"/>
            <a:ext cx="1536386" cy="4275825"/>
          </a:xfrm>
          <a:prstGeom prst="rect">
            <a:avLst/>
          </a:prstGeom>
          <a:gradFill flip="none" rotWithShape="1">
            <a:gsLst>
              <a:gs pos="0">
                <a:schemeClr val="accent2">
                  <a:tint val="50000"/>
                  <a:shade val="100000"/>
                  <a:satMod val="150000"/>
                  <a:alpha val="24000"/>
                </a:schemeClr>
              </a:gs>
              <a:gs pos="40000">
                <a:schemeClr val="accent2">
                  <a:tint val="70000"/>
                  <a:shade val="100000"/>
                  <a:satMod val="150000"/>
                  <a:alpha val="24000"/>
                </a:schemeClr>
              </a:gs>
              <a:gs pos="100000">
                <a:schemeClr val="accent2">
                  <a:shade val="90000"/>
                  <a:satMod val="110000"/>
                  <a:alpha val="24000"/>
                </a:schemeClr>
              </a:gs>
            </a:gsLst>
            <a:lin ang="54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8" name="右中かっこ 77">
            <a:extLst>
              <a:ext uri="{FF2B5EF4-FFF2-40B4-BE49-F238E27FC236}">
                <a16:creationId xmlns:a16="http://schemas.microsoft.com/office/drawing/2014/main" id="{60EEFD09-59FE-19EF-F2C5-DA6A81266FC5}"/>
              </a:ext>
            </a:extLst>
          </p:cNvPr>
          <p:cNvSpPr/>
          <p:nvPr/>
        </p:nvSpPr>
        <p:spPr>
          <a:xfrm>
            <a:off x="1739918" y="3197526"/>
            <a:ext cx="438341" cy="2111425"/>
          </a:xfrm>
          <a:prstGeom prst="rightBrace">
            <a:avLst>
              <a:gd name="adj1" fmla="val 8333"/>
              <a:gd name="adj2" fmla="val 9901"/>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9" name="テキスト ボックス 78">
            <a:extLst>
              <a:ext uri="{FF2B5EF4-FFF2-40B4-BE49-F238E27FC236}">
                <a16:creationId xmlns:a16="http://schemas.microsoft.com/office/drawing/2014/main" id="{68FC4F3D-4854-DCF9-A0B5-ADD7E9C58523}"/>
              </a:ext>
            </a:extLst>
          </p:cNvPr>
          <p:cNvSpPr txBox="1"/>
          <p:nvPr/>
        </p:nvSpPr>
        <p:spPr>
          <a:xfrm>
            <a:off x="2109988" y="2976944"/>
            <a:ext cx="1007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LS force</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0" name="テキスト ボックス 79">
            <a:extLst>
              <a:ext uri="{FF2B5EF4-FFF2-40B4-BE49-F238E27FC236}">
                <a16:creationId xmlns:a16="http://schemas.microsoft.com/office/drawing/2014/main" id="{2E8C5055-E86C-8C2D-8047-64130B9C3FFA}"/>
              </a:ext>
            </a:extLst>
          </p:cNvPr>
          <p:cNvSpPr txBox="1"/>
          <p:nvPr/>
        </p:nvSpPr>
        <p:spPr>
          <a:xfrm>
            <a:off x="1930710" y="1979472"/>
            <a:ext cx="16049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Repulsive core</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81" name="直線矢印コネクタ 80">
            <a:extLst>
              <a:ext uri="{FF2B5EF4-FFF2-40B4-BE49-F238E27FC236}">
                <a16:creationId xmlns:a16="http://schemas.microsoft.com/office/drawing/2014/main" id="{5DD99CAC-E329-C378-F34F-9C26102D4D27}"/>
              </a:ext>
            </a:extLst>
          </p:cNvPr>
          <p:cNvCxnSpPr>
            <a:stCxn id="80" idx="2"/>
          </p:cNvCxnSpPr>
          <p:nvPr/>
        </p:nvCxnSpPr>
        <p:spPr>
          <a:xfrm flipH="1">
            <a:off x="1271556" y="2348804"/>
            <a:ext cx="1461624" cy="6896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2" name="テキスト ボックス 81">
            <a:extLst>
              <a:ext uri="{FF2B5EF4-FFF2-40B4-BE49-F238E27FC236}">
                <a16:creationId xmlns:a16="http://schemas.microsoft.com/office/drawing/2014/main" id="{B1672303-D8EF-9DF6-CCE5-B7B445D82157}"/>
              </a:ext>
            </a:extLst>
          </p:cNvPr>
          <p:cNvSpPr txBox="1"/>
          <p:nvPr/>
        </p:nvSpPr>
        <p:spPr>
          <a:xfrm>
            <a:off x="3429084" y="5939270"/>
            <a:ext cx="311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p</a:t>
            </a:r>
            <a:endParaRPr kumimoji="1" lang="ja-JP" altLang="en-US"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83" name="テキスト ボックス 82">
            <a:extLst>
              <a:ext uri="{FF2B5EF4-FFF2-40B4-BE49-F238E27FC236}">
                <a16:creationId xmlns:a16="http://schemas.microsoft.com/office/drawing/2014/main" id="{E89B9CDA-77F5-996B-E639-47F13264C04B}"/>
              </a:ext>
            </a:extLst>
          </p:cNvPr>
          <p:cNvSpPr txBox="1"/>
          <p:nvPr/>
        </p:nvSpPr>
        <p:spPr>
          <a:xfrm>
            <a:off x="2134713" y="5393513"/>
            <a:ext cx="311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p</a:t>
            </a:r>
            <a:endParaRPr kumimoji="1" lang="ja-JP" altLang="en-US"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sp>
        <p:nvSpPr>
          <p:cNvPr id="84" name="テキスト ボックス 83">
            <a:extLst>
              <a:ext uri="{FF2B5EF4-FFF2-40B4-BE49-F238E27FC236}">
                <a16:creationId xmlns:a16="http://schemas.microsoft.com/office/drawing/2014/main" id="{5F7FD52C-1F27-96F1-FF33-68A6274FCDA3}"/>
              </a:ext>
            </a:extLst>
          </p:cNvPr>
          <p:cNvSpPr txBox="1"/>
          <p:nvPr/>
        </p:nvSpPr>
        <p:spPr>
          <a:xfrm>
            <a:off x="2153599" y="5809100"/>
            <a:ext cx="3113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p</a:t>
            </a:r>
            <a:endParaRPr kumimoji="1" lang="ja-JP" altLang="en-US"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grpSp>
        <p:nvGrpSpPr>
          <p:cNvPr id="85" name="グループ化 84">
            <a:extLst>
              <a:ext uri="{FF2B5EF4-FFF2-40B4-BE49-F238E27FC236}">
                <a16:creationId xmlns:a16="http://schemas.microsoft.com/office/drawing/2014/main" id="{57FDBEC4-DFDA-EBDB-420A-06ABCD31CB69}"/>
              </a:ext>
            </a:extLst>
          </p:cNvPr>
          <p:cNvGrpSpPr/>
          <p:nvPr/>
        </p:nvGrpSpPr>
        <p:grpSpPr>
          <a:xfrm>
            <a:off x="1974806" y="6222721"/>
            <a:ext cx="733161" cy="502571"/>
            <a:chOff x="1972377" y="6262319"/>
            <a:chExt cx="733161" cy="502571"/>
          </a:xfrm>
        </p:grpSpPr>
        <p:cxnSp>
          <p:nvCxnSpPr>
            <p:cNvPr id="86" name="直線コネクタ 85">
              <a:extLst>
                <a:ext uri="{FF2B5EF4-FFF2-40B4-BE49-F238E27FC236}">
                  <a16:creationId xmlns:a16="http://schemas.microsoft.com/office/drawing/2014/main" id="{6634FD89-A63B-917B-CE77-A065564A6EE4}"/>
                </a:ext>
              </a:extLst>
            </p:cNvPr>
            <p:cNvCxnSpPr/>
            <p:nvPr/>
          </p:nvCxnSpPr>
          <p:spPr>
            <a:xfrm>
              <a:off x="2116448" y="6399598"/>
              <a:ext cx="422579"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87" name="円/楕円 86">
              <a:extLst>
                <a:ext uri="{FF2B5EF4-FFF2-40B4-BE49-F238E27FC236}">
                  <a16:creationId xmlns:a16="http://schemas.microsoft.com/office/drawing/2014/main" id="{3B3E78F9-4BC3-BBAD-BCA1-E09FC743D26C}"/>
                </a:ext>
              </a:extLst>
            </p:cNvPr>
            <p:cNvSpPr/>
            <p:nvPr/>
          </p:nvSpPr>
          <p:spPr>
            <a:xfrm>
              <a:off x="1972377" y="6271292"/>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88" name="円/楕円 87">
              <a:extLst>
                <a:ext uri="{FF2B5EF4-FFF2-40B4-BE49-F238E27FC236}">
                  <a16:creationId xmlns:a16="http://schemas.microsoft.com/office/drawing/2014/main" id="{52C6E79D-4489-EF14-2EED-361FE598BBD8}"/>
                </a:ext>
              </a:extLst>
            </p:cNvPr>
            <p:cNvSpPr/>
            <p:nvPr/>
          </p:nvSpPr>
          <p:spPr>
            <a:xfrm>
              <a:off x="2454776" y="6262319"/>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89" name="テキスト ボックス 88">
              <a:extLst>
                <a:ext uri="{FF2B5EF4-FFF2-40B4-BE49-F238E27FC236}">
                  <a16:creationId xmlns:a16="http://schemas.microsoft.com/office/drawing/2014/main" id="{09E97C6B-9461-95E1-54A9-0180CC57EA78}"/>
                </a:ext>
              </a:extLst>
            </p:cNvPr>
            <p:cNvSpPr txBox="1"/>
            <p:nvPr/>
          </p:nvSpPr>
          <p:spPr>
            <a:xfrm>
              <a:off x="2066155" y="6395558"/>
              <a:ext cx="439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s, </a:t>
              </a:r>
              <a:endParaRPr kumimoji="1" lang="ja-JP" altLang="en-US"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grpSp>
      <p:grpSp>
        <p:nvGrpSpPr>
          <p:cNvPr id="90" name="グループ化 89">
            <a:extLst>
              <a:ext uri="{FF2B5EF4-FFF2-40B4-BE49-F238E27FC236}">
                <a16:creationId xmlns:a16="http://schemas.microsoft.com/office/drawing/2014/main" id="{554F780E-0089-B9BF-33B9-B16D74E1CBC3}"/>
              </a:ext>
            </a:extLst>
          </p:cNvPr>
          <p:cNvGrpSpPr/>
          <p:nvPr/>
        </p:nvGrpSpPr>
        <p:grpSpPr>
          <a:xfrm>
            <a:off x="946999" y="6272311"/>
            <a:ext cx="733161" cy="502571"/>
            <a:chOff x="1972377" y="6262319"/>
            <a:chExt cx="733161" cy="502571"/>
          </a:xfrm>
        </p:grpSpPr>
        <p:cxnSp>
          <p:nvCxnSpPr>
            <p:cNvPr id="91" name="直線コネクタ 90">
              <a:extLst>
                <a:ext uri="{FF2B5EF4-FFF2-40B4-BE49-F238E27FC236}">
                  <a16:creationId xmlns:a16="http://schemas.microsoft.com/office/drawing/2014/main" id="{3B07FB25-7C4A-13A5-8100-F38DFD50C8CF}"/>
                </a:ext>
              </a:extLst>
            </p:cNvPr>
            <p:cNvCxnSpPr/>
            <p:nvPr/>
          </p:nvCxnSpPr>
          <p:spPr>
            <a:xfrm>
              <a:off x="2116448" y="6399598"/>
              <a:ext cx="422579" cy="0"/>
            </a:xfrm>
            <a:prstGeom prst="line">
              <a:avLst/>
            </a:prstGeom>
            <a:ln>
              <a:solidFill>
                <a:srgbClr val="000000"/>
              </a:solidFill>
              <a:prstDash val="sysDash"/>
            </a:ln>
          </p:spPr>
          <p:style>
            <a:lnRef idx="2">
              <a:schemeClr val="accent1"/>
            </a:lnRef>
            <a:fillRef idx="0">
              <a:schemeClr val="accent1"/>
            </a:fillRef>
            <a:effectRef idx="1">
              <a:schemeClr val="accent1"/>
            </a:effectRef>
            <a:fontRef idx="minor">
              <a:schemeClr val="tx1"/>
            </a:fontRef>
          </p:style>
        </p:cxnSp>
        <p:sp>
          <p:nvSpPr>
            <p:cNvPr id="92" name="円/楕円 91">
              <a:extLst>
                <a:ext uri="{FF2B5EF4-FFF2-40B4-BE49-F238E27FC236}">
                  <a16:creationId xmlns:a16="http://schemas.microsoft.com/office/drawing/2014/main" id="{A6CD3199-6C4E-0A95-EC01-F9881704D701}"/>
                </a:ext>
              </a:extLst>
            </p:cNvPr>
            <p:cNvSpPr/>
            <p:nvPr/>
          </p:nvSpPr>
          <p:spPr>
            <a:xfrm>
              <a:off x="1972377" y="6271292"/>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3" name="円/楕円 92">
              <a:extLst>
                <a:ext uri="{FF2B5EF4-FFF2-40B4-BE49-F238E27FC236}">
                  <a16:creationId xmlns:a16="http://schemas.microsoft.com/office/drawing/2014/main" id="{15700E40-CAFB-337C-3BD0-ACC99D07D5E1}"/>
                </a:ext>
              </a:extLst>
            </p:cNvPr>
            <p:cNvSpPr/>
            <p:nvPr/>
          </p:nvSpPr>
          <p:spPr>
            <a:xfrm>
              <a:off x="2454776" y="6262319"/>
              <a:ext cx="250762" cy="25076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4" name="テキスト ボックス 93">
              <a:extLst>
                <a:ext uri="{FF2B5EF4-FFF2-40B4-BE49-F238E27FC236}">
                  <a16:creationId xmlns:a16="http://schemas.microsoft.com/office/drawing/2014/main" id="{98A5279E-48A0-2D28-1D0C-79A3C38767ED}"/>
                </a:ext>
              </a:extLst>
            </p:cNvPr>
            <p:cNvSpPr txBox="1"/>
            <p:nvPr/>
          </p:nvSpPr>
          <p:spPr>
            <a:xfrm>
              <a:off x="2066155" y="6395558"/>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rPr>
                <a:t>w, r</a:t>
              </a:r>
              <a:endParaRPr kumimoji="1" lang="ja-JP" altLang="en-US" sz="1800" b="0" i="0" u="none" strike="noStrike" kern="1200" cap="none" spc="0" normalizeH="0" baseline="0" noProof="0" dirty="0">
                <a:ln>
                  <a:noFill/>
                </a:ln>
                <a:solidFill>
                  <a:prstClr val="black"/>
                </a:solidFill>
                <a:effectLst/>
                <a:uLnTx/>
                <a:uFillTx/>
                <a:latin typeface="Symbol" charset="2"/>
                <a:ea typeface="ＭＳ Ｐゴシック" panose="020B0600070205080204" pitchFamily="34" charset="-128"/>
                <a:cs typeface="Symbol" charset="2"/>
              </a:endParaRPr>
            </a:p>
          </p:txBody>
        </p:sp>
      </p:grpSp>
      <p:sp>
        <p:nvSpPr>
          <p:cNvPr id="3" name="テキスト ボックス 2">
            <a:extLst>
              <a:ext uri="{FF2B5EF4-FFF2-40B4-BE49-F238E27FC236}">
                <a16:creationId xmlns:a16="http://schemas.microsoft.com/office/drawing/2014/main" id="{5BFE0554-AE5E-54B5-BB12-A4CE7C35879A}"/>
              </a:ext>
            </a:extLst>
          </p:cNvPr>
          <p:cNvSpPr txBox="1"/>
          <p:nvPr/>
        </p:nvSpPr>
        <p:spPr>
          <a:xfrm>
            <a:off x="4632045" y="831720"/>
            <a:ext cx="4045210" cy="461665"/>
          </a:xfrm>
          <a:prstGeom prst="rect">
            <a:avLst/>
          </a:prstGeom>
          <a:noFill/>
        </p:spPr>
        <p:txBody>
          <a:bodyPr wrap="none" rtlCol="0">
            <a:spAutoFit/>
          </a:bodyPr>
          <a:lstStyle/>
          <a:p>
            <a:r>
              <a:rPr kumimoji="1" lang="en-US" altLang="ja-JP" sz="2400" dirty="0"/>
              <a:t>Boson exchange potential</a:t>
            </a:r>
            <a:endParaRPr kumimoji="1" lang="ja-JP" altLang="en-US" sz="2400"/>
          </a:p>
        </p:txBody>
      </p:sp>
      <p:sp>
        <p:nvSpPr>
          <p:cNvPr id="13" name="テキスト ボックス 12">
            <a:extLst>
              <a:ext uri="{FF2B5EF4-FFF2-40B4-BE49-F238E27FC236}">
                <a16:creationId xmlns:a16="http://schemas.microsoft.com/office/drawing/2014/main" id="{261E7731-35B7-BDB3-EC24-4998F37E9FE2}"/>
              </a:ext>
            </a:extLst>
          </p:cNvPr>
          <p:cNvSpPr txBox="1"/>
          <p:nvPr/>
        </p:nvSpPr>
        <p:spPr>
          <a:xfrm>
            <a:off x="4436134" y="2686033"/>
            <a:ext cx="7391319" cy="400110"/>
          </a:xfrm>
          <a:prstGeom prst="rect">
            <a:avLst/>
          </a:prstGeom>
          <a:noFill/>
        </p:spPr>
        <p:txBody>
          <a:bodyPr wrap="none" rtlCol="0">
            <a:spAutoFit/>
          </a:bodyPr>
          <a:lstStyle/>
          <a:p>
            <a:r>
              <a:rPr lang="en-US" altLang="ja-JP" sz="2000" dirty="0"/>
              <a:t>Case of </a:t>
            </a:r>
            <a:r>
              <a:rPr lang="en-US" altLang="ja-JP" sz="2000" dirty="0">
                <a:latin typeface="Symbol" pitchFamily="2" charset="2"/>
              </a:rPr>
              <a:t>L</a:t>
            </a:r>
            <a:r>
              <a:rPr lang="en-US" altLang="ja-JP" sz="2000" dirty="0"/>
              <a:t>N interaction : Both SLS and ALS can contribute</a:t>
            </a:r>
            <a:endParaRPr kumimoji="1" lang="ja-JP" altLang="en-US" sz="2000"/>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E247CF1-3FE0-9696-0F98-FF4E4D07150F}"/>
                  </a:ext>
                </a:extLst>
              </p:cNvPr>
              <p:cNvSpPr txBox="1"/>
              <p:nvPr/>
            </p:nvSpPr>
            <p:spPr>
              <a:xfrm>
                <a:off x="6482971" y="3396746"/>
                <a:ext cx="461299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Symmetric LS force         : </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𝒍</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𝟏</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𝟐</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Anti-symmetric LS force : </a:t>
                </a:r>
                <a14:m>
                  <m:oMath xmlns:m="http://schemas.openxmlformats.org/officeDocument/2006/math">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cs typeface="+mn-cs"/>
                      </a:rPr>
                      <m:t>𝒍</m:t>
                    </m:r>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𝟏</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𝟐</m:t>
                        </m:r>
                      </m:sub>
                    </m:sSub>
                    <m:r>
                      <a:rPr kumimoji="1" lang="en-US" altLang="ja-JP"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5" name="テキスト ボックス 14">
                <a:extLst>
                  <a:ext uri="{FF2B5EF4-FFF2-40B4-BE49-F238E27FC236}">
                    <a16:creationId xmlns:a16="http://schemas.microsoft.com/office/drawing/2014/main" id="{DE247CF1-3FE0-9696-0F98-FF4E4D07150F}"/>
                  </a:ext>
                </a:extLst>
              </p:cNvPr>
              <p:cNvSpPr txBox="1">
                <a:spLocks noRot="1" noChangeAspect="1" noMove="1" noResize="1" noEditPoints="1" noAdjustHandles="1" noChangeArrowheads="1" noChangeShapeType="1" noTextEdit="1"/>
              </p:cNvSpPr>
              <p:nvPr/>
            </p:nvSpPr>
            <p:spPr>
              <a:xfrm>
                <a:off x="6482971" y="3396746"/>
                <a:ext cx="4612994" cy="707886"/>
              </a:xfrm>
              <a:prstGeom prst="rect">
                <a:avLst/>
              </a:prstGeom>
              <a:blipFill>
                <a:blip r:embed="rId5"/>
                <a:stretch>
                  <a:fillRect l="-1374" t="-3509" b="-15789"/>
                </a:stretch>
              </a:blipFill>
            </p:spPr>
            <p:txBody>
              <a:bodyPr/>
              <a:lstStyle/>
              <a:p>
                <a:r>
                  <a:rPr lang="ja-JP" altLang="en-US">
                    <a:noFill/>
                  </a:rPr>
                  <a:t> </a:t>
                </a:r>
              </a:p>
            </p:txBody>
          </p:sp>
        </mc:Fallback>
      </mc:AlternateContent>
      <p:grpSp>
        <p:nvGrpSpPr>
          <p:cNvPr id="20" name="図形グループ 3">
            <a:extLst>
              <a:ext uri="{FF2B5EF4-FFF2-40B4-BE49-F238E27FC236}">
                <a16:creationId xmlns:a16="http://schemas.microsoft.com/office/drawing/2014/main" id="{B12C588A-0156-7800-0E8B-6F1E23066625}"/>
              </a:ext>
            </a:extLst>
          </p:cNvPr>
          <p:cNvGrpSpPr/>
          <p:nvPr/>
        </p:nvGrpSpPr>
        <p:grpSpPr>
          <a:xfrm>
            <a:off x="4451274" y="3017548"/>
            <a:ext cx="1755388" cy="1232140"/>
            <a:chOff x="6262278" y="4475635"/>
            <a:chExt cx="1755388" cy="1232140"/>
          </a:xfrm>
        </p:grpSpPr>
        <p:sp>
          <p:nvSpPr>
            <p:cNvPr id="96" name="円/楕円 95">
              <a:extLst>
                <a:ext uri="{FF2B5EF4-FFF2-40B4-BE49-F238E27FC236}">
                  <a16:creationId xmlns:a16="http://schemas.microsoft.com/office/drawing/2014/main" id="{CD51330A-220A-FC41-59D2-9920ECA22170}"/>
                </a:ext>
              </a:extLst>
            </p:cNvPr>
            <p:cNvSpPr/>
            <p:nvPr/>
          </p:nvSpPr>
          <p:spPr>
            <a:xfrm>
              <a:off x="6262278" y="5035887"/>
              <a:ext cx="1686785" cy="5712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7" name="円/楕円 96">
              <a:extLst>
                <a:ext uri="{FF2B5EF4-FFF2-40B4-BE49-F238E27FC236}">
                  <a16:creationId xmlns:a16="http://schemas.microsoft.com/office/drawing/2014/main" id="{B86D1C9C-E4EF-F3D8-0308-46D0C0AD5D8F}"/>
                </a:ext>
              </a:extLst>
            </p:cNvPr>
            <p:cNvSpPr/>
            <p:nvPr/>
          </p:nvSpPr>
          <p:spPr>
            <a:xfrm>
              <a:off x="7431443" y="4846923"/>
              <a:ext cx="395982" cy="3959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98" name="円/楕円 97">
              <a:extLst>
                <a:ext uri="{FF2B5EF4-FFF2-40B4-BE49-F238E27FC236}">
                  <a16:creationId xmlns:a16="http://schemas.microsoft.com/office/drawing/2014/main" id="{88E1DD4C-1D6F-9DEC-5CB6-67616981D49E}"/>
                </a:ext>
              </a:extLst>
            </p:cNvPr>
            <p:cNvSpPr/>
            <p:nvPr/>
          </p:nvSpPr>
          <p:spPr>
            <a:xfrm>
              <a:off x="6429579" y="5311793"/>
              <a:ext cx="395982" cy="3959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99" name="直線矢印コネクタ 98">
              <a:extLst>
                <a:ext uri="{FF2B5EF4-FFF2-40B4-BE49-F238E27FC236}">
                  <a16:creationId xmlns:a16="http://schemas.microsoft.com/office/drawing/2014/main" id="{3A446800-2694-953B-0D1D-D1A157672C39}"/>
                </a:ext>
              </a:extLst>
            </p:cNvPr>
            <p:cNvCxnSpPr/>
            <p:nvPr/>
          </p:nvCxnSpPr>
          <p:spPr>
            <a:xfrm flipV="1">
              <a:off x="7086530" y="4660301"/>
              <a:ext cx="0" cy="7511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0" name="テキスト ボックス 99">
              <a:extLst>
                <a:ext uri="{FF2B5EF4-FFF2-40B4-BE49-F238E27FC236}">
                  <a16:creationId xmlns:a16="http://schemas.microsoft.com/office/drawing/2014/main" id="{40EB4720-E09C-9F6C-4353-4107719EF714}"/>
                </a:ext>
              </a:extLst>
            </p:cNvPr>
            <p:cNvSpPr txBox="1"/>
            <p:nvPr/>
          </p:nvSpPr>
          <p:spPr>
            <a:xfrm>
              <a:off x="6632655" y="4477591"/>
              <a:ext cx="336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01" name="テキスト ボックス 100">
              <a:extLst>
                <a:ext uri="{FF2B5EF4-FFF2-40B4-BE49-F238E27FC236}">
                  <a16:creationId xmlns:a16="http://schemas.microsoft.com/office/drawing/2014/main" id="{F3D3FB54-C560-150D-4079-CF7299D2E220}"/>
                </a:ext>
              </a:extLst>
            </p:cNvPr>
            <p:cNvSpPr txBox="1"/>
            <p:nvPr/>
          </p:nvSpPr>
          <p:spPr>
            <a:xfrm>
              <a:off x="7665737" y="4475635"/>
              <a:ext cx="351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sz="18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1</a:t>
              </a:r>
              <a:endParaRPr kumimoji="1" lang="ja-JP" altLang="en-US" sz="18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02" name="テキスト ボックス 101">
              <a:extLst>
                <a:ext uri="{FF2B5EF4-FFF2-40B4-BE49-F238E27FC236}">
                  <a16:creationId xmlns:a16="http://schemas.microsoft.com/office/drawing/2014/main" id="{80929546-AF93-9ADA-E373-49277EBBACD8}"/>
                </a:ext>
              </a:extLst>
            </p:cNvPr>
            <p:cNvSpPr txBox="1"/>
            <p:nvPr/>
          </p:nvSpPr>
          <p:spPr>
            <a:xfrm>
              <a:off x="6293426" y="4999323"/>
              <a:ext cx="3519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sz="18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endParaRPr kumimoji="1" lang="ja-JP" altLang="en-US" sz="1800" b="0"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cxnSp>
          <p:nvCxnSpPr>
            <p:cNvPr id="103" name="直線矢印コネクタ 102">
              <a:extLst>
                <a:ext uri="{FF2B5EF4-FFF2-40B4-BE49-F238E27FC236}">
                  <a16:creationId xmlns:a16="http://schemas.microsoft.com/office/drawing/2014/main" id="{7F75D0AF-BEEF-58BB-29EA-E8747F4B0296}"/>
                </a:ext>
              </a:extLst>
            </p:cNvPr>
            <p:cNvCxnSpPr/>
            <p:nvPr/>
          </p:nvCxnSpPr>
          <p:spPr>
            <a:xfrm flipV="1">
              <a:off x="7607345" y="4577474"/>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4" name="直線矢印コネクタ 103">
              <a:extLst>
                <a:ext uri="{FF2B5EF4-FFF2-40B4-BE49-F238E27FC236}">
                  <a16:creationId xmlns:a16="http://schemas.microsoft.com/office/drawing/2014/main" id="{5A96A3DE-26A3-129C-4EE7-9A7D733261AE}"/>
                </a:ext>
              </a:extLst>
            </p:cNvPr>
            <p:cNvCxnSpPr/>
            <p:nvPr/>
          </p:nvCxnSpPr>
          <p:spPr>
            <a:xfrm flipV="1">
              <a:off x="6616674" y="4999323"/>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grpSp>
        <p:nvGrpSpPr>
          <p:cNvPr id="113" name="グループ化 112">
            <a:extLst>
              <a:ext uri="{FF2B5EF4-FFF2-40B4-BE49-F238E27FC236}">
                <a16:creationId xmlns:a16="http://schemas.microsoft.com/office/drawing/2014/main" id="{94BFB9BC-7356-CDCD-6823-E947D289F5B9}"/>
              </a:ext>
            </a:extLst>
          </p:cNvPr>
          <p:cNvGrpSpPr/>
          <p:nvPr/>
        </p:nvGrpSpPr>
        <p:grpSpPr>
          <a:xfrm>
            <a:off x="4607764" y="4123874"/>
            <a:ext cx="7714291" cy="2637109"/>
            <a:chOff x="941832" y="3922321"/>
            <a:chExt cx="5529891" cy="2637109"/>
          </a:xfrm>
          <a:solidFill>
            <a:schemeClr val="bg1"/>
          </a:solidFill>
        </p:grpSpPr>
        <p:sp>
          <p:nvSpPr>
            <p:cNvPr id="114" name="テキスト ボックス 113">
              <a:extLst>
                <a:ext uri="{FF2B5EF4-FFF2-40B4-BE49-F238E27FC236}">
                  <a16:creationId xmlns:a16="http://schemas.microsoft.com/office/drawing/2014/main" id="{578CBD2D-5DDD-4CC3-43E2-D04FED5CCFEA}"/>
                </a:ext>
              </a:extLst>
            </p:cNvPr>
            <p:cNvSpPr txBox="1"/>
            <p:nvPr/>
          </p:nvSpPr>
          <p:spPr>
            <a:xfrm>
              <a:off x="1010115" y="4333878"/>
              <a:ext cx="4772337" cy="206210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NN (I=0)                      ------                           </a:t>
              </a:r>
              <a:r>
                <a:rPr kumimoji="0" lang="en-US" altLang="ja-JP" sz="2000" b="0" i="0" u="none" strike="noStrike" kern="1200" cap="none" spc="0" normalizeH="0" baseline="0" noProof="0" dirty="0">
                  <a:ln>
                    <a:noFill/>
                  </a:ln>
                  <a:solidFill>
                    <a:schemeClr val="accent6"/>
                  </a:solidFill>
                  <a:effectLst/>
                  <a:uLnTx/>
                  <a:uFillTx/>
                  <a:latin typeface="Avenir Next LT Pro"/>
                  <a:ea typeface="+mn-ea"/>
                  <a:cs typeface="Symbol" charset="2"/>
                </a:rPr>
                <a:t>(</a:t>
              </a:r>
              <a:r>
                <a:rPr kumimoji="0" lang="en-US" altLang="ja-JP" sz="2000" dirty="0">
                  <a:solidFill>
                    <a:schemeClr val="accent6"/>
                  </a:solidFill>
                  <a:latin typeface="Avenir Next LT Pro"/>
                  <a:cs typeface="Symbol" charset="2"/>
                </a:rPr>
                <a:t>10*</a:t>
              </a:r>
              <a:r>
                <a:rPr kumimoji="0" lang="en-US" altLang="ja-JP" sz="2000" b="0" i="0" u="none" strike="noStrike" kern="1200" cap="none" spc="0" normalizeH="0" baseline="0" noProof="0" dirty="0">
                  <a:ln>
                    <a:noFill/>
                  </a:ln>
                  <a:solidFill>
                    <a:schemeClr val="accent6"/>
                  </a:solidFill>
                  <a:effectLst/>
                  <a:uLnTx/>
                  <a:uFillTx/>
                  <a:latin typeface="Avenir Next LT Pro"/>
                  <a:ea typeface="+mn-ea"/>
                  <a:cs typeface="Symbol"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NN (I=1)                      </a:t>
              </a:r>
              <a:r>
                <a:rPr kumimoji="0" lang="en-US" altLang="ja-JP" sz="2000" b="0" i="0" u="none" strike="noStrike" kern="1200" cap="none" spc="0" normalizeH="0" baseline="0" noProof="0" dirty="0">
                  <a:ln>
                    <a:noFill/>
                  </a:ln>
                  <a:solidFill>
                    <a:srgbClr val="00B050"/>
                  </a:solidFill>
                  <a:effectLst/>
                  <a:uLnTx/>
                  <a:uFillTx/>
                  <a:latin typeface="Avenir Next LT Pro"/>
                  <a:ea typeface="+mn-ea"/>
                  <a:cs typeface="Symbol" charset="2"/>
                </a:rPr>
                <a:t>(27)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srgbClr val="000000"/>
                </a:solidFill>
                <a:effectLst/>
                <a:uLnTx/>
                <a:uFillTx/>
                <a:latin typeface="Symbol" charset="2"/>
                <a:ea typeface="+mn-ea"/>
                <a:cs typeface="Symbol"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L</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N (I=1/2)        1/√10[</a:t>
              </a:r>
              <a:r>
                <a:rPr kumimoji="1" lang="en-US" altLang="ja-JP" sz="2000" b="0" i="0" u="none" strike="noStrike" kern="1200" cap="none" spc="0" normalizeH="0" baseline="0" noProof="0" dirty="0">
                  <a:ln>
                    <a:noFill/>
                  </a:ln>
                  <a:solidFill>
                    <a:srgbClr val="FF9900"/>
                  </a:solidFill>
                  <a:effectLst/>
                  <a:uLnTx/>
                  <a:uFillTx/>
                  <a:latin typeface="Avenir Next LT Pro"/>
                  <a:ea typeface="+mn-ea"/>
                  <a:cs typeface="+mn-cs"/>
                </a:rPr>
                <a:t>(8</a:t>
              </a:r>
              <a:r>
                <a:rPr kumimoji="1" lang="en-US" altLang="ja-JP" sz="2000" b="0" i="0" u="none" strike="noStrike" kern="1200" cap="none" spc="0" normalizeH="0" baseline="-25000" noProof="0" dirty="0">
                  <a:ln>
                    <a:noFill/>
                  </a:ln>
                  <a:solidFill>
                    <a:srgbClr val="FF9900"/>
                  </a:solidFill>
                  <a:effectLst/>
                  <a:uLnTx/>
                  <a:uFillTx/>
                  <a:latin typeface="Avenir Next LT Pro"/>
                  <a:ea typeface="+mn-ea"/>
                  <a:cs typeface="+mn-cs"/>
                </a:rPr>
                <a:t>s</a:t>
              </a:r>
              <a:r>
                <a:rPr kumimoji="1" lang="en-US" altLang="ja-JP" sz="2000" b="0" i="0" u="none" strike="noStrike" kern="1200" cap="none" spc="0" normalizeH="0" baseline="0" noProof="0" dirty="0">
                  <a:ln>
                    <a:noFill/>
                  </a:ln>
                  <a:solidFill>
                    <a:srgbClr val="FF9900"/>
                  </a:solidFill>
                  <a:effectLst/>
                  <a:uLnTx/>
                  <a:uFillTx/>
                  <a:latin typeface="Avenir Next LT Pro"/>
                  <a:ea typeface="+mn-ea"/>
                  <a:cs typeface="+mn-cs"/>
                </a:rPr>
                <a:t>) </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+ 3</a:t>
              </a:r>
              <a:r>
                <a:rPr kumimoji="1"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1/√2[-</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1" lang="en-US" altLang="ja-JP" sz="2000" b="0" i="0" u="none" strike="noStrike" kern="1200" cap="none" spc="0" normalizeH="0" baseline="0" noProof="0" dirty="0">
                  <a:ln>
                    <a:noFill/>
                  </a:ln>
                  <a:solidFill>
                    <a:srgbClr val="0000FF"/>
                  </a:solidFill>
                  <a:effectLst/>
                  <a:uLnTx/>
                  <a:uFillTx/>
                  <a:latin typeface="Avenir Next LT Pro"/>
                  <a:ea typeface="+mn-ea"/>
                  <a:cs typeface="+mn-cs"/>
                </a:rPr>
                <a:t>(10*)</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N(I=1/2)       1/√10[3</a:t>
              </a:r>
              <a:r>
                <a:rPr kumimoji="0" lang="en-US" altLang="ja-JP" sz="2000" b="0" i="0" u="none" strike="noStrike" kern="1200" cap="none" spc="0" normalizeH="0" baseline="0" noProof="0" dirty="0">
                  <a:ln>
                    <a:noFill/>
                  </a:ln>
                  <a:solidFill>
                    <a:srgbClr val="FF99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9900"/>
                  </a:solidFill>
                  <a:effectLst/>
                  <a:uLnTx/>
                  <a:uFillTx/>
                  <a:latin typeface="Avenir Next LT Pro"/>
                  <a:ea typeface="+mn-ea"/>
                  <a:cs typeface="+mn-cs"/>
                </a:rPr>
                <a:t>s</a:t>
              </a:r>
              <a:r>
                <a:rPr kumimoji="0" lang="en-US" altLang="ja-JP" sz="2000" b="0" i="0" u="none" strike="noStrike" kern="1200" cap="none" spc="0" normalizeH="0" baseline="0" noProof="0" dirty="0">
                  <a:ln>
                    <a:noFill/>
                  </a:ln>
                  <a:solidFill>
                    <a:srgbClr val="FF99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1/√2[</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FF"/>
                  </a:solidFill>
                  <a:effectLst/>
                  <a:uLnTx/>
                  <a:uFillTx/>
                  <a:latin typeface="Avenir Next LT Pro"/>
                  <a:ea typeface="+mn-ea"/>
                  <a:cs typeface="+mn-cs"/>
                </a:rPr>
                <a:t>(10*)</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N(I=3/2)                 </a:t>
              </a:r>
              <a:r>
                <a:rPr kumimoji="0"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800080"/>
                  </a:solidFill>
                  <a:effectLst/>
                  <a:uLnTx/>
                  <a:uFillTx/>
                  <a:latin typeface="Avenir Next LT Pro"/>
                  <a:ea typeface="+mn-ea"/>
                  <a:cs typeface="+mn-cs"/>
                </a:rPr>
                <a:t>(10)</a:t>
              </a:r>
            </a:p>
          </p:txBody>
        </p:sp>
        <p:sp>
          <p:nvSpPr>
            <p:cNvPr id="115" name="テキスト ボックス 114">
              <a:extLst>
                <a:ext uri="{FF2B5EF4-FFF2-40B4-BE49-F238E27FC236}">
                  <a16:creationId xmlns:a16="http://schemas.microsoft.com/office/drawing/2014/main" id="{81FC7D9B-7B80-EA52-CC29-2C08DC882F78}"/>
                </a:ext>
              </a:extLst>
            </p:cNvPr>
            <p:cNvSpPr txBox="1"/>
            <p:nvPr/>
          </p:nvSpPr>
          <p:spPr>
            <a:xfrm>
              <a:off x="2717193" y="3922321"/>
              <a:ext cx="375453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O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O</a:t>
              </a:r>
              <a:endParaRPr kumimoji="1" lang="ja-JP" altLang="en-US" sz="20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116" name="直線コネクタ 115">
              <a:extLst>
                <a:ext uri="{FF2B5EF4-FFF2-40B4-BE49-F238E27FC236}">
                  <a16:creationId xmlns:a16="http://schemas.microsoft.com/office/drawing/2014/main" id="{9AF45052-E47E-4D5A-133D-A13A761BE6B1}"/>
                </a:ext>
              </a:extLst>
            </p:cNvPr>
            <p:cNvCxnSpPr>
              <a:cxnSpLocks/>
            </p:cNvCxnSpPr>
            <p:nvPr/>
          </p:nvCxnSpPr>
          <p:spPr bwMode="auto">
            <a:xfrm>
              <a:off x="941832" y="4263736"/>
              <a:ext cx="4567505"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7" name="直線コネクタ 116">
              <a:extLst>
                <a:ext uri="{FF2B5EF4-FFF2-40B4-BE49-F238E27FC236}">
                  <a16:creationId xmlns:a16="http://schemas.microsoft.com/office/drawing/2014/main" id="{0CC01587-0A3A-FF9C-B587-453EDB07B52F}"/>
                </a:ext>
              </a:extLst>
            </p:cNvPr>
            <p:cNvCxnSpPr>
              <a:cxnSpLocks/>
            </p:cNvCxnSpPr>
            <p:nvPr/>
          </p:nvCxnSpPr>
          <p:spPr bwMode="auto">
            <a:xfrm>
              <a:off x="941832" y="6559430"/>
              <a:ext cx="4680392"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18" name="グループ化 117">
            <a:extLst>
              <a:ext uri="{FF2B5EF4-FFF2-40B4-BE49-F238E27FC236}">
                <a16:creationId xmlns:a16="http://schemas.microsoft.com/office/drawing/2014/main" id="{85FD1577-70C9-B7F4-7142-58DDA6A8ED3E}"/>
              </a:ext>
            </a:extLst>
          </p:cNvPr>
          <p:cNvGrpSpPr/>
          <p:nvPr/>
        </p:nvGrpSpPr>
        <p:grpSpPr>
          <a:xfrm>
            <a:off x="7621558" y="4598159"/>
            <a:ext cx="3357952" cy="876488"/>
            <a:chOff x="2621208" y="5591411"/>
            <a:chExt cx="3357952" cy="876488"/>
          </a:xfrm>
        </p:grpSpPr>
        <p:sp>
          <p:nvSpPr>
            <p:cNvPr id="119" name="円弧 118">
              <a:extLst>
                <a:ext uri="{FF2B5EF4-FFF2-40B4-BE49-F238E27FC236}">
                  <a16:creationId xmlns:a16="http://schemas.microsoft.com/office/drawing/2014/main" id="{A9493CB2-F29B-170C-9F5A-061240C75CC9}"/>
                </a:ext>
              </a:extLst>
            </p:cNvPr>
            <p:cNvSpPr/>
            <p:nvPr/>
          </p:nvSpPr>
          <p:spPr>
            <a:xfrm flipV="1">
              <a:off x="4983082" y="5591411"/>
              <a:ext cx="385013" cy="385013"/>
            </a:xfrm>
            <a:prstGeom prst="arc">
              <a:avLst>
                <a:gd name="adj1" fmla="val 13650134"/>
                <a:gd name="adj2" fmla="val 7782867"/>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0" name="円弧 119">
              <a:extLst>
                <a:ext uri="{FF2B5EF4-FFF2-40B4-BE49-F238E27FC236}">
                  <a16:creationId xmlns:a16="http://schemas.microsoft.com/office/drawing/2014/main" id="{EF740803-EB9F-125E-6E91-1CA6FCF6574C}"/>
                </a:ext>
              </a:extLst>
            </p:cNvPr>
            <p:cNvSpPr/>
            <p:nvPr/>
          </p:nvSpPr>
          <p:spPr>
            <a:xfrm flipV="1">
              <a:off x="2621208" y="5800850"/>
              <a:ext cx="385013" cy="385013"/>
            </a:xfrm>
            <a:prstGeom prst="arc">
              <a:avLst>
                <a:gd name="adj1" fmla="val 13650134"/>
                <a:gd name="adj2" fmla="val 7782867"/>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1" name="テキスト ボックス 120">
              <a:extLst>
                <a:ext uri="{FF2B5EF4-FFF2-40B4-BE49-F238E27FC236}">
                  <a16:creationId xmlns:a16="http://schemas.microsoft.com/office/drawing/2014/main" id="{3AFA35D1-6C54-AE3D-62DF-E6CC06FC7C95}"/>
                </a:ext>
              </a:extLst>
            </p:cNvPr>
            <p:cNvSpPr txBox="1"/>
            <p:nvPr/>
          </p:nvSpPr>
          <p:spPr>
            <a:xfrm>
              <a:off x="5368095" y="5649531"/>
              <a:ext cx="611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2" name="テキスト ボックス 121">
              <a:extLst>
                <a:ext uri="{FF2B5EF4-FFF2-40B4-BE49-F238E27FC236}">
                  <a16:creationId xmlns:a16="http://schemas.microsoft.com/office/drawing/2014/main" id="{001DCDDF-78DD-1AD0-08EE-EC13C3615074}"/>
                </a:ext>
              </a:extLst>
            </p:cNvPr>
            <p:cNvSpPr txBox="1"/>
            <p:nvPr/>
          </p:nvSpPr>
          <p:spPr>
            <a:xfrm>
              <a:off x="2908165" y="6098567"/>
              <a:ext cx="611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grpSp>
        <p:nvGrpSpPr>
          <p:cNvPr id="123" name="グループ化 122">
            <a:extLst>
              <a:ext uri="{FF2B5EF4-FFF2-40B4-BE49-F238E27FC236}">
                <a16:creationId xmlns:a16="http://schemas.microsoft.com/office/drawing/2014/main" id="{09AA0B97-5179-606F-2E9D-1F62241CF1F2}"/>
              </a:ext>
            </a:extLst>
          </p:cNvPr>
          <p:cNvGrpSpPr/>
          <p:nvPr/>
        </p:nvGrpSpPr>
        <p:grpSpPr>
          <a:xfrm>
            <a:off x="8355717" y="4700913"/>
            <a:ext cx="635650" cy="369332"/>
            <a:chOff x="3154753" y="5658699"/>
            <a:chExt cx="635650" cy="369332"/>
          </a:xfrm>
        </p:grpSpPr>
        <p:cxnSp>
          <p:nvCxnSpPr>
            <p:cNvPr id="124" name="直線矢印コネクタ 123">
              <a:extLst>
                <a:ext uri="{FF2B5EF4-FFF2-40B4-BE49-F238E27FC236}">
                  <a16:creationId xmlns:a16="http://schemas.microsoft.com/office/drawing/2014/main" id="{3530706F-2C32-5FA5-D3D5-5B23C28278F8}"/>
                </a:ext>
              </a:extLst>
            </p:cNvPr>
            <p:cNvCxnSpPr/>
            <p:nvPr/>
          </p:nvCxnSpPr>
          <p:spPr>
            <a:xfrm>
              <a:off x="3154754" y="5686190"/>
              <a:ext cx="635649" cy="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484AFE66-CCC9-14D8-244A-B804D745BE00}"/>
                </a:ext>
              </a:extLst>
            </p:cNvPr>
            <p:cNvCxnSpPr/>
            <p:nvPr/>
          </p:nvCxnSpPr>
          <p:spPr>
            <a:xfrm>
              <a:off x="3154753" y="5976649"/>
              <a:ext cx="635649" cy="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DE8F66A5-E8A9-58AE-BAC8-D64AAC226519}"/>
                </a:ext>
              </a:extLst>
            </p:cNvPr>
            <p:cNvSpPr txBox="1"/>
            <p:nvPr/>
          </p:nvSpPr>
          <p:spPr>
            <a:xfrm>
              <a:off x="3170118" y="5658699"/>
              <a:ext cx="615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127" name="十字形 126">
            <a:extLst>
              <a:ext uri="{FF2B5EF4-FFF2-40B4-BE49-F238E27FC236}">
                <a16:creationId xmlns:a16="http://schemas.microsoft.com/office/drawing/2014/main" id="{908C810E-2678-A617-517C-963E7162220A}"/>
              </a:ext>
            </a:extLst>
          </p:cNvPr>
          <p:cNvSpPr/>
          <p:nvPr/>
        </p:nvSpPr>
        <p:spPr>
          <a:xfrm rot="18900000">
            <a:off x="8404314" y="4576551"/>
            <a:ext cx="601274" cy="601274"/>
          </a:xfrm>
          <a:prstGeom prst="plus">
            <a:avLst>
              <a:gd name="adj" fmla="val 50000"/>
            </a:avLst>
          </a:prstGeom>
          <a:solidFill>
            <a:schemeClr val="tx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128" name="グループ化 127">
            <a:extLst>
              <a:ext uri="{FF2B5EF4-FFF2-40B4-BE49-F238E27FC236}">
                <a16:creationId xmlns:a16="http://schemas.microsoft.com/office/drawing/2014/main" id="{96BEB303-4CC3-150A-441A-AD85B46A07D0}"/>
              </a:ext>
            </a:extLst>
          </p:cNvPr>
          <p:cNvGrpSpPr/>
          <p:nvPr/>
        </p:nvGrpSpPr>
        <p:grpSpPr>
          <a:xfrm>
            <a:off x="7394294" y="5676109"/>
            <a:ext cx="2308944" cy="818484"/>
            <a:chOff x="3616960" y="2580640"/>
            <a:chExt cx="2308944" cy="818484"/>
          </a:xfrm>
        </p:grpSpPr>
        <p:cxnSp>
          <p:nvCxnSpPr>
            <p:cNvPr id="129" name="直線矢印コネクタ 128">
              <a:extLst>
                <a:ext uri="{FF2B5EF4-FFF2-40B4-BE49-F238E27FC236}">
                  <a16:creationId xmlns:a16="http://schemas.microsoft.com/office/drawing/2014/main" id="{8F6589DB-95B3-F860-2668-29B18E6F5DFF}"/>
                </a:ext>
              </a:extLst>
            </p:cNvPr>
            <p:cNvCxnSpPr/>
            <p:nvPr/>
          </p:nvCxnSpPr>
          <p:spPr>
            <a:xfrm>
              <a:off x="3616960" y="2580640"/>
              <a:ext cx="2308944" cy="0"/>
            </a:xfrm>
            <a:prstGeom prst="straightConnector1">
              <a:avLst/>
            </a:prstGeom>
            <a:ln w="381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id="{3ABB891C-356C-CBE8-E246-A67462B41309}"/>
                </a:ext>
              </a:extLst>
            </p:cNvPr>
            <p:cNvCxnSpPr/>
            <p:nvPr/>
          </p:nvCxnSpPr>
          <p:spPr>
            <a:xfrm>
              <a:off x="3616960" y="3068320"/>
              <a:ext cx="2308944" cy="0"/>
            </a:xfrm>
            <a:prstGeom prst="straightConnector1">
              <a:avLst/>
            </a:prstGeom>
            <a:ln w="381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FB3EC7D0-30B8-B5D5-61C6-0A8A673068E9}"/>
                </a:ext>
              </a:extLst>
            </p:cNvPr>
            <p:cNvSpPr txBox="1"/>
            <p:nvPr/>
          </p:nvSpPr>
          <p:spPr>
            <a:xfrm>
              <a:off x="4320990" y="3029792"/>
              <a:ext cx="10102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ALS</a:t>
              </a:r>
              <a:r>
                <a:rPr lang="ja-JP" altLang="en-US">
                  <a:solidFill>
                    <a:prstClr val="black"/>
                  </a:solidFill>
                  <a:latin typeface="游ゴシック" panose="020F0502020204030204"/>
                  <a:ea typeface="游ゴシック" panose="020B0400000000000000" pitchFamily="34" charset="-128"/>
                </a:rPr>
                <a:t> </a:t>
              </a:r>
              <a:r>
                <a:rPr lang="en-US" altLang="ja-JP" dirty="0">
                  <a:solidFill>
                    <a:prstClr val="black"/>
                  </a:solidFill>
                  <a:latin typeface="游ゴシック" panose="020F0502020204030204"/>
                  <a:ea typeface="游ゴシック" panose="020B0400000000000000" pitchFamily="34" charset="-128"/>
                </a:rPr>
                <a:t>OK</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Tree>
    <p:extLst>
      <p:ext uri="{BB962C8B-B14F-4D97-AF65-F5344CB8AC3E}">
        <p14:creationId xmlns:p14="http://schemas.microsoft.com/office/powerpoint/2010/main" val="20380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linds(horizont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
                                        </p:tgtEl>
                                        <p:attrNameLst>
                                          <p:attrName>style.visibility</p:attrName>
                                        </p:attrNameLst>
                                      </p:cBhvr>
                                      <p:to>
                                        <p:strVal val="visible"/>
                                      </p:to>
                                    </p:set>
                                    <p:animEffect transition="in" filter="blinds(horizontal)">
                                      <p:cBhvr>
                                        <p:cTn id="12" dur="500"/>
                                        <p:tgtEl>
                                          <p:spTgt spid="1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blinds(horizontal)">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blinds(horizontal)">
                                      <p:cBhvr>
                                        <p:cTn id="22"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C554E-1B2F-870D-676E-D766CB7CF23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F1A4A11-6C56-3832-CABD-D12A2BEAD374}"/>
              </a:ext>
            </a:extLst>
          </p:cNvPr>
          <p:cNvSpPr>
            <a:spLocks noGrp="1"/>
          </p:cNvSpPr>
          <p:nvPr>
            <p:ph type="title"/>
          </p:nvPr>
        </p:nvSpPr>
        <p:spPr>
          <a:xfrm>
            <a:off x="481545" y="37879"/>
            <a:ext cx="10895106" cy="854753"/>
          </a:xfrm>
        </p:spPr>
        <p:txBody>
          <a:bodyPr/>
          <a:lstStyle/>
          <a:p>
            <a:r>
              <a:rPr kumimoji="1" lang="en-US" altLang="ja-JP" dirty="0"/>
              <a:t>What is the source of LS force?</a:t>
            </a:r>
            <a:endParaRPr kumimoji="1" lang="ja-JP" altLang="en-US"/>
          </a:p>
        </p:txBody>
      </p:sp>
      <p:sp>
        <p:nvSpPr>
          <p:cNvPr id="4" name="スライド番号プレースホルダー 3">
            <a:extLst>
              <a:ext uri="{FF2B5EF4-FFF2-40B4-BE49-F238E27FC236}">
                <a16:creationId xmlns:a16="http://schemas.microsoft.com/office/drawing/2014/main" id="{79C5D7CA-EF7F-C21B-10A7-FB017FF18B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110" name="グループ化 109">
            <a:extLst>
              <a:ext uri="{FF2B5EF4-FFF2-40B4-BE49-F238E27FC236}">
                <a16:creationId xmlns:a16="http://schemas.microsoft.com/office/drawing/2014/main" id="{2BE272BE-A6F8-A4D7-53ED-00C557FC7785}"/>
              </a:ext>
            </a:extLst>
          </p:cNvPr>
          <p:cNvGrpSpPr/>
          <p:nvPr/>
        </p:nvGrpSpPr>
        <p:grpSpPr>
          <a:xfrm>
            <a:off x="1101457" y="1149500"/>
            <a:ext cx="3181704" cy="2213240"/>
            <a:chOff x="7134226" y="2286732"/>
            <a:chExt cx="3181704" cy="2213240"/>
          </a:xfrm>
        </p:grpSpPr>
        <p:grpSp>
          <p:nvGrpSpPr>
            <p:cNvPr id="111" name="グループ化 110">
              <a:extLst>
                <a:ext uri="{FF2B5EF4-FFF2-40B4-BE49-F238E27FC236}">
                  <a16:creationId xmlns:a16="http://schemas.microsoft.com/office/drawing/2014/main" id="{A2310349-B76B-AF58-D898-1C6C369111A6}"/>
                </a:ext>
              </a:extLst>
            </p:cNvPr>
            <p:cNvGrpSpPr/>
            <p:nvPr/>
          </p:nvGrpSpPr>
          <p:grpSpPr>
            <a:xfrm>
              <a:off x="7134226" y="2286732"/>
              <a:ext cx="3062200" cy="1825806"/>
              <a:chOff x="7431894" y="1337951"/>
              <a:chExt cx="3062200" cy="1825806"/>
            </a:xfrm>
          </p:grpSpPr>
          <p:sp>
            <p:nvSpPr>
              <p:cNvPr id="133" name="円/楕円 132">
                <a:extLst>
                  <a:ext uri="{FF2B5EF4-FFF2-40B4-BE49-F238E27FC236}">
                    <a16:creationId xmlns:a16="http://schemas.microsoft.com/office/drawing/2014/main" id="{3E10258D-B1A1-8C54-C5D0-FD7CC054269D}"/>
                  </a:ext>
                </a:extLst>
              </p:cNvPr>
              <p:cNvSpPr/>
              <p:nvPr/>
            </p:nvSpPr>
            <p:spPr>
              <a:xfrm>
                <a:off x="7948189" y="1571554"/>
                <a:ext cx="417443" cy="417443"/>
              </a:xfrm>
              <a:prstGeom prst="ellipse">
                <a:avLst/>
              </a:prstGeom>
              <a:solidFill>
                <a:schemeClr val="bg1">
                  <a:lumMod val="6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4" name="円/楕円 133">
                <a:extLst>
                  <a:ext uri="{FF2B5EF4-FFF2-40B4-BE49-F238E27FC236}">
                    <a16:creationId xmlns:a16="http://schemas.microsoft.com/office/drawing/2014/main" id="{976362EA-4128-1521-315E-35B1B7482ABE}"/>
                  </a:ext>
                </a:extLst>
              </p:cNvPr>
              <p:cNvSpPr/>
              <p:nvPr/>
            </p:nvSpPr>
            <p:spPr>
              <a:xfrm>
                <a:off x="9618426" y="1571554"/>
                <a:ext cx="417443" cy="417443"/>
              </a:xfrm>
              <a:prstGeom prst="ellipse">
                <a:avLst/>
              </a:prstGeom>
              <a:solidFill>
                <a:srgbClr val="FFC000">
                  <a:lumMod val="20000"/>
                  <a:lumOff val="80000"/>
                </a:srgbClr>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5" name="円/楕円 134">
                <a:extLst>
                  <a:ext uri="{FF2B5EF4-FFF2-40B4-BE49-F238E27FC236}">
                    <a16:creationId xmlns:a16="http://schemas.microsoft.com/office/drawing/2014/main" id="{432C66AD-9A5A-E3B7-52DF-3F636A2F5167}"/>
                  </a:ext>
                </a:extLst>
              </p:cNvPr>
              <p:cNvSpPr/>
              <p:nvPr/>
            </p:nvSpPr>
            <p:spPr>
              <a:xfrm>
                <a:off x="7948189" y="2550374"/>
                <a:ext cx="417443" cy="417443"/>
              </a:xfrm>
              <a:prstGeom prst="ellipse">
                <a:avLst/>
              </a:prstGeom>
              <a:solidFill>
                <a:srgbClr val="FFC000">
                  <a:lumMod val="20000"/>
                  <a:lumOff val="80000"/>
                </a:srgbClr>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36" name="円/楕円 135">
                <a:extLst>
                  <a:ext uri="{FF2B5EF4-FFF2-40B4-BE49-F238E27FC236}">
                    <a16:creationId xmlns:a16="http://schemas.microsoft.com/office/drawing/2014/main" id="{6D7EAADE-5E90-1F59-FDB6-5E79DB490BC6}"/>
                  </a:ext>
                </a:extLst>
              </p:cNvPr>
              <p:cNvSpPr/>
              <p:nvPr/>
            </p:nvSpPr>
            <p:spPr>
              <a:xfrm>
                <a:off x="9655622" y="2541770"/>
                <a:ext cx="417443" cy="417443"/>
              </a:xfrm>
              <a:prstGeom prst="ellipse">
                <a:avLst/>
              </a:prstGeom>
              <a:solidFill>
                <a:schemeClr val="bg1">
                  <a:lumMod val="65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137" name="直線矢印コネクタ 136">
                <a:extLst>
                  <a:ext uri="{FF2B5EF4-FFF2-40B4-BE49-F238E27FC236}">
                    <a16:creationId xmlns:a16="http://schemas.microsoft.com/office/drawing/2014/main" id="{A748005B-3195-C93B-26D9-FDE7787E24E6}"/>
                  </a:ext>
                </a:extLst>
              </p:cNvPr>
              <p:cNvCxnSpPr>
                <a:stCxn id="133" idx="6"/>
                <a:endCxn id="134" idx="2"/>
              </p:cNvCxnSpPr>
              <p:nvPr/>
            </p:nvCxnSpPr>
            <p:spPr>
              <a:xfrm>
                <a:off x="8365632" y="1780276"/>
                <a:ext cx="1252794" cy="0"/>
              </a:xfrm>
              <a:prstGeom prst="straightConnector1">
                <a:avLst/>
              </a:prstGeom>
              <a:noFill/>
              <a:ln w="28575" cap="flat" cmpd="sng" algn="ctr">
                <a:solidFill>
                  <a:sysClr val="windowText" lastClr="000000"/>
                </a:solidFill>
                <a:prstDash val="solid"/>
                <a:miter lim="800000"/>
                <a:tailEnd type="triangle"/>
              </a:ln>
              <a:effectLst/>
            </p:spPr>
          </p:cxnSp>
          <p:cxnSp>
            <p:nvCxnSpPr>
              <p:cNvPr id="138" name="直線矢印コネクタ 137">
                <a:extLst>
                  <a:ext uri="{FF2B5EF4-FFF2-40B4-BE49-F238E27FC236}">
                    <a16:creationId xmlns:a16="http://schemas.microsoft.com/office/drawing/2014/main" id="{CD5D3DAA-56EF-11E2-1BED-49E323F575AD}"/>
                  </a:ext>
                </a:extLst>
              </p:cNvPr>
              <p:cNvCxnSpPr/>
              <p:nvPr/>
            </p:nvCxnSpPr>
            <p:spPr>
              <a:xfrm>
                <a:off x="8402828" y="2779061"/>
                <a:ext cx="1252794" cy="0"/>
              </a:xfrm>
              <a:prstGeom prst="straightConnector1">
                <a:avLst/>
              </a:prstGeom>
              <a:noFill/>
              <a:ln w="28575" cap="flat" cmpd="sng" algn="ctr">
                <a:solidFill>
                  <a:sysClr val="windowText" lastClr="000000"/>
                </a:solidFill>
                <a:prstDash val="solid"/>
                <a:miter lim="800000"/>
                <a:tailEnd type="triangle"/>
              </a:ln>
              <a:effectLst/>
            </p:spPr>
          </p:cxnSp>
          <p:cxnSp>
            <p:nvCxnSpPr>
              <p:cNvPr id="139" name="直線コネクタ 138">
                <a:extLst>
                  <a:ext uri="{FF2B5EF4-FFF2-40B4-BE49-F238E27FC236}">
                    <a16:creationId xmlns:a16="http://schemas.microsoft.com/office/drawing/2014/main" id="{E0409032-277A-9BEA-460A-8B7C381AB674}"/>
                  </a:ext>
                </a:extLst>
              </p:cNvPr>
              <p:cNvCxnSpPr>
                <a:cxnSpLocks/>
              </p:cNvCxnSpPr>
              <p:nvPr/>
            </p:nvCxnSpPr>
            <p:spPr>
              <a:xfrm flipH="1">
                <a:off x="8756374" y="1780276"/>
                <a:ext cx="519060" cy="1014490"/>
              </a:xfrm>
              <a:prstGeom prst="line">
                <a:avLst/>
              </a:prstGeom>
              <a:noFill/>
              <a:ln w="1905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140" name="テキスト ボックス 139">
                    <a:extLst>
                      <a:ext uri="{FF2B5EF4-FFF2-40B4-BE49-F238E27FC236}">
                        <a16:creationId xmlns:a16="http://schemas.microsoft.com/office/drawing/2014/main" id="{C529DD71-5BDD-DF97-6A43-C1E0D1E5DB9E}"/>
                      </a:ext>
                    </a:extLst>
                  </p:cNvPr>
                  <p:cNvSpPr txBox="1"/>
                  <p:nvPr/>
                </p:nvSpPr>
                <p:spPr>
                  <a:xfrm>
                    <a:off x="9056514" y="2123075"/>
                    <a:ext cx="49289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1400" b="0" i="1" u="none" strike="noStrike" kern="0" cap="none" spc="0" normalizeH="0" baseline="0" noProof="0" smtClean="0">
                              <a:ln>
                                <a:noFill/>
                              </a:ln>
                              <a:solidFill>
                                <a:prstClr val="black"/>
                              </a:solidFill>
                              <a:effectLst/>
                              <a:uLnTx/>
                              <a:uFillTx/>
                              <a:latin typeface="Cambria Math" panose="02040503050406030204" pitchFamily="18" charset="0"/>
                            </a:rPr>
                            <m:t>𝐾</m:t>
                          </m:r>
                          <m:r>
                            <a:rPr kumimoji="0" lang="en-US" altLang="ja-JP" sz="1400" b="0" i="1" u="none" strike="noStrike" kern="0" cap="none" spc="0" normalizeH="0" baseline="0" noProof="0" smtClean="0">
                              <a:ln>
                                <a:noFill/>
                              </a:ln>
                              <a:solidFill>
                                <a:prstClr val="black"/>
                              </a:solidFill>
                              <a:effectLst/>
                              <a:uLnTx/>
                              <a:uFillTx/>
                              <a:latin typeface="Cambria Math" panose="02040503050406030204" pitchFamily="18" charset="0"/>
                            </a:rPr>
                            <m:t>∗</m:t>
                          </m:r>
                        </m:oMath>
                      </m:oMathPara>
                    </a14:m>
                    <a:endParaRPr kumimoji="0" lang="ja-JP" altLang="en-US" sz="14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40" name="テキスト ボックス 139">
                    <a:extLst>
                      <a:ext uri="{FF2B5EF4-FFF2-40B4-BE49-F238E27FC236}">
                        <a16:creationId xmlns:a16="http://schemas.microsoft.com/office/drawing/2014/main" id="{C529DD71-5BDD-DF97-6A43-C1E0D1E5DB9E}"/>
                      </a:ext>
                    </a:extLst>
                  </p:cNvPr>
                  <p:cNvSpPr txBox="1">
                    <a:spLocks noRot="1" noChangeAspect="1" noMove="1" noResize="1" noEditPoints="1" noAdjustHandles="1" noChangeArrowheads="1" noChangeShapeType="1" noTextEdit="1"/>
                  </p:cNvSpPr>
                  <p:nvPr/>
                </p:nvSpPr>
                <p:spPr>
                  <a:xfrm>
                    <a:off x="9056514" y="2123075"/>
                    <a:ext cx="492892" cy="307777"/>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1" name="テキスト ボックス 140">
                    <a:extLst>
                      <a:ext uri="{FF2B5EF4-FFF2-40B4-BE49-F238E27FC236}">
                        <a16:creationId xmlns:a16="http://schemas.microsoft.com/office/drawing/2014/main" id="{84071B58-231E-B659-0607-D8A1A8A3EAA8}"/>
                      </a:ext>
                    </a:extLst>
                  </p:cNvPr>
                  <p:cNvSpPr txBox="1"/>
                  <p:nvPr/>
                </p:nvSpPr>
                <p:spPr>
                  <a:xfrm>
                    <a:off x="10104244" y="1337951"/>
                    <a:ext cx="38985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altLang="ja-JP"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Λ</m:t>
                          </m:r>
                        </m:oMath>
                      </m:oMathPara>
                    </a14:m>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41" name="テキスト ボックス 140">
                    <a:extLst>
                      <a:ext uri="{FF2B5EF4-FFF2-40B4-BE49-F238E27FC236}">
                        <a16:creationId xmlns:a16="http://schemas.microsoft.com/office/drawing/2014/main" id="{84071B58-231E-B659-0607-D8A1A8A3EAA8}"/>
                      </a:ext>
                    </a:extLst>
                  </p:cNvPr>
                  <p:cNvSpPr txBox="1">
                    <a:spLocks noRot="1" noChangeAspect="1" noMove="1" noResize="1" noEditPoints="1" noAdjustHandles="1" noChangeArrowheads="1" noChangeShapeType="1" noTextEdit="1"/>
                  </p:cNvSpPr>
                  <p:nvPr/>
                </p:nvSpPr>
                <p:spPr>
                  <a:xfrm>
                    <a:off x="10104244" y="1337951"/>
                    <a:ext cx="389850" cy="36933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2" name="テキスト ボックス 141">
                    <a:extLst>
                      <a:ext uri="{FF2B5EF4-FFF2-40B4-BE49-F238E27FC236}">
                        <a16:creationId xmlns:a16="http://schemas.microsoft.com/office/drawing/2014/main" id="{7305FE0A-6530-C330-8102-E8CF73EE0BF2}"/>
                      </a:ext>
                    </a:extLst>
                  </p:cNvPr>
                  <p:cNvSpPr txBox="1"/>
                  <p:nvPr/>
                </p:nvSpPr>
                <p:spPr>
                  <a:xfrm>
                    <a:off x="7431894" y="1346323"/>
                    <a:ext cx="38145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𝑝</m:t>
                          </m:r>
                        </m:oMath>
                      </m:oMathPara>
                    </a14:m>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42" name="テキスト ボックス 141">
                    <a:extLst>
                      <a:ext uri="{FF2B5EF4-FFF2-40B4-BE49-F238E27FC236}">
                        <a16:creationId xmlns:a16="http://schemas.microsoft.com/office/drawing/2014/main" id="{7305FE0A-6530-C330-8102-E8CF73EE0BF2}"/>
                      </a:ext>
                    </a:extLst>
                  </p:cNvPr>
                  <p:cNvSpPr txBox="1">
                    <a:spLocks noRot="1" noChangeAspect="1" noMove="1" noResize="1" noEditPoints="1" noAdjustHandles="1" noChangeArrowheads="1" noChangeShapeType="1" noTextEdit="1"/>
                  </p:cNvSpPr>
                  <p:nvPr/>
                </p:nvSpPr>
                <p:spPr>
                  <a:xfrm>
                    <a:off x="7431894" y="1346323"/>
                    <a:ext cx="381451" cy="369332"/>
                  </a:xfrm>
                  <a:prstGeom prst="rect">
                    <a:avLst/>
                  </a:prstGeom>
                  <a:blipFill>
                    <a:blip r:embed="rId5"/>
                    <a:stretch>
                      <a:fillRect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3" name="テキスト ボックス 142">
                    <a:extLst>
                      <a:ext uri="{FF2B5EF4-FFF2-40B4-BE49-F238E27FC236}">
                        <a16:creationId xmlns:a16="http://schemas.microsoft.com/office/drawing/2014/main" id="{28251F3F-EF51-6E96-83E0-45E262D01FEC}"/>
                      </a:ext>
                    </a:extLst>
                  </p:cNvPr>
                  <p:cNvSpPr txBox="1"/>
                  <p:nvPr/>
                </p:nvSpPr>
                <p:spPr>
                  <a:xfrm>
                    <a:off x="10111621" y="2769581"/>
                    <a:ext cx="2720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𝑝</m:t>
                          </m:r>
                        </m:oMath>
                      </m:oMathPara>
                    </a14:m>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43" name="テキスト ボックス 142">
                    <a:extLst>
                      <a:ext uri="{FF2B5EF4-FFF2-40B4-BE49-F238E27FC236}">
                        <a16:creationId xmlns:a16="http://schemas.microsoft.com/office/drawing/2014/main" id="{28251F3F-EF51-6E96-83E0-45E262D01FEC}"/>
                      </a:ext>
                    </a:extLst>
                  </p:cNvPr>
                  <p:cNvSpPr txBox="1">
                    <a:spLocks noRot="1" noChangeAspect="1" noMove="1" noResize="1" noEditPoints="1" noAdjustHandles="1" noChangeArrowheads="1" noChangeShapeType="1" noTextEdit="1"/>
                  </p:cNvSpPr>
                  <p:nvPr/>
                </p:nvSpPr>
                <p:spPr>
                  <a:xfrm>
                    <a:off x="10111621" y="2769581"/>
                    <a:ext cx="272037" cy="369332"/>
                  </a:xfrm>
                  <a:prstGeom prst="rect">
                    <a:avLst/>
                  </a:prstGeom>
                  <a:blipFill>
                    <a:blip r:embed="rId6"/>
                    <a:stretch>
                      <a:fillRect r="-8696" b="-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4" name="テキスト ボックス 143">
                    <a:extLst>
                      <a:ext uri="{FF2B5EF4-FFF2-40B4-BE49-F238E27FC236}">
                        <a16:creationId xmlns:a16="http://schemas.microsoft.com/office/drawing/2014/main" id="{E376F3A3-7AE9-981F-23B7-67026594DE61}"/>
                      </a:ext>
                    </a:extLst>
                  </p:cNvPr>
                  <p:cNvSpPr txBox="1"/>
                  <p:nvPr/>
                </p:nvSpPr>
                <p:spPr>
                  <a:xfrm>
                    <a:off x="7565718" y="2794425"/>
                    <a:ext cx="27203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altLang="ja-JP" sz="1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Λ</m:t>
                          </m:r>
                        </m:oMath>
                      </m:oMathPara>
                    </a14:m>
                    <a:endParaRPr kumimoji="0" lang="ja-JP" altLang="en-US" sz="18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44" name="テキスト ボックス 143">
                    <a:extLst>
                      <a:ext uri="{FF2B5EF4-FFF2-40B4-BE49-F238E27FC236}">
                        <a16:creationId xmlns:a16="http://schemas.microsoft.com/office/drawing/2014/main" id="{E376F3A3-7AE9-981F-23B7-67026594DE61}"/>
                      </a:ext>
                    </a:extLst>
                  </p:cNvPr>
                  <p:cNvSpPr txBox="1">
                    <a:spLocks noRot="1" noChangeAspect="1" noMove="1" noResize="1" noEditPoints="1" noAdjustHandles="1" noChangeArrowheads="1" noChangeShapeType="1" noTextEdit="1"/>
                  </p:cNvSpPr>
                  <p:nvPr/>
                </p:nvSpPr>
                <p:spPr>
                  <a:xfrm>
                    <a:off x="7565718" y="2794425"/>
                    <a:ext cx="272037" cy="369332"/>
                  </a:xfrm>
                  <a:prstGeom prst="rect">
                    <a:avLst/>
                  </a:prstGeom>
                  <a:blipFill>
                    <a:blip r:embed="rId7"/>
                    <a:stretch>
                      <a:fillRect r="-13636"/>
                    </a:stretch>
                  </a:blipFill>
                </p:spPr>
                <p:txBody>
                  <a:bodyPr/>
                  <a:lstStyle/>
                  <a:p>
                    <a:r>
                      <a:rPr lang="ja-JP" altLang="en-US">
                        <a:noFill/>
                      </a:rPr>
                      <a:t> </a:t>
                    </a:r>
                  </a:p>
                </p:txBody>
              </p:sp>
            </mc:Fallback>
          </mc:AlternateContent>
        </p:grpSp>
        <p:cxnSp>
          <p:nvCxnSpPr>
            <p:cNvPr id="112" name="直線矢印コネクタ 111">
              <a:extLst>
                <a:ext uri="{FF2B5EF4-FFF2-40B4-BE49-F238E27FC236}">
                  <a16:creationId xmlns:a16="http://schemas.microsoft.com/office/drawing/2014/main" id="{74BC10F6-6A62-AEF9-F4C2-735408C77E04}"/>
                </a:ext>
              </a:extLst>
            </p:cNvPr>
            <p:cNvCxnSpPr>
              <a:cxnSpLocks/>
            </p:cNvCxnSpPr>
            <p:nvPr/>
          </p:nvCxnSpPr>
          <p:spPr>
            <a:xfrm rot="5400000" flipV="1">
              <a:off x="9086114" y="2992895"/>
              <a:ext cx="0" cy="2333112"/>
            </a:xfrm>
            <a:prstGeom prst="straightConnector1">
              <a:avLst/>
            </a:prstGeom>
            <a:noFill/>
            <a:ln w="28575" cap="flat" cmpd="sng" algn="ctr">
              <a:solidFill>
                <a:sysClr val="windowText" lastClr="000000"/>
              </a:solidFill>
              <a:prstDash val="solid"/>
              <a:miter lim="800000"/>
              <a:tailEnd type="triangle"/>
            </a:ln>
            <a:effectLst/>
          </p:spPr>
        </p:cxnSp>
        <p:sp>
          <p:nvSpPr>
            <p:cNvPr id="132" name="テキスト ボックス 131">
              <a:extLst>
                <a:ext uri="{FF2B5EF4-FFF2-40B4-BE49-F238E27FC236}">
                  <a16:creationId xmlns:a16="http://schemas.microsoft.com/office/drawing/2014/main" id="{9F5082EC-14D9-EE81-F56F-2A3339BC659B}"/>
                </a:ext>
              </a:extLst>
            </p:cNvPr>
            <p:cNvSpPr txBox="1"/>
            <p:nvPr/>
          </p:nvSpPr>
          <p:spPr>
            <a:xfrm>
              <a:off x="9775397" y="4222973"/>
              <a:ext cx="54053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34" charset="-128"/>
                </a:rPr>
                <a:t>Time</a:t>
              </a:r>
              <a:endParaRPr kumimoji="0" lang="ja-JP" altLang="en-US" sz="1200" b="0" i="0" u="none" strike="noStrike" kern="0" cap="none" spc="0" normalizeH="0" baseline="0" noProof="0">
                <a:ln>
                  <a:noFill/>
                </a:ln>
                <a:solidFill>
                  <a:prstClr val="black"/>
                </a:solidFill>
                <a:effectLst/>
                <a:uLnTx/>
                <a:uFillTx/>
                <a:latin typeface="游ゴシック" panose="020F0502020204030204"/>
                <a:ea typeface="游ゴシック" panose="020B0400000000000000" pitchFamily="34" charset="-128"/>
              </a:endParaRPr>
            </a:p>
          </p:txBody>
        </p:sp>
      </p:grpSp>
      <p:sp>
        <p:nvSpPr>
          <p:cNvPr id="145" name="円/楕円 144">
            <a:extLst>
              <a:ext uri="{FF2B5EF4-FFF2-40B4-BE49-F238E27FC236}">
                <a16:creationId xmlns:a16="http://schemas.microsoft.com/office/drawing/2014/main" id="{77D0B340-6AD0-2FF9-7AB3-2E6F82575384}"/>
              </a:ext>
            </a:extLst>
          </p:cNvPr>
          <p:cNvSpPr/>
          <p:nvPr/>
        </p:nvSpPr>
        <p:spPr>
          <a:xfrm>
            <a:off x="2849331" y="1534707"/>
            <a:ext cx="119522" cy="119522"/>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146" name="円/楕円 145">
            <a:extLst>
              <a:ext uri="{FF2B5EF4-FFF2-40B4-BE49-F238E27FC236}">
                <a16:creationId xmlns:a16="http://schemas.microsoft.com/office/drawing/2014/main" id="{A0EBAAC5-A0C2-0B0F-FD77-62820D1BCBBA}"/>
              </a:ext>
            </a:extLst>
          </p:cNvPr>
          <p:cNvSpPr/>
          <p:nvPr/>
        </p:nvSpPr>
        <p:spPr>
          <a:xfrm>
            <a:off x="2387395" y="2541263"/>
            <a:ext cx="119522" cy="119522"/>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147" name="テキスト ボックス 146">
                <a:extLst>
                  <a:ext uri="{FF2B5EF4-FFF2-40B4-BE49-F238E27FC236}">
                    <a16:creationId xmlns:a16="http://schemas.microsoft.com/office/drawing/2014/main" id="{266DDA15-C8CA-D3E9-F0CC-4B4C8C1E436F}"/>
                  </a:ext>
                </a:extLst>
              </p:cNvPr>
              <p:cNvSpPr txBox="1"/>
              <p:nvPr/>
            </p:nvSpPr>
            <p:spPr>
              <a:xfrm>
                <a:off x="2553551" y="1124861"/>
                <a:ext cx="762068"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𝑔</m:t>
                          </m:r>
                        </m:e>
                        <m:sub>
                          <m:r>
                            <m:rPr>
                              <m:sty m:val="p"/>
                            </m:rPr>
                            <a:rPr lang="el-GR" altLang="ja-JP" i="1" smtClean="0">
                              <a:solidFill>
                                <a:prstClr val="black"/>
                              </a:solidFill>
                              <a:latin typeface="Cambria Math" panose="02040503050406030204" pitchFamily="18" charset="0"/>
                              <a:ea typeface="Cambria Math" panose="02040503050406030204" pitchFamily="18" charset="0"/>
                            </a:rPr>
                            <m:t>Λ</m:t>
                          </m:r>
                          <m:r>
                            <a:rPr lang="en-US" altLang="ja-JP" i="1" smtClean="0">
                              <a:solidFill>
                                <a:prstClr val="black"/>
                              </a:solidFill>
                              <a:latin typeface="Cambria Math" panose="02040503050406030204" pitchFamily="18" charset="0"/>
                            </a:rPr>
                            <m:t>𝑁𝐾</m:t>
                          </m:r>
                        </m:sub>
                      </m:sSub>
                    </m:oMath>
                  </m:oMathPara>
                </a14:m>
                <a:endParaRPr lang="ja-JP" altLang="en-US">
                  <a:solidFill>
                    <a:prstClr val="black"/>
                  </a:solidFill>
                  <a:latin typeface="游ゴシック" panose="020F0502020204030204"/>
                  <a:ea typeface="游ゴシック" panose="020B0400000000000000" pitchFamily="34" charset="-128"/>
                </a:endParaRPr>
              </a:p>
            </p:txBody>
          </p:sp>
        </mc:Choice>
        <mc:Fallback xmlns="">
          <p:sp>
            <p:nvSpPr>
              <p:cNvPr id="147" name="テキスト ボックス 146">
                <a:extLst>
                  <a:ext uri="{FF2B5EF4-FFF2-40B4-BE49-F238E27FC236}">
                    <a16:creationId xmlns:a16="http://schemas.microsoft.com/office/drawing/2014/main" id="{266DDA15-C8CA-D3E9-F0CC-4B4C8C1E436F}"/>
                  </a:ext>
                </a:extLst>
              </p:cNvPr>
              <p:cNvSpPr txBox="1">
                <a:spLocks noRot="1" noChangeAspect="1" noMove="1" noResize="1" noEditPoints="1" noAdjustHandles="1" noChangeArrowheads="1" noChangeShapeType="1" noTextEdit="1"/>
              </p:cNvSpPr>
              <p:nvPr/>
            </p:nvSpPr>
            <p:spPr>
              <a:xfrm>
                <a:off x="2553551" y="1124861"/>
                <a:ext cx="762068" cy="369332"/>
              </a:xfrm>
              <a:prstGeom prst="rect">
                <a:avLst/>
              </a:prstGeom>
              <a:blipFill>
                <a:blip r:embed="rId8"/>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8" name="テキスト ボックス 147">
                <a:extLst>
                  <a:ext uri="{FF2B5EF4-FFF2-40B4-BE49-F238E27FC236}">
                    <a16:creationId xmlns:a16="http://schemas.microsoft.com/office/drawing/2014/main" id="{1DCFBE4E-E1DF-D437-51A5-443EDEA537F1}"/>
                  </a:ext>
                </a:extLst>
              </p:cNvPr>
              <p:cNvSpPr txBox="1"/>
              <p:nvPr/>
            </p:nvSpPr>
            <p:spPr>
              <a:xfrm>
                <a:off x="2043496" y="2598417"/>
                <a:ext cx="762068" cy="369332"/>
              </a:xfrm>
              <a:prstGeom prst="rect">
                <a:avLst/>
              </a:prstGeom>
              <a:noFill/>
            </p:spPr>
            <p:txBody>
              <a:bodyPr wrap="none" rtlCol="0">
                <a:spAutoFit/>
              </a:bodyPr>
              <a:lstStyle/>
              <a:p>
                <a:pPr>
                  <a:defRPr/>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ea typeface="Cambria Math" panose="02040503050406030204" pitchFamily="18" charset="0"/>
                            </a:rPr>
                          </m:ctrlPr>
                        </m:sSubPr>
                        <m:e>
                          <m:r>
                            <a:rPr lang="en-US" altLang="ja-JP" i="1" smtClean="0">
                              <a:solidFill>
                                <a:prstClr val="black"/>
                              </a:solidFill>
                              <a:latin typeface="Cambria Math" panose="02040503050406030204" pitchFamily="18" charset="0"/>
                              <a:ea typeface="Cambria Math" panose="02040503050406030204" pitchFamily="18" charset="0"/>
                            </a:rPr>
                            <m:t>𝑔</m:t>
                          </m:r>
                        </m:e>
                        <m:sub>
                          <m:r>
                            <m:rPr>
                              <m:sty m:val="p"/>
                            </m:rPr>
                            <a:rPr lang="el-GR" altLang="ja-JP" i="1">
                              <a:solidFill>
                                <a:prstClr val="black"/>
                              </a:solidFill>
                              <a:latin typeface="Cambria Math" panose="02040503050406030204" pitchFamily="18" charset="0"/>
                              <a:ea typeface="Cambria Math" panose="02040503050406030204" pitchFamily="18" charset="0"/>
                            </a:rPr>
                            <m:t>Λ</m:t>
                          </m:r>
                          <m:r>
                            <a:rPr lang="en-US" altLang="ja-JP" i="1">
                              <a:solidFill>
                                <a:prstClr val="black"/>
                              </a:solidFill>
                              <a:latin typeface="Cambria Math" panose="02040503050406030204" pitchFamily="18" charset="0"/>
                              <a:ea typeface="Cambria Math" panose="02040503050406030204" pitchFamily="18" charset="0"/>
                            </a:rPr>
                            <m:t>𝑁𝐾</m:t>
                          </m:r>
                        </m:sub>
                      </m:sSub>
                    </m:oMath>
                  </m:oMathPara>
                </a14:m>
                <a:endParaRPr lang="ja-JP" altLang="en-US">
                  <a:solidFill>
                    <a:prstClr val="black"/>
                  </a:solidFill>
                  <a:latin typeface="游ゴシック" panose="020F0502020204030204"/>
                  <a:ea typeface="游ゴシック" panose="020B0400000000000000" pitchFamily="34" charset="-128"/>
                </a:endParaRPr>
              </a:p>
            </p:txBody>
          </p:sp>
        </mc:Choice>
        <mc:Fallback xmlns="">
          <p:sp>
            <p:nvSpPr>
              <p:cNvPr id="148" name="テキスト ボックス 147">
                <a:extLst>
                  <a:ext uri="{FF2B5EF4-FFF2-40B4-BE49-F238E27FC236}">
                    <a16:creationId xmlns:a16="http://schemas.microsoft.com/office/drawing/2014/main" id="{1DCFBE4E-E1DF-D437-51A5-443EDEA537F1}"/>
                  </a:ext>
                </a:extLst>
              </p:cNvPr>
              <p:cNvSpPr txBox="1">
                <a:spLocks noRot="1" noChangeAspect="1" noMove="1" noResize="1" noEditPoints="1" noAdjustHandles="1" noChangeArrowheads="1" noChangeShapeType="1" noTextEdit="1"/>
              </p:cNvSpPr>
              <p:nvPr/>
            </p:nvSpPr>
            <p:spPr>
              <a:xfrm>
                <a:off x="2043496" y="2598417"/>
                <a:ext cx="762068" cy="369332"/>
              </a:xfrm>
              <a:prstGeom prst="rect">
                <a:avLst/>
              </a:prstGeom>
              <a:blipFill>
                <a:blip r:embed="rId9"/>
                <a:stretch>
                  <a:fillRect b="-10000"/>
                </a:stretch>
              </a:blipFill>
            </p:spPr>
            <p:txBody>
              <a:bodyPr/>
              <a:lstStyle/>
              <a:p>
                <a:r>
                  <a:rPr lang="ja-JP" altLang="en-US">
                    <a:noFill/>
                  </a:rPr>
                  <a:t> </a:t>
                </a:r>
              </a:p>
            </p:txBody>
          </p:sp>
        </mc:Fallback>
      </mc:AlternateContent>
      <p:sp>
        <p:nvSpPr>
          <p:cNvPr id="149" name="テキスト ボックス 148">
            <a:extLst>
              <a:ext uri="{FF2B5EF4-FFF2-40B4-BE49-F238E27FC236}">
                <a16:creationId xmlns:a16="http://schemas.microsoft.com/office/drawing/2014/main" id="{684D7352-E70D-F2BA-606A-BD34BFC6B73C}"/>
              </a:ext>
            </a:extLst>
          </p:cNvPr>
          <p:cNvSpPr txBox="1"/>
          <p:nvPr/>
        </p:nvSpPr>
        <p:spPr>
          <a:xfrm>
            <a:off x="780742" y="755528"/>
            <a:ext cx="4129207" cy="369332"/>
          </a:xfrm>
          <a:prstGeom prst="rect">
            <a:avLst/>
          </a:prstGeom>
          <a:noFill/>
        </p:spPr>
        <p:txBody>
          <a:bodyPr wrap="none" rtlCol="0">
            <a:spAutoFit/>
          </a:bodyPr>
          <a:lstStyle/>
          <a:p>
            <a:r>
              <a:rPr kumimoji="1" lang="en-US" altLang="ja-JP" u="sng" dirty="0"/>
              <a:t>Boson Exchange Model (Nijmegen)</a:t>
            </a:r>
            <a:endParaRPr kumimoji="1" lang="ja-JP" altLang="en-US" u="sng"/>
          </a:p>
        </p:txBody>
      </p:sp>
      <p:sp>
        <p:nvSpPr>
          <p:cNvPr id="150" name="テキスト ボックス 149">
            <a:extLst>
              <a:ext uri="{FF2B5EF4-FFF2-40B4-BE49-F238E27FC236}">
                <a16:creationId xmlns:a16="http://schemas.microsoft.com/office/drawing/2014/main" id="{95662C96-8176-52FC-A594-5A688C58A998}"/>
              </a:ext>
            </a:extLst>
          </p:cNvPr>
          <p:cNvSpPr txBox="1"/>
          <p:nvPr/>
        </p:nvSpPr>
        <p:spPr>
          <a:xfrm>
            <a:off x="1247060" y="3736478"/>
            <a:ext cx="2890535" cy="369332"/>
          </a:xfrm>
          <a:prstGeom prst="rect">
            <a:avLst/>
          </a:prstGeom>
          <a:noFill/>
        </p:spPr>
        <p:txBody>
          <a:bodyPr wrap="none" rtlCol="0">
            <a:spAutoFit/>
          </a:bodyPr>
          <a:lstStyle/>
          <a:p>
            <a:r>
              <a:rPr kumimoji="1" lang="en-US" altLang="ja-JP" dirty="0"/>
              <a:t>SLS : Large as NN </a:t>
            </a:r>
            <a:r>
              <a:rPr lang="en-US" altLang="ja-JP" dirty="0"/>
              <a:t>force</a:t>
            </a:r>
            <a:endParaRPr kumimoji="1" lang="ja-JP" altLang="en-US"/>
          </a:p>
        </p:txBody>
      </p:sp>
      <p:sp>
        <p:nvSpPr>
          <p:cNvPr id="151" name="テキスト ボックス 150">
            <a:extLst>
              <a:ext uri="{FF2B5EF4-FFF2-40B4-BE49-F238E27FC236}">
                <a16:creationId xmlns:a16="http://schemas.microsoft.com/office/drawing/2014/main" id="{9BFAD938-3BD5-3A3C-8DAE-0776853277F8}"/>
              </a:ext>
            </a:extLst>
          </p:cNvPr>
          <p:cNvSpPr txBox="1"/>
          <p:nvPr/>
        </p:nvSpPr>
        <p:spPr>
          <a:xfrm>
            <a:off x="1235281" y="4188812"/>
            <a:ext cx="4302781" cy="369332"/>
          </a:xfrm>
          <a:prstGeom prst="rect">
            <a:avLst/>
          </a:prstGeom>
          <a:noFill/>
        </p:spPr>
        <p:txBody>
          <a:bodyPr wrap="none" rtlCol="0">
            <a:spAutoFit/>
          </a:bodyPr>
          <a:lstStyle/>
          <a:p>
            <a:r>
              <a:rPr kumimoji="1" lang="en-US" altLang="ja-JP" dirty="0"/>
              <a:t>ALS : Small contribution is predicted</a:t>
            </a:r>
          </a:p>
        </p:txBody>
      </p:sp>
      <mc:AlternateContent xmlns:mc="http://schemas.openxmlformats.org/markup-compatibility/2006" xmlns:a14="http://schemas.microsoft.com/office/drawing/2010/main">
        <mc:Choice Requires="a14">
          <p:sp>
            <p:nvSpPr>
              <p:cNvPr id="152" name="テキスト ボックス 151">
                <a:extLst>
                  <a:ext uri="{FF2B5EF4-FFF2-40B4-BE49-F238E27FC236}">
                    <a16:creationId xmlns:a16="http://schemas.microsoft.com/office/drawing/2014/main" id="{E1996580-8962-9450-3F6F-C5A815D76CCF}"/>
                  </a:ext>
                </a:extLst>
              </p:cNvPr>
              <p:cNvSpPr txBox="1"/>
              <p:nvPr/>
            </p:nvSpPr>
            <p:spPr>
              <a:xfrm>
                <a:off x="1823377" y="4571903"/>
                <a:ext cx="1799403" cy="46685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m:t>
                      </m:r>
                      <m:sSubSup>
                        <m:sSubSupPr>
                          <m:ctrlPr>
                            <a:rPr kumimoji="1" lang="en-US" altLang="ja-JP" sz="2400" b="0" i="1" smtClean="0">
                              <a:latin typeface="Cambria Math" panose="02040503050406030204" pitchFamily="18" charset="0"/>
                            </a:rPr>
                          </m:ctrlPr>
                        </m:sSubSupPr>
                        <m:e>
                          <m:r>
                            <a:rPr kumimoji="1" lang="en-US" altLang="ja-JP" sz="2400" b="0" i="1" smtClean="0">
                              <a:latin typeface="Cambria Math" panose="02040503050406030204" pitchFamily="18" charset="0"/>
                            </a:rPr>
                            <m:t>𝑀</m:t>
                          </m:r>
                        </m:e>
                        <m:sub>
                          <m:r>
                            <a:rPr kumimoji="1" lang="en-US" altLang="ja-JP" sz="2400" b="0" i="1" smtClean="0">
                              <a:latin typeface="Cambria Math" panose="02040503050406030204" pitchFamily="18" charset="0"/>
                            </a:rPr>
                            <m:t>𝑁</m:t>
                          </m:r>
                        </m:sub>
                        <m:sup>
                          <m:r>
                            <a:rPr kumimoji="1" lang="en-US" altLang="ja-JP" sz="2400" b="0" i="1" smtClean="0">
                              <a:latin typeface="Cambria Math" panose="02040503050406030204" pitchFamily="18" charset="0"/>
                            </a:rPr>
                            <m:t>2</m:t>
                          </m:r>
                        </m:sup>
                      </m:sSubSup>
                      <m:r>
                        <a:rPr kumimoji="1" lang="en-US" altLang="ja-JP" sz="2400" b="0" i="1" smtClean="0">
                          <a:latin typeface="Cambria Math" panose="02040503050406030204" pitchFamily="18" charset="0"/>
                        </a:rPr>
                        <m:t>−</m:t>
                      </m:r>
                      <m:sSubSup>
                        <m:sSubSupPr>
                          <m:ctrlPr>
                            <a:rPr kumimoji="1" lang="en-US" altLang="ja-JP" sz="2400" b="0" i="1" smtClean="0">
                              <a:latin typeface="Cambria Math" panose="02040503050406030204" pitchFamily="18" charset="0"/>
                            </a:rPr>
                          </m:ctrlPr>
                        </m:sSubSupPr>
                        <m:e>
                          <m:r>
                            <a:rPr kumimoji="1" lang="en-US" altLang="ja-JP" sz="2400" b="0" i="1" smtClean="0">
                              <a:latin typeface="Cambria Math" panose="02040503050406030204" pitchFamily="18" charset="0"/>
                            </a:rPr>
                            <m:t>𝑀</m:t>
                          </m:r>
                        </m:e>
                        <m:sub>
                          <m:r>
                            <a:rPr kumimoji="1" lang="en-US" altLang="ja-JP" sz="2400" b="0" i="1" smtClean="0">
                              <a:latin typeface="Cambria Math" panose="02040503050406030204" pitchFamily="18" charset="0"/>
                            </a:rPr>
                            <m:t>𝑌</m:t>
                          </m:r>
                        </m:sub>
                        <m:sup>
                          <m:r>
                            <a:rPr kumimoji="1" lang="en-US" altLang="ja-JP" sz="2400" b="0" i="1" smtClean="0">
                              <a:latin typeface="Cambria Math" panose="02040503050406030204" pitchFamily="18" charset="0"/>
                            </a:rPr>
                            <m:t>2</m:t>
                          </m:r>
                        </m:sup>
                      </m:sSubSup>
                    </m:oMath>
                  </m:oMathPara>
                </a14:m>
                <a:endParaRPr kumimoji="1" lang="ja-JP" altLang="en-US" sz="2400"/>
              </a:p>
            </p:txBody>
          </p:sp>
        </mc:Choice>
        <mc:Fallback xmlns="">
          <p:sp>
            <p:nvSpPr>
              <p:cNvPr id="152" name="テキスト ボックス 151">
                <a:extLst>
                  <a:ext uri="{FF2B5EF4-FFF2-40B4-BE49-F238E27FC236}">
                    <a16:creationId xmlns:a16="http://schemas.microsoft.com/office/drawing/2014/main" id="{E1996580-8962-9450-3F6F-C5A815D76CCF}"/>
                  </a:ext>
                </a:extLst>
              </p:cNvPr>
              <p:cNvSpPr txBox="1">
                <a:spLocks noRot="1" noChangeAspect="1" noMove="1" noResize="1" noEditPoints="1" noAdjustHandles="1" noChangeArrowheads="1" noChangeShapeType="1" noTextEdit="1"/>
              </p:cNvSpPr>
              <p:nvPr/>
            </p:nvSpPr>
            <p:spPr>
              <a:xfrm>
                <a:off x="1823377" y="4571903"/>
                <a:ext cx="1799403" cy="466859"/>
              </a:xfrm>
              <a:prstGeom prst="rect">
                <a:avLst/>
              </a:prstGeom>
              <a:blipFill>
                <a:blip r:embed="rId10"/>
                <a:stretch>
                  <a:fillRect/>
                </a:stretch>
              </a:blipFill>
            </p:spPr>
            <p:txBody>
              <a:bodyPr/>
              <a:lstStyle/>
              <a:p>
                <a:r>
                  <a:rPr lang="ja-JP" altLang="en-US">
                    <a:noFill/>
                  </a:rPr>
                  <a:t> </a:t>
                </a:r>
              </a:p>
            </p:txBody>
          </p:sp>
        </mc:Fallback>
      </mc:AlternateContent>
      <p:grpSp>
        <p:nvGrpSpPr>
          <p:cNvPr id="153" name="グループ化 152">
            <a:extLst>
              <a:ext uri="{FF2B5EF4-FFF2-40B4-BE49-F238E27FC236}">
                <a16:creationId xmlns:a16="http://schemas.microsoft.com/office/drawing/2014/main" id="{D23E5525-C05A-81EF-8222-0053AA2F08C6}"/>
              </a:ext>
            </a:extLst>
          </p:cNvPr>
          <p:cNvGrpSpPr/>
          <p:nvPr/>
        </p:nvGrpSpPr>
        <p:grpSpPr>
          <a:xfrm>
            <a:off x="6841447" y="691929"/>
            <a:ext cx="3520259" cy="2662724"/>
            <a:chOff x="151409" y="1848738"/>
            <a:chExt cx="3520259" cy="2662724"/>
          </a:xfrm>
        </p:grpSpPr>
        <p:grpSp>
          <p:nvGrpSpPr>
            <p:cNvPr id="154" name="グループ化 153">
              <a:extLst>
                <a:ext uri="{FF2B5EF4-FFF2-40B4-BE49-F238E27FC236}">
                  <a16:creationId xmlns:a16="http://schemas.microsoft.com/office/drawing/2014/main" id="{28799FE1-A36F-B74D-DB68-57CCD46A1C57}"/>
                </a:ext>
              </a:extLst>
            </p:cNvPr>
            <p:cNvGrpSpPr/>
            <p:nvPr/>
          </p:nvGrpSpPr>
          <p:grpSpPr>
            <a:xfrm>
              <a:off x="151409" y="1848738"/>
              <a:ext cx="3520259" cy="2214564"/>
              <a:chOff x="151409" y="1848738"/>
              <a:chExt cx="3520259" cy="2214564"/>
            </a:xfrm>
          </p:grpSpPr>
          <p:grpSp>
            <p:nvGrpSpPr>
              <p:cNvPr id="157" name="グループ化 156">
                <a:extLst>
                  <a:ext uri="{FF2B5EF4-FFF2-40B4-BE49-F238E27FC236}">
                    <a16:creationId xmlns:a16="http://schemas.microsoft.com/office/drawing/2014/main" id="{77DF3313-18B7-2483-0504-42FEC0BE30D3}"/>
                  </a:ext>
                </a:extLst>
              </p:cNvPr>
              <p:cNvGrpSpPr/>
              <p:nvPr/>
            </p:nvGrpSpPr>
            <p:grpSpPr>
              <a:xfrm>
                <a:off x="151409" y="2289166"/>
                <a:ext cx="3520259" cy="1774136"/>
                <a:chOff x="6725591" y="4506877"/>
                <a:chExt cx="4272624" cy="2153312"/>
              </a:xfrm>
            </p:grpSpPr>
            <p:pic>
              <p:nvPicPr>
                <p:cNvPr id="162" name="図 161" descr="ダイアグラム&#10;&#10;自動的に生成された説明">
                  <a:extLst>
                    <a:ext uri="{FF2B5EF4-FFF2-40B4-BE49-F238E27FC236}">
                      <a16:creationId xmlns:a16="http://schemas.microsoft.com/office/drawing/2014/main" id="{DB2AB00A-DD07-C804-95B1-41FC57CC03BB}"/>
                    </a:ext>
                  </a:extLst>
                </p:cNvPr>
                <p:cNvPicPr>
                  <a:picLocks noChangeAspect="1"/>
                </p:cNvPicPr>
                <p:nvPr/>
              </p:nvPicPr>
              <p:blipFill>
                <a:blip r:embed="rId11"/>
                <a:stretch>
                  <a:fillRect/>
                </a:stretch>
              </p:blipFill>
              <p:spPr>
                <a:xfrm>
                  <a:off x="6725591" y="4506877"/>
                  <a:ext cx="4272624" cy="2153312"/>
                </a:xfrm>
                <a:prstGeom prst="rect">
                  <a:avLst/>
                </a:prstGeom>
              </p:spPr>
            </p:pic>
            <p:sp>
              <p:nvSpPr>
                <p:cNvPr id="160" name="テキスト ボックス 159">
                  <a:extLst>
                    <a:ext uri="{FF2B5EF4-FFF2-40B4-BE49-F238E27FC236}">
                      <a16:creationId xmlns:a16="http://schemas.microsoft.com/office/drawing/2014/main" id="{FFA3EEB3-1E4E-5E4F-3E07-DCC76C4AE777}"/>
                    </a:ext>
                  </a:extLst>
                </p:cNvPr>
                <p:cNvSpPr txBox="1"/>
                <p:nvPr/>
              </p:nvSpPr>
              <p:spPr>
                <a:xfrm>
                  <a:off x="7160921" y="5576671"/>
                  <a:ext cx="1626915" cy="3735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quark &amp; gluon</a:t>
                  </a:r>
                  <a:endPar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cxnSp>
              <p:nvCxnSpPr>
                <p:cNvPr id="161" name="直線矢印コネクタ 160">
                  <a:extLst>
                    <a:ext uri="{FF2B5EF4-FFF2-40B4-BE49-F238E27FC236}">
                      <a16:creationId xmlns:a16="http://schemas.microsoft.com/office/drawing/2014/main" id="{40741C2A-6640-A4F6-0D4A-962B8190B6F1}"/>
                    </a:ext>
                  </a:extLst>
                </p:cNvPr>
                <p:cNvCxnSpPr>
                  <a:stCxn id="160" idx="0"/>
                </p:cNvCxnSpPr>
                <p:nvPr/>
              </p:nvCxnSpPr>
              <p:spPr>
                <a:xfrm flipV="1">
                  <a:off x="7974379" y="5405417"/>
                  <a:ext cx="204846" cy="1712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58" name="テキスト ボックス 157">
                <a:extLst>
                  <a:ext uri="{FF2B5EF4-FFF2-40B4-BE49-F238E27FC236}">
                    <a16:creationId xmlns:a16="http://schemas.microsoft.com/office/drawing/2014/main" id="{39E21CC2-A74E-AEB1-2CEC-15670260CD98}"/>
                  </a:ext>
                </a:extLst>
              </p:cNvPr>
              <p:cNvSpPr txBox="1"/>
              <p:nvPr/>
            </p:nvSpPr>
            <p:spPr>
              <a:xfrm>
                <a:off x="384372" y="1848738"/>
                <a:ext cx="22445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Quark based model</a:t>
                </a:r>
                <a:endParaRPr kumimoji="1" lang="ja-JP" altLang="en-US"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cxnSp>
          <p:nvCxnSpPr>
            <p:cNvPr id="155" name="直線矢印コネクタ 154">
              <a:extLst>
                <a:ext uri="{FF2B5EF4-FFF2-40B4-BE49-F238E27FC236}">
                  <a16:creationId xmlns:a16="http://schemas.microsoft.com/office/drawing/2014/main" id="{0559543F-F620-CFC0-CF53-54977F93A345}"/>
                </a:ext>
              </a:extLst>
            </p:cNvPr>
            <p:cNvCxnSpPr>
              <a:cxnSpLocks/>
            </p:cNvCxnSpPr>
            <p:nvPr/>
          </p:nvCxnSpPr>
          <p:spPr>
            <a:xfrm rot="5400000" flipV="1">
              <a:off x="1911538" y="2998614"/>
              <a:ext cx="0" cy="23331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6" name="テキスト ボックス 155">
              <a:extLst>
                <a:ext uri="{FF2B5EF4-FFF2-40B4-BE49-F238E27FC236}">
                  <a16:creationId xmlns:a16="http://schemas.microsoft.com/office/drawing/2014/main" id="{A6227249-8B82-405B-130B-64FA6C82AF77}"/>
                </a:ext>
              </a:extLst>
            </p:cNvPr>
            <p:cNvSpPr txBox="1"/>
            <p:nvPr/>
          </p:nvSpPr>
          <p:spPr>
            <a:xfrm>
              <a:off x="2358684" y="4234463"/>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rPr>
                <a:t>時間</a:t>
              </a:r>
            </a:p>
          </p:txBody>
        </p:sp>
      </p:grpSp>
      <p:sp>
        <p:nvSpPr>
          <p:cNvPr id="165" name="テキスト ボックス 164">
            <a:extLst>
              <a:ext uri="{FF2B5EF4-FFF2-40B4-BE49-F238E27FC236}">
                <a16:creationId xmlns:a16="http://schemas.microsoft.com/office/drawing/2014/main" id="{94DE3E28-80AA-F97A-8B24-B8EC83745125}"/>
              </a:ext>
            </a:extLst>
          </p:cNvPr>
          <p:cNvSpPr txBox="1"/>
          <p:nvPr/>
        </p:nvSpPr>
        <p:spPr>
          <a:xfrm>
            <a:off x="619256" y="3312675"/>
            <a:ext cx="2877454" cy="369332"/>
          </a:xfrm>
          <a:prstGeom prst="rect">
            <a:avLst/>
          </a:prstGeom>
          <a:noFill/>
        </p:spPr>
        <p:txBody>
          <a:bodyPr wrap="none" rtlCol="0">
            <a:spAutoFit/>
          </a:bodyPr>
          <a:lstStyle/>
          <a:p>
            <a:r>
              <a:rPr kumimoji="1" lang="en-US" altLang="ja-JP" dirty="0"/>
              <a:t>Vector meson exchange</a:t>
            </a:r>
            <a:endParaRPr kumimoji="1" lang="ja-JP" altLang="en-US"/>
          </a:p>
        </p:txBody>
      </p:sp>
      <p:sp>
        <p:nvSpPr>
          <p:cNvPr id="166" name="テキスト ボックス 165">
            <a:extLst>
              <a:ext uri="{FF2B5EF4-FFF2-40B4-BE49-F238E27FC236}">
                <a16:creationId xmlns:a16="http://schemas.microsoft.com/office/drawing/2014/main" id="{2CB75511-73AC-D828-643C-3EE901BF799E}"/>
              </a:ext>
            </a:extLst>
          </p:cNvPr>
          <p:cNvSpPr txBox="1"/>
          <p:nvPr/>
        </p:nvSpPr>
        <p:spPr>
          <a:xfrm>
            <a:off x="6121180" y="3312748"/>
            <a:ext cx="4360040" cy="369332"/>
          </a:xfrm>
          <a:prstGeom prst="rect">
            <a:avLst/>
          </a:prstGeom>
          <a:noFill/>
        </p:spPr>
        <p:txBody>
          <a:bodyPr wrap="none" rtlCol="0">
            <a:spAutoFit/>
          </a:bodyPr>
          <a:lstStyle/>
          <a:p>
            <a:r>
              <a:rPr kumimoji="1" lang="en-US" altLang="ja-JP" dirty="0"/>
              <a:t>One gluon exchange between quarks</a:t>
            </a:r>
            <a:endParaRPr kumimoji="1" lang="ja-JP" altLang="en-US"/>
          </a:p>
        </p:txBody>
      </p:sp>
      <p:sp>
        <p:nvSpPr>
          <p:cNvPr id="167" name="テキスト ボックス 166">
            <a:extLst>
              <a:ext uri="{FF2B5EF4-FFF2-40B4-BE49-F238E27FC236}">
                <a16:creationId xmlns:a16="http://schemas.microsoft.com/office/drawing/2014/main" id="{950A26FA-BD4E-567C-D8C1-C00246BB734B}"/>
              </a:ext>
            </a:extLst>
          </p:cNvPr>
          <p:cNvSpPr txBox="1"/>
          <p:nvPr/>
        </p:nvSpPr>
        <p:spPr>
          <a:xfrm>
            <a:off x="6555680" y="3680714"/>
            <a:ext cx="2890535" cy="369332"/>
          </a:xfrm>
          <a:prstGeom prst="rect">
            <a:avLst/>
          </a:prstGeom>
          <a:noFill/>
        </p:spPr>
        <p:txBody>
          <a:bodyPr wrap="none" rtlCol="0">
            <a:spAutoFit/>
          </a:bodyPr>
          <a:lstStyle/>
          <a:p>
            <a:r>
              <a:rPr kumimoji="1" lang="en-US" altLang="ja-JP" dirty="0"/>
              <a:t>SLS : Large as NN </a:t>
            </a:r>
            <a:r>
              <a:rPr lang="en-US" altLang="ja-JP" dirty="0"/>
              <a:t>force</a:t>
            </a:r>
            <a:endParaRPr kumimoji="1" lang="ja-JP" altLang="en-US"/>
          </a:p>
        </p:txBody>
      </p:sp>
      <p:sp>
        <p:nvSpPr>
          <p:cNvPr id="168" name="テキスト ボックス 167">
            <a:extLst>
              <a:ext uri="{FF2B5EF4-FFF2-40B4-BE49-F238E27FC236}">
                <a16:creationId xmlns:a16="http://schemas.microsoft.com/office/drawing/2014/main" id="{48C91064-D5E0-ACD7-50CF-A4CC3402C4A4}"/>
              </a:ext>
            </a:extLst>
          </p:cNvPr>
          <p:cNvSpPr txBox="1"/>
          <p:nvPr/>
        </p:nvSpPr>
        <p:spPr>
          <a:xfrm>
            <a:off x="6543901" y="4133048"/>
            <a:ext cx="2890535" cy="369332"/>
          </a:xfrm>
          <a:prstGeom prst="rect">
            <a:avLst/>
          </a:prstGeom>
          <a:noFill/>
        </p:spPr>
        <p:txBody>
          <a:bodyPr wrap="none" rtlCol="0">
            <a:spAutoFit/>
          </a:bodyPr>
          <a:lstStyle/>
          <a:p>
            <a:r>
              <a:rPr kumimoji="1" lang="en-US" altLang="ja-JP" dirty="0"/>
              <a:t>ALS : Large as NN </a:t>
            </a:r>
            <a:r>
              <a:rPr lang="en-US" altLang="ja-JP" dirty="0"/>
              <a:t>force</a:t>
            </a:r>
            <a:endParaRPr kumimoji="1" lang="en-US" altLang="ja-JP" dirty="0"/>
          </a:p>
        </p:txBody>
      </p:sp>
      <p:sp>
        <p:nvSpPr>
          <p:cNvPr id="169" name="テキスト ボックス 168">
            <a:extLst>
              <a:ext uri="{FF2B5EF4-FFF2-40B4-BE49-F238E27FC236}">
                <a16:creationId xmlns:a16="http://schemas.microsoft.com/office/drawing/2014/main" id="{8547A57A-02AF-90F1-1EF5-8D8E62FCAF60}"/>
              </a:ext>
            </a:extLst>
          </p:cNvPr>
          <p:cNvSpPr txBox="1"/>
          <p:nvPr/>
        </p:nvSpPr>
        <p:spPr>
          <a:xfrm>
            <a:off x="2559535" y="5523834"/>
            <a:ext cx="2443298" cy="369332"/>
          </a:xfrm>
          <a:prstGeom prst="rect">
            <a:avLst/>
          </a:prstGeom>
          <a:noFill/>
        </p:spPr>
        <p:txBody>
          <a:bodyPr wrap="none" rtlCol="0">
            <a:spAutoFit/>
          </a:bodyPr>
          <a:lstStyle/>
          <a:p>
            <a:r>
              <a:rPr lang="en-US" altLang="ja-JP" dirty="0"/>
              <a:t>LS(</a:t>
            </a:r>
            <a:r>
              <a:rPr lang="en-US" altLang="ja-JP" dirty="0">
                <a:latin typeface="Symbol" pitchFamily="2" charset="2"/>
              </a:rPr>
              <a:t>L</a:t>
            </a:r>
            <a:r>
              <a:rPr lang="en-US" altLang="ja-JP" dirty="0"/>
              <a:t>N) = SLS - ALS</a:t>
            </a:r>
            <a:endParaRPr kumimoji="1" lang="ja-JP" altLang="en-US"/>
          </a:p>
        </p:txBody>
      </p:sp>
      <p:sp>
        <p:nvSpPr>
          <p:cNvPr id="170" name="右矢印 169">
            <a:extLst>
              <a:ext uri="{FF2B5EF4-FFF2-40B4-BE49-F238E27FC236}">
                <a16:creationId xmlns:a16="http://schemas.microsoft.com/office/drawing/2014/main" id="{009C71F3-BC05-4E4D-B705-A06BE6F18313}"/>
              </a:ext>
            </a:extLst>
          </p:cNvPr>
          <p:cNvSpPr/>
          <p:nvPr/>
        </p:nvSpPr>
        <p:spPr>
          <a:xfrm>
            <a:off x="1225086" y="5073347"/>
            <a:ext cx="785332" cy="459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テキスト ボックス 170">
            <a:extLst>
              <a:ext uri="{FF2B5EF4-FFF2-40B4-BE49-F238E27FC236}">
                <a16:creationId xmlns:a16="http://schemas.microsoft.com/office/drawing/2014/main" id="{AAF7ED7E-02C2-77D3-5643-B10C7A4A2F64}"/>
              </a:ext>
            </a:extLst>
          </p:cNvPr>
          <p:cNvSpPr txBox="1"/>
          <p:nvPr/>
        </p:nvSpPr>
        <p:spPr>
          <a:xfrm>
            <a:off x="2160387" y="5138277"/>
            <a:ext cx="3608680" cy="400110"/>
          </a:xfrm>
          <a:prstGeom prst="rect">
            <a:avLst/>
          </a:prstGeom>
          <a:noFill/>
        </p:spPr>
        <p:txBody>
          <a:bodyPr wrap="none" rtlCol="0">
            <a:spAutoFit/>
          </a:bodyPr>
          <a:lstStyle/>
          <a:p>
            <a:r>
              <a:rPr kumimoji="1" lang="en-US" altLang="ja-JP" sz="2000" dirty="0"/>
              <a:t>Predict sizable </a:t>
            </a:r>
            <a:r>
              <a:rPr kumimoji="1" lang="en-US" altLang="ja-JP" sz="2000" dirty="0">
                <a:latin typeface="Symbol" pitchFamily="2" charset="2"/>
              </a:rPr>
              <a:t>L</a:t>
            </a:r>
            <a:r>
              <a:rPr kumimoji="1" lang="en-US" altLang="ja-JP" sz="2000" dirty="0"/>
              <a:t>N LS force </a:t>
            </a:r>
            <a:endParaRPr kumimoji="1" lang="ja-JP" altLang="en-US" sz="2000"/>
          </a:p>
        </p:txBody>
      </p:sp>
      <p:sp>
        <p:nvSpPr>
          <p:cNvPr id="173" name="右矢印 172">
            <a:extLst>
              <a:ext uri="{FF2B5EF4-FFF2-40B4-BE49-F238E27FC236}">
                <a16:creationId xmlns:a16="http://schemas.microsoft.com/office/drawing/2014/main" id="{7775E6BF-F813-1B2C-CA82-D0832967727C}"/>
              </a:ext>
            </a:extLst>
          </p:cNvPr>
          <p:cNvSpPr/>
          <p:nvPr/>
        </p:nvSpPr>
        <p:spPr>
          <a:xfrm>
            <a:off x="6253866" y="4691601"/>
            <a:ext cx="785332" cy="459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テキスト ボックス 173">
            <a:extLst>
              <a:ext uri="{FF2B5EF4-FFF2-40B4-BE49-F238E27FC236}">
                <a16:creationId xmlns:a16="http://schemas.microsoft.com/office/drawing/2014/main" id="{E30536CC-CF57-A230-D784-2D4C7F8A1C77}"/>
              </a:ext>
            </a:extLst>
          </p:cNvPr>
          <p:cNvSpPr txBox="1"/>
          <p:nvPr/>
        </p:nvSpPr>
        <p:spPr>
          <a:xfrm>
            <a:off x="7162243" y="4615157"/>
            <a:ext cx="4544386" cy="707886"/>
          </a:xfrm>
          <a:prstGeom prst="rect">
            <a:avLst/>
          </a:prstGeom>
          <a:noFill/>
        </p:spPr>
        <p:txBody>
          <a:bodyPr wrap="none" rtlCol="0">
            <a:spAutoFit/>
          </a:bodyPr>
          <a:lstStyle/>
          <a:p>
            <a:r>
              <a:rPr kumimoji="1" lang="en-US" altLang="ja-JP" sz="2000" dirty="0"/>
              <a:t>Naturally explain small LN LS force</a:t>
            </a:r>
          </a:p>
          <a:p>
            <a:r>
              <a:rPr lang="en-US" altLang="ja-JP" sz="2000" dirty="0"/>
              <a:t>by the cancellation of SLS and ALS</a:t>
            </a:r>
            <a:endParaRPr kumimoji="1" lang="ja-JP" altLang="en-US" sz="2000"/>
          </a:p>
        </p:txBody>
      </p:sp>
      <p:sp>
        <p:nvSpPr>
          <p:cNvPr id="175" name="テキスト ボックス 174">
            <a:extLst>
              <a:ext uri="{FF2B5EF4-FFF2-40B4-BE49-F238E27FC236}">
                <a16:creationId xmlns:a16="http://schemas.microsoft.com/office/drawing/2014/main" id="{BCA86F1F-C320-2404-5639-443E2AA55C5A}"/>
              </a:ext>
            </a:extLst>
          </p:cNvPr>
          <p:cNvSpPr txBox="1"/>
          <p:nvPr/>
        </p:nvSpPr>
        <p:spPr>
          <a:xfrm>
            <a:off x="458694" y="6102926"/>
            <a:ext cx="1140555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dirty="0"/>
              <a:t>The small LS force in the </a:t>
            </a:r>
            <a:r>
              <a:rPr kumimoji="1" lang="en-US" altLang="ja-JP" dirty="0">
                <a:latin typeface="Symbol" pitchFamily="2" charset="2"/>
              </a:rPr>
              <a:t>L</a:t>
            </a:r>
            <a:r>
              <a:rPr kumimoji="1" lang="en-US" altLang="ja-JP" dirty="0"/>
              <a:t>N interaction is evidence for the quark contribution in the BB interaction.</a:t>
            </a:r>
            <a:endParaRPr kumimoji="1" lang="ja-JP" altLang="en-US"/>
          </a:p>
        </p:txBody>
      </p:sp>
    </p:spTree>
    <p:extLst>
      <p:ext uri="{BB962C8B-B14F-4D97-AF65-F5344CB8AC3E}">
        <p14:creationId xmlns:p14="http://schemas.microsoft.com/office/powerpoint/2010/main" val="181697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D7D3D-28ED-F3BB-C870-84304968657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20F7BE-37B0-66D7-1368-B6DE4F960743}"/>
              </a:ext>
            </a:extLst>
          </p:cNvPr>
          <p:cNvSpPr>
            <a:spLocks noGrp="1"/>
          </p:cNvSpPr>
          <p:nvPr>
            <p:ph type="title"/>
          </p:nvPr>
        </p:nvSpPr>
        <p:spPr>
          <a:xfrm>
            <a:off x="458694" y="0"/>
            <a:ext cx="10895106" cy="1325563"/>
          </a:xfrm>
        </p:spPr>
        <p:txBody>
          <a:bodyPr/>
          <a:lstStyle/>
          <a:p>
            <a:r>
              <a:rPr kumimoji="1" lang="en-US" altLang="ja-JP" dirty="0"/>
              <a:t>Investigate deep inside of nuclei</a:t>
            </a:r>
            <a:endParaRPr kumimoji="1" lang="ja-JP" altLang="en-US"/>
          </a:p>
        </p:txBody>
      </p:sp>
      <p:grpSp>
        <p:nvGrpSpPr>
          <p:cNvPr id="13" name="グループ化 3">
            <a:extLst>
              <a:ext uri="{FF2B5EF4-FFF2-40B4-BE49-F238E27FC236}">
                <a16:creationId xmlns:a16="http://schemas.microsoft.com/office/drawing/2014/main" id="{3EBE58BF-1A00-C6D3-E9E6-15EFA246AAA9}"/>
              </a:ext>
            </a:extLst>
          </p:cNvPr>
          <p:cNvGrpSpPr>
            <a:grpSpLocks/>
          </p:cNvGrpSpPr>
          <p:nvPr/>
        </p:nvGrpSpPr>
        <p:grpSpPr bwMode="auto">
          <a:xfrm>
            <a:off x="6517784" y="1539019"/>
            <a:ext cx="4334278" cy="4097106"/>
            <a:chOff x="428625" y="1095375"/>
            <a:chExt cx="4178300" cy="4476750"/>
          </a:xfrm>
        </p:grpSpPr>
        <p:pic>
          <p:nvPicPr>
            <p:cNvPr id="14" name="Picture 2" descr="shell89Yonly">
              <a:extLst>
                <a:ext uri="{FF2B5EF4-FFF2-40B4-BE49-F238E27FC236}">
                  <a16:creationId xmlns:a16="http://schemas.microsoft.com/office/drawing/2014/main" id="{39192B3A-52A7-5175-CB6D-7440C7417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92" t="9615"/>
            <a:stretch>
              <a:fillRect/>
            </a:stretch>
          </p:blipFill>
          <p:spPr bwMode="auto">
            <a:xfrm>
              <a:off x="428625" y="1095375"/>
              <a:ext cx="417830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D2B2B0DA-8CAA-9DBE-7E43-34431FC1745E}"/>
                </a:ext>
              </a:extLst>
            </p:cNvPr>
            <p:cNvSpPr/>
            <p:nvPr/>
          </p:nvSpPr>
          <p:spPr>
            <a:xfrm>
              <a:off x="2420938" y="2049463"/>
              <a:ext cx="601662"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grpSp>
      <p:sp>
        <p:nvSpPr>
          <p:cNvPr id="16" name="Rectangle 5">
            <a:extLst>
              <a:ext uri="{FF2B5EF4-FFF2-40B4-BE49-F238E27FC236}">
                <a16:creationId xmlns:a16="http://schemas.microsoft.com/office/drawing/2014/main" id="{7E7BF327-5408-9E17-A493-FD1459BEDEC9}"/>
              </a:ext>
            </a:extLst>
          </p:cNvPr>
          <p:cNvSpPr>
            <a:spLocks noChangeArrowheads="1"/>
          </p:cNvSpPr>
          <p:nvPr/>
        </p:nvSpPr>
        <p:spPr bwMode="auto">
          <a:xfrm>
            <a:off x="6715434" y="5166923"/>
            <a:ext cx="4907831"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Arial" charset="0"/>
                <a:ea typeface="ＭＳ Ｐゴシック" charset="-128"/>
                <a:cs typeface="+mn-cs"/>
              </a:rPr>
              <a:t>Hypernuclear</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mass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ＭＳ Ｐゴシック" charset="-128"/>
                <a:cs typeface="+mn-cs"/>
              </a:rPr>
              <a:t>L</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 binding energy)(MeV)</a:t>
            </a:r>
          </a:p>
        </p:txBody>
      </p:sp>
      <p:grpSp>
        <p:nvGrpSpPr>
          <p:cNvPr id="17" name="Group 6">
            <a:extLst>
              <a:ext uri="{FF2B5EF4-FFF2-40B4-BE49-F238E27FC236}">
                <a16:creationId xmlns:a16="http://schemas.microsoft.com/office/drawing/2014/main" id="{BA0F4276-6D11-FB9B-D612-E38CB9087C2B}"/>
              </a:ext>
            </a:extLst>
          </p:cNvPr>
          <p:cNvGrpSpPr>
            <a:grpSpLocks/>
          </p:cNvGrpSpPr>
          <p:nvPr/>
        </p:nvGrpSpPr>
        <p:grpSpPr bwMode="auto">
          <a:xfrm>
            <a:off x="9549008" y="3302977"/>
            <a:ext cx="2184298" cy="3189263"/>
            <a:chOff x="2109" y="2024"/>
            <a:chExt cx="1402" cy="1995"/>
          </a:xfrm>
        </p:grpSpPr>
        <p:pic>
          <p:nvPicPr>
            <p:cNvPr id="18" name="Picture 7" descr="orbit4">
              <a:extLst>
                <a:ext uri="{FF2B5EF4-FFF2-40B4-BE49-F238E27FC236}">
                  <a16:creationId xmlns:a16="http://schemas.microsoft.com/office/drawing/2014/main" id="{6C887955-2F57-4D70-B7DD-C81A5651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 y="3433"/>
              <a:ext cx="907"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156148"/>
                  </a:solidFill>
                  <a:miter lim="800000"/>
                  <a:headEnd/>
                  <a:tailEnd/>
                </a14:hiddenLine>
              </a:ext>
            </a:extLst>
          </p:spPr>
        </p:pic>
        <p:sp>
          <p:nvSpPr>
            <p:cNvPr id="19" name="Line 8">
              <a:extLst>
                <a:ext uri="{FF2B5EF4-FFF2-40B4-BE49-F238E27FC236}">
                  <a16:creationId xmlns:a16="http://schemas.microsoft.com/office/drawing/2014/main" id="{172E4518-4E2B-1CA5-5304-7FCA13120D74}"/>
                </a:ext>
              </a:extLst>
            </p:cNvPr>
            <p:cNvSpPr>
              <a:spLocks noChangeShapeType="1"/>
            </p:cNvSpPr>
            <p:nvPr/>
          </p:nvSpPr>
          <p:spPr bwMode="auto">
            <a:xfrm>
              <a:off x="2109" y="2024"/>
              <a:ext cx="635" cy="1542"/>
            </a:xfrm>
            <a:prstGeom prst="line">
              <a:avLst/>
            </a:prstGeom>
            <a:noFill/>
            <a:ln w="28575">
              <a:solidFill>
                <a:srgbClr val="156148">
                  <a:alpha val="69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grpSp>
        <p:nvGrpSpPr>
          <p:cNvPr id="20" name="Group 9">
            <a:extLst>
              <a:ext uri="{FF2B5EF4-FFF2-40B4-BE49-F238E27FC236}">
                <a16:creationId xmlns:a16="http://schemas.microsoft.com/office/drawing/2014/main" id="{EBE2D1FF-373C-328C-94ED-45AB5FBB6899}"/>
              </a:ext>
            </a:extLst>
          </p:cNvPr>
          <p:cNvGrpSpPr>
            <a:grpSpLocks/>
          </p:cNvGrpSpPr>
          <p:nvPr/>
        </p:nvGrpSpPr>
        <p:grpSpPr bwMode="auto">
          <a:xfrm>
            <a:off x="6336799" y="4930552"/>
            <a:ext cx="1455738" cy="1643063"/>
            <a:chOff x="66" y="3022"/>
            <a:chExt cx="917" cy="1035"/>
          </a:xfrm>
        </p:grpSpPr>
        <p:pic>
          <p:nvPicPr>
            <p:cNvPr id="21" name="Picture 10" descr="orbit1">
              <a:extLst>
                <a:ext uri="{FF2B5EF4-FFF2-40B4-BE49-F238E27FC236}">
                  <a16:creationId xmlns:a16="http://schemas.microsoft.com/office/drawing/2014/main" id="{0E01A534-4AD7-D65E-24EF-9DFE4CB6A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 y="3429"/>
              <a:ext cx="635"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Line 11">
              <a:extLst>
                <a:ext uri="{FF2B5EF4-FFF2-40B4-BE49-F238E27FC236}">
                  <a16:creationId xmlns:a16="http://schemas.microsoft.com/office/drawing/2014/main" id="{A563E15C-21EC-B134-CDAE-04D8B675DA7E}"/>
                </a:ext>
              </a:extLst>
            </p:cNvPr>
            <p:cNvSpPr>
              <a:spLocks noChangeShapeType="1"/>
            </p:cNvSpPr>
            <p:nvPr/>
          </p:nvSpPr>
          <p:spPr bwMode="auto">
            <a:xfrm flipH="1">
              <a:off x="657" y="3022"/>
              <a:ext cx="326" cy="499"/>
            </a:xfrm>
            <a:prstGeom prst="line">
              <a:avLst/>
            </a:prstGeom>
            <a:noFill/>
            <a:ln w="28575">
              <a:solidFill>
                <a:srgbClr val="156148">
                  <a:alpha val="69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grpSp>
        <p:nvGrpSpPr>
          <p:cNvPr id="23" name="Group 12">
            <a:extLst>
              <a:ext uri="{FF2B5EF4-FFF2-40B4-BE49-F238E27FC236}">
                <a16:creationId xmlns:a16="http://schemas.microsoft.com/office/drawing/2014/main" id="{89F8F85A-DEBD-9C33-6D8F-46B7A7517152}"/>
              </a:ext>
            </a:extLst>
          </p:cNvPr>
          <p:cNvGrpSpPr>
            <a:grpSpLocks/>
          </p:cNvGrpSpPr>
          <p:nvPr/>
        </p:nvGrpSpPr>
        <p:grpSpPr bwMode="auto">
          <a:xfrm>
            <a:off x="7665445" y="4680201"/>
            <a:ext cx="993775" cy="1905000"/>
            <a:chOff x="930" y="2886"/>
            <a:chExt cx="626" cy="1200"/>
          </a:xfrm>
        </p:grpSpPr>
        <p:sp>
          <p:nvSpPr>
            <p:cNvPr id="24" name="Line 13">
              <a:extLst>
                <a:ext uri="{FF2B5EF4-FFF2-40B4-BE49-F238E27FC236}">
                  <a16:creationId xmlns:a16="http://schemas.microsoft.com/office/drawing/2014/main" id="{535EF0D5-9AD0-701B-DBD4-E5720FF46699}"/>
                </a:ext>
              </a:extLst>
            </p:cNvPr>
            <p:cNvSpPr>
              <a:spLocks noChangeShapeType="1"/>
            </p:cNvSpPr>
            <p:nvPr/>
          </p:nvSpPr>
          <p:spPr bwMode="auto">
            <a:xfrm flipH="1">
              <a:off x="1247" y="2886"/>
              <a:ext cx="91" cy="589"/>
            </a:xfrm>
            <a:prstGeom prst="line">
              <a:avLst/>
            </a:prstGeom>
            <a:noFill/>
            <a:ln w="28575">
              <a:solidFill>
                <a:srgbClr val="156148">
                  <a:alpha val="69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pic>
          <p:nvPicPr>
            <p:cNvPr id="25" name="Picture 14" descr="orbit2">
              <a:extLst>
                <a:ext uri="{FF2B5EF4-FFF2-40B4-BE49-F238E27FC236}">
                  <a16:creationId xmlns:a16="http://schemas.microsoft.com/office/drawing/2014/main" id="{B44E17A1-7182-AB45-8F4D-945E8AFC4E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 y="3475"/>
              <a:ext cx="626"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15">
            <a:extLst>
              <a:ext uri="{FF2B5EF4-FFF2-40B4-BE49-F238E27FC236}">
                <a16:creationId xmlns:a16="http://schemas.microsoft.com/office/drawing/2014/main" id="{23B43640-AC19-2348-9B8B-ADC9917C8C64}"/>
              </a:ext>
            </a:extLst>
          </p:cNvPr>
          <p:cNvGrpSpPr>
            <a:grpSpLocks/>
          </p:cNvGrpSpPr>
          <p:nvPr/>
        </p:nvGrpSpPr>
        <p:grpSpPr bwMode="auto">
          <a:xfrm>
            <a:off x="8933935" y="4023702"/>
            <a:ext cx="1169987" cy="2552700"/>
            <a:chOff x="1701" y="2478"/>
            <a:chExt cx="737" cy="1608"/>
          </a:xfrm>
        </p:grpSpPr>
        <p:sp>
          <p:nvSpPr>
            <p:cNvPr id="27" name="Line 16">
              <a:extLst>
                <a:ext uri="{FF2B5EF4-FFF2-40B4-BE49-F238E27FC236}">
                  <a16:creationId xmlns:a16="http://schemas.microsoft.com/office/drawing/2014/main" id="{771DC307-06EC-08E4-5820-FE2BF4061296}"/>
                </a:ext>
              </a:extLst>
            </p:cNvPr>
            <p:cNvSpPr>
              <a:spLocks noChangeShapeType="1"/>
            </p:cNvSpPr>
            <p:nvPr/>
          </p:nvSpPr>
          <p:spPr bwMode="auto">
            <a:xfrm>
              <a:off x="1701" y="2478"/>
              <a:ext cx="317" cy="997"/>
            </a:xfrm>
            <a:prstGeom prst="line">
              <a:avLst/>
            </a:prstGeom>
            <a:noFill/>
            <a:ln w="28575">
              <a:solidFill>
                <a:srgbClr val="156148">
                  <a:alpha val="69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pic>
          <p:nvPicPr>
            <p:cNvPr id="28" name="Picture 17" descr="orbit3">
              <a:extLst>
                <a:ext uri="{FF2B5EF4-FFF2-40B4-BE49-F238E27FC236}">
                  <a16:creationId xmlns:a16="http://schemas.microsoft.com/office/drawing/2014/main" id="{15EE6EF6-2F31-9090-733F-89963AE1BE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1" y="3475"/>
              <a:ext cx="737"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 name="Group 18">
            <a:extLst>
              <a:ext uri="{FF2B5EF4-FFF2-40B4-BE49-F238E27FC236}">
                <a16:creationId xmlns:a16="http://schemas.microsoft.com/office/drawing/2014/main" id="{5453616C-7D4F-AA0A-43FA-3B8F7B96A92E}"/>
              </a:ext>
            </a:extLst>
          </p:cNvPr>
          <p:cNvGrpSpPr>
            <a:grpSpLocks/>
          </p:cNvGrpSpPr>
          <p:nvPr/>
        </p:nvGrpSpPr>
        <p:grpSpPr bwMode="auto">
          <a:xfrm>
            <a:off x="7336004" y="1821914"/>
            <a:ext cx="1560528" cy="792162"/>
            <a:chOff x="560" y="1726"/>
            <a:chExt cx="725" cy="499"/>
          </a:xfrm>
        </p:grpSpPr>
        <p:sp>
          <p:nvSpPr>
            <p:cNvPr id="30" name="Rectangle 19">
              <a:extLst>
                <a:ext uri="{FF2B5EF4-FFF2-40B4-BE49-F238E27FC236}">
                  <a16:creationId xmlns:a16="http://schemas.microsoft.com/office/drawing/2014/main" id="{BBC239D8-DA18-D12A-8860-154E31D6C31B}"/>
                </a:ext>
              </a:extLst>
            </p:cNvPr>
            <p:cNvSpPr>
              <a:spLocks noChangeArrowheads="1"/>
            </p:cNvSpPr>
            <p:nvPr/>
          </p:nvSpPr>
          <p:spPr bwMode="auto">
            <a:xfrm>
              <a:off x="560" y="1726"/>
              <a:ext cx="725" cy="499"/>
            </a:xfrm>
            <a:prstGeom prst="rect">
              <a:avLst/>
            </a:prstGeom>
            <a:solidFill>
              <a:srgbClr val="99FFCC"/>
            </a:solidFill>
            <a:ln w="9525">
              <a:solidFill>
                <a:srgbClr val="104C3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grpSp>
          <p:nvGrpSpPr>
            <p:cNvPr id="31" name="Group 20">
              <a:extLst>
                <a:ext uri="{FF2B5EF4-FFF2-40B4-BE49-F238E27FC236}">
                  <a16:creationId xmlns:a16="http://schemas.microsoft.com/office/drawing/2014/main" id="{A4785FD2-68A8-2B24-723A-D4EA2CE6C5EC}"/>
                </a:ext>
              </a:extLst>
            </p:cNvPr>
            <p:cNvGrpSpPr>
              <a:grpSpLocks/>
            </p:cNvGrpSpPr>
            <p:nvPr/>
          </p:nvGrpSpPr>
          <p:grpSpPr bwMode="auto">
            <a:xfrm>
              <a:off x="635" y="1742"/>
              <a:ext cx="599" cy="454"/>
              <a:chOff x="685" y="1560"/>
              <a:chExt cx="599" cy="454"/>
            </a:xfrm>
          </p:grpSpPr>
          <p:sp>
            <p:nvSpPr>
              <p:cNvPr id="32" name="Rectangle 21">
                <a:extLst>
                  <a:ext uri="{FF2B5EF4-FFF2-40B4-BE49-F238E27FC236}">
                    <a16:creationId xmlns:a16="http://schemas.microsoft.com/office/drawing/2014/main" id="{DFA48B33-E44B-FEFD-85F1-5CBADF6D71F1}"/>
                  </a:ext>
                </a:extLst>
              </p:cNvPr>
              <p:cNvSpPr>
                <a:spLocks noChangeArrowheads="1"/>
              </p:cNvSpPr>
              <p:nvPr/>
            </p:nvSpPr>
            <p:spPr bwMode="auto">
              <a:xfrm>
                <a:off x="866" y="1595"/>
                <a:ext cx="300" cy="36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0" i="0" u="none" strike="noStrike" kern="1200" cap="none" spc="0" normalizeH="0" baseline="-25000" noProof="0" dirty="0">
                    <a:ln>
                      <a:noFill/>
                    </a:ln>
                    <a:solidFill>
                      <a:srgbClr val="000000"/>
                    </a:solidFill>
                    <a:effectLst/>
                    <a:uLnTx/>
                    <a:uFillTx/>
                    <a:latin typeface="Symbol" pitchFamily="18" charset="2"/>
                    <a:ea typeface="ＭＳ Ｐゴシック" charset="-128"/>
                    <a:cs typeface="+mn-cs"/>
                  </a:rPr>
                  <a:t>L</a:t>
                </a:r>
                <a:r>
                  <a:rPr kumimoji="1" lang="en-US" altLang="ja-JP" sz="3200" b="0" i="0" u="none" strike="noStrike" kern="1200" cap="none" spc="0" normalizeH="0" baseline="0" noProof="0" dirty="0">
                    <a:ln>
                      <a:noFill/>
                    </a:ln>
                    <a:solidFill>
                      <a:srgbClr val="000000"/>
                    </a:solidFill>
                    <a:effectLst/>
                    <a:uLnTx/>
                    <a:uFillTx/>
                    <a:latin typeface="Arial" charset="0"/>
                    <a:ea typeface="ＭＳ Ｐゴシック" charset="-128"/>
                    <a:cs typeface="+mn-cs"/>
                  </a:rPr>
                  <a:t>Y</a:t>
                </a:r>
              </a:p>
            </p:txBody>
          </p:sp>
          <p:sp>
            <p:nvSpPr>
              <p:cNvPr id="33" name="Rectangle 22">
                <a:extLst>
                  <a:ext uri="{FF2B5EF4-FFF2-40B4-BE49-F238E27FC236}">
                    <a16:creationId xmlns:a16="http://schemas.microsoft.com/office/drawing/2014/main" id="{CA8B6AC6-D77A-5A08-4FB2-37A26099175E}"/>
                  </a:ext>
                </a:extLst>
              </p:cNvPr>
              <p:cNvSpPr>
                <a:spLocks noChangeArrowheads="1"/>
              </p:cNvSpPr>
              <p:nvPr/>
            </p:nvSpPr>
            <p:spPr bwMode="auto">
              <a:xfrm>
                <a:off x="735" y="1560"/>
                <a:ext cx="218" cy="25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charset="0"/>
                    <a:ea typeface="ＭＳ Ｐゴシック" charset="-128"/>
                    <a:cs typeface="+mn-cs"/>
                  </a:rPr>
                  <a:t>89</a:t>
                </a:r>
              </a:p>
            </p:txBody>
          </p:sp>
          <p:sp>
            <p:nvSpPr>
              <p:cNvPr id="34" name="Rectangle 23">
                <a:extLst>
                  <a:ext uri="{FF2B5EF4-FFF2-40B4-BE49-F238E27FC236}">
                    <a16:creationId xmlns:a16="http://schemas.microsoft.com/office/drawing/2014/main" id="{DB5B3BAE-F72E-E5FA-1CE1-B80CCDDA5561}"/>
                  </a:ext>
                </a:extLst>
              </p:cNvPr>
              <p:cNvSpPr>
                <a:spLocks noChangeArrowheads="1"/>
              </p:cNvSpPr>
              <p:nvPr/>
            </p:nvSpPr>
            <p:spPr bwMode="auto">
              <a:xfrm>
                <a:off x="685" y="1762"/>
                <a:ext cx="218" cy="25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charset="0"/>
                    <a:ea typeface="ＭＳ Ｐゴシック" charset="-128"/>
                    <a:cs typeface="+mn-cs"/>
                  </a:rPr>
                  <a:t>39</a:t>
                </a:r>
              </a:p>
            </p:txBody>
          </p:sp>
          <p:sp>
            <p:nvSpPr>
              <p:cNvPr id="35" name="Rectangle 24">
                <a:extLst>
                  <a:ext uri="{FF2B5EF4-FFF2-40B4-BE49-F238E27FC236}">
                    <a16:creationId xmlns:a16="http://schemas.microsoft.com/office/drawing/2014/main" id="{418B1EAB-48F5-F244-7BD2-322D0E002E3C}"/>
                  </a:ext>
                </a:extLst>
              </p:cNvPr>
              <p:cNvSpPr>
                <a:spLocks noChangeArrowheads="1"/>
              </p:cNvSpPr>
              <p:nvPr/>
            </p:nvSpPr>
            <p:spPr bwMode="auto">
              <a:xfrm>
                <a:off x="1066" y="1748"/>
                <a:ext cx="218" cy="25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charset="0"/>
                    <a:ea typeface="ＭＳ Ｐゴシック" charset="-128"/>
                    <a:cs typeface="+mn-cs"/>
                  </a:rPr>
                  <a:t>49</a:t>
                </a:r>
              </a:p>
            </p:txBody>
          </p:sp>
        </p:grpSp>
      </p:grpSp>
      <p:sp>
        <p:nvSpPr>
          <p:cNvPr id="36" name="正方形/長方形 35">
            <a:extLst>
              <a:ext uri="{FF2B5EF4-FFF2-40B4-BE49-F238E27FC236}">
                <a16:creationId xmlns:a16="http://schemas.microsoft.com/office/drawing/2014/main" id="{725E6938-5707-D6CB-2FB6-A1E7C6A95D47}"/>
              </a:ext>
            </a:extLst>
          </p:cNvPr>
          <p:cNvSpPr/>
          <p:nvPr/>
        </p:nvSpPr>
        <p:spPr>
          <a:xfrm>
            <a:off x="6607504" y="1033218"/>
            <a:ext cx="495828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18" charset="2"/>
                <a:ea typeface="ＭＳ Ｐゴシック" panose="020B0600070205080204" pitchFamily="50" charset="-128"/>
                <a:cs typeface="+mn-cs"/>
              </a:rPr>
              <a:t>L </a:t>
            </a:r>
            <a:r>
              <a:rPr kumimoji="1" lang="en-US" altLang="ja-JP" sz="1800" b="0" i="0" u="none" strike="noStrike" kern="1200" cap="none" spc="0" normalizeH="0" baseline="0" noProof="0" dirty="0">
                <a:ln>
                  <a:noFill/>
                </a:ln>
                <a:solidFill>
                  <a:srgbClr val="000000"/>
                </a:solidFill>
                <a:effectLst/>
                <a:uLnTx/>
                <a:uFillTx/>
                <a:ea typeface="ＭＳ Ｐゴシック" panose="020B0600070205080204" pitchFamily="50" charset="-128"/>
                <a:cs typeface="+mn-cs"/>
              </a:rPr>
              <a:t>can be identified even in the deep inside</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nvGrpSpPr>
          <p:cNvPr id="3" name="図形グループ 10">
            <a:extLst>
              <a:ext uri="{FF2B5EF4-FFF2-40B4-BE49-F238E27FC236}">
                <a16:creationId xmlns:a16="http://schemas.microsoft.com/office/drawing/2014/main" id="{1E06A8B7-744B-38DC-2654-526FCF0DA2EE}"/>
              </a:ext>
            </a:extLst>
          </p:cNvPr>
          <p:cNvGrpSpPr/>
          <p:nvPr/>
        </p:nvGrpSpPr>
        <p:grpSpPr>
          <a:xfrm>
            <a:off x="408700" y="2868380"/>
            <a:ext cx="4875292" cy="3501241"/>
            <a:chOff x="3975100" y="304800"/>
            <a:chExt cx="5168900" cy="3712098"/>
          </a:xfrm>
        </p:grpSpPr>
        <p:pic>
          <p:nvPicPr>
            <p:cNvPr id="5" name="図 4" descr="s_hall_state.tiff">
              <a:extLst>
                <a:ext uri="{FF2B5EF4-FFF2-40B4-BE49-F238E27FC236}">
                  <a16:creationId xmlns:a16="http://schemas.microsoft.com/office/drawing/2014/main" id="{843DC679-0B50-9989-7DCF-6F00D39F6A97}"/>
                </a:ext>
              </a:extLst>
            </p:cNvPr>
            <p:cNvPicPr>
              <a:picLocks noChangeAspect="1"/>
            </p:cNvPicPr>
            <p:nvPr/>
          </p:nvPicPr>
          <p:blipFill rotWithShape="1">
            <a:blip r:embed="rId8">
              <a:extLst>
                <a:ext uri="{28A0092B-C50C-407E-A947-70E740481C1C}">
                  <a14:useLocalDpi xmlns:a14="http://schemas.microsoft.com/office/drawing/2010/main" val="0"/>
                </a:ext>
              </a:extLst>
            </a:blip>
            <a:srcRect b="54602"/>
            <a:stretch/>
          </p:blipFill>
          <p:spPr>
            <a:xfrm>
              <a:off x="3975100" y="304800"/>
              <a:ext cx="5168900" cy="2975037"/>
            </a:xfrm>
            <a:prstGeom prst="rect">
              <a:avLst/>
            </a:prstGeom>
          </p:spPr>
        </p:pic>
        <p:pic>
          <p:nvPicPr>
            <p:cNvPr id="6" name="図 5" descr="s_hall_state.tiff">
              <a:extLst>
                <a:ext uri="{FF2B5EF4-FFF2-40B4-BE49-F238E27FC236}">
                  <a16:creationId xmlns:a16="http://schemas.microsoft.com/office/drawing/2014/main" id="{CC17BBCD-EB95-5096-B514-D0073946BFCC}"/>
                </a:ext>
              </a:extLst>
            </p:cNvPr>
            <p:cNvPicPr>
              <a:picLocks noChangeAspect="1"/>
            </p:cNvPicPr>
            <p:nvPr/>
          </p:nvPicPr>
          <p:blipFill rotWithShape="1">
            <a:blip r:embed="rId8">
              <a:extLst>
                <a:ext uri="{28A0092B-C50C-407E-A947-70E740481C1C}">
                  <a14:useLocalDpi xmlns:a14="http://schemas.microsoft.com/office/drawing/2010/main" val="0"/>
                </a:ext>
              </a:extLst>
            </a:blip>
            <a:srcRect t="88283"/>
            <a:stretch/>
          </p:blipFill>
          <p:spPr>
            <a:xfrm>
              <a:off x="3975100" y="3249075"/>
              <a:ext cx="5168900" cy="767823"/>
            </a:xfrm>
            <a:prstGeom prst="rect">
              <a:avLst/>
            </a:prstGeom>
          </p:spPr>
        </p:pic>
      </p:grpSp>
      <p:sp>
        <p:nvSpPr>
          <p:cNvPr id="75" name="テキスト ボックス 74">
            <a:extLst>
              <a:ext uri="{FF2B5EF4-FFF2-40B4-BE49-F238E27FC236}">
                <a16:creationId xmlns:a16="http://schemas.microsoft.com/office/drawing/2014/main" id="{5C689437-C8FE-BEF4-FC82-A1FA33FE1AFB}"/>
              </a:ext>
            </a:extLst>
          </p:cNvPr>
          <p:cNvSpPr txBox="1"/>
          <p:nvPr/>
        </p:nvSpPr>
        <p:spPr>
          <a:xfrm>
            <a:off x="408848" y="1223509"/>
            <a:ext cx="4175630" cy="707886"/>
          </a:xfrm>
          <a:prstGeom prst="rect">
            <a:avLst/>
          </a:prstGeom>
          <a:noFill/>
        </p:spPr>
        <p:txBody>
          <a:bodyPr wrap="none" rtlCol="0">
            <a:spAutoFit/>
          </a:bodyPr>
          <a:lstStyle/>
          <a:p>
            <a:r>
              <a:rPr lang="en-US" altLang="ja-JP" sz="2000" dirty="0"/>
              <a:t>Nuclear s</a:t>
            </a:r>
            <a:r>
              <a:rPr kumimoji="1" lang="en-US" altLang="ja-JP" sz="2000" dirty="0"/>
              <a:t>-hole state</a:t>
            </a:r>
          </a:p>
          <a:p>
            <a:r>
              <a:rPr kumimoji="1" lang="en-US" altLang="ja-JP" sz="2000" dirty="0"/>
              <a:t>by knocking out s-state nucleon</a:t>
            </a:r>
            <a:endParaRPr kumimoji="1" lang="ja-JP" altLang="en-US" sz="2000"/>
          </a:p>
        </p:txBody>
      </p:sp>
      <p:sp>
        <p:nvSpPr>
          <p:cNvPr id="76" name="テキスト ボックス 75">
            <a:extLst>
              <a:ext uri="{FF2B5EF4-FFF2-40B4-BE49-F238E27FC236}">
                <a16:creationId xmlns:a16="http://schemas.microsoft.com/office/drawing/2014/main" id="{8E173B1E-BD09-560B-6BEE-2B88F595B56F}"/>
              </a:ext>
            </a:extLst>
          </p:cNvPr>
          <p:cNvSpPr txBox="1"/>
          <p:nvPr/>
        </p:nvSpPr>
        <p:spPr>
          <a:xfrm>
            <a:off x="1972324" y="6547999"/>
            <a:ext cx="4049442" cy="307777"/>
          </a:xfrm>
          <a:prstGeom prst="rect">
            <a:avLst/>
          </a:prstGeom>
          <a:noFill/>
        </p:spPr>
        <p:txBody>
          <a:bodyPr wrap="none" rtlCol="0">
            <a:spAutoFit/>
          </a:bodyPr>
          <a:lstStyle/>
          <a:p>
            <a:r>
              <a:rPr kumimoji="1" lang="en-US" altLang="ja-JP" sz="1400" dirty="0"/>
              <a:t>M. </a:t>
            </a:r>
            <a:r>
              <a:rPr kumimoji="1" lang="en-US" altLang="ja-JP" sz="1400" dirty="0" err="1"/>
              <a:t>Yosoi</a:t>
            </a:r>
            <a:r>
              <a:rPr kumimoji="1" lang="en-US" altLang="ja-JP" sz="1400" dirty="0"/>
              <a:t> et al. Phys. </a:t>
            </a:r>
            <a:r>
              <a:rPr kumimoji="1" lang="en-US" altLang="ja-JP" sz="1400" dirty="0" err="1"/>
              <a:t>Lett</a:t>
            </a:r>
            <a:r>
              <a:rPr kumimoji="1" lang="en-US" altLang="ja-JP" sz="1400" dirty="0"/>
              <a:t>. B 551 (2003) 255</a:t>
            </a:r>
            <a:endParaRPr kumimoji="1" lang="ja-JP" altLang="en-US" sz="1400" dirty="0"/>
          </a:p>
        </p:txBody>
      </p:sp>
      <p:grpSp>
        <p:nvGrpSpPr>
          <p:cNvPr id="159" name="グループ化 158">
            <a:extLst>
              <a:ext uri="{FF2B5EF4-FFF2-40B4-BE49-F238E27FC236}">
                <a16:creationId xmlns:a16="http://schemas.microsoft.com/office/drawing/2014/main" id="{FB99D9C2-7B87-2F90-276A-A2FA5A031BFB}"/>
              </a:ext>
            </a:extLst>
          </p:cNvPr>
          <p:cNvGrpSpPr/>
          <p:nvPr/>
        </p:nvGrpSpPr>
        <p:grpSpPr>
          <a:xfrm>
            <a:off x="4579857" y="1022691"/>
            <a:ext cx="1772887" cy="1867795"/>
            <a:chOff x="645390" y="4746210"/>
            <a:chExt cx="1772887" cy="1867795"/>
          </a:xfrm>
        </p:grpSpPr>
        <p:grpSp>
          <p:nvGrpSpPr>
            <p:cNvPr id="78" name="グループ化 77">
              <a:extLst>
                <a:ext uri="{FF2B5EF4-FFF2-40B4-BE49-F238E27FC236}">
                  <a16:creationId xmlns:a16="http://schemas.microsoft.com/office/drawing/2014/main" id="{70BC5C93-BD7E-29AB-14DC-D8517F261E36}"/>
                </a:ext>
              </a:extLst>
            </p:cNvPr>
            <p:cNvGrpSpPr/>
            <p:nvPr/>
          </p:nvGrpSpPr>
          <p:grpSpPr>
            <a:xfrm>
              <a:off x="645390" y="4746210"/>
              <a:ext cx="1669846" cy="1867795"/>
              <a:chOff x="2317980" y="5076596"/>
              <a:chExt cx="1277577" cy="1429025"/>
            </a:xfrm>
          </p:grpSpPr>
          <p:grpSp>
            <p:nvGrpSpPr>
              <p:cNvPr id="151" name="グループ化 150">
                <a:extLst>
                  <a:ext uri="{FF2B5EF4-FFF2-40B4-BE49-F238E27FC236}">
                    <a16:creationId xmlns:a16="http://schemas.microsoft.com/office/drawing/2014/main" id="{7EEAA7FD-8549-1A74-EE81-EDC7E4260EBE}"/>
                  </a:ext>
                </a:extLst>
              </p:cNvPr>
              <p:cNvGrpSpPr/>
              <p:nvPr/>
            </p:nvGrpSpPr>
            <p:grpSpPr>
              <a:xfrm>
                <a:off x="2317980" y="5137017"/>
                <a:ext cx="1190223" cy="1348632"/>
                <a:chOff x="2317980" y="5137017"/>
                <a:chExt cx="1190223" cy="1348632"/>
              </a:xfrm>
            </p:grpSpPr>
            <p:sp>
              <p:nvSpPr>
                <p:cNvPr id="154" name="角丸四角形 153">
                  <a:extLst>
                    <a:ext uri="{FF2B5EF4-FFF2-40B4-BE49-F238E27FC236}">
                      <a16:creationId xmlns:a16="http://schemas.microsoft.com/office/drawing/2014/main" id="{38A6347A-D98A-9788-78AB-3F41E3AA209F}"/>
                    </a:ext>
                  </a:extLst>
                </p:cNvPr>
                <p:cNvSpPr/>
                <p:nvPr/>
              </p:nvSpPr>
              <p:spPr>
                <a:xfrm>
                  <a:off x="2368119" y="5151045"/>
                  <a:ext cx="975282" cy="1276076"/>
                </a:xfrm>
                <a:prstGeom prst="roundRect">
                  <a:avLst>
                    <a:gd name="adj" fmla="val 23250"/>
                  </a:avLst>
                </a:prstGeom>
                <a:solidFill>
                  <a:schemeClr val="accent6">
                    <a:lumMod val="20000"/>
                    <a:lumOff val="80000"/>
                  </a:schemeClr>
                </a:solidFill>
                <a:ln w="28575"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ＭＳ Ｐゴシック" panose="020B0600070205080204" pitchFamily="34" charset="-128"/>
                    <a:cs typeface="+mn-cs"/>
                  </a:endParaRPr>
                </a:p>
              </p:txBody>
            </p:sp>
            <p:sp>
              <p:nvSpPr>
                <p:cNvPr id="155" name="正方形/長方形 154">
                  <a:extLst>
                    <a:ext uri="{FF2B5EF4-FFF2-40B4-BE49-F238E27FC236}">
                      <a16:creationId xmlns:a16="http://schemas.microsoft.com/office/drawing/2014/main" id="{8ACE390E-EF36-E454-5F74-429EE0DBA6E9}"/>
                    </a:ext>
                  </a:extLst>
                </p:cNvPr>
                <p:cNvSpPr/>
                <p:nvPr/>
              </p:nvSpPr>
              <p:spPr>
                <a:xfrm>
                  <a:off x="2480166" y="5137018"/>
                  <a:ext cx="1028037" cy="194444"/>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ＭＳ Ｐゴシック" panose="020B0600070205080204" pitchFamily="34" charset="-128"/>
                    <a:cs typeface="+mn-cs"/>
                  </a:endParaRPr>
                </a:p>
              </p:txBody>
            </p:sp>
            <p:sp>
              <p:nvSpPr>
                <p:cNvPr id="156" name="正方形/長方形 155">
                  <a:extLst>
                    <a:ext uri="{FF2B5EF4-FFF2-40B4-BE49-F238E27FC236}">
                      <a16:creationId xmlns:a16="http://schemas.microsoft.com/office/drawing/2014/main" id="{14A1A200-ED20-C7BC-34FF-012FFEBBA306}"/>
                    </a:ext>
                  </a:extLst>
                </p:cNvPr>
                <p:cNvSpPr/>
                <p:nvPr/>
              </p:nvSpPr>
              <p:spPr>
                <a:xfrm rot="5400000">
                  <a:off x="1771859" y="5683138"/>
                  <a:ext cx="1348632" cy="256390"/>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FFFF"/>
                    </a:solidFill>
                    <a:effectLst/>
                    <a:uLnTx/>
                    <a:uFillTx/>
                    <a:latin typeface="Meiryo"/>
                    <a:ea typeface="ＭＳ Ｐゴシック" panose="020B0600070205080204" pitchFamily="34" charset="-128"/>
                    <a:cs typeface="+mn-cs"/>
                  </a:endParaRPr>
                </a:p>
              </p:txBody>
            </p:sp>
          </p:grpSp>
          <p:cxnSp>
            <p:nvCxnSpPr>
              <p:cNvPr id="152" name="直線矢印コネクタ 151">
                <a:extLst>
                  <a:ext uri="{FF2B5EF4-FFF2-40B4-BE49-F238E27FC236}">
                    <a16:creationId xmlns:a16="http://schemas.microsoft.com/office/drawing/2014/main" id="{F4A3EEBC-1E30-C3C6-311F-6A0D200CE970}"/>
                  </a:ext>
                </a:extLst>
              </p:cNvPr>
              <p:cNvCxnSpPr>
                <a:cxnSpLocks/>
              </p:cNvCxnSpPr>
              <p:nvPr/>
            </p:nvCxnSpPr>
            <p:spPr>
              <a:xfrm>
                <a:off x="2580520" y="5335929"/>
                <a:ext cx="1015037" cy="0"/>
              </a:xfrm>
              <a:prstGeom prst="straightConnector1">
                <a:avLst/>
              </a:prstGeom>
              <a:noFill/>
              <a:ln w="28575" cap="flat" cmpd="sng" algn="ctr">
                <a:solidFill>
                  <a:srgbClr val="000000"/>
                </a:solidFill>
                <a:prstDash val="solid"/>
                <a:miter lim="800000"/>
                <a:tailEnd type="triangle"/>
              </a:ln>
              <a:effectLst/>
            </p:spPr>
          </p:cxnSp>
          <p:cxnSp>
            <p:nvCxnSpPr>
              <p:cNvPr id="153" name="直線矢印コネクタ 152">
                <a:extLst>
                  <a:ext uri="{FF2B5EF4-FFF2-40B4-BE49-F238E27FC236}">
                    <a16:creationId xmlns:a16="http://schemas.microsoft.com/office/drawing/2014/main" id="{156794A4-21BC-BE80-69D0-C593A4223321}"/>
                  </a:ext>
                </a:extLst>
              </p:cNvPr>
              <p:cNvCxnSpPr>
                <a:cxnSpLocks/>
              </p:cNvCxnSpPr>
              <p:nvPr/>
            </p:nvCxnSpPr>
            <p:spPr>
              <a:xfrm flipV="1">
                <a:off x="2580520" y="5076596"/>
                <a:ext cx="0" cy="1429025"/>
              </a:xfrm>
              <a:prstGeom prst="straightConnector1">
                <a:avLst/>
              </a:prstGeom>
              <a:noFill/>
              <a:ln w="28575" cap="flat" cmpd="sng" algn="ctr">
                <a:solidFill>
                  <a:srgbClr val="000000"/>
                </a:solidFill>
                <a:prstDash val="solid"/>
                <a:miter lim="800000"/>
                <a:tailEnd type="triangle"/>
              </a:ln>
              <a:effectLst/>
            </p:spPr>
          </p:cxnSp>
        </p:grpSp>
        <p:cxnSp>
          <p:nvCxnSpPr>
            <p:cNvPr id="83" name="直線コネクタ 82">
              <a:extLst>
                <a:ext uri="{FF2B5EF4-FFF2-40B4-BE49-F238E27FC236}">
                  <a16:creationId xmlns:a16="http://schemas.microsoft.com/office/drawing/2014/main" id="{2E58EE54-5990-C909-E456-9C53F3313E33}"/>
                </a:ext>
              </a:extLst>
            </p:cNvPr>
            <p:cNvCxnSpPr>
              <a:cxnSpLocks/>
            </p:cNvCxnSpPr>
            <p:nvPr/>
          </p:nvCxnSpPr>
          <p:spPr>
            <a:xfrm>
              <a:off x="988541" y="5749702"/>
              <a:ext cx="988755" cy="0"/>
            </a:xfrm>
            <a:prstGeom prst="line">
              <a:avLst/>
            </a:prstGeom>
            <a:noFill/>
            <a:ln w="28575" cap="flat" cmpd="sng" algn="ctr">
              <a:solidFill>
                <a:srgbClr val="000000"/>
              </a:solidFill>
              <a:prstDash val="solid"/>
              <a:miter lim="800000"/>
            </a:ln>
            <a:effectLst/>
          </p:spPr>
        </p:cxnSp>
        <p:cxnSp>
          <p:nvCxnSpPr>
            <p:cNvPr id="84" name="直線コネクタ 83">
              <a:extLst>
                <a:ext uri="{FF2B5EF4-FFF2-40B4-BE49-F238E27FC236}">
                  <a16:creationId xmlns:a16="http://schemas.microsoft.com/office/drawing/2014/main" id="{42E39D06-3D8E-C196-44DD-B4F5AFCE18C7}"/>
                </a:ext>
              </a:extLst>
            </p:cNvPr>
            <p:cNvCxnSpPr>
              <a:cxnSpLocks/>
            </p:cNvCxnSpPr>
            <p:nvPr/>
          </p:nvCxnSpPr>
          <p:spPr>
            <a:xfrm>
              <a:off x="988541" y="6136713"/>
              <a:ext cx="997119" cy="0"/>
            </a:xfrm>
            <a:prstGeom prst="line">
              <a:avLst/>
            </a:prstGeom>
            <a:noFill/>
            <a:ln w="28575" cap="flat" cmpd="sng" algn="ctr">
              <a:solidFill>
                <a:srgbClr val="000000"/>
              </a:solidFill>
              <a:prstDash val="solid"/>
              <a:miter lim="800000"/>
            </a:ln>
            <a:effectLst/>
          </p:spPr>
        </p:cxnSp>
        <p:sp>
          <p:nvSpPr>
            <p:cNvPr id="87" name="テキスト ボックス 86">
              <a:extLst>
                <a:ext uri="{FF2B5EF4-FFF2-40B4-BE49-F238E27FC236}">
                  <a16:creationId xmlns:a16="http://schemas.microsoft.com/office/drawing/2014/main" id="{B80A7B6E-1CBD-5779-8131-FA458B019F3C}"/>
                </a:ext>
              </a:extLst>
            </p:cNvPr>
            <p:cNvSpPr txBox="1"/>
            <p:nvPr/>
          </p:nvSpPr>
          <p:spPr>
            <a:xfrm>
              <a:off x="996581" y="4777751"/>
              <a:ext cx="8819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0" cap="none" spc="0" normalizeH="0" baseline="0" noProof="0" dirty="0">
                  <a:ln>
                    <a:noFill/>
                  </a:ln>
                  <a:solidFill>
                    <a:srgbClr val="000000"/>
                  </a:solidFill>
                  <a:effectLst/>
                  <a:uLnTx/>
                  <a:uFillTx/>
                  <a:latin typeface="Meiryo"/>
                  <a:ea typeface="ＭＳ Ｐゴシック" panose="020B0600070205080204" pitchFamily="34" charset="-128"/>
                  <a:cs typeface="+mn-cs"/>
                </a:rPr>
                <a:t>Energy</a:t>
              </a:r>
              <a:endParaRPr kumimoji="1" lang="ja-JP" altLang="en-US" sz="1600" b="0" i="0" u="none" strike="noStrike" kern="0" cap="none" spc="0" normalizeH="0" baseline="0" noProof="0">
                <a:ln>
                  <a:noFill/>
                </a:ln>
                <a:solidFill>
                  <a:srgbClr val="000000"/>
                </a:solidFill>
                <a:effectLst/>
                <a:uLnTx/>
                <a:uFillTx/>
                <a:latin typeface="Meiryo"/>
                <a:ea typeface="ＭＳ Ｐゴシック" panose="020B0600070205080204" pitchFamily="34" charset="-128"/>
                <a:cs typeface="+mn-cs"/>
              </a:endParaRPr>
            </a:p>
          </p:txBody>
        </p:sp>
        <p:sp>
          <p:nvSpPr>
            <p:cNvPr id="88" name="テキスト ボックス 87">
              <a:extLst>
                <a:ext uri="{FF2B5EF4-FFF2-40B4-BE49-F238E27FC236}">
                  <a16:creationId xmlns:a16="http://schemas.microsoft.com/office/drawing/2014/main" id="{5F611FDF-58C8-9B80-B053-BA58401112B0}"/>
                </a:ext>
              </a:extLst>
            </p:cNvPr>
            <p:cNvSpPr txBox="1"/>
            <p:nvPr/>
          </p:nvSpPr>
          <p:spPr>
            <a:xfrm>
              <a:off x="2159873" y="4809792"/>
              <a:ext cx="2584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0" cap="none" spc="0" normalizeH="0" baseline="0" noProof="0" dirty="0">
                  <a:ln>
                    <a:noFill/>
                  </a:ln>
                  <a:solidFill>
                    <a:srgbClr val="000000"/>
                  </a:solidFill>
                  <a:effectLst/>
                  <a:uLnTx/>
                  <a:uFillTx/>
                  <a:latin typeface="Meiryo"/>
                  <a:ea typeface="ＭＳ Ｐゴシック" panose="020B0600070205080204" pitchFamily="34" charset="-128"/>
                  <a:cs typeface="+mn-cs"/>
                </a:rPr>
                <a:t>r</a:t>
              </a:r>
              <a:endParaRPr kumimoji="1" lang="ja-JP" altLang="en-US" sz="1400" b="0" i="0" u="none" strike="noStrike" kern="0" cap="none" spc="0" normalizeH="0" baseline="0" noProof="0">
                <a:ln>
                  <a:noFill/>
                </a:ln>
                <a:solidFill>
                  <a:srgbClr val="000000"/>
                </a:solidFill>
                <a:effectLst/>
                <a:uLnTx/>
                <a:uFillTx/>
                <a:latin typeface="Meiryo"/>
                <a:ea typeface="ＭＳ Ｐゴシック" panose="020B0600070205080204" pitchFamily="34" charset="-128"/>
                <a:cs typeface="+mn-cs"/>
              </a:endParaRPr>
            </a:p>
          </p:txBody>
        </p:sp>
        <p:cxnSp>
          <p:nvCxnSpPr>
            <p:cNvPr id="91" name="直線コネクタ 90">
              <a:extLst>
                <a:ext uri="{FF2B5EF4-FFF2-40B4-BE49-F238E27FC236}">
                  <a16:creationId xmlns:a16="http://schemas.microsoft.com/office/drawing/2014/main" id="{29D2BD34-533A-00FE-424D-CEE4A60AA32E}"/>
                </a:ext>
              </a:extLst>
            </p:cNvPr>
            <p:cNvCxnSpPr>
              <a:cxnSpLocks/>
            </p:cNvCxnSpPr>
            <p:nvPr/>
          </p:nvCxnSpPr>
          <p:spPr>
            <a:xfrm>
              <a:off x="985741" y="5404586"/>
              <a:ext cx="999919" cy="0"/>
            </a:xfrm>
            <a:prstGeom prst="line">
              <a:avLst/>
            </a:prstGeom>
            <a:noFill/>
            <a:ln w="28575" cap="flat" cmpd="sng" algn="ctr">
              <a:solidFill>
                <a:srgbClr val="000000"/>
              </a:solidFill>
              <a:prstDash val="solid"/>
              <a:miter lim="800000"/>
            </a:ln>
            <a:effectLst/>
          </p:spPr>
        </p:cxnSp>
        <p:sp>
          <p:nvSpPr>
            <p:cNvPr id="158" name="円/楕円 157">
              <a:extLst>
                <a:ext uri="{FF2B5EF4-FFF2-40B4-BE49-F238E27FC236}">
                  <a16:creationId xmlns:a16="http://schemas.microsoft.com/office/drawing/2014/main" id="{3D79714C-B772-9A00-A6E3-91FA2B903390}"/>
                </a:ext>
              </a:extLst>
            </p:cNvPr>
            <p:cNvSpPr/>
            <p:nvPr/>
          </p:nvSpPr>
          <p:spPr>
            <a:xfrm>
              <a:off x="1156827" y="6037984"/>
              <a:ext cx="197457" cy="197457"/>
            </a:xfrm>
            <a:prstGeom prst="ellipse">
              <a:avLst/>
            </a:pr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0" name="テキスト ボックス 159">
            <a:extLst>
              <a:ext uri="{FF2B5EF4-FFF2-40B4-BE49-F238E27FC236}">
                <a16:creationId xmlns:a16="http://schemas.microsoft.com/office/drawing/2014/main" id="{E47742A5-4B28-C75D-862B-9D739BAE8807}"/>
              </a:ext>
            </a:extLst>
          </p:cNvPr>
          <p:cNvSpPr txBox="1"/>
          <p:nvPr/>
        </p:nvSpPr>
        <p:spPr>
          <a:xfrm>
            <a:off x="382218" y="1991622"/>
            <a:ext cx="4224122" cy="923330"/>
          </a:xfrm>
          <a:prstGeom prst="rect">
            <a:avLst/>
          </a:prstGeom>
          <a:noFill/>
        </p:spPr>
        <p:txBody>
          <a:bodyPr wrap="square" rtlCol="0">
            <a:spAutoFit/>
          </a:bodyPr>
          <a:lstStyle/>
          <a:p>
            <a:r>
              <a:rPr lang="en-US" altLang="ja-JP" dirty="0"/>
              <a:t>Width of s-state is quite large</a:t>
            </a:r>
          </a:p>
          <a:p>
            <a:r>
              <a:rPr kumimoji="1" lang="en-US" altLang="ja-JP" dirty="0"/>
              <a:t>impossible to get information </a:t>
            </a:r>
            <a:r>
              <a:rPr lang="en-US" altLang="ja-JP" dirty="0"/>
              <a:t>nuclear interior</a:t>
            </a:r>
            <a:endParaRPr kumimoji="1" lang="ja-JP" altLang="en-US"/>
          </a:p>
        </p:txBody>
      </p:sp>
    </p:spTree>
    <p:extLst>
      <p:ext uri="{BB962C8B-B14F-4D97-AF65-F5344CB8AC3E}">
        <p14:creationId xmlns:p14="http://schemas.microsoft.com/office/powerpoint/2010/main" val="1144394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8BD0F-AC44-10F8-AF65-B1118553EA6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68A2DE-7F3C-F362-7631-8547C1E49D92}"/>
              </a:ext>
            </a:extLst>
          </p:cNvPr>
          <p:cNvSpPr>
            <a:spLocks noGrp="1"/>
          </p:cNvSpPr>
          <p:nvPr>
            <p:ph type="title"/>
          </p:nvPr>
        </p:nvSpPr>
        <p:spPr>
          <a:xfrm>
            <a:off x="527056" y="62730"/>
            <a:ext cx="10895106" cy="1325563"/>
          </a:xfrm>
        </p:spPr>
        <p:txBody>
          <a:bodyPr/>
          <a:lstStyle/>
          <a:p>
            <a:r>
              <a:rPr kumimoji="1" lang="en-US" altLang="ja-JP" dirty="0">
                <a:latin typeface="Symbol" pitchFamily="2" charset="2"/>
              </a:rPr>
              <a:t>L</a:t>
            </a:r>
            <a:r>
              <a:rPr kumimoji="1" lang="en-US" altLang="ja-JP" dirty="0"/>
              <a:t> potential in nuclear matter</a:t>
            </a:r>
            <a:endParaRPr kumimoji="1" lang="ja-JP" altLang="en-US"/>
          </a:p>
        </p:txBody>
      </p:sp>
      <p:pic>
        <p:nvPicPr>
          <p:cNvPr id="4" name="図 3">
            <a:extLst>
              <a:ext uri="{FF2B5EF4-FFF2-40B4-BE49-F238E27FC236}">
                <a16:creationId xmlns:a16="http://schemas.microsoft.com/office/drawing/2014/main" id="{B2BC6106-7013-B155-E315-E9FB989E2066}"/>
              </a:ext>
            </a:extLst>
          </p:cNvPr>
          <p:cNvPicPr>
            <a:picLocks noChangeAspect="1"/>
          </p:cNvPicPr>
          <p:nvPr/>
        </p:nvPicPr>
        <p:blipFill>
          <a:blip r:embed="rId3"/>
          <a:stretch>
            <a:fillRect/>
          </a:stretch>
        </p:blipFill>
        <p:spPr>
          <a:xfrm>
            <a:off x="527056" y="1388293"/>
            <a:ext cx="6741619" cy="4845842"/>
          </a:xfrm>
          <a:prstGeom prst="rect">
            <a:avLst/>
          </a:prstGeom>
        </p:spPr>
      </p:pic>
      <p:sp>
        <p:nvSpPr>
          <p:cNvPr id="5" name="テキスト ボックス 4">
            <a:extLst>
              <a:ext uri="{FF2B5EF4-FFF2-40B4-BE49-F238E27FC236}">
                <a16:creationId xmlns:a16="http://schemas.microsoft.com/office/drawing/2014/main" id="{F3BD5DCC-7B7A-1E72-0AC1-245CD6830C21}"/>
              </a:ext>
            </a:extLst>
          </p:cNvPr>
          <p:cNvSpPr txBox="1"/>
          <p:nvPr/>
        </p:nvSpPr>
        <p:spPr>
          <a:xfrm>
            <a:off x="5103837" y="6322962"/>
            <a:ext cx="29563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rPr>
              <a:t>F.Pedriva</a:t>
            </a:r>
            <a:r>
              <a:rPr kumimoji="1" lang="en-US" altLang="ja-JP"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 et al. arXiv:1506.04042</a:t>
            </a:r>
            <a:endParaRPr kumimoji="1" lang="ja-JP" altLang="en-US" sz="1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itchFamily="34" charset="0"/>
            </a:endParaRPr>
          </a:p>
        </p:txBody>
      </p:sp>
      <p:sp>
        <p:nvSpPr>
          <p:cNvPr id="6" name="テキスト ボックス 5">
            <a:extLst>
              <a:ext uri="{FF2B5EF4-FFF2-40B4-BE49-F238E27FC236}">
                <a16:creationId xmlns:a16="http://schemas.microsoft.com/office/drawing/2014/main" id="{3E02DFE5-FD1F-6CD9-EF70-77BA267AA395}"/>
              </a:ext>
            </a:extLst>
          </p:cNvPr>
          <p:cNvSpPr txBox="1"/>
          <p:nvPr/>
        </p:nvSpPr>
        <p:spPr>
          <a:xfrm>
            <a:off x="7763768" y="1219572"/>
            <a:ext cx="45280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n-lt"/>
                <a:ea typeface="+mn-ea"/>
                <a:cs typeface="+mn-cs"/>
              </a:rPr>
              <a:t>Potential of </a:t>
            </a:r>
            <a:r>
              <a:rPr kumimoji="1" lang="en-US" altLang="ja-JP" sz="16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600" b="0" i="0" u="none" strike="noStrike" kern="1200" cap="none" spc="0" normalizeH="0" baseline="0" noProof="0" dirty="0">
                <a:ln>
                  <a:noFill/>
                </a:ln>
                <a:solidFill>
                  <a:srgbClr val="000000"/>
                </a:solidFill>
                <a:effectLst/>
                <a:uLnTx/>
                <a:uFillTx/>
                <a:latin typeface="+mn-lt"/>
                <a:ea typeface="+mn-ea"/>
                <a:cs typeface="+mn-cs"/>
              </a:rPr>
              <a:t> particle in nuclei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n-lt"/>
                <a:ea typeface="+mn-ea"/>
                <a:cs typeface="+mn-cs"/>
              </a:rPr>
              <a:t>Well type potential with depth of V</a:t>
            </a:r>
            <a:r>
              <a:rPr kumimoji="1" lang="en-US" altLang="ja-JP" sz="1600" b="0" i="0" u="none" strike="noStrike" kern="1200" cap="none" spc="0" normalizeH="0" baseline="-25000" noProof="0" dirty="0">
                <a:ln>
                  <a:noFill/>
                </a:ln>
                <a:solidFill>
                  <a:srgbClr val="000000"/>
                </a:solidFill>
                <a:effectLst/>
                <a:uLnTx/>
                <a:uFillTx/>
                <a:latin typeface="+mn-lt"/>
                <a:ea typeface="+mn-ea"/>
                <a:cs typeface="+mn-cs"/>
              </a:rPr>
              <a:t>0</a:t>
            </a:r>
            <a:r>
              <a:rPr kumimoji="1" lang="en-US" altLang="ja-JP" sz="1600" b="0" i="0" u="none" strike="noStrike" kern="1200" cap="none" spc="0" normalizeH="0" baseline="0" noProof="0" dirty="0">
                <a:ln>
                  <a:noFill/>
                </a:ln>
                <a:solidFill>
                  <a:srgbClr val="000000"/>
                </a:solidFill>
                <a:effectLst/>
                <a:uLnTx/>
                <a:uFillTx/>
                <a:latin typeface="+mn-lt"/>
                <a:ea typeface="+mn-ea"/>
                <a:cs typeface="+mn-cs"/>
              </a:rPr>
              <a:t> (Assumption)</a:t>
            </a:r>
            <a:endParaRPr kumimoji="1" lang="ja-JP" altLang="en-US" sz="1600" b="0" i="0" u="none" strike="noStrike" kern="1200" cap="none" spc="0" normalizeH="0" baseline="-25000" noProof="0" dirty="0">
              <a:ln>
                <a:noFill/>
              </a:ln>
              <a:solidFill>
                <a:srgbClr val="000000"/>
              </a:solidFill>
              <a:effectLst/>
              <a:uLnTx/>
              <a:uFillTx/>
              <a:latin typeface="+mn-lt"/>
              <a:ea typeface="+mn-ea"/>
              <a:cs typeface="+mn-cs"/>
            </a:endParaRPr>
          </a:p>
        </p:txBody>
      </p:sp>
      <p:grpSp>
        <p:nvGrpSpPr>
          <p:cNvPr id="9" name="グループ化 9">
            <a:extLst>
              <a:ext uri="{FF2B5EF4-FFF2-40B4-BE49-F238E27FC236}">
                <a16:creationId xmlns:a16="http://schemas.microsoft.com/office/drawing/2014/main" id="{90232AE0-3BDB-041C-9363-348CCE13ED47}"/>
              </a:ext>
            </a:extLst>
          </p:cNvPr>
          <p:cNvGrpSpPr/>
          <p:nvPr/>
        </p:nvGrpSpPr>
        <p:grpSpPr>
          <a:xfrm>
            <a:off x="8213890" y="2908102"/>
            <a:ext cx="3627826" cy="3870299"/>
            <a:chOff x="6444208" y="692696"/>
            <a:chExt cx="2592288" cy="2765549"/>
          </a:xfrm>
          <a:solidFill>
            <a:srgbClr val="FFFFFF"/>
          </a:solidFill>
        </p:grpSpPr>
        <p:sp>
          <p:nvSpPr>
            <p:cNvPr id="10" name="正方形/長方形 9">
              <a:extLst>
                <a:ext uri="{FF2B5EF4-FFF2-40B4-BE49-F238E27FC236}">
                  <a16:creationId xmlns:a16="http://schemas.microsoft.com/office/drawing/2014/main" id="{324F7DBC-72C1-C454-B5F0-A3D367717A2E}"/>
                </a:ext>
              </a:extLst>
            </p:cNvPr>
            <p:cNvSpPr/>
            <p:nvPr/>
          </p:nvSpPr>
          <p:spPr>
            <a:xfrm>
              <a:off x="6444208" y="692696"/>
              <a:ext cx="2592288" cy="2765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pic>
          <p:nvPicPr>
            <p:cNvPr id="11" name="Picture 26" descr="potential">
              <a:extLst>
                <a:ext uri="{FF2B5EF4-FFF2-40B4-BE49-F238E27FC236}">
                  <a16:creationId xmlns:a16="http://schemas.microsoft.com/office/drawing/2014/main" id="{87E971D1-3044-B830-38C6-6B61D6A59718}"/>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653" b="-18"/>
            <a:stretch/>
          </p:blipFill>
          <p:spPr bwMode="auto">
            <a:xfrm>
              <a:off x="6588224" y="1268760"/>
              <a:ext cx="2369468" cy="212861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5118BA97-EA42-9A9A-2F8D-E5840354AF3D}"/>
                </a:ext>
              </a:extLst>
            </p:cNvPr>
            <p:cNvSpPr/>
            <p:nvPr/>
          </p:nvSpPr>
          <p:spPr>
            <a:xfrm>
              <a:off x="8316416" y="2636912"/>
              <a:ext cx="720080" cy="2880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3" name="正方形/長方形 12">
              <a:extLst>
                <a:ext uri="{FF2B5EF4-FFF2-40B4-BE49-F238E27FC236}">
                  <a16:creationId xmlns:a16="http://schemas.microsoft.com/office/drawing/2014/main" id="{A671339C-D082-9482-1E0A-D9A56C5F4E05}"/>
                </a:ext>
              </a:extLst>
            </p:cNvPr>
            <p:cNvSpPr/>
            <p:nvPr/>
          </p:nvSpPr>
          <p:spPr>
            <a:xfrm>
              <a:off x="6948264" y="2924944"/>
              <a:ext cx="208823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aphicFrame>
        <p:nvGraphicFramePr>
          <p:cNvPr id="7" name="オブジェクト 6">
            <a:extLst>
              <a:ext uri="{FF2B5EF4-FFF2-40B4-BE49-F238E27FC236}">
                <a16:creationId xmlns:a16="http://schemas.microsoft.com/office/drawing/2014/main" id="{620A8FDA-CEAE-A05D-E17A-1E1E18ABBB78}"/>
              </a:ext>
            </a:extLst>
          </p:cNvPr>
          <p:cNvGraphicFramePr>
            <a:graphicFrameLocks noChangeAspect="1"/>
          </p:cNvGraphicFramePr>
          <p:nvPr/>
        </p:nvGraphicFramePr>
        <p:xfrm>
          <a:off x="8213890" y="2262505"/>
          <a:ext cx="1996457" cy="560409"/>
        </p:xfrm>
        <a:graphic>
          <a:graphicData uri="http://schemas.openxmlformats.org/presentationml/2006/ole">
            <mc:AlternateContent xmlns:mc="http://schemas.openxmlformats.org/markup-compatibility/2006">
              <mc:Choice xmlns:v="urn:schemas-microsoft-com:vml" Requires="v">
                <p:oleObj name="数式" r:id="rId5" imgW="1447800" imgH="406400" progId="Equation.3">
                  <p:embed/>
                </p:oleObj>
              </mc:Choice>
              <mc:Fallback>
                <p:oleObj name="数式" r:id="rId5" imgW="1447800" imgH="406400" progId="Equation.3">
                  <p:embed/>
                  <p:pic>
                    <p:nvPicPr>
                      <p:cNvPr id="7" name="オブジェクト 6">
                        <a:extLst>
                          <a:ext uri="{FF2B5EF4-FFF2-40B4-BE49-F238E27FC236}">
                            <a16:creationId xmlns:a16="http://schemas.microsoft.com/office/drawing/2014/main" id="{B93A5575-6600-14B3-EC05-2C11162F79F8}"/>
                          </a:ext>
                        </a:extLst>
                      </p:cNvPr>
                      <p:cNvPicPr/>
                      <p:nvPr/>
                    </p:nvPicPr>
                    <p:blipFill>
                      <a:blip r:embed="rId6"/>
                      <a:stretch>
                        <a:fillRect/>
                      </a:stretch>
                    </p:blipFill>
                    <p:spPr>
                      <a:xfrm>
                        <a:off x="8213890" y="2262505"/>
                        <a:ext cx="1996457" cy="560409"/>
                      </a:xfrm>
                      <a:prstGeom prst="rect">
                        <a:avLst/>
                      </a:prstGeom>
                      <a:solidFill>
                        <a:srgbClr val="FFFFFF"/>
                      </a:solidFill>
                    </p:spPr>
                  </p:pic>
                </p:oleObj>
              </mc:Fallback>
            </mc:AlternateContent>
          </a:graphicData>
        </a:graphic>
      </p:graphicFrame>
      <p:sp>
        <p:nvSpPr>
          <p:cNvPr id="14" name="テキスト ボックス 13">
            <a:extLst>
              <a:ext uri="{FF2B5EF4-FFF2-40B4-BE49-F238E27FC236}">
                <a16:creationId xmlns:a16="http://schemas.microsoft.com/office/drawing/2014/main" id="{5F921401-0724-C27C-3D85-5F0ED7AC34C5}"/>
              </a:ext>
            </a:extLst>
          </p:cNvPr>
          <p:cNvSpPr txBox="1"/>
          <p:nvPr/>
        </p:nvSpPr>
        <p:spPr>
          <a:xfrm>
            <a:off x="7524304" y="5684456"/>
            <a:ext cx="11320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-30 MeV</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6" name="直線コネクタ 15">
            <a:extLst>
              <a:ext uri="{FF2B5EF4-FFF2-40B4-BE49-F238E27FC236}">
                <a16:creationId xmlns:a16="http://schemas.microsoft.com/office/drawing/2014/main" id="{DFDAFA8C-8AAA-0A9E-4BE2-1C034817E547}"/>
              </a:ext>
            </a:extLst>
          </p:cNvPr>
          <p:cNvCxnSpPr>
            <a:cxnSpLocks/>
          </p:cNvCxnSpPr>
          <p:nvPr/>
        </p:nvCxnSpPr>
        <p:spPr>
          <a:xfrm flipH="1">
            <a:off x="8766629" y="5835679"/>
            <a:ext cx="1327995" cy="0"/>
          </a:xfrm>
          <a:prstGeom prst="line">
            <a:avLst/>
          </a:prstGeom>
          <a:ln w="28575">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テキスト ボックス 2">
                <a:extLst>
                  <a:ext uri="{FF2B5EF4-FFF2-40B4-BE49-F238E27FC236}">
                    <a16:creationId xmlns:a16="http://schemas.microsoft.com/office/drawing/2014/main" id="{FCBCD4B8-BA49-E076-05AF-BCE8262C1F22}"/>
                  </a:ext>
                </a:extLst>
              </p:cNvPr>
              <p:cNvSpPr txBox="1"/>
              <p:nvPr/>
            </p:nvSpPr>
            <p:spPr>
              <a:xfrm>
                <a:off x="10403083" y="2365568"/>
                <a:ext cx="1139223"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𝐴</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1/3</m:t>
                          </m:r>
                        </m:sup>
                      </m:sSup>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3" name="テキスト ボックス 2">
                <a:extLst>
                  <a:ext uri="{FF2B5EF4-FFF2-40B4-BE49-F238E27FC236}">
                    <a16:creationId xmlns:a16="http://schemas.microsoft.com/office/drawing/2014/main" id="{58FC1EE7-1160-1E36-285C-D246688CD121}"/>
                  </a:ext>
                </a:extLst>
              </p:cNvPr>
              <p:cNvSpPr txBox="1">
                <a:spLocks noRot="1" noChangeAspect="1" noMove="1" noResize="1" noEditPoints="1" noAdjustHandles="1" noChangeArrowheads="1" noChangeShapeType="1" noTextEdit="1"/>
              </p:cNvSpPr>
              <p:nvPr/>
            </p:nvSpPr>
            <p:spPr>
              <a:xfrm>
                <a:off x="10403083" y="2365568"/>
                <a:ext cx="1139223" cy="379656"/>
              </a:xfrm>
              <a:prstGeom prst="rect">
                <a:avLst/>
              </a:prstGeom>
              <a:blipFill>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053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484D7-FFA8-0E4A-AC28-7792F95ECD5C}"/>
              </a:ext>
            </a:extLst>
          </p:cNvPr>
          <p:cNvSpPr>
            <a:spLocks noGrp="1"/>
          </p:cNvSpPr>
          <p:nvPr>
            <p:ph type="title"/>
          </p:nvPr>
        </p:nvSpPr>
        <p:spPr>
          <a:xfrm>
            <a:off x="838200" y="132897"/>
            <a:ext cx="10515600" cy="1325563"/>
          </a:xfrm>
        </p:spPr>
        <p:txBody>
          <a:bodyPr/>
          <a:lstStyle/>
          <a:p>
            <a:r>
              <a:rPr kumimoji="1" lang="en-US" altLang="ja-JP" dirty="0"/>
              <a:t>Topics with S=</a:t>
            </a:r>
            <a:r>
              <a:rPr kumimoji="1" lang="en-US" altLang="ja-JP" dirty="0">
                <a:latin typeface="Symbol" pitchFamily="2" charset="2"/>
              </a:rPr>
              <a:t>-</a:t>
            </a:r>
            <a:r>
              <a:rPr kumimoji="1" lang="en-US" altLang="ja-JP" dirty="0"/>
              <a:t>2 </a:t>
            </a:r>
            <a:r>
              <a:rPr kumimoji="1" lang="en-US" altLang="ja-JP" dirty="0" err="1"/>
              <a:t>hypernuclei</a:t>
            </a:r>
            <a:endParaRPr kumimoji="1" lang="ja-JP" altLang="en-US"/>
          </a:p>
        </p:txBody>
      </p:sp>
      <p:sp>
        <p:nvSpPr>
          <p:cNvPr id="3" name="コンテンツ プレースホルダー 2">
            <a:extLst>
              <a:ext uri="{FF2B5EF4-FFF2-40B4-BE49-F238E27FC236}">
                <a16:creationId xmlns:a16="http://schemas.microsoft.com/office/drawing/2014/main" id="{163B04C0-1EB9-A64A-BD86-F8E83E7A3F21}"/>
              </a:ext>
            </a:extLst>
          </p:cNvPr>
          <p:cNvSpPr>
            <a:spLocks noGrp="1"/>
          </p:cNvSpPr>
          <p:nvPr>
            <p:ph idx="1"/>
          </p:nvPr>
        </p:nvSpPr>
        <p:spPr>
          <a:xfrm>
            <a:off x="5478471" y="1477963"/>
            <a:ext cx="6916729" cy="5399540"/>
          </a:xfrm>
        </p:spPr>
        <p:txBody>
          <a:bodyPr>
            <a:normAutofit fontScale="62500" lnSpcReduction="20000"/>
          </a:bodyPr>
          <a:lstStyle/>
          <a:p>
            <a:pPr>
              <a:lnSpc>
                <a:spcPct val="120000"/>
              </a:lnSpc>
            </a:pPr>
            <a:r>
              <a:rPr lang="en-US" altLang="ja-JP" dirty="0"/>
              <a:t>s-shell </a:t>
            </a:r>
            <a:r>
              <a:rPr lang="en-US" altLang="ja-JP" dirty="0">
                <a:latin typeface="Symbol" pitchFamily="2" charset="2"/>
              </a:rPr>
              <a:t>LL</a:t>
            </a:r>
            <a:r>
              <a:rPr lang="en-US" altLang="ja-JP" dirty="0"/>
              <a:t> </a:t>
            </a:r>
            <a:r>
              <a:rPr lang="en-US" altLang="ja-JP" dirty="0" err="1"/>
              <a:t>hypernuclei</a:t>
            </a:r>
            <a:r>
              <a:rPr lang="en-US" altLang="ja-JP" dirty="0"/>
              <a:t> </a:t>
            </a:r>
          </a:p>
          <a:p>
            <a:pPr lvl="1">
              <a:lnSpc>
                <a:spcPct val="120000"/>
              </a:lnSpc>
            </a:pPr>
            <a:r>
              <a:rPr lang="en-US" altLang="ja-JP" baseline="30000" dirty="0"/>
              <a:t>5</a:t>
            </a:r>
            <a:r>
              <a:rPr lang="en-US" altLang="ja-JP" baseline="-25000" dirty="0">
                <a:latin typeface="Symbol" pitchFamily="2" charset="2"/>
              </a:rPr>
              <a:t>LL</a:t>
            </a:r>
            <a:r>
              <a:rPr lang="en-US" altLang="ja-JP" dirty="0"/>
              <a:t>H : Possible lightest </a:t>
            </a:r>
            <a:r>
              <a:rPr lang="en-US" altLang="ja-JP" dirty="0">
                <a:latin typeface="Symbol" pitchFamily="2" charset="2"/>
              </a:rPr>
              <a:t>LL</a:t>
            </a:r>
            <a:r>
              <a:rPr lang="en-US" altLang="ja-JP" dirty="0"/>
              <a:t> </a:t>
            </a:r>
            <a:r>
              <a:rPr lang="en-US" altLang="ja-JP" dirty="0" err="1"/>
              <a:t>hypernucleus</a:t>
            </a:r>
            <a:r>
              <a:rPr lang="en-US" altLang="ja-JP" dirty="0"/>
              <a:t> (</a:t>
            </a:r>
            <a:r>
              <a:rPr lang="en-US" altLang="ja-JP" dirty="0">
                <a:solidFill>
                  <a:srgbClr val="0070C0"/>
                </a:solidFill>
              </a:rPr>
              <a:t>E75</a:t>
            </a:r>
            <a:r>
              <a:rPr lang="en-US" altLang="ja-JP" dirty="0"/>
              <a:t>)</a:t>
            </a:r>
          </a:p>
          <a:p>
            <a:pPr>
              <a:lnSpc>
                <a:spcPct val="120000"/>
              </a:lnSpc>
            </a:pPr>
            <a:r>
              <a:rPr lang="en-US" altLang="ja-JP" dirty="0"/>
              <a:t>A=6~17 </a:t>
            </a:r>
            <a:r>
              <a:rPr lang="en-US" altLang="ja-JP" dirty="0">
                <a:latin typeface="Symbol" pitchFamily="2" charset="2"/>
              </a:rPr>
              <a:t>LL</a:t>
            </a:r>
            <a:r>
              <a:rPr lang="en-US" altLang="ja-JP" dirty="0"/>
              <a:t> </a:t>
            </a:r>
            <a:r>
              <a:rPr lang="en-US" altLang="ja-JP" dirty="0" err="1"/>
              <a:t>hypernuclei</a:t>
            </a:r>
            <a:endParaRPr lang="en-US" altLang="ja-JP" dirty="0"/>
          </a:p>
          <a:p>
            <a:pPr lvl="1">
              <a:lnSpc>
                <a:spcPct val="120000"/>
              </a:lnSpc>
            </a:pPr>
            <a:r>
              <a:rPr lang="en-US" altLang="ja-JP" dirty="0"/>
              <a:t>Confirmation of </a:t>
            </a:r>
            <a:r>
              <a:rPr lang="en-US" altLang="ja-JP" dirty="0">
                <a:latin typeface="Symbol" pitchFamily="2" charset="2"/>
              </a:rPr>
              <a:t>LL</a:t>
            </a:r>
            <a:r>
              <a:rPr lang="en-US" altLang="ja-JP" dirty="0"/>
              <a:t> interaction and nuclear structure effect such as shrinkage due to </a:t>
            </a:r>
            <a:r>
              <a:rPr lang="en-US" altLang="ja-JP" dirty="0">
                <a:latin typeface="Symbol" pitchFamily="2" charset="2"/>
              </a:rPr>
              <a:t>L </a:t>
            </a:r>
            <a:r>
              <a:rPr lang="en-US" altLang="ja-JP" dirty="0"/>
              <a:t>(</a:t>
            </a:r>
            <a:r>
              <a:rPr lang="en-US" altLang="ja-JP" dirty="0">
                <a:solidFill>
                  <a:srgbClr val="C00000"/>
                </a:solidFill>
              </a:rPr>
              <a:t>E07</a:t>
            </a:r>
            <a:r>
              <a:rPr lang="en-US" altLang="ja-JP" dirty="0"/>
              <a:t>)</a:t>
            </a:r>
          </a:p>
          <a:p>
            <a:pPr>
              <a:lnSpc>
                <a:spcPct val="120000"/>
              </a:lnSpc>
            </a:pPr>
            <a:r>
              <a:rPr lang="en-US" altLang="ja-JP" dirty="0">
                <a:latin typeface="Symbol" pitchFamily="2" charset="2"/>
              </a:rPr>
              <a:t>X</a:t>
            </a:r>
            <a:r>
              <a:rPr lang="en-US" altLang="ja-JP" dirty="0"/>
              <a:t> </a:t>
            </a:r>
            <a:r>
              <a:rPr lang="en-US" altLang="ja-JP" dirty="0" err="1"/>
              <a:t>hypernuclei</a:t>
            </a:r>
            <a:endParaRPr lang="en-US" altLang="ja-JP" dirty="0"/>
          </a:p>
          <a:p>
            <a:pPr lvl="1">
              <a:lnSpc>
                <a:spcPct val="120000"/>
              </a:lnSpc>
            </a:pPr>
            <a:r>
              <a:rPr lang="en-US" altLang="ja-JP" dirty="0"/>
              <a:t>Emulsion (</a:t>
            </a:r>
            <a:r>
              <a:rPr lang="en-US" altLang="ja-JP" dirty="0">
                <a:solidFill>
                  <a:srgbClr val="C00000"/>
                </a:solidFill>
              </a:rPr>
              <a:t>E07</a:t>
            </a:r>
            <a:r>
              <a:rPr lang="en-US" altLang="ja-JP" dirty="0"/>
              <a:t>) &amp; spectroscopy (</a:t>
            </a:r>
            <a:r>
              <a:rPr lang="en-US" altLang="ja-JP" dirty="0">
                <a:solidFill>
                  <a:srgbClr val="0070C0"/>
                </a:solidFill>
              </a:rPr>
              <a:t>E70</a:t>
            </a:r>
            <a:r>
              <a:rPr lang="en-US" altLang="ja-JP" dirty="0"/>
              <a:t>)</a:t>
            </a:r>
          </a:p>
          <a:p>
            <a:pPr>
              <a:lnSpc>
                <a:spcPct val="120000"/>
              </a:lnSpc>
            </a:pPr>
            <a:r>
              <a:rPr lang="en-US" altLang="ja-JP" dirty="0">
                <a:latin typeface="Symbol" pitchFamily="2" charset="2"/>
              </a:rPr>
              <a:t>X</a:t>
            </a:r>
            <a:r>
              <a:rPr lang="en-US" altLang="ja-JP" dirty="0"/>
              <a:t>N interaction with X-ray from </a:t>
            </a:r>
            <a:r>
              <a:rPr lang="en-US" altLang="ja-JP" dirty="0">
                <a:latin typeface="Symbol" pitchFamily="2" charset="2"/>
              </a:rPr>
              <a:t>X</a:t>
            </a:r>
            <a:r>
              <a:rPr lang="en-US" altLang="ja-JP" dirty="0"/>
              <a:t>-atoms </a:t>
            </a:r>
            <a:r>
              <a:rPr lang="en-US" altLang="ja-JP" sz="2600" dirty="0"/>
              <a:t>(</a:t>
            </a:r>
            <a:r>
              <a:rPr lang="en-US" altLang="ja-JP" sz="2600" dirty="0">
                <a:solidFill>
                  <a:srgbClr val="C00000"/>
                </a:solidFill>
              </a:rPr>
              <a:t>E03, E07</a:t>
            </a:r>
            <a:r>
              <a:rPr lang="en-US" altLang="ja-JP" sz="2600" dirty="0"/>
              <a:t>)</a:t>
            </a:r>
          </a:p>
          <a:p>
            <a:pPr lvl="1">
              <a:lnSpc>
                <a:spcPct val="120000"/>
              </a:lnSpc>
            </a:pPr>
            <a:r>
              <a:rPr lang="en-US" altLang="ja-JP" dirty="0">
                <a:latin typeface="Symbol" pitchFamily="2" charset="2"/>
              </a:rPr>
              <a:t>X</a:t>
            </a:r>
            <a:r>
              <a:rPr lang="en-US" altLang="ja-JP" dirty="0"/>
              <a:t>N interaction at nuclear surface</a:t>
            </a:r>
          </a:p>
          <a:p>
            <a:pPr>
              <a:lnSpc>
                <a:spcPct val="120000"/>
              </a:lnSpc>
            </a:pPr>
            <a:r>
              <a:rPr lang="en-US" altLang="ja-JP" dirty="0">
                <a:latin typeface="Symbol" pitchFamily="2" charset="2"/>
              </a:rPr>
              <a:t>LL</a:t>
            </a:r>
            <a:r>
              <a:rPr lang="en-US" altLang="ja-JP" dirty="0"/>
              <a:t> p-wave interaction</a:t>
            </a:r>
          </a:p>
          <a:p>
            <a:pPr lvl="1">
              <a:lnSpc>
                <a:spcPct val="120000"/>
              </a:lnSpc>
            </a:pPr>
            <a:r>
              <a:rPr lang="en-US" altLang="ja-JP" dirty="0"/>
              <a:t>excited </a:t>
            </a:r>
            <a:r>
              <a:rPr lang="en-US" altLang="ja-JP" dirty="0">
                <a:latin typeface="Symbol" pitchFamily="2" charset="2"/>
              </a:rPr>
              <a:t>LL</a:t>
            </a:r>
            <a:r>
              <a:rPr lang="en-US" altLang="ja-JP" dirty="0"/>
              <a:t> </a:t>
            </a:r>
            <a:r>
              <a:rPr lang="en-US" altLang="ja-JP" dirty="0" err="1"/>
              <a:t>hypernuclear</a:t>
            </a:r>
            <a:r>
              <a:rPr lang="en-US" altLang="ja-JP" dirty="0"/>
              <a:t> state with one </a:t>
            </a:r>
            <a:r>
              <a:rPr lang="en-US" altLang="ja-JP" dirty="0">
                <a:latin typeface="Symbol" pitchFamily="2" charset="2"/>
              </a:rPr>
              <a:t>L</a:t>
            </a:r>
            <a:r>
              <a:rPr lang="en-US" altLang="ja-JP" dirty="0"/>
              <a:t> hyperon in p-orbit</a:t>
            </a:r>
          </a:p>
          <a:p>
            <a:pPr lvl="1">
              <a:lnSpc>
                <a:spcPct val="120000"/>
              </a:lnSpc>
            </a:pPr>
            <a:r>
              <a:rPr lang="en-US" altLang="ja-JP" dirty="0"/>
              <a:t>Direct production of </a:t>
            </a:r>
            <a:r>
              <a:rPr lang="en-US" altLang="ja-JP" dirty="0">
                <a:latin typeface="Symbol" pitchFamily="2" charset="2"/>
              </a:rPr>
              <a:t>LL</a:t>
            </a:r>
            <a:r>
              <a:rPr lang="en-US" altLang="ja-JP" dirty="0"/>
              <a:t> </a:t>
            </a:r>
            <a:r>
              <a:rPr lang="en-US" altLang="ja-JP" dirty="0" err="1"/>
              <a:t>hypernuclei</a:t>
            </a:r>
            <a:r>
              <a:rPr lang="en-US" altLang="ja-JP" dirty="0"/>
              <a:t> via (K</a:t>
            </a:r>
            <a:r>
              <a:rPr lang="en-US" altLang="ja-JP" baseline="30000" dirty="0">
                <a:latin typeface="Symbol" pitchFamily="2" charset="2"/>
              </a:rPr>
              <a:t>-</a:t>
            </a:r>
            <a:r>
              <a:rPr lang="en-US" altLang="ja-JP" dirty="0"/>
              <a:t>, K</a:t>
            </a:r>
            <a:r>
              <a:rPr lang="en-US" altLang="ja-JP" baseline="30000" dirty="0"/>
              <a:t>+</a:t>
            </a:r>
            <a:r>
              <a:rPr lang="en-US" altLang="ja-JP" dirty="0"/>
              <a:t>) reaction (</a:t>
            </a:r>
            <a:r>
              <a:rPr lang="en-US" altLang="ja-JP" dirty="0">
                <a:solidFill>
                  <a:srgbClr val="0070C0"/>
                </a:solidFill>
              </a:rPr>
              <a:t>E70</a:t>
            </a:r>
            <a:r>
              <a:rPr lang="en-US" altLang="ja-JP" dirty="0"/>
              <a:t> ?)</a:t>
            </a:r>
          </a:p>
          <a:p>
            <a:pPr>
              <a:lnSpc>
                <a:spcPct val="120000"/>
              </a:lnSpc>
            </a:pPr>
            <a:r>
              <a:rPr lang="en-US" altLang="ja-JP" dirty="0"/>
              <a:t>Search for H-dibaryon state </a:t>
            </a:r>
            <a:r>
              <a:rPr lang="en-US" altLang="ja-JP" sz="2600" dirty="0"/>
              <a:t>(</a:t>
            </a:r>
            <a:r>
              <a:rPr lang="en-US" altLang="ja-JP" sz="2600" dirty="0">
                <a:solidFill>
                  <a:srgbClr val="C00000"/>
                </a:solidFill>
              </a:rPr>
              <a:t>E42</a:t>
            </a:r>
            <a:r>
              <a:rPr lang="en-US" altLang="ja-JP" sz="2600" dirty="0"/>
              <a:t>)</a:t>
            </a:r>
            <a:endParaRPr lang="en-US" altLang="ja-JP" dirty="0"/>
          </a:p>
          <a:p>
            <a:pPr lvl="1">
              <a:lnSpc>
                <a:spcPct val="120000"/>
              </a:lnSpc>
            </a:pPr>
            <a:r>
              <a:rPr lang="en-US" altLang="ja-JP" dirty="0"/>
              <a:t>Sharp resonance just below </a:t>
            </a:r>
            <a:r>
              <a:rPr lang="en-US" altLang="ja-JP" dirty="0">
                <a:latin typeface="Symbol" pitchFamily="2" charset="2"/>
              </a:rPr>
              <a:t>X</a:t>
            </a:r>
            <a:r>
              <a:rPr lang="en-US" altLang="ja-JP" dirty="0"/>
              <a:t>N threshold is predicted by LQCD</a:t>
            </a:r>
          </a:p>
        </p:txBody>
      </p:sp>
      <p:pic>
        <p:nvPicPr>
          <p:cNvPr id="7" name="図 6" descr="ダイアグラム&#10;&#10;自動的に生成された説明">
            <a:extLst>
              <a:ext uri="{FF2B5EF4-FFF2-40B4-BE49-F238E27FC236}">
                <a16:creationId xmlns:a16="http://schemas.microsoft.com/office/drawing/2014/main" id="{249D52B6-FA2D-8443-B8E6-83756C73B92D}"/>
              </a:ext>
            </a:extLst>
          </p:cNvPr>
          <p:cNvPicPr>
            <a:picLocks noChangeAspect="1"/>
          </p:cNvPicPr>
          <p:nvPr/>
        </p:nvPicPr>
        <p:blipFill>
          <a:blip r:embed="rId3"/>
          <a:stretch>
            <a:fillRect/>
          </a:stretch>
        </p:blipFill>
        <p:spPr>
          <a:xfrm>
            <a:off x="116115" y="1611086"/>
            <a:ext cx="5146319" cy="3879399"/>
          </a:xfrm>
          <a:prstGeom prst="rect">
            <a:avLst/>
          </a:prstGeom>
        </p:spPr>
      </p:pic>
      <p:sp>
        <p:nvSpPr>
          <p:cNvPr id="4" name="テキスト ボックス 3">
            <a:extLst>
              <a:ext uri="{FF2B5EF4-FFF2-40B4-BE49-F238E27FC236}">
                <a16:creationId xmlns:a16="http://schemas.microsoft.com/office/drawing/2014/main" id="{5C1490B4-BC9C-CD49-A5E1-AFA8E3D712C1}"/>
              </a:ext>
            </a:extLst>
          </p:cNvPr>
          <p:cNvSpPr txBox="1"/>
          <p:nvPr/>
        </p:nvSpPr>
        <p:spPr>
          <a:xfrm>
            <a:off x="9835466" y="1026311"/>
            <a:ext cx="221567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Performed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70C0"/>
                </a:solidFill>
                <a:effectLst/>
                <a:uLnTx/>
                <a:uFillTx/>
                <a:latin typeface="Arial" panose="020B0604020202020204"/>
                <a:ea typeface="ＭＳ Ｐゴシック" panose="020B0600070205080204" pitchFamily="34" charset="-128"/>
                <a:cs typeface="+mn-cs"/>
              </a:rPr>
              <a:t>Future experiment</a:t>
            </a:r>
            <a:endParaRPr kumimoji="1" lang="ja-JP" altLang="en-US" sz="1600" b="0" i="0" u="none" strike="noStrike" kern="1200" cap="none" spc="0" normalizeH="0" baseline="0" noProof="0">
              <a:ln>
                <a:noFill/>
              </a:ln>
              <a:solidFill>
                <a:srgbClr val="0070C0"/>
              </a:solidFill>
              <a:effectLst/>
              <a:uLnTx/>
              <a:uFillTx/>
              <a:latin typeface="Arial" panose="020B0604020202020204"/>
              <a:ea typeface="ＭＳ Ｐゴシック" panose="020B0600070205080204" pitchFamily="34" charset="-128"/>
              <a:cs typeface="+mn-cs"/>
            </a:endParaRPr>
          </a:p>
        </p:txBody>
      </p:sp>
      <p:sp>
        <p:nvSpPr>
          <p:cNvPr id="5" name="スライド番号プレースホルダー 4">
            <a:extLst>
              <a:ext uri="{FF2B5EF4-FFF2-40B4-BE49-F238E27FC236}">
                <a16:creationId xmlns:a16="http://schemas.microsoft.com/office/drawing/2014/main" id="{ABF30D14-2BE5-B64C-B3C3-1FCD9DAEB0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5287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E31825C-0DA1-6245-9440-FD5DBF2437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3BA-07EE-4B64-A177-47C30D775877}"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テキスト ボックス 4">
            <a:extLst>
              <a:ext uri="{FF2B5EF4-FFF2-40B4-BE49-F238E27FC236}">
                <a16:creationId xmlns:a16="http://schemas.microsoft.com/office/drawing/2014/main" id="{528E915D-7BC7-EE4F-A024-739BC57D4C49}"/>
              </a:ext>
            </a:extLst>
          </p:cNvPr>
          <p:cNvSpPr txBox="1"/>
          <p:nvPr/>
        </p:nvSpPr>
        <p:spPr>
          <a:xfrm>
            <a:off x="471769" y="106205"/>
            <a:ext cx="104082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Evolution of experiments with hybrid emulsion method for S=-2</a:t>
            </a:r>
            <a:endPar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 name="テキスト ボックス 5">
            <a:extLst>
              <a:ext uri="{FF2B5EF4-FFF2-40B4-BE49-F238E27FC236}">
                <a16:creationId xmlns:a16="http://schemas.microsoft.com/office/drawing/2014/main" id="{62F68CE2-22DC-804F-8E6D-0E38D20D43BA}"/>
              </a:ext>
            </a:extLst>
          </p:cNvPr>
          <p:cNvSpPr txBox="1"/>
          <p:nvPr/>
        </p:nvSpPr>
        <p:spPr>
          <a:xfrm>
            <a:off x="1466627" y="752477"/>
            <a:ext cx="29674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KEK-PS E176</a:t>
            </a: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(1988-89)</a:t>
            </a:r>
            <a:r>
              <a:rPr kumimoji="1" lang="ja-JP" alt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endPar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7" name="グループ化 6">
            <a:extLst>
              <a:ext uri="{FF2B5EF4-FFF2-40B4-BE49-F238E27FC236}">
                <a16:creationId xmlns:a16="http://schemas.microsoft.com/office/drawing/2014/main" id="{302F59D1-50C7-C944-AB6D-EA772B9507AD}"/>
              </a:ext>
            </a:extLst>
          </p:cNvPr>
          <p:cNvGrpSpPr/>
          <p:nvPr/>
        </p:nvGrpSpPr>
        <p:grpSpPr>
          <a:xfrm>
            <a:off x="1526880" y="919280"/>
            <a:ext cx="5015602" cy="1207929"/>
            <a:chOff x="480843" y="520724"/>
            <a:chExt cx="8288053" cy="1996047"/>
          </a:xfrm>
          <a:noFill/>
        </p:grpSpPr>
        <p:pic>
          <p:nvPicPr>
            <p:cNvPr id="8" name="図 7">
              <a:extLst>
                <a:ext uri="{FF2B5EF4-FFF2-40B4-BE49-F238E27FC236}">
                  <a16:creationId xmlns:a16="http://schemas.microsoft.com/office/drawing/2014/main" id="{D94FCE23-D4F9-BC4D-A90D-9AB55231BD14}"/>
                </a:ext>
              </a:extLst>
            </p:cNvPr>
            <p:cNvPicPr>
              <a:picLocks noChangeAspect="1"/>
            </p:cNvPicPr>
            <p:nvPr/>
          </p:nvPicPr>
          <p:blipFill rotWithShape="1">
            <a:blip r:embed="rId3"/>
            <a:srcRect l="12373" t="27106" r="52963" b="44029"/>
            <a:stretch/>
          </p:blipFill>
          <p:spPr>
            <a:xfrm>
              <a:off x="6065887" y="520724"/>
              <a:ext cx="2703009" cy="1979526"/>
            </a:xfrm>
            <a:prstGeom prst="rect">
              <a:avLst/>
            </a:prstGeom>
            <a:grpFill/>
            <a:ln>
              <a:solidFill>
                <a:schemeClr val="accent1"/>
              </a:solidFill>
            </a:ln>
          </p:spPr>
        </p:pic>
        <p:pic>
          <p:nvPicPr>
            <p:cNvPr id="9" name="図 8">
              <a:extLst>
                <a:ext uri="{FF2B5EF4-FFF2-40B4-BE49-F238E27FC236}">
                  <a16:creationId xmlns:a16="http://schemas.microsoft.com/office/drawing/2014/main" id="{04A3D7B1-892A-8645-A366-F60640EE7622}"/>
                </a:ext>
              </a:extLst>
            </p:cNvPr>
            <p:cNvPicPr>
              <a:picLocks noChangeAspect="1"/>
            </p:cNvPicPr>
            <p:nvPr/>
          </p:nvPicPr>
          <p:blipFill rotWithShape="1">
            <a:blip r:embed="rId4"/>
            <a:srcRect l="11449" t="41001" r="54274" b="38779"/>
            <a:stretch/>
          </p:blipFill>
          <p:spPr>
            <a:xfrm>
              <a:off x="3293462" y="1116815"/>
              <a:ext cx="2672863" cy="1386672"/>
            </a:xfrm>
            <a:prstGeom prst="rect">
              <a:avLst/>
            </a:prstGeom>
            <a:grpFill/>
            <a:ln>
              <a:solidFill>
                <a:schemeClr val="accent1"/>
              </a:solidFill>
            </a:ln>
          </p:spPr>
        </p:pic>
        <p:pic>
          <p:nvPicPr>
            <p:cNvPr id="10" name="図 9">
              <a:extLst>
                <a:ext uri="{FF2B5EF4-FFF2-40B4-BE49-F238E27FC236}">
                  <a16:creationId xmlns:a16="http://schemas.microsoft.com/office/drawing/2014/main" id="{FDB96BDA-3644-D941-A24C-83C8A00ECEE4}"/>
                </a:ext>
              </a:extLst>
            </p:cNvPr>
            <p:cNvPicPr>
              <a:picLocks noChangeAspect="1"/>
            </p:cNvPicPr>
            <p:nvPr/>
          </p:nvPicPr>
          <p:blipFill rotWithShape="1">
            <a:blip r:embed="rId5"/>
            <a:srcRect l="12201" t="37900" r="53007" b="38657"/>
            <a:stretch/>
          </p:blipFill>
          <p:spPr>
            <a:xfrm>
              <a:off x="480843" y="909035"/>
              <a:ext cx="2713054" cy="1607736"/>
            </a:xfrm>
            <a:prstGeom prst="rect">
              <a:avLst/>
            </a:prstGeom>
            <a:grpFill/>
            <a:ln>
              <a:solidFill>
                <a:schemeClr val="accent1"/>
              </a:solidFill>
            </a:ln>
          </p:spPr>
        </p:pic>
      </p:grpSp>
      <p:sp>
        <p:nvSpPr>
          <p:cNvPr id="11" name="テキスト ボックス 10">
            <a:extLst>
              <a:ext uri="{FF2B5EF4-FFF2-40B4-BE49-F238E27FC236}">
                <a16:creationId xmlns:a16="http://schemas.microsoft.com/office/drawing/2014/main" id="{940943EE-7262-4044-8C39-5A8500C6DD22}"/>
              </a:ext>
            </a:extLst>
          </p:cNvPr>
          <p:cNvSpPr txBox="1"/>
          <p:nvPr/>
        </p:nvSpPr>
        <p:spPr>
          <a:xfrm>
            <a:off x="1490085" y="2123478"/>
            <a:ext cx="66654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~80 </a:t>
            </a:r>
            <a:r>
              <a:rPr kumimoji="1" lang="en-US" altLang="ja-JP" sz="16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stop events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Existence of double Lambda </a:t>
            </a: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hypernucleus</a:t>
            </a:r>
            <a:endPar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Line 57">
            <a:extLst>
              <a:ext uri="{FF2B5EF4-FFF2-40B4-BE49-F238E27FC236}">
                <a16:creationId xmlns:a16="http://schemas.microsoft.com/office/drawing/2014/main" id="{09EAF6E8-7ECD-7C48-8DBC-C66F0F01C16E}"/>
              </a:ext>
            </a:extLst>
          </p:cNvPr>
          <p:cNvSpPr>
            <a:spLocks noChangeShapeType="1"/>
          </p:cNvSpPr>
          <p:nvPr/>
        </p:nvSpPr>
        <p:spPr bwMode="auto">
          <a:xfrm flipH="1">
            <a:off x="2794821" y="1334647"/>
            <a:ext cx="167708" cy="158710"/>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 name="Line 57">
            <a:extLst>
              <a:ext uri="{FF2B5EF4-FFF2-40B4-BE49-F238E27FC236}">
                <a16:creationId xmlns:a16="http://schemas.microsoft.com/office/drawing/2014/main" id="{73F99D26-5E30-4D46-8CE3-D983002D2D70}"/>
              </a:ext>
            </a:extLst>
          </p:cNvPr>
          <p:cNvSpPr>
            <a:spLocks noChangeShapeType="1"/>
          </p:cNvSpPr>
          <p:nvPr/>
        </p:nvSpPr>
        <p:spPr bwMode="auto">
          <a:xfrm flipH="1">
            <a:off x="3702826" y="1470442"/>
            <a:ext cx="260634" cy="97073"/>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4" name="Line 57">
            <a:extLst>
              <a:ext uri="{FF2B5EF4-FFF2-40B4-BE49-F238E27FC236}">
                <a16:creationId xmlns:a16="http://schemas.microsoft.com/office/drawing/2014/main" id="{10AEA374-011E-FB47-8965-85AB90E14EF2}"/>
              </a:ext>
            </a:extLst>
          </p:cNvPr>
          <p:cNvSpPr>
            <a:spLocks noChangeShapeType="1"/>
          </p:cNvSpPr>
          <p:nvPr/>
        </p:nvSpPr>
        <p:spPr bwMode="auto">
          <a:xfrm flipH="1" flipV="1">
            <a:off x="6303135" y="1835987"/>
            <a:ext cx="239346" cy="146919"/>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pic>
        <p:nvPicPr>
          <p:cNvPr id="15" name="図 14">
            <a:extLst>
              <a:ext uri="{FF2B5EF4-FFF2-40B4-BE49-F238E27FC236}">
                <a16:creationId xmlns:a16="http://schemas.microsoft.com/office/drawing/2014/main" id="{291E78F9-DE56-2243-B95E-5AF0A5AEAE59}"/>
              </a:ext>
            </a:extLst>
          </p:cNvPr>
          <p:cNvPicPr>
            <a:picLocks noChangeAspect="1"/>
          </p:cNvPicPr>
          <p:nvPr/>
        </p:nvPicPr>
        <p:blipFill rotWithShape="1">
          <a:blip r:embed="rId6"/>
          <a:srcRect l="20169" t="43502" r="54761" b="39028"/>
          <a:stretch/>
        </p:blipFill>
        <p:spPr>
          <a:xfrm>
            <a:off x="6674464" y="929715"/>
            <a:ext cx="1704975" cy="1198130"/>
          </a:xfrm>
          <a:prstGeom prst="rect">
            <a:avLst/>
          </a:prstGeom>
          <a:ln>
            <a:solidFill>
              <a:schemeClr val="accent1"/>
            </a:solidFill>
          </a:ln>
        </p:spPr>
      </p:pic>
      <p:sp>
        <p:nvSpPr>
          <p:cNvPr id="16" name="Line 57">
            <a:extLst>
              <a:ext uri="{FF2B5EF4-FFF2-40B4-BE49-F238E27FC236}">
                <a16:creationId xmlns:a16="http://schemas.microsoft.com/office/drawing/2014/main" id="{63B725AF-F923-C448-B365-B15A2E0B7A1B}"/>
              </a:ext>
            </a:extLst>
          </p:cNvPr>
          <p:cNvSpPr>
            <a:spLocks noChangeShapeType="1"/>
          </p:cNvSpPr>
          <p:nvPr/>
        </p:nvSpPr>
        <p:spPr bwMode="auto">
          <a:xfrm flipH="1" flipV="1">
            <a:off x="7013626" y="1562183"/>
            <a:ext cx="140134" cy="110482"/>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7" name="正方形/長方形 16">
            <a:extLst>
              <a:ext uri="{FF2B5EF4-FFF2-40B4-BE49-F238E27FC236}">
                <a16:creationId xmlns:a16="http://schemas.microsoft.com/office/drawing/2014/main" id="{493BF8B9-41BB-154C-BE88-AA59B8CBAB9F}"/>
              </a:ext>
            </a:extLst>
          </p:cNvPr>
          <p:cNvSpPr/>
          <p:nvPr/>
        </p:nvSpPr>
        <p:spPr>
          <a:xfrm>
            <a:off x="6602733" y="869194"/>
            <a:ext cx="77457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#14-03-35</a:t>
            </a:r>
            <a:endParaRPr kumimoji="1" lang="ja-JP" altLang="en-US"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8" name="正方形/長方形 17">
            <a:extLst>
              <a:ext uri="{FF2B5EF4-FFF2-40B4-BE49-F238E27FC236}">
                <a16:creationId xmlns:a16="http://schemas.microsoft.com/office/drawing/2014/main" id="{8F1425D5-C6DC-4347-8650-DE548B18BA0F}"/>
              </a:ext>
            </a:extLst>
          </p:cNvPr>
          <p:cNvSpPr/>
          <p:nvPr/>
        </p:nvSpPr>
        <p:spPr>
          <a:xfrm>
            <a:off x="1466627" y="1921568"/>
            <a:ext cx="74892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#15-03-37</a:t>
            </a:r>
            <a:endParaRPr kumimoji="1" lang="ja-JP" altLang="en-US"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9" name="正方形/長方形 18">
            <a:extLst>
              <a:ext uri="{FF2B5EF4-FFF2-40B4-BE49-F238E27FC236}">
                <a16:creationId xmlns:a16="http://schemas.microsoft.com/office/drawing/2014/main" id="{A2D60F1F-014F-504B-86D0-6A08E638D992}"/>
              </a:ext>
            </a:extLst>
          </p:cNvPr>
          <p:cNvSpPr/>
          <p:nvPr/>
        </p:nvSpPr>
        <p:spPr>
          <a:xfrm>
            <a:off x="3168713" y="1205336"/>
            <a:ext cx="74892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#13-11-14</a:t>
            </a:r>
            <a:endParaRPr kumimoji="1" lang="ja-JP" altLang="en-US"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0" name="正方形/長方形 19">
            <a:extLst>
              <a:ext uri="{FF2B5EF4-FFF2-40B4-BE49-F238E27FC236}">
                <a16:creationId xmlns:a16="http://schemas.microsoft.com/office/drawing/2014/main" id="{D3F10CD3-2C0B-1B4D-8821-1D5D84503567}"/>
              </a:ext>
            </a:extLst>
          </p:cNvPr>
          <p:cNvSpPr/>
          <p:nvPr/>
        </p:nvSpPr>
        <p:spPr>
          <a:xfrm>
            <a:off x="4837050" y="871929"/>
            <a:ext cx="74892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#10-09-06</a:t>
            </a:r>
            <a:endParaRPr kumimoji="1" lang="ja-JP" altLang="en-US"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1" name="正方形/長方形 20">
            <a:extLst>
              <a:ext uri="{FF2B5EF4-FFF2-40B4-BE49-F238E27FC236}">
                <a16:creationId xmlns:a16="http://schemas.microsoft.com/office/drawing/2014/main" id="{22367903-5B29-9140-8AEA-9C6FDF74FA2C}"/>
              </a:ext>
            </a:extLst>
          </p:cNvPr>
          <p:cNvSpPr/>
          <p:nvPr/>
        </p:nvSpPr>
        <p:spPr>
          <a:xfrm>
            <a:off x="5569746" y="679788"/>
            <a:ext cx="296408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Nuclear Physics A 828 (2009) 191–232</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3" name="グループ化 2">
            <a:extLst>
              <a:ext uri="{FF2B5EF4-FFF2-40B4-BE49-F238E27FC236}">
                <a16:creationId xmlns:a16="http://schemas.microsoft.com/office/drawing/2014/main" id="{B39D60C0-5063-4146-AAC3-2A752FF6E3A1}"/>
              </a:ext>
            </a:extLst>
          </p:cNvPr>
          <p:cNvGrpSpPr/>
          <p:nvPr/>
        </p:nvGrpSpPr>
        <p:grpSpPr>
          <a:xfrm>
            <a:off x="1408551" y="2731351"/>
            <a:ext cx="7547121" cy="2826863"/>
            <a:chOff x="1408551" y="2731351"/>
            <a:chExt cx="7547121" cy="2826863"/>
          </a:xfrm>
        </p:grpSpPr>
        <p:grpSp>
          <p:nvGrpSpPr>
            <p:cNvPr id="22" name="Group 86">
              <a:extLst>
                <a:ext uri="{FF2B5EF4-FFF2-40B4-BE49-F238E27FC236}">
                  <a16:creationId xmlns:a16="http://schemas.microsoft.com/office/drawing/2014/main" id="{56B2E54E-E8A5-D347-86F0-4125CD575D70}"/>
                </a:ext>
              </a:extLst>
            </p:cNvPr>
            <p:cNvGrpSpPr>
              <a:grpSpLocks/>
            </p:cNvGrpSpPr>
            <p:nvPr/>
          </p:nvGrpSpPr>
          <p:grpSpPr bwMode="auto">
            <a:xfrm>
              <a:off x="1515085" y="3514747"/>
              <a:ext cx="1279736" cy="1396492"/>
              <a:chOff x="2562" y="1508"/>
              <a:chExt cx="1085" cy="1170"/>
            </a:xfrm>
          </p:grpSpPr>
          <p:grpSp>
            <p:nvGrpSpPr>
              <p:cNvPr id="23" name="Group 55">
                <a:extLst>
                  <a:ext uri="{FF2B5EF4-FFF2-40B4-BE49-F238E27FC236}">
                    <a16:creationId xmlns:a16="http://schemas.microsoft.com/office/drawing/2014/main" id="{621F3DEA-621C-FA43-992A-85C8975A76E0}"/>
                  </a:ext>
                </a:extLst>
              </p:cNvPr>
              <p:cNvGrpSpPr>
                <a:grpSpLocks/>
              </p:cNvGrpSpPr>
              <p:nvPr/>
            </p:nvGrpSpPr>
            <p:grpSpPr bwMode="auto">
              <a:xfrm>
                <a:off x="2562" y="1508"/>
                <a:ext cx="1085" cy="1170"/>
                <a:chOff x="3721" y="830"/>
                <a:chExt cx="1387" cy="1495"/>
              </a:xfrm>
            </p:grpSpPr>
            <p:pic>
              <p:nvPicPr>
                <p:cNvPr id="26" name="Picture 51" descr="NAGARA-2">
                  <a:extLst>
                    <a:ext uri="{FF2B5EF4-FFF2-40B4-BE49-F238E27FC236}">
                      <a16:creationId xmlns:a16="http://schemas.microsoft.com/office/drawing/2014/main" id="{9EF06466-33A8-554F-AC58-9871DD16F41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21" y="830"/>
                  <a:ext cx="1386" cy="149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7" name="Rectangle 52">
                  <a:extLst>
                    <a:ext uri="{FF2B5EF4-FFF2-40B4-BE49-F238E27FC236}">
                      <a16:creationId xmlns:a16="http://schemas.microsoft.com/office/drawing/2014/main" id="{2BE091A3-C173-6D4F-9D6C-18A2E2D8DC33}"/>
                    </a:ext>
                  </a:extLst>
                </p:cNvPr>
                <p:cNvSpPr>
                  <a:spLocks noChangeArrowheads="1"/>
                </p:cNvSpPr>
                <p:nvPr/>
              </p:nvSpPr>
              <p:spPr bwMode="auto">
                <a:xfrm>
                  <a:off x="4513" y="830"/>
                  <a:ext cx="595"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8" name="Rectangle 53">
                  <a:extLst>
                    <a:ext uri="{FF2B5EF4-FFF2-40B4-BE49-F238E27FC236}">
                      <a16:creationId xmlns:a16="http://schemas.microsoft.com/office/drawing/2014/main" id="{35083DC3-8886-3743-9DEF-93EAE9514F1C}"/>
                    </a:ext>
                  </a:extLst>
                </p:cNvPr>
                <p:cNvSpPr>
                  <a:spLocks noChangeArrowheads="1"/>
                </p:cNvSpPr>
                <p:nvPr/>
              </p:nvSpPr>
              <p:spPr bwMode="auto">
                <a:xfrm>
                  <a:off x="4649" y="1026"/>
                  <a:ext cx="459" cy="2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29" name="Rectangle 54">
                  <a:extLst>
                    <a:ext uri="{FF2B5EF4-FFF2-40B4-BE49-F238E27FC236}">
                      <a16:creationId xmlns:a16="http://schemas.microsoft.com/office/drawing/2014/main" id="{BA5D7432-FDD8-0144-9CDA-EFF040F40534}"/>
                    </a:ext>
                  </a:extLst>
                </p:cNvPr>
                <p:cNvSpPr>
                  <a:spLocks noChangeArrowheads="1"/>
                </p:cNvSpPr>
                <p:nvPr/>
              </p:nvSpPr>
              <p:spPr bwMode="auto">
                <a:xfrm rot="5400000">
                  <a:off x="4796" y="1078"/>
                  <a:ext cx="459" cy="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24" name="Text Box 56">
                <a:extLst>
                  <a:ext uri="{FF2B5EF4-FFF2-40B4-BE49-F238E27FC236}">
                    <a16:creationId xmlns:a16="http://schemas.microsoft.com/office/drawing/2014/main" id="{27104661-3A6E-234E-BBC2-C0253DDB5101}"/>
                  </a:ext>
                </a:extLst>
              </p:cNvPr>
              <p:cNvSpPr txBox="1">
                <a:spLocks noChangeArrowheads="1"/>
              </p:cNvSpPr>
              <p:nvPr/>
            </p:nvSpPr>
            <p:spPr bwMode="auto">
              <a:xfrm>
                <a:off x="3392" y="2408"/>
                <a:ext cx="245" cy="206"/>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X</a:t>
                </a:r>
                <a:r>
                  <a:rPr kumimoji="1" lang="en-US" altLang="ja-JP" sz="14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 </a:t>
                </a:r>
                <a:r>
                  <a:rPr kumimoji="1" lang="en-US" altLang="ja-JP" sz="3200" b="0" i="0" u="none" strike="noStrike" kern="1200" cap="none" spc="0" normalizeH="0" baseline="22000" noProof="0" dirty="0">
                    <a:ln>
                      <a:noFill/>
                    </a:ln>
                    <a:solidFill>
                      <a:prstClr val="black"/>
                    </a:solidFill>
                    <a:effectLst/>
                    <a:uLnTx/>
                    <a:uFillTx/>
                    <a:latin typeface="Arial" pitchFamily="34" charset="0"/>
                    <a:ea typeface="ＭＳ Ｐゴシック" pitchFamily="50" charset="-128"/>
                    <a:cs typeface="+mn-cs"/>
                  </a:rPr>
                  <a:t>-</a:t>
                </a:r>
              </a:p>
            </p:txBody>
          </p:sp>
          <p:sp>
            <p:nvSpPr>
              <p:cNvPr id="25" name="Line 57">
                <a:extLst>
                  <a:ext uri="{FF2B5EF4-FFF2-40B4-BE49-F238E27FC236}">
                    <a16:creationId xmlns:a16="http://schemas.microsoft.com/office/drawing/2014/main" id="{BE5115C7-53FC-4142-AAD9-D12F3177D4FA}"/>
                  </a:ext>
                </a:extLst>
              </p:cNvPr>
              <p:cNvSpPr>
                <a:spLocks noChangeShapeType="1"/>
              </p:cNvSpPr>
              <p:nvPr/>
            </p:nvSpPr>
            <p:spPr bwMode="auto">
              <a:xfrm flipH="1" flipV="1">
                <a:off x="3392" y="2264"/>
                <a:ext cx="77" cy="152"/>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30" name="グループ化 29">
              <a:extLst>
                <a:ext uri="{FF2B5EF4-FFF2-40B4-BE49-F238E27FC236}">
                  <a16:creationId xmlns:a16="http://schemas.microsoft.com/office/drawing/2014/main" id="{EA7A0C12-6222-114F-A1C5-7159567B63D6}"/>
                </a:ext>
              </a:extLst>
            </p:cNvPr>
            <p:cNvGrpSpPr/>
            <p:nvPr/>
          </p:nvGrpSpPr>
          <p:grpSpPr>
            <a:xfrm>
              <a:off x="2916196" y="3501423"/>
              <a:ext cx="2083922" cy="1409816"/>
              <a:chOff x="2659065" y="1705351"/>
              <a:chExt cx="2062162" cy="1387475"/>
            </a:xfrm>
          </p:grpSpPr>
          <p:grpSp>
            <p:nvGrpSpPr>
              <p:cNvPr id="31" name="Group 67">
                <a:extLst>
                  <a:ext uri="{FF2B5EF4-FFF2-40B4-BE49-F238E27FC236}">
                    <a16:creationId xmlns:a16="http://schemas.microsoft.com/office/drawing/2014/main" id="{48A6B4FB-74CF-774F-BC64-2C283F0BC70E}"/>
                  </a:ext>
                </a:extLst>
              </p:cNvPr>
              <p:cNvGrpSpPr>
                <a:grpSpLocks/>
              </p:cNvGrpSpPr>
              <p:nvPr/>
            </p:nvGrpSpPr>
            <p:grpSpPr bwMode="auto">
              <a:xfrm>
                <a:off x="2659065" y="1705351"/>
                <a:ext cx="2062162" cy="1387475"/>
                <a:chOff x="3885" y="1305"/>
                <a:chExt cx="1299" cy="874"/>
              </a:xfrm>
            </p:grpSpPr>
            <p:pic>
              <p:nvPicPr>
                <p:cNvPr id="33" name="Picture 58" descr="MIKAGE-2">
                  <a:extLst>
                    <a:ext uri="{FF2B5EF4-FFF2-40B4-BE49-F238E27FC236}">
                      <a16:creationId xmlns:a16="http://schemas.microsoft.com/office/drawing/2014/main" id="{11E660E9-13E2-8445-B549-533C87C3AE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885" y="1305"/>
                  <a:ext cx="1299" cy="874"/>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4" name="Rectangle 60">
                  <a:extLst>
                    <a:ext uri="{FF2B5EF4-FFF2-40B4-BE49-F238E27FC236}">
                      <a16:creationId xmlns:a16="http://schemas.microsoft.com/office/drawing/2014/main" id="{12A41976-30CA-5B4E-A329-47621EB6C0A9}"/>
                    </a:ext>
                  </a:extLst>
                </p:cNvPr>
                <p:cNvSpPr>
                  <a:spLocks noChangeArrowheads="1"/>
                </p:cNvSpPr>
                <p:nvPr/>
              </p:nvSpPr>
              <p:spPr bwMode="auto">
                <a:xfrm>
                  <a:off x="4935" y="1782"/>
                  <a:ext cx="241" cy="390"/>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35" name="Rectangle 61">
                  <a:extLst>
                    <a:ext uri="{FF2B5EF4-FFF2-40B4-BE49-F238E27FC236}">
                      <a16:creationId xmlns:a16="http://schemas.microsoft.com/office/drawing/2014/main" id="{336D0DB0-6FE4-6645-8C0D-782F7521DC70}"/>
                    </a:ext>
                  </a:extLst>
                </p:cNvPr>
                <p:cNvSpPr>
                  <a:spLocks noChangeArrowheads="1"/>
                </p:cNvSpPr>
                <p:nvPr/>
              </p:nvSpPr>
              <p:spPr bwMode="auto">
                <a:xfrm>
                  <a:off x="4768" y="1896"/>
                  <a:ext cx="307" cy="254"/>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32" name="Text Box 65">
                <a:extLst>
                  <a:ext uri="{FF2B5EF4-FFF2-40B4-BE49-F238E27FC236}">
                    <a16:creationId xmlns:a16="http://schemas.microsoft.com/office/drawing/2014/main" id="{7F30FBFB-5D25-234E-A2F7-39D9EE7EAB6B}"/>
                  </a:ext>
                </a:extLst>
              </p:cNvPr>
              <p:cNvSpPr txBox="1">
                <a:spLocks noChangeArrowheads="1"/>
              </p:cNvSpPr>
              <p:nvPr/>
            </p:nvSpPr>
            <p:spPr bwMode="auto">
              <a:xfrm>
                <a:off x="3863977" y="2845176"/>
                <a:ext cx="304800" cy="241300"/>
              </a:xfrm>
              <a:prstGeom prst="rect">
                <a:avLst/>
              </a:prstGeom>
              <a:solidFill>
                <a:schemeClr val="bg1">
                  <a:alpha val="50195"/>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X</a:t>
                </a:r>
                <a:r>
                  <a:rPr kumimoji="1" lang="en-US" altLang="ja-JP" sz="14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 </a:t>
                </a:r>
                <a:r>
                  <a:rPr kumimoji="1" lang="en-US" altLang="ja-JP" sz="3200" b="0" i="0" u="none" strike="noStrike" kern="1200" cap="none" spc="0" normalizeH="0" baseline="22000" noProof="0" dirty="0">
                    <a:ln>
                      <a:noFill/>
                    </a:ln>
                    <a:solidFill>
                      <a:prstClr val="black"/>
                    </a:solidFill>
                    <a:effectLst/>
                    <a:uLnTx/>
                    <a:uFillTx/>
                    <a:latin typeface="Arial" pitchFamily="34" charset="0"/>
                    <a:ea typeface="ＭＳ Ｐゴシック" pitchFamily="50" charset="-128"/>
                    <a:cs typeface="+mn-cs"/>
                  </a:rPr>
                  <a:t>-</a:t>
                </a:r>
              </a:p>
            </p:txBody>
          </p:sp>
        </p:grpSp>
        <p:grpSp>
          <p:nvGrpSpPr>
            <p:cNvPr id="36" name="Group 88">
              <a:extLst>
                <a:ext uri="{FF2B5EF4-FFF2-40B4-BE49-F238E27FC236}">
                  <a16:creationId xmlns:a16="http://schemas.microsoft.com/office/drawing/2014/main" id="{D97DBDC3-4592-514F-A390-668062D6F22B}"/>
                </a:ext>
              </a:extLst>
            </p:cNvPr>
            <p:cNvGrpSpPr>
              <a:grpSpLocks/>
            </p:cNvGrpSpPr>
            <p:nvPr/>
          </p:nvGrpSpPr>
          <p:grpSpPr bwMode="auto">
            <a:xfrm>
              <a:off x="6895861" y="3459646"/>
              <a:ext cx="1918760" cy="1451593"/>
              <a:chOff x="4414" y="2880"/>
              <a:chExt cx="1278" cy="955"/>
            </a:xfrm>
          </p:grpSpPr>
          <p:grpSp>
            <p:nvGrpSpPr>
              <p:cNvPr id="37" name="Group 78">
                <a:extLst>
                  <a:ext uri="{FF2B5EF4-FFF2-40B4-BE49-F238E27FC236}">
                    <a16:creationId xmlns:a16="http://schemas.microsoft.com/office/drawing/2014/main" id="{FA1FB495-7937-DA41-A646-F8D79CADB527}"/>
                  </a:ext>
                </a:extLst>
              </p:cNvPr>
              <p:cNvGrpSpPr>
                <a:grpSpLocks/>
              </p:cNvGrpSpPr>
              <p:nvPr/>
            </p:nvGrpSpPr>
            <p:grpSpPr bwMode="auto">
              <a:xfrm>
                <a:off x="4414" y="2880"/>
                <a:ext cx="1278" cy="955"/>
                <a:chOff x="4414" y="2622"/>
                <a:chExt cx="1278" cy="955"/>
              </a:xfrm>
            </p:grpSpPr>
            <p:pic>
              <p:nvPicPr>
                <p:cNvPr id="40" name="Picture 74" descr="Hida-21">
                  <a:extLst>
                    <a:ext uri="{FF2B5EF4-FFF2-40B4-BE49-F238E27FC236}">
                      <a16:creationId xmlns:a16="http://schemas.microsoft.com/office/drawing/2014/main" id="{23528234-2914-DB48-A65C-7DC0C4A4F04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4" y="2622"/>
                  <a:ext cx="1278" cy="955"/>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1" name="Rectangle 75">
                  <a:extLst>
                    <a:ext uri="{FF2B5EF4-FFF2-40B4-BE49-F238E27FC236}">
                      <a16:creationId xmlns:a16="http://schemas.microsoft.com/office/drawing/2014/main" id="{282DB388-3374-8D43-8884-8AC0D29ABBD4}"/>
                    </a:ext>
                  </a:extLst>
                </p:cNvPr>
                <p:cNvSpPr>
                  <a:spLocks noChangeArrowheads="1"/>
                </p:cNvSpPr>
                <p:nvPr/>
              </p:nvSpPr>
              <p:spPr bwMode="auto">
                <a:xfrm>
                  <a:off x="5024" y="2646"/>
                  <a:ext cx="441" cy="2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42" name="Rectangle 76">
                  <a:extLst>
                    <a:ext uri="{FF2B5EF4-FFF2-40B4-BE49-F238E27FC236}">
                      <a16:creationId xmlns:a16="http://schemas.microsoft.com/office/drawing/2014/main" id="{85FDD24A-A3AD-C94E-A17B-5DD56C874BBA}"/>
                    </a:ext>
                  </a:extLst>
                </p:cNvPr>
                <p:cNvSpPr>
                  <a:spLocks noChangeArrowheads="1"/>
                </p:cNvSpPr>
                <p:nvPr/>
              </p:nvSpPr>
              <p:spPr bwMode="auto">
                <a:xfrm rot="5400000">
                  <a:off x="5335" y="2707"/>
                  <a:ext cx="441"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38" name="Text Box 79">
                <a:extLst>
                  <a:ext uri="{FF2B5EF4-FFF2-40B4-BE49-F238E27FC236}">
                    <a16:creationId xmlns:a16="http://schemas.microsoft.com/office/drawing/2014/main" id="{5791FFB7-5221-ED4D-ABE4-AD0125BDE143}"/>
                  </a:ext>
                </a:extLst>
              </p:cNvPr>
              <p:cNvSpPr txBox="1">
                <a:spLocks noChangeArrowheads="1"/>
              </p:cNvSpPr>
              <p:nvPr/>
            </p:nvSpPr>
            <p:spPr bwMode="auto">
              <a:xfrm>
                <a:off x="4414" y="3475"/>
                <a:ext cx="192" cy="162"/>
              </a:xfrm>
              <a:prstGeom prst="rect">
                <a:avLst/>
              </a:prstGeom>
              <a:solidFill>
                <a:schemeClr val="bg1">
                  <a:alpha val="349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X</a:t>
                </a:r>
                <a:r>
                  <a:rPr kumimoji="1" lang="en-US" altLang="ja-JP" sz="14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 </a:t>
                </a:r>
                <a:r>
                  <a:rPr kumimoji="1" lang="en-US" altLang="ja-JP" sz="3200" b="0" i="0" u="none" strike="noStrike" kern="1200" cap="none" spc="0" normalizeH="0" baseline="22000" noProof="0" dirty="0">
                    <a:ln>
                      <a:noFill/>
                    </a:ln>
                    <a:solidFill>
                      <a:prstClr val="black"/>
                    </a:solidFill>
                    <a:effectLst/>
                    <a:uLnTx/>
                    <a:uFillTx/>
                    <a:latin typeface="Arial" pitchFamily="34" charset="0"/>
                    <a:ea typeface="ＭＳ Ｐゴシック" pitchFamily="50" charset="-128"/>
                    <a:cs typeface="+mn-cs"/>
                  </a:rPr>
                  <a:t>-</a:t>
                </a:r>
              </a:p>
            </p:txBody>
          </p:sp>
          <p:sp>
            <p:nvSpPr>
              <p:cNvPr id="39" name="Line 81">
                <a:extLst>
                  <a:ext uri="{FF2B5EF4-FFF2-40B4-BE49-F238E27FC236}">
                    <a16:creationId xmlns:a16="http://schemas.microsoft.com/office/drawing/2014/main" id="{7F5745BB-2C5C-4D4D-8BC7-4E65B1832C06}"/>
                  </a:ext>
                </a:extLst>
              </p:cNvPr>
              <p:cNvSpPr>
                <a:spLocks noChangeShapeType="1"/>
              </p:cNvSpPr>
              <p:nvPr/>
            </p:nvSpPr>
            <p:spPr bwMode="auto">
              <a:xfrm flipV="1">
                <a:off x="4552" y="3516"/>
                <a:ext cx="184" cy="35"/>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43" name="Group 87">
              <a:extLst>
                <a:ext uri="{FF2B5EF4-FFF2-40B4-BE49-F238E27FC236}">
                  <a16:creationId xmlns:a16="http://schemas.microsoft.com/office/drawing/2014/main" id="{F004A80C-F83F-E74C-BE72-8ED1DF338037}"/>
                </a:ext>
              </a:extLst>
            </p:cNvPr>
            <p:cNvGrpSpPr>
              <a:grpSpLocks/>
            </p:cNvGrpSpPr>
            <p:nvPr/>
          </p:nvGrpSpPr>
          <p:grpSpPr bwMode="auto">
            <a:xfrm>
              <a:off x="5121493" y="3473977"/>
              <a:ext cx="1651009" cy="1437262"/>
              <a:chOff x="2916" y="2880"/>
              <a:chExt cx="1344" cy="1170"/>
            </a:xfrm>
          </p:grpSpPr>
          <p:grpSp>
            <p:nvGrpSpPr>
              <p:cNvPr id="44" name="Group 72">
                <a:extLst>
                  <a:ext uri="{FF2B5EF4-FFF2-40B4-BE49-F238E27FC236}">
                    <a16:creationId xmlns:a16="http://schemas.microsoft.com/office/drawing/2014/main" id="{F75C3942-7895-DA4B-A8ED-373CBC2498E7}"/>
                  </a:ext>
                </a:extLst>
              </p:cNvPr>
              <p:cNvGrpSpPr>
                <a:grpSpLocks/>
              </p:cNvGrpSpPr>
              <p:nvPr/>
            </p:nvGrpSpPr>
            <p:grpSpPr bwMode="auto">
              <a:xfrm>
                <a:off x="2916" y="2880"/>
                <a:ext cx="1344" cy="1170"/>
                <a:chOff x="2182" y="1436"/>
                <a:chExt cx="1664" cy="1448"/>
              </a:xfrm>
            </p:grpSpPr>
            <p:pic>
              <p:nvPicPr>
                <p:cNvPr id="47" name="Picture 68" descr="Demachi-2">
                  <a:extLst>
                    <a:ext uri="{FF2B5EF4-FFF2-40B4-BE49-F238E27FC236}">
                      <a16:creationId xmlns:a16="http://schemas.microsoft.com/office/drawing/2014/main" id="{7FCA4C1C-5365-5F49-9FE8-2BDE9E6FE6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84" y="1436"/>
                  <a:ext cx="1662" cy="1448"/>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8" name="Rectangle 69">
                  <a:extLst>
                    <a:ext uri="{FF2B5EF4-FFF2-40B4-BE49-F238E27FC236}">
                      <a16:creationId xmlns:a16="http://schemas.microsoft.com/office/drawing/2014/main" id="{8B34F1F4-98CF-F045-8E17-CBA7028E5DCB}"/>
                    </a:ext>
                  </a:extLst>
                </p:cNvPr>
                <p:cNvSpPr>
                  <a:spLocks noChangeArrowheads="1"/>
                </p:cNvSpPr>
                <p:nvPr/>
              </p:nvSpPr>
              <p:spPr bwMode="auto">
                <a:xfrm>
                  <a:off x="2182" y="1661"/>
                  <a:ext cx="95" cy="109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49" name="Rectangle 70">
                  <a:extLst>
                    <a:ext uri="{FF2B5EF4-FFF2-40B4-BE49-F238E27FC236}">
                      <a16:creationId xmlns:a16="http://schemas.microsoft.com/office/drawing/2014/main" id="{5A3AA9DA-6246-F44C-AA37-744431B813BA}"/>
                    </a:ext>
                  </a:extLst>
                </p:cNvPr>
                <p:cNvSpPr>
                  <a:spLocks noChangeArrowheads="1"/>
                </p:cNvSpPr>
                <p:nvPr/>
              </p:nvSpPr>
              <p:spPr bwMode="auto">
                <a:xfrm>
                  <a:off x="2238" y="1837"/>
                  <a:ext cx="163" cy="10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0" name="Rectangle 71">
                  <a:extLst>
                    <a:ext uri="{FF2B5EF4-FFF2-40B4-BE49-F238E27FC236}">
                      <a16:creationId xmlns:a16="http://schemas.microsoft.com/office/drawing/2014/main" id="{FA4F7336-2A57-3C4D-BD96-C06F3C483598}"/>
                    </a:ext>
                  </a:extLst>
                </p:cNvPr>
                <p:cNvSpPr>
                  <a:spLocks noChangeArrowheads="1"/>
                </p:cNvSpPr>
                <p:nvPr/>
              </p:nvSpPr>
              <p:spPr bwMode="auto">
                <a:xfrm>
                  <a:off x="2370" y="1785"/>
                  <a:ext cx="95" cy="8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grpSp>
          <p:sp>
            <p:nvSpPr>
              <p:cNvPr id="45" name="Text Box 80">
                <a:extLst>
                  <a:ext uri="{FF2B5EF4-FFF2-40B4-BE49-F238E27FC236}">
                    <a16:creationId xmlns:a16="http://schemas.microsoft.com/office/drawing/2014/main" id="{E666DC09-F500-3E46-B2F7-735E614F0FB8}"/>
                  </a:ext>
                </a:extLst>
              </p:cNvPr>
              <p:cNvSpPr txBox="1">
                <a:spLocks noChangeArrowheads="1"/>
              </p:cNvSpPr>
              <p:nvPr/>
            </p:nvSpPr>
            <p:spPr bwMode="auto">
              <a:xfrm>
                <a:off x="2961" y="3811"/>
                <a:ext cx="249" cy="201"/>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X</a:t>
                </a:r>
                <a:r>
                  <a:rPr kumimoji="1" lang="en-US" altLang="ja-JP" sz="1400" b="1" i="0" u="none" strike="noStrike" kern="1200" cap="none" spc="0" normalizeH="0" baseline="0" noProof="0" dirty="0">
                    <a:ln>
                      <a:noFill/>
                    </a:ln>
                    <a:solidFill>
                      <a:prstClr val="black"/>
                    </a:solidFill>
                    <a:effectLst/>
                    <a:uLnTx/>
                    <a:uFillTx/>
                    <a:latin typeface="Symbol" pitchFamily="18" charset="2"/>
                    <a:ea typeface="ＭＳ Ｐゴシック" pitchFamily="50" charset="-128"/>
                    <a:cs typeface="+mn-cs"/>
                  </a:rPr>
                  <a:t> </a:t>
                </a:r>
                <a:r>
                  <a:rPr kumimoji="1" lang="en-US" altLang="ja-JP" sz="3200" b="0" i="0" u="none" strike="noStrike" kern="1200" cap="none" spc="0" normalizeH="0" baseline="22000" noProof="0" dirty="0">
                    <a:ln>
                      <a:noFill/>
                    </a:ln>
                    <a:solidFill>
                      <a:prstClr val="black"/>
                    </a:solidFill>
                    <a:effectLst/>
                    <a:uLnTx/>
                    <a:uFillTx/>
                    <a:latin typeface="Arial" pitchFamily="34" charset="0"/>
                    <a:ea typeface="ＭＳ Ｐゴシック" pitchFamily="50" charset="-128"/>
                    <a:cs typeface="+mn-cs"/>
                  </a:rPr>
                  <a:t>-</a:t>
                </a:r>
              </a:p>
            </p:txBody>
          </p:sp>
          <p:sp>
            <p:nvSpPr>
              <p:cNvPr id="46" name="Line 82">
                <a:extLst>
                  <a:ext uri="{FF2B5EF4-FFF2-40B4-BE49-F238E27FC236}">
                    <a16:creationId xmlns:a16="http://schemas.microsoft.com/office/drawing/2014/main" id="{2E3B5ED6-2A13-EB44-8290-ED30398A8B20}"/>
                  </a:ext>
                </a:extLst>
              </p:cNvPr>
              <p:cNvSpPr>
                <a:spLocks noChangeShapeType="1"/>
              </p:cNvSpPr>
              <p:nvPr/>
            </p:nvSpPr>
            <p:spPr bwMode="auto">
              <a:xfrm flipV="1">
                <a:off x="3210" y="3719"/>
                <a:ext cx="66" cy="152"/>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51" name="テキスト ボックス 50">
              <a:extLst>
                <a:ext uri="{FF2B5EF4-FFF2-40B4-BE49-F238E27FC236}">
                  <a16:creationId xmlns:a16="http://schemas.microsoft.com/office/drawing/2014/main" id="{E57A9AAE-1631-4240-BCCC-999B4B64CCF5}"/>
                </a:ext>
              </a:extLst>
            </p:cNvPr>
            <p:cNvSpPr txBox="1"/>
            <p:nvPr/>
          </p:nvSpPr>
          <p:spPr>
            <a:xfrm>
              <a:off x="1408551" y="3053391"/>
              <a:ext cx="3201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KEK-PS E373</a:t>
              </a: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(1998-2000)</a:t>
              </a:r>
              <a:r>
                <a:rPr kumimoji="1" lang="ja-JP" altLang="en-US"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endPar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2" name="下矢印 51">
              <a:extLst>
                <a:ext uri="{FF2B5EF4-FFF2-40B4-BE49-F238E27FC236}">
                  <a16:creationId xmlns:a16="http://schemas.microsoft.com/office/drawing/2014/main" id="{7C2CD4CE-0666-A04F-8659-7F93E5D33077}"/>
                </a:ext>
              </a:extLst>
            </p:cNvPr>
            <p:cNvSpPr/>
            <p:nvPr/>
          </p:nvSpPr>
          <p:spPr>
            <a:xfrm>
              <a:off x="1785451" y="2785684"/>
              <a:ext cx="278295" cy="238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3" name="テキスト ボックス 52">
              <a:extLst>
                <a:ext uri="{FF2B5EF4-FFF2-40B4-BE49-F238E27FC236}">
                  <a16:creationId xmlns:a16="http://schemas.microsoft.com/office/drawing/2014/main" id="{F7232AE1-9BFA-C24C-AF72-7D4B8C95DC3F}"/>
                </a:ext>
              </a:extLst>
            </p:cNvPr>
            <p:cNvSpPr txBox="1"/>
            <p:nvPr/>
          </p:nvSpPr>
          <p:spPr>
            <a:xfrm>
              <a:off x="1435898" y="4973439"/>
              <a:ext cx="67196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least ~650 </a:t>
              </a:r>
              <a:r>
                <a:rPr kumimoji="1" lang="en-US" altLang="ja-JP" sz="16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stop events; Prog. </a:t>
              </a: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Theor</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Exp. Phys. 2019, 021D01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NAGARA, KISO</a:t>
              </a:r>
            </a:p>
          </p:txBody>
        </p:sp>
        <p:sp>
          <p:nvSpPr>
            <p:cNvPr id="54" name="正方形/長方形 53">
              <a:extLst>
                <a:ext uri="{FF2B5EF4-FFF2-40B4-BE49-F238E27FC236}">
                  <a16:creationId xmlns:a16="http://schemas.microsoft.com/office/drawing/2014/main" id="{B78D8614-0E2D-7744-AE06-EC6FB0C4335D}"/>
                </a:ext>
              </a:extLst>
            </p:cNvPr>
            <p:cNvSpPr/>
            <p:nvPr/>
          </p:nvSpPr>
          <p:spPr>
            <a:xfrm>
              <a:off x="5947989" y="3202996"/>
              <a:ext cx="30076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PHYSICAL REVIEW C 88, 014003 (2013)</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6CBB02C8-2378-A148-8499-AA69187B5DB9}"/>
                </a:ext>
              </a:extLst>
            </p:cNvPr>
            <p:cNvSpPr txBox="1"/>
            <p:nvPr/>
          </p:nvSpPr>
          <p:spPr>
            <a:xfrm>
              <a:off x="2250226" y="3434466"/>
              <a:ext cx="59343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Nagara</a:t>
              </a:r>
              <a:endParaRPr kumimoji="1" lang="ja-JP" alt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6" name="テキスト ボックス 55">
              <a:extLst>
                <a:ext uri="{FF2B5EF4-FFF2-40B4-BE49-F238E27FC236}">
                  <a16:creationId xmlns:a16="http://schemas.microsoft.com/office/drawing/2014/main" id="{E9143EFC-6EB3-D542-9D69-7CBBF1F713B2}"/>
                </a:ext>
              </a:extLst>
            </p:cNvPr>
            <p:cNvSpPr txBox="1"/>
            <p:nvPr/>
          </p:nvSpPr>
          <p:spPr>
            <a:xfrm>
              <a:off x="4456287" y="3428064"/>
              <a:ext cx="60465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Mikage</a:t>
              </a:r>
              <a:endParaRPr kumimoji="1" lang="ja-JP" alt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7" name="テキスト ボックス 56">
              <a:extLst>
                <a:ext uri="{FF2B5EF4-FFF2-40B4-BE49-F238E27FC236}">
                  <a16:creationId xmlns:a16="http://schemas.microsoft.com/office/drawing/2014/main" id="{1292B4A0-C3BE-124B-8ED7-DB105918EDBC}"/>
                </a:ext>
              </a:extLst>
            </p:cNvPr>
            <p:cNvSpPr txBox="1"/>
            <p:nvPr/>
          </p:nvSpPr>
          <p:spPr>
            <a:xfrm>
              <a:off x="5777482" y="3428064"/>
              <a:ext cx="105670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Demachiyanagi</a:t>
              </a:r>
              <a:endParaRPr kumimoji="1" lang="ja-JP" alt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8" name="テキスト ボックス 57">
              <a:extLst>
                <a:ext uri="{FF2B5EF4-FFF2-40B4-BE49-F238E27FC236}">
                  <a16:creationId xmlns:a16="http://schemas.microsoft.com/office/drawing/2014/main" id="{0E670954-12C0-0843-9AE5-26EC4B39896C}"/>
                </a:ext>
              </a:extLst>
            </p:cNvPr>
            <p:cNvSpPr txBox="1"/>
            <p:nvPr/>
          </p:nvSpPr>
          <p:spPr>
            <a:xfrm>
              <a:off x="8420862" y="3397327"/>
              <a:ext cx="44595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Hida</a:t>
              </a:r>
              <a:endParaRPr kumimoji="1" lang="ja-JP" altLang="en-US"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9" name="Line 57">
              <a:extLst>
                <a:ext uri="{FF2B5EF4-FFF2-40B4-BE49-F238E27FC236}">
                  <a16:creationId xmlns:a16="http://schemas.microsoft.com/office/drawing/2014/main" id="{62836BEE-B71E-A041-B1FF-0827721BE5A2}"/>
                </a:ext>
              </a:extLst>
            </p:cNvPr>
            <p:cNvSpPr>
              <a:spLocks noChangeShapeType="1"/>
            </p:cNvSpPr>
            <p:nvPr/>
          </p:nvSpPr>
          <p:spPr bwMode="auto">
            <a:xfrm flipH="1" flipV="1">
              <a:off x="3935106" y="4663945"/>
              <a:ext cx="90820" cy="181425"/>
            </a:xfrm>
            <a:prstGeom prst="line">
              <a:avLst/>
            </a:prstGeom>
            <a:noFill/>
            <a:ln w="25400">
              <a:solidFill>
                <a:srgbClr val="FF0000"/>
              </a:solidFill>
              <a:miter lim="800000"/>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0" name="テキスト ボックス 59">
              <a:extLst>
                <a:ext uri="{FF2B5EF4-FFF2-40B4-BE49-F238E27FC236}">
                  <a16:creationId xmlns:a16="http://schemas.microsoft.com/office/drawing/2014/main" id="{D727D654-C5CA-4C4C-B7A9-495F5620625A}"/>
                </a:ext>
              </a:extLst>
            </p:cNvPr>
            <p:cNvSpPr txBox="1"/>
            <p:nvPr/>
          </p:nvSpPr>
          <p:spPr>
            <a:xfrm>
              <a:off x="2097603" y="2731351"/>
              <a:ext cx="1194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X10 </a:t>
              </a:r>
              <a:r>
                <a:rPr kumimoji="1" lang="en-US" altLang="ja-JP" sz="12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statistics</a:t>
              </a:r>
              <a:endParaRPr kumimoji="1" lang="ja-JP" altLang="en-US"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76" name="グループ化 75">
            <a:extLst>
              <a:ext uri="{FF2B5EF4-FFF2-40B4-BE49-F238E27FC236}">
                <a16:creationId xmlns:a16="http://schemas.microsoft.com/office/drawing/2014/main" id="{2A6C3319-8B6A-8F40-8248-035E2F998EC1}"/>
              </a:ext>
            </a:extLst>
          </p:cNvPr>
          <p:cNvGrpSpPr/>
          <p:nvPr/>
        </p:nvGrpSpPr>
        <p:grpSpPr>
          <a:xfrm>
            <a:off x="1566768" y="5641105"/>
            <a:ext cx="5052396" cy="1103022"/>
            <a:chOff x="1566768" y="5641105"/>
            <a:chExt cx="5052396" cy="1103022"/>
          </a:xfrm>
        </p:grpSpPr>
        <p:sp>
          <p:nvSpPr>
            <p:cNvPr id="61" name="テキスト ボックス 60">
              <a:extLst>
                <a:ext uri="{FF2B5EF4-FFF2-40B4-BE49-F238E27FC236}">
                  <a16:creationId xmlns:a16="http://schemas.microsoft.com/office/drawing/2014/main" id="{84787020-B57B-1443-A4E3-D8FEB84149CF}"/>
                </a:ext>
              </a:extLst>
            </p:cNvPr>
            <p:cNvSpPr txBox="1"/>
            <p:nvPr/>
          </p:nvSpPr>
          <p:spPr>
            <a:xfrm>
              <a:off x="1566768" y="5943908"/>
              <a:ext cx="5052396"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J-PARC E07</a:t>
              </a:r>
              <a:r>
                <a:rPr kumimoji="1" lang="ja-JP" altLang="en-US"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(2016-17)</a:t>
              </a:r>
              <a:r>
                <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endPar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~10k </a:t>
              </a:r>
              <a:r>
                <a:rPr kumimoji="1" lang="en-US" altLang="ja-JP" sz="18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stop events</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2" name="下矢印 61">
              <a:extLst>
                <a:ext uri="{FF2B5EF4-FFF2-40B4-BE49-F238E27FC236}">
                  <a16:creationId xmlns:a16="http://schemas.microsoft.com/office/drawing/2014/main" id="{4262603A-C7E0-6E4F-9C42-41A723B2BAFE}"/>
                </a:ext>
              </a:extLst>
            </p:cNvPr>
            <p:cNvSpPr/>
            <p:nvPr/>
          </p:nvSpPr>
          <p:spPr>
            <a:xfrm>
              <a:off x="1798632" y="5672949"/>
              <a:ext cx="278295" cy="238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3" name="テキスト ボックス 62">
              <a:extLst>
                <a:ext uri="{FF2B5EF4-FFF2-40B4-BE49-F238E27FC236}">
                  <a16:creationId xmlns:a16="http://schemas.microsoft.com/office/drawing/2014/main" id="{5D4030E7-710E-BF45-BF10-C7FC2D7E38B5}"/>
                </a:ext>
              </a:extLst>
            </p:cNvPr>
            <p:cNvSpPr txBox="1"/>
            <p:nvPr/>
          </p:nvSpPr>
          <p:spPr>
            <a:xfrm>
              <a:off x="2110784" y="5641105"/>
              <a:ext cx="11946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X10 </a:t>
              </a:r>
              <a:r>
                <a:rPr kumimoji="1" lang="en-US" altLang="ja-JP" sz="12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statistics</a:t>
              </a:r>
              <a:endParaRPr kumimoji="1" lang="ja-JP" altLang="en-US"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77" name="グループ化 76">
            <a:extLst>
              <a:ext uri="{FF2B5EF4-FFF2-40B4-BE49-F238E27FC236}">
                <a16:creationId xmlns:a16="http://schemas.microsoft.com/office/drawing/2014/main" id="{6E3FFB02-4428-EF43-A471-FD30F37744DF}"/>
              </a:ext>
            </a:extLst>
          </p:cNvPr>
          <p:cNvGrpSpPr/>
          <p:nvPr/>
        </p:nvGrpSpPr>
        <p:grpSpPr>
          <a:xfrm>
            <a:off x="5121493" y="5470703"/>
            <a:ext cx="5151007" cy="1085022"/>
            <a:chOff x="5121493" y="5470703"/>
            <a:chExt cx="5151007" cy="1085022"/>
          </a:xfrm>
        </p:grpSpPr>
        <p:sp>
          <p:nvSpPr>
            <p:cNvPr id="64" name="テキスト ボックス 63">
              <a:extLst>
                <a:ext uri="{FF2B5EF4-FFF2-40B4-BE49-F238E27FC236}">
                  <a16:creationId xmlns:a16="http://schemas.microsoft.com/office/drawing/2014/main" id="{0B47C5F8-8B19-E548-8EED-919E34099093}"/>
                </a:ext>
              </a:extLst>
            </p:cNvPr>
            <p:cNvSpPr txBox="1"/>
            <p:nvPr/>
          </p:nvSpPr>
          <p:spPr>
            <a:xfrm>
              <a:off x="6230560" y="5490595"/>
              <a:ext cx="1750445"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Emulsion gel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0.8 tons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2.1 tons</a:t>
              </a:r>
            </a:p>
          </p:txBody>
        </p:sp>
        <p:sp>
          <p:nvSpPr>
            <p:cNvPr id="65" name="テキスト ボックス 64">
              <a:extLst>
                <a:ext uri="{FF2B5EF4-FFF2-40B4-BE49-F238E27FC236}">
                  <a16:creationId xmlns:a16="http://schemas.microsoft.com/office/drawing/2014/main" id="{6095449B-9C49-E143-BFE2-6309DE273E4A}"/>
                </a:ext>
              </a:extLst>
            </p:cNvPr>
            <p:cNvSpPr txBox="1"/>
            <p:nvPr/>
          </p:nvSpPr>
          <p:spPr>
            <a:xfrm>
              <a:off x="7834069" y="5493896"/>
              <a:ext cx="875561" cy="10618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a:t>
              </a: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purity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~82%</a:t>
              </a:r>
            </a:p>
          </p:txBody>
        </p:sp>
        <p:sp>
          <p:nvSpPr>
            <p:cNvPr id="66" name="テキスト ボックス 65">
              <a:extLst>
                <a:ext uri="{FF2B5EF4-FFF2-40B4-BE49-F238E27FC236}">
                  <a16:creationId xmlns:a16="http://schemas.microsoft.com/office/drawing/2014/main" id="{CBC484D3-5FB8-3B4B-B5E9-D5D4602B8752}"/>
                </a:ext>
              </a:extLst>
            </p:cNvPr>
            <p:cNvSpPr txBox="1"/>
            <p:nvPr/>
          </p:nvSpPr>
          <p:spPr>
            <a:xfrm>
              <a:off x="5121493" y="5729927"/>
              <a:ext cx="1348446" cy="80021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KEK-PS E373</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J-PARC E07</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7" name="下矢印 66">
              <a:extLst>
                <a:ext uri="{FF2B5EF4-FFF2-40B4-BE49-F238E27FC236}">
                  <a16:creationId xmlns:a16="http://schemas.microsoft.com/office/drawing/2014/main" id="{110070CA-BFE1-9A45-8BFD-CABBDC4B4F3B}"/>
                </a:ext>
              </a:extLst>
            </p:cNvPr>
            <p:cNvSpPr/>
            <p:nvPr/>
          </p:nvSpPr>
          <p:spPr>
            <a:xfrm>
              <a:off x="7009326" y="6079388"/>
              <a:ext cx="131551" cy="126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8" name="下矢印 67">
              <a:extLst>
                <a:ext uri="{FF2B5EF4-FFF2-40B4-BE49-F238E27FC236}">
                  <a16:creationId xmlns:a16="http://schemas.microsoft.com/office/drawing/2014/main" id="{86A191B8-B7B1-A945-8E5A-B67744BDD80C}"/>
                </a:ext>
              </a:extLst>
            </p:cNvPr>
            <p:cNvSpPr/>
            <p:nvPr/>
          </p:nvSpPr>
          <p:spPr>
            <a:xfrm>
              <a:off x="8219740" y="6071286"/>
              <a:ext cx="131551" cy="126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9" name="下矢印 68">
              <a:extLst>
                <a:ext uri="{FF2B5EF4-FFF2-40B4-BE49-F238E27FC236}">
                  <a16:creationId xmlns:a16="http://schemas.microsoft.com/office/drawing/2014/main" id="{2A2AFEA3-43E9-6047-A645-E59E93EA4D2B}"/>
                </a:ext>
              </a:extLst>
            </p:cNvPr>
            <p:cNvSpPr/>
            <p:nvPr/>
          </p:nvSpPr>
          <p:spPr>
            <a:xfrm>
              <a:off x="5708183" y="6076661"/>
              <a:ext cx="131551" cy="126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70" name="グループ化 69">
              <a:extLst>
                <a:ext uri="{FF2B5EF4-FFF2-40B4-BE49-F238E27FC236}">
                  <a16:creationId xmlns:a16="http://schemas.microsoft.com/office/drawing/2014/main" id="{0353F3E0-845B-CD4A-AD10-61197B2E8154}"/>
                </a:ext>
              </a:extLst>
            </p:cNvPr>
            <p:cNvGrpSpPr/>
            <p:nvPr/>
          </p:nvGrpSpPr>
          <p:grpSpPr>
            <a:xfrm>
              <a:off x="5157127" y="5470703"/>
              <a:ext cx="5098753" cy="1015425"/>
              <a:chOff x="4026192" y="5566020"/>
              <a:chExt cx="4221508" cy="1015425"/>
            </a:xfrm>
          </p:grpSpPr>
          <p:cxnSp>
            <p:nvCxnSpPr>
              <p:cNvPr id="71" name="直線コネクタ 70">
                <a:extLst>
                  <a:ext uri="{FF2B5EF4-FFF2-40B4-BE49-F238E27FC236}">
                    <a16:creationId xmlns:a16="http://schemas.microsoft.com/office/drawing/2014/main" id="{A988AC36-0E7B-2142-AC77-2E47C575C307}"/>
                  </a:ext>
                </a:extLst>
              </p:cNvPr>
              <p:cNvCxnSpPr/>
              <p:nvPr/>
            </p:nvCxnSpPr>
            <p:spPr>
              <a:xfrm>
                <a:off x="4026192" y="5869174"/>
                <a:ext cx="4221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0BC81DBB-BD69-064D-8C30-8FBE87378F8C}"/>
                  </a:ext>
                </a:extLst>
              </p:cNvPr>
              <p:cNvCxnSpPr/>
              <p:nvPr/>
            </p:nvCxnSpPr>
            <p:spPr>
              <a:xfrm>
                <a:off x="4026192" y="6581445"/>
                <a:ext cx="42215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6141B433-3677-6448-95F2-C1FBF0E58ADF}"/>
                  </a:ext>
                </a:extLst>
              </p:cNvPr>
              <p:cNvCxnSpPr/>
              <p:nvPr/>
            </p:nvCxnSpPr>
            <p:spPr>
              <a:xfrm>
                <a:off x="4026192" y="5566020"/>
                <a:ext cx="422150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テキスト ボックス 73">
              <a:extLst>
                <a:ext uri="{FF2B5EF4-FFF2-40B4-BE49-F238E27FC236}">
                  <a16:creationId xmlns:a16="http://schemas.microsoft.com/office/drawing/2014/main" id="{9C7FD9CD-292F-3B47-8BA3-7B90C8E52D0A}"/>
                </a:ext>
              </a:extLst>
            </p:cNvPr>
            <p:cNvSpPr txBox="1"/>
            <p:nvPr/>
          </p:nvSpPr>
          <p:spPr>
            <a:xfrm>
              <a:off x="8848007" y="5493896"/>
              <a:ext cx="1424493" cy="10618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Beam intensity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4</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/spill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3*10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/spill</a:t>
              </a:r>
            </a:p>
          </p:txBody>
        </p:sp>
        <p:sp>
          <p:nvSpPr>
            <p:cNvPr id="75" name="下矢印 74">
              <a:extLst>
                <a:ext uri="{FF2B5EF4-FFF2-40B4-BE49-F238E27FC236}">
                  <a16:creationId xmlns:a16="http://schemas.microsoft.com/office/drawing/2014/main" id="{4B54F4AF-12D1-8A4F-B204-BCD3E9B61490}"/>
                </a:ext>
              </a:extLst>
            </p:cNvPr>
            <p:cNvSpPr/>
            <p:nvPr/>
          </p:nvSpPr>
          <p:spPr>
            <a:xfrm>
              <a:off x="9435515" y="6071286"/>
              <a:ext cx="131551" cy="126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2" name="テキスト ボックス 1">
            <a:extLst>
              <a:ext uri="{FF2B5EF4-FFF2-40B4-BE49-F238E27FC236}">
                <a16:creationId xmlns:a16="http://schemas.microsoft.com/office/drawing/2014/main" id="{883330D0-1E08-344E-9C44-6DA36195D749}"/>
              </a:ext>
            </a:extLst>
          </p:cNvPr>
          <p:cNvSpPr txBox="1"/>
          <p:nvPr/>
        </p:nvSpPr>
        <p:spPr>
          <a:xfrm>
            <a:off x="9870636" y="784939"/>
            <a:ext cx="20897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Slide from J. Yoshida</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120232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linds(horizontal)">
                                      <p:cBhvr>
                                        <p:cTn id="12" dur="5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linds(horizontal)">
                                      <p:cBhvr>
                                        <p:cTn id="1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図 7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Lst>
          </a:blip>
          <a:srcRect l="51535" t="29649" r="16611" b="42105"/>
          <a:stretch/>
        </p:blipFill>
        <p:spPr>
          <a:xfrm>
            <a:off x="3900556" y="3940949"/>
            <a:ext cx="819489" cy="794806"/>
          </a:xfrm>
          <a:prstGeom prst="rect">
            <a:avLst/>
          </a:prstGeom>
          <a:effectLst>
            <a:glow>
              <a:schemeClr val="accent1">
                <a:alpha val="40000"/>
              </a:schemeClr>
            </a:glow>
            <a:softEdge rad="203200"/>
          </a:effectLst>
        </p:spPr>
      </p:pic>
      <p:cxnSp>
        <p:nvCxnSpPr>
          <p:cNvPr id="23" name="直線コネクタ 22"/>
          <p:cNvCxnSpPr/>
          <p:nvPr/>
        </p:nvCxnSpPr>
        <p:spPr>
          <a:xfrm>
            <a:off x="2529974" y="949198"/>
            <a:ext cx="79585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529974" y="1700808"/>
            <a:ext cx="7958514"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393840" y="544448"/>
            <a:ext cx="826841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KEK-PS E373	J-PARC E07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Searching period	~7 years		 2 years </a:t>
            </a:r>
            <a:r>
              <a:rPr kumimoji="1" lang="en-US" altLang="ja-JP" sz="16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(Apr., 2018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S=-2 system</a:t>
            </a:r>
            <a:r>
              <a:rPr kumimoji="1" lang="en-US" altLang="ja-JP" sz="24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t>
            </a: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9   	                           </a:t>
            </a:r>
            <a:r>
              <a:rPr kumimoji="1" lang="en-US" altLang="ja-JP"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33</a:t>
            </a:r>
            <a:endParaRPr kumimoji="1" lang="en-US" altLang="ja-JP"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p:txBody>
      </p:sp>
      <p:sp>
        <p:nvSpPr>
          <p:cNvPr id="32" name="テキスト ボックス 31"/>
          <p:cNvSpPr txBox="1"/>
          <p:nvPr/>
        </p:nvSpPr>
        <p:spPr>
          <a:xfrm>
            <a:off x="1943504" y="1692071"/>
            <a:ext cx="239841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14 double-</a:t>
            </a:r>
            <a:r>
              <a:rPr kumimoji="1" lang="en-US" altLang="ja-JP"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Symbol" panose="05050102010706020507" pitchFamily="18" charset="2"/>
                <a:ea typeface="ＭＳ Ｐゴシック" pitchFamily="50" charset="-128"/>
                <a:cs typeface="+mn-cs"/>
              </a:rPr>
              <a:t>L</a:t>
            </a: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events</a:t>
            </a:r>
          </a:p>
        </p:txBody>
      </p:sp>
      <p:sp>
        <p:nvSpPr>
          <p:cNvPr id="37" name="テキスト ボックス 36"/>
          <p:cNvSpPr txBox="1"/>
          <p:nvPr/>
        </p:nvSpPr>
        <p:spPr>
          <a:xfrm>
            <a:off x="5210123" y="1692071"/>
            <a:ext cx="254909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13 twin-hyper events</a:t>
            </a:r>
          </a:p>
        </p:txBody>
      </p:sp>
      <p:sp>
        <p:nvSpPr>
          <p:cNvPr id="55" name="テキスト ボックス 54"/>
          <p:cNvSpPr txBox="1"/>
          <p:nvPr/>
        </p:nvSpPr>
        <p:spPr>
          <a:xfrm>
            <a:off x="8319969" y="1692071"/>
            <a:ext cx="143821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7 confused</a:t>
            </a:r>
            <a:endPar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56" name="図 55"/>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
                    </a14:imgEffect>
                    <a14:imgEffect>
                      <a14:brightnessContrast bright="21000" contrast="23000"/>
                    </a14:imgEffect>
                  </a14:imgLayer>
                </a14:imgProps>
              </a:ext>
              <a:ext uri="{28A0092B-C50C-407E-A947-70E740481C1C}">
                <a14:useLocalDpi xmlns:a14="http://schemas.microsoft.com/office/drawing/2010/main"/>
              </a:ext>
            </a:extLst>
          </a:blip>
          <a:srcRect l="3074" t="5051" b="-1"/>
          <a:stretch/>
        </p:blipFill>
        <p:spPr>
          <a:xfrm rot="10800000">
            <a:off x="1997234" y="2110142"/>
            <a:ext cx="829005" cy="809051"/>
          </a:xfrm>
          <a:prstGeom prst="rect">
            <a:avLst/>
          </a:prstGeom>
          <a:ln>
            <a:noFill/>
          </a:ln>
          <a:effectLst>
            <a:glow>
              <a:schemeClr val="accent1">
                <a:alpha val="40000"/>
              </a:schemeClr>
            </a:glow>
            <a:softEdge rad="203200"/>
          </a:effectLst>
        </p:spPr>
      </p:pic>
      <p:pic>
        <p:nvPicPr>
          <p:cNvPr id="58" name="図 57"/>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1000" contrast="4000"/>
                    </a14:imgEffect>
                  </a14:imgLayer>
                </a14:imgProps>
              </a:ext>
              <a:ext uri="{28A0092B-C50C-407E-A947-70E740481C1C}">
                <a14:useLocalDpi xmlns:a14="http://schemas.microsoft.com/office/drawing/2010/main"/>
              </a:ext>
            </a:extLst>
          </a:blip>
          <a:srcRect l="1052" t="4141"/>
          <a:stretch/>
        </p:blipFill>
        <p:spPr>
          <a:xfrm>
            <a:off x="3900943" y="2109597"/>
            <a:ext cx="833141" cy="832757"/>
          </a:xfrm>
          <a:prstGeom prst="rect">
            <a:avLst/>
          </a:prstGeom>
          <a:effectLst>
            <a:glow>
              <a:schemeClr val="accent1">
                <a:alpha val="40000"/>
              </a:schemeClr>
            </a:glow>
            <a:softEdge rad="203200"/>
          </a:effectLst>
        </p:spPr>
      </p:pic>
      <p:pic>
        <p:nvPicPr>
          <p:cNvPr id="59" name="図 58"/>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21000" contrast="11000"/>
                    </a14:imgEffect>
                  </a14:imgLayer>
                </a14:imgProps>
              </a:ext>
              <a:ext uri="{28A0092B-C50C-407E-A947-70E740481C1C}">
                <a14:useLocalDpi xmlns:a14="http://schemas.microsoft.com/office/drawing/2010/main"/>
              </a:ext>
            </a:extLst>
          </a:blip>
          <a:srcRect/>
          <a:stretch/>
        </p:blipFill>
        <p:spPr>
          <a:xfrm>
            <a:off x="2004811" y="3003754"/>
            <a:ext cx="818580" cy="836128"/>
          </a:xfrm>
          <a:prstGeom prst="rect">
            <a:avLst/>
          </a:prstGeom>
          <a:effectLst>
            <a:glow>
              <a:schemeClr val="accent1">
                <a:alpha val="40000"/>
              </a:schemeClr>
            </a:glow>
            <a:softEdge rad="203200"/>
          </a:effectLst>
        </p:spPr>
      </p:pic>
      <p:pic>
        <p:nvPicPr>
          <p:cNvPr id="60" name="図 59"/>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21000"/>
                    </a14:imgEffect>
                  </a14:imgLayer>
                </a14:imgProps>
              </a:ext>
              <a:ext uri="{28A0092B-C50C-407E-A947-70E740481C1C}">
                <a14:useLocalDpi xmlns:a14="http://schemas.microsoft.com/office/drawing/2010/main"/>
              </a:ext>
            </a:extLst>
          </a:blip>
          <a:srcRect l="38330" t="34290" r="31978" b="24285"/>
          <a:stretch/>
        </p:blipFill>
        <p:spPr>
          <a:xfrm>
            <a:off x="2950395" y="2109597"/>
            <a:ext cx="817537" cy="827084"/>
          </a:xfrm>
          <a:prstGeom prst="rect">
            <a:avLst/>
          </a:prstGeom>
          <a:effectLst>
            <a:glow>
              <a:schemeClr val="accent1">
                <a:alpha val="40000"/>
              </a:schemeClr>
            </a:glow>
            <a:softEdge rad="203200"/>
          </a:effectLst>
        </p:spPr>
      </p:pic>
      <p:pic>
        <p:nvPicPr>
          <p:cNvPr id="61" name="図 60"/>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5000" contrast="17000"/>
                    </a14:imgEffect>
                  </a14:imgLayer>
                </a14:imgProps>
              </a:ext>
              <a:ext uri="{28A0092B-C50C-407E-A947-70E740481C1C}">
                <a14:useLocalDpi xmlns:a14="http://schemas.microsoft.com/office/drawing/2010/main" val="0"/>
              </a:ext>
            </a:extLst>
          </a:blip>
          <a:srcRect l="27562" t="32127" r="33284" b="21640"/>
          <a:stretch/>
        </p:blipFill>
        <p:spPr>
          <a:xfrm>
            <a:off x="2952849" y="3012195"/>
            <a:ext cx="815083" cy="827084"/>
          </a:xfrm>
          <a:prstGeom prst="rect">
            <a:avLst/>
          </a:prstGeom>
          <a:effectLst>
            <a:glow>
              <a:schemeClr val="accent1">
                <a:alpha val="40000"/>
              </a:schemeClr>
            </a:glow>
            <a:softEdge rad="203200"/>
          </a:effectLst>
        </p:spPr>
      </p:pic>
      <p:pic>
        <p:nvPicPr>
          <p:cNvPr id="62" name="図 61"/>
          <p:cNvPicPr>
            <a:picLocks noChangeAspect="1"/>
          </p:cNvPicPr>
          <p:nvPr/>
        </p:nvPicPr>
        <p:blipFill rotWithShape="1">
          <a:blip r:embed="rId15">
            <a:extLst>
              <a:ext uri="{BEBA8EAE-BF5A-486C-A8C5-ECC9F3942E4B}">
                <a14:imgProps xmlns:a14="http://schemas.microsoft.com/office/drawing/2010/main">
                  <a14:imgLayer r:embed="rId16">
                    <a14:imgEffect>
                      <a14:brightnessContrast bright="20000"/>
                    </a14:imgEffect>
                  </a14:imgLayer>
                </a14:imgProps>
              </a:ext>
            </a:extLst>
          </a:blip>
          <a:srcRect l="14433" t="50370" r="33387" b="12352"/>
          <a:stretch/>
        </p:blipFill>
        <p:spPr>
          <a:xfrm>
            <a:off x="2004811" y="3940950"/>
            <a:ext cx="821428" cy="870645"/>
          </a:xfrm>
          <a:prstGeom prst="rect">
            <a:avLst/>
          </a:prstGeom>
          <a:ln w="28575">
            <a:noFill/>
          </a:ln>
          <a:effectLst>
            <a:glow>
              <a:schemeClr val="accent1">
                <a:alpha val="40000"/>
              </a:schemeClr>
            </a:glow>
            <a:softEdge rad="203200"/>
          </a:effectLst>
        </p:spPr>
      </p:pic>
      <p:pic>
        <p:nvPicPr>
          <p:cNvPr id="63" name="図 62"/>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10000" contrast="9000"/>
                    </a14:imgEffect>
                  </a14:imgLayer>
                </a14:imgProps>
              </a:ext>
              <a:ext uri="{28A0092B-C50C-407E-A947-70E740481C1C}">
                <a14:useLocalDpi xmlns:a14="http://schemas.microsoft.com/office/drawing/2010/main" val="0"/>
              </a:ext>
            </a:extLst>
          </a:blip>
          <a:srcRect l="6960" t="10752" r="27463" b="14442"/>
          <a:stretch/>
        </p:blipFill>
        <p:spPr>
          <a:xfrm>
            <a:off x="3892087" y="3012195"/>
            <a:ext cx="841997" cy="827688"/>
          </a:xfrm>
          <a:prstGeom prst="rect">
            <a:avLst/>
          </a:prstGeom>
          <a:effectLst>
            <a:glow>
              <a:schemeClr val="accent1">
                <a:alpha val="40000"/>
              </a:schemeClr>
            </a:glow>
            <a:softEdge rad="203200"/>
          </a:effectLst>
        </p:spPr>
      </p:pic>
      <p:pic>
        <p:nvPicPr>
          <p:cNvPr id="64" name="図 63"/>
          <p:cNvPicPr>
            <a:picLocks noChangeAspect="1"/>
          </p:cNvPicPr>
          <p:nvPr/>
        </p:nvPicPr>
        <p:blipFill rotWithShape="1">
          <a:blip r:embed="rId19" cstate="screen">
            <a:extLst>
              <a:ext uri="{BEBA8EAE-BF5A-486C-A8C5-ECC9F3942E4B}">
                <a14:imgProps xmlns:a14="http://schemas.microsoft.com/office/drawing/2010/main">
                  <a14:imgLayer r:embed="rId20">
                    <a14:imgEffect>
                      <a14:brightnessContrast bright="25000" contrast="8000"/>
                    </a14:imgEffect>
                  </a14:imgLayer>
                </a14:imgProps>
              </a:ext>
              <a:ext uri="{28A0092B-C50C-407E-A947-70E740481C1C}">
                <a14:useLocalDpi xmlns:a14="http://schemas.microsoft.com/office/drawing/2010/main"/>
              </a:ext>
            </a:extLst>
          </a:blip>
          <a:srcRect/>
          <a:stretch/>
        </p:blipFill>
        <p:spPr>
          <a:xfrm>
            <a:off x="5250752" y="2110141"/>
            <a:ext cx="833141" cy="826922"/>
          </a:xfrm>
          <a:prstGeom prst="rect">
            <a:avLst/>
          </a:prstGeom>
          <a:ln>
            <a:noFill/>
          </a:ln>
          <a:effectLst>
            <a:softEdge rad="203200"/>
          </a:effectLst>
        </p:spPr>
      </p:pic>
      <p:pic>
        <p:nvPicPr>
          <p:cNvPr id="66" name="図 65"/>
          <p:cNvPicPr>
            <a:picLocks noChangeAspect="1"/>
          </p:cNvPicPr>
          <p:nvPr/>
        </p:nvPicPr>
        <p:blipFill rotWithShape="1">
          <a:blip r:embed="rId21" cstate="screen">
            <a:extLst>
              <a:ext uri="{BEBA8EAE-BF5A-486C-A8C5-ECC9F3942E4B}">
                <a14:imgProps xmlns:a14="http://schemas.microsoft.com/office/drawing/2010/main">
                  <a14:imgLayer r:embed="rId22">
                    <a14:imgEffect>
                      <a14:brightnessContrast bright="25000" contrast="8000"/>
                    </a14:imgEffect>
                  </a14:imgLayer>
                </a14:imgProps>
              </a:ext>
              <a:ext uri="{28A0092B-C50C-407E-A947-70E740481C1C}">
                <a14:useLocalDpi xmlns:a14="http://schemas.microsoft.com/office/drawing/2010/main"/>
              </a:ext>
            </a:extLst>
          </a:blip>
          <a:srcRect r="4885" b="6390"/>
          <a:stretch/>
        </p:blipFill>
        <p:spPr>
          <a:xfrm>
            <a:off x="6178784" y="3063086"/>
            <a:ext cx="817537" cy="816789"/>
          </a:xfrm>
          <a:prstGeom prst="rect">
            <a:avLst/>
          </a:prstGeom>
          <a:effectLst>
            <a:softEdge rad="203200"/>
          </a:effectLst>
        </p:spPr>
      </p:pic>
      <p:pic>
        <p:nvPicPr>
          <p:cNvPr id="67" name="図 66"/>
          <p:cNvPicPr>
            <a:picLocks noChangeAspect="1"/>
          </p:cNvPicPr>
          <p:nvPr/>
        </p:nvPicPr>
        <p:blipFill rotWithShape="1">
          <a:blip r:embed="rId23" cstate="screen">
            <a:extLst>
              <a:ext uri="{BEBA8EAE-BF5A-486C-A8C5-ECC9F3942E4B}">
                <a14:imgProps xmlns:a14="http://schemas.microsoft.com/office/drawing/2010/main">
                  <a14:imgLayer r:embed="rId24">
                    <a14:imgEffect>
                      <a14:brightnessContrast bright="25000" contrast="8000"/>
                    </a14:imgEffect>
                  </a14:imgLayer>
                </a14:imgProps>
              </a:ext>
              <a:ext uri="{28A0092B-C50C-407E-A947-70E740481C1C}">
                <a14:useLocalDpi xmlns:a14="http://schemas.microsoft.com/office/drawing/2010/main"/>
              </a:ext>
            </a:extLst>
          </a:blip>
          <a:srcRect l="14787" t="13333" r="23181" b="9317"/>
          <a:stretch/>
        </p:blipFill>
        <p:spPr>
          <a:xfrm>
            <a:off x="6201714" y="2105813"/>
            <a:ext cx="771679" cy="826923"/>
          </a:xfrm>
          <a:prstGeom prst="rect">
            <a:avLst/>
          </a:prstGeom>
          <a:effectLst>
            <a:softEdge rad="203200"/>
          </a:effectLst>
        </p:spPr>
      </p:pic>
      <p:pic>
        <p:nvPicPr>
          <p:cNvPr id="70" name="図 69"/>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val="0"/>
              </a:ext>
            </a:extLst>
          </a:blip>
          <a:srcRect l="19732" t="19733" r="31255" b="17166"/>
          <a:stretch/>
        </p:blipFill>
        <p:spPr>
          <a:xfrm>
            <a:off x="2953814" y="3940949"/>
            <a:ext cx="819489" cy="906694"/>
          </a:xfrm>
          <a:prstGeom prst="rect">
            <a:avLst/>
          </a:prstGeom>
          <a:effectLst>
            <a:glow>
              <a:schemeClr val="accent1">
                <a:alpha val="40000"/>
              </a:schemeClr>
            </a:glow>
            <a:softEdge rad="203200"/>
          </a:effectLst>
        </p:spPr>
      </p:pic>
      <p:pic>
        <p:nvPicPr>
          <p:cNvPr id="71" name="図 70"/>
          <p:cNvPicPr>
            <a:picLocks noChangeAspect="1"/>
          </p:cNvPicPr>
          <p:nvPr/>
        </p:nvPicPr>
        <p:blipFill rotWithShape="1">
          <a:blip r:embed="rId27" cstate="print">
            <a:extLst>
              <a:ext uri="{BEBA8EAE-BF5A-486C-A8C5-ECC9F3942E4B}">
                <a14:imgProps xmlns:a14="http://schemas.microsoft.com/office/drawing/2010/main">
                  <a14:imgLayer r:embed="rId28">
                    <a14:imgEffect>
                      <a14:brightnessContrast bright="25000" contrast="8000"/>
                    </a14:imgEffect>
                  </a14:imgLayer>
                </a14:imgProps>
              </a:ext>
              <a:ext uri="{28A0092B-C50C-407E-A947-70E740481C1C}">
                <a14:useLocalDpi xmlns:a14="http://schemas.microsoft.com/office/drawing/2010/main" val="0"/>
              </a:ext>
            </a:extLst>
          </a:blip>
          <a:srcRect l="23483" t="41766" r="32817" b="3463"/>
          <a:stretch/>
        </p:blipFill>
        <p:spPr>
          <a:xfrm>
            <a:off x="5262950" y="3911493"/>
            <a:ext cx="811794" cy="874367"/>
          </a:xfrm>
          <a:prstGeom prst="rect">
            <a:avLst/>
          </a:prstGeom>
          <a:effectLst>
            <a:softEdge rad="203200"/>
          </a:effectLst>
        </p:spPr>
      </p:pic>
      <p:pic>
        <p:nvPicPr>
          <p:cNvPr id="72" name="図 71"/>
          <p:cNvPicPr>
            <a:picLocks noChangeAspect="1"/>
          </p:cNvPicPr>
          <p:nvPr/>
        </p:nvPicPr>
        <p:blipFill rotWithShape="1">
          <a:blip r:embed="rId29">
            <a:extLst>
              <a:ext uri="{28A0092B-C50C-407E-A947-70E740481C1C}">
                <a14:useLocalDpi xmlns:a14="http://schemas.microsoft.com/office/drawing/2010/main" val="0"/>
              </a:ext>
            </a:extLst>
          </a:blip>
          <a:srcRect l="35966" t="35966" r="38330" b="32882"/>
          <a:stretch/>
        </p:blipFill>
        <p:spPr>
          <a:xfrm>
            <a:off x="9382775" y="2998719"/>
            <a:ext cx="801694" cy="834985"/>
          </a:xfrm>
          <a:prstGeom prst="rect">
            <a:avLst/>
          </a:prstGeom>
          <a:effectLst>
            <a:softEdge rad="0"/>
          </a:effectLst>
        </p:spPr>
      </p:pic>
      <p:pic>
        <p:nvPicPr>
          <p:cNvPr id="73" name="図 72"/>
          <p:cNvPicPr>
            <a:picLocks noChangeAspect="1"/>
          </p:cNvPicPr>
          <p:nvPr/>
        </p:nvPicPr>
        <p:blipFill rotWithShape="1">
          <a:blip r:embed="rId30">
            <a:extLst>
              <a:ext uri="{BEBA8EAE-BF5A-486C-A8C5-ECC9F3942E4B}">
                <a14:imgProps xmlns:a14="http://schemas.microsoft.com/office/drawing/2010/main">
                  <a14:imgLayer r:embed="rId31">
                    <a14:imgEffect>
                      <a14:brightnessContrast bright="-11000" contrast="40000"/>
                    </a14:imgEffect>
                  </a14:imgLayer>
                </a14:imgProps>
              </a:ext>
              <a:ext uri="{28A0092B-C50C-407E-A947-70E740481C1C}">
                <a14:useLocalDpi xmlns:a14="http://schemas.microsoft.com/office/drawing/2010/main" val="0"/>
              </a:ext>
            </a:extLst>
          </a:blip>
          <a:srcRect l="34664" t="32178" r="33939" b="33875"/>
          <a:stretch/>
        </p:blipFill>
        <p:spPr>
          <a:xfrm>
            <a:off x="6215527" y="4168034"/>
            <a:ext cx="730033" cy="678322"/>
          </a:xfrm>
          <a:prstGeom prst="rect">
            <a:avLst/>
          </a:prstGeom>
          <a:effectLst>
            <a:softEdge rad="203200"/>
          </a:effectLst>
        </p:spPr>
      </p:pic>
      <p:pic>
        <p:nvPicPr>
          <p:cNvPr id="74" name="図 73"/>
          <p:cNvPicPr>
            <a:picLocks noChangeAspect="1"/>
          </p:cNvPicPr>
          <p:nvPr/>
        </p:nvPicPr>
        <p:blipFill rotWithShape="1">
          <a:blip r:embed="rId32">
            <a:extLst>
              <a:ext uri="{BEBA8EAE-BF5A-486C-A8C5-ECC9F3942E4B}">
                <a14:imgProps xmlns:a14="http://schemas.microsoft.com/office/drawing/2010/main">
                  <a14:imgLayer r:embed="rId33">
                    <a14:imgEffect>
                      <a14:brightnessContrast bright="-20000" contrast="40000"/>
                    </a14:imgEffect>
                  </a14:imgLayer>
                </a14:imgProps>
              </a:ext>
              <a:ext uri="{28A0092B-C50C-407E-A947-70E740481C1C}">
                <a14:useLocalDpi xmlns:a14="http://schemas.microsoft.com/office/drawing/2010/main" val="0"/>
              </a:ext>
            </a:extLst>
          </a:blip>
          <a:srcRect l="33723" t="29864" r="36425" b="34251"/>
          <a:stretch/>
        </p:blipFill>
        <p:spPr>
          <a:xfrm>
            <a:off x="9382776" y="2098527"/>
            <a:ext cx="790651" cy="816788"/>
          </a:xfrm>
          <a:prstGeom prst="rect">
            <a:avLst/>
          </a:prstGeom>
          <a:effectLst>
            <a:softEdge rad="0"/>
          </a:effectLst>
        </p:spPr>
      </p:pic>
      <p:pic>
        <p:nvPicPr>
          <p:cNvPr id="76" name="図 75"/>
          <p:cNvPicPr>
            <a:picLocks noChangeAspect="1"/>
          </p:cNvPicPr>
          <p:nvPr/>
        </p:nvPicPr>
        <p:blipFill rotWithShape="1">
          <a:blip r:embed="rId34">
            <a:extLst>
              <a:ext uri="{28A0092B-C50C-407E-A947-70E740481C1C}">
                <a14:useLocalDpi xmlns:a14="http://schemas.microsoft.com/office/drawing/2010/main" val="0"/>
              </a:ext>
            </a:extLst>
          </a:blip>
          <a:srcRect l="34706" t="33065" r="34476" b="30768"/>
          <a:stretch/>
        </p:blipFill>
        <p:spPr>
          <a:xfrm>
            <a:off x="8417704" y="3007011"/>
            <a:ext cx="822571" cy="829614"/>
          </a:xfrm>
          <a:prstGeom prst="rect">
            <a:avLst/>
          </a:prstGeom>
          <a:effectLst>
            <a:softEdge rad="0"/>
          </a:effectLst>
        </p:spPr>
      </p:pic>
      <p:pic>
        <p:nvPicPr>
          <p:cNvPr id="77" name="図 76"/>
          <p:cNvPicPr>
            <a:picLocks noChangeAspect="1"/>
          </p:cNvPicPr>
          <p:nvPr/>
        </p:nvPicPr>
        <p:blipFill rotWithShape="1">
          <a:blip r:embed="rId35">
            <a:extLst>
              <a:ext uri="{BEBA8EAE-BF5A-486C-A8C5-ECC9F3942E4B}">
                <a14:imgProps xmlns:a14="http://schemas.microsoft.com/office/drawing/2010/main">
                  <a14:imgLayer r:embed="rId36">
                    <a14:imgEffect>
                      <a14:brightnessContrast bright="14000"/>
                    </a14:imgEffect>
                  </a14:imgLayer>
                </a14:imgProps>
              </a:ext>
              <a:ext uri="{28A0092B-C50C-407E-A947-70E740481C1C}">
                <a14:useLocalDpi xmlns:a14="http://schemas.microsoft.com/office/drawing/2010/main" val="0"/>
              </a:ext>
            </a:extLst>
          </a:blip>
          <a:srcRect l="33266" t="23099" r="34950" b="40419"/>
          <a:stretch/>
        </p:blipFill>
        <p:spPr>
          <a:xfrm>
            <a:off x="8417704" y="2107797"/>
            <a:ext cx="822571" cy="811395"/>
          </a:xfrm>
          <a:prstGeom prst="rect">
            <a:avLst/>
          </a:prstGeom>
          <a:effectLst>
            <a:softEdge rad="0"/>
          </a:effectLst>
        </p:spPr>
      </p:pic>
      <p:pic>
        <p:nvPicPr>
          <p:cNvPr id="78" name="図 77"/>
          <p:cNvPicPr>
            <a:picLocks noChangeAspect="1"/>
          </p:cNvPicPr>
          <p:nvPr/>
        </p:nvPicPr>
        <p:blipFill rotWithShape="1">
          <a:blip r:embed="rId37">
            <a:extLst>
              <a:ext uri="{BEBA8EAE-BF5A-486C-A8C5-ECC9F3942E4B}">
                <a14:imgProps xmlns:a14="http://schemas.microsoft.com/office/drawing/2010/main">
                  <a14:imgLayer r:embed="rId38">
                    <a14:imgEffect>
                      <a14:saturation sat="0"/>
                    </a14:imgEffect>
                    <a14:imgEffect>
                      <a14:brightnessContrast bright="15000" contrast="40000"/>
                    </a14:imgEffect>
                  </a14:imgLayer>
                </a14:imgProps>
              </a:ext>
              <a:ext uri="{28A0092B-C50C-407E-A947-70E740481C1C}">
                <a14:useLocalDpi xmlns:a14="http://schemas.microsoft.com/office/drawing/2010/main" val="0"/>
              </a:ext>
            </a:extLst>
          </a:blip>
          <a:srcRect l="34021" t="36465" r="37669" b="33234"/>
          <a:stretch/>
        </p:blipFill>
        <p:spPr>
          <a:xfrm>
            <a:off x="2000887" y="4912515"/>
            <a:ext cx="821428" cy="755536"/>
          </a:xfrm>
          <a:prstGeom prst="rect">
            <a:avLst/>
          </a:prstGeom>
          <a:effectLst>
            <a:glow>
              <a:schemeClr val="accent1">
                <a:alpha val="40000"/>
              </a:schemeClr>
            </a:glow>
            <a:softEdge rad="203200"/>
          </a:effectLst>
        </p:spPr>
      </p:pic>
      <p:pic>
        <p:nvPicPr>
          <p:cNvPr id="79" name="図 78"/>
          <p:cNvPicPr>
            <a:picLocks noChangeAspect="1"/>
          </p:cNvPicPr>
          <p:nvPr/>
        </p:nvPicPr>
        <p:blipFill rotWithShape="1">
          <a:blip r:embed="rId39">
            <a:extLst>
              <a:ext uri="{BEBA8EAE-BF5A-486C-A8C5-ECC9F3942E4B}">
                <a14:imgProps xmlns:a14="http://schemas.microsoft.com/office/drawing/2010/main">
                  <a14:imgLayer r:embed="rId40">
                    <a14:imgEffect>
                      <a14:brightnessContrast bright="30000" contrast="-28000"/>
                    </a14:imgEffect>
                  </a14:imgLayer>
                </a14:imgProps>
              </a:ext>
              <a:ext uri="{28A0092B-C50C-407E-A947-70E740481C1C}">
                <a14:useLocalDpi xmlns:a14="http://schemas.microsoft.com/office/drawing/2010/main" val="0"/>
              </a:ext>
            </a:extLst>
          </a:blip>
          <a:srcRect l="34375" t="29546" r="30899" b="32096"/>
          <a:stretch/>
        </p:blipFill>
        <p:spPr>
          <a:xfrm>
            <a:off x="2972018" y="4910777"/>
            <a:ext cx="795914" cy="755536"/>
          </a:xfrm>
          <a:prstGeom prst="rect">
            <a:avLst/>
          </a:prstGeom>
          <a:effectLst>
            <a:glow>
              <a:schemeClr val="accent1">
                <a:alpha val="40000"/>
              </a:schemeClr>
            </a:glow>
            <a:softEdge rad="203200"/>
          </a:effectLst>
        </p:spPr>
      </p:pic>
      <p:pic>
        <p:nvPicPr>
          <p:cNvPr id="80" name="図 79"/>
          <p:cNvPicPr>
            <a:picLocks noChangeAspect="1"/>
          </p:cNvPicPr>
          <p:nvPr/>
        </p:nvPicPr>
        <p:blipFill rotWithShape="1">
          <a:blip r:embed="rId41">
            <a:extLst>
              <a:ext uri="{28A0092B-C50C-407E-A947-70E740481C1C}">
                <a14:useLocalDpi xmlns:a14="http://schemas.microsoft.com/office/drawing/2010/main" val="0"/>
              </a:ext>
            </a:extLst>
          </a:blip>
          <a:srcRect l="36856" t="33089" r="34408" b="30839"/>
          <a:stretch/>
        </p:blipFill>
        <p:spPr>
          <a:xfrm>
            <a:off x="8446864" y="3919476"/>
            <a:ext cx="793410" cy="855911"/>
          </a:xfrm>
          <a:prstGeom prst="rect">
            <a:avLst/>
          </a:prstGeom>
          <a:effectLst>
            <a:softEdge rad="0"/>
          </a:effectLst>
        </p:spPr>
      </p:pic>
      <p:pic>
        <p:nvPicPr>
          <p:cNvPr id="81" name="図 80"/>
          <p:cNvPicPr>
            <a:picLocks noChangeAspect="1"/>
          </p:cNvPicPr>
          <p:nvPr/>
        </p:nvPicPr>
        <p:blipFill rotWithShape="1">
          <a:blip r:embed="rId42">
            <a:extLst>
              <a:ext uri="{28A0092B-C50C-407E-A947-70E740481C1C}">
                <a14:useLocalDpi xmlns:a14="http://schemas.microsoft.com/office/drawing/2010/main" val="0"/>
              </a:ext>
            </a:extLst>
          </a:blip>
          <a:srcRect l="43696" t="20483" r="28011" b="45654"/>
          <a:stretch/>
        </p:blipFill>
        <p:spPr>
          <a:xfrm>
            <a:off x="9382562" y="3917107"/>
            <a:ext cx="811794" cy="834986"/>
          </a:xfrm>
          <a:prstGeom prst="rect">
            <a:avLst/>
          </a:prstGeom>
          <a:effectLst>
            <a:softEdge rad="0"/>
          </a:effectLst>
        </p:spPr>
      </p:pic>
      <p:pic>
        <p:nvPicPr>
          <p:cNvPr id="82" name="図 81"/>
          <p:cNvPicPr>
            <a:picLocks noChangeAspect="1"/>
          </p:cNvPicPr>
          <p:nvPr/>
        </p:nvPicPr>
        <p:blipFill rotWithShape="1">
          <a:blip r:embed="rId43" cstate="print">
            <a:extLst>
              <a:ext uri="{28A0092B-C50C-407E-A947-70E740481C1C}">
                <a14:useLocalDpi xmlns:a14="http://schemas.microsoft.com/office/drawing/2010/main" val="0"/>
              </a:ext>
            </a:extLst>
          </a:blip>
          <a:srcRect l="28802" t="36368" r="24931" b="4711"/>
          <a:stretch/>
        </p:blipFill>
        <p:spPr>
          <a:xfrm>
            <a:off x="8959863" y="5596042"/>
            <a:ext cx="793410" cy="868312"/>
          </a:xfrm>
          <a:prstGeom prst="rect">
            <a:avLst/>
          </a:prstGeom>
          <a:effectLst>
            <a:softEdge rad="0"/>
          </a:effectLst>
        </p:spPr>
      </p:pic>
      <p:pic>
        <p:nvPicPr>
          <p:cNvPr id="83" name="Picture 11"/>
          <p:cNvPicPr>
            <a:picLocks noChangeAspect="1"/>
          </p:cNvPicPr>
          <p:nvPr/>
        </p:nvPicPr>
        <p:blipFill rotWithShape="1">
          <a:blip r:embed="rId44" cstate="print">
            <a:extLst>
              <a:ext uri="{BEBA8EAE-BF5A-486C-A8C5-ECC9F3942E4B}">
                <a14:imgProps xmlns:a14="http://schemas.microsoft.com/office/drawing/2010/main">
                  <a14:imgLayer r:embed="rId45">
                    <a14:imgEffect>
                      <a14:brightnessContrast bright="28000"/>
                    </a14:imgEffect>
                  </a14:imgLayer>
                </a14:imgProps>
              </a:ext>
              <a:ext uri="{28A0092B-C50C-407E-A947-70E740481C1C}">
                <a14:useLocalDpi xmlns:a14="http://schemas.microsoft.com/office/drawing/2010/main" val="0"/>
              </a:ext>
            </a:extLst>
          </a:blip>
          <a:srcRect l="29905" t="39020" r="35459" b="20070"/>
          <a:stretch/>
        </p:blipFill>
        <p:spPr>
          <a:xfrm>
            <a:off x="5262950" y="4875963"/>
            <a:ext cx="837390" cy="849983"/>
          </a:xfrm>
          <a:prstGeom prst="rect">
            <a:avLst/>
          </a:prstGeom>
          <a:effectLst>
            <a:softEdge rad="203200"/>
          </a:effectLst>
        </p:spPr>
      </p:pic>
      <p:pic>
        <p:nvPicPr>
          <p:cNvPr id="84" name="図 83"/>
          <p:cNvPicPr>
            <a:picLocks noChangeAspect="1"/>
          </p:cNvPicPr>
          <p:nvPr/>
        </p:nvPicPr>
        <p:blipFill rotWithShape="1">
          <a:blip r:embed="rId46" cstate="print">
            <a:extLst>
              <a:ext uri="{BEBA8EAE-BF5A-486C-A8C5-ECC9F3942E4B}">
                <a14:imgProps xmlns:a14="http://schemas.microsoft.com/office/drawing/2010/main">
                  <a14:imgLayer r:embed="rId47">
                    <a14:imgEffect>
                      <a14:brightnessContrast bright="15000"/>
                    </a14:imgEffect>
                  </a14:imgLayer>
                </a14:imgProps>
              </a:ext>
              <a:ext uri="{28A0092B-C50C-407E-A947-70E740481C1C}">
                <a14:useLocalDpi xmlns:a14="http://schemas.microsoft.com/office/drawing/2010/main" val="0"/>
              </a:ext>
            </a:extLst>
          </a:blip>
          <a:srcRect l="25781" t="9393" r="21094" b="27577"/>
          <a:stretch/>
        </p:blipFill>
        <p:spPr>
          <a:xfrm>
            <a:off x="7102491" y="3906621"/>
            <a:ext cx="811794" cy="827711"/>
          </a:xfrm>
          <a:prstGeom prst="rect">
            <a:avLst/>
          </a:prstGeom>
          <a:effectLst>
            <a:softEdge rad="203200"/>
          </a:effectLst>
        </p:spPr>
      </p:pic>
      <p:pic>
        <p:nvPicPr>
          <p:cNvPr id="85" name="図 84"/>
          <p:cNvPicPr>
            <a:picLocks noChangeAspect="1"/>
          </p:cNvPicPr>
          <p:nvPr/>
        </p:nvPicPr>
        <p:blipFill rotWithShape="1">
          <a:blip r:embed="rId48" cstate="print">
            <a:extLst>
              <a:ext uri="{BEBA8EAE-BF5A-486C-A8C5-ECC9F3942E4B}">
                <a14:imgProps xmlns:a14="http://schemas.microsoft.com/office/drawing/2010/main">
                  <a14:imgLayer r:embed="rId49">
                    <a14:imgEffect>
                      <a14:brightnessContrast bright="25000" contrast="23000"/>
                    </a14:imgEffect>
                  </a14:imgLayer>
                </a14:imgProps>
              </a:ext>
              <a:ext uri="{28A0092B-C50C-407E-A947-70E740481C1C}">
                <a14:useLocalDpi xmlns:a14="http://schemas.microsoft.com/office/drawing/2010/main" val="0"/>
              </a:ext>
            </a:extLst>
          </a:blip>
          <a:srcRect l="25870" t="24337" r="28743" b="19721"/>
          <a:stretch/>
        </p:blipFill>
        <p:spPr>
          <a:xfrm>
            <a:off x="6201714" y="4875887"/>
            <a:ext cx="753476" cy="798095"/>
          </a:xfrm>
          <a:prstGeom prst="rect">
            <a:avLst/>
          </a:prstGeom>
          <a:effectLst>
            <a:softEdge rad="203200"/>
          </a:effectLst>
        </p:spPr>
      </p:pic>
      <p:pic>
        <p:nvPicPr>
          <p:cNvPr id="86" name="図 85"/>
          <p:cNvPicPr>
            <a:picLocks noChangeAspect="1"/>
          </p:cNvPicPr>
          <p:nvPr/>
        </p:nvPicPr>
        <p:blipFill rotWithShape="1">
          <a:blip r:embed="rId50" cstate="print">
            <a:extLst>
              <a:ext uri="{BEBA8EAE-BF5A-486C-A8C5-ECC9F3942E4B}">
                <a14:imgProps xmlns:a14="http://schemas.microsoft.com/office/drawing/2010/main">
                  <a14:imgLayer r:embed="rId51">
                    <a14:imgEffect>
                      <a14:brightnessContrast bright="15000"/>
                    </a14:imgEffect>
                  </a14:imgLayer>
                </a14:imgProps>
              </a:ext>
              <a:ext uri="{28A0092B-C50C-407E-A947-70E740481C1C}">
                <a14:useLocalDpi xmlns:a14="http://schemas.microsoft.com/office/drawing/2010/main" val="0"/>
              </a:ext>
            </a:extLst>
          </a:blip>
          <a:srcRect l="38303" t="41120" r="16704" b="10630"/>
          <a:stretch/>
        </p:blipFill>
        <p:spPr>
          <a:xfrm>
            <a:off x="3883963" y="4904807"/>
            <a:ext cx="832813" cy="767477"/>
          </a:xfrm>
          <a:prstGeom prst="rect">
            <a:avLst/>
          </a:prstGeom>
          <a:effectLst>
            <a:glow>
              <a:schemeClr val="accent1">
                <a:alpha val="40000"/>
              </a:schemeClr>
            </a:glow>
            <a:softEdge rad="203200"/>
          </a:effectLst>
        </p:spPr>
      </p:pic>
      <p:pic>
        <p:nvPicPr>
          <p:cNvPr id="87" name="図 86">
            <a:extLst>
              <a:ext uri="{FF2B5EF4-FFF2-40B4-BE49-F238E27FC236}">
                <a16:creationId xmlns:a16="http://schemas.microsoft.com/office/drawing/2014/main" id="{1D4C9288-1D80-44F3-B848-4B5A808C3D07}"/>
              </a:ext>
            </a:extLst>
          </p:cNvPr>
          <p:cNvPicPr>
            <a:picLocks noChangeAspect="1"/>
          </p:cNvPicPr>
          <p:nvPr/>
        </p:nvPicPr>
        <p:blipFill rotWithShape="1">
          <a:blip r:embed="rId52">
            <a:extLst>
              <a:ext uri="{BEBA8EAE-BF5A-486C-A8C5-ECC9F3942E4B}">
                <a14:imgProps xmlns:a14="http://schemas.microsoft.com/office/drawing/2010/main">
                  <a14:imgLayer r:embed="rId53">
                    <a14:imgEffect>
                      <a14:brightnessContrast bright="20000"/>
                    </a14:imgEffect>
                  </a14:imgLayer>
                </a14:imgProps>
              </a:ext>
              <a:ext uri="{28A0092B-C50C-407E-A947-70E740481C1C}">
                <a14:useLocalDpi xmlns:a14="http://schemas.microsoft.com/office/drawing/2010/main" val="0"/>
              </a:ext>
            </a:extLst>
          </a:blip>
          <a:srcRect l="37036" t="28997" r="28463" b="30622"/>
          <a:stretch/>
        </p:blipFill>
        <p:spPr>
          <a:xfrm>
            <a:off x="7102925" y="4874324"/>
            <a:ext cx="811361" cy="816052"/>
          </a:xfrm>
          <a:prstGeom prst="rect">
            <a:avLst/>
          </a:prstGeom>
          <a:effectLst>
            <a:softEdge rad="203200"/>
          </a:effectLst>
        </p:spPr>
      </p:pic>
      <p:sp>
        <p:nvSpPr>
          <p:cNvPr id="7" name="正方形/長方形 6"/>
          <p:cNvSpPr/>
          <p:nvPr/>
        </p:nvSpPr>
        <p:spPr>
          <a:xfrm>
            <a:off x="1866068" y="6543966"/>
            <a:ext cx="6904454"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New events are being accumulated successfully and rapidly.</a:t>
            </a:r>
            <a:endParaRPr kumimoji="1" lang="ja-JP" altLang="en-US" sz="1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69" name="図 68"/>
          <p:cNvPicPr>
            <a:picLocks noChangeAspect="1"/>
          </p:cNvPicPr>
          <p:nvPr/>
        </p:nvPicPr>
        <p:blipFill rotWithShape="1">
          <a:blip r:embed="rId54" cstate="print">
            <a:extLst>
              <a:ext uri="{28A0092B-C50C-407E-A947-70E740481C1C}">
                <a14:useLocalDpi xmlns:a14="http://schemas.microsoft.com/office/drawing/2010/main" val="0"/>
              </a:ext>
            </a:extLst>
          </a:blip>
          <a:srcRect l="21168" t="13957" r="7221" b="10878"/>
          <a:stretch/>
        </p:blipFill>
        <p:spPr>
          <a:xfrm>
            <a:off x="7090170" y="3003754"/>
            <a:ext cx="818581" cy="839416"/>
          </a:xfrm>
          <a:prstGeom prst="rect">
            <a:avLst/>
          </a:prstGeom>
          <a:ln w="28575">
            <a:noFill/>
          </a:ln>
          <a:effectLst>
            <a:softEdge rad="203200"/>
          </a:effectLst>
        </p:spPr>
      </p:pic>
      <p:sp>
        <p:nvSpPr>
          <p:cNvPr id="88" name="テキスト ボックス 87">
            <a:extLst>
              <a:ext uri="{FF2B5EF4-FFF2-40B4-BE49-F238E27FC236}">
                <a16:creationId xmlns:a16="http://schemas.microsoft.com/office/drawing/2014/main" id="{1FF9700E-6D17-49C9-8F15-13186A767D4B}"/>
              </a:ext>
            </a:extLst>
          </p:cNvPr>
          <p:cNvSpPr txBox="1"/>
          <p:nvPr/>
        </p:nvSpPr>
        <p:spPr>
          <a:xfrm>
            <a:off x="2135560" y="17773"/>
            <a:ext cx="7868116"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dobe Gothic Std B" panose="020B0800000000000000" pitchFamily="34" charset="-128"/>
                <a:ea typeface="Adobe Gothic Std B" panose="020B0800000000000000" pitchFamily="34" charset="-128"/>
                <a:cs typeface="+mn-cs"/>
              </a:rPr>
              <a:t>List</a:t>
            </a:r>
            <a:r>
              <a:rPr kumimoji="1" lang="ja-JP"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dobe Gothic Std B" panose="020B0800000000000000" pitchFamily="34" charset="-128"/>
                <a:ea typeface="Adobe Gothic Std B" panose="020B0800000000000000" pitchFamily="34" charset="-128"/>
                <a:cs typeface="+mn-cs"/>
              </a:rPr>
              <a:t> </a:t>
            </a:r>
            <a:r>
              <a:rPr kumimoji="1" lang="en-US" altLang="ja-JP"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dobe Gothic Std B" panose="020B0800000000000000" pitchFamily="34" charset="-128"/>
                <a:ea typeface="Adobe Gothic Std B" panose="020B0800000000000000" pitchFamily="34" charset="-128"/>
                <a:cs typeface="+mn-cs"/>
              </a:rPr>
              <a:t>of detected DBL HY in E07</a:t>
            </a:r>
            <a:r>
              <a:rPr kumimoji="1" lang="en-US" altLang="ja-JP" sz="32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(Apr., 2020)</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cxnSp>
        <p:nvCxnSpPr>
          <p:cNvPr id="89" name="直線コネクタ 88">
            <a:extLst>
              <a:ext uri="{FF2B5EF4-FFF2-40B4-BE49-F238E27FC236}">
                <a16:creationId xmlns:a16="http://schemas.microsoft.com/office/drawing/2014/main" id="{BE384BA1-E27B-4670-A65F-8C977890C5C8}"/>
              </a:ext>
            </a:extLst>
          </p:cNvPr>
          <p:cNvCxnSpPr>
            <a:cxnSpLocks/>
          </p:cNvCxnSpPr>
          <p:nvPr/>
        </p:nvCxnSpPr>
        <p:spPr>
          <a:xfrm>
            <a:off x="4943872" y="577256"/>
            <a:ext cx="5544616" cy="0"/>
          </a:xfrm>
          <a:prstGeom prst="line">
            <a:avLst/>
          </a:prstGeom>
          <a:ln w="38100"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0" name="image22.jpeg">
            <a:extLst>
              <a:ext uri="{FF2B5EF4-FFF2-40B4-BE49-F238E27FC236}">
                <a16:creationId xmlns:a16="http://schemas.microsoft.com/office/drawing/2014/main" id="{8DCDC554-4033-4AE9-A493-7FE6B257F3AC}"/>
              </a:ext>
            </a:extLst>
          </p:cNvPr>
          <p:cNvPicPr/>
          <p:nvPr/>
        </p:nvPicPr>
        <p:blipFill>
          <a:blip r:embed="rId55" cstate="print">
            <a:extLst>
              <a:ext uri="{BEBA8EAE-BF5A-486C-A8C5-ECC9F3942E4B}">
                <a14:imgProps xmlns:a14="http://schemas.microsoft.com/office/drawing/2010/main">
                  <a14:imgLayer r:embed="rId56">
                    <a14:imgEffect>
                      <a14:brightnessContrast bright="15000"/>
                    </a14:imgEffect>
                  </a14:imgLayer>
                </a14:imgProps>
              </a:ext>
            </a:extLst>
          </a:blip>
          <a:stretch>
            <a:fillRect/>
          </a:stretch>
        </p:blipFill>
        <p:spPr>
          <a:xfrm>
            <a:off x="2004811" y="5788162"/>
            <a:ext cx="817504" cy="700718"/>
          </a:xfrm>
          <a:prstGeom prst="rect">
            <a:avLst/>
          </a:prstGeom>
          <a:effectLst>
            <a:glow>
              <a:schemeClr val="accent1">
                <a:alpha val="40000"/>
              </a:schemeClr>
            </a:glow>
            <a:softEdge rad="203200"/>
          </a:effectLst>
        </p:spPr>
      </p:pic>
      <p:pic>
        <p:nvPicPr>
          <p:cNvPr id="91" name="image23.jpeg">
            <a:extLst>
              <a:ext uri="{FF2B5EF4-FFF2-40B4-BE49-F238E27FC236}">
                <a16:creationId xmlns:a16="http://schemas.microsoft.com/office/drawing/2014/main" id="{0FB47917-60E8-4F64-AEC4-C05AAACD0E8C}"/>
              </a:ext>
            </a:extLst>
          </p:cNvPr>
          <p:cNvPicPr/>
          <p:nvPr/>
        </p:nvPicPr>
        <p:blipFill>
          <a:blip r:embed="rId57" cstate="print">
            <a:extLst>
              <a:ext uri="{BEBA8EAE-BF5A-486C-A8C5-ECC9F3942E4B}">
                <a14:imgProps xmlns:a14="http://schemas.microsoft.com/office/drawing/2010/main">
                  <a14:imgLayer r:embed="rId58">
                    <a14:imgEffect>
                      <a14:brightnessContrast contrast="36000"/>
                    </a14:imgEffect>
                  </a14:imgLayer>
                </a14:imgProps>
              </a:ext>
            </a:extLst>
          </a:blip>
          <a:stretch>
            <a:fillRect/>
          </a:stretch>
        </p:blipFill>
        <p:spPr>
          <a:xfrm>
            <a:off x="5264879" y="5740059"/>
            <a:ext cx="831121" cy="713231"/>
          </a:xfrm>
          <a:prstGeom prst="rect">
            <a:avLst/>
          </a:prstGeom>
          <a:effectLst>
            <a:softEdge rad="203200"/>
          </a:effectLst>
        </p:spPr>
      </p:pic>
      <p:sp>
        <p:nvSpPr>
          <p:cNvPr id="46" name="正方形/長方形 45">
            <a:extLst>
              <a:ext uri="{FF2B5EF4-FFF2-40B4-BE49-F238E27FC236}">
                <a16:creationId xmlns:a16="http://schemas.microsoft.com/office/drawing/2014/main" id="{342978D4-0400-4CA8-896A-F0E1A6B66A40}"/>
              </a:ext>
            </a:extLst>
          </p:cNvPr>
          <p:cNvSpPr/>
          <p:nvPr/>
        </p:nvSpPr>
        <p:spPr>
          <a:xfrm>
            <a:off x="1800788" y="4042321"/>
            <a:ext cx="636713" cy="369332"/>
          </a:xfrm>
          <a:prstGeom prst="rect">
            <a:avLst/>
          </a:prstGeom>
          <a:ln w="63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err="1">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800" b="0" i="0" u="none" strike="noStrike" kern="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Be</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7" name="正方形/長方形 46">
            <a:extLst>
              <a:ext uri="{FF2B5EF4-FFF2-40B4-BE49-F238E27FC236}">
                <a16:creationId xmlns:a16="http://schemas.microsoft.com/office/drawing/2014/main" id="{55BC1069-8E8E-44BC-8D0B-F9578B4FE3EE}"/>
              </a:ext>
            </a:extLst>
          </p:cNvPr>
          <p:cNvSpPr/>
          <p:nvPr/>
        </p:nvSpPr>
        <p:spPr>
          <a:xfrm>
            <a:off x="3966725" y="2561422"/>
            <a:ext cx="519694" cy="369332"/>
          </a:xfrm>
          <a:prstGeom prst="rect">
            <a:avLst/>
          </a:prstGeom>
          <a:ln w="63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8" name="正方形/長方形 47">
            <a:extLst>
              <a:ext uri="{FF2B5EF4-FFF2-40B4-BE49-F238E27FC236}">
                <a16:creationId xmlns:a16="http://schemas.microsoft.com/office/drawing/2014/main" id="{368A1A5B-E54D-4780-9B35-17D5842B0DAE}"/>
              </a:ext>
            </a:extLst>
          </p:cNvPr>
          <p:cNvSpPr/>
          <p:nvPr/>
        </p:nvSpPr>
        <p:spPr>
          <a:xfrm>
            <a:off x="1791006" y="3542160"/>
            <a:ext cx="1090592" cy="369332"/>
          </a:xfrm>
          <a:prstGeom prst="rect">
            <a:avLst/>
          </a:prstGeom>
          <a:ln w="63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B </a:t>
            </a: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or </a:t>
            </a: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49" name="正方形/長方形 48">
            <a:extLst>
              <a:ext uri="{FF2B5EF4-FFF2-40B4-BE49-F238E27FC236}">
                <a16:creationId xmlns:a16="http://schemas.microsoft.com/office/drawing/2014/main" id="{48B7F747-7CC8-4D24-99F8-FD5D1B22EFDD}"/>
              </a:ext>
            </a:extLst>
          </p:cNvPr>
          <p:cNvSpPr/>
          <p:nvPr/>
        </p:nvSpPr>
        <p:spPr>
          <a:xfrm>
            <a:off x="1858108" y="2499698"/>
            <a:ext cx="997533" cy="553998"/>
          </a:xfrm>
          <a:prstGeom prst="rect">
            <a:avLst/>
          </a:prstGeom>
          <a:ln w="6350">
            <a:noFill/>
          </a:ln>
        </p:spPr>
        <p:txBody>
          <a:bodyPr wrap="square">
            <a:spAutoFit/>
          </a:bodyPr>
          <a:lstStyle/>
          <a:p>
            <a:pPr marL="0" marR="0" lvl="0" indent="0" algn="r" defTabSz="914400" rtl="0" eaLnBrk="1" fontAlgn="auto" latinLnBrk="0" hangingPunct="1">
              <a:lnSpc>
                <a:spcPts val="1800"/>
              </a:lnSpc>
              <a:spcBef>
                <a:spcPts val="0"/>
              </a:spcBef>
              <a:spcAft>
                <a:spcPts val="0"/>
              </a:spcAft>
              <a:buClrTx/>
              <a:buSzTx/>
              <a:buFontTx/>
              <a:buNone/>
              <a:tabLst/>
              <a:defRPr/>
            </a:pPr>
            <a:r>
              <a:rPr kumimoji="0" lang="en-US" altLang="ja-JP" sz="16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8</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Li</a:t>
            </a:r>
          </a:p>
          <a:p>
            <a:pPr marL="0" marR="0" lvl="0" indent="0" algn="r" defTabSz="914400" rtl="0" eaLnBrk="1" fontAlgn="auto" latinLnBrk="0" hangingPunct="1">
              <a:lnSpc>
                <a:spcPts val="18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
            </a:r>
            <a:r>
              <a:rPr kumimoji="0" lang="en-US" altLang="ja-JP" sz="11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or </a:t>
            </a:r>
            <a:r>
              <a:rPr kumimoji="0" lang="en-US" altLang="ja-JP" sz="16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10</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Be</a:t>
            </a:r>
            <a:endParaRPr kumimoji="0" lang="ja-JP" altLang="en-US"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0" name="正方形/長方形 49">
            <a:extLst>
              <a:ext uri="{FF2B5EF4-FFF2-40B4-BE49-F238E27FC236}">
                <a16:creationId xmlns:a16="http://schemas.microsoft.com/office/drawing/2014/main" id="{1680C433-A7E9-415F-9892-39D4023AE458}"/>
              </a:ext>
            </a:extLst>
          </p:cNvPr>
          <p:cNvSpPr/>
          <p:nvPr/>
        </p:nvSpPr>
        <p:spPr>
          <a:xfrm>
            <a:off x="3051677" y="3609220"/>
            <a:ext cx="519694" cy="369332"/>
          </a:xfrm>
          <a:prstGeom prst="rect">
            <a:avLst/>
          </a:prstGeom>
          <a:ln w="63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2" name="テキスト ボックス 51">
            <a:extLst>
              <a:ext uri="{FF2B5EF4-FFF2-40B4-BE49-F238E27FC236}">
                <a16:creationId xmlns:a16="http://schemas.microsoft.com/office/drawing/2014/main" id="{929A1C8F-27B8-4C89-BB58-708E4C2139B5}"/>
              </a:ext>
            </a:extLst>
          </p:cNvPr>
          <p:cNvSpPr txBox="1"/>
          <p:nvPr/>
        </p:nvSpPr>
        <p:spPr>
          <a:xfrm>
            <a:off x="2959251" y="2643714"/>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3" name="テキスト ボックス 52">
            <a:extLst>
              <a:ext uri="{FF2B5EF4-FFF2-40B4-BE49-F238E27FC236}">
                <a16:creationId xmlns:a16="http://schemas.microsoft.com/office/drawing/2014/main" id="{4357ECA0-15D8-4F34-8089-B5B1B9397984}"/>
              </a:ext>
            </a:extLst>
          </p:cNvPr>
          <p:cNvSpPr txBox="1"/>
          <p:nvPr/>
        </p:nvSpPr>
        <p:spPr>
          <a:xfrm>
            <a:off x="3901853" y="3609576"/>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57" name="テキスト ボックス 56">
            <a:extLst>
              <a:ext uri="{FF2B5EF4-FFF2-40B4-BE49-F238E27FC236}">
                <a16:creationId xmlns:a16="http://schemas.microsoft.com/office/drawing/2014/main" id="{810E3007-66AD-4FEE-B24B-A99B8C2545F6}"/>
              </a:ext>
            </a:extLst>
          </p:cNvPr>
          <p:cNvSpPr txBox="1"/>
          <p:nvPr/>
        </p:nvSpPr>
        <p:spPr>
          <a:xfrm>
            <a:off x="2083821" y="4397043"/>
            <a:ext cx="806045" cy="369332"/>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MINO</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6" name="正方形/長方形 95">
            <a:extLst>
              <a:ext uri="{FF2B5EF4-FFF2-40B4-BE49-F238E27FC236}">
                <a16:creationId xmlns:a16="http://schemas.microsoft.com/office/drawing/2014/main" id="{8B0274A4-CD29-449C-B62F-B59D1B07BEC6}"/>
              </a:ext>
            </a:extLst>
          </p:cNvPr>
          <p:cNvSpPr/>
          <p:nvPr/>
        </p:nvSpPr>
        <p:spPr>
          <a:xfrm>
            <a:off x="3740344" y="4158715"/>
            <a:ext cx="1055055" cy="640175"/>
          </a:xfrm>
          <a:prstGeom prst="rect">
            <a:avLst/>
          </a:prstGeom>
          <a:ln w="6350">
            <a:noFill/>
          </a:ln>
        </p:spPr>
        <p:txBody>
          <a:bodyPr wrap="square">
            <a:spAutoFit/>
          </a:bodyP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altLang="ja-JP" sz="12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8</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Li, </a:t>
            </a:r>
            <a:r>
              <a:rPr kumimoji="0" lang="en-US" altLang="ja-JP" sz="12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9</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Li </a:t>
            </a:r>
            <a:r>
              <a:rPr kumimoji="0" lang="en-US" altLang="ja-JP" sz="11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or</a:t>
            </a:r>
          </a:p>
          <a:p>
            <a:pPr marL="0" marR="0" lvl="0" indent="0" algn="ctr" defTabSz="914400" rtl="0" eaLnBrk="1" fontAlgn="auto" latinLnBrk="0" hangingPunct="1">
              <a:lnSpc>
                <a:spcPts val="1400"/>
              </a:lnSpc>
              <a:spcBef>
                <a:spcPts val="0"/>
              </a:spcBef>
              <a:spcAft>
                <a:spcPts val="0"/>
              </a:spcAft>
              <a:buClrTx/>
              <a:buSzTx/>
              <a:buFontTx/>
              <a:buNone/>
              <a:tabLst/>
              <a:defRPr/>
            </a:pPr>
            <a:r>
              <a:rPr kumimoji="0" lang="en-US" altLang="ja-JP" sz="12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10</a:t>
            </a: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Be</a:t>
            </a:r>
            <a:endParaRPr kumimoji="0" lang="ja-JP" altLang="en-US"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7" name="テキスト ボックス 96">
            <a:extLst>
              <a:ext uri="{FF2B5EF4-FFF2-40B4-BE49-F238E27FC236}">
                <a16:creationId xmlns:a16="http://schemas.microsoft.com/office/drawing/2014/main" id="{637A658A-3FAE-4315-BAF3-20B13BCDD499}"/>
              </a:ext>
            </a:extLst>
          </p:cNvPr>
          <p:cNvSpPr txBox="1"/>
          <p:nvPr/>
        </p:nvSpPr>
        <p:spPr>
          <a:xfrm>
            <a:off x="1850032" y="5533481"/>
            <a:ext cx="1114408" cy="248401"/>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Under Analysis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9" name="テキスト ボックス 98">
            <a:extLst>
              <a:ext uri="{FF2B5EF4-FFF2-40B4-BE49-F238E27FC236}">
                <a16:creationId xmlns:a16="http://schemas.microsoft.com/office/drawing/2014/main" id="{5FAA8DD7-ED3D-4EDB-8A20-D3D9C669D5C5}"/>
              </a:ext>
            </a:extLst>
          </p:cNvPr>
          <p:cNvSpPr txBox="1"/>
          <p:nvPr/>
        </p:nvSpPr>
        <p:spPr>
          <a:xfrm>
            <a:off x="4009128" y="5524034"/>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00" name="正方形/長方形 99">
            <a:extLst>
              <a:ext uri="{FF2B5EF4-FFF2-40B4-BE49-F238E27FC236}">
                <a16:creationId xmlns:a16="http://schemas.microsoft.com/office/drawing/2014/main" id="{043448F6-95CC-430A-B83F-6A2F30311E6C}"/>
              </a:ext>
            </a:extLst>
          </p:cNvPr>
          <p:cNvSpPr/>
          <p:nvPr/>
        </p:nvSpPr>
        <p:spPr>
          <a:xfrm>
            <a:off x="6168009" y="2656699"/>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ja-JP" altLang="en-US" sz="14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nvGrpSpPr>
          <p:cNvPr id="3" name="グループ化 2">
            <a:extLst>
              <a:ext uri="{FF2B5EF4-FFF2-40B4-BE49-F238E27FC236}">
                <a16:creationId xmlns:a16="http://schemas.microsoft.com/office/drawing/2014/main" id="{7D69A9D1-937E-4634-8D2B-081BF3528BCB}"/>
              </a:ext>
            </a:extLst>
          </p:cNvPr>
          <p:cNvGrpSpPr/>
          <p:nvPr/>
        </p:nvGrpSpPr>
        <p:grpSpPr>
          <a:xfrm>
            <a:off x="5231048" y="3008138"/>
            <a:ext cx="862737" cy="1053763"/>
            <a:chOff x="4664321" y="3073343"/>
            <a:chExt cx="862737" cy="1053763"/>
          </a:xfrm>
        </p:grpSpPr>
        <p:pic>
          <p:nvPicPr>
            <p:cNvPr id="68" name="図 67"/>
            <p:cNvPicPr>
              <a:picLocks noChangeAspect="1"/>
            </p:cNvPicPr>
            <p:nvPr/>
          </p:nvPicPr>
          <p:blipFill rotWithShape="1">
            <a:blip r:embed="rId59" cstate="screen">
              <a:extLst>
                <a:ext uri="{BEBA8EAE-BF5A-486C-A8C5-ECC9F3942E4B}">
                  <a14:imgProps xmlns:a14="http://schemas.microsoft.com/office/drawing/2010/main">
                    <a14:imgLayer r:embed="rId60">
                      <a14:imgEffect>
                        <a14:brightnessContrast bright="25000" contrast="8000"/>
                      </a14:imgEffect>
                    </a14:imgLayer>
                  </a14:imgProps>
                </a:ext>
                <a:ext uri="{28A0092B-C50C-407E-A947-70E740481C1C}">
                  <a14:useLocalDpi xmlns:a14="http://schemas.microsoft.com/office/drawing/2010/main"/>
                </a:ext>
              </a:extLst>
            </a:blip>
            <a:srcRect/>
            <a:stretch/>
          </p:blipFill>
          <p:spPr>
            <a:xfrm>
              <a:off x="4692902" y="3073343"/>
              <a:ext cx="731109" cy="1053763"/>
            </a:xfrm>
            <a:prstGeom prst="rect">
              <a:avLst/>
            </a:prstGeom>
            <a:effectLst>
              <a:softEdge rad="203200"/>
            </a:effectLst>
          </p:spPr>
        </p:pic>
        <p:sp>
          <p:nvSpPr>
            <p:cNvPr id="101" name="正方形/長方形 100">
              <a:extLst>
                <a:ext uri="{FF2B5EF4-FFF2-40B4-BE49-F238E27FC236}">
                  <a16:creationId xmlns:a16="http://schemas.microsoft.com/office/drawing/2014/main" id="{585FA720-5368-49E3-81BD-A209014F5D18}"/>
                </a:ext>
              </a:extLst>
            </p:cNvPr>
            <p:cNvSpPr/>
            <p:nvPr/>
          </p:nvSpPr>
          <p:spPr>
            <a:xfrm>
              <a:off x="4664321" y="3537926"/>
              <a:ext cx="86273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16</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O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atomic</a:t>
              </a:r>
              <a:endParaRPr kumimoji="0" lang="ja-JP" altLang="en-US"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grpSp>
      <p:sp>
        <p:nvSpPr>
          <p:cNvPr id="102" name="正方形/長方形 101">
            <a:extLst>
              <a:ext uri="{FF2B5EF4-FFF2-40B4-BE49-F238E27FC236}">
                <a16:creationId xmlns:a16="http://schemas.microsoft.com/office/drawing/2014/main" id="{F4948356-F610-4A0C-89D5-348074346E1B}"/>
              </a:ext>
            </a:extLst>
          </p:cNvPr>
          <p:cNvSpPr/>
          <p:nvPr/>
        </p:nvSpPr>
        <p:spPr>
          <a:xfrm>
            <a:off x="5308478" y="4587930"/>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03" name="正方形/長方形 102">
            <a:extLst>
              <a:ext uri="{FF2B5EF4-FFF2-40B4-BE49-F238E27FC236}">
                <a16:creationId xmlns:a16="http://schemas.microsoft.com/office/drawing/2014/main" id="{09D6C2C0-481D-488A-8ADE-7BEB8CDF33DD}"/>
              </a:ext>
            </a:extLst>
          </p:cNvPr>
          <p:cNvSpPr/>
          <p:nvPr/>
        </p:nvSpPr>
        <p:spPr>
          <a:xfrm>
            <a:off x="6196620" y="4609416"/>
            <a:ext cx="83548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12</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06" name="テキスト ボックス 105">
            <a:extLst>
              <a:ext uri="{FF2B5EF4-FFF2-40B4-BE49-F238E27FC236}">
                <a16:creationId xmlns:a16="http://schemas.microsoft.com/office/drawing/2014/main" id="{2A40EEBA-4F25-4254-A4CC-85A8703B237B}"/>
              </a:ext>
            </a:extLst>
          </p:cNvPr>
          <p:cNvSpPr txBox="1"/>
          <p:nvPr/>
        </p:nvSpPr>
        <p:spPr>
          <a:xfrm>
            <a:off x="7193217" y="3672989"/>
            <a:ext cx="806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IBUKI</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07" name="正方形/長方形 106">
            <a:extLst>
              <a:ext uri="{FF2B5EF4-FFF2-40B4-BE49-F238E27FC236}">
                <a16:creationId xmlns:a16="http://schemas.microsoft.com/office/drawing/2014/main" id="{393E954C-868F-4ABC-80C9-46C5CEE0DE5D}"/>
              </a:ext>
            </a:extLst>
          </p:cNvPr>
          <p:cNvSpPr/>
          <p:nvPr/>
        </p:nvSpPr>
        <p:spPr>
          <a:xfrm>
            <a:off x="7107149" y="2679402"/>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08" name="正方形/長方形 107">
            <a:extLst>
              <a:ext uri="{FF2B5EF4-FFF2-40B4-BE49-F238E27FC236}">
                <a16:creationId xmlns:a16="http://schemas.microsoft.com/office/drawing/2014/main" id="{B7686B78-48A8-499E-81BC-839A339CDF4E}"/>
              </a:ext>
            </a:extLst>
          </p:cNvPr>
          <p:cNvSpPr/>
          <p:nvPr/>
        </p:nvSpPr>
        <p:spPr>
          <a:xfrm>
            <a:off x="7128088" y="4602228"/>
            <a:ext cx="83548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12</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09" name="正方形/長方形 108">
            <a:extLst>
              <a:ext uri="{FF2B5EF4-FFF2-40B4-BE49-F238E27FC236}">
                <a16:creationId xmlns:a16="http://schemas.microsoft.com/office/drawing/2014/main" id="{281A9B03-E2BE-4078-A28B-EB8F07DEED2C}"/>
              </a:ext>
            </a:extLst>
          </p:cNvPr>
          <p:cNvSpPr/>
          <p:nvPr/>
        </p:nvSpPr>
        <p:spPr>
          <a:xfrm>
            <a:off x="5236470" y="5504704"/>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10" name="テキスト ボックス 109">
            <a:extLst>
              <a:ext uri="{FF2B5EF4-FFF2-40B4-BE49-F238E27FC236}">
                <a16:creationId xmlns:a16="http://schemas.microsoft.com/office/drawing/2014/main" id="{ED2D3A2D-CCA5-4193-8483-154B876B99EC}"/>
              </a:ext>
            </a:extLst>
          </p:cNvPr>
          <p:cNvSpPr txBox="1"/>
          <p:nvPr/>
        </p:nvSpPr>
        <p:spPr>
          <a:xfrm>
            <a:off x="5233264" y="2673472"/>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65" name="図 64"/>
          <p:cNvPicPr>
            <a:picLocks noChangeAspect="1"/>
          </p:cNvPicPr>
          <p:nvPr/>
        </p:nvPicPr>
        <p:blipFill rotWithShape="1">
          <a:blip r:embed="rId61" cstate="screen">
            <a:extLst>
              <a:ext uri="{BEBA8EAE-BF5A-486C-A8C5-ECC9F3942E4B}">
                <a14:imgProps xmlns:a14="http://schemas.microsoft.com/office/drawing/2010/main">
                  <a14:imgLayer r:embed="rId62">
                    <a14:imgEffect>
                      <a14:brightnessContrast bright="25000" contrast="8000"/>
                    </a14:imgEffect>
                  </a14:imgLayer>
                </a14:imgProps>
              </a:ext>
              <a:ext uri="{28A0092B-C50C-407E-A947-70E740481C1C}">
                <a14:useLocalDpi xmlns:a14="http://schemas.microsoft.com/office/drawing/2010/main"/>
              </a:ext>
            </a:extLst>
          </a:blip>
          <a:srcRect l="10239" r="10179" b="9254"/>
          <a:stretch/>
        </p:blipFill>
        <p:spPr>
          <a:xfrm rot="10800000">
            <a:off x="7122960" y="2077197"/>
            <a:ext cx="846863" cy="829869"/>
          </a:xfrm>
          <a:prstGeom prst="rect">
            <a:avLst/>
          </a:prstGeom>
          <a:ln>
            <a:noFill/>
          </a:ln>
          <a:effectLst>
            <a:softEdge rad="203200"/>
          </a:effectLst>
        </p:spPr>
      </p:pic>
      <p:sp>
        <p:nvSpPr>
          <p:cNvPr id="111" name="テキスト ボックス 110">
            <a:extLst>
              <a:ext uri="{FF2B5EF4-FFF2-40B4-BE49-F238E27FC236}">
                <a16:creationId xmlns:a16="http://schemas.microsoft.com/office/drawing/2014/main" id="{99BFF828-AE22-461D-ACA5-92B67CB08F20}"/>
              </a:ext>
            </a:extLst>
          </p:cNvPr>
          <p:cNvSpPr txBox="1"/>
          <p:nvPr/>
        </p:nvSpPr>
        <p:spPr>
          <a:xfrm>
            <a:off x="6252014" y="3632558"/>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12" name="正方形/長方形 111">
            <a:extLst>
              <a:ext uri="{FF2B5EF4-FFF2-40B4-BE49-F238E27FC236}">
                <a16:creationId xmlns:a16="http://schemas.microsoft.com/office/drawing/2014/main" id="{004D83DB-161E-4FD7-849E-E3C42998CB65}"/>
              </a:ext>
            </a:extLst>
          </p:cNvPr>
          <p:cNvSpPr/>
          <p:nvPr/>
        </p:nvSpPr>
        <p:spPr>
          <a:xfrm>
            <a:off x="7312855" y="3201775"/>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8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15</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113" name="図 112">
            <a:extLst>
              <a:ext uri="{FF2B5EF4-FFF2-40B4-BE49-F238E27FC236}">
                <a16:creationId xmlns:a16="http://schemas.microsoft.com/office/drawing/2014/main" id="{4D335163-5066-40BF-9FAE-D14051F92F45}"/>
              </a:ext>
            </a:extLst>
          </p:cNvPr>
          <p:cNvPicPr>
            <a:picLocks noChangeAspect="1"/>
          </p:cNvPicPr>
          <p:nvPr/>
        </p:nvPicPr>
        <p:blipFill rotWithShape="1">
          <a:blip r:embed="rId63" cstate="print">
            <a:extLst>
              <a:ext uri="{BEBA8EAE-BF5A-486C-A8C5-ECC9F3942E4B}">
                <a14:imgProps xmlns:a14="http://schemas.microsoft.com/office/drawing/2010/main">
                  <a14:imgLayer r:embed="rId64">
                    <a14:imgEffect>
                      <a14:brightnessContrast bright="22000" contrast="10000"/>
                    </a14:imgEffect>
                  </a14:imgLayer>
                </a14:imgProps>
              </a:ext>
              <a:ext uri="{28A0092B-C50C-407E-A947-70E740481C1C}">
                <a14:useLocalDpi xmlns:a14="http://schemas.microsoft.com/office/drawing/2010/main" val="0"/>
              </a:ext>
            </a:extLst>
          </a:blip>
          <a:srcRect l="14039" t="24717" r="40224" b="30668"/>
          <a:stretch/>
        </p:blipFill>
        <p:spPr>
          <a:xfrm>
            <a:off x="2927648" y="5754172"/>
            <a:ext cx="901286" cy="755537"/>
          </a:xfrm>
          <a:prstGeom prst="rect">
            <a:avLst/>
          </a:prstGeom>
          <a:effectLst>
            <a:softEdge rad="203200"/>
          </a:effectLst>
        </p:spPr>
      </p:pic>
      <p:sp>
        <p:nvSpPr>
          <p:cNvPr id="114" name="テキスト ボックス 113">
            <a:extLst>
              <a:ext uri="{FF2B5EF4-FFF2-40B4-BE49-F238E27FC236}">
                <a16:creationId xmlns:a16="http://schemas.microsoft.com/office/drawing/2014/main" id="{33E8DF41-7F5F-4B4D-A382-9F962D84B54C}"/>
              </a:ext>
            </a:extLst>
          </p:cNvPr>
          <p:cNvSpPr txBox="1"/>
          <p:nvPr/>
        </p:nvSpPr>
        <p:spPr>
          <a:xfrm>
            <a:off x="3146391" y="6247923"/>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2" name="正方形/長方形 45">
            <a:extLst>
              <a:ext uri="{FF2B5EF4-FFF2-40B4-BE49-F238E27FC236}">
                <a16:creationId xmlns:a16="http://schemas.microsoft.com/office/drawing/2014/main" id="{39C38BF6-80DF-40D9-BD10-26A84B1D46F0}"/>
              </a:ext>
            </a:extLst>
          </p:cNvPr>
          <p:cNvSpPr/>
          <p:nvPr/>
        </p:nvSpPr>
        <p:spPr>
          <a:xfrm>
            <a:off x="1890640" y="6222191"/>
            <a:ext cx="782587" cy="369332"/>
          </a:xfrm>
          <a:prstGeom prst="rect">
            <a:avLst/>
          </a:prstGeom>
          <a:ln w="63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0" lang="en-US" altLang="ja-JP" sz="1400" b="0" i="0" u="none" strike="noStrike" kern="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6</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He?</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3" name="正方形/長方形 92">
            <a:extLst>
              <a:ext uri="{FF2B5EF4-FFF2-40B4-BE49-F238E27FC236}">
                <a16:creationId xmlns:a16="http://schemas.microsoft.com/office/drawing/2014/main" id="{0A93F0EA-E136-4BF6-9138-7A9DCF43A687}"/>
              </a:ext>
            </a:extLst>
          </p:cNvPr>
          <p:cNvSpPr/>
          <p:nvPr/>
        </p:nvSpPr>
        <p:spPr>
          <a:xfrm>
            <a:off x="6166650" y="5505042"/>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94" name="正方形/長方形 93">
            <a:extLst>
              <a:ext uri="{FF2B5EF4-FFF2-40B4-BE49-F238E27FC236}">
                <a16:creationId xmlns:a16="http://schemas.microsoft.com/office/drawing/2014/main" id="{E780838D-88B3-4042-845A-61635C754593}"/>
              </a:ext>
            </a:extLst>
          </p:cNvPr>
          <p:cNvSpPr/>
          <p:nvPr/>
        </p:nvSpPr>
        <p:spPr>
          <a:xfrm>
            <a:off x="7105780" y="3504616"/>
            <a:ext cx="85953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endParaRPr>
          </a:p>
        </p:txBody>
      </p:sp>
      <p:sp>
        <p:nvSpPr>
          <p:cNvPr id="104" name="正方形/長方形 103">
            <a:extLst>
              <a:ext uri="{FF2B5EF4-FFF2-40B4-BE49-F238E27FC236}">
                <a16:creationId xmlns:a16="http://schemas.microsoft.com/office/drawing/2014/main" id="{D39D81CF-3E2C-43A3-B9FE-516F7625465B}"/>
              </a:ext>
            </a:extLst>
          </p:cNvPr>
          <p:cNvSpPr/>
          <p:nvPr/>
        </p:nvSpPr>
        <p:spPr>
          <a:xfrm>
            <a:off x="5600542" y="5264280"/>
            <a:ext cx="5645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8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15</a:t>
            </a:r>
            <a:r>
              <a:rPr kumimoji="0" lang="en-US" altLang="ja-JP"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t>
            </a:r>
            <a:endParaRPr kumimoji="0" lang="ja-JP" altLang="en-US" sz="18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05" name="テキスト ボックス 104">
            <a:extLst>
              <a:ext uri="{FF2B5EF4-FFF2-40B4-BE49-F238E27FC236}">
                <a16:creationId xmlns:a16="http://schemas.microsoft.com/office/drawing/2014/main" id="{0D6552F2-8D9D-443E-9FC0-537229C8F142}"/>
              </a:ext>
            </a:extLst>
          </p:cNvPr>
          <p:cNvSpPr txBox="1"/>
          <p:nvPr/>
        </p:nvSpPr>
        <p:spPr>
          <a:xfrm>
            <a:off x="7176121" y="5409776"/>
            <a:ext cx="862737" cy="402290"/>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Many</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candidates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15" name="正方形/長方形 114">
            <a:extLst>
              <a:ext uri="{FF2B5EF4-FFF2-40B4-BE49-F238E27FC236}">
                <a16:creationId xmlns:a16="http://schemas.microsoft.com/office/drawing/2014/main" id="{EC133EE0-4DCE-43D8-B832-993B46C2B4D9}"/>
              </a:ext>
            </a:extLst>
          </p:cNvPr>
          <p:cNvSpPr/>
          <p:nvPr/>
        </p:nvSpPr>
        <p:spPr>
          <a:xfrm>
            <a:off x="4968947" y="6267458"/>
            <a:ext cx="1127052" cy="413639"/>
          </a:xfrm>
          <a:prstGeom prst="rect">
            <a:avLst/>
          </a:prstGeom>
        </p:spPr>
        <p:txBody>
          <a:bodyPr wrap="square">
            <a:spAutoFit/>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12</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C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p>
          <a:p>
            <a:pPr marL="0" marR="0" lvl="0" indent="0" algn="r" defTabSz="914400" rtl="0" eaLnBrk="1" fontAlgn="auto" latinLnBrk="0" hangingPunct="1">
              <a:lnSpc>
                <a:spcPts val="12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or</a:t>
            </a:r>
            <a:r>
              <a:rPr kumimoji="0" lang="en-US" altLang="ja-JP" sz="1600" b="0" i="0" u="none" strike="noStrike" kern="0" cap="none" spc="0" normalizeH="0" baseline="3000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ja-JP" sz="1600" b="0" i="0" u="none" strike="noStrike" kern="0" cap="none" spc="0" normalizeH="0" baseline="30000" noProof="0" dirty="0">
                <a:ln>
                  <a:noFill/>
                </a:ln>
                <a:solidFill>
                  <a:prstClr val="black"/>
                </a:solidFill>
                <a:effectLst/>
                <a:uLnTx/>
                <a:uFillTx/>
                <a:latin typeface="Calibri" panose="020F0502020204030204"/>
                <a:ea typeface="ＭＳ Ｐゴシック" panose="020B0600070205080204" pitchFamily="34" charset="-128"/>
                <a:cs typeface="+mn-cs"/>
              </a:rPr>
              <a:t>14</a:t>
            </a:r>
            <a:r>
              <a:rPr kumimoji="0" lang="pt-BR" altLang="ja-JP" sz="16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N + </a:t>
            </a:r>
            <a:r>
              <a:rPr kumimoji="0" lang="en-US" altLang="ja-JP" sz="1600" b="0" i="0" u="none" strike="noStrike" kern="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0" lang="en-US" altLang="ja-JP" sz="1600" b="0" i="0" u="none" strike="noStrike" kern="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a:t>
            </a:r>
            <a:endParaRPr kumimoji="0" lang="en-US" altLang="ja-JP" sz="1600" b="0" i="0" u="none" strike="noStrike" kern="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6" name="テキスト ボックス 115">
            <a:extLst>
              <a:ext uri="{FF2B5EF4-FFF2-40B4-BE49-F238E27FC236}">
                <a16:creationId xmlns:a16="http://schemas.microsoft.com/office/drawing/2014/main" id="{F3BEA7EC-E1FE-4B8E-AD93-1FD3EB042476}"/>
              </a:ext>
            </a:extLst>
          </p:cNvPr>
          <p:cNvSpPr txBox="1"/>
          <p:nvPr/>
        </p:nvSpPr>
        <p:spPr>
          <a:xfrm>
            <a:off x="2965368" y="4618753"/>
            <a:ext cx="1114408" cy="248401"/>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Under Analysis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18" name="テキスト ボックス 117">
            <a:extLst>
              <a:ext uri="{FF2B5EF4-FFF2-40B4-BE49-F238E27FC236}">
                <a16:creationId xmlns:a16="http://schemas.microsoft.com/office/drawing/2014/main" id="{E376FE69-D29A-46FA-B8CD-5D9418D40627}"/>
              </a:ext>
            </a:extLst>
          </p:cNvPr>
          <p:cNvSpPr txBox="1"/>
          <p:nvPr/>
        </p:nvSpPr>
        <p:spPr>
          <a:xfrm>
            <a:off x="2917464" y="5543028"/>
            <a:ext cx="1114408" cy="248401"/>
          </a:xfrm>
          <a:prstGeom prst="rect">
            <a:avLst/>
          </a:prstGeom>
          <a:noFill/>
          <a:ln w="6350">
            <a:noFill/>
          </a:ln>
        </p:spPr>
        <p:txBody>
          <a:bodyPr wrap="non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Under Analysis</a:t>
            </a:r>
            <a:endParaRPr kumimoji="0" lang="ja-JP" altLang="en-US" sz="1200" b="0"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95" name="正方形/長方形 94">
            <a:extLst>
              <a:ext uri="{FF2B5EF4-FFF2-40B4-BE49-F238E27FC236}">
                <a16:creationId xmlns:a16="http://schemas.microsoft.com/office/drawing/2014/main" id="{AE7E36C0-0230-47B6-ADF1-6479C3A0695C}"/>
              </a:ext>
            </a:extLst>
          </p:cNvPr>
          <p:cNvSpPr/>
          <p:nvPr/>
        </p:nvSpPr>
        <p:spPr>
          <a:xfrm>
            <a:off x="8188798" y="4803955"/>
            <a:ext cx="240555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Developing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X-ray microscope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7 </a:t>
            </a:r>
            <a:r>
              <a:rPr kumimoji="1" lang="en-US" altLang="ja-JP" sz="20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sym typeface="Wingdings" panose="05000000000000000000" pitchFamily="2" charset="2"/>
              </a:rPr>
              <a:t> 6</a:t>
            </a:r>
            <a:endParaRPr kumimoji="1" lang="ja-JP" altLang="en-US" sz="20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endParaRPr>
          </a:p>
        </p:txBody>
      </p:sp>
      <p:cxnSp>
        <p:nvCxnSpPr>
          <p:cNvPr id="8" name="直線コネクタ 7">
            <a:extLst>
              <a:ext uri="{FF2B5EF4-FFF2-40B4-BE49-F238E27FC236}">
                <a16:creationId xmlns:a16="http://schemas.microsoft.com/office/drawing/2014/main" id="{8B801F49-D5C4-4A61-B9F5-6C2ABC80D6A1}"/>
              </a:ext>
            </a:extLst>
          </p:cNvPr>
          <p:cNvCxnSpPr/>
          <p:nvPr/>
        </p:nvCxnSpPr>
        <p:spPr bwMode="auto">
          <a:xfrm>
            <a:off x="2529974" y="1340768"/>
            <a:ext cx="7958514"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直線コネクタ 97">
            <a:extLst>
              <a:ext uri="{FF2B5EF4-FFF2-40B4-BE49-F238E27FC236}">
                <a16:creationId xmlns:a16="http://schemas.microsoft.com/office/drawing/2014/main" id="{F59A467D-124D-49A1-8AA7-060E724B0154}"/>
              </a:ext>
            </a:extLst>
          </p:cNvPr>
          <p:cNvCxnSpPr/>
          <p:nvPr/>
        </p:nvCxnSpPr>
        <p:spPr bwMode="auto">
          <a:xfrm>
            <a:off x="2529975" y="980728"/>
            <a:ext cx="7958514"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直線コネクタ 116">
            <a:extLst>
              <a:ext uri="{FF2B5EF4-FFF2-40B4-BE49-F238E27FC236}">
                <a16:creationId xmlns:a16="http://schemas.microsoft.com/office/drawing/2014/main" id="{A67C8048-7A78-46BE-84F5-EBCDC7500C8F}"/>
              </a:ext>
            </a:extLst>
          </p:cNvPr>
          <p:cNvCxnSpPr/>
          <p:nvPr/>
        </p:nvCxnSpPr>
        <p:spPr bwMode="auto">
          <a:xfrm>
            <a:off x="4943872" y="577256"/>
            <a:ext cx="0" cy="1123552"/>
          </a:xfrm>
          <a:prstGeom prst="line">
            <a:avLst/>
          </a:prstGeom>
          <a:solidFill>
            <a:schemeClr val="accent1"/>
          </a:solidFill>
          <a:ln w="9525" cap="flat" cmpd="sng" algn="ctr">
            <a:solidFill>
              <a:schemeClr val="tx1"/>
            </a:solidFill>
            <a:prstDash val="lg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直線コネクタ 118">
            <a:extLst>
              <a:ext uri="{FF2B5EF4-FFF2-40B4-BE49-F238E27FC236}">
                <a16:creationId xmlns:a16="http://schemas.microsoft.com/office/drawing/2014/main" id="{437509AE-8A25-4675-BFF9-31530E24ADE7}"/>
              </a:ext>
            </a:extLst>
          </p:cNvPr>
          <p:cNvCxnSpPr/>
          <p:nvPr/>
        </p:nvCxnSpPr>
        <p:spPr bwMode="auto">
          <a:xfrm>
            <a:off x="7608168" y="577256"/>
            <a:ext cx="0" cy="1123552"/>
          </a:xfrm>
          <a:prstGeom prst="line">
            <a:avLst/>
          </a:prstGeom>
          <a:solidFill>
            <a:schemeClr val="accent1"/>
          </a:solidFill>
          <a:ln w="9525" cap="flat" cmpd="sng" algn="ctr">
            <a:solidFill>
              <a:schemeClr val="tx1"/>
            </a:solidFill>
            <a:prstDash val="lg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直線コネクタ 119">
            <a:extLst>
              <a:ext uri="{FF2B5EF4-FFF2-40B4-BE49-F238E27FC236}">
                <a16:creationId xmlns:a16="http://schemas.microsoft.com/office/drawing/2014/main" id="{210AFB5D-EF83-4D16-9601-74FE78606C43}"/>
              </a:ext>
            </a:extLst>
          </p:cNvPr>
          <p:cNvCxnSpPr/>
          <p:nvPr/>
        </p:nvCxnSpPr>
        <p:spPr bwMode="auto">
          <a:xfrm>
            <a:off x="4982013" y="571610"/>
            <a:ext cx="0" cy="1123552"/>
          </a:xfrm>
          <a:prstGeom prst="line">
            <a:avLst/>
          </a:prstGeom>
          <a:solidFill>
            <a:schemeClr val="accent1"/>
          </a:solidFill>
          <a:ln w="9525" cap="flat" cmpd="sng" algn="ctr">
            <a:solidFill>
              <a:schemeClr val="tx1"/>
            </a:solidFill>
            <a:prstDash val="lgDash"/>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直線コネクタ 4">
            <a:extLst>
              <a:ext uri="{FF2B5EF4-FFF2-40B4-BE49-F238E27FC236}">
                <a16:creationId xmlns:a16="http://schemas.microsoft.com/office/drawing/2014/main" id="{C308DCF2-18EE-4559-A69A-B1C00C931C7C}"/>
              </a:ext>
            </a:extLst>
          </p:cNvPr>
          <p:cNvCxnSpPr>
            <a:cxnSpLocks/>
          </p:cNvCxnSpPr>
          <p:nvPr/>
        </p:nvCxnSpPr>
        <p:spPr bwMode="auto">
          <a:xfrm>
            <a:off x="8770522" y="6167660"/>
            <a:ext cx="1069895" cy="0"/>
          </a:xfrm>
          <a:prstGeom prst="line">
            <a:avLst/>
          </a:prstGeom>
          <a:ln w="107950" cmpd="dbl">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C536F6AD-3861-CD41-B617-1228EC529081}"/>
              </a:ext>
            </a:extLst>
          </p:cNvPr>
          <p:cNvSpPr txBox="1"/>
          <p:nvPr/>
        </p:nvSpPr>
        <p:spPr>
          <a:xfrm>
            <a:off x="9545122" y="6488880"/>
            <a:ext cx="2646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Slide from K. Nakazawa</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 name="スライド番号プレースホルダー 1">
            <a:extLst>
              <a:ext uri="{FF2B5EF4-FFF2-40B4-BE49-F238E27FC236}">
                <a16:creationId xmlns:a16="http://schemas.microsoft.com/office/drawing/2014/main" id="{357D6E15-EBCA-D942-8A44-5F8EDBED3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557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EB5329-4C6E-4941-8A04-44F74D436757}"/>
              </a:ext>
            </a:extLst>
          </p:cNvPr>
          <p:cNvSpPr>
            <a:spLocks noGrp="1"/>
          </p:cNvSpPr>
          <p:nvPr>
            <p:ph type="title"/>
          </p:nvPr>
        </p:nvSpPr>
        <p:spPr>
          <a:xfrm>
            <a:off x="838200" y="0"/>
            <a:ext cx="10744200" cy="1325563"/>
          </a:xfrm>
        </p:spPr>
        <p:txBody>
          <a:bodyPr/>
          <a:lstStyle/>
          <a:p>
            <a:r>
              <a:rPr kumimoji="1" lang="en-US" altLang="ja-JP" dirty="0"/>
              <a:t>Double </a:t>
            </a:r>
            <a:r>
              <a:rPr kumimoji="1" lang="en-US" altLang="ja-JP" dirty="0">
                <a:latin typeface="Symbol" pitchFamily="2" charset="2"/>
              </a:rPr>
              <a:t>L</a:t>
            </a:r>
            <a:r>
              <a:rPr kumimoji="1" lang="en-US" altLang="ja-JP" dirty="0"/>
              <a:t> </a:t>
            </a:r>
            <a:r>
              <a:rPr kumimoji="1" lang="en-US" altLang="ja-JP" dirty="0" err="1"/>
              <a:t>hypernuclei</a:t>
            </a:r>
            <a:r>
              <a:rPr kumimoji="1" lang="en-US" altLang="ja-JP" dirty="0"/>
              <a:t> at J-PARC and KEK</a:t>
            </a:r>
            <a:endParaRPr kumimoji="1" lang="ja-JP" altLang="en-US"/>
          </a:p>
        </p:txBody>
      </p:sp>
      <p:sp>
        <p:nvSpPr>
          <p:cNvPr id="6" name="テキスト ボックス 5">
            <a:extLst>
              <a:ext uri="{FF2B5EF4-FFF2-40B4-BE49-F238E27FC236}">
                <a16:creationId xmlns:a16="http://schemas.microsoft.com/office/drawing/2014/main" id="{41CD2483-A066-C342-9C99-E976F59B4E8D}"/>
              </a:ext>
            </a:extLst>
          </p:cNvPr>
          <p:cNvSpPr txBox="1"/>
          <p:nvPr/>
        </p:nvSpPr>
        <p:spPr>
          <a:xfrm>
            <a:off x="442977" y="933705"/>
            <a:ext cx="5147819" cy="8478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 </a:t>
            </a: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Ekawa</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Prog</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Theor</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Exp. Phys. 2019, 021D02</a:t>
            </a:r>
            <a:r>
              <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(2019)</a:t>
            </a:r>
          </a:p>
        </p:txBody>
      </p:sp>
      <p:pic>
        <p:nvPicPr>
          <p:cNvPr id="9" name="図 8">
            <a:extLst>
              <a:ext uri="{FF2B5EF4-FFF2-40B4-BE49-F238E27FC236}">
                <a16:creationId xmlns:a16="http://schemas.microsoft.com/office/drawing/2014/main" id="{F7D58938-A6E1-B541-8FE6-82236C600E62}"/>
              </a:ext>
            </a:extLst>
          </p:cNvPr>
          <p:cNvPicPr>
            <a:picLocks noChangeAspect="1"/>
          </p:cNvPicPr>
          <p:nvPr/>
        </p:nvPicPr>
        <p:blipFill rotWithShape="1">
          <a:blip r:embed="rId3"/>
          <a:srcRect l="24925" t="52311" r="16120" b="27701"/>
          <a:stretch/>
        </p:blipFill>
        <p:spPr>
          <a:xfrm>
            <a:off x="428005" y="4217266"/>
            <a:ext cx="4880533" cy="1246946"/>
          </a:xfrm>
          <a:prstGeom prst="rect">
            <a:avLst/>
          </a:prstGeom>
        </p:spPr>
      </p:pic>
      <p:grpSp>
        <p:nvGrpSpPr>
          <p:cNvPr id="16" name="グループ化 15">
            <a:extLst>
              <a:ext uri="{FF2B5EF4-FFF2-40B4-BE49-F238E27FC236}">
                <a16:creationId xmlns:a16="http://schemas.microsoft.com/office/drawing/2014/main" id="{D6DCB1E0-581E-C04C-8C5D-929CD65E8708}"/>
              </a:ext>
            </a:extLst>
          </p:cNvPr>
          <p:cNvGrpSpPr/>
          <p:nvPr/>
        </p:nvGrpSpPr>
        <p:grpSpPr>
          <a:xfrm>
            <a:off x="4181481" y="2449461"/>
            <a:ext cx="2767404" cy="1608478"/>
            <a:chOff x="2638976" y="2693200"/>
            <a:chExt cx="2767404" cy="1608478"/>
          </a:xfrm>
        </p:grpSpPr>
        <p:sp>
          <p:nvSpPr>
            <p:cNvPr id="11" name="正方形/長方形 10">
              <a:extLst>
                <a:ext uri="{FF2B5EF4-FFF2-40B4-BE49-F238E27FC236}">
                  <a16:creationId xmlns:a16="http://schemas.microsoft.com/office/drawing/2014/main" id="{965E1942-1CBA-AA4C-8D7A-2762C5D2F809}"/>
                </a:ext>
              </a:extLst>
            </p:cNvPr>
            <p:cNvSpPr/>
            <p:nvPr/>
          </p:nvSpPr>
          <p:spPr>
            <a:xfrm>
              <a:off x="2670224" y="3000260"/>
              <a:ext cx="2523283" cy="923330"/>
            </a:xfrm>
            <a:prstGeom prst="rect">
              <a:avLst/>
            </a:prstGeom>
          </p:spPr>
          <p:txBody>
            <a:bodyPr wrap="square">
              <a:spAutoFit/>
            </a:bodyPr>
            <a:lstStyle/>
            <a:p>
              <a:pPr marL="0" marR="0" lvl="0" indent="0" algn="l" defTabSz="47307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15.05</a:t>
              </a:r>
              <a:r>
                <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+- 0.11</a:t>
              </a:r>
            </a:p>
            <a:p>
              <a:pPr marL="0" marR="0" lvl="0" indent="0" algn="l" defTabSz="47307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11</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19.07 +- 0.11</a:t>
              </a:r>
            </a:p>
            <a:p>
              <a:pPr marL="0" marR="0" lvl="0" indent="0" algn="l" defTabSz="47307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LL</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12</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13.68 +- 0.11</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正方形/長方形 11">
              <a:extLst>
                <a:ext uri="{FF2B5EF4-FFF2-40B4-BE49-F238E27FC236}">
                  <a16:creationId xmlns:a16="http://schemas.microsoft.com/office/drawing/2014/main" id="{A6185E6F-7C60-544D-8F42-F05B9E4D3F95}"/>
                </a:ext>
              </a:extLst>
            </p:cNvPr>
            <p:cNvSpPr/>
            <p:nvPr/>
          </p:nvSpPr>
          <p:spPr>
            <a:xfrm>
              <a:off x="2638976" y="3963124"/>
              <a:ext cx="252328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Where, B</a:t>
              </a:r>
              <a:r>
                <a:rPr kumimoji="1" lang="en-US" altLang="ja-JP" sz="16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X</a:t>
              </a:r>
              <a:r>
                <a:rPr kumimoji="1" lang="en-US" altLang="ja-JP" sz="16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0.23 MeV</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 name="正方形/長方形 12">
              <a:extLst>
                <a:ext uri="{FF2B5EF4-FFF2-40B4-BE49-F238E27FC236}">
                  <a16:creationId xmlns:a16="http://schemas.microsoft.com/office/drawing/2014/main" id="{4C1849B5-0194-8741-8278-0F460EEC6FA2}"/>
                </a:ext>
              </a:extLst>
            </p:cNvPr>
            <p:cNvSpPr/>
            <p:nvPr/>
          </p:nvSpPr>
          <p:spPr>
            <a:xfrm>
              <a:off x="2748176" y="2693200"/>
              <a:ext cx="2658204" cy="4908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Nuclide	B</a:t>
              </a:r>
              <a:r>
                <a:rPr kumimoji="1" lang="en-US" altLang="ja-JP" sz="16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ΛΛ</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[MeV] </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4" name="直線コネクタ 13">
              <a:extLst>
                <a:ext uri="{FF2B5EF4-FFF2-40B4-BE49-F238E27FC236}">
                  <a16:creationId xmlns:a16="http://schemas.microsoft.com/office/drawing/2014/main" id="{01AC9C83-5E87-984D-85A2-6B2B3FDCD9F5}"/>
                </a:ext>
              </a:extLst>
            </p:cNvPr>
            <p:cNvCxnSpPr>
              <a:cxnSpLocks/>
            </p:cNvCxnSpPr>
            <p:nvPr/>
          </p:nvCxnSpPr>
          <p:spPr>
            <a:xfrm>
              <a:off x="2757849" y="3010566"/>
              <a:ext cx="24044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2E29977-8974-0449-9266-D60B983A6D4E}"/>
                </a:ext>
              </a:extLst>
            </p:cNvPr>
            <p:cNvCxnSpPr>
              <a:cxnSpLocks/>
            </p:cNvCxnSpPr>
            <p:nvPr/>
          </p:nvCxnSpPr>
          <p:spPr>
            <a:xfrm>
              <a:off x="2811547" y="3965001"/>
              <a:ext cx="23507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図 17" descr="雪の地図&#10;&#10;低い精度で自動的に生成された説明">
            <a:extLst>
              <a:ext uri="{FF2B5EF4-FFF2-40B4-BE49-F238E27FC236}">
                <a16:creationId xmlns:a16="http://schemas.microsoft.com/office/drawing/2014/main" id="{813D5C7C-7E82-584E-A01F-A6559E202998}"/>
              </a:ext>
            </a:extLst>
          </p:cNvPr>
          <p:cNvPicPr>
            <a:picLocks noChangeAspect="1"/>
          </p:cNvPicPr>
          <p:nvPr/>
        </p:nvPicPr>
        <p:blipFill>
          <a:blip r:embed="rId4"/>
          <a:stretch>
            <a:fillRect/>
          </a:stretch>
        </p:blipFill>
        <p:spPr>
          <a:xfrm>
            <a:off x="164185" y="1496568"/>
            <a:ext cx="4017296" cy="2611978"/>
          </a:xfrm>
          <a:prstGeom prst="rect">
            <a:avLst/>
          </a:prstGeom>
        </p:spPr>
      </p:pic>
      <p:sp>
        <p:nvSpPr>
          <p:cNvPr id="10" name="テキスト ボックス 9">
            <a:extLst>
              <a:ext uri="{FF2B5EF4-FFF2-40B4-BE49-F238E27FC236}">
                <a16:creationId xmlns:a16="http://schemas.microsoft.com/office/drawing/2014/main" id="{FCF71385-C914-6045-AF4A-B841B390E4BF}"/>
              </a:ext>
            </a:extLst>
          </p:cNvPr>
          <p:cNvSpPr txBox="1"/>
          <p:nvPr/>
        </p:nvSpPr>
        <p:spPr>
          <a:xfrm>
            <a:off x="442977" y="3854334"/>
            <a:ext cx="874218" cy="446213"/>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 </a:t>
            </a:r>
            <a:r>
              <a:rPr kumimoji="1" lang="en-US" altLang="ja-JP" sz="14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34" charset="-128"/>
                <a:cs typeface="+mn-cs"/>
              </a:rPr>
              <a:t>m</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F2C0F0A0-F43D-AF43-AB94-408131C7FD5F}"/>
                  </a:ext>
                </a:extLst>
              </p:cNvPr>
              <p:cNvSpPr txBox="1"/>
              <p:nvPr/>
            </p:nvSpPr>
            <p:spPr>
              <a:xfrm>
                <a:off x="580351" y="5997982"/>
                <a:ext cx="52699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LL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D</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LL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 19.07 </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itchFamily="2" charset="2"/>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0.11 (1.87 </a:t>
                </a:r>
                <a14:m>
                  <m:oMath xmlns:m="http://schemas.openxmlformats.org/officeDocument/2006/math">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itchFamily="2" charset="2"/>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0.37) MeV</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2" name="テキスト ボックス 21">
                <a:extLst>
                  <a:ext uri="{FF2B5EF4-FFF2-40B4-BE49-F238E27FC236}">
                    <a16:creationId xmlns:a16="http://schemas.microsoft.com/office/drawing/2014/main" id="{F2C0F0A0-F43D-AF43-AB94-408131C7FD5F}"/>
                  </a:ext>
                </a:extLst>
              </p:cNvPr>
              <p:cNvSpPr txBox="1">
                <a:spLocks noRot="1" noChangeAspect="1" noMove="1" noResize="1" noEditPoints="1" noAdjustHandles="1" noChangeArrowheads="1" noChangeShapeType="1" noTextEdit="1"/>
              </p:cNvSpPr>
              <p:nvPr/>
            </p:nvSpPr>
            <p:spPr>
              <a:xfrm>
                <a:off x="580351" y="5997982"/>
                <a:ext cx="5269904" cy="369332"/>
              </a:xfrm>
              <a:prstGeom prst="rect">
                <a:avLst/>
              </a:prstGeom>
              <a:blipFill>
                <a:blip r:embed="rId5"/>
                <a:stretch>
                  <a:fillRect l="-962" t="-10000" b="-26667"/>
                </a:stretch>
              </a:blipFill>
            </p:spPr>
            <p:txBody>
              <a:bodyPr/>
              <a:lstStyle/>
              <a:p>
                <a:r>
                  <a:rPr lang="ja-JP" altLang="en-US">
                    <a:noFill/>
                  </a:rPr>
                  <a:t> </a:t>
                </a:r>
              </a:p>
            </p:txBody>
          </p:sp>
        </mc:Fallback>
      </mc:AlternateContent>
      <p:sp>
        <p:nvSpPr>
          <p:cNvPr id="23" name="テキスト ボックス 22">
            <a:extLst>
              <a:ext uri="{FF2B5EF4-FFF2-40B4-BE49-F238E27FC236}">
                <a16:creationId xmlns:a16="http://schemas.microsoft.com/office/drawing/2014/main" id="{34865328-0CA4-3D48-B4D5-782181125833}"/>
              </a:ext>
            </a:extLst>
          </p:cNvPr>
          <p:cNvSpPr txBox="1"/>
          <p:nvPr/>
        </p:nvSpPr>
        <p:spPr>
          <a:xfrm>
            <a:off x="109053" y="6385457"/>
            <a:ext cx="79528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The value of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D</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seems to be inconsistent with that of the NAGARA event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pic>
        <p:nvPicPr>
          <p:cNvPr id="4" name="図 3" descr="グラフ, 散布図&#10;&#10;自動的に生成された説明">
            <a:extLst>
              <a:ext uri="{FF2B5EF4-FFF2-40B4-BE49-F238E27FC236}">
                <a16:creationId xmlns:a16="http://schemas.microsoft.com/office/drawing/2014/main" id="{E70C2818-D39A-514C-9E5F-4158D3E26C3F}"/>
              </a:ext>
            </a:extLst>
          </p:cNvPr>
          <p:cNvPicPr>
            <a:picLocks noChangeAspect="1"/>
          </p:cNvPicPr>
          <p:nvPr/>
        </p:nvPicPr>
        <p:blipFill>
          <a:blip r:embed="rId6"/>
          <a:stretch>
            <a:fillRect/>
          </a:stretch>
        </p:blipFill>
        <p:spPr>
          <a:xfrm>
            <a:off x="6958558" y="1362490"/>
            <a:ext cx="5238015" cy="4986040"/>
          </a:xfrm>
          <a:prstGeom prst="rect">
            <a:avLst/>
          </a:prstGeom>
        </p:spPr>
      </p:pic>
      <p:sp>
        <p:nvSpPr>
          <p:cNvPr id="21" name="テキスト ボックス 20">
            <a:extLst>
              <a:ext uri="{FF2B5EF4-FFF2-40B4-BE49-F238E27FC236}">
                <a16:creationId xmlns:a16="http://schemas.microsoft.com/office/drawing/2014/main" id="{F3957625-66F9-1240-B8B0-7D5843DE1D80}"/>
              </a:ext>
            </a:extLst>
          </p:cNvPr>
          <p:cNvSpPr txBox="1"/>
          <p:nvPr/>
        </p:nvSpPr>
        <p:spPr>
          <a:xfrm>
            <a:off x="154209" y="5352019"/>
            <a:ext cx="61221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11</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is the most kinematically plausible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(in the assumption of capture on atomic 3D state) </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130A024E-97B9-E640-9A63-C50EDAC16CA6}"/>
                  </a:ext>
                </a:extLst>
              </p:cNvPr>
              <p:cNvSpPr txBox="1"/>
              <p:nvPr/>
            </p:nvSpPr>
            <p:spPr>
              <a:xfrm>
                <a:off x="8383676" y="4553391"/>
                <a:ext cx="664220" cy="3818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PrePr>
                        <m:sub>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ΛΛ</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6</m:t>
                          </m:r>
                        </m:sup>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H</m:t>
                          </m:r>
                        </m:e>
                      </m:sPre>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7" name="テキスト ボックス 6">
                <a:extLst>
                  <a:ext uri="{FF2B5EF4-FFF2-40B4-BE49-F238E27FC236}">
                    <a16:creationId xmlns:a16="http://schemas.microsoft.com/office/drawing/2014/main" id="{130A024E-97B9-E640-9A63-C50EDAC16CA6}"/>
                  </a:ext>
                </a:extLst>
              </p:cNvPr>
              <p:cNvSpPr txBox="1">
                <a:spLocks noRot="1" noChangeAspect="1" noMove="1" noResize="1" noEditPoints="1" noAdjustHandles="1" noChangeArrowheads="1" noChangeShapeType="1" noTextEdit="1"/>
              </p:cNvSpPr>
              <p:nvPr/>
            </p:nvSpPr>
            <p:spPr>
              <a:xfrm>
                <a:off x="8383676" y="4553391"/>
                <a:ext cx="664220" cy="381836"/>
              </a:xfrm>
              <a:prstGeom prst="rect">
                <a:avLst/>
              </a:prstGeom>
              <a:blipFill>
                <a:blip r:embed="rId7"/>
                <a:stretch>
                  <a:fillRect b="-32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CA6AD5A0-CFEC-EF4F-892C-1AA8D67AD9EC}"/>
                  </a:ext>
                </a:extLst>
              </p:cNvPr>
              <p:cNvSpPr txBox="1"/>
              <p:nvPr/>
            </p:nvSpPr>
            <p:spPr>
              <a:xfrm>
                <a:off x="9354738" y="3229343"/>
                <a:ext cx="742447" cy="3818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PrePr>
                        <m:sub>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ΛΛ</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sup>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Be</m:t>
                          </m:r>
                        </m:e>
                      </m:sPre>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4" name="テキスト ボックス 23">
                <a:extLst>
                  <a:ext uri="{FF2B5EF4-FFF2-40B4-BE49-F238E27FC236}">
                    <a16:creationId xmlns:a16="http://schemas.microsoft.com/office/drawing/2014/main" id="{CA6AD5A0-CFEC-EF4F-892C-1AA8D67AD9EC}"/>
                  </a:ext>
                </a:extLst>
              </p:cNvPr>
              <p:cNvSpPr txBox="1">
                <a:spLocks noRot="1" noChangeAspect="1" noMove="1" noResize="1" noEditPoints="1" noAdjustHandles="1" noChangeArrowheads="1" noChangeShapeType="1" noTextEdit="1"/>
              </p:cNvSpPr>
              <p:nvPr/>
            </p:nvSpPr>
            <p:spPr>
              <a:xfrm>
                <a:off x="9354738" y="3229343"/>
                <a:ext cx="742447" cy="381836"/>
              </a:xfrm>
              <a:prstGeom prst="rect">
                <a:avLst/>
              </a:prstGeom>
              <a:blipFill>
                <a:blip r:embed="rId8"/>
                <a:stretch>
                  <a:fillRect b="-32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6DE3FFC4-FE43-6849-A43E-FAB8E36176EE}"/>
                  </a:ext>
                </a:extLst>
              </p:cNvPr>
              <p:cNvSpPr txBox="1"/>
              <p:nvPr/>
            </p:nvSpPr>
            <p:spPr>
              <a:xfrm>
                <a:off x="10139411" y="3577619"/>
                <a:ext cx="858953" cy="3818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PrePr>
                        <m:sub>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ΛΛ</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sup>
                        <m:e>
                          <m:sSup>
                            <m:sSup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Be</m:t>
                              </m:r>
                            </m:e>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sup>
                          </m:sSup>
                        </m:e>
                      </m:sPre>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6" name="テキスト ボックス 25">
                <a:extLst>
                  <a:ext uri="{FF2B5EF4-FFF2-40B4-BE49-F238E27FC236}">
                    <a16:creationId xmlns:a16="http://schemas.microsoft.com/office/drawing/2014/main" id="{6DE3FFC4-FE43-6849-A43E-FAB8E36176EE}"/>
                  </a:ext>
                </a:extLst>
              </p:cNvPr>
              <p:cNvSpPr txBox="1">
                <a:spLocks noRot="1" noChangeAspect="1" noMove="1" noResize="1" noEditPoints="1" noAdjustHandles="1" noChangeArrowheads="1" noChangeShapeType="1" noTextEdit="1"/>
              </p:cNvSpPr>
              <p:nvPr/>
            </p:nvSpPr>
            <p:spPr>
              <a:xfrm>
                <a:off x="10139411" y="3577619"/>
                <a:ext cx="858953" cy="381836"/>
              </a:xfrm>
              <a:prstGeom prst="rect">
                <a:avLst/>
              </a:prstGeom>
              <a:blipFill>
                <a:blip r:embed="rId9"/>
                <a:stretch>
                  <a:fillRect b="-32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16CCC018-F4F4-D14E-B04D-7999D2EE36D2}"/>
                  </a:ext>
                </a:extLst>
              </p:cNvPr>
              <p:cNvSpPr txBox="1"/>
              <p:nvPr/>
            </p:nvSpPr>
            <p:spPr>
              <a:xfrm>
                <a:off x="9577565" y="2478565"/>
                <a:ext cx="742447" cy="3795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PrePr>
                        <m:sub>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ΛΛ</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11</m:t>
                          </m:r>
                        </m:sup>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Be</m:t>
                          </m:r>
                        </m:e>
                      </m:sPre>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7" name="テキスト ボックス 26">
                <a:extLst>
                  <a:ext uri="{FF2B5EF4-FFF2-40B4-BE49-F238E27FC236}">
                    <a16:creationId xmlns:a16="http://schemas.microsoft.com/office/drawing/2014/main" id="{16CCC018-F4F4-D14E-B04D-7999D2EE36D2}"/>
                  </a:ext>
                </a:extLst>
              </p:cNvPr>
              <p:cNvSpPr txBox="1">
                <a:spLocks noRot="1" noChangeAspect="1" noMove="1" noResize="1" noEditPoints="1" noAdjustHandles="1" noChangeArrowheads="1" noChangeShapeType="1" noTextEdit="1"/>
              </p:cNvSpPr>
              <p:nvPr/>
            </p:nvSpPr>
            <p:spPr>
              <a:xfrm>
                <a:off x="9577565" y="2478565"/>
                <a:ext cx="742447" cy="379527"/>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34A9D63E-72C3-5342-A257-0F301806DF14}"/>
                  </a:ext>
                </a:extLst>
              </p:cNvPr>
              <p:cNvSpPr txBox="1"/>
              <p:nvPr/>
            </p:nvSpPr>
            <p:spPr>
              <a:xfrm>
                <a:off x="10253770" y="1916556"/>
                <a:ext cx="630236" cy="3815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PrePr>
                        <m:sub>
                          <m:r>
                            <m:rPr>
                              <m:sty m:val="p"/>
                            </m:rPr>
                            <a:rPr kumimoji="1" lang="el-GR"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ΛΛ</m:t>
                          </m:r>
                        </m:sub>
                        <m:sup>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13</m:t>
                          </m:r>
                        </m:sup>
                        <m:e>
                          <m:r>
                            <m:rPr>
                              <m:sty m:val="p"/>
                            </m:rPr>
                            <a:rPr kumimoji="1" lang="en-US" altLang="ja-JP" sz="1800" b="0" i="0" u="none" strike="noStrike" kern="1200" cap="none" spc="0" normalizeH="0" baseline="0" noProof="0" smtClean="0">
                              <a:ln>
                                <a:noFill/>
                              </a:ln>
                              <a:solidFill>
                                <a:prstClr val="black"/>
                              </a:solidFill>
                              <a:effectLst/>
                              <a:uLnTx/>
                              <a:uFillTx/>
                              <a:latin typeface="Cambria Math" panose="02040503050406030204" pitchFamily="18" charset="0"/>
                              <a:cs typeface="+mn-cs"/>
                            </a:rPr>
                            <m:t>B</m:t>
                          </m:r>
                        </m:e>
                      </m:sPre>
                    </m:oMath>
                  </m:oMathPara>
                </a14:m>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Choice>
        <mc:Fallback xmlns="">
          <p:sp>
            <p:nvSpPr>
              <p:cNvPr id="28" name="テキスト ボックス 27">
                <a:extLst>
                  <a:ext uri="{FF2B5EF4-FFF2-40B4-BE49-F238E27FC236}">
                    <a16:creationId xmlns:a16="http://schemas.microsoft.com/office/drawing/2014/main" id="{34A9D63E-72C3-5342-A257-0F301806DF14}"/>
                  </a:ext>
                </a:extLst>
              </p:cNvPr>
              <p:cNvSpPr txBox="1">
                <a:spLocks noRot="1" noChangeAspect="1" noMove="1" noResize="1" noEditPoints="1" noAdjustHandles="1" noChangeArrowheads="1" noChangeShapeType="1" noTextEdit="1"/>
              </p:cNvSpPr>
              <p:nvPr/>
            </p:nvSpPr>
            <p:spPr>
              <a:xfrm>
                <a:off x="10253770" y="1916556"/>
                <a:ext cx="630236" cy="381515"/>
              </a:xfrm>
              <a:prstGeom prst="rect">
                <a:avLst/>
              </a:prstGeom>
              <a:blipFill>
                <a:blip r:embed="rId11"/>
                <a:stretch>
                  <a:fillRect b="-3226"/>
                </a:stretch>
              </a:blipFill>
            </p:spPr>
            <p:txBody>
              <a:bodyPr/>
              <a:lstStyle/>
              <a:p>
                <a:r>
                  <a:rPr lang="ja-JP" altLang="en-US">
                    <a:noFill/>
                  </a:rPr>
                  <a:t> </a:t>
                </a:r>
              </a:p>
            </p:txBody>
          </p:sp>
        </mc:Fallback>
      </mc:AlternateContent>
      <p:cxnSp>
        <p:nvCxnSpPr>
          <p:cNvPr id="17" name="直線コネクタ 16">
            <a:extLst>
              <a:ext uri="{FF2B5EF4-FFF2-40B4-BE49-F238E27FC236}">
                <a16:creationId xmlns:a16="http://schemas.microsoft.com/office/drawing/2014/main" id="{04D90CF1-3719-904F-8D94-92E326D29384}"/>
              </a:ext>
            </a:extLst>
          </p:cNvPr>
          <p:cNvCxnSpPr>
            <a:cxnSpLocks/>
          </p:cNvCxnSpPr>
          <p:nvPr/>
        </p:nvCxnSpPr>
        <p:spPr>
          <a:xfrm flipH="1">
            <a:off x="8730762" y="1859497"/>
            <a:ext cx="2402411" cy="333218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BB3B196F-DADE-3342-AE8B-2F9AE7361349}"/>
              </a:ext>
            </a:extLst>
          </p:cNvPr>
          <p:cNvCxnSpPr>
            <a:cxnSpLocks/>
          </p:cNvCxnSpPr>
          <p:nvPr/>
        </p:nvCxnSpPr>
        <p:spPr>
          <a:xfrm flipH="1">
            <a:off x="8441326" y="3439881"/>
            <a:ext cx="3148138" cy="215307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95C1A234-F2C0-FB4C-BDBF-840E15FBC770}"/>
              </a:ext>
            </a:extLst>
          </p:cNvPr>
          <p:cNvSpPr txBox="1"/>
          <p:nvPr/>
        </p:nvSpPr>
        <p:spPr>
          <a:xfrm rot="19680219">
            <a:off x="9358021" y="4932089"/>
            <a:ext cx="2292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Single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hypernuclei</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1" name="右中かっこ 30">
            <a:extLst>
              <a:ext uri="{FF2B5EF4-FFF2-40B4-BE49-F238E27FC236}">
                <a16:creationId xmlns:a16="http://schemas.microsoft.com/office/drawing/2014/main" id="{8A9AE448-216F-8749-9160-E06293CB002A}"/>
              </a:ext>
            </a:extLst>
          </p:cNvPr>
          <p:cNvSpPr/>
          <p:nvPr/>
        </p:nvSpPr>
        <p:spPr>
          <a:xfrm rot="3412478">
            <a:off x="9932461" y="3020954"/>
            <a:ext cx="317544" cy="376029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3" name="右中かっこ 32">
            <a:extLst>
              <a:ext uri="{FF2B5EF4-FFF2-40B4-BE49-F238E27FC236}">
                <a16:creationId xmlns:a16="http://schemas.microsoft.com/office/drawing/2014/main" id="{51A2DF16-02B1-5142-A458-BFFD1EF75AAA}"/>
              </a:ext>
            </a:extLst>
          </p:cNvPr>
          <p:cNvSpPr/>
          <p:nvPr/>
        </p:nvSpPr>
        <p:spPr>
          <a:xfrm rot="12968390">
            <a:off x="9101983" y="1441812"/>
            <a:ext cx="451292" cy="345558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4" name="テキスト ボックス 33">
            <a:extLst>
              <a:ext uri="{FF2B5EF4-FFF2-40B4-BE49-F238E27FC236}">
                <a16:creationId xmlns:a16="http://schemas.microsoft.com/office/drawing/2014/main" id="{7091AF08-75D2-2A4F-A303-93BDD026C169}"/>
              </a:ext>
            </a:extLst>
          </p:cNvPr>
          <p:cNvSpPr txBox="1"/>
          <p:nvPr/>
        </p:nvSpPr>
        <p:spPr>
          <a:xfrm rot="18317603">
            <a:off x="7714377" y="2630236"/>
            <a:ext cx="23439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double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hypernuclei</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5" name="テキスト ボックス 34">
            <a:extLst>
              <a:ext uri="{FF2B5EF4-FFF2-40B4-BE49-F238E27FC236}">
                <a16:creationId xmlns:a16="http://schemas.microsoft.com/office/drawing/2014/main" id="{8084B5DD-AF23-0C46-A1CC-34D79C37886B}"/>
              </a:ext>
            </a:extLst>
          </p:cNvPr>
          <p:cNvSpPr txBox="1"/>
          <p:nvPr/>
        </p:nvSpPr>
        <p:spPr>
          <a:xfrm>
            <a:off x="8142900" y="4854214"/>
            <a:ext cx="6864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Nagara</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6" name="テキスト ボックス 35">
            <a:extLst>
              <a:ext uri="{FF2B5EF4-FFF2-40B4-BE49-F238E27FC236}">
                <a16:creationId xmlns:a16="http://schemas.microsoft.com/office/drawing/2014/main" id="{A84771BF-003F-E843-A2BC-6ED922A8E3EE}"/>
              </a:ext>
            </a:extLst>
          </p:cNvPr>
          <p:cNvSpPr txBox="1"/>
          <p:nvPr/>
        </p:nvSpPr>
        <p:spPr>
          <a:xfrm>
            <a:off x="8784410" y="3533332"/>
            <a:ext cx="107273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Danysz</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et al,</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7" name="テキスト ボックス 36">
            <a:extLst>
              <a:ext uri="{FF2B5EF4-FFF2-40B4-BE49-F238E27FC236}">
                <a16:creationId xmlns:a16="http://schemas.microsoft.com/office/drawing/2014/main" id="{40DB145E-88B4-1C4A-AC8D-BF64BD42ECA6}"/>
              </a:ext>
            </a:extLst>
          </p:cNvPr>
          <p:cNvSpPr txBox="1"/>
          <p:nvPr/>
        </p:nvSpPr>
        <p:spPr>
          <a:xfrm>
            <a:off x="10237478" y="3382152"/>
            <a:ext cx="13049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Demachi-Yanagi</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8" name="テキスト ボックス 37">
            <a:extLst>
              <a:ext uri="{FF2B5EF4-FFF2-40B4-BE49-F238E27FC236}">
                <a16:creationId xmlns:a16="http://schemas.microsoft.com/office/drawing/2014/main" id="{11C88E4C-7DF4-9046-8A08-7AEB3322D093}"/>
              </a:ext>
            </a:extLst>
          </p:cNvPr>
          <p:cNvSpPr txBox="1"/>
          <p:nvPr/>
        </p:nvSpPr>
        <p:spPr>
          <a:xfrm>
            <a:off x="9671389" y="2807799"/>
            <a:ext cx="5164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Mino</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9" name="テキスト ボックス 38">
            <a:extLst>
              <a:ext uri="{FF2B5EF4-FFF2-40B4-BE49-F238E27FC236}">
                <a16:creationId xmlns:a16="http://schemas.microsoft.com/office/drawing/2014/main" id="{5DFC93FB-FA24-5F49-A1FA-F151B5743E15}"/>
              </a:ext>
            </a:extLst>
          </p:cNvPr>
          <p:cNvSpPr txBox="1"/>
          <p:nvPr/>
        </p:nvSpPr>
        <p:spPr>
          <a:xfrm>
            <a:off x="10174949" y="2265517"/>
            <a:ext cx="54213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E176</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0" name="テキスト ボックス 39">
            <a:extLst>
              <a:ext uri="{FF2B5EF4-FFF2-40B4-BE49-F238E27FC236}">
                <a16:creationId xmlns:a16="http://schemas.microsoft.com/office/drawing/2014/main" id="{CDFE63CB-FFB6-6848-AFF1-B0393A61BB81}"/>
              </a:ext>
            </a:extLst>
          </p:cNvPr>
          <p:cNvSpPr txBox="1"/>
          <p:nvPr/>
        </p:nvSpPr>
        <p:spPr>
          <a:xfrm>
            <a:off x="7770427" y="1288022"/>
            <a:ext cx="3785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Mass number dependence for 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3" name="スライド番号プレースホルダー 2">
            <a:extLst>
              <a:ext uri="{FF2B5EF4-FFF2-40B4-BE49-F238E27FC236}">
                <a16:creationId xmlns:a16="http://schemas.microsoft.com/office/drawing/2014/main" id="{15C8E1A6-49B3-E548-AE7F-4F0BF90217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250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A1D589-B0CA-6746-9B48-18A66539F2DA}"/>
              </a:ext>
            </a:extLst>
          </p:cNvPr>
          <p:cNvSpPr>
            <a:spLocks noGrp="1"/>
          </p:cNvSpPr>
          <p:nvPr>
            <p:ph type="title"/>
          </p:nvPr>
        </p:nvSpPr>
        <p:spPr>
          <a:xfrm>
            <a:off x="831850" y="230188"/>
            <a:ext cx="10515600" cy="580954"/>
          </a:xfrm>
        </p:spPr>
        <p:txBody>
          <a:bodyPr>
            <a:normAutofit fontScale="90000"/>
          </a:bodyPr>
          <a:lstStyle/>
          <a:p>
            <a:r>
              <a:rPr lang="en-US" altLang="ja-JP" dirty="0">
                <a:latin typeface="Symbol" pitchFamily="2" charset="2"/>
              </a:rPr>
              <a:t>X</a:t>
            </a:r>
            <a:r>
              <a:rPr kumimoji="1" lang="en-US" altLang="ja-JP" dirty="0"/>
              <a:t> </a:t>
            </a:r>
            <a:r>
              <a:rPr kumimoji="1" lang="en-US" altLang="ja-JP" dirty="0" err="1"/>
              <a:t>hypernuclei</a:t>
            </a:r>
            <a:endParaRPr kumimoji="1" lang="ja-JP" altLang="en-US"/>
          </a:p>
        </p:txBody>
      </p:sp>
      <p:sp>
        <p:nvSpPr>
          <p:cNvPr id="4" name="スライド番号プレースホルダー 3">
            <a:extLst>
              <a:ext uri="{FF2B5EF4-FFF2-40B4-BE49-F238E27FC236}">
                <a16:creationId xmlns:a16="http://schemas.microsoft.com/office/drawing/2014/main" id="{8AFD2A39-2459-F749-841F-B8ED27DA6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3" name="図 2">
            <a:extLst>
              <a:ext uri="{FF2B5EF4-FFF2-40B4-BE49-F238E27FC236}">
                <a16:creationId xmlns:a16="http://schemas.microsoft.com/office/drawing/2014/main" id="{145CAAEF-AAFA-C694-5742-84C66F820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7827" y="3837467"/>
            <a:ext cx="1508367" cy="1896571"/>
          </a:xfrm>
          <a:prstGeom prst="rect">
            <a:avLst/>
          </a:prstGeom>
        </p:spPr>
      </p:pic>
      <p:grpSp>
        <p:nvGrpSpPr>
          <p:cNvPr id="54" name="グループ化 53">
            <a:extLst>
              <a:ext uri="{FF2B5EF4-FFF2-40B4-BE49-F238E27FC236}">
                <a16:creationId xmlns:a16="http://schemas.microsoft.com/office/drawing/2014/main" id="{CC448B73-BDC8-F33B-07AA-2EE2FF57DA0C}"/>
              </a:ext>
            </a:extLst>
          </p:cNvPr>
          <p:cNvGrpSpPr/>
          <p:nvPr/>
        </p:nvGrpSpPr>
        <p:grpSpPr>
          <a:xfrm>
            <a:off x="2025904" y="1493316"/>
            <a:ext cx="6103671" cy="2586917"/>
            <a:chOff x="280590" y="4328481"/>
            <a:chExt cx="6103671" cy="2586917"/>
          </a:xfrm>
        </p:grpSpPr>
        <p:grpSp>
          <p:nvGrpSpPr>
            <p:cNvPr id="55" name="グループ化 54">
              <a:extLst>
                <a:ext uri="{FF2B5EF4-FFF2-40B4-BE49-F238E27FC236}">
                  <a16:creationId xmlns:a16="http://schemas.microsoft.com/office/drawing/2014/main" id="{659F9908-1634-C32D-4BC1-D614499CAB27}"/>
                </a:ext>
              </a:extLst>
            </p:cNvPr>
            <p:cNvGrpSpPr/>
            <p:nvPr/>
          </p:nvGrpSpPr>
          <p:grpSpPr>
            <a:xfrm>
              <a:off x="2438401" y="4586349"/>
              <a:ext cx="3945860" cy="2314515"/>
              <a:chOff x="2438400" y="5076596"/>
              <a:chExt cx="2737900" cy="1605965"/>
            </a:xfrm>
          </p:grpSpPr>
          <p:grpSp>
            <p:nvGrpSpPr>
              <p:cNvPr id="128" name="グループ化 127">
                <a:extLst>
                  <a:ext uri="{FF2B5EF4-FFF2-40B4-BE49-F238E27FC236}">
                    <a16:creationId xmlns:a16="http://schemas.microsoft.com/office/drawing/2014/main" id="{5312798B-D7D6-560A-F238-AA5A38A88BA8}"/>
                  </a:ext>
                </a:extLst>
              </p:cNvPr>
              <p:cNvGrpSpPr/>
              <p:nvPr/>
            </p:nvGrpSpPr>
            <p:grpSpPr>
              <a:xfrm>
                <a:off x="2438400" y="5327329"/>
                <a:ext cx="565754" cy="1158320"/>
                <a:chOff x="2438400" y="5327329"/>
                <a:chExt cx="565754" cy="1158320"/>
              </a:xfrm>
            </p:grpSpPr>
            <p:sp>
              <p:nvSpPr>
                <p:cNvPr id="132" name="角丸四角形 131">
                  <a:extLst>
                    <a:ext uri="{FF2B5EF4-FFF2-40B4-BE49-F238E27FC236}">
                      <a16:creationId xmlns:a16="http://schemas.microsoft.com/office/drawing/2014/main" id="{9527DE5A-4839-DBEB-BCD8-D8C948EC293F}"/>
                    </a:ext>
                  </a:extLst>
                </p:cNvPr>
                <p:cNvSpPr/>
                <p:nvPr/>
              </p:nvSpPr>
              <p:spPr>
                <a:xfrm>
                  <a:off x="2486744" y="5335929"/>
                  <a:ext cx="344216" cy="112938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3" name="正方形/長方形 132">
                  <a:extLst>
                    <a:ext uri="{FF2B5EF4-FFF2-40B4-BE49-F238E27FC236}">
                      <a16:creationId xmlns:a16="http://schemas.microsoft.com/office/drawing/2014/main" id="{AD90B780-36EF-225E-BA42-07F9AC2A4290}"/>
                    </a:ext>
                  </a:extLst>
                </p:cNvPr>
                <p:cNvSpPr/>
                <p:nvPr/>
              </p:nvSpPr>
              <p:spPr>
                <a:xfrm>
                  <a:off x="2438400" y="5327329"/>
                  <a:ext cx="565754" cy="253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4" name="正方形/長方形 133">
                  <a:extLst>
                    <a:ext uri="{FF2B5EF4-FFF2-40B4-BE49-F238E27FC236}">
                      <a16:creationId xmlns:a16="http://schemas.microsoft.com/office/drawing/2014/main" id="{C99D19EE-BA4E-9266-6AC1-B26BF727B7EF}"/>
                    </a:ext>
                  </a:extLst>
                </p:cNvPr>
                <p:cNvSpPr/>
                <p:nvPr/>
              </p:nvSpPr>
              <p:spPr>
                <a:xfrm rot="5400000">
                  <a:off x="1982593" y="5889864"/>
                  <a:ext cx="1078778" cy="112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cxnSp>
            <p:nvCxnSpPr>
              <p:cNvPr id="129" name="直線矢印コネクタ 128">
                <a:extLst>
                  <a:ext uri="{FF2B5EF4-FFF2-40B4-BE49-F238E27FC236}">
                    <a16:creationId xmlns:a16="http://schemas.microsoft.com/office/drawing/2014/main" id="{4CB8D7A4-3793-5F13-69A8-7D762AD28C21}"/>
                  </a:ext>
                </a:extLst>
              </p:cNvPr>
              <p:cNvCxnSpPr/>
              <p:nvPr/>
            </p:nvCxnSpPr>
            <p:spPr>
              <a:xfrm>
                <a:off x="2580520" y="5335929"/>
                <a:ext cx="138959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0" name="直線矢印コネクタ 129">
                <a:extLst>
                  <a:ext uri="{FF2B5EF4-FFF2-40B4-BE49-F238E27FC236}">
                    <a16:creationId xmlns:a16="http://schemas.microsoft.com/office/drawing/2014/main" id="{E19B9600-5634-5D74-6A77-F1665DF8A05C}"/>
                  </a:ext>
                </a:extLst>
              </p:cNvPr>
              <p:cNvCxnSpPr>
                <a:cxnSpLocks/>
              </p:cNvCxnSpPr>
              <p:nvPr/>
            </p:nvCxnSpPr>
            <p:spPr>
              <a:xfrm flipV="1">
                <a:off x="2580520" y="5076596"/>
                <a:ext cx="0" cy="14290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1" name="円弧 130">
                <a:extLst>
                  <a:ext uri="{FF2B5EF4-FFF2-40B4-BE49-F238E27FC236}">
                    <a16:creationId xmlns:a16="http://schemas.microsoft.com/office/drawing/2014/main" id="{6284CD70-72AE-3C89-A281-0ADDC7182763}"/>
                  </a:ext>
                </a:extLst>
              </p:cNvPr>
              <p:cNvSpPr/>
              <p:nvPr/>
            </p:nvSpPr>
            <p:spPr>
              <a:xfrm flipH="1">
                <a:off x="2533876" y="5351067"/>
                <a:ext cx="2642424" cy="1331494"/>
              </a:xfrm>
              <a:prstGeom prst="arc">
                <a:avLst>
                  <a:gd name="adj1" fmla="val 15810745"/>
                  <a:gd name="adj2" fmla="val 20269262"/>
                </a:avLst>
              </a:prstGeom>
              <a:ln w="1905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Arial" panose="020B0604020202020204"/>
                  <a:ea typeface="ＭＳ Ｐゴシック" panose="020B0600070205080204" pitchFamily="34" charset="-128"/>
                  <a:cs typeface="+mn-cs"/>
                </a:endParaRPr>
              </a:p>
            </p:txBody>
          </p:sp>
        </p:grpSp>
        <p:grpSp>
          <p:nvGrpSpPr>
            <p:cNvPr id="56" name="グループ化 55">
              <a:extLst>
                <a:ext uri="{FF2B5EF4-FFF2-40B4-BE49-F238E27FC236}">
                  <a16:creationId xmlns:a16="http://schemas.microsoft.com/office/drawing/2014/main" id="{74615A0C-A8D6-0FAF-8AE8-DCC2714680FC}"/>
                </a:ext>
              </a:extLst>
            </p:cNvPr>
            <p:cNvGrpSpPr/>
            <p:nvPr/>
          </p:nvGrpSpPr>
          <p:grpSpPr>
            <a:xfrm>
              <a:off x="280590" y="4328481"/>
              <a:ext cx="5162516" cy="2586917"/>
              <a:chOff x="280590" y="4328481"/>
              <a:chExt cx="5162516" cy="2586917"/>
            </a:xfrm>
          </p:grpSpPr>
          <p:sp>
            <p:nvSpPr>
              <p:cNvPr id="59" name="テキスト ボックス 58">
                <a:extLst>
                  <a:ext uri="{FF2B5EF4-FFF2-40B4-BE49-F238E27FC236}">
                    <a16:creationId xmlns:a16="http://schemas.microsoft.com/office/drawing/2014/main" id="{5DF5B446-20F3-7B10-3386-766EA67A5BD1}"/>
                  </a:ext>
                </a:extLst>
              </p:cNvPr>
              <p:cNvSpPr txBox="1"/>
              <p:nvPr/>
            </p:nvSpPr>
            <p:spPr>
              <a:xfrm>
                <a:off x="4024128" y="5074153"/>
                <a:ext cx="14189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Coulomb potential</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0" name="テキスト ボックス 59">
                <a:extLst>
                  <a:ext uri="{FF2B5EF4-FFF2-40B4-BE49-F238E27FC236}">
                    <a16:creationId xmlns:a16="http://schemas.microsoft.com/office/drawing/2014/main" id="{28BAC96A-E256-52DA-3865-EC105685D0BD}"/>
                  </a:ext>
                </a:extLst>
              </p:cNvPr>
              <p:cNvSpPr txBox="1"/>
              <p:nvPr/>
            </p:nvSpPr>
            <p:spPr>
              <a:xfrm>
                <a:off x="2436971" y="6638399"/>
                <a:ext cx="14542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X nuclear potential</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61" name="直線コネクタ 60">
                <a:extLst>
                  <a:ext uri="{FF2B5EF4-FFF2-40B4-BE49-F238E27FC236}">
                    <a16:creationId xmlns:a16="http://schemas.microsoft.com/office/drawing/2014/main" id="{7F152AA1-0497-C605-5DCB-C8B58E32AE51}"/>
                  </a:ext>
                </a:extLst>
              </p:cNvPr>
              <p:cNvCxnSpPr>
                <a:cxnSpLocks/>
              </p:cNvCxnSpPr>
              <p:nvPr/>
            </p:nvCxnSpPr>
            <p:spPr>
              <a:xfrm>
                <a:off x="2634245" y="4983520"/>
                <a:ext cx="158571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2" name="グループ化 61">
                <a:extLst>
                  <a:ext uri="{FF2B5EF4-FFF2-40B4-BE49-F238E27FC236}">
                    <a16:creationId xmlns:a16="http://schemas.microsoft.com/office/drawing/2014/main" id="{A69D8D15-FA89-C491-D660-FEF84177D225}"/>
                  </a:ext>
                </a:extLst>
              </p:cNvPr>
              <p:cNvGrpSpPr/>
              <p:nvPr/>
            </p:nvGrpSpPr>
            <p:grpSpPr>
              <a:xfrm>
                <a:off x="1565012" y="4577347"/>
                <a:ext cx="1478052" cy="473476"/>
                <a:chOff x="1927463" y="4677251"/>
                <a:chExt cx="1478052" cy="473476"/>
              </a:xfrm>
            </p:grpSpPr>
            <p:sp>
              <p:nvSpPr>
                <p:cNvPr id="110" name="円弧 109">
                  <a:extLst>
                    <a:ext uri="{FF2B5EF4-FFF2-40B4-BE49-F238E27FC236}">
                      <a16:creationId xmlns:a16="http://schemas.microsoft.com/office/drawing/2014/main" id="{A2BC6603-267C-738D-8DAC-3D06E3573D53}"/>
                    </a:ext>
                  </a:extLst>
                </p:cNvPr>
                <p:cNvSpPr/>
                <p:nvPr/>
              </p:nvSpPr>
              <p:spPr>
                <a:xfrm>
                  <a:off x="1927463" y="4854888"/>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11" name="グループ化 110">
                  <a:extLst>
                    <a:ext uri="{FF2B5EF4-FFF2-40B4-BE49-F238E27FC236}">
                      <a16:creationId xmlns:a16="http://schemas.microsoft.com/office/drawing/2014/main" id="{8762E307-B1DD-66B3-2DE3-411D187119AB}"/>
                    </a:ext>
                  </a:extLst>
                </p:cNvPr>
                <p:cNvGrpSpPr/>
                <p:nvPr/>
              </p:nvGrpSpPr>
              <p:grpSpPr>
                <a:xfrm>
                  <a:off x="2439598" y="4677251"/>
                  <a:ext cx="443532" cy="473476"/>
                  <a:chOff x="7068812" y="4512731"/>
                  <a:chExt cx="907285" cy="968538"/>
                </a:xfrm>
              </p:grpSpPr>
              <p:sp>
                <p:nvSpPr>
                  <p:cNvPr id="114" name="円/楕円 20">
                    <a:extLst>
                      <a:ext uri="{FF2B5EF4-FFF2-40B4-BE49-F238E27FC236}">
                        <a16:creationId xmlns:a16="http://schemas.microsoft.com/office/drawing/2014/main" id="{9DA8010E-DB3B-AD46-CD97-004A9AFD5906}"/>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5" name="円/楕円 27">
                    <a:extLst>
                      <a:ext uri="{FF2B5EF4-FFF2-40B4-BE49-F238E27FC236}">
                        <a16:creationId xmlns:a16="http://schemas.microsoft.com/office/drawing/2014/main" id="{4C85C9B6-6A73-C599-05C8-5FB84F711CA6}"/>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6" name="円/楕円 13">
                    <a:extLst>
                      <a:ext uri="{FF2B5EF4-FFF2-40B4-BE49-F238E27FC236}">
                        <a16:creationId xmlns:a16="http://schemas.microsoft.com/office/drawing/2014/main" id="{1C08D7F6-7330-3605-6B97-10BCF489ED30}"/>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7" name="円/楕円 14">
                    <a:extLst>
                      <a:ext uri="{FF2B5EF4-FFF2-40B4-BE49-F238E27FC236}">
                        <a16:creationId xmlns:a16="http://schemas.microsoft.com/office/drawing/2014/main" id="{FB6A2D20-82DF-3BEE-132A-C7DE4F4E5D31}"/>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18" name="円/楕円 16">
                    <a:extLst>
                      <a:ext uri="{FF2B5EF4-FFF2-40B4-BE49-F238E27FC236}">
                        <a16:creationId xmlns:a16="http://schemas.microsoft.com/office/drawing/2014/main" id="{7667F76B-0D68-EA58-E84B-F694626D9189}"/>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9" name="円/楕円 17">
                    <a:extLst>
                      <a:ext uri="{FF2B5EF4-FFF2-40B4-BE49-F238E27FC236}">
                        <a16:creationId xmlns:a16="http://schemas.microsoft.com/office/drawing/2014/main" id="{093F5A88-BEFD-644C-FD19-47EBC6505D3E}"/>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0" name="円/楕円 18">
                    <a:extLst>
                      <a:ext uri="{FF2B5EF4-FFF2-40B4-BE49-F238E27FC236}">
                        <a16:creationId xmlns:a16="http://schemas.microsoft.com/office/drawing/2014/main" id="{00E6B8C3-F81C-7D3E-16EB-11DFA729287B}"/>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1" name="円/楕円 21">
                    <a:extLst>
                      <a:ext uri="{FF2B5EF4-FFF2-40B4-BE49-F238E27FC236}">
                        <a16:creationId xmlns:a16="http://schemas.microsoft.com/office/drawing/2014/main" id="{06DE948E-0355-324A-7FD6-A9185D71FB59}"/>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2" name="円/楕円 22">
                    <a:extLst>
                      <a:ext uri="{FF2B5EF4-FFF2-40B4-BE49-F238E27FC236}">
                        <a16:creationId xmlns:a16="http://schemas.microsoft.com/office/drawing/2014/main" id="{6AE982FE-E403-734E-BBF4-2F8D8C787115}"/>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3" name="円/楕円 23">
                    <a:extLst>
                      <a:ext uri="{FF2B5EF4-FFF2-40B4-BE49-F238E27FC236}">
                        <a16:creationId xmlns:a16="http://schemas.microsoft.com/office/drawing/2014/main" id="{ADCEA705-FA89-CA74-FABF-1A37EA59320A}"/>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4" name="円/楕円 25">
                    <a:extLst>
                      <a:ext uri="{FF2B5EF4-FFF2-40B4-BE49-F238E27FC236}">
                        <a16:creationId xmlns:a16="http://schemas.microsoft.com/office/drawing/2014/main" id="{8E94CCA1-A4E4-B876-4F05-9C69118EF1A4}"/>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5" name="円/楕円 26">
                    <a:extLst>
                      <a:ext uri="{FF2B5EF4-FFF2-40B4-BE49-F238E27FC236}">
                        <a16:creationId xmlns:a16="http://schemas.microsoft.com/office/drawing/2014/main" id="{66FC2C1C-1D14-901E-064E-6D2CFDACA0EE}"/>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6" name="円/楕円 28">
                    <a:extLst>
                      <a:ext uri="{FF2B5EF4-FFF2-40B4-BE49-F238E27FC236}">
                        <a16:creationId xmlns:a16="http://schemas.microsoft.com/office/drawing/2014/main" id="{1CF266C2-189B-D85F-7FC4-352C66F995C6}"/>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7" name="円/楕円 19">
                    <a:extLst>
                      <a:ext uri="{FF2B5EF4-FFF2-40B4-BE49-F238E27FC236}">
                        <a16:creationId xmlns:a16="http://schemas.microsoft.com/office/drawing/2014/main" id="{9D23987D-12C1-2AE7-1EA8-044E3D0DAF6E}"/>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12" name="円/楕円 24">
                  <a:extLst>
                    <a:ext uri="{FF2B5EF4-FFF2-40B4-BE49-F238E27FC236}">
                      <a16:creationId xmlns:a16="http://schemas.microsoft.com/office/drawing/2014/main" id="{9021CA77-8CF6-0462-8D1B-C92B432B6510}"/>
                    </a:ext>
                  </a:extLst>
                </p:cNvPr>
                <p:cNvSpPr/>
                <p:nvPr/>
              </p:nvSpPr>
              <p:spPr>
                <a:xfrm>
                  <a:off x="3261742" y="4876116"/>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3" name="円弧 112">
                  <a:extLst>
                    <a:ext uri="{FF2B5EF4-FFF2-40B4-BE49-F238E27FC236}">
                      <a16:creationId xmlns:a16="http://schemas.microsoft.com/office/drawing/2014/main" id="{E68B55A0-76B4-F029-8F4C-5755161B299C}"/>
                    </a:ext>
                  </a:extLst>
                </p:cNvPr>
                <p:cNvSpPr/>
                <p:nvPr/>
              </p:nvSpPr>
              <p:spPr>
                <a:xfrm flipV="1">
                  <a:off x="1927463" y="4854750"/>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63" name="グループ化 62">
                <a:extLst>
                  <a:ext uri="{FF2B5EF4-FFF2-40B4-BE49-F238E27FC236}">
                    <a16:creationId xmlns:a16="http://schemas.microsoft.com/office/drawing/2014/main" id="{AA517EE6-327F-CE64-6308-41E4D457C135}"/>
                  </a:ext>
                </a:extLst>
              </p:cNvPr>
              <p:cNvGrpSpPr/>
              <p:nvPr/>
            </p:nvGrpSpPr>
            <p:grpSpPr>
              <a:xfrm>
                <a:off x="2009333" y="5089615"/>
                <a:ext cx="599015" cy="473476"/>
                <a:chOff x="2370157" y="5233098"/>
                <a:chExt cx="599015" cy="473476"/>
              </a:xfrm>
            </p:grpSpPr>
            <p:sp>
              <p:nvSpPr>
                <p:cNvPr id="92" name="円弧 91">
                  <a:extLst>
                    <a:ext uri="{FF2B5EF4-FFF2-40B4-BE49-F238E27FC236}">
                      <a16:creationId xmlns:a16="http://schemas.microsoft.com/office/drawing/2014/main" id="{C604C9DC-30E1-3159-0124-7BE9BA5BB080}"/>
                    </a:ext>
                  </a:extLst>
                </p:cNvPr>
                <p:cNvSpPr/>
                <p:nvPr/>
              </p:nvSpPr>
              <p:spPr>
                <a:xfrm>
                  <a:off x="2370157" y="540388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93" name="グループ化 92">
                  <a:extLst>
                    <a:ext uri="{FF2B5EF4-FFF2-40B4-BE49-F238E27FC236}">
                      <a16:creationId xmlns:a16="http://schemas.microsoft.com/office/drawing/2014/main" id="{DC794009-3803-D9C8-F09C-0F77FBA0F67D}"/>
                    </a:ext>
                  </a:extLst>
                </p:cNvPr>
                <p:cNvGrpSpPr/>
                <p:nvPr/>
              </p:nvGrpSpPr>
              <p:grpSpPr>
                <a:xfrm>
                  <a:off x="2419922" y="5233098"/>
                  <a:ext cx="443532" cy="473476"/>
                  <a:chOff x="7068812" y="4512731"/>
                  <a:chExt cx="907285" cy="968538"/>
                </a:xfrm>
              </p:grpSpPr>
              <p:sp>
                <p:nvSpPr>
                  <p:cNvPr id="96" name="円/楕円 20">
                    <a:extLst>
                      <a:ext uri="{FF2B5EF4-FFF2-40B4-BE49-F238E27FC236}">
                        <a16:creationId xmlns:a16="http://schemas.microsoft.com/office/drawing/2014/main" id="{5690AB46-0C70-6883-EB87-835AA30CCE01}"/>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7" name="円/楕円 27">
                    <a:extLst>
                      <a:ext uri="{FF2B5EF4-FFF2-40B4-BE49-F238E27FC236}">
                        <a16:creationId xmlns:a16="http://schemas.microsoft.com/office/drawing/2014/main" id="{E4B498C9-B6F6-61B0-C07B-28D3B1373244}"/>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8" name="円/楕円 13">
                    <a:extLst>
                      <a:ext uri="{FF2B5EF4-FFF2-40B4-BE49-F238E27FC236}">
                        <a16:creationId xmlns:a16="http://schemas.microsoft.com/office/drawing/2014/main" id="{CB44DADA-9E84-02F2-E029-7BB6AE0D1974}"/>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9" name="円/楕円 14">
                    <a:extLst>
                      <a:ext uri="{FF2B5EF4-FFF2-40B4-BE49-F238E27FC236}">
                        <a16:creationId xmlns:a16="http://schemas.microsoft.com/office/drawing/2014/main" id="{7588552A-A7E2-31B2-5C8D-94249F6BDB1F}"/>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00" name="円/楕円 16">
                    <a:extLst>
                      <a:ext uri="{FF2B5EF4-FFF2-40B4-BE49-F238E27FC236}">
                        <a16:creationId xmlns:a16="http://schemas.microsoft.com/office/drawing/2014/main" id="{FCA6CE86-7A68-927F-8710-26BC53AD3B2E}"/>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1" name="円/楕円 17">
                    <a:extLst>
                      <a:ext uri="{FF2B5EF4-FFF2-40B4-BE49-F238E27FC236}">
                        <a16:creationId xmlns:a16="http://schemas.microsoft.com/office/drawing/2014/main" id="{9C140815-1FED-08CC-FC96-1334504D6A5D}"/>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2" name="円/楕円 18">
                    <a:extLst>
                      <a:ext uri="{FF2B5EF4-FFF2-40B4-BE49-F238E27FC236}">
                        <a16:creationId xmlns:a16="http://schemas.microsoft.com/office/drawing/2014/main" id="{41D1FF7A-4065-07BB-162C-3BD64FAB813E}"/>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3" name="円/楕円 21">
                    <a:extLst>
                      <a:ext uri="{FF2B5EF4-FFF2-40B4-BE49-F238E27FC236}">
                        <a16:creationId xmlns:a16="http://schemas.microsoft.com/office/drawing/2014/main" id="{53F4EECA-FE23-7C4D-92CE-665A39880EC9}"/>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4" name="円/楕円 22">
                    <a:extLst>
                      <a:ext uri="{FF2B5EF4-FFF2-40B4-BE49-F238E27FC236}">
                        <a16:creationId xmlns:a16="http://schemas.microsoft.com/office/drawing/2014/main" id="{1700BEA2-FADB-F30F-FC5C-20A94D63FFFB}"/>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5" name="円/楕円 23">
                    <a:extLst>
                      <a:ext uri="{FF2B5EF4-FFF2-40B4-BE49-F238E27FC236}">
                        <a16:creationId xmlns:a16="http://schemas.microsoft.com/office/drawing/2014/main" id="{B8CFE9FC-D470-64E7-C4F7-FEA53EBF2D97}"/>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6" name="円/楕円 25">
                    <a:extLst>
                      <a:ext uri="{FF2B5EF4-FFF2-40B4-BE49-F238E27FC236}">
                        <a16:creationId xmlns:a16="http://schemas.microsoft.com/office/drawing/2014/main" id="{0A04518A-35ED-F3E8-7099-0E96EA68C8F7}"/>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7" name="円/楕円 26">
                    <a:extLst>
                      <a:ext uri="{FF2B5EF4-FFF2-40B4-BE49-F238E27FC236}">
                        <a16:creationId xmlns:a16="http://schemas.microsoft.com/office/drawing/2014/main" id="{35C523DF-DEBC-C0FD-2C06-5EA022C472E5}"/>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8" name="円/楕円 28">
                    <a:extLst>
                      <a:ext uri="{FF2B5EF4-FFF2-40B4-BE49-F238E27FC236}">
                        <a16:creationId xmlns:a16="http://schemas.microsoft.com/office/drawing/2014/main" id="{AE3A24A9-53DA-3166-7B5A-B4DF143DCDC3}"/>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9" name="円/楕円 19">
                    <a:extLst>
                      <a:ext uri="{FF2B5EF4-FFF2-40B4-BE49-F238E27FC236}">
                        <a16:creationId xmlns:a16="http://schemas.microsoft.com/office/drawing/2014/main" id="{A26C721B-BF81-BA06-2106-0A9B2AF3B7B0}"/>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94" name="円/楕円 24">
                  <a:extLst>
                    <a:ext uri="{FF2B5EF4-FFF2-40B4-BE49-F238E27FC236}">
                      <a16:creationId xmlns:a16="http://schemas.microsoft.com/office/drawing/2014/main" id="{4E03C92A-7149-941D-1F94-FEEF51D72DE9}"/>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5" name="円弧 94">
                  <a:extLst>
                    <a:ext uri="{FF2B5EF4-FFF2-40B4-BE49-F238E27FC236}">
                      <a16:creationId xmlns:a16="http://schemas.microsoft.com/office/drawing/2014/main" id="{20A6F8DF-A1C0-67E0-2FF9-3354A1BFD818}"/>
                    </a:ext>
                  </a:extLst>
                </p:cNvPr>
                <p:cNvSpPr/>
                <p:nvPr/>
              </p:nvSpPr>
              <p:spPr>
                <a:xfrm flipV="1">
                  <a:off x="2370157" y="540374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64" name="グループ化 63">
                <a:extLst>
                  <a:ext uri="{FF2B5EF4-FFF2-40B4-BE49-F238E27FC236}">
                    <a16:creationId xmlns:a16="http://schemas.microsoft.com/office/drawing/2014/main" id="{B5E55359-02CC-7493-8169-8FD5FFC105CC}"/>
                  </a:ext>
                </a:extLst>
              </p:cNvPr>
              <p:cNvGrpSpPr/>
              <p:nvPr/>
            </p:nvGrpSpPr>
            <p:grpSpPr>
              <a:xfrm>
                <a:off x="2057899" y="5633911"/>
                <a:ext cx="443532" cy="473476"/>
                <a:chOff x="2057899" y="5633911"/>
                <a:chExt cx="443532" cy="473476"/>
              </a:xfrm>
            </p:grpSpPr>
            <p:grpSp>
              <p:nvGrpSpPr>
                <p:cNvPr id="76" name="グループ化 75">
                  <a:extLst>
                    <a:ext uri="{FF2B5EF4-FFF2-40B4-BE49-F238E27FC236}">
                      <a16:creationId xmlns:a16="http://schemas.microsoft.com/office/drawing/2014/main" id="{CAB1D637-0C7A-15F3-9737-F6D8B30CB581}"/>
                    </a:ext>
                  </a:extLst>
                </p:cNvPr>
                <p:cNvGrpSpPr/>
                <p:nvPr/>
              </p:nvGrpSpPr>
              <p:grpSpPr>
                <a:xfrm>
                  <a:off x="2057899" y="5633911"/>
                  <a:ext cx="443532" cy="473476"/>
                  <a:chOff x="7068812" y="4512731"/>
                  <a:chExt cx="907285" cy="968538"/>
                </a:xfrm>
              </p:grpSpPr>
              <p:sp>
                <p:nvSpPr>
                  <p:cNvPr id="78" name="円/楕円 20">
                    <a:extLst>
                      <a:ext uri="{FF2B5EF4-FFF2-40B4-BE49-F238E27FC236}">
                        <a16:creationId xmlns:a16="http://schemas.microsoft.com/office/drawing/2014/main" id="{70B725AD-26A9-6F7F-9528-32927D8E2DA7}"/>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9" name="円/楕円 27">
                    <a:extLst>
                      <a:ext uri="{FF2B5EF4-FFF2-40B4-BE49-F238E27FC236}">
                        <a16:creationId xmlns:a16="http://schemas.microsoft.com/office/drawing/2014/main" id="{E301E5DB-FC13-6C7B-BC1D-10676E0B6138}"/>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0" name="円/楕円 13">
                    <a:extLst>
                      <a:ext uri="{FF2B5EF4-FFF2-40B4-BE49-F238E27FC236}">
                        <a16:creationId xmlns:a16="http://schemas.microsoft.com/office/drawing/2014/main" id="{2C168366-F898-4DE6-E191-C84395D18ECF}"/>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1" name="円/楕円 14">
                    <a:extLst>
                      <a:ext uri="{FF2B5EF4-FFF2-40B4-BE49-F238E27FC236}">
                        <a16:creationId xmlns:a16="http://schemas.microsoft.com/office/drawing/2014/main" id="{3AD645C4-2387-FA0F-A08A-CCDEE9EDC0D4}"/>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82" name="円/楕円 16">
                    <a:extLst>
                      <a:ext uri="{FF2B5EF4-FFF2-40B4-BE49-F238E27FC236}">
                        <a16:creationId xmlns:a16="http://schemas.microsoft.com/office/drawing/2014/main" id="{0A749126-B540-0A19-C10F-81B952347DBD}"/>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3" name="円/楕円 17">
                    <a:extLst>
                      <a:ext uri="{FF2B5EF4-FFF2-40B4-BE49-F238E27FC236}">
                        <a16:creationId xmlns:a16="http://schemas.microsoft.com/office/drawing/2014/main" id="{79CDBC4D-4A85-4E13-F627-0F5FBA3B2495}"/>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4" name="円/楕円 18">
                    <a:extLst>
                      <a:ext uri="{FF2B5EF4-FFF2-40B4-BE49-F238E27FC236}">
                        <a16:creationId xmlns:a16="http://schemas.microsoft.com/office/drawing/2014/main" id="{1CCF3525-C30F-55CF-59F1-9839E21D9D5E}"/>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5" name="円/楕円 21">
                    <a:extLst>
                      <a:ext uri="{FF2B5EF4-FFF2-40B4-BE49-F238E27FC236}">
                        <a16:creationId xmlns:a16="http://schemas.microsoft.com/office/drawing/2014/main" id="{8CEF02CE-4FCD-B254-2C86-BAD1B8948FC7}"/>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6" name="円/楕円 22">
                    <a:extLst>
                      <a:ext uri="{FF2B5EF4-FFF2-40B4-BE49-F238E27FC236}">
                        <a16:creationId xmlns:a16="http://schemas.microsoft.com/office/drawing/2014/main" id="{01D91B43-1C1F-CBB6-4A0B-30ECF7925578}"/>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7" name="円/楕円 23">
                    <a:extLst>
                      <a:ext uri="{FF2B5EF4-FFF2-40B4-BE49-F238E27FC236}">
                        <a16:creationId xmlns:a16="http://schemas.microsoft.com/office/drawing/2014/main" id="{2D05494F-E131-C402-6B3A-61BB8C9318B3}"/>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8" name="円/楕円 25">
                    <a:extLst>
                      <a:ext uri="{FF2B5EF4-FFF2-40B4-BE49-F238E27FC236}">
                        <a16:creationId xmlns:a16="http://schemas.microsoft.com/office/drawing/2014/main" id="{E7383DF6-EECD-DD16-C4BB-630CA86D59BF}"/>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9" name="円/楕円 26">
                    <a:extLst>
                      <a:ext uri="{FF2B5EF4-FFF2-40B4-BE49-F238E27FC236}">
                        <a16:creationId xmlns:a16="http://schemas.microsoft.com/office/drawing/2014/main" id="{D932E59E-463B-48BD-868C-16AC7706E807}"/>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0" name="円/楕円 28">
                    <a:extLst>
                      <a:ext uri="{FF2B5EF4-FFF2-40B4-BE49-F238E27FC236}">
                        <a16:creationId xmlns:a16="http://schemas.microsoft.com/office/drawing/2014/main" id="{08A3539C-AAA6-A06F-AE3A-8D457F9C06BC}"/>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1" name="円/楕円 19">
                    <a:extLst>
                      <a:ext uri="{FF2B5EF4-FFF2-40B4-BE49-F238E27FC236}">
                        <a16:creationId xmlns:a16="http://schemas.microsoft.com/office/drawing/2014/main" id="{15F054D0-1A7D-98F1-5B4C-6234424C31C4}"/>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77" name="円/楕円 24">
                  <a:extLst>
                    <a:ext uri="{FF2B5EF4-FFF2-40B4-BE49-F238E27FC236}">
                      <a16:creationId xmlns:a16="http://schemas.microsoft.com/office/drawing/2014/main" id="{B5B8AF36-8473-1EE7-4E9B-C561D7AE0E0D}"/>
                    </a:ext>
                  </a:extLst>
                </p:cNvPr>
                <p:cNvSpPr/>
                <p:nvPr/>
              </p:nvSpPr>
              <p:spPr>
                <a:xfrm>
                  <a:off x="2246706" y="5823580"/>
                  <a:ext cx="162059" cy="162059"/>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65" name="直線コネクタ 64">
                <a:extLst>
                  <a:ext uri="{FF2B5EF4-FFF2-40B4-BE49-F238E27FC236}">
                    <a16:creationId xmlns:a16="http://schemas.microsoft.com/office/drawing/2014/main" id="{5809E568-180F-F4F5-998B-B6C168B5CFD6}"/>
                  </a:ext>
                </a:extLst>
              </p:cNvPr>
              <p:cNvCxnSpPr>
                <a:cxnSpLocks/>
              </p:cNvCxnSpPr>
              <p:nvPr/>
            </p:nvCxnSpPr>
            <p:spPr>
              <a:xfrm>
                <a:off x="2634244" y="5192329"/>
                <a:ext cx="619521" cy="0"/>
              </a:xfrm>
              <a:prstGeom prst="line">
                <a:avLst/>
              </a:prstGeom>
              <a:ln w="15875">
                <a:solidFill>
                  <a:srgbClr val="FF2600"/>
                </a:solidFill>
              </a:ln>
              <a:effectLst>
                <a:glow rad="1397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58FA996B-EED7-BF66-9A88-26DC5A0C19A1}"/>
                  </a:ext>
                </a:extLst>
              </p:cNvPr>
              <p:cNvCxnSpPr>
                <a:cxnSpLocks/>
              </p:cNvCxnSpPr>
              <p:nvPr/>
            </p:nvCxnSpPr>
            <p:spPr>
              <a:xfrm>
                <a:off x="2643223" y="5701567"/>
                <a:ext cx="369912" cy="0"/>
              </a:xfrm>
              <a:prstGeom prst="line">
                <a:avLst/>
              </a:prstGeom>
              <a:ln w="15875">
                <a:solidFill>
                  <a:srgbClr val="C00000"/>
                </a:solidFill>
              </a:ln>
              <a:effectLst>
                <a:glow rad="1397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C5C64714-C769-5674-9650-0E49D9F78721}"/>
                  </a:ext>
                </a:extLst>
              </p:cNvPr>
              <p:cNvCxnSpPr>
                <a:cxnSpLocks/>
              </p:cNvCxnSpPr>
              <p:nvPr/>
            </p:nvCxnSpPr>
            <p:spPr>
              <a:xfrm flipH="1" flipV="1">
                <a:off x="3595397" y="5039733"/>
                <a:ext cx="428731" cy="115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FDEA5408-E5B3-7C86-F93B-0A527CBDF93F}"/>
                  </a:ext>
                </a:extLst>
              </p:cNvPr>
              <p:cNvCxnSpPr/>
              <p:nvPr/>
            </p:nvCxnSpPr>
            <p:spPr>
              <a:xfrm flipH="1" flipV="1">
                <a:off x="3045901" y="6500228"/>
                <a:ext cx="427619" cy="151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BC1425C2-6865-61BB-0514-D6BBEB31B63B}"/>
                  </a:ext>
                </a:extLst>
              </p:cNvPr>
              <p:cNvSpPr txBox="1"/>
              <p:nvPr/>
            </p:nvSpPr>
            <p:spPr>
              <a:xfrm>
                <a:off x="713154" y="4382191"/>
                <a:ext cx="9156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atom</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0" name="テキスト ボックス 69">
                <a:extLst>
                  <a:ext uri="{FF2B5EF4-FFF2-40B4-BE49-F238E27FC236}">
                    <a16:creationId xmlns:a16="http://schemas.microsoft.com/office/drawing/2014/main" id="{C20AEC52-49D8-F1E0-6780-B02873C087F2}"/>
                  </a:ext>
                </a:extLst>
              </p:cNvPr>
              <p:cNvSpPr txBox="1"/>
              <p:nvPr/>
            </p:nvSpPr>
            <p:spPr>
              <a:xfrm>
                <a:off x="280590" y="4897408"/>
                <a:ext cx="12747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nucleus</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1" name="左中かっこ 70">
                <a:extLst>
                  <a:ext uri="{FF2B5EF4-FFF2-40B4-BE49-F238E27FC236}">
                    <a16:creationId xmlns:a16="http://schemas.microsoft.com/office/drawing/2014/main" id="{89305819-2483-131B-073F-1D4167636FA9}"/>
                  </a:ext>
                </a:extLst>
              </p:cNvPr>
              <p:cNvSpPr/>
              <p:nvPr/>
            </p:nvSpPr>
            <p:spPr>
              <a:xfrm>
                <a:off x="1131736" y="5201338"/>
                <a:ext cx="339633" cy="975898"/>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2" name="テキスト ボックス 71">
                <a:extLst>
                  <a:ext uri="{FF2B5EF4-FFF2-40B4-BE49-F238E27FC236}">
                    <a16:creationId xmlns:a16="http://schemas.microsoft.com/office/drawing/2014/main" id="{100E0A55-D1B7-BFD3-8C5A-EDD9DFDF4A31}"/>
                  </a:ext>
                </a:extLst>
              </p:cNvPr>
              <p:cNvSpPr txBox="1"/>
              <p:nvPr/>
            </p:nvSpPr>
            <p:spPr>
              <a:xfrm>
                <a:off x="2460903" y="4328481"/>
                <a:ext cx="61266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Energy</a:t>
                </a:r>
                <a:endParaRPr kumimoji="1" lang="ja-JP" altLang="en-US" sz="105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3" name="テキスト ボックス 72">
                <a:extLst>
                  <a:ext uri="{FF2B5EF4-FFF2-40B4-BE49-F238E27FC236}">
                    <a16:creationId xmlns:a16="http://schemas.microsoft.com/office/drawing/2014/main" id="{86649C08-CB01-02B5-BBDD-7D077A44311F}"/>
                  </a:ext>
                </a:extLst>
              </p:cNvPr>
              <p:cNvSpPr txBox="1"/>
              <p:nvPr/>
            </p:nvSpPr>
            <p:spPr>
              <a:xfrm>
                <a:off x="4333828" y="4680097"/>
                <a:ext cx="68800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distance</a:t>
                </a:r>
                <a:endParaRPr kumimoji="1" lang="ja-JP" altLang="en-US" sz="105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4" name="テキスト ボックス 73">
                <a:extLst>
                  <a:ext uri="{FF2B5EF4-FFF2-40B4-BE49-F238E27FC236}">
                    <a16:creationId xmlns:a16="http://schemas.microsoft.com/office/drawing/2014/main" id="{0F502425-DCAB-9824-C920-0DFC768EC11B}"/>
                  </a:ext>
                </a:extLst>
              </p:cNvPr>
              <p:cNvSpPr txBox="1"/>
              <p:nvPr/>
            </p:nvSpPr>
            <p:spPr>
              <a:xfrm>
                <a:off x="1362054" y="5603872"/>
                <a:ext cx="7120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 state</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5" name="テキスト ボックス 74">
                <a:extLst>
                  <a:ext uri="{FF2B5EF4-FFF2-40B4-BE49-F238E27FC236}">
                    <a16:creationId xmlns:a16="http://schemas.microsoft.com/office/drawing/2014/main" id="{812B6ADA-C54D-EE2A-524C-C2DA10BF491F}"/>
                  </a:ext>
                </a:extLst>
              </p:cNvPr>
              <p:cNvSpPr txBox="1"/>
              <p:nvPr/>
            </p:nvSpPr>
            <p:spPr>
              <a:xfrm>
                <a:off x="1349230" y="5201455"/>
                <a:ext cx="7216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 state</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grpSp>
        <p:nvGrpSpPr>
          <p:cNvPr id="135" name="グループ化 134">
            <a:extLst>
              <a:ext uri="{FF2B5EF4-FFF2-40B4-BE49-F238E27FC236}">
                <a16:creationId xmlns:a16="http://schemas.microsoft.com/office/drawing/2014/main" id="{E7B5B871-526E-FF5D-6EB6-8A7031EC5D94}"/>
              </a:ext>
            </a:extLst>
          </p:cNvPr>
          <p:cNvGrpSpPr/>
          <p:nvPr/>
        </p:nvGrpSpPr>
        <p:grpSpPr>
          <a:xfrm>
            <a:off x="6022322" y="3350302"/>
            <a:ext cx="2348649" cy="2791514"/>
            <a:chOff x="4878512" y="1079252"/>
            <a:chExt cx="2348649" cy="2791514"/>
          </a:xfrm>
        </p:grpSpPr>
        <p:grpSp>
          <p:nvGrpSpPr>
            <p:cNvPr id="136" name="グループ化 135">
              <a:extLst>
                <a:ext uri="{FF2B5EF4-FFF2-40B4-BE49-F238E27FC236}">
                  <a16:creationId xmlns:a16="http://schemas.microsoft.com/office/drawing/2014/main" id="{347CB399-3A93-02E2-6EE7-06AC203C323A}"/>
                </a:ext>
              </a:extLst>
            </p:cNvPr>
            <p:cNvGrpSpPr/>
            <p:nvPr/>
          </p:nvGrpSpPr>
          <p:grpSpPr>
            <a:xfrm>
              <a:off x="4878512" y="1721718"/>
              <a:ext cx="2146816" cy="1694944"/>
              <a:chOff x="140027" y="1099126"/>
              <a:chExt cx="3631975" cy="2867501"/>
            </a:xfrm>
          </p:grpSpPr>
          <p:pic>
            <p:nvPicPr>
              <p:cNvPr id="188" name="図 187" descr="屋内, 写真, 時計, 食品 が含まれている画像&#10;&#10;自動的に生成された説明">
                <a:extLst>
                  <a:ext uri="{FF2B5EF4-FFF2-40B4-BE49-F238E27FC236}">
                    <a16:creationId xmlns:a16="http://schemas.microsoft.com/office/drawing/2014/main" id="{690F03BB-E203-E473-AA24-09AD17AAB0C3}"/>
                  </a:ext>
                </a:extLst>
              </p:cNvPr>
              <p:cNvPicPr>
                <a:picLocks noChangeAspect="1"/>
              </p:cNvPicPr>
              <p:nvPr/>
            </p:nvPicPr>
            <p:blipFill>
              <a:blip r:embed="rId4"/>
              <a:stretch>
                <a:fillRect/>
              </a:stretch>
            </p:blipFill>
            <p:spPr>
              <a:xfrm>
                <a:off x="161526" y="2561799"/>
                <a:ext cx="3610476" cy="1404828"/>
              </a:xfrm>
              <a:prstGeom prst="rect">
                <a:avLst/>
              </a:prstGeom>
            </p:spPr>
          </p:pic>
          <p:pic>
            <p:nvPicPr>
              <p:cNvPr id="189" name="図 188" descr="時計 が含まれている画像&#10;&#10;自動的に生成された説明">
                <a:extLst>
                  <a:ext uri="{FF2B5EF4-FFF2-40B4-BE49-F238E27FC236}">
                    <a16:creationId xmlns:a16="http://schemas.microsoft.com/office/drawing/2014/main" id="{5F58166A-8956-6662-2549-920BC8C57E41}"/>
                  </a:ext>
                </a:extLst>
              </p:cNvPr>
              <p:cNvPicPr>
                <a:picLocks noChangeAspect="1"/>
              </p:cNvPicPr>
              <p:nvPr/>
            </p:nvPicPr>
            <p:blipFill>
              <a:blip r:embed="rId5"/>
              <a:stretch>
                <a:fillRect/>
              </a:stretch>
            </p:blipFill>
            <p:spPr>
              <a:xfrm>
                <a:off x="140027" y="1099126"/>
                <a:ext cx="3610476" cy="1396505"/>
              </a:xfrm>
              <a:prstGeom prst="rect">
                <a:avLst/>
              </a:prstGeom>
            </p:spPr>
          </p:pic>
        </p:grpSp>
        <p:sp>
          <p:nvSpPr>
            <p:cNvPr id="137" name="テキスト ボックス 136">
              <a:extLst>
                <a:ext uri="{FF2B5EF4-FFF2-40B4-BE49-F238E27FC236}">
                  <a16:creationId xmlns:a16="http://schemas.microsoft.com/office/drawing/2014/main" id="{4EDFFE9C-962C-2FDD-382F-1F8EF04B96D3}"/>
                </a:ext>
              </a:extLst>
            </p:cNvPr>
            <p:cNvSpPr txBox="1"/>
            <p:nvPr/>
          </p:nvSpPr>
          <p:spPr>
            <a:xfrm>
              <a:off x="4878512" y="1079252"/>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Kiso event</a:t>
              </a:r>
              <a:endParaRPr kumimoji="1" lang="ja-JP" altLang="en-US" sz="1800" b="0" i="0" u="sng"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8" name="テキスト ボックス 137">
              <a:extLst>
                <a:ext uri="{FF2B5EF4-FFF2-40B4-BE49-F238E27FC236}">
                  <a16:creationId xmlns:a16="http://schemas.microsoft.com/office/drawing/2014/main" id="{D4B6612A-14EE-6833-0705-7243E26A925F}"/>
                </a:ext>
              </a:extLst>
            </p:cNvPr>
            <p:cNvSpPr txBox="1"/>
            <p:nvPr/>
          </p:nvSpPr>
          <p:spPr>
            <a:xfrm>
              <a:off x="5602998" y="3409101"/>
              <a:ext cx="16241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 Nakazawa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PTEP. 2015, 033D02</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9" name="テキスト ボックス 138">
              <a:extLst>
                <a:ext uri="{FF2B5EF4-FFF2-40B4-BE49-F238E27FC236}">
                  <a16:creationId xmlns:a16="http://schemas.microsoft.com/office/drawing/2014/main" id="{20A1FD1A-B6DC-C2AA-82AE-2A853CFBB812}"/>
                </a:ext>
              </a:extLst>
            </p:cNvPr>
            <p:cNvSpPr txBox="1"/>
            <p:nvPr/>
          </p:nvSpPr>
          <p:spPr>
            <a:xfrm>
              <a:off x="4971278" y="1500725"/>
              <a:ext cx="68320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40" name="テキスト ボックス 139">
              <a:extLst>
                <a:ext uri="{FF2B5EF4-FFF2-40B4-BE49-F238E27FC236}">
                  <a16:creationId xmlns:a16="http://schemas.microsoft.com/office/drawing/2014/main" id="{5BC95DC0-1776-8D42-B161-138424F00FF0}"/>
                </a:ext>
              </a:extLst>
            </p:cNvPr>
            <p:cNvSpPr txBox="1"/>
            <p:nvPr/>
          </p:nvSpPr>
          <p:spPr>
            <a:xfrm>
              <a:off x="6207130" y="1458756"/>
              <a:ext cx="6206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41" name="直線矢印コネクタ 140">
              <a:extLst>
                <a:ext uri="{FF2B5EF4-FFF2-40B4-BE49-F238E27FC236}">
                  <a16:creationId xmlns:a16="http://schemas.microsoft.com/office/drawing/2014/main" id="{62FD29B1-EB9B-B0BF-2491-405017E45633}"/>
                </a:ext>
              </a:extLst>
            </p:cNvPr>
            <p:cNvCxnSpPr>
              <a:stCxn id="139" idx="2"/>
            </p:cNvCxnSpPr>
            <p:nvPr/>
          </p:nvCxnSpPr>
          <p:spPr>
            <a:xfrm>
              <a:off x="5312878" y="1839279"/>
              <a:ext cx="89929" cy="2368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直線矢印コネクタ 141">
              <a:extLst>
                <a:ext uri="{FF2B5EF4-FFF2-40B4-BE49-F238E27FC236}">
                  <a16:creationId xmlns:a16="http://schemas.microsoft.com/office/drawing/2014/main" id="{2917DB42-CB18-96BA-155E-2B385D50B1A0}"/>
                </a:ext>
              </a:extLst>
            </p:cNvPr>
            <p:cNvCxnSpPr>
              <a:stCxn id="140" idx="2"/>
            </p:cNvCxnSpPr>
            <p:nvPr/>
          </p:nvCxnSpPr>
          <p:spPr>
            <a:xfrm flipH="1">
              <a:off x="6207130" y="1797310"/>
              <a:ext cx="310342" cy="225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43" name="グループ化 142">
              <a:extLst>
                <a:ext uri="{FF2B5EF4-FFF2-40B4-BE49-F238E27FC236}">
                  <a16:creationId xmlns:a16="http://schemas.microsoft.com/office/drawing/2014/main" id="{0A6135F3-01C3-58EA-1209-A0DB2A24E533}"/>
                </a:ext>
              </a:extLst>
            </p:cNvPr>
            <p:cNvGrpSpPr/>
            <p:nvPr/>
          </p:nvGrpSpPr>
          <p:grpSpPr>
            <a:xfrm>
              <a:off x="5205539" y="2817237"/>
              <a:ext cx="937634" cy="792569"/>
              <a:chOff x="545458" y="3022574"/>
              <a:chExt cx="937634" cy="792569"/>
            </a:xfrm>
          </p:grpSpPr>
          <p:sp>
            <p:nvSpPr>
              <p:cNvPr id="144" name="円/楕円 24">
                <a:extLst>
                  <a:ext uri="{FF2B5EF4-FFF2-40B4-BE49-F238E27FC236}">
                    <a16:creationId xmlns:a16="http://schemas.microsoft.com/office/drawing/2014/main" id="{53D8EEFD-AB3F-C306-57A5-EBCF97B3121E}"/>
                  </a:ext>
                </a:extLst>
              </p:cNvPr>
              <p:cNvSpPr/>
              <p:nvPr/>
            </p:nvSpPr>
            <p:spPr>
              <a:xfrm>
                <a:off x="1205530" y="3022574"/>
                <a:ext cx="134721" cy="13472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45" name="直線矢印コネクタ 144">
                <a:extLst>
                  <a:ext uri="{FF2B5EF4-FFF2-40B4-BE49-F238E27FC236}">
                    <a16:creationId xmlns:a16="http://schemas.microsoft.com/office/drawing/2014/main" id="{75DBA800-BFD4-2B86-EE77-FA9989519B9E}"/>
                  </a:ext>
                </a:extLst>
              </p:cNvPr>
              <p:cNvCxnSpPr>
                <a:cxnSpLocks/>
              </p:cNvCxnSpPr>
              <p:nvPr/>
            </p:nvCxnSpPr>
            <p:spPr>
              <a:xfrm flipH="1">
                <a:off x="1031964" y="3159407"/>
                <a:ext cx="153699" cy="14576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46" name="グループ化 145">
                <a:extLst>
                  <a:ext uri="{FF2B5EF4-FFF2-40B4-BE49-F238E27FC236}">
                    <a16:creationId xmlns:a16="http://schemas.microsoft.com/office/drawing/2014/main" id="{52721810-50B8-FDAC-CF93-57B14C415929}"/>
                  </a:ext>
                </a:extLst>
              </p:cNvPr>
              <p:cNvGrpSpPr/>
              <p:nvPr/>
            </p:nvGrpSpPr>
            <p:grpSpPr>
              <a:xfrm>
                <a:off x="844057" y="3359657"/>
                <a:ext cx="290264" cy="229432"/>
                <a:chOff x="2370157" y="5233098"/>
                <a:chExt cx="599015" cy="473476"/>
              </a:xfrm>
            </p:grpSpPr>
            <p:sp>
              <p:nvSpPr>
                <p:cNvPr id="170" name="円弧 169">
                  <a:extLst>
                    <a:ext uri="{FF2B5EF4-FFF2-40B4-BE49-F238E27FC236}">
                      <a16:creationId xmlns:a16="http://schemas.microsoft.com/office/drawing/2014/main" id="{74314933-1363-77F6-0AD5-4DEFC8A15886}"/>
                    </a:ext>
                  </a:extLst>
                </p:cNvPr>
                <p:cNvSpPr/>
                <p:nvPr/>
              </p:nvSpPr>
              <p:spPr>
                <a:xfrm>
                  <a:off x="2370157" y="540388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71" name="グループ化 170">
                  <a:extLst>
                    <a:ext uri="{FF2B5EF4-FFF2-40B4-BE49-F238E27FC236}">
                      <a16:creationId xmlns:a16="http://schemas.microsoft.com/office/drawing/2014/main" id="{12A749F4-CA76-E227-7866-8ED074777C03}"/>
                    </a:ext>
                  </a:extLst>
                </p:cNvPr>
                <p:cNvGrpSpPr/>
                <p:nvPr/>
              </p:nvGrpSpPr>
              <p:grpSpPr>
                <a:xfrm>
                  <a:off x="2419922" y="5233098"/>
                  <a:ext cx="443532" cy="473476"/>
                  <a:chOff x="7068812" y="4512731"/>
                  <a:chExt cx="907285" cy="968538"/>
                </a:xfrm>
              </p:grpSpPr>
              <p:sp>
                <p:nvSpPr>
                  <p:cNvPr id="174" name="円/楕円 20">
                    <a:extLst>
                      <a:ext uri="{FF2B5EF4-FFF2-40B4-BE49-F238E27FC236}">
                        <a16:creationId xmlns:a16="http://schemas.microsoft.com/office/drawing/2014/main" id="{8EC5C0D4-7ADE-B2A6-6E6E-D45D4F5FE2A8}"/>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5" name="円/楕円 27">
                    <a:extLst>
                      <a:ext uri="{FF2B5EF4-FFF2-40B4-BE49-F238E27FC236}">
                        <a16:creationId xmlns:a16="http://schemas.microsoft.com/office/drawing/2014/main" id="{35A4947C-ECB5-415A-D5E5-7E495587C9ED}"/>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6" name="円/楕円 13">
                    <a:extLst>
                      <a:ext uri="{FF2B5EF4-FFF2-40B4-BE49-F238E27FC236}">
                        <a16:creationId xmlns:a16="http://schemas.microsoft.com/office/drawing/2014/main" id="{2B35983C-145D-08A1-D374-EA64F6BFAD5E}"/>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7" name="円/楕円 14">
                    <a:extLst>
                      <a:ext uri="{FF2B5EF4-FFF2-40B4-BE49-F238E27FC236}">
                        <a16:creationId xmlns:a16="http://schemas.microsoft.com/office/drawing/2014/main" id="{3384D990-95FB-51B0-DF65-CEAC2222635A}"/>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78" name="円/楕円 16">
                    <a:extLst>
                      <a:ext uri="{FF2B5EF4-FFF2-40B4-BE49-F238E27FC236}">
                        <a16:creationId xmlns:a16="http://schemas.microsoft.com/office/drawing/2014/main" id="{C84BC6F2-F453-54A1-ED96-CD8D531F50DA}"/>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9" name="円/楕円 17">
                    <a:extLst>
                      <a:ext uri="{FF2B5EF4-FFF2-40B4-BE49-F238E27FC236}">
                        <a16:creationId xmlns:a16="http://schemas.microsoft.com/office/drawing/2014/main" id="{D6EE8666-8FE0-14E3-8F58-FD11ABAD29AB}"/>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0" name="円/楕円 18">
                    <a:extLst>
                      <a:ext uri="{FF2B5EF4-FFF2-40B4-BE49-F238E27FC236}">
                        <a16:creationId xmlns:a16="http://schemas.microsoft.com/office/drawing/2014/main" id="{1039ED67-2FB6-F55D-FCA5-7392B1137172}"/>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1" name="円/楕円 21">
                    <a:extLst>
                      <a:ext uri="{FF2B5EF4-FFF2-40B4-BE49-F238E27FC236}">
                        <a16:creationId xmlns:a16="http://schemas.microsoft.com/office/drawing/2014/main" id="{C699A15D-E0AB-2B1C-52FE-E64316A4683A}"/>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2" name="円/楕円 22">
                    <a:extLst>
                      <a:ext uri="{FF2B5EF4-FFF2-40B4-BE49-F238E27FC236}">
                        <a16:creationId xmlns:a16="http://schemas.microsoft.com/office/drawing/2014/main" id="{DAF6A4EF-D6F7-9C92-8E03-E0C56821C2D9}"/>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3" name="円/楕円 23">
                    <a:extLst>
                      <a:ext uri="{FF2B5EF4-FFF2-40B4-BE49-F238E27FC236}">
                        <a16:creationId xmlns:a16="http://schemas.microsoft.com/office/drawing/2014/main" id="{CDD65CB9-AD53-FFCD-D1F7-58DF963990BF}"/>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4" name="円/楕円 25">
                    <a:extLst>
                      <a:ext uri="{FF2B5EF4-FFF2-40B4-BE49-F238E27FC236}">
                        <a16:creationId xmlns:a16="http://schemas.microsoft.com/office/drawing/2014/main" id="{3D09948C-00D3-348E-B880-AD10D45B16D9}"/>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5" name="円/楕円 26">
                    <a:extLst>
                      <a:ext uri="{FF2B5EF4-FFF2-40B4-BE49-F238E27FC236}">
                        <a16:creationId xmlns:a16="http://schemas.microsoft.com/office/drawing/2014/main" id="{CFE527D5-0355-61AF-B747-375E95DF0025}"/>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6" name="円/楕円 28">
                    <a:extLst>
                      <a:ext uri="{FF2B5EF4-FFF2-40B4-BE49-F238E27FC236}">
                        <a16:creationId xmlns:a16="http://schemas.microsoft.com/office/drawing/2014/main" id="{5E3C3579-AB9A-916D-7C7B-7509272CAAEF}"/>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87" name="円/楕円 19">
                    <a:extLst>
                      <a:ext uri="{FF2B5EF4-FFF2-40B4-BE49-F238E27FC236}">
                        <a16:creationId xmlns:a16="http://schemas.microsoft.com/office/drawing/2014/main" id="{39758123-3C10-F7FE-B811-5234D50049C1}"/>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72" name="円/楕円 24">
                  <a:extLst>
                    <a:ext uri="{FF2B5EF4-FFF2-40B4-BE49-F238E27FC236}">
                      <a16:creationId xmlns:a16="http://schemas.microsoft.com/office/drawing/2014/main" id="{E5BBF85E-9C6A-E238-8C3C-B9977FCB3180}"/>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3" name="円弧 172">
                  <a:extLst>
                    <a:ext uri="{FF2B5EF4-FFF2-40B4-BE49-F238E27FC236}">
                      <a16:creationId xmlns:a16="http://schemas.microsoft.com/office/drawing/2014/main" id="{6322E341-5F49-A410-CD37-D744047A9B0F}"/>
                    </a:ext>
                  </a:extLst>
                </p:cNvPr>
                <p:cNvSpPr/>
                <p:nvPr/>
              </p:nvSpPr>
              <p:spPr>
                <a:xfrm flipV="1">
                  <a:off x="2370157" y="540374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147" name="グループ化 146">
                <a:extLst>
                  <a:ext uri="{FF2B5EF4-FFF2-40B4-BE49-F238E27FC236}">
                    <a16:creationId xmlns:a16="http://schemas.microsoft.com/office/drawing/2014/main" id="{D8DA5BEE-ED89-BD17-CB26-291711E4DA88}"/>
                  </a:ext>
                </a:extLst>
              </p:cNvPr>
              <p:cNvGrpSpPr/>
              <p:nvPr/>
            </p:nvGrpSpPr>
            <p:grpSpPr>
              <a:xfrm>
                <a:off x="1339222" y="3264559"/>
                <a:ext cx="143870" cy="130992"/>
                <a:chOff x="5843677" y="4879968"/>
                <a:chExt cx="143870" cy="130992"/>
              </a:xfrm>
            </p:grpSpPr>
            <p:sp>
              <p:nvSpPr>
                <p:cNvPr id="165" name="円/楕円 14">
                  <a:extLst>
                    <a:ext uri="{FF2B5EF4-FFF2-40B4-BE49-F238E27FC236}">
                      <a16:creationId xmlns:a16="http://schemas.microsoft.com/office/drawing/2014/main" id="{8E1B126A-B5A8-5246-6051-BEAB561986C7}"/>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66" name="円/楕円 22">
                  <a:extLst>
                    <a:ext uri="{FF2B5EF4-FFF2-40B4-BE49-F238E27FC236}">
                      <a16:creationId xmlns:a16="http://schemas.microsoft.com/office/drawing/2014/main" id="{ABF41BC6-007D-B7CD-5BEC-92B7D47FF26C}"/>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7" name="円/楕円 25">
                  <a:extLst>
                    <a:ext uri="{FF2B5EF4-FFF2-40B4-BE49-F238E27FC236}">
                      <a16:creationId xmlns:a16="http://schemas.microsoft.com/office/drawing/2014/main" id="{5C6BAF2A-83AE-8E84-0F0F-99C56296A47A}"/>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8" name="円/楕円 19">
                  <a:extLst>
                    <a:ext uri="{FF2B5EF4-FFF2-40B4-BE49-F238E27FC236}">
                      <a16:creationId xmlns:a16="http://schemas.microsoft.com/office/drawing/2014/main" id="{80653B93-1373-CEAB-0703-700C4A1F5844}"/>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9" name="円/楕円 24">
                  <a:extLst>
                    <a:ext uri="{FF2B5EF4-FFF2-40B4-BE49-F238E27FC236}">
                      <a16:creationId xmlns:a16="http://schemas.microsoft.com/office/drawing/2014/main" id="{7EEC0065-1CB1-950F-DCED-8E340953F152}"/>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148" name="グループ化 147">
                <a:extLst>
                  <a:ext uri="{FF2B5EF4-FFF2-40B4-BE49-F238E27FC236}">
                    <a16:creationId xmlns:a16="http://schemas.microsoft.com/office/drawing/2014/main" id="{86F6E315-CCB4-C064-5DB1-4BF15E4833DB}"/>
                  </a:ext>
                </a:extLst>
              </p:cNvPr>
              <p:cNvGrpSpPr/>
              <p:nvPr/>
            </p:nvGrpSpPr>
            <p:grpSpPr>
              <a:xfrm rot="3037453">
                <a:off x="437390" y="3507924"/>
                <a:ext cx="415287" cy="199151"/>
                <a:chOff x="6475528" y="5006884"/>
                <a:chExt cx="415287" cy="199151"/>
              </a:xfrm>
            </p:grpSpPr>
            <p:grpSp>
              <p:nvGrpSpPr>
                <p:cNvPr id="151" name="グループ化 150">
                  <a:extLst>
                    <a:ext uri="{FF2B5EF4-FFF2-40B4-BE49-F238E27FC236}">
                      <a16:creationId xmlns:a16="http://schemas.microsoft.com/office/drawing/2014/main" id="{0F46ACBA-014E-9935-EA76-FB2E368E7CBF}"/>
                    </a:ext>
                  </a:extLst>
                </p:cNvPr>
                <p:cNvGrpSpPr/>
                <p:nvPr/>
              </p:nvGrpSpPr>
              <p:grpSpPr>
                <a:xfrm>
                  <a:off x="6721470" y="5034636"/>
                  <a:ext cx="143870" cy="130992"/>
                  <a:chOff x="6677819" y="5026025"/>
                  <a:chExt cx="143870" cy="130992"/>
                </a:xfrm>
              </p:grpSpPr>
              <p:sp>
                <p:nvSpPr>
                  <p:cNvPr id="161" name="円/楕円 14">
                    <a:extLst>
                      <a:ext uri="{FF2B5EF4-FFF2-40B4-BE49-F238E27FC236}">
                        <a16:creationId xmlns:a16="http://schemas.microsoft.com/office/drawing/2014/main" id="{D49B572B-3C03-51D7-5C44-DC0E05B19B37}"/>
                      </a:ext>
                    </a:extLst>
                  </p:cNvPr>
                  <p:cNvSpPr/>
                  <p:nvPr/>
                </p:nvSpPr>
                <p:spPr>
                  <a:xfrm>
                    <a:off x="6686248" y="50769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62" name="円/楕円 22">
                    <a:extLst>
                      <a:ext uri="{FF2B5EF4-FFF2-40B4-BE49-F238E27FC236}">
                        <a16:creationId xmlns:a16="http://schemas.microsoft.com/office/drawing/2014/main" id="{46997450-14E6-321D-BF9F-E4DE9C1A7D41}"/>
                      </a:ext>
                    </a:extLst>
                  </p:cNvPr>
                  <p:cNvSpPr/>
                  <p:nvPr/>
                </p:nvSpPr>
                <p:spPr>
                  <a:xfrm>
                    <a:off x="6741663" y="50749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3" name="円/楕円 25">
                    <a:extLst>
                      <a:ext uri="{FF2B5EF4-FFF2-40B4-BE49-F238E27FC236}">
                        <a16:creationId xmlns:a16="http://schemas.microsoft.com/office/drawing/2014/main" id="{22FB9723-23D3-D1FC-9AF3-ADE839C4F8D8}"/>
                      </a:ext>
                    </a:extLst>
                  </p:cNvPr>
                  <p:cNvSpPr/>
                  <p:nvPr/>
                </p:nvSpPr>
                <p:spPr>
                  <a:xfrm>
                    <a:off x="6677819" y="50304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4" name="円/楕円 19">
                    <a:extLst>
                      <a:ext uri="{FF2B5EF4-FFF2-40B4-BE49-F238E27FC236}">
                        <a16:creationId xmlns:a16="http://schemas.microsoft.com/office/drawing/2014/main" id="{02534DE2-D099-B33D-9CF1-BB2CDFB83F66}"/>
                      </a:ext>
                    </a:extLst>
                  </p:cNvPr>
                  <p:cNvSpPr/>
                  <p:nvPr/>
                </p:nvSpPr>
                <p:spPr>
                  <a:xfrm>
                    <a:off x="6736219" y="50260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52" name="グループ化 151">
                  <a:extLst>
                    <a:ext uri="{FF2B5EF4-FFF2-40B4-BE49-F238E27FC236}">
                      <a16:creationId xmlns:a16="http://schemas.microsoft.com/office/drawing/2014/main" id="{DE043758-FB63-6D81-4153-3AAF4B79DBB5}"/>
                    </a:ext>
                  </a:extLst>
                </p:cNvPr>
                <p:cNvGrpSpPr/>
                <p:nvPr/>
              </p:nvGrpSpPr>
              <p:grpSpPr>
                <a:xfrm rot="2857469">
                  <a:off x="6504305" y="5044614"/>
                  <a:ext cx="143870" cy="130992"/>
                  <a:chOff x="6830219" y="5178425"/>
                  <a:chExt cx="143870" cy="130992"/>
                </a:xfrm>
              </p:grpSpPr>
              <p:sp>
                <p:nvSpPr>
                  <p:cNvPr id="157" name="円/楕円 14">
                    <a:extLst>
                      <a:ext uri="{FF2B5EF4-FFF2-40B4-BE49-F238E27FC236}">
                        <a16:creationId xmlns:a16="http://schemas.microsoft.com/office/drawing/2014/main" id="{E2F0DA8A-27AA-6391-54F7-65CC9CA3068B}"/>
                      </a:ext>
                    </a:extLst>
                  </p:cNvPr>
                  <p:cNvSpPr/>
                  <p:nvPr/>
                </p:nvSpPr>
                <p:spPr>
                  <a:xfrm>
                    <a:off x="6838648" y="52293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58" name="円/楕円 22">
                    <a:extLst>
                      <a:ext uri="{FF2B5EF4-FFF2-40B4-BE49-F238E27FC236}">
                        <a16:creationId xmlns:a16="http://schemas.microsoft.com/office/drawing/2014/main" id="{1C7306CE-5105-838E-C158-52B787899F93}"/>
                      </a:ext>
                    </a:extLst>
                  </p:cNvPr>
                  <p:cNvSpPr/>
                  <p:nvPr/>
                </p:nvSpPr>
                <p:spPr>
                  <a:xfrm>
                    <a:off x="6894063" y="52273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9" name="円/楕円 25">
                    <a:extLst>
                      <a:ext uri="{FF2B5EF4-FFF2-40B4-BE49-F238E27FC236}">
                        <a16:creationId xmlns:a16="http://schemas.microsoft.com/office/drawing/2014/main" id="{C317D879-03C4-04FA-4B20-12D63AFAE7BD}"/>
                      </a:ext>
                    </a:extLst>
                  </p:cNvPr>
                  <p:cNvSpPr/>
                  <p:nvPr/>
                </p:nvSpPr>
                <p:spPr>
                  <a:xfrm>
                    <a:off x="6830219" y="51828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0" name="円/楕円 19">
                    <a:extLst>
                      <a:ext uri="{FF2B5EF4-FFF2-40B4-BE49-F238E27FC236}">
                        <a16:creationId xmlns:a16="http://schemas.microsoft.com/office/drawing/2014/main" id="{C57D31B8-3E89-C03E-9F14-FC6C040FB97C}"/>
                      </a:ext>
                    </a:extLst>
                  </p:cNvPr>
                  <p:cNvSpPr/>
                  <p:nvPr/>
                </p:nvSpPr>
                <p:spPr>
                  <a:xfrm>
                    <a:off x="6888619" y="51784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53" name="円/楕円 152">
                  <a:extLst>
                    <a:ext uri="{FF2B5EF4-FFF2-40B4-BE49-F238E27FC236}">
                      <a16:creationId xmlns:a16="http://schemas.microsoft.com/office/drawing/2014/main" id="{983C71A7-7CB6-6278-D588-CBF74F539251}"/>
                    </a:ext>
                  </a:extLst>
                </p:cNvPr>
                <p:cNvSpPr/>
                <p:nvPr/>
              </p:nvSpPr>
              <p:spPr>
                <a:xfrm>
                  <a:off x="6475528" y="501282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54" name="円/楕円 153">
                  <a:extLst>
                    <a:ext uri="{FF2B5EF4-FFF2-40B4-BE49-F238E27FC236}">
                      <a16:creationId xmlns:a16="http://schemas.microsoft.com/office/drawing/2014/main" id="{13D6F302-2D86-0450-EC92-6942359ED7C0}"/>
                    </a:ext>
                  </a:extLst>
                </p:cNvPr>
                <p:cNvSpPr/>
                <p:nvPr/>
              </p:nvSpPr>
              <p:spPr>
                <a:xfrm>
                  <a:off x="6697604" y="500688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55" name="円/楕円 13">
                  <a:extLst>
                    <a:ext uri="{FF2B5EF4-FFF2-40B4-BE49-F238E27FC236}">
                      <a16:creationId xmlns:a16="http://schemas.microsoft.com/office/drawing/2014/main" id="{921B3586-1DDE-02E1-0EFE-941B1B2F6A33}"/>
                    </a:ext>
                  </a:extLst>
                </p:cNvPr>
                <p:cNvSpPr/>
                <p:nvPr/>
              </p:nvSpPr>
              <p:spPr>
                <a:xfrm>
                  <a:off x="6652325" y="5080350"/>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6" name="円/楕円 24">
                  <a:extLst>
                    <a:ext uri="{FF2B5EF4-FFF2-40B4-BE49-F238E27FC236}">
                      <a16:creationId xmlns:a16="http://schemas.microsoft.com/office/drawing/2014/main" id="{0048E3BD-B11D-EB06-C97B-53E15D7923DE}"/>
                    </a:ext>
                  </a:extLst>
                </p:cNvPr>
                <p:cNvSpPr/>
                <p:nvPr/>
              </p:nvSpPr>
              <p:spPr>
                <a:xfrm>
                  <a:off x="6633268" y="5036810"/>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149" name="直線矢印コネクタ 148">
                <a:extLst>
                  <a:ext uri="{FF2B5EF4-FFF2-40B4-BE49-F238E27FC236}">
                    <a16:creationId xmlns:a16="http://schemas.microsoft.com/office/drawing/2014/main" id="{93F1CF0B-F716-B8B2-8FAA-BC3440C51625}"/>
                  </a:ext>
                </a:extLst>
              </p:cNvPr>
              <p:cNvCxnSpPr>
                <a:cxnSpLocks/>
              </p:cNvCxnSpPr>
              <p:nvPr/>
            </p:nvCxnSpPr>
            <p:spPr>
              <a:xfrm flipV="1">
                <a:off x="1151001" y="3351294"/>
                <a:ext cx="180810" cy="5620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直線矢印コネクタ 149">
                <a:extLst>
                  <a:ext uri="{FF2B5EF4-FFF2-40B4-BE49-F238E27FC236}">
                    <a16:creationId xmlns:a16="http://schemas.microsoft.com/office/drawing/2014/main" id="{83C35CD4-629A-6EDD-3D47-4AB81963FA71}"/>
                  </a:ext>
                </a:extLst>
              </p:cNvPr>
              <p:cNvCxnSpPr>
                <a:cxnSpLocks/>
              </p:cNvCxnSpPr>
              <p:nvPr/>
            </p:nvCxnSpPr>
            <p:spPr>
              <a:xfrm flipH="1">
                <a:off x="706128" y="3510406"/>
                <a:ext cx="180810" cy="5620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90" name="グループ化 189">
            <a:extLst>
              <a:ext uri="{FF2B5EF4-FFF2-40B4-BE49-F238E27FC236}">
                <a16:creationId xmlns:a16="http://schemas.microsoft.com/office/drawing/2014/main" id="{B1922945-7067-0BDB-AB32-D1C104A6C5BD}"/>
              </a:ext>
            </a:extLst>
          </p:cNvPr>
          <p:cNvGrpSpPr/>
          <p:nvPr/>
        </p:nvGrpSpPr>
        <p:grpSpPr>
          <a:xfrm>
            <a:off x="8329920" y="3394227"/>
            <a:ext cx="3267381" cy="2738642"/>
            <a:chOff x="7172534" y="1100129"/>
            <a:chExt cx="3267381" cy="2738642"/>
          </a:xfrm>
        </p:grpSpPr>
        <p:sp>
          <p:nvSpPr>
            <p:cNvPr id="191" name="テキスト ボックス 190">
              <a:extLst>
                <a:ext uri="{FF2B5EF4-FFF2-40B4-BE49-F238E27FC236}">
                  <a16:creationId xmlns:a16="http://schemas.microsoft.com/office/drawing/2014/main" id="{8D420064-1C0C-C6DE-E828-4F302B5BF76F}"/>
                </a:ext>
              </a:extLst>
            </p:cNvPr>
            <p:cNvSpPr txBox="1"/>
            <p:nvPr/>
          </p:nvSpPr>
          <p:spPr>
            <a:xfrm>
              <a:off x="7181733" y="1100129"/>
              <a:ext cx="13003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Ibuki</a:t>
              </a:r>
              <a:r>
                <a:rPr kumimoji="1" lang="en-US" altLang="ja-JP" sz="18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event</a:t>
              </a:r>
              <a:endParaRPr kumimoji="1" lang="ja-JP" altLang="en-US" sz="1800" b="0" i="0" u="sng"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92" name="グループ化 191">
              <a:extLst>
                <a:ext uri="{FF2B5EF4-FFF2-40B4-BE49-F238E27FC236}">
                  <a16:creationId xmlns:a16="http://schemas.microsoft.com/office/drawing/2014/main" id="{DC683788-D271-94A1-4BB4-B03674855E56}"/>
                </a:ext>
              </a:extLst>
            </p:cNvPr>
            <p:cNvGrpSpPr/>
            <p:nvPr/>
          </p:nvGrpSpPr>
          <p:grpSpPr>
            <a:xfrm>
              <a:off x="7172534" y="1443317"/>
              <a:ext cx="3267381" cy="2395454"/>
              <a:chOff x="4087209" y="1216879"/>
              <a:chExt cx="5033416" cy="3690208"/>
            </a:xfrm>
          </p:grpSpPr>
          <p:pic>
            <p:nvPicPr>
              <p:cNvPr id="237" name="図 236" descr="ダイアグラム&#10;&#10;自動的に生成された説明">
                <a:extLst>
                  <a:ext uri="{FF2B5EF4-FFF2-40B4-BE49-F238E27FC236}">
                    <a16:creationId xmlns:a16="http://schemas.microsoft.com/office/drawing/2014/main" id="{96660375-3CC2-FD3C-72B2-12B22A82F80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087209" y="1216879"/>
                <a:ext cx="4471739" cy="3175308"/>
              </a:xfrm>
              <a:prstGeom prst="rect">
                <a:avLst/>
              </a:prstGeom>
            </p:spPr>
          </p:pic>
          <p:sp>
            <p:nvSpPr>
              <p:cNvPr id="238" name="テキスト ボックス 237">
                <a:extLst>
                  <a:ext uri="{FF2B5EF4-FFF2-40B4-BE49-F238E27FC236}">
                    <a16:creationId xmlns:a16="http://schemas.microsoft.com/office/drawing/2014/main" id="{2B99C5A5-CDB0-81AE-4FFB-A92757B14924}"/>
                  </a:ext>
                </a:extLst>
              </p:cNvPr>
              <p:cNvSpPr txBox="1"/>
              <p:nvPr/>
            </p:nvSpPr>
            <p:spPr>
              <a:xfrm>
                <a:off x="7749860" y="2912573"/>
                <a:ext cx="939021"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39" name="テキスト ボックス 238">
                <a:extLst>
                  <a:ext uri="{FF2B5EF4-FFF2-40B4-BE49-F238E27FC236}">
                    <a16:creationId xmlns:a16="http://schemas.microsoft.com/office/drawing/2014/main" id="{94231719-8A58-2A40-4A34-1BDB44F35BC0}"/>
                  </a:ext>
                </a:extLst>
              </p:cNvPr>
              <p:cNvSpPr txBox="1"/>
              <p:nvPr/>
            </p:nvSpPr>
            <p:spPr>
              <a:xfrm>
                <a:off x="7131241" y="1674022"/>
                <a:ext cx="853094"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240" name="直線矢印コネクタ 239">
                <a:extLst>
                  <a:ext uri="{FF2B5EF4-FFF2-40B4-BE49-F238E27FC236}">
                    <a16:creationId xmlns:a16="http://schemas.microsoft.com/office/drawing/2014/main" id="{3ACC63B5-B83E-79FF-3626-84511DA29F83}"/>
                  </a:ext>
                </a:extLst>
              </p:cNvPr>
              <p:cNvCxnSpPr>
                <a:cxnSpLocks/>
              </p:cNvCxnSpPr>
              <p:nvPr/>
            </p:nvCxnSpPr>
            <p:spPr>
              <a:xfrm flipH="1">
                <a:off x="7155659" y="2106017"/>
                <a:ext cx="120400" cy="286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1" name="直線矢印コネクタ 240">
                <a:extLst>
                  <a:ext uri="{FF2B5EF4-FFF2-40B4-BE49-F238E27FC236}">
                    <a16:creationId xmlns:a16="http://schemas.microsoft.com/office/drawing/2014/main" id="{627C2D38-A11C-9DDB-D6BB-9C7FA696483A}"/>
                  </a:ext>
                </a:extLst>
              </p:cNvPr>
              <p:cNvCxnSpPr/>
              <p:nvPr/>
            </p:nvCxnSpPr>
            <p:spPr>
              <a:xfrm flipH="1">
                <a:off x="7595571" y="3298267"/>
                <a:ext cx="4464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2" name="テキスト ボックス 241">
                <a:extLst>
                  <a:ext uri="{FF2B5EF4-FFF2-40B4-BE49-F238E27FC236}">
                    <a16:creationId xmlns:a16="http://schemas.microsoft.com/office/drawing/2014/main" id="{25234D8D-3FD5-5156-CA8E-6DA10D47AB5E}"/>
                  </a:ext>
                </a:extLst>
              </p:cNvPr>
              <p:cNvSpPr txBox="1"/>
              <p:nvPr/>
            </p:nvSpPr>
            <p:spPr>
              <a:xfrm>
                <a:off x="4520696" y="3143798"/>
                <a:ext cx="418705"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243" name="テキスト ボックス 242">
                <a:extLst>
                  <a:ext uri="{FF2B5EF4-FFF2-40B4-BE49-F238E27FC236}">
                    <a16:creationId xmlns:a16="http://schemas.microsoft.com/office/drawing/2014/main" id="{08C46573-EA74-752E-7ED6-82F6C11C580B}"/>
                  </a:ext>
                </a:extLst>
              </p:cNvPr>
              <p:cNvSpPr txBox="1"/>
              <p:nvPr/>
            </p:nvSpPr>
            <p:spPr>
              <a:xfrm>
                <a:off x="6174097" y="4195890"/>
                <a:ext cx="2946528" cy="711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 H. Hayakawa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PRL, 126, 062501 (2021)</a:t>
                </a:r>
              </a:p>
            </p:txBody>
          </p:sp>
        </p:grpSp>
        <p:sp>
          <p:nvSpPr>
            <p:cNvPr id="193" name="円/楕円 24">
              <a:extLst>
                <a:ext uri="{FF2B5EF4-FFF2-40B4-BE49-F238E27FC236}">
                  <a16:creationId xmlns:a16="http://schemas.microsoft.com/office/drawing/2014/main" id="{D591D0C7-24A1-75DA-FCA8-80B7779C0194}"/>
                </a:ext>
              </a:extLst>
            </p:cNvPr>
            <p:cNvSpPr/>
            <p:nvPr/>
          </p:nvSpPr>
          <p:spPr>
            <a:xfrm>
              <a:off x="7788460" y="2703443"/>
              <a:ext cx="113396" cy="113396"/>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94" name="直線矢印コネクタ 193">
              <a:extLst>
                <a:ext uri="{FF2B5EF4-FFF2-40B4-BE49-F238E27FC236}">
                  <a16:creationId xmlns:a16="http://schemas.microsoft.com/office/drawing/2014/main" id="{9B08BAF1-4D77-333E-D6E7-5745E4B991D1}"/>
                </a:ext>
              </a:extLst>
            </p:cNvPr>
            <p:cNvCxnSpPr>
              <a:cxnSpLocks/>
            </p:cNvCxnSpPr>
            <p:nvPr/>
          </p:nvCxnSpPr>
          <p:spPr>
            <a:xfrm>
              <a:off x="7922813" y="2796847"/>
              <a:ext cx="291767" cy="14670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95" name="グループ化 194">
              <a:extLst>
                <a:ext uri="{FF2B5EF4-FFF2-40B4-BE49-F238E27FC236}">
                  <a16:creationId xmlns:a16="http://schemas.microsoft.com/office/drawing/2014/main" id="{94A27308-37F9-F88E-F8DE-938C51BDB11B}"/>
                </a:ext>
              </a:extLst>
            </p:cNvPr>
            <p:cNvGrpSpPr/>
            <p:nvPr/>
          </p:nvGrpSpPr>
          <p:grpSpPr>
            <a:xfrm>
              <a:off x="8370348" y="2862424"/>
              <a:ext cx="290264" cy="229432"/>
              <a:chOff x="2370157" y="5233098"/>
              <a:chExt cx="599015" cy="473476"/>
            </a:xfrm>
          </p:grpSpPr>
          <p:sp>
            <p:nvSpPr>
              <p:cNvPr id="219" name="円弧 218">
                <a:extLst>
                  <a:ext uri="{FF2B5EF4-FFF2-40B4-BE49-F238E27FC236}">
                    <a16:creationId xmlns:a16="http://schemas.microsoft.com/office/drawing/2014/main" id="{24DA5B9A-F9D4-CF19-F2AF-10202C2F2E80}"/>
                  </a:ext>
                </a:extLst>
              </p:cNvPr>
              <p:cNvSpPr/>
              <p:nvPr/>
            </p:nvSpPr>
            <p:spPr>
              <a:xfrm>
                <a:off x="2370157" y="540388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220" name="グループ化 219">
                <a:extLst>
                  <a:ext uri="{FF2B5EF4-FFF2-40B4-BE49-F238E27FC236}">
                    <a16:creationId xmlns:a16="http://schemas.microsoft.com/office/drawing/2014/main" id="{135175E5-0FFC-455D-69C2-0BB9A8C16D1E}"/>
                  </a:ext>
                </a:extLst>
              </p:cNvPr>
              <p:cNvGrpSpPr/>
              <p:nvPr/>
            </p:nvGrpSpPr>
            <p:grpSpPr>
              <a:xfrm>
                <a:off x="2419922" y="5233098"/>
                <a:ext cx="443532" cy="473476"/>
                <a:chOff x="7068812" y="4512731"/>
                <a:chExt cx="907285" cy="968538"/>
              </a:xfrm>
            </p:grpSpPr>
            <p:sp>
              <p:nvSpPr>
                <p:cNvPr id="223" name="円/楕円 20">
                  <a:extLst>
                    <a:ext uri="{FF2B5EF4-FFF2-40B4-BE49-F238E27FC236}">
                      <a16:creationId xmlns:a16="http://schemas.microsoft.com/office/drawing/2014/main" id="{589D135C-5406-B97B-D1D9-9715C21A8922}"/>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4" name="円/楕円 27">
                  <a:extLst>
                    <a:ext uri="{FF2B5EF4-FFF2-40B4-BE49-F238E27FC236}">
                      <a16:creationId xmlns:a16="http://schemas.microsoft.com/office/drawing/2014/main" id="{DE933595-8681-04D3-BE56-8AC7B58DF950}"/>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5" name="円/楕円 13">
                  <a:extLst>
                    <a:ext uri="{FF2B5EF4-FFF2-40B4-BE49-F238E27FC236}">
                      <a16:creationId xmlns:a16="http://schemas.microsoft.com/office/drawing/2014/main" id="{75772DF6-0D84-9C53-CA42-6CB238C6A8C7}"/>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6" name="円/楕円 14">
                  <a:extLst>
                    <a:ext uri="{FF2B5EF4-FFF2-40B4-BE49-F238E27FC236}">
                      <a16:creationId xmlns:a16="http://schemas.microsoft.com/office/drawing/2014/main" id="{9EC9EC17-DDCA-9D0F-77F2-3FB90448096E}"/>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7" name="円/楕円 16">
                  <a:extLst>
                    <a:ext uri="{FF2B5EF4-FFF2-40B4-BE49-F238E27FC236}">
                      <a16:creationId xmlns:a16="http://schemas.microsoft.com/office/drawing/2014/main" id="{4B89E05E-61D0-9254-DFB4-53632676EF9F}"/>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8" name="円/楕円 17">
                  <a:extLst>
                    <a:ext uri="{FF2B5EF4-FFF2-40B4-BE49-F238E27FC236}">
                      <a16:creationId xmlns:a16="http://schemas.microsoft.com/office/drawing/2014/main" id="{EBF9B3A6-27F5-423C-9E89-6042B6BD67F5}"/>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9" name="円/楕円 18">
                  <a:extLst>
                    <a:ext uri="{FF2B5EF4-FFF2-40B4-BE49-F238E27FC236}">
                      <a16:creationId xmlns:a16="http://schemas.microsoft.com/office/drawing/2014/main" id="{F1CC8C3F-9F55-6B75-CB11-0117DEDD1C5D}"/>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0" name="円/楕円 21">
                  <a:extLst>
                    <a:ext uri="{FF2B5EF4-FFF2-40B4-BE49-F238E27FC236}">
                      <a16:creationId xmlns:a16="http://schemas.microsoft.com/office/drawing/2014/main" id="{170AD771-EBDB-FD7A-4978-EEF4DE50E327}"/>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1" name="円/楕円 22">
                  <a:extLst>
                    <a:ext uri="{FF2B5EF4-FFF2-40B4-BE49-F238E27FC236}">
                      <a16:creationId xmlns:a16="http://schemas.microsoft.com/office/drawing/2014/main" id="{CB56FE17-7C62-1A7C-D6D2-A95A91446F88}"/>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2" name="円/楕円 23">
                  <a:extLst>
                    <a:ext uri="{FF2B5EF4-FFF2-40B4-BE49-F238E27FC236}">
                      <a16:creationId xmlns:a16="http://schemas.microsoft.com/office/drawing/2014/main" id="{366B654B-EAED-5D0D-A7E3-79220756C19B}"/>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3" name="円/楕円 25">
                  <a:extLst>
                    <a:ext uri="{FF2B5EF4-FFF2-40B4-BE49-F238E27FC236}">
                      <a16:creationId xmlns:a16="http://schemas.microsoft.com/office/drawing/2014/main" id="{93E3EED4-3892-EEF5-9F9F-575D482236ED}"/>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4" name="円/楕円 26">
                  <a:extLst>
                    <a:ext uri="{FF2B5EF4-FFF2-40B4-BE49-F238E27FC236}">
                      <a16:creationId xmlns:a16="http://schemas.microsoft.com/office/drawing/2014/main" id="{1399357C-F01E-108A-E66B-C587961E9C13}"/>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5" name="円/楕円 28">
                  <a:extLst>
                    <a:ext uri="{FF2B5EF4-FFF2-40B4-BE49-F238E27FC236}">
                      <a16:creationId xmlns:a16="http://schemas.microsoft.com/office/drawing/2014/main" id="{9618E65F-F3A3-29F2-CF26-E4E33C696923}"/>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6" name="円/楕円 19">
                  <a:extLst>
                    <a:ext uri="{FF2B5EF4-FFF2-40B4-BE49-F238E27FC236}">
                      <a16:creationId xmlns:a16="http://schemas.microsoft.com/office/drawing/2014/main" id="{DA6970F8-62D8-D514-11DC-0F695720CCBB}"/>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21" name="円/楕円 24">
                <a:extLst>
                  <a:ext uri="{FF2B5EF4-FFF2-40B4-BE49-F238E27FC236}">
                    <a16:creationId xmlns:a16="http://schemas.microsoft.com/office/drawing/2014/main" id="{F0C35AA9-326F-CEE6-23E2-4AAC5B1C10A7}"/>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2" name="円弧 221">
                <a:extLst>
                  <a:ext uri="{FF2B5EF4-FFF2-40B4-BE49-F238E27FC236}">
                    <a16:creationId xmlns:a16="http://schemas.microsoft.com/office/drawing/2014/main" id="{B3B1CFE9-44F4-D66F-7C11-505C10D97D17}"/>
                  </a:ext>
                </a:extLst>
              </p:cNvPr>
              <p:cNvSpPr/>
              <p:nvPr/>
            </p:nvSpPr>
            <p:spPr>
              <a:xfrm flipV="1">
                <a:off x="2370157" y="540374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196" name="グループ化 195">
              <a:extLst>
                <a:ext uri="{FF2B5EF4-FFF2-40B4-BE49-F238E27FC236}">
                  <a16:creationId xmlns:a16="http://schemas.microsoft.com/office/drawing/2014/main" id="{B4FE5EBC-3565-AA07-61BA-FEFB4B4506D8}"/>
                </a:ext>
              </a:extLst>
            </p:cNvPr>
            <p:cNvGrpSpPr/>
            <p:nvPr/>
          </p:nvGrpSpPr>
          <p:grpSpPr>
            <a:xfrm>
              <a:off x="8087161" y="2331415"/>
              <a:ext cx="143870" cy="130992"/>
              <a:chOff x="5843677" y="4879968"/>
              <a:chExt cx="143870" cy="130992"/>
            </a:xfrm>
          </p:grpSpPr>
          <p:sp>
            <p:nvSpPr>
              <p:cNvPr id="214" name="円/楕円 14">
                <a:extLst>
                  <a:ext uri="{FF2B5EF4-FFF2-40B4-BE49-F238E27FC236}">
                    <a16:creationId xmlns:a16="http://schemas.microsoft.com/office/drawing/2014/main" id="{66929590-70C3-8F5E-FFFD-09858C2235D4}"/>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15" name="円/楕円 22">
                <a:extLst>
                  <a:ext uri="{FF2B5EF4-FFF2-40B4-BE49-F238E27FC236}">
                    <a16:creationId xmlns:a16="http://schemas.microsoft.com/office/drawing/2014/main" id="{3F0C217A-339A-AD8A-E070-8C93284A8D0B}"/>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6" name="円/楕円 25">
                <a:extLst>
                  <a:ext uri="{FF2B5EF4-FFF2-40B4-BE49-F238E27FC236}">
                    <a16:creationId xmlns:a16="http://schemas.microsoft.com/office/drawing/2014/main" id="{B154ED4F-3724-8F6C-055A-7A26FCF1AFA4}"/>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7" name="円/楕円 19">
                <a:extLst>
                  <a:ext uri="{FF2B5EF4-FFF2-40B4-BE49-F238E27FC236}">
                    <a16:creationId xmlns:a16="http://schemas.microsoft.com/office/drawing/2014/main" id="{CAA6DE71-BB6B-4625-B48C-30A504DCB329}"/>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8" name="円/楕円 24">
                <a:extLst>
                  <a:ext uri="{FF2B5EF4-FFF2-40B4-BE49-F238E27FC236}">
                    <a16:creationId xmlns:a16="http://schemas.microsoft.com/office/drawing/2014/main" id="{A0FA5221-7489-C12A-4E55-DEF9461ED088}"/>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197" name="グループ化 196">
              <a:extLst>
                <a:ext uri="{FF2B5EF4-FFF2-40B4-BE49-F238E27FC236}">
                  <a16:creationId xmlns:a16="http://schemas.microsoft.com/office/drawing/2014/main" id="{C08742E6-66B6-F2C4-60FF-EF3CBE18B780}"/>
                </a:ext>
              </a:extLst>
            </p:cNvPr>
            <p:cNvGrpSpPr/>
            <p:nvPr/>
          </p:nvGrpSpPr>
          <p:grpSpPr>
            <a:xfrm rot="8485145">
              <a:off x="8461303" y="3151884"/>
              <a:ext cx="415287" cy="199151"/>
              <a:chOff x="6475528" y="5006884"/>
              <a:chExt cx="415287" cy="199151"/>
            </a:xfrm>
          </p:grpSpPr>
          <p:grpSp>
            <p:nvGrpSpPr>
              <p:cNvPr id="200" name="グループ化 199">
                <a:extLst>
                  <a:ext uri="{FF2B5EF4-FFF2-40B4-BE49-F238E27FC236}">
                    <a16:creationId xmlns:a16="http://schemas.microsoft.com/office/drawing/2014/main" id="{B6FF25CB-E925-AC87-C86A-D2D04B0C6758}"/>
                  </a:ext>
                </a:extLst>
              </p:cNvPr>
              <p:cNvGrpSpPr/>
              <p:nvPr/>
            </p:nvGrpSpPr>
            <p:grpSpPr>
              <a:xfrm>
                <a:off x="6721470" y="5034636"/>
                <a:ext cx="143870" cy="130992"/>
                <a:chOff x="6677819" y="5026025"/>
                <a:chExt cx="143870" cy="130992"/>
              </a:xfrm>
            </p:grpSpPr>
            <p:sp>
              <p:nvSpPr>
                <p:cNvPr id="210" name="円/楕円 14">
                  <a:extLst>
                    <a:ext uri="{FF2B5EF4-FFF2-40B4-BE49-F238E27FC236}">
                      <a16:creationId xmlns:a16="http://schemas.microsoft.com/office/drawing/2014/main" id="{FB3ECE66-B246-E824-80CB-F80454A511E3}"/>
                    </a:ext>
                  </a:extLst>
                </p:cNvPr>
                <p:cNvSpPr/>
                <p:nvPr/>
              </p:nvSpPr>
              <p:spPr>
                <a:xfrm>
                  <a:off x="6686248" y="50769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11" name="円/楕円 22">
                  <a:extLst>
                    <a:ext uri="{FF2B5EF4-FFF2-40B4-BE49-F238E27FC236}">
                      <a16:creationId xmlns:a16="http://schemas.microsoft.com/office/drawing/2014/main" id="{B70B435D-AC91-9067-98B2-A36127284801}"/>
                    </a:ext>
                  </a:extLst>
                </p:cNvPr>
                <p:cNvSpPr/>
                <p:nvPr/>
              </p:nvSpPr>
              <p:spPr>
                <a:xfrm>
                  <a:off x="6741663" y="50749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2" name="円/楕円 25">
                  <a:extLst>
                    <a:ext uri="{FF2B5EF4-FFF2-40B4-BE49-F238E27FC236}">
                      <a16:creationId xmlns:a16="http://schemas.microsoft.com/office/drawing/2014/main" id="{1C92843D-A5F7-29CC-8C56-AB60747E7B70}"/>
                    </a:ext>
                  </a:extLst>
                </p:cNvPr>
                <p:cNvSpPr/>
                <p:nvPr/>
              </p:nvSpPr>
              <p:spPr>
                <a:xfrm>
                  <a:off x="6677819" y="50304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3" name="円/楕円 19">
                  <a:extLst>
                    <a:ext uri="{FF2B5EF4-FFF2-40B4-BE49-F238E27FC236}">
                      <a16:creationId xmlns:a16="http://schemas.microsoft.com/office/drawing/2014/main" id="{9CB7B60F-EC15-B696-2399-DFB2D1761852}"/>
                    </a:ext>
                  </a:extLst>
                </p:cNvPr>
                <p:cNvSpPr/>
                <p:nvPr/>
              </p:nvSpPr>
              <p:spPr>
                <a:xfrm>
                  <a:off x="6736219" y="50260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201" name="グループ化 200">
                <a:extLst>
                  <a:ext uri="{FF2B5EF4-FFF2-40B4-BE49-F238E27FC236}">
                    <a16:creationId xmlns:a16="http://schemas.microsoft.com/office/drawing/2014/main" id="{3DA22083-C745-06B8-6477-A0D3FC11FD96}"/>
                  </a:ext>
                </a:extLst>
              </p:cNvPr>
              <p:cNvGrpSpPr/>
              <p:nvPr/>
            </p:nvGrpSpPr>
            <p:grpSpPr>
              <a:xfrm rot="2857469">
                <a:off x="6504305" y="5044614"/>
                <a:ext cx="143870" cy="130992"/>
                <a:chOff x="6830219" y="5178425"/>
                <a:chExt cx="143870" cy="130992"/>
              </a:xfrm>
            </p:grpSpPr>
            <p:sp>
              <p:nvSpPr>
                <p:cNvPr id="206" name="円/楕円 14">
                  <a:extLst>
                    <a:ext uri="{FF2B5EF4-FFF2-40B4-BE49-F238E27FC236}">
                      <a16:creationId xmlns:a16="http://schemas.microsoft.com/office/drawing/2014/main" id="{A7992660-C7FD-1499-30C5-A1B71591C91A}"/>
                    </a:ext>
                  </a:extLst>
                </p:cNvPr>
                <p:cNvSpPr/>
                <p:nvPr/>
              </p:nvSpPr>
              <p:spPr>
                <a:xfrm>
                  <a:off x="6838648" y="52293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07" name="円/楕円 22">
                  <a:extLst>
                    <a:ext uri="{FF2B5EF4-FFF2-40B4-BE49-F238E27FC236}">
                      <a16:creationId xmlns:a16="http://schemas.microsoft.com/office/drawing/2014/main" id="{F48E947B-22BC-68CC-3474-A9F86BD42B4B}"/>
                    </a:ext>
                  </a:extLst>
                </p:cNvPr>
                <p:cNvSpPr/>
                <p:nvPr/>
              </p:nvSpPr>
              <p:spPr>
                <a:xfrm>
                  <a:off x="6894063" y="52273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8" name="円/楕円 25">
                  <a:extLst>
                    <a:ext uri="{FF2B5EF4-FFF2-40B4-BE49-F238E27FC236}">
                      <a16:creationId xmlns:a16="http://schemas.microsoft.com/office/drawing/2014/main" id="{09550095-CCAC-44E3-8B23-F1E318131CF5}"/>
                    </a:ext>
                  </a:extLst>
                </p:cNvPr>
                <p:cNvSpPr/>
                <p:nvPr/>
              </p:nvSpPr>
              <p:spPr>
                <a:xfrm>
                  <a:off x="6830219" y="51828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9" name="円/楕円 19">
                  <a:extLst>
                    <a:ext uri="{FF2B5EF4-FFF2-40B4-BE49-F238E27FC236}">
                      <a16:creationId xmlns:a16="http://schemas.microsoft.com/office/drawing/2014/main" id="{468AE839-110B-5796-00EF-3EDBC36EBE6D}"/>
                    </a:ext>
                  </a:extLst>
                </p:cNvPr>
                <p:cNvSpPr/>
                <p:nvPr/>
              </p:nvSpPr>
              <p:spPr>
                <a:xfrm>
                  <a:off x="6888619" y="51784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02" name="円/楕円 201">
                <a:extLst>
                  <a:ext uri="{FF2B5EF4-FFF2-40B4-BE49-F238E27FC236}">
                    <a16:creationId xmlns:a16="http://schemas.microsoft.com/office/drawing/2014/main" id="{E0496F61-3511-FE0E-D39F-72FFEC6E87DB}"/>
                  </a:ext>
                </a:extLst>
              </p:cNvPr>
              <p:cNvSpPr/>
              <p:nvPr/>
            </p:nvSpPr>
            <p:spPr>
              <a:xfrm>
                <a:off x="6475528" y="501282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03" name="円/楕円 202">
                <a:extLst>
                  <a:ext uri="{FF2B5EF4-FFF2-40B4-BE49-F238E27FC236}">
                    <a16:creationId xmlns:a16="http://schemas.microsoft.com/office/drawing/2014/main" id="{BBB3F4C3-6B28-E20E-F431-AFEF00D99593}"/>
                  </a:ext>
                </a:extLst>
              </p:cNvPr>
              <p:cNvSpPr/>
              <p:nvPr/>
            </p:nvSpPr>
            <p:spPr>
              <a:xfrm>
                <a:off x="6697604" y="500688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04" name="円/楕円 13">
                <a:extLst>
                  <a:ext uri="{FF2B5EF4-FFF2-40B4-BE49-F238E27FC236}">
                    <a16:creationId xmlns:a16="http://schemas.microsoft.com/office/drawing/2014/main" id="{6ADDA132-A6D2-C8BC-7CA6-7A78A57C29AA}"/>
                  </a:ext>
                </a:extLst>
              </p:cNvPr>
              <p:cNvSpPr/>
              <p:nvPr/>
            </p:nvSpPr>
            <p:spPr>
              <a:xfrm>
                <a:off x="6652325" y="5080350"/>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5" name="円/楕円 24">
                <a:extLst>
                  <a:ext uri="{FF2B5EF4-FFF2-40B4-BE49-F238E27FC236}">
                    <a16:creationId xmlns:a16="http://schemas.microsoft.com/office/drawing/2014/main" id="{8F9F6CB0-06CD-C5A3-0472-A1017A5F865A}"/>
                  </a:ext>
                </a:extLst>
              </p:cNvPr>
              <p:cNvSpPr/>
              <p:nvPr/>
            </p:nvSpPr>
            <p:spPr>
              <a:xfrm>
                <a:off x="6633268" y="5036810"/>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198" name="直線矢印コネクタ 197">
              <a:extLst>
                <a:ext uri="{FF2B5EF4-FFF2-40B4-BE49-F238E27FC236}">
                  <a16:creationId xmlns:a16="http://schemas.microsoft.com/office/drawing/2014/main" id="{76B72894-EE4F-5314-6272-8898E0A22401}"/>
                </a:ext>
              </a:extLst>
            </p:cNvPr>
            <p:cNvCxnSpPr>
              <a:cxnSpLocks/>
            </p:cNvCxnSpPr>
            <p:nvPr/>
          </p:nvCxnSpPr>
          <p:spPr>
            <a:xfrm flipH="1" flipV="1">
              <a:off x="8231031" y="2508369"/>
              <a:ext cx="203751" cy="355912"/>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688ABBE8-AEB7-D947-22B9-FA4A25206D60}"/>
                </a:ext>
              </a:extLst>
            </p:cNvPr>
            <p:cNvCxnSpPr>
              <a:cxnSpLocks/>
              <a:endCxn id="209" idx="6"/>
            </p:cNvCxnSpPr>
            <p:nvPr/>
          </p:nvCxnSpPr>
          <p:spPr>
            <a:xfrm>
              <a:off x="8618922" y="3095136"/>
              <a:ext cx="61669" cy="10150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4" name="グループ化 243">
            <a:extLst>
              <a:ext uri="{FF2B5EF4-FFF2-40B4-BE49-F238E27FC236}">
                <a16:creationId xmlns:a16="http://schemas.microsoft.com/office/drawing/2014/main" id="{14B73947-B65A-F15F-0183-F768BF31C60A}"/>
              </a:ext>
            </a:extLst>
          </p:cNvPr>
          <p:cNvGrpSpPr/>
          <p:nvPr/>
        </p:nvGrpSpPr>
        <p:grpSpPr>
          <a:xfrm>
            <a:off x="2029078" y="4153064"/>
            <a:ext cx="3312675" cy="2611042"/>
            <a:chOff x="5767203" y="4092368"/>
            <a:chExt cx="3312675" cy="2611042"/>
          </a:xfrm>
        </p:grpSpPr>
        <p:grpSp>
          <p:nvGrpSpPr>
            <p:cNvPr id="245" name="グループ化 244">
              <a:extLst>
                <a:ext uri="{FF2B5EF4-FFF2-40B4-BE49-F238E27FC236}">
                  <a16:creationId xmlns:a16="http://schemas.microsoft.com/office/drawing/2014/main" id="{CDBDA67F-6E0A-345C-F5CC-60579455EC58}"/>
                </a:ext>
              </a:extLst>
            </p:cNvPr>
            <p:cNvGrpSpPr/>
            <p:nvPr/>
          </p:nvGrpSpPr>
          <p:grpSpPr>
            <a:xfrm>
              <a:off x="5767203" y="4249462"/>
              <a:ext cx="3312675" cy="2453948"/>
              <a:chOff x="8000655" y="1270442"/>
              <a:chExt cx="4709177" cy="3488441"/>
            </a:xfrm>
          </p:grpSpPr>
          <p:pic>
            <p:nvPicPr>
              <p:cNvPr id="287" name="図 286" descr="ダイアグラム&#10;&#10;自動的に生成された説明">
                <a:extLst>
                  <a:ext uri="{FF2B5EF4-FFF2-40B4-BE49-F238E27FC236}">
                    <a16:creationId xmlns:a16="http://schemas.microsoft.com/office/drawing/2014/main" id="{B39AF0B7-EB35-7915-FF6F-0BDDD583DC86}"/>
                  </a:ext>
                </a:extLst>
              </p:cNvPr>
              <p:cNvPicPr>
                <a:picLocks noChangeAspect="1"/>
              </p:cNvPicPr>
              <p:nvPr/>
            </p:nvPicPr>
            <p:blipFill rotWithShape="1">
              <a:blip r:embed="rId7"/>
              <a:srcRect r="50437"/>
              <a:stretch/>
            </p:blipFill>
            <p:spPr>
              <a:xfrm>
                <a:off x="8000655" y="1270442"/>
                <a:ext cx="2626557" cy="3488441"/>
              </a:xfrm>
              <a:prstGeom prst="rect">
                <a:avLst/>
              </a:prstGeom>
            </p:spPr>
          </p:pic>
          <p:pic>
            <p:nvPicPr>
              <p:cNvPr id="288" name="図 287" descr="ダイアグラム&#10;&#10;自動的に生成された説明">
                <a:extLst>
                  <a:ext uri="{FF2B5EF4-FFF2-40B4-BE49-F238E27FC236}">
                    <a16:creationId xmlns:a16="http://schemas.microsoft.com/office/drawing/2014/main" id="{7C1CD020-38FD-4EEA-BC3B-F59FEB08713A}"/>
                  </a:ext>
                </a:extLst>
              </p:cNvPr>
              <p:cNvPicPr>
                <a:picLocks noChangeAspect="1"/>
              </p:cNvPicPr>
              <p:nvPr/>
            </p:nvPicPr>
            <p:blipFill rotWithShape="1">
              <a:blip r:embed="rId7"/>
              <a:srcRect l="51571"/>
              <a:stretch/>
            </p:blipFill>
            <p:spPr>
              <a:xfrm>
                <a:off x="10451627" y="1652405"/>
                <a:ext cx="1914612" cy="2602416"/>
              </a:xfrm>
              <a:prstGeom prst="rect">
                <a:avLst/>
              </a:prstGeom>
            </p:spPr>
          </p:pic>
          <p:sp>
            <p:nvSpPr>
              <p:cNvPr id="289" name="テキスト ボックス 288">
                <a:extLst>
                  <a:ext uri="{FF2B5EF4-FFF2-40B4-BE49-F238E27FC236}">
                    <a16:creationId xmlns:a16="http://schemas.microsoft.com/office/drawing/2014/main" id="{1E92C738-97CF-543F-F6CF-B550E6DB2BA9}"/>
                  </a:ext>
                </a:extLst>
              </p:cNvPr>
              <p:cNvSpPr txBox="1"/>
              <p:nvPr/>
            </p:nvSpPr>
            <p:spPr>
              <a:xfrm>
                <a:off x="11961939" y="2092095"/>
                <a:ext cx="747893" cy="481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4</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90" name="テキスト ボックス 289">
                <a:extLst>
                  <a:ext uri="{FF2B5EF4-FFF2-40B4-BE49-F238E27FC236}">
                    <a16:creationId xmlns:a16="http://schemas.microsoft.com/office/drawing/2014/main" id="{C51EA34D-9B0C-B90E-CBED-89BD75E836E7}"/>
                  </a:ext>
                </a:extLst>
              </p:cNvPr>
              <p:cNvSpPr txBox="1"/>
              <p:nvPr/>
            </p:nvSpPr>
            <p:spPr>
              <a:xfrm>
                <a:off x="10010456" y="2256493"/>
                <a:ext cx="882340" cy="481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91" name="テキスト ボックス 290">
                <a:extLst>
                  <a:ext uri="{FF2B5EF4-FFF2-40B4-BE49-F238E27FC236}">
                    <a16:creationId xmlns:a16="http://schemas.microsoft.com/office/drawing/2014/main" id="{FF6C9DCE-8D0A-59E8-7DF1-7BB109E98AB7}"/>
                  </a:ext>
                </a:extLst>
              </p:cNvPr>
              <p:cNvSpPr txBox="1"/>
              <p:nvPr/>
            </p:nvSpPr>
            <p:spPr>
              <a:xfrm>
                <a:off x="11399013" y="3051899"/>
                <a:ext cx="882340" cy="48127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6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292" name="直線矢印コネクタ 291">
                <a:extLst>
                  <a:ext uri="{FF2B5EF4-FFF2-40B4-BE49-F238E27FC236}">
                    <a16:creationId xmlns:a16="http://schemas.microsoft.com/office/drawing/2014/main" id="{818F2BBA-09A6-0E3D-9A0B-25E4E58CB5C1}"/>
                  </a:ext>
                </a:extLst>
              </p:cNvPr>
              <p:cNvCxnSpPr>
                <a:stCxn id="290" idx="3"/>
              </p:cNvCxnSpPr>
              <p:nvPr/>
            </p:nvCxnSpPr>
            <p:spPr>
              <a:xfrm flipV="1">
                <a:off x="10892796" y="2368114"/>
                <a:ext cx="293884" cy="1290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3" name="直線矢印コネクタ 292">
                <a:extLst>
                  <a:ext uri="{FF2B5EF4-FFF2-40B4-BE49-F238E27FC236}">
                    <a16:creationId xmlns:a16="http://schemas.microsoft.com/office/drawing/2014/main" id="{4CA6EEBE-22DE-75AE-DE3B-C863CA519F81}"/>
                  </a:ext>
                </a:extLst>
              </p:cNvPr>
              <p:cNvCxnSpPr>
                <a:stCxn id="289" idx="1"/>
              </p:cNvCxnSpPr>
              <p:nvPr/>
            </p:nvCxnSpPr>
            <p:spPr>
              <a:xfrm flipH="1" flipV="1">
                <a:off x="11718428" y="2192883"/>
                <a:ext cx="243511" cy="1398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4" name="直線矢印コネクタ 293">
                <a:extLst>
                  <a:ext uri="{FF2B5EF4-FFF2-40B4-BE49-F238E27FC236}">
                    <a16:creationId xmlns:a16="http://schemas.microsoft.com/office/drawing/2014/main" id="{CD56D0AD-2017-EB3A-66FE-DF2953F954DE}"/>
                  </a:ext>
                </a:extLst>
              </p:cNvPr>
              <p:cNvCxnSpPr/>
              <p:nvPr/>
            </p:nvCxnSpPr>
            <p:spPr>
              <a:xfrm flipH="1" flipV="1">
                <a:off x="11140002" y="3001193"/>
                <a:ext cx="291715" cy="2709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5" name="テキスト ボックス 294">
                <a:extLst>
                  <a:ext uri="{FF2B5EF4-FFF2-40B4-BE49-F238E27FC236}">
                    <a16:creationId xmlns:a16="http://schemas.microsoft.com/office/drawing/2014/main" id="{659F8ED0-D680-15A6-0339-5E393A09FBBC}"/>
                  </a:ext>
                </a:extLst>
              </p:cNvPr>
              <p:cNvSpPr txBox="1"/>
              <p:nvPr/>
            </p:nvSpPr>
            <p:spPr>
              <a:xfrm>
                <a:off x="9462515" y="1744346"/>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cxnSp>
            <p:nvCxnSpPr>
              <p:cNvPr id="296" name="直線矢印コネクタ 295">
                <a:extLst>
                  <a:ext uri="{FF2B5EF4-FFF2-40B4-BE49-F238E27FC236}">
                    <a16:creationId xmlns:a16="http://schemas.microsoft.com/office/drawing/2014/main" id="{E85378F9-125B-572B-5B56-AC9388A42851}"/>
                  </a:ext>
                </a:extLst>
              </p:cNvPr>
              <p:cNvCxnSpPr>
                <a:cxnSpLocks/>
              </p:cNvCxnSpPr>
              <p:nvPr/>
            </p:nvCxnSpPr>
            <p:spPr>
              <a:xfrm flipH="1">
                <a:off x="9217200" y="2335686"/>
                <a:ext cx="61788" cy="436651"/>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46" name="テキスト ボックス 245">
              <a:extLst>
                <a:ext uri="{FF2B5EF4-FFF2-40B4-BE49-F238E27FC236}">
                  <a16:creationId xmlns:a16="http://schemas.microsoft.com/office/drawing/2014/main" id="{7A98D670-DD6F-1129-AADF-A72AD090524D}"/>
                </a:ext>
              </a:extLst>
            </p:cNvPr>
            <p:cNvSpPr txBox="1"/>
            <p:nvPr/>
          </p:nvSpPr>
          <p:spPr>
            <a:xfrm>
              <a:off x="7133395" y="4092368"/>
              <a:ext cx="1620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Irrawadi</a:t>
              </a:r>
              <a:r>
                <a:rPr kumimoji="1" lang="en-US" altLang="ja-JP" sz="18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event</a:t>
              </a:r>
              <a:endParaRPr kumimoji="1" lang="ja-JP" altLang="en-US" sz="18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47" name="テキスト ボックス 246">
              <a:extLst>
                <a:ext uri="{FF2B5EF4-FFF2-40B4-BE49-F238E27FC236}">
                  <a16:creationId xmlns:a16="http://schemas.microsoft.com/office/drawing/2014/main" id="{7B697BC4-00FE-06B4-A4E6-32411177674C}"/>
                </a:ext>
              </a:extLst>
            </p:cNvPr>
            <p:cNvSpPr txBox="1"/>
            <p:nvPr/>
          </p:nvSpPr>
          <p:spPr>
            <a:xfrm>
              <a:off x="6681275" y="6232789"/>
              <a:ext cx="16417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 Yoshimoto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PTEP. 2021, 073D02</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248" name="グループ化 247">
              <a:extLst>
                <a:ext uri="{FF2B5EF4-FFF2-40B4-BE49-F238E27FC236}">
                  <a16:creationId xmlns:a16="http://schemas.microsoft.com/office/drawing/2014/main" id="{74F95981-DA7C-E31A-5CB6-348EE6EE8DFF}"/>
                </a:ext>
              </a:extLst>
            </p:cNvPr>
            <p:cNvGrpSpPr/>
            <p:nvPr/>
          </p:nvGrpSpPr>
          <p:grpSpPr>
            <a:xfrm>
              <a:off x="6583315" y="5328523"/>
              <a:ext cx="259481" cy="276999"/>
              <a:chOff x="2057899" y="5633911"/>
              <a:chExt cx="443532" cy="473476"/>
            </a:xfrm>
          </p:grpSpPr>
          <p:grpSp>
            <p:nvGrpSpPr>
              <p:cNvPr id="271" name="グループ化 270">
                <a:extLst>
                  <a:ext uri="{FF2B5EF4-FFF2-40B4-BE49-F238E27FC236}">
                    <a16:creationId xmlns:a16="http://schemas.microsoft.com/office/drawing/2014/main" id="{9603E894-E082-268B-EAF0-C479076193D1}"/>
                  </a:ext>
                </a:extLst>
              </p:cNvPr>
              <p:cNvGrpSpPr/>
              <p:nvPr/>
            </p:nvGrpSpPr>
            <p:grpSpPr>
              <a:xfrm>
                <a:off x="2057899" y="5633911"/>
                <a:ext cx="443532" cy="473476"/>
                <a:chOff x="7068812" y="4512731"/>
                <a:chExt cx="907285" cy="968538"/>
              </a:xfrm>
            </p:grpSpPr>
            <p:sp>
              <p:nvSpPr>
                <p:cNvPr id="273" name="円/楕円 20">
                  <a:extLst>
                    <a:ext uri="{FF2B5EF4-FFF2-40B4-BE49-F238E27FC236}">
                      <a16:creationId xmlns:a16="http://schemas.microsoft.com/office/drawing/2014/main" id="{07EBD2BE-CC05-4C2B-437B-F83B9DB0F332}"/>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4" name="円/楕円 27">
                  <a:extLst>
                    <a:ext uri="{FF2B5EF4-FFF2-40B4-BE49-F238E27FC236}">
                      <a16:creationId xmlns:a16="http://schemas.microsoft.com/office/drawing/2014/main" id="{E2D781F5-3CF1-2590-F6D0-125B6A692A44}"/>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5" name="円/楕円 13">
                  <a:extLst>
                    <a:ext uri="{FF2B5EF4-FFF2-40B4-BE49-F238E27FC236}">
                      <a16:creationId xmlns:a16="http://schemas.microsoft.com/office/drawing/2014/main" id="{83E19450-9363-2448-6E25-C4222B435353}"/>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6" name="円/楕円 14">
                  <a:extLst>
                    <a:ext uri="{FF2B5EF4-FFF2-40B4-BE49-F238E27FC236}">
                      <a16:creationId xmlns:a16="http://schemas.microsoft.com/office/drawing/2014/main" id="{71B296CF-CA99-3C3F-9F3F-90ABFC248A7A}"/>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77" name="円/楕円 16">
                  <a:extLst>
                    <a:ext uri="{FF2B5EF4-FFF2-40B4-BE49-F238E27FC236}">
                      <a16:creationId xmlns:a16="http://schemas.microsoft.com/office/drawing/2014/main" id="{33EA75B4-18B6-FA68-6166-A1B8DB3D163C}"/>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8" name="円/楕円 17">
                  <a:extLst>
                    <a:ext uri="{FF2B5EF4-FFF2-40B4-BE49-F238E27FC236}">
                      <a16:creationId xmlns:a16="http://schemas.microsoft.com/office/drawing/2014/main" id="{25800281-2935-D696-F61C-6365D5BBD5DB}"/>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9" name="円/楕円 18">
                  <a:extLst>
                    <a:ext uri="{FF2B5EF4-FFF2-40B4-BE49-F238E27FC236}">
                      <a16:creationId xmlns:a16="http://schemas.microsoft.com/office/drawing/2014/main" id="{0EF88F42-62CD-8CC8-361C-B0A3000CB54A}"/>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0" name="円/楕円 21">
                  <a:extLst>
                    <a:ext uri="{FF2B5EF4-FFF2-40B4-BE49-F238E27FC236}">
                      <a16:creationId xmlns:a16="http://schemas.microsoft.com/office/drawing/2014/main" id="{69876C34-B68A-4D94-EC62-9389E61D121E}"/>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1" name="円/楕円 22">
                  <a:extLst>
                    <a:ext uri="{FF2B5EF4-FFF2-40B4-BE49-F238E27FC236}">
                      <a16:creationId xmlns:a16="http://schemas.microsoft.com/office/drawing/2014/main" id="{C7E9B09E-2FF5-F83A-534F-7B4B4D7F8F19}"/>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2" name="円/楕円 23">
                  <a:extLst>
                    <a:ext uri="{FF2B5EF4-FFF2-40B4-BE49-F238E27FC236}">
                      <a16:creationId xmlns:a16="http://schemas.microsoft.com/office/drawing/2014/main" id="{DE2D466D-243D-022E-3D83-FB8816125B70}"/>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3" name="円/楕円 25">
                  <a:extLst>
                    <a:ext uri="{FF2B5EF4-FFF2-40B4-BE49-F238E27FC236}">
                      <a16:creationId xmlns:a16="http://schemas.microsoft.com/office/drawing/2014/main" id="{C6FC02EA-C7AB-D659-4489-FE6AB4624824}"/>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4" name="円/楕円 26">
                  <a:extLst>
                    <a:ext uri="{FF2B5EF4-FFF2-40B4-BE49-F238E27FC236}">
                      <a16:creationId xmlns:a16="http://schemas.microsoft.com/office/drawing/2014/main" id="{251D384F-EAA5-31C7-5A3D-C2B3FCE34D37}"/>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5" name="円/楕円 28">
                  <a:extLst>
                    <a:ext uri="{FF2B5EF4-FFF2-40B4-BE49-F238E27FC236}">
                      <a16:creationId xmlns:a16="http://schemas.microsoft.com/office/drawing/2014/main" id="{77B47B98-B960-8670-5D49-D579C6069FA2}"/>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6" name="円/楕円 19">
                  <a:extLst>
                    <a:ext uri="{FF2B5EF4-FFF2-40B4-BE49-F238E27FC236}">
                      <a16:creationId xmlns:a16="http://schemas.microsoft.com/office/drawing/2014/main" id="{8E871645-8BC9-A978-7EEE-432EAF3C0EA2}"/>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72" name="円/楕円 24">
                <a:extLst>
                  <a:ext uri="{FF2B5EF4-FFF2-40B4-BE49-F238E27FC236}">
                    <a16:creationId xmlns:a16="http://schemas.microsoft.com/office/drawing/2014/main" id="{1A3524ED-6F74-2F57-2518-381D50FB57A1}"/>
                  </a:ext>
                </a:extLst>
              </p:cNvPr>
              <p:cNvSpPr/>
              <p:nvPr/>
            </p:nvSpPr>
            <p:spPr>
              <a:xfrm>
                <a:off x="2246706" y="5823580"/>
                <a:ext cx="162059" cy="162059"/>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249" name="グループ化 248">
              <a:extLst>
                <a:ext uri="{FF2B5EF4-FFF2-40B4-BE49-F238E27FC236}">
                  <a16:creationId xmlns:a16="http://schemas.microsoft.com/office/drawing/2014/main" id="{2CD4E892-DF7A-F29D-D392-9E22BA377A02}"/>
                </a:ext>
              </a:extLst>
            </p:cNvPr>
            <p:cNvGrpSpPr/>
            <p:nvPr/>
          </p:nvGrpSpPr>
          <p:grpSpPr>
            <a:xfrm>
              <a:off x="6469795" y="5821739"/>
              <a:ext cx="143870" cy="130992"/>
              <a:chOff x="5843677" y="4879968"/>
              <a:chExt cx="143870" cy="130992"/>
            </a:xfrm>
          </p:grpSpPr>
          <p:sp>
            <p:nvSpPr>
              <p:cNvPr id="266" name="円/楕円 14">
                <a:extLst>
                  <a:ext uri="{FF2B5EF4-FFF2-40B4-BE49-F238E27FC236}">
                    <a16:creationId xmlns:a16="http://schemas.microsoft.com/office/drawing/2014/main" id="{4D4D93A0-2DFB-8F30-ED4F-BCDC4E550620}"/>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67" name="円/楕円 22">
                <a:extLst>
                  <a:ext uri="{FF2B5EF4-FFF2-40B4-BE49-F238E27FC236}">
                    <a16:creationId xmlns:a16="http://schemas.microsoft.com/office/drawing/2014/main" id="{308EA265-DE14-B85C-4613-B11E7106851A}"/>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8" name="円/楕円 25">
                <a:extLst>
                  <a:ext uri="{FF2B5EF4-FFF2-40B4-BE49-F238E27FC236}">
                    <a16:creationId xmlns:a16="http://schemas.microsoft.com/office/drawing/2014/main" id="{718FF8C3-975A-BDD1-10E9-E7FB6834AC28}"/>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9" name="円/楕円 19">
                <a:extLst>
                  <a:ext uri="{FF2B5EF4-FFF2-40B4-BE49-F238E27FC236}">
                    <a16:creationId xmlns:a16="http://schemas.microsoft.com/office/drawing/2014/main" id="{8893891A-CB2C-35F6-79C0-A7A747DEBD75}"/>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0" name="円/楕円 24">
                <a:extLst>
                  <a:ext uri="{FF2B5EF4-FFF2-40B4-BE49-F238E27FC236}">
                    <a16:creationId xmlns:a16="http://schemas.microsoft.com/office/drawing/2014/main" id="{92DD5FEC-C242-CAD4-A03A-46DD513FA427}"/>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250" name="グループ化 249">
              <a:extLst>
                <a:ext uri="{FF2B5EF4-FFF2-40B4-BE49-F238E27FC236}">
                  <a16:creationId xmlns:a16="http://schemas.microsoft.com/office/drawing/2014/main" id="{5D5654AD-E519-7A3D-322B-0096042C46EA}"/>
                </a:ext>
              </a:extLst>
            </p:cNvPr>
            <p:cNvGrpSpPr/>
            <p:nvPr/>
          </p:nvGrpSpPr>
          <p:grpSpPr>
            <a:xfrm>
              <a:off x="6428437" y="4946190"/>
              <a:ext cx="143870" cy="130992"/>
              <a:chOff x="5843677" y="4879968"/>
              <a:chExt cx="143870" cy="130992"/>
            </a:xfrm>
          </p:grpSpPr>
          <p:sp>
            <p:nvSpPr>
              <p:cNvPr id="261" name="円/楕円 14">
                <a:extLst>
                  <a:ext uri="{FF2B5EF4-FFF2-40B4-BE49-F238E27FC236}">
                    <a16:creationId xmlns:a16="http://schemas.microsoft.com/office/drawing/2014/main" id="{1ABEA8E4-2EF0-BD43-A102-545B826A44C6}"/>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62" name="円/楕円 22">
                <a:extLst>
                  <a:ext uri="{FF2B5EF4-FFF2-40B4-BE49-F238E27FC236}">
                    <a16:creationId xmlns:a16="http://schemas.microsoft.com/office/drawing/2014/main" id="{2A1B2E73-FE77-9216-1C03-F86134161016}"/>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3" name="円/楕円 25">
                <a:extLst>
                  <a:ext uri="{FF2B5EF4-FFF2-40B4-BE49-F238E27FC236}">
                    <a16:creationId xmlns:a16="http://schemas.microsoft.com/office/drawing/2014/main" id="{3CC0C6E7-1005-BAB3-38C5-A286A5EFFEA5}"/>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4" name="円/楕円 19">
                <a:extLst>
                  <a:ext uri="{FF2B5EF4-FFF2-40B4-BE49-F238E27FC236}">
                    <a16:creationId xmlns:a16="http://schemas.microsoft.com/office/drawing/2014/main" id="{80FFCB9F-BF35-FD47-6A26-767AB7DB26A9}"/>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5" name="円/楕円 24">
                <a:extLst>
                  <a:ext uri="{FF2B5EF4-FFF2-40B4-BE49-F238E27FC236}">
                    <a16:creationId xmlns:a16="http://schemas.microsoft.com/office/drawing/2014/main" id="{9EC514E7-6A0C-CC77-FE2C-BAE19CDCB462}"/>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251" name="グループ化 250">
              <a:extLst>
                <a:ext uri="{FF2B5EF4-FFF2-40B4-BE49-F238E27FC236}">
                  <a16:creationId xmlns:a16="http://schemas.microsoft.com/office/drawing/2014/main" id="{CCA23684-8327-3FDA-07F7-7F15562640E9}"/>
                </a:ext>
              </a:extLst>
            </p:cNvPr>
            <p:cNvGrpSpPr/>
            <p:nvPr/>
          </p:nvGrpSpPr>
          <p:grpSpPr>
            <a:xfrm>
              <a:off x="6915840" y="5112378"/>
              <a:ext cx="143870" cy="130992"/>
              <a:chOff x="5843677" y="4879968"/>
              <a:chExt cx="143870" cy="130992"/>
            </a:xfrm>
          </p:grpSpPr>
          <p:sp>
            <p:nvSpPr>
              <p:cNvPr id="257" name="円/楕円 14">
                <a:extLst>
                  <a:ext uri="{FF2B5EF4-FFF2-40B4-BE49-F238E27FC236}">
                    <a16:creationId xmlns:a16="http://schemas.microsoft.com/office/drawing/2014/main" id="{33503C42-F37C-F336-0E74-5AA7BA5CD6C8}"/>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58" name="円/楕円 22">
                <a:extLst>
                  <a:ext uri="{FF2B5EF4-FFF2-40B4-BE49-F238E27FC236}">
                    <a16:creationId xmlns:a16="http://schemas.microsoft.com/office/drawing/2014/main" id="{BEB3B51A-1D7D-3FB4-6CAE-E035CB947AD9}"/>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9" name="円/楕円 25">
                <a:extLst>
                  <a:ext uri="{FF2B5EF4-FFF2-40B4-BE49-F238E27FC236}">
                    <a16:creationId xmlns:a16="http://schemas.microsoft.com/office/drawing/2014/main" id="{DE482391-2775-6046-14B0-7785BF7145BE}"/>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0" name="円/楕円 19">
                <a:extLst>
                  <a:ext uri="{FF2B5EF4-FFF2-40B4-BE49-F238E27FC236}">
                    <a16:creationId xmlns:a16="http://schemas.microsoft.com/office/drawing/2014/main" id="{1A947160-5AD9-D444-10E2-AB6E7AF9BE59}"/>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252" name="直線矢印コネクタ 251">
              <a:extLst>
                <a:ext uri="{FF2B5EF4-FFF2-40B4-BE49-F238E27FC236}">
                  <a16:creationId xmlns:a16="http://schemas.microsoft.com/office/drawing/2014/main" id="{71D0C8EE-BAA7-B858-CA91-5B86ED1CCD51}"/>
                </a:ext>
              </a:extLst>
            </p:cNvPr>
            <p:cNvCxnSpPr>
              <a:cxnSpLocks/>
            </p:cNvCxnSpPr>
            <p:nvPr/>
          </p:nvCxnSpPr>
          <p:spPr>
            <a:xfrm flipH="1" flipV="1">
              <a:off x="6512157" y="5088871"/>
              <a:ext cx="99921" cy="253051"/>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直線矢印コネクタ 252">
              <a:extLst>
                <a:ext uri="{FF2B5EF4-FFF2-40B4-BE49-F238E27FC236}">
                  <a16:creationId xmlns:a16="http://schemas.microsoft.com/office/drawing/2014/main" id="{828BAC51-17BD-70E0-7D98-E2EB858955B0}"/>
                </a:ext>
              </a:extLst>
            </p:cNvPr>
            <p:cNvCxnSpPr>
              <a:cxnSpLocks/>
            </p:cNvCxnSpPr>
            <p:nvPr/>
          </p:nvCxnSpPr>
          <p:spPr>
            <a:xfrm flipV="1">
              <a:off x="6802467" y="5229510"/>
              <a:ext cx="115326" cy="125081"/>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直線矢印コネクタ 253">
              <a:extLst>
                <a:ext uri="{FF2B5EF4-FFF2-40B4-BE49-F238E27FC236}">
                  <a16:creationId xmlns:a16="http://schemas.microsoft.com/office/drawing/2014/main" id="{3BB83FD5-5C24-6390-E719-71D6AAF2BDCD}"/>
                </a:ext>
              </a:extLst>
            </p:cNvPr>
            <p:cNvCxnSpPr>
              <a:cxnSpLocks/>
            </p:cNvCxnSpPr>
            <p:nvPr/>
          </p:nvCxnSpPr>
          <p:spPr>
            <a:xfrm flipH="1">
              <a:off x="6562794" y="5589630"/>
              <a:ext cx="88436" cy="221853"/>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54953D7F-1C74-7CB7-A1E4-AF4EA0F35F10}"/>
                </a:ext>
              </a:extLst>
            </p:cNvPr>
            <p:cNvCxnSpPr/>
            <p:nvPr/>
          </p:nvCxnSpPr>
          <p:spPr>
            <a:xfrm flipV="1">
              <a:off x="6661697" y="4852162"/>
              <a:ext cx="112051" cy="1525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56" name="円/楕円 24">
              <a:extLst>
                <a:ext uri="{FF2B5EF4-FFF2-40B4-BE49-F238E27FC236}">
                  <a16:creationId xmlns:a16="http://schemas.microsoft.com/office/drawing/2014/main" id="{52F870B6-C290-F7E0-6B2C-357CC6DDEDE4}"/>
                </a:ext>
              </a:extLst>
            </p:cNvPr>
            <p:cNvSpPr/>
            <p:nvPr/>
          </p:nvSpPr>
          <p:spPr>
            <a:xfrm>
              <a:off x="6638075" y="4855842"/>
              <a:ext cx="113396" cy="113396"/>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97" name="角丸四角形 296">
            <a:extLst>
              <a:ext uri="{FF2B5EF4-FFF2-40B4-BE49-F238E27FC236}">
                <a16:creationId xmlns:a16="http://schemas.microsoft.com/office/drawing/2014/main" id="{2D376652-CF8B-B4C6-579A-E8630AD3ABBE}"/>
              </a:ext>
            </a:extLst>
          </p:cNvPr>
          <p:cNvSpPr/>
          <p:nvPr/>
        </p:nvSpPr>
        <p:spPr>
          <a:xfrm>
            <a:off x="5748961" y="3209027"/>
            <a:ext cx="5848340" cy="2900994"/>
          </a:xfrm>
          <a:prstGeom prst="roundRect">
            <a:avLst>
              <a:gd name="adj" fmla="val 6692"/>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98" name="角丸四角形 297">
            <a:extLst>
              <a:ext uri="{FF2B5EF4-FFF2-40B4-BE49-F238E27FC236}">
                <a16:creationId xmlns:a16="http://schemas.microsoft.com/office/drawing/2014/main" id="{D1C1E980-DF8A-20DF-E6EB-FB23C7186086}"/>
              </a:ext>
            </a:extLst>
          </p:cNvPr>
          <p:cNvSpPr/>
          <p:nvPr/>
        </p:nvSpPr>
        <p:spPr>
          <a:xfrm>
            <a:off x="1944561" y="4072453"/>
            <a:ext cx="3765035" cy="2706181"/>
          </a:xfrm>
          <a:prstGeom prst="roundRect">
            <a:avLst>
              <a:gd name="adj" fmla="val 669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cxnSp>
        <p:nvCxnSpPr>
          <p:cNvPr id="299" name="直線矢印コネクタ 298">
            <a:extLst>
              <a:ext uri="{FF2B5EF4-FFF2-40B4-BE49-F238E27FC236}">
                <a16:creationId xmlns:a16="http://schemas.microsoft.com/office/drawing/2014/main" id="{23EE7038-40E6-597A-22CC-D8D8F06ED483}"/>
              </a:ext>
            </a:extLst>
          </p:cNvPr>
          <p:cNvCxnSpPr>
            <a:cxnSpLocks/>
          </p:cNvCxnSpPr>
          <p:nvPr/>
        </p:nvCxnSpPr>
        <p:spPr>
          <a:xfrm flipH="1" flipV="1">
            <a:off x="4800534" y="2489497"/>
            <a:ext cx="1746083" cy="71953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0" name="直線矢印コネクタ 299">
            <a:extLst>
              <a:ext uri="{FF2B5EF4-FFF2-40B4-BE49-F238E27FC236}">
                <a16:creationId xmlns:a16="http://schemas.microsoft.com/office/drawing/2014/main" id="{ED9CC21E-0FEE-AAEE-2A6C-861666FC0A75}"/>
              </a:ext>
            </a:extLst>
          </p:cNvPr>
          <p:cNvCxnSpPr>
            <a:cxnSpLocks/>
          </p:cNvCxnSpPr>
          <p:nvPr/>
        </p:nvCxnSpPr>
        <p:spPr>
          <a:xfrm flipV="1">
            <a:off x="3414973" y="3164349"/>
            <a:ext cx="408693" cy="929520"/>
          </a:xfrm>
          <a:prstGeom prst="straightConnector1">
            <a:avLst/>
          </a:prstGeom>
          <a:ln w="28575">
            <a:solidFill>
              <a:srgbClr val="FF2600"/>
            </a:solidFill>
            <a:tailEnd type="triangle"/>
          </a:ln>
        </p:spPr>
        <p:style>
          <a:lnRef idx="1">
            <a:schemeClr val="accent1"/>
          </a:lnRef>
          <a:fillRef idx="0">
            <a:schemeClr val="accent1"/>
          </a:fillRef>
          <a:effectRef idx="0">
            <a:schemeClr val="accent1"/>
          </a:effectRef>
          <a:fontRef idx="minor">
            <a:schemeClr val="tx1"/>
          </a:fontRef>
        </p:style>
      </p:cxnSp>
      <p:sp>
        <p:nvSpPr>
          <p:cNvPr id="301" name="テキスト ボックス 300">
            <a:extLst>
              <a:ext uri="{FF2B5EF4-FFF2-40B4-BE49-F238E27FC236}">
                <a16:creationId xmlns:a16="http://schemas.microsoft.com/office/drawing/2014/main" id="{1DB28059-C120-7E10-90BD-DFB903EBF766}"/>
              </a:ext>
            </a:extLst>
          </p:cNvPr>
          <p:cNvSpPr txBox="1"/>
          <p:nvPr/>
        </p:nvSpPr>
        <p:spPr>
          <a:xfrm>
            <a:off x="2052900" y="3705788"/>
            <a:ext cx="17235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Nuclear s state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2" name="テキスト ボックス 301">
            <a:extLst>
              <a:ext uri="{FF2B5EF4-FFF2-40B4-BE49-F238E27FC236}">
                <a16:creationId xmlns:a16="http://schemas.microsoft.com/office/drawing/2014/main" id="{497474BE-4A79-44C2-53CE-C9B73D25906C}"/>
              </a:ext>
            </a:extLst>
          </p:cNvPr>
          <p:cNvSpPr txBox="1"/>
          <p:nvPr/>
        </p:nvSpPr>
        <p:spPr>
          <a:xfrm>
            <a:off x="6614200" y="2825283"/>
            <a:ext cx="17363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Nuclear p state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3" name="テキスト ボックス 302">
            <a:extLst>
              <a:ext uri="{FF2B5EF4-FFF2-40B4-BE49-F238E27FC236}">
                <a16:creationId xmlns:a16="http://schemas.microsoft.com/office/drawing/2014/main" id="{CBEBE365-E10E-36B9-9DD7-7C8060A45A7F}"/>
              </a:ext>
            </a:extLst>
          </p:cNvPr>
          <p:cNvSpPr txBox="1"/>
          <p:nvPr/>
        </p:nvSpPr>
        <p:spPr>
          <a:xfrm>
            <a:off x="1223043" y="811142"/>
            <a:ext cx="1006397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Confirm the attractive </a:t>
            </a:r>
            <a:r>
              <a:rPr kumimoji="1" lang="en-US" altLang="ja-JP" sz="2000" b="0" i="0" u="sng"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20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-nuclear potential from observation of </a:t>
            </a:r>
            <a:r>
              <a:rPr kumimoji="1" lang="en-US" altLang="ja-JP" sz="2000" b="0" i="0" u="sng"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 </a:t>
            </a:r>
            <a:r>
              <a:rPr kumimoji="1" lang="en-US" altLang="ja-JP" sz="2000" b="0" i="0" u="sng"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hypernuclei</a:t>
            </a:r>
            <a:r>
              <a:rPr kumimoji="1" lang="en-US" altLang="ja-JP" sz="2000" b="0" i="0" u="sng"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in emulsion</a:t>
            </a:r>
            <a:endParaRPr kumimoji="1" lang="ja-JP" altLang="en-US" sz="2000" b="0" i="0" u="sng"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4" name="テキスト ボックス 303">
            <a:extLst>
              <a:ext uri="{FF2B5EF4-FFF2-40B4-BE49-F238E27FC236}">
                <a16:creationId xmlns:a16="http://schemas.microsoft.com/office/drawing/2014/main" id="{E3B9ABF0-1600-8DF4-D418-008550A4427F}"/>
              </a:ext>
            </a:extLst>
          </p:cNvPr>
          <p:cNvSpPr txBox="1"/>
          <p:nvPr/>
        </p:nvSpPr>
        <p:spPr>
          <a:xfrm>
            <a:off x="7175276" y="1231083"/>
            <a:ext cx="47958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Measure the mass of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nuclei produced by absorption of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into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14</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nucleus in emulsion.</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5" name="テキスト ボックス 304">
            <a:extLst>
              <a:ext uri="{FF2B5EF4-FFF2-40B4-BE49-F238E27FC236}">
                <a16:creationId xmlns:a16="http://schemas.microsoft.com/office/drawing/2014/main" id="{669A006C-4DE0-6FEC-7EA2-DDE5B4C1889E}"/>
              </a:ext>
            </a:extLst>
          </p:cNvPr>
          <p:cNvSpPr txBox="1"/>
          <p:nvPr/>
        </p:nvSpPr>
        <p:spPr>
          <a:xfrm>
            <a:off x="4779639" y="2304558"/>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6" name="テキスト ボックス 305">
            <a:extLst>
              <a:ext uri="{FF2B5EF4-FFF2-40B4-BE49-F238E27FC236}">
                <a16:creationId xmlns:a16="http://schemas.microsoft.com/office/drawing/2014/main" id="{1146AD80-6894-0CE0-7947-5A933E58B7EC}"/>
              </a:ext>
            </a:extLst>
          </p:cNvPr>
          <p:cNvSpPr txBox="1"/>
          <p:nvPr/>
        </p:nvSpPr>
        <p:spPr>
          <a:xfrm>
            <a:off x="4691349" y="2932028"/>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~6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7" name="テキスト ボックス 306">
            <a:extLst>
              <a:ext uri="{FF2B5EF4-FFF2-40B4-BE49-F238E27FC236}">
                <a16:creationId xmlns:a16="http://schemas.microsoft.com/office/drawing/2014/main" id="{5C500423-8D4E-1C91-C92D-D0BBA922633E}"/>
              </a:ext>
            </a:extLst>
          </p:cNvPr>
          <p:cNvSpPr txBox="1"/>
          <p:nvPr/>
        </p:nvSpPr>
        <p:spPr>
          <a:xfrm>
            <a:off x="7968002" y="1893313"/>
            <a:ext cx="39796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Two different energy levels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~1 MeV (p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 ~6 MeV (s state)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08" name="テキスト ボックス 307">
            <a:extLst>
              <a:ext uri="{FF2B5EF4-FFF2-40B4-BE49-F238E27FC236}">
                <a16:creationId xmlns:a16="http://schemas.microsoft.com/office/drawing/2014/main" id="{FD2954FB-32B2-4BC0-596A-A1E19E82C591}"/>
              </a:ext>
            </a:extLst>
          </p:cNvPr>
          <p:cNvSpPr txBox="1"/>
          <p:nvPr/>
        </p:nvSpPr>
        <p:spPr>
          <a:xfrm>
            <a:off x="7144142" y="4828984"/>
            <a:ext cx="271797" cy="2397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spTree>
    <p:extLst>
      <p:ext uri="{BB962C8B-B14F-4D97-AF65-F5344CB8AC3E}">
        <p14:creationId xmlns:p14="http://schemas.microsoft.com/office/powerpoint/2010/main" val="4105415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13542B-A1AB-9843-9C39-0ABE65D2917C}"/>
              </a:ext>
            </a:extLst>
          </p:cNvPr>
          <p:cNvSpPr>
            <a:spLocks noGrp="1"/>
          </p:cNvSpPr>
          <p:nvPr>
            <p:ph type="title"/>
          </p:nvPr>
        </p:nvSpPr>
        <p:spPr>
          <a:xfrm>
            <a:off x="838200" y="27481"/>
            <a:ext cx="10515600" cy="996337"/>
          </a:xfrm>
        </p:spPr>
        <p:txBody>
          <a:bodyPr>
            <a:normAutofit fontScale="90000"/>
          </a:bodyPr>
          <a:lstStyle/>
          <a:p>
            <a:r>
              <a:rPr kumimoji="1" lang="en-US" altLang="ja-JP" dirty="0"/>
              <a:t>Spectroscopic study of </a:t>
            </a:r>
            <a:r>
              <a:rPr kumimoji="1" lang="en-US" altLang="ja-JP" baseline="30000" dirty="0"/>
              <a:t>12</a:t>
            </a:r>
            <a:r>
              <a:rPr kumimoji="1" lang="en-US" altLang="ja-JP" baseline="-25000" dirty="0">
                <a:latin typeface="Symbol" pitchFamily="2" charset="2"/>
              </a:rPr>
              <a:t>X</a:t>
            </a:r>
            <a:r>
              <a:rPr kumimoji="1" lang="en-US" altLang="ja-JP" dirty="0"/>
              <a:t>Be </a:t>
            </a:r>
            <a:r>
              <a:rPr kumimoji="1" lang="en-US" altLang="ja-JP" dirty="0" err="1"/>
              <a:t>hypernucleus</a:t>
            </a:r>
            <a:endParaRPr kumimoji="1" lang="ja-JP" altLang="en-US"/>
          </a:p>
        </p:txBody>
      </p:sp>
      <p:sp>
        <p:nvSpPr>
          <p:cNvPr id="4" name="テキスト ボックス 3">
            <a:extLst>
              <a:ext uri="{FF2B5EF4-FFF2-40B4-BE49-F238E27FC236}">
                <a16:creationId xmlns:a16="http://schemas.microsoft.com/office/drawing/2014/main" id="{0C848817-5712-E648-B305-A6E840E03CB4}"/>
              </a:ext>
            </a:extLst>
          </p:cNvPr>
          <p:cNvSpPr txBox="1"/>
          <p:nvPr/>
        </p:nvSpPr>
        <p:spPr>
          <a:xfrm>
            <a:off x="6360855" y="3295786"/>
            <a:ext cx="3676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panose="020B0604020202020204"/>
                <a:ea typeface="ＭＳ Ｐゴシック" panose="020B0600070205080204" pitchFamily="34" charset="-128"/>
                <a:cs typeface="+mn-cs"/>
                <a:sym typeface="Wingdings" pitchFamily="2" charset="2"/>
              </a:rPr>
              <a:t> To be updated in E70 with S-2S</a:t>
            </a:r>
            <a:endParaRPr kumimoji="1" lang="ja-JP" altLang="en-US" sz="1800" b="0" i="0" u="none" strike="noStrike" kern="1200" cap="none" spc="0" normalizeH="0" baseline="0" noProof="0">
              <a:ln>
                <a:noFill/>
              </a:ln>
              <a:solidFill>
                <a:srgbClr val="0070C0"/>
              </a:solidFill>
              <a:effectLst/>
              <a:uLnTx/>
              <a:uFillTx/>
              <a:latin typeface="Arial" panose="020B0604020202020204"/>
              <a:ea typeface="ＭＳ Ｐゴシック" panose="020B0600070205080204" pitchFamily="34" charset="-128"/>
              <a:cs typeface="+mn-cs"/>
            </a:endParaRPr>
          </a:p>
        </p:txBody>
      </p:sp>
      <p:sp>
        <p:nvSpPr>
          <p:cNvPr id="5" name="スライド番号プレースホルダー 4">
            <a:extLst>
              <a:ext uri="{FF2B5EF4-FFF2-40B4-BE49-F238E27FC236}">
                <a16:creationId xmlns:a16="http://schemas.microsoft.com/office/drawing/2014/main" id="{905C3BDD-EED2-F949-8A86-B6F794F40D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6" name="New picture">
            <a:extLst>
              <a:ext uri="{FF2B5EF4-FFF2-40B4-BE49-F238E27FC236}">
                <a16:creationId xmlns:a16="http://schemas.microsoft.com/office/drawing/2014/main" id="{C8993508-58D7-92FA-0BFB-AE3C4C2DC918}"/>
              </a:ext>
            </a:extLst>
          </p:cNvPr>
          <p:cNvPicPr/>
          <p:nvPr/>
        </p:nvPicPr>
        <p:blipFill>
          <a:blip r:embed="rId3"/>
          <a:srcRect l="52133" b="66562"/>
          <a:stretch/>
        </p:blipFill>
        <p:spPr>
          <a:xfrm>
            <a:off x="5870713" y="1299074"/>
            <a:ext cx="5176967" cy="2761993"/>
          </a:xfrm>
          <a:prstGeom prst="rect">
            <a:avLst/>
          </a:prstGeom>
        </p:spPr>
      </p:pic>
      <p:pic>
        <p:nvPicPr>
          <p:cNvPr id="7" name="New picture">
            <a:extLst>
              <a:ext uri="{FF2B5EF4-FFF2-40B4-BE49-F238E27FC236}">
                <a16:creationId xmlns:a16="http://schemas.microsoft.com/office/drawing/2014/main" id="{E2FEEBA0-DEBA-6135-F5BC-27085E53D161}"/>
              </a:ext>
            </a:extLst>
          </p:cNvPr>
          <p:cNvPicPr/>
          <p:nvPr/>
        </p:nvPicPr>
        <p:blipFill>
          <a:blip r:embed="rId4"/>
          <a:stretch>
            <a:fillRect/>
          </a:stretch>
        </p:blipFill>
        <p:spPr>
          <a:xfrm>
            <a:off x="1366472" y="1404730"/>
            <a:ext cx="4205878" cy="5150500"/>
          </a:xfrm>
          <a:prstGeom prst="rect">
            <a:avLst/>
          </a:prstGeom>
        </p:spPr>
      </p:pic>
      <p:sp>
        <p:nvSpPr>
          <p:cNvPr id="3" name="テキスト ボックス 2">
            <a:extLst>
              <a:ext uri="{FF2B5EF4-FFF2-40B4-BE49-F238E27FC236}">
                <a16:creationId xmlns:a16="http://schemas.microsoft.com/office/drawing/2014/main" id="{E00E8F46-838A-3C4C-99F6-2AABC8A2F243}"/>
              </a:ext>
            </a:extLst>
          </p:cNvPr>
          <p:cNvSpPr txBox="1"/>
          <p:nvPr/>
        </p:nvSpPr>
        <p:spPr>
          <a:xfrm>
            <a:off x="947623" y="855193"/>
            <a:ext cx="29596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J-PARC E05 experiment</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0053B2E1-F1C1-4FB0-CE33-EF4CBF90F6E5}"/>
              </a:ext>
            </a:extLst>
          </p:cNvPr>
          <p:cNvSpPr txBox="1"/>
          <p:nvPr/>
        </p:nvSpPr>
        <p:spPr>
          <a:xfrm>
            <a:off x="530088" y="3979980"/>
            <a:ext cx="2441694" cy="646331"/>
          </a:xfrm>
          <a:prstGeom prst="rect">
            <a:avLst/>
          </a:prstGeom>
          <a:noFill/>
        </p:spPr>
        <p:txBody>
          <a:bodyPr wrap="none" rtlCol="0">
            <a:spAutoFit/>
          </a:bodyPr>
          <a:lstStyle/>
          <a:p>
            <a:r>
              <a:rPr kumimoji="1" lang="en-US" altLang="ja-JP" baseline="30000" dirty="0"/>
              <a:t>12</a:t>
            </a:r>
            <a:r>
              <a:rPr kumimoji="1" lang="en-US" altLang="ja-JP" dirty="0"/>
              <a:t>C (K-, K+) reaction</a:t>
            </a:r>
          </a:p>
          <a:p>
            <a:r>
              <a:rPr lang="en-US" altLang="ja-JP" dirty="0"/>
              <a:t>w/ 1.8 GeV/c K- beam</a:t>
            </a:r>
            <a:endParaRPr kumimoji="1" lang="ja-JP" altLang="en-US"/>
          </a:p>
        </p:txBody>
      </p:sp>
      <p:sp>
        <p:nvSpPr>
          <p:cNvPr id="9" name="テキスト ボックス 8">
            <a:extLst>
              <a:ext uri="{FF2B5EF4-FFF2-40B4-BE49-F238E27FC236}">
                <a16:creationId xmlns:a16="http://schemas.microsoft.com/office/drawing/2014/main" id="{34B875C4-ED11-8D16-ECC2-B529A924B772}"/>
              </a:ext>
            </a:extLst>
          </p:cNvPr>
          <p:cNvSpPr txBox="1"/>
          <p:nvPr/>
        </p:nvSpPr>
        <p:spPr>
          <a:xfrm>
            <a:off x="530088" y="5007223"/>
            <a:ext cx="2839239" cy="646331"/>
          </a:xfrm>
          <a:prstGeom prst="rect">
            <a:avLst/>
          </a:prstGeom>
          <a:noFill/>
        </p:spPr>
        <p:txBody>
          <a:bodyPr wrap="none" rtlCol="0">
            <a:spAutoFit/>
          </a:bodyPr>
          <a:lstStyle/>
          <a:p>
            <a:r>
              <a:rPr kumimoji="1" lang="en-US" altLang="ja-JP" dirty="0"/>
              <a:t>Moderate Mass resolution</a:t>
            </a:r>
          </a:p>
          <a:p>
            <a:r>
              <a:rPr lang="en-US" altLang="ja-JP" dirty="0"/>
              <a:t>of 8.2 MeV (FWHM)</a:t>
            </a:r>
            <a:endParaRPr kumimoji="1" lang="ja-JP" altLang="en-US"/>
          </a:p>
        </p:txBody>
      </p:sp>
      <p:sp>
        <p:nvSpPr>
          <p:cNvPr id="10" name="テキスト ボックス 9">
            <a:extLst>
              <a:ext uri="{FF2B5EF4-FFF2-40B4-BE49-F238E27FC236}">
                <a16:creationId xmlns:a16="http://schemas.microsoft.com/office/drawing/2014/main" id="{A692ABEA-50DB-F269-D5D2-D58B27F0FC06}"/>
              </a:ext>
            </a:extLst>
          </p:cNvPr>
          <p:cNvSpPr txBox="1"/>
          <p:nvPr/>
        </p:nvSpPr>
        <p:spPr>
          <a:xfrm>
            <a:off x="6721883" y="3979980"/>
            <a:ext cx="2954655" cy="923330"/>
          </a:xfrm>
          <a:prstGeom prst="rect">
            <a:avLst/>
          </a:prstGeom>
          <a:noFill/>
        </p:spPr>
        <p:txBody>
          <a:bodyPr wrap="none" rtlCol="0">
            <a:spAutoFit/>
          </a:bodyPr>
          <a:lstStyle/>
          <a:p>
            <a:r>
              <a:rPr kumimoji="1" lang="en-US" altLang="ja-JP" dirty="0"/>
              <a:t>Events below the threshold</a:t>
            </a:r>
          </a:p>
          <a:p>
            <a:pPr marL="285750" indent="-285750">
              <a:buFont typeface="Arial" panose="020B0604020202020204" pitchFamily="34" charset="0"/>
              <a:buChar char="•"/>
            </a:pPr>
            <a:r>
              <a:rPr lang="en-US" altLang="ja-JP" dirty="0"/>
              <a:t>Bound state ?</a:t>
            </a:r>
          </a:p>
          <a:p>
            <a:pPr marL="285750" indent="-285750">
              <a:buFont typeface="Arial" panose="020B0604020202020204" pitchFamily="34" charset="0"/>
              <a:buChar char="•"/>
            </a:pPr>
            <a:r>
              <a:rPr kumimoji="1" lang="en-US" altLang="ja-JP" dirty="0"/>
              <a:t>Continuous state ?</a:t>
            </a:r>
            <a:endParaRPr kumimoji="1" lang="ja-JP" altLang="en-US"/>
          </a:p>
        </p:txBody>
      </p:sp>
      <p:sp>
        <p:nvSpPr>
          <p:cNvPr id="11" name="テキスト ボックス 10">
            <a:extLst>
              <a:ext uri="{FF2B5EF4-FFF2-40B4-BE49-F238E27FC236}">
                <a16:creationId xmlns:a16="http://schemas.microsoft.com/office/drawing/2014/main" id="{6A85D12B-E61B-C158-1D3B-D52AB80F8F24}"/>
              </a:ext>
            </a:extLst>
          </p:cNvPr>
          <p:cNvSpPr txBox="1"/>
          <p:nvPr/>
        </p:nvSpPr>
        <p:spPr>
          <a:xfrm>
            <a:off x="6303961" y="5007223"/>
            <a:ext cx="4878259" cy="369332"/>
          </a:xfrm>
          <a:prstGeom prst="rect">
            <a:avLst/>
          </a:prstGeom>
          <a:noFill/>
        </p:spPr>
        <p:txBody>
          <a:bodyPr wrap="none" rtlCol="0">
            <a:spAutoFit/>
          </a:bodyPr>
          <a:lstStyle/>
          <a:p>
            <a:r>
              <a:rPr kumimoji="1" lang="en-US" altLang="ja-JP" dirty="0"/>
              <a:t>Still not decisive, but some hint of bound state</a:t>
            </a:r>
            <a:endParaRPr kumimoji="1" lang="ja-JP" altLang="en-US"/>
          </a:p>
        </p:txBody>
      </p:sp>
      <p:sp>
        <p:nvSpPr>
          <p:cNvPr id="12" name="テキスト ボックス 11">
            <a:extLst>
              <a:ext uri="{FF2B5EF4-FFF2-40B4-BE49-F238E27FC236}">
                <a16:creationId xmlns:a16="http://schemas.microsoft.com/office/drawing/2014/main" id="{77F5BCAD-73CF-9D23-624A-05E5BF395C7E}"/>
              </a:ext>
            </a:extLst>
          </p:cNvPr>
          <p:cNvSpPr txBox="1"/>
          <p:nvPr/>
        </p:nvSpPr>
        <p:spPr>
          <a:xfrm>
            <a:off x="5870713" y="5999545"/>
            <a:ext cx="6199133" cy="646331"/>
          </a:xfrm>
          <a:prstGeom prst="rect">
            <a:avLst/>
          </a:prstGeom>
          <a:noFill/>
        </p:spPr>
        <p:txBody>
          <a:bodyPr wrap="none" rtlCol="0">
            <a:spAutoFit/>
          </a:bodyPr>
          <a:lstStyle/>
          <a:p>
            <a:r>
              <a:rPr kumimoji="1" lang="en-US" altLang="ja-JP" dirty="0"/>
              <a:t>This should be confirmed or denied by updated experiment</a:t>
            </a:r>
          </a:p>
          <a:p>
            <a:r>
              <a:rPr kumimoji="1" lang="en-US" altLang="ja-JP" dirty="0"/>
              <a:t>using new high-resolution S-2S spectrometer</a:t>
            </a:r>
            <a:endParaRPr kumimoji="1" lang="ja-JP" altLang="en-US"/>
          </a:p>
        </p:txBody>
      </p:sp>
      <p:sp>
        <p:nvSpPr>
          <p:cNvPr id="13" name="テキスト ボックス 12">
            <a:extLst>
              <a:ext uri="{FF2B5EF4-FFF2-40B4-BE49-F238E27FC236}">
                <a16:creationId xmlns:a16="http://schemas.microsoft.com/office/drawing/2014/main" id="{0390AF5E-3F8B-7274-EA6E-81F0EDAAEE6D}"/>
              </a:ext>
            </a:extLst>
          </p:cNvPr>
          <p:cNvSpPr txBox="1"/>
          <p:nvPr/>
        </p:nvSpPr>
        <p:spPr>
          <a:xfrm>
            <a:off x="7802711" y="973842"/>
            <a:ext cx="3970189" cy="307777"/>
          </a:xfrm>
          <a:prstGeom prst="rect">
            <a:avLst/>
          </a:prstGeom>
          <a:noFill/>
        </p:spPr>
        <p:txBody>
          <a:bodyPr wrap="none" rtlCol="0">
            <a:spAutoFit/>
          </a:bodyPr>
          <a:lstStyle/>
          <a:p>
            <a:r>
              <a:rPr kumimoji="1" lang="en-US" altLang="ja-JP" sz="1400" dirty="0"/>
              <a:t>Y. Ichikawa et al., PTEP 2024 (2024) 9, 091D01</a:t>
            </a:r>
            <a:endParaRPr kumimoji="1" lang="ja-JP" altLang="en-US" sz="1400"/>
          </a:p>
        </p:txBody>
      </p:sp>
    </p:spTree>
    <p:extLst>
      <p:ext uri="{BB962C8B-B14F-4D97-AF65-F5344CB8AC3E}">
        <p14:creationId xmlns:p14="http://schemas.microsoft.com/office/powerpoint/2010/main" val="164890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84699B20-5820-B343-87FA-A7CA271E6A15}"/>
              </a:ext>
            </a:extLst>
          </p:cNvPr>
          <p:cNvSpPr/>
          <p:nvPr/>
        </p:nvSpPr>
        <p:spPr>
          <a:xfrm>
            <a:off x="5884224" y="1118358"/>
            <a:ext cx="5989664"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5" name="正方形/長方形 4">
            <a:extLst>
              <a:ext uri="{FF2B5EF4-FFF2-40B4-BE49-F238E27FC236}">
                <a16:creationId xmlns:a16="http://schemas.microsoft.com/office/drawing/2014/main" id="{A2139690-15A0-204E-B763-5C0E9AF47A04}"/>
              </a:ext>
            </a:extLst>
          </p:cNvPr>
          <p:cNvSpPr/>
          <p:nvPr/>
        </p:nvSpPr>
        <p:spPr>
          <a:xfrm>
            <a:off x="318112" y="1121664"/>
            <a:ext cx="5192672"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3AE0BBAE-DC3A-0E47-A58F-F4A71BBE42DB}"/>
              </a:ext>
            </a:extLst>
          </p:cNvPr>
          <p:cNvSpPr>
            <a:spLocks noGrp="1"/>
          </p:cNvSpPr>
          <p:nvPr>
            <p:ph type="title"/>
          </p:nvPr>
        </p:nvSpPr>
        <p:spPr>
          <a:xfrm>
            <a:off x="394550" y="-18987"/>
            <a:ext cx="11402901" cy="1325563"/>
          </a:xfrm>
        </p:spPr>
        <p:txBody>
          <a:bodyPr/>
          <a:lstStyle/>
          <a:p>
            <a:r>
              <a:rPr kumimoji="1" lang="en-US" altLang="ja-JP" sz="3200" dirty="0" err="1"/>
              <a:t>Hypernucler</a:t>
            </a:r>
            <a:r>
              <a:rPr kumimoji="1" lang="en-US" altLang="ja-JP" sz="3200" dirty="0"/>
              <a:t> Physics</a:t>
            </a:r>
            <a:endParaRPr kumimoji="1" lang="ja-JP" altLang="en-US" sz="3200"/>
          </a:p>
        </p:txBody>
      </p:sp>
      <p:grpSp>
        <p:nvGrpSpPr>
          <p:cNvPr id="23" name="グループ化 29">
            <a:extLst>
              <a:ext uri="{FF2B5EF4-FFF2-40B4-BE49-F238E27FC236}">
                <a16:creationId xmlns:a16="http://schemas.microsoft.com/office/drawing/2014/main" id="{3746DA9E-0A3B-D74E-AB96-D516049A0221}"/>
              </a:ext>
            </a:extLst>
          </p:cNvPr>
          <p:cNvGrpSpPr/>
          <p:nvPr/>
        </p:nvGrpSpPr>
        <p:grpSpPr>
          <a:xfrm>
            <a:off x="7219371" y="2753602"/>
            <a:ext cx="1080960" cy="1087212"/>
            <a:chOff x="0" y="-1"/>
            <a:chExt cx="745067" cy="749378"/>
          </a:xfrm>
        </p:grpSpPr>
        <p:sp>
          <p:nvSpPr>
            <p:cNvPr id="24" name="円/楕円 27">
              <a:extLst>
                <a:ext uri="{FF2B5EF4-FFF2-40B4-BE49-F238E27FC236}">
                  <a16:creationId xmlns:a16="http://schemas.microsoft.com/office/drawing/2014/main" id="{0EF977C0-04CD-A247-9AEF-E81DC560756A}"/>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3">
              <a:extLst>
                <a:ext uri="{FF2B5EF4-FFF2-40B4-BE49-F238E27FC236}">
                  <a16:creationId xmlns:a16="http://schemas.microsoft.com/office/drawing/2014/main" id="{7F38C2AE-A36D-8C4A-80C8-98F1F67DA758}"/>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4">
              <a:extLst>
                <a:ext uri="{FF2B5EF4-FFF2-40B4-BE49-F238E27FC236}">
                  <a16:creationId xmlns:a16="http://schemas.microsoft.com/office/drawing/2014/main" id="{EAAE5CE1-1FF1-FF45-921C-E94D912FC857}"/>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5">
              <a:extLst>
                <a:ext uri="{FF2B5EF4-FFF2-40B4-BE49-F238E27FC236}">
                  <a16:creationId xmlns:a16="http://schemas.microsoft.com/office/drawing/2014/main" id="{EF328A8B-44A9-1343-A0C8-066CC3213D7B}"/>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16">
              <a:extLst>
                <a:ext uri="{FF2B5EF4-FFF2-40B4-BE49-F238E27FC236}">
                  <a16:creationId xmlns:a16="http://schemas.microsoft.com/office/drawing/2014/main" id="{5865FB5F-DB80-5B4C-B1E6-8302C4AF171C}"/>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17">
              <a:extLst>
                <a:ext uri="{FF2B5EF4-FFF2-40B4-BE49-F238E27FC236}">
                  <a16:creationId xmlns:a16="http://schemas.microsoft.com/office/drawing/2014/main" id="{2E0181A4-5DF9-A64B-AAFB-A3D34AD46275}"/>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18">
              <a:extLst>
                <a:ext uri="{FF2B5EF4-FFF2-40B4-BE49-F238E27FC236}">
                  <a16:creationId xmlns:a16="http://schemas.microsoft.com/office/drawing/2014/main" id="{4D1ACA08-BCDA-C14E-B123-3CE84A0A8284}"/>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19">
              <a:extLst>
                <a:ext uri="{FF2B5EF4-FFF2-40B4-BE49-F238E27FC236}">
                  <a16:creationId xmlns:a16="http://schemas.microsoft.com/office/drawing/2014/main" id="{F84876D5-69BE-DD41-A70F-0F0F280615E9}"/>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2" name="円/楕円 20">
              <a:extLst>
                <a:ext uri="{FF2B5EF4-FFF2-40B4-BE49-F238E27FC236}">
                  <a16:creationId xmlns:a16="http://schemas.microsoft.com/office/drawing/2014/main" id="{974A8C08-B10D-104A-A0C5-68E1830E21F8}"/>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1">
              <a:extLst>
                <a:ext uri="{FF2B5EF4-FFF2-40B4-BE49-F238E27FC236}">
                  <a16:creationId xmlns:a16="http://schemas.microsoft.com/office/drawing/2014/main" id="{E1FC77F1-1721-0642-AA23-0F4CF9F60A5D}"/>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2">
              <a:extLst>
                <a:ext uri="{FF2B5EF4-FFF2-40B4-BE49-F238E27FC236}">
                  <a16:creationId xmlns:a16="http://schemas.microsoft.com/office/drawing/2014/main" id="{F4BF2D2D-874F-B244-8B71-9E064B9F8C7B}"/>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3">
              <a:extLst>
                <a:ext uri="{FF2B5EF4-FFF2-40B4-BE49-F238E27FC236}">
                  <a16:creationId xmlns:a16="http://schemas.microsoft.com/office/drawing/2014/main" id="{9F970F8D-1EB8-0747-B150-D06A127CB423}"/>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円/楕円 25">
              <a:extLst>
                <a:ext uri="{FF2B5EF4-FFF2-40B4-BE49-F238E27FC236}">
                  <a16:creationId xmlns:a16="http://schemas.microsoft.com/office/drawing/2014/main" id="{9C633D6F-E09B-5B44-B93F-B727B7CB4EDA}"/>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8" name="円/楕円 26">
              <a:extLst>
                <a:ext uri="{FF2B5EF4-FFF2-40B4-BE49-F238E27FC236}">
                  <a16:creationId xmlns:a16="http://schemas.microsoft.com/office/drawing/2014/main" id="{A123F2D0-F289-8F4B-8577-16F81DAAE35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9" name="円/楕円 28">
              <a:extLst>
                <a:ext uri="{FF2B5EF4-FFF2-40B4-BE49-F238E27FC236}">
                  <a16:creationId xmlns:a16="http://schemas.microsoft.com/office/drawing/2014/main" id="{3F810F49-8BB5-6249-93A9-096469ECBC31}"/>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円/楕円 24">
              <a:extLst>
                <a:ext uri="{FF2B5EF4-FFF2-40B4-BE49-F238E27FC236}">
                  <a16:creationId xmlns:a16="http://schemas.microsoft.com/office/drawing/2014/main" id="{43505D82-7D11-7443-93F3-E391545B8FEF}"/>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grpSp>
        <p:nvGrpSpPr>
          <p:cNvPr id="40" name="グループ化 29">
            <a:extLst>
              <a:ext uri="{FF2B5EF4-FFF2-40B4-BE49-F238E27FC236}">
                <a16:creationId xmlns:a16="http://schemas.microsoft.com/office/drawing/2014/main" id="{AF9A5741-AE5A-3C4B-BF20-001DA132C678}"/>
              </a:ext>
            </a:extLst>
          </p:cNvPr>
          <p:cNvGrpSpPr/>
          <p:nvPr/>
        </p:nvGrpSpPr>
        <p:grpSpPr>
          <a:xfrm>
            <a:off x="8977757" y="2716734"/>
            <a:ext cx="1080959" cy="1087209"/>
            <a:chOff x="0" y="0"/>
            <a:chExt cx="745066" cy="749376"/>
          </a:xfrm>
        </p:grpSpPr>
        <p:sp>
          <p:nvSpPr>
            <p:cNvPr id="41" name="円/楕円 27">
              <a:extLst>
                <a:ext uri="{FF2B5EF4-FFF2-40B4-BE49-F238E27FC236}">
                  <a16:creationId xmlns:a16="http://schemas.microsoft.com/office/drawing/2014/main" id="{E487AA0F-3D98-B346-9BC3-1F89090E00D8}"/>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2" name="円/楕円 13">
              <a:extLst>
                <a:ext uri="{FF2B5EF4-FFF2-40B4-BE49-F238E27FC236}">
                  <a16:creationId xmlns:a16="http://schemas.microsoft.com/office/drawing/2014/main" id="{79D4DAD5-FCE9-B34D-8074-71C6FB27E39F}"/>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3" name="円/楕円 14">
              <a:extLst>
                <a:ext uri="{FF2B5EF4-FFF2-40B4-BE49-F238E27FC236}">
                  <a16:creationId xmlns:a16="http://schemas.microsoft.com/office/drawing/2014/main" id="{3E7784AA-495B-ED49-A7D1-6B19EB5F829A}"/>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44" name="円/楕円 15">
              <a:extLst>
                <a:ext uri="{FF2B5EF4-FFF2-40B4-BE49-F238E27FC236}">
                  <a16:creationId xmlns:a16="http://schemas.microsoft.com/office/drawing/2014/main" id="{68E6EFA3-DBAB-E14E-BCBF-3DF4631F46B7}"/>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5" name="円/楕円 16">
              <a:extLst>
                <a:ext uri="{FF2B5EF4-FFF2-40B4-BE49-F238E27FC236}">
                  <a16:creationId xmlns:a16="http://schemas.microsoft.com/office/drawing/2014/main" id="{523B0030-2A23-CC4B-AF50-8DD720700C78}"/>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6" name="円/楕円 17">
              <a:extLst>
                <a:ext uri="{FF2B5EF4-FFF2-40B4-BE49-F238E27FC236}">
                  <a16:creationId xmlns:a16="http://schemas.microsoft.com/office/drawing/2014/main" id="{54AC7A09-6B34-204E-94EF-D1FB0A695A94}"/>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7" name="円/楕円 18">
              <a:extLst>
                <a:ext uri="{FF2B5EF4-FFF2-40B4-BE49-F238E27FC236}">
                  <a16:creationId xmlns:a16="http://schemas.microsoft.com/office/drawing/2014/main" id="{A61AF1DE-3723-4641-9F94-D36CC572CF37}"/>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8" name="円/楕円 19">
              <a:extLst>
                <a:ext uri="{FF2B5EF4-FFF2-40B4-BE49-F238E27FC236}">
                  <a16:creationId xmlns:a16="http://schemas.microsoft.com/office/drawing/2014/main" id="{C84C653E-FFB8-A84E-AAF4-671787386890}"/>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20">
              <a:extLst>
                <a:ext uri="{FF2B5EF4-FFF2-40B4-BE49-F238E27FC236}">
                  <a16:creationId xmlns:a16="http://schemas.microsoft.com/office/drawing/2014/main" id="{97971F6D-BF95-0344-958E-1E1D28E1807B}"/>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21">
              <a:extLst>
                <a:ext uri="{FF2B5EF4-FFF2-40B4-BE49-F238E27FC236}">
                  <a16:creationId xmlns:a16="http://schemas.microsoft.com/office/drawing/2014/main" id="{3D2D3B80-FD85-8945-A3CE-4ECBDE3617F5}"/>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22">
              <a:extLst>
                <a:ext uri="{FF2B5EF4-FFF2-40B4-BE49-F238E27FC236}">
                  <a16:creationId xmlns:a16="http://schemas.microsoft.com/office/drawing/2014/main" id="{74F1B3DB-B0CE-A843-9979-61EB19C1B222}"/>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23">
              <a:extLst>
                <a:ext uri="{FF2B5EF4-FFF2-40B4-BE49-F238E27FC236}">
                  <a16:creationId xmlns:a16="http://schemas.microsoft.com/office/drawing/2014/main" id="{01BD2A21-FD8B-084E-A20E-10792EA4FF83}"/>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24">
              <a:extLst>
                <a:ext uri="{FF2B5EF4-FFF2-40B4-BE49-F238E27FC236}">
                  <a16:creationId xmlns:a16="http://schemas.microsoft.com/office/drawing/2014/main" id="{7C4D7A5B-3061-D743-ABA1-85D52BD183ED}"/>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25">
              <a:extLst>
                <a:ext uri="{FF2B5EF4-FFF2-40B4-BE49-F238E27FC236}">
                  <a16:creationId xmlns:a16="http://schemas.microsoft.com/office/drawing/2014/main" id="{B4EBD2AD-7C65-584C-8F1C-9DEC5672C5FD}"/>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5" name="円/楕円 26">
              <a:extLst>
                <a:ext uri="{FF2B5EF4-FFF2-40B4-BE49-F238E27FC236}">
                  <a16:creationId xmlns:a16="http://schemas.microsoft.com/office/drawing/2014/main" id="{301E4185-9305-FB47-A18E-B41756442E8C}"/>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6" name="円/楕円 28">
              <a:extLst>
                <a:ext uri="{FF2B5EF4-FFF2-40B4-BE49-F238E27FC236}">
                  <a16:creationId xmlns:a16="http://schemas.microsoft.com/office/drawing/2014/main" id="{9D3AC218-101D-B747-ADE4-CD13E01E9065}"/>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57" name="テキスト ボックス 56">
            <a:extLst>
              <a:ext uri="{FF2B5EF4-FFF2-40B4-BE49-F238E27FC236}">
                <a16:creationId xmlns:a16="http://schemas.microsoft.com/office/drawing/2014/main" id="{CAC1BE35-03C1-434C-94D7-1AAEFE589D01}"/>
              </a:ext>
            </a:extLst>
          </p:cNvPr>
          <p:cNvSpPr txBox="1"/>
          <p:nvPr/>
        </p:nvSpPr>
        <p:spPr>
          <a:xfrm>
            <a:off x="6506282" y="1362625"/>
            <a:ext cx="2755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Meiryo"/>
                <a:ea typeface="+mn-ea"/>
                <a:cs typeface="+mn-cs"/>
              </a:rPr>
              <a:t>Study of </a:t>
            </a:r>
            <a:r>
              <a:rPr kumimoji="1" lang="en-US" altLang="ja-JP" sz="2000" b="0" i="0" u="sng"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sp>
        <p:nvSpPr>
          <p:cNvPr id="58" name="テキスト ボックス 57">
            <a:extLst>
              <a:ext uri="{FF2B5EF4-FFF2-40B4-BE49-F238E27FC236}">
                <a16:creationId xmlns:a16="http://schemas.microsoft.com/office/drawing/2014/main" id="{78D36EA9-E752-524D-B34E-94E76020F0BD}"/>
              </a:ext>
            </a:extLst>
          </p:cNvPr>
          <p:cNvSpPr txBox="1"/>
          <p:nvPr/>
        </p:nvSpPr>
        <p:spPr>
          <a:xfrm>
            <a:off x="6669405" y="3993243"/>
            <a:ext cx="1252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9" name="テキスト ボックス 58">
            <a:extLst>
              <a:ext uri="{FF2B5EF4-FFF2-40B4-BE49-F238E27FC236}">
                <a16:creationId xmlns:a16="http://schemas.microsoft.com/office/drawing/2014/main" id="{41D66328-D9F2-E347-AC94-99E4E8C413AC}"/>
              </a:ext>
            </a:extLst>
          </p:cNvPr>
          <p:cNvSpPr txBox="1"/>
          <p:nvPr/>
        </p:nvSpPr>
        <p:spPr>
          <a:xfrm>
            <a:off x="9265635" y="3999132"/>
            <a:ext cx="1242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61" name="直線矢印コネクタ 60">
            <a:extLst>
              <a:ext uri="{FF2B5EF4-FFF2-40B4-BE49-F238E27FC236}">
                <a16:creationId xmlns:a16="http://schemas.microsoft.com/office/drawing/2014/main" id="{63BEEC1B-EB68-CA46-A79D-ADA257C8DEA0}"/>
              </a:ext>
            </a:extLst>
          </p:cNvPr>
          <p:cNvCxnSpPr>
            <a:cxnSpLocks/>
            <a:stCxn id="58" idx="0"/>
            <a:endCxn id="36" idx="4"/>
          </p:cNvCxnSpPr>
          <p:nvPr/>
        </p:nvCxnSpPr>
        <p:spPr>
          <a:xfrm flipV="1">
            <a:off x="7295571" y="3419926"/>
            <a:ext cx="492275" cy="5733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F33A6FED-5A3B-CE4D-BF07-9A9F16367F53}"/>
              </a:ext>
            </a:extLst>
          </p:cNvPr>
          <p:cNvCxnSpPr>
            <a:endCxn id="53" idx="5"/>
          </p:cNvCxnSpPr>
          <p:nvPr/>
        </p:nvCxnSpPr>
        <p:spPr>
          <a:xfrm flipH="1" flipV="1">
            <a:off x="9553988" y="3469927"/>
            <a:ext cx="265790" cy="523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F8D41E2C-2413-CB47-B9C7-8E59BBD3A9B9}"/>
              </a:ext>
            </a:extLst>
          </p:cNvPr>
          <p:cNvSpPr txBox="1"/>
          <p:nvPr/>
        </p:nvSpPr>
        <p:spPr>
          <a:xfrm>
            <a:off x="7090881" y="1755807"/>
            <a:ext cx="2947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Nuclei including 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6" name="テキスト ボックス 75">
            <a:extLst>
              <a:ext uri="{FF2B5EF4-FFF2-40B4-BE49-F238E27FC236}">
                <a16:creationId xmlns:a16="http://schemas.microsoft.com/office/drawing/2014/main" id="{AAF674EF-5E6E-CB42-961C-CBBC9BFB4C1A}"/>
              </a:ext>
            </a:extLst>
          </p:cNvPr>
          <p:cNvSpPr txBox="1"/>
          <p:nvPr/>
        </p:nvSpPr>
        <p:spPr>
          <a:xfrm>
            <a:off x="277150" y="1371351"/>
            <a:ext cx="5326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Meiryo"/>
                <a:ea typeface="+mn-ea"/>
                <a:cs typeface="+mn-cs"/>
              </a:rPr>
              <a:t>Scattering between hyperon and nucleon</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grpSp>
        <p:nvGrpSpPr>
          <p:cNvPr id="84" name="グループ化 83">
            <a:extLst>
              <a:ext uri="{FF2B5EF4-FFF2-40B4-BE49-F238E27FC236}">
                <a16:creationId xmlns:a16="http://schemas.microsoft.com/office/drawing/2014/main" id="{CD21995D-FBF7-B741-9823-09DECFC98C8F}"/>
              </a:ext>
            </a:extLst>
          </p:cNvPr>
          <p:cNvGrpSpPr/>
          <p:nvPr/>
        </p:nvGrpSpPr>
        <p:grpSpPr>
          <a:xfrm>
            <a:off x="1188234" y="1906646"/>
            <a:ext cx="4065373" cy="2308861"/>
            <a:chOff x="247135" y="2251890"/>
            <a:chExt cx="4065373" cy="2308861"/>
          </a:xfrm>
        </p:grpSpPr>
        <p:cxnSp>
          <p:nvCxnSpPr>
            <p:cNvPr id="82" name="直線矢印コネクタ 81">
              <a:extLst>
                <a:ext uri="{FF2B5EF4-FFF2-40B4-BE49-F238E27FC236}">
                  <a16:creationId xmlns:a16="http://schemas.microsoft.com/office/drawing/2014/main" id="{E12D3B29-12BB-6F4D-AEBF-36109BD3C147}"/>
                </a:ext>
              </a:extLst>
            </p:cNvPr>
            <p:cNvCxnSpPr>
              <a:cxnSpLocks/>
            </p:cNvCxnSpPr>
            <p:nvPr/>
          </p:nvCxnSpPr>
          <p:spPr>
            <a:xfrm>
              <a:off x="841036" y="2752577"/>
              <a:ext cx="1359243" cy="9101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円/楕円 13">
              <a:extLst>
                <a:ext uri="{FF2B5EF4-FFF2-40B4-BE49-F238E27FC236}">
                  <a16:creationId xmlns:a16="http://schemas.microsoft.com/office/drawing/2014/main" id="{3D8FB8D9-15EB-6E4F-BD96-508D20175AA8}"/>
                </a:ext>
              </a:extLst>
            </p:cNvPr>
            <p:cNvSpPr/>
            <p:nvPr/>
          </p:nvSpPr>
          <p:spPr>
            <a:xfrm>
              <a:off x="2451908" y="308520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69" name="直線矢印コネクタ 68">
              <a:extLst>
                <a:ext uri="{FF2B5EF4-FFF2-40B4-BE49-F238E27FC236}">
                  <a16:creationId xmlns:a16="http://schemas.microsoft.com/office/drawing/2014/main" id="{22B4C6C8-1005-AC4A-8CA0-BBF762A427D3}"/>
                </a:ext>
              </a:extLst>
            </p:cNvPr>
            <p:cNvCxnSpPr>
              <a:cxnSpLocks/>
            </p:cNvCxnSpPr>
            <p:nvPr/>
          </p:nvCxnSpPr>
          <p:spPr>
            <a:xfrm>
              <a:off x="247135" y="2716043"/>
              <a:ext cx="1359243" cy="91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円/楕円 24">
              <a:extLst>
                <a:ext uri="{FF2B5EF4-FFF2-40B4-BE49-F238E27FC236}">
                  <a16:creationId xmlns:a16="http://schemas.microsoft.com/office/drawing/2014/main" id="{7CDB9F1B-3D11-5E45-8F14-182E2D66438E}"/>
                </a:ext>
              </a:extLst>
            </p:cNvPr>
            <p:cNvSpPr/>
            <p:nvPr/>
          </p:nvSpPr>
          <p:spPr>
            <a:xfrm>
              <a:off x="2047410" y="2678985"/>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3" name="直線矢印コネクタ 72">
              <a:extLst>
                <a:ext uri="{FF2B5EF4-FFF2-40B4-BE49-F238E27FC236}">
                  <a16:creationId xmlns:a16="http://schemas.microsoft.com/office/drawing/2014/main" id="{1483FE35-CD19-1140-A4A3-15203C0D57C9}"/>
                </a:ext>
              </a:extLst>
            </p:cNvPr>
            <p:cNvCxnSpPr>
              <a:stCxn id="66" idx="6"/>
            </p:cNvCxnSpPr>
            <p:nvPr/>
          </p:nvCxnSpPr>
          <p:spPr>
            <a:xfrm flipV="1">
              <a:off x="2385235" y="2251890"/>
              <a:ext cx="1927273" cy="59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円/楕円 24">
              <a:extLst>
                <a:ext uri="{FF2B5EF4-FFF2-40B4-BE49-F238E27FC236}">
                  <a16:creationId xmlns:a16="http://schemas.microsoft.com/office/drawing/2014/main" id="{7A2DEB7C-C0A9-D641-BC08-27203000565D}"/>
                </a:ext>
              </a:extLst>
            </p:cNvPr>
            <p:cNvSpPr/>
            <p:nvPr/>
          </p:nvSpPr>
          <p:spPr>
            <a:xfrm>
              <a:off x="3521983" y="228896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4" name="直線矢印コネクタ 73">
              <a:extLst>
                <a:ext uri="{FF2B5EF4-FFF2-40B4-BE49-F238E27FC236}">
                  <a16:creationId xmlns:a16="http://schemas.microsoft.com/office/drawing/2014/main" id="{85485BE1-1B87-F14D-9F4C-829A43CAC48E}"/>
                </a:ext>
              </a:extLst>
            </p:cNvPr>
            <p:cNvCxnSpPr>
              <a:cxnSpLocks/>
            </p:cNvCxnSpPr>
            <p:nvPr/>
          </p:nvCxnSpPr>
          <p:spPr>
            <a:xfrm>
              <a:off x="2691776" y="3349700"/>
              <a:ext cx="926402" cy="12110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円/楕円 13">
              <a:extLst>
                <a:ext uri="{FF2B5EF4-FFF2-40B4-BE49-F238E27FC236}">
                  <a16:creationId xmlns:a16="http://schemas.microsoft.com/office/drawing/2014/main" id="{5EABFEB4-E30E-2F45-B2A6-B122169AA0E6}"/>
                </a:ext>
              </a:extLst>
            </p:cNvPr>
            <p:cNvSpPr/>
            <p:nvPr/>
          </p:nvSpPr>
          <p:spPr>
            <a:xfrm>
              <a:off x="3011046" y="3786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8" name="直線コネクタ 77">
              <a:extLst>
                <a:ext uri="{FF2B5EF4-FFF2-40B4-BE49-F238E27FC236}">
                  <a16:creationId xmlns:a16="http://schemas.microsoft.com/office/drawing/2014/main" id="{EA605E0C-9207-3D48-B291-5A899D7E53E7}"/>
                </a:ext>
              </a:extLst>
            </p:cNvPr>
            <p:cNvCxnSpPr>
              <a:stCxn id="66" idx="5"/>
              <a:endCxn id="67" idx="1"/>
            </p:cNvCxnSpPr>
            <p:nvPr/>
          </p:nvCxnSpPr>
          <p:spPr>
            <a:xfrm>
              <a:off x="2335762" y="2967337"/>
              <a:ext cx="165619" cy="167336"/>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83" name="テキスト ボックス 82">
            <a:extLst>
              <a:ext uri="{FF2B5EF4-FFF2-40B4-BE49-F238E27FC236}">
                <a16:creationId xmlns:a16="http://schemas.microsoft.com/office/drawing/2014/main" id="{B54AD507-6B4A-9549-A5F9-128CCFCB947A}"/>
              </a:ext>
            </a:extLst>
          </p:cNvPr>
          <p:cNvSpPr txBox="1"/>
          <p:nvPr/>
        </p:nvSpPr>
        <p:spPr>
          <a:xfrm>
            <a:off x="481043" y="2923059"/>
            <a:ext cx="27595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scattered by interactions between hyperon and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5" name="テキスト ボックス 84">
            <a:extLst>
              <a:ext uri="{FF2B5EF4-FFF2-40B4-BE49-F238E27FC236}">
                <a16:creationId xmlns:a16="http://schemas.microsoft.com/office/drawing/2014/main" id="{42FF1086-4CFE-C849-83BF-99DD7FED35E7}"/>
              </a:ext>
            </a:extLst>
          </p:cNvPr>
          <p:cNvSpPr txBox="1"/>
          <p:nvPr/>
        </p:nvSpPr>
        <p:spPr>
          <a:xfrm>
            <a:off x="3821889" y="2773024"/>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6" name="テキスト ボックス 85">
            <a:extLst>
              <a:ext uri="{FF2B5EF4-FFF2-40B4-BE49-F238E27FC236}">
                <a16:creationId xmlns:a16="http://schemas.microsoft.com/office/drawing/2014/main" id="{3AF1A9C7-07B2-5D49-853F-1BBE07DBEDD9}"/>
              </a:ext>
            </a:extLst>
          </p:cNvPr>
          <p:cNvSpPr txBox="1"/>
          <p:nvPr/>
        </p:nvSpPr>
        <p:spPr>
          <a:xfrm>
            <a:off x="2040133" y="1894510"/>
            <a:ext cx="1135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5" name="テキスト ボックス 104">
            <a:extLst>
              <a:ext uri="{FF2B5EF4-FFF2-40B4-BE49-F238E27FC236}">
                <a16:creationId xmlns:a16="http://schemas.microsoft.com/office/drawing/2014/main" id="{6E8B84B0-BD61-364E-8091-413CC420AD0C}"/>
              </a:ext>
            </a:extLst>
          </p:cNvPr>
          <p:cNvSpPr txBox="1"/>
          <p:nvPr/>
        </p:nvSpPr>
        <p:spPr>
          <a:xfrm>
            <a:off x="6128743" y="2166648"/>
            <a:ext cx="58803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structure reflects the interaction between hyperon and nucleon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6" name="テキスト ボックス 105">
            <a:extLst>
              <a:ext uri="{FF2B5EF4-FFF2-40B4-BE49-F238E27FC236}">
                <a16:creationId xmlns:a16="http://schemas.microsoft.com/office/drawing/2014/main" id="{87B7263E-43E2-ED45-B434-18CF6E58C303}"/>
              </a:ext>
            </a:extLst>
          </p:cNvPr>
          <p:cNvSpPr txBox="1"/>
          <p:nvPr/>
        </p:nvSpPr>
        <p:spPr>
          <a:xfrm>
            <a:off x="789098" y="6339517"/>
            <a:ext cx="9672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Linking these two studies is important for understanding hyperon-containing matter</a:t>
            </a:r>
          </a:p>
        </p:txBody>
      </p:sp>
      <p:sp>
        <p:nvSpPr>
          <p:cNvPr id="3" name="テキスト ボックス 2">
            <a:extLst>
              <a:ext uri="{FF2B5EF4-FFF2-40B4-BE49-F238E27FC236}">
                <a16:creationId xmlns:a16="http://schemas.microsoft.com/office/drawing/2014/main" id="{B175D44C-9362-9740-BBCD-6E3E13CF98B9}"/>
              </a:ext>
            </a:extLst>
          </p:cNvPr>
          <p:cNvSpPr txBox="1"/>
          <p:nvPr/>
        </p:nvSpPr>
        <p:spPr>
          <a:xfrm>
            <a:off x="6403458" y="4710547"/>
            <a:ext cx="5393993" cy="646331"/>
          </a:xfrm>
          <a:prstGeom prst="rect">
            <a:avLst/>
          </a:prstGeom>
          <a:solidFill>
            <a:schemeClr val="bg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potential for hyperons can be evaluated from the hyperon’s binding energy</a:t>
            </a:r>
          </a:p>
        </p:txBody>
      </p:sp>
      <p:sp>
        <p:nvSpPr>
          <p:cNvPr id="68" name="テキスト ボックス 67">
            <a:extLst>
              <a:ext uri="{FF2B5EF4-FFF2-40B4-BE49-F238E27FC236}">
                <a16:creationId xmlns:a16="http://schemas.microsoft.com/office/drawing/2014/main" id="{724DBA5A-D10A-D84A-A1E6-91B0FF153389}"/>
              </a:ext>
            </a:extLst>
          </p:cNvPr>
          <p:cNvSpPr txBox="1"/>
          <p:nvPr/>
        </p:nvSpPr>
        <p:spPr>
          <a:xfrm>
            <a:off x="950973" y="4895868"/>
            <a:ext cx="4409303" cy="923330"/>
          </a:xfrm>
          <a:prstGeom prst="rect">
            <a:avLst/>
          </a:prstGeom>
          <a:solidFill>
            <a:schemeClr val="bg2"/>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Essential to elucidate the nature of the extended nuclear force</a:t>
            </a:r>
            <a:r>
              <a:rPr kumimoji="1" lang="ja-JP" altLang="en-US" sz="1800" b="0" i="0" u="none" strike="noStrike" kern="1200" cap="none" spc="0" normalizeH="0" baseline="0" noProof="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(Baryon-Baryon interaction)</a:t>
            </a:r>
          </a:p>
        </p:txBody>
      </p:sp>
      <p:sp>
        <p:nvSpPr>
          <p:cNvPr id="4" name="テキスト ボックス 3">
            <a:extLst>
              <a:ext uri="{FF2B5EF4-FFF2-40B4-BE49-F238E27FC236}">
                <a16:creationId xmlns:a16="http://schemas.microsoft.com/office/drawing/2014/main" id="{C49436D3-6316-1E45-A48C-60CB2021A558}"/>
              </a:ext>
            </a:extLst>
          </p:cNvPr>
          <p:cNvSpPr txBox="1"/>
          <p:nvPr/>
        </p:nvSpPr>
        <p:spPr>
          <a:xfrm>
            <a:off x="6403458" y="5532578"/>
            <a:ext cx="5165453" cy="369332"/>
          </a:xfrm>
          <a:prstGeom prst="rect">
            <a:avLst/>
          </a:prstGeom>
          <a:solidFill>
            <a:schemeClr val="bg2"/>
          </a:solidFill>
          <a:ln w="381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Various phenomena in multi-particle system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153791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5A316-D66B-CF41-8EB0-BE879A8FA819}"/>
              </a:ext>
            </a:extLst>
          </p:cNvPr>
          <p:cNvSpPr>
            <a:spLocks noGrp="1"/>
          </p:cNvSpPr>
          <p:nvPr>
            <p:ph type="title"/>
          </p:nvPr>
        </p:nvSpPr>
        <p:spPr>
          <a:xfrm>
            <a:off x="889453" y="50652"/>
            <a:ext cx="10515600" cy="863315"/>
          </a:xfrm>
        </p:spPr>
        <p:txBody>
          <a:bodyPr>
            <a:normAutofit fontScale="90000"/>
          </a:bodyPr>
          <a:lstStyle/>
          <a:p>
            <a:r>
              <a:rPr kumimoji="1" lang="en-US" altLang="ja-JP" baseline="30000" dirty="0"/>
              <a:t>12</a:t>
            </a:r>
            <a:r>
              <a:rPr kumimoji="1" lang="en-US" altLang="ja-JP" baseline="-25000" dirty="0">
                <a:latin typeface="Symbol" pitchFamily="2" charset="2"/>
              </a:rPr>
              <a:t>X</a:t>
            </a:r>
            <a:r>
              <a:rPr kumimoji="1" lang="en-US" altLang="ja-JP" dirty="0"/>
              <a:t>Be </a:t>
            </a:r>
            <a:r>
              <a:rPr lang="en-US" altLang="ja-JP" dirty="0"/>
              <a:t>spectroscopy </a:t>
            </a:r>
            <a:r>
              <a:rPr kumimoji="1" lang="en-US" altLang="ja-JP" dirty="0"/>
              <a:t>with S-2S spectrometer</a:t>
            </a:r>
            <a:endParaRPr kumimoji="1" lang="ja-JP" altLang="en-US"/>
          </a:p>
        </p:txBody>
      </p:sp>
      <p:grpSp>
        <p:nvGrpSpPr>
          <p:cNvPr id="64" name="グループ化 63">
            <a:extLst>
              <a:ext uri="{FF2B5EF4-FFF2-40B4-BE49-F238E27FC236}">
                <a16:creationId xmlns:a16="http://schemas.microsoft.com/office/drawing/2014/main" id="{8487CF44-6B9F-044F-BE6F-931F163EE0F0}"/>
              </a:ext>
            </a:extLst>
          </p:cNvPr>
          <p:cNvGrpSpPr/>
          <p:nvPr/>
        </p:nvGrpSpPr>
        <p:grpSpPr>
          <a:xfrm>
            <a:off x="72406" y="1153886"/>
            <a:ext cx="6100233" cy="5704114"/>
            <a:chOff x="5537040" y="581371"/>
            <a:chExt cx="6258560" cy="5852160"/>
          </a:xfrm>
        </p:grpSpPr>
        <p:sp>
          <p:nvSpPr>
            <p:cNvPr id="34" name="正方形/長方形 33">
              <a:extLst>
                <a:ext uri="{FF2B5EF4-FFF2-40B4-BE49-F238E27FC236}">
                  <a16:creationId xmlns:a16="http://schemas.microsoft.com/office/drawing/2014/main" id="{9DC0DF40-3607-D440-9BE3-3C04D5FBC757}"/>
                </a:ext>
              </a:extLst>
            </p:cNvPr>
            <p:cNvSpPr/>
            <p:nvPr/>
          </p:nvSpPr>
          <p:spPr>
            <a:xfrm>
              <a:off x="5537040" y="581371"/>
              <a:ext cx="6258560" cy="5852160"/>
            </a:xfrm>
            <a:prstGeom prst="rect">
              <a:avLst/>
            </a:prstGeom>
            <a:solidFill>
              <a:sysClr val="window" lastClr="FFFFFF"/>
            </a:solidFill>
            <a:ln w="1905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grpSp>
          <p:nvGrpSpPr>
            <p:cNvPr id="35" name="グループ化 34">
              <a:extLst>
                <a:ext uri="{FF2B5EF4-FFF2-40B4-BE49-F238E27FC236}">
                  <a16:creationId xmlns:a16="http://schemas.microsoft.com/office/drawing/2014/main" id="{954221BF-EE2E-B147-892D-18FCA815883B}"/>
                </a:ext>
              </a:extLst>
            </p:cNvPr>
            <p:cNvGrpSpPr/>
            <p:nvPr/>
          </p:nvGrpSpPr>
          <p:grpSpPr>
            <a:xfrm>
              <a:off x="6127297" y="926528"/>
              <a:ext cx="5176978" cy="5216098"/>
              <a:chOff x="4601127" y="1142743"/>
              <a:chExt cx="5176978" cy="5216098"/>
            </a:xfrm>
          </p:grpSpPr>
          <p:sp>
            <p:nvSpPr>
              <p:cNvPr id="36" name="正方形/長方形 35">
                <a:extLst>
                  <a:ext uri="{FF2B5EF4-FFF2-40B4-BE49-F238E27FC236}">
                    <a16:creationId xmlns:a16="http://schemas.microsoft.com/office/drawing/2014/main" id="{DBEAD89F-35EA-9C4E-8DED-2BB018C6988E}"/>
                  </a:ext>
                </a:extLst>
              </p:cNvPr>
              <p:cNvSpPr/>
              <p:nvPr/>
            </p:nvSpPr>
            <p:spPr>
              <a:xfrm>
                <a:off x="4683095" y="1142743"/>
                <a:ext cx="5095010" cy="5105663"/>
              </a:xfrm>
              <a:prstGeom prst="rect">
                <a:avLst/>
              </a:prstGeom>
              <a:solidFill>
                <a:sysClr val="window" lastClr="FFFFFF"/>
              </a:solidFill>
              <a:ln w="19050" cap="rnd"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grpSp>
            <p:nvGrpSpPr>
              <p:cNvPr id="37" name="グループ化 36">
                <a:extLst>
                  <a:ext uri="{FF2B5EF4-FFF2-40B4-BE49-F238E27FC236}">
                    <a16:creationId xmlns:a16="http://schemas.microsoft.com/office/drawing/2014/main" id="{E80DD702-E90E-3D4E-BD97-656FDD65D0AF}"/>
                  </a:ext>
                </a:extLst>
              </p:cNvPr>
              <p:cNvGrpSpPr/>
              <p:nvPr/>
            </p:nvGrpSpPr>
            <p:grpSpPr>
              <a:xfrm>
                <a:off x="4818647" y="1142743"/>
                <a:ext cx="4959458" cy="5048798"/>
                <a:chOff x="4184543" y="1361821"/>
                <a:chExt cx="4959458" cy="5048798"/>
              </a:xfrm>
            </p:grpSpPr>
            <p:pic>
              <p:nvPicPr>
                <p:cNvPr id="45" name="図 44">
                  <a:extLst>
                    <a:ext uri="{FF2B5EF4-FFF2-40B4-BE49-F238E27FC236}">
                      <a16:creationId xmlns:a16="http://schemas.microsoft.com/office/drawing/2014/main" id="{1961402A-6EA9-2B4D-A9BB-DCB0BA075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543" y="1361821"/>
                  <a:ext cx="4959458" cy="4578798"/>
                </a:xfrm>
                <a:prstGeom prst="rect">
                  <a:avLst/>
                </a:prstGeom>
              </p:spPr>
            </p:pic>
            <p:cxnSp>
              <p:nvCxnSpPr>
                <p:cNvPr id="46" name="直線矢印コネクタ 45">
                  <a:extLst>
                    <a:ext uri="{FF2B5EF4-FFF2-40B4-BE49-F238E27FC236}">
                      <a16:creationId xmlns:a16="http://schemas.microsoft.com/office/drawing/2014/main" id="{55DE3977-A71C-8247-8A42-C6B083D48927}"/>
                    </a:ext>
                  </a:extLst>
                </p:cNvPr>
                <p:cNvCxnSpPr/>
                <p:nvPr/>
              </p:nvCxnSpPr>
              <p:spPr>
                <a:xfrm flipH="1" flipV="1">
                  <a:off x="8076177" y="5357064"/>
                  <a:ext cx="79329" cy="1053555"/>
                </a:xfrm>
                <a:prstGeom prst="straightConnector1">
                  <a:avLst/>
                </a:prstGeom>
                <a:noFill/>
                <a:ln w="57150" cap="rnd" cmpd="sng" algn="ctr">
                  <a:solidFill>
                    <a:srgbClr val="0070C0"/>
                  </a:solidFill>
                  <a:prstDash val="solid"/>
                  <a:tailEnd type="triangle"/>
                </a:ln>
                <a:effectLst/>
              </p:spPr>
            </p:cxnSp>
            <p:cxnSp>
              <p:nvCxnSpPr>
                <p:cNvPr id="47" name="直線コネクタ 46">
                  <a:extLst>
                    <a:ext uri="{FF2B5EF4-FFF2-40B4-BE49-F238E27FC236}">
                      <a16:creationId xmlns:a16="http://schemas.microsoft.com/office/drawing/2014/main" id="{2005F33E-E459-F44B-9DCD-18CEC48D25CA}"/>
                    </a:ext>
                  </a:extLst>
                </p:cNvPr>
                <p:cNvCxnSpPr/>
                <p:nvPr/>
              </p:nvCxnSpPr>
              <p:spPr>
                <a:xfrm flipH="1" flipV="1">
                  <a:off x="7949318" y="4237463"/>
                  <a:ext cx="120995" cy="1116787"/>
                </a:xfrm>
                <a:prstGeom prst="line">
                  <a:avLst/>
                </a:prstGeom>
                <a:noFill/>
                <a:ln w="50800" cap="rnd" cmpd="sng" algn="ctr">
                  <a:solidFill>
                    <a:srgbClr val="C00000"/>
                  </a:solidFill>
                  <a:prstDash val="sysDash"/>
                </a:ln>
                <a:effectLst/>
              </p:spPr>
            </p:cxnSp>
            <p:sp>
              <p:nvSpPr>
                <p:cNvPr id="48" name="フリーフォーム 47">
                  <a:extLst>
                    <a:ext uri="{FF2B5EF4-FFF2-40B4-BE49-F238E27FC236}">
                      <a16:creationId xmlns:a16="http://schemas.microsoft.com/office/drawing/2014/main" id="{C9CA1CF9-1198-C541-B857-C4D8B4FCC2D1}"/>
                    </a:ext>
                  </a:extLst>
                </p:cNvPr>
                <p:cNvSpPr/>
                <p:nvPr/>
              </p:nvSpPr>
              <p:spPr>
                <a:xfrm>
                  <a:off x="6200078" y="2598234"/>
                  <a:ext cx="1739590" cy="1639229"/>
                </a:xfrm>
                <a:custGeom>
                  <a:avLst/>
                  <a:gdLst>
                    <a:gd name="connsiteX0" fmla="*/ 1739590 w 1739590"/>
                    <a:gd name="connsiteY0" fmla="*/ 1639229 h 1639229"/>
                    <a:gd name="connsiteX1" fmla="*/ 1605775 w 1739590"/>
                    <a:gd name="connsiteY1" fmla="*/ 925551 h 1639229"/>
                    <a:gd name="connsiteX2" fmla="*/ 1037063 w 1739590"/>
                    <a:gd name="connsiteY2" fmla="*/ 423746 h 1639229"/>
                    <a:gd name="connsiteX3" fmla="*/ 434897 w 1739590"/>
                    <a:gd name="connsiteY3" fmla="*/ 89210 h 1639229"/>
                    <a:gd name="connsiteX4" fmla="*/ 0 w 1739590"/>
                    <a:gd name="connsiteY4" fmla="*/ 0 h 163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590" h="1639229">
                      <a:moveTo>
                        <a:pt x="1739590" y="1639229"/>
                      </a:moveTo>
                      <a:cubicBezTo>
                        <a:pt x="1731226" y="1383680"/>
                        <a:pt x="1722863" y="1128131"/>
                        <a:pt x="1605775" y="925551"/>
                      </a:cubicBezTo>
                      <a:cubicBezTo>
                        <a:pt x="1488687" y="722970"/>
                        <a:pt x="1232209" y="563136"/>
                        <a:pt x="1037063" y="423746"/>
                      </a:cubicBezTo>
                      <a:cubicBezTo>
                        <a:pt x="841917" y="284356"/>
                        <a:pt x="607741" y="159834"/>
                        <a:pt x="434897" y="89210"/>
                      </a:cubicBezTo>
                      <a:cubicBezTo>
                        <a:pt x="262053" y="18586"/>
                        <a:pt x="131026" y="9293"/>
                        <a:pt x="0" y="0"/>
                      </a:cubicBezTo>
                    </a:path>
                  </a:pathLst>
                </a:custGeom>
                <a:noFill/>
                <a:ln w="50800" cap="rnd" cmpd="sng" algn="ctr">
                  <a:solidFill>
                    <a:srgbClr val="C00000"/>
                  </a:solidFill>
                  <a:prstDash val="sysDash"/>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cxnSp>
              <p:nvCxnSpPr>
                <p:cNvPr id="49" name="直線矢印コネクタ 48">
                  <a:extLst>
                    <a:ext uri="{FF2B5EF4-FFF2-40B4-BE49-F238E27FC236}">
                      <a16:creationId xmlns:a16="http://schemas.microsoft.com/office/drawing/2014/main" id="{6432F4B3-9D9C-3344-B2DD-E36B303C5B4C}"/>
                    </a:ext>
                  </a:extLst>
                </p:cNvPr>
                <p:cNvCxnSpPr/>
                <p:nvPr/>
              </p:nvCxnSpPr>
              <p:spPr>
                <a:xfrm flipH="1" flipV="1">
                  <a:off x="4184543" y="2397512"/>
                  <a:ext cx="1993233" cy="200722"/>
                </a:xfrm>
                <a:prstGeom prst="straightConnector1">
                  <a:avLst/>
                </a:prstGeom>
                <a:noFill/>
                <a:ln w="50800" cap="rnd" cmpd="sng" algn="ctr">
                  <a:solidFill>
                    <a:srgbClr val="C00000"/>
                  </a:solidFill>
                  <a:prstDash val="solid"/>
                  <a:tailEnd type="triangle"/>
                </a:ln>
                <a:effectLst/>
              </p:spPr>
            </p:cxnSp>
          </p:grpSp>
          <p:sp>
            <p:nvSpPr>
              <p:cNvPr id="38" name="テキスト ボックス 37">
                <a:extLst>
                  <a:ext uri="{FF2B5EF4-FFF2-40B4-BE49-F238E27FC236}">
                    <a16:creationId xmlns:a16="http://schemas.microsoft.com/office/drawing/2014/main" id="{AB4CF30C-E144-0A4B-8B31-DA179A5E43C5}"/>
                  </a:ext>
                </a:extLst>
              </p:cNvPr>
              <p:cNvSpPr txBox="1"/>
              <p:nvPr/>
            </p:nvSpPr>
            <p:spPr>
              <a:xfrm>
                <a:off x="8955925" y="5804843"/>
                <a:ext cx="530915" cy="55399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3000" b="1" i="1" u="none" strike="noStrike" kern="0" cap="none" spc="0" normalizeH="0" baseline="0" noProof="0" dirty="0">
                    <a:ln>
                      <a:noFill/>
                    </a:ln>
                    <a:solidFill>
                      <a:srgbClr val="0070C0"/>
                    </a:solidFill>
                    <a:effectLst/>
                    <a:uLnTx/>
                    <a:uFillTx/>
                    <a:latin typeface="Century Gothic" panose="020B0502020202020204"/>
                    <a:ea typeface="メイリオ" panose="020B0604030504040204" pitchFamily="34" charset="-128"/>
                  </a:rPr>
                  <a:t>K</a:t>
                </a:r>
                <a:r>
                  <a:rPr kumimoji="0" lang="en-US" altLang="ja-JP" sz="3000" b="1" i="1" u="none" strike="noStrike" kern="0" cap="none" spc="0" normalizeH="0" baseline="30000" noProof="0" dirty="0">
                    <a:ln>
                      <a:noFill/>
                    </a:ln>
                    <a:solidFill>
                      <a:srgbClr val="0070C0"/>
                    </a:solidFill>
                    <a:effectLst/>
                    <a:uLnTx/>
                    <a:uFillTx/>
                    <a:latin typeface="Century Gothic" panose="020B0502020202020204"/>
                    <a:ea typeface="メイリオ" panose="020B0604030504040204" pitchFamily="34" charset="-128"/>
                  </a:rPr>
                  <a:t>-</a:t>
                </a:r>
                <a:endParaRPr kumimoji="0" lang="ja-JP" altLang="en-US" sz="3000" b="1" i="1" u="none" strike="noStrike" kern="0" cap="none" spc="0" normalizeH="0" baseline="30000" noProof="0" dirty="0">
                  <a:ln>
                    <a:noFill/>
                  </a:ln>
                  <a:solidFill>
                    <a:srgbClr val="0070C0"/>
                  </a:solidFill>
                  <a:effectLst/>
                  <a:uLnTx/>
                  <a:uFillTx/>
                  <a:latin typeface="Century Gothic" panose="020B0502020202020204"/>
                  <a:ea typeface="メイリオ" panose="020B0604030504040204" pitchFamily="34" charset="-128"/>
                </a:endParaRPr>
              </a:p>
            </p:txBody>
          </p:sp>
          <p:sp>
            <p:nvSpPr>
              <p:cNvPr id="39" name="テキスト ボックス 38">
                <a:extLst>
                  <a:ext uri="{FF2B5EF4-FFF2-40B4-BE49-F238E27FC236}">
                    <a16:creationId xmlns:a16="http://schemas.microsoft.com/office/drawing/2014/main" id="{E8156A28-9940-414E-A3A0-FB75F47C1278}"/>
                  </a:ext>
                </a:extLst>
              </p:cNvPr>
              <p:cNvSpPr txBox="1"/>
              <p:nvPr/>
            </p:nvSpPr>
            <p:spPr>
              <a:xfrm>
                <a:off x="4601127" y="1606773"/>
                <a:ext cx="577402" cy="553998"/>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ja-JP" sz="3000" b="1" i="1" u="none" strike="noStrike" kern="0" cap="none" spc="0" normalizeH="0" baseline="0" noProof="0" dirty="0">
                    <a:ln>
                      <a:noFill/>
                    </a:ln>
                    <a:solidFill>
                      <a:srgbClr val="C00000"/>
                    </a:solidFill>
                    <a:effectLst/>
                    <a:uLnTx/>
                    <a:uFillTx/>
                    <a:latin typeface="Century Gothic" panose="020B0502020202020204"/>
                    <a:ea typeface="メイリオ" panose="020B0604030504040204" pitchFamily="34" charset="-128"/>
                  </a:rPr>
                  <a:t>K</a:t>
                </a:r>
                <a:r>
                  <a:rPr kumimoji="0" lang="en-US" altLang="ja-JP" sz="3000" b="1" i="1" u="none" strike="noStrike" kern="0" cap="none" spc="0" normalizeH="0" baseline="30000" noProof="0" dirty="0">
                    <a:ln>
                      <a:noFill/>
                    </a:ln>
                    <a:solidFill>
                      <a:srgbClr val="C00000"/>
                    </a:solidFill>
                    <a:effectLst/>
                    <a:uLnTx/>
                    <a:uFillTx/>
                    <a:latin typeface="Century Gothic" panose="020B0502020202020204"/>
                    <a:ea typeface="メイリオ" panose="020B0604030504040204" pitchFamily="34" charset="-128"/>
                  </a:rPr>
                  <a:t>+</a:t>
                </a:r>
                <a:endParaRPr kumimoji="0" lang="ja-JP" altLang="en-US" sz="3000" b="1" i="1" u="none" strike="noStrike" kern="0" cap="none" spc="0" normalizeH="0" baseline="30000" noProof="0" dirty="0">
                  <a:ln>
                    <a:noFill/>
                  </a:ln>
                  <a:solidFill>
                    <a:srgbClr val="C00000"/>
                  </a:solidFill>
                  <a:effectLst/>
                  <a:uLnTx/>
                  <a:uFillTx/>
                  <a:latin typeface="Century Gothic" panose="020B0502020202020204"/>
                  <a:ea typeface="メイリオ" panose="020B0604030504040204" pitchFamily="34" charset="-128"/>
                </a:endParaRPr>
              </a:p>
            </p:txBody>
          </p:sp>
          <p:sp>
            <p:nvSpPr>
              <p:cNvPr id="40" name="爆発 1 39">
                <a:extLst>
                  <a:ext uri="{FF2B5EF4-FFF2-40B4-BE49-F238E27FC236}">
                    <a16:creationId xmlns:a16="http://schemas.microsoft.com/office/drawing/2014/main" id="{940F82DE-1180-8147-9B72-B9C7C8DC2669}"/>
                  </a:ext>
                </a:extLst>
              </p:cNvPr>
              <p:cNvSpPr/>
              <p:nvPr/>
            </p:nvSpPr>
            <p:spPr>
              <a:xfrm>
                <a:off x="8497659" y="4965574"/>
                <a:ext cx="458266" cy="458266"/>
              </a:xfrm>
              <a:prstGeom prst="irregularSeal1">
                <a:avLst/>
              </a:prstGeom>
              <a:solidFill>
                <a:srgbClr val="FF99FF">
                  <a:alpha val="50000"/>
                </a:srgbClr>
              </a:solidFill>
              <a:ln w="6350" cap="rnd"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grpSp>
            <p:nvGrpSpPr>
              <p:cNvPr id="41" name="グループ化 40">
                <a:extLst>
                  <a:ext uri="{FF2B5EF4-FFF2-40B4-BE49-F238E27FC236}">
                    <a16:creationId xmlns:a16="http://schemas.microsoft.com/office/drawing/2014/main" id="{EC721AD8-BA9C-844C-AB03-C0C04DCA6439}"/>
                  </a:ext>
                </a:extLst>
              </p:cNvPr>
              <p:cNvGrpSpPr/>
              <p:nvPr/>
            </p:nvGrpSpPr>
            <p:grpSpPr>
              <a:xfrm>
                <a:off x="7353134" y="4827170"/>
                <a:ext cx="215693" cy="174787"/>
                <a:chOff x="1193180" y="2876048"/>
                <a:chExt cx="524108" cy="424713"/>
              </a:xfrm>
            </p:grpSpPr>
            <p:sp>
              <p:nvSpPr>
                <p:cNvPr id="42" name="フリーフォーム 41">
                  <a:extLst>
                    <a:ext uri="{FF2B5EF4-FFF2-40B4-BE49-F238E27FC236}">
                      <a16:creationId xmlns:a16="http://schemas.microsoft.com/office/drawing/2014/main" id="{F9B94DF7-51F8-0443-AC10-469A4FFB62ED}"/>
                    </a:ext>
                  </a:extLst>
                </p:cNvPr>
                <p:cNvSpPr/>
                <p:nvPr/>
              </p:nvSpPr>
              <p:spPr>
                <a:xfrm>
                  <a:off x="1193180" y="2883548"/>
                  <a:ext cx="200722" cy="82676"/>
                </a:xfrm>
                <a:custGeom>
                  <a:avLst/>
                  <a:gdLst>
                    <a:gd name="connsiteX0" fmla="*/ 200722 w 200722"/>
                    <a:gd name="connsiteY0" fmla="*/ 82676 h 82676"/>
                    <a:gd name="connsiteX1" fmla="*/ 78059 w 200722"/>
                    <a:gd name="connsiteY1" fmla="*/ 4618 h 82676"/>
                    <a:gd name="connsiteX2" fmla="*/ 0 w 200722"/>
                    <a:gd name="connsiteY2" fmla="*/ 15769 h 82676"/>
                  </a:gdLst>
                  <a:ahLst/>
                  <a:cxnLst>
                    <a:cxn ang="0">
                      <a:pos x="connsiteX0" y="connsiteY0"/>
                    </a:cxn>
                    <a:cxn ang="0">
                      <a:pos x="connsiteX1" y="connsiteY1"/>
                    </a:cxn>
                    <a:cxn ang="0">
                      <a:pos x="connsiteX2" y="connsiteY2"/>
                    </a:cxn>
                  </a:cxnLst>
                  <a:rect l="l" t="t" r="r" b="b"/>
                  <a:pathLst>
                    <a:path w="200722" h="82676">
                      <a:moveTo>
                        <a:pt x="200722" y="82676"/>
                      </a:moveTo>
                      <a:cubicBezTo>
                        <a:pt x="156117" y="49222"/>
                        <a:pt x="111513" y="15769"/>
                        <a:pt x="78059" y="4618"/>
                      </a:cubicBezTo>
                      <a:cubicBezTo>
                        <a:pt x="44605" y="-6533"/>
                        <a:pt x="22302" y="4618"/>
                        <a:pt x="0" y="15769"/>
                      </a:cubicBezTo>
                    </a:path>
                  </a:pathLst>
                </a:custGeom>
                <a:noFill/>
                <a:ln w="19050" cap="rnd"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sp>
              <p:nvSpPr>
                <p:cNvPr id="43" name="フリーフォーム 42">
                  <a:extLst>
                    <a:ext uri="{FF2B5EF4-FFF2-40B4-BE49-F238E27FC236}">
                      <a16:creationId xmlns:a16="http://schemas.microsoft.com/office/drawing/2014/main" id="{72285639-BC3F-B74D-888B-E57519D74975}"/>
                    </a:ext>
                  </a:extLst>
                </p:cNvPr>
                <p:cNvSpPr/>
                <p:nvPr/>
              </p:nvSpPr>
              <p:spPr>
                <a:xfrm>
                  <a:off x="1505415" y="2876048"/>
                  <a:ext cx="211873" cy="67874"/>
                </a:xfrm>
                <a:custGeom>
                  <a:avLst/>
                  <a:gdLst>
                    <a:gd name="connsiteX0" fmla="*/ 0 w 211873"/>
                    <a:gd name="connsiteY0" fmla="*/ 67874 h 67874"/>
                    <a:gd name="connsiteX1" fmla="*/ 144965 w 211873"/>
                    <a:gd name="connsiteY1" fmla="*/ 967 h 67874"/>
                    <a:gd name="connsiteX2" fmla="*/ 211873 w 211873"/>
                    <a:gd name="connsiteY2" fmla="*/ 34420 h 67874"/>
                  </a:gdLst>
                  <a:ahLst/>
                  <a:cxnLst>
                    <a:cxn ang="0">
                      <a:pos x="connsiteX0" y="connsiteY0"/>
                    </a:cxn>
                    <a:cxn ang="0">
                      <a:pos x="connsiteX1" y="connsiteY1"/>
                    </a:cxn>
                    <a:cxn ang="0">
                      <a:pos x="connsiteX2" y="connsiteY2"/>
                    </a:cxn>
                  </a:cxnLst>
                  <a:rect l="l" t="t" r="r" b="b"/>
                  <a:pathLst>
                    <a:path w="211873" h="67874">
                      <a:moveTo>
                        <a:pt x="0" y="67874"/>
                      </a:moveTo>
                      <a:cubicBezTo>
                        <a:pt x="54826" y="37208"/>
                        <a:pt x="109653" y="6543"/>
                        <a:pt x="144965" y="967"/>
                      </a:cubicBezTo>
                      <a:cubicBezTo>
                        <a:pt x="180277" y="-4609"/>
                        <a:pt x="196075" y="14905"/>
                        <a:pt x="211873" y="34420"/>
                      </a:cubicBezTo>
                    </a:path>
                  </a:pathLst>
                </a:custGeom>
                <a:noFill/>
                <a:ln w="19050" cap="rnd"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sp>
              <p:nvSpPr>
                <p:cNvPr id="44" name="フリーフォーム 43">
                  <a:extLst>
                    <a:ext uri="{FF2B5EF4-FFF2-40B4-BE49-F238E27FC236}">
                      <a16:creationId xmlns:a16="http://schemas.microsoft.com/office/drawing/2014/main" id="{20940354-7654-2743-AB46-A4298A664065}"/>
                    </a:ext>
                  </a:extLst>
                </p:cNvPr>
                <p:cNvSpPr/>
                <p:nvPr/>
              </p:nvSpPr>
              <p:spPr>
                <a:xfrm>
                  <a:off x="1405054" y="3088888"/>
                  <a:ext cx="100415" cy="211873"/>
                </a:xfrm>
                <a:custGeom>
                  <a:avLst/>
                  <a:gdLst>
                    <a:gd name="connsiteX0" fmla="*/ 0 w 100415"/>
                    <a:gd name="connsiteY0" fmla="*/ 0 h 211873"/>
                    <a:gd name="connsiteX1" fmla="*/ 100361 w 100415"/>
                    <a:gd name="connsiteY1" fmla="*/ 144966 h 211873"/>
                    <a:gd name="connsiteX2" fmla="*/ 11151 w 100415"/>
                    <a:gd name="connsiteY2" fmla="*/ 211873 h 211873"/>
                  </a:gdLst>
                  <a:ahLst/>
                  <a:cxnLst>
                    <a:cxn ang="0">
                      <a:pos x="connsiteX0" y="connsiteY0"/>
                    </a:cxn>
                    <a:cxn ang="0">
                      <a:pos x="connsiteX1" y="connsiteY1"/>
                    </a:cxn>
                    <a:cxn ang="0">
                      <a:pos x="connsiteX2" y="connsiteY2"/>
                    </a:cxn>
                  </a:cxnLst>
                  <a:rect l="l" t="t" r="r" b="b"/>
                  <a:pathLst>
                    <a:path w="100415" h="211873">
                      <a:moveTo>
                        <a:pt x="0" y="0"/>
                      </a:moveTo>
                      <a:cubicBezTo>
                        <a:pt x="49251" y="54827"/>
                        <a:pt x="98503" y="109654"/>
                        <a:pt x="100361" y="144966"/>
                      </a:cubicBezTo>
                      <a:cubicBezTo>
                        <a:pt x="102219" y="180278"/>
                        <a:pt x="56685" y="196075"/>
                        <a:pt x="11151" y="211873"/>
                      </a:cubicBezTo>
                    </a:path>
                  </a:pathLst>
                </a:custGeom>
                <a:noFill/>
                <a:ln w="19050" cap="rnd" cmpd="sng" algn="ctr">
                  <a:solidFill>
                    <a:sysClr val="window" lastClr="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entury Gothic" panose="020B0502020202020204"/>
                    <a:ea typeface="メイリオ" panose="020B0604030504040204" pitchFamily="34" charset="-128"/>
                    <a:cs typeface="+mn-cs"/>
                  </a:endParaRPr>
                </a:p>
              </p:txBody>
            </p:sp>
          </p:grpSp>
        </p:grpSp>
        <p:sp>
          <p:nvSpPr>
            <p:cNvPr id="50" name="テキスト ボックス 49">
              <a:extLst>
                <a:ext uri="{FF2B5EF4-FFF2-40B4-BE49-F238E27FC236}">
                  <a16:creationId xmlns:a16="http://schemas.microsoft.com/office/drawing/2014/main" id="{933C0EA4-C45D-CD43-A9AB-07C397BE49E9}"/>
                </a:ext>
              </a:extLst>
            </p:cNvPr>
            <p:cNvSpPr txBox="1"/>
            <p:nvPr/>
          </p:nvSpPr>
          <p:spPr>
            <a:xfrm>
              <a:off x="6094018" y="620658"/>
              <a:ext cx="1476813" cy="646331"/>
            </a:xfrm>
            <a:prstGeom prst="rect">
              <a:avLst/>
            </a:prstGeom>
            <a:noFill/>
          </p:spPr>
          <p:txBody>
            <a:bodyPr wrap="square" rtlCol="0">
              <a:spAutoFit/>
            </a:bodyPr>
            <a:lstStyle/>
            <a:p>
              <a:pPr defTabSz="457200"/>
              <a:r>
                <a:rPr lang="en-US" altLang="ja-JP" dirty="0">
                  <a:solidFill>
                    <a:prstClr val="black"/>
                  </a:solidFill>
                  <a:latin typeface="Century Gothic" panose="020B0502020202020204"/>
                  <a:ea typeface="メイリオ" panose="020B0604030504040204" pitchFamily="34" charset="-128"/>
                </a:rPr>
                <a:t>Aerogel Cherenkov</a:t>
              </a:r>
              <a:endParaRPr lang="ja-JP" altLang="en-US" dirty="0">
                <a:solidFill>
                  <a:prstClr val="black"/>
                </a:solidFill>
                <a:latin typeface="Century Gothic" panose="020B0502020202020204"/>
                <a:ea typeface="メイリオ" panose="020B0604030504040204" pitchFamily="34" charset="-128"/>
              </a:endParaRPr>
            </a:p>
          </p:txBody>
        </p:sp>
        <p:sp>
          <p:nvSpPr>
            <p:cNvPr id="51" name="テキスト ボックス 50">
              <a:extLst>
                <a:ext uri="{FF2B5EF4-FFF2-40B4-BE49-F238E27FC236}">
                  <a16:creationId xmlns:a16="http://schemas.microsoft.com/office/drawing/2014/main" id="{87F72CF3-5279-8047-9ECA-CED690B73634}"/>
                </a:ext>
              </a:extLst>
            </p:cNvPr>
            <p:cNvSpPr txBox="1"/>
            <p:nvPr/>
          </p:nvSpPr>
          <p:spPr>
            <a:xfrm>
              <a:off x="5578293" y="2980247"/>
              <a:ext cx="1476813" cy="646331"/>
            </a:xfrm>
            <a:prstGeom prst="rect">
              <a:avLst/>
            </a:prstGeom>
            <a:noFill/>
          </p:spPr>
          <p:txBody>
            <a:bodyPr wrap="square" rtlCol="0">
              <a:spAutoFit/>
            </a:bodyPr>
            <a:lstStyle/>
            <a:p>
              <a:pPr defTabSz="457200"/>
              <a:r>
                <a:rPr lang="en-US" altLang="ja-JP" dirty="0">
                  <a:solidFill>
                    <a:prstClr val="black"/>
                  </a:solidFill>
                  <a:latin typeface="Century Gothic" panose="020B0502020202020204"/>
                  <a:ea typeface="メイリオ" panose="020B0604030504040204" pitchFamily="34" charset="-128"/>
                </a:rPr>
                <a:t>Water</a:t>
              </a:r>
            </a:p>
            <a:p>
              <a:pPr defTabSz="457200"/>
              <a:r>
                <a:rPr lang="en-US" altLang="ja-JP" dirty="0">
                  <a:solidFill>
                    <a:prstClr val="black"/>
                  </a:solidFill>
                  <a:latin typeface="Century Gothic" panose="020B0502020202020204"/>
                  <a:ea typeface="メイリオ" panose="020B0604030504040204" pitchFamily="34" charset="-128"/>
                </a:rPr>
                <a:t>Cherenkov</a:t>
              </a:r>
              <a:endParaRPr lang="ja-JP" altLang="en-US" dirty="0">
                <a:solidFill>
                  <a:prstClr val="black"/>
                </a:solidFill>
                <a:latin typeface="Century Gothic" panose="020B0502020202020204"/>
                <a:ea typeface="メイリオ" panose="020B0604030504040204" pitchFamily="34" charset="-128"/>
              </a:endParaRPr>
            </a:p>
          </p:txBody>
        </p:sp>
        <p:sp>
          <p:nvSpPr>
            <p:cNvPr id="52" name="テキスト ボックス 51">
              <a:extLst>
                <a:ext uri="{FF2B5EF4-FFF2-40B4-BE49-F238E27FC236}">
                  <a16:creationId xmlns:a16="http://schemas.microsoft.com/office/drawing/2014/main" id="{DDAA51D4-F8D2-7345-9A5F-26568D9DB791}"/>
                </a:ext>
              </a:extLst>
            </p:cNvPr>
            <p:cNvSpPr txBox="1"/>
            <p:nvPr/>
          </p:nvSpPr>
          <p:spPr>
            <a:xfrm>
              <a:off x="6881585" y="3580131"/>
              <a:ext cx="773758" cy="369332"/>
            </a:xfrm>
            <a:prstGeom prst="rect">
              <a:avLst/>
            </a:prstGeom>
            <a:noFill/>
          </p:spPr>
          <p:txBody>
            <a:bodyPr wrap="square" rtlCol="0">
              <a:spAutoFit/>
            </a:bodyPr>
            <a:lstStyle/>
            <a:p>
              <a:pPr defTabSz="457200"/>
              <a:r>
                <a:rPr lang="en-US" altLang="ja-JP" dirty="0">
                  <a:solidFill>
                    <a:prstClr val="black"/>
                  </a:solidFill>
                  <a:latin typeface="Century Gothic" panose="020B0502020202020204"/>
                  <a:ea typeface="メイリオ" panose="020B0604030504040204" pitchFamily="34" charset="-128"/>
                </a:rPr>
                <a:t>TOF</a:t>
              </a:r>
              <a:endParaRPr lang="ja-JP" altLang="en-US" dirty="0">
                <a:solidFill>
                  <a:prstClr val="black"/>
                </a:solidFill>
                <a:latin typeface="Century Gothic" panose="020B0502020202020204"/>
                <a:ea typeface="メイリオ" panose="020B0604030504040204" pitchFamily="34" charset="-128"/>
              </a:endParaRPr>
            </a:p>
          </p:txBody>
        </p:sp>
        <p:sp>
          <p:nvSpPr>
            <p:cNvPr id="53" name="テキスト ボックス 52">
              <a:extLst>
                <a:ext uri="{FF2B5EF4-FFF2-40B4-BE49-F238E27FC236}">
                  <a16:creationId xmlns:a16="http://schemas.microsoft.com/office/drawing/2014/main" id="{1A9230AD-C53A-2F46-B2F3-84BD5CB2260D}"/>
                </a:ext>
              </a:extLst>
            </p:cNvPr>
            <p:cNvSpPr txBox="1"/>
            <p:nvPr/>
          </p:nvSpPr>
          <p:spPr>
            <a:xfrm>
              <a:off x="7126326" y="4201539"/>
              <a:ext cx="1575638" cy="646331"/>
            </a:xfrm>
            <a:prstGeom prst="rect">
              <a:avLst/>
            </a:prstGeom>
            <a:noFill/>
          </p:spPr>
          <p:txBody>
            <a:bodyPr wrap="square" rtlCol="0">
              <a:spAutoFit/>
            </a:bodyPr>
            <a:lstStyle/>
            <a:p>
              <a:pPr defTabSz="457200"/>
              <a:r>
                <a:rPr lang="en-US" altLang="ja-JP" dirty="0">
                  <a:solidFill>
                    <a:prstClr val="black"/>
                  </a:solidFill>
                  <a:latin typeface="Century Gothic" panose="020B0502020202020204"/>
                  <a:ea typeface="メイリオ" panose="020B0604030504040204" pitchFamily="34" charset="-128"/>
                </a:rPr>
                <a:t>Drift Chambers</a:t>
              </a:r>
              <a:endParaRPr lang="ja-JP" altLang="en-US" dirty="0">
                <a:solidFill>
                  <a:prstClr val="black"/>
                </a:solidFill>
                <a:latin typeface="Century Gothic" panose="020B0502020202020204"/>
                <a:ea typeface="メイリオ" panose="020B0604030504040204" pitchFamily="34" charset="-128"/>
              </a:endParaRPr>
            </a:p>
          </p:txBody>
        </p:sp>
        <p:cxnSp>
          <p:nvCxnSpPr>
            <p:cNvPr id="54" name="直線コネクタ 53">
              <a:extLst>
                <a:ext uri="{FF2B5EF4-FFF2-40B4-BE49-F238E27FC236}">
                  <a16:creationId xmlns:a16="http://schemas.microsoft.com/office/drawing/2014/main" id="{A501D451-1CB8-6049-8792-BBA52F1913BE}"/>
                </a:ext>
              </a:extLst>
            </p:cNvPr>
            <p:cNvCxnSpPr>
              <a:cxnSpLocks/>
            </p:cNvCxnSpPr>
            <p:nvPr/>
          </p:nvCxnSpPr>
          <p:spPr>
            <a:xfrm flipH="1" flipV="1">
              <a:off x="6953530" y="1266989"/>
              <a:ext cx="66895" cy="522274"/>
            </a:xfrm>
            <a:prstGeom prst="line">
              <a:avLst/>
            </a:prstGeom>
            <a:noFill/>
            <a:ln w="9525" cap="rnd" cmpd="sng" algn="ctr">
              <a:solidFill>
                <a:sysClr val="windowText" lastClr="000000"/>
              </a:solidFill>
              <a:prstDash val="solid"/>
            </a:ln>
            <a:effectLst/>
          </p:spPr>
        </p:cxnSp>
        <p:cxnSp>
          <p:nvCxnSpPr>
            <p:cNvPr id="55" name="直線コネクタ 54">
              <a:extLst>
                <a:ext uri="{FF2B5EF4-FFF2-40B4-BE49-F238E27FC236}">
                  <a16:creationId xmlns:a16="http://schemas.microsoft.com/office/drawing/2014/main" id="{744A23B1-F43B-464F-93EC-44440F3FF543}"/>
                </a:ext>
              </a:extLst>
            </p:cNvPr>
            <p:cNvCxnSpPr>
              <a:cxnSpLocks/>
              <a:stCxn id="51" idx="0"/>
            </p:cNvCxnSpPr>
            <p:nvPr/>
          </p:nvCxnSpPr>
          <p:spPr>
            <a:xfrm flipV="1">
              <a:off x="6316700" y="2481845"/>
              <a:ext cx="145506" cy="498402"/>
            </a:xfrm>
            <a:prstGeom prst="line">
              <a:avLst/>
            </a:prstGeom>
            <a:noFill/>
            <a:ln w="9525" cap="rnd" cmpd="sng" algn="ctr">
              <a:solidFill>
                <a:sysClr val="windowText" lastClr="000000"/>
              </a:solidFill>
              <a:prstDash val="solid"/>
            </a:ln>
            <a:effectLst/>
          </p:spPr>
        </p:cxnSp>
        <p:cxnSp>
          <p:nvCxnSpPr>
            <p:cNvPr id="56" name="直線コネクタ 55">
              <a:extLst>
                <a:ext uri="{FF2B5EF4-FFF2-40B4-BE49-F238E27FC236}">
                  <a16:creationId xmlns:a16="http://schemas.microsoft.com/office/drawing/2014/main" id="{97C2334B-4549-E946-884F-70F3F73CF6AF}"/>
                </a:ext>
              </a:extLst>
            </p:cNvPr>
            <p:cNvCxnSpPr>
              <a:cxnSpLocks/>
            </p:cNvCxnSpPr>
            <p:nvPr/>
          </p:nvCxnSpPr>
          <p:spPr>
            <a:xfrm flipV="1">
              <a:off x="7190658" y="2616433"/>
              <a:ext cx="35197" cy="891018"/>
            </a:xfrm>
            <a:prstGeom prst="line">
              <a:avLst/>
            </a:prstGeom>
            <a:noFill/>
            <a:ln w="9525" cap="rnd" cmpd="sng" algn="ctr">
              <a:solidFill>
                <a:sysClr val="windowText" lastClr="000000"/>
              </a:solidFill>
              <a:prstDash val="solid"/>
            </a:ln>
            <a:effectLst/>
          </p:spPr>
        </p:cxnSp>
        <p:cxnSp>
          <p:nvCxnSpPr>
            <p:cNvPr id="57" name="直線コネクタ 56">
              <a:extLst>
                <a:ext uri="{FF2B5EF4-FFF2-40B4-BE49-F238E27FC236}">
                  <a16:creationId xmlns:a16="http://schemas.microsoft.com/office/drawing/2014/main" id="{F9E0F58C-C0F0-F440-B112-2BFF540431C0}"/>
                </a:ext>
              </a:extLst>
            </p:cNvPr>
            <p:cNvCxnSpPr>
              <a:cxnSpLocks/>
            </p:cNvCxnSpPr>
            <p:nvPr/>
          </p:nvCxnSpPr>
          <p:spPr>
            <a:xfrm flipH="1" flipV="1">
              <a:off x="7361408" y="2800805"/>
              <a:ext cx="293935" cy="1300259"/>
            </a:xfrm>
            <a:prstGeom prst="line">
              <a:avLst/>
            </a:prstGeom>
            <a:noFill/>
            <a:ln w="9525" cap="rnd" cmpd="sng" algn="ctr">
              <a:solidFill>
                <a:sysClr val="windowText" lastClr="000000"/>
              </a:solidFill>
              <a:prstDash val="solid"/>
            </a:ln>
            <a:effectLst/>
          </p:spPr>
        </p:cxnSp>
        <p:cxnSp>
          <p:nvCxnSpPr>
            <p:cNvPr id="58" name="直線コネクタ 57">
              <a:extLst>
                <a:ext uri="{FF2B5EF4-FFF2-40B4-BE49-F238E27FC236}">
                  <a16:creationId xmlns:a16="http://schemas.microsoft.com/office/drawing/2014/main" id="{1B823D8E-616D-3B4C-8DED-FA0D63BA7AF8}"/>
                </a:ext>
              </a:extLst>
            </p:cNvPr>
            <p:cNvCxnSpPr>
              <a:cxnSpLocks/>
            </p:cNvCxnSpPr>
            <p:nvPr/>
          </p:nvCxnSpPr>
          <p:spPr>
            <a:xfrm flipH="1" flipV="1">
              <a:off x="7475388" y="2415017"/>
              <a:ext cx="179955" cy="1686047"/>
            </a:xfrm>
            <a:prstGeom prst="line">
              <a:avLst/>
            </a:prstGeom>
            <a:noFill/>
            <a:ln w="9525" cap="rnd" cmpd="sng" algn="ctr">
              <a:solidFill>
                <a:sysClr val="windowText" lastClr="000000"/>
              </a:solidFill>
              <a:prstDash val="solid"/>
            </a:ln>
            <a:effectLst/>
          </p:spPr>
        </p:cxnSp>
        <p:cxnSp>
          <p:nvCxnSpPr>
            <p:cNvPr id="59" name="直線コネクタ 58">
              <a:extLst>
                <a:ext uri="{FF2B5EF4-FFF2-40B4-BE49-F238E27FC236}">
                  <a16:creationId xmlns:a16="http://schemas.microsoft.com/office/drawing/2014/main" id="{E9CAF8CD-D9B5-DB48-86D7-3F1A70B8604A}"/>
                </a:ext>
              </a:extLst>
            </p:cNvPr>
            <p:cNvCxnSpPr>
              <a:cxnSpLocks/>
            </p:cNvCxnSpPr>
            <p:nvPr/>
          </p:nvCxnSpPr>
          <p:spPr>
            <a:xfrm flipV="1">
              <a:off x="7636130" y="2798921"/>
              <a:ext cx="278015" cy="1289053"/>
            </a:xfrm>
            <a:prstGeom prst="line">
              <a:avLst/>
            </a:prstGeom>
            <a:noFill/>
            <a:ln w="9525" cap="rnd" cmpd="sng" algn="ctr">
              <a:solidFill>
                <a:sysClr val="windowText" lastClr="000000"/>
              </a:solidFill>
              <a:prstDash val="solid"/>
            </a:ln>
            <a:effectLst/>
          </p:spPr>
        </p:cxnSp>
        <p:cxnSp>
          <p:nvCxnSpPr>
            <p:cNvPr id="60" name="直線コネクタ 59">
              <a:extLst>
                <a:ext uri="{FF2B5EF4-FFF2-40B4-BE49-F238E27FC236}">
                  <a16:creationId xmlns:a16="http://schemas.microsoft.com/office/drawing/2014/main" id="{F2ACAF5A-DF9C-0246-94E1-786FFC0A97FE}"/>
                </a:ext>
              </a:extLst>
            </p:cNvPr>
            <p:cNvCxnSpPr>
              <a:cxnSpLocks/>
            </p:cNvCxnSpPr>
            <p:nvPr/>
          </p:nvCxnSpPr>
          <p:spPr>
            <a:xfrm flipH="1" flipV="1">
              <a:off x="8442727" y="4658551"/>
              <a:ext cx="1787860" cy="207568"/>
            </a:xfrm>
            <a:prstGeom prst="line">
              <a:avLst/>
            </a:prstGeom>
            <a:noFill/>
            <a:ln w="9525" cap="rnd" cmpd="sng" algn="ctr">
              <a:solidFill>
                <a:sysClr val="windowText" lastClr="000000"/>
              </a:solidFill>
              <a:prstDash val="solid"/>
            </a:ln>
            <a:effectLst/>
          </p:spPr>
        </p:cxnSp>
        <p:cxnSp>
          <p:nvCxnSpPr>
            <p:cNvPr id="61" name="直線コネクタ 60">
              <a:extLst>
                <a:ext uri="{FF2B5EF4-FFF2-40B4-BE49-F238E27FC236}">
                  <a16:creationId xmlns:a16="http://schemas.microsoft.com/office/drawing/2014/main" id="{289250A2-EA64-174F-A65E-4E31A14E9B04}"/>
                </a:ext>
              </a:extLst>
            </p:cNvPr>
            <p:cNvCxnSpPr>
              <a:cxnSpLocks/>
            </p:cNvCxnSpPr>
            <p:nvPr/>
          </p:nvCxnSpPr>
          <p:spPr>
            <a:xfrm flipH="1" flipV="1">
              <a:off x="8442727" y="4658551"/>
              <a:ext cx="1747593" cy="281461"/>
            </a:xfrm>
            <a:prstGeom prst="line">
              <a:avLst/>
            </a:prstGeom>
            <a:noFill/>
            <a:ln w="9525" cap="rnd" cmpd="sng" algn="ctr">
              <a:solidFill>
                <a:sysClr val="windowText" lastClr="000000"/>
              </a:solidFill>
              <a:prstDash val="solid"/>
            </a:ln>
            <a:effectLst/>
          </p:spPr>
        </p:cxnSp>
        <p:cxnSp>
          <p:nvCxnSpPr>
            <p:cNvPr id="62" name="直線矢印コネクタ 61">
              <a:extLst>
                <a:ext uri="{FF2B5EF4-FFF2-40B4-BE49-F238E27FC236}">
                  <a16:creationId xmlns:a16="http://schemas.microsoft.com/office/drawing/2014/main" id="{57155382-DDF0-694F-BD04-B77AF30D4F99}"/>
                </a:ext>
              </a:extLst>
            </p:cNvPr>
            <p:cNvCxnSpPr>
              <a:cxnSpLocks/>
            </p:cNvCxnSpPr>
            <p:nvPr/>
          </p:nvCxnSpPr>
          <p:spPr>
            <a:xfrm>
              <a:off x="10657680" y="4201539"/>
              <a:ext cx="0" cy="1226152"/>
            </a:xfrm>
            <a:prstGeom prst="straightConnector1">
              <a:avLst/>
            </a:prstGeom>
            <a:noFill/>
            <a:ln w="9525" cap="rnd" cmpd="sng" algn="ctr">
              <a:solidFill>
                <a:srgbClr val="E6B729">
                  <a:lumMod val="40000"/>
                  <a:lumOff val="60000"/>
                </a:srgbClr>
              </a:solidFill>
              <a:prstDash val="solid"/>
              <a:headEnd type="triangle"/>
              <a:tailEnd type="triangle"/>
            </a:ln>
            <a:effectLst/>
          </p:spPr>
        </p:cxnSp>
        <p:sp>
          <p:nvSpPr>
            <p:cNvPr id="63" name="テキスト ボックス 62">
              <a:extLst>
                <a:ext uri="{FF2B5EF4-FFF2-40B4-BE49-F238E27FC236}">
                  <a16:creationId xmlns:a16="http://schemas.microsoft.com/office/drawing/2014/main" id="{2FDB2C49-012A-0C46-9B38-03F4580244B8}"/>
                </a:ext>
              </a:extLst>
            </p:cNvPr>
            <p:cNvSpPr txBox="1"/>
            <p:nvPr/>
          </p:nvSpPr>
          <p:spPr>
            <a:xfrm rot="5400000">
              <a:off x="10559154" y="4604818"/>
              <a:ext cx="814460" cy="369332"/>
            </a:xfrm>
            <a:prstGeom prst="rect">
              <a:avLst/>
            </a:prstGeom>
            <a:noFill/>
          </p:spPr>
          <p:txBody>
            <a:bodyPr wrap="square" rtlCol="0">
              <a:spAutoFit/>
            </a:bodyPr>
            <a:lstStyle/>
            <a:p>
              <a:pPr defTabSz="457200"/>
              <a:r>
                <a:rPr lang="en-US" altLang="ja-JP" b="1" dirty="0">
                  <a:solidFill>
                    <a:srgbClr val="E6B729">
                      <a:lumMod val="20000"/>
                      <a:lumOff val="80000"/>
                    </a:srgbClr>
                  </a:solidFill>
                  <a:latin typeface="Century Gothic" panose="020B0502020202020204"/>
                  <a:ea typeface="メイリオ" panose="020B0604030504040204" pitchFamily="34" charset="-128"/>
                </a:rPr>
                <a:t>1.8 m</a:t>
              </a:r>
              <a:endParaRPr lang="ja-JP" altLang="en-US" b="1" dirty="0">
                <a:solidFill>
                  <a:srgbClr val="E6B729">
                    <a:lumMod val="20000"/>
                    <a:lumOff val="80000"/>
                  </a:srgbClr>
                </a:solidFill>
                <a:latin typeface="Century Gothic" panose="020B0502020202020204"/>
                <a:ea typeface="メイリオ" panose="020B0604030504040204" pitchFamily="34" charset="-128"/>
              </a:endParaRPr>
            </a:p>
          </p:txBody>
        </p:sp>
      </p:grpSp>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3D2EE1A2-3AB1-3948-B305-D4219CD2CDA1}"/>
                  </a:ext>
                </a:extLst>
              </p:cNvPr>
              <p:cNvSpPr txBox="1"/>
              <p:nvPr/>
            </p:nvSpPr>
            <p:spPr>
              <a:xfrm>
                <a:off x="568692" y="5439609"/>
                <a:ext cx="2597571" cy="523926"/>
              </a:xfrm>
              <a:prstGeom prst="rect">
                <a:avLst/>
              </a:prstGeom>
              <a:noFill/>
            </p:spPr>
            <p:txBody>
              <a:bodyPr wrap="none" rtlCol="0">
                <a:spAutoFit/>
              </a:bodyPr>
              <a:lstStyle/>
              <a:p>
                <a14:m>
                  <m:oMath xmlns:m="http://schemas.openxmlformats.org/officeDocument/2006/math">
                    <m:f>
                      <m:fPr>
                        <m:ctrlPr>
                          <a:rPr kumimoji="1" lang="en-US" altLang="ja-JP" b="0" i="1" smtClean="0">
                            <a:latin typeface="Cambria Math" panose="02040503050406030204" pitchFamily="18" charset="0"/>
                            <a:ea typeface="Cambria Math" panose="02040503050406030204" pitchFamily="18" charset="0"/>
                          </a:rPr>
                        </m:ctrlPr>
                      </m:fPr>
                      <m:num>
                        <m:r>
                          <m:rPr>
                            <m:sty m:val="p"/>
                          </m:rPr>
                          <a:rPr kumimoji="1" lang="el-GR" altLang="ja-JP" i="1" smtClean="0">
                            <a:latin typeface="Cambria Math" panose="02040503050406030204" pitchFamily="18" charset="0"/>
                            <a:ea typeface="Cambria Math" panose="02040503050406030204" pitchFamily="18" charset="0"/>
                          </a:rPr>
                          <m:t>Δ</m:t>
                        </m:r>
                        <m:r>
                          <a:rPr kumimoji="1" lang="en-US" altLang="ja-JP" b="0" i="1" smtClean="0">
                            <a:latin typeface="Cambria Math" panose="02040503050406030204" pitchFamily="18" charset="0"/>
                            <a:ea typeface="Cambria Math" panose="02040503050406030204" pitchFamily="18" charset="0"/>
                          </a:rPr>
                          <m:t>𝑝</m:t>
                        </m:r>
                      </m:num>
                      <m:den>
                        <m:r>
                          <a:rPr kumimoji="1" lang="en-US" altLang="ja-JP" b="0" i="1" smtClean="0">
                            <a:latin typeface="Cambria Math" panose="02040503050406030204" pitchFamily="18" charset="0"/>
                            <a:ea typeface="Cambria Math" panose="02040503050406030204" pitchFamily="18" charset="0"/>
                          </a:rPr>
                          <m:t>𝑝</m:t>
                        </m:r>
                      </m:den>
                    </m:f>
                    <m:r>
                      <a:rPr kumimoji="1" lang="en-US" altLang="ja-JP" b="0" i="1" smtClean="0">
                        <a:latin typeface="Cambria Math" panose="02040503050406030204" pitchFamily="18" charset="0"/>
                        <a:ea typeface="Cambria Math" panose="02040503050406030204" pitchFamily="18" charset="0"/>
                      </a:rPr>
                      <m:t>=5.5×</m:t>
                    </m:r>
                    <m:sSup>
                      <m:sSupPr>
                        <m:ctrlPr>
                          <a:rPr kumimoji="1" lang="en-US" altLang="ja-JP" b="0" i="1" smtClean="0">
                            <a:latin typeface="Cambria Math" panose="02040503050406030204" pitchFamily="18" charset="0"/>
                            <a:ea typeface="Cambria Math" panose="02040503050406030204" pitchFamily="18" charset="0"/>
                          </a:rPr>
                        </m:ctrlPr>
                      </m:sSupPr>
                      <m:e>
                        <m:r>
                          <a:rPr kumimoji="1" lang="en-US" altLang="ja-JP" b="0" i="1" smtClean="0">
                            <a:latin typeface="Cambria Math" panose="02040503050406030204" pitchFamily="18" charset="0"/>
                            <a:ea typeface="Cambria Math" panose="02040503050406030204" pitchFamily="18" charset="0"/>
                          </a:rPr>
                          <m:t>10</m:t>
                        </m:r>
                      </m:e>
                      <m:sup>
                        <m:r>
                          <a:rPr kumimoji="1" lang="en-US" altLang="ja-JP" b="0" i="1" smtClean="0">
                            <a:latin typeface="Cambria Math" panose="02040503050406030204" pitchFamily="18" charset="0"/>
                            <a:ea typeface="Cambria Math" panose="02040503050406030204" pitchFamily="18" charset="0"/>
                          </a:rPr>
                          <m:t>−4</m:t>
                        </m:r>
                      </m:sup>
                    </m:sSup>
                  </m:oMath>
                </a14:m>
                <a:r>
                  <a:rPr kumimoji="1" lang="en-US" altLang="ja-JP" dirty="0"/>
                  <a:t> (FWHM)</a:t>
                </a:r>
                <a:endParaRPr kumimoji="1" lang="ja-JP" altLang="en-US"/>
              </a:p>
            </p:txBody>
          </p:sp>
        </mc:Choice>
        <mc:Fallback xmlns="">
          <p:sp>
            <p:nvSpPr>
              <p:cNvPr id="66" name="テキスト ボックス 65">
                <a:extLst>
                  <a:ext uri="{FF2B5EF4-FFF2-40B4-BE49-F238E27FC236}">
                    <a16:creationId xmlns:a16="http://schemas.microsoft.com/office/drawing/2014/main" id="{3D2EE1A2-3AB1-3948-B305-D4219CD2CDA1}"/>
                  </a:ext>
                </a:extLst>
              </p:cNvPr>
              <p:cNvSpPr txBox="1">
                <a:spLocks noRot="1" noChangeAspect="1" noMove="1" noResize="1" noEditPoints="1" noAdjustHandles="1" noChangeArrowheads="1" noChangeShapeType="1" noTextEdit="1"/>
              </p:cNvSpPr>
              <p:nvPr/>
            </p:nvSpPr>
            <p:spPr>
              <a:xfrm>
                <a:off x="568692" y="5439609"/>
                <a:ext cx="2597571" cy="523926"/>
              </a:xfrm>
              <a:prstGeom prst="rect">
                <a:avLst/>
              </a:prstGeom>
              <a:blipFill>
                <a:blip r:embed="rId4"/>
                <a:stretch>
                  <a:fillRect r="-971"/>
                </a:stretch>
              </a:blipFill>
            </p:spPr>
            <p:txBody>
              <a:bodyPr/>
              <a:lstStyle/>
              <a:p>
                <a:r>
                  <a:rPr lang="ja-JP" altLang="en-US">
                    <a:noFill/>
                  </a:rPr>
                  <a:t> </a:t>
                </a:r>
              </a:p>
            </p:txBody>
          </p:sp>
        </mc:Fallback>
      </mc:AlternateContent>
      <p:sp>
        <p:nvSpPr>
          <p:cNvPr id="67" name="テキスト ボックス 66">
            <a:extLst>
              <a:ext uri="{FF2B5EF4-FFF2-40B4-BE49-F238E27FC236}">
                <a16:creationId xmlns:a16="http://schemas.microsoft.com/office/drawing/2014/main" id="{CF33EC21-11DB-594E-B7E0-7D632868A278}"/>
              </a:ext>
            </a:extLst>
          </p:cNvPr>
          <p:cNvSpPr txBox="1"/>
          <p:nvPr/>
        </p:nvSpPr>
        <p:spPr>
          <a:xfrm>
            <a:off x="5058847" y="6456390"/>
            <a:ext cx="1210588" cy="369332"/>
          </a:xfrm>
          <a:prstGeom prst="rect">
            <a:avLst/>
          </a:prstGeom>
          <a:noFill/>
        </p:spPr>
        <p:txBody>
          <a:bodyPr wrap="none" rtlCol="0">
            <a:spAutoFit/>
          </a:bodyPr>
          <a:lstStyle/>
          <a:p>
            <a:r>
              <a:rPr kumimoji="1" lang="en-US" altLang="ja-JP" dirty="0"/>
              <a:t>1.8 GeV/c</a:t>
            </a:r>
            <a:endParaRPr kumimoji="1" lang="ja-JP" altLang="en-US"/>
          </a:p>
        </p:txBody>
      </p:sp>
      <p:sp>
        <p:nvSpPr>
          <p:cNvPr id="72" name="スライド番号プレースホルダー 71">
            <a:extLst>
              <a:ext uri="{FF2B5EF4-FFF2-40B4-BE49-F238E27FC236}">
                <a16:creationId xmlns:a16="http://schemas.microsoft.com/office/drawing/2014/main" id="{2CE4CE98-4CB5-A14B-8C64-8A8C5DAD05ED}"/>
              </a:ext>
            </a:extLst>
          </p:cNvPr>
          <p:cNvSpPr>
            <a:spLocks noGrp="1"/>
          </p:cNvSpPr>
          <p:nvPr>
            <p:ph type="sldNum" sz="quarter" idx="12"/>
          </p:nvPr>
        </p:nvSpPr>
        <p:spPr/>
        <p:txBody>
          <a:bodyPr/>
          <a:lstStyle/>
          <a:p>
            <a:fld id="{11A71338-8BA2-4C79-A6C5-5A8E30081D0C}" type="slidenum">
              <a:rPr lang="en-US" smtClean="0"/>
              <a:pPr/>
              <a:t>30</a:t>
            </a:fld>
            <a:endParaRPr lang="en-US" dirty="0"/>
          </a:p>
        </p:txBody>
      </p:sp>
      <p:pic>
        <p:nvPicPr>
          <p:cNvPr id="3" name="図 2" descr="マップ&#10;&#10;自動的に生成された説明">
            <a:extLst>
              <a:ext uri="{FF2B5EF4-FFF2-40B4-BE49-F238E27FC236}">
                <a16:creationId xmlns:a16="http://schemas.microsoft.com/office/drawing/2014/main" id="{33AAE66B-2841-1CE5-D743-B2C173A009F0}"/>
              </a:ext>
            </a:extLst>
          </p:cNvPr>
          <p:cNvPicPr>
            <a:picLocks noChangeAspect="1"/>
          </p:cNvPicPr>
          <p:nvPr/>
        </p:nvPicPr>
        <p:blipFill>
          <a:blip r:embed="rId5"/>
          <a:stretch>
            <a:fillRect/>
          </a:stretch>
        </p:blipFill>
        <p:spPr>
          <a:xfrm>
            <a:off x="5524324" y="793583"/>
            <a:ext cx="6279737" cy="3590342"/>
          </a:xfrm>
          <a:prstGeom prst="rect">
            <a:avLst/>
          </a:prstGeom>
        </p:spPr>
      </p:pic>
      <p:pic>
        <p:nvPicPr>
          <p:cNvPr id="6" name="図 5" descr="ダイアグラム&#10;&#10;自動的に生成された説明">
            <a:extLst>
              <a:ext uri="{FF2B5EF4-FFF2-40B4-BE49-F238E27FC236}">
                <a16:creationId xmlns:a16="http://schemas.microsoft.com/office/drawing/2014/main" id="{98191007-7431-F877-E117-2E827F60C3DE}"/>
              </a:ext>
            </a:extLst>
          </p:cNvPr>
          <p:cNvPicPr>
            <a:picLocks noChangeAspect="1"/>
          </p:cNvPicPr>
          <p:nvPr/>
        </p:nvPicPr>
        <p:blipFill rotWithShape="1">
          <a:blip r:embed="rId6"/>
          <a:srcRect t="23758" r="63647" b="32755"/>
          <a:stretch/>
        </p:blipFill>
        <p:spPr>
          <a:xfrm>
            <a:off x="5617557" y="4637849"/>
            <a:ext cx="3196343" cy="2151773"/>
          </a:xfrm>
          <a:prstGeom prst="rect">
            <a:avLst/>
          </a:prstGeom>
        </p:spPr>
      </p:pic>
      <p:sp>
        <p:nvSpPr>
          <p:cNvPr id="7" name="テキスト ボックス 6">
            <a:extLst>
              <a:ext uri="{FF2B5EF4-FFF2-40B4-BE49-F238E27FC236}">
                <a16:creationId xmlns:a16="http://schemas.microsoft.com/office/drawing/2014/main" id="{D605149B-2817-B9DC-4A31-DDA955137F25}"/>
              </a:ext>
            </a:extLst>
          </p:cNvPr>
          <p:cNvSpPr txBox="1"/>
          <p:nvPr/>
        </p:nvSpPr>
        <p:spPr>
          <a:xfrm>
            <a:off x="5852677" y="4468566"/>
            <a:ext cx="2775119" cy="646331"/>
          </a:xfrm>
          <a:prstGeom prst="rect">
            <a:avLst/>
          </a:prstGeom>
          <a:ln w="28575"/>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Active Fibe</a:t>
            </a:r>
            <a:r>
              <a:rPr lang="en-US" altLang="ja-JP" dirty="0"/>
              <a:t>r Target </a:t>
            </a:r>
          </a:p>
          <a:p>
            <a:r>
              <a:rPr kumimoji="1" lang="en-US" altLang="ja-JP" dirty="0"/>
              <a:t>for energy loss correction</a:t>
            </a:r>
            <a:endParaRPr kumimoji="1" lang="ja-JP" altLang="en-US"/>
          </a:p>
        </p:txBody>
      </p:sp>
      <p:pic>
        <p:nvPicPr>
          <p:cNvPr id="8" name="図 7" descr="ダイアグラム&#10;&#10;自動的に生成された説明">
            <a:extLst>
              <a:ext uri="{FF2B5EF4-FFF2-40B4-BE49-F238E27FC236}">
                <a16:creationId xmlns:a16="http://schemas.microsoft.com/office/drawing/2014/main" id="{0D43F844-EF7E-81FF-7C6C-DC1DCB9A032A}"/>
              </a:ext>
            </a:extLst>
          </p:cNvPr>
          <p:cNvPicPr>
            <a:picLocks noChangeAspect="1"/>
          </p:cNvPicPr>
          <p:nvPr/>
        </p:nvPicPr>
        <p:blipFill rotWithShape="1">
          <a:blip r:embed="rId6"/>
          <a:srcRect l="35901" t="16850" r="28729" b="32807"/>
          <a:stretch/>
        </p:blipFill>
        <p:spPr>
          <a:xfrm>
            <a:off x="8780399" y="4442446"/>
            <a:ext cx="2899765" cy="2322707"/>
          </a:xfrm>
          <a:prstGeom prst="rect">
            <a:avLst/>
          </a:prstGeom>
        </p:spPr>
      </p:pic>
      <p:sp>
        <p:nvSpPr>
          <p:cNvPr id="4" name="テキスト ボックス 3">
            <a:extLst>
              <a:ext uri="{FF2B5EF4-FFF2-40B4-BE49-F238E27FC236}">
                <a16:creationId xmlns:a16="http://schemas.microsoft.com/office/drawing/2014/main" id="{90F9F656-D202-4370-33AF-E4F141549970}"/>
              </a:ext>
            </a:extLst>
          </p:cNvPr>
          <p:cNvSpPr txBox="1"/>
          <p:nvPr/>
        </p:nvSpPr>
        <p:spPr>
          <a:xfrm>
            <a:off x="507156" y="769899"/>
            <a:ext cx="3557384" cy="369332"/>
          </a:xfrm>
          <a:prstGeom prst="rect">
            <a:avLst/>
          </a:prstGeom>
          <a:noFill/>
        </p:spPr>
        <p:txBody>
          <a:bodyPr wrap="none" rtlCol="0">
            <a:spAutoFit/>
          </a:bodyPr>
          <a:lstStyle/>
          <a:p>
            <a:r>
              <a:rPr kumimoji="1" lang="en-US" altLang="ja-JP" dirty="0"/>
              <a:t>Data taking </a:t>
            </a:r>
            <a:r>
              <a:rPr lang="en-US" altLang="ja-JP" dirty="0"/>
              <a:t>has been</a:t>
            </a:r>
            <a:r>
              <a:rPr kumimoji="1" lang="en-US" altLang="ja-JP" dirty="0"/>
              <a:t> completed!</a:t>
            </a:r>
            <a:endParaRPr kumimoji="1" lang="ja-JP" altLang="en-US"/>
          </a:p>
        </p:txBody>
      </p:sp>
      <p:sp>
        <p:nvSpPr>
          <p:cNvPr id="5" name="テキスト ボックス 4">
            <a:extLst>
              <a:ext uri="{FF2B5EF4-FFF2-40B4-BE49-F238E27FC236}">
                <a16:creationId xmlns:a16="http://schemas.microsoft.com/office/drawing/2014/main" id="{476BCA30-5B0E-B550-950A-3EDFCE198DE8}"/>
              </a:ext>
            </a:extLst>
          </p:cNvPr>
          <p:cNvSpPr txBox="1"/>
          <p:nvPr/>
        </p:nvSpPr>
        <p:spPr>
          <a:xfrm>
            <a:off x="505165" y="6311656"/>
            <a:ext cx="3009157" cy="400110"/>
          </a:xfrm>
          <a:prstGeom prst="rect">
            <a:avLst/>
          </a:prstGeom>
          <a:noFill/>
        </p:spPr>
        <p:txBody>
          <a:bodyPr wrap="none" rtlCol="0">
            <a:spAutoFit/>
          </a:bodyPr>
          <a:lstStyle/>
          <a:p>
            <a:r>
              <a:rPr kumimoji="1" lang="en-US" altLang="ja-JP" sz="2000" dirty="0">
                <a:solidFill>
                  <a:srgbClr val="FF0000"/>
                </a:solidFill>
              </a:rPr>
              <a:t>Now analysis is ongoing.</a:t>
            </a:r>
            <a:endParaRPr kumimoji="1" lang="ja-JP" altLang="en-US" sz="2000">
              <a:solidFill>
                <a:srgbClr val="FF0000"/>
              </a:solidFill>
            </a:endParaRPr>
          </a:p>
        </p:txBody>
      </p:sp>
    </p:spTree>
    <p:extLst>
      <p:ext uri="{BB962C8B-B14F-4D97-AF65-F5344CB8AC3E}">
        <p14:creationId xmlns:p14="http://schemas.microsoft.com/office/powerpoint/2010/main" val="231761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69F927-EED6-F0DE-64AF-9860C599D628}"/>
              </a:ext>
            </a:extLst>
          </p:cNvPr>
          <p:cNvSpPr>
            <a:spLocks noGrp="1"/>
          </p:cNvSpPr>
          <p:nvPr>
            <p:ph type="title"/>
          </p:nvPr>
        </p:nvSpPr>
        <p:spPr>
          <a:xfrm>
            <a:off x="220848" y="783226"/>
            <a:ext cx="3426791" cy="819260"/>
          </a:xfrm>
        </p:spPr>
        <p:txBody>
          <a:bodyPr/>
          <a:lstStyle/>
          <a:p>
            <a:r>
              <a:rPr kumimoji="1" lang="en-US" altLang="ja-JP" sz="3600" dirty="0">
                <a:latin typeface="+mn-lt"/>
              </a:rPr>
              <a:t>High density matter w/ hyperon ?</a:t>
            </a:r>
            <a:endParaRPr kumimoji="1" lang="ja-JP" altLang="en-US" sz="3600">
              <a:latin typeface="+mn-lt"/>
            </a:endParaRPr>
          </a:p>
        </p:txBody>
      </p:sp>
      <p:grpSp>
        <p:nvGrpSpPr>
          <p:cNvPr id="4" name="グループ化 3">
            <a:extLst>
              <a:ext uri="{FF2B5EF4-FFF2-40B4-BE49-F238E27FC236}">
                <a16:creationId xmlns:a16="http://schemas.microsoft.com/office/drawing/2014/main" id="{EA5887EF-39C8-F1CA-CF5C-94ECF429BA7D}"/>
              </a:ext>
            </a:extLst>
          </p:cNvPr>
          <p:cNvGrpSpPr/>
          <p:nvPr/>
        </p:nvGrpSpPr>
        <p:grpSpPr>
          <a:xfrm>
            <a:off x="19788" y="2549597"/>
            <a:ext cx="3205576" cy="3440130"/>
            <a:chOff x="-3204864" y="2852936"/>
            <a:chExt cx="2952328" cy="3168352"/>
          </a:xfrm>
        </p:grpSpPr>
        <p:sp>
          <p:nvSpPr>
            <p:cNvPr id="5" name="正方形/長方形 4">
              <a:extLst>
                <a:ext uri="{FF2B5EF4-FFF2-40B4-BE49-F238E27FC236}">
                  <a16:creationId xmlns:a16="http://schemas.microsoft.com/office/drawing/2014/main" id="{DC6EB3DC-F27D-2BB9-0632-0050ABBC964B}"/>
                </a:ext>
              </a:extLst>
            </p:cNvPr>
            <p:cNvSpPr/>
            <p:nvPr/>
          </p:nvSpPr>
          <p:spPr>
            <a:xfrm>
              <a:off x="-3204864" y="2852936"/>
              <a:ext cx="295232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6" name="グループ化 5">
              <a:extLst>
                <a:ext uri="{FF2B5EF4-FFF2-40B4-BE49-F238E27FC236}">
                  <a16:creationId xmlns:a16="http://schemas.microsoft.com/office/drawing/2014/main" id="{D3D9D85C-8DD9-E27B-DF22-7E142B244A6B}"/>
                </a:ext>
              </a:extLst>
            </p:cNvPr>
            <p:cNvGrpSpPr/>
            <p:nvPr/>
          </p:nvGrpSpPr>
          <p:grpSpPr>
            <a:xfrm>
              <a:off x="-3060848" y="3140968"/>
              <a:ext cx="2808312" cy="2808312"/>
              <a:chOff x="250825" y="1095375"/>
              <a:chExt cx="5487531" cy="5391150"/>
            </a:xfrm>
          </p:grpSpPr>
          <p:grpSp>
            <p:nvGrpSpPr>
              <p:cNvPr id="7" name="グループ化 3">
                <a:extLst>
                  <a:ext uri="{FF2B5EF4-FFF2-40B4-BE49-F238E27FC236}">
                    <a16:creationId xmlns:a16="http://schemas.microsoft.com/office/drawing/2014/main" id="{5F0AFDBD-7F8A-0C43-6300-8D08857A326E}"/>
                  </a:ext>
                </a:extLst>
              </p:cNvPr>
              <p:cNvGrpSpPr>
                <a:grpSpLocks/>
              </p:cNvGrpSpPr>
              <p:nvPr/>
            </p:nvGrpSpPr>
            <p:grpSpPr bwMode="auto">
              <a:xfrm>
                <a:off x="428623" y="1095375"/>
                <a:ext cx="4951850" cy="4476750"/>
                <a:chOff x="428623" y="1095375"/>
                <a:chExt cx="4951850" cy="4476750"/>
              </a:xfrm>
            </p:grpSpPr>
            <p:pic>
              <p:nvPicPr>
                <p:cNvPr id="28" name="Picture 2" descr="shell89Yonly">
                  <a:extLst>
                    <a:ext uri="{FF2B5EF4-FFF2-40B4-BE49-F238E27FC236}">
                      <a16:creationId xmlns:a16="http://schemas.microsoft.com/office/drawing/2014/main" id="{3AB8F4FA-EDB0-66FD-600A-56F0558F24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92" t="9615"/>
                <a:stretch>
                  <a:fillRect/>
                </a:stretch>
              </p:blipFill>
              <p:spPr bwMode="auto">
                <a:xfrm>
                  <a:off x="428623" y="1095375"/>
                  <a:ext cx="4951850" cy="447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正方形/長方形 28">
                  <a:extLst>
                    <a:ext uri="{FF2B5EF4-FFF2-40B4-BE49-F238E27FC236}">
                      <a16:creationId xmlns:a16="http://schemas.microsoft.com/office/drawing/2014/main" id="{BA35CA76-A80F-F5FA-FA47-4EEB4EA9C237}"/>
                    </a:ext>
                  </a:extLst>
                </p:cNvPr>
                <p:cNvSpPr/>
                <p:nvPr/>
              </p:nvSpPr>
              <p:spPr>
                <a:xfrm>
                  <a:off x="2420938" y="2049463"/>
                  <a:ext cx="601662"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8" name="Rectangle 5">
                <a:extLst>
                  <a:ext uri="{FF2B5EF4-FFF2-40B4-BE49-F238E27FC236}">
                    <a16:creationId xmlns:a16="http://schemas.microsoft.com/office/drawing/2014/main" id="{A034796A-2EAD-E69E-0050-92707CB7CE43}"/>
                  </a:ext>
                </a:extLst>
              </p:cNvPr>
              <p:cNvSpPr>
                <a:spLocks noChangeArrowheads="1"/>
              </p:cNvSpPr>
              <p:nvPr/>
            </p:nvSpPr>
            <p:spPr bwMode="auto">
              <a:xfrm>
                <a:off x="906461" y="5067299"/>
                <a:ext cx="4831895" cy="53175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Mass</a:t>
                </a:r>
                <a:r>
                  <a:rPr kumimoji="1" lang="en-US" altLang="ja-JP" sz="1200" b="0" i="0" u="none" strike="noStrike" kern="1200" cap="none" spc="0" normalizeH="0" baseline="0" noProof="0" dirty="0">
                    <a:ln>
                      <a:noFill/>
                    </a:ln>
                    <a:solidFill>
                      <a:srgbClr val="000000"/>
                    </a:solidFill>
                    <a:effectLst/>
                    <a:uLnTx/>
                    <a:uFillTx/>
                    <a:latin typeface="Symbol" panose="05050102010706020507" pitchFamily="18" charset="2"/>
                    <a:ea typeface="ＭＳ Ｐゴシック" charset="-128"/>
                    <a:cs typeface="+mn-cs"/>
                  </a:rPr>
                  <a:t>  (L</a:t>
                </a:r>
                <a:r>
                  <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Binding energy)   (MeV)</a:t>
                </a:r>
              </a:p>
            </p:txBody>
          </p:sp>
          <p:grpSp>
            <p:nvGrpSpPr>
              <p:cNvPr id="9" name="Group 6">
                <a:extLst>
                  <a:ext uri="{FF2B5EF4-FFF2-40B4-BE49-F238E27FC236}">
                    <a16:creationId xmlns:a16="http://schemas.microsoft.com/office/drawing/2014/main" id="{834932A1-BB15-F9E1-7314-69E68F6124B7}"/>
                  </a:ext>
                </a:extLst>
              </p:cNvPr>
              <p:cNvGrpSpPr>
                <a:grpSpLocks/>
              </p:cNvGrpSpPr>
              <p:nvPr/>
            </p:nvGrpSpPr>
            <p:grpSpPr bwMode="auto">
              <a:xfrm>
                <a:off x="3909180" y="3306762"/>
                <a:ext cx="1454983" cy="3140075"/>
                <a:chOff x="2475" y="2083"/>
                <a:chExt cx="949" cy="1978"/>
              </a:xfrm>
            </p:grpSpPr>
            <p:pic>
              <p:nvPicPr>
                <p:cNvPr id="26" name="Picture 7" descr="orbit4">
                  <a:extLst>
                    <a:ext uri="{FF2B5EF4-FFF2-40B4-BE49-F238E27FC236}">
                      <a16:creationId xmlns:a16="http://schemas.microsoft.com/office/drawing/2014/main" id="{A4740762-2B35-90B3-85DF-841C83BEB5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 y="3475"/>
                  <a:ext cx="907" cy="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156148"/>
                      </a:solidFill>
                      <a:miter lim="800000"/>
                      <a:headEnd/>
                      <a:tailEnd/>
                    </a14:hiddenLine>
                  </a:ext>
                </a:extLst>
              </p:spPr>
            </p:pic>
            <p:sp>
              <p:nvSpPr>
                <p:cNvPr id="27" name="Line 8">
                  <a:extLst>
                    <a:ext uri="{FF2B5EF4-FFF2-40B4-BE49-F238E27FC236}">
                      <a16:creationId xmlns:a16="http://schemas.microsoft.com/office/drawing/2014/main" id="{8ABCDC01-8CB5-B788-5229-B48913D7784B}"/>
                    </a:ext>
                  </a:extLst>
                </p:cNvPr>
                <p:cNvSpPr>
                  <a:spLocks noChangeShapeType="1"/>
                </p:cNvSpPr>
                <p:nvPr/>
              </p:nvSpPr>
              <p:spPr bwMode="auto">
                <a:xfrm>
                  <a:off x="2475" y="2083"/>
                  <a:ext cx="269" cy="1483"/>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grpSp>
            <p:nvGrpSpPr>
              <p:cNvPr id="10" name="Group 9">
                <a:extLst>
                  <a:ext uri="{FF2B5EF4-FFF2-40B4-BE49-F238E27FC236}">
                    <a16:creationId xmlns:a16="http://schemas.microsoft.com/office/drawing/2014/main" id="{018C030B-95C8-2F06-5865-EB9C6BCBFB2D}"/>
                  </a:ext>
                </a:extLst>
              </p:cNvPr>
              <p:cNvGrpSpPr>
                <a:grpSpLocks/>
              </p:cNvGrpSpPr>
              <p:nvPr/>
            </p:nvGrpSpPr>
            <p:grpSpPr bwMode="auto">
              <a:xfrm>
                <a:off x="250825" y="4965700"/>
                <a:ext cx="1547813" cy="1476375"/>
                <a:chOff x="158" y="3128"/>
                <a:chExt cx="975" cy="930"/>
              </a:xfrm>
            </p:grpSpPr>
            <p:pic>
              <p:nvPicPr>
                <p:cNvPr id="24" name="Picture 10" descr="orbit1">
                  <a:extLst>
                    <a:ext uri="{FF2B5EF4-FFF2-40B4-BE49-F238E27FC236}">
                      <a16:creationId xmlns:a16="http://schemas.microsoft.com/office/drawing/2014/main" id="{D176A8F7-A6EC-2D90-5ECF-FF41386F3A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 y="3430"/>
                  <a:ext cx="635" cy="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Line 11">
                  <a:extLst>
                    <a:ext uri="{FF2B5EF4-FFF2-40B4-BE49-F238E27FC236}">
                      <a16:creationId xmlns:a16="http://schemas.microsoft.com/office/drawing/2014/main" id="{56D5DD4E-B8A5-0A09-B041-A80ACF92BC2B}"/>
                    </a:ext>
                  </a:extLst>
                </p:cNvPr>
                <p:cNvSpPr>
                  <a:spLocks noChangeShapeType="1"/>
                </p:cNvSpPr>
                <p:nvPr/>
              </p:nvSpPr>
              <p:spPr bwMode="auto">
                <a:xfrm flipH="1">
                  <a:off x="657" y="3128"/>
                  <a:ext cx="476" cy="393"/>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grpSp>
            <p:nvGrpSpPr>
              <p:cNvPr id="11" name="Group 12">
                <a:extLst>
                  <a:ext uri="{FF2B5EF4-FFF2-40B4-BE49-F238E27FC236}">
                    <a16:creationId xmlns:a16="http://schemas.microsoft.com/office/drawing/2014/main" id="{025E2967-57D7-1BF5-1213-B784B8FDC737}"/>
                  </a:ext>
                </a:extLst>
              </p:cNvPr>
              <p:cNvGrpSpPr>
                <a:grpSpLocks/>
              </p:cNvGrpSpPr>
              <p:nvPr/>
            </p:nvGrpSpPr>
            <p:grpSpPr bwMode="auto">
              <a:xfrm>
                <a:off x="1476375" y="4689475"/>
                <a:ext cx="1025525" cy="1797050"/>
                <a:chOff x="930" y="2954"/>
                <a:chExt cx="646" cy="1132"/>
              </a:xfrm>
            </p:grpSpPr>
            <p:sp>
              <p:nvSpPr>
                <p:cNvPr id="22" name="Line 13">
                  <a:extLst>
                    <a:ext uri="{FF2B5EF4-FFF2-40B4-BE49-F238E27FC236}">
                      <a16:creationId xmlns:a16="http://schemas.microsoft.com/office/drawing/2014/main" id="{A17F6311-D3F9-C42B-70C7-D32B939E85E7}"/>
                    </a:ext>
                  </a:extLst>
                </p:cNvPr>
                <p:cNvSpPr>
                  <a:spLocks noChangeShapeType="1"/>
                </p:cNvSpPr>
                <p:nvPr/>
              </p:nvSpPr>
              <p:spPr bwMode="auto">
                <a:xfrm flipH="1">
                  <a:off x="1247" y="2954"/>
                  <a:ext cx="329" cy="521"/>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pic>
              <p:nvPicPr>
                <p:cNvPr id="23" name="Picture 14" descr="orbit2">
                  <a:extLst>
                    <a:ext uri="{FF2B5EF4-FFF2-40B4-BE49-F238E27FC236}">
                      <a16:creationId xmlns:a16="http://schemas.microsoft.com/office/drawing/2014/main" id="{3B00E601-B1FC-2212-5FE7-B582741270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 y="3475"/>
                  <a:ext cx="626" cy="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15">
                <a:extLst>
                  <a:ext uri="{FF2B5EF4-FFF2-40B4-BE49-F238E27FC236}">
                    <a16:creationId xmlns:a16="http://schemas.microsoft.com/office/drawing/2014/main" id="{2E9F936D-4EBC-930B-EFC1-54FB6CA9FBCF}"/>
                  </a:ext>
                </a:extLst>
              </p:cNvPr>
              <p:cNvGrpSpPr>
                <a:grpSpLocks/>
              </p:cNvGrpSpPr>
              <p:nvPr/>
            </p:nvGrpSpPr>
            <p:grpSpPr bwMode="auto">
              <a:xfrm>
                <a:off x="2700338" y="4137025"/>
                <a:ext cx="1169987" cy="2349500"/>
                <a:chOff x="1701" y="2606"/>
                <a:chExt cx="737" cy="1480"/>
              </a:xfrm>
            </p:grpSpPr>
            <p:sp>
              <p:nvSpPr>
                <p:cNvPr id="20" name="Line 16">
                  <a:extLst>
                    <a:ext uri="{FF2B5EF4-FFF2-40B4-BE49-F238E27FC236}">
                      <a16:creationId xmlns:a16="http://schemas.microsoft.com/office/drawing/2014/main" id="{999FF2D1-2DB7-D56A-CA40-93F0C8901E6D}"/>
                    </a:ext>
                  </a:extLst>
                </p:cNvPr>
                <p:cNvSpPr>
                  <a:spLocks noChangeShapeType="1"/>
                </p:cNvSpPr>
                <p:nvPr/>
              </p:nvSpPr>
              <p:spPr bwMode="auto">
                <a:xfrm flipH="1">
                  <a:off x="2018" y="2606"/>
                  <a:ext cx="1" cy="869"/>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pic>
              <p:nvPicPr>
                <p:cNvPr id="21" name="Picture 17" descr="orbit3">
                  <a:extLst>
                    <a:ext uri="{FF2B5EF4-FFF2-40B4-BE49-F238E27FC236}">
                      <a16:creationId xmlns:a16="http://schemas.microsoft.com/office/drawing/2014/main" id="{7F9D813C-2B8D-62AB-759D-633F6278C2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 y="3475"/>
                  <a:ext cx="737" cy="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8">
                <a:extLst>
                  <a:ext uri="{FF2B5EF4-FFF2-40B4-BE49-F238E27FC236}">
                    <a16:creationId xmlns:a16="http://schemas.microsoft.com/office/drawing/2014/main" id="{1604E0B7-8EAF-15EC-F6D2-29BFDCF1DF2C}"/>
                  </a:ext>
                </a:extLst>
              </p:cNvPr>
              <p:cNvGrpSpPr>
                <a:grpSpLocks/>
              </p:cNvGrpSpPr>
              <p:nvPr/>
            </p:nvGrpSpPr>
            <p:grpSpPr bwMode="auto">
              <a:xfrm>
                <a:off x="1127125" y="1925641"/>
                <a:ext cx="1516063" cy="966788"/>
                <a:chOff x="482" y="1706"/>
                <a:chExt cx="955" cy="609"/>
              </a:xfrm>
            </p:grpSpPr>
            <p:sp>
              <p:nvSpPr>
                <p:cNvPr id="14" name="Rectangle 19">
                  <a:extLst>
                    <a:ext uri="{FF2B5EF4-FFF2-40B4-BE49-F238E27FC236}">
                      <a16:creationId xmlns:a16="http://schemas.microsoft.com/office/drawing/2014/main" id="{C7B445BF-706C-581E-5D4F-0562B43E9A13}"/>
                    </a:ext>
                  </a:extLst>
                </p:cNvPr>
                <p:cNvSpPr>
                  <a:spLocks noChangeArrowheads="1"/>
                </p:cNvSpPr>
                <p:nvPr/>
              </p:nvSpPr>
              <p:spPr bwMode="auto">
                <a:xfrm>
                  <a:off x="567" y="1706"/>
                  <a:ext cx="870" cy="609"/>
                </a:xfrm>
                <a:prstGeom prst="rect">
                  <a:avLst/>
                </a:prstGeom>
                <a:solidFill>
                  <a:srgbClr val="99FFCC"/>
                </a:solidFill>
                <a:ln w="9525">
                  <a:solidFill>
                    <a:srgbClr val="104C3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nvGrpSpPr>
                <p:cNvPr id="15" name="Group 20">
                  <a:extLst>
                    <a:ext uri="{FF2B5EF4-FFF2-40B4-BE49-F238E27FC236}">
                      <a16:creationId xmlns:a16="http://schemas.microsoft.com/office/drawing/2014/main" id="{7D10B00C-4811-9AA1-8564-75F70F99448C}"/>
                    </a:ext>
                  </a:extLst>
                </p:cNvPr>
                <p:cNvGrpSpPr>
                  <a:grpSpLocks/>
                </p:cNvGrpSpPr>
                <p:nvPr/>
              </p:nvGrpSpPr>
              <p:grpSpPr bwMode="auto">
                <a:xfrm>
                  <a:off x="482" y="1752"/>
                  <a:ext cx="948" cy="550"/>
                  <a:chOff x="532" y="1570"/>
                  <a:chExt cx="948" cy="550"/>
                </a:xfrm>
              </p:grpSpPr>
              <p:sp>
                <p:nvSpPr>
                  <p:cNvPr id="16" name="Rectangle 21">
                    <a:extLst>
                      <a:ext uri="{FF2B5EF4-FFF2-40B4-BE49-F238E27FC236}">
                        <a16:creationId xmlns:a16="http://schemas.microsoft.com/office/drawing/2014/main" id="{1894D413-4803-776A-1020-903DA3EEE552}"/>
                      </a:ext>
                    </a:extLst>
                  </p:cNvPr>
                  <p:cNvSpPr>
                    <a:spLocks noChangeArrowheads="1"/>
                  </p:cNvSpPr>
                  <p:nvPr/>
                </p:nvSpPr>
                <p:spPr bwMode="auto">
                  <a:xfrm>
                    <a:off x="778" y="1611"/>
                    <a:ext cx="547" cy="447"/>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25000" noProof="0" dirty="0">
                        <a:ln>
                          <a:noFill/>
                        </a:ln>
                        <a:solidFill>
                          <a:srgbClr val="000000"/>
                        </a:solidFill>
                        <a:effectLst/>
                        <a:uLnTx/>
                        <a:uFillTx/>
                        <a:latin typeface="Symbol" pitchFamily="18" charset="2"/>
                        <a:ea typeface="ＭＳ Ｐゴシック" charset="-128"/>
                        <a:cs typeface="+mn-cs"/>
                      </a:rPr>
                      <a:t>L</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Y</a:t>
                    </a:r>
                  </a:p>
                </p:txBody>
              </p:sp>
              <p:sp>
                <p:nvSpPr>
                  <p:cNvPr id="17" name="Rectangle 22">
                    <a:extLst>
                      <a:ext uri="{FF2B5EF4-FFF2-40B4-BE49-F238E27FC236}">
                        <a16:creationId xmlns:a16="http://schemas.microsoft.com/office/drawing/2014/main" id="{296C11F2-7470-2C7D-CAF0-08407BC5AEEA}"/>
                      </a:ext>
                    </a:extLst>
                  </p:cNvPr>
                  <p:cNvSpPr>
                    <a:spLocks noChangeArrowheads="1"/>
                  </p:cNvSpPr>
                  <p:nvPr/>
                </p:nvSpPr>
                <p:spPr bwMode="auto">
                  <a:xfrm>
                    <a:off x="612" y="1570"/>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89</a:t>
                    </a:r>
                  </a:p>
                </p:txBody>
              </p:sp>
              <p:sp>
                <p:nvSpPr>
                  <p:cNvPr id="18" name="Rectangle 23">
                    <a:extLst>
                      <a:ext uri="{FF2B5EF4-FFF2-40B4-BE49-F238E27FC236}">
                        <a16:creationId xmlns:a16="http://schemas.microsoft.com/office/drawing/2014/main" id="{DECD7A1E-CD33-47CF-5B8E-F6A6875120A7}"/>
                      </a:ext>
                    </a:extLst>
                  </p:cNvPr>
                  <p:cNvSpPr>
                    <a:spLocks noChangeArrowheads="1"/>
                  </p:cNvSpPr>
                  <p:nvPr/>
                </p:nvSpPr>
                <p:spPr bwMode="auto">
                  <a:xfrm>
                    <a:off x="532" y="1785"/>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39</a:t>
                    </a:r>
                  </a:p>
                </p:txBody>
              </p:sp>
              <p:sp>
                <p:nvSpPr>
                  <p:cNvPr id="19" name="Rectangle 24">
                    <a:extLst>
                      <a:ext uri="{FF2B5EF4-FFF2-40B4-BE49-F238E27FC236}">
                        <a16:creationId xmlns:a16="http://schemas.microsoft.com/office/drawing/2014/main" id="{D555D9CA-C904-3E59-7487-AEE8E9E7CCE8}"/>
                      </a:ext>
                    </a:extLst>
                  </p:cNvPr>
                  <p:cNvSpPr>
                    <a:spLocks noChangeArrowheads="1"/>
                  </p:cNvSpPr>
                  <p:nvPr/>
                </p:nvSpPr>
                <p:spPr bwMode="auto">
                  <a:xfrm>
                    <a:off x="1044" y="1785"/>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49</a:t>
                    </a:r>
                  </a:p>
                </p:txBody>
              </p:sp>
            </p:grpSp>
          </p:grpSp>
        </p:grpSp>
      </p:grpSp>
      <p:sp>
        <p:nvSpPr>
          <p:cNvPr id="111" name="テキスト ボックス 110">
            <a:extLst>
              <a:ext uri="{FF2B5EF4-FFF2-40B4-BE49-F238E27FC236}">
                <a16:creationId xmlns:a16="http://schemas.microsoft.com/office/drawing/2014/main" id="{0D431BAA-0ECD-561C-86FD-2BD50F97643D}"/>
              </a:ext>
            </a:extLst>
          </p:cNvPr>
          <p:cNvSpPr txBox="1"/>
          <p:nvPr/>
        </p:nvSpPr>
        <p:spPr>
          <a:xfrm>
            <a:off x="274953" y="6232427"/>
            <a:ext cx="44053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Λ</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feels ~30 MeV attractive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inside nuclei</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181" name="Picture 26" descr="potential">
            <a:extLst>
              <a:ext uri="{FF2B5EF4-FFF2-40B4-BE49-F238E27FC236}">
                <a16:creationId xmlns:a16="http://schemas.microsoft.com/office/drawing/2014/main" id="{1449A71A-385B-4495-4E9B-036053B792C5}"/>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6971" y="2999413"/>
            <a:ext cx="35226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グループ化 182">
            <a:extLst>
              <a:ext uri="{FF2B5EF4-FFF2-40B4-BE49-F238E27FC236}">
                <a16:creationId xmlns:a16="http://schemas.microsoft.com/office/drawing/2014/main" id="{79602731-54E3-2275-4801-3A89BDE21B09}"/>
              </a:ext>
            </a:extLst>
          </p:cNvPr>
          <p:cNvGrpSpPr/>
          <p:nvPr/>
        </p:nvGrpSpPr>
        <p:grpSpPr>
          <a:xfrm>
            <a:off x="6136517" y="2409962"/>
            <a:ext cx="5190869" cy="2721385"/>
            <a:chOff x="1006066" y="4207671"/>
            <a:chExt cx="5190869" cy="2721385"/>
          </a:xfrm>
        </p:grpSpPr>
        <p:grpSp>
          <p:nvGrpSpPr>
            <p:cNvPr id="184" name="グループ化 183">
              <a:extLst>
                <a:ext uri="{FF2B5EF4-FFF2-40B4-BE49-F238E27FC236}">
                  <a16:creationId xmlns:a16="http://schemas.microsoft.com/office/drawing/2014/main" id="{1A1F3A67-12B0-64B8-2CD4-DBC5580BDEC6}"/>
                </a:ext>
              </a:extLst>
            </p:cNvPr>
            <p:cNvGrpSpPr/>
            <p:nvPr/>
          </p:nvGrpSpPr>
          <p:grpSpPr>
            <a:xfrm>
              <a:off x="2388677" y="4586348"/>
              <a:ext cx="3808258" cy="2059509"/>
              <a:chOff x="2403899" y="5076596"/>
              <a:chExt cx="2642424" cy="1429025"/>
            </a:xfrm>
          </p:grpSpPr>
          <p:grpSp>
            <p:nvGrpSpPr>
              <p:cNvPr id="255" name="グループ化 254">
                <a:extLst>
                  <a:ext uri="{FF2B5EF4-FFF2-40B4-BE49-F238E27FC236}">
                    <a16:creationId xmlns:a16="http://schemas.microsoft.com/office/drawing/2014/main" id="{E43FF271-6114-C75D-E642-A1A3B63B013D}"/>
                  </a:ext>
                </a:extLst>
              </p:cNvPr>
              <p:cNvGrpSpPr/>
              <p:nvPr/>
            </p:nvGrpSpPr>
            <p:grpSpPr>
              <a:xfrm>
                <a:off x="2438400" y="5327330"/>
                <a:ext cx="565754" cy="1158319"/>
                <a:chOff x="2438400" y="5327330"/>
                <a:chExt cx="565754" cy="1158319"/>
              </a:xfrm>
            </p:grpSpPr>
            <p:sp>
              <p:nvSpPr>
                <p:cNvPr id="259" name="角丸四角形 258">
                  <a:extLst>
                    <a:ext uri="{FF2B5EF4-FFF2-40B4-BE49-F238E27FC236}">
                      <a16:creationId xmlns:a16="http://schemas.microsoft.com/office/drawing/2014/main" id="{AD6A7198-D0E7-AC24-3F3D-9FE653D60C12}"/>
                    </a:ext>
                  </a:extLst>
                </p:cNvPr>
                <p:cNvSpPr/>
                <p:nvPr/>
              </p:nvSpPr>
              <p:spPr>
                <a:xfrm>
                  <a:off x="2486744" y="5335929"/>
                  <a:ext cx="344216" cy="112938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60" name="正方形/長方形 259">
                  <a:extLst>
                    <a:ext uri="{FF2B5EF4-FFF2-40B4-BE49-F238E27FC236}">
                      <a16:creationId xmlns:a16="http://schemas.microsoft.com/office/drawing/2014/main" id="{A7559741-6C67-0C05-2EF6-D4700797A91B}"/>
                    </a:ext>
                  </a:extLst>
                </p:cNvPr>
                <p:cNvSpPr/>
                <p:nvPr/>
              </p:nvSpPr>
              <p:spPr>
                <a:xfrm>
                  <a:off x="2438400" y="5327330"/>
                  <a:ext cx="565754" cy="90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61" name="正方形/長方形 260">
                  <a:extLst>
                    <a:ext uri="{FF2B5EF4-FFF2-40B4-BE49-F238E27FC236}">
                      <a16:creationId xmlns:a16="http://schemas.microsoft.com/office/drawing/2014/main" id="{85A20587-F44A-F955-C11F-2D85D1494EEA}"/>
                    </a:ext>
                  </a:extLst>
                </p:cNvPr>
                <p:cNvSpPr/>
                <p:nvPr/>
              </p:nvSpPr>
              <p:spPr>
                <a:xfrm rot="5400000">
                  <a:off x="1982593" y="5889864"/>
                  <a:ext cx="1078778" cy="112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256" name="直線矢印コネクタ 255">
                <a:extLst>
                  <a:ext uri="{FF2B5EF4-FFF2-40B4-BE49-F238E27FC236}">
                    <a16:creationId xmlns:a16="http://schemas.microsoft.com/office/drawing/2014/main" id="{3647DB0F-990E-77F4-E135-977AF4E74E03}"/>
                  </a:ext>
                </a:extLst>
              </p:cNvPr>
              <p:cNvCxnSpPr/>
              <p:nvPr/>
            </p:nvCxnSpPr>
            <p:spPr>
              <a:xfrm>
                <a:off x="2580520" y="5335929"/>
                <a:ext cx="138959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7" name="直線矢印コネクタ 256">
                <a:extLst>
                  <a:ext uri="{FF2B5EF4-FFF2-40B4-BE49-F238E27FC236}">
                    <a16:creationId xmlns:a16="http://schemas.microsoft.com/office/drawing/2014/main" id="{8431E32F-F8E3-5E95-91E7-E5EB0ACD89E6}"/>
                  </a:ext>
                </a:extLst>
              </p:cNvPr>
              <p:cNvCxnSpPr>
                <a:cxnSpLocks/>
              </p:cNvCxnSpPr>
              <p:nvPr/>
            </p:nvCxnSpPr>
            <p:spPr>
              <a:xfrm flipV="1">
                <a:off x="2580520" y="5076596"/>
                <a:ext cx="0" cy="14290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8" name="円弧 257">
                <a:extLst>
                  <a:ext uri="{FF2B5EF4-FFF2-40B4-BE49-F238E27FC236}">
                    <a16:creationId xmlns:a16="http://schemas.microsoft.com/office/drawing/2014/main" id="{89C8B30E-FA25-9398-E549-15B9DA76A75A}"/>
                  </a:ext>
                </a:extLst>
              </p:cNvPr>
              <p:cNvSpPr/>
              <p:nvPr/>
            </p:nvSpPr>
            <p:spPr>
              <a:xfrm flipH="1">
                <a:off x="2403899" y="5351067"/>
                <a:ext cx="2642424" cy="528753"/>
              </a:xfrm>
              <a:prstGeom prst="arc">
                <a:avLst>
                  <a:gd name="adj1" fmla="val 16200000"/>
                  <a:gd name="adj2" fmla="val 20870667"/>
                </a:avLst>
              </a:prstGeom>
              <a:ln w="1905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Meiryo"/>
                  <a:ea typeface="+mn-ea"/>
                  <a:cs typeface="+mn-cs"/>
                </a:endParaRPr>
              </a:p>
            </p:txBody>
          </p:sp>
        </p:grpSp>
        <p:grpSp>
          <p:nvGrpSpPr>
            <p:cNvPr id="185" name="グループ化 184">
              <a:extLst>
                <a:ext uri="{FF2B5EF4-FFF2-40B4-BE49-F238E27FC236}">
                  <a16:creationId xmlns:a16="http://schemas.microsoft.com/office/drawing/2014/main" id="{0BF731DA-37B7-EC3E-1C35-19671FEB971F}"/>
                </a:ext>
              </a:extLst>
            </p:cNvPr>
            <p:cNvGrpSpPr/>
            <p:nvPr/>
          </p:nvGrpSpPr>
          <p:grpSpPr>
            <a:xfrm>
              <a:off x="1006066" y="4207671"/>
              <a:ext cx="4741611" cy="2721385"/>
              <a:chOff x="1006066" y="4207671"/>
              <a:chExt cx="4741611" cy="2721385"/>
            </a:xfrm>
          </p:grpSpPr>
          <p:sp>
            <p:nvSpPr>
              <p:cNvPr id="186" name="テキスト ボックス 185">
                <a:extLst>
                  <a:ext uri="{FF2B5EF4-FFF2-40B4-BE49-F238E27FC236}">
                    <a16:creationId xmlns:a16="http://schemas.microsoft.com/office/drawing/2014/main" id="{BFED83C5-E736-FC55-A482-232F10485F37}"/>
                  </a:ext>
                </a:extLst>
              </p:cNvPr>
              <p:cNvSpPr txBox="1"/>
              <p:nvPr/>
            </p:nvSpPr>
            <p:spPr>
              <a:xfrm>
                <a:off x="4024128" y="5074153"/>
                <a:ext cx="17235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a:ea typeface="+mn-ea"/>
                    <a:cs typeface="+mn-cs"/>
                  </a:rPr>
                  <a:t>クーロンポテンシャル</a:t>
                </a:r>
              </a:p>
            </p:txBody>
          </p:sp>
          <p:sp>
            <p:nvSpPr>
              <p:cNvPr id="187" name="テキスト ボックス 186">
                <a:extLst>
                  <a:ext uri="{FF2B5EF4-FFF2-40B4-BE49-F238E27FC236}">
                    <a16:creationId xmlns:a16="http://schemas.microsoft.com/office/drawing/2014/main" id="{439A818E-7060-C834-37B8-EDDD9F87D9BA}"/>
                  </a:ext>
                </a:extLst>
              </p:cNvPr>
              <p:cNvSpPr txBox="1"/>
              <p:nvPr/>
            </p:nvSpPr>
            <p:spPr>
              <a:xfrm>
                <a:off x="1882834" y="6652057"/>
                <a:ext cx="20313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a:ea typeface="+mn-ea"/>
                    <a:cs typeface="+mn-cs"/>
                  </a:rPr>
                  <a:t>グザイ核子力ポテンシャル</a:t>
                </a:r>
              </a:p>
            </p:txBody>
          </p:sp>
          <p:cxnSp>
            <p:nvCxnSpPr>
              <p:cNvPr id="188" name="直線コネクタ 187">
                <a:extLst>
                  <a:ext uri="{FF2B5EF4-FFF2-40B4-BE49-F238E27FC236}">
                    <a16:creationId xmlns:a16="http://schemas.microsoft.com/office/drawing/2014/main" id="{53FD491F-B02E-6F90-A6F8-47B77BE59765}"/>
                  </a:ext>
                </a:extLst>
              </p:cNvPr>
              <p:cNvCxnSpPr>
                <a:cxnSpLocks/>
              </p:cNvCxnSpPr>
              <p:nvPr/>
            </p:nvCxnSpPr>
            <p:spPr>
              <a:xfrm>
                <a:off x="2634245" y="4983520"/>
                <a:ext cx="131230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9" name="グループ化 188">
                <a:extLst>
                  <a:ext uri="{FF2B5EF4-FFF2-40B4-BE49-F238E27FC236}">
                    <a16:creationId xmlns:a16="http://schemas.microsoft.com/office/drawing/2014/main" id="{29FF0D3C-F2DC-EC8F-8A18-F727435E8679}"/>
                  </a:ext>
                </a:extLst>
              </p:cNvPr>
              <p:cNvGrpSpPr/>
              <p:nvPr/>
            </p:nvGrpSpPr>
            <p:grpSpPr>
              <a:xfrm>
                <a:off x="1565012" y="4577347"/>
                <a:ext cx="1478052" cy="473476"/>
                <a:chOff x="1927463" y="4677251"/>
                <a:chExt cx="1478052" cy="473476"/>
              </a:xfrm>
            </p:grpSpPr>
            <p:sp>
              <p:nvSpPr>
                <p:cNvPr id="237" name="円弧 236">
                  <a:extLst>
                    <a:ext uri="{FF2B5EF4-FFF2-40B4-BE49-F238E27FC236}">
                      <a16:creationId xmlns:a16="http://schemas.microsoft.com/office/drawing/2014/main" id="{41CA53BB-58A3-6F49-3DCF-3DA76FC3C946}"/>
                    </a:ext>
                  </a:extLst>
                </p:cNvPr>
                <p:cNvSpPr/>
                <p:nvPr/>
              </p:nvSpPr>
              <p:spPr>
                <a:xfrm>
                  <a:off x="1927463" y="4854888"/>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238" name="グループ化 237">
                  <a:extLst>
                    <a:ext uri="{FF2B5EF4-FFF2-40B4-BE49-F238E27FC236}">
                      <a16:creationId xmlns:a16="http://schemas.microsoft.com/office/drawing/2014/main" id="{5095FF7C-4621-A133-6E5B-15FD35B16432}"/>
                    </a:ext>
                  </a:extLst>
                </p:cNvPr>
                <p:cNvGrpSpPr/>
                <p:nvPr/>
              </p:nvGrpSpPr>
              <p:grpSpPr>
                <a:xfrm>
                  <a:off x="2439598" y="4677251"/>
                  <a:ext cx="443532" cy="473476"/>
                  <a:chOff x="7068812" y="4512731"/>
                  <a:chExt cx="907285" cy="968538"/>
                </a:xfrm>
              </p:grpSpPr>
              <p:sp>
                <p:nvSpPr>
                  <p:cNvPr id="241" name="円/楕円 20">
                    <a:extLst>
                      <a:ext uri="{FF2B5EF4-FFF2-40B4-BE49-F238E27FC236}">
                        <a16:creationId xmlns:a16="http://schemas.microsoft.com/office/drawing/2014/main" id="{9C33D103-E244-EC6E-FB88-17B5929197D7}"/>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2" name="円/楕円 27">
                    <a:extLst>
                      <a:ext uri="{FF2B5EF4-FFF2-40B4-BE49-F238E27FC236}">
                        <a16:creationId xmlns:a16="http://schemas.microsoft.com/office/drawing/2014/main" id="{40A3B39C-E274-9F0B-C040-5A51BBDEA584}"/>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3" name="円/楕円 13">
                    <a:extLst>
                      <a:ext uri="{FF2B5EF4-FFF2-40B4-BE49-F238E27FC236}">
                        <a16:creationId xmlns:a16="http://schemas.microsoft.com/office/drawing/2014/main" id="{A52166E3-26BD-7677-F9C4-A6505D845C7E}"/>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4" name="円/楕円 14">
                    <a:extLst>
                      <a:ext uri="{FF2B5EF4-FFF2-40B4-BE49-F238E27FC236}">
                        <a16:creationId xmlns:a16="http://schemas.microsoft.com/office/drawing/2014/main" id="{1D9E8F31-1F0F-D76B-1529-A3A19D3A92F5}"/>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5" name="円/楕円 16">
                    <a:extLst>
                      <a:ext uri="{FF2B5EF4-FFF2-40B4-BE49-F238E27FC236}">
                        <a16:creationId xmlns:a16="http://schemas.microsoft.com/office/drawing/2014/main" id="{DD0CDB8F-46F6-BFD2-A149-C6675781B846}"/>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6" name="円/楕円 17">
                    <a:extLst>
                      <a:ext uri="{FF2B5EF4-FFF2-40B4-BE49-F238E27FC236}">
                        <a16:creationId xmlns:a16="http://schemas.microsoft.com/office/drawing/2014/main" id="{B6B06CBE-51EB-B219-AFE9-8DF001632168}"/>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7" name="円/楕円 18">
                    <a:extLst>
                      <a:ext uri="{FF2B5EF4-FFF2-40B4-BE49-F238E27FC236}">
                        <a16:creationId xmlns:a16="http://schemas.microsoft.com/office/drawing/2014/main" id="{2E448134-811D-484F-0F6B-A0D582580F07}"/>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8" name="円/楕円 21">
                    <a:extLst>
                      <a:ext uri="{FF2B5EF4-FFF2-40B4-BE49-F238E27FC236}">
                        <a16:creationId xmlns:a16="http://schemas.microsoft.com/office/drawing/2014/main" id="{8D3660E6-FCAF-7BB4-617E-DA2698C64C3D}"/>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9" name="円/楕円 22">
                    <a:extLst>
                      <a:ext uri="{FF2B5EF4-FFF2-40B4-BE49-F238E27FC236}">
                        <a16:creationId xmlns:a16="http://schemas.microsoft.com/office/drawing/2014/main" id="{DD930F69-B35D-6F1D-0E59-557604627A53}"/>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0" name="円/楕円 23">
                    <a:extLst>
                      <a:ext uri="{FF2B5EF4-FFF2-40B4-BE49-F238E27FC236}">
                        <a16:creationId xmlns:a16="http://schemas.microsoft.com/office/drawing/2014/main" id="{2D4CE654-79E1-2B32-D705-9A1552448B67}"/>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1" name="円/楕円 25">
                    <a:extLst>
                      <a:ext uri="{FF2B5EF4-FFF2-40B4-BE49-F238E27FC236}">
                        <a16:creationId xmlns:a16="http://schemas.microsoft.com/office/drawing/2014/main" id="{E979F372-A963-C7E7-10CD-67B05E278E69}"/>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2" name="円/楕円 26">
                    <a:extLst>
                      <a:ext uri="{FF2B5EF4-FFF2-40B4-BE49-F238E27FC236}">
                        <a16:creationId xmlns:a16="http://schemas.microsoft.com/office/drawing/2014/main" id="{3DB0495D-ADEE-9D3A-E44B-4A775D4C3554}"/>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3" name="円/楕円 28">
                    <a:extLst>
                      <a:ext uri="{FF2B5EF4-FFF2-40B4-BE49-F238E27FC236}">
                        <a16:creationId xmlns:a16="http://schemas.microsoft.com/office/drawing/2014/main" id="{FD7F005C-9999-AC3B-691D-EE86BE556F8D}"/>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4" name="円/楕円 19">
                    <a:extLst>
                      <a:ext uri="{FF2B5EF4-FFF2-40B4-BE49-F238E27FC236}">
                        <a16:creationId xmlns:a16="http://schemas.microsoft.com/office/drawing/2014/main" id="{5D6AB278-BDC1-65D9-6E4C-F04671D12B4C}"/>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39" name="円/楕円 24">
                  <a:extLst>
                    <a:ext uri="{FF2B5EF4-FFF2-40B4-BE49-F238E27FC236}">
                      <a16:creationId xmlns:a16="http://schemas.microsoft.com/office/drawing/2014/main" id="{D30964B2-10D4-962F-43E7-044C3BD491FA}"/>
                    </a:ext>
                  </a:extLst>
                </p:cNvPr>
                <p:cNvSpPr/>
                <p:nvPr/>
              </p:nvSpPr>
              <p:spPr>
                <a:xfrm>
                  <a:off x="3261742" y="4876116"/>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0" name="円弧 239">
                  <a:extLst>
                    <a:ext uri="{FF2B5EF4-FFF2-40B4-BE49-F238E27FC236}">
                      <a16:creationId xmlns:a16="http://schemas.microsoft.com/office/drawing/2014/main" id="{85E3E5B5-FB78-7001-8CC4-AB6835B89871}"/>
                    </a:ext>
                  </a:extLst>
                </p:cNvPr>
                <p:cNvSpPr/>
                <p:nvPr/>
              </p:nvSpPr>
              <p:spPr>
                <a:xfrm flipV="1">
                  <a:off x="1927463" y="4854750"/>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190" name="グループ化 189">
                <a:extLst>
                  <a:ext uri="{FF2B5EF4-FFF2-40B4-BE49-F238E27FC236}">
                    <a16:creationId xmlns:a16="http://schemas.microsoft.com/office/drawing/2014/main" id="{F5ED1142-BD67-2520-417B-C7ADFF74CC78}"/>
                  </a:ext>
                </a:extLst>
              </p:cNvPr>
              <p:cNvGrpSpPr/>
              <p:nvPr/>
            </p:nvGrpSpPr>
            <p:grpSpPr>
              <a:xfrm>
                <a:off x="2009333" y="5089615"/>
                <a:ext cx="599015" cy="473476"/>
                <a:chOff x="2370157" y="5233098"/>
                <a:chExt cx="599015" cy="473476"/>
              </a:xfrm>
            </p:grpSpPr>
            <p:sp>
              <p:nvSpPr>
                <p:cNvPr id="219" name="円弧 218">
                  <a:extLst>
                    <a:ext uri="{FF2B5EF4-FFF2-40B4-BE49-F238E27FC236}">
                      <a16:creationId xmlns:a16="http://schemas.microsoft.com/office/drawing/2014/main" id="{E0D96413-633C-445E-30B9-07D46DCF35A9}"/>
                    </a:ext>
                  </a:extLst>
                </p:cNvPr>
                <p:cNvSpPr/>
                <p:nvPr/>
              </p:nvSpPr>
              <p:spPr>
                <a:xfrm>
                  <a:off x="2370157" y="540388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220" name="グループ化 219">
                  <a:extLst>
                    <a:ext uri="{FF2B5EF4-FFF2-40B4-BE49-F238E27FC236}">
                      <a16:creationId xmlns:a16="http://schemas.microsoft.com/office/drawing/2014/main" id="{CC3BCFFD-494D-5822-3740-3A10A025FBA7}"/>
                    </a:ext>
                  </a:extLst>
                </p:cNvPr>
                <p:cNvGrpSpPr/>
                <p:nvPr/>
              </p:nvGrpSpPr>
              <p:grpSpPr>
                <a:xfrm>
                  <a:off x="2419922" y="5233098"/>
                  <a:ext cx="443532" cy="473476"/>
                  <a:chOff x="7068812" y="4512731"/>
                  <a:chExt cx="907285" cy="968538"/>
                </a:xfrm>
              </p:grpSpPr>
              <p:sp>
                <p:nvSpPr>
                  <p:cNvPr id="223" name="円/楕円 20">
                    <a:extLst>
                      <a:ext uri="{FF2B5EF4-FFF2-40B4-BE49-F238E27FC236}">
                        <a16:creationId xmlns:a16="http://schemas.microsoft.com/office/drawing/2014/main" id="{5DD696DE-D194-A2B1-0248-4CA1ACE1BCF2}"/>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4" name="円/楕円 27">
                    <a:extLst>
                      <a:ext uri="{FF2B5EF4-FFF2-40B4-BE49-F238E27FC236}">
                        <a16:creationId xmlns:a16="http://schemas.microsoft.com/office/drawing/2014/main" id="{2131568D-82BE-FD65-4E27-08C1958990D5}"/>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5" name="円/楕円 13">
                    <a:extLst>
                      <a:ext uri="{FF2B5EF4-FFF2-40B4-BE49-F238E27FC236}">
                        <a16:creationId xmlns:a16="http://schemas.microsoft.com/office/drawing/2014/main" id="{BC562D59-5771-9B44-49C0-5CFD31DBFB27}"/>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6" name="円/楕円 14">
                    <a:extLst>
                      <a:ext uri="{FF2B5EF4-FFF2-40B4-BE49-F238E27FC236}">
                        <a16:creationId xmlns:a16="http://schemas.microsoft.com/office/drawing/2014/main" id="{318A25DF-1B95-0F00-B8F3-EFC67A5BB084}"/>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7" name="円/楕円 16">
                    <a:extLst>
                      <a:ext uri="{FF2B5EF4-FFF2-40B4-BE49-F238E27FC236}">
                        <a16:creationId xmlns:a16="http://schemas.microsoft.com/office/drawing/2014/main" id="{266DBACC-5975-66EE-262F-7419A114AB48}"/>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8" name="円/楕円 17">
                    <a:extLst>
                      <a:ext uri="{FF2B5EF4-FFF2-40B4-BE49-F238E27FC236}">
                        <a16:creationId xmlns:a16="http://schemas.microsoft.com/office/drawing/2014/main" id="{42B5A28F-41FD-83A8-D85F-78C9AF68083A}"/>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9" name="円/楕円 18">
                    <a:extLst>
                      <a:ext uri="{FF2B5EF4-FFF2-40B4-BE49-F238E27FC236}">
                        <a16:creationId xmlns:a16="http://schemas.microsoft.com/office/drawing/2014/main" id="{4491259F-A0BC-BFE1-8CC0-7257B42B47DD}"/>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0" name="円/楕円 21">
                    <a:extLst>
                      <a:ext uri="{FF2B5EF4-FFF2-40B4-BE49-F238E27FC236}">
                        <a16:creationId xmlns:a16="http://schemas.microsoft.com/office/drawing/2014/main" id="{FD7B7A4B-C89C-7BC1-F6D6-D7EC061D1955}"/>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1" name="円/楕円 22">
                    <a:extLst>
                      <a:ext uri="{FF2B5EF4-FFF2-40B4-BE49-F238E27FC236}">
                        <a16:creationId xmlns:a16="http://schemas.microsoft.com/office/drawing/2014/main" id="{DBF7D2B3-5FC2-7C83-0EBE-B1DBCE604018}"/>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2" name="円/楕円 23">
                    <a:extLst>
                      <a:ext uri="{FF2B5EF4-FFF2-40B4-BE49-F238E27FC236}">
                        <a16:creationId xmlns:a16="http://schemas.microsoft.com/office/drawing/2014/main" id="{87F88DF5-CFC3-070F-8C75-8C21D6849668}"/>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3" name="円/楕円 25">
                    <a:extLst>
                      <a:ext uri="{FF2B5EF4-FFF2-40B4-BE49-F238E27FC236}">
                        <a16:creationId xmlns:a16="http://schemas.microsoft.com/office/drawing/2014/main" id="{31EED7E5-93D7-37E4-118A-082A4C27D7B9}"/>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4" name="円/楕円 26">
                    <a:extLst>
                      <a:ext uri="{FF2B5EF4-FFF2-40B4-BE49-F238E27FC236}">
                        <a16:creationId xmlns:a16="http://schemas.microsoft.com/office/drawing/2014/main" id="{17E978CD-80B2-4500-7AF5-E9C85D87B244}"/>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5" name="円/楕円 28">
                    <a:extLst>
                      <a:ext uri="{FF2B5EF4-FFF2-40B4-BE49-F238E27FC236}">
                        <a16:creationId xmlns:a16="http://schemas.microsoft.com/office/drawing/2014/main" id="{9F637D0C-9625-EC80-C4AC-1DF29E98B7D0}"/>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6" name="円/楕円 19">
                    <a:extLst>
                      <a:ext uri="{FF2B5EF4-FFF2-40B4-BE49-F238E27FC236}">
                        <a16:creationId xmlns:a16="http://schemas.microsoft.com/office/drawing/2014/main" id="{39F8B6BD-DB72-BF84-093B-A4DFF1333AB9}"/>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21" name="円/楕円 24">
                  <a:extLst>
                    <a:ext uri="{FF2B5EF4-FFF2-40B4-BE49-F238E27FC236}">
                      <a16:creationId xmlns:a16="http://schemas.microsoft.com/office/drawing/2014/main" id="{871180C1-FE48-2C24-81AB-1E43A079A2F4}"/>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2" name="円弧 221">
                  <a:extLst>
                    <a:ext uri="{FF2B5EF4-FFF2-40B4-BE49-F238E27FC236}">
                      <a16:creationId xmlns:a16="http://schemas.microsoft.com/office/drawing/2014/main" id="{16177C32-D5F5-E770-3C7D-1D0CF7DFB041}"/>
                    </a:ext>
                  </a:extLst>
                </p:cNvPr>
                <p:cNvSpPr/>
                <p:nvPr/>
              </p:nvSpPr>
              <p:spPr>
                <a:xfrm flipV="1">
                  <a:off x="2370157" y="540374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191" name="グループ化 190">
                <a:extLst>
                  <a:ext uri="{FF2B5EF4-FFF2-40B4-BE49-F238E27FC236}">
                    <a16:creationId xmlns:a16="http://schemas.microsoft.com/office/drawing/2014/main" id="{B2152047-21FF-D35D-A14D-0E6E42BF6581}"/>
                  </a:ext>
                </a:extLst>
              </p:cNvPr>
              <p:cNvGrpSpPr/>
              <p:nvPr/>
            </p:nvGrpSpPr>
            <p:grpSpPr>
              <a:xfrm>
                <a:off x="2057899" y="5633911"/>
                <a:ext cx="443532" cy="473476"/>
                <a:chOff x="2057899" y="5633911"/>
                <a:chExt cx="443532" cy="473476"/>
              </a:xfrm>
            </p:grpSpPr>
            <p:grpSp>
              <p:nvGrpSpPr>
                <p:cNvPr id="203" name="グループ化 202">
                  <a:extLst>
                    <a:ext uri="{FF2B5EF4-FFF2-40B4-BE49-F238E27FC236}">
                      <a16:creationId xmlns:a16="http://schemas.microsoft.com/office/drawing/2014/main" id="{22443A79-7E03-5412-963A-C44BFABEF894}"/>
                    </a:ext>
                  </a:extLst>
                </p:cNvPr>
                <p:cNvGrpSpPr/>
                <p:nvPr/>
              </p:nvGrpSpPr>
              <p:grpSpPr>
                <a:xfrm>
                  <a:off x="2057899" y="5633911"/>
                  <a:ext cx="443532" cy="473476"/>
                  <a:chOff x="7068812" y="4512731"/>
                  <a:chExt cx="907285" cy="968538"/>
                </a:xfrm>
              </p:grpSpPr>
              <p:sp>
                <p:nvSpPr>
                  <p:cNvPr id="205" name="円/楕円 20">
                    <a:extLst>
                      <a:ext uri="{FF2B5EF4-FFF2-40B4-BE49-F238E27FC236}">
                        <a16:creationId xmlns:a16="http://schemas.microsoft.com/office/drawing/2014/main" id="{86675967-3FFC-441B-C992-F19C52146846}"/>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6" name="円/楕円 27">
                    <a:extLst>
                      <a:ext uri="{FF2B5EF4-FFF2-40B4-BE49-F238E27FC236}">
                        <a16:creationId xmlns:a16="http://schemas.microsoft.com/office/drawing/2014/main" id="{2C8A567F-D347-8F38-1A34-C99756B73727}"/>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7" name="円/楕円 13">
                    <a:extLst>
                      <a:ext uri="{FF2B5EF4-FFF2-40B4-BE49-F238E27FC236}">
                        <a16:creationId xmlns:a16="http://schemas.microsoft.com/office/drawing/2014/main" id="{66C6FAE1-D35A-ABD2-BD27-E5B4FDE614C9}"/>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8" name="円/楕円 14">
                    <a:extLst>
                      <a:ext uri="{FF2B5EF4-FFF2-40B4-BE49-F238E27FC236}">
                        <a16:creationId xmlns:a16="http://schemas.microsoft.com/office/drawing/2014/main" id="{BEB06D8B-26E6-D1AF-332F-9EB00B713504}"/>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09" name="円/楕円 16">
                    <a:extLst>
                      <a:ext uri="{FF2B5EF4-FFF2-40B4-BE49-F238E27FC236}">
                        <a16:creationId xmlns:a16="http://schemas.microsoft.com/office/drawing/2014/main" id="{3C4E31B8-36BD-5FE9-9031-5021B59196E3}"/>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0" name="円/楕円 17">
                    <a:extLst>
                      <a:ext uri="{FF2B5EF4-FFF2-40B4-BE49-F238E27FC236}">
                        <a16:creationId xmlns:a16="http://schemas.microsoft.com/office/drawing/2014/main" id="{A43D957B-46DB-3962-2001-F20F927DA409}"/>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1" name="円/楕円 18">
                    <a:extLst>
                      <a:ext uri="{FF2B5EF4-FFF2-40B4-BE49-F238E27FC236}">
                        <a16:creationId xmlns:a16="http://schemas.microsoft.com/office/drawing/2014/main" id="{6DB9F968-0F71-2BF4-4708-CEADE950ABDA}"/>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2" name="円/楕円 21">
                    <a:extLst>
                      <a:ext uri="{FF2B5EF4-FFF2-40B4-BE49-F238E27FC236}">
                        <a16:creationId xmlns:a16="http://schemas.microsoft.com/office/drawing/2014/main" id="{2290A20E-E994-C5FF-DBEE-B50CD283A375}"/>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3" name="円/楕円 22">
                    <a:extLst>
                      <a:ext uri="{FF2B5EF4-FFF2-40B4-BE49-F238E27FC236}">
                        <a16:creationId xmlns:a16="http://schemas.microsoft.com/office/drawing/2014/main" id="{68CA8D6B-6AC8-82FA-069C-D04D18C8CBAE}"/>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4" name="円/楕円 23">
                    <a:extLst>
                      <a:ext uri="{FF2B5EF4-FFF2-40B4-BE49-F238E27FC236}">
                        <a16:creationId xmlns:a16="http://schemas.microsoft.com/office/drawing/2014/main" id="{1BA6F255-6F38-3413-378D-CC2721E277E6}"/>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5" name="円/楕円 25">
                    <a:extLst>
                      <a:ext uri="{FF2B5EF4-FFF2-40B4-BE49-F238E27FC236}">
                        <a16:creationId xmlns:a16="http://schemas.microsoft.com/office/drawing/2014/main" id="{0C69E9E2-4564-7D87-1BA4-386A85E42530}"/>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6" name="円/楕円 26">
                    <a:extLst>
                      <a:ext uri="{FF2B5EF4-FFF2-40B4-BE49-F238E27FC236}">
                        <a16:creationId xmlns:a16="http://schemas.microsoft.com/office/drawing/2014/main" id="{12BE1E4E-8EB5-EB1D-07E1-CEB3BD649056}"/>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7" name="円/楕円 28">
                    <a:extLst>
                      <a:ext uri="{FF2B5EF4-FFF2-40B4-BE49-F238E27FC236}">
                        <a16:creationId xmlns:a16="http://schemas.microsoft.com/office/drawing/2014/main" id="{7B9D8213-5313-BB6F-F087-FF910E9C13E8}"/>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8" name="円/楕円 19">
                    <a:extLst>
                      <a:ext uri="{FF2B5EF4-FFF2-40B4-BE49-F238E27FC236}">
                        <a16:creationId xmlns:a16="http://schemas.microsoft.com/office/drawing/2014/main" id="{DBA24DA9-9ABD-FB23-6242-596278A6821D}"/>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04" name="円/楕円 24">
                  <a:extLst>
                    <a:ext uri="{FF2B5EF4-FFF2-40B4-BE49-F238E27FC236}">
                      <a16:creationId xmlns:a16="http://schemas.microsoft.com/office/drawing/2014/main" id="{B4694653-07B3-EEB1-03FA-0F8CD4A6C221}"/>
                    </a:ext>
                  </a:extLst>
                </p:cNvPr>
                <p:cNvSpPr/>
                <p:nvPr/>
              </p:nvSpPr>
              <p:spPr>
                <a:xfrm>
                  <a:off x="2246706" y="5823580"/>
                  <a:ext cx="162059" cy="162059"/>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192" name="直線コネクタ 191">
                <a:extLst>
                  <a:ext uri="{FF2B5EF4-FFF2-40B4-BE49-F238E27FC236}">
                    <a16:creationId xmlns:a16="http://schemas.microsoft.com/office/drawing/2014/main" id="{76590B79-4CB0-7E9F-B1B6-022B133F169E}"/>
                  </a:ext>
                </a:extLst>
              </p:cNvPr>
              <p:cNvCxnSpPr>
                <a:cxnSpLocks/>
              </p:cNvCxnSpPr>
              <p:nvPr/>
            </p:nvCxnSpPr>
            <p:spPr>
              <a:xfrm>
                <a:off x="2634244" y="5192329"/>
                <a:ext cx="369912" cy="0"/>
              </a:xfrm>
              <a:prstGeom prst="line">
                <a:avLst/>
              </a:prstGeom>
              <a:ln w="15875">
                <a:solidFill>
                  <a:srgbClr val="FF2600"/>
                </a:solidFill>
              </a:ln>
              <a:effectLst>
                <a:glow rad="1397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90C2979B-B034-BBF5-8394-D3A5A874C602}"/>
                  </a:ext>
                </a:extLst>
              </p:cNvPr>
              <p:cNvCxnSpPr>
                <a:cxnSpLocks/>
              </p:cNvCxnSpPr>
              <p:nvPr/>
            </p:nvCxnSpPr>
            <p:spPr>
              <a:xfrm>
                <a:off x="2643223" y="5701567"/>
                <a:ext cx="369912" cy="0"/>
              </a:xfrm>
              <a:prstGeom prst="line">
                <a:avLst/>
              </a:prstGeom>
              <a:ln w="15875">
                <a:solidFill>
                  <a:srgbClr val="C00000"/>
                </a:solidFill>
              </a:ln>
              <a:effectLst>
                <a:glow rad="1397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94" name="直線矢印コネクタ 193">
                <a:extLst>
                  <a:ext uri="{FF2B5EF4-FFF2-40B4-BE49-F238E27FC236}">
                    <a16:creationId xmlns:a16="http://schemas.microsoft.com/office/drawing/2014/main" id="{A560D178-582B-C5B1-B75F-467F10958422}"/>
                  </a:ext>
                </a:extLst>
              </p:cNvPr>
              <p:cNvCxnSpPr>
                <a:cxnSpLocks/>
              </p:cNvCxnSpPr>
              <p:nvPr/>
            </p:nvCxnSpPr>
            <p:spPr>
              <a:xfrm flipH="1" flipV="1">
                <a:off x="3595397" y="5039733"/>
                <a:ext cx="428731" cy="115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直線矢印コネクタ 194">
                <a:extLst>
                  <a:ext uri="{FF2B5EF4-FFF2-40B4-BE49-F238E27FC236}">
                    <a16:creationId xmlns:a16="http://schemas.microsoft.com/office/drawing/2014/main" id="{E0EE158B-504E-51D8-8177-EBFF6BEE5A0A}"/>
                  </a:ext>
                </a:extLst>
              </p:cNvPr>
              <p:cNvCxnSpPr/>
              <p:nvPr/>
            </p:nvCxnSpPr>
            <p:spPr>
              <a:xfrm flipH="1" flipV="1">
                <a:off x="3045901" y="6500228"/>
                <a:ext cx="427619" cy="151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テキスト ボックス 196">
                <a:extLst>
                  <a:ext uri="{FF2B5EF4-FFF2-40B4-BE49-F238E27FC236}">
                    <a16:creationId xmlns:a16="http://schemas.microsoft.com/office/drawing/2014/main" id="{652F389A-AC05-BA8D-F086-1704E94495A8}"/>
                  </a:ext>
                </a:extLst>
              </p:cNvPr>
              <p:cNvSpPr txBox="1"/>
              <p:nvPr/>
            </p:nvSpPr>
            <p:spPr>
              <a:xfrm>
                <a:off x="1006066" y="4207671"/>
                <a:ext cx="18417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1800" b="1" i="0" u="none" strike="noStrike" kern="1200" cap="none" spc="0" normalizeH="0" baseline="0" noProof="0">
                  <a:ln>
                    <a:noFill/>
                  </a:ln>
                  <a:solidFill>
                    <a:srgbClr val="000000"/>
                  </a:solidFill>
                  <a:effectLst/>
                  <a:uLnTx/>
                  <a:uFillTx/>
                  <a:latin typeface="Meiryo"/>
                  <a:ea typeface="+mn-ea"/>
                  <a:cs typeface="+mn-cs"/>
                </a:endParaRPr>
              </a:p>
            </p:txBody>
          </p:sp>
          <p:sp>
            <p:nvSpPr>
              <p:cNvPr id="199" name="テキスト ボックス 198">
                <a:extLst>
                  <a:ext uri="{FF2B5EF4-FFF2-40B4-BE49-F238E27FC236}">
                    <a16:creationId xmlns:a16="http://schemas.microsoft.com/office/drawing/2014/main" id="{D8FF87CF-6AD7-3A74-9C8E-6FCA797FF83F}"/>
                  </a:ext>
                </a:extLst>
              </p:cNvPr>
              <p:cNvSpPr txBox="1"/>
              <p:nvPr/>
            </p:nvSpPr>
            <p:spPr>
              <a:xfrm>
                <a:off x="2460903" y="4328481"/>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a:ea typeface="+mn-ea"/>
                    <a:cs typeface="+mn-cs"/>
                  </a:rPr>
                  <a:t>エネルギー</a:t>
                </a:r>
              </a:p>
            </p:txBody>
          </p:sp>
          <p:sp>
            <p:nvSpPr>
              <p:cNvPr id="200" name="テキスト ボックス 199">
                <a:extLst>
                  <a:ext uri="{FF2B5EF4-FFF2-40B4-BE49-F238E27FC236}">
                    <a16:creationId xmlns:a16="http://schemas.microsoft.com/office/drawing/2014/main" id="{BA9ED41B-D752-AE56-12A5-3A592565C3CF}"/>
                  </a:ext>
                </a:extLst>
              </p:cNvPr>
              <p:cNvSpPr txBox="1"/>
              <p:nvPr/>
            </p:nvSpPr>
            <p:spPr>
              <a:xfrm>
                <a:off x="3764290" y="4653690"/>
                <a:ext cx="13115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a:ea typeface="+mn-ea"/>
                    <a:cs typeface="+mn-cs"/>
                  </a:rPr>
                  <a:t>グザイ原子核距離</a:t>
                </a:r>
              </a:p>
            </p:txBody>
          </p:sp>
          <p:sp>
            <p:nvSpPr>
              <p:cNvPr id="201" name="テキスト ボックス 200">
                <a:extLst>
                  <a:ext uri="{FF2B5EF4-FFF2-40B4-BE49-F238E27FC236}">
                    <a16:creationId xmlns:a16="http://schemas.microsoft.com/office/drawing/2014/main" id="{46281D53-46C9-11B8-A347-316F79AAA6EE}"/>
                  </a:ext>
                </a:extLst>
              </p:cNvPr>
              <p:cNvSpPr txBox="1"/>
              <p:nvPr/>
            </p:nvSpPr>
            <p:spPr>
              <a:xfrm>
                <a:off x="1362054" y="5603872"/>
                <a:ext cx="6351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s</a:t>
                </a:r>
                <a:r>
                  <a:rPr kumimoji="1" lang="ja-JP" altLang="en-US" sz="1400" b="0" i="0" u="none" strike="noStrike" kern="1200" cap="none" spc="0" normalizeH="0" baseline="0" noProof="0">
                    <a:ln>
                      <a:noFill/>
                    </a:ln>
                    <a:solidFill>
                      <a:srgbClr val="000000"/>
                    </a:solidFill>
                    <a:effectLst/>
                    <a:uLnTx/>
                    <a:uFillTx/>
                    <a:latin typeface="Meiryo"/>
                    <a:ea typeface="+mn-ea"/>
                    <a:cs typeface="+mn-cs"/>
                  </a:rPr>
                  <a:t>状態</a:t>
                </a:r>
              </a:p>
            </p:txBody>
          </p:sp>
          <p:sp>
            <p:nvSpPr>
              <p:cNvPr id="202" name="テキスト ボックス 201">
                <a:extLst>
                  <a:ext uri="{FF2B5EF4-FFF2-40B4-BE49-F238E27FC236}">
                    <a16:creationId xmlns:a16="http://schemas.microsoft.com/office/drawing/2014/main" id="{D5A80B9F-6A03-9A08-0382-498297470ECC}"/>
                  </a:ext>
                </a:extLst>
              </p:cNvPr>
              <p:cNvSpPr txBox="1"/>
              <p:nvPr/>
            </p:nvSpPr>
            <p:spPr>
              <a:xfrm>
                <a:off x="1349230" y="5201455"/>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p</a:t>
                </a:r>
                <a:r>
                  <a:rPr kumimoji="1" lang="ja-JP" altLang="en-US" sz="1400" b="0" i="0" u="none" strike="noStrike" kern="1200" cap="none" spc="0" normalizeH="0" baseline="0" noProof="0">
                    <a:ln>
                      <a:noFill/>
                    </a:ln>
                    <a:solidFill>
                      <a:srgbClr val="000000"/>
                    </a:solidFill>
                    <a:effectLst/>
                    <a:uLnTx/>
                    <a:uFillTx/>
                    <a:latin typeface="Meiryo"/>
                    <a:ea typeface="+mn-ea"/>
                    <a:cs typeface="+mn-cs"/>
                  </a:rPr>
                  <a:t>状態</a:t>
                </a:r>
              </a:p>
            </p:txBody>
          </p:sp>
        </p:grpSp>
      </p:grpSp>
      <p:sp>
        <p:nvSpPr>
          <p:cNvPr id="266" name="テキスト ボックス 265">
            <a:extLst>
              <a:ext uri="{FF2B5EF4-FFF2-40B4-BE49-F238E27FC236}">
                <a16:creationId xmlns:a16="http://schemas.microsoft.com/office/drawing/2014/main" id="{25942A0A-F717-41D5-52B7-1D27CA93053F}"/>
              </a:ext>
            </a:extLst>
          </p:cNvPr>
          <p:cNvSpPr txBox="1"/>
          <p:nvPr/>
        </p:nvSpPr>
        <p:spPr>
          <a:xfrm>
            <a:off x="8140672" y="3345133"/>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~1 MeV</a:t>
            </a:r>
            <a:endParaRPr kumimoji="1" lang="ja-JP" altLang="en-US" sz="1200" b="0" i="0" u="none" strike="noStrike" kern="1200" cap="none" spc="0" normalizeH="0" baseline="0" noProof="0">
              <a:ln>
                <a:noFill/>
              </a:ln>
              <a:solidFill>
                <a:srgbClr val="000000"/>
              </a:solidFill>
              <a:effectLst/>
              <a:uLnTx/>
              <a:uFillTx/>
              <a:latin typeface="Meiryo"/>
              <a:ea typeface="+mn-ea"/>
              <a:cs typeface="+mn-cs"/>
            </a:endParaRPr>
          </a:p>
        </p:txBody>
      </p:sp>
      <p:sp>
        <p:nvSpPr>
          <p:cNvPr id="267" name="テキスト ボックス 266">
            <a:extLst>
              <a:ext uri="{FF2B5EF4-FFF2-40B4-BE49-F238E27FC236}">
                <a16:creationId xmlns:a16="http://schemas.microsoft.com/office/drawing/2014/main" id="{F48F283C-FE13-ACD3-D060-B12FDA7F9A97}"/>
              </a:ext>
            </a:extLst>
          </p:cNvPr>
          <p:cNvSpPr txBox="1"/>
          <p:nvPr/>
        </p:nvSpPr>
        <p:spPr>
          <a:xfrm>
            <a:off x="8052382" y="3972603"/>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~6 MeV</a:t>
            </a:r>
            <a:endParaRPr kumimoji="1" lang="ja-JP" altLang="en-US" sz="1200" b="0" i="0" u="none" strike="noStrike" kern="1200" cap="none" spc="0" normalizeH="0" baseline="0" noProof="0">
              <a:ln>
                <a:noFill/>
              </a:ln>
              <a:solidFill>
                <a:srgbClr val="000000"/>
              </a:solidFill>
              <a:effectLst/>
              <a:uLnTx/>
              <a:uFillTx/>
              <a:latin typeface="Meiryo"/>
              <a:ea typeface="+mn-ea"/>
              <a:cs typeface="+mn-cs"/>
            </a:endParaRPr>
          </a:p>
        </p:txBody>
      </p:sp>
      <p:pic>
        <p:nvPicPr>
          <p:cNvPr id="269" name="図 268">
            <a:extLst>
              <a:ext uri="{FF2B5EF4-FFF2-40B4-BE49-F238E27FC236}">
                <a16:creationId xmlns:a16="http://schemas.microsoft.com/office/drawing/2014/main" id="{6F9A1AB7-5BE6-551A-C0E9-B1D263C817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6015" y="4098941"/>
            <a:ext cx="1508367" cy="1896571"/>
          </a:xfrm>
          <a:prstGeom prst="rect">
            <a:avLst/>
          </a:prstGeom>
        </p:spPr>
      </p:pic>
      <p:grpSp>
        <p:nvGrpSpPr>
          <p:cNvPr id="270" name="グループ化 269">
            <a:extLst>
              <a:ext uri="{FF2B5EF4-FFF2-40B4-BE49-F238E27FC236}">
                <a16:creationId xmlns:a16="http://schemas.microsoft.com/office/drawing/2014/main" id="{09FAA4E0-64FA-FCB6-F7FD-3C2C9595577C}"/>
              </a:ext>
            </a:extLst>
          </p:cNvPr>
          <p:cNvGrpSpPr/>
          <p:nvPr/>
        </p:nvGrpSpPr>
        <p:grpSpPr>
          <a:xfrm>
            <a:off x="8838108" y="3655701"/>
            <a:ext cx="2987120" cy="2404401"/>
            <a:chOff x="7172534" y="1100129"/>
            <a:chExt cx="2987120" cy="2404401"/>
          </a:xfrm>
        </p:grpSpPr>
        <p:sp>
          <p:nvSpPr>
            <p:cNvPr id="271" name="テキスト ボックス 270">
              <a:extLst>
                <a:ext uri="{FF2B5EF4-FFF2-40B4-BE49-F238E27FC236}">
                  <a16:creationId xmlns:a16="http://schemas.microsoft.com/office/drawing/2014/main" id="{B9318335-6ACF-7BFD-7CAF-6F5BDD5CFE21}"/>
                </a:ext>
              </a:extLst>
            </p:cNvPr>
            <p:cNvSpPr txBox="1"/>
            <p:nvPr/>
          </p:nvSpPr>
          <p:spPr>
            <a:xfrm>
              <a:off x="7181733" y="1100129"/>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srgbClr val="000000"/>
                  </a:solidFill>
                  <a:effectLst/>
                  <a:uLnTx/>
                  <a:uFillTx/>
                  <a:latin typeface="Meiryo"/>
                  <a:ea typeface="+mn-ea"/>
                  <a:cs typeface="+mn-cs"/>
                </a:rPr>
                <a:t>伊吹イベント</a:t>
              </a:r>
            </a:p>
          </p:txBody>
        </p:sp>
        <p:grpSp>
          <p:nvGrpSpPr>
            <p:cNvPr id="272" name="グループ化 271">
              <a:extLst>
                <a:ext uri="{FF2B5EF4-FFF2-40B4-BE49-F238E27FC236}">
                  <a16:creationId xmlns:a16="http://schemas.microsoft.com/office/drawing/2014/main" id="{22875BBF-1E43-1642-8FBE-0D79C74F0EA7}"/>
                </a:ext>
              </a:extLst>
            </p:cNvPr>
            <p:cNvGrpSpPr/>
            <p:nvPr/>
          </p:nvGrpSpPr>
          <p:grpSpPr>
            <a:xfrm>
              <a:off x="7172534" y="1443317"/>
              <a:ext cx="2987120" cy="2061213"/>
              <a:chOff x="4087209" y="1216879"/>
              <a:chExt cx="4601672" cy="3175308"/>
            </a:xfrm>
          </p:grpSpPr>
          <p:pic>
            <p:nvPicPr>
              <p:cNvPr id="317" name="図 316" descr="ダイアグラム&#10;&#10;自動的に生成された説明">
                <a:extLst>
                  <a:ext uri="{FF2B5EF4-FFF2-40B4-BE49-F238E27FC236}">
                    <a16:creationId xmlns:a16="http://schemas.microsoft.com/office/drawing/2014/main" id="{B872DC1C-F6C4-EC2C-54A8-29B86E52CD4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087209" y="1216879"/>
                <a:ext cx="4471739" cy="3175308"/>
              </a:xfrm>
              <a:prstGeom prst="rect">
                <a:avLst/>
              </a:prstGeom>
            </p:spPr>
          </p:pic>
          <p:sp>
            <p:nvSpPr>
              <p:cNvPr id="318" name="テキスト ボックス 317">
                <a:extLst>
                  <a:ext uri="{FF2B5EF4-FFF2-40B4-BE49-F238E27FC236}">
                    <a16:creationId xmlns:a16="http://schemas.microsoft.com/office/drawing/2014/main" id="{3D6BA058-AC6C-4358-A3EC-A516237A1306}"/>
                  </a:ext>
                </a:extLst>
              </p:cNvPr>
              <p:cNvSpPr txBox="1"/>
              <p:nvPr/>
            </p:nvSpPr>
            <p:spPr>
              <a:xfrm>
                <a:off x="7749860" y="2912573"/>
                <a:ext cx="939021"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srgbClr val="000000"/>
                    </a:solidFill>
                    <a:effectLst/>
                    <a:uLnTx/>
                    <a:uFillTx/>
                    <a:latin typeface="Meiryo"/>
                    <a:ea typeface="+mn-ea"/>
                    <a:cs typeface="+mn-cs"/>
                  </a:rPr>
                  <a:t>10</a:t>
                </a:r>
                <a:r>
                  <a:rPr kumimoji="1" lang="en-US" altLang="ja-JP" sz="1600" b="0" i="0" u="none" strike="noStrike" kern="1200" cap="none" spc="0" normalizeH="0" baseline="-25000" noProof="0" dirty="0">
                    <a:ln>
                      <a:noFill/>
                    </a:ln>
                    <a:solidFill>
                      <a:srgbClr val="000000"/>
                    </a:solidFill>
                    <a:effectLst/>
                    <a:uLnTx/>
                    <a:uFillTx/>
                    <a:latin typeface="Symbol" pitchFamily="2" charset="2"/>
                    <a:ea typeface="+mn-ea"/>
                    <a:cs typeface="+mn-cs"/>
                  </a:rPr>
                  <a:t>L</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Be</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sp>
            <p:nvSpPr>
              <p:cNvPr id="319" name="テキスト ボックス 318">
                <a:extLst>
                  <a:ext uri="{FF2B5EF4-FFF2-40B4-BE49-F238E27FC236}">
                    <a16:creationId xmlns:a16="http://schemas.microsoft.com/office/drawing/2014/main" id="{EF09705B-5646-D4E2-E4CD-B9C8368F6B1E}"/>
                  </a:ext>
                </a:extLst>
              </p:cNvPr>
              <p:cNvSpPr txBox="1"/>
              <p:nvPr/>
            </p:nvSpPr>
            <p:spPr>
              <a:xfrm>
                <a:off x="7131241" y="1674022"/>
                <a:ext cx="853094"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srgbClr val="000000"/>
                    </a:solidFill>
                    <a:effectLst/>
                    <a:uLnTx/>
                    <a:uFillTx/>
                    <a:latin typeface="Meiryo"/>
                    <a:ea typeface="+mn-ea"/>
                    <a:cs typeface="+mn-cs"/>
                  </a:rPr>
                  <a:t>5</a:t>
                </a:r>
                <a:r>
                  <a:rPr kumimoji="1" lang="en-US" altLang="ja-JP" sz="1600" b="0" i="0" u="none" strike="noStrike" kern="1200" cap="none" spc="0" normalizeH="0" baseline="-25000" noProof="0" dirty="0">
                    <a:ln>
                      <a:noFill/>
                    </a:ln>
                    <a:solidFill>
                      <a:srgbClr val="000000"/>
                    </a:solidFill>
                    <a:effectLst/>
                    <a:uLnTx/>
                    <a:uFillTx/>
                    <a:latin typeface="Symbol" pitchFamily="2" charset="2"/>
                    <a:ea typeface="+mn-ea"/>
                    <a:cs typeface="+mn-cs"/>
                  </a:rPr>
                  <a:t>L</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He</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cxnSp>
            <p:nvCxnSpPr>
              <p:cNvPr id="320" name="直線矢印コネクタ 319">
                <a:extLst>
                  <a:ext uri="{FF2B5EF4-FFF2-40B4-BE49-F238E27FC236}">
                    <a16:creationId xmlns:a16="http://schemas.microsoft.com/office/drawing/2014/main" id="{C5DB9A22-39C4-AD2E-C7AA-D6E1542A5093}"/>
                  </a:ext>
                </a:extLst>
              </p:cNvPr>
              <p:cNvCxnSpPr>
                <a:cxnSpLocks/>
              </p:cNvCxnSpPr>
              <p:nvPr/>
            </p:nvCxnSpPr>
            <p:spPr>
              <a:xfrm flipH="1">
                <a:off x="7155659" y="2106017"/>
                <a:ext cx="120400" cy="286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1" name="直線矢印コネクタ 320">
                <a:extLst>
                  <a:ext uri="{FF2B5EF4-FFF2-40B4-BE49-F238E27FC236}">
                    <a16:creationId xmlns:a16="http://schemas.microsoft.com/office/drawing/2014/main" id="{D5CD316A-8F4D-7B27-FF8B-DE436EAA2381}"/>
                  </a:ext>
                </a:extLst>
              </p:cNvPr>
              <p:cNvCxnSpPr/>
              <p:nvPr/>
            </p:nvCxnSpPr>
            <p:spPr>
              <a:xfrm flipH="1">
                <a:off x="7595571" y="3298267"/>
                <a:ext cx="4464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2" name="テキスト ボックス 321">
                <a:extLst>
                  <a:ext uri="{FF2B5EF4-FFF2-40B4-BE49-F238E27FC236}">
                    <a16:creationId xmlns:a16="http://schemas.microsoft.com/office/drawing/2014/main" id="{295651DB-6D1F-F3D4-2013-E173F4436416}"/>
                  </a:ext>
                </a:extLst>
              </p:cNvPr>
              <p:cNvSpPr txBox="1"/>
              <p:nvPr/>
            </p:nvSpPr>
            <p:spPr>
              <a:xfrm>
                <a:off x="4520696" y="3143798"/>
                <a:ext cx="418705"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Symbol" pitchFamily="2" charset="2"/>
                  <a:ea typeface="+mn-ea"/>
                  <a:cs typeface="+mn-cs"/>
                </a:endParaRPr>
              </a:p>
            </p:txBody>
          </p:sp>
        </p:grpSp>
        <p:sp>
          <p:nvSpPr>
            <p:cNvPr id="273" name="円/楕円 24">
              <a:extLst>
                <a:ext uri="{FF2B5EF4-FFF2-40B4-BE49-F238E27FC236}">
                  <a16:creationId xmlns:a16="http://schemas.microsoft.com/office/drawing/2014/main" id="{CAD2594D-556A-22E2-B5A8-F53BAF3D6021}"/>
                </a:ext>
              </a:extLst>
            </p:cNvPr>
            <p:cNvSpPr/>
            <p:nvPr/>
          </p:nvSpPr>
          <p:spPr>
            <a:xfrm>
              <a:off x="7788460" y="2703443"/>
              <a:ext cx="113396" cy="113396"/>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274" name="直線矢印コネクタ 273">
              <a:extLst>
                <a:ext uri="{FF2B5EF4-FFF2-40B4-BE49-F238E27FC236}">
                  <a16:creationId xmlns:a16="http://schemas.microsoft.com/office/drawing/2014/main" id="{DDA14D53-3DB5-8F8A-BA26-A0F8F2AA6A3A}"/>
                </a:ext>
              </a:extLst>
            </p:cNvPr>
            <p:cNvCxnSpPr>
              <a:cxnSpLocks/>
            </p:cNvCxnSpPr>
            <p:nvPr/>
          </p:nvCxnSpPr>
          <p:spPr>
            <a:xfrm>
              <a:off x="7922813" y="2796847"/>
              <a:ext cx="291767" cy="14670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75" name="グループ化 274">
              <a:extLst>
                <a:ext uri="{FF2B5EF4-FFF2-40B4-BE49-F238E27FC236}">
                  <a16:creationId xmlns:a16="http://schemas.microsoft.com/office/drawing/2014/main" id="{8265CD81-4B86-E2C9-660A-A51196CE8550}"/>
                </a:ext>
              </a:extLst>
            </p:cNvPr>
            <p:cNvGrpSpPr/>
            <p:nvPr/>
          </p:nvGrpSpPr>
          <p:grpSpPr>
            <a:xfrm>
              <a:off x="8370348" y="2862424"/>
              <a:ext cx="290264" cy="229432"/>
              <a:chOff x="2370157" y="5233098"/>
              <a:chExt cx="599015" cy="473476"/>
            </a:xfrm>
          </p:grpSpPr>
          <p:sp>
            <p:nvSpPr>
              <p:cNvPr id="299" name="円弧 298">
                <a:extLst>
                  <a:ext uri="{FF2B5EF4-FFF2-40B4-BE49-F238E27FC236}">
                    <a16:creationId xmlns:a16="http://schemas.microsoft.com/office/drawing/2014/main" id="{2DC9300C-A754-F916-7FB9-5D57DD6E0BB1}"/>
                  </a:ext>
                </a:extLst>
              </p:cNvPr>
              <p:cNvSpPr/>
              <p:nvPr/>
            </p:nvSpPr>
            <p:spPr>
              <a:xfrm>
                <a:off x="2370157" y="540388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300" name="グループ化 299">
                <a:extLst>
                  <a:ext uri="{FF2B5EF4-FFF2-40B4-BE49-F238E27FC236}">
                    <a16:creationId xmlns:a16="http://schemas.microsoft.com/office/drawing/2014/main" id="{C9A59776-F1AF-0E65-0D0A-8E0005489ADE}"/>
                  </a:ext>
                </a:extLst>
              </p:cNvPr>
              <p:cNvGrpSpPr/>
              <p:nvPr/>
            </p:nvGrpSpPr>
            <p:grpSpPr>
              <a:xfrm>
                <a:off x="2419922" y="5233098"/>
                <a:ext cx="443532" cy="473476"/>
                <a:chOff x="7068812" y="4512731"/>
                <a:chExt cx="907285" cy="968538"/>
              </a:xfrm>
            </p:grpSpPr>
            <p:sp>
              <p:nvSpPr>
                <p:cNvPr id="303" name="円/楕円 20">
                  <a:extLst>
                    <a:ext uri="{FF2B5EF4-FFF2-40B4-BE49-F238E27FC236}">
                      <a16:creationId xmlns:a16="http://schemas.microsoft.com/office/drawing/2014/main" id="{43E8BB80-23CA-6025-7A61-183B220399CD}"/>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4" name="円/楕円 27">
                  <a:extLst>
                    <a:ext uri="{FF2B5EF4-FFF2-40B4-BE49-F238E27FC236}">
                      <a16:creationId xmlns:a16="http://schemas.microsoft.com/office/drawing/2014/main" id="{4890C36F-F81A-86B1-01E3-1ED725460F5C}"/>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5" name="円/楕円 13">
                  <a:extLst>
                    <a:ext uri="{FF2B5EF4-FFF2-40B4-BE49-F238E27FC236}">
                      <a16:creationId xmlns:a16="http://schemas.microsoft.com/office/drawing/2014/main" id="{D824C81F-C5A9-5732-FC26-F922F1111580}"/>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6" name="円/楕円 14">
                  <a:extLst>
                    <a:ext uri="{FF2B5EF4-FFF2-40B4-BE49-F238E27FC236}">
                      <a16:creationId xmlns:a16="http://schemas.microsoft.com/office/drawing/2014/main" id="{FB46CC8A-9CFB-0448-E908-61E0DB575750}"/>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07" name="円/楕円 16">
                  <a:extLst>
                    <a:ext uri="{FF2B5EF4-FFF2-40B4-BE49-F238E27FC236}">
                      <a16:creationId xmlns:a16="http://schemas.microsoft.com/office/drawing/2014/main" id="{1674CA73-46AF-1FB3-4EEC-F671DE588B52}"/>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8" name="円/楕円 17">
                  <a:extLst>
                    <a:ext uri="{FF2B5EF4-FFF2-40B4-BE49-F238E27FC236}">
                      <a16:creationId xmlns:a16="http://schemas.microsoft.com/office/drawing/2014/main" id="{F0C9FD7A-7DAF-0396-BB09-C604AD333653}"/>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9" name="円/楕円 18">
                  <a:extLst>
                    <a:ext uri="{FF2B5EF4-FFF2-40B4-BE49-F238E27FC236}">
                      <a16:creationId xmlns:a16="http://schemas.microsoft.com/office/drawing/2014/main" id="{BB5C1B4E-1240-F47A-ED60-D8A1B343746E}"/>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0" name="円/楕円 21">
                  <a:extLst>
                    <a:ext uri="{FF2B5EF4-FFF2-40B4-BE49-F238E27FC236}">
                      <a16:creationId xmlns:a16="http://schemas.microsoft.com/office/drawing/2014/main" id="{70276EEB-A168-6F8D-7963-72FEFD5B1FED}"/>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1" name="円/楕円 22">
                  <a:extLst>
                    <a:ext uri="{FF2B5EF4-FFF2-40B4-BE49-F238E27FC236}">
                      <a16:creationId xmlns:a16="http://schemas.microsoft.com/office/drawing/2014/main" id="{8C791059-691C-EAA3-54C5-B2B4CB716E6F}"/>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2" name="円/楕円 23">
                  <a:extLst>
                    <a:ext uri="{FF2B5EF4-FFF2-40B4-BE49-F238E27FC236}">
                      <a16:creationId xmlns:a16="http://schemas.microsoft.com/office/drawing/2014/main" id="{C447CAA1-DF47-F44D-861B-8848945B85AC}"/>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3" name="円/楕円 25">
                  <a:extLst>
                    <a:ext uri="{FF2B5EF4-FFF2-40B4-BE49-F238E27FC236}">
                      <a16:creationId xmlns:a16="http://schemas.microsoft.com/office/drawing/2014/main" id="{0D3F3553-DE1B-D0D1-41CF-A78FE147E9F8}"/>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4" name="円/楕円 26">
                  <a:extLst>
                    <a:ext uri="{FF2B5EF4-FFF2-40B4-BE49-F238E27FC236}">
                      <a16:creationId xmlns:a16="http://schemas.microsoft.com/office/drawing/2014/main" id="{1444B520-2F43-3EF1-0F9A-2BD944DD5F3F}"/>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5" name="円/楕円 28">
                  <a:extLst>
                    <a:ext uri="{FF2B5EF4-FFF2-40B4-BE49-F238E27FC236}">
                      <a16:creationId xmlns:a16="http://schemas.microsoft.com/office/drawing/2014/main" id="{6E44342A-2CDB-1F64-0FA6-96240205ADBE}"/>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6" name="円/楕円 19">
                  <a:extLst>
                    <a:ext uri="{FF2B5EF4-FFF2-40B4-BE49-F238E27FC236}">
                      <a16:creationId xmlns:a16="http://schemas.microsoft.com/office/drawing/2014/main" id="{74A762C3-0174-5C24-060C-8FCA52821F25}"/>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301" name="円/楕円 24">
                <a:extLst>
                  <a:ext uri="{FF2B5EF4-FFF2-40B4-BE49-F238E27FC236}">
                    <a16:creationId xmlns:a16="http://schemas.microsoft.com/office/drawing/2014/main" id="{52F2E4D3-3C4E-6D39-E7E7-C8FDCDA6E5DB}"/>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2" name="円弧 301">
                <a:extLst>
                  <a:ext uri="{FF2B5EF4-FFF2-40B4-BE49-F238E27FC236}">
                    <a16:creationId xmlns:a16="http://schemas.microsoft.com/office/drawing/2014/main" id="{0FCFB7AA-83E4-9859-1E9B-69394F2CC2FD}"/>
                  </a:ext>
                </a:extLst>
              </p:cNvPr>
              <p:cNvSpPr/>
              <p:nvPr/>
            </p:nvSpPr>
            <p:spPr>
              <a:xfrm flipV="1">
                <a:off x="2370157" y="540374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276" name="グループ化 275">
              <a:extLst>
                <a:ext uri="{FF2B5EF4-FFF2-40B4-BE49-F238E27FC236}">
                  <a16:creationId xmlns:a16="http://schemas.microsoft.com/office/drawing/2014/main" id="{121E647E-CD49-9E56-E754-66BACEF87702}"/>
                </a:ext>
              </a:extLst>
            </p:cNvPr>
            <p:cNvGrpSpPr/>
            <p:nvPr/>
          </p:nvGrpSpPr>
          <p:grpSpPr>
            <a:xfrm>
              <a:off x="8087161" y="2331415"/>
              <a:ext cx="143870" cy="130992"/>
              <a:chOff x="5843677" y="4879968"/>
              <a:chExt cx="143870" cy="130992"/>
            </a:xfrm>
          </p:grpSpPr>
          <p:sp>
            <p:nvSpPr>
              <p:cNvPr id="294" name="円/楕円 14">
                <a:extLst>
                  <a:ext uri="{FF2B5EF4-FFF2-40B4-BE49-F238E27FC236}">
                    <a16:creationId xmlns:a16="http://schemas.microsoft.com/office/drawing/2014/main" id="{0920D577-D01D-27CC-536A-84647A4F6DE8}"/>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5" name="円/楕円 22">
                <a:extLst>
                  <a:ext uri="{FF2B5EF4-FFF2-40B4-BE49-F238E27FC236}">
                    <a16:creationId xmlns:a16="http://schemas.microsoft.com/office/drawing/2014/main" id="{C8DA7F6A-53A2-3E14-3F60-B41D4192FA62}"/>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6" name="円/楕円 25">
                <a:extLst>
                  <a:ext uri="{FF2B5EF4-FFF2-40B4-BE49-F238E27FC236}">
                    <a16:creationId xmlns:a16="http://schemas.microsoft.com/office/drawing/2014/main" id="{772E5906-73E5-3BCC-A9F8-30D482080704}"/>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7" name="円/楕円 19">
                <a:extLst>
                  <a:ext uri="{FF2B5EF4-FFF2-40B4-BE49-F238E27FC236}">
                    <a16:creationId xmlns:a16="http://schemas.microsoft.com/office/drawing/2014/main" id="{A9FF3252-D93D-4359-1743-67AF8C7756C1}"/>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8" name="円/楕円 24">
                <a:extLst>
                  <a:ext uri="{FF2B5EF4-FFF2-40B4-BE49-F238E27FC236}">
                    <a16:creationId xmlns:a16="http://schemas.microsoft.com/office/drawing/2014/main" id="{4F0E101B-C011-36AB-3D03-747FFC79C2A1}"/>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277" name="グループ化 276">
              <a:extLst>
                <a:ext uri="{FF2B5EF4-FFF2-40B4-BE49-F238E27FC236}">
                  <a16:creationId xmlns:a16="http://schemas.microsoft.com/office/drawing/2014/main" id="{B3051102-41EB-F5B7-0F40-B39BFFF3E7B5}"/>
                </a:ext>
              </a:extLst>
            </p:cNvPr>
            <p:cNvGrpSpPr/>
            <p:nvPr/>
          </p:nvGrpSpPr>
          <p:grpSpPr>
            <a:xfrm rot="8485145">
              <a:off x="8461303" y="3151884"/>
              <a:ext cx="415287" cy="199151"/>
              <a:chOff x="6475528" y="5006884"/>
              <a:chExt cx="415287" cy="199151"/>
            </a:xfrm>
          </p:grpSpPr>
          <p:grpSp>
            <p:nvGrpSpPr>
              <p:cNvPr id="280" name="グループ化 279">
                <a:extLst>
                  <a:ext uri="{FF2B5EF4-FFF2-40B4-BE49-F238E27FC236}">
                    <a16:creationId xmlns:a16="http://schemas.microsoft.com/office/drawing/2014/main" id="{BA0EA7AB-50E3-7928-74FD-DC5B93FD2056}"/>
                  </a:ext>
                </a:extLst>
              </p:cNvPr>
              <p:cNvGrpSpPr/>
              <p:nvPr/>
            </p:nvGrpSpPr>
            <p:grpSpPr>
              <a:xfrm>
                <a:off x="6721470" y="5034636"/>
                <a:ext cx="143870" cy="130992"/>
                <a:chOff x="6677819" y="5026025"/>
                <a:chExt cx="143870" cy="130992"/>
              </a:xfrm>
            </p:grpSpPr>
            <p:sp>
              <p:nvSpPr>
                <p:cNvPr id="290" name="円/楕円 14">
                  <a:extLst>
                    <a:ext uri="{FF2B5EF4-FFF2-40B4-BE49-F238E27FC236}">
                      <a16:creationId xmlns:a16="http://schemas.microsoft.com/office/drawing/2014/main" id="{FD9A2554-62B8-0156-1312-F4B687620EA3}"/>
                    </a:ext>
                  </a:extLst>
                </p:cNvPr>
                <p:cNvSpPr/>
                <p:nvPr/>
              </p:nvSpPr>
              <p:spPr>
                <a:xfrm>
                  <a:off x="6686248" y="50769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1" name="円/楕円 22">
                  <a:extLst>
                    <a:ext uri="{FF2B5EF4-FFF2-40B4-BE49-F238E27FC236}">
                      <a16:creationId xmlns:a16="http://schemas.microsoft.com/office/drawing/2014/main" id="{522772ED-E3A7-CE01-B2D0-EE532AFEA749}"/>
                    </a:ext>
                  </a:extLst>
                </p:cNvPr>
                <p:cNvSpPr/>
                <p:nvPr/>
              </p:nvSpPr>
              <p:spPr>
                <a:xfrm>
                  <a:off x="6741663" y="50749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2" name="円/楕円 25">
                  <a:extLst>
                    <a:ext uri="{FF2B5EF4-FFF2-40B4-BE49-F238E27FC236}">
                      <a16:creationId xmlns:a16="http://schemas.microsoft.com/office/drawing/2014/main" id="{D5DC092B-777F-FA8C-EEBB-059EAF92A3FD}"/>
                    </a:ext>
                  </a:extLst>
                </p:cNvPr>
                <p:cNvSpPr/>
                <p:nvPr/>
              </p:nvSpPr>
              <p:spPr>
                <a:xfrm>
                  <a:off x="6677819" y="50304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3" name="円/楕円 19">
                  <a:extLst>
                    <a:ext uri="{FF2B5EF4-FFF2-40B4-BE49-F238E27FC236}">
                      <a16:creationId xmlns:a16="http://schemas.microsoft.com/office/drawing/2014/main" id="{737E9AE5-BAB3-9A4D-8A2D-623EE0A63383}"/>
                    </a:ext>
                  </a:extLst>
                </p:cNvPr>
                <p:cNvSpPr/>
                <p:nvPr/>
              </p:nvSpPr>
              <p:spPr>
                <a:xfrm>
                  <a:off x="6736219" y="50260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281" name="グループ化 280">
                <a:extLst>
                  <a:ext uri="{FF2B5EF4-FFF2-40B4-BE49-F238E27FC236}">
                    <a16:creationId xmlns:a16="http://schemas.microsoft.com/office/drawing/2014/main" id="{22283715-A3D3-F487-0ABA-24B66F148F3A}"/>
                  </a:ext>
                </a:extLst>
              </p:cNvPr>
              <p:cNvGrpSpPr/>
              <p:nvPr/>
            </p:nvGrpSpPr>
            <p:grpSpPr>
              <a:xfrm rot="2857469">
                <a:off x="6504305" y="5044614"/>
                <a:ext cx="143870" cy="130992"/>
                <a:chOff x="6830219" y="5178425"/>
                <a:chExt cx="143870" cy="130992"/>
              </a:xfrm>
            </p:grpSpPr>
            <p:sp>
              <p:nvSpPr>
                <p:cNvPr id="286" name="円/楕円 14">
                  <a:extLst>
                    <a:ext uri="{FF2B5EF4-FFF2-40B4-BE49-F238E27FC236}">
                      <a16:creationId xmlns:a16="http://schemas.microsoft.com/office/drawing/2014/main" id="{5E35834C-7F37-0265-C3B9-E36A85E4086F}"/>
                    </a:ext>
                  </a:extLst>
                </p:cNvPr>
                <p:cNvSpPr/>
                <p:nvPr/>
              </p:nvSpPr>
              <p:spPr>
                <a:xfrm>
                  <a:off x="6838648" y="52293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87" name="円/楕円 22">
                  <a:extLst>
                    <a:ext uri="{FF2B5EF4-FFF2-40B4-BE49-F238E27FC236}">
                      <a16:creationId xmlns:a16="http://schemas.microsoft.com/office/drawing/2014/main" id="{BE940C8A-A4CD-DB73-B320-5D9E289FBAF3}"/>
                    </a:ext>
                  </a:extLst>
                </p:cNvPr>
                <p:cNvSpPr/>
                <p:nvPr/>
              </p:nvSpPr>
              <p:spPr>
                <a:xfrm>
                  <a:off x="6894063" y="52273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8" name="円/楕円 25">
                  <a:extLst>
                    <a:ext uri="{FF2B5EF4-FFF2-40B4-BE49-F238E27FC236}">
                      <a16:creationId xmlns:a16="http://schemas.microsoft.com/office/drawing/2014/main" id="{C83DF9E6-37E5-ECB9-3223-48427C92AFBD}"/>
                    </a:ext>
                  </a:extLst>
                </p:cNvPr>
                <p:cNvSpPr/>
                <p:nvPr/>
              </p:nvSpPr>
              <p:spPr>
                <a:xfrm>
                  <a:off x="6830219" y="51828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9" name="円/楕円 19">
                  <a:extLst>
                    <a:ext uri="{FF2B5EF4-FFF2-40B4-BE49-F238E27FC236}">
                      <a16:creationId xmlns:a16="http://schemas.microsoft.com/office/drawing/2014/main" id="{D2F8FC55-9DEB-2B24-135A-5AD11F6AD00A}"/>
                    </a:ext>
                  </a:extLst>
                </p:cNvPr>
                <p:cNvSpPr/>
                <p:nvPr/>
              </p:nvSpPr>
              <p:spPr>
                <a:xfrm>
                  <a:off x="6888619" y="51784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82" name="円/楕円 281">
                <a:extLst>
                  <a:ext uri="{FF2B5EF4-FFF2-40B4-BE49-F238E27FC236}">
                    <a16:creationId xmlns:a16="http://schemas.microsoft.com/office/drawing/2014/main" id="{9F2953C8-DAF5-BC24-A257-28F830117C57}"/>
                  </a:ext>
                </a:extLst>
              </p:cNvPr>
              <p:cNvSpPr/>
              <p:nvPr/>
            </p:nvSpPr>
            <p:spPr>
              <a:xfrm>
                <a:off x="6475528" y="501282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83" name="円/楕円 282">
                <a:extLst>
                  <a:ext uri="{FF2B5EF4-FFF2-40B4-BE49-F238E27FC236}">
                    <a16:creationId xmlns:a16="http://schemas.microsoft.com/office/drawing/2014/main" id="{BC10E4B2-8323-68A8-EFDF-D35943773DEC}"/>
                  </a:ext>
                </a:extLst>
              </p:cNvPr>
              <p:cNvSpPr/>
              <p:nvPr/>
            </p:nvSpPr>
            <p:spPr>
              <a:xfrm>
                <a:off x="6697604" y="500688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84" name="円/楕円 13">
                <a:extLst>
                  <a:ext uri="{FF2B5EF4-FFF2-40B4-BE49-F238E27FC236}">
                    <a16:creationId xmlns:a16="http://schemas.microsoft.com/office/drawing/2014/main" id="{3829EC34-AECA-6E54-2339-1793E78D793C}"/>
                  </a:ext>
                </a:extLst>
              </p:cNvPr>
              <p:cNvSpPr/>
              <p:nvPr/>
            </p:nvSpPr>
            <p:spPr>
              <a:xfrm>
                <a:off x="6652325" y="5080350"/>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5" name="円/楕円 24">
                <a:extLst>
                  <a:ext uri="{FF2B5EF4-FFF2-40B4-BE49-F238E27FC236}">
                    <a16:creationId xmlns:a16="http://schemas.microsoft.com/office/drawing/2014/main" id="{4BBE7848-96C9-6686-65AB-989D38D0E2CC}"/>
                  </a:ext>
                </a:extLst>
              </p:cNvPr>
              <p:cNvSpPr/>
              <p:nvPr/>
            </p:nvSpPr>
            <p:spPr>
              <a:xfrm>
                <a:off x="6633268" y="5036810"/>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278" name="直線矢印コネクタ 277">
              <a:extLst>
                <a:ext uri="{FF2B5EF4-FFF2-40B4-BE49-F238E27FC236}">
                  <a16:creationId xmlns:a16="http://schemas.microsoft.com/office/drawing/2014/main" id="{DE692CDC-A728-8220-E388-CB903F2F445B}"/>
                </a:ext>
              </a:extLst>
            </p:cNvPr>
            <p:cNvCxnSpPr>
              <a:cxnSpLocks/>
            </p:cNvCxnSpPr>
            <p:nvPr/>
          </p:nvCxnSpPr>
          <p:spPr>
            <a:xfrm flipH="1" flipV="1">
              <a:off x="8231031" y="2508369"/>
              <a:ext cx="203751" cy="355912"/>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直線矢印コネクタ 278">
              <a:extLst>
                <a:ext uri="{FF2B5EF4-FFF2-40B4-BE49-F238E27FC236}">
                  <a16:creationId xmlns:a16="http://schemas.microsoft.com/office/drawing/2014/main" id="{8B6FC9BF-7718-7FB9-D918-80FB63A3F748}"/>
                </a:ext>
              </a:extLst>
            </p:cNvPr>
            <p:cNvCxnSpPr>
              <a:cxnSpLocks/>
              <a:endCxn id="289" idx="6"/>
            </p:cNvCxnSpPr>
            <p:nvPr/>
          </p:nvCxnSpPr>
          <p:spPr>
            <a:xfrm>
              <a:off x="8618922" y="3095136"/>
              <a:ext cx="61669" cy="10150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grpSp>
      <p:sp>
        <p:nvSpPr>
          <p:cNvPr id="325" name="テキスト ボックス 324">
            <a:extLst>
              <a:ext uri="{FF2B5EF4-FFF2-40B4-BE49-F238E27FC236}">
                <a16:creationId xmlns:a16="http://schemas.microsoft.com/office/drawing/2014/main" id="{D6FCFC00-3F1E-86DF-4D67-73BAEAD13DCD}"/>
              </a:ext>
            </a:extLst>
          </p:cNvPr>
          <p:cNvSpPr txBox="1"/>
          <p:nvPr/>
        </p:nvSpPr>
        <p:spPr>
          <a:xfrm>
            <a:off x="6898521" y="6102019"/>
            <a:ext cx="52934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000000"/>
                </a:solidFill>
                <a:effectLst/>
                <a:uLnTx/>
                <a:uFillTx/>
                <a:latin typeface="Symbol" pitchFamily="2" charset="2"/>
              </a:rPr>
              <a:t>X</a:t>
            </a:r>
            <a:r>
              <a:rPr kumimoji="1" lang="en-US" altLang="ja-JP" sz="1800" b="0" i="0" u="sng" strike="noStrike" kern="1200" cap="none" spc="0" normalizeH="0" baseline="0" noProof="0" dirty="0">
                <a:ln>
                  <a:noFill/>
                </a:ln>
                <a:solidFill>
                  <a:srgbClr val="000000"/>
                </a:solidFill>
                <a:effectLst/>
                <a:uLnTx/>
                <a:uFillTx/>
                <a:latin typeface="Meiryo"/>
                <a:ea typeface="+mn-ea"/>
                <a:cs typeface="+mn-cs"/>
              </a:rPr>
              <a:t> also feels attractive potential inside nuclei</a:t>
            </a:r>
            <a:endParaRPr kumimoji="1" lang="ja-JP" altLang="en-US" sz="1800" b="0" i="0" u="sng" strike="noStrike" kern="1200" cap="none" spc="0" normalizeH="0" baseline="0" noProof="0">
              <a:ln>
                <a:noFill/>
              </a:ln>
              <a:solidFill>
                <a:srgbClr val="000000"/>
              </a:solidFill>
              <a:effectLst/>
              <a:uLnTx/>
              <a:uFillTx/>
              <a:latin typeface="Meiryo"/>
              <a:ea typeface="+mn-ea"/>
              <a:cs typeface="+mn-cs"/>
            </a:endParaRPr>
          </a:p>
        </p:txBody>
      </p:sp>
      <p:sp>
        <p:nvSpPr>
          <p:cNvPr id="326" name="テキスト ボックス 325">
            <a:extLst>
              <a:ext uri="{FF2B5EF4-FFF2-40B4-BE49-F238E27FC236}">
                <a16:creationId xmlns:a16="http://schemas.microsoft.com/office/drawing/2014/main" id="{FFFB77CB-7300-0DB2-9119-B8CB1ABD0427}"/>
              </a:ext>
            </a:extLst>
          </p:cNvPr>
          <p:cNvSpPr txBox="1"/>
          <p:nvPr/>
        </p:nvSpPr>
        <p:spPr>
          <a:xfrm>
            <a:off x="902766" y="2516173"/>
            <a:ext cx="18561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Λ</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1800" b="1" i="0" u="none" strike="noStrike" kern="1200" cap="none" spc="0" normalizeH="0" baseline="0" noProof="0">
              <a:ln>
                <a:noFill/>
              </a:ln>
              <a:solidFill>
                <a:srgbClr val="000000"/>
              </a:solidFill>
              <a:effectLst/>
              <a:uLnTx/>
              <a:uFillTx/>
              <a:latin typeface="Meiryo"/>
              <a:ea typeface="+mn-ea"/>
              <a:cs typeface="+mn-cs"/>
            </a:endParaRPr>
          </a:p>
        </p:txBody>
      </p:sp>
      <p:cxnSp>
        <p:nvCxnSpPr>
          <p:cNvPr id="328" name="直線コネクタ 327">
            <a:extLst>
              <a:ext uri="{FF2B5EF4-FFF2-40B4-BE49-F238E27FC236}">
                <a16:creationId xmlns:a16="http://schemas.microsoft.com/office/drawing/2014/main" id="{F58C9136-71AD-EBE6-A936-D83706520CF7}"/>
              </a:ext>
            </a:extLst>
          </p:cNvPr>
          <p:cNvCxnSpPr/>
          <p:nvPr/>
        </p:nvCxnSpPr>
        <p:spPr>
          <a:xfrm flipH="1">
            <a:off x="3492708" y="4763443"/>
            <a:ext cx="110927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9" name="テキスト ボックス 328">
            <a:extLst>
              <a:ext uri="{FF2B5EF4-FFF2-40B4-BE49-F238E27FC236}">
                <a16:creationId xmlns:a16="http://schemas.microsoft.com/office/drawing/2014/main" id="{87A144FB-5D18-1FA6-9343-61C1A5166360}"/>
              </a:ext>
            </a:extLst>
          </p:cNvPr>
          <p:cNvSpPr txBox="1"/>
          <p:nvPr/>
        </p:nvSpPr>
        <p:spPr>
          <a:xfrm>
            <a:off x="3085339" y="4527348"/>
            <a:ext cx="9236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-30 MeV</a:t>
            </a:r>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p:sp>
        <p:nvSpPr>
          <p:cNvPr id="330" name="テキスト ボックス 329">
            <a:extLst>
              <a:ext uri="{FF2B5EF4-FFF2-40B4-BE49-F238E27FC236}">
                <a16:creationId xmlns:a16="http://schemas.microsoft.com/office/drawing/2014/main" id="{E0A289F3-6CF3-890C-63D2-ACE61C9F7733}"/>
              </a:ext>
            </a:extLst>
          </p:cNvPr>
          <p:cNvSpPr txBox="1"/>
          <p:nvPr/>
        </p:nvSpPr>
        <p:spPr>
          <a:xfrm>
            <a:off x="7351652" y="4586987"/>
            <a:ext cx="4283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31" name="角丸四角形 330">
            <a:extLst>
              <a:ext uri="{FF2B5EF4-FFF2-40B4-BE49-F238E27FC236}">
                <a16:creationId xmlns:a16="http://schemas.microsoft.com/office/drawing/2014/main" id="{B37957C9-6387-E156-AECC-035416CE2EED}"/>
              </a:ext>
            </a:extLst>
          </p:cNvPr>
          <p:cNvSpPr/>
          <p:nvPr/>
        </p:nvSpPr>
        <p:spPr>
          <a:xfrm>
            <a:off x="3850444" y="118908"/>
            <a:ext cx="8294381" cy="2242415"/>
          </a:xfrm>
          <a:prstGeom prst="roundRect">
            <a:avLst>
              <a:gd name="adj" fmla="val 4207"/>
            </a:avLst>
          </a:prstGeom>
          <a:solidFill>
            <a:schemeClr val="accent4">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32" name="Rectangle 30">
            <a:extLst>
              <a:ext uri="{FF2B5EF4-FFF2-40B4-BE49-F238E27FC236}">
                <a16:creationId xmlns:a16="http://schemas.microsoft.com/office/drawing/2014/main" id="{A441273C-ABB5-6EFF-50AD-8E86DF567D01}"/>
              </a:ext>
            </a:extLst>
          </p:cNvPr>
          <p:cNvSpPr>
            <a:spLocks noChangeArrowheads="1"/>
          </p:cNvSpPr>
          <p:nvPr/>
        </p:nvSpPr>
        <p:spPr bwMode="auto">
          <a:xfrm>
            <a:off x="10373719" y="1558842"/>
            <a:ext cx="1525074" cy="617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49263" rtl="0" eaLnBrk="1" fontAlgn="auto" latinLnBrk="0" hangingPunct="1">
              <a:lnSpc>
                <a:spcPct val="100000"/>
              </a:lnSpc>
              <a:spcBef>
                <a:spcPct val="0"/>
              </a:spcBef>
              <a:spcAft>
                <a:spcPts val="0"/>
              </a:spcAft>
              <a:buClr>
                <a:srgbClr val="000000"/>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 </a:t>
            </a: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 </a:t>
            </a: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a:t>
            </a:r>
          </a:p>
          <a:p>
            <a:pPr marL="0" marR="0" lvl="0" indent="0" algn="ctr" defTabSz="449263" rtl="0" eaLnBrk="1" fontAlgn="auto" latinLnBrk="0" hangingPunct="1">
              <a:lnSpc>
                <a:spcPct val="100000"/>
              </a:lnSpc>
              <a:spcBef>
                <a:spcPct val="0"/>
              </a:spcBef>
              <a:spcAft>
                <a:spcPts val="0"/>
              </a:spcAft>
              <a:buClr>
                <a:srgbClr val="000000"/>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テキスト ボックス 332">
            <a:extLst>
              <a:ext uri="{FF2B5EF4-FFF2-40B4-BE49-F238E27FC236}">
                <a16:creationId xmlns:a16="http://schemas.microsoft.com/office/drawing/2014/main" id="{3A287B31-7CC3-E9ED-C051-BF925F3AAEB6}"/>
              </a:ext>
            </a:extLst>
          </p:cNvPr>
          <p:cNvSpPr txBox="1"/>
          <p:nvPr/>
        </p:nvSpPr>
        <p:spPr>
          <a:xfrm>
            <a:off x="6342948" y="1407932"/>
            <a:ext cx="24384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Appearance of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allow appearance</a:t>
            </a:r>
          </a:p>
          <a:p>
            <a:pPr marR="0" lvl="0" algn="l" defTabSz="914400" rtl="0" eaLnBrk="1" fontAlgn="auto" latinLnBrk="0" hangingPunct="1">
              <a:lnSpc>
                <a:spcPct val="100000"/>
              </a:lnSpc>
              <a:spcBef>
                <a:spcPts val="0"/>
              </a:spcBef>
              <a:spcAft>
                <a:spcPts val="0"/>
              </a:spcAft>
              <a:buClrTx/>
              <a:buSzTx/>
              <a:tabLst/>
              <a:defRPr/>
            </a:pPr>
            <a:r>
              <a:rPr lang="en-US" altLang="ja-JP" dirty="0">
                <a:solidFill>
                  <a:srgbClr val="000000"/>
                </a:solidFill>
                <a:latin typeface="Meiryo"/>
              </a:rPr>
              <a:t>    of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39" name="テキスト ボックス 338">
            <a:extLst>
              <a:ext uri="{FF2B5EF4-FFF2-40B4-BE49-F238E27FC236}">
                <a16:creationId xmlns:a16="http://schemas.microsoft.com/office/drawing/2014/main" id="{94FBFFF2-2248-65C2-A84B-7D54F0B0F986}"/>
              </a:ext>
            </a:extLst>
          </p:cNvPr>
          <p:cNvSpPr txBox="1"/>
          <p:nvPr/>
        </p:nvSpPr>
        <p:spPr>
          <a:xfrm>
            <a:off x="4301388" y="493516"/>
            <a:ext cx="31210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Is it a system consisting of neutrons and </a:t>
            </a:r>
            <a:r>
              <a:rPr kumimoji="1" lang="en-US" altLang="ja-JP" sz="1800" b="0" i="0" u="none" strike="noStrike" kern="1200" cap="none" spc="0" normalizeH="0" baseline="0" noProof="0" dirty="0">
                <a:ln>
                  <a:noFill/>
                </a:ln>
                <a:solidFill>
                  <a:srgbClr val="000000"/>
                </a:solidFill>
                <a:effectLst/>
                <a:uLnTx/>
                <a:uFillTx/>
                <a:latin typeface="Symbol" pitchFamily="2" charset="2"/>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40" name="テキスト ボックス 339">
            <a:extLst>
              <a:ext uri="{FF2B5EF4-FFF2-40B4-BE49-F238E27FC236}">
                <a16:creationId xmlns:a16="http://schemas.microsoft.com/office/drawing/2014/main" id="{F44223CA-EE0E-2213-7DB7-A4E7795CA153}"/>
              </a:ext>
            </a:extLst>
          </p:cNvPr>
          <p:cNvSpPr txBox="1"/>
          <p:nvPr/>
        </p:nvSpPr>
        <p:spPr>
          <a:xfrm>
            <a:off x="7809968" y="359510"/>
            <a:ext cx="39523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More symmetric matter consisting various hyperons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56" name="テキスト ボックス 355">
            <a:extLst>
              <a:ext uri="{FF2B5EF4-FFF2-40B4-BE49-F238E27FC236}">
                <a16:creationId xmlns:a16="http://schemas.microsoft.com/office/drawing/2014/main" id="{5D38C9F8-4E44-3716-11BB-3632C781D9CF}"/>
              </a:ext>
            </a:extLst>
          </p:cNvPr>
          <p:cNvSpPr txBox="1"/>
          <p:nvPr/>
        </p:nvSpPr>
        <p:spPr>
          <a:xfrm>
            <a:off x="5075215" y="93472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Meiryo"/>
                <a:ea typeface="+mn-ea"/>
                <a:cs typeface="+mn-cs"/>
              </a:rPr>
              <a:t>n</a:t>
            </a:r>
            <a:endParaRPr kumimoji="1" lang="ja-JP" altLang="en-US" sz="2000" b="0" i="0" u="none" strike="noStrike" kern="1200" cap="none" spc="0" normalizeH="0" baseline="0" noProof="0">
              <a:ln>
                <a:noFill/>
              </a:ln>
              <a:solidFill>
                <a:srgbClr val="00B050"/>
              </a:solidFill>
              <a:effectLst/>
              <a:uLnTx/>
              <a:uFillTx/>
              <a:latin typeface="Meiryo"/>
              <a:ea typeface="+mn-ea"/>
              <a:cs typeface="+mn-cs"/>
            </a:endParaRPr>
          </a:p>
        </p:txBody>
      </p:sp>
      <p:sp>
        <p:nvSpPr>
          <p:cNvPr id="357" name="テキスト ボックス 356">
            <a:extLst>
              <a:ext uri="{FF2B5EF4-FFF2-40B4-BE49-F238E27FC236}">
                <a16:creationId xmlns:a16="http://schemas.microsoft.com/office/drawing/2014/main" id="{B35232BD-3AF8-9A9D-9089-36862F8EA958}"/>
              </a:ext>
            </a:extLst>
          </p:cNvPr>
          <p:cNvSpPr txBox="1"/>
          <p:nvPr/>
        </p:nvSpPr>
        <p:spPr>
          <a:xfrm>
            <a:off x="5589493" y="962286"/>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D13E79"/>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D13E79"/>
              </a:solidFill>
              <a:effectLst/>
              <a:uLnTx/>
              <a:uFillTx/>
              <a:latin typeface="Symbol" pitchFamily="2" charset="2"/>
              <a:ea typeface="+mn-ea"/>
              <a:cs typeface="+mn-cs"/>
            </a:endParaRPr>
          </a:p>
        </p:txBody>
      </p:sp>
      <p:sp>
        <p:nvSpPr>
          <p:cNvPr id="358" name="テキスト ボックス 357">
            <a:extLst>
              <a:ext uri="{FF2B5EF4-FFF2-40B4-BE49-F238E27FC236}">
                <a16:creationId xmlns:a16="http://schemas.microsoft.com/office/drawing/2014/main" id="{272ECF01-9BA3-8340-038B-65AADA3A3CF9}"/>
              </a:ext>
            </a:extLst>
          </p:cNvPr>
          <p:cNvSpPr txBox="1"/>
          <p:nvPr/>
        </p:nvSpPr>
        <p:spPr>
          <a:xfrm>
            <a:off x="8772704" y="900893"/>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Meiryo"/>
                <a:ea typeface="+mn-ea"/>
                <a:cs typeface="+mn-cs"/>
              </a:rPr>
              <a:t>p</a:t>
            </a:r>
            <a:endParaRPr kumimoji="1" lang="ja-JP" altLang="en-US" sz="1800" b="0" i="0" u="none" strike="noStrike" kern="1200" cap="none" spc="0" normalizeH="0" baseline="0" noProof="0">
              <a:ln>
                <a:noFill/>
              </a:ln>
              <a:solidFill>
                <a:srgbClr val="0070C0"/>
              </a:solidFill>
              <a:effectLst/>
              <a:uLnTx/>
              <a:uFillTx/>
              <a:latin typeface="Meiryo"/>
              <a:ea typeface="+mn-ea"/>
              <a:cs typeface="+mn-cs"/>
            </a:endParaRPr>
          </a:p>
        </p:txBody>
      </p:sp>
      <p:sp>
        <p:nvSpPr>
          <p:cNvPr id="359" name="テキスト ボックス 358">
            <a:extLst>
              <a:ext uri="{FF2B5EF4-FFF2-40B4-BE49-F238E27FC236}">
                <a16:creationId xmlns:a16="http://schemas.microsoft.com/office/drawing/2014/main" id="{58EBCC93-82AB-C42A-F137-579EA01C1E84}"/>
              </a:ext>
            </a:extLst>
          </p:cNvPr>
          <p:cNvSpPr txBox="1"/>
          <p:nvPr/>
        </p:nvSpPr>
        <p:spPr>
          <a:xfrm>
            <a:off x="9086111" y="87514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Meiryo"/>
                <a:ea typeface="+mn-ea"/>
                <a:cs typeface="+mn-cs"/>
              </a:rPr>
              <a:t>n</a:t>
            </a:r>
            <a:endParaRPr kumimoji="1" lang="ja-JP" altLang="en-US" sz="2000" b="0" i="0" u="none" strike="noStrike" kern="1200" cap="none" spc="0" normalizeH="0" baseline="0" noProof="0">
              <a:ln>
                <a:noFill/>
              </a:ln>
              <a:solidFill>
                <a:srgbClr val="00B050"/>
              </a:solidFill>
              <a:effectLst/>
              <a:uLnTx/>
              <a:uFillTx/>
              <a:latin typeface="Meiryo"/>
              <a:ea typeface="+mn-ea"/>
              <a:cs typeface="+mn-cs"/>
            </a:endParaRPr>
          </a:p>
        </p:txBody>
      </p:sp>
      <p:sp>
        <p:nvSpPr>
          <p:cNvPr id="360" name="テキスト ボックス 359">
            <a:extLst>
              <a:ext uri="{FF2B5EF4-FFF2-40B4-BE49-F238E27FC236}">
                <a16:creationId xmlns:a16="http://schemas.microsoft.com/office/drawing/2014/main" id="{7DF8924B-F405-678B-8AA7-670945898AA6}"/>
              </a:ext>
            </a:extLst>
          </p:cNvPr>
          <p:cNvSpPr txBox="1"/>
          <p:nvPr/>
        </p:nvSpPr>
        <p:spPr>
          <a:xfrm>
            <a:off x="9408513" y="876962"/>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D13E79"/>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D13E79"/>
              </a:solidFill>
              <a:effectLst/>
              <a:uLnTx/>
              <a:uFillTx/>
              <a:latin typeface="Symbol" pitchFamily="2" charset="2"/>
              <a:ea typeface="+mn-ea"/>
              <a:cs typeface="+mn-cs"/>
            </a:endParaRPr>
          </a:p>
        </p:txBody>
      </p:sp>
      <p:sp>
        <p:nvSpPr>
          <p:cNvPr id="361" name="テキスト ボックス 360">
            <a:extLst>
              <a:ext uri="{FF2B5EF4-FFF2-40B4-BE49-F238E27FC236}">
                <a16:creationId xmlns:a16="http://schemas.microsoft.com/office/drawing/2014/main" id="{3B670062-CFD2-482C-EE5C-989140349BB5}"/>
              </a:ext>
            </a:extLst>
          </p:cNvPr>
          <p:cNvSpPr txBox="1"/>
          <p:nvPr/>
        </p:nvSpPr>
        <p:spPr>
          <a:xfrm>
            <a:off x="10100356" y="87689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C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FFC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FFC000"/>
              </a:solidFill>
              <a:effectLst/>
              <a:uLnTx/>
              <a:uFillTx/>
              <a:latin typeface="Symbol" pitchFamily="2" charset="2"/>
              <a:ea typeface="+mn-ea"/>
              <a:cs typeface="+mn-cs"/>
            </a:endParaRPr>
          </a:p>
        </p:txBody>
      </p:sp>
      <p:sp>
        <p:nvSpPr>
          <p:cNvPr id="362" name="テキスト ボックス 361">
            <a:extLst>
              <a:ext uri="{FF2B5EF4-FFF2-40B4-BE49-F238E27FC236}">
                <a16:creationId xmlns:a16="http://schemas.microsoft.com/office/drawing/2014/main" id="{79397ACA-4DA5-9A83-6BD8-6865DCBD6721}"/>
              </a:ext>
            </a:extLst>
          </p:cNvPr>
          <p:cNvSpPr txBox="1"/>
          <p:nvPr/>
        </p:nvSpPr>
        <p:spPr>
          <a:xfrm>
            <a:off x="9759196" y="883908"/>
            <a:ext cx="4106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C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FFC000"/>
                </a:solidFill>
                <a:effectLst/>
                <a:uLnTx/>
                <a:uFillTx/>
                <a:latin typeface="Symbol" pitchFamily="2" charset="2"/>
                <a:ea typeface="+mn-ea"/>
                <a:cs typeface="+mn-cs"/>
              </a:rPr>
              <a:t>0</a:t>
            </a:r>
            <a:endParaRPr kumimoji="1" lang="ja-JP" altLang="en-US" sz="1800" b="0" i="0" u="none" strike="noStrike" kern="1200" cap="none" spc="0" normalizeH="0" baseline="30000" noProof="0">
              <a:ln>
                <a:noFill/>
              </a:ln>
              <a:solidFill>
                <a:srgbClr val="FFC000"/>
              </a:solidFill>
              <a:effectLst/>
              <a:uLnTx/>
              <a:uFillTx/>
              <a:latin typeface="Symbol" pitchFamily="2" charset="2"/>
              <a:ea typeface="+mn-ea"/>
              <a:cs typeface="+mn-cs"/>
            </a:endParaRPr>
          </a:p>
        </p:txBody>
      </p:sp>
      <p:sp>
        <p:nvSpPr>
          <p:cNvPr id="363" name="テキスト ボックス 362">
            <a:extLst>
              <a:ext uri="{FF2B5EF4-FFF2-40B4-BE49-F238E27FC236}">
                <a16:creationId xmlns:a16="http://schemas.microsoft.com/office/drawing/2014/main" id="{6AED96F4-209F-9084-AEED-2558FFB51430}"/>
              </a:ext>
            </a:extLst>
          </p:cNvPr>
          <p:cNvSpPr txBox="1"/>
          <p:nvPr/>
        </p:nvSpPr>
        <p:spPr>
          <a:xfrm>
            <a:off x="4030200" y="155085"/>
            <a:ext cx="53857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Particle composition deep inside neutron stars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30" name="図 29" descr="背景パターン&#10;&#10;自動的に生成された説明">
            <a:extLst>
              <a:ext uri="{FF2B5EF4-FFF2-40B4-BE49-F238E27FC236}">
                <a16:creationId xmlns:a16="http://schemas.microsoft.com/office/drawing/2014/main" id="{0F79BFE9-F6B6-6243-967F-2B2B3EB87327}"/>
              </a:ext>
            </a:extLst>
          </p:cNvPr>
          <p:cNvPicPr>
            <a:picLocks noChangeAspect="1"/>
          </p:cNvPicPr>
          <p:nvPr/>
        </p:nvPicPr>
        <p:blipFill rotWithShape="1">
          <a:blip r:embed="rId11"/>
          <a:srcRect t="16863" b="7353"/>
          <a:stretch/>
        </p:blipFill>
        <p:spPr>
          <a:xfrm>
            <a:off x="4676451" y="1288210"/>
            <a:ext cx="1521582" cy="901633"/>
          </a:xfrm>
          <a:prstGeom prst="rect">
            <a:avLst/>
          </a:prstGeom>
        </p:spPr>
      </p:pic>
      <p:pic>
        <p:nvPicPr>
          <p:cNvPr id="32" name="図 31" descr="背景パターン&#10;&#10;自動的に生成された説明">
            <a:extLst>
              <a:ext uri="{FF2B5EF4-FFF2-40B4-BE49-F238E27FC236}">
                <a16:creationId xmlns:a16="http://schemas.microsoft.com/office/drawing/2014/main" id="{A0EB1F3E-7916-89E3-4C37-6961DEB93CEE}"/>
              </a:ext>
            </a:extLst>
          </p:cNvPr>
          <p:cNvPicPr>
            <a:picLocks noChangeAspect="1"/>
          </p:cNvPicPr>
          <p:nvPr/>
        </p:nvPicPr>
        <p:blipFill rotWithShape="1">
          <a:blip r:embed="rId12"/>
          <a:srcRect t="18037" b="8594"/>
          <a:stretch/>
        </p:blipFill>
        <p:spPr>
          <a:xfrm>
            <a:off x="8847307" y="1227182"/>
            <a:ext cx="1610979" cy="929443"/>
          </a:xfrm>
          <a:prstGeom prst="rect">
            <a:avLst/>
          </a:prstGeom>
        </p:spPr>
      </p:pic>
    </p:spTree>
    <p:extLst>
      <p:ext uri="{BB962C8B-B14F-4D97-AF65-F5344CB8AC3E}">
        <p14:creationId xmlns:p14="http://schemas.microsoft.com/office/powerpoint/2010/main" val="249596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0FFF0-2CC1-AEC3-3E5D-D62E9871286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7DC8BC-AD35-957C-78D2-C4E689379B8D}"/>
              </a:ext>
            </a:extLst>
          </p:cNvPr>
          <p:cNvSpPr>
            <a:spLocks noGrp="1"/>
          </p:cNvSpPr>
          <p:nvPr>
            <p:ph type="title"/>
          </p:nvPr>
        </p:nvSpPr>
        <p:spPr>
          <a:xfrm>
            <a:off x="220848" y="783226"/>
            <a:ext cx="3426791" cy="819260"/>
          </a:xfrm>
        </p:spPr>
        <p:txBody>
          <a:bodyPr/>
          <a:lstStyle/>
          <a:p>
            <a:r>
              <a:rPr kumimoji="1" lang="en-US" altLang="ja-JP" sz="3600" dirty="0">
                <a:latin typeface="+mn-lt"/>
              </a:rPr>
              <a:t>High density matter w/ hyperon ?</a:t>
            </a:r>
            <a:endParaRPr kumimoji="1" lang="ja-JP" altLang="en-US" sz="3600">
              <a:latin typeface="+mn-lt"/>
            </a:endParaRPr>
          </a:p>
        </p:txBody>
      </p:sp>
      <p:grpSp>
        <p:nvGrpSpPr>
          <p:cNvPr id="4" name="グループ化 3">
            <a:extLst>
              <a:ext uri="{FF2B5EF4-FFF2-40B4-BE49-F238E27FC236}">
                <a16:creationId xmlns:a16="http://schemas.microsoft.com/office/drawing/2014/main" id="{656681A6-B08D-AC6D-D7F2-CDADED6FAB12}"/>
              </a:ext>
            </a:extLst>
          </p:cNvPr>
          <p:cNvGrpSpPr/>
          <p:nvPr/>
        </p:nvGrpSpPr>
        <p:grpSpPr>
          <a:xfrm>
            <a:off x="19788" y="2549597"/>
            <a:ext cx="3205576" cy="3440130"/>
            <a:chOff x="-3204864" y="2852936"/>
            <a:chExt cx="2952328" cy="3168352"/>
          </a:xfrm>
        </p:grpSpPr>
        <p:sp>
          <p:nvSpPr>
            <p:cNvPr id="5" name="正方形/長方形 4">
              <a:extLst>
                <a:ext uri="{FF2B5EF4-FFF2-40B4-BE49-F238E27FC236}">
                  <a16:creationId xmlns:a16="http://schemas.microsoft.com/office/drawing/2014/main" id="{090EA3D2-DAFB-01D3-5D9C-77DC40406F16}"/>
                </a:ext>
              </a:extLst>
            </p:cNvPr>
            <p:cNvSpPr/>
            <p:nvPr/>
          </p:nvSpPr>
          <p:spPr>
            <a:xfrm>
              <a:off x="-3204864" y="2852936"/>
              <a:ext cx="295232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6" name="グループ化 5">
              <a:extLst>
                <a:ext uri="{FF2B5EF4-FFF2-40B4-BE49-F238E27FC236}">
                  <a16:creationId xmlns:a16="http://schemas.microsoft.com/office/drawing/2014/main" id="{20D2D3E3-1B70-F90A-E185-7915D39EC9B4}"/>
                </a:ext>
              </a:extLst>
            </p:cNvPr>
            <p:cNvGrpSpPr/>
            <p:nvPr/>
          </p:nvGrpSpPr>
          <p:grpSpPr>
            <a:xfrm>
              <a:off x="-3060848" y="3140968"/>
              <a:ext cx="2808312" cy="2808312"/>
              <a:chOff x="250825" y="1095375"/>
              <a:chExt cx="5487531" cy="5391150"/>
            </a:xfrm>
          </p:grpSpPr>
          <p:grpSp>
            <p:nvGrpSpPr>
              <p:cNvPr id="7" name="グループ化 3">
                <a:extLst>
                  <a:ext uri="{FF2B5EF4-FFF2-40B4-BE49-F238E27FC236}">
                    <a16:creationId xmlns:a16="http://schemas.microsoft.com/office/drawing/2014/main" id="{D9D852B2-21AF-DBC7-BA92-8CAFA4FA56AA}"/>
                  </a:ext>
                </a:extLst>
              </p:cNvPr>
              <p:cNvGrpSpPr>
                <a:grpSpLocks/>
              </p:cNvGrpSpPr>
              <p:nvPr/>
            </p:nvGrpSpPr>
            <p:grpSpPr bwMode="auto">
              <a:xfrm>
                <a:off x="428623" y="1095375"/>
                <a:ext cx="4951850" cy="4476750"/>
                <a:chOff x="428623" y="1095375"/>
                <a:chExt cx="4951850" cy="4476750"/>
              </a:xfrm>
            </p:grpSpPr>
            <p:pic>
              <p:nvPicPr>
                <p:cNvPr id="28" name="Picture 2" descr="shell89Yonly">
                  <a:extLst>
                    <a:ext uri="{FF2B5EF4-FFF2-40B4-BE49-F238E27FC236}">
                      <a16:creationId xmlns:a16="http://schemas.microsoft.com/office/drawing/2014/main" id="{43C1698C-A912-DDD9-76D1-3F3E90D577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92" t="9615"/>
                <a:stretch>
                  <a:fillRect/>
                </a:stretch>
              </p:blipFill>
              <p:spPr bwMode="auto">
                <a:xfrm>
                  <a:off x="428623" y="1095375"/>
                  <a:ext cx="4951850" cy="447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正方形/長方形 28">
                  <a:extLst>
                    <a:ext uri="{FF2B5EF4-FFF2-40B4-BE49-F238E27FC236}">
                      <a16:creationId xmlns:a16="http://schemas.microsoft.com/office/drawing/2014/main" id="{E5A7F76D-CAE3-03A6-206E-F4102780DEB5}"/>
                    </a:ext>
                  </a:extLst>
                </p:cNvPr>
                <p:cNvSpPr/>
                <p:nvPr/>
              </p:nvSpPr>
              <p:spPr>
                <a:xfrm>
                  <a:off x="2420938" y="2049463"/>
                  <a:ext cx="601662" cy="236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8" name="Rectangle 5">
                <a:extLst>
                  <a:ext uri="{FF2B5EF4-FFF2-40B4-BE49-F238E27FC236}">
                    <a16:creationId xmlns:a16="http://schemas.microsoft.com/office/drawing/2014/main" id="{B1B2E9C9-C484-F339-C46C-01B188A76D10}"/>
                  </a:ext>
                </a:extLst>
              </p:cNvPr>
              <p:cNvSpPr>
                <a:spLocks noChangeArrowheads="1"/>
              </p:cNvSpPr>
              <p:nvPr/>
            </p:nvSpPr>
            <p:spPr bwMode="auto">
              <a:xfrm>
                <a:off x="906461" y="5067299"/>
                <a:ext cx="4831895" cy="53175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Mass</a:t>
                </a:r>
                <a:r>
                  <a:rPr kumimoji="1" lang="en-US" altLang="ja-JP" sz="1200" b="0" i="0" u="none" strike="noStrike" kern="1200" cap="none" spc="0" normalizeH="0" baseline="0" noProof="0" dirty="0">
                    <a:ln>
                      <a:noFill/>
                    </a:ln>
                    <a:solidFill>
                      <a:srgbClr val="000000"/>
                    </a:solidFill>
                    <a:effectLst/>
                    <a:uLnTx/>
                    <a:uFillTx/>
                    <a:latin typeface="Symbol" panose="05050102010706020507" pitchFamily="18" charset="2"/>
                    <a:ea typeface="ＭＳ Ｐゴシック" charset="-128"/>
                    <a:cs typeface="+mn-cs"/>
                  </a:rPr>
                  <a:t>  (L</a:t>
                </a:r>
                <a:r>
                  <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rPr>
                  <a:t> Binding energy)   (MeV)</a:t>
                </a:r>
              </a:p>
            </p:txBody>
          </p:sp>
          <p:grpSp>
            <p:nvGrpSpPr>
              <p:cNvPr id="9" name="Group 6">
                <a:extLst>
                  <a:ext uri="{FF2B5EF4-FFF2-40B4-BE49-F238E27FC236}">
                    <a16:creationId xmlns:a16="http://schemas.microsoft.com/office/drawing/2014/main" id="{5E0E604E-BD22-D436-516A-55E9A3C490A7}"/>
                  </a:ext>
                </a:extLst>
              </p:cNvPr>
              <p:cNvGrpSpPr>
                <a:grpSpLocks/>
              </p:cNvGrpSpPr>
              <p:nvPr/>
            </p:nvGrpSpPr>
            <p:grpSpPr bwMode="auto">
              <a:xfrm>
                <a:off x="3909180" y="3306762"/>
                <a:ext cx="1454983" cy="3140075"/>
                <a:chOff x="2475" y="2083"/>
                <a:chExt cx="949" cy="1978"/>
              </a:xfrm>
            </p:grpSpPr>
            <p:pic>
              <p:nvPicPr>
                <p:cNvPr id="26" name="Picture 7" descr="orbit4">
                  <a:extLst>
                    <a:ext uri="{FF2B5EF4-FFF2-40B4-BE49-F238E27FC236}">
                      <a16:creationId xmlns:a16="http://schemas.microsoft.com/office/drawing/2014/main" id="{385A754E-77F6-525D-BDDB-D22565D49E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7" y="3475"/>
                  <a:ext cx="907" cy="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156148"/>
                      </a:solidFill>
                      <a:miter lim="800000"/>
                      <a:headEnd/>
                      <a:tailEnd/>
                    </a14:hiddenLine>
                  </a:ext>
                </a:extLst>
              </p:spPr>
            </p:pic>
            <p:sp>
              <p:nvSpPr>
                <p:cNvPr id="27" name="Line 8">
                  <a:extLst>
                    <a:ext uri="{FF2B5EF4-FFF2-40B4-BE49-F238E27FC236}">
                      <a16:creationId xmlns:a16="http://schemas.microsoft.com/office/drawing/2014/main" id="{528FA7F1-11E0-E8FF-50A1-C0B6AB184194}"/>
                    </a:ext>
                  </a:extLst>
                </p:cNvPr>
                <p:cNvSpPr>
                  <a:spLocks noChangeShapeType="1"/>
                </p:cNvSpPr>
                <p:nvPr/>
              </p:nvSpPr>
              <p:spPr bwMode="auto">
                <a:xfrm>
                  <a:off x="2475" y="2083"/>
                  <a:ext cx="269" cy="1483"/>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grpSp>
            <p:nvGrpSpPr>
              <p:cNvPr id="10" name="Group 9">
                <a:extLst>
                  <a:ext uri="{FF2B5EF4-FFF2-40B4-BE49-F238E27FC236}">
                    <a16:creationId xmlns:a16="http://schemas.microsoft.com/office/drawing/2014/main" id="{B70DB0E7-DB12-1CE8-3CE8-C6A499D571FA}"/>
                  </a:ext>
                </a:extLst>
              </p:cNvPr>
              <p:cNvGrpSpPr>
                <a:grpSpLocks/>
              </p:cNvGrpSpPr>
              <p:nvPr/>
            </p:nvGrpSpPr>
            <p:grpSpPr bwMode="auto">
              <a:xfrm>
                <a:off x="250825" y="4965700"/>
                <a:ext cx="1547813" cy="1476375"/>
                <a:chOff x="158" y="3128"/>
                <a:chExt cx="975" cy="930"/>
              </a:xfrm>
            </p:grpSpPr>
            <p:pic>
              <p:nvPicPr>
                <p:cNvPr id="24" name="Picture 10" descr="orbit1">
                  <a:extLst>
                    <a:ext uri="{FF2B5EF4-FFF2-40B4-BE49-F238E27FC236}">
                      <a16:creationId xmlns:a16="http://schemas.microsoft.com/office/drawing/2014/main" id="{4D4932C2-15B7-B7AC-23B9-1FA68516A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 y="3430"/>
                  <a:ext cx="635" cy="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Line 11">
                  <a:extLst>
                    <a:ext uri="{FF2B5EF4-FFF2-40B4-BE49-F238E27FC236}">
                      <a16:creationId xmlns:a16="http://schemas.microsoft.com/office/drawing/2014/main" id="{C34884E1-46A3-A92A-C40A-8D923B1C3337}"/>
                    </a:ext>
                  </a:extLst>
                </p:cNvPr>
                <p:cNvSpPr>
                  <a:spLocks noChangeShapeType="1"/>
                </p:cNvSpPr>
                <p:nvPr/>
              </p:nvSpPr>
              <p:spPr bwMode="auto">
                <a:xfrm flipH="1">
                  <a:off x="657" y="3128"/>
                  <a:ext cx="476" cy="393"/>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grpSp>
            <p:nvGrpSpPr>
              <p:cNvPr id="11" name="Group 12">
                <a:extLst>
                  <a:ext uri="{FF2B5EF4-FFF2-40B4-BE49-F238E27FC236}">
                    <a16:creationId xmlns:a16="http://schemas.microsoft.com/office/drawing/2014/main" id="{FD788047-9440-123C-824D-4BCF68A82B67}"/>
                  </a:ext>
                </a:extLst>
              </p:cNvPr>
              <p:cNvGrpSpPr>
                <a:grpSpLocks/>
              </p:cNvGrpSpPr>
              <p:nvPr/>
            </p:nvGrpSpPr>
            <p:grpSpPr bwMode="auto">
              <a:xfrm>
                <a:off x="1476375" y="4689475"/>
                <a:ext cx="1025525" cy="1797050"/>
                <a:chOff x="930" y="2954"/>
                <a:chExt cx="646" cy="1132"/>
              </a:xfrm>
            </p:grpSpPr>
            <p:sp>
              <p:nvSpPr>
                <p:cNvPr id="22" name="Line 13">
                  <a:extLst>
                    <a:ext uri="{FF2B5EF4-FFF2-40B4-BE49-F238E27FC236}">
                      <a16:creationId xmlns:a16="http://schemas.microsoft.com/office/drawing/2014/main" id="{5DEB31BA-DFEA-1AE5-278C-CBE15224DF23}"/>
                    </a:ext>
                  </a:extLst>
                </p:cNvPr>
                <p:cNvSpPr>
                  <a:spLocks noChangeShapeType="1"/>
                </p:cNvSpPr>
                <p:nvPr/>
              </p:nvSpPr>
              <p:spPr bwMode="auto">
                <a:xfrm flipH="1">
                  <a:off x="1247" y="2954"/>
                  <a:ext cx="329" cy="521"/>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pic>
              <p:nvPicPr>
                <p:cNvPr id="23" name="Picture 14" descr="orbit2">
                  <a:extLst>
                    <a:ext uri="{FF2B5EF4-FFF2-40B4-BE49-F238E27FC236}">
                      <a16:creationId xmlns:a16="http://schemas.microsoft.com/office/drawing/2014/main" id="{2261282B-4E47-A95E-C158-95423297E9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 y="3475"/>
                  <a:ext cx="626" cy="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2" name="Group 15">
                <a:extLst>
                  <a:ext uri="{FF2B5EF4-FFF2-40B4-BE49-F238E27FC236}">
                    <a16:creationId xmlns:a16="http://schemas.microsoft.com/office/drawing/2014/main" id="{AA1DD9F0-1CA6-F785-A26A-85CE80D39B64}"/>
                  </a:ext>
                </a:extLst>
              </p:cNvPr>
              <p:cNvGrpSpPr>
                <a:grpSpLocks/>
              </p:cNvGrpSpPr>
              <p:nvPr/>
            </p:nvGrpSpPr>
            <p:grpSpPr bwMode="auto">
              <a:xfrm>
                <a:off x="2700338" y="4137025"/>
                <a:ext cx="1169987" cy="2349500"/>
                <a:chOff x="1701" y="2606"/>
                <a:chExt cx="737" cy="1480"/>
              </a:xfrm>
            </p:grpSpPr>
            <p:sp>
              <p:nvSpPr>
                <p:cNvPr id="20" name="Line 16">
                  <a:extLst>
                    <a:ext uri="{FF2B5EF4-FFF2-40B4-BE49-F238E27FC236}">
                      <a16:creationId xmlns:a16="http://schemas.microsoft.com/office/drawing/2014/main" id="{97EBCB0B-D04A-7A6D-DF96-670AE76858A6}"/>
                    </a:ext>
                  </a:extLst>
                </p:cNvPr>
                <p:cNvSpPr>
                  <a:spLocks noChangeShapeType="1"/>
                </p:cNvSpPr>
                <p:nvPr/>
              </p:nvSpPr>
              <p:spPr bwMode="auto">
                <a:xfrm flipH="1">
                  <a:off x="2018" y="2606"/>
                  <a:ext cx="1" cy="869"/>
                </a:xfrm>
                <a:prstGeom prst="line">
                  <a:avLst/>
                </a:prstGeom>
                <a:noFill/>
                <a:ln w="28575">
                  <a:solidFill>
                    <a:srgbClr val="156148">
                      <a:alpha val="69000"/>
                    </a:srgbClr>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pic>
              <p:nvPicPr>
                <p:cNvPr id="21" name="Picture 17" descr="orbit3">
                  <a:extLst>
                    <a:ext uri="{FF2B5EF4-FFF2-40B4-BE49-F238E27FC236}">
                      <a16:creationId xmlns:a16="http://schemas.microsoft.com/office/drawing/2014/main" id="{24AF7E51-D9D2-811F-FFFD-103784C86A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 y="3475"/>
                  <a:ext cx="737" cy="6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 name="Group 18">
                <a:extLst>
                  <a:ext uri="{FF2B5EF4-FFF2-40B4-BE49-F238E27FC236}">
                    <a16:creationId xmlns:a16="http://schemas.microsoft.com/office/drawing/2014/main" id="{1AADF681-6F95-1561-0E3C-3A3881CD6A5F}"/>
                  </a:ext>
                </a:extLst>
              </p:cNvPr>
              <p:cNvGrpSpPr>
                <a:grpSpLocks/>
              </p:cNvGrpSpPr>
              <p:nvPr/>
            </p:nvGrpSpPr>
            <p:grpSpPr bwMode="auto">
              <a:xfrm>
                <a:off x="1127125" y="1925641"/>
                <a:ext cx="1516063" cy="966788"/>
                <a:chOff x="482" y="1706"/>
                <a:chExt cx="955" cy="609"/>
              </a:xfrm>
            </p:grpSpPr>
            <p:sp>
              <p:nvSpPr>
                <p:cNvPr id="14" name="Rectangle 19">
                  <a:extLst>
                    <a:ext uri="{FF2B5EF4-FFF2-40B4-BE49-F238E27FC236}">
                      <a16:creationId xmlns:a16="http://schemas.microsoft.com/office/drawing/2014/main" id="{D5CED65F-93A9-1232-4941-9246EE68C292}"/>
                    </a:ext>
                  </a:extLst>
                </p:cNvPr>
                <p:cNvSpPr>
                  <a:spLocks noChangeArrowheads="1"/>
                </p:cNvSpPr>
                <p:nvPr/>
              </p:nvSpPr>
              <p:spPr bwMode="auto">
                <a:xfrm>
                  <a:off x="567" y="1706"/>
                  <a:ext cx="870" cy="609"/>
                </a:xfrm>
                <a:prstGeom prst="rect">
                  <a:avLst/>
                </a:prstGeom>
                <a:solidFill>
                  <a:srgbClr val="99FFCC"/>
                </a:solidFill>
                <a:ln w="9525">
                  <a:solidFill>
                    <a:srgbClr val="104C38"/>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a:ea typeface="ＭＳ Ｐゴシック" pitchFamily="50" charset="-128"/>
                    <a:cs typeface="+mn-cs"/>
                  </a:endParaRPr>
                </a:p>
              </p:txBody>
            </p:sp>
            <p:grpSp>
              <p:nvGrpSpPr>
                <p:cNvPr id="15" name="Group 20">
                  <a:extLst>
                    <a:ext uri="{FF2B5EF4-FFF2-40B4-BE49-F238E27FC236}">
                      <a16:creationId xmlns:a16="http://schemas.microsoft.com/office/drawing/2014/main" id="{DD18AA15-5A4E-578B-6734-4ECE0234C3E2}"/>
                    </a:ext>
                  </a:extLst>
                </p:cNvPr>
                <p:cNvGrpSpPr>
                  <a:grpSpLocks/>
                </p:cNvGrpSpPr>
                <p:nvPr/>
              </p:nvGrpSpPr>
              <p:grpSpPr bwMode="auto">
                <a:xfrm>
                  <a:off x="482" y="1752"/>
                  <a:ext cx="948" cy="550"/>
                  <a:chOff x="532" y="1570"/>
                  <a:chExt cx="948" cy="550"/>
                </a:xfrm>
              </p:grpSpPr>
              <p:sp>
                <p:nvSpPr>
                  <p:cNvPr id="16" name="Rectangle 21">
                    <a:extLst>
                      <a:ext uri="{FF2B5EF4-FFF2-40B4-BE49-F238E27FC236}">
                        <a16:creationId xmlns:a16="http://schemas.microsoft.com/office/drawing/2014/main" id="{19BC7A48-4A88-FD40-2DD1-68028784FF1F}"/>
                      </a:ext>
                    </a:extLst>
                  </p:cNvPr>
                  <p:cNvSpPr>
                    <a:spLocks noChangeArrowheads="1"/>
                  </p:cNvSpPr>
                  <p:nvPr/>
                </p:nvSpPr>
                <p:spPr bwMode="auto">
                  <a:xfrm>
                    <a:off x="778" y="1611"/>
                    <a:ext cx="547" cy="447"/>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25000" noProof="0" dirty="0">
                        <a:ln>
                          <a:noFill/>
                        </a:ln>
                        <a:solidFill>
                          <a:srgbClr val="000000"/>
                        </a:solidFill>
                        <a:effectLst/>
                        <a:uLnTx/>
                        <a:uFillTx/>
                        <a:latin typeface="Symbol" pitchFamily="18" charset="2"/>
                        <a:ea typeface="ＭＳ Ｐゴシック" charset="-128"/>
                        <a:cs typeface="+mn-cs"/>
                      </a:rPr>
                      <a:t>L</a:t>
                    </a:r>
                    <a:r>
                      <a:rPr kumimoji="1" lang="en-US" altLang="ja-JP" sz="1800" b="0" i="0" u="none" strike="noStrike" kern="1200" cap="none" spc="0" normalizeH="0" baseline="0" noProof="0" dirty="0">
                        <a:ln>
                          <a:noFill/>
                        </a:ln>
                        <a:solidFill>
                          <a:srgbClr val="000000"/>
                        </a:solidFill>
                        <a:effectLst/>
                        <a:uLnTx/>
                        <a:uFillTx/>
                        <a:latin typeface="Arial" charset="0"/>
                        <a:ea typeface="ＭＳ Ｐゴシック" charset="-128"/>
                        <a:cs typeface="+mn-cs"/>
                      </a:rPr>
                      <a:t>Y</a:t>
                    </a:r>
                  </a:p>
                </p:txBody>
              </p:sp>
              <p:sp>
                <p:nvSpPr>
                  <p:cNvPr id="17" name="Rectangle 22">
                    <a:extLst>
                      <a:ext uri="{FF2B5EF4-FFF2-40B4-BE49-F238E27FC236}">
                        <a16:creationId xmlns:a16="http://schemas.microsoft.com/office/drawing/2014/main" id="{D66FFBD7-67CD-A683-252C-F54976EB6A8B}"/>
                      </a:ext>
                    </a:extLst>
                  </p:cNvPr>
                  <p:cNvSpPr>
                    <a:spLocks noChangeArrowheads="1"/>
                  </p:cNvSpPr>
                  <p:nvPr/>
                </p:nvSpPr>
                <p:spPr bwMode="auto">
                  <a:xfrm>
                    <a:off x="612" y="1570"/>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89</a:t>
                    </a:r>
                  </a:p>
                </p:txBody>
              </p:sp>
              <p:sp>
                <p:nvSpPr>
                  <p:cNvPr id="18" name="Rectangle 23">
                    <a:extLst>
                      <a:ext uri="{FF2B5EF4-FFF2-40B4-BE49-F238E27FC236}">
                        <a16:creationId xmlns:a16="http://schemas.microsoft.com/office/drawing/2014/main" id="{E555F585-A5A6-BBD9-02E3-97C4DFB41298}"/>
                      </a:ext>
                    </a:extLst>
                  </p:cNvPr>
                  <p:cNvSpPr>
                    <a:spLocks noChangeArrowheads="1"/>
                  </p:cNvSpPr>
                  <p:nvPr/>
                </p:nvSpPr>
                <p:spPr bwMode="auto">
                  <a:xfrm>
                    <a:off x="532" y="1785"/>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39</a:t>
                    </a:r>
                  </a:p>
                </p:txBody>
              </p:sp>
              <p:sp>
                <p:nvSpPr>
                  <p:cNvPr id="19" name="Rectangle 24">
                    <a:extLst>
                      <a:ext uri="{FF2B5EF4-FFF2-40B4-BE49-F238E27FC236}">
                        <a16:creationId xmlns:a16="http://schemas.microsoft.com/office/drawing/2014/main" id="{5AA480CF-D278-4574-923F-BB17919581A0}"/>
                      </a:ext>
                    </a:extLst>
                  </p:cNvPr>
                  <p:cNvSpPr>
                    <a:spLocks noChangeArrowheads="1"/>
                  </p:cNvSpPr>
                  <p:nvPr/>
                </p:nvSpPr>
                <p:spPr bwMode="auto">
                  <a:xfrm>
                    <a:off x="1044" y="1785"/>
                    <a:ext cx="436" cy="335"/>
                  </a:xfrm>
                  <a:prstGeom prst="rect">
                    <a:avLst/>
                  </a:prstGeom>
                  <a:noFill/>
                  <a:ln>
                    <a:noFill/>
                  </a:ln>
                  <a:effectLst/>
                  <a:extLst>
                    <a:ext uri="{909E8E84-426E-40dd-AFC4-6F175D3DCCD1}">
                      <a14:hiddenFill xmlns="" xmlns:a14="http://schemas.microsoft.com/office/drawing/2010/main">
                        <a:solidFill>
                          <a:schemeClr val="hlink"/>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Arial" charset="0"/>
                        <a:ea typeface="ＭＳ Ｐゴシック" charset="-128"/>
                        <a:cs typeface="+mn-cs"/>
                      </a:rPr>
                      <a:t>49</a:t>
                    </a:r>
                  </a:p>
                </p:txBody>
              </p:sp>
            </p:grpSp>
          </p:grpSp>
        </p:grpSp>
      </p:grpSp>
      <p:sp>
        <p:nvSpPr>
          <p:cNvPr id="111" name="テキスト ボックス 110">
            <a:extLst>
              <a:ext uri="{FF2B5EF4-FFF2-40B4-BE49-F238E27FC236}">
                <a16:creationId xmlns:a16="http://schemas.microsoft.com/office/drawing/2014/main" id="{73BB5C83-3DF5-8260-5F46-D71B9BAEDEAC}"/>
              </a:ext>
            </a:extLst>
          </p:cNvPr>
          <p:cNvSpPr txBox="1"/>
          <p:nvPr/>
        </p:nvSpPr>
        <p:spPr>
          <a:xfrm>
            <a:off x="274953" y="6232427"/>
            <a:ext cx="440537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Λ</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feels ~30 MeV attractive potential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inside nuclei</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181" name="Picture 26" descr="potential">
            <a:extLst>
              <a:ext uri="{FF2B5EF4-FFF2-40B4-BE49-F238E27FC236}">
                <a16:creationId xmlns:a16="http://schemas.microsoft.com/office/drawing/2014/main" id="{09AA3D48-25EA-E125-EEE1-391D8EE2107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6971" y="2999413"/>
            <a:ext cx="35226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グループ化 182">
            <a:extLst>
              <a:ext uri="{FF2B5EF4-FFF2-40B4-BE49-F238E27FC236}">
                <a16:creationId xmlns:a16="http://schemas.microsoft.com/office/drawing/2014/main" id="{FAA644F9-496E-C147-EDE7-D36644243402}"/>
              </a:ext>
            </a:extLst>
          </p:cNvPr>
          <p:cNvGrpSpPr/>
          <p:nvPr/>
        </p:nvGrpSpPr>
        <p:grpSpPr>
          <a:xfrm>
            <a:off x="6136517" y="2409962"/>
            <a:ext cx="5190869" cy="2721385"/>
            <a:chOff x="1006066" y="4207671"/>
            <a:chExt cx="5190869" cy="2721385"/>
          </a:xfrm>
        </p:grpSpPr>
        <p:grpSp>
          <p:nvGrpSpPr>
            <p:cNvPr id="184" name="グループ化 183">
              <a:extLst>
                <a:ext uri="{FF2B5EF4-FFF2-40B4-BE49-F238E27FC236}">
                  <a16:creationId xmlns:a16="http://schemas.microsoft.com/office/drawing/2014/main" id="{9A511926-D75A-DFFF-7A48-72723C024FD1}"/>
                </a:ext>
              </a:extLst>
            </p:cNvPr>
            <p:cNvGrpSpPr/>
            <p:nvPr/>
          </p:nvGrpSpPr>
          <p:grpSpPr>
            <a:xfrm>
              <a:off x="2388677" y="4586348"/>
              <a:ext cx="3808258" cy="2059509"/>
              <a:chOff x="2403899" y="5076596"/>
              <a:chExt cx="2642424" cy="1429025"/>
            </a:xfrm>
          </p:grpSpPr>
          <p:grpSp>
            <p:nvGrpSpPr>
              <p:cNvPr id="255" name="グループ化 254">
                <a:extLst>
                  <a:ext uri="{FF2B5EF4-FFF2-40B4-BE49-F238E27FC236}">
                    <a16:creationId xmlns:a16="http://schemas.microsoft.com/office/drawing/2014/main" id="{4B5C64CA-95BD-BBAC-F95D-D0D74AB18476}"/>
                  </a:ext>
                </a:extLst>
              </p:cNvPr>
              <p:cNvGrpSpPr/>
              <p:nvPr/>
            </p:nvGrpSpPr>
            <p:grpSpPr>
              <a:xfrm>
                <a:off x="2438400" y="5327330"/>
                <a:ext cx="565754" cy="1158319"/>
                <a:chOff x="2438400" y="5327330"/>
                <a:chExt cx="565754" cy="1158319"/>
              </a:xfrm>
            </p:grpSpPr>
            <p:sp>
              <p:nvSpPr>
                <p:cNvPr id="259" name="角丸四角形 258">
                  <a:extLst>
                    <a:ext uri="{FF2B5EF4-FFF2-40B4-BE49-F238E27FC236}">
                      <a16:creationId xmlns:a16="http://schemas.microsoft.com/office/drawing/2014/main" id="{0D017224-DE84-FA7C-E8FA-46697D916EDE}"/>
                    </a:ext>
                  </a:extLst>
                </p:cNvPr>
                <p:cNvSpPr/>
                <p:nvPr/>
              </p:nvSpPr>
              <p:spPr>
                <a:xfrm>
                  <a:off x="2486744" y="5335929"/>
                  <a:ext cx="344216" cy="1129380"/>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60" name="正方形/長方形 259">
                  <a:extLst>
                    <a:ext uri="{FF2B5EF4-FFF2-40B4-BE49-F238E27FC236}">
                      <a16:creationId xmlns:a16="http://schemas.microsoft.com/office/drawing/2014/main" id="{EA6ED37D-934E-7157-F75F-4B9E534E8E43}"/>
                    </a:ext>
                  </a:extLst>
                </p:cNvPr>
                <p:cNvSpPr/>
                <p:nvPr/>
              </p:nvSpPr>
              <p:spPr>
                <a:xfrm>
                  <a:off x="2438400" y="5327330"/>
                  <a:ext cx="565754" cy="90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61" name="正方形/長方形 260">
                  <a:extLst>
                    <a:ext uri="{FF2B5EF4-FFF2-40B4-BE49-F238E27FC236}">
                      <a16:creationId xmlns:a16="http://schemas.microsoft.com/office/drawing/2014/main" id="{BF1D02B0-B631-1EF8-693E-EDBA6235FBA3}"/>
                    </a:ext>
                  </a:extLst>
                </p:cNvPr>
                <p:cNvSpPr/>
                <p:nvPr/>
              </p:nvSpPr>
              <p:spPr>
                <a:xfrm rot="5400000">
                  <a:off x="1982593" y="5889864"/>
                  <a:ext cx="1078778" cy="112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256" name="直線矢印コネクタ 255">
                <a:extLst>
                  <a:ext uri="{FF2B5EF4-FFF2-40B4-BE49-F238E27FC236}">
                    <a16:creationId xmlns:a16="http://schemas.microsoft.com/office/drawing/2014/main" id="{D2576804-358A-845E-BE99-DB10879CC4E5}"/>
                  </a:ext>
                </a:extLst>
              </p:cNvPr>
              <p:cNvCxnSpPr/>
              <p:nvPr/>
            </p:nvCxnSpPr>
            <p:spPr>
              <a:xfrm>
                <a:off x="2580520" y="5335929"/>
                <a:ext cx="138959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57" name="直線矢印コネクタ 256">
                <a:extLst>
                  <a:ext uri="{FF2B5EF4-FFF2-40B4-BE49-F238E27FC236}">
                    <a16:creationId xmlns:a16="http://schemas.microsoft.com/office/drawing/2014/main" id="{7F9F4F05-7354-C2B4-40AE-F8CAD4CE28F0}"/>
                  </a:ext>
                </a:extLst>
              </p:cNvPr>
              <p:cNvCxnSpPr>
                <a:cxnSpLocks/>
              </p:cNvCxnSpPr>
              <p:nvPr/>
            </p:nvCxnSpPr>
            <p:spPr>
              <a:xfrm flipV="1">
                <a:off x="2580520" y="5076596"/>
                <a:ext cx="0" cy="142902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8" name="円弧 257">
                <a:extLst>
                  <a:ext uri="{FF2B5EF4-FFF2-40B4-BE49-F238E27FC236}">
                    <a16:creationId xmlns:a16="http://schemas.microsoft.com/office/drawing/2014/main" id="{A0B45090-E9C1-6205-F208-33992B9C6FA2}"/>
                  </a:ext>
                </a:extLst>
              </p:cNvPr>
              <p:cNvSpPr/>
              <p:nvPr/>
            </p:nvSpPr>
            <p:spPr>
              <a:xfrm flipH="1">
                <a:off x="2403899" y="5351067"/>
                <a:ext cx="2642424" cy="528753"/>
              </a:xfrm>
              <a:prstGeom prst="arc">
                <a:avLst>
                  <a:gd name="adj1" fmla="val 16200000"/>
                  <a:gd name="adj2" fmla="val 20870667"/>
                </a:avLst>
              </a:prstGeom>
              <a:ln w="1905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2060"/>
                  </a:solidFill>
                  <a:effectLst/>
                  <a:uLnTx/>
                  <a:uFillTx/>
                  <a:latin typeface="Meiryo"/>
                  <a:ea typeface="+mn-ea"/>
                  <a:cs typeface="+mn-cs"/>
                </a:endParaRPr>
              </a:p>
            </p:txBody>
          </p:sp>
        </p:grpSp>
        <p:grpSp>
          <p:nvGrpSpPr>
            <p:cNvPr id="185" name="グループ化 184">
              <a:extLst>
                <a:ext uri="{FF2B5EF4-FFF2-40B4-BE49-F238E27FC236}">
                  <a16:creationId xmlns:a16="http://schemas.microsoft.com/office/drawing/2014/main" id="{1271F1F5-3DCD-DE7E-4D81-89C7F50F8F7F}"/>
                </a:ext>
              </a:extLst>
            </p:cNvPr>
            <p:cNvGrpSpPr/>
            <p:nvPr/>
          </p:nvGrpSpPr>
          <p:grpSpPr>
            <a:xfrm>
              <a:off x="1006066" y="4207671"/>
              <a:ext cx="4741611" cy="2721385"/>
              <a:chOff x="1006066" y="4207671"/>
              <a:chExt cx="4741611" cy="2721385"/>
            </a:xfrm>
          </p:grpSpPr>
          <p:sp>
            <p:nvSpPr>
              <p:cNvPr id="186" name="テキスト ボックス 185">
                <a:extLst>
                  <a:ext uri="{FF2B5EF4-FFF2-40B4-BE49-F238E27FC236}">
                    <a16:creationId xmlns:a16="http://schemas.microsoft.com/office/drawing/2014/main" id="{A272A1DC-720B-CE18-3D09-F304E30FE534}"/>
                  </a:ext>
                </a:extLst>
              </p:cNvPr>
              <p:cNvSpPr txBox="1"/>
              <p:nvPr/>
            </p:nvSpPr>
            <p:spPr>
              <a:xfrm>
                <a:off x="4024128" y="5074153"/>
                <a:ext cx="17235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a:ea typeface="+mn-ea"/>
                    <a:cs typeface="+mn-cs"/>
                  </a:rPr>
                  <a:t>クーロンポテンシャル</a:t>
                </a:r>
              </a:p>
            </p:txBody>
          </p:sp>
          <p:sp>
            <p:nvSpPr>
              <p:cNvPr id="187" name="テキスト ボックス 186">
                <a:extLst>
                  <a:ext uri="{FF2B5EF4-FFF2-40B4-BE49-F238E27FC236}">
                    <a16:creationId xmlns:a16="http://schemas.microsoft.com/office/drawing/2014/main" id="{C8E363DB-F46A-B5C1-E3FE-EEE90F2AC243}"/>
                  </a:ext>
                </a:extLst>
              </p:cNvPr>
              <p:cNvSpPr txBox="1"/>
              <p:nvPr/>
            </p:nvSpPr>
            <p:spPr>
              <a:xfrm>
                <a:off x="1882834" y="6652057"/>
                <a:ext cx="203132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a:ea typeface="+mn-ea"/>
                    <a:cs typeface="+mn-cs"/>
                  </a:rPr>
                  <a:t>グザイ核子力ポテンシャル</a:t>
                </a:r>
              </a:p>
            </p:txBody>
          </p:sp>
          <p:cxnSp>
            <p:nvCxnSpPr>
              <p:cNvPr id="188" name="直線コネクタ 187">
                <a:extLst>
                  <a:ext uri="{FF2B5EF4-FFF2-40B4-BE49-F238E27FC236}">
                    <a16:creationId xmlns:a16="http://schemas.microsoft.com/office/drawing/2014/main" id="{87B0DB65-0CB7-FAF6-234A-F29890D4B2B6}"/>
                  </a:ext>
                </a:extLst>
              </p:cNvPr>
              <p:cNvCxnSpPr>
                <a:cxnSpLocks/>
              </p:cNvCxnSpPr>
              <p:nvPr/>
            </p:nvCxnSpPr>
            <p:spPr>
              <a:xfrm>
                <a:off x="2634245" y="4983520"/>
                <a:ext cx="131230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89" name="グループ化 188">
                <a:extLst>
                  <a:ext uri="{FF2B5EF4-FFF2-40B4-BE49-F238E27FC236}">
                    <a16:creationId xmlns:a16="http://schemas.microsoft.com/office/drawing/2014/main" id="{4F4E2BF0-1722-17E1-D1BA-327863E7396B}"/>
                  </a:ext>
                </a:extLst>
              </p:cNvPr>
              <p:cNvGrpSpPr/>
              <p:nvPr/>
            </p:nvGrpSpPr>
            <p:grpSpPr>
              <a:xfrm>
                <a:off x="1565012" y="4577347"/>
                <a:ext cx="1478052" cy="473476"/>
                <a:chOff x="1927463" y="4677251"/>
                <a:chExt cx="1478052" cy="473476"/>
              </a:xfrm>
            </p:grpSpPr>
            <p:sp>
              <p:nvSpPr>
                <p:cNvPr id="237" name="円弧 236">
                  <a:extLst>
                    <a:ext uri="{FF2B5EF4-FFF2-40B4-BE49-F238E27FC236}">
                      <a16:creationId xmlns:a16="http://schemas.microsoft.com/office/drawing/2014/main" id="{D55BD0F9-DD87-ACB0-2CC4-ED8C8563F18C}"/>
                    </a:ext>
                  </a:extLst>
                </p:cNvPr>
                <p:cNvSpPr/>
                <p:nvPr/>
              </p:nvSpPr>
              <p:spPr>
                <a:xfrm>
                  <a:off x="1927463" y="4854888"/>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238" name="グループ化 237">
                  <a:extLst>
                    <a:ext uri="{FF2B5EF4-FFF2-40B4-BE49-F238E27FC236}">
                      <a16:creationId xmlns:a16="http://schemas.microsoft.com/office/drawing/2014/main" id="{CEFD6FB0-170F-CD02-8023-0D0FB03ADE6F}"/>
                    </a:ext>
                  </a:extLst>
                </p:cNvPr>
                <p:cNvGrpSpPr/>
                <p:nvPr/>
              </p:nvGrpSpPr>
              <p:grpSpPr>
                <a:xfrm>
                  <a:off x="2439598" y="4677251"/>
                  <a:ext cx="443532" cy="473476"/>
                  <a:chOff x="7068812" y="4512731"/>
                  <a:chExt cx="907285" cy="968538"/>
                </a:xfrm>
              </p:grpSpPr>
              <p:sp>
                <p:nvSpPr>
                  <p:cNvPr id="241" name="円/楕円 20">
                    <a:extLst>
                      <a:ext uri="{FF2B5EF4-FFF2-40B4-BE49-F238E27FC236}">
                        <a16:creationId xmlns:a16="http://schemas.microsoft.com/office/drawing/2014/main" id="{7BDF63E5-C118-4784-B49C-7449AA15DD01}"/>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2" name="円/楕円 27">
                    <a:extLst>
                      <a:ext uri="{FF2B5EF4-FFF2-40B4-BE49-F238E27FC236}">
                        <a16:creationId xmlns:a16="http://schemas.microsoft.com/office/drawing/2014/main" id="{915B8502-5AA7-A6A2-2467-5C4B30BE9A7B}"/>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3" name="円/楕円 13">
                    <a:extLst>
                      <a:ext uri="{FF2B5EF4-FFF2-40B4-BE49-F238E27FC236}">
                        <a16:creationId xmlns:a16="http://schemas.microsoft.com/office/drawing/2014/main" id="{B4E4D429-31DD-153D-DDA0-ECC4856AFF62}"/>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4" name="円/楕円 14">
                    <a:extLst>
                      <a:ext uri="{FF2B5EF4-FFF2-40B4-BE49-F238E27FC236}">
                        <a16:creationId xmlns:a16="http://schemas.microsoft.com/office/drawing/2014/main" id="{8B6DF8B7-BD71-DC5E-00C9-2FFFA46C2483}"/>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45" name="円/楕円 16">
                    <a:extLst>
                      <a:ext uri="{FF2B5EF4-FFF2-40B4-BE49-F238E27FC236}">
                        <a16:creationId xmlns:a16="http://schemas.microsoft.com/office/drawing/2014/main" id="{73603050-67E6-E07A-B3BB-16C4C5B5155A}"/>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6" name="円/楕円 17">
                    <a:extLst>
                      <a:ext uri="{FF2B5EF4-FFF2-40B4-BE49-F238E27FC236}">
                        <a16:creationId xmlns:a16="http://schemas.microsoft.com/office/drawing/2014/main" id="{2C0A48D2-B37B-3599-CB3C-AFD8F2B9A02A}"/>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7" name="円/楕円 18">
                    <a:extLst>
                      <a:ext uri="{FF2B5EF4-FFF2-40B4-BE49-F238E27FC236}">
                        <a16:creationId xmlns:a16="http://schemas.microsoft.com/office/drawing/2014/main" id="{B1154640-C4E6-2129-CFDA-913F0E43313D}"/>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8" name="円/楕円 21">
                    <a:extLst>
                      <a:ext uri="{FF2B5EF4-FFF2-40B4-BE49-F238E27FC236}">
                        <a16:creationId xmlns:a16="http://schemas.microsoft.com/office/drawing/2014/main" id="{6057FDA6-1BCD-3D11-D650-ECD404F3E189}"/>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9" name="円/楕円 22">
                    <a:extLst>
                      <a:ext uri="{FF2B5EF4-FFF2-40B4-BE49-F238E27FC236}">
                        <a16:creationId xmlns:a16="http://schemas.microsoft.com/office/drawing/2014/main" id="{51522D3A-67FA-F72D-26F0-4D31AE2C58EF}"/>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0" name="円/楕円 23">
                    <a:extLst>
                      <a:ext uri="{FF2B5EF4-FFF2-40B4-BE49-F238E27FC236}">
                        <a16:creationId xmlns:a16="http://schemas.microsoft.com/office/drawing/2014/main" id="{5804D818-461A-9EF5-31D6-A44867817257}"/>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1" name="円/楕円 25">
                    <a:extLst>
                      <a:ext uri="{FF2B5EF4-FFF2-40B4-BE49-F238E27FC236}">
                        <a16:creationId xmlns:a16="http://schemas.microsoft.com/office/drawing/2014/main" id="{4BF0D04F-1F45-5B5B-1DB2-F5C7F2DD322F}"/>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2" name="円/楕円 26">
                    <a:extLst>
                      <a:ext uri="{FF2B5EF4-FFF2-40B4-BE49-F238E27FC236}">
                        <a16:creationId xmlns:a16="http://schemas.microsoft.com/office/drawing/2014/main" id="{F14B7F1B-E4EA-9968-9976-130B4C8AE486}"/>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3" name="円/楕円 28">
                    <a:extLst>
                      <a:ext uri="{FF2B5EF4-FFF2-40B4-BE49-F238E27FC236}">
                        <a16:creationId xmlns:a16="http://schemas.microsoft.com/office/drawing/2014/main" id="{2C6AB76E-A785-950B-6C26-ED6328D21704}"/>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4" name="円/楕円 19">
                    <a:extLst>
                      <a:ext uri="{FF2B5EF4-FFF2-40B4-BE49-F238E27FC236}">
                        <a16:creationId xmlns:a16="http://schemas.microsoft.com/office/drawing/2014/main" id="{56EC7477-6E6C-3A1F-F978-C52C4D3E5C25}"/>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39" name="円/楕円 24">
                  <a:extLst>
                    <a:ext uri="{FF2B5EF4-FFF2-40B4-BE49-F238E27FC236}">
                      <a16:creationId xmlns:a16="http://schemas.microsoft.com/office/drawing/2014/main" id="{B163D63A-803F-61FA-81D9-E818BD7D7815}"/>
                    </a:ext>
                  </a:extLst>
                </p:cNvPr>
                <p:cNvSpPr/>
                <p:nvPr/>
              </p:nvSpPr>
              <p:spPr>
                <a:xfrm>
                  <a:off x="3261742" y="4876116"/>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0" name="円弧 239">
                  <a:extLst>
                    <a:ext uri="{FF2B5EF4-FFF2-40B4-BE49-F238E27FC236}">
                      <a16:creationId xmlns:a16="http://schemas.microsoft.com/office/drawing/2014/main" id="{3B5C583C-8B95-2085-6559-B04AB288FC64}"/>
                    </a:ext>
                  </a:extLst>
                </p:cNvPr>
                <p:cNvSpPr/>
                <p:nvPr/>
              </p:nvSpPr>
              <p:spPr>
                <a:xfrm flipV="1">
                  <a:off x="1927463" y="4854750"/>
                  <a:ext cx="1465130"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190" name="グループ化 189">
                <a:extLst>
                  <a:ext uri="{FF2B5EF4-FFF2-40B4-BE49-F238E27FC236}">
                    <a16:creationId xmlns:a16="http://schemas.microsoft.com/office/drawing/2014/main" id="{7B4782E7-3EEB-6EC3-22CD-6DE1CCF50BBA}"/>
                  </a:ext>
                </a:extLst>
              </p:cNvPr>
              <p:cNvGrpSpPr/>
              <p:nvPr/>
            </p:nvGrpSpPr>
            <p:grpSpPr>
              <a:xfrm>
                <a:off x="2009333" y="5089615"/>
                <a:ext cx="599015" cy="473476"/>
                <a:chOff x="2370157" y="5233098"/>
                <a:chExt cx="599015" cy="473476"/>
              </a:xfrm>
            </p:grpSpPr>
            <p:sp>
              <p:nvSpPr>
                <p:cNvPr id="219" name="円弧 218">
                  <a:extLst>
                    <a:ext uri="{FF2B5EF4-FFF2-40B4-BE49-F238E27FC236}">
                      <a16:creationId xmlns:a16="http://schemas.microsoft.com/office/drawing/2014/main" id="{9970F2C3-A827-AC2B-3E79-449FD9838881}"/>
                    </a:ext>
                  </a:extLst>
                </p:cNvPr>
                <p:cNvSpPr/>
                <p:nvPr/>
              </p:nvSpPr>
              <p:spPr>
                <a:xfrm>
                  <a:off x="2370157" y="540388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220" name="グループ化 219">
                  <a:extLst>
                    <a:ext uri="{FF2B5EF4-FFF2-40B4-BE49-F238E27FC236}">
                      <a16:creationId xmlns:a16="http://schemas.microsoft.com/office/drawing/2014/main" id="{F5772029-6515-D278-0C66-7CF5D3450B18}"/>
                    </a:ext>
                  </a:extLst>
                </p:cNvPr>
                <p:cNvGrpSpPr/>
                <p:nvPr/>
              </p:nvGrpSpPr>
              <p:grpSpPr>
                <a:xfrm>
                  <a:off x="2419922" y="5233098"/>
                  <a:ext cx="443532" cy="473476"/>
                  <a:chOff x="7068812" y="4512731"/>
                  <a:chExt cx="907285" cy="968538"/>
                </a:xfrm>
              </p:grpSpPr>
              <p:sp>
                <p:nvSpPr>
                  <p:cNvPr id="223" name="円/楕円 20">
                    <a:extLst>
                      <a:ext uri="{FF2B5EF4-FFF2-40B4-BE49-F238E27FC236}">
                        <a16:creationId xmlns:a16="http://schemas.microsoft.com/office/drawing/2014/main" id="{AB75C46C-0942-C3C3-59E6-0E4858D552E5}"/>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4" name="円/楕円 27">
                    <a:extLst>
                      <a:ext uri="{FF2B5EF4-FFF2-40B4-BE49-F238E27FC236}">
                        <a16:creationId xmlns:a16="http://schemas.microsoft.com/office/drawing/2014/main" id="{2F0BC886-D715-D025-D21B-A2DB73F70588}"/>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5" name="円/楕円 13">
                    <a:extLst>
                      <a:ext uri="{FF2B5EF4-FFF2-40B4-BE49-F238E27FC236}">
                        <a16:creationId xmlns:a16="http://schemas.microsoft.com/office/drawing/2014/main" id="{E5CB034D-D0A9-A201-4C02-9BF8F6E94863}"/>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6" name="円/楕円 14">
                    <a:extLst>
                      <a:ext uri="{FF2B5EF4-FFF2-40B4-BE49-F238E27FC236}">
                        <a16:creationId xmlns:a16="http://schemas.microsoft.com/office/drawing/2014/main" id="{8BCFD4FB-9B52-AA00-3BE8-975D4F57448B}"/>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27" name="円/楕円 16">
                    <a:extLst>
                      <a:ext uri="{FF2B5EF4-FFF2-40B4-BE49-F238E27FC236}">
                        <a16:creationId xmlns:a16="http://schemas.microsoft.com/office/drawing/2014/main" id="{BC7448D8-7591-28CD-FD16-75DD2FB00A1E}"/>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8" name="円/楕円 17">
                    <a:extLst>
                      <a:ext uri="{FF2B5EF4-FFF2-40B4-BE49-F238E27FC236}">
                        <a16:creationId xmlns:a16="http://schemas.microsoft.com/office/drawing/2014/main" id="{72CC0F4A-6907-7DEF-75CA-774681457987}"/>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9" name="円/楕円 18">
                    <a:extLst>
                      <a:ext uri="{FF2B5EF4-FFF2-40B4-BE49-F238E27FC236}">
                        <a16:creationId xmlns:a16="http://schemas.microsoft.com/office/drawing/2014/main" id="{116A61BF-6BEF-1C3C-B5C7-807EEA39C49F}"/>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0" name="円/楕円 21">
                    <a:extLst>
                      <a:ext uri="{FF2B5EF4-FFF2-40B4-BE49-F238E27FC236}">
                        <a16:creationId xmlns:a16="http://schemas.microsoft.com/office/drawing/2014/main" id="{9676D31E-3897-B2E1-B12D-EFC2B75BC684}"/>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1" name="円/楕円 22">
                    <a:extLst>
                      <a:ext uri="{FF2B5EF4-FFF2-40B4-BE49-F238E27FC236}">
                        <a16:creationId xmlns:a16="http://schemas.microsoft.com/office/drawing/2014/main" id="{280BF0BB-3B47-BB75-2CB6-92A7C970EF02}"/>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2" name="円/楕円 23">
                    <a:extLst>
                      <a:ext uri="{FF2B5EF4-FFF2-40B4-BE49-F238E27FC236}">
                        <a16:creationId xmlns:a16="http://schemas.microsoft.com/office/drawing/2014/main" id="{8AB21DF4-224D-0C16-48B3-B2B233610669}"/>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3" name="円/楕円 25">
                    <a:extLst>
                      <a:ext uri="{FF2B5EF4-FFF2-40B4-BE49-F238E27FC236}">
                        <a16:creationId xmlns:a16="http://schemas.microsoft.com/office/drawing/2014/main" id="{FC3A0C4C-71F2-14C8-E35B-A814E308B5AE}"/>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4" name="円/楕円 26">
                    <a:extLst>
                      <a:ext uri="{FF2B5EF4-FFF2-40B4-BE49-F238E27FC236}">
                        <a16:creationId xmlns:a16="http://schemas.microsoft.com/office/drawing/2014/main" id="{C15361A6-B27D-0E4B-B840-22008823E3F5}"/>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5" name="円/楕円 28">
                    <a:extLst>
                      <a:ext uri="{FF2B5EF4-FFF2-40B4-BE49-F238E27FC236}">
                        <a16:creationId xmlns:a16="http://schemas.microsoft.com/office/drawing/2014/main" id="{D881AA17-55FF-8B1F-A12C-64A87D6E7227}"/>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6" name="円/楕円 19">
                    <a:extLst>
                      <a:ext uri="{FF2B5EF4-FFF2-40B4-BE49-F238E27FC236}">
                        <a16:creationId xmlns:a16="http://schemas.microsoft.com/office/drawing/2014/main" id="{16155B7F-3EEE-80D3-619B-9ECC2BB77F26}"/>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21" name="円/楕円 24">
                  <a:extLst>
                    <a:ext uri="{FF2B5EF4-FFF2-40B4-BE49-F238E27FC236}">
                      <a16:creationId xmlns:a16="http://schemas.microsoft.com/office/drawing/2014/main" id="{1DBA52AD-1DF6-87C0-D6F3-CDA92C694E56}"/>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2" name="円弧 221">
                  <a:extLst>
                    <a:ext uri="{FF2B5EF4-FFF2-40B4-BE49-F238E27FC236}">
                      <a16:creationId xmlns:a16="http://schemas.microsoft.com/office/drawing/2014/main" id="{7555C10C-C8E5-0716-25FF-D4C0BDD19C3B}"/>
                    </a:ext>
                  </a:extLst>
                </p:cNvPr>
                <p:cNvSpPr/>
                <p:nvPr/>
              </p:nvSpPr>
              <p:spPr>
                <a:xfrm flipV="1">
                  <a:off x="2370157" y="5403740"/>
                  <a:ext cx="559211" cy="149629"/>
                </a:xfrm>
                <a:prstGeom prst="arc">
                  <a:avLst>
                    <a:gd name="adj1" fmla="val 10804191"/>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191" name="グループ化 190">
                <a:extLst>
                  <a:ext uri="{FF2B5EF4-FFF2-40B4-BE49-F238E27FC236}">
                    <a16:creationId xmlns:a16="http://schemas.microsoft.com/office/drawing/2014/main" id="{9F7C5996-C25F-41BA-BAF1-1C54C4D921AD}"/>
                  </a:ext>
                </a:extLst>
              </p:cNvPr>
              <p:cNvGrpSpPr/>
              <p:nvPr/>
            </p:nvGrpSpPr>
            <p:grpSpPr>
              <a:xfrm>
                <a:off x="2057899" y="5633911"/>
                <a:ext cx="443532" cy="473476"/>
                <a:chOff x="2057899" y="5633911"/>
                <a:chExt cx="443532" cy="473476"/>
              </a:xfrm>
            </p:grpSpPr>
            <p:grpSp>
              <p:nvGrpSpPr>
                <p:cNvPr id="203" name="グループ化 202">
                  <a:extLst>
                    <a:ext uri="{FF2B5EF4-FFF2-40B4-BE49-F238E27FC236}">
                      <a16:creationId xmlns:a16="http://schemas.microsoft.com/office/drawing/2014/main" id="{E1C66ED6-3E3B-D9A8-319A-1912463729ED}"/>
                    </a:ext>
                  </a:extLst>
                </p:cNvPr>
                <p:cNvGrpSpPr/>
                <p:nvPr/>
              </p:nvGrpSpPr>
              <p:grpSpPr>
                <a:xfrm>
                  <a:off x="2057899" y="5633911"/>
                  <a:ext cx="443532" cy="473476"/>
                  <a:chOff x="7068812" y="4512731"/>
                  <a:chExt cx="907285" cy="968538"/>
                </a:xfrm>
              </p:grpSpPr>
              <p:sp>
                <p:nvSpPr>
                  <p:cNvPr id="205" name="円/楕円 20">
                    <a:extLst>
                      <a:ext uri="{FF2B5EF4-FFF2-40B4-BE49-F238E27FC236}">
                        <a16:creationId xmlns:a16="http://schemas.microsoft.com/office/drawing/2014/main" id="{4D413240-3F3D-3E84-4993-32C79789BDD7}"/>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6" name="円/楕円 27">
                    <a:extLst>
                      <a:ext uri="{FF2B5EF4-FFF2-40B4-BE49-F238E27FC236}">
                        <a16:creationId xmlns:a16="http://schemas.microsoft.com/office/drawing/2014/main" id="{818EDFA5-3BCF-A084-AA18-6F1E4DF69625}"/>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7" name="円/楕円 13">
                    <a:extLst>
                      <a:ext uri="{FF2B5EF4-FFF2-40B4-BE49-F238E27FC236}">
                        <a16:creationId xmlns:a16="http://schemas.microsoft.com/office/drawing/2014/main" id="{B6397910-F9FB-C30C-74C7-B91D1CD45924}"/>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8" name="円/楕円 14">
                    <a:extLst>
                      <a:ext uri="{FF2B5EF4-FFF2-40B4-BE49-F238E27FC236}">
                        <a16:creationId xmlns:a16="http://schemas.microsoft.com/office/drawing/2014/main" id="{B088434E-6C58-6F4C-3593-6B42A1DF3371}"/>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09" name="円/楕円 16">
                    <a:extLst>
                      <a:ext uri="{FF2B5EF4-FFF2-40B4-BE49-F238E27FC236}">
                        <a16:creationId xmlns:a16="http://schemas.microsoft.com/office/drawing/2014/main" id="{94375B76-E5A3-9C1F-46AF-6F8C181789B7}"/>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0" name="円/楕円 17">
                    <a:extLst>
                      <a:ext uri="{FF2B5EF4-FFF2-40B4-BE49-F238E27FC236}">
                        <a16:creationId xmlns:a16="http://schemas.microsoft.com/office/drawing/2014/main" id="{65537AF3-0B4D-C202-656F-27CDFBE3BB3D}"/>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1" name="円/楕円 18">
                    <a:extLst>
                      <a:ext uri="{FF2B5EF4-FFF2-40B4-BE49-F238E27FC236}">
                        <a16:creationId xmlns:a16="http://schemas.microsoft.com/office/drawing/2014/main" id="{6FCCE679-28EE-54F7-DC95-32A7916829E5}"/>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2" name="円/楕円 21">
                    <a:extLst>
                      <a:ext uri="{FF2B5EF4-FFF2-40B4-BE49-F238E27FC236}">
                        <a16:creationId xmlns:a16="http://schemas.microsoft.com/office/drawing/2014/main" id="{19FAECE8-3665-91FB-3E92-C35A0B76C337}"/>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3" name="円/楕円 22">
                    <a:extLst>
                      <a:ext uri="{FF2B5EF4-FFF2-40B4-BE49-F238E27FC236}">
                        <a16:creationId xmlns:a16="http://schemas.microsoft.com/office/drawing/2014/main" id="{4179D563-87CC-74E5-6246-7911F8429920}"/>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4" name="円/楕円 23">
                    <a:extLst>
                      <a:ext uri="{FF2B5EF4-FFF2-40B4-BE49-F238E27FC236}">
                        <a16:creationId xmlns:a16="http://schemas.microsoft.com/office/drawing/2014/main" id="{E2310242-426E-618D-B654-C3FBBCFC591C}"/>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5" name="円/楕円 25">
                    <a:extLst>
                      <a:ext uri="{FF2B5EF4-FFF2-40B4-BE49-F238E27FC236}">
                        <a16:creationId xmlns:a16="http://schemas.microsoft.com/office/drawing/2014/main" id="{0D5D65F1-3EB7-FE63-2640-64B96545D5A0}"/>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6" name="円/楕円 26">
                    <a:extLst>
                      <a:ext uri="{FF2B5EF4-FFF2-40B4-BE49-F238E27FC236}">
                        <a16:creationId xmlns:a16="http://schemas.microsoft.com/office/drawing/2014/main" id="{106983BA-0357-5335-32EB-F637BCC94617}"/>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7" name="円/楕円 28">
                    <a:extLst>
                      <a:ext uri="{FF2B5EF4-FFF2-40B4-BE49-F238E27FC236}">
                        <a16:creationId xmlns:a16="http://schemas.microsoft.com/office/drawing/2014/main" id="{D9C64B29-C147-BB6C-6776-BA2BD333EFC6}"/>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8" name="円/楕円 19">
                    <a:extLst>
                      <a:ext uri="{FF2B5EF4-FFF2-40B4-BE49-F238E27FC236}">
                        <a16:creationId xmlns:a16="http://schemas.microsoft.com/office/drawing/2014/main" id="{2DAA74FF-A50E-85FB-99F1-DC6CB4310BEF}"/>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04" name="円/楕円 24">
                  <a:extLst>
                    <a:ext uri="{FF2B5EF4-FFF2-40B4-BE49-F238E27FC236}">
                      <a16:creationId xmlns:a16="http://schemas.microsoft.com/office/drawing/2014/main" id="{7ACF4256-21F8-50A2-C0BB-E78A073B68EB}"/>
                    </a:ext>
                  </a:extLst>
                </p:cNvPr>
                <p:cNvSpPr/>
                <p:nvPr/>
              </p:nvSpPr>
              <p:spPr>
                <a:xfrm>
                  <a:off x="2246706" y="5823580"/>
                  <a:ext cx="162059" cy="162059"/>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192" name="直線コネクタ 191">
                <a:extLst>
                  <a:ext uri="{FF2B5EF4-FFF2-40B4-BE49-F238E27FC236}">
                    <a16:creationId xmlns:a16="http://schemas.microsoft.com/office/drawing/2014/main" id="{F0E506F2-77AE-4220-AF49-0523CE2F65E0}"/>
                  </a:ext>
                </a:extLst>
              </p:cNvPr>
              <p:cNvCxnSpPr>
                <a:cxnSpLocks/>
              </p:cNvCxnSpPr>
              <p:nvPr/>
            </p:nvCxnSpPr>
            <p:spPr>
              <a:xfrm>
                <a:off x="2634244" y="5192329"/>
                <a:ext cx="369912" cy="0"/>
              </a:xfrm>
              <a:prstGeom prst="line">
                <a:avLst/>
              </a:prstGeom>
              <a:ln w="15875">
                <a:solidFill>
                  <a:srgbClr val="FF2600"/>
                </a:solidFill>
              </a:ln>
              <a:effectLst>
                <a:glow rad="139700">
                  <a:srgbClr val="FFC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762F3E77-CA97-7864-12FF-C3C96FBBD1F1}"/>
                  </a:ext>
                </a:extLst>
              </p:cNvPr>
              <p:cNvCxnSpPr>
                <a:cxnSpLocks/>
              </p:cNvCxnSpPr>
              <p:nvPr/>
            </p:nvCxnSpPr>
            <p:spPr>
              <a:xfrm>
                <a:off x="2643223" y="5701567"/>
                <a:ext cx="369912" cy="0"/>
              </a:xfrm>
              <a:prstGeom prst="line">
                <a:avLst/>
              </a:prstGeom>
              <a:ln w="15875">
                <a:solidFill>
                  <a:srgbClr val="C00000"/>
                </a:solidFill>
              </a:ln>
              <a:effectLst>
                <a:glow rad="1397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194" name="直線矢印コネクタ 193">
                <a:extLst>
                  <a:ext uri="{FF2B5EF4-FFF2-40B4-BE49-F238E27FC236}">
                    <a16:creationId xmlns:a16="http://schemas.microsoft.com/office/drawing/2014/main" id="{13146FC5-0DEC-17CC-20A2-D2F9FF0EB856}"/>
                  </a:ext>
                </a:extLst>
              </p:cNvPr>
              <p:cNvCxnSpPr>
                <a:cxnSpLocks/>
              </p:cNvCxnSpPr>
              <p:nvPr/>
            </p:nvCxnSpPr>
            <p:spPr>
              <a:xfrm flipH="1" flipV="1">
                <a:off x="3595397" y="5039733"/>
                <a:ext cx="428731" cy="115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直線矢印コネクタ 194">
                <a:extLst>
                  <a:ext uri="{FF2B5EF4-FFF2-40B4-BE49-F238E27FC236}">
                    <a16:creationId xmlns:a16="http://schemas.microsoft.com/office/drawing/2014/main" id="{C6E63F7D-B694-8298-ECC0-01ED6E806A4F}"/>
                  </a:ext>
                </a:extLst>
              </p:cNvPr>
              <p:cNvCxnSpPr/>
              <p:nvPr/>
            </p:nvCxnSpPr>
            <p:spPr>
              <a:xfrm flipH="1" flipV="1">
                <a:off x="3045901" y="6500228"/>
                <a:ext cx="427619" cy="1518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テキスト ボックス 196">
                <a:extLst>
                  <a:ext uri="{FF2B5EF4-FFF2-40B4-BE49-F238E27FC236}">
                    <a16:creationId xmlns:a16="http://schemas.microsoft.com/office/drawing/2014/main" id="{85D5EA0A-51AE-BD82-2515-3BBF12060D14}"/>
                  </a:ext>
                </a:extLst>
              </p:cNvPr>
              <p:cNvSpPr txBox="1"/>
              <p:nvPr/>
            </p:nvSpPr>
            <p:spPr>
              <a:xfrm>
                <a:off x="1006066" y="4207671"/>
                <a:ext cx="18417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1800" b="1" i="0" u="none" strike="noStrike" kern="1200" cap="none" spc="0" normalizeH="0" baseline="0" noProof="0">
                  <a:ln>
                    <a:noFill/>
                  </a:ln>
                  <a:solidFill>
                    <a:srgbClr val="000000"/>
                  </a:solidFill>
                  <a:effectLst/>
                  <a:uLnTx/>
                  <a:uFillTx/>
                  <a:latin typeface="Meiryo"/>
                  <a:ea typeface="+mn-ea"/>
                  <a:cs typeface="+mn-cs"/>
                </a:endParaRPr>
              </a:p>
            </p:txBody>
          </p:sp>
          <p:sp>
            <p:nvSpPr>
              <p:cNvPr id="199" name="テキスト ボックス 198">
                <a:extLst>
                  <a:ext uri="{FF2B5EF4-FFF2-40B4-BE49-F238E27FC236}">
                    <a16:creationId xmlns:a16="http://schemas.microsoft.com/office/drawing/2014/main" id="{6ABDD9B7-A622-3DBD-FEDE-3C7A00A4D12B}"/>
                  </a:ext>
                </a:extLst>
              </p:cNvPr>
              <p:cNvSpPr txBox="1"/>
              <p:nvPr/>
            </p:nvSpPr>
            <p:spPr>
              <a:xfrm>
                <a:off x="2460903" y="4328481"/>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a:ea typeface="+mn-ea"/>
                    <a:cs typeface="+mn-cs"/>
                  </a:rPr>
                  <a:t>エネルギー</a:t>
                </a:r>
              </a:p>
            </p:txBody>
          </p:sp>
          <p:sp>
            <p:nvSpPr>
              <p:cNvPr id="200" name="テキスト ボックス 199">
                <a:extLst>
                  <a:ext uri="{FF2B5EF4-FFF2-40B4-BE49-F238E27FC236}">
                    <a16:creationId xmlns:a16="http://schemas.microsoft.com/office/drawing/2014/main" id="{2094FF4B-0A9D-F164-C377-37286E0A7B95}"/>
                  </a:ext>
                </a:extLst>
              </p:cNvPr>
              <p:cNvSpPr txBox="1"/>
              <p:nvPr/>
            </p:nvSpPr>
            <p:spPr>
              <a:xfrm>
                <a:off x="3764290" y="4653690"/>
                <a:ext cx="131157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000000"/>
                    </a:solidFill>
                    <a:effectLst/>
                    <a:uLnTx/>
                    <a:uFillTx/>
                    <a:latin typeface="Meiryo"/>
                    <a:ea typeface="+mn-ea"/>
                    <a:cs typeface="+mn-cs"/>
                  </a:rPr>
                  <a:t>グザイ原子核距離</a:t>
                </a:r>
              </a:p>
            </p:txBody>
          </p:sp>
          <p:sp>
            <p:nvSpPr>
              <p:cNvPr id="201" name="テキスト ボックス 200">
                <a:extLst>
                  <a:ext uri="{FF2B5EF4-FFF2-40B4-BE49-F238E27FC236}">
                    <a16:creationId xmlns:a16="http://schemas.microsoft.com/office/drawing/2014/main" id="{6B96E24E-654A-C4C5-B8CE-AD69FB3D35E5}"/>
                  </a:ext>
                </a:extLst>
              </p:cNvPr>
              <p:cNvSpPr txBox="1"/>
              <p:nvPr/>
            </p:nvSpPr>
            <p:spPr>
              <a:xfrm>
                <a:off x="1362054" y="5603872"/>
                <a:ext cx="6351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s</a:t>
                </a:r>
                <a:r>
                  <a:rPr kumimoji="1" lang="ja-JP" altLang="en-US" sz="1400" b="0" i="0" u="none" strike="noStrike" kern="1200" cap="none" spc="0" normalizeH="0" baseline="0" noProof="0">
                    <a:ln>
                      <a:noFill/>
                    </a:ln>
                    <a:solidFill>
                      <a:srgbClr val="000000"/>
                    </a:solidFill>
                    <a:effectLst/>
                    <a:uLnTx/>
                    <a:uFillTx/>
                    <a:latin typeface="Meiryo"/>
                    <a:ea typeface="+mn-ea"/>
                    <a:cs typeface="+mn-cs"/>
                  </a:rPr>
                  <a:t>状態</a:t>
                </a:r>
              </a:p>
            </p:txBody>
          </p:sp>
          <p:sp>
            <p:nvSpPr>
              <p:cNvPr id="202" name="テキスト ボックス 201">
                <a:extLst>
                  <a:ext uri="{FF2B5EF4-FFF2-40B4-BE49-F238E27FC236}">
                    <a16:creationId xmlns:a16="http://schemas.microsoft.com/office/drawing/2014/main" id="{E2902E9C-BD2B-C9EE-5C91-9976812AE431}"/>
                  </a:ext>
                </a:extLst>
              </p:cNvPr>
              <p:cNvSpPr txBox="1"/>
              <p:nvPr/>
            </p:nvSpPr>
            <p:spPr>
              <a:xfrm>
                <a:off x="1349230" y="5201455"/>
                <a:ext cx="647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p</a:t>
                </a:r>
                <a:r>
                  <a:rPr kumimoji="1" lang="ja-JP" altLang="en-US" sz="1400" b="0" i="0" u="none" strike="noStrike" kern="1200" cap="none" spc="0" normalizeH="0" baseline="0" noProof="0">
                    <a:ln>
                      <a:noFill/>
                    </a:ln>
                    <a:solidFill>
                      <a:srgbClr val="000000"/>
                    </a:solidFill>
                    <a:effectLst/>
                    <a:uLnTx/>
                    <a:uFillTx/>
                    <a:latin typeface="Meiryo"/>
                    <a:ea typeface="+mn-ea"/>
                    <a:cs typeface="+mn-cs"/>
                  </a:rPr>
                  <a:t>状態</a:t>
                </a:r>
              </a:p>
            </p:txBody>
          </p:sp>
        </p:grpSp>
      </p:grpSp>
      <p:sp>
        <p:nvSpPr>
          <p:cNvPr id="266" name="テキスト ボックス 265">
            <a:extLst>
              <a:ext uri="{FF2B5EF4-FFF2-40B4-BE49-F238E27FC236}">
                <a16:creationId xmlns:a16="http://schemas.microsoft.com/office/drawing/2014/main" id="{663811D1-8250-2C47-59CD-554252903285}"/>
              </a:ext>
            </a:extLst>
          </p:cNvPr>
          <p:cNvSpPr txBox="1"/>
          <p:nvPr/>
        </p:nvSpPr>
        <p:spPr>
          <a:xfrm>
            <a:off x="8140672" y="3345133"/>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~1 MeV</a:t>
            </a:r>
            <a:endParaRPr kumimoji="1" lang="ja-JP" altLang="en-US" sz="1200" b="0" i="0" u="none" strike="noStrike" kern="1200" cap="none" spc="0" normalizeH="0" baseline="0" noProof="0">
              <a:ln>
                <a:noFill/>
              </a:ln>
              <a:solidFill>
                <a:srgbClr val="000000"/>
              </a:solidFill>
              <a:effectLst/>
              <a:uLnTx/>
              <a:uFillTx/>
              <a:latin typeface="Meiryo"/>
              <a:ea typeface="+mn-ea"/>
              <a:cs typeface="+mn-cs"/>
            </a:endParaRPr>
          </a:p>
        </p:txBody>
      </p:sp>
      <p:sp>
        <p:nvSpPr>
          <p:cNvPr id="267" name="テキスト ボックス 266">
            <a:extLst>
              <a:ext uri="{FF2B5EF4-FFF2-40B4-BE49-F238E27FC236}">
                <a16:creationId xmlns:a16="http://schemas.microsoft.com/office/drawing/2014/main" id="{0F31CF90-DC17-3857-E186-B0803CB214FE}"/>
              </a:ext>
            </a:extLst>
          </p:cNvPr>
          <p:cNvSpPr txBox="1"/>
          <p:nvPr/>
        </p:nvSpPr>
        <p:spPr>
          <a:xfrm>
            <a:off x="8052382" y="3972603"/>
            <a:ext cx="7489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~6 MeV</a:t>
            </a:r>
            <a:endParaRPr kumimoji="1" lang="ja-JP" altLang="en-US" sz="1200" b="0" i="0" u="none" strike="noStrike" kern="1200" cap="none" spc="0" normalizeH="0" baseline="0" noProof="0">
              <a:ln>
                <a:noFill/>
              </a:ln>
              <a:solidFill>
                <a:srgbClr val="000000"/>
              </a:solidFill>
              <a:effectLst/>
              <a:uLnTx/>
              <a:uFillTx/>
              <a:latin typeface="Meiryo"/>
              <a:ea typeface="+mn-ea"/>
              <a:cs typeface="+mn-cs"/>
            </a:endParaRPr>
          </a:p>
        </p:txBody>
      </p:sp>
      <p:pic>
        <p:nvPicPr>
          <p:cNvPr id="269" name="図 268">
            <a:extLst>
              <a:ext uri="{FF2B5EF4-FFF2-40B4-BE49-F238E27FC236}">
                <a16:creationId xmlns:a16="http://schemas.microsoft.com/office/drawing/2014/main" id="{5CA06A37-24CD-E5D8-EC75-18C911FAB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6015" y="4098941"/>
            <a:ext cx="1508367" cy="1896571"/>
          </a:xfrm>
          <a:prstGeom prst="rect">
            <a:avLst/>
          </a:prstGeom>
        </p:spPr>
      </p:pic>
      <p:grpSp>
        <p:nvGrpSpPr>
          <p:cNvPr id="270" name="グループ化 269">
            <a:extLst>
              <a:ext uri="{FF2B5EF4-FFF2-40B4-BE49-F238E27FC236}">
                <a16:creationId xmlns:a16="http://schemas.microsoft.com/office/drawing/2014/main" id="{0F7A907E-BD65-82B5-07DD-C0B84C50FBBC}"/>
              </a:ext>
            </a:extLst>
          </p:cNvPr>
          <p:cNvGrpSpPr/>
          <p:nvPr/>
        </p:nvGrpSpPr>
        <p:grpSpPr>
          <a:xfrm>
            <a:off x="8838108" y="3655701"/>
            <a:ext cx="2987120" cy="2404401"/>
            <a:chOff x="7172534" y="1100129"/>
            <a:chExt cx="2987120" cy="2404401"/>
          </a:xfrm>
        </p:grpSpPr>
        <p:sp>
          <p:nvSpPr>
            <p:cNvPr id="271" name="テキスト ボックス 270">
              <a:extLst>
                <a:ext uri="{FF2B5EF4-FFF2-40B4-BE49-F238E27FC236}">
                  <a16:creationId xmlns:a16="http://schemas.microsoft.com/office/drawing/2014/main" id="{FDA6BDEA-23D0-EBB1-5183-D2C214636B1E}"/>
                </a:ext>
              </a:extLst>
            </p:cNvPr>
            <p:cNvSpPr txBox="1"/>
            <p:nvPr/>
          </p:nvSpPr>
          <p:spPr>
            <a:xfrm>
              <a:off x="7181733" y="1100129"/>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sng" strike="noStrike" kern="1200" cap="none" spc="0" normalizeH="0" baseline="0" noProof="0">
                  <a:ln>
                    <a:noFill/>
                  </a:ln>
                  <a:solidFill>
                    <a:srgbClr val="000000"/>
                  </a:solidFill>
                  <a:effectLst/>
                  <a:uLnTx/>
                  <a:uFillTx/>
                  <a:latin typeface="Meiryo"/>
                  <a:ea typeface="+mn-ea"/>
                  <a:cs typeface="+mn-cs"/>
                </a:rPr>
                <a:t>伊吹イベント</a:t>
              </a:r>
            </a:p>
          </p:txBody>
        </p:sp>
        <p:grpSp>
          <p:nvGrpSpPr>
            <p:cNvPr id="272" name="グループ化 271">
              <a:extLst>
                <a:ext uri="{FF2B5EF4-FFF2-40B4-BE49-F238E27FC236}">
                  <a16:creationId xmlns:a16="http://schemas.microsoft.com/office/drawing/2014/main" id="{A496EE0B-900B-DB62-327F-C1FAF4541FD8}"/>
                </a:ext>
              </a:extLst>
            </p:cNvPr>
            <p:cNvGrpSpPr/>
            <p:nvPr/>
          </p:nvGrpSpPr>
          <p:grpSpPr>
            <a:xfrm>
              <a:off x="7172534" y="1443317"/>
              <a:ext cx="2987120" cy="2061213"/>
              <a:chOff x="4087209" y="1216879"/>
              <a:chExt cx="4601672" cy="3175308"/>
            </a:xfrm>
          </p:grpSpPr>
          <p:pic>
            <p:nvPicPr>
              <p:cNvPr id="317" name="図 316" descr="ダイアグラム&#10;&#10;自動的に生成された説明">
                <a:extLst>
                  <a:ext uri="{FF2B5EF4-FFF2-40B4-BE49-F238E27FC236}">
                    <a16:creationId xmlns:a16="http://schemas.microsoft.com/office/drawing/2014/main" id="{7AEC3C96-E8B0-D1B0-63DB-601B6C97A20E}"/>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087209" y="1216879"/>
                <a:ext cx="4471739" cy="3175308"/>
              </a:xfrm>
              <a:prstGeom prst="rect">
                <a:avLst/>
              </a:prstGeom>
            </p:spPr>
          </p:pic>
          <p:sp>
            <p:nvSpPr>
              <p:cNvPr id="318" name="テキスト ボックス 317">
                <a:extLst>
                  <a:ext uri="{FF2B5EF4-FFF2-40B4-BE49-F238E27FC236}">
                    <a16:creationId xmlns:a16="http://schemas.microsoft.com/office/drawing/2014/main" id="{62E17614-BC24-920D-4A66-FD02E8EDE4AE}"/>
                  </a:ext>
                </a:extLst>
              </p:cNvPr>
              <p:cNvSpPr txBox="1"/>
              <p:nvPr/>
            </p:nvSpPr>
            <p:spPr>
              <a:xfrm>
                <a:off x="7749860" y="2912573"/>
                <a:ext cx="939021"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srgbClr val="000000"/>
                    </a:solidFill>
                    <a:effectLst/>
                    <a:uLnTx/>
                    <a:uFillTx/>
                    <a:latin typeface="Meiryo"/>
                    <a:ea typeface="+mn-ea"/>
                    <a:cs typeface="+mn-cs"/>
                  </a:rPr>
                  <a:t>10</a:t>
                </a:r>
                <a:r>
                  <a:rPr kumimoji="1" lang="en-US" altLang="ja-JP" sz="1600" b="0" i="0" u="none" strike="noStrike" kern="1200" cap="none" spc="0" normalizeH="0" baseline="-25000" noProof="0" dirty="0">
                    <a:ln>
                      <a:noFill/>
                    </a:ln>
                    <a:solidFill>
                      <a:srgbClr val="000000"/>
                    </a:solidFill>
                    <a:effectLst/>
                    <a:uLnTx/>
                    <a:uFillTx/>
                    <a:latin typeface="Symbol" pitchFamily="2" charset="2"/>
                    <a:ea typeface="+mn-ea"/>
                    <a:cs typeface="+mn-cs"/>
                  </a:rPr>
                  <a:t>L</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Be</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sp>
            <p:nvSpPr>
              <p:cNvPr id="319" name="テキスト ボックス 318">
                <a:extLst>
                  <a:ext uri="{FF2B5EF4-FFF2-40B4-BE49-F238E27FC236}">
                    <a16:creationId xmlns:a16="http://schemas.microsoft.com/office/drawing/2014/main" id="{0D64955D-931E-24FE-B53F-DD1D01E8E982}"/>
                  </a:ext>
                </a:extLst>
              </p:cNvPr>
              <p:cNvSpPr txBox="1"/>
              <p:nvPr/>
            </p:nvSpPr>
            <p:spPr>
              <a:xfrm>
                <a:off x="7131241" y="1674022"/>
                <a:ext cx="853094" cy="465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30000" noProof="0" dirty="0">
                    <a:ln>
                      <a:noFill/>
                    </a:ln>
                    <a:solidFill>
                      <a:srgbClr val="000000"/>
                    </a:solidFill>
                    <a:effectLst/>
                    <a:uLnTx/>
                    <a:uFillTx/>
                    <a:latin typeface="Meiryo"/>
                    <a:ea typeface="+mn-ea"/>
                    <a:cs typeface="+mn-cs"/>
                  </a:rPr>
                  <a:t>5</a:t>
                </a:r>
                <a:r>
                  <a:rPr kumimoji="1" lang="en-US" altLang="ja-JP" sz="1600" b="0" i="0" u="none" strike="noStrike" kern="1200" cap="none" spc="0" normalizeH="0" baseline="-25000" noProof="0" dirty="0">
                    <a:ln>
                      <a:noFill/>
                    </a:ln>
                    <a:solidFill>
                      <a:srgbClr val="000000"/>
                    </a:solidFill>
                    <a:effectLst/>
                    <a:uLnTx/>
                    <a:uFillTx/>
                    <a:latin typeface="Symbol" pitchFamily="2" charset="2"/>
                    <a:ea typeface="+mn-ea"/>
                    <a:cs typeface="+mn-cs"/>
                  </a:rPr>
                  <a:t>L</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He</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cxnSp>
            <p:nvCxnSpPr>
              <p:cNvPr id="320" name="直線矢印コネクタ 319">
                <a:extLst>
                  <a:ext uri="{FF2B5EF4-FFF2-40B4-BE49-F238E27FC236}">
                    <a16:creationId xmlns:a16="http://schemas.microsoft.com/office/drawing/2014/main" id="{F384FB81-98B8-F021-998C-1167A7CB7543}"/>
                  </a:ext>
                </a:extLst>
              </p:cNvPr>
              <p:cNvCxnSpPr>
                <a:cxnSpLocks/>
              </p:cNvCxnSpPr>
              <p:nvPr/>
            </p:nvCxnSpPr>
            <p:spPr>
              <a:xfrm flipH="1">
                <a:off x="7155659" y="2106017"/>
                <a:ext cx="120400" cy="286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1" name="直線矢印コネクタ 320">
                <a:extLst>
                  <a:ext uri="{FF2B5EF4-FFF2-40B4-BE49-F238E27FC236}">
                    <a16:creationId xmlns:a16="http://schemas.microsoft.com/office/drawing/2014/main" id="{27F07827-8AE3-E061-A151-5E34D7B02391}"/>
                  </a:ext>
                </a:extLst>
              </p:cNvPr>
              <p:cNvCxnSpPr/>
              <p:nvPr/>
            </p:nvCxnSpPr>
            <p:spPr>
              <a:xfrm flipH="1">
                <a:off x="7595571" y="3298267"/>
                <a:ext cx="4464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2" name="テキスト ボックス 321">
                <a:extLst>
                  <a:ext uri="{FF2B5EF4-FFF2-40B4-BE49-F238E27FC236}">
                    <a16:creationId xmlns:a16="http://schemas.microsoft.com/office/drawing/2014/main" id="{36508699-4C50-F5CB-9EC3-D5E6185496A7}"/>
                  </a:ext>
                </a:extLst>
              </p:cNvPr>
              <p:cNvSpPr txBox="1"/>
              <p:nvPr/>
            </p:nvSpPr>
            <p:spPr>
              <a:xfrm>
                <a:off x="4520696" y="3143798"/>
                <a:ext cx="418705"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Symbol" pitchFamily="2" charset="2"/>
                  <a:ea typeface="+mn-ea"/>
                  <a:cs typeface="+mn-cs"/>
                </a:endParaRPr>
              </a:p>
            </p:txBody>
          </p:sp>
        </p:grpSp>
        <p:sp>
          <p:nvSpPr>
            <p:cNvPr id="273" name="円/楕円 24">
              <a:extLst>
                <a:ext uri="{FF2B5EF4-FFF2-40B4-BE49-F238E27FC236}">
                  <a16:creationId xmlns:a16="http://schemas.microsoft.com/office/drawing/2014/main" id="{85E30BAC-5740-5994-25AF-CBAE84E7AB6D}"/>
                </a:ext>
              </a:extLst>
            </p:cNvPr>
            <p:cNvSpPr/>
            <p:nvPr/>
          </p:nvSpPr>
          <p:spPr>
            <a:xfrm>
              <a:off x="7788460" y="2703443"/>
              <a:ext cx="113396" cy="113396"/>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274" name="直線矢印コネクタ 273">
              <a:extLst>
                <a:ext uri="{FF2B5EF4-FFF2-40B4-BE49-F238E27FC236}">
                  <a16:creationId xmlns:a16="http://schemas.microsoft.com/office/drawing/2014/main" id="{3D8C7D29-79E6-5BE8-D852-71BBA16449A3}"/>
                </a:ext>
              </a:extLst>
            </p:cNvPr>
            <p:cNvCxnSpPr>
              <a:cxnSpLocks/>
            </p:cNvCxnSpPr>
            <p:nvPr/>
          </p:nvCxnSpPr>
          <p:spPr>
            <a:xfrm>
              <a:off x="7922813" y="2796847"/>
              <a:ext cx="291767" cy="14670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75" name="グループ化 274">
              <a:extLst>
                <a:ext uri="{FF2B5EF4-FFF2-40B4-BE49-F238E27FC236}">
                  <a16:creationId xmlns:a16="http://schemas.microsoft.com/office/drawing/2014/main" id="{FAD77768-7264-6B1F-21D9-D5CDEEF30340}"/>
                </a:ext>
              </a:extLst>
            </p:cNvPr>
            <p:cNvGrpSpPr/>
            <p:nvPr/>
          </p:nvGrpSpPr>
          <p:grpSpPr>
            <a:xfrm>
              <a:off x="8370348" y="2862424"/>
              <a:ext cx="290264" cy="229432"/>
              <a:chOff x="2370157" y="5233098"/>
              <a:chExt cx="599015" cy="473476"/>
            </a:xfrm>
          </p:grpSpPr>
          <p:sp>
            <p:nvSpPr>
              <p:cNvPr id="299" name="円弧 298">
                <a:extLst>
                  <a:ext uri="{FF2B5EF4-FFF2-40B4-BE49-F238E27FC236}">
                    <a16:creationId xmlns:a16="http://schemas.microsoft.com/office/drawing/2014/main" id="{BDAC240C-A5BF-7BE4-13D3-2FB19DCEC56B}"/>
                  </a:ext>
                </a:extLst>
              </p:cNvPr>
              <p:cNvSpPr/>
              <p:nvPr/>
            </p:nvSpPr>
            <p:spPr>
              <a:xfrm>
                <a:off x="2370157" y="540388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300" name="グループ化 299">
                <a:extLst>
                  <a:ext uri="{FF2B5EF4-FFF2-40B4-BE49-F238E27FC236}">
                    <a16:creationId xmlns:a16="http://schemas.microsoft.com/office/drawing/2014/main" id="{10235C8B-2FAC-A3FC-E649-591F83BDE88A}"/>
                  </a:ext>
                </a:extLst>
              </p:cNvPr>
              <p:cNvGrpSpPr/>
              <p:nvPr/>
            </p:nvGrpSpPr>
            <p:grpSpPr>
              <a:xfrm>
                <a:off x="2419922" y="5233098"/>
                <a:ext cx="443532" cy="473476"/>
                <a:chOff x="7068812" y="4512731"/>
                <a:chExt cx="907285" cy="968538"/>
              </a:xfrm>
            </p:grpSpPr>
            <p:sp>
              <p:nvSpPr>
                <p:cNvPr id="303" name="円/楕円 20">
                  <a:extLst>
                    <a:ext uri="{FF2B5EF4-FFF2-40B4-BE49-F238E27FC236}">
                      <a16:creationId xmlns:a16="http://schemas.microsoft.com/office/drawing/2014/main" id="{22A83058-C9CA-E90E-A3D9-831253E625A0}"/>
                    </a:ext>
                  </a:extLst>
                </p:cNvPr>
                <p:cNvSpPr/>
                <p:nvPr/>
              </p:nvSpPr>
              <p:spPr>
                <a:xfrm>
                  <a:off x="7572324" y="466518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4" name="円/楕円 27">
                  <a:extLst>
                    <a:ext uri="{FF2B5EF4-FFF2-40B4-BE49-F238E27FC236}">
                      <a16:creationId xmlns:a16="http://schemas.microsoft.com/office/drawing/2014/main" id="{AA7BCAEB-AAD1-C7BB-05E6-B05E2EA0AABD}"/>
                    </a:ext>
                  </a:extLst>
                </p:cNvPr>
                <p:cNvSpPr/>
                <p:nvPr/>
              </p:nvSpPr>
              <p:spPr>
                <a:xfrm>
                  <a:off x="7105767" y="500882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5" name="円/楕円 13">
                  <a:extLst>
                    <a:ext uri="{FF2B5EF4-FFF2-40B4-BE49-F238E27FC236}">
                      <a16:creationId xmlns:a16="http://schemas.microsoft.com/office/drawing/2014/main" id="{017FF52A-1136-D655-9C97-B7E6F93D093F}"/>
                    </a:ext>
                  </a:extLst>
                </p:cNvPr>
                <p:cNvSpPr/>
                <p:nvPr/>
              </p:nvSpPr>
              <p:spPr>
                <a:xfrm>
                  <a:off x="7068812" y="477062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6" name="円/楕円 14">
                  <a:extLst>
                    <a:ext uri="{FF2B5EF4-FFF2-40B4-BE49-F238E27FC236}">
                      <a16:creationId xmlns:a16="http://schemas.microsoft.com/office/drawing/2014/main" id="{761163EA-CEDC-CDF5-3167-A57E38502BD9}"/>
                    </a:ext>
                  </a:extLst>
                </p:cNvPr>
                <p:cNvSpPr/>
                <p:nvPr/>
              </p:nvSpPr>
              <p:spPr>
                <a:xfrm>
                  <a:off x="7330555" y="45127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07" name="円/楕円 16">
                  <a:extLst>
                    <a:ext uri="{FF2B5EF4-FFF2-40B4-BE49-F238E27FC236}">
                      <a16:creationId xmlns:a16="http://schemas.microsoft.com/office/drawing/2014/main" id="{4B39DA6A-EBDD-6620-E97F-164F104D5771}"/>
                    </a:ext>
                  </a:extLst>
                </p:cNvPr>
                <p:cNvSpPr/>
                <p:nvPr/>
              </p:nvSpPr>
              <p:spPr>
                <a:xfrm>
                  <a:off x="7339560" y="514344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8" name="円/楕円 17">
                  <a:extLst>
                    <a:ext uri="{FF2B5EF4-FFF2-40B4-BE49-F238E27FC236}">
                      <a16:creationId xmlns:a16="http://schemas.microsoft.com/office/drawing/2014/main" id="{E87D984D-543A-77C7-CF2D-4ABDF33D9B57}"/>
                    </a:ext>
                  </a:extLst>
                </p:cNvPr>
                <p:cNvSpPr/>
                <p:nvPr/>
              </p:nvSpPr>
              <p:spPr>
                <a:xfrm>
                  <a:off x="7469129" y="49682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9" name="円/楕円 18">
                  <a:extLst>
                    <a:ext uri="{FF2B5EF4-FFF2-40B4-BE49-F238E27FC236}">
                      <a16:creationId xmlns:a16="http://schemas.microsoft.com/office/drawing/2014/main" id="{F058C04A-BEA7-6877-40E2-C880E2707239}"/>
                    </a:ext>
                  </a:extLst>
                </p:cNvPr>
                <p:cNvSpPr/>
                <p:nvPr/>
              </p:nvSpPr>
              <p:spPr>
                <a:xfrm>
                  <a:off x="7638272" y="478439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0" name="円/楕円 21">
                  <a:extLst>
                    <a:ext uri="{FF2B5EF4-FFF2-40B4-BE49-F238E27FC236}">
                      <a16:creationId xmlns:a16="http://schemas.microsoft.com/office/drawing/2014/main" id="{E8B189FB-04E4-C9E6-8C75-005BC07A91BA}"/>
                    </a:ext>
                  </a:extLst>
                </p:cNvPr>
                <p:cNvSpPr/>
                <p:nvPr/>
              </p:nvSpPr>
              <p:spPr>
                <a:xfrm>
                  <a:off x="7512716" y="50734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1" name="円/楕円 22">
                  <a:extLst>
                    <a:ext uri="{FF2B5EF4-FFF2-40B4-BE49-F238E27FC236}">
                      <a16:creationId xmlns:a16="http://schemas.microsoft.com/office/drawing/2014/main" id="{87A20BA7-FA71-5625-2603-5F55C83225BE}"/>
                    </a:ext>
                  </a:extLst>
                </p:cNvPr>
                <p:cNvSpPr/>
                <p:nvPr/>
              </p:nvSpPr>
              <p:spPr>
                <a:xfrm>
                  <a:off x="7129155" y="4651128"/>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2" name="円/楕円 23">
                  <a:extLst>
                    <a:ext uri="{FF2B5EF4-FFF2-40B4-BE49-F238E27FC236}">
                      <a16:creationId xmlns:a16="http://schemas.microsoft.com/office/drawing/2014/main" id="{F9F9ABAC-C69D-476C-C427-3EE85455B383}"/>
                    </a:ext>
                  </a:extLst>
                </p:cNvPr>
                <p:cNvSpPr/>
                <p:nvPr/>
              </p:nvSpPr>
              <p:spPr>
                <a:xfrm>
                  <a:off x="7637279" y="49789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3" name="円/楕円 25">
                  <a:extLst>
                    <a:ext uri="{FF2B5EF4-FFF2-40B4-BE49-F238E27FC236}">
                      <a16:creationId xmlns:a16="http://schemas.microsoft.com/office/drawing/2014/main" id="{46983FA0-57FA-BECF-E568-C3652686A448}"/>
                    </a:ext>
                  </a:extLst>
                </p:cNvPr>
                <p:cNvSpPr/>
                <p:nvPr/>
              </p:nvSpPr>
              <p:spPr>
                <a:xfrm>
                  <a:off x="7439711" y="457504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4" name="円/楕円 26">
                  <a:extLst>
                    <a:ext uri="{FF2B5EF4-FFF2-40B4-BE49-F238E27FC236}">
                      <a16:creationId xmlns:a16="http://schemas.microsoft.com/office/drawing/2014/main" id="{1CC37362-CF03-A73F-8C54-5808691498B3}"/>
                    </a:ext>
                  </a:extLst>
                </p:cNvPr>
                <p:cNvSpPr/>
                <p:nvPr/>
              </p:nvSpPr>
              <p:spPr>
                <a:xfrm>
                  <a:off x="7116097" y="493291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5" name="円/楕円 28">
                  <a:extLst>
                    <a:ext uri="{FF2B5EF4-FFF2-40B4-BE49-F238E27FC236}">
                      <a16:creationId xmlns:a16="http://schemas.microsoft.com/office/drawing/2014/main" id="{8D55140C-3696-3D13-DA7A-DFB993DD163C}"/>
                    </a:ext>
                  </a:extLst>
                </p:cNvPr>
                <p:cNvSpPr/>
                <p:nvPr/>
              </p:nvSpPr>
              <p:spPr>
                <a:xfrm>
                  <a:off x="7313292" y="5040034"/>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6" name="円/楕円 19">
                  <a:extLst>
                    <a:ext uri="{FF2B5EF4-FFF2-40B4-BE49-F238E27FC236}">
                      <a16:creationId xmlns:a16="http://schemas.microsoft.com/office/drawing/2014/main" id="{C403838C-9F11-7C72-3494-21534756A93D}"/>
                    </a:ext>
                  </a:extLst>
                </p:cNvPr>
                <p:cNvSpPr/>
                <p:nvPr/>
              </p:nvSpPr>
              <p:spPr>
                <a:xfrm>
                  <a:off x="7385133" y="48340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301" name="円/楕円 24">
                <a:extLst>
                  <a:ext uri="{FF2B5EF4-FFF2-40B4-BE49-F238E27FC236}">
                    <a16:creationId xmlns:a16="http://schemas.microsoft.com/office/drawing/2014/main" id="{A0733E0F-0991-5907-7CB7-11F0242A501F}"/>
                  </a:ext>
                </a:extLst>
              </p:cNvPr>
              <p:cNvSpPr/>
              <p:nvPr/>
            </p:nvSpPr>
            <p:spPr>
              <a:xfrm>
                <a:off x="2825399" y="5400519"/>
                <a:ext cx="143773" cy="143773"/>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2" name="円弧 301">
                <a:extLst>
                  <a:ext uri="{FF2B5EF4-FFF2-40B4-BE49-F238E27FC236}">
                    <a16:creationId xmlns:a16="http://schemas.microsoft.com/office/drawing/2014/main" id="{C7882EA9-0037-FCAF-15A3-D63ECDA0CDAD}"/>
                  </a:ext>
                </a:extLst>
              </p:cNvPr>
              <p:cNvSpPr/>
              <p:nvPr/>
            </p:nvSpPr>
            <p:spPr>
              <a:xfrm flipV="1">
                <a:off x="2370157" y="5403740"/>
                <a:ext cx="559211" cy="149629"/>
              </a:xfrm>
              <a:prstGeom prst="arc">
                <a:avLst>
                  <a:gd name="adj1" fmla="val 1080419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276" name="グループ化 275">
              <a:extLst>
                <a:ext uri="{FF2B5EF4-FFF2-40B4-BE49-F238E27FC236}">
                  <a16:creationId xmlns:a16="http://schemas.microsoft.com/office/drawing/2014/main" id="{335FC75E-BC3B-310D-9292-4F19442557DD}"/>
                </a:ext>
              </a:extLst>
            </p:cNvPr>
            <p:cNvGrpSpPr/>
            <p:nvPr/>
          </p:nvGrpSpPr>
          <p:grpSpPr>
            <a:xfrm>
              <a:off x="8087161" y="2331415"/>
              <a:ext cx="143870" cy="130992"/>
              <a:chOff x="5843677" y="4879968"/>
              <a:chExt cx="143870" cy="130992"/>
            </a:xfrm>
          </p:grpSpPr>
          <p:sp>
            <p:nvSpPr>
              <p:cNvPr id="294" name="円/楕円 14">
                <a:extLst>
                  <a:ext uri="{FF2B5EF4-FFF2-40B4-BE49-F238E27FC236}">
                    <a16:creationId xmlns:a16="http://schemas.microsoft.com/office/drawing/2014/main" id="{A95DA060-3410-7395-D668-F79493CE1EEB}"/>
                  </a:ext>
                </a:extLst>
              </p:cNvPr>
              <p:cNvSpPr/>
              <p:nvPr/>
            </p:nvSpPr>
            <p:spPr>
              <a:xfrm>
                <a:off x="5852106" y="4930934"/>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5" name="円/楕円 22">
                <a:extLst>
                  <a:ext uri="{FF2B5EF4-FFF2-40B4-BE49-F238E27FC236}">
                    <a16:creationId xmlns:a16="http://schemas.microsoft.com/office/drawing/2014/main" id="{4837AF26-A134-137B-325C-020DFF407AD1}"/>
                  </a:ext>
                </a:extLst>
              </p:cNvPr>
              <p:cNvSpPr/>
              <p:nvPr/>
            </p:nvSpPr>
            <p:spPr>
              <a:xfrm>
                <a:off x="5907521" y="492891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6" name="円/楕円 25">
                <a:extLst>
                  <a:ext uri="{FF2B5EF4-FFF2-40B4-BE49-F238E27FC236}">
                    <a16:creationId xmlns:a16="http://schemas.microsoft.com/office/drawing/2014/main" id="{2C39E8D0-18A4-8A32-AB25-4264706BA5BA}"/>
                  </a:ext>
                </a:extLst>
              </p:cNvPr>
              <p:cNvSpPr/>
              <p:nvPr/>
            </p:nvSpPr>
            <p:spPr>
              <a:xfrm>
                <a:off x="5843677" y="4884435"/>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7" name="円/楕円 19">
                <a:extLst>
                  <a:ext uri="{FF2B5EF4-FFF2-40B4-BE49-F238E27FC236}">
                    <a16:creationId xmlns:a16="http://schemas.microsoft.com/office/drawing/2014/main" id="{1DAC0465-EE5C-A2DC-585A-607FB51AFC46}"/>
                  </a:ext>
                </a:extLst>
              </p:cNvPr>
              <p:cNvSpPr/>
              <p:nvPr/>
            </p:nvSpPr>
            <p:spPr>
              <a:xfrm>
                <a:off x="5902077" y="4879968"/>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8" name="円/楕円 24">
                <a:extLst>
                  <a:ext uri="{FF2B5EF4-FFF2-40B4-BE49-F238E27FC236}">
                    <a16:creationId xmlns:a16="http://schemas.microsoft.com/office/drawing/2014/main" id="{B0743EC0-11FC-879C-8720-4AB7255285D8}"/>
                  </a:ext>
                </a:extLst>
              </p:cNvPr>
              <p:cNvSpPr/>
              <p:nvPr/>
            </p:nvSpPr>
            <p:spPr>
              <a:xfrm>
                <a:off x="5875840" y="4911283"/>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277" name="グループ化 276">
              <a:extLst>
                <a:ext uri="{FF2B5EF4-FFF2-40B4-BE49-F238E27FC236}">
                  <a16:creationId xmlns:a16="http://schemas.microsoft.com/office/drawing/2014/main" id="{AFA4E017-02CE-0116-6C85-BAAA02C45951}"/>
                </a:ext>
              </a:extLst>
            </p:cNvPr>
            <p:cNvGrpSpPr/>
            <p:nvPr/>
          </p:nvGrpSpPr>
          <p:grpSpPr>
            <a:xfrm rot="8485145">
              <a:off x="8461303" y="3151884"/>
              <a:ext cx="415287" cy="199151"/>
              <a:chOff x="6475528" y="5006884"/>
              <a:chExt cx="415287" cy="199151"/>
            </a:xfrm>
          </p:grpSpPr>
          <p:grpSp>
            <p:nvGrpSpPr>
              <p:cNvPr id="280" name="グループ化 279">
                <a:extLst>
                  <a:ext uri="{FF2B5EF4-FFF2-40B4-BE49-F238E27FC236}">
                    <a16:creationId xmlns:a16="http://schemas.microsoft.com/office/drawing/2014/main" id="{6D615EB1-FAF4-63E5-84D1-CEE88922BB36}"/>
                  </a:ext>
                </a:extLst>
              </p:cNvPr>
              <p:cNvGrpSpPr/>
              <p:nvPr/>
            </p:nvGrpSpPr>
            <p:grpSpPr>
              <a:xfrm>
                <a:off x="6721470" y="5034636"/>
                <a:ext cx="143870" cy="130992"/>
                <a:chOff x="6677819" y="5026025"/>
                <a:chExt cx="143870" cy="130992"/>
              </a:xfrm>
            </p:grpSpPr>
            <p:sp>
              <p:nvSpPr>
                <p:cNvPr id="290" name="円/楕円 14">
                  <a:extLst>
                    <a:ext uri="{FF2B5EF4-FFF2-40B4-BE49-F238E27FC236}">
                      <a16:creationId xmlns:a16="http://schemas.microsoft.com/office/drawing/2014/main" id="{2261F843-3B49-F7FA-723F-769975E01572}"/>
                    </a:ext>
                  </a:extLst>
                </p:cNvPr>
                <p:cNvSpPr/>
                <p:nvPr/>
              </p:nvSpPr>
              <p:spPr>
                <a:xfrm>
                  <a:off x="6686248" y="50769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91" name="円/楕円 22">
                  <a:extLst>
                    <a:ext uri="{FF2B5EF4-FFF2-40B4-BE49-F238E27FC236}">
                      <a16:creationId xmlns:a16="http://schemas.microsoft.com/office/drawing/2014/main" id="{ED3AFD12-B2E8-0BCD-CDE7-287B62E86D9E}"/>
                    </a:ext>
                  </a:extLst>
                </p:cNvPr>
                <p:cNvSpPr/>
                <p:nvPr/>
              </p:nvSpPr>
              <p:spPr>
                <a:xfrm>
                  <a:off x="6741663" y="50749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2" name="円/楕円 25">
                  <a:extLst>
                    <a:ext uri="{FF2B5EF4-FFF2-40B4-BE49-F238E27FC236}">
                      <a16:creationId xmlns:a16="http://schemas.microsoft.com/office/drawing/2014/main" id="{76F8201B-5699-21FD-D87C-5202D2ED71BC}"/>
                    </a:ext>
                  </a:extLst>
                </p:cNvPr>
                <p:cNvSpPr/>
                <p:nvPr/>
              </p:nvSpPr>
              <p:spPr>
                <a:xfrm>
                  <a:off x="6677819" y="50304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3" name="円/楕円 19">
                  <a:extLst>
                    <a:ext uri="{FF2B5EF4-FFF2-40B4-BE49-F238E27FC236}">
                      <a16:creationId xmlns:a16="http://schemas.microsoft.com/office/drawing/2014/main" id="{B684730A-AB8D-668E-7B80-94C8523E4BE6}"/>
                    </a:ext>
                  </a:extLst>
                </p:cNvPr>
                <p:cNvSpPr/>
                <p:nvPr/>
              </p:nvSpPr>
              <p:spPr>
                <a:xfrm>
                  <a:off x="6736219" y="50260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281" name="グループ化 280">
                <a:extLst>
                  <a:ext uri="{FF2B5EF4-FFF2-40B4-BE49-F238E27FC236}">
                    <a16:creationId xmlns:a16="http://schemas.microsoft.com/office/drawing/2014/main" id="{9CD06E3E-BBCE-6765-5AC3-42836C4FC559}"/>
                  </a:ext>
                </a:extLst>
              </p:cNvPr>
              <p:cNvGrpSpPr/>
              <p:nvPr/>
            </p:nvGrpSpPr>
            <p:grpSpPr>
              <a:xfrm rot="2857469">
                <a:off x="6504305" y="5044614"/>
                <a:ext cx="143870" cy="130992"/>
                <a:chOff x="6830219" y="5178425"/>
                <a:chExt cx="143870" cy="130992"/>
              </a:xfrm>
            </p:grpSpPr>
            <p:sp>
              <p:nvSpPr>
                <p:cNvPr id="286" name="円/楕円 14">
                  <a:extLst>
                    <a:ext uri="{FF2B5EF4-FFF2-40B4-BE49-F238E27FC236}">
                      <a16:creationId xmlns:a16="http://schemas.microsoft.com/office/drawing/2014/main" id="{8B96D230-F7E7-E1EB-37FA-75438189E97B}"/>
                    </a:ext>
                  </a:extLst>
                </p:cNvPr>
                <p:cNvSpPr/>
                <p:nvPr/>
              </p:nvSpPr>
              <p:spPr>
                <a:xfrm>
                  <a:off x="6838648" y="5229391"/>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87" name="円/楕円 22">
                  <a:extLst>
                    <a:ext uri="{FF2B5EF4-FFF2-40B4-BE49-F238E27FC236}">
                      <a16:creationId xmlns:a16="http://schemas.microsoft.com/office/drawing/2014/main" id="{77641E36-391A-0986-30F3-CDAE67B38533}"/>
                    </a:ext>
                  </a:extLst>
                </p:cNvPr>
                <p:cNvSpPr/>
                <p:nvPr/>
              </p:nvSpPr>
              <p:spPr>
                <a:xfrm>
                  <a:off x="6894063" y="522737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8" name="円/楕円 25">
                  <a:extLst>
                    <a:ext uri="{FF2B5EF4-FFF2-40B4-BE49-F238E27FC236}">
                      <a16:creationId xmlns:a16="http://schemas.microsoft.com/office/drawing/2014/main" id="{7F87A7DB-1D7E-38CA-1990-902DA4D3DB00}"/>
                    </a:ext>
                  </a:extLst>
                </p:cNvPr>
                <p:cNvSpPr/>
                <p:nvPr/>
              </p:nvSpPr>
              <p:spPr>
                <a:xfrm>
                  <a:off x="6830219" y="5182892"/>
                  <a:ext cx="80026" cy="800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9" name="円/楕円 19">
                  <a:extLst>
                    <a:ext uri="{FF2B5EF4-FFF2-40B4-BE49-F238E27FC236}">
                      <a16:creationId xmlns:a16="http://schemas.microsoft.com/office/drawing/2014/main" id="{4471832F-1A05-8D41-DCBF-35C6DCEF4BD7}"/>
                    </a:ext>
                  </a:extLst>
                </p:cNvPr>
                <p:cNvSpPr/>
                <p:nvPr/>
              </p:nvSpPr>
              <p:spPr>
                <a:xfrm>
                  <a:off x="6888619" y="5178425"/>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282" name="円/楕円 281">
                <a:extLst>
                  <a:ext uri="{FF2B5EF4-FFF2-40B4-BE49-F238E27FC236}">
                    <a16:creationId xmlns:a16="http://schemas.microsoft.com/office/drawing/2014/main" id="{7FD2D81E-BD40-A81F-808C-A0CEF8337658}"/>
                  </a:ext>
                </a:extLst>
              </p:cNvPr>
              <p:cNvSpPr/>
              <p:nvPr/>
            </p:nvSpPr>
            <p:spPr>
              <a:xfrm>
                <a:off x="6475528" y="501282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83" name="円/楕円 282">
                <a:extLst>
                  <a:ext uri="{FF2B5EF4-FFF2-40B4-BE49-F238E27FC236}">
                    <a16:creationId xmlns:a16="http://schemas.microsoft.com/office/drawing/2014/main" id="{05FA1EC6-ACC6-4F8D-F491-B5BC20380579}"/>
                  </a:ext>
                </a:extLst>
              </p:cNvPr>
              <p:cNvSpPr/>
              <p:nvPr/>
            </p:nvSpPr>
            <p:spPr>
              <a:xfrm>
                <a:off x="6697604" y="5006884"/>
                <a:ext cx="193211" cy="193211"/>
              </a:xfrm>
              <a:prstGeom prst="ellips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84" name="円/楕円 13">
                <a:extLst>
                  <a:ext uri="{FF2B5EF4-FFF2-40B4-BE49-F238E27FC236}">
                    <a16:creationId xmlns:a16="http://schemas.microsoft.com/office/drawing/2014/main" id="{EDC54250-B406-4304-828D-47150CB2E86F}"/>
                  </a:ext>
                </a:extLst>
              </p:cNvPr>
              <p:cNvSpPr/>
              <p:nvPr/>
            </p:nvSpPr>
            <p:spPr>
              <a:xfrm>
                <a:off x="6652325" y="5080350"/>
                <a:ext cx="80026" cy="8002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5" name="円/楕円 24">
                <a:extLst>
                  <a:ext uri="{FF2B5EF4-FFF2-40B4-BE49-F238E27FC236}">
                    <a16:creationId xmlns:a16="http://schemas.microsoft.com/office/drawing/2014/main" id="{B3D88930-A1B4-257D-6736-58B75DE29C5C}"/>
                  </a:ext>
                </a:extLst>
              </p:cNvPr>
              <p:cNvSpPr/>
              <p:nvPr/>
            </p:nvSpPr>
            <p:spPr>
              <a:xfrm>
                <a:off x="6633268" y="5036810"/>
                <a:ext cx="74246" cy="74246"/>
              </a:xfrm>
              <a:prstGeom prst="ellipse">
                <a:avLst/>
              </a:prstGeom>
              <a:gradFill flip="none" rotWithShape="1">
                <a:gsLst>
                  <a:gs pos="0">
                    <a:srgbClr val="FFFFFF"/>
                  </a:gs>
                  <a:gs pos="22000">
                    <a:srgbClr val="D13E79">
                      <a:lumMod val="20000"/>
                      <a:lumOff val="80000"/>
                    </a:srgbClr>
                  </a:gs>
                  <a:gs pos="69000">
                    <a:srgbClr val="FF26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cxnSp>
          <p:nvCxnSpPr>
            <p:cNvPr id="278" name="直線矢印コネクタ 277">
              <a:extLst>
                <a:ext uri="{FF2B5EF4-FFF2-40B4-BE49-F238E27FC236}">
                  <a16:creationId xmlns:a16="http://schemas.microsoft.com/office/drawing/2014/main" id="{5345A872-A9F3-2675-3E06-0AA5CA600899}"/>
                </a:ext>
              </a:extLst>
            </p:cNvPr>
            <p:cNvCxnSpPr>
              <a:cxnSpLocks/>
            </p:cNvCxnSpPr>
            <p:nvPr/>
          </p:nvCxnSpPr>
          <p:spPr>
            <a:xfrm flipH="1" flipV="1">
              <a:off x="8231031" y="2508369"/>
              <a:ext cx="203751" cy="355912"/>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直線矢印コネクタ 278">
              <a:extLst>
                <a:ext uri="{FF2B5EF4-FFF2-40B4-BE49-F238E27FC236}">
                  <a16:creationId xmlns:a16="http://schemas.microsoft.com/office/drawing/2014/main" id="{3DB8399F-75FF-16BF-2BF7-663F36940B2E}"/>
                </a:ext>
              </a:extLst>
            </p:cNvPr>
            <p:cNvCxnSpPr>
              <a:cxnSpLocks/>
              <a:endCxn id="289" idx="6"/>
            </p:cNvCxnSpPr>
            <p:nvPr/>
          </p:nvCxnSpPr>
          <p:spPr>
            <a:xfrm>
              <a:off x="8618922" y="3095136"/>
              <a:ext cx="61669" cy="101500"/>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grpSp>
      <p:sp>
        <p:nvSpPr>
          <p:cNvPr id="325" name="テキスト ボックス 324">
            <a:extLst>
              <a:ext uri="{FF2B5EF4-FFF2-40B4-BE49-F238E27FC236}">
                <a16:creationId xmlns:a16="http://schemas.microsoft.com/office/drawing/2014/main" id="{6EB5A26A-9D60-3DD7-0998-7BB353581113}"/>
              </a:ext>
            </a:extLst>
          </p:cNvPr>
          <p:cNvSpPr txBox="1"/>
          <p:nvPr/>
        </p:nvSpPr>
        <p:spPr>
          <a:xfrm>
            <a:off x="6898521" y="6102019"/>
            <a:ext cx="529347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000000"/>
                </a:solidFill>
                <a:effectLst/>
                <a:uLnTx/>
                <a:uFillTx/>
                <a:latin typeface="Symbol" pitchFamily="2" charset="2"/>
              </a:rPr>
              <a:t>X</a:t>
            </a:r>
            <a:r>
              <a:rPr kumimoji="1" lang="en-US" altLang="ja-JP" sz="1800" b="0" i="0" u="sng" strike="noStrike" kern="1200" cap="none" spc="0" normalizeH="0" baseline="0" noProof="0" dirty="0">
                <a:ln>
                  <a:noFill/>
                </a:ln>
                <a:solidFill>
                  <a:srgbClr val="000000"/>
                </a:solidFill>
                <a:effectLst/>
                <a:uLnTx/>
                <a:uFillTx/>
                <a:latin typeface="Meiryo"/>
                <a:ea typeface="+mn-ea"/>
                <a:cs typeface="+mn-cs"/>
              </a:rPr>
              <a:t> also feels attractive potential inside nuclei</a:t>
            </a:r>
            <a:endParaRPr kumimoji="1" lang="ja-JP" altLang="en-US" sz="1800" b="0" i="0" u="sng" strike="noStrike" kern="1200" cap="none" spc="0" normalizeH="0" baseline="0" noProof="0">
              <a:ln>
                <a:noFill/>
              </a:ln>
              <a:solidFill>
                <a:srgbClr val="000000"/>
              </a:solidFill>
              <a:effectLst/>
              <a:uLnTx/>
              <a:uFillTx/>
              <a:latin typeface="Meiryo"/>
              <a:ea typeface="+mn-ea"/>
              <a:cs typeface="+mn-cs"/>
            </a:endParaRPr>
          </a:p>
        </p:txBody>
      </p:sp>
      <p:sp>
        <p:nvSpPr>
          <p:cNvPr id="326" name="テキスト ボックス 325">
            <a:extLst>
              <a:ext uri="{FF2B5EF4-FFF2-40B4-BE49-F238E27FC236}">
                <a16:creationId xmlns:a16="http://schemas.microsoft.com/office/drawing/2014/main" id="{406BAEF3-59CA-C2FF-1615-96D7E33A4AA5}"/>
              </a:ext>
            </a:extLst>
          </p:cNvPr>
          <p:cNvSpPr txBox="1"/>
          <p:nvPr/>
        </p:nvSpPr>
        <p:spPr>
          <a:xfrm>
            <a:off x="902766" y="2516173"/>
            <a:ext cx="18561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Λ</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1800" b="1" i="0" u="none" strike="noStrike" kern="1200" cap="none" spc="0" normalizeH="0" baseline="0" noProof="0">
              <a:ln>
                <a:noFill/>
              </a:ln>
              <a:solidFill>
                <a:srgbClr val="000000"/>
              </a:solidFill>
              <a:effectLst/>
              <a:uLnTx/>
              <a:uFillTx/>
              <a:latin typeface="Meiryo"/>
              <a:ea typeface="+mn-ea"/>
              <a:cs typeface="+mn-cs"/>
            </a:endParaRPr>
          </a:p>
        </p:txBody>
      </p:sp>
      <p:cxnSp>
        <p:nvCxnSpPr>
          <p:cNvPr id="328" name="直線コネクタ 327">
            <a:extLst>
              <a:ext uri="{FF2B5EF4-FFF2-40B4-BE49-F238E27FC236}">
                <a16:creationId xmlns:a16="http://schemas.microsoft.com/office/drawing/2014/main" id="{2A62A60A-968E-88AD-EC73-235386D8E3A2}"/>
              </a:ext>
            </a:extLst>
          </p:cNvPr>
          <p:cNvCxnSpPr/>
          <p:nvPr/>
        </p:nvCxnSpPr>
        <p:spPr>
          <a:xfrm flipH="1">
            <a:off x="3492708" y="4763443"/>
            <a:ext cx="110927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29" name="テキスト ボックス 328">
            <a:extLst>
              <a:ext uri="{FF2B5EF4-FFF2-40B4-BE49-F238E27FC236}">
                <a16:creationId xmlns:a16="http://schemas.microsoft.com/office/drawing/2014/main" id="{8F3CC7BC-E2A3-C0E1-B16E-E4147C014F2B}"/>
              </a:ext>
            </a:extLst>
          </p:cNvPr>
          <p:cNvSpPr txBox="1"/>
          <p:nvPr/>
        </p:nvSpPr>
        <p:spPr>
          <a:xfrm>
            <a:off x="3085339" y="4527348"/>
            <a:ext cx="9236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-30 MeV</a:t>
            </a:r>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p:sp>
        <p:nvSpPr>
          <p:cNvPr id="330" name="テキスト ボックス 329">
            <a:extLst>
              <a:ext uri="{FF2B5EF4-FFF2-40B4-BE49-F238E27FC236}">
                <a16:creationId xmlns:a16="http://schemas.microsoft.com/office/drawing/2014/main" id="{F24B44B9-2EC5-64B0-DA1A-EEF0B5A780E2}"/>
              </a:ext>
            </a:extLst>
          </p:cNvPr>
          <p:cNvSpPr txBox="1"/>
          <p:nvPr/>
        </p:nvSpPr>
        <p:spPr>
          <a:xfrm>
            <a:off x="7351652" y="4586987"/>
            <a:ext cx="4283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31" name="角丸四角形 330">
            <a:extLst>
              <a:ext uri="{FF2B5EF4-FFF2-40B4-BE49-F238E27FC236}">
                <a16:creationId xmlns:a16="http://schemas.microsoft.com/office/drawing/2014/main" id="{9B20140A-5501-0E6F-62D9-688A99225952}"/>
              </a:ext>
            </a:extLst>
          </p:cNvPr>
          <p:cNvSpPr/>
          <p:nvPr/>
        </p:nvSpPr>
        <p:spPr>
          <a:xfrm>
            <a:off x="3850444" y="118908"/>
            <a:ext cx="8294381" cy="2242415"/>
          </a:xfrm>
          <a:prstGeom prst="roundRect">
            <a:avLst>
              <a:gd name="adj" fmla="val 4207"/>
            </a:avLst>
          </a:prstGeom>
          <a:solidFill>
            <a:schemeClr val="accent4">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32" name="Rectangle 30">
            <a:extLst>
              <a:ext uri="{FF2B5EF4-FFF2-40B4-BE49-F238E27FC236}">
                <a16:creationId xmlns:a16="http://schemas.microsoft.com/office/drawing/2014/main" id="{C3878B46-1B87-DE17-6722-B749071D0310}"/>
              </a:ext>
            </a:extLst>
          </p:cNvPr>
          <p:cNvSpPr>
            <a:spLocks noChangeArrowheads="1"/>
          </p:cNvSpPr>
          <p:nvPr/>
        </p:nvSpPr>
        <p:spPr bwMode="auto">
          <a:xfrm>
            <a:off x="10373719" y="1558842"/>
            <a:ext cx="1525074" cy="617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defTabSz="449263">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1"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449263" rtl="0" eaLnBrk="1" fontAlgn="auto" latinLnBrk="0" hangingPunct="1">
              <a:lnSpc>
                <a:spcPct val="100000"/>
              </a:lnSpc>
              <a:spcBef>
                <a:spcPct val="0"/>
              </a:spcBef>
              <a:spcAft>
                <a:spcPts val="0"/>
              </a:spcAft>
              <a:buClr>
                <a:srgbClr val="000000"/>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u </a:t>
            </a: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d </a:t>
            </a:r>
            <a:r>
              <a:rPr kumimoji="0" lang="en-GB" altLang="ja-JP"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N</a:t>
            </a:r>
            <a:r>
              <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a:t>
            </a:r>
          </a:p>
          <a:p>
            <a:pPr marL="0" marR="0" lvl="0" indent="0" algn="ctr" defTabSz="449263" rtl="0" eaLnBrk="1" fontAlgn="auto" latinLnBrk="0" hangingPunct="1">
              <a:lnSpc>
                <a:spcPct val="100000"/>
              </a:lnSpc>
              <a:spcBef>
                <a:spcPct val="0"/>
              </a:spcBef>
              <a:spcAft>
                <a:spcPts val="0"/>
              </a:spcAft>
              <a:buClr>
                <a:srgbClr val="000000"/>
              </a:buClr>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GB" altLang="ja-JP"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テキスト ボックス 332">
            <a:extLst>
              <a:ext uri="{FF2B5EF4-FFF2-40B4-BE49-F238E27FC236}">
                <a16:creationId xmlns:a16="http://schemas.microsoft.com/office/drawing/2014/main" id="{A11FE62C-616C-9636-ADE4-C0B92DC3AC7E}"/>
              </a:ext>
            </a:extLst>
          </p:cNvPr>
          <p:cNvSpPr txBox="1"/>
          <p:nvPr/>
        </p:nvSpPr>
        <p:spPr>
          <a:xfrm>
            <a:off x="6342948" y="1407932"/>
            <a:ext cx="24384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Appearance of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allow appearance</a:t>
            </a:r>
          </a:p>
          <a:p>
            <a:pPr marR="0" lvl="0" algn="l" defTabSz="914400" rtl="0" eaLnBrk="1" fontAlgn="auto" latinLnBrk="0" hangingPunct="1">
              <a:lnSpc>
                <a:spcPct val="100000"/>
              </a:lnSpc>
              <a:spcBef>
                <a:spcPts val="0"/>
              </a:spcBef>
              <a:spcAft>
                <a:spcPts val="0"/>
              </a:spcAft>
              <a:buClrTx/>
              <a:buSzTx/>
              <a:tabLst/>
              <a:defRPr/>
            </a:pPr>
            <a:r>
              <a:rPr lang="en-US" altLang="ja-JP" dirty="0">
                <a:solidFill>
                  <a:srgbClr val="000000"/>
                </a:solidFill>
                <a:latin typeface="Meiryo"/>
              </a:rPr>
              <a:t>    of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39" name="テキスト ボックス 338">
            <a:extLst>
              <a:ext uri="{FF2B5EF4-FFF2-40B4-BE49-F238E27FC236}">
                <a16:creationId xmlns:a16="http://schemas.microsoft.com/office/drawing/2014/main" id="{17B66A15-80A8-1496-C63A-35266AAE7F8A}"/>
              </a:ext>
            </a:extLst>
          </p:cNvPr>
          <p:cNvSpPr txBox="1"/>
          <p:nvPr/>
        </p:nvSpPr>
        <p:spPr>
          <a:xfrm>
            <a:off x="4301388" y="493516"/>
            <a:ext cx="31210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Is it a system consisting of neutrons and </a:t>
            </a:r>
            <a:r>
              <a:rPr kumimoji="1" lang="en-US" altLang="ja-JP" sz="1800" b="0" i="0" u="none" strike="noStrike" kern="1200" cap="none" spc="0" normalizeH="0" baseline="0" noProof="0" dirty="0">
                <a:ln>
                  <a:noFill/>
                </a:ln>
                <a:solidFill>
                  <a:srgbClr val="000000"/>
                </a:solidFill>
                <a:effectLst/>
                <a:uLnTx/>
                <a:uFillTx/>
                <a:latin typeface="Symbol" pitchFamily="2" charset="2"/>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40" name="テキスト ボックス 339">
            <a:extLst>
              <a:ext uri="{FF2B5EF4-FFF2-40B4-BE49-F238E27FC236}">
                <a16:creationId xmlns:a16="http://schemas.microsoft.com/office/drawing/2014/main" id="{4362804F-43EA-B995-8018-C214C787089D}"/>
              </a:ext>
            </a:extLst>
          </p:cNvPr>
          <p:cNvSpPr txBox="1"/>
          <p:nvPr/>
        </p:nvSpPr>
        <p:spPr>
          <a:xfrm>
            <a:off x="7809968" y="359510"/>
            <a:ext cx="39523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More symmetric matter consisting various hyperons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56" name="テキスト ボックス 355">
            <a:extLst>
              <a:ext uri="{FF2B5EF4-FFF2-40B4-BE49-F238E27FC236}">
                <a16:creationId xmlns:a16="http://schemas.microsoft.com/office/drawing/2014/main" id="{C7978AAD-B25A-57C1-C876-3EFE524754B6}"/>
              </a:ext>
            </a:extLst>
          </p:cNvPr>
          <p:cNvSpPr txBox="1"/>
          <p:nvPr/>
        </p:nvSpPr>
        <p:spPr>
          <a:xfrm>
            <a:off x="5075215" y="93472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Meiryo"/>
                <a:ea typeface="+mn-ea"/>
                <a:cs typeface="+mn-cs"/>
              </a:rPr>
              <a:t>n</a:t>
            </a:r>
            <a:endParaRPr kumimoji="1" lang="ja-JP" altLang="en-US" sz="2000" b="0" i="0" u="none" strike="noStrike" kern="1200" cap="none" spc="0" normalizeH="0" baseline="0" noProof="0">
              <a:ln>
                <a:noFill/>
              </a:ln>
              <a:solidFill>
                <a:srgbClr val="00B050"/>
              </a:solidFill>
              <a:effectLst/>
              <a:uLnTx/>
              <a:uFillTx/>
              <a:latin typeface="Meiryo"/>
              <a:ea typeface="+mn-ea"/>
              <a:cs typeface="+mn-cs"/>
            </a:endParaRPr>
          </a:p>
        </p:txBody>
      </p:sp>
      <p:sp>
        <p:nvSpPr>
          <p:cNvPr id="357" name="テキスト ボックス 356">
            <a:extLst>
              <a:ext uri="{FF2B5EF4-FFF2-40B4-BE49-F238E27FC236}">
                <a16:creationId xmlns:a16="http://schemas.microsoft.com/office/drawing/2014/main" id="{3E3D8501-563A-D9B1-5E36-7B92FDACA8C2}"/>
              </a:ext>
            </a:extLst>
          </p:cNvPr>
          <p:cNvSpPr txBox="1"/>
          <p:nvPr/>
        </p:nvSpPr>
        <p:spPr>
          <a:xfrm>
            <a:off x="5589493" y="962286"/>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D13E79"/>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D13E79"/>
              </a:solidFill>
              <a:effectLst/>
              <a:uLnTx/>
              <a:uFillTx/>
              <a:latin typeface="Symbol" pitchFamily="2" charset="2"/>
              <a:ea typeface="+mn-ea"/>
              <a:cs typeface="+mn-cs"/>
            </a:endParaRPr>
          </a:p>
        </p:txBody>
      </p:sp>
      <p:sp>
        <p:nvSpPr>
          <p:cNvPr id="358" name="テキスト ボックス 357">
            <a:extLst>
              <a:ext uri="{FF2B5EF4-FFF2-40B4-BE49-F238E27FC236}">
                <a16:creationId xmlns:a16="http://schemas.microsoft.com/office/drawing/2014/main" id="{B74F0F85-CA93-B093-387E-BB2A0F5CCD8A}"/>
              </a:ext>
            </a:extLst>
          </p:cNvPr>
          <p:cNvSpPr txBox="1"/>
          <p:nvPr/>
        </p:nvSpPr>
        <p:spPr>
          <a:xfrm>
            <a:off x="8772704" y="900893"/>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Meiryo"/>
                <a:ea typeface="+mn-ea"/>
                <a:cs typeface="+mn-cs"/>
              </a:rPr>
              <a:t>p</a:t>
            </a:r>
            <a:endParaRPr kumimoji="1" lang="ja-JP" altLang="en-US" sz="1800" b="0" i="0" u="none" strike="noStrike" kern="1200" cap="none" spc="0" normalizeH="0" baseline="0" noProof="0">
              <a:ln>
                <a:noFill/>
              </a:ln>
              <a:solidFill>
                <a:srgbClr val="0070C0"/>
              </a:solidFill>
              <a:effectLst/>
              <a:uLnTx/>
              <a:uFillTx/>
              <a:latin typeface="Meiryo"/>
              <a:ea typeface="+mn-ea"/>
              <a:cs typeface="+mn-cs"/>
            </a:endParaRPr>
          </a:p>
        </p:txBody>
      </p:sp>
      <p:sp>
        <p:nvSpPr>
          <p:cNvPr id="359" name="テキスト ボックス 358">
            <a:extLst>
              <a:ext uri="{FF2B5EF4-FFF2-40B4-BE49-F238E27FC236}">
                <a16:creationId xmlns:a16="http://schemas.microsoft.com/office/drawing/2014/main" id="{CC05C09E-A3B1-755B-67C1-31B2E668A71E}"/>
              </a:ext>
            </a:extLst>
          </p:cNvPr>
          <p:cNvSpPr txBox="1"/>
          <p:nvPr/>
        </p:nvSpPr>
        <p:spPr>
          <a:xfrm>
            <a:off x="9086111" y="87514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Meiryo"/>
                <a:ea typeface="+mn-ea"/>
                <a:cs typeface="+mn-cs"/>
              </a:rPr>
              <a:t>n</a:t>
            </a:r>
            <a:endParaRPr kumimoji="1" lang="ja-JP" altLang="en-US" sz="2000" b="0" i="0" u="none" strike="noStrike" kern="1200" cap="none" spc="0" normalizeH="0" baseline="0" noProof="0">
              <a:ln>
                <a:noFill/>
              </a:ln>
              <a:solidFill>
                <a:srgbClr val="00B050"/>
              </a:solidFill>
              <a:effectLst/>
              <a:uLnTx/>
              <a:uFillTx/>
              <a:latin typeface="Meiryo"/>
              <a:ea typeface="+mn-ea"/>
              <a:cs typeface="+mn-cs"/>
            </a:endParaRPr>
          </a:p>
        </p:txBody>
      </p:sp>
      <p:sp>
        <p:nvSpPr>
          <p:cNvPr id="360" name="テキスト ボックス 359">
            <a:extLst>
              <a:ext uri="{FF2B5EF4-FFF2-40B4-BE49-F238E27FC236}">
                <a16:creationId xmlns:a16="http://schemas.microsoft.com/office/drawing/2014/main" id="{30A64125-7B33-770A-E136-2E7921B74A6A}"/>
              </a:ext>
            </a:extLst>
          </p:cNvPr>
          <p:cNvSpPr txBox="1"/>
          <p:nvPr/>
        </p:nvSpPr>
        <p:spPr>
          <a:xfrm>
            <a:off x="9408513" y="876962"/>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D13E79"/>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D13E79"/>
              </a:solidFill>
              <a:effectLst/>
              <a:uLnTx/>
              <a:uFillTx/>
              <a:latin typeface="Symbol" pitchFamily="2" charset="2"/>
              <a:ea typeface="+mn-ea"/>
              <a:cs typeface="+mn-cs"/>
            </a:endParaRPr>
          </a:p>
        </p:txBody>
      </p:sp>
      <p:sp>
        <p:nvSpPr>
          <p:cNvPr id="361" name="テキスト ボックス 360">
            <a:extLst>
              <a:ext uri="{FF2B5EF4-FFF2-40B4-BE49-F238E27FC236}">
                <a16:creationId xmlns:a16="http://schemas.microsoft.com/office/drawing/2014/main" id="{3B4288E1-AC99-30E8-B70F-A36284B50ED5}"/>
              </a:ext>
            </a:extLst>
          </p:cNvPr>
          <p:cNvSpPr txBox="1"/>
          <p:nvPr/>
        </p:nvSpPr>
        <p:spPr>
          <a:xfrm>
            <a:off x="10100356" y="87689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C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FFC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FFC000"/>
              </a:solidFill>
              <a:effectLst/>
              <a:uLnTx/>
              <a:uFillTx/>
              <a:latin typeface="Symbol" pitchFamily="2" charset="2"/>
              <a:ea typeface="+mn-ea"/>
              <a:cs typeface="+mn-cs"/>
            </a:endParaRPr>
          </a:p>
        </p:txBody>
      </p:sp>
      <p:sp>
        <p:nvSpPr>
          <p:cNvPr id="362" name="テキスト ボックス 361">
            <a:extLst>
              <a:ext uri="{FF2B5EF4-FFF2-40B4-BE49-F238E27FC236}">
                <a16:creationId xmlns:a16="http://schemas.microsoft.com/office/drawing/2014/main" id="{EA9F9B56-C882-1139-0CFA-D0D787F79878}"/>
              </a:ext>
            </a:extLst>
          </p:cNvPr>
          <p:cNvSpPr txBox="1"/>
          <p:nvPr/>
        </p:nvSpPr>
        <p:spPr>
          <a:xfrm>
            <a:off x="9759196" y="883908"/>
            <a:ext cx="4106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C000"/>
                </a:solidFill>
                <a:effectLst/>
                <a:uLnTx/>
                <a:uFillTx/>
                <a:latin typeface="Symbol" pitchFamily="2" charset="2"/>
                <a:ea typeface="+mn-ea"/>
                <a:cs typeface="+mn-cs"/>
              </a:rPr>
              <a:t>X</a:t>
            </a:r>
            <a:r>
              <a:rPr kumimoji="1" lang="en-US" altLang="ja-JP" sz="1800" b="0" i="0" u="none" strike="noStrike" kern="1200" cap="none" spc="0" normalizeH="0" baseline="30000" noProof="0" dirty="0">
                <a:ln>
                  <a:noFill/>
                </a:ln>
                <a:solidFill>
                  <a:srgbClr val="FFC000"/>
                </a:solidFill>
                <a:effectLst/>
                <a:uLnTx/>
                <a:uFillTx/>
                <a:latin typeface="Symbol" pitchFamily="2" charset="2"/>
                <a:ea typeface="+mn-ea"/>
                <a:cs typeface="+mn-cs"/>
              </a:rPr>
              <a:t>0</a:t>
            </a:r>
            <a:endParaRPr kumimoji="1" lang="ja-JP" altLang="en-US" sz="1800" b="0" i="0" u="none" strike="noStrike" kern="1200" cap="none" spc="0" normalizeH="0" baseline="30000" noProof="0">
              <a:ln>
                <a:noFill/>
              </a:ln>
              <a:solidFill>
                <a:srgbClr val="FFC000"/>
              </a:solidFill>
              <a:effectLst/>
              <a:uLnTx/>
              <a:uFillTx/>
              <a:latin typeface="Symbol" pitchFamily="2" charset="2"/>
              <a:ea typeface="+mn-ea"/>
              <a:cs typeface="+mn-cs"/>
            </a:endParaRPr>
          </a:p>
        </p:txBody>
      </p:sp>
      <p:sp>
        <p:nvSpPr>
          <p:cNvPr id="363" name="テキスト ボックス 362">
            <a:extLst>
              <a:ext uri="{FF2B5EF4-FFF2-40B4-BE49-F238E27FC236}">
                <a16:creationId xmlns:a16="http://schemas.microsoft.com/office/drawing/2014/main" id="{028EA286-1227-34B3-6277-B4FC71F7C3BF}"/>
              </a:ext>
            </a:extLst>
          </p:cNvPr>
          <p:cNvSpPr txBox="1"/>
          <p:nvPr/>
        </p:nvSpPr>
        <p:spPr>
          <a:xfrm>
            <a:off x="4030200" y="155085"/>
            <a:ext cx="53857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Particle composition deep inside neutron stars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30" name="図 29" descr="背景パターン&#10;&#10;自動的に生成された説明">
            <a:extLst>
              <a:ext uri="{FF2B5EF4-FFF2-40B4-BE49-F238E27FC236}">
                <a16:creationId xmlns:a16="http://schemas.microsoft.com/office/drawing/2014/main" id="{63A0CDEA-FE58-6FE1-83E9-6AB5F3F31CFC}"/>
              </a:ext>
            </a:extLst>
          </p:cNvPr>
          <p:cNvPicPr>
            <a:picLocks noChangeAspect="1"/>
          </p:cNvPicPr>
          <p:nvPr/>
        </p:nvPicPr>
        <p:blipFill rotWithShape="1">
          <a:blip r:embed="rId11"/>
          <a:srcRect t="16863" b="7353"/>
          <a:stretch/>
        </p:blipFill>
        <p:spPr>
          <a:xfrm>
            <a:off x="4676451" y="1288210"/>
            <a:ext cx="1521582" cy="901633"/>
          </a:xfrm>
          <a:prstGeom prst="rect">
            <a:avLst/>
          </a:prstGeom>
        </p:spPr>
      </p:pic>
      <p:pic>
        <p:nvPicPr>
          <p:cNvPr id="32" name="図 31" descr="背景パターン&#10;&#10;自動的に生成された説明">
            <a:extLst>
              <a:ext uri="{FF2B5EF4-FFF2-40B4-BE49-F238E27FC236}">
                <a16:creationId xmlns:a16="http://schemas.microsoft.com/office/drawing/2014/main" id="{1E14136D-E8D0-5D96-CE30-316423E32D16}"/>
              </a:ext>
            </a:extLst>
          </p:cNvPr>
          <p:cNvPicPr>
            <a:picLocks noChangeAspect="1"/>
          </p:cNvPicPr>
          <p:nvPr/>
        </p:nvPicPr>
        <p:blipFill rotWithShape="1">
          <a:blip r:embed="rId12"/>
          <a:srcRect t="18037" b="8594"/>
          <a:stretch/>
        </p:blipFill>
        <p:spPr>
          <a:xfrm>
            <a:off x="8847307" y="1227182"/>
            <a:ext cx="1610979" cy="929443"/>
          </a:xfrm>
          <a:prstGeom prst="rect">
            <a:avLst/>
          </a:prstGeom>
        </p:spPr>
      </p:pic>
      <p:sp>
        <p:nvSpPr>
          <p:cNvPr id="62" name="正方形/長方形 61">
            <a:extLst>
              <a:ext uri="{FF2B5EF4-FFF2-40B4-BE49-F238E27FC236}">
                <a16:creationId xmlns:a16="http://schemas.microsoft.com/office/drawing/2014/main" id="{76EACA7E-6085-9E79-5AD4-4018FFB12992}"/>
              </a:ext>
            </a:extLst>
          </p:cNvPr>
          <p:cNvSpPr/>
          <p:nvPr/>
        </p:nvSpPr>
        <p:spPr>
          <a:xfrm>
            <a:off x="5222464" y="2466993"/>
            <a:ext cx="7203168" cy="400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944923-633F-36FF-FEA2-01B74CF433BC}"/>
              </a:ext>
            </a:extLst>
          </p:cNvPr>
          <p:cNvGrpSpPr/>
          <p:nvPr/>
        </p:nvGrpSpPr>
        <p:grpSpPr>
          <a:xfrm>
            <a:off x="5416384" y="2643882"/>
            <a:ext cx="6669472" cy="3644765"/>
            <a:chOff x="5714644" y="3457925"/>
            <a:chExt cx="6669472" cy="3644765"/>
          </a:xfrm>
        </p:grpSpPr>
        <p:grpSp>
          <p:nvGrpSpPr>
            <p:cNvPr id="31" name="グループ化 30">
              <a:extLst>
                <a:ext uri="{FF2B5EF4-FFF2-40B4-BE49-F238E27FC236}">
                  <a16:creationId xmlns:a16="http://schemas.microsoft.com/office/drawing/2014/main" id="{2412B80D-B26D-EC16-765D-F518EDDD8091}"/>
                </a:ext>
              </a:extLst>
            </p:cNvPr>
            <p:cNvGrpSpPr/>
            <p:nvPr/>
          </p:nvGrpSpPr>
          <p:grpSpPr>
            <a:xfrm>
              <a:off x="5714644" y="3457925"/>
              <a:ext cx="1914909" cy="1039319"/>
              <a:chOff x="1554596" y="3431888"/>
              <a:chExt cx="1914909" cy="1039319"/>
            </a:xfrm>
          </p:grpSpPr>
          <p:sp>
            <p:nvSpPr>
              <p:cNvPr id="57" name="Rectangle 34">
                <a:extLst>
                  <a:ext uri="{FF2B5EF4-FFF2-40B4-BE49-F238E27FC236}">
                    <a16:creationId xmlns:a16="http://schemas.microsoft.com/office/drawing/2014/main" id="{1FC9E616-D30F-0CEE-F32C-178629DA25E9}"/>
                  </a:ext>
                </a:extLst>
              </p:cNvPr>
              <p:cNvSpPr>
                <a:spLocks noChangeArrowheads="1"/>
              </p:cNvSpPr>
              <p:nvPr/>
            </p:nvSpPr>
            <p:spPr bwMode="auto">
              <a:xfrm>
                <a:off x="1554596" y="3876868"/>
                <a:ext cx="307428" cy="33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panose="020B0600070205080204" pitchFamily="50" charset="-128"/>
                    <a:cs typeface="+mn-cs"/>
                  </a:rPr>
                  <a:t>n</a:t>
                </a:r>
              </a:p>
            </p:txBody>
          </p:sp>
          <p:grpSp>
            <p:nvGrpSpPr>
              <p:cNvPr id="58" name="グループ化 57">
                <a:extLst>
                  <a:ext uri="{FF2B5EF4-FFF2-40B4-BE49-F238E27FC236}">
                    <a16:creationId xmlns:a16="http://schemas.microsoft.com/office/drawing/2014/main" id="{2BC83B72-6ACF-43CC-3E9D-9ACFDC1080F0}"/>
                  </a:ext>
                </a:extLst>
              </p:cNvPr>
              <p:cNvGrpSpPr/>
              <p:nvPr/>
            </p:nvGrpSpPr>
            <p:grpSpPr>
              <a:xfrm>
                <a:off x="1588517" y="3431888"/>
                <a:ext cx="1880988" cy="1039319"/>
                <a:chOff x="1588517" y="3431888"/>
                <a:chExt cx="1880988" cy="1039319"/>
              </a:xfrm>
            </p:grpSpPr>
            <p:pic>
              <p:nvPicPr>
                <p:cNvPr id="59" name="Picture 13" descr="n-matter">
                  <a:extLst>
                    <a:ext uri="{FF2B5EF4-FFF2-40B4-BE49-F238E27FC236}">
                      <a16:creationId xmlns:a16="http://schemas.microsoft.com/office/drawing/2014/main" id="{1EEDC9C7-B931-3E35-4F7A-2825CF687B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7813" t="10065" r="10356" b="11420"/>
                <a:stretch>
                  <a:fillRect/>
                </a:stretch>
              </p:blipFill>
              <p:spPr bwMode="auto">
                <a:xfrm>
                  <a:off x="1905224" y="3766444"/>
                  <a:ext cx="992114" cy="70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直線矢印コネクタ 59">
                  <a:extLst>
                    <a:ext uri="{FF2B5EF4-FFF2-40B4-BE49-F238E27FC236}">
                      <a16:creationId xmlns:a16="http://schemas.microsoft.com/office/drawing/2014/main" id="{1B4A1C0C-1158-74C2-F1F3-8533A6FA34B4}"/>
                    </a:ext>
                  </a:extLst>
                </p:cNvPr>
                <p:cNvCxnSpPr/>
                <p:nvPr/>
              </p:nvCxnSpPr>
              <p:spPr>
                <a:xfrm>
                  <a:off x="2897338" y="4090026"/>
                  <a:ext cx="572167" cy="309098"/>
                </a:xfrm>
                <a:prstGeom prst="straightConnector1">
                  <a:avLst/>
                </a:prstGeom>
                <a:ln w="5715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正方形/長方形 35">
                  <a:extLst>
                    <a:ext uri="{FF2B5EF4-FFF2-40B4-BE49-F238E27FC236}">
                      <a16:creationId xmlns:a16="http://schemas.microsoft.com/office/drawing/2014/main" id="{0B868CDB-6A09-D694-65B9-01EFF9C69D20}"/>
                    </a:ext>
                  </a:extLst>
                </p:cNvPr>
                <p:cNvSpPr>
                  <a:spLocks noChangeArrowheads="1"/>
                </p:cNvSpPr>
                <p:nvPr/>
              </p:nvSpPr>
              <p:spPr bwMode="auto">
                <a:xfrm>
                  <a:off x="1588517" y="3431888"/>
                  <a:ext cx="1633781"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2D2DB9">
                          <a:lumMod val="75000"/>
                        </a:srgbClr>
                      </a:solidFill>
                      <a:effectLst/>
                      <a:uLnTx/>
                      <a:uFillTx/>
                      <a:latin typeface="Arial" panose="020B0604020202020204" pitchFamily="34" charset="0"/>
                      <a:ea typeface="ＭＳ Ｐゴシック" panose="020B0600070205080204" pitchFamily="50" charset="-128"/>
                      <a:cs typeface="+mn-cs"/>
                    </a:rPr>
                    <a:t>neutron matter</a:t>
                  </a:r>
                  <a:endParaRPr kumimoji="1" lang="ja-JP" altLang="en-US" sz="1600" b="0" i="0" u="none" strike="noStrike" kern="1200" cap="none" spc="0" normalizeH="0" baseline="0" noProof="0" dirty="0">
                    <a:ln>
                      <a:noFill/>
                    </a:ln>
                    <a:solidFill>
                      <a:srgbClr val="2D2DB9">
                        <a:lumMod val="75000"/>
                      </a:srgbClr>
                    </a:solidFill>
                    <a:effectLst/>
                    <a:uLnTx/>
                    <a:uFillTx/>
                    <a:latin typeface="Arial" panose="020B0604020202020204" pitchFamily="34" charset="0"/>
                    <a:ea typeface="ＭＳ Ｐゴシック" panose="020B0600070205080204" pitchFamily="50" charset="-128"/>
                    <a:cs typeface="+mn-cs"/>
                  </a:endParaRPr>
                </a:p>
              </p:txBody>
            </p:sp>
          </p:grpSp>
        </p:grpSp>
        <p:grpSp>
          <p:nvGrpSpPr>
            <p:cNvPr id="33" name="グループ化 32">
              <a:extLst>
                <a:ext uri="{FF2B5EF4-FFF2-40B4-BE49-F238E27FC236}">
                  <a16:creationId xmlns:a16="http://schemas.microsoft.com/office/drawing/2014/main" id="{326AAAD7-0BA7-7497-51AA-B899FD9C3646}"/>
                </a:ext>
              </a:extLst>
            </p:cNvPr>
            <p:cNvGrpSpPr/>
            <p:nvPr/>
          </p:nvGrpSpPr>
          <p:grpSpPr>
            <a:xfrm>
              <a:off x="6642915" y="3535441"/>
              <a:ext cx="5741201" cy="3137901"/>
              <a:chOff x="2362111" y="3539705"/>
              <a:chExt cx="5741201" cy="3137901"/>
            </a:xfrm>
          </p:grpSpPr>
          <p:sp>
            <p:nvSpPr>
              <p:cNvPr id="51" name="Rectangle 31">
                <a:extLst>
                  <a:ext uri="{FF2B5EF4-FFF2-40B4-BE49-F238E27FC236}">
                    <a16:creationId xmlns:a16="http://schemas.microsoft.com/office/drawing/2014/main" id="{64549F55-A694-0622-8541-C39DF071D99A}"/>
                  </a:ext>
                </a:extLst>
              </p:cNvPr>
              <p:cNvSpPr>
                <a:spLocks noChangeArrowheads="1"/>
              </p:cNvSpPr>
              <p:nvPr/>
            </p:nvSpPr>
            <p:spPr bwMode="auto">
              <a:xfrm>
                <a:off x="6783545" y="5962562"/>
                <a:ext cx="1152880" cy="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0" lang="en-US" altLang="ja-JP" sz="2000" b="1" dirty="0">
                    <a:solidFill>
                      <a:srgbClr val="000000"/>
                    </a:solidFill>
                    <a:latin typeface="Arial" panose="020B0604020202020204" pitchFamily="34" charset="0"/>
                  </a:rPr>
                  <a:t>density</a:t>
                </a:r>
                <a:r>
                  <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t>
                </a:r>
                <a:endParaRPr kumimoji="0"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2" name="Picture 32" descr="Yfractiont2">
                <a:extLst>
                  <a:ext uri="{FF2B5EF4-FFF2-40B4-BE49-F238E27FC236}">
                    <a16:creationId xmlns:a16="http://schemas.microsoft.com/office/drawing/2014/main" id="{41E86A33-C097-ECC7-F141-9408322C0B8A}"/>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4274" y="4203902"/>
                <a:ext cx="464502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30">
                <a:extLst>
                  <a:ext uri="{FF2B5EF4-FFF2-40B4-BE49-F238E27FC236}">
                    <a16:creationId xmlns:a16="http://schemas.microsoft.com/office/drawing/2014/main" id="{029C08D4-D662-8653-D7B6-A3EB50052EB5}"/>
                  </a:ext>
                </a:extLst>
              </p:cNvPr>
              <p:cNvSpPr>
                <a:spLocks noChangeArrowheads="1"/>
              </p:cNvSpPr>
              <p:nvPr/>
            </p:nvSpPr>
            <p:spPr bwMode="auto">
              <a:xfrm rot="16200000">
                <a:off x="1502420" y="5192752"/>
                <a:ext cx="21194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dirty="0">
                    <a:solidFill>
                      <a:srgbClr val="000000"/>
                    </a:solidFill>
                    <a:latin typeface="Arial" panose="020B0604020202020204" pitchFamily="34" charset="0"/>
                  </a:rPr>
                  <a:t>Particle fraction</a:t>
                </a:r>
                <a:endParaRPr kumimoji="0" lang="ja-JP" alt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54" name="Rectangle 43">
                <a:extLst>
                  <a:ext uri="{FF2B5EF4-FFF2-40B4-BE49-F238E27FC236}">
                    <a16:creationId xmlns:a16="http://schemas.microsoft.com/office/drawing/2014/main" id="{C4279ED3-602A-6058-4F41-5488A700D858}"/>
                  </a:ext>
                </a:extLst>
              </p:cNvPr>
              <p:cNvSpPr>
                <a:spLocks noChangeArrowheads="1"/>
              </p:cNvSpPr>
              <p:nvPr/>
            </p:nvSpPr>
            <p:spPr bwMode="auto">
              <a:xfrm>
                <a:off x="4297972" y="3926663"/>
                <a:ext cx="2061783" cy="307777"/>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1" u="none" strike="noStrike" kern="1200" cap="none" spc="0" normalizeH="0" baseline="0" noProof="0" dirty="0">
                    <a:ln>
                      <a:noFill/>
                    </a:ln>
                    <a:solidFill>
                      <a:srgbClr val="000000">
                        <a:lumMod val="75000"/>
                        <a:lumOff val="25000"/>
                      </a:srgbClr>
                    </a:solidFill>
                    <a:effectLst/>
                    <a:uLnTx/>
                    <a:uFillTx/>
                    <a:latin typeface="Arial" charset="0"/>
                    <a:ea typeface="ＭＳ Ｐゴシック" panose="020B0600070205080204" pitchFamily="50" charset="-128"/>
                    <a:cs typeface="+mn-cs"/>
                  </a:rPr>
                  <a:t>Ishizuka, </a:t>
                </a:r>
                <a:r>
                  <a:rPr kumimoji="1" lang="en-US" altLang="ja-JP" sz="1400" b="1" i="1" u="none" strike="noStrike" kern="1200" cap="none" spc="0" normalizeH="0" baseline="0" noProof="0" dirty="0" err="1">
                    <a:ln>
                      <a:noFill/>
                    </a:ln>
                    <a:solidFill>
                      <a:srgbClr val="000000">
                        <a:lumMod val="75000"/>
                        <a:lumOff val="25000"/>
                      </a:srgbClr>
                    </a:solidFill>
                    <a:effectLst/>
                    <a:uLnTx/>
                    <a:uFillTx/>
                    <a:latin typeface="Arial" charset="0"/>
                    <a:ea typeface="ＭＳ Ｐゴシック" panose="020B0600070205080204" pitchFamily="50" charset="-128"/>
                    <a:cs typeface="+mn-cs"/>
                  </a:rPr>
                  <a:t>Ohnish</a:t>
                </a:r>
                <a:r>
                  <a:rPr kumimoji="1" lang="en-US" altLang="ja-JP" sz="1400" b="1" i="1" u="none" strike="noStrike" kern="1200" cap="none" spc="0" normalizeH="0" baseline="0" noProof="0" dirty="0">
                    <a:ln>
                      <a:noFill/>
                    </a:ln>
                    <a:solidFill>
                      <a:srgbClr val="000000">
                        <a:lumMod val="75000"/>
                        <a:lumOff val="25000"/>
                      </a:srgbClr>
                    </a:solidFill>
                    <a:effectLst/>
                    <a:uLnTx/>
                    <a:uFillTx/>
                    <a:latin typeface="Arial" charset="0"/>
                    <a:ea typeface="ＭＳ Ｐゴシック" panose="020B0600070205080204" pitchFamily="50" charset="-128"/>
                    <a:cs typeface="+mn-cs"/>
                  </a:rPr>
                  <a:t> et al.</a:t>
                </a:r>
                <a:endParaRPr kumimoji="1" lang="ja-JP" altLang="en-US" sz="1400" b="1" i="1" u="none" strike="noStrike" kern="1200" cap="none" spc="0" normalizeH="0" baseline="0" noProof="0" dirty="0">
                  <a:ln>
                    <a:noFill/>
                  </a:ln>
                  <a:solidFill>
                    <a:srgbClr val="000000">
                      <a:lumMod val="75000"/>
                      <a:lumOff val="25000"/>
                    </a:srgbClr>
                  </a:solidFill>
                  <a:effectLst/>
                  <a:uLnTx/>
                  <a:uFillTx/>
                  <a:latin typeface="Arial" charset="0"/>
                  <a:ea typeface="ＭＳ Ｐゴシック" panose="020B0600070205080204" pitchFamily="50" charset="-128"/>
                  <a:cs typeface="+mn-cs"/>
                </a:endParaRPr>
              </a:p>
            </p:txBody>
          </p:sp>
          <p:cxnSp>
            <p:nvCxnSpPr>
              <p:cNvPr id="55" name="直線矢印コネクタ 54">
                <a:extLst>
                  <a:ext uri="{FF2B5EF4-FFF2-40B4-BE49-F238E27FC236}">
                    <a16:creationId xmlns:a16="http://schemas.microsoft.com/office/drawing/2014/main" id="{BE61F6F3-F37F-2173-0458-6B71244417DF}"/>
                  </a:ext>
                </a:extLst>
              </p:cNvPr>
              <p:cNvCxnSpPr>
                <a:cxnSpLocks/>
              </p:cNvCxnSpPr>
              <p:nvPr/>
            </p:nvCxnSpPr>
            <p:spPr>
              <a:xfrm>
                <a:off x="3993921" y="6666860"/>
                <a:ext cx="2005480" cy="1074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EE8EFD3C-38C5-F1BF-931F-280CA383BF68}"/>
                  </a:ext>
                </a:extLst>
              </p:cNvPr>
              <p:cNvSpPr/>
              <p:nvPr/>
            </p:nvSpPr>
            <p:spPr>
              <a:xfrm>
                <a:off x="2573427" y="3539705"/>
                <a:ext cx="5529885" cy="3693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Theoretical calculation of internal structure</a:t>
                </a:r>
                <a:endParaRPr kumimoji="1" lang="ja-JP" altLang="en-US"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grpSp>
          <p:nvGrpSpPr>
            <p:cNvPr id="34" name="グループ化 33">
              <a:extLst>
                <a:ext uri="{FF2B5EF4-FFF2-40B4-BE49-F238E27FC236}">
                  <a16:creationId xmlns:a16="http://schemas.microsoft.com/office/drawing/2014/main" id="{8BA76239-C953-883B-E614-7DA03FB83452}"/>
                </a:ext>
              </a:extLst>
            </p:cNvPr>
            <p:cNvGrpSpPr/>
            <p:nvPr/>
          </p:nvGrpSpPr>
          <p:grpSpPr>
            <a:xfrm>
              <a:off x="10473452" y="3851340"/>
              <a:ext cx="1743777" cy="1199316"/>
              <a:chOff x="7187736" y="4135395"/>
              <a:chExt cx="1743777" cy="1199316"/>
            </a:xfrm>
          </p:grpSpPr>
          <p:grpSp>
            <p:nvGrpSpPr>
              <p:cNvPr id="43" name="グループ化 32">
                <a:extLst>
                  <a:ext uri="{FF2B5EF4-FFF2-40B4-BE49-F238E27FC236}">
                    <a16:creationId xmlns:a16="http://schemas.microsoft.com/office/drawing/2014/main" id="{4FE1A17A-3D99-24B4-8D0C-485209141591}"/>
                  </a:ext>
                </a:extLst>
              </p:cNvPr>
              <p:cNvGrpSpPr>
                <a:grpSpLocks/>
              </p:cNvGrpSpPr>
              <p:nvPr/>
            </p:nvGrpSpPr>
            <p:grpSpPr bwMode="auto">
              <a:xfrm>
                <a:off x="7610713" y="4342524"/>
                <a:ext cx="1320800" cy="992187"/>
                <a:chOff x="7702921" y="5198304"/>
                <a:chExt cx="1321438" cy="992427"/>
              </a:xfrm>
            </p:grpSpPr>
            <p:pic>
              <p:nvPicPr>
                <p:cNvPr id="46" name="Picture 33" descr="strange-matter">
                  <a:extLst>
                    <a:ext uri="{FF2B5EF4-FFF2-40B4-BE49-F238E27FC236}">
                      <a16:creationId xmlns:a16="http://schemas.microsoft.com/office/drawing/2014/main" id="{AF0BA5D0-5D08-DB28-C1AC-FC3E8F6683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6793" t="12766" r="7639" b="5251"/>
                <a:stretch>
                  <a:fillRect/>
                </a:stretch>
              </p:blipFill>
              <p:spPr bwMode="auto">
                <a:xfrm>
                  <a:off x="7702921" y="5306303"/>
                  <a:ext cx="979687" cy="76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34">
                  <a:extLst>
                    <a:ext uri="{FF2B5EF4-FFF2-40B4-BE49-F238E27FC236}">
                      <a16:creationId xmlns:a16="http://schemas.microsoft.com/office/drawing/2014/main" id="{0DAC2980-9381-84B2-E48A-08DA781E3B8D}"/>
                    </a:ext>
                  </a:extLst>
                </p:cNvPr>
                <p:cNvSpPr>
                  <a:spLocks noChangeArrowheads="1"/>
                </p:cNvSpPr>
                <p:nvPr/>
              </p:nvSpPr>
              <p:spPr bwMode="auto">
                <a:xfrm>
                  <a:off x="8645178" y="5412843"/>
                  <a:ext cx="307576" cy="33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panose="020B0600070205080204" pitchFamily="50" charset="-128"/>
                      <a:cs typeface="+mn-cs"/>
                    </a:rPr>
                    <a:t>n</a:t>
                  </a:r>
                </a:p>
              </p:txBody>
            </p:sp>
            <p:sp>
              <p:nvSpPr>
                <p:cNvPr id="48" name="Rectangle 35">
                  <a:extLst>
                    <a:ext uri="{FF2B5EF4-FFF2-40B4-BE49-F238E27FC236}">
                      <a16:creationId xmlns:a16="http://schemas.microsoft.com/office/drawing/2014/main" id="{8A1724AE-7A24-74F1-3423-2DAA64C0F87D}"/>
                    </a:ext>
                  </a:extLst>
                </p:cNvPr>
                <p:cNvSpPr>
                  <a:spLocks noChangeArrowheads="1"/>
                </p:cNvSpPr>
                <p:nvPr/>
              </p:nvSpPr>
              <p:spPr bwMode="auto">
                <a:xfrm>
                  <a:off x="8640296" y="5615707"/>
                  <a:ext cx="307576" cy="33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p</a:t>
                  </a:r>
                </a:p>
              </p:txBody>
            </p:sp>
            <p:sp>
              <p:nvSpPr>
                <p:cNvPr id="49" name="Rectangle 36">
                  <a:extLst>
                    <a:ext uri="{FF2B5EF4-FFF2-40B4-BE49-F238E27FC236}">
                      <a16:creationId xmlns:a16="http://schemas.microsoft.com/office/drawing/2014/main" id="{60519721-AFA0-B184-476C-BB3221EAABDE}"/>
                    </a:ext>
                  </a:extLst>
                </p:cNvPr>
                <p:cNvSpPr>
                  <a:spLocks noChangeArrowheads="1"/>
                </p:cNvSpPr>
                <p:nvPr/>
              </p:nvSpPr>
              <p:spPr bwMode="auto">
                <a:xfrm>
                  <a:off x="8627277" y="5198304"/>
                  <a:ext cx="323850" cy="33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CC0000"/>
                      </a:solidFill>
                      <a:effectLst/>
                      <a:uLnTx/>
                      <a:uFillTx/>
                      <a:latin typeface="Symbol" panose="05050102010706020507" pitchFamily="18" charset="2"/>
                      <a:ea typeface="ＭＳ Ｐゴシック" panose="020B0600070205080204" pitchFamily="50" charset="-128"/>
                      <a:cs typeface="+mn-cs"/>
                    </a:rPr>
                    <a:t>L</a:t>
                  </a:r>
                </a:p>
              </p:txBody>
            </p:sp>
            <p:sp>
              <p:nvSpPr>
                <p:cNvPr id="50" name="Rectangle 37">
                  <a:extLst>
                    <a:ext uri="{FF2B5EF4-FFF2-40B4-BE49-F238E27FC236}">
                      <a16:creationId xmlns:a16="http://schemas.microsoft.com/office/drawing/2014/main" id="{459FCBEB-C8A8-8AB9-C557-BEC5C79463F6}"/>
                    </a:ext>
                  </a:extLst>
                </p:cNvPr>
                <p:cNvSpPr>
                  <a:spLocks noChangeArrowheads="1"/>
                </p:cNvSpPr>
                <p:nvPr/>
              </p:nvSpPr>
              <p:spPr bwMode="auto">
                <a:xfrm>
                  <a:off x="8617512" y="5855057"/>
                  <a:ext cx="406847" cy="335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FF6600"/>
                      </a:solidFill>
                      <a:effectLst/>
                      <a:uLnTx/>
                      <a:uFillTx/>
                      <a:latin typeface="Symbol" panose="05050102010706020507" pitchFamily="18" charset="2"/>
                      <a:ea typeface="ＭＳ Ｐゴシック" panose="020B0600070205080204" pitchFamily="50" charset="-128"/>
                      <a:cs typeface="+mn-cs"/>
                    </a:rPr>
                    <a:t>X</a:t>
                  </a:r>
                </a:p>
              </p:txBody>
            </p:sp>
          </p:grpSp>
          <p:cxnSp>
            <p:nvCxnSpPr>
              <p:cNvPr id="44" name="直線矢印コネクタ 43">
                <a:extLst>
                  <a:ext uri="{FF2B5EF4-FFF2-40B4-BE49-F238E27FC236}">
                    <a16:creationId xmlns:a16="http://schemas.microsoft.com/office/drawing/2014/main" id="{E1E77B47-3B2A-8965-7016-41CB27550EE9}"/>
                  </a:ext>
                </a:extLst>
              </p:cNvPr>
              <p:cNvCxnSpPr>
                <a:cxnSpLocks/>
              </p:cNvCxnSpPr>
              <p:nvPr/>
            </p:nvCxnSpPr>
            <p:spPr>
              <a:xfrm flipH="1">
                <a:off x="7187736" y="4694400"/>
                <a:ext cx="408264" cy="564547"/>
              </a:xfrm>
              <a:prstGeom prst="straightConnector1">
                <a:avLst/>
              </a:prstGeom>
              <a:ln w="57150">
                <a:solidFill>
                  <a:srgbClr val="A5002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正方形/長方形 35">
                <a:extLst>
                  <a:ext uri="{FF2B5EF4-FFF2-40B4-BE49-F238E27FC236}">
                    <a16:creationId xmlns:a16="http://schemas.microsoft.com/office/drawing/2014/main" id="{8419BCEE-EF32-04E3-82B2-BBBEDEB074EA}"/>
                  </a:ext>
                </a:extLst>
              </p:cNvPr>
              <p:cNvSpPr>
                <a:spLocks noChangeArrowheads="1"/>
              </p:cNvSpPr>
              <p:nvPr/>
            </p:nvSpPr>
            <p:spPr bwMode="auto">
              <a:xfrm>
                <a:off x="7238173" y="4135395"/>
                <a:ext cx="1633781"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50" charset="-128"/>
                    <a:cs typeface="+mn-cs"/>
                  </a:rPr>
                  <a:t>Strange matter</a:t>
                </a:r>
                <a:endParaRPr kumimoji="1" lang="ja-JP" altLang="en-US" sz="1600" b="0" i="0" u="none" strike="noStrike" kern="1200" cap="none" spc="0" normalizeH="0" baseline="0" noProof="0" dirty="0">
                  <a:ln>
                    <a:noFill/>
                  </a:ln>
                  <a:solidFill>
                    <a:srgbClr val="A50021"/>
                  </a:solidFill>
                  <a:effectLst/>
                  <a:uLnTx/>
                  <a:uFillTx/>
                  <a:latin typeface="Arial" panose="020B0604020202020204" pitchFamily="34" charset="0"/>
                  <a:ea typeface="ＭＳ Ｐゴシック" panose="020B0600070205080204" pitchFamily="50" charset="-128"/>
                  <a:cs typeface="+mn-cs"/>
                </a:endParaRPr>
              </a:p>
            </p:txBody>
          </p:sp>
        </p:grpSp>
        <p:grpSp>
          <p:nvGrpSpPr>
            <p:cNvPr id="35" name="グループ化 34">
              <a:extLst>
                <a:ext uri="{FF2B5EF4-FFF2-40B4-BE49-F238E27FC236}">
                  <a16:creationId xmlns:a16="http://schemas.microsoft.com/office/drawing/2014/main" id="{A01F5E37-4210-C379-DCFE-CB42DD0E9EBF}"/>
                </a:ext>
              </a:extLst>
            </p:cNvPr>
            <p:cNvGrpSpPr/>
            <p:nvPr/>
          </p:nvGrpSpPr>
          <p:grpSpPr>
            <a:xfrm>
              <a:off x="7844231" y="4117125"/>
              <a:ext cx="1120984" cy="1167422"/>
              <a:chOff x="3681980" y="4061070"/>
              <a:chExt cx="1120984" cy="1167422"/>
            </a:xfrm>
          </p:grpSpPr>
          <p:cxnSp>
            <p:nvCxnSpPr>
              <p:cNvPr id="41" name="直線矢印コネクタ 40">
                <a:extLst>
                  <a:ext uri="{FF2B5EF4-FFF2-40B4-BE49-F238E27FC236}">
                    <a16:creationId xmlns:a16="http://schemas.microsoft.com/office/drawing/2014/main" id="{32984504-4F38-CE4A-04CA-CE0D43542749}"/>
                  </a:ext>
                </a:extLst>
              </p:cNvPr>
              <p:cNvCxnSpPr/>
              <p:nvPr/>
            </p:nvCxnSpPr>
            <p:spPr bwMode="auto">
              <a:xfrm flipH="1">
                <a:off x="4103077" y="4142154"/>
                <a:ext cx="164123" cy="1086338"/>
              </a:xfrm>
              <a:prstGeom prst="straightConnector1">
                <a:avLst/>
              </a:prstGeom>
              <a:solidFill>
                <a:schemeClr val="accent1"/>
              </a:solidFill>
              <a:ln w="952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Rectangle 43">
                <a:extLst>
                  <a:ext uri="{FF2B5EF4-FFF2-40B4-BE49-F238E27FC236}">
                    <a16:creationId xmlns:a16="http://schemas.microsoft.com/office/drawing/2014/main" id="{4B1760D7-F983-DD49-AA0F-793533E09236}"/>
                  </a:ext>
                </a:extLst>
              </p:cNvPr>
              <p:cNvSpPr>
                <a:spLocks noChangeArrowheads="1"/>
              </p:cNvSpPr>
              <p:nvPr/>
            </p:nvSpPr>
            <p:spPr bwMode="auto">
              <a:xfrm>
                <a:off x="3681980" y="4061070"/>
                <a:ext cx="1120984" cy="584775"/>
              </a:xfrm>
              <a:prstGeom prst="rect">
                <a:avLst/>
              </a:prstGeom>
              <a:solidFill>
                <a:srgbClr val="FFC5C5"/>
              </a:solidFill>
              <a:ln>
                <a:noFill/>
              </a:ln>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L</a:t>
                </a:r>
                <a:r>
                  <a:rPr lang="en-US" altLang="ja-JP" sz="1600" b="1" dirty="0">
                    <a:solidFill>
                      <a:srgbClr val="000000"/>
                    </a:solidFill>
                    <a:latin typeface="Arial" panose="020B0604020202020204" pitchFamily="34" charset="0"/>
                  </a:rPr>
                  <a:t> emerges</a:t>
                </a:r>
                <a:endParaRPr kumimoji="1" lang="ja-JP"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grpSp>
        <p:grpSp>
          <p:nvGrpSpPr>
            <p:cNvPr id="36" name="グループ化 35">
              <a:extLst>
                <a:ext uri="{FF2B5EF4-FFF2-40B4-BE49-F238E27FC236}">
                  <a16:creationId xmlns:a16="http://schemas.microsoft.com/office/drawing/2014/main" id="{9C701F46-C7F6-956E-D842-5880FA833000}"/>
                </a:ext>
              </a:extLst>
            </p:cNvPr>
            <p:cNvGrpSpPr/>
            <p:nvPr/>
          </p:nvGrpSpPr>
          <p:grpSpPr>
            <a:xfrm>
              <a:off x="8786190" y="4299008"/>
              <a:ext cx="1295096" cy="961870"/>
              <a:chOff x="4504720" y="4336366"/>
              <a:chExt cx="1295096" cy="961870"/>
            </a:xfrm>
          </p:grpSpPr>
          <p:sp>
            <p:nvSpPr>
              <p:cNvPr id="39" name="Rectangle 43">
                <a:extLst>
                  <a:ext uri="{FF2B5EF4-FFF2-40B4-BE49-F238E27FC236}">
                    <a16:creationId xmlns:a16="http://schemas.microsoft.com/office/drawing/2014/main" id="{E1AD441A-6921-3D9B-BFCC-D1C421961242}"/>
                  </a:ext>
                </a:extLst>
              </p:cNvPr>
              <p:cNvSpPr>
                <a:spLocks noChangeArrowheads="1"/>
              </p:cNvSpPr>
              <p:nvPr/>
            </p:nvSpPr>
            <p:spPr bwMode="auto">
              <a:xfrm>
                <a:off x="4771826" y="4336366"/>
                <a:ext cx="1027990" cy="584775"/>
              </a:xfrm>
              <a:prstGeom prst="rect">
                <a:avLst/>
              </a:prstGeom>
              <a:solidFill>
                <a:srgbClr val="D1D1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X</a:t>
                </a:r>
                <a:r>
                  <a:rPr kumimoji="1" lang="en-US" altLang="ja-JP" sz="1600" b="1" i="0" u="none" strike="noStrike" kern="1200" cap="none" spc="0" normalizeH="0" baseline="30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en-US"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emerges</a:t>
                </a:r>
                <a:endParaRPr kumimoji="1" lang="ja-JP" alt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cxnSp>
            <p:nvCxnSpPr>
              <p:cNvPr id="40" name="直線矢印コネクタ 39">
                <a:extLst>
                  <a:ext uri="{FF2B5EF4-FFF2-40B4-BE49-F238E27FC236}">
                    <a16:creationId xmlns:a16="http://schemas.microsoft.com/office/drawing/2014/main" id="{E330B51C-4D2D-955D-D173-C946C92B0816}"/>
                  </a:ext>
                </a:extLst>
              </p:cNvPr>
              <p:cNvCxnSpPr/>
              <p:nvPr/>
            </p:nvCxnSpPr>
            <p:spPr bwMode="auto">
              <a:xfrm flipH="1">
                <a:off x="4504720" y="4637139"/>
                <a:ext cx="553288" cy="661097"/>
              </a:xfrm>
              <a:prstGeom prst="straightConnector1">
                <a:avLst/>
              </a:prstGeom>
              <a:solidFill>
                <a:schemeClr val="accent1"/>
              </a:solidFill>
              <a:ln w="9525"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7" name="Rectangle 31">
              <a:extLst>
                <a:ext uri="{FF2B5EF4-FFF2-40B4-BE49-F238E27FC236}">
                  <a16:creationId xmlns:a16="http://schemas.microsoft.com/office/drawing/2014/main" id="{82ED6525-6235-B5E5-F116-B9E96F77B8A7}"/>
                </a:ext>
              </a:extLst>
            </p:cNvPr>
            <p:cNvSpPr>
              <a:spLocks noChangeArrowheads="1"/>
            </p:cNvSpPr>
            <p:nvPr/>
          </p:nvSpPr>
          <p:spPr bwMode="auto">
            <a:xfrm>
              <a:off x="10217669" y="6499448"/>
              <a:ext cx="1680268" cy="60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Inside of </a:t>
              </a:r>
            </a:p>
            <a:p>
              <a:pPr marL="0" marR="0" lvl="0" indent="0" algn="l" defTabSz="914400" rtl="0" eaLnBrk="1" fontAlgn="base" latinLnBrk="0" hangingPunct="1">
                <a:lnSpc>
                  <a:spcPct val="83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neutron star</a:t>
              </a:r>
              <a:endParaRPr kumimoji="0"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Rectangle 31">
              <a:extLst>
                <a:ext uri="{FF2B5EF4-FFF2-40B4-BE49-F238E27FC236}">
                  <a16:creationId xmlns:a16="http://schemas.microsoft.com/office/drawing/2014/main" id="{960BCA49-5E79-C4AD-CE57-BA86E79299FC}"/>
                </a:ext>
              </a:extLst>
            </p:cNvPr>
            <p:cNvSpPr>
              <a:spLocks noChangeArrowheads="1"/>
            </p:cNvSpPr>
            <p:nvPr/>
          </p:nvSpPr>
          <p:spPr bwMode="auto">
            <a:xfrm>
              <a:off x="7044143" y="6512955"/>
              <a:ext cx="1125629" cy="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Surface</a:t>
              </a:r>
              <a:endParaRPr kumimoji="0"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p:txBody>
        </p:sp>
      </p:grpSp>
    </p:spTree>
    <p:extLst>
      <p:ext uri="{BB962C8B-B14F-4D97-AF65-F5344CB8AC3E}">
        <p14:creationId xmlns:p14="http://schemas.microsoft.com/office/powerpoint/2010/main" val="68544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ホームベース 226">
            <a:extLst>
              <a:ext uri="{FF2B5EF4-FFF2-40B4-BE49-F238E27FC236}">
                <a16:creationId xmlns:a16="http://schemas.microsoft.com/office/drawing/2014/main" id="{844B15C9-FC5F-B101-8B47-22CD1685F201}"/>
              </a:ext>
            </a:extLst>
          </p:cNvPr>
          <p:cNvSpPr/>
          <p:nvPr/>
        </p:nvSpPr>
        <p:spPr>
          <a:xfrm>
            <a:off x="2176151" y="2223628"/>
            <a:ext cx="1308371" cy="539013"/>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テキスト ボックス 3">
            <a:extLst>
              <a:ext uri="{FF2B5EF4-FFF2-40B4-BE49-F238E27FC236}">
                <a16:creationId xmlns:a16="http://schemas.microsoft.com/office/drawing/2014/main" id="{415BC543-AA86-BC30-12A0-16CE3AEA60FC}"/>
              </a:ext>
            </a:extLst>
          </p:cNvPr>
          <p:cNvSpPr txBox="1"/>
          <p:nvPr/>
        </p:nvSpPr>
        <p:spPr>
          <a:xfrm>
            <a:off x="227988" y="108481"/>
            <a:ext cx="5657318" cy="523220"/>
          </a:xfrm>
          <a:prstGeom prst="rect">
            <a:avLst/>
          </a:prstGeom>
          <a:noFill/>
        </p:spPr>
        <p:txBody>
          <a:bodyPr wrap="none" rtlCol="0">
            <a:spAutoFit/>
          </a:bodyPr>
          <a:lstStyle/>
          <a:p>
            <a:r>
              <a:rPr kumimoji="1" lang="en-US" altLang="ja-JP" sz="2800" b="1" u="sng" dirty="0">
                <a:solidFill>
                  <a:srgbClr val="C00000"/>
                </a:solidFill>
              </a:rPr>
              <a:t>Hyperon puzzle in neutron stars</a:t>
            </a:r>
            <a:endParaRPr kumimoji="1" lang="ja-JP" altLang="en-US" sz="2800" b="1" u="sng">
              <a:solidFill>
                <a:srgbClr val="C00000"/>
              </a:solidFill>
            </a:endParaRPr>
          </a:p>
        </p:txBody>
      </p:sp>
      <p:sp>
        <p:nvSpPr>
          <p:cNvPr id="5" name="テキスト ボックス 4">
            <a:extLst>
              <a:ext uri="{FF2B5EF4-FFF2-40B4-BE49-F238E27FC236}">
                <a16:creationId xmlns:a16="http://schemas.microsoft.com/office/drawing/2014/main" id="{0405BEB8-21F6-4530-28C6-99C389C6225F}"/>
              </a:ext>
            </a:extLst>
          </p:cNvPr>
          <p:cNvSpPr txBox="1"/>
          <p:nvPr/>
        </p:nvSpPr>
        <p:spPr>
          <a:xfrm>
            <a:off x="297959" y="644245"/>
            <a:ext cx="5017111" cy="707886"/>
          </a:xfrm>
          <a:prstGeom prst="rect">
            <a:avLst/>
          </a:prstGeom>
          <a:noFill/>
        </p:spPr>
        <p:txBody>
          <a:bodyPr wrap="square">
            <a:spAutoFit/>
          </a:bodyPr>
          <a:lstStyle/>
          <a:p>
            <a:r>
              <a:rPr lang="en-US" altLang="ja-JP" sz="2000" b="1" dirty="0">
                <a:effectLst/>
              </a:rPr>
              <a:t>Current two-body </a:t>
            </a:r>
            <a:r>
              <a:rPr lang="el-GR" altLang="ja-JP" sz="2000" b="1" dirty="0">
                <a:effectLst/>
              </a:rPr>
              <a:t>Λ</a:t>
            </a:r>
            <a:r>
              <a:rPr lang="en-US" altLang="ja-JP" sz="2000" b="1" dirty="0">
                <a:effectLst/>
              </a:rPr>
              <a:t>N interaction alone cannot support massive neutron stars</a:t>
            </a:r>
          </a:p>
        </p:txBody>
      </p:sp>
      <p:sp>
        <p:nvSpPr>
          <p:cNvPr id="36" name="スライド番号プレースホルダー 35">
            <a:extLst>
              <a:ext uri="{FF2B5EF4-FFF2-40B4-BE49-F238E27FC236}">
                <a16:creationId xmlns:a16="http://schemas.microsoft.com/office/drawing/2014/main" id="{78907A04-607A-AF5D-7140-688D01B09945}"/>
              </a:ext>
            </a:extLst>
          </p:cNvPr>
          <p:cNvSpPr>
            <a:spLocks noGrp="1"/>
          </p:cNvSpPr>
          <p:nvPr>
            <p:ph type="sldNum" sz="quarter" idx="12"/>
          </p:nvPr>
        </p:nvSpPr>
        <p:spPr/>
        <p:txBody>
          <a:bodyPr/>
          <a:lstStyle/>
          <a:p>
            <a:fld id="{E0E466B2-4088-1244-B0C1-329BC38DCCF6}" type="slidenum">
              <a:rPr kumimoji="1" lang="ja-JP" altLang="en-US" sz="2000" smtClean="0">
                <a:solidFill>
                  <a:schemeClr val="tx1"/>
                </a:solidFill>
              </a:rPr>
              <a:t>33</a:t>
            </a:fld>
            <a:endParaRPr kumimoji="1" lang="ja-JP" altLang="en-US" sz="2000">
              <a:solidFill>
                <a:schemeClr val="tx1"/>
              </a:solidFill>
            </a:endParaRPr>
          </a:p>
        </p:txBody>
      </p:sp>
      <p:sp>
        <p:nvSpPr>
          <p:cNvPr id="169" name="テキスト ボックス 168">
            <a:extLst>
              <a:ext uri="{FF2B5EF4-FFF2-40B4-BE49-F238E27FC236}">
                <a16:creationId xmlns:a16="http://schemas.microsoft.com/office/drawing/2014/main" id="{B0A3160E-8286-2CC9-1CA6-68458047EBD6}"/>
              </a:ext>
            </a:extLst>
          </p:cNvPr>
          <p:cNvSpPr txBox="1"/>
          <p:nvPr/>
        </p:nvSpPr>
        <p:spPr>
          <a:xfrm>
            <a:off x="657334" y="6191489"/>
            <a:ext cx="3815535"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ea typeface="ＭＳ Ｐゴシック" panose="020B0600070205080204" pitchFamily="34" charset="-128"/>
              </a:rPr>
              <a:t>r</a:t>
            </a:r>
            <a:r>
              <a:rPr kumimoji="0" lang="en-US" altLang="ja-JP" b="1" kern="0" baseline="-25000" dirty="0">
                <a:solidFill>
                  <a:srgbClr val="000000"/>
                </a:solidFill>
                <a:latin typeface="Symbol" panose="05050102010706020507" pitchFamily="18" charset="2"/>
                <a:ea typeface="ＭＳ Ｐゴシック" panose="020B0600070205080204" pitchFamily="34" charset="-128"/>
              </a:rPr>
              <a:t>0</a:t>
            </a:r>
            <a:r>
              <a:rPr kumimoji="0" lang="en-US" altLang="ja-JP" b="1" kern="0" dirty="0">
                <a:solidFill>
                  <a:srgbClr val="000000"/>
                </a:solidFill>
                <a:latin typeface="Symbol" panose="05050102010706020507" pitchFamily="18" charset="2"/>
                <a:ea typeface="ＭＳ Ｐゴシック" panose="020B0600070205080204" pitchFamily="34" charset="-128"/>
              </a:rPr>
              <a:t> </a:t>
            </a:r>
            <a:r>
              <a:rPr kumimoji="0" lang="en-US" altLang="ja-JP" b="1" kern="0" dirty="0">
                <a:solidFill>
                  <a:srgbClr val="000000"/>
                </a:solidFill>
                <a:latin typeface="Arial" panose="020B0604020202020204"/>
                <a:ea typeface="ＭＳ Ｐゴシック" panose="020B0600070205080204" pitchFamily="34" charset="-128"/>
              </a:rPr>
              <a:t>(Normal </a:t>
            </a:r>
            <a:r>
              <a:rPr kumimoji="0" lang="en-US" altLang="ja-JP" b="1" kern="0" dirty="0" err="1">
                <a:solidFill>
                  <a:srgbClr val="000000"/>
                </a:solidFill>
                <a:latin typeface="Arial" panose="020B0604020202020204"/>
                <a:ea typeface="ＭＳ Ｐゴシック" panose="020B0600070205080204" pitchFamily="34" charset="-128"/>
              </a:rPr>
              <a:t>nulcear</a:t>
            </a:r>
            <a:r>
              <a:rPr kumimoji="0" lang="en-US" altLang="ja-JP" b="1" kern="0" dirty="0">
                <a:solidFill>
                  <a:srgbClr val="000000"/>
                </a:solidFill>
                <a:latin typeface="Arial" panose="020B0604020202020204"/>
                <a:ea typeface="ＭＳ Ｐゴシック" panose="020B0600070205080204" pitchFamily="34" charset="-128"/>
              </a:rPr>
              <a:t> density)</a:t>
            </a:r>
            <a:endParaRPr lang="ja-JP" altLang="en-US" kern="0" baseline="-25000" dirty="0">
              <a:solidFill>
                <a:srgbClr val="000000"/>
              </a:solidFill>
              <a:latin typeface="Arial" panose="020B0604020202020204"/>
              <a:ea typeface="ＭＳ Ｐゴシック" panose="020B0600070205080204" pitchFamily="34" charset="-128"/>
            </a:endParaRPr>
          </a:p>
        </p:txBody>
      </p:sp>
      <p:sp>
        <p:nvSpPr>
          <p:cNvPr id="170" name="テキスト ボックス 169">
            <a:extLst>
              <a:ext uri="{FF2B5EF4-FFF2-40B4-BE49-F238E27FC236}">
                <a16:creationId xmlns:a16="http://schemas.microsoft.com/office/drawing/2014/main" id="{7D352F99-3D96-3832-CB61-343461D93C50}"/>
              </a:ext>
            </a:extLst>
          </p:cNvPr>
          <p:cNvSpPr txBox="1"/>
          <p:nvPr/>
        </p:nvSpPr>
        <p:spPr>
          <a:xfrm>
            <a:off x="3576149" y="6157365"/>
            <a:ext cx="788642" cy="369332"/>
          </a:xfrm>
          <a:prstGeom prst="rect">
            <a:avLst/>
          </a:prstGeom>
          <a:noFill/>
        </p:spPr>
        <p:txBody>
          <a:bodyPr wrap="square">
            <a:spAutoFit/>
          </a:bodyPr>
          <a:lstStyle/>
          <a:p>
            <a:pPr defTabSz="457200"/>
            <a:r>
              <a:rPr kumimoji="0" lang="en-US" altLang="ja-JP" b="1" kern="0" dirty="0">
                <a:solidFill>
                  <a:srgbClr val="000000"/>
                </a:solidFill>
                <a:latin typeface="Symbol" panose="05050102010706020507" pitchFamily="18" charset="2"/>
                <a:ea typeface="ＭＳ Ｐゴシック" panose="020B0600070205080204" pitchFamily="34" charset="-128"/>
              </a:rPr>
              <a:t>5</a:t>
            </a:r>
            <a:r>
              <a:rPr kumimoji="0" lang="en-US" altLang="ja-JP" b="1" i="1" kern="0" dirty="0">
                <a:solidFill>
                  <a:srgbClr val="000000"/>
                </a:solidFill>
                <a:latin typeface="Symbol" panose="05050102010706020507" pitchFamily="18" charset="2"/>
                <a:ea typeface="ＭＳ Ｐゴシック" panose="020B0600070205080204" pitchFamily="34" charset="-128"/>
              </a:rPr>
              <a:t>r</a:t>
            </a:r>
            <a:r>
              <a:rPr kumimoji="0" lang="en-US" altLang="ja-JP" b="1" kern="0" baseline="-25000" dirty="0">
                <a:solidFill>
                  <a:srgbClr val="000000"/>
                </a:solidFill>
                <a:latin typeface="Symbol" panose="05050102010706020507" pitchFamily="18" charset="2"/>
                <a:ea typeface="ＭＳ Ｐゴシック" panose="020B0600070205080204" pitchFamily="34" charset="-128"/>
              </a:rPr>
              <a:t>0</a:t>
            </a:r>
            <a:endParaRPr kumimoji="0" lang="ja-JP" altLang="en-US">
              <a:solidFill>
                <a:prstClr val="black"/>
              </a:solidFill>
              <a:latin typeface="Arial" panose="020B0604020202020204"/>
              <a:ea typeface="ＭＳ Ｐゴシック" panose="020B0600070205080204" pitchFamily="34" charset="-128"/>
            </a:endParaRPr>
          </a:p>
        </p:txBody>
      </p:sp>
      <p:cxnSp>
        <p:nvCxnSpPr>
          <p:cNvPr id="171" name="直線コネクタ 170">
            <a:extLst>
              <a:ext uri="{FF2B5EF4-FFF2-40B4-BE49-F238E27FC236}">
                <a16:creationId xmlns:a16="http://schemas.microsoft.com/office/drawing/2014/main" id="{B2BDE5F8-25E5-C03E-BD90-F31493D9BAE8}"/>
              </a:ext>
            </a:extLst>
          </p:cNvPr>
          <p:cNvCxnSpPr>
            <a:cxnSpLocks/>
          </p:cNvCxnSpPr>
          <p:nvPr/>
        </p:nvCxnSpPr>
        <p:spPr>
          <a:xfrm>
            <a:off x="1461321" y="3835771"/>
            <a:ext cx="0" cy="236082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72" name="直線コネクタ 171">
            <a:extLst>
              <a:ext uri="{FF2B5EF4-FFF2-40B4-BE49-F238E27FC236}">
                <a16:creationId xmlns:a16="http://schemas.microsoft.com/office/drawing/2014/main" id="{7DD396CE-E981-6589-E6E6-B999B64041D7}"/>
              </a:ext>
            </a:extLst>
          </p:cNvPr>
          <p:cNvCxnSpPr>
            <a:cxnSpLocks/>
          </p:cNvCxnSpPr>
          <p:nvPr/>
        </p:nvCxnSpPr>
        <p:spPr>
          <a:xfrm>
            <a:off x="3779190" y="3733359"/>
            <a:ext cx="0" cy="2255754"/>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177" name="グループ化 176">
            <a:extLst>
              <a:ext uri="{FF2B5EF4-FFF2-40B4-BE49-F238E27FC236}">
                <a16:creationId xmlns:a16="http://schemas.microsoft.com/office/drawing/2014/main" id="{6E86A319-0653-AE4C-C8D5-0B2D7A001A80}"/>
              </a:ext>
            </a:extLst>
          </p:cNvPr>
          <p:cNvGrpSpPr/>
          <p:nvPr/>
        </p:nvGrpSpPr>
        <p:grpSpPr>
          <a:xfrm>
            <a:off x="1110423" y="2311013"/>
            <a:ext cx="677382" cy="681300"/>
            <a:chOff x="4206472" y="4731949"/>
            <a:chExt cx="760169" cy="764566"/>
          </a:xfrm>
        </p:grpSpPr>
        <p:sp>
          <p:nvSpPr>
            <p:cNvPr id="178" name="円/楕円 27">
              <a:extLst>
                <a:ext uri="{FF2B5EF4-FFF2-40B4-BE49-F238E27FC236}">
                  <a16:creationId xmlns:a16="http://schemas.microsoft.com/office/drawing/2014/main" id="{4FA22806-DEAE-CE2C-71A2-DE0FEA043AE8}"/>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79" name="円/楕円 13">
              <a:extLst>
                <a:ext uri="{FF2B5EF4-FFF2-40B4-BE49-F238E27FC236}">
                  <a16:creationId xmlns:a16="http://schemas.microsoft.com/office/drawing/2014/main" id="{4653B933-D6AE-5511-9E8D-9E624763BFC4}"/>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0" name="円/楕円 14">
              <a:extLst>
                <a:ext uri="{FF2B5EF4-FFF2-40B4-BE49-F238E27FC236}">
                  <a16:creationId xmlns:a16="http://schemas.microsoft.com/office/drawing/2014/main" id="{21D894F9-673F-2043-B778-9D7A841DD18D}"/>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1" name="円/楕円 15">
              <a:extLst>
                <a:ext uri="{FF2B5EF4-FFF2-40B4-BE49-F238E27FC236}">
                  <a16:creationId xmlns:a16="http://schemas.microsoft.com/office/drawing/2014/main" id="{AD8D16B0-8508-6950-1BB7-31A76CA845EB}"/>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2" name="円/楕円 16">
              <a:extLst>
                <a:ext uri="{FF2B5EF4-FFF2-40B4-BE49-F238E27FC236}">
                  <a16:creationId xmlns:a16="http://schemas.microsoft.com/office/drawing/2014/main" id="{D79F9994-87A2-138B-FC22-427D4101992A}"/>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3" name="円/楕円 17">
              <a:extLst>
                <a:ext uri="{FF2B5EF4-FFF2-40B4-BE49-F238E27FC236}">
                  <a16:creationId xmlns:a16="http://schemas.microsoft.com/office/drawing/2014/main" id="{D6505A9F-E324-85F2-B0D7-60DFF5156C94}"/>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4" name="円/楕円 18">
              <a:extLst>
                <a:ext uri="{FF2B5EF4-FFF2-40B4-BE49-F238E27FC236}">
                  <a16:creationId xmlns:a16="http://schemas.microsoft.com/office/drawing/2014/main" id="{35CDF9E9-FFD6-A927-2286-D26F364149E5}"/>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5" name="円/楕円 19">
              <a:extLst>
                <a:ext uri="{FF2B5EF4-FFF2-40B4-BE49-F238E27FC236}">
                  <a16:creationId xmlns:a16="http://schemas.microsoft.com/office/drawing/2014/main" id="{8D06A43F-D2BB-4632-1546-CD4B6B36D307}"/>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6" name="円/楕円 20">
              <a:extLst>
                <a:ext uri="{FF2B5EF4-FFF2-40B4-BE49-F238E27FC236}">
                  <a16:creationId xmlns:a16="http://schemas.microsoft.com/office/drawing/2014/main" id="{CD3C9CFF-BACC-F3AE-F21A-24253D04B66C}"/>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7" name="円/楕円 21">
              <a:extLst>
                <a:ext uri="{FF2B5EF4-FFF2-40B4-BE49-F238E27FC236}">
                  <a16:creationId xmlns:a16="http://schemas.microsoft.com/office/drawing/2014/main" id="{C6C6A4BB-6404-37C8-2C30-0A7B4E96797F}"/>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8" name="円/楕円 22">
              <a:extLst>
                <a:ext uri="{FF2B5EF4-FFF2-40B4-BE49-F238E27FC236}">
                  <a16:creationId xmlns:a16="http://schemas.microsoft.com/office/drawing/2014/main" id="{B8A40681-AC64-F2D5-3F0A-ADBC1AF795B2}"/>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9" name="円/楕円 23">
              <a:extLst>
                <a:ext uri="{FF2B5EF4-FFF2-40B4-BE49-F238E27FC236}">
                  <a16:creationId xmlns:a16="http://schemas.microsoft.com/office/drawing/2014/main" id="{B2396D82-A1AC-513F-8CEF-022655D68E6C}"/>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0" name="円/楕円 25">
              <a:extLst>
                <a:ext uri="{FF2B5EF4-FFF2-40B4-BE49-F238E27FC236}">
                  <a16:creationId xmlns:a16="http://schemas.microsoft.com/office/drawing/2014/main" id="{3DC26EF9-D6D9-EC9C-0799-3DDC1D92DF3F}"/>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1" name="円/楕円 26">
              <a:extLst>
                <a:ext uri="{FF2B5EF4-FFF2-40B4-BE49-F238E27FC236}">
                  <a16:creationId xmlns:a16="http://schemas.microsoft.com/office/drawing/2014/main" id="{58D82BC2-A608-B8D1-7EC7-BFE2C575CF24}"/>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2" name="円/楕円 28">
              <a:extLst>
                <a:ext uri="{FF2B5EF4-FFF2-40B4-BE49-F238E27FC236}">
                  <a16:creationId xmlns:a16="http://schemas.microsoft.com/office/drawing/2014/main" id="{0F65C852-D2F0-4B5A-2BD8-126AC4E9318B}"/>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3" name="円/楕円 24">
              <a:extLst>
                <a:ext uri="{FF2B5EF4-FFF2-40B4-BE49-F238E27FC236}">
                  <a16:creationId xmlns:a16="http://schemas.microsoft.com/office/drawing/2014/main" id="{F9981EA1-E8A9-DF68-5732-C3AEAED61C99}"/>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grpSp>
      <p:grpSp>
        <p:nvGrpSpPr>
          <p:cNvPr id="195" name="グループ化 194">
            <a:extLst>
              <a:ext uri="{FF2B5EF4-FFF2-40B4-BE49-F238E27FC236}">
                <a16:creationId xmlns:a16="http://schemas.microsoft.com/office/drawing/2014/main" id="{6DD4E723-73AC-8124-2383-BC69FE577A09}"/>
              </a:ext>
            </a:extLst>
          </p:cNvPr>
          <p:cNvGrpSpPr/>
          <p:nvPr/>
        </p:nvGrpSpPr>
        <p:grpSpPr>
          <a:xfrm>
            <a:off x="3730751" y="1750940"/>
            <a:ext cx="1309642" cy="1235462"/>
            <a:chOff x="7874555" y="2517775"/>
            <a:chExt cx="1515236" cy="1429411"/>
          </a:xfrm>
        </p:grpSpPr>
        <p:pic>
          <p:nvPicPr>
            <p:cNvPr id="199" name="図 2">
              <a:extLst>
                <a:ext uri="{FF2B5EF4-FFF2-40B4-BE49-F238E27FC236}">
                  <a16:creationId xmlns:a16="http://schemas.microsoft.com/office/drawing/2014/main" id="{CC3DAA5C-F8B1-D20B-6905-63B5F2B7F105}"/>
                </a:ext>
              </a:extLst>
            </p:cNvPr>
            <p:cNvPicPr>
              <a:picLocks noChangeAspect="1"/>
            </p:cNvPicPr>
            <p:nvPr/>
          </p:nvPicPr>
          <p:blipFill rotWithShape="1">
            <a:blip r:embed="rId3">
              <a:clrChange>
                <a:clrFrom>
                  <a:srgbClr val="2A3764"/>
                </a:clrFrom>
                <a:clrTo>
                  <a:srgbClr val="2A3764">
                    <a:alpha val="0"/>
                  </a:srgbClr>
                </a:clrTo>
              </a:clrChange>
              <a:extLst>
                <a:ext uri="{BEBA8EAE-BF5A-486C-A8C5-ECC9F3942E4B}">
                  <a14:imgProps xmlns:a14="http://schemas.microsoft.com/office/drawing/2010/main">
                    <a14:imgLayer r:embed="rId4">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 name="Picture 36" descr="K:\ns_inside.jpg">
              <a:extLst>
                <a:ext uri="{FF2B5EF4-FFF2-40B4-BE49-F238E27FC236}">
                  <a16:creationId xmlns:a16="http://schemas.microsoft.com/office/drawing/2014/main" id="{A4E23BC2-F3FE-712B-F7DE-F27EAA5B4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02" name="テキスト ボックス 201">
            <a:extLst>
              <a:ext uri="{FF2B5EF4-FFF2-40B4-BE49-F238E27FC236}">
                <a16:creationId xmlns:a16="http://schemas.microsoft.com/office/drawing/2014/main" id="{920D9AF2-F203-22CB-DC34-53807DC9D68D}"/>
              </a:ext>
            </a:extLst>
          </p:cNvPr>
          <p:cNvSpPr txBox="1"/>
          <p:nvPr/>
        </p:nvSpPr>
        <p:spPr>
          <a:xfrm>
            <a:off x="749947" y="1838734"/>
            <a:ext cx="1430200" cy="338554"/>
          </a:xfrm>
          <a:prstGeom prst="rect">
            <a:avLst/>
          </a:prstGeom>
          <a:noFill/>
        </p:spPr>
        <p:txBody>
          <a:bodyPr wrap="none" rtlCol="0">
            <a:spAutoFit/>
          </a:bodyPr>
          <a:lstStyle/>
          <a:p>
            <a:pPr defTabSz="457200"/>
            <a:r>
              <a:rPr lang="en-US" altLang="ja-JP" sz="1600" dirty="0">
                <a:solidFill>
                  <a:prstClr val="black"/>
                </a:solidFill>
                <a:latin typeface="Symbol" pitchFamily="2" charset="2"/>
                <a:ea typeface="ＭＳ Ｐゴシック" panose="020B0600070205080204" pitchFamily="34" charset="-128"/>
              </a:rPr>
              <a:t>L</a:t>
            </a:r>
            <a:r>
              <a:rPr lang="en-US" altLang="ja-JP" sz="1600" dirty="0">
                <a:solidFill>
                  <a:prstClr val="black"/>
                </a:solidFill>
                <a:latin typeface="Arial" panose="020B0604020202020204"/>
                <a:ea typeface="ＭＳ Ｐゴシック" panose="020B0600070205080204" pitchFamily="34" charset="-128"/>
              </a:rPr>
              <a:t> </a:t>
            </a:r>
            <a:r>
              <a:rPr lang="en-US" altLang="ja-JP" sz="1600" dirty="0" err="1">
                <a:solidFill>
                  <a:prstClr val="black"/>
                </a:solidFill>
                <a:latin typeface="Arial" panose="020B0604020202020204"/>
                <a:ea typeface="ＭＳ Ｐゴシック" panose="020B0600070205080204" pitchFamily="34" charset="-128"/>
              </a:rPr>
              <a:t>hypernuclei</a:t>
            </a:r>
            <a:endParaRPr lang="ja-JP" altLang="en-US" sz="1600">
              <a:solidFill>
                <a:prstClr val="black"/>
              </a:solidFill>
              <a:latin typeface="Arial" panose="020B0604020202020204"/>
              <a:ea typeface="ＭＳ Ｐゴシック" panose="020B0600070205080204" pitchFamily="34" charset="-128"/>
            </a:endParaRPr>
          </a:p>
        </p:txBody>
      </p:sp>
      <p:grpSp>
        <p:nvGrpSpPr>
          <p:cNvPr id="204" name="グループ化 203">
            <a:extLst>
              <a:ext uri="{FF2B5EF4-FFF2-40B4-BE49-F238E27FC236}">
                <a16:creationId xmlns:a16="http://schemas.microsoft.com/office/drawing/2014/main" id="{A1808F84-4855-C1CA-2F55-6ED523DF0AB3}"/>
              </a:ext>
            </a:extLst>
          </p:cNvPr>
          <p:cNvGrpSpPr/>
          <p:nvPr/>
        </p:nvGrpSpPr>
        <p:grpSpPr>
          <a:xfrm>
            <a:off x="-2208557" y="-10676849"/>
            <a:ext cx="7134340" cy="16642743"/>
            <a:chOff x="-1888266" y="-11979383"/>
            <a:chExt cx="7134340" cy="16642743"/>
          </a:xfrm>
        </p:grpSpPr>
        <p:sp>
          <p:nvSpPr>
            <p:cNvPr id="205" name="アーチ 204">
              <a:extLst>
                <a:ext uri="{FF2B5EF4-FFF2-40B4-BE49-F238E27FC236}">
                  <a16:creationId xmlns:a16="http://schemas.microsoft.com/office/drawing/2014/main" id="{A2C282A3-A6B8-57A6-B2BF-460DBAB3788D}"/>
                </a:ext>
              </a:extLst>
            </p:cNvPr>
            <p:cNvSpPr>
              <a:spLocks/>
            </p:cNvSpPr>
            <p:nvPr/>
          </p:nvSpPr>
          <p:spPr>
            <a:xfrm flipV="1">
              <a:off x="-1888266" y="-4780086"/>
              <a:ext cx="6808018" cy="9443446"/>
            </a:xfrm>
            <a:prstGeom prst="blockArc">
              <a:avLst>
                <a:gd name="adj1" fmla="val 16409688"/>
                <a:gd name="adj2" fmla="val 19126983"/>
                <a:gd name="adj3" fmla="val 620"/>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a typeface="ＭＳ Ｐゴシック" panose="020B0600070205080204" pitchFamily="34" charset="-128"/>
              </a:endParaRPr>
            </a:p>
          </p:txBody>
        </p:sp>
        <p:sp>
          <p:nvSpPr>
            <p:cNvPr id="206" name="アーチ 205">
              <a:extLst>
                <a:ext uri="{FF2B5EF4-FFF2-40B4-BE49-F238E27FC236}">
                  <a16:creationId xmlns:a16="http://schemas.microsoft.com/office/drawing/2014/main" id="{8F7A8258-C300-8939-CD64-EA45F6E143C6}"/>
                </a:ext>
              </a:extLst>
            </p:cNvPr>
            <p:cNvSpPr/>
            <p:nvPr/>
          </p:nvSpPr>
          <p:spPr>
            <a:xfrm flipV="1">
              <a:off x="-1494180" y="-11979383"/>
              <a:ext cx="6740254" cy="16620465"/>
            </a:xfrm>
            <a:prstGeom prst="blockArc">
              <a:avLst>
                <a:gd name="adj1" fmla="val 15958738"/>
                <a:gd name="adj2" fmla="val 16171600"/>
                <a:gd name="adj3" fmla="val 601"/>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a typeface="ＭＳ Ｐゴシック" panose="020B0600070205080204" pitchFamily="34" charset="-128"/>
              </a:endParaRPr>
            </a:p>
          </p:txBody>
        </p:sp>
      </p:grpSp>
      <p:grpSp>
        <p:nvGrpSpPr>
          <p:cNvPr id="207" name="グループ化 206">
            <a:extLst>
              <a:ext uri="{FF2B5EF4-FFF2-40B4-BE49-F238E27FC236}">
                <a16:creationId xmlns:a16="http://schemas.microsoft.com/office/drawing/2014/main" id="{4CD66FAE-9F11-15DF-41E2-133C446981D3}"/>
              </a:ext>
            </a:extLst>
          </p:cNvPr>
          <p:cNvGrpSpPr/>
          <p:nvPr/>
        </p:nvGrpSpPr>
        <p:grpSpPr>
          <a:xfrm>
            <a:off x="177785" y="2311011"/>
            <a:ext cx="4907901" cy="3985239"/>
            <a:chOff x="2162260" y="2139592"/>
            <a:chExt cx="4907901" cy="3985239"/>
          </a:xfrm>
        </p:grpSpPr>
        <p:sp>
          <p:nvSpPr>
            <p:cNvPr id="208" name="テキスト ボックス 207">
              <a:extLst>
                <a:ext uri="{FF2B5EF4-FFF2-40B4-BE49-F238E27FC236}">
                  <a16:creationId xmlns:a16="http://schemas.microsoft.com/office/drawing/2014/main" id="{C46E2FB2-C4F9-D327-4474-0FE4CDFFD16B}"/>
                </a:ext>
              </a:extLst>
            </p:cNvPr>
            <p:cNvSpPr txBox="1"/>
            <p:nvPr/>
          </p:nvSpPr>
          <p:spPr>
            <a:xfrm>
              <a:off x="5788284" y="5580496"/>
              <a:ext cx="1281877" cy="369332"/>
            </a:xfrm>
            <a:prstGeom prst="rect">
              <a:avLst/>
            </a:prstGeom>
            <a:noFill/>
          </p:spPr>
          <p:txBody>
            <a:bodyPr wrap="square">
              <a:spAutoFit/>
            </a:bodyPr>
            <a:lstStyle/>
            <a:p>
              <a:pPr>
                <a:defRPr/>
              </a:pPr>
              <a:r>
                <a:rPr kumimoji="0" lang="en-US" altLang="ja-JP" b="1" kern="0" dirty="0">
                  <a:solidFill>
                    <a:srgbClr val="000000"/>
                  </a:solidFill>
                  <a:latin typeface="Arial" panose="020B0604020202020204"/>
                  <a:ea typeface="ＭＳ Ｐゴシック" panose="020B0600070205080204" pitchFamily="34" charset="-128"/>
                </a:rPr>
                <a:t>density </a:t>
              </a:r>
              <a:r>
                <a:rPr kumimoji="0" lang="en-US" altLang="ja-JP" b="1" i="1" kern="0" dirty="0">
                  <a:solidFill>
                    <a:srgbClr val="000000"/>
                  </a:solidFill>
                  <a:latin typeface="Symbol" panose="05050102010706020507" pitchFamily="18" charset="2"/>
                  <a:ea typeface="ＭＳ Ｐゴシック" panose="020B0600070205080204" pitchFamily="34" charset="-128"/>
                </a:rPr>
                <a:t>r</a:t>
              </a:r>
              <a:endParaRPr lang="ja-JP" altLang="en-US" i="1" kern="0" dirty="0">
                <a:solidFill>
                  <a:srgbClr val="000000"/>
                </a:solidFill>
                <a:latin typeface="Meiryo"/>
                <a:ea typeface="ＭＳ Ｐゴシック" panose="020B0600070205080204" pitchFamily="34" charset="-128"/>
              </a:endParaRPr>
            </a:p>
          </p:txBody>
        </p:sp>
        <p:cxnSp>
          <p:nvCxnSpPr>
            <p:cNvPr id="209" name="直線矢印コネクタ 208">
              <a:extLst>
                <a:ext uri="{FF2B5EF4-FFF2-40B4-BE49-F238E27FC236}">
                  <a16:creationId xmlns:a16="http://schemas.microsoft.com/office/drawing/2014/main" id="{D802AD20-1582-C521-F39B-EE02DC86EFE4}"/>
                </a:ext>
              </a:extLst>
            </p:cNvPr>
            <p:cNvCxnSpPr>
              <a:cxnSpLocks/>
            </p:cNvCxnSpPr>
            <p:nvPr/>
          </p:nvCxnSpPr>
          <p:spPr>
            <a:xfrm>
              <a:off x="2532286" y="5421277"/>
              <a:ext cx="3534748" cy="0"/>
            </a:xfrm>
            <a:prstGeom prst="straightConnector1">
              <a:avLst/>
            </a:prstGeom>
            <a:noFill/>
            <a:ln w="19050" cap="flat" cmpd="sng" algn="ctr">
              <a:solidFill>
                <a:srgbClr val="000000"/>
              </a:solidFill>
              <a:prstDash val="solid"/>
              <a:miter lim="800000"/>
              <a:headEnd type="none" w="med" len="med"/>
              <a:tailEnd type="arrow" w="med" len="med"/>
            </a:ln>
            <a:effectLst/>
          </p:spPr>
        </p:cxnSp>
        <p:sp>
          <p:nvSpPr>
            <p:cNvPr id="210" name="テキスト ボックス 209">
              <a:extLst>
                <a:ext uri="{FF2B5EF4-FFF2-40B4-BE49-F238E27FC236}">
                  <a16:creationId xmlns:a16="http://schemas.microsoft.com/office/drawing/2014/main" id="{CCB63C51-DD78-459D-95D5-68FB685D486C}"/>
                </a:ext>
              </a:extLst>
            </p:cNvPr>
            <p:cNvSpPr txBox="1"/>
            <p:nvPr/>
          </p:nvSpPr>
          <p:spPr>
            <a:xfrm>
              <a:off x="2186150" y="5304015"/>
              <a:ext cx="346136" cy="369332"/>
            </a:xfrm>
            <a:prstGeom prst="rect">
              <a:avLst/>
            </a:prstGeom>
            <a:noFill/>
          </p:spPr>
          <p:txBody>
            <a:bodyPr wrap="square">
              <a:spAutoFit/>
            </a:bodyPr>
            <a:lstStyle/>
            <a:p>
              <a:pPr>
                <a:defRPr/>
              </a:pPr>
              <a:r>
                <a:rPr kumimoji="0" lang="en-US" altLang="ja-JP" b="1" dirty="0">
                  <a:solidFill>
                    <a:srgbClr val="000000"/>
                  </a:solidFill>
                  <a:latin typeface="Meiryo"/>
                  <a:ea typeface="ＭＳ Ｐゴシック" panose="020B0600070205080204" pitchFamily="34" charset="-128"/>
                </a:rPr>
                <a:t>0</a:t>
              </a:r>
              <a:endParaRPr lang="ja-JP" altLang="en-US" dirty="0">
                <a:solidFill>
                  <a:srgbClr val="000000"/>
                </a:solidFill>
                <a:latin typeface="Meiryo"/>
                <a:ea typeface="ＭＳ Ｐゴシック" panose="020B0600070205080204" pitchFamily="34" charset="-128"/>
              </a:endParaRPr>
            </a:p>
          </p:txBody>
        </p:sp>
        <p:cxnSp>
          <p:nvCxnSpPr>
            <p:cNvPr id="211" name="直線コネクタ 210">
              <a:extLst>
                <a:ext uri="{FF2B5EF4-FFF2-40B4-BE49-F238E27FC236}">
                  <a16:creationId xmlns:a16="http://schemas.microsoft.com/office/drawing/2014/main" id="{46BC33E6-754E-DE3E-1EE8-20D9E02D25AD}"/>
                </a:ext>
              </a:extLst>
            </p:cNvPr>
            <p:cNvCxnSpPr>
              <a:cxnSpLocks/>
            </p:cNvCxnSpPr>
            <p:nvPr/>
          </p:nvCxnSpPr>
          <p:spPr>
            <a:xfrm flipV="1">
              <a:off x="2532286" y="3116702"/>
              <a:ext cx="0" cy="3008129"/>
            </a:xfrm>
            <a:prstGeom prst="line">
              <a:avLst/>
            </a:prstGeom>
            <a:noFill/>
            <a:ln w="19050" cap="flat" cmpd="sng" algn="ctr">
              <a:solidFill>
                <a:srgbClr val="000000"/>
              </a:solidFill>
              <a:prstDash val="solid"/>
              <a:miter lim="800000"/>
              <a:headEnd type="none" w="med" len="med"/>
              <a:tailEnd type="arrow" w="med" len="med"/>
            </a:ln>
            <a:effectLst/>
          </p:spPr>
        </p:cxnSp>
        <p:sp>
          <p:nvSpPr>
            <p:cNvPr id="212" name="テキスト ボックス 211">
              <a:extLst>
                <a:ext uri="{FF2B5EF4-FFF2-40B4-BE49-F238E27FC236}">
                  <a16:creationId xmlns:a16="http://schemas.microsoft.com/office/drawing/2014/main" id="{5D7FAA43-0261-51B0-2586-12B8BE5E6947}"/>
                </a:ext>
              </a:extLst>
            </p:cNvPr>
            <p:cNvSpPr txBox="1"/>
            <p:nvPr/>
          </p:nvSpPr>
          <p:spPr>
            <a:xfrm rot="16200000">
              <a:off x="729450" y="3572402"/>
              <a:ext cx="3204173" cy="338554"/>
            </a:xfrm>
            <a:prstGeom prst="rect">
              <a:avLst/>
            </a:prstGeom>
            <a:noFill/>
          </p:spPr>
          <p:txBody>
            <a:bodyPr wrap="square">
              <a:spAutoFit/>
            </a:bodyPr>
            <a:lstStyle/>
            <a:p>
              <a:pPr>
                <a:defRPr/>
              </a:pPr>
              <a:r>
                <a:rPr kumimoji="0" lang="en-US" altLang="ja-JP" sz="1600" b="1" dirty="0">
                  <a:solidFill>
                    <a:srgbClr val="000000"/>
                  </a:solidFill>
                  <a:latin typeface="Symbol" pitchFamily="2" charset="2"/>
                  <a:ea typeface="ＭＳ Ｐゴシック" panose="020B0600070205080204" pitchFamily="34" charset="-128"/>
                </a:rPr>
                <a:t>L </a:t>
              </a:r>
              <a:r>
                <a:rPr kumimoji="0" lang="en-US" altLang="ja-JP" sz="1600" b="1" dirty="0">
                  <a:solidFill>
                    <a:srgbClr val="000000"/>
                  </a:solidFill>
                  <a:latin typeface="Meiryo"/>
                  <a:ea typeface="ＭＳ Ｐゴシック" panose="020B0600070205080204" pitchFamily="34" charset="-128"/>
                </a:rPr>
                <a:t>single particle energy</a:t>
              </a:r>
              <a:endParaRPr lang="ja-JP" altLang="en-US" sz="1600" b="1" dirty="0">
                <a:solidFill>
                  <a:srgbClr val="000000"/>
                </a:solidFill>
                <a:latin typeface="Meiryo"/>
                <a:ea typeface="ＭＳ Ｐゴシック" panose="020B0600070205080204" pitchFamily="34" charset="-128"/>
              </a:endParaRPr>
            </a:p>
          </p:txBody>
        </p:sp>
      </p:grpSp>
      <p:sp>
        <p:nvSpPr>
          <p:cNvPr id="218" name="テキスト ボックス 217">
            <a:extLst>
              <a:ext uri="{FF2B5EF4-FFF2-40B4-BE49-F238E27FC236}">
                <a16:creationId xmlns:a16="http://schemas.microsoft.com/office/drawing/2014/main" id="{8305F0F7-148B-4F79-91F9-DF8E39A933FE}"/>
              </a:ext>
            </a:extLst>
          </p:cNvPr>
          <p:cNvSpPr txBox="1"/>
          <p:nvPr/>
        </p:nvSpPr>
        <p:spPr>
          <a:xfrm>
            <a:off x="3730751" y="1530156"/>
            <a:ext cx="1569660" cy="369332"/>
          </a:xfrm>
          <a:prstGeom prst="rect">
            <a:avLst/>
          </a:prstGeom>
          <a:noFill/>
        </p:spPr>
        <p:txBody>
          <a:bodyPr wrap="none" rtlCol="0">
            <a:spAutoFit/>
          </a:bodyPr>
          <a:lstStyle/>
          <a:p>
            <a:r>
              <a:rPr kumimoji="1" lang="en-US" altLang="ja-JP" dirty="0"/>
              <a:t>Neutron stars</a:t>
            </a:r>
            <a:endParaRPr kumimoji="1" lang="ja-JP" altLang="en-US"/>
          </a:p>
        </p:txBody>
      </p:sp>
      <p:pic>
        <p:nvPicPr>
          <p:cNvPr id="220" name="図 219" descr="持つ, グリーン, 食品, グループ が含まれている画像&#10;&#10;自動的に生成された説明">
            <a:extLst>
              <a:ext uri="{FF2B5EF4-FFF2-40B4-BE49-F238E27FC236}">
                <a16:creationId xmlns:a16="http://schemas.microsoft.com/office/drawing/2014/main" id="{7D5C0518-4CC6-0B1B-0E1D-E86CFEB77697}"/>
              </a:ext>
            </a:extLst>
          </p:cNvPr>
          <p:cNvPicPr>
            <a:picLocks noChangeAspect="1"/>
          </p:cNvPicPr>
          <p:nvPr/>
        </p:nvPicPr>
        <p:blipFill rotWithShape="1">
          <a:blip r:embed="rId6"/>
          <a:srcRect r="71732" b="40752"/>
          <a:stretch/>
        </p:blipFill>
        <p:spPr>
          <a:xfrm>
            <a:off x="3568607" y="2907866"/>
            <a:ext cx="2103288" cy="759256"/>
          </a:xfrm>
          <a:prstGeom prst="rect">
            <a:avLst/>
          </a:prstGeom>
        </p:spPr>
      </p:pic>
      <p:cxnSp>
        <p:nvCxnSpPr>
          <p:cNvPr id="222" name="直線コネクタ 221">
            <a:extLst>
              <a:ext uri="{FF2B5EF4-FFF2-40B4-BE49-F238E27FC236}">
                <a16:creationId xmlns:a16="http://schemas.microsoft.com/office/drawing/2014/main" id="{9BC18363-D324-2F3D-A9C7-28EA6E1E0721}"/>
              </a:ext>
            </a:extLst>
          </p:cNvPr>
          <p:cNvCxnSpPr/>
          <p:nvPr/>
        </p:nvCxnSpPr>
        <p:spPr>
          <a:xfrm flipV="1">
            <a:off x="3568607" y="2439101"/>
            <a:ext cx="904265" cy="465418"/>
          </a:xfrm>
          <a:prstGeom prst="line">
            <a:avLst/>
          </a:prstGeom>
          <a:ln w="19050"/>
        </p:spPr>
        <p:style>
          <a:lnRef idx="1">
            <a:schemeClr val="dk1"/>
          </a:lnRef>
          <a:fillRef idx="0">
            <a:schemeClr val="dk1"/>
          </a:fillRef>
          <a:effectRef idx="0">
            <a:schemeClr val="dk1"/>
          </a:effectRef>
          <a:fontRef idx="minor">
            <a:schemeClr val="tx1"/>
          </a:fontRef>
        </p:style>
      </p:cxnSp>
      <p:cxnSp>
        <p:nvCxnSpPr>
          <p:cNvPr id="223" name="直線コネクタ 222">
            <a:extLst>
              <a:ext uri="{FF2B5EF4-FFF2-40B4-BE49-F238E27FC236}">
                <a16:creationId xmlns:a16="http://schemas.microsoft.com/office/drawing/2014/main" id="{02EE8B17-3B10-BC0B-A7F4-83D258D015F2}"/>
              </a:ext>
            </a:extLst>
          </p:cNvPr>
          <p:cNvCxnSpPr>
            <a:cxnSpLocks/>
          </p:cNvCxnSpPr>
          <p:nvPr/>
        </p:nvCxnSpPr>
        <p:spPr>
          <a:xfrm flipH="1" flipV="1">
            <a:off x="4619655" y="2412585"/>
            <a:ext cx="1005602" cy="491934"/>
          </a:xfrm>
          <a:prstGeom prst="line">
            <a:avLst/>
          </a:prstGeom>
          <a:ln w="19050"/>
        </p:spPr>
        <p:style>
          <a:lnRef idx="1">
            <a:schemeClr val="dk1"/>
          </a:lnRef>
          <a:fillRef idx="0">
            <a:schemeClr val="dk1"/>
          </a:fillRef>
          <a:effectRef idx="0">
            <a:schemeClr val="dk1"/>
          </a:effectRef>
          <a:fontRef idx="minor">
            <a:schemeClr val="tx1"/>
          </a:fontRef>
        </p:style>
      </p:cxnSp>
      <p:sp>
        <p:nvSpPr>
          <p:cNvPr id="226" name="テキスト ボックス 225">
            <a:extLst>
              <a:ext uri="{FF2B5EF4-FFF2-40B4-BE49-F238E27FC236}">
                <a16:creationId xmlns:a16="http://schemas.microsoft.com/office/drawing/2014/main" id="{D50EDA5E-784E-6B2A-A1AA-4393DC8E9918}"/>
              </a:ext>
            </a:extLst>
          </p:cNvPr>
          <p:cNvSpPr txBox="1"/>
          <p:nvPr/>
        </p:nvSpPr>
        <p:spPr>
          <a:xfrm>
            <a:off x="2170769" y="2282309"/>
            <a:ext cx="1279517" cy="369332"/>
          </a:xfrm>
          <a:prstGeom prst="rect">
            <a:avLst/>
          </a:prstGeom>
          <a:noFill/>
        </p:spPr>
        <p:txBody>
          <a:bodyPr wrap="none" rtlCol="0">
            <a:spAutoFit/>
          </a:bodyPr>
          <a:lstStyle/>
          <a:p>
            <a:r>
              <a:rPr kumimoji="1" lang="en-US" altLang="ja-JP" dirty="0"/>
              <a:t>Onset of </a:t>
            </a:r>
            <a:r>
              <a:rPr kumimoji="1" lang="en-US" altLang="ja-JP" dirty="0">
                <a:latin typeface="Symbol" pitchFamily="2" charset="2"/>
              </a:rPr>
              <a:t>L</a:t>
            </a:r>
            <a:endParaRPr kumimoji="1" lang="en-US" altLang="ja-JP" dirty="0"/>
          </a:p>
        </p:txBody>
      </p:sp>
      <p:sp>
        <p:nvSpPr>
          <p:cNvPr id="228" name="テキスト ボックス 227">
            <a:extLst>
              <a:ext uri="{FF2B5EF4-FFF2-40B4-BE49-F238E27FC236}">
                <a16:creationId xmlns:a16="http://schemas.microsoft.com/office/drawing/2014/main" id="{B632B6F8-0044-C91C-3C58-A9600BBDAD55}"/>
              </a:ext>
            </a:extLst>
          </p:cNvPr>
          <p:cNvSpPr txBox="1"/>
          <p:nvPr/>
        </p:nvSpPr>
        <p:spPr>
          <a:xfrm>
            <a:off x="1176626" y="3028942"/>
            <a:ext cx="2419252" cy="584775"/>
          </a:xfrm>
          <a:prstGeom prst="rect">
            <a:avLst/>
          </a:prstGeom>
          <a:noFill/>
        </p:spPr>
        <p:txBody>
          <a:bodyPr wrap="none" rtlCol="0">
            <a:spAutoFit/>
          </a:bodyPr>
          <a:lstStyle/>
          <a:p>
            <a:r>
              <a:rPr kumimoji="1" lang="en-US" altLang="ja-JP" sz="1600" dirty="0"/>
              <a:t>Reduce Fermi energy</a:t>
            </a:r>
          </a:p>
          <a:p>
            <a:r>
              <a:rPr lang="en-US" altLang="ja-JP" sz="1600" dirty="0"/>
              <a:t>by changing to hyperons</a:t>
            </a:r>
            <a:endParaRPr kumimoji="1" lang="ja-JP" altLang="en-US" sz="1600"/>
          </a:p>
        </p:txBody>
      </p:sp>
      <p:grpSp>
        <p:nvGrpSpPr>
          <p:cNvPr id="229" name="グループ化 228">
            <a:extLst>
              <a:ext uri="{FF2B5EF4-FFF2-40B4-BE49-F238E27FC236}">
                <a16:creationId xmlns:a16="http://schemas.microsoft.com/office/drawing/2014/main" id="{2A212DD8-E0D8-CD19-A6F5-44052BA82186}"/>
              </a:ext>
            </a:extLst>
          </p:cNvPr>
          <p:cNvGrpSpPr/>
          <p:nvPr/>
        </p:nvGrpSpPr>
        <p:grpSpPr>
          <a:xfrm>
            <a:off x="6807910" y="176168"/>
            <a:ext cx="4774527" cy="3916542"/>
            <a:chOff x="6348570" y="1688511"/>
            <a:chExt cx="5634012" cy="4621577"/>
          </a:xfrm>
        </p:grpSpPr>
        <p:pic>
          <p:nvPicPr>
            <p:cNvPr id="230" name="図 229" descr="ダイアグラム&#10;&#10;自動的に生成された説明">
              <a:extLst>
                <a:ext uri="{FF2B5EF4-FFF2-40B4-BE49-F238E27FC236}">
                  <a16:creationId xmlns:a16="http://schemas.microsoft.com/office/drawing/2014/main" id="{90416417-C154-9F41-E818-F0C280C89650}"/>
                </a:ext>
              </a:extLst>
            </p:cNvPr>
            <p:cNvPicPr>
              <a:picLocks noChangeAspect="1"/>
            </p:cNvPicPr>
            <p:nvPr/>
          </p:nvPicPr>
          <p:blipFill>
            <a:blip r:embed="rId7"/>
            <a:stretch>
              <a:fillRect/>
            </a:stretch>
          </p:blipFill>
          <p:spPr>
            <a:xfrm>
              <a:off x="6348570" y="1688511"/>
              <a:ext cx="5634012" cy="4621577"/>
            </a:xfrm>
            <a:prstGeom prst="rect">
              <a:avLst/>
            </a:prstGeom>
          </p:spPr>
        </p:pic>
        <p:sp>
          <p:nvSpPr>
            <p:cNvPr id="236" name="正方形/長方形 235">
              <a:extLst>
                <a:ext uri="{FF2B5EF4-FFF2-40B4-BE49-F238E27FC236}">
                  <a16:creationId xmlns:a16="http://schemas.microsoft.com/office/drawing/2014/main" id="{2FDBE839-B3A2-BD40-D8BA-ED271C48C45F}"/>
                </a:ext>
              </a:extLst>
            </p:cNvPr>
            <p:cNvSpPr/>
            <p:nvPr/>
          </p:nvSpPr>
          <p:spPr>
            <a:xfrm>
              <a:off x="9496205" y="4280283"/>
              <a:ext cx="227863" cy="6251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7" name="角丸四角形吹き出し 236">
            <a:extLst>
              <a:ext uri="{FF2B5EF4-FFF2-40B4-BE49-F238E27FC236}">
                <a16:creationId xmlns:a16="http://schemas.microsoft.com/office/drawing/2014/main" id="{638899BC-7295-1C78-905D-DC37AB5E07EA}"/>
              </a:ext>
            </a:extLst>
          </p:cNvPr>
          <p:cNvSpPr/>
          <p:nvPr/>
        </p:nvSpPr>
        <p:spPr>
          <a:xfrm>
            <a:off x="5898719" y="47138"/>
            <a:ext cx="2080311" cy="793152"/>
          </a:xfrm>
          <a:prstGeom prst="wedgeRoundRectCallout">
            <a:avLst>
              <a:gd name="adj1" fmla="val 54005"/>
              <a:gd name="adj2" fmla="val 82550"/>
              <a:gd name="adj3" fmla="val 16667"/>
            </a:avLst>
          </a:prstGeom>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8" name="テキスト ボックス 237">
            <a:extLst>
              <a:ext uri="{FF2B5EF4-FFF2-40B4-BE49-F238E27FC236}">
                <a16:creationId xmlns:a16="http://schemas.microsoft.com/office/drawing/2014/main" id="{E012674D-284D-9C7F-D1F3-F1E9ECF08E4D}"/>
              </a:ext>
            </a:extLst>
          </p:cNvPr>
          <p:cNvSpPr txBox="1"/>
          <p:nvPr/>
        </p:nvSpPr>
        <p:spPr>
          <a:xfrm>
            <a:off x="5922668" y="133923"/>
            <a:ext cx="2095445" cy="646331"/>
          </a:xfrm>
          <a:prstGeom prst="rect">
            <a:avLst/>
          </a:prstGeom>
          <a:noFill/>
        </p:spPr>
        <p:txBody>
          <a:bodyPr wrap="none" rtlCol="0">
            <a:spAutoFit/>
          </a:bodyPr>
          <a:lstStyle/>
          <a:p>
            <a:r>
              <a:rPr kumimoji="1" lang="en-US" altLang="ja-JP" dirty="0"/>
              <a:t>Observation of</a:t>
            </a:r>
          </a:p>
          <a:p>
            <a:r>
              <a:rPr lang="en-US" altLang="ja-JP" dirty="0"/>
              <a:t>2 M</a:t>
            </a:r>
            <a:r>
              <a:rPr lang="ja-JP" altLang="en-US" baseline="-25000"/>
              <a:t>◉</a:t>
            </a:r>
            <a:r>
              <a:rPr lang="ja-JP" altLang="en-US"/>
              <a:t> </a:t>
            </a:r>
            <a:r>
              <a:rPr lang="en-US" altLang="ja-JP" dirty="0"/>
              <a:t>neutron stars</a:t>
            </a:r>
            <a:endParaRPr kumimoji="1" lang="ja-JP" altLang="en-US"/>
          </a:p>
        </p:txBody>
      </p:sp>
      <p:grpSp>
        <p:nvGrpSpPr>
          <p:cNvPr id="38" name="グループ化 37">
            <a:extLst>
              <a:ext uri="{FF2B5EF4-FFF2-40B4-BE49-F238E27FC236}">
                <a16:creationId xmlns:a16="http://schemas.microsoft.com/office/drawing/2014/main" id="{C8221F15-8036-0985-5246-BEA52DE7A7E6}"/>
              </a:ext>
            </a:extLst>
          </p:cNvPr>
          <p:cNvGrpSpPr/>
          <p:nvPr/>
        </p:nvGrpSpPr>
        <p:grpSpPr>
          <a:xfrm>
            <a:off x="-4238258" y="-2750299"/>
            <a:ext cx="9805151" cy="9046549"/>
            <a:chOff x="-4238258" y="-2900199"/>
            <a:chExt cx="9805151" cy="9046549"/>
          </a:xfrm>
        </p:grpSpPr>
        <p:sp>
          <p:nvSpPr>
            <p:cNvPr id="248" name="アーチ 247">
              <a:extLst>
                <a:ext uri="{FF2B5EF4-FFF2-40B4-BE49-F238E27FC236}">
                  <a16:creationId xmlns:a16="http://schemas.microsoft.com/office/drawing/2014/main" id="{38B45AB4-AF69-F180-8DCE-98932226BDEC}"/>
                </a:ext>
              </a:extLst>
            </p:cNvPr>
            <p:cNvSpPr/>
            <p:nvPr/>
          </p:nvSpPr>
          <p:spPr>
            <a:xfrm flipV="1">
              <a:off x="-4238258" y="-2900199"/>
              <a:ext cx="8938658" cy="9046549"/>
            </a:xfrm>
            <a:prstGeom prst="blockArc">
              <a:avLst>
                <a:gd name="adj1" fmla="val 17408612"/>
                <a:gd name="adj2" fmla="val 19848708"/>
                <a:gd name="adj3" fmla="val 2292"/>
              </a:avLst>
            </a:prstGeom>
            <a:gradFill flip="none" rotWithShape="1">
              <a:gsLst>
                <a:gs pos="0">
                  <a:srgbClr val="2D74C0">
                    <a:lumMod val="60000"/>
                    <a:lumOff val="40000"/>
                  </a:srgbClr>
                </a:gs>
                <a:gs pos="43000">
                  <a:srgbClr val="FFFFFF"/>
                </a:gs>
                <a:gs pos="63000">
                  <a:srgbClr val="D13E79">
                    <a:lumMod val="45000"/>
                    <a:lumOff val="55000"/>
                  </a:srgbClr>
                </a:gs>
                <a:gs pos="100000">
                  <a:srgbClr val="FF0000"/>
                </a:gs>
              </a:gsLst>
              <a:lin ang="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000000"/>
                </a:solidFill>
                <a:effectLst/>
                <a:uLnTx/>
                <a:uFillTx/>
                <a:latin typeface="Meiryo"/>
                <a:ea typeface="+mn-ea"/>
                <a:cs typeface="+mn-cs"/>
              </a:endParaRPr>
            </a:p>
          </p:txBody>
        </p:sp>
        <p:sp>
          <p:nvSpPr>
            <p:cNvPr id="249" name="テキスト ボックス 248">
              <a:extLst>
                <a:ext uri="{FF2B5EF4-FFF2-40B4-BE49-F238E27FC236}">
                  <a16:creationId xmlns:a16="http://schemas.microsoft.com/office/drawing/2014/main" id="{D3FB4E9B-4439-D295-386B-6DD6100D9B3E}"/>
                </a:ext>
              </a:extLst>
            </p:cNvPr>
            <p:cNvSpPr txBox="1"/>
            <p:nvPr/>
          </p:nvSpPr>
          <p:spPr>
            <a:xfrm>
              <a:off x="2279374" y="4159405"/>
              <a:ext cx="3287519" cy="830997"/>
            </a:xfrm>
            <a:prstGeom prst="rect">
              <a:avLst/>
            </a:prstGeom>
            <a:solidFill>
              <a:srgbClr val="FF0000"/>
            </a:solidFill>
            <a:ln>
              <a:solidFill>
                <a:srgbClr val="FF0000"/>
              </a:solidFill>
            </a:ln>
          </p:spPr>
          <p:txBody>
            <a:bodyPr wrap="square" rtlCol="0">
              <a:spAutoFit/>
            </a:bodyPr>
            <a:lstStyle/>
            <a:p>
              <a:r>
                <a:rPr lang="en-US" altLang="ja-JP" sz="1600" b="1" dirty="0">
                  <a:solidFill>
                    <a:schemeClr val="bg1"/>
                  </a:solidFill>
                </a:rPr>
                <a:t>It must change significantly to a repulsive force as the density increases.</a:t>
              </a:r>
              <a:endParaRPr kumimoji="1" lang="ja-JP" altLang="en-US" sz="1600" b="1">
                <a:solidFill>
                  <a:schemeClr val="bg1"/>
                </a:solidFill>
              </a:endParaRPr>
            </a:p>
          </p:txBody>
        </p:sp>
        <p:sp>
          <p:nvSpPr>
            <p:cNvPr id="37" name="三角形 36">
              <a:extLst>
                <a:ext uri="{FF2B5EF4-FFF2-40B4-BE49-F238E27FC236}">
                  <a16:creationId xmlns:a16="http://schemas.microsoft.com/office/drawing/2014/main" id="{4901DC2A-18EC-52C1-22EE-3D7EA76E569C}"/>
                </a:ext>
              </a:extLst>
            </p:cNvPr>
            <p:cNvSpPr/>
            <p:nvPr/>
          </p:nvSpPr>
          <p:spPr>
            <a:xfrm rot="1846777">
              <a:off x="3855643" y="3594736"/>
              <a:ext cx="407067" cy="350920"/>
            </a:xfrm>
            <a:prstGeom prst="triangl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a:extLst>
              <a:ext uri="{FF2B5EF4-FFF2-40B4-BE49-F238E27FC236}">
                <a16:creationId xmlns:a16="http://schemas.microsoft.com/office/drawing/2014/main" id="{E3714C08-EF40-02D4-9470-B0256C6ECD8B}"/>
              </a:ext>
            </a:extLst>
          </p:cNvPr>
          <p:cNvSpPr txBox="1"/>
          <p:nvPr/>
        </p:nvSpPr>
        <p:spPr>
          <a:xfrm>
            <a:off x="635518" y="2605437"/>
            <a:ext cx="396262" cy="461665"/>
          </a:xfrm>
          <a:prstGeom prst="rect">
            <a:avLst/>
          </a:prstGeom>
          <a:noFill/>
        </p:spPr>
        <p:txBody>
          <a:bodyPr wrap="none" rtlCol="0">
            <a:spAutoFit/>
          </a:bodyPr>
          <a:lstStyle/>
          <a:p>
            <a:r>
              <a:rPr kumimoji="1" lang="en-US" altLang="ja-JP" sz="2400" dirty="0">
                <a:latin typeface="Symbol" pitchFamily="2" charset="2"/>
              </a:rPr>
              <a:t>L</a:t>
            </a:r>
            <a:endParaRPr kumimoji="1" lang="ja-JP" altLang="en-US" sz="2400">
              <a:latin typeface="Symbol" pitchFamily="2" charset="2"/>
            </a:endParaRPr>
          </a:p>
        </p:txBody>
      </p:sp>
      <p:cxnSp>
        <p:nvCxnSpPr>
          <p:cNvPr id="14" name="直線矢印コネクタ 13">
            <a:extLst>
              <a:ext uri="{FF2B5EF4-FFF2-40B4-BE49-F238E27FC236}">
                <a16:creationId xmlns:a16="http://schemas.microsoft.com/office/drawing/2014/main" id="{DBDDBF96-5D48-2881-5755-A4243132473A}"/>
              </a:ext>
            </a:extLst>
          </p:cNvPr>
          <p:cNvCxnSpPr>
            <a:stCxn id="10" idx="3"/>
            <a:endCxn id="193" idx="2"/>
          </p:cNvCxnSpPr>
          <p:nvPr/>
        </p:nvCxnSpPr>
        <p:spPr>
          <a:xfrm flipV="1">
            <a:off x="1031780" y="2622715"/>
            <a:ext cx="329028" cy="2135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A6ECED39-27C8-38CB-92CB-55BB010DAFF0}"/>
              </a:ext>
            </a:extLst>
          </p:cNvPr>
          <p:cNvSpPr txBox="1"/>
          <p:nvPr/>
        </p:nvSpPr>
        <p:spPr>
          <a:xfrm>
            <a:off x="93697" y="5939591"/>
            <a:ext cx="1056700" cy="369332"/>
          </a:xfrm>
          <a:prstGeom prst="rect">
            <a:avLst/>
          </a:prstGeom>
          <a:noFill/>
        </p:spPr>
        <p:txBody>
          <a:bodyPr wrap="none" rtlCol="0">
            <a:spAutoFit/>
          </a:bodyPr>
          <a:lstStyle/>
          <a:p>
            <a:r>
              <a:rPr lang="en-US" altLang="ja-JP" dirty="0"/>
              <a:t>-30 MeV</a:t>
            </a:r>
            <a:endParaRPr kumimoji="1" lang="ja-JP" altLang="en-US"/>
          </a:p>
        </p:txBody>
      </p:sp>
      <p:cxnSp>
        <p:nvCxnSpPr>
          <p:cNvPr id="20" name="直線コネクタ 19">
            <a:extLst>
              <a:ext uri="{FF2B5EF4-FFF2-40B4-BE49-F238E27FC236}">
                <a16:creationId xmlns:a16="http://schemas.microsoft.com/office/drawing/2014/main" id="{7B8AC713-7C4C-EE20-4A1E-1C96C12C372A}"/>
              </a:ext>
            </a:extLst>
          </p:cNvPr>
          <p:cNvCxnSpPr/>
          <p:nvPr/>
        </p:nvCxnSpPr>
        <p:spPr>
          <a:xfrm flipH="1">
            <a:off x="535802" y="5926377"/>
            <a:ext cx="1892606" cy="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2FC2485-B4A0-37DC-BC6E-ADD59E6032A0}"/>
              </a:ext>
            </a:extLst>
          </p:cNvPr>
          <p:cNvSpPr txBox="1"/>
          <p:nvPr/>
        </p:nvSpPr>
        <p:spPr>
          <a:xfrm>
            <a:off x="6106960" y="3203453"/>
            <a:ext cx="2553007" cy="369332"/>
          </a:xfrm>
          <a:prstGeom prst="rect">
            <a:avLst/>
          </a:prstGeom>
          <a:noFill/>
        </p:spPr>
        <p:txBody>
          <a:bodyPr wrap="none" rtlCol="0">
            <a:spAutoFit/>
          </a:bodyPr>
          <a:lstStyle/>
          <a:p>
            <a:r>
              <a:rPr kumimoji="1" lang="en-US" altLang="ja-JP" dirty="0"/>
              <a:t>From slide of W. Weise</a:t>
            </a:r>
            <a:endParaRPr kumimoji="1" lang="ja-JP" altLang="en-US"/>
          </a:p>
        </p:txBody>
      </p:sp>
      <p:sp>
        <p:nvSpPr>
          <p:cNvPr id="32" name="円/楕円 31">
            <a:extLst>
              <a:ext uri="{FF2B5EF4-FFF2-40B4-BE49-F238E27FC236}">
                <a16:creationId xmlns:a16="http://schemas.microsoft.com/office/drawing/2014/main" id="{50CE768F-96C5-C87A-C6DC-DD79E3840EBB}"/>
              </a:ext>
            </a:extLst>
          </p:cNvPr>
          <p:cNvSpPr/>
          <p:nvPr/>
        </p:nvSpPr>
        <p:spPr>
          <a:xfrm>
            <a:off x="8655500" y="4203410"/>
            <a:ext cx="2377414" cy="2377414"/>
          </a:xfrm>
          <a:prstGeom prst="ellipse">
            <a:avLst/>
          </a:prstGeom>
          <a:solidFill>
            <a:schemeClr val="accent6">
              <a:lumMod val="20000"/>
              <a:lumOff val="8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19ADD6B5-503C-5684-0A27-6EEE6D9998CD}"/>
              </a:ext>
            </a:extLst>
          </p:cNvPr>
          <p:cNvSpPr/>
          <p:nvPr/>
        </p:nvSpPr>
        <p:spPr>
          <a:xfrm>
            <a:off x="6682659" y="4294099"/>
            <a:ext cx="2362670" cy="2362670"/>
          </a:xfrm>
          <a:prstGeom prst="ellipse">
            <a:avLst/>
          </a:prstGeom>
          <a:solidFill>
            <a:schemeClr val="accent1">
              <a:lumMod val="20000"/>
              <a:lumOff val="80000"/>
              <a:alpha val="301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527F2CCB-932D-1360-34E5-FFCF33F51963}"/>
              </a:ext>
            </a:extLst>
          </p:cNvPr>
          <p:cNvSpPr txBox="1"/>
          <p:nvPr/>
        </p:nvSpPr>
        <p:spPr>
          <a:xfrm>
            <a:off x="7174995" y="4612443"/>
            <a:ext cx="1535998" cy="369332"/>
          </a:xfrm>
          <a:prstGeom prst="rect">
            <a:avLst/>
          </a:prstGeom>
          <a:noFill/>
        </p:spPr>
        <p:txBody>
          <a:bodyPr wrap="none" rtlCol="0">
            <a:spAutoFit/>
          </a:bodyPr>
          <a:lstStyle/>
          <a:p>
            <a:r>
              <a:rPr kumimoji="1" lang="en-US" altLang="ja-JP" dirty="0" err="1">
                <a:latin typeface="Symbol" pitchFamily="2" charset="2"/>
              </a:rPr>
              <a:t>L</a:t>
            </a:r>
            <a:r>
              <a:rPr kumimoji="1" lang="en-US" altLang="ja-JP" dirty="0" err="1"/>
              <a:t>p</a:t>
            </a:r>
            <a:r>
              <a:rPr kumimoji="1" lang="en-US" altLang="ja-JP" dirty="0"/>
              <a:t> scattering</a:t>
            </a:r>
            <a:endParaRPr kumimoji="1" lang="ja-JP" altLang="en-US"/>
          </a:p>
        </p:txBody>
      </p:sp>
      <p:sp>
        <p:nvSpPr>
          <p:cNvPr id="39" name="テキスト ボックス 38">
            <a:extLst>
              <a:ext uri="{FF2B5EF4-FFF2-40B4-BE49-F238E27FC236}">
                <a16:creationId xmlns:a16="http://schemas.microsoft.com/office/drawing/2014/main" id="{37BC33A5-E151-38A4-44D9-737502234A73}"/>
              </a:ext>
            </a:extLst>
          </p:cNvPr>
          <p:cNvSpPr txBox="1"/>
          <p:nvPr/>
        </p:nvSpPr>
        <p:spPr>
          <a:xfrm>
            <a:off x="9087089" y="4602207"/>
            <a:ext cx="1980029" cy="369332"/>
          </a:xfrm>
          <a:prstGeom prst="rect">
            <a:avLst/>
          </a:prstGeom>
          <a:noFill/>
        </p:spPr>
        <p:txBody>
          <a:bodyPr wrap="none" rtlCol="0">
            <a:spAutoFit/>
          </a:bodyPr>
          <a:lstStyle/>
          <a:p>
            <a:r>
              <a:rPr lang="en-US" altLang="ja-JP" dirty="0"/>
              <a:t>Lattice </a:t>
            </a:r>
            <a:r>
              <a:rPr kumimoji="1" lang="en-US" altLang="ja-JP" dirty="0"/>
              <a:t>QCD</a:t>
            </a:r>
            <a:r>
              <a:rPr lang="en-US" altLang="ja-JP" dirty="0"/>
              <a:t> calc.</a:t>
            </a:r>
            <a:endParaRPr kumimoji="1" lang="ja-JP" altLang="en-US"/>
          </a:p>
        </p:txBody>
      </p:sp>
      <p:grpSp>
        <p:nvGrpSpPr>
          <p:cNvPr id="40" name="グループ化 39">
            <a:extLst>
              <a:ext uri="{FF2B5EF4-FFF2-40B4-BE49-F238E27FC236}">
                <a16:creationId xmlns:a16="http://schemas.microsoft.com/office/drawing/2014/main" id="{B0F2EAF3-35D8-6AEF-98A1-B9FE8EAD7A3F}"/>
              </a:ext>
            </a:extLst>
          </p:cNvPr>
          <p:cNvGrpSpPr/>
          <p:nvPr/>
        </p:nvGrpSpPr>
        <p:grpSpPr>
          <a:xfrm>
            <a:off x="6953762" y="4861236"/>
            <a:ext cx="1889303" cy="1349181"/>
            <a:chOff x="5242660" y="2789428"/>
            <a:chExt cx="1889303" cy="1349181"/>
          </a:xfrm>
        </p:grpSpPr>
        <p:grpSp>
          <p:nvGrpSpPr>
            <p:cNvPr id="41" name="グループ化 40">
              <a:extLst>
                <a:ext uri="{FF2B5EF4-FFF2-40B4-BE49-F238E27FC236}">
                  <a16:creationId xmlns:a16="http://schemas.microsoft.com/office/drawing/2014/main" id="{9BC2BEE2-7A63-93D5-5C11-728D123157CE}"/>
                </a:ext>
              </a:extLst>
            </p:cNvPr>
            <p:cNvGrpSpPr/>
            <p:nvPr/>
          </p:nvGrpSpPr>
          <p:grpSpPr>
            <a:xfrm>
              <a:off x="5242660" y="2789428"/>
              <a:ext cx="1889303" cy="1295554"/>
              <a:chOff x="8113217" y="5327624"/>
              <a:chExt cx="1889303" cy="1295554"/>
            </a:xfrm>
          </p:grpSpPr>
          <p:cxnSp>
            <p:nvCxnSpPr>
              <p:cNvPr id="51" name="直線矢印コネクタ 50">
                <a:extLst>
                  <a:ext uri="{FF2B5EF4-FFF2-40B4-BE49-F238E27FC236}">
                    <a16:creationId xmlns:a16="http://schemas.microsoft.com/office/drawing/2014/main" id="{EC822FA1-B5AA-6215-7827-08D588456853}"/>
                  </a:ext>
                </a:extLst>
              </p:cNvPr>
              <p:cNvCxnSpPr>
                <a:cxnSpLocks/>
              </p:cNvCxnSpPr>
              <p:nvPr/>
            </p:nvCxnSpPr>
            <p:spPr>
              <a:xfrm flipV="1">
                <a:off x="8113217" y="6437955"/>
                <a:ext cx="804156" cy="4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直線矢印コネクタ 51">
                <a:extLst>
                  <a:ext uri="{FF2B5EF4-FFF2-40B4-BE49-F238E27FC236}">
                    <a16:creationId xmlns:a16="http://schemas.microsoft.com/office/drawing/2014/main" id="{E809E934-84C0-ECC1-059A-0C28F7935058}"/>
                  </a:ext>
                </a:extLst>
              </p:cNvPr>
              <p:cNvCxnSpPr>
                <a:cxnSpLocks/>
              </p:cNvCxnSpPr>
              <p:nvPr/>
            </p:nvCxnSpPr>
            <p:spPr>
              <a:xfrm>
                <a:off x="8923307" y="6435294"/>
                <a:ext cx="1079213" cy="187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1DED26A8-A5E8-BBFD-AB5E-A33ADBBEA3D4}"/>
                  </a:ext>
                </a:extLst>
              </p:cNvPr>
              <p:cNvCxnSpPr>
                <a:cxnSpLocks/>
              </p:cNvCxnSpPr>
              <p:nvPr/>
            </p:nvCxnSpPr>
            <p:spPr>
              <a:xfrm flipV="1">
                <a:off x="8892694" y="5327624"/>
                <a:ext cx="287333" cy="813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円/楕円 13">
                <a:extLst>
                  <a:ext uri="{FF2B5EF4-FFF2-40B4-BE49-F238E27FC236}">
                    <a16:creationId xmlns:a16="http://schemas.microsoft.com/office/drawing/2014/main" id="{DADEAB7D-DBC4-247E-2F7C-8451B4D85C63}"/>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5" name="円/楕円 13">
                <a:extLst>
                  <a:ext uri="{FF2B5EF4-FFF2-40B4-BE49-F238E27FC236}">
                    <a16:creationId xmlns:a16="http://schemas.microsoft.com/office/drawing/2014/main" id="{1DEAAEA3-16EE-8AF4-0947-B68DFFFAD13A}"/>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56" name="直線コネクタ 55">
                <a:extLst>
                  <a:ext uri="{FF2B5EF4-FFF2-40B4-BE49-F238E27FC236}">
                    <a16:creationId xmlns:a16="http://schemas.microsoft.com/office/drawing/2014/main" id="{E0832501-5BFF-909D-FDB6-5C205725646A}"/>
                  </a:ext>
                </a:extLst>
              </p:cNvPr>
              <p:cNvCxnSpPr>
                <a:cxnSpLocks/>
              </p:cNvCxnSpPr>
              <p:nvPr/>
            </p:nvCxnSpPr>
            <p:spPr>
              <a:xfrm flipH="1">
                <a:off x="8813059" y="6232155"/>
                <a:ext cx="39555" cy="128160"/>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F758683F-14F1-1F99-2880-3BB4BC042615}"/>
                  </a:ext>
                </a:extLst>
              </p:cNvPr>
              <p:cNvSpPr txBox="1"/>
              <p:nvPr/>
            </p:nvSpPr>
            <p:spPr>
              <a:xfrm>
                <a:off x="9615831" y="6078522"/>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grpSp>
        <p:sp>
          <p:nvSpPr>
            <p:cNvPr id="42" name="テキスト ボックス 41">
              <a:extLst>
                <a:ext uri="{FF2B5EF4-FFF2-40B4-BE49-F238E27FC236}">
                  <a16:creationId xmlns:a16="http://schemas.microsoft.com/office/drawing/2014/main" id="{B34272BB-FC3E-F2C2-85E9-1139ED68F519}"/>
                </a:ext>
              </a:extLst>
            </p:cNvPr>
            <p:cNvSpPr txBox="1"/>
            <p:nvPr/>
          </p:nvSpPr>
          <p:spPr>
            <a:xfrm>
              <a:off x="6400762" y="2892711"/>
              <a:ext cx="316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3" name="円/楕円 24">
              <a:extLst>
                <a:ext uri="{FF2B5EF4-FFF2-40B4-BE49-F238E27FC236}">
                  <a16:creationId xmlns:a16="http://schemas.microsoft.com/office/drawing/2014/main" id="{8AA84D80-2AA1-2D1D-4A68-A347F61614B5}"/>
                </a:ext>
              </a:extLst>
            </p:cNvPr>
            <p:cNvSpPr/>
            <p:nvPr/>
          </p:nvSpPr>
          <p:spPr>
            <a:xfrm>
              <a:off x="5767499" y="3797357"/>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a typeface="+mn-ea"/>
                <a:cs typeface="+mn-cs"/>
              </a:endParaRPr>
            </a:p>
          </p:txBody>
        </p:sp>
        <p:sp>
          <p:nvSpPr>
            <p:cNvPr id="44" name="円/楕円 24">
              <a:extLst>
                <a:ext uri="{FF2B5EF4-FFF2-40B4-BE49-F238E27FC236}">
                  <a16:creationId xmlns:a16="http://schemas.microsoft.com/office/drawing/2014/main" id="{0C109974-51C8-94DB-7E57-CF4A700EC000}"/>
                </a:ext>
              </a:extLst>
            </p:cNvPr>
            <p:cNvSpPr/>
            <p:nvPr/>
          </p:nvSpPr>
          <p:spPr>
            <a:xfrm>
              <a:off x="6620548" y="3901025"/>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a typeface="+mn-ea"/>
                <a:cs typeface="+mn-cs"/>
              </a:endParaRPr>
            </a:p>
          </p:txBody>
        </p:sp>
        <p:sp>
          <p:nvSpPr>
            <p:cNvPr id="45" name="円/楕円 44">
              <a:extLst>
                <a:ext uri="{FF2B5EF4-FFF2-40B4-BE49-F238E27FC236}">
                  <a16:creationId xmlns:a16="http://schemas.microsoft.com/office/drawing/2014/main" id="{004CD115-54C3-2331-0556-E817894605E5}"/>
                </a:ext>
              </a:extLst>
            </p:cNvPr>
            <p:cNvSpPr/>
            <p:nvPr/>
          </p:nvSpPr>
          <p:spPr>
            <a:xfrm>
              <a:off x="5830632" y="3937773"/>
              <a:ext cx="56932" cy="56932"/>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1D11DDDD-4677-C44A-25DA-66857814DBF9}"/>
                </a:ext>
              </a:extLst>
            </p:cNvPr>
            <p:cNvSpPr/>
            <p:nvPr/>
          </p:nvSpPr>
          <p:spPr>
            <a:xfrm>
              <a:off x="5850044" y="3830294"/>
              <a:ext cx="56932" cy="56932"/>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A0C1D939-BE59-87C0-8906-C09F462F413C}"/>
                </a:ext>
              </a:extLst>
            </p:cNvPr>
            <p:cNvSpPr/>
            <p:nvPr/>
          </p:nvSpPr>
          <p:spPr>
            <a:xfrm>
              <a:off x="6029074" y="3611512"/>
              <a:ext cx="47004" cy="47004"/>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3CEFE73E-4AA1-45C6-A67D-5D02D24160B4}"/>
                </a:ext>
              </a:extLst>
            </p:cNvPr>
            <p:cNvSpPr/>
            <p:nvPr/>
          </p:nvSpPr>
          <p:spPr>
            <a:xfrm>
              <a:off x="5949438" y="3585383"/>
              <a:ext cx="47004" cy="47004"/>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679BB48C-EEA9-E056-BCA0-5AD09BB4467E}"/>
                </a:ext>
              </a:extLst>
            </p:cNvPr>
            <p:cNvSpPr/>
            <p:nvPr/>
          </p:nvSpPr>
          <p:spPr>
            <a:xfrm>
              <a:off x="6007449" y="3697830"/>
              <a:ext cx="47004" cy="47004"/>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8A09CECE-AE73-B17A-3DC0-791154A7DB6E}"/>
                </a:ext>
              </a:extLst>
            </p:cNvPr>
            <p:cNvSpPr/>
            <p:nvPr/>
          </p:nvSpPr>
          <p:spPr>
            <a:xfrm>
              <a:off x="5919491" y="3882915"/>
              <a:ext cx="53449" cy="53449"/>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descr="グラフ, バブル チャート&#10;&#10;自動的に生成された説明">
            <a:extLst>
              <a:ext uri="{FF2B5EF4-FFF2-40B4-BE49-F238E27FC236}">
                <a16:creationId xmlns:a16="http://schemas.microsoft.com/office/drawing/2014/main" id="{2FDCFF7F-E88A-EC63-327D-99D632E2BF4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094158" y="4861236"/>
            <a:ext cx="1355085" cy="1380869"/>
          </a:xfrm>
          <a:prstGeom prst="rect">
            <a:avLst/>
          </a:prstGeom>
        </p:spPr>
      </p:pic>
      <p:sp>
        <p:nvSpPr>
          <p:cNvPr id="59" name="左矢印 58">
            <a:extLst>
              <a:ext uri="{FF2B5EF4-FFF2-40B4-BE49-F238E27FC236}">
                <a16:creationId xmlns:a16="http://schemas.microsoft.com/office/drawing/2014/main" id="{0BBBBD74-96F9-219A-C23A-2782B2533468}"/>
              </a:ext>
            </a:extLst>
          </p:cNvPr>
          <p:cNvSpPr/>
          <p:nvPr/>
        </p:nvSpPr>
        <p:spPr>
          <a:xfrm rot="1044394">
            <a:off x="5691653" y="4556376"/>
            <a:ext cx="1038289" cy="69691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882C451E-3D36-4F30-404D-DE38244E816F}"/>
              </a:ext>
            </a:extLst>
          </p:cNvPr>
          <p:cNvSpPr txBox="1"/>
          <p:nvPr/>
        </p:nvSpPr>
        <p:spPr>
          <a:xfrm>
            <a:off x="6432035" y="4230401"/>
            <a:ext cx="5310108" cy="369332"/>
          </a:xfrm>
          <a:prstGeom prst="rect">
            <a:avLst/>
          </a:prstGeom>
          <a:noFill/>
        </p:spPr>
        <p:txBody>
          <a:bodyPr wrap="none" rtlCol="0">
            <a:spAutoFit/>
          </a:bodyPr>
          <a:lstStyle/>
          <a:p>
            <a:r>
              <a:rPr lang="en-US" altLang="ja-JP" b="1" u="sng" dirty="0">
                <a:solidFill>
                  <a:srgbClr val="C00000"/>
                </a:solidFill>
              </a:rPr>
              <a:t>We need two-body interaction-based approach</a:t>
            </a:r>
            <a:endParaRPr kumimoji="1" lang="ja-JP" altLang="en-US" b="1" u="sng">
              <a:solidFill>
                <a:srgbClr val="C00000"/>
              </a:solidFill>
            </a:endParaRPr>
          </a:p>
        </p:txBody>
      </p:sp>
      <p:sp>
        <p:nvSpPr>
          <p:cNvPr id="61" name="テキスト ボックス 60">
            <a:extLst>
              <a:ext uri="{FF2B5EF4-FFF2-40B4-BE49-F238E27FC236}">
                <a16:creationId xmlns:a16="http://schemas.microsoft.com/office/drawing/2014/main" id="{5E6D384E-E33E-990E-5E99-6E0B0629EC06}"/>
              </a:ext>
            </a:extLst>
          </p:cNvPr>
          <p:cNvSpPr txBox="1"/>
          <p:nvPr/>
        </p:nvSpPr>
        <p:spPr>
          <a:xfrm>
            <a:off x="6137793" y="6438390"/>
            <a:ext cx="5323893" cy="369332"/>
          </a:xfrm>
          <a:prstGeom prst="rect">
            <a:avLst/>
          </a:prstGeom>
          <a:noFill/>
        </p:spPr>
        <p:txBody>
          <a:bodyPr wrap="none" rtlCol="0">
            <a:spAutoFit/>
          </a:bodyPr>
          <a:lstStyle/>
          <a:p>
            <a:r>
              <a:rPr lang="en-US" altLang="ja-JP" dirty="0"/>
              <a:t>Establish </a:t>
            </a:r>
            <a:r>
              <a:rPr lang="en-US" altLang="ja-JP" dirty="0">
                <a:latin typeface="Symbol" pitchFamily="2" charset="2"/>
              </a:rPr>
              <a:t>L</a:t>
            </a:r>
            <a:r>
              <a:rPr lang="en-US" altLang="ja-JP" dirty="0"/>
              <a:t>N interaction including </a:t>
            </a:r>
            <a:r>
              <a:rPr lang="en-US" altLang="ja-JP" dirty="0">
                <a:latin typeface="Symbol" pitchFamily="2" charset="2"/>
              </a:rPr>
              <a:t>L</a:t>
            </a:r>
            <a:r>
              <a:rPr lang="en-US" altLang="ja-JP" dirty="0"/>
              <a:t>N-</a:t>
            </a:r>
            <a:r>
              <a:rPr lang="en-US" altLang="ja-JP" dirty="0">
                <a:latin typeface="Symbol" pitchFamily="2" charset="2"/>
              </a:rPr>
              <a:t>S</a:t>
            </a:r>
            <a:r>
              <a:rPr lang="en-US" altLang="ja-JP" dirty="0"/>
              <a:t>N coupling</a:t>
            </a:r>
            <a:endParaRPr kumimoji="1" lang="ja-JP" altLang="en-US"/>
          </a:p>
        </p:txBody>
      </p:sp>
    </p:spTree>
    <p:extLst>
      <p:ext uri="{BB962C8B-B14F-4D97-AF65-F5344CB8AC3E}">
        <p14:creationId xmlns:p14="http://schemas.microsoft.com/office/powerpoint/2010/main" val="250339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84699B20-5820-B343-87FA-A7CA271E6A15}"/>
              </a:ext>
            </a:extLst>
          </p:cNvPr>
          <p:cNvSpPr/>
          <p:nvPr/>
        </p:nvSpPr>
        <p:spPr>
          <a:xfrm>
            <a:off x="5884224" y="1118358"/>
            <a:ext cx="5989664"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5" name="正方形/長方形 4">
            <a:extLst>
              <a:ext uri="{FF2B5EF4-FFF2-40B4-BE49-F238E27FC236}">
                <a16:creationId xmlns:a16="http://schemas.microsoft.com/office/drawing/2014/main" id="{A2139690-15A0-204E-B763-5C0E9AF47A04}"/>
              </a:ext>
            </a:extLst>
          </p:cNvPr>
          <p:cNvSpPr/>
          <p:nvPr/>
        </p:nvSpPr>
        <p:spPr>
          <a:xfrm>
            <a:off x="318112" y="1121664"/>
            <a:ext cx="5192672"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3AE0BBAE-DC3A-0E47-A58F-F4A71BBE42DB}"/>
              </a:ext>
            </a:extLst>
          </p:cNvPr>
          <p:cNvSpPr>
            <a:spLocks noGrp="1"/>
          </p:cNvSpPr>
          <p:nvPr>
            <p:ph type="title"/>
          </p:nvPr>
        </p:nvSpPr>
        <p:spPr>
          <a:xfrm>
            <a:off x="394550" y="-18987"/>
            <a:ext cx="11402901" cy="1325563"/>
          </a:xfrm>
        </p:spPr>
        <p:txBody>
          <a:bodyPr/>
          <a:lstStyle/>
          <a:p>
            <a:r>
              <a:rPr kumimoji="1" lang="en-US" altLang="ja-JP" sz="3200" dirty="0" err="1"/>
              <a:t>Hypernucler</a:t>
            </a:r>
            <a:r>
              <a:rPr kumimoji="1" lang="en-US" altLang="ja-JP" sz="3200" dirty="0"/>
              <a:t> Physics</a:t>
            </a:r>
            <a:endParaRPr kumimoji="1" lang="ja-JP" altLang="en-US" sz="3200"/>
          </a:p>
        </p:txBody>
      </p:sp>
      <p:grpSp>
        <p:nvGrpSpPr>
          <p:cNvPr id="23" name="グループ化 29">
            <a:extLst>
              <a:ext uri="{FF2B5EF4-FFF2-40B4-BE49-F238E27FC236}">
                <a16:creationId xmlns:a16="http://schemas.microsoft.com/office/drawing/2014/main" id="{3746DA9E-0A3B-D74E-AB96-D516049A0221}"/>
              </a:ext>
            </a:extLst>
          </p:cNvPr>
          <p:cNvGrpSpPr/>
          <p:nvPr/>
        </p:nvGrpSpPr>
        <p:grpSpPr>
          <a:xfrm>
            <a:off x="7219371" y="2753602"/>
            <a:ext cx="1080960" cy="1087212"/>
            <a:chOff x="0" y="-1"/>
            <a:chExt cx="745067" cy="749378"/>
          </a:xfrm>
        </p:grpSpPr>
        <p:sp>
          <p:nvSpPr>
            <p:cNvPr id="24" name="円/楕円 27">
              <a:extLst>
                <a:ext uri="{FF2B5EF4-FFF2-40B4-BE49-F238E27FC236}">
                  <a16:creationId xmlns:a16="http://schemas.microsoft.com/office/drawing/2014/main" id="{0EF977C0-04CD-A247-9AEF-E81DC560756A}"/>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3">
              <a:extLst>
                <a:ext uri="{FF2B5EF4-FFF2-40B4-BE49-F238E27FC236}">
                  <a16:creationId xmlns:a16="http://schemas.microsoft.com/office/drawing/2014/main" id="{7F38C2AE-A36D-8C4A-80C8-98F1F67DA758}"/>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4">
              <a:extLst>
                <a:ext uri="{FF2B5EF4-FFF2-40B4-BE49-F238E27FC236}">
                  <a16:creationId xmlns:a16="http://schemas.microsoft.com/office/drawing/2014/main" id="{EAAE5CE1-1FF1-FF45-921C-E94D912FC857}"/>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5">
              <a:extLst>
                <a:ext uri="{FF2B5EF4-FFF2-40B4-BE49-F238E27FC236}">
                  <a16:creationId xmlns:a16="http://schemas.microsoft.com/office/drawing/2014/main" id="{EF328A8B-44A9-1343-A0C8-066CC3213D7B}"/>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16">
              <a:extLst>
                <a:ext uri="{FF2B5EF4-FFF2-40B4-BE49-F238E27FC236}">
                  <a16:creationId xmlns:a16="http://schemas.microsoft.com/office/drawing/2014/main" id="{5865FB5F-DB80-5B4C-B1E6-8302C4AF171C}"/>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17">
              <a:extLst>
                <a:ext uri="{FF2B5EF4-FFF2-40B4-BE49-F238E27FC236}">
                  <a16:creationId xmlns:a16="http://schemas.microsoft.com/office/drawing/2014/main" id="{2E0181A4-5DF9-A64B-AAFB-A3D34AD46275}"/>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18">
              <a:extLst>
                <a:ext uri="{FF2B5EF4-FFF2-40B4-BE49-F238E27FC236}">
                  <a16:creationId xmlns:a16="http://schemas.microsoft.com/office/drawing/2014/main" id="{4D1ACA08-BCDA-C14E-B123-3CE84A0A8284}"/>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19">
              <a:extLst>
                <a:ext uri="{FF2B5EF4-FFF2-40B4-BE49-F238E27FC236}">
                  <a16:creationId xmlns:a16="http://schemas.microsoft.com/office/drawing/2014/main" id="{F84876D5-69BE-DD41-A70F-0F0F280615E9}"/>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2" name="円/楕円 20">
              <a:extLst>
                <a:ext uri="{FF2B5EF4-FFF2-40B4-BE49-F238E27FC236}">
                  <a16:creationId xmlns:a16="http://schemas.microsoft.com/office/drawing/2014/main" id="{974A8C08-B10D-104A-A0C5-68E1830E21F8}"/>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1">
              <a:extLst>
                <a:ext uri="{FF2B5EF4-FFF2-40B4-BE49-F238E27FC236}">
                  <a16:creationId xmlns:a16="http://schemas.microsoft.com/office/drawing/2014/main" id="{E1FC77F1-1721-0642-AA23-0F4CF9F60A5D}"/>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2">
              <a:extLst>
                <a:ext uri="{FF2B5EF4-FFF2-40B4-BE49-F238E27FC236}">
                  <a16:creationId xmlns:a16="http://schemas.microsoft.com/office/drawing/2014/main" id="{F4BF2D2D-874F-B244-8B71-9E064B9F8C7B}"/>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3">
              <a:extLst>
                <a:ext uri="{FF2B5EF4-FFF2-40B4-BE49-F238E27FC236}">
                  <a16:creationId xmlns:a16="http://schemas.microsoft.com/office/drawing/2014/main" id="{9F970F8D-1EB8-0747-B150-D06A127CB423}"/>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円/楕円 24">
              <a:extLst>
                <a:ext uri="{FF2B5EF4-FFF2-40B4-BE49-F238E27FC236}">
                  <a16:creationId xmlns:a16="http://schemas.microsoft.com/office/drawing/2014/main" id="{43505D82-7D11-7443-93F3-E391545B8FEF}"/>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7" name="円/楕円 25">
              <a:extLst>
                <a:ext uri="{FF2B5EF4-FFF2-40B4-BE49-F238E27FC236}">
                  <a16:creationId xmlns:a16="http://schemas.microsoft.com/office/drawing/2014/main" id="{9C633D6F-E09B-5B44-B93F-B727B7CB4EDA}"/>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8" name="円/楕円 26">
              <a:extLst>
                <a:ext uri="{FF2B5EF4-FFF2-40B4-BE49-F238E27FC236}">
                  <a16:creationId xmlns:a16="http://schemas.microsoft.com/office/drawing/2014/main" id="{A123F2D0-F289-8F4B-8577-16F81DAAE35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9" name="円/楕円 28">
              <a:extLst>
                <a:ext uri="{FF2B5EF4-FFF2-40B4-BE49-F238E27FC236}">
                  <a16:creationId xmlns:a16="http://schemas.microsoft.com/office/drawing/2014/main" id="{3F810F49-8BB5-6249-93A9-096469ECBC31}"/>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40" name="グループ化 29">
            <a:extLst>
              <a:ext uri="{FF2B5EF4-FFF2-40B4-BE49-F238E27FC236}">
                <a16:creationId xmlns:a16="http://schemas.microsoft.com/office/drawing/2014/main" id="{AF9A5741-AE5A-3C4B-BF20-001DA132C678}"/>
              </a:ext>
            </a:extLst>
          </p:cNvPr>
          <p:cNvGrpSpPr/>
          <p:nvPr/>
        </p:nvGrpSpPr>
        <p:grpSpPr>
          <a:xfrm>
            <a:off x="8977757" y="2716734"/>
            <a:ext cx="1080959" cy="1087209"/>
            <a:chOff x="0" y="0"/>
            <a:chExt cx="745066" cy="749376"/>
          </a:xfrm>
        </p:grpSpPr>
        <p:sp>
          <p:nvSpPr>
            <p:cNvPr id="41" name="円/楕円 27">
              <a:extLst>
                <a:ext uri="{FF2B5EF4-FFF2-40B4-BE49-F238E27FC236}">
                  <a16:creationId xmlns:a16="http://schemas.microsoft.com/office/drawing/2014/main" id="{E487AA0F-3D98-B346-9BC3-1F89090E00D8}"/>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2" name="円/楕円 13">
              <a:extLst>
                <a:ext uri="{FF2B5EF4-FFF2-40B4-BE49-F238E27FC236}">
                  <a16:creationId xmlns:a16="http://schemas.microsoft.com/office/drawing/2014/main" id="{79D4DAD5-FCE9-B34D-8074-71C6FB27E39F}"/>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3" name="円/楕円 14">
              <a:extLst>
                <a:ext uri="{FF2B5EF4-FFF2-40B4-BE49-F238E27FC236}">
                  <a16:creationId xmlns:a16="http://schemas.microsoft.com/office/drawing/2014/main" id="{3E7784AA-495B-ED49-A7D1-6B19EB5F829A}"/>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44" name="円/楕円 15">
              <a:extLst>
                <a:ext uri="{FF2B5EF4-FFF2-40B4-BE49-F238E27FC236}">
                  <a16:creationId xmlns:a16="http://schemas.microsoft.com/office/drawing/2014/main" id="{68E6EFA3-DBAB-E14E-BCBF-3DF4631F46B7}"/>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5" name="円/楕円 16">
              <a:extLst>
                <a:ext uri="{FF2B5EF4-FFF2-40B4-BE49-F238E27FC236}">
                  <a16:creationId xmlns:a16="http://schemas.microsoft.com/office/drawing/2014/main" id="{523B0030-2A23-CC4B-AF50-8DD720700C78}"/>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6" name="円/楕円 17">
              <a:extLst>
                <a:ext uri="{FF2B5EF4-FFF2-40B4-BE49-F238E27FC236}">
                  <a16:creationId xmlns:a16="http://schemas.microsoft.com/office/drawing/2014/main" id="{54AC7A09-6B34-204E-94EF-D1FB0A695A94}"/>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7" name="円/楕円 18">
              <a:extLst>
                <a:ext uri="{FF2B5EF4-FFF2-40B4-BE49-F238E27FC236}">
                  <a16:creationId xmlns:a16="http://schemas.microsoft.com/office/drawing/2014/main" id="{A61AF1DE-3723-4641-9F94-D36CC572CF37}"/>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8" name="円/楕円 19">
              <a:extLst>
                <a:ext uri="{FF2B5EF4-FFF2-40B4-BE49-F238E27FC236}">
                  <a16:creationId xmlns:a16="http://schemas.microsoft.com/office/drawing/2014/main" id="{C84C653E-FFB8-A84E-AAF4-671787386890}"/>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20">
              <a:extLst>
                <a:ext uri="{FF2B5EF4-FFF2-40B4-BE49-F238E27FC236}">
                  <a16:creationId xmlns:a16="http://schemas.microsoft.com/office/drawing/2014/main" id="{97971F6D-BF95-0344-958E-1E1D28E1807B}"/>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21">
              <a:extLst>
                <a:ext uri="{FF2B5EF4-FFF2-40B4-BE49-F238E27FC236}">
                  <a16:creationId xmlns:a16="http://schemas.microsoft.com/office/drawing/2014/main" id="{3D2D3B80-FD85-8945-A3CE-4ECBDE3617F5}"/>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22">
              <a:extLst>
                <a:ext uri="{FF2B5EF4-FFF2-40B4-BE49-F238E27FC236}">
                  <a16:creationId xmlns:a16="http://schemas.microsoft.com/office/drawing/2014/main" id="{74F1B3DB-B0CE-A843-9979-61EB19C1B222}"/>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23">
              <a:extLst>
                <a:ext uri="{FF2B5EF4-FFF2-40B4-BE49-F238E27FC236}">
                  <a16:creationId xmlns:a16="http://schemas.microsoft.com/office/drawing/2014/main" id="{01BD2A21-FD8B-084E-A20E-10792EA4FF83}"/>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24">
              <a:extLst>
                <a:ext uri="{FF2B5EF4-FFF2-40B4-BE49-F238E27FC236}">
                  <a16:creationId xmlns:a16="http://schemas.microsoft.com/office/drawing/2014/main" id="{7C4D7A5B-3061-D743-ABA1-85D52BD183ED}"/>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25">
              <a:extLst>
                <a:ext uri="{FF2B5EF4-FFF2-40B4-BE49-F238E27FC236}">
                  <a16:creationId xmlns:a16="http://schemas.microsoft.com/office/drawing/2014/main" id="{B4EBD2AD-7C65-584C-8F1C-9DEC5672C5FD}"/>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5" name="円/楕円 26">
              <a:extLst>
                <a:ext uri="{FF2B5EF4-FFF2-40B4-BE49-F238E27FC236}">
                  <a16:creationId xmlns:a16="http://schemas.microsoft.com/office/drawing/2014/main" id="{301E4185-9305-FB47-A18E-B41756442E8C}"/>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6" name="円/楕円 28">
              <a:extLst>
                <a:ext uri="{FF2B5EF4-FFF2-40B4-BE49-F238E27FC236}">
                  <a16:creationId xmlns:a16="http://schemas.microsoft.com/office/drawing/2014/main" id="{9D3AC218-101D-B747-ADE4-CD13E01E9065}"/>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57" name="テキスト ボックス 56">
            <a:extLst>
              <a:ext uri="{FF2B5EF4-FFF2-40B4-BE49-F238E27FC236}">
                <a16:creationId xmlns:a16="http://schemas.microsoft.com/office/drawing/2014/main" id="{CAC1BE35-03C1-434C-94D7-1AAEFE589D01}"/>
              </a:ext>
            </a:extLst>
          </p:cNvPr>
          <p:cNvSpPr txBox="1"/>
          <p:nvPr/>
        </p:nvSpPr>
        <p:spPr>
          <a:xfrm>
            <a:off x="6506282" y="1362625"/>
            <a:ext cx="2755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u="sng" dirty="0">
                <a:solidFill>
                  <a:srgbClr val="000000"/>
                </a:solidFill>
                <a:latin typeface="Meiryo"/>
              </a:rPr>
              <a:t>Study of </a:t>
            </a:r>
            <a:r>
              <a:rPr lang="en-US" altLang="ja-JP" sz="2000" u="sng" dirty="0" err="1">
                <a:solidFill>
                  <a:srgbClr val="000000"/>
                </a:solidFill>
                <a:latin typeface="Meiryo"/>
              </a:rPr>
              <a:t>hypernuclei</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sp>
        <p:nvSpPr>
          <p:cNvPr id="58" name="テキスト ボックス 57">
            <a:extLst>
              <a:ext uri="{FF2B5EF4-FFF2-40B4-BE49-F238E27FC236}">
                <a16:creationId xmlns:a16="http://schemas.microsoft.com/office/drawing/2014/main" id="{78D36EA9-E752-524D-B34E-94E76020F0BD}"/>
              </a:ext>
            </a:extLst>
          </p:cNvPr>
          <p:cNvSpPr txBox="1"/>
          <p:nvPr/>
        </p:nvSpPr>
        <p:spPr>
          <a:xfrm>
            <a:off x="6669405" y="3993243"/>
            <a:ext cx="1252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9" name="テキスト ボックス 58">
            <a:extLst>
              <a:ext uri="{FF2B5EF4-FFF2-40B4-BE49-F238E27FC236}">
                <a16:creationId xmlns:a16="http://schemas.microsoft.com/office/drawing/2014/main" id="{41D66328-D9F2-E347-AC94-99E4E8C413AC}"/>
              </a:ext>
            </a:extLst>
          </p:cNvPr>
          <p:cNvSpPr txBox="1"/>
          <p:nvPr/>
        </p:nvSpPr>
        <p:spPr>
          <a:xfrm>
            <a:off x="9265635" y="3999132"/>
            <a:ext cx="1242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lang="en-US" altLang="ja-JP" dirty="0">
                <a:solidFill>
                  <a:srgbClr val="000000"/>
                </a:solidFill>
                <a:latin typeface="Meiryo"/>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61" name="直線矢印コネクタ 60">
            <a:extLst>
              <a:ext uri="{FF2B5EF4-FFF2-40B4-BE49-F238E27FC236}">
                <a16:creationId xmlns:a16="http://schemas.microsoft.com/office/drawing/2014/main" id="{63BEEC1B-EB68-CA46-A79D-ADA257C8DEA0}"/>
              </a:ext>
            </a:extLst>
          </p:cNvPr>
          <p:cNvCxnSpPr>
            <a:cxnSpLocks/>
            <a:stCxn id="58" idx="0"/>
            <a:endCxn id="36" idx="4"/>
          </p:cNvCxnSpPr>
          <p:nvPr/>
        </p:nvCxnSpPr>
        <p:spPr>
          <a:xfrm flipV="1">
            <a:off x="7295571" y="3419926"/>
            <a:ext cx="492275" cy="5733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F33A6FED-5A3B-CE4D-BF07-9A9F16367F53}"/>
              </a:ext>
            </a:extLst>
          </p:cNvPr>
          <p:cNvCxnSpPr>
            <a:endCxn id="53" idx="5"/>
          </p:cNvCxnSpPr>
          <p:nvPr/>
        </p:nvCxnSpPr>
        <p:spPr>
          <a:xfrm flipH="1" flipV="1">
            <a:off x="9553988" y="3469927"/>
            <a:ext cx="265790" cy="523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F8D41E2C-2413-CB47-B9C7-8E59BBD3A9B9}"/>
              </a:ext>
            </a:extLst>
          </p:cNvPr>
          <p:cNvSpPr txBox="1"/>
          <p:nvPr/>
        </p:nvSpPr>
        <p:spPr>
          <a:xfrm>
            <a:off x="7090881" y="1755807"/>
            <a:ext cx="2947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Nuclei including 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6" name="テキスト ボックス 75">
            <a:extLst>
              <a:ext uri="{FF2B5EF4-FFF2-40B4-BE49-F238E27FC236}">
                <a16:creationId xmlns:a16="http://schemas.microsoft.com/office/drawing/2014/main" id="{AAF674EF-5E6E-CB42-961C-CBBC9BFB4C1A}"/>
              </a:ext>
            </a:extLst>
          </p:cNvPr>
          <p:cNvSpPr txBox="1"/>
          <p:nvPr/>
        </p:nvSpPr>
        <p:spPr>
          <a:xfrm>
            <a:off x="277150" y="1371351"/>
            <a:ext cx="5326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u="sng" dirty="0">
                <a:solidFill>
                  <a:srgbClr val="000000"/>
                </a:solidFill>
                <a:latin typeface="Meiryo"/>
              </a:rPr>
              <a:t>Scattering between hyperon and nucleon</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grpSp>
        <p:nvGrpSpPr>
          <p:cNvPr id="84" name="グループ化 83">
            <a:extLst>
              <a:ext uri="{FF2B5EF4-FFF2-40B4-BE49-F238E27FC236}">
                <a16:creationId xmlns:a16="http://schemas.microsoft.com/office/drawing/2014/main" id="{CD21995D-FBF7-B741-9823-09DECFC98C8F}"/>
              </a:ext>
            </a:extLst>
          </p:cNvPr>
          <p:cNvGrpSpPr/>
          <p:nvPr/>
        </p:nvGrpSpPr>
        <p:grpSpPr>
          <a:xfrm>
            <a:off x="1188234" y="1906646"/>
            <a:ext cx="4065373" cy="2308861"/>
            <a:chOff x="247135" y="2251890"/>
            <a:chExt cx="4065373" cy="2308861"/>
          </a:xfrm>
        </p:grpSpPr>
        <p:cxnSp>
          <p:nvCxnSpPr>
            <p:cNvPr id="82" name="直線矢印コネクタ 81">
              <a:extLst>
                <a:ext uri="{FF2B5EF4-FFF2-40B4-BE49-F238E27FC236}">
                  <a16:creationId xmlns:a16="http://schemas.microsoft.com/office/drawing/2014/main" id="{E12D3B29-12BB-6F4D-AEBF-36109BD3C147}"/>
                </a:ext>
              </a:extLst>
            </p:cNvPr>
            <p:cNvCxnSpPr>
              <a:cxnSpLocks/>
            </p:cNvCxnSpPr>
            <p:nvPr/>
          </p:nvCxnSpPr>
          <p:spPr>
            <a:xfrm>
              <a:off x="841036" y="2752577"/>
              <a:ext cx="1359243" cy="9101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円/楕円 13">
              <a:extLst>
                <a:ext uri="{FF2B5EF4-FFF2-40B4-BE49-F238E27FC236}">
                  <a16:creationId xmlns:a16="http://schemas.microsoft.com/office/drawing/2014/main" id="{3D8FB8D9-15EB-6E4F-BD96-508D20175AA8}"/>
                </a:ext>
              </a:extLst>
            </p:cNvPr>
            <p:cNvSpPr/>
            <p:nvPr/>
          </p:nvSpPr>
          <p:spPr>
            <a:xfrm>
              <a:off x="2451908" y="308520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69" name="直線矢印コネクタ 68">
              <a:extLst>
                <a:ext uri="{FF2B5EF4-FFF2-40B4-BE49-F238E27FC236}">
                  <a16:creationId xmlns:a16="http://schemas.microsoft.com/office/drawing/2014/main" id="{22B4C6C8-1005-AC4A-8CA0-BBF762A427D3}"/>
                </a:ext>
              </a:extLst>
            </p:cNvPr>
            <p:cNvCxnSpPr>
              <a:cxnSpLocks/>
            </p:cNvCxnSpPr>
            <p:nvPr/>
          </p:nvCxnSpPr>
          <p:spPr>
            <a:xfrm>
              <a:off x="247135" y="2716043"/>
              <a:ext cx="1359243" cy="91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円/楕円 24">
              <a:extLst>
                <a:ext uri="{FF2B5EF4-FFF2-40B4-BE49-F238E27FC236}">
                  <a16:creationId xmlns:a16="http://schemas.microsoft.com/office/drawing/2014/main" id="{7CDB9F1B-3D11-5E45-8F14-182E2D66438E}"/>
                </a:ext>
              </a:extLst>
            </p:cNvPr>
            <p:cNvSpPr/>
            <p:nvPr/>
          </p:nvSpPr>
          <p:spPr>
            <a:xfrm>
              <a:off x="2047410" y="2678985"/>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3" name="直線矢印コネクタ 72">
              <a:extLst>
                <a:ext uri="{FF2B5EF4-FFF2-40B4-BE49-F238E27FC236}">
                  <a16:creationId xmlns:a16="http://schemas.microsoft.com/office/drawing/2014/main" id="{1483FE35-CD19-1140-A4A3-15203C0D57C9}"/>
                </a:ext>
              </a:extLst>
            </p:cNvPr>
            <p:cNvCxnSpPr>
              <a:stCxn id="66" idx="6"/>
            </p:cNvCxnSpPr>
            <p:nvPr/>
          </p:nvCxnSpPr>
          <p:spPr>
            <a:xfrm flipV="1">
              <a:off x="2385235" y="2251890"/>
              <a:ext cx="1927273" cy="59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円/楕円 24">
              <a:extLst>
                <a:ext uri="{FF2B5EF4-FFF2-40B4-BE49-F238E27FC236}">
                  <a16:creationId xmlns:a16="http://schemas.microsoft.com/office/drawing/2014/main" id="{7A2DEB7C-C0A9-D641-BC08-27203000565D}"/>
                </a:ext>
              </a:extLst>
            </p:cNvPr>
            <p:cNvSpPr/>
            <p:nvPr/>
          </p:nvSpPr>
          <p:spPr>
            <a:xfrm>
              <a:off x="3521983" y="228896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4" name="直線矢印コネクタ 73">
              <a:extLst>
                <a:ext uri="{FF2B5EF4-FFF2-40B4-BE49-F238E27FC236}">
                  <a16:creationId xmlns:a16="http://schemas.microsoft.com/office/drawing/2014/main" id="{85485BE1-1B87-F14D-9F4C-829A43CAC48E}"/>
                </a:ext>
              </a:extLst>
            </p:cNvPr>
            <p:cNvCxnSpPr>
              <a:cxnSpLocks/>
            </p:cNvCxnSpPr>
            <p:nvPr/>
          </p:nvCxnSpPr>
          <p:spPr>
            <a:xfrm>
              <a:off x="2691776" y="3349700"/>
              <a:ext cx="926402" cy="12110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円/楕円 13">
              <a:extLst>
                <a:ext uri="{FF2B5EF4-FFF2-40B4-BE49-F238E27FC236}">
                  <a16:creationId xmlns:a16="http://schemas.microsoft.com/office/drawing/2014/main" id="{5EABFEB4-E30E-2F45-B2A6-B122169AA0E6}"/>
                </a:ext>
              </a:extLst>
            </p:cNvPr>
            <p:cNvSpPr/>
            <p:nvPr/>
          </p:nvSpPr>
          <p:spPr>
            <a:xfrm>
              <a:off x="3011046" y="3786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8" name="直線コネクタ 77">
              <a:extLst>
                <a:ext uri="{FF2B5EF4-FFF2-40B4-BE49-F238E27FC236}">
                  <a16:creationId xmlns:a16="http://schemas.microsoft.com/office/drawing/2014/main" id="{EA605E0C-9207-3D48-B291-5A899D7E53E7}"/>
                </a:ext>
              </a:extLst>
            </p:cNvPr>
            <p:cNvCxnSpPr>
              <a:stCxn id="66" idx="5"/>
              <a:endCxn id="67" idx="1"/>
            </p:cNvCxnSpPr>
            <p:nvPr/>
          </p:nvCxnSpPr>
          <p:spPr>
            <a:xfrm>
              <a:off x="2335762" y="2967337"/>
              <a:ext cx="165619" cy="167336"/>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83" name="テキスト ボックス 82">
            <a:extLst>
              <a:ext uri="{FF2B5EF4-FFF2-40B4-BE49-F238E27FC236}">
                <a16:creationId xmlns:a16="http://schemas.microsoft.com/office/drawing/2014/main" id="{B54AD507-6B4A-9549-A5F9-128CCFCB947A}"/>
              </a:ext>
            </a:extLst>
          </p:cNvPr>
          <p:cNvSpPr txBox="1"/>
          <p:nvPr/>
        </p:nvSpPr>
        <p:spPr>
          <a:xfrm>
            <a:off x="481043" y="2923059"/>
            <a:ext cx="27595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scattered by interactions between hyperon and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5" name="テキスト ボックス 84">
            <a:extLst>
              <a:ext uri="{FF2B5EF4-FFF2-40B4-BE49-F238E27FC236}">
                <a16:creationId xmlns:a16="http://schemas.microsoft.com/office/drawing/2014/main" id="{42FF1086-4CFE-C849-83BF-99DD7FED35E7}"/>
              </a:ext>
            </a:extLst>
          </p:cNvPr>
          <p:cNvSpPr txBox="1"/>
          <p:nvPr/>
        </p:nvSpPr>
        <p:spPr>
          <a:xfrm>
            <a:off x="3821889" y="2773024"/>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6" name="テキスト ボックス 85">
            <a:extLst>
              <a:ext uri="{FF2B5EF4-FFF2-40B4-BE49-F238E27FC236}">
                <a16:creationId xmlns:a16="http://schemas.microsoft.com/office/drawing/2014/main" id="{3AF1A9C7-07B2-5D49-853F-1BBE07DBEDD9}"/>
              </a:ext>
            </a:extLst>
          </p:cNvPr>
          <p:cNvSpPr txBox="1"/>
          <p:nvPr/>
        </p:nvSpPr>
        <p:spPr>
          <a:xfrm>
            <a:off x="2040133" y="1894510"/>
            <a:ext cx="1135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5" name="テキスト ボックス 104">
            <a:extLst>
              <a:ext uri="{FF2B5EF4-FFF2-40B4-BE49-F238E27FC236}">
                <a16:creationId xmlns:a16="http://schemas.microsoft.com/office/drawing/2014/main" id="{6E8B84B0-BD61-364E-8091-413CC420AD0C}"/>
              </a:ext>
            </a:extLst>
          </p:cNvPr>
          <p:cNvSpPr txBox="1"/>
          <p:nvPr/>
        </p:nvSpPr>
        <p:spPr>
          <a:xfrm>
            <a:off x="6128743" y="2166648"/>
            <a:ext cx="58803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Nuclear structure reflects the interaction between hyperon and nucleon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6" name="テキスト ボックス 105">
            <a:extLst>
              <a:ext uri="{FF2B5EF4-FFF2-40B4-BE49-F238E27FC236}">
                <a16:creationId xmlns:a16="http://schemas.microsoft.com/office/drawing/2014/main" id="{87B7263E-43E2-ED45-B434-18CF6E58C303}"/>
              </a:ext>
            </a:extLst>
          </p:cNvPr>
          <p:cNvSpPr txBox="1"/>
          <p:nvPr/>
        </p:nvSpPr>
        <p:spPr>
          <a:xfrm>
            <a:off x="789098" y="6339517"/>
            <a:ext cx="9672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Linking these two studies is important for understanding hyperon-containing matter</a:t>
            </a:r>
          </a:p>
        </p:txBody>
      </p:sp>
      <p:sp>
        <p:nvSpPr>
          <p:cNvPr id="3" name="テキスト ボックス 2">
            <a:extLst>
              <a:ext uri="{FF2B5EF4-FFF2-40B4-BE49-F238E27FC236}">
                <a16:creationId xmlns:a16="http://schemas.microsoft.com/office/drawing/2014/main" id="{B175D44C-9362-9740-BBCD-6E3E13CF98B9}"/>
              </a:ext>
            </a:extLst>
          </p:cNvPr>
          <p:cNvSpPr txBox="1"/>
          <p:nvPr/>
        </p:nvSpPr>
        <p:spPr>
          <a:xfrm>
            <a:off x="6403458" y="4710547"/>
            <a:ext cx="5393993" cy="646331"/>
          </a:xfrm>
          <a:prstGeom prst="rect">
            <a:avLst/>
          </a:prstGeom>
          <a:solidFill>
            <a:schemeClr val="bg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potential </a:t>
            </a:r>
            <a:r>
              <a:rPr lang="en-US" altLang="ja-JP" dirty="0">
                <a:solidFill>
                  <a:srgbClr val="000000"/>
                </a:solidFill>
                <a:latin typeface="Meiryo"/>
              </a:rPr>
              <a:t>for hyperons can be evaluated from the hyperon’s binding energy</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68" name="テキスト ボックス 67">
            <a:extLst>
              <a:ext uri="{FF2B5EF4-FFF2-40B4-BE49-F238E27FC236}">
                <a16:creationId xmlns:a16="http://schemas.microsoft.com/office/drawing/2014/main" id="{724DBA5A-D10A-D84A-A1E6-91B0FF153389}"/>
              </a:ext>
            </a:extLst>
          </p:cNvPr>
          <p:cNvSpPr txBox="1"/>
          <p:nvPr/>
        </p:nvSpPr>
        <p:spPr>
          <a:xfrm>
            <a:off x="950973" y="4895868"/>
            <a:ext cx="4409303" cy="923330"/>
          </a:xfrm>
          <a:prstGeom prst="rect">
            <a:avLst/>
          </a:prstGeom>
          <a:solidFill>
            <a:schemeClr val="bg2"/>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Essential to </a:t>
            </a:r>
            <a:r>
              <a:rPr lang="en-US" altLang="ja-JP" dirty="0">
                <a:solidFill>
                  <a:srgbClr val="000000"/>
                </a:solidFill>
                <a:latin typeface="Meiryo"/>
              </a:rPr>
              <a:t>elucidate the nature of the extended nuclear force</a:t>
            </a:r>
            <a:r>
              <a:rPr lang="ja-JP" altLang="en-US">
                <a:solidFill>
                  <a:srgbClr val="000000"/>
                </a:solidFill>
                <a:latin typeface="Meiryo"/>
              </a:rPr>
              <a:t> </a:t>
            </a:r>
            <a:r>
              <a:rPr lang="en-US" altLang="ja-JP" dirty="0">
                <a:solidFill>
                  <a:srgbClr val="000000"/>
                </a:solidFill>
                <a:latin typeface="Meiryo"/>
              </a:rPr>
              <a:t>(Baryon-Baryon interaction)</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4" name="テキスト ボックス 3">
            <a:extLst>
              <a:ext uri="{FF2B5EF4-FFF2-40B4-BE49-F238E27FC236}">
                <a16:creationId xmlns:a16="http://schemas.microsoft.com/office/drawing/2014/main" id="{C49436D3-6316-1E45-A48C-60CB2021A558}"/>
              </a:ext>
            </a:extLst>
          </p:cNvPr>
          <p:cNvSpPr txBox="1"/>
          <p:nvPr/>
        </p:nvSpPr>
        <p:spPr>
          <a:xfrm>
            <a:off x="6403458" y="5532578"/>
            <a:ext cx="5165453" cy="369332"/>
          </a:xfrm>
          <a:prstGeom prst="rect">
            <a:avLst/>
          </a:prstGeom>
          <a:solidFill>
            <a:schemeClr val="bg2"/>
          </a:solidFill>
          <a:ln w="381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Various phenomena in multi-particle system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213184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5EF24-150A-3764-DC83-1D19C0FD138C}"/>
            </a:ext>
          </a:extLst>
        </p:cNvPr>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3AFD75C9-C3F4-1E8A-48FB-54C8EE882DF2}"/>
              </a:ext>
            </a:extLst>
          </p:cNvPr>
          <p:cNvSpPr/>
          <p:nvPr/>
        </p:nvSpPr>
        <p:spPr>
          <a:xfrm>
            <a:off x="5884224" y="1118358"/>
            <a:ext cx="5989664"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5" name="正方形/長方形 4">
            <a:extLst>
              <a:ext uri="{FF2B5EF4-FFF2-40B4-BE49-F238E27FC236}">
                <a16:creationId xmlns:a16="http://schemas.microsoft.com/office/drawing/2014/main" id="{FAEB8507-AC9C-9EED-5DE9-1AAEB0A1337E}"/>
              </a:ext>
            </a:extLst>
          </p:cNvPr>
          <p:cNvSpPr/>
          <p:nvPr/>
        </p:nvSpPr>
        <p:spPr>
          <a:xfrm>
            <a:off x="318112" y="1121664"/>
            <a:ext cx="5192672" cy="4962144"/>
          </a:xfrm>
          <a:prstGeom prst="rect">
            <a:avLst/>
          </a:prstGeom>
          <a:solidFill>
            <a:srgbClr val="D5F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A7F0DC12-D552-2178-73BE-8646E1738794}"/>
              </a:ext>
            </a:extLst>
          </p:cNvPr>
          <p:cNvSpPr>
            <a:spLocks noGrp="1"/>
          </p:cNvSpPr>
          <p:nvPr>
            <p:ph type="title"/>
          </p:nvPr>
        </p:nvSpPr>
        <p:spPr>
          <a:xfrm>
            <a:off x="394550" y="-18987"/>
            <a:ext cx="11402901" cy="1325563"/>
          </a:xfrm>
        </p:spPr>
        <p:txBody>
          <a:bodyPr/>
          <a:lstStyle/>
          <a:p>
            <a:r>
              <a:rPr kumimoji="1" lang="en-US" altLang="ja-JP" sz="3200" dirty="0" err="1"/>
              <a:t>Hypernucler</a:t>
            </a:r>
            <a:r>
              <a:rPr kumimoji="1" lang="en-US" altLang="ja-JP" sz="3200" dirty="0"/>
              <a:t> Physics</a:t>
            </a:r>
            <a:endParaRPr kumimoji="1" lang="ja-JP" altLang="en-US" sz="3200"/>
          </a:p>
        </p:txBody>
      </p:sp>
      <p:grpSp>
        <p:nvGrpSpPr>
          <p:cNvPr id="23" name="グループ化 29">
            <a:extLst>
              <a:ext uri="{FF2B5EF4-FFF2-40B4-BE49-F238E27FC236}">
                <a16:creationId xmlns:a16="http://schemas.microsoft.com/office/drawing/2014/main" id="{E8FB2286-5AAD-3469-9953-ED54CBBBDA4A}"/>
              </a:ext>
            </a:extLst>
          </p:cNvPr>
          <p:cNvGrpSpPr/>
          <p:nvPr/>
        </p:nvGrpSpPr>
        <p:grpSpPr>
          <a:xfrm>
            <a:off x="7219371" y="2753602"/>
            <a:ext cx="1080960" cy="1087212"/>
            <a:chOff x="0" y="-1"/>
            <a:chExt cx="745067" cy="749378"/>
          </a:xfrm>
        </p:grpSpPr>
        <p:sp>
          <p:nvSpPr>
            <p:cNvPr id="24" name="円/楕円 27">
              <a:extLst>
                <a:ext uri="{FF2B5EF4-FFF2-40B4-BE49-F238E27FC236}">
                  <a16:creationId xmlns:a16="http://schemas.microsoft.com/office/drawing/2014/main" id="{25FAF974-F051-8189-6DAF-A6EABEF1C205}"/>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3">
              <a:extLst>
                <a:ext uri="{FF2B5EF4-FFF2-40B4-BE49-F238E27FC236}">
                  <a16:creationId xmlns:a16="http://schemas.microsoft.com/office/drawing/2014/main" id="{457158B7-67A6-0678-0DF4-6AD0FA0DE3D2}"/>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4">
              <a:extLst>
                <a:ext uri="{FF2B5EF4-FFF2-40B4-BE49-F238E27FC236}">
                  <a16:creationId xmlns:a16="http://schemas.microsoft.com/office/drawing/2014/main" id="{FA6C566D-DB12-B732-00C7-BB31F0CFCF38}"/>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5">
              <a:extLst>
                <a:ext uri="{FF2B5EF4-FFF2-40B4-BE49-F238E27FC236}">
                  <a16:creationId xmlns:a16="http://schemas.microsoft.com/office/drawing/2014/main" id="{471EA0DB-FE9B-AA30-2AFC-34B98D61FD65}"/>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16">
              <a:extLst>
                <a:ext uri="{FF2B5EF4-FFF2-40B4-BE49-F238E27FC236}">
                  <a16:creationId xmlns:a16="http://schemas.microsoft.com/office/drawing/2014/main" id="{B88B8130-47C1-F816-6858-38727F82D609}"/>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17">
              <a:extLst>
                <a:ext uri="{FF2B5EF4-FFF2-40B4-BE49-F238E27FC236}">
                  <a16:creationId xmlns:a16="http://schemas.microsoft.com/office/drawing/2014/main" id="{A59B39D8-AF91-C7A2-A4EE-D530A12DBDB3}"/>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18">
              <a:extLst>
                <a:ext uri="{FF2B5EF4-FFF2-40B4-BE49-F238E27FC236}">
                  <a16:creationId xmlns:a16="http://schemas.microsoft.com/office/drawing/2014/main" id="{59B25DF8-2A5C-F1B0-1485-31251806E6B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19">
              <a:extLst>
                <a:ext uri="{FF2B5EF4-FFF2-40B4-BE49-F238E27FC236}">
                  <a16:creationId xmlns:a16="http://schemas.microsoft.com/office/drawing/2014/main" id="{9E5B5BF9-1B47-3FED-1494-DA79AA10CB7E}"/>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2" name="円/楕円 20">
              <a:extLst>
                <a:ext uri="{FF2B5EF4-FFF2-40B4-BE49-F238E27FC236}">
                  <a16:creationId xmlns:a16="http://schemas.microsoft.com/office/drawing/2014/main" id="{F43B702C-A027-C857-AC7F-B7F169AA30D0}"/>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1">
              <a:extLst>
                <a:ext uri="{FF2B5EF4-FFF2-40B4-BE49-F238E27FC236}">
                  <a16:creationId xmlns:a16="http://schemas.microsoft.com/office/drawing/2014/main" id="{3C69B65D-563E-9764-77E8-9D3359A2916B}"/>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2">
              <a:extLst>
                <a:ext uri="{FF2B5EF4-FFF2-40B4-BE49-F238E27FC236}">
                  <a16:creationId xmlns:a16="http://schemas.microsoft.com/office/drawing/2014/main" id="{379067B8-7150-7CC2-377A-FE167B7F804D}"/>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3">
              <a:extLst>
                <a:ext uri="{FF2B5EF4-FFF2-40B4-BE49-F238E27FC236}">
                  <a16:creationId xmlns:a16="http://schemas.microsoft.com/office/drawing/2014/main" id="{5F3BA33F-B018-605F-A055-E36A96B04779}"/>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円/楕円 24">
              <a:extLst>
                <a:ext uri="{FF2B5EF4-FFF2-40B4-BE49-F238E27FC236}">
                  <a16:creationId xmlns:a16="http://schemas.microsoft.com/office/drawing/2014/main" id="{81A915DD-78E5-5C62-D575-FD5365CAE536}"/>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37" name="円/楕円 25">
              <a:extLst>
                <a:ext uri="{FF2B5EF4-FFF2-40B4-BE49-F238E27FC236}">
                  <a16:creationId xmlns:a16="http://schemas.microsoft.com/office/drawing/2014/main" id="{9E804AAD-850C-327E-0686-6D4C550E33F3}"/>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8" name="円/楕円 26">
              <a:extLst>
                <a:ext uri="{FF2B5EF4-FFF2-40B4-BE49-F238E27FC236}">
                  <a16:creationId xmlns:a16="http://schemas.microsoft.com/office/drawing/2014/main" id="{50D3597E-DF9F-FBC4-0892-E77E3ED090CE}"/>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9" name="円/楕円 28">
              <a:extLst>
                <a:ext uri="{FF2B5EF4-FFF2-40B4-BE49-F238E27FC236}">
                  <a16:creationId xmlns:a16="http://schemas.microsoft.com/office/drawing/2014/main" id="{D940E17D-A191-E093-EF36-37D3741A4BC9}"/>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40" name="グループ化 29">
            <a:extLst>
              <a:ext uri="{FF2B5EF4-FFF2-40B4-BE49-F238E27FC236}">
                <a16:creationId xmlns:a16="http://schemas.microsoft.com/office/drawing/2014/main" id="{05D1E542-A83E-9294-BB8E-5F41BA42188C}"/>
              </a:ext>
            </a:extLst>
          </p:cNvPr>
          <p:cNvGrpSpPr/>
          <p:nvPr/>
        </p:nvGrpSpPr>
        <p:grpSpPr>
          <a:xfrm>
            <a:off x="8977757" y="2716734"/>
            <a:ext cx="1080959" cy="1087209"/>
            <a:chOff x="0" y="0"/>
            <a:chExt cx="745066" cy="749376"/>
          </a:xfrm>
        </p:grpSpPr>
        <p:sp>
          <p:nvSpPr>
            <p:cNvPr id="41" name="円/楕円 27">
              <a:extLst>
                <a:ext uri="{FF2B5EF4-FFF2-40B4-BE49-F238E27FC236}">
                  <a16:creationId xmlns:a16="http://schemas.microsoft.com/office/drawing/2014/main" id="{A48AE380-E22A-D5E9-89C7-11ED82470BD7}"/>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2" name="円/楕円 13">
              <a:extLst>
                <a:ext uri="{FF2B5EF4-FFF2-40B4-BE49-F238E27FC236}">
                  <a16:creationId xmlns:a16="http://schemas.microsoft.com/office/drawing/2014/main" id="{03A69908-3739-AD37-0E5E-ADDBAA5CBC4E}"/>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3" name="円/楕円 14">
              <a:extLst>
                <a:ext uri="{FF2B5EF4-FFF2-40B4-BE49-F238E27FC236}">
                  <a16:creationId xmlns:a16="http://schemas.microsoft.com/office/drawing/2014/main" id="{BEB51ABD-8666-7F29-5FEC-11E9831A6924}"/>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44" name="円/楕円 15">
              <a:extLst>
                <a:ext uri="{FF2B5EF4-FFF2-40B4-BE49-F238E27FC236}">
                  <a16:creationId xmlns:a16="http://schemas.microsoft.com/office/drawing/2014/main" id="{81A4795A-BF2C-5234-8877-3EACD48428DC}"/>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5" name="円/楕円 16">
              <a:extLst>
                <a:ext uri="{FF2B5EF4-FFF2-40B4-BE49-F238E27FC236}">
                  <a16:creationId xmlns:a16="http://schemas.microsoft.com/office/drawing/2014/main" id="{455E8598-7309-975D-A89C-92B454FE783A}"/>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6" name="円/楕円 17">
              <a:extLst>
                <a:ext uri="{FF2B5EF4-FFF2-40B4-BE49-F238E27FC236}">
                  <a16:creationId xmlns:a16="http://schemas.microsoft.com/office/drawing/2014/main" id="{780E81E7-0256-97CE-04AE-F75740B3F22F}"/>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7" name="円/楕円 18">
              <a:extLst>
                <a:ext uri="{FF2B5EF4-FFF2-40B4-BE49-F238E27FC236}">
                  <a16:creationId xmlns:a16="http://schemas.microsoft.com/office/drawing/2014/main" id="{A54C3F71-5833-C0C0-4448-D7D8635DAD80}"/>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8" name="円/楕円 19">
              <a:extLst>
                <a:ext uri="{FF2B5EF4-FFF2-40B4-BE49-F238E27FC236}">
                  <a16:creationId xmlns:a16="http://schemas.microsoft.com/office/drawing/2014/main" id="{FA6AF03A-FDD3-D5A2-2C6F-91E8C302960D}"/>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20">
              <a:extLst>
                <a:ext uri="{FF2B5EF4-FFF2-40B4-BE49-F238E27FC236}">
                  <a16:creationId xmlns:a16="http://schemas.microsoft.com/office/drawing/2014/main" id="{41F740E1-948F-D0AA-D7BC-9E2108E38048}"/>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21">
              <a:extLst>
                <a:ext uri="{FF2B5EF4-FFF2-40B4-BE49-F238E27FC236}">
                  <a16:creationId xmlns:a16="http://schemas.microsoft.com/office/drawing/2014/main" id="{2353A5E5-E0E3-B8FA-98F0-57ADBA6D1AFE}"/>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22">
              <a:extLst>
                <a:ext uri="{FF2B5EF4-FFF2-40B4-BE49-F238E27FC236}">
                  <a16:creationId xmlns:a16="http://schemas.microsoft.com/office/drawing/2014/main" id="{13B8C1B8-1451-5385-B2A8-41EFF193B9E9}"/>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23">
              <a:extLst>
                <a:ext uri="{FF2B5EF4-FFF2-40B4-BE49-F238E27FC236}">
                  <a16:creationId xmlns:a16="http://schemas.microsoft.com/office/drawing/2014/main" id="{DD70D281-F1DC-C2DF-EB7B-27B5C9D83F82}"/>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24">
              <a:extLst>
                <a:ext uri="{FF2B5EF4-FFF2-40B4-BE49-F238E27FC236}">
                  <a16:creationId xmlns:a16="http://schemas.microsoft.com/office/drawing/2014/main" id="{A9E70C4B-57A2-4DA3-FD77-ED6957900191}"/>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25">
              <a:extLst>
                <a:ext uri="{FF2B5EF4-FFF2-40B4-BE49-F238E27FC236}">
                  <a16:creationId xmlns:a16="http://schemas.microsoft.com/office/drawing/2014/main" id="{B3944587-157D-C422-1260-08806EC70871}"/>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5" name="円/楕円 26">
              <a:extLst>
                <a:ext uri="{FF2B5EF4-FFF2-40B4-BE49-F238E27FC236}">
                  <a16:creationId xmlns:a16="http://schemas.microsoft.com/office/drawing/2014/main" id="{D73E0A6D-25F4-6174-7970-C066A8274961}"/>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6" name="円/楕円 28">
              <a:extLst>
                <a:ext uri="{FF2B5EF4-FFF2-40B4-BE49-F238E27FC236}">
                  <a16:creationId xmlns:a16="http://schemas.microsoft.com/office/drawing/2014/main" id="{DE204918-1D87-4289-38DB-4AF130465EB8}"/>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57" name="テキスト ボックス 56">
            <a:extLst>
              <a:ext uri="{FF2B5EF4-FFF2-40B4-BE49-F238E27FC236}">
                <a16:creationId xmlns:a16="http://schemas.microsoft.com/office/drawing/2014/main" id="{49F242DC-3970-9228-86E9-EEEB59EB69A8}"/>
              </a:ext>
            </a:extLst>
          </p:cNvPr>
          <p:cNvSpPr txBox="1"/>
          <p:nvPr/>
        </p:nvSpPr>
        <p:spPr>
          <a:xfrm>
            <a:off x="6506282" y="1362625"/>
            <a:ext cx="2755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u="sng" dirty="0">
                <a:solidFill>
                  <a:srgbClr val="000000"/>
                </a:solidFill>
                <a:latin typeface="Meiryo"/>
              </a:rPr>
              <a:t>Study of </a:t>
            </a:r>
            <a:r>
              <a:rPr lang="en-US" altLang="ja-JP" sz="2000" u="sng" dirty="0" err="1">
                <a:solidFill>
                  <a:srgbClr val="000000"/>
                </a:solidFill>
                <a:latin typeface="Meiryo"/>
              </a:rPr>
              <a:t>hypernuclei</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sp>
        <p:nvSpPr>
          <p:cNvPr id="58" name="テキスト ボックス 57">
            <a:extLst>
              <a:ext uri="{FF2B5EF4-FFF2-40B4-BE49-F238E27FC236}">
                <a16:creationId xmlns:a16="http://schemas.microsoft.com/office/drawing/2014/main" id="{BDAD2392-75BB-73AC-9835-B5D8C0B32B5F}"/>
              </a:ext>
            </a:extLst>
          </p:cNvPr>
          <p:cNvSpPr txBox="1"/>
          <p:nvPr/>
        </p:nvSpPr>
        <p:spPr>
          <a:xfrm>
            <a:off x="6669405" y="3993243"/>
            <a:ext cx="1252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9" name="テキスト ボックス 58">
            <a:extLst>
              <a:ext uri="{FF2B5EF4-FFF2-40B4-BE49-F238E27FC236}">
                <a16:creationId xmlns:a16="http://schemas.microsoft.com/office/drawing/2014/main" id="{96711C8E-7EB6-E43F-916F-2FA6A8F48233}"/>
              </a:ext>
            </a:extLst>
          </p:cNvPr>
          <p:cNvSpPr txBox="1"/>
          <p:nvPr/>
        </p:nvSpPr>
        <p:spPr>
          <a:xfrm>
            <a:off x="9265635" y="3999132"/>
            <a:ext cx="1242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lang="en-US" altLang="ja-JP" dirty="0">
                <a:solidFill>
                  <a:srgbClr val="000000"/>
                </a:solidFill>
                <a:latin typeface="Meiryo"/>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61" name="直線矢印コネクタ 60">
            <a:extLst>
              <a:ext uri="{FF2B5EF4-FFF2-40B4-BE49-F238E27FC236}">
                <a16:creationId xmlns:a16="http://schemas.microsoft.com/office/drawing/2014/main" id="{768ECF2B-E01F-BCCA-D657-210A628EDF9E}"/>
              </a:ext>
            </a:extLst>
          </p:cNvPr>
          <p:cNvCxnSpPr>
            <a:cxnSpLocks/>
            <a:stCxn id="58" idx="0"/>
            <a:endCxn id="36" idx="4"/>
          </p:cNvCxnSpPr>
          <p:nvPr/>
        </p:nvCxnSpPr>
        <p:spPr>
          <a:xfrm flipV="1">
            <a:off x="7295571" y="3419926"/>
            <a:ext cx="492275" cy="5733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EF5F1857-EB27-3BC0-0114-59EAD712CB1F}"/>
              </a:ext>
            </a:extLst>
          </p:cNvPr>
          <p:cNvCxnSpPr>
            <a:endCxn id="53" idx="5"/>
          </p:cNvCxnSpPr>
          <p:nvPr/>
        </p:nvCxnSpPr>
        <p:spPr>
          <a:xfrm flipH="1" flipV="1">
            <a:off x="9553988" y="3469927"/>
            <a:ext cx="265790" cy="523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7FA2204D-F97F-FDB9-E20C-00208C6B8821}"/>
              </a:ext>
            </a:extLst>
          </p:cNvPr>
          <p:cNvSpPr txBox="1"/>
          <p:nvPr/>
        </p:nvSpPr>
        <p:spPr>
          <a:xfrm>
            <a:off x="7090881" y="1755807"/>
            <a:ext cx="2947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Nuclei including 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6" name="テキスト ボックス 75">
            <a:extLst>
              <a:ext uri="{FF2B5EF4-FFF2-40B4-BE49-F238E27FC236}">
                <a16:creationId xmlns:a16="http://schemas.microsoft.com/office/drawing/2014/main" id="{B1143956-F16E-DD67-0AFD-209958DAB344}"/>
              </a:ext>
            </a:extLst>
          </p:cNvPr>
          <p:cNvSpPr txBox="1"/>
          <p:nvPr/>
        </p:nvSpPr>
        <p:spPr>
          <a:xfrm>
            <a:off x="277150" y="1371351"/>
            <a:ext cx="5326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u="sng" dirty="0">
                <a:solidFill>
                  <a:srgbClr val="000000"/>
                </a:solidFill>
                <a:latin typeface="Meiryo"/>
              </a:rPr>
              <a:t>Scattering between hyperon and nucleon</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grpSp>
        <p:nvGrpSpPr>
          <p:cNvPr id="84" name="グループ化 83">
            <a:extLst>
              <a:ext uri="{FF2B5EF4-FFF2-40B4-BE49-F238E27FC236}">
                <a16:creationId xmlns:a16="http://schemas.microsoft.com/office/drawing/2014/main" id="{3F8ECCFD-55E3-CBAE-FE6E-19EABFFD5810}"/>
              </a:ext>
            </a:extLst>
          </p:cNvPr>
          <p:cNvGrpSpPr/>
          <p:nvPr/>
        </p:nvGrpSpPr>
        <p:grpSpPr>
          <a:xfrm>
            <a:off x="1188234" y="1906646"/>
            <a:ext cx="4065373" cy="2308861"/>
            <a:chOff x="247135" y="2251890"/>
            <a:chExt cx="4065373" cy="2308861"/>
          </a:xfrm>
        </p:grpSpPr>
        <p:cxnSp>
          <p:nvCxnSpPr>
            <p:cNvPr id="82" name="直線矢印コネクタ 81">
              <a:extLst>
                <a:ext uri="{FF2B5EF4-FFF2-40B4-BE49-F238E27FC236}">
                  <a16:creationId xmlns:a16="http://schemas.microsoft.com/office/drawing/2014/main" id="{42431A7C-F7A9-03E7-1CD1-1A590575CD5D}"/>
                </a:ext>
              </a:extLst>
            </p:cNvPr>
            <p:cNvCxnSpPr>
              <a:cxnSpLocks/>
            </p:cNvCxnSpPr>
            <p:nvPr/>
          </p:nvCxnSpPr>
          <p:spPr>
            <a:xfrm>
              <a:off x="841036" y="2752577"/>
              <a:ext cx="1359243" cy="9101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円/楕円 13">
              <a:extLst>
                <a:ext uri="{FF2B5EF4-FFF2-40B4-BE49-F238E27FC236}">
                  <a16:creationId xmlns:a16="http://schemas.microsoft.com/office/drawing/2014/main" id="{4DDF8725-61BF-6F31-1A8C-39A915B448FF}"/>
                </a:ext>
              </a:extLst>
            </p:cNvPr>
            <p:cNvSpPr/>
            <p:nvPr/>
          </p:nvSpPr>
          <p:spPr>
            <a:xfrm>
              <a:off x="2451908" y="308520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69" name="直線矢印コネクタ 68">
              <a:extLst>
                <a:ext uri="{FF2B5EF4-FFF2-40B4-BE49-F238E27FC236}">
                  <a16:creationId xmlns:a16="http://schemas.microsoft.com/office/drawing/2014/main" id="{FE9008A4-C16D-DB05-7397-D42D6E9DD7DA}"/>
                </a:ext>
              </a:extLst>
            </p:cNvPr>
            <p:cNvCxnSpPr>
              <a:cxnSpLocks/>
            </p:cNvCxnSpPr>
            <p:nvPr/>
          </p:nvCxnSpPr>
          <p:spPr>
            <a:xfrm>
              <a:off x="247135" y="2716043"/>
              <a:ext cx="1359243" cy="91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円/楕円 24">
              <a:extLst>
                <a:ext uri="{FF2B5EF4-FFF2-40B4-BE49-F238E27FC236}">
                  <a16:creationId xmlns:a16="http://schemas.microsoft.com/office/drawing/2014/main" id="{D6CD0FAF-9115-7BDC-3257-C73CCC3D71B2}"/>
                </a:ext>
              </a:extLst>
            </p:cNvPr>
            <p:cNvSpPr/>
            <p:nvPr/>
          </p:nvSpPr>
          <p:spPr>
            <a:xfrm>
              <a:off x="2047410" y="2678985"/>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3" name="直線矢印コネクタ 72">
              <a:extLst>
                <a:ext uri="{FF2B5EF4-FFF2-40B4-BE49-F238E27FC236}">
                  <a16:creationId xmlns:a16="http://schemas.microsoft.com/office/drawing/2014/main" id="{4B49895B-8D2E-959E-0948-F50B50BD9245}"/>
                </a:ext>
              </a:extLst>
            </p:cNvPr>
            <p:cNvCxnSpPr>
              <a:stCxn id="66" idx="6"/>
            </p:cNvCxnSpPr>
            <p:nvPr/>
          </p:nvCxnSpPr>
          <p:spPr>
            <a:xfrm flipV="1">
              <a:off x="2385235" y="2251890"/>
              <a:ext cx="1927273" cy="59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円/楕円 24">
              <a:extLst>
                <a:ext uri="{FF2B5EF4-FFF2-40B4-BE49-F238E27FC236}">
                  <a16:creationId xmlns:a16="http://schemas.microsoft.com/office/drawing/2014/main" id="{1D5CF736-1193-1DF3-20C9-5B4CBCEA56ED}"/>
                </a:ext>
              </a:extLst>
            </p:cNvPr>
            <p:cNvSpPr/>
            <p:nvPr/>
          </p:nvSpPr>
          <p:spPr>
            <a:xfrm>
              <a:off x="3521983" y="228896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4" name="直線矢印コネクタ 73">
              <a:extLst>
                <a:ext uri="{FF2B5EF4-FFF2-40B4-BE49-F238E27FC236}">
                  <a16:creationId xmlns:a16="http://schemas.microsoft.com/office/drawing/2014/main" id="{4D457DBF-51AA-AA2D-79C7-644371C97A6B}"/>
                </a:ext>
              </a:extLst>
            </p:cNvPr>
            <p:cNvCxnSpPr>
              <a:cxnSpLocks/>
            </p:cNvCxnSpPr>
            <p:nvPr/>
          </p:nvCxnSpPr>
          <p:spPr>
            <a:xfrm>
              <a:off x="2691776" y="3349700"/>
              <a:ext cx="926402" cy="12110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円/楕円 13">
              <a:extLst>
                <a:ext uri="{FF2B5EF4-FFF2-40B4-BE49-F238E27FC236}">
                  <a16:creationId xmlns:a16="http://schemas.microsoft.com/office/drawing/2014/main" id="{59AF1F65-8A0E-63AA-7425-3E9FA67AFCFA}"/>
                </a:ext>
              </a:extLst>
            </p:cNvPr>
            <p:cNvSpPr/>
            <p:nvPr/>
          </p:nvSpPr>
          <p:spPr>
            <a:xfrm>
              <a:off x="3011046" y="3786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8" name="直線コネクタ 77">
              <a:extLst>
                <a:ext uri="{FF2B5EF4-FFF2-40B4-BE49-F238E27FC236}">
                  <a16:creationId xmlns:a16="http://schemas.microsoft.com/office/drawing/2014/main" id="{DAF7F4A7-124C-A5D9-EF56-97F6611F79B6}"/>
                </a:ext>
              </a:extLst>
            </p:cNvPr>
            <p:cNvCxnSpPr>
              <a:stCxn id="66" idx="5"/>
              <a:endCxn id="67" idx="1"/>
            </p:cNvCxnSpPr>
            <p:nvPr/>
          </p:nvCxnSpPr>
          <p:spPr>
            <a:xfrm>
              <a:off x="2335762" y="2967337"/>
              <a:ext cx="165619" cy="167336"/>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83" name="テキスト ボックス 82">
            <a:extLst>
              <a:ext uri="{FF2B5EF4-FFF2-40B4-BE49-F238E27FC236}">
                <a16:creationId xmlns:a16="http://schemas.microsoft.com/office/drawing/2014/main" id="{BF312A16-070B-4277-2B66-CC74B99C0BD6}"/>
              </a:ext>
            </a:extLst>
          </p:cNvPr>
          <p:cNvSpPr txBox="1"/>
          <p:nvPr/>
        </p:nvSpPr>
        <p:spPr>
          <a:xfrm>
            <a:off x="481043" y="2923059"/>
            <a:ext cx="27595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scattered by interactions between hyperon and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5" name="テキスト ボックス 84">
            <a:extLst>
              <a:ext uri="{FF2B5EF4-FFF2-40B4-BE49-F238E27FC236}">
                <a16:creationId xmlns:a16="http://schemas.microsoft.com/office/drawing/2014/main" id="{B2C28B31-43E2-E4DA-6689-DDECF96DF593}"/>
              </a:ext>
            </a:extLst>
          </p:cNvPr>
          <p:cNvSpPr txBox="1"/>
          <p:nvPr/>
        </p:nvSpPr>
        <p:spPr>
          <a:xfrm>
            <a:off x="3821889" y="2773024"/>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6" name="テキスト ボックス 85">
            <a:extLst>
              <a:ext uri="{FF2B5EF4-FFF2-40B4-BE49-F238E27FC236}">
                <a16:creationId xmlns:a16="http://schemas.microsoft.com/office/drawing/2014/main" id="{0FC9ED19-71A9-BE03-4311-6291108C2A2B}"/>
              </a:ext>
            </a:extLst>
          </p:cNvPr>
          <p:cNvSpPr txBox="1"/>
          <p:nvPr/>
        </p:nvSpPr>
        <p:spPr>
          <a:xfrm>
            <a:off x="2040133" y="1894510"/>
            <a:ext cx="1135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5" name="テキスト ボックス 104">
            <a:extLst>
              <a:ext uri="{FF2B5EF4-FFF2-40B4-BE49-F238E27FC236}">
                <a16:creationId xmlns:a16="http://schemas.microsoft.com/office/drawing/2014/main" id="{55A10108-1720-00E5-CDDC-149EE6464515}"/>
              </a:ext>
            </a:extLst>
          </p:cNvPr>
          <p:cNvSpPr txBox="1"/>
          <p:nvPr/>
        </p:nvSpPr>
        <p:spPr>
          <a:xfrm>
            <a:off x="6128743" y="2166648"/>
            <a:ext cx="58803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Nuclear structure reflects the interaction between hyperon and nucleon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6" name="テキスト ボックス 105">
            <a:extLst>
              <a:ext uri="{FF2B5EF4-FFF2-40B4-BE49-F238E27FC236}">
                <a16:creationId xmlns:a16="http://schemas.microsoft.com/office/drawing/2014/main" id="{24FF6CD2-2D21-ECC1-D101-A79250890867}"/>
              </a:ext>
            </a:extLst>
          </p:cNvPr>
          <p:cNvSpPr txBox="1"/>
          <p:nvPr/>
        </p:nvSpPr>
        <p:spPr>
          <a:xfrm>
            <a:off x="789098" y="6339517"/>
            <a:ext cx="9672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Linking these two studies is important for understanding hyperon-containing matter</a:t>
            </a:r>
          </a:p>
        </p:txBody>
      </p:sp>
      <p:sp>
        <p:nvSpPr>
          <p:cNvPr id="3" name="テキスト ボックス 2">
            <a:extLst>
              <a:ext uri="{FF2B5EF4-FFF2-40B4-BE49-F238E27FC236}">
                <a16:creationId xmlns:a16="http://schemas.microsoft.com/office/drawing/2014/main" id="{34768E1B-A669-91C6-B576-69507C97D16F}"/>
              </a:ext>
            </a:extLst>
          </p:cNvPr>
          <p:cNvSpPr txBox="1"/>
          <p:nvPr/>
        </p:nvSpPr>
        <p:spPr>
          <a:xfrm>
            <a:off x="6403458" y="4710547"/>
            <a:ext cx="5393993" cy="646331"/>
          </a:xfrm>
          <a:prstGeom prst="rect">
            <a:avLst/>
          </a:prstGeom>
          <a:solidFill>
            <a:schemeClr val="bg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potential </a:t>
            </a:r>
            <a:r>
              <a:rPr lang="en-US" altLang="ja-JP" dirty="0">
                <a:solidFill>
                  <a:srgbClr val="000000"/>
                </a:solidFill>
                <a:latin typeface="Meiryo"/>
              </a:rPr>
              <a:t>for hyperons can be evaluated from the hyperon’s binding energy</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68" name="テキスト ボックス 67">
            <a:extLst>
              <a:ext uri="{FF2B5EF4-FFF2-40B4-BE49-F238E27FC236}">
                <a16:creationId xmlns:a16="http://schemas.microsoft.com/office/drawing/2014/main" id="{6F8771B1-42AC-73B6-CDDA-543D62850902}"/>
              </a:ext>
            </a:extLst>
          </p:cNvPr>
          <p:cNvSpPr txBox="1"/>
          <p:nvPr/>
        </p:nvSpPr>
        <p:spPr>
          <a:xfrm>
            <a:off x="950973" y="4895868"/>
            <a:ext cx="4409303" cy="923330"/>
          </a:xfrm>
          <a:prstGeom prst="rect">
            <a:avLst/>
          </a:prstGeom>
          <a:solidFill>
            <a:schemeClr val="bg2"/>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Essential to </a:t>
            </a:r>
            <a:r>
              <a:rPr lang="en-US" altLang="ja-JP" dirty="0">
                <a:solidFill>
                  <a:srgbClr val="000000"/>
                </a:solidFill>
                <a:latin typeface="Meiryo"/>
              </a:rPr>
              <a:t>elucidate the nature of the extended nuclear force</a:t>
            </a:r>
            <a:r>
              <a:rPr lang="ja-JP" altLang="en-US">
                <a:solidFill>
                  <a:srgbClr val="000000"/>
                </a:solidFill>
                <a:latin typeface="Meiryo"/>
              </a:rPr>
              <a:t> </a:t>
            </a:r>
            <a:r>
              <a:rPr lang="en-US" altLang="ja-JP" dirty="0">
                <a:solidFill>
                  <a:srgbClr val="000000"/>
                </a:solidFill>
                <a:latin typeface="Meiryo"/>
              </a:rPr>
              <a:t>(Baryon-Baryon interaction)</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4" name="テキスト ボックス 3">
            <a:extLst>
              <a:ext uri="{FF2B5EF4-FFF2-40B4-BE49-F238E27FC236}">
                <a16:creationId xmlns:a16="http://schemas.microsoft.com/office/drawing/2014/main" id="{1CBCA212-726B-C902-AF40-AFA68C80FE85}"/>
              </a:ext>
            </a:extLst>
          </p:cNvPr>
          <p:cNvSpPr txBox="1"/>
          <p:nvPr/>
        </p:nvSpPr>
        <p:spPr>
          <a:xfrm>
            <a:off x="6403458" y="5532578"/>
            <a:ext cx="5165453" cy="369332"/>
          </a:xfrm>
          <a:prstGeom prst="rect">
            <a:avLst/>
          </a:prstGeom>
          <a:solidFill>
            <a:schemeClr val="bg2"/>
          </a:solidFill>
          <a:ln w="381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Various phenomena in multi-particle system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388587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24592-9B18-3206-81E3-1AE27A05FE8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C301C3F-E92E-9FD2-0A7D-8F2EED2962B4}"/>
              </a:ext>
            </a:extLst>
          </p:cNvPr>
          <p:cNvSpPr>
            <a:spLocks noGrp="1"/>
          </p:cNvSpPr>
          <p:nvPr>
            <p:ph type="title"/>
          </p:nvPr>
        </p:nvSpPr>
        <p:spPr>
          <a:xfrm>
            <a:off x="235723" y="-17300"/>
            <a:ext cx="11320166" cy="869916"/>
          </a:xfrm>
        </p:spPr>
        <p:txBody>
          <a:bodyPr>
            <a:noAutofit/>
          </a:bodyPr>
          <a:lstStyle/>
          <a:p>
            <a:r>
              <a:rPr lang="en-US" altLang="ja-JP" sz="3200" dirty="0"/>
              <a:t>Progress of theory &amp; experiment of BB int. study</a:t>
            </a:r>
            <a:endParaRPr kumimoji="1" lang="ja-JP" altLang="en-US" sz="2000"/>
          </a:p>
        </p:txBody>
      </p:sp>
      <p:sp>
        <p:nvSpPr>
          <p:cNvPr id="6" name="テキスト ボックス 5">
            <a:extLst>
              <a:ext uri="{FF2B5EF4-FFF2-40B4-BE49-F238E27FC236}">
                <a16:creationId xmlns:a16="http://schemas.microsoft.com/office/drawing/2014/main" id="{20099C30-FCA9-F518-3EE6-A66E69E86B90}"/>
              </a:ext>
            </a:extLst>
          </p:cNvPr>
          <p:cNvSpPr txBox="1"/>
          <p:nvPr/>
        </p:nvSpPr>
        <p:spPr>
          <a:xfrm>
            <a:off x="195967" y="661101"/>
            <a:ext cx="2467342" cy="369332"/>
          </a:xfrm>
          <a:prstGeom prst="rect">
            <a:avLst/>
          </a:prstGeom>
          <a:noFill/>
        </p:spPr>
        <p:txBody>
          <a:bodyPr wrap="none" rtlCol="0">
            <a:spAutoFit/>
          </a:bodyPr>
          <a:lstStyle/>
          <a:p>
            <a:r>
              <a:rPr kumimoji="1" lang="en-US" altLang="ja-JP" b="1" u="sng" dirty="0"/>
              <a:t>Theoretical progress</a:t>
            </a:r>
            <a:endParaRPr kumimoji="1" lang="ja-JP" altLang="en-US" b="1" u="sng"/>
          </a:p>
        </p:txBody>
      </p:sp>
      <p:grpSp>
        <p:nvGrpSpPr>
          <p:cNvPr id="7" name="グループ化 6">
            <a:extLst>
              <a:ext uri="{FF2B5EF4-FFF2-40B4-BE49-F238E27FC236}">
                <a16:creationId xmlns:a16="http://schemas.microsoft.com/office/drawing/2014/main" id="{A831743B-3CC0-41D7-889C-3878DF60872E}"/>
              </a:ext>
            </a:extLst>
          </p:cNvPr>
          <p:cNvGrpSpPr/>
          <p:nvPr/>
        </p:nvGrpSpPr>
        <p:grpSpPr>
          <a:xfrm>
            <a:off x="183383" y="1603763"/>
            <a:ext cx="2549906" cy="2304213"/>
            <a:chOff x="3825954" y="1068812"/>
            <a:chExt cx="2147616" cy="1940685"/>
          </a:xfrm>
        </p:grpSpPr>
        <p:grpSp>
          <p:nvGrpSpPr>
            <p:cNvPr id="8" name="グループ化 7">
              <a:extLst>
                <a:ext uri="{FF2B5EF4-FFF2-40B4-BE49-F238E27FC236}">
                  <a16:creationId xmlns:a16="http://schemas.microsoft.com/office/drawing/2014/main" id="{F9C70E54-95DE-2AF7-D625-987EEA9F941F}"/>
                </a:ext>
              </a:extLst>
            </p:cNvPr>
            <p:cNvGrpSpPr/>
            <p:nvPr/>
          </p:nvGrpSpPr>
          <p:grpSpPr>
            <a:xfrm>
              <a:off x="4422383" y="1326659"/>
              <a:ext cx="438763" cy="315411"/>
              <a:chOff x="1285875" y="728661"/>
              <a:chExt cx="1002505" cy="720665"/>
            </a:xfrm>
          </p:grpSpPr>
          <p:grpSp>
            <p:nvGrpSpPr>
              <p:cNvPr id="95" name="グループ化 94">
                <a:extLst>
                  <a:ext uri="{FF2B5EF4-FFF2-40B4-BE49-F238E27FC236}">
                    <a16:creationId xmlns:a16="http://schemas.microsoft.com/office/drawing/2014/main" id="{66F74F19-17DA-9BD6-A9FB-00BD032181FF}"/>
                  </a:ext>
                </a:extLst>
              </p:cNvPr>
              <p:cNvGrpSpPr/>
              <p:nvPr/>
            </p:nvGrpSpPr>
            <p:grpSpPr>
              <a:xfrm>
                <a:off x="1285875" y="728663"/>
                <a:ext cx="357188" cy="720663"/>
                <a:chOff x="1285875" y="728663"/>
                <a:chExt cx="357188" cy="720663"/>
              </a:xfrm>
            </p:grpSpPr>
            <p:cxnSp>
              <p:nvCxnSpPr>
                <p:cNvPr id="102" name="直線コネクタ 101">
                  <a:extLst>
                    <a:ext uri="{FF2B5EF4-FFF2-40B4-BE49-F238E27FC236}">
                      <a16:creationId xmlns:a16="http://schemas.microsoft.com/office/drawing/2014/main" id="{2765B499-8401-4782-7CC9-A7E835CED262}"/>
                    </a:ext>
                  </a:extLst>
                </p:cNvPr>
                <p:cNvCxnSpPr>
                  <a:cxnSpLocks/>
                </p:cNvCxnSpPr>
                <p:nvPr/>
              </p:nvCxnSpPr>
              <p:spPr>
                <a:xfrm>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103" name="直線コネクタ 102">
                  <a:extLst>
                    <a:ext uri="{FF2B5EF4-FFF2-40B4-BE49-F238E27FC236}">
                      <a16:creationId xmlns:a16="http://schemas.microsoft.com/office/drawing/2014/main" id="{DEA700D9-62A2-E56D-6678-18F28F48EA6A}"/>
                    </a:ext>
                  </a:extLst>
                </p:cNvPr>
                <p:cNvCxnSpPr>
                  <a:cxnSpLocks/>
                </p:cNvCxnSpPr>
                <p:nvPr/>
              </p:nvCxnSpPr>
              <p:spPr>
                <a:xfrm flipH="1">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grpSp>
          <p:sp>
            <p:nvSpPr>
              <p:cNvPr id="96" name="円/楕円 95">
                <a:extLst>
                  <a:ext uri="{FF2B5EF4-FFF2-40B4-BE49-F238E27FC236}">
                    <a16:creationId xmlns:a16="http://schemas.microsoft.com/office/drawing/2014/main" id="{D14147E9-2159-5887-EAD5-078B3A079F2B}"/>
                  </a:ext>
                </a:extLst>
              </p:cNvPr>
              <p:cNvSpPr/>
              <p:nvPr/>
            </p:nvSpPr>
            <p:spPr>
              <a:xfrm>
                <a:off x="1421606" y="1046131"/>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7" name="直線コネクタ 96">
                <a:extLst>
                  <a:ext uri="{FF2B5EF4-FFF2-40B4-BE49-F238E27FC236}">
                    <a16:creationId xmlns:a16="http://schemas.microsoft.com/office/drawing/2014/main" id="{CC80359C-57C2-A353-C80F-588D37C5BDB7}"/>
                  </a:ext>
                </a:extLst>
              </p:cNvPr>
              <p:cNvCxnSpPr/>
              <p:nvPr/>
            </p:nvCxnSpPr>
            <p:spPr>
              <a:xfrm>
                <a:off x="1900238" y="728663"/>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18C4A25A-C76A-17CD-8FF2-C9FAB167EA02}"/>
                  </a:ext>
                </a:extLst>
              </p:cNvPr>
              <p:cNvCxnSpPr/>
              <p:nvPr/>
            </p:nvCxnSpPr>
            <p:spPr>
              <a:xfrm>
                <a:off x="2252663" y="728661"/>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99731620-BF8B-FD49-293F-EEF2B512A494}"/>
                  </a:ext>
                </a:extLst>
              </p:cNvPr>
              <p:cNvCxnSpPr/>
              <p:nvPr/>
            </p:nvCxnSpPr>
            <p:spPr>
              <a:xfrm>
                <a:off x="1900238" y="1088992"/>
                <a:ext cx="3524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円/楕円 99">
                <a:extLst>
                  <a:ext uri="{FF2B5EF4-FFF2-40B4-BE49-F238E27FC236}">
                    <a16:creationId xmlns:a16="http://schemas.microsoft.com/office/drawing/2014/main" id="{72668E44-40B5-57A5-ACA0-C462F319ED59}"/>
                  </a:ext>
                </a:extLst>
              </p:cNvPr>
              <p:cNvSpPr/>
              <p:nvPr/>
            </p:nvSpPr>
            <p:spPr>
              <a:xfrm>
                <a:off x="1859755" y="1046131"/>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a:extLst>
                  <a:ext uri="{FF2B5EF4-FFF2-40B4-BE49-F238E27FC236}">
                    <a16:creationId xmlns:a16="http://schemas.microsoft.com/office/drawing/2014/main" id="{78CFAFEF-3BCB-52C1-DA68-5E6C1B7DFC2F}"/>
                  </a:ext>
                </a:extLst>
              </p:cNvPr>
              <p:cNvSpPr/>
              <p:nvPr/>
            </p:nvSpPr>
            <p:spPr>
              <a:xfrm>
                <a:off x="2202655" y="1046131"/>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3991A5E6-8A7F-022A-0E4F-3A0570476561}"/>
                </a:ext>
              </a:extLst>
            </p:cNvPr>
            <p:cNvGrpSpPr/>
            <p:nvPr/>
          </p:nvGrpSpPr>
          <p:grpSpPr>
            <a:xfrm>
              <a:off x="4307081" y="1781014"/>
              <a:ext cx="704419" cy="674513"/>
              <a:chOff x="1022428" y="1766790"/>
              <a:chExt cx="1609486" cy="1541154"/>
            </a:xfrm>
          </p:grpSpPr>
          <p:grpSp>
            <p:nvGrpSpPr>
              <p:cNvPr id="54" name="グループ化 53">
                <a:extLst>
                  <a:ext uri="{FF2B5EF4-FFF2-40B4-BE49-F238E27FC236}">
                    <a16:creationId xmlns:a16="http://schemas.microsoft.com/office/drawing/2014/main" id="{155B7613-0914-E43F-5A48-CD4C1001F14D}"/>
                  </a:ext>
                </a:extLst>
              </p:cNvPr>
              <p:cNvGrpSpPr/>
              <p:nvPr/>
            </p:nvGrpSpPr>
            <p:grpSpPr>
              <a:xfrm>
                <a:off x="1064418" y="1766792"/>
                <a:ext cx="357188" cy="720663"/>
                <a:chOff x="1285875" y="728663"/>
                <a:chExt cx="357188" cy="720663"/>
              </a:xfrm>
            </p:grpSpPr>
            <p:cxnSp>
              <p:nvCxnSpPr>
                <p:cNvPr id="93" name="直線コネクタ 92">
                  <a:extLst>
                    <a:ext uri="{FF2B5EF4-FFF2-40B4-BE49-F238E27FC236}">
                      <a16:creationId xmlns:a16="http://schemas.microsoft.com/office/drawing/2014/main" id="{D0C23A48-986D-3E40-69DB-767170C5AB2B}"/>
                    </a:ext>
                  </a:extLst>
                </p:cNvPr>
                <p:cNvCxnSpPr>
                  <a:cxnSpLocks/>
                </p:cNvCxnSpPr>
                <p:nvPr/>
              </p:nvCxnSpPr>
              <p:spPr>
                <a:xfrm>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94" name="直線コネクタ 93">
                  <a:extLst>
                    <a:ext uri="{FF2B5EF4-FFF2-40B4-BE49-F238E27FC236}">
                      <a16:creationId xmlns:a16="http://schemas.microsoft.com/office/drawing/2014/main" id="{06828CE2-FBB0-B05D-30BE-F3BE798011CE}"/>
                    </a:ext>
                  </a:extLst>
                </p:cNvPr>
                <p:cNvCxnSpPr>
                  <a:cxnSpLocks/>
                </p:cNvCxnSpPr>
                <p:nvPr/>
              </p:nvCxnSpPr>
              <p:spPr>
                <a:xfrm flipH="1">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grpSp>
          <p:sp>
            <p:nvSpPr>
              <p:cNvPr id="55" name="円/楕円 54">
                <a:extLst>
                  <a:ext uri="{FF2B5EF4-FFF2-40B4-BE49-F238E27FC236}">
                    <a16:creationId xmlns:a16="http://schemas.microsoft.com/office/drawing/2014/main" id="{CE8E3859-88CA-93B8-6422-98C0D39C35DB}"/>
                  </a:ext>
                </a:extLst>
              </p:cNvPr>
              <p:cNvSpPr/>
              <p:nvPr/>
            </p:nvSpPr>
            <p:spPr>
              <a:xfrm>
                <a:off x="1200149" y="208426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6" name="直線コネクタ 55">
                <a:extLst>
                  <a:ext uri="{FF2B5EF4-FFF2-40B4-BE49-F238E27FC236}">
                    <a16:creationId xmlns:a16="http://schemas.microsoft.com/office/drawing/2014/main" id="{2EAC98B7-D36E-FDB7-9D48-BE5246AFC2C3}"/>
                  </a:ext>
                </a:extLst>
              </p:cNvPr>
              <p:cNvCxnSpPr/>
              <p:nvPr/>
            </p:nvCxnSpPr>
            <p:spPr>
              <a:xfrm>
                <a:off x="1678781" y="1766792"/>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3057E9AF-E6D4-554C-E648-D6E88A017542}"/>
                  </a:ext>
                </a:extLst>
              </p:cNvPr>
              <p:cNvCxnSpPr/>
              <p:nvPr/>
            </p:nvCxnSpPr>
            <p:spPr>
              <a:xfrm>
                <a:off x="2031206" y="1766790"/>
                <a:ext cx="0" cy="720663"/>
              </a:xfrm>
              <a:prstGeom prst="line">
                <a:avLst/>
              </a:prstGeom>
              <a:ln w="12700"/>
            </p:spPr>
            <p:style>
              <a:lnRef idx="1">
                <a:schemeClr val="dk1"/>
              </a:lnRef>
              <a:fillRef idx="0">
                <a:schemeClr val="dk1"/>
              </a:fillRef>
              <a:effectRef idx="0">
                <a:schemeClr val="dk1"/>
              </a:effectRef>
              <a:fontRef idx="minor">
                <a:schemeClr val="tx1"/>
              </a:fontRef>
            </p:style>
          </p:cxnSp>
          <p:sp>
            <p:nvSpPr>
              <p:cNvPr id="58" name="円/楕円 57">
                <a:extLst>
                  <a:ext uri="{FF2B5EF4-FFF2-40B4-BE49-F238E27FC236}">
                    <a16:creationId xmlns:a16="http://schemas.microsoft.com/office/drawing/2014/main" id="{6C47BF85-29E0-8518-5A97-F65B1D3CC5CF}"/>
                  </a:ext>
                </a:extLst>
              </p:cNvPr>
              <p:cNvSpPr/>
              <p:nvPr/>
            </p:nvSpPr>
            <p:spPr>
              <a:xfrm>
                <a:off x="1638298" y="208426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a:extLst>
                  <a:ext uri="{FF2B5EF4-FFF2-40B4-BE49-F238E27FC236}">
                    <a16:creationId xmlns:a16="http://schemas.microsoft.com/office/drawing/2014/main" id="{C4B2A2C1-B2C4-BBA5-1B3E-8E3D02BDFC7A}"/>
                  </a:ext>
                </a:extLst>
              </p:cNvPr>
              <p:cNvSpPr/>
              <p:nvPr/>
            </p:nvSpPr>
            <p:spPr>
              <a:xfrm>
                <a:off x="1981198" y="208426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角丸四角形 59">
                <a:extLst>
                  <a:ext uri="{FF2B5EF4-FFF2-40B4-BE49-F238E27FC236}">
                    <a16:creationId xmlns:a16="http://schemas.microsoft.com/office/drawing/2014/main" id="{20A20A74-5F2E-23E2-B0BF-DEA55E970436}"/>
                  </a:ext>
                </a:extLst>
              </p:cNvPr>
              <p:cNvSpPr/>
              <p:nvPr/>
            </p:nvSpPr>
            <p:spPr>
              <a:xfrm>
                <a:off x="1171604" y="2041396"/>
                <a:ext cx="142875" cy="142875"/>
              </a:xfrm>
              <a:prstGeom prst="round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A19B2207-4544-9984-FC44-76D3FB9836A7}"/>
                  </a:ext>
                </a:extLst>
              </p:cNvPr>
              <p:cNvSpPr/>
              <p:nvPr/>
            </p:nvSpPr>
            <p:spPr>
              <a:xfrm>
                <a:off x="1678780" y="2036635"/>
                <a:ext cx="352426" cy="18041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2" name="直線コネクタ 61">
                <a:extLst>
                  <a:ext uri="{FF2B5EF4-FFF2-40B4-BE49-F238E27FC236}">
                    <a16:creationId xmlns:a16="http://schemas.microsoft.com/office/drawing/2014/main" id="{0FC1CC09-55E6-60B5-2167-C9D6008F8AFA}"/>
                  </a:ext>
                </a:extLst>
              </p:cNvPr>
              <p:cNvCxnSpPr/>
              <p:nvPr/>
            </p:nvCxnSpPr>
            <p:spPr>
              <a:xfrm>
                <a:off x="2231231" y="1766792"/>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63" name="直線コネクタ 62">
                <a:extLst>
                  <a:ext uri="{FF2B5EF4-FFF2-40B4-BE49-F238E27FC236}">
                    <a16:creationId xmlns:a16="http://schemas.microsoft.com/office/drawing/2014/main" id="{28487420-1925-F40A-5C7A-81BBC2F6CD33}"/>
                  </a:ext>
                </a:extLst>
              </p:cNvPr>
              <p:cNvCxnSpPr/>
              <p:nvPr/>
            </p:nvCxnSpPr>
            <p:spPr>
              <a:xfrm>
                <a:off x="2583656" y="1766790"/>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F13904E5-89C9-B132-D385-FE8D6098E675}"/>
                  </a:ext>
                </a:extLst>
              </p:cNvPr>
              <p:cNvCxnSpPr>
                <a:cxnSpLocks/>
              </p:cNvCxnSpPr>
              <p:nvPr/>
            </p:nvCxnSpPr>
            <p:spPr>
              <a:xfrm flipV="1">
                <a:off x="2231231" y="1984917"/>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円/楕円 64">
                <a:extLst>
                  <a:ext uri="{FF2B5EF4-FFF2-40B4-BE49-F238E27FC236}">
                    <a16:creationId xmlns:a16="http://schemas.microsoft.com/office/drawing/2014/main" id="{A7F8F2D2-C341-317D-89FF-28378182146A}"/>
                  </a:ext>
                </a:extLst>
              </p:cNvPr>
              <p:cNvSpPr/>
              <p:nvPr/>
            </p:nvSpPr>
            <p:spPr>
              <a:xfrm>
                <a:off x="2190748" y="208426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9CC3D133-B63F-4DC0-C8ED-54439E911DB3}"/>
                  </a:ext>
                </a:extLst>
              </p:cNvPr>
              <p:cNvSpPr/>
              <p:nvPr/>
            </p:nvSpPr>
            <p:spPr>
              <a:xfrm>
                <a:off x="2546189" y="195091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308464C1-8B78-B890-3EFA-8ECC18C8AD62}"/>
                  </a:ext>
                </a:extLst>
              </p:cNvPr>
              <p:cNvCxnSpPr>
                <a:cxnSpLocks/>
              </p:cNvCxnSpPr>
              <p:nvPr/>
            </p:nvCxnSpPr>
            <p:spPr>
              <a:xfrm>
                <a:off x="2236717" y="2127124"/>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8" name="円/楕円 67">
                <a:extLst>
                  <a:ext uri="{FF2B5EF4-FFF2-40B4-BE49-F238E27FC236}">
                    <a16:creationId xmlns:a16="http://schemas.microsoft.com/office/drawing/2014/main" id="{33B4C52F-3404-A9E9-B9EC-77895F266255}"/>
                  </a:ext>
                </a:extLst>
              </p:cNvPr>
              <p:cNvSpPr/>
              <p:nvPr/>
            </p:nvSpPr>
            <p:spPr>
              <a:xfrm>
                <a:off x="2546189" y="2217052"/>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9" name="グループ化 68">
                <a:extLst>
                  <a:ext uri="{FF2B5EF4-FFF2-40B4-BE49-F238E27FC236}">
                    <a16:creationId xmlns:a16="http://schemas.microsoft.com/office/drawing/2014/main" id="{736722DD-7635-C1C6-3A11-C1A3A7EBD0C4}"/>
                  </a:ext>
                </a:extLst>
              </p:cNvPr>
              <p:cNvGrpSpPr/>
              <p:nvPr/>
            </p:nvGrpSpPr>
            <p:grpSpPr>
              <a:xfrm flipH="1">
                <a:off x="1022428" y="2587279"/>
                <a:ext cx="441166" cy="720665"/>
                <a:chOff x="2564605" y="1919190"/>
                <a:chExt cx="441166" cy="720665"/>
              </a:xfrm>
            </p:grpSpPr>
            <p:cxnSp>
              <p:nvCxnSpPr>
                <p:cNvPr id="86" name="直線コネクタ 85">
                  <a:extLst>
                    <a:ext uri="{FF2B5EF4-FFF2-40B4-BE49-F238E27FC236}">
                      <a16:creationId xmlns:a16="http://schemas.microsoft.com/office/drawing/2014/main" id="{DBCD770E-8B34-FA56-0B53-C04B39A64578}"/>
                    </a:ext>
                  </a:extLst>
                </p:cNvPr>
                <p:cNvCxnSpPr/>
                <p:nvPr/>
              </p:nvCxnSpPr>
              <p:spPr>
                <a:xfrm>
                  <a:off x="2605088" y="1919192"/>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87" name="直線コネクタ 86">
                  <a:extLst>
                    <a:ext uri="{FF2B5EF4-FFF2-40B4-BE49-F238E27FC236}">
                      <a16:creationId xmlns:a16="http://schemas.microsoft.com/office/drawing/2014/main" id="{838DCFB4-EE88-CCCF-2276-5D98C0E943AD}"/>
                    </a:ext>
                  </a:extLst>
                </p:cNvPr>
                <p:cNvCxnSpPr/>
                <p:nvPr/>
              </p:nvCxnSpPr>
              <p:spPr>
                <a:xfrm>
                  <a:off x="2957513" y="1919190"/>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795C9F7F-284E-45E0-CFD0-6C1E9DDA119C}"/>
                    </a:ext>
                  </a:extLst>
                </p:cNvPr>
                <p:cNvCxnSpPr>
                  <a:cxnSpLocks/>
                </p:cNvCxnSpPr>
                <p:nvPr/>
              </p:nvCxnSpPr>
              <p:spPr>
                <a:xfrm flipV="1">
                  <a:off x="2605088" y="2137317"/>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円/楕円 88">
                  <a:extLst>
                    <a:ext uri="{FF2B5EF4-FFF2-40B4-BE49-F238E27FC236}">
                      <a16:creationId xmlns:a16="http://schemas.microsoft.com/office/drawing/2014/main" id="{ED731B87-7357-A907-BF40-66AD0713CB4D}"/>
                    </a:ext>
                  </a:extLst>
                </p:cNvPr>
                <p:cNvSpPr/>
                <p:nvPr/>
              </p:nvSpPr>
              <p:spPr>
                <a:xfrm>
                  <a:off x="2564605" y="223666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円/楕円 89">
                  <a:extLst>
                    <a:ext uri="{FF2B5EF4-FFF2-40B4-BE49-F238E27FC236}">
                      <a16:creationId xmlns:a16="http://schemas.microsoft.com/office/drawing/2014/main" id="{511C8CAF-9990-1068-8BB0-153289B4BB25}"/>
                    </a:ext>
                  </a:extLst>
                </p:cNvPr>
                <p:cNvSpPr/>
                <p:nvPr/>
              </p:nvSpPr>
              <p:spPr>
                <a:xfrm>
                  <a:off x="2920046" y="210331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1" name="直線コネクタ 90">
                  <a:extLst>
                    <a:ext uri="{FF2B5EF4-FFF2-40B4-BE49-F238E27FC236}">
                      <a16:creationId xmlns:a16="http://schemas.microsoft.com/office/drawing/2014/main" id="{7FC7CD4E-4E13-A058-5901-9E2E4FB3D2B1}"/>
                    </a:ext>
                  </a:extLst>
                </p:cNvPr>
                <p:cNvCxnSpPr>
                  <a:cxnSpLocks/>
                </p:cNvCxnSpPr>
                <p:nvPr/>
              </p:nvCxnSpPr>
              <p:spPr>
                <a:xfrm>
                  <a:off x="2610574" y="2279524"/>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円/楕円 91">
                  <a:extLst>
                    <a:ext uri="{FF2B5EF4-FFF2-40B4-BE49-F238E27FC236}">
                      <a16:creationId xmlns:a16="http://schemas.microsoft.com/office/drawing/2014/main" id="{992F3DC5-9387-7A2A-01AB-03D7DAFE72CA}"/>
                    </a:ext>
                  </a:extLst>
                </p:cNvPr>
                <p:cNvSpPr/>
                <p:nvPr/>
              </p:nvSpPr>
              <p:spPr>
                <a:xfrm>
                  <a:off x="2920046" y="2369452"/>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0" name="直線コネクタ 69">
                <a:extLst>
                  <a:ext uri="{FF2B5EF4-FFF2-40B4-BE49-F238E27FC236}">
                    <a16:creationId xmlns:a16="http://schemas.microsoft.com/office/drawing/2014/main" id="{F3DF7BEB-81E4-9D0B-70E5-B561E756EE45}"/>
                  </a:ext>
                </a:extLst>
              </p:cNvPr>
              <p:cNvCxnSpPr/>
              <p:nvPr/>
            </p:nvCxnSpPr>
            <p:spPr>
              <a:xfrm>
                <a:off x="1678780" y="2578418"/>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71" name="直線コネクタ 70">
                <a:extLst>
                  <a:ext uri="{FF2B5EF4-FFF2-40B4-BE49-F238E27FC236}">
                    <a16:creationId xmlns:a16="http://schemas.microsoft.com/office/drawing/2014/main" id="{7C41AE41-D3E0-8CF4-E6E5-4F6DA380AD7A}"/>
                  </a:ext>
                </a:extLst>
              </p:cNvPr>
              <p:cNvCxnSpPr/>
              <p:nvPr/>
            </p:nvCxnSpPr>
            <p:spPr>
              <a:xfrm>
                <a:off x="2031205" y="2578416"/>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72" name="直線コネクタ 71">
                <a:extLst>
                  <a:ext uri="{FF2B5EF4-FFF2-40B4-BE49-F238E27FC236}">
                    <a16:creationId xmlns:a16="http://schemas.microsoft.com/office/drawing/2014/main" id="{C1D89724-420A-9394-4612-37C21E7CB3DD}"/>
                  </a:ext>
                </a:extLst>
              </p:cNvPr>
              <p:cNvCxnSpPr>
                <a:cxnSpLocks/>
              </p:cNvCxnSpPr>
              <p:nvPr/>
            </p:nvCxnSpPr>
            <p:spPr>
              <a:xfrm>
                <a:off x="1684268" y="2796543"/>
                <a:ext cx="34693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円/楕円 72">
                <a:extLst>
                  <a:ext uri="{FF2B5EF4-FFF2-40B4-BE49-F238E27FC236}">
                    <a16:creationId xmlns:a16="http://schemas.microsoft.com/office/drawing/2014/main" id="{31ED0DA5-1DED-CF8A-BFEB-76C011F1F799}"/>
                  </a:ext>
                </a:extLst>
              </p:cNvPr>
              <p:cNvSpPr/>
              <p:nvPr/>
            </p:nvSpPr>
            <p:spPr>
              <a:xfrm>
                <a:off x="1638298" y="2757298"/>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a:extLst>
                  <a:ext uri="{FF2B5EF4-FFF2-40B4-BE49-F238E27FC236}">
                    <a16:creationId xmlns:a16="http://schemas.microsoft.com/office/drawing/2014/main" id="{AB640F04-C5DC-E849-E20D-C43EBDC015DB}"/>
                  </a:ext>
                </a:extLst>
              </p:cNvPr>
              <p:cNvSpPr/>
              <p:nvPr/>
            </p:nvSpPr>
            <p:spPr>
              <a:xfrm>
                <a:off x="1993738" y="2762536"/>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a:extLst>
                  <a:ext uri="{FF2B5EF4-FFF2-40B4-BE49-F238E27FC236}">
                    <a16:creationId xmlns:a16="http://schemas.microsoft.com/office/drawing/2014/main" id="{D5D47A31-0884-8365-D12A-972D2AF90D37}"/>
                  </a:ext>
                </a:extLst>
              </p:cNvPr>
              <p:cNvCxnSpPr>
                <a:cxnSpLocks/>
              </p:cNvCxnSpPr>
              <p:nvPr/>
            </p:nvCxnSpPr>
            <p:spPr>
              <a:xfrm>
                <a:off x="1673293" y="3080954"/>
                <a:ext cx="36339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6" name="円/楕円 75">
                <a:extLst>
                  <a:ext uri="{FF2B5EF4-FFF2-40B4-BE49-F238E27FC236}">
                    <a16:creationId xmlns:a16="http://schemas.microsoft.com/office/drawing/2014/main" id="{6D561368-05FA-047B-00D2-D16E6871C2F4}"/>
                  </a:ext>
                </a:extLst>
              </p:cNvPr>
              <p:cNvSpPr/>
              <p:nvPr/>
            </p:nvSpPr>
            <p:spPr>
              <a:xfrm>
                <a:off x="1993738" y="3028678"/>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a:extLst>
                  <a:ext uri="{FF2B5EF4-FFF2-40B4-BE49-F238E27FC236}">
                    <a16:creationId xmlns:a16="http://schemas.microsoft.com/office/drawing/2014/main" id="{1BE9655B-27B0-49D6-D39C-9698BB06F282}"/>
                  </a:ext>
                </a:extLst>
              </p:cNvPr>
              <p:cNvSpPr/>
              <p:nvPr/>
            </p:nvSpPr>
            <p:spPr>
              <a:xfrm>
                <a:off x="1634487" y="3031901"/>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a:extLst>
                  <a:ext uri="{FF2B5EF4-FFF2-40B4-BE49-F238E27FC236}">
                    <a16:creationId xmlns:a16="http://schemas.microsoft.com/office/drawing/2014/main" id="{4C9349F9-1F86-0543-1AA1-E77B2980572E}"/>
                  </a:ext>
                </a:extLst>
              </p:cNvPr>
              <p:cNvCxnSpPr/>
              <p:nvPr/>
            </p:nvCxnSpPr>
            <p:spPr>
              <a:xfrm>
                <a:off x="2231231" y="2578418"/>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79" name="直線コネクタ 78">
                <a:extLst>
                  <a:ext uri="{FF2B5EF4-FFF2-40B4-BE49-F238E27FC236}">
                    <a16:creationId xmlns:a16="http://schemas.microsoft.com/office/drawing/2014/main" id="{3FAB56F7-0D01-1F0D-6CD1-BBDBB20B8AA4}"/>
                  </a:ext>
                </a:extLst>
              </p:cNvPr>
              <p:cNvCxnSpPr/>
              <p:nvPr/>
            </p:nvCxnSpPr>
            <p:spPr>
              <a:xfrm>
                <a:off x="2583656" y="2578416"/>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80" name="直線コネクタ 79">
                <a:extLst>
                  <a:ext uri="{FF2B5EF4-FFF2-40B4-BE49-F238E27FC236}">
                    <a16:creationId xmlns:a16="http://schemas.microsoft.com/office/drawing/2014/main" id="{89E36ECF-1BE3-F591-BB08-62AD59B98786}"/>
                  </a:ext>
                </a:extLst>
              </p:cNvPr>
              <p:cNvCxnSpPr>
                <a:cxnSpLocks/>
              </p:cNvCxnSpPr>
              <p:nvPr/>
            </p:nvCxnSpPr>
            <p:spPr>
              <a:xfrm>
                <a:off x="2236719" y="2796543"/>
                <a:ext cx="340310" cy="29327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1" name="円/楕円 80">
                <a:extLst>
                  <a:ext uri="{FF2B5EF4-FFF2-40B4-BE49-F238E27FC236}">
                    <a16:creationId xmlns:a16="http://schemas.microsoft.com/office/drawing/2014/main" id="{7C76EE91-9990-5F85-FB25-35B8CEBF0EED}"/>
                  </a:ext>
                </a:extLst>
              </p:cNvPr>
              <p:cNvSpPr/>
              <p:nvPr/>
            </p:nvSpPr>
            <p:spPr>
              <a:xfrm>
                <a:off x="2190749" y="2757298"/>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円/楕円 81">
                <a:extLst>
                  <a:ext uri="{FF2B5EF4-FFF2-40B4-BE49-F238E27FC236}">
                    <a16:creationId xmlns:a16="http://schemas.microsoft.com/office/drawing/2014/main" id="{64F57CFB-C78E-8ADE-4477-C94AD9314984}"/>
                  </a:ext>
                </a:extLst>
              </p:cNvPr>
              <p:cNvSpPr/>
              <p:nvPr/>
            </p:nvSpPr>
            <p:spPr>
              <a:xfrm>
                <a:off x="2546189" y="2750517"/>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3" name="直線コネクタ 82">
                <a:extLst>
                  <a:ext uri="{FF2B5EF4-FFF2-40B4-BE49-F238E27FC236}">
                    <a16:creationId xmlns:a16="http://schemas.microsoft.com/office/drawing/2014/main" id="{8805D9F4-4014-0BDE-8B90-2B24F8C5C0BE}"/>
                  </a:ext>
                </a:extLst>
              </p:cNvPr>
              <p:cNvCxnSpPr>
                <a:cxnSpLocks/>
              </p:cNvCxnSpPr>
              <p:nvPr/>
            </p:nvCxnSpPr>
            <p:spPr>
              <a:xfrm flipV="1">
                <a:off x="2225744" y="2778973"/>
                <a:ext cx="351665" cy="30198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円/楕円 83">
                <a:extLst>
                  <a:ext uri="{FF2B5EF4-FFF2-40B4-BE49-F238E27FC236}">
                    <a16:creationId xmlns:a16="http://schemas.microsoft.com/office/drawing/2014/main" id="{5583B4F2-B238-D0BF-A588-48EC4F16A1E1}"/>
                  </a:ext>
                </a:extLst>
              </p:cNvPr>
              <p:cNvSpPr/>
              <p:nvPr/>
            </p:nvSpPr>
            <p:spPr>
              <a:xfrm>
                <a:off x="2538530" y="3026156"/>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a:extLst>
                  <a:ext uri="{FF2B5EF4-FFF2-40B4-BE49-F238E27FC236}">
                    <a16:creationId xmlns:a16="http://schemas.microsoft.com/office/drawing/2014/main" id="{0642126B-F40A-F539-7477-AEC3430FE0AE}"/>
                  </a:ext>
                </a:extLst>
              </p:cNvPr>
              <p:cNvSpPr/>
              <p:nvPr/>
            </p:nvSpPr>
            <p:spPr>
              <a:xfrm>
                <a:off x="2186938" y="3031901"/>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7B311584-150C-E357-E398-112FA83C570B}"/>
                </a:ext>
              </a:extLst>
            </p:cNvPr>
            <p:cNvGrpSpPr/>
            <p:nvPr/>
          </p:nvGrpSpPr>
          <p:grpSpPr>
            <a:xfrm>
              <a:off x="4431413" y="2536348"/>
              <a:ext cx="448388" cy="473149"/>
              <a:chOff x="1306508" y="3492608"/>
              <a:chExt cx="1024495" cy="1081069"/>
            </a:xfrm>
          </p:grpSpPr>
          <p:cxnSp>
            <p:nvCxnSpPr>
              <p:cNvPr id="41" name="直線コネクタ 40">
                <a:extLst>
                  <a:ext uri="{FF2B5EF4-FFF2-40B4-BE49-F238E27FC236}">
                    <a16:creationId xmlns:a16="http://schemas.microsoft.com/office/drawing/2014/main" id="{08D2DAC1-9C3F-35CD-8819-DC4494F8A4D8}"/>
                  </a:ext>
                </a:extLst>
              </p:cNvPr>
              <p:cNvCxnSpPr/>
              <p:nvPr/>
            </p:nvCxnSpPr>
            <p:spPr>
              <a:xfrm>
                <a:off x="1377870" y="3492610"/>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A153F6C5-80A9-7CE1-01C6-E7359EC1B5B1}"/>
                  </a:ext>
                </a:extLst>
              </p:cNvPr>
              <p:cNvCxnSpPr/>
              <p:nvPr/>
            </p:nvCxnSpPr>
            <p:spPr>
              <a:xfrm>
                <a:off x="1730295" y="3492608"/>
                <a:ext cx="0" cy="720663"/>
              </a:xfrm>
              <a:prstGeom prst="line">
                <a:avLst/>
              </a:prstGeom>
              <a:ln w="12700"/>
            </p:spPr>
            <p:style>
              <a:lnRef idx="1">
                <a:schemeClr val="dk1"/>
              </a:lnRef>
              <a:fillRef idx="0">
                <a:schemeClr val="dk1"/>
              </a:fillRef>
              <a:effectRef idx="0">
                <a:schemeClr val="dk1"/>
              </a:effectRef>
              <a:fontRef idx="minor">
                <a:schemeClr val="tx1"/>
              </a:fontRef>
            </p:style>
          </p:cxnSp>
          <p:sp>
            <p:nvSpPr>
              <p:cNvPr id="43" name="円/楕円 42">
                <a:extLst>
                  <a:ext uri="{FF2B5EF4-FFF2-40B4-BE49-F238E27FC236}">
                    <a16:creationId xmlns:a16="http://schemas.microsoft.com/office/drawing/2014/main" id="{A9F0ED3C-F970-AE97-D898-1A2A14F37B31}"/>
                  </a:ext>
                </a:extLst>
              </p:cNvPr>
              <p:cNvSpPr/>
              <p:nvPr/>
            </p:nvSpPr>
            <p:spPr>
              <a:xfrm>
                <a:off x="1306508" y="3777815"/>
                <a:ext cx="137238" cy="1372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B68512A5-06F1-BAF8-A7AF-002661C77723}"/>
                  </a:ext>
                </a:extLst>
              </p:cNvPr>
              <p:cNvSpPr/>
              <p:nvPr/>
            </p:nvSpPr>
            <p:spPr>
              <a:xfrm>
                <a:off x="1680287" y="3810078"/>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a:extLst>
                  <a:ext uri="{FF2B5EF4-FFF2-40B4-BE49-F238E27FC236}">
                    <a16:creationId xmlns:a16="http://schemas.microsoft.com/office/drawing/2014/main" id="{44EC7A4D-BD6D-1240-86F6-45D0AE9E9DAC}"/>
                  </a:ext>
                </a:extLst>
              </p:cNvPr>
              <p:cNvSpPr/>
              <p:nvPr/>
            </p:nvSpPr>
            <p:spPr>
              <a:xfrm>
                <a:off x="1377869" y="3762453"/>
                <a:ext cx="352426" cy="18041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B466EBC8-9455-284D-B3AB-3BADD941823D}"/>
                  </a:ext>
                </a:extLst>
              </p:cNvPr>
              <p:cNvCxnSpPr/>
              <p:nvPr/>
            </p:nvCxnSpPr>
            <p:spPr>
              <a:xfrm>
                <a:off x="1930320" y="3492610"/>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直線コネクタ 46">
                <a:extLst>
                  <a:ext uri="{FF2B5EF4-FFF2-40B4-BE49-F238E27FC236}">
                    <a16:creationId xmlns:a16="http://schemas.microsoft.com/office/drawing/2014/main" id="{D7BD369D-20CE-08DC-E521-FEEB199CB2C0}"/>
                  </a:ext>
                </a:extLst>
              </p:cNvPr>
              <p:cNvCxnSpPr/>
              <p:nvPr/>
            </p:nvCxnSpPr>
            <p:spPr>
              <a:xfrm>
                <a:off x="2282745" y="3492608"/>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48" name="直線コネクタ 47">
                <a:extLst>
                  <a:ext uri="{FF2B5EF4-FFF2-40B4-BE49-F238E27FC236}">
                    <a16:creationId xmlns:a16="http://schemas.microsoft.com/office/drawing/2014/main" id="{EFAA7E54-6F12-CFC1-BBBB-98FFD3E1F8EB}"/>
                  </a:ext>
                </a:extLst>
              </p:cNvPr>
              <p:cNvCxnSpPr>
                <a:cxnSpLocks/>
              </p:cNvCxnSpPr>
              <p:nvPr/>
            </p:nvCxnSpPr>
            <p:spPr>
              <a:xfrm flipV="1">
                <a:off x="1930320" y="3710735"/>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円/楕円 48">
                <a:extLst>
                  <a:ext uri="{FF2B5EF4-FFF2-40B4-BE49-F238E27FC236}">
                    <a16:creationId xmlns:a16="http://schemas.microsoft.com/office/drawing/2014/main" id="{C2E26BA7-A292-1528-DE2B-04002CE2262C}"/>
                  </a:ext>
                </a:extLst>
              </p:cNvPr>
              <p:cNvSpPr/>
              <p:nvPr/>
            </p:nvSpPr>
            <p:spPr>
              <a:xfrm>
                <a:off x="2245278" y="3676728"/>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0" name="直線コネクタ 49">
                <a:extLst>
                  <a:ext uri="{FF2B5EF4-FFF2-40B4-BE49-F238E27FC236}">
                    <a16:creationId xmlns:a16="http://schemas.microsoft.com/office/drawing/2014/main" id="{641D014C-FF98-E466-5AA7-68B986F23767}"/>
                  </a:ext>
                </a:extLst>
              </p:cNvPr>
              <p:cNvCxnSpPr>
                <a:cxnSpLocks/>
              </p:cNvCxnSpPr>
              <p:nvPr/>
            </p:nvCxnSpPr>
            <p:spPr>
              <a:xfrm>
                <a:off x="1935806" y="3852942"/>
                <a:ext cx="352425" cy="14220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円/楕円 50">
                <a:extLst>
                  <a:ext uri="{FF2B5EF4-FFF2-40B4-BE49-F238E27FC236}">
                    <a16:creationId xmlns:a16="http://schemas.microsoft.com/office/drawing/2014/main" id="{28DF3FAB-2813-81E4-5F37-8B105BCBC807}"/>
                  </a:ext>
                </a:extLst>
              </p:cNvPr>
              <p:cNvSpPr/>
              <p:nvPr/>
            </p:nvSpPr>
            <p:spPr>
              <a:xfrm>
                <a:off x="2245278" y="3942870"/>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a:extLst>
                  <a:ext uri="{FF2B5EF4-FFF2-40B4-BE49-F238E27FC236}">
                    <a16:creationId xmlns:a16="http://schemas.microsoft.com/office/drawing/2014/main" id="{D1935C2E-153D-92FF-3213-7D5C9B12CE23}"/>
                  </a:ext>
                </a:extLst>
              </p:cNvPr>
              <p:cNvSpPr/>
              <p:nvPr/>
            </p:nvSpPr>
            <p:spPr>
              <a:xfrm>
                <a:off x="1864445" y="3780343"/>
                <a:ext cx="137238" cy="1372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E33CDCF8-B8CB-B35F-60DE-3B0B4855B0BF}"/>
                  </a:ext>
                </a:extLst>
              </p:cNvPr>
              <p:cNvSpPr txBox="1"/>
              <p:nvPr/>
            </p:nvSpPr>
            <p:spPr>
              <a:xfrm>
                <a:off x="1494280" y="4204345"/>
                <a:ext cx="647934" cy="369332"/>
              </a:xfrm>
              <a:prstGeom prst="rect">
                <a:avLst/>
              </a:prstGeom>
              <a:noFill/>
            </p:spPr>
            <p:txBody>
              <a:bodyPr wrap="none" rtlCol="0">
                <a:spAutoFit/>
              </a:bodyPr>
              <a:lstStyle/>
              <a:p>
                <a:r>
                  <a:rPr kumimoji="1" lang="en-US" altLang="ja-JP" dirty="0"/>
                  <a:t>+ …</a:t>
                </a:r>
                <a:endParaRPr kumimoji="1" lang="ja-JP" altLang="en-US"/>
              </a:p>
            </p:txBody>
          </p:sp>
        </p:grpSp>
        <p:grpSp>
          <p:nvGrpSpPr>
            <p:cNvPr id="11" name="グループ化 10">
              <a:extLst>
                <a:ext uri="{FF2B5EF4-FFF2-40B4-BE49-F238E27FC236}">
                  <a16:creationId xmlns:a16="http://schemas.microsoft.com/office/drawing/2014/main" id="{6F054DFC-838A-2A12-F6C5-FF431D9159D6}"/>
                </a:ext>
              </a:extLst>
            </p:cNvPr>
            <p:cNvGrpSpPr/>
            <p:nvPr/>
          </p:nvGrpSpPr>
          <p:grpSpPr>
            <a:xfrm>
              <a:off x="5240663" y="2213860"/>
              <a:ext cx="574317" cy="661904"/>
              <a:chOff x="3055865" y="3299079"/>
              <a:chExt cx="1312224" cy="1512346"/>
            </a:xfrm>
          </p:grpSpPr>
          <p:cxnSp>
            <p:nvCxnSpPr>
              <p:cNvPr id="21" name="直線コネクタ 20">
                <a:extLst>
                  <a:ext uri="{FF2B5EF4-FFF2-40B4-BE49-F238E27FC236}">
                    <a16:creationId xmlns:a16="http://schemas.microsoft.com/office/drawing/2014/main" id="{F8802964-BB60-91EB-1418-F0A5833C4785}"/>
                  </a:ext>
                </a:extLst>
              </p:cNvPr>
              <p:cNvCxnSpPr/>
              <p:nvPr/>
            </p:nvCxnSpPr>
            <p:spPr>
              <a:xfrm>
                <a:off x="3357324" y="3299081"/>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3D4B909E-BA56-1768-43EC-BE98DEB61F75}"/>
                  </a:ext>
                </a:extLst>
              </p:cNvPr>
              <p:cNvCxnSpPr/>
              <p:nvPr/>
            </p:nvCxnSpPr>
            <p:spPr>
              <a:xfrm>
                <a:off x="3709749" y="3299079"/>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C897C2C5-6855-1056-25A3-4935322C149C}"/>
                  </a:ext>
                </a:extLst>
              </p:cNvPr>
              <p:cNvCxnSpPr/>
              <p:nvPr/>
            </p:nvCxnSpPr>
            <p:spPr>
              <a:xfrm>
                <a:off x="3357324" y="3659410"/>
                <a:ext cx="3524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円/楕円 23">
                <a:extLst>
                  <a:ext uri="{FF2B5EF4-FFF2-40B4-BE49-F238E27FC236}">
                    <a16:creationId xmlns:a16="http://schemas.microsoft.com/office/drawing/2014/main" id="{C63C5903-76ED-4E07-B31E-B098CF239A1C}"/>
                  </a:ext>
                </a:extLst>
              </p:cNvPr>
              <p:cNvSpPr/>
              <p:nvPr/>
            </p:nvSpPr>
            <p:spPr>
              <a:xfrm>
                <a:off x="3316841" y="3616549"/>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5D18F2C5-6F46-B273-F9C5-E076059E11ED}"/>
                  </a:ext>
                </a:extLst>
              </p:cNvPr>
              <p:cNvCxnSpPr/>
              <p:nvPr/>
            </p:nvCxnSpPr>
            <p:spPr>
              <a:xfrm>
                <a:off x="4069319" y="3302899"/>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3B117C45-A828-EA73-C1B2-F42F404BEF82}"/>
                  </a:ext>
                </a:extLst>
              </p:cNvPr>
              <p:cNvCxnSpPr/>
              <p:nvPr/>
            </p:nvCxnSpPr>
            <p:spPr>
              <a:xfrm>
                <a:off x="3716894" y="3663230"/>
                <a:ext cx="3524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円/楕円 26">
                <a:extLst>
                  <a:ext uri="{FF2B5EF4-FFF2-40B4-BE49-F238E27FC236}">
                    <a16:creationId xmlns:a16="http://schemas.microsoft.com/office/drawing/2014/main" id="{32536BA5-3ACA-E386-6611-5B157BE381E4}"/>
                  </a:ext>
                </a:extLst>
              </p:cNvPr>
              <p:cNvSpPr/>
              <p:nvPr/>
            </p:nvSpPr>
            <p:spPr>
              <a:xfrm>
                <a:off x="4019311" y="3620369"/>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32D7CECC-AD37-7CF4-A204-DBD14A8F4873}"/>
                  </a:ext>
                </a:extLst>
              </p:cNvPr>
              <p:cNvSpPr/>
              <p:nvPr/>
            </p:nvSpPr>
            <p:spPr>
              <a:xfrm>
                <a:off x="3643508" y="3590791"/>
                <a:ext cx="137238" cy="1372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AB7B7989-D809-0B24-11CF-8F33606748B5}"/>
                  </a:ext>
                </a:extLst>
              </p:cNvPr>
              <p:cNvGrpSpPr/>
              <p:nvPr/>
            </p:nvGrpSpPr>
            <p:grpSpPr>
              <a:xfrm>
                <a:off x="3254808" y="4088362"/>
                <a:ext cx="357188" cy="720663"/>
                <a:chOff x="1285875" y="728663"/>
                <a:chExt cx="357188" cy="720663"/>
              </a:xfrm>
            </p:grpSpPr>
            <p:cxnSp>
              <p:nvCxnSpPr>
                <p:cNvPr id="39" name="直線コネクタ 38">
                  <a:extLst>
                    <a:ext uri="{FF2B5EF4-FFF2-40B4-BE49-F238E27FC236}">
                      <a16:creationId xmlns:a16="http://schemas.microsoft.com/office/drawing/2014/main" id="{D2180DED-5A67-000D-FB52-32F2A83B56B1}"/>
                    </a:ext>
                  </a:extLst>
                </p:cNvPr>
                <p:cNvCxnSpPr>
                  <a:cxnSpLocks/>
                </p:cNvCxnSpPr>
                <p:nvPr/>
              </p:nvCxnSpPr>
              <p:spPr>
                <a:xfrm>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D1BFD067-4E05-A630-BBCD-24A2077CB296}"/>
                    </a:ext>
                  </a:extLst>
                </p:cNvPr>
                <p:cNvCxnSpPr>
                  <a:cxnSpLocks/>
                </p:cNvCxnSpPr>
                <p:nvPr/>
              </p:nvCxnSpPr>
              <p:spPr>
                <a:xfrm flipH="1">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grpSp>
          <p:sp>
            <p:nvSpPr>
              <p:cNvPr id="30" name="円/楕円 29">
                <a:extLst>
                  <a:ext uri="{FF2B5EF4-FFF2-40B4-BE49-F238E27FC236}">
                    <a16:creationId xmlns:a16="http://schemas.microsoft.com/office/drawing/2014/main" id="{AB6F6D9B-1421-EB11-7FF9-C4E99269E1A0}"/>
                  </a:ext>
                </a:extLst>
              </p:cNvPr>
              <p:cNvSpPr/>
              <p:nvPr/>
            </p:nvSpPr>
            <p:spPr>
              <a:xfrm>
                <a:off x="3364783" y="4380074"/>
                <a:ext cx="137238" cy="1372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a:extLst>
                  <a:ext uri="{FF2B5EF4-FFF2-40B4-BE49-F238E27FC236}">
                    <a16:creationId xmlns:a16="http://schemas.microsoft.com/office/drawing/2014/main" id="{81764D53-7704-5898-12CA-19AAE6390C50}"/>
                  </a:ext>
                </a:extLst>
              </p:cNvPr>
              <p:cNvCxnSpPr/>
              <p:nvPr/>
            </p:nvCxnSpPr>
            <p:spPr>
              <a:xfrm>
                <a:off x="3096348" y="4088364"/>
                <a:ext cx="0"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BA57225C-2C0C-8130-3025-0B9880840115}"/>
                  </a:ext>
                </a:extLst>
              </p:cNvPr>
              <p:cNvCxnSpPr/>
              <p:nvPr/>
            </p:nvCxnSpPr>
            <p:spPr>
              <a:xfrm>
                <a:off x="3096348" y="4448693"/>
                <a:ext cx="3524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円/楕円 32">
                <a:extLst>
                  <a:ext uri="{FF2B5EF4-FFF2-40B4-BE49-F238E27FC236}">
                    <a16:creationId xmlns:a16="http://schemas.microsoft.com/office/drawing/2014/main" id="{E19AFB74-DF56-E5E1-65F3-572725E04DFF}"/>
                  </a:ext>
                </a:extLst>
              </p:cNvPr>
              <p:cNvSpPr/>
              <p:nvPr/>
            </p:nvSpPr>
            <p:spPr>
              <a:xfrm>
                <a:off x="3055865" y="4405832"/>
                <a:ext cx="85725" cy="857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692D7BB0-9358-6B79-CFAF-EEA07D69652B}"/>
                  </a:ext>
                </a:extLst>
              </p:cNvPr>
              <p:cNvGrpSpPr/>
              <p:nvPr/>
            </p:nvGrpSpPr>
            <p:grpSpPr>
              <a:xfrm>
                <a:off x="4010901" y="4088361"/>
                <a:ext cx="357188" cy="720663"/>
                <a:chOff x="1285875" y="728663"/>
                <a:chExt cx="357188" cy="720663"/>
              </a:xfrm>
            </p:grpSpPr>
            <p:cxnSp>
              <p:nvCxnSpPr>
                <p:cNvPr id="37" name="直線コネクタ 36">
                  <a:extLst>
                    <a:ext uri="{FF2B5EF4-FFF2-40B4-BE49-F238E27FC236}">
                      <a16:creationId xmlns:a16="http://schemas.microsoft.com/office/drawing/2014/main" id="{62B3B3D9-9748-2A96-340E-71FBBA0647BD}"/>
                    </a:ext>
                  </a:extLst>
                </p:cNvPr>
                <p:cNvCxnSpPr>
                  <a:cxnSpLocks/>
                </p:cNvCxnSpPr>
                <p:nvPr/>
              </p:nvCxnSpPr>
              <p:spPr>
                <a:xfrm>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cxnSp>
              <p:nvCxnSpPr>
                <p:cNvPr id="38" name="直線コネクタ 37">
                  <a:extLst>
                    <a:ext uri="{FF2B5EF4-FFF2-40B4-BE49-F238E27FC236}">
                      <a16:creationId xmlns:a16="http://schemas.microsoft.com/office/drawing/2014/main" id="{0F82769F-7B4E-699E-83A2-CE03B83B4527}"/>
                    </a:ext>
                  </a:extLst>
                </p:cNvPr>
                <p:cNvCxnSpPr>
                  <a:cxnSpLocks/>
                </p:cNvCxnSpPr>
                <p:nvPr/>
              </p:nvCxnSpPr>
              <p:spPr>
                <a:xfrm flipH="1">
                  <a:off x="1285875" y="728663"/>
                  <a:ext cx="357188" cy="720663"/>
                </a:xfrm>
                <a:prstGeom prst="line">
                  <a:avLst/>
                </a:prstGeom>
                <a:ln w="12700"/>
              </p:spPr>
              <p:style>
                <a:lnRef idx="1">
                  <a:schemeClr val="dk1"/>
                </a:lnRef>
                <a:fillRef idx="0">
                  <a:schemeClr val="dk1"/>
                </a:fillRef>
                <a:effectRef idx="0">
                  <a:schemeClr val="dk1"/>
                </a:effectRef>
                <a:fontRef idx="minor">
                  <a:schemeClr val="tx1"/>
                </a:fontRef>
              </p:style>
            </p:cxnSp>
          </p:grpSp>
          <p:sp>
            <p:nvSpPr>
              <p:cNvPr id="35" name="円/楕円 34">
                <a:extLst>
                  <a:ext uri="{FF2B5EF4-FFF2-40B4-BE49-F238E27FC236}">
                    <a16:creationId xmlns:a16="http://schemas.microsoft.com/office/drawing/2014/main" id="{610894E0-7656-02A8-9EE8-04B3888F89D5}"/>
                  </a:ext>
                </a:extLst>
              </p:cNvPr>
              <p:cNvSpPr/>
              <p:nvPr/>
            </p:nvSpPr>
            <p:spPr>
              <a:xfrm>
                <a:off x="4120502" y="4380074"/>
                <a:ext cx="137238" cy="1372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C4E61759-B0FD-74CC-175E-D1851241D1F9}"/>
                  </a:ext>
                </a:extLst>
              </p:cNvPr>
              <p:cNvCxnSpPr/>
              <p:nvPr/>
            </p:nvCxnSpPr>
            <p:spPr>
              <a:xfrm>
                <a:off x="4189121" y="4090762"/>
                <a:ext cx="0" cy="720663"/>
              </a:xfrm>
              <a:prstGeom prst="line">
                <a:avLst/>
              </a:prstGeom>
              <a:ln w="12700"/>
            </p:spPr>
            <p:style>
              <a:lnRef idx="1">
                <a:schemeClr val="dk1"/>
              </a:lnRef>
              <a:fillRef idx="0">
                <a:schemeClr val="dk1"/>
              </a:fillRef>
              <a:effectRef idx="0">
                <a:schemeClr val="dk1"/>
              </a:effectRef>
              <a:fontRef idx="minor">
                <a:schemeClr val="tx1"/>
              </a:fontRef>
            </p:style>
          </p:cxnSp>
        </p:grpSp>
        <p:sp>
          <p:nvSpPr>
            <p:cNvPr id="12" name="テキスト ボックス 11">
              <a:extLst>
                <a:ext uri="{FF2B5EF4-FFF2-40B4-BE49-F238E27FC236}">
                  <a16:creationId xmlns:a16="http://schemas.microsoft.com/office/drawing/2014/main" id="{13272017-5844-9B89-7CB2-D0C5A4104678}"/>
                </a:ext>
              </a:extLst>
            </p:cNvPr>
            <p:cNvSpPr txBox="1"/>
            <p:nvPr/>
          </p:nvSpPr>
          <p:spPr>
            <a:xfrm>
              <a:off x="4226626" y="1068812"/>
              <a:ext cx="865685" cy="259220"/>
            </a:xfrm>
            <a:prstGeom prst="rect">
              <a:avLst/>
            </a:prstGeom>
            <a:noFill/>
          </p:spPr>
          <p:txBody>
            <a:bodyPr wrap="none" rtlCol="0">
              <a:spAutoFit/>
            </a:bodyPr>
            <a:lstStyle/>
            <a:p>
              <a:r>
                <a:rPr lang="en-US" altLang="ja-JP" sz="1400" b="1" dirty="0"/>
                <a:t>2body int.</a:t>
              </a:r>
              <a:endParaRPr kumimoji="1" lang="ja-JP" altLang="en-US" sz="1400" b="1"/>
            </a:p>
          </p:txBody>
        </p:sp>
        <p:sp>
          <p:nvSpPr>
            <p:cNvPr id="13" name="テキスト ボックス 12">
              <a:extLst>
                <a:ext uri="{FF2B5EF4-FFF2-40B4-BE49-F238E27FC236}">
                  <a16:creationId xmlns:a16="http://schemas.microsoft.com/office/drawing/2014/main" id="{6B86B59F-35F2-5C62-E83C-5E1516634002}"/>
                </a:ext>
              </a:extLst>
            </p:cNvPr>
            <p:cNvSpPr txBox="1"/>
            <p:nvPr/>
          </p:nvSpPr>
          <p:spPr>
            <a:xfrm>
              <a:off x="5107885" y="1081424"/>
              <a:ext cx="865685" cy="259220"/>
            </a:xfrm>
            <a:prstGeom prst="rect">
              <a:avLst/>
            </a:prstGeom>
            <a:noFill/>
          </p:spPr>
          <p:txBody>
            <a:bodyPr wrap="none" rtlCol="0">
              <a:spAutoFit/>
            </a:bodyPr>
            <a:lstStyle/>
            <a:p>
              <a:r>
                <a:rPr kumimoji="1" lang="en-US" altLang="ja-JP" sz="1400" b="1" dirty="0"/>
                <a:t>3body int.</a:t>
              </a:r>
              <a:endParaRPr kumimoji="1" lang="ja-JP" altLang="en-US" sz="1400" b="1"/>
            </a:p>
          </p:txBody>
        </p:sp>
        <p:sp>
          <p:nvSpPr>
            <p:cNvPr id="14" name="テキスト ボックス 13">
              <a:extLst>
                <a:ext uri="{FF2B5EF4-FFF2-40B4-BE49-F238E27FC236}">
                  <a16:creationId xmlns:a16="http://schemas.microsoft.com/office/drawing/2014/main" id="{4FB0BEDC-B0DC-843A-F6A3-36C051794247}"/>
                </a:ext>
              </a:extLst>
            </p:cNvPr>
            <p:cNvSpPr txBox="1"/>
            <p:nvPr/>
          </p:nvSpPr>
          <p:spPr>
            <a:xfrm>
              <a:off x="3959516" y="1422302"/>
              <a:ext cx="463683" cy="307777"/>
            </a:xfrm>
            <a:prstGeom prst="rect">
              <a:avLst/>
            </a:prstGeom>
            <a:noFill/>
          </p:spPr>
          <p:txBody>
            <a:bodyPr wrap="square" rtlCol="0">
              <a:spAutoFit/>
            </a:bodyPr>
            <a:lstStyle/>
            <a:p>
              <a:r>
                <a:rPr kumimoji="1" lang="en-US" altLang="ja-JP" sz="1400" b="1" dirty="0"/>
                <a:t>LO</a:t>
              </a:r>
              <a:endParaRPr kumimoji="1" lang="ja-JP" altLang="en-US" sz="1400" b="1"/>
            </a:p>
          </p:txBody>
        </p:sp>
        <p:sp>
          <p:nvSpPr>
            <p:cNvPr id="15" name="テキスト ボックス 14">
              <a:extLst>
                <a:ext uri="{FF2B5EF4-FFF2-40B4-BE49-F238E27FC236}">
                  <a16:creationId xmlns:a16="http://schemas.microsoft.com/office/drawing/2014/main" id="{95F8D2F5-57DE-43D0-D044-37C75C8DFC00}"/>
                </a:ext>
              </a:extLst>
            </p:cNvPr>
            <p:cNvSpPr txBox="1"/>
            <p:nvPr/>
          </p:nvSpPr>
          <p:spPr>
            <a:xfrm>
              <a:off x="3825954" y="2015338"/>
              <a:ext cx="737873" cy="307777"/>
            </a:xfrm>
            <a:prstGeom prst="rect">
              <a:avLst/>
            </a:prstGeom>
            <a:noFill/>
          </p:spPr>
          <p:txBody>
            <a:bodyPr wrap="square" rtlCol="0">
              <a:spAutoFit/>
            </a:bodyPr>
            <a:lstStyle/>
            <a:p>
              <a:r>
                <a:rPr kumimoji="1" lang="en-US" altLang="ja-JP" sz="1400" b="1" dirty="0"/>
                <a:t>NLO</a:t>
              </a:r>
              <a:endParaRPr kumimoji="1" lang="ja-JP" altLang="en-US" sz="1400" b="1"/>
            </a:p>
          </p:txBody>
        </p:sp>
        <p:sp>
          <p:nvSpPr>
            <p:cNvPr id="16" name="テキスト ボックス 15">
              <a:extLst>
                <a:ext uri="{FF2B5EF4-FFF2-40B4-BE49-F238E27FC236}">
                  <a16:creationId xmlns:a16="http://schemas.microsoft.com/office/drawing/2014/main" id="{4F54A0E4-BD69-6AED-6E62-573BDFCDBD27}"/>
                </a:ext>
              </a:extLst>
            </p:cNvPr>
            <p:cNvSpPr txBox="1"/>
            <p:nvPr/>
          </p:nvSpPr>
          <p:spPr>
            <a:xfrm>
              <a:off x="3868850" y="2669619"/>
              <a:ext cx="737873" cy="276999"/>
            </a:xfrm>
            <a:prstGeom prst="rect">
              <a:avLst/>
            </a:prstGeom>
            <a:noFill/>
          </p:spPr>
          <p:txBody>
            <a:bodyPr wrap="square" rtlCol="0">
              <a:spAutoFit/>
            </a:bodyPr>
            <a:lstStyle/>
            <a:p>
              <a:r>
                <a:rPr kumimoji="1" lang="en-US" altLang="ja-JP" sz="1200" b="1" dirty="0"/>
                <a:t>NNLO</a:t>
              </a:r>
              <a:endParaRPr kumimoji="1" lang="ja-JP" altLang="en-US" sz="1200" b="1"/>
            </a:p>
          </p:txBody>
        </p:sp>
        <p:cxnSp>
          <p:nvCxnSpPr>
            <p:cNvPr id="17" name="直線コネクタ 16">
              <a:extLst>
                <a:ext uri="{FF2B5EF4-FFF2-40B4-BE49-F238E27FC236}">
                  <a16:creationId xmlns:a16="http://schemas.microsoft.com/office/drawing/2014/main" id="{3AB4A271-808C-5D20-086C-5FA670BB4E30}"/>
                </a:ext>
              </a:extLst>
            </p:cNvPr>
            <p:cNvCxnSpPr/>
            <p:nvPr/>
          </p:nvCxnSpPr>
          <p:spPr>
            <a:xfrm>
              <a:off x="3959516" y="1692097"/>
              <a:ext cx="1913602"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F188BC35-E1C6-4254-66EA-C9DC55DF20CD}"/>
                </a:ext>
              </a:extLst>
            </p:cNvPr>
            <p:cNvCxnSpPr>
              <a:cxnSpLocks/>
            </p:cNvCxnSpPr>
            <p:nvPr/>
          </p:nvCxnSpPr>
          <p:spPr>
            <a:xfrm>
              <a:off x="3992411" y="2502925"/>
              <a:ext cx="1142833"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A0BFE138-14C5-2B39-0F61-A072EB358C6B}"/>
                </a:ext>
              </a:extLst>
            </p:cNvPr>
            <p:cNvCxnSpPr>
              <a:cxnSpLocks/>
            </p:cNvCxnSpPr>
            <p:nvPr/>
          </p:nvCxnSpPr>
          <p:spPr>
            <a:xfrm>
              <a:off x="5135244" y="2047644"/>
              <a:ext cx="737874" cy="0"/>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F352BDC-A867-4264-3E1C-84A4C7701576}"/>
                </a:ext>
              </a:extLst>
            </p:cNvPr>
            <p:cNvCxnSpPr>
              <a:cxnSpLocks/>
            </p:cNvCxnSpPr>
            <p:nvPr/>
          </p:nvCxnSpPr>
          <p:spPr>
            <a:xfrm flipV="1">
              <a:off x="5145507" y="2047644"/>
              <a:ext cx="0" cy="472291"/>
            </a:xfrm>
            <a:prstGeom prst="line">
              <a:avLst/>
            </a:prstGeom>
            <a:ln w="12700">
              <a:prstDash val="dash"/>
            </a:ln>
          </p:spPr>
          <p:style>
            <a:lnRef idx="1">
              <a:schemeClr val="dk1"/>
            </a:lnRef>
            <a:fillRef idx="0">
              <a:schemeClr val="dk1"/>
            </a:fillRef>
            <a:effectRef idx="0">
              <a:schemeClr val="dk1"/>
            </a:effectRef>
            <a:fontRef idx="minor">
              <a:schemeClr val="tx1"/>
            </a:fontRef>
          </p:style>
        </p:cxnSp>
      </p:grpSp>
      <p:sp>
        <p:nvSpPr>
          <p:cNvPr id="105" name="テキスト ボックス 104">
            <a:extLst>
              <a:ext uri="{FF2B5EF4-FFF2-40B4-BE49-F238E27FC236}">
                <a16:creationId xmlns:a16="http://schemas.microsoft.com/office/drawing/2014/main" id="{4F6908F7-5C94-68E8-71B5-943DA627488E}"/>
              </a:ext>
            </a:extLst>
          </p:cNvPr>
          <p:cNvSpPr txBox="1"/>
          <p:nvPr/>
        </p:nvSpPr>
        <p:spPr>
          <a:xfrm>
            <a:off x="61082" y="990955"/>
            <a:ext cx="6901549" cy="646331"/>
          </a:xfrm>
          <a:prstGeom prst="rect">
            <a:avLst/>
          </a:prstGeom>
          <a:noFill/>
        </p:spPr>
        <p:txBody>
          <a:bodyPr wrap="square">
            <a:spAutoFit/>
          </a:bodyPr>
          <a:lstStyle/>
          <a:p>
            <a:r>
              <a:rPr lang="en-US" altLang="ja-JP" b="1" dirty="0">
                <a:solidFill>
                  <a:srgbClr val="C00000"/>
                </a:solidFill>
              </a:rPr>
              <a:t>Hyperon-Nucleon int. w/ chiral effective field theory</a:t>
            </a:r>
          </a:p>
          <a:p>
            <a:r>
              <a:rPr kumimoji="1" lang="en-US" altLang="ja-JP" dirty="0">
                <a:solidFill>
                  <a:srgbClr val="C00000"/>
                </a:solidFill>
              </a:rPr>
              <a:t> (J. </a:t>
            </a:r>
            <a:r>
              <a:rPr kumimoji="1" lang="en-US" altLang="ja-JP" dirty="0" err="1">
                <a:solidFill>
                  <a:srgbClr val="C00000"/>
                </a:solidFill>
              </a:rPr>
              <a:t>Haidenbauer</a:t>
            </a:r>
            <a:r>
              <a:rPr kumimoji="1" lang="en-US" altLang="ja-JP" dirty="0">
                <a:solidFill>
                  <a:srgbClr val="C00000"/>
                </a:solidFill>
              </a:rPr>
              <a:t> et al.)</a:t>
            </a:r>
            <a:endParaRPr kumimoji="1" lang="ja-JP" altLang="en-US">
              <a:solidFill>
                <a:srgbClr val="C00000"/>
              </a:solidFill>
            </a:endParaRPr>
          </a:p>
        </p:txBody>
      </p:sp>
      <p:grpSp>
        <p:nvGrpSpPr>
          <p:cNvPr id="106" name="グループ化 105">
            <a:extLst>
              <a:ext uri="{FF2B5EF4-FFF2-40B4-BE49-F238E27FC236}">
                <a16:creationId xmlns:a16="http://schemas.microsoft.com/office/drawing/2014/main" id="{F0E85CCD-8D10-3D85-1D55-198C13E41275}"/>
              </a:ext>
            </a:extLst>
          </p:cNvPr>
          <p:cNvGrpSpPr/>
          <p:nvPr/>
        </p:nvGrpSpPr>
        <p:grpSpPr>
          <a:xfrm>
            <a:off x="3016487" y="1316821"/>
            <a:ext cx="2212881" cy="2778413"/>
            <a:chOff x="772545" y="1323345"/>
            <a:chExt cx="2969545" cy="3728454"/>
          </a:xfrm>
        </p:grpSpPr>
        <p:sp>
          <p:nvSpPr>
            <p:cNvPr id="107" name="正方形/長方形 106">
              <a:extLst>
                <a:ext uri="{FF2B5EF4-FFF2-40B4-BE49-F238E27FC236}">
                  <a16:creationId xmlns:a16="http://schemas.microsoft.com/office/drawing/2014/main" id="{2BA46850-6103-F595-88C4-C9857532A708}"/>
                </a:ext>
              </a:extLst>
            </p:cNvPr>
            <p:cNvSpPr/>
            <p:nvPr/>
          </p:nvSpPr>
          <p:spPr>
            <a:xfrm>
              <a:off x="772545" y="1323345"/>
              <a:ext cx="2969545" cy="372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4D9AE00B-B24D-1698-1546-B9B3C279C55F}"/>
                </a:ext>
              </a:extLst>
            </p:cNvPr>
            <p:cNvGrpSpPr/>
            <p:nvPr/>
          </p:nvGrpSpPr>
          <p:grpSpPr>
            <a:xfrm>
              <a:off x="970722" y="1418621"/>
              <a:ext cx="2684591" cy="3589105"/>
              <a:chOff x="970722" y="1418621"/>
              <a:chExt cx="2684591" cy="3589105"/>
            </a:xfrm>
          </p:grpSpPr>
          <p:pic>
            <p:nvPicPr>
              <p:cNvPr id="112" name="図 111">
                <a:extLst>
                  <a:ext uri="{FF2B5EF4-FFF2-40B4-BE49-F238E27FC236}">
                    <a16:creationId xmlns:a16="http://schemas.microsoft.com/office/drawing/2014/main" id="{94970B47-7724-4966-1CED-5021AE03166C}"/>
                  </a:ext>
                </a:extLst>
              </p:cNvPr>
              <p:cNvPicPr>
                <a:picLocks noChangeAspect="1"/>
              </p:cNvPicPr>
              <p:nvPr/>
            </p:nvPicPr>
            <p:blipFill rotWithShape="1">
              <a:blip r:embed="rId3"/>
              <a:srcRect r="67683"/>
              <a:stretch/>
            </p:blipFill>
            <p:spPr>
              <a:xfrm>
                <a:off x="970722" y="1418621"/>
                <a:ext cx="2684591" cy="3589105"/>
              </a:xfrm>
              <a:prstGeom prst="rect">
                <a:avLst/>
              </a:prstGeom>
            </p:spPr>
          </p:pic>
          <p:sp>
            <p:nvSpPr>
              <p:cNvPr id="113" name="正方形/長方形 112">
                <a:extLst>
                  <a:ext uri="{FF2B5EF4-FFF2-40B4-BE49-F238E27FC236}">
                    <a16:creationId xmlns:a16="http://schemas.microsoft.com/office/drawing/2014/main" id="{C4889553-E90F-9764-CDED-692B0993E7A6}"/>
                  </a:ext>
                </a:extLst>
              </p:cNvPr>
              <p:cNvSpPr/>
              <p:nvPr/>
            </p:nvSpPr>
            <p:spPr>
              <a:xfrm>
                <a:off x="2345635" y="1574247"/>
                <a:ext cx="463826"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16" name="テキスト ボックス 115">
                <a:extLst>
                  <a:ext uri="{FF2B5EF4-FFF2-40B4-BE49-F238E27FC236}">
                    <a16:creationId xmlns:a16="http://schemas.microsoft.com/office/drawing/2014/main" id="{7EB25785-F9AC-82D7-E9AF-E5B963A0AD29}"/>
                  </a:ext>
                </a:extLst>
              </p:cNvPr>
              <p:cNvSpPr txBox="1"/>
              <p:nvPr/>
            </p:nvSpPr>
            <p:spPr>
              <a:xfrm>
                <a:off x="2345635" y="1505966"/>
                <a:ext cx="1005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reaction</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19" name="正方形/長方形 118">
                <a:extLst>
                  <a:ext uri="{FF2B5EF4-FFF2-40B4-BE49-F238E27FC236}">
                    <a16:creationId xmlns:a16="http://schemas.microsoft.com/office/drawing/2014/main" id="{1EBE3251-2711-C3C6-F3FF-AB211E05D223}"/>
                  </a:ext>
                </a:extLst>
              </p:cNvPr>
              <p:cNvSpPr/>
              <p:nvPr/>
            </p:nvSpPr>
            <p:spPr>
              <a:xfrm>
                <a:off x="1982915" y="1983893"/>
                <a:ext cx="94753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0" name="正方形/長方形 119">
                <a:extLst>
                  <a:ext uri="{FF2B5EF4-FFF2-40B4-BE49-F238E27FC236}">
                    <a16:creationId xmlns:a16="http://schemas.microsoft.com/office/drawing/2014/main" id="{B075881C-C116-9EB7-CE30-33BA33B62F25}"/>
                  </a:ext>
                </a:extLst>
              </p:cNvPr>
              <p:cNvSpPr/>
              <p:nvPr/>
            </p:nvSpPr>
            <p:spPr>
              <a:xfrm>
                <a:off x="1333803" y="2286807"/>
                <a:ext cx="1475658"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1" name="テキスト ボックス 120">
                <a:extLst>
                  <a:ext uri="{FF2B5EF4-FFF2-40B4-BE49-F238E27FC236}">
                    <a16:creationId xmlns:a16="http://schemas.microsoft.com/office/drawing/2014/main" id="{5BA166ED-AB07-7511-A260-0C1D069BAB99}"/>
                  </a:ext>
                </a:extLst>
              </p:cNvPr>
              <p:cNvSpPr txBox="1"/>
              <p:nvPr/>
            </p:nvSpPr>
            <p:spPr>
              <a:xfrm>
                <a:off x="1993734" y="1958120"/>
                <a:ext cx="58381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data</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2" name="テキスト ボックス 121">
                <a:extLst>
                  <a:ext uri="{FF2B5EF4-FFF2-40B4-BE49-F238E27FC236}">
                    <a16:creationId xmlns:a16="http://schemas.microsoft.com/office/drawing/2014/main" id="{F610E830-D303-88F9-DAA2-D4B8B2E0D0BA}"/>
                  </a:ext>
                </a:extLst>
              </p:cNvPr>
              <p:cNvSpPr txBox="1"/>
              <p:nvPr/>
            </p:nvSpPr>
            <p:spPr>
              <a:xfrm>
                <a:off x="1333803" y="2222791"/>
                <a:ext cx="15931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chiral EFT calc.</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109" name="テキスト ボックス 108">
              <a:extLst>
                <a:ext uri="{FF2B5EF4-FFF2-40B4-BE49-F238E27FC236}">
                  <a16:creationId xmlns:a16="http://schemas.microsoft.com/office/drawing/2014/main" id="{967F4210-059B-46FE-046C-DFB523095023}"/>
                </a:ext>
              </a:extLst>
            </p:cNvPr>
            <p:cNvSpPr txBox="1"/>
            <p:nvPr/>
          </p:nvSpPr>
          <p:spPr>
            <a:xfrm>
              <a:off x="1733219" y="4153555"/>
              <a:ext cx="1595309"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6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500 MeV/c</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123" name="テキスト ボックス 122">
            <a:extLst>
              <a:ext uri="{FF2B5EF4-FFF2-40B4-BE49-F238E27FC236}">
                <a16:creationId xmlns:a16="http://schemas.microsoft.com/office/drawing/2014/main" id="{0A67D28A-4834-C2F0-E087-8328DA64120D}"/>
              </a:ext>
            </a:extLst>
          </p:cNvPr>
          <p:cNvSpPr txBox="1"/>
          <p:nvPr/>
        </p:nvSpPr>
        <p:spPr>
          <a:xfrm>
            <a:off x="267511" y="4063226"/>
            <a:ext cx="4160113" cy="369332"/>
          </a:xfrm>
          <a:prstGeom prst="rect">
            <a:avLst/>
          </a:prstGeom>
          <a:noFill/>
        </p:spPr>
        <p:txBody>
          <a:bodyPr wrap="none" rtlCol="0">
            <a:spAutoFit/>
          </a:bodyPr>
          <a:lstStyle/>
          <a:p>
            <a:r>
              <a:rPr lang="en-US" altLang="ja-JP" b="1" dirty="0">
                <a:solidFill>
                  <a:srgbClr val="002060"/>
                </a:solidFill>
              </a:rPr>
              <a:t>Improving accuracy w/ our new data</a:t>
            </a:r>
            <a:endParaRPr kumimoji="1" lang="en-US" altLang="ja-JP" b="1" dirty="0">
              <a:solidFill>
                <a:srgbClr val="002060"/>
              </a:solidFill>
            </a:endParaRPr>
          </a:p>
        </p:txBody>
      </p:sp>
      <p:sp>
        <p:nvSpPr>
          <p:cNvPr id="124" name="テキスト ボックス 123">
            <a:extLst>
              <a:ext uri="{FF2B5EF4-FFF2-40B4-BE49-F238E27FC236}">
                <a16:creationId xmlns:a16="http://schemas.microsoft.com/office/drawing/2014/main" id="{5F397796-C6E8-4F07-5962-F465AE804707}"/>
              </a:ext>
            </a:extLst>
          </p:cNvPr>
          <p:cNvSpPr txBox="1"/>
          <p:nvPr/>
        </p:nvSpPr>
        <p:spPr>
          <a:xfrm>
            <a:off x="6922346" y="955130"/>
            <a:ext cx="4995756" cy="369332"/>
          </a:xfrm>
          <a:prstGeom prst="rect">
            <a:avLst/>
          </a:prstGeom>
          <a:noFill/>
        </p:spPr>
        <p:txBody>
          <a:bodyPr wrap="square">
            <a:spAutoFit/>
          </a:bodyPr>
          <a:lstStyle/>
          <a:p>
            <a:r>
              <a:rPr kumimoji="1" lang="en-US" altLang="ja-JP" b="1" dirty="0">
                <a:solidFill>
                  <a:srgbClr val="C00000"/>
                </a:solidFill>
              </a:rPr>
              <a:t>Hyperon potential by Lattice QCD</a:t>
            </a:r>
            <a:endParaRPr kumimoji="1" lang="ja-JP" altLang="en-US">
              <a:solidFill>
                <a:srgbClr val="C00000"/>
              </a:solidFill>
            </a:endParaRPr>
          </a:p>
        </p:txBody>
      </p:sp>
      <p:sp>
        <p:nvSpPr>
          <p:cNvPr id="125" name="テキスト ボックス 124">
            <a:extLst>
              <a:ext uri="{FF2B5EF4-FFF2-40B4-BE49-F238E27FC236}">
                <a16:creationId xmlns:a16="http://schemas.microsoft.com/office/drawing/2014/main" id="{C58C65DC-9499-D997-3971-973E19AF6103}"/>
              </a:ext>
            </a:extLst>
          </p:cNvPr>
          <p:cNvSpPr txBox="1"/>
          <p:nvPr/>
        </p:nvSpPr>
        <p:spPr>
          <a:xfrm>
            <a:off x="6904242" y="1287093"/>
            <a:ext cx="5460978" cy="646331"/>
          </a:xfrm>
          <a:prstGeom prst="rect">
            <a:avLst/>
          </a:prstGeom>
          <a:noFill/>
        </p:spPr>
        <p:txBody>
          <a:bodyPr wrap="square" rtlCol="0">
            <a:spAutoFit/>
          </a:bodyPr>
          <a:lstStyle/>
          <a:p>
            <a:r>
              <a:rPr kumimoji="1" lang="en-US" altLang="ja-JP" dirty="0"/>
              <a:t>BB interaction at almost physical point for multi-strangeness sector </a:t>
            </a:r>
          </a:p>
        </p:txBody>
      </p:sp>
      <p:sp>
        <p:nvSpPr>
          <p:cNvPr id="129" name="テキスト ボックス 128">
            <a:extLst>
              <a:ext uri="{FF2B5EF4-FFF2-40B4-BE49-F238E27FC236}">
                <a16:creationId xmlns:a16="http://schemas.microsoft.com/office/drawing/2014/main" id="{91D857BA-2C6F-E351-3CCF-44E829698B24}"/>
              </a:ext>
            </a:extLst>
          </p:cNvPr>
          <p:cNvSpPr txBox="1"/>
          <p:nvPr/>
        </p:nvSpPr>
        <p:spPr>
          <a:xfrm>
            <a:off x="270998" y="4703957"/>
            <a:ext cx="2685351" cy="369332"/>
          </a:xfrm>
          <a:prstGeom prst="rect">
            <a:avLst/>
          </a:prstGeom>
          <a:noFill/>
        </p:spPr>
        <p:txBody>
          <a:bodyPr wrap="none" rtlCol="0">
            <a:spAutoFit/>
          </a:bodyPr>
          <a:lstStyle/>
          <a:p>
            <a:r>
              <a:rPr kumimoji="1" lang="en-US" altLang="ja-JP" b="1" u="sng" dirty="0"/>
              <a:t>Experimental progress</a:t>
            </a:r>
            <a:endParaRPr kumimoji="1" lang="ja-JP" altLang="en-US" b="1" u="sng"/>
          </a:p>
        </p:txBody>
      </p:sp>
      <p:grpSp>
        <p:nvGrpSpPr>
          <p:cNvPr id="130" name="グループ化 129">
            <a:extLst>
              <a:ext uri="{FF2B5EF4-FFF2-40B4-BE49-F238E27FC236}">
                <a16:creationId xmlns:a16="http://schemas.microsoft.com/office/drawing/2014/main" id="{EE0706A8-46A7-8AFC-28AF-EA55A7008DE1}"/>
              </a:ext>
            </a:extLst>
          </p:cNvPr>
          <p:cNvGrpSpPr/>
          <p:nvPr/>
        </p:nvGrpSpPr>
        <p:grpSpPr>
          <a:xfrm>
            <a:off x="522829" y="5234367"/>
            <a:ext cx="2847065" cy="1514414"/>
            <a:chOff x="123881" y="664648"/>
            <a:chExt cx="4047383" cy="2152889"/>
          </a:xfrm>
        </p:grpSpPr>
        <p:sp>
          <p:nvSpPr>
            <p:cNvPr id="131" name="円/楕円 130">
              <a:extLst>
                <a:ext uri="{FF2B5EF4-FFF2-40B4-BE49-F238E27FC236}">
                  <a16:creationId xmlns:a16="http://schemas.microsoft.com/office/drawing/2014/main" id="{7E6E5E81-D680-DF90-4F5E-BE62E1C443A2}"/>
                </a:ext>
              </a:extLst>
            </p:cNvPr>
            <p:cNvSpPr/>
            <p:nvPr/>
          </p:nvSpPr>
          <p:spPr>
            <a:xfrm>
              <a:off x="1509010" y="967623"/>
              <a:ext cx="1211809" cy="1211809"/>
            </a:xfrm>
            <a:prstGeom prst="ellipse">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ストライプ矢印 131">
              <a:extLst>
                <a:ext uri="{FF2B5EF4-FFF2-40B4-BE49-F238E27FC236}">
                  <a16:creationId xmlns:a16="http://schemas.microsoft.com/office/drawing/2014/main" id="{2C73AF0B-59BF-9097-749C-A1720DF6B079}"/>
                </a:ext>
              </a:extLst>
            </p:cNvPr>
            <p:cNvSpPr/>
            <p:nvPr/>
          </p:nvSpPr>
          <p:spPr>
            <a:xfrm>
              <a:off x="123881" y="1486078"/>
              <a:ext cx="1821519" cy="1014754"/>
            </a:xfrm>
            <a:prstGeom prst="stripedRightArrow">
              <a:avLst/>
            </a:prstGeom>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3" name="グループ化 29">
              <a:extLst>
                <a:ext uri="{FF2B5EF4-FFF2-40B4-BE49-F238E27FC236}">
                  <a16:creationId xmlns:a16="http://schemas.microsoft.com/office/drawing/2014/main" id="{52C1DFC6-2BD8-5939-9917-CCB498703753}"/>
                </a:ext>
              </a:extLst>
            </p:cNvPr>
            <p:cNvGrpSpPr/>
            <p:nvPr/>
          </p:nvGrpSpPr>
          <p:grpSpPr>
            <a:xfrm>
              <a:off x="536136" y="1739939"/>
              <a:ext cx="612649" cy="616191"/>
              <a:chOff x="0" y="-1"/>
              <a:chExt cx="745067" cy="749378"/>
            </a:xfrm>
          </p:grpSpPr>
          <p:sp>
            <p:nvSpPr>
              <p:cNvPr id="174" name="円/楕円 27">
                <a:extLst>
                  <a:ext uri="{FF2B5EF4-FFF2-40B4-BE49-F238E27FC236}">
                    <a16:creationId xmlns:a16="http://schemas.microsoft.com/office/drawing/2014/main" id="{3D206401-217B-B720-92B3-AB5F938E92BA}"/>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5" name="円/楕円 13">
                <a:extLst>
                  <a:ext uri="{FF2B5EF4-FFF2-40B4-BE49-F238E27FC236}">
                    <a16:creationId xmlns:a16="http://schemas.microsoft.com/office/drawing/2014/main" id="{9267AB69-EE58-49BD-6D2E-63AB8382129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6" name="円/楕円 14">
                <a:extLst>
                  <a:ext uri="{FF2B5EF4-FFF2-40B4-BE49-F238E27FC236}">
                    <a16:creationId xmlns:a16="http://schemas.microsoft.com/office/drawing/2014/main" id="{D1ABA86F-80D1-5791-9D65-70D6E8E29E3D}"/>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77" name="円/楕円 15">
                <a:extLst>
                  <a:ext uri="{FF2B5EF4-FFF2-40B4-BE49-F238E27FC236}">
                    <a16:creationId xmlns:a16="http://schemas.microsoft.com/office/drawing/2014/main" id="{D669C24D-C20D-7B7F-F14E-EC03EE3D9684}"/>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8" name="円/楕円 16">
                <a:extLst>
                  <a:ext uri="{FF2B5EF4-FFF2-40B4-BE49-F238E27FC236}">
                    <a16:creationId xmlns:a16="http://schemas.microsoft.com/office/drawing/2014/main" id="{414892F2-D2A2-AFD9-8310-B596A0E3FEA6}"/>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9" name="円/楕円 17">
                <a:extLst>
                  <a:ext uri="{FF2B5EF4-FFF2-40B4-BE49-F238E27FC236}">
                    <a16:creationId xmlns:a16="http://schemas.microsoft.com/office/drawing/2014/main" id="{D7BB40E2-DCDB-6D16-974D-6A253778D634}"/>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0" name="円/楕円 18">
                <a:extLst>
                  <a:ext uri="{FF2B5EF4-FFF2-40B4-BE49-F238E27FC236}">
                    <a16:creationId xmlns:a16="http://schemas.microsoft.com/office/drawing/2014/main" id="{2B184309-20D2-8356-9401-A57417391D1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1" name="円/楕円 19">
                <a:extLst>
                  <a:ext uri="{FF2B5EF4-FFF2-40B4-BE49-F238E27FC236}">
                    <a16:creationId xmlns:a16="http://schemas.microsoft.com/office/drawing/2014/main" id="{BC390225-174D-6CF8-6883-17CC09166C77}"/>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2" name="円/楕円 20">
                <a:extLst>
                  <a:ext uri="{FF2B5EF4-FFF2-40B4-BE49-F238E27FC236}">
                    <a16:creationId xmlns:a16="http://schemas.microsoft.com/office/drawing/2014/main" id="{BAEFADC7-671F-32DF-E8EA-4087445A7F33}"/>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3" name="円/楕円 21">
                <a:extLst>
                  <a:ext uri="{FF2B5EF4-FFF2-40B4-BE49-F238E27FC236}">
                    <a16:creationId xmlns:a16="http://schemas.microsoft.com/office/drawing/2014/main" id="{B5771E17-C3FA-ECB5-290E-5252E6251FD3}"/>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4" name="円/楕円 22">
                <a:extLst>
                  <a:ext uri="{FF2B5EF4-FFF2-40B4-BE49-F238E27FC236}">
                    <a16:creationId xmlns:a16="http://schemas.microsoft.com/office/drawing/2014/main" id="{0ED7A8B9-E3EA-4B6A-E56A-8F509A4D9EF9}"/>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5" name="円/楕円 23">
                <a:extLst>
                  <a:ext uri="{FF2B5EF4-FFF2-40B4-BE49-F238E27FC236}">
                    <a16:creationId xmlns:a16="http://schemas.microsoft.com/office/drawing/2014/main" id="{6F64C89A-8A4D-E588-ED5C-5A7A85E9A18A}"/>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6" name="円/楕円 25">
                <a:extLst>
                  <a:ext uri="{FF2B5EF4-FFF2-40B4-BE49-F238E27FC236}">
                    <a16:creationId xmlns:a16="http://schemas.microsoft.com/office/drawing/2014/main" id="{6E58CE1F-B9DD-DBA8-291E-429824FAD862}"/>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7" name="円/楕円 26">
                <a:extLst>
                  <a:ext uri="{FF2B5EF4-FFF2-40B4-BE49-F238E27FC236}">
                    <a16:creationId xmlns:a16="http://schemas.microsoft.com/office/drawing/2014/main" id="{FF82DCE8-0288-4C74-C9B7-8FA0696B7159}"/>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88" name="円/楕円 28">
                <a:extLst>
                  <a:ext uri="{FF2B5EF4-FFF2-40B4-BE49-F238E27FC236}">
                    <a16:creationId xmlns:a16="http://schemas.microsoft.com/office/drawing/2014/main" id="{3801BDBD-EEB4-8C5C-2A43-89503E9D1A65}"/>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134" name="ストライプ矢印 133">
              <a:extLst>
                <a:ext uri="{FF2B5EF4-FFF2-40B4-BE49-F238E27FC236}">
                  <a16:creationId xmlns:a16="http://schemas.microsoft.com/office/drawing/2014/main" id="{6A4765C7-9AED-5C49-CEC7-8F4B621A842D}"/>
                </a:ext>
              </a:extLst>
            </p:cNvPr>
            <p:cNvSpPr/>
            <p:nvPr/>
          </p:nvSpPr>
          <p:spPr>
            <a:xfrm rot="10800000">
              <a:off x="2338728" y="664648"/>
              <a:ext cx="1832536" cy="1020892"/>
            </a:xfrm>
            <a:prstGeom prst="stripedRightArrow">
              <a:avLst/>
            </a:prstGeom>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5" name="グループ化 29">
              <a:extLst>
                <a:ext uri="{FF2B5EF4-FFF2-40B4-BE49-F238E27FC236}">
                  <a16:creationId xmlns:a16="http://schemas.microsoft.com/office/drawing/2014/main" id="{D7A0343F-4F16-9665-A3B3-BBD614BEEE27}"/>
                </a:ext>
              </a:extLst>
            </p:cNvPr>
            <p:cNvGrpSpPr/>
            <p:nvPr/>
          </p:nvGrpSpPr>
          <p:grpSpPr>
            <a:xfrm>
              <a:off x="3051091" y="805061"/>
              <a:ext cx="612649" cy="616191"/>
              <a:chOff x="0" y="-1"/>
              <a:chExt cx="745067" cy="749378"/>
            </a:xfrm>
          </p:grpSpPr>
          <p:sp>
            <p:nvSpPr>
              <p:cNvPr id="159" name="円/楕円 27">
                <a:extLst>
                  <a:ext uri="{FF2B5EF4-FFF2-40B4-BE49-F238E27FC236}">
                    <a16:creationId xmlns:a16="http://schemas.microsoft.com/office/drawing/2014/main" id="{9C54BB29-5620-A841-0DC5-5837CCAAF48F}"/>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0" name="円/楕円 13">
                <a:extLst>
                  <a:ext uri="{FF2B5EF4-FFF2-40B4-BE49-F238E27FC236}">
                    <a16:creationId xmlns:a16="http://schemas.microsoft.com/office/drawing/2014/main" id="{CA9D82ED-CF4C-F87D-DCC6-6653FE5162D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1" name="円/楕円 14">
                <a:extLst>
                  <a:ext uri="{FF2B5EF4-FFF2-40B4-BE49-F238E27FC236}">
                    <a16:creationId xmlns:a16="http://schemas.microsoft.com/office/drawing/2014/main" id="{BEE230F8-6C5D-6495-B4ED-2C0F78F1591D}"/>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62" name="円/楕円 15">
                <a:extLst>
                  <a:ext uri="{FF2B5EF4-FFF2-40B4-BE49-F238E27FC236}">
                    <a16:creationId xmlns:a16="http://schemas.microsoft.com/office/drawing/2014/main" id="{D154B08B-0DF5-1452-3B92-4D59A1380404}"/>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3" name="円/楕円 16">
                <a:extLst>
                  <a:ext uri="{FF2B5EF4-FFF2-40B4-BE49-F238E27FC236}">
                    <a16:creationId xmlns:a16="http://schemas.microsoft.com/office/drawing/2014/main" id="{B63A9151-9365-7AA6-2AD1-40855985A201}"/>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4" name="円/楕円 17">
                <a:extLst>
                  <a:ext uri="{FF2B5EF4-FFF2-40B4-BE49-F238E27FC236}">
                    <a16:creationId xmlns:a16="http://schemas.microsoft.com/office/drawing/2014/main" id="{4B578C4A-D1C9-FF41-4339-3F58060D566A}"/>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5" name="円/楕円 18">
                <a:extLst>
                  <a:ext uri="{FF2B5EF4-FFF2-40B4-BE49-F238E27FC236}">
                    <a16:creationId xmlns:a16="http://schemas.microsoft.com/office/drawing/2014/main" id="{D04FCFC7-8F2A-E761-8D6D-ED536F3C366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6" name="円/楕円 19">
                <a:extLst>
                  <a:ext uri="{FF2B5EF4-FFF2-40B4-BE49-F238E27FC236}">
                    <a16:creationId xmlns:a16="http://schemas.microsoft.com/office/drawing/2014/main" id="{DAD5146D-6456-49BF-459C-35A412400E92}"/>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7" name="円/楕円 20">
                <a:extLst>
                  <a:ext uri="{FF2B5EF4-FFF2-40B4-BE49-F238E27FC236}">
                    <a16:creationId xmlns:a16="http://schemas.microsoft.com/office/drawing/2014/main" id="{BFD1C04D-72AC-533B-28A9-15ACE7C38F3F}"/>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8" name="円/楕円 21">
                <a:extLst>
                  <a:ext uri="{FF2B5EF4-FFF2-40B4-BE49-F238E27FC236}">
                    <a16:creationId xmlns:a16="http://schemas.microsoft.com/office/drawing/2014/main" id="{2BB8B680-57C6-FC0E-780C-A0B07E7065E2}"/>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69" name="円/楕円 22">
                <a:extLst>
                  <a:ext uri="{FF2B5EF4-FFF2-40B4-BE49-F238E27FC236}">
                    <a16:creationId xmlns:a16="http://schemas.microsoft.com/office/drawing/2014/main" id="{62BC23B8-C5BE-7B02-4C24-6D49CB13FB52}"/>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0" name="円/楕円 23">
                <a:extLst>
                  <a:ext uri="{FF2B5EF4-FFF2-40B4-BE49-F238E27FC236}">
                    <a16:creationId xmlns:a16="http://schemas.microsoft.com/office/drawing/2014/main" id="{82260855-A483-0A5D-CCBD-45CBB85CCD7D}"/>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1" name="円/楕円 25">
                <a:extLst>
                  <a:ext uri="{FF2B5EF4-FFF2-40B4-BE49-F238E27FC236}">
                    <a16:creationId xmlns:a16="http://schemas.microsoft.com/office/drawing/2014/main" id="{88DF96F2-4D6E-62D6-1107-8B53B457692E}"/>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2" name="円/楕円 26">
                <a:extLst>
                  <a:ext uri="{FF2B5EF4-FFF2-40B4-BE49-F238E27FC236}">
                    <a16:creationId xmlns:a16="http://schemas.microsoft.com/office/drawing/2014/main" id="{0402FD42-C351-D54F-9498-F53BEDA1B480}"/>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73" name="円/楕円 28">
                <a:extLst>
                  <a:ext uri="{FF2B5EF4-FFF2-40B4-BE49-F238E27FC236}">
                    <a16:creationId xmlns:a16="http://schemas.microsoft.com/office/drawing/2014/main" id="{61F271CF-9535-D7D9-39FF-2C830C83D6D4}"/>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136" name="爆発 2 135">
              <a:extLst>
                <a:ext uri="{FF2B5EF4-FFF2-40B4-BE49-F238E27FC236}">
                  <a16:creationId xmlns:a16="http://schemas.microsoft.com/office/drawing/2014/main" id="{4E22EEEE-9FBB-E306-7B4E-77A696434D39}"/>
                </a:ext>
              </a:extLst>
            </p:cNvPr>
            <p:cNvSpPr/>
            <p:nvPr/>
          </p:nvSpPr>
          <p:spPr>
            <a:xfrm rot="1193187">
              <a:off x="1743050" y="1182753"/>
              <a:ext cx="781551" cy="78155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28">
              <a:extLst>
                <a:ext uri="{FF2B5EF4-FFF2-40B4-BE49-F238E27FC236}">
                  <a16:creationId xmlns:a16="http://schemas.microsoft.com/office/drawing/2014/main" id="{49CAB7A8-6B96-02DA-C6CD-13ADA586A5C6}"/>
                </a:ext>
              </a:extLst>
            </p:cNvPr>
            <p:cNvSpPr/>
            <p:nvPr/>
          </p:nvSpPr>
          <p:spPr>
            <a:xfrm>
              <a:off x="2002611" y="179298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38" name="円/楕円 24">
              <a:extLst>
                <a:ext uri="{FF2B5EF4-FFF2-40B4-BE49-F238E27FC236}">
                  <a16:creationId xmlns:a16="http://schemas.microsoft.com/office/drawing/2014/main" id="{8173A5DF-3927-92FE-629F-F51C95B750DC}"/>
                </a:ext>
              </a:extLst>
            </p:cNvPr>
            <p:cNvSpPr/>
            <p:nvPr/>
          </p:nvSpPr>
          <p:spPr>
            <a:xfrm>
              <a:off x="1703696" y="1098650"/>
              <a:ext cx="191468" cy="191468"/>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139" name="円/楕円 24">
              <a:extLst>
                <a:ext uri="{FF2B5EF4-FFF2-40B4-BE49-F238E27FC236}">
                  <a16:creationId xmlns:a16="http://schemas.microsoft.com/office/drawing/2014/main" id="{CC8813F5-225A-17B8-D44F-ED8AF66ADBCF}"/>
                </a:ext>
              </a:extLst>
            </p:cNvPr>
            <p:cNvSpPr/>
            <p:nvPr/>
          </p:nvSpPr>
          <p:spPr>
            <a:xfrm>
              <a:off x="1938076" y="977357"/>
              <a:ext cx="191468" cy="191468"/>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40" name="円/楕円 14">
              <a:extLst>
                <a:ext uri="{FF2B5EF4-FFF2-40B4-BE49-F238E27FC236}">
                  <a16:creationId xmlns:a16="http://schemas.microsoft.com/office/drawing/2014/main" id="{D26C6F72-8458-38BF-43BE-B4ACBEB8DAC6}"/>
                </a:ext>
              </a:extLst>
            </p:cNvPr>
            <p:cNvSpPr/>
            <p:nvPr/>
          </p:nvSpPr>
          <p:spPr>
            <a:xfrm>
              <a:off x="2416060" y="1145526"/>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41" name="円/楕円 28">
              <a:extLst>
                <a:ext uri="{FF2B5EF4-FFF2-40B4-BE49-F238E27FC236}">
                  <a16:creationId xmlns:a16="http://schemas.microsoft.com/office/drawing/2014/main" id="{8BF5ACE0-8C39-BBC0-C704-022B3461DB04}"/>
                </a:ext>
              </a:extLst>
            </p:cNvPr>
            <p:cNvSpPr/>
            <p:nvPr/>
          </p:nvSpPr>
          <p:spPr>
            <a:xfrm>
              <a:off x="1521279" y="1339406"/>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2" name="円/楕円 14">
              <a:extLst>
                <a:ext uri="{FF2B5EF4-FFF2-40B4-BE49-F238E27FC236}">
                  <a16:creationId xmlns:a16="http://schemas.microsoft.com/office/drawing/2014/main" id="{24914D0C-7F6A-8359-6ED8-94C0ECCFCBDE}"/>
                </a:ext>
              </a:extLst>
            </p:cNvPr>
            <p:cNvSpPr/>
            <p:nvPr/>
          </p:nvSpPr>
          <p:spPr>
            <a:xfrm>
              <a:off x="1694248" y="188214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43" name="円/楕円 28">
              <a:extLst>
                <a:ext uri="{FF2B5EF4-FFF2-40B4-BE49-F238E27FC236}">
                  <a16:creationId xmlns:a16="http://schemas.microsoft.com/office/drawing/2014/main" id="{1746B1FF-0B69-B516-91AE-DC450B869131}"/>
                </a:ext>
              </a:extLst>
            </p:cNvPr>
            <p:cNvSpPr/>
            <p:nvPr/>
          </p:nvSpPr>
          <p:spPr>
            <a:xfrm>
              <a:off x="1524760" y="159380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4" name="円/楕円 14">
              <a:extLst>
                <a:ext uri="{FF2B5EF4-FFF2-40B4-BE49-F238E27FC236}">
                  <a16:creationId xmlns:a16="http://schemas.microsoft.com/office/drawing/2014/main" id="{DF53F522-7739-8C91-6B92-2353F58E7DD0}"/>
                </a:ext>
              </a:extLst>
            </p:cNvPr>
            <p:cNvSpPr/>
            <p:nvPr/>
          </p:nvSpPr>
          <p:spPr>
            <a:xfrm>
              <a:off x="1897712" y="1280114"/>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45" name="円/楕円 14">
              <a:extLst>
                <a:ext uri="{FF2B5EF4-FFF2-40B4-BE49-F238E27FC236}">
                  <a16:creationId xmlns:a16="http://schemas.microsoft.com/office/drawing/2014/main" id="{8DD94643-0812-76FE-D8DF-9ECF0A38CBF3}"/>
                </a:ext>
              </a:extLst>
            </p:cNvPr>
            <p:cNvSpPr/>
            <p:nvPr/>
          </p:nvSpPr>
          <p:spPr>
            <a:xfrm>
              <a:off x="2208433" y="940110"/>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46" name="円/楕円 28">
              <a:extLst>
                <a:ext uri="{FF2B5EF4-FFF2-40B4-BE49-F238E27FC236}">
                  <a16:creationId xmlns:a16="http://schemas.microsoft.com/office/drawing/2014/main" id="{E3AD2F39-11BB-EBE5-6DD5-849D6F03C530}"/>
                </a:ext>
              </a:extLst>
            </p:cNvPr>
            <p:cNvSpPr/>
            <p:nvPr/>
          </p:nvSpPr>
          <p:spPr>
            <a:xfrm>
              <a:off x="2186249" y="2023054"/>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47" name="下矢印 146">
              <a:extLst>
                <a:ext uri="{FF2B5EF4-FFF2-40B4-BE49-F238E27FC236}">
                  <a16:creationId xmlns:a16="http://schemas.microsoft.com/office/drawing/2014/main" id="{3C08516B-93CC-2669-6589-98FC9487031E}"/>
                </a:ext>
              </a:extLst>
            </p:cNvPr>
            <p:cNvSpPr/>
            <p:nvPr/>
          </p:nvSpPr>
          <p:spPr>
            <a:xfrm rot="18612138">
              <a:off x="2792561" y="1766928"/>
              <a:ext cx="261258" cy="117196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下矢印 147">
              <a:extLst>
                <a:ext uri="{FF2B5EF4-FFF2-40B4-BE49-F238E27FC236}">
                  <a16:creationId xmlns:a16="http://schemas.microsoft.com/office/drawing/2014/main" id="{49A4D9E5-9BB8-E31D-5F5A-CE1988735252}"/>
                </a:ext>
              </a:extLst>
            </p:cNvPr>
            <p:cNvSpPr/>
            <p:nvPr/>
          </p:nvSpPr>
          <p:spPr>
            <a:xfrm rot="17881165">
              <a:off x="2995151" y="1413773"/>
              <a:ext cx="261258" cy="117196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24">
              <a:extLst>
                <a:ext uri="{FF2B5EF4-FFF2-40B4-BE49-F238E27FC236}">
                  <a16:creationId xmlns:a16="http://schemas.microsoft.com/office/drawing/2014/main" id="{69A55427-C114-5971-CC11-943B444F8DB4}"/>
                </a:ext>
              </a:extLst>
            </p:cNvPr>
            <p:cNvSpPr/>
            <p:nvPr/>
          </p:nvSpPr>
          <p:spPr>
            <a:xfrm>
              <a:off x="2950122" y="1848520"/>
              <a:ext cx="191467" cy="191467"/>
            </a:xfrm>
            <a:prstGeom prst="ellipse">
              <a:avLst/>
            </a:prstGeom>
            <a:gradFill flip="none" rotWithShape="1">
              <a:gsLst>
                <a:gs pos="0">
                  <a:srgbClr val="FFFFFF"/>
                </a:gs>
                <a:gs pos="22000">
                  <a:srgbClr val="D13E79">
                    <a:lumMod val="20000"/>
                    <a:lumOff val="80000"/>
                  </a:srgbClr>
                </a:gs>
                <a:gs pos="69000">
                  <a:schemeClr val="accent1">
                    <a:lumMod val="50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50" name="円/楕円 24">
              <a:extLst>
                <a:ext uri="{FF2B5EF4-FFF2-40B4-BE49-F238E27FC236}">
                  <a16:creationId xmlns:a16="http://schemas.microsoft.com/office/drawing/2014/main" id="{5A7BFAD8-30C6-C5AE-1DF5-997484753FD7}"/>
                </a:ext>
              </a:extLst>
            </p:cNvPr>
            <p:cNvSpPr/>
            <p:nvPr/>
          </p:nvSpPr>
          <p:spPr>
            <a:xfrm>
              <a:off x="2497747" y="1610056"/>
              <a:ext cx="191467" cy="191467"/>
            </a:xfrm>
            <a:prstGeom prst="ellipse">
              <a:avLst/>
            </a:prstGeom>
            <a:gradFill flip="none" rotWithShape="1">
              <a:gsLst>
                <a:gs pos="0">
                  <a:srgbClr val="FFFFFF"/>
                </a:gs>
                <a:gs pos="22000">
                  <a:srgbClr val="D13E79">
                    <a:lumMod val="20000"/>
                    <a:lumOff val="80000"/>
                  </a:srgbClr>
                </a:gs>
                <a:gs pos="69000">
                  <a:schemeClr val="accent1">
                    <a:lumMod val="50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51" name="円/楕円 14">
              <a:extLst>
                <a:ext uri="{FF2B5EF4-FFF2-40B4-BE49-F238E27FC236}">
                  <a16:creationId xmlns:a16="http://schemas.microsoft.com/office/drawing/2014/main" id="{23768F30-5772-6D73-F774-0F547C13C1D5}"/>
                </a:ext>
              </a:extLst>
            </p:cNvPr>
            <p:cNvSpPr/>
            <p:nvPr/>
          </p:nvSpPr>
          <p:spPr>
            <a:xfrm>
              <a:off x="2773494" y="2230052"/>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52" name="円/楕円 14">
              <a:extLst>
                <a:ext uri="{FF2B5EF4-FFF2-40B4-BE49-F238E27FC236}">
                  <a16:creationId xmlns:a16="http://schemas.microsoft.com/office/drawing/2014/main" id="{B0FC5F9F-5453-1395-A245-69E45938D4C5}"/>
                </a:ext>
              </a:extLst>
            </p:cNvPr>
            <p:cNvSpPr/>
            <p:nvPr/>
          </p:nvSpPr>
          <p:spPr>
            <a:xfrm>
              <a:off x="2369733" y="186197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153" name="曲線コネクタ 152">
              <a:extLst>
                <a:ext uri="{FF2B5EF4-FFF2-40B4-BE49-F238E27FC236}">
                  <a16:creationId xmlns:a16="http://schemas.microsoft.com/office/drawing/2014/main" id="{F20980AA-9C78-F159-3901-181535D07939}"/>
                </a:ext>
              </a:extLst>
            </p:cNvPr>
            <p:cNvCxnSpPr>
              <a:cxnSpLocks/>
            </p:cNvCxnSpPr>
            <p:nvPr/>
          </p:nvCxnSpPr>
          <p:spPr>
            <a:xfrm rot="16200000" flipH="1">
              <a:off x="2610570" y="1852220"/>
              <a:ext cx="191479" cy="191479"/>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4" name="曲線コネクタ 153">
              <a:extLst>
                <a:ext uri="{FF2B5EF4-FFF2-40B4-BE49-F238E27FC236}">
                  <a16:creationId xmlns:a16="http://schemas.microsoft.com/office/drawing/2014/main" id="{0F379811-8B44-CC5C-2F32-0128225CFAEE}"/>
                </a:ext>
              </a:extLst>
            </p:cNvPr>
            <p:cNvCxnSpPr>
              <a:cxnSpLocks noChangeAspect="1"/>
            </p:cNvCxnSpPr>
            <p:nvPr/>
          </p:nvCxnSpPr>
          <p:spPr>
            <a:xfrm rot="16200000" flipH="1">
              <a:off x="2762969" y="1980099"/>
              <a:ext cx="216000" cy="216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5" name="曲線コネクタ 154">
              <a:extLst>
                <a:ext uri="{FF2B5EF4-FFF2-40B4-BE49-F238E27FC236}">
                  <a16:creationId xmlns:a16="http://schemas.microsoft.com/office/drawing/2014/main" id="{220FC585-0833-CAFA-47FF-31BA799D75CC}"/>
                </a:ext>
              </a:extLst>
            </p:cNvPr>
            <p:cNvCxnSpPr>
              <a:cxnSpLocks noChangeAspect="1"/>
            </p:cNvCxnSpPr>
            <p:nvPr/>
          </p:nvCxnSpPr>
          <p:spPr>
            <a:xfrm rot="16200000" flipH="1">
              <a:off x="2964961" y="2092492"/>
              <a:ext cx="270000" cy="270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6" name="曲線コネクタ 155">
              <a:extLst>
                <a:ext uri="{FF2B5EF4-FFF2-40B4-BE49-F238E27FC236}">
                  <a16:creationId xmlns:a16="http://schemas.microsoft.com/office/drawing/2014/main" id="{C882B4D4-590D-9AE8-2E9A-E5ECDD8D9EAF}"/>
                </a:ext>
              </a:extLst>
            </p:cNvPr>
            <p:cNvCxnSpPr>
              <a:cxnSpLocks noChangeAspect="1"/>
            </p:cNvCxnSpPr>
            <p:nvPr/>
          </p:nvCxnSpPr>
          <p:spPr>
            <a:xfrm rot="16200000" flipH="1">
              <a:off x="3117361" y="2208892"/>
              <a:ext cx="306000" cy="306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sp>
          <p:nvSpPr>
            <p:cNvPr id="157" name="円/楕円 24">
              <a:extLst>
                <a:ext uri="{FF2B5EF4-FFF2-40B4-BE49-F238E27FC236}">
                  <a16:creationId xmlns:a16="http://schemas.microsoft.com/office/drawing/2014/main" id="{FFBBD799-EDF9-12F3-C436-C96E7AF3570B}"/>
                </a:ext>
              </a:extLst>
            </p:cNvPr>
            <p:cNvSpPr/>
            <p:nvPr/>
          </p:nvSpPr>
          <p:spPr>
            <a:xfrm>
              <a:off x="3545238" y="2179432"/>
              <a:ext cx="191467" cy="191467"/>
            </a:xfrm>
            <a:prstGeom prst="ellipse">
              <a:avLst/>
            </a:prstGeom>
            <a:gradFill flip="none" rotWithShape="1">
              <a:gsLst>
                <a:gs pos="0">
                  <a:srgbClr val="FFFFFF"/>
                </a:gs>
                <a:gs pos="22000">
                  <a:srgbClr val="D13E79">
                    <a:lumMod val="20000"/>
                    <a:lumOff val="80000"/>
                  </a:srgbClr>
                </a:gs>
                <a:gs pos="69000">
                  <a:schemeClr val="accent1">
                    <a:lumMod val="50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58" name="円/楕円 14">
              <a:extLst>
                <a:ext uri="{FF2B5EF4-FFF2-40B4-BE49-F238E27FC236}">
                  <a16:creationId xmlns:a16="http://schemas.microsoft.com/office/drawing/2014/main" id="{A89464A0-EC6D-ABD8-6642-CFB3B39CF546}"/>
                </a:ext>
              </a:extLst>
            </p:cNvPr>
            <p:cNvSpPr/>
            <p:nvPr/>
          </p:nvSpPr>
          <p:spPr>
            <a:xfrm>
              <a:off x="3235717" y="2626071"/>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grpSp>
      <p:grpSp>
        <p:nvGrpSpPr>
          <p:cNvPr id="189" name="グループ化 188">
            <a:extLst>
              <a:ext uri="{FF2B5EF4-FFF2-40B4-BE49-F238E27FC236}">
                <a16:creationId xmlns:a16="http://schemas.microsoft.com/office/drawing/2014/main" id="{47435C57-207B-76D6-2EB8-D325B3A75F73}"/>
              </a:ext>
            </a:extLst>
          </p:cNvPr>
          <p:cNvGrpSpPr/>
          <p:nvPr/>
        </p:nvGrpSpPr>
        <p:grpSpPr>
          <a:xfrm>
            <a:off x="7348986" y="3346197"/>
            <a:ext cx="4572016" cy="3449914"/>
            <a:chOff x="-571317" y="3691607"/>
            <a:chExt cx="4572016" cy="3449914"/>
          </a:xfrm>
        </p:grpSpPr>
        <p:pic>
          <p:nvPicPr>
            <p:cNvPr id="191" name="図 190">
              <a:extLst>
                <a:ext uri="{FF2B5EF4-FFF2-40B4-BE49-F238E27FC236}">
                  <a16:creationId xmlns:a16="http://schemas.microsoft.com/office/drawing/2014/main" id="{28DE8700-8439-1F3B-A763-D54872D54AB3}"/>
                </a:ext>
              </a:extLst>
            </p:cNvPr>
            <p:cNvPicPr>
              <a:picLocks noChangeAspect="1"/>
            </p:cNvPicPr>
            <p:nvPr/>
          </p:nvPicPr>
          <p:blipFill>
            <a:blip r:embed="rId4"/>
            <a:stretch>
              <a:fillRect/>
            </a:stretch>
          </p:blipFill>
          <p:spPr>
            <a:xfrm>
              <a:off x="1204554" y="3691607"/>
              <a:ext cx="2796145" cy="3449914"/>
            </a:xfrm>
            <a:prstGeom prst="rect">
              <a:avLst/>
            </a:prstGeom>
          </p:spPr>
        </p:pic>
        <p:sp>
          <p:nvSpPr>
            <p:cNvPr id="192" name="テキスト ボックス 191">
              <a:extLst>
                <a:ext uri="{FF2B5EF4-FFF2-40B4-BE49-F238E27FC236}">
                  <a16:creationId xmlns:a16="http://schemas.microsoft.com/office/drawing/2014/main" id="{33D90290-9D23-416C-4CB6-4A958BDB5144}"/>
                </a:ext>
              </a:extLst>
            </p:cNvPr>
            <p:cNvSpPr txBox="1"/>
            <p:nvPr/>
          </p:nvSpPr>
          <p:spPr>
            <a:xfrm>
              <a:off x="-571317" y="4950287"/>
              <a:ext cx="1775871" cy="646331"/>
            </a:xfrm>
            <a:prstGeom prst="rect">
              <a:avLst/>
            </a:prstGeom>
            <a:noFill/>
          </p:spPr>
          <p:txBody>
            <a:bodyPr wrap="none" rtlCol="0">
              <a:spAutoFit/>
            </a:bodyPr>
            <a:lstStyle/>
            <a:p>
              <a:r>
                <a:rPr kumimoji="1" lang="en-US" altLang="ja-JP" sz="1200" dirty="0"/>
                <a:t>ALICE Collaboration, </a:t>
              </a:r>
            </a:p>
            <a:p>
              <a:r>
                <a:rPr kumimoji="1" lang="en-US" altLang="ja-JP" sz="1200" dirty="0"/>
                <a:t>Phys. Lett. B 833 </a:t>
              </a:r>
            </a:p>
            <a:p>
              <a:r>
                <a:rPr kumimoji="1" lang="en-US" altLang="ja-JP" sz="1200" dirty="0"/>
                <a:t>(2022) 137272</a:t>
              </a:r>
              <a:endParaRPr kumimoji="1" lang="ja-JP" altLang="en-US" sz="1200"/>
            </a:p>
          </p:txBody>
        </p:sp>
      </p:grpSp>
      <p:sp>
        <p:nvSpPr>
          <p:cNvPr id="195" name="テキスト ボックス 194">
            <a:extLst>
              <a:ext uri="{FF2B5EF4-FFF2-40B4-BE49-F238E27FC236}">
                <a16:creationId xmlns:a16="http://schemas.microsoft.com/office/drawing/2014/main" id="{CB697EB7-2660-45D9-1E1F-9129C3910003}"/>
              </a:ext>
            </a:extLst>
          </p:cNvPr>
          <p:cNvSpPr txBox="1"/>
          <p:nvPr/>
        </p:nvSpPr>
        <p:spPr>
          <a:xfrm>
            <a:off x="3320062" y="4708365"/>
            <a:ext cx="5551875" cy="369332"/>
          </a:xfrm>
          <a:prstGeom prst="rect">
            <a:avLst/>
          </a:prstGeom>
          <a:noFill/>
        </p:spPr>
        <p:txBody>
          <a:bodyPr wrap="square">
            <a:spAutoFit/>
          </a:bodyPr>
          <a:lstStyle/>
          <a:p>
            <a:r>
              <a:rPr kumimoji="1" lang="en-US" altLang="ja-JP" sz="1800" b="1" dirty="0">
                <a:solidFill>
                  <a:srgbClr val="C00000"/>
                </a:solidFill>
              </a:rPr>
              <a:t>BB interaction from </a:t>
            </a:r>
            <a:r>
              <a:rPr kumimoji="1" lang="en-US" altLang="ja-JP" sz="1800" b="1" dirty="0" err="1">
                <a:solidFill>
                  <a:srgbClr val="C00000"/>
                </a:solidFill>
              </a:rPr>
              <a:t>femtoscopy</a:t>
            </a:r>
            <a:endParaRPr kumimoji="1" lang="ja-JP" altLang="en-US" sz="1800" b="1">
              <a:solidFill>
                <a:srgbClr val="C00000"/>
              </a:solidFill>
            </a:endParaRPr>
          </a:p>
        </p:txBody>
      </p:sp>
      <p:sp>
        <p:nvSpPr>
          <p:cNvPr id="203" name="テキスト ボックス 202">
            <a:extLst>
              <a:ext uri="{FF2B5EF4-FFF2-40B4-BE49-F238E27FC236}">
                <a16:creationId xmlns:a16="http://schemas.microsoft.com/office/drawing/2014/main" id="{9948335B-980C-4574-28AE-870330DF1EBC}"/>
              </a:ext>
            </a:extLst>
          </p:cNvPr>
          <p:cNvSpPr txBox="1"/>
          <p:nvPr/>
        </p:nvSpPr>
        <p:spPr>
          <a:xfrm>
            <a:off x="9651410" y="2702874"/>
            <a:ext cx="2159566" cy="646331"/>
          </a:xfrm>
          <a:prstGeom prst="rect">
            <a:avLst/>
          </a:prstGeom>
          <a:noFill/>
        </p:spPr>
        <p:txBody>
          <a:bodyPr wrap="none" rtlCol="0">
            <a:spAutoFit/>
          </a:bodyPr>
          <a:lstStyle/>
          <a:p>
            <a:r>
              <a:rPr lang="en-US" altLang="ja-JP" dirty="0"/>
              <a:t>Particle correlation </a:t>
            </a:r>
          </a:p>
          <a:p>
            <a:r>
              <a:rPr lang="en-US" altLang="ja-JP" dirty="0"/>
              <a:t>between </a:t>
            </a:r>
            <a:r>
              <a:rPr lang="en-US" altLang="ja-JP" dirty="0">
                <a:latin typeface="Symbol" pitchFamily="2" charset="2"/>
              </a:rPr>
              <a:t>L</a:t>
            </a:r>
            <a:r>
              <a:rPr lang="en-US" altLang="ja-JP" dirty="0"/>
              <a:t> and p</a:t>
            </a:r>
            <a:endParaRPr kumimoji="1" lang="ja-JP" altLang="en-US"/>
          </a:p>
        </p:txBody>
      </p:sp>
      <p:sp>
        <p:nvSpPr>
          <p:cNvPr id="3" name="スライド番号プレースホルダー 2">
            <a:extLst>
              <a:ext uri="{FF2B5EF4-FFF2-40B4-BE49-F238E27FC236}">
                <a16:creationId xmlns:a16="http://schemas.microsoft.com/office/drawing/2014/main" id="{AC070AB8-65DC-DAE4-DF90-DCCED20E0ACA}"/>
              </a:ext>
            </a:extLst>
          </p:cNvPr>
          <p:cNvSpPr>
            <a:spLocks noGrp="1"/>
          </p:cNvSpPr>
          <p:nvPr>
            <p:ph type="sldNum" sz="quarter" idx="12"/>
          </p:nvPr>
        </p:nvSpPr>
        <p:spPr/>
        <p:txBody>
          <a:bodyPr/>
          <a:lstStyle/>
          <a:p>
            <a:fld id="{73B850FF-6169-4056-8077-06FFA93A5366}" type="slidenum">
              <a:rPr lang="en-US" sz="1800" b="1" smtClean="0"/>
              <a:t>36</a:t>
            </a:fld>
            <a:endParaRPr lang="en-US" sz="1800" b="1" dirty="0"/>
          </a:p>
        </p:txBody>
      </p:sp>
      <p:sp>
        <p:nvSpPr>
          <p:cNvPr id="194" name="テキスト ボックス 193">
            <a:extLst>
              <a:ext uri="{FF2B5EF4-FFF2-40B4-BE49-F238E27FC236}">
                <a16:creationId xmlns:a16="http://schemas.microsoft.com/office/drawing/2014/main" id="{73AEC6D4-68AC-A418-E9F2-27C6AC1BEDED}"/>
              </a:ext>
            </a:extLst>
          </p:cNvPr>
          <p:cNvSpPr txBox="1"/>
          <p:nvPr/>
        </p:nvSpPr>
        <p:spPr>
          <a:xfrm>
            <a:off x="3016898" y="6022648"/>
            <a:ext cx="432955" cy="369332"/>
          </a:xfrm>
          <a:prstGeom prst="rect">
            <a:avLst/>
          </a:prstGeom>
          <a:noFill/>
        </p:spPr>
        <p:txBody>
          <a:bodyPr wrap="square">
            <a:spAutoFit/>
          </a:bodyPr>
          <a:lstStyle/>
          <a:p>
            <a:r>
              <a:rPr kumimoji="1" lang="en-US" altLang="ja-JP" dirty="0">
                <a:latin typeface="Symbol" pitchFamily="2" charset="2"/>
              </a:rPr>
              <a:t>L</a:t>
            </a:r>
            <a:endParaRPr lang="ja-JP" altLang="en-US"/>
          </a:p>
        </p:txBody>
      </p:sp>
      <p:sp>
        <p:nvSpPr>
          <p:cNvPr id="197" name="テキスト ボックス 196">
            <a:extLst>
              <a:ext uri="{FF2B5EF4-FFF2-40B4-BE49-F238E27FC236}">
                <a16:creationId xmlns:a16="http://schemas.microsoft.com/office/drawing/2014/main" id="{83411032-B08B-E4CE-18D8-C8F8277593CF}"/>
              </a:ext>
            </a:extLst>
          </p:cNvPr>
          <p:cNvSpPr txBox="1"/>
          <p:nvPr/>
        </p:nvSpPr>
        <p:spPr>
          <a:xfrm>
            <a:off x="1695913" y="6511428"/>
            <a:ext cx="1096764" cy="369332"/>
          </a:xfrm>
          <a:prstGeom prst="rect">
            <a:avLst/>
          </a:prstGeom>
          <a:noFill/>
        </p:spPr>
        <p:txBody>
          <a:bodyPr wrap="square">
            <a:spAutoFit/>
          </a:bodyPr>
          <a:lstStyle/>
          <a:p>
            <a:r>
              <a:rPr lang="en-US" altLang="ja-JP" dirty="0"/>
              <a:t>proton</a:t>
            </a:r>
            <a:endParaRPr lang="ja-JP" altLang="en-US"/>
          </a:p>
        </p:txBody>
      </p:sp>
      <p:pic>
        <p:nvPicPr>
          <p:cNvPr id="110" name="図 109" descr="グラフ, ヒストグラム&#10;&#10;自動的に生成された説明">
            <a:extLst>
              <a:ext uri="{FF2B5EF4-FFF2-40B4-BE49-F238E27FC236}">
                <a16:creationId xmlns:a16="http://schemas.microsoft.com/office/drawing/2014/main" id="{C47C12F9-3D7B-65B9-1A0B-B2B8E5CE8E37}"/>
              </a:ext>
            </a:extLst>
          </p:cNvPr>
          <p:cNvPicPr>
            <a:picLocks noChangeAspect="1"/>
          </p:cNvPicPr>
          <p:nvPr/>
        </p:nvPicPr>
        <p:blipFill>
          <a:blip r:embed="rId5"/>
          <a:stretch>
            <a:fillRect/>
          </a:stretch>
        </p:blipFill>
        <p:spPr>
          <a:xfrm>
            <a:off x="5716624" y="2020269"/>
            <a:ext cx="3469372" cy="2405934"/>
          </a:xfrm>
          <a:prstGeom prst="rect">
            <a:avLst/>
          </a:prstGeom>
        </p:spPr>
      </p:pic>
      <p:sp>
        <p:nvSpPr>
          <p:cNvPr id="114" name="テキスト ボックス 113">
            <a:extLst>
              <a:ext uri="{FF2B5EF4-FFF2-40B4-BE49-F238E27FC236}">
                <a16:creationId xmlns:a16="http://schemas.microsoft.com/office/drawing/2014/main" id="{54BF2A04-2455-6AE0-D344-B1CE0A990163}"/>
              </a:ext>
            </a:extLst>
          </p:cNvPr>
          <p:cNvSpPr txBox="1"/>
          <p:nvPr/>
        </p:nvSpPr>
        <p:spPr>
          <a:xfrm>
            <a:off x="9009250" y="1784390"/>
            <a:ext cx="1606789" cy="738664"/>
          </a:xfrm>
          <a:prstGeom prst="rect">
            <a:avLst/>
          </a:prstGeom>
          <a:noFill/>
        </p:spPr>
        <p:txBody>
          <a:bodyPr wrap="square" rtlCol="0">
            <a:spAutoFit/>
          </a:bodyPr>
          <a:lstStyle/>
          <a:p>
            <a:r>
              <a:rPr kumimoji="1" lang="en-US" altLang="ja-JP" sz="1400" dirty="0"/>
              <a:t>K. Sasaki et al., </a:t>
            </a:r>
            <a:r>
              <a:rPr kumimoji="1" lang="en-US" altLang="ja-JP" sz="1400" dirty="0" err="1"/>
              <a:t>Nucl</a:t>
            </a:r>
            <a:r>
              <a:rPr kumimoji="1" lang="en-US" altLang="ja-JP" sz="1400" dirty="0"/>
              <a:t>. Phys. A 998 (2020) 121737</a:t>
            </a:r>
            <a:endParaRPr kumimoji="1" lang="ja-JP" altLang="en-US" sz="1400"/>
          </a:p>
        </p:txBody>
      </p:sp>
      <mc:AlternateContent xmlns:mc="http://schemas.openxmlformats.org/markup-compatibility/2006" xmlns:a14="http://schemas.microsoft.com/office/drawing/2010/main">
        <mc:Choice Requires="a14">
          <p:sp>
            <p:nvSpPr>
              <p:cNvPr id="117" name="テキスト ボックス 116">
                <a:extLst>
                  <a:ext uri="{FF2B5EF4-FFF2-40B4-BE49-F238E27FC236}">
                    <a16:creationId xmlns:a16="http://schemas.microsoft.com/office/drawing/2014/main" id="{B951863C-B916-3C60-8F3B-266C083ADE13}"/>
                  </a:ext>
                </a:extLst>
              </p:cNvPr>
              <p:cNvSpPr txBox="1"/>
              <p:nvPr/>
            </p:nvSpPr>
            <p:spPr>
              <a:xfrm>
                <a:off x="3678589" y="5131232"/>
                <a:ext cx="3513013" cy="7264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1" i="1" smtClean="0">
                          <a:latin typeface="Cambria Math" panose="02040503050406030204" pitchFamily="18" charset="0"/>
                        </a:rPr>
                        <m:t>𝒄</m:t>
                      </m:r>
                      <m:d>
                        <m:dPr>
                          <m:ctrlPr>
                            <a:rPr kumimoji="1" lang="en-US" altLang="ja-JP" b="1" i="1" smtClean="0">
                              <a:latin typeface="Cambria Math" panose="02040503050406030204" pitchFamily="18" charset="0"/>
                            </a:rPr>
                          </m:ctrlPr>
                        </m:dPr>
                        <m:e>
                          <m:sSup>
                            <m:sSupPr>
                              <m:ctrlPr>
                                <a:rPr kumimoji="1" lang="en-US" altLang="ja-JP" b="1" i="1" smtClean="0">
                                  <a:latin typeface="Cambria Math" panose="02040503050406030204" pitchFamily="18" charset="0"/>
                                </a:rPr>
                              </m:ctrlPr>
                            </m:sSupPr>
                            <m:e>
                              <m:r>
                                <a:rPr kumimoji="1" lang="en-US" altLang="ja-JP" b="1" i="1" smtClean="0">
                                  <a:latin typeface="Cambria Math" panose="02040503050406030204" pitchFamily="18" charset="0"/>
                                </a:rPr>
                                <m:t>𝒌</m:t>
                              </m:r>
                            </m:e>
                            <m:sup>
                              <m:r>
                                <a:rPr kumimoji="1" lang="en-US" altLang="ja-JP" b="1" i="1" smtClean="0">
                                  <a:latin typeface="Cambria Math" panose="02040503050406030204" pitchFamily="18" charset="0"/>
                                </a:rPr>
                                <m:t>∗</m:t>
                              </m:r>
                            </m:sup>
                          </m:sSup>
                        </m:e>
                      </m:d>
                      <m:r>
                        <a:rPr kumimoji="1" lang="en-US" altLang="ja-JP" b="1" i="1" smtClean="0">
                          <a:latin typeface="Cambria Math" panose="02040503050406030204" pitchFamily="18" charset="0"/>
                        </a:rPr>
                        <m:t>=</m:t>
                      </m:r>
                      <m:nary>
                        <m:naryPr>
                          <m:limLoc m:val="undOvr"/>
                          <m:subHide m:val="on"/>
                          <m:supHide m:val="on"/>
                          <m:ctrlPr>
                            <a:rPr kumimoji="1" lang="en-US" altLang="ja-JP" b="1" i="1" smtClean="0">
                              <a:latin typeface="Cambria Math" panose="02040503050406030204" pitchFamily="18" charset="0"/>
                            </a:rPr>
                          </m:ctrlPr>
                        </m:naryPr>
                        <m:sub/>
                        <m:sup/>
                        <m:e>
                          <m:r>
                            <a:rPr kumimoji="1" lang="en-US" altLang="ja-JP" b="1" i="1" smtClean="0">
                              <a:solidFill>
                                <a:srgbClr val="FF0000"/>
                              </a:solidFill>
                              <a:latin typeface="Cambria Math" panose="02040503050406030204" pitchFamily="18" charset="0"/>
                            </a:rPr>
                            <m:t>𝑺</m:t>
                          </m:r>
                          <m:r>
                            <a:rPr kumimoji="1" lang="en-US" altLang="ja-JP" b="1" i="1" smtClean="0">
                              <a:solidFill>
                                <a:srgbClr val="FF0000"/>
                              </a:solidFill>
                              <a:latin typeface="Cambria Math" panose="02040503050406030204" pitchFamily="18" charset="0"/>
                            </a:rPr>
                            <m:t>(</m:t>
                          </m:r>
                          <m:sSup>
                            <m:sSupPr>
                              <m:ctrlPr>
                                <a:rPr kumimoji="1" lang="en-US" altLang="ja-JP" b="1" i="1" smtClean="0">
                                  <a:solidFill>
                                    <a:srgbClr val="FF0000"/>
                                  </a:solidFill>
                                  <a:latin typeface="Cambria Math" panose="02040503050406030204" pitchFamily="18" charset="0"/>
                                </a:rPr>
                              </m:ctrlPr>
                            </m:sSupPr>
                            <m:e>
                              <m:r>
                                <a:rPr kumimoji="1" lang="en-US" altLang="ja-JP" b="1" i="1" smtClean="0">
                                  <a:solidFill>
                                    <a:srgbClr val="FF0000"/>
                                  </a:solidFill>
                                  <a:latin typeface="Cambria Math" panose="02040503050406030204" pitchFamily="18" charset="0"/>
                                </a:rPr>
                                <m:t>𝒓</m:t>
                              </m:r>
                            </m:e>
                            <m:sup>
                              <m:r>
                                <a:rPr kumimoji="1" lang="en-US" altLang="ja-JP" b="1" i="1" smtClean="0">
                                  <a:solidFill>
                                    <a:srgbClr val="FF0000"/>
                                  </a:solidFill>
                                  <a:latin typeface="Cambria Math" panose="02040503050406030204" pitchFamily="18" charset="0"/>
                                </a:rPr>
                                <m:t>∗</m:t>
                              </m:r>
                            </m:sup>
                          </m:sSup>
                          <m:r>
                            <a:rPr kumimoji="1" lang="en-US" altLang="ja-JP" b="1" i="1" smtClean="0">
                              <a:solidFill>
                                <a:srgbClr val="FF0000"/>
                              </a:solidFill>
                              <a:latin typeface="Cambria Math" panose="02040503050406030204" pitchFamily="18" charset="0"/>
                            </a:rPr>
                            <m:t>) </m:t>
                          </m:r>
                          <m:sSup>
                            <m:sSupPr>
                              <m:ctrlPr>
                                <a:rPr kumimoji="1" lang="en-US" altLang="ja-JP" b="1" i="1" smtClean="0">
                                  <a:solidFill>
                                    <a:srgbClr val="00B050"/>
                                  </a:solidFill>
                                  <a:latin typeface="Cambria Math" panose="02040503050406030204" pitchFamily="18" charset="0"/>
                                </a:rPr>
                              </m:ctrlPr>
                            </m:sSupPr>
                            <m:e>
                              <m:d>
                                <m:dPr>
                                  <m:begChr m:val="|"/>
                                  <m:endChr m:val="|"/>
                                  <m:ctrlPr>
                                    <a:rPr lang="en-US" altLang="ja-JP" b="1" i="1">
                                      <a:solidFill>
                                        <a:srgbClr val="00B050"/>
                                      </a:solidFill>
                                      <a:latin typeface="Cambria Math" panose="02040503050406030204" pitchFamily="18" charset="0"/>
                                    </a:rPr>
                                  </m:ctrlPr>
                                </m:dPr>
                                <m:e>
                                  <m:r>
                                    <a:rPr lang="el-GR" altLang="ja-JP" b="1" i="1">
                                      <a:solidFill>
                                        <a:srgbClr val="00B050"/>
                                      </a:solidFill>
                                      <a:latin typeface="Cambria Math" panose="02040503050406030204" pitchFamily="18" charset="0"/>
                                      <a:ea typeface="Cambria Math" panose="02040503050406030204" pitchFamily="18" charset="0"/>
                                    </a:rPr>
                                    <m:t>𝜳</m:t>
                                  </m:r>
                                  <m:r>
                                    <a:rPr lang="en-US" altLang="ja-JP" b="1" i="1">
                                      <a:solidFill>
                                        <a:srgbClr val="00B050"/>
                                      </a:solidFill>
                                      <a:latin typeface="Cambria Math" panose="02040503050406030204" pitchFamily="18" charset="0"/>
                                      <a:ea typeface="Cambria Math" panose="02040503050406030204" pitchFamily="18" charset="0"/>
                                    </a:rPr>
                                    <m:t>(</m:t>
                                  </m:r>
                                  <m:acc>
                                    <m:accPr>
                                      <m:chr m:val="⃗"/>
                                      <m:ctrlPr>
                                        <a:rPr lang="en-US" altLang="ja-JP" b="1" i="1">
                                          <a:solidFill>
                                            <a:srgbClr val="00B050"/>
                                          </a:solidFill>
                                          <a:latin typeface="Cambria Math" panose="02040503050406030204" pitchFamily="18" charset="0"/>
                                          <a:ea typeface="Cambria Math" panose="02040503050406030204" pitchFamily="18" charset="0"/>
                                        </a:rPr>
                                      </m:ctrlPr>
                                    </m:accPr>
                                    <m:e>
                                      <m:sSup>
                                        <m:sSupPr>
                                          <m:ctrlPr>
                                            <a:rPr lang="en-US" altLang="ja-JP" b="1" i="1">
                                              <a:solidFill>
                                                <a:srgbClr val="00B050"/>
                                              </a:solidFill>
                                              <a:latin typeface="Cambria Math" panose="02040503050406030204" pitchFamily="18" charset="0"/>
                                              <a:ea typeface="Cambria Math" panose="02040503050406030204" pitchFamily="18" charset="0"/>
                                            </a:rPr>
                                          </m:ctrlPr>
                                        </m:sSupPr>
                                        <m:e>
                                          <m:r>
                                            <a:rPr lang="en-US" altLang="ja-JP" b="1" i="1">
                                              <a:solidFill>
                                                <a:srgbClr val="00B050"/>
                                              </a:solidFill>
                                              <a:latin typeface="Cambria Math" panose="02040503050406030204" pitchFamily="18" charset="0"/>
                                              <a:ea typeface="Cambria Math" panose="02040503050406030204" pitchFamily="18" charset="0"/>
                                            </a:rPr>
                                            <m:t>𝒌</m:t>
                                          </m:r>
                                        </m:e>
                                        <m:sup>
                                          <m:r>
                                            <a:rPr lang="en-US" altLang="ja-JP" b="1" i="1">
                                              <a:solidFill>
                                                <a:srgbClr val="00B050"/>
                                              </a:solidFill>
                                              <a:latin typeface="Cambria Math" panose="02040503050406030204" pitchFamily="18" charset="0"/>
                                              <a:ea typeface="Cambria Math" panose="02040503050406030204" pitchFamily="18" charset="0"/>
                                            </a:rPr>
                                            <m:t>∗</m:t>
                                          </m:r>
                                        </m:sup>
                                      </m:sSup>
                                      <m:r>
                                        <a:rPr lang="en-US" altLang="ja-JP" b="1" i="1">
                                          <a:solidFill>
                                            <a:srgbClr val="00B050"/>
                                          </a:solidFill>
                                          <a:latin typeface="Cambria Math" panose="02040503050406030204" pitchFamily="18" charset="0"/>
                                          <a:ea typeface="Cambria Math" panose="02040503050406030204" pitchFamily="18" charset="0"/>
                                        </a:rPr>
                                        <m:t> </m:t>
                                      </m:r>
                                    </m:e>
                                  </m:acc>
                                  <m:r>
                                    <a:rPr lang="en-US" altLang="ja-JP" b="1" i="1">
                                      <a:solidFill>
                                        <a:srgbClr val="00B050"/>
                                      </a:solidFill>
                                      <a:latin typeface="Cambria Math" panose="02040503050406030204" pitchFamily="18" charset="0"/>
                                    </a:rPr>
                                    <m:t>,</m:t>
                                  </m:r>
                                  <m:acc>
                                    <m:accPr>
                                      <m:chr m:val="⃗"/>
                                      <m:ctrlPr>
                                        <a:rPr lang="en-US" altLang="ja-JP" b="1" i="1">
                                          <a:solidFill>
                                            <a:srgbClr val="00B050"/>
                                          </a:solidFill>
                                          <a:latin typeface="Cambria Math" panose="02040503050406030204" pitchFamily="18" charset="0"/>
                                        </a:rPr>
                                      </m:ctrlPr>
                                    </m:accPr>
                                    <m:e>
                                      <m:sSup>
                                        <m:sSupPr>
                                          <m:ctrlPr>
                                            <a:rPr lang="en-US" altLang="ja-JP" b="1" i="1">
                                              <a:solidFill>
                                                <a:srgbClr val="00B050"/>
                                              </a:solidFill>
                                              <a:latin typeface="Cambria Math" panose="02040503050406030204" pitchFamily="18" charset="0"/>
                                            </a:rPr>
                                          </m:ctrlPr>
                                        </m:sSupPr>
                                        <m:e>
                                          <m:r>
                                            <a:rPr lang="en-US" altLang="ja-JP" b="1" i="1">
                                              <a:solidFill>
                                                <a:srgbClr val="00B050"/>
                                              </a:solidFill>
                                              <a:latin typeface="Cambria Math" panose="02040503050406030204" pitchFamily="18" charset="0"/>
                                            </a:rPr>
                                            <m:t>𝒓</m:t>
                                          </m:r>
                                        </m:e>
                                        <m:sup>
                                          <m:r>
                                            <a:rPr lang="en-US" altLang="ja-JP" b="1" i="1">
                                              <a:solidFill>
                                                <a:srgbClr val="00B050"/>
                                              </a:solidFill>
                                              <a:latin typeface="Cambria Math" panose="02040503050406030204" pitchFamily="18" charset="0"/>
                                            </a:rPr>
                                            <m:t>∗</m:t>
                                          </m:r>
                                        </m:sup>
                                      </m:sSup>
                                    </m:e>
                                  </m:acc>
                                  <m:r>
                                    <a:rPr lang="en-US" altLang="ja-JP" b="1" i="1">
                                      <a:solidFill>
                                        <a:srgbClr val="00B050"/>
                                      </a:solidFill>
                                      <a:latin typeface="Cambria Math" panose="02040503050406030204" pitchFamily="18" charset="0"/>
                                    </a:rPr>
                                    <m:t> )</m:t>
                                  </m:r>
                                </m:e>
                              </m:d>
                            </m:e>
                            <m:sup>
                              <m:r>
                                <a:rPr kumimoji="1" lang="en-US" altLang="ja-JP" b="1" i="1" smtClean="0">
                                  <a:solidFill>
                                    <a:srgbClr val="00B050"/>
                                  </a:solidFill>
                                  <a:latin typeface="Cambria Math" panose="02040503050406030204" pitchFamily="18" charset="0"/>
                                </a:rPr>
                                <m:t>𝟐</m:t>
                              </m:r>
                            </m:sup>
                          </m:sSup>
                        </m:e>
                      </m:nary>
                      <m:sSup>
                        <m:sSupPr>
                          <m:ctrlPr>
                            <a:rPr kumimoji="1" lang="en-US" altLang="ja-JP" b="1" i="1" smtClean="0">
                              <a:latin typeface="Cambria Math" panose="02040503050406030204" pitchFamily="18" charset="0"/>
                            </a:rPr>
                          </m:ctrlPr>
                        </m:sSupPr>
                        <m:e>
                          <m:r>
                            <a:rPr kumimoji="1" lang="en-US" altLang="ja-JP" b="1" i="1" smtClean="0">
                              <a:latin typeface="Cambria Math" panose="02040503050406030204" pitchFamily="18" charset="0"/>
                            </a:rPr>
                            <m:t>𝒅</m:t>
                          </m:r>
                        </m:e>
                        <m:sup>
                          <m:r>
                            <a:rPr kumimoji="1" lang="en-US" altLang="ja-JP" b="1" i="1" smtClean="0">
                              <a:latin typeface="Cambria Math" panose="02040503050406030204" pitchFamily="18" charset="0"/>
                            </a:rPr>
                            <m:t>𝟑</m:t>
                          </m:r>
                        </m:sup>
                      </m:sSup>
                      <m:sSup>
                        <m:sSupPr>
                          <m:ctrlPr>
                            <a:rPr kumimoji="1" lang="en-US" altLang="ja-JP" b="1" i="1" smtClean="0">
                              <a:latin typeface="Cambria Math" panose="02040503050406030204" pitchFamily="18" charset="0"/>
                            </a:rPr>
                          </m:ctrlPr>
                        </m:sSupPr>
                        <m:e>
                          <m:r>
                            <a:rPr kumimoji="1" lang="en-US" altLang="ja-JP" b="1" i="1" smtClean="0">
                              <a:latin typeface="Cambria Math" panose="02040503050406030204" pitchFamily="18" charset="0"/>
                            </a:rPr>
                            <m:t>𝒓</m:t>
                          </m:r>
                        </m:e>
                        <m:sup>
                          <m:r>
                            <a:rPr kumimoji="1" lang="en-US" altLang="ja-JP" b="1" i="1" smtClean="0">
                              <a:latin typeface="Cambria Math" panose="02040503050406030204" pitchFamily="18" charset="0"/>
                            </a:rPr>
                            <m:t>∗</m:t>
                          </m:r>
                        </m:sup>
                      </m:sSup>
                    </m:oMath>
                  </m:oMathPara>
                </a14:m>
                <a:endParaRPr kumimoji="1" lang="ja-JP" altLang="en-US" b="1"/>
              </a:p>
            </p:txBody>
          </p:sp>
        </mc:Choice>
        <mc:Fallback xmlns="">
          <p:sp>
            <p:nvSpPr>
              <p:cNvPr id="117" name="テキスト ボックス 116">
                <a:extLst>
                  <a:ext uri="{FF2B5EF4-FFF2-40B4-BE49-F238E27FC236}">
                    <a16:creationId xmlns:a16="http://schemas.microsoft.com/office/drawing/2014/main" id="{2D5956D3-D568-2F1F-9779-3A1A702FDEFE}"/>
                  </a:ext>
                </a:extLst>
              </p:cNvPr>
              <p:cNvSpPr txBox="1">
                <a:spLocks noRot="1" noChangeAspect="1" noMove="1" noResize="1" noEditPoints="1" noAdjustHandles="1" noChangeArrowheads="1" noChangeShapeType="1" noTextEdit="1"/>
              </p:cNvSpPr>
              <p:nvPr/>
            </p:nvSpPr>
            <p:spPr>
              <a:xfrm>
                <a:off x="3678589" y="5131232"/>
                <a:ext cx="3513013" cy="726481"/>
              </a:xfrm>
              <a:prstGeom prst="rect">
                <a:avLst/>
              </a:prstGeom>
              <a:blipFill>
                <a:blip r:embed="rId6"/>
                <a:stretch>
                  <a:fillRect l="-3237" t="-155172" b="-2172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B7684A11-A536-4B89-D0B8-D3DD31844714}"/>
                  </a:ext>
                </a:extLst>
              </p:cNvPr>
              <p:cNvSpPr txBox="1"/>
              <p:nvPr/>
            </p:nvSpPr>
            <p:spPr>
              <a:xfrm>
                <a:off x="3887221" y="5825442"/>
                <a:ext cx="5125057" cy="687304"/>
              </a:xfrm>
              <a:prstGeom prst="rect">
                <a:avLst/>
              </a:prstGeom>
              <a:noFill/>
            </p:spPr>
            <p:txBody>
              <a:bodyPr wrap="none" rtlCol="0">
                <a:spAutoFit/>
              </a:bodyPr>
              <a:lstStyle/>
              <a:p>
                <a:r>
                  <a:rPr kumimoji="1" lang="en-US" altLang="ja-JP" dirty="0"/>
                  <a:t>Fix </a:t>
                </a:r>
                <a:r>
                  <a:rPr kumimoji="1" lang="en-US" altLang="ja-JP" dirty="0">
                    <a:solidFill>
                      <a:srgbClr val="FF0000"/>
                    </a:solidFill>
                  </a:rPr>
                  <a:t>source size(S(r*)) </a:t>
                </a:r>
                <a:r>
                  <a:rPr kumimoji="1" lang="en-US" altLang="ja-JP" dirty="0">
                    <a:sym typeface="Wingdings" pitchFamily="2" charset="2"/>
                  </a:rPr>
                  <a:t> </a:t>
                </a:r>
              </a:p>
              <a:p>
                <a:r>
                  <a:rPr kumimoji="1" lang="en-US" altLang="ja-JP" dirty="0">
                    <a:sym typeface="Wingdings" pitchFamily="2" charset="2"/>
                  </a:rPr>
                  <a:t>Study interaction from </a:t>
                </a:r>
                <a:r>
                  <a:rPr kumimoji="1" lang="en-US" altLang="ja-JP" dirty="0">
                    <a:solidFill>
                      <a:srgbClr val="00B050"/>
                    </a:solidFill>
                    <a:sym typeface="Wingdings" pitchFamily="2" charset="2"/>
                  </a:rPr>
                  <a:t>wave function (</a:t>
                </a:r>
                <a14:m>
                  <m:oMath xmlns:m="http://schemas.openxmlformats.org/officeDocument/2006/math">
                    <m:r>
                      <m:rPr>
                        <m:sty m:val="p"/>
                      </m:rPr>
                      <a:rPr lang="el-GR" altLang="ja-JP" i="1">
                        <a:solidFill>
                          <a:srgbClr val="00B050"/>
                        </a:solidFill>
                        <a:latin typeface="Cambria Math" panose="02040503050406030204" pitchFamily="18" charset="0"/>
                        <a:ea typeface="Cambria Math" panose="02040503050406030204" pitchFamily="18" charset="0"/>
                      </a:rPr>
                      <m:t>Ψ</m:t>
                    </m:r>
                    <m:r>
                      <a:rPr lang="en-US" altLang="ja-JP" i="1">
                        <a:solidFill>
                          <a:srgbClr val="00B050"/>
                        </a:solidFill>
                        <a:latin typeface="Cambria Math" panose="02040503050406030204" pitchFamily="18" charset="0"/>
                        <a:ea typeface="Cambria Math" panose="02040503050406030204" pitchFamily="18" charset="0"/>
                      </a:rPr>
                      <m:t>(</m:t>
                    </m:r>
                    <m:acc>
                      <m:accPr>
                        <m:chr m:val="⃗"/>
                        <m:ctrlPr>
                          <a:rPr lang="en-US" altLang="ja-JP" i="1">
                            <a:solidFill>
                              <a:srgbClr val="00B050"/>
                            </a:solidFill>
                            <a:latin typeface="Cambria Math" panose="02040503050406030204" pitchFamily="18" charset="0"/>
                            <a:ea typeface="Cambria Math" panose="02040503050406030204" pitchFamily="18" charset="0"/>
                          </a:rPr>
                        </m:ctrlPr>
                      </m:accPr>
                      <m:e>
                        <m:sSup>
                          <m:sSupPr>
                            <m:ctrlPr>
                              <a:rPr lang="en-US" altLang="ja-JP" i="1">
                                <a:solidFill>
                                  <a:srgbClr val="00B050"/>
                                </a:solidFill>
                                <a:latin typeface="Cambria Math" panose="02040503050406030204" pitchFamily="18" charset="0"/>
                                <a:ea typeface="Cambria Math" panose="02040503050406030204" pitchFamily="18" charset="0"/>
                              </a:rPr>
                            </m:ctrlPr>
                          </m:sSupPr>
                          <m:e>
                            <m:r>
                              <a:rPr lang="en-US" altLang="ja-JP" i="1">
                                <a:solidFill>
                                  <a:srgbClr val="00B050"/>
                                </a:solidFill>
                                <a:latin typeface="Cambria Math" panose="02040503050406030204" pitchFamily="18" charset="0"/>
                                <a:ea typeface="Cambria Math" panose="02040503050406030204" pitchFamily="18" charset="0"/>
                              </a:rPr>
                              <m:t>𝑘</m:t>
                            </m:r>
                          </m:e>
                          <m:sup>
                            <m:r>
                              <a:rPr lang="en-US" altLang="ja-JP" i="1">
                                <a:solidFill>
                                  <a:srgbClr val="00B050"/>
                                </a:solidFill>
                                <a:latin typeface="Cambria Math" panose="02040503050406030204" pitchFamily="18" charset="0"/>
                                <a:ea typeface="Cambria Math" panose="02040503050406030204" pitchFamily="18" charset="0"/>
                              </a:rPr>
                              <m:t>∗</m:t>
                            </m:r>
                          </m:sup>
                        </m:sSup>
                        <m:r>
                          <a:rPr lang="en-US" altLang="ja-JP" i="1">
                            <a:solidFill>
                              <a:srgbClr val="00B050"/>
                            </a:solidFill>
                            <a:latin typeface="Cambria Math" panose="02040503050406030204" pitchFamily="18" charset="0"/>
                            <a:ea typeface="Cambria Math" panose="02040503050406030204" pitchFamily="18" charset="0"/>
                          </a:rPr>
                          <m:t> </m:t>
                        </m:r>
                      </m:e>
                    </m:acc>
                    <m:r>
                      <a:rPr lang="en-US" altLang="ja-JP" i="1">
                        <a:solidFill>
                          <a:srgbClr val="00B050"/>
                        </a:solidFill>
                        <a:latin typeface="Cambria Math" panose="02040503050406030204" pitchFamily="18" charset="0"/>
                      </a:rPr>
                      <m:t>,</m:t>
                    </m:r>
                    <m:acc>
                      <m:accPr>
                        <m:chr m:val="⃗"/>
                        <m:ctrlPr>
                          <a:rPr lang="en-US" altLang="ja-JP" i="1">
                            <a:solidFill>
                              <a:srgbClr val="00B050"/>
                            </a:solidFill>
                            <a:latin typeface="Cambria Math" panose="02040503050406030204" pitchFamily="18" charset="0"/>
                          </a:rPr>
                        </m:ctrlPr>
                      </m:accPr>
                      <m:e>
                        <m:sSup>
                          <m:sSupPr>
                            <m:ctrlPr>
                              <a:rPr lang="en-US" altLang="ja-JP" i="1">
                                <a:solidFill>
                                  <a:srgbClr val="00B050"/>
                                </a:solidFill>
                                <a:latin typeface="Cambria Math" panose="02040503050406030204" pitchFamily="18" charset="0"/>
                              </a:rPr>
                            </m:ctrlPr>
                          </m:sSupPr>
                          <m:e>
                            <m:r>
                              <a:rPr lang="en-US" altLang="ja-JP" i="1">
                                <a:solidFill>
                                  <a:srgbClr val="00B050"/>
                                </a:solidFill>
                                <a:latin typeface="Cambria Math" panose="02040503050406030204" pitchFamily="18" charset="0"/>
                              </a:rPr>
                              <m:t>𝑟</m:t>
                            </m:r>
                          </m:e>
                          <m:sup>
                            <m:r>
                              <a:rPr lang="en-US" altLang="ja-JP" i="1">
                                <a:solidFill>
                                  <a:srgbClr val="00B050"/>
                                </a:solidFill>
                                <a:latin typeface="Cambria Math" panose="02040503050406030204" pitchFamily="18" charset="0"/>
                              </a:rPr>
                              <m:t>∗</m:t>
                            </m:r>
                          </m:sup>
                        </m:sSup>
                      </m:e>
                    </m:acc>
                    <m:r>
                      <a:rPr lang="en-US" altLang="ja-JP" i="1">
                        <a:solidFill>
                          <a:srgbClr val="00B050"/>
                        </a:solidFill>
                        <a:latin typeface="Cambria Math" panose="02040503050406030204" pitchFamily="18" charset="0"/>
                      </a:rPr>
                      <m:t> )</m:t>
                    </m:r>
                  </m:oMath>
                </a14:m>
                <a:r>
                  <a:rPr kumimoji="1" lang="en-US" altLang="ja-JP" dirty="0">
                    <a:solidFill>
                      <a:srgbClr val="00B050"/>
                    </a:solidFill>
                    <a:sym typeface="Wingdings" pitchFamily="2" charset="2"/>
                  </a:rPr>
                  <a:t>)</a:t>
                </a:r>
                <a:endParaRPr kumimoji="1" lang="ja-JP" altLang="en-US"/>
              </a:p>
            </p:txBody>
          </p:sp>
        </mc:Choice>
        <mc:Fallback xmlns="">
          <p:sp>
            <p:nvSpPr>
              <p:cNvPr id="118" name="テキスト ボックス 117">
                <a:extLst>
                  <a:ext uri="{FF2B5EF4-FFF2-40B4-BE49-F238E27FC236}">
                    <a16:creationId xmlns:a16="http://schemas.microsoft.com/office/drawing/2014/main" id="{6A35A0C7-90FB-5E16-DC99-4F4E91156D3E}"/>
                  </a:ext>
                </a:extLst>
              </p:cNvPr>
              <p:cNvSpPr txBox="1">
                <a:spLocks noRot="1" noChangeAspect="1" noMove="1" noResize="1" noEditPoints="1" noAdjustHandles="1" noChangeArrowheads="1" noChangeShapeType="1" noTextEdit="1"/>
              </p:cNvSpPr>
              <p:nvPr/>
            </p:nvSpPr>
            <p:spPr>
              <a:xfrm>
                <a:off x="3887221" y="5825442"/>
                <a:ext cx="5125057" cy="687304"/>
              </a:xfrm>
              <a:prstGeom prst="rect">
                <a:avLst/>
              </a:prstGeom>
              <a:blipFill>
                <a:blip r:embed="rId7"/>
                <a:stretch>
                  <a:fillRect l="-1238" t="-5455" b="-1272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0243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a:extLst>
              <a:ext uri="{FF2B5EF4-FFF2-40B4-BE49-F238E27FC236}">
                <a16:creationId xmlns:a16="http://schemas.microsoft.com/office/drawing/2014/main" id="{7FFC366B-869F-0A46-AEAE-AD518F799644}"/>
              </a:ext>
            </a:extLst>
          </p:cNvPr>
          <p:cNvSpPr/>
          <p:nvPr/>
        </p:nvSpPr>
        <p:spPr>
          <a:xfrm>
            <a:off x="34775" y="1454347"/>
            <a:ext cx="3681170" cy="2997662"/>
          </a:xfrm>
          <a:prstGeom prst="roundRect">
            <a:avLst>
              <a:gd name="adj" fmla="val 4713"/>
            </a:avLst>
          </a:prstGeom>
          <a:solidFill>
            <a:schemeClr val="bg1"/>
          </a:solid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6" name="角丸四角形 15">
            <a:extLst>
              <a:ext uri="{FF2B5EF4-FFF2-40B4-BE49-F238E27FC236}">
                <a16:creationId xmlns:a16="http://schemas.microsoft.com/office/drawing/2014/main" id="{B7CB76F2-E31E-AF4B-A850-CB5D4272EE3F}"/>
              </a:ext>
            </a:extLst>
          </p:cNvPr>
          <p:cNvSpPr/>
          <p:nvPr/>
        </p:nvSpPr>
        <p:spPr>
          <a:xfrm>
            <a:off x="3793525" y="1450930"/>
            <a:ext cx="8398475" cy="2997662"/>
          </a:xfrm>
          <a:prstGeom prst="roundRect">
            <a:avLst>
              <a:gd name="adj" fmla="val 471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 name="タイトル 1">
            <a:extLst>
              <a:ext uri="{FF2B5EF4-FFF2-40B4-BE49-F238E27FC236}">
                <a16:creationId xmlns:a16="http://schemas.microsoft.com/office/drawing/2014/main" id="{5FEDFD05-2C0D-2F43-986C-44A8F15A1230}"/>
              </a:ext>
            </a:extLst>
          </p:cNvPr>
          <p:cNvSpPr>
            <a:spLocks noGrp="1"/>
          </p:cNvSpPr>
          <p:nvPr>
            <p:ph type="title"/>
          </p:nvPr>
        </p:nvSpPr>
        <p:spPr>
          <a:xfrm>
            <a:off x="101311" y="31925"/>
            <a:ext cx="11989379" cy="999775"/>
          </a:xfrm>
        </p:spPr>
        <p:txBody>
          <a:bodyPr>
            <a:noAutofit/>
          </a:bodyPr>
          <a:lstStyle/>
          <a:p>
            <a:r>
              <a:rPr lang="en-US" altLang="ja-JP" sz="3200" dirty="0"/>
              <a:t>NN scattering and hyperon-nucleon (YN) scattering</a:t>
            </a:r>
            <a:endParaRPr kumimoji="1" lang="ja-JP" altLang="en-US" sz="3200"/>
          </a:p>
        </p:txBody>
      </p:sp>
      <p:pic>
        <p:nvPicPr>
          <p:cNvPr id="6" name="図 5" descr="グラフ, 散布図&#10;&#10;自動的に生成された説明">
            <a:extLst>
              <a:ext uri="{FF2B5EF4-FFF2-40B4-BE49-F238E27FC236}">
                <a16:creationId xmlns:a16="http://schemas.microsoft.com/office/drawing/2014/main" id="{59D749D9-EA6F-654A-BA77-BEB7259B5E89}"/>
              </a:ext>
            </a:extLst>
          </p:cNvPr>
          <p:cNvPicPr>
            <a:picLocks noChangeAspect="1"/>
          </p:cNvPicPr>
          <p:nvPr/>
        </p:nvPicPr>
        <p:blipFill>
          <a:blip r:embed="rId3"/>
          <a:stretch>
            <a:fillRect/>
          </a:stretch>
        </p:blipFill>
        <p:spPr>
          <a:xfrm>
            <a:off x="83350" y="1587320"/>
            <a:ext cx="3574248" cy="2676606"/>
          </a:xfrm>
          <a:prstGeom prst="rect">
            <a:avLst/>
          </a:prstGeom>
        </p:spPr>
      </p:pic>
      <p:grpSp>
        <p:nvGrpSpPr>
          <p:cNvPr id="10" name="グループ化 9">
            <a:extLst>
              <a:ext uri="{FF2B5EF4-FFF2-40B4-BE49-F238E27FC236}">
                <a16:creationId xmlns:a16="http://schemas.microsoft.com/office/drawing/2014/main" id="{7D7FCE7F-A6F9-F94C-A408-677B5BC72AC6}"/>
              </a:ext>
            </a:extLst>
          </p:cNvPr>
          <p:cNvGrpSpPr/>
          <p:nvPr/>
        </p:nvGrpSpPr>
        <p:grpSpPr>
          <a:xfrm>
            <a:off x="3818239" y="1633322"/>
            <a:ext cx="3968420" cy="2584601"/>
            <a:chOff x="4866219" y="2167815"/>
            <a:chExt cx="2360423" cy="1537325"/>
          </a:xfrm>
        </p:grpSpPr>
        <p:pic>
          <p:nvPicPr>
            <p:cNvPr id="7" name="図 6" descr="ダイアグラム&#10;&#10;自動的に生成された説明">
              <a:extLst>
                <a:ext uri="{FF2B5EF4-FFF2-40B4-BE49-F238E27FC236}">
                  <a16:creationId xmlns:a16="http://schemas.microsoft.com/office/drawing/2014/main" id="{880CE021-9954-A141-B0C5-9C6AB7F9D9DC}"/>
                </a:ext>
              </a:extLst>
            </p:cNvPr>
            <p:cNvPicPr>
              <a:picLocks noChangeAspect="1"/>
            </p:cNvPicPr>
            <p:nvPr/>
          </p:nvPicPr>
          <p:blipFill rotWithShape="1">
            <a:blip r:embed="rId4"/>
            <a:srcRect l="14179" t="75048" r="15771" b="13675"/>
            <a:stretch/>
          </p:blipFill>
          <p:spPr>
            <a:xfrm>
              <a:off x="4866501" y="3335808"/>
              <a:ext cx="2360141" cy="369332"/>
            </a:xfrm>
            <a:prstGeom prst="rect">
              <a:avLst/>
            </a:prstGeom>
          </p:spPr>
        </p:pic>
        <p:pic>
          <p:nvPicPr>
            <p:cNvPr id="9" name="図 8" descr="ダイアグラム&#10;&#10;自動的に生成された説明">
              <a:extLst>
                <a:ext uri="{FF2B5EF4-FFF2-40B4-BE49-F238E27FC236}">
                  <a16:creationId xmlns:a16="http://schemas.microsoft.com/office/drawing/2014/main" id="{0A59EB57-1D7C-BF4F-956B-F5E8F17F0BA7}"/>
                </a:ext>
              </a:extLst>
            </p:cNvPr>
            <p:cNvPicPr>
              <a:picLocks noChangeAspect="1"/>
            </p:cNvPicPr>
            <p:nvPr/>
          </p:nvPicPr>
          <p:blipFill rotWithShape="1">
            <a:blip r:embed="rId4"/>
            <a:srcRect l="14179" r="15771" b="64321"/>
            <a:stretch/>
          </p:blipFill>
          <p:spPr>
            <a:xfrm>
              <a:off x="4866219" y="2167815"/>
              <a:ext cx="2360141" cy="1168509"/>
            </a:xfrm>
            <a:prstGeom prst="rect">
              <a:avLst/>
            </a:prstGeom>
          </p:spPr>
        </p:pic>
      </p:grpSp>
      <p:sp>
        <p:nvSpPr>
          <p:cNvPr id="11" name="テキスト ボックス 10">
            <a:extLst>
              <a:ext uri="{FF2B5EF4-FFF2-40B4-BE49-F238E27FC236}">
                <a16:creationId xmlns:a16="http://schemas.microsoft.com/office/drawing/2014/main" id="{F4677E79-60C9-884A-BC86-F2243DD65DB7}"/>
              </a:ext>
            </a:extLst>
          </p:cNvPr>
          <p:cNvSpPr txBox="1"/>
          <p:nvPr/>
        </p:nvSpPr>
        <p:spPr>
          <a:xfrm>
            <a:off x="707250" y="2060143"/>
            <a:ext cx="19479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np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ED657EC2-8B3F-8648-859E-FE839916C103}"/>
              </a:ext>
            </a:extLst>
          </p:cNvPr>
          <p:cNvSpPr txBox="1"/>
          <p:nvPr/>
        </p:nvSpPr>
        <p:spPr>
          <a:xfrm>
            <a:off x="4755390" y="1459151"/>
            <a:ext cx="1988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5" name="グループ化 14">
            <a:extLst>
              <a:ext uri="{FF2B5EF4-FFF2-40B4-BE49-F238E27FC236}">
                <a16:creationId xmlns:a16="http://schemas.microsoft.com/office/drawing/2014/main" id="{702247C0-8467-4A43-AF0B-76226CB4BBDF}"/>
              </a:ext>
            </a:extLst>
          </p:cNvPr>
          <p:cNvGrpSpPr/>
          <p:nvPr/>
        </p:nvGrpSpPr>
        <p:grpSpPr>
          <a:xfrm>
            <a:off x="7599405" y="1654898"/>
            <a:ext cx="4750078" cy="2584601"/>
            <a:chOff x="7599405" y="1806614"/>
            <a:chExt cx="4750078" cy="2584601"/>
          </a:xfrm>
        </p:grpSpPr>
        <p:pic>
          <p:nvPicPr>
            <p:cNvPr id="8" name="図 7">
              <a:extLst>
                <a:ext uri="{FF2B5EF4-FFF2-40B4-BE49-F238E27FC236}">
                  <a16:creationId xmlns:a16="http://schemas.microsoft.com/office/drawing/2014/main" id="{71910D2C-2D6D-0349-9318-3C35B630F550}"/>
                </a:ext>
              </a:extLst>
            </p:cNvPr>
            <p:cNvPicPr>
              <a:picLocks noChangeAspect="1"/>
            </p:cNvPicPr>
            <p:nvPr/>
          </p:nvPicPr>
          <p:blipFill>
            <a:blip r:embed="rId5"/>
            <a:stretch>
              <a:fillRect/>
            </a:stretch>
          </p:blipFill>
          <p:spPr>
            <a:xfrm>
              <a:off x="7599405" y="1806614"/>
              <a:ext cx="4750078" cy="2584601"/>
            </a:xfrm>
            <a:prstGeom prst="rect">
              <a:avLst/>
            </a:prstGeom>
          </p:spPr>
        </p:pic>
        <p:sp>
          <p:nvSpPr>
            <p:cNvPr id="14" name="正方形/長方形 13">
              <a:extLst>
                <a:ext uri="{FF2B5EF4-FFF2-40B4-BE49-F238E27FC236}">
                  <a16:creationId xmlns:a16="http://schemas.microsoft.com/office/drawing/2014/main" id="{2FBC7B57-6CAE-9F45-B87A-BFB3574DF29F}"/>
                </a:ext>
              </a:extLst>
            </p:cNvPr>
            <p:cNvSpPr/>
            <p:nvPr/>
          </p:nvSpPr>
          <p:spPr>
            <a:xfrm>
              <a:off x="8487023" y="1991280"/>
              <a:ext cx="471626" cy="453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13" name="テキスト ボックス 12">
            <a:extLst>
              <a:ext uri="{FF2B5EF4-FFF2-40B4-BE49-F238E27FC236}">
                <a16:creationId xmlns:a16="http://schemas.microsoft.com/office/drawing/2014/main" id="{9D1C4A38-F377-5B45-BB09-B9BA0297364D}"/>
              </a:ext>
            </a:extLst>
          </p:cNvPr>
          <p:cNvSpPr txBox="1"/>
          <p:nvPr/>
        </p:nvSpPr>
        <p:spPr>
          <a:xfrm>
            <a:off x="8487023" y="1433252"/>
            <a:ext cx="20714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2400" b="0" i="0" u="none" strike="noStrike" kern="1200" cap="none" spc="0" normalizeH="0" baseline="30000" noProof="0" dirty="0" err="1">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F0EEC1AB-5FE9-934C-9CD4-3AAFC7348169}"/>
              </a:ext>
            </a:extLst>
          </p:cNvPr>
          <p:cNvSpPr txBox="1"/>
          <p:nvPr/>
        </p:nvSpPr>
        <p:spPr>
          <a:xfrm>
            <a:off x="1410983" y="878466"/>
            <a:ext cx="90240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Clearly there is a big difference in data quality between NN and YN scatterings</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77158C03-083E-F743-8EEB-4A6469B62402}"/>
              </a:ext>
            </a:extLst>
          </p:cNvPr>
          <p:cNvSpPr txBox="1"/>
          <p:nvPr/>
        </p:nvSpPr>
        <p:spPr>
          <a:xfrm>
            <a:off x="102778" y="4627153"/>
            <a:ext cx="6840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YN scattering experiment was regarded as impossible experiment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29" name="グループ化 28">
            <a:extLst>
              <a:ext uri="{FF2B5EF4-FFF2-40B4-BE49-F238E27FC236}">
                <a16:creationId xmlns:a16="http://schemas.microsoft.com/office/drawing/2014/main" id="{C1EC7FE3-7E6C-E940-BA05-0D03C8A99A5F}"/>
              </a:ext>
            </a:extLst>
          </p:cNvPr>
          <p:cNvGrpSpPr/>
          <p:nvPr/>
        </p:nvGrpSpPr>
        <p:grpSpPr>
          <a:xfrm>
            <a:off x="357511" y="5175046"/>
            <a:ext cx="7526100" cy="1357166"/>
            <a:chOff x="357511" y="5175046"/>
            <a:chExt cx="7526100" cy="1357166"/>
          </a:xfrm>
        </p:grpSpPr>
        <p:pic>
          <p:nvPicPr>
            <p:cNvPr id="20" name="図 19" descr="テキスト&#10;&#10;自動的に生成された説明">
              <a:extLst>
                <a:ext uri="{FF2B5EF4-FFF2-40B4-BE49-F238E27FC236}">
                  <a16:creationId xmlns:a16="http://schemas.microsoft.com/office/drawing/2014/main" id="{C603CF23-79DB-B646-8BAF-B851D823EA03}"/>
                </a:ext>
              </a:extLst>
            </p:cNvPr>
            <p:cNvPicPr>
              <a:picLocks noChangeAspect="1"/>
            </p:cNvPicPr>
            <p:nvPr/>
          </p:nvPicPr>
          <p:blipFill>
            <a:blip r:embed="rId6"/>
            <a:stretch>
              <a:fillRect/>
            </a:stretch>
          </p:blipFill>
          <p:spPr>
            <a:xfrm>
              <a:off x="357511" y="5175046"/>
              <a:ext cx="7526100" cy="1357166"/>
            </a:xfrm>
            <a:prstGeom prst="rect">
              <a:avLst/>
            </a:prstGeom>
          </p:spPr>
        </p:pic>
        <p:cxnSp>
          <p:nvCxnSpPr>
            <p:cNvPr id="22" name="直線コネクタ 21">
              <a:extLst>
                <a:ext uri="{FF2B5EF4-FFF2-40B4-BE49-F238E27FC236}">
                  <a16:creationId xmlns:a16="http://schemas.microsoft.com/office/drawing/2014/main" id="{58692215-70D0-A44E-9C9F-87040FE19FF6}"/>
                </a:ext>
              </a:extLst>
            </p:cNvPr>
            <p:cNvCxnSpPr>
              <a:cxnSpLocks/>
            </p:cNvCxnSpPr>
            <p:nvPr/>
          </p:nvCxnSpPr>
          <p:spPr>
            <a:xfrm>
              <a:off x="7138275" y="5733535"/>
              <a:ext cx="647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D8983B8-E749-B84A-9A67-552B0BC9FF98}"/>
                </a:ext>
              </a:extLst>
            </p:cNvPr>
            <p:cNvCxnSpPr>
              <a:cxnSpLocks/>
            </p:cNvCxnSpPr>
            <p:nvPr/>
          </p:nvCxnSpPr>
          <p:spPr>
            <a:xfrm>
              <a:off x="526602" y="5975595"/>
              <a:ext cx="72595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1136F7-1574-B14E-965F-289E2147AF49}"/>
                </a:ext>
              </a:extLst>
            </p:cNvPr>
            <p:cNvCxnSpPr>
              <a:cxnSpLocks/>
            </p:cNvCxnSpPr>
            <p:nvPr/>
          </p:nvCxnSpPr>
          <p:spPr>
            <a:xfrm>
              <a:off x="526602" y="6224602"/>
              <a:ext cx="2098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589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51">
            <a:extLst>
              <a:ext uri="{FF2B5EF4-FFF2-40B4-BE49-F238E27FC236}">
                <a16:creationId xmlns:a16="http://schemas.microsoft.com/office/drawing/2014/main" id="{7FFC366B-869F-0A46-AEAE-AD518F799644}"/>
              </a:ext>
            </a:extLst>
          </p:cNvPr>
          <p:cNvSpPr/>
          <p:nvPr/>
        </p:nvSpPr>
        <p:spPr>
          <a:xfrm>
            <a:off x="34775" y="1454347"/>
            <a:ext cx="3681170" cy="2997662"/>
          </a:xfrm>
          <a:prstGeom prst="roundRect">
            <a:avLst>
              <a:gd name="adj" fmla="val 4713"/>
            </a:avLst>
          </a:prstGeom>
          <a:solidFill>
            <a:schemeClr val="bg1"/>
          </a:solidFill>
          <a:ln w="38100">
            <a:solidFill>
              <a:srgbClr val="009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6" name="角丸四角形 15">
            <a:extLst>
              <a:ext uri="{FF2B5EF4-FFF2-40B4-BE49-F238E27FC236}">
                <a16:creationId xmlns:a16="http://schemas.microsoft.com/office/drawing/2014/main" id="{B7CB76F2-E31E-AF4B-A850-CB5D4272EE3F}"/>
              </a:ext>
            </a:extLst>
          </p:cNvPr>
          <p:cNvSpPr/>
          <p:nvPr/>
        </p:nvSpPr>
        <p:spPr>
          <a:xfrm>
            <a:off x="3793525" y="1450930"/>
            <a:ext cx="8398475" cy="2997662"/>
          </a:xfrm>
          <a:prstGeom prst="roundRect">
            <a:avLst>
              <a:gd name="adj" fmla="val 471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 name="タイトル 1">
            <a:extLst>
              <a:ext uri="{FF2B5EF4-FFF2-40B4-BE49-F238E27FC236}">
                <a16:creationId xmlns:a16="http://schemas.microsoft.com/office/drawing/2014/main" id="{5FEDFD05-2C0D-2F43-986C-44A8F15A1230}"/>
              </a:ext>
            </a:extLst>
          </p:cNvPr>
          <p:cNvSpPr>
            <a:spLocks noGrp="1"/>
          </p:cNvSpPr>
          <p:nvPr>
            <p:ph type="title"/>
          </p:nvPr>
        </p:nvSpPr>
        <p:spPr>
          <a:xfrm>
            <a:off x="101311" y="31925"/>
            <a:ext cx="11989379" cy="999775"/>
          </a:xfrm>
        </p:spPr>
        <p:txBody>
          <a:bodyPr>
            <a:noAutofit/>
          </a:bodyPr>
          <a:lstStyle/>
          <a:p>
            <a:r>
              <a:rPr lang="en-US" altLang="ja-JP" sz="3200" dirty="0"/>
              <a:t>NN scattering and hyperon-nucleon (YN) scattering</a:t>
            </a:r>
            <a:endParaRPr kumimoji="1" lang="ja-JP" altLang="en-US" sz="3200"/>
          </a:p>
        </p:txBody>
      </p:sp>
      <p:pic>
        <p:nvPicPr>
          <p:cNvPr id="6" name="図 5" descr="グラフ, 散布図&#10;&#10;自動的に生成された説明">
            <a:extLst>
              <a:ext uri="{FF2B5EF4-FFF2-40B4-BE49-F238E27FC236}">
                <a16:creationId xmlns:a16="http://schemas.microsoft.com/office/drawing/2014/main" id="{59D749D9-EA6F-654A-BA77-BEB7259B5E89}"/>
              </a:ext>
            </a:extLst>
          </p:cNvPr>
          <p:cNvPicPr>
            <a:picLocks noChangeAspect="1"/>
          </p:cNvPicPr>
          <p:nvPr/>
        </p:nvPicPr>
        <p:blipFill>
          <a:blip r:embed="rId3"/>
          <a:stretch>
            <a:fillRect/>
          </a:stretch>
        </p:blipFill>
        <p:spPr>
          <a:xfrm>
            <a:off x="83350" y="1587320"/>
            <a:ext cx="3574248" cy="2676606"/>
          </a:xfrm>
          <a:prstGeom prst="rect">
            <a:avLst/>
          </a:prstGeom>
        </p:spPr>
      </p:pic>
      <p:grpSp>
        <p:nvGrpSpPr>
          <p:cNvPr id="10" name="グループ化 9">
            <a:extLst>
              <a:ext uri="{FF2B5EF4-FFF2-40B4-BE49-F238E27FC236}">
                <a16:creationId xmlns:a16="http://schemas.microsoft.com/office/drawing/2014/main" id="{7D7FCE7F-A6F9-F94C-A408-677B5BC72AC6}"/>
              </a:ext>
            </a:extLst>
          </p:cNvPr>
          <p:cNvGrpSpPr/>
          <p:nvPr/>
        </p:nvGrpSpPr>
        <p:grpSpPr>
          <a:xfrm>
            <a:off x="3818239" y="1633322"/>
            <a:ext cx="3968420" cy="2584601"/>
            <a:chOff x="4866219" y="2167815"/>
            <a:chExt cx="2360423" cy="1537325"/>
          </a:xfrm>
        </p:grpSpPr>
        <p:pic>
          <p:nvPicPr>
            <p:cNvPr id="7" name="図 6" descr="ダイアグラム&#10;&#10;自動的に生成された説明">
              <a:extLst>
                <a:ext uri="{FF2B5EF4-FFF2-40B4-BE49-F238E27FC236}">
                  <a16:creationId xmlns:a16="http://schemas.microsoft.com/office/drawing/2014/main" id="{880CE021-9954-A141-B0C5-9C6AB7F9D9DC}"/>
                </a:ext>
              </a:extLst>
            </p:cNvPr>
            <p:cNvPicPr>
              <a:picLocks noChangeAspect="1"/>
            </p:cNvPicPr>
            <p:nvPr/>
          </p:nvPicPr>
          <p:blipFill rotWithShape="1">
            <a:blip r:embed="rId4"/>
            <a:srcRect l="14179" t="75048" r="15771" b="13675"/>
            <a:stretch/>
          </p:blipFill>
          <p:spPr>
            <a:xfrm>
              <a:off x="4866501" y="3335808"/>
              <a:ext cx="2360141" cy="369332"/>
            </a:xfrm>
            <a:prstGeom prst="rect">
              <a:avLst/>
            </a:prstGeom>
          </p:spPr>
        </p:pic>
        <p:pic>
          <p:nvPicPr>
            <p:cNvPr id="9" name="図 8" descr="ダイアグラム&#10;&#10;自動的に生成された説明">
              <a:extLst>
                <a:ext uri="{FF2B5EF4-FFF2-40B4-BE49-F238E27FC236}">
                  <a16:creationId xmlns:a16="http://schemas.microsoft.com/office/drawing/2014/main" id="{0A59EB57-1D7C-BF4F-956B-F5E8F17F0BA7}"/>
                </a:ext>
              </a:extLst>
            </p:cNvPr>
            <p:cNvPicPr>
              <a:picLocks noChangeAspect="1"/>
            </p:cNvPicPr>
            <p:nvPr/>
          </p:nvPicPr>
          <p:blipFill rotWithShape="1">
            <a:blip r:embed="rId4"/>
            <a:srcRect l="14179" r="15771" b="64321"/>
            <a:stretch/>
          </p:blipFill>
          <p:spPr>
            <a:xfrm>
              <a:off x="4866219" y="2167815"/>
              <a:ext cx="2360141" cy="1168509"/>
            </a:xfrm>
            <a:prstGeom prst="rect">
              <a:avLst/>
            </a:prstGeom>
          </p:spPr>
        </p:pic>
      </p:grpSp>
      <p:sp>
        <p:nvSpPr>
          <p:cNvPr id="11" name="テキスト ボックス 10">
            <a:extLst>
              <a:ext uri="{FF2B5EF4-FFF2-40B4-BE49-F238E27FC236}">
                <a16:creationId xmlns:a16="http://schemas.microsoft.com/office/drawing/2014/main" id="{F4677E79-60C9-884A-BC86-F2243DD65DB7}"/>
              </a:ext>
            </a:extLst>
          </p:cNvPr>
          <p:cNvSpPr txBox="1"/>
          <p:nvPr/>
        </p:nvSpPr>
        <p:spPr>
          <a:xfrm>
            <a:off x="707250" y="2060143"/>
            <a:ext cx="19479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np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ED657EC2-8B3F-8648-859E-FE839916C103}"/>
              </a:ext>
            </a:extLst>
          </p:cNvPr>
          <p:cNvSpPr txBox="1"/>
          <p:nvPr/>
        </p:nvSpPr>
        <p:spPr>
          <a:xfrm>
            <a:off x="4755390" y="1459151"/>
            <a:ext cx="1988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5" name="グループ化 14">
            <a:extLst>
              <a:ext uri="{FF2B5EF4-FFF2-40B4-BE49-F238E27FC236}">
                <a16:creationId xmlns:a16="http://schemas.microsoft.com/office/drawing/2014/main" id="{702247C0-8467-4A43-AF0B-76226CB4BBDF}"/>
              </a:ext>
            </a:extLst>
          </p:cNvPr>
          <p:cNvGrpSpPr/>
          <p:nvPr/>
        </p:nvGrpSpPr>
        <p:grpSpPr>
          <a:xfrm>
            <a:off x="7599405" y="1654898"/>
            <a:ext cx="4750078" cy="2584601"/>
            <a:chOff x="7599405" y="1806614"/>
            <a:chExt cx="4750078" cy="2584601"/>
          </a:xfrm>
        </p:grpSpPr>
        <p:pic>
          <p:nvPicPr>
            <p:cNvPr id="8" name="図 7">
              <a:extLst>
                <a:ext uri="{FF2B5EF4-FFF2-40B4-BE49-F238E27FC236}">
                  <a16:creationId xmlns:a16="http://schemas.microsoft.com/office/drawing/2014/main" id="{71910D2C-2D6D-0349-9318-3C35B630F550}"/>
                </a:ext>
              </a:extLst>
            </p:cNvPr>
            <p:cNvPicPr>
              <a:picLocks noChangeAspect="1"/>
            </p:cNvPicPr>
            <p:nvPr/>
          </p:nvPicPr>
          <p:blipFill>
            <a:blip r:embed="rId5"/>
            <a:stretch>
              <a:fillRect/>
            </a:stretch>
          </p:blipFill>
          <p:spPr>
            <a:xfrm>
              <a:off x="7599405" y="1806614"/>
              <a:ext cx="4750078" cy="2584601"/>
            </a:xfrm>
            <a:prstGeom prst="rect">
              <a:avLst/>
            </a:prstGeom>
          </p:spPr>
        </p:pic>
        <p:sp>
          <p:nvSpPr>
            <p:cNvPr id="14" name="正方形/長方形 13">
              <a:extLst>
                <a:ext uri="{FF2B5EF4-FFF2-40B4-BE49-F238E27FC236}">
                  <a16:creationId xmlns:a16="http://schemas.microsoft.com/office/drawing/2014/main" id="{2FBC7B57-6CAE-9F45-B87A-BFB3574DF29F}"/>
                </a:ext>
              </a:extLst>
            </p:cNvPr>
            <p:cNvSpPr/>
            <p:nvPr/>
          </p:nvSpPr>
          <p:spPr>
            <a:xfrm>
              <a:off x="8487023" y="1991280"/>
              <a:ext cx="471626" cy="453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13" name="テキスト ボックス 12">
            <a:extLst>
              <a:ext uri="{FF2B5EF4-FFF2-40B4-BE49-F238E27FC236}">
                <a16:creationId xmlns:a16="http://schemas.microsoft.com/office/drawing/2014/main" id="{9D1C4A38-F377-5B45-BB09-B9BA0297364D}"/>
              </a:ext>
            </a:extLst>
          </p:cNvPr>
          <p:cNvSpPr txBox="1"/>
          <p:nvPr/>
        </p:nvSpPr>
        <p:spPr>
          <a:xfrm>
            <a:off x="8487023" y="1433252"/>
            <a:ext cx="20714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2400" b="0" i="0" u="none" strike="noStrike" kern="1200" cap="none" spc="0" normalizeH="0" baseline="30000" noProof="0" dirty="0" err="1">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F0EEC1AB-5FE9-934C-9CD4-3AAFC7348169}"/>
              </a:ext>
            </a:extLst>
          </p:cNvPr>
          <p:cNvSpPr txBox="1"/>
          <p:nvPr/>
        </p:nvSpPr>
        <p:spPr>
          <a:xfrm>
            <a:off x="1410983" y="878466"/>
            <a:ext cx="90240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Clearly there is a big difference in data quality between NN and YN scatterings</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77158C03-083E-F743-8EEB-4A6469B62402}"/>
              </a:ext>
            </a:extLst>
          </p:cNvPr>
          <p:cNvSpPr txBox="1"/>
          <p:nvPr/>
        </p:nvSpPr>
        <p:spPr>
          <a:xfrm>
            <a:off x="102778" y="4627153"/>
            <a:ext cx="6840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YN scattering experiment was regarded as impossible experiment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29" name="グループ化 28">
            <a:extLst>
              <a:ext uri="{FF2B5EF4-FFF2-40B4-BE49-F238E27FC236}">
                <a16:creationId xmlns:a16="http://schemas.microsoft.com/office/drawing/2014/main" id="{C1EC7FE3-7E6C-E940-BA05-0D03C8A99A5F}"/>
              </a:ext>
            </a:extLst>
          </p:cNvPr>
          <p:cNvGrpSpPr/>
          <p:nvPr/>
        </p:nvGrpSpPr>
        <p:grpSpPr>
          <a:xfrm>
            <a:off x="357511" y="5175046"/>
            <a:ext cx="7526100" cy="1357166"/>
            <a:chOff x="357511" y="5175046"/>
            <a:chExt cx="7526100" cy="1357166"/>
          </a:xfrm>
        </p:grpSpPr>
        <p:pic>
          <p:nvPicPr>
            <p:cNvPr id="20" name="図 19" descr="テキスト&#10;&#10;自動的に生成された説明">
              <a:extLst>
                <a:ext uri="{FF2B5EF4-FFF2-40B4-BE49-F238E27FC236}">
                  <a16:creationId xmlns:a16="http://schemas.microsoft.com/office/drawing/2014/main" id="{C603CF23-79DB-B646-8BAF-B851D823EA03}"/>
                </a:ext>
              </a:extLst>
            </p:cNvPr>
            <p:cNvPicPr>
              <a:picLocks noChangeAspect="1"/>
            </p:cNvPicPr>
            <p:nvPr/>
          </p:nvPicPr>
          <p:blipFill>
            <a:blip r:embed="rId6"/>
            <a:stretch>
              <a:fillRect/>
            </a:stretch>
          </p:blipFill>
          <p:spPr>
            <a:xfrm>
              <a:off x="357511" y="5175046"/>
              <a:ext cx="7526100" cy="1357166"/>
            </a:xfrm>
            <a:prstGeom prst="rect">
              <a:avLst/>
            </a:prstGeom>
          </p:spPr>
        </p:pic>
        <p:cxnSp>
          <p:nvCxnSpPr>
            <p:cNvPr id="22" name="直線コネクタ 21">
              <a:extLst>
                <a:ext uri="{FF2B5EF4-FFF2-40B4-BE49-F238E27FC236}">
                  <a16:creationId xmlns:a16="http://schemas.microsoft.com/office/drawing/2014/main" id="{58692215-70D0-A44E-9C9F-87040FE19FF6}"/>
                </a:ext>
              </a:extLst>
            </p:cNvPr>
            <p:cNvCxnSpPr>
              <a:cxnSpLocks/>
            </p:cNvCxnSpPr>
            <p:nvPr/>
          </p:nvCxnSpPr>
          <p:spPr>
            <a:xfrm>
              <a:off x="7138275" y="5733535"/>
              <a:ext cx="647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BD8983B8-E749-B84A-9A67-552B0BC9FF98}"/>
                </a:ext>
              </a:extLst>
            </p:cNvPr>
            <p:cNvCxnSpPr>
              <a:cxnSpLocks/>
            </p:cNvCxnSpPr>
            <p:nvPr/>
          </p:nvCxnSpPr>
          <p:spPr>
            <a:xfrm>
              <a:off x="526602" y="5975595"/>
              <a:ext cx="72595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1136F7-1574-B14E-965F-289E2147AF49}"/>
                </a:ext>
              </a:extLst>
            </p:cNvPr>
            <p:cNvCxnSpPr>
              <a:cxnSpLocks/>
            </p:cNvCxnSpPr>
            <p:nvPr/>
          </p:nvCxnSpPr>
          <p:spPr>
            <a:xfrm>
              <a:off x="526602" y="6224602"/>
              <a:ext cx="2098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B18D9B46-F352-9349-018F-C51D1199EAE2}"/>
              </a:ext>
            </a:extLst>
          </p:cNvPr>
          <p:cNvGrpSpPr/>
          <p:nvPr/>
        </p:nvGrpSpPr>
        <p:grpSpPr>
          <a:xfrm>
            <a:off x="1125195" y="4913414"/>
            <a:ext cx="5147534" cy="1709142"/>
            <a:chOff x="3339489" y="4359789"/>
            <a:chExt cx="6502400" cy="2159000"/>
          </a:xfrm>
        </p:grpSpPr>
        <p:pic>
          <p:nvPicPr>
            <p:cNvPr id="4" name="図 3" descr="テキスト&#10;&#10;自動的に生成された説明">
              <a:extLst>
                <a:ext uri="{FF2B5EF4-FFF2-40B4-BE49-F238E27FC236}">
                  <a16:creationId xmlns:a16="http://schemas.microsoft.com/office/drawing/2014/main" id="{3FCC3202-097B-F015-4A0E-552FA007A978}"/>
                </a:ext>
              </a:extLst>
            </p:cNvPr>
            <p:cNvPicPr>
              <a:picLocks noChangeAspect="1"/>
            </p:cNvPicPr>
            <p:nvPr/>
          </p:nvPicPr>
          <p:blipFill>
            <a:blip r:embed="rId7"/>
            <a:stretch>
              <a:fillRect/>
            </a:stretch>
          </p:blipFill>
          <p:spPr>
            <a:xfrm>
              <a:off x="3339489" y="4359789"/>
              <a:ext cx="6502400" cy="2159000"/>
            </a:xfrm>
            <a:prstGeom prst="rect">
              <a:avLst/>
            </a:prstGeom>
          </p:spPr>
        </p:pic>
        <p:cxnSp>
          <p:nvCxnSpPr>
            <p:cNvPr id="5" name="直線コネクタ 4">
              <a:extLst>
                <a:ext uri="{FF2B5EF4-FFF2-40B4-BE49-F238E27FC236}">
                  <a16:creationId xmlns:a16="http://schemas.microsoft.com/office/drawing/2014/main" id="{78DD0D2E-190E-130D-534F-344D0178912B}"/>
                </a:ext>
              </a:extLst>
            </p:cNvPr>
            <p:cNvCxnSpPr>
              <a:cxnSpLocks/>
            </p:cNvCxnSpPr>
            <p:nvPr/>
          </p:nvCxnSpPr>
          <p:spPr>
            <a:xfrm>
              <a:off x="4113146" y="5300093"/>
              <a:ext cx="5728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9C65EFB2-710E-D403-94C0-4D61E66988CD}"/>
                </a:ext>
              </a:extLst>
            </p:cNvPr>
            <p:cNvCxnSpPr>
              <a:cxnSpLocks/>
            </p:cNvCxnSpPr>
            <p:nvPr/>
          </p:nvCxnSpPr>
          <p:spPr>
            <a:xfrm>
              <a:off x="3514972" y="5588418"/>
              <a:ext cx="63269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8416F967-C74A-86F3-BB26-F1731CC09658}"/>
                </a:ext>
              </a:extLst>
            </p:cNvPr>
            <p:cNvCxnSpPr>
              <a:cxnSpLocks/>
            </p:cNvCxnSpPr>
            <p:nvPr/>
          </p:nvCxnSpPr>
          <p:spPr>
            <a:xfrm>
              <a:off x="3467855" y="5860912"/>
              <a:ext cx="35096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グループ化 22">
            <a:extLst>
              <a:ext uri="{FF2B5EF4-FFF2-40B4-BE49-F238E27FC236}">
                <a16:creationId xmlns:a16="http://schemas.microsoft.com/office/drawing/2014/main" id="{BA6A3A2E-8EA3-1F7D-9EED-2B6DD5E9909E}"/>
              </a:ext>
            </a:extLst>
          </p:cNvPr>
          <p:cNvGrpSpPr/>
          <p:nvPr/>
        </p:nvGrpSpPr>
        <p:grpSpPr>
          <a:xfrm>
            <a:off x="1374845" y="5389494"/>
            <a:ext cx="8854733" cy="1119762"/>
            <a:chOff x="2821132" y="5270922"/>
            <a:chExt cx="8854733" cy="1119762"/>
          </a:xfrm>
        </p:grpSpPr>
        <p:pic>
          <p:nvPicPr>
            <p:cNvPr id="25" name="図 24" descr="テキスト&#10;&#10;自動的に生成された説明">
              <a:extLst>
                <a:ext uri="{FF2B5EF4-FFF2-40B4-BE49-F238E27FC236}">
                  <a16:creationId xmlns:a16="http://schemas.microsoft.com/office/drawing/2014/main" id="{BE583EC0-4D59-126B-06E4-D25B533C0FBE}"/>
                </a:ext>
              </a:extLst>
            </p:cNvPr>
            <p:cNvPicPr>
              <a:picLocks noChangeAspect="1"/>
            </p:cNvPicPr>
            <p:nvPr/>
          </p:nvPicPr>
          <p:blipFill>
            <a:blip r:embed="rId8"/>
            <a:stretch>
              <a:fillRect/>
            </a:stretch>
          </p:blipFill>
          <p:spPr>
            <a:xfrm>
              <a:off x="2821132" y="5270922"/>
              <a:ext cx="8854733" cy="1119762"/>
            </a:xfrm>
            <a:prstGeom prst="rect">
              <a:avLst/>
            </a:prstGeom>
          </p:spPr>
        </p:pic>
        <p:cxnSp>
          <p:nvCxnSpPr>
            <p:cNvPr id="27" name="直線コネクタ 26">
              <a:extLst>
                <a:ext uri="{FF2B5EF4-FFF2-40B4-BE49-F238E27FC236}">
                  <a16:creationId xmlns:a16="http://schemas.microsoft.com/office/drawing/2014/main" id="{ADC9F8A5-557A-C916-F498-B5C5E10DD1AB}"/>
                </a:ext>
              </a:extLst>
            </p:cNvPr>
            <p:cNvCxnSpPr>
              <a:cxnSpLocks/>
            </p:cNvCxnSpPr>
            <p:nvPr/>
          </p:nvCxnSpPr>
          <p:spPr>
            <a:xfrm>
              <a:off x="3140367" y="5519970"/>
              <a:ext cx="84008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E210C3E4-2617-A468-4A9D-D294326AB051}"/>
                </a:ext>
              </a:extLst>
            </p:cNvPr>
            <p:cNvCxnSpPr>
              <a:cxnSpLocks/>
            </p:cNvCxnSpPr>
            <p:nvPr/>
          </p:nvCxnSpPr>
          <p:spPr>
            <a:xfrm>
              <a:off x="2925496" y="5806089"/>
              <a:ext cx="86157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CAAB7D1-1F43-A4EB-6EEF-34162A81FC7B}"/>
                </a:ext>
              </a:extLst>
            </p:cNvPr>
            <p:cNvCxnSpPr>
              <a:cxnSpLocks/>
            </p:cNvCxnSpPr>
            <p:nvPr/>
          </p:nvCxnSpPr>
          <p:spPr>
            <a:xfrm>
              <a:off x="2940640" y="6075148"/>
              <a:ext cx="7169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D209E7B5-8EA1-83C5-F43E-38B013223AB8}"/>
              </a:ext>
            </a:extLst>
          </p:cNvPr>
          <p:cNvGrpSpPr/>
          <p:nvPr/>
        </p:nvGrpSpPr>
        <p:grpSpPr>
          <a:xfrm>
            <a:off x="1986626" y="4554862"/>
            <a:ext cx="5568609" cy="2278067"/>
            <a:chOff x="3734220" y="4035470"/>
            <a:chExt cx="6705600" cy="2743200"/>
          </a:xfrm>
        </p:grpSpPr>
        <p:pic>
          <p:nvPicPr>
            <p:cNvPr id="32" name="図 31" descr="テキスト&#10;&#10;自動的に生成された説明">
              <a:extLst>
                <a:ext uri="{FF2B5EF4-FFF2-40B4-BE49-F238E27FC236}">
                  <a16:creationId xmlns:a16="http://schemas.microsoft.com/office/drawing/2014/main" id="{00D6DC9D-111F-B7F4-8714-3D23C350366D}"/>
                </a:ext>
              </a:extLst>
            </p:cNvPr>
            <p:cNvPicPr>
              <a:picLocks noChangeAspect="1"/>
            </p:cNvPicPr>
            <p:nvPr/>
          </p:nvPicPr>
          <p:blipFill>
            <a:blip r:embed="rId9"/>
            <a:stretch>
              <a:fillRect/>
            </a:stretch>
          </p:blipFill>
          <p:spPr>
            <a:xfrm>
              <a:off x="3734220" y="4035470"/>
              <a:ext cx="6705600" cy="2743200"/>
            </a:xfrm>
            <a:prstGeom prst="rect">
              <a:avLst/>
            </a:prstGeom>
          </p:spPr>
        </p:pic>
        <p:cxnSp>
          <p:nvCxnSpPr>
            <p:cNvPr id="33" name="直線コネクタ 32">
              <a:extLst>
                <a:ext uri="{FF2B5EF4-FFF2-40B4-BE49-F238E27FC236}">
                  <a16:creationId xmlns:a16="http://schemas.microsoft.com/office/drawing/2014/main" id="{D405BD0B-4959-820A-6C87-211959752245}"/>
                </a:ext>
              </a:extLst>
            </p:cNvPr>
            <p:cNvCxnSpPr>
              <a:cxnSpLocks/>
            </p:cNvCxnSpPr>
            <p:nvPr/>
          </p:nvCxnSpPr>
          <p:spPr>
            <a:xfrm>
              <a:off x="8294220" y="4627153"/>
              <a:ext cx="2012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45FB7F2-7052-131B-265A-8C8D40CFFB2D}"/>
                </a:ext>
              </a:extLst>
            </p:cNvPr>
            <p:cNvCxnSpPr>
              <a:cxnSpLocks/>
            </p:cNvCxnSpPr>
            <p:nvPr/>
          </p:nvCxnSpPr>
          <p:spPr>
            <a:xfrm>
              <a:off x="4005189" y="4923259"/>
              <a:ext cx="32072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30964F54-8598-F361-D9BB-9064E309685E}"/>
              </a:ext>
            </a:extLst>
          </p:cNvPr>
          <p:cNvGrpSpPr/>
          <p:nvPr/>
        </p:nvGrpSpPr>
        <p:grpSpPr>
          <a:xfrm>
            <a:off x="2624667" y="5376638"/>
            <a:ext cx="6705600" cy="1282700"/>
            <a:chOff x="4550364" y="5169382"/>
            <a:chExt cx="6705600" cy="1282700"/>
          </a:xfrm>
        </p:grpSpPr>
        <p:pic>
          <p:nvPicPr>
            <p:cNvPr id="36" name="図 35" descr="テキスト&#10;&#10;自動的に生成された説明">
              <a:extLst>
                <a:ext uri="{FF2B5EF4-FFF2-40B4-BE49-F238E27FC236}">
                  <a16:creationId xmlns:a16="http://schemas.microsoft.com/office/drawing/2014/main" id="{09A66AE3-6B51-C316-F8F7-D730A0A36CF5}"/>
                </a:ext>
              </a:extLst>
            </p:cNvPr>
            <p:cNvPicPr>
              <a:picLocks noChangeAspect="1"/>
            </p:cNvPicPr>
            <p:nvPr/>
          </p:nvPicPr>
          <p:blipFill>
            <a:blip r:embed="rId10"/>
            <a:stretch>
              <a:fillRect/>
            </a:stretch>
          </p:blipFill>
          <p:spPr>
            <a:xfrm>
              <a:off x="4550364" y="5169382"/>
              <a:ext cx="6705600" cy="1282700"/>
            </a:xfrm>
            <a:prstGeom prst="rect">
              <a:avLst/>
            </a:prstGeom>
          </p:spPr>
        </p:pic>
        <p:cxnSp>
          <p:nvCxnSpPr>
            <p:cNvPr id="37" name="直線コネクタ 36">
              <a:extLst>
                <a:ext uri="{FF2B5EF4-FFF2-40B4-BE49-F238E27FC236}">
                  <a16:creationId xmlns:a16="http://schemas.microsoft.com/office/drawing/2014/main" id="{B4FCC88D-D70F-D116-B3C1-BC5BDDD71156}"/>
                </a:ext>
              </a:extLst>
            </p:cNvPr>
            <p:cNvCxnSpPr>
              <a:cxnSpLocks/>
            </p:cNvCxnSpPr>
            <p:nvPr/>
          </p:nvCxnSpPr>
          <p:spPr>
            <a:xfrm>
              <a:off x="8303401" y="6089896"/>
              <a:ext cx="27311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BCC0770B-85EB-134B-0B2B-D14EAC4BDACB}"/>
                </a:ext>
              </a:extLst>
            </p:cNvPr>
            <p:cNvCxnSpPr>
              <a:cxnSpLocks/>
            </p:cNvCxnSpPr>
            <p:nvPr/>
          </p:nvCxnSpPr>
          <p:spPr>
            <a:xfrm>
              <a:off x="4731047" y="6341150"/>
              <a:ext cx="49379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グループ化 38">
            <a:extLst>
              <a:ext uri="{FF2B5EF4-FFF2-40B4-BE49-F238E27FC236}">
                <a16:creationId xmlns:a16="http://schemas.microsoft.com/office/drawing/2014/main" id="{25370518-07FC-D181-CA04-5577C2FA83FA}"/>
              </a:ext>
            </a:extLst>
          </p:cNvPr>
          <p:cNvGrpSpPr/>
          <p:nvPr/>
        </p:nvGrpSpPr>
        <p:grpSpPr>
          <a:xfrm>
            <a:off x="4608642" y="3919344"/>
            <a:ext cx="5707946" cy="2776539"/>
            <a:chOff x="2819400" y="1835150"/>
            <a:chExt cx="6553200" cy="3187700"/>
          </a:xfrm>
        </p:grpSpPr>
        <p:pic>
          <p:nvPicPr>
            <p:cNvPr id="40" name="図 39" descr="テキスト&#10;&#10;自動的に生成された説明">
              <a:extLst>
                <a:ext uri="{FF2B5EF4-FFF2-40B4-BE49-F238E27FC236}">
                  <a16:creationId xmlns:a16="http://schemas.microsoft.com/office/drawing/2014/main" id="{89457FEB-179D-7A82-B149-7C5CC1A42FBB}"/>
                </a:ext>
              </a:extLst>
            </p:cNvPr>
            <p:cNvPicPr>
              <a:picLocks noChangeAspect="1"/>
            </p:cNvPicPr>
            <p:nvPr/>
          </p:nvPicPr>
          <p:blipFill>
            <a:blip r:embed="rId11"/>
            <a:stretch>
              <a:fillRect/>
            </a:stretch>
          </p:blipFill>
          <p:spPr>
            <a:xfrm>
              <a:off x="2819400" y="1835150"/>
              <a:ext cx="6553200" cy="3187700"/>
            </a:xfrm>
            <a:prstGeom prst="rect">
              <a:avLst/>
            </a:prstGeom>
          </p:spPr>
        </p:pic>
        <p:cxnSp>
          <p:nvCxnSpPr>
            <p:cNvPr id="41" name="直線コネクタ 40">
              <a:extLst>
                <a:ext uri="{FF2B5EF4-FFF2-40B4-BE49-F238E27FC236}">
                  <a16:creationId xmlns:a16="http://schemas.microsoft.com/office/drawing/2014/main" id="{7AAC779B-23F5-2978-1BF4-A1F1D8112D8D}"/>
                </a:ext>
              </a:extLst>
            </p:cNvPr>
            <p:cNvCxnSpPr>
              <a:cxnSpLocks/>
            </p:cNvCxnSpPr>
            <p:nvPr/>
          </p:nvCxnSpPr>
          <p:spPr>
            <a:xfrm>
              <a:off x="7243261" y="3733875"/>
              <a:ext cx="19625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9B1E388-B17E-7B3B-896F-C87408A7F5B5}"/>
                </a:ext>
              </a:extLst>
            </p:cNvPr>
            <p:cNvCxnSpPr>
              <a:cxnSpLocks/>
            </p:cNvCxnSpPr>
            <p:nvPr/>
          </p:nvCxnSpPr>
          <p:spPr>
            <a:xfrm>
              <a:off x="2896211" y="4022200"/>
              <a:ext cx="63095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051F94A-D8AA-AB02-40D2-FEC219E42E93}"/>
                </a:ext>
              </a:extLst>
            </p:cNvPr>
            <p:cNvCxnSpPr>
              <a:cxnSpLocks/>
            </p:cNvCxnSpPr>
            <p:nvPr/>
          </p:nvCxnSpPr>
          <p:spPr>
            <a:xfrm>
              <a:off x="2913236" y="4313354"/>
              <a:ext cx="8802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a:extLst>
              <a:ext uri="{FF2B5EF4-FFF2-40B4-BE49-F238E27FC236}">
                <a16:creationId xmlns:a16="http://schemas.microsoft.com/office/drawing/2014/main" id="{965082D0-DBBE-9569-6620-E55C52EE85A5}"/>
              </a:ext>
            </a:extLst>
          </p:cNvPr>
          <p:cNvGrpSpPr/>
          <p:nvPr/>
        </p:nvGrpSpPr>
        <p:grpSpPr>
          <a:xfrm>
            <a:off x="6179972" y="4890913"/>
            <a:ext cx="5845818" cy="1649396"/>
            <a:chOff x="5342492" y="3558567"/>
            <a:chExt cx="6616700" cy="1866900"/>
          </a:xfrm>
        </p:grpSpPr>
        <p:pic>
          <p:nvPicPr>
            <p:cNvPr id="45" name="図 44" descr="テキスト&#10;&#10;自動的に生成された説明">
              <a:extLst>
                <a:ext uri="{FF2B5EF4-FFF2-40B4-BE49-F238E27FC236}">
                  <a16:creationId xmlns:a16="http://schemas.microsoft.com/office/drawing/2014/main" id="{FDD4CDDE-5A18-EE3E-DB77-A30FD50FC4D0}"/>
                </a:ext>
              </a:extLst>
            </p:cNvPr>
            <p:cNvPicPr>
              <a:picLocks noChangeAspect="1"/>
            </p:cNvPicPr>
            <p:nvPr/>
          </p:nvPicPr>
          <p:blipFill>
            <a:blip r:embed="rId12"/>
            <a:stretch>
              <a:fillRect/>
            </a:stretch>
          </p:blipFill>
          <p:spPr>
            <a:xfrm>
              <a:off x="5342492" y="3558567"/>
              <a:ext cx="6616700" cy="1866900"/>
            </a:xfrm>
            <a:prstGeom prst="rect">
              <a:avLst/>
            </a:prstGeom>
          </p:spPr>
        </p:pic>
        <p:cxnSp>
          <p:nvCxnSpPr>
            <p:cNvPr id="46" name="直線コネクタ 45">
              <a:extLst>
                <a:ext uri="{FF2B5EF4-FFF2-40B4-BE49-F238E27FC236}">
                  <a16:creationId xmlns:a16="http://schemas.microsoft.com/office/drawing/2014/main" id="{E96961BC-4283-2A76-2E98-666FE60C7090}"/>
                </a:ext>
              </a:extLst>
            </p:cNvPr>
            <p:cNvCxnSpPr>
              <a:cxnSpLocks/>
            </p:cNvCxnSpPr>
            <p:nvPr/>
          </p:nvCxnSpPr>
          <p:spPr>
            <a:xfrm>
              <a:off x="5506057" y="4170143"/>
              <a:ext cx="62396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C0858327-A238-F0E9-AE42-EADFDE1773E7}"/>
                </a:ext>
              </a:extLst>
            </p:cNvPr>
            <p:cNvCxnSpPr>
              <a:cxnSpLocks/>
            </p:cNvCxnSpPr>
            <p:nvPr/>
          </p:nvCxnSpPr>
          <p:spPr>
            <a:xfrm>
              <a:off x="5519263" y="4454946"/>
              <a:ext cx="622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D6A161C-27A4-EAB0-55F9-1D7BAD4EB79C}"/>
                </a:ext>
              </a:extLst>
            </p:cNvPr>
            <p:cNvCxnSpPr>
              <a:cxnSpLocks/>
            </p:cNvCxnSpPr>
            <p:nvPr/>
          </p:nvCxnSpPr>
          <p:spPr>
            <a:xfrm>
              <a:off x="5512928" y="4762391"/>
              <a:ext cx="622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63FAAC9E-0A44-D429-295C-1E72C78CFE1C}"/>
                </a:ext>
              </a:extLst>
            </p:cNvPr>
            <p:cNvCxnSpPr>
              <a:cxnSpLocks/>
            </p:cNvCxnSpPr>
            <p:nvPr/>
          </p:nvCxnSpPr>
          <p:spPr>
            <a:xfrm>
              <a:off x="5512928" y="5063605"/>
              <a:ext cx="14359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24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linds(horizont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linds(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linds(horizontal)">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a:extLst>
              <a:ext uri="{FF2B5EF4-FFF2-40B4-BE49-F238E27FC236}">
                <a16:creationId xmlns:a16="http://schemas.microsoft.com/office/drawing/2014/main" id="{DB93BD0B-07C1-CFC1-E524-EA8A750D8138}"/>
              </a:ext>
            </a:extLst>
          </p:cNvPr>
          <p:cNvSpPr/>
          <p:nvPr/>
        </p:nvSpPr>
        <p:spPr>
          <a:xfrm>
            <a:off x="8521407" y="5643168"/>
            <a:ext cx="2425828" cy="5241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952CDD45-7A90-C64C-8A37-45E7DA4EE45B}"/>
              </a:ext>
            </a:extLst>
          </p:cNvPr>
          <p:cNvSpPr>
            <a:spLocks noGrp="1"/>
          </p:cNvSpPr>
          <p:nvPr>
            <p:ph type="title"/>
          </p:nvPr>
        </p:nvSpPr>
        <p:spPr>
          <a:xfrm>
            <a:off x="456372" y="-154641"/>
            <a:ext cx="11274612" cy="1325563"/>
          </a:xfrm>
        </p:spPr>
        <p:txBody>
          <a:bodyPr/>
          <a:lstStyle/>
          <a:p>
            <a:r>
              <a:rPr kumimoji="1" lang="en-US" altLang="ja-JP" sz="3600" dirty="0"/>
              <a:t>Produce a lot of hyperons at J-PARC</a:t>
            </a:r>
            <a:endParaRPr kumimoji="1" lang="ja-JP" altLang="en-US" sz="3600"/>
          </a:p>
        </p:txBody>
      </p:sp>
      <p:sp>
        <p:nvSpPr>
          <p:cNvPr id="30" name="テキスト ボックス 29">
            <a:extLst>
              <a:ext uri="{FF2B5EF4-FFF2-40B4-BE49-F238E27FC236}">
                <a16:creationId xmlns:a16="http://schemas.microsoft.com/office/drawing/2014/main" id="{0675FA64-7517-3648-A719-4976A0A384FA}"/>
              </a:ext>
            </a:extLst>
          </p:cNvPr>
          <p:cNvSpPr txBox="1"/>
          <p:nvPr/>
        </p:nvSpPr>
        <p:spPr>
          <a:xfrm>
            <a:off x="990033" y="6304935"/>
            <a:ext cx="19367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12</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13</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 spill</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1" name="テキスト ボックス 30">
            <a:extLst>
              <a:ext uri="{FF2B5EF4-FFF2-40B4-BE49-F238E27FC236}">
                <a16:creationId xmlns:a16="http://schemas.microsoft.com/office/drawing/2014/main" id="{668A5BEC-F9FB-F54E-B24F-452D0BF7A062}"/>
              </a:ext>
            </a:extLst>
          </p:cNvPr>
          <p:cNvSpPr txBox="1"/>
          <p:nvPr/>
        </p:nvSpPr>
        <p:spPr>
          <a:xfrm>
            <a:off x="5455604" y="6351601"/>
            <a:ext cx="17443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7</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8</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 spill</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34" name="直線矢印コネクタ 33">
            <a:extLst>
              <a:ext uri="{FF2B5EF4-FFF2-40B4-BE49-F238E27FC236}">
                <a16:creationId xmlns:a16="http://schemas.microsoft.com/office/drawing/2014/main" id="{ABF1D04E-5C5E-E041-A000-EA6BEA3E11A1}"/>
              </a:ext>
            </a:extLst>
          </p:cNvPr>
          <p:cNvCxnSpPr>
            <a:cxnSpLocks/>
          </p:cNvCxnSpPr>
          <p:nvPr/>
        </p:nvCxnSpPr>
        <p:spPr>
          <a:xfrm>
            <a:off x="7366345" y="5824215"/>
            <a:ext cx="1155062" cy="2356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9" name="円/楕円 13">
            <a:extLst>
              <a:ext uri="{FF2B5EF4-FFF2-40B4-BE49-F238E27FC236}">
                <a16:creationId xmlns:a16="http://schemas.microsoft.com/office/drawing/2014/main" id="{E6AF44BE-A2B3-5A42-8845-F4D3C1E02F39}"/>
              </a:ext>
            </a:extLst>
          </p:cNvPr>
          <p:cNvSpPr/>
          <p:nvPr/>
        </p:nvSpPr>
        <p:spPr>
          <a:xfrm>
            <a:off x="8717882" y="5729848"/>
            <a:ext cx="281579" cy="281579"/>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0" name="テキスト ボックス 39">
            <a:extLst>
              <a:ext uri="{FF2B5EF4-FFF2-40B4-BE49-F238E27FC236}">
                <a16:creationId xmlns:a16="http://schemas.microsoft.com/office/drawing/2014/main" id="{41BEFB87-208D-E84D-ACA8-A71DCB941B8C}"/>
              </a:ext>
            </a:extLst>
          </p:cNvPr>
          <p:cNvSpPr txBox="1"/>
          <p:nvPr/>
        </p:nvSpPr>
        <p:spPr>
          <a:xfrm>
            <a:off x="7747557" y="5251636"/>
            <a:ext cx="1680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 target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2" name="円/楕円 31">
            <a:extLst>
              <a:ext uri="{FF2B5EF4-FFF2-40B4-BE49-F238E27FC236}">
                <a16:creationId xmlns:a16="http://schemas.microsoft.com/office/drawing/2014/main" id="{BD48334A-98C7-8745-A3A6-08FC07CD6CF8}"/>
              </a:ext>
            </a:extLst>
          </p:cNvPr>
          <p:cNvSpPr/>
          <p:nvPr/>
        </p:nvSpPr>
        <p:spPr>
          <a:xfrm>
            <a:off x="7930978" y="5702575"/>
            <a:ext cx="226222" cy="226222"/>
          </a:xfrm>
          <a:prstGeom prst="ellipse">
            <a:avLst/>
          </a:prstGeom>
          <a:gradFill flip="none" rotWithShape="1">
            <a:gsLst>
              <a:gs pos="0">
                <a:srgbClr val="FFFFFF"/>
              </a:gs>
              <a:gs pos="22000">
                <a:schemeClr val="bg1"/>
              </a:gs>
              <a:gs pos="69000">
                <a:srgbClr val="FF2F92"/>
              </a:gs>
              <a:gs pos="97000">
                <a:srgbClr val="FF2F92"/>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44" name="直線矢印コネクタ 43">
            <a:extLst>
              <a:ext uri="{FF2B5EF4-FFF2-40B4-BE49-F238E27FC236}">
                <a16:creationId xmlns:a16="http://schemas.microsoft.com/office/drawing/2014/main" id="{0142E65E-7662-E34B-9E4C-CC96E7AF5EEA}"/>
              </a:ext>
            </a:extLst>
          </p:cNvPr>
          <p:cNvCxnSpPr>
            <a:cxnSpLocks/>
          </p:cNvCxnSpPr>
          <p:nvPr/>
        </p:nvCxnSpPr>
        <p:spPr>
          <a:xfrm>
            <a:off x="8999461" y="5914563"/>
            <a:ext cx="1074437" cy="1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74EDAACC-711A-D943-B0E8-96700F4F3E71}"/>
              </a:ext>
            </a:extLst>
          </p:cNvPr>
          <p:cNvSpPr txBox="1"/>
          <p:nvPr/>
        </p:nvSpPr>
        <p:spPr>
          <a:xfrm>
            <a:off x="9358187" y="5307430"/>
            <a:ext cx="11144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S</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r>
              <a:rPr lang="en-US" altLang="ja-JP" dirty="0">
                <a:solidFill>
                  <a:srgbClr val="000000"/>
                </a:solidFill>
                <a:latin typeface="Meiryo"/>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beam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46" name="テキスト ボックス 45">
            <a:extLst>
              <a:ext uri="{FF2B5EF4-FFF2-40B4-BE49-F238E27FC236}">
                <a16:creationId xmlns:a16="http://schemas.microsoft.com/office/drawing/2014/main" id="{1E7DB0B0-23BE-A449-8D25-5E625FC5CB03}"/>
              </a:ext>
            </a:extLst>
          </p:cNvPr>
          <p:cNvSpPr txBox="1"/>
          <p:nvPr/>
        </p:nvSpPr>
        <p:spPr>
          <a:xfrm>
            <a:off x="9123328" y="6341892"/>
            <a:ext cx="13083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100</a:t>
            </a:r>
            <a:r>
              <a:rPr lang="en-US" altLang="ja-JP" dirty="0">
                <a:solidFill>
                  <a:srgbClr val="000000"/>
                </a:solidFill>
                <a:latin typeface="Meiryo"/>
              </a:rPr>
              <a:t> / spill</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3" name="グループ化 2">
            <a:extLst>
              <a:ext uri="{FF2B5EF4-FFF2-40B4-BE49-F238E27FC236}">
                <a16:creationId xmlns:a16="http://schemas.microsoft.com/office/drawing/2014/main" id="{65FCF8C2-559C-B148-803E-2534CC1419B5}"/>
              </a:ext>
            </a:extLst>
          </p:cNvPr>
          <p:cNvGrpSpPr/>
          <p:nvPr/>
        </p:nvGrpSpPr>
        <p:grpSpPr>
          <a:xfrm>
            <a:off x="3933960" y="5011611"/>
            <a:ext cx="1531105" cy="1484952"/>
            <a:chOff x="4748781" y="5569070"/>
            <a:chExt cx="1531105" cy="1484952"/>
          </a:xfrm>
        </p:grpSpPr>
        <p:sp>
          <p:nvSpPr>
            <p:cNvPr id="48" name="円/楕円 27">
              <a:extLst>
                <a:ext uri="{FF2B5EF4-FFF2-40B4-BE49-F238E27FC236}">
                  <a16:creationId xmlns:a16="http://schemas.microsoft.com/office/drawing/2014/main" id="{0798E62C-BB1D-3349-AB47-9B8BF2E4ADF7}"/>
                </a:ext>
              </a:extLst>
            </p:cNvPr>
            <p:cNvSpPr/>
            <p:nvPr/>
          </p:nvSpPr>
          <p:spPr>
            <a:xfrm>
              <a:off x="5154495" y="624021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13">
              <a:extLst>
                <a:ext uri="{FF2B5EF4-FFF2-40B4-BE49-F238E27FC236}">
                  <a16:creationId xmlns:a16="http://schemas.microsoft.com/office/drawing/2014/main" id="{FC6E6761-B094-3541-A999-32F12E4352D7}"/>
                </a:ext>
              </a:extLst>
            </p:cNvPr>
            <p:cNvSpPr/>
            <p:nvPr/>
          </p:nvSpPr>
          <p:spPr>
            <a:xfrm>
              <a:off x="5107092" y="591826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14">
              <a:extLst>
                <a:ext uri="{FF2B5EF4-FFF2-40B4-BE49-F238E27FC236}">
                  <a16:creationId xmlns:a16="http://schemas.microsoft.com/office/drawing/2014/main" id="{D4A42848-60C7-274B-B3F3-1DA5B51415AE}"/>
                </a:ext>
              </a:extLst>
            </p:cNvPr>
            <p:cNvSpPr/>
            <p:nvPr/>
          </p:nvSpPr>
          <p:spPr>
            <a:xfrm>
              <a:off x="5443645" y="559795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15">
              <a:extLst>
                <a:ext uri="{FF2B5EF4-FFF2-40B4-BE49-F238E27FC236}">
                  <a16:creationId xmlns:a16="http://schemas.microsoft.com/office/drawing/2014/main" id="{2F377D3B-2DD2-1946-BC71-5F4379D9DB2B}"/>
                </a:ext>
              </a:extLst>
            </p:cNvPr>
            <p:cNvSpPr/>
            <p:nvPr/>
          </p:nvSpPr>
          <p:spPr>
            <a:xfrm>
              <a:off x="5276004" y="594590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16">
              <a:extLst>
                <a:ext uri="{FF2B5EF4-FFF2-40B4-BE49-F238E27FC236}">
                  <a16:creationId xmlns:a16="http://schemas.microsoft.com/office/drawing/2014/main" id="{7F503A94-27A7-664C-91A9-217B828D40A2}"/>
                </a:ext>
              </a:extLst>
            </p:cNvPr>
            <p:cNvSpPr/>
            <p:nvPr/>
          </p:nvSpPr>
          <p:spPr>
            <a:xfrm>
              <a:off x="5428388" y="634733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17">
              <a:extLst>
                <a:ext uri="{FF2B5EF4-FFF2-40B4-BE49-F238E27FC236}">
                  <a16:creationId xmlns:a16="http://schemas.microsoft.com/office/drawing/2014/main" id="{747EBA8F-FFFA-7C45-BF3B-64AA4D6D4DB1}"/>
                </a:ext>
              </a:extLst>
            </p:cNvPr>
            <p:cNvSpPr/>
            <p:nvPr/>
          </p:nvSpPr>
          <p:spPr>
            <a:xfrm>
              <a:off x="5623195" y="610595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18">
              <a:extLst>
                <a:ext uri="{FF2B5EF4-FFF2-40B4-BE49-F238E27FC236}">
                  <a16:creationId xmlns:a16="http://schemas.microsoft.com/office/drawing/2014/main" id="{F8E59CF7-EC4A-284B-A159-ABE2C5CE3548}"/>
                </a:ext>
              </a:extLst>
            </p:cNvPr>
            <p:cNvSpPr/>
            <p:nvPr/>
          </p:nvSpPr>
          <p:spPr>
            <a:xfrm>
              <a:off x="5689278" y="632995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5" name="円/楕円 19">
              <a:extLst>
                <a:ext uri="{FF2B5EF4-FFF2-40B4-BE49-F238E27FC236}">
                  <a16:creationId xmlns:a16="http://schemas.microsoft.com/office/drawing/2014/main" id="{BCC65272-990C-6048-9824-E7ED1A182353}"/>
                </a:ext>
              </a:extLst>
            </p:cNvPr>
            <p:cNvSpPr/>
            <p:nvPr/>
          </p:nvSpPr>
          <p:spPr>
            <a:xfrm>
              <a:off x="5780200" y="579775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6" name="円/楕円 20">
              <a:extLst>
                <a:ext uri="{FF2B5EF4-FFF2-40B4-BE49-F238E27FC236}">
                  <a16:creationId xmlns:a16="http://schemas.microsoft.com/office/drawing/2014/main" id="{1177E43B-3F84-2642-9EB8-7DFAB9AA7637}"/>
                </a:ext>
              </a:extLst>
            </p:cNvPr>
            <p:cNvSpPr/>
            <p:nvPr/>
          </p:nvSpPr>
          <p:spPr>
            <a:xfrm>
              <a:off x="5850227" y="594990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7" name="円/楕円 21">
              <a:extLst>
                <a:ext uri="{FF2B5EF4-FFF2-40B4-BE49-F238E27FC236}">
                  <a16:creationId xmlns:a16="http://schemas.microsoft.com/office/drawing/2014/main" id="{56FD1C09-7810-5B42-A9D7-2035AE090906}"/>
                </a:ext>
              </a:extLst>
            </p:cNvPr>
            <p:cNvSpPr/>
            <p:nvPr/>
          </p:nvSpPr>
          <p:spPr>
            <a:xfrm>
              <a:off x="5753210" y="6033573"/>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8" name="円/楕円 22">
              <a:extLst>
                <a:ext uri="{FF2B5EF4-FFF2-40B4-BE49-F238E27FC236}">
                  <a16:creationId xmlns:a16="http://schemas.microsoft.com/office/drawing/2014/main" id="{7B77EAB0-2972-504E-A83E-732B9E646A84}"/>
                </a:ext>
              </a:extLst>
            </p:cNvPr>
            <p:cNvSpPr/>
            <p:nvPr/>
          </p:nvSpPr>
          <p:spPr>
            <a:xfrm>
              <a:off x="5237966" y="617842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9" name="円/楕円 23">
              <a:extLst>
                <a:ext uri="{FF2B5EF4-FFF2-40B4-BE49-F238E27FC236}">
                  <a16:creationId xmlns:a16="http://schemas.microsoft.com/office/drawing/2014/main" id="{821A66D7-9E73-754A-9AA3-44016856A3B5}"/>
                </a:ext>
              </a:extLst>
            </p:cNvPr>
            <p:cNvSpPr/>
            <p:nvPr/>
          </p:nvSpPr>
          <p:spPr>
            <a:xfrm>
              <a:off x="5492320" y="622283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1" name="円/楕円 25">
              <a:extLst>
                <a:ext uri="{FF2B5EF4-FFF2-40B4-BE49-F238E27FC236}">
                  <a16:creationId xmlns:a16="http://schemas.microsoft.com/office/drawing/2014/main" id="{5160EFB1-149E-7D4A-ACF2-1622108F8AF2}"/>
                </a:ext>
              </a:extLst>
            </p:cNvPr>
            <p:cNvSpPr/>
            <p:nvPr/>
          </p:nvSpPr>
          <p:spPr>
            <a:xfrm>
              <a:off x="5745481" y="618280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2" name="円/楕円 26">
              <a:extLst>
                <a:ext uri="{FF2B5EF4-FFF2-40B4-BE49-F238E27FC236}">
                  <a16:creationId xmlns:a16="http://schemas.microsoft.com/office/drawing/2014/main" id="{11B5B0B0-E401-9246-90DF-5A319331CC4D}"/>
                </a:ext>
              </a:extLst>
            </p:cNvPr>
            <p:cNvSpPr/>
            <p:nvPr/>
          </p:nvSpPr>
          <p:spPr>
            <a:xfrm>
              <a:off x="5267906" y="5736765"/>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63" name="円/楕円 28">
              <a:extLst>
                <a:ext uri="{FF2B5EF4-FFF2-40B4-BE49-F238E27FC236}">
                  <a16:creationId xmlns:a16="http://schemas.microsoft.com/office/drawing/2014/main" id="{647607B7-F11E-AD49-A147-0FCD44C36A67}"/>
                </a:ext>
              </a:extLst>
            </p:cNvPr>
            <p:cNvSpPr/>
            <p:nvPr/>
          </p:nvSpPr>
          <p:spPr>
            <a:xfrm>
              <a:off x="5630195" y="5673872"/>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81" name="円/楕円 27">
              <a:extLst>
                <a:ext uri="{FF2B5EF4-FFF2-40B4-BE49-F238E27FC236}">
                  <a16:creationId xmlns:a16="http://schemas.microsoft.com/office/drawing/2014/main" id="{D592C254-D0AB-DE45-AF16-A218F3097F11}"/>
                </a:ext>
              </a:extLst>
            </p:cNvPr>
            <p:cNvSpPr/>
            <p:nvPr/>
          </p:nvSpPr>
          <p:spPr>
            <a:xfrm>
              <a:off x="5306895" y="639261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2" name="円/楕円 13">
              <a:extLst>
                <a:ext uri="{FF2B5EF4-FFF2-40B4-BE49-F238E27FC236}">
                  <a16:creationId xmlns:a16="http://schemas.microsoft.com/office/drawing/2014/main" id="{2DD0F6C1-7E5A-B142-9B71-146FED93E152}"/>
                </a:ext>
              </a:extLst>
            </p:cNvPr>
            <p:cNvSpPr/>
            <p:nvPr/>
          </p:nvSpPr>
          <p:spPr>
            <a:xfrm>
              <a:off x="5259492" y="607066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3" name="円/楕円 15">
              <a:extLst>
                <a:ext uri="{FF2B5EF4-FFF2-40B4-BE49-F238E27FC236}">
                  <a16:creationId xmlns:a16="http://schemas.microsoft.com/office/drawing/2014/main" id="{3F678556-876A-9746-BD06-4E922969DA3B}"/>
                </a:ext>
              </a:extLst>
            </p:cNvPr>
            <p:cNvSpPr/>
            <p:nvPr/>
          </p:nvSpPr>
          <p:spPr>
            <a:xfrm>
              <a:off x="5428404" y="609830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4" name="円/楕円 16">
              <a:extLst>
                <a:ext uri="{FF2B5EF4-FFF2-40B4-BE49-F238E27FC236}">
                  <a16:creationId xmlns:a16="http://schemas.microsoft.com/office/drawing/2014/main" id="{84B2DF58-1FB1-6849-9622-BF5217BF6894}"/>
                </a:ext>
              </a:extLst>
            </p:cNvPr>
            <p:cNvSpPr/>
            <p:nvPr/>
          </p:nvSpPr>
          <p:spPr>
            <a:xfrm>
              <a:off x="5580788" y="649973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5" name="円/楕円 17">
              <a:extLst>
                <a:ext uri="{FF2B5EF4-FFF2-40B4-BE49-F238E27FC236}">
                  <a16:creationId xmlns:a16="http://schemas.microsoft.com/office/drawing/2014/main" id="{FC72FC1B-73C8-0C4B-A682-14B65B4B9C66}"/>
                </a:ext>
              </a:extLst>
            </p:cNvPr>
            <p:cNvSpPr/>
            <p:nvPr/>
          </p:nvSpPr>
          <p:spPr>
            <a:xfrm>
              <a:off x="5775595" y="625835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6" name="円/楕円 18">
              <a:extLst>
                <a:ext uri="{FF2B5EF4-FFF2-40B4-BE49-F238E27FC236}">
                  <a16:creationId xmlns:a16="http://schemas.microsoft.com/office/drawing/2014/main" id="{A3195D68-8A01-5744-82C2-96ADCCA22ECE}"/>
                </a:ext>
              </a:extLst>
            </p:cNvPr>
            <p:cNvSpPr/>
            <p:nvPr/>
          </p:nvSpPr>
          <p:spPr>
            <a:xfrm>
              <a:off x="5175194" y="564223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7" name="円/楕円 19">
              <a:extLst>
                <a:ext uri="{FF2B5EF4-FFF2-40B4-BE49-F238E27FC236}">
                  <a16:creationId xmlns:a16="http://schemas.microsoft.com/office/drawing/2014/main" id="{1E2800FF-6B90-0845-83BC-22BD313995E9}"/>
                </a:ext>
              </a:extLst>
            </p:cNvPr>
            <p:cNvSpPr/>
            <p:nvPr/>
          </p:nvSpPr>
          <p:spPr>
            <a:xfrm>
              <a:off x="5932600" y="595015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8" name="円/楕円 20">
              <a:extLst>
                <a:ext uri="{FF2B5EF4-FFF2-40B4-BE49-F238E27FC236}">
                  <a16:creationId xmlns:a16="http://schemas.microsoft.com/office/drawing/2014/main" id="{A54350EE-A658-9D49-A301-EF5E4E0AF15D}"/>
                </a:ext>
              </a:extLst>
            </p:cNvPr>
            <p:cNvSpPr/>
            <p:nvPr/>
          </p:nvSpPr>
          <p:spPr>
            <a:xfrm>
              <a:off x="5942061" y="6064830"/>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9" name="円/楕円 21">
              <a:extLst>
                <a:ext uri="{FF2B5EF4-FFF2-40B4-BE49-F238E27FC236}">
                  <a16:creationId xmlns:a16="http://schemas.microsoft.com/office/drawing/2014/main" id="{56CF4D6F-B5AA-F142-9C14-A970BA1620AA}"/>
                </a:ext>
              </a:extLst>
            </p:cNvPr>
            <p:cNvSpPr/>
            <p:nvPr/>
          </p:nvSpPr>
          <p:spPr>
            <a:xfrm>
              <a:off x="5905610" y="6185973"/>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0" name="円/楕円 22">
              <a:extLst>
                <a:ext uri="{FF2B5EF4-FFF2-40B4-BE49-F238E27FC236}">
                  <a16:creationId xmlns:a16="http://schemas.microsoft.com/office/drawing/2014/main" id="{3DE90217-4FC8-B84C-8776-315FED306696}"/>
                </a:ext>
              </a:extLst>
            </p:cNvPr>
            <p:cNvSpPr/>
            <p:nvPr/>
          </p:nvSpPr>
          <p:spPr>
            <a:xfrm>
              <a:off x="5390366" y="633082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1" name="円/楕円 23">
              <a:extLst>
                <a:ext uri="{FF2B5EF4-FFF2-40B4-BE49-F238E27FC236}">
                  <a16:creationId xmlns:a16="http://schemas.microsoft.com/office/drawing/2014/main" id="{B4347FEC-986E-E84D-B975-51B48334F5C6}"/>
                </a:ext>
              </a:extLst>
            </p:cNvPr>
            <p:cNvSpPr/>
            <p:nvPr/>
          </p:nvSpPr>
          <p:spPr>
            <a:xfrm>
              <a:off x="5349539" y="643615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2" name="円/楕円 25">
              <a:extLst>
                <a:ext uri="{FF2B5EF4-FFF2-40B4-BE49-F238E27FC236}">
                  <a16:creationId xmlns:a16="http://schemas.microsoft.com/office/drawing/2014/main" id="{E25A9A2B-C2BB-4E4E-8844-37E7972D08D9}"/>
                </a:ext>
              </a:extLst>
            </p:cNvPr>
            <p:cNvSpPr/>
            <p:nvPr/>
          </p:nvSpPr>
          <p:spPr>
            <a:xfrm>
              <a:off x="5662262" y="600231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3" name="円/楕円 26">
              <a:extLst>
                <a:ext uri="{FF2B5EF4-FFF2-40B4-BE49-F238E27FC236}">
                  <a16:creationId xmlns:a16="http://schemas.microsoft.com/office/drawing/2014/main" id="{7B88A156-FA5C-B946-9299-192B54C94640}"/>
                </a:ext>
              </a:extLst>
            </p:cNvPr>
            <p:cNvSpPr/>
            <p:nvPr/>
          </p:nvSpPr>
          <p:spPr>
            <a:xfrm>
              <a:off x="5420306" y="5889165"/>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4" name="円/楕円 28">
              <a:extLst>
                <a:ext uri="{FF2B5EF4-FFF2-40B4-BE49-F238E27FC236}">
                  <a16:creationId xmlns:a16="http://schemas.microsoft.com/office/drawing/2014/main" id="{4B52B09F-C9DE-2A48-B481-E9ECFFAA4AFE}"/>
                </a:ext>
              </a:extLst>
            </p:cNvPr>
            <p:cNvSpPr/>
            <p:nvPr/>
          </p:nvSpPr>
          <p:spPr>
            <a:xfrm>
              <a:off x="5782595" y="5826272"/>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95" name="円/楕円 27">
              <a:extLst>
                <a:ext uri="{FF2B5EF4-FFF2-40B4-BE49-F238E27FC236}">
                  <a16:creationId xmlns:a16="http://schemas.microsoft.com/office/drawing/2014/main" id="{2078ECAA-8D0D-B541-9CD8-EDFD967387D3}"/>
                </a:ext>
              </a:extLst>
            </p:cNvPr>
            <p:cNvSpPr/>
            <p:nvPr/>
          </p:nvSpPr>
          <p:spPr>
            <a:xfrm>
              <a:off x="5306895" y="639261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6" name="円/楕円 13">
              <a:extLst>
                <a:ext uri="{FF2B5EF4-FFF2-40B4-BE49-F238E27FC236}">
                  <a16:creationId xmlns:a16="http://schemas.microsoft.com/office/drawing/2014/main" id="{F67547C0-A1D6-754E-896B-E63587AAD050}"/>
                </a:ext>
              </a:extLst>
            </p:cNvPr>
            <p:cNvSpPr/>
            <p:nvPr/>
          </p:nvSpPr>
          <p:spPr>
            <a:xfrm>
              <a:off x="5259492" y="607066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7" name="円/楕円 14">
              <a:extLst>
                <a:ext uri="{FF2B5EF4-FFF2-40B4-BE49-F238E27FC236}">
                  <a16:creationId xmlns:a16="http://schemas.microsoft.com/office/drawing/2014/main" id="{A093243A-E28E-A541-80F6-658C6872A7DF}"/>
                </a:ext>
              </a:extLst>
            </p:cNvPr>
            <p:cNvSpPr/>
            <p:nvPr/>
          </p:nvSpPr>
          <p:spPr>
            <a:xfrm>
              <a:off x="5596045" y="575035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8" name="円/楕円 15">
              <a:extLst>
                <a:ext uri="{FF2B5EF4-FFF2-40B4-BE49-F238E27FC236}">
                  <a16:creationId xmlns:a16="http://schemas.microsoft.com/office/drawing/2014/main" id="{87AAF049-CA69-2C46-92F6-7FD11B6171DE}"/>
                </a:ext>
              </a:extLst>
            </p:cNvPr>
            <p:cNvSpPr/>
            <p:nvPr/>
          </p:nvSpPr>
          <p:spPr>
            <a:xfrm>
              <a:off x="5428404" y="609830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9" name="円/楕円 16">
              <a:extLst>
                <a:ext uri="{FF2B5EF4-FFF2-40B4-BE49-F238E27FC236}">
                  <a16:creationId xmlns:a16="http://schemas.microsoft.com/office/drawing/2014/main" id="{98509FED-A394-3C49-9CC4-376FB2F5E5E9}"/>
                </a:ext>
              </a:extLst>
            </p:cNvPr>
            <p:cNvSpPr/>
            <p:nvPr/>
          </p:nvSpPr>
          <p:spPr>
            <a:xfrm>
              <a:off x="5580788" y="649973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0" name="円/楕円 17">
              <a:extLst>
                <a:ext uri="{FF2B5EF4-FFF2-40B4-BE49-F238E27FC236}">
                  <a16:creationId xmlns:a16="http://schemas.microsoft.com/office/drawing/2014/main" id="{CDD713D5-D039-7447-9DB6-39A72FAA057A}"/>
                </a:ext>
              </a:extLst>
            </p:cNvPr>
            <p:cNvSpPr/>
            <p:nvPr/>
          </p:nvSpPr>
          <p:spPr>
            <a:xfrm>
              <a:off x="5775595" y="625835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1" name="円/楕円 18">
              <a:extLst>
                <a:ext uri="{FF2B5EF4-FFF2-40B4-BE49-F238E27FC236}">
                  <a16:creationId xmlns:a16="http://schemas.microsoft.com/office/drawing/2014/main" id="{FE8EDC1E-8FF9-AA4F-BE4F-A8F1871BCE52}"/>
                </a:ext>
              </a:extLst>
            </p:cNvPr>
            <p:cNvSpPr/>
            <p:nvPr/>
          </p:nvSpPr>
          <p:spPr>
            <a:xfrm>
              <a:off x="5841678" y="648235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2" name="円/楕円 19">
              <a:extLst>
                <a:ext uri="{FF2B5EF4-FFF2-40B4-BE49-F238E27FC236}">
                  <a16:creationId xmlns:a16="http://schemas.microsoft.com/office/drawing/2014/main" id="{C0D49505-8DDB-2044-AD0C-3F3DB0E04610}"/>
                </a:ext>
              </a:extLst>
            </p:cNvPr>
            <p:cNvSpPr/>
            <p:nvPr/>
          </p:nvSpPr>
          <p:spPr>
            <a:xfrm>
              <a:off x="5264955" y="556907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3" name="円/楕円 20">
              <a:extLst>
                <a:ext uri="{FF2B5EF4-FFF2-40B4-BE49-F238E27FC236}">
                  <a16:creationId xmlns:a16="http://schemas.microsoft.com/office/drawing/2014/main" id="{052F3848-3840-D64D-B2AC-1E526184229E}"/>
                </a:ext>
              </a:extLst>
            </p:cNvPr>
            <p:cNvSpPr/>
            <p:nvPr/>
          </p:nvSpPr>
          <p:spPr>
            <a:xfrm>
              <a:off x="5841678" y="5756093"/>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4" name="円/楕円 21">
              <a:extLst>
                <a:ext uri="{FF2B5EF4-FFF2-40B4-BE49-F238E27FC236}">
                  <a16:creationId xmlns:a16="http://schemas.microsoft.com/office/drawing/2014/main" id="{B9046C0B-9369-BB4A-9873-258DEB5E1D66}"/>
                </a:ext>
              </a:extLst>
            </p:cNvPr>
            <p:cNvSpPr/>
            <p:nvPr/>
          </p:nvSpPr>
          <p:spPr>
            <a:xfrm>
              <a:off x="4748781" y="5977191"/>
              <a:ext cx="320016"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5" name="円/楕円 22">
              <a:extLst>
                <a:ext uri="{FF2B5EF4-FFF2-40B4-BE49-F238E27FC236}">
                  <a16:creationId xmlns:a16="http://schemas.microsoft.com/office/drawing/2014/main" id="{F1EE2303-5694-1E4A-AC25-C2CF68C8C31E}"/>
                </a:ext>
              </a:extLst>
            </p:cNvPr>
            <p:cNvSpPr/>
            <p:nvPr/>
          </p:nvSpPr>
          <p:spPr>
            <a:xfrm>
              <a:off x="5390366" y="633082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6" name="円/楕円 23">
              <a:extLst>
                <a:ext uri="{FF2B5EF4-FFF2-40B4-BE49-F238E27FC236}">
                  <a16:creationId xmlns:a16="http://schemas.microsoft.com/office/drawing/2014/main" id="{6B37FD35-17A5-574B-81EE-EA235A2803C2}"/>
                </a:ext>
              </a:extLst>
            </p:cNvPr>
            <p:cNvSpPr/>
            <p:nvPr/>
          </p:nvSpPr>
          <p:spPr>
            <a:xfrm>
              <a:off x="5644720" y="637523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7" name="円/楕円 25">
              <a:extLst>
                <a:ext uri="{FF2B5EF4-FFF2-40B4-BE49-F238E27FC236}">
                  <a16:creationId xmlns:a16="http://schemas.microsoft.com/office/drawing/2014/main" id="{0FA5A317-FD29-7345-9902-1CC57C3F91DE}"/>
                </a:ext>
              </a:extLst>
            </p:cNvPr>
            <p:cNvSpPr/>
            <p:nvPr/>
          </p:nvSpPr>
          <p:spPr>
            <a:xfrm>
              <a:off x="5897881" y="633520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8" name="円/楕円 26">
              <a:extLst>
                <a:ext uri="{FF2B5EF4-FFF2-40B4-BE49-F238E27FC236}">
                  <a16:creationId xmlns:a16="http://schemas.microsoft.com/office/drawing/2014/main" id="{386CFDDC-EB7F-6C4B-A119-A3C9245D8DDB}"/>
                </a:ext>
              </a:extLst>
            </p:cNvPr>
            <p:cNvSpPr/>
            <p:nvPr/>
          </p:nvSpPr>
          <p:spPr>
            <a:xfrm>
              <a:off x="4900951" y="591336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9" name="円/楕円 28">
              <a:extLst>
                <a:ext uri="{FF2B5EF4-FFF2-40B4-BE49-F238E27FC236}">
                  <a16:creationId xmlns:a16="http://schemas.microsoft.com/office/drawing/2014/main" id="{0A67EF63-32FD-974B-9F6D-3FA7A2589FE7}"/>
                </a:ext>
              </a:extLst>
            </p:cNvPr>
            <p:cNvSpPr/>
            <p:nvPr/>
          </p:nvSpPr>
          <p:spPr>
            <a:xfrm>
              <a:off x="5609915" y="5862801"/>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10" name="円/楕円 27">
              <a:extLst>
                <a:ext uri="{FF2B5EF4-FFF2-40B4-BE49-F238E27FC236}">
                  <a16:creationId xmlns:a16="http://schemas.microsoft.com/office/drawing/2014/main" id="{0F6E4DCA-9348-9D4A-AFC9-1577F3765F66}"/>
                </a:ext>
              </a:extLst>
            </p:cNvPr>
            <p:cNvSpPr/>
            <p:nvPr/>
          </p:nvSpPr>
          <p:spPr>
            <a:xfrm>
              <a:off x="5459295" y="654501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1" name="円/楕円 13">
              <a:extLst>
                <a:ext uri="{FF2B5EF4-FFF2-40B4-BE49-F238E27FC236}">
                  <a16:creationId xmlns:a16="http://schemas.microsoft.com/office/drawing/2014/main" id="{0A1BDB6D-C0B8-3B4C-A965-FA935C7EDE9E}"/>
                </a:ext>
              </a:extLst>
            </p:cNvPr>
            <p:cNvSpPr/>
            <p:nvPr/>
          </p:nvSpPr>
          <p:spPr>
            <a:xfrm>
              <a:off x="5176392" y="579075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3" name="円/楕円 16">
              <a:extLst>
                <a:ext uri="{FF2B5EF4-FFF2-40B4-BE49-F238E27FC236}">
                  <a16:creationId xmlns:a16="http://schemas.microsoft.com/office/drawing/2014/main" id="{8CC8E007-C91A-614C-B302-35EEBBF4F52F}"/>
                </a:ext>
              </a:extLst>
            </p:cNvPr>
            <p:cNvSpPr/>
            <p:nvPr/>
          </p:nvSpPr>
          <p:spPr>
            <a:xfrm>
              <a:off x="5646854" y="629309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4" name="円/楕円 17">
              <a:extLst>
                <a:ext uri="{FF2B5EF4-FFF2-40B4-BE49-F238E27FC236}">
                  <a16:creationId xmlns:a16="http://schemas.microsoft.com/office/drawing/2014/main" id="{5A100985-F323-9144-B802-51EDC91F43AA}"/>
                </a:ext>
              </a:extLst>
            </p:cNvPr>
            <p:cNvSpPr/>
            <p:nvPr/>
          </p:nvSpPr>
          <p:spPr>
            <a:xfrm>
              <a:off x="5062423" y="63869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7" name="円/楕円 20">
              <a:extLst>
                <a:ext uri="{FF2B5EF4-FFF2-40B4-BE49-F238E27FC236}">
                  <a16:creationId xmlns:a16="http://schemas.microsoft.com/office/drawing/2014/main" id="{842F2F80-D448-0E4F-AB2F-1CF18C5C7FA5}"/>
                </a:ext>
              </a:extLst>
            </p:cNvPr>
            <p:cNvSpPr/>
            <p:nvPr/>
          </p:nvSpPr>
          <p:spPr>
            <a:xfrm>
              <a:off x="5351402" y="5982300"/>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8" name="円/楕円 21">
              <a:extLst>
                <a:ext uri="{FF2B5EF4-FFF2-40B4-BE49-F238E27FC236}">
                  <a16:creationId xmlns:a16="http://schemas.microsoft.com/office/drawing/2014/main" id="{9FB593B6-A118-EB4C-A43C-3220DF4171D2}"/>
                </a:ext>
              </a:extLst>
            </p:cNvPr>
            <p:cNvSpPr/>
            <p:nvPr/>
          </p:nvSpPr>
          <p:spPr>
            <a:xfrm>
              <a:off x="4847338" y="620215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9" name="円/楕円 22">
              <a:extLst>
                <a:ext uri="{FF2B5EF4-FFF2-40B4-BE49-F238E27FC236}">
                  <a16:creationId xmlns:a16="http://schemas.microsoft.com/office/drawing/2014/main" id="{C330B36D-CDB0-9B40-AFCC-2FC48A81830E}"/>
                </a:ext>
              </a:extLst>
            </p:cNvPr>
            <p:cNvSpPr/>
            <p:nvPr/>
          </p:nvSpPr>
          <p:spPr>
            <a:xfrm>
              <a:off x="5542766" y="648322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0" name="円/楕円 23">
              <a:extLst>
                <a:ext uri="{FF2B5EF4-FFF2-40B4-BE49-F238E27FC236}">
                  <a16:creationId xmlns:a16="http://schemas.microsoft.com/office/drawing/2014/main" id="{8983BF7A-5FD2-6F42-9849-628CCC62CB58}"/>
                </a:ext>
              </a:extLst>
            </p:cNvPr>
            <p:cNvSpPr/>
            <p:nvPr/>
          </p:nvSpPr>
          <p:spPr>
            <a:xfrm>
              <a:off x="5254849" y="655301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1" name="円/楕円 25">
              <a:extLst>
                <a:ext uri="{FF2B5EF4-FFF2-40B4-BE49-F238E27FC236}">
                  <a16:creationId xmlns:a16="http://schemas.microsoft.com/office/drawing/2014/main" id="{E5CDF306-6979-694B-85B8-772FBFD29A9F}"/>
                </a:ext>
              </a:extLst>
            </p:cNvPr>
            <p:cNvSpPr/>
            <p:nvPr/>
          </p:nvSpPr>
          <p:spPr>
            <a:xfrm>
              <a:off x="4824246" y="585500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2" name="円/楕円 26">
              <a:extLst>
                <a:ext uri="{FF2B5EF4-FFF2-40B4-BE49-F238E27FC236}">
                  <a16:creationId xmlns:a16="http://schemas.microsoft.com/office/drawing/2014/main" id="{2D02F830-8D24-0C42-99DD-5C9791C6FCAA}"/>
                </a:ext>
              </a:extLst>
            </p:cNvPr>
            <p:cNvSpPr/>
            <p:nvPr/>
          </p:nvSpPr>
          <p:spPr>
            <a:xfrm>
              <a:off x="4855126" y="6288101"/>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3" name="円/楕円 28">
              <a:extLst>
                <a:ext uri="{FF2B5EF4-FFF2-40B4-BE49-F238E27FC236}">
                  <a16:creationId xmlns:a16="http://schemas.microsoft.com/office/drawing/2014/main" id="{38C62702-4FDF-AD4B-BEA4-618FD2B07CF2}"/>
                </a:ext>
              </a:extLst>
            </p:cNvPr>
            <p:cNvSpPr/>
            <p:nvPr/>
          </p:nvSpPr>
          <p:spPr>
            <a:xfrm>
              <a:off x="5416745" y="5571319"/>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12" name="円/楕円 15">
              <a:extLst>
                <a:ext uri="{FF2B5EF4-FFF2-40B4-BE49-F238E27FC236}">
                  <a16:creationId xmlns:a16="http://schemas.microsoft.com/office/drawing/2014/main" id="{A008E714-C34D-7A4C-827C-4BD0E6A4B835}"/>
                </a:ext>
              </a:extLst>
            </p:cNvPr>
            <p:cNvSpPr/>
            <p:nvPr/>
          </p:nvSpPr>
          <p:spPr>
            <a:xfrm>
              <a:off x="5222029" y="622568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5" name="円/楕円 18">
              <a:extLst>
                <a:ext uri="{FF2B5EF4-FFF2-40B4-BE49-F238E27FC236}">
                  <a16:creationId xmlns:a16="http://schemas.microsoft.com/office/drawing/2014/main" id="{597CD513-667A-9F41-8A66-65C44B9D7728}"/>
                </a:ext>
              </a:extLst>
            </p:cNvPr>
            <p:cNvSpPr/>
            <p:nvPr/>
          </p:nvSpPr>
          <p:spPr>
            <a:xfrm>
              <a:off x="5041474" y="6091157"/>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4" name="円/楕円 28">
              <a:extLst>
                <a:ext uri="{FF2B5EF4-FFF2-40B4-BE49-F238E27FC236}">
                  <a16:creationId xmlns:a16="http://schemas.microsoft.com/office/drawing/2014/main" id="{73CB8C46-B7E9-1B45-9654-90A4D672B28B}"/>
                </a:ext>
              </a:extLst>
            </p:cNvPr>
            <p:cNvSpPr/>
            <p:nvPr/>
          </p:nvSpPr>
          <p:spPr>
            <a:xfrm>
              <a:off x="5569145" y="5723719"/>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5" name="円/楕円 28">
              <a:extLst>
                <a:ext uri="{FF2B5EF4-FFF2-40B4-BE49-F238E27FC236}">
                  <a16:creationId xmlns:a16="http://schemas.microsoft.com/office/drawing/2014/main" id="{133B0E13-F3B7-EE46-955B-40BE849967A4}"/>
                </a:ext>
              </a:extLst>
            </p:cNvPr>
            <p:cNvSpPr/>
            <p:nvPr/>
          </p:nvSpPr>
          <p:spPr>
            <a:xfrm>
              <a:off x="4992411" y="5678181"/>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26" name="円/楕円 19">
              <a:extLst>
                <a:ext uri="{FF2B5EF4-FFF2-40B4-BE49-F238E27FC236}">
                  <a16:creationId xmlns:a16="http://schemas.microsoft.com/office/drawing/2014/main" id="{D4E34862-F276-164C-8BC4-5FDCF2EEF28C}"/>
                </a:ext>
              </a:extLst>
            </p:cNvPr>
            <p:cNvSpPr/>
            <p:nvPr/>
          </p:nvSpPr>
          <p:spPr>
            <a:xfrm>
              <a:off x="5137982" y="582029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7" name="円/楕円 19">
              <a:extLst>
                <a:ext uri="{FF2B5EF4-FFF2-40B4-BE49-F238E27FC236}">
                  <a16:creationId xmlns:a16="http://schemas.microsoft.com/office/drawing/2014/main" id="{F375BBB1-9B1F-364E-A1BA-51F2D361CC40}"/>
                </a:ext>
              </a:extLst>
            </p:cNvPr>
            <p:cNvSpPr/>
            <p:nvPr/>
          </p:nvSpPr>
          <p:spPr>
            <a:xfrm>
              <a:off x="5067114" y="649224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8" name="円/楕円 25">
              <a:extLst>
                <a:ext uri="{FF2B5EF4-FFF2-40B4-BE49-F238E27FC236}">
                  <a16:creationId xmlns:a16="http://schemas.microsoft.com/office/drawing/2014/main" id="{F39B3E63-928A-5647-AAA1-BB9F647F34C8}"/>
                </a:ext>
              </a:extLst>
            </p:cNvPr>
            <p:cNvSpPr/>
            <p:nvPr/>
          </p:nvSpPr>
          <p:spPr>
            <a:xfrm>
              <a:off x="5557061" y="6709235"/>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29" name="円/楕円 25">
              <a:extLst>
                <a:ext uri="{FF2B5EF4-FFF2-40B4-BE49-F238E27FC236}">
                  <a16:creationId xmlns:a16="http://schemas.microsoft.com/office/drawing/2014/main" id="{0E9ECBD1-9E3F-F442-996D-FA06065D0AC5}"/>
                </a:ext>
              </a:extLst>
            </p:cNvPr>
            <p:cNvSpPr/>
            <p:nvPr/>
          </p:nvSpPr>
          <p:spPr>
            <a:xfrm>
              <a:off x="5778827" y="6561526"/>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0" name="円/楕円 19">
              <a:extLst>
                <a:ext uri="{FF2B5EF4-FFF2-40B4-BE49-F238E27FC236}">
                  <a16:creationId xmlns:a16="http://schemas.microsoft.com/office/drawing/2014/main" id="{C3889479-EC51-4B4D-848B-EA21A0030266}"/>
                </a:ext>
              </a:extLst>
            </p:cNvPr>
            <p:cNvSpPr/>
            <p:nvPr/>
          </p:nvSpPr>
          <p:spPr>
            <a:xfrm>
              <a:off x="5446324" y="6376669"/>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6" name="円/楕円 19">
              <a:extLst>
                <a:ext uri="{FF2B5EF4-FFF2-40B4-BE49-F238E27FC236}">
                  <a16:creationId xmlns:a16="http://schemas.microsoft.com/office/drawing/2014/main" id="{B2CF6749-3C49-3849-AF8E-51A45F565B86}"/>
                </a:ext>
              </a:extLst>
            </p:cNvPr>
            <p:cNvSpPr/>
            <p:nvPr/>
          </p:nvSpPr>
          <p:spPr>
            <a:xfrm>
              <a:off x="5603111" y="607585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1" name="円/楕円 19">
              <a:extLst>
                <a:ext uri="{FF2B5EF4-FFF2-40B4-BE49-F238E27FC236}">
                  <a16:creationId xmlns:a16="http://schemas.microsoft.com/office/drawing/2014/main" id="{0F78C855-89D2-E647-8C3C-CF7143638696}"/>
                </a:ext>
              </a:extLst>
            </p:cNvPr>
            <p:cNvSpPr/>
            <p:nvPr/>
          </p:nvSpPr>
          <p:spPr>
            <a:xfrm>
              <a:off x="5416744" y="5842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2" name="円/楕円 20">
              <a:extLst>
                <a:ext uri="{FF2B5EF4-FFF2-40B4-BE49-F238E27FC236}">
                  <a16:creationId xmlns:a16="http://schemas.microsoft.com/office/drawing/2014/main" id="{C4E1CC01-3D89-334E-BA1C-4DC875D6713D}"/>
                </a:ext>
              </a:extLst>
            </p:cNvPr>
            <p:cNvSpPr/>
            <p:nvPr/>
          </p:nvSpPr>
          <p:spPr>
            <a:xfrm>
              <a:off x="5845867" y="597050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3" name="円/楕円 20">
              <a:extLst>
                <a:ext uri="{FF2B5EF4-FFF2-40B4-BE49-F238E27FC236}">
                  <a16:creationId xmlns:a16="http://schemas.microsoft.com/office/drawing/2014/main" id="{30F69F01-AD0A-9A44-A7B3-36E4FDA689FA}"/>
                </a:ext>
              </a:extLst>
            </p:cNvPr>
            <p:cNvSpPr/>
            <p:nvPr/>
          </p:nvSpPr>
          <p:spPr>
            <a:xfrm>
              <a:off x="4983654" y="5838660"/>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4" name="円/楕円 19">
              <a:extLst>
                <a:ext uri="{FF2B5EF4-FFF2-40B4-BE49-F238E27FC236}">
                  <a16:creationId xmlns:a16="http://schemas.microsoft.com/office/drawing/2014/main" id="{E90E015E-CE7C-C048-A737-2B7D850AE2BB}"/>
                </a:ext>
              </a:extLst>
            </p:cNvPr>
            <p:cNvSpPr/>
            <p:nvPr/>
          </p:nvSpPr>
          <p:spPr>
            <a:xfrm>
              <a:off x="4894374" y="638167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5" name="円/楕円 25">
              <a:extLst>
                <a:ext uri="{FF2B5EF4-FFF2-40B4-BE49-F238E27FC236}">
                  <a16:creationId xmlns:a16="http://schemas.microsoft.com/office/drawing/2014/main" id="{D34AC9D8-D57E-B346-AC2A-675FD58C62E7}"/>
                </a:ext>
              </a:extLst>
            </p:cNvPr>
            <p:cNvSpPr/>
            <p:nvPr/>
          </p:nvSpPr>
          <p:spPr>
            <a:xfrm>
              <a:off x="5349439" y="6058435"/>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6" name="円/楕円 19">
              <a:extLst>
                <a:ext uri="{FF2B5EF4-FFF2-40B4-BE49-F238E27FC236}">
                  <a16:creationId xmlns:a16="http://schemas.microsoft.com/office/drawing/2014/main" id="{91FA7FBA-F349-0943-93AA-469827FD697C}"/>
                </a:ext>
              </a:extLst>
            </p:cNvPr>
            <p:cNvSpPr/>
            <p:nvPr/>
          </p:nvSpPr>
          <p:spPr>
            <a:xfrm>
              <a:off x="5294281" y="649942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7" name="円/楕円 19">
              <a:extLst>
                <a:ext uri="{FF2B5EF4-FFF2-40B4-BE49-F238E27FC236}">
                  <a16:creationId xmlns:a16="http://schemas.microsoft.com/office/drawing/2014/main" id="{D3E98494-1EFB-DA41-B55F-CEA5CB903576}"/>
                </a:ext>
              </a:extLst>
            </p:cNvPr>
            <p:cNvSpPr/>
            <p:nvPr/>
          </p:nvSpPr>
          <p:spPr>
            <a:xfrm>
              <a:off x="5616321" y="651182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8" name="円/楕円 25">
              <a:extLst>
                <a:ext uri="{FF2B5EF4-FFF2-40B4-BE49-F238E27FC236}">
                  <a16:creationId xmlns:a16="http://schemas.microsoft.com/office/drawing/2014/main" id="{2A2131DE-E6B6-A849-BEE7-53FDE6CBB951}"/>
                </a:ext>
              </a:extLst>
            </p:cNvPr>
            <p:cNvSpPr/>
            <p:nvPr/>
          </p:nvSpPr>
          <p:spPr>
            <a:xfrm>
              <a:off x="5184609" y="6089892"/>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9" name="円/楕円 20">
              <a:extLst>
                <a:ext uri="{FF2B5EF4-FFF2-40B4-BE49-F238E27FC236}">
                  <a16:creationId xmlns:a16="http://schemas.microsoft.com/office/drawing/2014/main" id="{88D22996-6DB4-B04A-B3D2-6A9DF0636D9D}"/>
                </a:ext>
              </a:extLst>
            </p:cNvPr>
            <p:cNvSpPr/>
            <p:nvPr/>
          </p:nvSpPr>
          <p:spPr>
            <a:xfrm>
              <a:off x="5268721" y="671619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0" name="円/楕円 19">
              <a:extLst>
                <a:ext uri="{FF2B5EF4-FFF2-40B4-BE49-F238E27FC236}">
                  <a16:creationId xmlns:a16="http://schemas.microsoft.com/office/drawing/2014/main" id="{EABC66FE-D10A-D947-A481-E3D4A88586AA}"/>
                </a:ext>
              </a:extLst>
            </p:cNvPr>
            <p:cNvSpPr/>
            <p:nvPr/>
          </p:nvSpPr>
          <p:spPr>
            <a:xfrm>
              <a:off x="4771361" y="632120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1" name="円/楕円 20">
              <a:extLst>
                <a:ext uri="{FF2B5EF4-FFF2-40B4-BE49-F238E27FC236}">
                  <a16:creationId xmlns:a16="http://schemas.microsoft.com/office/drawing/2014/main" id="{ABAA0C3A-EC50-B945-8BF9-EF5971D2FE53}"/>
                </a:ext>
              </a:extLst>
            </p:cNvPr>
            <p:cNvSpPr/>
            <p:nvPr/>
          </p:nvSpPr>
          <p:spPr>
            <a:xfrm>
              <a:off x="4841388" y="64733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2" name="円/楕円 21">
              <a:extLst>
                <a:ext uri="{FF2B5EF4-FFF2-40B4-BE49-F238E27FC236}">
                  <a16:creationId xmlns:a16="http://schemas.microsoft.com/office/drawing/2014/main" id="{7A32B052-4D30-A248-BF04-E2609F4997CA}"/>
                </a:ext>
              </a:extLst>
            </p:cNvPr>
            <p:cNvSpPr/>
            <p:nvPr/>
          </p:nvSpPr>
          <p:spPr>
            <a:xfrm>
              <a:off x="4841372" y="6546065"/>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3" name="円/楕円 19">
              <a:extLst>
                <a:ext uri="{FF2B5EF4-FFF2-40B4-BE49-F238E27FC236}">
                  <a16:creationId xmlns:a16="http://schemas.microsoft.com/office/drawing/2014/main" id="{FF8469A0-2D15-3840-B29B-F15C0C75CBFF}"/>
                </a:ext>
              </a:extLst>
            </p:cNvPr>
            <p:cNvSpPr/>
            <p:nvPr/>
          </p:nvSpPr>
          <p:spPr>
            <a:xfrm>
              <a:off x="4923761" y="647360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4" name="円/楕円 20">
              <a:extLst>
                <a:ext uri="{FF2B5EF4-FFF2-40B4-BE49-F238E27FC236}">
                  <a16:creationId xmlns:a16="http://schemas.microsoft.com/office/drawing/2014/main" id="{4849FAA7-B37F-C249-A8A1-25CC597E8F08}"/>
                </a:ext>
              </a:extLst>
            </p:cNvPr>
            <p:cNvSpPr/>
            <p:nvPr/>
          </p:nvSpPr>
          <p:spPr>
            <a:xfrm>
              <a:off x="4993788" y="66257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5" name="円/楕円 28">
              <a:extLst>
                <a:ext uri="{FF2B5EF4-FFF2-40B4-BE49-F238E27FC236}">
                  <a16:creationId xmlns:a16="http://schemas.microsoft.com/office/drawing/2014/main" id="{FB0AF29D-0152-DB42-AC67-8800580BEFD6}"/>
                </a:ext>
              </a:extLst>
            </p:cNvPr>
            <p:cNvSpPr/>
            <p:nvPr/>
          </p:nvSpPr>
          <p:spPr>
            <a:xfrm>
              <a:off x="4773756" y="6349719"/>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46" name="円/楕円 20">
              <a:extLst>
                <a:ext uri="{FF2B5EF4-FFF2-40B4-BE49-F238E27FC236}">
                  <a16:creationId xmlns:a16="http://schemas.microsoft.com/office/drawing/2014/main" id="{0C5B9B61-35B5-E34D-B6B4-FDDC6321C18A}"/>
                </a:ext>
              </a:extLst>
            </p:cNvPr>
            <p:cNvSpPr/>
            <p:nvPr/>
          </p:nvSpPr>
          <p:spPr>
            <a:xfrm>
              <a:off x="4993788" y="6625754"/>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7" name="円/楕円 20">
              <a:extLst>
                <a:ext uri="{FF2B5EF4-FFF2-40B4-BE49-F238E27FC236}">
                  <a16:creationId xmlns:a16="http://schemas.microsoft.com/office/drawing/2014/main" id="{94F09D2A-F4FF-214C-8B14-87225206221E}"/>
                </a:ext>
              </a:extLst>
            </p:cNvPr>
            <p:cNvSpPr/>
            <p:nvPr/>
          </p:nvSpPr>
          <p:spPr>
            <a:xfrm>
              <a:off x="5716547" y="6246677"/>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8" name="円/楕円 19">
              <a:extLst>
                <a:ext uri="{FF2B5EF4-FFF2-40B4-BE49-F238E27FC236}">
                  <a16:creationId xmlns:a16="http://schemas.microsoft.com/office/drawing/2014/main" id="{FA3EDCBC-FACE-AF4B-8FC6-721C42648379}"/>
                </a:ext>
              </a:extLst>
            </p:cNvPr>
            <p:cNvSpPr/>
            <p:nvPr/>
          </p:nvSpPr>
          <p:spPr>
            <a:xfrm>
              <a:off x="4977674" y="6330825"/>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9" name="円/楕円 19">
              <a:extLst>
                <a:ext uri="{FF2B5EF4-FFF2-40B4-BE49-F238E27FC236}">
                  <a16:creationId xmlns:a16="http://schemas.microsoft.com/office/drawing/2014/main" id="{E869062D-B19D-D448-889C-E080B5C315FB}"/>
                </a:ext>
              </a:extLst>
            </p:cNvPr>
            <p:cNvSpPr/>
            <p:nvPr/>
          </p:nvSpPr>
          <p:spPr>
            <a:xfrm>
              <a:off x="4779852" y="610407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0" name="円/楕円 19">
              <a:extLst>
                <a:ext uri="{FF2B5EF4-FFF2-40B4-BE49-F238E27FC236}">
                  <a16:creationId xmlns:a16="http://schemas.microsoft.com/office/drawing/2014/main" id="{D67DCAD2-D6E5-5D46-9F85-A18726DFECD3}"/>
                </a:ext>
              </a:extLst>
            </p:cNvPr>
            <p:cNvSpPr/>
            <p:nvPr/>
          </p:nvSpPr>
          <p:spPr>
            <a:xfrm>
              <a:off x="5348850" y="633063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1" name="円/楕円 19">
              <a:extLst>
                <a:ext uri="{FF2B5EF4-FFF2-40B4-BE49-F238E27FC236}">
                  <a16:creationId xmlns:a16="http://schemas.microsoft.com/office/drawing/2014/main" id="{2861B187-DCC9-1F4D-A230-393B7AC70207}"/>
                </a:ext>
              </a:extLst>
            </p:cNvPr>
            <p:cNvSpPr/>
            <p:nvPr/>
          </p:nvSpPr>
          <p:spPr>
            <a:xfrm>
              <a:off x="5261755" y="6578594"/>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cxnSp>
        <p:nvCxnSpPr>
          <p:cNvPr id="6" name="直線矢印コネクタ 5">
            <a:extLst>
              <a:ext uri="{FF2B5EF4-FFF2-40B4-BE49-F238E27FC236}">
                <a16:creationId xmlns:a16="http://schemas.microsoft.com/office/drawing/2014/main" id="{9AD2E539-2007-CA47-80C2-6F0A5EC277CF}"/>
              </a:ext>
            </a:extLst>
          </p:cNvPr>
          <p:cNvCxnSpPr/>
          <p:nvPr/>
        </p:nvCxnSpPr>
        <p:spPr>
          <a:xfrm>
            <a:off x="1011492" y="5735637"/>
            <a:ext cx="269561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円/楕円 13">
            <a:extLst>
              <a:ext uri="{FF2B5EF4-FFF2-40B4-BE49-F238E27FC236}">
                <a16:creationId xmlns:a16="http://schemas.microsoft.com/office/drawing/2014/main" id="{602337C7-9365-7244-9DF8-3309C8CBD171}"/>
              </a:ext>
            </a:extLst>
          </p:cNvPr>
          <p:cNvSpPr/>
          <p:nvPr/>
        </p:nvSpPr>
        <p:spPr>
          <a:xfrm>
            <a:off x="1830959" y="5600658"/>
            <a:ext cx="281579" cy="281579"/>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7" name="テキスト ボックス 6">
            <a:extLst>
              <a:ext uri="{FF2B5EF4-FFF2-40B4-BE49-F238E27FC236}">
                <a16:creationId xmlns:a16="http://schemas.microsoft.com/office/drawing/2014/main" id="{EEF4FFFD-2465-904F-B54F-79E36969A68A}"/>
              </a:ext>
            </a:extLst>
          </p:cNvPr>
          <p:cNvSpPr txBox="1"/>
          <p:nvPr/>
        </p:nvSpPr>
        <p:spPr>
          <a:xfrm>
            <a:off x="3274797" y="4905900"/>
            <a:ext cx="12401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Au target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 name="テキスト ボックス 7">
            <a:extLst>
              <a:ext uri="{FF2B5EF4-FFF2-40B4-BE49-F238E27FC236}">
                <a16:creationId xmlns:a16="http://schemas.microsoft.com/office/drawing/2014/main" id="{FD02ABB4-5ADB-B345-A96E-6EB435670CA7}"/>
              </a:ext>
            </a:extLst>
          </p:cNvPr>
          <p:cNvSpPr txBox="1"/>
          <p:nvPr/>
        </p:nvSpPr>
        <p:spPr>
          <a:xfrm>
            <a:off x="1185981" y="5052936"/>
            <a:ext cx="16321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 beam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1" name="直線矢印コネクタ 10">
            <a:extLst>
              <a:ext uri="{FF2B5EF4-FFF2-40B4-BE49-F238E27FC236}">
                <a16:creationId xmlns:a16="http://schemas.microsoft.com/office/drawing/2014/main" id="{C2A5C5B1-A638-5846-AD2E-7AF1646A01BF}"/>
              </a:ext>
            </a:extLst>
          </p:cNvPr>
          <p:cNvCxnSpPr/>
          <p:nvPr/>
        </p:nvCxnSpPr>
        <p:spPr>
          <a:xfrm flipV="1">
            <a:off x="5525631" y="5069662"/>
            <a:ext cx="1731305" cy="3086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円/楕円 153">
            <a:extLst>
              <a:ext uri="{FF2B5EF4-FFF2-40B4-BE49-F238E27FC236}">
                <a16:creationId xmlns:a16="http://schemas.microsoft.com/office/drawing/2014/main" id="{1C284275-1BA2-BB43-8FA0-B5839F1CA669}"/>
              </a:ext>
            </a:extLst>
          </p:cNvPr>
          <p:cNvSpPr/>
          <p:nvPr/>
        </p:nvSpPr>
        <p:spPr>
          <a:xfrm>
            <a:off x="5886614" y="5153961"/>
            <a:ext cx="226222" cy="226222"/>
          </a:xfrm>
          <a:prstGeom prst="ellipse">
            <a:avLst/>
          </a:prstGeom>
          <a:gradFill flip="none" rotWithShape="1">
            <a:gsLst>
              <a:gs pos="0">
                <a:srgbClr val="FFFFFF"/>
              </a:gs>
              <a:gs pos="22000">
                <a:schemeClr val="bg1"/>
              </a:gs>
              <a:gs pos="69000">
                <a:srgbClr val="FFC000"/>
              </a:gs>
              <a:gs pos="97000">
                <a:srgbClr val="FF9300"/>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2" name="テキスト ボックス 11">
            <a:extLst>
              <a:ext uri="{FF2B5EF4-FFF2-40B4-BE49-F238E27FC236}">
                <a16:creationId xmlns:a16="http://schemas.microsoft.com/office/drawing/2014/main" id="{14344079-7CBC-6441-B711-E4CDDB53265E}"/>
              </a:ext>
            </a:extLst>
          </p:cNvPr>
          <p:cNvSpPr txBox="1"/>
          <p:nvPr/>
        </p:nvSpPr>
        <p:spPr>
          <a:xfrm>
            <a:off x="6030222" y="5360610"/>
            <a:ext cx="1140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p</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meson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55" name="テキスト ボックス 154">
            <a:extLst>
              <a:ext uri="{FF2B5EF4-FFF2-40B4-BE49-F238E27FC236}">
                <a16:creationId xmlns:a16="http://schemas.microsoft.com/office/drawing/2014/main" id="{EAFF3F5C-91F4-C443-B50E-8035431BFAD7}"/>
              </a:ext>
            </a:extLst>
          </p:cNvPr>
          <p:cNvSpPr txBox="1"/>
          <p:nvPr/>
        </p:nvSpPr>
        <p:spPr>
          <a:xfrm>
            <a:off x="5746908" y="4688613"/>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n-lt"/>
                <a:ea typeface="+mn-ea"/>
                <a:cs typeface="+mn-cs"/>
              </a:rPr>
              <a:t>K</a:t>
            </a:r>
            <a:r>
              <a:rPr lang="en-US" altLang="ja-JP" dirty="0">
                <a:solidFill>
                  <a:srgbClr val="000000"/>
                </a:solidFill>
                <a:latin typeface="Meiryo"/>
              </a:rPr>
              <a:t> meson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57" name="曲線コネクタ 156">
            <a:extLst>
              <a:ext uri="{FF2B5EF4-FFF2-40B4-BE49-F238E27FC236}">
                <a16:creationId xmlns:a16="http://schemas.microsoft.com/office/drawing/2014/main" id="{6930C338-52F0-7648-832E-26181EC4ACDE}"/>
              </a:ext>
            </a:extLst>
          </p:cNvPr>
          <p:cNvCxnSpPr/>
          <p:nvPr/>
        </p:nvCxnSpPr>
        <p:spPr>
          <a:xfrm rot="16200000" flipH="1">
            <a:off x="6864192" y="5454793"/>
            <a:ext cx="605527" cy="605527"/>
          </a:xfrm>
          <a:prstGeom prst="curvedConnector3">
            <a:avLst>
              <a:gd name="adj1" fmla="val 52041"/>
            </a:avLst>
          </a:prstGeom>
          <a:ln w="57150">
            <a:solidFill>
              <a:schemeClr val="tx1"/>
            </a:solidFill>
          </a:ln>
          <a:scene3d>
            <a:camera prst="orthographicFront">
              <a:rot lat="0" lon="0" rev="189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59" name="曲線コネクタ 158">
            <a:extLst>
              <a:ext uri="{FF2B5EF4-FFF2-40B4-BE49-F238E27FC236}">
                <a16:creationId xmlns:a16="http://schemas.microsoft.com/office/drawing/2014/main" id="{881FAB35-C7A8-F042-90AC-A0A22E10CE74}"/>
              </a:ext>
            </a:extLst>
          </p:cNvPr>
          <p:cNvCxnSpPr/>
          <p:nvPr/>
        </p:nvCxnSpPr>
        <p:spPr>
          <a:xfrm rot="16200000" flipH="1">
            <a:off x="7042986" y="5472983"/>
            <a:ext cx="605527" cy="605527"/>
          </a:xfrm>
          <a:prstGeom prst="curvedConnector3">
            <a:avLst>
              <a:gd name="adj1" fmla="val 52041"/>
            </a:avLst>
          </a:prstGeom>
          <a:ln w="57150">
            <a:solidFill>
              <a:schemeClr val="tx1"/>
            </a:solidFill>
          </a:ln>
          <a:scene3d>
            <a:camera prst="orthographicFront">
              <a:rot lat="0" lon="0" rev="189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242C78EC-8899-AD46-9C1F-1B4AB12801A3}"/>
              </a:ext>
            </a:extLst>
          </p:cNvPr>
          <p:cNvCxnSpPr/>
          <p:nvPr/>
        </p:nvCxnSpPr>
        <p:spPr>
          <a:xfrm>
            <a:off x="5664220" y="5800296"/>
            <a:ext cx="1502735" cy="2163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3" name="円/楕円 152">
            <a:extLst>
              <a:ext uri="{FF2B5EF4-FFF2-40B4-BE49-F238E27FC236}">
                <a16:creationId xmlns:a16="http://schemas.microsoft.com/office/drawing/2014/main" id="{057FCF36-E14C-934D-96B5-B857EFE234A6}"/>
              </a:ext>
            </a:extLst>
          </p:cNvPr>
          <p:cNvSpPr/>
          <p:nvPr/>
        </p:nvSpPr>
        <p:spPr>
          <a:xfrm>
            <a:off x="5880250" y="5669160"/>
            <a:ext cx="226222" cy="226222"/>
          </a:xfrm>
          <a:prstGeom prst="ellipse">
            <a:avLst/>
          </a:prstGeom>
          <a:gradFill flip="none" rotWithShape="1">
            <a:gsLst>
              <a:gs pos="0">
                <a:srgbClr val="FFFFFF"/>
              </a:gs>
              <a:gs pos="22000">
                <a:schemeClr val="bg1"/>
              </a:gs>
              <a:gs pos="69000">
                <a:srgbClr val="FF2F92"/>
              </a:gs>
              <a:gs pos="97000">
                <a:srgbClr val="FF2F92"/>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pic>
        <p:nvPicPr>
          <p:cNvPr id="165" name="図 164" descr="マップ&#10;&#10;自動的に生成された説明">
            <a:extLst>
              <a:ext uri="{FF2B5EF4-FFF2-40B4-BE49-F238E27FC236}">
                <a16:creationId xmlns:a16="http://schemas.microsoft.com/office/drawing/2014/main" id="{849B71BE-08BD-6748-A82F-D275364F88F6}"/>
              </a:ext>
            </a:extLst>
          </p:cNvPr>
          <p:cNvPicPr>
            <a:picLocks noChangeAspect="1"/>
          </p:cNvPicPr>
          <p:nvPr/>
        </p:nvPicPr>
        <p:blipFill>
          <a:blip r:embed="rId3"/>
          <a:stretch>
            <a:fillRect/>
          </a:stretch>
        </p:blipFill>
        <p:spPr>
          <a:xfrm>
            <a:off x="363178" y="1435488"/>
            <a:ext cx="4318717" cy="3202004"/>
          </a:xfrm>
          <a:prstGeom prst="rect">
            <a:avLst/>
          </a:prstGeom>
        </p:spPr>
      </p:pic>
      <p:pic>
        <p:nvPicPr>
          <p:cNvPr id="168" name="Picture 4" descr="HD2008Dec20C">
            <a:extLst>
              <a:ext uri="{FF2B5EF4-FFF2-40B4-BE49-F238E27FC236}">
                <a16:creationId xmlns:a16="http://schemas.microsoft.com/office/drawing/2014/main" id="{4C5547A2-0035-8440-93D8-30B4DD5C37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024" t="19585" r="21655"/>
          <a:stretch/>
        </p:blipFill>
        <p:spPr bwMode="auto">
          <a:xfrm>
            <a:off x="5231992" y="1408111"/>
            <a:ext cx="3244480" cy="320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 name="円/楕円 13">
            <a:extLst>
              <a:ext uri="{FF2B5EF4-FFF2-40B4-BE49-F238E27FC236}">
                <a16:creationId xmlns:a16="http://schemas.microsoft.com/office/drawing/2014/main" id="{A3898050-0C83-E044-B1ED-428212708440}"/>
              </a:ext>
            </a:extLst>
          </p:cNvPr>
          <p:cNvSpPr/>
          <p:nvPr/>
        </p:nvSpPr>
        <p:spPr>
          <a:xfrm>
            <a:off x="2288677" y="3720705"/>
            <a:ext cx="281579" cy="281579"/>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171" name="Group 12">
            <a:extLst>
              <a:ext uri="{FF2B5EF4-FFF2-40B4-BE49-F238E27FC236}">
                <a16:creationId xmlns:a16="http://schemas.microsoft.com/office/drawing/2014/main" id="{C1A490EE-6D72-6045-83E4-849BDCF0D342}"/>
              </a:ext>
            </a:extLst>
          </p:cNvPr>
          <p:cNvGrpSpPr>
            <a:grpSpLocks/>
          </p:cNvGrpSpPr>
          <p:nvPr/>
        </p:nvGrpSpPr>
        <p:grpSpPr bwMode="auto">
          <a:xfrm>
            <a:off x="5880250" y="2318983"/>
            <a:ext cx="1227222" cy="2095257"/>
            <a:chOff x="2748" y="2238"/>
            <a:chExt cx="984" cy="1680"/>
          </a:xfrm>
        </p:grpSpPr>
        <p:sp>
          <p:nvSpPr>
            <p:cNvPr id="172" name="Line 13">
              <a:extLst>
                <a:ext uri="{FF2B5EF4-FFF2-40B4-BE49-F238E27FC236}">
                  <a16:creationId xmlns:a16="http://schemas.microsoft.com/office/drawing/2014/main" id="{5EC7D33A-6842-5543-A3AB-5187E591540F}"/>
                </a:ext>
              </a:extLst>
            </p:cNvPr>
            <p:cNvSpPr>
              <a:spLocks noChangeShapeType="1"/>
            </p:cNvSpPr>
            <p:nvPr/>
          </p:nvSpPr>
          <p:spPr bwMode="auto">
            <a:xfrm flipH="1" flipV="1">
              <a:off x="2828" y="2570"/>
              <a:ext cx="702" cy="864"/>
            </a:xfrm>
            <a:prstGeom prst="line">
              <a:avLst/>
            </a:prstGeom>
            <a:noFill/>
            <a:ln w="57150">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73" name="Line 14">
              <a:extLst>
                <a:ext uri="{FF2B5EF4-FFF2-40B4-BE49-F238E27FC236}">
                  <a16:creationId xmlns:a16="http://schemas.microsoft.com/office/drawing/2014/main" id="{421C6497-01C5-6E4E-8D37-214A3D36E289}"/>
                </a:ext>
              </a:extLst>
            </p:cNvPr>
            <p:cNvSpPr>
              <a:spLocks noChangeShapeType="1"/>
            </p:cNvSpPr>
            <p:nvPr/>
          </p:nvSpPr>
          <p:spPr bwMode="auto">
            <a:xfrm flipH="1" flipV="1">
              <a:off x="2748" y="2238"/>
              <a:ext cx="72" cy="336"/>
            </a:xfrm>
            <a:prstGeom prst="line">
              <a:avLst/>
            </a:prstGeom>
            <a:noFill/>
            <a:ln w="57150">
              <a:solidFill>
                <a:schemeClr val="accent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75" name="Line 16">
              <a:extLst>
                <a:ext uri="{FF2B5EF4-FFF2-40B4-BE49-F238E27FC236}">
                  <a16:creationId xmlns:a16="http://schemas.microsoft.com/office/drawing/2014/main" id="{0BE16D13-DBA6-324A-B7C9-A9C70720149E}"/>
                </a:ext>
              </a:extLst>
            </p:cNvPr>
            <p:cNvSpPr>
              <a:spLocks noChangeShapeType="1"/>
            </p:cNvSpPr>
            <p:nvPr/>
          </p:nvSpPr>
          <p:spPr bwMode="auto">
            <a:xfrm flipH="1" flipV="1">
              <a:off x="3516" y="3420"/>
              <a:ext cx="216" cy="498"/>
            </a:xfrm>
            <a:prstGeom prst="line">
              <a:avLst/>
            </a:prstGeom>
            <a:noFill/>
            <a:ln w="57150">
              <a:solidFill>
                <a:schemeClr val="accent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sp>
        <p:nvSpPr>
          <p:cNvPr id="170" name="円/楕円 169">
            <a:extLst>
              <a:ext uri="{FF2B5EF4-FFF2-40B4-BE49-F238E27FC236}">
                <a16:creationId xmlns:a16="http://schemas.microsoft.com/office/drawing/2014/main" id="{E0E82BE6-477C-FF4E-BA73-69AA237976BC}"/>
              </a:ext>
            </a:extLst>
          </p:cNvPr>
          <p:cNvSpPr/>
          <p:nvPr/>
        </p:nvSpPr>
        <p:spPr>
          <a:xfrm>
            <a:off x="6369680" y="3228107"/>
            <a:ext cx="226222" cy="226222"/>
          </a:xfrm>
          <a:prstGeom prst="ellipse">
            <a:avLst/>
          </a:prstGeom>
          <a:gradFill flip="none" rotWithShape="1">
            <a:gsLst>
              <a:gs pos="0">
                <a:srgbClr val="FFFFFF"/>
              </a:gs>
              <a:gs pos="22000">
                <a:schemeClr val="bg1"/>
              </a:gs>
              <a:gs pos="69000">
                <a:srgbClr val="FF2F92"/>
              </a:gs>
              <a:gs pos="97000">
                <a:srgbClr val="FF2F92"/>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79" name="テキスト ボックス 178">
            <a:extLst>
              <a:ext uri="{FF2B5EF4-FFF2-40B4-BE49-F238E27FC236}">
                <a16:creationId xmlns:a16="http://schemas.microsoft.com/office/drawing/2014/main" id="{97E0045E-6E01-1445-919B-EE50E9727A48}"/>
              </a:ext>
            </a:extLst>
          </p:cNvPr>
          <p:cNvSpPr txBox="1"/>
          <p:nvPr/>
        </p:nvSpPr>
        <p:spPr>
          <a:xfrm>
            <a:off x="1241046" y="3995060"/>
            <a:ext cx="163217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 beam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80" name="テキスト ボックス 179">
            <a:extLst>
              <a:ext uri="{FF2B5EF4-FFF2-40B4-BE49-F238E27FC236}">
                <a16:creationId xmlns:a16="http://schemas.microsoft.com/office/drawing/2014/main" id="{FCDD3254-2A09-8648-B92F-759A48A8BE63}"/>
              </a:ext>
            </a:extLst>
          </p:cNvPr>
          <p:cNvSpPr txBox="1"/>
          <p:nvPr/>
        </p:nvSpPr>
        <p:spPr>
          <a:xfrm>
            <a:off x="4943141" y="3575300"/>
            <a:ext cx="184858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p</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meson beam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90" name="直線コネクタ 189">
            <a:extLst>
              <a:ext uri="{FF2B5EF4-FFF2-40B4-BE49-F238E27FC236}">
                <a16:creationId xmlns:a16="http://schemas.microsoft.com/office/drawing/2014/main" id="{0FD2A6F8-08B2-FA4A-A1E2-30EE5C6E24F5}"/>
              </a:ext>
            </a:extLst>
          </p:cNvPr>
          <p:cNvCxnSpPr/>
          <p:nvPr/>
        </p:nvCxnSpPr>
        <p:spPr>
          <a:xfrm>
            <a:off x="363178" y="4612060"/>
            <a:ext cx="648314" cy="8009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2E277B5F-EE71-224F-9B1E-A90C55EFB980}"/>
              </a:ext>
            </a:extLst>
          </p:cNvPr>
          <p:cNvCxnSpPr>
            <a:cxnSpLocks/>
          </p:cNvCxnSpPr>
          <p:nvPr/>
        </p:nvCxnSpPr>
        <p:spPr>
          <a:xfrm>
            <a:off x="4668797" y="4534753"/>
            <a:ext cx="0" cy="3099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972854D8-789C-C147-86D5-DFAAD8317FA9}"/>
              </a:ext>
            </a:extLst>
          </p:cNvPr>
          <p:cNvCxnSpPr>
            <a:cxnSpLocks/>
          </p:cNvCxnSpPr>
          <p:nvPr/>
        </p:nvCxnSpPr>
        <p:spPr>
          <a:xfrm flipH="1">
            <a:off x="5185266" y="4510579"/>
            <a:ext cx="28835" cy="40497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258BBF4A-2C2E-3848-8F31-041C974A6FEF}"/>
              </a:ext>
            </a:extLst>
          </p:cNvPr>
          <p:cNvCxnSpPr/>
          <p:nvPr/>
        </p:nvCxnSpPr>
        <p:spPr>
          <a:xfrm flipH="1">
            <a:off x="8304673" y="4498902"/>
            <a:ext cx="171799" cy="5540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08D2A235-F997-2C45-9F63-19FD9D0EA52C}"/>
              </a:ext>
            </a:extLst>
          </p:cNvPr>
          <p:cNvSpPr txBox="1"/>
          <p:nvPr/>
        </p:nvSpPr>
        <p:spPr>
          <a:xfrm>
            <a:off x="442131" y="749829"/>
            <a:ext cx="11653429"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We recently realized hyperon proton scattering experiment by producing 100 times more hyperons than that in previous experiment.</a:t>
            </a:r>
            <a:endParaRPr kumimoji="1" lang="ja-JP" altLang="en-US" sz="2000" b="0" i="0" u="none" strike="noStrike" kern="1200" cap="none" spc="0" normalizeH="0" baseline="0" noProof="0">
              <a:ln>
                <a:noFill/>
              </a:ln>
              <a:solidFill>
                <a:srgbClr val="000000"/>
              </a:solidFill>
              <a:effectLst/>
              <a:uLnTx/>
              <a:uFillTx/>
              <a:latin typeface="Meiryo"/>
              <a:ea typeface="+mn-ea"/>
              <a:cs typeface="+mn-cs"/>
            </a:endParaRPr>
          </a:p>
        </p:txBody>
      </p:sp>
      <p:sp>
        <p:nvSpPr>
          <p:cNvPr id="14" name="円/楕円 24">
            <a:extLst>
              <a:ext uri="{FF2B5EF4-FFF2-40B4-BE49-F238E27FC236}">
                <a16:creationId xmlns:a16="http://schemas.microsoft.com/office/drawing/2014/main" id="{B05BA9CD-44EF-8C5B-F69D-F165A7CBA234}"/>
              </a:ext>
            </a:extLst>
          </p:cNvPr>
          <p:cNvSpPr/>
          <p:nvPr/>
        </p:nvSpPr>
        <p:spPr>
          <a:xfrm>
            <a:off x="9448453" y="5770321"/>
            <a:ext cx="281068" cy="281068"/>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15" name="直線矢印コネクタ 14">
            <a:extLst>
              <a:ext uri="{FF2B5EF4-FFF2-40B4-BE49-F238E27FC236}">
                <a16:creationId xmlns:a16="http://schemas.microsoft.com/office/drawing/2014/main" id="{FF623B30-3457-3AB1-7422-A925CECB3122}"/>
              </a:ext>
            </a:extLst>
          </p:cNvPr>
          <p:cNvCxnSpPr>
            <a:cxnSpLocks/>
          </p:cNvCxnSpPr>
          <p:nvPr/>
        </p:nvCxnSpPr>
        <p:spPr>
          <a:xfrm>
            <a:off x="10065854" y="5958652"/>
            <a:ext cx="1077427" cy="4474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C48F35E-3BC0-6BE4-C138-082A6CDB0970}"/>
              </a:ext>
            </a:extLst>
          </p:cNvPr>
          <p:cNvCxnSpPr>
            <a:cxnSpLocks/>
          </p:cNvCxnSpPr>
          <p:nvPr/>
        </p:nvCxnSpPr>
        <p:spPr>
          <a:xfrm flipV="1">
            <a:off x="10045668" y="5179306"/>
            <a:ext cx="901567" cy="7298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円/楕円 13">
            <a:extLst>
              <a:ext uri="{FF2B5EF4-FFF2-40B4-BE49-F238E27FC236}">
                <a16:creationId xmlns:a16="http://schemas.microsoft.com/office/drawing/2014/main" id="{79322D15-9D3B-09DF-3437-728449C6FB29}"/>
              </a:ext>
            </a:extLst>
          </p:cNvPr>
          <p:cNvSpPr/>
          <p:nvPr/>
        </p:nvSpPr>
        <p:spPr>
          <a:xfrm>
            <a:off x="10357453" y="5960041"/>
            <a:ext cx="281579" cy="281579"/>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0" name="円/楕円 24">
            <a:extLst>
              <a:ext uri="{FF2B5EF4-FFF2-40B4-BE49-F238E27FC236}">
                <a16:creationId xmlns:a16="http://schemas.microsoft.com/office/drawing/2014/main" id="{58EA4F15-1A9F-CA02-7A14-EA9082C7CF68}"/>
              </a:ext>
            </a:extLst>
          </p:cNvPr>
          <p:cNvSpPr/>
          <p:nvPr/>
        </p:nvSpPr>
        <p:spPr>
          <a:xfrm>
            <a:off x="10515258" y="5301446"/>
            <a:ext cx="281068" cy="281068"/>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3" name="正方形/長方形 22">
            <a:extLst>
              <a:ext uri="{FF2B5EF4-FFF2-40B4-BE49-F238E27FC236}">
                <a16:creationId xmlns:a16="http://schemas.microsoft.com/office/drawing/2014/main" id="{E7AF6E5F-BBE5-6DD2-C94F-CCF086DB77CE}"/>
              </a:ext>
            </a:extLst>
          </p:cNvPr>
          <p:cNvSpPr/>
          <p:nvPr/>
        </p:nvSpPr>
        <p:spPr>
          <a:xfrm>
            <a:off x="8999253" y="4783130"/>
            <a:ext cx="2731731" cy="1568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grpSp>
        <p:nvGrpSpPr>
          <p:cNvPr id="24" name="グループ化 23">
            <a:extLst>
              <a:ext uri="{FF2B5EF4-FFF2-40B4-BE49-F238E27FC236}">
                <a16:creationId xmlns:a16="http://schemas.microsoft.com/office/drawing/2014/main" id="{EAE97339-3D1A-1395-250B-5E82F93BF893}"/>
              </a:ext>
            </a:extLst>
          </p:cNvPr>
          <p:cNvGrpSpPr/>
          <p:nvPr/>
        </p:nvGrpSpPr>
        <p:grpSpPr>
          <a:xfrm>
            <a:off x="8885619" y="5023077"/>
            <a:ext cx="2483610" cy="278295"/>
            <a:chOff x="3803912" y="1566786"/>
            <a:chExt cx="2483610" cy="278295"/>
          </a:xfrm>
        </p:grpSpPr>
        <p:cxnSp>
          <p:nvCxnSpPr>
            <p:cNvPr id="25" name="直線コネクタ 24">
              <a:extLst>
                <a:ext uri="{FF2B5EF4-FFF2-40B4-BE49-F238E27FC236}">
                  <a16:creationId xmlns:a16="http://schemas.microsoft.com/office/drawing/2014/main" id="{0519D751-6097-7FB2-363D-236C18EFAC11}"/>
                </a:ext>
              </a:extLst>
            </p:cNvPr>
            <p:cNvCxnSpPr/>
            <p:nvPr/>
          </p:nvCxnSpPr>
          <p:spPr>
            <a:xfrm>
              <a:off x="3803912" y="1845081"/>
              <a:ext cx="247761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CA88ADA-DF57-CADC-6C33-9DB7CC0F6981}"/>
                </a:ext>
              </a:extLst>
            </p:cNvPr>
            <p:cNvCxnSpPr/>
            <p:nvPr/>
          </p:nvCxnSpPr>
          <p:spPr>
            <a:xfrm>
              <a:off x="3809904" y="1758942"/>
              <a:ext cx="247761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4CF9BF0C-F1D1-6B5B-7E6F-81AD818D2A49}"/>
                </a:ext>
              </a:extLst>
            </p:cNvPr>
            <p:cNvCxnSpPr/>
            <p:nvPr/>
          </p:nvCxnSpPr>
          <p:spPr>
            <a:xfrm>
              <a:off x="3803912" y="1662864"/>
              <a:ext cx="247761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8854C198-9A12-D0AF-62A3-E600A9311296}"/>
                </a:ext>
              </a:extLst>
            </p:cNvPr>
            <p:cNvCxnSpPr/>
            <p:nvPr/>
          </p:nvCxnSpPr>
          <p:spPr>
            <a:xfrm>
              <a:off x="3803912" y="1566786"/>
              <a:ext cx="247761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pic>
        <p:nvPicPr>
          <p:cNvPr id="9" name="図 8" descr="人, 男, 立つ, 写真 が含まれている画像&#10;&#10;自動的に生成された説明">
            <a:extLst>
              <a:ext uri="{FF2B5EF4-FFF2-40B4-BE49-F238E27FC236}">
                <a16:creationId xmlns:a16="http://schemas.microsoft.com/office/drawing/2014/main" id="{385E7898-DDFF-FB62-D3A2-9BB99448C5B8}"/>
              </a:ext>
            </a:extLst>
          </p:cNvPr>
          <p:cNvPicPr>
            <a:picLocks noChangeAspect="1"/>
          </p:cNvPicPr>
          <p:nvPr/>
        </p:nvPicPr>
        <p:blipFill rotWithShape="1">
          <a:blip r:embed="rId5"/>
          <a:srcRect l="65917" t="14937" b="945"/>
          <a:stretch/>
        </p:blipFill>
        <p:spPr>
          <a:xfrm>
            <a:off x="8713562" y="1553184"/>
            <a:ext cx="3017422" cy="2849802"/>
          </a:xfrm>
          <a:prstGeom prst="rect">
            <a:avLst/>
          </a:prstGeom>
        </p:spPr>
      </p:pic>
    </p:spTree>
    <p:extLst>
      <p:ext uri="{BB962C8B-B14F-4D97-AF65-F5344CB8AC3E}">
        <p14:creationId xmlns:p14="http://schemas.microsoft.com/office/powerpoint/2010/main" val="4035404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09310-C2D5-BC55-2D40-6CBB1FECCE05}"/>
            </a:ext>
          </a:extLst>
        </p:cNvPr>
        <p:cNvGrpSpPr/>
        <p:nvPr/>
      </p:nvGrpSpPr>
      <p:grpSpPr>
        <a:xfrm>
          <a:off x="0" y="0"/>
          <a:ext cx="0" cy="0"/>
          <a:chOff x="0" y="0"/>
          <a:chExt cx="0" cy="0"/>
        </a:xfrm>
      </p:grpSpPr>
      <p:sp>
        <p:nvSpPr>
          <p:cNvPr id="72" name="正方形/長方形 71">
            <a:extLst>
              <a:ext uri="{FF2B5EF4-FFF2-40B4-BE49-F238E27FC236}">
                <a16:creationId xmlns:a16="http://schemas.microsoft.com/office/drawing/2014/main" id="{D8FA9B8B-6723-E05F-2525-4E2A00FE8B6A}"/>
              </a:ext>
            </a:extLst>
          </p:cNvPr>
          <p:cNvSpPr/>
          <p:nvPr/>
        </p:nvSpPr>
        <p:spPr>
          <a:xfrm>
            <a:off x="5884224" y="1118358"/>
            <a:ext cx="5989664" cy="4962144"/>
          </a:xfrm>
          <a:prstGeom prst="rect">
            <a:avLst/>
          </a:prstGeom>
          <a:solidFill>
            <a:srgbClr val="D5F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5" name="正方形/長方形 4">
            <a:extLst>
              <a:ext uri="{FF2B5EF4-FFF2-40B4-BE49-F238E27FC236}">
                <a16:creationId xmlns:a16="http://schemas.microsoft.com/office/drawing/2014/main" id="{E06DC47B-A49A-B836-8F6F-406386BFAAA1}"/>
              </a:ext>
            </a:extLst>
          </p:cNvPr>
          <p:cNvSpPr/>
          <p:nvPr/>
        </p:nvSpPr>
        <p:spPr>
          <a:xfrm>
            <a:off x="318112" y="1121664"/>
            <a:ext cx="5192672" cy="4962144"/>
          </a:xfrm>
          <a:prstGeom prst="rect">
            <a:avLst/>
          </a:prstGeom>
          <a:solidFill>
            <a:srgbClr val="D5FC79">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5FECE6AC-00CE-1542-117D-2AD347D717B1}"/>
              </a:ext>
            </a:extLst>
          </p:cNvPr>
          <p:cNvSpPr>
            <a:spLocks noGrp="1"/>
          </p:cNvSpPr>
          <p:nvPr>
            <p:ph type="title"/>
          </p:nvPr>
        </p:nvSpPr>
        <p:spPr>
          <a:xfrm>
            <a:off x="394550" y="-18987"/>
            <a:ext cx="11402901" cy="1325563"/>
          </a:xfrm>
        </p:spPr>
        <p:txBody>
          <a:bodyPr/>
          <a:lstStyle/>
          <a:p>
            <a:r>
              <a:rPr kumimoji="1" lang="en-US" altLang="ja-JP" sz="3200" dirty="0" err="1"/>
              <a:t>Hypernucler</a:t>
            </a:r>
            <a:r>
              <a:rPr kumimoji="1" lang="en-US" altLang="ja-JP" sz="3200" dirty="0"/>
              <a:t> Physics</a:t>
            </a:r>
            <a:endParaRPr kumimoji="1" lang="ja-JP" altLang="en-US" sz="3200"/>
          </a:p>
        </p:txBody>
      </p:sp>
      <p:grpSp>
        <p:nvGrpSpPr>
          <p:cNvPr id="23" name="グループ化 29">
            <a:extLst>
              <a:ext uri="{FF2B5EF4-FFF2-40B4-BE49-F238E27FC236}">
                <a16:creationId xmlns:a16="http://schemas.microsoft.com/office/drawing/2014/main" id="{81E12BF9-2E24-AE04-2C08-661A0F630B46}"/>
              </a:ext>
            </a:extLst>
          </p:cNvPr>
          <p:cNvGrpSpPr/>
          <p:nvPr/>
        </p:nvGrpSpPr>
        <p:grpSpPr>
          <a:xfrm>
            <a:off x="7219371" y="2753602"/>
            <a:ext cx="1080960" cy="1087212"/>
            <a:chOff x="0" y="-1"/>
            <a:chExt cx="745067" cy="749378"/>
          </a:xfrm>
        </p:grpSpPr>
        <p:sp>
          <p:nvSpPr>
            <p:cNvPr id="24" name="円/楕円 27">
              <a:extLst>
                <a:ext uri="{FF2B5EF4-FFF2-40B4-BE49-F238E27FC236}">
                  <a16:creationId xmlns:a16="http://schemas.microsoft.com/office/drawing/2014/main" id="{8DC1259D-6232-73A2-53A0-00DF905F2858}"/>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3">
              <a:extLst>
                <a:ext uri="{FF2B5EF4-FFF2-40B4-BE49-F238E27FC236}">
                  <a16:creationId xmlns:a16="http://schemas.microsoft.com/office/drawing/2014/main" id="{770186E3-E940-C9CB-798D-5B8CF6D56699}"/>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4">
              <a:extLst>
                <a:ext uri="{FF2B5EF4-FFF2-40B4-BE49-F238E27FC236}">
                  <a16:creationId xmlns:a16="http://schemas.microsoft.com/office/drawing/2014/main" id="{DC7B3980-DBB0-6F6E-5980-740E9131B022}"/>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5">
              <a:extLst>
                <a:ext uri="{FF2B5EF4-FFF2-40B4-BE49-F238E27FC236}">
                  <a16:creationId xmlns:a16="http://schemas.microsoft.com/office/drawing/2014/main" id="{1C54C8A6-F1F3-CF72-01F8-EF603777D4BD}"/>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16">
              <a:extLst>
                <a:ext uri="{FF2B5EF4-FFF2-40B4-BE49-F238E27FC236}">
                  <a16:creationId xmlns:a16="http://schemas.microsoft.com/office/drawing/2014/main" id="{47FEBC4E-D36E-90FD-9100-94BF7079D594}"/>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17">
              <a:extLst>
                <a:ext uri="{FF2B5EF4-FFF2-40B4-BE49-F238E27FC236}">
                  <a16:creationId xmlns:a16="http://schemas.microsoft.com/office/drawing/2014/main" id="{B487422B-10E8-FA50-E64F-C095C234803E}"/>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18">
              <a:extLst>
                <a:ext uri="{FF2B5EF4-FFF2-40B4-BE49-F238E27FC236}">
                  <a16:creationId xmlns:a16="http://schemas.microsoft.com/office/drawing/2014/main" id="{F4922B55-F12F-C276-675B-7E9D1503F31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19">
              <a:extLst>
                <a:ext uri="{FF2B5EF4-FFF2-40B4-BE49-F238E27FC236}">
                  <a16:creationId xmlns:a16="http://schemas.microsoft.com/office/drawing/2014/main" id="{0FF77552-EBA2-278C-4B59-86FF7FD72A7F}"/>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2" name="円/楕円 20">
              <a:extLst>
                <a:ext uri="{FF2B5EF4-FFF2-40B4-BE49-F238E27FC236}">
                  <a16:creationId xmlns:a16="http://schemas.microsoft.com/office/drawing/2014/main" id="{33470B54-EE93-5BF3-CA9A-F8D01BD9355D}"/>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1">
              <a:extLst>
                <a:ext uri="{FF2B5EF4-FFF2-40B4-BE49-F238E27FC236}">
                  <a16:creationId xmlns:a16="http://schemas.microsoft.com/office/drawing/2014/main" id="{83C24B1B-6F91-C84B-D432-2013AF5735D0}"/>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2">
              <a:extLst>
                <a:ext uri="{FF2B5EF4-FFF2-40B4-BE49-F238E27FC236}">
                  <a16:creationId xmlns:a16="http://schemas.microsoft.com/office/drawing/2014/main" id="{673E1705-8B82-62E4-7BB6-CE862FFF4D2D}"/>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3">
              <a:extLst>
                <a:ext uri="{FF2B5EF4-FFF2-40B4-BE49-F238E27FC236}">
                  <a16:creationId xmlns:a16="http://schemas.microsoft.com/office/drawing/2014/main" id="{78349868-B6F2-556A-35F2-399B47701EA9}"/>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円/楕円 25">
              <a:extLst>
                <a:ext uri="{FF2B5EF4-FFF2-40B4-BE49-F238E27FC236}">
                  <a16:creationId xmlns:a16="http://schemas.microsoft.com/office/drawing/2014/main" id="{49E90E25-6414-534A-027F-9BBA9359CF07}"/>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8" name="円/楕円 26">
              <a:extLst>
                <a:ext uri="{FF2B5EF4-FFF2-40B4-BE49-F238E27FC236}">
                  <a16:creationId xmlns:a16="http://schemas.microsoft.com/office/drawing/2014/main" id="{CDB9BB28-2416-98FB-62B6-E7E0854213B2}"/>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9" name="円/楕円 28">
              <a:extLst>
                <a:ext uri="{FF2B5EF4-FFF2-40B4-BE49-F238E27FC236}">
                  <a16:creationId xmlns:a16="http://schemas.microsoft.com/office/drawing/2014/main" id="{756315F7-644A-F0F6-40B5-7D758FACCE40}"/>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円/楕円 24">
              <a:extLst>
                <a:ext uri="{FF2B5EF4-FFF2-40B4-BE49-F238E27FC236}">
                  <a16:creationId xmlns:a16="http://schemas.microsoft.com/office/drawing/2014/main" id="{96D0F6B5-014D-8BC9-3DC3-6ED14F8BE1F4}"/>
                </a:ext>
              </a:extLst>
            </p:cNvPr>
            <p:cNvSpPr/>
            <p:nvPr/>
          </p:nvSpPr>
          <p:spPr>
            <a:xfrm>
              <a:off x="275404" y="226422"/>
              <a:ext cx="232851" cy="23285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grpSp>
        <p:nvGrpSpPr>
          <p:cNvPr id="40" name="グループ化 29">
            <a:extLst>
              <a:ext uri="{FF2B5EF4-FFF2-40B4-BE49-F238E27FC236}">
                <a16:creationId xmlns:a16="http://schemas.microsoft.com/office/drawing/2014/main" id="{A736EF97-5443-73D4-077E-CAC378F7D0EF}"/>
              </a:ext>
            </a:extLst>
          </p:cNvPr>
          <p:cNvGrpSpPr/>
          <p:nvPr/>
        </p:nvGrpSpPr>
        <p:grpSpPr>
          <a:xfrm>
            <a:off x="8977757" y="2716734"/>
            <a:ext cx="1080959" cy="1087209"/>
            <a:chOff x="0" y="0"/>
            <a:chExt cx="745066" cy="749376"/>
          </a:xfrm>
        </p:grpSpPr>
        <p:sp>
          <p:nvSpPr>
            <p:cNvPr id="41" name="円/楕円 27">
              <a:extLst>
                <a:ext uri="{FF2B5EF4-FFF2-40B4-BE49-F238E27FC236}">
                  <a16:creationId xmlns:a16="http://schemas.microsoft.com/office/drawing/2014/main" id="{C7CABC46-D6A6-EC6C-24B3-729FDC8C3820}"/>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2" name="円/楕円 13">
              <a:extLst>
                <a:ext uri="{FF2B5EF4-FFF2-40B4-BE49-F238E27FC236}">
                  <a16:creationId xmlns:a16="http://schemas.microsoft.com/office/drawing/2014/main" id="{1D1EFBE7-1F87-88D2-153E-1C9234D3BBBE}"/>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3" name="円/楕円 14">
              <a:extLst>
                <a:ext uri="{FF2B5EF4-FFF2-40B4-BE49-F238E27FC236}">
                  <a16:creationId xmlns:a16="http://schemas.microsoft.com/office/drawing/2014/main" id="{E63C1161-FA7D-D938-62B4-688E9C3E1631}"/>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44" name="円/楕円 15">
              <a:extLst>
                <a:ext uri="{FF2B5EF4-FFF2-40B4-BE49-F238E27FC236}">
                  <a16:creationId xmlns:a16="http://schemas.microsoft.com/office/drawing/2014/main" id="{80461634-F974-A552-C38F-70C56A79551C}"/>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5" name="円/楕円 16">
              <a:extLst>
                <a:ext uri="{FF2B5EF4-FFF2-40B4-BE49-F238E27FC236}">
                  <a16:creationId xmlns:a16="http://schemas.microsoft.com/office/drawing/2014/main" id="{2D72A577-5B8D-E34C-3B15-83CC2AA70953}"/>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6" name="円/楕円 17">
              <a:extLst>
                <a:ext uri="{FF2B5EF4-FFF2-40B4-BE49-F238E27FC236}">
                  <a16:creationId xmlns:a16="http://schemas.microsoft.com/office/drawing/2014/main" id="{4EDCF586-1A7F-79B0-6C34-829061CD5D1B}"/>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7" name="円/楕円 18">
              <a:extLst>
                <a:ext uri="{FF2B5EF4-FFF2-40B4-BE49-F238E27FC236}">
                  <a16:creationId xmlns:a16="http://schemas.microsoft.com/office/drawing/2014/main" id="{4217754D-0257-A11F-F34F-4D34F7B2AD05}"/>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8" name="円/楕円 19">
              <a:extLst>
                <a:ext uri="{FF2B5EF4-FFF2-40B4-BE49-F238E27FC236}">
                  <a16:creationId xmlns:a16="http://schemas.microsoft.com/office/drawing/2014/main" id="{575FB98A-E25D-2F4A-648B-DE6531279849}"/>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9" name="円/楕円 20">
              <a:extLst>
                <a:ext uri="{FF2B5EF4-FFF2-40B4-BE49-F238E27FC236}">
                  <a16:creationId xmlns:a16="http://schemas.microsoft.com/office/drawing/2014/main" id="{95336894-4126-D67E-9D77-EA305CAC7C80}"/>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0" name="円/楕円 21">
              <a:extLst>
                <a:ext uri="{FF2B5EF4-FFF2-40B4-BE49-F238E27FC236}">
                  <a16:creationId xmlns:a16="http://schemas.microsoft.com/office/drawing/2014/main" id="{368C1FEF-6896-D6D6-7811-F0D0E07A8366}"/>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1" name="円/楕円 22">
              <a:extLst>
                <a:ext uri="{FF2B5EF4-FFF2-40B4-BE49-F238E27FC236}">
                  <a16:creationId xmlns:a16="http://schemas.microsoft.com/office/drawing/2014/main" id="{39052834-5970-7EBB-ABE5-C5008750B50A}"/>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2" name="円/楕円 23">
              <a:extLst>
                <a:ext uri="{FF2B5EF4-FFF2-40B4-BE49-F238E27FC236}">
                  <a16:creationId xmlns:a16="http://schemas.microsoft.com/office/drawing/2014/main" id="{F022E66B-5472-1DE6-E1EB-561E2F9E1E0E}"/>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3" name="円/楕円 24">
              <a:extLst>
                <a:ext uri="{FF2B5EF4-FFF2-40B4-BE49-F238E27FC236}">
                  <a16:creationId xmlns:a16="http://schemas.microsoft.com/office/drawing/2014/main" id="{F9861CF3-E7D3-59EB-E002-C54880E5EA9F}"/>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4" name="円/楕円 25">
              <a:extLst>
                <a:ext uri="{FF2B5EF4-FFF2-40B4-BE49-F238E27FC236}">
                  <a16:creationId xmlns:a16="http://schemas.microsoft.com/office/drawing/2014/main" id="{53C22522-788F-A796-2E4F-AA99EF4E8B8A}"/>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5" name="円/楕円 26">
              <a:extLst>
                <a:ext uri="{FF2B5EF4-FFF2-40B4-BE49-F238E27FC236}">
                  <a16:creationId xmlns:a16="http://schemas.microsoft.com/office/drawing/2014/main" id="{DA505041-C285-77BE-B990-CE966658C073}"/>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56" name="円/楕円 28">
              <a:extLst>
                <a:ext uri="{FF2B5EF4-FFF2-40B4-BE49-F238E27FC236}">
                  <a16:creationId xmlns:a16="http://schemas.microsoft.com/office/drawing/2014/main" id="{7C77BFCB-D8F0-BE70-DED7-476A47093A22}"/>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57" name="テキスト ボックス 56">
            <a:extLst>
              <a:ext uri="{FF2B5EF4-FFF2-40B4-BE49-F238E27FC236}">
                <a16:creationId xmlns:a16="http://schemas.microsoft.com/office/drawing/2014/main" id="{1961E345-3E11-34E6-C1EE-20EBA1368EF3}"/>
              </a:ext>
            </a:extLst>
          </p:cNvPr>
          <p:cNvSpPr txBox="1"/>
          <p:nvPr/>
        </p:nvSpPr>
        <p:spPr>
          <a:xfrm>
            <a:off x="6506282" y="1362625"/>
            <a:ext cx="2755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Meiryo"/>
                <a:ea typeface="+mn-ea"/>
                <a:cs typeface="+mn-cs"/>
              </a:rPr>
              <a:t>Study of </a:t>
            </a:r>
            <a:r>
              <a:rPr kumimoji="1" lang="en-US" altLang="ja-JP" sz="2000" b="0" i="0" u="sng"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sp>
        <p:nvSpPr>
          <p:cNvPr id="58" name="テキスト ボックス 57">
            <a:extLst>
              <a:ext uri="{FF2B5EF4-FFF2-40B4-BE49-F238E27FC236}">
                <a16:creationId xmlns:a16="http://schemas.microsoft.com/office/drawing/2014/main" id="{0C2AB668-D967-90E2-1B18-97D25531C6EB}"/>
              </a:ext>
            </a:extLst>
          </p:cNvPr>
          <p:cNvSpPr txBox="1"/>
          <p:nvPr/>
        </p:nvSpPr>
        <p:spPr>
          <a:xfrm>
            <a:off x="6669405" y="3993243"/>
            <a:ext cx="1252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9" name="テキスト ボックス 58">
            <a:extLst>
              <a:ext uri="{FF2B5EF4-FFF2-40B4-BE49-F238E27FC236}">
                <a16:creationId xmlns:a16="http://schemas.microsoft.com/office/drawing/2014/main" id="{32E5047D-3766-B322-5EE9-8ACED6EF0940}"/>
              </a:ext>
            </a:extLst>
          </p:cNvPr>
          <p:cNvSpPr txBox="1"/>
          <p:nvPr/>
        </p:nvSpPr>
        <p:spPr>
          <a:xfrm>
            <a:off x="9265635" y="3999132"/>
            <a:ext cx="12427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X</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particle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61" name="直線矢印コネクタ 60">
            <a:extLst>
              <a:ext uri="{FF2B5EF4-FFF2-40B4-BE49-F238E27FC236}">
                <a16:creationId xmlns:a16="http://schemas.microsoft.com/office/drawing/2014/main" id="{02AE33D4-3BA8-14E4-61B5-725BDBB03802}"/>
              </a:ext>
            </a:extLst>
          </p:cNvPr>
          <p:cNvCxnSpPr>
            <a:cxnSpLocks/>
            <a:stCxn id="58" idx="0"/>
            <a:endCxn id="36" idx="4"/>
          </p:cNvCxnSpPr>
          <p:nvPr/>
        </p:nvCxnSpPr>
        <p:spPr>
          <a:xfrm flipV="1">
            <a:off x="7295571" y="3419926"/>
            <a:ext cx="492275" cy="5733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F6B28045-507F-004A-9862-FC74845C0EE4}"/>
              </a:ext>
            </a:extLst>
          </p:cNvPr>
          <p:cNvCxnSpPr>
            <a:endCxn id="53" idx="5"/>
          </p:cNvCxnSpPr>
          <p:nvPr/>
        </p:nvCxnSpPr>
        <p:spPr>
          <a:xfrm flipH="1" flipV="1">
            <a:off x="9553988" y="3469927"/>
            <a:ext cx="265790" cy="52331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7D2F43B8-0490-FCBE-0A31-059415354DEC}"/>
              </a:ext>
            </a:extLst>
          </p:cNvPr>
          <p:cNvSpPr txBox="1"/>
          <p:nvPr/>
        </p:nvSpPr>
        <p:spPr>
          <a:xfrm>
            <a:off x="7090881" y="1755807"/>
            <a:ext cx="29477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Nuclei including 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6" name="テキスト ボックス 75">
            <a:extLst>
              <a:ext uri="{FF2B5EF4-FFF2-40B4-BE49-F238E27FC236}">
                <a16:creationId xmlns:a16="http://schemas.microsoft.com/office/drawing/2014/main" id="{49638D28-DFE1-998E-5030-9ED550C90F14}"/>
              </a:ext>
            </a:extLst>
          </p:cNvPr>
          <p:cNvSpPr txBox="1"/>
          <p:nvPr/>
        </p:nvSpPr>
        <p:spPr>
          <a:xfrm>
            <a:off x="277150" y="1371351"/>
            <a:ext cx="53264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sng" strike="noStrike" kern="1200" cap="none" spc="0" normalizeH="0" baseline="0" noProof="0" dirty="0">
                <a:ln>
                  <a:noFill/>
                </a:ln>
                <a:solidFill>
                  <a:srgbClr val="000000"/>
                </a:solidFill>
                <a:effectLst/>
                <a:uLnTx/>
                <a:uFillTx/>
                <a:latin typeface="Meiryo"/>
                <a:ea typeface="+mn-ea"/>
                <a:cs typeface="+mn-cs"/>
              </a:rPr>
              <a:t>Scattering between hyperon and nucleon</a:t>
            </a:r>
            <a:endParaRPr kumimoji="1" lang="ja-JP" altLang="en-US" sz="2000" b="0" i="0" u="sng" strike="noStrike" kern="1200" cap="none" spc="0" normalizeH="0" baseline="0" noProof="0">
              <a:ln>
                <a:noFill/>
              </a:ln>
              <a:solidFill>
                <a:srgbClr val="000000"/>
              </a:solidFill>
              <a:effectLst/>
              <a:uLnTx/>
              <a:uFillTx/>
              <a:latin typeface="Meiryo"/>
              <a:ea typeface="+mn-ea"/>
              <a:cs typeface="+mn-cs"/>
            </a:endParaRPr>
          </a:p>
        </p:txBody>
      </p:sp>
      <p:grpSp>
        <p:nvGrpSpPr>
          <p:cNvPr id="84" name="グループ化 83">
            <a:extLst>
              <a:ext uri="{FF2B5EF4-FFF2-40B4-BE49-F238E27FC236}">
                <a16:creationId xmlns:a16="http://schemas.microsoft.com/office/drawing/2014/main" id="{E4FDD1DE-C361-7DE6-CEDF-94A509E4B8F1}"/>
              </a:ext>
            </a:extLst>
          </p:cNvPr>
          <p:cNvGrpSpPr/>
          <p:nvPr/>
        </p:nvGrpSpPr>
        <p:grpSpPr>
          <a:xfrm>
            <a:off x="1188234" y="1906646"/>
            <a:ext cx="4065373" cy="2308861"/>
            <a:chOff x="247135" y="2251890"/>
            <a:chExt cx="4065373" cy="2308861"/>
          </a:xfrm>
        </p:grpSpPr>
        <p:cxnSp>
          <p:nvCxnSpPr>
            <p:cNvPr id="82" name="直線矢印コネクタ 81">
              <a:extLst>
                <a:ext uri="{FF2B5EF4-FFF2-40B4-BE49-F238E27FC236}">
                  <a16:creationId xmlns:a16="http://schemas.microsoft.com/office/drawing/2014/main" id="{C0E972AE-53CC-772D-16BA-008F0413FDBC}"/>
                </a:ext>
              </a:extLst>
            </p:cNvPr>
            <p:cNvCxnSpPr>
              <a:cxnSpLocks/>
            </p:cNvCxnSpPr>
            <p:nvPr/>
          </p:nvCxnSpPr>
          <p:spPr>
            <a:xfrm>
              <a:off x="841036" y="2752577"/>
              <a:ext cx="1359243" cy="9101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円/楕円 13">
              <a:extLst>
                <a:ext uri="{FF2B5EF4-FFF2-40B4-BE49-F238E27FC236}">
                  <a16:creationId xmlns:a16="http://schemas.microsoft.com/office/drawing/2014/main" id="{2F008F06-AC07-9C2A-2C7F-5418FC707D47}"/>
                </a:ext>
              </a:extLst>
            </p:cNvPr>
            <p:cNvSpPr/>
            <p:nvPr/>
          </p:nvSpPr>
          <p:spPr>
            <a:xfrm>
              <a:off x="2451908" y="308520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69" name="直線矢印コネクタ 68">
              <a:extLst>
                <a:ext uri="{FF2B5EF4-FFF2-40B4-BE49-F238E27FC236}">
                  <a16:creationId xmlns:a16="http://schemas.microsoft.com/office/drawing/2014/main" id="{D590AEC8-117E-628A-D994-14E218961146}"/>
                </a:ext>
              </a:extLst>
            </p:cNvPr>
            <p:cNvCxnSpPr>
              <a:cxnSpLocks/>
            </p:cNvCxnSpPr>
            <p:nvPr/>
          </p:nvCxnSpPr>
          <p:spPr>
            <a:xfrm>
              <a:off x="247135" y="2716043"/>
              <a:ext cx="1359243" cy="91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円/楕円 24">
              <a:extLst>
                <a:ext uri="{FF2B5EF4-FFF2-40B4-BE49-F238E27FC236}">
                  <a16:creationId xmlns:a16="http://schemas.microsoft.com/office/drawing/2014/main" id="{015D2C96-4E59-8AC5-67BD-8DBCB3F8C029}"/>
                </a:ext>
              </a:extLst>
            </p:cNvPr>
            <p:cNvSpPr/>
            <p:nvPr/>
          </p:nvSpPr>
          <p:spPr>
            <a:xfrm>
              <a:off x="2047410" y="2678985"/>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3" name="直線矢印コネクタ 72">
              <a:extLst>
                <a:ext uri="{FF2B5EF4-FFF2-40B4-BE49-F238E27FC236}">
                  <a16:creationId xmlns:a16="http://schemas.microsoft.com/office/drawing/2014/main" id="{8A96C047-BE17-D1D9-4C02-3F12F2BCEC0A}"/>
                </a:ext>
              </a:extLst>
            </p:cNvPr>
            <p:cNvCxnSpPr>
              <a:stCxn id="66" idx="6"/>
            </p:cNvCxnSpPr>
            <p:nvPr/>
          </p:nvCxnSpPr>
          <p:spPr>
            <a:xfrm flipV="1">
              <a:off x="2385235" y="2251890"/>
              <a:ext cx="1927273" cy="59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円/楕円 24">
              <a:extLst>
                <a:ext uri="{FF2B5EF4-FFF2-40B4-BE49-F238E27FC236}">
                  <a16:creationId xmlns:a16="http://schemas.microsoft.com/office/drawing/2014/main" id="{906D294B-DD7F-5464-51A3-712A9F1FB364}"/>
                </a:ext>
              </a:extLst>
            </p:cNvPr>
            <p:cNvSpPr/>
            <p:nvPr/>
          </p:nvSpPr>
          <p:spPr>
            <a:xfrm>
              <a:off x="3521983" y="228896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4" name="直線矢印コネクタ 73">
              <a:extLst>
                <a:ext uri="{FF2B5EF4-FFF2-40B4-BE49-F238E27FC236}">
                  <a16:creationId xmlns:a16="http://schemas.microsoft.com/office/drawing/2014/main" id="{7DD1737E-E4E1-AB12-5FF3-5DF56ED76433}"/>
                </a:ext>
              </a:extLst>
            </p:cNvPr>
            <p:cNvCxnSpPr>
              <a:cxnSpLocks/>
            </p:cNvCxnSpPr>
            <p:nvPr/>
          </p:nvCxnSpPr>
          <p:spPr>
            <a:xfrm>
              <a:off x="2691776" y="3349700"/>
              <a:ext cx="926402" cy="12110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円/楕円 13">
              <a:extLst>
                <a:ext uri="{FF2B5EF4-FFF2-40B4-BE49-F238E27FC236}">
                  <a16:creationId xmlns:a16="http://schemas.microsoft.com/office/drawing/2014/main" id="{5C5C719B-4382-D7AA-9424-F7364A871087}"/>
                </a:ext>
              </a:extLst>
            </p:cNvPr>
            <p:cNvSpPr/>
            <p:nvPr/>
          </p:nvSpPr>
          <p:spPr>
            <a:xfrm>
              <a:off x="3011046" y="3786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78" name="直線コネクタ 77">
              <a:extLst>
                <a:ext uri="{FF2B5EF4-FFF2-40B4-BE49-F238E27FC236}">
                  <a16:creationId xmlns:a16="http://schemas.microsoft.com/office/drawing/2014/main" id="{E606118C-4ED7-D99F-B4FB-ECAF6A7FF96A}"/>
                </a:ext>
              </a:extLst>
            </p:cNvPr>
            <p:cNvCxnSpPr>
              <a:stCxn id="66" idx="5"/>
              <a:endCxn id="67" idx="1"/>
            </p:cNvCxnSpPr>
            <p:nvPr/>
          </p:nvCxnSpPr>
          <p:spPr>
            <a:xfrm>
              <a:off x="2335762" y="2967337"/>
              <a:ext cx="165619" cy="167336"/>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83" name="テキスト ボックス 82">
            <a:extLst>
              <a:ext uri="{FF2B5EF4-FFF2-40B4-BE49-F238E27FC236}">
                <a16:creationId xmlns:a16="http://schemas.microsoft.com/office/drawing/2014/main" id="{B3E6FE0D-E20B-DB73-DD6D-DBCE267E9ACF}"/>
              </a:ext>
            </a:extLst>
          </p:cNvPr>
          <p:cNvSpPr txBox="1"/>
          <p:nvPr/>
        </p:nvSpPr>
        <p:spPr>
          <a:xfrm>
            <a:off x="481043" y="2923059"/>
            <a:ext cx="27595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scattered by interactions between hyperon and 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5" name="テキスト ボックス 84">
            <a:extLst>
              <a:ext uri="{FF2B5EF4-FFF2-40B4-BE49-F238E27FC236}">
                <a16:creationId xmlns:a16="http://schemas.microsoft.com/office/drawing/2014/main" id="{3432FCFA-DDEA-FA3F-49CD-EC10293E004A}"/>
              </a:ext>
            </a:extLst>
          </p:cNvPr>
          <p:cNvSpPr txBox="1"/>
          <p:nvPr/>
        </p:nvSpPr>
        <p:spPr>
          <a:xfrm>
            <a:off x="3821889" y="2773024"/>
            <a:ext cx="9268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6" name="テキスト ボックス 85">
            <a:extLst>
              <a:ext uri="{FF2B5EF4-FFF2-40B4-BE49-F238E27FC236}">
                <a16:creationId xmlns:a16="http://schemas.microsoft.com/office/drawing/2014/main" id="{9654A0D9-CEFE-9DD3-7589-1D620C47CA82}"/>
              </a:ext>
            </a:extLst>
          </p:cNvPr>
          <p:cNvSpPr txBox="1"/>
          <p:nvPr/>
        </p:nvSpPr>
        <p:spPr>
          <a:xfrm>
            <a:off x="2040133" y="1894510"/>
            <a:ext cx="11352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Hyperon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5" name="テキスト ボックス 104">
            <a:extLst>
              <a:ext uri="{FF2B5EF4-FFF2-40B4-BE49-F238E27FC236}">
                <a16:creationId xmlns:a16="http://schemas.microsoft.com/office/drawing/2014/main" id="{90800F98-B99C-E1F3-EDCE-2DB31768C126}"/>
              </a:ext>
            </a:extLst>
          </p:cNvPr>
          <p:cNvSpPr txBox="1"/>
          <p:nvPr/>
        </p:nvSpPr>
        <p:spPr>
          <a:xfrm>
            <a:off x="6128743" y="2166648"/>
            <a:ext cx="58803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structure reflects the interaction between hyperon and nucleon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06" name="テキスト ボックス 105">
            <a:extLst>
              <a:ext uri="{FF2B5EF4-FFF2-40B4-BE49-F238E27FC236}">
                <a16:creationId xmlns:a16="http://schemas.microsoft.com/office/drawing/2014/main" id="{136FEBAE-837F-E5DD-6F2D-D131C3FE26AF}"/>
              </a:ext>
            </a:extLst>
          </p:cNvPr>
          <p:cNvSpPr txBox="1"/>
          <p:nvPr/>
        </p:nvSpPr>
        <p:spPr>
          <a:xfrm>
            <a:off x="789098" y="6339517"/>
            <a:ext cx="96724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Linking these two studies is important for understanding hyperon-containing matter</a:t>
            </a:r>
          </a:p>
        </p:txBody>
      </p:sp>
      <p:sp>
        <p:nvSpPr>
          <p:cNvPr id="3" name="テキスト ボックス 2">
            <a:extLst>
              <a:ext uri="{FF2B5EF4-FFF2-40B4-BE49-F238E27FC236}">
                <a16:creationId xmlns:a16="http://schemas.microsoft.com/office/drawing/2014/main" id="{92F42C86-375F-D962-D079-48601C0EBC17}"/>
              </a:ext>
            </a:extLst>
          </p:cNvPr>
          <p:cNvSpPr txBox="1"/>
          <p:nvPr/>
        </p:nvSpPr>
        <p:spPr>
          <a:xfrm>
            <a:off x="6403458" y="4710547"/>
            <a:ext cx="5393993" cy="646331"/>
          </a:xfrm>
          <a:prstGeom prst="rect">
            <a:avLst/>
          </a:prstGeom>
          <a:solidFill>
            <a:schemeClr val="bg2"/>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potential for hyperons can be evaluated from the hyperon’s binding energy</a:t>
            </a:r>
          </a:p>
        </p:txBody>
      </p:sp>
      <p:sp>
        <p:nvSpPr>
          <p:cNvPr id="68" name="テキスト ボックス 67">
            <a:extLst>
              <a:ext uri="{FF2B5EF4-FFF2-40B4-BE49-F238E27FC236}">
                <a16:creationId xmlns:a16="http://schemas.microsoft.com/office/drawing/2014/main" id="{326409B1-1659-F859-AC5C-A6B04B203096}"/>
              </a:ext>
            </a:extLst>
          </p:cNvPr>
          <p:cNvSpPr txBox="1"/>
          <p:nvPr/>
        </p:nvSpPr>
        <p:spPr>
          <a:xfrm>
            <a:off x="950973" y="4895868"/>
            <a:ext cx="4409303" cy="923330"/>
          </a:xfrm>
          <a:prstGeom prst="rect">
            <a:avLst/>
          </a:prstGeom>
          <a:solidFill>
            <a:schemeClr val="bg2"/>
          </a:solidFill>
          <a:ln w="3810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Essential to elucidate the nature of the extended nuclear force</a:t>
            </a:r>
            <a:r>
              <a:rPr kumimoji="1" lang="ja-JP" altLang="en-US" sz="1800" b="0" i="0" u="none" strike="noStrike" kern="1200" cap="none" spc="0" normalizeH="0" baseline="0" noProof="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(Baryon-Baryon interaction)</a:t>
            </a:r>
          </a:p>
        </p:txBody>
      </p:sp>
      <p:sp>
        <p:nvSpPr>
          <p:cNvPr id="4" name="テキスト ボックス 3">
            <a:extLst>
              <a:ext uri="{FF2B5EF4-FFF2-40B4-BE49-F238E27FC236}">
                <a16:creationId xmlns:a16="http://schemas.microsoft.com/office/drawing/2014/main" id="{92187600-3229-14E4-D3C8-58115A817B9B}"/>
              </a:ext>
            </a:extLst>
          </p:cNvPr>
          <p:cNvSpPr txBox="1"/>
          <p:nvPr/>
        </p:nvSpPr>
        <p:spPr>
          <a:xfrm>
            <a:off x="6403458" y="5532578"/>
            <a:ext cx="5165453" cy="369332"/>
          </a:xfrm>
          <a:prstGeom prst="rect">
            <a:avLst/>
          </a:prstGeom>
          <a:solidFill>
            <a:schemeClr val="bg2"/>
          </a:solidFill>
          <a:ln w="381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Various phenomena in multi-particle system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115349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9346" y="169722"/>
            <a:ext cx="9456793" cy="1106722"/>
          </a:xfrm>
        </p:spPr>
        <p:txBody>
          <a:bodyPr>
            <a:noAutofit/>
          </a:bodyPr>
          <a:lstStyle/>
          <a:p>
            <a:r>
              <a:rPr kumimoji="1" lang="en-US" altLang="ja-JP" sz="3600" dirty="0"/>
              <a:t>J-PARC E40 :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F483C769-D006-6D44-A527-3089F24D326F}"/>
              </a:ext>
            </a:extLst>
          </p:cNvPr>
          <p:cNvSpPr txBox="1"/>
          <p:nvPr/>
        </p:nvSpPr>
        <p:spPr>
          <a:xfrm>
            <a:off x="3569111" y="101254"/>
            <a:ext cx="80235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Measurement of d</a:t>
            </a:r>
            <a:r>
              <a:rPr kumimoji="1" lang="en-US" altLang="ja-JP" sz="3600" b="0" i="0" u="none" strike="noStrike" kern="1200" cap="none" spc="0" normalizeH="0" baseline="0" noProof="0" dirty="0">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d</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W</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of </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p</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scatterings </a:t>
            </a:r>
            <a:endParaRPr kumimoji="1" lang="ja-JP" altLang="en-US" sz="36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sp>
        <p:nvSpPr>
          <p:cNvPr id="11" name="スライド番号プレースホルダー 10">
            <a:extLst>
              <a:ext uri="{FF2B5EF4-FFF2-40B4-BE49-F238E27FC236}">
                <a16:creationId xmlns:a16="http://schemas.microsoft.com/office/drawing/2014/main" id="{D4C8E392-A8F9-174A-AF82-EDC615965A7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EAB3BA-07EE-4B64-A177-47C30D775877}"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grpSp>
        <p:nvGrpSpPr>
          <p:cNvPr id="28" name="グループ化 27">
            <a:extLst>
              <a:ext uri="{FF2B5EF4-FFF2-40B4-BE49-F238E27FC236}">
                <a16:creationId xmlns:a16="http://schemas.microsoft.com/office/drawing/2014/main" id="{063FA495-9035-264B-8412-720997DB9F41}"/>
              </a:ext>
            </a:extLst>
          </p:cNvPr>
          <p:cNvGrpSpPr/>
          <p:nvPr/>
        </p:nvGrpSpPr>
        <p:grpSpPr>
          <a:xfrm>
            <a:off x="-133733" y="1545855"/>
            <a:ext cx="3466796" cy="5142423"/>
            <a:chOff x="2952370" y="1510086"/>
            <a:chExt cx="3466796" cy="5142423"/>
          </a:xfrm>
        </p:grpSpPr>
        <p:sp>
          <p:nvSpPr>
            <p:cNvPr id="29" name="角丸四角形 28">
              <a:extLst>
                <a:ext uri="{FF2B5EF4-FFF2-40B4-BE49-F238E27FC236}">
                  <a16:creationId xmlns:a16="http://schemas.microsoft.com/office/drawing/2014/main" id="{2D265D31-8A87-6E49-BE88-22AB90573458}"/>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プレースホルダー 2" descr="sigmap2.png">
              <a:extLst>
                <a:ext uri="{FF2B5EF4-FFF2-40B4-BE49-F238E27FC236}">
                  <a16:creationId xmlns:a16="http://schemas.microsoft.com/office/drawing/2014/main" id="{414E2C87-C86E-5840-9C39-8E3742F652D3}"/>
                </a:ext>
              </a:extLst>
            </p:cNvPr>
            <p:cNvPicPr>
              <a:picLocks noChangeAspect="1"/>
            </p:cNvPicPr>
            <p:nvPr/>
          </p:nvPicPr>
          <p:blipFill>
            <a:blip r:embed="rId3">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31" name="グループ化 30">
              <a:extLst>
                <a:ext uri="{FF2B5EF4-FFF2-40B4-BE49-F238E27FC236}">
                  <a16:creationId xmlns:a16="http://schemas.microsoft.com/office/drawing/2014/main" id="{8F891745-E477-354A-B1D1-30098358A37E}"/>
                </a:ext>
              </a:extLst>
            </p:cNvPr>
            <p:cNvGrpSpPr/>
            <p:nvPr/>
          </p:nvGrpSpPr>
          <p:grpSpPr>
            <a:xfrm>
              <a:off x="3298838" y="3276708"/>
              <a:ext cx="3069313" cy="3180921"/>
              <a:chOff x="3091618" y="3265923"/>
              <a:chExt cx="3069313" cy="3180921"/>
            </a:xfrm>
          </p:grpSpPr>
          <p:grpSp>
            <p:nvGrpSpPr>
              <p:cNvPr id="33" name="グループ化 32">
                <a:extLst>
                  <a:ext uri="{FF2B5EF4-FFF2-40B4-BE49-F238E27FC236}">
                    <a16:creationId xmlns:a16="http://schemas.microsoft.com/office/drawing/2014/main" id="{0071C5B2-A201-0F43-A851-66A648CD478D}"/>
                  </a:ext>
                </a:extLst>
              </p:cNvPr>
              <p:cNvGrpSpPr/>
              <p:nvPr/>
            </p:nvGrpSpPr>
            <p:grpSpPr>
              <a:xfrm>
                <a:off x="3091618" y="3265923"/>
                <a:ext cx="3069313" cy="2914599"/>
                <a:chOff x="1914455" y="3410514"/>
                <a:chExt cx="3069313" cy="2914599"/>
              </a:xfrm>
            </p:grpSpPr>
            <p:grpSp>
              <p:nvGrpSpPr>
                <p:cNvPr id="38" name="図形グループ 5">
                  <a:extLst>
                    <a:ext uri="{FF2B5EF4-FFF2-40B4-BE49-F238E27FC236}">
                      <a16:creationId xmlns:a16="http://schemas.microsoft.com/office/drawing/2014/main" id="{C592EC01-32A5-8348-8A18-6A112628A0E4}"/>
                    </a:ext>
                  </a:extLst>
                </p:cNvPr>
                <p:cNvGrpSpPr/>
                <p:nvPr/>
              </p:nvGrpSpPr>
              <p:grpSpPr>
                <a:xfrm>
                  <a:off x="1914455" y="3410514"/>
                  <a:ext cx="3069313" cy="2914599"/>
                  <a:chOff x="5771147" y="1083926"/>
                  <a:chExt cx="3069313" cy="2914599"/>
                </a:xfrm>
              </p:grpSpPr>
              <p:grpSp>
                <p:nvGrpSpPr>
                  <p:cNvPr id="54" name="図形グループ 145">
                    <a:extLst>
                      <a:ext uri="{FF2B5EF4-FFF2-40B4-BE49-F238E27FC236}">
                        <a16:creationId xmlns:a16="http://schemas.microsoft.com/office/drawing/2014/main" id="{CE787279-BA94-6640-A3C7-144E6F4306ED}"/>
                      </a:ext>
                    </a:extLst>
                  </p:cNvPr>
                  <p:cNvGrpSpPr/>
                  <p:nvPr/>
                </p:nvGrpSpPr>
                <p:grpSpPr>
                  <a:xfrm>
                    <a:off x="5771147" y="1083926"/>
                    <a:ext cx="2811378" cy="2914599"/>
                    <a:chOff x="5771147" y="1083926"/>
                    <a:chExt cx="2811378" cy="2914599"/>
                  </a:xfrm>
                </p:grpSpPr>
                <p:sp>
                  <p:nvSpPr>
                    <p:cNvPr id="56" name="円弧 55">
                      <a:extLst>
                        <a:ext uri="{FF2B5EF4-FFF2-40B4-BE49-F238E27FC236}">
                          <a16:creationId xmlns:a16="http://schemas.microsoft.com/office/drawing/2014/main" id="{D3138016-D8C9-554A-AF15-5987351DA491}"/>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438C0142-2C28-704A-B62F-FDB7BEE4E8DE}"/>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8F2BEF20-B408-F340-BC14-6DD626005ED8}"/>
                            </a:ext>
                          </a:extLst>
                        </p:cNvPr>
                        <p:cNvSpPr txBox="1"/>
                        <p:nvPr/>
                      </p:nvSpPr>
                      <p:spPr>
                        <a:xfrm>
                          <a:off x="5771147" y="3023752"/>
                          <a:ext cx="527004"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𝑙</m:t>
                              </m:r>
                            </m:oMath>
                          </a14:m>
                          <a:r>
                            <a:rPr kumimoji="1" lang="en-US" altLang="ja-JP" dirty="0"/>
                            <a:t>=0</a:t>
                          </a:r>
                          <a:endParaRPr kumimoji="1" lang="ja-JP" altLang="en-US" dirty="0"/>
                        </a:p>
                      </p:txBody>
                    </p:sp>
                  </mc:Choice>
                  <mc:Fallback xmlns="">
                    <p:sp>
                      <p:nvSpPr>
                        <p:cNvPr id="58" name="テキスト ボックス 57">
                          <a:extLst>
                            <a:ext uri="{FF2B5EF4-FFF2-40B4-BE49-F238E27FC236}">
                              <a16:creationId xmlns:a16="http://schemas.microsoft.com/office/drawing/2014/main" id="{8F2BEF20-B408-F340-BC14-6DD626005ED8}"/>
                            </a:ext>
                          </a:extLst>
                        </p:cNvPr>
                        <p:cNvSpPr txBox="1">
                          <a:spLocks noRot="1" noChangeAspect="1" noMove="1" noResize="1" noEditPoints="1" noAdjustHandles="1" noChangeArrowheads="1" noChangeShapeType="1" noTextEdit="1"/>
                        </p:cNvSpPr>
                        <p:nvPr/>
                      </p:nvSpPr>
                      <p:spPr>
                        <a:xfrm>
                          <a:off x="5771147" y="3023752"/>
                          <a:ext cx="527004" cy="369332"/>
                        </a:xfrm>
                        <a:prstGeom prst="rect">
                          <a:avLst/>
                        </a:prstGeom>
                        <a:blipFill>
                          <a:blip r:embed="rId4"/>
                          <a:stretch>
                            <a:fillRect t="-6667" r="-6977" b="-26667"/>
                          </a:stretch>
                        </a:blipFill>
                      </p:spPr>
                      <p:txBody>
                        <a:bodyPr/>
                        <a:lstStyle/>
                        <a:p>
                          <a:r>
                            <a:rPr lang="ja-JP" altLang="en-US">
                              <a:noFill/>
                            </a:rPr>
                            <a:t> </a:t>
                          </a:r>
                        </a:p>
                      </p:txBody>
                    </p:sp>
                  </mc:Fallback>
                </mc:AlternateContent>
                <p:sp>
                  <p:nvSpPr>
                    <p:cNvPr id="59" name="円/楕円 58">
                      <a:extLst>
                        <a:ext uri="{FF2B5EF4-FFF2-40B4-BE49-F238E27FC236}">
                          <a16:creationId xmlns:a16="http://schemas.microsoft.com/office/drawing/2014/main" id="{A2B3D296-DABF-5A42-83C6-4E83FE1D0BA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0E2D6F7B-76EF-3047-97D9-F8B0CCECCE2D}"/>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2227019D-4F9B-1241-92E1-0D53536E0F86}"/>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856975F0-88E4-C549-91C7-09B7A56F598C}"/>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644082E-FF30-4543-8F38-97F02F7EBD2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a:extLst>
                        <a:ext uri="{FF2B5EF4-FFF2-40B4-BE49-F238E27FC236}">
                          <a16:creationId xmlns:a16="http://schemas.microsoft.com/office/drawing/2014/main" id="{01D0B64F-20F9-A34C-96B4-BC66821A2FB6}"/>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527A5DAC-F904-994A-BD22-3E8E99F3233F}"/>
                      </a:ext>
                    </a:extLst>
                  </p:cNvPr>
                  <p:cNvSpPr txBox="1"/>
                  <p:nvPr/>
                </p:nvSpPr>
                <p:spPr>
                  <a:xfrm>
                    <a:off x="6053826" y="1694064"/>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39" name="直線矢印コネクタ 38">
                  <a:extLst>
                    <a:ext uri="{FF2B5EF4-FFF2-40B4-BE49-F238E27FC236}">
                      <a16:creationId xmlns:a16="http://schemas.microsoft.com/office/drawing/2014/main" id="{4104390B-CE0A-8447-9972-D015BE57D7A0}"/>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7F1D98C-51BB-9D49-AB36-AEAA57DF3810}"/>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3CF02E-E58B-8341-8193-C3045BAC42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2F08256-BC78-3449-B588-DB134827694E}"/>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39A419D-A56F-2346-952C-EF6F099BFA0D}"/>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DB6B526-9030-434C-A304-10466ECC8150}"/>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2CA4479-F7F3-0D47-AC7A-6ADA732C0009}"/>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46" name="テキスト ボックス 45">
                  <a:extLst>
                    <a:ext uri="{FF2B5EF4-FFF2-40B4-BE49-F238E27FC236}">
                      <a16:creationId xmlns:a16="http://schemas.microsoft.com/office/drawing/2014/main" id="{D8C05825-A67A-EC48-8091-40827D10D4C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7" name="テキスト ボックス 46">
                  <a:extLst>
                    <a:ext uri="{FF2B5EF4-FFF2-40B4-BE49-F238E27FC236}">
                      <a16:creationId xmlns:a16="http://schemas.microsoft.com/office/drawing/2014/main" id="{EE56CA3B-E8EC-7347-9FF0-350E757C8FF9}"/>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8" name="テキスト ボックス 47">
                  <a:extLst>
                    <a:ext uri="{FF2B5EF4-FFF2-40B4-BE49-F238E27FC236}">
                      <a16:creationId xmlns:a16="http://schemas.microsoft.com/office/drawing/2014/main" id="{E6768EE9-6F61-D84C-9809-93DDE93A8AD0}"/>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9" name="テキスト ボックス 48">
                  <a:extLst>
                    <a:ext uri="{FF2B5EF4-FFF2-40B4-BE49-F238E27FC236}">
                      <a16:creationId xmlns:a16="http://schemas.microsoft.com/office/drawing/2014/main" id="{614CA43B-8421-BF47-8025-B27538F2FC4E}"/>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50" name="テキスト ボックス 49">
                  <a:extLst>
                    <a:ext uri="{FF2B5EF4-FFF2-40B4-BE49-F238E27FC236}">
                      <a16:creationId xmlns:a16="http://schemas.microsoft.com/office/drawing/2014/main" id="{B55AE8A1-3D51-9945-A65C-00D4D51A8E60}"/>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51" name="テキスト ボックス 50">
                  <a:extLst>
                    <a:ext uri="{FF2B5EF4-FFF2-40B4-BE49-F238E27FC236}">
                      <a16:creationId xmlns:a16="http://schemas.microsoft.com/office/drawing/2014/main" id="{0F52F988-46E6-AA4F-B634-75B3F798D524}"/>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52" name="直線矢印コネクタ 51">
                  <a:extLst>
                    <a:ext uri="{FF2B5EF4-FFF2-40B4-BE49-F238E27FC236}">
                      <a16:creationId xmlns:a16="http://schemas.microsoft.com/office/drawing/2014/main" id="{6D65DD9E-9862-A74B-812E-A53BCDCD3BB5}"/>
                    </a:ext>
                  </a:extLst>
                </p:cNvPr>
                <p:cNvCxnSpPr>
                  <a:cxnSpLocks/>
                  <a:stCxn id="51"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77457D51-4E54-E940-A565-CC9175DF3357}"/>
                    </a:ext>
                  </a:extLst>
                </p:cNvPr>
                <p:cNvCxnSpPr>
                  <a:cxnSpLocks/>
                  <a:stCxn id="51"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4" name="右中かっこ 33">
                <a:extLst>
                  <a:ext uri="{FF2B5EF4-FFF2-40B4-BE49-F238E27FC236}">
                    <a16:creationId xmlns:a16="http://schemas.microsoft.com/office/drawing/2014/main" id="{CF340F23-96CE-F34F-8D05-377A49CEC241}"/>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44F9ADD-B171-0749-8A1C-921F78EB18F1}"/>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36" name="右中かっこ 35">
                <a:extLst>
                  <a:ext uri="{FF2B5EF4-FFF2-40B4-BE49-F238E27FC236}">
                    <a16:creationId xmlns:a16="http://schemas.microsoft.com/office/drawing/2014/main" id="{9165AB07-B8FB-7F40-A10E-381932ECF3E6}"/>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A605386-EAFB-2143-90AD-B4A802837BE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32" name="テキスト ボックス 31">
              <a:extLst>
                <a:ext uri="{FF2B5EF4-FFF2-40B4-BE49-F238E27FC236}">
                  <a16:creationId xmlns:a16="http://schemas.microsoft.com/office/drawing/2014/main" id="{40D5364B-AFC8-E547-9819-D201F12A130E}"/>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sp>
        <p:nvSpPr>
          <p:cNvPr id="9" name="テキスト ボックス 8">
            <a:extLst>
              <a:ext uri="{FF2B5EF4-FFF2-40B4-BE49-F238E27FC236}">
                <a16:creationId xmlns:a16="http://schemas.microsoft.com/office/drawing/2014/main" id="{26F0C046-471F-CD44-AA24-75784C24C0AF}"/>
              </a:ext>
            </a:extLst>
          </p:cNvPr>
          <p:cNvSpPr txBox="1"/>
          <p:nvPr/>
        </p:nvSpPr>
        <p:spPr>
          <a:xfrm>
            <a:off x="482872" y="813469"/>
            <a:ext cx="5082482" cy="461665"/>
          </a:xfrm>
          <a:prstGeom prst="rect">
            <a:avLst/>
          </a:prstGeom>
          <a:noFill/>
        </p:spPr>
        <p:txBody>
          <a:bodyPr wrap="none" rtlCol="0">
            <a:spAutoFit/>
          </a:bodyPr>
          <a:lstStyle/>
          <a:p>
            <a:r>
              <a:rPr kumimoji="1" lang="en-US" altLang="ja-JP" sz="2400" u="sng" dirty="0"/>
              <a:t>Verification of  quark Pauli </a:t>
            </a:r>
            <a:r>
              <a:rPr lang="en-US" altLang="ja-JP" sz="2400" u="sng" dirty="0"/>
              <a:t>repulsion</a:t>
            </a:r>
            <a:endParaRPr kumimoji="1" lang="ja-JP" altLang="en-US" sz="2400" u="sng"/>
          </a:p>
        </p:txBody>
      </p:sp>
      <p:sp>
        <p:nvSpPr>
          <p:cNvPr id="8" name="爆発 1 7">
            <a:extLst>
              <a:ext uri="{FF2B5EF4-FFF2-40B4-BE49-F238E27FC236}">
                <a16:creationId xmlns:a16="http://schemas.microsoft.com/office/drawing/2014/main" id="{70C4F823-BAF8-464C-AF78-BA47965446E4}"/>
              </a:ext>
            </a:extLst>
          </p:cNvPr>
          <p:cNvSpPr/>
          <p:nvPr/>
        </p:nvSpPr>
        <p:spPr>
          <a:xfrm>
            <a:off x="1757670" y="5193465"/>
            <a:ext cx="304620" cy="304620"/>
          </a:xfrm>
          <a:prstGeom prst="irregularSeal1">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72337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9346" y="169722"/>
            <a:ext cx="9456793" cy="1106722"/>
          </a:xfrm>
        </p:spPr>
        <p:txBody>
          <a:bodyPr>
            <a:noAutofit/>
          </a:bodyPr>
          <a:lstStyle/>
          <a:p>
            <a:r>
              <a:rPr kumimoji="1" lang="en-US" altLang="ja-JP" sz="3600" dirty="0"/>
              <a:t>J-PARC E40 :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F483C769-D006-6D44-A527-3089F24D326F}"/>
              </a:ext>
            </a:extLst>
          </p:cNvPr>
          <p:cNvSpPr txBox="1"/>
          <p:nvPr/>
        </p:nvSpPr>
        <p:spPr>
          <a:xfrm>
            <a:off x="3569111" y="101254"/>
            <a:ext cx="80235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Measurement of d</a:t>
            </a:r>
            <a:r>
              <a:rPr kumimoji="1" lang="en-US" altLang="ja-JP" sz="3600" b="0" i="0" u="none" strike="noStrike" kern="1200" cap="none" spc="0" normalizeH="0" baseline="0" noProof="0" dirty="0">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d</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W</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of </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p</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scatterings </a:t>
            </a:r>
            <a:endParaRPr kumimoji="1" lang="ja-JP" altLang="en-US" sz="36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sp>
        <p:nvSpPr>
          <p:cNvPr id="11" name="スライド番号プレースホルダー 10">
            <a:extLst>
              <a:ext uri="{FF2B5EF4-FFF2-40B4-BE49-F238E27FC236}">
                <a16:creationId xmlns:a16="http://schemas.microsoft.com/office/drawing/2014/main" id="{D4C8E392-A8F9-174A-AF82-EDC615965A7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EAB3BA-07EE-4B64-A177-47C30D775877}"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grpSp>
        <p:nvGrpSpPr>
          <p:cNvPr id="28" name="グループ化 27">
            <a:extLst>
              <a:ext uri="{FF2B5EF4-FFF2-40B4-BE49-F238E27FC236}">
                <a16:creationId xmlns:a16="http://schemas.microsoft.com/office/drawing/2014/main" id="{063FA495-9035-264B-8412-720997DB9F41}"/>
              </a:ext>
            </a:extLst>
          </p:cNvPr>
          <p:cNvGrpSpPr/>
          <p:nvPr/>
        </p:nvGrpSpPr>
        <p:grpSpPr>
          <a:xfrm>
            <a:off x="-133733" y="1545855"/>
            <a:ext cx="3466796" cy="5142423"/>
            <a:chOff x="2952370" y="1510086"/>
            <a:chExt cx="3466796" cy="5142423"/>
          </a:xfrm>
        </p:grpSpPr>
        <p:sp>
          <p:nvSpPr>
            <p:cNvPr id="29" name="角丸四角形 28">
              <a:extLst>
                <a:ext uri="{FF2B5EF4-FFF2-40B4-BE49-F238E27FC236}">
                  <a16:creationId xmlns:a16="http://schemas.microsoft.com/office/drawing/2014/main" id="{2D265D31-8A87-6E49-BE88-22AB90573458}"/>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プレースホルダー 2" descr="sigmap2.png">
              <a:extLst>
                <a:ext uri="{FF2B5EF4-FFF2-40B4-BE49-F238E27FC236}">
                  <a16:creationId xmlns:a16="http://schemas.microsoft.com/office/drawing/2014/main" id="{414E2C87-C86E-5840-9C39-8E3742F652D3}"/>
                </a:ext>
              </a:extLst>
            </p:cNvPr>
            <p:cNvPicPr>
              <a:picLocks noChangeAspect="1"/>
            </p:cNvPicPr>
            <p:nvPr/>
          </p:nvPicPr>
          <p:blipFill>
            <a:blip r:embed="rId3">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31" name="グループ化 30">
              <a:extLst>
                <a:ext uri="{FF2B5EF4-FFF2-40B4-BE49-F238E27FC236}">
                  <a16:creationId xmlns:a16="http://schemas.microsoft.com/office/drawing/2014/main" id="{8F891745-E477-354A-B1D1-30098358A37E}"/>
                </a:ext>
              </a:extLst>
            </p:cNvPr>
            <p:cNvGrpSpPr/>
            <p:nvPr/>
          </p:nvGrpSpPr>
          <p:grpSpPr>
            <a:xfrm>
              <a:off x="3298838" y="3276708"/>
              <a:ext cx="3069313" cy="3180921"/>
              <a:chOff x="3091618" y="3265923"/>
              <a:chExt cx="3069313" cy="3180921"/>
            </a:xfrm>
          </p:grpSpPr>
          <p:grpSp>
            <p:nvGrpSpPr>
              <p:cNvPr id="33" name="グループ化 32">
                <a:extLst>
                  <a:ext uri="{FF2B5EF4-FFF2-40B4-BE49-F238E27FC236}">
                    <a16:creationId xmlns:a16="http://schemas.microsoft.com/office/drawing/2014/main" id="{0071C5B2-A201-0F43-A851-66A648CD478D}"/>
                  </a:ext>
                </a:extLst>
              </p:cNvPr>
              <p:cNvGrpSpPr/>
              <p:nvPr/>
            </p:nvGrpSpPr>
            <p:grpSpPr>
              <a:xfrm>
                <a:off x="3091618" y="3265923"/>
                <a:ext cx="3069313" cy="2914599"/>
                <a:chOff x="1914455" y="3410514"/>
                <a:chExt cx="3069313" cy="2914599"/>
              </a:xfrm>
            </p:grpSpPr>
            <p:grpSp>
              <p:nvGrpSpPr>
                <p:cNvPr id="38" name="図形グループ 5">
                  <a:extLst>
                    <a:ext uri="{FF2B5EF4-FFF2-40B4-BE49-F238E27FC236}">
                      <a16:creationId xmlns:a16="http://schemas.microsoft.com/office/drawing/2014/main" id="{C592EC01-32A5-8348-8A18-6A112628A0E4}"/>
                    </a:ext>
                  </a:extLst>
                </p:cNvPr>
                <p:cNvGrpSpPr/>
                <p:nvPr/>
              </p:nvGrpSpPr>
              <p:grpSpPr>
                <a:xfrm>
                  <a:off x="1914455" y="3410514"/>
                  <a:ext cx="3069313" cy="2914599"/>
                  <a:chOff x="5771147" y="1083926"/>
                  <a:chExt cx="3069313" cy="2914599"/>
                </a:xfrm>
              </p:grpSpPr>
              <p:grpSp>
                <p:nvGrpSpPr>
                  <p:cNvPr id="54" name="図形グループ 145">
                    <a:extLst>
                      <a:ext uri="{FF2B5EF4-FFF2-40B4-BE49-F238E27FC236}">
                        <a16:creationId xmlns:a16="http://schemas.microsoft.com/office/drawing/2014/main" id="{CE787279-BA94-6640-A3C7-144E6F4306ED}"/>
                      </a:ext>
                    </a:extLst>
                  </p:cNvPr>
                  <p:cNvGrpSpPr/>
                  <p:nvPr/>
                </p:nvGrpSpPr>
                <p:grpSpPr>
                  <a:xfrm>
                    <a:off x="5771147" y="1083926"/>
                    <a:ext cx="2811378" cy="2914599"/>
                    <a:chOff x="5771147" y="1083926"/>
                    <a:chExt cx="2811378" cy="2914599"/>
                  </a:xfrm>
                </p:grpSpPr>
                <p:sp>
                  <p:nvSpPr>
                    <p:cNvPr id="56" name="円弧 55">
                      <a:extLst>
                        <a:ext uri="{FF2B5EF4-FFF2-40B4-BE49-F238E27FC236}">
                          <a16:creationId xmlns:a16="http://schemas.microsoft.com/office/drawing/2014/main" id="{D3138016-D8C9-554A-AF15-5987351DA491}"/>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438C0142-2C28-704A-B62F-FDB7BEE4E8DE}"/>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8F2BEF20-B408-F340-BC14-6DD626005ED8}"/>
                            </a:ext>
                          </a:extLst>
                        </p:cNvPr>
                        <p:cNvSpPr txBox="1"/>
                        <p:nvPr/>
                      </p:nvSpPr>
                      <p:spPr>
                        <a:xfrm>
                          <a:off x="5771147" y="3023752"/>
                          <a:ext cx="527004"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𝑙</m:t>
                              </m:r>
                            </m:oMath>
                          </a14:m>
                          <a:r>
                            <a:rPr kumimoji="1" lang="en-US" altLang="ja-JP" dirty="0"/>
                            <a:t>=0</a:t>
                          </a:r>
                          <a:endParaRPr kumimoji="1" lang="ja-JP" altLang="en-US" dirty="0"/>
                        </a:p>
                      </p:txBody>
                    </p:sp>
                  </mc:Choice>
                  <mc:Fallback xmlns="">
                    <p:sp>
                      <p:nvSpPr>
                        <p:cNvPr id="58" name="テキスト ボックス 57">
                          <a:extLst>
                            <a:ext uri="{FF2B5EF4-FFF2-40B4-BE49-F238E27FC236}">
                              <a16:creationId xmlns:a16="http://schemas.microsoft.com/office/drawing/2014/main" id="{8F2BEF20-B408-F340-BC14-6DD626005ED8}"/>
                            </a:ext>
                          </a:extLst>
                        </p:cNvPr>
                        <p:cNvSpPr txBox="1">
                          <a:spLocks noRot="1" noChangeAspect="1" noMove="1" noResize="1" noEditPoints="1" noAdjustHandles="1" noChangeArrowheads="1" noChangeShapeType="1" noTextEdit="1"/>
                        </p:cNvSpPr>
                        <p:nvPr/>
                      </p:nvSpPr>
                      <p:spPr>
                        <a:xfrm>
                          <a:off x="5771147" y="3023752"/>
                          <a:ext cx="527004" cy="369332"/>
                        </a:xfrm>
                        <a:prstGeom prst="rect">
                          <a:avLst/>
                        </a:prstGeom>
                        <a:blipFill>
                          <a:blip r:embed="rId4"/>
                          <a:stretch>
                            <a:fillRect t="-6667" r="-6977" b="-26667"/>
                          </a:stretch>
                        </a:blipFill>
                      </p:spPr>
                      <p:txBody>
                        <a:bodyPr/>
                        <a:lstStyle/>
                        <a:p>
                          <a:r>
                            <a:rPr lang="ja-JP" altLang="en-US">
                              <a:noFill/>
                            </a:rPr>
                            <a:t> </a:t>
                          </a:r>
                        </a:p>
                      </p:txBody>
                    </p:sp>
                  </mc:Fallback>
                </mc:AlternateContent>
                <p:sp>
                  <p:nvSpPr>
                    <p:cNvPr id="59" name="円/楕円 58">
                      <a:extLst>
                        <a:ext uri="{FF2B5EF4-FFF2-40B4-BE49-F238E27FC236}">
                          <a16:creationId xmlns:a16="http://schemas.microsoft.com/office/drawing/2014/main" id="{A2B3D296-DABF-5A42-83C6-4E83FE1D0BA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0E2D6F7B-76EF-3047-97D9-F8B0CCECCE2D}"/>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2227019D-4F9B-1241-92E1-0D53536E0F86}"/>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856975F0-88E4-C549-91C7-09B7A56F598C}"/>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644082E-FF30-4543-8F38-97F02F7EBD2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a:extLst>
                        <a:ext uri="{FF2B5EF4-FFF2-40B4-BE49-F238E27FC236}">
                          <a16:creationId xmlns:a16="http://schemas.microsoft.com/office/drawing/2014/main" id="{01D0B64F-20F9-A34C-96B4-BC66821A2FB6}"/>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527A5DAC-F904-994A-BD22-3E8E99F3233F}"/>
                      </a:ext>
                    </a:extLst>
                  </p:cNvPr>
                  <p:cNvSpPr txBox="1"/>
                  <p:nvPr/>
                </p:nvSpPr>
                <p:spPr>
                  <a:xfrm>
                    <a:off x="6053826" y="1694064"/>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39" name="直線矢印コネクタ 38">
                  <a:extLst>
                    <a:ext uri="{FF2B5EF4-FFF2-40B4-BE49-F238E27FC236}">
                      <a16:creationId xmlns:a16="http://schemas.microsoft.com/office/drawing/2014/main" id="{4104390B-CE0A-8447-9972-D015BE57D7A0}"/>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7F1D98C-51BB-9D49-AB36-AEAA57DF3810}"/>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3CF02E-E58B-8341-8193-C3045BAC42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2F08256-BC78-3449-B588-DB134827694E}"/>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39A419D-A56F-2346-952C-EF6F099BFA0D}"/>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DB6B526-9030-434C-A304-10466ECC8150}"/>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2CA4479-F7F3-0D47-AC7A-6ADA732C0009}"/>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46" name="テキスト ボックス 45">
                  <a:extLst>
                    <a:ext uri="{FF2B5EF4-FFF2-40B4-BE49-F238E27FC236}">
                      <a16:creationId xmlns:a16="http://schemas.microsoft.com/office/drawing/2014/main" id="{D8C05825-A67A-EC48-8091-40827D10D4C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7" name="テキスト ボックス 46">
                  <a:extLst>
                    <a:ext uri="{FF2B5EF4-FFF2-40B4-BE49-F238E27FC236}">
                      <a16:creationId xmlns:a16="http://schemas.microsoft.com/office/drawing/2014/main" id="{EE56CA3B-E8EC-7347-9FF0-350E757C8FF9}"/>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8" name="テキスト ボックス 47">
                  <a:extLst>
                    <a:ext uri="{FF2B5EF4-FFF2-40B4-BE49-F238E27FC236}">
                      <a16:creationId xmlns:a16="http://schemas.microsoft.com/office/drawing/2014/main" id="{E6768EE9-6F61-D84C-9809-93DDE93A8AD0}"/>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9" name="テキスト ボックス 48">
                  <a:extLst>
                    <a:ext uri="{FF2B5EF4-FFF2-40B4-BE49-F238E27FC236}">
                      <a16:creationId xmlns:a16="http://schemas.microsoft.com/office/drawing/2014/main" id="{614CA43B-8421-BF47-8025-B27538F2FC4E}"/>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50" name="テキスト ボックス 49">
                  <a:extLst>
                    <a:ext uri="{FF2B5EF4-FFF2-40B4-BE49-F238E27FC236}">
                      <a16:creationId xmlns:a16="http://schemas.microsoft.com/office/drawing/2014/main" id="{B55AE8A1-3D51-9945-A65C-00D4D51A8E60}"/>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51" name="テキスト ボックス 50">
                  <a:extLst>
                    <a:ext uri="{FF2B5EF4-FFF2-40B4-BE49-F238E27FC236}">
                      <a16:creationId xmlns:a16="http://schemas.microsoft.com/office/drawing/2014/main" id="{0F52F988-46E6-AA4F-B634-75B3F798D524}"/>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52" name="直線矢印コネクタ 51">
                  <a:extLst>
                    <a:ext uri="{FF2B5EF4-FFF2-40B4-BE49-F238E27FC236}">
                      <a16:creationId xmlns:a16="http://schemas.microsoft.com/office/drawing/2014/main" id="{6D65DD9E-9862-A74B-812E-A53BCDCD3BB5}"/>
                    </a:ext>
                  </a:extLst>
                </p:cNvPr>
                <p:cNvCxnSpPr>
                  <a:cxnSpLocks/>
                  <a:stCxn id="51"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77457D51-4E54-E940-A565-CC9175DF3357}"/>
                    </a:ext>
                  </a:extLst>
                </p:cNvPr>
                <p:cNvCxnSpPr>
                  <a:cxnSpLocks/>
                  <a:stCxn id="51"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4" name="右中かっこ 33">
                <a:extLst>
                  <a:ext uri="{FF2B5EF4-FFF2-40B4-BE49-F238E27FC236}">
                    <a16:creationId xmlns:a16="http://schemas.microsoft.com/office/drawing/2014/main" id="{CF340F23-96CE-F34F-8D05-377A49CEC241}"/>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44F9ADD-B171-0749-8A1C-921F78EB18F1}"/>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36" name="右中かっこ 35">
                <a:extLst>
                  <a:ext uri="{FF2B5EF4-FFF2-40B4-BE49-F238E27FC236}">
                    <a16:creationId xmlns:a16="http://schemas.microsoft.com/office/drawing/2014/main" id="{9165AB07-B8FB-7F40-A10E-381932ECF3E6}"/>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A605386-EAFB-2143-90AD-B4A802837BE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32" name="テキスト ボックス 31">
              <a:extLst>
                <a:ext uri="{FF2B5EF4-FFF2-40B4-BE49-F238E27FC236}">
                  <a16:creationId xmlns:a16="http://schemas.microsoft.com/office/drawing/2014/main" id="{40D5364B-AFC8-E547-9819-D201F12A130E}"/>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grpSp>
        <p:nvGrpSpPr>
          <p:cNvPr id="5" name="グループ化 4">
            <a:extLst>
              <a:ext uri="{FF2B5EF4-FFF2-40B4-BE49-F238E27FC236}">
                <a16:creationId xmlns:a16="http://schemas.microsoft.com/office/drawing/2014/main" id="{86E215CA-D447-ED47-BB9E-2D33304BB334}"/>
              </a:ext>
            </a:extLst>
          </p:cNvPr>
          <p:cNvGrpSpPr/>
          <p:nvPr/>
        </p:nvGrpSpPr>
        <p:grpSpPr>
          <a:xfrm>
            <a:off x="3333063" y="1515222"/>
            <a:ext cx="3848874" cy="3228879"/>
            <a:chOff x="3333063" y="1515222"/>
            <a:chExt cx="3848874" cy="3228879"/>
          </a:xfrm>
        </p:grpSpPr>
        <p:pic>
          <p:nvPicPr>
            <p:cNvPr id="65" name="図 64" descr="スクリーンショット, 地図 が含まれている画像&#10;&#10;自動的に生成された説明">
              <a:extLst>
                <a:ext uri="{FF2B5EF4-FFF2-40B4-BE49-F238E27FC236}">
                  <a16:creationId xmlns:a16="http://schemas.microsoft.com/office/drawing/2014/main" id="{16EC5C48-5620-5649-828C-D26CE844D083}"/>
                </a:ext>
              </a:extLst>
            </p:cNvPr>
            <p:cNvPicPr>
              <a:picLocks noChangeAspect="1"/>
            </p:cNvPicPr>
            <p:nvPr/>
          </p:nvPicPr>
          <p:blipFill>
            <a:blip r:embed="rId5"/>
            <a:stretch>
              <a:fillRect/>
            </a:stretch>
          </p:blipFill>
          <p:spPr>
            <a:xfrm>
              <a:off x="3345353" y="2122251"/>
              <a:ext cx="3577422" cy="2621850"/>
            </a:xfrm>
            <a:prstGeom prst="rect">
              <a:avLst/>
            </a:prstGeom>
          </p:spPr>
        </p:pic>
        <p:sp>
          <p:nvSpPr>
            <p:cNvPr id="68" name="テキスト ボックス 67">
              <a:extLst>
                <a:ext uri="{FF2B5EF4-FFF2-40B4-BE49-F238E27FC236}">
                  <a16:creationId xmlns:a16="http://schemas.microsoft.com/office/drawing/2014/main" id="{3438F558-2751-1648-AA27-225F47CD2075}"/>
                </a:ext>
              </a:extLst>
            </p:cNvPr>
            <p:cNvSpPr txBox="1"/>
            <p:nvPr/>
          </p:nvSpPr>
          <p:spPr>
            <a:xfrm>
              <a:off x="3333063" y="1515222"/>
              <a:ext cx="3848874"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Lattice QCD calculation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1" name="テキスト ボックス 70">
              <a:extLst>
                <a:ext uri="{FF2B5EF4-FFF2-40B4-BE49-F238E27FC236}">
                  <a16:creationId xmlns:a16="http://schemas.microsoft.com/office/drawing/2014/main" id="{C7FC09CA-7A89-FA47-9193-618B961797C7}"/>
                </a:ext>
              </a:extLst>
            </p:cNvPr>
            <p:cNvSpPr txBox="1"/>
            <p:nvPr/>
          </p:nvSpPr>
          <p:spPr>
            <a:xfrm>
              <a:off x="4015918" y="3244334"/>
              <a:ext cx="28385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mn-ea"/>
                  <a:cs typeface="+mn-cs"/>
                </a:rPr>
                <a:t>Very repulsive interaction</a:t>
              </a:r>
              <a:endParaRPr kumimoji="1" lang="ja-JP" alt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9" name="テキスト ボックス 8">
            <a:extLst>
              <a:ext uri="{FF2B5EF4-FFF2-40B4-BE49-F238E27FC236}">
                <a16:creationId xmlns:a16="http://schemas.microsoft.com/office/drawing/2014/main" id="{26F0C046-471F-CD44-AA24-75784C24C0AF}"/>
              </a:ext>
            </a:extLst>
          </p:cNvPr>
          <p:cNvSpPr txBox="1"/>
          <p:nvPr/>
        </p:nvSpPr>
        <p:spPr>
          <a:xfrm>
            <a:off x="482872" y="813469"/>
            <a:ext cx="5082482" cy="461665"/>
          </a:xfrm>
          <a:prstGeom prst="rect">
            <a:avLst/>
          </a:prstGeom>
          <a:noFill/>
        </p:spPr>
        <p:txBody>
          <a:bodyPr wrap="none" rtlCol="0">
            <a:spAutoFit/>
          </a:bodyPr>
          <a:lstStyle/>
          <a:p>
            <a:r>
              <a:rPr kumimoji="1" lang="en-US" altLang="ja-JP" sz="2400" u="sng" dirty="0"/>
              <a:t>Verification of  quark Pauli </a:t>
            </a:r>
            <a:r>
              <a:rPr lang="en-US" altLang="ja-JP" sz="2400" u="sng" dirty="0"/>
              <a:t>repulsion</a:t>
            </a:r>
            <a:endParaRPr kumimoji="1" lang="ja-JP" altLang="en-US" sz="2400" u="sng"/>
          </a:p>
        </p:txBody>
      </p:sp>
      <p:sp>
        <p:nvSpPr>
          <p:cNvPr id="8" name="爆発 1 7">
            <a:extLst>
              <a:ext uri="{FF2B5EF4-FFF2-40B4-BE49-F238E27FC236}">
                <a16:creationId xmlns:a16="http://schemas.microsoft.com/office/drawing/2014/main" id="{70C4F823-BAF8-464C-AF78-BA47965446E4}"/>
              </a:ext>
            </a:extLst>
          </p:cNvPr>
          <p:cNvSpPr/>
          <p:nvPr/>
        </p:nvSpPr>
        <p:spPr>
          <a:xfrm>
            <a:off x="1757670" y="5193465"/>
            <a:ext cx="304620" cy="304620"/>
          </a:xfrm>
          <a:prstGeom prst="irregularSeal1">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7723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9346" y="169722"/>
            <a:ext cx="9456793" cy="1106722"/>
          </a:xfrm>
        </p:spPr>
        <p:txBody>
          <a:bodyPr>
            <a:noAutofit/>
          </a:bodyPr>
          <a:lstStyle/>
          <a:p>
            <a:r>
              <a:rPr kumimoji="1" lang="en-US" altLang="ja-JP" sz="3600" dirty="0"/>
              <a:t>J-PARC E40 :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F483C769-D006-6D44-A527-3089F24D326F}"/>
              </a:ext>
            </a:extLst>
          </p:cNvPr>
          <p:cNvSpPr txBox="1"/>
          <p:nvPr/>
        </p:nvSpPr>
        <p:spPr>
          <a:xfrm>
            <a:off x="3569111" y="101254"/>
            <a:ext cx="80235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Measurement of d</a:t>
            </a:r>
            <a:r>
              <a:rPr kumimoji="1" lang="en-US" altLang="ja-JP" sz="3600" b="0" i="0" u="none" strike="noStrike" kern="1200" cap="none" spc="0" normalizeH="0" baseline="0" noProof="0" dirty="0">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d</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W</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of </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p</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scatterings </a:t>
            </a:r>
            <a:endParaRPr kumimoji="1" lang="ja-JP" altLang="en-US" sz="36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sp>
        <p:nvSpPr>
          <p:cNvPr id="11" name="スライド番号プレースホルダー 10">
            <a:extLst>
              <a:ext uri="{FF2B5EF4-FFF2-40B4-BE49-F238E27FC236}">
                <a16:creationId xmlns:a16="http://schemas.microsoft.com/office/drawing/2014/main" id="{D4C8E392-A8F9-174A-AF82-EDC615965A7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EAB3BA-07EE-4B64-A177-47C30D775877}"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grpSp>
        <p:nvGrpSpPr>
          <p:cNvPr id="28" name="グループ化 27">
            <a:extLst>
              <a:ext uri="{FF2B5EF4-FFF2-40B4-BE49-F238E27FC236}">
                <a16:creationId xmlns:a16="http://schemas.microsoft.com/office/drawing/2014/main" id="{063FA495-9035-264B-8412-720997DB9F41}"/>
              </a:ext>
            </a:extLst>
          </p:cNvPr>
          <p:cNvGrpSpPr/>
          <p:nvPr/>
        </p:nvGrpSpPr>
        <p:grpSpPr>
          <a:xfrm>
            <a:off x="-133733" y="1545855"/>
            <a:ext cx="3466796" cy="5142423"/>
            <a:chOff x="2952370" y="1510086"/>
            <a:chExt cx="3466796" cy="5142423"/>
          </a:xfrm>
        </p:grpSpPr>
        <p:sp>
          <p:nvSpPr>
            <p:cNvPr id="29" name="角丸四角形 28">
              <a:extLst>
                <a:ext uri="{FF2B5EF4-FFF2-40B4-BE49-F238E27FC236}">
                  <a16:creationId xmlns:a16="http://schemas.microsoft.com/office/drawing/2014/main" id="{2D265D31-8A87-6E49-BE88-22AB90573458}"/>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プレースホルダー 2" descr="sigmap2.png">
              <a:extLst>
                <a:ext uri="{FF2B5EF4-FFF2-40B4-BE49-F238E27FC236}">
                  <a16:creationId xmlns:a16="http://schemas.microsoft.com/office/drawing/2014/main" id="{414E2C87-C86E-5840-9C39-8E3742F652D3}"/>
                </a:ext>
              </a:extLst>
            </p:cNvPr>
            <p:cNvPicPr>
              <a:picLocks noChangeAspect="1"/>
            </p:cNvPicPr>
            <p:nvPr/>
          </p:nvPicPr>
          <p:blipFill>
            <a:blip r:embed="rId3">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31" name="グループ化 30">
              <a:extLst>
                <a:ext uri="{FF2B5EF4-FFF2-40B4-BE49-F238E27FC236}">
                  <a16:creationId xmlns:a16="http://schemas.microsoft.com/office/drawing/2014/main" id="{8F891745-E477-354A-B1D1-30098358A37E}"/>
                </a:ext>
              </a:extLst>
            </p:cNvPr>
            <p:cNvGrpSpPr/>
            <p:nvPr/>
          </p:nvGrpSpPr>
          <p:grpSpPr>
            <a:xfrm>
              <a:off x="3298838" y="3276708"/>
              <a:ext cx="3069313" cy="3180921"/>
              <a:chOff x="3091618" y="3265923"/>
              <a:chExt cx="3069313" cy="3180921"/>
            </a:xfrm>
          </p:grpSpPr>
          <p:grpSp>
            <p:nvGrpSpPr>
              <p:cNvPr id="33" name="グループ化 32">
                <a:extLst>
                  <a:ext uri="{FF2B5EF4-FFF2-40B4-BE49-F238E27FC236}">
                    <a16:creationId xmlns:a16="http://schemas.microsoft.com/office/drawing/2014/main" id="{0071C5B2-A201-0F43-A851-66A648CD478D}"/>
                  </a:ext>
                </a:extLst>
              </p:cNvPr>
              <p:cNvGrpSpPr/>
              <p:nvPr/>
            </p:nvGrpSpPr>
            <p:grpSpPr>
              <a:xfrm>
                <a:off x="3091618" y="3265923"/>
                <a:ext cx="3069313" cy="2914599"/>
                <a:chOff x="1914455" y="3410514"/>
                <a:chExt cx="3069313" cy="2914599"/>
              </a:xfrm>
            </p:grpSpPr>
            <p:grpSp>
              <p:nvGrpSpPr>
                <p:cNvPr id="38" name="図形グループ 5">
                  <a:extLst>
                    <a:ext uri="{FF2B5EF4-FFF2-40B4-BE49-F238E27FC236}">
                      <a16:creationId xmlns:a16="http://schemas.microsoft.com/office/drawing/2014/main" id="{C592EC01-32A5-8348-8A18-6A112628A0E4}"/>
                    </a:ext>
                  </a:extLst>
                </p:cNvPr>
                <p:cNvGrpSpPr/>
                <p:nvPr/>
              </p:nvGrpSpPr>
              <p:grpSpPr>
                <a:xfrm>
                  <a:off x="1914455" y="3410514"/>
                  <a:ext cx="3069313" cy="2914599"/>
                  <a:chOff x="5771147" y="1083926"/>
                  <a:chExt cx="3069313" cy="2914599"/>
                </a:xfrm>
              </p:grpSpPr>
              <p:grpSp>
                <p:nvGrpSpPr>
                  <p:cNvPr id="54" name="図形グループ 145">
                    <a:extLst>
                      <a:ext uri="{FF2B5EF4-FFF2-40B4-BE49-F238E27FC236}">
                        <a16:creationId xmlns:a16="http://schemas.microsoft.com/office/drawing/2014/main" id="{CE787279-BA94-6640-A3C7-144E6F4306ED}"/>
                      </a:ext>
                    </a:extLst>
                  </p:cNvPr>
                  <p:cNvGrpSpPr/>
                  <p:nvPr/>
                </p:nvGrpSpPr>
                <p:grpSpPr>
                  <a:xfrm>
                    <a:off x="5771147" y="1083926"/>
                    <a:ext cx="2811378" cy="2914599"/>
                    <a:chOff x="5771147" y="1083926"/>
                    <a:chExt cx="2811378" cy="2914599"/>
                  </a:xfrm>
                </p:grpSpPr>
                <p:sp>
                  <p:nvSpPr>
                    <p:cNvPr id="56" name="円弧 55">
                      <a:extLst>
                        <a:ext uri="{FF2B5EF4-FFF2-40B4-BE49-F238E27FC236}">
                          <a16:creationId xmlns:a16="http://schemas.microsoft.com/office/drawing/2014/main" id="{D3138016-D8C9-554A-AF15-5987351DA491}"/>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438C0142-2C28-704A-B62F-FDB7BEE4E8DE}"/>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8F2BEF20-B408-F340-BC14-6DD626005ED8}"/>
                            </a:ext>
                          </a:extLst>
                        </p:cNvPr>
                        <p:cNvSpPr txBox="1"/>
                        <p:nvPr/>
                      </p:nvSpPr>
                      <p:spPr>
                        <a:xfrm>
                          <a:off x="5771147" y="3023752"/>
                          <a:ext cx="527004"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𝑙</m:t>
                              </m:r>
                            </m:oMath>
                          </a14:m>
                          <a:r>
                            <a:rPr kumimoji="1" lang="en-US" altLang="ja-JP" dirty="0"/>
                            <a:t>=0</a:t>
                          </a:r>
                          <a:endParaRPr kumimoji="1" lang="ja-JP" altLang="en-US" dirty="0"/>
                        </a:p>
                      </p:txBody>
                    </p:sp>
                  </mc:Choice>
                  <mc:Fallback xmlns="">
                    <p:sp>
                      <p:nvSpPr>
                        <p:cNvPr id="58" name="テキスト ボックス 57">
                          <a:extLst>
                            <a:ext uri="{FF2B5EF4-FFF2-40B4-BE49-F238E27FC236}">
                              <a16:creationId xmlns:a16="http://schemas.microsoft.com/office/drawing/2014/main" id="{8F2BEF20-B408-F340-BC14-6DD626005ED8}"/>
                            </a:ext>
                          </a:extLst>
                        </p:cNvPr>
                        <p:cNvSpPr txBox="1">
                          <a:spLocks noRot="1" noChangeAspect="1" noMove="1" noResize="1" noEditPoints="1" noAdjustHandles="1" noChangeArrowheads="1" noChangeShapeType="1" noTextEdit="1"/>
                        </p:cNvSpPr>
                        <p:nvPr/>
                      </p:nvSpPr>
                      <p:spPr>
                        <a:xfrm>
                          <a:off x="5771147" y="3023752"/>
                          <a:ext cx="527004" cy="369332"/>
                        </a:xfrm>
                        <a:prstGeom prst="rect">
                          <a:avLst/>
                        </a:prstGeom>
                        <a:blipFill>
                          <a:blip r:embed="rId4"/>
                          <a:stretch>
                            <a:fillRect t="-6667" r="-6977" b="-26667"/>
                          </a:stretch>
                        </a:blipFill>
                      </p:spPr>
                      <p:txBody>
                        <a:bodyPr/>
                        <a:lstStyle/>
                        <a:p>
                          <a:r>
                            <a:rPr lang="ja-JP" altLang="en-US">
                              <a:noFill/>
                            </a:rPr>
                            <a:t> </a:t>
                          </a:r>
                        </a:p>
                      </p:txBody>
                    </p:sp>
                  </mc:Fallback>
                </mc:AlternateContent>
                <p:sp>
                  <p:nvSpPr>
                    <p:cNvPr id="59" name="円/楕円 58">
                      <a:extLst>
                        <a:ext uri="{FF2B5EF4-FFF2-40B4-BE49-F238E27FC236}">
                          <a16:creationId xmlns:a16="http://schemas.microsoft.com/office/drawing/2014/main" id="{A2B3D296-DABF-5A42-83C6-4E83FE1D0BA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0E2D6F7B-76EF-3047-97D9-F8B0CCECCE2D}"/>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2227019D-4F9B-1241-92E1-0D53536E0F86}"/>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856975F0-88E4-C549-91C7-09B7A56F598C}"/>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644082E-FF30-4543-8F38-97F02F7EBD2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a:extLst>
                        <a:ext uri="{FF2B5EF4-FFF2-40B4-BE49-F238E27FC236}">
                          <a16:creationId xmlns:a16="http://schemas.microsoft.com/office/drawing/2014/main" id="{01D0B64F-20F9-A34C-96B4-BC66821A2FB6}"/>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527A5DAC-F904-994A-BD22-3E8E99F3233F}"/>
                      </a:ext>
                    </a:extLst>
                  </p:cNvPr>
                  <p:cNvSpPr txBox="1"/>
                  <p:nvPr/>
                </p:nvSpPr>
                <p:spPr>
                  <a:xfrm>
                    <a:off x="6053826" y="1694064"/>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39" name="直線矢印コネクタ 38">
                  <a:extLst>
                    <a:ext uri="{FF2B5EF4-FFF2-40B4-BE49-F238E27FC236}">
                      <a16:creationId xmlns:a16="http://schemas.microsoft.com/office/drawing/2014/main" id="{4104390B-CE0A-8447-9972-D015BE57D7A0}"/>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7F1D98C-51BB-9D49-AB36-AEAA57DF3810}"/>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3CF02E-E58B-8341-8193-C3045BAC42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2F08256-BC78-3449-B588-DB134827694E}"/>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39A419D-A56F-2346-952C-EF6F099BFA0D}"/>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DB6B526-9030-434C-A304-10466ECC8150}"/>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2CA4479-F7F3-0D47-AC7A-6ADA732C0009}"/>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46" name="テキスト ボックス 45">
                  <a:extLst>
                    <a:ext uri="{FF2B5EF4-FFF2-40B4-BE49-F238E27FC236}">
                      <a16:creationId xmlns:a16="http://schemas.microsoft.com/office/drawing/2014/main" id="{D8C05825-A67A-EC48-8091-40827D10D4C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7" name="テキスト ボックス 46">
                  <a:extLst>
                    <a:ext uri="{FF2B5EF4-FFF2-40B4-BE49-F238E27FC236}">
                      <a16:creationId xmlns:a16="http://schemas.microsoft.com/office/drawing/2014/main" id="{EE56CA3B-E8EC-7347-9FF0-350E757C8FF9}"/>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8" name="テキスト ボックス 47">
                  <a:extLst>
                    <a:ext uri="{FF2B5EF4-FFF2-40B4-BE49-F238E27FC236}">
                      <a16:creationId xmlns:a16="http://schemas.microsoft.com/office/drawing/2014/main" id="{E6768EE9-6F61-D84C-9809-93DDE93A8AD0}"/>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9" name="テキスト ボックス 48">
                  <a:extLst>
                    <a:ext uri="{FF2B5EF4-FFF2-40B4-BE49-F238E27FC236}">
                      <a16:creationId xmlns:a16="http://schemas.microsoft.com/office/drawing/2014/main" id="{614CA43B-8421-BF47-8025-B27538F2FC4E}"/>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50" name="テキスト ボックス 49">
                  <a:extLst>
                    <a:ext uri="{FF2B5EF4-FFF2-40B4-BE49-F238E27FC236}">
                      <a16:creationId xmlns:a16="http://schemas.microsoft.com/office/drawing/2014/main" id="{B55AE8A1-3D51-9945-A65C-00D4D51A8E60}"/>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51" name="テキスト ボックス 50">
                  <a:extLst>
                    <a:ext uri="{FF2B5EF4-FFF2-40B4-BE49-F238E27FC236}">
                      <a16:creationId xmlns:a16="http://schemas.microsoft.com/office/drawing/2014/main" id="{0F52F988-46E6-AA4F-B634-75B3F798D524}"/>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52" name="直線矢印コネクタ 51">
                  <a:extLst>
                    <a:ext uri="{FF2B5EF4-FFF2-40B4-BE49-F238E27FC236}">
                      <a16:creationId xmlns:a16="http://schemas.microsoft.com/office/drawing/2014/main" id="{6D65DD9E-9862-A74B-812E-A53BCDCD3BB5}"/>
                    </a:ext>
                  </a:extLst>
                </p:cNvPr>
                <p:cNvCxnSpPr>
                  <a:cxnSpLocks/>
                  <a:stCxn id="51"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77457D51-4E54-E940-A565-CC9175DF3357}"/>
                    </a:ext>
                  </a:extLst>
                </p:cNvPr>
                <p:cNvCxnSpPr>
                  <a:cxnSpLocks/>
                  <a:stCxn id="51"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4" name="右中かっこ 33">
                <a:extLst>
                  <a:ext uri="{FF2B5EF4-FFF2-40B4-BE49-F238E27FC236}">
                    <a16:creationId xmlns:a16="http://schemas.microsoft.com/office/drawing/2014/main" id="{CF340F23-96CE-F34F-8D05-377A49CEC241}"/>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44F9ADD-B171-0749-8A1C-921F78EB18F1}"/>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36" name="右中かっこ 35">
                <a:extLst>
                  <a:ext uri="{FF2B5EF4-FFF2-40B4-BE49-F238E27FC236}">
                    <a16:creationId xmlns:a16="http://schemas.microsoft.com/office/drawing/2014/main" id="{9165AB07-B8FB-7F40-A10E-381932ECF3E6}"/>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A605386-EAFB-2143-90AD-B4A802837BE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32" name="テキスト ボックス 31">
              <a:extLst>
                <a:ext uri="{FF2B5EF4-FFF2-40B4-BE49-F238E27FC236}">
                  <a16:creationId xmlns:a16="http://schemas.microsoft.com/office/drawing/2014/main" id="{40D5364B-AFC8-E547-9819-D201F12A130E}"/>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grpSp>
        <p:nvGrpSpPr>
          <p:cNvPr id="5" name="グループ化 4">
            <a:extLst>
              <a:ext uri="{FF2B5EF4-FFF2-40B4-BE49-F238E27FC236}">
                <a16:creationId xmlns:a16="http://schemas.microsoft.com/office/drawing/2014/main" id="{86E215CA-D447-ED47-BB9E-2D33304BB334}"/>
              </a:ext>
            </a:extLst>
          </p:cNvPr>
          <p:cNvGrpSpPr/>
          <p:nvPr/>
        </p:nvGrpSpPr>
        <p:grpSpPr>
          <a:xfrm>
            <a:off x="3333063" y="1515222"/>
            <a:ext cx="3848874" cy="3228879"/>
            <a:chOff x="3333063" y="1515222"/>
            <a:chExt cx="3848874" cy="3228879"/>
          </a:xfrm>
        </p:grpSpPr>
        <p:pic>
          <p:nvPicPr>
            <p:cNvPr id="65" name="図 64" descr="スクリーンショット, 地図 が含まれている画像&#10;&#10;自動的に生成された説明">
              <a:extLst>
                <a:ext uri="{FF2B5EF4-FFF2-40B4-BE49-F238E27FC236}">
                  <a16:creationId xmlns:a16="http://schemas.microsoft.com/office/drawing/2014/main" id="{16EC5C48-5620-5649-828C-D26CE844D083}"/>
                </a:ext>
              </a:extLst>
            </p:cNvPr>
            <p:cNvPicPr>
              <a:picLocks noChangeAspect="1"/>
            </p:cNvPicPr>
            <p:nvPr/>
          </p:nvPicPr>
          <p:blipFill>
            <a:blip r:embed="rId5"/>
            <a:stretch>
              <a:fillRect/>
            </a:stretch>
          </p:blipFill>
          <p:spPr>
            <a:xfrm>
              <a:off x="3345353" y="2122251"/>
              <a:ext cx="3577422" cy="2621850"/>
            </a:xfrm>
            <a:prstGeom prst="rect">
              <a:avLst/>
            </a:prstGeom>
          </p:spPr>
        </p:pic>
        <p:sp>
          <p:nvSpPr>
            <p:cNvPr id="68" name="テキスト ボックス 67">
              <a:extLst>
                <a:ext uri="{FF2B5EF4-FFF2-40B4-BE49-F238E27FC236}">
                  <a16:creationId xmlns:a16="http://schemas.microsoft.com/office/drawing/2014/main" id="{3438F558-2751-1648-AA27-225F47CD2075}"/>
                </a:ext>
              </a:extLst>
            </p:cNvPr>
            <p:cNvSpPr txBox="1"/>
            <p:nvPr/>
          </p:nvSpPr>
          <p:spPr>
            <a:xfrm>
              <a:off x="3333063" y="1515222"/>
              <a:ext cx="3848874"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Lattice QCD calculation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1" name="テキスト ボックス 70">
              <a:extLst>
                <a:ext uri="{FF2B5EF4-FFF2-40B4-BE49-F238E27FC236}">
                  <a16:creationId xmlns:a16="http://schemas.microsoft.com/office/drawing/2014/main" id="{C7FC09CA-7A89-FA47-9193-618B961797C7}"/>
                </a:ext>
              </a:extLst>
            </p:cNvPr>
            <p:cNvSpPr txBox="1"/>
            <p:nvPr/>
          </p:nvSpPr>
          <p:spPr>
            <a:xfrm>
              <a:off x="4015918" y="3244334"/>
              <a:ext cx="28385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mn-ea"/>
                  <a:cs typeface="+mn-cs"/>
                </a:rPr>
                <a:t>Very repulsive interaction</a:t>
              </a:r>
              <a:endParaRPr kumimoji="1" lang="ja-JP" alt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9" name="テキスト ボックス 8">
            <a:extLst>
              <a:ext uri="{FF2B5EF4-FFF2-40B4-BE49-F238E27FC236}">
                <a16:creationId xmlns:a16="http://schemas.microsoft.com/office/drawing/2014/main" id="{26F0C046-471F-CD44-AA24-75784C24C0AF}"/>
              </a:ext>
            </a:extLst>
          </p:cNvPr>
          <p:cNvSpPr txBox="1"/>
          <p:nvPr/>
        </p:nvSpPr>
        <p:spPr>
          <a:xfrm>
            <a:off x="482872" y="813469"/>
            <a:ext cx="5082482" cy="461665"/>
          </a:xfrm>
          <a:prstGeom prst="rect">
            <a:avLst/>
          </a:prstGeom>
          <a:noFill/>
        </p:spPr>
        <p:txBody>
          <a:bodyPr wrap="none" rtlCol="0">
            <a:spAutoFit/>
          </a:bodyPr>
          <a:lstStyle/>
          <a:p>
            <a:r>
              <a:rPr kumimoji="1" lang="en-US" altLang="ja-JP" sz="2400" u="sng" dirty="0"/>
              <a:t>Verification of  quark Pauli </a:t>
            </a:r>
            <a:r>
              <a:rPr lang="en-US" altLang="ja-JP" sz="2400" u="sng" dirty="0"/>
              <a:t>repulsion</a:t>
            </a:r>
            <a:endParaRPr kumimoji="1" lang="ja-JP" altLang="en-US" sz="2400" u="sng"/>
          </a:p>
        </p:txBody>
      </p:sp>
      <p:grpSp>
        <p:nvGrpSpPr>
          <p:cNvPr id="6" name="グループ化 5">
            <a:extLst>
              <a:ext uri="{FF2B5EF4-FFF2-40B4-BE49-F238E27FC236}">
                <a16:creationId xmlns:a16="http://schemas.microsoft.com/office/drawing/2014/main" id="{5FA82F2D-05B8-1D44-BA4B-ECA3B109924C}"/>
              </a:ext>
            </a:extLst>
          </p:cNvPr>
          <p:cNvGrpSpPr/>
          <p:nvPr/>
        </p:nvGrpSpPr>
        <p:grpSpPr>
          <a:xfrm>
            <a:off x="7402860" y="834585"/>
            <a:ext cx="6528661" cy="5096288"/>
            <a:chOff x="7402860" y="834585"/>
            <a:chExt cx="6528661" cy="5096288"/>
          </a:xfrm>
        </p:grpSpPr>
        <p:grpSp>
          <p:nvGrpSpPr>
            <p:cNvPr id="72" name="グループ化 71">
              <a:extLst>
                <a:ext uri="{FF2B5EF4-FFF2-40B4-BE49-F238E27FC236}">
                  <a16:creationId xmlns:a16="http://schemas.microsoft.com/office/drawing/2014/main" id="{44EFCA72-F968-D24E-82CD-DB59C7B992AC}"/>
                </a:ext>
              </a:extLst>
            </p:cNvPr>
            <p:cNvGrpSpPr/>
            <p:nvPr/>
          </p:nvGrpSpPr>
          <p:grpSpPr>
            <a:xfrm>
              <a:off x="7628154" y="2675642"/>
              <a:ext cx="4290891" cy="3255231"/>
              <a:chOff x="1" y="2886438"/>
              <a:chExt cx="4290891" cy="3255231"/>
            </a:xfrm>
          </p:grpSpPr>
          <p:grpSp>
            <p:nvGrpSpPr>
              <p:cNvPr id="73" name="グループ化 72">
                <a:extLst>
                  <a:ext uri="{FF2B5EF4-FFF2-40B4-BE49-F238E27FC236}">
                    <a16:creationId xmlns:a16="http://schemas.microsoft.com/office/drawing/2014/main" id="{FBE907F4-D4AC-0848-8164-657DD99BD959}"/>
                  </a:ext>
                </a:extLst>
              </p:cNvPr>
              <p:cNvGrpSpPr/>
              <p:nvPr/>
            </p:nvGrpSpPr>
            <p:grpSpPr>
              <a:xfrm>
                <a:off x="1" y="2886438"/>
                <a:ext cx="4290891" cy="3055543"/>
                <a:chOff x="1" y="2886438"/>
                <a:chExt cx="4290891" cy="3055543"/>
              </a:xfrm>
            </p:grpSpPr>
            <p:pic>
              <p:nvPicPr>
                <p:cNvPr id="75" name="図 74" descr="グラフ&#10;&#10;自動的に生成された説明">
                  <a:extLst>
                    <a:ext uri="{FF2B5EF4-FFF2-40B4-BE49-F238E27FC236}">
                      <a16:creationId xmlns:a16="http://schemas.microsoft.com/office/drawing/2014/main" id="{15A9FD51-4968-1B4E-880A-AC5E7DC6CAEF}"/>
                    </a:ext>
                  </a:extLst>
                </p:cNvPr>
                <p:cNvPicPr>
                  <a:picLocks noChangeAspect="1"/>
                </p:cNvPicPr>
                <p:nvPr/>
              </p:nvPicPr>
              <p:blipFill>
                <a:blip r:embed="rId6"/>
                <a:stretch>
                  <a:fillRect/>
                </a:stretch>
              </p:blipFill>
              <p:spPr>
                <a:xfrm>
                  <a:off x="58495" y="3078173"/>
                  <a:ext cx="4232397" cy="2863808"/>
                </a:xfrm>
                <a:prstGeom prst="rect">
                  <a:avLst/>
                </a:prstGeom>
              </p:spPr>
            </p:pic>
            <p:sp>
              <p:nvSpPr>
                <p:cNvPr id="76" name="テキスト ボックス 75">
                  <a:extLst>
                    <a:ext uri="{FF2B5EF4-FFF2-40B4-BE49-F238E27FC236}">
                      <a16:creationId xmlns:a16="http://schemas.microsoft.com/office/drawing/2014/main" id="{B8D84C0F-C83D-4045-8F88-021C5E4D6C43}"/>
                    </a:ext>
                  </a:extLst>
                </p:cNvPr>
                <p:cNvSpPr txBox="1"/>
                <p:nvPr/>
              </p:nvSpPr>
              <p:spPr>
                <a:xfrm>
                  <a:off x="561981" y="2886438"/>
                  <a:ext cx="3347356"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err="1">
                      <a:ln>
                        <a:noFill/>
                      </a:ln>
                      <a:solidFill>
                        <a:prstClr val="black"/>
                      </a:solidFill>
                      <a:effectLst/>
                      <a:uLnTx/>
                      <a:uFillTx/>
                      <a:latin typeface="Symbol" charset="2"/>
                      <a:ea typeface="游ゴシック" panose="020B0400000000000000" pitchFamily="34" charset="-128"/>
                      <a:cs typeface="Symbol" charset="2"/>
                    </a:rPr>
                    <a:t>S</a:t>
                  </a:r>
                  <a:r>
                    <a:rPr kumimoji="1" lang="en-US" altLang="ja-JP" b="0" i="0" u="none" strike="noStrike" kern="1200" cap="none" spc="0" normalizeH="0" baseline="30000" noProof="0" dirty="0" err="1">
                      <a:ln>
                        <a:noFill/>
                      </a:ln>
                      <a:solidFill>
                        <a:prstClr val="black"/>
                      </a:solidFill>
                      <a:effectLst/>
                      <a:uLnTx/>
                      <a:uFillTx/>
                      <a:latin typeface="Symbol" charset="2"/>
                      <a:ea typeface="游ゴシック" panose="020B0400000000000000" pitchFamily="34" charset="-128"/>
                      <a:cs typeface="Symbol" charset="2"/>
                    </a:rPr>
                    <a:t>+</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p</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(0.5 &lt; p (</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GeV</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/c) &lt; 0.6)            </a:t>
                  </a:r>
                  <a:endParaRPr kumimoji="1" lang="ja-JP" altLang="en-US"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3580417B-6FA2-3A4C-99B7-8D23127008DA}"/>
                        </a:ext>
                      </a:extLst>
                    </p:cNvPr>
                    <p:cNvSpPr txBox="1"/>
                    <p:nvPr/>
                  </p:nvSpPr>
                  <p:spPr>
                    <a:xfrm rot="16200000">
                      <a:off x="-763093" y="3808176"/>
                      <a:ext cx="189551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𝑑</m:t>
                                </m:r>
                                <m:r>
                                  <a:rPr kumimoji="1" lang="en-US" altLang="ja-JP" b="0" i="1" smtClean="0">
                                    <a:latin typeface="Cambria Math" panose="02040503050406030204" pitchFamily="18" charset="0"/>
                                    <a:ea typeface="Cambria Math" panose="02040503050406030204" pitchFamily="18" charset="0"/>
                                  </a:rPr>
                                  <m:t>𝜎</m:t>
                                </m:r>
                              </m:num>
                              <m:den>
                                <m:r>
                                  <a:rPr kumimoji="1" lang="en-US" altLang="ja-JP" b="0" i="1" smtClean="0">
                                    <a:latin typeface="Cambria Math" panose="02040503050406030204" pitchFamily="18" charset="0"/>
                                  </a:rPr>
                                  <m:t>𝑑</m:t>
                                </m:r>
                                <m:r>
                                  <m:rPr>
                                    <m:sty m:val="p"/>
                                  </m:rPr>
                                  <a:rPr kumimoji="1" lang="el-GR" altLang="ja-JP" b="0" i="1" smtClean="0">
                                    <a:latin typeface="Cambria Math" panose="02040503050406030204" pitchFamily="18" charset="0"/>
                                    <a:ea typeface="Cambria Math" panose="02040503050406030204" pitchFamily="18" charset="0"/>
                                  </a:rPr>
                                  <m:t>Ω</m:t>
                                </m:r>
                              </m:den>
                            </m:f>
                            <m:r>
                              <a:rPr kumimoji="1" lang="en-US" altLang="ja-JP" b="0" i="1" smtClean="0">
                                <a:latin typeface="Cambria Math" panose="02040503050406030204" pitchFamily="18" charset="0"/>
                              </a:rPr>
                              <m:t> (</m:t>
                            </m:r>
                            <m:f>
                              <m:fPr>
                                <m:type m:val="lin"/>
                                <m:ctrlPr>
                                  <a:rPr kumimoji="1" lang="en-US" altLang="ja-JP" b="0" i="1" smtClean="0">
                                    <a:latin typeface="Cambria Math" panose="02040503050406030204" pitchFamily="18" charset="0"/>
                                  </a:rPr>
                                </m:ctrlPr>
                              </m:fPr>
                              <m:num>
                                <m:r>
                                  <m:rPr>
                                    <m:sty m:val="p"/>
                                  </m:rPr>
                                  <a:rPr kumimoji="1" lang="en-US" altLang="ja-JP" b="0" i="0" smtClean="0">
                                    <a:latin typeface="Cambria Math" panose="02040503050406030204" pitchFamily="18" charset="0"/>
                                  </a:rPr>
                                  <m:t>mb</m:t>
                                </m:r>
                              </m:num>
                              <m:den>
                                <m:r>
                                  <m:rPr>
                                    <m:sty m:val="p"/>
                                  </m:rPr>
                                  <a:rPr kumimoji="1" lang="en-US" altLang="ja-JP" b="0" i="0" smtClean="0">
                                    <a:latin typeface="Cambria Math" panose="02040503050406030204" pitchFamily="18" charset="0"/>
                                  </a:rPr>
                                  <m:t>sr</m:t>
                                </m:r>
                              </m:den>
                            </m:f>
                            <m:r>
                              <a:rPr kumimoji="1" lang="en-US" altLang="ja-JP" b="0" i="1" smtClean="0">
                                <a:latin typeface="Cambria Math" panose="02040503050406030204" pitchFamily="18" charset="0"/>
                              </a:rPr>
                              <m:t>)</m:t>
                            </m:r>
                          </m:oMath>
                        </m:oMathPara>
                      </a14:m>
                      <a:endParaRPr kumimoji="1" lang="ja-JP" altLang="en-US"/>
                    </a:p>
                  </p:txBody>
                </p:sp>
              </mc:Choice>
              <mc:Fallback xmlns="">
                <p:sp>
                  <p:nvSpPr>
                    <p:cNvPr id="30" name="テキスト ボックス 29">
                      <a:extLst>
                        <a:ext uri="{FF2B5EF4-FFF2-40B4-BE49-F238E27FC236}">
                          <a16:creationId xmlns:a16="http://schemas.microsoft.com/office/drawing/2014/main" id="{91606B9C-7137-9C4B-9F81-A915E16318E2}"/>
                        </a:ext>
                      </a:extLst>
                    </p:cNvPr>
                    <p:cNvSpPr txBox="1">
                      <a:spLocks noRot="1" noChangeAspect="1" noMove="1" noResize="1" noEditPoints="1" noAdjustHandles="1" noChangeArrowheads="1" noChangeShapeType="1" noTextEdit="1"/>
                    </p:cNvSpPr>
                    <p:nvPr/>
                  </p:nvSpPr>
                  <p:spPr>
                    <a:xfrm rot="16200000">
                      <a:off x="-763093" y="3808176"/>
                      <a:ext cx="1895519" cy="369332"/>
                    </a:xfrm>
                    <a:prstGeom prst="rect">
                      <a:avLst/>
                    </a:prstGeom>
                    <a:blipFill>
                      <a:blip r:embed="rId7"/>
                      <a:stretch>
                        <a:fillRect l="-113333" r="-16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0AC006B-2E48-7A4A-9130-BCED50404B52}"/>
                      </a:ext>
                    </a:extLst>
                  </p:cNvPr>
                  <p:cNvSpPr txBox="1"/>
                  <p:nvPr/>
                </p:nvSpPr>
                <p:spPr>
                  <a:xfrm>
                    <a:off x="3310829" y="5772337"/>
                    <a:ext cx="746037"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kumimoji="1" lang="en" altLang="ja-JP" i="1" smtClean="0">
                                  <a:latin typeface="Cambria Math" panose="02040503050406030204" pitchFamily="18" charset="0"/>
                                </a:rPr>
                              </m:ctrlPr>
                            </m:funcPr>
                            <m:fName>
                              <m:r>
                                <m:rPr>
                                  <m:sty m:val="p"/>
                                </m:rPr>
                                <a:rPr kumimoji="1" lang="en" altLang="ja-JP" i="0" smtClean="0">
                                  <a:latin typeface="Cambria Math" panose="02040503050406030204" pitchFamily="18" charset="0"/>
                                </a:rPr>
                                <m:t>cos</m:t>
                              </m:r>
                            </m:fName>
                            <m:e>
                              <m:r>
                                <a:rPr kumimoji="1" lang="en" altLang="ja-JP" i="1" smtClean="0">
                                  <a:latin typeface="Cambria Math" panose="02040503050406030204" pitchFamily="18" charset="0"/>
                                  <a:ea typeface="Cambria Math" panose="02040503050406030204" pitchFamily="18" charset="0"/>
                                </a:rPr>
                                <m:t>𝜃</m:t>
                              </m:r>
                            </m:e>
                          </m:func>
                        </m:oMath>
                      </m:oMathPara>
                    </a14:m>
                    <a:endParaRPr kumimoji="1" lang="ja-JP" altLang="en-US"/>
                  </a:p>
                </p:txBody>
              </p:sp>
            </mc:Choice>
            <mc:Fallback xmlns="">
              <p:sp>
                <p:nvSpPr>
                  <p:cNvPr id="27" name="テキスト ボックス 26">
                    <a:extLst>
                      <a:ext uri="{FF2B5EF4-FFF2-40B4-BE49-F238E27FC236}">
                        <a16:creationId xmlns:a16="http://schemas.microsoft.com/office/drawing/2014/main" id="{CCF40D56-78AC-A043-BC57-51F3021CA308}"/>
                      </a:ext>
                    </a:extLst>
                  </p:cNvPr>
                  <p:cNvSpPr txBox="1">
                    <a:spLocks noRot="1" noChangeAspect="1" noMove="1" noResize="1" noEditPoints="1" noAdjustHandles="1" noChangeArrowheads="1" noChangeShapeType="1" noTextEdit="1"/>
                  </p:cNvSpPr>
                  <p:nvPr/>
                </p:nvSpPr>
                <p:spPr>
                  <a:xfrm>
                    <a:off x="3310829" y="5772337"/>
                    <a:ext cx="746037" cy="369332"/>
                  </a:xfrm>
                  <a:prstGeom prst="rect">
                    <a:avLst/>
                  </a:prstGeom>
                  <a:blipFill>
                    <a:blip r:embed="rId8"/>
                    <a:stretch>
                      <a:fillRect/>
                    </a:stretch>
                  </a:blipFill>
                </p:spPr>
                <p:txBody>
                  <a:bodyPr/>
                  <a:lstStyle/>
                  <a:p>
                    <a:r>
                      <a:rPr lang="ja-JP" altLang="en-US">
                        <a:noFill/>
                      </a:rPr>
                      <a:t> </a:t>
                    </a:r>
                  </a:p>
                </p:txBody>
              </p:sp>
            </mc:Fallback>
          </mc:AlternateContent>
        </p:grpSp>
        <p:sp>
          <p:nvSpPr>
            <p:cNvPr id="12" name="テキスト ボックス 11">
              <a:extLst>
                <a:ext uri="{FF2B5EF4-FFF2-40B4-BE49-F238E27FC236}">
                  <a16:creationId xmlns:a16="http://schemas.microsoft.com/office/drawing/2014/main" id="{835960FD-29E4-0241-BA84-A6C6C872E618}"/>
                </a:ext>
              </a:extLst>
            </p:cNvPr>
            <p:cNvSpPr txBox="1"/>
            <p:nvPr/>
          </p:nvSpPr>
          <p:spPr>
            <a:xfrm>
              <a:off x="7402860" y="834585"/>
              <a:ext cx="4789139" cy="461665"/>
            </a:xfrm>
            <a:prstGeom prst="rect">
              <a:avLst/>
            </a:prstGeom>
            <a:noFill/>
          </p:spPr>
          <p:txBody>
            <a:bodyPr wrap="square" rtlCol="0">
              <a:spAutoFit/>
            </a:bodyPr>
            <a:lstStyle/>
            <a:p>
              <a:r>
                <a:rPr kumimoji="1" lang="en-US" altLang="ja-JP" sz="2400" u="sng" dirty="0"/>
                <a:t>Constraint for BB int. theories</a:t>
              </a:r>
              <a:endParaRPr kumimoji="1" lang="ja-JP" altLang="en-US" sz="2400" u="sng"/>
            </a:p>
          </p:txBody>
        </p:sp>
        <p:grpSp>
          <p:nvGrpSpPr>
            <p:cNvPr id="19" name="グループ化 18">
              <a:extLst>
                <a:ext uri="{FF2B5EF4-FFF2-40B4-BE49-F238E27FC236}">
                  <a16:creationId xmlns:a16="http://schemas.microsoft.com/office/drawing/2014/main" id="{F49699BD-ECB9-9A4E-90F7-288E4FE6AC15}"/>
                </a:ext>
              </a:extLst>
            </p:cNvPr>
            <p:cNvGrpSpPr/>
            <p:nvPr/>
          </p:nvGrpSpPr>
          <p:grpSpPr>
            <a:xfrm>
              <a:off x="7580882" y="1424000"/>
              <a:ext cx="6350639" cy="1153100"/>
              <a:chOff x="7890560" y="1684963"/>
              <a:chExt cx="6350639" cy="1153100"/>
            </a:xfrm>
          </p:grpSpPr>
          <p:cxnSp>
            <p:nvCxnSpPr>
              <p:cNvPr id="79" name="直線コネクタ 78">
                <a:extLst>
                  <a:ext uri="{FF2B5EF4-FFF2-40B4-BE49-F238E27FC236}">
                    <a16:creationId xmlns:a16="http://schemas.microsoft.com/office/drawing/2014/main" id="{42944422-E839-694B-9774-7391CA665D16}"/>
                  </a:ext>
                </a:extLst>
              </p:cNvPr>
              <p:cNvCxnSpPr>
                <a:cxnSpLocks/>
              </p:cNvCxnSpPr>
              <p:nvPr/>
            </p:nvCxnSpPr>
            <p:spPr>
              <a:xfrm>
                <a:off x="7890560" y="1860728"/>
                <a:ext cx="599443" cy="0"/>
              </a:xfrm>
              <a:prstGeom prst="line">
                <a:avLst/>
              </a:prstGeom>
              <a:ln w="19050">
                <a:solidFill>
                  <a:srgbClr val="0432FF"/>
                </a:solidFill>
                <a:prstDash val="dashDot"/>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782EA790-B299-AE4A-B9DF-45F7F5C0D5DF}"/>
                  </a:ext>
                </a:extLst>
              </p:cNvPr>
              <p:cNvCxnSpPr>
                <a:cxnSpLocks/>
              </p:cNvCxnSpPr>
              <p:nvPr/>
            </p:nvCxnSpPr>
            <p:spPr>
              <a:xfrm>
                <a:off x="7890560" y="2013128"/>
                <a:ext cx="599442" cy="0"/>
              </a:xfrm>
              <a:prstGeom prst="line">
                <a:avLst/>
              </a:prstGeom>
              <a:ln w="19050">
                <a:solidFill>
                  <a:srgbClr val="00FDFF"/>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BDC3B9B9-84B7-F44F-B8AA-86FA95CCAA12}"/>
                  </a:ext>
                </a:extLst>
              </p:cNvPr>
              <p:cNvCxnSpPr>
                <a:cxnSpLocks/>
              </p:cNvCxnSpPr>
              <p:nvPr/>
            </p:nvCxnSpPr>
            <p:spPr>
              <a:xfrm>
                <a:off x="7890560" y="2297245"/>
                <a:ext cx="599442" cy="0"/>
              </a:xfrm>
              <a:prstGeom prst="line">
                <a:avLst/>
              </a:prstGeom>
              <a:ln w="19050">
                <a:solidFill>
                  <a:srgbClr val="FF40FF"/>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EF540C6-01B5-0C4B-9AAC-64A3B4F414ED}"/>
                  </a:ext>
                </a:extLst>
              </p:cNvPr>
              <p:cNvCxnSpPr>
                <a:cxnSpLocks/>
              </p:cNvCxnSpPr>
              <p:nvPr/>
            </p:nvCxnSpPr>
            <p:spPr>
              <a:xfrm>
                <a:off x="7890560" y="2680496"/>
                <a:ext cx="599441" cy="0"/>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C98A2BE-C653-9043-BA2F-448434808D60}"/>
                  </a:ext>
                </a:extLst>
              </p:cNvPr>
              <p:cNvSpPr txBox="1"/>
              <p:nvPr/>
            </p:nvSpPr>
            <p:spPr>
              <a:xfrm>
                <a:off x="8132061" y="1684963"/>
                <a:ext cx="6109138" cy="394210"/>
              </a:xfrm>
              <a:prstGeom prst="rect">
                <a:avLst/>
              </a:prstGeom>
              <a:noFill/>
            </p:spPr>
            <p:txBody>
              <a:bodyPr wrap="square">
                <a:spAutoFit/>
              </a:bodyPr>
              <a:lstStyle/>
              <a:p>
                <a:pPr lvl="1">
                  <a:lnSpc>
                    <a:spcPct val="120000"/>
                  </a:lnSpc>
                </a:pPr>
                <a:r>
                  <a:rPr lang="en-US" altLang="ja-JP" dirty="0"/>
                  <a:t>Quark Cluster model (FSS, fss2)</a:t>
                </a:r>
              </a:p>
            </p:txBody>
          </p:sp>
          <p:sp>
            <p:nvSpPr>
              <p:cNvPr id="84" name="テキスト ボックス 83">
                <a:extLst>
                  <a:ext uri="{FF2B5EF4-FFF2-40B4-BE49-F238E27FC236}">
                    <a16:creationId xmlns:a16="http://schemas.microsoft.com/office/drawing/2014/main" id="{EA7CD8B8-968D-8746-910F-0C38E239DB9A}"/>
                  </a:ext>
                </a:extLst>
              </p:cNvPr>
              <p:cNvSpPr txBox="1"/>
              <p:nvPr/>
            </p:nvSpPr>
            <p:spPr>
              <a:xfrm>
                <a:off x="8610600" y="2112264"/>
                <a:ext cx="3466796" cy="369332"/>
              </a:xfrm>
              <a:prstGeom prst="rect">
                <a:avLst/>
              </a:prstGeom>
              <a:noFill/>
            </p:spPr>
            <p:txBody>
              <a:bodyPr wrap="square">
                <a:spAutoFit/>
              </a:bodyPr>
              <a:lstStyle/>
              <a:p>
                <a:r>
                  <a:rPr lang="en-US" altLang="ja-JP" dirty="0"/>
                  <a:t>Nijmegen model </a:t>
                </a:r>
                <a:endParaRPr lang="ja-JP" altLang="en-US"/>
              </a:p>
            </p:txBody>
          </p:sp>
          <p:sp>
            <p:nvSpPr>
              <p:cNvPr id="85" name="テキスト ボックス 84">
                <a:extLst>
                  <a:ext uri="{FF2B5EF4-FFF2-40B4-BE49-F238E27FC236}">
                    <a16:creationId xmlns:a16="http://schemas.microsoft.com/office/drawing/2014/main" id="{E620E8A3-EA68-7141-AD23-8985FC8A5206}"/>
                  </a:ext>
                </a:extLst>
              </p:cNvPr>
              <p:cNvSpPr txBox="1"/>
              <p:nvPr/>
            </p:nvSpPr>
            <p:spPr>
              <a:xfrm>
                <a:off x="8132061" y="2443853"/>
                <a:ext cx="2928445" cy="394210"/>
              </a:xfrm>
              <a:prstGeom prst="rect">
                <a:avLst/>
              </a:prstGeom>
              <a:noFill/>
            </p:spPr>
            <p:txBody>
              <a:bodyPr wrap="square">
                <a:spAutoFit/>
              </a:bodyPr>
              <a:lstStyle/>
              <a:p>
                <a:pPr lvl="1">
                  <a:lnSpc>
                    <a:spcPct val="120000"/>
                  </a:lnSpc>
                </a:pPr>
                <a:r>
                  <a:rPr lang="en-US" altLang="ja-JP" dirty="0"/>
                  <a:t>Chiral EFT (NLO)</a:t>
                </a:r>
              </a:p>
            </p:txBody>
          </p:sp>
        </p:grpSp>
      </p:grpSp>
      <p:sp>
        <p:nvSpPr>
          <p:cNvPr id="8" name="爆発 1 7">
            <a:extLst>
              <a:ext uri="{FF2B5EF4-FFF2-40B4-BE49-F238E27FC236}">
                <a16:creationId xmlns:a16="http://schemas.microsoft.com/office/drawing/2014/main" id="{70C4F823-BAF8-464C-AF78-BA47965446E4}"/>
              </a:ext>
            </a:extLst>
          </p:cNvPr>
          <p:cNvSpPr/>
          <p:nvPr/>
        </p:nvSpPr>
        <p:spPr>
          <a:xfrm>
            <a:off x="1757670" y="5193465"/>
            <a:ext cx="304620" cy="304620"/>
          </a:xfrm>
          <a:prstGeom prst="irregularSeal1">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8079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9346" y="169722"/>
            <a:ext cx="9456793" cy="1106722"/>
          </a:xfrm>
        </p:spPr>
        <p:txBody>
          <a:bodyPr>
            <a:noAutofit/>
          </a:bodyPr>
          <a:lstStyle/>
          <a:p>
            <a:r>
              <a:rPr kumimoji="1" lang="en-US" altLang="ja-JP" sz="3600" dirty="0"/>
              <a:t>J-PARC E40 :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F483C769-D006-6D44-A527-3089F24D326F}"/>
              </a:ext>
            </a:extLst>
          </p:cNvPr>
          <p:cNvSpPr txBox="1"/>
          <p:nvPr/>
        </p:nvSpPr>
        <p:spPr>
          <a:xfrm>
            <a:off x="3569111" y="101254"/>
            <a:ext cx="80235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Measurement of d</a:t>
            </a:r>
            <a:r>
              <a:rPr kumimoji="1" lang="en-US" altLang="ja-JP" sz="3600" b="0" i="0" u="none" strike="noStrike" kern="1200" cap="none" spc="0" normalizeH="0" baseline="0" noProof="0" dirty="0">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d</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W</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of </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p</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scatterings </a:t>
            </a:r>
            <a:endParaRPr kumimoji="1" lang="ja-JP" altLang="en-US" sz="36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sp>
        <p:nvSpPr>
          <p:cNvPr id="11" name="スライド番号プレースホルダー 10">
            <a:extLst>
              <a:ext uri="{FF2B5EF4-FFF2-40B4-BE49-F238E27FC236}">
                <a16:creationId xmlns:a16="http://schemas.microsoft.com/office/drawing/2014/main" id="{D4C8E392-A8F9-174A-AF82-EDC615965A7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EAB3BA-07EE-4B64-A177-47C30D775877}"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grpSp>
        <p:nvGrpSpPr>
          <p:cNvPr id="28" name="グループ化 27">
            <a:extLst>
              <a:ext uri="{FF2B5EF4-FFF2-40B4-BE49-F238E27FC236}">
                <a16:creationId xmlns:a16="http://schemas.microsoft.com/office/drawing/2014/main" id="{063FA495-9035-264B-8412-720997DB9F41}"/>
              </a:ext>
            </a:extLst>
          </p:cNvPr>
          <p:cNvGrpSpPr/>
          <p:nvPr/>
        </p:nvGrpSpPr>
        <p:grpSpPr>
          <a:xfrm>
            <a:off x="-133733" y="1545855"/>
            <a:ext cx="3466796" cy="5142423"/>
            <a:chOff x="2952370" y="1510086"/>
            <a:chExt cx="3466796" cy="5142423"/>
          </a:xfrm>
        </p:grpSpPr>
        <p:sp>
          <p:nvSpPr>
            <p:cNvPr id="29" name="角丸四角形 28">
              <a:extLst>
                <a:ext uri="{FF2B5EF4-FFF2-40B4-BE49-F238E27FC236}">
                  <a16:creationId xmlns:a16="http://schemas.microsoft.com/office/drawing/2014/main" id="{2D265D31-8A87-6E49-BE88-22AB90573458}"/>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プレースホルダー 2" descr="sigmap2.png">
              <a:extLst>
                <a:ext uri="{FF2B5EF4-FFF2-40B4-BE49-F238E27FC236}">
                  <a16:creationId xmlns:a16="http://schemas.microsoft.com/office/drawing/2014/main" id="{414E2C87-C86E-5840-9C39-8E3742F652D3}"/>
                </a:ext>
              </a:extLst>
            </p:cNvPr>
            <p:cNvPicPr>
              <a:picLocks noChangeAspect="1"/>
            </p:cNvPicPr>
            <p:nvPr/>
          </p:nvPicPr>
          <p:blipFill>
            <a:blip r:embed="rId3">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31" name="グループ化 30">
              <a:extLst>
                <a:ext uri="{FF2B5EF4-FFF2-40B4-BE49-F238E27FC236}">
                  <a16:creationId xmlns:a16="http://schemas.microsoft.com/office/drawing/2014/main" id="{8F891745-E477-354A-B1D1-30098358A37E}"/>
                </a:ext>
              </a:extLst>
            </p:cNvPr>
            <p:cNvGrpSpPr/>
            <p:nvPr/>
          </p:nvGrpSpPr>
          <p:grpSpPr>
            <a:xfrm>
              <a:off x="3298838" y="3276708"/>
              <a:ext cx="3069313" cy="3180921"/>
              <a:chOff x="3091618" y="3265923"/>
              <a:chExt cx="3069313" cy="3180921"/>
            </a:xfrm>
          </p:grpSpPr>
          <p:grpSp>
            <p:nvGrpSpPr>
              <p:cNvPr id="33" name="グループ化 32">
                <a:extLst>
                  <a:ext uri="{FF2B5EF4-FFF2-40B4-BE49-F238E27FC236}">
                    <a16:creationId xmlns:a16="http://schemas.microsoft.com/office/drawing/2014/main" id="{0071C5B2-A201-0F43-A851-66A648CD478D}"/>
                  </a:ext>
                </a:extLst>
              </p:cNvPr>
              <p:cNvGrpSpPr/>
              <p:nvPr/>
            </p:nvGrpSpPr>
            <p:grpSpPr>
              <a:xfrm>
                <a:off x="3091618" y="3265923"/>
                <a:ext cx="3069313" cy="2914599"/>
                <a:chOff x="1914455" y="3410514"/>
                <a:chExt cx="3069313" cy="2914599"/>
              </a:xfrm>
            </p:grpSpPr>
            <p:grpSp>
              <p:nvGrpSpPr>
                <p:cNvPr id="38" name="図形グループ 5">
                  <a:extLst>
                    <a:ext uri="{FF2B5EF4-FFF2-40B4-BE49-F238E27FC236}">
                      <a16:creationId xmlns:a16="http://schemas.microsoft.com/office/drawing/2014/main" id="{C592EC01-32A5-8348-8A18-6A112628A0E4}"/>
                    </a:ext>
                  </a:extLst>
                </p:cNvPr>
                <p:cNvGrpSpPr/>
                <p:nvPr/>
              </p:nvGrpSpPr>
              <p:grpSpPr>
                <a:xfrm>
                  <a:off x="1914455" y="3410514"/>
                  <a:ext cx="3069313" cy="2914599"/>
                  <a:chOff x="5771147" y="1083926"/>
                  <a:chExt cx="3069313" cy="2914599"/>
                </a:xfrm>
              </p:grpSpPr>
              <p:grpSp>
                <p:nvGrpSpPr>
                  <p:cNvPr id="54" name="図形グループ 145">
                    <a:extLst>
                      <a:ext uri="{FF2B5EF4-FFF2-40B4-BE49-F238E27FC236}">
                        <a16:creationId xmlns:a16="http://schemas.microsoft.com/office/drawing/2014/main" id="{CE787279-BA94-6640-A3C7-144E6F4306ED}"/>
                      </a:ext>
                    </a:extLst>
                  </p:cNvPr>
                  <p:cNvGrpSpPr/>
                  <p:nvPr/>
                </p:nvGrpSpPr>
                <p:grpSpPr>
                  <a:xfrm>
                    <a:off x="5771147" y="1083926"/>
                    <a:ext cx="2811378" cy="2914599"/>
                    <a:chOff x="5771147" y="1083926"/>
                    <a:chExt cx="2811378" cy="2914599"/>
                  </a:xfrm>
                </p:grpSpPr>
                <p:sp>
                  <p:nvSpPr>
                    <p:cNvPr id="56" name="円弧 55">
                      <a:extLst>
                        <a:ext uri="{FF2B5EF4-FFF2-40B4-BE49-F238E27FC236}">
                          <a16:creationId xmlns:a16="http://schemas.microsoft.com/office/drawing/2014/main" id="{D3138016-D8C9-554A-AF15-5987351DA491}"/>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438C0142-2C28-704A-B62F-FDB7BEE4E8DE}"/>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8F2BEF20-B408-F340-BC14-6DD626005ED8}"/>
                            </a:ext>
                          </a:extLst>
                        </p:cNvPr>
                        <p:cNvSpPr txBox="1"/>
                        <p:nvPr/>
                      </p:nvSpPr>
                      <p:spPr>
                        <a:xfrm>
                          <a:off x="5771147" y="3023752"/>
                          <a:ext cx="527004"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𝑙</m:t>
                              </m:r>
                            </m:oMath>
                          </a14:m>
                          <a:r>
                            <a:rPr kumimoji="1" lang="en-US" altLang="ja-JP" dirty="0"/>
                            <a:t>=0</a:t>
                          </a:r>
                          <a:endParaRPr kumimoji="1" lang="ja-JP" altLang="en-US" dirty="0"/>
                        </a:p>
                      </p:txBody>
                    </p:sp>
                  </mc:Choice>
                  <mc:Fallback xmlns="">
                    <p:sp>
                      <p:nvSpPr>
                        <p:cNvPr id="58" name="テキスト ボックス 57">
                          <a:extLst>
                            <a:ext uri="{FF2B5EF4-FFF2-40B4-BE49-F238E27FC236}">
                              <a16:creationId xmlns:a16="http://schemas.microsoft.com/office/drawing/2014/main" id="{8F2BEF20-B408-F340-BC14-6DD626005ED8}"/>
                            </a:ext>
                          </a:extLst>
                        </p:cNvPr>
                        <p:cNvSpPr txBox="1">
                          <a:spLocks noRot="1" noChangeAspect="1" noMove="1" noResize="1" noEditPoints="1" noAdjustHandles="1" noChangeArrowheads="1" noChangeShapeType="1" noTextEdit="1"/>
                        </p:cNvSpPr>
                        <p:nvPr/>
                      </p:nvSpPr>
                      <p:spPr>
                        <a:xfrm>
                          <a:off x="5771147" y="3023752"/>
                          <a:ext cx="527004" cy="369332"/>
                        </a:xfrm>
                        <a:prstGeom prst="rect">
                          <a:avLst/>
                        </a:prstGeom>
                        <a:blipFill>
                          <a:blip r:embed="rId4"/>
                          <a:stretch>
                            <a:fillRect t="-6667" r="-6977" b="-26667"/>
                          </a:stretch>
                        </a:blipFill>
                      </p:spPr>
                      <p:txBody>
                        <a:bodyPr/>
                        <a:lstStyle/>
                        <a:p>
                          <a:r>
                            <a:rPr lang="ja-JP" altLang="en-US">
                              <a:noFill/>
                            </a:rPr>
                            <a:t> </a:t>
                          </a:r>
                        </a:p>
                      </p:txBody>
                    </p:sp>
                  </mc:Fallback>
                </mc:AlternateContent>
                <p:sp>
                  <p:nvSpPr>
                    <p:cNvPr id="59" name="円/楕円 58">
                      <a:extLst>
                        <a:ext uri="{FF2B5EF4-FFF2-40B4-BE49-F238E27FC236}">
                          <a16:creationId xmlns:a16="http://schemas.microsoft.com/office/drawing/2014/main" id="{A2B3D296-DABF-5A42-83C6-4E83FE1D0BA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0E2D6F7B-76EF-3047-97D9-F8B0CCECCE2D}"/>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2227019D-4F9B-1241-92E1-0D53536E0F86}"/>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856975F0-88E4-C549-91C7-09B7A56F598C}"/>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644082E-FF30-4543-8F38-97F02F7EBD2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a:extLst>
                        <a:ext uri="{FF2B5EF4-FFF2-40B4-BE49-F238E27FC236}">
                          <a16:creationId xmlns:a16="http://schemas.microsoft.com/office/drawing/2014/main" id="{01D0B64F-20F9-A34C-96B4-BC66821A2FB6}"/>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527A5DAC-F904-994A-BD22-3E8E99F3233F}"/>
                      </a:ext>
                    </a:extLst>
                  </p:cNvPr>
                  <p:cNvSpPr txBox="1"/>
                  <p:nvPr/>
                </p:nvSpPr>
                <p:spPr>
                  <a:xfrm>
                    <a:off x="6053826" y="1694064"/>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39" name="直線矢印コネクタ 38">
                  <a:extLst>
                    <a:ext uri="{FF2B5EF4-FFF2-40B4-BE49-F238E27FC236}">
                      <a16:creationId xmlns:a16="http://schemas.microsoft.com/office/drawing/2014/main" id="{4104390B-CE0A-8447-9972-D015BE57D7A0}"/>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7F1D98C-51BB-9D49-AB36-AEAA57DF3810}"/>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3CF02E-E58B-8341-8193-C3045BAC42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2F08256-BC78-3449-B588-DB134827694E}"/>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39A419D-A56F-2346-952C-EF6F099BFA0D}"/>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DB6B526-9030-434C-A304-10466ECC8150}"/>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2CA4479-F7F3-0D47-AC7A-6ADA732C0009}"/>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46" name="テキスト ボックス 45">
                  <a:extLst>
                    <a:ext uri="{FF2B5EF4-FFF2-40B4-BE49-F238E27FC236}">
                      <a16:creationId xmlns:a16="http://schemas.microsoft.com/office/drawing/2014/main" id="{D8C05825-A67A-EC48-8091-40827D10D4C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7" name="テキスト ボックス 46">
                  <a:extLst>
                    <a:ext uri="{FF2B5EF4-FFF2-40B4-BE49-F238E27FC236}">
                      <a16:creationId xmlns:a16="http://schemas.microsoft.com/office/drawing/2014/main" id="{EE56CA3B-E8EC-7347-9FF0-350E757C8FF9}"/>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8" name="テキスト ボックス 47">
                  <a:extLst>
                    <a:ext uri="{FF2B5EF4-FFF2-40B4-BE49-F238E27FC236}">
                      <a16:creationId xmlns:a16="http://schemas.microsoft.com/office/drawing/2014/main" id="{E6768EE9-6F61-D84C-9809-93DDE93A8AD0}"/>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9" name="テキスト ボックス 48">
                  <a:extLst>
                    <a:ext uri="{FF2B5EF4-FFF2-40B4-BE49-F238E27FC236}">
                      <a16:creationId xmlns:a16="http://schemas.microsoft.com/office/drawing/2014/main" id="{614CA43B-8421-BF47-8025-B27538F2FC4E}"/>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50" name="テキスト ボックス 49">
                  <a:extLst>
                    <a:ext uri="{FF2B5EF4-FFF2-40B4-BE49-F238E27FC236}">
                      <a16:creationId xmlns:a16="http://schemas.microsoft.com/office/drawing/2014/main" id="{B55AE8A1-3D51-9945-A65C-00D4D51A8E60}"/>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51" name="テキスト ボックス 50">
                  <a:extLst>
                    <a:ext uri="{FF2B5EF4-FFF2-40B4-BE49-F238E27FC236}">
                      <a16:creationId xmlns:a16="http://schemas.microsoft.com/office/drawing/2014/main" id="{0F52F988-46E6-AA4F-B634-75B3F798D524}"/>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52" name="直線矢印コネクタ 51">
                  <a:extLst>
                    <a:ext uri="{FF2B5EF4-FFF2-40B4-BE49-F238E27FC236}">
                      <a16:creationId xmlns:a16="http://schemas.microsoft.com/office/drawing/2014/main" id="{6D65DD9E-9862-A74B-812E-A53BCDCD3BB5}"/>
                    </a:ext>
                  </a:extLst>
                </p:cNvPr>
                <p:cNvCxnSpPr>
                  <a:cxnSpLocks/>
                  <a:stCxn id="51"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77457D51-4E54-E940-A565-CC9175DF3357}"/>
                    </a:ext>
                  </a:extLst>
                </p:cNvPr>
                <p:cNvCxnSpPr>
                  <a:cxnSpLocks/>
                  <a:stCxn id="51"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4" name="右中かっこ 33">
                <a:extLst>
                  <a:ext uri="{FF2B5EF4-FFF2-40B4-BE49-F238E27FC236}">
                    <a16:creationId xmlns:a16="http://schemas.microsoft.com/office/drawing/2014/main" id="{CF340F23-96CE-F34F-8D05-377A49CEC241}"/>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44F9ADD-B171-0749-8A1C-921F78EB18F1}"/>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36" name="右中かっこ 35">
                <a:extLst>
                  <a:ext uri="{FF2B5EF4-FFF2-40B4-BE49-F238E27FC236}">
                    <a16:creationId xmlns:a16="http://schemas.microsoft.com/office/drawing/2014/main" id="{9165AB07-B8FB-7F40-A10E-381932ECF3E6}"/>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A605386-EAFB-2143-90AD-B4A802837BE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32" name="テキスト ボックス 31">
              <a:extLst>
                <a:ext uri="{FF2B5EF4-FFF2-40B4-BE49-F238E27FC236}">
                  <a16:creationId xmlns:a16="http://schemas.microsoft.com/office/drawing/2014/main" id="{40D5364B-AFC8-E547-9819-D201F12A130E}"/>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grpSp>
        <p:nvGrpSpPr>
          <p:cNvPr id="5" name="グループ化 4">
            <a:extLst>
              <a:ext uri="{FF2B5EF4-FFF2-40B4-BE49-F238E27FC236}">
                <a16:creationId xmlns:a16="http://schemas.microsoft.com/office/drawing/2014/main" id="{86E215CA-D447-ED47-BB9E-2D33304BB334}"/>
              </a:ext>
            </a:extLst>
          </p:cNvPr>
          <p:cNvGrpSpPr/>
          <p:nvPr/>
        </p:nvGrpSpPr>
        <p:grpSpPr>
          <a:xfrm>
            <a:off x="3333063" y="1515222"/>
            <a:ext cx="3848874" cy="3228879"/>
            <a:chOff x="3333063" y="1515222"/>
            <a:chExt cx="3848874" cy="3228879"/>
          </a:xfrm>
        </p:grpSpPr>
        <p:pic>
          <p:nvPicPr>
            <p:cNvPr id="65" name="図 64" descr="スクリーンショット, 地図 が含まれている画像&#10;&#10;自動的に生成された説明">
              <a:extLst>
                <a:ext uri="{FF2B5EF4-FFF2-40B4-BE49-F238E27FC236}">
                  <a16:creationId xmlns:a16="http://schemas.microsoft.com/office/drawing/2014/main" id="{16EC5C48-5620-5649-828C-D26CE844D083}"/>
                </a:ext>
              </a:extLst>
            </p:cNvPr>
            <p:cNvPicPr>
              <a:picLocks noChangeAspect="1"/>
            </p:cNvPicPr>
            <p:nvPr/>
          </p:nvPicPr>
          <p:blipFill>
            <a:blip r:embed="rId5"/>
            <a:stretch>
              <a:fillRect/>
            </a:stretch>
          </p:blipFill>
          <p:spPr>
            <a:xfrm>
              <a:off x="3345353" y="2122251"/>
              <a:ext cx="3577422" cy="2621850"/>
            </a:xfrm>
            <a:prstGeom prst="rect">
              <a:avLst/>
            </a:prstGeom>
          </p:spPr>
        </p:pic>
        <p:sp>
          <p:nvSpPr>
            <p:cNvPr id="68" name="テキスト ボックス 67">
              <a:extLst>
                <a:ext uri="{FF2B5EF4-FFF2-40B4-BE49-F238E27FC236}">
                  <a16:creationId xmlns:a16="http://schemas.microsoft.com/office/drawing/2014/main" id="{3438F558-2751-1648-AA27-225F47CD2075}"/>
                </a:ext>
              </a:extLst>
            </p:cNvPr>
            <p:cNvSpPr txBox="1"/>
            <p:nvPr/>
          </p:nvSpPr>
          <p:spPr>
            <a:xfrm>
              <a:off x="3333063" y="1515222"/>
              <a:ext cx="3848874"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Lattice QCD calculation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1" name="テキスト ボックス 70">
              <a:extLst>
                <a:ext uri="{FF2B5EF4-FFF2-40B4-BE49-F238E27FC236}">
                  <a16:creationId xmlns:a16="http://schemas.microsoft.com/office/drawing/2014/main" id="{C7FC09CA-7A89-FA47-9193-618B961797C7}"/>
                </a:ext>
              </a:extLst>
            </p:cNvPr>
            <p:cNvSpPr txBox="1"/>
            <p:nvPr/>
          </p:nvSpPr>
          <p:spPr>
            <a:xfrm>
              <a:off x="4015918" y="3244334"/>
              <a:ext cx="28385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mn-ea"/>
                  <a:cs typeface="+mn-cs"/>
                </a:rPr>
                <a:t>Very repulsive interaction</a:t>
              </a:r>
              <a:endParaRPr kumimoji="1" lang="ja-JP" alt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9" name="テキスト ボックス 8">
            <a:extLst>
              <a:ext uri="{FF2B5EF4-FFF2-40B4-BE49-F238E27FC236}">
                <a16:creationId xmlns:a16="http://schemas.microsoft.com/office/drawing/2014/main" id="{26F0C046-471F-CD44-AA24-75784C24C0AF}"/>
              </a:ext>
            </a:extLst>
          </p:cNvPr>
          <p:cNvSpPr txBox="1"/>
          <p:nvPr/>
        </p:nvSpPr>
        <p:spPr>
          <a:xfrm>
            <a:off x="482872" y="813469"/>
            <a:ext cx="5082482" cy="461665"/>
          </a:xfrm>
          <a:prstGeom prst="rect">
            <a:avLst/>
          </a:prstGeom>
          <a:noFill/>
        </p:spPr>
        <p:txBody>
          <a:bodyPr wrap="none" rtlCol="0">
            <a:spAutoFit/>
          </a:bodyPr>
          <a:lstStyle/>
          <a:p>
            <a:r>
              <a:rPr kumimoji="1" lang="en-US" altLang="ja-JP" sz="2400" u="sng" dirty="0"/>
              <a:t>Verification of  quark Pauli </a:t>
            </a:r>
            <a:r>
              <a:rPr lang="en-US" altLang="ja-JP" sz="2400" u="sng" dirty="0"/>
              <a:t>repulsion</a:t>
            </a:r>
            <a:endParaRPr kumimoji="1" lang="ja-JP" altLang="en-US" sz="2400" u="sng"/>
          </a:p>
        </p:txBody>
      </p:sp>
      <p:grpSp>
        <p:nvGrpSpPr>
          <p:cNvPr id="6" name="グループ化 5">
            <a:extLst>
              <a:ext uri="{FF2B5EF4-FFF2-40B4-BE49-F238E27FC236}">
                <a16:creationId xmlns:a16="http://schemas.microsoft.com/office/drawing/2014/main" id="{5FA82F2D-05B8-1D44-BA4B-ECA3B109924C}"/>
              </a:ext>
            </a:extLst>
          </p:cNvPr>
          <p:cNvGrpSpPr/>
          <p:nvPr/>
        </p:nvGrpSpPr>
        <p:grpSpPr>
          <a:xfrm>
            <a:off x="7402860" y="834585"/>
            <a:ext cx="6528661" cy="5096288"/>
            <a:chOff x="7402860" y="834585"/>
            <a:chExt cx="6528661" cy="5096288"/>
          </a:xfrm>
        </p:grpSpPr>
        <p:grpSp>
          <p:nvGrpSpPr>
            <p:cNvPr id="72" name="グループ化 71">
              <a:extLst>
                <a:ext uri="{FF2B5EF4-FFF2-40B4-BE49-F238E27FC236}">
                  <a16:creationId xmlns:a16="http://schemas.microsoft.com/office/drawing/2014/main" id="{44EFCA72-F968-D24E-82CD-DB59C7B992AC}"/>
                </a:ext>
              </a:extLst>
            </p:cNvPr>
            <p:cNvGrpSpPr/>
            <p:nvPr/>
          </p:nvGrpSpPr>
          <p:grpSpPr>
            <a:xfrm>
              <a:off x="7628154" y="2675642"/>
              <a:ext cx="4290891" cy="3255231"/>
              <a:chOff x="1" y="2886438"/>
              <a:chExt cx="4290891" cy="3255231"/>
            </a:xfrm>
          </p:grpSpPr>
          <p:grpSp>
            <p:nvGrpSpPr>
              <p:cNvPr id="73" name="グループ化 72">
                <a:extLst>
                  <a:ext uri="{FF2B5EF4-FFF2-40B4-BE49-F238E27FC236}">
                    <a16:creationId xmlns:a16="http://schemas.microsoft.com/office/drawing/2014/main" id="{FBE907F4-D4AC-0848-8164-657DD99BD959}"/>
                  </a:ext>
                </a:extLst>
              </p:cNvPr>
              <p:cNvGrpSpPr/>
              <p:nvPr/>
            </p:nvGrpSpPr>
            <p:grpSpPr>
              <a:xfrm>
                <a:off x="1" y="2886438"/>
                <a:ext cx="4290891" cy="3055543"/>
                <a:chOff x="1" y="2886438"/>
                <a:chExt cx="4290891" cy="3055543"/>
              </a:xfrm>
            </p:grpSpPr>
            <p:pic>
              <p:nvPicPr>
                <p:cNvPr id="75" name="図 74" descr="グラフ&#10;&#10;自動的に生成された説明">
                  <a:extLst>
                    <a:ext uri="{FF2B5EF4-FFF2-40B4-BE49-F238E27FC236}">
                      <a16:creationId xmlns:a16="http://schemas.microsoft.com/office/drawing/2014/main" id="{15A9FD51-4968-1B4E-880A-AC5E7DC6CAEF}"/>
                    </a:ext>
                  </a:extLst>
                </p:cNvPr>
                <p:cNvPicPr>
                  <a:picLocks noChangeAspect="1"/>
                </p:cNvPicPr>
                <p:nvPr/>
              </p:nvPicPr>
              <p:blipFill>
                <a:blip r:embed="rId6"/>
                <a:stretch>
                  <a:fillRect/>
                </a:stretch>
              </p:blipFill>
              <p:spPr>
                <a:xfrm>
                  <a:off x="58495" y="3078173"/>
                  <a:ext cx="4232397" cy="2863808"/>
                </a:xfrm>
                <a:prstGeom prst="rect">
                  <a:avLst/>
                </a:prstGeom>
              </p:spPr>
            </p:pic>
            <p:sp>
              <p:nvSpPr>
                <p:cNvPr id="76" name="テキスト ボックス 75">
                  <a:extLst>
                    <a:ext uri="{FF2B5EF4-FFF2-40B4-BE49-F238E27FC236}">
                      <a16:creationId xmlns:a16="http://schemas.microsoft.com/office/drawing/2014/main" id="{B8D84C0F-C83D-4045-8F88-021C5E4D6C43}"/>
                    </a:ext>
                  </a:extLst>
                </p:cNvPr>
                <p:cNvSpPr txBox="1"/>
                <p:nvPr/>
              </p:nvSpPr>
              <p:spPr>
                <a:xfrm>
                  <a:off x="561981" y="2886438"/>
                  <a:ext cx="3347356"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err="1">
                      <a:ln>
                        <a:noFill/>
                      </a:ln>
                      <a:solidFill>
                        <a:prstClr val="black"/>
                      </a:solidFill>
                      <a:effectLst/>
                      <a:uLnTx/>
                      <a:uFillTx/>
                      <a:latin typeface="Symbol" charset="2"/>
                      <a:ea typeface="游ゴシック" panose="020B0400000000000000" pitchFamily="34" charset="-128"/>
                      <a:cs typeface="Symbol" charset="2"/>
                    </a:rPr>
                    <a:t>S</a:t>
                  </a:r>
                  <a:r>
                    <a:rPr kumimoji="1" lang="en-US" altLang="ja-JP" b="0" i="0" u="none" strike="noStrike" kern="1200" cap="none" spc="0" normalizeH="0" baseline="30000" noProof="0" dirty="0" err="1">
                      <a:ln>
                        <a:noFill/>
                      </a:ln>
                      <a:solidFill>
                        <a:prstClr val="black"/>
                      </a:solidFill>
                      <a:effectLst/>
                      <a:uLnTx/>
                      <a:uFillTx/>
                      <a:latin typeface="Symbol" charset="2"/>
                      <a:ea typeface="游ゴシック" panose="020B0400000000000000" pitchFamily="34" charset="-128"/>
                      <a:cs typeface="Symbol" charset="2"/>
                    </a:rPr>
                    <a:t>+</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p</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(0.5 &lt; p (</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GeV</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/c) &lt; 0.6)            </a:t>
                  </a:r>
                  <a:endParaRPr kumimoji="1" lang="ja-JP" altLang="en-US"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3580417B-6FA2-3A4C-99B7-8D23127008DA}"/>
                        </a:ext>
                      </a:extLst>
                    </p:cNvPr>
                    <p:cNvSpPr txBox="1"/>
                    <p:nvPr/>
                  </p:nvSpPr>
                  <p:spPr>
                    <a:xfrm rot="16200000">
                      <a:off x="-763093" y="3808176"/>
                      <a:ext cx="189551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𝑑</m:t>
                                </m:r>
                                <m:r>
                                  <a:rPr kumimoji="1" lang="en-US" altLang="ja-JP" b="0" i="1" smtClean="0">
                                    <a:latin typeface="Cambria Math" panose="02040503050406030204" pitchFamily="18" charset="0"/>
                                    <a:ea typeface="Cambria Math" panose="02040503050406030204" pitchFamily="18" charset="0"/>
                                  </a:rPr>
                                  <m:t>𝜎</m:t>
                                </m:r>
                              </m:num>
                              <m:den>
                                <m:r>
                                  <a:rPr kumimoji="1" lang="en-US" altLang="ja-JP" b="0" i="1" smtClean="0">
                                    <a:latin typeface="Cambria Math" panose="02040503050406030204" pitchFamily="18" charset="0"/>
                                  </a:rPr>
                                  <m:t>𝑑</m:t>
                                </m:r>
                                <m:r>
                                  <m:rPr>
                                    <m:sty m:val="p"/>
                                  </m:rPr>
                                  <a:rPr kumimoji="1" lang="el-GR" altLang="ja-JP" b="0" i="1" smtClean="0">
                                    <a:latin typeface="Cambria Math" panose="02040503050406030204" pitchFamily="18" charset="0"/>
                                    <a:ea typeface="Cambria Math" panose="02040503050406030204" pitchFamily="18" charset="0"/>
                                  </a:rPr>
                                  <m:t>Ω</m:t>
                                </m:r>
                              </m:den>
                            </m:f>
                            <m:r>
                              <a:rPr kumimoji="1" lang="en-US" altLang="ja-JP" b="0" i="1" smtClean="0">
                                <a:latin typeface="Cambria Math" panose="02040503050406030204" pitchFamily="18" charset="0"/>
                              </a:rPr>
                              <m:t> (</m:t>
                            </m:r>
                            <m:f>
                              <m:fPr>
                                <m:type m:val="lin"/>
                                <m:ctrlPr>
                                  <a:rPr kumimoji="1" lang="en-US" altLang="ja-JP" b="0" i="1" smtClean="0">
                                    <a:latin typeface="Cambria Math" panose="02040503050406030204" pitchFamily="18" charset="0"/>
                                  </a:rPr>
                                </m:ctrlPr>
                              </m:fPr>
                              <m:num>
                                <m:r>
                                  <m:rPr>
                                    <m:sty m:val="p"/>
                                  </m:rPr>
                                  <a:rPr kumimoji="1" lang="en-US" altLang="ja-JP" b="0" i="0" smtClean="0">
                                    <a:latin typeface="Cambria Math" panose="02040503050406030204" pitchFamily="18" charset="0"/>
                                  </a:rPr>
                                  <m:t>mb</m:t>
                                </m:r>
                              </m:num>
                              <m:den>
                                <m:r>
                                  <m:rPr>
                                    <m:sty m:val="p"/>
                                  </m:rPr>
                                  <a:rPr kumimoji="1" lang="en-US" altLang="ja-JP" b="0" i="0" smtClean="0">
                                    <a:latin typeface="Cambria Math" panose="02040503050406030204" pitchFamily="18" charset="0"/>
                                  </a:rPr>
                                  <m:t>sr</m:t>
                                </m:r>
                              </m:den>
                            </m:f>
                            <m:r>
                              <a:rPr kumimoji="1" lang="en-US" altLang="ja-JP" b="0" i="1" smtClean="0">
                                <a:latin typeface="Cambria Math" panose="02040503050406030204" pitchFamily="18" charset="0"/>
                              </a:rPr>
                              <m:t>)</m:t>
                            </m:r>
                          </m:oMath>
                        </m:oMathPara>
                      </a14:m>
                      <a:endParaRPr kumimoji="1" lang="ja-JP" altLang="en-US"/>
                    </a:p>
                  </p:txBody>
                </p:sp>
              </mc:Choice>
              <mc:Fallback xmlns="">
                <p:sp>
                  <p:nvSpPr>
                    <p:cNvPr id="30" name="テキスト ボックス 29">
                      <a:extLst>
                        <a:ext uri="{FF2B5EF4-FFF2-40B4-BE49-F238E27FC236}">
                          <a16:creationId xmlns:a16="http://schemas.microsoft.com/office/drawing/2014/main" id="{91606B9C-7137-9C4B-9F81-A915E16318E2}"/>
                        </a:ext>
                      </a:extLst>
                    </p:cNvPr>
                    <p:cNvSpPr txBox="1">
                      <a:spLocks noRot="1" noChangeAspect="1" noMove="1" noResize="1" noEditPoints="1" noAdjustHandles="1" noChangeArrowheads="1" noChangeShapeType="1" noTextEdit="1"/>
                    </p:cNvSpPr>
                    <p:nvPr/>
                  </p:nvSpPr>
                  <p:spPr>
                    <a:xfrm rot="16200000">
                      <a:off x="-763093" y="3808176"/>
                      <a:ext cx="1895519" cy="369332"/>
                    </a:xfrm>
                    <a:prstGeom prst="rect">
                      <a:avLst/>
                    </a:prstGeom>
                    <a:blipFill>
                      <a:blip r:embed="rId7"/>
                      <a:stretch>
                        <a:fillRect l="-113333" r="-16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0AC006B-2E48-7A4A-9130-BCED50404B52}"/>
                      </a:ext>
                    </a:extLst>
                  </p:cNvPr>
                  <p:cNvSpPr txBox="1"/>
                  <p:nvPr/>
                </p:nvSpPr>
                <p:spPr>
                  <a:xfrm>
                    <a:off x="3310829" y="5772337"/>
                    <a:ext cx="746037"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kumimoji="1" lang="en" altLang="ja-JP" i="1" smtClean="0">
                                  <a:latin typeface="Cambria Math" panose="02040503050406030204" pitchFamily="18" charset="0"/>
                                </a:rPr>
                              </m:ctrlPr>
                            </m:funcPr>
                            <m:fName>
                              <m:r>
                                <m:rPr>
                                  <m:sty m:val="p"/>
                                </m:rPr>
                                <a:rPr kumimoji="1" lang="en" altLang="ja-JP" i="0" smtClean="0">
                                  <a:latin typeface="Cambria Math" panose="02040503050406030204" pitchFamily="18" charset="0"/>
                                </a:rPr>
                                <m:t>cos</m:t>
                              </m:r>
                            </m:fName>
                            <m:e>
                              <m:r>
                                <a:rPr kumimoji="1" lang="en" altLang="ja-JP" i="1" smtClean="0">
                                  <a:latin typeface="Cambria Math" panose="02040503050406030204" pitchFamily="18" charset="0"/>
                                  <a:ea typeface="Cambria Math" panose="02040503050406030204" pitchFamily="18" charset="0"/>
                                </a:rPr>
                                <m:t>𝜃</m:t>
                              </m:r>
                            </m:e>
                          </m:func>
                        </m:oMath>
                      </m:oMathPara>
                    </a14:m>
                    <a:endParaRPr kumimoji="1" lang="ja-JP" altLang="en-US"/>
                  </a:p>
                </p:txBody>
              </p:sp>
            </mc:Choice>
            <mc:Fallback xmlns="">
              <p:sp>
                <p:nvSpPr>
                  <p:cNvPr id="27" name="テキスト ボックス 26">
                    <a:extLst>
                      <a:ext uri="{FF2B5EF4-FFF2-40B4-BE49-F238E27FC236}">
                        <a16:creationId xmlns:a16="http://schemas.microsoft.com/office/drawing/2014/main" id="{CCF40D56-78AC-A043-BC57-51F3021CA308}"/>
                      </a:ext>
                    </a:extLst>
                  </p:cNvPr>
                  <p:cNvSpPr txBox="1">
                    <a:spLocks noRot="1" noChangeAspect="1" noMove="1" noResize="1" noEditPoints="1" noAdjustHandles="1" noChangeArrowheads="1" noChangeShapeType="1" noTextEdit="1"/>
                  </p:cNvSpPr>
                  <p:nvPr/>
                </p:nvSpPr>
                <p:spPr>
                  <a:xfrm>
                    <a:off x="3310829" y="5772337"/>
                    <a:ext cx="746037" cy="369332"/>
                  </a:xfrm>
                  <a:prstGeom prst="rect">
                    <a:avLst/>
                  </a:prstGeom>
                  <a:blipFill>
                    <a:blip r:embed="rId8"/>
                    <a:stretch>
                      <a:fillRect/>
                    </a:stretch>
                  </a:blipFill>
                </p:spPr>
                <p:txBody>
                  <a:bodyPr/>
                  <a:lstStyle/>
                  <a:p>
                    <a:r>
                      <a:rPr lang="ja-JP" altLang="en-US">
                        <a:noFill/>
                      </a:rPr>
                      <a:t> </a:t>
                    </a:r>
                  </a:p>
                </p:txBody>
              </p:sp>
            </mc:Fallback>
          </mc:AlternateContent>
        </p:grpSp>
        <p:sp>
          <p:nvSpPr>
            <p:cNvPr id="12" name="テキスト ボックス 11">
              <a:extLst>
                <a:ext uri="{FF2B5EF4-FFF2-40B4-BE49-F238E27FC236}">
                  <a16:creationId xmlns:a16="http://schemas.microsoft.com/office/drawing/2014/main" id="{835960FD-29E4-0241-BA84-A6C6C872E618}"/>
                </a:ext>
              </a:extLst>
            </p:cNvPr>
            <p:cNvSpPr txBox="1"/>
            <p:nvPr/>
          </p:nvSpPr>
          <p:spPr>
            <a:xfrm>
              <a:off x="7402860" y="834585"/>
              <a:ext cx="4789139" cy="461665"/>
            </a:xfrm>
            <a:prstGeom prst="rect">
              <a:avLst/>
            </a:prstGeom>
            <a:noFill/>
          </p:spPr>
          <p:txBody>
            <a:bodyPr wrap="square" rtlCol="0">
              <a:spAutoFit/>
            </a:bodyPr>
            <a:lstStyle/>
            <a:p>
              <a:r>
                <a:rPr kumimoji="1" lang="en-US" altLang="ja-JP" sz="2400" u="sng" dirty="0"/>
                <a:t>Constraint for BB int. theories</a:t>
              </a:r>
              <a:endParaRPr kumimoji="1" lang="ja-JP" altLang="en-US" sz="2400" u="sng"/>
            </a:p>
          </p:txBody>
        </p:sp>
        <p:grpSp>
          <p:nvGrpSpPr>
            <p:cNvPr id="19" name="グループ化 18">
              <a:extLst>
                <a:ext uri="{FF2B5EF4-FFF2-40B4-BE49-F238E27FC236}">
                  <a16:creationId xmlns:a16="http://schemas.microsoft.com/office/drawing/2014/main" id="{F49699BD-ECB9-9A4E-90F7-288E4FE6AC15}"/>
                </a:ext>
              </a:extLst>
            </p:cNvPr>
            <p:cNvGrpSpPr/>
            <p:nvPr/>
          </p:nvGrpSpPr>
          <p:grpSpPr>
            <a:xfrm>
              <a:off x="7580882" y="1424000"/>
              <a:ext cx="6350639" cy="1153100"/>
              <a:chOff x="7890560" y="1684963"/>
              <a:chExt cx="6350639" cy="1153100"/>
            </a:xfrm>
          </p:grpSpPr>
          <p:cxnSp>
            <p:nvCxnSpPr>
              <p:cNvPr id="79" name="直線コネクタ 78">
                <a:extLst>
                  <a:ext uri="{FF2B5EF4-FFF2-40B4-BE49-F238E27FC236}">
                    <a16:creationId xmlns:a16="http://schemas.microsoft.com/office/drawing/2014/main" id="{42944422-E839-694B-9774-7391CA665D16}"/>
                  </a:ext>
                </a:extLst>
              </p:cNvPr>
              <p:cNvCxnSpPr>
                <a:cxnSpLocks/>
              </p:cNvCxnSpPr>
              <p:nvPr/>
            </p:nvCxnSpPr>
            <p:spPr>
              <a:xfrm>
                <a:off x="7890560" y="1860728"/>
                <a:ext cx="599443" cy="0"/>
              </a:xfrm>
              <a:prstGeom prst="line">
                <a:avLst/>
              </a:prstGeom>
              <a:ln w="19050">
                <a:solidFill>
                  <a:srgbClr val="0432FF"/>
                </a:solidFill>
                <a:prstDash val="dashDot"/>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782EA790-B299-AE4A-B9DF-45F7F5C0D5DF}"/>
                  </a:ext>
                </a:extLst>
              </p:cNvPr>
              <p:cNvCxnSpPr>
                <a:cxnSpLocks/>
              </p:cNvCxnSpPr>
              <p:nvPr/>
            </p:nvCxnSpPr>
            <p:spPr>
              <a:xfrm>
                <a:off x="7890560" y="2013128"/>
                <a:ext cx="599442" cy="0"/>
              </a:xfrm>
              <a:prstGeom prst="line">
                <a:avLst/>
              </a:prstGeom>
              <a:ln w="19050">
                <a:solidFill>
                  <a:srgbClr val="00FDFF"/>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BDC3B9B9-84B7-F44F-B8AA-86FA95CCAA12}"/>
                  </a:ext>
                </a:extLst>
              </p:cNvPr>
              <p:cNvCxnSpPr>
                <a:cxnSpLocks/>
              </p:cNvCxnSpPr>
              <p:nvPr/>
            </p:nvCxnSpPr>
            <p:spPr>
              <a:xfrm>
                <a:off x="7890560" y="2297245"/>
                <a:ext cx="599442" cy="0"/>
              </a:xfrm>
              <a:prstGeom prst="line">
                <a:avLst/>
              </a:prstGeom>
              <a:ln w="19050">
                <a:solidFill>
                  <a:srgbClr val="FF40FF"/>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EF540C6-01B5-0C4B-9AAC-64A3B4F414ED}"/>
                  </a:ext>
                </a:extLst>
              </p:cNvPr>
              <p:cNvCxnSpPr>
                <a:cxnSpLocks/>
              </p:cNvCxnSpPr>
              <p:nvPr/>
            </p:nvCxnSpPr>
            <p:spPr>
              <a:xfrm>
                <a:off x="7890560" y="2680496"/>
                <a:ext cx="599441" cy="0"/>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C98A2BE-C653-9043-BA2F-448434808D60}"/>
                  </a:ext>
                </a:extLst>
              </p:cNvPr>
              <p:cNvSpPr txBox="1"/>
              <p:nvPr/>
            </p:nvSpPr>
            <p:spPr>
              <a:xfrm>
                <a:off x="8132061" y="1684963"/>
                <a:ext cx="6109138" cy="394210"/>
              </a:xfrm>
              <a:prstGeom prst="rect">
                <a:avLst/>
              </a:prstGeom>
              <a:noFill/>
            </p:spPr>
            <p:txBody>
              <a:bodyPr wrap="square">
                <a:spAutoFit/>
              </a:bodyPr>
              <a:lstStyle/>
              <a:p>
                <a:pPr lvl="1">
                  <a:lnSpc>
                    <a:spcPct val="120000"/>
                  </a:lnSpc>
                </a:pPr>
                <a:r>
                  <a:rPr lang="en-US" altLang="ja-JP" dirty="0"/>
                  <a:t>Quark Cluster model (FSS, fss2)</a:t>
                </a:r>
              </a:p>
            </p:txBody>
          </p:sp>
          <p:sp>
            <p:nvSpPr>
              <p:cNvPr id="84" name="テキスト ボックス 83">
                <a:extLst>
                  <a:ext uri="{FF2B5EF4-FFF2-40B4-BE49-F238E27FC236}">
                    <a16:creationId xmlns:a16="http://schemas.microsoft.com/office/drawing/2014/main" id="{EA7CD8B8-968D-8746-910F-0C38E239DB9A}"/>
                  </a:ext>
                </a:extLst>
              </p:cNvPr>
              <p:cNvSpPr txBox="1"/>
              <p:nvPr/>
            </p:nvSpPr>
            <p:spPr>
              <a:xfrm>
                <a:off x="8610600" y="2112264"/>
                <a:ext cx="3466796" cy="369332"/>
              </a:xfrm>
              <a:prstGeom prst="rect">
                <a:avLst/>
              </a:prstGeom>
              <a:noFill/>
            </p:spPr>
            <p:txBody>
              <a:bodyPr wrap="square">
                <a:spAutoFit/>
              </a:bodyPr>
              <a:lstStyle/>
              <a:p>
                <a:r>
                  <a:rPr lang="en-US" altLang="ja-JP" dirty="0"/>
                  <a:t>Nijmegen model </a:t>
                </a:r>
                <a:endParaRPr lang="ja-JP" altLang="en-US"/>
              </a:p>
            </p:txBody>
          </p:sp>
          <p:sp>
            <p:nvSpPr>
              <p:cNvPr id="85" name="テキスト ボックス 84">
                <a:extLst>
                  <a:ext uri="{FF2B5EF4-FFF2-40B4-BE49-F238E27FC236}">
                    <a16:creationId xmlns:a16="http://schemas.microsoft.com/office/drawing/2014/main" id="{E620E8A3-EA68-7141-AD23-8985FC8A5206}"/>
                  </a:ext>
                </a:extLst>
              </p:cNvPr>
              <p:cNvSpPr txBox="1"/>
              <p:nvPr/>
            </p:nvSpPr>
            <p:spPr>
              <a:xfrm>
                <a:off x="8132061" y="2443853"/>
                <a:ext cx="2928445" cy="394210"/>
              </a:xfrm>
              <a:prstGeom prst="rect">
                <a:avLst/>
              </a:prstGeom>
              <a:noFill/>
            </p:spPr>
            <p:txBody>
              <a:bodyPr wrap="square">
                <a:spAutoFit/>
              </a:bodyPr>
              <a:lstStyle/>
              <a:p>
                <a:pPr lvl="1">
                  <a:lnSpc>
                    <a:spcPct val="120000"/>
                  </a:lnSpc>
                </a:pPr>
                <a:r>
                  <a:rPr lang="en-US" altLang="ja-JP" dirty="0"/>
                  <a:t>Chiral EFT (NLO)</a:t>
                </a:r>
              </a:p>
            </p:txBody>
          </p:sp>
        </p:grpSp>
      </p:grpSp>
      <p:sp>
        <p:nvSpPr>
          <p:cNvPr id="4" name="正方形/長方形 3">
            <a:extLst>
              <a:ext uri="{FF2B5EF4-FFF2-40B4-BE49-F238E27FC236}">
                <a16:creationId xmlns:a16="http://schemas.microsoft.com/office/drawing/2014/main" id="{4E854F44-43DB-FF4D-8569-00CD3EC7D7F1}"/>
              </a:ext>
            </a:extLst>
          </p:cNvPr>
          <p:cNvSpPr/>
          <p:nvPr/>
        </p:nvSpPr>
        <p:spPr>
          <a:xfrm>
            <a:off x="5159737" y="5351130"/>
            <a:ext cx="5673842" cy="138499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Systematic </a:t>
            </a:r>
            <a:r>
              <a:rPr lang="en-US" altLang="ja-JP" sz="2400" noProof="0" dirty="0">
                <a:solidFill>
                  <a:prstClr val="black"/>
                </a:solidFill>
                <a:ea typeface="メイリオ" panose="020B0604030504040204" pitchFamily="34" charset="-128"/>
              </a:rPr>
              <a:t>m</a:t>
            </a: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easurements of d</a:t>
            </a:r>
            <a:r>
              <a:rPr kumimoji="1" lang="en-US" altLang="ja-JP" sz="24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a:t>
            </a:r>
            <a:r>
              <a:rPr kumimoji="1" lang="en-US" altLang="ja-JP" sz="2400" b="0" i="0" u="none" strike="noStrike" kern="1200" cap="none" spc="0" normalizeH="0" baseline="0" noProof="0" dirty="0" err="1">
                <a:ln>
                  <a:noFill/>
                </a:ln>
                <a:solidFill>
                  <a:prstClr val="black"/>
                </a:solidFill>
                <a:effectLst/>
                <a:uLnTx/>
                <a:uFillTx/>
                <a:ea typeface="メイリオ" panose="020B0604030504040204" pitchFamily="34" charset="-128"/>
              </a:rPr>
              <a:t>d</a:t>
            </a:r>
            <a:r>
              <a:rPr kumimoji="1" lang="en-US" altLang="ja-JP" sz="2400" b="0" i="0" u="none" strike="noStrike" kern="1200" cap="none" spc="0" normalizeH="0" baseline="0" noProof="0" dirty="0" err="1">
                <a:ln>
                  <a:noFill/>
                </a:ln>
                <a:solidFill>
                  <a:prstClr val="black"/>
                </a:solidFill>
                <a:effectLst/>
                <a:uLnTx/>
                <a:uFillTx/>
                <a:latin typeface="Symbol" pitchFamily="2" charset="2"/>
                <a:ea typeface="メイリオ" panose="020B0604030504040204" pitchFamily="34" charset="-128"/>
                <a:cs typeface="Symbol" charset="2"/>
              </a:rPr>
              <a:t>W</a:t>
            </a:r>
            <a:endParaRPr kumimoji="1" lang="en-US" altLang="ja-JP" sz="24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2000" b="0" i="0" u="none" strike="noStrike" kern="1200" cap="none" spc="0" normalizeH="0" baseline="0" noProof="0" dirty="0" err="1">
                <a:ln>
                  <a:noFill/>
                </a:ln>
                <a:solidFill>
                  <a:prstClr val="black"/>
                </a:solidFill>
                <a:effectLst/>
                <a:uLnTx/>
                <a:uFillTx/>
                <a:latin typeface="Symbol" pitchFamily="2" charset="2"/>
                <a:ea typeface="メイリオ" panose="020B0604030504040204" pitchFamily="34" charset="-128"/>
                <a:cs typeface="Symbol" charset="2"/>
              </a:rPr>
              <a:t>S</a:t>
            </a:r>
            <a:r>
              <a:rPr kumimoji="0" lang="en-US" altLang="ja-JP" sz="2000" b="0" i="0" u="none" strike="noStrike" kern="1200" cap="none" spc="0" normalizeH="0" baseline="30000" noProof="0" dirty="0" err="1">
                <a:ln>
                  <a:noFill/>
                </a:ln>
                <a:solidFill>
                  <a:prstClr val="black"/>
                </a:solidFill>
                <a:effectLst/>
                <a:uLnTx/>
                <a:uFillTx/>
                <a:latin typeface="Symbol" pitchFamily="2" charset="2"/>
                <a:ea typeface="メイリオ" panose="020B0604030504040204" pitchFamily="34" charset="-128"/>
                <a:cs typeface="Symbol" charset="2"/>
              </a:rPr>
              <a:t>+</a:t>
            </a:r>
            <a:r>
              <a:rPr kumimoji="0" lang="en-US" altLang="ja-JP" sz="2000" b="0" i="0" u="none" strike="noStrike" kern="1200" cap="none" spc="0" normalizeH="0" baseline="0" noProof="0" dirty="0" err="1">
                <a:ln>
                  <a:noFill/>
                </a:ln>
                <a:solidFill>
                  <a:prstClr val="black"/>
                </a:solidFill>
                <a:effectLst/>
                <a:uLnTx/>
                <a:uFillTx/>
                <a:ea typeface="メイリオ" panose="020B0604030504040204" pitchFamily="34" charset="-128"/>
              </a:rPr>
              <a:t>p</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 elastic scattering</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1" lang="en-US" altLang="ja-JP" sz="2000" b="0" i="0" u="none" strike="noStrike" kern="1200" cap="none" spc="0" normalizeH="0" baseline="30000" noProof="0" dirty="0">
                <a:ln>
                  <a:noFill/>
                </a:ln>
                <a:solidFill>
                  <a:prstClr val="black"/>
                </a:solidFill>
                <a:effectLst/>
                <a:uLnTx/>
                <a:uFillTx/>
                <a:latin typeface="Symbol" pitchFamily="2" charset="2"/>
                <a:ea typeface="メイリオ" panose="020B0604030504040204" pitchFamily="34" charset="-128"/>
                <a:cs typeface="Symbol" charset="2"/>
              </a:rPr>
              <a:t>-</a:t>
            </a:r>
            <a:r>
              <a:rPr kumimoji="1"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p elastic scattering</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0" lang="en-US" altLang="ja-JP" sz="2000" b="0" i="0" u="none" strike="noStrike" kern="1200" cap="none" spc="0" normalizeH="0" baseline="30000" noProof="0" dirty="0">
                <a:ln>
                  <a:noFill/>
                </a:ln>
                <a:solidFill>
                  <a:prstClr val="black"/>
                </a:solidFill>
                <a:effectLst/>
                <a:uLnTx/>
                <a:uFillTx/>
                <a:latin typeface="Symbol" pitchFamily="2" charset="2"/>
                <a:ea typeface="メイリオ" panose="020B0604030504040204" pitchFamily="34" charset="-128"/>
                <a:cs typeface="Symbol" charset="2"/>
              </a:rPr>
              <a:t>-</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p </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sym typeface="Wingdings"/>
              </a:rPr>
              <a:t> </a:t>
            </a:r>
            <a:r>
              <a:rPr kumimoji="0"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sym typeface="Wingdings"/>
              </a:rPr>
              <a:t>L</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sym typeface="Wingdings"/>
              </a:rPr>
              <a:t>n inelastic scattering</a:t>
            </a:r>
          </a:p>
        </p:txBody>
      </p:sp>
      <p:sp>
        <p:nvSpPr>
          <p:cNvPr id="8" name="爆発 1 7">
            <a:extLst>
              <a:ext uri="{FF2B5EF4-FFF2-40B4-BE49-F238E27FC236}">
                <a16:creationId xmlns:a16="http://schemas.microsoft.com/office/drawing/2014/main" id="{70C4F823-BAF8-464C-AF78-BA47965446E4}"/>
              </a:ext>
            </a:extLst>
          </p:cNvPr>
          <p:cNvSpPr/>
          <p:nvPr/>
        </p:nvSpPr>
        <p:spPr>
          <a:xfrm>
            <a:off x="1757670" y="5193465"/>
            <a:ext cx="304620" cy="304620"/>
          </a:xfrm>
          <a:prstGeom prst="irregularSeal1">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1456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9346" y="169722"/>
            <a:ext cx="9456793" cy="1106722"/>
          </a:xfrm>
        </p:spPr>
        <p:txBody>
          <a:bodyPr>
            <a:noAutofit/>
          </a:bodyPr>
          <a:lstStyle/>
          <a:p>
            <a:r>
              <a:rPr kumimoji="1" lang="en-US" altLang="ja-JP" sz="3600" dirty="0"/>
              <a:t>J-PARC E40 : </a:t>
            </a:r>
            <a:br>
              <a:rPr kumimoji="1" lang="en-US" altLang="ja-JP" sz="3600" dirty="0"/>
            </a:br>
            <a:endParaRPr kumimoji="1" lang="ja-JP" altLang="en-US" sz="3600" dirty="0"/>
          </a:p>
        </p:txBody>
      </p:sp>
      <p:sp>
        <p:nvSpPr>
          <p:cNvPr id="10" name="テキスト ボックス 9">
            <a:extLst>
              <a:ext uri="{FF2B5EF4-FFF2-40B4-BE49-F238E27FC236}">
                <a16:creationId xmlns:a16="http://schemas.microsoft.com/office/drawing/2014/main" id="{F483C769-D006-6D44-A527-3089F24D326F}"/>
              </a:ext>
            </a:extLst>
          </p:cNvPr>
          <p:cNvSpPr txBox="1"/>
          <p:nvPr/>
        </p:nvSpPr>
        <p:spPr>
          <a:xfrm>
            <a:off x="3569111" y="101254"/>
            <a:ext cx="8023543"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Measurement of d</a:t>
            </a:r>
            <a:r>
              <a:rPr kumimoji="1" lang="en-US" altLang="ja-JP" sz="3600" b="0" i="0" u="none" strike="noStrike" kern="1200" cap="none" spc="0" normalizeH="0" baseline="0" noProof="0" dirty="0">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d</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W</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of </a:t>
            </a:r>
            <a:r>
              <a:rPr kumimoji="1" lang="en-US" altLang="ja-JP" sz="3600" b="0" i="0" u="none" strike="noStrike" kern="1200" cap="none" spc="0" normalizeH="0" baseline="0" noProof="0" dirty="0" err="1">
                <a:ln>
                  <a:noFill/>
                </a:ln>
                <a:solidFill>
                  <a:prstClr val="black"/>
                </a:solidFill>
                <a:effectLst/>
                <a:uLnTx/>
                <a:uFillTx/>
                <a:latin typeface="Symbol" charset="2"/>
                <a:ea typeface="メイリオ" panose="020B0604030504040204" pitchFamily="34" charset="-128"/>
                <a:cs typeface="Symbol" charset="2"/>
              </a:rPr>
              <a:t>S</a:t>
            </a:r>
            <a:r>
              <a:rPr kumimoji="1" lang="en-US" altLang="ja-JP" sz="3600" b="0" i="0" u="none" strike="noStrike" kern="1200" cap="none" spc="0" normalizeH="0" baseline="0" noProof="0" dirty="0" err="1">
                <a:ln>
                  <a:noFill/>
                </a:ln>
                <a:solidFill>
                  <a:prstClr val="black"/>
                </a:solidFill>
                <a:effectLst/>
                <a:uLnTx/>
                <a:uFillTx/>
                <a:latin typeface="Tw Cen MT" panose="020B0602020104020603"/>
                <a:ea typeface="メイリオ" panose="020B0604030504040204" pitchFamily="34" charset="-128"/>
                <a:cs typeface="+mn-cs"/>
              </a:rPr>
              <a:t>p</a:t>
            </a:r>
            <a:r>
              <a:rPr kumimoji="1" lang="en-US" altLang="ja-JP" sz="3600" b="0" i="0" u="none" strike="noStrike" kern="1200" cap="none" spc="0" normalizeH="0" baseline="0" noProof="0" dirty="0">
                <a:ln>
                  <a:noFill/>
                </a:ln>
                <a:solidFill>
                  <a:prstClr val="black"/>
                </a:solidFill>
                <a:effectLst/>
                <a:uLnTx/>
                <a:uFillTx/>
                <a:latin typeface="Tw Cen MT" panose="020B0602020104020603"/>
                <a:ea typeface="メイリオ" panose="020B0604030504040204" pitchFamily="34" charset="-128"/>
                <a:cs typeface="+mn-cs"/>
              </a:rPr>
              <a:t> scatterings </a:t>
            </a:r>
            <a:endParaRPr kumimoji="1" lang="ja-JP" altLang="en-US" sz="3600" b="0" i="0" u="none" strike="noStrike" kern="1200" cap="none" spc="0" normalizeH="0" baseline="0" noProof="0">
              <a:ln>
                <a:noFill/>
              </a:ln>
              <a:solidFill>
                <a:prstClr val="black"/>
              </a:solidFill>
              <a:effectLst/>
              <a:uLnTx/>
              <a:uFillTx/>
              <a:latin typeface="Tw Cen MT" panose="020B0602020104020603"/>
              <a:ea typeface="メイリオ" panose="020B0604030504040204" pitchFamily="34" charset="-128"/>
              <a:cs typeface="+mn-cs"/>
            </a:endParaRPr>
          </a:p>
        </p:txBody>
      </p:sp>
      <p:sp>
        <p:nvSpPr>
          <p:cNvPr id="11" name="スライド番号プレースホルダー 10">
            <a:extLst>
              <a:ext uri="{FF2B5EF4-FFF2-40B4-BE49-F238E27FC236}">
                <a16:creationId xmlns:a16="http://schemas.microsoft.com/office/drawing/2014/main" id="{D4C8E392-A8F9-174A-AF82-EDC615965A7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9EAB3BA-07EE-4B64-A177-47C30D775877}" type="slidenum">
              <a:rPr kumimoji="0" lang="en-US" sz="1000" b="0" i="0" u="none" strike="noStrike" kern="1200" cap="none" spc="0" normalizeH="0" baseline="0" noProof="0" smtClean="0">
                <a:ln>
                  <a:noFill/>
                </a:ln>
                <a:solidFill>
                  <a:prstClr val="black">
                    <a:lumMod val="95000"/>
                    <a:lumOff val="5000"/>
                  </a:prstClr>
                </a:solidFill>
                <a:effectLst/>
                <a:uLnTx/>
                <a:uFillTx/>
                <a:latin typeface="Tw Cen MT Condensed" panose="020B0606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prstClr val="black">
                  <a:lumMod val="95000"/>
                  <a:lumOff val="5000"/>
                </a:prstClr>
              </a:solidFill>
              <a:effectLst/>
              <a:uLnTx/>
              <a:uFillTx/>
              <a:latin typeface="Tw Cen MT Condensed" panose="020B0606020104020203"/>
              <a:ea typeface="+mn-ea"/>
              <a:cs typeface="+mn-cs"/>
            </a:endParaRPr>
          </a:p>
        </p:txBody>
      </p:sp>
      <p:grpSp>
        <p:nvGrpSpPr>
          <p:cNvPr id="28" name="グループ化 27">
            <a:extLst>
              <a:ext uri="{FF2B5EF4-FFF2-40B4-BE49-F238E27FC236}">
                <a16:creationId xmlns:a16="http://schemas.microsoft.com/office/drawing/2014/main" id="{063FA495-9035-264B-8412-720997DB9F41}"/>
              </a:ext>
            </a:extLst>
          </p:cNvPr>
          <p:cNvGrpSpPr/>
          <p:nvPr/>
        </p:nvGrpSpPr>
        <p:grpSpPr>
          <a:xfrm>
            <a:off x="-133733" y="1545855"/>
            <a:ext cx="3466796" cy="5142423"/>
            <a:chOff x="2952370" y="1510086"/>
            <a:chExt cx="3466796" cy="5142423"/>
          </a:xfrm>
        </p:grpSpPr>
        <p:sp>
          <p:nvSpPr>
            <p:cNvPr id="29" name="角丸四角形 28">
              <a:extLst>
                <a:ext uri="{FF2B5EF4-FFF2-40B4-BE49-F238E27FC236}">
                  <a16:creationId xmlns:a16="http://schemas.microsoft.com/office/drawing/2014/main" id="{2D265D31-8A87-6E49-BE88-22AB90573458}"/>
                </a:ext>
              </a:extLst>
            </p:cNvPr>
            <p:cNvSpPr/>
            <p:nvPr/>
          </p:nvSpPr>
          <p:spPr>
            <a:xfrm>
              <a:off x="3205565" y="1510086"/>
              <a:ext cx="3175835" cy="5142423"/>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プレースホルダー 2" descr="sigmap2.png">
              <a:extLst>
                <a:ext uri="{FF2B5EF4-FFF2-40B4-BE49-F238E27FC236}">
                  <a16:creationId xmlns:a16="http://schemas.microsoft.com/office/drawing/2014/main" id="{414E2C87-C86E-5840-9C39-8E3742F652D3}"/>
                </a:ext>
              </a:extLst>
            </p:cNvPr>
            <p:cNvPicPr>
              <a:picLocks noChangeAspect="1"/>
            </p:cNvPicPr>
            <p:nvPr/>
          </p:nvPicPr>
          <p:blipFill>
            <a:blip r:embed="rId3">
              <a:extLst>
                <a:ext uri="{28A0092B-C50C-407E-A947-70E740481C1C}">
                  <a14:useLocalDpi xmlns:a14="http://schemas.microsoft.com/office/drawing/2010/main" val="0"/>
                </a:ext>
              </a:extLst>
            </a:blip>
            <a:srcRect l="-36283" r="-36283"/>
            <a:stretch>
              <a:fillRect/>
            </a:stretch>
          </p:blipFill>
          <p:spPr>
            <a:xfrm>
              <a:off x="2952370" y="1602177"/>
              <a:ext cx="3466796" cy="2302701"/>
            </a:xfrm>
            <a:prstGeom prst="rect">
              <a:avLst/>
            </a:prstGeom>
          </p:spPr>
        </p:pic>
        <p:grpSp>
          <p:nvGrpSpPr>
            <p:cNvPr id="31" name="グループ化 30">
              <a:extLst>
                <a:ext uri="{FF2B5EF4-FFF2-40B4-BE49-F238E27FC236}">
                  <a16:creationId xmlns:a16="http://schemas.microsoft.com/office/drawing/2014/main" id="{8F891745-E477-354A-B1D1-30098358A37E}"/>
                </a:ext>
              </a:extLst>
            </p:cNvPr>
            <p:cNvGrpSpPr/>
            <p:nvPr/>
          </p:nvGrpSpPr>
          <p:grpSpPr>
            <a:xfrm>
              <a:off x="3298838" y="3276708"/>
              <a:ext cx="3069313" cy="3180921"/>
              <a:chOff x="3091618" y="3265923"/>
              <a:chExt cx="3069313" cy="3180921"/>
            </a:xfrm>
          </p:grpSpPr>
          <p:grpSp>
            <p:nvGrpSpPr>
              <p:cNvPr id="33" name="グループ化 32">
                <a:extLst>
                  <a:ext uri="{FF2B5EF4-FFF2-40B4-BE49-F238E27FC236}">
                    <a16:creationId xmlns:a16="http://schemas.microsoft.com/office/drawing/2014/main" id="{0071C5B2-A201-0F43-A851-66A648CD478D}"/>
                  </a:ext>
                </a:extLst>
              </p:cNvPr>
              <p:cNvGrpSpPr/>
              <p:nvPr/>
            </p:nvGrpSpPr>
            <p:grpSpPr>
              <a:xfrm>
                <a:off x="3091618" y="3265923"/>
                <a:ext cx="3069313" cy="2914599"/>
                <a:chOff x="1914455" y="3410514"/>
                <a:chExt cx="3069313" cy="2914599"/>
              </a:xfrm>
            </p:grpSpPr>
            <p:grpSp>
              <p:nvGrpSpPr>
                <p:cNvPr id="38" name="図形グループ 5">
                  <a:extLst>
                    <a:ext uri="{FF2B5EF4-FFF2-40B4-BE49-F238E27FC236}">
                      <a16:creationId xmlns:a16="http://schemas.microsoft.com/office/drawing/2014/main" id="{C592EC01-32A5-8348-8A18-6A112628A0E4}"/>
                    </a:ext>
                  </a:extLst>
                </p:cNvPr>
                <p:cNvGrpSpPr/>
                <p:nvPr/>
              </p:nvGrpSpPr>
              <p:grpSpPr>
                <a:xfrm>
                  <a:off x="1914455" y="3410514"/>
                  <a:ext cx="3069313" cy="2914599"/>
                  <a:chOff x="5771147" y="1083926"/>
                  <a:chExt cx="3069313" cy="2914599"/>
                </a:xfrm>
              </p:grpSpPr>
              <p:grpSp>
                <p:nvGrpSpPr>
                  <p:cNvPr id="54" name="図形グループ 145">
                    <a:extLst>
                      <a:ext uri="{FF2B5EF4-FFF2-40B4-BE49-F238E27FC236}">
                        <a16:creationId xmlns:a16="http://schemas.microsoft.com/office/drawing/2014/main" id="{CE787279-BA94-6640-A3C7-144E6F4306ED}"/>
                      </a:ext>
                    </a:extLst>
                  </p:cNvPr>
                  <p:cNvGrpSpPr/>
                  <p:nvPr/>
                </p:nvGrpSpPr>
                <p:grpSpPr>
                  <a:xfrm>
                    <a:off x="5771147" y="1083926"/>
                    <a:ext cx="2811378" cy="2914599"/>
                    <a:chOff x="5771147" y="1083926"/>
                    <a:chExt cx="2811378" cy="2914599"/>
                  </a:xfrm>
                </p:grpSpPr>
                <p:sp>
                  <p:nvSpPr>
                    <p:cNvPr id="56" name="円弧 55">
                      <a:extLst>
                        <a:ext uri="{FF2B5EF4-FFF2-40B4-BE49-F238E27FC236}">
                          <a16:creationId xmlns:a16="http://schemas.microsoft.com/office/drawing/2014/main" id="{D3138016-D8C9-554A-AF15-5987351DA491}"/>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57" name="直線コネクタ 56">
                      <a:extLst>
                        <a:ext uri="{FF2B5EF4-FFF2-40B4-BE49-F238E27FC236}">
                          <a16:creationId xmlns:a16="http://schemas.microsoft.com/office/drawing/2014/main" id="{438C0142-2C28-704A-B62F-FDB7BEE4E8DE}"/>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id="{8F2BEF20-B408-F340-BC14-6DD626005ED8}"/>
                            </a:ext>
                          </a:extLst>
                        </p:cNvPr>
                        <p:cNvSpPr txBox="1"/>
                        <p:nvPr/>
                      </p:nvSpPr>
                      <p:spPr>
                        <a:xfrm>
                          <a:off x="5771147" y="3023752"/>
                          <a:ext cx="527004" cy="369332"/>
                        </a:xfrm>
                        <a:prstGeom prst="rect">
                          <a:avLst/>
                        </a:prstGeom>
                        <a:noFill/>
                      </p:spPr>
                      <p:txBody>
                        <a:bodyPr wrap="none" rtlCol="0">
                          <a:spAutoFit/>
                        </a:bodyPr>
                        <a:lstStyle/>
                        <a:p>
                          <a14:m>
                            <m:oMath xmlns:m="http://schemas.openxmlformats.org/officeDocument/2006/math">
                              <m:r>
                                <a:rPr kumimoji="1" lang="en-US" altLang="ja-JP" b="0" i="1" smtClean="0">
                                  <a:latin typeface="Cambria Math" panose="02040503050406030204" pitchFamily="18" charset="0"/>
                                </a:rPr>
                                <m:t>𝑙</m:t>
                              </m:r>
                            </m:oMath>
                          </a14:m>
                          <a:r>
                            <a:rPr kumimoji="1" lang="en-US" altLang="ja-JP" dirty="0"/>
                            <a:t>=0</a:t>
                          </a:r>
                          <a:endParaRPr kumimoji="1" lang="ja-JP" altLang="en-US" dirty="0"/>
                        </a:p>
                      </p:txBody>
                    </p:sp>
                  </mc:Choice>
                  <mc:Fallback xmlns="">
                    <p:sp>
                      <p:nvSpPr>
                        <p:cNvPr id="58" name="テキスト ボックス 57">
                          <a:extLst>
                            <a:ext uri="{FF2B5EF4-FFF2-40B4-BE49-F238E27FC236}">
                              <a16:creationId xmlns:a16="http://schemas.microsoft.com/office/drawing/2014/main" id="{8F2BEF20-B408-F340-BC14-6DD626005ED8}"/>
                            </a:ext>
                          </a:extLst>
                        </p:cNvPr>
                        <p:cNvSpPr txBox="1">
                          <a:spLocks noRot="1" noChangeAspect="1" noMove="1" noResize="1" noEditPoints="1" noAdjustHandles="1" noChangeArrowheads="1" noChangeShapeType="1" noTextEdit="1"/>
                        </p:cNvSpPr>
                        <p:nvPr/>
                      </p:nvSpPr>
                      <p:spPr>
                        <a:xfrm>
                          <a:off x="5771147" y="3023752"/>
                          <a:ext cx="527004" cy="369332"/>
                        </a:xfrm>
                        <a:prstGeom prst="rect">
                          <a:avLst/>
                        </a:prstGeom>
                        <a:blipFill>
                          <a:blip r:embed="rId4"/>
                          <a:stretch>
                            <a:fillRect t="-6667" r="-6977" b="-26667"/>
                          </a:stretch>
                        </a:blipFill>
                      </p:spPr>
                      <p:txBody>
                        <a:bodyPr/>
                        <a:lstStyle/>
                        <a:p>
                          <a:r>
                            <a:rPr lang="ja-JP" altLang="en-US">
                              <a:noFill/>
                            </a:rPr>
                            <a:t> </a:t>
                          </a:r>
                        </a:p>
                      </p:txBody>
                    </p:sp>
                  </mc:Fallback>
                </mc:AlternateContent>
                <p:sp>
                  <p:nvSpPr>
                    <p:cNvPr id="59" name="円/楕円 58">
                      <a:extLst>
                        <a:ext uri="{FF2B5EF4-FFF2-40B4-BE49-F238E27FC236}">
                          <a16:creationId xmlns:a16="http://schemas.microsoft.com/office/drawing/2014/main" id="{A2B3D296-DABF-5A42-83C6-4E83FE1D0BAC}"/>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円/楕円 59">
                      <a:extLst>
                        <a:ext uri="{FF2B5EF4-FFF2-40B4-BE49-F238E27FC236}">
                          <a16:creationId xmlns:a16="http://schemas.microsoft.com/office/drawing/2014/main" id="{0E2D6F7B-76EF-3047-97D9-F8B0CCECCE2D}"/>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円/楕円 60">
                      <a:extLst>
                        <a:ext uri="{FF2B5EF4-FFF2-40B4-BE49-F238E27FC236}">
                          <a16:creationId xmlns:a16="http://schemas.microsoft.com/office/drawing/2014/main" id="{2227019D-4F9B-1241-92E1-0D53536E0F86}"/>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2" name="円/楕円 61">
                      <a:extLst>
                        <a:ext uri="{FF2B5EF4-FFF2-40B4-BE49-F238E27FC236}">
                          <a16:creationId xmlns:a16="http://schemas.microsoft.com/office/drawing/2014/main" id="{856975F0-88E4-C549-91C7-09B7A56F598C}"/>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3" name="円/楕円 62">
                      <a:extLst>
                        <a:ext uri="{FF2B5EF4-FFF2-40B4-BE49-F238E27FC236}">
                          <a16:creationId xmlns:a16="http://schemas.microsoft.com/office/drawing/2014/main" id="{F644082E-FF30-4543-8F38-97F02F7EBD26}"/>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64" name="円/楕円 63">
                      <a:extLst>
                        <a:ext uri="{FF2B5EF4-FFF2-40B4-BE49-F238E27FC236}">
                          <a16:creationId xmlns:a16="http://schemas.microsoft.com/office/drawing/2014/main" id="{01D0B64F-20F9-A34C-96B4-BC66821A2FB6}"/>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55" name="テキスト ボックス 54">
                    <a:extLst>
                      <a:ext uri="{FF2B5EF4-FFF2-40B4-BE49-F238E27FC236}">
                        <a16:creationId xmlns:a16="http://schemas.microsoft.com/office/drawing/2014/main" id="{527A5DAC-F904-994A-BD22-3E8E99F3233F}"/>
                      </a:ext>
                    </a:extLst>
                  </p:cNvPr>
                  <p:cNvSpPr txBox="1"/>
                  <p:nvPr/>
                </p:nvSpPr>
                <p:spPr>
                  <a:xfrm>
                    <a:off x="6053826" y="1694064"/>
                    <a:ext cx="2786634" cy="523220"/>
                  </a:xfrm>
                  <a:prstGeom prst="rect">
                    <a:avLst/>
                  </a:prstGeom>
                  <a:noFill/>
                </p:spPr>
                <p:txBody>
                  <a:bodyPr wrap="square" rtlCol="0">
                    <a:spAutoFit/>
                  </a:bodyPr>
                  <a:lstStyle/>
                  <a:p>
                    <a:r>
                      <a:rPr kumimoji="1" lang="en-US" altLang="ja-JP" sz="1400" dirty="0"/>
                      <a:t>6 quarks can stay in s state in normal case</a:t>
                    </a:r>
                    <a:endParaRPr kumimoji="1" lang="ja-JP" altLang="en-US" sz="1400" dirty="0"/>
                  </a:p>
                </p:txBody>
              </p:sp>
            </p:grpSp>
            <p:cxnSp>
              <p:nvCxnSpPr>
                <p:cNvPr id="39" name="直線矢印コネクタ 38">
                  <a:extLst>
                    <a:ext uri="{FF2B5EF4-FFF2-40B4-BE49-F238E27FC236}">
                      <a16:creationId xmlns:a16="http://schemas.microsoft.com/office/drawing/2014/main" id="{4104390B-CE0A-8447-9972-D015BE57D7A0}"/>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37F1D98C-51BB-9D49-AB36-AEAA57DF3810}"/>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A33CF02E-E58B-8341-8193-C3045BAC42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32F08256-BC78-3449-B588-DB134827694E}"/>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39A419D-A56F-2346-952C-EF6F099BFA0D}"/>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1DB6B526-9030-434C-A304-10466ECC8150}"/>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2CA4479-F7F3-0D47-AC7A-6ADA732C0009}"/>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46" name="テキスト ボックス 45">
                  <a:extLst>
                    <a:ext uri="{FF2B5EF4-FFF2-40B4-BE49-F238E27FC236}">
                      <a16:creationId xmlns:a16="http://schemas.microsoft.com/office/drawing/2014/main" id="{D8C05825-A67A-EC48-8091-40827D10D4C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7" name="テキスト ボックス 46">
                  <a:extLst>
                    <a:ext uri="{FF2B5EF4-FFF2-40B4-BE49-F238E27FC236}">
                      <a16:creationId xmlns:a16="http://schemas.microsoft.com/office/drawing/2014/main" id="{EE56CA3B-E8EC-7347-9FF0-350E757C8FF9}"/>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8" name="テキスト ボックス 47">
                  <a:extLst>
                    <a:ext uri="{FF2B5EF4-FFF2-40B4-BE49-F238E27FC236}">
                      <a16:creationId xmlns:a16="http://schemas.microsoft.com/office/drawing/2014/main" id="{E6768EE9-6F61-D84C-9809-93DDE93A8AD0}"/>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49" name="テキスト ボックス 48">
                  <a:extLst>
                    <a:ext uri="{FF2B5EF4-FFF2-40B4-BE49-F238E27FC236}">
                      <a16:creationId xmlns:a16="http://schemas.microsoft.com/office/drawing/2014/main" id="{614CA43B-8421-BF47-8025-B27538F2FC4E}"/>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50" name="テキスト ボックス 49">
                  <a:extLst>
                    <a:ext uri="{FF2B5EF4-FFF2-40B4-BE49-F238E27FC236}">
                      <a16:creationId xmlns:a16="http://schemas.microsoft.com/office/drawing/2014/main" id="{B55AE8A1-3D51-9945-A65C-00D4D51A8E60}"/>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51" name="テキスト ボックス 50">
                  <a:extLst>
                    <a:ext uri="{FF2B5EF4-FFF2-40B4-BE49-F238E27FC236}">
                      <a16:creationId xmlns:a16="http://schemas.microsoft.com/office/drawing/2014/main" id="{0F52F988-46E6-AA4F-B634-75B3F798D524}"/>
                    </a:ext>
                  </a:extLst>
                </p:cNvPr>
                <p:cNvSpPr txBox="1"/>
                <p:nvPr/>
              </p:nvSpPr>
              <p:spPr>
                <a:xfrm>
                  <a:off x="2586010" y="4657524"/>
                  <a:ext cx="2008883" cy="369332"/>
                </a:xfrm>
                <a:prstGeom prst="rect">
                  <a:avLst/>
                </a:prstGeom>
                <a:noFill/>
              </p:spPr>
              <p:txBody>
                <a:bodyPr wrap="none" rtlCol="0">
                  <a:spAutoFit/>
                </a:bodyPr>
                <a:lstStyle/>
                <a:p>
                  <a:r>
                    <a:rPr kumimoji="1" lang="en-US" altLang="ja-JP" dirty="0"/>
                    <a:t>Pauli Forbidden !</a:t>
                  </a:r>
                  <a:endParaRPr kumimoji="1" lang="ja-JP" altLang="en-US"/>
                </a:p>
              </p:txBody>
            </p:sp>
            <p:cxnSp>
              <p:nvCxnSpPr>
                <p:cNvPr id="52" name="直線矢印コネクタ 51">
                  <a:extLst>
                    <a:ext uri="{FF2B5EF4-FFF2-40B4-BE49-F238E27FC236}">
                      <a16:creationId xmlns:a16="http://schemas.microsoft.com/office/drawing/2014/main" id="{6D65DD9E-9862-A74B-812E-A53BCDCD3BB5}"/>
                    </a:ext>
                  </a:extLst>
                </p:cNvPr>
                <p:cNvCxnSpPr>
                  <a:cxnSpLocks/>
                  <a:stCxn id="51" idx="2"/>
                </p:cNvCxnSpPr>
                <p:nvPr/>
              </p:nvCxnSpPr>
              <p:spPr>
                <a:xfrm flipH="1">
                  <a:off x="3426828" y="5026856"/>
                  <a:ext cx="163624"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77457D51-4E54-E940-A565-CC9175DF3357}"/>
                    </a:ext>
                  </a:extLst>
                </p:cNvPr>
                <p:cNvCxnSpPr>
                  <a:cxnSpLocks/>
                  <a:stCxn id="51" idx="2"/>
                </p:cNvCxnSpPr>
                <p:nvPr/>
              </p:nvCxnSpPr>
              <p:spPr>
                <a:xfrm>
                  <a:off x="3590452" y="5026856"/>
                  <a:ext cx="111590"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4" name="右中かっこ 33">
                <a:extLst>
                  <a:ext uri="{FF2B5EF4-FFF2-40B4-BE49-F238E27FC236}">
                    <a16:creationId xmlns:a16="http://schemas.microsoft.com/office/drawing/2014/main" id="{CF340F23-96CE-F34F-8D05-377A49CEC241}"/>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644F9ADD-B171-0749-8A1C-921F78EB18F1}"/>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36" name="右中かっこ 35">
                <a:extLst>
                  <a:ext uri="{FF2B5EF4-FFF2-40B4-BE49-F238E27FC236}">
                    <a16:creationId xmlns:a16="http://schemas.microsoft.com/office/drawing/2014/main" id="{9165AB07-B8FB-7F40-A10E-381932ECF3E6}"/>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DA605386-EAFB-2143-90AD-B4A802837BE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sp>
          <p:nvSpPr>
            <p:cNvPr id="32" name="テキスト ボックス 31">
              <a:extLst>
                <a:ext uri="{FF2B5EF4-FFF2-40B4-BE49-F238E27FC236}">
                  <a16:creationId xmlns:a16="http://schemas.microsoft.com/office/drawing/2014/main" id="{40D5364B-AFC8-E547-9819-D201F12A130E}"/>
                </a:ext>
              </a:extLst>
            </p:cNvPr>
            <p:cNvSpPr txBox="1"/>
            <p:nvPr/>
          </p:nvSpPr>
          <p:spPr>
            <a:xfrm>
              <a:off x="3441124" y="1563493"/>
              <a:ext cx="1651158"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latin typeface="Symbol" pitchFamily="2" charset="2"/>
                </a:rPr>
                <a:t>+</a:t>
              </a:r>
              <a:r>
                <a:rPr kumimoji="1" lang="en-US" altLang="ja-JP" dirty="0" err="1"/>
                <a:t>p</a:t>
              </a:r>
              <a:r>
                <a:rPr kumimoji="1" lang="en-US" altLang="ja-JP" dirty="0"/>
                <a:t> </a:t>
              </a:r>
              <a:r>
                <a:rPr kumimoji="1" lang="en-US" altLang="ja-JP" dirty="0" err="1"/>
                <a:t>scatterng</a:t>
              </a:r>
              <a:endParaRPr kumimoji="1" lang="ja-JP" altLang="en-US"/>
            </a:p>
          </p:txBody>
        </p:sp>
      </p:grpSp>
      <p:grpSp>
        <p:nvGrpSpPr>
          <p:cNvPr id="5" name="グループ化 4">
            <a:extLst>
              <a:ext uri="{FF2B5EF4-FFF2-40B4-BE49-F238E27FC236}">
                <a16:creationId xmlns:a16="http://schemas.microsoft.com/office/drawing/2014/main" id="{86E215CA-D447-ED47-BB9E-2D33304BB334}"/>
              </a:ext>
            </a:extLst>
          </p:cNvPr>
          <p:cNvGrpSpPr/>
          <p:nvPr/>
        </p:nvGrpSpPr>
        <p:grpSpPr>
          <a:xfrm>
            <a:off x="3333063" y="1515222"/>
            <a:ext cx="3848874" cy="3228879"/>
            <a:chOff x="3333063" y="1515222"/>
            <a:chExt cx="3848874" cy="3228879"/>
          </a:xfrm>
        </p:grpSpPr>
        <p:pic>
          <p:nvPicPr>
            <p:cNvPr id="65" name="図 64" descr="スクリーンショット, 地図 が含まれている画像&#10;&#10;自動的に生成された説明">
              <a:extLst>
                <a:ext uri="{FF2B5EF4-FFF2-40B4-BE49-F238E27FC236}">
                  <a16:creationId xmlns:a16="http://schemas.microsoft.com/office/drawing/2014/main" id="{16EC5C48-5620-5649-828C-D26CE844D083}"/>
                </a:ext>
              </a:extLst>
            </p:cNvPr>
            <p:cNvPicPr>
              <a:picLocks noChangeAspect="1"/>
            </p:cNvPicPr>
            <p:nvPr/>
          </p:nvPicPr>
          <p:blipFill>
            <a:blip r:embed="rId5"/>
            <a:stretch>
              <a:fillRect/>
            </a:stretch>
          </p:blipFill>
          <p:spPr>
            <a:xfrm>
              <a:off x="3345353" y="2122251"/>
              <a:ext cx="3577422" cy="2621850"/>
            </a:xfrm>
            <a:prstGeom prst="rect">
              <a:avLst/>
            </a:prstGeom>
          </p:spPr>
        </p:pic>
        <p:sp>
          <p:nvSpPr>
            <p:cNvPr id="68" name="テキスト ボックス 67">
              <a:extLst>
                <a:ext uri="{FF2B5EF4-FFF2-40B4-BE49-F238E27FC236}">
                  <a16:creationId xmlns:a16="http://schemas.microsoft.com/office/drawing/2014/main" id="{3438F558-2751-1648-AA27-225F47CD2075}"/>
                </a:ext>
              </a:extLst>
            </p:cNvPr>
            <p:cNvSpPr txBox="1"/>
            <p:nvPr/>
          </p:nvSpPr>
          <p:spPr>
            <a:xfrm>
              <a:off x="3333063" y="1515222"/>
              <a:ext cx="3848874" cy="61555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Lattice QCD calculation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Avenir Next LT Pro"/>
                  <a:ea typeface="+mn-ea"/>
                  <a:cs typeface="+mn-cs"/>
                </a:rPr>
                <a:t>T. Inoue, AIP Conf. Proc. 2130, 020002 (2019)</a:t>
              </a:r>
              <a:endParaRPr kumimoji="1" lang="ja-JP" altLang="en-US" sz="1400" b="0" i="0" u="none" strike="noStrike" kern="1200" cap="none" spc="0" normalizeH="0" baseline="0" noProof="0">
                <a:ln>
                  <a:noFill/>
                </a:ln>
                <a:solidFill>
                  <a:srgbClr val="000000"/>
                </a:solidFill>
                <a:effectLst/>
                <a:uLnTx/>
                <a:uFillTx/>
                <a:latin typeface="Avenir Next LT Pro"/>
                <a:ea typeface="+mn-ea"/>
                <a:cs typeface="+mn-cs"/>
              </a:endParaRPr>
            </a:p>
          </p:txBody>
        </p:sp>
        <p:sp>
          <p:nvSpPr>
            <p:cNvPr id="71" name="テキスト ボックス 70">
              <a:extLst>
                <a:ext uri="{FF2B5EF4-FFF2-40B4-BE49-F238E27FC236}">
                  <a16:creationId xmlns:a16="http://schemas.microsoft.com/office/drawing/2014/main" id="{C7FC09CA-7A89-FA47-9193-618B961797C7}"/>
                </a:ext>
              </a:extLst>
            </p:cNvPr>
            <p:cNvSpPr txBox="1"/>
            <p:nvPr/>
          </p:nvSpPr>
          <p:spPr>
            <a:xfrm>
              <a:off x="4015918" y="3244334"/>
              <a:ext cx="28385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venir Next LT Pro"/>
                  <a:ea typeface="+mn-ea"/>
                  <a:cs typeface="+mn-cs"/>
                </a:rPr>
                <a:t>Very repulsive interaction</a:t>
              </a:r>
              <a:endParaRPr kumimoji="1" lang="ja-JP" altLang="en-US" sz="1800" b="0" i="0" u="none" strike="noStrike" kern="1200" cap="none" spc="0" normalizeH="0" baseline="0" noProof="0">
                <a:ln>
                  <a:noFill/>
                </a:ln>
                <a:solidFill>
                  <a:srgbClr val="000000"/>
                </a:solidFill>
                <a:effectLst/>
                <a:uLnTx/>
                <a:uFillTx/>
                <a:latin typeface="Avenir Next LT Pro"/>
                <a:ea typeface="+mn-ea"/>
                <a:cs typeface="+mn-cs"/>
              </a:endParaRPr>
            </a:p>
          </p:txBody>
        </p:sp>
      </p:grpSp>
      <p:sp>
        <p:nvSpPr>
          <p:cNvPr id="9" name="テキスト ボックス 8">
            <a:extLst>
              <a:ext uri="{FF2B5EF4-FFF2-40B4-BE49-F238E27FC236}">
                <a16:creationId xmlns:a16="http://schemas.microsoft.com/office/drawing/2014/main" id="{26F0C046-471F-CD44-AA24-75784C24C0AF}"/>
              </a:ext>
            </a:extLst>
          </p:cNvPr>
          <p:cNvSpPr txBox="1"/>
          <p:nvPr/>
        </p:nvSpPr>
        <p:spPr>
          <a:xfrm>
            <a:off x="482872" y="813469"/>
            <a:ext cx="5082482" cy="461665"/>
          </a:xfrm>
          <a:prstGeom prst="rect">
            <a:avLst/>
          </a:prstGeom>
          <a:noFill/>
        </p:spPr>
        <p:txBody>
          <a:bodyPr wrap="none" rtlCol="0">
            <a:spAutoFit/>
          </a:bodyPr>
          <a:lstStyle/>
          <a:p>
            <a:r>
              <a:rPr kumimoji="1" lang="en-US" altLang="ja-JP" sz="2400" u="sng" dirty="0"/>
              <a:t>Verification of  quark Pauli </a:t>
            </a:r>
            <a:r>
              <a:rPr lang="en-US" altLang="ja-JP" sz="2400" u="sng" dirty="0"/>
              <a:t>repulsion</a:t>
            </a:r>
            <a:endParaRPr kumimoji="1" lang="ja-JP" altLang="en-US" sz="2400" u="sng"/>
          </a:p>
        </p:txBody>
      </p:sp>
      <p:grpSp>
        <p:nvGrpSpPr>
          <p:cNvPr id="6" name="グループ化 5">
            <a:extLst>
              <a:ext uri="{FF2B5EF4-FFF2-40B4-BE49-F238E27FC236}">
                <a16:creationId xmlns:a16="http://schemas.microsoft.com/office/drawing/2014/main" id="{5FA82F2D-05B8-1D44-BA4B-ECA3B109924C}"/>
              </a:ext>
            </a:extLst>
          </p:cNvPr>
          <p:cNvGrpSpPr/>
          <p:nvPr/>
        </p:nvGrpSpPr>
        <p:grpSpPr>
          <a:xfrm>
            <a:off x="7402861" y="834585"/>
            <a:ext cx="6528660" cy="5096288"/>
            <a:chOff x="7402861" y="834585"/>
            <a:chExt cx="6528660" cy="5096288"/>
          </a:xfrm>
        </p:grpSpPr>
        <p:grpSp>
          <p:nvGrpSpPr>
            <p:cNvPr id="72" name="グループ化 71">
              <a:extLst>
                <a:ext uri="{FF2B5EF4-FFF2-40B4-BE49-F238E27FC236}">
                  <a16:creationId xmlns:a16="http://schemas.microsoft.com/office/drawing/2014/main" id="{44EFCA72-F968-D24E-82CD-DB59C7B992AC}"/>
                </a:ext>
              </a:extLst>
            </p:cNvPr>
            <p:cNvGrpSpPr/>
            <p:nvPr/>
          </p:nvGrpSpPr>
          <p:grpSpPr>
            <a:xfrm>
              <a:off x="7628154" y="2675642"/>
              <a:ext cx="4290891" cy="3255231"/>
              <a:chOff x="1" y="2886438"/>
              <a:chExt cx="4290891" cy="3255231"/>
            </a:xfrm>
          </p:grpSpPr>
          <p:grpSp>
            <p:nvGrpSpPr>
              <p:cNvPr id="73" name="グループ化 72">
                <a:extLst>
                  <a:ext uri="{FF2B5EF4-FFF2-40B4-BE49-F238E27FC236}">
                    <a16:creationId xmlns:a16="http://schemas.microsoft.com/office/drawing/2014/main" id="{FBE907F4-D4AC-0848-8164-657DD99BD959}"/>
                  </a:ext>
                </a:extLst>
              </p:cNvPr>
              <p:cNvGrpSpPr/>
              <p:nvPr/>
            </p:nvGrpSpPr>
            <p:grpSpPr>
              <a:xfrm>
                <a:off x="1" y="2886438"/>
                <a:ext cx="4290891" cy="3055543"/>
                <a:chOff x="1" y="2886438"/>
                <a:chExt cx="4290891" cy="3055543"/>
              </a:xfrm>
            </p:grpSpPr>
            <p:pic>
              <p:nvPicPr>
                <p:cNvPr id="75" name="図 74" descr="グラフ&#10;&#10;自動的に生成された説明">
                  <a:extLst>
                    <a:ext uri="{FF2B5EF4-FFF2-40B4-BE49-F238E27FC236}">
                      <a16:creationId xmlns:a16="http://schemas.microsoft.com/office/drawing/2014/main" id="{15A9FD51-4968-1B4E-880A-AC5E7DC6CAEF}"/>
                    </a:ext>
                  </a:extLst>
                </p:cNvPr>
                <p:cNvPicPr>
                  <a:picLocks noChangeAspect="1"/>
                </p:cNvPicPr>
                <p:nvPr/>
              </p:nvPicPr>
              <p:blipFill>
                <a:blip r:embed="rId6"/>
                <a:stretch>
                  <a:fillRect/>
                </a:stretch>
              </p:blipFill>
              <p:spPr>
                <a:xfrm>
                  <a:off x="58495" y="3078173"/>
                  <a:ext cx="4232397" cy="2863808"/>
                </a:xfrm>
                <a:prstGeom prst="rect">
                  <a:avLst/>
                </a:prstGeom>
              </p:spPr>
            </p:pic>
            <p:sp>
              <p:nvSpPr>
                <p:cNvPr id="76" name="テキスト ボックス 75">
                  <a:extLst>
                    <a:ext uri="{FF2B5EF4-FFF2-40B4-BE49-F238E27FC236}">
                      <a16:creationId xmlns:a16="http://schemas.microsoft.com/office/drawing/2014/main" id="{B8D84C0F-C83D-4045-8F88-021C5E4D6C43}"/>
                    </a:ext>
                  </a:extLst>
                </p:cNvPr>
                <p:cNvSpPr txBox="1"/>
                <p:nvPr/>
              </p:nvSpPr>
              <p:spPr>
                <a:xfrm>
                  <a:off x="561981" y="2886438"/>
                  <a:ext cx="3347356" cy="36933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0" i="0" u="none" strike="noStrike" kern="1200" cap="none" spc="0" normalizeH="0" baseline="0" noProof="0" dirty="0" err="1">
                      <a:ln>
                        <a:noFill/>
                      </a:ln>
                      <a:solidFill>
                        <a:prstClr val="black"/>
                      </a:solidFill>
                      <a:effectLst/>
                      <a:uLnTx/>
                      <a:uFillTx/>
                      <a:latin typeface="Symbol" charset="2"/>
                      <a:ea typeface="游ゴシック" panose="020B0400000000000000" pitchFamily="34" charset="-128"/>
                      <a:cs typeface="Symbol" charset="2"/>
                    </a:rPr>
                    <a:t>S</a:t>
                  </a:r>
                  <a:r>
                    <a:rPr kumimoji="1" lang="en-US" altLang="ja-JP" b="0" i="0" u="none" strike="noStrike" kern="1200" cap="none" spc="0" normalizeH="0" baseline="30000" noProof="0" dirty="0" err="1">
                      <a:ln>
                        <a:noFill/>
                      </a:ln>
                      <a:solidFill>
                        <a:prstClr val="black"/>
                      </a:solidFill>
                      <a:effectLst/>
                      <a:uLnTx/>
                      <a:uFillTx/>
                      <a:latin typeface="Symbol" charset="2"/>
                      <a:ea typeface="游ゴシック" panose="020B0400000000000000" pitchFamily="34" charset="-128"/>
                      <a:cs typeface="Symbol" charset="2"/>
                    </a:rPr>
                    <a:t>+</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p</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(0.5 &lt; p (</a:t>
                  </a:r>
                  <a:r>
                    <a:rPr kumimoji="1" lang="en-US" altLang="ja-JP"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GeV</a:t>
                  </a:r>
                  <a:r>
                    <a:rPr kumimoji="1" lang="en-US" altLang="ja-JP"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/c) &lt; 0.6)            </a:t>
                  </a:r>
                  <a:endParaRPr kumimoji="1" lang="ja-JP" altLang="en-US"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3580417B-6FA2-3A4C-99B7-8D23127008DA}"/>
                        </a:ext>
                      </a:extLst>
                    </p:cNvPr>
                    <p:cNvSpPr txBox="1"/>
                    <p:nvPr/>
                  </p:nvSpPr>
                  <p:spPr>
                    <a:xfrm rot="16200000">
                      <a:off x="-763093" y="3808176"/>
                      <a:ext cx="1895519"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type m:val="lin"/>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𝑑</m:t>
                                </m:r>
                                <m:r>
                                  <a:rPr kumimoji="1" lang="en-US" altLang="ja-JP" b="0" i="1" smtClean="0">
                                    <a:latin typeface="Cambria Math" panose="02040503050406030204" pitchFamily="18" charset="0"/>
                                    <a:ea typeface="Cambria Math" panose="02040503050406030204" pitchFamily="18" charset="0"/>
                                  </a:rPr>
                                  <m:t>𝜎</m:t>
                                </m:r>
                              </m:num>
                              <m:den>
                                <m:r>
                                  <a:rPr kumimoji="1" lang="en-US" altLang="ja-JP" b="0" i="1" smtClean="0">
                                    <a:latin typeface="Cambria Math" panose="02040503050406030204" pitchFamily="18" charset="0"/>
                                  </a:rPr>
                                  <m:t>𝑑</m:t>
                                </m:r>
                                <m:r>
                                  <m:rPr>
                                    <m:sty m:val="p"/>
                                  </m:rPr>
                                  <a:rPr kumimoji="1" lang="el-GR" altLang="ja-JP" b="0" i="1" smtClean="0">
                                    <a:latin typeface="Cambria Math" panose="02040503050406030204" pitchFamily="18" charset="0"/>
                                    <a:ea typeface="Cambria Math" panose="02040503050406030204" pitchFamily="18" charset="0"/>
                                  </a:rPr>
                                  <m:t>Ω</m:t>
                                </m:r>
                              </m:den>
                            </m:f>
                            <m:r>
                              <a:rPr kumimoji="1" lang="en-US" altLang="ja-JP" b="0" i="1" smtClean="0">
                                <a:latin typeface="Cambria Math" panose="02040503050406030204" pitchFamily="18" charset="0"/>
                              </a:rPr>
                              <m:t> (</m:t>
                            </m:r>
                            <m:f>
                              <m:fPr>
                                <m:type m:val="lin"/>
                                <m:ctrlPr>
                                  <a:rPr kumimoji="1" lang="en-US" altLang="ja-JP" b="0" i="1" smtClean="0">
                                    <a:latin typeface="Cambria Math" panose="02040503050406030204" pitchFamily="18" charset="0"/>
                                  </a:rPr>
                                </m:ctrlPr>
                              </m:fPr>
                              <m:num>
                                <m:r>
                                  <m:rPr>
                                    <m:sty m:val="p"/>
                                  </m:rPr>
                                  <a:rPr kumimoji="1" lang="en-US" altLang="ja-JP" b="0" i="0" smtClean="0">
                                    <a:latin typeface="Cambria Math" panose="02040503050406030204" pitchFamily="18" charset="0"/>
                                  </a:rPr>
                                  <m:t>mb</m:t>
                                </m:r>
                              </m:num>
                              <m:den>
                                <m:r>
                                  <m:rPr>
                                    <m:sty m:val="p"/>
                                  </m:rPr>
                                  <a:rPr kumimoji="1" lang="en-US" altLang="ja-JP" b="0" i="0" smtClean="0">
                                    <a:latin typeface="Cambria Math" panose="02040503050406030204" pitchFamily="18" charset="0"/>
                                  </a:rPr>
                                  <m:t>sr</m:t>
                                </m:r>
                              </m:den>
                            </m:f>
                            <m:r>
                              <a:rPr kumimoji="1" lang="en-US" altLang="ja-JP" b="0" i="1" smtClean="0">
                                <a:latin typeface="Cambria Math" panose="02040503050406030204" pitchFamily="18" charset="0"/>
                              </a:rPr>
                              <m:t>)</m:t>
                            </m:r>
                          </m:oMath>
                        </m:oMathPara>
                      </a14:m>
                      <a:endParaRPr kumimoji="1" lang="ja-JP" altLang="en-US"/>
                    </a:p>
                  </p:txBody>
                </p:sp>
              </mc:Choice>
              <mc:Fallback xmlns="">
                <p:sp>
                  <p:nvSpPr>
                    <p:cNvPr id="30" name="テキスト ボックス 29">
                      <a:extLst>
                        <a:ext uri="{FF2B5EF4-FFF2-40B4-BE49-F238E27FC236}">
                          <a16:creationId xmlns:a16="http://schemas.microsoft.com/office/drawing/2014/main" id="{91606B9C-7137-9C4B-9F81-A915E16318E2}"/>
                        </a:ext>
                      </a:extLst>
                    </p:cNvPr>
                    <p:cNvSpPr txBox="1">
                      <a:spLocks noRot="1" noChangeAspect="1" noMove="1" noResize="1" noEditPoints="1" noAdjustHandles="1" noChangeArrowheads="1" noChangeShapeType="1" noTextEdit="1"/>
                    </p:cNvSpPr>
                    <p:nvPr/>
                  </p:nvSpPr>
                  <p:spPr>
                    <a:xfrm rot="16200000">
                      <a:off x="-763093" y="3808176"/>
                      <a:ext cx="1895519" cy="369332"/>
                    </a:xfrm>
                    <a:prstGeom prst="rect">
                      <a:avLst/>
                    </a:prstGeom>
                    <a:blipFill>
                      <a:blip r:embed="rId7"/>
                      <a:stretch>
                        <a:fillRect l="-113333" r="-166667"/>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90AC006B-2E48-7A4A-9130-BCED50404B52}"/>
                      </a:ext>
                    </a:extLst>
                  </p:cNvPr>
                  <p:cNvSpPr txBox="1"/>
                  <p:nvPr/>
                </p:nvSpPr>
                <p:spPr>
                  <a:xfrm>
                    <a:off x="3310829" y="5772337"/>
                    <a:ext cx="746037" cy="369332"/>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kumimoji="1" lang="en" altLang="ja-JP" i="1" smtClean="0">
                                  <a:latin typeface="Cambria Math" panose="02040503050406030204" pitchFamily="18" charset="0"/>
                                </a:rPr>
                              </m:ctrlPr>
                            </m:funcPr>
                            <m:fName>
                              <m:r>
                                <m:rPr>
                                  <m:sty m:val="p"/>
                                </m:rPr>
                                <a:rPr kumimoji="1" lang="en" altLang="ja-JP" i="0" smtClean="0">
                                  <a:latin typeface="Cambria Math" panose="02040503050406030204" pitchFamily="18" charset="0"/>
                                </a:rPr>
                                <m:t>cos</m:t>
                              </m:r>
                            </m:fName>
                            <m:e>
                              <m:r>
                                <a:rPr kumimoji="1" lang="en" altLang="ja-JP" i="1" smtClean="0">
                                  <a:latin typeface="Cambria Math" panose="02040503050406030204" pitchFamily="18" charset="0"/>
                                  <a:ea typeface="Cambria Math" panose="02040503050406030204" pitchFamily="18" charset="0"/>
                                </a:rPr>
                                <m:t>𝜃</m:t>
                              </m:r>
                            </m:e>
                          </m:func>
                        </m:oMath>
                      </m:oMathPara>
                    </a14:m>
                    <a:endParaRPr kumimoji="1" lang="ja-JP" altLang="en-US"/>
                  </a:p>
                </p:txBody>
              </p:sp>
            </mc:Choice>
            <mc:Fallback xmlns="">
              <p:sp>
                <p:nvSpPr>
                  <p:cNvPr id="27" name="テキスト ボックス 26">
                    <a:extLst>
                      <a:ext uri="{FF2B5EF4-FFF2-40B4-BE49-F238E27FC236}">
                        <a16:creationId xmlns:a16="http://schemas.microsoft.com/office/drawing/2014/main" id="{CCF40D56-78AC-A043-BC57-51F3021CA308}"/>
                      </a:ext>
                    </a:extLst>
                  </p:cNvPr>
                  <p:cNvSpPr txBox="1">
                    <a:spLocks noRot="1" noChangeAspect="1" noMove="1" noResize="1" noEditPoints="1" noAdjustHandles="1" noChangeArrowheads="1" noChangeShapeType="1" noTextEdit="1"/>
                  </p:cNvSpPr>
                  <p:nvPr/>
                </p:nvSpPr>
                <p:spPr>
                  <a:xfrm>
                    <a:off x="3310829" y="5772337"/>
                    <a:ext cx="746037" cy="369332"/>
                  </a:xfrm>
                  <a:prstGeom prst="rect">
                    <a:avLst/>
                  </a:prstGeom>
                  <a:blipFill>
                    <a:blip r:embed="rId8"/>
                    <a:stretch>
                      <a:fillRect/>
                    </a:stretch>
                  </a:blipFill>
                </p:spPr>
                <p:txBody>
                  <a:bodyPr/>
                  <a:lstStyle/>
                  <a:p>
                    <a:r>
                      <a:rPr lang="ja-JP" altLang="en-US">
                        <a:noFill/>
                      </a:rPr>
                      <a:t> </a:t>
                    </a:r>
                  </a:p>
                </p:txBody>
              </p:sp>
            </mc:Fallback>
          </mc:AlternateContent>
        </p:grpSp>
        <p:sp>
          <p:nvSpPr>
            <p:cNvPr id="12" name="テキスト ボックス 11">
              <a:extLst>
                <a:ext uri="{FF2B5EF4-FFF2-40B4-BE49-F238E27FC236}">
                  <a16:creationId xmlns:a16="http://schemas.microsoft.com/office/drawing/2014/main" id="{835960FD-29E4-0241-BA84-A6C6C872E618}"/>
                </a:ext>
              </a:extLst>
            </p:cNvPr>
            <p:cNvSpPr txBox="1"/>
            <p:nvPr/>
          </p:nvSpPr>
          <p:spPr>
            <a:xfrm>
              <a:off x="7402861" y="834585"/>
              <a:ext cx="4550562" cy="461665"/>
            </a:xfrm>
            <a:prstGeom prst="rect">
              <a:avLst/>
            </a:prstGeom>
            <a:noFill/>
          </p:spPr>
          <p:txBody>
            <a:bodyPr wrap="square" rtlCol="0">
              <a:spAutoFit/>
            </a:bodyPr>
            <a:lstStyle/>
            <a:p>
              <a:r>
                <a:rPr kumimoji="1" lang="en-US" altLang="ja-JP" sz="2400" u="sng" dirty="0"/>
                <a:t>Constraint for BB int. theories</a:t>
              </a:r>
              <a:endParaRPr kumimoji="1" lang="ja-JP" altLang="en-US" sz="2400" u="sng"/>
            </a:p>
          </p:txBody>
        </p:sp>
        <p:grpSp>
          <p:nvGrpSpPr>
            <p:cNvPr id="19" name="グループ化 18">
              <a:extLst>
                <a:ext uri="{FF2B5EF4-FFF2-40B4-BE49-F238E27FC236}">
                  <a16:creationId xmlns:a16="http://schemas.microsoft.com/office/drawing/2014/main" id="{F49699BD-ECB9-9A4E-90F7-288E4FE6AC15}"/>
                </a:ext>
              </a:extLst>
            </p:cNvPr>
            <p:cNvGrpSpPr/>
            <p:nvPr/>
          </p:nvGrpSpPr>
          <p:grpSpPr>
            <a:xfrm>
              <a:off x="7580882" y="1424000"/>
              <a:ext cx="6350639" cy="1153100"/>
              <a:chOff x="7890560" y="1684963"/>
              <a:chExt cx="6350639" cy="1153100"/>
            </a:xfrm>
          </p:grpSpPr>
          <p:cxnSp>
            <p:nvCxnSpPr>
              <p:cNvPr id="79" name="直線コネクタ 78">
                <a:extLst>
                  <a:ext uri="{FF2B5EF4-FFF2-40B4-BE49-F238E27FC236}">
                    <a16:creationId xmlns:a16="http://schemas.microsoft.com/office/drawing/2014/main" id="{42944422-E839-694B-9774-7391CA665D16}"/>
                  </a:ext>
                </a:extLst>
              </p:cNvPr>
              <p:cNvCxnSpPr>
                <a:cxnSpLocks/>
              </p:cNvCxnSpPr>
              <p:nvPr/>
            </p:nvCxnSpPr>
            <p:spPr>
              <a:xfrm>
                <a:off x="7890560" y="1860728"/>
                <a:ext cx="599443" cy="0"/>
              </a:xfrm>
              <a:prstGeom prst="line">
                <a:avLst/>
              </a:prstGeom>
              <a:ln w="19050">
                <a:solidFill>
                  <a:srgbClr val="0432FF"/>
                </a:solidFill>
                <a:prstDash val="dashDot"/>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782EA790-B299-AE4A-B9DF-45F7F5C0D5DF}"/>
                  </a:ext>
                </a:extLst>
              </p:cNvPr>
              <p:cNvCxnSpPr>
                <a:cxnSpLocks/>
              </p:cNvCxnSpPr>
              <p:nvPr/>
            </p:nvCxnSpPr>
            <p:spPr>
              <a:xfrm>
                <a:off x="7890560" y="2013128"/>
                <a:ext cx="599442" cy="0"/>
              </a:xfrm>
              <a:prstGeom prst="line">
                <a:avLst/>
              </a:prstGeom>
              <a:ln w="19050">
                <a:solidFill>
                  <a:srgbClr val="00FDFF"/>
                </a:solidFill>
                <a:prstDash val="dash"/>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BDC3B9B9-84B7-F44F-B8AA-86FA95CCAA12}"/>
                  </a:ext>
                </a:extLst>
              </p:cNvPr>
              <p:cNvCxnSpPr>
                <a:cxnSpLocks/>
              </p:cNvCxnSpPr>
              <p:nvPr/>
            </p:nvCxnSpPr>
            <p:spPr>
              <a:xfrm>
                <a:off x="7890560" y="2297245"/>
                <a:ext cx="599442" cy="0"/>
              </a:xfrm>
              <a:prstGeom prst="line">
                <a:avLst/>
              </a:prstGeom>
              <a:ln w="19050">
                <a:solidFill>
                  <a:srgbClr val="FF40FF"/>
                </a:solidFill>
                <a:prstDash val="sysDash"/>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9EF540C6-01B5-0C4B-9AAC-64A3B4F414ED}"/>
                  </a:ext>
                </a:extLst>
              </p:cNvPr>
              <p:cNvCxnSpPr>
                <a:cxnSpLocks/>
              </p:cNvCxnSpPr>
              <p:nvPr/>
            </p:nvCxnSpPr>
            <p:spPr>
              <a:xfrm>
                <a:off x="7890560" y="2680496"/>
                <a:ext cx="599441" cy="0"/>
              </a:xfrm>
              <a:prstGeom prst="line">
                <a:avLst/>
              </a:prstGeom>
              <a:ln w="19050">
                <a:solidFill>
                  <a:srgbClr val="FFC000"/>
                </a:solidFill>
                <a:prstDash val="solid"/>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6C98A2BE-C653-9043-BA2F-448434808D60}"/>
                  </a:ext>
                </a:extLst>
              </p:cNvPr>
              <p:cNvSpPr txBox="1"/>
              <p:nvPr/>
            </p:nvSpPr>
            <p:spPr>
              <a:xfrm>
                <a:off x="8132061" y="1684963"/>
                <a:ext cx="6109138" cy="394210"/>
              </a:xfrm>
              <a:prstGeom prst="rect">
                <a:avLst/>
              </a:prstGeom>
              <a:noFill/>
            </p:spPr>
            <p:txBody>
              <a:bodyPr wrap="square">
                <a:spAutoFit/>
              </a:bodyPr>
              <a:lstStyle/>
              <a:p>
                <a:pPr lvl="1">
                  <a:lnSpc>
                    <a:spcPct val="120000"/>
                  </a:lnSpc>
                </a:pPr>
                <a:r>
                  <a:rPr lang="en-US" altLang="ja-JP" dirty="0"/>
                  <a:t>Quark Cluster model (FSS, fss2)</a:t>
                </a:r>
              </a:p>
            </p:txBody>
          </p:sp>
          <p:sp>
            <p:nvSpPr>
              <p:cNvPr id="84" name="テキスト ボックス 83">
                <a:extLst>
                  <a:ext uri="{FF2B5EF4-FFF2-40B4-BE49-F238E27FC236}">
                    <a16:creationId xmlns:a16="http://schemas.microsoft.com/office/drawing/2014/main" id="{EA7CD8B8-968D-8746-910F-0C38E239DB9A}"/>
                  </a:ext>
                </a:extLst>
              </p:cNvPr>
              <p:cNvSpPr txBox="1"/>
              <p:nvPr/>
            </p:nvSpPr>
            <p:spPr>
              <a:xfrm>
                <a:off x="8610600" y="2112264"/>
                <a:ext cx="3466796" cy="369332"/>
              </a:xfrm>
              <a:prstGeom prst="rect">
                <a:avLst/>
              </a:prstGeom>
              <a:noFill/>
            </p:spPr>
            <p:txBody>
              <a:bodyPr wrap="square">
                <a:spAutoFit/>
              </a:bodyPr>
              <a:lstStyle/>
              <a:p>
                <a:r>
                  <a:rPr lang="en-US" altLang="ja-JP" dirty="0"/>
                  <a:t>Nijmegen model </a:t>
                </a:r>
                <a:endParaRPr lang="ja-JP" altLang="en-US"/>
              </a:p>
            </p:txBody>
          </p:sp>
          <p:sp>
            <p:nvSpPr>
              <p:cNvPr id="85" name="テキスト ボックス 84">
                <a:extLst>
                  <a:ext uri="{FF2B5EF4-FFF2-40B4-BE49-F238E27FC236}">
                    <a16:creationId xmlns:a16="http://schemas.microsoft.com/office/drawing/2014/main" id="{E620E8A3-EA68-7141-AD23-8985FC8A5206}"/>
                  </a:ext>
                </a:extLst>
              </p:cNvPr>
              <p:cNvSpPr txBox="1"/>
              <p:nvPr/>
            </p:nvSpPr>
            <p:spPr>
              <a:xfrm>
                <a:off x="8132061" y="2443853"/>
                <a:ext cx="2928445" cy="394210"/>
              </a:xfrm>
              <a:prstGeom prst="rect">
                <a:avLst/>
              </a:prstGeom>
              <a:noFill/>
            </p:spPr>
            <p:txBody>
              <a:bodyPr wrap="square">
                <a:spAutoFit/>
              </a:bodyPr>
              <a:lstStyle/>
              <a:p>
                <a:pPr lvl="1">
                  <a:lnSpc>
                    <a:spcPct val="120000"/>
                  </a:lnSpc>
                </a:pPr>
                <a:r>
                  <a:rPr lang="en-US" altLang="ja-JP" dirty="0"/>
                  <a:t>Chiral EFT (NLO)</a:t>
                </a:r>
              </a:p>
            </p:txBody>
          </p:sp>
        </p:grpSp>
      </p:grpSp>
      <p:sp>
        <p:nvSpPr>
          <p:cNvPr id="4" name="正方形/長方形 3">
            <a:extLst>
              <a:ext uri="{FF2B5EF4-FFF2-40B4-BE49-F238E27FC236}">
                <a16:creationId xmlns:a16="http://schemas.microsoft.com/office/drawing/2014/main" id="{4E854F44-43DB-FF4D-8569-00CD3EC7D7F1}"/>
              </a:ext>
            </a:extLst>
          </p:cNvPr>
          <p:cNvSpPr/>
          <p:nvPr/>
        </p:nvSpPr>
        <p:spPr>
          <a:xfrm>
            <a:off x="5159737" y="5351130"/>
            <a:ext cx="5673842" cy="138499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Systematic </a:t>
            </a:r>
            <a:r>
              <a:rPr lang="en-US" altLang="ja-JP" sz="2400" noProof="0" dirty="0">
                <a:solidFill>
                  <a:prstClr val="black"/>
                </a:solidFill>
                <a:ea typeface="メイリオ" panose="020B0604030504040204" pitchFamily="34" charset="-128"/>
              </a:rPr>
              <a:t>m</a:t>
            </a: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easurements of d</a:t>
            </a:r>
            <a:r>
              <a:rPr kumimoji="1" lang="en-US" altLang="ja-JP" sz="24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1" lang="en-US" altLang="ja-JP" sz="2400" b="0" i="0" u="none" strike="noStrike" kern="1200" cap="none" spc="0" normalizeH="0" baseline="0" noProof="0" dirty="0">
                <a:ln>
                  <a:noFill/>
                </a:ln>
                <a:solidFill>
                  <a:prstClr val="black"/>
                </a:solidFill>
                <a:effectLst/>
                <a:uLnTx/>
                <a:uFillTx/>
                <a:ea typeface="メイリオ" panose="020B0604030504040204" pitchFamily="34" charset="-128"/>
              </a:rPr>
              <a:t>/</a:t>
            </a:r>
            <a:r>
              <a:rPr kumimoji="1" lang="en-US" altLang="ja-JP" sz="2400" b="0" i="0" u="none" strike="noStrike" kern="1200" cap="none" spc="0" normalizeH="0" baseline="0" noProof="0" dirty="0" err="1">
                <a:ln>
                  <a:noFill/>
                </a:ln>
                <a:solidFill>
                  <a:prstClr val="black"/>
                </a:solidFill>
                <a:effectLst/>
                <a:uLnTx/>
                <a:uFillTx/>
                <a:ea typeface="メイリオ" panose="020B0604030504040204" pitchFamily="34" charset="-128"/>
              </a:rPr>
              <a:t>d</a:t>
            </a:r>
            <a:r>
              <a:rPr kumimoji="1" lang="en-US" altLang="ja-JP" sz="2400" b="0" i="0" u="none" strike="noStrike" kern="1200" cap="none" spc="0" normalizeH="0" baseline="0" noProof="0" dirty="0" err="1">
                <a:ln>
                  <a:noFill/>
                </a:ln>
                <a:solidFill>
                  <a:prstClr val="black"/>
                </a:solidFill>
                <a:effectLst/>
                <a:uLnTx/>
                <a:uFillTx/>
                <a:latin typeface="Symbol" pitchFamily="2" charset="2"/>
                <a:ea typeface="メイリオ" panose="020B0604030504040204" pitchFamily="34" charset="-128"/>
                <a:cs typeface="Symbol" charset="2"/>
              </a:rPr>
              <a:t>W</a:t>
            </a:r>
            <a:endParaRPr kumimoji="1" lang="en-US" altLang="ja-JP" sz="24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2000" b="0" i="0" u="none" strike="noStrike" kern="1200" cap="none" spc="0" normalizeH="0" baseline="0" noProof="0" dirty="0" err="1">
                <a:ln>
                  <a:noFill/>
                </a:ln>
                <a:solidFill>
                  <a:prstClr val="black"/>
                </a:solidFill>
                <a:effectLst/>
                <a:uLnTx/>
                <a:uFillTx/>
                <a:latin typeface="Symbol" pitchFamily="2" charset="2"/>
                <a:ea typeface="メイリオ" panose="020B0604030504040204" pitchFamily="34" charset="-128"/>
                <a:cs typeface="Symbol" charset="2"/>
              </a:rPr>
              <a:t>S</a:t>
            </a:r>
            <a:r>
              <a:rPr kumimoji="0" lang="en-US" altLang="ja-JP" sz="2000" b="0" i="0" u="none" strike="noStrike" kern="1200" cap="none" spc="0" normalizeH="0" baseline="30000" noProof="0" dirty="0" err="1">
                <a:ln>
                  <a:noFill/>
                </a:ln>
                <a:solidFill>
                  <a:prstClr val="black"/>
                </a:solidFill>
                <a:effectLst/>
                <a:uLnTx/>
                <a:uFillTx/>
                <a:latin typeface="Symbol" pitchFamily="2" charset="2"/>
                <a:ea typeface="メイリオ" panose="020B0604030504040204" pitchFamily="34" charset="-128"/>
                <a:cs typeface="Symbol" charset="2"/>
              </a:rPr>
              <a:t>+</a:t>
            </a:r>
            <a:r>
              <a:rPr kumimoji="0" lang="en-US" altLang="ja-JP" sz="2000" b="0" i="0" u="none" strike="noStrike" kern="1200" cap="none" spc="0" normalizeH="0" baseline="0" noProof="0" dirty="0" err="1">
                <a:ln>
                  <a:noFill/>
                </a:ln>
                <a:solidFill>
                  <a:prstClr val="black"/>
                </a:solidFill>
                <a:effectLst/>
                <a:uLnTx/>
                <a:uFillTx/>
                <a:ea typeface="メイリオ" panose="020B0604030504040204" pitchFamily="34" charset="-128"/>
              </a:rPr>
              <a:t>p</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 elastic scattering</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1" lang="en-US" altLang="ja-JP" sz="2000" b="0" i="0" u="none" strike="noStrike" kern="1200" cap="none" spc="0" normalizeH="0" baseline="30000" noProof="0" dirty="0">
                <a:ln>
                  <a:noFill/>
                </a:ln>
                <a:solidFill>
                  <a:prstClr val="black"/>
                </a:solidFill>
                <a:effectLst/>
                <a:uLnTx/>
                <a:uFillTx/>
                <a:latin typeface="Symbol" pitchFamily="2" charset="2"/>
                <a:ea typeface="メイリオ" panose="020B0604030504040204" pitchFamily="34" charset="-128"/>
                <a:cs typeface="Symbol" charset="2"/>
              </a:rPr>
              <a:t>-</a:t>
            </a:r>
            <a:r>
              <a:rPr kumimoji="1"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p elastic scattering</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rPr>
              <a:t>S</a:t>
            </a:r>
            <a:r>
              <a:rPr kumimoji="0" lang="en-US" altLang="ja-JP" sz="2000" b="0" i="0" u="none" strike="noStrike" kern="1200" cap="none" spc="0" normalizeH="0" baseline="30000" noProof="0" dirty="0">
                <a:ln>
                  <a:noFill/>
                </a:ln>
                <a:solidFill>
                  <a:prstClr val="black"/>
                </a:solidFill>
                <a:effectLst/>
                <a:uLnTx/>
                <a:uFillTx/>
                <a:latin typeface="Symbol" pitchFamily="2" charset="2"/>
                <a:ea typeface="メイリオ" panose="020B0604030504040204" pitchFamily="34" charset="-128"/>
                <a:cs typeface="Symbol" charset="2"/>
              </a:rPr>
              <a:t>-</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rPr>
              <a:t>p </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sym typeface="Wingdings"/>
              </a:rPr>
              <a:t> </a:t>
            </a:r>
            <a:r>
              <a:rPr kumimoji="0"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Symbol" charset="2"/>
                <a:sym typeface="Wingdings"/>
              </a:rPr>
              <a:t>L</a:t>
            </a:r>
            <a:r>
              <a:rPr kumimoji="0" lang="en-US" altLang="ja-JP" sz="2000" b="0" i="0" u="none" strike="noStrike" kern="1200" cap="none" spc="0" normalizeH="0" baseline="0" noProof="0" dirty="0">
                <a:ln>
                  <a:noFill/>
                </a:ln>
                <a:solidFill>
                  <a:prstClr val="black"/>
                </a:solidFill>
                <a:effectLst/>
                <a:uLnTx/>
                <a:uFillTx/>
                <a:ea typeface="メイリオ" panose="020B0604030504040204" pitchFamily="34" charset="-128"/>
                <a:sym typeface="Wingdings"/>
              </a:rPr>
              <a:t>n inelastic scattering</a:t>
            </a:r>
          </a:p>
        </p:txBody>
      </p:sp>
      <p:grpSp>
        <p:nvGrpSpPr>
          <p:cNvPr id="7" name="グループ化 6">
            <a:extLst>
              <a:ext uri="{FF2B5EF4-FFF2-40B4-BE49-F238E27FC236}">
                <a16:creationId xmlns:a16="http://schemas.microsoft.com/office/drawing/2014/main" id="{2E943F0B-C431-D44F-963A-6D7858E9C662}"/>
              </a:ext>
            </a:extLst>
          </p:cNvPr>
          <p:cNvGrpSpPr/>
          <p:nvPr/>
        </p:nvGrpSpPr>
        <p:grpSpPr>
          <a:xfrm>
            <a:off x="3709701" y="4509441"/>
            <a:ext cx="3144815" cy="1564886"/>
            <a:chOff x="3709701" y="4509441"/>
            <a:chExt cx="3144815" cy="1564886"/>
          </a:xfrm>
        </p:grpSpPr>
        <p:sp>
          <p:nvSpPr>
            <p:cNvPr id="3" name="二方向矢印 2">
              <a:extLst>
                <a:ext uri="{FF2B5EF4-FFF2-40B4-BE49-F238E27FC236}">
                  <a16:creationId xmlns:a16="http://schemas.microsoft.com/office/drawing/2014/main" id="{3AAA8AF4-42B7-C64C-A05D-5F4C8277426F}"/>
                </a:ext>
              </a:extLst>
            </p:cNvPr>
            <p:cNvSpPr/>
            <p:nvPr/>
          </p:nvSpPr>
          <p:spPr>
            <a:xfrm rot="5400000">
              <a:off x="3948730" y="4562855"/>
              <a:ext cx="1564886" cy="1458057"/>
            </a:xfrm>
            <a:prstGeom prst="leftUpArrow">
              <a:avLst>
                <a:gd name="adj1" fmla="val 13809"/>
                <a:gd name="adj2" fmla="val 11628"/>
                <a:gd name="adj3" fmla="val 200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4760E6C-F161-FF4A-BDF6-463776C2E09E}"/>
                </a:ext>
              </a:extLst>
            </p:cNvPr>
            <p:cNvSpPr txBox="1"/>
            <p:nvPr/>
          </p:nvSpPr>
          <p:spPr>
            <a:xfrm>
              <a:off x="3709701" y="4943889"/>
              <a:ext cx="3144815" cy="369332"/>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dirty="0"/>
                <a:t>Phase-shift measurement</a:t>
              </a:r>
              <a:endParaRPr kumimoji="1" lang="ja-JP" altLang="en-US"/>
            </a:p>
          </p:txBody>
        </p:sp>
      </p:grpSp>
      <p:sp>
        <p:nvSpPr>
          <p:cNvPr id="8" name="爆発 1 7">
            <a:extLst>
              <a:ext uri="{FF2B5EF4-FFF2-40B4-BE49-F238E27FC236}">
                <a16:creationId xmlns:a16="http://schemas.microsoft.com/office/drawing/2014/main" id="{70C4F823-BAF8-464C-AF78-BA47965446E4}"/>
              </a:ext>
            </a:extLst>
          </p:cNvPr>
          <p:cNvSpPr/>
          <p:nvPr/>
        </p:nvSpPr>
        <p:spPr>
          <a:xfrm>
            <a:off x="1757670" y="5193465"/>
            <a:ext cx="304620" cy="304620"/>
          </a:xfrm>
          <a:prstGeom prst="irregularSeal1">
            <a:avLst/>
          </a:prstGeom>
          <a:solidFill>
            <a:srgbClr val="FF7E7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37858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K18beamline_spectrometer_KURAMA.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7220" y="1642627"/>
            <a:ext cx="6383589" cy="5346764"/>
          </a:xfrm>
          <a:prstGeom prst="rect">
            <a:avLst/>
          </a:prstGeom>
        </p:spPr>
      </p:pic>
      <p:sp>
        <p:nvSpPr>
          <p:cNvPr id="2" name="タイトル 1"/>
          <p:cNvSpPr>
            <a:spLocks noGrp="1"/>
          </p:cNvSpPr>
          <p:nvPr>
            <p:ph type="title"/>
          </p:nvPr>
        </p:nvSpPr>
        <p:spPr>
          <a:xfrm>
            <a:off x="120405" y="42107"/>
            <a:ext cx="8308975" cy="806665"/>
          </a:xfrm>
        </p:spPr>
        <p:txBody>
          <a:bodyPr>
            <a:normAutofit fontScale="90000"/>
          </a:bodyPr>
          <a:lstStyle/>
          <a:p>
            <a:r>
              <a:rPr lang="en-US" altLang="ja-JP" dirty="0"/>
              <a:t>J-PARC E40 experimental setup</a:t>
            </a:r>
            <a:endParaRPr kumimoji="1" lang="ja-JP" altLang="en-US" dirty="0"/>
          </a:p>
        </p:txBody>
      </p:sp>
      <p:sp>
        <p:nvSpPr>
          <p:cNvPr id="21" name="スライド番号プレースホルダー 20">
            <a:extLst>
              <a:ext uri="{FF2B5EF4-FFF2-40B4-BE49-F238E27FC236}">
                <a16:creationId xmlns:a16="http://schemas.microsoft.com/office/drawing/2014/main" id="{BB8688C6-A2AC-4A44-AE30-E9A86DFE3B2F}"/>
              </a:ext>
            </a:extLst>
          </p:cNvPr>
          <p:cNvSpPr>
            <a:spLocks noGrp="1"/>
          </p:cNvSpPr>
          <p:nvPr>
            <p:ph type="sldNum" sz="quarter" idx="12"/>
          </p:nvPr>
        </p:nvSpPr>
        <p:spPr>
          <a:xfrm>
            <a:off x="8290560" y="47625"/>
            <a:ext cx="2743200" cy="365125"/>
          </a:xfrm>
        </p:spPr>
        <p:txBody>
          <a:bodyPr/>
          <a:lstStyle/>
          <a:p>
            <a:fld id="{B9EAB3BA-07EE-4B64-A177-47C30D775877}" type="slidenum">
              <a:rPr lang="en-US" smtClean="0"/>
              <a:t>45</a:t>
            </a:fld>
            <a:endParaRPr lang="en-US"/>
          </a:p>
        </p:txBody>
      </p:sp>
      <p:grpSp>
        <p:nvGrpSpPr>
          <p:cNvPr id="4" name="図形グループ 3"/>
          <p:cNvGrpSpPr/>
          <p:nvPr/>
        </p:nvGrpSpPr>
        <p:grpSpPr>
          <a:xfrm>
            <a:off x="7272446" y="3811593"/>
            <a:ext cx="3994763" cy="2974019"/>
            <a:chOff x="5111614" y="3811592"/>
            <a:chExt cx="3994763" cy="2974019"/>
          </a:xfrm>
        </p:grpSpPr>
        <p:sp>
          <p:nvSpPr>
            <p:cNvPr id="5" name="右中かっこ 4"/>
            <p:cNvSpPr/>
            <p:nvPr/>
          </p:nvSpPr>
          <p:spPr>
            <a:xfrm rot="1153557">
              <a:off x="5111614" y="3811592"/>
              <a:ext cx="663624" cy="297401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6285293" y="5388672"/>
              <a:ext cx="2821084" cy="923330"/>
            </a:xfrm>
            <a:prstGeom prst="rect">
              <a:avLst/>
            </a:prstGeom>
            <a:noFill/>
          </p:spPr>
          <p:txBody>
            <a:bodyPr wrap="square" rtlCol="0">
              <a:spAutoFit/>
            </a:bodyPr>
            <a:lstStyle/>
            <a:p>
              <a:r>
                <a:rPr kumimoji="1" lang="en-US" altLang="ja-JP" dirty="0"/>
                <a:t>Beam-line spectrometer</a:t>
              </a:r>
            </a:p>
            <a:p>
              <a:pPr marL="285750" indent="-285750">
                <a:buFont typeface="Arial"/>
                <a:buChar char="•"/>
              </a:pPr>
              <a:r>
                <a:rPr kumimoji="1" lang="en-US" altLang="ja-JP" dirty="0"/>
                <a:t>Momentum analysis of </a:t>
              </a:r>
              <a:r>
                <a:rPr kumimoji="1" lang="en-US" altLang="ja-JP" dirty="0">
                  <a:latin typeface="Symbol" charset="2"/>
                  <a:cs typeface="Symbol" charset="2"/>
                </a:rPr>
                <a:t>p</a:t>
              </a:r>
              <a:r>
                <a:rPr kumimoji="1" lang="en-US" altLang="ja-JP" dirty="0"/>
                <a:t> beam</a:t>
              </a:r>
              <a:endParaRPr kumimoji="1" lang="ja-JP" altLang="en-US" dirty="0"/>
            </a:p>
          </p:txBody>
        </p:sp>
      </p:grpSp>
      <p:grpSp>
        <p:nvGrpSpPr>
          <p:cNvPr id="6" name="図形グループ 5"/>
          <p:cNvGrpSpPr/>
          <p:nvPr/>
        </p:nvGrpSpPr>
        <p:grpSpPr>
          <a:xfrm>
            <a:off x="8177303" y="1865246"/>
            <a:ext cx="3121263" cy="1292666"/>
            <a:chOff x="5902789" y="1853272"/>
            <a:chExt cx="3121263" cy="1292666"/>
          </a:xfrm>
        </p:grpSpPr>
        <p:sp>
          <p:nvSpPr>
            <p:cNvPr id="16" name="右中かっこ 15"/>
            <p:cNvSpPr/>
            <p:nvPr/>
          </p:nvSpPr>
          <p:spPr>
            <a:xfrm rot="978679">
              <a:off x="5902789" y="1853272"/>
              <a:ext cx="346379" cy="12553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6415646" y="2222608"/>
              <a:ext cx="2608406" cy="923330"/>
            </a:xfrm>
            <a:prstGeom prst="rect">
              <a:avLst/>
            </a:prstGeom>
            <a:noFill/>
          </p:spPr>
          <p:txBody>
            <a:bodyPr wrap="none" rtlCol="0">
              <a:spAutoFit/>
            </a:bodyPr>
            <a:lstStyle/>
            <a:p>
              <a:r>
                <a:rPr kumimoji="1" lang="en-US" altLang="ja-JP" dirty="0"/>
                <a:t>KURAMA spectrometer</a:t>
              </a:r>
            </a:p>
            <a:p>
              <a:pPr marL="285750" indent="-285750">
                <a:buFont typeface="Arial"/>
                <a:buChar char="•"/>
              </a:pPr>
              <a:r>
                <a:rPr kumimoji="1" lang="en-US" altLang="ja-JP" dirty="0"/>
                <a:t>Identification of K</a:t>
              </a:r>
              <a:r>
                <a:rPr kumimoji="1" lang="en-US" altLang="ja-JP" baseline="30000" dirty="0"/>
                <a:t>+</a:t>
              </a:r>
            </a:p>
            <a:p>
              <a:pPr marL="285750" indent="-285750">
                <a:buFont typeface="Arial"/>
                <a:buChar char="•"/>
              </a:pPr>
              <a:r>
                <a:rPr kumimoji="1" lang="en-US" altLang="ja-JP" dirty="0"/>
                <a:t>Momentum analysis</a:t>
              </a:r>
              <a:endParaRPr kumimoji="1" lang="ja-JP" altLang="en-US" dirty="0"/>
            </a:p>
          </p:txBody>
        </p:sp>
      </p:grpSp>
      <p:grpSp>
        <p:nvGrpSpPr>
          <p:cNvPr id="9" name="図形グループ 8"/>
          <p:cNvGrpSpPr/>
          <p:nvPr/>
        </p:nvGrpSpPr>
        <p:grpSpPr>
          <a:xfrm>
            <a:off x="8684386" y="3212308"/>
            <a:ext cx="3653388" cy="2050653"/>
            <a:chOff x="6404287" y="3212308"/>
            <a:chExt cx="3653388" cy="2050653"/>
          </a:xfrm>
        </p:grpSpPr>
        <p:sp>
          <p:nvSpPr>
            <p:cNvPr id="33" name="下矢印 32"/>
            <p:cNvSpPr/>
            <p:nvPr/>
          </p:nvSpPr>
          <p:spPr>
            <a:xfrm>
              <a:off x="7214724" y="3212308"/>
              <a:ext cx="474469" cy="5585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上矢印 33"/>
            <p:cNvSpPr/>
            <p:nvPr/>
          </p:nvSpPr>
          <p:spPr>
            <a:xfrm>
              <a:off x="7146771" y="4616630"/>
              <a:ext cx="558199" cy="6463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404287" y="3953449"/>
              <a:ext cx="3653388"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en-US" altLang="ja-JP" dirty="0"/>
                <a:t>Momentum </a:t>
              </a:r>
              <a:r>
                <a:rPr lang="en-US" altLang="ja-JP" dirty="0"/>
                <a:t>tagging </a:t>
              </a:r>
              <a:r>
                <a:rPr kumimoji="1" lang="en-US" altLang="ja-JP" dirty="0"/>
                <a:t>of </a:t>
              </a:r>
              <a:r>
                <a:rPr kumimoji="1" lang="en-US" altLang="ja-JP" dirty="0">
                  <a:latin typeface="Symbol" charset="2"/>
                  <a:cs typeface="Symbol" charset="2"/>
                </a:rPr>
                <a:t>S </a:t>
              </a:r>
              <a:r>
                <a:rPr kumimoji="1" lang="en-US" altLang="ja-JP" dirty="0">
                  <a:cs typeface="Symbol" charset="2"/>
                </a:rPr>
                <a:t>beam</a:t>
              </a:r>
              <a:endParaRPr kumimoji="1" lang="ja-JP" altLang="en-US" dirty="0">
                <a:latin typeface="Symbol" charset="2"/>
                <a:cs typeface="Symbol" charset="2"/>
              </a:endParaRPr>
            </a:p>
          </p:txBody>
        </p:sp>
      </p:grpSp>
      <p:sp>
        <p:nvSpPr>
          <p:cNvPr id="101" name="テキスト ボックス 100"/>
          <p:cNvSpPr txBox="1"/>
          <p:nvPr/>
        </p:nvSpPr>
        <p:spPr>
          <a:xfrm>
            <a:off x="4217382" y="5891785"/>
            <a:ext cx="395811" cy="369332"/>
          </a:xfrm>
          <a:prstGeom prst="rect">
            <a:avLst/>
          </a:prstGeom>
          <a:noFill/>
        </p:spPr>
        <p:txBody>
          <a:bodyPr wrap="none" rtlCol="0">
            <a:spAutoFit/>
          </a:bodyPr>
          <a:lstStyle/>
          <a:p>
            <a:r>
              <a:rPr kumimoji="1" lang="en-US" altLang="ja-JP" dirty="0">
                <a:solidFill>
                  <a:schemeClr val="bg1"/>
                </a:solidFill>
                <a:latin typeface="Symbol" charset="2"/>
                <a:cs typeface="Symbol" charset="2"/>
              </a:rPr>
              <a:t>p</a:t>
            </a:r>
            <a:r>
              <a:rPr kumimoji="1" lang="en-US" altLang="ja-JP" baseline="30000" dirty="0">
                <a:solidFill>
                  <a:schemeClr val="bg1"/>
                </a:solidFill>
                <a:latin typeface="Symbol" charset="2"/>
                <a:cs typeface="Symbol" charset="2"/>
              </a:rPr>
              <a:t>+</a:t>
            </a:r>
            <a:endParaRPr kumimoji="1" lang="ja-JP" altLang="en-US" baseline="30000" dirty="0">
              <a:solidFill>
                <a:schemeClr val="bg1"/>
              </a:solidFill>
              <a:latin typeface="Symbol" charset="2"/>
              <a:cs typeface="Symbol" charset="2"/>
            </a:endParaRPr>
          </a:p>
        </p:txBody>
      </p:sp>
      <p:sp>
        <p:nvSpPr>
          <p:cNvPr id="114" name="テキスト ボックス 113"/>
          <p:cNvSpPr txBox="1"/>
          <p:nvPr/>
        </p:nvSpPr>
        <p:spPr>
          <a:xfrm>
            <a:off x="576355" y="839832"/>
            <a:ext cx="4304383"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2000" dirty="0">
                <a:solidFill>
                  <a:schemeClr val="tx1"/>
                </a:solidFill>
              </a:rPr>
              <a:t>Two successive two-body reactions</a:t>
            </a:r>
          </a:p>
          <a:p>
            <a:pPr marL="342900" indent="-342900">
              <a:buFont typeface="Arial" panose="020B0604020202020204" pitchFamily="34" charset="0"/>
              <a:buChar char="•"/>
            </a:pPr>
            <a:r>
              <a:rPr kumimoji="1" lang="en-US" altLang="ja-JP" sz="2000" dirty="0">
                <a:solidFill>
                  <a:schemeClr val="tx1"/>
                </a:solidFill>
                <a:latin typeface="Symbol" pitchFamily="2" charset="2"/>
              </a:rPr>
              <a:t>S</a:t>
            </a:r>
            <a:r>
              <a:rPr kumimoji="1" lang="en-US" altLang="ja-JP" sz="2000" dirty="0">
                <a:solidFill>
                  <a:schemeClr val="tx1"/>
                </a:solidFill>
              </a:rPr>
              <a:t> production by </a:t>
            </a:r>
            <a:r>
              <a:rPr kumimoji="1" lang="en-US" altLang="ja-JP" sz="2000" dirty="0" err="1">
                <a:solidFill>
                  <a:schemeClr val="tx1"/>
                </a:solidFill>
                <a:latin typeface="Symbol" pitchFamily="2" charset="2"/>
              </a:rPr>
              <a:t>p</a:t>
            </a:r>
            <a:r>
              <a:rPr kumimoji="1" lang="en-US" altLang="ja-JP" sz="2000" dirty="0" err="1">
                <a:solidFill>
                  <a:schemeClr val="tx1"/>
                </a:solidFill>
              </a:rPr>
              <a:t>p</a:t>
            </a:r>
            <a:r>
              <a:rPr kumimoji="1" lang="en-US" altLang="ja-JP" sz="2000" dirty="0" err="1">
                <a:solidFill>
                  <a:schemeClr val="tx1"/>
                </a:solidFill>
                <a:sym typeface="Wingdings" pitchFamily="2" charset="2"/>
              </a:rPr>
              <a:t>K</a:t>
            </a:r>
            <a:r>
              <a:rPr kumimoji="1" lang="en-US" altLang="ja-JP" sz="2000" baseline="30000" dirty="0" err="1">
                <a:solidFill>
                  <a:schemeClr val="tx1"/>
                </a:solidFill>
                <a:sym typeface="Wingdings" pitchFamily="2" charset="2"/>
              </a:rPr>
              <a:t>+</a:t>
            </a:r>
            <a:r>
              <a:rPr kumimoji="1" lang="en-US" altLang="ja-JP" sz="2000" dirty="0" err="1">
                <a:solidFill>
                  <a:schemeClr val="tx1"/>
                </a:solidFill>
                <a:latin typeface="Symbol" pitchFamily="2" charset="2"/>
                <a:sym typeface="Wingdings" pitchFamily="2" charset="2"/>
              </a:rPr>
              <a:t>S</a:t>
            </a:r>
            <a:r>
              <a:rPr kumimoji="1" lang="en-US" altLang="ja-JP" sz="2000" dirty="0">
                <a:solidFill>
                  <a:schemeClr val="tx1"/>
                </a:solidFill>
                <a:sym typeface="Wingdings" pitchFamily="2" charset="2"/>
              </a:rPr>
              <a:t> reaction</a:t>
            </a:r>
          </a:p>
          <a:p>
            <a:pPr marL="342900" indent="-342900">
              <a:buFont typeface="Arial" panose="020B0604020202020204" pitchFamily="34" charset="0"/>
              <a:buChar char="•"/>
            </a:pPr>
            <a:r>
              <a:rPr lang="en-US" altLang="ja-JP" sz="2000" dirty="0" err="1">
                <a:solidFill>
                  <a:schemeClr val="tx1"/>
                </a:solidFill>
                <a:latin typeface="Symbol" pitchFamily="2" charset="2"/>
                <a:sym typeface="Wingdings" pitchFamily="2" charset="2"/>
              </a:rPr>
              <a:t>S</a:t>
            </a:r>
            <a:r>
              <a:rPr lang="en-US" altLang="ja-JP" sz="2000" dirty="0" err="1">
                <a:solidFill>
                  <a:schemeClr val="tx1"/>
                </a:solidFill>
                <a:sym typeface="Wingdings" pitchFamily="2" charset="2"/>
              </a:rPr>
              <a:t>p</a:t>
            </a:r>
            <a:r>
              <a:rPr lang="en-US" altLang="ja-JP" sz="2000" dirty="0">
                <a:solidFill>
                  <a:schemeClr val="tx1"/>
                </a:solidFill>
                <a:sym typeface="Wingdings" pitchFamily="2" charset="2"/>
              </a:rPr>
              <a:t> scattering reaction</a:t>
            </a:r>
            <a:endParaRPr kumimoji="1" lang="ja-JP" altLang="en-US" sz="2000" dirty="0">
              <a:solidFill>
                <a:schemeClr val="tx1"/>
              </a:solidFill>
            </a:endParaRPr>
          </a:p>
        </p:txBody>
      </p:sp>
      <p:sp>
        <p:nvSpPr>
          <p:cNvPr id="7" name="テキスト ボックス 6">
            <a:extLst>
              <a:ext uri="{FF2B5EF4-FFF2-40B4-BE49-F238E27FC236}">
                <a16:creationId xmlns:a16="http://schemas.microsoft.com/office/drawing/2014/main" id="{22394905-D1DA-0949-A745-D9F26C2A78E3}"/>
              </a:ext>
            </a:extLst>
          </p:cNvPr>
          <p:cNvSpPr txBox="1"/>
          <p:nvPr/>
        </p:nvSpPr>
        <p:spPr>
          <a:xfrm>
            <a:off x="8748649" y="912191"/>
            <a:ext cx="3204916" cy="400110"/>
          </a:xfrm>
          <a:prstGeom prst="rect">
            <a:avLst/>
          </a:prstGeom>
          <a:noFill/>
        </p:spPr>
        <p:txBody>
          <a:bodyPr wrap="none" rtlCol="0">
            <a:spAutoFit/>
          </a:bodyPr>
          <a:lstStyle/>
          <a:p>
            <a:r>
              <a:rPr kumimoji="1" lang="en-US" altLang="ja-JP" sz="2000" dirty="0"/>
              <a:t>@ J-PARC K1.8 beam line</a:t>
            </a:r>
            <a:endParaRPr kumimoji="1" lang="ja-JP" altLang="en-US" sz="2000"/>
          </a:p>
        </p:txBody>
      </p:sp>
      <p:sp>
        <p:nvSpPr>
          <p:cNvPr id="20" name="角丸四角形 19">
            <a:extLst>
              <a:ext uri="{FF2B5EF4-FFF2-40B4-BE49-F238E27FC236}">
                <a16:creationId xmlns:a16="http://schemas.microsoft.com/office/drawing/2014/main" id="{8C3CBA2F-B05A-3F6B-0A63-686320C196B2}"/>
              </a:ext>
            </a:extLst>
          </p:cNvPr>
          <p:cNvSpPr/>
          <p:nvPr/>
        </p:nvSpPr>
        <p:spPr>
          <a:xfrm>
            <a:off x="2035450" y="3315785"/>
            <a:ext cx="1806924" cy="385594"/>
          </a:xfrm>
          <a:prstGeom prst="roundRect">
            <a:avLst/>
          </a:prstGeom>
          <a:solidFill>
            <a:srgbClr val="0096FF"/>
          </a:solidFill>
          <a:ln>
            <a:solidFill>
              <a:srgbClr val="009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4F14488-38C8-785F-8B69-4ACA662D3E12}"/>
              </a:ext>
            </a:extLst>
          </p:cNvPr>
          <p:cNvSpPr/>
          <p:nvPr/>
        </p:nvSpPr>
        <p:spPr>
          <a:xfrm>
            <a:off x="1853398" y="2486842"/>
            <a:ext cx="2731731" cy="156859"/>
          </a:xfrm>
          <a:prstGeom prst="rect">
            <a:avLst/>
          </a:prstGeom>
          <a:solidFill>
            <a:schemeClr val="accent4">
              <a:lumMod val="20000"/>
              <a:lumOff val="80000"/>
            </a:schemeClr>
          </a:solid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1E5D166-D8DF-EDA5-47D7-B6F9F6CCA73C}"/>
              </a:ext>
            </a:extLst>
          </p:cNvPr>
          <p:cNvSpPr/>
          <p:nvPr/>
        </p:nvSpPr>
        <p:spPr>
          <a:xfrm>
            <a:off x="1868972" y="4320682"/>
            <a:ext cx="2736036" cy="138673"/>
          </a:xfrm>
          <a:prstGeom prst="rect">
            <a:avLst/>
          </a:prstGeom>
          <a:solidFill>
            <a:schemeClr val="accent4">
              <a:lumMod val="20000"/>
              <a:lumOff val="80000"/>
            </a:schemeClr>
          </a:solid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C59A0D7-F2E3-A75C-5732-2988A7E31498}"/>
              </a:ext>
            </a:extLst>
          </p:cNvPr>
          <p:cNvSpPr txBox="1"/>
          <p:nvPr/>
        </p:nvSpPr>
        <p:spPr>
          <a:xfrm>
            <a:off x="1269247" y="2028249"/>
            <a:ext cx="953018" cy="369332"/>
          </a:xfrm>
          <a:prstGeom prst="rect">
            <a:avLst/>
          </a:prstGeom>
          <a:noFill/>
        </p:spPr>
        <p:txBody>
          <a:bodyPr wrap="none" rtlCol="0">
            <a:spAutoFit/>
          </a:bodyPr>
          <a:lstStyle/>
          <a:p>
            <a:r>
              <a:rPr kumimoji="1" lang="en-US" altLang="ja-JP" dirty="0"/>
              <a:t>CATCH</a:t>
            </a:r>
            <a:endParaRPr kumimoji="1" lang="ja-JP" altLang="en-US"/>
          </a:p>
        </p:txBody>
      </p:sp>
      <p:cxnSp>
        <p:nvCxnSpPr>
          <p:cNvPr id="27" name="直線矢印コネクタ 26">
            <a:extLst>
              <a:ext uri="{FF2B5EF4-FFF2-40B4-BE49-F238E27FC236}">
                <a16:creationId xmlns:a16="http://schemas.microsoft.com/office/drawing/2014/main" id="{9D874EA6-5D17-424F-2482-5DEA04034F42}"/>
              </a:ext>
            </a:extLst>
          </p:cNvPr>
          <p:cNvCxnSpPr>
            <a:cxnSpLocks/>
          </p:cNvCxnSpPr>
          <p:nvPr/>
        </p:nvCxnSpPr>
        <p:spPr>
          <a:xfrm>
            <a:off x="353171" y="3525713"/>
            <a:ext cx="2537776"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0D1EBCFA-5274-8B54-84CB-F8A8C15D2507}"/>
              </a:ext>
            </a:extLst>
          </p:cNvPr>
          <p:cNvCxnSpPr>
            <a:cxnSpLocks/>
          </p:cNvCxnSpPr>
          <p:nvPr/>
        </p:nvCxnSpPr>
        <p:spPr>
          <a:xfrm>
            <a:off x="3024051" y="3542191"/>
            <a:ext cx="2554564" cy="1720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円/楕円 28">
            <a:extLst>
              <a:ext uri="{FF2B5EF4-FFF2-40B4-BE49-F238E27FC236}">
                <a16:creationId xmlns:a16="http://schemas.microsoft.com/office/drawing/2014/main" id="{07A9A391-741F-3C3C-E021-B57E6E2AAA45}"/>
              </a:ext>
            </a:extLst>
          </p:cNvPr>
          <p:cNvSpPr/>
          <p:nvPr/>
        </p:nvSpPr>
        <p:spPr>
          <a:xfrm>
            <a:off x="2890947" y="3460879"/>
            <a:ext cx="129667" cy="129667"/>
          </a:xfrm>
          <a:prstGeom prst="ellipse">
            <a:avLst/>
          </a:prstGeom>
          <a:solidFill>
            <a:srgbClr val="0432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7382DC1-C369-9572-9211-9188D1CA0249}"/>
              </a:ext>
            </a:extLst>
          </p:cNvPr>
          <p:cNvSpPr txBox="1"/>
          <p:nvPr/>
        </p:nvSpPr>
        <p:spPr>
          <a:xfrm>
            <a:off x="732203" y="3031631"/>
            <a:ext cx="465192" cy="461665"/>
          </a:xfrm>
          <a:prstGeom prst="rect">
            <a:avLst/>
          </a:prstGeom>
          <a:noFill/>
        </p:spPr>
        <p:txBody>
          <a:bodyPr wrap="none" rtlCol="0">
            <a:spAutoFit/>
          </a:bodyPr>
          <a:lstStyle/>
          <a:p>
            <a:r>
              <a:rPr kumimoji="1" lang="en-US" altLang="ja-JP" sz="2400" dirty="0">
                <a:latin typeface="Symbol" pitchFamily="2" charset="2"/>
              </a:rPr>
              <a:t>p</a:t>
            </a:r>
            <a:r>
              <a:rPr kumimoji="1" lang="en-US" altLang="ja-JP" sz="2400" baseline="30000" dirty="0">
                <a:latin typeface="Symbol" pitchFamily="2" charset="2"/>
              </a:rPr>
              <a:t>-</a:t>
            </a:r>
            <a:endParaRPr kumimoji="1" lang="ja-JP" altLang="en-US" sz="2400" baseline="30000">
              <a:latin typeface="Symbol" pitchFamily="2" charset="2"/>
            </a:endParaRPr>
          </a:p>
        </p:txBody>
      </p:sp>
      <p:sp>
        <p:nvSpPr>
          <p:cNvPr id="31" name="テキスト ボックス 30">
            <a:extLst>
              <a:ext uri="{FF2B5EF4-FFF2-40B4-BE49-F238E27FC236}">
                <a16:creationId xmlns:a16="http://schemas.microsoft.com/office/drawing/2014/main" id="{94D22252-EDB4-795A-9411-8CB7A599CC9D}"/>
              </a:ext>
            </a:extLst>
          </p:cNvPr>
          <p:cNvSpPr txBox="1"/>
          <p:nvPr/>
        </p:nvSpPr>
        <p:spPr>
          <a:xfrm>
            <a:off x="2635123" y="3130573"/>
            <a:ext cx="356188" cy="461665"/>
          </a:xfrm>
          <a:prstGeom prst="rect">
            <a:avLst/>
          </a:prstGeom>
          <a:noFill/>
        </p:spPr>
        <p:txBody>
          <a:bodyPr wrap="none" rtlCol="0">
            <a:spAutoFit/>
          </a:bodyPr>
          <a:lstStyle/>
          <a:p>
            <a:r>
              <a:rPr kumimoji="1" lang="en-US" altLang="ja-JP" sz="2400" dirty="0"/>
              <a:t>p</a:t>
            </a:r>
            <a:endParaRPr kumimoji="1" lang="ja-JP" altLang="en-US" sz="2400"/>
          </a:p>
        </p:txBody>
      </p:sp>
      <p:sp>
        <p:nvSpPr>
          <p:cNvPr id="32" name="テキスト ボックス 31">
            <a:extLst>
              <a:ext uri="{FF2B5EF4-FFF2-40B4-BE49-F238E27FC236}">
                <a16:creationId xmlns:a16="http://schemas.microsoft.com/office/drawing/2014/main" id="{093C7F82-D8D7-BB78-72DF-10889D8E3DDB}"/>
              </a:ext>
            </a:extLst>
          </p:cNvPr>
          <p:cNvSpPr txBox="1"/>
          <p:nvPr/>
        </p:nvSpPr>
        <p:spPr>
          <a:xfrm>
            <a:off x="4682695" y="3159247"/>
            <a:ext cx="519694" cy="461665"/>
          </a:xfrm>
          <a:prstGeom prst="rect">
            <a:avLst/>
          </a:prstGeom>
          <a:noFill/>
        </p:spPr>
        <p:txBody>
          <a:bodyPr wrap="none" rtlCol="0">
            <a:spAutoFit/>
          </a:bodyPr>
          <a:lstStyle/>
          <a:p>
            <a:r>
              <a:rPr kumimoji="1" lang="en-US" altLang="ja-JP" sz="2400" dirty="0">
                <a:latin typeface="Symbol" pitchFamily="2" charset="2"/>
              </a:rPr>
              <a:t>K</a:t>
            </a:r>
            <a:r>
              <a:rPr kumimoji="1" lang="en-US" altLang="ja-JP" sz="2400" baseline="30000" dirty="0">
                <a:latin typeface="Symbol" pitchFamily="2" charset="2"/>
              </a:rPr>
              <a:t>+</a:t>
            </a:r>
            <a:endParaRPr kumimoji="1" lang="ja-JP" altLang="en-US" sz="2400" baseline="30000">
              <a:latin typeface="Symbol" pitchFamily="2" charset="2"/>
            </a:endParaRPr>
          </a:p>
        </p:txBody>
      </p:sp>
      <p:cxnSp>
        <p:nvCxnSpPr>
          <p:cNvPr id="35" name="直線コネクタ 34">
            <a:extLst>
              <a:ext uri="{FF2B5EF4-FFF2-40B4-BE49-F238E27FC236}">
                <a16:creationId xmlns:a16="http://schemas.microsoft.com/office/drawing/2014/main" id="{5E74B0F1-4C5C-F01D-56B5-C83D2BB5BBD4}"/>
              </a:ext>
            </a:extLst>
          </p:cNvPr>
          <p:cNvCxnSpPr>
            <a:cxnSpLocks/>
          </p:cNvCxnSpPr>
          <p:nvPr/>
        </p:nvCxnSpPr>
        <p:spPr>
          <a:xfrm flipV="1">
            <a:off x="3001625" y="3412218"/>
            <a:ext cx="344862" cy="79827"/>
          </a:xfrm>
          <a:prstGeom prst="line">
            <a:avLst/>
          </a:prstGeom>
          <a:ln w="28575">
            <a:solidFill>
              <a:srgbClr val="FF2600"/>
            </a:solidFill>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50BF8FA4-F1D0-2FE9-881B-1621974FEF3A}"/>
              </a:ext>
            </a:extLst>
          </p:cNvPr>
          <p:cNvSpPr txBox="1"/>
          <p:nvPr/>
        </p:nvSpPr>
        <p:spPr>
          <a:xfrm>
            <a:off x="3036443" y="2944124"/>
            <a:ext cx="479618" cy="461665"/>
          </a:xfrm>
          <a:prstGeom prst="rect">
            <a:avLst/>
          </a:prstGeom>
          <a:noFill/>
        </p:spPr>
        <p:txBody>
          <a:bodyPr wrap="none" rtlCol="0">
            <a:spAutoFit/>
          </a:bodyPr>
          <a:lstStyle/>
          <a:p>
            <a:r>
              <a:rPr kumimoji="1" lang="en-US" altLang="ja-JP" sz="2400" dirty="0">
                <a:latin typeface="Symbol" pitchFamily="2" charset="2"/>
              </a:rPr>
              <a:t>S</a:t>
            </a:r>
            <a:r>
              <a:rPr kumimoji="1" lang="en-US" altLang="ja-JP" sz="2400" baseline="30000" dirty="0">
                <a:latin typeface="Symbol" pitchFamily="2" charset="2"/>
              </a:rPr>
              <a:t>-</a:t>
            </a:r>
            <a:endParaRPr kumimoji="1" lang="ja-JP" altLang="en-US" sz="2400" baseline="30000">
              <a:latin typeface="Symbol" pitchFamily="2" charset="2"/>
            </a:endParaRPr>
          </a:p>
        </p:txBody>
      </p:sp>
      <p:sp>
        <p:nvSpPr>
          <p:cNvPr id="40" name="テキスト ボックス 39">
            <a:extLst>
              <a:ext uri="{FF2B5EF4-FFF2-40B4-BE49-F238E27FC236}">
                <a16:creationId xmlns:a16="http://schemas.microsoft.com/office/drawing/2014/main" id="{AE104864-7A13-577B-800B-43B1CD77E53D}"/>
              </a:ext>
            </a:extLst>
          </p:cNvPr>
          <p:cNvSpPr txBox="1"/>
          <p:nvPr/>
        </p:nvSpPr>
        <p:spPr>
          <a:xfrm>
            <a:off x="1576915" y="3063715"/>
            <a:ext cx="888833" cy="276999"/>
          </a:xfrm>
          <a:prstGeom prst="rect">
            <a:avLst/>
          </a:prstGeom>
          <a:noFill/>
        </p:spPr>
        <p:txBody>
          <a:bodyPr wrap="none" rtlCol="0">
            <a:spAutoFit/>
          </a:bodyPr>
          <a:lstStyle/>
          <a:p>
            <a:r>
              <a:rPr kumimoji="1" lang="en-US" altLang="ja-JP" sz="1200" dirty="0"/>
              <a:t>LH</a:t>
            </a:r>
            <a:r>
              <a:rPr kumimoji="1" lang="en-US" altLang="ja-JP" sz="1200" baseline="-25000" dirty="0"/>
              <a:t>2</a:t>
            </a:r>
            <a:r>
              <a:rPr kumimoji="1" lang="en-US" altLang="ja-JP" sz="1200" dirty="0"/>
              <a:t> target</a:t>
            </a:r>
            <a:endParaRPr kumimoji="1" lang="ja-JP" altLang="en-US" sz="1200"/>
          </a:p>
        </p:txBody>
      </p:sp>
      <p:grpSp>
        <p:nvGrpSpPr>
          <p:cNvPr id="41" name="グループ化 40">
            <a:extLst>
              <a:ext uri="{FF2B5EF4-FFF2-40B4-BE49-F238E27FC236}">
                <a16:creationId xmlns:a16="http://schemas.microsoft.com/office/drawing/2014/main" id="{2FB5AB74-0F90-7276-1BF3-227270FD4C5E}"/>
              </a:ext>
            </a:extLst>
          </p:cNvPr>
          <p:cNvGrpSpPr/>
          <p:nvPr/>
        </p:nvGrpSpPr>
        <p:grpSpPr>
          <a:xfrm>
            <a:off x="1739764" y="2726789"/>
            <a:ext cx="2483610" cy="278295"/>
            <a:chOff x="3803912" y="1566786"/>
            <a:chExt cx="2483610" cy="278295"/>
          </a:xfrm>
        </p:grpSpPr>
        <p:cxnSp>
          <p:nvCxnSpPr>
            <p:cNvPr id="42" name="直線コネクタ 41">
              <a:extLst>
                <a:ext uri="{FF2B5EF4-FFF2-40B4-BE49-F238E27FC236}">
                  <a16:creationId xmlns:a16="http://schemas.microsoft.com/office/drawing/2014/main" id="{A5105DDD-0D9A-5F83-0DCF-5C60743E48F4}"/>
                </a:ext>
              </a:extLst>
            </p:cNvPr>
            <p:cNvCxnSpPr/>
            <p:nvPr/>
          </p:nvCxnSpPr>
          <p:spPr>
            <a:xfrm>
              <a:off x="3803912" y="1845081"/>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94ECC31-7DDB-6D6B-91B9-A54D4D886EB2}"/>
                </a:ext>
              </a:extLst>
            </p:cNvPr>
            <p:cNvCxnSpPr/>
            <p:nvPr/>
          </p:nvCxnSpPr>
          <p:spPr>
            <a:xfrm>
              <a:off x="3809904" y="1758942"/>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B72B296C-5A46-9B03-B1BA-87FCE6291197}"/>
                </a:ext>
              </a:extLst>
            </p:cNvPr>
            <p:cNvCxnSpPr/>
            <p:nvPr/>
          </p:nvCxnSpPr>
          <p:spPr>
            <a:xfrm>
              <a:off x="3803912" y="1662864"/>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507E86B-1D0B-8E6E-0788-55F264E2BB37}"/>
                </a:ext>
              </a:extLst>
            </p:cNvPr>
            <p:cNvCxnSpPr/>
            <p:nvPr/>
          </p:nvCxnSpPr>
          <p:spPr>
            <a:xfrm>
              <a:off x="3803912" y="1566786"/>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557B4CDF-34EB-12A7-6DA2-A4B68170837B}"/>
              </a:ext>
            </a:extLst>
          </p:cNvPr>
          <p:cNvGrpSpPr/>
          <p:nvPr/>
        </p:nvGrpSpPr>
        <p:grpSpPr>
          <a:xfrm>
            <a:off x="1733772" y="3953449"/>
            <a:ext cx="2483610" cy="278295"/>
            <a:chOff x="3803912" y="1566786"/>
            <a:chExt cx="2483610" cy="278295"/>
          </a:xfrm>
        </p:grpSpPr>
        <p:cxnSp>
          <p:nvCxnSpPr>
            <p:cNvPr id="47" name="直線コネクタ 46">
              <a:extLst>
                <a:ext uri="{FF2B5EF4-FFF2-40B4-BE49-F238E27FC236}">
                  <a16:creationId xmlns:a16="http://schemas.microsoft.com/office/drawing/2014/main" id="{CC3562C4-8FD9-E7EF-BDF9-3A63009BE123}"/>
                </a:ext>
              </a:extLst>
            </p:cNvPr>
            <p:cNvCxnSpPr/>
            <p:nvPr/>
          </p:nvCxnSpPr>
          <p:spPr>
            <a:xfrm>
              <a:off x="3803912" y="1845081"/>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745F388-50BD-D805-F25C-3D9632A87734}"/>
                </a:ext>
              </a:extLst>
            </p:cNvPr>
            <p:cNvCxnSpPr/>
            <p:nvPr/>
          </p:nvCxnSpPr>
          <p:spPr>
            <a:xfrm>
              <a:off x="3809904" y="1758942"/>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F8F33B5-E735-15E3-C233-2BA51B5F1191}"/>
                </a:ext>
              </a:extLst>
            </p:cNvPr>
            <p:cNvCxnSpPr/>
            <p:nvPr/>
          </p:nvCxnSpPr>
          <p:spPr>
            <a:xfrm>
              <a:off x="3803912" y="1662864"/>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0C90D7D-A729-3750-E87F-62CA1396E526}"/>
                </a:ext>
              </a:extLst>
            </p:cNvPr>
            <p:cNvCxnSpPr/>
            <p:nvPr/>
          </p:nvCxnSpPr>
          <p:spPr>
            <a:xfrm>
              <a:off x="3803912" y="1566786"/>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795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K18beamline_spectrometer_KURAMA.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7220" y="1642627"/>
            <a:ext cx="6383589" cy="5346764"/>
          </a:xfrm>
          <a:prstGeom prst="rect">
            <a:avLst/>
          </a:prstGeom>
        </p:spPr>
      </p:pic>
      <p:sp>
        <p:nvSpPr>
          <p:cNvPr id="2" name="タイトル 1"/>
          <p:cNvSpPr>
            <a:spLocks noGrp="1"/>
          </p:cNvSpPr>
          <p:nvPr>
            <p:ph type="title"/>
          </p:nvPr>
        </p:nvSpPr>
        <p:spPr>
          <a:xfrm>
            <a:off x="120405" y="42107"/>
            <a:ext cx="8308975" cy="806665"/>
          </a:xfrm>
        </p:spPr>
        <p:txBody>
          <a:bodyPr>
            <a:normAutofit fontScale="90000"/>
          </a:bodyPr>
          <a:lstStyle/>
          <a:p>
            <a:r>
              <a:rPr lang="en-US" altLang="ja-JP" dirty="0"/>
              <a:t>J-PARC E40 experimental setup</a:t>
            </a:r>
            <a:endParaRPr kumimoji="1" lang="ja-JP" altLang="en-US" dirty="0"/>
          </a:p>
        </p:txBody>
      </p:sp>
      <p:sp>
        <p:nvSpPr>
          <p:cNvPr id="21" name="スライド番号プレースホルダー 20">
            <a:extLst>
              <a:ext uri="{FF2B5EF4-FFF2-40B4-BE49-F238E27FC236}">
                <a16:creationId xmlns:a16="http://schemas.microsoft.com/office/drawing/2014/main" id="{BB8688C6-A2AC-4A44-AE30-E9A86DFE3B2F}"/>
              </a:ext>
            </a:extLst>
          </p:cNvPr>
          <p:cNvSpPr>
            <a:spLocks noGrp="1"/>
          </p:cNvSpPr>
          <p:nvPr>
            <p:ph type="sldNum" sz="quarter" idx="12"/>
          </p:nvPr>
        </p:nvSpPr>
        <p:spPr>
          <a:xfrm>
            <a:off x="8290560" y="47625"/>
            <a:ext cx="2743200" cy="365125"/>
          </a:xfrm>
        </p:spPr>
        <p:txBody>
          <a:bodyPr/>
          <a:lstStyle/>
          <a:p>
            <a:fld id="{B9EAB3BA-07EE-4B64-A177-47C30D775877}" type="slidenum">
              <a:rPr lang="en-US" smtClean="0"/>
              <a:t>46</a:t>
            </a:fld>
            <a:endParaRPr lang="en-US"/>
          </a:p>
        </p:txBody>
      </p:sp>
      <p:grpSp>
        <p:nvGrpSpPr>
          <p:cNvPr id="4" name="図形グループ 3"/>
          <p:cNvGrpSpPr/>
          <p:nvPr/>
        </p:nvGrpSpPr>
        <p:grpSpPr>
          <a:xfrm>
            <a:off x="7272446" y="3811593"/>
            <a:ext cx="3994763" cy="2974019"/>
            <a:chOff x="5111614" y="3811592"/>
            <a:chExt cx="3994763" cy="2974019"/>
          </a:xfrm>
        </p:grpSpPr>
        <p:sp>
          <p:nvSpPr>
            <p:cNvPr id="5" name="右中かっこ 4"/>
            <p:cNvSpPr/>
            <p:nvPr/>
          </p:nvSpPr>
          <p:spPr>
            <a:xfrm rot="1153557">
              <a:off x="5111614" y="3811592"/>
              <a:ext cx="663624" cy="297401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4" name="テキスト ボックス 13"/>
            <p:cNvSpPr txBox="1"/>
            <p:nvPr/>
          </p:nvSpPr>
          <p:spPr>
            <a:xfrm>
              <a:off x="6285293" y="5388672"/>
              <a:ext cx="2821084" cy="923330"/>
            </a:xfrm>
            <a:prstGeom prst="rect">
              <a:avLst/>
            </a:prstGeom>
            <a:noFill/>
          </p:spPr>
          <p:txBody>
            <a:bodyPr wrap="square" rtlCol="0">
              <a:spAutoFit/>
            </a:bodyPr>
            <a:lstStyle/>
            <a:p>
              <a:r>
                <a:rPr kumimoji="1" lang="en-US" altLang="ja-JP" dirty="0"/>
                <a:t>Beam-line spectrometer</a:t>
              </a:r>
            </a:p>
            <a:p>
              <a:pPr marL="285750" indent="-285750">
                <a:buFont typeface="Arial"/>
                <a:buChar char="•"/>
              </a:pPr>
              <a:r>
                <a:rPr kumimoji="1" lang="en-US" altLang="ja-JP" dirty="0"/>
                <a:t>Momentum analysis of </a:t>
              </a:r>
              <a:r>
                <a:rPr kumimoji="1" lang="en-US" altLang="ja-JP" dirty="0">
                  <a:latin typeface="Symbol" charset="2"/>
                  <a:cs typeface="Symbol" charset="2"/>
                </a:rPr>
                <a:t>p</a:t>
              </a:r>
              <a:r>
                <a:rPr kumimoji="1" lang="en-US" altLang="ja-JP" dirty="0"/>
                <a:t> beam</a:t>
              </a:r>
              <a:endParaRPr kumimoji="1" lang="ja-JP" altLang="en-US" dirty="0"/>
            </a:p>
          </p:txBody>
        </p:sp>
      </p:grpSp>
      <p:grpSp>
        <p:nvGrpSpPr>
          <p:cNvPr id="6" name="図形グループ 5"/>
          <p:cNvGrpSpPr/>
          <p:nvPr/>
        </p:nvGrpSpPr>
        <p:grpSpPr>
          <a:xfrm>
            <a:off x="8177303" y="1865246"/>
            <a:ext cx="3121263" cy="1292666"/>
            <a:chOff x="5902789" y="1853272"/>
            <a:chExt cx="3121263" cy="1292666"/>
          </a:xfrm>
        </p:grpSpPr>
        <p:sp>
          <p:nvSpPr>
            <p:cNvPr id="16" name="右中かっこ 15"/>
            <p:cNvSpPr/>
            <p:nvPr/>
          </p:nvSpPr>
          <p:spPr>
            <a:xfrm rot="978679">
              <a:off x="5902789" y="1853272"/>
              <a:ext cx="346379" cy="12553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6415646" y="2222608"/>
              <a:ext cx="2608406" cy="923330"/>
            </a:xfrm>
            <a:prstGeom prst="rect">
              <a:avLst/>
            </a:prstGeom>
            <a:noFill/>
          </p:spPr>
          <p:txBody>
            <a:bodyPr wrap="none" rtlCol="0">
              <a:spAutoFit/>
            </a:bodyPr>
            <a:lstStyle/>
            <a:p>
              <a:r>
                <a:rPr kumimoji="1" lang="en-US" altLang="ja-JP" dirty="0"/>
                <a:t>KURAMA spectrometer</a:t>
              </a:r>
            </a:p>
            <a:p>
              <a:pPr marL="285750" indent="-285750">
                <a:buFont typeface="Arial"/>
                <a:buChar char="•"/>
              </a:pPr>
              <a:r>
                <a:rPr kumimoji="1" lang="en-US" altLang="ja-JP" dirty="0"/>
                <a:t>Identification of K</a:t>
              </a:r>
              <a:r>
                <a:rPr kumimoji="1" lang="en-US" altLang="ja-JP" baseline="30000" dirty="0"/>
                <a:t>+</a:t>
              </a:r>
            </a:p>
            <a:p>
              <a:pPr marL="285750" indent="-285750">
                <a:buFont typeface="Arial"/>
                <a:buChar char="•"/>
              </a:pPr>
              <a:r>
                <a:rPr kumimoji="1" lang="en-US" altLang="ja-JP" dirty="0"/>
                <a:t>Momentum analysis</a:t>
              </a:r>
              <a:endParaRPr kumimoji="1" lang="ja-JP" altLang="en-US" dirty="0"/>
            </a:p>
          </p:txBody>
        </p:sp>
      </p:grpSp>
      <p:grpSp>
        <p:nvGrpSpPr>
          <p:cNvPr id="9" name="図形グループ 8"/>
          <p:cNvGrpSpPr/>
          <p:nvPr/>
        </p:nvGrpSpPr>
        <p:grpSpPr>
          <a:xfrm>
            <a:off x="8684386" y="3212308"/>
            <a:ext cx="3600379" cy="2050653"/>
            <a:chOff x="6404287" y="3212308"/>
            <a:chExt cx="3600379" cy="2050653"/>
          </a:xfrm>
        </p:grpSpPr>
        <p:sp>
          <p:nvSpPr>
            <p:cNvPr id="33" name="下矢印 32"/>
            <p:cNvSpPr/>
            <p:nvPr/>
          </p:nvSpPr>
          <p:spPr>
            <a:xfrm>
              <a:off x="7214724" y="3212308"/>
              <a:ext cx="474469" cy="5585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上矢印 33"/>
            <p:cNvSpPr/>
            <p:nvPr/>
          </p:nvSpPr>
          <p:spPr>
            <a:xfrm>
              <a:off x="7146771" y="4616630"/>
              <a:ext cx="558199" cy="64633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6404287" y="3953449"/>
              <a:ext cx="3600379"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en-US" altLang="ja-JP" dirty="0"/>
                <a:t>Momentum </a:t>
              </a:r>
              <a:r>
                <a:rPr lang="en-US" altLang="ja-JP" dirty="0"/>
                <a:t>tagging </a:t>
              </a:r>
              <a:r>
                <a:rPr kumimoji="1" lang="en-US" altLang="ja-JP" dirty="0"/>
                <a:t>of </a:t>
              </a:r>
              <a:r>
                <a:rPr kumimoji="1" lang="en-US" altLang="ja-JP" dirty="0">
                  <a:latin typeface="Symbol" charset="2"/>
                  <a:cs typeface="Symbol" charset="2"/>
                </a:rPr>
                <a:t>S </a:t>
              </a:r>
              <a:r>
                <a:rPr kumimoji="1" lang="en-US" altLang="ja-JP" dirty="0">
                  <a:cs typeface="Symbol" charset="2"/>
                </a:rPr>
                <a:t>beam</a:t>
              </a:r>
              <a:endParaRPr kumimoji="1" lang="ja-JP" altLang="en-US" dirty="0">
                <a:latin typeface="Symbol" charset="2"/>
                <a:cs typeface="Symbol" charset="2"/>
              </a:endParaRPr>
            </a:p>
          </p:txBody>
        </p:sp>
      </p:grpSp>
      <p:sp>
        <p:nvSpPr>
          <p:cNvPr id="101" name="テキスト ボックス 100"/>
          <p:cNvSpPr txBox="1"/>
          <p:nvPr/>
        </p:nvSpPr>
        <p:spPr>
          <a:xfrm>
            <a:off x="4217382" y="5891785"/>
            <a:ext cx="395811" cy="369332"/>
          </a:xfrm>
          <a:prstGeom prst="rect">
            <a:avLst/>
          </a:prstGeom>
          <a:noFill/>
        </p:spPr>
        <p:txBody>
          <a:bodyPr wrap="none" rtlCol="0">
            <a:spAutoFit/>
          </a:bodyPr>
          <a:lstStyle/>
          <a:p>
            <a:r>
              <a:rPr kumimoji="1" lang="en-US" altLang="ja-JP" dirty="0">
                <a:solidFill>
                  <a:schemeClr val="bg1"/>
                </a:solidFill>
                <a:latin typeface="Symbol" charset="2"/>
                <a:cs typeface="Symbol" charset="2"/>
              </a:rPr>
              <a:t>p</a:t>
            </a:r>
            <a:r>
              <a:rPr kumimoji="1" lang="en-US" altLang="ja-JP" baseline="30000" dirty="0">
                <a:solidFill>
                  <a:schemeClr val="bg1"/>
                </a:solidFill>
                <a:latin typeface="Symbol" charset="2"/>
                <a:cs typeface="Symbol" charset="2"/>
              </a:rPr>
              <a:t>+</a:t>
            </a:r>
            <a:endParaRPr kumimoji="1" lang="ja-JP" altLang="en-US" baseline="30000" dirty="0">
              <a:solidFill>
                <a:schemeClr val="bg1"/>
              </a:solidFill>
              <a:latin typeface="Symbol" charset="2"/>
              <a:cs typeface="Symbol" charset="2"/>
            </a:endParaRPr>
          </a:p>
        </p:txBody>
      </p:sp>
      <p:sp>
        <p:nvSpPr>
          <p:cNvPr id="114" name="テキスト ボックス 113"/>
          <p:cNvSpPr txBox="1"/>
          <p:nvPr/>
        </p:nvSpPr>
        <p:spPr>
          <a:xfrm>
            <a:off x="576355" y="839832"/>
            <a:ext cx="4304383" cy="101566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2000" dirty="0">
                <a:solidFill>
                  <a:schemeClr val="tx1"/>
                </a:solidFill>
              </a:rPr>
              <a:t>Two successive two-body reactions</a:t>
            </a:r>
          </a:p>
          <a:p>
            <a:pPr marL="342900" indent="-342900">
              <a:buFont typeface="Arial" panose="020B0604020202020204" pitchFamily="34" charset="0"/>
              <a:buChar char="•"/>
            </a:pPr>
            <a:r>
              <a:rPr kumimoji="1" lang="en-US" altLang="ja-JP" sz="2000" dirty="0">
                <a:solidFill>
                  <a:schemeClr val="tx1"/>
                </a:solidFill>
                <a:latin typeface="Symbol" pitchFamily="2" charset="2"/>
              </a:rPr>
              <a:t>S</a:t>
            </a:r>
            <a:r>
              <a:rPr kumimoji="1" lang="en-US" altLang="ja-JP" sz="2000" dirty="0">
                <a:solidFill>
                  <a:schemeClr val="tx1"/>
                </a:solidFill>
              </a:rPr>
              <a:t> production by </a:t>
            </a:r>
            <a:r>
              <a:rPr kumimoji="1" lang="en-US" altLang="ja-JP" sz="2000" dirty="0" err="1">
                <a:solidFill>
                  <a:schemeClr val="tx1"/>
                </a:solidFill>
                <a:latin typeface="Symbol" pitchFamily="2" charset="2"/>
              </a:rPr>
              <a:t>p</a:t>
            </a:r>
            <a:r>
              <a:rPr kumimoji="1" lang="en-US" altLang="ja-JP" sz="2000" dirty="0" err="1">
                <a:solidFill>
                  <a:schemeClr val="tx1"/>
                </a:solidFill>
              </a:rPr>
              <a:t>p</a:t>
            </a:r>
            <a:r>
              <a:rPr kumimoji="1" lang="en-US" altLang="ja-JP" sz="2000" dirty="0" err="1">
                <a:solidFill>
                  <a:schemeClr val="tx1"/>
                </a:solidFill>
                <a:sym typeface="Wingdings" pitchFamily="2" charset="2"/>
              </a:rPr>
              <a:t>K</a:t>
            </a:r>
            <a:r>
              <a:rPr kumimoji="1" lang="en-US" altLang="ja-JP" sz="2000" baseline="30000" dirty="0" err="1">
                <a:solidFill>
                  <a:schemeClr val="tx1"/>
                </a:solidFill>
                <a:sym typeface="Wingdings" pitchFamily="2" charset="2"/>
              </a:rPr>
              <a:t>+</a:t>
            </a:r>
            <a:r>
              <a:rPr kumimoji="1" lang="en-US" altLang="ja-JP" sz="2000" dirty="0" err="1">
                <a:solidFill>
                  <a:schemeClr val="tx1"/>
                </a:solidFill>
                <a:latin typeface="Symbol" pitchFamily="2" charset="2"/>
                <a:sym typeface="Wingdings" pitchFamily="2" charset="2"/>
              </a:rPr>
              <a:t>S</a:t>
            </a:r>
            <a:r>
              <a:rPr kumimoji="1" lang="en-US" altLang="ja-JP" sz="2000" dirty="0">
                <a:solidFill>
                  <a:schemeClr val="tx1"/>
                </a:solidFill>
                <a:sym typeface="Wingdings" pitchFamily="2" charset="2"/>
              </a:rPr>
              <a:t> reaction</a:t>
            </a:r>
          </a:p>
          <a:p>
            <a:pPr marL="342900" indent="-342900">
              <a:buFont typeface="Arial" panose="020B0604020202020204" pitchFamily="34" charset="0"/>
              <a:buChar char="•"/>
            </a:pPr>
            <a:r>
              <a:rPr lang="en-US" altLang="ja-JP" sz="2000" dirty="0" err="1">
                <a:solidFill>
                  <a:schemeClr val="tx1"/>
                </a:solidFill>
                <a:latin typeface="Symbol" pitchFamily="2" charset="2"/>
                <a:sym typeface="Wingdings" pitchFamily="2" charset="2"/>
              </a:rPr>
              <a:t>S</a:t>
            </a:r>
            <a:r>
              <a:rPr lang="en-US" altLang="ja-JP" sz="2000" dirty="0" err="1">
                <a:solidFill>
                  <a:schemeClr val="tx1"/>
                </a:solidFill>
                <a:sym typeface="Wingdings" pitchFamily="2" charset="2"/>
              </a:rPr>
              <a:t>p</a:t>
            </a:r>
            <a:r>
              <a:rPr lang="en-US" altLang="ja-JP" sz="2000" dirty="0">
                <a:solidFill>
                  <a:schemeClr val="tx1"/>
                </a:solidFill>
                <a:sym typeface="Wingdings" pitchFamily="2" charset="2"/>
              </a:rPr>
              <a:t> scattering reaction</a:t>
            </a:r>
            <a:endParaRPr kumimoji="1" lang="ja-JP" altLang="en-US" sz="2000" dirty="0">
              <a:solidFill>
                <a:schemeClr val="tx1"/>
              </a:solidFill>
            </a:endParaRPr>
          </a:p>
        </p:txBody>
      </p:sp>
      <p:sp>
        <p:nvSpPr>
          <p:cNvPr id="7" name="テキスト ボックス 6">
            <a:extLst>
              <a:ext uri="{FF2B5EF4-FFF2-40B4-BE49-F238E27FC236}">
                <a16:creationId xmlns:a16="http://schemas.microsoft.com/office/drawing/2014/main" id="{22394905-D1DA-0949-A745-D9F26C2A78E3}"/>
              </a:ext>
            </a:extLst>
          </p:cNvPr>
          <p:cNvSpPr txBox="1"/>
          <p:nvPr/>
        </p:nvSpPr>
        <p:spPr>
          <a:xfrm>
            <a:off x="8748649" y="912191"/>
            <a:ext cx="3204916" cy="400110"/>
          </a:xfrm>
          <a:prstGeom prst="rect">
            <a:avLst/>
          </a:prstGeom>
          <a:noFill/>
        </p:spPr>
        <p:txBody>
          <a:bodyPr wrap="none" rtlCol="0">
            <a:spAutoFit/>
          </a:bodyPr>
          <a:lstStyle/>
          <a:p>
            <a:r>
              <a:rPr kumimoji="1" lang="en-US" altLang="ja-JP" sz="2000" dirty="0"/>
              <a:t>@ J-PARC K1.8 beam line</a:t>
            </a:r>
            <a:endParaRPr kumimoji="1" lang="ja-JP" altLang="en-US" sz="2000"/>
          </a:p>
        </p:txBody>
      </p:sp>
      <p:sp>
        <p:nvSpPr>
          <p:cNvPr id="20" name="角丸四角形 19">
            <a:extLst>
              <a:ext uri="{FF2B5EF4-FFF2-40B4-BE49-F238E27FC236}">
                <a16:creationId xmlns:a16="http://schemas.microsoft.com/office/drawing/2014/main" id="{8C3CBA2F-B05A-3F6B-0A63-686320C196B2}"/>
              </a:ext>
            </a:extLst>
          </p:cNvPr>
          <p:cNvSpPr/>
          <p:nvPr/>
        </p:nvSpPr>
        <p:spPr>
          <a:xfrm>
            <a:off x="2035450" y="3315785"/>
            <a:ext cx="1806924" cy="385594"/>
          </a:xfrm>
          <a:prstGeom prst="roundRect">
            <a:avLst/>
          </a:prstGeom>
          <a:solidFill>
            <a:srgbClr val="0096FF"/>
          </a:solidFill>
          <a:ln>
            <a:solidFill>
              <a:srgbClr val="0096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E4F14488-38C8-785F-8B69-4ACA662D3E12}"/>
              </a:ext>
            </a:extLst>
          </p:cNvPr>
          <p:cNvSpPr/>
          <p:nvPr/>
        </p:nvSpPr>
        <p:spPr>
          <a:xfrm>
            <a:off x="1853398" y="2486842"/>
            <a:ext cx="2731731" cy="156859"/>
          </a:xfrm>
          <a:prstGeom prst="rect">
            <a:avLst/>
          </a:prstGeom>
          <a:solidFill>
            <a:schemeClr val="accent4">
              <a:lumMod val="20000"/>
              <a:lumOff val="80000"/>
            </a:schemeClr>
          </a:solid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1E5D166-D8DF-EDA5-47D7-B6F9F6CCA73C}"/>
              </a:ext>
            </a:extLst>
          </p:cNvPr>
          <p:cNvSpPr/>
          <p:nvPr/>
        </p:nvSpPr>
        <p:spPr>
          <a:xfrm>
            <a:off x="1868972" y="4320682"/>
            <a:ext cx="2736036" cy="138673"/>
          </a:xfrm>
          <a:prstGeom prst="rect">
            <a:avLst/>
          </a:prstGeom>
          <a:solidFill>
            <a:schemeClr val="accent4">
              <a:lumMod val="20000"/>
              <a:lumOff val="80000"/>
            </a:schemeClr>
          </a:solidFill>
          <a:ln w="190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C59A0D7-F2E3-A75C-5732-2988A7E31498}"/>
              </a:ext>
            </a:extLst>
          </p:cNvPr>
          <p:cNvSpPr txBox="1"/>
          <p:nvPr/>
        </p:nvSpPr>
        <p:spPr>
          <a:xfrm>
            <a:off x="1269247" y="2028249"/>
            <a:ext cx="953018" cy="369332"/>
          </a:xfrm>
          <a:prstGeom prst="rect">
            <a:avLst/>
          </a:prstGeom>
          <a:noFill/>
        </p:spPr>
        <p:txBody>
          <a:bodyPr wrap="none" rtlCol="0">
            <a:spAutoFit/>
          </a:bodyPr>
          <a:lstStyle/>
          <a:p>
            <a:r>
              <a:rPr kumimoji="1" lang="en-US" altLang="ja-JP" dirty="0"/>
              <a:t>CATCH</a:t>
            </a:r>
            <a:endParaRPr kumimoji="1" lang="ja-JP" altLang="en-US"/>
          </a:p>
        </p:txBody>
      </p:sp>
      <p:cxnSp>
        <p:nvCxnSpPr>
          <p:cNvPr id="27" name="直線矢印コネクタ 26">
            <a:extLst>
              <a:ext uri="{FF2B5EF4-FFF2-40B4-BE49-F238E27FC236}">
                <a16:creationId xmlns:a16="http://schemas.microsoft.com/office/drawing/2014/main" id="{9D874EA6-5D17-424F-2482-5DEA04034F42}"/>
              </a:ext>
            </a:extLst>
          </p:cNvPr>
          <p:cNvCxnSpPr>
            <a:cxnSpLocks/>
          </p:cNvCxnSpPr>
          <p:nvPr/>
        </p:nvCxnSpPr>
        <p:spPr>
          <a:xfrm>
            <a:off x="353171" y="3525713"/>
            <a:ext cx="2537776"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0D1EBCFA-5274-8B54-84CB-F8A8C15D2507}"/>
              </a:ext>
            </a:extLst>
          </p:cNvPr>
          <p:cNvCxnSpPr>
            <a:cxnSpLocks/>
          </p:cNvCxnSpPr>
          <p:nvPr/>
        </p:nvCxnSpPr>
        <p:spPr>
          <a:xfrm>
            <a:off x="3024051" y="3542191"/>
            <a:ext cx="2554564" cy="17201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9" name="円/楕円 28">
            <a:extLst>
              <a:ext uri="{FF2B5EF4-FFF2-40B4-BE49-F238E27FC236}">
                <a16:creationId xmlns:a16="http://schemas.microsoft.com/office/drawing/2014/main" id="{07A9A391-741F-3C3C-E021-B57E6E2AAA45}"/>
              </a:ext>
            </a:extLst>
          </p:cNvPr>
          <p:cNvSpPr/>
          <p:nvPr/>
        </p:nvSpPr>
        <p:spPr>
          <a:xfrm>
            <a:off x="2890947" y="3460879"/>
            <a:ext cx="129667" cy="129667"/>
          </a:xfrm>
          <a:prstGeom prst="ellipse">
            <a:avLst/>
          </a:prstGeom>
          <a:solidFill>
            <a:srgbClr val="0432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07382DC1-C369-9572-9211-9188D1CA0249}"/>
              </a:ext>
            </a:extLst>
          </p:cNvPr>
          <p:cNvSpPr txBox="1"/>
          <p:nvPr/>
        </p:nvSpPr>
        <p:spPr>
          <a:xfrm>
            <a:off x="732203" y="3031631"/>
            <a:ext cx="465192" cy="461665"/>
          </a:xfrm>
          <a:prstGeom prst="rect">
            <a:avLst/>
          </a:prstGeom>
          <a:noFill/>
        </p:spPr>
        <p:txBody>
          <a:bodyPr wrap="none" rtlCol="0">
            <a:spAutoFit/>
          </a:bodyPr>
          <a:lstStyle/>
          <a:p>
            <a:r>
              <a:rPr kumimoji="1" lang="en-US" altLang="ja-JP" sz="2400" dirty="0">
                <a:latin typeface="Symbol" pitchFamily="2" charset="2"/>
              </a:rPr>
              <a:t>p</a:t>
            </a:r>
            <a:r>
              <a:rPr kumimoji="1" lang="en-US" altLang="ja-JP" sz="2400" baseline="30000" dirty="0">
                <a:latin typeface="Symbol" pitchFamily="2" charset="2"/>
              </a:rPr>
              <a:t>-</a:t>
            </a:r>
            <a:endParaRPr kumimoji="1" lang="ja-JP" altLang="en-US" sz="2400" baseline="30000">
              <a:latin typeface="Symbol" pitchFamily="2" charset="2"/>
            </a:endParaRPr>
          </a:p>
        </p:txBody>
      </p:sp>
      <p:sp>
        <p:nvSpPr>
          <p:cNvPr id="31" name="テキスト ボックス 30">
            <a:extLst>
              <a:ext uri="{FF2B5EF4-FFF2-40B4-BE49-F238E27FC236}">
                <a16:creationId xmlns:a16="http://schemas.microsoft.com/office/drawing/2014/main" id="{94D22252-EDB4-795A-9411-8CB7A599CC9D}"/>
              </a:ext>
            </a:extLst>
          </p:cNvPr>
          <p:cNvSpPr txBox="1"/>
          <p:nvPr/>
        </p:nvSpPr>
        <p:spPr>
          <a:xfrm>
            <a:off x="2635123" y="3130573"/>
            <a:ext cx="356188" cy="461665"/>
          </a:xfrm>
          <a:prstGeom prst="rect">
            <a:avLst/>
          </a:prstGeom>
          <a:noFill/>
        </p:spPr>
        <p:txBody>
          <a:bodyPr wrap="none" rtlCol="0">
            <a:spAutoFit/>
          </a:bodyPr>
          <a:lstStyle/>
          <a:p>
            <a:r>
              <a:rPr kumimoji="1" lang="en-US" altLang="ja-JP" sz="2400" dirty="0"/>
              <a:t>p</a:t>
            </a:r>
            <a:endParaRPr kumimoji="1" lang="ja-JP" altLang="en-US" sz="2400"/>
          </a:p>
        </p:txBody>
      </p:sp>
      <p:sp>
        <p:nvSpPr>
          <p:cNvPr id="32" name="テキスト ボックス 31">
            <a:extLst>
              <a:ext uri="{FF2B5EF4-FFF2-40B4-BE49-F238E27FC236}">
                <a16:creationId xmlns:a16="http://schemas.microsoft.com/office/drawing/2014/main" id="{093C7F82-D8D7-BB78-72DF-10889D8E3DDB}"/>
              </a:ext>
            </a:extLst>
          </p:cNvPr>
          <p:cNvSpPr txBox="1"/>
          <p:nvPr/>
        </p:nvSpPr>
        <p:spPr>
          <a:xfrm>
            <a:off x="4682695" y="3159247"/>
            <a:ext cx="519694" cy="461665"/>
          </a:xfrm>
          <a:prstGeom prst="rect">
            <a:avLst/>
          </a:prstGeom>
          <a:noFill/>
        </p:spPr>
        <p:txBody>
          <a:bodyPr wrap="none" rtlCol="0">
            <a:spAutoFit/>
          </a:bodyPr>
          <a:lstStyle/>
          <a:p>
            <a:r>
              <a:rPr kumimoji="1" lang="en-US" altLang="ja-JP" sz="2400" dirty="0">
                <a:latin typeface="Symbol" pitchFamily="2" charset="2"/>
              </a:rPr>
              <a:t>K</a:t>
            </a:r>
            <a:r>
              <a:rPr kumimoji="1" lang="en-US" altLang="ja-JP" sz="2400" baseline="30000" dirty="0">
                <a:latin typeface="Symbol" pitchFamily="2" charset="2"/>
              </a:rPr>
              <a:t>+</a:t>
            </a:r>
            <a:endParaRPr kumimoji="1" lang="ja-JP" altLang="en-US" sz="2400" baseline="30000">
              <a:latin typeface="Symbol" pitchFamily="2" charset="2"/>
            </a:endParaRPr>
          </a:p>
        </p:txBody>
      </p:sp>
      <p:cxnSp>
        <p:nvCxnSpPr>
          <p:cNvPr id="35" name="直線コネクタ 34">
            <a:extLst>
              <a:ext uri="{FF2B5EF4-FFF2-40B4-BE49-F238E27FC236}">
                <a16:creationId xmlns:a16="http://schemas.microsoft.com/office/drawing/2014/main" id="{5E74B0F1-4C5C-F01D-56B5-C83D2BB5BBD4}"/>
              </a:ext>
            </a:extLst>
          </p:cNvPr>
          <p:cNvCxnSpPr>
            <a:cxnSpLocks/>
          </p:cNvCxnSpPr>
          <p:nvPr/>
        </p:nvCxnSpPr>
        <p:spPr>
          <a:xfrm flipV="1">
            <a:off x="3001625" y="3412218"/>
            <a:ext cx="344862" cy="79827"/>
          </a:xfrm>
          <a:prstGeom prst="line">
            <a:avLst/>
          </a:prstGeom>
          <a:ln w="28575">
            <a:solidFill>
              <a:srgbClr val="FF2600"/>
            </a:solidFill>
            <a:prstDash val="soli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50BF8FA4-F1D0-2FE9-881B-1621974FEF3A}"/>
              </a:ext>
            </a:extLst>
          </p:cNvPr>
          <p:cNvSpPr txBox="1"/>
          <p:nvPr/>
        </p:nvSpPr>
        <p:spPr>
          <a:xfrm>
            <a:off x="3036443" y="2944124"/>
            <a:ext cx="479618" cy="461665"/>
          </a:xfrm>
          <a:prstGeom prst="rect">
            <a:avLst/>
          </a:prstGeom>
          <a:noFill/>
        </p:spPr>
        <p:txBody>
          <a:bodyPr wrap="none" rtlCol="0">
            <a:spAutoFit/>
          </a:bodyPr>
          <a:lstStyle/>
          <a:p>
            <a:r>
              <a:rPr kumimoji="1" lang="en-US" altLang="ja-JP" sz="2400" dirty="0">
                <a:latin typeface="Symbol" pitchFamily="2" charset="2"/>
              </a:rPr>
              <a:t>S</a:t>
            </a:r>
            <a:r>
              <a:rPr kumimoji="1" lang="en-US" altLang="ja-JP" sz="2400" baseline="30000" dirty="0">
                <a:latin typeface="Symbol" pitchFamily="2" charset="2"/>
              </a:rPr>
              <a:t>-</a:t>
            </a:r>
            <a:endParaRPr kumimoji="1" lang="ja-JP" altLang="en-US" sz="2400" baseline="30000">
              <a:latin typeface="Symbol" pitchFamily="2" charset="2"/>
            </a:endParaRPr>
          </a:p>
        </p:txBody>
      </p:sp>
      <p:sp>
        <p:nvSpPr>
          <p:cNvPr id="40" name="テキスト ボックス 39">
            <a:extLst>
              <a:ext uri="{FF2B5EF4-FFF2-40B4-BE49-F238E27FC236}">
                <a16:creationId xmlns:a16="http://schemas.microsoft.com/office/drawing/2014/main" id="{AE104864-7A13-577B-800B-43B1CD77E53D}"/>
              </a:ext>
            </a:extLst>
          </p:cNvPr>
          <p:cNvSpPr txBox="1"/>
          <p:nvPr/>
        </p:nvSpPr>
        <p:spPr>
          <a:xfrm>
            <a:off x="1576915" y="3063715"/>
            <a:ext cx="888833" cy="276999"/>
          </a:xfrm>
          <a:prstGeom prst="rect">
            <a:avLst/>
          </a:prstGeom>
          <a:noFill/>
        </p:spPr>
        <p:txBody>
          <a:bodyPr wrap="none" rtlCol="0">
            <a:spAutoFit/>
          </a:bodyPr>
          <a:lstStyle/>
          <a:p>
            <a:r>
              <a:rPr kumimoji="1" lang="en-US" altLang="ja-JP" sz="1200" dirty="0"/>
              <a:t>LH</a:t>
            </a:r>
            <a:r>
              <a:rPr kumimoji="1" lang="en-US" altLang="ja-JP" sz="1200" baseline="-25000" dirty="0"/>
              <a:t>2</a:t>
            </a:r>
            <a:r>
              <a:rPr kumimoji="1" lang="en-US" altLang="ja-JP" sz="1200" dirty="0"/>
              <a:t> target</a:t>
            </a:r>
            <a:endParaRPr kumimoji="1" lang="ja-JP" altLang="en-US" sz="1200"/>
          </a:p>
        </p:txBody>
      </p:sp>
      <p:grpSp>
        <p:nvGrpSpPr>
          <p:cNvPr id="41" name="グループ化 40">
            <a:extLst>
              <a:ext uri="{FF2B5EF4-FFF2-40B4-BE49-F238E27FC236}">
                <a16:creationId xmlns:a16="http://schemas.microsoft.com/office/drawing/2014/main" id="{2FB5AB74-0F90-7276-1BF3-227270FD4C5E}"/>
              </a:ext>
            </a:extLst>
          </p:cNvPr>
          <p:cNvGrpSpPr/>
          <p:nvPr/>
        </p:nvGrpSpPr>
        <p:grpSpPr>
          <a:xfrm>
            <a:off x="1739764" y="2726789"/>
            <a:ext cx="2483610" cy="278295"/>
            <a:chOff x="3803912" y="1566786"/>
            <a:chExt cx="2483610" cy="278295"/>
          </a:xfrm>
        </p:grpSpPr>
        <p:cxnSp>
          <p:nvCxnSpPr>
            <p:cNvPr id="42" name="直線コネクタ 41">
              <a:extLst>
                <a:ext uri="{FF2B5EF4-FFF2-40B4-BE49-F238E27FC236}">
                  <a16:creationId xmlns:a16="http://schemas.microsoft.com/office/drawing/2014/main" id="{A5105DDD-0D9A-5F83-0DCF-5C60743E48F4}"/>
                </a:ext>
              </a:extLst>
            </p:cNvPr>
            <p:cNvCxnSpPr/>
            <p:nvPr/>
          </p:nvCxnSpPr>
          <p:spPr>
            <a:xfrm>
              <a:off x="3803912" y="1845081"/>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94ECC31-7DDB-6D6B-91B9-A54D4D886EB2}"/>
                </a:ext>
              </a:extLst>
            </p:cNvPr>
            <p:cNvCxnSpPr/>
            <p:nvPr/>
          </p:nvCxnSpPr>
          <p:spPr>
            <a:xfrm>
              <a:off x="3809904" y="1758942"/>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B72B296C-5A46-9B03-B1BA-87FCE6291197}"/>
                </a:ext>
              </a:extLst>
            </p:cNvPr>
            <p:cNvCxnSpPr/>
            <p:nvPr/>
          </p:nvCxnSpPr>
          <p:spPr>
            <a:xfrm>
              <a:off x="3803912" y="1662864"/>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507E86B-1D0B-8E6E-0788-55F264E2BB37}"/>
                </a:ext>
              </a:extLst>
            </p:cNvPr>
            <p:cNvCxnSpPr/>
            <p:nvPr/>
          </p:nvCxnSpPr>
          <p:spPr>
            <a:xfrm>
              <a:off x="3803912" y="1566786"/>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grpSp>
      <p:grpSp>
        <p:nvGrpSpPr>
          <p:cNvPr id="46" name="グループ化 45">
            <a:extLst>
              <a:ext uri="{FF2B5EF4-FFF2-40B4-BE49-F238E27FC236}">
                <a16:creationId xmlns:a16="http://schemas.microsoft.com/office/drawing/2014/main" id="{557B4CDF-34EB-12A7-6DA2-A4B68170837B}"/>
              </a:ext>
            </a:extLst>
          </p:cNvPr>
          <p:cNvGrpSpPr/>
          <p:nvPr/>
        </p:nvGrpSpPr>
        <p:grpSpPr>
          <a:xfrm>
            <a:off x="1733772" y="3953449"/>
            <a:ext cx="2483610" cy="278295"/>
            <a:chOff x="3803912" y="1566786"/>
            <a:chExt cx="2483610" cy="278295"/>
          </a:xfrm>
        </p:grpSpPr>
        <p:cxnSp>
          <p:nvCxnSpPr>
            <p:cNvPr id="47" name="直線コネクタ 46">
              <a:extLst>
                <a:ext uri="{FF2B5EF4-FFF2-40B4-BE49-F238E27FC236}">
                  <a16:creationId xmlns:a16="http://schemas.microsoft.com/office/drawing/2014/main" id="{CC3562C4-8FD9-E7EF-BDF9-3A63009BE123}"/>
                </a:ext>
              </a:extLst>
            </p:cNvPr>
            <p:cNvCxnSpPr/>
            <p:nvPr/>
          </p:nvCxnSpPr>
          <p:spPr>
            <a:xfrm>
              <a:off x="3803912" y="1845081"/>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745F388-50BD-D805-F25C-3D9632A87734}"/>
                </a:ext>
              </a:extLst>
            </p:cNvPr>
            <p:cNvCxnSpPr/>
            <p:nvPr/>
          </p:nvCxnSpPr>
          <p:spPr>
            <a:xfrm>
              <a:off x="3809904" y="1758942"/>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F8F33B5-E735-15E3-C233-2BA51B5F1191}"/>
                </a:ext>
              </a:extLst>
            </p:cNvPr>
            <p:cNvCxnSpPr/>
            <p:nvPr/>
          </p:nvCxnSpPr>
          <p:spPr>
            <a:xfrm>
              <a:off x="3803912" y="1662864"/>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0C90D7D-A729-3750-E87F-62CA1396E526}"/>
                </a:ext>
              </a:extLst>
            </p:cNvPr>
            <p:cNvCxnSpPr/>
            <p:nvPr/>
          </p:nvCxnSpPr>
          <p:spPr>
            <a:xfrm>
              <a:off x="3803912" y="1566786"/>
              <a:ext cx="2477618" cy="0"/>
            </a:xfrm>
            <a:prstGeom prst="line">
              <a:avLst/>
            </a:prstGeom>
            <a:ln w="38100">
              <a:solidFill>
                <a:srgbClr val="76D6FF"/>
              </a:solidFill>
            </a:ln>
          </p:spPr>
          <p:style>
            <a:lnRef idx="1">
              <a:schemeClr val="accent1"/>
            </a:lnRef>
            <a:fillRef idx="0">
              <a:schemeClr val="accent1"/>
            </a:fillRef>
            <a:effectRef idx="0">
              <a:schemeClr val="accent1"/>
            </a:effectRef>
            <a:fontRef idx="minor">
              <a:schemeClr val="tx1"/>
            </a:fontRef>
          </p:style>
        </p:cxnSp>
      </p:grpSp>
      <p:cxnSp>
        <p:nvCxnSpPr>
          <p:cNvPr id="3" name="直線コネクタ 2">
            <a:extLst>
              <a:ext uri="{FF2B5EF4-FFF2-40B4-BE49-F238E27FC236}">
                <a16:creationId xmlns:a16="http://schemas.microsoft.com/office/drawing/2014/main" id="{F78F70A7-1AEC-9803-3FB2-09FED1757A87}"/>
              </a:ext>
            </a:extLst>
          </p:cNvPr>
          <p:cNvCxnSpPr>
            <a:cxnSpLocks/>
          </p:cNvCxnSpPr>
          <p:nvPr/>
        </p:nvCxnSpPr>
        <p:spPr>
          <a:xfrm flipV="1">
            <a:off x="3349216" y="2577860"/>
            <a:ext cx="248685" cy="8499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EE637DF9-863D-040F-B0C7-3FD6441D7FC7}"/>
              </a:ext>
            </a:extLst>
          </p:cNvPr>
          <p:cNvCxnSpPr/>
          <p:nvPr/>
        </p:nvCxnSpPr>
        <p:spPr>
          <a:xfrm>
            <a:off x="3349216" y="3427836"/>
            <a:ext cx="224852" cy="66086"/>
          </a:xfrm>
          <a:prstGeom prst="line">
            <a:avLst/>
          </a:prstGeom>
          <a:ln w="28575">
            <a:solidFill>
              <a:srgbClr val="FF26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F6EDC1D-78FE-AF7C-9B34-A5924D8FF247}"/>
              </a:ext>
            </a:extLst>
          </p:cNvPr>
          <p:cNvCxnSpPr>
            <a:cxnSpLocks/>
          </p:cNvCxnSpPr>
          <p:nvPr/>
        </p:nvCxnSpPr>
        <p:spPr>
          <a:xfrm>
            <a:off x="3574068" y="3507663"/>
            <a:ext cx="215416" cy="89797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E1A4DE2-6099-DD1A-32D5-F3760298E5C0}"/>
              </a:ext>
            </a:extLst>
          </p:cNvPr>
          <p:cNvCxnSpPr/>
          <p:nvPr/>
        </p:nvCxnSpPr>
        <p:spPr>
          <a:xfrm flipV="1">
            <a:off x="3574068" y="3427836"/>
            <a:ext cx="640051" cy="66086"/>
          </a:xfrm>
          <a:prstGeom prst="line">
            <a:avLst/>
          </a:prstGeom>
          <a:ln w="38100"/>
        </p:spPr>
        <p:style>
          <a:lnRef idx="3">
            <a:schemeClr val="accent3"/>
          </a:lnRef>
          <a:fillRef idx="0">
            <a:schemeClr val="accent3"/>
          </a:fillRef>
          <a:effectRef idx="2">
            <a:schemeClr val="accent3"/>
          </a:effectRef>
          <a:fontRef idx="minor">
            <a:schemeClr val="tx1"/>
          </a:fontRef>
        </p:style>
      </p:cxnSp>
      <p:sp>
        <p:nvSpPr>
          <p:cNvPr id="24" name="テキスト ボックス 23">
            <a:extLst>
              <a:ext uri="{FF2B5EF4-FFF2-40B4-BE49-F238E27FC236}">
                <a16:creationId xmlns:a16="http://schemas.microsoft.com/office/drawing/2014/main" id="{A3048A45-5457-7814-52B7-D1142DDBD9FB}"/>
              </a:ext>
            </a:extLst>
          </p:cNvPr>
          <p:cNvSpPr txBox="1"/>
          <p:nvPr/>
        </p:nvSpPr>
        <p:spPr>
          <a:xfrm>
            <a:off x="3633349" y="3676488"/>
            <a:ext cx="465192" cy="461665"/>
          </a:xfrm>
          <a:prstGeom prst="rect">
            <a:avLst/>
          </a:prstGeom>
          <a:noFill/>
        </p:spPr>
        <p:txBody>
          <a:bodyPr wrap="none" rtlCol="0">
            <a:spAutoFit/>
          </a:bodyPr>
          <a:lstStyle/>
          <a:p>
            <a:r>
              <a:rPr kumimoji="1" lang="en-US" altLang="ja-JP" sz="2400" dirty="0">
                <a:latin typeface="Symbol" pitchFamily="2" charset="2"/>
              </a:rPr>
              <a:t>p</a:t>
            </a:r>
            <a:r>
              <a:rPr kumimoji="1" lang="en-US" altLang="ja-JP" sz="2400" baseline="30000" dirty="0">
                <a:latin typeface="Symbol" pitchFamily="2" charset="2"/>
              </a:rPr>
              <a:t>-</a:t>
            </a:r>
            <a:endParaRPr kumimoji="1" lang="ja-JP" altLang="en-US" sz="2400" baseline="30000">
              <a:latin typeface="Symbol" pitchFamily="2" charset="2"/>
            </a:endParaRPr>
          </a:p>
        </p:txBody>
      </p:sp>
      <p:sp>
        <p:nvSpPr>
          <p:cNvPr id="26" name="テキスト ボックス 25">
            <a:extLst>
              <a:ext uri="{FF2B5EF4-FFF2-40B4-BE49-F238E27FC236}">
                <a16:creationId xmlns:a16="http://schemas.microsoft.com/office/drawing/2014/main" id="{0F78BB1B-903D-70B3-B701-D48DA87B9C0F}"/>
              </a:ext>
            </a:extLst>
          </p:cNvPr>
          <p:cNvSpPr txBox="1"/>
          <p:nvPr/>
        </p:nvSpPr>
        <p:spPr>
          <a:xfrm>
            <a:off x="4137667" y="3088107"/>
            <a:ext cx="356188" cy="461665"/>
          </a:xfrm>
          <a:prstGeom prst="rect">
            <a:avLst/>
          </a:prstGeom>
          <a:noFill/>
        </p:spPr>
        <p:txBody>
          <a:bodyPr wrap="none" rtlCol="0">
            <a:spAutoFit/>
          </a:bodyPr>
          <a:lstStyle/>
          <a:p>
            <a:r>
              <a:rPr kumimoji="1" lang="en-US" altLang="ja-JP" sz="2400" dirty="0"/>
              <a:t>n</a:t>
            </a:r>
            <a:endParaRPr kumimoji="1" lang="ja-JP" altLang="en-US" sz="2400"/>
          </a:p>
        </p:txBody>
      </p:sp>
      <p:sp>
        <p:nvSpPr>
          <p:cNvPr id="37" name="テキスト ボックス 36">
            <a:extLst>
              <a:ext uri="{FF2B5EF4-FFF2-40B4-BE49-F238E27FC236}">
                <a16:creationId xmlns:a16="http://schemas.microsoft.com/office/drawing/2014/main" id="{FE6BFCDB-CCD9-BEEF-A63F-8E085B498033}"/>
              </a:ext>
            </a:extLst>
          </p:cNvPr>
          <p:cNvSpPr txBox="1"/>
          <p:nvPr/>
        </p:nvSpPr>
        <p:spPr>
          <a:xfrm>
            <a:off x="3517778" y="2576257"/>
            <a:ext cx="356188" cy="461665"/>
          </a:xfrm>
          <a:prstGeom prst="rect">
            <a:avLst/>
          </a:prstGeom>
          <a:noFill/>
        </p:spPr>
        <p:txBody>
          <a:bodyPr wrap="none" rtlCol="0">
            <a:spAutoFit/>
          </a:bodyPr>
          <a:lstStyle/>
          <a:p>
            <a:r>
              <a:rPr kumimoji="1" lang="en-US" altLang="ja-JP" sz="2400" dirty="0"/>
              <a:t>p</a:t>
            </a:r>
            <a:endParaRPr kumimoji="1" lang="ja-JP" altLang="en-US" sz="2400"/>
          </a:p>
        </p:txBody>
      </p:sp>
    </p:spTree>
    <p:extLst>
      <p:ext uri="{BB962C8B-B14F-4D97-AF65-F5344CB8AC3E}">
        <p14:creationId xmlns:p14="http://schemas.microsoft.com/office/powerpoint/2010/main" val="2089156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3FB909-9AB1-9C4C-BDCD-FDE586F92F1B}"/>
              </a:ext>
            </a:extLst>
          </p:cNvPr>
          <p:cNvSpPr>
            <a:spLocks noGrp="1"/>
          </p:cNvSpPr>
          <p:nvPr>
            <p:ph type="title"/>
          </p:nvPr>
        </p:nvSpPr>
        <p:spPr>
          <a:xfrm>
            <a:off x="2080284" y="44970"/>
            <a:ext cx="8031433" cy="759137"/>
          </a:xfrm>
        </p:spPr>
        <p:txBody>
          <a:bodyPr/>
          <a:lstStyle/>
          <a:p>
            <a:r>
              <a:rPr lang="en-US" altLang="ja-JP" dirty="0">
                <a:sym typeface="Wingdings" pitchFamily="2" charset="2"/>
              </a:rPr>
              <a:t>d</a:t>
            </a:r>
            <a:r>
              <a:rPr lang="en-US" altLang="ja-JP" dirty="0">
                <a:latin typeface="Symbol" pitchFamily="2" charset="2"/>
                <a:sym typeface="Wingdings" pitchFamily="2" charset="2"/>
              </a:rPr>
              <a:t>s</a:t>
            </a:r>
            <a:r>
              <a:rPr lang="en-US" altLang="ja-JP" dirty="0">
                <a:sym typeface="Wingdings" pitchFamily="2" charset="2"/>
              </a:rPr>
              <a:t>/</a:t>
            </a:r>
            <a:r>
              <a:rPr lang="en-US" altLang="ja-JP" dirty="0" err="1">
                <a:sym typeface="Wingdings" pitchFamily="2" charset="2"/>
              </a:rPr>
              <a:t>d</a:t>
            </a:r>
            <a:r>
              <a:rPr lang="en-US" altLang="ja-JP" dirty="0" err="1">
                <a:latin typeface="Symbol" pitchFamily="2" charset="2"/>
                <a:sym typeface="Wingdings" pitchFamily="2" charset="2"/>
              </a:rPr>
              <a:t>W</a:t>
            </a:r>
            <a:r>
              <a:rPr lang="en-US" altLang="ja-JP" dirty="0">
                <a:sym typeface="Wingdings" pitchFamily="2" charset="2"/>
              </a:rPr>
              <a:t> of the </a:t>
            </a:r>
            <a:r>
              <a:rPr lang="en-US" altLang="ja-JP" dirty="0">
                <a:latin typeface="Symbol" pitchFamily="2" charset="2"/>
                <a:sym typeface="Wingdings" pitchFamily="2" charset="2"/>
              </a:rPr>
              <a:t>S</a:t>
            </a:r>
            <a:r>
              <a:rPr lang="en-US" altLang="ja-JP" baseline="30000" dirty="0">
                <a:latin typeface="Symbol" pitchFamily="2" charset="2"/>
                <a:sym typeface="Wingdings" pitchFamily="2" charset="2"/>
              </a:rPr>
              <a:t>-</a:t>
            </a:r>
            <a:r>
              <a:rPr lang="en-US" altLang="ja-JP" dirty="0">
                <a:sym typeface="Wingdings" pitchFamily="2" charset="2"/>
              </a:rPr>
              <a:t>p channels</a:t>
            </a:r>
            <a:endParaRPr kumimoji="1" lang="ja-JP" altLang="en-US"/>
          </a:p>
        </p:txBody>
      </p:sp>
      <p:pic>
        <p:nvPicPr>
          <p:cNvPr id="4" name="図 3" descr="グラフ, ヒストグラム&#10;&#10;自動的に生成された説明">
            <a:extLst>
              <a:ext uri="{FF2B5EF4-FFF2-40B4-BE49-F238E27FC236}">
                <a16:creationId xmlns:a16="http://schemas.microsoft.com/office/drawing/2014/main" id="{B7B79C4E-B5C9-FC4D-8BF6-9AC0308739DE}"/>
              </a:ext>
            </a:extLst>
          </p:cNvPr>
          <p:cNvPicPr>
            <a:picLocks noChangeAspect="1"/>
          </p:cNvPicPr>
          <p:nvPr/>
        </p:nvPicPr>
        <p:blipFill rotWithShape="1">
          <a:blip r:embed="rId3"/>
          <a:srcRect t="6481"/>
          <a:stretch/>
        </p:blipFill>
        <p:spPr>
          <a:xfrm>
            <a:off x="10498" y="1147465"/>
            <a:ext cx="5965582" cy="4089195"/>
          </a:xfrm>
          <a:prstGeom prst="rect">
            <a:avLst/>
          </a:prstGeom>
        </p:spPr>
      </p:pic>
      <p:pic>
        <p:nvPicPr>
          <p:cNvPr id="6" name="図 5">
            <a:extLst>
              <a:ext uri="{FF2B5EF4-FFF2-40B4-BE49-F238E27FC236}">
                <a16:creationId xmlns:a16="http://schemas.microsoft.com/office/drawing/2014/main" id="{A290F47F-F034-A349-B43A-61F169BAF2BE}"/>
              </a:ext>
            </a:extLst>
          </p:cNvPr>
          <p:cNvPicPr>
            <a:picLocks noChangeAspect="1"/>
          </p:cNvPicPr>
          <p:nvPr/>
        </p:nvPicPr>
        <p:blipFill rotWithShape="1">
          <a:blip r:embed="rId4"/>
          <a:srcRect t="6985"/>
          <a:stretch/>
        </p:blipFill>
        <p:spPr>
          <a:xfrm>
            <a:off x="5865646" y="1621340"/>
            <a:ext cx="6315856" cy="2884753"/>
          </a:xfrm>
          <a:prstGeom prst="rect">
            <a:avLst/>
          </a:prstGeom>
        </p:spPr>
      </p:pic>
      <p:sp>
        <p:nvSpPr>
          <p:cNvPr id="7" name="テキスト ボックス 6">
            <a:extLst>
              <a:ext uri="{FF2B5EF4-FFF2-40B4-BE49-F238E27FC236}">
                <a16:creationId xmlns:a16="http://schemas.microsoft.com/office/drawing/2014/main" id="{DA0722C2-020B-1C47-8257-8A8E3C8E0F64}"/>
              </a:ext>
            </a:extLst>
          </p:cNvPr>
          <p:cNvSpPr txBox="1"/>
          <p:nvPr/>
        </p:nvSpPr>
        <p:spPr>
          <a:xfrm>
            <a:off x="4270241" y="882461"/>
            <a:ext cx="3348994" cy="307777"/>
          </a:xfrm>
          <a:prstGeom prst="rect">
            <a:avLst/>
          </a:prstGeom>
          <a:noFill/>
        </p:spPr>
        <p:txBody>
          <a:bodyPr wrap="none" rtlCol="0">
            <a:spAutoFit/>
          </a:bodyPr>
          <a:lstStyle/>
          <a:p>
            <a:r>
              <a:rPr kumimoji="1" lang="en-US" altLang="ja-JP" sz="1400" dirty="0"/>
              <a:t>K. Miwa et al., PRC 104, 045204 (2021)</a:t>
            </a:r>
            <a:endParaRPr kumimoji="1" lang="ja-JP" altLang="en-US" sz="1400"/>
          </a:p>
        </p:txBody>
      </p:sp>
      <p:sp>
        <p:nvSpPr>
          <p:cNvPr id="8" name="テキスト ボックス 7">
            <a:extLst>
              <a:ext uri="{FF2B5EF4-FFF2-40B4-BE49-F238E27FC236}">
                <a16:creationId xmlns:a16="http://schemas.microsoft.com/office/drawing/2014/main" id="{30DEC8B5-3FFA-CE4C-9C25-767604B3ECF3}"/>
              </a:ext>
            </a:extLst>
          </p:cNvPr>
          <p:cNvSpPr txBox="1"/>
          <p:nvPr/>
        </p:nvSpPr>
        <p:spPr>
          <a:xfrm>
            <a:off x="8843006" y="794707"/>
            <a:ext cx="3311869" cy="307777"/>
          </a:xfrm>
          <a:prstGeom prst="rect">
            <a:avLst/>
          </a:prstGeom>
          <a:noFill/>
        </p:spPr>
        <p:txBody>
          <a:bodyPr wrap="none" rtlCol="0">
            <a:spAutoFit/>
          </a:bodyPr>
          <a:lstStyle/>
          <a:p>
            <a:r>
              <a:rPr kumimoji="1" lang="en-US" altLang="ja-JP" sz="1400" dirty="0"/>
              <a:t>K. Miwa et al., PRL 128, 072501 (2022)</a:t>
            </a:r>
            <a:endParaRPr kumimoji="1" lang="ja-JP" altLang="en-US" sz="1400"/>
          </a:p>
        </p:txBody>
      </p:sp>
      <p:sp>
        <p:nvSpPr>
          <p:cNvPr id="9" name="テキスト ボックス 8">
            <a:extLst>
              <a:ext uri="{FF2B5EF4-FFF2-40B4-BE49-F238E27FC236}">
                <a16:creationId xmlns:a16="http://schemas.microsoft.com/office/drawing/2014/main" id="{34C9CC90-BB5D-1A42-8812-B45C3F959CBB}"/>
              </a:ext>
            </a:extLst>
          </p:cNvPr>
          <p:cNvSpPr txBox="1"/>
          <p:nvPr/>
        </p:nvSpPr>
        <p:spPr>
          <a:xfrm>
            <a:off x="4121785" y="5740127"/>
            <a:ext cx="7349609" cy="646331"/>
          </a:xfrm>
          <a:prstGeom prst="rect">
            <a:avLst/>
          </a:prstGeom>
          <a:noFill/>
        </p:spPr>
        <p:txBody>
          <a:bodyPr wrap="square" rtlCol="0">
            <a:spAutoFit/>
          </a:bodyPr>
          <a:lstStyle/>
          <a:p>
            <a:pPr marL="285750" indent="-285750">
              <a:buFont typeface="Arial" panose="020B0604020202020204" pitchFamily="34" charset="0"/>
              <a:buChar char="•"/>
            </a:pPr>
            <a:r>
              <a:rPr lang="en-US" altLang="ja-JP" dirty="0"/>
              <a:t>fss2, Chiral </a:t>
            </a:r>
            <a:r>
              <a:rPr kumimoji="1" lang="en-US" altLang="ja-JP" dirty="0"/>
              <a:t>EFT show a reasonable angular dependence.</a:t>
            </a:r>
          </a:p>
          <a:p>
            <a:pPr marL="285750" indent="-285750">
              <a:buFont typeface="Arial" panose="020B0604020202020204" pitchFamily="34" charset="0"/>
              <a:buChar char="•"/>
            </a:pPr>
            <a:r>
              <a:rPr lang="en-US" altLang="ja-JP" dirty="0"/>
              <a:t>Nijmegen ESC models clearly underestimate the forward angle.</a:t>
            </a:r>
            <a:r>
              <a:rPr kumimoji="1" lang="en-US" altLang="ja-JP" dirty="0"/>
              <a:t> </a:t>
            </a:r>
            <a:endParaRPr kumimoji="1" lang="ja-JP" altLang="en-US"/>
          </a:p>
        </p:txBody>
      </p:sp>
      <p:sp>
        <p:nvSpPr>
          <p:cNvPr id="10" name="テキスト ボックス 9">
            <a:extLst>
              <a:ext uri="{FF2B5EF4-FFF2-40B4-BE49-F238E27FC236}">
                <a16:creationId xmlns:a16="http://schemas.microsoft.com/office/drawing/2014/main" id="{F47C3856-31F8-AD43-90DA-1ED32D69C5D9}"/>
              </a:ext>
            </a:extLst>
          </p:cNvPr>
          <p:cNvSpPr txBox="1"/>
          <p:nvPr/>
        </p:nvSpPr>
        <p:spPr>
          <a:xfrm>
            <a:off x="1716337" y="828196"/>
            <a:ext cx="2553904"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2000" dirty="0">
                <a:latin typeface="Symbol" pitchFamily="2" charset="2"/>
              </a:rPr>
              <a:t>S</a:t>
            </a:r>
            <a:r>
              <a:rPr kumimoji="1" lang="en-US" altLang="ja-JP" sz="2000" baseline="30000" dirty="0">
                <a:latin typeface="Symbol" pitchFamily="2" charset="2"/>
              </a:rPr>
              <a:t>-</a:t>
            </a:r>
            <a:r>
              <a:rPr kumimoji="1" lang="en-US" altLang="ja-JP" sz="2000" dirty="0"/>
              <a:t>p elastic scattering</a:t>
            </a:r>
            <a:endParaRPr kumimoji="1" lang="ja-JP" altLang="en-US" sz="2000"/>
          </a:p>
        </p:txBody>
      </p:sp>
      <p:sp>
        <p:nvSpPr>
          <p:cNvPr id="11" name="テキスト ボックス 10">
            <a:extLst>
              <a:ext uri="{FF2B5EF4-FFF2-40B4-BE49-F238E27FC236}">
                <a16:creationId xmlns:a16="http://schemas.microsoft.com/office/drawing/2014/main" id="{3B2A68BD-D6B3-194A-A829-F79E3278AF5E}"/>
              </a:ext>
            </a:extLst>
          </p:cNvPr>
          <p:cNvSpPr txBox="1"/>
          <p:nvPr/>
        </p:nvSpPr>
        <p:spPr>
          <a:xfrm>
            <a:off x="7796590" y="1182857"/>
            <a:ext cx="3324949"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sz="2000" dirty="0" err="1">
                <a:latin typeface="Symbol" pitchFamily="2" charset="2"/>
              </a:rPr>
              <a:t>S</a:t>
            </a:r>
            <a:r>
              <a:rPr kumimoji="1" lang="en-US" altLang="ja-JP" sz="2000" baseline="30000" dirty="0" err="1">
                <a:latin typeface="Symbol" pitchFamily="2" charset="2"/>
              </a:rPr>
              <a:t>-</a:t>
            </a:r>
            <a:r>
              <a:rPr kumimoji="1" lang="en-US" altLang="ja-JP" sz="2000" dirty="0" err="1"/>
              <a:t>p</a:t>
            </a:r>
            <a:r>
              <a:rPr kumimoji="1" lang="en-US" altLang="ja-JP" sz="2000" dirty="0" err="1">
                <a:sym typeface="Wingdings" pitchFamily="2" charset="2"/>
              </a:rPr>
              <a:t></a:t>
            </a:r>
            <a:r>
              <a:rPr kumimoji="1" lang="en-US" altLang="ja-JP" sz="2000" dirty="0" err="1">
                <a:latin typeface="Symbol" pitchFamily="2" charset="2"/>
                <a:sym typeface="Wingdings" pitchFamily="2" charset="2"/>
              </a:rPr>
              <a:t>L</a:t>
            </a:r>
            <a:r>
              <a:rPr kumimoji="1" lang="en-US" altLang="ja-JP" sz="2000" dirty="0" err="1">
                <a:sym typeface="Wingdings" pitchFamily="2" charset="2"/>
              </a:rPr>
              <a:t>n</a:t>
            </a:r>
            <a:r>
              <a:rPr kumimoji="1" lang="en-US" altLang="ja-JP" sz="2000" dirty="0"/>
              <a:t> inelastic scattering</a:t>
            </a:r>
            <a:endParaRPr kumimoji="1" lang="ja-JP" altLang="en-US" sz="2000"/>
          </a:p>
        </p:txBody>
      </p:sp>
      <p:sp>
        <p:nvSpPr>
          <p:cNvPr id="12" name="テキスト ボックス 11">
            <a:extLst>
              <a:ext uri="{FF2B5EF4-FFF2-40B4-BE49-F238E27FC236}">
                <a16:creationId xmlns:a16="http://schemas.microsoft.com/office/drawing/2014/main" id="{A605D7C8-4225-4340-A494-D711D170C9DE}"/>
              </a:ext>
            </a:extLst>
          </p:cNvPr>
          <p:cNvSpPr txBox="1"/>
          <p:nvPr/>
        </p:nvSpPr>
        <p:spPr>
          <a:xfrm>
            <a:off x="794479" y="5132332"/>
            <a:ext cx="4608954" cy="369332"/>
          </a:xfrm>
          <a:prstGeom prst="rect">
            <a:avLst/>
          </a:prstGeom>
          <a:noFill/>
        </p:spPr>
        <p:txBody>
          <a:bodyPr wrap="none" rtlCol="0">
            <a:spAutoFit/>
          </a:bodyPr>
          <a:lstStyle/>
          <a:p>
            <a:r>
              <a:rPr kumimoji="1" lang="en-US" altLang="ja-JP" dirty="0"/>
              <a:t>Clear forward peaking angular dependence</a:t>
            </a:r>
            <a:endParaRPr kumimoji="1" lang="ja-JP" altLang="en-US"/>
          </a:p>
        </p:txBody>
      </p:sp>
      <p:sp>
        <p:nvSpPr>
          <p:cNvPr id="14" name="テキスト ボックス 13">
            <a:extLst>
              <a:ext uri="{FF2B5EF4-FFF2-40B4-BE49-F238E27FC236}">
                <a16:creationId xmlns:a16="http://schemas.microsoft.com/office/drawing/2014/main" id="{A0A6D347-83E4-B24F-B1C0-4A29A5BBAAD6}"/>
              </a:ext>
            </a:extLst>
          </p:cNvPr>
          <p:cNvSpPr txBox="1"/>
          <p:nvPr/>
        </p:nvSpPr>
        <p:spPr>
          <a:xfrm>
            <a:off x="6912514" y="4610636"/>
            <a:ext cx="4332554" cy="369332"/>
          </a:xfrm>
          <a:prstGeom prst="rect">
            <a:avLst/>
          </a:prstGeom>
          <a:noFill/>
        </p:spPr>
        <p:txBody>
          <a:bodyPr wrap="square">
            <a:spAutoFit/>
          </a:bodyPr>
          <a:lstStyle/>
          <a:p>
            <a:r>
              <a:rPr lang="en-US" altLang="ja-JP" dirty="0"/>
              <a:t>M</a:t>
            </a:r>
            <a:r>
              <a:rPr kumimoji="1" lang="en-US" altLang="ja-JP" dirty="0"/>
              <a:t>oderate forward peaking dependence </a:t>
            </a:r>
            <a:endParaRPr lang="ja-JP" altLang="en-US"/>
          </a:p>
        </p:txBody>
      </p:sp>
      <p:sp>
        <p:nvSpPr>
          <p:cNvPr id="15" name="テキスト ボックス 14">
            <a:extLst>
              <a:ext uri="{FF2B5EF4-FFF2-40B4-BE49-F238E27FC236}">
                <a16:creationId xmlns:a16="http://schemas.microsoft.com/office/drawing/2014/main" id="{BF0A2E33-D273-2040-96BE-F69B53F1590E}"/>
              </a:ext>
            </a:extLst>
          </p:cNvPr>
          <p:cNvSpPr txBox="1"/>
          <p:nvPr/>
        </p:nvSpPr>
        <p:spPr>
          <a:xfrm>
            <a:off x="1087569" y="5690008"/>
            <a:ext cx="2787943" cy="369332"/>
          </a:xfrm>
          <a:prstGeom prst="rect">
            <a:avLst/>
          </a:prstGeom>
          <a:noFill/>
        </p:spPr>
        <p:txBody>
          <a:bodyPr wrap="none" rtlCol="0">
            <a:spAutoFit/>
          </a:bodyPr>
          <a:lstStyle/>
          <a:p>
            <a:r>
              <a:rPr kumimoji="1" lang="en-US" altLang="ja-JP" u="sng" dirty="0"/>
              <a:t>Comparison with theories</a:t>
            </a:r>
            <a:endParaRPr kumimoji="1" lang="ja-JP" altLang="en-US" u="sng"/>
          </a:p>
        </p:txBody>
      </p:sp>
      <p:sp>
        <p:nvSpPr>
          <p:cNvPr id="3" name="スライド番号プレースホルダー 2">
            <a:extLst>
              <a:ext uri="{FF2B5EF4-FFF2-40B4-BE49-F238E27FC236}">
                <a16:creationId xmlns:a16="http://schemas.microsoft.com/office/drawing/2014/main" id="{368F1361-9A34-2C4C-A725-030C91ABF429}"/>
              </a:ext>
            </a:extLst>
          </p:cNvPr>
          <p:cNvSpPr>
            <a:spLocks noGrp="1"/>
          </p:cNvSpPr>
          <p:nvPr>
            <p:ph type="sldNum" sz="quarter" idx="12"/>
          </p:nvPr>
        </p:nvSpPr>
        <p:spPr/>
        <p:txBody>
          <a:bodyPr/>
          <a:lstStyle/>
          <a:p>
            <a:fld id="{11A71338-8BA2-4C79-A6C5-5A8E30081D0C}" type="slidenum">
              <a:rPr lang="en-US" smtClean="0"/>
              <a:pPr/>
              <a:t>47</a:t>
            </a:fld>
            <a:endParaRPr lang="en-US" dirty="0"/>
          </a:p>
        </p:txBody>
      </p:sp>
    </p:spTree>
    <p:extLst>
      <p:ext uri="{BB962C8B-B14F-4D97-AF65-F5344CB8AC3E}">
        <p14:creationId xmlns:p14="http://schemas.microsoft.com/office/powerpoint/2010/main" val="3202450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FEE256B-7046-304B-C2EA-6B965631AADA}"/>
              </a:ext>
            </a:extLst>
          </p:cNvPr>
          <p:cNvGrpSpPr/>
          <p:nvPr/>
        </p:nvGrpSpPr>
        <p:grpSpPr>
          <a:xfrm>
            <a:off x="6761016" y="2155276"/>
            <a:ext cx="5402456" cy="3848075"/>
            <a:chOff x="6492263" y="1558180"/>
            <a:chExt cx="5402456" cy="3848075"/>
          </a:xfrm>
        </p:grpSpPr>
        <p:pic>
          <p:nvPicPr>
            <p:cNvPr id="8" name="図 7" descr="グラフ, 折れ線グラフ&#10;&#10;自動的に生成された説明">
              <a:extLst>
                <a:ext uri="{FF2B5EF4-FFF2-40B4-BE49-F238E27FC236}">
                  <a16:creationId xmlns:a16="http://schemas.microsoft.com/office/drawing/2014/main" id="{C1CF8281-DAED-FCBD-FD4E-F5532BA2987E}"/>
                </a:ext>
              </a:extLst>
            </p:cNvPr>
            <p:cNvPicPr>
              <a:picLocks noChangeAspect="1"/>
            </p:cNvPicPr>
            <p:nvPr/>
          </p:nvPicPr>
          <p:blipFill>
            <a:blip r:embed="rId3"/>
            <a:stretch>
              <a:fillRect/>
            </a:stretch>
          </p:blipFill>
          <p:spPr>
            <a:xfrm>
              <a:off x="6492263" y="1683057"/>
              <a:ext cx="5235042" cy="3723198"/>
            </a:xfrm>
            <a:prstGeom prst="rect">
              <a:avLst/>
            </a:prstGeom>
          </p:spPr>
        </p:pic>
        <p:sp>
          <p:nvSpPr>
            <p:cNvPr id="9" name="テキスト ボックス 8">
              <a:extLst>
                <a:ext uri="{FF2B5EF4-FFF2-40B4-BE49-F238E27FC236}">
                  <a16:creationId xmlns:a16="http://schemas.microsoft.com/office/drawing/2014/main" id="{211C9947-5915-BDE5-85F9-C7DD167FEF50}"/>
                </a:ext>
              </a:extLst>
            </p:cNvPr>
            <p:cNvSpPr txBox="1"/>
            <p:nvPr/>
          </p:nvSpPr>
          <p:spPr>
            <a:xfrm>
              <a:off x="6644564" y="1558180"/>
              <a:ext cx="525015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First experimental derivation of phase shift of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18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1</a:t>
              </a:r>
              <a:endParaRPr kumimoji="1" lang="ja-JP" altLang="en-US" sz="1800" b="0" i="0" u="none" strike="noStrike" kern="1200" cap="none" spc="0" normalizeH="0" baseline="-2500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1" name="テキスト ボックス 10">
              <a:extLst>
                <a:ext uri="{FF2B5EF4-FFF2-40B4-BE49-F238E27FC236}">
                  <a16:creationId xmlns:a16="http://schemas.microsoft.com/office/drawing/2014/main" id="{D8F3085A-D0CC-435C-2FB6-1579CE724880}"/>
                </a:ext>
              </a:extLst>
            </p:cNvPr>
            <p:cNvSpPr txBox="1"/>
            <p:nvPr/>
          </p:nvSpPr>
          <p:spPr>
            <a:xfrm>
              <a:off x="7618676" y="3929148"/>
              <a:ext cx="7761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d</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18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1</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2" name="タイトル 1">
            <a:extLst>
              <a:ext uri="{FF2B5EF4-FFF2-40B4-BE49-F238E27FC236}">
                <a16:creationId xmlns:a16="http://schemas.microsoft.com/office/drawing/2014/main" id="{33326502-9A06-A64A-8961-31F82D6E2E17}"/>
              </a:ext>
            </a:extLst>
          </p:cNvPr>
          <p:cNvSpPr>
            <a:spLocks noGrp="1"/>
          </p:cNvSpPr>
          <p:nvPr>
            <p:ph type="title"/>
          </p:nvPr>
        </p:nvSpPr>
        <p:spPr>
          <a:xfrm>
            <a:off x="814891" y="-118037"/>
            <a:ext cx="8202075" cy="1038398"/>
          </a:xfrm>
        </p:spPr>
        <p:txBody>
          <a:bodyPr>
            <a:normAutofit/>
          </a:bodyPr>
          <a:lstStyle/>
          <a:p>
            <a:r>
              <a:rPr lang="en-US" altLang="ja-JP" sz="3200" dirty="0">
                <a:sym typeface="Wingdings" pitchFamily="2" charset="2"/>
              </a:rPr>
              <a:t>d</a:t>
            </a:r>
            <a:r>
              <a:rPr lang="en-US" altLang="ja-JP" sz="3200" dirty="0">
                <a:latin typeface="Symbol" pitchFamily="2" charset="2"/>
                <a:sym typeface="Wingdings" pitchFamily="2" charset="2"/>
              </a:rPr>
              <a:t>s</a:t>
            </a:r>
            <a:r>
              <a:rPr lang="en-US" altLang="ja-JP" sz="3200" dirty="0">
                <a:sym typeface="Wingdings" pitchFamily="2" charset="2"/>
              </a:rPr>
              <a:t>/</a:t>
            </a:r>
            <a:r>
              <a:rPr lang="en-US" altLang="ja-JP" sz="3200" dirty="0" err="1">
                <a:sym typeface="Wingdings" pitchFamily="2" charset="2"/>
              </a:rPr>
              <a:t>d</a:t>
            </a:r>
            <a:r>
              <a:rPr lang="en-US" altLang="ja-JP" sz="3200" dirty="0" err="1">
                <a:latin typeface="Symbol" pitchFamily="2" charset="2"/>
                <a:sym typeface="Wingdings" pitchFamily="2" charset="2"/>
              </a:rPr>
              <a:t>W</a:t>
            </a:r>
            <a:r>
              <a:rPr lang="en-US" altLang="ja-JP" sz="3200" dirty="0">
                <a:sym typeface="Wingdings" pitchFamily="2" charset="2"/>
              </a:rPr>
              <a:t> of </a:t>
            </a:r>
            <a:r>
              <a:rPr kumimoji="1" lang="en-US" altLang="ja-JP" sz="3200" dirty="0" err="1">
                <a:latin typeface="Symbol" pitchFamily="2" charset="2"/>
              </a:rPr>
              <a:t>S</a:t>
            </a:r>
            <a:r>
              <a:rPr kumimoji="1" lang="en-US" altLang="ja-JP" sz="3200" baseline="30000" dirty="0" err="1"/>
              <a:t>+</a:t>
            </a:r>
            <a:r>
              <a:rPr kumimoji="1" lang="en-US" altLang="ja-JP" sz="3200" dirty="0" err="1"/>
              <a:t>p</a:t>
            </a:r>
            <a:r>
              <a:rPr kumimoji="1" lang="en-US" altLang="ja-JP" sz="3200" dirty="0"/>
              <a:t> elastic scattering</a:t>
            </a:r>
            <a:endParaRPr kumimoji="1" lang="ja-JP" altLang="en-US" sz="3200"/>
          </a:p>
        </p:txBody>
      </p:sp>
      <p:grpSp>
        <p:nvGrpSpPr>
          <p:cNvPr id="4" name="グループ化 3">
            <a:extLst>
              <a:ext uri="{FF2B5EF4-FFF2-40B4-BE49-F238E27FC236}">
                <a16:creationId xmlns:a16="http://schemas.microsoft.com/office/drawing/2014/main" id="{6C5F3577-DBD1-1846-8F29-1A9163121FD4}"/>
              </a:ext>
            </a:extLst>
          </p:cNvPr>
          <p:cNvGrpSpPr/>
          <p:nvPr/>
        </p:nvGrpSpPr>
        <p:grpSpPr>
          <a:xfrm>
            <a:off x="31380" y="1441885"/>
            <a:ext cx="8052446" cy="4759355"/>
            <a:chOff x="5368865" y="800425"/>
            <a:chExt cx="8052446" cy="4759355"/>
          </a:xfrm>
        </p:grpSpPr>
        <p:pic>
          <p:nvPicPr>
            <p:cNvPr id="5" name="図 4" descr="グラフィカル ユーザー インターフェイス, グラフ, ヒストグラム&#10;&#10;自動的に生成された説明">
              <a:extLst>
                <a:ext uri="{FF2B5EF4-FFF2-40B4-BE49-F238E27FC236}">
                  <a16:creationId xmlns:a16="http://schemas.microsoft.com/office/drawing/2014/main" id="{FF882841-66E9-BC49-A917-B79E897C8297}"/>
                </a:ext>
              </a:extLst>
            </p:cNvPr>
            <p:cNvPicPr>
              <a:picLocks noChangeAspect="1"/>
            </p:cNvPicPr>
            <p:nvPr/>
          </p:nvPicPr>
          <p:blipFill>
            <a:blip r:embed="rId4"/>
            <a:stretch>
              <a:fillRect/>
            </a:stretch>
          </p:blipFill>
          <p:spPr>
            <a:xfrm>
              <a:off x="5647835" y="800425"/>
              <a:ext cx="6256296" cy="4341103"/>
            </a:xfrm>
            <a:prstGeom prst="rect">
              <a:avLst/>
            </a:prstGeom>
          </p:spPr>
        </p:pic>
        <p:sp>
          <p:nvSpPr>
            <p:cNvPr id="132" name="テキスト ボックス 131">
              <a:extLst>
                <a:ext uri="{FF2B5EF4-FFF2-40B4-BE49-F238E27FC236}">
                  <a16:creationId xmlns:a16="http://schemas.microsoft.com/office/drawing/2014/main" id="{5E969D8F-0A9E-CC43-AD45-DF4793C18381}"/>
                </a:ext>
              </a:extLst>
            </p:cNvPr>
            <p:cNvSpPr txBox="1"/>
            <p:nvPr/>
          </p:nvSpPr>
          <p:spPr>
            <a:xfrm>
              <a:off x="5368865" y="5190448"/>
              <a:ext cx="8052446" cy="369332"/>
            </a:xfrm>
            <a:prstGeom prst="rect">
              <a:avLst/>
            </a:prstGeom>
            <a:noFill/>
          </p:spPr>
          <p:txBody>
            <a:bodyPr wrap="square" rtlCol="0">
              <a:spAutoFit/>
            </a:bodyPr>
            <a:lstStyle/>
            <a:p>
              <a:r>
                <a:rPr kumimoji="1" lang="en-US" altLang="ja-JP" b="1" dirty="0">
                  <a:solidFill>
                    <a:srgbClr val="FF0000"/>
                  </a:solidFill>
                </a:rPr>
                <a:t>E40 data : much smaller than fss2 prediction and E289 results</a:t>
              </a:r>
              <a:endParaRPr kumimoji="1" lang="ja-JP" altLang="en-US" b="1">
                <a:solidFill>
                  <a:srgbClr val="FF0000"/>
                </a:solidFill>
              </a:endParaRPr>
            </a:p>
          </p:txBody>
        </p:sp>
      </p:grpSp>
      <p:sp>
        <p:nvSpPr>
          <p:cNvPr id="134" name="テキスト ボックス 133">
            <a:extLst>
              <a:ext uri="{FF2B5EF4-FFF2-40B4-BE49-F238E27FC236}">
                <a16:creationId xmlns:a16="http://schemas.microsoft.com/office/drawing/2014/main" id="{AF77708F-723A-0941-900D-79B2FD6F3E81}"/>
              </a:ext>
            </a:extLst>
          </p:cNvPr>
          <p:cNvSpPr txBox="1"/>
          <p:nvPr/>
        </p:nvSpPr>
        <p:spPr>
          <a:xfrm>
            <a:off x="723750" y="1101038"/>
            <a:ext cx="6143798" cy="369332"/>
          </a:xfrm>
          <a:prstGeom prst="rect">
            <a:avLst/>
          </a:prstGeom>
          <a:noFill/>
        </p:spPr>
        <p:txBody>
          <a:bodyPr wrap="none" rtlCol="0">
            <a:spAutoFit/>
          </a:bodyPr>
          <a:lstStyle/>
          <a:p>
            <a:r>
              <a:rPr kumimoji="1" lang="en-US" altLang="ja-JP" dirty="0"/>
              <a:t>T. </a:t>
            </a:r>
            <a:r>
              <a:rPr kumimoji="1" lang="en-US" altLang="ja-JP" dirty="0" err="1"/>
              <a:t>Nanamura</a:t>
            </a:r>
            <a:r>
              <a:rPr kumimoji="1" lang="en-US" altLang="ja-JP" dirty="0"/>
              <a:t> et al., </a:t>
            </a:r>
            <a:r>
              <a:rPr lang="en-US" altLang="ja-JP" dirty="0"/>
              <a:t>Prog. </a:t>
            </a:r>
            <a:r>
              <a:rPr lang="en-US" altLang="ja-JP" dirty="0" err="1"/>
              <a:t>Theor</a:t>
            </a:r>
            <a:r>
              <a:rPr lang="en-US" altLang="ja-JP" dirty="0"/>
              <a:t>. Exp. Phys. </a:t>
            </a:r>
            <a:r>
              <a:rPr lang="en-US" altLang="ja-JP" b="1" dirty="0"/>
              <a:t>2022 </a:t>
            </a:r>
            <a:r>
              <a:rPr lang="en-US" altLang="ja-JP" dirty="0"/>
              <a:t>093D01 </a:t>
            </a:r>
            <a:endParaRPr kumimoji="1" lang="en-US" altLang="ja-JP" dirty="0"/>
          </a:p>
        </p:txBody>
      </p:sp>
      <p:sp>
        <p:nvSpPr>
          <p:cNvPr id="3" name="スライド番号プレースホルダー 2">
            <a:extLst>
              <a:ext uri="{FF2B5EF4-FFF2-40B4-BE49-F238E27FC236}">
                <a16:creationId xmlns:a16="http://schemas.microsoft.com/office/drawing/2014/main" id="{F53DCD36-36F0-414A-BEEE-2C915EAC880C}"/>
              </a:ext>
            </a:extLst>
          </p:cNvPr>
          <p:cNvSpPr>
            <a:spLocks noGrp="1"/>
          </p:cNvSpPr>
          <p:nvPr>
            <p:ph type="sldNum" sz="quarter" idx="12"/>
          </p:nvPr>
        </p:nvSpPr>
        <p:spPr/>
        <p:txBody>
          <a:bodyPr/>
          <a:lstStyle/>
          <a:p>
            <a:fld id="{11A71338-8BA2-4C79-A6C5-5A8E30081D0C}" type="slidenum">
              <a:rPr lang="en-US" smtClean="0"/>
              <a:pPr/>
              <a:t>48</a:t>
            </a:fld>
            <a:endParaRPr lang="en-US" dirty="0"/>
          </a:p>
        </p:txBody>
      </p:sp>
      <p:sp>
        <p:nvSpPr>
          <p:cNvPr id="12" name="正方形/長方形 11">
            <a:extLst>
              <a:ext uri="{FF2B5EF4-FFF2-40B4-BE49-F238E27FC236}">
                <a16:creationId xmlns:a16="http://schemas.microsoft.com/office/drawing/2014/main" id="{B6CE64D6-F579-2219-62A3-2A53FB89D51A}"/>
              </a:ext>
            </a:extLst>
          </p:cNvPr>
          <p:cNvSpPr/>
          <p:nvPr/>
        </p:nvSpPr>
        <p:spPr>
          <a:xfrm>
            <a:off x="7494710" y="2620139"/>
            <a:ext cx="4011168" cy="1414272"/>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 name="テキスト ボックス 12">
            <a:extLst>
              <a:ext uri="{FF2B5EF4-FFF2-40B4-BE49-F238E27FC236}">
                <a16:creationId xmlns:a16="http://schemas.microsoft.com/office/drawing/2014/main" id="{966307A0-4D57-ACA9-AE9A-E5BB2A7DC619}"/>
              </a:ext>
            </a:extLst>
          </p:cNvPr>
          <p:cNvSpPr txBox="1"/>
          <p:nvPr/>
        </p:nvSpPr>
        <p:spPr>
          <a:xfrm>
            <a:off x="9624685" y="3061585"/>
            <a:ext cx="10839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9051"/>
                </a:solidFill>
                <a:effectLst/>
                <a:uLnTx/>
                <a:uFillTx/>
                <a:latin typeface="Arial" panose="020B0604020202020204"/>
                <a:ea typeface="ＭＳ Ｐゴシック" panose="020B0600070205080204" pitchFamily="34" charset="-128"/>
                <a:cs typeface="+mn-cs"/>
              </a:rPr>
              <a:t>NSC97f</a:t>
            </a:r>
            <a:endParaRPr kumimoji="1" lang="ja-JP" altLang="en-US" sz="2000" b="0" i="0" u="none" strike="noStrike" kern="1200" cap="none" spc="0" normalizeH="0" baseline="0" noProof="0">
              <a:ln>
                <a:noFill/>
              </a:ln>
              <a:solidFill>
                <a:srgbClr val="009051"/>
              </a:solidFill>
              <a:effectLst/>
              <a:uLnTx/>
              <a:uFillTx/>
              <a:latin typeface="Arial" panose="020B0604020202020204"/>
              <a:ea typeface="ＭＳ Ｐゴシック" panose="020B0600070205080204" pitchFamily="34" charset="-128"/>
              <a:cs typeface="+mn-cs"/>
            </a:endParaRPr>
          </a:p>
        </p:txBody>
      </p:sp>
      <p:sp>
        <p:nvSpPr>
          <p:cNvPr id="14" name="テキスト ボックス 13">
            <a:extLst>
              <a:ext uri="{FF2B5EF4-FFF2-40B4-BE49-F238E27FC236}">
                <a16:creationId xmlns:a16="http://schemas.microsoft.com/office/drawing/2014/main" id="{6CF6B28B-4C69-6055-5B26-3F9C5803FD35}"/>
              </a:ext>
            </a:extLst>
          </p:cNvPr>
          <p:cNvSpPr txBox="1"/>
          <p:nvPr/>
        </p:nvSpPr>
        <p:spPr>
          <a:xfrm>
            <a:off x="10700611" y="4339402"/>
            <a:ext cx="9989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ESC16</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5" name="テキスト ボックス 14">
            <a:extLst>
              <a:ext uri="{FF2B5EF4-FFF2-40B4-BE49-F238E27FC236}">
                <a16:creationId xmlns:a16="http://schemas.microsoft.com/office/drawing/2014/main" id="{E5513E33-F415-0AD7-ED17-490AA9BC377B}"/>
              </a:ext>
            </a:extLst>
          </p:cNvPr>
          <p:cNvSpPr txBox="1"/>
          <p:nvPr/>
        </p:nvSpPr>
        <p:spPr>
          <a:xfrm>
            <a:off x="10092752" y="5001854"/>
            <a:ext cx="65434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432FF"/>
                </a:solidFill>
                <a:effectLst/>
                <a:uLnTx/>
                <a:uFillTx/>
                <a:latin typeface="Arial" panose="020B0604020202020204"/>
                <a:ea typeface="ＭＳ Ｐゴシック" panose="020B0600070205080204" pitchFamily="34" charset="-128"/>
                <a:cs typeface="+mn-cs"/>
              </a:rPr>
              <a:t>fss2</a:t>
            </a:r>
            <a:endParaRPr kumimoji="1" lang="ja-JP" altLang="en-US" sz="2000" b="0" i="0" u="none" strike="noStrike" kern="1200" cap="none" spc="0" normalizeH="0" baseline="0" noProof="0">
              <a:ln>
                <a:noFill/>
              </a:ln>
              <a:solidFill>
                <a:srgbClr val="0432FF"/>
              </a:solidFill>
              <a:effectLst/>
              <a:uLnTx/>
              <a:uFillTx/>
              <a:latin typeface="Arial" panose="020B0604020202020204"/>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2D209EC9-31F6-38CC-6672-559B4F968FF4}"/>
              </a:ext>
            </a:extLst>
          </p:cNvPr>
          <p:cNvSpPr txBox="1"/>
          <p:nvPr/>
        </p:nvSpPr>
        <p:spPr>
          <a:xfrm>
            <a:off x="814891" y="6293057"/>
            <a:ext cx="10903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Derived phase shift suggests that </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a:t>
            </a:r>
            <a:r>
              <a:rPr kumimoji="1" lang="en-US" altLang="ja-JP" sz="2400" b="1" i="0" u="none" strike="noStrike" kern="1200" cap="none" spc="0" normalizeH="0" baseline="30000" noProof="0" dirty="0">
                <a:ln>
                  <a:noFill/>
                </a:ln>
                <a:solidFill>
                  <a:srgbClr val="C00000"/>
                </a:solidFill>
                <a:effectLst/>
                <a:uLnTx/>
                <a:uFillTx/>
                <a:latin typeface="Arial" panose="020B0604020202020204"/>
                <a:ea typeface="ＭＳ Ｐゴシック" panose="020B0600070205080204" pitchFamily="34" charset="-128"/>
                <a:cs typeface="+mn-cs"/>
              </a:rPr>
              <a:t>3</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S</a:t>
            </a:r>
            <a:r>
              <a:rPr kumimoji="1" lang="en-US" altLang="ja-JP" sz="2400" b="1" i="0" u="none" strike="noStrike" kern="1200" cap="none" spc="0" normalizeH="0" baseline="-25000" noProof="0" dirty="0">
                <a:ln>
                  <a:noFill/>
                </a:ln>
                <a:solidFill>
                  <a:srgbClr val="C00000"/>
                </a:solidFill>
                <a:effectLst/>
                <a:uLnTx/>
                <a:uFillTx/>
                <a:latin typeface="Arial" panose="020B0604020202020204"/>
                <a:ea typeface="ＭＳ Ｐゴシック" panose="020B0600070205080204" pitchFamily="34" charset="-128"/>
                <a:cs typeface="+mn-cs"/>
              </a:rPr>
              <a:t>1</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interaction is moderately repulsive</a:t>
            </a:r>
            <a:r>
              <a:rPr kumimoji="1" lang="en-US" altLang="ja-JP" sz="2400" b="0"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a:t>
            </a:r>
            <a:endParaRPr kumimoji="1" lang="ja-JP" altLang="en-US" sz="2400" b="0"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grpSp>
        <p:nvGrpSpPr>
          <p:cNvPr id="17" name="グループ化 16">
            <a:extLst>
              <a:ext uri="{FF2B5EF4-FFF2-40B4-BE49-F238E27FC236}">
                <a16:creationId xmlns:a16="http://schemas.microsoft.com/office/drawing/2014/main" id="{7EAE90B4-46C5-4239-E317-E3FC8C07D641}"/>
              </a:ext>
            </a:extLst>
          </p:cNvPr>
          <p:cNvGrpSpPr/>
          <p:nvPr/>
        </p:nvGrpSpPr>
        <p:grpSpPr>
          <a:xfrm>
            <a:off x="7937032" y="-1117462"/>
            <a:ext cx="3175835" cy="3180921"/>
            <a:chOff x="275631" y="831984"/>
            <a:chExt cx="3175835" cy="3180921"/>
          </a:xfrm>
        </p:grpSpPr>
        <p:sp>
          <p:nvSpPr>
            <p:cNvPr id="18" name="角丸四角形 17">
              <a:extLst>
                <a:ext uri="{FF2B5EF4-FFF2-40B4-BE49-F238E27FC236}">
                  <a16:creationId xmlns:a16="http://schemas.microsoft.com/office/drawing/2014/main" id="{E9A353EE-85EE-DE38-5564-6B9A18B06C34}"/>
                </a:ext>
              </a:extLst>
            </p:cNvPr>
            <p:cNvSpPr/>
            <p:nvPr/>
          </p:nvSpPr>
          <p:spPr>
            <a:xfrm>
              <a:off x="275631" y="1997071"/>
              <a:ext cx="3175835" cy="1999798"/>
            </a:xfrm>
            <a:prstGeom prst="roundRect">
              <a:avLst>
                <a:gd name="adj" fmla="val 9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9DBD91B6-CE0A-517C-33CD-D176B581BBAC}"/>
                </a:ext>
              </a:extLst>
            </p:cNvPr>
            <p:cNvGrpSpPr/>
            <p:nvPr/>
          </p:nvGrpSpPr>
          <p:grpSpPr>
            <a:xfrm>
              <a:off x="288470" y="831984"/>
              <a:ext cx="2811378" cy="3180921"/>
              <a:chOff x="3091618" y="3265923"/>
              <a:chExt cx="2811378" cy="3180921"/>
            </a:xfrm>
          </p:grpSpPr>
          <p:grpSp>
            <p:nvGrpSpPr>
              <p:cNvPr id="21" name="グループ化 20">
                <a:extLst>
                  <a:ext uri="{FF2B5EF4-FFF2-40B4-BE49-F238E27FC236}">
                    <a16:creationId xmlns:a16="http://schemas.microsoft.com/office/drawing/2014/main" id="{8EC1BCE3-C087-462B-BC72-BC9B16C767E7}"/>
                  </a:ext>
                </a:extLst>
              </p:cNvPr>
              <p:cNvGrpSpPr/>
              <p:nvPr/>
            </p:nvGrpSpPr>
            <p:grpSpPr>
              <a:xfrm>
                <a:off x="3091618" y="3265923"/>
                <a:ext cx="2811378" cy="2914599"/>
                <a:chOff x="1914455" y="3410514"/>
                <a:chExt cx="2811378" cy="2914599"/>
              </a:xfrm>
            </p:grpSpPr>
            <p:grpSp>
              <p:nvGrpSpPr>
                <p:cNvPr id="42" name="図形グループ 145">
                  <a:extLst>
                    <a:ext uri="{FF2B5EF4-FFF2-40B4-BE49-F238E27FC236}">
                      <a16:creationId xmlns:a16="http://schemas.microsoft.com/office/drawing/2014/main" id="{7FEBA01F-FB36-CB92-9513-B0DE23CDA332}"/>
                    </a:ext>
                  </a:extLst>
                </p:cNvPr>
                <p:cNvGrpSpPr/>
                <p:nvPr/>
              </p:nvGrpSpPr>
              <p:grpSpPr>
                <a:xfrm>
                  <a:off x="1914455" y="3410514"/>
                  <a:ext cx="2811378" cy="2914599"/>
                  <a:chOff x="5771147" y="1083926"/>
                  <a:chExt cx="2811378" cy="2914599"/>
                </a:xfrm>
              </p:grpSpPr>
              <p:sp>
                <p:nvSpPr>
                  <p:cNvPr id="44" name="円弧 43">
                    <a:extLst>
                      <a:ext uri="{FF2B5EF4-FFF2-40B4-BE49-F238E27FC236}">
                        <a16:creationId xmlns:a16="http://schemas.microsoft.com/office/drawing/2014/main" id="{C827D191-91B1-8248-0328-A5177A59D508}"/>
                      </a:ext>
                    </a:extLst>
                  </p:cNvPr>
                  <p:cNvSpPr/>
                  <p:nvPr/>
                </p:nvSpPr>
                <p:spPr>
                  <a:xfrm>
                    <a:off x="6216315" y="1083926"/>
                    <a:ext cx="2366210" cy="2914599"/>
                  </a:xfrm>
                  <a:prstGeom prst="arc">
                    <a:avLst>
                      <a:gd name="adj1" fmla="val 45832"/>
                      <a:gd name="adj2" fmla="val 10692605"/>
                    </a:avLst>
                  </a:prstGeom>
                </p:spPr>
                <p:style>
                  <a:lnRef idx="2">
                    <a:schemeClr val="dk1"/>
                  </a:lnRef>
                  <a:fillRef idx="0">
                    <a:schemeClr val="dk1"/>
                  </a:fillRef>
                  <a:effectRef idx="1">
                    <a:schemeClr val="dk1"/>
                  </a:effectRef>
                  <a:fontRef idx="minor">
                    <a:schemeClr val="tx1"/>
                  </a:fontRef>
                </p:style>
                <p:txBody>
                  <a:bodyPr rtlCol="0" anchor="ctr"/>
                  <a:lstStyle/>
                  <a:p>
                    <a:pPr algn="ctr"/>
                    <a:endParaRPr kumimoji="1" lang="ja-JP" altLang="en-US"/>
                  </a:p>
                </p:txBody>
              </p:sp>
              <p:cxnSp>
                <p:nvCxnSpPr>
                  <p:cNvPr id="45" name="直線コネクタ 44">
                    <a:extLst>
                      <a:ext uri="{FF2B5EF4-FFF2-40B4-BE49-F238E27FC236}">
                        <a16:creationId xmlns:a16="http://schemas.microsoft.com/office/drawing/2014/main" id="{9D54872E-1BE5-2B43-6E81-DD728FF31729}"/>
                      </a:ext>
                    </a:extLst>
                  </p:cNvPr>
                  <p:cNvCxnSpPr/>
                  <p:nvPr/>
                </p:nvCxnSpPr>
                <p:spPr>
                  <a:xfrm>
                    <a:off x="6376735" y="3208418"/>
                    <a:ext cx="2072105" cy="0"/>
                  </a:xfrm>
                  <a:prstGeom prst="line">
                    <a:avLst/>
                  </a:prstGeom>
                </p:spPr>
                <p:style>
                  <a:lnRef idx="2">
                    <a:schemeClr val="dk1"/>
                  </a:lnRef>
                  <a:fillRef idx="0">
                    <a:schemeClr val="dk1"/>
                  </a:fillRef>
                  <a:effectRef idx="1">
                    <a:schemeClr val="dk1"/>
                  </a:effectRef>
                  <a:fontRef idx="minor">
                    <a:schemeClr val="tx1"/>
                  </a:fontRef>
                </p:style>
              </p:cxnSp>
              <p:sp>
                <p:nvSpPr>
                  <p:cNvPr id="46" name="テキスト ボックス 45">
                    <a:extLst>
                      <a:ext uri="{FF2B5EF4-FFF2-40B4-BE49-F238E27FC236}">
                        <a16:creationId xmlns:a16="http://schemas.microsoft.com/office/drawing/2014/main" id="{38D7E8A7-0E8A-8589-7A08-B281A348C6F5}"/>
                      </a:ext>
                    </a:extLst>
                  </p:cNvPr>
                  <p:cNvSpPr txBox="1"/>
                  <p:nvPr/>
                </p:nvSpPr>
                <p:spPr>
                  <a:xfrm>
                    <a:off x="5771147" y="3023752"/>
                    <a:ext cx="575799" cy="369332"/>
                  </a:xfrm>
                  <a:prstGeom prst="rect">
                    <a:avLst/>
                  </a:prstGeom>
                  <a:noFill/>
                </p:spPr>
                <p:txBody>
                  <a:bodyPr wrap="none" rtlCol="0">
                    <a:spAutoFit/>
                  </a:bodyPr>
                  <a:lstStyle/>
                  <a:p>
                    <a:r>
                      <a:rPr kumimoji="1" lang="en-US" altLang="ja-JP" i="1" dirty="0"/>
                      <a:t>L</a:t>
                    </a:r>
                    <a:r>
                      <a:rPr kumimoji="1" lang="en-US" altLang="ja-JP" dirty="0"/>
                      <a:t>=0</a:t>
                    </a:r>
                    <a:endParaRPr kumimoji="1" lang="ja-JP" altLang="en-US" dirty="0"/>
                  </a:p>
                </p:txBody>
              </p:sp>
              <p:sp>
                <p:nvSpPr>
                  <p:cNvPr id="47" name="円/楕円 46">
                    <a:extLst>
                      <a:ext uri="{FF2B5EF4-FFF2-40B4-BE49-F238E27FC236}">
                        <a16:creationId xmlns:a16="http://schemas.microsoft.com/office/drawing/2014/main" id="{3FADA282-5F7B-1D99-D5AF-78948F16F852}"/>
                      </a:ext>
                    </a:extLst>
                  </p:cNvPr>
                  <p:cNvSpPr>
                    <a:spLocks noChangeAspect="1"/>
                  </p:cNvSpPr>
                  <p:nvPr/>
                </p:nvSpPr>
                <p:spPr>
                  <a:xfrm>
                    <a:off x="7169556" y="3093611"/>
                    <a:ext cx="229614" cy="229614"/>
                  </a:xfrm>
                  <a:prstGeom prst="ellipse">
                    <a:avLst/>
                  </a:prstGeom>
                  <a:gradFill flip="none" rotWithShape="1">
                    <a:gsLst>
                      <a:gs pos="33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6E0D0653-552B-FA5A-21C9-471E73F7BA01}"/>
                      </a:ext>
                    </a:extLst>
                  </p:cNvPr>
                  <p:cNvSpPr>
                    <a:spLocks noChangeAspect="1"/>
                  </p:cNvSpPr>
                  <p:nvPr/>
                </p:nvSpPr>
                <p:spPr>
                  <a:xfrm>
                    <a:off x="6826862" y="3093611"/>
                    <a:ext cx="229614" cy="229614"/>
                  </a:xfrm>
                  <a:prstGeom prst="ellipse">
                    <a:avLst/>
                  </a:prstGeom>
                  <a:gradFill flip="none" rotWithShape="1">
                    <a:gsLst>
                      <a:gs pos="33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25B15ACC-824C-A5CB-DB6B-6A7D07640432}"/>
                      </a:ext>
                    </a:extLst>
                  </p:cNvPr>
                  <p:cNvSpPr>
                    <a:spLocks noChangeAspect="1"/>
                  </p:cNvSpPr>
                  <p:nvPr/>
                </p:nvSpPr>
                <p:spPr>
                  <a:xfrm>
                    <a:off x="8156116" y="3075424"/>
                    <a:ext cx="229614" cy="229614"/>
                  </a:xfrm>
                  <a:prstGeom prst="ellipse">
                    <a:avLst/>
                  </a:prstGeom>
                  <a:gradFill flip="none" rotWithShape="1">
                    <a:gsLst>
                      <a:gs pos="32000">
                        <a:srgbClr val="0432FF"/>
                      </a:gs>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7786249A-0964-564D-BA2E-D81EBCC1CB8F}"/>
                      </a:ext>
                    </a:extLst>
                  </p:cNvPr>
                  <p:cNvSpPr>
                    <a:spLocks noChangeAspect="1"/>
                  </p:cNvSpPr>
                  <p:nvPr/>
                </p:nvSpPr>
                <p:spPr>
                  <a:xfrm>
                    <a:off x="7531953" y="3088795"/>
                    <a:ext cx="229614" cy="229614"/>
                  </a:xfrm>
                  <a:prstGeom prst="ellipse">
                    <a:avLst/>
                  </a:prstGeom>
                  <a:gradFill flip="none" rotWithShape="1">
                    <a:gsLst>
                      <a:gs pos="39000">
                        <a:srgbClr val="FF0000"/>
                      </a:gs>
                      <a:gs pos="100000">
                        <a:srgbClr val="FF00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円/楕円 50">
                    <a:extLst>
                      <a:ext uri="{FF2B5EF4-FFF2-40B4-BE49-F238E27FC236}">
                        <a16:creationId xmlns:a16="http://schemas.microsoft.com/office/drawing/2014/main" id="{FB73EE59-0316-55B2-4B1F-283854BC4691}"/>
                      </a:ext>
                    </a:extLst>
                  </p:cNvPr>
                  <p:cNvSpPr>
                    <a:spLocks noChangeAspect="1"/>
                  </p:cNvSpPr>
                  <p:nvPr/>
                </p:nvSpPr>
                <p:spPr>
                  <a:xfrm>
                    <a:off x="6509398" y="3083599"/>
                    <a:ext cx="229614" cy="229614"/>
                  </a:xfrm>
                  <a:prstGeom prst="ellipse">
                    <a:avLst/>
                  </a:prstGeom>
                  <a:gradFill flip="none" rotWithShape="1">
                    <a:gsLst>
                      <a:gs pos="35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52" name="円/楕円 51">
                    <a:extLst>
                      <a:ext uri="{FF2B5EF4-FFF2-40B4-BE49-F238E27FC236}">
                        <a16:creationId xmlns:a16="http://schemas.microsoft.com/office/drawing/2014/main" id="{58907513-F5C2-0E23-1FF0-8587BA70B86F}"/>
                      </a:ext>
                    </a:extLst>
                  </p:cNvPr>
                  <p:cNvSpPr>
                    <a:spLocks noChangeAspect="1"/>
                  </p:cNvSpPr>
                  <p:nvPr/>
                </p:nvSpPr>
                <p:spPr>
                  <a:xfrm>
                    <a:off x="7840158" y="3075424"/>
                    <a:ext cx="229614" cy="229614"/>
                  </a:xfrm>
                  <a:prstGeom prst="ellipse">
                    <a:avLst/>
                  </a:prstGeom>
                  <a:gradFill flip="none" rotWithShape="1">
                    <a:gsLst>
                      <a:gs pos="33000">
                        <a:srgbClr val="00B050"/>
                      </a:gs>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cxnSp>
              <p:nvCxnSpPr>
                <p:cNvPr id="27" name="直線矢印コネクタ 26">
                  <a:extLst>
                    <a:ext uri="{FF2B5EF4-FFF2-40B4-BE49-F238E27FC236}">
                      <a16:creationId xmlns:a16="http://schemas.microsoft.com/office/drawing/2014/main" id="{9F1AD64C-048C-688E-5CA8-C8CB3D18FA4D}"/>
                    </a:ext>
                  </a:extLst>
                </p:cNvPr>
                <p:cNvCxnSpPr/>
                <p:nvPr/>
              </p:nvCxnSpPr>
              <p:spPr>
                <a:xfrm flipV="1">
                  <a:off x="3426828" y="5276705"/>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D617D12-4537-32F7-0D91-CE24978D8CC7}"/>
                    </a:ext>
                  </a:extLst>
                </p:cNvPr>
                <p:cNvCxnSpPr/>
                <p:nvPr/>
              </p:nvCxnSpPr>
              <p:spPr>
                <a:xfrm flipV="1">
                  <a:off x="3060141" y="52931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CFB454D3-9114-4F50-3405-8200E5C773E4}"/>
                    </a:ext>
                  </a:extLst>
                </p:cNvPr>
                <p:cNvCxnSpPr/>
                <p:nvPr/>
              </p:nvCxnSpPr>
              <p:spPr>
                <a:xfrm flipV="1">
                  <a:off x="3780953" y="5297294"/>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54407CF-8B8F-C0F0-5A89-5F6B14E77785}"/>
                    </a:ext>
                  </a:extLst>
                </p:cNvPr>
                <p:cNvCxnSpPr/>
                <p:nvPr/>
              </p:nvCxnSpPr>
              <p:spPr>
                <a:xfrm flipV="1">
                  <a:off x="4093994" y="531376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FA72BD7F-8030-5ACF-115D-175407715838}"/>
                    </a:ext>
                  </a:extLst>
                </p:cNvPr>
                <p:cNvCxnSpPr>
                  <a:cxnSpLocks/>
                </p:cNvCxnSpPr>
                <p:nvPr/>
              </p:nvCxnSpPr>
              <p:spPr>
                <a:xfrm>
                  <a:off x="4407378" y="5327411"/>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39587A6-DE2D-6D99-EC7A-B7D08C2C6D34}"/>
                    </a:ext>
                  </a:extLst>
                </p:cNvPr>
                <p:cNvCxnSpPr>
                  <a:cxnSpLocks/>
                </p:cNvCxnSpPr>
                <p:nvPr/>
              </p:nvCxnSpPr>
              <p:spPr>
                <a:xfrm>
                  <a:off x="2742590" y="5333978"/>
                  <a:ext cx="0"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63E6170D-3386-5B39-0887-CA7C051262F8}"/>
                    </a:ext>
                  </a:extLst>
                </p:cNvPr>
                <p:cNvSpPr txBox="1"/>
                <p:nvPr/>
              </p:nvSpPr>
              <p:spPr>
                <a:xfrm>
                  <a:off x="2586010" y="5628083"/>
                  <a:ext cx="287258" cy="369332"/>
                </a:xfrm>
                <a:prstGeom prst="rect">
                  <a:avLst/>
                </a:prstGeom>
                <a:noFill/>
              </p:spPr>
              <p:txBody>
                <a:bodyPr wrap="none" rtlCol="0">
                  <a:spAutoFit/>
                </a:bodyPr>
                <a:lstStyle/>
                <a:p>
                  <a:r>
                    <a:rPr kumimoji="1" lang="en-US" altLang="ja-JP" dirty="0"/>
                    <a:t>s</a:t>
                  </a:r>
                  <a:endParaRPr kumimoji="1" lang="ja-JP" altLang="en-US"/>
                </a:p>
              </p:txBody>
            </p:sp>
            <p:sp>
              <p:nvSpPr>
                <p:cNvPr id="34" name="テキスト ボックス 33">
                  <a:extLst>
                    <a:ext uri="{FF2B5EF4-FFF2-40B4-BE49-F238E27FC236}">
                      <a16:creationId xmlns:a16="http://schemas.microsoft.com/office/drawing/2014/main" id="{CB2B029D-E034-8D07-20DC-F8F37D967C19}"/>
                    </a:ext>
                  </a:extLst>
                </p:cNvPr>
                <p:cNvSpPr txBox="1"/>
                <p:nvPr/>
              </p:nvSpPr>
              <p:spPr>
                <a:xfrm>
                  <a:off x="2915579" y="5628083"/>
                  <a:ext cx="319318" cy="369332"/>
                </a:xfrm>
                <a:prstGeom prst="rect">
                  <a:avLst/>
                </a:prstGeom>
                <a:noFill/>
              </p:spPr>
              <p:txBody>
                <a:bodyPr wrap="none" rtlCol="0">
                  <a:spAutoFit/>
                </a:bodyPr>
                <a:lstStyle/>
                <a:p>
                  <a:r>
                    <a:rPr kumimoji="1" lang="en-US" altLang="ja-JP" dirty="0"/>
                    <a:t>u</a:t>
                  </a:r>
                  <a:endParaRPr kumimoji="1" lang="ja-JP" altLang="en-US"/>
                </a:p>
              </p:txBody>
            </p:sp>
            <p:sp>
              <p:nvSpPr>
                <p:cNvPr id="35" name="テキスト ボックス 34">
                  <a:extLst>
                    <a:ext uri="{FF2B5EF4-FFF2-40B4-BE49-F238E27FC236}">
                      <a16:creationId xmlns:a16="http://schemas.microsoft.com/office/drawing/2014/main" id="{E6F361F6-1ADF-9C07-D66A-5F35A52D974B}"/>
                    </a:ext>
                  </a:extLst>
                </p:cNvPr>
                <p:cNvSpPr txBox="1"/>
                <p:nvPr/>
              </p:nvSpPr>
              <p:spPr>
                <a:xfrm>
                  <a:off x="3260287" y="5638647"/>
                  <a:ext cx="319318" cy="369332"/>
                </a:xfrm>
                <a:prstGeom prst="rect">
                  <a:avLst/>
                </a:prstGeom>
                <a:noFill/>
              </p:spPr>
              <p:txBody>
                <a:bodyPr wrap="none" rtlCol="0">
                  <a:spAutoFit/>
                </a:bodyPr>
                <a:lstStyle/>
                <a:p>
                  <a:r>
                    <a:rPr kumimoji="1" lang="en-US" altLang="ja-JP" dirty="0"/>
                    <a:t>u</a:t>
                  </a:r>
                  <a:endParaRPr kumimoji="1" lang="ja-JP" altLang="en-US"/>
                </a:p>
              </p:txBody>
            </p:sp>
            <p:sp>
              <p:nvSpPr>
                <p:cNvPr id="36" name="テキスト ボックス 35">
                  <a:extLst>
                    <a:ext uri="{FF2B5EF4-FFF2-40B4-BE49-F238E27FC236}">
                      <a16:creationId xmlns:a16="http://schemas.microsoft.com/office/drawing/2014/main" id="{9CF5539A-8A3A-2040-BA78-B2E7C6E602CD}"/>
                    </a:ext>
                  </a:extLst>
                </p:cNvPr>
                <p:cNvSpPr txBox="1"/>
                <p:nvPr/>
              </p:nvSpPr>
              <p:spPr>
                <a:xfrm>
                  <a:off x="3653499" y="5637716"/>
                  <a:ext cx="319318" cy="369332"/>
                </a:xfrm>
                <a:prstGeom prst="rect">
                  <a:avLst/>
                </a:prstGeom>
                <a:noFill/>
              </p:spPr>
              <p:txBody>
                <a:bodyPr wrap="none" rtlCol="0">
                  <a:spAutoFit/>
                </a:bodyPr>
                <a:lstStyle/>
                <a:p>
                  <a:r>
                    <a:rPr kumimoji="1" lang="en-US" altLang="ja-JP" dirty="0"/>
                    <a:t>u</a:t>
                  </a:r>
                  <a:endParaRPr kumimoji="1" lang="ja-JP" altLang="en-US"/>
                </a:p>
              </p:txBody>
            </p:sp>
            <p:sp>
              <p:nvSpPr>
                <p:cNvPr id="37" name="テキスト ボックス 36">
                  <a:extLst>
                    <a:ext uri="{FF2B5EF4-FFF2-40B4-BE49-F238E27FC236}">
                      <a16:creationId xmlns:a16="http://schemas.microsoft.com/office/drawing/2014/main" id="{81E26D23-D68C-3878-2581-BB4C76EA2BF9}"/>
                    </a:ext>
                  </a:extLst>
                </p:cNvPr>
                <p:cNvSpPr txBox="1"/>
                <p:nvPr/>
              </p:nvSpPr>
              <p:spPr>
                <a:xfrm>
                  <a:off x="4246268" y="5620680"/>
                  <a:ext cx="332142" cy="369332"/>
                </a:xfrm>
                <a:prstGeom prst="rect">
                  <a:avLst/>
                </a:prstGeom>
                <a:noFill/>
              </p:spPr>
              <p:txBody>
                <a:bodyPr wrap="none" rtlCol="0">
                  <a:spAutoFit/>
                </a:bodyPr>
                <a:lstStyle/>
                <a:p>
                  <a:r>
                    <a:rPr kumimoji="1" lang="en-US" altLang="ja-JP" dirty="0"/>
                    <a:t>d</a:t>
                  </a:r>
                  <a:endParaRPr kumimoji="1" lang="ja-JP" altLang="en-US"/>
                </a:p>
              </p:txBody>
            </p:sp>
            <p:sp>
              <p:nvSpPr>
                <p:cNvPr id="38" name="テキスト ボックス 37">
                  <a:extLst>
                    <a:ext uri="{FF2B5EF4-FFF2-40B4-BE49-F238E27FC236}">
                      <a16:creationId xmlns:a16="http://schemas.microsoft.com/office/drawing/2014/main" id="{F76EC896-0AE8-7A5B-0E6B-9C280DB92316}"/>
                    </a:ext>
                  </a:extLst>
                </p:cNvPr>
                <p:cNvSpPr txBox="1"/>
                <p:nvPr/>
              </p:nvSpPr>
              <p:spPr>
                <a:xfrm>
                  <a:off x="3953767" y="5629198"/>
                  <a:ext cx="319318" cy="369332"/>
                </a:xfrm>
                <a:prstGeom prst="rect">
                  <a:avLst/>
                </a:prstGeom>
                <a:noFill/>
              </p:spPr>
              <p:txBody>
                <a:bodyPr wrap="none" rtlCol="0">
                  <a:spAutoFit/>
                </a:bodyPr>
                <a:lstStyle/>
                <a:p>
                  <a:r>
                    <a:rPr kumimoji="1" lang="en-US" altLang="ja-JP" dirty="0"/>
                    <a:t>u</a:t>
                  </a:r>
                  <a:endParaRPr kumimoji="1" lang="ja-JP" altLang="en-US"/>
                </a:p>
              </p:txBody>
            </p:sp>
            <p:sp>
              <p:nvSpPr>
                <p:cNvPr id="39" name="テキスト ボックス 38">
                  <a:extLst>
                    <a:ext uri="{FF2B5EF4-FFF2-40B4-BE49-F238E27FC236}">
                      <a16:creationId xmlns:a16="http://schemas.microsoft.com/office/drawing/2014/main" id="{D1F5B016-FFF3-E3EC-CBDF-B9DB70AE27F0}"/>
                    </a:ext>
                  </a:extLst>
                </p:cNvPr>
                <p:cNvSpPr txBox="1"/>
                <p:nvPr/>
              </p:nvSpPr>
              <p:spPr>
                <a:xfrm>
                  <a:off x="2586010" y="4657524"/>
                  <a:ext cx="1928733" cy="369332"/>
                </a:xfrm>
                <a:prstGeom prst="rect">
                  <a:avLst/>
                </a:prstGeom>
                <a:noFill/>
              </p:spPr>
              <p:txBody>
                <a:bodyPr wrap="none" rtlCol="0">
                  <a:spAutoFit/>
                </a:bodyPr>
                <a:lstStyle/>
                <a:p>
                  <a:r>
                    <a:rPr kumimoji="1" lang="en-US" altLang="ja-JP" dirty="0">
                      <a:solidFill>
                        <a:srgbClr val="C00000"/>
                      </a:solidFill>
                    </a:rPr>
                    <a:t>Pauli Forbidden !</a:t>
                  </a:r>
                  <a:endParaRPr kumimoji="1" lang="ja-JP" altLang="en-US">
                    <a:solidFill>
                      <a:srgbClr val="C00000"/>
                    </a:solidFill>
                  </a:endParaRPr>
                </a:p>
              </p:txBody>
            </p:sp>
            <p:cxnSp>
              <p:nvCxnSpPr>
                <p:cNvPr id="40" name="直線矢印コネクタ 39">
                  <a:extLst>
                    <a:ext uri="{FF2B5EF4-FFF2-40B4-BE49-F238E27FC236}">
                      <a16:creationId xmlns:a16="http://schemas.microsoft.com/office/drawing/2014/main" id="{D5BA8C1B-6617-1116-FBB9-36BA68BA4741}"/>
                    </a:ext>
                  </a:extLst>
                </p:cNvPr>
                <p:cNvCxnSpPr>
                  <a:cxnSpLocks/>
                  <a:stCxn id="39" idx="2"/>
                </p:cNvCxnSpPr>
                <p:nvPr/>
              </p:nvCxnSpPr>
              <p:spPr>
                <a:xfrm flipH="1">
                  <a:off x="3426828" y="5026856"/>
                  <a:ext cx="123549"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313E6150-E98B-F2AA-8F33-78B26BD82108}"/>
                    </a:ext>
                  </a:extLst>
                </p:cNvPr>
                <p:cNvCxnSpPr>
                  <a:cxnSpLocks/>
                  <a:stCxn id="39" idx="2"/>
                </p:cNvCxnSpPr>
                <p:nvPr/>
              </p:nvCxnSpPr>
              <p:spPr>
                <a:xfrm>
                  <a:off x="3550377" y="5026856"/>
                  <a:ext cx="151665" cy="1834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2" name="右中かっこ 21">
                <a:extLst>
                  <a:ext uri="{FF2B5EF4-FFF2-40B4-BE49-F238E27FC236}">
                    <a16:creationId xmlns:a16="http://schemas.microsoft.com/office/drawing/2014/main" id="{43E0BB49-B44E-9163-D67A-9A7353B9892B}"/>
                  </a:ext>
                </a:extLst>
              </p:cNvPr>
              <p:cNvSpPr/>
              <p:nvPr/>
            </p:nvSpPr>
            <p:spPr>
              <a:xfrm rot="5400000">
                <a:off x="4110179" y="5423446"/>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493BC4B5-D7F3-6F95-7C5E-BBC7755A75B0}"/>
                  </a:ext>
                </a:extLst>
              </p:cNvPr>
              <p:cNvSpPr txBox="1"/>
              <p:nvPr/>
            </p:nvSpPr>
            <p:spPr>
              <a:xfrm>
                <a:off x="4049461" y="6077512"/>
                <a:ext cx="405880"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p:txBody>
          </p:sp>
          <p:sp>
            <p:nvSpPr>
              <p:cNvPr id="24" name="右中かっこ 23">
                <a:extLst>
                  <a:ext uri="{FF2B5EF4-FFF2-40B4-BE49-F238E27FC236}">
                    <a16:creationId xmlns:a16="http://schemas.microsoft.com/office/drawing/2014/main" id="{5E8131DA-2D8F-E9B7-09DD-F671C73E9665}"/>
                  </a:ext>
                </a:extLst>
              </p:cNvPr>
              <p:cNvSpPr/>
              <p:nvPr/>
            </p:nvSpPr>
            <p:spPr>
              <a:xfrm rot="5400000">
                <a:off x="5169385" y="5441584"/>
                <a:ext cx="296008" cy="876367"/>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5B623C7E-9B86-F8A4-4128-5EAD50182B8E}"/>
                  </a:ext>
                </a:extLst>
              </p:cNvPr>
              <p:cNvSpPr txBox="1"/>
              <p:nvPr/>
            </p:nvSpPr>
            <p:spPr>
              <a:xfrm>
                <a:off x="5156697" y="6066653"/>
                <a:ext cx="330540" cy="369332"/>
              </a:xfrm>
              <a:prstGeom prst="rect">
                <a:avLst/>
              </a:prstGeom>
              <a:noFill/>
            </p:spPr>
            <p:txBody>
              <a:bodyPr wrap="none" rtlCol="0">
                <a:spAutoFit/>
              </a:bodyPr>
              <a:lstStyle/>
              <a:p>
                <a:r>
                  <a:rPr kumimoji="1" lang="en-US" altLang="ja-JP" dirty="0"/>
                  <a:t>p</a:t>
                </a:r>
                <a:endParaRPr kumimoji="1" lang="ja-JP" altLang="en-US"/>
              </a:p>
            </p:txBody>
          </p:sp>
        </p:grpSp>
      </p:grpSp>
    </p:spTree>
    <p:extLst>
      <p:ext uri="{BB962C8B-B14F-4D97-AF65-F5344CB8AC3E}">
        <p14:creationId xmlns:p14="http://schemas.microsoft.com/office/powerpoint/2010/main" val="38144777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26502-9A06-A64A-8961-31F82D6E2E17}"/>
              </a:ext>
            </a:extLst>
          </p:cNvPr>
          <p:cNvSpPr>
            <a:spLocks noGrp="1"/>
          </p:cNvSpPr>
          <p:nvPr>
            <p:ph type="title"/>
          </p:nvPr>
        </p:nvSpPr>
        <p:spPr>
          <a:xfrm>
            <a:off x="814891" y="-118037"/>
            <a:ext cx="9398260" cy="1038398"/>
          </a:xfrm>
        </p:spPr>
        <p:txBody>
          <a:bodyPr>
            <a:normAutofit/>
          </a:bodyPr>
          <a:lstStyle/>
          <a:p>
            <a:r>
              <a:rPr lang="en-US" altLang="ja-JP" sz="3600" dirty="0">
                <a:sym typeface="Wingdings" pitchFamily="2" charset="2"/>
              </a:rPr>
              <a:t>d</a:t>
            </a:r>
            <a:r>
              <a:rPr lang="en-US" altLang="ja-JP" sz="3600" dirty="0">
                <a:latin typeface="Symbol" pitchFamily="2" charset="2"/>
                <a:sym typeface="Wingdings" pitchFamily="2" charset="2"/>
              </a:rPr>
              <a:t>s</a:t>
            </a:r>
            <a:r>
              <a:rPr lang="en-US" altLang="ja-JP" sz="3600" dirty="0">
                <a:sym typeface="Wingdings" pitchFamily="2" charset="2"/>
              </a:rPr>
              <a:t>/</a:t>
            </a:r>
            <a:r>
              <a:rPr lang="en-US" altLang="ja-JP" sz="3600" dirty="0" err="1">
                <a:sym typeface="Wingdings" pitchFamily="2" charset="2"/>
              </a:rPr>
              <a:t>d</a:t>
            </a:r>
            <a:r>
              <a:rPr lang="en-US" altLang="ja-JP" sz="3600" dirty="0" err="1">
                <a:latin typeface="Symbol" pitchFamily="2" charset="2"/>
                <a:sym typeface="Wingdings" pitchFamily="2" charset="2"/>
              </a:rPr>
              <a:t>W</a:t>
            </a:r>
            <a:r>
              <a:rPr lang="en-US" altLang="ja-JP" sz="3600" dirty="0">
                <a:sym typeface="Wingdings" pitchFamily="2" charset="2"/>
              </a:rPr>
              <a:t> of </a:t>
            </a:r>
            <a:r>
              <a:rPr kumimoji="1" lang="en-US" altLang="ja-JP" sz="3600" dirty="0" err="1">
                <a:latin typeface="Symbol" pitchFamily="2" charset="2"/>
              </a:rPr>
              <a:t>S</a:t>
            </a:r>
            <a:r>
              <a:rPr kumimoji="1" lang="en-US" altLang="ja-JP" sz="3600" baseline="30000" dirty="0" err="1"/>
              <a:t>+</a:t>
            </a:r>
            <a:r>
              <a:rPr kumimoji="1" lang="en-US" altLang="ja-JP" sz="3600" dirty="0" err="1"/>
              <a:t>p</a:t>
            </a:r>
            <a:r>
              <a:rPr kumimoji="1" lang="en-US" altLang="ja-JP" sz="3600" dirty="0"/>
              <a:t> elastic scattering</a:t>
            </a:r>
            <a:endParaRPr kumimoji="1" lang="ja-JP" altLang="en-US" sz="3600"/>
          </a:p>
        </p:txBody>
      </p:sp>
      <p:grpSp>
        <p:nvGrpSpPr>
          <p:cNvPr id="4" name="グループ化 3">
            <a:extLst>
              <a:ext uri="{FF2B5EF4-FFF2-40B4-BE49-F238E27FC236}">
                <a16:creationId xmlns:a16="http://schemas.microsoft.com/office/drawing/2014/main" id="{6C5F3577-DBD1-1846-8F29-1A9163121FD4}"/>
              </a:ext>
            </a:extLst>
          </p:cNvPr>
          <p:cNvGrpSpPr/>
          <p:nvPr/>
        </p:nvGrpSpPr>
        <p:grpSpPr>
          <a:xfrm>
            <a:off x="79514" y="1128996"/>
            <a:ext cx="7818782" cy="4603629"/>
            <a:chOff x="5448379" y="800425"/>
            <a:chExt cx="7818782" cy="4603629"/>
          </a:xfrm>
        </p:grpSpPr>
        <p:pic>
          <p:nvPicPr>
            <p:cNvPr id="5" name="図 4" descr="グラフィカル ユーザー インターフェイス, グラフ, ヒストグラム&#10;&#10;自動的に生成された説明">
              <a:extLst>
                <a:ext uri="{FF2B5EF4-FFF2-40B4-BE49-F238E27FC236}">
                  <a16:creationId xmlns:a16="http://schemas.microsoft.com/office/drawing/2014/main" id="{FF882841-66E9-BC49-A917-B79E897C8297}"/>
                </a:ext>
              </a:extLst>
            </p:cNvPr>
            <p:cNvPicPr>
              <a:picLocks noChangeAspect="1"/>
            </p:cNvPicPr>
            <p:nvPr/>
          </p:nvPicPr>
          <p:blipFill>
            <a:blip r:embed="rId3"/>
            <a:stretch>
              <a:fillRect/>
            </a:stretch>
          </p:blipFill>
          <p:spPr>
            <a:xfrm>
              <a:off x="5647835" y="800425"/>
              <a:ext cx="6256296" cy="4341103"/>
            </a:xfrm>
            <a:prstGeom prst="rect">
              <a:avLst/>
            </a:prstGeom>
          </p:spPr>
        </p:pic>
        <p:sp>
          <p:nvSpPr>
            <p:cNvPr id="132" name="テキスト ボックス 131">
              <a:extLst>
                <a:ext uri="{FF2B5EF4-FFF2-40B4-BE49-F238E27FC236}">
                  <a16:creationId xmlns:a16="http://schemas.microsoft.com/office/drawing/2014/main" id="{5E969D8F-0A9E-CC43-AD45-DF4793C18381}"/>
                </a:ext>
              </a:extLst>
            </p:cNvPr>
            <p:cNvSpPr txBox="1"/>
            <p:nvPr/>
          </p:nvSpPr>
          <p:spPr>
            <a:xfrm>
              <a:off x="5448379" y="5034722"/>
              <a:ext cx="7818782" cy="369332"/>
            </a:xfrm>
            <a:prstGeom prst="rect">
              <a:avLst/>
            </a:prstGeom>
            <a:noFill/>
          </p:spPr>
          <p:txBody>
            <a:bodyPr wrap="square" rtlCol="0">
              <a:spAutoFit/>
            </a:bodyPr>
            <a:lstStyle/>
            <a:p>
              <a:r>
                <a:rPr kumimoji="1" lang="en-US" altLang="ja-JP" b="1" dirty="0">
                  <a:solidFill>
                    <a:srgbClr val="FF0000"/>
                  </a:solidFill>
                </a:rPr>
                <a:t>E40 data : much smaller than fss2 prediction and E289 results</a:t>
              </a:r>
              <a:endParaRPr kumimoji="1" lang="ja-JP" altLang="en-US" b="1">
                <a:solidFill>
                  <a:srgbClr val="FF0000"/>
                </a:solidFill>
              </a:endParaRPr>
            </a:p>
          </p:txBody>
        </p:sp>
      </p:grpSp>
      <p:sp>
        <p:nvSpPr>
          <p:cNvPr id="134" name="テキスト ボックス 133">
            <a:extLst>
              <a:ext uri="{FF2B5EF4-FFF2-40B4-BE49-F238E27FC236}">
                <a16:creationId xmlns:a16="http://schemas.microsoft.com/office/drawing/2014/main" id="{AF77708F-723A-0941-900D-79B2FD6F3E81}"/>
              </a:ext>
            </a:extLst>
          </p:cNvPr>
          <p:cNvSpPr txBox="1"/>
          <p:nvPr/>
        </p:nvSpPr>
        <p:spPr>
          <a:xfrm>
            <a:off x="692370" y="788149"/>
            <a:ext cx="6143798" cy="369332"/>
          </a:xfrm>
          <a:prstGeom prst="rect">
            <a:avLst/>
          </a:prstGeom>
          <a:noFill/>
        </p:spPr>
        <p:txBody>
          <a:bodyPr wrap="none" rtlCol="0">
            <a:spAutoFit/>
          </a:bodyPr>
          <a:lstStyle/>
          <a:p>
            <a:r>
              <a:rPr kumimoji="1" lang="en-US" altLang="ja-JP" dirty="0"/>
              <a:t>T. </a:t>
            </a:r>
            <a:r>
              <a:rPr kumimoji="1" lang="en-US" altLang="ja-JP" dirty="0" err="1"/>
              <a:t>Nanamura</a:t>
            </a:r>
            <a:r>
              <a:rPr kumimoji="1" lang="en-US" altLang="ja-JP" dirty="0"/>
              <a:t> et al., </a:t>
            </a:r>
            <a:r>
              <a:rPr lang="en-US" altLang="ja-JP" dirty="0"/>
              <a:t>Prog. </a:t>
            </a:r>
            <a:r>
              <a:rPr lang="en-US" altLang="ja-JP" dirty="0" err="1"/>
              <a:t>Theor</a:t>
            </a:r>
            <a:r>
              <a:rPr lang="en-US" altLang="ja-JP" dirty="0"/>
              <a:t>. Exp. Phys. </a:t>
            </a:r>
            <a:r>
              <a:rPr lang="en-US" altLang="ja-JP" b="1" dirty="0"/>
              <a:t>2022 </a:t>
            </a:r>
            <a:r>
              <a:rPr lang="en-US" altLang="ja-JP" dirty="0"/>
              <a:t>093D01 </a:t>
            </a:r>
            <a:endParaRPr kumimoji="1" lang="en-US" altLang="ja-JP" dirty="0"/>
          </a:p>
        </p:txBody>
      </p:sp>
      <p:sp>
        <p:nvSpPr>
          <p:cNvPr id="3" name="スライド番号プレースホルダー 2">
            <a:extLst>
              <a:ext uri="{FF2B5EF4-FFF2-40B4-BE49-F238E27FC236}">
                <a16:creationId xmlns:a16="http://schemas.microsoft.com/office/drawing/2014/main" id="{F53DCD36-36F0-414A-BEEE-2C915EAC880C}"/>
              </a:ext>
            </a:extLst>
          </p:cNvPr>
          <p:cNvSpPr>
            <a:spLocks noGrp="1"/>
          </p:cNvSpPr>
          <p:nvPr>
            <p:ph type="sldNum" sz="quarter" idx="12"/>
          </p:nvPr>
        </p:nvSpPr>
        <p:spPr/>
        <p:txBody>
          <a:bodyPr/>
          <a:lstStyle/>
          <a:p>
            <a:fld id="{11A71338-8BA2-4C79-A6C5-5A8E30081D0C}" type="slidenum">
              <a:rPr lang="en-US" smtClean="0"/>
              <a:pPr/>
              <a:t>49</a:t>
            </a:fld>
            <a:endParaRPr lang="en-US" dirty="0"/>
          </a:p>
        </p:txBody>
      </p:sp>
      <p:sp>
        <p:nvSpPr>
          <p:cNvPr id="16" name="テキスト ボックス 15">
            <a:extLst>
              <a:ext uri="{FF2B5EF4-FFF2-40B4-BE49-F238E27FC236}">
                <a16:creationId xmlns:a16="http://schemas.microsoft.com/office/drawing/2014/main" id="{2D209EC9-31F6-38CC-6672-559B4F968FF4}"/>
              </a:ext>
            </a:extLst>
          </p:cNvPr>
          <p:cNvSpPr txBox="1"/>
          <p:nvPr/>
        </p:nvSpPr>
        <p:spPr>
          <a:xfrm>
            <a:off x="814891" y="6069851"/>
            <a:ext cx="109033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Derived phase shift suggest that </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a:t>
            </a:r>
            <a:r>
              <a:rPr kumimoji="1" lang="en-US" altLang="ja-JP" sz="2400" b="1" i="0" u="none" strike="noStrike" kern="1200" cap="none" spc="0" normalizeH="0" baseline="30000" noProof="0" dirty="0">
                <a:ln>
                  <a:noFill/>
                </a:ln>
                <a:solidFill>
                  <a:srgbClr val="C00000"/>
                </a:solidFill>
                <a:effectLst/>
                <a:uLnTx/>
                <a:uFillTx/>
                <a:latin typeface="Arial" panose="020B0604020202020204"/>
                <a:ea typeface="ＭＳ Ｐゴシック" panose="020B0600070205080204" pitchFamily="34" charset="-128"/>
                <a:cs typeface="+mn-cs"/>
              </a:rPr>
              <a:t>3</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S</a:t>
            </a:r>
            <a:r>
              <a:rPr kumimoji="1" lang="en-US" altLang="ja-JP" sz="2400" b="1" i="0" u="none" strike="noStrike" kern="1200" cap="none" spc="0" normalizeH="0" baseline="-25000" noProof="0" dirty="0">
                <a:ln>
                  <a:noFill/>
                </a:ln>
                <a:solidFill>
                  <a:srgbClr val="C00000"/>
                </a:solidFill>
                <a:effectLst/>
                <a:uLnTx/>
                <a:uFillTx/>
                <a:latin typeface="Arial" panose="020B0604020202020204"/>
                <a:ea typeface="ＭＳ Ｐゴシック" panose="020B0600070205080204" pitchFamily="34" charset="-128"/>
                <a:cs typeface="+mn-cs"/>
              </a:rPr>
              <a:t>1</a:t>
            </a:r>
            <a:r>
              <a:rPr kumimoji="1" lang="en-US" altLang="ja-JP" sz="2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interaction is moderately repulsive</a:t>
            </a:r>
            <a:r>
              <a:rPr kumimoji="1" lang="en-US" altLang="ja-JP" sz="2400" b="0"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a:t>
            </a:r>
            <a:endParaRPr kumimoji="1" lang="ja-JP" altLang="en-US" sz="2400" b="0"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grpSp>
        <p:nvGrpSpPr>
          <p:cNvPr id="6" name="グループ化 5">
            <a:extLst>
              <a:ext uri="{FF2B5EF4-FFF2-40B4-BE49-F238E27FC236}">
                <a16:creationId xmlns:a16="http://schemas.microsoft.com/office/drawing/2014/main" id="{5C2F8B96-D65A-8D65-E6FA-4DDC784F0703}"/>
              </a:ext>
            </a:extLst>
          </p:cNvPr>
          <p:cNvGrpSpPr/>
          <p:nvPr/>
        </p:nvGrpSpPr>
        <p:grpSpPr>
          <a:xfrm>
            <a:off x="6573080" y="1369579"/>
            <a:ext cx="5783577" cy="4359425"/>
            <a:chOff x="6627316" y="2487539"/>
            <a:chExt cx="5110844" cy="3852347"/>
          </a:xfrm>
        </p:grpSpPr>
        <p:pic>
          <p:nvPicPr>
            <p:cNvPr id="10" name="図 9" descr="グラフ&#10;&#10;自動的に生成された説明">
              <a:extLst>
                <a:ext uri="{FF2B5EF4-FFF2-40B4-BE49-F238E27FC236}">
                  <a16:creationId xmlns:a16="http://schemas.microsoft.com/office/drawing/2014/main" id="{02B2650F-4F1B-0872-90D2-22FC8E341855}"/>
                </a:ext>
              </a:extLst>
            </p:cNvPr>
            <p:cNvPicPr>
              <a:picLocks noChangeAspect="1"/>
            </p:cNvPicPr>
            <p:nvPr/>
          </p:nvPicPr>
          <p:blipFill rotWithShape="1">
            <a:blip r:embed="rId4"/>
            <a:srcRect l="4472" r="-1"/>
            <a:stretch/>
          </p:blipFill>
          <p:spPr>
            <a:xfrm>
              <a:off x="6627316" y="2487539"/>
              <a:ext cx="5110844" cy="3661028"/>
            </a:xfrm>
            <a:prstGeom prst="rect">
              <a:avLst/>
            </a:prstGeom>
          </p:spPr>
        </p:pic>
        <p:sp>
          <p:nvSpPr>
            <p:cNvPr id="17" name="テキスト ボックス 16">
              <a:extLst>
                <a:ext uri="{FF2B5EF4-FFF2-40B4-BE49-F238E27FC236}">
                  <a16:creationId xmlns:a16="http://schemas.microsoft.com/office/drawing/2014/main" id="{56F9617F-6129-5893-04DD-0E5079E7A8CE}"/>
                </a:ext>
              </a:extLst>
            </p:cNvPr>
            <p:cNvSpPr txBox="1"/>
            <p:nvPr/>
          </p:nvSpPr>
          <p:spPr>
            <a:xfrm>
              <a:off x="7639642" y="6032109"/>
              <a:ext cx="409851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MR9"/>
                  <a:ea typeface="ＭＳ Ｐゴシック" panose="020B0600070205080204" pitchFamily="34" charset="-128"/>
                  <a:cs typeface="+mn-cs"/>
                </a:rPr>
                <a:t>H. </a:t>
              </a:r>
              <a:r>
                <a:rPr kumimoji="1" lang="en-US" altLang="ja-JP" sz="1400" b="0" i="0" u="none" strike="noStrike" kern="1200" cap="none" spc="0" normalizeH="0" baseline="0" noProof="0" dirty="0" err="1">
                  <a:ln>
                    <a:noFill/>
                  </a:ln>
                  <a:solidFill>
                    <a:prstClr val="black"/>
                  </a:solidFill>
                  <a:effectLst/>
                  <a:uLnTx/>
                  <a:uFillTx/>
                  <a:latin typeface="CMR9"/>
                  <a:ea typeface="ＭＳ Ｐゴシック" panose="020B0600070205080204" pitchFamily="34" charset="-128"/>
                  <a:cs typeface="+mn-cs"/>
                </a:rPr>
                <a:t>Nemura</a:t>
              </a:r>
              <a:r>
                <a:rPr kumimoji="1" lang="en-US" altLang="ja-JP" sz="1400" b="0" i="0" u="none" strike="noStrike" kern="1200" cap="none" spc="0" normalizeH="0" baseline="0" noProof="0" dirty="0">
                  <a:ln>
                    <a:noFill/>
                  </a:ln>
                  <a:solidFill>
                    <a:prstClr val="black"/>
                  </a:solidFill>
                  <a:effectLst/>
                  <a:uLnTx/>
                  <a:uFillTx/>
                  <a:latin typeface="CMR9"/>
                  <a:ea typeface="ＭＳ Ｐゴシック" panose="020B0600070205080204" pitchFamily="34" charset="-128"/>
                  <a:cs typeface="+mn-cs"/>
                </a:rPr>
                <a:t> et al., EPJ Web of Conf., </a:t>
              </a:r>
              <a:r>
                <a:rPr kumimoji="1" lang="en-US" altLang="ja-JP" sz="1400" b="0" i="0" u="none" strike="noStrike" kern="1200" cap="none" spc="0" normalizeH="0" baseline="0" noProof="0" dirty="0">
                  <a:ln>
                    <a:noFill/>
                  </a:ln>
                  <a:solidFill>
                    <a:prstClr val="black"/>
                  </a:solidFill>
                  <a:effectLst/>
                  <a:uLnTx/>
                  <a:uFillTx/>
                  <a:latin typeface="CMBX9"/>
                  <a:ea typeface="ＭＳ Ｐゴシック" panose="020B0600070205080204" pitchFamily="34" charset="-128"/>
                  <a:cs typeface="+mn-cs"/>
                </a:rPr>
                <a:t>175</a:t>
              </a:r>
              <a:r>
                <a:rPr kumimoji="1" lang="en-US" altLang="ja-JP" sz="1400" b="0" i="0" u="none" strike="noStrike" kern="1200" cap="none" spc="0" normalizeH="0" baseline="0" noProof="0" dirty="0">
                  <a:ln>
                    <a:noFill/>
                  </a:ln>
                  <a:solidFill>
                    <a:prstClr val="black"/>
                  </a:solidFill>
                  <a:effectLst/>
                  <a:uLnTx/>
                  <a:uFillTx/>
                  <a:latin typeface="CMR9"/>
                  <a:ea typeface="ＭＳ Ｐゴシック" panose="020B0600070205080204" pitchFamily="34" charset="-128"/>
                  <a:cs typeface="+mn-cs"/>
                </a:rPr>
                <a:t>, 05030 (2018) </a:t>
              </a:r>
              <a:endPar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8" name="直線コネクタ 17">
              <a:extLst>
                <a:ext uri="{FF2B5EF4-FFF2-40B4-BE49-F238E27FC236}">
                  <a16:creationId xmlns:a16="http://schemas.microsoft.com/office/drawing/2014/main" id="{377631BF-24C2-8AE8-787A-A3251DAA16F3}"/>
                </a:ext>
              </a:extLst>
            </p:cNvPr>
            <p:cNvCxnSpPr/>
            <p:nvPr/>
          </p:nvCxnSpPr>
          <p:spPr>
            <a:xfrm>
              <a:off x="8623069" y="4249660"/>
              <a:ext cx="0" cy="327252"/>
            </a:xfrm>
            <a:prstGeom prst="line">
              <a:avLst/>
            </a:prstGeom>
            <a:ln w="28575"/>
          </p:spPr>
          <p:style>
            <a:lnRef idx="1">
              <a:schemeClr val="dk1"/>
            </a:lnRef>
            <a:fillRef idx="0">
              <a:schemeClr val="dk1"/>
            </a:fillRef>
            <a:effectRef idx="0">
              <a:schemeClr val="dk1"/>
            </a:effectRef>
            <a:fontRef idx="minor">
              <a:schemeClr val="tx1"/>
            </a:fontRef>
          </p:style>
        </p:cxnSp>
        <p:sp>
          <p:nvSpPr>
            <p:cNvPr id="19" name="円/楕円 18">
              <a:extLst>
                <a:ext uri="{FF2B5EF4-FFF2-40B4-BE49-F238E27FC236}">
                  <a16:creationId xmlns:a16="http://schemas.microsoft.com/office/drawing/2014/main" id="{F2157093-3A81-FF5E-BBEB-CAC2F6D2774B}"/>
                </a:ext>
              </a:extLst>
            </p:cNvPr>
            <p:cNvSpPr/>
            <p:nvPr/>
          </p:nvSpPr>
          <p:spPr>
            <a:xfrm>
              <a:off x="8578548" y="4371136"/>
              <a:ext cx="89043" cy="890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cxnSp>
          <p:nvCxnSpPr>
            <p:cNvPr id="20" name="直線コネクタ 19">
              <a:extLst>
                <a:ext uri="{FF2B5EF4-FFF2-40B4-BE49-F238E27FC236}">
                  <a16:creationId xmlns:a16="http://schemas.microsoft.com/office/drawing/2014/main" id="{893D9A8C-1B97-742F-5719-576298D069ED}"/>
                </a:ext>
              </a:extLst>
            </p:cNvPr>
            <p:cNvCxnSpPr>
              <a:cxnSpLocks/>
            </p:cNvCxnSpPr>
            <p:nvPr/>
          </p:nvCxnSpPr>
          <p:spPr>
            <a:xfrm>
              <a:off x="9121365" y="4062428"/>
              <a:ext cx="0" cy="394327"/>
            </a:xfrm>
            <a:prstGeom prst="line">
              <a:avLst/>
            </a:prstGeom>
            <a:ln w="28575"/>
          </p:spPr>
          <p:style>
            <a:lnRef idx="1">
              <a:schemeClr val="dk1"/>
            </a:lnRef>
            <a:fillRef idx="0">
              <a:schemeClr val="dk1"/>
            </a:fillRef>
            <a:effectRef idx="0">
              <a:schemeClr val="dk1"/>
            </a:effectRef>
            <a:fontRef idx="minor">
              <a:schemeClr val="tx1"/>
            </a:fontRef>
          </p:style>
        </p:cxnSp>
        <p:sp>
          <p:nvSpPr>
            <p:cNvPr id="21" name="円/楕円 20">
              <a:extLst>
                <a:ext uri="{FF2B5EF4-FFF2-40B4-BE49-F238E27FC236}">
                  <a16:creationId xmlns:a16="http://schemas.microsoft.com/office/drawing/2014/main" id="{38368221-6C89-0D4B-C14A-C70365941FEA}"/>
                </a:ext>
              </a:extLst>
            </p:cNvPr>
            <p:cNvSpPr/>
            <p:nvPr/>
          </p:nvSpPr>
          <p:spPr>
            <a:xfrm>
              <a:off x="9076844" y="4232435"/>
              <a:ext cx="89043" cy="890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cxnSp>
          <p:nvCxnSpPr>
            <p:cNvPr id="22" name="直線コネクタ 21">
              <a:extLst>
                <a:ext uri="{FF2B5EF4-FFF2-40B4-BE49-F238E27FC236}">
                  <a16:creationId xmlns:a16="http://schemas.microsoft.com/office/drawing/2014/main" id="{67DC454A-16F6-B00E-930E-CB709CEA0F23}"/>
                </a:ext>
              </a:extLst>
            </p:cNvPr>
            <p:cNvCxnSpPr>
              <a:cxnSpLocks/>
            </p:cNvCxnSpPr>
            <p:nvPr/>
          </p:nvCxnSpPr>
          <p:spPr>
            <a:xfrm>
              <a:off x="9799460" y="4463605"/>
              <a:ext cx="0" cy="394327"/>
            </a:xfrm>
            <a:prstGeom prst="line">
              <a:avLst/>
            </a:prstGeom>
            <a:ln w="28575"/>
          </p:spPr>
          <p:style>
            <a:lnRef idx="1">
              <a:schemeClr val="dk1"/>
            </a:lnRef>
            <a:fillRef idx="0">
              <a:schemeClr val="dk1"/>
            </a:fillRef>
            <a:effectRef idx="0">
              <a:schemeClr val="dk1"/>
            </a:effectRef>
            <a:fontRef idx="minor">
              <a:schemeClr val="tx1"/>
            </a:fontRef>
          </p:style>
        </p:cxnSp>
        <p:sp>
          <p:nvSpPr>
            <p:cNvPr id="23" name="円/楕円 22">
              <a:extLst>
                <a:ext uri="{FF2B5EF4-FFF2-40B4-BE49-F238E27FC236}">
                  <a16:creationId xmlns:a16="http://schemas.microsoft.com/office/drawing/2014/main" id="{571A1287-6947-B8EF-C001-9F3596D64C54}"/>
                </a:ext>
              </a:extLst>
            </p:cNvPr>
            <p:cNvSpPr/>
            <p:nvPr/>
          </p:nvSpPr>
          <p:spPr>
            <a:xfrm>
              <a:off x="9754939" y="4638739"/>
              <a:ext cx="89043" cy="8904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24" name="テキスト ボックス 23">
            <a:extLst>
              <a:ext uri="{FF2B5EF4-FFF2-40B4-BE49-F238E27FC236}">
                <a16:creationId xmlns:a16="http://schemas.microsoft.com/office/drawing/2014/main" id="{702153AC-34B1-49E7-AE4F-52943292EECB}"/>
              </a:ext>
            </a:extLst>
          </p:cNvPr>
          <p:cNvSpPr txBox="1"/>
          <p:nvPr/>
        </p:nvSpPr>
        <p:spPr>
          <a:xfrm>
            <a:off x="7191595" y="979596"/>
            <a:ext cx="47469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Comparison with HAL QCD </a:t>
            </a:r>
            <a:r>
              <a:rPr kumimoji="1" lang="en-US" altLang="ja-JP" sz="20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potential</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25" name="直線コネクタ 24">
            <a:extLst>
              <a:ext uri="{FF2B5EF4-FFF2-40B4-BE49-F238E27FC236}">
                <a16:creationId xmlns:a16="http://schemas.microsoft.com/office/drawing/2014/main" id="{0DB399D4-8554-F53F-C1EA-E55E282D7711}"/>
              </a:ext>
            </a:extLst>
          </p:cNvPr>
          <p:cNvCxnSpPr>
            <a:cxnSpLocks/>
          </p:cNvCxnSpPr>
          <p:nvPr/>
        </p:nvCxnSpPr>
        <p:spPr>
          <a:xfrm>
            <a:off x="10816045" y="2396296"/>
            <a:ext cx="0" cy="452909"/>
          </a:xfrm>
          <a:prstGeom prst="line">
            <a:avLst/>
          </a:prstGeom>
          <a:ln w="28575"/>
        </p:spPr>
        <p:style>
          <a:lnRef idx="1">
            <a:schemeClr val="dk1"/>
          </a:lnRef>
          <a:fillRef idx="0">
            <a:schemeClr val="dk1"/>
          </a:fillRef>
          <a:effectRef idx="0">
            <a:schemeClr val="dk1"/>
          </a:effectRef>
          <a:fontRef idx="minor">
            <a:schemeClr val="tx1"/>
          </a:fontRef>
        </p:style>
      </p:cxnSp>
      <p:sp>
        <p:nvSpPr>
          <p:cNvPr id="26" name="円/楕円 25">
            <a:extLst>
              <a:ext uri="{FF2B5EF4-FFF2-40B4-BE49-F238E27FC236}">
                <a16:creationId xmlns:a16="http://schemas.microsoft.com/office/drawing/2014/main" id="{8993D44A-DE66-A176-189B-32D9F7ED7DB2}"/>
              </a:ext>
            </a:extLst>
          </p:cNvPr>
          <p:cNvSpPr/>
          <p:nvPr/>
        </p:nvSpPr>
        <p:spPr>
          <a:xfrm>
            <a:off x="10763238" y="2583128"/>
            <a:ext cx="105619" cy="105619"/>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7" name="テキスト ボックス 26">
            <a:extLst>
              <a:ext uri="{FF2B5EF4-FFF2-40B4-BE49-F238E27FC236}">
                <a16:creationId xmlns:a16="http://schemas.microsoft.com/office/drawing/2014/main" id="{DF4734EC-1183-1994-B4DC-27F396FF2E8B}"/>
              </a:ext>
            </a:extLst>
          </p:cNvPr>
          <p:cNvSpPr txBox="1"/>
          <p:nvPr/>
        </p:nvSpPr>
        <p:spPr>
          <a:xfrm>
            <a:off x="10868853" y="2469704"/>
            <a:ext cx="1314254" cy="4380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E40 data</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2327523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C3D3BE-2873-CA99-969D-B26880AE38F8}"/>
              </a:ext>
            </a:extLst>
          </p:cNvPr>
          <p:cNvSpPr>
            <a:spLocks noGrp="1"/>
          </p:cNvSpPr>
          <p:nvPr>
            <p:ph type="title"/>
          </p:nvPr>
        </p:nvSpPr>
        <p:spPr>
          <a:xfrm>
            <a:off x="461465" y="18676"/>
            <a:ext cx="10895106" cy="1325563"/>
          </a:xfrm>
        </p:spPr>
        <p:txBody>
          <a:bodyPr/>
          <a:lstStyle/>
          <a:p>
            <a:r>
              <a:rPr kumimoji="1" lang="en-US" altLang="ja-JP" dirty="0"/>
              <a:t>Production of </a:t>
            </a:r>
            <a:r>
              <a:rPr kumimoji="1" lang="en-US" altLang="ja-JP" dirty="0" err="1"/>
              <a:t>hypernuclei</a:t>
            </a:r>
            <a:endParaRPr kumimoji="1" lang="ja-JP" altLang="en-US"/>
          </a:p>
        </p:txBody>
      </p:sp>
      <p:grpSp>
        <p:nvGrpSpPr>
          <p:cNvPr id="5" name="図形グループ 32">
            <a:extLst>
              <a:ext uri="{FF2B5EF4-FFF2-40B4-BE49-F238E27FC236}">
                <a16:creationId xmlns:a16="http://schemas.microsoft.com/office/drawing/2014/main" id="{C45A61CF-CB5B-DDED-820C-B3C25BC47E8C}"/>
              </a:ext>
            </a:extLst>
          </p:cNvPr>
          <p:cNvGrpSpPr/>
          <p:nvPr/>
        </p:nvGrpSpPr>
        <p:grpSpPr>
          <a:xfrm>
            <a:off x="297665" y="1560531"/>
            <a:ext cx="5529196" cy="1338334"/>
            <a:chOff x="2971713" y="4234691"/>
            <a:chExt cx="5529196" cy="1338334"/>
          </a:xfrm>
        </p:grpSpPr>
        <p:sp>
          <p:nvSpPr>
            <p:cNvPr id="6" name="テキスト ボックス 5">
              <a:extLst>
                <a:ext uri="{FF2B5EF4-FFF2-40B4-BE49-F238E27FC236}">
                  <a16:creationId xmlns:a16="http://schemas.microsoft.com/office/drawing/2014/main" id="{ED96103E-CDB2-6A6E-8EAB-3FC67D05FB87}"/>
                </a:ext>
              </a:extLst>
            </p:cNvPr>
            <p:cNvSpPr txBox="1"/>
            <p:nvPr/>
          </p:nvSpPr>
          <p:spPr>
            <a:xfrm>
              <a:off x="2971713" y="4368493"/>
              <a:ext cx="4283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K</a:t>
              </a:r>
              <a:r>
                <a:rPr kumimoji="1" lang="en-US" altLang="ja-JP" sz="18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18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7" name="テキスト ボックス 6">
              <a:extLst>
                <a:ext uri="{FF2B5EF4-FFF2-40B4-BE49-F238E27FC236}">
                  <a16:creationId xmlns:a16="http://schemas.microsoft.com/office/drawing/2014/main" id="{AC54E220-C239-EA0A-B5C1-08DF85588B09}"/>
                </a:ext>
              </a:extLst>
            </p:cNvPr>
            <p:cNvSpPr txBox="1"/>
            <p:nvPr/>
          </p:nvSpPr>
          <p:spPr>
            <a:xfrm>
              <a:off x="3001245" y="490027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cxnSp>
          <p:nvCxnSpPr>
            <p:cNvPr id="8" name="直線コネクタ 7">
              <a:extLst>
                <a:ext uri="{FF2B5EF4-FFF2-40B4-BE49-F238E27FC236}">
                  <a16:creationId xmlns:a16="http://schemas.microsoft.com/office/drawing/2014/main" id="{52EEC493-EA04-A457-65B7-CE16AD6CBDE4}"/>
                </a:ext>
              </a:extLst>
            </p:cNvPr>
            <p:cNvCxnSpPr/>
            <p:nvPr/>
          </p:nvCxnSpPr>
          <p:spPr>
            <a:xfrm>
              <a:off x="3868757" y="444233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ECE6F27E-4090-4BAC-DE43-17D7356D3F96}"/>
                </a:ext>
              </a:extLst>
            </p:cNvPr>
            <p:cNvCxnSpPr/>
            <p:nvPr/>
          </p:nvCxnSpPr>
          <p:spPr>
            <a:xfrm>
              <a:off x="3868757" y="4695333"/>
              <a:ext cx="1196067"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0" name="直線コネクタ 9">
              <a:extLst>
                <a:ext uri="{FF2B5EF4-FFF2-40B4-BE49-F238E27FC236}">
                  <a16:creationId xmlns:a16="http://schemas.microsoft.com/office/drawing/2014/main" id="{C8393AEE-75F5-3BA3-7885-9612D2A8DDD8}"/>
                </a:ext>
              </a:extLst>
            </p:cNvPr>
            <p:cNvCxnSpPr/>
            <p:nvPr/>
          </p:nvCxnSpPr>
          <p:spPr>
            <a:xfrm>
              <a:off x="3868757" y="518546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直線コネクタ 10">
              <a:extLst>
                <a:ext uri="{FF2B5EF4-FFF2-40B4-BE49-F238E27FC236}">
                  <a16:creationId xmlns:a16="http://schemas.microsoft.com/office/drawing/2014/main" id="{0431A8B4-C21D-B515-635F-5FE5A3BA128F}"/>
                </a:ext>
              </a:extLst>
            </p:cNvPr>
            <p:cNvCxnSpPr/>
            <p:nvPr/>
          </p:nvCxnSpPr>
          <p:spPr>
            <a:xfrm>
              <a:off x="3868757" y="5423695"/>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直線コネクタ 11">
              <a:extLst>
                <a:ext uri="{FF2B5EF4-FFF2-40B4-BE49-F238E27FC236}">
                  <a16:creationId xmlns:a16="http://schemas.microsoft.com/office/drawing/2014/main" id="{16E313FD-191E-D678-A5ED-B13E588F03C9}"/>
                </a:ext>
              </a:extLst>
            </p:cNvPr>
            <p:cNvCxnSpPr/>
            <p:nvPr/>
          </p:nvCxnSpPr>
          <p:spPr>
            <a:xfrm>
              <a:off x="3868757" y="4965879"/>
              <a:ext cx="119606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直線コネクタ 12">
              <a:extLst>
                <a:ext uri="{FF2B5EF4-FFF2-40B4-BE49-F238E27FC236}">
                  <a16:creationId xmlns:a16="http://schemas.microsoft.com/office/drawing/2014/main" id="{A96CDF33-AB09-B3E9-989F-CD93D3ED1ACB}"/>
                </a:ext>
              </a:extLst>
            </p:cNvPr>
            <p:cNvCxnSpPr/>
            <p:nvPr/>
          </p:nvCxnSpPr>
          <p:spPr>
            <a:xfrm>
              <a:off x="6216590" y="4699084"/>
              <a:ext cx="119606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4139AA16-D736-2508-FE74-0512F7A24C90}"/>
                </a:ext>
              </a:extLst>
            </p:cNvPr>
            <p:cNvCxnSpPr/>
            <p:nvPr/>
          </p:nvCxnSpPr>
          <p:spPr>
            <a:xfrm>
              <a:off x="6216590" y="4969630"/>
              <a:ext cx="1196067" cy="0"/>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15" name="直線コネクタ 14">
              <a:extLst>
                <a:ext uri="{FF2B5EF4-FFF2-40B4-BE49-F238E27FC236}">
                  <a16:creationId xmlns:a16="http://schemas.microsoft.com/office/drawing/2014/main" id="{CD3A3EFD-ED0D-AF05-77A7-10F4E22244A0}"/>
                </a:ext>
              </a:extLst>
            </p:cNvPr>
            <p:cNvCxnSpPr/>
            <p:nvPr/>
          </p:nvCxnSpPr>
          <p:spPr>
            <a:xfrm>
              <a:off x="5064824" y="4695333"/>
              <a:ext cx="1151766" cy="274297"/>
            </a:xfrm>
            <a:prstGeom prst="line">
              <a:avLst/>
            </a:prstGeom>
          </p:spPr>
          <p:style>
            <a:lnRef idx="3">
              <a:schemeClr val="accent4"/>
            </a:lnRef>
            <a:fillRef idx="0">
              <a:schemeClr val="accent4"/>
            </a:fillRef>
            <a:effectRef idx="2">
              <a:schemeClr val="accent4"/>
            </a:effectRef>
            <a:fontRef idx="minor">
              <a:schemeClr val="tx1"/>
            </a:fontRef>
          </p:style>
        </p:cxnSp>
        <p:cxnSp>
          <p:nvCxnSpPr>
            <p:cNvPr id="16" name="直線コネクタ 15">
              <a:extLst>
                <a:ext uri="{FF2B5EF4-FFF2-40B4-BE49-F238E27FC236}">
                  <a16:creationId xmlns:a16="http://schemas.microsoft.com/office/drawing/2014/main" id="{8C60A331-5055-FFF6-B884-21F018FBD670}"/>
                </a:ext>
              </a:extLst>
            </p:cNvPr>
            <p:cNvCxnSpPr/>
            <p:nvPr/>
          </p:nvCxnSpPr>
          <p:spPr>
            <a:xfrm flipH="1">
              <a:off x="5064824" y="4695333"/>
              <a:ext cx="1151766" cy="27429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2E8E552F-2A5E-0218-33E9-56E8BBC16297}"/>
                </a:ext>
              </a:extLst>
            </p:cNvPr>
            <p:cNvSpPr txBox="1"/>
            <p:nvPr/>
          </p:nvSpPr>
          <p:spPr>
            <a:xfrm>
              <a:off x="3541085" y="4237311"/>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18" name="テキスト ボックス 17">
              <a:extLst>
                <a:ext uri="{FF2B5EF4-FFF2-40B4-BE49-F238E27FC236}">
                  <a16:creationId xmlns:a16="http://schemas.microsoft.com/office/drawing/2014/main" id="{C45FAF7C-DCA0-4BC0-A804-A3795742CFAE}"/>
                </a:ext>
              </a:extLst>
            </p:cNvPr>
            <p:cNvSpPr txBox="1"/>
            <p:nvPr/>
          </p:nvSpPr>
          <p:spPr>
            <a:xfrm>
              <a:off x="3520875" y="479503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sp>
          <p:nvSpPr>
            <p:cNvPr id="19" name="テキスト ボックス 18">
              <a:extLst>
                <a:ext uri="{FF2B5EF4-FFF2-40B4-BE49-F238E27FC236}">
                  <a16:creationId xmlns:a16="http://schemas.microsoft.com/office/drawing/2014/main" id="{5468EA2E-7F23-3250-6377-F6871C054229}"/>
                </a:ext>
              </a:extLst>
            </p:cNvPr>
            <p:cNvSpPr txBox="1"/>
            <p:nvPr/>
          </p:nvSpPr>
          <p:spPr>
            <a:xfrm>
              <a:off x="7547477" y="4234691"/>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20" name="テキスト ボックス 19">
              <a:extLst>
                <a:ext uri="{FF2B5EF4-FFF2-40B4-BE49-F238E27FC236}">
                  <a16:creationId xmlns:a16="http://schemas.microsoft.com/office/drawing/2014/main" id="{95AFB9C4-F1D5-122A-BF83-0387C411134A}"/>
                </a:ext>
              </a:extLst>
            </p:cNvPr>
            <p:cNvSpPr txBox="1"/>
            <p:nvPr/>
          </p:nvSpPr>
          <p:spPr>
            <a:xfrm>
              <a:off x="7527267" y="479241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cxnSp>
          <p:nvCxnSpPr>
            <p:cNvPr id="21" name="直線コネクタ 20">
              <a:extLst>
                <a:ext uri="{FF2B5EF4-FFF2-40B4-BE49-F238E27FC236}">
                  <a16:creationId xmlns:a16="http://schemas.microsoft.com/office/drawing/2014/main" id="{298C55A8-AD4E-5247-FA88-12C1B0575EB2}"/>
                </a:ext>
              </a:extLst>
            </p:cNvPr>
            <p:cNvCxnSpPr/>
            <p:nvPr/>
          </p:nvCxnSpPr>
          <p:spPr>
            <a:xfrm>
              <a:off x="3582755" y="4325919"/>
              <a:ext cx="2510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直線コネクタ 21">
              <a:extLst>
                <a:ext uri="{FF2B5EF4-FFF2-40B4-BE49-F238E27FC236}">
                  <a16:creationId xmlns:a16="http://schemas.microsoft.com/office/drawing/2014/main" id="{C2B6B35B-588D-270D-AD7C-0393402DA4BC}"/>
                </a:ext>
              </a:extLst>
            </p:cNvPr>
            <p:cNvCxnSpPr/>
            <p:nvPr/>
          </p:nvCxnSpPr>
          <p:spPr>
            <a:xfrm>
              <a:off x="7589147" y="4323299"/>
              <a:ext cx="2510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テキスト ボックス 22">
              <a:extLst>
                <a:ext uri="{FF2B5EF4-FFF2-40B4-BE49-F238E27FC236}">
                  <a16:creationId xmlns:a16="http://schemas.microsoft.com/office/drawing/2014/main" id="{F76B0184-88F4-4453-6D0B-219718CCBF24}"/>
                </a:ext>
              </a:extLst>
            </p:cNvPr>
            <p:cNvSpPr txBox="1"/>
            <p:nvPr/>
          </p:nvSpPr>
          <p:spPr>
            <a:xfrm>
              <a:off x="8111059" y="4383261"/>
              <a:ext cx="389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p</a:t>
              </a:r>
              <a:r>
                <a:rPr kumimoji="1" lang="en-US" altLang="ja-JP" sz="18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18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24" name="テキスト ボックス 23">
              <a:extLst>
                <a:ext uri="{FF2B5EF4-FFF2-40B4-BE49-F238E27FC236}">
                  <a16:creationId xmlns:a16="http://schemas.microsoft.com/office/drawing/2014/main" id="{7397CFD0-8D34-B0E8-2C37-89B02FE4BB2F}"/>
                </a:ext>
              </a:extLst>
            </p:cNvPr>
            <p:cNvSpPr txBox="1"/>
            <p:nvPr/>
          </p:nvSpPr>
          <p:spPr>
            <a:xfrm>
              <a:off x="8123906" y="4915041"/>
              <a:ext cx="343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L</a:t>
              </a:r>
              <a:endParaRPr kumimoji="1" lang="ja-JP" altLang="en-US" sz="1800" b="0" i="0" u="none" strike="noStrike" kern="1200" cap="none" spc="0" normalizeH="0" baseline="0" noProof="0" dirty="0">
                <a:ln>
                  <a:noFill/>
                </a:ln>
                <a:solidFill>
                  <a:srgbClr val="000000"/>
                </a:solidFill>
                <a:effectLst/>
                <a:uLnTx/>
                <a:uFillTx/>
                <a:latin typeface="Symbol" charset="2"/>
                <a:ea typeface="+mn-ea"/>
                <a:cs typeface="Symbol" charset="2"/>
              </a:endParaRPr>
            </a:p>
          </p:txBody>
        </p:sp>
        <p:sp>
          <p:nvSpPr>
            <p:cNvPr id="25" name="右中かっこ 24">
              <a:extLst>
                <a:ext uri="{FF2B5EF4-FFF2-40B4-BE49-F238E27FC236}">
                  <a16:creationId xmlns:a16="http://schemas.microsoft.com/office/drawing/2014/main" id="{7C147D34-3903-E3B6-6973-258BA3059186}"/>
                </a:ext>
              </a:extLst>
            </p:cNvPr>
            <p:cNvSpPr/>
            <p:nvPr/>
          </p:nvSpPr>
          <p:spPr>
            <a:xfrm>
              <a:off x="7973775" y="4325919"/>
              <a:ext cx="137284" cy="469115"/>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6" name="右中かっこ 25">
              <a:extLst>
                <a:ext uri="{FF2B5EF4-FFF2-40B4-BE49-F238E27FC236}">
                  <a16:creationId xmlns:a16="http://schemas.microsoft.com/office/drawing/2014/main" id="{31477F8F-785B-4143-B575-E7AB0CC9DB35}"/>
                </a:ext>
              </a:extLst>
            </p:cNvPr>
            <p:cNvSpPr/>
            <p:nvPr/>
          </p:nvSpPr>
          <p:spPr>
            <a:xfrm>
              <a:off x="7963748" y="4936127"/>
              <a:ext cx="160158" cy="4875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7" name="右中かっこ 26">
              <a:extLst>
                <a:ext uri="{FF2B5EF4-FFF2-40B4-BE49-F238E27FC236}">
                  <a16:creationId xmlns:a16="http://schemas.microsoft.com/office/drawing/2014/main" id="{80A04D3B-5912-1D4D-1BC9-8BE57148008A}"/>
                </a:ext>
              </a:extLst>
            </p:cNvPr>
            <p:cNvSpPr/>
            <p:nvPr/>
          </p:nvSpPr>
          <p:spPr>
            <a:xfrm flipH="1">
              <a:off x="3380926" y="4325919"/>
              <a:ext cx="137284" cy="469115"/>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8" name="右中かっこ 27">
              <a:extLst>
                <a:ext uri="{FF2B5EF4-FFF2-40B4-BE49-F238E27FC236}">
                  <a16:creationId xmlns:a16="http://schemas.microsoft.com/office/drawing/2014/main" id="{6AD3CF4D-0C9F-26D3-C802-D76A7DE6C529}"/>
                </a:ext>
              </a:extLst>
            </p:cNvPr>
            <p:cNvSpPr/>
            <p:nvPr/>
          </p:nvSpPr>
          <p:spPr>
            <a:xfrm flipH="1">
              <a:off x="3370899" y="4936127"/>
              <a:ext cx="160158" cy="4875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grpSp>
        <p:nvGrpSpPr>
          <p:cNvPr id="29" name="図形グループ 62">
            <a:extLst>
              <a:ext uri="{FF2B5EF4-FFF2-40B4-BE49-F238E27FC236}">
                <a16:creationId xmlns:a16="http://schemas.microsoft.com/office/drawing/2014/main" id="{C7C31B78-D32E-F994-68D6-93342825EC42}"/>
              </a:ext>
            </a:extLst>
          </p:cNvPr>
          <p:cNvGrpSpPr/>
          <p:nvPr/>
        </p:nvGrpSpPr>
        <p:grpSpPr>
          <a:xfrm>
            <a:off x="323433" y="3186646"/>
            <a:ext cx="5575170" cy="1365250"/>
            <a:chOff x="1527387" y="3714441"/>
            <a:chExt cx="5575170" cy="1365250"/>
          </a:xfrm>
        </p:grpSpPr>
        <p:grpSp>
          <p:nvGrpSpPr>
            <p:cNvPr id="30" name="図形グループ 33">
              <a:extLst>
                <a:ext uri="{FF2B5EF4-FFF2-40B4-BE49-F238E27FC236}">
                  <a16:creationId xmlns:a16="http://schemas.microsoft.com/office/drawing/2014/main" id="{7620D9C8-D18D-1CF8-707F-8FD70F004516}"/>
                </a:ext>
              </a:extLst>
            </p:cNvPr>
            <p:cNvGrpSpPr/>
            <p:nvPr/>
          </p:nvGrpSpPr>
          <p:grpSpPr>
            <a:xfrm>
              <a:off x="1527387" y="3714441"/>
              <a:ext cx="5575170" cy="1365250"/>
              <a:chOff x="2971713" y="4207775"/>
              <a:chExt cx="5575170" cy="1365250"/>
            </a:xfrm>
          </p:grpSpPr>
          <p:sp>
            <p:nvSpPr>
              <p:cNvPr id="34" name="テキスト ボックス 33">
                <a:extLst>
                  <a:ext uri="{FF2B5EF4-FFF2-40B4-BE49-F238E27FC236}">
                    <a16:creationId xmlns:a16="http://schemas.microsoft.com/office/drawing/2014/main" id="{F94286C9-DAA7-DD39-29F6-6F5A064C3381}"/>
                  </a:ext>
                </a:extLst>
              </p:cNvPr>
              <p:cNvSpPr txBox="1"/>
              <p:nvPr/>
            </p:nvSpPr>
            <p:spPr>
              <a:xfrm>
                <a:off x="2971713" y="4368493"/>
                <a:ext cx="395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p</a:t>
                </a:r>
                <a:r>
                  <a:rPr kumimoji="1" lang="en-US" altLang="ja-JP" sz="18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18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35" name="テキスト ボックス 34">
                <a:extLst>
                  <a:ext uri="{FF2B5EF4-FFF2-40B4-BE49-F238E27FC236}">
                    <a16:creationId xmlns:a16="http://schemas.microsoft.com/office/drawing/2014/main" id="{ABDE9429-28A3-63AA-D156-DECC975B1BA2}"/>
                  </a:ext>
                </a:extLst>
              </p:cNvPr>
              <p:cNvSpPr txBox="1"/>
              <p:nvPr/>
            </p:nvSpPr>
            <p:spPr>
              <a:xfrm>
                <a:off x="3001245" y="4900273"/>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cxnSp>
            <p:nvCxnSpPr>
              <p:cNvPr id="36" name="直線コネクタ 35">
                <a:extLst>
                  <a:ext uri="{FF2B5EF4-FFF2-40B4-BE49-F238E27FC236}">
                    <a16:creationId xmlns:a16="http://schemas.microsoft.com/office/drawing/2014/main" id="{1AB24455-FAD5-F2E6-77A9-EFCEE76CB2CC}"/>
                  </a:ext>
                </a:extLst>
              </p:cNvPr>
              <p:cNvCxnSpPr/>
              <p:nvPr/>
            </p:nvCxnSpPr>
            <p:spPr>
              <a:xfrm>
                <a:off x="3868757" y="444233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直線コネクタ 36">
                <a:extLst>
                  <a:ext uri="{FF2B5EF4-FFF2-40B4-BE49-F238E27FC236}">
                    <a16:creationId xmlns:a16="http://schemas.microsoft.com/office/drawing/2014/main" id="{FDFB1769-457A-1E60-967F-F517DF57FA0F}"/>
                  </a:ext>
                </a:extLst>
              </p:cNvPr>
              <p:cNvCxnSpPr/>
              <p:nvPr/>
            </p:nvCxnSpPr>
            <p:spPr>
              <a:xfrm>
                <a:off x="3868757" y="4695333"/>
                <a:ext cx="1196067" cy="0"/>
              </a:xfrm>
              <a:prstGeom prst="line">
                <a:avLst/>
              </a:prstGeom>
              <a:ln w="19050">
                <a:solidFill>
                  <a:schemeClr val="tx1"/>
                </a:solidFill>
              </a:ln>
            </p:spPr>
            <p:style>
              <a:lnRef idx="3">
                <a:schemeClr val="accent4"/>
              </a:lnRef>
              <a:fillRef idx="0">
                <a:schemeClr val="accent4"/>
              </a:fillRef>
              <a:effectRef idx="2">
                <a:schemeClr val="accent4"/>
              </a:effectRef>
              <a:fontRef idx="minor">
                <a:schemeClr val="tx1"/>
              </a:fontRef>
            </p:style>
          </p:cxnSp>
          <p:cxnSp>
            <p:nvCxnSpPr>
              <p:cNvPr id="38" name="直線コネクタ 37">
                <a:extLst>
                  <a:ext uri="{FF2B5EF4-FFF2-40B4-BE49-F238E27FC236}">
                    <a16:creationId xmlns:a16="http://schemas.microsoft.com/office/drawing/2014/main" id="{283C464B-2B08-F978-7D7E-213383F0B12B}"/>
                  </a:ext>
                </a:extLst>
              </p:cNvPr>
              <p:cNvCxnSpPr/>
              <p:nvPr/>
            </p:nvCxnSpPr>
            <p:spPr>
              <a:xfrm>
                <a:off x="3868757" y="518546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直線コネクタ 38">
                <a:extLst>
                  <a:ext uri="{FF2B5EF4-FFF2-40B4-BE49-F238E27FC236}">
                    <a16:creationId xmlns:a16="http://schemas.microsoft.com/office/drawing/2014/main" id="{8FE7176A-2689-6D29-F2FE-5F871B6530F0}"/>
                  </a:ext>
                </a:extLst>
              </p:cNvPr>
              <p:cNvCxnSpPr/>
              <p:nvPr/>
            </p:nvCxnSpPr>
            <p:spPr>
              <a:xfrm>
                <a:off x="3868757" y="5423695"/>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27EA9107-9DF3-4607-06E4-8CD9524977A5}"/>
                  </a:ext>
                </a:extLst>
              </p:cNvPr>
              <p:cNvCxnSpPr/>
              <p:nvPr/>
            </p:nvCxnSpPr>
            <p:spPr>
              <a:xfrm>
                <a:off x="3868757" y="4965879"/>
                <a:ext cx="1196067"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3EA4E1E0-46A1-E029-9C55-A19198011733}"/>
                  </a:ext>
                </a:extLst>
              </p:cNvPr>
              <p:cNvCxnSpPr/>
              <p:nvPr/>
            </p:nvCxnSpPr>
            <p:spPr>
              <a:xfrm>
                <a:off x="6216590" y="4699084"/>
                <a:ext cx="1196067" cy="0"/>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CCACB752-DC5A-BBAA-A435-3F39AF03304C}"/>
                  </a:ext>
                </a:extLst>
              </p:cNvPr>
              <p:cNvCxnSpPr/>
              <p:nvPr/>
            </p:nvCxnSpPr>
            <p:spPr>
              <a:xfrm>
                <a:off x="6216590" y="4969630"/>
                <a:ext cx="1196067" cy="0"/>
              </a:xfrm>
              <a:prstGeom prst="line">
                <a:avLst/>
              </a:prstGeom>
              <a:ln/>
            </p:spPr>
            <p:style>
              <a:lnRef idx="3">
                <a:schemeClr val="accent4"/>
              </a:lnRef>
              <a:fillRef idx="0">
                <a:schemeClr val="accent4"/>
              </a:fillRef>
              <a:effectRef idx="2">
                <a:schemeClr val="accent4"/>
              </a:effectRef>
              <a:fontRef idx="minor">
                <a:schemeClr val="tx1"/>
              </a:fontRef>
            </p:style>
          </p:cxnSp>
          <p:sp>
            <p:nvSpPr>
              <p:cNvPr id="43" name="テキスト ボックス 42">
                <a:extLst>
                  <a:ext uri="{FF2B5EF4-FFF2-40B4-BE49-F238E27FC236}">
                    <a16:creationId xmlns:a16="http://schemas.microsoft.com/office/drawing/2014/main" id="{185BBB1E-B2B7-F9B1-9AB0-B3902546155A}"/>
                  </a:ext>
                </a:extLst>
              </p:cNvPr>
              <p:cNvSpPr txBox="1"/>
              <p:nvPr/>
            </p:nvSpPr>
            <p:spPr>
              <a:xfrm>
                <a:off x="3541085" y="4207775"/>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44" name="テキスト ボックス 43">
                <a:extLst>
                  <a:ext uri="{FF2B5EF4-FFF2-40B4-BE49-F238E27FC236}">
                    <a16:creationId xmlns:a16="http://schemas.microsoft.com/office/drawing/2014/main" id="{B5659F4B-4DF0-C8BC-500B-8DF11C4773AC}"/>
                  </a:ext>
                </a:extLst>
              </p:cNvPr>
              <p:cNvSpPr txBox="1"/>
              <p:nvPr/>
            </p:nvSpPr>
            <p:spPr>
              <a:xfrm>
                <a:off x="3520875" y="479503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sp>
            <p:nvSpPr>
              <p:cNvPr id="45" name="テキスト ボックス 44">
                <a:extLst>
                  <a:ext uri="{FF2B5EF4-FFF2-40B4-BE49-F238E27FC236}">
                    <a16:creationId xmlns:a16="http://schemas.microsoft.com/office/drawing/2014/main" id="{4496F10A-CC09-7F1F-6E4F-841A191CFD95}"/>
                  </a:ext>
                </a:extLst>
              </p:cNvPr>
              <p:cNvSpPr txBox="1"/>
              <p:nvPr/>
            </p:nvSpPr>
            <p:spPr>
              <a:xfrm>
                <a:off x="7547477" y="4234691"/>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46" name="テキスト ボックス 45">
                <a:extLst>
                  <a:ext uri="{FF2B5EF4-FFF2-40B4-BE49-F238E27FC236}">
                    <a16:creationId xmlns:a16="http://schemas.microsoft.com/office/drawing/2014/main" id="{BEEA8836-AEBD-ED82-C8EF-5371FE3B1559}"/>
                  </a:ext>
                </a:extLst>
              </p:cNvPr>
              <p:cNvSpPr txBox="1"/>
              <p:nvPr/>
            </p:nvSpPr>
            <p:spPr>
              <a:xfrm>
                <a:off x="7527267" y="479241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cxnSp>
            <p:nvCxnSpPr>
              <p:cNvPr id="47" name="直線コネクタ 46">
                <a:extLst>
                  <a:ext uri="{FF2B5EF4-FFF2-40B4-BE49-F238E27FC236}">
                    <a16:creationId xmlns:a16="http://schemas.microsoft.com/office/drawing/2014/main" id="{C56B7CC6-F260-F34F-A824-30220F0120A9}"/>
                  </a:ext>
                </a:extLst>
              </p:cNvPr>
              <p:cNvCxnSpPr/>
              <p:nvPr/>
            </p:nvCxnSpPr>
            <p:spPr>
              <a:xfrm>
                <a:off x="3582755" y="4547439"/>
                <a:ext cx="2510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AB4D33B6-F0C5-5BEF-E0A6-5339DCA2689D}"/>
                  </a:ext>
                </a:extLst>
              </p:cNvPr>
              <p:cNvCxnSpPr/>
              <p:nvPr/>
            </p:nvCxnSpPr>
            <p:spPr>
              <a:xfrm>
                <a:off x="7589147" y="4589123"/>
                <a:ext cx="2510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テキスト ボックス 48">
                <a:extLst>
                  <a:ext uri="{FF2B5EF4-FFF2-40B4-BE49-F238E27FC236}">
                    <a16:creationId xmlns:a16="http://schemas.microsoft.com/office/drawing/2014/main" id="{948C50ED-3BB4-7E8E-02D9-DC38ED65F78F}"/>
                  </a:ext>
                </a:extLst>
              </p:cNvPr>
              <p:cNvSpPr txBox="1"/>
              <p:nvPr/>
            </p:nvSpPr>
            <p:spPr>
              <a:xfrm>
                <a:off x="8111059" y="4383261"/>
                <a:ext cx="435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K</a:t>
                </a:r>
                <a:r>
                  <a:rPr kumimoji="1" lang="en-US" altLang="ja-JP" sz="18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18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50" name="テキスト ボックス 49">
                <a:extLst>
                  <a:ext uri="{FF2B5EF4-FFF2-40B4-BE49-F238E27FC236}">
                    <a16:creationId xmlns:a16="http://schemas.microsoft.com/office/drawing/2014/main" id="{BF6FE2B8-CB82-A23C-B55B-4A11F93DA51B}"/>
                  </a:ext>
                </a:extLst>
              </p:cNvPr>
              <p:cNvSpPr txBox="1"/>
              <p:nvPr/>
            </p:nvSpPr>
            <p:spPr>
              <a:xfrm>
                <a:off x="8123906" y="4915041"/>
                <a:ext cx="343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L</a:t>
                </a:r>
                <a:endParaRPr kumimoji="1" lang="ja-JP" altLang="en-US" sz="1800" b="0" i="0" u="none" strike="noStrike" kern="1200" cap="none" spc="0" normalizeH="0" baseline="0" noProof="0" dirty="0">
                  <a:ln>
                    <a:noFill/>
                  </a:ln>
                  <a:solidFill>
                    <a:srgbClr val="000000"/>
                  </a:solidFill>
                  <a:effectLst/>
                  <a:uLnTx/>
                  <a:uFillTx/>
                  <a:latin typeface="Symbol" charset="2"/>
                  <a:ea typeface="+mn-ea"/>
                  <a:cs typeface="Symbol" charset="2"/>
                </a:endParaRPr>
              </a:p>
            </p:txBody>
          </p:sp>
          <p:sp>
            <p:nvSpPr>
              <p:cNvPr id="51" name="右中かっこ 50">
                <a:extLst>
                  <a:ext uri="{FF2B5EF4-FFF2-40B4-BE49-F238E27FC236}">
                    <a16:creationId xmlns:a16="http://schemas.microsoft.com/office/drawing/2014/main" id="{84E2D221-B5C5-B140-C43A-E201D9F56CE7}"/>
                  </a:ext>
                </a:extLst>
              </p:cNvPr>
              <p:cNvSpPr/>
              <p:nvPr/>
            </p:nvSpPr>
            <p:spPr>
              <a:xfrm>
                <a:off x="7973775" y="4325919"/>
                <a:ext cx="137284" cy="469115"/>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2" name="右中かっこ 51">
                <a:extLst>
                  <a:ext uri="{FF2B5EF4-FFF2-40B4-BE49-F238E27FC236}">
                    <a16:creationId xmlns:a16="http://schemas.microsoft.com/office/drawing/2014/main" id="{2D6C7D69-CB92-5E55-5775-E52C0FF56353}"/>
                  </a:ext>
                </a:extLst>
              </p:cNvPr>
              <p:cNvSpPr/>
              <p:nvPr/>
            </p:nvSpPr>
            <p:spPr>
              <a:xfrm>
                <a:off x="7963748" y="4936127"/>
                <a:ext cx="160158" cy="4875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3" name="右中かっこ 52">
                <a:extLst>
                  <a:ext uri="{FF2B5EF4-FFF2-40B4-BE49-F238E27FC236}">
                    <a16:creationId xmlns:a16="http://schemas.microsoft.com/office/drawing/2014/main" id="{4DFC7667-4F35-2A74-A54B-F0FF0D2F4265}"/>
                  </a:ext>
                </a:extLst>
              </p:cNvPr>
              <p:cNvSpPr/>
              <p:nvPr/>
            </p:nvSpPr>
            <p:spPr>
              <a:xfrm flipH="1">
                <a:off x="3380926" y="4325919"/>
                <a:ext cx="137284" cy="469115"/>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4" name="右中かっこ 53">
                <a:extLst>
                  <a:ext uri="{FF2B5EF4-FFF2-40B4-BE49-F238E27FC236}">
                    <a16:creationId xmlns:a16="http://schemas.microsoft.com/office/drawing/2014/main" id="{8553AA6A-89F1-AACF-0892-9BDB7AB075DF}"/>
                  </a:ext>
                </a:extLst>
              </p:cNvPr>
              <p:cNvSpPr/>
              <p:nvPr/>
            </p:nvSpPr>
            <p:spPr>
              <a:xfrm flipH="1">
                <a:off x="3370899" y="4936127"/>
                <a:ext cx="160158" cy="4875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sp>
          <p:nvSpPr>
            <p:cNvPr id="31" name="円弧 30">
              <a:extLst>
                <a:ext uri="{FF2B5EF4-FFF2-40B4-BE49-F238E27FC236}">
                  <a16:creationId xmlns:a16="http://schemas.microsoft.com/office/drawing/2014/main" id="{E3F3E53B-301C-D544-3B5F-FBDB69A5F10B}"/>
                </a:ext>
              </a:extLst>
            </p:cNvPr>
            <p:cNvSpPr/>
            <p:nvPr/>
          </p:nvSpPr>
          <p:spPr>
            <a:xfrm flipH="1">
              <a:off x="4636699" y="4206694"/>
              <a:ext cx="265852" cy="265852"/>
            </a:xfrm>
            <a:prstGeom prst="arc">
              <a:avLst>
                <a:gd name="adj1" fmla="val 16200000"/>
                <a:gd name="adj2" fmla="val 5202600"/>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2" name="円弧 31">
              <a:extLst>
                <a:ext uri="{FF2B5EF4-FFF2-40B4-BE49-F238E27FC236}">
                  <a16:creationId xmlns:a16="http://schemas.microsoft.com/office/drawing/2014/main" id="{C9AC5D51-65BC-212E-9A2A-1E072DF0D90F}"/>
                </a:ext>
              </a:extLst>
            </p:cNvPr>
            <p:cNvSpPr/>
            <p:nvPr/>
          </p:nvSpPr>
          <p:spPr>
            <a:xfrm>
              <a:off x="3487572" y="4195676"/>
              <a:ext cx="265852" cy="265852"/>
            </a:xfrm>
            <a:prstGeom prst="arc">
              <a:avLst>
                <a:gd name="adj1" fmla="val 16200000"/>
                <a:gd name="adj2" fmla="val 5202600"/>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33" name="直線コネクタ 32">
              <a:extLst>
                <a:ext uri="{FF2B5EF4-FFF2-40B4-BE49-F238E27FC236}">
                  <a16:creationId xmlns:a16="http://schemas.microsoft.com/office/drawing/2014/main" id="{EE5917F3-B7AA-3A91-990E-26F1AE5D1236}"/>
                </a:ext>
              </a:extLst>
            </p:cNvPr>
            <p:cNvCxnSpPr/>
            <p:nvPr/>
          </p:nvCxnSpPr>
          <p:spPr>
            <a:xfrm>
              <a:off x="3753424" y="4331236"/>
              <a:ext cx="883275" cy="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grpSp>
      <p:grpSp>
        <p:nvGrpSpPr>
          <p:cNvPr id="55" name="図形グループ 99">
            <a:extLst>
              <a:ext uri="{FF2B5EF4-FFF2-40B4-BE49-F238E27FC236}">
                <a16:creationId xmlns:a16="http://schemas.microsoft.com/office/drawing/2014/main" id="{5BA30567-9B8D-FEA4-561D-B2E7C82BAFE8}"/>
              </a:ext>
            </a:extLst>
          </p:cNvPr>
          <p:cNvGrpSpPr/>
          <p:nvPr/>
        </p:nvGrpSpPr>
        <p:grpSpPr>
          <a:xfrm>
            <a:off x="226349" y="5056644"/>
            <a:ext cx="5545638" cy="1704177"/>
            <a:chOff x="1497606" y="5146668"/>
            <a:chExt cx="5545638" cy="1704177"/>
          </a:xfrm>
        </p:grpSpPr>
        <p:grpSp>
          <p:nvGrpSpPr>
            <p:cNvPr id="56" name="図形グループ 63">
              <a:extLst>
                <a:ext uri="{FF2B5EF4-FFF2-40B4-BE49-F238E27FC236}">
                  <a16:creationId xmlns:a16="http://schemas.microsoft.com/office/drawing/2014/main" id="{F8493668-6597-A7C9-8F0B-504FE2175D20}"/>
                </a:ext>
              </a:extLst>
            </p:cNvPr>
            <p:cNvGrpSpPr/>
            <p:nvPr/>
          </p:nvGrpSpPr>
          <p:grpSpPr>
            <a:xfrm>
              <a:off x="1497606" y="5485595"/>
              <a:ext cx="5545638" cy="1365250"/>
              <a:chOff x="1556919" y="3714441"/>
              <a:chExt cx="5545638" cy="1365250"/>
            </a:xfrm>
          </p:grpSpPr>
          <p:grpSp>
            <p:nvGrpSpPr>
              <p:cNvPr id="63" name="図形グループ 64">
                <a:extLst>
                  <a:ext uri="{FF2B5EF4-FFF2-40B4-BE49-F238E27FC236}">
                    <a16:creationId xmlns:a16="http://schemas.microsoft.com/office/drawing/2014/main" id="{ED2E8D1C-3AD3-BF98-DEF4-E07E2BDB7A86}"/>
                  </a:ext>
                </a:extLst>
              </p:cNvPr>
              <p:cNvGrpSpPr/>
              <p:nvPr/>
            </p:nvGrpSpPr>
            <p:grpSpPr>
              <a:xfrm>
                <a:off x="1556919" y="3714441"/>
                <a:ext cx="5545638" cy="1365250"/>
                <a:chOff x="3001245" y="4207775"/>
                <a:chExt cx="5545638" cy="1365250"/>
              </a:xfrm>
            </p:grpSpPr>
            <p:sp>
              <p:nvSpPr>
                <p:cNvPr id="65" name="テキスト ボックス 64">
                  <a:extLst>
                    <a:ext uri="{FF2B5EF4-FFF2-40B4-BE49-F238E27FC236}">
                      <a16:creationId xmlns:a16="http://schemas.microsoft.com/office/drawing/2014/main" id="{E561E2E4-54C4-EAAB-A8D5-B2F72E561536}"/>
                    </a:ext>
                  </a:extLst>
                </p:cNvPr>
                <p:cNvSpPr txBox="1"/>
                <p:nvPr/>
              </p:nvSpPr>
              <p:spPr>
                <a:xfrm>
                  <a:off x="3001245" y="4704998"/>
                  <a:ext cx="3071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cxnSp>
              <p:nvCxnSpPr>
                <p:cNvPr id="66" name="直線コネクタ 65">
                  <a:extLst>
                    <a:ext uri="{FF2B5EF4-FFF2-40B4-BE49-F238E27FC236}">
                      <a16:creationId xmlns:a16="http://schemas.microsoft.com/office/drawing/2014/main" id="{4D1EEF52-37CE-B36D-F87B-2E1F811513B1}"/>
                    </a:ext>
                  </a:extLst>
                </p:cNvPr>
                <p:cNvCxnSpPr/>
                <p:nvPr/>
              </p:nvCxnSpPr>
              <p:spPr>
                <a:xfrm>
                  <a:off x="3868757" y="444233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D5870B05-FFCD-7EC8-7218-B5A833CFA5BD}"/>
                    </a:ext>
                  </a:extLst>
                </p:cNvPr>
                <p:cNvCxnSpPr/>
                <p:nvPr/>
              </p:nvCxnSpPr>
              <p:spPr>
                <a:xfrm>
                  <a:off x="3868757" y="5185463"/>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直線コネクタ 67">
                  <a:extLst>
                    <a:ext uri="{FF2B5EF4-FFF2-40B4-BE49-F238E27FC236}">
                      <a16:creationId xmlns:a16="http://schemas.microsoft.com/office/drawing/2014/main" id="{F561630C-359F-D939-05CD-A3FD28245767}"/>
                    </a:ext>
                  </a:extLst>
                </p:cNvPr>
                <p:cNvCxnSpPr/>
                <p:nvPr/>
              </p:nvCxnSpPr>
              <p:spPr>
                <a:xfrm>
                  <a:off x="3868757" y="5423695"/>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直線コネクタ 68">
                  <a:extLst>
                    <a:ext uri="{FF2B5EF4-FFF2-40B4-BE49-F238E27FC236}">
                      <a16:creationId xmlns:a16="http://schemas.microsoft.com/office/drawing/2014/main" id="{BC6FAA66-4C39-CAEF-76BD-2ED880B405F9}"/>
                    </a:ext>
                  </a:extLst>
                </p:cNvPr>
                <p:cNvCxnSpPr/>
                <p:nvPr/>
              </p:nvCxnSpPr>
              <p:spPr>
                <a:xfrm>
                  <a:off x="6216590" y="4699084"/>
                  <a:ext cx="1196067" cy="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70" name="直線コネクタ 69">
                  <a:extLst>
                    <a:ext uri="{FF2B5EF4-FFF2-40B4-BE49-F238E27FC236}">
                      <a16:creationId xmlns:a16="http://schemas.microsoft.com/office/drawing/2014/main" id="{5179F285-9FCA-E528-3E3D-FC1F1FEC78F2}"/>
                    </a:ext>
                  </a:extLst>
                </p:cNvPr>
                <p:cNvCxnSpPr/>
                <p:nvPr/>
              </p:nvCxnSpPr>
              <p:spPr>
                <a:xfrm>
                  <a:off x="6216590" y="4969630"/>
                  <a:ext cx="1196067" cy="0"/>
                </a:xfrm>
                <a:prstGeom prst="line">
                  <a:avLst/>
                </a:prstGeom>
                <a:ln w="28575"/>
              </p:spPr>
              <p:style>
                <a:lnRef idx="3">
                  <a:schemeClr val="accent4"/>
                </a:lnRef>
                <a:fillRef idx="0">
                  <a:schemeClr val="accent4"/>
                </a:fillRef>
                <a:effectRef idx="2">
                  <a:schemeClr val="accent4"/>
                </a:effectRef>
                <a:fontRef idx="minor">
                  <a:schemeClr val="tx1"/>
                </a:fontRef>
              </p:style>
            </p:cxnSp>
            <p:sp>
              <p:nvSpPr>
                <p:cNvPr id="71" name="テキスト ボックス 70">
                  <a:extLst>
                    <a:ext uri="{FF2B5EF4-FFF2-40B4-BE49-F238E27FC236}">
                      <a16:creationId xmlns:a16="http://schemas.microsoft.com/office/drawing/2014/main" id="{EEB19A69-9E9C-4431-1374-0FD8E26408BF}"/>
                    </a:ext>
                  </a:extLst>
                </p:cNvPr>
                <p:cNvSpPr txBox="1"/>
                <p:nvPr/>
              </p:nvSpPr>
              <p:spPr>
                <a:xfrm>
                  <a:off x="3541085" y="4207775"/>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72" name="テキスト ボックス 71">
                  <a:extLst>
                    <a:ext uri="{FF2B5EF4-FFF2-40B4-BE49-F238E27FC236}">
                      <a16:creationId xmlns:a16="http://schemas.microsoft.com/office/drawing/2014/main" id="{C3B55D14-4E69-3D71-34E2-4B00DE630EBC}"/>
                    </a:ext>
                  </a:extLst>
                </p:cNvPr>
                <p:cNvSpPr txBox="1"/>
                <p:nvPr/>
              </p:nvSpPr>
              <p:spPr>
                <a:xfrm>
                  <a:off x="3520875" y="479503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sp>
              <p:nvSpPr>
                <p:cNvPr id="73" name="テキスト ボックス 72">
                  <a:extLst>
                    <a:ext uri="{FF2B5EF4-FFF2-40B4-BE49-F238E27FC236}">
                      <a16:creationId xmlns:a16="http://schemas.microsoft.com/office/drawing/2014/main" id="{7CF6E0D2-55B1-CE01-DFCE-02F4DA37441E}"/>
                    </a:ext>
                  </a:extLst>
                </p:cNvPr>
                <p:cNvSpPr txBox="1"/>
                <p:nvPr/>
              </p:nvSpPr>
              <p:spPr>
                <a:xfrm>
                  <a:off x="7547477" y="4234691"/>
                  <a:ext cx="3129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74" name="テキスト ボックス 73">
                  <a:extLst>
                    <a:ext uri="{FF2B5EF4-FFF2-40B4-BE49-F238E27FC236}">
                      <a16:creationId xmlns:a16="http://schemas.microsoft.com/office/drawing/2014/main" id="{84576C03-CC36-BCF6-B250-3CB86B7E1E8E}"/>
                    </a:ext>
                  </a:extLst>
                </p:cNvPr>
                <p:cNvSpPr txBox="1"/>
                <p:nvPr/>
              </p:nvSpPr>
              <p:spPr>
                <a:xfrm>
                  <a:off x="7527267" y="4792414"/>
                  <a:ext cx="312906" cy="777991"/>
                </a:xfrm>
                <a:prstGeom prst="rect">
                  <a:avLst/>
                </a:prstGeom>
                <a:noFill/>
              </p:spPr>
              <p:txBody>
                <a:bodyPr wrap="non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a:t>
                  </a:r>
                </a:p>
                <a:p>
                  <a:pPr marL="0" marR="0" lvl="0" indent="0" algn="l" defTabSz="914400" rtl="0" eaLnBrk="1" fontAlgn="auto" latinLnBrk="0" hangingPunct="1">
                    <a:lnSpc>
                      <a:spcPts val="176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a:t>
                  </a:r>
                </a:p>
              </p:txBody>
            </p:sp>
            <p:cxnSp>
              <p:nvCxnSpPr>
                <p:cNvPr id="75" name="直線コネクタ 74">
                  <a:extLst>
                    <a:ext uri="{FF2B5EF4-FFF2-40B4-BE49-F238E27FC236}">
                      <a16:creationId xmlns:a16="http://schemas.microsoft.com/office/drawing/2014/main" id="{A5A7C958-655F-E975-1DE2-39697B041401}"/>
                    </a:ext>
                  </a:extLst>
                </p:cNvPr>
                <p:cNvCxnSpPr/>
                <p:nvPr/>
              </p:nvCxnSpPr>
              <p:spPr>
                <a:xfrm>
                  <a:off x="7589147" y="4589123"/>
                  <a:ext cx="251026"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76" name="テキスト ボックス 75">
                  <a:extLst>
                    <a:ext uri="{FF2B5EF4-FFF2-40B4-BE49-F238E27FC236}">
                      <a16:creationId xmlns:a16="http://schemas.microsoft.com/office/drawing/2014/main" id="{A4D9BB1B-E4D5-78A5-0A3E-9848FACB2136}"/>
                    </a:ext>
                  </a:extLst>
                </p:cNvPr>
                <p:cNvSpPr txBox="1"/>
                <p:nvPr/>
              </p:nvSpPr>
              <p:spPr>
                <a:xfrm>
                  <a:off x="8111059" y="4383261"/>
                  <a:ext cx="435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K</a:t>
                  </a:r>
                  <a:r>
                    <a:rPr kumimoji="1" lang="en-US" altLang="ja-JP" sz="18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18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77" name="テキスト ボックス 76">
                  <a:extLst>
                    <a:ext uri="{FF2B5EF4-FFF2-40B4-BE49-F238E27FC236}">
                      <a16:creationId xmlns:a16="http://schemas.microsoft.com/office/drawing/2014/main" id="{833F56CD-B741-840C-5CF5-6DB6A82F6259}"/>
                    </a:ext>
                  </a:extLst>
                </p:cNvPr>
                <p:cNvSpPr txBox="1"/>
                <p:nvPr/>
              </p:nvSpPr>
              <p:spPr>
                <a:xfrm>
                  <a:off x="8123906" y="4915041"/>
                  <a:ext cx="3430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L</a:t>
                  </a:r>
                  <a:endParaRPr kumimoji="1" lang="ja-JP" altLang="en-US" sz="1800" b="0" i="0" u="none" strike="noStrike" kern="1200" cap="none" spc="0" normalizeH="0" baseline="0" noProof="0" dirty="0">
                    <a:ln>
                      <a:noFill/>
                    </a:ln>
                    <a:solidFill>
                      <a:srgbClr val="000000"/>
                    </a:solidFill>
                    <a:effectLst/>
                    <a:uLnTx/>
                    <a:uFillTx/>
                    <a:latin typeface="Symbol" charset="2"/>
                    <a:ea typeface="+mn-ea"/>
                    <a:cs typeface="Symbol" charset="2"/>
                  </a:endParaRPr>
                </a:p>
              </p:txBody>
            </p:sp>
            <p:sp>
              <p:nvSpPr>
                <p:cNvPr id="78" name="右中かっこ 77">
                  <a:extLst>
                    <a:ext uri="{FF2B5EF4-FFF2-40B4-BE49-F238E27FC236}">
                      <a16:creationId xmlns:a16="http://schemas.microsoft.com/office/drawing/2014/main" id="{B44ADED3-9BFA-12E8-8F34-0D5B9AD1AD32}"/>
                    </a:ext>
                  </a:extLst>
                </p:cNvPr>
                <p:cNvSpPr/>
                <p:nvPr/>
              </p:nvSpPr>
              <p:spPr>
                <a:xfrm>
                  <a:off x="7973775" y="4325919"/>
                  <a:ext cx="137284" cy="469115"/>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9" name="右中かっこ 78">
                  <a:extLst>
                    <a:ext uri="{FF2B5EF4-FFF2-40B4-BE49-F238E27FC236}">
                      <a16:creationId xmlns:a16="http://schemas.microsoft.com/office/drawing/2014/main" id="{D45C8212-41F2-F04E-1B4B-A759BBAB37CA}"/>
                    </a:ext>
                  </a:extLst>
                </p:cNvPr>
                <p:cNvSpPr/>
                <p:nvPr/>
              </p:nvSpPr>
              <p:spPr>
                <a:xfrm>
                  <a:off x="7963748" y="4936127"/>
                  <a:ext cx="160158" cy="487568"/>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80" name="右中かっこ 79">
                  <a:extLst>
                    <a:ext uri="{FF2B5EF4-FFF2-40B4-BE49-F238E27FC236}">
                      <a16:creationId xmlns:a16="http://schemas.microsoft.com/office/drawing/2014/main" id="{616460FB-BB5A-69D3-860B-80318560290F}"/>
                    </a:ext>
                  </a:extLst>
                </p:cNvPr>
                <p:cNvSpPr/>
                <p:nvPr/>
              </p:nvSpPr>
              <p:spPr>
                <a:xfrm flipH="1">
                  <a:off x="3370899" y="4442333"/>
                  <a:ext cx="149976" cy="981362"/>
                </a:xfrm>
                <a:prstGeom prst="righ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sp>
            <p:nvSpPr>
              <p:cNvPr id="64" name="円弧 63">
                <a:extLst>
                  <a:ext uri="{FF2B5EF4-FFF2-40B4-BE49-F238E27FC236}">
                    <a16:creationId xmlns:a16="http://schemas.microsoft.com/office/drawing/2014/main" id="{6B6CCC7E-9FB3-4F63-4CB3-28AF11E7FB37}"/>
                  </a:ext>
                </a:extLst>
              </p:cNvPr>
              <p:cNvSpPr/>
              <p:nvPr/>
            </p:nvSpPr>
            <p:spPr>
              <a:xfrm flipH="1">
                <a:off x="4636699" y="4206694"/>
                <a:ext cx="265852" cy="265852"/>
              </a:xfrm>
              <a:prstGeom prst="arc">
                <a:avLst>
                  <a:gd name="adj1" fmla="val 16200000"/>
                  <a:gd name="adj2" fmla="val 5202600"/>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cxnSp>
          <p:nvCxnSpPr>
            <p:cNvPr id="57" name="直線コネクタ 56">
              <a:extLst>
                <a:ext uri="{FF2B5EF4-FFF2-40B4-BE49-F238E27FC236}">
                  <a16:creationId xmlns:a16="http://schemas.microsoft.com/office/drawing/2014/main" id="{BCF2E6FA-CAAA-9EF9-AC4A-93CC4E46CBB5}"/>
                </a:ext>
              </a:extLst>
            </p:cNvPr>
            <p:cNvCxnSpPr/>
            <p:nvPr/>
          </p:nvCxnSpPr>
          <p:spPr>
            <a:xfrm>
              <a:off x="2365118" y="5360870"/>
              <a:ext cx="3543900" cy="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テキスト ボックス 57">
              <a:extLst>
                <a:ext uri="{FF2B5EF4-FFF2-40B4-BE49-F238E27FC236}">
                  <a16:creationId xmlns:a16="http://schemas.microsoft.com/office/drawing/2014/main" id="{AFA69EAE-E452-EBA8-E35F-070819B65238}"/>
                </a:ext>
              </a:extLst>
            </p:cNvPr>
            <p:cNvSpPr txBox="1"/>
            <p:nvPr/>
          </p:nvSpPr>
          <p:spPr>
            <a:xfrm>
              <a:off x="2059963" y="5146668"/>
              <a:ext cx="290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59" name="テキスト ボックス 58">
              <a:extLst>
                <a:ext uri="{FF2B5EF4-FFF2-40B4-BE49-F238E27FC236}">
                  <a16:creationId xmlns:a16="http://schemas.microsoft.com/office/drawing/2014/main" id="{AB16A938-4FBC-B15B-5330-2D5FA00A3D89}"/>
                </a:ext>
              </a:extLst>
            </p:cNvPr>
            <p:cNvSpPr txBox="1"/>
            <p:nvPr/>
          </p:nvSpPr>
          <p:spPr>
            <a:xfrm>
              <a:off x="6046145" y="5146668"/>
              <a:ext cx="3551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e’</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grpSp>
          <p:nvGrpSpPr>
            <p:cNvPr id="60" name="図形グループ 98">
              <a:extLst>
                <a:ext uri="{FF2B5EF4-FFF2-40B4-BE49-F238E27FC236}">
                  <a16:creationId xmlns:a16="http://schemas.microsoft.com/office/drawing/2014/main" id="{1FB44984-784B-D46A-D90A-38EE1898A105}"/>
                </a:ext>
              </a:extLst>
            </p:cNvPr>
            <p:cNvGrpSpPr/>
            <p:nvPr/>
          </p:nvGrpSpPr>
          <p:grpSpPr>
            <a:xfrm rot="5400000">
              <a:off x="3866144" y="5390271"/>
              <a:ext cx="695773" cy="664158"/>
              <a:chOff x="7722748" y="3285395"/>
              <a:chExt cx="573238" cy="547191"/>
            </a:xfrm>
          </p:grpSpPr>
          <p:cxnSp>
            <p:nvCxnSpPr>
              <p:cNvPr id="61" name="曲線コネクタ 60">
                <a:extLst>
                  <a:ext uri="{FF2B5EF4-FFF2-40B4-BE49-F238E27FC236}">
                    <a16:creationId xmlns:a16="http://schemas.microsoft.com/office/drawing/2014/main" id="{F95BDC25-B442-9C73-5A24-41D9FEB067C4}"/>
                  </a:ext>
                </a:extLst>
              </p:cNvPr>
              <p:cNvCxnSpPr/>
              <p:nvPr/>
            </p:nvCxnSpPr>
            <p:spPr>
              <a:xfrm rot="5400000" flipH="1" flipV="1">
                <a:off x="7722748" y="3552027"/>
                <a:ext cx="280559" cy="280559"/>
              </a:xfrm>
              <a:prstGeom prst="curvedConnector3">
                <a:avLst/>
              </a:prstGeom>
              <a:ln w="19050">
                <a:solidFill>
                  <a:srgbClr val="FF9300"/>
                </a:solidFill>
              </a:ln>
            </p:spPr>
            <p:style>
              <a:lnRef idx="2">
                <a:schemeClr val="accent1"/>
              </a:lnRef>
              <a:fillRef idx="0">
                <a:schemeClr val="accent1"/>
              </a:fillRef>
              <a:effectRef idx="1">
                <a:schemeClr val="accent1"/>
              </a:effectRef>
              <a:fontRef idx="minor">
                <a:schemeClr val="tx1"/>
              </a:fontRef>
            </p:style>
          </p:cxnSp>
          <p:cxnSp>
            <p:nvCxnSpPr>
              <p:cNvPr id="62" name="曲線コネクタ 61">
                <a:extLst>
                  <a:ext uri="{FF2B5EF4-FFF2-40B4-BE49-F238E27FC236}">
                    <a16:creationId xmlns:a16="http://schemas.microsoft.com/office/drawing/2014/main" id="{C2764596-1931-4BDB-EE8B-E34D1DB79855}"/>
                  </a:ext>
                </a:extLst>
              </p:cNvPr>
              <p:cNvCxnSpPr/>
              <p:nvPr/>
            </p:nvCxnSpPr>
            <p:spPr>
              <a:xfrm rot="5400000" flipH="1" flipV="1">
                <a:off x="8015427" y="3285395"/>
                <a:ext cx="280559" cy="280559"/>
              </a:xfrm>
              <a:prstGeom prst="curvedConnector3">
                <a:avLst/>
              </a:prstGeom>
              <a:ln w="19050">
                <a:solidFill>
                  <a:srgbClr val="FF9300"/>
                </a:solidFill>
                <a:headEnd type="none"/>
                <a:tailEnd type="arrow"/>
              </a:ln>
            </p:spPr>
            <p:style>
              <a:lnRef idx="2">
                <a:schemeClr val="accent1"/>
              </a:lnRef>
              <a:fillRef idx="0">
                <a:schemeClr val="accent1"/>
              </a:fillRef>
              <a:effectRef idx="1">
                <a:schemeClr val="accent1"/>
              </a:effectRef>
              <a:fontRef idx="minor">
                <a:schemeClr val="tx1"/>
              </a:fontRef>
            </p:style>
          </p:cxnSp>
        </p:grpSp>
      </p:grpSp>
      <p:sp>
        <p:nvSpPr>
          <p:cNvPr id="81" name="テキスト ボックス 80">
            <a:extLst>
              <a:ext uri="{FF2B5EF4-FFF2-40B4-BE49-F238E27FC236}">
                <a16:creationId xmlns:a16="http://schemas.microsoft.com/office/drawing/2014/main" id="{481E2E17-AB84-61F9-95A3-31DF4E1EC4E0}"/>
              </a:ext>
            </a:extLst>
          </p:cNvPr>
          <p:cNvSpPr txBox="1"/>
          <p:nvPr/>
        </p:nvSpPr>
        <p:spPr>
          <a:xfrm>
            <a:off x="5870464" y="1856781"/>
            <a:ext cx="651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mb</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82" name="テキスト ボックス 81">
            <a:extLst>
              <a:ext uri="{FF2B5EF4-FFF2-40B4-BE49-F238E27FC236}">
                <a16:creationId xmlns:a16="http://schemas.microsoft.com/office/drawing/2014/main" id="{EE06A149-F3E1-3CA7-E9EE-3F82C966C326}"/>
              </a:ext>
            </a:extLst>
          </p:cNvPr>
          <p:cNvSpPr txBox="1"/>
          <p:nvPr/>
        </p:nvSpPr>
        <p:spPr>
          <a:xfrm>
            <a:off x="5763288" y="3648311"/>
            <a:ext cx="9423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~100</a:t>
            </a:r>
            <a:r>
              <a:rPr kumimoji="1" lang="en-US" altLang="ja-JP" sz="1800" b="0" i="0" u="none" strike="noStrike" kern="1200" cap="none" spc="0" normalizeH="0" baseline="0" noProof="0" dirty="0">
                <a:ln>
                  <a:noFill/>
                </a:ln>
                <a:solidFill>
                  <a:srgbClr val="000000"/>
                </a:solidFill>
                <a:effectLst/>
                <a:uLnTx/>
                <a:uFillTx/>
                <a:latin typeface="Symbol" charset="2"/>
                <a:ea typeface="+mn-ea"/>
                <a:cs typeface="Symbol" charset="2"/>
              </a:rPr>
              <a:t>m</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b</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83" name="テキスト ボックス 82">
            <a:extLst>
              <a:ext uri="{FF2B5EF4-FFF2-40B4-BE49-F238E27FC236}">
                <a16:creationId xmlns:a16="http://schemas.microsoft.com/office/drawing/2014/main" id="{615CBA91-EB42-76B7-ABDA-C45942048CBF}"/>
              </a:ext>
            </a:extLst>
          </p:cNvPr>
          <p:cNvSpPr txBox="1"/>
          <p:nvPr/>
        </p:nvSpPr>
        <p:spPr>
          <a:xfrm>
            <a:off x="5932342" y="5857236"/>
            <a:ext cx="5892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r>
              <a:rPr kumimoji="1" lang="en-US" altLang="ja-JP" sz="1800" b="0" i="0" u="none" strike="noStrike" kern="1200" cap="none" spc="0" normalizeH="0" baseline="0" noProof="0" dirty="0" err="1">
                <a:ln>
                  <a:noFill/>
                </a:ln>
                <a:solidFill>
                  <a:srgbClr val="000000"/>
                </a:solidFill>
                <a:effectLst/>
                <a:uLnTx/>
                <a:uFillTx/>
                <a:latin typeface="Symbol" charset="2"/>
                <a:ea typeface="+mn-ea"/>
                <a:cs typeface="Symbol" charset="2"/>
              </a:rPr>
              <a:t>m</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b</a:t>
            </a:r>
            <a:endParaRPr kumimoji="1" lang="ja-JP" altLang="en-US" sz="1800" b="0" i="0" u="none" strike="noStrike" kern="1200" cap="none" spc="0" normalizeH="0" baseline="0" noProof="0" dirty="0">
              <a:ln>
                <a:noFill/>
              </a:ln>
              <a:solidFill>
                <a:srgbClr val="000000"/>
              </a:solidFill>
              <a:effectLst/>
              <a:uLnTx/>
              <a:uFillTx/>
              <a:latin typeface="Meiryo"/>
              <a:ea typeface="+mn-ea"/>
              <a:cs typeface="+mn-cs"/>
            </a:endParaRPr>
          </a:p>
        </p:txBody>
      </p:sp>
      <p:grpSp>
        <p:nvGrpSpPr>
          <p:cNvPr id="3" name="グループ化 2">
            <a:extLst>
              <a:ext uri="{FF2B5EF4-FFF2-40B4-BE49-F238E27FC236}">
                <a16:creationId xmlns:a16="http://schemas.microsoft.com/office/drawing/2014/main" id="{88481E4D-0DD7-B176-7642-C1795AF3F5C7}"/>
              </a:ext>
            </a:extLst>
          </p:cNvPr>
          <p:cNvGrpSpPr/>
          <p:nvPr/>
        </p:nvGrpSpPr>
        <p:grpSpPr>
          <a:xfrm>
            <a:off x="7515852" y="1826579"/>
            <a:ext cx="4020591" cy="1222876"/>
            <a:chOff x="8171409" y="1650629"/>
            <a:chExt cx="4020591" cy="1222876"/>
          </a:xfrm>
        </p:grpSpPr>
        <p:grpSp>
          <p:nvGrpSpPr>
            <p:cNvPr id="84" name="グループ化 29">
              <a:extLst>
                <a:ext uri="{FF2B5EF4-FFF2-40B4-BE49-F238E27FC236}">
                  <a16:creationId xmlns:a16="http://schemas.microsoft.com/office/drawing/2014/main" id="{4ED05D35-C6F9-8CD5-477D-8FCE67D73235}"/>
                </a:ext>
              </a:extLst>
            </p:cNvPr>
            <p:cNvGrpSpPr/>
            <p:nvPr/>
          </p:nvGrpSpPr>
          <p:grpSpPr>
            <a:xfrm>
              <a:off x="10599056" y="2216841"/>
              <a:ext cx="642615" cy="646332"/>
              <a:chOff x="0" y="-1"/>
              <a:chExt cx="745067" cy="749378"/>
            </a:xfrm>
          </p:grpSpPr>
          <p:sp>
            <p:nvSpPr>
              <p:cNvPr id="85" name="円/楕円 27">
                <a:extLst>
                  <a:ext uri="{FF2B5EF4-FFF2-40B4-BE49-F238E27FC236}">
                    <a16:creationId xmlns:a16="http://schemas.microsoft.com/office/drawing/2014/main" id="{ACF22E4B-6811-9F16-087F-6AEFE7B59356}"/>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6" name="円/楕円 13">
                <a:extLst>
                  <a:ext uri="{FF2B5EF4-FFF2-40B4-BE49-F238E27FC236}">
                    <a16:creationId xmlns:a16="http://schemas.microsoft.com/office/drawing/2014/main" id="{2981F68E-3DAA-1FEF-EE8D-B5E9896FE7C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7" name="円/楕円 14">
                <a:extLst>
                  <a:ext uri="{FF2B5EF4-FFF2-40B4-BE49-F238E27FC236}">
                    <a16:creationId xmlns:a16="http://schemas.microsoft.com/office/drawing/2014/main" id="{D3D165D4-7A6E-9FC9-EA36-34919A9AF6C6}"/>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8" name="円/楕円 15">
                <a:extLst>
                  <a:ext uri="{FF2B5EF4-FFF2-40B4-BE49-F238E27FC236}">
                    <a16:creationId xmlns:a16="http://schemas.microsoft.com/office/drawing/2014/main" id="{9D4782EC-F5AD-292F-2A7C-48D0CE62A3A6}"/>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89" name="円/楕円 16">
                <a:extLst>
                  <a:ext uri="{FF2B5EF4-FFF2-40B4-BE49-F238E27FC236}">
                    <a16:creationId xmlns:a16="http://schemas.microsoft.com/office/drawing/2014/main" id="{7F055CB8-1034-853E-4B77-0A87427E71BB}"/>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0" name="円/楕円 17">
                <a:extLst>
                  <a:ext uri="{FF2B5EF4-FFF2-40B4-BE49-F238E27FC236}">
                    <a16:creationId xmlns:a16="http://schemas.microsoft.com/office/drawing/2014/main" id="{49F42B50-DBAA-72B9-400F-F1F2AA14E628}"/>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1" name="円/楕円 18">
                <a:extLst>
                  <a:ext uri="{FF2B5EF4-FFF2-40B4-BE49-F238E27FC236}">
                    <a16:creationId xmlns:a16="http://schemas.microsoft.com/office/drawing/2014/main" id="{EE2D5D4D-14CC-954A-93DA-CBAC570AC924}"/>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2" name="円/楕円 19">
                <a:extLst>
                  <a:ext uri="{FF2B5EF4-FFF2-40B4-BE49-F238E27FC236}">
                    <a16:creationId xmlns:a16="http://schemas.microsoft.com/office/drawing/2014/main" id="{6CB8F82D-A6C0-82E7-8142-B7280D38D3BB}"/>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3" name="円/楕円 20">
                <a:extLst>
                  <a:ext uri="{FF2B5EF4-FFF2-40B4-BE49-F238E27FC236}">
                    <a16:creationId xmlns:a16="http://schemas.microsoft.com/office/drawing/2014/main" id="{517B9B83-EEB6-9F84-217B-3273A1F273A6}"/>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4" name="円/楕円 21">
                <a:extLst>
                  <a:ext uri="{FF2B5EF4-FFF2-40B4-BE49-F238E27FC236}">
                    <a16:creationId xmlns:a16="http://schemas.microsoft.com/office/drawing/2014/main" id="{7A77A70F-8546-88BE-2692-861E9F6743F8}"/>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5" name="円/楕円 22">
                <a:extLst>
                  <a:ext uri="{FF2B5EF4-FFF2-40B4-BE49-F238E27FC236}">
                    <a16:creationId xmlns:a16="http://schemas.microsoft.com/office/drawing/2014/main" id="{50C8EBEA-7359-1094-CEEB-3C6491806C3F}"/>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6" name="円/楕円 23">
                <a:extLst>
                  <a:ext uri="{FF2B5EF4-FFF2-40B4-BE49-F238E27FC236}">
                    <a16:creationId xmlns:a16="http://schemas.microsoft.com/office/drawing/2014/main" id="{0B3078B1-0FA3-6E3A-640D-635AC6443CB1}"/>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8" name="円/楕円 25">
                <a:extLst>
                  <a:ext uri="{FF2B5EF4-FFF2-40B4-BE49-F238E27FC236}">
                    <a16:creationId xmlns:a16="http://schemas.microsoft.com/office/drawing/2014/main" id="{45DB32B0-A411-475E-EE73-40780F9D9106}"/>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99" name="円/楕円 26">
                <a:extLst>
                  <a:ext uri="{FF2B5EF4-FFF2-40B4-BE49-F238E27FC236}">
                    <a16:creationId xmlns:a16="http://schemas.microsoft.com/office/drawing/2014/main" id="{7BB4A532-5C4B-F373-AB86-81B4F0E7550D}"/>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0" name="円/楕円 28">
                <a:extLst>
                  <a:ext uri="{FF2B5EF4-FFF2-40B4-BE49-F238E27FC236}">
                    <a16:creationId xmlns:a16="http://schemas.microsoft.com/office/drawing/2014/main" id="{A5F6C15C-D0B5-5766-5453-B89DD6A8848A}"/>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01" name="グループ化 29">
              <a:extLst>
                <a:ext uri="{FF2B5EF4-FFF2-40B4-BE49-F238E27FC236}">
                  <a16:creationId xmlns:a16="http://schemas.microsoft.com/office/drawing/2014/main" id="{BD42C183-EBE8-70E5-18BB-BE5111E075F2}"/>
                </a:ext>
              </a:extLst>
            </p:cNvPr>
            <p:cNvGrpSpPr/>
            <p:nvPr/>
          </p:nvGrpSpPr>
          <p:grpSpPr>
            <a:xfrm>
              <a:off x="9143354" y="2227173"/>
              <a:ext cx="642615" cy="646332"/>
              <a:chOff x="0" y="-1"/>
              <a:chExt cx="745067" cy="749378"/>
            </a:xfrm>
          </p:grpSpPr>
          <p:sp>
            <p:nvSpPr>
              <p:cNvPr id="102" name="円/楕円 27">
                <a:extLst>
                  <a:ext uri="{FF2B5EF4-FFF2-40B4-BE49-F238E27FC236}">
                    <a16:creationId xmlns:a16="http://schemas.microsoft.com/office/drawing/2014/main" id="{308AABF9-AB12-B3F7-25F6-A3CB79D52983}"/>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3" name="円/楕円 13">
                <a:extLst>
                  <a:ext uri="{FF2B5EF4-FFF2-40B4-BE49-F238E27FC236}">
                    <a16:creationId xmlns:a16="http://schemas.microsoft.com/office/drawing/2014/main" id="{D9D778B8-38C3-DD04-C50D-A75CEFDCE49E}"/>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4" name="円/楕円 14">
                <a:extLst>
                  <a:ext uri="{FF2B5EF4-FFF2-40B4-BE49-F238E27FC236}">
                    <a16:creationId xmlns:a16="http://schemas.microsoft.com/office/drawing/2014/main" id="{D6CEF6CC-DCB9-00EE-394A-E7B9C27AC3B2}"/>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5" name="円/楕円 15">
                <a:extLst>
                  <a:ext uri="{FF2B5EF4-FFF2-40B4-BE49-F238E27FC236}">
                    <a16:creationId xmlns:a16="http://schemas.microsoft.com/office/drawing/2014/main" id="{48E33C00-7A2D-2F7E-6FBE-12B936FED972}"/>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6" name="円/楕円 16">
                <a:extLst>
                  <a:ext uri="{FF2B5EF4-FFF2-40B4-BE49-F238E27FC236}">
                    <a16:creationId xmlns:a16="http://schemas.microsoft.com/office/drawing/2014/main" id="{CD772F22-6369-082D-D6ED-11082B8753CF}"/>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7" name="円/楕円 17">
                <a:extLst>
                  <a:ext uri="{FF2B5EF4-FFF2-40B4-BE49-F238E27FC236}">
                    <a16:creationId xmlns:a16="http://schemas.microsoft.com/office/drawing/2014/main" id="{5A82AE34-5ACC-D9EC-8481-96E24B595F42}"/>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8" name="円/楕円 18">
                <a:extLst>
                  <a:ext uri="{FF2B5EF4-FFF2-40B4-BE49-F238E27FC236}">
                    <a16:creationId xmlns:a16="http://schemas.microsoft.com/office/drawing/2014/main" id="{F8AAA4D1-DE27-3FC8-6079-5A1583886E55}"/>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09" name="円/楕円 19">
                <a:extLst>
                  <a:ext uri="{FF2B5EF4-FFF2-40B4-BE49-F238E27FC236}">
                    <a16:creationId xmlns:a16="http://schemas.microsoft.com/office/drawing/2014/main" id="{517358D9-753D-B0EC-D862-F40789590EB7}"/>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0" name="円/楕円 20">
                <a:extLst>
                  <a:ext uri="{FF2B5EF4-FFF2-40B4-BE49-F238E27FC236}">
                    <a16:creationId xmlns:a16="http://schemas.microsoft.com/office/drawing/2014/main" id="{9B5F288F-1528-AEB8-9FB8-2BCBB0373C5F}"/>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1" name="円/楕円 21">
                <a:extLst>
                  <a:ext uri="{FF2B5EF4-FFF2-40B4-BE49-F238E27FC236}">
                    <a16:creationId xmlns:a16="http://schemas.microsoft.com/office/drawing/2014/main" id="{A8F6AFA5-3CA6-052E-C6FA-2E9DFE1C3F18}"/>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2" name="円/楕円 22">
                <a:extLst>
                  <a:ext uri="{FF2B5EF4-FFF2-40B4-BE49-F238E27FC236}">
                    <a16:creationId xmlns:a16="http://schemas.microsoft.com/office/drawing/2014/main" id="{5E148F3A-272C-A4C3-0948-6984694A8E42}"/>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3" name="円/楕円 23">
                <a:extLst>
                  <a:ext uri="{FF2B5EF4-FFF2-40B4-BE49-F238E27FC236}">
                    <a16:creationId xmlns:a16="http://schemas.microsoft.com/office/drawing/2014/main" id="{24B70D8F-947C-4CC8-F9C8-6C32D2EFB61B}"/>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5" name="円/楕円 25">
                <a:extLst>
                  <a:ext uri="{FF2B5EF4-FFF2-40B4-BE49-F238E27FC236}">
                    <a16:creationId xmlns:a16="http://schemas.microsoft.com/office/drawing/2014/main" id="{3B375F79-14C7-9934-9129-CB4AFE99180C}"/>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6" name="円/楕円 26">
                <a:extLst>
                  <a:ext uri="{FF2B5EF4-FFF2-40B4-BE49-F238E27FC236}">
                    <a16:creationId xmlns:a16="http://schemas.microsoft.com/office/drawing/2014/main" id="{7B88A430-1FA1-1695-E0F7-02B76507AC46}"/>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17" name="円/楕円 28">
                <a:extLst>
                  <a:ext uri="{FF2B5EF4-FFF2-40B4-BE49-F238E27FC236}">
                    <a16:creationId xmlns:a16="http://schemas.microsoft.com/office/drawing/2014/main" id="{CFEBB925-B286-A808-527F-A0CB260F7517}"/>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18" name="円/楕円 28">
              <a:extLst>
                <a:ext uri="{FF2B5EF4-FFF2-40B4-BE49-F238E27FC236}">
                  <a16:creationId xmlns:a16="http://schemas.microsoft.com/office/drawing/2014/main" id="{88DCA0D8-3755-117B-59F9-3BE66C3FA99F}"/>
                </a:ext>
              </a:extLst>
            </p:cNvPr>
            <p:cNvSpPr/>
            <p:nvPr/>
          </p:nvSpPr>
          <p:spPr>
            <a:xfrm>
              <a:off x="9343632" y="2424776"/>
              <a:ext cx="200832" cy="200833"/>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119" name="円/楕円 118">
              <a:extLst>
                <a:ext uri="{FF2B5EF4-FFF2-40B4-BE49-F238E27FC236}">
                  <a16:creationId xmlns:a16="http://schemas.microsoft.com/office/drawing/2014/main" id="{7F2CFA9E-2490-70AA-C95F-62DD209B5998}"/>
                </a:ext>
              </a:extLst>
            </p:cNvPr>
            <p:cNvSpPr/>
            <p:nvPr/>
          </p:nvSpPr>
          <p:spPr>
            <a:xfrm>
              <a:off x="8264395" y="2453469"/>
              <a:ext cx="126967" cy="126967"/>
            </a:xfrm>
            <a:prstGeom prst="ellipse">
              <a:avLst/>
            </a:prstGeom>
            <a:gradFill flip="none" rotWithShape="1">
              <a:gsLst>
                <a:gs pos="0">
                  <a:srgbClr val="FF9300">
                    <a:tint val="66000"/>
                    <a:satMod val="160000"/>
                  </a:srgbClr>
                </a:gs>
                <a:gs pos="50000">
                  <a:srgbClr val="FF9300">
                    <a:tint val="44500"/>
                    <a:satMod val="160000"/>
                  </a:srgbClr>
                </a:gs>
                <a:gs pos="100000">
                  <a:srgbClr val="FF93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20" name="円/楕円 24">
              <a:extLst>
                <a:ext uri="{FF2B5EF4-FFF2-40B4-BE49-F238E27FC236}">
                  <a16:creationId xmlns:a16="http://schemas.microsoft.com/office/drawing/2014/main" id="{4D86B5B8-FF54-D289-F037-A7851B52513B}"/>
                </a:ext>
              </a:extLst>
            </p:cNvPr>
            <p:cNvSpPr/>
            <p:nvPr/>
          </p:nvSpPr>
          <p:spPr>
            <a:xfrm>
              <a:off x="10799388" y="2407265"/>
              <a:ext cx="200832" cy="200832"/>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122" name="直線矢印コネクタ 121">
              <a:extLst>
                <a:ext uri="{FF2B5EF4-FFF2-40B4-BE49-F238E27FC236}">
                  <a16:creationId xmlns:a16="http://schemas.microsoft.com/office/drawing/2014/main" id="{0CB2E9FB-E869-53B8-4FD9-21578267C181}"/>
                </a:ext>
              </a:extLst>
            </p:cNvPr>
            <p:cNvCxnSpPr/>
            <p:nvPr/>
          </p:nvCxnSpPr>
          <p:spPr>
            <a:xfrm>
              <a:off x="8502869" y="2516952"/>
              <a:ext cx="4099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円/楕円 122">
              <a:extLst>
                <a:ext uri="{FF2B5EF4-FFF2-40B4-BE49-F238E27FC236}">
                  <a16:creationId xmlns:a16="http://schemas.microsoft.com/office/drawing/2014/main" id="{7AD8349B-3FB8-0111-4163-9540BF2884B9}"/>
                </a:ext>
              </a:extLst>
            </p:cNvPr>
            <p:cNvSpPr/>
            <p:nvPr/>
          </p:nvSpPr>
          <p:spPr>
            <a:xfrm>
              <a:off x="11749967" y="2015701"/>
              <a:ext cx="126967" cy="126967"/>
            </a:xfrm>
            <a:prstGeom prst="ellipse">
              <a:avLst/>
            </a:prstGeom>
            <a:gradFill flip="none" rotWithShape="1">
              <a:gsLst>
                <a:gs pos="0">
                  <a:schemeClr val="accent6"/>
                </a:gs>
                <a:gs pos="50000">
                  <a:schemeClr val="accent6">
                    <a:lumMod val="20000"/>
                    <a:lumOff val="80000"/>
                  </a:schemeClr>
                </a:gs>
                <a:gs pos="100000">
                  <a:schemeClr val="accent6">
                    <a:lumMod val="20000"/>
                    <a:lumOff val="8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24" name="直線矢印コネクタ 123">
              <a:extLst>
                <a:ext uri="{FF2B5EF4-FFF2-40B4-BE49-F238E27FC236}">
                  <a16:creationId xmlns:a16="http://schemas.microsoft.com/office/drawing/2014/main" id="{3A111AEB-C3E8-FF9C-F5AC-872F5254809F}"/>
                </a:ext>
              </a:extLst>
            </p:cNvPr>
            <p:cNvCxnSpPr>
              <a:cxnSpLocks/>
            </p:cNvCxnSpPr>
            <p:nvPr/>
          </p:nvCxnSpPr>
          <p:spPr>
            <a:xfrm flipV="1">
              <a:off x="11233525" y="2138849"/>
              <a:ext cx="457266" cy="246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6" name="テキスト ボックス 125">
              <a:extLst>
                <a:ext uri="{FF2B5EF4-FFF2-40B4-BE49-F238E27FC236}">
                  <a16:creationId xmlns:a16="http://schemas.microsoft.com/office/drawing/2014/main" id="{E98E8D60-96AF-05C7-B37B-7A8170E53552}"/>
                </a:ext>
              </a:extLst>
            </p:cNvPr>
            <p:cNvSpPr txBox="1"/>
            <p:nvPr/>
          </p:nvSpPr>
          <p:spPr>
            <a:xfrm>
              <a:off x="8171409" y="2127222"/>
              <a:ext cx="3919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K</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Meiryo"/>
                <a:ea typeface="+mn-ea"/>
                <a:cs typeface="+mn-cs"/>
              </a:endParaRPr>
            </a:p>
          </p:txBody>
        </p:sp>
        <p:sp>
          <p:nvSpPr>
            <p:cNvPr id="127" name="テキスト ボックス 126">
              <a:extLst>
                <a:ext uri="{FF2B5EF4-FFF2-40B4-BE49-F238E27FC236}">
                  <a16:creationId xmlns:a16="http://schemas.microsoft.com/office/drawing/2014/main" id="{D00D9A43-D8C3-C3D3-2FCC-62C3A11BC8A2}"/>
                </a:ext>
              </a:extLst>
            </p:cNvPr>
            <p:cNvSpPr txBox="1"/>
            <p:nvPr/>
          </p:nvSpPr>
          <p:spPr>
            <a:xfrm>
              <a:off x="8942146" y="1982579"/>
              <a:ext cx="327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28" name="テキスト ボックス 127">
              <a:extLst>
                <a:ext uri="{FF2B5EF4-FFF2-40B4-BE49-F238E27FC236}">
                  <a16:creationId xmlns:a16="http://schemas.microsoft.com/office/drawing/2014/main" id="{C7889528-28BF-F82D-A75E-0439C265E1C7}"/>
                </a:ext>
              </a:extLst>
            </p:cNvPr>
            <p:cNvSpPr txBox="1"/>
            <p:nvPr/>
          </p:nvSpPr>
          <p:spPr>
            <a:xfrm>
              <a:off x="10437243" y="1878999"/>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000000"/>
                </a:solidFill>
                <a:effectLst/>
                <a:uLnTx/>
                <a:uFillTx/>
                <a:latin typeface="Symbol" pitchFamily="2" charset="2"/>
                <a:ea typeface="+mn-ea"/>
                <a:cs typeface="+mn-cs"/>
              </a:endParaRPr>
            </a:p>
          </p:txBody>
        </p:sp>
        <p:sp>
          <p:nvSpPr>
            <p:cNvPr id="129" name="テキスト ボックス 128">
              <a:extLst>
                <a:ext uri="{FF2B5EF4-FFF2-40B4-BE49-F238E27FC236}">
                  <a16:creationId xmlns:a16="http://schemas.microsoft.com/office/drawing/2014/main" id="{E1B1B4FD-56EC-050B-446E-58689FB5273B}"/>
                </a:ext>
              </a:extLst>
            </p:cNvPr>
            <p:cNvSpPr txBox="1"/>
            <p:nvPr/>
          </p:nvSpPr>
          <p:spPr>
            <a:xfrm>
              <a:off x="11795738" y="1650629"/>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p</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Symbol" pitchFamily="2" charset="2"/>
                <a:ea typeface="+mn-ea"/>
                <a:cs typeface="+mn-cs"/>
              </a:endParaRPr>
            </a:p>
          </p:txBody>
        </p:sp>
        <p:sp>
          <p:nvSpPr>
            <p:cNvPr id="130" name="右矢印 129">
              <a:extLst>
                <a:ext uri="{FF2B5EF4-FFF2-40B4-BE49-F238E27FC236}">
                  <a16:creationId xmlns:a16="http://schemas.microsoft.com/office/drawing/2014/main" id="{6E7F591A-419F-C617-6FB9-CBDBFB6163E2}"/>
                </a:ext>
              </a:extLst>
            </p:cNvPr>
            <p:cNvSpPr/>
            <p:nvPr/>
          </p:nvSpPr>
          <p:spPr>
            <a:xfrm>
              <a:off x="9994900" y="2434027"/>
              <a:ext cx="419100" cy="375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32" name="直線矢印コネクタ 131">
              <a:extLst>
                <a:ext uri="{FF2B5EF4-FFF2-40B4-BE49-F238E27FC236}">
                  <a16:creationId xmlns:a16="http://schemas.microsoft.com/office/drawing/2014/main" id="{C9011D82-C472-3D05-DE05-8727157CCCBE}"/>
                </a:ext>
              </a:extLst>
            </p:cNvPr>
            <p:cNvCxnSpPr>
              <a:endCxn id="118" idx="1"/>
            </p:cNvCxnSpPr>
            <p:nvPr/>
          </p:nvCxnSpPr>
          <p:spPr>
            <a:xfrm>
              <a:off x="9143354" y="2240881"/>
              <a:ext cx="229689" cy="213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直線矢印コネクタ 133">
              <a:extLst>
                <a:ext uri="{FF2B5EF4-FFF2-40B4-BE49-F238E27FC236}">
                  <a16:creationId xmlns:a16="http://schemas.microsoft.com/office/drawing/2014/main" id="{9C6C4205-FFA6-4040-2532-0808CF2195A9}"/>
                </a:ext>
              </a:extLst>
            </p:cNvPr>
            <p:cNvCxnSpPr>
              <a:cxnSpLocks/>
              <a:endCxn id="120" idx="1"/>
            </p:cNvCxnSpPr>
            <p:nvPr/>
          </p:nvCxnSpPr>
          <p:spPr>
            <a:xfrm>
              <a:off x="10699216" y="2172671"/>
              <a:ext cx="129583" cy="264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97" name="グループ化 96">
            <a:extLst>
              <a:ext uri="{FF2B5EF4-FFF2-40B4-BE49-F238E27FC236}">
                <a16:creationId xmlns:a16="http://schemas.microsoft.com/office/drawing/2014/main" id="{D380D76D-44FF-A11E-6F21-7C9AF809BD26}"/>
              </a:ext>
            </a:extLst>
          </p:cNvPr>
          <p:cNvGrpSpPr/>
          <p:nvPr/>
        </p:nvGrpSpPr>
        <p:grpSpPr>
          <a:xfrm>
            <a:off x="7486228" y="698904"/>
            <a:ext cx="3870343" cy="1182759"/>
            <a:chOff x="8123526" y="3241381"/>
            <a:chExt cx="3870343" cy="1182759"/>
          </a:xfrm>
        </p:grpSpPr>
        <p:grpSp>
          <p:nvGrpSpPr>
            <p:cNvPr id="139" name="グループ化 29">
              <a:extLst>
                <a:ext uri="{FF2B5EF4-FFF2-40B4-BE49-F238E27FC236}">
                  <a16:creationId xmlns:a16="http://schemas.microsoft.com/office/drawing/2014/main" id="{E3C684A6-3B7B-2732-7A9F-45276168C03A}"/>
                </a:ext>
              </a:extLst>
            </p:cNvPr>
            <p:cNvGrpSpPr/>
            <p:nvPr/>
          </p:nvGrpSpPr>
          <p:grpSpPr>
            <a:xfrm>
              <a:off x="10557426" y="3767476"/>
              <a:ext cx="642615" cy="646332"/>
              <a:chOff x="0" y="-1"/>
              <a:chExt cx="745067" cy="749378"/>
            </a:xfrm>
          </p:grpSpPr>
          <p:sp>
            <p:nvSpPr>
              <p:cNvPr id="140" name="円/楕円 27">
                <a:extLst>
                  <a:ext uri="{FF2B5EF4-FFF2-40B4-BE49-F238E27FC236}">
                    <a16:creationId xmlns:a16="http://schemas.microsoft.com/office/drawing/2014/main" id="{51AAB0E8-72B5-AE2F-9140-D6B4DBBC2211}"/>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1" name="円/楕円 13">
                <a:extLst>
                  <a:ext uri="{FF2B5EF4-FFF2-40B4-BE49-F238E27FC236}">
                    <a16:creationId xmlns:a16="http://schemas.microsoft.com/office/drawing/2014/main" id="{07E0FF24-487D-11F4-241F-C70B641FFDB6}"/>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2" name="円/楕円 14">
                <a:extLst>
                  <a:ext uri="{FF2B5EF4-FFF2-40B4-BE49-F238E27FC236}">
                    <a16:creationId xmlns:a16="http://schemas.microsoft.com/office/drawing/2014/main" id="{F0C62906-D935-14D7-4A68-DF642A0C30B2}"/>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3" name="円/楕円 15">
                <a:extLst>
                  <a:ext uri="{FF2B5EF4-FFF2-40B4-BE49-F238E27FC236}">
                    <a16:creationId xmlns:a16="http://schemas.microsoft.com/office/drawing/2014/main" id="{956DB0A3-74F3-8F0F-329F-6F31EFBF9F47}"/>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4" name="円/楕円 16">
                <a:extLst>
                  <a:ext uri="{FF2B5EF4-FFF2-40B4-BE49-F238E27FC236}">
                    <a16:creationId xmlns:a16="http://schemas.microsoft.com/office/drawing/2014/main" id="{52C77388-7AED-E3E9-C13C-FA9DECC5855A}"/>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5" name="円/楕円 17">
                <a:extLst>
                  <a:ext uri="{FF2B5EF4-FFF2-40B4-BE49-F238E27FC236}">
                    <a16:creationId xmlns:a16="http://schemas.microsoft.com/office/drawing/2014/main" id="{FAA553BD-3456-7F54-E104-D12083193495}"/>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6" name="円/楕円 18">
                <a:extLst>
                  <a:ext uri="{FF2B5EF4-FFF2-40B4-BE49-F238E27FC236}">
                    <a16:creationId xmlns:a16="http://schemas.microsoft.com/office/drawing/2014/main" id="{6658D78E-E00F-F88D-DDD4-9ADA0C93312E}"/>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7" name="円/楕円 19">
                <a:extLst>
                  <a:ext uri="{FF2B5EF4-FFF2-40B4-BE49-F238E27FC236}">
                    <a16:creationId xmlns:a16="http://schemas.microsoft.com/office/drawing/2014/main" id="{3C7BE57A-0B3D-78BA-F0C7-E57FAC4B6801}"/>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8" name="円/楕円 20">
                <a:extLst>
                  <a:ext uri="{FF2B5EF4-FFF2-40B4-BE49-F238E27FC236}">
                    <a16:creationId xmlns:a16="http://schemas.microsoft.com/office/drawing/2014/main" id="{B0609CE0-670B-0BB7-7C21-4CE6A8A95A7D}"/>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49" name="円/楕円 21">
                <a:extLst>
                  <a:ext uri="{FF2B5EF4-FFF2-40B4-BE49-F238E27FC236}">
                    <a16:creationId xmlns:a16="http://schemas.microsoft.com/office/drawing/2014/main" id="{DAEFDCAF-71FA-58BE-5D0B-182761FE07E5}"/>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0" name="円/楕円 22">
                <a:extLst>
                  <a:ext uri="{FF2B5EF4-FFF2-40B4-BE49-F238E27FC236}">
                    <a16:creationId xmlns:a16="http://schemas.microsoft.com/office/drawing/2014/main" id="{FEA5A36C-9B72-8346-ED8C-235F85A4773A}"/>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1" name="円/楕円 23">
                <a:extLst>
                  <a:ext uri="{FF2B5EF4-FFF2-40B4-BE49-F238E27FC236}">
                    <a16:creationId xmlns:a16="http://schemas.microsoft.com/office/drawing/2014/main" id="{6DED62F3-F703-13CD-16AD-4D209E8135E1}"/>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2" name="円/楕円 25">
                <a:extLst>
                  <a:ext uri="{FF2B5EF4-FFF2-40B4-BE49-F238E27FC236}">
                    <a16:creationId xmlns:a16="http://schemas.microsoft.com/office/drawing/2014/main" id="{2FD439B1-0FB6-BD15-E234-0B95D1C46ECF}"/>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3" name="円/楕円 26">
                <a:extLst>
                  <a:ext uri="{FF2B5EF4-FFF2-40B4-BE49-F238E27FC236}">
                    <a16:creationId xmlns:a16="http://schemas.microsoft.com/office/drawing/2014/main" id="{E658C4B1-899D-DA2E-BE87-C52FACD767C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4" name="円/楕円 28">
                <a:extLst>
                  <a:ext uri="{FF2B5EF4-FFF2-40B4-BE49-F238E27FC236}">
                    <a16:creationId xmlns:a16="http://schemas.microsoft.com/office/drawing/2014/main" id="{B9AAAB20-5479-AC40-6667-4D4E93DAAC1E}"/>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55" name="グループ化 29">
              <a:extLst>
                <a:ext uri="{FF2B5EF4-FFF2-40B4-BE49-F238E27FC236}">
                  <a16:creationId xmlns:a16="http://schemas.microsoft.com/office/drawing/2014/main" id="{AE0EAF70-78D4-741C-3081-5501999D3C1E}"/>
                </a:ext>
              </a:extLst>
            </p:cNvPr>
            <p:cNvGrpSpPr/>
            <p:nvPr/>
          </p:nvGrpSpPr>
          <p:grpSpPr>
            <a:xfrm>
              <a:off x="9101724" y="3777808"/>
              <a:ext cx="642615" cy="646332"/>
              <a:chOff x="0" y="-1"/>
              <a:chExt cx="745067" cy="749378"/>
            </a:xfrm>
          </p:grpSpPr>
          <p:sp>
            <p:nvSpPr>
              <p:cNvPr id="156" name="円/楕円 27">
                <a:extLst>
                  <a:ext uri="{FF2B5EF4-FFF2-40B4-BE49-F238E27FC236}">
                    <a16:creationId xmlns:a16="http://schemas.microsoft.com/office/drawing/2014/main" id="{93CFE0C4-14F9-B66F-5AE5-228E897A6D7C}"/>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7" name="円/楕円 13">
                <a:extLst>
                  <a:ext uri="{FF2B5EF4-FFF2-40B4-BE49-F238E27FC236}">
                    <a16:creationId xmlns:a16="http://schemas.microsoft.com/office/drawing/2014/main" id="{86C488A4-0CDD-7CAC-BF1A-D9A4B14EEAC0}"/>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8" name="円/楕円 14">
                <a:extLst>
                  <a:ext uri="{FF2B5EF4-FFF2-40B4-BE49-F238E27FC236}">
                    <a16:creationId xmlns:a16="http://schemas.microsoft.com/office/drawing/2014/main" id="{2360E5DE-9F54-03BD-F548-E60333DE65FC}"/>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9" name="円/楕円 15">
                <a:extLst>
                  <a:ext uri="{FF2B5EF4-FFF2-40B4-BE49-F238E27FC236}">
                    <a16:creationId xmlns:a16="http://schemas.microsoft.com/office/drawing/2014/main" id="{8BE1CCDD-EB4B-E93C-3C7C-D560202C6450}"/>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0" name="円/楕円 16">
                <a:extLst>
                  <a:ext uri="{FF2B5EF4-FFF2-40B4-BE49-F238E27FC236}">
                    <a16:creationId xmlns:a16="http://schemas.microsoft.com/office/drawing/2014/main" id="{10F4EA76-8D9F-2B9E-A61C-5B1088C7FDD2}"/>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1" name="円/楕円 17">
                <a:extLst>
                  <a:ext uri="{FF2B5EF4-FFF2-40B4-BE49-F238E27FC236}">
                    <a16:creationId xmlns:a16="http://schemas.microsoft.com/office/drawing/2014/main" id="{B2927E7E-F186-764A-FE65-0D47BE07DBA5}"/>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2" name="円/楕円 18">
                <a:extLst>
                  <a:ext uri="{FF2B5EF4-FFF2-40B4-BE49-F238E27FC236}">
                    <a16:creationId xmlns:a16="http://schemas.microsoft.com/office/drawing/2014/main" id="{953B7C49-0FDD-3975-9A93-C31715BD2B6F}"/>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3" name="円/楕円 19">
                <a:extLst>
                  <a:ext uri="{FF2B5EF4-FFF2-40B4-BE49-F238E27FC236}">
                    <a16:creationId xmlns:a16="http://schemas.microsoft.com/office/drawing/2014/main" id="{4AEC9039-9DD5-48BD-6509-1738ADED9B95}"/>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4" name="円/楕円 20">
                <a:extLst>
                  <a:ext uri="{FF2B5EF4-FFF2-40B4-BE49-F238E27FC236}">
                    <a16:creationId xmlns:a16="http://schemas.microsoft.com/office/drawing/2014/main" id="{6AC38B65-8F90-DAEC-CEFC-00AFBFCAF56F}"/>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5" name="円/楕円 21">
                <a:extLst>
                  <a:ext uri="{FF2B5EF4-FFF2-40B4-BE49-F238E27FC236}">
                    <a16:creationId xmlns:a16="http://schemas.microsoft.com/office/drawing/2014/main" id="{FE9CAD30-3FBF-2B29-B37C-EC1ADBA4330B}"/>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6" name="円/楕円 22">
                <a:extLst>
                  <a:ext uri="{FF2B5EF4-FFF2-40B4-BE49-F238E27FC236}">
                    <a16:creationId xmlns:a16="http://schemas.microsoft.com/office/drawing/2014/main" id="{FE052F5B-DE52-D0AD-09A8-75A94D457B71}"/>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7" name="円/楕円 23">
                <a:extLst>
                  <a:ext uri="{FF2B5EF4-FFF2-40B4-BE49-F238E27FC236}">
                    <a16:creationId xmlns:a16="http://schemas.microsoft.com/office/drawing/2014/main" id="{9EA356FF-6C1F-0844-EACC-2754DA1E255E}"/>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8" name="円/楕円 25">
                <a:extLst>
                  <a:ext uri="{FF2B5EF4-FFF2-40B4-BE49-F238E27FC236}">
                    <a16:creationId xmlns:a16="http://schemas.microsoft.com/office/drawing/2014/main" id="{90C44AD7-0F1A-E5D8-A73C-8E3CD9D85C1C}"/>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69" name="円/楕円 26">
                <a:extLst>
                  <a:ext uri="{FF2B5EF4-FFF2-40B4-BE49-F238E27FC236}">
                    <a16:creationId xmlns:a16="http://schemas.microsoft.com/office/drawing/2014/main" id="{2996BF55-7F8D-379B-3A28-C7C97D4BEA62}"/>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0" name="円/楕円 28">
                <a:extLst>
                  <a:ext uri="{FF2B5EF4-FFF2-40B4-BE49-F238E27FC236}">
                    <a16:creationId xmlns:a16="http://schemas.microsoft.com/office/drawing/2014/main" id="{92C536A2-5824-BEA6-2745-D569009FF49C}"/>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71" name="円/楕円 28">
              <a:extLst>
                <a:ext uri="{FF2B5EF4-FFF2-40B4-BE49-F238E27FC236}">
                  <a16:creationId xmlns:a16="http://schemas.microsoft.com/office/drawing/2014/main" id="{E8C54E66-8AF1-0500-C5B2-A9D0F4ECA917}"/>
                </a:ext>
              </a:extLst>
            </p:cNvPr>
            <p:cNvSpPr/>
            <p:nvPr/>
          </p:nvSpPr>
          <p:spPr>
            <a:xfrm>
              <a:off x="9302002" y="3975411"/>
              <a:ext cx="200832" cy="200833"/>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2" name="円/楕円 171">
              <a:extLst>
                <a:ext uri="{FF2B5EF4-FFF2-40B4-BE49-F238E27FC236}">
                  <a16:creationId xmlns:a16="http://schemas.microsoft.com/office/drawing/2014/main" id="{FC12BE96-3269-2558-6C2B-D701EEE59922}"/>
                </a:ext>
              </a:extLst>
            </p:cNvPr>
            <p:cNvSpPr/>
            <p:nvPr/>
          </p:nvSpPr>
          <p:spPr>
            <a:xfrm>
              <a:off x="11686483" y="3570205"/>
              <a:ext cx="126967" cy="126967"/>
            </a:xfrm>
            <a:prstGeom prst="ellipse">
              <a:avLst/>
            </a:prstGeom>
            <a:gradFill flip="none" rotWithShape="1">
              <a:gsLst>
                <a:gs pos="0">
                  <a:srgbClr val="FF9300"/>
                </a:gs>
                <a:gs pos="50000">
                  <a:srgbClr val="FFA30D"/>
                </a:gs>
                <a:gs pos="100000">
                  <a:srgbClr val="FF93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73" name="円/楕円 24">
              <a:extLst>
                <a:ext uri="{FF2B5EF4-FFF2-40B4-BE49-F238E27FC236}">
                  <a16:creationId xmlns:a16="http://schemas.microsoft.com/office/drawing/2014/main" id="{3AA1521B-4F60-EBD2-517E-40028C8342B8}"/>
                </a:ext>
              </a:extLst>
            </p:cNvPr>
            <p:cNvSpPr/>
            <p:nvPr/>
          </p:nvSpPr>
          <p:spPr>
            <a:xfrm>
              <a:off x="10757758" y="3957900"/>
              <a:ext cx="200832" cy="200832"/>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174" name="直線矢印コネクタ 173">
              <a:extLst>
                <a:ext uri="{FF2B5EF4-FFF2-40B4-BE49-F238E27FC236}">
                  <a16:creationId xmlns:a16="http://schemas.microsoft.com/office/drawing/2014/main" id="{3E1BF1DE-C410-D32B-F35F-B2BF062AFF14}"/>
                </a:ext>
              </a:extLst>
            </p:cNvPr>
            <p:cNvCxnSpPr/>
            <p:nvPr/>
          </p:nvCxnSpPr>
          <p:spPr>
            <a:xfrm>
              <a:off x="8461239" y="4067587"/>
              <a:ext cx="40990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5" name="円/楕円 174">
              <a:extLst>
                <a:ext uri="{FF2B5EF4-FFF2-40B4-BE49-F238E27FC236}">
                  <a16:creationId xmlns:a16="http://schemas.microsoft.com/office/drawing/2014/main" id="{F75B8D1F-0DE4-BD8A-F6E0-9886EB71DA33}"/>
                </a:ext>
              </a:extLst>
            </p:cNvPr>
            <p:cNvSpPr/>
            <p:nvPr/>
          </p:nvSpPr>
          <p:spPr>
            <a:xfrm>
              <a:off x="8229359" y="3990846"/>
              <a:ext cx="126967" cy="126967"/>
            </a:xfrm>
            <a:prstGeom prst="ellipse">
              <a:avLst/>
            </a:prstGeom>
            <a:gradFill flip="none" rotWithShape="1">
              <a:gsLst>
                <a:gs pos="0">
                  <a:srgbClr val="1300FF"/>
                </a:gs>
                <a:gs pos="50000">
                  <a:srgbClr val="0070C0"/>
                </a:gs>
                <a:gs pos="100000">
                  <a:schemeClr val="accent6">
                    <a:lumMod val="20000"/>
                    <a:lumOff val="80000"/>
                  </a:scheme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76" name="直線矢印コネクタ 175">
              <a:extLst>
                <a:ext uri="{FF2B5EF4-FFF2-40B4-BE49-F238E27FC236}">
                  <a16:creationId xmlns:a16="http://schemas.microsoft.com/office/drawing/2014/main" id="{DF2F4D5C-FF73-4272-F2EF-45523ADBA68A}"/>
                </a:ext>
              </a:extLst>
            </p:cNvPr>
            <p:cNvCxnSpPr>
              <a:cxnSpLocks/>
            </p:cNvCxnSpPr>
            <p:nvPr/>
          </p:nvCxnSpPr>
          <p:spPr>
            <a:xfrm flipV="1">
              <a:off x="11191895" y="3689484"/>
              <a:ext cx="457266" cy="246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7" name="テキスト ボックス 176">
              <a:extLst>
                <a:ext uri="{FF2B5EF4-FFF2-40B4-BE49-F238E27FC236}">
                  <a16:creationId xmlns:a16="http://schemas.microsoft.com/office/drawing/2014/main" id="{F6FE91FA-8BB1-0437-0170-4710B2081859}"/>
                </a:ext>
              </a:extLst>
            </p:cNvPr>
            <p:cNvSpPr txBox="1"/>
            <p:nvPr/>
          </p:nvSpPr>
          <p:spPr>
            <a:xfrm>
              <a:off x="11533487" y="3241381"/>
              <a:ext cx="4603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K</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Meiryo"/>
                <a:ea typeface="+mn-ea"/>
                <a:cs typeface="+mn-cs"/>
              </a:endParaRPr>
            </a:p>
          </p:txBody>
        </p:sp>
        <p:sp>
          <p:nvSpPr>
            <p:cNvPr id="178" name="テキスト ボックス 177">
              <a:extLst>
                <a:ext uri="{FF2B5EF4-FFF2-40B4-BE49-F238E27FC236}">
                  <a16:creationId xmlns:a16="http://schemas.microsoft.com/office/drawing/2014/main" id="{0E5E672A-EAA2-DAB9-9F39-6644CDB5115C}"/>
                </a:ext>
              </a:extLst>
            </p:cNvPr>
            <p:cNvSpPr txBox="1"/>
            <p:nvPr/>
          </p:nvSpPr>
          <p:spPr>
            <a:xfrm>
              <a:off x="8900516" y="3533214"/>
              <a:ext cx="327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79" name="テキスト ボックス 178">
              <a:extLst>
                <a:ext uri="{FF2B5EF4-FFF2-40B4-BE49-F238E27FC236}">
                  <a16:creationId xmlns:a16="http://schemas.microsoft.com/office/drawing/2014/main" id="{070A4957-01F8-9329-B31E-9A30A0F5BAEC}"/>
                </a:ext>
              </a:extLst>
            </p:cNvPr>
            <p:cNvSpPr txBox="1"/>
            <p:nvPr/>
          </p:nvSpPr>
          <p:spPr>
            <a:xfrm>
              <a:off x="10395613" y="3429634"/>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endParaRPr kumimoji="1" lang="ja-JP" altLang="en-US" sz="1800" b="0" i="0" u="none" strike="noStrike" kern="1200" cap="none" spc="0" normalizeH="0" baseline="0" noProof="0">
                <a:ln>
                  <a:noFill/>
                </a:ln>
                <a:solidFill>
                  <a:srgbClr val="000000"/>
                </a:solidFill>
                <a:effectLst/>
                <a:uLnTx/>
                <a:uFillTx/>
                <a:latin typeface="Symbol" pitchFamily="2" charset="2"/>
                <a:ea typeface="+mn-ea"/>
                <a:cs typeface="+mn-cs"/>
              </a:endParaRPr>
            </a:p>
          </p:txBody>
        </p:sp>
        <p:sp>
          <p:nvSpPr>
            <p:cNvPr id="180" name="テキスト ボックス 179">
              <a:extLst>
                <a:ext uri="{FF2B5EF4-FFF2-40B4-BE49-F238E27FC236}">
                  <a16:creationId xmlns:a16="http://schemas.microsoft.com/office/drawing/2014/main" id="{A317E934-C9B0-03D0-5128-D26234556A64}"/>
                </a:ext>
              </a:extLst>
            </p:cNvPr>
            <p:cNvSpPr txBox="1"/>
            <p:nvPr/>
          </p:nvSpPr>
          <p:spPr>
            <a:xfrm>
              <a:off x="8123526" y="3556803"/>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p</a:t>
              </a:r>
              <a:r>
                <a:rPr kumimoji="1" lang="en-US" altLang="ja-JP" sz="1800" b="0" i="0" u="none" strike="noStrike" kern="1200" cap="none" spc="0" normalizeH="0" baseline="30000" noProof="0" dirty="0">
                  <a:ln>
                    <a:noFill/>
                  </a:ln>
                  <a:solidFill>
                    <a:srgbClr val="000000"/>
                  </a:solidFill>
                  <a:effectLst/>
                  <a:uLnTx/>
                  <a:uFillTx/>
                  <a:latin typeface="Symbol" pitchFamily="2" charset="2"/>
                  <a:ea typeface="+mn-ea"/>
                  <a:cs typeface="+mn-cs"/>
                </a:rPr>
                <a:t>+</a:t>
              </a:r>
              <a:endParaRPr kumimoji="1" lang="ja-JP" altLang="en-US" sz="1800" b="0" i="0" u="none" strike="noStrike" kern="1200" cap="none" spc="0" normalizeH="0" baseline="30000" noProof="0">
                <a:ln>
                  <a:noFill/>
                </a:ln>
                <a:solidFill>
                  <a:srgbClr val="000000"/>
                </a:solidFill>
                <a:effectLst/>
                <a:uLnTx/>
                <a:uFillTx/>
                <a:latin typeface="Symbol" pitchFamily="2" charset="2"/>
                <a:ea typeface="+mn-ea"/>
                <a:cs typeface="+mn-cs"/>
              </a:endParaRPr>
            </a:p>
          </p:txBody>
        </p:sp>
        <p:sp>
          <p:nvSpPr>
            <p:cNvPr id="181" name="右矢印 180">
              <a:extLst>
                <a:ext uri="{FF2B5EF4-FFF2-40B4-BE49-F238E27FC236}">
                  <a16:creationId xmlns:a16="http://schemas.microsoft.com/office/drawing/2014/main" id="{66357B1A-FBC2-04EB-175F-CD356CAE0E05}"/>
                </a:ext>
              </a:extLst>
            </p:cNvPr>
            <p:cNvSpPr/>
            <p:nvPr/>
          </p:nvSpPr>
          <p:spPr>
            <a:xfrm>
              <a:off x="9953270" y="3984662"/>
              <a:ext cx="419100" cy="375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82" name="直線矢印コネクタ 181">
              <a:extLst>
                <a:ext uri="{FF2B5EF4-FFF2-40B4-BE49-F238E27FC236}">
                  <a16:creationId xmlns:a16="http://schemas.microsoft.com/office/drawing/2014/main" id="{8F544A5A-EFFA-D760-E52E-F3E36A599A5D}"/>
                </a:ext>
              </a:extLst>
            </p:cNvPr>
            <p:cNvCxnSpPr>
              <a:endCxn id="171" idx="1"/>
            </p:cNvCxnSpPr>
            <p:nvPr/>
          </p:nvCxnSpPr>
          <p:spPr>
            <a:xfrm>
              <a:off x="9101724" y="3791516"/>
              <a:ext cx="229689" cy="2133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id="{D8C5B0E1-2F7C-9133-E379-5D8FAF40F657}"/>
                </a:ext>
              </a:extLst>
            </p:cNvPr>
            <p:cNvCxnSpPr>
              <a:cxnSpLocks/>
              <a:endCxn id="173" idx="1"/>
            </p:cNvCxnSpPr>
            <p:nvPr/>
          </p:nvCxnSpPr>
          <p:spPr>
            <a:xfrm>
              <a:off x="10657586" y="3723306"/>
              <a:ext cx="129583" cy="264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296" name="グループ化 295">
            <a:extLst>
              <a:ext uri="{FF2B5EF4-FFF2-40B4-BE49-F238E27FC236}">
                <a16:creationId xmlns:a16="http://schemas.microsoft.com/office/drawing/2014/main" id="{09003147-9E00-FAA0-3C43-520B14B22310}"/>
              </a:ext>
            </a:extLst>
          </p:cNvPr>
          <p:cNvGrpSpPr/>
          <p:nvPr/>
        </p:nvGrpSpPr>
        <p:grpSpPr>
          <a:xfrm>
            <a:off x="7907627" y="3905369"/>
            <a:ext cx="3333692" cy="1859445"/>
            <a:chOff x="8907341" y="2645471"/>
            <a:chExt cx="3333692" cy="1859445"/>
          </a:xfrm>
        </p:grpSpPr>
        <p:pic>
          <p:nvPicPr>
            <p:cNvPr id="114" name="Google Shape;124;p7">
              <a:extLst>
                <a:ext uri="{FF2B5EF4-FFF2-40B4-BE49-F238E27FC236}">
                  <a16:creationId xmlns:a16="http://schemas.microsoft.com/office/drawing/2014/main" id="{C4BA6693-4ACF-548F-A4B2-181AB8FC54C5}"/>
                </a:ext>
              </a:extLst>
            </p:cNvPr>
            <p:cNvPicPr preferRelativeResize="0"/>
            <p:nvPr/>
          </p:nvPicPr>
          <p:blipFill rotWithShape="1">
            <a:blip r:embed="rId3">
              <a:alphaModFix/>
            </a:blip>
            <a:srcRect/>
            <a:stretch/>
          </p:blipFill>
          <p:spPr>
            <a:xfrm>
              <a:off x="8907341" y="2645471"/>
              <a:ext cx="3333692" cy="1859445"/>
            </a:xfrm>
            <a:prstGeom prst="rect">
              <a:avLst/>
            </a:prstGeom>
            <a:noFill/>
            <a:ln>
              <a:noFill/>
            </a:ln>
          </p:spPr>
        </p:pic>
        <p:grpSp>
          <p:nvGrpSpPr>
            <p:cNvPr id="235" name="グループ化 234">
              <a:extLst>
                <a:ext uri="{FF2B5EF4-FFF2-40B4-BE49-F238E27FC236}">
                  <a16:creationId xmlns:a16="http://schemas.microsoft.com/office/drawing/2014/main" id="{50481F65-BC17-0E2D-6364-75C4CFB44E2C}"/>
                </a:ext>
              </a:extLst>
            </p:cNvPr>
            <p:cNvGrpSpPr/>
            <p:nvPr/>
          </p:nvGrpSpPr>
          <p:grpSpPr>
            <a:xfrm>
              <a:off x="9090578" y="3480944"/>
              <a:ext cx="2219885" cy="1007099"/>
              <a:chOff x="123881" y="664648"/>
              <a:chExt cx="4047383" cy="1836184"/>
            </a:xfrm>
          </p:grpSpPr>
          <p:sp>
            <p:nvSpPr>
              <p:cNvPr id="236" name="円/楕円 235">
                <a:extLst>
                  <a:ext uri="{FF2B5EF4-FFF2-40B4-BE49-F238E27FC236}">
                    <a16:creationId xmlns:a16="http://schemas.microsoft.com/office/drawing/2014/main" id="{DC4B5552-8C2E-CC20-97F0-38B386FA60E1}"/>
                  </a:ext>
                </a:extLst>
              </p:cNvPr>
              <p:cNvSpPr/>
              <p:nvPr/>
            </p:nvSpPr>
            <p:spPr>
              <a:xfrm>
                <a:off x="1509010" y="967623"/>
                <a:ext cx="1211809" cy="1211809"/>
              </a:xfrm>
              <a:prstGeom prst="ellipse">
                <a:avLst/>
              </a:prstGeom>
              <a:solidFill>
                <a:srgbClr val="E7E6E6"/>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237" name="ストライプ矢印 236">
                <a:extLst>
                  <a:ext uri="{FF2B5EF4-FFF2-40B4-BE49-F238E27FC236}">
                    <a16:creationId xmlns:a16="http://schemas.microsoft.com/office/drawing/2014/main" id="{CFD4D8F0-0830-798B-3B94-327F60E9D9BE}"/>
                  </a:ext>
                </a:extLst>
              </p:cNvPr>
              <p:cNvSpPr/>
              <p:nvPr/>
            </p:nvSpPr>
            <p:spPr>
              <a:xfrm>
                <a:off x="123881" y="1486078"/>
                <a:ext cx="1821519" cy="1014754"/>
              </a:xfrm>
              <a:prstGeom prst="stripedRightArrow">
                <a:avLst/>
              </a:prstGeom>
              <a:solidFill>
                <a:srgbClr val="4472C4"/>
              </a:solidFill>
              <a:ln w="12700" cap="flat" cmpd="sng" algn="ctr">
                <a:solidFill>
                  <a:srgbClr val="4472C4">
                    <a:shade val="50000"/>
                  </a:srgbClr>
                </a:solidFill>
                <a:prstDash val="solid"/>
                <a:miter lim="800000"/>
              </a:ln>
              <a:effectLst/>
              <a:scene3d>
                <a:camera prst="orthographicFront">
                  <a:rot lat="3600000" lon="0" rev="12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grpSp>
            <p:nvGrpSpPr>
              <p:cNvPr id="238" name="グループ化 29">
                <a:extLst>
                  <a:ext uri="{FF2B5EF4-FFF2-40B4-BE49-F238E27FC236}">
                    <a16:creationId xmlns:a16="http://schemas.microsoft.com/office/drawing/2014/main" id="{9B347C0C-4C97-3CA8-A100-1E9BA2B4F1B7}"/>
                  </a:ext>
                </a:extLst>
              </p:cNvPr>
              <p:cNvGrpSpPr/>
              <p:nvPr/>
            </p:nvGrpSpPr>
            <p:grpSpPr>
              <a:xfrm>
                <a:off x="536136" y="1739939"/>
                <a:ext cx="612649" cy="616191"/>
                <a:chOff x="0" y="-1"/>
                <a:chExt cx="745067" cy="749378"/>
              </a:xfrm>
            </p:grpSpPr>
            <p:sp>
              <p:nvSpPr>
                <p:cNvPr id="279" name="円/楕円 27">
                  <a:extLst>
                    <a:ext uri="{FF2B5EF4-FFF2-40B4-BE49-F238E27FC236}">
                      <a16:creationId xmlns:a16="http://schemas.microsoft.com/office/drawing/2014/main" id="{C386D319-2E25-F2A0-3438-46974F7E7D16}"/>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0" name="円/楕円 13">
                  <a:extLst>
                    <a:ext uri="{FF2B5EF4-FFF2-40B4-BE49-F238E27FC236}">
                      <a16:creationId xmlns:a16="http://schemas.microsoft.com/office/drawing/2014/main" id="{821CD503-154D-970A-1201-774A1F91B089}"/>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1" name="円/楕円 14">
                  <a:extLst>
                    <a:ext uri="{FF2B5EF4-FFF2-40B4-BE49-F238E27FC236}">
                      <a16:creationId xmlns:a16="http://schemas.microsoft.com/office/drawing/2014/main" id="{2DA0F39D-EE18-E61F-5AC0-EEE5D764EB67}"/>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82" name="円/楕円 15">
                  <a:extLst>
                    <a:ext uri="{FF2B5EF4-FFF2-40B4-BE49-F238E27FC236}">
                      <a16:creationId xmlns:a16="http://schemas.microsoft.com/office/drawing/2014/main" id="{490498A9-7C1C-4814-4FA5-8C7AF2B9168E}"/>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3" name="円/楕円 16">
                  <a:extLst>
                    <a:ext uri="{FF2B5EF4-FFF2-40B4-BE49-F238E27FC236}">
                      <a16:creationId xmlns:a16="http://schemas.microsoft.com/office/drawing/2014/main" id="{50F61AC6-54F0-00E6-E532-DBD8656950AF}"/>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4" name="円/楕円 17">
                  <a:extLst>
                    <a:ext uri="{FF2B5EF4-FFF2-40B4-BE49-F238E27FC236}">
                      <a16:creationId xmlns:a16="http://schemas.microsoft.com/office/drawing/2014/main" id="{0B1B1149-3181-458B-B88B-E7F2C3D69D22}"/>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5" name="円/楕円 18">
                  <a:extLst>
                    <a:ext uri="{FF2B5EF4-FFF2-40B4-BE49-F238E27FC236}">
                      <a16:creationId xmlns:a16="http://schemas.microsoft.com/office/drawing/2014/main" id="{274E8641-F0C6-2CF2-ED09-2A18BC947A40}"/>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6" name="円/楕円 19">
                  <a:extLst>
                    <a:ext uri="{FF2B5EF4-FFF2-40B4-BE49-F238E27FC236}">
                      <a16:creationId xmlns:a16="http://schemas.microsoft.com/office/drawing/2014/main" id="{655BA31E-EB66-13B9-EE3A-08524ADCD07D}"/>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7" name="円/楕円 20">
                  <a:extLst>
                    <a:ext uri="{FF2B5EF4-FFF2-40B4-BE49-F238E27FC236}">
                      <a16:creationId xmlns:a16="http://schemas.microsoft.com/office/drawing/2014/main" id="{E3DF6100-0A00-ED5E-00BA-38B3B233514E}"/>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8" name="円/楕円 21">
                  <a:extLst>
                    <a:ext uri="{FF2B5EF4-FFF2-40B4-BE49-F238E27FC236}">
                      <a16:creationId xmlns:a16="http://schemas.microsoft.com/office/drawing/2014/main" id="{023402D7-8070-9CE6-E9F7-756FA7AF4082}"/>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89" name="円/楕円 22">
                  <a:extLst>
                    <a:ext uri="{FF2B5EF4-FFF2-40B4-BE49-F238E27FC236}">
                      <a16:creationId xmlns:a16="http://schemas.microsoft.com/office/drawing/2014/main" id="{AA45DE23-9B40-9A63-D617-B31777E08935}"/>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90" name="円/楕円 23">
                  <a:extLst>
                    <a:ext uri="{FF2B5EF4-FFF2-40B4-BE49-F238E27FC236}">
                      <a16:creationId xmlns:a16="http://schemas.microsoft.com/office/drawing/2014/main" id="{F406168D-4C91-3190-09C0-6C5CCF662A82}"/>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91" name="円/楕円 25">
                  <a:extLst>
                    <a:ext uri="{FF2B5EF4-FFF2-40B4-BE49-F238E27FC236}">
                      <a16:creationId xmlns:a16="http://schemas.microsoft.com/office/drawing/2014/main" id="{5D0C8EBF-3945-2E0C-C2EE-026AB6275A4A}"/>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92" name="円/楕円 26">
                  <a:extLst>
                    <a:ext uri="{FF2B5EF4-FFF2-40B4-BE49-F238E27FC236}">
                      <a16:creationId xmlns:a16="http://schemas.microsoft.com/office/drawing/2014/main" id="{1D1CC227-773A-3AF0-E735-08E70DC230B0}"/>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93" name="円/楕円 292">
                  <a:extLst>
                    <a:ext uri="{FF2B5EF4-FFF2-40B4-BE49-F238E27FC236}">
                      <a16:creationId xmlns:a16="http://schemas.microsoft.com/office/drawing/2014/main" id="{9AE3957D-DB85-611F-0361-C317A1642AA8}"/>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239" name="ストライプ矢印 238">
                <a:extLst>
                  <a:ext uri="{FF2B5EF4-FFF2-40B4-BE49-F238E27FC236}">
                    <a16:creationId xmlns:a16="http://schemas.microsoft.com/office/drawing/2014/main" id="{51519D59-5348-E775-8FE2-83C8F48AD960}"/>
                  </a:ext>
                </a:extLst>
              </p:cNvPr>
              <p:cNvSpPr/>
              <p:nvPr/>
            </p:nvSpPr>
            <p:spPr>
              <a:xfrm rot="10800000">
                <a:off x="2338728" y="664648"/>
                <a:ext cx="1832536" cy="1020892"/>
              </a:xfrm>
              <a:prstGeom prst="stripedRightArrow">
                <a:avLst/>
              </a:prstGeom>
              <a:solidFill>
                <a:srgbClr val="4472C4"/>
              </a:solidFill>
              <a:ln w="12700" cap="flat" cmpd="sng" algn="ctr">
                <a:solidFill>
                  <a:srgbClr val="4472C4">
                    <a:shade val="50000"/>
                  </a:srgbClr>
                </a:solidFill>
                <a:prstDash val="solid"/>
                <a:miter lim="800000"/>
              </a:ln>
              <a:effectLst/>
              <a:scene3d>
                <a:camera prst="orthographicFront">
                  <a:rot lat="3600000" lon="0" rev="120000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grpSp>
            <p:nvGrpSpPr>
              <p:cNvPr id="240" name="グループ化 29">
                <a:extLst>
                  <a:ext uri="{FF2B5EF4-FFF2-40B4-BE49-F238E27FC236}">
                    <a16:creationId xmlns:a16="http://schemas.microsoft.com/office/drawing/2014/main" id="{A057130F-087D-EC9B-8A3D-CDA79CF972A7}"/>
                  </a:ext>
                </a:extLst>
              </p:cNvPr>
              <p:cNvGrpSpPr/>
              <p:nvPr/>
            </p:nvGrpSpPr>
            <p:grpSpPr>
              <a:xfrm>
                <a:off x="3051091" y="805061"/>
                <a:ext cx="612649" cy="616191"/>
                <a:chOff x="0" y="-1"/>
                <a:chExt cx="745067" cy="749378"/>
              </a:xfrm>
            </p:grpSpPr>
            <p:sp>
              <p:nvSpPr>
                <p:cNvPr id="264" name="円/楕円 27">
                  <a:extLst>
                    <a:ext uri="{FF2B5EF4-FFF2-40B4-BE49-F238E27FC236}">
                      <a16:creationId xmlns:a16="http://schemas.microsoft.com/office/drawing/2014/main" id="{719BAB66-9965-2D7C-AB04-57677EBD15CD}"/>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65" name="円/楕円 13">
                  <a:extLst>
                    <a:ext uri="{FF2B5EF4-FFF2-40B4-BE49-F238E27FC236}">
                      <a16:creationId xmlns:a16="http://schemas.microsoft.com/office/drawing/2014/main" id="{8626C6C1-9C27-B7F0-1163-D905A1EB1382}"/>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66" name="円/楕円 14">
                  <a:extLst>
                    <a:ext uri="{FF2B5EF4-FFF2-40B4-BE49-F238E27FC236}">
                      <a16:creationId xmlns:a16="http://schemas.microsoft.com/office/drawing/2014/main" id="{C11F9CB5-6975-9CFB-8949-05B1C702DF83}"/>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67" name="円/楕円 15">
                  <a:extLst>
                    <a:ext uri="{FF2B5EF4-FFF2-40B4-BE49-F238E27FC236}">
                      <a16:creationId xmlns:a16="http://schemas.microsoft.com/office/drawing/2014/main" id="{510BA773-E223-C2C7-4035-2D1D192670B3}"/>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68" name="円/楕円 16">
                  <a:extLst>
                    <a:ext uri="{FF2B5EF4-FFF2-40B4-BE49-F238E27FC236}">
                      <a16:creationId xmlns:a16="http://schemas.microsoft.com/office/drawing/2014/main" id="{0C6C41F3-7363-47E3-949A-7FA58351D0C1}"/>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69" name="円/楕円 17">
                  <a:extLst>
                    <a:ext uri="{FF2B5EF4-FFF2-40B4-BE49-F238E27FC236}">
                      <a16:creationId xmlns:a16="http://schemas.microsoft.com/office/drawing/2014/main" id="{D4D6E845-0472-1466-91CA-3DB260D7B01C}"/>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0" name="円/楕円 18">
                  <a:extLst>
                    <a:ext uri="{FF2B5EF4-FFF2-40B4-BE49-F238E27FC236}">
                      <a16:creationId xmlns:a16="http://schemas.microsoft.com/office/drawing/2014/main" id="{D6D76A5C-5DDF-FBE5-D9C8-CE9B79B5135F}"/>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1" name="円/楕円 19">
                  <a:extLst>
                    <a:ext uri="{FF2B5EF4-FFF2-40B4-BE49-F238E27FC236}">
                      <a16:creationId xmlns:a16="http://schemas.microsoft.com/office/drawing/2014/main" id="{05765AA5-53F5-1D8B-51F4-D2F1C907981D}"/>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2" name="円/楕円 20">
                  <a:extLst>
                    <a:ext uri="{FF2B5EF4-FFF2-40B4-BE49-F238E27FC236}">
                      <a16:creationId xmlns:a16="http://schemas.microsoft.com/office/drawing/2014/main" id="{54980AE6-BFD1-B18C-403B-14AAB912DD18}"/>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3" name="円/楕円 21">
                  <a:extLst>
                    <a:ext uri="{FF2B5EF4-FFF2-40B4-BE49-F238E27FC236}">
                      <a16:creationId xmlns:a16="http://schemas.microsoft.com/office/drawing/2014/main" id="{94996EFF-0021-1668-69C6-2B26A7B6311F}"/>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4" name="円/楕円 22">
                  <a:extLst>
                    <a:ext uri="{FF2B5EF4-FFF2-40B4-BE49-F238E27FC236}">
                      <a16:creationId xmlns:a16="http://schemas.microsoft.com/office/drawing/2014/main" id="{CA0339D3-CC4E-6DF4-3642-38E9264BA852}"/>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5" name="円/楕円 23">
                  <a:extLst>
                    <a:ext uri="{FF2B5EF4-FFF2-40B4-BE49-F238E27FC236}">
                      <a16:creationId xmlns:a16="http://schemas.microsoft.com/office/drawing/2014/main" id="{39CB0B84-C383-0A5B-05D7-7FA03028EDEA}"/>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6" name="円/楕円 25">
                  <a:extLst>
                    <a:ext uri="{FF2B5EF4-FFF2-40B4-BE49-F238E27FC236}">
                      <a16:creationId xmlns:a16="http://schemas.microsoft.com/office/drawing/2014/main" id="{B1930617-56A4-4BAA-FCE3-B24A824CE545}"/>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7" name="円/楕円 26">
                  <a:extLst>
                    <a:ext uri="{FF2B5EF4-FFF2-40B4-BE49-F238E27FC236}">
                      <a16:creationId xmlns:a16="http://schemas.microsoft.com/office/drawing/2014/main" id="{403DFBEF-C8DC-ABC0-E312-8D7DA2F5764E}"/>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78" name="円/楕円 28">
                  <a:extLst>
                    <a:ext uri="{FF2B5EF4-FFF2-40B4-BE49-F238E27FC236}">
                      <a16:creationId xmlns:a16="http://schemas.microsoft.com/office/drawing/2014/main" id="{9FA9FBCE-3528-67BB-45DB-0F13A53B6C74}"/>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grpSp>
          <p:sp>
            <p:nvSpPr>
              <p:cNvPr id="241" name="爆発 2 240">
                <a:extLst>
                  <a:ext uri="{FF2B5EF4-FFF2-40B4-BE49-F238E27FC236}">
                    <a16:creationId xmlns:a16="http://schemas.microsoft.com/office/drawing/2014/main" id="{E850B253-D4B3-226C-1A75-6B0B31A70F46}"/>
                  </a:ext>
                </a:extLst>
              </p:cNvPr>
              <p:cNvSpPr/>
              <p:nvPr/>
            </p:nvSpPr>
            <p:spPr>
              <a:xfrm rot="1193187">
                <a:off x="1743050" y="1182753"/>
                <a:ext cx="781551" cy="781551"/>
              </a:xfrm>
              <a:prstGeom prst="irregularSeal2">
                <a:avLst/>
              </a:prstGeom>
              <a:solidFill>
                <a:srgbClr val="FFFF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panose="020B0604020202020204"/>
                  <a:ea typeface="ＭＳ Ｐゴシック" panose="020B0600070205080204" pitchFamily="34" charset="-128"/>
                  <a:cs typeface="+mn-cs"/>
                </a:endParaRPr>
              </a:p>
            </p:txBody>
          </p:sp>
          <p:sp>
            <p:nvSpPr>
              <p:cNvPr id="242" name="円/楕円 28">
                <a:extLst>
                  <a:ext uri="{FF2B5EF4-FFF2-40B4-BE49-F238E27FC236}">
                    <a16:creationId xmlns:a16="http://schemas.microsoft.com/office/drawing/2014/main" id="{726EFA99-80CB-43B7-F7FF-0EAE96B9DD01}"/>
                  </a:ext>
                </a:extLst>
              </p:cNvPr>
              <p:cNvSpPr/>
              <p:nvPr/>
            </p:nvSpPr>
            <p:spPr>
              <a:xfrm>
                <a:off x="2002611" y="179298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43" name="円/楕円 24">
                <a:extLst>
                  <a:ext uri="{FF2B5EF4-FFF2-40B4-BE49-F238E27FC236}">
                    <a16:creationId xmlns:a16="http://schemas.microsoft.com/office/drawing/2014/main" id="{1CA4EAE9-9556-79A0-242A-4E7960D2AE4C}"/>
                  </a:ext>
                </a:extLst>
              </p:cNvPr>
              <p:cNvSpPr/>
              <p:nvPr/>
            </p:nvSpPr>
            <p:spPr>
              <a:xfrm>
                <a:off x="1703696" y="1098650"/>
                <a:ext cx="191468" cy="191468"/>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44" name="円/楕円 24">
                <a:extLst>
                  <a:ext uri="{FF2B5EF4-FFF2-40B4-BE49-F238E27FC236}">
                    <a16:creationId xmlns:a16="http://schemas.microsoft.com/office/drawing/2014/main" id="{B17E2076-3FFB-737B-6103-880D446BBE7E}"/>
                  </a:ext>
                </a:extLst>
              </p:cNvPr>
              <p:cNvSpPr/>
              <p:nvPr/>
            </p:nvSpPr>
            <p:spPr>
              <a:xfrm>
                <a:off x="1938076" y="977357"/>
                <a:ext cx="191468" cy="191468"/>
              </a:xfrm>
              <a:prstGeom prst="ellipse">
                <a:avLst/>
              </a:prstGeom>
              <a:gradFill flip="none" rotWithShape="1">
                <a:gsLst>
                  <a:gs pos="0">
                    <a:srgbClr val="FFFFFF"/>
                  </a:gs>
                  <a:gs pos="22000">
                    <a:srgbClr val="4472C4">
                      <a:lumMod val="20000"/>
                      <a:lumOff val="80000"/>
                    </a:srgbClr>
                  </a:gs>
                  <a:gs pos="68000">
                    <a:srgbClr val="7A81FF"/>
                  </a:gs>
                  <a:gs pos="97000">
                    <a:srgbClr val="A5A5A5"/>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45" name="円/楕円 14">
                <a:extLst>
                  <a:ext uri="{FF2B5EF4-FFF2-40B4-BE49-F238E27FC236}">
                    <a16:creationId xmlns:a16="http://schemas.microsoft.com/office/drawing/2014/main" id="{B3540941-B2BD-FD28-6973-2D0C4B22ECE1}"/>
                  </a:ext>
                </a:extLst>
              </p:cNvPr>
              <p:cNvSpPr/>
              <p:nvPr/>
            </p:nvSpPr>
            <p:spPr>
              <a:xfrm>
                <a:off x="2416060" y="1145526"/>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46" name="円/楕円 28">
                <a:extLst>
                  <a:ext uri="{FF2B5EF4-FFF2-40B4-BE49-F238E27FC236}">
                    <a16:creationId xmlns:a16="http://schemas.microsoft.com/office/drawing/2014/main" id="{1DF164DB-B903-E28C-F369-62692A8D5E67}"/>
                  </a:ext>
                </a:extLst>
              </p:cNvPr>
              <p:cNvSpPr/>
              <p:nvPr/>
            </p:nvSpPr>
            <p:spPr>
              <a:xfrm>
                <a:off x="1521279" y="1339406"/>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47" name="円/楕円 14">
                <a:extLst>
                  <a:ext uri="{FF2B5EF4-FFF2-40B4-BE49-F238E27FC236}">
                    <a16:creationId xmlns:a16="http://schemas.microsoft.com/office/drawing/2014/main" id="{F4E2E41F-2C96-1659-F043-83800FB1ADD1}"/>
                  </a:ext>
                </a:extLst>
              </p:cNvPr>
              <p:cNvSpPr/>
              <p:nvPr/>
            </p:nvSpPr>
            <p:spPr>
              <a:xfrm>
                <a:off x="1694248" y="188214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48" name="円/楕円 28">
                <a:extLst>
                  <a:ext uri="{FF2B5EF4-FFF2-40B4-BE49-F238E27FC236}">
                    <a16:creationId xmlns:a16="http://schemas.microsoft.com/office/drawing/2014/main" id="{4F951261-8A7A-2869-52AA-AD713064783F}"/>
                  </a:ext>
                </a:extLst>
              </p:cNvPr>
              <p:cNvSpPr/>
              <p:nvPr/>
            </p:nvSpPr>
            <p:spPr>
              <a:xfrm>
                <a:off x="1524760" y="159380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49" name="円/楕円 14">
                <a:extLst>
                  <a:ext uri="{FF2B5EF4-FFF2-40B4-BE49-F238E27FC236}">
                    <a16:creationId xmlns:a16="http://schemas.microsoft.com/office/drawing/2014/main" id="{11BA8E71-CCA5-B703-DEA1-37489C04DB60}"/>
                  </a:ext>
                </a:extLst>
              </p:cNvPr>
              <p:cNvSpPr/>
              <p:nvPr/>
            </p:nvSpPr>
            <p:spPr>
              <a:xfrm>
                <a:off x="1897712" y="1280114"/>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50" name="円/楕円 14">
                <a:extLst>
                  <a:ext uri="{FF2B5EF4-FFF2-40B4-BE49-F238E27FC236}">
                    <a16:creationId xmlns:a16="http://schemas.microsoft.com/office/drawing/2014/main" id="{1C355E4E-4669-6E33-7F89-E01F0518C3E9}"/>
                  </a:ext>
                </a:extLst>
              </p:cNvPr>
              <p:cNvSpPr/>
              <p:nvPr/>
            </p:nvSpPr>
            <p:spPr>
              <a:xfrm>
                <a:off x="2208433" y="940110"/>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51" name="円/楕円 28">
                <a:extLst>
                  <a:ext uri="{FF2B5EF4-FFF2-40B4-BE49-F238E27FC236}">
                    <a16:creationId xmlns:a16="http://schemas.microsoft.com/office/drawing/2014/main" id="{0CEB3539-701D-BD50-E7BA-2492E9857AF8}"/>
                  </a:ext>
                </a:extLst>
              </p:cNvPr>
              <p:cNvSpPr/>
              <p:nvPr/>
            </p:nvSpPr>
            <p:spPr>
              <a:xfrm>
                <a:off x="2186249" y="2023054"/>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endParaRPr>
              </a:p>
            </p:txBody>
          </p:sp>
          <p:sp>
            <p:nvSpPr>
              <p:cNvPr id="255" name="円/楕円 24">
                <a:extLst>
                  <a:ext uri="{FF2B5EF4-FFF2-40B4-BE49-F238E27FC236}">
                    <a16:creationId xmlns:a16="http://schemas.microsoft.com/office/drawing/2014/main" id="{2D616864-6549-927A-CC98-B7532321F60C}"/>
                  </a:ext>
                </a:extLst>
              </p:cNvPr>
              <p:cNvSpPr/>
              <p:nvPr/>
            </p:nvSpPr>
            <p:spPr>
              <a:xfrm>
                <a:off x="2497747" y="1610056"/>
                <a:ext cx="191467" cy="191467"/>
              </a:xfrm>
              <a:prstGeom prst="ellipse">
                <a:avLst/>
              </a:prstGeom>
              <a:gradFill flip="none" rotWithShape="1">
                <a:gsLst>
                  <a:gs pos="0">
                    <a:srgbClr val="FFFFFF"/>
                  </a:gs>
                  <a:gs pos="22000">
                    <a:srgbClr val="D13E79">
                      <a:lumMod val="20000"/>
                      <a:lumOff val="80000"/>
                    </a:srgbClr>
                  </a:gs>
                  <a:gs pos="69000">
                    <a:srgbClr val="FF93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sp>
            <p:nvSpPr>
              <p:cNvPr id="257" name="円/楕円 14">
                <a:extLst>
                  <a:ext uri="{FF2B5EF4-FFF2-40B4-BE49-F238E27FC236}">
                    <a16:creationId xmlns:a16="http://schemas.microsoft.com/office/drawing/2014/main" id="{A1A9027D-B135-A2FF-3C06-4B25E3514197}"/>
                  </a:ext>
                </a:extLst>
              </p:cNvPr>
              <p:cNvSpPr/>
              <p:nvPr/>
            </p:nvSpPr>
            <p:spPr>
              <a:xfrm>
                <a:off x="2369733" y="186197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endParaRPr>
              </a:p>
            </p:txBody>
          </p:sp>
        </p:grpSp>
      </p:grpSp>
      <p:sp>
        <p:nvSpPr>
          <p:cNvPr id="295" name="テキスト ボックス 294">
            <a:extLst>
              <a:ext uri="{FF2B5EF4-FFF2-40B4-BE49-F238E27FC236}">
                <a16:creationId xmlns:a16="http://schemas.microsoft.com/office/drawing/2014/main" id="{B4FAE353-DB3A-91A4-C796-A66A32524D61}"/>
              </a:ext>
            </a:extLst>
          </p:cNvPr>
          <p:cNvSpPr txBox="1"/>
          <p:nvPr/>
        </p:nvSpPr>
        <p:spPr>
          <a:xfrm>
            <a:off x="7154427" y="3382392"/>
            <a:ext cx="2957348" cy="461665"/>
          </a:xfrm>
          <a:prstGeom prst="rect">
            <a:avLst/>
          </a:prstGeom>
          <a:noFill/>
        </p:spPr>
        <p:txBody>
          <a:bodyPr wrap="none" rtlCol="0">
            <a:spAutoFit/>
          </a:bodyPr>
          <a:lstStyle/>
          <a:p>
            <a:r>
              <a:rPr kumimoji="1" lang="en-US" altLang="ja-JP" sz="2400" dirty="0"/>
              <a:t>Heavy ion collision</a:t>
            </a:r>
            <a:endParaRPr kumimoji="1" lang="ja-JP" altLang="en-US" sz="2400"/>
          </a:p>
        </p:txBody>
      </p:sp>
      <p:sp>
        <p:nvSpPr>
          <p:cNvPr id="297" name="テキスト ボックス 296">
            <a:extLst>
              <a:ext uri="{FF2B5EF4-FFF2-40B4-BE49-F238E27FC236}">
                <a16:creationId xmlns:a16="http://schemas.microsoft.com/office/drawing/2014/main" id="{5C94D025-EBC8-24BC-E419-544680149407}"/>
              </a:ext>
            </a:extLst>
          </p:cNvPr>
          <p:cNvSpPr txBox="1"/>
          <p:nvPr/>
        </p:nvSpPr>
        <p:spPr>
          <a:xfrm>
            <a:off x="8290151" y="6022222"/>
            <a:ext cx="3379451" cy="646331"/>
          </a:xfrm>
          <a:prstGeom prst="rect">
            <a:avLst/>
          </a:prstGeom>
          <a:noFill/>
        </p:spPr>
        <p:txBody>
          <a:bodyPr wrap="none" rtlCol="0">
            <a:spAutoFit/>
          </a:bodyPr>
          <a:lstStyle/>
          <a:p>
            <a:r>
              <a:rPr kumimoji="1" lang="en-US" altLang="ja-JP" baseline="30000" dirty="0"/>
              <a:t>A</a:t>
            </a:r>
            <a:r>
              <a:rPr kumimoji="1" lang="en-US" altLang="ja-JP" dirty="0"/>
              <a:t>Z + </a:t>
            </a:r>
            <a:r>
              <a:rPr kumimoji="1" lang="en-US" altLang="ja-JP" baseline="30000" dirty="0"/>
              <a:t>A’</a:t>
            </a:r>
            <a:r>
              <a:rPr kumimoji="1" lang="en-US" altLang="ja-JP" dirty="0"/>
              <a:t>Z’ </a:t>
            </a:r>
            <a:r>
              <a:rPr kumimoji="1" lang="en-US" altLang="ja-JP" dirty="0">
                <a:sym typeface="Wingdings" pitchFamily="2" charset="2"/>
              </a:rPr>
              <a:t> </a:t>
            </a:r>
            <a:r>
              <a:rPr kumimoji="1" lang="en-US" altLang="ja-JP" baseline="30000" dirty="0">
                <a:sym typeface="Wingdings" pitchFamily="2" charset="2"/>
              </a:rPr>
              <a:t>A’’</a:t>
            </a:r>
            <a:r>
              <a:rPr kumimoji="1" lang="en-US" altLang="ja-JP" baseline="-25000" dirty="0">
                <a:latin typeface="Symbol" pitchFamily="2" charset="2"/>
                <a:sym typeface="Wingdings" pitchFamily="2" charset="2"/>
              </a:rPr>
              <a:t>L</a:t>
            </a:r>
            <a:r>
              <a:rPr kumimoji="1" lang="en-US" altLang="ja-JP" dirty="0">
                <a:sym typeface="Wingdings" pitchFamily="2" charset="2"/>
              </a:rPr>
              <a:t>Z’’ + X</a:t>
            </a:r>
          </a:p>
          <a:p>
            <a:r>
              <a:rPr lang="en-US" altLang="ja-JP" dirty="0">
                <a:sym typeface="Wingdings" pitchFamily="2" charset="2"/>
              </a:rPr>
              <a:t>via N + N  N + </a:t>
            </a:r>
            <a:r>
              <a:rPr lang="en-US" altLang="ja-JP" dirty="0">
                <a:latin typeface="Symbol" pitchFamily="2" charset="2"/>
                <a:sym typeface="Wingdings" pitchFamily="2" charset="2"/>
              </a:rPr>
              <a:t>L</a:t>
            </a:r>
            <a:r>
              <a:rPr lang="en-US" altLang="ja-JP" dirty="0">
                <a:sym typeface="Wingdings" pitchFamily="2" charset="2"/>
              </a:rPr>
              <a:t> + K</a:t>
            </a:r>
            <a:r>
              <a:rPr lang="en-US" altLang="ja-JP" baseline="30000" dirty="0">
                <a:sym typeface="Wingdings" pitchFamily="2" charset="2"/>
              </a:rPr>
              <a:t>+</a:t>
            </a:r>
            <a:r>
              <a:rPr lang="en-US" altLang="ja-JP" dirty="0">
                <a:sym typeface="Wingdings" pitchFamily="2" charset="2"/>
              </a:rPr>
              <a:t>/K</a:t>
            </a:r>
            <a:r>
              <a:rPr lang="en-US" altLang="ja-JP" baseline="30000" dirty="0">
                <a:sym typeface="Wingdings" pitchFamily="2" charset="2"/>
              </a:rPr>
              <a:t>0</a:t>
            </a:r>
            <a:endParaRPr kumimoji="1" lang="ja-JP" altLang="en-US" baseline="30000"/>
          </a:p>
        </p:txBody>
      </p:sp>
      <p:sp>
        <p:nvSpPr>
          <p:cNvPr id="300" name="テキスト ボックス 299">
            <a:extLst>
              <a:ext uri="{FF2B5EF4-FFF2-40B4-BE49-F238E27FC236}">
                <a16:creationId xmlns:a16="http://schemas.microsoft.com/office/drawing/2014/main" id="{760240D9-117B-00F8-196A-AFC4DC7A45AC}"/>
              </a:ext>
            </a:extLst>
          </p:cNvPr>
          <p:cNvSpPr txBox="1"/>
          <p:nvPr/>
        </p:nvSpPr>
        <p:spPr>
          <a:xfrm>
            <a:off x="323433" y="1047927"/>
            <a:ext cx="3135795" cy="400110"/>
          </a:xfrm>
          <a:prstGeom prst="rect">
            <a:avLst/>
          </a:prstGeom>
          <a:noFill/>
        </p:spPr>
        <p:txBody>
          <a:bodyPr wrap="none" rtlCol="0">
            <a:spAutoFit/>
          </a:bodyPr>
          <a:lstStyle/>
          <a:p>
            <a:r>
              <a:rPr kumimoji="1" lang="en-US" altLang="ja-JP" sz="2000" dirty="0"/>
              <a:t>Meson induced reaction</a:t>
            </a:r>
            <a:endParaRPr kumimoji="1" lang="ja-JP" altLang="en-US" sz="2000"/>
          </a:p>
        </p:txBody>
      </p:sp>
      <p:sp>
        <p:nvSpPr>
          <p:cNvPr id="301" name="テキスト ボックス 300">
            <a:extLst>
              <a:ext uri="{FF2B5EF4-FFF2-40B4-BE49-F238E27FC236}">
                <a16:creationId xmlns:a16="http://schemas.microsoft.com/office/drawing/2014/main" id="{9BE845B6-320A-581C-6B20-982632FAEE98}"/>
              </a:ext>
            </a:extLst>
          </p:cNvPr>
          <p:cNvSpPr txBox="1"/>
          <p:nvPr/>
        </p:nvSpPr>
        <p:spPr>
          <a:xfrm>
            <a:off x="323433" y="4659316"/>
            <a:ext cx="3438762" cy="400110"/>
          </a:xfrm>
          <a:prstGeom prst="rect">
            <a:avLst/>
          </a:prstGeom>
          <a:noFill/>
        </p:spPr>
        <p:txBody>
          <a:bodyPr wrap="none" rtlCol="0">
            <a:spAutoFit/>
          </a:bodyPr>
          <a:lstStyle/>
          <a:p>
            <a:r>
              <a:rPr kumimoji="1" lang="en-US" altLang="ja-JP" sz="2000" dirty="0"/>
              <a:t>Electromagnetic  reaction</a:t>
            </a:r>
            <a:endParaRPr kumimoji="1" lang="ja-JP" altLang="en-US" sz="2000"/>
          </a:p>
        </p:txBody>
      </p:sp>
    </p:spTree>
    <p:extLst>
      <p:ext uri="{BB962C8B-B14F-4D97-AF65-F5344CB8AC3E}">
        <p14:creationId xmlns:p14="http://schemas.microsoft.com/office/powerpoint/2010/main" val="9731097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4FAF00E3-F80C-0983-84AD-6977187B0738}"/>
              </a:ext>
            </a:extLst>
          </p:cNvPr>
          <p:cNvSpPr/>
          <p:nvPr/>
        </p:nvSpPr>
        <p:spPr>
          <a:xfrm>
            <a:off x="0" y="1268271"/>
            <a:ext cx="12192000" cy="3736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A61F359-E0D7-B944-8287-824C7B96FF63}"/>
              </a:ext>
            </a:extLst>
          </p:cNvPr>
          <p:cNvSpPr>
            <a:spLocks noGrp="1"/>
          </p:cNvSpPr>
          <p:nvPr>
            <p:ph type="title"/>
          </p:nvPr>
        </p:nvSpPr>
        <p:spPr>
          <a:xfrm>
            <a:off x="139485" y="29980"/>
            <a:ext cx="11840705" cy="944381"/>
          </a:xfrm>
        </p:spPr>
        <p:txBody>
          <a:bodyPr>
            <a:noAutofit/>
          </a:bodyPr>
          <a:lstStyle/>
          <a:p>
            <a:r>
              <a:rPr lang="en-US" altLang="ja-JP" sz="3200" dirty="0"/>
              <a:t>New </a:t>
            </a:r>
            <a:r>
              <a:rPr lang="en-US" altLang="ja-JP" sz="3200" dirty="0" err="1">
                <a:latin typeface="Symbol" pitchFamily="2" charset="2"/>
              </a:rPr>
              <a:t>S</a:t>
            </a:r>
            <a:r>
              <a:rPr lang="en-US" altLang="ja-JP" sz="3200" dirty="0" err="1"/>
              <a:t>p</a:t>
            </a:r>
            <a:r>
              <a:rPr lang="en-US" altLang="ja-JP" sz="3200" dirty="0"/>
              <a:t> scattering data and progress of Chiral EFT</a:t>
            </a:r>
            <a:endParaRPr kumimoji="1" lang="ja-JP" altLang="en-US" sz="3200"/>
          </a:p>
        </p:txBody>
      </p:sp>
      <p:sp>
        <p:nvSpPr>
          <p:cNvPr id="4" name="スライド番号プレースホルダー 3">
            <a:extLst>
              <a:ext uri="{FF2B5EF4-FFF2-40B4-BE49-F238E27FC236}">
                <a16:creationId xmlns:a16="http://schemas.microsoft.com/office/drawing/2014/main" id="{233E769F-0643-6342-9653-5117BC38E196}"/>
              </a:ext>
            </a:extLst>
          </p:cNvPr>
          <p:cNvSpPr>
            <a:spLocks noGrp="1"/>
          </p:cNvSpPr>
          <p:nvPr>
            <p:ph type="sldNum" sz="quarter" idx="12"/>
          </p:nvPr>
        </p:nvSpPr>
        <p:spPr>
          <a:xfrm>
            <a:off x="9448800" y="29980"/>
            <a:ext cx="2743200" cy="365125"/>
          </a:xfrm>
        </p:spPr>
        <p:txBody>
          <a:bodyPr/>
          <a:lstStyle/>
          <a:p>
            <a:fld id="{11A71338-8BA2-4C79-A6C5-5A8E30081D0C}" type="slidenum">
              <a:rPr lang="en-US" smtClean="0"/>
              <a:pPr/>
              <a:t>50</a:t>
            </a:fld>
            <a:endParaRPr lang="en-US" dirty="0"/>
          </a:p>
        </p:txBody>
      </p:sp>
      <p:sp>
        <p:nvSpPr>
          <p:cNvPr id="7" name="テキスト ボックス 6">
            <a:extLst>
              <a:ext uri="{FF2B5EF4-FFF2-40B4-BE49-F238E27FC236}">
                <a16:creationId xmlns:a16="http://schemas.microsoft.com/office/drawing/2014/main" id="{F0C24AB6-C30F-A72D-5D69-190171C9B1BF}"/>
              </a:ext>
            </a:extLst>
          </p:cNvPr>
          <p:cNvSpPr txBox="1"/>
          <p:nvPr/>
        </p:nvSpPr>
        <p:spPr>
          <a:xfrm>
            <a:off x="609601" y="923235"/>
            <a:ext cx="8012322" cy="400110"/>
          </a:xfrm>
          <a:prstGeom prst="rect">
            <a:avLst/>
          </a:prstGeom>
          <a:noFill/>
        </p:spPr>
        <p:txBody>
          <a:bodyPr wrap="none" rtlCol="0">
            <a:spAutoFit/>
          </a:bodyPr>
          <a:lstStyle/>
          <a:p>
            <a:r>
              <a:rPr lang="en-US" altLang="ja-JP" sz="2000" u="sng" dirty="0"/>
              <a:t>Development</a:t>
            </a:r>
            <a:r>
              <a:rPr kumimoji="1" lang="en-US" altLang="ja-JP" sz="2000" u="sng" dirty="0"/>
              <a:t> of Chiral EFT at  NNLO have got started with E40 data </a:t>
            </a:r>
            <a:endParaRPr kumimoji="1" lang="ja-JP" altLang="en-US" sz="2000" u="sng"/>
          </a:p>
        </p:txBody>
      </p:sp>
      <p:sp>
        <p:nvSpPr>
          <p:cNvPr id="9" name="テキスト ボックス 8">
            <a:extLst>
              <a:ext uri="{FF2B5EF4-FFF2-40B4-BE49-F238E27FC236}">
                <a16:creationId xmlns:a16="http://schemas.microsoft.com/office/drawing/2014/main" id="{394D2656-9964-8A4E-9B29-9C3BC86EE657}"/>
              </a:ext>
            </a:extLst>
          </p:cNvPr>
          <p:cNvSpPr txBox="1"/>
          <p:nvPr/>
        </p:nvSpPr>
        <p:spPr>
          <a:xfrm>
            <a:off x="9724053" y="5206174"/>
            <a:ext cx="2135521" cy="58477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sz="1600" dirty="0"/>
              <a:t>J. </a:t>
            </a:r>
            <a:r>
              <a:rPr lang="en-US" altLang="ja-JP" sz="1600" dirty="0" err="1"/>
              <a:t>Haidenbauer</a:t>
            </a:r>
            <a:r>
              <a:rPr lang="en-US" altLang="ja-JP" sz="1600" dirty="0"/>
              <a:t> et al.,</a:t>
            </a:r>
          </a:p>
          <a:p>
            <a:r>
              <a:rPr kumimoji="1" lang="en-US" altLang="ja-JP" sz="1600" dirty="0"/>
              <a:t>arXiv:2301.00722</a:t>
            </a:r>
            <a:endParaRPr kumimoji="1" lang="ja-JP" altLang="en-US" sz="1600"/>
          </a:p>
        </p:txBody>
      </p:sp>
      <p:grpSp>
        <p:nvGrpSpPr>
          <p:cNvPr id="26" name="グループ化 25">
            <a:extLst>
              <a:ext uri="{FF2B5EF4-FFF2-40B4-BE49-F238E27FC236}">
                <a16:creationId xmlns:a16="http://schemas.microsoft.com/office/drawing/2014/main" id="{D96E747D-1103-1DF7-F415-29BB12A98933}"/>
              </a:ext>
            </a:extLst>
          </p:cNvPr>
          <p:cNvGrpSpPr/>
          <p:nvPr/>
        </p:nvGrpSpPr>
        <p:grpSpPr>
          <a:xfrm>
            <a:off x="462241" y="1372559"/>
            <a:ext cx="8307042" cy="3589105"/>
            <a:chOff x="970722" y="1418621"/>
            <a:chExt cx="8307042" cy="3589105"/>
          </a:xfrm>
        </p:grpSpPr>
        <p:pic>
          <p:nvPicPr>
            <p:cNvPr id="5" name="図 4">
              <a:extLst>
                <a:ext uri="{FF2B5EF4-FFF2-40B4-BE49-F238E27FC236}">
                  <a16:creationId xmlns:a16="http://schemas.microsoft.com/office/drawing/2014/main" id="{798540A1-514B-4915-9DF2-47FFABFFC04A}"/>
                </a:ext>
              </a:extLst>
            </p:cNvPr>
            <p:cNvPicPr>
              <a:picLocks noChangeAspect="1"/>
            </p:cNvPicPr>
            <p:nvPr/>
          </p:nvPicPr>
          <p:blipFill>
            <a:blip r:embed="rId3"/>
            <a:stretch>
              <a:fillRect/>
            </a:stretch>
          </p:blipFill>
          <p:spPr>
            <a:xfrm>
              <a:off x="970722" y="1418621"/>
              <a:ext cx="8307042" cy="3589105"/>
            </a:xfrm>
            <a:prstGeom prst="rect">
              <a:avLst/>
            </a:prstGeom>
          </p:spPr>
        </p:pic>
        <p:sp>
          <p:nvSpPr>
            <p:cNvPr id="15" name="正方形/長方形 14">
              <a:extLst>
                <a:ext uri="{FF2B5EF4-FFF2-40B4-BE49-F238E27FC236}">
                  <a16:creationId xmlns:a16="http://schemas.microsoft.com/office/drawing/2014/main" id="{6F13707A-6F9D-C078-6FAE-E13B4BC72A61}"/>
                </a:ext>
              </a:extLst>
            </p:cNvPr>
            <p:cNvSpPr/>
            <p:nvPr/>
          </p:nvSpPr>
          <p:spPr>
            <a:xfrm>
              <a:off x="2345635" y="1574247"/>
              <a:ext cx="463826"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2C2F38C-246F-2B34-0106-4B7933C16D65}"/>
                </a:ext>
              </a:extLst>
            </p:cNvPr>
            <p:cNvSpPr/>
            <p:nvPr/>
          </p:nvSpPr>
          <p:spPr>
            <a:xfrm>
              <a:off x="4565374" y="1574247"/>
              <a:ext cx="94753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4D8B462-138D-E07C-3A51-53576232B49E}"/>
                </a:ext>
              </a:extLst>
            </p:cNvPr>
            <p:cNvSpPr/>
            <p:nvPr/>
          </p:nvSpPr>
          <p:spPr>
            <a:xfrm>
              <a:off x="7465017" y="1569982"/>
              <a:ext cx="94753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35F288EC-DEF7-C75A-BAA7-0C78E37EC409}"/>
                </a:ext>
              </a:extLst>
            </p:cNvPr>
            <p:cNvSpPr txBox="1"/>
            <p:nvPr/>
          </p:nvSpPr>
          <p:spPr>
            <a:xfrm>
              <a:off x="2345635" y="1505966"/>
              <a:ext cx="1005403" cy="369332"/>
            </a:xfrm>
            <a:prstGeom prst="rect">
              <a:avLst/>
            </a:prstGeom>
            <a:noFill/>
          </p:spPr>
          <p:txBody>
            <a:bodyPr wrap="none" rtlCol="0">
              <a:spAutoFit/>
            </a:bodyPr>
            <a:lstStyle/>
            <a:p>
              <a:r>
                <a:rPr kumimoji="1" lang="en-US" altLang="ja-JP" dirty="0"/>
                <a:t>reaction</a:t>
              </a:r>
              <a:endParaRPr kumimoji="1" lang="ja-JP" altLang="en-US"/>
            </a:p>
          </p:txBody>
        </p:sp>
        <p:sp>
          <p:nvSpPr>
            <p:cNvPr id="18" name="テキスト ボックス 17">
              <a:extLst>
                <a:ext uri="{FF2B5EF4-FFF2-40B4-BE49-F238E27FC236}">
                  <a16:creationId xmlns:a16="http://schemas.microsoft.com/office/drawing/2014/main" id="{82E071FE-BE08-A8FF-997E-44E4CAD8E873}"/>
                </a:ext>
              </a:extLst>
            </p:cNvPr>
            <p:cNvSpPr txBox="1"/>
            <p:nvPr/>
          </p:nvSpPr>
          <p:spPr>
            <a:xfrm>
              <a:off x="4648845" y="1541008"/>
              <a:ext cx="1518364" cy="307777"/>
            </a:xfrm>
            <a:prstGeom prst="rect">
              <a:avLst/>
            </a:prstGeom>
            <a:noFill/>
          </p:spPr>
          <p:txBody>
            <a:bodyPr wrap="none" rtlCol="0">
              <a:spAutoFit/>
            </a:bodyPr>
            <a:lstStyle/>
            <a:p>
              <a:r>
                <a:rPr kumimoji="1" lang="en-US" altLang="ja-JP" sz="1400" dirty="0"/>
                <a:t>elastic scattering</a:t>
              </a:r>
              <a:endParaRPr kumimoji="1" lang="ja-JP" altLang="en-US" sz="1400"/>
            </a:p>
          </p:txBody>
        </p:sp>
        <p:sp>
          <p:nvSpPr>
            <p:cNvPr id="19" name="テキスト ボックス 18">
              <a:extLst>
                <a:ext uri="{FF2B5EF4-FFF2-40B4-BE49-F238E27FC236}">
                  <a16:creationId xmlns:a16="http://schemas.microsoft.com/office/drawing/2014/main" id="{12DD2A7B-975C-F80F-7CC6-1B6D6479FBB5}"/>
                </a:ext>
              </a:extLst>
            </p:cNvPr>
            <p:cNvSpPr txBox="1"/>
            <p:nvPr/>
          </p:nvSpPr>
          <p:spPr>
            <a:xfrm>
              <a:off x="7465017" y="1534491"/>
              <a:ext cx="1518364" cy="307777"/>
            </a:xfrm>
            <a:prstGeom prst="rect">
              <a:avLst/>
            </a:prstGeom>
            <a:noFill/>
          </p:spPr>
          <p:txBody>
            <a:bodyPr wrap="none" rtlCol="0">
              <a:spAutoFit/>
            </a:bodyPr>
            <a:lstStyle/>
            <a:p>
              <a:r>
                <a:rPr kumimoji="1" lang="en-US" altLang="ja-JP" sz="1400" dirty="0"/>
                <a:t>elastic scattering</a:t>
              </a:r>
              <a:endParaRPr kumimoji="1" lang="ja-JP" altLang="en-US" sz="1400"/>
            </a:p>
          </p:txBody>
        </p:sp>
        <p:sp>
          <p:nvSpPr>
            <p:cNvPr id="22" name="正方形/長方形 21">
              <a:extLst>
                <a:ext uri="{FF2B5EF4-FFF2-40B4-BE49-F238E27FC236}">
                  <a16:creationId xmlns:a16="http://schemas.microsoft.com/office/drawing/2014/main" id="{2DCE80F2-C4F5-100A-C6ED-976DC6576034}"/>
                </a:ext>
              </a:extLst>
            </p:cNvPr>
            <p:cNvSpPr/>
            <p:nvPr/>
          </p:nvSpPr>
          <p:spPr>
            <a:xfrm>
              <a:off x="1982915" y="1983893"/>
              <a:ext cx="947530"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3E99CC4-6ED9-24E9-10A2-69EBDA924621}"/>
                </a:ext>
              </a:extLst>
            </p:cNvPr>
            <p:cNvSpPr/>
            <p:nvPr/>
          </p:nvSpPr>
          <p:spPr>
            <a:xfrm>
              <a:off x="1333803" y="2286807"/>
              <a:ext cx="1475658" cy="24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9DE28F29-4770-B852-732B-140B642A047B}"/>
                </a:ext>
              </a:extLst>
            </p:cNvPr>
            <p:cNvSpPr txBox="1"/>
            <p:nvPr/>
          </p:nvSpPr>
          <p:spPr>
            <a:xfrm>
              <a:off x="1993734" y="1958120"/>
              <a:ext cx="583814" cy="338554"/>
            </a:xfrm>
            <a:prstGeom prst="rect">
              <a:avLst/>
            </a:prstGeom>
            <a:noFill/>
          </p:spPr>
          <p:txBody>
            <a:bodyPr wrap="none" rtlCol="0">
              <a:spAutoFit/>
            </a:bodyPr>
            <a:lstStyle/>
            <a:p>
              <a:r>
                <a:rPr kumimoji="1" lang="en-US" altLang="ja-JP" sz="1600" dirty="0"/>
                <a:t>data</a:t>
              </a:r>
              <a:endParaRPr kumimoji="1" lang="ja-JP" altLang="en-US" sz="1600"/>
            </a:p>
          </p:txBody>
        </p:sp>
        <p:sp>
          <p:nvSpPr>
            <p:cNvPr id="25" name="テキスト ボックス 24">
              <a:extLst>
                <a:ext uri="{FF2B5EF4-FFF2-40B4-BE49-F238E27FC236}">
                  <a16:creationId xmlns:a16="http://schemas.microsoft.com/office/drawing/2014/main" id="{F940761F-8138-F1F8-A9AB-7E0D1D40BE00}"/>
                </a:ext>
              </a:extLst>
            </p:cNvPr>
            <p:cNvSpPr txBox="1"/>
            <p:nvPr/>
          </p:nvSpPr>
          <p:spPr>
            <a:xfrm>
              <a:off x="1333803" y="2222791"/>
              <a:ext cx="1593193" cy="338554"/>
            </a:xfrm>
            <a:prstGeom prst="rect">
              <a:avLst/>
            </a:prstGeom>
            <a:noFill/>
          </p:spPr>
          <p:txBody>
            <a:bodyPr wrap="none" rtlCol="0">
              <a:spAutoFit/>
            </a:bodyPr>
            <a:lstStyle/>
            <a:p>
              <a:r>
                <a:rPr kumimoji="1" lang="en-US" altLang="ja-JP" sz="1600" dirty="0"/>
                <a:t>chiral EFT calc.</a:t>
              </a:r>
              <a:endParaRPr kumimoji="1" lang="ja-JP" altLang="en-US" sz="1600"/>
            </a:p>
          </p:txBody>
        </p:sp>
      </p:grpSp>
      <p:pic>
        <p:nvPicPr>
          <p:cNvPr id="3" name="図 2" descr="グラフ, レーダー チャート&#10;&#10;自動的に生成された説明">
            <a:extLst>
              <a:ext uri="{FF2B5EF4-FFF2-40B4-BE49-F238E27FC236}">
                <a16:creationId xmlns:a16="http://schemas.microsoft.com/office/drawing/2014/main" id="{6162535E-54EC-BEC9-C48D-4DE3910E761F}"/>
              </a:ext>
            </a:extLst>
          </p:cNvPr>
          <p:cNvPicPr>
            <a:picLocks noChangeAspect="1"/>
          </p:cNvPicPr>
          <p:nvPr/>
        </p:nvPicPr>
        <p:blipFill rotWithShape="1">
          <a:blip r:embed="rId4"/>
          <a:srcRect l="50875" t="14843" r="20169" b="31561"/>
          <a:stretch/>
        </p:blipFill>
        <p:spPr>
          <a:xfrm>
            <a:off x="9196073" y="1268271"/>
            <a:ext cx="2811344" cy="3867187"/>
          </a:xfrm>
          <a:prstGeom prst="rect">
            <a:avLst/>
          </a:prstGeom>
        </p:spPr>
      </p:pic>
      <p:sp>
        <p:nvSpPr>
          <p:cNvPr id="6" name="テキスト ボックス 5">
            <a:extLst>
              <a:ext uri="{FF2B5EF4-FFF2-40B4-BE49-F238E27FC236}">
                <a16:creationId xmlns:a16="http://schemas.microsoft.com/office/drawing/2014/main" id="{AC61EB7C-42DD-FB5C-A662-8602BC87C6F3}"/>
              </a:ext>
            </a:extLst>
          </p:cNvPr>
          <p:cNvSpPr txBox="1"/>
          <p:nvPr/>
        </p:nvSpPr>
        <p:spPr>
          <a:xfrm>
            <a:off x="9724053" y="772290"/>
            <a:ext cx="2612017" cy="646331"/>
          </a:xfrm>
          <a:prstGeom prst="rect">
            <a:avLst/>
          </a:prstGeom>
          <a:noFill/>
        </p:spPr>
        <p:txBody>
          <a:bodyPr wrap="square" rtlCol="0">
            <a:spAutoFit/>
          </a:bodyPr>
          <a:lstStyle/>
          <a:p>
            <a:r>
              <a:rPr kumimoji="1" lang="en-US" altLang="ja-JP" dirty="0"/>
              <a:t>Difficulty at higher momentum</a:t>
            </a:r>
            <a:endParaRPr kumimoji="1" lang="ja-JP" altLang="en-US"/>
          </a:p>
        </p:txBody>
      </p:sp>
      <p:sp>
        <p:nvSpPr>
          <p:cNvPr id="8" name="テキスト ボックス 7">
            <a:extLst>
              <a:ext uri="{FF2B5EF4-FFF2-40B4-BE49-F238E27FC236}">
                <a16:creationId xmlns:a16="http://schemas.microsoft.com/office/drawing/2014/main" id="{19785EAC-4C72-E958-4DA3-ED2981AA024E}"/>
              </a:ext>
            </a:extLst>
          </p:cNvPr>
          <p:cNvSpPr txBox="1"/>
          <p:nvPr/>
        </p:nvSpPr>
        <p:spPr>
          <a:xfrm>
            <a:off x="10314015" y="2407457"/>
            <a:ext cx="538930" cy="369332"/>
          </a:xfrm>
          <a:prstGeom prst="rect">
            <a:avLst/>
          </a:prstGeom>
          <a:noFill/>
        </p:spPr>
        <p:txBody>
          <a:bodyPr wrap="none" rtlCol="0">
            <a:spAutoFit/>
          </a:bodyPr>
          <a:lstStyle/>
          <a:p>
            <a:r>
              <a:rPr kumimoji="1" lang="en-US" altLang="ja-JP" dirty="0" err="1">
                <a:latin typeface="Symbol" pitchFamily="2" charset="2"/>
              </a:rPr>
              <a:t>S</a:t>
            </a:r>
            <a:r>
              <a:rPr kumimoji="1" lang="en-US" altLang="ja-JP" baseline="30000" dirty="0" err="1"/>
              <a:t>+</a:t>
            </a:r>
            <a:r>
              <a:rPr kumimoji="1" lang="en-US" altLang="ja-JP" dirty="0" err="1"/>
              <a:t>p</a:t>
            </a:r>
            <a:endParaRPr kumimoji="1" lang="ja-JP" altLang="en-US"/>
          </a:p>
        </p:txBody>
      </p:sp>
      <p:sp>
        <p:nvSpPr>
          <p:cNvPr id="10" name="テキスト ボックス 9">
            <a:extLst>
              <a:ext uri="{FF2B5EF4-FFF2-40B4-BE49-F238E27FC236}">
                <a16:creationId xmlns:a16="http://schemas.microsoft.com/office/drawing/2014/main" id="{A86A5C4C-7DA0-8921-0879-B12993D8BB30}"/>
              </a:ext>
            </a:extLst>
          </p:cNvPr>
          <p:cNvSpPr txBox="1"/>
          <p:nvPr/>
        </p:nvSpPr>
        <p:spPr>
          <a:xfrm>
            <a:off x="4526413" y="5004544"/>
            <a:ext cx="1790875" cy="430887"/>
          </a:xfrm>
          <a:prstGeom prst="rect">
            <a:avLst/>
          </a:prstGeom>
          <a:noFill/>
        </p:spPr>
        <p:txBody>
          <a:bodyPr wrap="none" rtlCol="0">
            <a:spAutoFit/>
          </a:bodyPr>
          <a:lstStyle/>
          <a:p>
            <a:r>
              <a:rPr kumimoji="1" lang="en-US" altLang="ja-JP" sz="1100" dirty="0"/>
              <a:t>K. Miwa et al.,</a:t>
            </a:r>
          </a:p>
          <a:p>
            <a:r>
              <a:rPr kumimoji="1" lang="en-US" altLang="ja-JP" sz="1100" dirty="0"/>
              <a:t> PRC 104, 045204 (2021)</a:t>
            </a:r>
            <a:endParaRPr kumimoji="1" lang="ja-JP" altLang="en-US" sz="1100"/>
          </a:p>
        </p:txBody>
      </p:sp>
      <p:sp>
        <p:nvSpPr>
          <p:cNvPr id="11" name="テキスト ボックス 10">
            <a:extLst>
              <a:ext uri="{FF2B5EF4-FFF2-40B4-BE49-F238E27FC236}">
                <a16:creationId xmlns:a16="http://schemas.microsoft.com/office/drawing/2014/main" id="{74342FD6-D734-0125-7B7C-AF8CC8725E25}"/>
              </a:ext>
            </a:extLst>
          </p:cNvPr>
          <p:cNvSpPr txBox="1"/>
          <p:nvPr/>
        </p:nvSpPr>
        <p:spPr>
          <a:xfrm>
            <a:off x="1780515" y="4995906"/>
            <a:ext cx="1728358" cy="430887"/>
          </a:xfrm>
          <a:prstGeom prst="rect">
            <a:avLst/>
          </a:prstGeom>
          <a:noFill/>
        </p:spPr>
        <p:txBody>
          <a:bodyPr wrap="none" rtlCol="0">
            <a:spAutoFit/>
          </a:bodyPr>
          <a:lstStyle/>
          <a:p>
            <a:r>
              <a:rPr kumimoji="1" lang="en-US" altLang="ja-JP" sz="1100" dirty="0"/>
              <a:t>K. Miwa et al., </a:t>
            </a:r>
          </a:p>
          <a:p>
            <a:r>
              <a:rPr kumimoji="1" lang="en-US" altLang="ja-JP" sz="1100" dirty="0"/>
              <a:t>PRL 128, 072501 (2022)</a:t>
            </a:r>
            <a:endParaRPr kumimoji="1" lang="ja-JP" altLang="en-US" sz="1100"/>
          </a:p>
        </p:txBody>
      </p:sp>
      <p:sp>
        <p:nvSpPr>
          <p:cNvPr id="20" name="テキスト ボックス 19">
            <a:extLst>
              <a:ext uri="{FF2B5EF4-FFF2-40B4-BE49-F238E27FC236}">
                <a16:creationId xmlns:a16="http://schemas.microsoft.com/office/drawing/2014/main" id="{9B3B0DAE-7A98-6142-A8C4-00C18F6F90EB}"/>
              </a:ext>
            </a:extLst>
          </p:cNvPr>
          <p:cNvSpPr txBox="1"/>
          <p:nvPr/>
        </p:nvSpPr>
        <p:spPr>
          <a:xfrm>
            <a:off x="6436004" y="5119960"/>
            <a:ext cx="2683748" cy="261610"/>
          </a:xfrm>
          <a:prstGeom prst="rect">
            <a:avLst/>
          </a:prstGeom>
          <a:noFill/>
        </p:spPr>
        <p:txBody>
          <a:bodyPr wrap="none" rtlCol="0">
            <a:spAutoFit/>
          </a:bodyPr>
          <a:lstStyle/>
          <a:p>
            <a:r>
              <a:rPr kumimoji="1" lang="en-US" altLang="ja-JP" sz="1100" dirty="0"/>
              <a:t>T. </a:t>
            </a:r>
            <a:r>
              <a:rPr kumimoji="1" lang="en-US" altLang="ja-JP" sz="1100" dirty="0" err="1"/>
              <a:t>Nanamura</a:t>
            </a:r>
            <a:r>
              <a:rPr kumimoji="1" lang="en-US" altLang="ja-JP" sz="1100" dirty="0"/>
              <a:t> et al., </a:t>
            </a:r>
            <a:r>
              <a:rPr lang="en-US" altLang="ja-JP" sz="1100" dirty="0"/>
              <a:t>PTEP 2022 093D01</a:t>
            </a:r>
          </a:p>
        </p:txBody>
      </p:sp>
      <p:sp>
        <p:nvSpPr>
          <p:cNvPr id="21" name="テキスト ボックス 20">
            <a:extLst>
              <a:ext uri="{FF2B5EF4-FFF2-40B4-BE49-F238E27FC236}">
                <a16:creationId xmlns:a16="http://schemas.microsoft.com/office/drawing/2014/main" id="{ABC6B055-C889-9737-DC62-45413B15D57A}"/>
              </a:ext>
            </a:extLst>
          </p:cNvPr>
          <p:cNvSpPr txBox="1"/>
          <p:nvPr/>
        </p:nvSpPr>
        <p:spPr>
          <a:xfrm>
            <a:off x="139485" y="5584884"/>
            <a:ext cx="11440632" cy="646331"/>
          </a:xfrm>
          <a:prstGeom prst="rect">
            <a:avLst/>
          </a:prstGeom>
          <a:noFill/>
        </p:spPr>
        <p:txBody>
          <a:bodyPr wrap="none" rtlCol="0">
            <a:spAutoFit/>
          </a:bodyPr>
          <a:lstStyle/>
          <a:p>
            <a:r>
              <a:rPr kumimoji="1" lang="en-US" altLang="ja-JP" dirty="0"/>
              <a:t>But, the interactions are not uniquely determined yet.</a:t>
            </a:r>
          </a:p>
          <a:p>
            <a:r>
              <a:rPr lang="en-US" altLang="ja-JP" dirty="0"/>
              <a:t>We need more data from additional channels (</a:t>
            </a:r>
            <a:r>
              <a:rPr lang="en-US" altLang="ja-JP" dirty="0" err="1">
                <a:latin typeface="Symbol" pitchFamily="2" charset="2"/>
              </a:rPr>
              <a:t>L</a:t>
            </a:r>
            <a:r>
              <a:rPr lang="en-US" altLang="ja-JP" dirty="0" err="1"/>
              <a:t>p</a:t>
            </a:r>
            <a:r>
              <a:rPr lang="en-US" altLang="ja-JP" dirty="0"/>
              <a:t>, …) and additional differential observables (polarizations, …)</a:t>
            </a:r>
            <a:endParaRPr kumimoji="1" lang="ja-JP" altLang="en-US"/>
          </a:p>
        </p:txBody>
      </p:sp>
      <p:sp>
        <p:nvSpPr>
          <p:cNvPr id="27" name="テキスト ボックス 26">
            <a:extLst>
              <a:ext uri="{FF2B5EF4-FFF2-40B4-BE49-F238E27FC236}">
                <a16:creationId xmlns:a16="http://schemas.microsoft.com/office/drawing/2014/main" id="{5BEADF77-5CF9-9F1D-19F9-E7F28F29FC1E}"/>
              </a:ext>
            </a:extLst>
          </p:cNvPr>
          <p:cNvSpPr txBox="1"/>
          <p:nvPr/>
        </p:nvSpPr>
        <p:spPr>
          <a:xfrm>
            <a:off x="2494716" y="6316975"/>
            <a:ext cx="8983550" cy="400110"/>
          </a:xfrm>
          <a:prstGeom prst="rect">
            <a:avLst/>
          </a:prstGeom>
          <a:noFill/>
        </p:spPr>
        <p:txBody>
          <a:bodyPr wrap="none" rtlCol="0">
            <a:spAutoFit/>
          </a:bodyPr>
          <a:lstStyle/>
          <a:p>
            <a:r>
              <a:rPr kumimoji="1" lang="en-US" altLang="ja-JP" sz="2000" b="1" dirty="0">
                <a:solidFill>
                  <a:srgbClr val="C00000"/>
                </a:solidFill>
              </a:rPr>
              <a:t>Future</a:t>
            </a:r>
            <a:r>
              <a:rPr kumimoji="1" lang="en-US" altLang="ja-JP" sz="2000" b="1" dirty="0">
                <a:solidFill>
                  <a:srgbClr val="C00000"/>
                </a:solidFill>
                <a:latin typeface="Symbol" pitchFamily="2" charset="2"/>
              </a:rPr>
              <a:t> </a:t>
            </a:r>
            <a:r>
              <a:rPr kumimoji="1" lang="en-US" altLang="ja-JP" sz="2000" b="1" dirty="0" err="1">
                <a:solidFill>
                  <a:srgbClr val="C00000"/>
                </a:solidFill>
                <a:latin typeface="Symbol" pitchFamily="2" charset="2"/>
              </a:rPr>
              <a:t>L</a:t>
            </a:r>
            <a:r>
              <a:rPr kumimoji="1" lang="en-US" altLang="ja-JP" sz="2000" b="1" dirty="0" err="1">
                <a:solidFill>
                  <a:srgbClr val="C00000"/>
                </a:solidFill>
              </a:rPr>
              <a:t>p</a:t>
            </a:r>
            <a:r>
              <a:rPr kumimoji="1" lang="en-US" altLang="ja-JP" sz="2000" b="1" dirty="0">
                <a:solidFill>
                  <a:srgbClr val="C00000"/>
                </a:solidFill>
              </a:rPr>
              <a:t> scattering experiment  w/ polarized </a:t>
            </a:r>
            <a:r>
              <a:rPr kumimoji="1" lang="en-US" altLang="ja-JP" sz="2000" b="1" dirty="0">
                <a:solidFill>
                  <a:srgbClr val="C00000"/>
                </a:solidFill>
                <a:latin typeface="Symbol" pitchFamily="2" charset="2"/>
              </a:rPr>
              <a:t>L</a:t>
            </a:r>
            <a:r>
              <a:rPr kumimoji="1" lang="en-US" altLang="ja-JP" sz="2000" b="1" dirty="0">
                <a:solidFill>
                  <a:srgbClr val="C00000"/>
                </a:solidFill>
              </a:rPr>
              <a:t> </a:t>
            </a:r>
            <a:r>
              <a:rPr lang="en-US" altLang="ja-JP" sz="2000" b="1" dirty="0">
                <a:solidFill>
                  <a:srgbClr val="C00000"/>
                </a:solidFill>
              </a:rPr>
              <a:t>in the extension project.</a:t>
            </a:r>
            <a:endParaRPr kumimoji="1" lang="ja-JP" altLang="en-US" sz="2000" b="1">
              <a:solidFill>
                <a:srgbClr val="C00000"/>
              </a:solidFill>
            </a:endParaRPr>
          </a:p>
        </p:txBody>
      </p:sp>
      <p:sp>
        <p:nvSpPr>
          <p:cNvPr id="28" name="右矢印 27">
            <a:extLst>
              <a:ext uri="{FF2B5EF4-FFF2-40B4-BE49-F238E27FC236}">
                <a16:creationId xmlns:a16="http://schemas.microsoft.com/office/drawing/2014/main" id="{539C6627-C380-2B41-6B55-318409469AEC}"/>
              </a:ext>
            </a:extLst>
          </p:cNvPr>
          <p:cNvSpPr/>
          <p:nvPr/>
        </p:nvSpPr>
        <p:spPr>
          <a:xfrm>
            <a:off x="1179427" y="6391870"/>
            <a:ext cx="1236122" cy="304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289479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DAFC09-7A3C-960C-124F-D36050158F47}"/>
              </a:ext>
            </a:extLst>
          </p:cNvPr>
          <p:cNvSpPr>
            <a:spLocks noGrp="1"/>
          </p:cNvSpPr>
          <p:nvPr>
            <p:ph type="title"/>
          </p:nvPr>
        </p:nvSpPr>
        <p:spPr>
          <a:xfrm>
            <a:off x="838200" y="72509"/>
            <a:ext cx="10515600" cy="857384"/>
          </a:xfrm>
        </p:spPr>
        <p:txBody>
          <a:bodyPr/>
          <a:lstStyle/>
          <a:p>
            <a:r>
              <a:rPr kumimoji="1" lang="en-US" altLang="ja-JP" dirty="0"/>
              <a:t>Updated </a:t>
            </a:r>
            <a:r>
              <a:rPr kumimoji="1" lang="en-US" altLang="ja-JP" dirty="0">
                <a:latin typeface="Symbol" pitchFamily="2" charset="2"/>
              </a:rPr>
              <a:t>L</a:t>
            </a:r>
            <a:r>
              <a:rPr kumimoji="1" lang="en-US" altLang="ja-JP" dirty="0"/>
              <a:t>N, </a:t>
            </a:r>
            <a:r>
              <a:rPr kumimoji="1" lang="en-US" altLang="ja-JP" dirty="0">
                <a:latin typeface="Symbol" pitchFamily="2" charset="2"/>
              </a:rPr>
              <a:t>S</a:t>
            </a:r>
            <a:r>
              <a:rPr kumimoji="1" lang="en-US" altLang="ja-JP" dirty="0"/>
              <a:t>N chiral interaction</a:t>
            </a:r>
            <a:endParaRPr kumimoji="1" lang="ja-JP" altLang="en-US"/>
          </a:p>
        </p:txBody>
      </p:sp>
      <p:sp>
        <p:nvSpPr>
          <p:cNvPr id="4" name="スライド番号プレースホルダー 3">
            <a:extLst>
              <a:ext uri="{FF2B5EF4-FFF2-40B4-BE49-F238E27FC236}">
                <a16:creationId xmlns:a16="http://schemas.microsoft.com/office/drawing/2014/main" id="{9C603BA8-93CE-5FC1-EC36-47A9513B2B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grpSp>
        <p:nvGrpSpPr>
          <p:cNvPr id="5" name="グループ化 4">
            <a:extLst>
              <a:ext uri="{FF2B5EF4-FFF2-40B4-BE49-F238E27FC236}">
                <a16:creationId xmlns:a16="http://schemas.microsoft.com/office/drawing/2014/main" id="{BF6E2ED8-1090-F8C9-B9FF-0B5554CB656D}"/>
              </a:ext>
            </a:extLst>
          </p:cNvPr>
          <p:cNvGrpSpPr/>
          <p:nvPr/>
        </p:nvGrpSpPr>
        <p:grpSpPr>
          <a:xfrm>
            <a:off x="347677" y="773397"/>
            <a:ext cx="5885209" cy="2391599"/>
            <a:chOff x="4224291" y="3092631"/>
            <a:chExt cx="7225376" cy="2936209"/>
          </a:xfrm>
        </p:grpSpPr>
        <p:pic>
          <p:nvPicPr>
            <p:cNvPr id="6" name="図 5" descr="テーブル&#10;&#10;自動的に生成された説明">
              <a:extLst>
                <a:ext uri="{FF2B5EF4-FFF2-40B4-BE49-F238E27FC236}">
                  <a16:creationId xmlns:a16="http://schemas.microsoft.com/office/drawing/2014/main" id="{3FE68238-6E17-D588-0457-63EC99838463}"/>
                </a:ext>
              </a:extLst>
            </p:cNvPr>
            <p:cNvPicPr>
              <a:picLocks noChangeAspect="1"/>
            </p:cNvPicPr>
            <p:nvPr/>
          </p:nvPicPr>
          <p:blipFill rotWithShape="1">
            <a:blip r:embed="rId2"/>
            <a:srcRect t="44984"/>
            <a:stretch/>
          </p:blipFill>
          <p:spPr>
            <a:xfrm>
              <a:off x="4224291" y="3560897"/>
              <a:ext cx="7225376" cy="2467943"/>
            </a:xfrm>
            <a:prstGeom prst="rect">
              <a:avLst/>
            </a:prstGeom>
          </p:spPr>
        </p:pic>
        <p:pic>
          <p:nvPicPr>
            <p:cNvPr id="7" name="図 6" descr="テーブル&#10;&#10;自動的に生成された説明">
              <a:extLst>
                <a:ext uri="{FF2B5EF4-FFF2-40B4-BE49-F238E27FC236}">
                  <a16:creationId xmlns:a16="http://schemas.microsoft.com/office/drawing/2014/main" id="{C87B85FA-2800-C6F1-3487-A0B13DA0E46F}"/>
                </a:ext>
              </a:extLst>
            </p:cNvPr>
            <p:cNvPicPr>
              <a:picLocks noChangeAspect="1"/>
            </p:cNvPicPr>
            <p:nvPr/>
          </p:nvPicPr>
          <p:blipFill rotWithShape="1">
            <a:blip r:embed="rId2"/>
            <a:srcRect b="87007"/>
            <a:stretch/>
          </p:blipFill>
          <p:spPr>
            <a:xfrm>
              <a:off x="4224291" y="3092631"/>
              <a:ext cx="7225376" cy="582854"/>
            </a:xfrm>
            <a:prstGeom prst="rect">
              <a:avLst/>
            </a:prstGeom>
          </p:spPr>
        </p:pic>
      </p:grpSp>
      <p:sp>
        <p:nvSpPr>
          <p:cNvPr id="8" name="テキスト ボックス 7">
            <a:extLst>
              <a:ext uri="{FF2B5EF4-FFF2-40B4-BE49-F238E27FC236}">
                <a16:creationId xmlns:a16="http://schemas.microsoft.com/office/drawing/2014/main" id="{78169B5E-B3AC-77F5-6892-4E62682D29B3}"/>
              </a:ext>
            </a:extLst>
          </p:cNvPr>
          <p:cNvSpPr txBox="1"/>
          <p:nvPr/>
        </p:nvSpPr>
        <p:spPr>
          <a:xfrm>
            <a:off x="6610379" y="1633998"/>
            <a:ext cx="447911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Based on the E40 </a:t>
            </a:r>
            <a:r>
              <a:rPr kumimoji="1" lang="en-US" altLang="ja-JP" sz="20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 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U</a:t>
            </a:r>
            <a:r>
              <a:rPr kumimoji="1" lang="en-US" altLang="ja-JP" sz="20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becomes less repulsive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U</a:t>
            </a:r>
            <a:r>
              <a:rPr kumimoji="1" lang="en-US" altLang="ja-JP" sz="20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becomes more attractive.</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0" name="右カーブ矢印 9">
            <a:extLst>
              <a:ext uri="{FF2B5EF4-FFF2-40B4-BE49-F238E27FC236}">
                <a16:creationId xmlns:a16="http://schemas.microsoft.com/office/drawing/2014/main" id="{0969883B-AD86-2A68-2AC8-5ADD2FD638DD}"/>
              </a:ext>
            </a:extLst>
          </p:cNvPr>
          <p:cNvSpPr/>
          <p:nvPr/>
        </p:nvSpPr>
        <p:spPr>
          <a:xfrm rot="10800000">
            <a:off x="6029615" y="1211153"/>
            <a:ext cx="480448" cy="152019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pic>
        <p:nvPicPr>
          <p:cNvPr id="12" name="図 11" descr="ダイアグラム, ヒストグラム&#10;&#10;自動的に生成された説明">
            <a:extLst>
              <a:ext uri="{FF2B5EF4-FFF2-40B4-BE49-F238E27FC236}">
                <a16:creationId xmlns:a16="http://schemas.microsoft.com/office/drawing/2014/main" id="{ECD8A316-5A22-9B15-3D70-1721E947094B}"/>
              </a:ext>
            </a:extLst>
          </p:cNvPr>
          <p:cNvPicPr>
            <a:picLocks noChangeAspect="1"/>
          </p:cNvPicPr>
          <p:nvPr/>
        </p:nvPicPr>
        <p:blipFill>
          <a:blip r:embed="rId3"/>
          <a:stretch>
            <a:fillRect/>
          </a:stretch>
        </p:blipFill>
        <p:spPr>
          <a:xfrm>
            <a:off x="686142" y="3324858"/>
            <a:ext cx="5168995" cy="3533142"/>
          </a:xfrm>
          <a:prstGeom prst="rect">
            <a:avLst/>
          </a:prstGeom>
        </p:spPr>
      </p:pic>
      <p:pic>
        <p:nvPicPr>
          <p:cNvPr id="14" name="図 13" descr="ヒストグラム&#10;&#10;中程度の精度で自動的に生成された説明">
            <a:extLst>
              <a:ext uri="{FF2B5EF4-FFF2-40B4-BE49-F238E27FC236}">
                <a16:creationId xmlns:a16="http://schemas.microsoft.com/office/drawing/2014/main" id="{736A12D7-D9B2-51B6-8193-B119D4A42C8F}"/>
              </a:ext>
            </a:extLst>
          </p:cNvPr>
          <p:cNvPicPr>
            <a:picLocks noChangeAspect="1"/>
          </p:cNvPicPr>
          <p:nvPr/>
        </p:nvPicPr>
        <p:blipFill>
          <a:blip r:embed="rId4"/>
          <a:stretch>
            <a:fillRect/>
          </a:stretch>
        </p:blipFill>
        <p:spPr>
          <a:xfrm>
            <a:off x="5934379" y="3361632"/>
            <a:ext cx="5122069" cy="3496368"/>
          </a:xfrm>
          <a:prstGeom prst="rect">
            <a:avLst/>
          </a:prstGeom>
        </p:spPr>
      </p:pic>
      <p:sp>
        <p:nvSpPr>
          <p:cNvPr id="15" name="テキスト ボックス 14">
            <a:extLst>
              <a:ext uri="{FF2B5EF4-FFF2-40B4-BE49-F238E27FC236}">
                <a16:creationId xmlns:a16="http://schemas.microsoft.com/office/drawing/2014/main" id="{667EF3A7-4A69-0E9A-58BC-494638F81ED2}"/>
              </a:ext>
            </a:extLst>
          </p:cNvPr>
          <p:cNvSpPr txBox="1"/>
          <p:nvPr/>
        </p:nvSpPr>
        <p:spPr>
          <a:xfrm>
            <a:off x="8495414" y="2763874"/>
            <a:ext cx="3262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Calculation by J. </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Haidenbauer</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6" name="テキスト ボックス 15">
            <a:extLst>
              <a:ext uri="{FF2B5EF4-FFF2-40B4-BE49-F238E27FC236}">
                <a16:creationId xmlns:a16="http://schemas.microsoft.com/office/drawing/2014/main" id="{563A09D0-7217-9A3C-A42C-B0DE98A8554F}"/>
              </a:ext>
            </a:extLst>
          </p:cNvPr>
          <p:cNvSpPr txBox="1"/>
          <p:nvPr/>
        </p:nvSpPr>
        <p:spPr>
          <a:xfrm>
            <a:off x="6392082" y="941863"/>
            <a:ext cx="47977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 </a:t>
            </a:r>
            <a:r>
              <a:rPr kumimoji="1" lang="en-US" altLang="ja-JP" sz="16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Haidenbauer</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et al., Eur. Phys. J. A 59 (2023) 63 </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FA9B8198-B0E8-B239-E473-81FC4392075B}"/>
              </a:ext>
            </a:extLst>
          </p:cNvPr>
          <p:cNvSpPr txBox="1"/>
          <p:nvPr/>
        </p:nvSpPr>
        <p:spPr>
          <a:xfrm>
            <a:off x="1705542" y="3084743"/>
            <a:ext cx="2449710"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cross section</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48C2FEF3-F801-D305-DF46-7579599D0F1D}"/>
              </a:ext>
            </a:extLst>
          </p:cNvPr>
          <p:cNvSpPr txBox="1"/>
          <p:nvPr/>
        </p:nvSpPr>
        <p:spPr>
          <a:xfrm>
            <a:off x="6610379" y="3169876"/>
            <a:ext cx="3950953"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differential cross section</a:t>
            </a:r>
            <a:endParaRPr kumimoji="1" lang="ja-JP" altLang="en-US" sz="2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9" name="上矢印 18">
            <a:extLst>
              <a:ext uri="{FF2B5EF4-FFF2-40B4-BE49-F238E27FC236}">
                <a16:creationId xmlns:a16="http://schemas.microsoft.com/office/drawing/2014/main" id="{5FECEA5B-65D3-82D6-4995-B5879B385290}"/>
              </a:ext>
            </a:extLst>
          </p:cNvPr>
          <p:cNvSpPr/>
          <p:nvPr/>
        </p:nvSpPr>
        <p:spPr>
          <a:xfrm>
            <a:off x="3290281" y="5922335"/>
            <a:ext cx="197198" cy="35087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0" name="上矢印 19">
            <a:extLst>
              <a:ext uri="{FF2B5EF4-FFF2-40B4-BE49-F238E27FC236}">
                <a16:creationId xmlns:a16="http://schemas.microsoft.com/office/drawing/2014/main" id="{E09A7F53-1D3B-46D0-C68D-6104FBDB2030}"/>
              </a:ext>
            </a:extLst>
          </p:cNvPr>
          <p:cNvSpPr/>
          <p:nvPr/>
        </p:nvSpPr>
        <p:spPr>
          <a:xfrm>
            <a:off x="8262078" y="5746898"/>
            <a:ext cx="197198" cy="35087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1" name="上矢印 20">
            <a:extLst>
              <a:ext uri="{FF2B5EF4-FFF2-40B4-BE49-F238E27FC236}">
                <a16:creationId xmlns:a16="http://schemas.microsoft.com/office/drawing/2014/main" id="{4F519233-3337-02FF-76F4-C7D130B51291}"/>
              </a:ext>
            </a:extLst>
          </p:cNvPr>
          <p:cNvSpPr/>
          <p:nvPr/>
        </p:nvSpPr>
        <p:spPr>
          <a:xfrm>
            <a:off x="10285809" y="4343512"/>
            <a:ext cx="197198" cy="35087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2" name="上矢印 21">
            <a:extLst>
              <a:ext uri="{FF2B5EF4-FFF2-40B4-BE49-F238E27FC236}">
                <a16:creationId xmlns:a16="http://schemas.microsoft.com/office/drawing/2014/main" id="{FE26E54F-10A2-210A-A8B1-BAF9625D766F}"/>
              </a:ext>
            </a:extLst>
          </p:cNvPr>
          <p:cNvSpPr/>
          <p:nvPr/>
        </p:nvSpPr>
        <p:spPr>
          <a:xfrm>
            <a:off x="8198578" y="3976319"/>
            <a:ext cx="197198" cy="35087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3" name="上矢印 22">
            <a:extLst>
              <a:ext uri="{FF2B5EF4-FFF2-40B4-BE49-F238E27FC236}">
                <a16:creationId xmlns:a16="http://schemas.microsoft.com/office/drawing/2014/main" id="{ABD24492-EC45-EBB2-AD93-1A9BD4A23D18}"/>
              </a:ext>
            </a:extLst>
          </p:cNvPr>
          <p:cNvSpPr/>
          <p:nvPr/>
        </p:nvSpPr>
        <p:spPr>
          <a:xfrm>
            <a:off x="10292201" y="5712756"/>
            <a:ext cx="197198" cy="35087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4" name="テキスト ボックス 23">
            <a:extLst>
              <a:ext uri="{FF2B5EF4-FFF2-40B4-BE49-F238E27FC236}">
                <a16:creationId xmlns:a16="http://schemas.microsoft.com/office/drawing/2014/main" id="{1F754D4B-897C-52E4-5E94-CE099A8C1295}"/>
              </a:ext>
            </a:extLst>
          </p:cNvPr>
          <p:cNvSpPr txBox="1"/>
          <p:nvPr/>
        </p:nvSpPr>
        <p:spPr>
          <a:xfrm>
            <a:off x="4148331" y="4641554"/>
            <a:ext cx="3762568"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NNLO predicts larger cross section</a:t>
            </a:r>
          </a:p>
        </p:txBody>
      </p:sp>
    </p:spTree>
    <p:extLst>
      <p:ext uri="{BB962C8B-B14F-4D97-AF65-F5344CB8AC3E}">
        <p14:creationId xmlns:p14="http://schemas.microsoft.com/office/powerpoint/2010/main" val="168084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0A99F-69A6-839B-2636-CE4F397C6B6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5CD07F5-7C14-F0AD-7FB6-52BDA7952C4A}"/>
              </a:ext>
            </a:extLst>
          </p:cNvPr>
          <p:cNvSpPr>
            <a:spLocks noGrp="1"/>
          </p:cNvSpPr>
          <p:nvPr>
            <p:ph type="title"/>
          </p:nvPr>
        </p:nvSpPr>
        <p:spPr>
          <a:xfrm>
            <a:off x="294548" y="-4217"/>
            <a:ext cx="11278545" cy="1325563"/>
          </a:xfrm>
        </p:spPr>
        <p:txBody>
          <a:bodyPr>
            <a:normAutofit/>
          </a:bodyPr>
          <a:lstStyle/>
          <a:p>
            <a:r>
              <a:rPr kumimoji="1" lang="en-US" altLang="ja-JP" sz="3600" dirty="0"/>
              <a:t>Building </a:t>
            </a:r>
            <a:r>
              <a:rPr kumimoji="1" lang="en-US" altLang="ja-JP" sz="3600" dirty="0">
                <a:latin typeface="Symbol" pitchFamily="2" charset="2"/>
              </a:rPr>
              <a:t>L</a:t>
            </a:r>
            <a:r>
              <a:rPr kumimoji="1" lang="en-US" altLang="ja-JP" sz="3600" dirty="0"/>
              <a:t>N interaction from </a:t>
            </a:r>
            <a:r>
              <a:rPr kumimoji="1" lang="en-US" altLang="ja-JP" sz="3600" dirty="0">
                <a:latin typeface="Symbol" pitchFamily="2" charset="2"/>
              </a:rPr>
              <a:t>L</a:t>
            </a:r>
            <a:r>
              <a:rPr kumimoji="1" lang="en-US" altLang="ja-JP" sz="3600" dirty="0"/>
              <a:t>N scattering experiment using photo-produced </a:t>
            </a:r>
            <a:r>
              <a:rPr kumimoji="1" lang="en-US" altLang="ja-JP" sz="3600" dirty="0">
                <a:latin typeface="Symbol" pitchFamily="2" charset="2"/>
              </a:rPr>
              <a:t>L</a:t>
            </a:r>
            <a:endParaRPr kumimoji="1" lang="ja-JP" altLang="en-US" sz="3600">
              <a:latin typeface="Symbol" pitchFamily="2" charset="2"/>
            </a:endParaRPr>
          </a:p>
        </p:txBody>
      </p:sp>
      <p:sp>
        <p:nvSpPr>
          <p:cNvPr id="4" name="スライド番号プレースホルダー 3">
            <a:extLst>
              <a:ext uri="{FF2B5EF4-FFF2-40B4-BE49-F238E27FC236}">
                <a16:creationId xmlns:a16="http://schemas.microsoft.com/office/drawing/2014/main" id="{F14B8699-3722-C2AA-71FE-73CA14CCA2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図 6">
            <a:extLst>
              <a:ext uri="{FF2B5EF4-FFF2-40B4-BE49-F238E27FC236}">
                <a16:creationId xmlns:a16="http://schemas.microsoft.com/office/drawing/2014/main" id="{0525DE8B-3332-831A-444A-0D23F8012209}"/>
              </a:ext>
            </a:extLst>
          </p:cNvPr>
          <p:cNvPicPr>
            <a:picLocks noChangeAspect="1"/>
          </p:cNvPicPr>
          <p:nvPr/>
        </p:nvPicPr>
        <p:blipFill>
          <a:blip r:embed="rId3"/>
          <a:stretch>
            <a:fillRect/>
          </a:stretch>
        </p:blipFill>
        <p:spPr>
          <a:xfrm>
            <a:off x="8377016" y="3429000"/>
            <a:ext cx="3524717" cy="3199623"/>
          </a:xfrm>
          <a:prstGeom prst="rect">
            <a:avLst/>
          </a:prstGeom>
        </p:spPr>
      </p:pic>
      <p:pic>
        <p:nvPicPr>
          <p:cNvPr id="10" name="図 9">
            <a:extLst>
              <a:ext uri="{FF2B5EF4-FFF2-40B4-BE49-F238E27FC236}">
                <a16:creationId xmlns:a16="http://schemas.microsoft.com/office/drawing/2014/main" id="{27D5256A-B9FF-E9C5-8D2D-C9AA432D895D}"/>
              </a:ext>
            </a:extLst>
          </p:cNvPr>
          <p:cNvPicPr>
            <a:picLocks noChangeAspect="1"/>
          </p:cNvPicPr>
          <p:nvPr/>
        </p:nvPicPr>
        <p:blipFill rotWithShape="1">
          <a:blip r:embed="rId4"/>
          <a:srcRect l="4995" t="7934" b="5275"/>
          <a:stretch/>
        </p:blipFill>
        <p:spPr>
          <a:xfrm>
            <a:off x="286973" y="3522496"/>
            <a:ext cx="3866514" cy="2410871"/>
          </a:xfrm>
          <a:prstGeom prst="rect">
            <a:avLst/>
          </a:prstGeom>
        </p:spPr>
      </p:pic>
      <p:sp>
        <p:nvSpPr>
          <p:cNvPr id="11" name="テキスト ボックス 10">
            <a:extLst>
              <a:ext uri="{FF2B5EF4-FFF2-40B4-BE49-F238E27FC236}">
                <a16:creationId xmlns:a16="http://schemas.microsoft.com/office/drawing/2014/main" id="{55D35397-589D-4078-B72C-BEAFC759356C}"/>
              </a:ext>
            </a:extLst>
          </p:cNvPr>
          <p:cNvSpPr txBox="1"/>
          <p:nvPr/>
        </p:nvSpPr>
        <p:spPr>
          <a:xfrm>
            <a:off x="1444268" y="5924269"/>
            <a:ext cx="24256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beam momentum (MeV/c)</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D1C49E76-1A12-C15A-51CF-9E2826A94657}"/>
              </a:ext>
            </a:extLst>
          </p:cNvPr>
          <p:cNvSpPr txBox="1"/>
          <p:nvPr/>
        </p:nvSpPr>
        <p:spPr>
          <a:xfrm rot="16200000">
            <a:off x="-705059" y="4500465"/>
            <a:ext cx="16866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Cross section (mb)</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4" name="直線コネクタ 13">
            <a:extLst>
              <a:ext uri="{FF2B5EF4-FFF2-40B4-BE49-F238E27FC236}">
                <a16:creationId xmlns:a16="http://schemas.microsoft.com/office/drawing/2014/main" id="{0B6B9EE8-CAC1-B6FA-C978-CE1E9C3069BE}"/>
              </a:ext>
            </a:extLst>
          </p:cNvPr>
          <p:cNvCxnSpPr>
            <a:cxnSpLocks/>
          </p:cNvCxnSpPr>
          <p:nvPr/>
        </p:nvCxnSpPr>
        <p:spPr>
          <a:xfrm>
            <a:off x="1472463" y="4314985"/>
            <a:ext cx="0" cy="1242826"/>
          </a:xfrm>
          <a:prstGeom prst="line">
            <a:avLst/>
          </a:prstGeom>
          <a:ln w="12700">
            <a:solidFill>
              <a:srgbClr val="C00000"/>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04B54584-9FD5-8C2A-2F34-D079C10B1B5F}"/>
              </a:ext>
            </a:extLst>
          </p:cNvPr>
          <p:cNvCxnSpPr>
            <a:cxnSpLocks/>
          </p:cNvCxnSpPr>
          <p:nvPr/>
        </p:nvCxnSpPr>
        <p:spPr>
          <a:xfrm>
            <a:off x="2420865" y="4426654"/>
            <a:ext cx="0" cy="1303023"/>
          </a:xfrm>
          <a:prstGeom prst="line">
            <a:avLst/>
          </a:prstGeom>
          <a:ln w="12700">
            <a:solidFill>
              <a:srgbClr val="C00000"/>
            </a:solidFill>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B5F5821A-E0F3-D1CB-68B5-1296C01D458E}"/>
              </a:ext>
            </a:extLst>
          </p:cNvPr>
          <p:cNvSpPr txBox="1"/>
          <p:nvPr/>
        </p:nvSpPr>
        <p:spPr>
          <a:xfrm>
            <a:off x="1929434" y="3583926"/>
            <a:ext cx="100540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1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F </a:t>
            </a: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neutron stars</a:t>
            </a:r>
            <a:endParaRPr kumimoji="1" lang="ja-JP" altLang="en-US" sz="11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1" name="テキスト ボックス 20">
            <a:extLst>
              <a:ext uri="{FF2B5EF4-FFF2-40B4-BE49-F238E27FC236}">
                <a16:creationId xmlns:a16="http://schemas.microsoft.com/office/drawing/2014/main" id="{AD8855A3-9CB8-54EA-2F4D-6E19627DD0FF}"/>
              </a:ext>
            </a:extLst>
          </p:cNvPr>
          <p:cNvSpPr txBox="1"/>
          <p:nvPr/>
        </p:nvSpPr>
        <p:spPr>
          <a:xfrm>
            <a:off x="187539" y="3181592"/>
            <a:ext cx="2592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C0000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err="1">
                <a:ln>
                  <a:noFill/>
                </a:ln>
                <a:solidFill>
                  <a:srgbClr val="C00000"/>
                </a:solidFill>
                <a:effectLst/>
                <a:uLnTx/>
                <a:uFillTx/>
                <a:latin typeface="Arial" panose="020B0604020202020204"/>
                <a:ea typeface="ＭＳ Ｐゴシック" panose="020B0600070205080204" pitchFamily="34" charset="-128"/>
                <a:cs typeface="+mn-cs"/>
              </a:rPr>
              <a:t>p</a:t>
            </a: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total cross section</a:t>
            </a:r>
            <a:endParaRPr kumimoji="1" lang="ja-JP" altLang="en-US" sz="18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grpSp>
        <p:nvGrpSpPr>
          <p:cNvPr id="22" name="グループ化 21">
            <a:extLst>
              <a:ext uri="{FF2B5EF4-FFF2-40B4-BE49-F238E27FC236}">
                <a16:creationId xmlns:a16="http://schemas.microsoft.com/office/drawing/2014/main" id="{36735D48-92D5-251E-0B12-82BF8CADED94}"/>
              </a:ext>
            </a:extLst>
          </p:cNvPr>
          <p:cNvGrpSpPr/>
          <p:nvPr/>
        </p:nvGrpSpPr>
        <p:grpSpPr>
          <a:xfrm>
            <a:off x="1048160" y="3969644"/>
            <a:ext cx="400295" cy="402610"/>
            <a:chOff x="4206472" y="4731949"/>
            <a:chExt cx="760169" cy="764566"/>
          </a:xfrm>
        </p:grpSpPr>
        <p:sp>
          <p:nvSpPr>
            <p:cNvPr id="26" name="円/楕円 27">
              <a:extLst>
                <a:ext uri="{FF2B5EF4-FFF2-40B4-BE49-F238E27FC236}">
                  <a16:creationId xmlns:a16="http://schemas.microsoft.com/office/drawing/2014/main" id="{2C6C1181-C3B5-5202-5AE9-A19047AA13CE}"/>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27" name="円/楕円 13">
              <a:extLst>
                <a:ext uri="{FF2B5EF4-FFF2-40B4-BE49-F238E27FC236}">
                  <a16:creationId xmlns:a16="http://schemas.microsoft.com/office/drawing/2014/main" id="{AFCCD232-17E1-AB9C-10DB-EE7E6468AA3F}"/>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28" name="円/楕円 14">
              <a:extLst>
                <a:ext uri="{FF2B5EF4-FFF2-40B4-BE49-F238E27FC236}">
                  <a16:creationId xmlns:a16="http://schemas.microsoft.com/office/drawing/2014/main" id="{61DFD64B-A141-46C1-245C-DEF0BFAFC11D}"/>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29" name="円/楕円 15">
              <a:extLst>
                <a:ext uri="{FF2B5EF4-FFF2-40B4-BE49-F238E27FC236}">
                  <a16:creationId xmlns:a16="http://schemas.microsoft.com/office/drawing/2014/main" id="{F8E347EB-352F-8D2B-A357-CABCDA165315}"/>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0" name="円/楕円 16">
              <a:extLst>
                <a:ext uri="{FF2B5EF4-FFF2-40B4-BE49-F238E27FC236}">
                  <a16:creationId xmlns:a16="http://schemas.microsoft.com/office/drawing/2014/main" id="{220BDF2E-01B3-A316-C35E-30643FEC1007}"/>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1" name="円/楕円 17">
              <a:extLst>
                <a:ext uri="{FF2B5EF4-FFF2-40B4-BE49-F238E27FC236}">
                  <a16:creationId xmlns:a16="http://schemas.microsoft.com/office/drawing/2014/main" id="{5A91659B-0FCE-D0FA-0967-8599104C0EED}"/>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2" name="円/楕円 18">
              <a:extLst>
                <a:ext uri="{FF2B5EF4-FFF2-40B4-BE49-F238E27FC236}">
                  <a16:creationId xmlns:a16="http://schemas.microsoft.com/office/drawing/2014/main" id="{2CBF0ECF-E662-AA9B-6A1F-AEC2697C3947}"/>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3" name="円/楕円 19">
              <a:extLst>
                <a:ext uri="{FF2B5EF4-FFF2-40B4-BE49-F238E27FC236}">
                  <a16:creationId xmlns:a16="http://schemas.microsoft.com/office/drawing/2014/main" id="{6C64B531-55FB-8D51-9492-18A6A7322B4D}"/>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4" name="円/楕円 20">
              <a:extLst>
                <a:ext uri="{FF2B5EF4-FFF2-40B4-BE49-F238E27FC236}">
                  <a16:creationId xmlns:a16="http://schemas.microsoft.com/office/drawing/2014/main" id="{70B59CB3-1AC2-BD7D-8C15-551B8133A53D}"/>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5" name="円/楕円 21">
              <a:extLst>
                <a:ext uri="{FF2B5EF4-FFF2-40B4-BE49-F238E27FC236}">
                  <a16:creationId xmlns:a16="http://schemas.microsoft.com/office/drawing/2014/main" id="{F4DAE69F-B814-FEE9-D2CE-768AEFC085F3}"/>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6" name="円/楕円 22">
              <a:extLst>
                <a:ext uri="{FF2B5EF4-FFF2-40B4-BE49-F238E27FC236}">
                  <a16:creationId xmlns:a16="http://schemas.microsoft.com/office/drawing/2014/main" id="{8FF95671-D08E-4B1B-C1C6-2E870FF7E272}"/>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7" name="円/楕円 23">
              <a:extLst>
                <a:ext uri="{FF2B5EF4-FFF2-40B4-BE49-F238E27FC236}">
                  <a16:creationId xmlns:a16="http://schemas.microsoft.com/office/drawing/2014/main" id="{C4072E49-7868-6B08-BE00-DA71C8A9359F}"/>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8" name="円/楕円 25">
              <a:extLst>
                <a:ext uri="{FF2B5EF4-FFF2-40B4-BE49-F238E27FC236}">
                  <a16:creationId xmlns:a16="http://schemas.microsoft.com/office/drawing/2014/main" id="{B57C57CA-B5FD-1DCE-AE7E-752D76927C30}"/>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39" name="円/楕円 26">
              <a:extLst>
                <a:ext uri="{FF2B5EF4-FFF2-40B4-BE49-F238E27FC236}">
                  <a16:creationId xmlns:a16="http://schemas.microsoft.com/office/drawing/2014/main" id="{01BEB595-13D9-C912-8196-DDA7E10C9705}"/>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40" name="円/楕円 28">
              <a:extLst>
                <a:ext uri="{FF2B5EF4-FFF2-40B4-BE49-F238E27FC236}">
                  <a16:creationId xmlns:a16="http://schemas.microsoft.com/office/drawing/2014/main" id="{6F0DF1D8-1DE6-7E0D-70B4-BD773B13840E}"/>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sp>
          <p:nvSpPr>
            <p:cNvPr id="41" name="円/楕円 24">
              <a:extLst>
                <a:ext uri="{FF2B5EF4-FFF2-40B4-BE49-F238E27FC236}">
                  <a16:creationId xmlns:a16="http://schemas.microsoft.com/office/drawing/2014/main" id="{E16BA43F-AE33-570F-FCBD-987B9D286305}"/>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0" cap="none" spc="0" normalizeH="0" baseline="0" noProof="0">
                <a:ln>
                  <a:noFill/>
                </a:ln>
                <a:solidFill>
                  <a:srgbClr val="FFFFFF"/>
                </a:solidFill>
                <a:effectLst/>
                <a:uLnTx/>
                <a:uFillTx/>
                <a:latin typeface="Meiryo"/>
                <a:ea typeface="+mn-ea"/>
                <a:cs typeface="+mn-cs"/>
              </a:endParaRPr>
            </a:p>
          </p:txBody>
        </p:sp>
      </p:grpSp>
      <p:grpSp>
        <p:nvGrpSpPr>
          <p:cNvPr id="23" name="グループ化 22">
            <a:extLst>
              <a:ext uri="{FF2B5EF4-FFF2-40B4-BE49-F238E27FC236}">
                <a16:creationId xmlns:a16="http://schemas.microsoft.com/office/drawing/2014/main" id="{410D0C55-FC0F-51FD-9588-0CE3C3D8D459}"/>
              </a:ext>
            </a:extLst>
          </p:cNvPr>
          <p:cNvGrpSpPr/>
          <p:nvPr/>
        </p:nvGrpSpPr>
        <p:grpSpPr>
          <a:xfrm>
            <a:off x="2116372" y="3733714"/>
            <a:ext cx="775915" cy="731966"/>
            <a:chOff x="7874555" y="2517775"/>
            <a:chExt cx="1515236" cy="1429411"/>
          </a:xfrm>
        </p:grpSpPr>
        <p:pic>
          <p:nvPicPr>
            <p:cNvPr id="24" name="図 2">
              <a:extLst>
                <a:ext uri="{FF2B5EF4-FFF2-40B4-BE49-F238E27FC236}">
                  <a16:creationId xmlns:a16="http://schemas.microsoft.com/office/drawing/2014/main" id="{B4588F82-A023-C289-2201-881C8D7AD1DB}"/>
                </a:ext>
              </a:extLst>
            </p:cNvPr>
            <p:cNvPicPr>
              <a:picLocks noChangeAspect="1"/>
            </p:cNvPicPr>
            <p:nvPr/>
          </p:nvPicPr>
          <p:blipFill rotWithShape="1">
            <a:blip r:embed="rId5">
              <a:clrChange>
                <a:clrFrom>
                  <a:srgbClr val="2A3764"/>
                </a:clrFrom>
                <a:clrTo>
                  <a:srgbClr val="2A3764">
                    <a:alpha val="0"/>
                  </a:srgbClr>
                </a:clrTo>
              </a:clrChange>
              <a:extLst>
                <a:ext uri="{BEBA8EAE-BF5A-486C-A8C5-ECC9F3942E4B}">
                  <a14:imgProps xmlns:a14="http://schemas.microsoft.com/office/drawing/2010/main">
                    <a14:imgLayer r:embed="rId6">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6" descr="K:\ns_inside.jpg">
              <a:extLst>
                <a:ext uri="{FF2B5EF4-FFF2-40B4-BE49-F238E27FC236}">
                  <a16:creationId xmlns:a16="http://schemas.microsoft.com/office/drawing/2014/main" id="{DD7DF6A7-605A-DE38-226E-565D7A19FC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8" name="テキスト ボックス 47">
            <a:extLst>
              <a:ext uri="{FF2B5EF4-FFF2-40B4-BE49-F238E27FC236}">
                <a16:creationId xmlns:a16="http://schemas.microsoft.com/office/drawing/2014/main" id="{8C5EA110-16C8-FB92-2E62-615CBA195E76}"/>
              </a:ext>
            </a:extLst>
          </p:cNvPr>
          <p:cNvSpPr txBox="1"/>
          <p:nvPr/>
        </p:nvSpPr>
        <p:spPr>
          <a:xfrm>
            <a:off x="805714" y="6323699"/>
            <a:ext cx="37994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Density (radial) dependence of </a:t>
            </a:r>
            <a:r>
              <a:rPr kumimoji="1" lang="en-US" altLang="ja-JP" sz="14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interaction</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9" name="曲折矢印 48">
            <a:extLst>
              <a:ext uri="{FF2B5EF4-FFF2-40B4-BE49-F238E27FC236}">
                <a16:creationId xmlns:a16="http://schemas.microsoft.com/office/drawing/2014/main" id="{DB11CB96-4B75-9D62-6DE2-BC1C17CB5F82}"/>
              </a:ext>
            </a:extLst>
          </p:cNvPr>
          <p:cNvSpPr/>
          <p:nvPr/>
        </p:nvSpPr>
        <p:spPr>
          <a:xfrm flipV="1">
            <a:off x="25677" y="6122472"/>
            <a:ext cx="715841" cy="498853"/>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0" name="テキスト ボックス 49">
            <a:extLst>
              <a:ext uri="{FF2B5EF4-FFF2-40B4-BE49-F238E27FC236}">
                <a16:creationId xmlns:a16="http://schemas.microsoft.com/office/drawing/2014/main" id="{697A6F67-4E17-AE24-623C-D6825A836608}"/>
              </a:ext>
            </a:extLst>
          </p:cNvPr>
          <p:cNvSpPr txBox="1"/>
          <p:nvPr/>
        </p:nvSpPr>
        <p:spPr>
          <a:xfrm>
            <a:off x="5499830" y="6228334"/>
            <a:ext cx="3149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Essential input for constructing realistic </a:t>
            </a:r>
            <a:r>
              <a:rPr kumimoji="1" lang="en-US" altLang="ja-JP" sz="16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interaction</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1" name="曲折矢印 50">
            <a:extLst>
              <a:ext uri="{FF2B5EF4-FFF2-40B4-BE49-F238E27FC236}">
                <a16:creationId xmlns:a16="http://schemas.microsoft.com/office/drawing/2014/main" id="{2C5AC935-323B-81C5-6C57-D77A3BE0AAD4}"/>
              </a:ext>
            </a:extLst>
          </p:cNvPr>
          <p:cNvSpPr/>
          <p:nvPr/>
        </p:nvSpPr>
        <p:spPr>
          <a:xfrm flipV="1">
            <a:off x="4855562" y="6132718"/>
            <a:ext cx="641813" cy="447265"/>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2" name="テキスト ボックス 51">
            <a:extLst>
              <a:ext uri="{FF2B5EF4-FFF2-40B4-BE49-F238E27FC236}">
                <a16:creationId xmlns:a16="http://schemas.microsoft.com/office/drawing/2014/main" id="{42C52C0D-FB32-EAE1-5C99-C1E74C908828}"/>
              </a:ext>
            </a:extLst>
          </p:cNvPr>
          <p:cNvSpPr txBox="1"/>
          <p:nvPr/>
        </p:nvSpPr>
        <p:spPr>
          <a:xfrm>
            <a:off x="8514805" y="2913746"/>
            <a:ext cx="27109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Advantage at BL33LEP</a:t>
            </a:r>
            <a:endParaRPr kumimoji="1" lang="ja-JP" altLang="en-US" sz="18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
        <p:nvSpPr>
          <p:cNvPr id="53" name="四角形吹き出し 52">
            <a:extLst>
              <a:ext uri="{FF2B5EF4-FFF2-40B4-BE49-F238E27FC236}">
                <a16:creationId xmlns:a16="http://schemas.microsoft.com/office/drawing/2014/main" id="{E73D1DDD-14D6-229B-8732-61E66F9A6AAC}"/>
              </a:ext>
            </a:extLst>
          </p:cNvPr>
          <p:cNvSpPr/>
          <p:nvPr/>
        </p:nvSpPr>
        <p:spPr>
          <a:xfrm>
            <a:off x="11018718" y="3761282"/>
            <a:ext cx="1170925" cy="450664"/>
          </a:xfrm>
          <a:prstGeom prst="wedgeRectCallout">
            <a:avLst>
              <a:gd name="adj1" fmla="val -36770"/>
              <a:gd name="adj2" fmla="val 666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4" name="テキスト ボックス 53">
            <a:extLst>
              <a:ext uri="{FF2B5EF4-FFF2-40B4-BE49-F238E27FC236}">
                <a16:creationId xmlns:a16="http://schemas.microsoft.com/office/drawing/2014/main" id="{D08A4376-B2E6-AE05-6D10-D8220BE52A28}"/>
              </a:ext>
            </a:extLst>
          </p:cNvPr>
          <p:cNvSpPr txBox="1"/>
          <p:nvPr/>
        </p:nvSpPr>
        <p:spPr>
          <a:xfrm>
            <a:off x="10993945" y="3740837"/>
            <a:ext cx="124298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can be tagged cleanly by detecting only forward K+</a:t>
            </a:r>
            <a:endParaRPr kumimoji="1" lang="ja-JP" altLang="en-US" sz="9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5" name="正方形/長方形 54">
            <a:extLst>
              <a:ext uri="{FF2B5EF4-FFF2-40B4-BE49-F238E27FC236}">
                <a16:creationId xmlns:a16="http://schemas.microsoft.com/office/drawing/2014/main" id="{9841C203-C113-505A-28D1-F265D5FD2B30}"/>
              </a:ext>
            </a:extLst>
          </p:cNvPr>
          <p:cNvSpPr/>
          <p:nvPr/>
        </p:nvSpPr>
        <p:spPr>
          <a:xfrm>
            <a:off x="9164633" y="3995171"/>
            <a:ext cx="705672" cy="999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6" name="四角形吹き出し 55">
            <a:extLst>
              <a:ext uri="{FF2B5EF4-FFF2-40B4-BE49-F238E27FC236}">
                <a16:creationId xmlns:a16="http://schemas.microsoft.com/office/drawing/2014/main" id="{6862710B-8C5F-1680-B1A5-F29322C0AC25}"/>
              </a:ext>
            </a:extLst>
          </p:cNvPr>
          <p:cNvSpPr/>
          <p:nvPr/>
        </p:nvSpPr>
        <p:spPr>
          <a:xfrm>
            <a:off x="8394013" y="3407025"/>
            <a:ext cx="1082125" cy="434936"/>
          </a:xfrm>
          <a:prstGeom prst="wedgeRectCallout">
            <a:avLst>
              <a:gd name="adj1" fmla="val 71954"/>
              <a:gd name="adj2" fmla="val 1208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7" name="テキスト ボックス 56">
            <a:extLst>
              <a:ext uri="{FF2B5EF4-FFF2-40B4-BE49-F238E27FC236}">
                <a16:creationId xmlns:a16="http://schemas.microsoft.com/office/drawing/2014/main" id="{9364E1E7-8B46-202B-CE19-5E41A72DA6C8}"/>
              </a:ext>
            </a:extLst>
          </p:cNvPr>
          <p:cNvSpPr txBox="1"/>
          <p:nvPr/>
        </p:nvSpPr>
        <p:spPr>
          <a:xfrm>
            <a:off x="8377016" y="3375367"/>
            <a:ext cx="1212695"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Tagging low-middle energy </a:t>
            </a:r>
            <a:r>
              <a:rPr kumimoji="1" lang="en-US" altLang="ja-JP" sz="9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beam for nuclear study</a:t>
            </a:r>
            <a:endParaRPr kumimoji="1" lang="ja-JP" altLang="en-US" sz="9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0" name="四角形吹き出し 59">
            <a:extLst>
              <a:ext uri="{FF2B5EF4-FFF2-40B4-BE49-F238E27FC236}">
                <a16:creationId xmlns:a16="http://schemas.microsoft.com/office/drawing/2014/main" id="{F45C4FA8-8D33-BEBD-F86F-EAD8FCE03205}"/>
              </a:ext>
            </a:extLst>
          </p:cNvPr>
          <p:cNvSpPr/>
          <p:nvPr/>
        </p:nvSpPr>
        <p:spPr>
          <a:xfrm>
            <a:off x="10670027" y="3244514"/>
            <a:ext cx="1227543" cy="400108"/>
          </a:xfrm>
          <a:prstGeom prst="wedgeRectCallout">
            <a:avLst>
              <a:gd name="adj1" fmla="val -50712"/>
              <a:gd name="adj2" fmla="val 8735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1" name="テキスト ボックス 60">
            <a:extLst>
              <a:ext uri="{FF2B5EF4-FFF2-40B4-BE49-F238E27FC236}">
                <a16:creationId xmlns:a16="http://schemas.microsoft.com/office/drawing/2014/main" id="{3F74854B-A68C-1417-E426-A51954F79E13}"/>
              </a:ext>
            </a:extLst>
          </p:cNvPr>
          <p:cNvSpPr txBox="1"/>
          <p:nvPr/>
        </p:nvSpPr>
        <p:spPr>
          <a:xfrm>
            <a:off x="10670027" y="3184898"/>
            <a:ext cx="1421301"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Clear </a:t>
            </a:r>
            <a:r>
              <a:rPr kumimoji="1" lang="en-US" altLang="ja-JP" sz="9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identification widen </a:t>
            </a:r>
            <a:r>
              <a:rPr kumimoji="1" lang="en-US" altLang="ja-JP" sz="9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9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 angular acceptance</a:t>
            </a:r>
          </a:p>
        </p:txBody>
      </p:sp>
      <p:pic>
        <p:nvPicPr>
          <p:cNvPr id="65" name="図 64" descr="ダイアグラム&#10;&#10;自動的に生成された説明">
            <a:extLst>
              <a:ext uri="{FF2B5EF4-FFF2-40B4-BE49-F238E27FC236}">
                <a16:creationId xmlns:a16="http://schemas.microsoft.com/office/drawing/2014/main" id="{D2C74D83-8D09-8B11-6C26-45E3D741CECE}"/>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555875" y="4613538"/>
            <a:ext cx="1005111" cy="738323"/>
          </a:xfrm>
          <a:prstGeom prst="rect">
            <a:avLst/>
          </a:prstGeom>
        </p:spPr>
      </p:pic>
      <p:sp>
        <p:nvSpPr>
          <p:cNvPr id="66" name="テキスト ボックス 65">
            <a:extLst>
              <a:ext uri="{FF2B5EF4-FFF2-40B4-BE49-F238E27FC236}">
                <a16:creationId xmlns:a16="http://schemas.microsoft.com/office/drawing/2014/main" id="{CA0A8D20-F93E-28C2-12A1-DC2D61DAB470}"/>
              </a:ext>
            </a:extLst>
          </p:cNvPr>
          <p:cNvSpPr txBox="1"/>
          <p:nvPr/>
        </p:nvSpPr>
        <p:spPr>
          <a:xfrm>
            <a:off x="2712678" y="4430089"/>
            <a:ext cx="8595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9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9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a:t>
            </a:r>
            <a:endParaRPr kumimoji="1" lang="ja-JP" altLang="en-US" sz="9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67" name="直線矢印コネクタ 66">
            <a:extLst>
              <a:ext uri="{FF2B5EF4-FFF2-40B4-BE49-F238E27FC236}">
                <a16:creationId xmlns:a16="http://schemas.microsoft.com/office/drawing/2014/main" id="{E876CE59-05C3-D6C6-D1F5-4375ABC9E458}"/>
              </a:ext>
            </a:extLst>
          </p:cNvPr>
          <p:cNvCxnSpPr>
            <a:cxnSpLocks/>
          </p:cNvCxnSpPr>
          <p:nvPr/>
        </p:nvCxnSpPr>
        <p:spPr>
          <a:xfrm>
            <a:off x="1531732" y="4840967"/>
            <a:ext cx="114255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AF7096-CDD9-F801-C558-06A7C6046F25}"/>
              </a:ext>
            </a:extLst>
          </p:cNvPr>
          <p:cNvSpPr txBox="1"/>
          <p:nvPr/>
        </p:nvSpPr>
        <p:spPr>
          <a:xfrm>
            <a:off x="1508578" y="4321155"/>
            <a:ext cx="116570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measurement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range</a:t>
            </a:r>
            <a:endParaRPr kumimoji="1" lang="ja-JP" altLang="en-US" sz="1200" b="0" i="0"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34" charset="-128"/>
              <a:cs typeface="+mn-cs"/>
            </a:endParaRPr>
          </a:p>
        </p:txBody>
      </p:sp>
      <p:sp>
        <p:nvSpPr>
          <p:cNvPr id="69" name="テキスト ボックス 68">
            <a:extLst>
              <a:ext uri="{FF2B5EF4-FFF2-40B4-BE49-F238E27FC236}">
                <a16:creationId xmlns:a16="http://schemas.microsoft.com/office/drawing/2014/main" id="{DEAD8B5F-F6CE-BC44-D30B-5388796FE4B2}"/>
              </a:ext>
            </a:extLst>
          </p:cNvPr>
          <p:cNvSpPr txBox="1"/>
          <p:nvPr/>
        </p:nvSpPr>
        <p:spPr>
          <a:xfrm>
            <a:off x="8627080" y="4356109"/>
            <a:ext cx="7232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Liquid H</a:t>
            </a:r>
            <a:r>
              <a:rPr kumimoji="1" lang="en-US" altLang="ja-JP" sz="10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2</a:t>
            </a:r>
            <a:endParaRPr kumimoji="1" lang="ja-JP" altLang="en-US" sz="1000" b="0" i="0" u="none" strike="noStrike" kern="1200" cap="none" spc="0" normalizeH="0" baseline="-2500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1" name="テキスト ボックス 70">
            <a:extLst>
              <a:ext uri="{FF2B5EF4-FFF2-40B4-BE49-F238E27FC236}">
                <a16:creationId xmlns:a16="http://schemas.microsoft.com/office/drawing/2014/main" id="{5D902A0E-7CFE-A22C-AE15-D00155D24ABA}"/>
              </a:ext>
            </a:extLst>
          </p:cNvPr>
          <p:cNvSpPr txBox="1"/>
          <p:nvPr/>
        </p:nvSpPr>
        <p:spPr>
          <a:xfrm>
            <a:off x="253334" y="1204181"/>
            <a:ext cx="98732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Building the realistic </a:t>
            </a:r>
            <a:r>
              <a:rPr kumimoji="1" lang="en-US" altLang="ja-JP" sz="1800" b="1" i="0" u="none" strike="noStrike" kern="1200" cap="none" spc="0" normalizeH="0" baseline="0" noProof="0" dirty="0">
                <a:ln>
                  <a:noFill/>
                </a:ln>
                <a:solidFill>
                  <a:srgbClr val="C0000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N interaction by providing </a:t>
            </a:r>
            <a:r>
              <a:rPr kumimoji="1" lang="en-US" altLang="ja-JP" sz="1800" b="1" i="0" u="none" strike="noStrike" kern="1200" cap="none" spc="0" normalizeH="0" baseline="0" noProof="0" dirty="0">
                <a:ln>
                  <a:noFill/>
                </a:ln>
                <a:solidFill>
                  <a:srgbClr val="C0000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N scattering data to chiral EFT theory</a:t>
            </a:r>
            <a:endParaRPr kumimoji="1" lang="ja-JP" altLang="en-US" sz="18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
        <p:nvSpPr>
          <p:cNvPr id="73" name="正方形/長方形 72">
            <a:extLst>
              <a:ext uri="{FF2B5EF4-FFF2-40B4-BE49-F238E27FC236}">
                <a16:creationId xmlns:a16="http://schemas.microsoft.com/office/drawing/2014/main" id="{C310556A-0AC2-02AE-4D79-042A3725849C}"/>
              </a:ext>
            </a:extLst>
          </p:cNvPr>
          <p:cNvSpPr/>
          <p:nvPr/>
        </p:nvSpPr>
        <p:spPr>
          <a:xfrm>
            <a:off x="1063359" y="3769798"/>
            <a:ext cx="835893" cy="16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7" name="テキスト ボックス 16">
            <a:extLst>
              <a:ext uri="{FF2B5EF4-FFF2-40B4-BE49-F238E27FC236}">
                <a16:creationId xmlns:a16="http://schemas.microsoft.com/office/drawing/2014/main" id="{891542CB-1F26-8AC4-546A-24665E2D9750}"/>
              </a:ext>
            </a:extLst>
          </p:cNvPr>
          <p:cNvSpPr txBox="1"/>
          <p:nvPr/>
        </p:nvSpPr>
        <p:spPr>
          <a:xfrm>
            <a:off x="904027" y="3702688"/>
            <a:ext cx="9829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1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F </a:t>
            </a: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in nucleus</a:t>
            </a:r>
            <a:endParaRPr kumimoji="1" lang="ja-JP" altLang="en-US" sz="11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pic>
        <p:nvPicPr>
          <p:cNvPr id="78" name="図 77">
            <a:extLst>
              <a:ext uri="{FF2B5EF4-FFF2-40B4-BE49-F238E27FC236}">
                <a16:creationId xmlns:a16="http://schemas.microsoft.com/office/drawing/2014/main" id="{FC43D51E-AEE3-0782-7D6B-5E47C67C76A5}"/>
              </a:ext>
            </a:extLst>
          </p:cNvPr>
          <p:cNvPicPr>
            <a:picLocks noChangeAspect="1"/>
          </p:cNvPicPr>
          <p:nvPr/>
        </p:nvPicPr>
        <p:blipFill rotWithShape="1">
          <a:blip r:embed="rId9"/>
          <a:srcRect l="6900" t="-879" b="5451"/>
          <a:stretch/>
        </p:blipFill>
        <p:spPr>
          <a:xfrm>
            <a:off x="4647616" y="3294497"/>
            <a:ext cx="3746397" cy="2620996"/>
          </a:xfrm>
          <a:prstGeom prst="rect">
            <a:avLst/>
          </a:prstGeom>
        </p:spPr>
      </p:pic>
      <p:sp>
        <p:nvSpPr>
          <p:cNvPr id="79" name="テキスト ボックス 78">
            <a:extLst>
              <a:ext uri="{FF2B5EF4-FFF2-40B4-BE49-F238E27FC236}">
                <a16:creationId xmlns:a16="http://schemas.microsoft.com/office/drawing/2014/main" id="{8E64379C-0799-7BE6-68C5-5C2BF0E25855}"/>
              </a:ext>
            </a:extLst>
          </p:cNvPr>
          <p:cNvSpPr txBox="1"/>
          <p:nvPr/>
        </p:nvSpPr>
        <p:spPr>
          <a:xfrm>
            <a:off x="5440645" y="5920557"/>
            <a:ext cx="20185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Scattering angle (</a:t>
            </a:r>
            <a:r>
              <a:rPr kumimoji="1" lang="en-US" altLang="ja-JP" sz="1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cos</a:t>
            </a:r>
            <a:r>
              <a:rPr kumimoji="1" lang="en-US" altLang="ja-JP" sz="1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q</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0" name="テキスト ボックス 79">
            <a:extLst>
              <a:ext uri="{FF2B5EF4-FFF2-40B4-BE49-F238E27FC236}">
                <a16:creationId xmlns:a16="http://schemas.microsoft.com/office/drawing/2014/main" id="{4E39B05A-3AF4-E09D-AE2B-5DA86A048E63}"/>
              </a:ext>
            </a:extLst>
          </p:cNvPr>
          <p:cNvSpPr txBox="1"/>
          <p:nvPr/>
        </p:nvSpPr>
        <p:spPr>
          <a:xfrm rot="16200000">
            <a:off x="3791231" y="4414179"/>
            <a:ext cx="13276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
            </a:r>
            <a:r>
              <a:rPr kumimoji="1" lang="en-US" altLang="ja-JP" sz="14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s</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d</a:t>
            </a:r>
            <a:r>
              <a:rPr kumimoji="1" lang="en-US" altLang="ja-JP" sz="14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W</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(mb/</a:t>
            </a:r>
            <a:r>
              <a:rPr kumimoji="1" lang="en-US" altLang="ja-JP" sz="1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sr</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1" name="正方形/長方形 80">
            <a:extLst>
              <a:ext uri="{FF2B5EF4-FFF2-40B4-BE49-F238E27FC236}">
                <a16:creationId xmlns:a16="http://schemas.microsoft.com/office/drawing/2014/main" id="{3197C19A-FA67-B584-AD42-B5F647C9437B}"/>
              </a:ext>
            </a:extLst>
          </p:cNvPr>
          <p:cNvSpPr/>
          <p:nvPr/>
        </p:nvSpPr>
        <p:spPr>
          <a:xfrm>
            <a:off x="4531989" y="3361296"/>
            <a:ext cx="2472244" cy="2207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82" name="テキスト ボックス 81">
            <a:extLst>
              <a:ext uri="{FF2B5EF4-FFF2-40B4-BE49-F238E27FC236}">
                <a16:creationId xmlns:a16="http://schemas.microsoft.com/office/drawing/2014/main" id="{6DC46099-1470-019D-DAFF-46DFA989424C}"/>
              </a:ext>
            </a:extLst>
          </p:cNvPr>
          <p:cNvSpPr txBox="1"/>
          <p:nvPr/>
        </p:nvSpPr>
        <p:spPr>
          <a:xfrm>
            <a:off x="3953912" y="3207692"/>
            <a:ext cx="3284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C0000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err="1">
                <a:ln>
                  <a:noFill/>
                </a:ln>
                <a:solidFill>
                  <a:srgbClr val="C00000"/>
                </a:solidFill>
                <a:effectLst/>
                <a:uLnTx/>
                <a:uFillTx/>
                <a:latin typeface="Arial" panose="020B0604020202020204"/>
                <a:ea typeface="ＭＳ Ｐゴシック" panose="020B0600070205080204" pitchFamily="34" charset="-128"/>
                <a:cs typeface="+mn-cs"/>
              </a:rPr>
              <a:t>p</a:t>
            </a: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differential cross section</a:t>
            </a:r>
            <a:endParaRPr kumimoji="1" lang="ja-JP" altLang="en-US" sz="18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
        <p:nvSpPr>
          <p:cNvPr id="83" name="テキスト ボックス 82">
            <a:extLst>
              <a:ext uri="{FF2B5EF4-FFF2-40B4-BE49-F238E27FC236}">
                <a16:creationId xmlns:a16="http://schemas.microsoft.com/office/drawing/2014/main" id="{F239D0D7-31C7-9808-EBCD-93FAFE59307F}"/>
              </a:ext>
            </a:extLst>
          </p:cNvPr>
          <p:cNvSpPr txBox="1"/>
          <p:nvPr/>
        </p:nvSpPr>
        <p:spPr>
          <a:xfrm>
            <a:off x="300478" y="1627269"/>
            <a:ext cx="65210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We plan to perform </a:t>
            </a:r>
            <a:r>
              <a:rPr kumimoji="1" lang="en-US" altLang="ja-JP" sz="1800" b="1"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scattering experiment at BL33LEP </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8" name="四角形吹き出し 57">
            <a:extLst>
              <a:ext uri="{FF2B5EF4-FFF2-40B4-BE49-F238E27FC236}">
                <a16:creationId xmlns:a16="http://schemas.microsoft.com/office/drawing/2014/main" id="{748745AB-672B-36FD-0D44-8FCB618BBFE7}"/>
              </a:ext>
            </a:extLst>
          </p:cNvPr>
          <p:cNvSpPr/>
          <p:nvPr/>
        </p:nvSpPr>
        <p:spPr>
          <a:xfrm>
            <a:off x="8024036" y="4615985"/>
            <a:ext cx="1251316" cy="559129"/>
          </a:xfrm>
          <a:prstGeom prst="wedgeRectCallout">
            <a:avLst>
              <a:gd name="adj1" fmla="val 78509"/>
              <a:gd name="adj2" fmla="val 3443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9" name="テキスト ボックス 58">
            <a:extLst>
              <a:ext uri="{FF2B5EF4-FFF2-40B4-BE49-F238E27FC236}">
                <a16:creationId xmlns:a16="http://schemas.microsoft.com/office/drawing/2014/main" id="{2397E8F2-797D-4075-4706-DB38FE9F1325}"/>
              </a:ext>
            </a:extLst>
          </p:cNvPr>
          <p:cNvSpPr txBox="1"/>
          <p:nvPr/>
        </p:nvSpPr>
        <p:spPr>
          <a:xfrm>
            <a:off x="7973686" y="4596910"/>
            <a:ext cx="13520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Data taking can start by reconstructing the existing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(Spectrometer, CATCH)</a:t>
            </a:r>
            <a:endParaRPr kumimoji="1" lang="ja-JP" altLang="en-US" sz="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 name="円/楕円 4">
            <a:extLst>
              <a:ext uri="{FF2B5EF4-FFF2-40B4-BE49-F238E27FC236}">
                <a16:creationId xmlns:a16="http://schemas.microsoft.com/office/drawing/2014/main" id="{478DBC35-AFE8-7EBD-0FE0-512B969F5D7C}"/>
              </a:ext>
            </a:extLst>
          </p:cNvPr>
          <p:cNvSpPr/>
          <p:nvPr/>
        </p:nvSpPr>
        <p:spPr>
          <a:xfrm>
            <a:off x="10139374" y="783739"/>
            <a:ext cx="1539843" cy="80876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3" name="テキスト ボックス 2">
            <a:extLst>
              <a:ext uri="{FF2B5EF4-FFF2-40B4-BE49-F238E27FC236}">
                <a16:creationId xmlns:a16="http://schemas.microsoft.com/office/drawing/2014/main" id="{3DF914BA-30C9-0E01-85E3-5207963E6E0F}"/>
              </a:ext>
            </a:extLst>
          </p:cNvPr>
          <p:cNvSpPr txBox="1"/>
          <p:nvPr/>
        </p:nvSpPr>
        <p:spPr>
          <a:xfrm>
            <a:off x="10319657" y="849084"/>
            <a:ext cx="12362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Activity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SPring-8</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 name="テキスト ボックス 5">
            <a:extLst>
              <a:ext uri="{FF2B5EF4-FFF2-40B4-BE49-F238E27FC236}">
                <a16:creationId xmlns:a16="http://schemas.microsoft.com/office/drawing/2014/main" id="{3DF8756F-A33A-D198-D490-9D21EF7F0704}"/>
              </a:ext>
            </a:extLst>
          </p:cNvPr>
          <p:cNvSpPr txBox="1"/>
          <p:nvPr/>
        </p:nvSpPr>
        <p:spPr>
          <a:xfrm>
            <a:off x="741518" y="2031456"/>
            <a:ext cx="59655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Momentum tagged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particle produced </a:t>
            </a:r>
            <a:r>
              <a:rPr kumimoji="1" lang="en-US" altLang="ja-JP" sz="18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rPr>
              <a:t>g</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K</a:t>
            </a:r>
            <a:r>
              <a:rPr kumimoji="1" lang="en-US" altLang="ja-JP" sz="1800" b="0" i="0" u="none" strike="noStrike" kern="1200" cap="none" spc="0" normalizeH="0" baseline="30000" noProof="0" dirty="0" err="1">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a:t>
            </a:r>
            <a:r>
              <a:rPr kumimoji="1" lang="en-US" altLang="ja-JP" sz="1800" b="0" i="0" u="none" strike="noStrike" kern="1200" cap="none" spc="0" normalizeH="0" baseline="0" noProof="0" dirty="0" err="1">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reaction</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F1A92A2C-2ADF-7F97-9BE3-A623291CDBD6}"/>
              </a:ext>
            </a:extLst>
          </p:cNvPr>
          <p:cNvSpPr txBox="1"/>
          <p:nvPr/>
        </p:nvSpPr>
        <p:spPr>
          <a:xfrm>
            <a:off x="741518" y="2732324"/>
            <a:ext cx="51262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Existing YN scattering detector system (CATCH)</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 name="加算記号 12">
            <a:extLst>
              <a:ext uri="{FF2B5EF4-FFF2-40B4-BE49-F238E27FC236}">
                <a16:creationId xmlns:a16="http://schemas.microsoft.com/office/drawing/2014/main" id="{CC3F133A-45EB-8F30-3B9B-05E08860A0D4}"/>
              </a:ext>
            </a:extLst>
          </p:cNvPr>
          <p:cNvSpPr/>
          <p:nvPr/>
        </p:nvSpPr>
        <p:spPr>
          <a:xfrm>
            <a:off x="2964771" y="2372537"/>
            <a:ext cx="392672" cy="392672"/>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pic>
        <p:nvPicPr>
          <p:cNvPr id="9" name="図 8" descr="草, 山, 写真, 座る が含まれている画像&#10;&#10;自動的に生成された説明">
            <a:extLst>
              <a:ext uri="{FF2B5EF4-FFF2-40B4-BE49-F238E27FC236}">
                <a16:creationId xmlns:a16="http://schemas.microsoft.com/office/drawing/2014/main" id="{864C3C7A-5A9F-0B88-F42A-54A4117A1662}"/>
              </a:ext>
            </a:extLst>
          </p:cNvPr>
          <p:cNvPicPr>
            <a:picLocks noChangeAspect="1"/>
          </p:cNvPicPr>
          <p:nvPr/>
        </p:nvPicPr>
        <p:blipFill>
          <a:blip r:embed="rId10"/>
          <a:stretch>
            <a:fillRect/>
          </a:stretch>
        </p:blipFill>
        <p:spPr>
          <a:xfrm>
            <a:off x="10070844" y="1672874"/>
            <a:ext cx="1676902" cy="1109892"/>
          </a:xfrm>
          <a:prstGeom prst="rect">
            <a:avLst/>
          </a:prstGeom>
        </p:spPr>
      </p:pic>
      <p:sp>
        <p:nvSpPr>
          <p:cNvPr id="16" name="テキスト ボックス 15">
            <a:extLst>
              <a:ext uri="{FF2B5EF4-FFF2-40B4-BE49-F238E27FC236}">
                <a16:creationId xmlns:a16="http://schemas.microsoft.com/office/drawing/2014/main" id="{3238560A-CEFA-B222-9AB2-18CF4F801243}"/>
              </a:ext>
            </a:extLst>
          </p:cNvPr>
          <p:cNvSpPr txBox="1"/>
          <p:nvPr/>
        </p:nvSpPr>
        <p:spPr>
          <a:xfrm>
            <a:off x="4902885" y="4393858"/>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Simulation</a:t>
            </a:r>
            <a:endParaRPr kumimoji="1" lang="ja-JP" altLang="en-US" sz="18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
        <p:nvSpPr>
          <p:cNvPr id="19" name="テキスト ボックス 18">
            <a:extLst>
              <a:ext uri="{FF2B5EF4-FFF2-40B4-BE49-F238E27FC236}">
                <a16:creationId xmlns:a16="http://schemas.microsoft.com/office/drawing/2014/main" id="{39D225B5-5648-C548-CF6A-FC693E4ABB88}"/>
              </a:ext>
            </a:extLst>
          </p:cNvPr>
          <p:cNvSpPr txBox="1"/>
          <p:nvPr/>
        </p:nvSpPr>
        <p:spPr>
          <a:xfrm>
            <a:off x="539410" y="5047599"/>
            <a:ext cx="10999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Simulation</a:t>
            </a:r>
            <a:endParaRPr kumimoji="1" lang="ja-JP" altLang="en-US" sz="14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2372231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1CF56-B010-6966-5D00-7549BEA5660C}"/>
              </a:ext>
            </a:extLst>
          </p:cNvPr>
          <p:cNvSpPr>
            <a:spLocks noGrp="1"/>
          </p:cNvSpPr>
          <p:nvPr>
            <p:ph type="title"/>
          </p:nvPr>
        </p:nvSpPr>
        <p:spPr>
          <a:xfrm>
            <a:off x="838200" y="67242"/>
            <a:ext cx="10515600" cy="866953"/>
          </a:xfrm>
        </p:spPr>
        <p:txBody>
          <a:bodyPr/>
          <a:lstStyle/>
          <a:p>
            <a:r>
              <a:rPr kumimoji="1" lang="en-US" altLang="ja-JP" dirty="0"/>
              <a:t>Integrated </a:t>
            </a:r>
            <a:r>
              <a:rPr kumimoji="1" lang="en-US" altLang="ja-JP" dirty="0">
                <a:latin typeface="Symbol" pitchFamily="2" charset="2"/>
              </a:rPr>
              <a:t>L</a:t>
            </a:r>
            <a:r>
              <a:rPr kumimoji="1" lang="en-US" altLang="ja-JP" dirty="0"/>
              <a:t> beam</a:t>
            </a:r>
            <a:endParaRPr kumimoji="1" lang="ja-JP" altLang="en-US"/>
          </a:p>
        </p:txBody>
      </p:sp>
      <p:sp>
        <p:nvSpPr>
          <p:cNvPr id="4" name="スライド番号プレースホルダー 3">
            <a:extLst>
              <a:ext uri="{FF2B5EF4-FFF2-40B4-BE49-F238E27FC236}">
                <a16:creationId xmlns:a16="http://schemas.microsoft.com/office/drawing/2014/main" id="{5877D38D-B366-9A85-EE65-53FCF9097E97}"/>
              </a:ext>
            </a:extLst>
          </p:cNvPr>
          <p:cNvSpPr>
            <a:spLocks noGrp="1"/>
          </p:cNvSpPr>
          <p:nvPr>
            <p:ph type="sldNum" sz="quarter" idx="12"/>
          </p:nvPr>
        </p:nvSpPr>
        <p:spPr/>
        <p:txBody>
          <a:bodyPr/>
          <a:lstStyle/>
          <a:p>
            <a:fld id="{11A71338-8BA2-4C79-A6C5-5A8E30081D0C}" type="slidenum">
              <a:rPr lang="en-US" smtClean="0"/>
              <a:pPr/>
              <a:t>53</a:t>
            </a:fld>
            <a:endParaRPr lang="en-US" dirty="0"/>
          </a:p>
        </p:txBody>
      </p:sp>
      <p:grpSp>
        <p:nvGrpSpPr>
          <p:cNvPr id="6" name="グループ化 5">
            <a:extLst>
              <a:ext uri="{FF2B5EF4-FFF2-40B4-BE49-F238E27FC236}">
                <a16:creationId xmlns:a16="http://schemas.microsoft.com/office/drawing/2014/main" id="{DC7F01DD-084B-9446-752D-D30E425F5645}"/>
              </a:ext>
            </a:extLst>
          </p:cNvPr>
          <p:cNvGrpSpPr/>
          <p:nvPr/>
        </p:nvGrpSpPr>
        <p:grpSpPr>
          <a:xfrm>
            <a:off x="130284" y="1246966"/>
            <a:ext cx="7423542" cy="4842701"/>
            <a:chOff x="838200" y="2835184"/>
            <a:chExt cx="6166712" cy="4022816"/>
          </a:xfrm>
        </p:grpSpPr>
        <p:pic>
          <p:nvPicPr>
            <p:cNvPr id="7" name="図 6" descr="グラフ, 折れ線グラフ&#10;&#10;自動的に生成された説明">
              <a:extLst>
                <a:ext uri="{FF2B5EF4-FFF2-40B4-BE49-F238E27FC236}">
                  <a16:creationId xmlns:a16="http://schemas.microsoft.com/office/drawing/2014/main" id="{B0010804-F7B1-258B-10D7-850B405625D4}"/>
                </a:ext>
              </a:extLst>
            </p:cNvPr>
            <p:cNvPicPr>
              <a:picLocks noChangeAspect="1"/>
            </p:cNvPicPr>
            <p:nvPr/>
          </p:nvPicPr>
          <p:blipFill>
            <a:blip r:embed="rId3"/>
            <a:stretch>
              <a:fillRect/>
            </a:stretch>
          </p:blipFill>
          <p:spPr>
            <a:xfrm>
              <a:off x="838200" y="2835184"/>
              <a:ext cx="6166712" cy="4022816"/>
            </a:xfrm>
            <a:prstGeom prst="rect">
              <a:avLst/>
            </a:prstGeom>
          </p:spPr>
        </p:pic>
        <p:sp>
          <p:nvSpPr>
            <p:cNvPr id="8" name="正方形/長方形 7">
              <a:extLst>
                <a:ext uri="{FF2B5EF4-FFF2-40B4-BE49-F238E27FC236}">
                  <a16:creationId xmlns:a16="http://schemas.microsoft.com/office/drawing/2014/main" id="{11AEE23C-A63E-E1B8-B506-B33E05A3ACCE}"/>
                </a:ext>
              </a:extLst>
            </p:cNvPr>
            <p:cNvSpPr/>
            <p:nvPr/>
          </p:nvSpPr>
          <p:spPr>
            <a:xfrm>
              <a:off x="2681416" y="3126259"/>
              <a:ext cx="753762" cy="3534033"/>
            </a:xfrm>
            <a:prstGeom prst="rect">
              <a:avLst/>
            </a:prstGeom>
            <a:solidFill>
              <a:schemeClr val="accent1">
                <a:lumMod val="20000"/>
                <a:lumOff val="80000"/>
                <a:alpha val="229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96C2C2-E1B4-C2B1-D2A8-A540AD846AE2}"/>
                </a:ext>
              </a:extLst>
            </p:cNvPr>
            <p:cNvSpPr txBox="1"/>
            <p:nvPr/>
          </p:nvSpPr>
          <p:spPr>
            <a:xfrm>
              <a:off x="1390289" y="3570757"/>
              <a:ext cx="2582256" cy="306803"/>
            </a:xfrm>
            <a:prstGeom prst="rect">
              <a:avLst/>
            </a:prstGeom>
            <a:noFill/>
          </p:spPr>
          <p:txBody>
            <a:bodyPr wrap="none" rtlCol="0">
              <a:spAutoFit/>
            </a:bodyPr>
            <a:lstStyle/>
            <a:p>
              <a:r>
                <a:rPr kumimoji="1" lang="en-US" altLang="ja-JP" dirty="0"/>
                <a:t>Accelerator shutdown period</a:t>
              </a:r>
              <a:endParaRPr kumimoji="1" lang="ja-JP" altLang="en-US"/>
            </a:p>
          </p:txBody>
        </p:sp>
        <p:sp>
          <p:nvSpPr>
            <p:cNvPr id="10" name="正方形/長方形 9">
              <a:extLst>
                <a:ext uri="{FF2B5EF4-FFF2-40B4-BE49-F238E27FC236}">
                  <a16:creationId xmlns:a16="http://schemas.microsoft.com/office/drawing/2014/main" id="{F6BDE5AD-4FBE-F13E-AEE4-0615CE8697FF}"/>
                </a:ext>
              </a:extLst>
            </p:cNvPr>
            <p:cNvSpPr/>
            <p:nvPr/>
          </p:nvSpPr>
          <p:spPr>
            <a:xfrm>
              <a:off x="4032768" y="3126259"/>
              <a:ext cx="1441419" cy="3534033"/>
            </a:xfrm>
            <a:prstGeom prst="rect">
              <a:avLst/>
            </a:prstGeom>
            <a:solidFill>
              <a:schemeClr val="accent2">
                <a:lumMod val="20000"/>
                <a:lumOff val="80000"/>
                <a:alpha val="229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38F92CA-6211-F72C-BC3D-CC5AAC471A84}"/>
                </a:ext>
              </a:extLst>
            </p:cNvPr>
            <p:cNvSpPr txBox="1"/>
            <p:nvPr/>
          </p:nvSpPr>
          <p:spPr>
            <a:xfrm>
              <a:off x="3928749" y="3206945"/>
              <a:ext cx="1793944" cy="767007"/>
            </a:xfrm>
            <a:prstGeom prst="rect">
              <a:avLst/>
            </a:prstGeom>
            <a:noFill/>
          </p:spPr>
          <p:txBody>
            <a:bodyPr wrap="none" rtlCol="0">
              <a:spAutoFit/>
            </a:bodyPr>
            <a:lstStyle/>
            <a:p>
              <a:pPr algn="ctr"/>
              <a:r>
                <a:rPr lang="en-US" altLang="ja-JP" dirty="0"/>
                <a:t>Data taking stop </a:t>
              </a:r>
            </a:p>
            <a:p>
              <a:pPr algn="ctr"/>
              <a:r>
                <a:rPr lang="en-US" altLang="ja-JP" dirty="0"/>
                <a:t>due to laser trouble</a:t>
              </a:r>
              <a:endParaRPr kumimoji="1" lang="en-US" altLang="ja-JP" dirty="0"/>
            </a:p>
            <a:p>
              <a:pPr algn="ctr"/>
              <a:r>
                <a:rPr lang="en-US" altLang="ja-JP" dirty="0"/>
                <a:t>(~1 Month)</a:t>
              </a:r>
              <a:endParaRPr kumimoji="1" lang="ja-JP" altLang="en-US"/>
            </a:p>
          </p:txBody>
        </p:sp>
      </p:grpSp>
      <p:sp>
        <p:nvSpPr>
          <p:cNvPr id="12" name="テキスト ボックス 11">
            <a:extLst>
              <a:ext uri="{FF2B5EF4-FFF2-40B4-BE49-F238E27FC236}">
                <a16:creationId xmlns:a16="http://schemas.microsoft.com/office/drawing/2014/main" id="{5A19A597-664F-4DFC-5669-204C3970FE9C}"/>
              </a:ext>
            </a:extLst>
          </p:cNvPr>
          <p:cNvSpPr txBox="1"/>
          <p:nvPr/>
        </p:nvSpPr>
        <p:spPr>
          <a:xfrm>
            <a:off x="81455" y="1085701"/>
            <a:ext cx="526106" cy="369332"/>
          </a:xfrm>
          <a:prstGeom prst="rect">
            <a:avLst/>
          </a:prstGeom>
          <a:noFill/>
        </p:spPr>
        <p:txBody>
          <a:bodyPr wrap="none" rtlCol="0">
            <a:spAutoFit/>
          </a:bodyPr>
          <a:lstStyle/>
          <a:p>
            <a:r>
              <a:rPr kumimoji="1" lang="en-US" altLang="ja-JP" dirty="0"/>
              <a:t>10</a:t>
            </a:r>
            <a:r>
              <a:rPr kumimoji="1" lang="en-US" altLang="ja-JP" baseline="30000" dirty="0"/>
              <a:t>6</a:t>
            </a:r>
            <a:endParaRPr kumimoji="1" lang="ja-JP" altLang="en-US" baseline="30000"/>
          </a:p>
        </p:txBody>
      </p:sp>
      <p:cxnSp>
        <p:nvCxnSpPr>
          <p:cNvPr id="13" name="直線矢印コネクタ 12">
            <a:extLst>
              <a:ext uri="{FF2B5EF4-FFF2-40B4-BE49-F238E27FC236}">
                <a16:creationId xmlns:a16="http://schemas.microsoft.com/office/drawing/2014/main" id="{4CA2A7B8-F9EE-12A3-0D4E-F70C98B9582C}"/>
              </a:ext>
            </a:extLst>
          </p:cNvPr>
          <p:cNvCxnSpPr/>
          <p:nvPr/>
        </p:nvCxnSpPr>
        <p:spPr>
          <a:xfrm>
            <a:off x="5765916" y="2731112"/>
            <a:ext cx="76611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065E3E81-EE5B-963F-7408-D962C01E1D74}"/>
              </a:ext>
            </a:extLst>
          </p:cNvPr>
          <p:cNvSpPr txBox="1"/>
          <p:nvPr/>
        </p:nvSpPr>
        <p:spPr>
          <a:xfrm>
            <a:off x="5571368" y="2987785"/>
            <a:ext cx="1556836" cy="646331"/>
          </a:xfrm>
          <a:prstGeom prst="rect">
            <a:avLst/>
          </a:prstGeom>
          <a:noFill/>
        </p:spPr>
        <p:txBody>
          <a:bodyPr wrap="none" rtlCol="0">
            <a:spAutoFit/>
          </a:bodyPr>
          <a:lstStyle/>
          <a:p>
            <a:pPr algn="ctr"/>
            <a:r>
              <a:rPr kumimoji="1" lang="en-US" altLang="ja-JP" dirty="0"/>
              <a:t>Operation w/ </a:t>
            </a:r>
          </a:p>
          <a:p>
            <a:pPr algn="ctr"/>
            <a:r>
              <a:rPr kumimoji="1" lang="en-US" altLang="ja-JP" dirty="0"/>
              <a:t>8 W laser</a:t>
            </a:r>
            <a:endParaRPr kumimoji="1" lang="ja-JP" altLang="en-US"/>
          </a:p>
        </p:txBody>
      </p:sp>
      <p:sp>
        <p:nvSpPr>
          <p:cNvPr id="15" name="テキスト ボックス 14">
            <a:extLst>
              <a:ext uri="{FF2B5EF4-FFF2-40B4-BE49-F238E27FC236}">
                <a16:creationId xmlns:a16="http://schemas.microsoft.com/office/drawing/2014/main" id="{DB076E05-C88A-FB96-2F05-6FBADE4B3708}"/>
              </a:ext>
            </a:extLst>
          </p:cNvPr>
          <p:cNvSpPr txBox="1"/>
          <p:nvPr/>
        </p:nvSpPr>
        <p:spPr>
          <a:xfrm>
            <a:off x="576397" y="3724515"/>
            <a:ext cx="1556836" cy="646331"/>
          </a:xfrm>
          <a:prstGeom prst="rect">
            <a:avLst/>
          </a:prstGeom>
          <a:noFill/>
        </p:spPr>
        <p:txBody>
          <a:bodyPr wrap="none" rtlCol="0">
            <a:spAutoFit/>
          </a:bodyPr>
          <a:lstStyle/>
          <a:p>
            <a:pPr algn="ctr"/>
            <a:r>
              <a:rPr kumimoji="1" lang="en-US" altLang="ja-JP" dirty="0"/>
              <a:t>Operation w/ </a:t>
            </a:r>
          </a:p>
          <a:p>
            <a:pPr algn="ctr"/>
            <a:r>
              <a:rPr kumimoji="1" lang="en-US" altLang="ja-JP" dirty="0"/>
              <a:t>24 W laser</a:t>
            </a:r>
            <a:endParaRPr kumimoji="1" lang="ja-JP" altLang="en-US"/>
          </a:p>
        </p:txBody>
      </p:sp>
      <p:sp>
        <p:nvSpPr>
          <p:cNvPr id="16" name="テキスト ボックス 15">
            <a:extLst>
              <a:ext uri="{FF2B5EF4-FFF2-40B4-BE49-F238E27FC236}">
                <a16:creationId xmlns:a16="http://schemas.microsoft.com/office/drawing/2014/main" id="{E704E355-0BD7-1639-20C0-2CC6C4EA862B}"/>
              </a:ext>
            </a:extLst>
          </p:cNvPr>
          <p:cNvSpPr txBox="1"/>
          <p:nvPr/>
        </p:nvSpPr>
        <p:spPr>
          <a:xfrm>
            <a:off x="7443382" y="3634116"/>
            <a:ext cx="4658648" cy="2585323"/>
          </a:xfrm>
          <a:prstGeom prst="rect">
            <a:avLst/>
          </a:prstGeom>
          <a:noFill/>
        </p:spPr>
        <p:txBody>
          <a:bodyPr wrap="square" rtlCol="0">
            <a:spAutoFit/>
          </a:bodyPr>
          <a:lstStyle/>
          <a:p>
            <a:pPr marL="285750" indent="-285750">
              <a:buFont typeface="Wingdings" pitchFamily="2" charset="2"/>
              <a:buChar char="ü"/>
            </a:pPr>
            <a:r>
              <a:rPr kumimoji="1" lang="en-US" altLang="ja-JP" dirty="0">
                <a:latin typeface="Symbol" pitchFamily="2" charset="2"/>
              </a:rPr>
              <a:t>L</a:t>
            </a:r>
            <a:r>
              <a:rPr kumimoji="1" lang="en-US" altLang="ja-JP" dirty="0"/>
              <a:t> yield with 24 W laser was </a:t>
            </a:r>
            <a:r>
              <a:rPr lang="en-US" altLang="ja-JP" dirty="0"/>
              <a:t>as expected (or larger than expectation).</a:t>
            </a:r>
          </a:p>
          <a:p>
            <a:pPr marL="285750" indent="-285750">
              <a:buFont typeface="Wingdings" pitchFamily="2" charset="2"/>
              <a:buChar char="ü"/>
            </a:pPr>
            <a:r>
              <a:rPr kumimoji="1" lang="en-US" altLang="ja-JP" dirty="0"/>
              <a:t>Once data taking was suspended due to laser trouble.</a:t>
            </a:r>
          </a:p>
          <a:p>
            <a:pPr marL="285750" indent="-285750">
              <a:buFont typeface="Wingdings" pitchFamily="2" charset="2"/>
              <a:buChar char="ü"/>
            </a:pPr>
            <a:r>
              <a:rPr lang="en-US" altLang="ja-JP" dirty="0"/>
              <a:t>Anyway, we have accumulated ~10</a:t>
            </a:r>
            <a:r>
              <a:rPr lang="en-US" altLang="ja-JP" baseline="30000" dirty="0"/>
              <a:t>6</a:t>
            </a:r>
            <a:r>
              <a:rPr lang="en-US" altLang="ja-JP" dirty="0"/>
              <a:t> </a:t>
            </a:r>
            <a:r>
              <a:rPr lang="en-US" altLang="ja-JP" dirty="0">
                <a:latin typeface="Symbol" pitchFamily="2" charset="2"/>
              </a:rPr>
              <a:t>L</a:t>
            </a:r>
          </a:p>
          <a:p>
            <a:pPr marL="285750" indent="-285750">
              <a:buFont typeface="Wingdings" pitchFamily="2" charset="2"/>
              <a:buChar char="ü"/>
            </a:pPr>
            <a:endParaRPr kumimoji="1" lang="en-US" altLang="ja-JP" dirty="0"/>
          </a:p>
          <a:p>
            <a:pPr marL="285750" indent="-285750">
              <a:buFont typeface="Wingdings" pitchFamily="2" charset="2"/>
              <a:buChar char="ü"/>
            </a:pPr>
            <a:r>
              <a:rPr lang="en-US" altLang="ja-JP" dirty="0"/>
              <a:t>We will continue data taking until 2027 July to accumulate 10</a:t>
            </a:r>
            <a:r>
              <a:rPr lang="en-US" altLang="ja-JP" baseline="30000" dirty="0"/>
              <a:t>7</a:t>
            </a:r>
            <a:r>
              <a:rPr lang="en-US" altLang="ja-JP" dirty="0"/>
              <a:t> </a:t>
            </a:r>
            <a:r>
              <a:rPr lang="en-US" altLang="ja-JP" dirty="0">
                <a:latin typeface="Symbol" pitchFamily="2" charset="2"/>
              </a:rPr>
              <a:t>L</a:t>
            </a:r>
            <a:endParaRPr kumimoji="1" lang="ja-JP" altLang="en-US">
              <a:latin typeface="Symbol" pitchFamily="2" charset="2"/>
            </a:endParaRPr>
          </a:p>
        </p:txBody>
      </p:sp>
      <p:sp>
        <p:nvSpPr>
          <p:cNvPr id="17" name="テキスト ボックス 16">
            <a:extLst>
              <a:ext uri="{FF2B5EF4-FFF2-40B4-BE49-F238E27FC236}">
                <a16:creationId xmlns:a16="http://schemas.microsoft.com/office/drawing/2014/main" id="{9321140A-DC0D-9EB6-5D01-D01AF6402020}"/>
              </a:ext>
            </a:extLst>
          </p:cNvPr>
          <p:cNvSpPr txBox="1"/>
          <p:nvPr/>
        </p:nvSpPr>
        <p:spPr>
          <a:xfrm>
            <a:off x="717736" y="6371761"/>
            <a:ext cx="10583903" cy="461665"/>
          </a:xfrm>
          <a:prstGeom prst="rect">
            <a:avLst/>
          </a:prstGeom>
          <a:noFill/>
        </p:spPr>
        <p:txBody>
          <a:bodyPr wrap="square" rtlCol="0">
            <a:spAutoFit/>
          </a:bodyPr>
          <a:lstStyle/>
          <a:p>
            <a:r>
              <a:rPr lang="en-US" altLang="ja-JP" sz="2400" dirty="0"/>
              <a:t>New </a:t>
            </a:r>
            <a:r>
              <a:rPr lang="en-US" altLang="ja-JP" sz="2400" dirty="0" err="1">
                <a:latin typeface="Symbol" pitchFamily="2" charset="2"/>
              </a:rPr>
              <a:t>L</a:t>
            </a:r>
            <a:r>
              <a:rPr lang="en-US" altLang="ja-JP" sz="2400" dirty="0" err="1"/>
              <a:t>p</a:t>
            </a:r>
            <a:r>
              <a:rPr lang="en-US" altLang="ja-JP" sz="2400" dirty="0"/>
              <a:t> scattering data will be provided within a few years !</a:t>
            </a:r>
            <a:endParaRPr kumimoji="1" lang="ja-JP" altLang="en-US" sz="2400"/>
          </a:p>
        </p:txBody>
      </p:sp>
      <p:grpSp>
        <p:nvGrpSpPr>
          <p:cNvPr id="26" name="グループ化 25">
            <a:extLst>
              <a:ext uri="{FF2B5EF4-FFF2-40B4-BE49-F238E27FC236}">
                <a16:creationId xmlns:a16="http://schemas.microsoft.com/office/drawing/2014/main" id="{8DB3735A-370C-11D8-833B-B1C63FD5A470}"/>
              </a:ext>
            </a:extLst>
          </p:cNvPr>
          <p:cNvGrpSpPr/>
          <p:nvPr/>
        </p:nvGrpSpPr>
        <p:grpSpPr>
          <a:xfrm>
            <a:off x="6910476" y="38526"/>
            <a:ext cx="4049954" cy="3146725"/>
            <a:chOff x="6326498" y="1633684"/>
            <a:chExt cx="5789112" cy="4498012"/>
          </a:xfrm>
        </p:grpSpPr>
        <p:pic>
          <p:nvPicPr>
            <p:cNvPr id="3" name="図 2" descr="グラフ, ヒストグラム&#10;&#10;自動的に生成された説明">
              <a:extLst>
                <a:ext uri="{FF2B5EF4-FFF2-40B4-BE49-F238E27FC236}">
                  <a16:creationId xmlns:a16="http://schemas.microsoft.com/office/drawing/2014/main" id="{1908C29D-D143-92BB-BAC7-617FE43EC59E}"/>
                </a:ext>
              </a:extLst>
            </p:cNvPr>
            <p:cNvPicPr>
              <a:picLocks noChangeAspect="1"/>
            </p:cNvPicPr>
            <p:nvPr/>
          </p:nvPicPr>
          <p:blipFill>
            <a:blip r:embed="rId4"/>
            <a:srcRect t="5862"/>
            <a:stretch/>
          </p:blipFill>
          <p:spPr>
            <a:xfrm>
              <a:off x="6326498" y="2187682"/>
              <a:ext cx="5789112" cy="3739259"/>
            </a:xfrm>
            <a:prstGeom prst="rect">
              <a:avLst/>
            </a:prstGeom>
          </p:spPr>
        </p:pic>
        <p:sp>
          <p:nvSpPr>
            <p:cNvPr id="18" name="テキスト ボックス 17">
              <a:extLst>
                <a:ext uri="{FF2B5EF4-FFF2-40B4-BE49-F238E27FC236}">
                  <a16:creationId xmlns:a16="http://schemas.microsoft.com/office/drawing/2014/main" id="{0E9A18A6-6227-7695-2516-238513F30D9E}"/>
                </a:ext>
              </a:extLst>
            </p:cNvPr>
            <p:cNvSpPr txBox="1"/>
            <p:nvPr/>
          </p:nvSpPr>
          <p:spPr>
            <a:xfrm>
              <a:off x="9278340" y="2871634"/>
              <a:ext cx="2580194" cy="461665"/>
            </a:xfrm>
            <a:prstGeom prst="rect">
              <a:avLst/>
            </a:prstGeom>
            <a:noFill/>
          </p:spPr>
          <p:txBody>
            <a:bodyPr wrap="none" rtlCol="0">
              <a:spAutoFit/>
            </a:bodyPr>
            <a:lstStyle/>
            <a:p>
              <a:r>
                <a:rPr kumimoji="1" lang="en-US" altLang="ja-JP" sz="2400" b="1" dirty="0">
                  <a:solidFill>
                    <a:srgbClr val="C00000"/>
                  </a:solidFill>
                </a:rPr>
                <a:t>Very preliminary</a:t>
              </a:r>
              <a:endParaRPr kumimoji="1" lang="ja-JP" altLang="en-US" sz="2400" b="1">
                <a:solidFill>
                  <a:srgbClr val="C00000"/>
                </a:solidFill>
              </a:endParaRPr>
            </a:p>
          </p:txBody>
        </p:sp>
        <p:sp>
          <p:nvSpPr>
            <p:cNvPr id="19" name="テキスト ボックス 18">
              <a:extLst>
                <a:ext uri="{FF2B5EF4-FFF2-40B4-BE49-F238E27FC236}">
                  <a16:creationId xmlns:a16="http://schemas.microsoft.com/office/drawing/2014/main" id="{22483006-2757-2DFD-247C-44FBD3CDB485}"/>
                </a:ext>
              </a:extLst>
            </p:cNvPr>
            <p:cNvSpPr txBox="1"/>
            <p:nvPr/>
          </p:nvSpPr>
          <p:spPr>
            <a:xfrm>
              <a:off x="6912949" y="1633684"/>
              <a:ext cx="4730782" cy="369332"/>
            </a:xfrm>
            <a:prstGeom prst="rect">
              <a:avLst/>
            </a:prstGeom>
            <a:noFill/>
          </p:spPr>
          <p:txBody>
            <a:bodyPr wrap="none" rtlCol="0">
              <a:spAutoFit/>
            </a:bodyPr>
            <a:lstStyle/>
            <a:p>
              <a:r>
                <a:rPr kumimoji="1" lang="en-US" altLang="ja-JP" dirty="0"/>
                <a:t>Missing mass spectrum of </a:t>
              </a:r>
              <a:r>
                <a:rPr kumimoji="1" lang="en-US" altLang="ja-JP" dirty="0" err="1">
                  <a:latin typeface="Symbol" pitchFamily="2" charset="2"/>
                </a:rPr>
                <a:t>g</a:t>
              </a:r>
              <a:r>
                <a:rPr kumimoji="1" lang="en-US" altLang="ja-JP" dirty="0" err="1"/>
                <a:t>p</a:t>
              </a:r>
              <a:r>
                <a:rPr kumimoji="1" lang="ja-JP" altLang="en-US"/>
                <a:t>→</a:t>
              </a:r>
              <a:r>
                <a:rPr kumimoji="1" lang="en-US" altLang="ja-JP" dirty="0"/>
                <a:t>K</a:t>
              </a:r>
              <a:r>
                <a:rPr kumimoji="1" lang="en-US" altLang="ja-JP" baseline="30000" dirty="0"/>
                <a:t>+</a:t>
              </a:r>
              <a:r>
                <a:rPr kumimoji="1" lang="en-US" altLang="ja-JP" dirty="0"/>
                <a:t>X reaction</a:t>
              </a:r>
              <a:endParaRPr kumimoji="1" lang="ja-JP" altLang="en-US"/>
            </a:p>
          </p:txBody>
        </p:sp>
        <p:sp>
          <p:nvSpPr>
            <p:cNvPr id="20" name="テキスト ボックス 19">
              <a:extLst>
                <a:ext uri="{FF2B5EF4-FFF2-40B4-BE49-F238E27FC236}">
                  <a16:creationId xmlns:a16="http://schemas.microsoft.com/office/drawing/2014/main" id="{5E4A00A2-DBAA-0FC3-9848-5413296196DD}"/>
                </a:ext>
              </a:extLst>
            </p:cNvPr>
            <p:cNvSpPr txBox="1"/>
            <p:nvPr/>
          </p:nvSpPr>
          <p:spPr>
            <a:xfrm>
              <a:off x="9008009" y="5762364"/>
              <a:ext cx="2544286" cy="369332"/>
            </a:xfrm>
            <a:prstGeom prst="rect">
              <a:avLst/>
            </a:prstGeom>
            <a:noFill/>
          </p:spPr>
          <p:txBody>
            <a:bodyPr wrap="none" rtlCol="0">
              <a:spAutoFit/>
            </a:bodyPr>
            <a:lstStyle/>
            <a:p>
              <a:r>
                <a:rPr kumimoji="1" lang="en-US" altLang="ja-JP" dirty="0"/>
                <a:t>Missing mass [GeV/c</a:t>
              </a:r>
              <a:r>
                <a:rPr kumimoji="1" lang="en-US" altLang="ja-JP" baseline="30000" dirty="0"/>
                <a:t>2</a:t>
              </a:r>
              <a:r>
                <a:rPr kumimoji="1" lang="en-US" altLang="ja-JP" dirty="0"/>
                <a:t>]</a:t>
              </a:r>
              <a:endParaRPr kumimoji="1" lang="ja-JP" altLang="en-US"/>
            </a:p>
          </p:txBody>
        </p:sp>
        <p:sp>
          <p:nvSpPr>
            <p:cNvPr id="21" name="テキスト ボックス 20">
              <a:extLst>
                <a:ext uri="{FF2B5EF4-FFF2-40B4-BE49-F238E27FC236}">
                  <a16:creationId xmlns:a16="http://schemas.microsoft.com/office/drawing/2014/main" id="{166B9A06-5AC4-3013-7CB1-E71ABCDFCD95}"/>
                </a:ext>
              </a:extLst>
            </p:cNvPr>
            <p:cNvSpPr txBox="1"/>
            <p:nvPr/>
          </p:nvSpPr>
          <p:spPr>
            <a:xfrm>
              <a:off x="6996465" y="4346310"/>
              <a:ext cx="1435008" cy="369332"/>
            </a:xfrm>
            <a:prstGeom prst="rect">
              <a:avLst/>
            </a:prstGeom>
            <a:noFill/>
          </p:spPr>
          <p:txBody>
            <a:bodyPr wrap="none" rtlCol="0">
              <a:spAutoFit/>
            </a:bodyPr>
            <a:lstStyle/>
            <a:p>
              <a:r>
                <a:rPr kumimoji="1" lang="en-US" altLang="ja-JP" dirty="0"/>
                <a:t>mis-ID of </a:t>
              </a:r>
              <a:r>
                <a:rPr kumimoji="1" lang="en-US" altLang="ja-JP" dirty="0">
                  <a:latin typeface="Symbol" pitchFamily="2" charset="2"/>
                </a:rPr>
                <a:t>p</a:t>
              </a:r>
              <a:r>
                <a:rPr kumimoji="1" lang="en-US" altLang="ja-JP" dirty="0"/>
                <a:t>+</a:t>
              </a:r>
              <a:endParaRPr kumimoji="1" lang="ja-JP" altLang="en-US"/>
            </a:p>
          </p:txBody>
        </p:sp>
        <p:sp>
          <p:nvSpPr>
            <p:cNvPr id="22" name="テキスト ボックス 21">
              <a:extLst>
                <a:ext uri="{FF2B5EF4-FFF2-40B4-BE49-F238E27FC236}">
                  <a16:creationId xmlns:a16="http://schemas.microsoft.com/office/drawing/2014/main" id="{AFACF60B-036C-867D-71F1-AB1DA0AF17D5}"/>
                </a:ext>
              </a:extLst>
            </p:cNvPr>
            <p:cNvSpPr txBox="1"/>
            <p:nvPr/>
          </p:nvSpPr>
          <p:spPr>
            <a:xfrm>
              <a:off x="8256500" y="2622169"/>
              <a:ext cx="343364" cy="369332"/>
            </a:xfrm>
            <a:prstGeom prst="rect">
              <a:avLst/>
            </a:prstGeom>
            <a:noFill/>
          </p:spPr>
          <p:txBody>
            <a:bodyPr wrap="none" rtlCol="0">
              <a:spAutoFit/>
            </a:bodyPr>
            <a:lstStyle/>
            <a:p>
              <a:r>
                <a:rPr kumimoji="1" lang="en-US" altLang="ja-JP" dirty="0">
                  <a:latin typeface="Symbol" pitchFamily="2" charset="2"/>
                </a:rPr>
                <a:t>L</a:t>
              </a:r>
              <a:endParaRPr kumimoji="1" lang="ja-JP" altLang="en-US">
                <a:latin typeface="Symbol" pitchFamily="2" charset="2"/>
              </a:endParaRPr>
            </a:p>
          </p:txBody>
        </p:sp>
        <p:sp>
          <p:nvSpPr>
            <p:cNvPr id="23" name="テキスト ボックス 22">
              <a:extLst>
                <a:ext uri="{FF2B5EF4-FFF2-40B4-BE49-F238E27FC236}">
                  <a16:creationId xmlns:a16="http://schemas.microsoft.com/office/drawing/2014/main" id="{345C5CFC-7B47-7C7E-2E59-7BA67F50C272}"/>
                </a:ext>
              </a:extLst>
            </p:cNvPr>
            <p:cNvSpPr txBox="1"/>
            <p:nvPr/>
          </p:nvSpPr>
          <p:spPr>
            <a:xfrm>
              <a:off x="8866098" y="2774569"/>
              <a:ext cx="397866" cy="369332"/>
            </a:xfrm>
            <a:prstGeom prst="rect">
              <a:avLst/>
            </a:prstGeom>
            <a:noFill/>
          </p:spPr>
          <p:txBody>
            <a:bodyPr wrap="none" rtlCol="0">
              <a:spAutoFit/>
            </a:bodyPr>
            <a:lstStyle/>
            <a:p>
              <a:r>
                <a:rPr kumimoji="1" lang="en-US" altLang="ja-JP" dirty="0">
                  <a:latin typeface="Symbol" pitchFamily="2" charset="2"/>
                </a:rPr>
                <a:t>S</a:t>
              </a:r>
              <a:r>
                <a:rPr kumimoji="1" lang="en-US" altLang="ja-JP" baseline="30000" dirty="0">
                  <a:latin typeface="Symbol" pitchFamily="2" charset="2"/>
                </a:rPr>
                <a:t>0</a:t>
              </a:r>
              <a:endParaRPr kumimoji="1" lang="ja-JP" altLang="en-US" baseline="30000">
                <a:latin typeface="Symbol" pitchFamily="2" charset="2"/>
              </a:endParaRPr>
            </a:p>
          </p:txBody>
        </p:sp>
        <p:sp>
          <p:nvSpPr>
            <p:cNvPr id="24" name="テキスト ボックス 23">
              <a:extLst>
                <a:ext uri="{FF2B5EF4-FFF2-40B4-BE49-F238E27FC236}">
                  <a16:creationId xmlns:a16="http://schemas.microsoft.com/office/drawing/2014/main" id="{A67578CA-4D14-8998-431D-6FB823D814CF}"/>
                </a:ext>
              </a:extLst>
            </p:cNvPr>
            <p:cNvSpPr txBox="1"/>
            <p:nvPr/>
          </p:nvSpPr>
          <p:spPr>
            <a:xfrm>
              <a:off x="9151806" y="3371769"/>
              <a:ext cx="1000595" cy="646331"/>
            </a:xfrm>
            <a:prstGeom prst="rect">
              <a:avLst/>
            </a:prstGeom>
            <a:noFill/>
          </p:spPr>
          <p:txBody>
            <a:bodyPr wrap="none" rtlCol="0">
              <a:spAutoFit/>
            </a:bodyPr>
            <a:lstStyle/>
            <a:p>
              <a:r>
                <a:rPr kumimoji="1" lang="en-US" altLang="ja-JP" dirty="0">
                  <a:latin typeface="Symbol" pitchFamily="2" charset="2"/>
                </a:rPr>
                <a:t>S(1385)/</a:t>
              </a:r>
            </a:p>
            <a:p>
              <a:r>
                <a:rPr kumimoji="1" lang="en-US" altLang="ja-JP" dirty="0">
                  <a:latin typeface="Symbol" pitchFamily="2" charset="2"/>
                </a:rPr>
                <a:t>L(1405)</a:t>
              </a:r>
              <a:endParaRPr kumimoji="1" lang="ja-JP" altLang="en-US">
                <a:latin typeface="Symbol" pitchFamily="2" charset="2"/>
              </a:endParaRPr>
            </a:p>
          </p:txBody>
        </p:sp>
        <p:sp>
          <p:nvSpPr>
            <p:cNvPr id="25" name="テキスト ボックス 24">
              <a:extLst>
                <a:ext uri="{FF2B5EF4-FFF2-40B4-BE49-F238E27FC236}">
                  <a16:creationId xmlns:a16="http://schemas.microsoft.com/office/drawing/2014/main" id="{5F729976-655A-EBDD-E9AD-56B7CE1432EE}"/>
                </a:ext>
              </a:extLst>
            </p:cNvPr>
            <p:cNvSpPr txBox="1"/>
            <p:nvPr/>
          </p:nvSpPr>
          <p:spPr>
            <a:xfrm>
              <a:off x="10266577" y="3471762"/>
              <a:ext cx="958917" cy="369332"/>
            </a:xfrm>
            <a:prstGeom prst="rect">
              <a:avLst/>
            </a:prstGeom>
            <a:noFill/>
          </p:spPr>
          <p:txBody>
            <a:bodyPr wrap="none" rtlCol="0">
              <a:spAutoFit/>
            </a:bodyPr>
            <a:lstStyle/>
            <a:p>
              <a:r>
                <a:rPr kumimoji="1" lang="en-US" altLang="ja-JP" dirty="0">
                  <a:latin typeface="Symbol" pitchFamily="2" charset="2"/>
                </a:rPr>
                <a:t>L(1520)</a:t>
              </a:r>
              <a:endParaRPr kumimoji="1" lang="ja-JP" altLang="en-US">
                <a:latin typeface="Symbol" pitchFamily="2" charset="2"/>
              </a:endParaRPr>
            </a:p>
          </p:txBody>
        </p:sp>
      </p:grpSp>
      <p:sp>
        <p:nvSpPr>
          <p:cNvPr id="5" name="テキスト ボックス 4">
            <a:extLst>
              <a:ext uri="{FF2B5EF4-FFF2-40B4-BE49-F238E27FC236}">
                <a16:creationId xmlns:a16="http://schemas.microsoft.com/office/drawing/2014/main" id="{36B475D4-0A6F-3D0F-3E99-6C6D9A67B53F}"/>
              </a:ext>
            </a:extLst>
          </p:cNvPr>
          <p:cNvSpPr txBox="1"/>
          <p:nvPr/>
        </p:nvSpPr>
        <p:spPr>
          <a:xfrm>
            <a:off x="6108734" y="5482333"/>
            <a:ext cx="889262" cy="369332"/>
          </a:xfrm>
          <a:prstGeom prst="rect">
            <a:avLst/>
          </a:prstGeom>
          <a:noFill/>
        </p:spPr>
        <p:txBody>
          <a:bodyPr wrap="square" rtlCol="0">
            <a:spAutoFit/>
          </a:bodyPr>
          <a:lstStyle/>
          <a:p>
            <a:r>
              <a:rPr kumimoji="1" lang="en-US" altLang="ja-JP" dirty="0"/>
              <a:t>date</a:t>
            </a:r>
            <a:endParaRPr kumimoji="1" lang="ja-JP" altLang="en-US"/>
          </a:p>
        </p:txBody>
      </p:sp>
    </p:spTree>
    <p:extLst>
      <p:ext uri="{BB962C8B-B14F-4D97-AF65-F5344CB8AC3E}">
        <p14:creationId xmlns:p14="http://schemas.microsoft.com/office/powerpoint/2010/main" val="3206699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図 622" descr="ダイアグラム&#10;&#10;自動的に生成された説明">
            <a:extLst>
              <a:ext uri="{FF2B5EF4-FFF2-40B4-BE49-F238E27FC236}">
                <a16:creationId xmlns:a16="http://schemas.microsoft.com/office/drawing/2014/main" id="{1B3D950E-49FD-7358-A50B-55423B13C3AC}"/>
              </a:ext>
            </a:extLst>
          </p:cNvPr>
          <p:cNvPicPr>
            <a:picLocks noChangeAspect="1"/>
          </p:cNvPicPr>
          <p:nvPr/>
        </p:nvPicPr>
        <p:blipFill>
          <a:blip r:embed="rId3"/>
          <a:stretch>
            <a:fillRect/>
          </a:stretch>
        </p:blipFill>
        <p:spPr>
          <a:xfrm>
            <a:off x="3881229" y="1662642"/>
            <a:ext cx="3068352" cy="2470343"/>
          </a:xfrm>
          <a:prstGeom prst="rect">
            <a:avLst/>
          </a:prstGeom>
        </p:spPr>
      </p:pic>
      <p:sp>
        <p:nvSpPr>
          <p:cNvPr id="2" name="タイトル 1">
            <a:extLst>
              <a:ext uri="{FF2B5EF4-FFF2-40B4-BE49-F238E27FC236}">
                <a16:creationId xmlns:a16="http://schemas.microsoft.com/office/drawing/2014/main" id="{FA18F9F4-0E78-7842-80D3-0A09CBFAAB0F}"/>
              </a:ext>
            </a:extLst>
          </p:cNvPr>
          <p:cNvSpPr>
            <a:spLocks noGrp="1"/>
          </p:cNvSpPr>
          <p:nvPr>
            <p:ph type="title"/>
          </p:nvPr>
        </p:nvSpPr>
        <p:spPr>
          <a:xfrm>
            <a:off x="1034707" y="59656"/>
            <a:ext cx="9810604" cy="716228"/>
          </a:xfrm>
        </p:spPr>
        <p:txBody>
          <a:bodyPr/>
          <a:lstStyle/>
          <a:p>
            <a:r>
              <a:rPr lang="en-US" altLang="ja-JP" dirty="0"/>
              <a:t>Summary : </a:t>
            </a:r>
            <a:r>
              <a:rPr lang="en-US" altLang="ja-JP" dirty="0" err="1"/>
              <a:t>Hypernuclear</a:t>
            </a:r>
            <a:r>
              <a:rPr lang="en-US" altLang="ja-JP" dirty="0"/>
              <a:t> physics</a:t>
            </a:r>
            <a:endParaRPr kumimoji="1" lang="ja-JP" altLang="en-US"/>
          </a:p>
        </p:txBody>
      </p:sp>
      <p:sp>
        <p:nvSpPr>
          <p:cNvPr id="4" name="スライド番号プレースホルダー 3">
            <a:extLst>
              <a:ext uri="{FF2B5EF4-FFF2-40B4-BE49-F238E27FC236}">
                <a16:creationId xmlns:a16="http://schemas.microsoft.com/office/drawing/2014/main" id="{ADBC4A2E-2558-B44C-84A8-F395B8E157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AEF59-F28E-467C-9EA3-92D1CFAD475A}"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テキスト ボックス 6">
            <a:extLst>
              <a:ext uri="{FF2B5EF4-FFF2-40B4-BE49-F238E27FC236}">
                <a16:creationId xmlns:a16="http://schemas.microsoft.com/office/drawing/2014/main" id="{0B665D6C-7D7D-1941-985D-11AC43F507D8}"/>
              </a:ext>
            </a:extLst>
          </p:cNvPr>
          <p:cNvSpPr txBox="1"/>
          <p:nvPr/>
        </p:nvSpPr>
        <p:spPr>
          <a:xfrm>
            <a:off x="96073" y="842290"/>
            <a:ext cx="34195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srgbClr val="C00000"/>
                </a:solidFill>
                <a:effectLst/>
                <a:uLnTx/>
                <a:uFillTx/>
                <a:latin typeface="Arial" panose="020B0604020202020204"/>
                <a:ea typeface="MS PGothic" panose="020B0600070205080204" pitchFamily="34" charset="-128"/>
                <a:cs typeface="+mn-cs"/>
              </a:rPr>
              <a:t>Baryon-Baryon interaction</a:t>
            </a:r>
            <a:endParaRPr kumimoji="1" lang="ja-JP" altLang="en-US" sz="2000" b="1" i="0" u="sng" strike="noStrike" kern="1200" cap="none" spc="0" normalizeH="0" baseline="0" noProof="0">
              <a:ln>
                <a:noFill/>
              </a:ln>
              <a:solidFill>
                <a:srgbClr val="C00000"/>
              </a:solidFill>
              <a:effectLst/>
              <a:uLnTx/>
              <a:uFillTx/>
              <a:latin typeface="Arial" panose="020B0604020202020204"/>
              <a:ea typeface="MS PGothic" panose="020B0600070205080204" pitchFamily="34" charset="-128"/>
              <a:cs typeface="+mn-cs"/>
            </a:endParaRPr>
          </a:p>
        </p:txBody>
      </p:sp>
      <p:sp>
        <p:nvSpPr>
          <p:cNvPr id="63" name="テキスト ボックス 62">
            <a:extLst>
              <a:ext uri="{FF2B5EF4-FFF2-40B4-BE49-F238E27FC236}">
                <a16:creationId xmlns:a16="http://schemas.microsoft.com/office/drawing/2014/main" id="{3C16B5B9-9D20-3A4A-9297-AFEFDFAC0AFF}"/>
              </a:ext>
            </a:extLst>
          </p:cNvPr>
          <p:cNvSpPr txBox="1"/>
          <p:nvPr/>
        </p:nvSpPr>
        <p:spPr>
          <a:xfrm>
            <a:off x="7383775" y="854560"/>
            <a:ext cx="45369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srgbClr val="C00000"/>
                </a:solidFill>
                <a:effectLst/>
                <a:uLnTx/>
                <a:uFillTx/>
                <a:latin typeface="Arial" panose="020B0604020202020204"/>
                <a:ea typeface="MS PGothic" panose="020B0600070205080204" pitchFamily="34" charset="-128"/>
                <a:cs typeface="+mn-cs"/>
              </a:rPr>
              <a:t>Spectroscopy of heavy </a:t>
            </a:r>
            <a:r>
              <a:rPr kumimoji="1" lang="en-US" altLang="ja-JP" sz="2000" b="1" i="0" u="sng" strike="noStrike" kern="1200" cap="none" spc="0" normalizeH="0" baseline="0" noProof="0" dirty="0" err="1">
                <a:ln>
                  <a:noFill/>
                </a:ln>
                <a:solidFill>
                  <a:srgbClr val="C00000"/>
                </a:solidFill>
                <a:effectLst/>
                <a:uLnTx/>
                <a:uFillTx/>
                <a:latin typeface="Arial" panose="020B0604020202020204"/>
                <a:ea typeface="MS PGothic" panose="020B0600070205080204" pitchFamily="34" charset="-128"/>
                <a:cs typeface="+mn-cs"/>
              </a:rPr>
              <a:t>hypernuclei</a:t>
            </a:r>
            <a:endParaRPr kumimoji="1" lang="ja-JP" altLang="en-US" sz="2000" b="1" i="0" u="sng" strike="noStrike" kern="1200" cap="none" spc="0" normalizeH="0" baseline="0" noProof="0">
              <a:ln>
                <a:noFill/>
              </a:ln>
              <a:solidFill>
                <a:srgbClr val="C00000"/>
              </a:solidFill>
              <a:effectLst/>
              <a:uLnTx/>
              <a:uFillTx/>
              <a:latin typeface="Arial" panose="020B0604020202020204"/>
              <a:ea typeface="MS PGothic" panose="020B0600070205080204" pitchFamily="34" charset="-128"/>
              <a:cs typeface="+mn-cs"/>
            </a:endParaRPr>
          </a:p>
        </p:txBody>
      </p:sp>
      <p:grpSp>
        <p:nvGrpSpPr>
          <p:cNvPr id="100" name="グループ化 99">
            <a:extLst>
              <a:ext uri="{FF2B5EF4-FFF2-40B4-BE49-F238E27FC236}">
                <a16:creationId xmlns:a16="http://schemas.microsoft.com/office/drawing/2014/main" id="{095982D4-0B76-E44B-A1B4-71A27F862555}"/>
              </a:ext>
            </a:extLst>
          </p:cNvPr>
          <p:cNvGrpSpPr/>
          <p:nvPr/>
        </p:nvGrpSpPr>
        <p:grpSpPr>
          <a:xfrm>
            <a:off x="513796" y="1675241"/>
            <a:ext cx="1889303" cy="1341680"/>
            <a:chOff x="813108" y="2615054"/>
            <a:chExt cx="1889303" cy="1341680"/>
          </a:xfrm>
        </p:grpSpPr>
        <p:grpSp>
          <p:nvGrpSpPr>
            <p:cNvPr id="88" name="グループ化 87">
              <a:extLst>
                <a:ext uri="{FF2B5EF4-FFF2-40B4-BE49-F238E27FC236}">
                  <a16:creationId xmlns:a16="http://schemas.microsoft.com/office/drawing/2014/main" id="{D46E0D84-C077-C441-82CC-41ED9276CA84}"/>
                </a:ext>
              </a:extLst>
            </p:cNvPr>
            <p:cNvGrpSpPr/>
            <p:nvPr/>
          </p:nvGrpSpPr>
          <p:grpSpPr>
            <a:xfrm>
              <a:off x="813108" y="2615054"/>
              <a:ext cx="1889303" cy="1341680"/>
              <a:chOff x="8113217" y="5327624"/>
              <a:chExt cx="1889303" cy="1341680"/>
            </a:xfrm>
          </p:grpSpPr>
          <p:cxnSp>
            <p:nvCxnSpPr>
              <p:cNvPr id="89" name="直線矢印コネクタ 88">
                <a:extLst>
                  <a:ext uri="{FF2B5EF4-FFF2-40B4-BE49-F238E27FC236}">
                    <a16:creationId xmlns:a16="http://schemas.microsoft.com/office/drawing/2014/main" id="{5CC6CB79-884A-FC48-825B-A35B3005F58C}"/>
                  </a:ext>
                </a:extLst>
              </p:cNvPr>
              <p:cNvCxnSpPr>
                <a:cxnSpLocks/>
              </p:cNvCxnSpPr>
              <p:nvPr/>
            </p:nvCxnSpPr>
            <p:spPr>
              <a:xfrm flipV="1">
                <a:off x="8113217" y="6437955"/>
                <a:ext cx="804156" cy="4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円/楕円 24">
                <a:extLst>
                  <a:ext uri="{FF2B5EF4-FFF2-40B4-BE49-F238E27FC236}">
                    <a16:creationId xmlns:a16="http://schemas.microsoft.com/office/drawing/2014/main" id="{D7A6FCB9-55B4-6245-ACF0-73FB40635D96}"/>
                  </a:ext>
                </a:extLst>
              </p:cNvPr>
              <p:cNvSpPr/>
              <p:nvPr/>
            </p:nvSpPr>
            <p:spPr>
              <a:xfrm>
                <a:off x="8658598" y="6305744"/>
                <a:ext cx="237091" cy="23709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1" name="直線矢印コネクタ 90">
                <a:extLst>
                  <a:ext uri="{FF2B5EF4-FFF2-40B4-BE49-F238E27FC236}">
                    <a16:creationId xmlns:a16="http://schemas.microsoft.com/office/drawing/2014/main" id="{6E9D2F7C-1536-E84B-9D74-A607A0DDEFDD}"/>
                  </a:ext>
                </a:extLst>
              </p:cNvPr>
              <p:cNvCxnSpPr>
                <a:cxnSpLocks/>
              </p:cNvCxnSpPr>
              <p:nvPr/>
            </p:nvCxnSpPr>
            <p:spPr>
              <a:xfrm>
                <a:off x="8923307" y="6435294"/>
                <a:ext cx="1079213" cy="187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2" name="直線矢印コネクタ 91">
                <a:extLst>
                  <a:ext uri="{FF2B5EF4-FFF2-40B4-BE49-F238E27FC236}">
                    <a16:creationId xmlns:a16="http://schemas.microsoft.com/office/drawing/2014/main" id="{83D691D4-2BC2-E449-BAB8-63362D564EEA}"/>
                  </a:ext>
                </a:extLst>
              </p:cNvPr>
              <p:cNvCxnSpPr>
                <a:cxnSpLocks/>
              </p:cNvCxnSpPr>
              <p:nvPr/>
            </p:nvCxnSpPr>
            <p:spPr>
              <a:xfrm flipV="1">
                <a:off x="8892694" y="5327624"/>
                <a:ext cx="287333" cy="813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3" name="円/楕円 13">
                <a:extLst>
                  <a:ext uri="{FF2B5EF4-FFF2-40B4-BE49-F238E27FC236}">
                    <a16:creationId xmlns:a16="http://schemas.microsoft.com/office/drawing/2014/main" id="{54690844-1F14-F24C-A6FE-7BEBC9B5A389}"/>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4" name="円/楕円 13">
                <a:extLst>
                  <a:ext uri="{FF2B5EF4-FFF2-40B4-BE49-F238E27FC236}">
                    <a16:creationId xmlns:a16="http://schemas.microsoft.com/office/drawing/2014/main" id="{B5B31165-A1F8-EE43-992C-9F377BC45953}"/>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5" name="円/楕円 24">
                <a:extLst>
                  <a:ext uri="{FF2B5EF4-FFF2-40B4-BE49-F238E27FC236}">
                    <a16:creationId xmlns:a16="http://schemas.microsoft.com/office/drawing/2014/main" id="{372E9908-0CB4-CF4E-8AA6-B3930A04D2FC}"/>
                  </a:ext>
                </a:extLst>
              </p:cNvPr>
              <p:cNvSpPr/>
              <p:nvPr/>
            </p:nvSpPr>
            <p:spPr>
              <a:xfrm>
                <a:off x="9564810" y="6432213"/>
                <a:ext cx="237091" cy="237091"/>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97" name="直線コネクタ 96">
                <a:extLst>
                  <a:ext uri="{FF2B5EF4-FFF2-40B4-BE49-F238E27FC236}">
                    <a16:creationId xmlns:a16="http://schemas.microsoft.com/office/drawing/2014/main" id="{E7782D61-8F92-FE4F-9C6A-ABB92294C129}"/>
                  </a:ext>
                </a:extLst>
              </p:cNvPr>
              <p:cNvCxnSpPr>
                <a:cxnSpLocks/>
              </p:cNvCxnSpPr>
              <p:nvPr/>
            </p:nvCxnSpPr>
            <p:spPr>
              <a:xfrm flipH="1">
                <a:off x="8813059" y="6232155"/>
                <a:ext cx="39555" cy="128160"/>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A00D4A15-E479-9546-B1C6-85E1E1079954}"/>
                  </a:ext>
                </a:extLst>
              </p:cNvPr>
              <p:cNvSpPr txBox="1"/>
              <p:nvPr/>
            </p:nvSpPr>
            <p:spPr>
              <a:xfrm>
                <a:off x="9615831" y="6078522"/>
                <a:ext cx="3433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grpSp>
        <p:pic>
          <p:nvPicPr>
            <p:cNvPr id="99" name="図 98">
              <a:extLst>
                <a:ext uri="{FF2B5EF4-FFF2-40B4-BE49-F238E27FC236}">
                  <a16:creationId xmlns:a16="http://schemas.microsoft.com/office/drawing/2014/main" id="{8B4D9BF2-90D4-9C44-AE68-598FEDEA4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1318875" y="3359396"/>
              <a:ext cx="187734" cy="282858"/>
            </a:xfrm>
            <a:prstGeom prst="rect">
              <a:avLst/>
            </a:prstGeom>
          </p:spPr>
        </p:pic>
      </p:grpSp>
      <p:sp>
        <p:nvSpPr>
          <p:cNvPr id="101" name="テキスト ボックス 100">
            <a:extLst>
              <a:ext uri="{FF2B5EF4-FFF2-40B4-BE49-F238E27FC236}">
                <a16:creationId xmlns:a16="http://schemas.microsoft.com/office/drawing/2014/main" id="{B002D930-21DD-AC4D-8790-A26F9A5BF142}"/>
              </a:ext>
            </a:extLst>
          </p:cNvPr>
          <p:cNvSpPr txBox="1"/>
          <p:nvPr/>
        </p:nvSpPr>
        <p:spPr>
          <a:xfrm>
            <a:off x="1671898" y="1778524"/>
            <a:ext cx="316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05" name="直線矢印コネクタ 104">
            <a:extLst>
              <a:ext uri="{FF2B5EF4-FFF2-40B4-BE49-F238E27FC236}">
                <a16:creationId xmlns:a16="http://schemas.microsoft.com/office/drawing/2014/main" id="{79B5E143-4EA8-4245-8341-E5D96CF60020}"/>
              </a:ext>
            </a:extLst>
          </p:cNvPr>
          <p:cNvCxnSpPr>
            <a:cxnSpLocks/>
          </p:cNvCxnSpPr>
          <p:nvPr/>
        </p:nvCxnSpPr>
        <p:spPr>
          <a:xfrm>
            <a:off x="199261" y="5093335"/>
            <a:ext cx="344344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F1EB5D46-4CFE-3F41-B59E-37AC1D25EB14}"/>
              </a:ext>
            </a:extLst>
          </p:cNvPr>
          <p:cNvSpPr txBox="1"/>
          <p:nvPr/>
        </p:nvSpPr>
        <p:spPr>
          <a:xfrm>
            <a:off x="492649" y="4619545"/>
            <a:ext cx="21327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Two-body YN int.</a:t>
            </a:r>
            <a:endParaRPr kumimoji="1" lang="ja-JP" altLang="en-US" sz="20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mn-cs"/>
            </a:endParaRPr>
          </a:p>
        </p:txBody>
      </p:sp>
      <p:cxnSp>
        <p:nvCxnSpPr>
          <p:cNvPr id="107" name="直線矢印コネクタ 106">
            <a:extLst>
              <a:ext uri="{FF2B5EF4-FFF2-40B4-BE49-F238E27FC236}">
                <a16:creationId xmlns:a16="http://schemas.microsoft.com/office/drawing/2014/main" id="{BFFA09E5-A94E-D246-98BC-C6321D65CE5B}"/>
              </a:ext>
            </a:extLst>
          </p:cNvPr>
          <p:cNvCxnSpPr/>
          <p:nvPr/>
        </p:nvCxnSpPr>
        <p:spPr>
          <a:xfrm>
            <a:off x="2087163" y="5722959"/>
            <a:ext cx="3630283"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F501C50B-8A57-714C-9930-096E753A2660}"/>
              </a:ext>
            </a:extLst>
          </p:cNvPr>
          <p:cNvSpPr txBox="1"/>
          <p:nvPr/>
        </p:nvSpPr>
        <p:spPr>
          <a:xfrm>
            <a:off x="2255089" y="5264884"/>
            <a:ext cx="45672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S</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 coupling, </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NN int., </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X</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 int. </a:t>
            </a:r>
            <a:endParaRPr kumimoji="1" lang="ja-JP" altLang="en-US" sz="20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mn-cs"/>
            </a:endParaRPr>
          </a:p>
        </p:txBody>
      </p:sp>
      <p:cxnSp>
        <p:nvCxnSpPr>
          <p:cNvPr id="109" name="直線矢印コネクタ 108">
            <a:extLst>
              <a:ext uri="{FF2B5EF4-FFF2-40B4-BE49-F238E27FC236}">
                <a16:creationId xmlns:a16="http://schemas.microsoft.com/office/drawing/2014/main" id="{BEDA9AE7-81C1-464B-B3C6-BA4CA8B94A6D}"/>
              </a:ext>
            </a:extLst>
          </p:cNvPr>
          <p:cNvCxnSpPr>
            <a:cxnSpLocks/>
          </p:cNvCxnSpPr>
          <p:nvPr/>
        </p:nvCxnSpPr>
        <p:spPr>
          <a:xfrm>
            <a:off x="4679550" y="6347658"/>
            <a:ext cx="549812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テキスト ボックス 110">
            <a:extLst>
              <a:ext uri="{FF2B5EF4-FFF2-40B4-BE49-F238E27FC236}">
                <a16:creationId xmlns:a16="http://schemas.microsoft.com/office/drawing/2014/main" id="{66EDA486-8CF9-1C4A-80FC-EC640418179E}"/>
              </a:ext>
            </a:extLst>
          </p:cNvPr>
          <p:cNvSpPr txBox="1"/>
          <p:nvPr/>
        </p:nvSpPr>
        <p:spPr>
          <a:xfrm>
            <a:off x="5321600" y="5947548"/>
            <a:ext cx="45146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Density dependent </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 int., </a:t>
            </a:r>
            <a:r>
              <a:rPr kumimoji="1" lang="en-US" altLang="ja-JP" sz="2000" b="0"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NN int.</a:t>
            </a:r>
            <a:endParaRPr kumimoji="1" lang="ja-JP" altLang="en-US" sz="20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mn-cs"/>
            </a:endParaRPr>
          </a:p>
        </p:txBody>
      </p:sp>
      <p:sp>
        <p:nvSpPr>
          <p:cNvPr id="6" name="テキスト ボックス 5">
            <a:extLst>
              <a:ext uri="{FF2B5EF4-FFF2-40B4-BE49-F238E27FC236}">
                <a16:creationId xmlns:a16="http://schemas.microsoft.com/office/drawing/2014/main" id="{FCB91AF9-23FB-3C43-BF09-5B23F59E395C}"/>
              </a:ext>
            </a:extLst>
          </p:cNvPr>
          <p:cNvSpPr txBox="1"/>
          <p:nvPr/>
        </p:nvSpPr>
        <p:spPr>
          <a:xfrm>
            <a:off x="3489624" y="855283"/>
            <a:ext cx="39485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Study of  light </a:t>
            </a:r>
            <a:r>
              <a:rPr kumimoji="1" lang="en-US" altLang="ja-JP" sz="2000" b="1" i="0" u="sng" strike="noStrike" kern="1200" cap="none" spc="0" normalizeH="0" baseline="0" noProof="0" dirty="0">
                <a:ln>
                  <a:noFill/>
                </a:ln>
                <a:solidFill>
                  <a:srgbClr val="C00000"/>
                </a:solidFill>
                <a:effectLst/>
                <a:uLnTx/>
                <a:uFillTx/>
                <a:latin typeface="Symbol" pitchFamily="2" charset="2"/>
                <a:ea typeface="ＭＳ Ｐゴシック" panose="020B0600070205080204" pitchFamily="34" charset="-128"/>
                <a:cs typeface="+mn-cs"/>
              </a:rPr>
              <a:t>L,</a:t>
            </a:r>
            <a:r>
              <a:rPr kumimoji="1" lang="en-US" altLang="ja-JP" sz="2000" b="1" i="0" u="sng"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a:t>
            </a:r>
            <a:r>
              <a:rPr kumimoji="1" lang="en-US" altLang="ja-JP" sz="2000" b="1" i="0" u="sng" strike="noStrike" kern="1200" cap="none" spc="0" normalizeH="0" baseline="0" noProof="0" dirty="0">
                <a:ln>
                  <a:noFill/>
                </a:ln>
                <a:solidFill>
                  <a:srgbClr val="C00000"/>
                </a:solidFill>
                <a:effectLst/>
                <a:uLnTx/>
                <a:uFillTx/>
                <a:latin typeface="Symbol" pitchFamily="2" charset="2"/>
                <a:ea typeface="ＭＳ Ｐゴシック" panose="020B0600070205080204" pitchFamily="34" charset="-128"/>
                <a:cs typeface="+mn-cs"/>
              </a:rPr>
              <a:t>X</a:t>
            </a:r>
            <a:r>
              <a:rPr kumimoji="1" lang="en-US" altLang="ja-JP" sz="2000" b="1" i="0" u="sng"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 </a:t>
            </a:r>
            <a:r>
              <a:rPr kumimoji="1" lang="en-US" altLang="ja-JP" sz="2000" b="1" i="0" u="sng" strike="noStrike" kern="1200" cap="none" spc="0" normalizeH="0" baseline="0" noProof="0" dirty="0" err="1">
                <a:ln>
                  <a:noFill/>
                </a:ln>
                <a:solidFill>
                  <a:srgbClr val="C00000"/>
                </a:solidFill>
                <a:effectLst/>
                <a:uLnTx/>
                <a:uFillTx/>
                <a:latin typeface="Arial" panose="020B0604020202020204"/>
                <a:ea typeface="ＭＳ Ｐゴシック" panose="020B0600070205080204" pitchFamily="34" charset="-128"/>
                <a:cs typeface="+mn-cs"/>
              </a:rPr>
              <a:t>hypernuclei</a:t>
            </a:r>
            <a:endParaRPr kumimoji="1" lang="ja-JP" altLang="en-US" sz="2000" b="1" i="0" u="sng"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grpSp>
        <p:nvGrpSpPr>
          <p:cNvPr id="12" name="グループ化 11">
            <a:extLst>
              <a:ext uri="{FF2B5EF4-FFF2-40B4-BE49-F238E27FC236}">
                <a16:creationId xmlns:a16="http://schemas.microsoft.com/office/drawing/2014/main" id="{CC74DE68-5CC0-954C-B29A-52A35C82AA5C}"/>
              </a:ext>
            </a:extLst>
          </p:cNvPr>
          <p:cNvGrpSpPr/>
          <p:nvPr/>
        </p:nvGrpSpPr>
        <p:grpSpPr>
          <a:xfrm>
            <a:off x="6884581" y="2965951"/>
            <a:ext cx="3561582" cy="2757008"/>
            <a:chOff x="2999854" y="3079098"/>
            <a:chExt cx="3853928" cy="2983312"/>
          </a:xfrm>
        </p:grpSpPr>
        <p:grpSp>
          <p:nvGrpSpPr>
            <p:cNvPr id="10" name="グループ化 9">
              <a:extLst>
                <a:ext uri="{FF2B5EF4-FFF2-40B4-BE49-F238E27FC236}">
                  <a16:creationId xmlns:a16="http://schemas.microsoft.com/office/drawing/2014/main" id="{97CBB449-2E44-BA49-99AD-5ED5EDDF83FE}"/>
                </a:ext>
              </a:extLst>
            </p:cNvPr>
            <p:cNvGrpSpPr/>
            <p:nvPr/>
          </p:nvGrpSpPr>
          <p:grpSpPr>
            <a:xfrm>
              <a:off x="2999854" y="3079098"/>
              <a:ext cx="3853928" cy="2983312"/>
              <a:chOff x="523319" y="0"/>
              <a:chExt cx="8859362" cy="6858000"/>
            </a:xfrm>
          </p:grpSpPr>
          <p:pic>
            <p:nvPicPr>
              <p:cNvPr id="72" name="図 71">
                <a:extLst>
                  <a:ext uri="{FF2B5EF4-FFF2-40B4-BE49-F238E27FC236}">
                    <a16:creationId xmlns:a16="http://schemas.microsoft.com/office/drawing/2014/main" id="{62874E96-7106-F848-A7C6-FB8C8B2CE879}"/>
                  </a:ext>
                </a:extLst>
              </p:cNvPr>
              <p:cNvPicPr>
                <a:picLocks noChangeAspect="1"/>
              </p:cNvPicPr>
              <p:nvPr/>
            </p:nvPicPr>
            <p:blipFill>
              <a:blip r:embed="rId5"/>
              <a:stretch>
                <a:fillRect/>
              </a:stretch>
            </p:blipFill>
            <p:spPr>
              <a:xfrm>
                <a:off x="523319" y="0"/>
                <a:ext cx="8859362" cy="6858000"/>
              </a:xfrm>
              <a:prstGeom prst="rect">
                <a:avLst/>
              </a:prstGeom>
            </p:spPr>
          </p:pic>
          <p:sp>
            <p:nvSpPr>
              <p:cNvPr id="77" name="テキスト ボックス 76">
                <a:extLst>
                  <a:ext uri="{FF2B5EF4-FFF2-40B4-BE49-F238E27FC236}">
                    <a16:creationId xmlns:a16="http://schemas.microsoft.com/office/drawing/2014/main" id="{02E0E64F-EB27-1949-AE10-164FBC8EF727}"/>
                  </a:ext>
                </a:extLst>
              </p:cNvPr>
              <p:cNvSpPr txBox="1"/>
              <p:nvPr/>
            </p:nvSpPr>
            <p:spPr>
              <a:xfrm>
                <a:off x="2317226" y="5133537"/>
                <a:ext cx="81511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8" name="テキスト ボックス 77">
                <a:extLst>
                  <a:ext uri="{FF2B5EF4-FFF2-40B4-BE49-F238E27FC236}">
                    <a16:creationId xmlns:a16="http://schemas.microsoft.com/office/drawing/2014/main" id="{F4325BC8-7F68-FC41-B41F-8F7BA4D42995}"/>
                  </a:ext>
                </a:extLst>
              </p:cNvPr>
              <p:cNvSpPr txBox="1"/>
              <p:nvPr/>
            </p:nvSpPr>
            <p:spPr>
              <a:xfrm>
                <a:off x="3389567" y="4353011"/>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0" name="テキスト ボックス 79">
                <a:extLst>
                  <a:ext uri="{FF2B5EF4-FFF2-40B4-BE49-F238E27FC236}">
                    <a16:creationId xmlns:a16="http://schemas.microsoft.com/office/drawing/2014/main" id="{62E99035-43DE-A941-8DB2-B965F041EEC8}"/>
                  </a:ext>
                </a:extLst>
              </p:cNvPr>
              <p:cNvSpPr txBox="1"/>
              <p:nvPr/>
            </p:nvSpPr>
            <p:spPr>
              <a:xfrm>
                <a:off x="5237765" y="2211098"/>
                <a:ext cx="722992"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1" name="テキスト ボックス 80">
                <a:extLst>
                  <a:ext uri="{FF2B5EF4-FFF2-40B4-BE49-F238E27FC236}">
                    <a16:creationId xmlns:a16="http://schemas.microsoft.com/office/drawing/2014/main" id="{D4C72EFD-766F-EE44-BE64-1BE462515C93}"/>
                  </a:ext>
                </a:extLst>
              </p:cNvPr>
              <p:cNvSpPr txBox="1"/>
              <p:nvPr/>
            </p:nvSpPr>
            <p:spPr>
              <a:xfrm>
                <a:off x="4342759" y="3372110"/>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2" name="テキスト ボックス 81">
                <a:extLst>
                  <a:ext uri="{FF2B5EF4-FFF2-40B4-BE49-F238E27FC236}">
                    <a16:creationId xmlns:a16="http://schemas.microsoft.com/office/drawing/2014/main" id="{8722E462-0D1B-1A46-8C1E-C6B0C7FD818E}"/>
                  </a:ext>
                </a:extLst>
              </p:cNvPr>
              <p:cNvSpPr txBox="1"/>
              <p:nvPr/>
            </p:nvSpPr>
            <p:spPr>
              <a:xfrm>
                <a:off x="7781458" y="149543"/>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3" name="テキスト ボックス 82">
                <a:extLst>
                  <a:ext uri="{FF2B5EF4-FFF2-40B4-BE49-F238E27FC236}">
                    <a16:creationId xmlns:a16="http://schemas.microsoft.com/office/drawing/2014/main" id="{28AA7C41-5658-A74D-BE73-13917AA2D973}"/>
                  </a:ext>
                </a:extLst>
              </p:cNvPr>
              <p:cNvSpPr txBox="1"/>
              <p:nvPr/>
            </p:nvSpPr>
            <p:spPr>
              <a:xfrm>
                <a:off x="6481740" y="804622"/>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pic>
          <p:nvPicPr>
            <p:cNvPr id="84" name="図 83" descr="グラフ, ヒストグラム&#10;&#10;自動的に生成された説明">
              <a:extLst>
                <a:ext uri="{FF2B5EF4-FFF2-40B4-BE49-F238E27FC236}">
                  <a16:creationId xmlns:a16="http://schemas.microsoft.com/office/drawing/2014/main" id="{73A349A4-3377-C849-96F2-467A3912FFAD}"/>
                </a:ext>
              </a:extLst>
            </p:cNvPr>
            <p:cNvPicPr>
              <a:picLocks noChangeAspect="1"/>
            </p:cNvPicPr>
            <p:nvPr/>
          </p:nvPicPr>
          <p:blipFill rotWithShape="1">
            <a:blip r:embed="rId6">
              <a:extLst>
                <a:ext uri="{28A0092B-C50C-407E-A947-70E740481C1C}">
                  <a14:useLocalDpi xmlns:a14="http://schemas.microsoft.com/office/drawing/2010/main" val="0"/>
                </a:ext>
              </a:extLst>
            </a:blip>
            <a:srcRect l="21759" t="5141" r="47435" b="65745"/>
            <a:stretch/>
          </p:blipFill>
          <p:spPr>
            <a:xfrm>
              <a:off x="3886601" y="3354836"/>
              <a:ext cx="1156953" cy="850117"/>
            </a:xfrm>
            <a:prstGeom prst="rect">
              <a:avLst/>
            </a:prstGeom>
          </p:spPr>
        </p:pic>
      </p:grpSp>
      <p:grpSp>
        <p:nvGrpSpPr>
          <p:cNvPr id="131" name="グループ化 130">
            <a:extLst>
              <a:ext uri="{FF2B5EF4-FFF2-40B4-BE49-F238E27FC236}">
                <a16:creationId xmlns:a16="http://schemas.microsoft.com/office/drawing/2014/main" id="{B5DE562D-89BE-C8B6-625D-591EB44F0D47}"/>
              </a:ext>
            </a:extLst>
          </p:cNvPr>
          <p:cNvGrpSpPr/>
          <p:nvPr/>
        </p:nvGrpSpPr>
        <p:grpSpPr>
          <a:xfrm>
            <a:off x="359268" y="3311262"/>
            <a:ext cx="2219885" cy="1180804"/>
            <a:chOff x="123881" y="664648"/>
            <a:chExt cx="4047383" cy="2152889"/>
          </a:xfrm>
        </p:grpSpPr>
        <p:sp>
          <p:nvSpPr>
            <p:cNvPr id="11" name="円/楕円 10">
              <a:extLst>
                <a:ext uri="{FF2B5EF4-FFF2-40B4-BE49-F238E27FC236}">
                  <a16:creationId xmlns:a16="http://schemas.microsoft.com/office/drawing/2014/main" id="{93C7BDCB-A06C-6E36-DE4E-A9886D61E371}"/>
                </a:ext>
              </a:extLst>
            </p:cNvPr>
            <p:cNvSpPr/>
            <p:nvPr/>
          </p:nvSpPr>
          <p:spPr>
            <a:xfrm>
              <a:off x="1509010" y="967623"/>
              <a:ext cx="1211809" cy="1211809"/>
            </a:xfrm>
            <a:prstGeom prst="ellipse">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3" name="ストライプ矢印 12">
              <a:extLst>
                <a:ext uri="{FF2B5EF4-FFF2-40B4-BE49-F238E27FC236}">
                  <a16:creationId xmlns:a16="http://schemas.microsoft.com/office/drawing/2014/main" id="{A4192772-5C0D-0755-9126-38D3BD95AC14}"/>
                </a:ext>
              </a:extLst>
            </p:cNvPr>
            <p:cNvSpPr/>
            <p:nvPr/>
          </p:nvSpPr>
          <p:spPr>
            <a:xfrm>
              <a:off x="123881" y="1486078"/>
              <a:ext cx="1821519" cy="1014754"/>
            </a:xfrm>
            <a:prstGeom prst="stripedRightArrow">
              <a:avLst/>
            </a:prstGeom>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14" name="グループ化 29">
              <a:extLst>
                <a:ext uri="{FF2B5EF4-FFF2-40B4-BE49-F238E27FC236}">
                  <a16:creationId xmlns:a16="http://schemas.microsoft.com/office/drawing/2014/main" id="{415AD2F7-9C18-5152-4811-AF754E0830A2}"/>
                </a:ext>
              </a:extLst>
            </p:cNvPr>
            <p:cNvGrpSpPr/>
            <p:nvPr/>
          </p:nvGrpSpPr>
          <p:grpSpPr>
            <a:xfrm>
              <a:off x="536136" y="1739939"/>
              <a:ext cx="612649" cy="616191"/>
              <a:chOff x="0" y="-1"/>
              <a:chExt cx="745067" cy="749378"/>
            </a:xfrm>
          </p:grpSpPr>
          <p:sp>
            <p:nvSpPr>
              <p:cNvPr id="15" name="円/楕円 27">
                <a:extLst>
                  <a:ext uri="{FF2B5EF4-FFF2-40B4-BE49-F238E27FC236}">
                    <a16:creationId xmlns:a16="http://schemas.microsoft.com/office/drawing/2014/main" id="{7EF9C946-705F-F387-AC2E-18AF7DC3055B}"/>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円/楕円 13">
                <a:extLst>
                  <a:ext uri="{FF2B5EF4-FFF2-40B4-BE49-F238E27FC236}">
                    <a16:creationId xmlns:a16="http://schemas.microsoft.com/office/drawing/2014/main" id="{CEB6DF73-29CB-F688-9A4B-24C0C324230E}"/>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円/楕円 14">
                <a:extLst>
                  <a:ext uri="{FF2B5EF4-FFF2-40B4-BE49-F238E27FC236}">
                    <a16:creationId xmlns:a16="http://schemas.microsoft.com/office/drawing/2014/main" id="{A96DBF4E-D4F3-26AE-E691-55B0F62399C6}"/>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円/楕円 15">
                <a:extLst>
                  <a:ext uri="{FF2B5EF4-FFF2-40B4-BE49-F238E27FC236}">
                    <a16:creationId xmlns:a16="http://schemas.microsoft.com/office/drawing/2014/main" id="{006A7E29-13B9-BE3C-0C90-A2086F9A729A}"/>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円/楕円 16">
                <a:extLst>
                  <a:ext uri="{FF2B5EF4-FFF2-40B4-BE49-F238E27FC236}">
                    <a16:creationId xmlns:a16="http://schemas.microsoft.com/office/drawing/2014/main" id="{48E4693B-0346-90BD-EBC7-B44D37884BC6}"/>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円/楕円 17">
                <a:extLst>
                  <a:ext uri="{FF2B5EF4-FFF2-40B4-BE49-F238E27FC236}">
                    <a16:creationId xmlns:a16="http://schemas.microsoft.com/office/drawing/2014/main" id="{29B7CDAD-9E87-5473-086B-9B255EF944BC}"/>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円/楕円 18">
                <a:extLst>
                  <a:ext uri="{FF2B5EF4-FFF2-40B4-BE49-F238E27FC236}">
                    <a16:creationId xmlns:a16="http://schemas.microsoft.com/office/drawing/2014/main" id="{E8D4C2F7-B621-93C9-8DA2-74E54AD67D0A}"/>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円/楕円 19">
                <a:extLst>
                  <a:ext uri="{FF2B5EF4-FFF2-40B4-BE49-F238E27FC236}">
                    <a16:creationId xmlns:a16="http://schemas.microsoft.com/office/drawing/2014/main" id="{31BE4DFA-863D-E66B-8C3B-5702B7E8500D}"/>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円/楕円 20">
                <a:extLst>
                  <a:ext uri="{FF2B5EF4-FFF2-40B4-BE49-F238E27FC236}">
                    <a16:creationId xmlns:a16="http://schemas.microsoft.com/office/drawing/2014/main" id="{6853BD3A-6D35-97B7-D5F5-E6E9106756BA}"/>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円/楕円 21">
                <a:extLst>
                  <a:ext uri="{FF2B5EF4-FFF2-40B4-BE49-F238E27FC236}">
                    <a16:creationId xmlns:a16="http://schemas.microsoft.com/office/drawing/2014/main" id="{6FBF1EE4-AA54-CF82-CA91-B749AF08CC0F}"/>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円/楕円 22">
                <a:extLst>
                  <a:ext uri="{FF2B5EF4-FFF2-40B4-BE49-F238E27FC236}">
                    <a16:creationId xmlns:a16="http://schemas.microsoft.com/office/drawing/2014/main" id="{1E88354C-FA6F-359E-6EFA-A5B38BEFAE7E}"/>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円/楕円 23">
                <a:extLst>
                  <a:ext uri="{FF2B5EF4-FFF2-40B4-BE49-F238E27FC236}">
                    <a16:creationId xmlns:a16="http://schemas.microsoft.com/office/drawing/2014/main" id="{E7D2322D-7949-3706-9A48-3A8C19770F86}"/>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円/楕円 25">
                <a:extLst>
                  <a:ext uri="{FF2B5EF4-FFF2-40B4-BE49-F238E27FC236}">
                    <a16:creationId xmlns:a16="http://schemas.microsoft.com/office/drawing/2014/main" id="{A06B99E4-1396-6BB7-3800-0BB2E1ACB4E4}"/>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円/楕円 26">
                <a:extLst>
                  <a:ext uri="{FF2B5EF4-FFF2-40B4-BE49-F238E27FC236}">
                    <a16:creationId xmlns:a16="http://schemas.microsoft.com/office/drawing/2014/main" id="{1E11AD68-44CD-A8C1-5F79-123C8DCFAA2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円/楕円 28">
                <a:extLst>
                  <a:ext uri="{FF2B5EF4-FFF2-40B4-BE49-F238E27FC236}">
                    <a16:creationId xmlns:a16="http://schemas.microsoft.com/office/drawing/2014/main" id="{5DA401F7-D6A4-BAFA-0B35-385D7821FB14}"/>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 name="ストライプ矢印 29">
              <a:extLst>
                <a:ext uri="{FF2B5EF4-FFF2-40B4-BE49-F238E27FC236}">
                  <a16:creationId xmlns:a16="http://schemas.microsoft.com/office/drawing/2014/main" id="{D00E8A74-33CC-A4E7-A1DB-CC4DEDAEFC06}"/>
                </a:ext>
              </a:extLst>
            </p:cNvPr>
            <p:cNvSpPr/>
            <p:nvPr/>
          </p:nvSpPr>
          <p:spPr>
            <a:xfrm rot="10800000">
              <a:off x="2338728" y="664648"/>
              <a:ext cx="1832536" cy="1020892"/>
            </a:xfrm>
            <a:prstGeom prst="stripedRightArrow">
              <a:avLst/>
            </a:prstGeom>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31" name="グループ化 29">
              <a:extLst>
                <a:ext uri="{FF2B5EF4-FFF2-40B4-BE49-F238E27FC236}">
                  <a16:creationId xmlns:a16="http://schemas.microsoft.com/office/drawing/2014/main" id="{0DEDFE68-2A35-61C4-F08F-EDEC2553D676}"/>
                </a:ext>
              </a:extLst>
            </p:cNvPr>
            <p:cNvGrpSpPr/>
            <p:nvPr/>
          </p:nvGrpSpPr>
          <p:grpSpPr>
            <a:xfrm>
              <a:off x="3051091" y="805061"/>
              <a:ext cx="612649" cy="616191"/>
              <a:chOff x="0" y="-1"/>
              <a:chExt cx="745067" cy="749378"/>
            </a:xfrm>
          </p:grpSpPr>
          <p:sp>
            <p:nvSpPr>
              <p:cNvPr id="32" name="円/楕円 27">
                <a:extLst>
                  <a:ext uri="{FF2B5EF4-FFF2-40B4-BE49-F238E27FC236}">
                    <a16:creationId xmlns:a16="http://schemas.microsoft.com/office/drawing/2014/main" id="{ACE1BC1C-9A58-CEEA-DE55-8254E28ECB5A}"/>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円/楕円 13">
                <a:extLst>
                  <a:ext uri="{FF2B5EF4-FFF2-40B4-BE49-F238E27FC236}">
                    <a16:creationId xmlns:a16="http://schemas.microsoft.com/office/drawing/2014/main" id="{8A28B0EB-AC77-CE85-24CC-C45085B5782D}"/>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円/楕円 14">
                <a:extLst>
                  <a:ext uri="{FF2B5EF4-FFF2-40B4-BE49-F238E27FC236}">
                    <a16:creationId xmlns:a16="http://schemas.microsoft.com/office/drawing/2014/main" id="{CF3D9145-4479-C512-605E-9C01278AA72C}"/>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円/楕円 15">
                <a:extLst>
                  <a:ext uri="{FF2B5EF4-FFF2-40B4-BE49-F238E27FC236}">
                    <a16:creationId xmlns:a16="http://schemas.microsoft.com/office/drawing/2014/main" id="{2797713B-CDFD-4CF8-29A2-CDC96DFB3338}"/>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円/楕円 16">
                <a:extLst>
                  <a:ext uri="{FF2B5EF4-FFF2-40B4-BE49-F238E27FC236}">
                    <a16:creationId xmlns:a16="http://schemas.microsoft.com/office/drawing/2014/main" id="{CE701740-8327-513F-31F8-521FE472D73F}"/>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円/楕円 17">
                <a:extLst>
                  <a:ext uri="{FF2B5EF4-FFF2-40B4-BE49-F238E27FC236}">
                    <a16:creationId xmlns:a16="http://schemas.microsoft.com/office/drawing/2014/main" id="{E72DB709-FF0A-0ECD-26C7-19D6F72284AF}"/>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円/楕円 18">
                <a:extLst>
                  <a:ext uri="{FF2B5EF4-FFF2-40B4-BE49-F238E27FC236}">
                    <a16:creationId xmlns:a16="http://schemas.microsoft.com/office/drawing/2014/main" id="{33434D85-2C01-D747-E79B-D310018ECC9B}"/>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円/楕円 19">
                <a:extLst>
                  <a:ext uri="{FF2B5EF4-FFF2-40B4-BE49-F238E27FC236}">
                    <a16:creationId xmlns:a16="http://schemas.microsoft.com/office/drawing/2014/main" id="{F75FE84A-DBD9-481E-7F96-DF883C4F0B5C}"/>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円/楕円 20">
                <a:extLst>
                  <a:ext uri="{FF2B5EF4-FFF2-40B4-BE49-F238E27FC236}">
                    <a16:creationId xmlns:a16="http://schemas.microsoft.com/office/drawing/2014/main" id="{7A8A6AE7-0192-FD6E-6009-79C961D75B9C}"/>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円/楕円 21">
                <a:extLst>
                  <a:ext uri="{FF2B5EF4-FFF2-40B4-BE49-F238E27FC236}">
                    <a16:creationId xmlns:a16="http://schemas.microsoft.com/office/drawing/2014/main" id="{8466D61A-EF0D-80AE-3C47-76457EA6783F}"/>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円/楕円 22">
                <a:extLst>
                  <a:ext uri="{FF2B5EF4-FFF2-40B4-BE49-F238E27FC236}">
                    <a16:creationId xmlns:a16="http://schemas.microsoft.com/office/drawing/2014/main" id="{201280D6-76C8-A349-8A51-A2199F57BCF9}"/>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円/楕円 23">
                <a:extLst>
                  <a:ext uri="{FF2B5EF4-FFF2-40B4-BE49-F238E27FC236}">
                    <a16:creationId xmlns:a16="http://schemas.microsoft.com/office/drawing/2014/main" id="{3F6849A6-8C3B-EAA1-741B-7EA15F2105CD}"/>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円/楕円 25">
                <a:extLst>
                  <a:ext uri="{FF2B5EF4-FFF2-40B4-BE49-F238E27FC236}">
                    <a16:creationId xmlns:a16="http://schemas.microsoft.com/office/drawing/2014/main" id="{55921A04-1391-4754-0388-4F2A73FC9526}"/>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円/楕円 26">
                <a:extLst>
                  <a:ext uri="{FF2B5EF4-FFF2-40B4-BE49-F238E27FC236}">
                    <a16:creationId xmlns:a16="http://schemas.microsoft.com/office/drawing/2014/main" id="{3FE709C1-FD72-BD0C-7F27-2D6D935F0978}"/>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円/楕円 28">
                <a:extLst>
                  <a:ext uri="{FF2B5EF4-FFF2-40B4-BE49-F238E27FC236}">
                    <a16:creationId xmlns:a16="http://schemas.microsoft.com/office/drawing/2014/main" id="{895F8D0C-1613-D4CB-9605-D4D38AD39939}"/>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6" name="爆発 2 85">
              <a:extLst>
                <a:ext uri="{FF2B5EF4-FFF2-40B4-BE49-F238E27FC236}">
                  <a16:creationId xmlns:a16="http://schemas.microsoft.com/office/drawing/2014/main" id="{AE50CD8A-C105-A748-0B5C-CF1316DC2FE9}"/>
                </a:ext>
              </a:extLst>
            </p:cNvPr>
            <p:cNvSpPr/>
            <p:nvPr/>
          </p:nvSpPr>
          <p:spPr>
            <a:xfrm rot="1193187">
              <a:off x="1743050" y="1182753"/>
              <a:ext cx="781551" cy="781551"/>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96" name="円/楕円 28">
              <a:extLst>
                <a:ext uri="{FF2B5EF4-FFF2-40B4-BE49-F238E27FC236}">
                  <a16:creationId xmlns:a16="http://schemas.microsoft.com/office/drawing/2014/main" id="{FC34548E-60CA-710E-2469-0B7C20359CC7}"/>
                </a:ext>
              </a:extLst>
            </p:cNvPr>
            <p:cNvSpPr/>
            <p:nvPr/>
          </p:nvSpPr>
          <p:spPr>
            <a:xfrm>
              <a:off x="2002611" y="179298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円/楕円 24">
              <a:extLst>
                <a:ext uri="{FF2B5EF4-FFF2-40B4-BE49-F238E27FC236}">
                  <a16:creationId xmlns:a16="http://schemas.microsoft.com/office/drawing/2014/main" id="{3D31222E-0F70-7AAE-F8E2-A9F82F858DAE}"/>
                </a:ext>
              </a:extLst>
            </p:cNvPr>
            <p:cNvSpPr/>
            <p:nvPr/>
          </p:nvSpPr>
          <p:spPr>
            <a:xfrm>
              <a:off x="1703696" y="1098650"/>
              <a:ext cx="191468" cy="191468"/>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a typeface="+mn-ea"/>
                <a:cs typeface="+mn-cs"/>
              </a:endParaRPr>
            </a:p>
          </p:txBody>
        </p:sp>
        <p:sp>
          <p:nvSpPr>
            <p:cNvPr id="110" name="円/楕円 24">
              <a:extLst>
                <a:ext uri="{FF2B5EF4-FFF2-40B4-BE49-F238E27FC236}">
                  <a16:creationId xmlns:a16="http://schemas.microsoft.com/office/drawing/2014/main" id="{276B3B3F-D721-7804-093F-B583D87930D9}"/>
                </a:ext>
              </a:extLst>
            </p:cNvPr>
            <p:cNvSpPr/>
            <p:nvPr/>
          </p:nvSpPr>
          <p:spPr>
            <a:xfrm>
              <a:off x="1938076" y="977357"/>
              <a:ext cx="191468" cy="191468"/>
            </a:xfrm>
            <a:prstGeom prst="ellipse">
              <a:avLst/>
            </a:prstGeom>
            <a:gradFill flip="none" rotWithShape="1">
              <a:gsLst>
                <a:gs pos="0">
                  <a:srgbClr val="FFFFFF"/>
                </a:gs>
                <a:gs pos="22000">
                  <a:schemeClr val="accent1">
                    <a:lumMod val="20000"/>
                    <a:lumOff val="80000"/>
                  </a:schemeClr>
                </a:gs>
                <a:gs pos="68000">
                  <a:srgbClr val="7A81FF"/>
                </a:gs>
                <a:gs pos="97000">
                  <a:schemeClr val="accent3"/>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2" name="円/楕円 14">
              <a:extLst>
                <a:ext uri="{FF2B5EF4-FFF2-40B4-BE49-F238E27FC236}">
                  <a16:creationId xmlns:a16="http://schemas.microsoft.com/office/drawing/2014/main" id="{DF22B082-6E9E-755C-8038-F89FE3581ECB}"/>
                </a:ext>
              </a:extLst>
            </p:cNvPr>
            <p:cNvSpPr/>
            <p:nvPr/>
          </p:nvSpPr>
          <p:spPr>
            <a:xfrm>
              <a:off x="2416060" y="1145526"/>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3" name="円/楕円 28">
              <a:extLst>
                <a:ext uri="{FF2B5EF4-FFF2-40B4-BE49-F238E27FC236}">
                  <a16:creationId xmlns:a16="http://schemas.microsoft.com/office/drawing/2014/main" id="{D0CE1E77-FBAD-6A2F-AADB-ED2687525CB2}"/>
                </a:ext>
              </a:extLst>
            </p:cNvPr>
            <p:cNvSpPr/>
            <p:nvPr/>
          </p:nvSpPr>
          <p:spPr>
            <a:xfrm>
              <a:off x="1521279" y="1339406"/>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円/楕円 14">
              <a:extLst>
                <a:ext uri="{FF2B5EF4-FFF2-40B4-BE49-F238E27FC236}">
                  <a16:creationId xmlns:a16="http://schemas.microsoft.com/office/drawing/2014/main" id="{8DEA1BCB-0EBC-9B2E-7387-8215936E6183}"/>
                </a:ext>
              </a:extLst>
            </p:cNvPr>
            <p:cNvSpPr/>
            <p:nvPr/>
          </p:nvSpPr>
          <p:spPr>
            <a:xfrm>
              <a:off x="1694248" y="188214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5" name="円/楕円 28">
              <a:extLst>
                <a:ext uri="{FF2B5EF4-FFF2-40B4-BE49-F238E27FC236}">
                  <a16:creationId xmlns:a16="http://schemas.microsoft.com/office/drawing/2014/main" id="{2535D0B0-2F1B-FBD6-52FE-5F4C978A54B0}"/>
                </a:ext>
              </a:extLst>
            </p:cNvPr>
            <p:cNvSpPr/>
            <p:nvPr/>
          </p:nvSpPr>
          <p:spPr>
            <a:xfrm>
              <a:off x="1524760" y="1593800"/>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円/楕円 14">
              <a:extLst>
                <a:ext uri="{FF2B5EF4-FFF2-40B4-BE49-F238E27FC236}">
                  <a16:creationId xmlns:a16="http://schemas.microsoft.com/office/drawing/2014/main" id="{B15B65E9-E474-46C3-DDFF-28FB36280935}"/>
                </a:ext>
              </a:extLst>
            </p:cNvPr>
            <p:cNvSpPr/>
            <p:nvPr/>
          </p:nvSpPr>
          <p:spPr>
            <a:xfrm>
              <a:off x="1897712" y="1280114"/>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7" name="円/楕円 14">
              <a:extLst>
                <a:ext uri="{FF2B5EF4-FFF2-40B4-BE49-F238E27FC236}">
                  <a16:creationId xmlns:a16="http://schemas.microsoft.com/office/drawing/2014/main" id="{1BA34F49-B722-FA49-CABC-3FCD9FF9F59A}"/>
                </a:ext>
              </a:extLst>
            </p:cNvPr>
            <p:cNvSpPr/>
            <p:nvPr/>
          </p:nvSpPr>
          <p:spPr>
            <a:xfrm>
              <a:off x="2208433" y="940110"/>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8" name="円/楕円 28">
              <a:extLst>
                <a:ext uri="{FF2B5EF4-FFF2-40B4-BE49-F238E27FC236}">
                  <a16:creationId xmlns:a16="http://schemas.microsoft.com/office/drawing/2014/main" id="{FEBDAD40-EA97-466E-83CE-90DB9CA483DC}"/>
                </a:ext>
              </a:extLst>
            </p:cNvPr>
            <p:cNvSpPr/>
            <p:nvPr/>
          </p:nvSpPr>
          <p:spPr>
            <a:xfrm>
              <a:off x="2186249" y="2023054"/>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下矢印 118">
              <a:extLst>
                <a:ext uri="{FF2B5EF4-FFF2-40B4-BE49-F238E27FC236}">
                  <a16:creationId xmlns:a16="http://schemas.microsoft.com/office/drawing/2014/main" id="{36DCF78F-78F1-9CF5-AE53-085CF2892855}"/>
                </a:ext>
              </a:extLst>
            </p:cNvPr>
            <p:cNvSpPr/>
            <p:nvPr/>
          </p:nvSpPr>
          <p:spPr>
            <a:xfrm rot="18612138">
              <a:off x="2792561" y="1766928"/>
              <a:ext cx="261258" cy="117196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0" name="下矢印 119">
              <a:extLst>
                <a:ext uri="{FF2B5EF4-FFF2-40B4-BE49-F238E27FC236}">
                  <a16:creationId xmlns:a16="http://schemas.microsoft.com/office/drawing/2014/main" id="{39D7C8AA-C104-6822-25E6-8EAB612E9813}"/>
                </a:ext>
              </a:extLst>
            </p:cNvPr>
            <p:cNvSpPr/>
            <p:nvPr/>
          </p:nvSpPr>
          <p:spPr>
            <a:xfrm rot="17881165">
              <a:off x="2995151" y="1413773"/>
              <a:ext cx="261258" cy="1171960"/>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121" name="円/楕円 24">
              <a:extLst>
                <a:ext uri="{FF2B5EF4-FFF2-40B4-BE49-F238E27FC236}">
                  <a16:creationId xmlns:a16="http://schemas.microsoft.com/office/drawing/2014/main" id="{62B0A796-3AD4-4AA4-ED4B-7B97D6E6DC63}"/>
                </a:ext>
              </a:extLst>
            </p:cNvPr>
            <p:cNvSpPr/>
            <p:nvPr/>
          </p:nvSpPr>
          <p:spPr>
            <a:xfrm>
              <a:off x="2950122" y="1848520"/>
              <a:ext cx="191467" cy="191467"/>
            </a:xfrm>
            <a:prstGeom prst="ellipse">
              <a:avLst/>
            </a:prstGeom>
            <a:gradFill flip="none" rotWithShape="1">
              <a:gsLst>
                <a:gs pos="0">
                  <a:srgbClr val="FFFFFF"/>
                </a:gs>
                <a:gs pos="22000">
                  <a:srgbClr val="D13E79">
                    <a:lumMod val="20000"/>
                    <a:lumOff val="80000"/>
                  </a:srgbClr>
                </a:gs>
                <a:gs pos="69000">
                  <a:srgbClr val="FF93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a typeface="+mn-ea"/>
                <a:cs typeface="+mn-cs"/>
              </a:endParaRPr>
            </a:p>
          </p:txBody>
        </p:sp>
        <p:sp>
          <p:nvSpPr>
            <p:cNvPr id="122" name="円/楕円 24">
              <a:extLst>
                <a:ext uri="{FF2B5EF4-FFF2-40B4-BE49-F238E27FC236}">
                  <a16:creationId xmlns:a16="http://schemas.microsoft.com/office/drawing/2014/main" id="{0394A612-D5D7-2CF4-682A-72C2935D7629}"/>
                </a:ext>
              </a:extLst>
            </p:cNvPr>
            <p:cNvSpPr/>
            <p:nvPr/>
          </p:nvSpPr>
          <p:spPr>
            <a:xfrm>
              <a:off x="2497747" y="1610056"/>
              <a:ext cx="191467" cy="191467"/>
            </a:xfrm>
            <a:prstGeom prst="ellipse">
              <a:avLst/>
            </a:prstGeom>
            <a:gradFill flip="none" rotWithShape="1">
              <a:gsLst>
                <a:gs pos="0">
                  <a:srgbClr val="FFFFFF"/>
                </a:gs>
                <a:gs pos="22000">
                  <a:srgbClr val="D13E79">
                    <a:lumMod val="20000"/>
                    <a:lumOff val="80000"/>
                  </a:srgbClr>
                </a:gs>
                <a:gs pos="69000">
                  <a:srgbClr val="FF93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a typeface="+mn-ea"/>
                <a:cs typeface="+mn-cs"/>
              </a:endParaRPr>
            </a:p>
          </p:txBody>
        </p:sp>
        <p:sp>
          <p:nvSpPr>
            <p:cNvPr id="123" name="円/楕円 14">
              <a:extLst>
                <a:ext uri="{FF2B5EF4-FFF2-40B4-BE49-F238E27FC236}">
                  <a16:creationId xmlns:a16="http://schemas.microsoft.com/office/drawing/2014/main" id="{5497F1BC-76C7-39ED-F36C-9629B353ACD5}"/>
                </a:ext>
              </a:extLst>
            </p:cNvPr>
            <p:cNvSpPr/>
            <p:nvPr/>
          </p:nvSpPr>
          <p:spPr>
            <a:xfrm>
              <a:off x="2773494" y="2230052"/>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4" name="円/楕円 14">
              <a:extLst>
                <a:ext uri="{FF2B5EF4-FFF2-40B4-BE49-F238E27FC236}">
                  <a16:creationId xmlns:a16="http://schemas.microsoft.com/office/drawing/2014/main" id="{C176ECB2-3E02-EC11-42C7-C3FE25FC2AB3}"/>
                </a:ext>
              </a:extLst>
            </p:cNvPr>
            <p:cNvSpPr/>
            <p:nvPr/>
          </p:nvSpPr>
          <p:spPr>
            <a:xfrm>
              <a:off x="2369733" y="1861973"/>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25" name="曲線コネクタ 124">
              <a:extLst>
                <a:ext uri="{FF2B5EF4-FFF2-40B4-BE49-F238E27FC236}">
                  <a16:creationId xmlns:a16="http://schemas.microsoft.com/office/drawing/2014/main" id="{B4AFE3DE-2865-A399-2172-7DFAB3EDD373}"/>
                </a:ext>
              </a:extLst>
            </p:cNvPr>
            <p:cNvCxnSpPr>
              <a:cxnSpLocks/>
            </p:cNvCxnSpPr>
            <p:nvPr/>
          </p:nvCxnSpPr>
          <p:spPr>
            <a:xfrm rot="16200000" flipH="1">
              <a:off x="2610570" y="1852220"/>
              <a:ext cx="191479" cy="191479"/>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6" name="曲線コネクタ 125">
              <a:extLst>
                <a:ext uri="{FF2B5EF4-FFF2-40B4-BE49-F238E27FC236}">
                  <a16:creationId xmlns:a16="http://schemas.microsoft.com/office/drawing/2014/main" id="{291265A4-87C3-DC74-D98A-97918F4501CD}"/>
                </a:ext>
              </a:extLst>
            </p:cNvPr>
            <p:cNvCxnSpPr>
              <a:cxnSpLocks noChangeAspect="1"/>
            </p:cNvCxnSpPr>
            <p:nvPr/>
          </p:nvCxnSpPr>
          <p:spPr>
            <a:xfrm rot="16200000" flipH="1">
              <a:off x="2762969" y="1980099"/>
              <a:ext cx="216000" cy="216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7" name="曲線コネクタ 126">
              <a:extLst>
                <a:ext uri="{FF2B5EF4-FFF2-40B4-BE49-F238E27FC236}">
                  <a16:creationId xmlns:a16="http://schemas.microsoft.com/office/drawing/2014/main" id="{C97E2F94-593F-15AE-7BFC-B1230391277C}"/>
                </a:ext>
              </a:extLst>
            </p:cNvPr>
            <p:cNvCxnSpPr>
              <a:cxnSpLocks noChangeAspect="1"/>
            </p:cNvCxnSpPr>
            <p:nvPr/>
          </p:nvCxnSpPr>
          <p:spPr>
            <a:xfrm rot="16200000" flipH="1">
              <a:off x="2964961" y="2092492"/>
              <a:ext cx="270000" cy="270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28" name="曲線コネクタ 127">
              <a:extLst>
                <a:ext uri="{FF2B5EF4-FFF2-40B4-BE49-F238E27FC236}">
                  <a16:creationId xmlns:a16="http://schemas.microsoft.com/office/drawing/2014/main" id="{65F3A783-0A23-41D3-0157-E04D7D03E1F6}"/>
                </a:ext>
              </a:extLst>
            </p:cNvPr>
            <p:cNvCxnSpPr>
              <a:cxnSpLocks noChangeAspect="1"/>
            </p:cNvCxnSpPr>
            <p:nvPr/>
          </p:nvCxnSpPr>
          <p:spPr>
            <a:xfrm rot="16200000" flipH="1">
              <a:off x="3117361" y="2208892"/>
              <a:ext cx="306000" cy="306000"/>
            </a:xfrm>
            <a:prstGeom prst="curvedConnector3">
              <a:avLst/>
            </a:prstGeom>
            <a:ln w="28575">
              <a:solidFill>
                <a:schemeClr val="tx1"/>
              </a:solidFill>
            </a:ln>
            <a:scene3d>
              <a:camera prst="orthographicFront">
                <a:rot lat="0" lon="0" rev="6000000"/>
              </a:camera>
              <a:lightRig rig="threePt" dir="t"/>
            </a:scene3d>
          </p:spPr>
          <p:style>
            <a:lnRef idx="1">
              <a:schemeClr val="accent1"/>
            </a:lnRef>
            <a:fillRef idx="0">
              <a:schemeClr val="accent1"/>
            </a:fillRef>
            <a:effectRef idx="0">
              <a:schemeClr val="accent1"/>
            </a:effectRef>
            <a:fontRef idx="minor">
              <a:schemeClr val="tx1"/>
            </a:fontRef>
          </p:style>
        </p:cxnSp>
        <p:sp>
          <p:nvSpPr>
            <p:cNvPr id="129" name="円/楕円 24">
              <a:extLst>
                <a:ext uri="{FF2B5EF4-FFF2-40B4-BE49-F238E27FC236}">
                  <a16:creationId xmlns:a16="http://schemas.microsoft.com/office/drawing/2014/main" id="{69CA3DBC-4096-427F-AF09-8C33885E34D4}"/>
                </a:ext>
              </a:extLst>
            </p:cNvPr>
            <p:cNvSpPr/>
            <p:nvPr/>
          </p:nvSpPr>
          <p:spPr>
            <a:xfrm>
              <a:off x="3545238" y="2179432"/>
              <a:ext cx="191467" cy="191467"/>
            </a:xfrm>
            <a:prstGeom prst="ellipse">
              <a:avLst/>
            </a:prstGeom>
            <a:gradFill flip="none" rotWithShape="1">
              <a:gsLst>
                <a:gs pos="0">
                  <a:srgbClr val="FFFFFF"/>
                </a:gs>
                <a:gs pos="22000">
                  <a:srgbClr val="D13E79">
                    <a:lumMod val="20000"/>
                    <a:lumOff val="80000"/>
                  </a:srgbClr>
                </a:gs>
                <a:gs pos="69000">
                  <a:srgbClr val="FF9300"/>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a typeface="+mn-ea"/>
                <a:cs typeface="+mn-cs"/>
              </a:endParaRPr>
            </a:p>
          </p:txBody>
        </p:sp>
        <p:sp>
          <p:nvSpPr>
            <p:cNvPr id="130" name="円/楕円 14">
              <a:extLst>
                <a:ext uri="{FF2B5EF4-FFF2-40B4-BE49-F238E27FC236}">
                  <a16:creationId xmlns:a16="http://schemas.microsoft.com/office/drawing/2014/main" id="{5A70E5AE-7299-0B4D-5A07-DDAEA82DF41E}"/>
                </a:ext>
              </a:extLst>
            </p:cNvPr>
            <p:cNvSpPr/>
            <p:nvPr/>
          </p:nvSpPr>
          <p:spPr>
            <a:xfrm>
              <a:off x="3235717" y="2626071"/>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43" name="グループ化 142">
            <a:extLst>
              <a:ext uri="{FF2B5EF4-FFF2-40B4-BE49-F238E27FC236}">
                <a16:creationId xmlns:a16="http://schemas.microsoft.com/office/drawing/2014/main" id="{BEB4C934-6B0E-6986-C6F4-856B9EB56E5B}"/>
              </a:ext>
            </a:extLst>
          </p:cNvPr>
          <p:cNvGrpSpPr/>
          <p:nvPr/>
        </p:nvGrpSpPr>
        <p:grpSpPr>
          <a:xfrm>
            <a:off x="2696106" y="1697513"/>
            <a:ext cx="2339964" cy="1885011"/>
            <a:chOff x="5386759" y="4422130"/>
            <a:chExt cx="2191641" cy="1765526"/>
          </a:xfrm>
        </p:grpSpPr>
        <p:sp>
          <p:nvSpPr>
            <p:cNvPr id="142" name="円/楕円 141">
              <a:extLst>
                <a:ext uri="{FF2B5EF4-FFF2-40B4-BE49-F238E27FC236}">
                  <a16:creationId xmlns:a16="http://schemas.microsoft.com/office/drawing/2014/main" id="{E6545915-09F6-7677-1CD6-741DF3A41027}"/>
                </a:ext>
              </a:extLst>
            </p:cNvPr>
            <p:cNvSpPr/>
            <p:nvPr/>
          </p:nvSpPr>
          <p:spPr>
            <a:xfrm>
              <a:off x="5386759" y="4422130"/>
              <a:ext cx="2017071" cy="1765526"/>
            </a:xfrm>
            <a:prstGeom prst="ellipse">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132" name="グループ化 131">
              <a:extLst>
                <a:ext uri="{FF2B5EF4-FFF2-40B4-BE49-F238E27FC236}">
                  <a16:creationId xmlns:a16="http://schemas.microsoft.com/office/drawing/2014/main" id="{E3555F9C-5C09-695F-0E87-A946BF75F235}"/>
                </a:ext>
              </a:extLst>
            </p:cNvPr>
            <p:cNvGrpSpPr/>
            <p:nvPr/>
          </p:nvGrpSpPr>
          <p:grpSpPr>
            <a:xfrm>
              <a:off x="5494202" y="4679492"/>
              <a:ext cx="2084198" cy="1140251"/>
              <a:chOff x="612789" y="2682284"/>
              <a:chExt cx="2823264" cy="1544590"/>
            </a:xfrm>
          </p:grpSpPr>
          <p:grpSp>
            <p:nvGrpSpPr>
              <p:cNvPr id="133" name="グループ化 132">
                <a:extLst>
                  <a:ext uri="{FF2B5EF4-FFF2-40B4-BE49-F238E27FC236}">
                    <a16:creationId xmlns:a16="http://schemas.microsoft.com/office/drawing/2014/main" id="{71F23833-107B-F9F7-1220-73AC4C2AF2D3}"/>
                  </a:ext>
                </a:extLst>
              </p:cNvPr>
              <p:cNvGrpSpPr/>
              <p:nvPr/>
            </p:nvGrpSpPr>
            <p:grpSpPr>
              <a:xfrm>
                <a:off x="1100011" y="2974671"/>
                <a:ext cx="1429264" cy="906023"/>
                <a:chOff x="1877741" y="726862"/>
                <a:chExt cx="907860" cy="575500"/>
              </a:xfrm>
            </p:grpSpPr>
            <p:sp>
              <p:nvSpPr>
                <p:cNvPr id="138" name="円/楕円 24">
                  <a:extLst>
                    <a:ext uri="{FF2B5EF4-FFF2-40B4-BE49-F238E27FC236}">
                      <a16:creationId xmlns:a16="http://schemas.microsoft.com/office/drawing/2014/main" id="{0385790C-E848-F1A0-CA0E-EDB605ECEAEF}"/>
                    </a:ext>
                  </a:extLst>
                </p:cNvPr>
                <p:cNvSpPr/>
                <p:nvPr/>
              </p:nvSpPr>
              <p:spPr>
                <a:xfrm>
                  <a:off x="1877741" y="1110894"/>
                  <a:ext cx="191468" cy="191468"/>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a typeface="+mn-ea"/>
                    <a:cs typeface="+mn-cs"/>
                  </a:endParaRPr>
                </a:p>
              </p:txBody>
            </p:sp>
            <p:sp>
              <p:nvSpPr>
                <p:cNvPr id="139" name="円/楕円 28">
                  <a:extLst>
                    <a:ext uri="{FF2B5EF4-FFF2-40B4-BE49-F238E27FC236}">
                      <a16:creationId xmlns:a16="http://schemas.microsoft.com/office/drawing/2014/main" id="{8F245AD0-7266-B1F9-CEF0-969CB3C51BD5}"/>
                    </a:ext>
                  </a:extLst>
                </p:cNvPr>
                <p:cNvSpPr/>
                <p:nvPr/>
              </p:nvSpPr>
              <p:spPr>
                <a:xfrm>
                  <a:off x="2333206" y="726862"/>
                  <a:ext cx="191467" cy="19146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円/楕円 14">
                  <a:extLst>
                    <a:ext uri="{FF2B5EF4-FFF2-40B4-BE49-F238E27FC236}">
                      <a16:creationId xmlns:a16="http://schemas.microsoft.com/office/drawing/2014/main" id="{90495E97-D271-9BB3-E1A6-AD487735AAFC}"/>
                    </a:ext>
                  </a:extLst>
                </p:cNvPr>
                <p:cNvSpPr/>
                <p:nvPr/>
              </p:nvSpPr>
              <p:spPr>
                <a:xfrm>
                  <a:off x="2428939" y="820128"/>
                  <a:ext cx="191467" cy="19146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1" name="円/楕円 140">
                  <a:extLst>
                    <a:ext uri="{FF2B5EF4-FFF2-40B4-BE49-F238E27FC236}">
                      <a16:creationId xmlns:a16="http://schemas.microsoft.com/office/drawing/2014/main" id="{1D360551-96E2-13C5-7C0B-A8CB49921375}"/>
                    </a:ext>
                  </a:extLst>
                </p:cNvPr>
                <p:cNvSpPr/>
                <p:nvPr/>
              </p:nvSpPr>
              <p:spPr>
                <a:xfrm>
                  <a:off x="2156423" y="873199"/>
                  <a:ext cx="629178" cy="90815"/>
                </a:xfrm>
                <a:prstGeom prst="ellipse">
                  <a:avLst/>
                </a:prstGeom>
                <a:solidFill>
                  <a:srgbClr val="7030A0">
                    <a:alpha val="13957"/>
                  </a:srgbClr>
                </a:solidFill>
                <a:ln>
                  <a:noFill/>
                </a:ln>
                <a:effectLst>
                  <a:glow rad="1378615">
                    <a:srgbClr val="7030A0">
                      <a:alpha val="13441"/>
                    </a:srgbClr>
                  </a:glow>
                </a:effectLst>
                <a:scene3d>
                  <a:camera prst="orthographicFront">
                    <a:rot lat="0" lon="240000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134" name="テキスト ボックス 133">
                <a:extLst>
                  <a:ext uri="{FF2B5EF4-FFF2-40B4-BE49-F238E27FC236}">
                    <a16:creationId xmlns:a16="http://schemas.microsoft.com/office/drawing/2014/main" id="{E34172FA-5AF4-737B-9020-7827B8C6CCCD}"/>
                  </a:ext>
                </a:extLst>
              </p:cNvPr>
              <p:cNvSpPr txBox="1"/>
              <p:nvPr/>
            </p:nvSpPr>
            <p:spPr>
              <a:xfrm>
                <a:off x="1082605" y="3826764"/>
                <a:ext cx="3609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0" noProof="0">
                  <a:ln>
                    <a:noFill/>
                  </a:ln>
                  <a:solidFill>
                    <a:prstClr val="black"/>
                  </a:solidFill>
                  <a:effectLst/>
                  <a:uLnTx/>
                  <a:uFillTx/>
                  <a:latin typeface="Symbol" pitchFamily="2" charset="2"/>
                  <a:ea typeface="ＭＳ Ｐゴシック" panose="020B0600070205080204" pitchFamily="34" charset="-128"/>
                  <a:cs typeface="+mn-cs"/>
                </a:endParaRPr>
              </a:p>
            </p:txBody>
          </p:sp>
          <p:cxnSp>
            <p:nvCxnSpPr>
              <p:cNvPr id="135" name="直線矢印コネクタ 134">
                <a:extLst>
                  <a:ext uri="{FF2B5EF4-FFF2-40B4-BE49-F238E27FC236}">
                    <a16:creationId xmlns:a16="http://schemas.microsoft.com/office/drawing/2014/main" id="{77F43C3A-C974-8776-EAA1-590E863701D2}"/>
                  </a:ext>
                </a:extLst>
              </p:cNvPr>
              <p:cNvCxnSpPr>
                <a:cxnSpLocks/>
              </p:cNvCxnSpPr>
              <p:nvPr/>
            </p:nvCxnSpPr>
            <p:spPr>
              <a:xfrm flipH="1">
                <a:off x="1364353" y="3301298"/>
                <a:ext cx="562439" cy="380697"/>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06A43734-53F3-BC92-003B-F40CE5BB6FAF}"/>
                  </a:ext>
                </a:extLst>
              </p:cNvPr>
              <p:cNvSpPr txBox="1"/>
              <p:nvPr/>
            </p:nvSpPr>
            <p:spPr>
              <a:xfrm>
                <a:off x="1632555" y="3377661"/>
                <a:ext cx="1803498" cy="6141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deuteron</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37" name="テキスト ボックス 136">
                <a:extLst>
                  <a:ext uri="{FF2B5EF4-FFF2-40B4-BE49-F238E27FC236}">
                    <a16:creationId xmlns:a16="http://schemas.microsoft.com/office/drawing/2014/main" id="{06DFA590-A918-224A-D018-AE3007F57AE5}"/>
                  </a:ext>
                </a:extLst>
              </p:cNvPr>
              <p:cNvSpPr txBox="1"/>
              <p:nvPr/>
            </p:nvSpPr>
            <p:spPr>
              <a:xfrm>
                <a:off x="612789" y="2682284"/>
                <a:ext cx="1056161" cy="7258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3</a:t>
                </a:r>
                <a:r>
                  <a:rPr kumimoji="1" lang="en-US" altLang="ja-JP" sz="20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a:t>
                </a:r>
                <a:endParaRPr kumimoji="1" lang="ja-JP" altLang="en-US" sz="20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grpSp>
        <p:nvGrpSpPr>
          <p:cNvPr id="564" name="グループ化 563">
            <a:extLst>
              <a:ext uri="{FF2B5EF4-FFF2-40B4-BE49-F238E27FC236}">
                <a16:creationId xmlns:a16="http://schemas.microsoft.com/office/drawing/2014/main" id="{FED548B4-BC43-B209-A9A1-83DA13F66C5A}"/>
              </a:ext>
            </a:extLst>
          </p:cNvPr>
          <p:cNvGrpSpPr/>
          <p:nvPr/>
        </p:nvGrpSpPr>
        <p:grpSpPr>
          <a:xfrm>
            <a:off x="10089643" y="4492066"/>
            <a:ext cx="1933312" cy="2370418"/>
            <a:chOff x="9072871" y="2463185"/>
            <a:chExt cx="2233070" cy="2737948"/>
          </a:xfrm>
        </p:grpSpPr>
        <p:grpSp>
          <p:nvGrpSpPr>
            <p:cNvPr id="565" name="グループ化 564">
              <a:extLst>
                <a:ext uri="{FF2B5EF4-FFF2-40B4-BE49-F238E27FC236}">
                  <a16:creationId xmlns:a16="http://schemas.microsoft.com/office/drawing/2014/main" id="{B5CA157F-C8C0-5FFA-B88B-47DD18A2048F}"/>
                </a:ext>
              </a:extLst>
            </p:cNvPr>
            <p:cNvGrpSpPr/>
            <p:nvPr/>
          </p:nvGrpSpPr>
          <p:grpSpPr>
            <a:xfrm>
              <a:off x="9072871" y="3094547"/>
              <a:ext cx="2233070" cy="2106586"/>
              <a:chOff x="7874557" y="2517775"/>
              <a:chExt cx="1515236" cy="1429411"/>
            </a:xfrm>
          </p:grpSpPr>
          <p:pic>
            <p:nvPicPr>
              <p:cNvPr id="574" name="図 2">
                <a:extLst>
                  <a:ext uri="{FF2B5EF4-FFF2-40B4-BE49-F238E27FC236}">
                    <a16:creationId xmlns:a16="http://schemas.microsoft.com/office/drawing/2014/main" id="{A0C3A80D-534A-C967-A749-D8F9B1D5E8A2}"/>
                  </a:ext>
                </a:extLst>
              </p:cNvPr>
              <p:cNvPicPr>
                <a:picLocks noChangeAspect="1"/>
              </p:cNvPicPr>
              <p:nvPr/>
            </p:nvPicPr>
            <p:blipFill rotWithShape="1">
              <a:blip r:embed="rId7">
                <a:clrChange>
                  <a:clrFrom>
                    <a:srgbClr val="2A3764"/>
                  </a:clrFrom>
                  <a:clrTo>
                    <a:srgbClr val="2A3764">
                      <a:alpha val="0"/>
                    </a:srgbClr>
                  </a:clrTo>
                </a:clrChange>
                <a:extLst>
                  <a:ext uri="{BEBA8EAE-BF5A-486C-A8C5-ECC9F3942E4B}">
                    <a14:imgProps xmlns:a14="http://schemas.microsoft.com/office/drawing/2010/main">
                      <a14:imgLayer r:embed="rId8">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7"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 name="Picture 36" descr="K:\ns_inside.jpg">
                <a:extLst>
                  <a:ext uri="{FF2B5EF4-FFF2-40B4-BE49-F238E27FC236}">
                    <a16:creationId xmlns:a16="http://schemas.microsoft.com/office/drawing/2014/main" id="{2D98C0BD-8BDD-EEE1-DB87-5B244DDC0E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043461">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66" name="Picture 18" descr="strange-matter">
              <a:extLst>
                <a:ext uri="{FF2B5EF4-FFF2-40B4-BE49-F238E27FC236}">
                  <a16:creationId xmlns:a16="http://schemas.microsoft.com/office/drawing/2014/main" id="{25C9D4C7-D591-FE54-6ADC-03887F80AF9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968" t="34902" r="7639" b="5252"/>
            <a:stretch/>
          </p:blipFill>
          <p:spPr bwMode="auto">
            <a:xfrm>
              <a:off x="10385955" y="2999167"/>
              <a:ext cx="602185" cy="514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 name="テキスト ボックス 566">
              <a:extLst>
                <a:ext uri="{FF2B5EF4-FFF2-40B4-BE49-F238E27FC236}">
                  <a16:creationId xmlns:a16="http://schemas.microsoft.com/office/drawing/2014/main" id="{97432F66-09D5-BA81-CD6B-8EFA023BCF0F}"/>
                </a:ext>
              </a:extLst>
            </p:cNvPr>
            <p:cNvSpPr txBox="1"/>
            <p:nvPr/>
          </p:nvSpPr>
          <p:spPr>
            <a:xfrm>
              <a:off x="10024019" y="3088125"/>
              <a:ext cx="252162" cy="371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7030A0"/>
                  </a:solidFill>
                  <a:effectLst/>
                  <a:uLnTx/>
                  <a:uFillTx/>
                  <a:latin typeface="Arial" panose="020B0604020202020204"/>
                  <a:ea typeface="ＭＳ Ｐゴシック" panose="020B0600070205080204" pitchFamily="34" charset="-128"/>
                  <a:cs typeface="+mn-cs"/>
                </a:rPr>
                <a:t>n</a:t>
              </a:r>
              <a:endParaRPr kumimoji="1" lang="ja-JP" altLang="en-US" sz="1800" b="1" i="0" u="none" strike="noStrike" kern="1200" cap="none" spc="0" normalizeH="0" baseline="0" noProof="0" dirty="0">
                <a:ln>
                  <a:noFill/>
                </a:ln>
                <a:solidFill>
                  <a:srgbClr val="7030A0"/>
                </a:solidFill>
                <a:effectLst/>
                <a:uLnTx/>
                <a:uFillTx/>
                <a:latin typeface="Arial" panose="020B0604020202020204"/>
                <a:ea typeface="ＭＳ Ｐゴシック" panose="020B0600070205080204" pitchFamily="34" charset="-128"/>
                <a:cs typeface="+mn-cs"/>
              </a:endParaRPr>
            </a:p>
          </p:txBody>
        </p:sp>
        <p:sp>
          <p:nvSpPr>
            <p:cNvPr id="568" name="テキスト ボックス 567">
              <a:extLst>
                <a:ext uri="{FF2B5EF4-FFF2-40B4-BE49-F238E27FC236}">
                  <a16:creationId xmlns:a16="http://schemas.microsoft.com/office/drawing/2014/main" id="{82B68F7F-A863-88B6-CDEF-E693BDCEF923}"/>
                </a:ext>
              </a:extLst>
            </p:cNvPr>
            <p:cNvSpPr txBox="1"/>
            <p:nvPr/>
          </p:nvSpPr>
          <p:spPr>
            <a:xfrm>
              <a:off x="10024574" y="2830017"/>
              <a:ext cx="306494"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p</a:t>
              </a:r>
              <a:endParaRPr kumimoji="1" lang="ja-JP" altLang="en-US" sz="18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569" name="テキスト ボックス 568">
              <a:extLst>
                <a:ext uri="{FF2B5EF4-FFF2-40B4-BE49-F238E27FC236}">
                  <a16:creationId xmlns:a16="http://schemas.microsoft.com/office/drawing/2014/main" id="{4D64701D-78FD-2A01-DB3E-66E34777C7CC}"/>
                </a:ext>
              </a:extLst>
            </p:cNvPr>
            <p:cNvSpPr txBox="1"/>
            <p:nvPr/>
          </p:nvSpPr>
          <p:spPr>
            <a:xfrm>
              <a:off x="10962577" y="2870267"/>
              <a:ext cx="343364"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C000"/>
                  </a:solidFill>
                  <a:effectLst/>
                  <a:uLnTx/>
                  <a:uFillTx/>
                  <a:latin typeface="Symbol" pitchFamily="2" charset="2"/>
                  <a:ea typeface="ＭＳ Ｐゴシック" panose="020B0600070205080204" pitchFamily="34" charset="-128"/>
                  <a:cs typeface="+mn-cs"/>
                </a:rPr>
                <a:t>X</a:t>
              </a:r>
              <a:endParaRPr kumimoji="1" lang="ja-JP" altLang="en-US" sz="1800" b="1" i="0" u="none" strike="noStrike" kern="1200" cap="none" spc="0" normalizeH="0" baseline="0" noProof="0" dirty="0">
                <a:ln>
                  <a:noFill/>
                </a:ln>
                <a:solidFill>
                  <a:srgbClr val="FFC000"/>
                </a:solidFill>
                <a:effectLst/>
                <a:uLnTx/>
                <a:uFillTx/>
                <a:latin typeface="Symbol" pitchFamily="2" charset="2"/>
                <a:ea typeface="ＭＳ Ｐゴシック" panose="020B0600070205080204" pitchFamily="34" charset="-128"/>
                <a:cs typeface="+mn-cs"/>
              </a:endParaRPr>
            </a:p>
          </p:txBody>
        </p:sp>
        <p:sp>
          <p:nvSpPr>
            <p:cNvPr id="570" name="テキスト ボックス 569">
              <a:extLst>
                <a:ext uri="{FF2B5EF4-FFF2-40B4-BE49-F238E27FC236}">
                  <a16:creationId xmlns:a16="http://schemas.microsoft.com/office/drawing/2014/main" id="{E320908F-E51A-72DA-F444-DFFA3B7940BC}"/>
                </a:ext>
              </a:extLst>
            </p:cNvPr>
            <p:cNvSpPr txBox="1"/>
            <p:nvPr/>
          </p:nvSpPr>
          <p:spPr>
            <a:xfrm>
              <a:off x="10936618" y="3214812"/>
              <a:ext cx="343364" cy="369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2600"/>
                  </a:solidFill>
                  <a:effectLst>
                    <a:outerShdw blurRad="38100" dist="38100" dir="2700000" algn="tl">
                      <a:srgbClr val="000000">
                        <a:alpha val="43137"/>
                      </a:srgbClr>
                    </a:outerShdw>
                  </a:effectLst>
                  <a:uLnTx/>
                  <a:uFillTx/>
                  <a:latin typeface="Symbol" pitchFamily="2" charset="2"/>
                  <a:ea typeface="ＭＳ Ｐゴシック" panose="020B0600070205080204" pitchFamily="34" charset="-128"/>
                  <a:cs typeface="+mn-cs"/>
                </a:rPr>
                <a:t>L</a:t>
              </a:r>
              <a:endParaRPr kumimoji="1" lang="ja-JP" altLang="en-US" sz="1800" b="1" i="0" u="none" strike="noStrike" kern="1200" cap="none" spc="0" normalizeH="0" baseline="0" noProof="0" dirty="0">
                <a:ln>
                  <a:noFill/>
                </a:ln>
                <a:solidFill>
                  <a:srgbClr val="FF2600"/>
                </a:solidFill>
                <a:effectLst>
                  <a:outerShdw blurRad="38100" dist="38100" dir="2700000" algn="tl">
                    <a:srgbClr val="000000">
                      <a:alpha val="43137"/>
                    </a:srgbClr>
                  </a:outerShdw>
                </a:effectLst>
                <a:uLnTx/>
                <a:uFillTx/>
                <a:latin typeface="Symbol" pitchFamily="2" charset="2"/>
                <a:ea typeface="ＭＳ Ｐゴシック" panose="020B0600070205080204" pitchFamily="34" charset="-128"/>
                <a:cs typeface="+mn-cs"/>
              </a:endParaRPr>
            </a:p>
          </p:txBody>
        </p:sp>
        <p:cxnSp>
          <p:nvCxnSpPr>
            <p:cNvPr id="571" name="直線矢印コネクタ 570">
              <a:extLst>
                <a:ext uri="{FF2B5EF4-FFF2-40B4-BE49-F238E27FC236}">
                  <a16:creationId xmlns:a16="http://schemas.microsoft.com/office/drawing/2014/main" id="{2D69B1A9-5519-CF7C-7D9E-CD7B67748B7F}"/>
                </a:ext>
              </a:extLst>
            </p:cNvPr>
            <p:cNvCxnSpPr>
              <a:cxnSpLocks/>
            </p:cNvCxnSpPr>
            <p:nvPr/>
          </p:nvCxnSpPr>
          <p:spPr>
            <a:xfrm flipH="1">
              <a:off x="10256820" y="3547377"/>
              <a:ext cx="184878" cy="58073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572" name="テキスト ボックス 571">
              <a:extLst>
                <a:ext uri="{FF2B5EF4-FFF2-40B4-BE49-F238E27FC236}">
                  <a16:creationId xmlns:a16="http://schemas.microsoft.com/office/drawing/2014/main" id="{D1DAD501-8E4B-66ED-0216-9ADEB93AEDF1}"/>
                </a:ext>
              </a:extLst>
            </p:cNvPr>
            <p:cNvSpPr txBox="1"/>
            <p:nvPr/>
          </p:nvSpPr>
          <p:spPr>
            <a:xfrm>
              <a:off x="9691299" y="3129494"/>
              <a:ext cx="4042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a:t>
              </a:r>
              <a:endParaRPr kumimoji="1" lang="ja-JP" altLang="en-US" sz="28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endParaRPr>
            </a:p>
          </p:txBody>
        </p:sp>
        <p:sp>
          <p:nvSpPr>
            <p:cNvPr id="573" name="テキスト ボックス 572">
              <a:extLst>
                <a:ext uri="{FF2B5EF4-FFF2-40B4-BE49-F238E27FC236}">
                  <a16:creationId xmlns:a16="http://schemas.microsoft.com/office/drawing/2014/main" id="{3091791E-2F4C-1A37-741A-40E35A9658FF}"/>
                </a:ext>
              </a:extLst>
            </p:cNvPr>
            <p:cNvSpPr txBox="1"/>
            <p:nvPr/>
          </p:nvSpPr>
          <p:spPr>
            <a:xfrm>
              <a:off x="9346283" y="2463185"/>
              <a:ext cx="170912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Neutron star</a:t>
              </a:r>
              <a:endParaRPr kumimoji="1" lang="ja-JP" altLang="en-US" sz="20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586" name="グループ化 29">
            <a:extLst>
              <a:ext uri="{FF2B5EF4-FFF2-40B4-BE49-F238E27FC236}">
                <a16:creationId xmlns:a16="http://schemas.microsoft.com/office/drawing/2014/main" id="{51F75C69-2A2A-277F-BEA2-C47A2D2C094C}"/>
              </a:ext>
            </a:extLst>
          </p:cNvPr>
          <p:cNvGrpSpPr/>
          <p:nvPr/>
        </p:nvGrpSpPr>
        <p:grpSpPr>
          <a:xfrm>
            <a:off x="5675934" y="4353618"/>
            <a:ext cx="766382" cy="806166"/>
            <a:chOff x="32673" y="-1"/>
            <a:chExt cx="712394" cy="749378"/>
          </a:xfrm>
        </p:grpSpPr>
        <p:sp>
          <p:nvSpPr>
            <p:cNvPr id="587" name="円/楕円 27">
              <a:extLst>
                <a:ext uri="{FF2B5EF4-FFF2-40B4-BE49-F238E27FC236}">
                  <a16:creationId xmlns:a16="http://schemas.microsoft.com/office/drawing/2014/main" id="{15753785-AC41-EAFD-5405-426B0CE7FBFF}"/>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9" name="円/楕円 14">
              <a:extLst>
                <a:ext uri="{FF2B5EF4-FFF2-40B4-BE49-F238E27FC236}">
                  <a16:creationId xmlns:a16="http://schemas.microsoft.com/office/drawing/2014/main" id="{13E5D2F0-E2DF-B2FC-910C-4C7A736890FB}"/>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90" name="円/楕円 15">
              <a:extLst>
                <a:ext uri="{FF2B5EF4-FFF2-40B4-BE49-F238E27FC236}">
                  <a16:creationId xmlns:a16="http://schemas.microsoft.com/office/drawing/2014/main" id="{27F3C7DD-AA1F-056F-B2AB-A322D7342B8E}"/>
                </a:ext>
              </a:extLst>
            </p:cNvPr>
            <p:cNvSpPr/>
            <p:nvPr/>
          </p:nvSpPr>
          <p:spPr>
            <a:xfrm>
              <a:off x="37640"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1" name="円/楕円 16">
              <a:extLst>
                <a:ext uri="{FF2B5EF4-FFF2-40B4-BE49-F238E27FC236}">
                  <a16:creationId xmlns:a16="http://schemas.microsoft.com/office/drawing/2014/main" id="{E5FA646C-89E9-107F-BA80-8F5C0A210FB8}"/>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2" name="円/楕円 17">
              <a:extLst>
                <a:ext uri="{FF2B5EF4-FFF2-40B4-BE49-F238E27FC236}">
                  <a16:creationId xmlns:a16="http://schemas.microsoft.com/office/drawing/2014/main" id="{03CFC6D7-0AE1-C496-454C-78F250DCD57A}"/>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3" name="円/楕円 18">
              <a:extLst>
                <a:ext uri="{FF2B5EF4-FFF2-40B4-BE49-F238E27FC236}">
                  <a16:creationId xmlns:a16="http://schemas.microsoft.com/office/drawing/2014/main" id="{C22003EB-5CCA-4674-B17D-B792A99ED93A}"/>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4" name="円/楕円 19">
              <a:extLst>
                <a:ext uri="{FF2B5EF4-FFF2-40B4-BE49-F238E27FC236}">
                  <a16:creationId xmlns:a16="http://schemas.microsoft.com/office/drawing/2014/main" id="{1F15382F-B962-8874-1787-92218D95A817}"/>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5" name="円/楕円 20">
              <a:extLst>
                <a:ext uri="{FF2B5EF4-FFF2-40B4-BE49-F238E27FC236}">
                  <a16:creationId xmlns:a16="http://schemas.microsoft.com/office/drawing/2014/main" id="{2461EE48-6A7B-555D-2ACA-A34CE2439B47}"/>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6" name="円/楕円 21">
              <a:extLst>
                <a:ext uri="{FF2B5EF4-FFF2-40B4-BE49-F238E27FC236}">
                  <a16:creationId xmlns:a16="http://schemas.microsoft.com/office/drawing/2014/main" id="{6FDEF41E-028F-5A61-D7B4-8F26BEB0DBB5}"/>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7" name="円/楕円 22">
              <a:extLst>
                <a:ext uri="{FF2B5EF4-FFF2-40B4-BE49-F238E27FC236}">
                  <a16:creationId xmlns:a16="http://schemas.microsoft.com/office/drawing/2014/main" id="{B8F681B0-B10C-75A4-CD36-9EC4C2AB4BD1}"/>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8" name="円/楕円 23">
              <a:extLst>
                <a:ext uri="{FF2B5EF4-FFF2-40B4-BE49-F238E27FC236}">
                  <a16:creationId xmlns:a16="http://schemas.microsoft.com/office/drawing/2014/main" id="{42FE82A9-D979-2A8C-FD99-EFCCA54BB856}"/>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9" name="円/楕円 24">
              <a:extLst>
                <a:ext uri="{FF2B5EF4-FFF2-40B4-BE49-F238E27FC236}">
                  <a16:creationId xmlns:a16="http://schemas.microsoft.com/office/drawing/2014/main" id="{ABEA0D2D-57C6-FB46-9A18-1A980204E2B0}"/>
                </a:ext>
              </a:extLst>
            </p:cNvPr>
            <p:cNvSpPr/>
            <p:nvPr/>
          </p:nvSpPr>
          <p:spPr>
            <a:xfrm>
              <a:off x="198424" y="320399"/>
              <a:ext cx="232851" cy="232851"/>
            </a:xfrm>
            <a:prstGeom prst="ellipse">
              <a:avLst/>
            </a:prstGeom>
            <a:gradFill flip="none" rotWithShape="1">
              <a:gsLst>
                <a:gs pos="0">
                  <a:srgbClr val="FFFFFF"/>
                </a:gs>
                <a:gs pos="52000">
                  <a:schemeClr val="accent4"/>
                </a:gs>
                <a:gs pos="82000">
                  <a:schemeClr val="accent2"/>
                </a:gs>
                <a:gs pos="97000">
                  <a:schemeClr val="accent2">
                    <a:lumMod val="75000"/>
                  </a:scheme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0" name="円/楕円 25">
              <a:extLst>
                <a:ext uri="{FF2B5EF4-FFF2-40B4-BE49-F238E27FC236}">
                  <a16:creationId xmlns:a16="http://schemas.microsoft.com/office/drawing/2014/main" id="{ABF5AEC9-4AC4-796B-9602-8F776758B18F}"/>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1" name="円/楕円 26">
              <a:extLst>
                <a:ext uri="{FF2B5EF4-FFF2-40B4-BE49-F238E27FC236}">
                  <a16:creationId xmlns:a16="http://schemas.microsoft.com/office/drawing/2014/main" id="{12CED74A-3103-457D-19A9-230F1892D7BA}"/>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2" name="円/楕円 28">
              <a:extLst>
                <a:ext uri="{FF2B5EF4-FFF2-40B4-BE49-F238E27FC236}">
                  <a16:creationId xmlns:a16="http://schemas.microsoft.com/office/drawing/2014/main" id="{83DB4FF6-AD2F-7882-854A-52F677F7ED41}"/>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24" name="円/楕円 623">
            <a:extLst>
              <a:ext uri="{FF2B5EF4-FFF2-40B4-BE49-F238E27FC236}">
                <a16:creationId xmlns:a16="http://schemas.microsoft.com/office/drawing/2014/main" id="{BA5278AB-5E50-5CDB-3CDA-5FA3D372D191}"/>
              </a:ext>
            </a:extLst>
          </p:cNvPr>
          <p:cNvSpPr/>
          <p:nvPr/>
        </p:nvSpPr>
        <p:spPr>
          <a:xfrm>
            <a:off x="4211344" y="3348490"/>
            <a:ext cx="405353" cy="4053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cxnSp>
        <p:nvCxnSpPr>
          <p:cNvPr id="625" name="直線矢印コネクタ 624">
            <a:extLst>
              <a:ext uri="{FF2B5EF4-FFF2-40B4-BE49-F238E27FC236}">
                <a16:creationId xmlns:a16="http://schemas.microsoft.com/office/drawing/2014/main" id="{97BE0619-29F5-5FD2-9D63-83E4F0BEA8A1}"/>
              </a:ext>
            </a:extLst>
          </p:cNvPr>
          <p:cNvCxnSpPr>
            <a:cxnSpLocks/>
          </p:cNvCxnSpPr>
          <p:nvPr/>
        </p:nvCxnSpPr>
        <p:spPr>
          <a:xfrm flipH="1" flipV="1">
            <a:off x="3835065" y="3049791"/>
            <a:ext cx="383509" cy="39101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7" name="テキスト ボックス 626">
            <a:extLst>
              <a:ext uri="{FF2B5EF4-FFF2-40B4-BE49-F238E27FC236}">
                <a16:creationId xmlns:a16="http://schemas.microsoft.com/office/drawing/2014/main" id="{3476271C-E7C9-FFFC-FB9C-6B59A3410EBB}"/>
              </a:ext>
            </a:extLst>
          </p:cNvPr>
          <p:cNvSpPr txBox="1"/>
          <p:nvPr/>
        </p:nvSpPr>
        <p:spPr>
          <a:xfrm>
            <a:off x="4122751" y="4245584"/>
            <a:ext cx="15824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hypernuclei</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681" name="グループ化 680">
            <a:extLst>
              <a:ext uri="{FF2B5EF4-FFF2-40B4-BE49-F238E27FC236}">
                <a16:creationId xmlns:a16="http://schemas.microsoft.com/office/drawing/2014/main" id="{8FF9F1AD-81E9-D79A-3501-433EBA1ED6FA}"/>
              </a:ext>
            </a:extLst>
          </p:cNvPr>
          <p:cNvGrpSpPr/>
          <p:nvPr/>
        </p:nvGrpSpPr>
        <p:grpSpPr>
          <a:xfrm>
            <a:off x="6808946" y="1329784"/>
            <a:ext cx="4505370" cy="1509245"/>
            <a:chOff x="4613504" y="4184975"/>
            <a:chExt cx="7342190" cy="2459545"/>
          </a:xfrm>
        </p:grpSpPr>
        <p:grpSp>
          <p:nvGrpSpPr>
            <p:cNvPr id="3" name="グループ化 2">
              <a:extLst>
                <a:ext uri="{FF2B5EF4-FFF2-40B4-BE49-F238E27FC236}">
                  <a16:creationId xmlns:a16="http://schemas.microsoft.com/office/drawing/2014/main" id="{DF68A5F3-B3E4-9143-0AEB-3B5BEDC93640}"/>
                </a:ext>
              </a:extLst>
            </p:cNvPr>
            <p:cNvGrpSpPr/>
            <p:nvPr/>
          </p:nvGrpSpPr>
          <p:grpSpPr>
            <a:xfrm>
              <a:off x="4945218" y="5203607"/>
              <a:ext cx="552688" cy="527312"/>
              <a:chOff x="7052393" y="6023433"/>
              <a:chExt cx="552688" cy="527312"/>
            </a:xfrm>
          </p:grpSpPr>
          <p:grpSp>
            <p:nvGrpSpPr>
              <p:cNvPr id="5" name="グループ化 4">
                <a:extLst>
                  <a:ext uri="{FF2B5EF4-FFF2-40B4-BE49-F238E27FC236}">
                    <a16:creationId xmlns:a16="http://schemas.microsoft.com/office/drawing/2014/main" id="{A508FB01-BA4F-4C95-EFB4-196B4543530D}"/>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42" name="楕円 186">
                  <a:extLst>
                    <a:ext uri="{FF2B5EF4-FFF2-40B4-BE49-F238E27FC236}">
                      <a16:creationId xmlns:a16="http://schemas.microsoft.com/office/drawing/2014/main" id="{458F0EF6-1006-E488-294E-22FB5FB64277}"/>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43" name="楕円 187">
                  <a:extLst>
                    <a:ext uri="{FF2B5EF4-FFF2-40B4-BE49-F238E27FC236}">
                      <a16:creationId xmlns:a16="http://schemas.microsoft.com/office/drawing/2014/main" id="{880D334F-0D12-AE8C-62F4-1172DEC9660D}"/>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44" name="楕円 188">
                  <a:extLst>
                    <a:ext uri="{FF2B5EF4-FFF2-40B4-BE49-F238E27FC236}">
                      <a16:creationId xmlns:a16="http://schemas.microsoft.com/office/drawing/2014/main" id="{4CB8ECD8-11EC-3F29-89CD-55098F2BDDC7}"/>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45" name="楕円 189">
                  <a:extLst>
                    <a:ext uri="{FF2B5EF4-FFF2-40B4-BE49-F238E27FC236}">
                      <a16:creationId xmlns:a16="http://schemas.microsoft.com/office/drawing/2014/main" id="{FBB37581-C947-BA1B-209C-847324AA0CCC}"/>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8" name="楕円 190">
                <a:extLst>
                  <a:ext uri="{FF2B5EF4-FFF2-40B4-BE49-F238E27FC236}">
                    <a16:creationId xmlns:a16="http://schemas.microsoft.com/office/drawing/2014/main" id="{A8C4D209-8DCB-BEFE-0CFE-DA308E16AE60}"/>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 name="楕円 191">
                <a:extLst>
                  <a:ext uri="{FF2B5EF4-FFF2-40B4-BE49-F238E27FC236}">
                    <a16:creationId xmlns:a16="http://schemas.microsoft.com/office/drawing/2014/main" id="{0240E78E-E03E-0D30-2FD0-85DC93AF03A9}"/>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46" name="グループ化 45">
              <a:extLst>
                <a:ext uri="{FF2B5EF4-FFF2-40B4-BE49-F238E27FC236}">
                  <a16:creationId xmlns:a16="http://schemas.microsoft.com/office/drawing/2014/main" id="{CFCBD4BD-69AA-2C17-73A3-6383B58F5A4D}"/>
                </a:ext>
              </a:extLst>
            </p:cNvPr>
            <p:cNvGrpSpPr/>
            <p:nvPr/>
          </p:nvGrpSpPr>
          <p:grpSpPr>
            <a:xfrm>
              <a:off x="4829086" y="4966976"/>
              <a:ext cx="1169009" cy="1149499"/>
              <a:chOff x="8548663" y="2693012"/>
              <a:chExt cx="1419345" cy="1461213"/>
            </a:xfrm>
            <a:effectLst>
              <a:glow rad="152400">
                <a:schemeClr val="tx1">
                  <a:alpha val="60000"/>
                </a:schemeClr>
              </a:glow>
            </a:effectLst>
          </p:grpSpPr>
          <p:grpSp>
            <p:nvGrpSpPr>
              <p:cNvPr id="48" name="グループ化 47">
                <a:extLst>
                  <a:ext uri="{FF2B5EF4-FFF2-40B4-BE49-F238E27FC236}">
                    <a16:creationId xmlns:a16="http://schemas.microsoft.com/office/drawing/2014/main" id="{B2064861-C9C4-EF30-F3BF-2CE70F8F661A}"/>
                  </a:ext>
                </a:extLst>
              </p:cNvPr>
              <p:cNvGrpSpPr/>
              <p:nvPr/>
            </p:nvGrpSpPr>
            <p:grpSpPr>
              <a:xfrm>
                <a:off x="9016203" y="3802261"/>
                <a:ext cx="565443" cy="351964"/>
                <a:chOff x="9893405" y="8501087"/>
                <a:chExt cx="565443" cy="332200"/>
              </a:xfrm>
            </p:grpSpPr>
            <p:sp>
              <p:nvSpPr>
                <p:cNvPr id="519" name="楕円 246">
                  <a:extLst>
                    <a:ext uri="{FF2B5EF4-FFF2-40B4-BE49-F238E27FC236}">
                      <a16:creationId xmlns:a16="http://schemas.microsoft.com/office/drawing/2014/main" id="{40FEB7D1-7076-24FF-C5B0-2BEDBDB1C7AE}"/>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20" name="楕円 228">
                  <a:extLst>
                    <a:ext uri="{FF2B5EF4-FFF2-40B4-BE49-F238E27FC236}">
                      <a16:creationId xmlns:a16="http://schemas.microsoft.com/office/drawing/2014/main" id="{14427056-EC19-FA3B-B605-642AC42E5E4D}"/>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49" name="楕円 234">
                <a:extLst>
                  <a:ext uri="{FF2B5EF4-FFF2-40B4-BE49-F238E27FC236}">
                    <a16:creationId xmlns:a16="http://schemas.microsoft.com/office/drawing/2014/main" id="{5B473DBD-DEDB-B429-4DD4-519139D06BCA}"/>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0" name="楕円 239">
                <a:extLst>
                  <a:ext uri="{FF2B5EF4-FFF2-40B4-BE49-F238E27FC236}">
                    <a16:creationId xmlns:a16="http://schemas.microsoft.com/office/drawing/2014/main" id="{FA134209-7680-6236-24CF-002BB52CEA94}"/>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1" name="楕円 249">
                <a:extLst>
                  <a:ext uri="{FF2B5EF4-FFF2-40B4-BE49-F238E27FC236}">
                    <a16:creationId xmlns:a16="http://schemas.microsoft.com/office/drawing/2014/main" id="{EB40BCB7-8039-FC7E-DECE-A84ECB1D8CAC}"/>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2" name="楕円 229">
                <a:extLst>
                  <a:ext uri="{FF2B5EF4-FFF2-40B4-BE49-F238E27FC236}">
                    <a16:creationId xmlns:a16="http://schemas.microsoft.com/office/drawing/2014/main" id="{7C4967A2-C046-32EA-50C7-55231847A240}"/>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3" name="楕円 248">
                <a:extLst>
                  <a:ext uri="{FF2B5EF4-FFF2-40B4-BE49-F238E27FC236}">
                    <a16:creationId xmlns:a16="http://schemas.microsoft.com/office/drawing/2014/main" id="{0945FCD6-E9DE-CEE2-7A2C-D82BA7BDD3C9}"/>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4" name="楕円 227">
                <a:extLst>
                  <a:ext uri="{FF2B5EF4-FFF2-40B4-BE49-F238E27FC236}">
                    <a16:creationId xmlns:a16="http://schemas.microsoft.com/office/drawing/2014/main" id="{7E695B40-7A41-FEDF-259F-8B7A33BFA206}"/>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5" name="楕円 247">
                <a:extLst>
                  <a:ext uri="{FF2B5EF4-FFF2-40B4-BE49-F238E27FC236}">
                    <a16:creationId xmlns:a16="http://schemas.microsoft.com/office/drawing/2014/main" id="{28046755-0C9E-261D-C121-9A0BDAD76765}"/>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6" name="楕円 245">
                <a:extLst>
                  <a:ext uri="{FF2B5EF4-FFF2-40B4-BE49-F238E27FC236}">
                    <a16:creationId xmlns:a16="http://schemas.microsoft.com/office/drawing/2014/main" id="{9786F219-2BEF-1C8B-AFB8-523D40D25D7C}"/>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57" name="グループ化 56">
                <a:extLst>
                  <a:ext uri="{FF2B5EF4-FFF2-40B4-BE49-F238E27FC236}">
                    <a16:creationId xmlns:a16="http://schemas.microsoft.com/office/drawing/2014/main" id="{BF24D0C1-E277-F44F-C56C-D387DE5DA5B6}"/>
                  </a:ext>
                </a:extLst>
              </p:cNvPr>
              <p:cNvGrpSpPr/>
              <p:nvPr/>
            </p:nvGrpSpPr>
            <p:grpSpPr>
              <a:xfrm>
                <a:off x="8548663" y="2693012"/>
                <a:ext cx="869371" cy="1047056"/>
                <a:chOff x="7744914" y="5623414"/>
                <a:chExt cx="869371" cy="988262"/>
              </a:xfrm>
              <a:effectLst/>
            </p:grpSpPr>
            <p:sp>
              <p:nvSpPr>
                <p:cNvPr id="87" name="楕円 216">
                  <a:extLst>
                    <a:ext uri="{FF2B5EF4-FFF2-40B4-BE49-F238E27FC236}">
                      <a16:creationId xmlns:a16="http://schemas.microsoft.com/office/drawing/2014/main" id="{9C15359E-B0E2-26A5-F72B-BAECB9248725}"/>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02" name="グループ化 101">
                  <a:extLst>
                    <a:ext uri="{FF2B5EF4-FFF2-40B4-BE49-F238E27FC236}">
                      <a16:creationId xmlns:a16="http://schemas.microsoft.com/office/drawing/2014/main" id="{71334383-390E-DE4C-3A78-A9B08E9D7B5D}"/>
                    </a:ext>
                  </a:extLst>
                </p:cNvPr>
                <p:cNvGrpSpPr/>
                <p:nvPr/>
              </p:nvGrpSpPr>
              <p:grpSpPr>
                <a:xfrm>
                  <a:off x="7744914" y="5791967"/>
                  <a:ext cx="766153" cy="819709"/>
                  <a:chOff x="8480169" y="6305404"/>
                  <a:chExt cx="766153" cy="819709"/>
                </a:xfrm>
              </p:grpSpPr>
              <p:sp>
                <p:nvSpPr>
                  <p:cNvPr id="103" name="楕円 221">
                    <a:extLst>
                      <a:ext uri="{FF2B5EF4-FFF2-40B4-BE49-F238E27FC236}">
                        <a16:creationId xmlns:a16="http://schemas.microsoft.com/office/drawing/2014/main" id="{16459E53-0DC1-C4E6-3652-BB4E63437DA3}"/>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2" name="楕円 218">
                    <a:extLst>
                      <a:ext uri="{FF2B5EF4-FFF2-40B4-BE49-F238E27FC236}">
                        <a16:creationId xmlns:a16="http://schemas.microsoft.com/office/drawing/2014/main" id="{DA7524F2-E729-F6A1-D878-8C6FD7DA1CC9}"/>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3" name="楕円 219">
                    <a:extLst>
                      <a:ext uri="{FF2B5EF4-FFF2-40B4-BE49-F238E27FC236}">
                        <a16:creationId xmlns:a16="http://schemas.microsoft.com/office/drawing/2014/main" id="{CF032CF8-0D50-848B-E33D-7F76C9D75085}"/>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14" name="楕円 220">
                    <a:extLst>
                      <a:ext uri="{FF2B5EF4-FFF2-40B4-BE49-F238E27FC236}">
                        <a16:creationId xmlns:a16="http://schemas.microsoft.com/office/drawing/2014/main" id="{91E29FB9-B628-46B6-7798-3814D7AD6E60}"/>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5" name="楕円 222">
                    <a:extLst>
                      <a:ext uri="{FF2B5EF4-FFF2-40B4-BE49-F238E27FC236}">
                        <a16:creationId xmlns:a16="http://schemas.microsoft.com/office/drawing/2014/main" id="{C3CA74BC-6E41-A00C-7C88-85D028BF02A9}"/>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6" name="楕円 223">
                    <a:extLst>
                      <a:ext uri="{FF2B5EF4-FFF2-40B4-BE49-F238E27FC236}">
                        <a16:creationId xmlns:a16="http://schemas.microsoft.com/office/drawing/2014/main" id="{7BB0B946-A421-F44D-537C-FF5A2FD6AFF4}"/>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7" name="楕円 224">
                    <a:extLst>
                      <a:ext uri="{FF2B5EF4-FFF2-40B4-BE49-F238E27FC236}">
                        <a16:creationId xmlns:a16="http://schemas.microsoft.com/office/drawing/2014/main" id="{C73436A0-D320-C8F5-3E41-D4F84BE24B3F}"/>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18" name="楕円 225">
                    <a:extLst>
                      <a:ext uri="{FF2B5EF4-FFF2-40B4-BE49-F238E27FC236}">
                        <a16:creationId xmlns:a16="http://schemas.microsoft.com/office/drawing/2014/main" id="{E5CB8B3C-6993-871C-B0E4-46A63B8EDDA7}"/>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58" name="楕円 226">
                <a:extLst>
                  <a:ext uri="{FF2B5EF4-FFF2-40B4-BE49-F238E27FC236}">
                    <a16:creationId xmlns:a16="http://schemas.microsoft.com/office/drawing/2014/main" id="{2755B0C2-20E8-F40A-002E-B5CAD31626B6}"/>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9" name="楕円 230">
                <a:extLst>
                  <a:ext uri="{FF2B5EF4-FFF2-40B4-BE49-F238E27FC236}">
                    <a16:creationId xmlns:a16="http://schemas.microsoft.com/office/drawing/2014/main" id="{6484A6CD-32F3-E0EB-157E-AE5846BF2D99}"/>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0" name="楕円 231">
                <a:extLst>
                  <a:ext uri="{FF2B5EF4-FFF2-40B4-BE49-F238E27FC236}">
                    <a16:creationId xmlns:a16="http://schemas.microsoft.com/office/drawing/2014/main" id="{2229882B-D86F-AD22-6517-34F80844D8ED}"/>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1" name="楕円 233">
                <a:extLst>
                  <a:ext uri="{FF2B5EF4-FFF2-40B4-BE49-F238E27FC236}">
                    <a16:creationId xmlns:a16="http://schemas.microsoft.com/office/drawing/2014/main" id="{92222799-3511-337E-936D-1DCF5B77CD0C}"/>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2" name="楕円 235">
                <a:extLst>
                  <a:ext uri="{FF2B5EF4-FFF2-40B4-BE49-F238E27FC236}">
                    <a16:creationId xmlns:a16="http://schemas.microsoft.com/office/drawing/2014/main" id="{9A7EED11-9262-31B9-B6AD-3285E15813D4}"/>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 name="楕円 236">
                <a:extLst>
                  <a:ext uri="{FF2B5EF4-FFF2-40B4-BE49-F238E27FC236}">
                    <a16:creationId xmlns:a16="http://schemas.microsoft.com/office/drawing/2014/main" id="{DBF464EF-F6D7-5DCA-3A9C-52363D674B71}"/>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 name="楕円 240">
                <a:extLst>
                  <a:ext uri="{FF2B5EF4-FFF2-40B4-BE49-F238E27FC236}">
                    <a16:creationId xmlns:a16="http://schemas.microsoft.com/office/drawing/2014/main" id="{BB026DFD-D9EA-03CE-170E-B29C613BEC6A}"/>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6" name="楕円 241">
                <a:extLst>
                  <a:ext uri="{FF2B5EF4-FFF2-40B4-BE49-F238E27FC236}">
                    <a16:creationId xmlns:a16="http://schemas.microsoft.com/office/drawing/2014/main" id="{4DC4A8E4-EB9B-3437-DCF2-68578B7D52E9}"/>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7" name="楕円 243">
                <a:extLst>
                  <a:ext uri="{FF2B5EF4-FFF2-40B4-BE49-F238E27FC236}">
                    <a16:creationId xmlns:a16="http://schemas.microsoft.com/office/drawing/2014/main" id="{B798D319-BEF6-8BEF-7288-19C8F2FA43D2}"/>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8" name="楕円 244">
                <a:extLst>
                  <a:ext uri="{FF2B5EF4-FFF2-40B4-BE49-F238E27FC236}">
                    <a16:creationId xmlns:a16="http://schemas.microsoft.com/office/drawing/2014/main" id="{23972749-898D-E36C-62B6-1901CD88BFFD}"/>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73" name="楕円 242">
                <a:extLst>
                  <a:ext uri="{FF2B5EF4-FFF2-40B4-BE49-F238E27FC236}">
                    <a16:creationId xmlns:a16="http://schemas.microsoft.com/office/drawing/2014/main" id="{14030537-B37E-2F55-524D-04BBFE81C1E0}"/>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74" name="楕円 232">
                <a:extLst>
                  <a:ext uri="{FF2B5EF4-FFF2-40B4-BE49-F238E27FC236}">
                    <a16:creationId xmlns:a16="http://schemas.microsoft.com/office/drawing/2014/main" id="{0C31E5A9-C101-39E3-7969-010A6F4D8976}"/>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75" name="楕円 250">
                <a:extLst>
                  <a:ext uri="{FF2B5EF4-FFF2-40B4-BE49-F238E27FC236}">
                    <a16:creationId xmlns:a16="http://schemas.microsoft.com/office/drawing/2014/main" id="{DF260036-6217-448A-3877-30916CCD73CB}"/>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76" name="楕円 237">
                <a:extLst>
                  <a:ext uri="{FF2B5EF4-FFF2-40B4-BE49-F238E27FC236}">
                    <a16:creationId xmlns:a16="http://schemas.microsoft.com/office/drawing/2014/main" id="{6D04DD10-D38B-69C9-C697-465581F26BE3}"/>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79" name="楕円 238">
                <a:extLst>
                  <a:ext uri="{FF2B5EF4-FFF2-40B4-BE49-F238E27FC236}">
                    <a16:creationId xmlns:a16="http://schemas.microsoft.com/office/drawing/2014/main" id="{E83B3996-0D10-7276-8784-9D6606F207C6}"/>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521" name="Picture 36" descr="K:\ns_inside.jpg">
              <a:extLst>
                <a:ext uri="{FF2B5EF4-FFF2-40B4-BE49-F238E27FC236}">
                  <a16:creationId xmlns:a16="http://schemas.microsoft.com/office/drawing/2014/main" id="{32A8C3B7-73E3-225A-3D10-00751A4324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3504" y="5025892"/>
              <a:ext cx="1431234" cy="106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 name="楕円 214">
              <a:extLst>
                <a:ext uri="{FF2B5EF4-FFF2-40B4-BE49-F238E27FC236}">
                  <a16:creationId xmlns:a16="http://schemas.microsoft.com/office/drawing/2014/main" id="{FBBAC864-6837-E8C5-451E-58BB8D7FEC44}"/>
                </a:ext>
              </a:extLst>
            </p:cNvPr>
            <p:cNvSpPr/>
            <p:nvPr/>
          </p:nvSpPr>
          <p:spPr bwMode="auto">
            <a:xfrm rot="8479710">
              <a:off x="5272389" y="5456655"/>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23" name="Rectangle 21">
              <a:extLst>
                <a:ext uri="{FF2B5EF4-FFF2-40B4-BE49-F238E27FC236}">
                  <a16:creationId xmlns:a16="http://schemas.microsoft.com/office/drawing/2014/main" id="{ED1B4367-BE2A-6303-2AEB-BF4BAC5F11C8}"/>
                </a:ext>
              </a:extLst>
            </p:cNvPr>
            <p:cNvSpPr>
              <a:spLocks noChangeArrowheads="1"/>
            </p:cNvSpPr>
            <p:nvPr/>
          </p:nvSpPr>
          <p:spPr bwMode="auto">
            <a:xfrm>
              <a:off x="5293576" y="5220450"/>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grpSp>
          <p:nvGrpSpPr>
            <p:cNvPr id="524" name="グループ化 523">
              <a:extLst>
                <a:ext uri="{FF2B5EF4-FFF2-40B4-BE49-F238E27FC236}">
                  <a16:creationId xmlns:a16="http://schemas.microsoft.com/office/drawing/2014/main" id="{24C4A180-4A5B-B14F-7DAF-921EA66C5797}"/>
                </a:ext>
              </a:extLst>
            </p:cNvPr>
            <p:cNvGrpSpPr/>
            <p:nvPr/>
          </p:nvGrpSpPr>
          <p:grpSpPr>
            <a:xfrm>
              <a:off x="6638663" y="5183673"/>
              <a:ext cx="552688" cy="527312"/>
              <a:chOff x="7052393" y="6023433"/>
              <a:chExt cx="552688" cy="527312"/>
            </a:xfrm>
          </p:grpSpPr>
          <p:grpSp>
            <p:nvGrpSpPr>
              <p:cNvPr id="525" name="グループ化 524">
                <a:extLst>
                  <a:ext uri="{FF2B5EF4-FFF2-40B4-BE49-F238E27FC236}">
                    <a16:creationId xmlns:a16="http://schemas.microsoft.com/office/drawing/2014/main" id="{7B0621AB-24C1-741D-48C5-29699FC00D99}"/>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528" name="楕円 186">
                  <a:extLst>
                    <a:ext uri="{FF2B5EF4-FFF2-40B4-BE49-F238E27FC236}">
                      <a16:creationId xmlns:a16="http://schemas.microsoft.com/office/drawing/2014/main" id="{141ED9A7-9DA8-70C9-1020-7847711A1AF1}"/>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29" name="楕円 187">
                  <a:extLst>
                    <a:ext uri="{FF2B5EF4-FFF2-40B4-BE49-F238E27FC236}">
                      <a16:creationId xmlns:a16="http://schemas.microsoft.com/office/drawing/2014/main" id="{5FFDF158-D599-3ED6-175B-B13B5B9516C0}"/>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30" name="楕円 188">
                  <a:extLst>
                    <a:ext uri="{FF2B5EF4-FFF2-40B4-BE49-F238E27FC236}">
                      <a16:creationId xmlns:a16="http://schemas.microsoft.com/office/drawing/2014/main" id="{8C7EAB8F-94F7-8ADE-2C5F-BDAADFE1BF41}"/>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31" name="楕円 189">
                  <a:extLst>
                    <a:ext uri="{FF2B5EF4-FFF2-40B4-BE49-F238E27FC236}">
                      <a16:creationId xmlns:a16="http://schemas.microsoft.com/office/drawing/2014/main" id="{FC5DD788-EAB4-6E3B-ED62-530F619029D1}"/>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526" name="楕円 190">
                <a:extLst>
                  <a:ext uri="{FF2B5EF4-FFF2-40B4-BE49-F238E27FC236}">
                    <a16:creationId xmlns:a16="http://schemas.microsoft.com/office/drawing/2014/main" id="{4BFCA757-D88A-5FFE-B49C-0D00B1CEF6C4}"/>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27" name="楕円 191">
                <a:extLst>
                  <a:ext uri="{FF2B5EF4-FFF2-40B4-BE49-F238E27FC236}">
                    <a16:creationId xmlns:a16="http://schemas.microsoft.com/office/drawing/2014/main" id="{0B76E9C2-C1C9-D962-A082-40E957565056}"/>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532" name="グループ化 531">
              <a:extLst>
                <a:ext uri="{FF2B5EF4-FFF2-40B4-BE49-F238E27FC236}">
                  <a16:creationId xmlns:a16="http://schemas.microsoft.com/office/drawing/2014/main" id="{135096A2-4A1D-BA9A-5429-D5E51E01397D}"/>
                </a:ext>
              </a:extLst>
            </p:cNvPr>
            <p:cNvGrpSpPr/>
            <p:nvPr/>
          </p:nvGrpSpPr>
          <p:grpSpPr>
            <a:xfrm>
              <a:off x="6522531" y="4947042"/>
              <a:ext cx="1169009" cy="1149499"/>
              <a:chOff x="8548663" y="2693012"/>
              <a:chExt cx="1419345" cy="1461213"/>
            </a:xfrm>
            <a:effectLst>
              <a:glow rad="152400">
                <a:schemeClr val="tx1">
                  <a:alpha val="60000"/>
                </a:schemeClr>
              </a:glow>
            </a:effectLst>
          </p:grpSpPr>
          <p:grpSp>
            <p:nvGrpSpPr>
              <p:cNvPr id="533" name="グループ化 532">
                <a:extLst>
                  <a:ext uri="{FF2B5EF4-FFF2-40B4-BE49-F238E27FC236}">
                    <a16:creationId xmlns:a16="http://schemas.microsoft.com/office/drawing/2014/main" id="{FFC1C4F0-CFDF-2599-C85F-15593E8515D3}"/>
                  </a:ext>
                </a:extLst>
              </p:cNvPr>
              <p:cNvGrpSpPr/>
              <p:nvPr/>
            </p:nvGrpSpPr>
            <p:grpSpPr>
              <a:xfrm>
                <a:off x="9016203" y="3802261"/>
                <a:ext cx="565443" cy="351964"/>
                <a:chOff x="9893405" y="8501087"/>
                <a:chExt cx="565443" cy="332200"/>
              </a:xfrm>
            </p:grpSpPr>
            <p:sp>
              <p:nvSpPr>
                <p:cNvPr id="611" name="楕円 246">
                  <a:extLst>
                    <a:ext uri="{FF2B5EF4-FFF2-40B4-BE49-F238E27FC236}">
                      <a16:creationId xmlns:a16="http://schemas.microsoft.com/office/drawing/2014/main" id="{C509D552-BDC1-7DA9-53D7-EAA358312D15}"/>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12" name="楕円 228">
                  <a:extLst>
                    <a:ext uri="{FF2B5EF4-FFF2-40B4-BE49-F238E27FC236}">
                      <a16:creationId xmlns:a16="http://schemas.microsoft.com/office/drawing/2014/main" id="{6AF4863F-7187-3526-E692-B0201532D920}"/>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534" name="楕円 234">
                <a:extLst>
                  <a:ext uri="{FF2B5EF4-FFF2-40B4-BE49-F238E27FC236}">
                    <a16:creationId xmlns:a16="http://schemas.microsoft.com/office/drawing/2014/main" id="{A2514FA6-343D-16BA-232C-A419EA90D1CE}"/>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35" name="楕円 239">
                <a:extLst>
                  <a:ext uri="{FF2B5EF4-FFF2-40B4-BE49-F238E27FC236}">
                    <a16:creationId xmlns:a16="http://schemas.microsoft.com/office/drawing/2014/main" id="{35B490B3-C42E-FBFE-F344-48DF7DAA4A12}"/>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36" name="楕円 249">
                <a:extLst>
                  <a:ext uri="{FF2B5EF4-FFF2-40B4-BE49-F238E27FC236}">
                    <a16:creationId xmlns:a16="http://schemas.microsoft.com/office/drawing/2014/main" id="{7BAF9D15-1EED-1277-B675-5934C112BB9D}"/>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37" name="楕円 229">
                <a:extLst>
                  <a:ext uri="{FF2B5EF4-FFF2-40B4-BE49-F238E27FC236}">
                    <a16:creationId xmlns:a16="http://schemas.microsoft.com/office/drawing/2014/main" id="{00F8F51D-6BA8-DD8A-CCCB-39A8440CBCD8}"/>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38" name="楕円 248">
                <a:extLst>
                  <a:ext uri="{FF2B5EF4-FFF2-40B4-BE49-F238E27FC236}">
                    <a16:creationId xmlns:a16="http://schemas.microsoft.com/office/drawing/2014/main" id="{0A75FD57-E8AD-D079-EAB0-9A412FFFB4FD}"/>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39" name="楕円 227">
                <a:extLst>
                  <a:ext uri="{FF2B5EF4-FFF2-40B4-BE49-F238E27FC236}">
                    <a16:creationId xmlns:a16="http://schemas.microsoft.com/office/drawing/2014/main" id="{39561CDE-229E-FD30-9CEF-6CF7F6D8FB97}"/>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40" name="楕円 247">
                <a:extLst>
                  <a:ext uri="{FF2B5EF4-FFF2-40B4-BE49-F238E27FC236}">
                    <a16:creationId xmlns:a16="http://schemas.microsoft.com/office/drawing/2014/main" id="{C7E844E6-D3D7-1ACC-704A-EDFFC6138938}"/>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41" name="楕円 245">
                <a:extLst>
                  <a:ext uri="{FF2B5EF4-FFF2-40B4-BE49-F238E27FC236}">
                    <a16:creationId xmlns:a16="http://schemas.microsoft.com/office/drawing/2014/main" id="{6D1337AA-DE23-8329-7C9A-3F276E53F3DD}"/>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542" name="グループ化 541">
                <a:extLst>
                  <a:ext uri="{FF2B5EF4-FFF2-40B4-BE49-F238E27FC236}">
                    <a16:creationId xmlns:a16="http://schemas.microsoft.com/office/drawing/2014/main" id="{960BDFBD-1C86-BDF9-D8FB-44F1F561D263}"/>
                  </a:ext>
                </a:extLst>
              </p:cNvPr>
              <p:cNvGrpSpPr/>
              <p:nvPr/>
            </p:nvGrpSpPr>
            <p:grpSpPr>
              <a:xfrm>
                <a:off x="8548663" y="2693012"/>
                <a:ext cx="869371" cy="1047056"/>
                <a:chOff x="7744914" y="5623414"/>
                <a:chExt cx="869371" cy="988262"/>
              </a:xfrm>
              <a:effectLst/>
            </p:grpSpPr>
            <p:sp>
              <p:nvSpPr>
                <p:cNvPr id="585" name="楕円 216">
                  <a:extLst>
                    <a:ext uri="{FF2B5EF4-FFF2-40B4-BE49-F238E27FC236}">
                      <a16:creationId xmlns:a16="http://schemas.microsoft.com/office/drawing/2014/main" id="{D38AE11E-4334-863E-6F95-336A2B8AA2DA}"/>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588" name="グループ化 587">
                  <a:extLst>
                    <a:ext uri="{FF2B5EF4-FFF2-40B4-BE49-F238E27FC236}">
                      <a16:creationId xmlns:a16="http://schemas.microsoft.com/office/drawing/2014/main" id="{35322042-8758-84EE-356C-6D16691A7CB0}"/>
                    </a:ext>
                  </a:extLst>
                </p:cNvPr>
                <p:cNvGrpSpPr/>
                <p:nvPr/>
              </p:nvGrpSpPr>
              <p:grpSpPr>
                <a:xfrm>
                  <a:off x="7744914" y="5791967"/>
                  <a:ext cx="766153" cy="819709"/>
                  <a:chOff x="8480169" y="6305404"/>
                  <a:chExt cx="766153" cy="819709"/>
                </a:xfrm>
              </p:grpSpPr>
              <p:sp>
                <p:nvSpPr>
                  <p:cNvPr id="603" name="楕円 221">
                    <a:extLst>
                      <a:ext uri="{FF2B5EF4-FFF2-40B4-BE49-F238E27FC236}">
                        <a16:creationId xmlns:a16="http://schemas.microsoft.com/office/drawing/2014/main" id="{B1D6A90B-29E1-BDAC-4E91-C13C9FB6E6ED}"/>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04" name="楕円 218">
                    <a:extLst>
                      <a:ext uri="{FF2B5EF4-FFF2-40B4-BE49-F238E27FC236}">
                        <a16:creationId xmlns:a16="http://schemas.microsoft.com/office/drawing/2014/main" id="{E0E0C2EE-111C-BCE7-B93E-E5936F440C5E}"/>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05" name="楕円 219">
                    <a:extLst>
                      <a:ext uri="{FF2B5EF4-FFF2-40B4-BE49-F238E27FC236}">
                        <a16:creationId xmlns:a16="http://schemas.microsoft.com/office/drawing/2014/main" id="{97B70218-BB2A-EF54-B5E2-96E2CD761653}"/>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06" name="楕円 220">
                    <a:extLst>
                      <a:ext uri="{FF2B5EF4-FFF2-40B4-BE49-F238E27FC236}">
                        <a16:creationId xmlns:a16="http://schemas.microsoft.com/office/drawing/2014/main" id="{B2D1A371-4BD3-2BF8-9555-EA5761CD9413}"/>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07" name="楕円 222">
                    <a:extLst>
                      <a:ext uri="{FF2B5EF4-FFF2-40B4-BE49-F238E27FC236}">
                        <a16:creationId xmlns:a16="http://schemas.microsoft.com/office/drawing/2014/main" id="{51D92B89-8488-850A-49C5-59A2469BB44F}"/>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08" name="楕円 223">
                    <a:extLst>
                      <a:ext uri="{FF2B5EF4-FFF2-40B4-BE49-F238E27FC236}">
                        <a16:creationId xmlns:a16="http://schemas.microsoft.com/office/drawing/2014/main" id="{53381EFF-275B-7048-2B6E-D36E911153C7}"/>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09" name="楕円 224">
                    <a:extLst>
                      <a:ext uri="{FF2B5EF4-FFF2-40B4-BE49-F238E27FC236}">
                        <a16:creationId xmlns:a16="http://schemas.microsoft.com/office/drawing/2014/main" id="{A8A5AB53-0868-43AA-D534-2178D6367DD9}"/>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10" name="楕円 225">
                    <a:extLst>
                      <a:ext uri="{FF2B5EF4-FFF2-40B4-BE49-F238E27FC236}">
                        <a16:creationId xmlns:a16="http://schemas.microsoft.com/office/drawing/2014/main" id="{4692A89F-6118-894C-A229-4450DFA98570}"/>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543" name="楕円 226">
                <a:extLst>
                  <a:ext uri="{FF2B5EF4-FFF2-40B4-BE49-F238E27FC236}">
                    <a16:creationId xmlns:a16="http://schemas.microsoft.com/office/drawing/2014/main" id="{22E50C3F-2B58-7DB9-D4B2-82259C4B6AF0}"/>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44" name="楕円 230">
                <a:extLst>
                  <a:ext uri="{FF2B5EF4-FFF2-40B4-BE49-F238E27FC236}">
                    <a16:creationId xmlns:a16="http://schemas.microsoft.com/office/drawing/2014/main" id="{A21F990C-5DEF-6C0D-DE05-9086D78DB02E}"/>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45" name="楕円 231">
                <a:extLst>
                  <a:ext uri="{FF2B5EF4-FFF2-40B4-BE49-F238E27FC236}">
                    <a16:creationId xmlns:a16="http://schemas.microsoft.com/office/drawing/2014/main" id="{5CFC3EE8-C67F-BA68-62DD-8AF416B97651}"/>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46" name="楕円 233">
                <a:extLst>
                  <a:ext uri="{FF2B5EF4-FFF2-40B4-BE49-F238E27FC236}">
                    <a16:creationId xmlns:a16="http://schemas.microsoft.com/office/drawing/2014/main" id="{F73E3B3E-63CD-D494-F1DA-9E60C40CD05A}"/>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47" name="楕円 235">
                <a:extLst>
                  <a:ext uri="{FF2B5EF4-FFF2-40B4-BE49-F238E27FC236}">
                    <a16:creationId xmlns:a16="http://schemas.microsoft.com/office/drawing/2014/main" id="{725E8381-CF16-8472-D7D2-F6B2D59E3ED6}"/>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63" name="楕円 236">
                <a:extLst>
                  <a:ext uri="{FF2B5EF4-FFF2-40B4-BE49-F238E27FC236}">
                    <a16:creationId xmlns:a16="http://schemas.microsoft.com/office/drawing/2014/main" id="{818340D5-767D-CA1F-4C04-1BCF884887F1}"/>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76" name="楕円 240">
                <a:extLst>
                  <a:ext uri="{FF2B5EF4-FFF2-40B4-BE49-F238E27FC236}">
                    <a16:creationId xmlns:a16="http://schemas.microsoft.com/office/drawing/2014/main" id="{B58653DC-F94E-86AA-A64F-516A93A715F9}"/>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77" name="楕円 241">
                <a:extLst>
                  <a:ext uri="{FF2B5EF4-FFF2-40B4-BE49-F238E27FC236}">
                    <a16:creationId xmlns:a16="http://schemas.microsoft.com/office/drawing/2014/main" id="{33E44472-9E23-ECDA-92B9-8FE60D3FC522}"/>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78" name="楕円 243">
                <a:extLst>
                  <a:ext uri="{FF2B5EF4-FFF2-40B4-BE49-F238E27FC236}">
                    <a16:creationId xmlns:a16="http://schemas.microsoft.com/office/drawing/2014/main" id="{5885986E-6E1F-89CC-1CB6-520F612ED32C}"/>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79" name="楕円 244">
                <a:extLst>
                  <a:ext uri="{FF2B5EF4-FFF2-40B4-BE49-F238E27FC236}">
                    <a16:creationId xmlns:a16="http://schemas.microsoft.com/office/drawing/2014/main" id="{662E6CE5-E95C-E2AC-99E1-D54B234E0232}"/>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80" name="楕円 242">
                <a:extLst>
                  <a:ext uri="{FF2B5EF4-FFF2-40B4-BE49-F238E27FC236}">
                    <a16:creationId xmlns:a16="http://schemas.microsoft.com/office/drawing/2014/main" id="{4AE0BE25-C4C5-1E93-CA8E-B7A4D8D940BC}"/>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81" name="楕円 232">
                <a:extLst>
                  <a:ext uri="{FF2B5EF4-FFF2-40B4-BE49-F238E27FC236}">
                    <a16:creationId xmlns:a16="http://schemas.microsoft.com/office/drawing/2014/main" id="{DA5E1B7B-95B0-EA87-490E-025365732848}"/>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82" name="楕円 250">
                <a:extLst>
                  <a:ext uri="{FF2B5EF4-FFF2-40B4-BE49-F238E27FC236}">
                    <a16:creationId xmlns:a16="http://schemas.microsoft.com/office/drawing/2014/main" id="{0B7E4DEF-D7BB-4127-6FC1-24434C19467D}"/>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583" name="楕円 237">
                <a:extLst>
                  <a:ext uri="{FF2B5EF4-FFF2-40B4-BE49-F238E27FC236}">
                    <a16:creationId xmlns:a16="http://schemas.microsoft.com/office/drawing/2014/main" id="{FAEB11EC-8709-F4F0-EA3A-C00DA21BFE35}"/>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584" name="楕円 238">
                <a:extLst>
                  <a:ext uri="{FF2B5EF4-FFF2-40B4-BE49-F238E27FC236}">
                    <a16:creationId xmlns:a16="http://schemas.microsoft.com/office/drawing/2014/main" id="{03AF2B0A-0789-49FB-45A5-F085FF670DBD}"/>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613" name="Picture 36" descr="K:\ns_inside.jpg">
              <a:extLst>
                <a:ext uri="{FF2B5EF4-FFF2-40B4-BE49-F238E27FC236}">
                  <a16:creationId xmlns:a16="http://schemas.microsoft.com/office/drawing/2014/main" id="{98C93628-CC13-3DF0-3044-F3306111B4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6949" y="5005958"/>
              <a:ext cx="1431234" cy="106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 name="Rectangle 21">
              <a:extLst>
                <a:ext uri="{FF2B5EF4-FFF2-40B4-BE49-F238E27FC236}">
                  <a16:creationId xmlns:a16="http://schemas.microsoft.com/office/drawing/2014/main" id="{50A18824-D476-EE6A-08CC-96E9565E67F6}"/>
                </a:ext>
              </a:extLst>
            </p:cNvPr>
            <p:cNvSpPr>
              <a:spLocks noChangeArrowheads="1"/>
            </p:cNvSpPr>
            <p:nvPr/>
          </p:nvSpPr>
          <p:spPr bwMode="auto">
            <a:xfrm>
              <a:off x="6987021" y="5200516"/>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615" name="円/楕円 614">
              <a:extLst>
                <a:ext uri="{FF2B5EF4-FFF2-40B4-BE49-F238E27FC236}">
                  <a16:creationId xmlns:a16="http://schemas.microsoft.com/office/drawing/2014/main" id="{E1C318CC-711F-AB38-C25F-D4B2FC8458EF}"/>
                </a:ext>
              </a:extLst>
            </p:cNvPr>
            <p:cNvSpPr/>
            <p:nvPr/>
          </p:nvSpPr>
          <p:spPr>
            <a:xfrm>
              <a:off x="6640119" y="5271384"/>
              <a:ext cx="856526"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616" name="グループ化 615">
              <a:extLst>
                <a:ext uri="{FF2B5EF4-FFF2-40B4-BE49-F238E27FC236}">
                  <a16:creationId xmlns:a16="http://schemas.microsoft.com/office/drawing/2014/main" id="{08DA76C2-279E-2CC0-35A7-B54D4065D3FF}"/>
                </a:ext>
              </a:extLst>
            </p:cNvPr>
            <p:cNvGrpSpPr/>
            <p:nvPr/>
          </p:nvGrpSpPr>
          <p:grpSpPr>
            <a:xfrm>
              <a:off x="8326965" y="5203607"/>
              <a:ext cx="552688" cy="527312"/>
              <a:chOff x="7052393" y="6023433"/>
              <a:chExt cx="552688" cy="527312"/>
            </a:xfrm>
          </p:grpSpPr>
          <p:grpSp>
            <p:nvGrpSpPr>
              <p:cNvPr id="617" name="グループ化 616">
                <a:extLst>
                  <a:ext uri="{FF2B5EF4-FFF2-40B4-BE49-F238E27FC236}">
                    <a16:creationId xmlns:a16="http://schemas.microsoft.com/office/drawing/2014/main" id="{BA8848AF-F715-95F9-7D16-5728A219CBDF}"/>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620" name="楕円 186">
                  <a:extLst>
                    <a:ext uri="{FF2B5EF4-FFF2-40B4-BE49-F238E27FC236}">
                      <a16:creationId xmlns:a16="http://schemas.microsoft.com/office/drawing/2014/main" id="{62CDBB31-5448-E24C-B75C-28154BB629ED}"/>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21" name="楕円 187">
                  <a:extLst>
                    <a:ext uri="{FF2B5EF4-FFF2-40B4-BE49-F238E27FC236}">
                      <a16:creationId xmlns:a16="http://schemas.microsoft.com/office/drawing/2014/main" id="{618FE80E-798D-B035-3676-FEB37D8BDCFA}"/>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22" name="楕円 188">
                  <a:extLst>
                    <a:ext uri="{FF2B5EF4-FFF2-40B4-BE49-F238E27FC236}">
                      <a16:creationId xmlns:a16="http://schemas.microsoft.com/office/drawing/2014/main" id="{478FBDD8-BCDC-0709-0371-6E98F72CBCA7}"/>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26" name="楕円 189">
                  <a:extLst>
                    <a:ext uri="{FF2B5EF4-FFF2-40B4-BE49-F238E27FC236}">
                      <a16:creationId xmlns:a16="http://schemas.microsoft.com/office/drawing/2014/main" id="{384CE52E-E8A6-AA95-BFE0-3C581DCE2CAD}"/>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618" name="楕円 190">
                <a:extLst>
                  <a:ext uri="{FF2B5EF4-FFF2-40B4-BE49-F238E27FC236}">
                    <a16:creationId xmlns:a16="http://schemas.microsoft.com/office/drawing/2014/main" id="{6EE36428-CD29-EB11-F561-6290808C61A3}"/>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19" name="楕円 191">
                <a:extLst>
                  <a:ext uri="{FF2B5EF4-FFF2-40B4-BE49-F238E27FC236}">
                    <a16:creationId xmlns:a16="http://schemas.microsoft.com/office/drawing/2014/main" id="{8D7F1DB3-10BC-574E-0BE2-FEA135E17DCF}"/>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628" name="グループ化 627">
              <a:extLst>
                <a:ext uri="{FF2B5EF4-FFF2-40B4-BE49-F238E27FC236}">
                  <a16:creationId xmlns:a16="http://schemas.microsoft.com/office/drawing/2014/main" id="{B848DC25-EC49-547E-4451-5009CC96AAB9}"/>
                </a:ext>
              </a:extLst>
            </p:cNvPr>
            <p:cNvGrpSpPr/>
            <p:nvPr/>
          </p:nvGrpSpPr>
          <p:grpSpPr>
            <a:xfrm>
              <a:off x="8210833" y="4966976"/>
              <a:ext cx="1169009" cy="1149499"/>
              <a:chOff x="8548663" y="2693012"/>
              <a:chExt cx="1419345" cy="1461213"/>
            </a:xfrm>
            <a:effectLst>
              <a:glow rad="152400">
                <a:schemeClr val="tx1">
                  <a:alpha val="60000"/>
                </a:schemeClr>
              </a:glow>
            </a:effectLst>
          </p:grpSpPr>
          <p:grpSp>
            <p:nvGrpSpPr>
              <p:cNvPr id="629" name="グループ化 628">
                <a:extLst>
                  <a:ext uri="{FF2B5EF4-FFF2-40B4-BE49-F238E27FC236}">
                    <a16:creationId xmlns:a16="http://schemas.microsoft.com/office/drawing/2014/main" id="{4F38767B-0425-998B-41BD-64BAC09006A3}"/>
                  </a:ext>
                </a:extLst>
              </p:cNvPr>
              <p:cNvGrpSpPr/>
              <p:nvPr/>
            </p:nvGrpSpPr>
            <p:grpSpPr>
              <a:xfrm>
                <a:off x="9016203" y="3802261"/>
                <a:ext cx="565443" cy="351964"/>
                <a:chOff x="9893405" y="8501087"/>
                <a:chExt cx="565443" cy="332200"/>
              </a:xfrm>
            </p:grpSpPr>
            <p:sp>
              <p:nvSpPr>
                <p:cNvPr id="168" name="楕円 246">
                  <a:extLst>
                    <a:ext uri="{FF2B5EF4-FFF2-40B4-BE49-F238E27FC236}">
                      <a16:creationId xmlns:a16="http://schemas.microsoft.com/office/drawing/2014/main" id="{5816D64D-0474-D91C-78FC-CFD7A8C7D214}"/>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69" name="楕円 228">
                  <a:extLst>
                    <a:ext uri="{FF2B5EF4-FFF2-40B4-BE49-F238E27FC236}">
                      <a16:creationId xmlns:a16="http://schemas.microsoft.com/office/drawing/2014/main" id="{767DD6A5-885C-F7B8-4FE3-D121201CC354}"/>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630" name="楕円 234">
                <a:extLst>
                  <a:ext uri="{FF2B5EF4-FFF2-40B4-BE49-F238E27FC236}">
                    <a16:creationId xmlns:a16="http://schemas.microsoft.com/office/drawing/2014/main" id="{0A92388A-3604-30D5-32F5-1AC1E04D0481}"/>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31" name="楕円 239">
                <a:extLst>
                  <a:ext uri="{FF2B5EF4-FFF2-40B4-BE49-F238E27FC236}">
                    <a16:creationId xmlns:a16="http://schemas.microsoft.com/office/drawing/2014/main" id="{A1F0463F-C924-4008-A1AA-BDA13499DEBA}"/>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32" name="楕円 249">
                <a:extLst>
                  <a:ext uri="{FF2B5EF4-FFF2-40B4-BE49-F238E27FC236}">
                    <a16:creationId xmlns:a16="http://schemas.microsoft.com/office/drawing/2014/main" id="{8677F9D9-656E-16EB-E15D-17A6C3CE30B2}"/>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33" name="楕円 229">
                <a:extLst>
                  <a:ext uri="{FF2B5EF4-FFF2-40B4-BE49-F238E27FC236}">
                    <a16:creationId xmlns:a16="http://schemas.microsoft.com/office/drawing/2014/main" id="{FC9083EE-7BE0-9F72-ED6C-9ADCF8DCCD59}"/>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34" name="楕円 248">
                <a:extLst>
                  <a:ext uri="{FF2B5EF4-FFF2-40B4-BE49-F238E27FC236}">
                    <a16:creationId xmlns:a16="http://schemas.microsoft.com/office/drawing/2014/main" id="{287AA343-198F-E0AF-EB62-2EE4DF734305}"/>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35" name="楕円 227">
                <a:extLst>
                  <a:ext uri="{FF2B5EF4-FFF2-40B4-BE49-F238E27FC236}">
                    <a16:creationId xmlns:a16="http://schemas.microsoft.com/office/drawing/2014/main" id="{C6382DE0-4C19-1F20-E85B-6D56169884FD}"/>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36" name="楕円 247">
                <a:extLst>
                  <a:ext uri="{FF2B5EF4-FFF2-40B4-BE49-F238E27FC236}">
                    <a16:creationId xmlns:a16="http://schemas.microsoft.com/office/drawing/2014/main" id="{85E7B2ED-E13B-323C-3B8D-61E4E2E3C9C3}"/>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37" name="楕円 245">
                <a:extLst>
                  <a:ext uri="{FF2B5EF4-FFF2-40B4-BE49-F238E27FC236}">
                    <a16:creationId xmlns:a16="http://schemas.microsoft.com/office/drawing/2014/main" id="{6B64AC81-0DF3-9B97-6205-FF6F956A189E}"/>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638" name="グループ化 637">
                <a:extLst>
                  <a:ext uri="{FF2B5EF4-FFF2-40B4-BE49-F238E27FC236}">
                    <a16:creationId xmlns:a16="http://schemas.microsoft.com/office/drawing/2014/main" id="{8C098BC1-9C3B-9B31-0830-9B09A503D3E7}"/>
                  </a:ext>
                </a:extLst>
              </p:cNvPr>
              <p:cNvGrpSpPr/>
              <p:nvPr/>
            </p:nvGrpSpPr>
            <p:grpSpPr>
              <a:xfrm>
                <a:off x="8548663" y="2693012"/>
                <a:ext cx="869371" cy="1047056"/>
                <a:chOff x="7744914" y="5623414"/>
                <a:chExt cx="869371" cy="988262"/>
              </a:xfrm>
              <a:effectLst/>
            </p:grpSpPr>
            <p:sp>
              <p:nvSpPr>
                <p:cNvPr id="158" name="楕円 216">
                  <a:extLst>
                    <a:ext uri="{FF2B5EF4-FFF2-40B4-BE49-F238E27FC236}">
                      <a16:creationId xmlns:a16="http://schemas.microsoft.com/office/drawing/2014/main" id="{5F234891-7CBC-5DB3-A5E5-C98EE0F7EE70}"/>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59" name="グループ化 158">
                  <a:extLst>
                    <a:ext uri="{FF2B5EF4-FFF2-40B4-BE49-F238E27FC236}">
                      <a16:creationId xmlns:a16="http://schemas.microsoft.com/office/drawing/2014/main" id="{F724FD56-9147-DB8F-6DAD-E658FA3D40AB}"/>
                    </a:ext>
                  </a:extLst>
                </p:cNvPr>
                <p:cNvGrpSpPr/>
                <p:nvPr/>
              </p:nvGrpSpPr>
              <p:grpSpPr>
                <a:xfrm>
                  <a:off x="7744914" y="5791967"/>
                  <a:ext cx="766153" cy="819709"/>
                  <a:chOff x="8480169" y="6305404"/>
                  <a:chExt cx="766153" cy="819709"/>
                </a:xfrm>
              </p:grpSpPr>
              <p:sp>
                <p:nvSpPr>
                  <p:cNvPr id="160" name="楕円 221">
                    <a:extLst>
                      <a:ext uri="{FF2B5EF4-FFF2-40B4-BE49-F238E27FC236}">
                        <a16:creationId xmlns:a16="http://schemas.microsoft.com/office/drawing/2014/main" id="{7072D209-4DD1-70A6-0DDF-CF3DC66614F8}"/>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1" name="楕円 218">
                    <a:extLst>
                      <a:ext uri="{FF2B5EF4-FFF2-40B4-BE49-F238E27FC236}">
                        <a16:creationId xmlns:a16="http://schemas.microsoft.com/office/drawing/2014/main" id="{5F0A6826-13CF-4F41-628E-DC6D75069274}"/>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2" name="楕円 219">
                    <a:extLst>
                      <a:ext uri="{FF2B5EF4-FFF2-40B4-BE49-F238E27FC236}">
                        <a16:creationId xmlns:a16="http://schemas.microsoft.com/office/drawing/2014/main" id="{708EEC86-DC58-86DA-62EE-0B585A74FC95}"/>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63" name="楕円 220">
                    <a:extLst>
                      <a:ext uri="{FF2B5EF4-FFF2-40B4-BE49-F238E27FC236}">
                        <a16:creationId xmlns:a16="http://schemas.microsoft.com/office/drawing/2014/main" id="{0A8AB4F2-9BB9-2819-DF2B-F412D86FE28A}"/>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4" name="楕円 222">
                    <a:extLst>
                      <a:ext uri="{FF2B5EF4-FFF2-40B4-BE49-F238E27FC236}">
                        <a16:creationId xmlns:a16="http://schemas.microsoft.com/office/drawing/2014/main" id="{BA14AAC6-C50B-1FEA-2F32-214C8AC42C38}"/>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5" name="楕円 223">
                    <a:extLst>
                      <a:ext uri="{FF2B5EF4-FFF2-40B4-BE49-F238E27FC236}">
                        <a16:creationId xmlns:a16="http://schemas.microsoft.com/office/drawing/2014/main" id="{92BAF0A1-409F-E7C5-ADC3-D2EF391FE1BF}"/>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6" name="楕円 224">
                    <a:extLst>
                      <a:ext uri="{FF2B5EF4-FFF2-40B4-BE49-F238E27FC236}">
                        <a16:creationId xmlns:a16="http://schemas.microsoft.com/office/drawing/2014/main" id="{62F910C0-0A41-95A7-476C-FB2A5A66B6CA}"/>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7" name="楕円 225">
                    <a:extLst>
                      <a:ext uri="{FF2B5EF4-FFF2-40B4-BE49-F238E27FC236}">
                        <a16:creationId xmlns:a16="http://schemas.microsoft.com/office/drawing/2014/main" id="{0CC8B7B1-C9F0-E74B-D39A-29C3E76F60AC}"/>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639" name="楕円 226">
                <a:extLst>
                  <a:ext uri="{FF2B5EF4-FFF2-40B4-BE49-F238E27FC236}">
                    <a16:creationId xmlns:a16="http://schemas.microsoft.com/office/drawing/2014/main" id="{75CD1697-5E10-DC32-AA56-EB6C773F0AC0}"/>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4" name="楕円 230">
                <a:extLst>
                  <a:ext uri="{FF2B5EF4-FFF2-40B4-BE49-F238E27FC236}">
                    <a16:creationId xmlns:a16="http://schemas.microsoft.com/office/drawing/2014/main" id="{FABF83E4-C7D4-5D6F-5BAC-28BA22E20001}"/>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45" name="楕円 231">
                <a:extLst>
                  <a:ext uri="{FF2B5EF4-FFF2-40B4-BE49-F238E27FC236}">
                    <a16:creationId xmlns:a16="http://schemas.microsoft.com/office/drawing/2014/main" id="{71737B08-0DFA-5EF8-A4AC-B7741DA36BDE}"/>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6" name="楕円 233">
                <a:extLst>
                  <a:ext uri="{FF2B5EF4-FFF2-40B4-BE49-F238E27FC236}">
                    <a16:creationId xmlns:a16="http://schemas.microsoft.com/office/drawing/2014/main" id="{89060505-F605-8CA1-3102-78A4EA0A5A19}"/>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7" name="楕円 235">
                <a:extLst>
                  <a:ext uri="{FF2B5EF4-FFF2-40B4-BE49-F238E27FC236}">
                    <a16:creationId xmlns:a16="http://schemas.microsoft.com/office/drawing/2014/main" id="{934BB15E-2C46-999E-C6D6-17B230886655}"/>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8" name="楕円 236">
                <a:extLst>
                  <a:ext uri="{FF2B5EF4-FFF2-40B4-BE49-F238E27FC236}">
                    <a16:creationId xmlns:a16="http://schemas.microsoft.com/office/drawing/2014/main" id="{60684B69-3F80-F446-5BE5-AD498940753E}"/>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9" name="楕円 240">
                <a:extLst>
                  <a:ext uri="{FF2B5EF4-FFF2-40B4-BE49-F238E27FC236}">
                    <a16:creationId xmlns:a16="http://schemas.microsoft.com/office/drawing/2014/main" id="{144F55C0-8BFF-8AC1-AB8E-1FDD5A7F6C13}"/>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0" name="楕円 241">
                <a:extLst>
                  <a:ext uri="{FF2B5EF4-FFF2-40B4-BE49-F238E27FC236}">
                    <a16:creationId xmlns:a16="http://schemas.microsoft.com/office/drawing/2014/main" id="{D92C055E-E95A-44C1-1D60-C3E0AF6122B3}"/>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51" name="楕円 243">
                <a:extLst>
                  <a:ext uri="{FF2B5EF4-FFF2-40B4-BE49-F238E27FC236}">
                    <a16:creationId xmlns:a16="http://schemas.microsoft.com/office/drawing/2014/main" id="{9CC022BA-2819-B0EF-A7EC-15C14A81B86D}"/>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2" name="楕円 244">
                <a:extLst>
                  <a:ext uri="{FF2B5EF4-FFF2-40B4-BE49-F238E27FC236}">
                    <a16:creationId xmlns:a16="http://schemas.microsoft.com/office/drawing/2014/main" id="{CA99E1D8-1DE5-9F21-0527-7045041EAEEC}"/>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3" name="楕円 242">
                <a:extLst>
                  <a:ext uri="{FF2B5EF4-FFF2-40B4-BE49-F238E27FC236}">
                    <a16:creationId xmlns:a16="http://schemas.microsoft.com/office/drawing/2014/main" id="{C14E0E78-263A-0B29-2F4A-2F6A7F15A387}"/>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54" name="楕円 232">
                <a:extLst>
                  <a:ext uri="{FF2B5EF4-FFF2-40B4-BE49-F238E27FC236}">
                    <a16:creationId xmlns:a16="http://schemas.microsoft.com/office/drawing/2014/main" id="{6F79245C-7D75-1750-946C-667492FACC83}"/>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5" name="楕円 250">
                <a:extLst>
                  <a:ext uri="{FF2B5EF4-FFF2-40B4-BE49-F238E27FC236}">
                    <a16:creationId xmlns:a16="http://schemas.microsoft.com/office/drawing/2014/main" id="{B27D7B05-CF67-1965-0CA1-2EC5D45A8576}"/>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56" name="楕円 237">
                <a:extLst>
                  <a:ext uri="{FF2B5EF4-FFF2-40B4-BE49-F238E27FC236}">
                    <a16:creationId xmlns:a16="http://schemas.microsoft.com/office/drawing/2014/main" id="{CE81BD48-EEEC-9297-2E35-1992C73DD9FC}"/>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7" name="楕円 238">
                <a:extLst>
                  <a:ext uri="{FF2B5EF4-FFF2-40B4-BE49-F238E27FC236}">
                    <a16:creationId xmlns:a16="http://schemas.microsoft.com/office/drawing/2014/main" id="{6A5B8690-569B-FAF5-6434-373F366C371B}"/>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170" name="Picture 36" descr="K:\ns_inside.jpg">
              <a:extLst>
                <a:ext uri="{FF2B5EF4-FFF2-40B4-BE49-F238E27FC236}">
                  <a16:creationId xmlns:a16="http://schemas.microsoft.com/office/drawing/2014/main" id="{949A3B4C-C09C-0C10-AF58-8D7BE2B22A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5251" y="5025892"/>
              <a:ext cx="1431234" cy="106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 name="Rectangle 21">
              <a:extLst>
                <a:ext uri="{FF2B5EF4-FFF2-40B4-BE49-F238E27FC236}">
                  <a16:creationId xmlns:a16="http://schemas.microsoft.com/office/drawing/2014/main" id="{8FB6C409-14B4-1200-BCB4-A6AB33511548}"/>
                </a:ext>
              </a:extLst>
            </p:cNvPr>
            <p:cNvSpPr>
              <a:spLocks noChangeArrowheads="1"/>
            </p:cNvSpPr>
            <p:nvPr/>
          </p:nvSpPr>
          <p:spPr bwMode="auto">
            <a:xfrm>
              <a:off x="8675323" y="5220450"/>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172" name="円/楕円 171">
              <a:extLst>
                <a:ext uri="{FF2B5EF4-FFF2-40B4-BE49-F238E27FC236}">
                  <a16:creationId xmlns:a16="http://schemas.microsoft.com/office/drawing/2014/main" id="{1AA812B6-24D3-05E0-EB07-E7F3E04BEDE4}"/>
                </a:ext>
              </a:extLst>
            </p:cNvPr>
            <p:cNvSpPr/>
            <p:nvPr/>
          </p:nvSpPr>
          <p:spPr>
            <a:xfrm>
              <a:off x="8209152" y="5318258"/>
              <a:ext cx="1116475"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173" name="グループ化 172">
              <a:extLst>
                <a:ext uri="{FF2B5EF4-FFF2-40B4-BE49-F238E27FC236}">
                  <a16:creationId xmlns:a16="http://schemas.microsoft.com/office/drawing/2014/main" id="{FA4404DA-01FE-56E8-2DEC-AD43CED43F63}"/>
                </a:ext>
              </a:extLst>
            </p:cNvPr>
            <p:cNvGrpSpPr/>
            <p:nvPr/>
          </p:nvGrpSpPr>
          <p:grpSpPr>
            <a:xfrm>
              <a:off x="10096187" y="5183673"/>
              <a:ext cx="552688" cy="527312"/>
              <a:chOff x="7052393" y="6023433"/>
              <a:chExt cx="552688" cy="527312"/>
            </a:xfrm>
          </p:grpSpPr>
          <p:grpSp>
            <p:nvGrpSpPr>
              <p:cNvPr id="174" name="グループ化 173">
                <a:extLst>
                  <a:ext uri="{FF2B5EF4-FFF2-40B4-BE49-F238E27FC236}">
                    <a16:creationId xmlns:a16="http://schemas.microsoft.com/office/drawing/2014/main" id="{F4D0637E-4023-FB18-E616-E33DE00AA605}"/>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177" name="楕円 186">
                  <a:extLst>
                    <a:ext uri="{FF2B5EF4-FFF2-40B4-BE49-F238E27FC236}">
                      <a16:creationId xmlns:a16="http://schemas.microsoft.com/office/drawing/2014/main" id="{B0DAC4B1-0578-6263-7505-CAC8ED40F580}"/>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78" name="楕円 187">
                  <a:extLst>
                    <a:ext uri="{FF2B5EF4-FFF2-40B4-BE49-F238E27FC236}">
                      <a16:creationId xmlns:a16="http://schemas.microsoft.com/office/drawing/2014/main" id="{B833E251-E155-A25F-3027-F94D07873DFD}"/>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9" name="楕円 188">
                  <a:extLst>
                    <a:ext uri="{FF2B5EF4-FFF2-40B4-BE49-F238E27FC236}">
                      <a16:creationId xmlns:a16="http://schemas.microsoft.com/office/drawing/2014/main" id="{E9927756-7780-CE24-FED0-A1CDF43C8CF3}"/>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0" name="楕円 189">
                  <a:extLst>
                    <a:ext uri="{FF2B5EF4-FFF2-40B4-BE49-F238E27FC236}">
                      <a16:creationId xmlns:a16="http://schemas.microsoft.com/office/drawing/2014/main" id="{D6FEBB27-BE70-58DB-09E8-9C8F62B33D62}"/>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75" name="楕円 190">
                <a:extLst>
                  <a:ext uri="{FF2B5EF4-FFF2-40B4-BE49-F238E27FC236}">
                    <a16:creationId xmlns:a16="http://schemas.microsoft.com/office/drawing/2014/main" id="{4177DC54-FCCC-E9D5-96BC-943ED6A49891}"/>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76" name="楕円 191">
                <a:extLst>
                  <a:ext uri="{FF2B5EF4-FFF2-40B4-BE49-F238E27FC236}">
                    <a16:creationId xmlns:a16="http://schemas.microsoft.com/office/drawing/2014/main" id="{B5CF5820-5CB3-CD92-3FD7-BF0DB248C27E}"/>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181" name="グループ化 180">
              <a:extLst>
                <a:ext uri="{FF2B5EF4-FFF2-40B4-BE49-F238E27FC236}">
                  <a16:creationId xmlns:a16="http://schemas.microsoft.com/office/drawing/2014/main" id="{55EAFC32-CC1F-3AD2-E56F-1578141B076C}"/>
                </a:ext>
              </a:extLst>
            </p:cNvPr>
            <p:cNvGrpSpPr/>
            <p:nvPr/>
          </p:nvGrpSpPr>
          <p:grpSpPr>
            <a:xfrm>
              <a:off x="9980055" y="4947042"/>
              <a:ext cx="1169009" cy="1149499"/>
              <a:chOff x="8548663" y="2693012"/>
              <a:chExt cx="1419345" cy="1461213"/>
            </a:xfrm>
            <a:effectLst>
              <a:glow rad="152400">
                <a:schemeClr val="tx1">
                  <a:alpha val="60000"/>
                </a:schemeClr>
              </a:glow>
            </a:effectLst>
          </p:grpSpPr>
          <p:grpSp>
            <p:nvGrpSpPr>
              <p:cNvPr id="182" name="グループ化 181">
                <a:extLst>
                  <a:ext uri="{FF2B5EF4-FFF2-40B4-BE49-F238E27FC236}">
                    <a16:creationId xmlns:a16="http://schemas.microsoft.com/office/drawing/2014/main" id="{40E28829-2FCC-32EE-7EF6-D334DB18B255}"/>
                  </a:ext>
                </a:extLst>
              </p:cNvPr>
              <p:cNvGrpSpPr/>
              <p:nvPr/>
            </p:nvGrpSpPr>
            <p:grpSpPr>
              <a:xfrm>
                <a:off x="9016203" y="3802261"/>
                <a:ext cx="565443" cy="351964"/>
                <a:chOff x="9893405" y="8501087"/>
                <a:chExt cx="565443" cy="332200"/>
              </a:xfrm>
            </p:grpSpPr>
            <p:sp>
              <p:nvSpPr>
                <p:cNvPr id="665" name="楕円 246">
                  <a:extLst>
                    <a:ext uri="{FF2B5EF4-FFF2-40B4-BE49-F238E27FC236}">
                      <a16:creationId xmlns:a16="http://schemas.microsoft.com/office/drawing/2014/main" id="{6B07C81C-800B-EFD7-0CDD-80A08159AA31}"/>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66" name="楕円 228">
                  <a:extLst>
                    <a:ext uri="{FF2B5EF4-FFF2-40B4-BE49-F238E27FC236}">
                      <a16:creationId xmlns:a16="http://schemas.microsoft.com/office/drawing/2014/main" id="{9C07E91E-1125-7993-F25D-696E03E0A777}"/>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83" name="楕円 234">
                <a:extLst>
                  <a:ext uri="{FF2B5EF4-FFF2-40B4-BE49-F238E27FC236}">
                    <a16:creationId xmlns:a16="http://schemas.microsoft.com/office/drawing/2014/main" id="{F20FAF32-A2AC-400F-2254-A6EC6D1B7305}"/>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4" name="楕円 239">
                <a:extLst>
                  <a:ext uri="{FF2B5EF4-FFF2-40B4-BE49-F238E27FC236}">
                    <a16:creationId xmlns:a16="http://schemas.microsoft.com/office/drawing/2014/main" id="{C6E2CA88-739D-FD17-62B9-C61E7FB0D27D}"/>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5" name="楕円 249">
                <a:extLst>
                  <a:ext uri="{FF2B5EF4-FFF2-40B4-BE49-F238E27FC236}">
                    <a16:creationId xmlns:a16="http://schemas.microsoft.com/office/drawing/2014/main" id="{22E7FA59-3697-EC3C-5E93-7E927050E4F9}"/>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6" name="楕円 229">
                <a:extLst>
                  <a:ext uri="{FF2B5EF4-FFF2-40B4-BE49-F238E27FC236}">
                    <a16:creationId xmlns:a16="http://schemas.microsoft.com/office/drawing/2014/main" id="{65B04FB3-9290-3A48-7D9D-9804E99C2820}"/>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7" name="楕円 248">
                <a:extLst>
                  <a:ext uri="{FF2B5EF4-FFF2-40B4-BE49-F238E27FC236}">
                    <a16:creationId xmlns:a16="http://schemas.microsoft.com/office/drawing/2014/main" id="{DF9F7A14-0803-796C-9DA5-2A6EBD04A4F9}"/>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8" name="楕円 227">
                <a:extLst>
                  <a:ext uri="{FF2B5EF4-FFF2-40B4-BE49-F238E27FC236}">
                    <a16:creationId xmlns:a16="http://schemas.microsoft.com/office/drawing/2014/main" id="{5704CBB5-619F-4373-22F2-69780F52C814}"/>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9" name="楕円 247">
                <a:extLst>
                  <a:ext uri="{FF2B5EF4-FFF2-40B4-BE49-F238E27FC236}">
                    <a16:creationId xmlns:a16="http://schemas.microsoft.com/office/drawing/2014/main" id="{893EBE08-1694-3244-E48A-AA0E7FA78D9F}"/>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0" name="楕円 245">
                <a:extLst>
                  <a:ext uri="{FF2B5EF4-FFF2-40B4-BE49-F238E27FC236}">
                    <a16:creationId xmlns:a16="http://schemas.microsoft.com/office/drawing/2014/main" id="{7AAE1DA9-D349-A349-46F9-D5D30FB6C4F2}"/>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91" name="グループ化 190">
                <a:extLst>
                  <a:ext uri="{FF2B5EF4-FFF2-40B4-BE49-F238E27FC236}">
                    <a16:creationId xmlns:a16="http://schemas.microsoft.com/office/drawing/2014/main" id="{B8A02933-8C35-91BF-7CE9-718756B804BF}"/>
                  </a:ext>
                </a:extLst>
              </p:cNvPr>
              <p:cNvGrpSpPr/>
              <p:nvPr/>
            </p:nvGrpSpPr>
            <p:grpSpPr>
              <a:xfrm>
                <a:off x="8548663" y="2693012"/>
                <a:ext cx="869371" cy="1047056"/>
                <a:chOff x="7744914" y="5623414"/>
                <a:chExt cx="869371" cy="988262"/>
              </a:xfrm>
              <a:effectLst/>
            </p:grpSpPr>
            <p:sp>
              <p:nvSpPr>
                <p:cNvPr id="655" name="楕円 216">
                  <a:extLst>
                    <a:ext uri="{FF2B5EF4-FFF2-40B4-BE49-F238E27FC236}">
                      <a16:creationId xmlns:a16="http://schemas.microsoft.com/office/drawing/2014/main" id="{C6BA55B5-6F07-FD0B-792B-17889F53EB5B}"/>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656" name="グループ化 655">
                  <a:extLst>
                    <a:ext uri="{FF2B5EF4-FFF2-40B4-BE49-F238E27FC236}">
                      <a16:creationId xmlns:a16="http://schemas.microsoft.com/office/drawing/2014/main" id="{8F34E5D6-7554-7239-1894-970D94BC4116}"/>
                    </a:ext>
                  </a:extLst>
                </p:cNvPr>
                <p:cNvGrpSpPr/>
                <p:nvPr/>
              </p:nvGrpSpPr>
              <p:grpSpPr>
                <a:xfrm>
                  <a:off x="7744914" y="5791967"/>
                  <a:ext cx="766153" cy="819709"/>
                  <a:chOff x="8480169" y="6305404"/>
                  <a:chExt cx="766153" cy="819709"/>
                </a:xfrm>
              </p:grpSpPr>
              <p:sp>
                <p:nvSpPr>
                  <p:cNvPr id="657" name="楕円 221">
                    <a:extLst>
                      <a:ext uri="{FF2B5EF4-FFF2-40B4-BE49-F238E27FC236}">
                        <a16:creationId xmlns:a16="http://schemas.microsoft.com/office/drawing/2014/main" id="{99749D65-9D42-BE16-30E7-C445474CBDAE}"/>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8" name="楕円 218">
                    <a:extLst>
                      <a:ext uri="{FF2B5EF4-FFF2-40B4-BE49-F238E27FC236}">
                        <a16:creationId xmlns:a16="http://schemas.microsoft.com/office/drawing/2014/main" id="{15EEDB2F-7822-4535-471C-8944BEF90BB9}"/>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9" name="楕円 219">
                    <a:extLst>
                      <a:ext uri="{FF2B5EF4-FFF2-40B4-BE49-F238E27FC236}">
                        <a16:creationId xmlns:a16="http://schemas.microsoft.com/office/drawing/2014/main" id="{11592762-9B3E-C505-4DD0-BFE46B501508}"/>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60" name="楕円 220">
                    <a:extLst>
                      <a:ext uri="{FF2B5EF4-FFF2-40B4-BE49-F238E27FC236}">
                        <a16:creationId xmlns:a16="http://schemas.microsoft.com/office/drawing/2014/main" id="{6C9FE666-2D3D-8246-9B79-7311512205D2}"/>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61" name="楕円 222">
                    <a:extLst>
                      <a:ext uri="{FF2B5EF4-FFF2-40B4-BE49-F238E27FC236}">
                        <a16:creationId xmlns:a16="http://schemas.microsoft.com/office/drawing/2014/main" id="{D8F75488-6853-3861-66E2-88AC066A3C19}"/>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62" name="楕円 223">
                    <a:extLst>
                      <a:ext uri="{FF2B5EF4-FFF2-40B4-BE49-F238E27FC236}">
                        <a16:creationId xmlns:a16="http://schemas.microsoft.com/office/drawing/2014/main" id="{074E26CD-08C9-B5F8-42E1-27392D045F92}"/>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63" name="楕円 224">
                    <a:extLst>
                      <a:ext uri="{FF2B5EF4-FFF2-40B4-BE49-F238E27FC236}">
                        <a16:creationId xmlns:a16="http://schemas.microsoft.com/office/drawing/2014/main" id="{D678A9CC-47DE-5E96-5DCD-036B400BC849}"/>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64" name="楕円 225">
                    <a:extLst>
                      <a:ext uri="{FF2B5EF4-FFF2-40B4-BE49-F238E27FC236}">
                        <a16:creationId xmlns:a16="http://schemas.microsoft.com/office/drawing/2014/main" id="{196853A3-A219-CB9D-6D87-BA1501A38B95}"/>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640" name="楕円 226">
                <a:extLst>
                  <a:ext uri="{FF2B5EF4-FFF2-40B4-BE49-F238E27FC236}">
                    <a16:creationId xmlns:a16="http://schemas.microsoft.com/office/drawing/2014/main" id="{7621FA56-C2EF-193D-9C25-039992BCD83D}"/>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1" name="楕円 230">
                <a:extLst>
                  <a:ext uri="{FF2B5EF4-FFF2-40B4-BE49-F238E27FC236}">
                    <a16:creationId xmlns:a16="http://schemas.microsoft.com/office/drawing/2014/main" id="{5F2139DB-49DB-3665-ED5F-5703A4328519}"/>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42" name="楕円 231">
                <a:extLst>
                  <a:ext uri="{FF2B5EF4-FFF2-40B4-BE49-F238E27FC236}">
                    <a16:creationId xmlns:a16="http://schemas.microsoft.com/office/drawing/2014/main" id="{C543C049-15F9-75CE-B4DD-EFA8BA91DE47}"/>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3" name="楕円 233">
                <a:extLst>
                  <a:ext uri="{FF2B5EF4-FFF2-40B4-BE49-F238E27FC236}">
                    <a16:creationId xmlns:a16="http://schemas.microsoft.com/office/drawing/2014/main" id="{4C8DF0DC-EF50-65E6-B894-A22F0EE1A0E2}"/>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4" name="楕円 235">
                <a:extLst>
                  <a:ext uri="{FF2B5EF4-FFF2-40B4-BE49-F238E27FC236}">
                    <a16:creationId xmlns:a16="http://schemas.microsoft.com/office/drawing/2014/main" id="{4C501402-409E-3568-3203-BAA51001503A}"/>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5" name="楕円 236">
                <a:extLst>
                  <a:ext uri="{FF2B5EF4-FFF2-40B4-BE49-F238E27FC236}">
                    <a16:creationId xmlns:a16="http://schemas.microsoft.com/office/drawing/2014/main" id="{03A2DF3A-6720-2D77-FD2E-B5E358EF0BA9}"/>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6" name="楕円 240">
                <a:extLst>
                  <a:ext uri="{FF2B5EF4-FFF2-40B4-BE49-F238E27FC236}">
                    <a16:creationId xmlns:a16="http://schemas.microsoft.com/office/drawing/2014/main" id="{3EA534B8-A57A-1D26-4D07-3F0D042EB322}"/>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7" name="楕円 241">
                <a:extLst>
                  <a:ext uri="{FF2B5EF4-FFF2-40B4-BE49-F238E27FC236}">
                    <a16:creationId xmlns:a16="http://schemas.microsoft.com/office/drawing/2014/main" id="{F7DE8D9B-9BB9-5617-66DC-104D5C1271AA}"/>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48" name="楕円 243">
                <a:extLst>
                  <a:ext uri="{FF2B5EF4-FFF2-40B4-BE49-F238E27FC236}">
                    <a16:creationId xmlns:a16="http://schemas.microsoft.com/office/drawing/2014/main" id="{55E77D69-1BD4-D18B-995D-252DAD18C316}"/>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49" name="楕円 244">
                <a:extLst>
                  <a:ext uri="{FF2B5EF4-FFF2-40B4-BE49-F238E27FC236}">
                    <a16:creationId xmlns:a16="http://schemas.microsoft.com/office/drawing/2014/main" id="{08AC9B18-F344-317A-3A5C-2B412A4A8E5F}"/>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0" name="楕円 242">
                <a:extLst>
                  <a:ext uri="{FF2B5EF4-FFF2-40B4-BE49-F238E27FC236}">
                    <a16:creationId xmlns:a16="http://schemas.microsoft.com/office/drawing/2014/main" id="{820B73D3-538E-6E73-7F1D-9EEC6F2CF125}"/>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51" name="楕円 232">
                <a:extLst>
                  <a:ext uri="{FF2B5EF4-FFF2-40B4-BE49-F238E27FC236}">
                    <a16:creationId xmlns:a16="http://schemas.microsoft.com/office/drawing/2014/main" id="{22ED1418-F546-5164-6BC1-5ED77E37E298}"/>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2" name="楕円 250">
                <a:extLst>
                  <a:ext uri="{FF2B5EF4-FFF2-40B4-BE49-F238E27FC236}">
                    <a16:creationId xmlns:a16="http://schemas.microsoft.com/office/drawing/2014/main" id="{7F06211B-FD94-7B55-B82D-0D6B2F4D49F2}"/>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53" name="楕円 237">
                <a:extLst>
                  <a:ext uri="{FF2B5EF4-FFF2-40B4-BE49-F238E27FC236}">
                    <a16:creationId xmlns:a16="http://schemas.microsoft.com/office/drawing/2014/main" id="{1F1F64EE-84D6-8400-5C3C-53B52F38DFFD}"/>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654" name="楕円 238">
                <a:extLst>
                  <a:ext uri="{FF2B5EF4-FFF2-40B4-BE49-F238E27FC236}">
                    <a16:creationId xmlns:a16="http://schemas.microsoft.com/office/drawing/2014/main" id="{4AA3E9E3-E26B-7DC8-A3E1-96B3849CFBB5}"/>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667" name="Picture 36" descr="K:\ns_inside.jpg">
              <a:extLst>
                <a:ext uri="{FF2B5EF4-FFF2-40B4-BE49-F238E27FC236}">
                  <a16:creationId xmlns:a16="http://schemas.microsoft.com/office/drawing/2014/main" id="{4B948EC3-03E8-F84F-D862-716640E6B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4473" y="5005958"/>
              <a:ext cx="1431234" cy="1064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8" name="Rectangle 21">
              <a:extLst>
                <a:ext uri="{FF2B5EF4-FFF2-40B4-BE49-F238E27FC236}">
                  <a16:creationId xmlns:a16="http://schemas.microsoft.com/office/drawing/2014/main" id="{DDDC100F-DA81-3EEE-45D9-C1287C4BAB89}"/>
                </a:ext>
              </a:extLst>
            </p:cNvPr>
            <p:cNvSpPr>
              <a:spLocks noChangeArrowheads="1"/>
            </p:cNvSpPr>
            <p:nvPr/>
          </p:nvSpPr>
          <p:spPr bwMode="auto">
            <a:xfrm>
              <a:off x="10444545" y="5200516"/>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669" name="円/楕円 668">
              <a:extLst>
                <a:ext uri="{FF2B5EF4-FFF2-40B4-BE49-F238E27FC236}">
                  <a16:creationId xmlns:a16="http://schemas.microsoft.com/office/drawing/2014/main" id="{6DCA76BA-5859-BB72-AE96-41A06BDEFC9B}"/>
                </a:ext>
              </a:extLst>
            </p:cNvPr>
            <p:cNvSpPr/>
            <p:nvPr/>
          </p:nvSpPr>
          <p:spPr>
            <a:xfrm>
              <a:off x="9859106" y="5271384"/>
              <a:ext cx="1398624"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70" name="楕円 214">
              <a:extLst>
                <a:ext uri="{FF2B5EF4-FFF2-40B4-BE49-F238E27FC236}">
                  <a16:creationId xmlns:a16="http://schemas.microsoft.com/office/drawing/2014/main" id="{2FC5F8F5-1940-2B3A-FCF2-CAC854BBAE6E}"/>
                </a:ext>
              </a:extLst>
            </p:cNvPr>
            <p:cNvSpPr/>
            <p:nvPr/>
          </p:nvSpPr>
          <p:spPr bwMode="auto">
            <a:xfrm rot="8479710">
              <a:off x="7197332" y="5471446"/>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71" name="楕円 214">
              <a:extLst>
                <a:ext uri="{FF2B5EF4-FFF2-40B4-BE49-F238E27FC236}">
                  <a16:creationId xmlns:a16="http://schemas.microsoft.com/office/drawing/2014/main" id="{3E3FC8F1-58C5-03B6-4857-D8A04D4D8FC0}"/>
                </a:ext>
              </a:extLst>
            </p:cNvPr>
            <p:cNvSpPr/>
            <p:nvPr/>
          </p:nvSpPr>
          <p:spPr bwMode="auto">
            <a:xfrm rot="8479710">
              <a:off x="9031406" y="5462620"/>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72" name="楕円 214">
              <a:extLst>
                <a:ext uri="{FF2B5EF4-FFF2-40B4-BE49-F238E27FC236}">
                  <a16:creationId xmlns:a16="http://schemas.microsoft.com/office/drawing/2014/main" id="{9C30E5BE-9AE5-84C1-5233-4378FAF34BE6}"/>
                </a:ext>
              </a:extLst>
            </p:cNvPr>
            <p:cNvSpPr/>
            <p:nvPr/>
          </p:nvSpPr>
          <p:spPr bwMode="auto">
            <a:xfrm rot="8479710">
              <a:off x="10998024" y="5328954"/>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73" name="正方形/長方形 672">
              <a:extLst>
                <a:ext uri="{FF2B5EF4-FFF2-40B4-BE49-F238E27FC236}">
                  <a16:creationId xmlns:a16="http://schemas.microsoft.com/office/drawing/2014/main" id="{CFEE86F7-D06C-5B4B-27BD-11C51E0E9A45}"/>
                </a:ext>
              </a:extLst>
            </p:cNvPr>
            <p:cNvSpPr/>
            <p:nvPr/>
          </p:nvSpPr>
          <p:spPr>
            <a:xfrm flipH="1">
              <a:off x="5282235" y="4199785"/>
              <a:ext cx="5565946" cy="556337"/>
            </a:xfrm>
            <a:prstGeom prst="rect">
              <a:avLst/>
            </a:prstGeom>
            <a:gradFill>
              <a:gsLst>
                <a:gs pos="0">
                  <a:srgbClr val="FF0000"/>
                </a:gs>
                <a:gs pos="69000">
                  <a:srgbClr val="FFC000"/>
                </a:gs>
                <a:gs pos="98000">
                  <a:schemeClr val="bg1"/>
                </a:gs>
                <a:gs pos="97000">
                  <a:schemeClr val="bg1"/>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74" name="テキスト ボックス 673">
              <a:extLst>
                <a:ext uri="{FF2B5EF4-FFF2-40B4-BE49-F238E27FC236}">
                  <a16:creationId xmlns:a16="http://schemas.microsoft.com/office/drawing/2014/main" id="{F098D12B-CF21-C713-5DA1-11DB8567D403}"/>
                </a:ext>
              </a:extLst>
            </p:cNvPr>
            <p:cNvSpPr txBox="1"/>
            <p:nvPr/>
          </p:nvSpPr>
          <p:spPr>
            <a:xfrm>
              <a:off x="5293246" y="6190469"/>
              <a:ext cx="402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675" name="テキスト ボックス 674">
              <a:extLst>
                <a:ext uri="{FF2B5EF4-FFF2-40B4-BE49-F238E27FC236}">
                  <a16:creationId xmlns:a16="http://schemas.microsoft.com/office/drawing/2014/main" id="{2819918C-A1D0-8F9F-030C-74C710960684}"/>
                </a:ext>
              </a:extLst>
            </p:cNvPr>
            <p:cNvSpPr txBox="1"/>
            <p:nvPr/>
          </p:nvSpPr>
          <p:spPr>
            <a:xfrm>
              <a:off x="6987241" y="6212217"/>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676" name="テキスト ボックス 675">
              <a:extLst>
                <a:ext uri="{FF2B5EF4-FFF2-40B4-BE49-F238E27FC236}">
                  <a16:creationId xmlns:a16="http://schemas.microsoft.com/office/drawing/2014/main" id="{B844D1A8-10D7-E1F3-CA73-9037F23B9453}"/>
                </a:ext>
              </a:extLst>
            </p:cNvPr>
            <p:cNvSpPr txBox="1"/>
            <p:nvPr/>
          </p:nvSpPr>
          <p:spPr>
            <a:xfrm>
              <a:off x="8710868" y="6242769"/>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
              </a:r>
              <a:r>
                <a:rPr kumimoji="1" lang="en-US" altLang="ja-JP" sz="20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677" name="テキスト ボックス 676">
              <a:extLst>
                <a:ext uri="{FF2B5EF4-FFF2-40B4-BE49-F238E27FC236}">
                  <a16:creationId xmlns:a16="http://schemas.microsoft.com/office/drawing/2014/main" id="{808B3B98-9D0C-3CE2-E504-FEA57A357E52}"/>
                </a:ext>
              </a:extLst>
            </p:cNvPr>
            <p:cNvSpPr txBox="1"/>
            <p:nvPr/>
          </p:nvSpPr>
          <p:spPr>
            <a:xfrm>
              <a:off x="10488488" y="6223705"/>
              <a:ext cx="380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f</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678" name="テキスト ボックス 677">
              <a:extLst>
                <a:ext uri="{FF2B5EF4-FFF2-40B4-BE49-F238E27FC236}">
                  <a16:creationId xmlns:a16="http://schemas.microsoft.com/office/drawing/2014/main" id="{593AEF7A-DC02-B09E-9DCB-B2BE080EE7D1}"/>
                </a:ext>
              </a:extLst>
            </p:cNvPr>
            <p:cNvSpPr txBox="1"/>
            <p:nvPr/>
          </p:nvSpPr>
          <p:spPr>
            <a:xfrm>
              <a:off x="6506300" y="4184975"/>
              <a:ext cx="3161454" cy="6018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Density at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orbit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679" name="直線矢印コネクタ 678">
              <a:extLst>
                <a:ext uri="{FF2B5EF4-FFF2-40B4-BE49-F238E27FC236}">
                  <a16:creationId xmlns:a16="http://schemas.microsoft.com/office/drawing/2014/main" id="{2772A063-8D99-1D42-F6CC-441183999BCE}"/>
                </a:ext>
              </a:extLst>
            </p:cNvPr>
            <p:cNvCxnSpPr/>
            <p:nvPr/>
          </p:nvCxnSpPr>
          <p:spPr>
            <a:xfrm>
              <a:off x="4613504" y="6212217"/>
              <a:ext cx="691589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80" name="テキスト ボックス 679">
              <a:extLst>
                <a:ext uri="{FF2B5EF4-FFF2-40B4-BE49-F238E27FC236}">
                  <a16:creationId xmlns:a16="http://schemas.microsoft.com/office/drawing/2014/main" id="{69D9F324-132E-3EC2-26D4-08DD7EE70141}"/>
                </a:ext>
              </a:extLst>
            </p:cNvPr>
            <p:cNvSpPr txBox="1"/>
            <p:nvPr/>
          </p:nvSpPr>
          <p:spPr>
            <a:xfrm>
              <a:off x="11121810" y="6305966"/>
              <a:ext cx="8338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Energy</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Tree>
    <p:extLst>
      <p:ext uri="{BB962C8B-B14F-4D97-AF65-F5344CB8AC3E}">
        <p14:creationId xmlns:p14="http://schemas.microsoft.com/office/powerpoint/2010/main" val="3448890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2BA9A4B-FF93-40B9-BD12-80BBD420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645" y="1631262"/>
            <a:ext cx="7319446" cy="4391668"/>
          </a:xfrm>
          <a:prstGeom prst="rect">
            <a:avLst/>
          </a:prstGeom>
        </p:spPr>
      </p:pic>
      <p:sp>
        <p:nvSpPr>
          <p:cNvPr id="39" name="平行四辺形 38">
            <a:extLst>
              <a:ext uri="{FF2B5EF4-FFF2-40B4-BE49-F238E27FC236}">
                <a16:creationId xmlns:a16="http://schemas.microsoft.com/office/drawing/2014/main" id="{7A0C6FBF-DE86-45B1-B564-FF102478A855}"/>
              </a:ext>
            </a:extLst>
          </p:cNvPr>
          <p:cNvSpPr/>
          <p:nvPr/>
        </p:nvSpPr>
        <p:spPr>
          <a:xfrm rot="2640000">
            <a:off x="7704890" y="1281945"/>
            <a:ext cx="5394169" cy="3863798"/>
          </a:xfrm>
          <a:prstGeom prst="parallelogram">
            <a:avLst>
              <a:gd name="adj" fmla="val 39232"/>
            </a:avLst>
          </a:prstGeom>
          <a:noFill/>
          <a:ln w="889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3" name="図 32">
            <a:extLst>
              <a:ext uri="{FF2B5EF4-FFF2-40B4-BE49-F238E27FC236}">
                <a16:creationId xmlns:a16="http://schemas.microsoft.com/office/drawing/2014/main" id="{92F8C844-D618-4A00-9E15-FBA07FDF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605975"/>
            <a:ext cx="3968323" cy="2578245"/>
          </a:xfrm>
          <a:prstGeom prst="rect">
            <a:avLst/>
          </a:prstGeom>
        </p:spPr>
      </p:pic>
      <p:sp>
        <p:nvSpPr>
          <p:cNvPr id="2" name="タイトル 1">
            <a:extLst>
              <a:ext uri="{FF2B5EF4-FFF2-40B4-BE49-F238E27FC236}">
                <a16:creationId xmlns:a16="http://schemas.microsoft.com/office/drawing/2014/main" id="{127EEF63-4DDB-4E68-8C1C-6CBF01B20C8A}"/>
              </a:ext>
            </a:extLst>
          </p:cNvPr>
          <p:cNvSpPr>
            <a:spLocks noGrp="1"/>
          </p:cNvSpPr>
          <p:nvPr>
            <p:ph type="title"/>
          </p:nvPr>
        </p:nvSpPr>
        <p:spPr>
          <a:xfrm>
            <a:off x="0" y="0"/>
            <a:ext cx="12192000" cy="1325563"/>
          </a:xfrm>
        </p:spPr>
        <p:txBody>
          <a:bodyPr>
            <a:noAutofit/>
          </a:bodyPr>
          <a:lstStyle/>
          <a:p>
            <a:pPr algn="ctr"/>
            <a:r>
              <a:rPr lang="en-US" altLang="ja-JP" sz="4800" b="1" dirty="0"/>
              <a:t>H</a:t>
            </a:r>
            <a:r>
              <a:rPr lang="en-US" altLang="ja-JP" sz="3200" b="1" dirty="0"/>
              <a:t>adron</a:t>
            </a:r>
            <a:r>
              <a:rPr lang="en-US" altLang="ja-JP" sz="4800" b="1" dirty="0"/>
              <a:t> E</a:t>
            </a:r>
            <a:r>
              <a:rPr lang="en-US" altLang="ja-JP" sz="3200" b="1" dirty="0"/>
              <a:t>xperimental</a:t>
            </a:r>
            <a:r>
              <a:rPr lang="en-US" altLang="ja-JP" sz="4800" b="1" dirty="0"/>
              <a:t> F</a:t>
            </a:r>
            <a:r>
              <a:rPr lang="en-US" altLang="ja-JP" sz="3200" b="1" dirty="0"/>
              <a:t>acility</a:t>
            </a:r>
            <a:r>
              <a:rPr lang="en-US" altLang="ja-JP" sz="4800" b="1" dirty="0"/>
              <a:t> ex</a:t>
            </a:r>
            <a:r>
              <a:rPr lang="en-US" altLang="ja-JP" sz="3200" b="1" dirty="0"/>
              <a:t>tension</a:t>
            </a:r>
            <a:r>
              <a:rPr lang="en-US" altLang="ja-JP" sz="4800" b="1" dirty="0"/>
              <a:t> (HEF-ex) Project</a:t>
            </a:r>
            <a:endParaRPr kumimoji="1" lang="ja-JP" altLang="en-US" sz="3200" b="1" dirty="0"/>
          </a:p>
        </p:txBody>
      </p:sp>
      <p:sp>
        <p:nvSpPr>
          <p:cNvPr id="6" name="テキスト ボックス 5">
            <a:extLst>
              <a:ext uri="{FF2B5EF4-FFF2-40B4-BE49-F238E27FC236}">
                <a16:creationId xmlns:a16="http://schemas.microsoft.com/office/drawing/2014/main" id="{E3D5094A-139E-4F47-849B-ECE1A2CAA5CE}"/>
              </a:ext>
            </a:extLst>
          </p:cNvPr>
          <p:cNvSpPr txBox="1"/>
          <p:nvPr/>
        </p:nvSpPr>
        <p:spPr>
          <a:xfrm>
            <a:off x="481078" y="1249831"/>
            <a:ext cx="1723549" cy="830997"/>
          </a:xfrm>
          <a:prstGeom prst="rect">
            <a:avLst/>
          </a:prstGeom>
          <a:noFill/>
          <a:ln w="381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Present HEF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(2009</a:t>
            </a:r>
            <a:r>
              <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a:t>
            </a: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a:t>
            </a:r>
            <a:endPar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sp>
        <p:nvSpPr>
          <p:cNvPr id="7" name="矢印: 右 6">
            <a:extLst>
              <a:ext uri="{FF2B5EF4-FFF2-40B4-BE49-F238E27FC236}">
                <a16:creationId xmlns:a16="http://schemas.microsoft.com/office/drawing/2014/main" id="{373D2EDE-7F84-45D5-9B98-3234FA41A26B}"/>
              </a:ext>
            </a:extLst>
          </p:cNvPr>
          <p:cNvSpPr/>
          <p:nvPr/>
        </p:nvSpPr>
        <p:spPr>
          <a:xfrm>
            <a:off x="4130797" y="3143238"/>
            <a:ext cx="1220991" cy="1948636"/>
          </a:xfrm>
          <a:prstGeom prst="rightArrow">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23" name="テキスト ボックス 22">
            <a:extLst>
              <a:ext uri="{FF2B5EF4-FFF2-40B4-BE49-F238E27FC236}">
                <a16:creationId xmlns:a16="http://schemas.microsoft.com/office/drawing/2014/main" id="{62C77196-B2B7-4B5F-ABE6-1E06BD6573C4}"/>
              </a:ext>
            </a:extLst>
          </p:cNvPr>
          <p:cNvSpPr txBox="1"/>
          <p:nvPr/>
        </p:nvSpPr>
        <p:spPr>
          <a:xfrm>
            <a:off x="6181416" y="5810253"/>
            <a:ext cx="541558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new production target (T2)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4 new beamlines (HIHR, K1.1/K1.1BR, KL2, K10)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2 updated beamlines (High-p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メイリオ" panose="020B0604030504040204" pitchFamily="34" charset="-128"/>
                <a:cs typeface="+mn-cs"/>
              </a:rPr>
              <a:t>p</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20), Test-BL)</a:t>
            </a:r>
          </a:p>
        </p:txBody>
      </p:sp>
      <p:sp>
        <p:nvSpPr>
          <p:cNvPr id="30" name="テキスト ボックス 29">
            <a:extLst>
              <a:ext uri="{FF2B5EF4-FFF2-40B4-BE49-F238E27FC236}">
                <a16:creationId xmlns:a16="http://schemas.microsoft.com/office/drawing/2014/main" id="{1CF0F7F3-04A8-40FA-87A3-DA641AE316AF}"/>
              </a:ext>
            </a:extLst>
          </p:cNvPr>
          <p:cNvSpPr txBox="1"/>
          <p:nvPr/>
        </p:nvSpPr>
        <p:spPr>
          <a:xfrm>
            <a:off x="2565044" y="981107"/>
            <a:ext cx="5077121" cy="2062103"/>
          </a:xfrm>
          <a:prstGeom prst="rect">
            <a:avLst/>
          </a:prstGeom>
          <a:solidFill>
            <a:srgbClr val="0070C0">
              <a:alpha val="90000"/>
            </a:srgbClr>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expand research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at the H</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adron</a:t>
            </a: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 E</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xperimental</a:t>
            </a: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 F</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acility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to further explore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srgbClr val="FFFF00"/>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Origin &amp; Evolution of Matter</a:t>
            </a:r>
          </a:p>
        </p:txBody>
      </p:sp>
      <p:sp>
        <p:nvSpPr>
          <p:cNvPr id="20" name="テキスト ボックス 19">
            <a:extLst>
              <a:ext uri="{FF2B5EF4-FFF2-40B4-BE49-F238E27FC236}">
                <a16:creationId xmlns:a16="http://schemas.microsoft.com/office/drawing/2014/main" id="{5C2D39A3-5400-41AD-9F3C-5D897724885C}"/>
              </a:ext>
            </a:extLst>
          </p:cNvPr>
          <p:cNvSpPr txBox="1"/>
          <p:nvPr/>
        </p:nvSpPr>
        <p:spPr>
          <a:xfrm>
            <a:off x="8855967" y="5379051"/>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COMET</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1" name="テキスト ボックス 20">
            <a:extLst>
              <a:ext uri="{FF2B5EF4-FFF2-40B4-BE49-F238E27FC236}">
                <a16:creationId xmlns:a16="http://schemas.microsoft.com/office/drawing/2014/main" id="{5DB00CD8-F28B-4D87-8BAB-B2C37BCDEA2C}"/>
              </a:ext>
            </a:extLst>
          </p:cNvPr>
          <p:cNvSpPr txBox="1"/>
          <p:nvPr/>
        </p:nvSpPr>
        <p:spPr>
          <a:xfrm>
            <a:off x="5649103" y="3426986"/>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K1.8BR</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4" name="テキスト ボックス 23">
            <a:extLst>
              <a:ext uri="{FF2B5EF4-FFF2-40B4-BE49-F238E27FC236}">
                <a16:creationId xmlns:a16="http://schemas.microsoft.com/office/drawing/2014/main" id="{D6BDE264-6771-4734-BAB5-A201890D4257}"/>
              </a:ext>
            </a:extLst>
          </p:cNvPr>
          <p:cNvSpPr txBox="1"/>
          <p:nvPr/>
        </p:nvSpPr>
        <p:spPr>
          <a:xfrm>
            <a:off x="6772117" y="3080738"/>
            <a:ext cx="661539"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5" name="テキスト ボックス 24">
            <a:extLst>
              <a:ext uri="{FF2B5EF4-FFF2-40B4-BE49-F238E27FC236}">
                <a16:creationId xmlns:a16="http://schemas.microsoft.com/office/drawing/2014/main" id="{95B7F34D-AD0C-441E-9B91-0A0DD1D32A3A}"/>
              </a:ext>
            </a:extLst>
          </p:cNvPr>
          <p:cNvSpPr txBox="1"/>
          <p:nvPr/>
        </p:nvSpPr>
        <p:spPr>
          <a:xfrm>
            <a:off x="5879642" y="4524903"/>
            <a:ext cx="441146" cy="400110"/>
          </a:xfrm>
          <a:prstGeom prst="rect">
            <a:avLst/>
          </a:prstGeom>
          <a:solidFill>
            <a:srgbClr val="00206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T1</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6" name="テキスト ボックス 15">
            <a:extLst>
              <a:ext uri="{FF2B5EF4-FFF2-40B4-BE49-F238E27FC236}">
                <a16:creationId xmlns:a16="http://schemas.microsoft.com/office/drawing/2014/main" id="{C01A9705-5863-4C93-9134-F445D2547549}"/>
              </a:ext>
            </a:extLst>
          </p:cNvPr>
          <p:cNvSpPr txBox="1"/>
          <p:nvPr/>
        </p:nvSpPr>
        <p:spPr>
          <a:xfrm>
            <a:off x="8707861" y="2012158"/>
            <a:ext cx="934871"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HIHR</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7" name="テキスト ボックス 16">
            <a:extLst>
              <a:ext uri="{FF2B5EF4-FFF2-40B4-BE49-F238E27FC236}">
                <a16:creationId xmlns:a16="http://schemas.microsoft.com/office/drawing/2014/main" id="{971A3AE4-5B43-4CAA-8647-CB9E29A8258C}"/>
              </a:ext>
            </a:extLst>
          </p:cNvPr>
          <p:cNvSpPr txBox="1"/>
          <p:nvPr/>
        </p:nvSpPr>
        <p:spPr>
          <a:xfrm>
            <a:off x="10063768" y="3924701"/>
            <a:ext cx="2060179"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K1.1/K1.1BR</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8" name="テキスト ボックス 17">
            <a:extLst>
              <a:ext uri="{FF2B5EF4-FFF2-40B4-BE49-F238E27FC236}">
                <a16:creationId xmlns:a16="http://schemas.microsoft.com/office/drawing/2014/main" id="{B763320F-33BB-40D6-933B-BD1717610F0E}"/>
              </a:ext>
            </a:extLst>
          </p:cNvPr>
          <p:cNvSpPr txBox="1"/>
          <p:nvPr/>
        </p:nvSpPr>
        <p:spPr>
          <a:xfrm>
            <a:off x="10336381" y="1291033"/>
            <a:ext cx="747320"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K10</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9" name="テキスト ボックス 18">
            <a:extLst>
              <a:ext uri="{FF2B5EF4-FFF2-40B4-BE49-F238E27FC236}">
                <a16:creationId xmlns:a16="http://schemas.microsoft.com/office/drawing/2014/main" id="{376B114F-E7D9-47ED-8606-AE0A790F5714}"/>
              </a:ext>
            </a:extLst>
          </p:cNvPr>
          <p:cNvSpPr txBox="1"/>
          <p:nvPr/>
        </p:nvSpPr>
        <p:spPr>
          <a:xfrm>
            <a:off x="11382894" y="2961059"/>
            <a:ext cx="716863"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KL2</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6" name="テキスト ボックス 25">
            <a:extLst>
              <a:ext uri="{FF2B5EF4-FFF2-40B4-BE49-F238E27FC236}">
                <a16:creationId xmlns:a16="http://schemas.microsoft.com/office/drawing/2014/main" id="{BDE6A529-C829-452D-9B25-DF3BC5F8822A}"/>
              </a:ext>
            </a:extLst>
          </p:cNvPr>
          <p:cNvSpPr txBox="1"/>
          <p:nvPr/>
        </p:nvSpPr>
        <p:spPr>
          <a:xfrm>
            <a:off x="8110849" y="3219238"/>
            <a:ext cx="545342" cy="523220"/>
          </a:xfrm>
          <a:prstGeom prst="rect">
            <a:avLst/>
          </a:prstGeom>
          <a:solidFill>
            <a:srgbClr val="0070C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T2</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7" name="テキスト ボックス 26">
            <a:extLst>
              <a:ext uri="{FF2B5EF4-FFF2-40B4-BE49-F238E27FC236}">
                <a16:creationId xmlns:a16="http://schemas.microsoft.com/office/drawing/2014/main" id="{7988A26D-9E9E-4384-896B-E0258D4E5C45}"/>
              </a:ext>
            </a:extLst>
          </p:cNvPr>
          <p:cNvSpPr txBox="1"/>
          <p:nvPr/>
        </p:nvSpPr>
        <p:spPr>
          <a:xfrm>
            <a:off x="7221469" y="4150130"/>
            <a:ext cx="1090748" cy="461665"/>
          </a:xfrm>
          <a:prstGeom prst="rect">
            <a:avLst/>
          </a:prstGeom>
          <a:solidFill>
            <a:srgbClr val="FFC0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Test-BL</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8" name="テキスト ボックス 27">
            <a:extLst>
              <a:ext uri="{FF2B5EF4-FFF2-40B4-BE49-F238E27FC236}">
                <a16:creationId xmlns:a16="http://schemas.microsoft.com/office/drawing/2014/main" id="{1BA09567-8C78-4910-A094-C4FC9B28FD74}"/>
              </a:ext>
            </a:extLst>
          </p:cNvPr>
          <p:cNvSpPr txBox="1"/>
          <p:nvPr/>
        </p:nvSpPr>
        <p:spPr>
          <a:xfrm>
            <a:off x="8653006" y="4484047"/>
            <a:ext cx="2032929"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 (</a:t>
            </a:r>
            <a:r>
              <a:rPr kumimoji="1" lang="en-US" altLang="ja-JP" sz="2800" b="1" i="0" u="none" strike="noStrike" kern="1200" cap="none" spc="0" normalizeH="0" baseline="0" noProof="0" dirty="0">
                <a:ln>
                  <a:noFill/>
                </a:ln>
                <a:solidFill>
                  <a:prstClr val="white"/>
                </a:solidFill>
                <a:effectLst/>
                <a:uLnTx/>
                <a:uFillTx/>
                <a:latin typeface="Symbol" panose="05050102010706020507" pitchFamily="18" charset="2"/>
                <a:ea typeface="メイリオ" panose="020B0604030504040204" pitchFamily="34" charset="-128"/>
                <a:cs typeface="+mn-cs"/>
              </a:rPr>
              <a:t>p</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20)</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 name="テキスト ボックス 2">
            <a:extLst>
              <a:ext uri="{FF2B5EF4-FFF2-40B4-BE49-F238E27FC236}">
                <a16:creationId xmlns:a16="http://schemas.microsoft.com/office/drawing/2014/main" id="{34332F63-1EF1-4677-A067-AA301376D9CE}"/>
              </a:ext>
            </a:extLst>
          </p:cNvPr>
          <p:cNvSpPr txBox="1"/>
          <p:nvPr/>
        </p:nvSpPr>
        <p:spPr>
          <a:xfrm>
            <a:off x="6975247" y="5792412"/>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29" name="テキスト ボックス 28">
            <a:extLst>
              <a:ext uri="{FF2B5EF4-FFF2-40B4-BE49-F238E27FC236}">
                <a16:creationId xmlns:a16="http://schemas.microsoft.com/office/drawing/2014/main" id="{111E71BA-F423-46C8-B3E1-A33C1CDA3519}"/>
              </a:ext>
            </a:extLst>
          </p:cNvPr>
          <p:cNvSpPr txBox="1"/>
          <p:nvPr/>
        </p:nvSpPr>
        <p:spPr>
          <a:xfrm>
            <a:off x="5961949" y="6111778"/>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32" name="テキスト ボックス 31">
            <a:extLst>
              <a:ext uri="{FF2B5EF4-FFF2-40B4-BE49-F238E27FC236}">
                <a16:creationId xmlns:a16="http://schemas.microsoft.com/office/drawing/2014/main" id="{31E9026A-F5DD-4CB3-879B-9FFDB205D294}"/>
              </a:ext>
            </a:extLst>
          </p:cNvPr>
          <p:cNvSpPr txBox="1"/>
          <p:nvPr/>
        </p:nvSpPr>
        <p:spPr>
          <a:xfrm>
            <a:off x="6088252" y="6414364"/>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35" name="テキスト ボックス 34">
            <a:extLst>
              <a:ext uri="{FF2B5EF4-FFF2-40B4-BE49-F238E27FC236}">
                <a16:creationId xmlns:a16="http://schemas.microsoft.com/office/drawing/2014/main" id="{52272399-B093-421F-A19D-8DC855857F48}"/>
              </a:ext>
            </a:extLst>
          </p:cNvPr>
          <p:cNvSpPr txBox="1"/>
          <p:nvPr/>
        </p:nvSpPr>
        <p:spPr>
          <a:xfrm>
            <a:off x="3125175" y="3231302"/>
            <a:ext cx="434734"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6" name="テキスト ボックス 35">
            <a:extLst>
              <a:ext uri="{FF2B5EF4-FFF2-40B4-BE49-F238E27FC236}">
                <a16:creationId xmlns:a16="http://schemas.microsoft.com/office/drawing/2014/main" id="{9035577E-EFFF-4163-AA84-80FE32FE6724}"/>
              </a:ext>
            </a:extLst>
          </p:cNvPr>
          <p:cNvSpPr txBox="1"/>
          <p:nvPr/>
        </p:nvSpPr>
        <p:spPr>
          <a:xfrm>
            <a:off x="3117320" y="3789212"/>
            <a:ext cx="885179"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7" name="テキスト ボックス 36">
            <a:extLst>
              <a:ext uri="{FF2B5EF4-FFF2-40B4-BE49-F238E27FC236}">
                <a16:creationId xmlns:a16="http://schemas.microsoft.com/office/drawing/2014/main" id="{6CD350F7-4F0A-4F71-B079-D8111B14880B}"/>
              </a:ext>
            </a:extLst>
          </p:cNvPr>
          <p:cNvSpPr txBox="1"/>
          <p:nvPr/>
        </p:nvSpPr>
        <p:spPr>
          <a:xfrm>
            <a:off x="3316331" y="4765570"/>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COMET</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8" name="テキスト ボックス 37">
            <a:extLst>
              <a:ext uri="{FF2B5EF4-FFF2-40B4-BE49-F238E27FC236}">
                <a16:creationId xmlns:a16="http://schemas.microsoft.com/office/drawing/2014/main" id="{B55B219F-0CB6-4F6F-A984-176E87E02BC4}"/>
              </a:ext>
            </a:extLst>
          </p:cNvPr>
          <p:cNvSpPr txBox="1"/>
          <p:nvPr/>
        </p:nvSpPr>
        <p:spPr>
          <a:xfrm>
            <a:off x="131672" y="2731218"/>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K1.8BR</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40" name="テキスト ボックス 39">
            <a:extLst>
              <a:ext uri="{FF2B5EF4-FFF2-40B4-BE49-F238E27FC236}">
                <a16:creationId xmlns:a16="http://schemas.microsoft.com/office/drawing/2014/main" id="{F040FA17-153D-448F-A83B-6742F184F773}"/>
              </a:ext>
            </a:extLst>
          </p:cNvPr>
          <p:cNvSpPr txBox="1"/>
          <p:nvPr/>
        </p:nvSpPr>
        <p:spPr>
          <a:xfrm>
            <a:off x="8136848" y="1271570"/>
            <a:ext cx="1940981" cy="461665"/>
          </a:xfrm>
          <a:prstGeom prst="rect">
            <a:avLst/>
          </a:prstGeom>
          <a:solidFill>
            <a:schemeClr val="bg1"/>
          </a:solidFill>
          <a:ln w="381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Extended HEF</a:t>
            </a:r>
            <a:endPar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sp>
        <p:nvSpPr>
          <p:cNvPr id="41" name="テキスト ボックス 40">
            <a:extLst>
              <a:ext uri="{FF2B5EF4-FFF2-40B4-BE49-F238E27FC236}">
                <a16:creationId xmlns:a16="http://schemas.microsoft.com/office/drawing/2014/main" id="{9FE64987-2169-42D7-9CA3-574C9F7CD85A}"/>
              </a:ext>
            </a:extLst>
          </p:cNvPr>
          <p:cNvSpPr txBox="1"/>
          <p:nvPr/>
        </p:nvSpPr>
        <p:spPr>
          <a:xfrm>
            <a:off x="4870" y="5244723"/>
            <a:ext cx="5000600" cy="16312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production target (T1)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secondary-charged beamline (K1.8/K1.8BR)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neutral beamline (KL)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primary beamline (High-p)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muon beamline (COMET)</a:t>
            </a:r>
          </a:p>
        </p:txBody>
      </p:sp>
      <p:sp>
        <p:nvSpPr>
          <p:cNvPr id="42" name="テキスト ボックス 41">
            <a:extLst>
              <a:ext uri="{FF2B5EF4-FFF2-40B4-BE49-F238E27FC236}">
                <a16:creationId xmlns:a16="http://schemas.microsoft.com/office/drawing/2014/main" id="{6C19EAE5-15DB-4B68-A41C-46BB16810AF7}"/>
              </a:ext>
            </a:extLst>
          </p:cNvPr>
          <p:cNvSpPr txBox="1"/>
          <p:nvPr/>
        </p:nvSpPr>
        <p:spPr>
          <a:xfrm>
            <a:off x="1113020" y="2283370"/>
            <a:ext cx="693557"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43" name="テキスト ボックス 42">
            <a:extLst>
              <a:ext uri="{FF2B5EF4-FFF2-40B4-BE49-F238E27FC236}">
                <a16:creationId xmlns:a16="http://schemas.microsoft.com/office/drawing/2014/main" id="{D4338986-0011-4D2C-9473-543D1D6F1F33}"/>
              </a:ext>
            </a:extLst>
          </p:cNvPr>
          <p:cNvSpPr txBox="1"/>
          <p:nvPr/>
        </p:nvSpPr>
        <p:spPr>
          <a:xfrm rot="20100000">
            <a:off x="10289608" y="4857510"/>
            <a:ext cx="19159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Extended hall</a:t>
            </a:r>
            <a:endParaRPr kumimoji="1" lang="ja-JP" altLang="en-US" sz="2400" b="1" i="1"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7" name="矢印: 右 46">
            <a:extLst>
              <a:ext uri="{FF2B5EF4-FFF2-40B4-BE49-F238E27FC236}">
                <a16:creationId xmlns:a16="http://schemas.microsoft.com/office/drawing/2014/main" id="{80E9942D-5D7C-4F47-96AC-7AB5BC54FD19}"/>
              </a:ext>
            </a:extLst>
          </p:cNvPr>
          <p:cNvSpPr/>
          <p:nvPr/>
        </p:nvSpPr>
        <p:spPr>
          <a:xfrm rot="20305947">
            <a:off x="86517" y="4292706"/>
            <a:ext cx="410639" cy="203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48" name="テキスト ボックス 47">
            <a:extLst>
              <a:ext uri="{FF2B5EF4-FFF2-40B4-BE49-F238E27FC236}">
                <a16:creationId xmlns:a16="http://schemas.microsoft.com/office/drawing/2014/main" id="{12209EF7-41F2-4163-938B-AB03AAAE4860}"/>
              </a:ext>
            </a:extLst>
          </p:cNvPr>
          <p:cNvSpPr txBox="1"/>
          <p:nvPr/>
        </p:nvSpPr>
        <p:spPr>
          <a:xfrm rot="20250531">
            <a:off x="-18034" y="4442403"/>
            <a:ext cx="99822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30 GeV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proton beam</a:t>
            </a:r>
          </a:p>
        </p:txBody>
      </p:sp>
      <p:sp>
        <p:nvSpPr>
          <p:cNvPr id="49" name="テキスト ボックス 48">
            <a:extLst>
              <a:ext uri="{FF2B5EF4-FFF2-40B4-BE49-F238E27FC236}">
                <a16:creationId xmlns:a16="http://schemas.microsoft.com/office/drawing/2014/main" id="{712033FB-210B-4449-B607-282161EF7514}"/>
              </a:ext>
            </a:extLst>
          </p:cNvPr>
          <p:cNvSpPr txBox="1"/>
          <p:nvPr/>
        </p:nvSpPr>
        <p:spPr>
          <a:xfrm>
            <a:off x="408190" y="3846871"/>
            <a:ext cx="389850" cy="338554"/>
          </a:xfrm>
          <a:prstGeom prst="rect">
            <a:avLst/>
          </a:prstGeom>
          <a:solidFill>
            <a:srgbClr val="00206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T1</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5" name="スライド番号プレースホルダー 4">
            <a:extLst>
              <a:ext uri="{FF2B5EF4-FFF2-40B4-BE49-F238E27FC236}">
                <a16:creationId xmlns:a16="http://schemas.microsoft.com/office/drawing/2014/main" id="{57D332AA-9A32-9DDD-56B4-4705C861C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2FD73-3B79-4649-AE7F-26B9A55D462C}"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34" charset="-128"/>
              <a:cs typeface="+mn-cs"/>
            </a:endParaRPr>
          </a:p>
        </p:txBody>
      </p:sp>
    </p:spTree>
    <p:extLst>
      <p:ext uri="{BB962C8B-B14F-4D97-AF65-F5344CB8AC3E}">
        <p14:creationId xmlns:p14="http://schemas.microsoft.com/office/powerpoint/2010/main" val="2440111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97539B6D-051F-5742-8417-821B5BAE82F5}"/>
              </a:ext>
            </a:extLst>
          </p:cNvPr>
          <p:cNvGrpSpPr/>
          <p:nvPr/>
        </p:nvGrpSpPr>
        <p:grpSpPr>
          <a:xfrm>
            <a:off x="5632832" y="785922"/>
            <a:ext cx="6698868" cy="5175110"/>
            <a:chOff x="5653547" y="597029"/>
            <a:chExt cx="6698868" cy="5175110"/>
          </a:xfrm>
        </p:grpSpPr>
        <p:grpSp>
          <p:nvGrpSpPr>
            <p:cNvPr id="4" name="グループ化 3">
              <a:extLst>
                <a:ext uri="{FF2B5EF4-FFF2-40B4-BE49-F238E27FC236}">
                  <a16:creationId xmlns:a16="http://schemas.microsoft.com/office/drawing/2014/main" id="{4890C63C-651F-F549-B2A1-4AC8CB4DD6D8}"/>
                </a:ext>
              </a:extLst>
            </p:cNvPr>
            <p:cNvGrpSpPr/>
            <p:nvPr/>
          </p:nvGrpSpPr>
          <p:grpSpPr>
            <a:xfrm>
              <a:off x="5653547" y="597029"/>
              <a:ext cx="6698868" cy="5175110"/>
              <a:chOff x="5653547" y="597029"/>
              <a:chExt cx="6698868" cy="5175110"/>
            </a:xfrm>
          </p:grpSpPr>
          <p:grpSp>
            <p:nvGrpSpPr>
              <p:cNvPr id="7" name="グループ化 6">
                <a:extLst>
                  <a:ext uri="{FF2B5EF4-FFF2-40B4-BE49-F238E27FC236}">
                    <a16:creationId xmlns:a16="http://schemas.microsoft.com/office/drawing/2014/main" id="{83D9B8CB-B544-A746-9462-DDE3574B917E}"/>
                  </a:ext>
                </a:extLst>
              </p:cNvPr>
              <p:cNvGrpSpPr/>
              <p:nvPr/>
            </p:nvGrpSpPr>
            <p:grpSpPr>
              <a:xfrm>
                <a:off x="5653547" y="597029"/>
                <a:ext cx="6698868" cy="5175110"/>
                <a:chOff x="5653547" y="597029"/>
                <a:chExt cx="6698868" cy="5175110"/>
              </a:xfrm>
            </p:grpSpPr>
            <p:sp>
              <p:nvSpPr>
                <p:cNvPr id="202" name="テキスト ボックス 201">
                  <a:extLst>
                    <a:ext uri="{FF2B5EF4-FFF2-40B4-BE49-F238E27FC236}">
                      <a16:creationId xmlns:a16="http://schemas.microsoft.com/office/drawing/2014/main" id="{ABD180A4-C2B0-CB4F-B02D-39A038C1B237}"/>
                    </a:ext>
                  </a:extLst>
                </p:cNvPr>
                <p:cNvSpPr txBox="1"/>
                <p:nvPr/>
              </p:nvSpPr>
              <p:spPr>
                <a:xfrm>
                  <a:off x="10027007" y="2003918"/>
                  <a:ext cx="21726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D. </a:t>
                  </a:r>
                  <a:r>
                    <a:rPr kumimoji="1" lang="en-US" altLang="ja-JP" sz="1200" b="0" i="0" u="none" strike="noStrike" kern="1200" cap="none" spc="0" normalizeH="0" baseline="0" noProof="0" dirty="0" err="1">
                      <a:ln>
                        <a:noFill/>
                      </a:ln>
                      <a:solidFill>
                        <a:srgbClr val="000000"/>
                      </a:solidFill>
                      <a:effectLst/>
                      <a:uLnTx/>
                      <a:uFillTx/>
                      <a:latin typeface="Meiryo"/>
                      <a:ea typeface="+mn-ea"/>
                      <a:cs typeface="+mn-cs"/>
                    </a:rPr>
                    <a:t>Gerstung</a:t>
                  </a: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 et al., Eur. Phys. J. A(2020) 56:175</a:t>
                  </a:r>
                  <a:endParaRPr kumimoji="1" lang="ja-JP" altLang="en-US" sz="1200" b="0" i="0" u="none" strike="noStrike" kern="1200" cap="none" spc="0" normalizeH="0" baseline="0" noProof="0">
                    <a:ln>
                      <a:noFill/>
                    </a:ln>
                    <a:solidFill>
                      <a:srgbClr val="000000"/>
                    </a:solidFill>
                    <a:effectLst/>
                    <a:uLnTx/>
                    <a:uFillTx/>
                    <a:latin typeface="Meiryo"/>
                    <a:ea typeface="+mn-ea"/>
                    <a:cs typeface="+mn-cs"/>
                  </a:endParaRPr>
                </a:p>
              </p:txBody>
            </p:sp>
            <p:pic>
              <p:nvPicPr>
                <p:cNvPr id="63" name="図 62" descr="グラフ, ヒストグラム&#10;&#10;自動的に生成された説明">
                  <a:extLst>
                    <a:ext uri="{FF2B5EF4-FFF2-40B4-BE49-F238E27FC236}">
                      <a16:creationId xmlns:a16="http://schemas.microsoft.com/office/drawing/2014/main" id="{6A8C6E91-0759-894D-8EEA-9D21760ED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922" y="1858460"/>
                  <a:ext cx="3765294" cy="3913679"/>
                </a:xfrm>
                <a:prstGeom prst="rect">
                  <a:avLst/>
                </a:prstGeom>
              </p:spPr>
            </p:pic>
            <p:grpSp>
              <p:nvGrpSpPr>
                <p:cNvPr id="178" name="グループ化 177">
                  <a:extLst>
                    <a:ext uri="{FF2B5EF4-FFF2-40B4-BE49-F238E27FC236}">
                      <a16:creationId xmlns:a16="http://schemas.microsoft.com/office/drawing/2014/main" id="{2920BF1E-5596-1848-B836-554AF1FA7866}"/>
                    </a:ext>
                  </a:extLst>
                </p:cNvPr>
                <p:cNvGrpSpPr/>
                <p:nvPr/>
              </p:nvGrpSpPr>
              <p:grpSpPr>
                <a:xfrm>
                  <a:off x="8821770" y="2447966"/>
                  <a:ext cx="470517" cy="538208"/>
                  <a:chOff x="3340676" y="2379830"/>
                  <a:chExt cx="570406" cy="652468"/>
                </a:xfrm>
              </p:grpSpPr>
              <p:grpSp>
                <p:nvGrpSpPr>
                  <p:cNvPr id="179" name="グループ化 202">
                    <a:extLst>
                      <a:ext uri="{FF2B5EF4-FFF2-40B4-BE49-F238E27FC236}">
                        <a16:creationId xmlns:a16="http://schemas.microsoft.com/office/drawing/2014/main" id="{A3936BF4-37B5-7D4C-A842-5C79C7157253}"/>
                      </a:ext>
                    </a:extLst>
                  </p:cNvPr>
                  <p:cNvGrpSpPr>
                    <a:grpSpLocks/>
                  </p:cNvGrpSpPr>
                  <p:nvPr/>
                </p:nvGrpSpPr>
                <p:grpSpPr bwMode="auto">
                  <a:xfrm rot="2974949">
                    <a:off x="3420727" y="2349488"/>
                    <a:ext cx="460013" cy="520697"/>
                    <a:chOff x="5131441" y="3633657"/>
                    <a:chExt cx="459925" cy="520703"/>
                  </a:xfrm>
                </p:grpSpPr>
                <p:sp>
                  <p:nvSpPr>
                    <p:cNvPr id="184" name="円/楕円 183">
                      <a:extLst>
                        <a:ext uri="{FF2B5EF4-FFF2-40B4-BE49-F238E27FC236}">
                          <a16:creationId xmlns:a16="http://schemas.microsoft.com/office/drawing/2014/main" id="{9CA3296B-5DE0-A44E-9BE9-26B74F7E61E8}"/>
                        </a:ext>
                      </a:extLst>
                    </p:cNvPr>
                    <p:cNvSpPr/>
                    <p:nvPr/>
                  </p:nvSpPr>
                  <p:spPr>
                    <a:xfrm rot="20037483">
                      <a:off x="5122205" y="3752901"/>
                      <a:ext cx="257126" cy="398468"/>
                    </a:xfrm>
                    <a:prstGeom prst="ellipse">
                      <a:avLst/>
                    </a:prstGeom>
                    <a:no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85" name="円/楕円 184">
                      <a:extLst>
                        <a:ext uri="{FF2B5EF4-FFF2-40B4-BE49-F238E27FC236}">
                          <a16:creationId xmlns:a16="http://schemas.microsoft.com/office/drawing/2014/main" id="{62753C7F-F50A-8E40-BAAA-07FD44D6548A}"/>
                        </a:ext>
                      </a:extLst>
                    </p:cNvPr>
                    <p:cNvSpPr/>
                    <p:nvPr/>
                  </p:nvSpPr>
                  <p:spPr>
                    <a:xfrm rot="19078517">
                      <a:off x="5353738" y="3691578"/>
                      <a:ext cx="87295" cy="904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86" name="円/楕円 185">
                      <a:extLst>
                        <a:ext uri="{FF2B5EF4-FFF2-40B4-BE49-F238E27FC236}">
                          <a16:creationId xmlns:a16="http://schemas.microsoft.com/office/drawing/2014/main" id="{3D930BF5-D864-564D-9E51-B1F395C21D83}"/>
                        </a:ext>
                      </a:extLst>
                    </p:cNvPr>
                    <p:cNvSpPr/>
                    <p:nvPr/>
                  </p:nvSpPr>
                  <p:spPr>
                    <a:xfrm rot="19078517">
                      <a:off x="5151582" y="3821742"/>
                      <a:ext cx="87295" cy="9048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87" name="円/楕円 186">
                      <a:extLst>
                        <a:ext uri="{FF2B5EF4-FFF2-40B4-BE49-F238E27FC236}">
                          <a16:creationId xmlns:a16="http://schemas.microsoft.com/office/drawing/2014/main" id="{15BE5DBB-3BBC-E447-9AB0-AA7CCFA1189D}"/>
                        </a:ext>
                      </a:extLst>
                    </p:cNvPr>
                    <p:cNvSpPr/>
                    <p:nvPr/>
                  </p:nvSpPr>
                  <p:spPr>
                    <a:xfrm rot="19078517">
                      <a:off x="5156993" y="3964979"/>
                      <a:ext cx="88883" cy="90489"/>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88" name="円/楕円 187">
                      <a:extLst>
                        <a:ext uri="{FF2B5EF4-FFF2-40B4-BE49-F238E27FC236}">
                          <a16:creationId xmlns:a16="http://schemas.microsoft.com/office/drawing/2014/main" id="{6EA75ABC-E271-EB44-AD99-E5C0D44AD255}"/>
                        </a:ext>
                      </a:extLst>
                    </p:cNvPr>
                    <p:cNvSpPr/>
                    <p:nvPr/>
                  </p:nvSpPr>
                  <p:spPr>
                    <a:xfrm rot="3889420">
                      <a:off x="5255869" y="3716937"/>
                      <a:ext cx="411168" cy="244428"/>
                    </a:xfrm>
                    <a:prstGeom prst="ellipse">
                      <a:avLst/>
                    </a:prstGeom>
                    <a:no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89" name="円/楕円 188">
                      <a:extLst>
                        <a:ext uri="{FF2B5EF4-FFF2-40B4-BE49-F238E27FC236}">
                          <a16:creationId xmlns:a16="http://schemas.microsoft.com/office/drawing/2014/main" id="{D42D8D20-0EF4-B443-889B-6D6E0F065586}"/>
                        </a:ext>
                      </a:extLst>
                    </p:cNvPr>
                    <p:cNvSpPr/>
                    <p:nvPr/>
                  </p:nvSpPr>
                  <p:spPr>
                    <a:xfrm rot="19078517">
                      <a:off x="5271977" y="3988598"/>
                      <a:ext cx="87295" cy="920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0" name="円/楕円 189">
                      <a:extLst>
                        <a:ext uri="{FF2B5EF4-FFF2-40B4-BE49-F238E27FC236}">
                          <a16:creationId xmlns:a16="http://schemas.microsoft.com/office/drawing/2014/main" id="{184F88E7-0563-FC4F-9F61-91F8BCFE44DB}"/>
                        </a:ext>
                      </a:extLst>
                    </p:cNvPr>
                    <p:cNvSpPr/>
                    <p:nvPr/>
                  </p:nvSpPr>
                  <p:spPr>
                    <a:xfrm rot="19078517">
                      <a:off x="5485352" y="3879853"/>
                      <a:ext cx="87295" cy="92076"/>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1" name="円/楕円 190">
                      <a:extLst>
                        <a:ext uri="{FF2B5EF4-FFF2-40B4-BE49-F238E27FC236}">
                          <a16:creationId xmlns:a16="http://schemas.microsoft.com/office/drawing/2014/main" id="{B63DDD1C-F2B4-A846-8993-3A50F36A0F9B}"/>
                        </a:ext>
                      </a:extLst>
                    </p:cNvPr>
                    <p:cNvSpPr/>
                    <p:nvPr/>
                  </p:nvSpPr>
                  <p:spPr>
                    <a:xfrm rot="19078517">
                      <a:off x="5477808" y="3742313"/>
                      <a:ext cx="88883" cy="92076"/>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grpSp>
              <p:sp>
                <p:nvSpPr>
                  <p:cNvPr id="180" name="円/楕円 179">
                    <a:extLst>
                      <a:ext uri="{FF2B5EF4-FFF2-40B4-BE49-F238E27FC236}">
                        <a16:creationId xmlns:a16="http://schemas.microsoft.com/office/drawing/2014/main" id="{404211F9-88CA-BC45-BFCD-840AA9946C82}"/>
                      </a:ext>
                    </a:extLst>
                  </p:cNvPr>
                  <p:cNvSpPr/>
                  <p:nvPr/>
                </p:nvSpPr>
                <p:spPr bwMode="auto">
                  <a:xfrm rot="17271073">
                    <a:off x="3415289" y="2703685"/>
                    <a:ext cx="254000" cy="403225"/>
                  </a:xfrm>
                  <a:prstGeom prst="ellipse">
                    <a:avLst/>
                  </a:prstGeom>
                  <a:no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81" name="円/楕円 180">
                    <a:extLst>
                      <a:ext uri="{FF2B5EF4-FFF2-40B4-BE49-F238E27FC236}">
                        <a16:creationId xmlns:a16="http://schemas.microsoft.com/office/drawing/2014/main" id="{6AB0A6E4-06E5-1D4E-A844-30B0217C89B0}"/>
                      </a:ext>
                    </a:extLst>
                  </p:cNvPr>
                  <p:cNvSpPr/>
                  <p:nvPr/>
                </p:nvSpPr>
                <p:spPr bwMode="auto">
                  <a:xfrm rot="453466">
                    <a:off x="3358358" y="2798842"/>
                    <a:ext cx="87313" cy="9207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82" name="円/楕円 181">
                    <a:extLst>
                      <a:ext uri="{FF2B5EF4-FFF2-40B4-BE49-F238E27FC236}">
                        <a16:creationId xmlns:a16="http://schemas.microsoft.com/office/drawing/2014/main" id="{3C74FE27-E7C6-DD43-9FAA-5E05C2F0BF8E}"/>
                      </a:ext>
                    </a:extLst>
                  </p:cNvPr>
                  <p:cNvSpPr/>
                  <p:nvPr/>
                </p:nvSpPr>
                <p:spPr bwMode="auto">
                  <a:xfrm rot="453466">
                    <a:off x="3492683" y="2913379"/>
                    <a:ext cx="87312" cy="9207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83" name="円/楕円 182">
                    <a:extLst>
                      <a:ext uri="{FF2B5EF4-FFF2-40B4-BE49-F238E27FC236}">
                        <a16:creationId xmlns:a16="http://schemas.microsoft.com/office/drawing/2014/main" id="{E8B0D1A5-C1F4-0B44-B72D-750386245B08}"/>
                      </a:ext>
                    </a:extLst>
                  </p:cNvPr>
                  <p:cNvSpPr/>
                  <p:nvPr/>
                </p:nvSpPr>
                <p:spPr bwMode="auto">
                  <a:xfrm rot="453466">
                    <a:off x="3648009" y="2900422"/>
                    <a:ext cx="87312" cy="92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grpSp>
            <p:grpSp>
              <p:nvGrpSpPr>
                <p:cNvPr id="192" name="グループ化 191">
                  <a:extLst>
                    <a:ext uri="{FF2B5EF4-FFF2-40B4-BE49-F238E27FC236}">
                      <a16:creationId xmlns:a16="http://schemas.microsoft.com/office/drawing/2014/main" id="{4944C11B-7BB8-8544-BAEB-E20AC99851CD}"/>
                    </a:ext>
                  </a:extLst>
                </p:cNvPr>
                <p:cNvGrpSpPr/>
                <p:nvPr/>
              </p:nvGrpSpPr>
              <p:grpSpPr>
                <a:xfrm>
                  <a:off x="9310480" y="4811783"/>
                  <a:ext cx="450855" cy="490832"/>
                  <a:chOff x="6515292" y="3131429"/>
                  <a:chExt cx="341615" cy="371906"/>
                </a:xfrm>
              </p:grpSpPr>
              <p:sp>
                <p:nvSpPr>
                  <p:cNvPr id="193" name="円/楕円 192">
                    <a:extLst>
                      <a:ext uri="{FF2B5EF4-FFF2-40B4-BE49-F238E27FC236}">
                        <a16:creationId xmlns:a16="http://schemas.microsoft.com/office/drawing/2014/main" id="{E7649678-650B-954D-9AFD-92B4545CEEA5}"/>
                      </a:ext>
                    </a:extLst>
                  </p:cNvPr>
                  <p:cNvSpPr/>
                  <p:nvPr/>
                </p:nvSpPr>
                <p:spPr bwMode="auto">
                  <a:xfrm rot="20298409">
                    <a:off x="6515292" y="3207353"/>
                    <a:ext cx="188352" cy="295982"/>
                  </a:xfrm>
                  <a:prstGeom prst="ellipse">
                    <a:avLst/>
                  </a:prstGeom>
                  <a:noFill/>
                  <a:effectLst>
                    <a:glow rad="139700">
                      <a:srgbClr val="FFA12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94" name="円/楕円 193">
                    <a:extLst>
                      <a:ext uri="{FF2B5EF4-FFF2-40B4-BE49-F238E27FC236}">
                        <a16:creationId xmlns:a16="http://schemas.microsoft.com/office/drawing/2014/main" id="{32D67D46-E192-5A4D-8E15-1E4953338D38}"/>
                      </a:ext>
                    </a:extLst>
                  </p:cNvPr>
                  <p:cNvSpPr/>
                  <p:nvPr/>
                </p:nvSpPr>
                <p:spPr bwMode="auto">
                  <a:xfrm rot="19339443">
                    <a:off x="6710443" y="3159660"/>
                    <a:ext cx="64343" cy="678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5" name="円/楕円 194">
                    <a:extLst>
                      <a:ext uri="{FF2B5EF4-FFF2-40B4-BE49-F238E27FC236}">
                        <a16:creationId xmlns:a16="http://schemas.microsoft.com/office/drawing/2014/main" id="{7D5841D8-D9BB-A54D-8B0D-73C8D3260500}"/>
                      </a:ext>
                    </a:extLst>
                  </p:cNvPr>
                  <p:cNvSpPr/>
                  <p:nvPr/>
                </p:nvSpPr>
                <p:spPr bwMode="auto">
                  <a:xfrm rot="19339443">
                    <a:off x="6540135" y="3254649"/>
                    <a:ext cx="64344" cy="67853"/>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6" name="円/楕円 195">
                    <a:extLst>
                      <a:ext uri="{FF2B5EF4-FFF2-40B4-BE49-F238E27FC236}">
                        <a16:creationId xmlns:a16="http://schemas.microsoft.com/office/drawing/2014/main" id="{B5108B88-C117-6544-88DA-132FC500AA06}"/>
                      </a:ext>
                    </a:extLst>
                  </p:cNvPr>
                  <p:cNvSpPr/>
                  <p:nvPr/>
                </p:nvSpPr>
                <p:spPr bwMode="auto">
                  <a:xfrm rot="19339443">
                    <a:off x="6536640" y="3362324"/>
                    <a:ext cx="64344" cy="67853"/>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7" name="円/楕円 196">
                    <a:extLst>
                      <a:ext uri="{FF2B5EF4-FFF2-40B4-BE49-F238E27FC236}">
                        <a16:creationId xmlns:a16="http://schemas.microsoft.com/office/drawing/2014/main" id="{756649E7-89F4-714C-9D73-836A581BFEA9}"/>
                      </a:ext>
                    </a:extLst>
                  </p:cNvPr>
                  <p:cNvSpPr/>
                  <p:nvPr/>
                </p:nvSpPr>
                <p:spPr bwMode="auto">
                  <a:xfrm rot="4150346">
                    <a:off x="6615326" y="3195187"/>
                    <a:ext cx="305340" cy="177823"/>
                  </a:xfrm>
                  <a:prstGeom prst="ellipse">
                    <a:avLst/>
                  </a:prstGeom>
                  <a:noFill/>
                  <a:effectLst>
                    <a:glow rad="101600">
                      <a:srgbClr val="FFA12E">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98" name="円/楕円 197">
                    <a:extLst>
                      <a:ext uri="{FF2B5EF4-FFF2-40B4-BE49-F238E27FC236}">
                        <a16:creationId xmlns:a16="http://schemas.microsoft.com/office/drawing/2014/main" id="{1F52535A-685B-BE43-80A0-3D37064FBA1D}"/>
                      </a:ext>
                    </a:extLst>
                  </p:cNvPr>
                  <p:cNvSpPr/>
                  <p:nvPr/>
                </p:nvSpPr>
                <p:spPr bwMode="auto">
                  <a:xfrm rot="19339443">
                    <a:off x="6626046" y="3405493"/>
                    <a:ext cx="64343" cy="678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199" name="円/楕円 198">
                    <a:extLst>
                      <a:ext uri="{FF2B5EF4-FFF2-40B4-BE49-F238E27FC236}">
                        <a16:creationId xmlns:a16="http://schemas.microsoft.com/office/drawing/2014/main" id="{28980E34-036C-A14B-AB61-B5180D1A9608}"/>
                      </a:ext>
                    </a:extLst>
                  </p:cNvPr>
                  <p:cNvSpPr/>
                  <p:nvPr/>
                </p:nvSpPr>
                <p:spPr bwMode="auto">
                  <a:xfrm rot="19339443">
                    <a:off x="6767851" y="3345881"/>
                    <a:ext cx="64344" cy="67853"/>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200" name="円/楕円 199">
                    <a:extLst>
                      <a:ext uri="{FF2B5EF4-FFF2-40B4-BE49-F238E27FC236}">
                        <a16:creationId xmlns:a16="http://schemas.microsoft.com/office/drawing/2014/main" id="{A1294D01-9590-9540-AA62-0217A94AC330}"/>
                      </a:ext>
                    </a:extLst>
                  </p:cNvPr>
                  <p:cNvSpPr/>
                  <p:nvPr/>
                </p:nvSpPr>
                <p:spPr bwMode="auto">
                  <a:xfrm rot="19339443">
                    <a:off x="6777888" y="3229318"/>
                    <a:ext cx="64343" cy="67853"/>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grpSp>
            <p:sp>
              <p:nvSpPr>
                <p:cNvPr id="79" name="右矢印 78">
                  <a:extLst>
                    <a:ext uri="{FF2B5EF4-FFF2-40B4-BE49-F238E27FC236}">
                      <a16:creationId xmlns:a16="http://schemas.microsoft.com/office/drawing/2014/main" id="{6AD012DF-F244-9F4E-B367-6A01FCCF6737}"/>
                    </a:ext>
                  </a:extLst>
                </p:cNvPr>
                <p:cNvSpPr/>
                <p:nvPr/>
              </p:nvSpPr>
              <p:spPr>
                <a:xfrm>
                  <a:off x="6789824" y="1255614"/>
                  <a:ext cx="3049500" cy="577631"/>
                </a:xfrm>
                <a:prstGeom prst="rightArrow">
                  <a:avLst/>
                </a:prstGeom>
                <a:gradFill flip="none" rotWithShape="1">
                  <a:gsLst>
                    <a:gs pos="0">
                      <a:schemeClr val="accent3">
                        <a:lumMod val="5000"/>
                        <a:lumOff val="95000"/>
                      </a:schemeClr>
                    </a:gs>
                    <a:gs pos="74000">
                      <a:srgbClr val="FFC000"/>
                    </a:gs>
                    <a:gs pos="83000">
                      <a:srgbClr val="C00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01" name="テキスト ボックス 200">
                  <a:extLst>
                    <a:ext uri="{FF2B5EF4-FFF2-40B4-BE49-F238E27FC236}">
                      <a16:creationId xmlns:a16="http://schemas.microsoft.com/office/drawing/2014/main" id="{4B953B30-9F72-C742-BE89-1D16DAB49787}"/>
                    </a:ext>
                  </a:extLst>
                </p:cNvPr>
                <p:cNvSpPr txBox="1"/>
                <p:nvPr/>
              </p:nvSpPr>
              <p:spPr>
                <a:xfrm>
                  <a:off x="5653547" y="597029"/>
                  <a:ext cx="66988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0000"/>
                      </a:solidFill>
                      <a:effectLst/>
                      <a:uLnTx/>
                      <a:uFillTx/>
                      <a:latin typeface="Meiryo"/>
                      <a:ea typeface="+mn-ea"/>
                      <a:cs typeface="+mn-cs"/>
                    </a:rPr>
                    <a:t>3 Baryon Force (3BF):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Significant repulsive contribution at high density</a:t>
                  </a:r>
                  <a:endParaRPr kumimoji="1" lang="ja-JP" altLang="en-US" sz="1800" b="1" i="0" u="none" strike="noStrike" kern="1200" cap="none" spc="0" normalizeH="0" baseline="0" noProof="0">
                    <a:ln>
                      <a:noFill/>
                    </a:ln>
                    <a:solidFill>
                      <a:srgbClr val="000000"/>
                    </a:solidFill>
                    <a:effectLst/>
                    <a:uLnTx/>
                    <a:uFillTx/>
                    <a:latin typeface="Meiryo"/>
                    <a:ea typeface="+mn-ea"/>
                    <a:cs typeface="+mn-cs"/>
                  </a:endParaRPr>
                </a:p>
              </p:txBody>
            </p:sp>
          </p:grpSp>
          <p:sp>
            <p:nvSpPr>
              <p:cNvPr id="85" name="正方形/長方形 84">
                <a:extLst>
                  <a:ext uri="{FF2B5EF4-FFF2-40B4-BE49-F238E27FC236}">
                    <a16:creationId xmlns:a16="http://schemas.microsoft.com/office/drawing/2014/main" id="{2EEB078E-ECD6-4144-8D7D-EC7CD6AB4003}"/>
                  </a:ext>
                </a:extLst>
              </p:cNvPr>
              <p:cNvSpPr/>
              <p:nvPr/>
            </p:nvSpPr>
            <p:spPr>
              <a:xfrm>
                <a:off x="6791981" y="1381833"/>
                <a:ext cx="18092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Meiryo"/>
                    <a:ea typeface="+mn-ea"/>
                    <a:cs typeface="+mn-cs"/>
                  </a:rPr>
                  <a:t>Low</a:t>
                </a:r>
                <a:endParaRPr kumimoji="1" lang="ja-JP" altLang="en-US" sz="1400" b="1" i="0" u="none" strike="noStrike" kern="1200" cap="none" spc="0" normalizeH="0" baseline="0" noProof="0">
                  <a:ln>
                    <a:noFill/>
                  </a:ln>
                  <a:solidFill>
                    <a:srgbClr val="000000"/>
                  </a:solidFill>
                  <a:effectLst/>
                  <a:uLnTx/>
                  <a:uFillTx/>
                  <a:latin typeface="Meiryo"/>
                  <a:ea typeface="+mn-ea"/>
                  <a:cs typeface="+mn-cs"/>
                </a:endParaRPr>
              </a:p>
            </p:txBody>
          </p:sp>
          <p:sp>
            <p:nvSpPr>
              <p:cNvPr id="119" name="正方形/長方形 118">
                <a:extLst>
                  <a:ext uri="{FF2B5EF4-FFF2-40B4-BE49-F238E27FC236}">
                    <a16:creationId xmlns:a16="http://schemas.microsoft.com/office/drawing/2014/main" id="{BC21EB3F-9CE9-7B4C-88AE-B440D24352E6}"/>
                  </a:ext>
                </a:extLst>
              </p:cNvPr>
              <p:cNvSpPr/>
              <p:nvPr/>
            </p:nvSpPr>
            <p:spPr>
              <a:xfrm>
                <a:off x="8751665" y="1415394"/>
                <a:ext cx="18092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Meiryo"/>
                    <a:ea typeface="+mn-ea"/>
                    <a:cs typeface="+mn-cs"/>
                  </a:rPr>
                  <a:t>High density</a:t>
                </a:r>
                <a:endParaRPr kumimoji="1" lang="ja-JP" altLang="en-US" sz="1400" b="1" i="0" u="none" strike="noStrike" kern="1200" cap="none" spc="0" normalizeH="0" baseline="0" noProof="0">
                  <a:ln>
                    <a:noFill/>
                  </a:ln>
                  <a:solidFill>
                    <a:srgbClr val="000000"/>
                  </a:solidFill>
                  <a:effectLst/>
                  <a:uLnTx/>
                  <a:uFillTx/>
                  <a:latin typeface="Meiryo"/>
                  <a:ea typeface="+mn-ea"/>
                  <a:cs typeface="+mn-cs"/>
                </a:endParaRPr>
              </a:p>
            </p:txBody>
          </p:sp>
        </p:grpSp>
        <p:grpSp>
          <p:nvGrpSpPr>
            <p:cNvPr id="9" name="グループ化 8">
              <a:extLst>
                <a:ext uri="{FF2B5EF4-FFF2-40B4-BE49-F238E27FC236}">
                  <a16:creationId xmlns:a16="http://schemas.microsoft.com/office/drawing/2014/main" id="{EC54DEC3-3A8B-C848-9735-87C1E9A73950}"/>
                </a:ext>
              </a:extLst>
            </p:cNvPr>
            <p:cNvGrpSpPr/>
            <p:nvPr/>
          </p:nvGrpSpPr>
          <p:grpSpPr>
            <a:xfrm>
              <a:off x="9300841" y="2936144"/>
              <a:ext cx="647171" cy="1302807"/>
              <a:chOff x="9634249" y="2904507"/>
              <a:chExt cx="647171" cy="1302807"/>
            </a:xfrm>
          </p:grpSpPr>
          <p:sp>
            <p:nvSpPr>
              <p:cNvPr id="5" name="上矢印 4">
                <a:extLst>
                  <a:ext uri="{FF2B5EF4-FFF2-40B4-BE49-F238E27FC236}">
                    <a16:creationId xmlns:a16="http://schemas.microsoft.com/office/drawing/2014/main" id="{D478C341-7781-404C-B6DD-C9123B5971A5}"/>
                  </a:ext>
                </a:extLst>
              </p:cNvPr>
              <p:cNvSpPr/>
              <p:nvPr/>
            </p:nvSpPr>
            <p:spPr>
              <a:xfrm>
                <a:off x="9634249" y="2904507"/>
                <a:ext cx="647171" cy="130280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8" name="テキスト ボックス 7">
                <a:extLst>
                  <a:ext uri="{FF2B5EF4-FFF2-40B4-BE49-F238E27FC236}">
                    <a16:creationId xmlns:a16="http://schemas.microsoft.com/office/drawing/2014/main" id="{AB4BA783-3031-6F4F-B0A7-4F551AFA87E5}"/>
                  </a:ext>
                </a:extLst>
              </p:cNvPr>
              <p:cNvSpPr txBox="1"/>
              <p:nvPr/>
            </p:nvSpPr>
            <p:spPr>
              <a:xfrm rot="16200000">
                <a:off x="9388827" y="3374763"/>
                <a:ext cx="1167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Meiryo"/>
                    <a:ea typeface="+mn-ea"/>
                    <a:cs typeface="+mn-cs"/>
                  </a:rPr>
                  <a:t>Repulsive</a:t>
                </a: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sp>
        <p:nvSpPr>
          <p:cNvPr id="2" name="スライド番号プレースホルダー 1">
            <a:extLst>
              <a:ext uri="{FF2B5EF4-FFF2-40B4-BE49-F238E27FC236}">
                <a16:creationId xmlns:a16="http://schemas.microsoft.com/office/drawing/2014/main" id="{C9A5C78D-DC58-A442-A078-B6FAEF907CFE}"/>
              </a:ext>
            </a:extLst>
          </p:cNvPr>
          <p:cNvSpPr>
            <a:spLocks noGrp="1"/>
          </p:cNvSpPr>
          <p:nvPr>
            <p:ph type="sldNum" sz="quarter" idx="12"/>
          </p:nvPr>
        </p:nvSpPr>
        <p:spPr>
          <a:xfrm>
            <a:off x="11373191" y="-8335"/>
            <a:ext cx="826434" cy="87808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1" lang="en-US" sz="900" b="0" i="0" u="none" strike="noStrike" kern="1200" cap="none" spc="50" normalizeH="0" baseline="0" noProof="0" smtClean="0">
                <a:ln>
                  <a:noFill/>
                </a:ln>
                <a:solidFill>
                  <a:srgbClr val="000000">
                    <a:alpha val="60000"/>
                  </a:srgbClr>
                </a:solidFill>
                <a:effectLst/>
                <a:uLnTx/>
                <a:uFillTx/>
                <a:latin typeface="Meiry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en-US" sz="900" b="0" i="0" u="none" strike="noStrike" kern="1200" cap="none" spc="50" normalizeH="0" baseline="0" noProof="0" dirty="0">
              <a:ln>
                <a:noFill/>
              </a:ln>
              <a:solidFill>
                <a:srgbClr val="000000">
                  <a:alpha val="60000"/>
                </a:srgbClr>
              </a:solidFill>
              <a:effectLst/>
              <a:uLnTx/>
              <a:uFillTx/>
              <a:latin typeface="Meiryo"/>
              <a:ea typeface="+mn-ea"/>
              <a:cs typeface="+mn-cs"/>
            </a:endParaRPr>
          </a:p>
        </p:txBody>
      </p:sp>
      <p:grpSp>
        <p:nvGrpSpPr>
          <p:cNvPr id="19" name="グループ化 18">
            <a:extLst>
              <a:ext uri="{FF2B5EF4-FFF2-40B4-BE49-F238E27FC236}">
                <a16:creationId xmlns:a16="http://schemas.microsoft.com/office/drawing/2014/main" id="{E5379CA3-1541-5545-8B9E-9959DF07BC67}"/>
              </a:ext>
            </a:extLst>
          </p:cNvPr>
          <p:cNvGrpSpPr/>
          <p:nvPr/>
        </p:nvGrpSpPr>
        <p:grpSpPr>
          <a:xfrm>
            <a:off x="2921276" y="1732523"/>
            <a:ext cx="1839186" cy="1450827"/>
            <a:chOff x="4651019" y="1589126"/>
            <a:chExt cx="3704906" cy="2922584"/>
          </a:xfrm>
        </p:grpSpPr>
        <p:pic>
          <p:nvPicPr>
            <p:cNvPr id="22" name="図 2">
              <a:extLst>
                <a:ext uri="{FF2B5EF4-FFF2-40B4-BE49-F238E27FC236}">
                  <a16:creationId xmlns:a16="http://schemas.microsoft.com/office/drawing/2014/main" id="{A4EF9B8E-1141-DC47-9965-418E9EFA7A4F}"/>
                </a:ext>
              </a:extLst>
            </p:cNvPr>
            <p:cNvPicPr>
              <a:picLocks noChangeAspect="1"/>
            </p:cNvPicPr>
            <p:nvPr/>
          </p:nvPicPr>
          <p:blipFill rotWithShape="1">
            <a:blip r:embed="rId4">
              <a:extLst>
                <a:ext uri="{28A0092B-C50C-407E-A947-70E740481C1C}">
                  <a14:useLocalDpi xmlns:a14="http://schemas.microsoft.com/office/drawing/2010/main" val="0"/>
                </a:ext>
              </a:extLst>
            </a:blip>
            <a:srcRect l="14971" t="11444" r="14458" b="16502"/>
            <a:stretch/>
          </p:blipFill>
          <p:spPr bwMode="auto">
            <a:xfrm>
              <a:off x="4651019" y="1589126"/>
              <a:ext cx="3704906" cy="2922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6" descr="K:\ns_inside.jpg">
              <a:extLst>
                <a:ext uri="{FF2B5EF4-FFF2-40B4-BE49-F238E27FC236}">
                  <a16:creationId xmlns:a16="http://schemas.microsoft.com/office/drawing/2014/main" id="{B6491299-6E52-3D4B-AC92-D4740A617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3560" y="2087766"/>
              <a:ext cx="2303462"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6" name="グループ化 35">
            <a:extLst>
              <a:ext uri="{FF2B5EF4-FFF2-40B4-BE49-F238E27FC236}">
                <a16:creationId xmlns:a16="http://schemas.microsoft.com/office/drawing/2014/main" id="{6C8C2A29-5F61-1342-8F5E-8D975C3D422E}"/>
              </a:ext>
            </a:extLst>
          </p:cNvPr>
          <p:cNvGrpSpPr/>
          <p:nvPr/>
        </p:nvGrpSpPr>
        <p:grpSpPr>
          <a:xfrm>
            <a:off x="-14327" y="719281"/>
            <a:ext cx="5415828" cy="3098738"/>
            <a:chOff x="6299418" y="3457665"/>
            <a:chExt cx="5415828" cy="3098738"/>
          </a:xfrm>
        </p:grpSpPr>
        <p:grpSp>
          <p:nvGrpSpPr>
            <p:cNvPr id="37" name="Group 58">
              <a:extLst>
                <a:ext uri="{FF2B5EF4-FFF2-40B4-BE49-F238E27FC236}">
                  <a16:creationId xmlns:a16="http://schemas.microsoft.com/office/drawing/2014/main" id="{5004FFC7-43F9-3D4F-9450-F82DB2BA05C7}"/>
                </a:ext>
              </a:extLst>
            </p:cNvPr>
            <p:cNvGrpSpPr>
              <a:grpSpLocks/>
            </p:cNvGrpSpPr>
            <p:nvPr/>
          </p:nvGrpSpPr>
          <p:grpSpPr bwMode="auto">
            <a:xfrm>
              <a:off x="6299418" y="3457665"/>
              <a:ext cx="5415828" cy="1512616"/>
              <a:chOff x="656" y="2363"/>
              <a:chExt cx="3342" cy="945"/>
            </a:xfrm>
          </p:grpSpPr>
          <p:grpSp>
            <p:nvGrpSpPr>
              <p:cNvPr id="58" name="Group 51">
                <a:extLst>
                  <a:ext uri="{FF2B5EF4-FFF2-40B4-BE49-F238E27FC236}">
                    <a16:creationId xmlns:a16="http://schemas.microsoft.com/office/drawing/2014/main" id="{B6F1E1AF-44B8-A34E-9C1D-42CC1D7C58BA}"/>
                  </a:ext>
                </a:extLst>
              </p:cNvPr>
              <p:cNvGrpSpPr>
                <a:grpSpLocks/>
              </p:cNvGrpSpPr>
              <p:nvPr/>
            </p:nvGrpSpPr>
            <p:grpSpPr bwMode="auto">
              <a:xfrm>
                <a:off x="1487" y="2688"/>
                <a:ext cx="251" cy="620"/>
                <a:chOff x="2662" y="3058"/>
                <a:chExt cx="250" cy="680"/>
              </a:xfrm>
            </p:grpSpPr>
            <p:sp>
              <p:nvSpPr>
                <p:cNvPr id="60" name="Rectangle 34">
                  <a:extLst>
                    <a:ext uri="{FF2B5EF4-FFF2-40B4-BE49-F238E27FC236}">
                      <a16:creationId xmlns:a16="http://schemas.microsoft.com/office/drawing/2014/main" id="{24F0CA0D-65EB-994B-AAA7-81AA1D585F7C}"/>
                    </a:ext>
                  </a:extLst>
                </p:cNvPr>
                <p:cNvSpPr>
                  <a:spLocks noChangeArrowheads="1"/>
                </p:cNvSpPr>
                <p:nvPr/>
              </p:nvSpPr>
              <p:spPr bwMode="auto">
                <a:xfrm>
                  <a:off x="2679" y="3205"/>
                  <a:ext cx="114"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003399"/>
                    </a:solidFill>
                    <a:effectLst/>
                    <a:uLnTx/>
                    <a:uFillTx/>
                    <a:latin typeface="Arial" charset="0"/>
                    <a:ea typeface="ＭＳ Ｐゴシック" charset="-128"/>
                    <a:cs typeface="+mn-cs"/>
                  </a:endParaRPr>
                </a:p>
              </p:txBody>
            </p:sp>
            <p:sp>
              <p:nvSpPr>
                <p:cNvPr id="61" name="Rectangle 36">
                  <a:extLst>
                    <a:ext uri="{FF2B5EF4-FFF2-40B4-BE49-F238E27FC236}">
                      <a16:creationId xmlns:a16="http://schemas.microsoft.com/office/drawing/2014/main" id="{78D2795C-1F7F-DA4F-8BE0-65F7174BC36D}"/>
                    </a:ext>
                  </a:extLst>
                </p:cNvPr>
                <p:cNvSpPr>
                  <a:spLocks noChangeArrowheads="1"/>
                </p:cNvSpPr>
                <p:nvPr/>
              </p:nvSpPr>
              <p:spPr bwMode="auto">
                <a:xfrm>
                  <a:off x="2668" y="3058"/>
                  <a:ext cx="114" cy="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CC0000"/>
                    </a:solidFill>
                    <a:effectLst/>
                    <a:uLnTx/>
                    <a:uFillTx/>
                    <a:latin typeface="Symbol" pitchFamily="18" charset="2"/>
                    <a:ea typeface="ＭＳ Ｐゴシック" charset="-128"/>
                    <a:cs typeface="+mn-cs"/>
                  </a:endParaRPr>
                </a:p>
              </p:txBody>
            </p:sp>
            <p:sp>
              <p:nvSpPr>
                <p:cNvPr id="62" name="Rectangle 37">
                  <a:extLst>
                    <a:ext uri="{FF2B5EF4-FFF2-40B4-BE49-F238E27FC236}">
                      <a16:creationId xmlns:a16="http://schemas.microsoft.com/office/drawing/2014/main" id="{966DECCB-A191-854B-B52B-BC3DB4403F95}"/>
                    </a:ext>
                  </a:extLst>
                </p:cNvPr>
                <p:cNvSpPr>
                  <a:spLocks noChangeArrowheads="1"/>
                </p:cNvSpPr>
                <p:nvPr/>
              </p:nvSpPr>
              <p:spPr bwMode="auto">
                <a:xfrm>
                  <a:off x="2662" y="3508"/>
                  <a:ext cx="250" cy="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600" b="1" i="0" u="none" strike="noStrike" kern="1200" cap="none" spc="0" normalizeH="0" baseline="0" noProof="0" dirty="0">
                    <a:ln>
                      <a:noFill/>
                    </a:ln>
                    <a:solidFill>
                      <a:srgbClr val="FF6600"/>
                    </a:solidFill>
                    <a:effectLst/>
                    <a:uLnTx/>
                    <a:uFillTx/>
                    <a:latin typeface="Symbol" pitchFamily="18" charset="2"/>
                    <a:ea typeface="ＭＳ Ｐゴシック" charset="-128"/>
                    <a:cs typeface="+mn-cs"/>
                  </a:endParaRPr>
                </a:p>
              </p:txBody>
            </p:sp>
          </p:grpSp>
          <p:sp>
            <p:nvSpPr>
              <p:cNvPr id="59" name="Rectangle 50">
                <a:extLst>
                  <a:ext uri="{FF2B5EF4-FFF2-40B4-BE49-F238E27FC236}">
                    <a16:creationId xmlns:a16="http://schemas.microsoft.com/office/drawing/2014/main" id="{DA91B812-CEF9-6E4D-8A7A-633E5FB9A853}"/>
                  </a:ext>
                </a:extLst>
              </p:cNvPr>
              <p:cNvSpPr>
                <a:spLocks noChangeArrowheads="1"/>
              </p:cNvSpPr>
              <p:nvPr/>
            </p:nvSpPr>
            <p:spPr bwMode="auto">
              <a:xfrm>
                <a:off x="656" y="2363"/>
                <a:ext cx="3342" cy="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1" i="0" u="sng" strike="noStrike" kern="1200" cap="none" spc="0" normalizeH="0" baseline="0" noProof="0" dirty="0">
                    <a:ln>
                      <a:noFill/>
                    </a:ln>
                    <a:solidFill>
                      <a:srgbClr val="000000"/>
                    </a:solidFill>
                    <a:effectLst/>
                    <a:uLnTx/>
                    <a:uFillTx/>
                    <a:latin typeface="Meiryo"/>
                    <a:ea typeface="ＭＳ Ｐゴシック" charset="-128"/>
                    <a:cs typeface="+mn-cs"/>
                  </a:rPr>
                  <a:t>Strange Hadronic Matter in neutron star ?</a:t>
                </a:r>
                <a:endParaRPr kumimoji="1" lang="ja-JP" altLang="en-US" sz="700" b="1" i="0" u="none" strike="noStrike" kern="1200" cap="none" spc="0" normalizeH="0" baseline="0" noProof="0" dirty="0">
                  <a:ln>
                    <a:noFill/>
                  </a:ln>
                  <a:solidFill>
                    <a:srgbClr val="000000"/>
                  </a:solidFill>
                  <a:effectLst/>
                  <a:uLnTx/>
                  <a:uFillTx/>
                  <a:latin typeface="Meiryo"/>
                  <a:ea typeface="ＭＳ Ｐゴシック"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a:ea typeface="ＭＳ Ｐゴシック" charset="-128"/>
                    <a:cs typeface="+mn-cs"/>
                  </a:rPr>
                  <a:t>Hyperon’s appearance is reasonable scenario because of the huge Fermi energy of neutrons in the inner core.</a:t>
                </a:r>
                <a:endParaRPr kumimoji="1" lang="ja-JP" altLang="en-US" sz="1400" b="0" i="0" u="none" strike="noStrike" kern="1200" cap="none" spc="0" normalizeH="0" baseline="0" noProof="0" dirty="0">
                  <a:ln>
                    <a:noFill/>
                  </a:ln>
                  <a:solidFill>
                    <a:srgbClr val="000000"/>
                  </a:solidFill>
                  <a:effectLst/>
                  <a:uLnTx/>
                  <a:uFillTx/>
                  <a:latin typeface="Meiryo"/>
                  <a:ea typeface="ＭＳ Ｐゴシック" charset="-128"/>
                  <a:cs typeface="+mn-cs"/>
                </a:endParaRPr>
              </a:p>
            </p:txBody>
          </p:sp>
        </p:grpSp>
        <p:grpSp>
          <p:nvGrpSpPr>
            <p:cNvPr id="38" name="グループ化 37">
              <a:extLst>
                <a:ext uri="{FF2B5EF4-FFF2-40B4-BE49-F238E27FC236}">
                  <a16:creationId xmlns:a16="http://schemas.microsoft.com/office/drawing/2014/main" id="{EF5DAEC7-D974-B241-B8E2-93000C87A3DA}"/>
                </a:ext>
              </a:extLst>
            </p:cNvPr>
            <p:cNvGrpSpPr/>
            <p:nvPr/>
          </p:nvGrpSpPr>
          <p:grpSpPr>
            <a:xfrm>
              <a:off x="6505654" y="4499887"/>
              <a:ext cx="2575020" cy="2056516"/>
              <a:chOff x="6304591" y="3460761"/>
              <a:chExt cx="2575020" cy="2056516"/>
            </a:xfrm>
          </p:grpSpPr>
          <p:grpSp>
            <p:nvGrpSpPr>
              <p:cNvPr id="39" name="グループ化 38">
                <a:extLst>
                  <a:ext uri="{FF2B5EF4-FFF2-40B4-BE49-F238E27FC236}">
                    <a16:creationId xmlns:a16="http://schemas.microsoft.com/office/drawing/2014/main" id="{ACD625D7-FE6A-7A43-8E88-B4D8DDFA4E86}"/>
                  </a:ext>
                </a:extLst>
              </p:cNvPr>
              <p:cNvGrpSpPr/>
              <p:nvPr/>
            </p:nvGrpSpPr>
            <p:grpSpPr>
              <a:xfrm>
                <a:off x="6304591" y="3543162"/>
                <a:ext cx="2575020" cy="1974115"/>
                <a:chOff x="9397019" y="1527528"/>
                <a:chExt cx="2575020" cy="1974115"/>
              </a:xfrm>
            </p:grpSpPr>
            <p:grpSp>
              <p:nvGrpSpPr>
                <p:cNvPr id="41" name="Group 65">
                  <a:extLst>
                    <a:ext uri="{FF2B5EF4-FFF2-40B4-BE49-F238E27FC236}">
                      <a16:creationId xmlns:a16="http://schemas.microsoft.com/office/drawing/2014/main" id="{4C432010-D624-DE40-979C-8762A2B3CB24}"/>
                    </a:ext>
                  </a:extLst>
                </p:cNvPr>
                <p:cNvGrpSpPr>
                  <a:grpSpLocks/>
                </p:cNvGrpSpPr>
                <p:nvPr/>
              </p:nvGrpSpPr>
              <p:grpSpPr bwMode="auto">
                <a:xfrm>
                  <a:off x="9397019" y="1527528"/>
                  <a:ext cx="2575020" cy="1974115"/>
                  <a:chOff x="1032" y="1813"/>
                  <a:chExt cx="1756" cy="1375"/>
                </a:xfrm>
              </p:grpSpPr>
              <p:sp>
                <p:nvSpPr>
                  <p:cNvPr id="43" name="Rectangle 50">
                    <a:extLst>
                      <a:ext uri="{FF2B5EF4-FFF2-40B4-BE49-F238E27FC236}">
                        <a16:creationId xmlns:a16="http://schemas.microsoft.com/office/drawing/2014/main" id="{C24C1A43-6474-AE49-B2A6-BC03A13F04A2}"/>
                      </a:ext>
                    </a:extLst>
                  </p:cNvPr>
                  <p:cNvSpPr>
                    <a:spLocks noChangeArrowheads="1"/>
                  </p:cNvSpPr>
                  <p:nvPr/>
                </p:nvSpPr>
                <p:spPr bwMode="auto">
                  <a:xfrm>
                    <a:off x="1032" y="1934"/>
                    <a:ext cx="1716" cy="1254"/>
                  </a:xfrm>
                  <a:prstGeom prst="rect">
                    <a:avLst/>
                  </a:prstGeom>
                  <a:solidFill>
                    <a:schemeClr val="bg1"/>
                  </a:solidFill>
                  <a:ln w="9525">
                    <a:no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pic>
                <p:nvPicPr>
                  <p:cNvPr id="44" name="Picture 18" descr="strange-matter">
                    <a:extLst>
                      <a:ext uri="{FF2B5EF4-FFF2-40B4-BE49-F238E27FC236}">
                        <a16:creationId xmlns:a16="http://schemas.microsoft.com/office/drawing/2014/main" id="{FCC66B80-AA69-2F42-9266-76DE4C7628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93" t="12766" r="7639" b="5251"/>
                  <a:stretch>
                    <a:fillRect/>
                  </a:stretch>
                </p:blipFill>
                <p:spPr bwMode="auto">
                  <a:xfrm>
                    <a:off x="2130" y="2014"/>
                    <a:ext cx="570" cy="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Rectangle 19">
                    <a:extLst>
                      <a:ext uri="{FF2B5EF4-FFF2-40B4-BE49-F238E27FC236}">
                        <a16:creationId xmlns:a16="http://schemas.microsoft.com/office/drawing/2014/main" id="{EBE78D7C-4AAC-DA4A-9A3C-E323562CAFEE}"/>
                      </a:ext>
                    </a:extLst>
                  </p:cNvPr>
                  <p:cNvSpPr>
                    <a:spLocks noChangeArrowheads="1"/>
                  </p:cNvSpPr>
                  <p:nvPr/>
                </p:nvSpPr>
                <p:spPr bwMode="auto">
                  <a:xfrm>
                    <a:off x="2317" y="2429"/>
                    <a:ext cx="222" cy="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3399"/>
                        </a:solidFill>
                        <a:effectLst/>
                        <a:uLnTx/>
                        <a:uFillTx/>
                        <a:latin typeface="Arial" charset="0"/>
                        <a:ea typeface="ＭＳ Ｐゴシック" charset="-128"/>
                        <a:cs typeface="+mn-cs"/>
                      </a:rPr>
                      <a:t>n</a:t>
                    </a:r>
                  </a:p>
                </p:txBody>
              </p:sp>
              <p:sp>
                <p:nvSpPr>
                  <p:cNvPr id="46" name="Rectangle 20">
                    <a:extLst>
                      <a:ext uri="{FF2B5EF4-FFF2-40B4-BE49-F238E27FC236}">
                        <a16:creationId xmlns:a16="http://schemas.microsoft.com/office/drawing/2014/main" id="{2C3A534F-FD40-8A44-9D0D-C894D845BC3A}"/>
                      </a:ext>
                    </a:extLst>
                  </p:cNvPr>
                  <p:cNvSpPr>
                    <a:spLocks noChangeArrowheads="1"/>
                  </p:cNvSpPr>
                  <p:nvPr/>
                </p:nvSpPr>
                <p:spPr bwMode="auto">
                  <a:xfrm>
                    <a:off x="2566" y="2422"/>
                    <a:ext cx="222" cy="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8000"/>
                        </a:solidFill>
                        <a:effectLst/>
                        <a:uLnTx/>
                        <a:uFillTx/>
                        <a:latin typeface="Arial" charset="0"/>
                        <a:ea typeface="ＭＳ Ｐゴシック" charset="-128"/>
                        <a:cs typeface="+mn-cs"/>
                      </a:rPr>
                      <a:t>p</a:t>
                    </a:r>
                  </a:p>
                </p:txBody>
              </p:sp>
              <p:sp>
                <p:nvSpPr>
                  <p:cNvPr id="47" name="Rectangle 21">
                    <a:extLst>
                      <a:ext uri="{FF2B5EF4-FFF2-40B4-BE49-F238E27FC236}">
                        <a16:creationId xmlns:a16="http://schemas.microsoft.com/office/drawing/2014/main" id="{9D83407D-6B31-144F-8379-341B76FA2CBE}"/>
                      </a:ext>
                    </a:extLst>
                  </p:cNvPr>
                  <p:cNvSpPr>
                    <a:spLocks noChangeArrowheads="1"/>
                  </p:cNvSpPr>
                  <p:nvPr/>
                </p:nvSpPr>
                <p:spPr bwMode="auto">
                  <a:xfrm>
                    <a:off x="1228" y="1892"/>
                    <a:ext cx="215" cy="2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CC0000"/>
                        </a:solidFill>
                        <a:effectLst/>
                        <a:uLnTx/>
                        <a:uFillTx/>
                        <a:latin typeface="Symbol" pitchFamily="18" charset="2"/>
                        <a:ea typeface="ＭＳ Ｐゴシック" charset="-128"/>
                        <a:cs typeface="+mn-cs"/>
                      </a:rPr>
                      <a:t>L</a:t>
                    </a:r>
                  </a:p>
                </p:txBody>
              </p:sp>
              <p:sp>
                <p:nvSpPr>
                  <p:cNvPr id="48" name="Rectangle 22">
                    <a:extLst>
                      <a:ext uri="{FF2B5EF4-FFF2-40B4-BE49-F238E27FC236}">
                        <a16:creationId xmlns:a16="http://schemas.microsoft.com/office/drawing/2014/main" id="{AC7E4EEA-CF55-DB47-826C-A820F761A868}"/>
                      </a:ext>
                    </a:extLst>
                  </p:cNvPr>
                  <p:cNvSpPr>
                    <a:spLocks noChangeArrowheads="1"/>
                  </p:cNvSpPr>
                  <p:nvPr/>
                </p:nvSpPr>
                <p:spPr bwMode="auto">
                  <a:xfrm>
                    <a:off x="1216" y="2216"/>
                    <a:ext cx="278" cy="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6600"/>
                        </a:solidFill>
                        <a:effectLst/>
                        <a:uLnTx/>
                        <a:uFillTx/>
                        <a:latin typeface="Symbol" pitchFamily="18" charset="2"/>
                        <a:ea typeface="ＭＳ Ｐゴシック" charset="-128"/>
                        <a:cs typeface="+mn-cs"/>
                      </a:rPr>
                      <a:t>X</a:t>
                    </a:r>
                  </a:p>
                </p:txBody>
              </p:sp>
              <p:grpSp>
                <p:nvGrpSpPr>
                  <p:cNvPr id="49" name="Group 56">
                    <a:extLst>
                      <a:ext uri="{FF2B5EF4-FFF2-40B4-BE49-F238E27FC236}">
                        <a16:creationId xmlns:a16="http://schemas.microsoft.com/office/drawing/2014/main" id="{C275752C-AC8E-964E-8C10-0A25CEB29B0F}"/>
                      </a:ext>
                    </a:extLst>
                  </p:cNvPr>
                  <p:cNvGrpSpPr>
                    <a:grpSpLocks/>
                  </p:cNvGrpSpPr>
                  <p:nvPr/>
                </p:nvGrpSpPr>
                <p:grpSpPr bwMode="auto">
                  <a:xfrm>
                    <a:off x="1421" y="1933"/>
                    <a:ext cx="516" cy="379"/>
                    <a:chOff x="935" y="1639"/>
                    <a:chExt cx="516" cy="379"/>
                  </a:xfrm>
                </p:grpSpPr>
                <p:pic>
                  <p:nvPicPr>
                    <p:cNvPr id="55" name="Picture 45" descr="lambda">
                      <a:extLst>
                        <a:ext uri="{FF2B5EF4-FFF2-40B4-BE49-F238E27FC236}">
                          <a16:creationId xmlns:a16="http://schemas.microsoft.com/office/drawing/2014/main" id="{89301D8E-5644-424C-B0BC-F6179A73D90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0" y="1639"/>
                      <a:ext cx="309" cy="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 name="Rectangle 46">
                      <a:extLst>
                        <a:ext uri="{FF2B5EF4-FFF2-40B4-BE49-F238E27FC236}">
                          <a16:creationId xmlns:a16="http://schemas.microsoft.com/office/drawing/2014/main" id="{938B735D-9B12-964C-88C0-C13BA731E1DA}"/>
                        </a:ext>
                      </a:extLst>
                    </p:cNvPr>
                    <p:cNvSpPr>
                      <a:spLocks noChangeArrowheads="1"/>
                    </p:cNvSpPr>
                    <p:nvPr/>
                  </p:nvSpPr>
                  <p:spPr bwMode="auto">
                    <a:xfrm>
                      <a:off x="935" y="1732"/>
                      <a:ext cx="194" cy="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C02DA5"/>
                          </a:solidFill>
                          <a:effectLst/>
                          <a:uLnTx/>
                          <a:uFillTx/>
                          <a:latin typeface="Arial" charset="0"/>
                          <a:ea typeface="ＭＳ Ｐゴシック" charset="-128"/>
                          <a:cs typeface="+mn-cs"/>
                        </a:rPr>
                        <a:t>d</a:t>
                      </a:r>
                    </a:p>
                  </p:txBody>
                </p:sp>
                <p:sp>
                  <p:nvSpPr>
                    <p:cNvPr id="57" name="Rectangle 47">
                      <a:extLst>
                        <a:ext uri="{FF2B5EF4-FFF2-40B4-BE49-F238E27FC236}">
                          <a16:creationId xmlns:a16="http://schemas.microsoft.com/office/drawing/2014/main" id="{8D6DA3DC-10D5-234B-8349-7B01245A182F}"/>
                        </a:ext>
                      </a:extLst>
                    </p:cNvPr>
                    <p:cNvSpPr>
                      <a:spLocks noChangeArrowheads="1"/>
                    </p:cNvSpPr>
                    <p:nvPr/>
                  </p:nvSpPr>
                  <p:spPr bwMode="auto">
                    <a:xfrm>
                      <a:off x="1257" y="1804"/>
                      <a:ext cx="194" cy="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008000"/>
                          </a:solidFill>
                          <a:effectLst/>
                          <a:uLnTx/>
                          <a:uFillTx/>
                          <a:latin typeface="Arial" charset="0"/>
                          <a:ea typeface="ＭＳ Ｐゴシック" charset="-128"/>
                          <a:cs typeface="+mn-cs"/>
                        </a:rPr>
                        <a:t>u</a:t>
                      </a:r>
                    </a:p>
                  </p:txBody>
                </p:sp>
              </p:grpSp>
              <p:pic>
                <p:nvPicPr>
                  <p:cNvPr id="50" name="Picture 52" descr="xi">
                    <a:extLst>
                      <a:ext uri="{FF2B5EF4-FFF2-40B4-BE49-F238E27FC236}">
                        <a16:creationId xmlns:a16="http://schemas.microsoft.com/office/drawing/2014/main" id="{8707729D-48B6-9442-8FC2-BEB1C18954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7" y="2320"/>
                    <a:ext cx="344"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 name="Rectangle 53">
                    <a:extLst>
                      <a:ext uri="{FF2B5EF4-FFF2-40B4-BE49-F238E27FC236}">
                        <a16:creationId xmlns:a16="http://schemas.microsoft.com/office/drawing/2014/main" id="{00B45B95-6492-0B47-8273-A565D1DE931D}"/>
                      </a:ext>
                    </a:extLst>
                  </p:cNvPr>
                  <p:cNvSpPr>
                    <a:spLocks noChangeArrowheads="1"/>
                  </p:cNvSpPr>
                  <p:nvPr/>
                </p:nvSpPr>
                <p:spPr bwMode="auto">
                  <a:xfrm>
                    <a:off x="1437" y="2217"/>
                    <a:ext cx="187" cy="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CC0066"/>
                        </a:solidFill>
                        <a:effectLst/>
                        <a:uLnTx/>
                        <a:uFillTx/>
                        <a:latin typeface="Arial" charset="0"/>
                        <a:ea typeface="ＭＳ Ｐゴシック" charset="-128"/>
                        <a:cs typeface="+mn-cs"/>
                      </a:rPr>
                      <a:t>s</a:t>
                    </a:r>
                  </a:p>
                </p:txBody>
              </p:sp>
              <p:sp>
                <p:nvSpPr>
                  <p:cNvPr id="52" name="Rectangle 54">
                    <a:extLst>
                      <a:ext uri="{FF2B5EF4-FFF2-40B4-BE49-F238E27FC236}">
                        <a16:creationId xmlns:a16="http://schemas.microsoft.com/office/drawing/2014/main" id="{81D330A4-79CF-0146-9455-F7CCB5DA2F69}"/>
                      </a:ext>
                    </a:extLst>
                  </p:cNvPr>
                  <p:cNvSpPr>
                    <a:spLocks noChangeArrowheads="1"/>
                  </p:cNvSpPr>
                  <p:nvPr/>
                </p:nvSpPr>
                <p:spPr bwMode="auto">
                  <a:xfrm>
                    <a:off x="1560" y="1813"/>
                    <a:ext cx="187" cy="2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CC0066"/>
                        </a:solidFill>
                        <a:effectLst/>
                        <a:uLnTx/>
                        <a:uFillTx/>
                        <a:latin typeface="Arial" charset="0"/>
                        <a:ea typeface="ＭＳ Ｐゴシック" charset="-128"/>
                        <a:cs typeface="+mn-cs"/>
                      </a:rPr>
                      <a:t>s</a:t>
                    </a:r>
                  </a:p>
                </p:txBody>
              </p:sp>
              <p:sp>
                <p:nvSpPr>
                  <p:cNvPr id="53" name="Line 57">
                    <a:extLst>
                      <a:ext uri="{FF2B5EF4-FFF2-40B4-BE49-F238E27FC236}">
                        <a16:creationId xmlns:a16="http://schemas.microsoft.com/office/drawing/2014/main" id="{9D3B15C9-323D-9A4C-AA18-5EE7F5745D5A}"/>
                      </a:ext>
                    </a:extLst>
                  </p:cNvPr>
                  <p:cNvSpPr>
                    <a:spLocks noChangeShapeType="1"/>
                  </p:cNvSpPr>
                  <p:nvPr/>
                </p:nvSpPr>
                <p:spPr bwMode="auto">
                  <a:xfrm flipH="1" flipV="1">
                    <a:off x="1868" y="2107"/>
                    <a:ext cx="492" cy="6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4" name="Line 58">
                    <a:extLst>
                      <a:ext uri="{FF2B5EF4-FFF2-40B4-BE49-F238E27FC236}">
                        <a16:creationId xmlns:a16="http://schemas.microsoft.com/office/drawing/2014/main" id="{52CECD62-96DC-4148-8661-3A889F2BFD7F}"/>
                      </a:ext>
                    </a:extLst>
                  </p:cNvPr>
                  <p:cNvSpPr>
                    <a:spLocks noChangeShapeType="1"/>
                  </p:cNvSpPr>
                  <p:nvPr/>
                </p:nvSpPr>
                <p:spPr bwMode="auto">
                  <a:xfrm flipV="1">
                    <a:off x="1769" y="2426"/>
                    <a:ext cx="356" cy="47"/>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sp>
              <p:nvSpPr>
                <p:cNvPr id="42" name="Rectangle 53">
                  <a:extLst>
                    <a:ext uri="{FF2B5EF4-FFF2-40B4-BE49-F238E27FC236}">
                      <a16:creationId xmlns:a16="http://schemas.microsoft.com/office/drawing/2014/main" id="{843AF66D-2BE0-C546-8172-69342B1DCEAC}"/>
                    </a:ext>
                  </a:extLst>
                </p:cNvPr>
                <p:cNvSpPr>
                  <a:spLocks noChangeArrowheads="1"/>
                </p:cNvSpPr>
                <p:nvPr/>
              </p:nvSpPr>
              <p:spPr bwMode="auto">
                <a:xfrm>
                  <a:off x="9823466" y="2504498"/>
                  <a:ext cx="27443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Arial" charset="0"/>
                      <a:ea typeface="ＭＳ Ｐゴシック" charset="-128"/>
                    </a:defRPr>
                  </a:lvl1pPr>
                  <a:lvl2pPr marL="742950" indent="-285750" eaLnBrk="0" hangingPunct="0">
                    <a:defRPr kumimoji="1" sz="2400">
                      <a:solidFill>
                        <a:schemeClr val="tx1"/>
                      </a:solidFill>
                      <a:latin typeface="Arial" charset="0"/>
                      <a:ea typeface="ＭＳ Ｐゴシック" charset="-128"/>
                    </a:defRPr>
                  </a:lvl2pPr>
                  <a:lvl3pPr marL="1143000" indent="-228600" eaLnBrk="0" hangingPunct="0">
                    <a:defRPr kumimoji="1" sz="2400">
                      <a:solidFill>
                        <a:schemeClr val="tx1"/>
                      </a:solidFill>
                      <a:latin typeface="Arial" charset="0"/>
                      <a:ea typeface="ＭＳ Ｐゴシック" charset="-128"/>
                    </a:defRPr>
                  </a:lvl3pPr>
                  <a:lvl4pPr marL="1600200" indent="-228600" eaLnBrk="0" hangingPunct="0">
                    <a:defRPr kumimoji="1" sz="2400">
                      <a:solidFill>
                        <a:schemeClr val="tx1"/>
                      </a:solidFill>
                      <a:latin typeface="Arial" charset="0"/>
                      <a:ea typeface="ＭＳ Ｐゴシック" charset="-128"/>
                    </a:defRPr>
                  </a:lvl4pPr>
                  <a:lvl5pPr marL="2057400" indent="-228600" eaLnBrk="0" hangingPunct="0">
                    <a:defRPr kumimoji="1" sz="2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1" u="none" strike="noStrike" kern="1200" cap="none" spc="0" normalizeH="0" baseline="0" noProof="0" dirty="0">
                      <a:ln>
                        <a:noFill/>
                      </a:ln>
                      <a:solidFill>
                        <a:srgbClr val="CC0066"/>
                      </a:solidFill>
                      <a:effectLst/>
                      <a:uLnTx/>
                      <a:uFillTx/>
                      <a:latin typeface="Arial" charset="0"/>
                      <a:ea typeface="ＭＳ Ｐゴシック" charset="-128"/>
                      <a:cs typeface="+mn-cs"/>
                    </a:rPr>
                    <a:t>s</a:t>
                  </a:r>
                </a:p>
              </p:txBody>
            </p:sp>
          </p:grpSp>
          <p:sp>
            <p:nvSpPr>
              <p:cNvPr id="40" name="Rectangle 43">
                <a:extLst>
                  <a:ext uri="{FF2B5EF4-FFF2-40B4-BE49-F238E27FC236}">
                    <a16:creationId xmlns:a16="http://schemas.microsoft.com/office/drawing/2014/main" id="{6F808EBC-5D27-6341-8862-A755E1F42B8B}"/>
                  </a:ext>
                </a:extLst>
              </p:cNvPr>
              <p:cNvSpPr>
                <a:spLocks noChangeArrowheads="1"/>
              </p:cNvSpPr>
              <p:nvPr/>
            </p:nvSpPr>
            <p:spPr bwMode="auto">
              <a:xfrm>
                <a:off x="7631440" y="3460761"/>
                <a:ext cx="1063112" cy="338554"/>
              </a:xfrm>
              <a:prstGeom prst="rect">
                <a:avLst/>
              </a:prstGeom>
              <a:no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Hyperons</a:t>
                </a:r>
                <a:endParaRPr kumimoji="1" lang="ja-JP" altLang="en-US" sz="1600" b="0" i="0" u="none" strike="noStrike" kern="1200" cap="none" spc="0" normalizeH="0" baseline="0" noProof="0" dirty="0">
                  <a:ln>
                    <a:noFill/>
                  </a:ln>
                  <a:solidFill>
                    <a:srgbClr val="000000"/>
                  </a:solidFill>
                  <a:effectLst/>
                  <a:uLnTx/>
                  <a:uFillTx/>
                  <a:latin typeface="Meiryo"/>
                  <a:ea typeface="+mn-ea"/>
                  <a:cs typeface="+mn-cs"/>
                </a:endParaRPr>
              </a:p>
            </p:txBody>
          </p:sp>
        </p:grpSp>
      </p:grpSp>
      <p:cxnSp>
        <p:nvCxnSpPr>
          <p:cNvPr id="66" name="直線矢印コネクタ 65">
            <a:extLst>
              <a:ext uri="{FF2B5EF4-FFF2-40B4-BE49-F238E27FC236}">
                <a16:creationId xmlns:a16="http://schemas.microsoft.com/office/drawing/2014/main" id="{0DC06A1E-EB5C-574D-AE0F-5F6CA381A3DF}"/>
              </a:ext>
            </a:extLst>
          </p:cNvPr>
          <p:cNvCxnSpPr>
            <a:cxnSpLocks/>
          </p:cNvCxnSpPr>
          <p:nvPr/>
        </p:nvCxnSpPr>
        <p:spPr>
          <a:xfrm>
            <a:off x="2645217" y="2464598"/>
            <a:ext cx="1298623" cy="1862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82" name="グループ化 81">
            <a:extLst>
              <a:ext uri="{FF2B5EF4-FFF2-40B4-BE49-F238E27FC236}">
                <a16:creationId xmlns:a16="http://schemas.microsoft.com/office/drawing/2014/main" id="{6B81506B-A909-7844-9BFF-8BFBC48ABDDE}"/>
              </a:ext>
            </a:extLst>
          </p:cNvPr>
          <p:cNvGrpSpPr/>
          <p:nvPr/>
        </p:nvGrpSpPr>
        <p:grpSpPr>
          <a:xfrm>
            <a:off x="481825" y="3274870"/>
            <a:ext cx="4518364" cy="3560725"/>
            <a:chOff x="7035554" y="679581"/>
            <a:chExt cx="4518364" cy="3560725"/>
          </a:xfrm>
        </p:grpSpPr>
        <p:pic>
          <p:nvPicPr>
            <p:cNvPr id="21" name="図 20" descr="グラフ, 折れ線グラフ, ヒストグラム&#10;&#10;自動的に生成された説明">
              <a:extLst>
                <a:ext uri="{FF2B5EF4-FFF2-40B4-BE49-F238E27FC236}">
                  <a16:creationId xmlns:a16="http://schemas.microsoft.com/office/drawing/2014/main" id="{CBCFD16C-EE7E-B144-AB50-24A90AEE9D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27612" y="1778371"/>
              <a:ext cx="3500230" cy="2461935"/>
            </a:xfrm>
            <a:prstGeom prst="rect">
              <a:avLst/>
            </a:prstGeom>
          </p:spPr>
        </p:pic>
        <p:sp>
          <p:nvSpPr>
            <p:cNvPr id="67" name="テキスト ボックス 66">
              <a:extLst>
                <a:ext uri="{FF2B5EF4-FFF2-40B4-BE49-F238E27FC236}">
                  <a16:creationId xmlns:a16="http://schemas.microsoft.com/office/drawing/2014/main" id="{79951849-7C2B-124C-930F-848128550790}"/>
                </a:ext>
              </a:extLst>
            </p:cNvPr>
            <p:cNvSpPr txBox="1"/>
            <p:nvPr/>
          </p:nvSpPr>
          <p:spPr>
            <a:xfrm>
              <a:off x="7035554" y="679581"/>
              <a:ext cx="25747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0000"/>
                  </a:solidFill>
                  <a:effectLst/>
                  <a:uLnTx/>
                  <a:uFillTx/>
                  <a:latin typeface="Meiryo"/>
                  <a:ea typeface="+mn-ea"/>
                  <a:cs typeface="+mn-cs"/>
                </a:rPr>
                <a:t>How can we reconcile ?</a:t>
              </a:r>
              <a:endParaRPr kumimoji="1" lang="ja-JP" altLang="en-US" sz="1800" b="1" i="0" u="sng" strike="noStrike" kern="1200" cap="none" spc="0" normalizeH="0" baseline="0" noProof="0">
                <a:ln>
                  <a:noFill/>
                </a:ln>
                <a:solidFill>
                  <a:srgbClr val="000000"/>
                </a:solidFill>
                <a:effectLst/>
                <a:uLnTx/>
                <a:uFillTx/>
                <a:latin typeface="Meiryo"/>
                <a:ea typeface="+mn-ea"/>
                <a:cs typeface="+mn-cs"/>
              </a:endParaRPr>
            </a:p>
          </p:txBody>
        </p:sp>
        <p:sp>
          <p:nvSpPr>
            <p:cNvPr id="68" name="テキスト ボックス 67">
              <a:extLst>
                <a:ext uri="{FF2B5EF4-FFF2-40B4-BE49-F238E27FC236}">
                  <a16:creationId xmlns:a16="http://schemas.microsoft.com/office/drawing/2014/main" id="{4FB86D46-8E25-CC46-B0BD-414463BABCF0}"/>
                </a:ext>
              </a:extLst>
            </p:cNvPr>
            <p:cNvSpPr txBox="1"/>
            <p:nvPr/>
          </p:nvSpPr>
          <p:spPr>
            <a:xfrm>
              <a:off x="7320222" y="1025237"/>
              <a:ext cx="37946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Hyperon appearance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a:t>
              </a:r>
              <a:r>
                <a:rPr kumimoji="1" lang="en-US" altLang="ja-JP" sz="1800" b="1" i="0" u="none" strike="noStrike" kern="1200" cap="none" spc="0" normalizeH="0" baseline="0" noProof="0" dirty="0">
                  <a:ln>
                    <a:noFill/>
                  </a:ln>
                  <a:solidFill>
                    <a:srgbClr val="0432FF"/>
                  </a:solidFill>
                  <a:effectLst/>
                  <a:uLnTx/>
                  <a:uFillTx/>
                  <a:latin typeface="Meiryo"/>
                  <a:ea typeface="+mn-ea"/>
                  <a:cs typeface="+mn-cs"/>
                  <a:sym typeface="Wingdings" pitchFamily="2" charset="2"/>
                </a:rPr>
                <a:t>soften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EOS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69" name="テキスト ボックス 68">
              <a:extLst>
                <a:ext uri="{FF2B5EF4-FFF2-40B4-BE49-F238E27FC236}">
                  <a16:creationId xmlns:a16="http://schemas.microsoft.com/office/drawing/2014/main" id="{637C7E8B-DE64-DF4C-A99A-2019D3E3EF4F}"/>
                </a:ext>
              </a:extLst>
            </p:cNvPr>
            <p:cNvSpPr txBox="1"/>
            <p:nvPr/>
          </p:nvSpPr>
          <p:spPr>
            <a:xfrm>
              <a:off x="7306943" y="1417802"/>
              <a:ext cx="4240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Two-solar-mass NS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require </a:t>
              </a:r>
              <a:r>
                <a:rPr kumimoji="1" lang="en-US" altLang="ja-JP" sz="1800" b="1" i="0" u="none" strike="noStrike" kern="1200" cap="none" spc="0" normalizeH="0" baseline="0" noProof="0" dirty="0">
                  <a:ln>
                    <a:noFill/>
                  </a:ln>
                  <a:solidFill>
                    <a:srgbClr val="FF0000"/>
                  </a:solidFill>
                  <a:effectLst/>
                  <a:uLnTx/>
                  <a:uFillTx/>
                  <a:latin typeface="Meiryo"/>
                  <a:ea typeface="+mn-ea"/>
                  <a:cs typeface="+mn-cs"/>
                  <a:sym typeface="Wingdings" pitchFamily="2" charset="2"/>
                </a:rPr>
                <a:t>stiff</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EOS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71" name="正方形/長方形 70">
              <a:extLst>
                <a:ext uri="{FF2B5EF4-FFF2-40B4-BE49-F238E27FC236}">
                  <a16:creationId xmlns:a16="http://schemas.microsoft.com/office/drawing/2014/main" id="{745E5735-2896-C645-9CBE-C05768BADAC1}"/>
                </a:ext>
              </a:extLst>
            </p:cNvPr>
            <p:cNvSpPr/>
            <p:nvPr/>
          </p:nvSpPr>
          <p:spPr>
            <a:xfrm>
              <a:off x="7974405" y="2250275"/>
              <a:ext cx="2633870" cy="45719"/>
            </a:xfrm>
            <a:prstGeom prst="rect">
              <a:avLst/>
            </a:prstGeom>
            <a:solidFill>
              <a:srgbClr val="00B050">
                <a:alpha val="4291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72" name="テキスト ボックス 71">
              <a:extLst>
                <a:ext uri="{FF2B5EF4-FFF2-40B4-BE49-F238E27FC236}">
                  <a16:creationId xmlns:a16="http://schemas.microsoft.com/office/drawing/2014/main" id="{82E86BFE-B22B-DC49-88D7-D4A027E0CC19}"/>
                </a:ext>
              </a:extLst>
            </p:cNvPr>
            <p:cNvSpPr txBox="1"/>
            <p:nvPr/>
          </p:nvSpPr>
          <p:spPr>
            <a:xfrm>
              <a:off x="9540078" y="3025945"/>
              <a:ext cx="1644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a:ea typeface="+mn-ea"/>
                  <a:cs typeface="+mn-cs"/>
                </a:rPr>
                <a:t>Y. Yamamoto et al. PRC90, 045805 (2014)</a:t>
              </a:r>
              <a:endParaRPr kumimoji="1" lang="ja-JP" altLang="en-US" sz="1200" b="0" i="0" u="none" strike="noStrike" kern="1200" cap="none" spc="0" normalizeH="0" baseline="0" noProof="0" dirty="0">
                <a:ln>
                  <a:noFill/>
                </a:ln>
                <a:solidFill>
                  <a:srgbClr val="000000"/>
                </a:solidFill>
                <a:effectLst/>
                <a:uLnTx/>
                <a:uFillTx/>
                <a:latin typeface="Meiryo"/>
                <a:ea typeface="+mn-ea"/>
                <a:cs typeface="+mn-cs"/>
              </a:endParaRPr>
            </a:p>
          </p:txBody>
        </p:sp>
        <p:sp>
          <p:nvSpPr>
            <p:cNvPr id="73" name="テキスト ボックス 72">
              <a:extLst>
                <a:ext uri="{FF2B5EF4-FFF2-40B4-BE49-F238E27FC236}">
                  <a16:creationId xmlns:a16="http://schemas.microsoft.com/office/drawing/2014/main" id="{69E2AA8C-73CC-E24C-9C5A-D00F0E35751E}"/>
                </a:ext>
              </a:extLst>
            </p:cNvPr>
            <p:cNvSpPr txBox="1"/>
            <p:nvPr/>
          </p:nvSpPr>
          <p:spPr>
            <a:xfrm>
              <a:off x="7080073" y="3437902"/>
              <a:ext cx="12935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YN (ESC) only</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cxnSp>
          <p:nvCxnSpPr>
            <p:cNvPr id="75" name="直線矢印コネクタ 74">
              <a:extLst>
                <a:ext uri="{FF2B5EF4-FFF2-40B4-BE49-F238E27FC236}">
                  <a16:creationId xmlns:a16="http://schemas.microsoft.com/office/drawing/2014/main" id="{89EE5EDD-2CB6-6942-9B5E-B6814BC43194}"/>
                </a:ext>
              </a:extLst>
            </p:cNvPr>
            <p:cNvCxnSpPr>
              <a:stCxn id="73" idx="0"/>
            </p:cNvCxnSpPr>
            <p:nvPr/>
          </p:nvCxnSpPr>
          <p:spPr>
            <a:xfrm flipV="1">
              <a:off x="7726853" y="3075654"/>
              <a:ext cx="863555" cy="3622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9DA95956-FE80-8548-9695-656B165D70EB}"/>
                </a:ext>
              </a:extLst>
            </p:cNvPr>
            <p:cNvSpPr txBox="1"/>
            <p:nvPr/>
          </p:nvSpPr>
          <p:spPr>
            <a:xfrm>
              <a:off x="9796706" y="2457504"/>
              <a:ext cx="17572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YN(ESC)+</a:t>
              </a:r>
              <a:r>
                <a:rPr kumimoji="1" lang="en-US" altLang="ja-JP" sz="1600" b="1" i="0" u="none" strike="noStrike" kern="1200" cap="none" spc="0" normalizeH="0" baseline="0" noProof="0" dirty="0">
                  <a:ln>
                    <a:noFill/>
                  </a:ln>
                  <a:solidFill>
                    <a:srgbClr val="FF0000"/>
                  </a:solidFill>
                  <a:effectLst/>
                  <a:uLnTx/>
                  <a:uFillTx/>
                  <a:latin typeface="Meiryo"/>
                  <a:ea typeface="+mn-ea"/>
                  <a:cs typeface="+mn-cs"/>
                </a:rPr>
                <a:t>3BF</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(MPa)</a:t>
              </a:r>
              <a:endParaRPr kumimoji="1" lang="ja-JP" altLang="en-US" sz="1600" b="0" i="0" u="none" strike="noStrike" kern="1200" cap="none" spc="0" normalizeH="0" baseline="0" noProof="0">
                <a:ln>
                  <a:noFill/>
                </a:ln>
                <a:solidFill>
                  <a:srgbClr val="000000"/>
                </a:solidFill>
                <a:effectLst/>
                <a:uLnTx/>
                <a:uFillTx/>
                <a:latin typeface="Meiryo"/>
                <a:ea typeface="+mn-ea"/>
                <a:cs typeface="+mn-cs"/>
              </a:endParaRPr>
            </a:p>
          </p:txBody>
        </p:sp>
        <p:cxnSp>
          <p:nvCxnSpPr>
            <p:cNvPr id="78" name="直線矢印コネクタ 77">
              <a:extLst>
                <a:ext uri="{FF2B5EF4-FFF2-40B4-BE49-F238E27FC236}">
                  <a16:creationId xmlns:a16="http://schemas.microsoft.com/office/drawing/2014/main" id="{324AFE90-306C-F44A-9642-35E46635EFA7}"/>
                </a:ext>
              </a:extLst>
            </p:cNvPr>
            <p:cNvCxnSpPr>
              <a:cxnSpLocks/>
              <a:stCxn id="76" idx="1"/>
            </p:cNvCxnSpPr>
            <p:nvPr/>
          </p:nvCxnSpPr>
          <p:spPr>
            <a:xfrm flipH="1" flipV="1">
              <a:off x="9299318" y="2491645"/>
              <a:ext cx="497388" cy="1351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31" name="タイトル 3">
            <a:extLst>
              <a:ext uri="{FF2B5EF4-FFF2-40B4-BE49-F238E27FC236}">
                <a16:creationId xmlns:a16="http://schemas.microsoft.com/office/drawing/2014/main" id="{3D13C590-29BF-8647-809B-70CE660A1066}"/>
              </a:ext>
            </a:extLst>
          </p:cNvPr>
          <p:cNvSpPr>
            <a:spLocks noGrp="1"/>
          </p:cNvSpPr>
          <p:nvPr>
            <p:ph type="title"/>
          </p:nvPr>
        </p:nvSpPr>
        <p:spPr>
          <a:xfrm>
            <a:off x="599729" y="-84909"/>
            <a:ext cx="10896371" cy="880631"/>
          </a:xfrm>
        </p:spPr>
        <p:txBody>
          <a:bodyPr>
            <a:noAutofit/>
          </a:bodyPr>
          <a:lstStyle/>
          <a:p>
            <a:r>
              <a:rPr lang="en-US" altLang="ja-JP" sz="3600" dirty="0"/>
              <a:t>Hyperon puzzle in neutron star</a:t>
            </a:r>
            <a:endParaRPr lang="ja-JP" altLang="en-US" sz="3600"/>
          </a:p>
        </p:txBody>
      </p:sp>
      <p:sp>
        <p:nvSpPr>
          <p:cNvPr id="6" name="テキスト ボックス 5">
            <a:extLst>
              <a:ext uri="{FF2B5EF4-FFF2-40B4-BE49-F238E27FC236}">
                <a16:creationId xmlns:a16="http://schemas.microsoft.com/office/drawing/2014/main" id="{D3BA6C11-964C-8640-9496-00076142D4D6}"/>
              </a:ext>
            </a:extLst>
          </p:cNvPr>
          <p:cNvSpPr txBox="1"/>
          <p:nvPr/>
        </p:nvSpPr>
        <p:spPr>
          <a:xfrm>
            <a:off x="5232400" y="5922119"/>
            <a:ext cx="67984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We have to understand the </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density dependence of </a:t>
            </a:r>
            <a:r>
              <a:rPr kumimoji="1" lang="en-US" altLang="ja-JP" sz="1800" b="1"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N interaction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from </a:t>
            </a:r>
            <a:r>
              <a:rPr kumimoji="1" lang="en-US" altLang="ja-JP" sz="1800" b="1"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binding energy data in </a:t>
            </a:r>
            <a:r>
              <a:rPr kumimoji="1" lang="en-US" altLang="ja-JP" sz="1800" b="1" i="0" u="none" strike="noStrike" kern="1200" cap="none" spc="0" normalizeH="0" baseline="0" noProof="0" dirty="0" err="1">
                <a:ln>
                  <a:noFill/>
                </a:ln>
                <a:solidFill>
                  <a:srgbClr val="000000"/>
                </a:solidFill>
                <a:effectLst/>
                <a:uLnTx/>
                <a:uFillTx/>
                <a:latin typeface="Meiryo"/>
                <a:ea typeface="+mn-ea"/>
                <a:cs typeface="+mn-cs"/>
              </a:rPr>
              <a:t>hypernuclei</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determine </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sym typeface="Wingdings" pitchFamily="2" charset="2"/>
              </a:rPr>
              <a:t>the strength of</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 the </a:t>
            </a:r>
            <a:r>
              <a:rPr kumimoji="1" lang="en-US" altLang="ja-JP" sz="1800" b="1"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1" i="0" u="none" strike="noStrike" kern="1200" cap="none" spc="0" normalizeH="0" baseline="0" noProof="0" dirty="0">
                <a:ln>
                  <a:noFill/>
                </a:ln>
                <a:solidFill>
                  <a:srgbClr val="000000"/>
                </a:solidFill>
                <a:effectLst/>
                <a:uLnTx/>
                <a:uFillTx/>
                <a:latin typeface="Meiryo"/>
                <a:ea typeface="+mn-ea"/>
                <a:cs typeface="+mn-cs"/>
              </a:rPr>
              <a:t>NN force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3" name="グループ化 2">
            <a:extLst>
              <a:ext uri="{FF2B5EF4-FFF2-40B4-BE49-F238E27FC236}">
                <a16:creationId xmlns:a16="http://schemas.microsoft.com/office/drawing/2014/main" id="{0E4E5216-64EC-2745-8069-20F9CCE44BEF}"/>
              </a:ext>
            </a:extLst>
          </p:cNvPr>
          <p:cNvGrpSpPr/>
          <p:nvPr/>
        </p:nvGrpSpPr>
        <p:grpSpPr>
          <a:xfrm>
            <a:off x="6977192" y="3294344"/>
            <a:ext cx="1498509" cy="2307206"/>
            <a:chOff x="6735718" y="3246336"/>
            <a:chExt cx="1498509" cy="2307206"/>
          </a:xfrm>
        </p:grpSpPr>
        <p:grpSp>
          <p:nvGrpSpPr>
            <p:cNvPr id="17" name="グループ化 16">
              <a:extLst>
                <a:ext uri="{FF2B5EF4-FFF2-40B4-BE49-F238E27FC236}">
                  <a16:creationId xmlns:a16="http://schemas.microsoft.com/office/drawing/2014/main" id="{8A0E8696-2492-E843-82D0-072F63499891}"/>
                </a:ext>
              </a:extLst>
            </p:cNvPr>
            <p:cNvGrpSpPr/>
            <p:nvPr/>
          </p:nvGrpSpPr>
          <p:grpSpPr>
            <a:xfrm>
              <a:off x="6735718" y="3246336"/>
              <a:ext cx="1498509" cy="1498509"/>
              <a:chOff x="6057714" y="5133431"/>
              <a:chExt cx="1135428" cy="1135428"/>
            </a:xfrm>
          </p:grpSpPr>
          <p:sp>
            <p:nvSpPr>
              <p:cNvPr id="375" name="円/楕円 25">
                <a:extLst>
                  <a:ext uri="{FF2B5EF4-FFF2-40B4-BE49-F238E27FC236}">
                    <a16:creationId xmlns:a16="http://schemas.microsoft.com/office/drawing/2014/main" id="{5B2770B0-EC74-8445-943D-45C4FF2178BD}"/>
                  </a:ext>
                </a:extLst>
              </p:cNvPr>
              <p:cNvSpPr/>
              <p:nvPr/>
            </p:nvSpPr>
            <p:spPr>
              <a:xfrm flipH="1" flipV="1">
                <a:off x="6057714" y="5133431"/>
                <a:ext cx="1135428" cy="1135428"/>
              </a:xfrm>
              <a:prstGeom prst="ellipse">
                <a:avLst/>
              </a:prstGeom>
              <a:gradFill flip="none" rotWithShape="1">
                <a:gsLst>
                  <a:gs pos="0">
                    <a:srgbClr val="FFFFFF">
                      <a:alpha val="43989"/>
                    </a:srgbClr>
                  </a:gs>
                  <a:gs pos="23000">
                    <a:srgbClr val="92D050">
                      <a:alpha val="37192"/>
                    </a:srgbClr>
                  </a:gs>
                  <a:gs pos="68000">
                    <a:schemeClr val="bg1"/>
                  </a:gs>
                  <a:gs pos="100000">
                    <a:schemeClr val="bg1"/>
                  </a:gs>
                </a:gsLst>
                <a:path path="circle">
                  <a:fillToRect l="50000" t="50000" r="50000" b="50000"/>
                </a:path>
                <a:tileRect/>
              </a:gradFill>
              <a:ln w="12700" cap="flat">
                <a:no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3" name="円/楕円 24">
                <a:extLst>
                  <a:ext uri="{FF2B5EF4-FFF2-40B4-BE49-F238E27FC236}">
                    <a16:creationId xmlns:a16="http://schemas.microsoft.com/office/drawing/2014/main" id="{3BC9E92A-832D-7F43-8072-7874B8754CAC}"/>
                  </a:ext>
                </a:extLst>
              </p:cNvPr>
              <p:cNvSpPr/>
              <p:nvPr/>
            </p:nvSpPr>
            <p:spPr>
              <a:xfrm>
                <a:off x="6347176" y="5624377"/>
                <a:ext cx="103921" cy="103921"/>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3" name="円/楕円 25">
                <a:extLst>
                  <a:ext uri="{FF2B5EF4-FFF2-40B4-BE49-F238E27FC236}">
                    <a16:creationId xmlns:a16="http://schemas.microsoft.com/office/drawing/2014/main" id="{85E11A6B-166F-3743-A2A9-2ED32CABC747}"/>
                  </a:ext>
                </a:extLst>
              </p:cNvPr>
              <p:cNvSpPr/>
              <p:nvPr/>
            </p:nvSpPr>
            <p:spPr>
              <a:xfrm>
                <a:off x="6795947" y="5333656"/>
                <a:ext cx="90963" cy="90963"/>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0" name="円/楕円 25">
                <a:extLst>
                  <a:ext uri="{FF2B5EF4-FFF2-40B4-BE49-F238E27FC236}">
                    <a16:creationId xmlns:a16="http://schemas.microsoft.com/office/drawing/2014/main" id="{870AF0FF-F003-C74F-835D-118A3E0608F0}"/>
                  </a:ext>
                </a:extLst>
              </p:cNvPr>
              <p:cNvSpPr/>
              <p:nvPr/>
            </p:nvSpPr>
            <p:spPr>
              <a:xfrm>
                <a:off x="6270926" y="5448075"/>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1" name="円/楕円 24">
                <a:extLst>
                  <a:ext uri="{FF2B5EF4-FFF2-40B4-BE49-F238E27FC236}">
                    <a16:creationId xmlns:a16="http://schemas.microsoft.com/office/drawing/2014/main" id="{1199F5DC-C547-3240-B33E-46A35DCF14E0}"/>
                  </a:ext>
                </a:extLst>
              </p:cNvPr>
              <p:cNvSpPr/>
              <p:nvPr/>
            </p:nvSpPr>
            <p:spPr>
              <a:xfrm>
                <a:off x="6448549" y="526923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301" name="グループ化 300">
                <a:extLst>
                  <a:ext uri="{FF2B5EF4-FFF2-40B4-BE49-F238E27FC236}">
                    <a16:creationId xmlns:a16="http://schemas.microsoft.com/office/drawing/2014/main" id="{27A612DA-BDC7-8249-82CF-7E64CD299CD5}"/>
                  </a:ext>
                </a:extLst>
              </p:cNvPr>
              <p:cNvGrpSpPr/>
              <p:nvPr/>
            </p:nvGrpSpPr>
            <p:grpSpPr>
              <a:xfrm>
                <a:off x="6543311" y="5645493"/>
                <a:ext cx="196779" cy="225089"/>
                <a:chOff x="3340676" y="2379830"/>
                <a:chExt cx="570406" cy="652468"/>
              </a:xfrm>
            </p:grpSpPr>
            <p:grpSp>
              <p:nvGrpSpPr>
                <p:cNvPr id="320" name="グループ化 202">
                  <a:extLst>
                    <a:ext uri="{FF2B5EF4-FFF2-40B4-BE49-F238E27FC236}">
                      <a16:creationId xmlns:a16="http://schemas.microsoft.com/office/drawing/2014/main" id="{44F9ADE0-607A-114E-B0E2-E136D995F985}"/>
                    </a:ext>
                  </a:extLst>
                </p:cNvPr>
                <p:cNvGrpSpPr>
                  <a:grpSpLocks/>
                </p:cNvGrpSpPr>
                <p:nvPr/>
              </p:nvGrpSpPr>
              <p:grpSpPr bwMode="auto">
                <a:xfrm rot="2974949">
                  <a:off x="3420727" y="2349488"/>
                  <a:ext cx="460013" cy="520697"/>
                  <a:chOff x="5131441" y="3633657"/>
                  <a:chExt cx="459925" cy="520703"/>
                </a:xfrm>
              </p:grpSpPr>
              <p:sp>
                <p:nvSpPr>
                  <p:cNvPr id="325" name="円/楕円 324">
                    <a:extLst>
                      <a:ext uri="{FF2B5EF4-FFF2-40B4-BE49-F238E27FC236}">
                        <a16:creationId xmlns:a16="http://schemas.microsoft.com/office/drawing/2014/main" id="{2D57746E-FAC5-1D43-8E64-5E3C033575A9}"/>
                      </a:ext>
                    </a:extLst>
                  </p:cNvPr>
                  <p:cNvSpPr/>
                  <p:nvPr/>
                </p:nvSpPr>
                <p:spPr>
                  <a:xfrm rot="20037483">
                    <a:off x="5122205" y="3752901"/>
                    <a:ext cx="257126" cy="398468"/>
                  </a:xfrm>
                  <a:prstGeom prst="ellipse">
                    <a:avLst/>
                  </a:prstGeom>
                  <a:gradFill>
                    <a:gsLst>
                      <a:gs pos="0">
                        <a:srgbClr val="FF00A2"/>
                      </a:gs>
                      <a:gs pos="74000">
                        <a:srgbClr val="FF8AD8"/>
                      </a:gs>
                      <a:gs pos="83000">
                        <a:srgbClr val="002060"/>
                      </a:gs>
                      <a:gs pos="99000">
                        <a:srgbClr val="00206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26" name="円/楕円 325">
                    <a:extLst>
                      <a:ext uri="{FF2B5EF4-FFF2-40B4-BE49-F238E27FC236}">
                        <a16:creationId xmlns:a16="http://schemas.microsoft.com/office/drawing/2014/main" id="{91002723-5138-5849-AEC1-C27CC507FC05}"/>
                      </a:ext>
                    </a:extLst>
                  </p:cNvPr>
                  <p:cNvSpPr/>
                  <p:nvPr/>
                </p:nvSpPr>
                <p:spPr>
                  <a:xfrm rot="19078517">
                    <a:off x="5353738" y="3691578"/>
                    <a:ext cx="87295" cy="904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27" name="円/楕円 326">
                    <a:extLst>
                      <a:ext uri="{FF2B5EF4-FFF2-40B4-BE49-F238E27FC236}">
                        <a16:creationId xmlns:a16="http://schemas.microsoft.com/office/drawing/2014/main" id="{0EBC2055-9B05-4247-BE56-90236AFE191A}"/>
                      </a:ext>
                    </a:extLst>
                  </p:cNvPr>
                  <p:cNvSpPr/>
                  <p:nvPr/>
                </p:nvSpPr>
                <p:spPr>
                  <a:xfrm rot="19078517">
                    <a:off x="5151582" y="3821742"/>
                    <a:ext cx="87295" cy="9048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28" name="円/楕円 327">
                    <a:extLst>
                      <a:ext uri="{FF2B5EF4-FFF2-40B4-BE49-F238E27FC236}">
                        <a16:creationId xmlns:a16="http://schemas.microsoft.com/office/drawing/2014/main" id="{BE8933B1-DC03-4A40-9E27-663ABC8B19F3}"/>
                      </a:ext>
                    </a:extLst>
                  </p:cNvPr>
                  <p:cNvSpPr/>
                  <p:nvPr/>
                </p:nvSpPr>
                <p:spPr>
                  <a:xfrm rot="19078517">
                    <a:off x="5156993" y="3964979"/>
                    <a:ext cx="88883" cy="90489"/>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29" name="円/楕円 328">
                    <a:extLst>
                      <a:ext uri="{FF2B5EF4-FFF2-40B4-BE49-F238E27FC236}">
                        <a16:creationId xmlns:a16="http://schemas.microsoft.com/office/drawing/2014/main" id="{5C59F337-072B-4F4D-A2EE-84F2B9723B13}"/>
                      </a:ext>
                    </a:extLst>
                  </p:cNvPr>
                  <p:cNvSpPr/>
                  <p:nvPr/>
                </p:nvSpPr>
                <p:spPr>
                  <a:xfrm rot="3889420">
                    <a:off x="5255869" y="3716937"/>
                    <a:ext cx="411168" cy="244428"/>
                  </a:xfrm>
                  <a:prstGeom prst="ellipse">
                    <a:avLst/>
                  </a:prstGeom>
                  <a:gradFill>
                    <a:gsLst>
                      <a:gs pos="0">
                        <a:srgbClr val="00B0F0"/>
                      </a:gs>
                      <a:gs pos="73000">
                        <a:srgbClr val="0070C0"/>
                      </a:gs>
                      <a:gs pos="83000">
                        <a:srgbClr val="002060"/>
                      </a:gs>
                      <a:gs pos="99000">
                        <a:srgbClr val="00206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30" name="円/楕円 329">
                    <a:extLst>
                      <a:ext uri="{FF2B5EF4-FFF2-40B4-BE49-F238E27FC236}">
                        <a16:creationId xmlns:a16="http://schemas.microsoft.com/office/drawing/2014/main" id="{DEAEEE71-F95D-3549-BF47-94AF6A03067D}"/>
                      </a:ext>
                    </a:extLst>
                  </p:cNvPr>
                  <p:cNvSpPr/>
                  <p:nvPr/>
                </p:nvSpPr>
                <p:spPr>
                  <a:xfrm rot="19078517">
                    <a:off x="5271977" y="3988598"/>
                    <a:ext cx="87295" cy="920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31" name="円/楕円 330">
                    <a:extLst>
                      <a:ext uri="{FF2B5EF4-FFF2-40B4-BE49-F238E27FC236}">
                        <a16:creationId xmlns:a16="http://schemas.microsoft.com/office/drawing/2014/main" id="{D9DCA329-D108-AF45-B158-579774BDADCF}"/>
                      </a:ext>
                    </a:extLst>
                  </p:cNvPr>
                  <p:cNvSpPr/>
                  <p:nvPr/>
                </p:nvSpPr>
                <p:spPr>
                  <a:xfrm rot="19078517">
                    <a:off x="5485352" y="3879853"/>
                    <a:ext cx="87295" cy="92076"/>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32" name="円/楕円 331">
                    <a:extLst>
                      <a:ext uri="{FF2B5EF4-FFF2-40B4-BE49-F238E27FC236}">
                        <a16:creationId xmlns:a16="http://schemas.microsoft.com/office/drawing/2014/main" id="{00F2251B-6A37-2A4B-AFB6-61B94E5C825B}"/>
                      </a:ext>
                    </a:extLst>
                  </p:cNvPr>
                  <p:cNvSpPr/>
                  <p:nvPr/>
                </p:nvSpPr>
                <p:spPr>
                  <a:xfrm rot="19078517">
                    <a:off x="5477808" y="3742313"/>
                    <a:ext cx="88883" cy="92076"/>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grpSp>
            <p:sp>
              <p:nvSpPr>
                <p:cNvPr id="321" name="円/楕円 320">
                  <a:extLst>
                    <a:ext uri="{FF2B5EF4-FFF2-40B4-BE49-F238E27FC236}">
                      <a16:creationId xmlns:a16="http://schemas.microsoft.com/office/drawing/2014/main" id="{6CA523F2-4A0C-7546-8271-A4C6CEA29DEA}"/>
                    </a:ext>
                  </a:extLst>
                </p:cNvPr>
                <p:cNvSpPr/>
                <p:nvPr/>
              </p:nvSpPr>
              <p:spPr bwMode="auto">
                <a:xfrm rot="17271073">
                  <a:off x="3415289" y="2703685"/>
                  <a:ext cx="254000" cy="403225"/>
                </a:xfrm>
                <a:prstGeom prst="ellipse">
                  <a:avLst/>
                </a:prstGeom>
                <a:gradFill>
                  <a:gsLst>
                    <a:gs pos="0">
                      <a:srgbClr val="92D050"/>
                    </a:gs>
                    <a:gs pos="74000">
                      <a:srgbClr val="008F00"/>
                    </a:gs>
                    <a:gs pos="83000">
                      <a:srgbClr val="008F00"/>
                    </a:gs>
                    <a:gs pos="100000">
                      <a:srgbClr val="008F0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22" name="円/楕円 321">
                  <a:extLst>
                    <a:ext uri="{FF2B5EF4-FFF2-40B4-BE49-F238E27FC236}">
                      <a16:creationId xmlns:a16="http://schemas.microsoft.com/office/drawing/2014/main" id="{51EB6AD2-C034-5B4A-BA43-2C35A45122DE}"/>
                    </a:ext>
                  </a:extLst>
                </p:cNvPr>
                <p:cNvSpPr/>
                <p:nvPr/>
              </p:nvSpPr>
              <p:spPr bwMode="auto">
                <a:xfrm rot="453466">
                  <a:off x="3358358" y="2798842"/>
                  <a:ext cx="87313" cy="9207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23" name="円/楕円 322">
                  <a:extLst>
                    <a:ext uri="{FF2B5EF4-FFF2-40B4-BE49-F238E27FC236}">
                      <a16:creationId xmlns:a16="http://schemas.microsoft.com/office/drawing/2014/main" id="{6E16A2F5-8858-E24E-9AC8-712D09175C66}"/>
                    </a:ext>
                  </a:extLst>
                </p:cNvPr>
                <p:cNvSpPr/>
                <p:nvPr/>
              </p:nvSpPr>
              <p:spPr bwMode="auto">
                <a:xfrm rot="453466">
                  <a:off x="3492683" y="2913379"/>
                  <a:ext cx="87312" cy="9207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sp>
              <p:nvSpPr>
                <p:cNvPr id="324" name="円/楕円 323">
                  <a:extLst>
                    <a:ext uri="{FF2B5EF4-FFF2-40B4-BE49-F238E27FC236}">
                      <a16:creationId xmlns:a16="http://schemas.microsoft.com/office/drawing/2014/main" id="{E0910C5D-93EA-1F43-9DD3-80D5728119C4}"/>
                    </a:ext>
                  </a:extLst>
                </p:cNvPr>
                <p:cNvSpPr/>
                <p:nvPr/>
              </p:nvSpPr>
              <p:spPr bwMode="auto">
                <a:xfrm rot="453466">
                  <a:off x="3648009" y="2900422"/>
                  <a:ext cx="87312" cy="92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3333CC"/>
                    </a:solidFill>
                    <a:effectLst/>
                    <a:uLnTx/>
                    <a:uFillTx/>
                    <a:latin typeface="Meiryo"/>
                    <a:ea typeface="+mn-ea"/>
                    <a:cs typeface="+mn-cs"/>
                  </a:endParaRPr>
                </a:p>
              </p:txBody>
            </p:sp>
          </p:grpSp>
          <p:sp>
            <p:nvSpPr>
              <p:cNvPr id="357" name="円/楕円 25">
                <a:extLst>
                  <a:ext uri="{FF2B5EF4-FFF2-40B4-BE49-F238E27FC236}">
                    <a16:creationId xmlns:a16="http://schemas.microsoft.com/office/drawing/2014/main" id="{DBEA8FA4-6FC6-5543-AEAD-4A6009621D39}"/>
                  </a:ext>
                </a:extLst>
              </p:cNvPr>
              <p:cNvSpPr/>
              <p:nvPr/>
            </p:nvSpPr>
            <p:spPr>
              <a:xfrm>
                <a:off x="6314341" y="5304447"/>
                <a:ext cx="107651" cy="107651"/>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8" name="円/楕円 24">
                <a:extLst>
                  <a:ext uri="{FF2B5EF4-FFF2-40B4-BE49-F238E27FC236}">
                    <a16:creationId xmlns:a16="http://schemas.microsoft.com/office/drawing/2014/main" id="{32DA2ACB-95CB-DE4C-A968-8C5E8E778A49}"/>
                  </a:ext>
                </a:extLst>
              </p:cNvPr>
              <p:cNvSpPr/>
              <p:nvPr/>
            </p:nvSpPr>
            <p:spPr>
              <a:xfrm>
                <a:off x="6517129" y="6013265"/>
                <a:ext cx="103921" cy="103921"/>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9" name="円/楕円 25">
                <a:extLst>
                  <a:ext uri="{FF2B5EF4-FFF2-40B4-BE49-F238E27FC236}">
                    <a16:creationId xmlns:a16="http://schemas.microsoft.com/office/drawing/2014/main" id="{ECD98648-7C1E-7C49-A8ED-849898E64639}"/>
                  </a:ext>
                </a:extLst>
              </p:cNvPr>
              <p:cNvSpPr/>
              <p:nvPr/>
            </p:nvSpPr>
            <p:spPr>
              <a:xfrm>
                <a:off x="6648634" y="5322068"/>
                <a:ext cx="119018" cy="119018"/>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0" name="円/楕円 24">
                <a:extLst>
                  <a:ext uri="{FF2B5EF4-FFF2-40B4-BE49-F238E27FC236}">
                    <a16:creationId xmlns:a16="http://schemas.microsoft.com/office/drawing/2014/main" id="{C89F13C9-0352-F147-9D13-689D473AB4BD}"/>
                  </a:ext>
                </a:extLst>
              </p:cNvPr>
              <p:cNvSpPr/>
              <p:nvPr/>
            </p:nvSpPr>
            <p:spPr>
              <a:xfrm>
                <a:off x="6191248" y="5833428"/>
                <a:ext cx="122630" cy="122630"/>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1" name="円/楕円 25">
                <a:extLst>
                  <a:ext uri="{FF2B5EF4-FFF2-40B4-BE49-F238E27FC236}">
                    <a16:creationId xmlns:a16="http://schemas.microsoft.com/office/drawing/2014/main" id="{56E18BE7-CE2C-474E-850C-2B02D28AE263}"/>
                  </a:ext>
                </a:extLst>
              </p:cNvPr>
              <p:cNvSpPr/>
              <p:nvPr/>
            </p:nvSpPr>
            <p:spPr>
              <a:xfrm>
                <a:off x="6616292" y="5361244"/>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2" name="円/楕円 24">
                <a:extLst>
                  <a:ext uri="{FF2B5EF4-FFF2-40B4-BE49-F238E27FC236}">
                    <a16:creationId xmlns:a16="http://schemas.microsoft.com/office/drawing/2014/main" id="{2FB19CCC-8038-E942-B529-00B35A77A4A0}"/>
                  </a:ext>
                </a:extLst>
              </p:cNvPr>
              <p:cNvSpPr/>
              <p:nvPr/>
            </p:nvSpPr>
            <p:spPr>
              <a:xfrm>
                <a:off x="6805795" y="545375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4" name="円/楕円 24">
                <a:extLst>
                  <a:ext uri="{FF2B5EF4-FFF2-40B4-BE49-F238E27FC236}">
                    <a16:creationId xmlns:a16="http://schemas.microsoft.com/office/drawing/2014/main" id="{1005A33D-087A-6E43-BE92-865E535ED84E}"/>
                  </a:ext>
                </a:extLst>
              </p:cNvPr>
              <p:cNvSpPr/>
              <p:nvPr/>
            </p:nvSpPr>
            <p:spPr>
              <a:xfrm>
                <a:off x="6178994" y="5574406"/>
                <a:ext cx="105184" cy="105184"/>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5" name="円/楕円 25">
                <a:extLst>
                  <a:ext uri="{FF2B5EF4-FFF2-40B4-BE49-F238E27FC236}">
                    <a16:creationId xmlns:a16="http://schemas.microsoft.com/office/drawing/2014/main" id="{43C20418-C6BD-074B-9C9F-781166EECAAF}"/>
                  </a:ext>
                </a:extLst>
              </p:cNvPr>
              <p:cNvSpPr/>
              <p:nvPr/>
            </p:nvSpPr>
            <p:spPr>
              <a:xfrm>
                <a:off x="6353323" y="5841696"/>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6" name="円/楕円 24">
                <a:extLst>
                  <a:ext uri="{FF2B5EF4-FFF2-40B4-BE49-F238E27FC236}">
                    <a16:creationId xmlns:a16="http://schemas.microsoft.com/office/drawing/2014/main" id="{BBC7B132-1B0F-004A-9F34-C1563B97270C}"/>
                  </a:ext>
                </a:extLst>
              </p:cNvPr>
              <p:cNvSpPr/>
              <p:nvPr/>
            </p:nvSpPr>
            <p:spPr>
              <a:xfrm>
                <a:off x="6432213" y="5426875"/>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7" name="円/楕円 25">
                <a:extLst>
                  <a:ext uri="{FF2B5EF4-FFF2-40B4-BE49-F238E27FC236}">
                    <a16:creationId xmlns:a16="http://schemas.microsoft.com/office/drawing/2014/main" id="{1917CEE4-1B44-3F4F-AB56-7A759DF0B168}"/>
                  </a:ext>
                </a:extLst>
              </p:cNvPr>
              <p:cNvSpPr/>
              <p:nvPr/>
            </p:nvSpPr>
            <p:spPr>
              <a:xfrm>
                <a:off x="6206651" y="5678861"/>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8" name="円/楕円 24">
                <a:extLst>
                  <a:ext uri="{FF2B5EF4-FFF2-40B4-BE49-F238E27FC236}">
                    <a16:creationId xmlns:a16="http://schemas.microsoft.com/office/drawing/2014/main" id="{71B4C6E8-17D3-0E4C-A197-4A9E64B5F2F8}"/>
                  </a:ext>
                </a:extLst>
              </p:cNvPr>
              <p:cNvSpPr/>
              <p:nvPr/>
            </p:nvSpPr>
            <p:spPr>
              <a:xfrm>
                <a:off x="6883298" y="5629520"/>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69" name="円/楕円 25">
                <a:extLst>
                  <a:ext uri="{FF2B5EF4-FFF2-40B4-BE49-F238E27FC236}">
                    <a16:creationId xmlns:a16="http://schemas.microsoft.com/office/drawing/2014/main" id="{3057C419-05BD-6C44-A790-C2228FEA14C2}"/>
                  </a:ext>
                </a:extLst>
              </p:cNvPr>
              <p:cNvSpPr/>
              <p:nvPr/>
            </p:nvSpPr>
            <p:spPr>
              <a:xfrm>
                <a:off x="6805342" y="5763799"/>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0" name="円/楕円 24">
                <a:extLst>
                  <a:ext uri="{FF2B5EF4-FFF2-40B4-BE49-F238E27FC236}">
                    <a16:creationId xmlns:a16="http://schemas.microsoft.com/office/drawing/2014/main" id="{21261F97-8739-8E46-A774-517F1D6C41EF}"/>
                  </a:ext>
                </a:extLst>
              </p:cNvPr>
              <p:cNvSpPr/>
              <p:nvPr/>
            </p:nvSpPr>
            <p:spPr>
              <a:xfrm>
                <a:off x="6774169" y="591475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1" name="円/楕円 25">
                <a:extLst>
                  <a:ext uri="{FF2B5EF4-FFF2-40B4-BE49-F238E27FC236}">
                    <a16:creationId xmlns:a16="http://schemas.microsoft.com/office/drawing/2014/main" id="{3FC19DFD-90D1-2545-87B9-4884EC148368}"/>
                  </a:ext>
                </a:extLst>
              </p:cNvPr>
              <p:cNvSpPr/>
              <p:nvPr/>
            </p:nvSpPr>
            <p:spPr>
              <a:xfrm>
                <a:off x="6789962" y="5531451"/>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2" name="円/楕円 24">
                <a:extLst>
                  <a:ext uri="{FF2B5EF4-FFF2-40B4-BE49-F238E27FC236}">
                    <a16:creationId xmlns:a16="http://schemas.microsoft.com/office/drawing/2014/main" id="{F29A02DF-FF95-9B49-B3BE-1D11DABD1A3A}"/>
                  </a:ext>
                </a:extLst>
              </p:cNvPr>
              <p:cNvSpPr/>
              <p:nvPr/>
            </p:nvSpPr>
            <p:spPr>
              <a:xfrm>
                <a:off x="6616802" y="5968318"/>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4" name="円/楕円 25">
                <a:extLst>
                  <a:ext uri="{FF2B5EF4-FFF2-40B4-BE49-F238E27FC236}">
                    <a16:creationId xmlns:a16="http://schemas.microsoft.com/office/drawing/2014/main" id="{1D4B4AE9-9CD4-004E-808B-EA7197CC2233}"/>
                  </a:ext>
                </a:extLst>
              </p:cNvPr>
              <p:cNvSpPr/>
              <p:nvPr/>
            </p:nvSpPr>
            <p:spPr>
              <a:xfrm>
                <a:off x="6293436" y="5930906"/>
                <a:ext cx="90963" cy="90963"/>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8" name="円/楕円 17">
              <a:extLst>
                <a:ext uri="{FF2B5EF4-FFF2-40B4-BE49-F238E27FC236}">
                  <a16:creationId xmlns:a16="http://schemas.microsoft.com/office/drawing/2014/main" id="{645FED10-5E03-124B-B6C8-75B8497A5997}"/>
                </a:ext>
              </a:extLst>
            </p:cNvPr>
            <p:cNvSpPr/>
            <p:nvPr/>
          </p:nvSpPr>
          <p:spPr>
            <a:xfrm>
              <a:off x="7282932" y="5230808"/>
              <a:ext cx="322734" cy="322734"/>
            </a:xfrm>
            <a:prstGeom prst="ellipse">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0" name="下矢印 19">
              <a:extLst>
                <a:ext uri="{FF2B5EF4-FFF2-40B4-BE49-F238E27FC236}">
                  <a16:creationId xmlns:a16="http://schemas.microsoft.com/office/drawing/2014/main" id="{E2FDA608-F5E7-674E-B8AF-8E100B2F9BB2}"/>
                </a:ext>
              </a:extLst>
            </p:cNvPr>
            <p:cNvSpPr/>
            <p:nvPr/>
          </p:nvSpPr>
          <p:spPr>
            <a:xfrm rot="10800000">
              <a:off x="7258354" y="4764950"/>
              <a:ext cx="413194" cy="474001"/>
            </a:xfrm>
            <a:prstGeom prst="downArrow">
              <a:avLst/>
            </a:prstGeom>
            <a:solidFill>
              <a:srgbClr val="0096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Tree>
    <p:extLst>
      <p:ext uri="{BB962C8B-B14F-4D97-AF65-F5344CB8AC3E}">
        <p14:creationId xmlns:p14="http://schemas.microsoft.com/office/powerpoint/2010/main" val="145148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blinds(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B4C68BEB-8B5D-2A47-954D-98689F6AFF7F}"/>
              </a:ext>
            </a:extLst>
          </p:cNvPr>
          <p:cNvGrpSpPr/>
          <p:nvPr/>
        </p:nvGrpSpPr>
        <p:grpSpPr>
          <a:xfrm>
            <a:off x="6470826" y="748602"/>
            <a:ext cx="5246289" cy="4484944"/>
            <a:chOff x="6470826" y="748602"/>
            <a:chExt cx="5246289" cy="4484944"/>
          </a:xfrm>
        </p:grpSpPr>
        <p:pic>
          <p:nvPicPr>
            <p:cNvPr id="5" name="図 4" descr="グラフ, 折れ線グラフ&#10;&#10;自動的に生成された説明">
              <a:extLst>
                <a:ext uri="{FF2B5EF4-FFF2-40B4-BE49-F238E27FC236}">
                  <a16:creationId xmlns:a16="http://schemas.microsoft.com/office/drawing/2014/main" id="{87DE3486-4349-5E4E-A84A-87AD650C4FCF}"/>
                </a:ext>
              </a:extLst>
            </p:cNvPr>
            <p:cNvPicPr>
              <a:picLocks noChangeAspect="1"/>
            </p:cNvPicPr>
            <p:nvPr/>
          </p:nvPicPr>
          <p:blipFill>
            <a:blip r:embed="rId3"/>
            <a:stretch>
              <a:fillRect/>
            </a:stretch>
          </p:blipFill>
          <p:spPr>
            <a:xfrm>
              <a:off x="6470826" y="1663735"/>
              <a:ext cx="4746884" cy="3569811"/>
            </a:xfrm>
            <a:prstGeom prst="rect">
              <a:avLst/>
            </a:prstGeom>
          </p:spPr>
        </p:pic>
        <p:sp>
          <p:nvSpPr>
            <p:cNvPr id="6" name="テキスト ボックス 5">
              <a:extLst>
                <a:ext uri="{FF2B5EF4-FFF2-40B4-BE49-F238E27FC236}">
                  <a16:creationId xmlns:a16="http://schemas.microsoft.com/office/drawing/2014/main" id="{09181965-0A9E-3A4D-91F0-EF71B5DC398D}"/>
                </a:ext>
              </a:extLst>
            </p:cNvPr>
            <p:cNvSpPr txBox="1"/>
            <p:nvPr/>
          </p:nvSpPr>
          <p:spPr>
            <a:xfrm>
              <a:off x="6658848" y="748602"/>
              <a:ext cx="50582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Energy spectra of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13</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16</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28</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Si,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51</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V,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89</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Y,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139</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La,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208</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Pb with </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Nijmegen</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ESC16 model</a:t>
              </a:r>
              <a:endParaRPr kumimoji="1" lang="ja-JP" altLang="en-US" sz="1800" b="0" i="0" u="none" strike="noStrike" kern="1200" cap="none" spc="0" normalizeH="0" baseline="0" noProof="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7" name="テキスト ボックス 6">
              <a:extLst>
                <a:ext uri="{FF2B5EF4-FFF2-40B4-BE49-F238E27FC236}">
                  <a16:creationId xmlns:a16="http://schemas.microsoft.com/office/drawing/2014/main" id="{C99575C4-6B3A-B74D-800F-A0482086A645}"/>
                </a:ext>
              </a:extLst>
            </p:cNvPr>
            <p:cNvSpPr txBox="1"/>
            <p:nvPr/>
          </p:nvSpPr>
          <p:spPr>
            <a:xfrm>
              <a:off x="9122906" y="3930688"/>
              <a:ext cx="22002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w/ </a:t>
              </a:r>
              <a:r>
                <a:rPr kumimoji="1" lang="en-US" altLang="ja-JP" sz="16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 w/o </a:t>
              </a:r>
              <a:r>
                <a:rPr kumimoji="1" lang="en-US" altLang="ja-JP" sz="16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NN int.</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9" name="直線コネクタ 8">
              <a:extLst>
                <a:ext uri="{FF2B5EF4-FFF2-40B4-BE49-F238E27FC236}">
                  <a16:creationId xmlns:a16="http://schemas.microsoft.com/office/drawing/2014/main" id="{0101337E-E28A-9742-A86D-7D61F4BECDB1}"/>
                </a:ext>
              </a:extLst>
            </p:cNvPr>
            <p:cNvCxnSpPr/>
            <p:nvPr/>
          </p:nvCxnSpPr>
          <p:spPr>
            <a:xfrm>
              <a:off x="8507839" y="4099965"/>
              <a:ext cx="572429" cy="0"/>
            </a:xfrm>
            <a:prstGeom prst="line">
              <a:avLst/>
            </a:prstGeom>
            <a:ln w="19050">
              <a:solidFill>
                <a:srgbClr val="0432FF"/>
              </a:solidFill>
              <a:prstDash val="sysDash"/>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08AA5381-384E-8449-8CC3-CCCA60FA1CE2}"/>
                </a:ext>
              </a:extLst>
            </p:cNvPr>
            <p:cNvSpPr txBox="1"/>
            <p:nvPr/>
          </p:nvSpPr>
          <p:spPr>
            <a:xfrm>
              <a:off x="9122906" y="4264078"/>
              <a:ext cx="209480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w/ </a:t>
              </a:r>
              <a:r>
                <a:rPr kumimoji="1" lang="en-US" altLang="ja-JP" sz="16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 w/ </a:t>
              </a:r>
              <a:r>
                <a:rPr kumimoji="1" lang="en-US" altLang="ja-JP" sz="16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NN int.</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11" name="直線コネクタ 10">
              <a:extLst>
                <a:ext uri="{FF2B5EF4-FFF2-40B4-BE49-F238E27FC236}">
                  <a16:creationId xmlns:a16="http://schemas.microsoft.com/office/drawing/2014/main" id="{C2F9E425-9142-F043-8B32-0FE744C60342}"/>
                </a:ext>
              </a:extLst>
            </p:cNvPr>
            <p:cNvCxnSpPr/>
            <p:nvPr/>
          </p:nvCxnSpPr>
          <p:spPr>
            <a:xfrm>
              <a:off x="8507839" y="4433355"/>
              <a:ext cx="572429"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8C1A13D-F46A-EC42-A3C8-E133EC75A361}"/>
                </a:ext>
              </a:extLst>
            </p:cNvPr>
            <p:cNvSpPr txBox="1"/>
            <p:nvPr/>
          </p:nvSpPr>
          <p:spPr>
            <a:xfrm>
              <a:off x="7535709" y="1420545"/>
              <a:ext cx="37347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M.M. </a:t>
              </a:r>
              <a:r>
                <a:rPr kumimoji="1" lang="en-US" altLang="ja-JP" sz="14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Nagels</a:t>
              </a: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et al. Phys. Rev. C99, 044003 (2019)</a:t>
              </a:r>
              <a:endParaRPr kumimoji="1" lang="ja-JP" altLang="en-US" sz="14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2" name="テキスト ボックス 51">
              <a:extLst>
                <a:ext uri="{FF2B5EF4-FFF2-40B4-BE49-F238E27FC236}">
                  <a16:creationId xmlns:a16="http://schemas.microsoft.com/office/drawing/2014/main" id="{763A44CD-A7A9-C749-AA55-15987E63B761}"/>
                </a:ext>
              </a:extLst>
            </p:cNvPr>
            <p:cNvSpPr txBox="1"/>
            <p:nvPr/>
          </p:nvSpPr>
          <p:spPr>
            <a:xfrm>
              <a:off x="10082629" y="2556599"/>
              <a:ext cx="3802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18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53" name="テキスト ボックス 52">
              <a:extLst>
                <a:ext uri="{FF2B5EF4-FFF2-40B4-BE49-F238E27FC236}">
                  <a16:creationId xmlns:a16="http://schemas.microsoft.com/office/drawing/2014/main" id="{DB616536-091F-9047-945B-51C0BF7D0A3B}"/>
                </a:ext>
              </a:extLst>
            </p:cNvPr>
            <p:cNvSpPr txBox="1"/>
            <p:nvPr/>
          </p:nvSpPr>
          <p:spPr>
            <a:xfrm>
              <a:off x="9362432" y="2003931"/>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18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54" name="テキスト ボックス 53">
              <a:extLst>
                <a:ext uri="{FF2B5EF4-FFF2-40B4-BE49-F238E27FC236}">
                  <a16:creationId xmlns:a16="http://schemas.microsoft.com/office/drawing/2014/main" id="{8B8F294B-B11E-D448-8DCB-78B12A428F64}"/>
                </a:ext>
              </a:extLst>
            </p:cNvPr>
            <p:cNvSpPr txBox="1"/>
            <p:nvPr/>
          </p:nvSpPr>
          <p:spPr>
            <a:xfrm>
              <a:off x="8555307" y="1858955"/>
              <a:ext cx="412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E24F16F9-6F0F-BE49-A91F-6D7F66582439}"/>
                </a:ext>
              </a:extLst>
            </p:cNvPr>
            <p:cNvSpPr txBox="1"/>
            <p:nvPr/>
          </p:nvSpPr>
          <p:spPr>
            <a:xfrm>
              <a:off x="8042241" y="1778657"/>
              <a:ext cx="360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f</a:t>
              </a:r>
              <a:r>
                <a:rPr kumimoji="1" lang="en-US" altLang="ja-JP" sz="18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56" name="テキスト ボックス 55">
              <a:extLst>
                <a:ext uri="{FF2B5EF4-FFF2-40B4-BE49-F238E27FC236}">
                  <a16:creationId xmlns:a16="http://schemas.microsoft.com/office/drawing/2014/main" id="{FC4F1002-ED7B-C44C-BC85-BE0F30A15320}"/>
                </a:ext>
              </a:extLst>
            </p:cNvPr>
            <p:cNvSpPr txBox="1"/>
            <p:nvPr/>
          </p:nvSpPr>
          <p:spPr>
            <a:xfrm>
              <a:off x="7750688" y="1730817"/>
              <a:ext cx="3994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g</a:t>
              </a:r>
              <a:r>
                <a:rPr kumimoji="1" lang="en-US" altLang="ja-JP" sz="18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grpSp>
      <p:sp>
        <p:nvSpPr>
          <p:cNvPr id="2" name="タイトル 1">
            <a:extLst>
              <a:ext uri="{FF2B5EF4-FFF2-40B4-BE49-F238E27FC236}">
                <a16:creationId xmlns:a16="http://schemas.microsoft.com/office/drawing/2014/main" id="{CBF23BE2-4F93-494F-AE3E-5230CCCFB6BB}"/>
              </a:ext>
            </a:extLst>
          </p:cNvPr>
          <p:cNvSpPr>
            <a:spLocks noGrp="1"/>
          </p:cNvSpPr>
          <p:nvPr>
            <p:ph type="title"/>
          </p:nvPr>
        </p:nvSpPr>
        <p:spPr>
          <a:xfrm>
            <a:off x="44558" y="66771"/>
            <a:ext cx="12102883" cy="638483"/>
          </a:xfrm>
        </p:spPr>
        <p:txBody>
          <a:bodyPr>
            <a:noAutofit/>
          </a:bodyPr>
          <a:lstStyle/>
          <a:p>
            <a:r>
              <a:rPr kumimoji="1" lang="en-US" altLang="ja-JP" sz="2400" b="1" dirty="0">
                <a:solidFill>
                  <a:schemeClr val="tx1"/>
                </a:solidFill>
                <a:latin typeface="Symbol" pitchFamily="2" charset="2"/>
                <a:ea typeface="+mn-ea"/>
              </a:rPr>
              <a:t>L</a:t>
            </a:r>
            <a:r>
              <a:rPr kumimoji="1" lang="en-US" altLang="ja-JP" sz="2400" b="1" dirty="0">
                <a:solidFill>
                  <a:schemeClr val="tx1"/>
                </a:solidFill>
                <a:latin typeface="+mn-lt"/>
                <a:ea typeface="+mn-ea"/>
              </a:rPr>
              <a:t> binding energy measurement </a:t>
            </a:r>
            <a:r>
              <a:rPr lang="en-US" altLang="ja-JP" sz="2400" b="1" dirty="0">
                <a:solidFill>
                  <a:schemeClr val="tx1"/>
                </a:solidFill>
                <a:latin typeface="+mn-lt"/>
                <a:ea typeface="+mn-ea"/>
              </a:rPr>
              <a:t>deep inside of nucleus : Unique for </a:t>
            </a:r>
            <a:r>
              <a:rPr lang="en-US" altLang="ja-JP" sz="2400" b="1" dirty="0">
                <a:solidFill>
                  <a:schemeClr val="tx1"/>
                </a:solidFill>
                <a:latin typeface="Symbol" pitchFamily="2" charset="2"/>
                <a:ea typeface="+mn-ea"/>
              </a:rPr>
              <a:t>L</a:t>
            </a:r>
            <a:r>
              <a:rPr lang="en-US" altLang="ja-JP" sz="2400" b="1" dirty="0">
                <a:solidFill>
                  <a:schemeClr val="tx1"/>
                </a:solidFill>
                <a:latin typeface="+mn-lt"/>
                <a:ea typeface="+mn-ea"/>
              </a:rPr>
              <a:t> </a:t>
            </a:r>
            <a:r>
              <a:rPr lang="en-US" altLang="ja-JP" sz="2400" b="1" dirty="0" err="1">
                <a:solidFill>
                  <a:schemeClr val="tx1"/>
                </a:solidFill>
                <a:latin typeface="+mn-lt"/>
                <a:ea typeface="+mn-ea"/>
              </a:rPr>
              <a:t>hypernuclei</a:t>
            </a:r>
            <a:endParaRPr lang="en-US" altLang="ja-JP" sz="2400" b="1" dirty="0">
              <a:solidFill>
                <a:schemeClr val="tx1"/>
              </a:solidFill>
              <a:latin typeface="+mn-lt"/>
              <a:ea typeface="+mn-ea"/>
            </a:endParaRPr>
          </a:p>
        </p:txBody>
      </p:sp>
      <p:grpSp>
        <p:nvGrpSpPr>
          <p:cNvPr id="25" name="グループ化 24">
            <a:extLst>
              <a:ext uri="{FF2B5EF4-FFF2-40B4-BE49-F238E27FC236}">
                <a16:creationId xmlns:a16="http://schemas.microsoft.com/office/drawing/2014/main" id="{44D91AE1-2D1A-F245-8775-DE1C815562AE}"/>
              </a:ext>
            </a:extLst>
          </p:cNvPr>
          <p:cNvGrpSpPr/>
          <p:nvPr/>
        </p:nvGrpSpPr>
        <p:grpSpPr>
          <a:xfrm>
            <a:off x="7041710" y="4088907"/>
            <a:ext cx="4503156" cy="1420248"/>
            <a:chOff x="908217" y="4833012"/>
            <a:chExt cx="4503156" cy="1420248"/>
          </a:xfrm>
        </p:grpSpPr>
        <p:sp>
          <p:nvSpPr>
            <p:cNvPr id="23" name="下矢印 22">
              <a:extLst>
                <a:ext uri="{FF2B5EF4-FFF2-40B4-BE49-F238E27FC236}">
                  <a16:creationId xmlns:a16="http://schemas.microsoft.com/office/drawing/2014/main" id="{0E654934-33C5-2949-82DB-956EDCE5E589}"/>
                </a:ext>
              </a:extLst>
            </p:cNvPr>
            <p:cNvSpPr/>
            <p:nvPr/>
          </p:nvSpPr>
          <p:spPr>
            <a:xfrm>
              <a:off x="1753297" y="4833012"/>
              <a:ext cx="244929" cy="268435"/>
            </a:xfrm>
            <a:prstGeom prst="down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24" name="テキスト ボックス 23">
              <a:extLst>
                <a:ext uri="{FF2B5EF4-FFF2-40B4-BE49-F238E27FC236}">
                  <a16:creationId xmlns:a16="http://schemas.microsoft.com/office/drawing/2014/main" id="{C09B86CA-477D-374E-A34E-0B20DFBE70B3}"/>
                </a:ext>
              </a:extLst>
            </p:cNvPr>
            <p:cNvSpPr txBox="1"/>
            <p:nvPr/>
          </p:nvSpPr>
          <p:spPr>
            <a:xfrm>
              <a:off x="908217" y="5883928"/>
              <a:ext cx="45031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432FF"/>
                  </a:solidFill>
                  <a:effectLst/>
                  <a:uLnTx/>
                  <a:uFillTx/>
                  <a:latin typeface="Arial" panose="020B0604020202020204"/>
                  <a:ea typeface="ＭＳ Ｐゴシック" panose="020B0600070205080204" pitchFamily="34" charset="-128"/>
                  <a:cs typeface="+mn-cs"/>
                </a:rPr>
                <a:t>Calculation w/ only </a:t>
              </a:r>
              <a:r>
                <a:rPr kumimoji="1" lang="en-US" altLang="ja-JP" sz="1800" b="1" i="0" u="none" strike="noStrike" kern="1200" cap="none" spc="0" normalizeH="0" baseline="0" noProof="0" dirty="0">
                  <a:ln>
                    <a:noFill/>
                  </a:ln>
                  <a:solidFill>
                    <a:srgbClr val="0432FF"/>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srgbClr val="0432FF"/>
                  </a:solidFill>
                  <a:effectLst/>
                  <a:uLnTx/>
                  <a:uFillTx/>
                  <a:latin typeface="Arial" panose="020B0604020202020204"/>
                  <a:ea typeface="ＭＳ Ｐゴシック" panose="020B0600070205080204" pitchFamily="34" charset="-128"/>
                  <a:cs typeface="+mn-cs"/>
                </a:rPr>
                <a:t>N int : Over bound </a:t>
              </a:r>
              <a:endParaRPr kumimoji="1" lang="ja-JP" altLang="en-US" sz="1800" b="1" i="0" u="none" strike="noStrike" kern="1200" cap="none" spc="0" normalizeH="0" baseline="0" noProof="0">
                <a:ln>
                  <a:noFill/>
                </a:ln>
                <a:solidFill>
                  <a:srgbClr val="0432FF"/>
                </a:solidFill>
                <a:effectLst/>
                <a:uLnTx/>
                <a:uFillTx/>
                <a:latin typeface="Arial" panose="020B0604020202020204"/>
                <a:ea typeface="ＭＳ Ｐゴシック" panose="020B0600070205080204" pitchFamily="34" charset="-128"/>
                <a:cs typeface="+mn-cs"/>
              </a:endParaRPr>
            </a:p>
          </p:txBody>
        </p:sp>
      </p:grpSp>
      <p:grpSp>
        <p:nvGrpSpPr>
          <p:cNvPr id="27" name="グループ化 26">
            <a:extLst>
              <a:ext uri="{FF2B5EF4-FFF2-40B4-BE49-F238E27FC236}">
                <a16:creationId xmlns:a16="http://schemas.microsoft.com/office/drawing/2014/main" id="{8B7A50E1-773E-1341-8ADA-A91A2F96B81D}"/>
              </a:ext>
            </a:extLst>
          </p:cNvPr>
          <p:cNvGrpSpPr/>
          <p:nvPr/>
        </p:nvGrpSpPr>
        <p:grpSpPr>
          <a:xfrm>
            <a:off x="7067038" y="4129375"/>
            <a:ext cx="4490978" cy="1995366"/>
            <a:chOff x="939978" y="4881707"/>
            <a:chExt cx="4490978" cy="1995366"/>
          </a:xfrm>
        </p:grpSpPr>
        <p:sp>
          <p:nvSpPr>
            <p:cNvPr id="3" name="テキスト ボックス 2">
              <a:extLst>
                <a:ext uri="{FF2B5EF4-FFF2-40B4-BE49-F238E27FC236}">
                  <a16:creationId xmlns:a16="http://schemas.microsoft.com/office/drawing/2014/main" id="{D9234759-2877-C443-B440-6C008751A2A3}"/>
                </a:ext>
              </a:extLst>
            </p:cNvPr>
            <p:cNvSpPr txBox="1"/>
            <p:nvPr/>
          </p:nvSpPr>
          <p:spPr>
            <a:xfrm>
              <a:off x="939978" y="6230742"/>
              <a:ext cx="44909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NN repulsive interaction is introduced to explain </a:t>
              </a:r>
              <a:r>
                <a:rPr kumimoji="1" lang="en-US" altLang="ja-JP" sz="1800" b="0" i="0" u="none" strike="noStrike" kern="1200" cap="none" spc="0" normalizeH="0" baseline="0" noProof="0" dirty="0">
                  <a:ln>
                    <a:noFill/>
                  </a:ln>
                  <a:solidFill>
                    <a:srgbClr val="FF0000"/>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srgbClr val="FF0000"/>
                  </a:solidFill>
                  <a:effectLst/>
                  <a:uLnTx/>
                  <a:uFillTx/>
                  <a:latin typeface="Arial" panose="020B0604020202020204"/>
                  <a:ea typeface="ＭＳ Ｐゴシック" panose="020B0600070205080204" pitchFamily="34" charset="-128"/>
                  <a:cs typeface="+mn-cs"/>
                </a:rPr>
                <a:t>hypernuclear</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binding energy</a:t>
              </a:r>
              <a:endParaRPr kumimoji="1" lang="ja-JP" altLang="en-US" sz="1800" b="0" i="0"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34" charset="-128"/>
                <a:cs typeface="+mn-cs"/>
              </a:endParaRPr>
            </a:p>
          </p:txBody>
        </p:sp>
        <p:sp>
          <p:nvSpPr>
            <p:cNvPr id="26" name="上矢印 25">
              <a:extLst>
                <a:ext uri="{FF2B5EF4-FFF2-40B4-BE49-F238E27FC236}">
                  <a16:creationId xmlns:a16="http://schemas.microsoft.com/office/drawing/2014/main" id="{8B15E1B7-1F55-D641-93B6-83FC6604F5F4}"/>
                </a:ext>
              </a:extLst>
            </p:cNvPr>
            <p:cNvSpPr/>
            <p:nvPr/>
          </p:nvSpPr>
          <p:spPr>
            <a:xfrm>
              <a:off x="1544468" y="4881707"/>
              <a:ext cx="244929" cy="33855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sp>
        <p:nvSpPr>
          <p:cNvPr id="48" name="テキスト ボックス 47">
            <a:extLst>
              <a:ext uri="{FF2B5EF4-FFF2-40B4-BE49-F238E27FC236}">
                <a16:creationId xmlns:a16="http://schemas.microsoft.com/office/drawing/2014/main" id="{BD8600A9-D252-A44B-B6C3-5EB21E6D7738}"/>
              </a:ext>
            </a:extLst>
          </p:cNvPr>
          <p:cNvSpPr txBox="1"/>
          <p:nvPr/>
        </p:nvSpPr>
        <p:spPr>
          <a:xfrm>
            <a:off x="259832" y="3151022"/>
            <a:ext cx="5515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Two directions for study of the density dependence of </a:t>
            </a:r>
            <a:r>
              <a:rPr kumimoji="1" lang="en-US" altLang="ja-JP" sz="1800" b="1"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interaction</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9" name="テキスト ボックス 48">
            <a:extLst>
              <a:ext uri="{FF2B5EF4-FFF2-40B4-BE49-F238E27FC236}">
                <a16:creationId xmlns:a16="http://schemas.microsoft.com/office/drawing/2014/main" id="{9FD4CA6C-869C-494D-8AFE-F4FCB4197DD8}"/>
              </a:ext>
            </a:extLst>
          </p:cNvPr>
          <p:cNvSpPr txBox="1"/>
          <p:nvPr/>
        </p:nvSpPr>
        <p:spPr>
          <a:xfrm>
            <a:off x="585551" y="3845871"/>
            <a:ext cx="4162912"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Mass number dependence of B</a:t>
            </a:r>
            <a:r>
              <a:rPr kumimoji="1" lang="en-US" altLang="ja-JP" sz="1800" b="1"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1"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orbital dependence of B</a:t>
            </a:r>
            <a:r>
              <a:rPr kumimoji="1" lang="en-US" altLang="ja-JP" sz="1800" b="1"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1800" b="1"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8" name="テキスト ボックス 7">
            <a:extLst>
              <a:ext uri="{FF2B5EF4-FFF2-40B4-BE49-F238E27FC236}">
                <a16:creationId xmlns:a16="http://schemas.microsoft.com/office/drawing/2014/main" id="{4849A596-5526-A447-9A94-4D7674DCF2C5}"/>
              </a:ext>
            </a:extLst>
          </p:cNvPr>
          <p:cNvSpPr txBox="1"/>
          <p:nvPr/>
        </p:nvSpPr>
        <p:spPr>
          <a:xfrm>
            <a:off x="469495" y="890348"/>
            <a:ext cx="52709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Nuclear density is different for each </a:t>
            </a:r>
            <a:r>
              <a:rPr kumimoji="1" lang="en-US" altLang="ja-JP" sz="1800" b="1"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orbital state</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2" name="テキスト ボックス 11">
            <a:extLst>
              <a:ext uri="{FF2B5EF4-FFF2-40B4-BE49-F238E27FC236}">
                <a16:creationId xmlns:a16="http://schemas.microsoft.com/office/drawing/2014/main" id="{3814FCBB-410F-5249-9DE0-80C74F26E27B}"/>
              </a:ext>
            </a:extLst>
          </p:cNvPr>
          <p:cNvSpPr txBox="1"/>
          <p:nvPr/>
        </p:nvSpPr>
        <p:spPr>
          <a:xfrm>
            <a:off x="689651" y="5189508"/>
            <a:ext cx="28873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Accurate B</a:t>
            </a:r>
            <a:r>
              <a:rPr kumimoji="1" lang="en-US" altLang="ja-JP" sz="1800" b="1"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measurement</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15" name="グループ化 14">
            <a:extLst>
              <a:ext uri="{FF2B5EF4-FFF2-40B4-BE49-F238E27FC236}">
                <a16:creationId xmlns:a16="http://schemas.microsoft.com/office/drawing/2014/main" id="{9ACB313F-D2D7-8446-BEC7-1470C0DBAADA}"/>
              </a:ext>
            </a:extLst>
          </p:cNvPr>
          <p:cNvGrpSpPr/>
          <p:nvPr/>
        </p:nvGrpSpPr>
        <p:grpSpPr>
          <a:xfrm>
            <a:off x="3724847" y="4881795"/>
            <a:ext cx="3402235" cy="1172803"/>
            <a:chOff x="3724847" y="4881795"/>
            <a:chExt cx="3402235" cy="1172803"/>
          </a:xfrm>
        </p:grpSpPr>
        <p:cxnSp>
          <p:nvCxnSpPr>
            <p:cNvPr id="16" name="直線矢印コネクタ 15">
              <a:extLst>
                <a:ext uri="{FF2B5EF4-FFF2-40B4-BE49-F238E27FC236}">
                  <a16:creationId xmlns:a16="http://schemas.microsoft.com/office/drawing/2014/main" id="{5446BB45-7F7D-4E48-86BD-C4AC4C3D2DB9}"/>
                </a:ext>
              </a:extLst>
            </p:cNvPr>
            <p:cNvCxnSpPr>
              <a:cxnSpLocks/>
            </p:cNvCxnSpPr>
            <p:nvPr/>
          </p:nvCxnSpPr>
          <p:spPr>
            <a:xfrm>
              <a:off x="3724847" y="5319841"/>
              <a:ext cx="3115798"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DCE328E-8D3C-734A-8C87-F1470684F103}"/>
                </a:ext>
              </a:extLst>
            </p:cNvPr>
            <p:cNvSpPr txBox="1"/>
            <p:nvPr/>
          </p:nvSpPr>
          <p:spPr>
            <a:xfrm>
              <a:off x="4609881" y="4881795"/>
              <a:ext cx="12698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Difference</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18" name="テキスト ボックス 17">
              <a:extLst>
                <a:ext uri="{FF2B5EF4-FFF2-40B4-BE49-F238E27FC236}">
                  <a16:creationId xmlns:a16="http://schemas.microsoft.com/office/drawing/2014/main" id="{45B753B5-1677-E44E-A7A8-DBC72BE70217}"/>
                </a:ext>
              </a:extLst>
            </p:cNvPr>
            <p:cNvSpPr txBox="1"/>
            <p:nvPr/>
          </p:nvSpPr>
          <p:spPr>
            <a:xfrm>
              <a:off x="3795351" y="5408267"/>
              <a:ext cx="33317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Effect of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density dependence of </a:t>
              </a:r>
              <a:r>
                <a:rPr kumimoji="1" lang="en-US" altLang="ja-JP" sz="1800" b="1"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interaction</a:t>
              </a:r>
              <a:endParaRPr kumimoji="1" lang="ja-JP" altLang="en-US" sz="18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21" name="テキスト ボックス 20">
            <a:extLst>
              <a:ext uri="{FF2B5EF4-FFF2-40B4-BE49-F238E27FC236}">
                <a16:creationId xmlns:a16="http://schemas.microsoft.com/office/drawing/2014/main" id="{8F7616D4-2FC6-314B-92EB-04E25AC2A2A9}"/>
              </a:ext>
            </a:extLst>
          </p:cNvPr>
          <p:cNvSpPr txBox="1"/>
          <p:nvPr/>
        </p:nvSpPr>
        <p:spPr>
          <a:xfrm>
            <a:off x="2277169" y="6192027"/>
            <a:ext cx="69594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This density dependence should be explained from </a:t>
            </a:r>
            <a:r>
              <a:rPr kumimoji="1" lang="en-US" altLang="ja-JP" sz="1800" b="1"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NN force.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sym typeface="Wingdings" pitchFamily="2" charset="2"/>
              </a:rPr>
              <a:t> </a:t>
            </a: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Predict </a:t>
            </a:r>
            <a:r>
              <a:rPr kumimoji="1" lang="en-US" altLang="ja-JP" sz="1800" b="1" i="0" u="none" strike="noStrike" kern="1200" cap="none" spc="0" normalizeH="0" baseline="0" noProof="0" dirty="0">
                <a:ln>
                  <a:noFill/>
                </a:ln>
                <a:solidFill>
                  <a:prstClr val="black"/>
                </a:solidFill>
                <a:effectLst/>
                <a:uLnTx/>
                <a:uFillTx/>
                <a:latin typeface="Symbol" pitchFamily="2" charset="2"/>
                <a:ea typeface="MS PGothic" panose="020B0600070205080204" pitchFamily="34" charset="-128"/>
                <a:cs typeface="+mn-cs"/>
              </a:rPr>
              <a:t>L</a:t>
            </a:r>
            <a:r>
              <a:rPr kumimoji="1" lang="en-US" altLang="ja-JP" sz="1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N int. in higher density nuclear matter.</a:t>
            </a:r>
            <a:endParaRPr kumimoji="1" lang="ja-JP" altLang="en-US" sz="1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4" name="スライド番号プレースホルダー 3">
            <a:extLst>
              <a:ext uri="{FF2B5EF4-FFF2-40B4-BE49-F238E27FC236}">
                <a16:creationId xmlns:a16="http://schemas.microsoft.com/office/drawing/2014/main" id="{C92C6FD4-146E-9B46-8D1E-D0B126C20B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4AEF59-F28E-467C-9EA3-92D1CFAD475A}"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19" name="グループ化 18">
            <a:extLst>
              <a:ext uri="{FF2B5EF4-FFF2-40B4-BE49-F238E27FC236}">
                <a16:creationId xmlns:a16="http://schemas.microsoft.com/office/drawing/2014/main" id="{93E7658A-49AE-7445-A543-982A95D259FE}"/>
              </a:ext>
            </a:extLst>
          </p:cNvPr>
          <p:cNvGrpSpPr/>
          <p:nvPr/>
        </p:nvGrpSpPr>
        <p:grpSpPr>
          <a:xfrm>
            <a:off x="955846" y="1394933"/>
            <a:ext cx="4505370" cy="1509245"/>
            <a:chOff x="4613504" y="4184975"/>
            <a:chExt cx="7342190" cy="2459545"/>
          </a:xfrm>
        </p:grpSpPr>
        <p:grpSp>
          <p:nvGrpSpPr>
            <p:cNvPr id="20" name="グループ化 19">
              <a:extLst>
                <a:ext uri="{FF2B5EF4-FFF2-40B4-BE49-F238E27FC236}">
                  <a16:creationId xmlns:a16="http://schemas.microsoft.com/office/drawing/2014/main" id="{A67E4AD2-477C-0DB1-D7E4-98269808EC30}"/>
                </a:ext>
              </a:extLst>
            </p:cNvPr>
            <p:cNvGrpSpPr/>
            <p:nvPr/>
          </p:nvGrpSpPr>
          <p:grpSpPr>
            <a:xfrm>
              <a:off x="4945218" y="5203607"/>
              <a:ext cx="552688" cy="527312"/>
              <a:chOff x="7052393" y="6023433"/>
              <a:chExt cx="552688" cy="527312"/>
            </a:xfrm>
          </p:grpSpPr>
          <p:grpSp>
            <p:nvGrpSpPr>
              <p:cNvPr id="248" name="グループ化 247">
                <a:extLst>
                  <a:ext uri="{FF2B5EF4-FFF2-40B4-BE49-F238E27FC236}">
                    <a16:creationId xmlns:a16="http://schemas.microsoft.com/office/drawing/2014/main" id="{8A357B88-0706-BC6E-C5D1-54590135A735}"/>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251" name="楕円 186">
                  <a:extLst>
                    <a:ext uri="{FF2B5EF4-FFF2-40B4-BE49-F238E27FC236}">
                      <a16:creationId xmlns:a16="http://schemas.microsoft.com/office/drawing/2014/main" id="{61A8F464-2ED2-D971-E3E7-FF90DDFFF690}"/>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52" name="楕円 187">
                  <a:extLst>
                    <a:ext uri="{FF2B5EF4-FFF2-40B4-BE49-F238E27FC236}">
                      <a16:creationId xmlns:a16="http://schemas.microsoft.com/office/drawing/2014/main" id="{02CB77D2-4735-9E35-1F0F-D60C29537C7D}"/>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53" name="楕円 188">
                  <a:extLst>
                    <a:ext uri="{FF2B5EF4-FFF2-40B4-BE49-F238E27FC236}">
                      <a16:creationId xmlns:a16="http://schemas.microsoft.com/office/drawing/2014/main" id="{39D21827-4A74-5F53-2180-E49540C92D9C}"/>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54" name="楕円 189">
                  <a:extLst>
                    <a:ext uri="{FF2B5EF4-FFF2-40B4-BE49-F238E27FC236}">
                      <a16:creationId xmlns:a16="http://schemas.microsoft.com/office/drawing/2014/main" id="{E26F47BA-FC4B-9D76-1C92-73429622F489}"/>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249" name="楕円 190">
                <a:extLst>
                  <a:ext uri="{FF2B5EF4-FFF2-40B4-BE49-F238E27FC236}">
                    <a16:creationId xmlns:a16="http://schemas.microsoft.com/office/drawing/2014/main" id="{4B90C645-E77C-6166-21CF-4B0E7EC93528}"/>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50" name="楕円 191">
                <a:extLst>
                  <a:ext uri="{FF2B5EF4-FFF2-40B4-BE49-F238E27FC236}">
                    <a16:creationId xmlns:a16="http://schemas.microsoft.com/office/drawing/2014/main" id="{5263623B-C13C-11E1-CAC6-AA94240D0748}"/>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22" name="グループ化 21">
              <a:extLst>
                <a:ext uri="{FF2B5EF4-FFF2-40B4-BE49-F238E27FC236}">
                  <a16:creationId xmlns:a16="http://schemas.microsoft.com/office/drawing/2014/main" id="{D0DC646A-EE0F-343A-A6A8-9AEC4FD7E3FC}"/>
                </a:ext>
              </a:extLst>
            </p:cNvPr>
            <p:cNvGrpSpPr/>
            <p:nvPr/>
          </p:nvGrpSpPr>
          <p:grpSpPr>
            <a:xfrm>
              <a:off x="4829086" y="4966976"/>
              <a:ext cx="1169009" cy="1149499"/>
              <a:chOff x="8548663" y="2693012"/>
              <a:chExt cx="1419345" cy="1461213"/>
            </a:xfrm>
            <a:effectLst>
              <a:glow rad="152400">
                <a:schemeClr val="tx1">
                  <a:alpha val="60000"/>
                </a:schemeClr>
              </a:glow>
            </a:effectLst>
          </p:grpSpPr>
          <p:grpSp>
            <p:nvGrpSpPr>
              <p:cNvPr id="211" name="グループ化 210">
                <a:extLst>
                  <a:ext uri="{FF2B5EF4-FFF2-40B4-BE49-F238E27FC236}">
                    <a16:creationId xmlns:a16="http://schemas.microsoft.com/office/drawing/2014/main" id="{3AE2B447-533D-B2C2-B899-EFCBE45243F9}"/>
                  </a:ext>
                </a:extLst>
              </p:cNvPr>
              <p:cNvGrpSpPr/>
              <p:nvPr/>
            </p:nvGrpSpPr>
            <p:grpSpPr>
              <a:xfrm>
                <a:off x="9016203" y="3802261"/>
                <a:ext cx="565443" cy="351964"/>
                <a:chOff x="9893405" y="8501087"/>
                <a:chExt cx="565443" cy="332200"/>
              </a:xfrm>
            </p:grpSpPr>
            <p:sp>
              <p:nvSpPr>
                <p:cNvPr id="246" name="楕円 246">
                  <a:extLst>
                    <a:ext uri="{FF2B5EF4-FFF2-40B4-BE49-F238E27FC236}">
                      <a16:creationId xmlns:a16="http://schemas.microsoft.com/office/drawing/2014/main" id="{B31EF720-6FD0-FBBD-CABB-F130EDFA947A}"/>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47" name="楕円 228">
                  <a:extLst>
                    <a:ext uri="{FF2B5EF4-FFF2-40B4-BE49-F238E27FC236}">
                      <a16:creationId xmlns:a16="http://schemas.microsoft.com/office/drawing/2014/main" id="{C413EC4F-AD8A-B915-CA57-9D92D56B63EF}"/>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212" name="楕円 234">
                <a:extLst>
                  <a:ext uri="{FF2B5EF4-FFF2-40B4-BE49-F238E27FC236}">
                    <a16:creationId xmlns:a16="http://schemas.microsoft.com/office/drawing/2014/main" id="{511A0DE1-56A4-1CD7-61C5-E11FC824A1C4}"/>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13" name="楕円 239">
                <a:extLst>
                  <a:ext uri="{FF2B5EF4-FFF2-40B4-BE49-F238E27FC236}">
                    <a16:creationId xmlns:a16="http://schemas.microsoft.com/office/drawing/2014/main" id="{26D67052-0A7B-2F1E-016A-84CB3929C82E}"/>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14" name="楕円 249">
                <a:extLst>
                  <a:ext uri="{FF2B5EF4-FFF2-40B4-BE49-F238E27FC236}">
                    <a16:creationId xmlns:a16="http://schemas.microsoft.com/office/drawing/2014/main" id="{9E28848E-0D46-8EBA-9BB8-C2F7C151962A}"/>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15" name="楕円 229">
                <a:extLst>
                  <a:ext uri="{FF2B5EF4-FFF2-40B4-BE49-F238E27FC236}">
                    <a16:creationId xmlns:a16="http://schemas.microsoft.com/office/drawing/2014/main" id="{039684C8-63B6-EA6A-F9BF-A3312368F50D}"/>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16" name="楕円 248">
                <a:extLst>
                  <a:ext uri="{FF2B5EF4-FFF2-40B4-BE49-F238E27FC236}">
                    <a16:creationId xmlns:a16="http://schemas.microsoft.com/office/drawing/2014/main" id="{1AF75D6D-0CE5-717D-417B-232DAB00E475}"/>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17" name="楕円 227">
                <a:extLst>
                  <a:ext uri="{FF2B5EF4-FFF2-40B4-BE49-F238E27FC236}">
                    <a16:creationId xmlns:a16="http://schemas.microsoft.com/office/drawing/2014/main" id="{BFD4511D-A9A1-BB5E-E050-26FFA8383347}"/>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18" name="楕円 247">
                <a:extLst>
                  <a:ext uri="{FF2B5EF4-FFF2-40B4-BE49-F238E27FC236}">
                    <a16:creationId xmlns:a16="http://schemas.microsoft.com/office/drawing/2014/main" id="{1841AA2E-A4B7-E72A-F0CB-6AE009A99542}"/>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19" name="楕円 245">
                <a:extLst>
                  <a:ext uri="{FF2B5EF4-FFF2-40B4-BE49-F238E27FC236}">
                    <a16:creationId xmlns:a16="http://schemas.microsoft.com/office/drawing/2014/main" id="{303C32E2-9FF6-CC08-682B-128F7774DC96}"/>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220" name="グループ化 219">
                <a:extLst>
                  <a:ext uri="{FF2B5EF4-FFF2-40B4-BE49-F238E27FC236}">
                    <a16:creationId xmlns:a16="http://schemas.microsoft.com/office/drawing/2014/main" id="{0FC97366-E48E-62AE-084F-19CAEE565DBE}"/>
                  </a:ext>
                </a:extLst>
              </p:cNvPr>
              <p:cNvGrpSpPr/>
              <p:nvPr/>
            </p:nvGrpSpPr>
            <p:grpSpPr>
              <a:xfrm>
                <a:off x="8548663" y="2693012"/>
                <a:ext cx="869371" cy="1047056"/>
                <a:chOff x="7744914" y="5623414"/>
                <a:chExt cx="869371" cy="988262"/>
              </a:xfrm>
              <a:effectLst/>
            </p:grpSpPr>
            <p:sp>
              <p:nvSpPr>
                <p:cNvPr id="236" name="楕円 216">
                  <a:extLst>
                    <a:ext uri="{FF2B5EF4-FFF2-40B4-BE49-F238E27FC236}">
                      <a16:creationId xmlns:a16="http://schemas.microsoft.com/office/drawing/2014/main" id="{98BD7F41-C70E-B5CD-D70C-A3226233D840}"/>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237" name="グループ化 236">
                  <a:extLst>
                    <a:ext uri="{FF2B5EF4-FFF2-40B4-BE49-F238E27FC236}">
                      <a16:creationId xmlns:a16="http://schemas.microsoft.com/office/drawing/2014/main" id="{B3D53BFF-3012-93A8-010F-E6AFDF037EE3}"/>
                    </a:ext>
                  </a:extLst>
                </p:cNvPr>
                <p:cNvGrpSpPr/>
                <p:nvPr/>
              </p:nvGrpSpPr>
              <p:grpSpPr>
                <a:xfrm>
                  <a:off x="7744914" y="5791967"/>
                  <a:ext cx="766153" cy="819709"/>
                  <a:chOff x="8480169" y="6305404"/>
                  <a:chExt cx="766153" cy="819709"/>
                </a:xfrm>
              </p:grpSpPr>
              <p:sp>
                <p:nvSpPr>
                  <p:cNvPr id="238" name="楕円 221">
                    <a:extLst>
                      <a:ext uri="{FF2B5EF4-FFF2-40B4-BE49-F238E27FC236}">
                        <a16:creationId xmlns:a16="http://schemas.microsoft.com/office/drawing/2014/main" id="{810E64D9-6CDA-BC6A-2CC0-3EA35DAF06E2}"/>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39" name="楕円 218">
                    <a:extLst>
                      <a:ext uri="{FF2B5EF4-FFF2-40B4-BE49-F238E27FC236}">
                        <a16:creationId xmlns:a16="http://schemas.microsoft.com/office/drawing/2014/main" id="{BEDEDBF5-5F46-62E4-489A-E1D2A717C0D5}"/>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40" name="楕円 219">
                    <a:extLst>
                      <a:ext uri="{FF2B5EF4-FFF2-40B4-BE49-F238E27FC236}">
                        <a16:creationId xmlns:a16="http://schemas.microsoft.com/office/drawing/2014/main" id="{819C7B58-6454-C156-7CE9-966851CF6A8A}"/>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41" name="楕円 220">
                    <a:extLst>
                      <a:ext uri="{FF2B5EF4-FFF2-40B4-BE49-F238E27FC236}">
                        <a16:creationId xmlns:a16="http://schemas.microsoft.com/office/drawing/2014/main" id="{94A10E46-5A11-2A7F-07F4-74AAE71D15E4}"/>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42" name="楕円 222">
                    <a:extLst>
                      <a:ext uri="{FF2B5EF4-FFF2-40B4-BE49-F238E27FC236}">
                        <a16:creationId xmlns:a16="http://schemas.microsoft.com/office/drawing/2014/main" id="{85CAECFD-C2BA-E776-7520-BDAD0D60EA32}"/>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43" name="楕円 223">
                    <a:extLst>
                      <a:ext uri="{FF2B5EF4-FFF2-40B4-BE49-F238E27FC236}">
                        <a16:creationId xmlns:a16="http://schemas.microsoft.com/office/drawing/2014/main" id="{95A5B326-50DF-A47D-7385-0080BDFCE47C}"/>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44" name="楕円 224">
                    <a:extLst>
                      <a:ext uri="{FF2B5EF4-FFF2-40B4-BE49-F238E27FC236}">
                        <a16:creationId xmlns:a16="http://schemas.microsoft.com/office/drawing/2014/main" id="{F4754492-4936-D720-0496-34686B31206A}"/>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45" name="楕円 225">
                    <a:extLst>
                      <a:ext uri="{FF2B5EF4-FFF2-40B4-BE49-F238E27FC236}">
                        <a16:creationId xmlns:a16="http://schemas.microsoft.com/office/drawing/2014/main" id="{DE07559A-B4B9-CB93-C5D6-77C02B54CA27}"/>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221" name="楕円 226">
                <a:extLst>
                  <a:ext uri="{FF2B5EF4-FFF2-40B4-BE49-F238E27FC236}">
                    <a16:creationId xmlns:a16="http://schemas.microsoft.com/office/drawing/2014/main" id="{AB597010-BFF7-E806-993D-D0360541D9A9}"/>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2" name="楕円 230">
                <a:extLst>
                  <a:ext uri="{FF2B5EF4-FFF2-40B4-BE49-F238E27FC236}">
                    <a16:creationId xmlns:a16="http://schemas.microsoft.com/office/drawing/2014/main" id="{C8025A49-3EC7-1450-6492-E6829892BE39}"/>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23" name="楕円 231">
                <a:extLst>
                  <a:ext uri="{FF2B5EF4-FFF2-40B4-BE49-F238E27FC236}">
                    <a16:creationId xmlns:a16="http://schemas.microsoft.com/office/drawing/2014/main" id="{23C40385-75FD-1E23-3AC8-AF4B3C7BD458}"/>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4" name="楕円 233">
                <a:extLst>
                  <a:ext uri="{FF2B5EF4-FFF2-40B4-BE49-F238E27FC236}">
                    <a16:creationId xmlns:a16="http://schemas.microsoft.com/office/drawing/2014/main" id="{8CDA0121-6F51-5A6B-DB89-3263AEDBC10D}"/>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5" name="楕円 235">
                <a:extLst>
                  <a:ext uri="{FF2B5EF4-FFF2-40B4-BE49-F238E27FC236}">
                    <a16:creationId xmlns:a16="http://schemas.microsoft.com/office/drawing/2014/main" id="{CEB11798-33FF-2149-C0B2-B75641E937D0}"/>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6" name="楕円 236">
                <a:extLst>
                  <a:ext uri="{FF2B5EF4-FFF2-40B4-BE49-F238E27FC236}">
                    <a16:creationId xmlns:a16="http://schemas.microsoft.com/office/drawing/2014/main" id="{B86E87F6-FC4D-FE3B-1018-1893F3655992}"/>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7" name="楕円 240">
                <a:extLst>
                  <a:ext uri="{FF2B5EF4-FFF2-40B4-BE49-F238E27FC236}">
                    <a16:creationId xmlns:a16="http://schemas.microsoft.com/office/drawing/2014/main" id="{776ED882-55DD-20BC-F209-40831ECD1189}"/>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28" name="楕円 241">
                <a:extLst>
                  <a:ext uri="{FF2B5EF4-FFF2-40B4-BE49-F238E27FC236}">
                    <a16:creationId xmlns:a16="http://schemas.microsoft.com/office/drawing/2014/main" id="{8CCABDF1-FC7E-A8E0-5AC4-2020AEF45064}"/>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29" name="楕円 243">
                <a:extLst>
                  <a:ext uri="{FF2B5EF4-FFF2-40B4-BE49-F238E27FC236}">
                    <a16:creationId xmlns:a16="http://schemas.microsoft.com/office/drawing/2014/main" id="{A91D1A92-9AC9-7189-236B-7287A12F7C4B}"/>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30" name="楕円 244">
                <a:extLst>
                  <a:ext uri="{FF2B5EF4-FFF2-40B4-BE49-F238E27FC236}">
                    <a16:creationId xmlns:a16="http://schemas.microsoft.com/office/drawing/2014/main" id="{291F386F-E4C3-55EA-C2C2-D483D15E961C}"/>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31" name="楕円 242">
                <a:extLst>
                  <a:ext uri="{FF2B5EF4-FFF2-40B4-BE49-F238E27FC236}">
                    <a16:creationId xmlns:a16="http://schemas.microsoft.com/office/drawing/2014/main" id="{EC7CF7A9-7FEA-4D23-E2DB-85CC58331625}"/>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32" name="楕円 232">
                <a:extLst>
                  <a:ext uri="{FF2B5EF4-FFF2-40B4-BE49-F238E27FC236}">
                    <a16:creationId xmlns:a16="http://schemas.microsoft.com/office/drawing/2014/main" id="{26D1A42A-6743-9903-DBCA-A938A763FD5B}"/>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33" name="楕円 250">
                <a:extLst>
                  <a:ext uri="{FF2B5EF4-FFF2-40B4-BE49-F238E27FC236}">
                    <a16:creationId xmlns:a16="http://schemas.microsoft.com/office/drawing/2014/main" id="{EA521129-A0B5-6A6D-9500-901E1846533D}"/>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34" name="楕円 237">
                <a:extLst>
                  <a:ext uri="{FF2B5EF4-FFF2-40B4-BE49-F238E27FC236}">
                    <a16:creationId xmlns:a16="http://schemas.microsoft.com/office/drawing/2014/main" id="{49ED901E-DD6B-6296-C1FA-B1E6E0CFACAD}"/>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35" name="楕円 238">
                <a:extLst>
                  <a:ext uri="{FF2B5EF4-FFF2-40B4-BE49-F238E27FC236}">
                    <a16:creationId xmlns:a16="http://schemas.microsoft.com/office/drawing/2014/main" id="{F303E554-4DBC-C87F-CE97-9E0185508143}"/>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29" name="Picture 36" descr="K:\ns_inside.jpg">
              <a:extLst>
                <a:ext uri="{FF2B5EF4-FFF2-40B4-BE49-F238E27FC236}">
                  <a16:creationId xmlns:a16="http://schemas.microsoft.com/office/drawing/2014/main" id="{62185E6A-2F84-115B-69C4-1E12463EC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504" y="5025892"/>
              <a:ext cx="1431234" cy="106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楕円 214">
              <a:extLst>
                <a:ext uri="{FF2B5EF4-FFF2-40B4-BE49-F238E27FC236}">
                  <a16:creationId xmlns:a16="http://schemas.microsoft.com/office/drawing/2014/main" id="{44FD40D1-DBB0-4605-A1C8-ED1815109D7D}"/>
                </a:ext>
              </a:extLst>
            </p:cNvPr>
            <p:cNvSpPr/>
            <p:nvPr/>
          </p:nvSpPr>
          <p:spPr bwMode="auto">
            <a:xfrm rot="8479710">
              <a:off x="5272389" y="5456655"/>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31" name="Rectangle 21">
              <a:extLst>
                <a:ext uri="{FF2B5EF4-FFF2-40B4-BE49-F238E27FC236}">
                  <a16:creationId xmlns:a16="http://schemas.microsoft.com/office/drawing/2014/main" id="{61334E66-8DF9-9355-B698-10D712535886}"/>
                </a:ext>
              </a:extLst>
            </p:cNvPr>
            <p:cNvSpPr>
              <a:spLocks noChangeArrowheads="1"/>
            </p:cNvSpPr>
            <p:nvPr/>
          </p:nvSpPr>
          <p:spPr bwMode="auto">
            <a:xfrm>
              <a:off x="5293576" y="5220450"/>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grpSp>
          <p:nvGrpSpPr>
            <p:cNvPr id="32" name="グループ化 31">
              <a:extLst>
                <a:ext uri="{FF2B5EF4-FFF2-40B4-BE49-F238E27FC236}">
                  <a16:creationId xmlns:a16="http://schemas.microsoft.com/office/drawing/2014/main" id="{FD567C64-0763-6936-4379-BE0EDFB8B814}"/>
                </a:ext>
              </a:extLst>
            </p:cNvPr>
            <p:cNvGrpSpPr/>
            <p:nvPr/>
          </p:nvGrpSpPr>
          <p:grpSpPr>
            <a:xfrm>
              <a:off x="6638663" y="5183673"/>
              <a:ext cx="552688" cy="527312"/>
              <a:chOff x="7052393" y="6023433"/>
              <a:chExt cx="552688" cy="527312"/>
            </a:xfrm>
          </p:grpSpPr>
          <p:grpSp>
            <p:nvGrpSpPr>
              <p:cNvPr id="204" name="グループ化 203">
                <a:extLst>
                  <a:ext uri="{FF2B5EF4-FFF2-40B4-BE49-F238E27FC236}">
                    <a16:creationId xmlns:a16="http://schemas.microsoft.com/office/drawing/2014/main" id="{AEE013A3-92FC-725C-944C-1AD989988566}"/>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207" name="楕円 186">
                  <a:extLst>
                    <a:ext uri="{FF2B5EF4-FFF2-40B4-BE49-F238E27FC236}">
                      <a16:creationId xmlns:a16="http://schemas.microsoft.com/office/drawing/2014/main" id="{6FBD0545-6E5B-D3C9-A4E8-D14831C3C3D1}"/>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08" name="楕円 187">
                  <a:extLst>
                    <a:ext uri="{FF2B5EF4-FFF2-40B4-BE49-F238E27FC236}">
                      <a16:creationId xmlns:a16="http://schemas.microsoft.com/office/drawing/2014/main" id="{FB623754-D134-8818-2278-006E0F80DE43}"/>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09" name="楕円 188">
                  <a:extLst>
                    <a:ext uri="{FF2B5EF4-FFF2-40B4-BE49-F238E27FC236}">
                      <a16:creationId xmlns:a16="http://schemas.microsoft.com/office/drawing/2014/main" id="{D10CC26C-8CF3-70D0-BD49-0E5A69C7C6BF}"/>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10" name="楕円 189">
                  <a:extLst>
                    <a:ext uri="{FF2B5EF4-FFF2-40B4-BE49-F238E27FC236}">
                      <a16:creationId xmlns:a16="http://schemas.microsoft.com/office/drawing/2014/main" id="{DCE8ECE5-8ECF-0271-022A-8A197BDB7E58}"/>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205" name="楕円 190">
                <a:extLst>
                  <a:ext uri="{FF2B5EF4-FFF2-40B4-BE49-F238E27FC236}">
                    <a16:creationId xmlns:a16="http://schemas.microsoft.com/office/drawing/2014/main" id="{FDD3171B-A9E2-0CDD-DD61-2E1A8F76D081}"/>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06" name="楕円 191">
                <a:extLst>
                  <a:ext uri="{FF2B5EF4-FFF2-40B4-BE49-F238E27FC236}">
                    <a16:creationId xmlns:a16="http://schemas.microsoft.com/office/drawing/2014/main" id="{57935D76-CDAA-D08B-9E62-58455B753D67}"/>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33" name="グループ化 32">
              <a:extLst>
                <a:ext uri="{FF2B5EF4-FFF2-40B4-BE49-F238E27FC236}">
                  <a16:creationId xmlns:a16="http://schemas.microsoft.com/office/drawing/2014/main" id="{44D37E59-CA77-FF38-63C1-4D949BEDDD3B}"/>
                </a:ext>
              </a:extLst>
            </p:cNvPr>
            <p:cNvGrpSpPr/>
            <p:nvPr/>
          </p:nvGrpSpPr>
          <p:grpSpPr>
            <a:xfrm>
              <a:off x="6522531" y="4947042"/>
              <a:ext cx="1169009" cy="1149499"/>
              <a:chOff x="8548663" y="2693012"/>
              <a:chExt cx="1419345" cy="1461213"/>
            </a:xfrm>
            <a:effectLst>
              <a:glow rad="152400">
                <a:schemeClr val="tx1">
                  <a:alpha val="60000"/>
                </a:schemeClr>
              </a:glow>
            </a:effectLst>
          </p:grpSpPr>
          <p:grpSp>
            <p:nvGrpSpPr>
              <p:cNvPr id="167" name="グループ化 166">
                <a:extLst>
                  <a:ext uri="{FF2B5EF4-FFF2-40B4-BE49-F238E27FC236}">
                    <a16:creationId xmlns:a16="http://schemas.microsoft.com/office/drawing/2014/main" id="{C6057AFB-4E56-FA53-4BA9-AAA82D254DB8}"/>
                  </a:ext>
                </a:extLst>
              </p:cNvPr>
              <p:cNvGrpSpPr/>
              <p:nvPr/>
            </p:nvGrpSpPr>
            <p:grpSpPr>
              <a:xfrm>
                <a:off x="9016203" y="3802261"/>
                <a:ext cx="565443" cy="351964"/>
                <a:chOff x="9893405" y="8501087"/>
                <a:chExt cx="565443" cy="332200"/>
              </a:xfrm>
            </p:grpSpPr>
            <p:sp>
              <p:nvSpPr>
                <p:cNvPr id="202" name="楕円 246">
                  <a:extLst>
                    <a:ext uri="{FF2B5EF4-FFF2-40B4-BE49-F238E27FC236}">
                      <a16:creationId xmlns:a16="http://schemas.microsoft.com/office/drawing/2014/main" id="{F861CE52-36A0-F7DC-E28B-EF9803596496}"/>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203" name="楕円 228">
                  <a:extLst>
                    <a:ext uri="{FF2B5EF4-FFF2-40B4-BE49-F238E27FC236}">
                      <a16:creationId xmlns:a16="http://schemas.microsoft.com/office/drawing/2014/main" id="{0A068CD0-8240-DF0C-41B3-06DA1CD24018}"/>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68" name="楕円 234">
                <a:extLst>
                  <a:ext uri="{FF2B5EF4-FFF2-40B4-BE49-F238E27FC236}">
                    <a16:creationId xmlns:a16="http://schemas.microsoft.com/office/drawing/2014/main" id="{B2EDA4D2-8C1F-7ED4-29C0-E4570DC6DEE1}"/>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9" name="楕円 239">
                <a:extLst>
                  <a:ext uri="{FF2B5EF4-FFF2-40B4-BE49-F238E27FC236}">
                    <a16:creationId xmlns:a16="http://schemas.microsoft.com/office/drawing/2014/main" id="{A4E8A8CE-B025-50DC-C961-F8784141D797}"/>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0" name="楕円 249">
                <a:extLst>
                  <a:ext uri="{FF2B5EF4-FFF2-40B4-BE49-F238E27FC236}">
                    <a16:creationId xmlns:a16="http://schemas.microsoft.com/office/drawing/2014/main" id="{2DE3241B-A079-07D0-1B17-9EBA289E14C3}"/>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1" name="楕円 229">
                <a:extLst>
                  <a:ext uri="{FF2B5EF4-FFF2-40B4-BE49-F238E27FC236}">
                    <a16:creationId xmlns:a16="http://schemas.microsoft.com/office/drawing/2014/main" id="{CCF0FB82-FA83-B038-977D-5E5E0BDCDA90}"/>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2" name="楕円 248">
                <a:extLst>
                  <a:ext uri="{FF2B5EF4-FFF2-40B4-BE49-F238E27FC236}">
                    <a16:creationId xmlns:a16="http://schemas.microsoft.com/office/drawing/2014/main" id="{014BE906-5A44-026F-1CCE-8D94BF888888}"/>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73" name="楕円 227">
                <a:extLst>
                  <a:ext uri="{FF2B5EF4-FFF2-40B4-BE49-F238E27FC236}">
                    <a16:creationId xmlns:a16="http://schemas.microsoft.com/office/drawing/2014/main" id="{BDFBC51F-F702-4BF8-751B-127953E4DB73}"/>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4" name="楕円 247">
                <a:extLst>
                  <a:ext uri="{FF2B5EF4-FFF2-40B4-BE49-F238E27FC236}">
                    <a16:creationId xmlns:a16="http://schemas.microsoft.com/office/drawing/2014/main" id="{90807E77-D2E4-40DB-2639-B1C8A89C2C60}"/>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75" name="楕円 245">
                <a:extLst>
                  <a:ext uri="{FF2B5EF4-FFF2-40B4-BE49-F238E27FC236}">
                    <a16:creationId xmlns:a16="http://schemas.microsoft.com/office/drawing/2014/main" id="{BA0B715E-532F-A3FD-A834-B74AFD70E55E}"/>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76" name="グループ化 175">
                <a:extLst>
                  <a:ext uri="{FF2B5EF4-FFF2-40B4-BE49-F238E27FC236}">
                    <a16:creationId xmlns:a16="http://schemas.microsoft.com/office/drawing/2014/main" id="{3B0C7A45-8351-228C-2D8D-679C3107E374}"/>
                  </a:ext>
                </a:extLst>
              </p:cNvPr>
              <p:cNvGrpSpPr/>
              <p:nvPr/>
            </p:nvGrpSpPr>
            <p:grpSpPr>
              <a:xfrm>
                <a:off x="8548663" y="2693012"/>
                <a:ext cx="869371" cy="1047056"/>
                <a:chOff x="7744914" y="5623414"/>
                <a:chExt cx="869371" cy="988262"/>
              </a:xfrm>
              <a:effectLst/>
            </p:grpSpPr>
            <p:sp>
              <p:nvSpPr>
                <p:cNvPr id="192" name="楕円 216">
                  <a:extLst>
                    <a:ext uri="{FF2B5EF4-FFF2-40B4-BE49-F238E27FC236}">
                      <a16:creationId xmlns:a16="http://schemas.microsoft.com/office/drawing/2014/main" id="{E7D89628-8241-8766-7C18-4FBD3DFF9866}"/>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93" name="グループ化 192">
                  <a:extLst>
                    <a:ext uri="{FF2B5EF4-FFF2-40B4-BE49-F238E27FC236}">
                      <a16:creationId xmlns:a16="http://schemas.microsoft.com/office/drawing/2014/main" id="{E638AC67-23AE-7AE2-910E-83AF91292317}"/>
                    </a:ext>
                  </a:extLst>
                </p:cNvPr>
                <p:cNvGrpSpPr/>
                <p:nvPr/>
              </p:nvGrpSpPr>
              <p:grpSpPr>
                <a:xfrm>
                  <a:off x="7744914" y="5791967"/>
                  <a:ext cx="766153" cy="819709"/>
                  <a:chOff x="8480169" y="6305404"/>
                  <a:chExt cx="766153" cy="819709"/>
                </a:xfrm>
              </p:grpSpPr>
              <p:sp>
                <p:nvSpPr>
                  <p:cNvPr id="194" name="楕円 221">
                    <a:extLst>
                      <a:ext uri="{FF2B5EF4-FFF2-40B4-BE49-F238E27FC236}">
                        <a16:creationId xmlns:a16="http://schemas.microsoft.com/office/drawing/2014/main" id="{5703BFFB-B370-FC39-8977-631A30D866CD}"/>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5" name="楕円 218">
                    <a:extLst>
                      <a:ext uri="{FF2B5EF4-FFF2-40B4-BE49-F238E27FC236}">
                        <a16:creationId xmlns:a16="http://schemas.microsoft.com/office/drawing/2014/main" id="{11EA0F0F-1217-1879-B605-B3FB4F92AB20}"/>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6" name="楕円 219">
                    <a:extLst>
                      <a:ext uri="{FF2B5EF4-FFF2-40B4-BE49-F238E27FC236}">
                        <a16:creationId xmlns:a16="http://schemas.microsoft.com/office/drawing/2014/main" id="{ED54C2B8-37F4-6AC5-0CB1-032982C3E496}"/>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97" name="楕円 220">
                    <a:extLst>
                      <a:ext uri="{FF2B5EF4-FFF2-40B4-BE49-F238E27FC236}">
                        <a16:creationId xmlns:a16="http://schemas.microsoft.com/office/drawing/2014/main" id="{6490BAF2-D975-C6CF-CBF4-4C8284776EDF}"/>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8" name="楕円 222">
                    <a:extLst>
                      <a:ext uri="{FF2B5EF4-FFF2-40B4-BE49-F238E27FC236}">
                        <a16:creationId xmlns:a16="http://schemas.microsoft.com/office/drawing/2014/main" id="{AEAB86AF-AA39-0F5A-CB9D-507F01233FBB}"/>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9" name="楕円 223">
                    <a:extLst>
                      <a:ext uri="{FF2B5EF4-FFF2-40B4-BE49-F238E27FC236}">
                        <a16:creationId xmlns:a16="http://schemas.microsoft.com/office/drawing/2014/main" id="{6230E9A1-ED6A-D67A-3A1B-A54D1C622FB1}"/>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00" name="楕円 224">
                    <a:extLst>
                      <a:ext uri="{FF2B5EF4-FFF2-40B4-BE49-F238E27FC236}">
                        <a16:creationId xmlns:a16="http://schemas.microsoft.com/office/drawing/2014/main" id="{EB0165C5-888F-6721-75DD-50DBDBCD573F}"/>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201" name="楕円 225">
                    <a:extLst>
                      <a:ext uri="{FF2B5EF4-FFF2-40B4-BE49-F238E27FC236}">
                        <a16:creationId xmlns:a16="http://schemas.microsoft.com/office/drawing/2014/main" id="{2991938A-DEEB-9AA1-4F59-CC5DAC6C391D}"/>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177" name="楕円 226">
                <a:extLst>
                  <a:ext uri="{FF2B5EF4-FFF2-40B4-BE49-F238E27FC236}">
                    <a16:creationId xmlns:a16="http://schemas.microsoft.com/office/drawing/2014/main" id="{7C564245-5B4D-8983-9D08-878DCC8FFE98}"/>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78" name="楕円 230">
                <a:extLst>
                  <a:ext uri="{FF2B5EF4-FFF2-40B4-BE49-F238E27FC236}">
                    <a16:creationId xmlns:a16="http://schemas.microsoft.com/office/drawing/2014/main" id="{5DA3AD25-3336-05EF-B6A7-5737B84AFEA3}"/>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79" name="楕円 231">
                <a:extLst>
                  <a:ext uri="{FF2B5EF4-FFF2-40B4-BE49-F238E27FC236}">
                    <a16:creationId xmlns:a16="http://schemas.microsoft.com/office/drawing/2014/main" id="{67571A97-ED7A-5E16-B2E2-84748DC4592F}"/>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0" name="楕円 233">
                <a:extLst>
                  <a:ext uri="{FF2B5EF4-FFF2-40B4-BE49-F238E27FC236}">
                    <a16:creationId xmlns:a16="http://schemas.microsoft.com/office/drawing/2014/main" id="{6C8791FA-03AA-4E86-4A35-95AF279F1339}"/>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1" name="楕円 235">
                <a:extLst>
                  <a:ext uri="{FF2B5EF4-FFF2-40B4-BE49-F238E27FC236}">
                    <a16:creationId xmlns:a16="http://schemas.microsoft.com/office/drawing/2014/main" id="{EE88F748-3E59-4DA9-2CE6-C5B2EEB9EABC}"/>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2" name="楕円 236">
                <a:extLst>
                  <a:ext uri="{FF2B5EF4-FFF2-40B4-BE49-F238E27FC236}">
                    <a16:creationId xmlns:a16="http://schemas.microsoft.com/office/drawing/2014/main" id="{3CDE0EA5-C7F4-F799-92DC-35AE3897BB49}"/>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3" name="楕円 240">
                <a:extLst>
                  <a:ext uri="{FF2B5EF4-FFF2-40B4-BE49-F238E27FC236}">
                    <a16:creationId xmlns:a16="http://schemas.microsoft.com/office/drawing/2014/main" id="{6FCDFE1D-7523-A5A3-6819-16E4A3090F79}"/>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4" name="楕円 241">
                <a:extLst>
                  <a:ext uri="{FF2B5EF4-FFF2-40B4-BE49-F238E27FC236}">
                    <a16:creationId xmlns:a16="http://schemas.microsoft.com/office/drawing/2014/main" id="{A9217877-9E47-B1B6-A441-BE333BAD6665}"/>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5" name="楕円 243">
                <a:extLst>
                  <a:ext uri="{FF2B5EF4-FFF2-40B4-BE49-F238E27FC236}">
                    <a16:creationId xmlns:a16="http://schemas.microsoft.com/office/drawing/2014/main" id="{A94F873D-3209-57FB-7CFF-1E528388C3DA}"/>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6" name="楕円 244">
                <a:extLst>
                  <a:ext uri="{FF2B5EF4-FFF2-40B4-BE49-F238E27FC236}">
                    <a16:creationId xmlns:a16="http://schemas.microsoft.com/office/drawing/2014/main" id="{ADC509AE-E65C-AD66-28D5-B763C6BD25F3}"/>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7" name="楕円 242">
                <a:extLst>
                  <a:ext uri="{FF2B5EF4-FFF2-40B4-BE49-F238E27FC236}">
                    <a16:creationId xmlns:a16="http://schemas.microsoft.com/office/drawing/2014/main" id="{5CF8B223-DB1C-D4FB-1F3D-A1DC41FE29B4}"/>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88" name="楕円 232">
                <a:extLst>
                  <a:ext uri="{FF2B5EF4-FFF2-40B4-BE49-F238E27FC236}">
                    <a16:creationId xmlns:a16="http://schemas.microsoft.com/office/drawing/2014/main" id="{3AE5A12A-0C88-E21B-A6E8-BB2620BBADC6}"/>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89" name="楕円 250">
                <a:extLst>
                  <a:ext uri="{FF2B5EF4-FFF2-40B4-BE49-F238E27FC236}">
                    <a16:creationId xmlns:a16="http://schemas.microsoft.com/office/drawing/2014/main" id="{D2742AE0-2680-B6D3-DF2F-D5EE60CBCAE2}"/>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90" name="楕円 237">
                <a:extLst>
                  <a:ext uri="{FF2B5EF4-FFF2-40B4-BE49-F238E27FC236}">
                    <a16:creationId xmlns:a16="http://schemas.microsoft.com/office/drawing/2014/main" id="{EBCB079E-529A-71E1-17DC-27B73E013FA0}"/>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91" name="楕円 238">
                <a:extLst>
                  <a:ext uri="{FF2B5EF4-FFF2-40B4-BE49-F238E27FC236}">
                    <a16:creationId xmlns:a16="http://schemas.microsoft.com/office/drawing/2014/main" id="{D89361A8-5779-65DD-A5DA-3FA3DEA4C523}"/>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34" name="Picture 36" descr="K:\ns_inside.jpg">
              <a:extLst>
                <a:ext uri="{FF2B5EF4-FFF2-40B4-BE49-F238E27FC236}">
                  <a16:creationId xmlns:a16="http://schemas.microsoft.com/office/drawing/2014/main" id="{B10D36C1-F807-E1F4-0F63-996319E43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949" y="5005958"/>
              <a:ext cx="1431234" cy="106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Rectangle 21">
              <a:extLst>
                <a:ext uri="{FF2B5EF4-FFF2-40B4-BE49-F238E27FC236}">
                  <a16:creationId xmlns:a16="http://schemas.microsoft.com/office/drawing/2014/main" id="{AA6E8F19-4ECB-8074-909C-A62A2B5603AC}"/>
                </a:ext>
              </a:extLst>
            </p:cNvPr>
            <p:cNvSpPr>
              <a:spLocks noChangeArrowheads="1"/>
            </p:cNvSpPr>
            <p:nvPr/>
          </p:nvSpPr>
          <p:spPr bwMode="auto">
            <a:xfrm>
              <a:off x="6987021" y="5200516"/>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51" name="円/楕円 50">
              <a:extLst>
                <a:ext uri="{FF2B5EF4-FFF2-40B4-BE49-F238E27FC236}">
                  <a16:creationId xmlns:a16="http://schemas.microsoft.com/office/drawing/2014/main" id="{B19D5A24-CEA1-2A0F-7B05-2EF2494D76AE}"/>
                </a:ext>
              </a:extLst>
            </p:cNvPr>
            <p:cNvSpPr/>
            <p:nvPr/>
          </p:nvSpPr>
          <p:spPr>
            <a:xfrm>
              <a:off x="6640119" y="5271384"/>
              <a:ext cx="856526"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58" name="グループ化 57">
              <a:extLst>
                <a:ext uri="{FF2B5EF4-FFF2-40B4-BE49-F238E27FC236}">
                  <a16:creationId xmlns:a16="http://schemas.microsoft.com/office/drawing/2014/main" id="{BA7554A6-D0E7-9F51-B9E3-35FC0E122997}"/>
                </a:ext>
              </a:extLst>
            </p:cNvPr>
            <p:cNvGrpSpPr/>
            <p:nvPr/>
          </p:nvGrpSpPr>
          <p:grpSpPr>
            <a:xfrm>
              <a:off x="8326965" y="5203607"/>
              <a:ext cx="552688" cy="527312"/>
              <a:chOff x="7052393" y="6023433"/>
              <a:chExt cx="552688" cy="527312"/>
            </a:xfrm>
          </p:grpSpPr>
          <p:grpSp>
            <p:nvGrpSpPr>
              <p:cNvPr id="160" name="グループ化 159">
                <a:extLst>
                  <a:ext uri="{FF2B5EF4-FFF2-40B4-BE49-F238E27FC236}">
                    <a16:creationId xmlns:a16="http://schemas.microsoft.com/office/drawing/2014/main" id="{848066DF-CDA8-FBC8-543C-CCA88112D499}"/>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163" name="楕円 186">
                  <a:extLst>
                    <a:ext uri="{FF2B5EF4-FFF2-40B4-BE49-F238E27FC236}">
                      <a16:creationId xmlns:a16="http://schemas.microsoft.com/office/drawing/2014/main" id="{813415F5-11D9-B7E7-C476-D867D25D9175}"/>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4" name="楕円 187">
                  <a:extLst>
                    <a:ext uri="{FF2B5EF4-FFF2-40B4-BE49-F238E27FC236}">
                      <a16:creationId xmlns:a16="http://schemas.microsoft.com/office/drawing/2014/main" id="{CCF4BCDD-3A58-62DC-5977-67FD1FE74BBB}"/>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65" name="楕円 188">
                  <a:extLst>
                    <a:ext uri="{FF2B5EF4-FFF2-40B4-BE49-F238E27FC236}">
                      <a16:creationId xmlns:a16="http://schemas.microsoft.com/office/drawing/2014/main" id="{9E65BD37-0ECF-7E1C-D61D-8562203BCDAE}"/>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6" name="楕円 189">
                  <a:extLst>
                    <a:ext uri="{FF2B5EF4-FFF2-40B4-BE49-F238E27FC236}">
                      <a16:creationId xmlns:a16="http://schemas.microsoft.com/office/drawing/2014/main" id="{FB9C9B54-4F41-C2D5-F415-29B3B99D6DA3}"/>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61" name="楕円 190">
                <a:extLst>
                  <a:ext uri="{FF2B5EF4-FFF2-40B4-BE49-F238E27FC236}">
                    <a16:creationId xmlns:a16="http://schemas.microsoft.com/office/drawing/2014/main" id="{D7C56CC9-45AB-CEF9-8602-85FFF49EF825}"/>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62" name="楕円 191">
                <a:extLst>
                  <a:ext uri="{FF2B5EF4-FFF2-40B4-BE49-F238E27FC236}">
                    <a16:creationId xmlns:a16="http://schemas.microsoft.com/office/drawing/2014/main" id="{3054CB27-723B-8732-9A0D-28F560B0929D}"/>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59" name="グループ化 58">
              <a:extLst>
                <a:ext uri="{FF2B5EF4-FFF2-40B4-BE49-F238E27FC236}">
                  <a16:creationId xmlns:a16="http://schemas.microsoft.com/office/drawing/2014/main" id="{4A19B728-1668-DC8F-96B8-AB34D469F50C}"/>
                </a:ext>
              </a:extLst>
            </p:cNvPr>
            <p:cNvGrpSpPr/>
            <p:nvPr/>
          </p:nvGrpSpPr>
          <p:grpSpPr>
            <a:xfrm>
              <a:off x="8210833" y="4966976"/>
              <a:ext cx="1169009" cy="1149499"/>
              <a:chOff x="8548663" y="2693012"/>
              <a:chExt cx="1419345" cy="1461213"/>
            </a:xfrm>
            <a:effectLst>
              <a:glow rad="152400">
                <a:schemeClr val="tx1">
                  <a:alpha val="60000"/>
                </a:schemeClr>
              </a:glow>
            </a:effectLst>
          </p:grpSpPr>
          <p:grpSp>
            <p:nvGrpSpPr>
              <p:cNvPr id="123" name="グループ化 122">
                <a:extLst>
                  <a:ext uri="{FF2B5EF4-FFF2-40B4-BE49-F238E27FC236}">
                    <a16:creationId xmlns:a16="http://schemas.microsoft.com/office/drawing/2014/main" id="{93271A11-AF5D-DE54-4A40-86229F444EDC}"/>
                  </a:ext>
                </a:extLst>
              </p:cNvPr>
              <p:cNvGrpSpPr/>
              <p:nvPr/>
            </p:nvGrpSpPr>
            <p:grpSpPr>
              <a:xfrm>
                <a:off x="9016203" y="3802261"/>
                <a:ext cx="565443" cy="351964"/>
                <a:chOff x="9893405" y="8501087"/>
                <a:chExt cx="565443" cy="332200"/>
              </a:xfrm>
            </p:grpSpPr>
            <p:sp>
              <p:nvSpPr>
                <p:cNvPr id="158" name="楕円 246">
                  <a:extLst>
                    <a:ext uri="{FF2B5EF4-FFF2-40B4-BE49-F238E27FC236}">
                      <a16:creationId xmlns:a16="http://schemas.microsoft.com/office/drawing/2014/main" id="{BF73AA28-D769-42D1-2567-1F2A990177F4}"/>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59" name="楕円 228">
                  <a:extLst>
                    <a:ext uri="{FF2B5EF4-FFF2-40B4-BE49-F238E27FC236}">
                      <a16:creationId xmlns:a16="http://schemas.microsoft.com/office/drawing/2014/main" id="{E986D0F4-F389-C514-199B-5693CA067BF1}"/>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24" name="楕円 234">
                <a:extLst>
                  <a:ext uri="{FF2B5EF4-FFF2-40B4-BE49-F238E27FC236}">
                    <a16:creationId xmlns:a16="http://schemas.microsoft.com/office/drawing/2014/main" id="{A33BAEAD-2BAF-BB57-1C94-79EC897F088B}"/>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5" name="楕円 239">
                <a:extLst>
                  <a:ext uri="{FF2B5EF4-FFF2-40B4-BE49-F238E27FC236}">
                    <a16:creationId xmlns:a16="http://schemas.microsoft.com/office/drawing/2014/main" id="{C21B0215-408B-5E16-CFAB-9046C31F2C50}"/>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6" name="楕円 249">
                <a:extLst>
                  <a:ext uri="{FF2B5EF4-FFF2-40B4-BE49-F238E27FC236}">
                    <a16:creationId xmlns:a16="http://schemas.microsoft.com/office/drawing/2014/main" id="{7B996506-B551-A3B9-4ABC-CA958A356F51}"/>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7" name="楕円 229">
                <a:extLst>
                  <a:ext uri="{FF2B5EF4-FFF2-40B4-BE49-F238E27FC236}">
                    <a16:creationId xmlns:a16="http://schemas.microsoft.com/office/drawing/2014/main" id="{9C726B0D-CB48-09F9-A9BB-13C9AA771664}"/>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8" name="楕円 248">
                <a:extLst>
                  <a:ext uri="{FF2B5EF4-FFF2-40B4-BE49-F238E27FC236}">
                    <a16:creationId xmlns:a16="http://schemas.microsoft.com/office/drawing/2014/main" id="{372C1BC1-C4CD-CAB7-22FE-1FEAD3DC3425}"/>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9" name="楕円 227">
                <a:extLst>
                  <a:ext uri="{FF2B5EF4-FFF2-40B4-BE49-F238E27FC236}">
                    <a16:creationId xmlns:a16="http://schemas.microsoft.com/office/drawing/2014/main" id="{9CA37C1B-68D0-46D0-0C7B-B0659ECDB5CF}"/>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30" name="楕円 247">
                <a:extLst>
                  <a:ext uri="{FF2B5EF4-FFF2-40B4-BE49-F238E27FC236}">
                    <a16:creationId xmlns:a16="http://schemas.microsoft.com/office/drawing/2014/main" id="{C689E375-2225-3AE4-9FF9-9CE1DA5DB1A1}"/>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1" name="楕円 245">
                <a:extLst>
                  <a:ext uri="{FF2B5EF4-FFF2-40B4-BE49-F238E27FC236}">
                    <a16:creationId xmlns:a16="http://schemas.microsoft.com/office/drawing/2014/main" id="{945498E6-38B2-EEF3-5C2E-22B8C5EB0015}"/>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32" name="グループ化 131">
                <a:extLst>
                  <a:ext uri="{FF2B5EF4-FFF2-40B4-BE49-F238E27FC236}">
                    <a16:creationId xmlns:a16="http://schemas.microsoft.com/office/drawing/2014/main" id="{29B08CF7-CFE9-64CF-9BBF-1347AA7E5E5F}"/>
                  </a:ext>
                </a:extLst>
              </p:cNvPr>
              <p:cNvGrpSpPr/>
              <p:nvPr/>
            </p:nvGrpSpPr>
            <p:grpSpPr>
              <a:xfrm>
                <a:off x="8548663" y="2693012"/>
                <a:ext cx="869371" cy="1047056"/>
                <a:chOff x="7744914" y="5623414"/>
                <a:chExt cx="869371" cy="988262"/>
              </a:xfrm>
              <a:effectLst/>
            </p:grpSpPr>
            <p:sp>
              <p:nvSpPr>
                <p:cNvPr id="148" name="楕円 216">
                  <a:extLst>
                    <a:ext uri="{FF2B5EF4-FFF2-40B4-BE49-F238E27FC236}">
                      <a16:creationId xmlns:a16="http://schemas.microsoft.com/office/drawing/2014/main" id="{E12B168F-3C84-30AE-0D68-4661FCA91329}"/>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49" name="グループ化 148">
                  <a:extLst>
                    <a:ext uri="{FF2B5EF4-FFF2-40B4-BE49-F238E27FC236}">
                      <a16:creationId xmlns:a16="http://schemas.microsoft.com/office/drawing/2014/main" id="{073D1C72-33CF-6437-BB85-5111E64830AB}"/>
                    </a:ext>
                  </a:extLst>
                </p:cNvPr>
                <p:cNvGrpSpPr/>
                <p:nvPr/>
              </p:nvGrpSpPr>
              <p:grpSpPr>
                <a:xfrm>
                  <a:off x="7744914" y="5791967"/>
                  <a:ext cx="766153" cy="819709"/>
                  <a:chOff x="8480169" y="6305404"/>
                  <a:chExt cx="766153" cy="819709"/>
                </a:xfrm>
              </p:grpSpPr>
              <p:sp>
                <p:nvSpPr>
                  <p:cNvPr id="150" name="楕円 221">
                    <a:extLst>
                      <a:ext uri="{FF2B5EF4-FFF2-40B4-BE49-F238E27FC236}">
                        <a16:creationId xmlns:a16="http://schemas.microsoft.com/office/drawing/2014/main" id="{DB2CFF01-1FB3-FDF7-3605-4947D8C53864}"/>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1" name="楕円 218">
                    <a:extLst>
                      <a:ext uri="{FF2B5EF4-FFF2-40B4-BE49-F238E27FC236}">
                        <a16:creationId xmlns:a16="http://schemas.microsoft.com/office/drawing/2014/main" id="{451C9261-F6E3-5057-F0F4-FD6565EA46E3}"/>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2" name="楕円 219">
                    <a:extLst>
                      <a:ext uri="{FF2B5EF4-FFF2-40B4-BE49-F238E27FC236}">
                        <a16:creationId xmlns:a16="http://schemas.microsoft.com/office/drawing/2014/main" id="{B93E2E65-9C6E-B4B6-9096-4032199A0EDB}"/>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53" name="楕円 220">
                    <a:extLst>
                      <a:ext uri="{FF2B5EF4-FFF2-40B4-BE49-F238E27FC236}">
                        <a16:creationId xmlns:a16="http://schemas.microsoft.com/office/drawing/2014/main" id="{613D1588-8FD2-6F75-ECFC-7A345E87C295}"/>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4" name="楕円 222">
                    <a:extLst>
                      <a:ext uri="{FF2B5EF4-FFF2-40B4-BE49-F238E27FC236}">
                        <a16:creationId xmlns:a16="http://schemas.microsoft.com/office/drawing/2014/main" id="{FE3EE76F-3D47-23EE-B584-12259240F558}"/>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5" name="楕円 223">
                    <a:extLst>
                      <a:ext uri="{FF2B5EF4-FFF2-40B4-BE49-F238E27FC236}">
                        <a16:creationId xmlns:a16="http://schemas.microsoft.com/office/drawing/2014/main" id="{31364035-D025-1DEF-F3D4-8A8A15DF8696}"/>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6" name="楕円 224">
                    <a:extLst>
                      <a:ext uri="{FF2B5EF4-FFF2-40B4-BE49-F238E27FC236}">
                        <a16:creationId xmlns:a16="http://schemas.microsoft.com/office/drawing/2014/main" id="{5F6F529D-B1F3-474F-72DF-7A793CF1155B}"/>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57" name="楕円 225">
                    <a:extLst>
                      <a:ext uri="{FF2B5EF4-FFF2-40B4-BE49-F238E27FC236}">
                        <a16:creationId xmlns:a16="http://schemas.microsoft.com/office/drawing/2014/main" id="{7FA265FE-17B5-D326-D9BE-5CCE7D35063A}"/>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133" name="楕円 226">
                <a:extLst>
                  <a:ext uri="{FF2B5EF4-FFF2-40B4-BE49-F238E27FC236}">
                    <a16:creationId xmlns:a16="http://schemas.microsoft.com/office/drawing/2014/main" id="{FD52CDB8-8DC3-8847-F327-D4D04E94AD74}"/>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4" name="楕円 230">
                <a:extLst>
                  <a:ext uri="{FF2B5EF4-FFF2-40B4-BE49-F238E27FC236}">
                    <a16:creationId xmlns:a16="http://schemas.microsoft.com/office/drawing/2014/main" id="{4CE53A22-4B1B-581B-3F94-2696ED809328}"/>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35" name="楕円 231">
                <a:extLst>
                  <a:ext uri="{FF2B5EF4-FFF2-40B4-BE49-F238E27FC236}">
                    <a16:creationId xmlns:a16="http://schemas.microsoft.com/office/drawing/2014/main" id="{9F809BFA-4C7D-3B01-D19B-465AB36D973E}"/>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6" name="楕円 233">
                <a:extLst>
                  <a:ext uri="{FF2B5EF4-FFF2-40B4-BE49-F238E27FC236}">
                    <a16:creationId xmlns:a16="http://schemas.microsoft.com/office/drawing/2014/main" id="{8602F719-E644-083C-52D3-2524C048F08A}"/>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7" name="楕円 235">
                <a:extLst>
                  <a:ext uri="{FF2B5EF4-FFF2-40B4-BE49-F238E27FC236}">
                    <a16:creationId xmlns:a16="http://schemas.microsoft.com/office/drawing/2014/main" id="{A2031E6A-A3AD-ADBD-3371-C8F664E98F81}"/>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8" name="楕円 236">
                <a:extLst>
                  <a:ext uri="{FF2B5EF4-FFF2-40B4-BE49-F238E27FC236}">
                    <a16:creationId xmlns:a16="http://schemas.microsoft.com/office/drawing/2014/main" id="{1508FF39-8645-DB29-B32D-C43F014A4FD6}"/>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9" name="楕円 240">
                <a:extLst>
                  <a:ext uri="{FF2B5EF4-FFF2-40B4-BE49-F238E27FC236}">
                    <a16:creationId xmlns:a16="http://schemas.microsoft.com/office/drawing/2014/main" id="{CFB16F32-B5BD-9E03-1477-5D9F58E049A3}"/>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0" name="楕円 241">
                <a:extLst>
                  <a:ext uri="{FF2B5EF4-FFF2-40B4-BE49-F238E27FC236}">
                    <a16:creationId xmlns:a16="http://schemas.microsoft.com/office/drawing/2014/main" id="{DC6CE79B-95F4-4480-ED0A-D236E3241F49}"/>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41" name="楕円 243">
                <a:extLst>
                  <a:ext uri="{FF2B5EF4-FFF2-40B4-BE49-F238E27FC236}">
                    <a16:creationId xmlns:a16="http://schemas.microsoft.com/office/drawing/2014/main" id="{8CB12FB5-23E5-DA28-4E69-EE2A0AF9E7C9}"/>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2" name="楕円 244">
                <a:extLst>
                  <a:ext uri="{FF2B5EF4-FFF2-40B4-BE49-F238E27FC236}">
                    <a16:creationId xmlns:a16="http://schemas.microsoft.com/office/drawing/2014/main" id="{A3981835-D817-E7E7-0CCA-751906F9748F}"/>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3" name="楕円 242">
                <a:extLst>
                  <a:ext uri="{FF2B5EF4-FFF2-40B4-BE49-F238E27FC236}">
                    <a16:creationId xmlns:a16="http://schemas.microsoft.com/office/drawing/2014/main" id="{E92C9716-EB7F-0965-16DF-4330BA694DD5}"/>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44" name="楕円 232">
                <a:extLst>
                  <a:ext uri="{FF2B5EF4-FFF2-40B4-BE49-F238E27FC236}">
                    <a16:creationId xmlns:a16="http://schemas.microsoft.com/office/drawing/2014/main" id="{6F084DEE-0E33-CD3F-7B0F-CDDFCF9D13A9}"/>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5" name="楕円 250">
                <a:extLst>
                  <a:ext uri="{FF2B5EF4-FFF2-40B4-BE49-F238E27FC236}">
                    <a16:creationId xmlns:a16="http://schemas.microsoft.com/office/drawing/2014/main" id="{3BB8286E-89F6-00D4-1F80-90D79CAA9CA9}"/>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46" name="楕円 237">
                <a:extLst>
                  <a:ext uri="{FF2B5EF4-FFF2-40B4-BE49-F238E27FC236}">
                    <a16:creationId xmlns:a16="http://schemas.microsoft.com/office/drawing/2014/main" id="{957AD591-D94B-C7D8-D220-4451D4E82EBD}"/>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47" name="楕円 238">
                <a:extLst>
                  <a:ext uri="{FF2B5EF4-FFF2-40B4-BE49-F238E27FC236}">
                    <a16:creationId xmlns:a16="http://schemas.microsoft.com/office/drawing/2014/main" id="{18A26722-4BA9-45AB-6F9B-921BB9D6034F}"/>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60" name="Picture 36" descr="K:\ns_inside.jpg">
              <a:extLst>
                <a:ext uri="{FF2B5EF4-FFF2-40B4-BE49-F238E27FC236}">
                  <a16:creationId xmlns:a16="http://schemas.microsoft.com/office/drawing/2014/main" id="{31747F44-0583-E68E-F4D4-6EA4D0D0C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5251" y="5025892"/>
              <a:ext cx="1431234" cy="106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 name="Rectangle 21">
              <a:extLst>
                <a:ext uri="{FF2B5EF4-FFF2-40B4-BE49-F238E27FC236}">
                  <a16:creationId xmlns:a16="http://schemas.microsoft.com/office/drawing/2014/main" id="{A9C1CE6F-13DB-20E0-5C5E-1C2D22990BFE}"/>
                </a:ext>
              </a:extLst>
            </p:cNvPr>
            <p:cNvSpPr>
              <a:spLocks noChangeArrowheads="1"/>
            </p:cNvSpPr>
            <p:nvPr/>
          </p:nvSpPr>
          <p:spPr bwMode="auto">
            <a:xfrm>
              <a:off x="8675323" y="5220450"/>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62" name="円/楕円 61">
              <a:extLst>
                <a:ext uri="{FF2B5EF4-FFF2-40B4-BE49-F238E27FC236}">
                  <a16:creationId xmlns:a16="http://schemas.microsoft.com/office/drawing/2014/main" id="{E50D4713-6971-9675-74BC-CBCE25365CDC}"/>
                </a:ext>
              </a:extLst>
            </p:cNvPr>
            <p:cNvSpPr/>
            <p:nvPr/>
          </p:nvSpPr>
          <p:spPr>
            <a:xfrm>
              <a:off x="8209152" y="5318258"/>
              <a:ext cx="1116475"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grpSp>
          <p:nvGrpSpPr>
            <p:cNvPr id="63" name="グループ化 62">
              <a:extLst>
                <a:ext uri="{FF2B5EF4-FFF2-40B4-BE49-F238E27FC236}">
                  <a16:creationId xmlns:a16="http://schemas.microsoft.com/office/drawing/2014/main" id="{1E27E467-2B2F-FF4A-6FE7-166919AD408B}"/>
                </a:ext>
              </a:extLst>
            </p:cNvPr>
            <p:cNvGrpSpPr/>
            <p:nvPr/>
          </p:nvGrpSpPr>
          <p:grpSpPr>
            <a:xfrm>
              <a:off x="10096187" y="5183673"/>
              <a:ext cx="552688" cy="527312"/>
              <a:chOff x="7052393" y="6023433"/>
              <a:chExt cx="552688" cy="527312"/>
            </a:xfrm>
          </p:grpSpPr>
          <p:grpSp>
            <p:nvGrpSpPr>
              <p:cNvPr id="116" name="グループ化 115">
                <a:extLst>
                  <a:ext uri="{FF2B5EF4-FFF2-40B4-BE49-F238E27FC236}">
                    <a16:creationId xmlns:a16="http://schemas.microsoft.com/office/drawing/2014/main" id="{84C624F7-0C7F-C8A3-EE23-C04FBF40F393}"/>
                  </a:ext>
                </a:extLst>
              </p:cNvPr>
              <p:cNvGrpSpPr/>
              <p:nvPr/>
            </p:nvGrpSpPr>
            <p:grpSpPr>
              <a:xfrm>
                <a:off x="7085430" y="6023433"/>
                <a:ext cx="519651" cy="527312"/>
                <a:chOff x="7349882" y="6043965"/>
                <a:chExt cx="519651" cy="527312"/>
              </a:xfrm>
              <a:effectLst>
                <a:glow rad="152400">
                  <a:schemeClr val="tx1">
                    <a:alpha val="60000"/>
                  </a:schemeClr>
                </a:glow>
              </a:effectLst>
            </p:grpSpPr>
            <p:sp>
              <p:nvSpPr>
                <p:cNvPr id="119" name="楕円 186">
                  <a:extLst>
                    <a:ext uri="{FF2B5EF4-FFF2-40B4-BE49-F238E27FC236}">
                      <a16:creationId xmlns:a16="http://schemas.microsoft.com/office/drawing/2014/main" id="{079C062E-8D3D-C04B-C07C-67F2749179F9}"/>
                    </a:ext>
                  </a:extLst>
                </p:cNvPr>
                <p:cNvSpPr/>
                <p:nvPr/>
              </p:nvSpPr>
              <p:spPr bwMode="auto">
                <a:xfrm rot="8479710">
                  <a:off x="7479937" y="6256764"/>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0" name="楕円 187">
                  <a:extLst>
                    <a:ext uri="{FF2B5EF4-FFF2-40B4-BE49-F238E27FC236}">
                      <a16:creationId xmlns:a16="http://schemas.microsoft.com/office/drawing/2014/main" id="{E4676314-300F-0EF2-E189-EB3F7503321E}"/>
                    </a:ext>
                  </a:extLst>
                </p:cNvPr>
                <p:cNvSpPr/>
                <p:nvPr/>
              </p:nvSpPr>
              <p:spPr bwMode="auto">
                <a:xfrm rot="8479710">
                  <a:off x="7577518" y="6098303"/>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1" name="楕円 188">
                  <a:extLst>
                    <a:ext uri="{FF2B5EF4-FFF2-40B4-BE49-F238E27FC236}">
                      <a16:creationId xmlns:a16="http://schemas.microsoft.com/office/drawing/2014/main" id="{D918ED5B-F627-6860-041F-DDC9BD8A9B9E}"/>
                    </a:ext>
                  </a:extLst>
                </p:cNvPr>
                <p:cNvSpPr/>
                <p:nvPr/>
              </p:nvSpPr>
              <p:spPr bwMode="auto">
                <a:xfrm rot="8479710">
                  <a:off x="7430917" y="6043965"/>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2" name="楕円 189">
                  <a:extLst>
                    <a:ext uri="{FF2B5EF4-FFF2-40B4-BE49-F238E27FC236}">
                      <a16:creationId xmlns:a16="http://schemas.microsoft.com/office/drawing/2014/main" id="{F2A351A4-C5B2-7925-0AEA-C090F5D4E1F9}"/>
                    </a:ext>
                  </a:extLst>
                </p:cNvPr>
                <p:cNvSpPr/>
                <p:nvPr/>
              </p:nvSpPr>
              <p:spPr bwMode="auto">
                <a:xfrm rot="8479710">
                  <a:off x="7349882" y="621960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17" name="楕円 190">
                <a:extLst>
                  <a:ext uri="{FF2B5EF4-FFF2-40B4-BE49-F238E27FC236}">
                    <a16:creationId xmlns:a16="http://schemas.microsoft.com/office/drawing/2014/main" id="{19C2E843-C46A-ADB0-62FE-9C4B19841DBD}"/>
                  </a:ext>
                </a:extLst>
              </p:cNvPr>
              <p:cNvSpPr/>
              <p:nvPr/>
            </p:nvSpPr>
            <p:spPr bwMode="auto">
              <a:xfrm rot="8479710">
                <a:off x="7052393" y="6075337"/>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8" name="楕円 191">
                <a:extLst>
                  <a:ext uri="{FF2B5EF4-FFF2-40B4-BE49-F238E27FC236}">
                    <a16:creationId xmlns:a16="http://schemas.microsoft.com/office/drawing/2014/main" id="{E97FF38E-0D39-95D8-CFE1-2A31904E8229}"/>
                  </a:ext>
                </a:extLst>
              </p:cNvPr>
              <p:cNvSpPr/>
              <p:nvPr/>
            </p:nvSpPr>
            <p:spPr bwMode="auto">
              <a:xfrm rot="8479710">
                <a:off x="7197023" y="614035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64" name="グループ化 63">
              <a:extLst>
                <a:ext uri="{FF2B5EF4-FFF2-40B4-BE49-F238E27FC236}">
                  <a16:creationId xmlns:a16="http://schemas.microsoft.com/office/drawing/2014/main" id="{F5B0DBE2-F3FB-E73E-4F95-AA3069E692A4}"/>
                </a:ext>
              </a:extLst>
            </p:cNvPr>
            <p:cNvGrpSpPr/>
            <p:nvPr/>
          </p:nvGrpSpPr>
          <p:grpSpPr>
            <a:xfrm>
              <a:off x="9980055" y="4947042"/>
              <a:ext cx="1169009" cy="1149499"/>
              <a:chOff x="8548663" y="2693012"/>
              <a:chExt cx="1419345" cy="1461213"/>
            </a:xfrm>
            <a:effectLst>
              <a:glow rad="152400">
                <a:schemeClr val="tx1">
                  <a:alpha val="60000"/>
                </a:schemeClr>
              </a:glow>
            </a:effectLst>
          </p:grpSpPr>
          <p:grpSp>
            <p:nvGrpSpPr>
              <p:cNvPr id="79" name="グループ化 78">
                <a:extLst>
                  <a:ext uri="{FF2B5EF4-FFF2-40B4-BE49-F238E27FC236}">
                    <a16:creationId xmlns:a16="http://schemas.microsoft.com/office/drawing/2014/main" id="{3D36843F-B848-A00E-0F52-9F6E06B2C569}"/>
                  </a:ext>
                </a:extLst>
              </p:cNvPr>
              <p:cNvGrpSpPr/>
              <p:nvPr/>
            </p:nvGrpSpPr>
            <p:grpSpPr>
              <a:xfrm>
                <a:off x="9016203" y="3802261"/>
                <a:ext cx="565443" cy="351964"/>
                <a:chOff x="9893405" y="8501087"/>
                <a:chExt cx="565443" cy="332200"/>
              </a:xfrm>
            </p:grpSpPr>
            <p:sp>
              <p:nvSpPr>
                <p:cNvPr id="114" name="楕円 246">
                  <a:extLst>
                    <a:ext uri="{FF2B5EF4-FFF2-40B4-BE49-F238E27FC236}">
                      <a16:creationId xmlns:a16="http://schemas.microsoft.com/office/drawing/2014/main" id="{6ABA955D-5532-B5BA-F66D-DFBB55D83644}"/>
                    </a:ext>
                  </a:extLst>
                </p:cNvPr>
                <p:cNvSpPr/>
                <p:nvPr/>
              </p:nvSpPr>
              <p:spPr bwMode="auto">
                <a:xfrm rot="8479710">
                  <a:off x="9893405" y="850108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15" name="楕円 228">
                  <a:extLst>
                    <a:ext uri="{FF2B5EF4-FFF2-40B4-BE49-F238E27FC236}">
                      <a16:creationId xmlns:a16="http://schemas.microsoft.com/office/drawing/2014/main" id="{F8FEF697-8316-DE73-0E6F-C0EC73B32210}"/>
                    </a:ext>
                  </a:extLst>
                </p:cNvPr>
                <p:cNvSpPr/>
                <p:nvPr/>
              </p:nvSpPr>
              <p:spPr bwMode="auto">
                <a:xfrm rot="8479710">
                  <a:off x="10166833" y="8518774"/>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80" name="楕円 234">
                <a:extLst>
                  <a:ext uri="{FF2B5EF4-FFF2-40B4-BE49-F238E27FC236}">
                    <a16:creationId xmlns:a16="http://schemas.microsoft.com/office/drawing/2014/main" id="{94FE15A1-773E-A40E-5CA2-C17D54382B02}"/>
                  </a:ext>
                </a:extLst>
              </p:cNvPr>
              <p:cNvSpPr/>
              <p:nvPr/>
            </p:nvSpPr>
            <p:spPr bwMode="auto">
              <a:xfrm rot="8479710">
                <a:off x="9676439" y="3220808"/>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81" name="楕円 239">
                <a:extLst>
                  <a:ext uri="{FF2B5EF4-FFF2-40B4-BE49-F238E27FC236}">
                    <a16:creationId xmlns:a16="http://schemas.microsoft.com/office/drawing/2014/main" id="{D8D610EF-BC11-1253-6031-99AF0551C184}"/>
                  </a:ext>
                </a:extLst>
              </p:cNvPr>
              <p:cNvSpPr/>
              <p:nvPr/>
            </p:nvSpPr>
            <p:spPr bwMode="auto">
              <a:xfrm rot="8479710">
                <a:off x="9652998" y="3496496"/>
                <a:ext cx="292015" cy="2934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82" name="楕円 249">
                <a:extLst>
                  <a:ext uri="{FF2B5EF4-FFF2-40B4-BE49-F238E27FC236}">
                    <a16:creationId xmlns:a16="http://schemas.microsoft.com/office/drawing/2014/main" id="{B30C378F-7D1D-E215-1088-F929FC8AFBD4}"/>
                  </a:ext>
                </a:extLst>
              </p:cNvPr>
              <p:cNvSpPr/>
              <p:nvPr/>
            </p:nvSpPr>
            <p:spPr bwMode="auto">
              <a:xfrm rot="8479710">
                <a:off x="9575405" y="342109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83" name="楕円 229">
                <a:extLst>
                  <a:ext uri="{FF2B5EF4-FFF2-40B4-BE49-F238E27FC236}">
                    <a16:creationId xmlns:a16="http://schemas.microsoft.com/office/drawing/2014/main" id="{1041464D-D38D-0EC7-95A2-B313425787C7}"/>
                  </a:ext>
                </a:extLst>
              </p:cNvPr>
              <p:cNvSpPr/>
              <p:nvPr/>
            </p:nvSpPr>
            <p:spPr bwMode="auto">
              <a:xfrm rot="8479710">
                <a:off x="9551213" y="287062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84" name="楕円 248">
                <a:extLst>
                  <a:ext uri="{FF2B5EF4-FFF2-40B4-BE49-F238E27FC236}">
                    <a16:creationId xmlns:a16="http://schemas.microsoft.com/office/drawing/2014/main" id="{BD357204-BC7D-4F38-44F1-FBC200CC4B26}"/>
                  </a:ext>
                </a:extLst>
              </p:cNvPr>
              <p:cNvSpPr/>
              <p:nvPr/>
            </p:nvSpPr>
            <p:spPr bwMode="auto">
              <a:xfrm rot="8479710">
                <a:off x="9345650" y="2793916"/>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85" name="楕円 227">
                <a:extLst>
                  <a:ext uri="{FF2B5EF4-FFF2-40B4-BE49-F238E27FC236}">
                    <a16:creationId xmlns:a16="http://schemas.microsoft.com/office/drawing/2014/main" id="{8ECBFE0B-7991-DB6F-B859-14922ABC0F8E}"/>
                  </a:ext>
                </a:extLst>
              </p:cNvPr>
              <p:cNvSpPr/>
              <p:nvPr/>
            </p:nvSpPr>
            <p:spPr bwMode="auto">
              <a:xfrm rot="8479710">
                <a:off x="8872325" y="2726661"/>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86" name="楕円 247">
                <a:extLst>
                  <a:ext uri="{FF2B5EF4-FFF2-40B4-BE49-F238E27FC236}">
                    <a16:creationId xmlns:a16="http://schemas.microsoft.com/office/drawing/2014/main" id="{4BAA8F23-24E9-3A10-5C72-D28795A5AC52}"/>
                  </a:ext>
                </a:extLst>
              </p:cNvPr>
              <p:cNvSpPr/>
              <p:nvPr/>
            </p:nvSpPr>
            <p:spPr bwMode="auto">
              <a:xfrm rot="8479710">
                <a:off x="8615107" y="3519575"/>
                <a:ext cx="346086"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87" name="楕円 245">
                <a:extLst>
                  <a:ext uri="{FF2B5EF4-FFF2-40B4-BE49-F238E27FC236}">
                    <a16:creationId xmlns:a16="http://schemas.microsoft.com/office/drawing/2014/main" id="{D55F3E9F-D00E-E223-05CA-184BA2580587}"/>
                  </a:ext>
                </a:extLst>
              </p:cNvPr>
              <p:cNvSpPr/>
              <p:nvPr/>
            </p:nvSpPr>
            <p:spPr bwMode="auto">
              <a:xfrm rot="8479710">
                <a:off x="8771419" y="3722899"/>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88" name="グループ化 87">
                <a:extLst>
                  <a:ext uri="{FF2B5EF4-FFF2-40B4-BE49-F238E27FC236}">
                    <a16:creationId xmlns:a16="http://schemas.microsoft.com/office/drawing/2014/main" id="{31CC483F-877B-B5C3-FA5B-25449F9AC43F}"/>
                  </a:ext>
                </a:extLst>
              </p:cNvPr>
              <p:cNvGrpSpPr/>
              <p:nvPr/>
            </p:nvGrpSpPr>
            <p:grpSpPr>
              <a:xfrm>
                <a:off x="8548663" y="2693012"/>
                <a:ext cx="869371" cy="1047056"/>
                <a:chOff x="7744914" y="5623414"/>
                <a:chExt cx="869371" cy="988262"/>
              </a:xfrm>
              <a:effectLst/>
            </p:grpSpPr>
            <p:sp>
              <p:nvSpPr>
                <p:cNvPr id="104" name="楕円 216">
                  <a:extLst>
                    <a:ext uri="{FF2B5EF4-FFF2-40B4-BE49-F238E27FC236}">
                      <a16:creationId xmlns:a16="http://schemas.microsoft.com/office/drawing/2014/main" id="{BBCE47C4-A1C3-70DA-1780-84BE64D68D9A}"/>
                    </a:ext>
                  </a:extLst>
                </p:cNvPr>
                <p:cNvSpPr/>
                <p:nvPr/>
              </p:nvSpPr>
              <p:spPr bwMode="auto">
                <a:xfrm rot="8479710">
                  <a:off x="8322270" y="5623414"/>
                  <a:ext cx="292015" cy="300357"/>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05" name="グループ化 104">
                  <a:extLst>
                    <a:ext uri="{FF2B5EF4-FFF2-40B4-BE49-F238E27FC236}">
                      <a16:creationId xmlns:a16="http://schemas.microsoft.com/office/drawing/2014/main" id="{9A0EEDC3-E8A1-EC47-F66F-1BF1A78885A2}"/>
                    </a:ext>
                  </a:extLst>
                </p:cNvPr>
                <p:cNvGrpSpPr/>
                <p:nvPr/>
              </p:nvGrpSpPr>
              <p:grpSpPr>
                <a:xfrm>
                  <a:off x="7744914" y="5791967"/>
                  <a:ext cx="766153" cy="819709"/>
                  <a:chOff x="8480169" y="6305404"/>
                  <a:chExt cx="766153" cy="819709"/>
                </a:xfrm>
              </p:grpSpPr>
              <p:sp>
                <p:nvSpPr>
                  <p:cNvPr id="106" name="楕円 221">
                    <a:extLst>
                      <a:ext uri="{FF2B5EF4-FFF2-40B4-BE49-F238E27FC236}">
                        <a16:creationId xmlns:a16="http://schemas.microsoft.com/office/drawing/2014/main" id="{97167F56-9BA0-81C2-4E6A-3ED6E2CB007C}"/>
                      </a:ext>
                    </a:extLst>
                  </p:cNvPr>
                  <p:cNvSpPr/>
                  <p:nvPr/>
                </p:nvSpPr>
                <p:spPr bwMode="auto">
                  <a:xfrm rot="8479710">
                    <a:off x="8480169" y="6624505"/>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7" name="楕円 218">
                    <a:extLst>
                      <a:ext uri="{FF2B5EF4-FFF2-40B4-BE49-F238E27FC236}">
                        <a16:creationId xmlns:a16="http://schemas.microsoft.com/office/drawing/2014/main" id="{0358A3CD-84F7-3835-3E0C-5F4C60D117B7}"/>
                      </a:ext>
                    </a:extLst>
                  </p:cNvPr>
                  <p:cNvSpPr/>
                  <p:nvPr/>
                </p:nvSpPr>
                <p:spPr bwMode="auto">
                  <a:xfrm rot="8479710">
                    <a:off x="8529029" y="6810600"/>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8" name="楕円 219">
                    <a:extLst>
                      <a:ext uri="{FF2B5EF4-FFF2-40B4-BE49-F238E27FC236}">
                        <a16:creationId xmlns:a16="http://schemas.microsoft.com/office/drawing/2014/main" id="{66444A69-66A8-EDA0-618B-513D1F47C43D}"/>
                      </a:ext>
                    </a:extLst>
                  </p:cNvPr>
                  <p:cNvSpPr/>
                  <p:nvPr/>
                </p:nvSpPr>
                <p:spPr bwMode="auto">
                  <a:xfrm rot="8479710">
                    <a:off x="8735077" y="6529776"/>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9" name="楕円 220">
                    <a:extLst>
                      <a:ext uri="{FF2B5EF4-FFF2-40B4-BE49-F238E27FC236}">
                        <a16:creationId xmlns:a16="http://schemas.microsoft.com/office/drawing/2014/main" id="{CC769CC4-BD8C-647C-5964-02BAC57B339F}"/>
                      </a:ext>
                    </a:extLst>
                  </p:cNvPr>
                  <p:cNvSpPr/>
                  <p:nvPr/>
                </p:nvSpPr>
                <p:spPr bwMode="auto">
                  <a:xfrm rot="8479710">
                    <a:off x="8824428" y="6371798"/>
                    <a:ext cx="291570"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0" name="楕円 222">
                    <a:extLst>
                      <a:ext uri="{FF2B5EF4-FFF2-40B4-BE49-F238E27FC236}">
                        <a16:creationId xmlns:a16="http://schemas.microsoft.com/office/drawing/2014/main" id="{6DE340F2-4482-2341-FCD7-2A54F7496AAF}"/>
                      </a:ext>
                    </a:extLst>
                  </p:cNvPr>
                  <p:cNvSpPr/>
                  <p:nvPr/>
                </p:nvSpPr>
                <p:spPr bwMode="auto">
                  <a:xfrm rot="8479710">
                    <a:off x="8609942" y="6378515"/>
                    <a:ext cx="291570" cy="29380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1" name="楕円 223">
                    <a:extLst>
                      <a:ext uri="{FF2B5EF4-FFF2-40B4-BE49-F238E27FC236}">
                        <a16:creationId xmlns:a16="http://schemas.microsoft.com/office/drawing/2014/main" id="{BB745633-493B-71EF-C7ED-6D78C25F6F6F}"/>
                      </a:ext>
                    </a:extLst>
                  </p:cNvPr>
                  <p:cNvSpPr/>
                  <p:nvPr/>
                </p:nvSpPr>
                <p:spPr bwMode="auto">
                  <a:xfrm rot="8479710">
                    <a:off x="8946049" y="6305404"/>
                    <a:ext cx="300273" cy="30950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2" name="楕円 224">
                    <a:extLst>
                      <a:ext uri="{FF2B5EF4-FFF2-40B4-BE49-F238E27FC236}">
                        <a16:creationId xmlns:a16="http://schemas.microsoft.com/office/drawing/2014/main" id="{61983D38-6E2C-C0BD-A9D0-47E422A3AEFE}"/>
                      </a:ext>
                    </a:extLst>
                  </p:cNvPr>
                  <p:cNvSpPr/>
                  <p:nvPr/>
                </p:nvSpPr>
                <p:spPr bwMode="auto">
                  <a:xfrm rot="8479710">
                    <a:off x="8656847" y="6712590"/>
                    <a:ext cx="291569" cy="314513"/>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3" name="楕円 225">
                    <a:extLst>
                      <a:ext uri="{FF2B5EF4-FFF2-40B4-BE49-F238E27FC236}">
                        <a16:creationId xmlns:a16="http://schemas.microsoft.com/office/drawing/2014/main" id="{18E9193A-438B-2F65-854E-114A3474DDF7}"/>
                      </a:ext>
                    </a:extLst>
                  </p:cNvPr>
                  <p:cNvSpPr/>
                  <p:nvPr/>
                </p:nvSpPr>
                <p:spPr bwMode="auto">
                  <a:xfrm rot="8479710">
                    <a:off x="8601622" y="6539177"/>
                    <a:ext cx="292015" cy="314513"/>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89" name="楕円 226">
                <a:extLst>
                  <a:ext uri="{FF2B5EF4-FFF2-40B4-BE49-F238E27FC236}">
                    <a16:creationId xmlns:a16="http://schemas.microsoft.com/office/drawing/2014/main" id="{E1703565-85FF-CC39-B42F-50FC18D817D2}"/>
                  </a:ext>
                </a:extLst>
              </p:cNvPr>
              <p:cNvSpPr/>
              <p:nvPr/>
            </p:nvSpPr>
            <p:spPr bwMode="auto">
              <a:xfrm rot="8479710">
                <a:off x="8839973" y="2891048"/>
                <a:ext cx="292015" cy="317440"/>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0" name="楕円 230">
                <a:extLst>
                  <a:ext uri="{FF2B5EF4-FFF2-40B4-BE49-F238E27FC236}">
                    <a16:creationId xmlns:a16="http://schemas.microsoft.com/office/drawing/2014/main" id="{E06EB542-1526-31CC-AEB2-219B29AEB35C}"/>
                  </a:ext>
                </a:extLst>
              </p:cNvPr>
              <p:cNvSpPr/>
              <p:nvPr/>
            </p:nvSpPr>
            <p:spPr bwMode="auto">
              <a:xfrm rot="8479710">
                <a:off x="9545846" y="3680200"/>
                <a:ext cx="292015" cy="286186"/>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91" name="楕円 231">
                <a:extLst>
                  <a:ext uri="{FF2B5EF4-FFF2-40B4-BE49-F238E27FC236}">
                    <a16:creationId xmlns:a16="http://schemas.microsoft.com/office/drawing/2014/main" id="{D7133201-BCB6-C803-F99E-8BFA068B22C1}"/>
                  </a:ext>
                </a:extLst>
              </p:cNvPr>
              <p:cNvSpPr/>
              <p:nvPr/>
            </p:nvSpPr>
            <p:spPr bwMode="auto">
              <a:xfrm rot="8479710">
                <a:off x="8770352" y="3497967"/>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2" name="楕円 233">
                <a:extLst>
                  <a:ext uri="{FF2B5EF4-FFF2-40B4-BE49-F238E27FC236}">
                    <a16:creationId xmlns:a16="http://schemas.microsoft.com/office/drawing/2014/main" id="{D68B0127-E5F4-5213-8169-4D0350F4BE7B}"/>
                  </a:ext>
                </a:extLst>
              </p:cNvPr>
              <p:cNvSpPr/>
              <p:nvPr/>
            </p:nvSpPr>
            <p:spPr bwMode="auto">
              <a:xfrm rot="8479710">
                <a:off x="8956123" y="3675044"/>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3" name="楕円 235">
                <a:extLst>
                  <a:ext uri="{FF2B5EF4-FFF2-40B4-BE49-F238E27FC236}">
                    <a16:creationId xmlns:a16="http://schemas.microsoft.com/office/drawing/2014/main" id="{64470974-5461-CDDA-7CF6-4D9B80376BC5}"/>
                  </a:ext>
                </a:extLst>
              </p:cNvPr>
              <p:cNvSpPr/>
              <p:nvPr/>
            </p:nvSpPr>
            <p:spPr bwMode="auto">
              <a:xfrm rot="8479710">
                <a:off x="9454312" y="3693884"/>
                <a:ext cx="291569" cy="336440"/>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4" name="楕円 236">
                <a:extLst>
                  <a:ext uri="{FF2B5EF4-FFF2-40B4-BE49-F238E27FC236}">
                    <a16:creationId xmlns:a16="http://schemas.microsoft.com/office/drawing/2014/main" id="{8473D352-5BAE-93EA-0058-76328F6A4939}"/>
                  </a:ext>
                </a:extLst>
              </p:cNvPr>
              <p:cNvSpPr/>
              <p:nvPr/>
            </p:nvSpPr>
            <p:spPr bwMode="auto">
              <a:xfrm rot="8479710">
                <a:off x="9166326" y="3072069"/>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5" name="楕円 240">
                <a:extLst>
                  <a:ext uri="{FF2B5EF4-FFF2-40B4-BE49-F238E27FC236}">
                    <a16:creationId xmlns:a16="http://schemas.microsoft.com/office/drawing/2014/main" id="{6CBECB3F-5E16-612F-6AA8-28F1823652A5}"/>
                  </a:ext>
                </a:extLst>
              </p:cNvPr>
              <p:cNvSpPr/>
              <p:nvPr/>
            </p:nvSpPr>
            <p:spPr bwMode="auto">
              <a:xfrm rot="8479710">
                <a:off x="9312482" y="297071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6" name="楕円 241">
                <a:extLst>
                  <a:ext uri="{FF2B5EF4-FFF2-40B4-BE49-F238E27FC236}">
                    <a16:creationId xmlns:a16="http://schemas.microsoft.com/office/drawing/2014/main" id="{D9067C18-3BB5-EB86-FD96-52132122D612}"/>
                  </a:ext>
                </a:extLst>
              </p:cNvPr>
              <p:cNvSpPr/>
              <p:nvPr/>
            </p:nvSpPr>
            <p:spPr bwMode="auto">
              <a:xfrm rot="8479710">
                <a:off x="9157128" y="3334040"/>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97" name="楕円 243">
                <a:extLst>
                  <a:ext uri="{FF2B5EF4-FFF2-40B4-BE49-F238E27FC236}">
                    <a16:creationId xmlns:a16="http://schemas.microsoft.com/office/drawing/2014/main" id="{8F07AB19-36E2-21A7-C0D0-B6F8BD20A302}"/>
                  </a:ext>
                </a:extLst>
              </p:cNvPr>
              <p:cNvSpPr/>
              <p:nvPr/>
            </p:nvSpPr>
            <p:spPr bwMode="auto">
              <a:xfrm rot="8479710">
                <a:off x="9213520" y="3677232"/>
                <a:ext cx="291569" cy="304761"/>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8" name="楕円 244">
                <a:extLst>
                  <a:ext uri="{FF2B5EF4-FFF2-40B4-BE49-F238E27FC236}">
                    <a16:creationId xmlns:a16="http://schemas.microsoft.com/office/drawing/2014/main" id="{A5B81902-92D2-D653-2A0E-0CDA377EE528}"/>
                  </a:ext>
                </a:extLst>
              </p:cNvPr>
              <p:cNvSpPr/>
              <p:nvPr/>
            </p:nvSpPr>
            <p:spPr bwMode="auto">
              <a:xfrm rot="8479710">
                <a:off x="9365277" y="3499432"/>
                <a:ext cx="323911" cy="290668"/>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9" name="楕円 242">
                <a:extLst>
                  <a:ext uri="{FF2B5EF4-FFF2-40B4-BE49-F238E27FC236}">
                    <a16:creationId xmlns:a16="http://schemas.microsoft.com/office/drawing/2014/main" id="{48329CB9-3A7A-96A3-8718-7E8415FD0056}"/>
                  </a:ext>
                </a:extLst>
              </p:cNvPr>
              <p:cNvSpPr/>
              <p:nvPr/>
            </p:nvSpPr>
            <p:spPr bwMode="auto">
              <a:xfrm rot="8479710">
                <a:off x="8987172" y="3525695"/>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0" name="楕円 232">
                <a:extLst>
                  <a:ext uri="{FF2B5EF4-FFF2-40B4-BE49-F238E27FC236}">
                    <a16:creationId xmlns:a16="http://schemas.microsoft.com/office/drawing/2014/main" id="{3914EBE0-3590-236B-7BCD-B307E4E38A61}"/>
                  </a:ext>
                </a:extLst>
              </p:cNvPr>
              <p:cNvSpPr/>
              <p:nvPr/>
            </p:nvSpPr>
            <p:spPr bwMode="auto">
              <a:xfrm rot="8479710">
                <a:off x="8885967" y="3232310"/>
                <a:ext cx="291569" cy="333224"/>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1" name="楕円 250">
                <a:extLst>
                  <a:ext uri="{FF2B5EF4-FFF2-40B4-BE49-F238E27FC236}">
                    <a16:creationId xmlns:a16="http://schemas.microsoft.com/office/drawing/2014/main" id="{DE456346-EDC0-F3C9-EDB3-CEB602612FB3}"/>
                  </a:ext>
                </a:extLst>
              </p:cNvPr>
              <p:cNvSpPr/>
              <p:nvPr/>
            </p:nvSpPr>
            <p:spPr bwMode="auto">
              <a:xfrm rot="8479710">
                <a:off x="9585370" y="3067867"/>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2" name="楕円 237">
                <a:extLst>
                  <a:ext uri="{FF2B5EF4-FFF2-40B4-BE49-F238E27FC236}">
                    <a16:creationId xmlns:a16="http://schemas.microsoft.com/office/drawing/2014/main" id="{A37B63AF-6716-9D2A-A9CE-FA1A9FDBD2BB}"/>
                  </a:ext>
                </a:extLst>
              </p:cNvPr>
              <p:cNvSpPr/>
              <p:nvPr/>
            </p:nvSpPr>
            <p:spPr bwMode="auto">
              <a:xfrm rot="8479710">
                <a:off x="9361502" y="3190312"/>
                <a:ext cx="311439" cy="327762"/>
              </a:xfrm>
              <a:prstGeom prst="ellipse">
                <a:avLst/>
              </a:prstGeom>
              <a:gradFill flip="none" rotWithShape="1">
                <a:gsLst>
                  <a:gs pos="40000">
                    <a:srgbClr val="70C398"/>
                  </a:gs>
                  <a:gs pos="0">
                    <a:schemeClr val="accent1">
                      <a:lumMod val="5000"/>
                      <a:lumOff val="95000"/>
                    </a:scheme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3" name="楕円 238">
                <a:extLst>
                  <a:ext uri="{FF2B5EF4-FFF2-40B4-BE49-F238E27FC236}">
                    <a16:creationId xmlns:a16="http://schemas.microsoft.com/office/drawing/2014/main" id="{27A2EC99-8F79-B75D-4620-17893B8A255F}"/>
                  </a:ext>
                </a:extLst>
              </p:cNvPr>
              <p:cNvSpPr/>
              <p:nvPr/>
            </p:nvSpPr>
            <p:spPr bwMode="auto">
              <a:xfrm rot="8479710">
                <a:off x="9087290" y="3065534"/>
                <a:ext cx="292015" cy="333224"/>
              </a:xfrm>
              <a:prstGeom prst="ellipse">
                <a:avLst/>
              </a:prstGeom>
              <a:gradFill flip="none" rotWithShape="1">
                <a:gsLst>
                  <a:gs pos="0">
                    <a:schemeClr val="accent1">
                      <a:lumMod val="5000"/>
                      <a:lumOff val="95000"/>
                    </a:schemeClr>
                  </a:gs>
                  <a:gs pos="39000">
                    <a:srgbClr val="7378B7"/>
                  </a:gs>
                  <a:gs pos="100000">
                    <a:schemeClr val="tx2">
                      <a:lumMod val="25000"/>
                    </a:scheme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pic>
          <p:nvPicPr>
            <p:cNvPr id="65" name="Picture 36" descr="K:\ns_inside.jpg">
              <a:extLst>
                <a:ext uri="{FF2B5EF4-FFF2-40B4-BE49-F238E27FC236}">
                  <a16:creationId xmlns:a16="http://schemas.microsoft.com/office/drawing/2014/main" id="{FAD92955-4703-1031-7996-60944363DA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4473" y="5005958"/>
              <a:ext cx="1431234" cy="1064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 name="Rectangle 21">
              <a:extLst>
                <a:ext uri="{FF2B5EF4-FFF2-40B4-BE49-F238E27FC236}">
                  <a16:creationId xmlns:a16="http://schemas.microsoft.com/office/drawing/2014/main" id="{74890B3F-0B81-F278-34A8-61C37A014BA2}"/>
                </a:ext>
              </a:extLst>
            </p:cNvPr>
            <p:cNvSpPr>
              <a:spLocks noChangeArrowheads="1"/>
            </p:cNvSpPr>
            <p:nvPr/>
          </p:nvSpPr>
          <p:spPr bwMode="auto">
            <a:xfrm>
              <a:off x="10444545" y="5200516"/>
              <a:ext cx="3035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0" cap="none" spc="0" normalizeH="0" baseline="0" noProof="0" dirty="0">
                  <a:ln>
                    <a:noFill/>
                  </a:ln>
                  <a:solidFill>
                    <a:srgbClr val="FF7171"/>
                  </a:solidFill>
                  <a:effectLst/>
                  <a:uLnTx/>
                  <a:uFillTx/>
                  <a:latin typeface="Symbol" pitchFamily="18" charset="2"/>
                  <a:ea typeface="ＭＳ Ｐゴシック" pitchFamily="50" charset="-128"/>
                  <a:cs typeface="+mn-cs"/>
                </a:rPr>
                <a:t>L</a:t>
              </a:r>
            </a:p>
          </p:txBody>
        </p:sp>
        <p:sp>
          <p:nvSpPr>
            <p:cNvPr id="67" name="円/楕円 66">
              <a:extLst>
                <a:ext uri="{FF2B5EF4-FFF2-40B4-BE49-F238E27FC236}">
                  <a16:creationId xmlns:a16="http://schemas.microsoft.com/office/drawing/2014/main" id="{3111B4DA-DAAE-2355-F7D9-AB483080A6B0}"/>
                </a:ext>
              </a:extLst>
            </p:cNvPr>
            <p:cNvSpPr/>
            <p:nvPr/>
          </p:nvSpPr>
          <p:spPr>
            <a:xfrm>
              <a:off x="9859106" y="5271384"/>
              <a:ext cx="1398624" cy="499581"/>
            </a:xfrm>
            <a:prstGeom prst="ellipse">
              <a:avLst/>
            </a:prstGeom>
            <a:noFill/>
            <a:ln w="28575">
              <a:solidFill>
                <a:srgbClr val="FF0000"/>
              </a:solidFill>
            </a:ln>
            <a:scene3d>
              <a:camera prst="orthographicFront">
                <a:rot lat="3600000" lon="0" rev="1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68" name="楕円 214">
              <a:extLst>
                <a:ext uri="{FF2B5EF4-FFF2-40B4-BE49-F238E27FC236}">
                  <a16:creationId xmlns:a16="http://schemas.microsoft.com/office/drawing/2014/main" id="{95B7CE44-093D-FD05-E8E3-61D40C7ADEEB}"/>
                </a:ext>
              </a:extLst>
            </p:cNvPr>
            <p:cNvSpPr/>
            <p:nvPr/>
          </p:nvSpPr>
          <p:spPr bwMode="auto">
            <a:xfrm rot="8479710">
              <a:off x="7197332" y="5471446"/>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69" name="楕円 214">
              <a:extLst>
                <a:ext uri="{FF2B5EF4-FFF2-40B4-BE49-F238E27FC236}">
                  <a16:creationId xmlns:a16="http://schemas.microsoft.com/office/drawing/2014/main" id="{0689209B-F661-9D7E-7E1E-7ABC85BB734E}"/>
                </a:ext>
              </a:extLst>
            </p:cNvPr>
            <p:cNvSpPr/>
            <p:nvPr/>
          </p:nvSpPr>
          <p:spPr bwMode="auto">
            <a:xfrm rot="8479710">
              <a:off x="9031406" y="5462620"/>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70" name="楕円 214">
              <a:extLst>
                <a:ext uri="{FF2B5EF4-FFF2-40B4-BE49-F238E27FC236}">
                  <a16:creationId xmlns:a16="http://schemas.microsoft.com/office/drawing/2014/main" id="{E0BB678C-68EA-E14A-E5FC-6584285FDDEC}"/>
                </a:ext>
              </a:extLst>
            </p:cNvPr>
            <p:cNvSpPr/>
            <p:nvPr/>
          </p:nvSpPr>
          <p:spPr bwMode="auto">
            <a:xfrm rot="8479710">
              <a:off x="10998024" y="5328954"/>
              <a:ext cx="171739" cy="189479"/>
            </a:xfrm>
            <a:prstGeom prst="ellipse">
              <a:avLst/>
            </a:prstGeom>
            <a:gradFill flip="none" rotWithShape="1">
              <a:gsLst>
                <a:gs pos="52000">
                  <a:srgbClr val="D36465"/>
                </a:gs>
                <a:gs pos="0">
                  <a:schemeClr val="accent1">
                    <a:lumMod val="5000"/>
                    <a:lumOff val="95000"/>
                  </a:schemeClr>
                </a:gs>
                <a:gs pos="100000">
                  <a:srgbClr val="C00000"/>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71" name="正方形/長方形 70">
              <a:extLst>
                <a:ext uri="{FF2B5EF4-FFF2-40B4-BE49-F238E27FC236}">
                  <a16:creationId xmlns:a16="http://schemas.microsoft.com/office/drawing/2014/main" id="{970F6C79-A253-A32F-F3A1-92D017ACFBA8}"/>
                </a:ext>
              </a:extLst>
            </p:cNvPr>
            <p:cNvSpPr/>
            <p:nvPr/>
          </p:nvSpPr>
          <p:spPr>
            <a:xfrm flipH="1">
              <a:off x="5282235" y="4199785"/>
              <a:ext cx="5565946" cy="556337"/>
            </a:xfrm>
            <a:prstGeom prst="rect">
              <a:avLst/>
            </a:prstGeom>
            <a:gradFill>
              <a:gsLst>
                <a:gs pos="0">
                  <a:srgbClr val="FF0000"/>
                </a:gs>
                <a:gs pos="69000">
                  <a:srgbClr val="FFC000"/>
                </a:gs>
                <a:gs pos="98000">
                  <a:schemeClr val="bg1"/>
                </a:gs>
                <a:gs pos="97000">
                  <a:schemeClr val="bg1"/>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72" name="テキスト ボックス 71">
              <a:extLst>
                <a:ext uri="{FF2B5EF4-FFF2-40B4-BE49-F238E27FC236}">
                  <a16:creationId xmlns:a16="http://schemas.microsoft.com/office/drawing/2014/main" id="{23C3D818-0A5E-0386-1567-D51DDDE902ED}"/>
                </a:ext>
              </a:extLst>
            </p:cNvPr>
            <p:cNvSpPr txBox="1"/>
            <p:nvPr/>
          </p:nvSpPr>
          <p:spPr>
            <a:xfrm>
              <a:off x="5293246" y="6190469"/>
              <a:ext cx="40267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s</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73" name="テキスト ボックス 72">
              <a:extLst>
                <a:ext uri="{FF2B5EF4-FFF2-40B4-BE49-F238E27FC236}">
                  <a16:creationId xmlns:a16="http://schemas.microsoft.com/office/drawing/2014/main" id="{5602D98A-D7A9-C26E-964E-1169DB57FF9F}"/>
                </a:ext>
              </a:extLst>
            </p:cNvPr>
            <p:cNvSpPr txBox="1"/>
            <p:nvPr/>
          </p:nvSpPr>
          <p:spPr>
            <a:xfrm>
              <a:off x="6987241" y="6212217"/>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p</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74" name="テキスト ボックス 73">
              <a:extLst>
                <a:ext uri="{FF2B5EF4-FFF2-40B4-BE49-F238E27FC236}">
                  <a16:creationId xmlns:a16="http://schemas.microsoft.com/office/drawing/2014/main" id="{F8E44945-A60A-3A5F-CEA0-78022D582E94}"/>
                </a:ext>
              </a:extLst>
            </p:cNvPr>
            <p:cNvSpPr txBox="1"/>
            <p:nvPr/>
          </p:nvSpPr>
          <p:spPr>
            <a:xfrm>
              <a:off x="8710868" y="6242769"/>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a:t>
              </a:r>
              <a:r>
                <a:rPr kumimoji="1" lang="en-US" altLang="ja-JP" sz="20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75" name="テキスト ボックス 74">
              <a:extLst>
                <a:ext uri="{FF2B5EF4-FFF2-40B4-BE49-F238E27FC236}">
                  <a16:creationId xmlns:a16="http://schemas.microsoft.com/office/drawing/2014/main" id="{DA3667CC-096D-F4D3-136B-6A0C0CE15892}"/>
                </a:ext>
              </a:extLst>
            </p:cNvPr>
            <p:cNvSpPr txBox="1"/>
            <p:nvPr/>
          </p:nvSpPr>
          <p:spPr>
            <a:xfrm>
              <a:off x="10488488" y="6223705"/>
              <a:ext cx="3802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f</a:t>
              </a:r>
              <a:r>
                <a:rPr kumimoji="1" lang="en-US" altLang="ja-JP" sz="2000" b="0" i="0" u="none" strike="noStrike" kern="1200" cap="none" spc="0" normalizeH="0" baseline="-25000" noProof="0" dirty="0" err="1">
                  <a:ln>
                    <a:noFill/>
                  </a:ln>
                  <a:solidFill>
                    <a:prstClr val="black"/>
                  </a:solidFill>
                  <a:effectLst/>
                  <a:uLnTx/>
                  <a:uFillTx/>
                  <a:latin typeface="Symbol" pitchFamily="2" charset="2"/>
                  <a:ea typeface="ＭＳ Ｐゴシック" panose="020B0600070205080204" pitchFamily="34" charset="-128"/>
                  <a:cs typeface="+mn-cs"/>
                </a:rPr>
                <a:t>L</a:t>
              </a:r>
              <a:endParaRPr kumimoji="1" lang="ja-JP" altLang="en-US" sz="2000" b="0" i="0" u="none" strike="noStrike" kern="1200" cap="none" spc="0" normalizeH="0" baseline="-25000" noProof="0">
                <a:ln>
                  <a:noFill/>
                </a:ln>
                <a:solidFill>
                  <a:prstClr val="black"/>
                </a:solidFill>
                <a:effectLst/>
                <a:uLnTx/>
                <a:uFillTx/>
                <a:latin typeface="Symbol" pitchFamily="2" charset="2"/>
                <a:ea typeface="ＭＳ Ｐゴシック" panose="020B0600070205080204" pitchFamily="34" charset="-128"/>
                <a:cs typeface="+mn-cs"/>
              </a:endParaRPr>
            </a:p>
          </p:txBody>
        </p:sp>
        <p:sp>
          <p:nvSpPr>
            <p:cNvPr id="76" name="テキスト ボックス 75">
              <a:extLst>
                <a:ext uri="{FF2B5EF4-FFF2-40B4-BE49-F238E27FC236}">
                  <a16:creationId xmlns:a16="http://schemas.microsoft.com/office/drawing/2014/main" id="{C4741520-D683-A206-FBD0-88B20F4A507A}"/>
                </a:ext>
              </a:extLst>
            </p:cNvPr>
            <p:cNvSpPr txBox="1"/>
            <p:nvPr/>
          </p:nvSpPr>
          <p:spPr>
            <a:xfrm>
              <a:off x="6506300" y="4184975"/>
              <a:ext cx="3161454" cy="6018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Density at </a:t>
              </a: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L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orbit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77" name="直線矢印コネクタ 76">
              <a:extLst>
                <a:ext uri="{FF2B5EF4-FFF2-40B4-BE49-F238E27FC236}">
                  <a16:creationId xmlns:a16="http://schemas.microsoft.com/office/drawing/2014/main" id="{8575E616-A3D1-B56B-6257-1F014EDE36F7}"/>
                </a:ext>
              </a:extLst>
            </p:cNvPr>
            <p:cNvCxnSpPr/>
            <p:nvPr/>
          </p:nvCxnSpPr>
          <p:spPr>
            <a:xfrm>
              <a:off x="4613504" y="6212217"/>
              <a:ext cx="691589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78" name="テキスト ボックス 77">
              <a:extLst>
                <a:ext uri="{FF2B5EF4-FFF2-40B4-BE49-F238E27FC236}">
                  <a16:creationId xmlns:a16="http://schemas.microsoft.com/office/drawing/2014/main" id="{1198A6B9-0E9E-84D4-6DD0-554E3A3F495E}"/>
                </a:ext>
              </a:extLst>
            </p:cNvPr>
            <p:cNvSpPr txBox="1"/>
            <p:nvPr/>
          </p:nvSpPr>
          <p:spPr>
            <a:xfrm>
              <a:off x="11121810" y="6305966"/>
              <a:ext cx="8338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Energy</a:t>
              </a:r>
              <a:endParaRPr kumimoji="1" lang="ja-JP" altLang="en-US" sz="16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Tree>
    <p:extLst>
      <p:ext uri="{BB962C8B-B14F-4D97-AF65-F5344CB8AC3E}">
        <p14:creationId xmlns:p14="http://schemas.microsoft.com/office/powerpoint/2010/main" val="393274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linds(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グループ化 49">
            <a:extLst>
              <a:ext uri="{FF2B5EF4-FFF2-40B4-BE49-F238E27FC236}">
                <a16:creationId xmlns:a16="http://schemas.microsoft.com/office/drawing/2014/main" id="{DB1F8010-30F9-D448-8597-31ADED030DEE}"/>
              </a:ext>
            </a:extLst>
          </p:cNvPr>
          <p:cNvGrpSpPr/>
          <p:nvPr/>
        </p:nvGrpSpPr>
        <p:grpSpPr>
          <a:xfrm>
            <a:off x="7258905" y="849876"/>
            <a:ext cx="4971438" cy="2865283"/>
            <a:chOff x="6706952" y="683490"/>
            <a:chExt cx="4336928" cy="2499584"/>
          </a:xfrm>
        </p:grpSpPr>
        <p:pic>
          <p:nvPicPr>
            <p:cNvPr id="51" name="図 50" descr="グラフ&#10;&#10;自動的に生成された説明">
              <a:extLst>
                <a:ext uri="{FF2B5EF4-FFF2-40B4-BE49-F238E27FC236}">
                  <a16:creationId xmlns:a16="http://schemas.microsoft.com/office/drawing/2014/main" id="{FF3CF2C5-9549-574F-9582-4065FCE33071}"/>
                </a:ext>
              </a:extLst>
            </p:cNvPr>
            <p:cNvPicPr>
              <a:picLocks noChangeAspect="1"/>
            </p:cNvPicPr>
            <p:nvPr/>
          </p:nvPicPr>
          <p:blipFill rotWithShape="1">
            <a:blip r:embed="rId3"/>
            <a:srcRect l="6353" t="6657" b="24109"/>
            <a:stretch/>
          </p:blipFill>
          <p:spPr>
            <a:xfrm>
              <a:off x="6904788" y="683490"/>
              <a:ext cx="4139092" cy="1722299"/>
            </a:xfrm>
            <a:prstGeom prst="rect">
              <a:avLst/>
            </a:prstGeom>
          </p:spPr>
        </p:pic>
        <p:sp>
          <p:nvSpPr>
            <p:cNvPr id="52" name="正方形/長方形 51">
              <a:extLst>
                <a:ext uri="{FF2B5EF4-FFF2-40B4-BE49-F238E27FC236}">
                  <a16:creationId xmlns:a16="http://schemas.microsoft.com/office/drawing/2014/main" id="{23F6126F-D661-BF4A-A624-0E92DABC28E7}"/>
                </a:ext>
              </a:extLst>
            </p:cNvPr>
            <p:cNvSpPr/>
            <p:nvPr/>
          </p:nvSpPr>
          <p:spPr>
            <a:xfrm>
              <a:off x="9361828" y="2358987"/>
              <a:ext cx="1555531" cy="5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
          <p:nvSpPr>
            <p:cNvPr id="53" name="正方形/長方形 52">
              <a:extLst>
                <a:ext uri="{FF2B5EF4-FFF2-40B4-BE49-F238E27FC236}">
                  <a16:creationId xmlns:a16="http://schemas.microsoft.com/office/drawing/2014/main" id="{7875DD6F-8A0F-6743-BCA6-122A10D96F86}"/>
                </a:ext>
              </a:extLst>
            </p:cNvPr>
            <p:cNvSpPr/>
            <p:nvPr/>
          </p:nvSpPr>
          <p:spPr>
            <a:xfrm>
              <a:off x="7031568" y="2635881"/>
              <a:ext cx="1319051" cy="538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pic>
          <p:nvPicPr>
            <p:cNvPr id="54" name="Picture 2" descr="-4000 &#10;-4500 &#10;-5000 &#10;-5500 &#10;-6000 &#10;-6500 &#10;-7000 &#10;-7500 &#10;-8000 &#10;-8500 &#10;-9099000 &#10;(xF, -6283 60) &#10;RA2 78.728 &#10;y = 32128.461 + 5.017 x &#10;-7900 &#10;-7800 &#10;-7700 &#10;-7600 &#10;-7500 &#10;-7400 &#10;-7300 &#10;-7200 &#10;-7100 -7000 &#10;x [mm] ">
              <a:extLst>
                <a:ext uri="{FF2B5EF4-FFF2-40B4-BE49-F238E27FC236}">
                  <a16:creationId xmlns:a16="http://schemas.microsoft.com/office/drawing/2014/main" id="{BB254F68-F0FE-B546-83E8-F475CAA95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066" y="1105172"/>
              <a:ext cx="2855529" cy="1954045"/>
            </a:xfrm>
            <a:prstGeom prst="rect">
              <a:avLst/>
            </a:prstGeom>
            <a:noFill/>
            <a:extLst>
              <a:ext uri="{909E8E84-426E-40DD-AFC4-6F175D3DCCD1}">
                <a14:hiddenFill xmlns:a14="http://schemas.microsoft.com/office/drawing/2010/main">
                  <a:solidFill>
                    <a:srgbClr val="FFFFFF"/>
                  </a:solidFill>
                </a14:hiddenFill>
              </a:ext>
            </a:extLst>
          </p:spPr>
        </p:pic>
        <p:sp>
          <p:nvSpPr>
            <p:cNvPr id="55" name="正方形/長方形 54">
              <a:extLst>
                <a:ext uri="{FF2B5EF4-FFF2-40B4-BE49-F238E27FC236}">
                  <a16:creationId xmlns:a16="http://schemas.microsoft.com/office/drawing/2014/main" id="{A3626288-31C6-0647-99AD-88A630D6938E}"/>
                </a:ext>
              </a:extLst>
            </p:cNvPr>
            <p:cNvSpPr/>
            <p:nvPr/>
          </p:nvSpPr>
          <p:spPr>
            <a:xfrm>
              <a:off x="6706952" y="2009745"/>
              <a:ext cx="544811" cy="492235"/>
            </a:xfrm>
            <a:prstGeom prst="rect">
              <a:avLst/>
            </a:prstGeom>
            <a:noFill/>
            <a:ln w="19050">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cxnSp>
          <p:nvCxnSpPr>
            <p:cNvPr id="56" name="直線コネクタ 55">
              <a:extLst>
                <a:ext uri="{FF2B5EF4-FFF2-40B4-BE49-F238E27FC236}">
                  <a16:creationId xmlns:a16="http://schemas.microsoft.com/office/drawing/2014/main" id="{6E6ED6E0-08DC-E845-A0BB-941CACFEAADC}"/>
                </a:ext>
              </a:extLst>
            </p:cNvPr>
            <p:cNvCxnSpPr/>
            <p:nvPr/>
          </p:nvCxnSpPr>
          <p:spPr>
            <a:xfrm flipV="1">
              <a:off x="7251763" y="1443649"/>
              <a:ext cx="396303" cy="577525"/>
            </a:xfrm>
            <a:prstGeom prst="line">
              <a:avLst/>
            </a:prstGeom>
            <a:ln w="19050">
              <a:solidFill>
                <a:srgbClr val="FF26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BA3DF813-3094-3945-9965-9BA3FF6FBF8E}"/>
                </a:ext>
              </a:extLst>
            </p:cNvPr>
            <p:cNvCxnSpPr/>
            <p:nvPr/>
          </p:nvCxnSpPr>
          <p:spPr>
            <a:xfrm>
              <a:off x="7241245" y="2489059"/>
              <a:ext cx="406821" cy="277077"/>
            </a:xfrm>
            <a:prstGeom prst="line">
              <a:avLst/>
            </a:prstGeom>
            <a:ln w="19050">
              <a:solidFill>
                <a:srgbClr val="FF26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7DAC6D0-3214-6F40-AF6C-A01F4A347674}"/>
                </a:ext>
              </a:extLst>
            </p:cNvPr>
            <p:cNvCxnSpPr/>
            <p:nvPr/>
          </p:nvCxnSpPr>
          <p:spPr>
            <a:xfrm flipV="1">
              <a:off x="8282152" y="1566759"/>
              <a:ext cx="1103586" cy="738465"/>
            </a:xfrm>
            <a:prstGeom prst="line">
              <a:avLst/>
            </a:prstGeom>
            <a:ln w="19050">
              <a:solidFill>
                <a:srgbClr val="FF2600"/>
              </a:solidFill>
            </a:ln>
          </p:spPr>
          <p:style>
            <a:lnRef idx="1">
              <a:schemeClr val="dk1"/>
            </a:lnRef>
            <a:fillRef idx="0">
              <a:schemeClr val="dk1"/>
            </a:fillRef>
            <a:effectRef idx="0">
              <a:schemeClr val="dk1"/>
            </a:effectRef>
            <a:fontRef idx="minor">
              <a:schemeClr val="tx1"/>
            </a:fontRef>
          </p:style>
        </p:cxnSp>
        <p:sp>
          <p:nvSpPr>
            <p:cNvPr id="59" name="テキスト ボックス 58">
              <a:extLst>
                <a:ext uri="{FF2B5EF4-FFF2-40B4-BE49-F238E27FC236}">
                  <a16:creationId xmlns:a16="http://schemas.microsoft.com/office/drawing/2014/main" id="{5067A5E5-8589-BD41-86E5-462FE3729D3A}"/>
                </a:ext>
              </a:extLst>
            </p:cNvPr>
            <p:cNvSpPr txBox="1"/>
            <p:nvPr/>
          </p:nvSpPr>
          <p:spPr>
            <a:xfrm>
              <a:off x="9222386" y="1701968"/>
              <a:ext cx="13404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Focal plane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0" name="テキスト ボックス 59">
              <a:extLst>
                <a:ext uri="{FF2B5EF4-FFF2-40B4-BE49-F238E27FC236}">
                  <a16:creationId xmlns:a16="http://schemas.microsoft.com/office/drawing/2014/main" id="{84A236CB-1AFC-424A-B7B2-CDD8AFF51118}"/>
                </a:ext>
              </a:extLst>
            </p:cNvPr>
            <p:cNvSpPr txBox="1"/>
            <p:nvPr/>
          </p:nvSpPr>
          <p:spPr>
            <a:xfrm>
              <a:off x="8256314" y="2906075"/>
              <a:ext cx="10951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2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15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1" name="テキスト ボックス 60">
              <a:extLst>
                <a:ext uri="{FF2B5EF4-FFF2-40B4-BE49-F238E27FC236}">
                  <a16:creationId xmlns:a16="http://schemas.microsoft.com/office/drawing/2014/main" id="{D1D27CF5-E2E0-A243-BC6A-43ECBF4F79DF}"/>
                </a:ext>
              </a:extLst>
            </p:cNvPr>
            <p:cNvSpPr txBox="1"/>
            <p:nvPr/>
          </p:nvSpPr>
          <p:spPr>
            <a:xfrm>
              <a:off x="8539507" y="2626451"/>
              <a:ext cx="10951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2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2" name="テキスト ボックス 61">
              <a:extLst>
                <a:ext uri="{FF2B5EF4-FFF2-40B4-BE49-F238E27FC236}">
                  <a16:creationId xmlns:a16="http://schemas.microsoft.com/office/drawing/2014/main" id="{488B186C-51B9-C845-9E11-C7D090582E10}"/>
                </a:ext>
              </a:extLst>
            </p:cNvPr>
            <p:cNvSpPr txBox="1"/>
            <p:nvPr/>
          </p:nvSpPr>
          <p:spPr>
            <a:xfrm>
              <a:off x="9110370" y="2420649"/>
              <a:ext cx="10054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2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-5</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3" name="テキスト ボックス 62">
              <a:extLst>
                <a:ext uri="{FF2B5EF4-FFF2-40B4-BE49-F238E27FC236}">
                  <a16:creationId xmlns:a16="http://schemas.microsoft.com/office/drawing/2014/main" id="{A93027DF-4B88-4741-9C6E-2A9E2624621A}"/>
                </a:ext>
              </a:extLst>
            </p:cNvPr>
            <p:cNvSpPr txBox="1"/>
            <p:nvPr/>
          </p:nvSpPr>
          <p:spPr>
            <a:xfrm>
              <a:off x="9405426" y="2142740"/>
              <a:ext cx="9204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2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a:t>
              </a:r>
              <a:r>
                <a:rPr kumimoji="1" lang="en-US" altLang="ja-JP" sz="12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0</a:t>
              </a: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MeV</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4" name="タイトル 3">
            <a:extLst>
              <a:ext uri="{FF2B5EF4-FFF2-40B4-BE49-F238E27FC236}">
                <a16:creationId xmlns:a16="http://schemas.microsoft.com/office/drawing/2014/main" id="{D91ED7ED-2B83-CB4D-8201-4A10EC4145D3}"/>
              </a:ext>
            </a:extLst>
          </p:cNvPr>
          <p:cNvSpPr>
            <a:spLocks noGrp="1"/>
          </p:cNvSpPr>
          <p:nvPr>
            <p:ph type="title"/>
          </p:nvPr>
        </p:nvSpPr>
        <p:spPr>
          <a:xfrm>
            <a:off x="211925" y="48283"/>
            <a:ext cx="11768149" cy="880631"/>
          </a:xfrm>
        </p:spPr>
        <p:txBody>
          <a:bodyPr>
            <a:noAutofit/>
          </a:bodyPr>
          <a:lstStyle/>
          <a:p>
            <a:r>
              <a:rPr lang="en-US" altLang="ja-JP" sz="3200" dirty="0"/>
              <a:t>High-resolution </a:t>
            </a:r>
            <a:r>
              <a:rPr lang="en-US" altLang="ja-JP" sz="3200" dirty="0">
                <a:latin typeface="Symbol" pitchFamily="2" charset="2"/>
              </a:rPr>
              <a:t>L</a:t>
            </a:r>
            <a:r>
              <a:rPr lang="en-US" altLang="ja-JP" sz="3200" dirty="0"/>
              <a:t> </a:t>
            </a:r>
            <a:r>
              <a:rPr lang="en-US" altLang="ja-JP" sz="3200" dirty="0" err="1"/>
              <a:t>hypernuclear</a:t>
            </a:r>
            <a:r>
              <a:rPr lang="en-US" altLang="ja-JP" sz="3200" dirty="0"/>
              <a:t> spectroscopy at HIHR</a:t>
            </a:r>
            <a:endParaRPr lang="ja-JP" altLang="en-US" sz="3200" dirty="0"/>
          </a:p>
        </p:txBody>
      </p:sp>
      <p:sp>
        <p:nvSpPr>
          <p:cNvPr id="44" name="テキスト ボックス 43">
            <a:extLst>
              <a:ext uri="{FF2B5EF4-FFF2-40B4-BE49-F238E27FC236}">
                <a16:creationId xmlns:a16="http://schemas.microsoft.com/office/drawing/2014/main" id="{B6443632-B00B-E549-90D8-17FE300B8C9D}"/>
              </a:ext>
            </a:extLst>
          </p:cNvPr>
          <p:cNvSpPr txBox="1"/>
          <p:nvPr/>
        </p:nvSpPr>
        <p:spPr>
          <a:xfrm>
            <a:off x="146957" y="803408"/>
            <a:ext cx="7643456"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HIHR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24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Dispersion-matching</a:t>
            </a:r>
            <a:r>
              <a:rPr kumimoji="1" lang="en-US" altLang="ja-JP" sz="24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beam line </a:t>
            </a:r>
            <a:endPar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Realize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high-resolution</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spectroscopy </a:t>
            </a: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without beam intensity limit</a:t>
            </a:r>
            <a:endPar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Symbol" panose="05050102010706020507" pitchFamily="18" charset="2"/>
                <a:ea typeface="ＭＳ Ｐゴシック" panose="020B060007020508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High intensity </a:t>
            </a:r>
            <a:r>
              <a:rPr kumimoji="1" lang="en-US" altLang="ja-JP" sz="20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p</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beam of </a:t>
            </a: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&gt; 10</a:t>
            </a:r>
            <a:r>
              <a:rPr kumimoji="1" lang="en-US" altLang="ja-JP" sz="2000" b="1"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8</a:t>
            </a:r>
            <a:r>
              <a:rPr kumimoji="1" lang="ja-JP" altLang="en-US"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/pulse</a:t>
            </a:r>
            <a:endPar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100 times stronger </a:t>
            </a:r>
            <a:r>
              <a:rPr kumimoji="1" lang="en-US" altLang="ja-JP" sz="20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than KEK-PS)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Thin target can be 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sym typeface="Wingdings" pitchFamily="2" charset="2"/>
              </a:rPr>
              <a:t>High resolution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and </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sym typeface="Wingdings" pitchFamily="2" charset="2"/>
              </a:rPr>
              <a:t>various target options</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 </a:t>
            </a:r>
            <a:endParaRPr kumimoji="1" lang="ja-JP" altLang="en-US"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endParaRPr>
          </a:p>
        </p:txBody>
      </p:sp>
      <p:grpSp>
        <p:nvGrpSpPr>
          <p:cNvPr id="37" name="グループ化 36">
            <a:extLst>
              <a:ext uri="{FF2B5EF4-FFF2-40B4-BE49-F238E27FC236}">
                <a16:creationId xmlns:a16="http://schemas.microsoft.com/office/drawing/2014/main" id="{C1CE8BAB-B423-9AC8-32C1-69923CA8F257}"/>
              </a:ext>
            </a:extLst>
          </p:cNvPr>
          <p:cNvGrpSpPr/>
          <p:nvPr/>
        </p:nvGrpSpPr>
        <p:grpSpPr>
          <a:xfrm>
            <a:off x="114519" y="2691250"/>
            <a:ext cx="3592627" cy="4142513"/>
            <a:chOff x="114519" y="2691250"/>
            <a:chExt cx="3592627" cy="4142513"/>
          </a:xfrm>
        </p:grpSpPr>
        <p:grpSp>
          <p:nvGrpSpPr>
            <p:cNvPr id="12" name="グループ化 11">
              <a:extLst>
                <a:ext uri="{FF2B5EF4-FFF2-40B4-BE49-F238E27FC236}">
                  <a16:creationId xmlns:a16="http://schemas.microsoft.com/office/drawing/2014/main" id="{200E770B-2031-CB30-AD30-7008B7DC5866}"/>
                </a:ext>
              </a:extLst>
            </p:cNvPr>
            <p:cNvGrpSpPr/>
            <p:nvPr/>
          </p:nvGrpSpPr>
          <p:grpSpPr>
            <a:xfrm>
              <a:off x="114519" y="2691250"/>
              <a:ext cx="3592627" cy="4142513"/>
              <a:chOff x="114519" y="2691250"/>
              <a:chExt cx="3592627" cy="4142513"/>
            </a:xfrm>
          </p:grpSpPr>
          <p:grpSp>
            <p:nvGrpSpPr>
              <p:cNvPr id="2" name="グループ化 1">
                <a:extLst>
                  <a:ext uri="{FF2B5EF4-FFF2-40B4-BE49-F238E27FC236}">
                    <a16:creationId xmlns:a16="http://schemas.microsoft.com/office/drawing/2014/main" id="{420A74BF-677E-F740-8101-756DC7677980}"/>
                  </a:ext>
                </a:extLst>
              </p:cNvPr>
              <p:cNvGrpSpPr/>
              <p:nvPr/>
            </p:nvGrpSpPr>
            <p:grpSpPr>
              <a:xfrm>
                <a:off x="114519" y="3270682"/>
                <a:ext cx="3516908" cy="3563081"/>
                <a:chOff x="1368040" y="3257125"/>
                <a:chExt cx="3516908" cy="3563081"/>
              </a:xfrm>
            </p:grpSpPr>
            <p:pic>
              <p:nvPicPr>
                <p:cNvPr id="40" name="図 39" descr="グラフ&#10;&#10;自動的に生成された説明">
                  <a:extLst>
                    <a:ext uri="{FF2B5EF4-FFF2-40B4-BE49-F238E27FC236}">
                      <a16:creationId xmlns:a16="http://schemas.microsoft.com/office/drawing/2014/main" id="{E4CC7302-19AC-8B42-8882-E58CEF821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8040" y="3257125"/>
                  <a:ext cx="3516908" cy="3563081"/>
                </a:xfrm>
                <a:prstGeom prst="rect">
                  <a:avLst/>
                </a:prstGeom>
              </p:spPr>
            </p:pic>
            <p:sp>
              <p:nvSpPr>
                <p:cNvPr id="42" name="テキスト ボックス 41">
                  <a:extLst>
                    <a:ext uri="{FF2B5EF4-FFF2-40B4-BE49-F238E27FC236}">
                      <a16:creationId xmlns:a16="http://schemas.microsoft.com/office/drawing/2014/main" id="{DAA3FB15-C943-AA48-98E5-F1A71A768B7A}"/>
                    </a:ext>
                  </a:extLst>
                </p:cNvPr>
                <p:cNvSpPr txBox="1"/>
                <p:nvPr/>
              </p:nvSpPr>
              <p:spPr>
                <a:xfrm>
                  <a:off x="1876063" y="3397744"/>
                  <a:ext cx="16571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208</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Pb (KEK-PS)</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43" name="テキスト ボックス 42">
                  <a:extLst>
                    <a:ext uri="{FF2B5EF4-FFF2-40B4-BE49-F238E27FC236}">
                      <a16:creationId xmlns:a16="http://schemas.microsoft.com/office/drawing/2014/main" id="{C2BF1F5A-97D0-2D43-9B9A-665F5B20CB55}"/>
                    </a:ext>
                  </a:extLst>
                </p:cNvPr>
                <p:cNvSpPr txBox="1"/>
                <p:nvPr/>
              </p:nvSpPr>
              <p:spPr>
                <a:xfrm>
                  <a:off x="3470392" y="5377226"/>
                  <a:ext cx="123688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err="1">
                      <a:ln>
                        <a:noFill/>
                      </a:ln>
                      <a:solidFill>
                        <a:prstClr val="black"/>
                      </a:solidFill>
                      <a:effectLst/>
                      <a:uLnTx/>
                      <a:uFillTx/>
                      <a:latin typeface="Arial" panose="020B0604020202020204"/>
                      <a:ea typeface="ＭＳ Ｐゴシック" panose="020B0600070205080204" pitchFamily="34" charset="-128"/>
                      <a:cs typeface="+mn-cs"/>
                    </a:rPr>
                    <a:t>T.Hasegawa</a:t>
                  </a:r>
                  <a:r>
                    <a:rPr kumimoji="1" lang="en-US" altLang="ja-JP" sz="11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et al., Phys. Rev. C 53 (1996) 1210.</a:t>
                  </a:r>
                  <a:endParaRPr kumimoji="1" lang="ja-JP" altLang="en-US" sz="11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46" name="テキスト ボックス 45">
                <a:extLst>
                  <a:ext uri="{FF2B5EF4-FFF2-40B4-BE49-F238E27FC236}">
                    <a16:creationId xmlns:a16="http://schemas.microsoft.com/office/drawing/2014/main" id="{E1A88188-50F5-BF4C-8255-B5594749067E}"/>
                  </a:ext>
                </a:extLst>
              </p:cNvPr>
              <p:cNvSpPr txBox="1"/>
              <p:nvPr/>
            </p:nvSpPr>
            <p:spPr>
              <a:xfrm>
                <a:off x="190238" y="2691250"/>
                <a:ext cx="351690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F0"/>
                    </a:solidFill>
                    <a:effectLst/>
                    <a:uLnTx/>
                    <a:uFillTx/>
                    <a:latin typeface="Arial" panose="020B0604020202020204"/>
                    <a:ea typeface="ＭＳ Ｐゴシック" panose="020B0600070205080204" pitchFamily="34" charset="-128"/>
                    <a:cs typeface="+mn-cs"/>
                  </a:rPr>
                  <a:t>Impossible to separate peaks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with a few MeV resolution </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sp>
          <p:nvSpPr>
            <p:cNvPr id="16" name="テキスト ボックス 15">
              <a:extLst>
                <a:ext uri="{FF2B5EF4-FFF2-40B4-BE49-F238E27FC236}">
                  <a16:creationId xmlns:a16="http://schemas.microsoft.com/office/drawing/2014/main" id="{1C71F0E7-5564-E747-A74F-613D5BE2A19D}"/>
                </a:ext>
              </a:extLst>
            </p:cNvPr>
            <p:cNvSpPr txBox="1"/>
            <p:nvPr/>
          </p:nvSpPr>
          <p:spPr>
            <a:xfrm>
              <a:off x="665237" y="4062501"/>
              <a:ext cx="2457276" cy="30777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Each peak cannot be separated</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 name="テキスト ボックス 2">
              <a:extLst>
                <a:ext uri="{FF2B5EF4-FFF2-40B4-BE49-F238E27FC236}">
                  <a16:creationId xmlns:a16="http://schemas.microsoft.com/office/drawing/2014/main" id="{86846AB1-FF7A-4DC3-A923-B590BFDCDE38}"/>
                </a:ext>
              </a:extLst>
            </p:cNvPr>
            <p:cNvSpPr txBox="1"/>
            <p:nvPr/>
          </p:nvSpPr>
          <p:spPr>
            <a:xfrm>
              <a:off x="1133410" y="3715159"/>
              <a:ext cx="17347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ΔE=2.3 MeV (FWHM)</a:t>
              </a:r>
              <a:endParaRPr kumimoji="1" lang="ja-JP" altLang="en-US" sz="14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10" name="グループ化 9">
            <a:extLst>
              <a:ext uri="{FF2B5EF4-FFF2-40B4-BE49-F238E27FC236}">
                <a16:creationId xmlns:a16="http://schemas.microsoft.com/office/drawing/2014/main" id="{D55F1BD5-2BFF-214A-801C-3911163D912A}"/>
              </a:ext>
            </a:extLst>
          </p:cNvPr>
          <p:cNvGrpSpPr/>
          <p:nvPr/>
        </p:nvGrpSpPr>
        <p:grpSpPr>
          <a:xfrm>
            <a:off x="7809574" y="4062932"/>
            <a:ext cx="3877512" cy="1508105"/>
            <a:chOff x="8106002" y="4061492"/>
            <a:chExt cx="3877512" cy="1508105"/>
          </a:xfrm>
        </p:grpSpPr>
        <p:sp>
          <p:nvSpPr>
            <p:cNvPr id="15" name="正方形/長方形 14">
              <a:extLst>
                <a:ext uri="{FF2B5EF4-FFF2-40B4-BE49-F238E27FC236}">
                  <a16:creationId xmlns:a16="http://schemas.microsoft.com/office/drawing/2014/main" id="{DAC615F9-8086-7D4C-B47D-4DD297398C46}"/>
                </a:ext>
              </a:extLst>
            </p:cNvPr>
            <p:cNvSpPr/>
            <p:nvPr/>
          </p:nvSpPr>
          <p:spPr>
            <a:xfrm>
              <a:off x="8106002" y="4061492"/>
              <a:ext cx="3877512" cy="15081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Precise</a:t>
              </a:r>
              <a:r>
                <a:rPr kumimoji="1" lang="en-US" altLang="ja-JP" sz="2000" b="1" i="0" u="none" strike="noStrike" kern="1200" cap="none" spc="0" normalizeH="0" baseline="0" noProof="0" dirty="0">
                  <a:ln>
                    <a:noFill/>
                  </a:ln>
                  <a:solidFill>
                    <a:srgbClr val="FF0000"/>
                  </a:solidFill>
                  <a:effectLst/>
                  <a:uLnTx/>
                  <a:uFillTx/>
                  <a:latin typeface="Symbol" pitchFamily="2" charset="2"/>
                  <a:ea typeface="ＭＳ Ｐゴシック" panose="020B0600070205080204" pitchFamily="34" charset="-128"/>
                  <a:cs typeface="+mn-cs"/>
                </a:rPr>
                <a:t> L </a:t>
              </a:r>
              <a:r>
                <a:rPr kumimoji="1" lang="en-US" altLang="ja-JP" sz="20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binding energies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for wide-mass range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Density dependence of </a:t>
              </a:r>
              <a:r>
                <a:rPr kumimoji="1" lang="en-US" altLang="ja-JP" sz="1800" b="1" i="0" u="none" strike="noStrike" kern="1200" cap="none" spc="0" normalizeH="0" baseline="0" noProof="0" dirty="0">
                  <a:ln>
                    <a:noFill/>
                  </a:ln>
                  <a:solidFill>
                    <a:srgbClr val="00B05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N interaction </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a:t>
              </a:r>
              <a:r>
                <a:rPr kumimoji="1" lang="en-US" altLang="ja-JP" sz="1800" b="1" i="0" u="none" strike="noStrike" kern="1200" cap="none" spc="0" normalizeH="0" baseline="0" noProof="0" dirty="0">
                  <a:ln>
                    <a:noFill/>
                  </a:ln>
                  <a:solidFill>
                    <a:srgbClr val="00B050"/>
                  </a:solidFill>
                  <a:effectLst/>
                  <a:uLnTx/>
                  <a:uFillTx/>
                  <a:latin typeface="Symbol" pitchFamily="2" charset="2"/>
                  <a:ea typeface="ＭＳ Ｐゴシック" panose="020B0600070205080204" pitchFamily="34" charset="-128"/>
                  <a:cs typeface="+mn-cs"/>
                </a:rPr>
                <a:t>L</a:t>
              </a:r>
              <a:r>
                <a:rPr kumimoji="1" lang="en-US" altLang="ja-JP" sz="18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NN interaction</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a:t>
              </a:r>
            </a:p>
          </p:txBody>
        </p:sp>
        <p:sp>
          <p:nvSpPr>
            <p:cNvPr id="81" name="下矢印 44">
              <a:extLst>
                <a:ext uri="{FF2B5EF4-FFF2-40B4-BE49-F238E27FC236}">
                  <a16:creationId xmlns:a16="http://schemas.microsoft.com/office/drawing/2014/main" id="{CC6A14A3-72CF-4558-85E0-4B901DCAED60}"/>
                </a:ext>
              </a:extLst>
            </p:cNvPr>
            <p:cNvSpPr/>
            <p:nvPr/>
          </p:nvSpPr>
          <p:spPr>
            <a:xfrm>
              <a:off x="9720619" y="4671670"/>
              <a:ext cx="446049" cy="307777"/>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11" name="グループ化 10">
            <a:extLst>
              <a:ext uri="{FF2B5EF4-FFF2-40B4-BE49-F238E27FC236}">
                <a16:creationId xmlns:a16="http://schemas.microsoft.com/office/drawing/2014/main" id="{7D81471E-7E5B-7B47-9291-1C0ACCE0BA68}"/>
              </a:ext>
            </a:extLst>
          </p:cNvPr>
          <p:cNvGrpSpPr/>
          <p:nvPr/>
        </p:nvGrpSpPr>
        <p:grpSpPr>
          <a:xfrm>
            <a:off x="7730169" y="5581526"/>
            <a:ext cx="3956917" cy="930297"/>
            <a:chOff x="8077422" y="5569597"/>
            <a:chExt cx="3956917" cy="930297"/>
          </a:xfrm>
        </p:grpSpPr>
        <p:sp>
          <p:nvSpPr>
            <p:cNvPr id="18" name="テキスト ボックス 17">
              <a:extLst>
                <a:ext uri="{FF2B5EF4-FFF2-40B4-BE49-F238E27FC236}">
                  <a16:creationId xmlns:a16="http://schemas.microsoft.com/office/drawing/2014/main" id="{280B3E3E-9745-D547-978F-B2DCD70786A0}"/>
                </a:ext>
              </a:extLst>
            </p:cNvPr>
            <p:cNvSpPr txBox="1"/>
            <p:nvPr/>
          </p:nvSpPr>
          <p:spPr>
            <a:xfrm>
              <a:off x="8077422" y="5853563"/>
              <a:ext cx="39569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Calculate U</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high density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Untangle hyperon puzzle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in neutron star</a:t>
              </a:r>
              <a:endParaRPr kumimoji="1" lang="ja-JP" altLang="en-US"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84" name="下矢印 44">
              <a:extLst>
                <a:ext uri="{FF2B5EF4-FFF2-40B4-BE49-F238E27FC236}">
                  <a16:creationId xmlns:a16="http://schemas.microsoft.com/office/drawing/2014/main" id="{E3584ACD-E79B-4722-B819-1D1512BC8D4D}"/>
                </a:ext>
              </a:extLst>
            </p:cNvPr>
            <p:cNvSpPr/>
            <p:nvPr/>
          </p:nvSpPr>
          <p:spPr>
            <a:xfrm>
              <a:off x="9752104" y="5569597"/>
              <a:ext cx="446049" cy="307777"/>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grpSp>
        <p:nvGrpSpPr>
          <p:cNvPr id="36" name="グループ化 35">
            <a:extLst>
              <a:ext uri="{FF2B5EF4-FFF2-40B4-BE49-F238E27FC236}">
                <a16:creationId xmlns:a16="http://schemas.microsoft.com/office/drawing/2014/main" id="{DC7DBF8B-C36C-4712-6EBD-EAA427EECE9E}"/>
              </a:ext>
            </a:extLst>
          </p:cNvPr>
          <p:cNvGrpSpPr/>
          <p:nvPr/>
        </p:nvGrpSpPr>
        <p:grpSpPr>
          <a:xfrm>
            <a:off x="3127751" y="2691250"/>
            <a:ext cx="6004398" cy="4209549"/>
            <a:chOff x="3127751" y="2691250"/>
            <a:chExt cx="6004398" cy="4209549"/>
          </a:xfrm>
        </p:grpSpPr>
        <p:sp>
          <p:nvSpPr>
            <p:cNvPr id="45" name="下矢印 44">
              <a:extLst>
                <a:ext uri="{FF2B5EF4-FFF2-40B4-BE49-F238E27FC236}">
                  <a16:creationId xmlns:a16="http://schemas.microsoft.com/office/drawing/2014/main" id="{D1B1B37F-7C61-874C-A3A5-C8AA81092FFD}"/>
                </a:ext>
              </a:extLst>
            </p:cNvPr>
            <p:cNvSpPr/>
            <p:nvPr/>
          </p:nvSpPr>
          <p:spPr>
            <a:xfrm>
              <a:off x="5435579" y="3105948"/>
              <a:ext cx="446049" cy="242163"/>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 name="正方形/長方形 5">
              <a:extLst>
                <a:ext uri="{FF2B5EF4-FFF2-40B4-BE49-F238E27FC236}">
                  <a16:creationId xmlns:a16="http://schemas.microsoft.com/office/drawing/2014/main" id="{D1BC2188-E160-5848-AED1-BAC4EC7BCC7D}"/>
                </a:ext>
              </a:extLst>
            </p:cNvPr>
            <p:cNvSpPr/>
            <p:nvPr/>
          </p:nvSpPr>
          <p:spPr>
            <a:xfrm>
              <a:off x="4173355" y="2691250"/>
              <a:ext cx="28296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0.4 MeV </a:t>
              </a: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(FWHM) resolution</a:t>
              </a:r>
              <a:endParaRPr kumimoji="1" lang="ja-JP" altLang="en-US" sz="16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70" name="テキスト ボックス 69">
              <a:extLst>
                <a:ext uri="{FF2B5EF4-FFF2-40B4-BE49-F238E27FC236}">
                  <a16:creationId xmlns:a16="http://schemas.microsoft.com/office/drawing/2014/main" id="{0411C981-01A9-433B-9009-645E1A145C9A}"/>
                </a:ext>
              </a:extLst>
            </p:cNvPr>
            <p:cNvSpPr txBox="1"/>
            <p:nvPr/>
          </p:nvSpPr>
          <p:spPr>
            <a:xfrm>
              <a:off x="3376718" y="3304257"/>
              <a:ext cx="575543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Clear separation </a:t>
              </a:r>
              <a:r>
                <a:rPr kumimoji="1" lang="en-US" altLang="ja-JP" sz="16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of sub-major as well as major peaks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endParaRPr kumimoji="1" lang="ja-JP" altLang="en-US" sz="16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26" name="グループ化 25">
              <a:extLst>
                <a:ext uri="{FF2B5EF4-FFF2-40B4-BE49-F238E27FC236}">
                  <a16:creationId xmlns:a16="http://schemas.microsoft.com/office/drawing/2014/main" id="{F96ABE4F-C570-761F-E1BC-34F274CC79A3}"/>
                </a:ext>
              </a:extLst>
            </p:cNvPr>
            <p:cNvGrpSpPr/>
            <p:nvPr/>
          </p:nvGrpSpPr>
          <p:grpSpPr>
            <a:xfrm>
              <a:off x="3565416" y="3658065"/>
              <a:ext cx="4189057" cy="3242734"/>
              <a:chOff x="2999854" y="3079098"/>
              <a:chExt cx="3983734" cy="3083794"/>
            </a:xfrm>
          </p:grpSpPr>
          <p:grpSp>
            <p:nvGrpSpPr>
              <p:cNvPr id="27" name="グループ化 26">
                <a:extLst>
                  <a:ext uri="{FF2B5EF4-FFF2-40B4-BE49-F238E27FC236}">
                    <a16:creationId xmlns:a16="http://schemas.microsoft.com/office/drawing/2014/main" id="{5EC448F1-3794-74BA-D6B3-40BDFA99EFAC}"/>
                  </a:ext>
                </a:extLst>
              </p:cNvPr>
              <p:cNvGrpSpPr/>
              <p:nvPr/>
            </p:nvGrpSpPr>
            <p:grpSpPr>
              <a:xfrm>
                <a:off x="2999854" y="3079098"/>
                <a:ext cx="3983734" cy="3083794"/>
                <a:chOff x="523319" y="0"/>
                <a:chExt cx="9157758" cy="7088987"/>
              </a:xfrm>
            </p:grpSpPr>
            <p:pic>
              <p:nvPicPr>
                <p:cNvPr id="29" name="図 28">
                  <a:extLst>
                    <a:ext uri="{FF2B5EF4-FFF2-40B4-BE49-F238E27FC236}">
                      <a16:creationId xmlns:a16="http://schemas.microsoft.com/office/drawing/2014/main" id="{C25D2076-F0F2-D47B-FE15-B076FE4B8487}"/>
                    </a:ext>
                  </a:extLst>
                </p:cNvPr>
                <p:cNvPicPr>
                  <a:picLocks noChangeAspect="1"/>
                </p:cNvPicPr>
                <p:nvPr/>
              </p:nvPicPr>
              <p:blipFill>
                <a:blip r:embed="rId6"/>
                <a:stretch>
                  <a:fillRect/>
                </a:stretch>
              </p:blipFill>
              <p:spPr>
                <a:xfrm>
                  <a:off x="523319" y="0"/>
                  <a:ext cx="9157758" cy="7088987"/>
                </a:xfrm>
                <a:prstGeom prst="rect">
                  <a:avLst/>
                </a:prstGeom>
              </p:spPr>
            </p:pic>
            <p:sp>
              <p:nvSpPr>
                <p:cNvPr id="30" name="テキスト ボックス 29">
                  <a:extLst>
                    <a:ext uri="{FF2B5EF4-FFF2-40B4-BE49-F238E27FC236}">
                      <a16:creationId xmlns:a16="http://schemas.microsoft.com/office/drawing/2014/main" id="{618ED7B2-ADC2-3FAB-A2B6-16F1DB5AC1DA}"/>
                    </a:ext>
                  </a:extLst>
                </p:cNvPr>
                <p:cNvSpPr txBox="1"/>
                <p:nvPr/>
              </p:nvSpPr>
              <p:spPr>
                <a:xfrm>
                  <a:off x="2317226" y="5133537"/>
                  <a:ext cx="81511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1" name="テキスト ボックス 30">
                  <a:extLst>
                    <a:ext uri="{FF2B5EF4-FFF2-40B4-BE49-F238E27FC236}">
                      <a16:creationId xmlns:a16="http://schemas.microsoft.com/office/drawing/2014/main" id="{C3A685E5-4C80-86B9-3278-8CE2086E5BA0}"/>
                    </a:ext>
                  </a:extLst>
                </p:cNvPr>
                <p:cNvSpPr txBox="1"/>
                <p:nvPr/>
              </p:nvSpPr>
              <p:spPr>
                <a:xfrm>
                  <a:off x="3389567" y="4353011"/>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4FFC926B-8B57-076B-F164-4AAC7193A198}"/>
                    </a:ext>
                  </a:extLst>
                </p:cNvPr>
                <p:cNvSpPr txBox="1"/>
                <p:nvPr/>
              </p:nvSpPr>
              <p:spPr>
                <a:xfrm>
                  <a:off x="5237765" y="2211098"/>
                  <a:ext cx="722992"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f</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3" name="テキスト ボックス 32">
                  <a:extLst>
                    <a:ext uri="{FF2B5EF4-FFF2-40B4-BE49-F238E27FC236}">
                      <a16:creationId xmlns:a16="http://schemas.microsoft.com/office/drawing/2014/main" id="{D81F91AD-1161-D95D-A1B1-0AD2A576A721}"/>
                    </a:ext>
                  </a:extLst>
                </p:cNvPr>
                <p:cNvSpPr txBox="1"/>
                <p:nvPr/>
              </p:nvSpPr>
              <p:spPr>
                <a:xfrm>
                  <a:off x="4342759" y="3372110"/>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d</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4" name="テキスト ボックス 33">
                  <a:extLst>
                    <a:ext uri="{FF2B5EF4-FFF2-40B4-BE49-F238E27FC236}">
                      <a16:creationId xmlns:a16="http://schemas.microsoft.com/office/drawing/2014/main" id="{82DC862B-A6A8-C8C6-A593-7C276636734A}"/>
                    </a:ext>
                  </a:extLst>
                </p:cNvPr>
                <p:cNvSpPr txBox="1"/>
                <p:nvPr/>
              </p:nvSpPr>
              <p:spPr>
                <a:xfrm>
                  <a:off x="7781458" y="149543"/>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1F683037-A61D-F78E-97E3-9ADDEBD8A74D}"/>
                    </a:ext>
                  </a:extLst>
                </p:cNvPr>
                <p:cNvSpPr txBox="1"/>
                <p:nvPr/>
              </p:nvSpPr>
              <p:spPr>
                <a:xfrm>
                  <a:off x="6481740" y="804622"/>
                  <a:ext cx="837223" cy="7075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g</a:t>
                  </a:r>
                  <a:r>
                    <a:rPr kumimoji="1" lang="en-US" altLang="ja-JP"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Λ</a:t>
                  </a:r>
                  <a:endParaRPr kumimoji="1" lang="ja-JP" altLang="en-US" sz="1400" b="0" i="0" u="none" strike="noStrike" kern="1200" cap="none" spc="0" normalizeH="0" baseline="-2500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pic>
            <p:nvPicPr>
              <p:cNvPr id="28" name="図 27" descr="グラフ, ヒストグラム&#10;&#10;自動的に生成された説明">
                <a:extLst>
                  <a:ext uri="{FF2B5EF4-FFF2-40B4-BE49-F238E27FC236}">
                    <a16:creationId xmlns:a16="http://schemas.microsoft.com/office/drawing/2014/main" id="{A2953399-5DDE-C493-7F0C-5DF7657D2750}"/>
                  </a:ext>
                </a:extLst>
              </p:cNvPr>
              <p:cNvPicPr>
                <a:picLocks noChangeAspect="1"/>
              </p:cNvPicPr>
              <p:nvPr/>
            </p:nvPicPr>
            <p:blipFill rotWithShape="1">
              <a:blip r:embed="rId7">
                <a:extLst>
                  <a:ext uri="{28A0092B-C50C-407E-A947-70E740481C1C}">
                    <a14:useLocalDpi xmlns:a14="http://schemas.microsoft.com/office/drawing/2010/main" val="0"/>
                  </a:ext>
                </a:extLst>
              </a:blip>
              <a:srcRect l="21759" t="5141" r="47435" b="65745"/>
              <a:stretch/>
            </p:blipFill>
            <p:spPr>
              <a:xfrm>
                <a:off x="3886601" y="3354836"/>
                <a:ext cx="1156953" cy="850117"/>
              </a:xfrm>
              <a:prstGeom prst="rect">
                <a:avLst/>
              </a:prstGeom>
            </p:spPr>
          </p:pic>
        </p:grpSp>
        <p:sp>
          <p:nvSpPr>
            <p:cNvPr id="5" name="テキスト ボックス 4">
              <a:extLst>
                <a:ext uri="{FF2B5EF4-FFF2-40B4-BE49-F238E27FC236}">
                  <a16:creationId xmlns:a16="http://schemas.microsoft.com/office/drawing/2014/main" id="{6830D0E0-BCF2-46A1-B729-A7D5068AF2D1}"/>
                </a:ext>
              </a:extLst>
            </p:cNvPr>
            <p:cNvSpPr txBox="1"/>
            <p:nvPr/>
          </p:nvSpPr>
          <p:spPr>
            <a:xfrm>
              <a:off x="5106157" y="4143112"/>
              <a:ext cx="66717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HIHR</a:t>
              </a:r>
              <a:endParaRPr kumimoji="1" lang="ja-JP" altLang="en-US" sz="1800" b="1"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endParaRPr>
            </a:p>
          </p:txBody>
        </p:sp>
        <p:sp>
          <p:nvSpPr>
            <p:cNvPr id="8" name="右矢印 7">
              <a:extLst>
                <a:ext uri="{FF2B5EF4-FFF2-40B4-BE49-F238E27FC236}">
                  <a16:creationId xmlns:a16="http://schemas.microsoft.com/office/drawing/2014/main" id="{38BD1028-B463-DD4B-AF43-49595A8B1734}"/>
                </a:ext>
              </a:extLst>
            </p:cNvPr>
            <p:cNvSpPr/>
            <p:nvPr/>
          </p:nvSpPr>
          <p:spPr>
            <a:xfrm>
              <a:off x="3127751" y="4820680"/>
              <a:ext cx="530578" cy="449049"/>
            </a:xfrm>
            <a:prstGeom prst="rightArrow">
              <a:avLst/>
            </a:prstGeom>
            <a:gradFill flip="none" rotWithShape="1">
              <a:gsLst>
                <a:gs pos="0">
                  <a:schemeClr val="accent6">
                    <a:lumMod val="20000"/>
                    <a:lumOff val="80000"/>
                  </a:schemeClr>
                </a:gs>
                <a:gs pos="50000">
                  <a:srgbClr val="92D050"/>
                </a:gs>
                <a:gs pos="100000">
                  <a:srgbClr val="00B050"/>
                </a:gs>
              </a:gsLst>
              <a:lin ang="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spTree>
    <p:extLst>
      <p:ext uri="{BB962C8B-B14F-4D97-AF65-F5344CB8AC3E}">
        <p14:creationId xmlns:p14="http://schemas.microsoft.com/office/powerpoint/2010/main" val="360976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74178C-4A06-9C21-2621-35368BADE5D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8EBCFF1-3F6E-5696-0B81-445FF9E51D52}"/>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C53E29F-C2BB-6975-EC54-99093EA11850}"/>
              </a:ext>
            </a:extLst>
          </p:cNvPr>
          <p:cNvSpPr>
            <a:spLocks noGrp="1"/>
          </p:cNvSpPr>
          <p:nvPr>
            <p:ph type="sldNum" sz="quarter" idx="12"/>
          </p:nvPr>
        </p:nvSpPr>
        <p:spPr/>
        <p:txBody>
          <a:bodyPr/>
          <a:lstStyle/>
          <a:p>
            <a:fld id="{11A71338-8BA2-4C79-A6C5-5A8E30081D0C}" type="slidenum">
              <a:rPr lang="en-US" smtClean="0"/>
              <a:pPr/>
              <a:t>59</a:t>
            </a:fld>
            <a:endParaRPr lang="en-US" dirty="0"/>
          </a:p>
        </p:txBody>
      </p:sp>
    </p:spTree>
    <p:extLst>
      <p:ext uri="{BB962C8B-B14F-4D97-AF65-F5344CB8AC3E}">
        <p14:creationId xmlns:p14="http://schemas.microsoft.com/office/powerpoint/2010/main" val="239074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nc_s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237" y="1088696"/>
            <a:ext cx="6444451" cy="5897313"/>
          </a:xfrm>
          <a:prstGeom prst="rect">
            <a:avLst/>
          </a:prstGeom>
          <a:noFill/>
          <a:scene3d>
            <a:camera prst="orthographicFront">
              <a:rot lat="0" lon="0" rev="20999999"/>
            </a:camera>
            <a:lightRig rig="threePt" dir="t"/>
          </a:scene3d>
          <a:extLst>
            <a:ext uri="{909E8E84-426E-40dd-AFC4-6F175D3DCCD1}">
              <a14:hiddenFill xmlns:a14="http://schemas.microsoft.com/office/drawing/2010/main" xmlns="">
                <a:solidFill>
                  <a:srgbClr val="FFFFFF"/>
                </a:solidFill>
              </a14:hiddenFill>
            </a:ext>
          </a:extLst>
        </p:spPr>
      </p:pic>
      <p:pic>
        <p:nvPicPr>
          <p:cNvPr id="2055" name="Picture 7" descr="nc_s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237" y="1088696"/>
            <a:ext cx="6444451" cy="5897313"/>
          </a:xfrm>
          <a:prstGeom prst="rect">
            <a:avLst/>
          </a:prstGeom>
          <a:noFill/>
          <a:scene3d>
            <a:camera prst="orthographicFront">
              <a:rot lat="0" lon="0" rev="20999999"/>
            </a:camera>
            <a:lightRig rig="threePt" dir="t"/>
          </a:scene3d>
          <a:extLst>
            <a:ext uri="{909E8E84-426E-40dd-AFC4-6F175D3DCCD1}">
              <a14:hiddenFill xmlns:a14="http://schemas.microsoft.com/office/drawing/2010/main" xmlns="">
                <a:solidFill>
                  <a:srgbClr val="FFFFFF"/>
                </a:solidFill>
              </a14:hiddenFill>
            </a:ext>
          </a:extLst>
        </p:spPr>
      </p:pic>
      <p:pic>
        <p:nvPicPr>
          <p:cNvPr id="2056" name="Picture 8" descr="nc_s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8237" y="1088696"/>
            <a:ext cx="6444451" cy="5897313"/>
          </a:xfrm>
          <a:prstGeom prst="rect">
            <a:avLst/>
          </a:prstGeom>
          <a:noFill/>
          <a:scene3d>
            <a:camera prst="orthographicFront">
              <a:rot lat="0" lon="0" rev="20999999"/>
            </a:camera>
            <a:lightRig rig="threePt" dir="t"/>
          </a:scene3d>
          <a:extLst>
            <a:ext uri="{909E8E84-426E-40dd-AFC4-6F175D3DCCD1}">
              <a14:hiddenFill xmlns:a14="http://schemas.microsoft.com/office/drawing/2010/main" xmlns="">
                <a:solidFill>
                  <a:srgbClr val="FFFFFF"/>
                </a:solidFill>
              </a14:hiddenFill>
            </a:ext>
          </a:extLst>
        </p:spPr>
      </p:pic>
      <p:sp>
        <p:nvSpPr>
          <p:cNvPr id="4" name="タイトル 3"/>
          <p:cNvSpPr>
            <a:spLocks noGrp="1"/>
          </p:cNvSpPr>
          <p:nvPr>
            <p:ph type="title"/>
          </p:nvPr>
        </p:nvSpPr>
        <p:spPr>
          <a:xfrm>
            <a:off x="646409" y="-20097"/>
            <a:ext cx="11312472" cy="1070650"/>
          </a:xfrm>
        </p:spPr>
        <p:txBody>
          <a:bodyPr>
            <a:noAutofit/>
          </a:bodyPr>
          <a:lstStyle/>
          <a:p>
            <a:r>
              <a:rPr kumimoji="1" lang="en-US" altLang="ja-JP" sz="3600" dirty="0"/>
              <a:t>Matter of universe extended by strange quark</a:t>
            </a:r>
            <a:endParaRPr kumimoji="1" lang="ja-JP" altLang="en-US" sz="3600" dirty="0"/>
          </a:p>
        </p:txBody>
      </p:sp>
      <p:cxnSp>
        <p:nvCxnSpPr>
          <p:cNvPr id="22" name="直線矢印コネクタ 21">
            <a:extLst>
              <a:ext uri="{FF2B5EF4-FFF2-40B4-BE49-F238E27FC236}">
                <a16:creationId xmlns:a16="http://schemas.microsoft.com/office/drawing/2014/main" id="{1FE3AD49-64F6-C0E9-8B0C-CB33A4D41D73}"/>
              </a:ext>
            </a:extLst>
          </p:cNvPr>
          <p:cNvCxnSpPr>
            <a:cxnSpLocks/>
          </p:cNvCxnSpPr>
          <p:nvPr/>
        </p:nvCxnSpPr>
        <p:spPr>
          <a:xfrm flipV="1">
            <a:off x="3752471" y="5252109"/>
            <a:ext cx="6499412" cy="1369025"/>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3" name="直線矢印コネクタ 22">
            <a:extLst>
              <a:ext uri="{FF2B5EF4-FFF2-40B4-BE49-F238E27FC236}">
                <a16:creationId xmlns:a16="http://schemas.microsoft.com/office/drawing/2014/main" id="{879A84A5-F4EE-8DFC-09C4-3985E05B468F}"/>
              </a:ext>
            </a:extLst>
          </p:cNvPr>
          <p:cNvCxnSpPr>
            <a:cxnSpLocks/>
          </p:cNvCxnSpPr>
          <p:nvPr/>
        </p:nvCxnSpPr>
        <p:spPr>
          <a:xfrm flipH="1" flipV="1">
            <a:off x="2829787" y="3406849"/>
            <a:ext cx="977433" cy="325120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30AA70E3-6613-547E-930A-60C27AC3E4D9}"/>
              </a:ext>
            </a:extLst>
          </p:cNvPr>
          <p:cNvSpPr txBox="1"/>
          <p:nvPr/>
        </p:nvSpPr>
        <p:spPr>
          <a:xfrm rot="20910940">
            <a:off x="9175664" y="5363401"/>
            <a:ext cx="2634054" cy="461665"/>
          </a:xfrm>
          <a:prstGeom prst="rect">
            <a:avLst/>
          </a:prstGeom>
          <a:noFill/>
        </p:spPr>
        <p:txBody>
          <a:bodyPr wrap="none" rtlCol="0">
            <a:spAutoFit/>
          </a:bodyPr>
          <a:lstStyle/>
          <a:p>
            <a:r>
              <a:rPr kumimoji="1" lang="en-US" altLang="ja-JP" sz="2400" dirty="0"/>
              <a:t>neutron number</a:t>
            </a:r>
            <a:endParaRPr kumimoji="1" lang="ja-JP" altLang="en-US" sz="2400"/>
          </a:p>
        </p:txBody>
      </p:sp>
      <p:sp>
        <p:nvSpPr>
          <p:cNvPr id="28" name="テキスト ボックス 27">
            <a:extLst>
              <a:ext uri="{FF2B5EF4-FFF2-40B4-BE49-F238E27FC236}">
                <a16:creationId xmlns:a16="http://schemas.microsoft.com/office/drawing/2014/main" id="{123C36F7-210F-79E8-C60A-08C895AA3B5E}"/>
              </a:ext>
            </a:extLst>
          </p:cNvPr>
          <p:cNvSpPr txBox="1"/>
          <p:nvPr/>
        </p:nvSpPr>
        <p:spPr>
          <a:xfrm rot="15300000">
            <a:off x="1607339" y="4401384"/>
            <a:ext cx="2444900" cy="461665"/>
          </a:xfrm>
          <a:prstGeom prst="rect">
            <a:avLst/>
          </a:prstGeom>
          <a:noFill/>
        </p:spPr>
        <p:txBody>
          <a:bodyPr wrap="none" rtlCol="0">
            <a:spAutoFit/>
          </a:bodyPr>
          <a:lstStyle/>
          <a:p>
            <a:r>
              <a:rPr kumimoji="1" lang="en-US" altLang="ja-JP" sz="2400" dirty="0"/>
              <a:t>proton number</a:t>
            </a:r>
            <a:endParaRPr kumimoji="1" lang="ja-JP" altLang="en-US" sz="2400"/>
          </a:p>
        </p:txBody>
      </p:sp>
      <p:grpSp>
        <p:nvGrpSpPr>
          <p:cNvPr id="2181" name="グループ化 2180">
            <a:extLst>
              <a:ext uri="{FF2B5EF4-FFF2-40B4-BE49-F238E27FC236}">
                <a16:creationId xmlns:a16="http://schemas.microsoft.com/office/drawing/2014/main" id="{A35EE759-2E25-B940-E882-976F237A7082}"/>
              </a:ext>
            </a:extLst>
          </p:cNvPr>
          <p:cNvGrpSpPr/>
          <p:nvPr/>
        </p:nvGrpSpPr>
        <p:grpSpPr>
          <a:xfrm>
            <a:off x="3790286" y="1531381"/>
            <a:ext cx="526004" cy="5126668"/>
            <a:chOff x="3790286" y="1531381"/>
            <a:chExt cx="526004" cy="5126668"/>
          </a:xfrm>
        </p:grpSpPr>
        <p:cxnSp>
          <p:nvCxnSpPr>
            <p:cNvPr id="30" name="直線矢印コネクタ 29">
              <a:extLst>
                <a:ext uri="{FF2B5EF4-FFF2-40B4-BE49-F238E27FC236}">
                  <a16:creationId xmlns:a16="http://schemas.microsoft.com/office/drawing/2014/main" id="{5DA7FCC4-1B08-D6AF-6CDB-997FF1056D92}"/>
                </a:ext>
              </a:extLst>
            </p:cNvPr>
            <p:cNvCxnSpPr>
              <a:cxnSpLocks/>
            </p:cNvCxnSpPr>
            <p:nvPr/>
          </p:nvCxnSpPr>
          <p:spPr>
            <a:xfrm flipV="1">
              <a:off x="3790286" y="1531381"/>
              <a:ext cx="0" cy="5126668"/>
            </a:xfrm>
            <a:prstGeom prst="straightConnector1">
              <a:avLst/>
            </a:prstGeom>
            <a:ln w="38100">
              <a:solidFill>
                <a:srgbClr val="C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9519099D-6FB8-B2A4-BD01-AD39F52BE066}"/>
                </a:ext>
              </a:extLst>
            </p:cNvPr>
            <p:cNvSpPr txBox="1"/>
            <p:nvPr/>
          </p:nvSpPr>
          <p:spPr>
            <a:xfrm rot="16200000">
              <a:off x="3039113" y="2890692"/>
              <a:ext cx="2092689" cy="461665"/>
            </a:xfrm>
            <a:prstGeom prst="rect">
              <a:avLst/>
            </a:prstGeom>
            <a:solidFill>
              <a:srgbClr val="C00000">
                <a:alpha val="18233"/>
              </a:srgbClr>
            </a:solidFill>
            <a:ln>
              <a:solidFill>
                <a:srgbClr val="C00000"/>
              </a:solidFill>
            </a:ln>
          </p:spPr>
          <p:txBody>
            <a:bodyPr wrap="none" rtlCol="0">
              <a:spAutoFit/>
            </a:bodyPr>
            <a:lstStyle/>
            <a:p>
              <a:r>
                <a:rPr lang="en-US" altLang="ja-JP" sz="2400" dirty="0">
                  <a:solidFill>
                    <a:srgbClr val="C00000"/>
                  </a:solidFill>
                </a:rPr>
                <a:t>strangeness </a:t>
              </a:r>
              <a:endParaRPr kumimoji="1" lang="ja-JP" altLang="en-US" sz="2400">
                <a:solidFill>
                  <a:srgbClr val="C00000"/>
                </a:solidFill>
              </a:endParaRPr>
            </a:p>
          </p:txBody>
        </p:sp>
      </p:grpSp>
      <p:sp>
        <p:nvSpPr>
          <p:cNvPr id="37" name="テキスト ボックス 36">
            <a:extLst>
              <a:ext uri="{FF2B5EF4-FFF2-40B4-BE49-F238E27FC236}">
                <a16:creationId xmlns:a16="http://schemas.microsoft.com/office/drawing/2014/main" id="{1B7A9FA2-A262-D4CF-C5F6-B4852C433D31}"/>
              </a:ext>
            </a:extLst>
          </p:cNvPr>
          <p:cNvSpPr txBox="1"/>
          <p:nvPr/>
        </p:nvSpPr>
        <p:spPr>
          <a:xfrm>
            <a:off x="3386695" y="6362672"/>
            <a:ext cx="356188" cy="461665"/>
          </a:xfrm>
          <a:prstGeom prst="rect">
            <a:avLst/>
          </a:prstGeom>
          <a:solidFill>
            <a:srgbClr val="C00000">
              <a:alpha val="35000"/>
            </a:srgbClr>
          </a:solidFill>
          <a:ln>
            <a:solidFill>
              <a:srgbClr val="C00000"/>
            </a:solidFill>
          </a:ln>
        </p:spPr>
        <p:txBody>
          <a:bodyPr wrap="none" rtlCol="0">
            <a:spAutoFit/>
          </a:bodyPr>
          <a:lstStyle/>
          <a:p>
            <a:r>
              <a:rPr kumimoji="1" lang="en-US" altLang="ja-JP" sz="2400" dirty="0">
                <a:solidFill>
                  <a:srgbClr val="C00000"/>
                </a:solidFill>
              </a:rPr>
              <a:t>0</a:t>
            </a:r>
            <a:endParaRPr kumimoji="1" lang="ja-JP" altLang="en-US" sz="2400">
              <a:solidFill>
                <a:srgbClr val="C00000"/>
              </a:solidFill>
            </a:endParaRPr>
          </a:p>
        </p:txBody>
      </p:sp>
      <p:grpSp>
        <p:nvGrpSpPr>
          <p:cNvPr id="2182" name="グループ化 2181">
            <a:extLst>
              <a:ext uri="{FF2B5EF4-FFF2-40B4-BE49-F238E27FC236}">
                <a16:creationId xmlns:a16="http://schemas.microsoft.com/office/drawing/2014/main" id="{C35BADDD-1F69-5FF3-4AE2-2CC903C9821D}"/>
              </a:ext>
            </a:extLst>
          </p:cNvPr>
          <p:cNvGrpSpPr/>
          <p:nvPr/>
        </p:nvGrpSpPr>
        <p:grpSpPr>
          <a:xfrm>
            <a:off x="2812855" y="2627921"/>
            <a:ext cx="7363269" cy="3383620"/>
            <a:chOff x="2812855" y="2627921"/>
            <a:chExt cx="7363269" cy="3383620"/>
          </a:xfrm>
        </p:grpSpPr>
        <p:cxnSp>
          <p:nvCxnSpPr>
            <p:cNvPr id="33" name="直線矢印コネクタ 32">
              <a:extLst>
                <a:ext uri="{FF2B5EF4-FFF2-40B4-BE49-F238E27FC236}">
                  <a16:creationId xmlns:a16="http://schemas.microsoft.com/office/drawing/2014/main" id="{76FF84C3-1701-71AE-FB91-651D0CD3FADD}"/>
                </a:ext>
              </a:extLst>
            </p:cNvPr>
            <p:cNvCxnSpPr>
              <a:cxnSpLocks/>
            </p:cNvCxnSpPr>
            <p:nvPr/>
          </p:nvCxnSpPr>
          <p:spPr>
            <a:xfrm flipV="1">
              <a:off x="3807220" y="4515488"/>
              <a:ext cx="6368904" cy="1341535"/>
            </a:xfrm>
            <a:prstGeom prst="straightConnector1">
              <a:avLst/>
            </a:prstGeom>
            <a:ln w="38100">
              <a:solidFill>
                <a:srgbClr val="C0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4" name="直線矢印コネクタ 33">
              <a:extLst>
                <a:ext uri="{FF2B5EF4-FFF2-40B4-BE49-F238E27FC236}">
                  <a16:creationId xmlns:a16="http://schemas.microsoft.com/office/drawing/2014/main" id="{F4308516-9859-C637-E9D9-DAF4AC5EBC6E}"/>
                </a:ext>
              </a:extLst>
            </p:cNvPr>
            <p:cNvCxnSpPr>
              <a:cxnSpLocks/>
            </p:cNvCxnSpPr>
            <p:nvPr/>
          </p:nvCxnSpPr>
          <p:spPr>
            <a:xfrm flipH="1" flipV="1">
              <a:off x="2812855" y="2627921"/>
              <a:ext cx="977433" cy="3251200"/>
            </a:xfrm>
            <a:prstGeom prst="straightConnector1">
              <a:avLst/>
            </a:prstGeom>
            <a:ln w="38100">
              <a:solidFill>
                <a:srgbClr val="C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938AFEF0-FFA4-B893-5517-DC76391B61A5}"/>
                </a:ext>
              </a:extLst>
            </p:cNvPr>
            <p:cNvSpPr txBox="1"/>
            <p:nvPr/>
          </p:nvSpPr>
          <p:spPr>
            <a:xfrm>
              <a:off x="3148156" y="5549876"/>
              <a:ext cx="622286" cy="461665"/>
            </a:xfrm>
            <a:prstGeom prst="rect">
              <a:avLst/>
            </a:prstGeom>
            <a:solidFill>
              <a:srgbClr val="C00000">
                <a:alpha val="35000"/>
              </a:srgbClr>
            </a:solidFill>
            <a:ln>
              <a:solidFill>
                <a:srgbClr val="C00000"/>
              </a:solidFill>
            </a:ln>
          </p:spPr>
          <p:txBody>
            <a:bodyPr wrap="none" rtlCol="0">
              <a:spAutoFit/>
            </a:bodyPr>
            <a:lstStyle/>
            <a:p>
              <a:r>
                <a:rPr lang="ja-JP" altLang="en-US" sz="2400">
                  <a:solidFill>
                    <a:srgbClr val="C00000"/>
                  </a:solidFill>
                </a:rPr>
                <a:t>−</a:t>
              </a:r>
              <a:r>
                <a:rPr lang="en-US" altLang="ja-JP" sz="2400" dirty="0">
                  <a:solidFill>
                    <a:srgbClr val="C00000"/>
                  </a:solidFill>
                </a:rPr>
                <a:t>1</a:t>
              </a:r>
              <a:endParaRPr kumimoji="1" lang="ja-JP" altLang="en-US" sz="2400">
                <a:solidFill>
                  <a:srgbClr val="C00000"/>
                </a:solidFill>
              </a:endParaRPr>
            </a:p>
          </p:txBody>
        </p:sp>
      </p:grpSp>
      <p:grpSp>
        <p:nvGrpSpPr>
          <p:cNvPr id="2183" name="グループ化 2182">
            <a:extLst>
              <a:ext uri="{FF2B5EF4-FFF2-40B4-BE49-F238E27FC236}">
                <a16:creationId xmlns:a16="http://schemas.microsoft.com/office/drawing/2014/main" id="{63853861-813E-28A6-311E-7B0EE423EB23}"/>
              </a:ext>
            </a:extLst>
          </p:cNvPr>
          <p:cNvGrpSpPr/>
          <p:nvPr/>
        </p:nvGrpSpPr>
        <p:grpSpPr>
          <a:xfrm>
            <a:off x="2812856" y="1815125"/>
            <a:ext cx="7380823" cy="3251200"/>
            <a:chOff x="2812856" y="1815125"/>
            <a:chExt cx="7380823" cy="3251200"/>
          </a:xfrm>
        </p:grpSpPr>
        <p:cxnSp>
          <p:nvCxnSpPr>
            <p:cNvPr id="35" name="直線矢印コネクタ 34">
              <a:extLst>
                <a:ext uri="{FF2B5EF4-FFF2-40B4-BE49-F238E27FC236}">
                  <a16:creationId xmlns:a16="http://schemas.microsoft.com/office/drawing/2014/main" id="{EA9C12DD-57A2-53D6-9AED-E0A3CF290B07}"/>
                </a:ext>
              </a:extLst>
            </p:cNvPr>
            <p:cNvCxnSpPr>
              <a:cxnSpLocks/>
            </p:cNvCxnSpPr>
            <p:nvPr/>
          </p:nvCxnSpPr>
          <p:spPr>
            <a:xfrm flipV="1">
              <a:off x="3807221" y="3698994"/>
              <a:ext cx="6386458" cy="1345233"/>
            </a:xfrm>
            <a:prstGeom prst="straightConnector1">
              <a:avLst/>
            </a:prstGeom>
            <a:ln w="38100">
              <a:solidFill>
                <a:srgbClr val="C0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6" name="直線矢印コネクタ 35">
              <a:extLst>
                <a:ext uri="{FF2B5EF4-FFF2-40B4-BE49-F238E27FC236}">
                  <a16:creationId xmlns:a16="http://schemas.microsoft.com/office/drawing/2014/main" id="{1EA3A2D9-B7A2-A43F-A892-F672151B1C2A}"/>
                </a:ext>
              </a:extLst>
            </p:cNvPr>
            <p:cNvCxnSpPr>
              <a:cxnSpLocks/>
            </p:cNvCxnSpPr>
            <p:nvPr/>
          </p:nvCxnSpPr>
          <p:spPr>
            <a:xfrm flipH="1" flipV="1">
              <a:off x="2812856" y="1815125"/>
              <a:ext cx="977433" cy="3251200"/>
            </a:xfrm>
            <a:prstGeom prst="straightConnector1">
              <a:avLst/>
            </a:prstGeom>
            <a:ln w="38100">
              <a:solidFill>
                <a:srgbClr val="C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1E5731BC-54EF-DE55-0607-B8C65F4D2469}"/>
                </a:ext>
              </a:extLst>
            </p:cNvPr>
            <p:cNvSpPr txBox="1"/>
            <p:nvPr/>
          </p:nvSpPr>
          <p:spPr>
            <a:xfrm>
              <a:off x="3121654" y="4604660"/>
              <a:ext cx="726481" cy="461665"/>
            </a:xfrm>
            <a:prstGeom prst="rect">
              <a:avLst/>
            </a:prstGeom>
            <a:solidFill>
              <a:srgbClr val="C00000">
                <a:alpha val="35000"/>
              </a:srgbClr>
            </a:solidFill>
            <a:ln>
              <a:solidFill>
                <a:srgbClr val="C00000"/>
              </a:solidFill>
            </a:ln>
          </p:spPr>
          <p:txBody>
            <a:bodyPr wrap="none" rtlCol="0">
              <a:spAutoFit/>
            </a:bodyPr>
            <a:lstStyle/>
            <a:p>
              <a:r>
                <a:rPr lang="ja-JP" altLang="en-US" sz="2400">
                  <a:solidFill>
                    <a:srgbClr val="C00000"/>
                  </a:solidFill>
                </a:rPr>
                <a:t>− </a:t>
              </a:r>
              <a:r>
                <a:rPr kumimoji="1" lang="en-US" altLang="ja-JP" sz="2400" dirty="0">
                  <a:solidFill>
                    <a:srgbClr val="C00000"/>
                  </a:solidFill>
                </a:rPr>
                <a:t>2</a:t>
              </a:r>
              <a:endParaRPr kumimoji="1" lang="ja-JP" altLang="en-US" sz="2400">
                <a:solidFill>
                  <a:srgbClr val="C00000"/>
                </a:solidFill>
              </a:endParaRPr>
            </a:p>
          </p:txBody>
        </p:sp>
      </p:grpSp>
      <p:grpSp>
        <p:nvGrpSpPr>
          <p:cNvPr id="2172" name="グループ化 2171">
            <a:extLst>
              <a:ext uri="{FF2B5EF4-FFF2-40B4-BE49-F238E27FC236}">
                <a16:creationId xmlns:a16="http://schemas.microsoft.com/office/drawing/2014/main" id="{BAC440B8-DB99-908C-BD0F-FD316CC692C3}"/>
              </a:ext>
            </a:extLst>
          </p:cNvPr>
          <p:cNvGrpSpPr/>
          <p:nvPr/>
        </p:nvGrpSpPr>
        <p:grpSpPr>
          <a:xfrm>
            <a:off x="1177735" y="6034386"/>
            <a:ext cx="1337678" cy="781398"/>
            <a:chOff x="1184348" y="5869978"/>
            <a:chExt cx="1337678" cy="781398"/>
          </a:xfrm>
        </p:grpSpPr>
        <p:grpSp>
          <p:nvGrpSpPr>
            <p:cNvPr id="2079" name="グループ化 29">
              <a:extLst>
                <a:ext uri="{FF2B5EF4-FFF2-40B4-BE49-F238E27FC236}">
                  <a16:creationId xmlns:a16="http://schemas.microsoft.com/office/drawing/2014/main" id="{B53403E1-C5E1-1119-0949-F829C88EF6B6}"/>
                </a:ext>
              </a:extLst>
            </p:cNvPr>
            <p:cNvGrpSpPr/>
            <p:nvPr/>
          </p:nvGrpSpPr>
          <p:grpSpPr>
            <a:xfrm>
              <a:off x="1500015" y="5869978"/>
              <a:ext cx="612390" cy="615932"/>
              <a:chOff x="0" y="-1"/>
              <a:chExt cx="745067" cy="749378"/>
            </a:xfrm>
          </p:grpSpPr>
          <p:sp>
            <p:nvSpPr>
              <p:cNvPr id="2080" name="円/楕円 27">
                <a:extLst>
                  <a:ext uri="{FF2B5EF4-FFF2-40B4-BE49-F238E27FC236}">
                    <a16:creationId xmlns:a16="http://schemas.microsoft.com/office/drawing/2014/main" id="{113306DA-F646-D0C4-99B3-E37A5BF8D6F6}"/>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1" name="円/楕円 13">
                <a:extLst>
                  <a:ext uri="{FF2B5EF4-FFF2-40B4-BE49-F238E27FC236}">
                    <a16:creationId xmlns:a16="http://schemas.microsoft.com/office/drawing/2014/main" id="{8A7AFD66-8AD3-8B5E-EE41-824C67FAEBEF}"/>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2" name="円/楕円 14">
                <a:extLst>
                  <a:ext uri="{FF2B5EF4-FFF2-40B4-BE49-F238E27FC236}">
                    <a16:creationId xmlns:a16="http://schemas.microsoft.com/office/drawing/2014/main" id="{54BD242B-4C87-5EE6-D8A7-0FC2191E5096}"/>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2083" name="円/楕円 15">
                <a:extLst>
                  <a:ext uri="{FF2B5EF4-FFF2-40B4-BE49-F238E27FC236}">
                    <a16:creationId xmlns:a16="http://schemas.microsoft.com/office/drawing/2014/main" id="{502EFBCE-6496-AFD5-18A3-F03A5717982A}"/>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4" name="円/楕円 16">
                <a:extLst>
                  <a:ext uri="{FF2B5EF4-FFF2-40B4-BE49-F238E27FC236}">
                    <a16:creationId xmlns:a16="http://schemas.microsoft.com/office/drawing/2014/main" id="{4B854915-139F-1865-51A2-20BFD1D58AAB}"/>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5" name="円/楕円 17">
                <a:extLst>
                  <a:ext uri="{FF2B5EF4-FFF2-40B4-BE49-F238E27FC236}">
                    <a16:creationId xmlns:a16="http://schemas.microsoft.com/office/drawing/2014/main" id="{CB1CE22C-9CE6-82CA-89D4-BB178F1F926A}"/>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6" name="円/楕円 18">
                <a:extLst>
                  <a:ext uri="{FF2B5EF4-FFF2-40B4-BE49-F238E27FC236}">
                    <a16:creationId xmlns:a16="http://schemas.microsoft.com/office/drawing/2014/main" id="{A5A22516-0123-3BD1-5192-ADC5F5133E12}"/>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7" name="円/楕円 19">
                <a:extLst>
                  <a:ext uri="{FF2B5EF4-FFF2-40B4-BE49-F238E27FC236}">
                    <a16:creationId xmlns:a16="http://schemas.microsoft.com/office/drawing/2014/main" id="{469D4583-DE6D-D34F-744B-BAE1D14034CC}"/>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8" name="円/楕円 20">
                <a:extLst>
                  <a:ext uri="{FF2B5EF4-FFF2-40B4-BE49-F238E27FC236}">
                    <a16:creationId xmlns:a16="http://schemas.microsoft.com/office/drawing/2014/main" id="{38CF5FFB-B118-D890-34FC-24F9E5104112}"/>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89" name="円/楕円 21">
                <a:extLst>
                  <a:ext uri="{FF2B5EF4-FFF2-40B4-BE49-F238E27FC236}">
                    <a16:creationId xmlns:a16="http://schemas.microsoft.com/office/drawing/2014/main" id="{59CB3275-CA23-CEB1-9CB0-BD5B62D10559}"/>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0" name="円/楕円 22">
                <a:extLst>
                  <a:ext uri="{FF2B5EF4-FFF2-40B4-BE49-F238E27FC236}">
                    <a16:creationId xmlns:a16="http://schemas.microsoft.com/office/drawing/2014/main" id="{3E62A404-0820-2F75-562D-94632B0EF233}"/>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1" name="円/楕円 23">
                <a:extLst>
                  <a:ext uri="{FF2B5EF4-FFF2-40B4-BE49-F238E27FC236}">
                    <a16:creationId xmlns:a16="http://schemas.microsoft.com/office/drawing/2014/main" id="{97EC86A0-2177-50C5-BFCA-1D289AB93073}"/>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3" name="円/楕円 25">
                <a:extLst>
                  <a:ext uri="{FF2B5EF4-FFF2-40B4-BE49-F238E27FC236}">
                    <a16:creationId xmlns:a16="http://schemas.microsoft.com/office/drawing/2014/main" id="{527EC724-72D1-6F23-E599-6D9ACC6C189A}"/>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4" name="円/楕円 26">
                <a:extLst>
                  <a:ext uri="{FF2B5EF4-FFF2-40B4-BE49-F238E27FC236}">
                    <a16:creationId xmlns:a16="http://schemas.microsoft.com/office/drawing/2014/main" id="{9BCB4EFF-0062-BF6E-7F79-09AB079D22B3}"/>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5" name="円/楕円 28">
                <a:extLst>
                  <a:ext uri="{FF2B5EF4-FFF2-40B4-BE49-F238E27FC236}">
                    <a16:creationId xmlns:a16="http://schemas.microsoft.com/office/drawing/2014/main" id="{0731024A-099A-A684-E4EB-5DD81E987CCA}"/>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grpSp>
        <p:sp>
          <p:nvSpPr>
            <p:cNvPr id="2151" name="テキスト ボックス 2150">
              <a:extLst>
                <a:ext uri="{FF2B5EF4-FFF2-40B4-BE49-F238E27FC236}">
                  <a16:creationId xmlns:a16="http://schemas.microsoft.com/office/drawing/2014/main" id="{EA320534-C1B2-23DF-BD62-21D85BB0915A}"/>
                </a:ext>
              </a:extLst>
            </p:cNvPr>
            <p:cNvSpPr txBox="1"/>
            <p:nvPr/>
          </p:nvSpPr>
          <p:spPr>
            <a:xfrm>
              <a:off x="1184348" y="6282044"/>
              <a:ext cx="325730" cy="369332"/>
            </a:xfrm>
            <a:prstGeom prst="rect">
              <a:avLst/>
            </a:prstGeom>
            <a:noFill/>
          </p:spPr>
          <p:txBody>
            <a:bodyPr wrap="none" rtlCol="0">
              <a:spAutoFit/>
            </a:bodyPr>
            <a:lstStyle/>
            <a:p>
              <a:r>
                <a:rPr kumimoji="1" lang="en-US" altLang="ja-JP" b="1" dirty="0">
                  <a:solidFill>
                    <a:srgbClr val="0070C0"/>
                  </a:solidFill>
                </a:rPr>
                <a:t>p</a:t>
              </a:r>
              <a:endParaRPr kumimoji="1" lang="ja-JP" altLang="en-US" b="1">
                <a:solidFill>
                  <a:srgbClr val="0070C0"/>
                </a:solidFill>
              </a:endParaRPr>
            </a:p>
          </p:txBody>
        </p:sp>
        <p:sp>
          <p:nvSpPr>
            <p:cNvPr id="2152" name="テキスト ボックス 2151">
              <a:extLst>
                <a:ext uri="{FF2B5EF4-FFF2-40B4-BE49-F238E27FC236}">
                  <a16:creationId xmlns:a16="http://schemas.microsoft.com/office/drawing/2014/main" id="{40DFF84C-48DE-2D39-67AE-20993B06873D}"/>
                </a:ext>
              </a:extLst>
            </p:cNvPr>
            <p:cNvSpPr txBox="1"/>
            <p:nvPr/>
          </p:nvSpPr>
          <p:spPr>
            <a:xfrm>
              <a:off x="2196296" y="6165939"/>
              <a:ext cx="325730" cy="369332"/>
            </a:xfrm>
            <a:prstGeom prst="rect">
              <a:avLst/>
            </a:prstGeom>
            <a:noFill/>
          </p:spPr>
          <p:txBody>
            <a:bodyPr wrap="none" rtlCol="0">
              <a:spAutoFit/>
            </a:bodyPr>
            <a:lstStyle/>
            <a:p>
              <a:r>
                <a:rPr kumimoji="1" lang="en-US" altLang="ja-JP" b="1" dirty="0">
                  <a:solidFill>
                    <a:srgbClr val="00B050"/>
                  </a:solidFill>
                </a:rPr>
                <a:t>n</a:t>
              </a:r>
              <a:endParaRPr kumimoji="1" lang="ja-JP" altLang="en-US" b="1">
                <a:solidFill>
                  <a:srgbClr val="00B050"/>
                </a:solidFill>
              </a:endParaRPr>
            </a:p>
          </p:txBody>
        </p:sp>
      </p:grpSp>
      <p:grpSp>
        <p:nvGrpSpPr>
          <p:cNvPr id="2173" name="グループ化 2172">
            <a:extLst>
              <a:ext uri="{FF2B5EF4-FFF2-40B4-BE49-F238E27FC236}">
                <a16:creationId xmlns:a16="http://schemas.microsoft.com/office/drawing/2014/main" id="{8648C32C-CB2E-9DF4-99D8-4A1BCC2871FC}"/>
              </a:ext>
            </a:extLst>
          </p:cNvPr>
          <p:cNvGrpSpPr/>
          <p:nvPr/>
        </p:nvGrpSpPr>
        <p:grpSpPr>
          <a:xfrm>
            <a:off x="1487325" y="5226633"/>
            <a:ext cx="991715" cy="615932"/>
            <a:chOff x="1484911" y="4849898"/>
            <a:chExt cx="991715" cy="615932"/>
          </a:xfrm>
        </p:grpSpPr>
        <p:grpSp>
          <p:nvGrpSpPr>
            <p:cNvPr id="2078" name="グループ化 29">
              <a:extLst>
                <a:ext uri="{FF2B5EF4-FFF2-40B4-BE49-F238E27FC236}">
                  <a16:creationId xmlns:a16="http://schemas.microsoft.com/office/drawing/2014/main" id="{C67E6627-D9D0-5DD2-3518-43FE0FC73061}"/>
                </a:ext>
              </a:extLst>
            </p:cNvPr>
            <p:cNvGrpSpPr/>
            <p:nvPr/>
          </p:nvGrpSpPr>
          <p:grpSpPr>
            <a:xfrm>
              <a:off x="1484911" y="4849898"/>
              <a:ext cx="612390" cy="615932"/>
              <a:chOff x="0" y="-1"/>
              <a:chExt cx="745067" cy="749378"/>
            </a:xfrm>
          </p:grpSpPr>
          <p:sp>
            <p:nvSpPr>
              <p:cNvPr id="2096" name="円/楕円 27">
                <a:extLst>
                  <a:ext uri="{FF2B5EF4-FFF2-40B4-BE49-F238E27FC236}">
                    <a16:creationId xmlns:a16="http://schemas.microsoft.com/office/drawing/2014/main" id="{1D0D58F1-D398-6489-2C95-ABDF8652C062}"/>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7" name="円/楕円 13">
                <a:extLst>
                  <a:ext uri="{FF2B5EF4-FFF2-40B4-BE49-F238E27FC236}">
                    <a16:creationId xmlns:a16="http://schemas.microsoft.com/office/drawing/2014/main" id="{C0B3420B-2BE5-DD70-CF08-1293FAA2856C}"/>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8" name="円/楕円 14">
                <a:extLst>
                  <a:ext uri="{FF2B5EF4-FFF2-40B4-BE49-F238E27FC236}">
                    <a16:creationId xmlns:a16="http://schemas.microsoft.com/office/drawing/2014/main" id="{B2FF75BA-D7C2-1DC6-B0CA-6596546AF233}"/>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099" name="円/楕円 15">
                <a:extLst>
                  <a:ext uri="{FF2B5EF4-FFF2-40B4-BE49-F238E27FC236}">
                    <a16:creationId xmlns:a16="http://schemas.microsoft.com/office/drawing/2014/main" id="{249BB9FC-FEE6-9231-1624-97F29D445820}"/>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0" name="円/楕円 16">
                <a:extLst>
                  <a:ext uri="{FF2B5EF4-FFF2-40B4-BE49-F238E27FC236}">
                    <a16:creationId xmlns:a16="http://schemas.microsoft.com/office/drawing/2014/main" id="{5D227E4C-2B76-1C01-6B57-7AC27A38BF8F}"/>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1" name="円/楕円 17">
                <a:extLst>
                  <a:ext uri="{FF2B5EF4-FFF2-40B4-BE49-F238E27FC236}">
                    <a16:creationId xmlns:a16="http://schemas.microsoft.com/office/drawing/2014/main" id="{87FE3504-E106-A230-E728-721502A7D2A2}"/>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2" name="円/楕円 18">
                <a:extLst>
                  <a:ext uri="{FF2B5EF4-FFF2-40B4-BE49-F238E27FC236}">
                    <a16:creationId xmlns:a16="http://schemas.microsoft.com/office/drawing/2014/main" id="{EB5D7BD4-2D92-D4EF-6F7A-65251B9BC45F}"/>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3" name="円/楕円 19">
                <a:extLst>
                  <a:ext uri="{FF2B5EF4-FFF2-40B4-BE49-F238E27FC236}">
                    <a16:creationId xmlns:a16="http://schemas.microsoft.com/office/drawing/2014/main" id="{16061C93-7BD5-8C59-70A4-508E56D8DA6A}"/>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4" name="円/楕円 20">
                <a:extLst>
                  <a:ext uri="{FF2B5EF4-FFF2-40B4-BE49-F238E27FC236}">
                    <a16:creationId xmlns:a16="http://schemas.microsoft.com/office/drawing/2014/main" id="{149E06CB-849C-D1C4-4CE0-469B90BEC257}"/>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5" name="円/楕円 21">
                <a:extLst>
                  <a:ext uri="{FF2B5EF4-FFF2-40B4-BE49-F238E27FC236}">
                    <a16:creationId xmlns:a16="http://schemas.microsoft.com/office/drawing/2014/main" id="{5045A5BA-DED0-D83C-1845-490BDF6B41FB}"/>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6" name="円/楕円 22">
                <a:extLst>
                  <a:ext uri="{FF2B5EF4-FFF2-40B4-BE49-F238E27FC236}">
                    <a16:creationId xmlns:a16="http://schemas.microsoft.com/office/drawing/2014/main" id="{BFA743F7-C226-D2B3-7A3E-30298B86B9A1}"/>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7" name="円/楕円 23">
                <a:extLst>
                  <a:ext uri="{FF2B5EF4-FFF2-40B4-BE49-F238E27FC236}">
                    <a16:creationId xmlns:a16="http://schemas.microsoft.com/office/drawing/2014/main" id="{2F3BBCE3-0501-DA64-3BB6-FEB8E7978EE5}"/>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8" name="円/楕円 24">
                <a:extLst>
                  <a:ext uri="{FF2B5EF4-FFF2-40B4-BE49-F238E27FC236}">
                    <a16:creationId xmlns:a16="http://schemas.microsoft.com/office/drawing/2014/main" id="{E5B4DFE5-5797-2AEB-EE90-506EF03842EB}"/>
                  </a:ext>
                </a:extLst>
              </p:cNvPr>
              <p:cNvSpPr/>
              <p:nvPr/>
            </p:nvSpPr>
            <p:spPr>
              <a:xfrm>
                <a:off x="275404" y="226422"/>
                <a:ext cx="232851" cy="23285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09" name="円/楕円 25">
                <a:extLst>
                  <a:ext uri="{FF2B5EF4-FFF2-40B4-BE49-F238E27FC236}">
                    <a16:creationId xmlns:a16="http://schemas.microsoft.com/office/drawing/2014/main" id="{FCB40D55-D6B9-F700-0E9E-5B141F7AA9F8}"/>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10" name="円/楕円 26">
                <a:extLst>
                  <a:ext uri="{FF2B5EF4-FFF2-40B4-BE49-F238E27FC236}">
                    <a16:creationId xmlns:a16="http://schemas.microsoft.com/office/drawing/2014/main" id="{83616648-94A1-51F1-CE68-3E22696DD42D}"/>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11" name="円/楕円 28">
                <a:extLst>
                  <a:ext uri="{FF2B5EF4-FFF2-40B4-BE49-F238E27FC236}">
                    <a16:creationId xmlns:a16="http://schemas.microsoft.com/office/drawing/2014/main" id="{BFDCEEC6-2400-DB1B-12D2-D1FB5E8FE559}"/>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grpSp>
        <p:sp>
          <p:nvSpPr>
            <p:cNvPr id="2153" name="テキスト ボックス 2152">
              <a:extLst>
                <a:ext uri="{FF2B5EF4-FFF2-40B4-BE49-F238E27FC236}">
                  <a16:creationId xmlns:a16="http://schemas.microsoft.com/office/drawing/2014/main" id="{0E8BF793-FCA5-A181-7EE7-FA6CCD674232}"/>
                </a:ext>
              </a:extLst>
            </p:cNvPr>
            <p:cNvSpPr txBox="1"/>
            <p:nvPr/>
          </p:nvSpPr>
          <p:spPr>
            <a:xfrm>
              <a:off x="2133262" y="4882777"/>
              <a:ext cx="343364" cy="369332"/>
            </a:xfrm>
            <a:prstGeom prst="rect">
              <a:avLst/>
            </a:prstGeom>
            <a:noFill/>
          </p:spPr>
          <p:txBody>
            <a:bodyPr wrap="none" rtlCol="0">
              <a:spAutoFit/>
            </a:bodyPr>
            <a:lstStyle/>
            <a:p>
              <a:r>
                <a:rPr kumimoji="1" lang="en-US" altLang="ja-JP" b="1" dirty="0">
                  <a:solidFill>
                    <a:srgbClr val="942093"/>
                  </a:solidFill>
                  <a:latin typeface="Symbol" pitchFamily="2" charset="2"/>
                </a:rPr>
                <a:t>L</a:t>
              </a:r>
              <a:endParaRPr kumimoji="1" lang="ja-JP" altLang="en-US" b="1">
                <a:solidFill>
                  <a:srgbClr val="942093"/>
                </a:solidFill>
                <a:latin typeface="Symbol" pitchFamily="2" charset="2"/>
              </a:endParaRPr>
            </a:p>
          </p:txBody>
        </p:sp>
      </p:grpSp>
      <p:grpSp>
        <p:nvGrpSpPr>
          <p:cNvPr id="2174" name="グループ化 2173">
            <a:extLst>
              <a:ext uri="{FF2B5EF4-FFF2-40B4-BE49-F238E27FC236}">
                <a16:creationId xmlns:a16="http://schemas.microsoft.com/office/drawing/2014/main" id="{88FF6D6C-0BCA-57D8-E62F-E068DE733E2A}"/>
              </a:ext>
            </a:extLst>
          </p:cNvPr>
          <p:cNvGrpSpPr/>
          <p:nvPr/>
        </p:nvGrpSpPr>
        <p:grpSpPr>
          <a:xfrm>
            <a:off x="1128501" y="4320078"/>
            <a:ext cx="1404212" cy="885946"/>
            <a:chOff x="1058482" y="3853568"/>
            <a:chExt cx="1404212" cy="885946"/>
          </a:xfrm>
        </p:grpSpPr>
        <p:grpSp>
          <p:nvGrpSpPr>
            <p:cNvPr id="2114" name="グループ化 29">
              <a:extLst>
                <a:ext uri="{FF2B5EF4-FFF2-40B4-BE49-F238E27FC236}">
                  <a16:creationId xmlns:a16="http://schemas.microsoft.com/office/drawing/2014/main" id="{69D9B312-DBA8-A7D8-2A73-716177877597}"/>
                </a:ext>
              </a:extLst>
            </p:cNvPr>
            <p:cNvGrpSpPr/>
            <p:nvPr/>
          </p:nvGrpSpPr>
          <p:grpSpPr>
            <a:xfrm>
              <a:off x="1058482" y="3858092"/>
              <a:ext cx="612389" cy="615930"/>
              <a:chOff x="0" y="0"/>
              <a:chExt cx="745066" cy="749376"/>
            </a:xfrm>
          </p:grpSpPr>
          <p:sp>
            <p:nvSpPr>
              <p:cNvPr id="2115" name="円/楕円 27">
                <a:extLst>
                  <a:ext uri="{FF2B5EF4-FFF2-40B4-BE49-F238E27FC236}">
                    <a16:creationId xmlns:a16="http://schemas.microsoft.com/office/drawing/2014/main" id="{F233FE88-9A02-0813-EBFA-971EE458875C}"/>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16" name="円/楕円 13">
                <a:extLst>
                  <a:ext uri="{FF2B5EF4-FFF2-40B4-BE49-F238E27FC236}">
                    <a16:creationId xmlns:a16="http://schemas.microsoft.com/office/drawing/2014/main" id="{A4414C1F-6210-E37C-16E5-BA67F2F3A9CA}"/>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17" name="円/楕円 14">
                <a:extLst>
                  <a:ext uri="{FF2B5EF4-FFF2-40B4-BE49-F238E27FC236}">
                    <a16:creationId xmlns:a16="http://schemas.microsoft.com/office/drawing/2014/main" id="{DC141BB4-D643-9BFF-62BA-180E3AF4052B}"/>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2118" name="円/楕円 15">
                <a:extLst>
                  <a:ext uri="{FF2B5EF4-FFF2-40B4-BE49-F238E27FC236}">
                    <a16:creationId xmlns:a16="http://schemas.microsoft.com/office/drawing/2014/main" id="{8A7C6E55-EB5C-AA9A-0CFF-6FF04B22F2A6}"/>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19" name="円/楕円 16">
                <a:extLst>
                  <a:ext uri="{FF2B5EF4-FFF2-40B4-BE49-F238E27FC236}">
                    <a16:creationId xmlns:a16="http://schemas.microsoft.com/office/drawing/2014/main" id="{820166EB-5680-03DB-6034-A8A07BD5FA7D}"/>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0" name="円/楕円 17">
                <a:extLst>
                  <a:ext uri="{FF2B5EF4-FFF2-40B4-BE49-F238E27FC236}">
                    <a16:creationId xmlns:a16="http://schemas.microsoft.com/office/drawing/2014/main" id="{2B452B6E-6CBB-6549-B21F-AE02940D00C4}"/>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1" name="円/楕円 18">
                <a:extLst>
                  <a:ext uri="{FF2B5EF4-FFF2-40B4-BE49-F238E27FC236}">
                    <a16:creationId xmlns:a16="http://schemas.microsoft.com/office/drawing/2014/main" id="{4FB64A5E-0B1A-65BE-F35D-A132C7BBCCBD}"/>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2" name="円/楕円 19">
                <a:extLst>
                  <a:ext uri="{FF2B5EF4-FFF2-40B4-BE49-F238E27FC236}">
                    <a16:creationId xmlns:a16="http://schemas.microsoft.com/office/drawing/2014/main" id="{C213AACA-171B-4A27-5A70-53CFA6811ADA}"/>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3" name="円/楕円 20">
                <a:extLst>
                  <a:ext uri="{FF2B5EF4-FFF2-40B4-BE49-F238E27FC236}">
                    <a16:creationId xmlns:a16="http://schemas.microsoft.com/office/drawing/2014/main" id="{CF213CB5-8968-9237-D6D1-A609C981A0AD}"/>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4" name="円/楕円 21">
                <a:extLst>
                  <a:ext uri="{FF2B5EF4-FFF2-40B4-BE49-F238E27FC236}">
                    <a16:creationId xmlns:a16="http://schemas.microsoft.com/office/drawing/2014/main" id="{C31069D5-0196-8E6D-DDE4-8C9E358EB9D1}"/>
                  </a:ext>
                </a:extLst>
              </p:cNvPr>
              <p:cNvSpPr/>
              <p:nvPr/>
            </p:nvSpPr>
            <p:spPr>
              <a:xfrm>
                <a:off x="283534" y="20672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5" name="円/楕円 22">
                <a:extLst>
                  <a:ext uri="{FF2B5EF4-FFF2-40B4-BE49-F238E27FC236}">
                    <a16:creationId xmlns:a16="http://schemas.microsoft.com/office/drawing/2014/main" id="{8F110D8D-9263-FF5A-8C23-AB8E5A4F28CA}"/>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6" name="円/楕円 23">
                <a:extLst>
                  <a:ext uri="{FF2B5EF4-FFF2-40B4-BE49-F238E27FC236}">
                    <a16:creationId xmlns:a16="http://schemas.microsoft.com/office/drawing/2014/main" id="{07CC6E2B-5113-1776-29D3-80A31C289BBD}"/>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7" name="円/楕円 24">
                <a:extLst>
                  <a:ext uri="{FF2B5EF4-FFF2-40B4-BE49-F238E27FC236}">
                    <a16:creationId xmlns:a16="http://schemas.microsoft.com/office/drawing/2014/main" id="{0F2292D1-ED3C-A93C-A07A-5AEFC2C964EE}"/>
                  </a:ext>
                </a:extLst>
              </p:cNvPr>
              <p:cNvSpPr/>
              <p:nvPr/>
            </p:nvSpPr>
            <p:spPr>
              <a:xfrm>
                <a:off x="198424" y="320399"/>
                <a:ext cx="232851" cy="232851"/>
              </a:xfrm>
              <a:prstGeom prst="ellipse">
                <a:avLst/>
              </a:prstGeom>
              <a:gradFill flip="none" rotWithShape="1">
                <a:gsLst>
                  <a:gs pos="0">
                    <a:srgbClr val="FFFFFF"/>
                  </a:gs>
                  <a:gs pos="22000">
                    <a:srgbClr val="FFFD78"/>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8" name="円/楕円 25">
                <a:extLst>
                  <a:ext uri="{FF2B5EF4-FFF2-40B4-BE49-F238E27FC236}">
                    <a16:creationId xmlns:a16="http://schemas.microsoft.com/office/drawing/2014/main" id="{0D2E4833-726E-C02A-D0F8-3C892ED00250}"/>
                  </a:ext>
                </a:extLst>
              </p:cNvPr>
              <p:cNvSpPr/>
              <p:nvPr/>
            </p:nvSpPr>
            <p:spPr>
              <a:xfrm>
                <a:off x="498375" y="384916"/>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29" name="円/楕円 26">
                <a:extLst>
                  <a:ext uri="{FF2B5EF4-FFF2-40B4-BE49-F238E27FC236}">
                    <a16:creationId xmlns:a16="http://schemas.microsoft.com/office/drawing/2014/main" id="{6B78C133-4A7A-65A7-2055-47A6045BDD17}"/>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0" name="円/楕円 28">
                <a:extLst>
                  <a:ext uri="{FF2B5EF4-FFF2-40B4-BE49-F238E27FC236}">
                    <a16:creationId xmlns:a16="http://schemas.microsoft.com/office/drawing/2014/main" id="{B8593F9E-8DA5-0578-73D9-41F65EAE02AC}"/>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grpSp>
        <p:grpSp>
          <p:nvGrpSpPr>
            <p:cNvPr id="2131" name="グループ化 29">
              <a:extLst>
                <a:ext uri="{FF2B5EF4-FFF2-40B4-BE49-F238E27FC236}">
                  <a16:creationId xmlns:a16="http://schemas.microsoft.com/office/drawing/2014/main" id="{36B707BB-2CDC-6FFA-33F0-32B62DE100BD}"/>
                </a:ext>
              </a:extLst>
            </p:cNvPr>
            <p:cNvGrpSpPr/>
            <p:nvPr/>
          </p:nvGrpSpPr>
          <p:grpSpPr>
            <a:xfrm>
              <a:off x="1850304" y="3853568"/>
              <a:ext cx="612390" cy="615932"/>
              <a:chOff x="0" y="-1"/>
              <a:chExt cx="745067" cy="749378"/>
            </a:xfrm>
          </p:grpSpPr>
          <p:sp>
            <p:nvSpPr>
              <p:cNvPr id="2132" name="円/楕円 27">
                <a:extLst>
                  <a:ext uri="{FF2B5EF4-FFF2-40B4-BE49-F238E27FC236}">
                    <a16:creationId xmlns:a16="http://schemas.microsoft.com/office/drawing/2014/main" id="{9612A22C-9929-50E1-E7D0-C040ACDC3283}"/>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3" name="円/楕円 13">
                <a:extLst>
                  <a:ext uri="{FF2B5EF4-FFF2-40B4-BE49-F238E27FC236}">
                    <a16:creationId xmlns:a16="http://schemas.microsoft.com/office/drawing/2014/main" id="{4D4FF505-5BC3-9653-52F6-CCDB623C31F5}"/>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4" name="円/楕円 14">
                <a:extLst>
                  <a:ext uri="{FF2B5EF4-FFF2-40B4-BE49-F238E27FC236}">
                    <a16:creationId xmlns:a16="http://schemas.microsoft.com/office/drawing/2014/main" id="{251FEC5C-26F4-A6A7-746D-DED612BFC90A}"/>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5" name="円/楕円 15">
                <a:extLst>
                  <a:ext uri="{FF2B5EF4-FFF2-40B4-BE49-F238E27FC236}">
                    <a16:creationId xmlns:a16="http://schemas.microsoft.com/office/drawing/2014/main" id="{1E9E499B-7FA9-3F4E-347F-F69607A2245D}"/>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6" name="円/楕円 16">
                <a:extLst>
                  <a:ext uri="{FF2B5EF4-FFF2-40B4-BE49-F238E27FC236}">
                    <a16:creationId xmlns:a16="http://schemas.microsoft.com/office/drawing/2014/main" id="{A6F804B1-2EEE-D7A5-A43E-50CC335A779C}"/>
                  </a:ext>
                </a:extLst>
              </p:cNvPr>
              <p:cNvSpPr/>
              <p:nvPr/>
            </p:nvSpPr>
            <p:spPr>
              <a:xfrm>
                <a:off x="221458" y="516526"/>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7" name="円/楕円 17">
                <a:extLst>
                  <a:ext uri="{FF2B5EF4-FFF2-40B4-BE49-F238E27FC236}">
                    <a16:creationId xmlns:a16="http://schemas.microsoft.com/office/drawing/2014/main" id="{9F9906B6-8C31-7769-2E9B-D4F6A1502C70}"/>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8" name="円/楕円 18">
                <a:extLst>
                  <a:ext uri="{FF2B5EF4-FFF2-40B4-BE49-F238E27FC236}">
                    <a16:creationId xmlns:a16="http://schemas.microsoft.com/office/drawing/2014/main" id="{780CB2DB-670F-DE75-FCA6-03ED821E7D11}"/>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39" name="円/楕円 19">
                <a:extLst>
                  <a:ext uri="{FF2B5EF4-FFF2-40B4-BE49-F238E27FC236}">
                    <a16:creationId xmlns:a16="http://schemas.microsoft.com/office/drawing/2014/main" id="{0552E824-BCA7-A758-0440-C7A49AE5233C}"/>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0" name="円/楕円 20">
                <a:extLst>
                  <a:ext uri="{FF2B5EF4-FFF2-40B4-BE49-F238E27FC236}">
                    <a16:creationId xmlns:a16="http://schemas.microsoft.com/office/drawing/2014/main" id="{241E4785-3C28-5809-6757-4DF965D8A6D3}"/>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1" name="円/楕円 21">
                <a:extLst>
                  <a:ext uri="{FF2B5EF4-FFF2-40B4-BE49-F238E27FC236}">
                    <a16:creationId xmlns:a16="http://schemas.microsoft.com/office/drawing/2014/main" id="{BD0CD7EB-21F4-F3A5-A9E6-2C275D3E9DD6}"/>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2" name="円/楕円 22">
                <a:extLst>
                  <a:ext uri="{FF2B5EF4-FFF2-40B4-BE49-F238E27FC236}">
                    <a16:creationId xmlns:a16="http://schemas.microsoft.com/office/drawing/2014/main" id="{A8A6FF92-4595-CC96-A1A9-6003317027F1}"/>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3" name="円/楕円 23">
                <a:extLst>
                  <a:ext uri="{FF2B5EF4-FFF2-40B4-BE49-F238E27FC236}">
                    <a16:creationId xmlns:a16="http://schemas.microsoft.com/office/drawing/2014/main" id="{887AC2CA-629E-1535-9131-AD9D3455B16D}"/>
                  </a:ext>
                </a:extLst>
              </p:cNvPr>
              <p:cNvSpPr/>
              <p:nvPr/>
            </p:nvSpPr>
            <p:spPr>
              <a:xfrm>
                <a:off x="265524" y="43071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4" name="円/楕円 24">
                <a:extLst>
                  <a:ext uri="{FF2B5EF4-FFF2-40B4-BE49-F238E27FC236}">
                    <a16:creationId xmlns:a16="http://schemas.microsoft.com/office/drawing/2014/main" id="{B2CF9979-14F8-2F84-126B-12A99BBCFF24}"/>
                  </a:ext>
                </a:extLst>
              </p:cNvPr>
              <p:cNvSpPr/>
              <p:nvPr/>
            </p:nvSpPr>
            <p:spPr>
              <a:xfrm>
                <a:off x="275404" y="226422"/>
                <a:ext cx="232851" cy="23285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5" name="円/楕円 25">
                <a:extLst>
                  <a:ext uri="{FF2B5EF4-FFF2-40B4-BE49-F238E27FC236}">
                    <a16:creationId xmlns:a16="http://schemas.microsoft.com/office/drawing/2014/main" id="{B0CF8047-6462-619C-96B1-6FCA78B29164}"/>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6" name="円/楕円 26">
                <a:extLst>
                  <a:ext uri="{FF2B5EF4-FFF2-40B4-BE49-F238E27FC236}">
                    <a16:creationId xmlns:a16="http://schemas.microsoft.com/office/drawing/2014/main" id="{9D951BA7-6955-9E6B-E15E-5CE14F359477}"/>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47" name="円/楕円 28">
                <a:extLst>
                  <a:ext uri="{FF2B5EF4-FFF2-40B4-BE49-F238E27FC236}">
                    <a16:creationId xmlns:a16="http://schemas.microsoft.com/office/drawing/2014/main" id="{D6ABBB4B-7952-C3A5-F587-D52FC812E8C1}"/>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grpSp>
        <p:sp>
          <p:nvSpPr>
            <p:cNvPr id="2148" name="円/楕円 24">
              <a:extLst>
                <a:ext uri="{FF2B5EF4-FFF2-40B4-BE49-F238E27FC236}">
                  <a16:creationId xmlns:a16="http://schemas.microsoft.com/office/drawing/2014/main" id="{350913DD-A652-C15A-262D-ECB790B2DA95}"/>
                </a:ext>
              </a:extLst>
            </p:cNvPr>
            <p:cNvSpPr/>
            <p:nvPr/>
          </p:nvSpPr>
          <p:spPr>
            <a:xfrm>
              <a:off x="1995985" y="4192071"/>
              <a:ext cx="191386" cy="191386"/>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Meiryo"/>
              </a:endParaRPr>
            </a:p>
          </p:txBody>
        </p:sp>
        <p:sp>
          <p:nvSpPr>
            <p:cNvPr id="2154" name="テキスト ボックス 2153">
              <a:extLst>
                <a:ext uri="{FF2B5EF4-FFF2-40B4-BE49-F238E27FC236}">
                  <a16:creationId xmlns:a16="http://schemas.microsoft.com/office/drawing/2014/main" id="{4F280C00-DB41-6F26-E987-9C2D6199A560}"/>
                </a:ext>
              </a:extLst>
            </p:cNvPr>
            <p:cNvSpPr txBox="1"/>
            <p:nvPr/>
          </p:nvSpPr>
          <p:spPr>
            <a:xfrm>
              <a:off x="1388593" y="4370182"/>
              <a:ext cx="460382" cy="369332"/>
            </a:xfrm>
            <a:prstGeom prst="rect">
              <a:avLst/>
            </a:prstGeom>
            <a:noFill/>
          </p:spPr>
          <p:txBody>
            <a:bodyPr wrap="none" rtlCol="0">
              <a:spAutoFit/>
            </a:bodyPr>
            <a:lstStyle/>
            <a:p>
              <a:r>
                <a:rPr kumimoji="1" lang="en-US" altLang="ja-JP" b="1" dirty="0">
                  <a:solidFill>
                    <a:srgbClr val="FF9300"/>
                  </a:solidFill>
                  <a:latin typeface="Symbol" pitchFamily="2" charset="2"/>
                </a:rPr>
                <a:t>X-</a:t>
              </a:r>
              <a:endParaRPr kumimoji="1" lang="ja-JP" altLang="en-US" b="1">
                <a:solidFill>
                  <a:srgbClr val="FF9300"/>
                </a:solidFill>
                <a:latin typeface="Symbol" pitchFamily="2" charset="2"/>
              </a:endParaRPr>
            </a:p>
          </p:txBody>
        </p:sp>
      </p:grpSp>
      <p:grpSp>
        <p:nvGrpSpPr>
          <p:cNvPr id="2184" name="グループ化 2183">
            <a:extLst>
              <a:ext uri="{FF2B5EF4-FFF2-40B4-BE49-F238E27FC236}">
                <a16:creationId xmlns:a16="http://schemas.microsoft.com/office/drawing/2014/main" id="{58BA1445-ECA0-76DC-CD99-429B54524916}"/>
              </a:ext>
            </a:extLst>
          </p:cNvPr>
          <p:cNvGrpSpPr/>
          <p:nvPr/>
        </p:nvGrpSpPr>
        <p:grpSpPr>
          <a:xfrm>
            <a:off x="1012628" y="1498568"/>
            <a:ext cx="2153496" cy="3593867"/>
            <a:chOff x="1012628" y="1498568"/>
            <a:chExt cx="2153496" cy="3593867"/>
          </a:xfrm>
        </p:grpSpPr>
        <p:cxnSp>
          <p:nvCxnSpPr>
            <p:cNvPr id="2158" name="直線矢印コネクタ 2157">
              <a:extLst>
                <a:ext uri="{FF2B5EF4-FFF2-40B4-BE49-F238E27FC236}">
                  <a16:creationId xmlns:a16="http://schemas.microsoft.com/office/drawing/2014/main" id="{DD94610A-3BE6-6D2A-59C0-10EC51A25F52}"/>
                </a:ext>
              </a:extLst>
            </p:cNvPr>
            <p:cNvCxnSpPr/>
            <p:nvPr/>
          </p:nvCxnSpPr>
          <p:spPr>
            <a:xfrm flipV="1">
              <a:off x="1012628" y="1498568"/>
              <a:ext cx="0" cy="35938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59" name="テキスト ボックス 2158">
              <a:extLst>
                <a:ext uri="{FF2B5EF4-FFF2-40B4-BE49-F238E27FC236}">
                  <a16:creationId xmlns:a16="http://schemas.microsoft.com/office/drawing/2014/main" id="{1FCAC2C2-9C10-7A9D-DF44-A3899A9B77F7}"/>
                </a:ext>
              </a:extLst>
            </p:cNvPr>
            <p:cNvSpPr txBox="1"/>
            <p:nvPr/>
          </p:nvSpPr>
          <p:spPr>
            <a:xfrm>
              <a:off x="1111972" y="3012307"/>
              <a:ext cx="2054152" cy="461665"/>
            </a:xfrm>
            <a:prstGeom prst="rect">
              <a:avLst/>
            </a:prstGeom>
            <a:solidFill>
              <a:srgbClr val="C00000">
                <a:alpha val="16773"/>
              </a:srgbClr>
            </a:solidFill>
            <a:ln>
              <a:solidFill>
                <a:srgbClr val="C00000"/>
              </a:solidFill>
            </a:ln>
          </p:spPr>
          <p:txBody>
            <a:bodyPr wrap="none" rtlCol="0">
              <a:spAutoFit/>
            </a:bodyPr>
            <a:lstStyle/>
            <a:p>
              <a:r>
                <a:rPr lang="en-US" altLang="ja-JP" sz="2400" dirty="0">
                  <a:solidFill>
                    <a:srgbClr val="C00000"/>
                  </a:solidFill>
                </a:rPr>
                <a:t>High density</a:t>
              </a:r>
              <a:endParaRPr kumimoji="1" lang="ja-JP" altLang="en-US" sz="2400">
                <a:solidFill>
                  <a:srgbClr val="C00000"/>
                </a:solidFill>
              </a:endParaRPr>
            </a:p>
          </p:txBody>
        </p:sp>
      </p:grpSp>
      <p:sp>
        <p:nvSpPr>
          <p:cNvPr id="2175" name="テキスト ボックス 2174">
            <a:extLst>
              <a:ext uri="{FF2B5EF4-FFF2-40B4-BE49-F238E27FC236}">
                <a16:creationId xmlns:a16="http://schemas.microsoft.com/office/drawing/2014/main" id="{63D19472-0676-35DA-8F32-45754634D29E}"/>
              </a:ext>
            </a:extLst>
          </p:cNvPr>
          <p:cNvSpPr txBox="1"/>
          <p:nvPr/>
        </p:nvSpPr>
        <p:spPr>
          <a:xfrm>
            <a:off x="5838151" y="4328094"/>
            <a:ext cx="2621743" cy="461665"/>
          </a:xfrm>
          <a:prstGeom prst="rect">
            <a:avLst/>
          </a:prstGeom>
          <a:solidFill>
            <a:srgbClr val="FF7E79"/>
          </a:solidFill>
        </p:spPr>
        <p:txBody>
          <a:bodyPr wrap="none" rtlCol="0">
            <a:spAutoFit/>
          </a:bodyPr>
          <a:lstStyle/>
          <a:p>
            <a:r>
              <a:rPr lang="en-US" altLang="ja-JP" sz="2400" dirty="0">
                <a:solidFill>
                  <a:srgbClr val="C00000"/>
                </a:solidFill>
                <a:latin typeface="Symbol" pitchFamily="2" charset="2"/>
              </a:rPr>
              <a:t>L</a:t>
            </a:r>
            <a:r>
              <a:rPr lang="en-US" altLang="ja-JP" sz="2400" dirty="0">
                <a:solidFill>
                  <a:srgbClr val="C00000"/>
                </a:solidFill>
              </a:rPr>
              <a:t>, </a:t>
            </a:r>
            <a:r>
              <a:rPr lang="en-US" altLang="ja-JP" sz="2400" dirty="0">
                <a:solidFill>
                  <a:srgbClr val="C00000"/>
                </a:solidFill>
                <a:latin typeface="Symbol" pitchFamily="2" charset="2"/>
              </a:rPr>
              <a:t>S</a:t>
            </a:r>
            <a:r>
              <a:rPr lang="en-US" altLang="ja-JP" sz="2400" dirty="0">
                <a:solidFill>
                  <a:srgbClr val="C00000"/>
                </a:solidFill>
              </a:rPr>
              <a:t> </a:t>
            </a:r>
            <a:r>
              <a:rPr lang="en-US" altLang="ja-JP" sz="2400" dirty="0" err="1">
                <a:solidFill>
                  <a:srgbClr val="C00000"/>
                </a:solidFill>
              </a:rPr>
              <a:t>hypernuclei</a:t>
            </a:r>
            <a:endParaRPr kumimoji="1" lang="ja-JP" altLang="en-US" sz="2400">
              <a:solidFill>
                <a:srgbClr val="C00000"/>
              </a:solidFill>
            </a:endParaRPr>
          </a:p>
        </p:txBody>
      </p:sp>
      <p:sp>
        <p:nvSpPr>
          <p:cNvPr id="2176" name="テキスト ボックス 2175">
            <a:extLst>
              <a:ext uri="{FF2B5EF4-FFF2-40B4-BE49-F238E27FC236}">
                <a16:creationId xmlns:a16="http://schemas.microsoft.com/office/drawing/2014/main" id="{75612572-CB63-A3EE-98AC-A61B8E138EE6}"/>
              </a:ext>
            </a:extLst>
          </p:cNvPr>
          <p:cNvSpPr txBox="1"/>
          <p:nvPr/>
        </p:nvSpPr>
        <p:spPr>
          <a:xfrm>
            <a:off x="6590982" y="3494562"/>
            <a:ext cx="1994457" cy="461665"/>
          </a:xfrm>
          <a:prstGeom prst="rect">
            <a:avLst/>
          </a:prstGeom>
          <a:solidFill>
            <a:srgbClr val="FF8AD8"/>
          </a:solidFill>
          <a:ln>
            <a:solidFill>
              <a:srgbClr val="7030A0"/>
            </a:solidFill>
          </a:ln>
        </p:spPr>
        <p:txBody>
          <a:bodyPr wrap="none" rtlCol="0">
            <a:spAutoFit/>
          </a:bodyPr>
          <a:lstStyle/>
          <a:p>
            <a:r>
              <a:rPr lang="en-US" altLang="ja-JP" sz="2400" dirty="0">
                <a:solidFill>
                  <a:srgbClr val="7030A0"/>
                </a:solidFill>
                <a:latin typeface="Symbol" pitchFamily="2" charset="2"/>
              </a:rPr>
              <a:t>LL</a:t>
            </a:r>
            <a:r>
              <a:rPr lang="en-US" altLang="ja-JP" sz="2400" dirty="0">
                <a:solidFill>
                  <a:srgbClr val="7030A0"/>
                </a:solidFill>
              </a:rPr>
              <a:t>, </a:t>
            </a:r>
            <a:r>
              <a:rPr lang="en-US" altLang="ja-JP" sz="2400" dirty="0">
                <a:solidFill>
                  <a:srgbClr val="7030A0"/>
                </a:solidFill>
                <a:latin typeface="Symbol" pitchFamily="2" charset="2"/>
              </a:rPr>
              <a:t>X</a:t>
            </a:r>
            <a:r>
              <a:rPr lang="en-US" altLang="ja-JP" sz="2400" dirty="0">
                <a:solidFill>
                  <a:srgbClr val="7030A0"/>
                </a:solidFill>
              </a:rPr>
              <a:t> nuclei</a:t>
            </a:r>
            <a:endParaRPr kumimoji="1" lang="ja-JP" altLang="en-US" sz="2400">
              <a:solidFill>
                <a:srgbClr val="7030A0"/>
              </a:solidFill>
            </a:endParaRPr>
          </a:p>
        </p:txBody>
      </p:sp>
      <p:grpSp>
        <p:nvGrpSpPr>
          <p:cNvPr id="2185" name="グループ化 2184">
            <a:extLst>
              <a:ext uri="{FF2B5EF4-FFF2-40B4-BE49-F238E27FC236}">
                <a16:creationId xmlns:a16="http://schemas.microsoft.com/office/drawing/2014/main" id="{6B12F9E0-8412-D5B7-52F1-E14F8DAB2F09}"/>
              </a:ext>
            </a:extLst>
          </p:cNvPr>
          <p:cNvGrpSpPr/>
          <p:nvPr/>
        </p:nvGrpSpPr>
        <p:grpSpPr>
          <a:xfrm>
            <a:off x="939961" y="853807"/>
            <a:ext cx="11319531" cy="1995910"/>
            <a:chOff x="939961" y="853807"/>
            <a:chExt cx="11319531" cy="1995910"/>
          </a:xfrm>
        </p:grpSpPr>
        <p:pic>
          <p:nvPicPr>
            <p:cNvPr id="2150" name="図 2149" descr="グラフ, バブル チャート&#10;&#10;自動的に生成された説明">
              <a:extLst>
                <a:ext uri="{FF2B5EF4-FFF2-40B4-BE49-F238E27FC236}">
                  <a16:creationId xmlns:a16="http://schemas.microsoft.com/office/drawing/2014/main" id="{D8D76273-F28D-0814-B9B7-F7D937D0E4F5}"/>
                </a:ext>
              </a:extLst>
            </p:cNvPr>
            <p:cNvPicPr>
              <a:picLocks noChangeAspect="1"/>
            </p:cNvPicPr>
            <p:nvPr/>
          </p:nvPicPr>
          <p:blipFill>
            <a:blip r:embed="rId6"/>
            <a:stretch>
              <a:fillRect/>
            </a:stretch>
          </p:blipFill>
          <p:spPr>
            <a:xfrm>
              <a:off x="1186693" y="1302067"/>
              <a:ext cx="1236329" cy="1030274"/>
            </a:xfrm>
            <a:prstGeom prst="rect">
              <a:avLst/>
            </a:prstGeom>
          </p:spPr>
        </p:pic>
        <p:sp>
          <p:nvSpPr>
            <p:cNvPr id="2155" name="テキスト ボックス 2154">
              <a:extLst>
                <a:ext uri="{FF2B5EF4-FFF2-40B4-BE49-F238E27FC236}">
                  <a16:creationId xmlns:a16="http://schemas.microsoft.com/office/drawing/2014/main" id="{A8319E2A-6E66-09A5-DD19-BFD26693C569}"/>
                </a:ext>
              </a:extLst>
            </p:cNvPr>
            <p:cNvSpPr txBox="1"/>
            <p:nvPr/>
          </p:nvSpPr>
          <p:spPr>
            <a:xfrm>
              <a:off x="1020867" y="2480385"/>
              <a:ext cx="1651414" cy="369332"/>
            </a:xfrm>
            <a:prstGeom prst="rect">
              <a:avLst/>
            </a:prstGeom>
            <a:noFill/>
          </p:spPr>
          <p:txBody>
            <a:bodyPr wrap="none" rtlCol="0">
              <a:spAutoFit/>
            </a:bodyPr>
            <a:lstStyle/>
            <a:p>
              <a:r>
                <a:rPr kumimoji="1" lang="en-US" altLang="ja-JP" b="1" dirty="0">
                  <a:solidFill>
                    <a:srgbClr val="0070C0"/>
                  </a:solidFill>
                </a:rPr>
                <a:t>p</a:t>
              </a:r>
              <a:r>
                <a:rPr kumimoji="1" lang="en-US" altLang="ja-JP" b="1" dirty="0"/>
                <a:t>,</a:t>
              </a:r>
              <a:r>
                <a:rPr kumimoji="1" lang="en-US" altLang="ja-JP" b="1" dirty="0">
                  <a:solidFill>
                    <a:srgbClr val="00B050"/>
                  </a:solidFill>
                </a:rPr>
                <a:t> n</a:t>
              </a:r>
              <a:r>
                <a:rPr kumimoji="1" lang="en-US" altLang="ja-JP" b="1" dirty="0"/>
                <a:t>, </a:t>
              </a:r>
              <a:r>
                <a:rPr kumimoji="1" lang="en-US" altLang="ja-JP" b="1" dirty="0">
                  <a:solidFill>
                    <a:srgbClr val="942093"/>
                  </a:solidFill>
                  <a:latin typeface="Symbol" pitchFamily="2" charset="2"/>
                </a:rPr>
                <a:t>L</a:t>
              </a:r>
              <a:r>
                <a:rPr kumimoji="1" lang="en-US" altLang="ja-JP" b="1" dirty="0"/>
                <a:t>,</a:t>
              </a:r>
              <a:r>
                <a:rPr kumimoji="1" lang="en-US" altLang="ja-JP" b="1" dirty="0">
                  <a:solidFill>
                    <a:srgbClr val="FF9300"/>
                  </a:solidFill>
                </a:rPr>
                <a:t> </a:t>
              </a:r>
              <a:r>
                <a:rPr kumimoji="1" lang="en-US" altLang="ja-JP" b="1" dirty="0">
                  <a:solidFill>
                    <a:srgbClr val="FF9300"/>
                  </a:solidFill>
                  <a:latin typeface="Symbol" pitchFamily="2" charset="2"/>
                </a:rPr>
                <a:t>X</a:t>
              </a:r>
              <a:r>
                <a:rPr kumimoji="1" lang="en-US" altLang="ja-JP" b="1" baseline="30000" dirty="0">
                  <a:solidFill>
                    <a:srgbClr val="FF9300"/>
                  </a:solidFill>
                </a:rPr>
                <a:t>0</a:t>
              </a:r>
              <a:r>
                <a:rPr kumimoji="1" lang="en-US" altLang="ja-JP" b="1" dirty="0"/>
                <a:t>, </a:t>
              </a:r>
              <a:r>
                <a:rPr kumimoji="1" lang="en-US" altLang="ja-JP" b="1" dirty="0">
                  <a:solidFill>
                    <a:srgbClr val="FF9300"/>
                  </a:solidFill>
                  <a:latin typeface="Symbol" pitchFamily="2" charset="2"/>
                </a:rPr>
                <a:t>X</a:t>
              </a:r>
              <a:r>
                <a:rPr kumimoji="1" lang="en-US" altLang="ja-JP" b="1" baseline="30000" dirty="0">
                  <a:solidFill>
                    <a:srgbClr val="FF9300"/>
                  </a:solidFill>
                  <a:latin typeface="Symbol" pitchFamily="2" charset="2"/>
                  <a:ea typeface="MS Gothic" panose="020B0609070205080204" pitchFamily="49" charset="-128"/>
                </a:rPr>
                <a:t>-</a:t>
              </a:r>
              <a:endParaRPr kumimoji="1" lang="ja-JP" altLang="en-US" b="1" baseline="30000">
                <a:solidFill>
                  <a:srgbClr val="FF9300"/>
                </a:solidFill>
                <a:latin typeface="Symbol" pitchFamily="2" charset="2"/>
                <a:ea typeface="MS Gothic" panose="020B0609070205080204" pitchFamily="49" charset="-128"/>
              </a:endParaRPr>
            </a:p>
          </p:txBody>
        </p:sp>
        <p:sp>
          <p:nvSpPr>
            <p:cNvPr id="2156" name="テキスト ボックス 2155">
              <a:extLst>
                <a:ext uri="{FF2B5EF4-FFF2-40B4-BE49-F238E27FC236}">
                  <a16:creationId xmlns:a16="http://schemas.microsoft.com/office/drawing/2014/main" id="{BDBABB01-F0CF-047A-DDD6-8F224B51C36E}"/>
                </a:ext>
              </a:extLst>
            </p:cNvPr>
            <p:cNvSpPr txBox="1"/>
            <p:nvPr/>
          </p:nvSpPr>
          <p:spPr>
            <a:xfrm>
              <a:off x="939961" y="853807"/>
              <a:ext cx="1620957" cy="369332"/>
            </a:xfrm>
            <a:prstGeom prst="rect">
              <a:avLst/>
            </a:prstGeom>
            <a:noFill/>
          </p:spPr>
          <p:txBody>
            <a:bodyPr wrap="none" rtlCol="0">
              <a:spAutoFit/>
            </a:bodyPr>
            <a:lstStyle/>
            <a:p>
              <a:r>
                <a:rPr kumimoji="1" lang="en-US" altLang="ja-JP" b="1" dirty="0"/>
                <a:t>Nu ~ Nd ~ Ns</a:t>
              </a:r>
              <a:endParaRPr kumimoji="1" lang="ja-JP" altLang="en-US" b="1"/>
            </a:p>
          </p:txBody>
        </p:sp>
        <p:sp>
          <p:nvSpPr>
            <p:cNvPr id="2177" name="テキスト ボックス 2176">
              <a:extLst>
                <a:ext uri="{FF2B5EF4-FFF2-40B4-BE49-F238E27FC236}">
                  <a16:creationId xmlns:a16="http://schemas.microsoft.com/office/drawing/2014/main" id="{247588E8-59C3-95A0-9EC2-1754EB048B59}"/>
                </a:ext>
              </a:extLst>
            </p:cNvPr>
            <p:cNvSpPr txBox="1"/>
            <p:nvPr/>
          </p:nvSpPr>
          <p:spPr>
            <a:xfrm>
              <a:off x="3088199" y="897271"/>
              <a:ext cx="9171293" cy="707886"/>
            </a:xfrm>
            <a:prstGeom prst="rect">
              <a:avLst/>
            </a:prstGeom>
            <a:noFill/>
          </p:spPr>
          <p:txBody>
            <a:bodyPr wrap="none" rtlCol="0">
              <a:spAutoFit/>
            </a:bodyPr>
            <a:lstStyle/>
            <a:p>
              <a:r>
                <a:rPr kumimoji="1" lang="en-US" altLang="ja-JP" sz="2000" dirty="0"/>
                <a:t>Existing at the center of a neutron star?</a:t>
              </a:r>
            </a:p>
            <a:p>
              <a:r>
                <a:rPr lang="en-US" altLang="ja-JP" sz="2000" dirty="0"/>
                <a:t>Strange matter(Electrically neutral, Mass number</a:t>
              </a:r>
              <a:r>
                <a:rPr lang="en-US" altLang="ja-JP" sz="2000" dirty="0">
                  <a:sym typeface="Wingdings" pitchFamily="2" charset="2"/>
                </a:rPr>
                <a:t></a:t>
              </a:r>
              <a:r>
                <a:rPr lang="ja-JP" altLang="en-US" sz="2000">
                  <a:sym typeface="Wingdings" pitchFamily="2" charset="2"/>
                </a:rPr>
                <a:t>∞</a:t>
              </a:r>
              <a:r>
                <a:rPr lang="en-US" altLang="ja-JP" sz="2000" dirty="0">
                  <a:sym typeface="Wingdings" pitchFamily="2" charset="2"/>
                </a:rPr>
                <a:t> bound by gravity</a:t>
              </a:r>
              <a:r>
                <a:rPr lang="en-US" altLang="ja-JP" sz="2000" dirty="0"/>
                <a:t>)</a:t>
              </a:r>
              <a:endParaRPr kumimoji="1" lang="ja-JP" altLang="en-US" sz="2000"/>
            </a:p>
          </p:txBody>
        </p:sp>
      </p:grpSp>
      <p:sp>
        <p:nvSpPr>
          <p:cNvPr id="2180" name="テキスト ボックス 2179">
            <a:extLst>
              <a:ext uri="{FF2B5EF4-FFF2-40B4-BE49-F238E27FC236}">
                <a16:creationId xmlns:a16="http://schemas.microsoft.com/office/drawing/2014/main" id="{90BEC6B1-22A6-72B3-230A-6799E733CA43}"/>
              </a:ext>
            </a:extLst>
          </p:cNvPr>
          <p:cNvSpPr txBox="1"/>
          <p:nvPr/>
        </p:nvSpPr>
        <p:spPr>
          <a:xfrm>
            <a:off x="4431544" y="1989954"/>
            <a:ext cx="6433171"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ja-JP" sz="2000" dirty="0"/>
              <a:t>Nuclei and matter consisting of u, d, and s quarks</a:t>
            </a:r>
            <a:endParaRPr kumimoji="1" lang="ja-JP" altLang="en-US" sz="2000"/>
          </a:p>
        </p:txBody>
      </p:sp>
    </p:spTree>
    <p:extLst>
      <p:ext uri="{BB962C8B-B14F-4D97-AF65-F5344CB8AC3E}">
        <p14:creationId xmlns:p14="http://schemas.microsoft.com/office/powerpoint/2010/main" val="22599731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81"/>
                                        </p:tgtEl>
                                        <p:attrNameLst>
                                          <p:attrName>style.visibility</p:attrName>
                                        </p:attrNameLst>
                                      </p:cBhvr>
                                      <p:to>
                                        <p:strVal val="visible"/>
                                      </p:to>
                                    </p:set>
                                    <p:animEffect transition="in" filter="blinds(horizontal)">
                                      <p:cBhvr>
                                        <p:cTn id="7" dur="500"/>
                                        <p:tgtEl>
                                          <p:spTgt spid="218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5"/>
                                        </p:tgtEl>
                                        <p:attrNameLst>
                                          <p:attrName>style.visibility</p:attrName>
                                        </p:attrNameLst>
                                      </p:cBhvr>
                                      <p:to>
                                        <p:strVal val="visible"/>
                                      </p:to>
                                    </p:set>
                                    <p:animEffect transition="in" filter="fade">
                                      <p:cBhvr>
                                        <p:cTn id="17" dur="2000"/>
                                        <p:tgtEl>
                                          <p:spTgt spid="2055"/>
                                        </p:tgtEl>
                                      </p:cBhvr>
                                    </p:animEffect>
                                  </p:childTnLst>
                                </p:cTn>
                              </p:par>
                              <p:par>
                                <p:cTn id="18" presetID="3" presetClass="entr" presetSubtype="10" fill="hold" nodeType="withEffect">
                                  <p:stCondLst>
                                    <p:cond delay="0"/>
                                  </p:stCondLst>
                                  <p:childTnLst>
                                    <p:set>
                                      <p:cBhvr>
                                        <p:cTn id="19" dur="1" fill="hold">
                                          <p:stCondLst>
                                            <p:cond delay="0"/>
                                          </p:stCondLst>
                                        </p:cTn>
                                        <p:tgtEl>
                                          <p:spTgt spid="2182"/>
                                        </p:tgtEl>
                                        <p:attrNameLst>
                                          <p:attrName>style.visibility</p:attrName>
                                        </p:attrNameLst>
                                      </p:cBhvr>
                                      <p:to>
                                        <p:strVal val="visible"/>
                                      </p:to>
                                    </p:set>
                                    <p:animEffect transition="in" filter="blinds(horizontal)">
                                      <p:cBhvr>
                                        <p:cTn id="20" dur="500"/>
                                        <p:tgtEl>
                                          <p:spTgt spid="218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173"/>
                                        </p:tgtEl>
                                        <p:attrNameLst>
                                          <p:attrName>style.visibility</p:attrName>
                                        </p:attrNameLst>
                                      </p:cBhvr>
                                      <p:to>
                                        <p:strVal val="visible"/>
                                      </p:to>
                                    </p:set>
                                    <p:animEffect transition="in" filter="blinds(horizontal)">
                                      <p:cBhvr>
                                        <p:cTn id="25" dur="500"/>
                                        <p:tgtEl>
                                          <p:spTgt spid="217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175"/>
                                        </p:tgtEl>
                                        <p:attrNameLst>
                                          <p:attrName>style.visibility</p:attrName>
                                        </p:attrNameLst>
                                      </p:cBhvr>
                                      <p:to>
                                        <p:strVal val="visible"/>
                                      </p:to>
                                    </p:set>
                                    <p:animEffect transition="in" filter="blinds(horizontal)">
                                      <p:cBhvr>
                                        <p:cTn id="28" dur="500"/>
                                        <p:tgtEl>
                                          <p:spTgt spid="217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2000"/>
                                        <p:tgtEl>
                                          <p:spTgt spid="2056"/>
                                        </p:tgtEl>
                                      </p:cBhvr>
                                    </p:animEffect>
                                  </p:childTnLst>
                                </p:cTn>
                              </p:par>
                              <p:par>
                                <p:cTn id="34" presetID="3" presetClass="entr" presetSubtype="10" fill="hold" nodeType="withEffect">
                                  <p:stCondLst>
                                    <p:cond delay="0"/>
                                  </p:stCondLst>
                                  <p:childTnLst>
                                    <p:set>
                                      <p:cBhvr>
                                        <p:cTn id="35" dur="1" fill="hold">
                                          <p:stCondLst>
                                            <p:cond delay="0"/>
                                          </p:stCondLst>
                                        </p:cTn>
                                        <p:tgtEl>
                                          <p:spTgt spid="2183"/>
                                        </p:tgtEl>
                                        <p:attrNameLst>
                                          <p:attrName>style.visibility</p:attrName>
                                        </p:attrNameLst>
                                      </p:cBhvr>
                                      <p:to>
                                        <p:strVal val="visible"/>
                                      </p:to>
                                    </p:set>
                                    <p:animEffect transition="in" filter="blinds(horizontal)">
                                      <p:cBhvr>
                                        <p:cTn id="36" dur="500"/>
                                        <p:tgtEl>
                                          <p:spTgt spid="218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174"/>
                                        </p:tgtEl>
                                        <p:attrNameLst>
                                          <p:attrName>style.visibility</p:attrName>
                                        </p:attrNameLst>
                                      </p:cBhvr>
                                      <p:to>
                                        <p:strVal val="visible"/>
                                      </p:to>
                                    </p:set>
                                    <p:animEffect transition="in" filter="blinds(horizontal)">
                                      <p:cBhvr>
                                        <p:cTn id="41" dur="500"/>
                                        <p:tgtEl>
                                          <p:spTgt spid="2174"/>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76"/>
                                        </p:tgtEl>
                                        <p:attrNameLst>
                                          <p:attrName>style.visibility</p:attrName>
                                        </p:attrNameLst>
                                      </p:cBhvr>
                                      <p:to>
                                        <p:strVal val="visible"/>
                                      </p:to>
                                    </p:set>
                                    <p:animEffect transition="in" filter="blinds(horizontal)">
                                      <p:cBhvr>
                                        <p:cTn id="44" dur="500"/>
                                        <p:tgtEl>
                                          <p:spTgt spid="217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180"/>
                                        </p:tgtEl>
                                        <p:attrNameLst>
                                          <p:attrName>style.visibility</p:attrName>
                                        </p:attrNameLst>
                                      </p:cBhvr>
                                      <p:to>
                                        <p:strVal val="visible"/>
                                      </p:to>
                                    </p:set>
                                    <p:animEffect transition="in" filter="blinds(horizontal)">
                                      <p:cBhvr>
                                        <p:cTn id="49" dur="500"/>
                                        <p:tgtEl>
                                          <p:spTgt spid="218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184"/>
                                        </p:tgtEl>
                                        <p:attrNameLst>
                                          <p:attrName>style.visibility</p:attrName>
                                        </p:attrNameLst>
                                      </p:cBhvr>
                                      <p:to>
                                        <p:strVal val="visible"/>
                                      </p:to>
                                    </p:set>
                                    <p:animEffect transition="in" filter="blinds(horizontal)">
                                      <p:cBhvr>
                                        <p:cTn id="54" dur="500"/>
                                        <p:tgtEl>
                                          <p:spTgt spid="2184"/>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185"/>
                                        </p:tgtEl>
                                        <p:attrNameLst>
                                          <p:attrName>style.visibility</p:attrName>
                                        </p:attrNameLst>
                                      </p:cBhvr>
                                      <p:to>
                                        <p:strVal val="visible"/>
                                      </p:to>
                                    </p:set>
                                    <p:animEffect transition="in" filter="blinds(horizontal)">
                                      <p:cBhvr>
                                        <p:cTn id="59" dur="500"/>
                                        <p:tgtEl>
                                          <p:spTgt spid="2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175" grpId="0" animBg="1"/>
      <p:bldP spid="2176" grpId="0" animBg="1"/>
      <p:bldP spid="218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8DBD68-E48C-3F48-9FE4-92308DD10832}"/>
              </a:ext>
            </a:extLst>
          </p:cNvPr>
          <p:cNvSpPr>
            <a:spLocks noGrp="1"/>
          </p:cNvSpPr>
          <p:nvPr>
            <p:ph type="title"/>
          </p:nvPr>
        </p:nvSpPr>
        <p:spPr>
          <a:xfrm>
            <a:off x="483302" y="7689"/>
            <a:ext cx="11274611" cy="1325563"/>
          </a:xfrm>
        </p:spPr>
        <p:txBody>
          <a:bodyPr>
            <a:noAutofit/>
          </a:bodyPr>
          <a:lstStyle/>
          <a:p>
            <a:r>
              <a:rPr kumimoji="1" lang="en-US" altLang="ja-JP" sz="3600" dirty="0"/>
              <a:t>Relatives of protons and neutrons containing strange quarks</a:t>
            </a:r>
            <a:endParaRPr kumimoji="1" lang="ja-JP" altLang="en-US" sz="3600"/>
          </a:p>
        </p:txBody>
      </p:sp>
      <p:grpSp>
        <p:nvGrpSpPr>
          <p:cNvPr id="33" name="グループ化 32">
            <a:extLst>
              <a:ext uri="{FF2B5EF4-FFF2-40B4-BE49-F238E27FC236}">
                <a16:creationId xmlns:a16="http://schemas.microsoft.com/office/drawing/2014/main" id="{4848196C-5941-024E-9F93-3EC49E27555F}"/>
              </a:ext>
            </a:extLst>
          </p:cNvPr>
          <p:cNvGrpSpPr/>
          <p:nvPr/>
        </p:nvGrpSpPr>
        <p:grpSpPr>
          <a:xfrm>
            <a:off x="372002" y="1283385"/>
            <a:ext cx="8058471" cy="1841716"/>
            <a:chOff x="432166" y="1592249"/>
            <a:chExt cx="8058471" cy="1841716"/>
          </a:xfrm>
        </p:grpSpPr>
        <p:sp>
          <p:nvSpPr>
            <p:cNvPr id="4" name="テキスト ボックス 3">
              <a:extLst>
                <a:ext uri="{FF2B5EF4-FFF2-40B4-BE49-F238E27FC236}">
                  <a16:creationId xmlns:a16="http://schemas.microsoft.com/office/drawing/2014/main" id="{AE208A80-878E-1540-A6C7-3BDC4D064EC2}"/>
                </a:ext>
              </a:extLst>
            </p:cNvPr>
            <p:cNvSpPr txBox="1"/>
            <p:nvPr/>
          </p:nvSpPr>
          <p:spPr>
            <a:xfrm>
              <a:off x="432166" y="1592249"/>
              <a:ext cx="9749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000000"/>
                  </a:solidFill>
                  <a:effectLst/>
                  <a:uLnTx/>
                  <a:uFillTx/>
                  <a:latin typeface="Meiryo"/>
                  <a:ea typeface="+mn-ea"/>
                  <a:cs typeface="+mn-cs"/>
                </a:rPr>
                <a:t>Quarks</a:t>
              </a:r>
              <a:endParaRPr kumimoji="1" lang="ja-JP" altLang="en-US" sz="1800" b="0" i="0" u="sng" strike="noStrike" kern="1200" cap="none" spc="0" normalizeH="0" baseline="0" noProof="0">
                <a:ln>
                  <a:noFill/>
                </a:ln>
                <a:solidFill>
                  <a:srgbClr val="000000"/>
                </a:solidFill>
                <a:effectLst/>
                <a:uLnTx/>
                <a:uFillTx/>
                <a:latin typeface="Meiryo"/>
                <a:ea typeface="+mn-ea"/>
                <a:cs typeface="+mn-cs"/>
              </a:endParaRPr>
            </a:p>
          </p:txBody>
        </p:sp>
        <p:grpSp>
          <p:nvGrpSpPr>
            <p:cNvPr id="5" name="グループ化 4">
              <a:extLst>
                <a:ext uri="{FF2B5EF4-FFF2-40B4-BE49-F238E27FC236}">
                  <a16:creationId xmlns:a16="http://schemas.microsoft.com/office/drawing/2014/main" id="{9A7BB21A-403B-904C-9CB3-49E8F189CBC0}"/>
                </a:ext>
              </a:extLst>
            </p:cNvPr>
            <p:cNvGrpSpPr/>
            <p:nvPr/>
          </p:nvGrpSpPr>
          <p:grpSpPr>
            <a:xfrm>
              <a:off x="432166" y="2008545"/>
              <a:ext cx="7677372" cy="985687"/>
              <a:chOff x="418315" y="1922756"/>
              <a:chExt cx="7677372" cy="985687"/>
            </a:xfrm>
          </p:grpSpPr>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747DDF34-BD5B-574B-8F2B-D6E2328891D1}"/>
                      </a:ext>
                    </a:extLst>
                  </p:cNvPr>
                  <p:cNvSpPr txBox="1"/>
                  <p:nvPr/>
                </p:nvSpPr>
                <p:spPr>
                  <a:xfrm>
                    <a:off x="478927" y="1922756"/>
                    <a:ext cx="1679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charge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type m:val="skw"/>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num>
                          <m:den>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den>
                        </m:f>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oMath>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6" name="テキスト ボックス 5">
                    <a:extLst>
                      <a:ext uri="{FF2B5EF4-FFF2-40B4-BE49-F238E27FC236}">
                        <a16:creationId xmlns:a16="http://schemas.microsoft.com/office/drawing/2014/main" id="{747DDF34-BD5B-574B-8F2B-D6E2328891D1}"/>
                      </a:ext>
                    </a:extLst>
                  </p:cNvPr>
                  <p:cNvSpPr txBox="1">
                    <a:spLocks noRot="1" noChangeAspect="1" noMove="1" noResize="1" noEditPoints="1" noAdjustHandles="1" noChangeArrowheads="1" noChangeShapeType="1" noTextEdit="1"/>
                  </p:cNvSpPr>
                  <p:nvPr/>
                </p:nvSpPr>
                <p:spPr>
                  <a:xfrm>
                    <a:off x="478927" y="1922756"/>
                    <a:ext cx="1679306" cy="369332"/>
                  </a:xfrm>
                  <a:prstGeom prst="rect">
                    <a:avLst/>
                  </a:prstGeom>
                  <a:blipFill>
                    <a:blip r:embed="rId3"/>
                    <a:stretch>
                      <a:fillRect l="-3008" t="-113333" b="-16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BFE65F5A-2D8A-0B4F-95D5-751D28292936}"/>
                      </a:ext>
                    </a:extLst>
                  </p:cNvPr>
                  <p:cNvSpPr txBox="1"/>
                  <p:nvPr/>
                </p:nvSpPr>
                <p:spPr>
                  <a:xfrm>
                    <a:off x="446833" y="2539111"/>
                    <a:ext cx="1679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charge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type m:val="skw"/>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den>
                        </m:f>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oMath>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7" name="テキスト ボックス 6">
                    <a:extLst>
                      <a:ext uri="{FF2B5EF4-FFF2-40B4-BE49-F238E27FC236}">
                        <a16:creationId xmlns:a16="http://schemas.microsoft.com/office/drawing/2014/main" id="{BFE65F5A-2D8A-0B4F-95D5-751D28292936}"/>
                      </a:ext>
                    </a:extLst>
                  </p:cNvPr>
                  <p:cNvSpPr txBox="1">
                    <a:spLocks noRot="1" noChangeAspect="1" noMove="1" noResize="1" noEditPoints="1" noAdjustHandles="1" noChangeArrowheads="1" noChangeShapeType="1" noTextEdit="1"/>
                  </p:cNvSpPr>
                  <p:nvPr/>
                </p:nvSpPr>
                <p:spPr>
                  <a:xfrm>
                    <a:off x="446833" y="2539111"/>
                    <a:ext cx="1679306" cy="369332"/>
                  </a:xfrm>
                  <a:prstGeom prst="rect">
                    <a:avLst/>
                  </a:prstGeom>
                  <a:blipFill>
                    <a:blip r:embed="rId4"/>
                    <a:stretch>
                      <a:fillRect l="-3008" t="-116667" b="-163333"/>
                    </a:stretch>
                  </a:blipFill>
                </p:spPr>
                <p:txBody>
                  <a:bodyPr/>
                  <a:lstStyle/>
                  <a:p>
                    <a:r>
                      <a:rPr lang="ja-JP" altLang="en-US">
                        <a:noFill/>
                      </a:rPr>
                      <a:t> </a:t>
                    </a:r>
                  </a:p>
                </p:txBody>
              </p:sp>
            </mc:Fallback>
          </mc:AlternateContent>
          <p:cxnSp>
            <p:nvCxnSpPr>
              <p:cNvPr id="8" name="直線コネクタ 7">
                <a:extLst>
                  <a:ext uri="{FF2B5EF4-FFF2-40B4-BE49-F238E27FC236}">
                    <a16:creationId xmlns:a16="http://schemas.microsoft.com/office/drawing/2014/main" id="{6B6D2655-53D4-034F-BCBF-85B49D67C45F}"/>
                  </a:ext>
                </a:extLst>
              </p:cNvPr>
              <p:cNvCxnSpPr>
                <a:cxnSpLocks/>
              </p:cNvCxnSpPr>
              <p:nvPr/>
            </p:nvCxnSpPr>
            <p:spPr>
              <a:xfrm>
                <a:off x="418315" y="2397215"/>
                <a:ext cx="767737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F2A48F3A-97FF-1F41-AADE-6E57CAFED39C}"/>
                </a:ext>
              </a:extLst>
            </p:cNvPr>
            <p:cNvGrpSpPr/>
            <p:nvPr/>
          </p:nvGrpSpPr>
          <p:grpSpPr>
            <a:xfrm>
              <a:off x="2406036" y="1592312"/>
              <a:ext cx="887807" cy="624125"/>
              <a:chOff x="2392185" y="1506523"/>
              <a:chExt cx="887807" cy="624125"/>
            </a:xfrm>
          </p:grpSpPr>
          <p:sp>
            <p:nvSpPr>
              <p:cNvPr id="10" name="円/楕円 9">
                <a:extLst>
                  <a:ext uri="{FF2B5EF4-FFF2-40B4-BE49-F238E27FC236}">
                    <a16:creationId xmlns:a16="http://schemas.microsoft.com/office/drawing/2014/main" id="{B8004537-0893-7C43-B544-766CA0BC6A5E}"/>
                  </a:ext>
                </a:extLst>
              </p:cNvPr>
              <p:cNvSpPr/>
              <p:nvPr/>
            </p:nvSpPr>
            <p:spPr>
              <a:xfrm>
                <a:off x="2955780" y="1996530"/>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4D3FFD2C-38CB-6A4D-AEC4-B9F4141C06A9}"/>
                      </a:ext>
                    </a:extLst>
                  </p:cNvPr>
                  <p:cNvSpPr txBox="1"/>
                  <p:nvPr/>
                </p:nvSpPr>
                <p:spPr>
                  <a:xfrm>
                    <a:off x="2392185" y="1506523"/>
                    <a:ext cx="8878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up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1" name="テキスト ボックス 10">
                    <a:extLst>
                      <a:ext uri="{FF2B5EF4-FFF2-40B4-BE49-F238E27FC236}">
                        <a16:creationId xmlns:a16="http://schemas.microsoft.com/office/drawing/2014/main" id="{4D3FFD2C-38CB-6A4D-AEC4-B9F4141C06A9}"/>
                      </a:ext>
                    </a:extLst>
                  </p:cNvPr>
                  <p:cNvSpPr txBox="1">
                    <a:spLocks noRot="1" noChangeAspect="1" noMove="1" noResize="1" noEditPoints="1" noAdjustHandles="1" noChangeArrowheads="1" noChangeShapeType="1" noTextEdit="1"/>
                  </p:cNvSpPr>
                  <p:nvPr/>
                </p:nvSpPr>
                <p:spPr>
                  <a:xfrm>
                    <a:off x="2392185" y="1506523"/>
                    <a:ext cx="887807" cy="369332"/>
                  </a:xfrm>
                  <a:prstGeom prst="rect">
                    <a:avLst/>
                  </a:prstGeom>
                  <a:blipFill>
                    <a:blip r:embed="rId5"/>
                    <a:stretch>
                      <a:fillRect l="-5634" t="-6667" r="-4225" b="-23333"/>
                    </a:stretch>
                  </a:blipFill>
                </p:spPr>
                <p:txBody>
                  <a:bodyPr/>
                  <a:lstStyle/>
                  <a:p>
                    <a:r>
                      <a:rPr lang="ja-JP" altLang="en-US">
                        <a:noFill/>
                      </a:rPr>
                      <a:t> </a:t>
                    </a:r>
                  </a:p>
                </p:txBody>
              </p:sp>
            </mc:Fallback>
          </mc:AlternateContent>
        </p:grpSp>
        <p:grpSp>
          <p:nvGrpSpPr>
            <p:cNvPr id="12" name="グループ化 11">
              <a:extLst>
                <a:ext uri="{FF2B5EF4-FFF2-40B4-BE49-F238E27FC236}">
                  <a16:creationId xmlns:a16="http://schemas.microsoft.com/office/drawing/2014/main" id="{36FC7864-0CE8-7544-A6A4-6D182472A839}"/>
                </a:ext>
              </a:extLst>
            </p:cNvPr>
            <p:cNvGrpSpPr/>
            <p:nvPr/>
          </p:nvGrpSpPr>
          <p:grpSpPr>
            <a:xfrm>
              <a:off x="2406036" y="2547305"/>
              <a:ext cx="1219501" cy="589949"/>
              <a:chOff x="2392185" y="2324883"/>
              <a:chExt cx="1219501" cy="589949"/>
            </a:xfrm>
          </p:grpSpPr>
          <p:sp>
            <p:nvSpPr>
              <p:cNvPr id="13" name="円/楕円 12">
                <a:extLst>
                  <a:ext uri="{FF2B5EF4-FFF2-40B4-BE49-F238E27FC236}">
                    <a16:creationId xmlns:a16="http://schemas.microsoft.com/office/drawing/2014/main" id="{039B7FBA-917E-AD48-82C8-70A70406DFF3}"/>
                  </a:ext>
                </a:extLst>
              </p:cNvPr>
              <p:cNvSpPr/>
              <p:nvPr/>
            </p:nvSpPr>
            <p:spPr>
              <a:xfrm>
                <a:off x="2955781" y="2780714"/>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A327BA7A-C595-F340-934E-5FF52E692FC4}"/>
                      </a:ext>
                    </a:extLst>
                  </p:cNvPr>
                  <p:cNvSpPr txBox="1"/>
                  <p:nvPr/>
                </p:nvSpPr>
                <p:spPr>
                  <a:xfrm>
                    <a:off x="2392185" y="2324883"/>
                    <a:ext cx="12195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down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4" name="テキスト ボックス 13">
                    <a:extLst>
                      <a:ext uri="{FF2B5EF4-FFF2-40B4-BE49-F238E27FC236}">
                        <a16:creationId xmlns:a16="http://schemas.microsoft.com/office/drawing/2014/main" id="{A327BA7A-C595-F340-934E-5FF52E692FC4}"/>
                      </a:ext>
                    </a:extLst>
                  </p:cNvPr>
                  <p:cNvSpPr txBox="1">
                    <a:spLocks noRot="1" noChangeAspect="1" noMove="1" noResize="1" noEditPoints="1" noAdjustHandles="1" noChangeArrowheads="1" noChangeShapeType="1" noTextEdit="1"/>
                  </p:cNvSpPr>
                  <p:nvPr/>
                </p:nvSpPr>
                <p:spPr>
                  <a:xfrm>
                    <a:off x="2392185" y="2324883"/>
                    <a:ext cx="1219501" cy="369332"/>
                  </a:xfrm>
                  <a:prstGeom prst="rect">
                    <a:avLst/>
                  </a:prstGeom>
                  <a:blipFill>
                    <a:blip r:embed="rId6"/>
                    <a:stretch>
                      <a:fillRect l="-4124" t="-3333" r="-3093" b="-26667"/>
                    </a:stretch>
                  </a:blipFill>
                </p:spPr>
                <p:txBody>
                  <a:bodyPr/>
                  <a:lstStyle/>
                  <a:p>
                    <a:r>
                      <a:rPr lang="ja-JP" altLang="en-US">
                        <a:noFill/>
                      </a:rPr>
                      <a:t> </a:t>
                    </a:r>
                  </a:p>
                </p:txBody>
              </p:sp>
            </mc:Fallback>
          </mc:AlternateContent>
        </p:grpSp>
        <p:grpSp>
          <p:nvGrpSpPr>
            <p:cNvPr id="15" name="グループ化 14">
              <a:extLst>
                <a:ext uri="{FF2B5EF4-FFF2-40B4-BE49-F238E27FC236}">
                  <a16:creationId xmlns:a16="http://schemas.microsoft.com/office/drawing/2014/main" id="{F156630D-1E6D-1249-A470-2AC2EE9B58CA}"/>
                </a:ext>
              </a:extLst>
            </p:cNvPr>
            <p:cNvGrpSpPr/>
            <p:nvPr/>
          </p:nvGrpSpPr>
          <p:grpSpPr>
            <a:xfrm>
              <a:off x="4306017" y="1621463"/>
              <a:ext cx="1288430" cy="599090"/>
              <a:chOff x="4292166" y="1535674"/>
              <a:chExt cx="1288430" cy="599090"/>
            </a:xfrm>
          </p:grpSpPr>
          <p:sp>
            <p:nvSpPr>
              <p:cNvPr id="16" name="円/楕円 15">
                <a:extLst>
                  <a:ext uri="{FF2B5EF4-FFF2-40B4-BE49-F238E27FC236}">
                    <a16:creationId xmlns:a16="http://schemas.microsoft.com/office/drawing/2014/main" id="{521DFDE8-7295-1D49-8527-ED5612AC30DF}"/>
                  </a:ext>
                </a:extLst>
              </p:cNvPr>
              <p:cNvSpPr/>
              <p:nvPr/>
            </p:nvSpPr>
            <p:spPr>
              <a:xfrm>
                <a:off x="4788702" y="2000646"/>
                <a:ext cx="134118" cy="134118"/>
              </a:xfrm>
              <a:prstGeom prst="ellipse">
                <a:avLst/>
              </a:prstGeom>
              <a:gradFill flip="none" rotWithShape="1">
                <a:gsLst>
                  <a:gs pos="0">
                    <a:schemeClr val="bg1"/>
                  </a:gs>
                  <a:gs pos="23000">
                    <a:schemeClr val="accent5">
                      <a:lumMod val="60000"/>
                      <a:lumOff val="40000"/>
                    </a:schemeClr>
                  </a:gs>
                  <a:gs pos="69000">
                    <a:srgbClr val="0070C0"/>
                  </a:gs>
                  <a:gs pos="97000">
                    <a:srgbClr val="00206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5B9F27E6-0022-3D44-8B25-90C04FA8382B}"/>
                      </a:ext>
                    </a:extLst>
                  </p:cNvPr>
                  <p:cNvSpPr txBox="1"/>
                  <p:nvPr/>
                </p:nvSpPr>
                <p:spPr>
                  <a:xfrm>
                    <a:off x="4292166" y="1535674"/>
                    <a:ext cx="12884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charm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7" name="テキスト ボックス 16">
                    <a:extLst>
                      <a:ext uri="{FF2B5EF4-FFF2-40B4-BE49-F238E27FC236}">
                        <a16:creationId xmlns:a16="http://schemas.microsoft.com/office/drawing/2014/main" id="{5B9F27E6-0022-3D44-8B25-90C04FA8382B}"/>
                      </a:ext>
                    </a:extLst>
                  </p:cNvPr>
                  <p:cNvSpPr txBox="1">
                    <a:spLocks noRot="1" noChangeAspect="1" noMove="1" noResize="1" noEditPoints="1" noAdjustHandles="1" noChangeArrowheads="1" noChangeShapeType="1" noTextEdit="1"/>
                  </p:cNvSpPr>
                  <p:nvPr/>
                </p:nvSpPr>
                <p:spPr>
                  <a:xfrm>
                    <a:off x="4292166" y="1535674"/>
                    <a:ext cx="1288430" cy="369332"/>
                  </a:xfrm>
                  <a:prstGeom prst="rect">
                    <a:avLst/>
                  </a:prstGeom>
                  <a:blipFill>
                    <a:blip r:embed="rId7"/>
                    <a:stretch>
                      <a:fillRect l="-3922" t="-3333" r="-2941" b="-26667"/>
                    </a:stretch>
                  </a:blipFill>
                </p:spPr>
                <p:txBody>
                  <a:bodyPr/>
                  <a:lstStyle/>
                  <a:p>
                    <a:r>
                      <a:rPr lang="ja-JP" altLang="en-US">
                        <a:noFill/>
                      </a:rPr>
                      <a:t> </a:t>
                    </a:r>
                  </a:p>
                </p:txBody>
              </p:sp>
            </mc:Fallback>
          </mc:AlternateContent>
        </p:grpSp>
        <p:grpSp>
          <p:nvGrpSpPr>
            <p:cNvPr id="18" name="グループ化 17">
              <a:extLst>
                <a:ext uri="{FF2B5EF4-FFF2-40B4-BE49-F238E27FC236}">
                  <a16:creationId xmlns:a16="http://schemas.microsoft.com/office/drawing/2014/main" id="{F5FCFA5F-63D2-2241-933F-82AA33E51B23}"/>
                </a:ext>
              </a:extLst>
            </p:cNvPr>
            <p:cNvGrpSpPr/>
            <p:nvPr/>
          </p:nvGrpSpPr>
          <p:grpSpPr>
            <a:xfrm>
              <a:off x="6287749" y="1621463"/>
              <a:ext cx="929293" cy="599043"/>
              <a:chOff x="6273898" y="1535674"/>
              <a:chExt cx="929293" cy="599043"/>
            </a:xfrm>
          </p:grpSpPr>
          <p:sp>
            <p:nvSpPr>
              <p:cNvPr id="19" name="円/楕円 18">
                <a:extLst>
                  <a:ext uri="{FF2B5EF4-FFF2-40B4-BE49-F238E27FC236}">
                    <a16:creationId xmlns:a16="http://schemas.microsoft.com/office/drawing/2014/main" id="{C7C9465C-149C-1A47-AC79-88F0D50F8AAD}"/>
                  </a:ext>
                </a:extLst>
              </p:cNvPr>
              <p:cNvSpPr/>
              <p:nvPr/>
            </p:nvSpPr>
            <p:spPr>
              <a:xfrm>
                <a:off x="6757546" y="2000599"/>
                <a:ext cx="134118" cy="134118"/>
              </a:xfrm>
              <a:prstGeom prst="ellipse">
                <a:avLst/>
              </a:prstGeom>
              <a:gradFill flip="none" rotWithShape="1">
                <a:gsLst>
                  <a:gs pos="0">
                    <a:schemeClr val="bg1"/>
                  </a:gs>
                  <a:gs pos="23000">
                    <a:schemeClr val="accent5">
                      <a:lumMod val="60000"/>
                      <a:lumOff val="40000"/>
                    </a:schemeClr>
                  </a:gs>
                  <a:gs pos="69000">
                    <a:srgbClr val="0047D6"/>
                  </a:gs>
                  <a:gs pos="97000">
                    <a:srgbClr val="1300FF"/>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B12B8F1F-7EF7-E541-B3E0-30A1013DE2A0}"/>
                      </a:ext>
                    </a:extLst>
                  </p:cNvPr>
                  <p:cNvSpPr txBox="1"/>
                  <p:nvPr/>
                </p:nvSpPr>
                <p:spPr>
                  <a:xfrm>
                    <a:off x="6273898" y="1535674"/>
                    <a:ext cx="9292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top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0" name="テキスト ボックス 19">
                    <a:extLst>
                      <a:ext uri="{FF2B5EF4-FFF2-40B4-BE49-F238E27FC236}">
                        <a16:creationId xmlns:a16="http://schemas.microsoft.com/office/drawing/2014/main" id="{B12B8F1F-7EF7-E541-B3E0-30A1013DE2A0}"/>
                      </a:ext>
                    </a:extLst>
                  </p:cNvPr>
                  <p:cNvSpPr txBox="1">
                    <a:spLocks noRot="1" noChangeAspect="1" noMove="1" noResize="1" noEditPoints="1" noAdjustHandles="1" noChangeArrowheads="1" noChangeShapeType="1" noTextEdit="1"/>
                  </p:cNvSpPr>
                  <p:nvPr/>
                </p:nvSpPr>
                <p:spPr>
                  <a:xfrm>
                    <a:off x="6273898" y="1535674"/>
                    <a:ext cx="929293" cy="369332"/>
                  </a:xfrm>
                  <a:prstGeom prst="rect">
                    <a:avLst/>
                  </a:prstGeom>
                  <a:blipFill>
                    <a:blip r:embed="rId8"/>
                    <a:stretch>
                      <a:fillRect l="-5405" t="-3333" r="-4054" b="-26667"/>
                    </a:stretch>
                  </a:blipFill>
                </p:spPr>
                <p:txBody>
                  <a:bodyPr/>
                  <a:lstStyle/>
                  <a:p>
                    <a:r>
                      <a:rPr lang="ja-JP" altLang="en-US">
                        <a:noFill/>
                      </a:rPr>
                      <a:t> </a:t>
                    </a:r>
                  </a:p>
                </p:txBody>
              </p:sp>
            </mc:Fallback>
          </mc:AlternateContent>
        </p:grpSp>
        <p:grpSp>
          <p:nvGrpSpPr>
            <p:cNvPr id="21" name="グループ化 20">
              <a:extLst>
                <a:ext uri="{FF2B5EF4-FFF2-40B4-BE49-F238E27FC236}">
                  <a16:creationId xmlns:a16="http://schemas.microsoft.com/office/drawing/2014/main" id="{9F634065-93A1-2E41-B32E-55DC1B6462B4}"/>
                </a:ext>
              </a:extLst>
            </p:cNvPr>
            <p:cNvGrpSpPr/>
            <p:nvPr/>
          </p:nvGrpSpPr>
          <p:grpSpPr>
            <a:xfrm>
              <a:off x="4293663" y="2554637"/>
              <a:ext cx="1409297" cy="599090"/>
              <a:chOff x="4279812" y="2332215"/>
              <a:chExt cx="1409297" cy="599090"/>
            </a:xfrm>
          </p:grpSpPr>
          <p:sp>
            <p:nvSpPr>
              <p:cNvPr id="22" name="円/楕円 21">
                <a:extLst>
                  <a:ext uri="{FF2B5EF4-FFF2-40B4-BE49-F238E27FC236}">
                    <a16:creationId xmlns:a16="http://schemas.microsoft.com/office/drawing/2014/main" id="{98334F72-1AA8-354E-A129-C862CB88CFE0}"/>
                  </a:ext>
                </a:extLst>
              </p:cNvPr>
              <p:cNvSpPr/>
              <p:nvPr/>
            </p:nvSpPr>
            <p:spPr>
              <a:xfrm>
                <a:off x="4776348" y="2797187"/>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A1178641-0D36-744D-87BA-B6F1BC7EBF06}"/>
                      </a:ext>
                    </a:extLst>
                  </p:cNvPr>
                  <p:cNvSpPr txBox="1"/>
                  <p:nvPr/>
                </p:nvSpPr>
                <p:spPr>
                  <a:xfrm>
                    <a:off x="4279812" y="2332215"/>
                    <a:ext cx="1409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strange (</a:t>
                    </a:r>
                    <a14:m>
                      <m:oMath xmlns:m="http://schemas.openxmlformats.org/officeDocument/2006/math">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3" name="テキスト ボックス 22">
                    <a:extLst>
                      <a:ext uri="{FF2B5EF4-FFF2-40B4-BE49-F238E27FC236}">
                        <a16:creationId xmlns:a16="http://schemas.microsoft.com/office/drawing/2014/main" id="{A1178641-0D36-744D-87BA-B6F1BC7EBF06}"/>
                      </a:ext>
                    </a:extLst>
                  </p:cNvPr>
                  <p:cNvSpPr txBox="1">
                    <a:spLocks noRot="1" noChangeAspect="1" noMove="1" noResize="1" noEditPoints="1" noAdjustHandles="1" noChangeArrowheads="1" noChangeShapeType="1" noTextEdit="1"/>
                  </p:cNvSpPr>
                  <p:nvPr/>
                </p:nvSpPr>
                <p:spPr>
                  <a:xfrm>
                    <a:off x="4279812" y="2332215"/>
                    <a:ext cx="1409297" cy="369332"/>
                  </a:xfrm>
                  <a:prstGeom prst="rect">
                    <a:avLst/>
                  </a:prstGeom>
                  <a:blipFill>
                    <a:blip r:embed="rId9"/>
                    <a:stretch>
                      <a:fillRect l="-3571" t="-3333" r="-2679" b="-26667"/>
                    </a:stretch>
                  </a:blipFill>
                </p:spPr>
                <p:txBody>
                  <a:bodyPr/>
                  <a:lstStyle/>
                  <a:p>
                    <a:r>
                      <a:rPr lang="ja-JP" altLang="en-US">
                        <a:noFill/>
                      </a:rPr>
                      <a:t> </a:t>
                    </a:r>
                  </a:p>
                </p:txBody>
              </p:sp>
            </mc:Fallback>
          </mc:AlternateContent>
        </p:grpSp>
        <p:grpSp>
          <p:nvGrpSpPr>
            <p:cNvPr id="24" name="グループ化 23">
              <a:extLst>
                <a:ext uri="{FF2B5EF4-FFF2-40B4-BE49-F238E27FC236}">
                  <a16:creationId xmlns:a16="http://schemas.microsoft.com/office/drawing/2014/main" id="{21AA52E0-20F4-3842-A727-1245E4C7E070}"/>
                </a:ext>
              </a:extLst>
            </p:cNvPr>
            <p:cNvGrpSpPr/>
            <p:nvPr/>
          </p:nvGrpSpPr>
          <p:grpSpPr>
            <a:xfrm>
              <a:off x="6289224" y="2554637"/>
              <a:ext cx="1409617" cy="599090"/>
              <a:chOff x="6275373" y="2332215"/>
              <a:chExt cx="1409617" cy="599090"/>
            </a:xfrm>
          </p:grpSpPr>
          <p:sp>
            <p:nvSpPr>
              <p:cNvPr id="25" name="円/楕円 24">
                <a:extLst>
                  <a:ext uri="{FF2B5EF4-FFF2-40B4-BE49-F238E27FC236}">
                    <a16:creationId xmlns:a16="http://schemas.microsoft.com/office/drawing/2014/main" id="{133826A9-8EC4-794D-B2B7-D25FE97FEF45}"/>
                  </a:ext>
                </a:extLst>
              </p:cNvPr>
              <p:cNvSpPr/>
              <p:nvPr/>
            </p:nvSpPr>
            <p:spPr>
              <a:xfrm>
                <a:off x="6757546" y="2797187"/>
                <a:ext cx="134118" cy="134118"/>
              </a:xfrm>
              <a:prstGeom prst="ellipse">
                <a:avLst/>
              </a:prstGeom>
              <a:gradFill flip="none" rotWithShape="1">
                <a:gsLst>
                  <a:gs pos="6003">
                    <a:srgbClr val="FFF9E8"/>
                  </a:gs>
                  <a:gs pos="0">
                    <a:schemeClr val="bg1"/>
                  </a:gs>
                  <a:gs pos="23000">
                    <a:srgbClr val="FFE8A5"/>
                  </a:gs>
                  <a:gs pos="69000">
                    <a:srgbClr val="FF7800"/>
                  </a:gs>
                  <a:gs pos="97000">
                    <a:srgbClr val="FF00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0F26B094-3215-D947-9FA6-64E7E83040F1}"/>
                      </a:ext>
                    </a:extLst>
                  </p:cNvPr>
                  <p:cNvSpPr txBox="1"/>
                  <p:nvPr/>
                </p:nvSpPr>
                <p:spPr>
                  <a:xfrm>
                    <a:off x="6275373" y="2332215"/>
                    <a:ext cx="14096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bottom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𝑏</m:t>
                        </m:r>
                      </m:oMath>
                    </a14:m>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6" name="テキスト ボックス 25">
                    <a:extLst>
                      <a:ext uri="{FF2B5EF4-FFF2-40B4-BE49-F238E27FC236}">
                        <a16:creationId xmlns:a16="http://schemas.microsoft.com/office/drawing/2014/main" id="{0F26B094-3215-D947-9FA6-64E7E83040F1}"/>
                      </a:ext>
                    </a:extLst>
                  </p:cNvPr>
                  <p:cNvSpPr txBox="1">
                    <a:spLocks noRot="1" noChangeAspect="1" noMove="1" noResize="1" noEditPoints="1" noAdjustHandles="1" noChangeArrowheads="1" noChangeShapeType="1" noTextEdit="1"/>
                  </p:cNvSpPr>
                  <p:nvPr/>
                </p:nvSpPr>
                <p:spPr>
                  <a:xfrm>
                    <a:off x="6275373" y="2332215"/>
                    <a:ext cx="1409617" cy="369332"/>
                  </a:xfrm>
                  <a:prstGeom prst="rect">
                    <a:avLst/>
                  </a:prstGeom>
                  <a:blipFill>
                    <a:blip r:embed="rId10"/>
                    <a:stretch>
                      <a:fillRect l="-3571" t="-3333" r="-2679" b="-26667"/>
                    </a:stretch>
                  </a:blipFill>
                </p:spPr>
                <p:txBody>
                  <a:bodyPr/>
                  <a:lstStyle/>
                  <a:p>
                    <a:r>
                      <a:rPr lang="ja-JP" altLang="en-US">
                        <a:noFill/>
                      </a:rPr>
                      <a:t> </a:t>
                    </a:r>
                  </a:p>
                </p:txBody>
              </p:sp>
            </mc:Fallback>
          </mc:AlternateContent>
        </p:grpSp>
        <p:sp>
          <p:nvSpPr>
            <p:cNvPr id="27" name="テキスト ボックス 26">
              <a:extLst>
                <a:ext uri="{FF2B5EF4-FFF2-40B4-BE49-F238E27FC236}">
                  <a16:creationId xmlns:a16="http://schemas.microsoft.com/office/drawing/2014/main" id="{9B1FC3FD-819D-754C-9823-81B1ABED46A6}"/>
                </a:ext>
              </a:extLst>
            </p:cNvPr>
            <p:cNvSpPr txBox="1"/>
            <p:nvPr/>
          </p:nvSpPr>
          <p:spPr>
            <a:xfrm>
              <a:off x="3203529" y="1985305"/>
              <a:ext cx="11769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B8F40D43-C5D6-C449-95C4-33C680819F82}"/>
                </a:ext>
              </a:extLst>
            </p:cNvPr>
            <p:cNvSpPr txBox="1"/>
            <p:nvPr/>
          </p:nvSpPr>
          <p:spPr>
            <a:xfrm>
              <a:off x="3213346" y="2910745"/>
              <a:ext cx="11769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96CBC80D-D10E-074D-AE80-9BAEE0D24AA1}"/>
                </a:ext>
              </a:extLst>
            </p:cNvPr>
            <p:cNvSpPr txBox="1"/>
            <p:nvPr/>
          </p:nvSpPr>
          <p:spPr>
            <a:xfrm>
              <a:off x="5039198" y="2897501"/>
              <a:ext cx="117692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~100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(450 MeV/c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1" lang="ja-JP"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B4E38768-C0C7-D24E-9C21-A907381E1B8E}"/>
                </a:ext>
              </a:extLst>
            </p:cNvPr>
            <p:cNvSpPr txBox="1"/>
            <p:nvPr/>
          </p:nvSpPr>
          <p:spPr>
            <a:xfrm>
              <a:off x="5000287" y="2001272"/>
              <a:ext cx="14847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1.15~1.35 GeV/c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1" name="テキスト ボックス 30">
              <a:extLst>
                <a:ext uri="{FF2B5EF4-FFF2-40B4-BE49-F238E27FC236}">
                  <a16:creationId xmlns:a16="http://schemas.microsoft.com/office/drawing/2014/main" id="{0F9A3BC7-9613-9A4D-9236-A995E9EC092C}"/>
                </a:ext>
              </a:extLst>
            </p:cNvPr>
            <p:cNvSpPr txBox="1"/>
            <p:nvPr/>
          </p:nvSpPr>
          <p:spPr>
            <a:xfrm>
              <a:off x="7074623" y="2877993"/>
              <a:ext cx="10358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4~5 GeV/c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 name="テキスト ボックス 31">
              <a:extLst>
                <a:ext uri="{FF2B5EF4-FFF2-40B4-BE49-F238E27FC236}">
                  <a16:creationId xmlns:a16="http://schemas.microsoft.com/office/drawing/2014/main" id="{412F7A52-E428-DC4A-8E79-1A14F371C509}"/>
                </a:ext>
              </a:extLst>
            </p:cNvPr>
            <p:cNvSpPr txBox="1"/>
            <p:nvPr/>
          </p:nvSpPr>
          <p:spPr>
            <a:xfrm>
              <a:off x="7095703" y="2001272"/>
              <a:ext cx="139493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170~180 GeV/c</a:t>
              </a:r>
              <a:r>
                <a:rPr kumimoji="1" lang="en-US" altLang="ja-JP" sz="1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
        <p:nvSpPr>
          <p:cNvPr id="35" name="テキスト ボックス 34">
            <a:extLst>
              <a:ext uri="{FF2B5EF4-FFF2-40B4-BE49-F238E27FC236}">
                <a16:creationId xmlns:a16="http://schemas.microsoft.com/office/drawing/2014/main" id="{1F37769B-BDB3-864E-A80B-E3B5C458E7C4}"/>
              </a:ext>
            </a:extLst>
          </p:cNvPr>
          <p:cNvSpPr txBox="1"/>
          <p:nvPr/>
        </p:nvSpPr>
        <p:spPr>
          <a:xfrm>
            <a:off x="510054" y="4626495"/>
            <a:ext cx="5614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hyperons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particles (baryons) containing strange quarks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36" name="直線矢印コネクタ 35">
            <a:extLst>
              <a:ext uri="{FF2B5EF4-FFF2-40B4-BE49-F238E27FC236}">
                <a16:creationId xmlns:a16="http://schemas.microsoft.com/office/drawing/2014/main" id="{6F004E0B-CE3A-C04C-800D-EC9A70486150}"/>
              </a:ext>
            </a:extLst>
          </p:cNvPr>
          <p:cNvCxnSpPr>
            <a:cxnSpLocks/>
          </p:cNvCxnSpPr>
          <p:nvPr/>
        </p:nvCxnSpPr>
        <p:spPr>
          <a:xfrm>
            <a:off x="8826889" y="2968667"/>
            <a:ext cx="0" cy="3351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15B7E10-B641-7F48-9E78-024F33A562E1}"/>
              </a:ext>
            </a:extLst>
          </p:cNvPr>
          <p:cNvCxnSpPr>
            <a:cxnSpLocks/>
          </p:cNvCxnSpPr>
          <p:nvPr/>
        </p:nvCxnSpPr>
        <p:spPr>
          <a:xfrm>
            <a:off x="6987653" y="3580930"/>
            <a:ext cx="37121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8" name="図形グループ 39">
            <a:extLst>
              <a:ext uri="{FF2B5EF4-FFF2-40B4-BE49-F238E27FC236}">
                <a16:creationId xmlns:a16="http://schemas.microsoft.com/office/drawing/2014/main" id="{E3165460-3F59-EA43-8223-D78C610CC7DF}"/>
              </a:ext>
            </a:extLst>
          </p:cNvPr>
          <p:cNvGrpSpPr/>
          <p:nvPr/>
        </p:nvGrpSpPr>
        <p:grpSpPr>
          <a:xfrm>
            <a:off x="7427909" y="3561003"/>
            <a:ext cx="2804606" cy="2384821"/>
            <a:chOff x="2685600" y="2542421"/>
            <a:chExt cx="3422322" cy="2910078"/>
          </a:xfrm>
        </p:grpSpPr>
        <p:grpSp>
          <p:nvGrpSpPr>
            <p:cNvPr id="39" name="図形グループ 112">
              <a:extLst>
                <a:ext uri="{FF2B5EF4-FFF2-40B4-BE49-F238E27FC236}">
                  <a16:creationId xmlns:a16="http://schemas.microsoft.com/office/drawing/2014/main" id="{D5C66887-E864-5347-B52D-E05F899492AF}"/>
                </a:ext>
              </a:extLst>
            </p:cNvPr>
            <p:cNvGrpSpPr/>
            <p:nvPr/>
          </p:nvGrpSpPr>
          <p:grpSpPr>
            <a:xfrm flipV="1">
              <a:off x="2690320" y="3976886"/>
              <a:ext cx="3417602" cy="45719"/>
              <a:chOff x="2433740" y="3935332"/>
              <a:chExt cx="4094670" cy="3072"/>
            </a:xfrm>
          </p:grpSpPr>
          <p:cxnSp>
            <p:nvCxnSpPr>
              <p:cNvPr id="46" name="直線コネクタ 45">
                <a:extLst>
                  <a:ext uri="{FF2B5EF4-FFF2-40B4-BE49-F238E27FC236}">
                    <a16:creationId xmlns:a16="http://schemas.microsoft.com/office/drawing/2014/main" id="{3590BC3B-9A24-D54A-A091-C3FD6DD78558}"/>
                  </a:ext>
                </a:extLst>
              </p:cNvPr>
              <p:cNvCxnSpPr/>
              <p:nvPr/>
            </p:nvCxnSpPr>
            <p:spPr>
              <a:xfrm>
                <a:off x="2433740" y="3938404"/>
                <a:ext cx="4046450" cy="0"/>
              </a:xfrm>
              <a:prstGeom prst="line">
                <a:avLst/>
              </a:prstGeom>
              <a:ln w="1270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47" name="直線コネクタ 46">
                <a:extLst>
                  <a:ext uri="{FF2B5EF4-FFF2-40B4-BE49-F238E27FC236}">
                    <a16:creationId xmlns:a16="http://schemas.microsoft.com/office/drawing/2014/main" id="{662F742C-4068-D44E-816D-87250768D16E}"/>
                  </a:ext>
                </a:extLst>
              </p:cNvPr>
              <p:cNvCxnSpPr/>
              <p:nvPr/>
            </p:nvCxnSpPr>
            <p:spPr>
              <a:xfrm>
                <a:off x="2445021" y="3936868"/>
                <a:ext cx="4046450" cy="0"/>
              </a:xfrm>
              <a:prstGeom prst="line">
                <a:avLst/>
              </a:prstGeom>
              <a:ln w="12700" cmpd="sng">
                <a:solidFill>
                  <a:schemeClr val="tx1">
                    <a:lumMod val="85000"/>
                    <a:lumOff val="15000"/>
                  </a:schemeClr>
                </a:solidFill>
                <a:prstDash val="sysDash"/>
              </a:ln>
              <a:scene3d>
                <a:camera prst="orthographicFront">
                  <a:rot lat="0" lon="0" rev="36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8" name="直線コネクタ 47">
                <a:extLst>
                  <a:ext uri="{FF2B5EF4-FFF2-40B4-BE49-F238E27FC236}">
                    <a16:creationId xmlns:a16="http://schemas.microsoft.com/office/drawing/2014/main" id="{33333746-2872-CC43-976E-71973DAFE892}"/>
                  </a:ext>
                </a:extLst>
              </p:cNvPr>
              <p:cNvCxnSpPr/>
              <p:nvPr/>
            </p:nvCxnSpPr>
            <p:spPr>
              <a:xfrm>
                <a:off x="2481960" y="3935332"/>
                <a:ext cx="4046450" cy="0"/>
              </a:xfrm>
              <a:prstGeom prst="line">
                <a:avLst/>
              </a:prstGeom>
              <a:ln w="12700" cmpd="sng">
                <a:solidFill>
                  <a:schemeClr val="tx1">
                    <a:lumMod val="85000"/>
                    <a:lumOff val="15000"/>
                  </a:schemeClr>
                </a:solidFill>
                <a:prstDash val="sysDash"/>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grpSp>
        <p:cxnSp>
          <p:nvCxnSpPr>
            <p:cNvPr id="40" name="直線コネクタ 39">
              <a:extLst>
                <a:ext uri="{FF2B5EF4-FFF2-40B4-BE49-F238E27FC236}">
                  <a16:creationId xmlns:a16="http://schemas.microsoft.com/office/drawing/2014/main" id="{BEC961CD-744E-AD42-AE4D-177C3A28B722}"/>
                </a:ext>
              </a:extLst>
            </p:cNvPr>
            <p:cNvCxnSpPr/>
            <p:nvPr/>
          </p:nvCxnSpPr>
          <p:spPr>
            <a:xfrm>
              <a:off x="3584736" y="2568889"/>
              <a:ext cx="1611956" cy="0"/>
            </a:xfrm>
            <a:prstGeom prst="line">
              <a:avLst/>
            </a:prstGeom>
            <a:ln w="12700" cmpd="sng">
              <a:solidFill>
                <a:schemeClr val="tx1">
                  <a:lumMod val="85000"/>
                  <a:lumOff val="15000"/>
                </a:schemeClr>
              </a:solidFill>
              <a:prstDash val="sysDash"/>
            </a:ln>
          </p:spPr>
          <p:style>
            <a:lnRef idx="2">
              <a:schemeClr val="dk1"/>
            </a:lnRef>
            <a:fillRef idx="0">
              <a:schemeClr val="dk1"/>
            </a:fillRef>
            <a:effectRef idx="1">
              <a:schemeClr val="dk1"/>
            </a:effectRef>
            <a:fontRef idx="minor">
              <a:schemeClr val="tx1"/>
            </a:fontRef>
          </p:style>
        </p:cxnSp>
        <p:cxnSp>
          <p:nvCxnSpPr>
            <p:cNvPr id="41" name="直線コネクタ 40">
              <a:extLst>
                <a:ext uri="{FF2B5EF4-FFF2-40B4-BE49-F238E27FC236}">
                  <a16:creationId xmlns:a16="http://schemas.microsoft.com/office/drawing/2014/main" id="{56247AF6-3D07-6C4F-B60D-B77646069FD9}"/>
                </a:ext>
              </a:extLst>
            </p:cNvPr>
            <p:cNvCxnSpPr/>
            <p:nvPr/>
          </p:nvCxnSpPr>
          <p:spPr>
            <a:xfrm flipH="1">
              <a:off x="2690320" y="2542421"/>
              <a:ext cx="894416" cy="1420253"/>
            </a:xfrm>
            <a:prstGeom prst="line">
              <a:avLst/>
            </a:prstGeom>
            <a:ln w="12700" cmpd="sng">
              <a:solidFill>
                <a:schemeClr val="tx1">
                  <a:lumMod val="85000"/>
                  <a:lumOff val="1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C981979D-1A25-5C4E-B13C-2575000EC9E6}"/>
                </a:ext>
              </a:extLst>
            </p:cNvPr>
            <p:cNvCxnSpPr/>
            <p:nvPr/>
          </p:nvCxnSpPr>
          <p:spPr>
            <a:xfrm>
              <a:off x="2685600" y="3962674"/>
              <a:ext cx="865965" cy="1489825"/>
            </a:xfrm>
            <a:prstGeom prst="line">
              <a:avLst/>
            </a:prstGeom>
            <a:ln w="12700" cmpd="sng">
              <a:solidFill>
                <a:schemeClr val="tx1">
                  <a:lumMod val="85000"/>
                  <a:lumOff val="1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3" name="直線コネクタ 42">
              <a:extLst>
                <a:ext uri="{FF2B5EF4-FFF2-40B4-BE49-F238E27FC236}">
                  <a16:creationId xmlns:a16="http://schemas.microsoft.com/office/drawing/2014/main" id="{6E9937CF-BFDD-E94D-833D-3852DB776D7C}"/>
                </a:ext>
              </a:extLst>
            </p:cNvPr>
            <p:cNvCxnSpPr/>
            <p:nvPr/>
          </p:nvCxnSpPr>
          <p:spPr>
            <a:xfrm>
              <a:off x="3549484" y="5452499"/>
              <a:ext cx="1737790" cy="0"/>
            </a:xfrm>
            <a:prstGeom prst="line">
              <a:avLst/>
            </a:prstGeom>
            <a:ln w="12700" cmpd="sng">
              <a:solidFill>
                <a:srgbClr val="262626"/>
              </a:solidFill>
              <a:prstDash val="sysDash"/>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85CB71E0-BCEB-6546-A731-C93E5FA49559}"/>
                </a:ext>
              </a:extLst>
            </p:cNvPr>
            <p:cNvCxnSpPr/>
            <p:nvPr/>
          </p:nvCxnSpPr>
          <p:spPr>
            <a:xfrm>
              <a:off x="5196692" y="2568889"/>
              <a:ext cx="870983" cy="1380957"/>
            </a:xfrm>
            <a:prstGeom prst="line">
              <a:avLst/>
            </a:prstGeom>
            <a:ln w="12700" cmpd="sng">
              <a:solidFill>
                <a:srgbClr val="262626"/>
              </a:solidFill>
              <a:prstDash val="sysDash"/>
            </a:ln>
          </p:spPr>
          <p:style>
            <a:lnRef idx="2">
              <a:schemeClr val="accent1"/>
            </a:lnRef>
            <a:fillRef idx="0">
              <a:schemeClr val="accent1"/>
            </a:fillRef>
            <a:effectRef idx="1">
              <a:schemeClr val="accent1"/>
            </a:effectRef>
            <a:fontRef idx="minor">
              <a:schemeClr val="tx1"/>
            </a:fontRef>
          </p:style>
        </p:cxnSp>
        <p:cxnSp>
          <p:nvCxnSpPr>
            <p:cNvPr id="45" name="直線コネクタ 44">
              <a:extLst>
                <a:ext uri="{FF2B5EF4-FFF2-40B4-BE49-F238E27FC236}">
                  <a16:creationId xmlns:a16="http://schemas.microsoft.com/office/drawing/2014/main" id="{E758743B-801F-374E-B933-06C84BFE08BD}"/>
                </a:ext>
              </a:extLst>
            </p:cNvPr>
            <p:cNvCxnSpPr/>
            <p:nvPr/>
          </p:nvCxnSpPr>
          <p:spPr>
            <a:xfrm flipH="1">
              <a:off x="5287274" y="3962674"/>
              <a:ext cx="771950" cy="1489825"/>
            </a:xfrm>
            <a:prstGeom prst="line">
              <a:avLst/>
            </a:prstGeom>
            <a:ln w="12700" cmpd="sng">
              <a:solidFill>
                <a:srgbClr val="262626"/>
              </a:solidFill>
              <a:prstDash val="sysDash"/>
            </a:ln>
          </p:spPr>
          <p:style>
            <a:lnRef idx="2">
              <a:schemeClr val="accent1"/>
            </a:lnRef>
            <a:fillRef idx="0">
              <a:schemeClr val="accent1"/>
            </a:fillRef>
            <a:effectRef idx="1">
              <a:schemeClr val="accent1"/>
            </a:effectRef>
            <a:fontRef idx="minor">
              <a:schemeClr val="tx1"/>
            </a:fontRef>
          </p:style>
        </p:cxnSp>
      </p:grpSp>
      <p:sp>
        <p:nvSpPr>
          <p:cNvPr id="67" name="テキスト ボックス 66">
            <a:extLst>
              <a:ext uri="{FF2B5EF4-FFF2-40B4-BE49-F238E27FC236}">
                <a16:creationId xmlns:a16="http://schemas.microsoft.com/office/drawing/2014/main" id="{AFE0BD12-31FD-A541-AE55-20EBF746E8F5}"/>
              </a:ext>
            </a:extLst>
          </p:cNvPr>
          <p:cNvSpPr txBox="1"/>
          <p:nvPr/>
        </p:nvSpPr>
        <p:spPr>
          <a:xfrm>
            <a:off x="8220994" y="2980332"/>
            <a:ext cx="303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a:ln>
                  <a:noFill/>
                </a:ln>
                <a:solidFill>
                  <a:srgbClr val="000000"/>
                </a:solidFill>
                <a:effectLst/>
                <a:uLnTx/>
                <a:uFillTx/>
                <a:latin typeface="Meiryo"/>
                <a:ea typeface="+mn-ea"/>
                <a:cs typeface="+mn-cs"/>
              </a:rPr>
              <a:t>n</a:t>
            </a:r>
            <a:endParaRPr kumimoji="1" lang="ja-JP" altLang="en-US" sz="2000" b="0" i="1" u="none" strike="noStrike" kern="1200" cap="none" spc="0" normalizeH="0" baseline="0" noProof="0" dirty="0">
              <a:ln>
                <a:noFill/>
              </a:ln>
              <a:solidFill>
                <a:srgbClr val="000000"/>
              </a:solidFill>
              <a:effectLst/>
              <a:uLnTx/>
              <a:uFillTx/>
              <a:latin typeface="Meiryo"/>
              <a:ea typeface="+mn-ea"/>
              <a:cs typeface="+mn-cs"/>
            </a:endParaRPr>
          </a:p>
        </p:txBody>
      </p:sp>
      <p:sp>
        <p:nvSpPr>
          <p:cNvPr id="68" name="テキスト ボックス 67">
            <a:extLst>
              <a:ext uri="{FF2B5EF4-FFF2-40B4-BE49-F238E27FC236}">
                <a16:creationId xmlns:a16="http://schemas.microsoft.com/office/drawing/2014/main" id="{CBCAF388-3697-494F-8B5A-653E38209255}"/>
              </a:ext>
            </a:extLst>
          </p:cNvPr>
          <p:cNvSpPr txBox="1"/>
          <p:nvPr/>
        </p:nvSpPr>
        <p:spPr>
          <a:xfrm>
            <a:off x="9164568" y="2990655"/>
            <a:ext cx="3032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1" u="none" strike="noStrike" kern="1200" cap="none" spc="0" normalizeH="0" baseline="0" noProof="0" dirty="0">
                <a:ln>
                  <a:noFill/>
                </a:ln>
                <a:solidFill>
                  <a:srgbClr val="000000"/>
                </a:solidFill>
                <a:effectLst/>
                <a:uLnTx/>
                <a:uFillTx/>
                <a:latin typeface="Meiryo"/>
                <a:ea typeface="+mn-ea"/>
                <a:cs typeface="+mn-cs"/>
              </a:rPr>
              <a:t>p</a:t>
            </a:r>
            <a:endParaRPr kumimoji="1" lang="ja-JP" altLang="en-US" sz="2000" b="0" i="1" u="none" strike="noStrike" kern="1200" cap="none" spc="0" normalizeH="0" baseline="0" noProof="0" dirty="0">
              <a:ln>
                <a:noFill/>
              </a:ln>
              <a:solidFill>
                <a:srgbClr val="000000"/>
              </a:solidFill>
              <a:effectLst/>
              <a:uLnTx/>
              <a:uFillTx/>
              <a:latin typeface="Meiryo"/>
              <a:ea typeface="+mn-ea"/>
              <a:cs typeface="+mn-cs"/>
            </a:endParaRPr>
          </a:p>
        </p:txBody>
      </p:sp>
      <p:sp>
        <p:nvSpPr>
          <p:cNvPr id="74" name="テキスト ボックス 73">
            <a:extLst>
              <a:ext uri="{FF2B5EF4-FFF2-40B4-BE49-F238E27FC236}">
                <a16:creationId xmlns:a16="http://schemas.microsoft.com/office/drawing/2014/main" id="{78132A81-8F03-6542-BDD4-D1643CB06FA4}"/>
              </a:ext>
            </a:extLst>
          </p:cNvPr>
          <p:cNvSpPr txBox="1"/>
          <p:nvPr/>
        </p:nvSpPr>
        <p:spPr>
          <a:xfrm>
            <a:off x="7052216" y="4148543"/>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1" lang="en-US" altLang="ja-JP" sz="20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20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75" name="テキスト ボックス 74">
            <a:extLst>
              <a:ext uri="{FF2B5EF4-FFF2-40B4-BE49-F238E27FC236}">
                <a16:creationId xmlns:a16="http://schemas.microsoft.com/office/drawing/2014/main" id="{08C4A7D8-3AE6-8D4A-8D10-07E19D3651FE}"/>
              </a:ext>
            </a:extLst>
          </p:cNvPr>
          <p:cNvSpPr txBox="1"/>
          <p:nvPr/>
        </p:nvSpPr>
        <p:spPr>
          <a:xfrm>
            <a:off x="8150594" y="4269943"/>
            <a:ext cx="4219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1" lang="en-US" altLang="ja-JP" sz="2000" b="0" i="0" u="none" strike="noStrike" kern="1200" cap="none" spc="0" normalizeH="0" baseline="30000" noProof="0" dirty="0">
                <a:ln>
                  <a:noFill/>
                </a:ln>
                <a:solidFill>
                  <a:srgbClr val="000000"/>
                </a:solidFill>
                <a:effectLst/>
                <a:uLnTx/>
                <a:uFillTx/>
                <a:latin typeface="Symbol" charset="2"/>
                <a:ea typeface="+mn-ea"/>
                <a:cs typeface="Symbol" charset="2"/>
              </a:rPr>
              <a:t>0</a:t>
            </a:r>
            <a:endParaRPr kumimoji="1" lang="ja-JP" altLang="en-US" sz="20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76" name="テキスト ボックス 75">
            <a:extLst>
              <a:ext uri="{FF2B5EF4-FFF2-40B4-BE49-F238E27FC236}">
                <a16:creationId xmlns:a16="http://schemas.microsoft.com/office/drawing/2014/main" id="{D6E91727-1E26-364D-8D36-168CFAE32001}"/>
              </a:ext>
            </a:extLst>
          </p:cNvPr>
          <p:cNvSpPr txBox="1"/>
          <p:nvPr/>
        </p:nvSpPr>
        <p:spPr>
          <a:xfrm>
            <a:off x="10183838" y="4143409"/>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1" lang="en-US" altLang="ja-JP" sz="20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20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77" name="テキスト ボックス 76">
            <a:extLst>
              <a:ext uri="{FF2B5EF4-FFF2-40B4-BE49-F238E27FC236}">
                <a16:creationId xmlns:a16="http://schemas.microsoft.com/office/drawing/2014/main" id="{55A108C3-03E7-A24B-B609-22B7FDF42ECD}"/>
              </a:ext>
            </a:extLst>
          </p:cNvPr>
          <p:cNvSpPr txBox="1"/>
          <p:nvPr/>
        </p:nvSpPr>
        <p:spPr>
          <a:xfrm>
            <a:off x="9057540" y="4224459"/>
            <a:ext cx="36099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L</a:t>
            </a:r>
            <a:endParaRPr kumimoji="1" lang="ja-JP" altLang="en-US" sz="2000" b="0" i="0" u="none" strike="noStrike" kern="1200" cap="none" spc="0" normalizeH="0" baseline="0" noProof="0" dirty="0">
              <a:ln>
                <a:noFill/>
              </a:ln>
              <a:solidFill>
                <a:srgbClr val="000000"/>
              </a:solidFill>
              <a:effectLst/>
              <a:uLnTx/>
              <a:uFillTx/>
              <a:latin typeface="Symbol" charset="2"/>
              <a:ea typeface="+mn-ea"/>
              <a:cs typeface="Symbol" charset="2"/>
            </a:endParaRPr>
          </a:p>
        </p:txBody>
      </p:sp>
      <p:sp>
        <p:nvSpPr>
          <p:cNvPr id="105" name="テキスト ボックス 104">
            <a:extLst>
              <a:ext uri="{FF2B5EF4-FFF2-40B4-BE49-F238E27FC236}">
                <a16:creationId xmlns:a16="http://schemas.microsoft.com/office/drawing/2014/main" id="{2CD5BEAD-9F71-694E-A789-ECF5421A9308}"/>
              </a:ext>
            </a:extLst>
          </p:cNvPr>
          <p:cNvSpPr txBox="1"/>
          <p:nvPr/>
        </p:nvSpPr>
        <p:spPr>
          <a:xfrm>
            <a:off x="9380164" y="5326689"/>
            <a:ext cx="4347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X</a:t>
            </a:r>
            <a:r>
              <a:rPr kumimoji="1" lang="en-US" altLang="ja-JP" sz="2000" b="0" i="0" u="none" strike="noStrike" kern="1200" cap="none" spc="0" normalizeH="0" baseline="30000" noProof="0" dirty="0">
                <a:ln>
                  <a:noFill/>
                </a:ln>
                <a:solidFill>
                  <a:srgbClr val="000000"/>
                </a:solidFill>
                <a:effectLst/>
                <a:uLnTx/>
                <a:uFillTx/>
                <a:latin typeface="Symbol" charset="2"/>
                <a:ea typeface="+mn-ea"/>
                <a:cs typeface="Symbol" charset="2"/>
              </a:rPr>
              <a:t>0</a:t>
            </a:r>
            <a:endParaRPr kumimoji="1" lang="ja-JP" altLang="en-US" sz="20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106" name="テキスト ボックス 105">
            <a:extLst>
              <a:ext uri="{FF2B5EF4-FFF2-40B4-BE49-F238E27FC236}">
                <a16:creationId xmlns:a16="http://schemas.microsoft.com/office/drawing/2014/main" id="{3658B2C7-33B6-894C-A852-37754E381183}"/>
              </a:ext>
            </a:extLst>
          </p:cNvPr>
          <p:cNvSpPr txBox="1"/>
          <p:nvPr/>
        </p:nvSpPr>
        <p:spPr>
          <a:xfrm>
            <a:off x="7969374" y="5331779"/>
            <a:ext cx="4443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X</a:t>
            </a:r>
            <a:r>
              <a:rPr kumimoji="1" lang="en-US" altLang="ja-JP" sz="2000" b="0" i="0" u="none" strike="noStrike" kern="1200" cap="none" spc="0" normalizeH="0" baseline="30000" noProof="0" dirty="0">
                <a:ln>
                  <a:noFill/>
                </a:ln>
                <a:solidFill>
                  <a:srgbClr val="000000"/>
                </a:solidFill>
                <a:effectLst/>
                <a:uLnTx/>
                <a:uFillTx/>
                <a:latin typeface="Symbol" charset="2"/>
                <a:ea typeface="+mn-ea"/>
                <a:cs typeface="Symbol" charset="2"/>
              </a:rPr>
              <a:t>-</a:t>
            </a:r>
            <a:endParaRPr kumimoji="1" lang="ja-JP" altLang="en-US" sz="2000" b="0" i="0" u="none" strike="noStrike" kern="1200" cap="none" spc="0" normalizeH="0" baseline="30000" noProof="0" dirty="0">
              <a:ln>
                <a:noFill/>
              </a:ln>
              <a:solidFill>
                <a:srgbClr val="000000"/>
              </a:solidFill>
              <a:effectLst/>
              <a:uLnTx/>
              <a:uFillTx/>
              <a:latin typeface="Symbol" charset="2"/>
              <a:ea typeface="+mn-ea"/>
              <a:cs typeface="Symbol" charset="2"/>
            </a:endParaRPr>
          </a:p>
        </p:txBody>
      </p:sp>
      <p:sp>
        <p:nvSpPr>
          <p:cNvPr id="123" name="テキスト ボックス 122">
            <a:extLst>
              <a:ext uri="{FF2B5EF4-FFF2-40B4-BE49-F238E27FC236}">
                <a16:creationId xmlns:a16="http://schemas.microsoft.com/office/drawing/2014/main" id="{D2E6FFC4-5262-BC4E-A553-E9242FC1CA28}"/>
              </a:ext>
            </a:extLst>
          </p:cNvPr>
          <p:cNvSpPr txBox="1"/>
          <p:nvPr/>
        </p:nvSpPr>
        <p:spPr>
          <a:xfrm>
            <a:off x="10261172" y="2976911"/>
            <a:ext cx="380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Meiry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0000"/>
                </a:solidFill>
                <a:effectLst/>
                <a:uLnTx/>
                <a:uFillTx/>
                <a:latin typeface="Meiryo"/>
                <a:ea typeface="+mn-ea"/>
                <a:cs typeface="+mn-cs"/>
              </a:rPr>
              <a:t>Tz</a:t>
            </a:r>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p:sp>
        <p:nvSpPr>
          <p:cNvPr id="124" name="テキスト ボックス 123">
            <a:extLst>
              <a:ext uri="{FF2B5EF4-FFF2-40B4-BE49-F238E27FC236}">
                <a16:creationId xmlns:a16="http://schemas.microsoft.com/office/drawing/2014/main" id="{E68AD261-593C-A74D-9CA9-3927A9E90520}"/>
              </a:ext>
            </a:extLst>
          </p:cNvPr>
          <p:cNvSpPr txBox="1"/>
          <p:nvPr/>
        </p:nvSpPr>
        <p:spPr>
          <a:xfrm>
            <a:off x="7434500" y="6458980"/>
            <a:ext cx="41770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Number of strange quarks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33" name="直線矢印コネクタ 132">
            <a:extLst>
              <a:ext uri="{FF2B5EF4-FFF2-40B4-BE49-F238E27FC236}">
                <a16:creationId xmlns:a16="http://schemas.microsoft.com/office/drawing/2014/main" id="{2DE76828-8C2E-1B4C-B484-6282B034561D}"/>
              </a:ext>
            </a:extLst>
          </p:cNvPr>
          <p:cNvCxnSpPr/>
          <p:nvPr/>
        </p:nvCxnSpPr>
        <p:spPr>
          <a:xfrm flipV="1">
            <a:off x="10158461" y="4358156"/>
            <a:ext cx="632818" cy="126043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 name="テキスト ボックス 2">
            <a:extLst>
              <a:ext uri="{FF2B5EF4-FFF2-40B4-BE49-F238E27FC236}">
                <a16:creationId xmlns:a16="http://schemas.microsoft.com/office/drawing/2014/main" id="{DEF42DE9-5A3E-5441-B946-553C7468877B}"/>
              </a:ext>
            </a:extLst>
          </p:cNvPr>
          <p:cNvSpPr txBox="1"/>
          <p:nvPr/>
        </p:nvSpPr>
        <p:spPr>
          <a:xfrm>
            <a:off x="494284" y="3340723"/>
            <a:ext cx="462017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proton</a:t>
            </a:r>
            <a:r>
              <a:rPr kumimoji="1" lang="ja-JP" altLang="en-US" sz="1800" b="0" i="0" u="none" strike="noStrike" kern="1200" cap="none" spc="0" normalizeH="0" baseline="0" noProof="0">
                <a:ln>
                  <a:noFill/>
                </a:ln>
                <a:solidFill>
                  <a:srgbClr val="000000"/>
                </a:solidFill>
                <a:effectLst/>
                <a:uLnTx/>
                <a:uFillTx/>
                <a:latin typeface="Meiryo"/>
                <a:ea typeface="+mn-ea"/>
                <a:cs typeface="+mn-cs"/>
              </a:rPr>
              <a:t>・</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neutron (nucleon)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These consist of up and down quarks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160" name="グループ化 159">
            <a:extLst>
              <a:ext uri="{FF2B5EF4-FFF2-40B4-BE49-F238E27FC236}">
                <a16:creationId xmlns:a16="http://schemas.microsoft.com/office/drawing/2014/main" id="{01C9620C-2F52-CC40-95CB-74F6F6086076}"/>
              </a:ext>
            </a:extLst>
          </p:cNvPr>
          <p:cNvGrpSpPr/>
          <p:nvPr/>
        </p:nvGrpSpPr>
        <p:grpSpPr>
          <a:xfrm>
            <a:off x="9229475" y="3314194"/>
            <a:ext cx="447938" cy="447938"/>
            <a:chOff x="9142977" y="3684040"/>
            <a:chExt cx="447938" cy="447938"/>
          </a:xfrm>
        </p:grpSpPr>
        <p:sp>
          <p:nvSpPr>
            <p:cNvPr id="50" name="円/楕円 49">
              <a:extLst>
                <a:ext uri="{FF2B5EF4-FFF2-40B4-BE49-F238E27FC236}">
                  <a16:creationId xmlns:a16="http://schemas.microsoft.com/office/drawing/2014/main" id="{0B2ED005-80D3-E040-8673-4E1FD9070CDA}"/>
                </a:ext>
              </a:extLst>
            </p:cNvPr>
            <p:cNvSpPr/>
            <p:nvPr/>
          </p:nvSpPr>
          <p:spPr>
            <a:xfrm>
              <a:off x="9142977" y="3684040"/>
              <a:ext cx="447938" cy="447938"/>
            </a:xfrm>
            <a:prstGeom prst="ellipse">
              <a:avLst/>
            </a:prstGeom>
            <a:gradFill flip="none" rotWithShape="1">
              <a:gsLst>
                <a:gs pos="0">
                  <a:srgbClr val="00B050"/>
                </a:gs>
                <a:gs pos="36000">
                  <a:srgbClr val="49B3A8"/>
                </a:gs>
                <a:gs pos="18000">
                  <a:srgbClr val="92D050"/>
                </a:gs>
                <a:gs pos="100000">
                  <a:srgbClr val="0096FF"/>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60" name="図形グループ 98">
              <a:extLst>
                <a:ext uri="{FF2B5EF4-FFF2-40B4-BE49-F238E27FC236}">
                  <a16:creationId xmlns:a16="http://schemas.microsoft.com/office/drawing/2014/main" id="{325CCEAF-EB40-0A41-BF2F-1B0348186458}"/>
                </a:ext>
              </a:extLst>
            </p:cNvPr>
            <p:cNvGrpSpPr/>
            <p:nvPr/>
          </p:nvGrpSpPr>
          <p:grpSpPr>
            <a:xfrm>
              <a:off x="9336652" y="3837004"/>
              <a:ext cx="74572" cy="155151"/>
              <a:chOff x="3598443" y="3484539"/>
              <a:chExt cx="286212" cy="595473"/>
            </a:xfrm>
          </p:grpSpPr>
          <p:cxnSp>
            <p:nvCxnSpPr>
              <p:cNvPr id="64" name="直線コネクタ 63">
                <a:extLst>
                  <a:ext uri="{FF2B5EF4-FFF2-40B4-BE49-F238E27FC236}">
                    <a16:creationId xmlns:a16="http://schemas.microsoft.com/office/drawing/2014/main" id="{4030D456-5D9B-5C44-9E4B-732004B220DB}"/>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直線コネクタ 64">
                <a:extLst>
                  <a:ext uri="{FF2B5EF4-FFF2-40B4-BE49-F238E27FC236}">
                    <a16:creationId xmlns:a16="http://schemas.microsoft.com/office/drawing/2014/main" id="{4EB67328-693D-4346-B4C2-8E4220DF0A2F}"/>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6" name="直線コネクタ 65">
                <a:extLst>
                  <a:ext uri="{FF2B5EF4-FFF2-40B4-BE49-F238E27FC236}">
                    <a16:creationId xmlns:a16="http://schemas.microsoft.com/office/drawing/2014/main" id="{B441F719-0409-CA41-AF59-845473E0DD18}"/>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138" name="円/楕円 137">
              <a:extLst>
                <a:ext uri="{FF2B5EF4-FFF2-40B4-BE49-F238E27FC236}">
                  <a16:creationId xmlns:a16="http://schemas.microsoft.com/office/drawing/2014/main" id="{4C8051EE-E6C5-BF43-BBD5-E9CFA44BA6C5}"/>
                </a:ext>
              </a:extLst>
            </p:cNvPr>
            <p:cNvSpPr/>
            <p:nvPr/>
          </p:nvSpPr>
          <p:spPr>
            <a:xfrm>
              <a:off x="9425682" y="3755989"/>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2" name="円/楕円 141">
              <a:extLst>
                <a:ext uri="{FF2B5EF4-FFF2-40B4-BE49-F238E27FC236}">
                  <a16:creationId xmlns:a16="http://schemas.microsoft.com/office/drawing/2014/main" id="{FAB5810A-BC2E-AD4A-B298-0E2004F74880}"/>
                </a:ext>
              </a:extLst>
            </p:cNvPr>
            <p:cNvSpPr/>
            <p:nvPr/>
          </p:nvSpPr>
          <p:spPr>
            <a:xfrm>
              <a:off x="9204180" y="3764734"/>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3" name="円/楕円 142">
              <a:extLst>
                <a:ext uri="{FF2B5EF4-FFF2-40B4-BE49-F238E27FC236}">
                  <a16:creationId xmlns:a16="http://schemas.microsoft.com/office/drawing/2014/main" id="{80A4C3DC-0EA5-7740-AB19-7B3875500C7B}"/>
                </a:ext>
              </a:extLst>
            </p:cNvPr>
            <p:cNvSpPr/>
            <p:nvPr/>
          </p:nvSpPr>
          <p:spPr>
            <a:xfrm>
              <a:off x="9315526" y="3963698"/>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59" name="グループ化 158">
            <a:extLst>
              <a:ext uri="{FF2B5EF4-FFF2-40B4-BE49-F238E27FC236}">
                <a16:creationId xmlns:a16="http://schemas.microsoft.com/office/drawing/2014/main" id="{1814919F-3E97-E64E-B07D-44E50DEBA6B4}"/>
              </a:ext>
            </a:extLst>
          </p:cNvPr>
          <p:cNvGrpSpPr/>
          <p:nvPr/>
        </p:nvGrpSpPr>
        <p:grpSpPr>
          <a:xfrm>
            <a:off x="7918919" y="3342853"/>
            <a:ext cx="447938" cy="447938"/>
            <a:chOff x="8215484" y="3725056"/>
            <a:chExt cx="447938" cy="447938"/>
          </a:xfrm>
        </p:grpSpPr>
        <p:sp>
          <p:nvSpPr>
            <p:cNvPr id="49" name="円/楕円 48">
              <a:extLst>
                <a:ext uri="{FF2B5EF4-FFF2-40B4-BE49-F238E27FC236}">
                  <a16:creationId xmlns:a16="http://schemas.microsoft.com/office/drawing/2014/main" id="{5A42A973-1A10-634A-9D99-212A220791D6}"/>
                </a:ext>
              </a:extLst>
            </p:cNvPr>
            <p:cNvSpPr/>
            <p:nvPr/>
          </p:nvSpPr>
          <p:spPr>
            <a:xfrm>
              <a:off x="8215484" y="3725056"/>
              <a:ext cx="447938" cy="447938"/>
            </a:xfrm>
            <a:prstGeom prst="ellipse">
              <a:avLst/>
            </a:prstGeom>
            <a:gradFill flip="none" rotWithShape="1">
              <a:gsLst>
                <a:gs pos="100000">
                  <a:srgbClr val="00B050"/>
                </a:gs>
                <a:gs pos="0">
                  <a:srgbClr val="00B0F0"/>
                </a:gs>
                <a:gs pos="55000">
                  <a:srgbClr val="92D050"/>
                </a:gs>
              </a:gsLst>
              <a:lin ang="81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52" name="図形グループ 105">
              <a:extLst>
                <a:ext uri="{FF2B5EF4-FFF2-40B4-BE49-F238E27FC236}">
                  <a16:creationId xmlns:a16="http://schemas.microsoft.com/office/drawing/2014/main" id="{86FFCCB9-89ED-3D45-8D29-324DA8D2B956}"/>
                </a:ext>
              </a:extLst>
            </p:cNvPr>
            <p:cNvGrpSpPr/>
            <p:nvPr/>
          </p:nvGrpSpPr>
          <p:grpSpPr>
            <a:xfrm>
              <a:off x="8399322" y="3855076"/>
              <a:ext cx="74572" cy="155151"/>
              <a:chOff x="3598443" y="3484539"/>
              <a:chExt cx="286212" cy="595473"/>
            </a:xfrm>
          </p:grpSpPr>
          <p:cxnSp>
            <p:nvCxnSpPr>
              <p:cNvPr id="56" name="直線コネクタ 55">
                <a:extLst>
                  <a:ext uri="{FF2B5EF4-FFF2-40B4-BE49-F238E27FC236}">
                    <a16:creationId xmlns:a16="http://schemas.microsoft.com/office/drawing/2014/main" id="{9FF38616-5B13-6345-8F27-FBA05D3FD64B}"/>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7" name="直線コネクタ 56">
                <a:extLst>
                  <a:ext uri="{FF2B5EF4-FFF2-40B4-BE49-F238E27FC236}">
                    <a16:creationId xmlns:a16="http://schemas.microsoft.com/office/drawing/2014/main" id="{D3B5B768-143E-FC43-A3FC-FF720B9365D8}"/>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58" name="直線コネクタ 57">
                <a:extLst>
                  <a:ext uri="{FF2B5EF4-FFF2-40B4-BE49-F238E27FC236}">
                    <a16:creationId xmlns:a16="http://schemas.microsoft.com/office/drawing/2014/main" id="{682F4E46-ABFE-274B-8031-F8BE293E00D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139" name="円/楕円 138">
              <a:extLst>
                <a:ext uri="{FF2B5EF4-FFF2-40B4-BE49-F238E27FC236}">
                  <a16:creationId xmlns:a16="http://schemas.microsoft.com/office/drawing/2014/main" id="{A894CD97-AAA4-7F44-BD16-01D7C6ADB8CC}"/>
                </a:ext>
              </a:extLst>
            </p:cNvPr>
            <p:cNvSpPr/>
            <p:nvPr/>
          </p:nvSpPr>
          <p:spPr>
            <a:xfrm>
              <a:off x="8477964" y="3789821"/>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0" name="円/楕円 139">
              <a:extLst>
                <a:ext uri="{FF2B5EF4-FFF2-40B4-BE49-F238E27FC236}">
                  <a16:creationId xmlns:a16="http://schemas.microsoft.com/office/drawing/2014/main" id="{D6139A06-1477-224A-9F57-3BE7AF8A5229}"/>
                </a:ext>
              </a:extLst>
            </p:cNvPr>
            <p:cNvSpPr/>
            <p:nvPr/>
          </p:nvSpPr>
          <p:spPr>
            <a:xfrm>
              <a:off x="8373420" y="3989225"/>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4" name="円/楕円 143">
              <a:extLst>
                <a:ext uri="{FF2B5EF4-FFF2-40B4-BE49-F238E27FC236}">
                  <a16:creationId xmlns:a16="http://schemas.microsoft.com/office/drawing/2014/main" id="{D3CB3E68-7F42-3E4D-B18C-AC3C6579F930}"/>
                </a:ext>
              </a:extLst>
            </p:cNvPr>
            <p:cNvSpPr/>
            <p:nvPr/>
          </p:nvSpPr>
          <p:spPr>
            <a:xfrm>
              <a:off x="8269369" y="3793369"/>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61" name="グループ化 160">
            <a:extLst>
              <a:ext uri="{FF2B5EF4-FFF2-40B4-BE49-F238E27FC236}">
                <a16:creationId xmlns:a16="http://schemas.microsoft.com/office/drawing/2014/main" id="{CF862EBC-05E1-A94E-B727-66DF6CE1CD6D}"/>
              </a:ext>
            </a:extLst>
          </p:cNvPr>
          <p:cNvGrpSpPr/>
          <p:nvPr/>
        </p:nvGrpSpPr>
        <p:grpSpPr>
          <a:xfrm>
            <a:off x="7171776" y="4496980"/>
            <a:ext cx="447938" cy="447938"/>
            <a:chOff x="7701552" y="4497893"/>
            <a:chExt cx="447938" cy="447938"/>
          </a:xfrm>
        </p:grpSpPr>
        <p:grpSp>
          <p:nvGrpSpPr>
            <p:cNvPr id="71" name="図形グループ 47">
              <a:extLst>
                <a:ext uri="{FF2B5EF4-FFF2-40B4-BE49-F238E27FC236}">
                  <a16:creationId xmlns:a16="http://schemas.microsoft.com/office/drawing/2014/main" id="{4E40703E-8A02-2E4F-8AB1-3E2DC6FEE814}"/>
                </a:ext>
              </a:extLst>
            </p:cNvPr>
            <p:cNvGrpSpPr/>
            <p:nvPr/>
          </p:nvGrpSpPr>
          <p:grpSpPr>
            <a:xfrm>
              <a:off x="7701552" y="4497893"/>
              <a:ext cx="447938" cy="447938"/>
              <a:chOff x="1360066" y="4170898"/>
              <a:chExt cx="783675" cy="783675"/>
            </a:xfrm>
          </p:grpSpPr>
          <p:sp>
            <p:nvSpPr>
              <p:cNvPr id="94" name="円/楕円 93">
                <a:extLst>
                  <a:ext uri="{FF2B5EF4-FFF2-40B4-BE49-F238E27FC236}">
                    <a16:creationId xmlns:a16="http://schemas.microsoft.com/office/drawing/2014/main" id="{D972325A-CD70-554D-A7E1-6100261A8F9E}"/>
                  </a:ext>
                </a:extLst>
              </p:cNvPr>
              <p:cNvSpPr/>
              <p:nvPr/>
            </p:nvSpPr>
            <p:spPr>
              <a:xfrm>
                <a:off x="1360066" y="4170898"/>
                <a:ext cx="783675" cy="783675"/>
              </a:xfrm>
              <a:prstGeom prst="ellipse">
                <a:avLst/>
              </a:prstGeom>
              <a:gradFill>
                <a:gsLst>
                  <a:gs pos="0">
                    <a:srgbClr val="FF6600"/>
                  </a:gs>
                  <a:gs pos="19000">
                    <a:srgbClr val="FFC000"/>
                  </a:gs>
                  <a:gs pos="100000">
                    <a:srgbClr val="00B050"/>
                  </a:gs>
                </a:gsLst>
                <a:lin ang="1608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95" name="図形グループ 91">
                <a:extLst>
                  <a:ext uri="{FF2B5EF4-FFF2-40B4-BE49-F238E27FC236}">
                    <a16:creationId xmlns:a16="http://schemas.microsoft.com/office/drawing/2014/main" id="{8ECEDEE0-630C-8741-BD5A-CA0905730D9B}"/>
                  </a:ext>
                </a:extLst>
              </p:cNvPr>
              <p:cNvGrpSpPr/>
              <p:nvPr/>
            </p:nvGrpSpPr>
            <p:grpSpPr>
              <a:xfrm>
                <a:off x="1681691" y="4398370"/>
                <a:ext cx="130466" cy="271439"/>
                <a:chOff x="3598443" y="3484539"/>
                <a:chExt cx="286212" cy="595473"/>
              </a:xfrm>
            </p:grpSpPr>
            <p:cxnSp>
              <p:nvCxnSpPr>
                <p:cNvPr id="99" name="直線コネクタ 98">
                  <a:extLst>
                    <a:ext uri="{FF2B5EF4-FFF2-40B4-BE49-F238E27FC236}">
                      <a16:creationId xmlns:a16="http://schemas.microsoft.com/office/drawing/2014/main" id="{29B36DA6-785E-7F47-B914-ABBB628BEB72}"/>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12C59399-FD59-474B-8759-67EDFE6ABF02}"/>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89EC1859-DF6A-284C-A0E4-BE45D9DD88B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41" name="円/楕円 140">
              <a:extLst>
                <a:ext uri="{FF2B5EF4-FFF2-40B4-BE49-F238E27FC236}">
                  <a16:creationId xmlns:a16="http://schemas.microsoft.com/office/drawing/2014/main" id="{54EE2FEF-785C-AF42-B71A-4A10D05D1003}"/>
                </a:ext>
              </a:extLst>
            </p:cNvPr>
            <p:cNvSpPr/>
            <p:nvPr/>
          </p:nvSpPr>
          <p:spPr>
            <a:xfrm>
              <a:off x="7854707" y="4756843"/>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5" name="円/楕円 144">
              <a:extLst>
                <a:ext uri="{FF2B5EF4-FFF2-40B4-BE49-F238E27FC236}">
                  <a16:creationId xmlns:a16="http://schemas.microsoft.com/office/drawing/2014/main" id="{E2F8F692-74F3-6E42-A269-C6A1360AF52A}"/>
                </a:ext>
              </a:extLst>
            </p:cNvPr>
            <p:cNvSpPr/>
            <p:nvPr/>
          </p:nvSpPr>
          <p:spPr>
            <a:xfrm>
              <a:off x="7740871" y="4556325"/>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6" name="円/楕円 145">
              <a:extLst>
                <a:ext uri="{FF2B5EF4-FFF2-40B4-BE49-F238E27FC236}">
                  <a16:creationId xmlns:a16="http://schemas.microsoft.com/office/drawing/2014/main" id="{6D2A00AB-6949-2147-8C36-533DBE889EB5}"/>
                </a:ext>
              </a:extLst>
            </p:cNvPr>
            <p:cNvSpPr/>
            <p:nvPr/>
          </p:nvSpPr>
          <p:spPr>
            <a:xfrm>
              <a:off x="7964276" y="4553933"/>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62" name="グループ化 161">
            <a:extLst>
              <a:ext uri="{FF2B5EF4-FFF2-40B4-BE49-F238E27FC236}">
                <a16:creationId xmlns:a16="http://schemas.microsoft.com/office/drawing/2014/main" id="{8494059D-8E14-FC40-BFBC-C4EA2878ECAF}"/>
              </a:ext>
            </a:extLst>
          </p:cNvPr>
          <p:cNvGrpSpPr/>
          <p:nvPr/>
        </p:nvGrpSpPr>
        <p:grpSpPr>
          <a:xfrm>
            <a:off x="8574311" y="4462568"/>
            <a:ext cx="521682" cy="482350"/>
            <a:chOff x="8673062" y="4490561"/>
            <a:chExt cx="521682" cy="482350"/>
          </a:xfrm>
        </p:grpSpPr>
        <p:sp>
          <p:nvSpPr>
            <p:cNvPr id="70" name="円/楕円 69">
              <a:extLst>
                <a:ext uri="{FF2B5EF4-FFF2-40B4-BE49-F238E27FC236}">
                  <a16:creationId xmlns:a16="http://schemas.microsoft.com/office/drawing/2014/main" id="{752AC596-2051-E14D-A9D3-B6FCD44CCB8F}"/>
                </a:ext>
              </a:extLst>
            </p:cNvPr>
            <p:cNvSpPr/>
            <p:nvPr/>
          </p:nvSpPr>
          <p:spPr>
            <a:xfrm>
              <a:off x="8746806" y="4524973"/>
              <a:ext cx="447938" cy="447938"/>
            </a:xfrm>
            <a:prstGeom prst="ellipse">
              <a:avLst/>
            </a:prstGeom>
            <a:gradFill flip="none" rotWithShape="1">
              <a:gsLst>
                <a:gs pos="0">
                  <a:srgbClr val="FF9300"/>
                </a:gs>
                <a:gs pos="40000">
                  <a:srgbClr val="D5FC79">
                    <a:alpha val="78000"/>
                  </a:srgbClr>
                </a:gs>
                <a:gs pos="100000">
                  <a:srgbClr val="73FDD6"/>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72" name="図形グループ 48">
              <a:extLst>
                <a:ext uri="{FF2B5EF4-FFF2-40B4-BE49-F238E27FC236}">
                  <a16:creationId xmlns:a16="http://schemas.microsoft.com/office/drawing/2014/main" id="{FCA536E3-3FED-C045-8B86-5AE22C04FE2F}"/>
                </a:ext>
              </a:extLst>
            </p:cNvPr>
            <p:cNvGrpSpPr/>
            <p:nvPr/>
          </p:nvGrpSpPr>
          <p:grpSpPr>
            <a:xfrm>
              <a:off x="8673062" y="4490561"/>
              <a:ext cx="447938" cy="447938"/>
              <a:chOff x="3059741" y="4158070"/>
              <a:chExt cx="783675" cy="783675"/>
            </a:xfrm>
          </p:grpSpPr>
          <p:sp>
            <p:nvSpPr>
              <p:cNvPr id="86" name="円/楕円 85">
                <a:extLst>
                  <a:ext uri="{FF2B5EF4-FFF2-40B4-BE49-F238E27FC236}">
                    <a16:creationId xmlns:a16="http://schemas.microsoft.com/office/drawing/2014/main" id="{D59DCB72-2420-D844-9843-36E248E38032}"/>
                  </a:ext>
                </a:extLst>
              </p:cNvPr>
              <p:cNvSpPr/>
              <p:nvPr/>
            </p:nvSpPr>
            <p:spPr>
              <a:xfrm>
                <a:off x="3059741" y="4158070"/>
                <a:ext cx="783675" cy="783675"/>
              </a:xfrm>
              <a:prstGeom prst="ellipse">
                <a:avLst/>
              </a:prstGeom>
              <a:gradFill flip="none" rotWithShape="1">
                <a:gsLst>
                  <a:gs pos="0">
                    <a:srgbClr val="73FDD6"/>
                  </a:gs>
                  <a:gs pos="40000">
                    <a:srgbClr val="D5FC79"/>
                  </a:gs>
                  <a:gs pos="100000">
                    <a:srgbClr val="FF9300"/>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87" name="図形グループ 83">
                <a:extLst>
                  <a:ext uri="{FF2B5EF4-FFF2-40B4-BE49-F238E27FC236}">
                    <a16:creationId xmlns:a16="http://schemas.microsoft.com/office/drawing/2014/main" id="{3F6104E3-1120-BA46-89B5-A5719ADF4E2E}"/>
                  </a:ext>
                </a:extLst>
              </p:cNvPr>
              <p:cNvGrpSpPr/>
              <p:nvPr/>
            </p:nvGrpSpPr>
            <p:grpSpPr>
              <a:xfrm>
                <a:off x="3381366" y="4385542"/>
                <a:ext cx="130466" cy="271439"/>
                <a:chOff x="3598443" y="3484539"/>
                <a:chExt cx="286212" cy="595473"/>
              </a:xfrm>
            </p:grpSpPr>
            <p:cxnSp>
              <p:nvCxnSpPr>
                <p:cNvPr id="91" name="直線コネクタ 90">
                  <a:extLst>
                    <a:ext uri="{FF2B5EF4-FFF2-40B4-BE49-F238E27FC236}">
                      <a16:creationId xmlns:a16="http://schemas.microsoft.com/office/drawing/2014/main" id="{BE6A41CC-B930-2244-926D-78D241A29CD1}"/>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直線コネクタ 91">
                  <a:extLst>
                    <a:ext uri="{FF2B5EF4-FFF2-40B4-BE49-F238E27FC236}">
                      <a16:creationId xmlns:a16="http://schemas.microsoft.com/office/drawing/2014/main" id="{63ED60D9-5B91-7D44-9B97-1A3EF1CAE87D}"/>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93" name="直線コネクタ 92">
                  <a:extLst>
                    <a:ext uri="{FF2B5EF4-FFF2-40B4-BE49-F238E27FC236}">
                      <a16:creationId xmlns:a16="http://schemas.microsoft.com/office/drawing/2014/main" id="{8C8A7245-48E0-1B4C-B133-1F5354BD477B}"/>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47" name="円/楕円 146">
              <a:extLst>
                <a:ext uri="{FF2B5EF4-FFF2-40B4-BE49-F238E27FC236}">
                  <a16:creationId xmlns:a16="http://schemas.microsoft.com/office/drawing/2014/main" id="{8C867105-7DD5-9144-85B2-E1281BD7A712}"/>
                </a:ext>
              </a:extLst>
            </p:cNvPr>
            <p:cNvSpPr/>
            <p:nvPr/>
          </p:nvSpPr>
          <p:spPr>
            <a:xfrm>
              <a:off x="8824936" y="4756299"/>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8" name="円/楕円 147">
              <a:extLst>
                <a:ext uri="{FF2B5EF4-FFF2-40B4-BE49-F238E27FC236}">
                  <a16:creationId xmlns:a16="http://schemas.microsoft.com/office/drawing/2014/main" id="{2ECD0637-D92F-A745-B1CE-721EECA3A842}"/>
                </a:ext>
              </a:extLst>
            </p:cNvPr>
            <p:cNvSpPr/>
            <p:nvPr/>
          </p:nvSpPr>
          <p:spPr>
            <a:xfrm>
              <a:off x="8721418" y="4558487"/>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9" name="円/楕円 148">
              <a:extLst>
                <a:ext uri="{FF2B5EF4-FFF2-40B4-BE49-F238E27FC236}">
                  <a16:creationId xmlns:a16="http://schemas.microsoft.com/office/drawing/2014/main" id="{4098DAC7-6FA6-184C-980B-D310EA8DB8B2}"/>
                </a:ext>
              </a:extLst>
            </p:cNvPr>
            <p:cNvSpPr/>
            <p:nvPr/>
          </p:nvSpPr>
          <p:spPr>
            <a:xfrm>
              <a:off x="8945551" y="4566746"/>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63" name="グループ化 162">
            <a:extLst>
              <a:ext uri="{FF2B5EF4-FFF2-40B4-BE49-F238E27FC236}">
                <a16:creationId xmlns:a16="http://schemas.microsoft.com/office/drawing/2014/main" id="{BB171D38-0860-5440-B4D8-A0916CAA5020}"/>
              </a:ext>
            </a:extLst>
          </p:cNvPr>
          <p:cNvGrpSpPr/>
          <p:nvPr/>
        </p:nvGrpSpPr>
        <p:grpSpPr>
          <a:xfrm>
            <a:off x="9938145" y="4490425"/>
            <a:ext cx="447938" cy="447938"/>
            <a:chOff x="9629867" y="4490561"/>
            <a:chExt cx="447938" cy="447938"/>
          </a:xfrm>
        </p:grpSpPr>
        <p:grpSp>
          <p:nvGrpSpPr>
            <p:cNvPr id="73" name="図形グループ 49">
              <a:extLst>
                <a:ext uri="{FF2B5EF4-FFF2-40B4-BE49-F238E27FC236}">
                  <a16:creationId xmlns:a16="http://schemas.microsoft.com/office/drawing/2014/main" id="{99C80BC3-F1D4-454A-9264-6FC6893E876C}"/>
                </a:ext>
              </a:extLst>
            </p:cNvPr>
            <p:cNvGrpSpPr/>
            <p:nvPr/>
          </p:nvGrpSpPr>
          <p:grpSpPr>
            <a:xfrm>
              <a:off x="9629867" y="4490561"/>
              <a:ext cx="447938" cy="447938"/>
              <a:chOff x="4733690" y="4158070"/>
              <a:chExt cx="783675" cy="783675"/>
            </a:xfrm>
          </p:grpSpPr>
          <p:sp>
            <p:nvSpPr>
              <p:cNvPr id="78" name="円/楕円 77">
                <a:extLst>
                  <a:ext uri="{FF2B5EF4-FFF2-40B4-BE49-F238E27FC236}">
                    <a16:creationId xmlns:a16="http://schemas.microsoft.com/office/drawing/2014/main" id="{AE38D602-6A6A-4745-8A84-3FEAFDD78F04}"/>
                  </a:ext>
                </a:extLst>
              </p:cNvPr>
              <p:cNvSpPr/>
              <p:nvPr/>
            </p:nvSpPr>
            <p:spPr>
              <a:xfrm>
                <a:off x="4733690" y="4158070"/>
                <a:ext cx="783675" cy="783675"/>
              </a:xfrm>
              <a:prstGeom prst="ellipse">
                <a:avLst/>
              </a:prstGeom>
              <a:gradFill>
                <a:gsLst>
                  <a:gs pos="0">
                    <a:srgbClr val="FF6600"/>
                  </a:gs>
                  <a:gs pos="37000">
                    <a:srgbClr val="D5FC79"/>
                  </a:gs>
                  <a:gs pos="100000">
                    <a:srgbClr val="0096F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79" name="図形グループ 75">
                <a:extLst>
                  <a:ext uri="{FF2B5EF4-FFF2-40B4-BE49-F238E27FC236}">
                    <a16:creationId xmlns:a16="http://schemas.microsoft.com/office/drawing/2014/main" id="{E42A3F62-6C20-C14A-BBD5-BB3322F86C25}"/>
                  </a:ext>
                </a:extLst>
              </p:cNvPr>
              <p:cNvGrpSpPr/>
              <p:nvPr/>
            </p:nvGrpSpPr>
            <p:grpSpPr>
              <a:xfrm>
                <a:off x="5055315" y="4385542"/>
                <a:ext cx="130466" cy="271439"/>
                <a:chOff x="3598443" y="3484539"/>
                <a:chExt cx="286212" cy="595473"/>
              </a:xfrm>
            </p:grpSpPr>
            <p:cxnSp>
              <p:nvCxnSpPr>
                <p:cNvPr id="83" name="直線コネクタ 82">
                  <a:extLst>
                    <a:ext uri="{FF2B5EF4-FFF2-40B4-BE49-F238E27FC236}">
                      <a16:creationId xmlns:a16="http://schemas.microsoft.com/office/drawing/2014/main" id="{7AD86336-3420-1D49-A3EA-0694D36BB191}"/>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4" name="直線コネクタ 83">
                  <a:extLst>
                    <a:ext uri="{FF2B5EF4-FFF2-40B4-BE49-F238E27FC236}">
                      <a16:creationId xmlns:a16="http://schemas.microsoft.com/office/drawing/2014/main" id="{17F0E022-0155-3B47-8897-BE262B134E0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5" name="直線コネクタ 84">
                  <a:extLst>
                    <a:ext uri="{FF2B5EF4-FFF2-40B4-BE49-F238E27FC236}">
                      <a16:creationId xmlns:a16="http://schemas.microsoft.com/office/drawing/2014/main" id="{C70B2BFA-CD93-8740-B32B-4F8422033FA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50" name="円/楕円 149">
              <a:extLst>
                <a:ext uri="{FF2B5EF4-FFF2-40B4-BE49-F238E27FC236}">
                  <a16:creationId xmlns:a16="http://schemas.microsoft.com/office/drawing/2014/main" id="{F40427E4-4461-B149-A412-B5ABFE0B4305}"/>
                </a:ext>
              </a:extLst>
            </p:cNvPr>
            <p:cNvSpPr/>
            <p:nvPr/>
          </p:nvSpPr>
          <p:spPr>
            <a:xfrm>
              <a:off x="9789638" y="4750729"/>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1" name="円/楕円 150">
              <a:extLst>
                <a:ext uri="{FF2B5EF4-FFF2-40B4-BE49-F238E27FC236}">
                  <a16:creationId xmlns:a16="http://schemas.microsoft.com/office/drawing/2014/main" id="{06888342-FE31-FD48-A4BB-68D3BCED6844}"/>
                </a:ext>
              </a:extLst>
            </p:cNvPr>
            <p:cNvSpPr/>
            <p:nvPr/>
          </p:nvSpPr>
          <p:spPr>
            <a:xfrm>
              <a:off x="9667057" y="4561952"/>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2" name="円/楕円 151">
              <a:extLst>
                <a:ext uri="{FF2B5EF4-FFF2-40B4-BE49-F238E27FC236}">
                  <a16:creationId xmlns:a16="http://schemas.microsoft.com/office/drawing/2014/main" id="{82BD8B2C-E091-254A-9719-A54BFD1C1672}"/>
                </a:ext>
              </a:extLst>
            </p:cNvPr>
            <p:cNvSpPr/>
            <p:nvPr/>
          </p:nvSpPr>
          <p:spPr>
            <a:xfrm>
              <a:off x="9909476" y="4553021"/>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64" name="グループ化 163">
            <a:extLst>
              <a:ext uri="{FF2B5EF4-FFF2-40B4-BE49-F238E27FC236}">
                <a16:creationId xmlns:a16="http://schemas.microsoft.com/office/drawing/2014/main" id="{9161637E-ACBE-874E-9579-5B8EFEDD0B54}"/>
              </a:ext>
            </a:extLst>
          </p:cNvPr>
          <p:cNvGrpSpPr/>
          <p:nvPr/>
        </p:nvGrpSpPr>
        <p:grpSpPr>
          <a:xfrm>
            <a:off x="7938328" y="5733502"/>
            <a:ext cx="447938" cy="447938"/>
            <a:chOff x="8195334" y="5373287"/>
            <a:chExt cx="447938" cy="447938"/>
          </a:xfrm>
        </p:grpSpPr>
        <p:grpSp>
          <p:nvGrpSpPr>
            <p:cNvPr id="103" name="図形グループ 50">
              <a:extLst>
                <a:ext uri="{FF2B5EF4-FFF2-40B4-BE49-F238E27FC236}">
                  <a16:creationId xmlns:a16="http://schemas.microsoft.com/office/drawing/2014/main" id="{715BD02C-D998-444B-9E2D-7523D9649859}"/>
                </a:ext>
              </a:extLst>
            </p:cNvPr>
            <p:cNvGrpSpPr/>
            <p:nvPr/>
          </p:nvGrpSpPr>
          <p:grpSpPr>
            <a:xfrm>
              <a:off x="8195334" y="5373287"/>
              <a:ext cx="447938" cy="447938"/>
              <a:chOff x="2223950" y="5702418"/>
              <a:chExt cx="783675" cy="783675"/>
            </a:xfrm>
          </p:grpSpPr>
          <p:sp>
            <p:nvSpPr>
              <p:cNvPr id="115" name="円/楕円 114">
                <a:extLst>
                  <a:ext uri="{FF2B5EF4-FFF2-40B4-BE49-F238E27FC236}">
                    <a16:creationId xmlns:a16="http://schemas.microsoft.com/office/drawing/2014/main" id="{CE34E95F-5C7D-D245-8C83-14E3935BE29A}"/>
                  </a:ext>
                </a:extLst>
              </p:cNvPr>
              <p:cNvSpPr/>
              <p:nvPr/>
            </p:nvSpPr>
            <p:spPr>
              <a:xfrm>
                <a:off x="2223950" y="5702418"/>
                <a:ext cx="783675" cy="783675"/>
              </a:xfrm>
              <a:prstGeom prst="ellipse">
                <a:avLst/>
              </a:prstGeom>
              <a:gradFill>
                <a:gsLst>
                  <a:gs pos="0">
                    <a:srgbClr val="00B050"/>
                  </a:gs>
                  <a:gs pos="49000">
                    <a:srgbClr val="FFC000"/>
                  </a:gs>
                  <a:gs pos="100000">
                    <a:srgbClr val="FF6600"/>
                  </a:gs>
                </a:gsLst>
                <a:lin ang="234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116" name="図形グループ 67">
                <a:extLst>
                  <a:ext uri="{FF2B5EF4-FFF2-40B4-BE49-F238E27FC236}">
                    <a16:creationId xmlns:a16="http://schemas.microsoft.com/office/drawing/2014/main" id="{A70ECBCD-8A62-DA47-BA1C-D5320F272D55}"/>
                  </a:ext>
                </a:extLst>
              </p:cNvPr>
              <p:cNvGrpSpPr/>
              <p:nvPr/>
            </p:nvGrpSpPr>
            <p:grpSpPr>
              <a:xfrm>
                <a:off x="2545575" y="5929890"/>
                <a:ext cx="130466" cy="271439"/>
                <a:chOff x="3598443" y="3484539"/>
                <a:chExt cx="286212" cy="595473"/>
              </a:xfrm>
            </p:grpSpPr>
            <p:cxnSp>
              <p:nvCxnSpPr>
                <p:cNvPr id="120" name="直線コネクタ 119">
                  <a:extLst>
                    <a:ext uri="{FF2B5EF4-FFF2-40B4-BE49-F238E27FC236}">
                      <a16:creationId xmlns:a16="http://schemas.microsoft.com/office/drawing/2014/main" id="{5F1B6893-33F9-4E45-BE4E-2B98C7F6AE1F}"/>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a:extLst>
                    <a:ext uri="{FF2B5EF4-FFF2-40B4-BE49-F238E27FC236}">
                      <a16:creationId xmlns:a16="http://schemas.microsoft.com/office/drawing/2014/main" id="{4AA2CAD1-6C28-6D40-9669-BC219F96422A}"/>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22" name="直線コネクタ 121">
                  <a:extLst>
                    <a:ext uri="{FF2B5EF4-FFF2-40B4-BE49-F238E27FC236}">
                      <a16:creationId xmlns:a16="http://schemas.microsoft.com/office/drawing/2014/main" id="{37E1C022-EB47-9748-9796-859E6CCFF3F3}"/>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53" name="円/楕円 152">
              <a:extLst>
                <a:ext uri="{FF2B5EF4-FFF2-40B4-BE49-F238E27FC236}">
                  <a16:creationId xmlns:a16="http://schemas.microsoft.com/office/drawing/2014/main" id="{19317E1C-EC77-AC4F-B4AC-FEBA578AF6C6}"/>
                </a:ext>
              </a:extLst>
            </p:cNvPr>
            <p:cNvSpPr/>
            <p:nvPr/>
          </p:nvSpPr>
          <p:spPr>
            <a:xfrm>
              <a:off x="8238395" y="5436340"/>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4" name="円/楕円 153">
              <a:extLst>
                <a:ext uri="{FF2B5EF4-FFF2-40B4-BE49-F238E27FC236}">
                  <a16:creationId xmlns:a16="http://schemas.microsoft.com/office/drawing/2014/main" id="{C74E560B-3566-8C45-9488-D7487D4EEC99}"/>
                </a:ext>
              </a:extLst>
            </p:cNvPr>
            <p:cNvSpPr/>
            <p:nvPr/>
          </p:nvSpPr>
          <p:spPr>
            <a:xfrm>
              <a:off x="8348240" y="5634626"/>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5" name="円/楕円 154">
              <a:extLst>
                <a:ext uri="{FF2B5EF4-FFF2-40B4-BE49-F238E27FC236}">
                  <a16:creationId xmlns:a16="http://schemas.microsoft.com/office/drawing/2014/main" id="{72748CC2-328F-1545-8E6F-EE6F03654970}"/>
                </a:ext>
              </a:extLst>
            </p:cNvPr>
            <p:cNvSpPr/>
            <p:nvPr/>
          </p:nvSpPr>
          <p:spPr>
            <a:xfrm>
              <a:off x="8465663" y="5448950"/>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165" name="グループ化 164">
            <a:extLst>
              <a:ext uri="{FF2B5EF4-FFF2-40B4-BE49-F238E27FC236}">
                <a16:creationId xmlns:a16="http://schemas.microsoft.com/office/drawing/2014/main" id="{A84EB6FA-6885-7A44-8E56-D3DE104209E1}"/>
              </a:ext>
            </a:extLst>
          </p:cNvPr>
          <p:cNvGrpSpPr/>
          <p:nvPr/>
        </p:nvGrpSpPr>
        <p:grpSpPr>
          <a:xfrm>
            <a:off x="9288868" y="5721856"/>
            <a:ext cx="447938" cy="447938"/>
            <a:chOff x="9188804" y="5387952"/>
            <a:chExt cx="447938" cy="447938"/>
          </a:xfrm>
        </p:grpSpPr>
        <p:grpSp>
          <p:nvGrpSpPr>
            <p:cNvPr id="104" name="図形グループ 51">
              <a:extLst>
                <a:ext uri="{FF2B5EF4-FFF2-40B4-BE49-F238E27FC236}">
                  <a16:creationId xmlns:a16="http://schemas.microsoft.com/office/drawing/2014/main" id="{45EB8B94-57A9-EC4E-8537-FAC4483CE651}"/>
                </a:ext>
              </a:extLst>
            </p:cNvPr>
            <p:cNvGrpSpPr/>
            <p:nvPr/>
          </p:nvGrpSpPr>
          <p:grpSpPr>
            <a:xfrm>
              <a:off x="9188804" y="5387952"/>
              <a:ext cx="447938" cy="447938"/>
              <a:chOff x="3962044" y="5728074"/>
              <a:chExt cx="783675" cy="783675"/>
            </a:xfrm>
          </p:grpSpPr>
          <p:sp>
            <p:nvSpPr>
              <p:cNvPr id="107" name="円/楕円 106">
                <a:extLst>
                  <a:ext uri="{FF2B5EF4-FFF2-40B4-BE49-F238E27FC236}">
                    <a16:creationId xmlns:a16="http://schemas.microsoft.com/office/drawing/2014/main" id="{ABB26F89-3EF5-B245-845F-4D14C2BFB5DA}"/>
                  </a:ext>
                </a:extLst>
              </p:cNvPr>
              <p:cNvSpPr/>
              <p:nvPr/>
            </p:nvSpPr>
            <p:spPr>
              <a:xfrm>
                <a:off x="3962044" y="5728074"/>
                <a:ext cx="783675" cy="783675"/>
              </a:xfrm>
              <a:prstGeom prst="ellipse">
                <a:avLst/>
              </a:prstGeom>
              <a:gradFill>
                <a:gsLst>
                  <a:gs pos="0">
                    <a:srgbClr val="0096FF"/>
                  </a:gs>
                  <a:gs pos="32000">
                    <a:srgbClr val="D5FC79"/>
                  </a:gs>
                  <a:gs pos="100000">
                    <a:srgbClr val="FF6600"/>
                  </a:gs>
                </a:gsLst>
                <a:lin ang="2460000" scaled="0"/>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108" name="図形グループ 59">
                <a:extLst>
                  <a:ext uri="{FF2B5EF4-FFF2-40B4-BE49-F238E27FC236}">
                    <a16:creationId xmlns:a16="http://schemas.microsoft.com/office/drawing/2014/main" id="{EF2BE0DB-FD3F-CF42-A65A-815DBEFC164D}"/>
                  </a:ext>
                </a:extLst>
              </p:cNvPr>
              <p:cNvGrpSpPr/>
              <p:nvPr/>
            </p:nvGrpSpPr>
            <p:grpSpPr>
              <a:xfrm>
                <a:off x="4283669" y="5955546"/>
                <a:ext cx="130466" cy="271439"/>
                <a:chOff x="3598443" y="3484539"/>
                <a:chExt cx="286212" cy="595473"/>
              </a:xfrm>
            </p:grpSpPr>
            <p:cxnSp>
              <p:nvCxnSpPr>
                <p:cNvPr id="112" name="直線コネクタ 111">
                  <a:extLst>
                    <a:ext uri="{FF2B5EF4-FFF2-40B4-BE49-F238E27FC236}">
                      <a16:creationId xmlns:a16="http://schemas.microsoft.com/office/drawing/2014/main" id="{0F4D794C-9523-C840-8D9E-FDF3DB08AF6E}"/>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5DEDE935-E4A8-6945-861C-3E3060E60284}"/>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14" name="直線コネクタ 113">
                  <a:extLst>
                    <a:ext uri="{FF2B5EF4-FFF2-40B4-BE49-F238E27FC236}">
                      <a16:creationId xmlns:a16="http://schemas.microsoft.com/office/drawing/2014/main" id="{08ED854E-ACA7-DA49-BD68-5483B511953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56" name="円/楕円 155">
              <a:extLst>
                <a:ext uri="{FF2B5EF4-FFF2-40B4-BE49-F238E27FC236}">
                  <a16:creationId xmlns:a16="http://schemas.microsoft.com/office/drawing/2014/main" id="{BFB470AB-47CE-9540-A1ED-BF118C75BED7}"/>
                </a:ext>
              </a:extLst>
            </p:cNvPr>
            <p:cNvSpPr/>
            <p:nvPr/>
          </p:nvSpPr>
          <p:spPr>
            <a:xfrm>
              <a:off x="9338819" y="5657341"/>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7" name="円/楕円 156">
              <a:extLst>
                <a:ext uri="{FF2B5EF4-FFF2-40B4-BE49-F238E27FC236}">
                  <a16:creationId xmlns:a16="http://schemas.microsoft.com/office/drawing/2014/main" id="{F9E20D7C-6FB8-3644-A2AB-328E8986D510}"/>
                </a:ext>
              </a:extLst>
            </p:cNvPr>
            <p:cNvSpPr/>
            <p:nvPr/>
          </p:nvSpPr>
          <p:spPr>
            <a:xfrm>
              <a:off x="9470046" y="5459395"/>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58" name="円/楕円 157">
              <a:extLst>
                <a:ext uri="{FF2B5EF4-FFF2-40B4-BE49-F238E27FC236}">
                  <a16:creationId xmlns:a16="http://schemas.microsoft.com/office/drawing/2014/main" id="{35C8A3E4-5164-E14D-B7ED-03826027CC86}"/>
                </a:ext>
              </a:extLst>
            </p:cNvPr>
            <p:cNvSpPr/>
            <p:nvPr/>
          </p:nvSpPr>
          <p:spPr>
            <a:xfrm>
              <a:off x="9236027" y="5441177"/>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167" name="テキスト ボックス 166">
            <a:extLst>
              <a:ext uri="{FF2B5EF4-FFF2-40B4-BE49-F238E27FC236}">
                <a16:creationId xmlns:a16="http://schemas.microsoft.com/office/drawing/2014/main" id="{41CEB503-A7DD-7F4D-B990-0E844D1DF9B6}"/>
              </a:ext>
            </a:extLst>
          </p:cNvPr>
          <p:cNvSpPr txBox="1"/>
          <p:nvPr/>
        </p:nvSpPr>
        <p:spPr>
          <a:xfrm>
            <a:off x="424295" y="5738436"/>
            <a:ext cx="456227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system with hyperons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Interactions between baryon octet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Nature of nuclei with hyperons ?</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1" name="テキスト ボックス 50">
            <a:extLst>
              <a:ext uri="{FF2B5EF4-FFF2-40B4-BE49-F238E27FC236}">
                <a16:creationId xmlns:a16="http://schemas.microsoft.com/office/drawing/2014/main" id="{428FA404-6F74-FDEF-E207-3773E5045973}"/>
              </a:ext>
            </a:extLst>
          </p:cNvPr>
          <p:cNvSpPr txBox="1"/>
          <p:nvPr/>
        </p:nvSpPr>
        <p:spPr>
          <a:xfrm>
            <a:off x="10207249" y="3652692"/>
            <a:ext cx="2142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a:ea typeface="+mn-ea"/>
                <a:cs typeface="+mn-cs"/>
              </a:rPr>
              <a:t>difference of up and down quarks</a:t>
            </a:r>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p:sp>
        <p:nvSpPr>
          <p:cNvPr id="53" name="左中かっこ 52">
            <a:extLst>
              <a:ext uri="{FF2B5EF4-FFF2-40B4-BE49-F238E27FC236}">
                <a16:creationId xmlns:a16="http://schemas.microsoft.com/office/drawing/2014/main" id="{CF9F22B0-C18C-DAC1-B266-2F9B1138153E}"/>
              </a:ext>
            </a:extLst>
          </p:cNvPr>
          <p:cNvSpPr/>
          <p:nvPr/>
        </p:nvSpPr>
        <p:spPr>
          <a:xfrm>
            <a:off x="6238876" y="4037854"/>
            <a:ext cx="453355" cy="1982409"/>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55" name="直線矢印コネクタ 54">
            <a:extLst>
              <a:ext uri="{FF2B5EF4-FFF2-40B4-BE49-F238E27FC236}">
                <a16:creationId xmlns:a16="http://schemas.microsoft.com/office/drawing/2014/main" id="{C13EB9AA-EDB2-61A0-2329-37FD29338F39}"/>
              </a:ext>
            </a:extLst>
          </p:cNvPr>
          <p:cNvCxnSpPr/>
          <p:nvPr/>
        </p:nvCxnSpPr>
        <p:spPr>
          <a:xfrm>
            <a:off x="5359941" y="3598439"/>
            <a:ext cx="1432994"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9EB7387F-B5F2-45FD-9033-E3C7B451A1A5}"/>
              </a:ext>
            </a:extLst>
          </p:cNvPr>
          <p:cNvSpPr txBox="1"/>
          <p:nvPr/>
        </p:nvSpPr>
        <p:spPr>
          <a:xfrm>
            <a:off x="8076802" y="2322723"/>
            <a:ext cx="3931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000000"/>
                </a:solidFill>
                <a:effectLst/>
                <a:uLnTx/>
                <a:uFillTx/>
                <a:latin typeface="Meiryo"/>
                <a:ea typeface="+mn-ea"/>
                <a:cs typeface="+mn-cs"/>
              </a:rPr>
              <a:t>Baryon octet : lowest mass particles containing 3 quarks</a:t>
            </a:r>
            <a:endParaRPr kumimoji="1" lang="ja-JP" altLang="en-US" sz="1800" b="0" i="0" u="sng"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1823400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7784F-CD0E-AF86-1232-16029CA475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4168F25-7E3F-1AF0-31FF-7E4842308F35}"/>
              </a:ext>
            </a:extLst>
          </p:cNvPr>
          <p:cNvSpPr>
            <a:spLocks noGrp="1"/>
          </p:cNvSpPr>
          <p:nvPr>
            <p:ph type="title"/>
          </p:nvPr>
        </p:nvSpPr>
        <p:spPr>
          <a:xfrm>
            <a:off x="458694" y="0"/>
            <a:ext cx="10895106" cy="1325563"/>
          </a:xfrm>
        </p:spPr>
        <p:txBody>
          <a:bodyPr/>
          <a:lstStyle/>
          <a:p>
            <a:r>
              <a:rPr kumimoji="1" lang="en-US" altLang="ja-JP" dirty="0"/>
              <a:t>Basic nature of hyperons</a:t>
            </a:r>
            <a:endParaRPr kumimoji="1" lang="ja-JP" altLang="en-US"/>
          </a:p>
        </p:txBody>
      </p:sp>
      <p:graphicFrame>
        <p:nvGraphicFramePr>
          <p:cNvPr id="4" name="表 4">
            <a:extLst>
              <a:ext uri="{FF2B5EF4-FFF2-40B4-BE49-F238E27FC236}">
                <a16:creationId xmlns:a16="http://schemas.microsoft.com/office/drawing/2014/main" id="{95710DFE-3F6C-ADCD-B410-FF2A50CE6661}"/>
              </a:ext>
            </a:extLst>
          </p:cNvPr>
          <p:cNvGraphicFramePr>
            <a:graphicFrameLocks noGrp="1"/>
          </p:cNvGraphicFramePr>
          <p:nvPr/>
        </p:nvGraphicFramePr>
        <p:xfrm>
          <a:off x="698808" y="1176316"/>
          <a:ext cx="10414878" cy="3408680"/>
        </p:xfrm>
        <a:graphic>
          <a:graphicData uri="http://schemas.openxmlformats.org/drawingml/2006/table">
            <a:tbl>
              <a:tblPr firstRow="1" bandRow="1">
                <a:tableStyleId>{5C22544A-7EE6-4342-B048-85BDC9FD1C3A}</a:tableStyleId>
              </a:tblPr>
              <a:tblGrid>
                <a:gridCol w="1735813">
                  <a:extLst>
                    <a:ext uri="{9D8B030D-6E8A-4147-A177-3AD203B41FA5}">
                      <a16:colId xmlns:a16="http://schemas.microsoft.com/office/drawing/2014/main" val="348091854"/>
                    </a:ext>
                  </a:extLst>
                </a:gridCol>
                <a:gridCol w="1735813">
                  <a:extLst>
                    <a:ext uri="{9D8B030D-6E8A-4147-A177-3AD203B41FA5}">
                      <a16:colId xmlns:a16="http://schemas.microsoft.com/office/drawing/2014/main" val="1333035088"/>
                    </a:ext>
                  </a:extLst>
                </a:gridCol>
                <a:gridCol w="1735813">
                  <a:extLst>
                    <a:ext uri="{9D8B030D-6E8A-4147-A177-3AD203B41FA5}">
                      <a16:colId xmlns:a16="http://schemas.microsoft.com/office/drawing/2014/main" val="316489131"/>
                    </a:ext>
                  </a:extLst>
                </a:gridCol>
                <a:gridCol w="1735813">
                  <a:extLst>
                    <a:ext uri="{9D8B030D-6E8A-4147-A177-3AD203B41FA5}">
                      <a16:colId xmlns:a16="http://schemas.microsoft.com/office/drawing/2014/main" val="3892132829"/>
                    </a:ext>
                  </a:extLst>
                </a:gridCol>
                <a:gridCol w="1735813">
                  <a:extLst>
                    <a:ext uri="{9D8B030D-6E8A-4147-A177-3AD203B41FA5}">
                      <a16:colId xmlns:a16="http://schemas.microsoft.com/office/drawing/2014/main" val="382494149"/>
                    </a:ext>
                  </a:extLst>
                </a:gridCol>
                <a:gridCol w="1735813">
                  <a:extLst>
                    <a:ext uri="{9D8B030D-6E8A-4147-A177-3AD203B41FA5}">
                      <a16:colId xmlns:a16="http://schemas.microsoft.com/office/drawing/2014/main" val="2628932901"/>
                    </a:ext>
                  </a:extLst>
                </a:gridCol>
              </a:tblGrid>
              <a:tr h="370840">
                <a:tc>
                  <a:txBody>
                    <a:bodyPr/>
                    <a:lstStyle/>
                    <a:p>
                      <a:endParaRPr kumimoji="1" lang="ja-JP" altLang="en-US"/>
                    </a:p>
                  </a:txBody>
                  <a:tcPr/>
                </a:tc>
                <a:tc>
                  <a:txBody>
                    <a:bodyPr/>
                    <a:lstStyle/>
                    <a:p>
                      <a:r>
                        <a:rPr kumimoji="1" lang="en-US" altLang="ja-JP" dirty="0"/>
                        <a:t>Mass [MeV/c</a:t>
                      </a:r>
                      <a:r>
                        <a:rPr kumimoji="1" lang="en-US" altLang="ja-JP" baseline="30000" dirty="0"/>
                        <a:t>2</a:t>
                      </a:r>
                      <a:r>
                        <a:rPr kumimoji="1" lang="en-US" altLang="ja-JP" dirty="0"/>
                        <a:t>]</a:t>
                      </a:r>
                      <a:endParaRPr kumimoji="1" lang="ja-JP" altLang="en-US"/>
                    </a:p>
                  </a:txBody>
                  <a:tcPr/>
                </a:tc>
                <a:tc>
                  <a:txBody>
                    <a:bodyPr/>
                    <a:lstStyle/>
                    <a:p>
                      <a:r>
                        <a:rPr kumimoji="1" lang="en-US" altLang="ja-JP" dirty="0"/>
                        <a:t>Lifetime </a:t>
                      </a:r>
                      <a:r>
                        <a:rPr kumimoji="1" lang="en-US" altLang="ja-JP" dirty="0">
                          <a:latin typeface="Symbol" pitchFamily="2" charset="2"/>
                        </a:rPr>
                        <a:t>t</a:t>
                      </a:r>
                      <a:r>
                        <a:rPr kumimoji="1" lang="en-US" altLang="ja-JP" dirty="0"/>
                        <a:t> [s]</a:t>
                      </a:r>
                      <a:endParaRPr kumimoji="1" lang="ja-JP" altLang="en-US"/>
                    </a:p>
                  </a:txBody>
                  <a:tcPr/>
                </a:tc>
                <a:tc>
                  <a:txBody>
                    <a:bodyPr/>
                    <a:lstStyle/>
                    <a:p>
                      <a:r>
                        <a:rPr kumimoji="1" lang="en-US" altLang="ja-JP" dirty="0" err="1"/>
                        <a:t>c</a:t>
                      </a:r>
                      <a:r>
                        <a:rPr kumimoji="1" lang="en-US" altLang="ja-JP" dirty="0" err="1">
                          <a:latin typeface="Symbol" pitchFamily="2" charset="2"/>
                        </a:rPr>
                        <a:t>t</a:t>
                      </a:r>
                      <a:r>
                        <a:rPr kumimoji="1" lang="en-US" altLang="ja-JP" dirty="0"/>
                        <a:t> [cm]</a:t>
                      </a:r>
                      <a:endParaRPr kumimoji="1" lang="ja-JP" altLang="en-US"/>
                    </a:p>
                  </a:txBody>
                  <a:tcPr/>
                </a:tc>
                <a:tc>
                  <a:txBody>
                    <a:bodyPr/>
                    <a:lstStyle/>
                    <a:p>
                      <a:r>
                        <a:rPr kumimoji="1" lang="en-US" altLang="ja-JP" dirty="0"/>
                        <a:t>Decay mode</a:t>
                      </a:r>
                      <a:endParaRPr kumimoji="1" lang="ja-JP" altLang="en-US"/>
                    </a:p>
                  </a:txBody>
                  <a:tcPr/>
                </a:tc>
                <a:tc>
                  <a:txBody>
                    <a:bodyPr/>
                    <a:lstStyle/>
                    <a:p>
                      <a:r>
                        <a:rPr kumimoji="1" lang="en-US" altLang="ja-JP" dirty="0"/>
                        <a:t>Interaction that cause decay</a:t>
                      </a:r>
                      <a:endParaRPr kumimoji="1" lang="ja-JP" altLang="en-US"/>
                    </a:p>
                  </a:txBody>
                  <a:tcPr/>
                </a:tc>
                <a:extLst>
                  <a:ext uri="{0D108BD9-81ED-4DB2-BD59-A6C34878D82A}">
                    <a16:rowId xmlns:a16="http://schemas.microsoft.com/office/drawing/2014/main" val="3371138537"/>
                  </a:ext>
                </a:extLst>
              </a:tr>
              <a:tr h="370840">
                <a:tc>
                  <a:txBody>
                    <a:bodyPr/>
                    <a:lstStyle/>
                    <a:p>
                      <a:r>
                        <a:rPr kumimoji="1" lang="en-US" altLang="ja-JP" dirty="0">
                          <a:latin typeface="Symbol" pitchFamily="2" charset="2"/>
                        </a:rPr>
                        <a:t>L</a:t>
                      </a:r>
                      <a:endParaRPr kumimoji="1" lang="ja-JP" altLang="en-US">
                        <a:latin typeface="Symbol" pitchFamily="2" charset="2"/>
                      </a:endParaRPr>
                    </a:p>
                  </a:txBody>
                  <a:tcPr/>
                </a:tc>
                <a:tc>
                  <a:txBody>
                    <a:bodyPr/>
                    <a:lstStyle/>
                    <a:p>
                      <a:r>
                        <a:rPr kumimoji="1" lang="en-US" altLang="ja-JP" dirty="0"/>
                        <a:t>1116</a:t>
                      </a:r>
                      <a:endParaRPr kumimoji="1" lang="ja-JP" altLang="en-US"/>
                    </a:p>
                  </a:txBody>
                  <a:tcPr/>
                </a:tc>
                <a:tc>
                  <a:txBody>
                    <a:bodyPr/>
                    <a:lstStyle/>
                    <a:p>
                      <a:r>
                        <a:rPr kumimoji="1" lang="en-US" altLang="ja-JP" dirty="0"/>
                        <a:t>2.6 x 10</a:t>
                      </a:r>
                      <a:r>
                        <a:rPr kumimoji="1" lang="en-US" altLang="ja-JP" baseline="30000" dirty="0"/>
                        <a:t>-10</a:t>
                      </a:r>
                      <a:endParaRPr kumimoji="1" lang="ja-JP" altLang="en-US" baseline="30000"/>
                    </a:p>
                  </a:txBody>
                  <a:tcPr/>
                </a:tc>
                <a:tc>
                  <a:txBody>
                    <a:bodyPr/>
                    <a:lstStyle/>
                    <a:p>
                      <a:r>
                        <a:rPr kumimoji="1" lang="en-US" altLang="ja-JP" dirty="0"/>
                        <a:t>7.87</a:t>
                      </a:r>
                      <a:endParaRPr kumimoji="1" lang="ja-JP" altLang="en-US"/>
                    </a:p>
                  </a:txBody>
                  <a:tcPr/>
                </a:tc>
                <a:tc>
                  <a:txBody>
                    <a:bodyPr/>
                    <a:lstStyle/>
                    <a:p>
                      <a:r>
                        <a:rPr kumimoji="1" lang="en-US" altLang="ja-JP" dirty="0">
                          <a:latin typeface="Symbol" pitchFamily="2" charset="2"/>
                        </a:rPr>
                        <a:t>L</a:t>
                      </a:r>
                      <a:r>
                        <a:rPr kumimoji="1" lang="en-US" altLang="ja-JP" dirty="0"/>
                        <a:t> </a:t>
                      </a:r>
                      <a:r>
                        <a:rPr kumimoji="1" lang="en-US" altLang="ja-JP" dirty="0">
                          <a:sym typeface="Wingdings" pitchFamily="2" charset="2"/>
                        </a:rPr>
                        <a:t> </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a:t>
                      </a:r>
                      <a:r>
                        <a:rPr kumimoji="1" lang="en-US" altLang="ja-JP" dirty="0">
                          <a:sym typeface="Wingdings" pitchFamily="2" charset="2"/>
                        </a:rPr>
                        <a:t>p/</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0</a:t>
                      </a:r>
                      <a:r>
                        <a:rPr kumimoji="1" lang="en-US" altLang="ja-JP" dirty="0">
                          <a:sym typeface="Wingdings" pitchFamily="2" charset="2"/>
                        </a:rPr>
                        <a:t>n</a:t>
                      </a:r>
                      <a:endParaRPr kumimoji="1" lang="ja-JP" altLang="en-US"/>
                    </a:p>
                  </a:txBody>
                  <a:tcPr/>
                </a:tc>
                <a:tc>
                  <a:txBody>
                    <a:bodyPr/>
                    <a:lstStyle/>
                    <a:p>
                      <a:r>
                        <a:rPr kumimoji="1" lang="en-US" altLang="ja-JP" dirty="0"/>
                        <a:t>Weak int.</a:t>
                      </a:r>
                      <a:endParaRPr kumimoji="1" lang="ja-JP" altLang="en-US"/>
                    </a:p>
                  </a:txBody>
                  <a:tcPr/>
                </a:tc>
                <a:extLst>
                  <a:ext uri="{0D108BD9-81ED-4DB2-BD59-A6C34878D82A}">
                    <a16:rowId xmlns:a16="http://schemas.microsoft.com/office/drawing/2014/main" val="810435940"/>
                  </a:ext>
                </a:extLst>
              </a:tr>
              <a:tr h="370840">
                <a:tc>
                  <a:txBody>
                    <a:bodyPr/>
                    <a:lstStyle/>
                    <a:p>
                      <a:r>
                        <a:rPr kumimoji="1" lang="en-US" altLang="ja-JP" dirty="0">
                          <a:latin typeface="Symbol" pitchFamily="2" charset="2"/>
                        </a:rPr>
                        <a:t>S</a:t>
                      </a:r>
                      <a:r>
                        <a:rPr kumimoji="1" lang="en-US" altLang="ja-JP" baseline="30000" dirty="0">
                          <a:latin typeface="Symbol" pitchFamily="2" charset="2"/>
                        </a:rPr>
                        <a:t>-</a:t>
                      </a:r>
                      <a:endParaRPr kumimoji="1" lang="ja-JP" altLang="en-US" baseline="30000">
                        <a:latin typeface="Symbol" pitchFamily="2" charset="2"/>
                      </a:endParaRPr>
                    </a:p>
                  </a:txBody>
                  <a:tcPr/>
                </a:tc>
                <a:tc>
                  <a:txBody>
                    <a:bodyPr/>
                    <a:lstStyle/>
                    <a:p>
                      <a:r>
                        <a:rPr kumimoji="1" lang="en-US" altLang="ja-JP" dirty="0"/>
                        <a:t>1197</a:t>
                      </a:r>
                      <a:endParaRPr kumimoji="1" lang="ja-JP" altLang="en-US"/>
                    </a:p>
                  </a:txBody>
                  <a:tcPr/>
                </a:tc>
                <a:tc>
                  <a:txBody>
                    <a:bodyPr/>
                    <a:lstStyle/>
                    <a:p>
                      <a:r>
                        <a:rPr kumimoji="1" lang="en-US" altLang="ja-JP" dirty="0"/>
                        <a:t>1.47x 10</a:t>
                      </a:r>
                      <a:r>
                        <a:rPr kumimoji="1" lang="en-US" altLang="ja-JP" baseline="30000" dirty="0"/>
                        <a:t>-10</a:t>
                      </a:r>
                      <a:endParaRPr kumimoji="1" lang="ja-JP" altLang="en-US"/>
                    </a:p>
                  </a:txBody>
                  <a:tcPr/>
                </a:tc>
                <a:tc>
                  <a:txBody>
                    <a:bodyPr/>
                    <a:lstStyle/>
                    <a:p>
                      <a:r>
                        <a:rPr kumimoji="1" lang="en-US" altLang="ja-JP" dirty="0"/>
                        <a:t>4.43</a:t>
                      </a:r>
                      <a:endParaRPr kumimoji="1" lang="ja-JP" altLang="en-US"/>
                    </a:p>
                  </a:txBody>
                  <a:tcPr/>
                </a:tc>
                <a:tc>
                  <a:txBody>
                    <a:bodyPr/>
                    <a:lstStyle/>
                    <a:p>
                      <a:r>
                        <a:rPr kumimoji="1" lang="en-US" altLang="ja-JP" dirty="0">
                          <a:latin typeface="Symbol" pitchFamily="2" charset="2"/>
                        </a:rPr>
                        <a:t>S</a:t>
                      </a:r>
                      <a:r>
                        <a:rPr kumimoji="1" lang="en-US" altLang="ja-JP" baseline="30000" dirty="0">
                          <a:latin typeface="Symbol" pitchFamily="2" charset="2"/>
                        </a:rPr>
                        <a:t>-</a:t>
                      </a:r>
                      <a:r>
                        <a:rPr kumimoji="1" lang="en-US" altLang="ja-JP" dirty="0"/>
                        <a:t> </a:t>
                      </a:r>
                      <a:r>
                        <a:rPr kumimoji="1" lang="en-US" altLang="ja-JP" dirty="0">
                          <a:sym typeface="Wingdings" pitchFamily="2" charset="2"/>
                        </a:rPr>
                        <a:t> </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a:t>
                      </a:r>
                      <a:r>
                        <a:rPr kumimoji="1" lang="en-US" altLang="ja-JP" dirty="0">
                          <a:sym typeface="Wingdings" pitchFamily="2" charset="2"/>
                        </a:rPr>
                        <a:t>n</a:t>
                      </a:r>
                      <a:endParaRPr kumimoji="1" lang="ja-JP" altLang="en-US"/>
                    </a:p>
                  </a:txBody>
                  <a:tcPr/>
                </a:tc>
                <a:tc>
                  <a:txBody>
                    <a:bodyPr/>
                    <a:lstStyle/>
                    <a:p>
                      <a:r>
                        <a:rPr kumimoji="1" lang="en-US" altLang="ja-JP" dirty="0"/>
                        <a:t>Weak int.</a:t>
                      </a:r>
                      <a:endParaRPr kumimoji="1" lang="ja-JP" altLang="en-US"/>
                    </a:p>
                  </a:txBody>
                  <a:tcPr/>
                </a:tc>
                <a:extLst>
                  <a:ext uri="{0D108BD9-81ED-4DB2-BD59-A6C34878D82A}">
                    <a16:rowId xmlns:a16="http://schemas.microsoft.com/office/drawing/2014/main" val="1770292446"/>
                  </a:ext>
                </a:extLst>
              </a:tr>
              <a:tr h="370840">
                <a:tc>
                  <a:txBody>
                    <a:bodyPr/>
                    <a:lstStyle/>
                    <a:p>
                      <a:r>
                        <a:rPr kumimoji="1" lang="en-US" altLang="ja-JP" dirty="0">
                          <a:latin typeface="Symbol" pitchFamily="2" charset="2"/>
                        </a:rPr>
                        <a:t>S</a:t>
                      </a:r>
                      <a:r>
                        <a:rPr kumimoji="1" lang="en-US" altLang="ja-JP" baseline="30000" dirty="0">
                          <a:latin typeface="Symbol" pitchFamily="2" charset="2"/>
                        </a:rPr>
                        <a:t>0</a:t>
                      </a:r>
                      <a:endParaRPr kumimoji="1" lang="ja-JP" altLang="en-US" baseline="30000">
                        <a:latin typeface="Symbol" pitchFamily="2" charset="2"/>
                      </a:endParaRPr>
                    </a:p>
                  </a:txBody>
                  <a:tcPr/>
                </a:tc>
                <a:tc>
                  <a:txBody>
                    <a:bodyPr/>
                    <a:lstStyle/>
                    <a:p>
                      <a:r>
                        <a:rPr kumimoji="1" lang="en-US" altLang="ja-JP" dirty="0"/>
                        <a:t>1193</a:t>
                      </a:r>
                      <a:endParaRPr kumimoji="1" lang="ja-JP" altLang="en-US"/>
                    </a:p>
                  </a:txBody>
                  <a:tcPr/>
                </a:tc>
                <a:tc>
                  <a:txBody>
                    <a:bodyPr/>
                    <a:lstStyle/>
                    <a:p>
                      <a:r>
                        <a:rPr kumimoji="1" lang="en-US" altLang="ja-JP" dirty="0"/>
                        <a:t>7.4 x 10</a:t>
                      </a:r>
                      <a:r>
                        <a:rPr kumimoji="1" lang="en-US" altLang="ja-JP" baseline="30000" dirty="0"/>
                        <a:t>-20</a:t>
                      </a:r>
                      <a:endParaRPr kumimoji="1" lang="ja-JP" altLang="en-US" baseline="30000"/>
                    </a:p>
                  </a:txBody>
                  <a:tcPr/>
                </a:tc>
                <a:tc>
                  <a:txBody>
                    <a:bodyPr/>
                    <a:lstStyle/>
                    <a:p>
                      <a:r>
                        <a:rPr kumimoji="1" lang="en-US" altLang="ja-JP" dirty="0"/>
                        <a:t>2.22 x 10</a:t>
                      </a:r>
                      <a:r>
                        <a:rPr kumimoji="1" lang="en-US" altLang="ja-JP" baseline="30000" dirty="0"/>
                        <a:t>-11</a:t>
                      </a:r>
                      <a:endParaRPr kumimoji="1" lang="ja-JP" altLang="en-US" baseline="30000"/>
                    </a:p>
                  </a:txBody>
                  <a:tcPr/>
                </a:tc>
                <a:tc>
                  <a:txBody>
                    <a:bodyPr/>
                    <a:lstStyle/>
                    <a:p>
                      <a:r>
                        <a:rPr kumimoji="1" lang="en-US" altLang="ja-JP" dirty="0">
                          <a:latin typeface="Symbol" pitchFamily="2" charset="2"/>
                        </a:rPr>
                        <a:t>S</a:t>
                      </a:r>
                      <a:r>
                        <a:rPr kumimoji="1" lang="en-US" altLang="ja-JP" baseline="30000" dirty="0">
                          <a:latin typeface="Symbol" pitchFamily="2" charset="2"/>
                        </a:rPr>
                        <a:t>0</a:t>
                      </a:r>
                      <a:r>
                        <a:rPr kumimoji="1" lang="en-US" altLang="ja-JP" dirty="0"/>
                        <a:t> </a:t>
                      </a:r>
                      <a:r>
                        <a:rPr kumimoji="1" lang="en-US" altLang="ja-JP" dirty="0">
                          <a:sym typeface="Wingdings" pitchFamily="2" charset="2"/>
                        </a:rPr>
                        <a:t> </a:t>
                      </a:r>
                      <a:r>
                        <a:rPr kumimoji="1" lang="en-US" altLang="ja-JP" dirty="0">
                          <a:latin typeface="Symbol" pitchFamily="2" charset="2"/>
                          <a:sym typeface="Wingdings" pitchFamily="2" charset="2"/>
                        </a:rPr>
                        <a:t>Lg</a:t>
                      </a:r>
                      <a:endParaRPr kumimoji="1" lang="ja-JP" altLang="en-US">
                        <a:latin typeface="Symbol" pitchFamily="2" charset="2"/>
                      </a:endParaRPr>
                    </a:p>
                  </a:txBody>
                  <a:tcPr/>
                </a:tc>
                <a:tc>
                  <a:txBody>
                    <a:bodyPr/>
                    <a:lstStyle/>
                    <a:p>
                      <a:r>
                        <a:rPr kumimoji="1" lang="en-US" altLang="ja-JP" dirty="0"/>
                        <a:t>Electromagnetic  int.</a:t>
                      </a:r>
                      <a:endParaRPr kumimoji="1" lang="ja-JP" altLang="en-US"/>
                    </a:p>
                  </a:txBody>
                  <a:tcPr/>
                </a:tc>
                <a:extLst>
                  <a:ext uri="{0D108BD9-81ED-4DB2-BD59-A6C34878D82A}">
                    <a16:rowId xmlns:a16="http://schemas.microsoft.com/office/drawing/2014/main" val="3219264023"/>
                  </a:ext>
                </a:extLst>
              </a:tr>
              <a:tr h="370840">
                <a:tc>
                  <a:txBody>
                    <a:bodyPr/>
                    <a:lstStyle/>
                    <a:p>
                      <a:r>
                        <a:rPr kumimoji="1" lang="en-US" altLang="ja-JP" dirty="0">
                          <a:latin typeface="Symbol" pitchFamily="2" charset="2"/>
                        </a:rPr>
                        <a:t>S</a:t>
                      </a:r>
                      <a:r>
                        <a:rPr kumimoji="1" lang="en-US" altLang="ja-JP" baseline="30000" dirty="0">
                          <a:latin typeface="Symbol" pitchFamily="2" charset="2"/>
                        </a:rPr>
                        <a:t>+</a:t>
                      </a:r>
                      <a:r>
                        <a:rPr kumimoji="1" lang="en-US" altLang="ja-JP" dirty="0">
                          <a:latin typeface="Symbol" pitchFamily="2" charset="2"/>
                        </a:rPr>
                        <a:t> </a:t>
                      </a:r>
                      <a:endParaRPr kumimoji="1" lang="ja-JP" altLang="en-US">
                        <a:latin typeface="Symbol" pitchFamily="2" charset="2"/>
                      </a:endParaRPr>
                    </a:p>
                  </a:txBody>
                  <a:tcPr/>
                </a:tc>
                <a:tc>
                  <a:txBody>
                    <a:bodyPr/>
                    <a:lstStyle/>
                    <a:p>
                      <a:r>
                        <a:rPr kumimoji="1" lang="en-US" altLang="ja-JP" dirty="0"/>
                        <a:t>1189</a:t>
                      </a:r>
                      <a:endParaRPr kumimoji="1" lang="ja-JP" altLang="en-US"/>
                    </a:p>
                  </a:txBody>
                  <a:tcPr/>
                </a:tc>
                <a:tc>
                  <a:txBody>
                    <a:bodyPr/>
                    <a:lstStyle/>
                    <a:p>
                      <a:r>
                        <a:rPr kumimoji="1" lang="en-US" altLang="ja-JP" dirty="0"/>
                        <a:t>0.80 x 10</a:t>
                      </a:r>
                      <a:r>
                        <a:rPr kumimoji="1" lang="en-US" altLang="ja-JP" baseline="30000" dirty="0"/>
                        <a:t>-10</a:t>
                      </a:r>
                      <a:endParaRPr kumimoji="1" lang="ja-JP" altLang="en-US" baseline="30000"/>
                    </a:p>
                  </a:txBody>
                  <a:tcPr/>
                </a:tc>
                <a:tc>
                  <a:txBody>
                    <a:bodyPr/>
                    <a:lstStyle/>
                    <a:p>
                      <a:r>
                        <a:rPr kumimoji="1" lang="en-US" altLang="ja-JP" dirty="0"/>
                        <a:t>2.40</a:t>
                      </a:r>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Symbol" pitchFamily="2" charset="2"/>
                        </a:rPr>
                        <a:t>S</a:t>
                      </a:r>
                      <a:r>
                        <a:rPr kumimoji="1" lang="en-US" altLang="ja-JP" baseline="30000" dirty="0">
                          <a:latin typeface="Symbol" pitchFamily="2" charset="2"/>
                        </a:rPr>
                        <a:t>+</a:t>
                      </a:r>
                      <a:r>
                        <a:rPr kumimoji="1" lang="en-US" altLang="ja-JP" dirty="0"/>
                        <a:t> </a:t>
                      </a:r>
                      <a:r>
                        <a:rPr kumimoji="1" lang="en-US" altLang="ja-JP" dirty="0">
                          <a:sym typeface="Wingdings" pitchFamily="2" charset="2"/>
                        </a:rPr>
                        <a:t> </a:t>
                      </a:r>
                      <a:r>
                        <a:rPr kumimoji="1" lang="en-US" altLang="ja-JP" dirty="0" err="1">
                          <a:latin typeface="Symbol" pitchFamily="2" charset="2"/>
                          <a:sym typeface="Wingdings" pitchFamily="2" charset="2"/>
                        </a:rPr>
                        <a:t>p</a:t>
                      </a:r>
                      <a:r>
                        <a:rPr kumimoji="1" lang="en-US" altLang="ja-JP" baseline="30000" dirty="0" err="1">
                          <a:latin typeface="Symbol" pitchFamily="2" charset="2"/>
                          <a:sym typeface="Wingdings" pitchFamily="2" charset="2"/>
                        </a:rPr>
                        <a:t>+</a:t>
                      </a:r>
                      <a:r>
                        <a:rPr kumimoji="1" lang="en-US" altLang="ja-JP" dirty="0" err="1">
                          <a:sym typeface="Wingdings" pitchFamily="2" charset="2"/>
                        </a:rPr>
                        <a:t>n</a:t>
                      </a:r>
                      <a:r>
                        <a:rPr kumimoji="1" lang="en-US" altLang="ja-JP" dirty="0">
                          <a:sym typeface="Wingdings" pitchFamily="2" charset="2"/>
                        </a:rPr>
                        <a:t>/</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0</a:t>
                      </a:r>
                      <a:r>
                        <a:rPr kumimoji="1" lang="en-US" altLang="ja-JP" dirty="0">
                          <a:sym typeface="Wingdings" pitchFamily="2" charset="2"/>
                        </a:rPr>
                        <a:t>p</a:t>
                      </a:r>
                      <a:endParaRPr kumimoji="1" lang="ja-JP" altLang="en-US"/>
                    </a:p>
                  </a:txBody>
                  <a:tcPr/>
                </a:tc>
                <a:tc>
                  <a:txBody>
                    <a:bodyPr/>
                    <a:lstStyle/>
                    <a:p>
                      <a:r>
                        <a:rPr kumimoji="1" lang="en-US" altLang="ja-JP" dirty="0"/>
                        <a:t>Weak int.</a:t>
                      </a:r>
                      <a:endParaRPr kumimoji="1" lang="ja-JP" altLang="en-US"/>
                    </a:p>
                  </a:txBody>
                  <a:tcPr/>
                </a:tc>
                <a:extLst>
                  <a:ext uri="{0D108BD9-81ED-4DB2-BD59-A6C34878D82A}">
                    <a16:rowId xmlns:a16="http://schemas.microsoft.com/office/drawing/2014/main" val="935475585"/>
                  </a:ext>
                </a:extLst>
              </a:tr>
              <a:tr h="370840">
                <a:tc>
                  <a:txBody>
                    <a:bodyPr/>
                    <a:lstStyle/>
                    <a:p>
                      <a:r>
                        <a:rPr kumimoji="1" lang="en-US" altLang="ja-JP" dirty="0">
                          <a:latin typeface="Symbol" pitchFamily="2" charset="2"/>
                        </a:rPr>
                        <a:t>X</a:t>
                      </a:r>
                      <a:r>
                        <a:rPr kumimoji="1" lang="en-US" altLang="ja-JP" baseline="30000" dirty="0">
                          <a:latin typeface="Symbol" pitchFamily="2" charset="2"/>
                        </a:rPr>
                        <a:t>-</a:t>
                      </a:r>
                      <a:endParaRPr kumimoji="1" lang="ja-JP" altLang="en-US" baseline="30000">
                        <a:latin typeface="Symbol" pitchFamily="2" charset="2"/>
                      </a:endParaRPr>
                    </a:p>
                  </a:txBody>
                  <a:tcPr/>
                </a:tc>
                <a:tc>
                  <a:txBody>
                    <a:bodyPr/>
                    <a:lstStyle/>
                    <a:p>
                      <a:r>
                        <a:rPr kumimoji="1" lang="en-US" altLang="ja-JP" dirty="0"/>
                        <a:t>1321</a:t>
                      </a:r>
                      <a:endParaRPr kumimoji="1" lang="ja-JP" altLang="en-US"/>
                    </a:p>
                  </a:txBody>
                  <a:tcPr/>
                </a:tc>
                <a:tc>
                  <a:txBody>
                    <a:bodyPr/>
                    <a:lstStyle/>
                    <a:p>
                      <a:r>
                        <a:rPr kumimoji="1" lang="en-US" altLang="ja-JP" dirty="0"/>
                        <a:t>1.63 x 10</a:t>
                      </a:r>
                      <a:r>
                        <a:rPr kumimoji="1" lang="en-US" altLang="ja-JP" baseline="30000" dirty="0"/>
                        <a:t>-10</a:t>
                      </a:r>
                      <a:endParaRPr kumimoji="1" lang="ja-JP" altLang="en-US" baseline="30000"/>
                    </a:p>
                  </a:txBody>
                  <a:tcPr/>
                </a:tc>
                <a:tc>
                  <a:txBody>
                    <a:bodyPr/>
                    <a:lstStyle/>
                    <a:p>
                      <a:r>
                        <a:rPr kumimoji="1" lang="en-US" altLang="ja-JP" dirty="0"/>
                        <a:t>4.91</a:t>
                      </a:r>
                      <a:endParaRPr kumimoji="1" lang="ja-JP" altLang="en-US"/>
                    </a:p>
                  </a:txBody>
                  <a:tcPr/>
                </a:tc>
                <a:tc>
                  <a:txBody>
                    <a:bodyPr/>
                    <a:lstStyle/>
                    <a:p>
                      <a:r>
                        <a:rPr kumimoji="1" lang="en-US" altLang="ja-JP" dirty="0">
                          <a:latin typeface="Symbol" pitchFamily="2" charset="2"/>
                        </a:rPr>
                        <a:t>X</a:t>
                      </a:r>
                      <a:r>
                        <a:rPr kumimoji="1" lang="en-US" altLang="ja-JP" baseline="30000" dirty="0">
                          <a:latin typeface="Symbol" pitchFamily="2" charset="2"/>
                        </a:rPr>
                        <a:t>-</a:t>
                      </a:r>
                      <a:r>
                        <a:rPr kumimoji="1" lang="en-US" altLang="ja-JP" dirty="0"/>
                        <a:t> </a:t>
                      </a:r>
                      <a:r>
                        <a:rPr kumimoji="1" lang="en-US" altLang="ja-JP" dirty="0">
                          <a:sym typeface="Wingdings" pitchFamily="2" charset="2"/>
                        </a:rPr>
                        <a:t> </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a:t>
                      </a:r>
                      <a:r>
                        <a:rPr kumimoji="1" lang="en-US" altLang="ja-JP" dirty="0">
                          <a:latin typeface="Symbol" pitchFamily="2" charset="2"/>
                          <a:sym typeface="Wingdings" pitchFamily="2" charset="2"/>
                        </a:rPr>
                        <a:t>L</a:t>
                      </a:r>
                      <a:endParaRPr kumimoji="1" lang="ja-JP" altLang="en-US">
                        <a:latin typeface="Symbol" pitchFamily="2" charset="2"/>
                      </a:endParaRPr>
                    </a:p>
                  </a:txBody>
                  <a:tcPr/>
                </a:tc>
                <a:tc>
                  <a:txBody>
                    <a:bodyPr/>
                    <a:lstStyle/>
                    <a:p>
                      <a:r>
                        <a:rPr kumimoji="1" lang="en-US" altLang="ja-JP" dirty="0"/>
                        <a:t>Weak int.</a:t>
                      </a:r>
                      <a:endParaRPr kumimoji="1" lang="ja-JP" altLang="en-US"/>
                    </a:p>
                  </a:txBody>
                  <a:tcPr/>
                </a:tc>
                <a:extLst>
                  <a:ext uri="{0D108BD9-81ED-4DB2-BD59-A6C34878D82A}">
                    <a16:rowId xmlns:a16="http://schemas.microsoft.com/office/drawing/2014/main" val="2982608154"/>
                  </a:ext>
                </a:extLst>
              </a:tr>
              <a:tr h="370840">
                <a:tc>
                  <a:txBody>
                    <a:bodyPr/>
                    <a:lstStyle/>
                    <a:p>
                      <a:r>
                        <a:rPr kumimoji="1" lang="en-US" altLang="ja-JP" dirty="0">
                          <a:latin typeface="Symbol" pitchFamily="2" charset="2"/>
                        </a:rPr>
                        <a:t>X</a:t>
                      </a:r>
                      <a:r>
                        <a:rPr kumimoji="1" lang="en-US" altLang="ja-JP" baseline="30000" dirty="0">
                          <a:latin typeface="Symbol" pitchFamily="2" charset="2"/>
                        </a:rPr>
                        <a:t>0</a:t>
                      </a:r>
                      <a:endParaRPr kumimoji="1" lang="ja-JP" altLang="en-US" baseline="30000">
                        <a:latin typeface="Symbol" pitchFamily="2" charset="2"/>
                      </a:endParaRPr>
                    </a:p>
                  </a:txBody>
                  <a:tcPr/>
                </a:tc>
                <a:tc>
                  <a:txBody>
                    <a:bodyPr/>
                    <a:lstStyle/>
                    <a:p>
                      <a:r>
                        <a:rPr kumimoji="1" lang="en-US" altLang="ja-JP" dirty="0"/>
                        <a:t>1315</a:t>
                      </a:r>
                      <a:endParaRPr kumimoji="1" lang="ja-JP" altLang="en-US"/>
                    </a:p>
                  </a:txBody>
                  <a:tcPr/>
                </a:tc>
                <a:tc>
                  <a:txBody>
                    <a:bodyPr/>
                    <a:lstStyle/>
                    <a:p>
                      <a:r>
                        <a:rPr kumimoji="1" lang="en-US" altLang="ja-JP" dirty="0"/>
                        <a:t>2.90 x 10</a:t>
                      </a:r>
                      <a:r>
                        <a:rPr kumimoji="1" lang="en-US" altLang="ja-JP" baseline="30000" dirty="0"/>
                        <a:t>-10</a:t>
                      </a:r>
                      <a:endParaRPr kumimoji="1" lang="ja-JP" altLang="en-US" baseline="30000"/>
                    </a:p>
                  </a:txBody>
                  <a:tcPr/>
                </a:tc>
                <a:tc>
                  <a:txBody>
                    <a:bodyPr/>
                    <a:lstStyle/>
                    <a:p>
                      <a:r>
                        <a:rPr kumimoji="1" lang="en-US" altLang="ja-JP" dirty="0"/>
                        <a:t>8.71</a:t>
                      </a:r>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Symbol" pitchFamily="2" charset="2"/>
                        </a:rPr>
                        <a:t>X</a:t>
                      </a:r>
                      <a:r>
                        <a:rPr kumimoji="1" lang="en-US" altLang="ja-JP" baseline="30000" dirty="0">
                          <a:latin typeface="Symbol" pitchFamily="2" charset="2"/>
                        </a:rPr>
                        <a:t>0</a:t>
                      </a:r>
                      <a:r>
                        <a:rPr kumimoji="1" lang="en-US" altLang="ja-JP" dirty="0"/>
                        <a:t> </a:t>
                      </a:r>
                      <a:r>
                        <a:rPr kumimoji="1" lang="en-US" altLang="ja-JP" dirty="0">
                          <a:sym typeface="Wingdings" pitchFamily="2" charset="2"/>
                        </a:rPr>
                        <a:t> </a:t>
                      </a:r>
                      <a:r>
                        <a:rPr kumimoji="1" lang="en-US" altLang="ja-JP" dirty="0">
                          <a:latin typeface="Symbol" pitchFamily="2" charset="2"/>
                          <a:sym typeface="Wingdings" pitchFamily="2" charset="2"/>
                        </a:rPr>
                        <a:t>p</a:t>
                      </a:r>
                      <a:r>
                        <a:rPr kumimoji="1" lang="en-US" altLang="ja-JP" baseline="30000" dirty="0">
                          <a:latin typeface="Symbol" pitchFamily="2" charset="2"/>
                          <a:sym typeface="Wingdings" pitchFamily="2" charset="2"/>
                        </a:rPr>
                        <a:t>0</a:t>
                      </a:r>
                      <a:r>
                        <a:rPr kumimoji="1" lang="en-US" altLang="ja-JP" dirty="0">
                          <a:latin typeface="Symbol" pitchFamily="2" charset="2"/>
                          <a:sym typeface="Wingdings" pitchFamily="2" charset="2"/>
                        </a:rPr>
                        <a:t>L</a:t>
                      </a:r>
                      <a:endParaRPr kumimoji="1" lang="ja-JP" altLang="en-US">
                        <a:latin typeface="Symbol" pitchFamily="2" charset="2"/>
                      </a:endParaRPr>
                    </a:p>
                  </a:txBody>
                  <a:tcPr/>
                </a:tc>
                <a:tc>
                  <a:txBody>
                    <a:bodyPr/>
                    <a:lstStyle/>
                    <a:p>
                      <a:r>
                        <a:rPr kumimoji="1" lang="en-US" altLang="ja-JP" dirty="0"/>
                        <a:t>Weak int.</a:t>
                      </a:r>
                      <a:endParaRPr kumimoji="1" lang="ja-JP" altLang="en-US"/>
                    </a:p>
                  </a:txBody>
                  <a:tcPr/>
                </a:tc>
                <a:extLst>
                  <a:ext uri="{0D108BD9-81ED-4DB2-BD59-A6C34878D82A}">
                    <a16:rowId xmlns:a16="http://schemas.microsoft.com/office/drawing/2014/main" val="2072618110"/>
                  </a:ext>
                </a:extLst>
              </a:tr>
            </a:tbl>
          </a:graphicData>
        </a:graphic>
      </p:graphicFrame>
      <p:sp>
        <p:nvSpPr>
          <p:cNvPr id="5" name="テキスト ボックス 4">
            <a:extLst>
              <a:ext uri="{FF2B5EF4-FFF2-40B4-BE49-F238E27FC236}">
                <a16:creationId xmlns:a16="http://schemas.microsoft.com/office/drawing/2014/main" id="{FEB47A67-DDE9-E6A6-369D-07A920D10CF6}"/>
              </a:ext>
            </a:extLst>
          </p:cNvPr>
          <p:cNvSpPr txBox="1"/>
          <p:nvPr/>
        </p:nvSpPr>
        <p:spPr>
          <a:xfrm>
            <a:off x="562174" y="4758354"/>
            <a:ext cx="902477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Many of hyperon decays with weak interaction.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The lifetime is short (10</a:t>
            </a:r>
            <a:r>
              <a:rPr kumimoji="1" lang="en-US" altLang="ja-JP" sz="2000" b="0" i="0" u="none" strike="noStrike" kern="1200" cap="none" spc="0" normalizeH="0" baseline="30000" noProof="0" dirty="0">
                <a:ln>
                  <a:noFill/>
                </a:ln>
                <a:solidFill>
                  <a:srgbClr val="000000"/>
                </a:solidFill>
                <a:effectLst/>
                <a:uLnTx/>
                <a:uFillTx/>
                <a:latin typeface="Meiryo"/>
                <a:ea typeface="+mn-ea"/>
                <a:cs typeface="+mn-cs"/>
              </a:rPr>
              <a:t>-10</a:t>
            </a: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 sec),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but it is much longer than the time scale of strong interaction (10</a:t>
            </a:r>
            <a:r>
              <a:rPr kumimoji="1" lang="en-US" altLang="ja-JP" sz="2000" b="0" i="0" u="none" strike="noStrike" kern="1200" cap="none" spc="0" normalizeH="0" baseline="30000" noProof="0" dirty="0">
                <a:ln>
                  <a:noFill/>
                </a:ln>
                <a:solidFill>
                  <a:srgbClr val="000000"/>
                </a:solidFill>
                <a:effectLst/>
                <a:uLnTx/>
                <a:uFillTx/>
                <a:latin typeface="Meiryo"/>
                <a:ea typeface="+mn-ea"/>
                <a:cs typeface="+mn-cs"/>
              </a:rPr>
              <a:t>-23</a:t>
            </a: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 s)</a:t>
            </a:r>
            <a:endParaRPr kumimoji="1" lang="ja-JP" altLang="en-US" sz="2000" b="0" i="0" u="none" strike="noStrike" kern="1200" cap="none" spc="0" normalizeH="0" baseline="0" noProof="0">
              <a:ln>
                <a:noFill/>
              </a:ln>
              <a:solidFill>
                <a:srgbClr val="000000"/>
              </a:solidFill>
              <a:effectLst/>
              <a:uLnTx/>
              <a:uFillTx/>
              <a:latin typeface="Meiryo"/>
              <a:ea typeface="+mn-ea"/>
              <a:cs typeface="+mn-cs"/>
            </a:endParaRPr>
          </a:p>
        </p:txBody>
      </p:sp>
      <p:sp>
        <p:nvSpPr>
          <p:cNvPr id="6" name="テキスト ボックス 5">
            <a:extLst>
              <a:ext uri="{FF2B5EF4-FFF2-40B4-BE49-F238E27FC236}">
                <a16:creationId xmlns:a16="http://schemas.microsoft.com/office/drawing/2014/main" id="{63CE2E63-2BBF-3876-EBCE-48EDE5AD0DB6}"/>
              </a:ext>
            </a:extLst>
          </p:cNvPr>
          <p:cNvSpPr txBox="1"/>
          <p:nvPr/>
        </p:nvSpPr>
        <p:spPr>
          <a:xfrm>
            <a:off x="562174" y="5947375"/>
            <a:ext cx="99056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Scattering experiment is technically difficult.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But, nuclei with hyperon (especially </a:t>
            </a:r>
            <a:r>
              <a:rPr kumimoji="1" lang="en-US" altLang="ja-JP" sz="2000" b="0" i="0" u="none" strike="noStrike" kern="1200" cap="none" spc="0" normalizeH="0" baseline="0" noProof="0" dirty="0">
                <a:ln>
                  <a:noFill/>
                </a:ln>
                <a:solidFill>
                  <a:srgbClr val="000000"/>
                </a:solidFill>
                <a:effectLst/>
                <a:uLnTx/>
                <a:uFillTx/>
                <a:latin typeface="Symbol" pitchFamily="2" charset="2"/>
                <a:ea typeface="+mn-ea"/>
                <a:cs typeface="+mn-cs"/>
              </a:rPr>
              <a:t>L </a:t>
            </a:r>
            <a:r>
              <a:rPr kumimoji="1" lang="en-US" altLang="ja-JP" sz="2000" b="0" i="0" u="none" strike="noStrike" kern="1200" cap="none" spc="0" normalizeH="0" baseline="0" noProof="0" dirty="0">
                <a:ln>
                  <a:noFill/>
                </a:ln>
                <a:solidFill>
                  <a:srgbClr val="000000"/>
                </a:solidFill>
                <a:effectLst/>
                <a:uLnTx/>
                <a:uFillTx/>
                <a:latin typeface="Meiryo"/>
                <a:ea typeface="+mn-ea"/>
                <a:cs typeface="+mn-cs"/>
              </a:rPr>
              <a:t>particle) really form new type of nuclei.</a:t>
            </a:r>
            <a:endParaRPr kumimoji="1" lang="ja-JP" altLang="en-US" sz="20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83010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EB7D-2E3A-C2A2-4E07-BB3518AC3D8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62E8B4-D45E-DF3D-7787-4AD2DA8D929A}"/>
              </a:ext>
            </a:extLst>
          </p:cNvPr>
          <p:cNvSpPr>
            <a:spLocks noGrp="1"/>
          </p:cNvSpPr>
          <p:nvPr>
            <p:ph type="title"/>
          </p:nvPr>
        </p:nvSpPr>
        <p:spPr>
          <a:xfrm>
            <a:off x="458694" y="-3232"/>
            <a:ext cx="10895106" cy="1325563"/>
          </a:xfrm>
        </p:spPr>
        <p:txBody>
          <a:bodyPr/>
          <a:lstStyle/>
          <a:p>
            <a:r>
              <a:rPr kumimoji="1" lang="en-US" altLang="ja-JP" dirty="0">
                <a:latin typeface="Symbol" pitchFamily="2" charset="2"/>
              </a:rPr>
              <a:t>L</a:t>
            </a:r>
            <a:r>
              <a:rPr kumimoji="1" lang="en-US" altLang="ja-JP" dirty="0"/>
              <a:t> particle in nuclei</a:t>
            </a:r>
            <a:endParaRPr kumimoji="1" lang="ja-JP" altLang="en-US"/>
          </a:p>
        </p:txBody>
      </p:sp>
      <p:sp>
        <p:nvSpPr>
          <p:cNvPr id="3" name="コンテンツ プレースホルダー 2">
            <a:extLst>
              <a:ext uri="{FF2B5EF4-FFF2-40B4-BE49-F238E27FC236}">
                <a16:creationId xmlns:a16="http://schemas.microsoft.com/office/drawing/2014/main" id="{21721FDE-8DA5-2317-7428-C5464D6D0C9D}"/>
              </a:ext>
            </a:extLst>
          </p:cNvPr>
          <p:cNvSpPr>
            <a:spLocks noGrp="1"/>
          </p:cNvSpPr>
          <p:nvPr>
            <p:ph idx="1"/>
          </p:nvPr>
        </p:nvSpPr>
        <p:spPr>
          <a:xfrm>
            <a:off x="458694" y="1111250"/>
            <a:ext cx="11274612" cy="4195763"/>
          </a:xfrm>
        </p:spPr>
        <p:txBody>
          <a:bodyPr/>
          <a:lstStyle/>
          <a:p>
            <a:r>
              <a:rPr kumimoji="1" lang="en-US" altLang="ja-JP" dirty="0"/>
              <a:t>Let‘s estimate how many times </a:t>
            </a:r>
            <a:r>
              <a:rPr kumimoji="1" lang="en-US" altLang="ja-JP" dirty="0">
                <a:latin typeface="Symbol" pitchFamily="2" charset="2"/>
              </a:rPr>
              <a:t>L</a:t>
            </a:r>
            <a:r>
              <a:rPr kumimoji="1" lang="en-US" altLang="ja-JP" dirty="0"/>
              <a:t> particle circulates in nucleus during </a:t>
            </a:r>
            <a:r>
              <a:rPr kumimoji="1" lang="en-US" altLang="ja-JP" dirty="0">
                <a:latin typeface="Symbol" pitchFamily="2" charset="2"/>
              </a:rPr>
              <a:t>L</a:t>
            </a:r>
            <a:r>
              <a:rPr kumimoji="1" lang="en-US" altLang="ja-JP" dirty="0"/>
              <a:t>’s lifetime </a:t>
            </a:r>
            <a:endParaRPr kumimoji="1" lang="ja-JP" altLang="en-US"/>
          </a:p>
        </p:txBody>
      </p:sp>
      <p:sp>
        <p:nvSpPr>
          <p:cNvPr id="4" name="正方形/長方形 3">
            <a:extLst>
              <a:ext uri="{FF2B5EF4-FFF2-40B4-BE49-F238E27FC236}">
                <a16:creationId xmlns:a16="http://schemas.microsoft.com/office/drawing/2014/main" id="{2779B7E2-8C52-36F2-83D0-EED57092F81A}"/>
              </a:ext>
            </a:extLst>
          </p:cNvPr>
          <p:cNvSpPr/>
          <p:nvPr/>
        </p:nvSpPr>
        <p:spPr>
          <a:xfrm>
            <a:off x="2158925" y="2306179"/>
            <a:ext cx="1178831" cy="1227923"/>
          </a:xfrm>
          <a:prstGeom prst="rect">
            <a:avLst/>
          </a:prstGeom>
          <a:solidFill>
            <a:schemeClr val="accent4">
              <a:lumMod val="20000"/>
              <a:lumOff val="80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5" name="直線コネクタ 4">
            <a:extLst>
              <a:ext uri="{FF2B5EF4-FFF2-40B4-BE49-F238E27FC236}">
                <a16:creationId xmlns:a16="http://schemas.microsoft.com/office/drawing/2014/main" id="{1588917D-0D0F-5BF4-9E51-521C08F3EF78}"/>
              </a:ext>
            </a:extLst>
          </p:cNvPr>
          <p:cNvCxnSpPr/>
          <p:nvPr/>
        </p:nvCxnSpPr>
        <p:spPr>
          <a:xfrm>
            <a:off x="3337756" y="2574306"/>
            <a:ext cx="606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id="{4DAE8C9E-D914-288D-CAF7-E58FF5FC2E4E}"/>
                  </a:ext>
                </a:extLst>
              </p:cNvPr>
              <p:cNvSpPr/>
              <p:nvPr/>
            </p:nvSpPr>
            <p:spPr>
              <a:xfrm>
                <a:off x="2106316" y="2529506"/>
                <a:ext cx="7896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1" lang="el-GR"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Λ</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6" name="正方形/長方形 5">
                <a:extLst>
                  <a:ext uri="{FF2B5EF4-FFF2-40B4-BE49-F238E27FC236}">
                    <a16:creationId xmlns:a16="http://schemas.microsoft.com/office/drawing/2014/main" id="{A61C8F35-0A02-A566-D474-349D2C5209CE}"/>
                  </a:ext>
                </a:extLst>
              </p:cNvPr>
              <p:cNvSpPr>
                <a:spLocks noRot="1" noChangeAspect="1" noMove="1" noResize="1" noEditPoints="1" noAdjustHandles="1" noChangeArrowheads="1" noChangeShapeType="1" noTextEdit="1"/>
              </p:cNvSpPr>
              <p:nvPr/>
            </p:nvSpPr>
            <p:spPr>
              <a:xfrm>
                <a:off x="2106316" y="2529506"/>
                <a:ext cx="789694" cy="369332"/>
              </a:xfrm>
              <a:prstGeom prst="rect">
                <a:avLst/>
              </a:prstGeom>
              <a:blipFill>
                <a:blip r:embed="rId3"/>
                <a:stretch>
                  <a:fillRect/>
                </a:stretch>
              </a:blipFill>
            </p:spPr>
            <p:txBody>
              <a:bodyPr/>
              <a:lstStyle/>
              <a:p>
                <a:r>
                  <a:rPr lang="ja-JP" altLang="en-US">
                    <a:noFill/>
                  </a:rPr>
                  <a:t> </a:t>
                </a:r>
              </a:p>
            </p:txBody>
          </p:sp>
        </mc:Fallback>
      </mc:AlternateContent>
      <p:sp>
        <p:nvSpPr>
          <p:cNvPr id="7" name="テキスト ボックス 6">
            <a:extLst>
              <a:ext uri="{FF2B5EF4-FFF2-40B4-BE49-F238E27FC236}">
                <a16:creationId xmlns:a16="http://schemas.microsoft.com/office/drawing/2014/main" id="{E5198E3A-CF48-631D-15BA-7C07B6C34AC4}"/>
              </a:ext>
            </a:extLst>
          </p:cNvPr>
          <p:cNvSpPr txBox="1"/>
          <p:nvPr/>
        </p:nvSpPr>
        <p:spPr>
          <a:xfrm>
            <a:off x="3515032" y="2832434"/>
            <a:ext cx="15231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U</a:t>
            </a:r>
            <a:r>
              <a:rPr kumimoji="1" lang="en-US" altLang="ja-JP" sz="1600" b="0" i="0" u="none" strike="noStrike" kern="1200" cap="none" spc="0" normalizeH="0" baseline="-25000" noProof="0" dirty="0">
                <a:ln>
                  <a:noFill/>
                </a:ln>
                <a:solidFill>
                  <a:srgbClr val="000000"/>
                </a:solidFill>
                <a:effectLst/>
                <a:uLnTx/>
                <a:uFillTx/>
                <a:latin typeface="Meiryo"/>
                <a:ea typeface="+mn-ea"/>
                <a:cs typeface="+mn-cs"/>
              </a:rPr>
              <a:t>0</a:t>
            </a:r>
            <a:r>
              <a:rPr kumimoji="1" lang="en-US" altLang="ja-JP" sz="1600" b="0" i="0" u="none" strike="noStrike" kern="1200" cap="none" spc="0" normalizeH="0" baseline="0" noProof="0" dirty="0">
                <a:ln>
                  <a:noFill/>
                </a:ln>
                <a:solidFill>
                  <a:srgbClr val="000000"/>
                </a:solidFill>
                <a:effectLst/>
                <a:uLnTx/>
                <a:uFillTx/>
                <a:latin typeface="Meiryo"/>
                <a:ea typeface="+mn-ea"/>
                <a:cs typeface="+mn-cs"/>
              </a:rPr>
              <a:t> ~ 30 MeV</a:t>
            </a:r>
            <a:endParaRPr kumimoji="1" lang="ja-JP" altLang="en-US" sz="1600" b="0" i="0" u="none" strike="noStrike" kern="1200" cap="none" spc="0" normalizeH="0" baseline="30000" noProof="0">
              <a:ln>
                <a:noFill/>
              </a:ln>
              <a:solidFill>
                <a:srgbClr val="000000"/>
              </a:solidFill>
              <a:effectLst/>
              <a:uLnTx/>
              <a:uFillTx/>
              <a:latin typeface="Meiryo"/>
              <a:ea typeface="+mn-ea"/>
              <a:cs typeface="+mn-cs"/>
            </a:endParaRPr>
          </a:p>
        </p:txBody>
      </p:sp>
      <p:cxnSp>
        <p:nvCxnSpPr>
          <p:cNvPr id="8" name="直線コネクタ 7">
            <a:extLst>
              <a:ext uri="{FF2B5EF4-FFF2-40B4-BE49-F238E27FC236}">
                <a16:creationId xmlns:a16="http://schemas.microsoft.com/office/drawing/2014/main" id="{B144273A-4F12-5767-5291-F77ABF010440}"/>
              </a:ext>
            </a:extLst>
          </p:cNvPr>
          <p:cNvCxnSpPr/>
          <p:nvPr/>
        </p:nvCxnSpPr>
        <p:spPr>
          <a:xfrm>
            <a:off x="1552599" y="2555184"/>
            <a:ext cx="6063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FF478A0A-D7E5-31D5-47FD-334AA836242F}"/>
              </a:ext>
            </a:extLst>
          </p:cNvPr>
          <p:cNvSpPr/>
          <p:nvPr/>
        </p:nvSpPr>
        <p:spPr>
          <a:xfrm>
            <a:off x="1552599" y="2244801"/>
            <a:ext cx="2686823" cy="29917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1" name="円/楕円 24">
            <a:extLst>
              <a:ext uri="{FF2B5EF4-FFF2-40B4-BE49-F238E27FC236}">
                <a16:creationId xmlns:a16="http://schemas.microsoft.com/office/drawing/2014/main" id="{9D3B76E5-8A7B-15AA-2B07-F20C0DDEA6F5}"/>
              </a:ext>
            </a:extLst>
          </p:cNvPr>
          <p:cNvSpPr/>
          <p:nvPr/>
        </p:nvSpPr>
        <p:spPr>
          <a:xfrm>
            <a:off x="2628009" y="2759589"/>
            <a:ext cx="190253" cy="190253"/>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13" name="直線コネクタ 12">
            <a:extLst>
              <a:ext uri="{FF2B5EF4-FFF2-40B4-BE49-F238E27FC236}">
                <a16:creationId xmlns:a16="http://schemas.microsoft.com/office/drawing/2014/main" id="{CF159323-69E7-3183-4AE1-BCD2C6937A69}"/>
              </a:ext>
            </a:extLst>
          </p:cNvPr>
          <p:cNvCxnSpPr>
            <a:cxnSpLocks/>
          </p:cNvCxnSpPr>
          <p:nvPr/>
        </p:nvCxnSpPr>
        <p:spPr>
          <a:xfrm>
            <a:off x="2179945" y="2854715"/>
            <a:ext cx="112842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EEA66079-2F0D-94B2-3A85-B2D732D5962B}"/>
              </a:ext>
            </a:extLst>
          </p:cNvPr>
          <p:cNvCxnSpPr/>
          <p:nvPr/>
        </p:nvCxnSpPr>
        <p:spPr>
          <a:xfrm>
            <a:off x="3477879" y="2574306"/>
            <a:ext cx="0" cy="9597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3EC18BE1-A82C-B6D4-4667-B4FAE752A8AD}"/>
              </a:ext>
            </a:extLst>
          </p:cNvPr>
          <p:cNvSpPr txBox="1"/>
          <p:nvPr/>
        </p:nvSpPr>
        <p:spPr>
          <a:xfrm>
            <a:off x="138532" y="2650675"/>
            <a:ext cx="19757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Kinetic energy ~ 20 MeV</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8" name="直線矢印コネクタ 17">
            <a:extLst>
              <a:ext uri="{FF2B5EF4-FFF2-40B4-BE49-F238E27FC236}">
                <a16:creationId xmlns:a16="http://schemas.microsoft.com/office/drawing/2014/main" id="{B9506F92-CA38-88D4-3893-F3946510A35E}"/>
              </a:ext>
            </a:extLst>
          </p:cNvPr>
          <p:cNvCxnSpPr>
            <a:cxnSpLocks/>
          </p:cNvCxnSpPr>
          <p:nvPr/>
        </p:nvCxnSpPr>
        <p:spPr>
          <a:xfrm>
            <a:off x="1990665" y="2832434"/>
            <a:ext cx="0" cy="7016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3F5C4DD-52B1-06BF-779C-88D04424CE12}"/>
              </a:ext>
            </a:extLst>
          </p:cNvPr>
          <p:cNvSpPr txBox="1"/>
          <p:nvPr/>
        </p:nvSpPr>
        <p:spPr>
          <a:xfrm>
            <a:off x="5485833" y="1942757"/>
            <a:ext cx="3572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sng" strike="noStrike" kern="1200" cap="none" spc="0" normalizeH="0" baseline="0" noProof="0" dirty="0">
                <a:ln>
                  <a:noFill/>
                </a:ln>
                <a:solidFill>
                  <a:srgbClr val="000000"/>
                </a:solidFill>
                <a:effectLst/>
                <a:uLnTx/>
                <a:uFillTx/>
                <a:latin typeface="Meiryo"/>
                <a:ea typeface="+mn-ea"/>
                <a:cs typeface="+mn-cs"/>
              </a:rPr>
              <a:t>Non-relativistic approximation</a:t>
            </a:r>
            <a:endParaRPr kumimoji="1" lang="ja-JP" altLang="en-US" sz="1800" b="0" i="0" u="sng" strike="noStrike" kern="1200" cap="none" spc="0" normalizeH="0" baseline="0" noProof="0">
              <a:ln>
                <a:noFill/>
              </a:ln>
              <a:solidFill>
                <a:srgbClr val="000000"/>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6066DB4F-9500-5FF9-10B5-DAD09260B322}"/>
                  </a:ext>
                </a:extLst>
              </p:cNvPr>
              <p:cNvSpPr txBox="1"/>
              <p:nvPr/>
            </p:nvSpPr>
            <p:spPr>
              <a:xfrm>
                <a:off x="5770109" y="2283760"/>
                <a:ext cx="16659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num>
                        <m:den>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𝑀</m:t>
                          </m:r>
                        </m:den>
                      </m:f>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=20 </m:t>
                      </m:r>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1" name="テキスト ボックス 20">
                <a:extLst>
                  <a:ext uri="{FF2B5EF4-FFF2-40B4-BE49-F238E27FC236}">
                    <a16:creationId xmlns:a16="http://schemas.microsoft.com/office/drawing/2014/main" id="{00D999B4-6EAA-72A7-03B9-9F71AAB1F443}"/>
                  </a:ext>
                </a:extLst>
              </p:cNvPr>
              <p:cNvSpPr txBox="1">
                <a:spLocks noRot="1" noChangeAspect="1" noMove="1" noResize="1" noEditPoints="1" noAdjustHandles="1" noChangeArrowheads="1" noChangeShapeType="1" noTextEdit="1"/>
              </p:cNvSpPr>
              <p:nvPr/>
            </p:nvSpPr>
            <p:spPr>
              <a:xfrm>
                <a:off x="5770109" y="2283760"/>
                <a:ext cx="1665969" cy="646331"/>
              </a:xfrm>
              <a:prstGeom prst="rect">
                <a:avLst/>
              </a:prstGeom>
              <a:blipFill>
                <a:blip r:embed="rId4"/>
                <a:stretch>
                  <a:fillRect b="-39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id="{BC866CED-EAAA-3350-868E-2ADFF2105A80}"/>
                  </a:ext>
                </a:extLst>
              </p:cNvPr>
              <p:cNvSpPr txBox="1"/>
              <p:nvPr/>
            </p:nvSpPr>
            <p:spPr>
              <a:xfrm>
                <a:off x="7922780" y="2496368"/>
                <a:ext cx="2840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𝑀</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m:rPr>
                              <m:sty m:val="p"/>
                            </m:rPr>
                            <a:rPr kumimoji="1" lang="el-GR"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Λ</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up>
                      </m:s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𝑚𝑎𝑠𝑠</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(1116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𝑀𝑒𝑉</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2" name="テキスト ボックス 21">
                <a:extLst>
                  <a:ext uri="{FF2B5EF4-FFF2-40B4-BE49-F238E27FC236}">
                    <a16:creationId xmlns:a16="http://schemas.microsoft.com/office/drawing/2014/main" id="{1068B701-7BDF-16DA-3BF0-860F365A42BF}"/>
                  </a:ext>
                </a:extLst>
              </p:cNvPr>
              <p:cNvSpPr txBox="1">
                <a:spLocks noRot="1" noChangeAspect="1" noMove="1" noResize="1" noEditPoints="1" noAdjustHandles="1" noChangeArrowheads="1" noChangeShapeType="1" noTextEdit="1"/>
              </p:cNvSpPr>
              <p:nvPr/>
            </p:nvSpPr>
            <p:spPr>
              <a:xfrm>
                <a:off x="7922780" y="2496368"/>
                <a:ext cx="2840906" cy="369332"/>
              </a:xfrm>
              <a:prstGeom prst="rect">
                <a:avLst/>
              </a:prstGeom>
              <a:blipFill>
                <a:blip r:embed="rId5"/>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8D0D3F3-D90F-B55A-1D67-409FAAC967A7}"/>
                  </a:ext>
                </a:extLst>
              </p:cNvPr>
              <p:cNvSpPr txBox="1"/>
              <p:nvPr/>
            </p:nvSpPr>
            <p:spPr>
              <a:xfrm>
                <a:off x="5770109" y="3112340"/>
                <a:ext cx="18211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𝑝</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=211 </m:t>
                      </m:r>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𝑒</m:t>
                      </m:r>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3" name="テキスト ボックス 22">
                <a:extLst>
                  <a:ext uri="{FF2B5EF4-FFF2-40B4-BE49-F238E27FC236}">
                    <a16:creationId xmlns:a16="http://schemas.microsoft.com/office/drawing/2014/main" id="{0DD2C834-2EA5-3D4D-71B3-F5AB53CAA6A5}"/>
                  </a:ext>
                </a:extLst>
              </p:cNvPr>
              <p:cNvSpPr txBox="1">
                <a:spLocks noRot="1" noChangeAspect="1" noMove="1" noResize="1" noEditPoints="1" noAdjustHandles="1" noChangeArrowheads="1" noChangeShapeType="1" noTextEdit="1"/>
              </p:cNvSpPr>
              <p:nvPr/>
            </p:nvSpPr>
            <p:spPr>
              <a:xfrm>
                <a:off x="5770109" y="3112340"/>
                <a:ext cx="1821140" cy="369332"/>
              </a:xfrm>
              <a:prstGeom prst="rect">
                <a:avLst/>
              </a:prstGeom>
              <a:blipFill>
                <a:blip r:embed="rId6"/>
                <a:stretch>
                  <a:fillRect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391F0D6F-69B0-C9B9-EAF8-4060A5FED668}"/>
                  </a:ext>
                </a:extLst>
              </p:cNvPr>
              <p:cNvSpPr txBox="1"/>
              <p:nvPr/>
            </p:nvSpPr>
            <p:spPr>
              <a:xfrm>
                <a:off x="5770109" y="3593704"/>
                <a:ext cx="27165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sym typeface="Wingdings" pitchFamily="2" charset="2"/>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’s velocity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itchFamily="2" charset="2"/>
                      </a:rPr>
                      <m:t>𝑣</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itchFamily="2" charset="2"/>
                      </a:rPr>
                      <m:t>~0.19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sym typeface="Wingdings" pitchFamily="2" charset="2"/>
                      </a:rPr>
                      <m:t>𝑐</m:t>
                    </m:r>
                  </m:oMath>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4" name="テキスト ボックス 23">
                <a:extLst>
                  <a:ext uri="{FF2B5EF4-FFF2-40B4-BE49-F238E27FC236}">
                    <a16:creationId xmlns:a16="http://schemas.microsoft.com/office/drawing/2014/main" id="{CEE138DD-0851-D9EB-BA41-C59CBE13203D}"/>
                  </a:ext>
                </a:extLst>
              </p:cNvPr>
              <p:cNvSpPr txBox="1">
                <a:spLocks noRot="1" noChangeAspect="1" noMove="1" noResize="1" noEditPoints="1" noAdjustHandles="1" noChangeArrowheads="1" noChangeShapeType="1" noTextEdit="1"/>
              </p:cNvSpPr>
              <p:nvPr/>
            </p:nvSpPr>
            <p:spPr>
              <a:xfrm>
                <a:off x="5770109" y="3593704"/>
                <a:ext cx="2716513" cy="369332"/>
              </a:xfrm>
              <a:prstGeom prst="rect">
                <a:avLst/>
              </a:prstGeom>
              <a:blipFill>
                <a:blip r:embed="rId7"/>
                <a:stretch>
                  <a:fillRect l="-1860" t="-17241" b="-27586"/>
                </a:stretch>
              </a:blipFill>
            </p:spPr>
            <p:txBody>
              <a:bodyPr/>
              <a:lstStyle/>
              <a:p>
                <a:r>
                  <a:rPr lang="ja-JP" altLang="en-US">
                    <a:noFill/>
                  </a:rPr>
                  <a:t> </a:t>
                </a:r>
              </a:p>
            </p:txBody>
          </p:sp>
        </mc:Fallback>
      </mc:AlternateContent>
      <p:sp>
        <p:nvSpPr>
          <p:cNvPr id="25" name="円/楕円 24">
            <a:extLst>
              <a:ext uri="{FF2B5EF4-FFF2-40B4-BE49-F238E27FC236}">
                <a16:creationId xmlns:a16="http://schemas.microsoft.com/office/drawing/2014/main" id="{1191448A-DF09-2D88-FB9B-AAEA1BB8BED3}"/>
              </a:ext>
            </a:extLst>
          </p:cNvPr>
          <p:cNvSpPr/>
          <p:nvPr/>
        </p:nvSpPr>
        <p:spPr>
          <a:xfrm>
            <a:off x="1970011" y="4372492"/>
            <a:ext cx="1545021" cy="1545021"/>
          </a:xfrm>
          <a:prstGeom prst="ellipse">
            <a:avLst/>
          </a:prstGeom>
          <a:solidFill>
            <a:srgbClr val="92D050">
              <a:alpha val="60291"/>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弧 26">
            <a:extLst>
              <a:ext uri="{FF2B5EF4-FFF2-40B4-BE49-F238E27FC236}">
                <a16:creationId xmlns:a16="http://schemas.microsoft.com/office/drawing/2014/main" id="{F6E0DFB7-5765-5CA7-3F90-DCEE8FC7B064}"/>
              </a:ext>
            </a:extLst>
          </p:cNvPr>
          <p:cNvSpPr/>
          <p:nvPr/>
        </p:nvSpPr>
        <p:spPr>
          <a:xfrm>
            <a:off x="2146591" y="4537671"/>
            <a:ext cx="1209214" cy="1209214"/>
          </a:xfrm>
          <a:prstGeom prst="arc">
            <a:avLst>
              <a:gd name="adj1" fmla="val 20953954"/>
              <a:gd name="adj2" fmla="val 9960994"/>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6" name="円/楕円 24">
            <a:extLst>
              <a:ext uri="{FF2B5EF4-FFF2-40B4-BE49-F238E27FC236}">
                <a16:creationId xmlns:a16="http://schemas.microsoft.com/office/drawing/2014/main" id="{0F534009-26BE-E1C7-F5A0-38DF1AC6000A}"/>
              </a:ext>
            </a:extLst>
          </p:cNvPr>
          <p:cNvSpPr/>
          <p:nvPr/>
        </p:nvSpPr>
        <p:spPr>
          <a:xfrm>
            <a:off x="3085169" y="5440402"/>
            <a:ext cx="190253" cy="190253"/>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B198D31F-CDFB-EF34-4B9F-9AC39E8FA23F}"/>
                  </a:ext>
                </a:extLst>
              </p:cNvPr>
              <p:cNvSpPr txBox="1"/>
              <p:nvPr/>
            </p:nvSpPr>
            <p:spPr>
              <a:xfrm>
                <a:off x="263518" y="3961868"/>
                <a:ext cx="341298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radius </a:t>
                </a:r>
                <a14:m>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1.2 </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1/3</m:t>
                        </m:r>
                      </m:sup>
                    </m:s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m:rPr>
                        <m:sty m:val="p"/>
                      </m:rPr>
                      <a:rPr kumimoji="1" lang="en-US" altLang="ja-JP"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m:t>
                    </m:r>
                  </m:oMath>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8" name="テキスト ボックス 27">
                <a:extLst>
                  <a:ext uri="{FF2B5EF4-FFF2-40B4-BE49-F238E27FC236}">
                    <a16:creationId xmlns:a16="http://schemas.microsoft.com/office/drawing/2014/main" id="{B2B16552-42B9-C739-9C35-1AE5397F1283}"/>
                  </a:ext>
                </a:extLst>
              </p:cNvPr>
              <p:cNvSpPr txBox="1">
                <a:spLocks noRot="1" noChangeAspect="1" noMove="1" noResize="1" noEditPoints="1" noAdjustHandles="1" noChangeArrowheads="1" noChangeShapeType="1" noTextEdit="1"/>
              </p:cNvSpPr>
              <p:nvPr/>
            </p:nvSpPr>
            <p:spPr>
              <a:xfrm>
                <a:off x="263518" y="3961868"/>
                <a:ext cx="3412986" cy="379656"/>
              </a:xfrm>
              <a:prstGeom prst="rect">
                <a:avLst/>
              </a:prstGeom>
              <a:blipFill>
                <a:blip r:embed="rId8"/>
                <a:stretch>
                  <a:fillRect l="-1481" b="-26667"/>
                </a:stretch>
              </a:blipFill>
            </p:spPr>
            <p:txBody>
              <a:bodyPr/>
              <a:lstStyle/>
              <a:p>
                <a:r>
                  <a:rPr lang="ja-JP" altLang="en-US">
                    <a:noFill/>
                  </a:rPr>
                  <a:t> </a:t>
                </a:r>
              </a:p>
            </p:txBody>
          </p:sp>
        </mc:Fallback>
      </mc:AlternateContent>
      <p:cxnSp>
        <p:nvCxnSpPr>
          <p:cNvPr id="30" name="直線コネクタ 29">
            <a:extLst>
              <a:ext uri="{FF2B5EF4-FFF2-40B4-BE49-F238E27FC236}">
                <a16:creationId xmlns:a16="http://schemas.microsoft.com/office/drawing/2014/main" id="{469797C1-938D-E2C5-0300-B1DBB8A69109}"/>
              </a:ext>
            </a:extLst>
          </p:cNvPr>
          <p:cNvCxnSpPr>
            <a:endCxn id="25" idx="1"/>
          </p:cNvCxnSpPr>
          <p:nvPr/>
        </p:nvCxnSpPr>
        <p:spPr>
          <a:xfrm flipH="1" flipV="1">
            <a:off x="2196274" y="4598755"/>
            <a:ext cx="554924" cy="543523"/>
          </a:xfrm>
          <a:prstGeom prst="line">
            <a:avLst/>
          </a:prstGeom>
          <a:ln w="28575"/>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364A1302-15D7-7631-9B54-594F8C20F5E3}"/>
              </a:ext>
            </a:extLst>
          </p:cNvPr>
          <p:cNvSpPr txBox="1"/>
          <p:nvPr/>
        </p:nvSpPr>
        <p:spPr>
          <a:xfrm>
            <a:off x="5423892" y="4083620"/>
            <a:ext cx="40243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Let’s take nuclear radius R = 3 </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fm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2" name="テキスト ボックス 31">
            <a:extLst>
              <a:ext uri="{FF2B5EF4-FFF2-40B4-BE49-F238E27FC236}">
                <a16:creationId xmlns:a16="http://schemas.microsoft.com/office/drawing/2014/main" id="{A541C34F-ABD6-D82B-DC47-A10D30A77F72}"/>
              </a:ext>
            </a:extLst>
          </p:cNvPr>
          <p:cNvSpPr txBox="1"/>
          <p:nvPr/>
        </p:nvSpPr>
        <p:spPr>
          <a:xfrm>
            <a:off x="5423892" y="4537671"/>
            <a:ext cx="48749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Period T</a:t>
            </a:r>
            <a:r>
              <a:rPr kumimoji="1" lang="ja-JP" altLang="en-US" sz="1800" b="0" i="0" u="none" strike="noStrike" kern="1200" cap="none" spc="0" normalizeH="0" baseline="0" noProof="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for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 circular motion in nucleus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id="{54685350-01A3-17E9-6D37-9BD4E75C5DCC}"/>
                  </a:ext>
                </a:extLst>
              </p:cNvPr>
              <p:cNvSpPr txBox="1"/>
              <p:nvPr/>
            </p:nvSpPr>
            <p:spPr>
              <a:xfrm>
                <a:off x="5874377" y="4917423"/>
                <a:ext cx="4763612" cy="60952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𝑅</m:t>
                          </m:r>
                        </m:num>
                        <m:den>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den>
                      </m:f>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−15</m:t>
                              </m:r>
                            </m:sup>
                          </m:s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num>
                        <m:den>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0.19</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8</m:t>
                              </m:r>
                            </m:sup>
                          </m:s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en>
                      </m:f>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=33</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m:t>
                          </m:r>
                        </m:e>
                        <m: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−23</m:t>
                          </m:r>
                        </m:sup>
                      </m:sSup>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33" name="テキスト ボックス 32">
                <a:extLst>
                  <a:ext uri="{FF2B5EF4-FFF2-40B4-BE49-F238E27FC236}">
                    <a16:creationId xmlns:a16="http://schemas.microsoft.com/office/drawing/2014/main" id="{64825E90-BC6A-8862-BA3E-223F5E6D2A51}"/>
                  </a:ext>
                </a:extLst>
              </p:cNvPr>
              <p:cNvSpPr txBox="1">
                <a:spLocks noRot="1" noChangeAspect="1" noMove="1" noResize="1" noEditPoints="1" noAdjustHandles="1" noChangeArrowheads="1" noChangeShapeType="1" noTextEdit="1"/>
              </p:cNvSpPr>
              <p:nvPr/>
            </p:nvSpPr>
            <p:spPr>
              <a:xfrm>
                <a:off x="5874377" y="4917423"/>
                <a:ext cx="4763612" cy="609526"/>
              </a:xfrm>
              <a:prstGeom prst="rect">
                <a:avLst/>
              </a:prstGeom>
              <a:blipFill>
                <a:blip r:embed="rId9"/>
                <a:stretch>
                  <a:fillRect l="-266" t="-4082" r="-1064" b="-16327"/>
                </a:stretch>
              </a:blipFill>
            </p:spPr>
            <p:txBody>
              <a:bodyPr/>
              <a:lstStyle/>
              <a:p>
                <a:r>
                  <a:rPr lang="ja-JP" altLang="en-US">
                    <a:noFill/>
                  </a:rPr>
                  <a:t> </a:t>
                </a:r>
              </a:p>
            </p:txBody>
          </p:sp>
        </mc:Fallback>
      </mc:AlternateContent>
      <p:sp>
        <p:nvSpPr>
          <p:cNvPr id="34" name="テキスト ボックス 33">
            <a:extLst>
              <a:ext uri="{FF2B5EF4-FFF2-40B4-BE49-F238E27FC236}">
                <a16:creationId xmlns:a16="http://schemas.microsoft.com/office/drawing/2014/main" id="{22BCB5CD-81B4-96DE-48A7-2BB7A6BDE566}"/>
              </a:ext>
            </a:extLst>
          </p:cNvPr>
          <p:cNvSpPr txBox="1"/>
          <p:nvPr/>
        </p:nvSpPr>
        <p:spPr>
          <a:xfrm>
            <a:off x="3917408" y="5645427"/>
            <a:ext cx="82559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Therefore, during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 lifetime of 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-10</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[s],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can rotate ~3x10</a:t>
            </a:r>
            <a:r>
              <a:rPr kumimoji="1" lang="en-US" altLang="ja-JP" sz="1800" b="0" i="0" u="none" strike="noStrike" kern="1200" cap="none" spc="0" normalizeH="0" baseline="30000" noProof="0" dirty="0">
                <a:ln>
                  <a:noFill/>
                </a:ln>
                <a:solidFill>
                  <a:srgbClr val="000000"/>
                </a:solidFill>
                <a:effectLst/>
                <a:uLnTx/>
                <a:uFillTx/>
                <a:latin typeface="Meiryo"/>
                <a:ea typeface="+mn-ea"/>
                <a:cs typeface="+mn-cs"/>
              </a:rPr>
              <a:t>11</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times.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5" name="テキスト ボックス 34">
            <a:extLst>
              <a:ext uri="{FF2B5EF4-FFF2-40B4-BE49-F238E27FC236}">
                <a16:creationId xmlns:a16="http://schemas.microsoft.com/office/drawing/2014/main" id="{38BB2416-03AC-0F51-B841-E107C0BC751B}"/>
              </a:ext>
            </a:extLst>
          </p:cNvPr>
          <p:cNvSpPr txBox="1"/>
          <p:nvPr/>
        </p:nvSpPr>
        <p:spPr>
          <a:xfrm>
            <a:off x="4086731" y="6158337"/>
            <a:ext cx="6083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hypernuclei</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can be regarded as quasi stable nuclei</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2828386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A3A15-DE2B-0193-0782-887A3C0112A3}"/>
            </a:ext>
          </a:extLst>
        </p:cNvPr>
        <p:cNvGrpSpPr/>
        <p:nvPr/>
      </p:nvGrpSpPr>
      <p:grpSpPr>
        <a:xfrm>
          <a:off x="0" y="0"/>
          <a:ext cx="0" cy="0"/>
          <a:chOff x="0" y="0"/>
          <a:chExt cx="0" cy="0"/>
        </a:xfrm>
      </p:grpSpPr>
      <p:pic>
        <p:nvPicPr>
          <p:cNvPr id="14" name="図 13" descr="写真, ワイヤー, 座る, スキー が含まれている画像&#10;&#10;自動的に生成された説明">
            <a:extLst>
              <a:ext uri="{FF2B5EF4-FFF2-40B4-BE49-F238E27FC236}">
                <a16:creationId xmlns:a16="http://schemas.microsoft.com/office/drawing/2014/main" id="{1E5FB100-0ED6-6F9C-B241-BEFAF9BB67D9}"/>
              </a:ext>
            </a:extLst>
          </p:cNvPr>
          <p:cNvPicPr>
            <a:picLocks noChangeAspect="1"/>
          </p:cNvPicPr>
          <p:nvPr/>
        </p:nvPicPr>
        <p:blipFill>
          <a:blip r:embed="rId3"/>
          <a:stretch>
            <a:fillRect/>
          </a:stretch>
        </p:blipFill>
        <p:spPr>
          <a:xfrm>
            <a:off x="7123206" y="1975039"/>
            <a:ext cx="3698843" cy="4882961"/>
          </a:xfrm>
          <a:prstGeom prst="rect">
            <a:avLst/>
          </a:prstGeom>
        </p:spPr>
      </p:pic>
      <p:sp>
        <p:nvSpPr>
          <p:cNvPr id="2" name="タイトル 1">
            <a:extLst>
              <a:ext uri="{FF2B5EF4-FFF2-40B4-BE49-F238E27FC236}">
                <a16:creationId xmlns:a16="http://schemas.microsoft.com/office/drawing/2014/main" id="{AA354E68-38DF-7327-3EA3-75CF210828CC}"/>
              </a:ext>
            </a:extLst>
          </p:cNvPr>
          <p:cNvSpPr>
            <a:spLocks noGrp="1"/>
          </p:cNvSpPr>
          <p:nvPr>
            <p:ph type="title"/>
          </p:nvPr>
        </p:nvSpPr>
        <p:spPr/>
        <p:txBody>
          <a:bodyPr/>
          <a:lstStyle/>
          <a:p>
            <a:r>
              <a:rPr kumimoji="1" lang="en-US" altLang="ja-JP" dirty="0"/>
              <a:t>First discovery of </a:t>
            </a:r>
            <a:r>
              <a:rPr kumimoji="1" lang="en-US" altLang="ja-JP" dirty="0" err="1"/>
              <a:t>hypernuclei</a:t>
            </a:r>
            <a:endParaRPr kumimoji="1" lang="ja-JP" altLang="en-US"/>
          </a:p>
        </p:txBody>
      </p:sp>
      <p:sp>
        <p:nvSpPr>
          <p:cNvPr id="3" name="コンテンツ プレースホルダー 2">
            <a:extLst>
              <a:ext uri="{FF2B5EF4-FFF2-40B4-BE49-F238E27FC236}">
                <a16:creationId xmlns:a16="http://schemas.microsoft.com/office/drawing/2014/main" id="{33D5A051-108F-D1CD-A984-F15E5522643B}"/>
              </a:ext>
            </a:extLst>
          </p:cNvPr>
          <p:cNvSpPr>
            <a:spLocks noGrp="1"/>
          </p:cNvSpPr>
          <p:nvPr>
            <p:ph idx="1"/>
          </p:nvPr>
        </p:nvSpPr>
        <p:spPr>
          <a:xfrm>
            <a:off x="458694" y="1428750"/>
            <a:ext cx="11274612" cy="4195763"/>
          </a:xfrm>
        </p:spPr>
        <p:txBody>
          <a:bodyPr/>
          <a:lstStyle/>
          <a:p>
            <a:r>
              <a:rPr kumimoji="1" lang="en-US" altLang="ja-JP" dirty="0">
                <a:latin typeface="Symbol" pitchFamily="2" charset="2"/>
              </a:rPr>
              <a:t>L</a:t>
            </a:r>
            <a:r>
              <a:rPr kumimoji="1" lang="en-US" altLang="ja-JP" dirty="0"/>
              <a:t> </a:t>
            </a:r>
            <a:r>
              <a:rPr kumimoji="1" lang="en-US" altLang="ja-JP" dirty="0" err="1"/>
              <a:t>hypernucleus</a:t>
            </a:r>
            <a:r>
              <a:rPr kumimoji="1" lang="en-US" altLang="ja-JP" dirty="0"/>
              <a:t> was discovered by Polish physicists Marion </a:t>
            </a:r>
            <a:r>
              <a:rPr kumimoji="1" lang="en-US" altLang="ja-JP" dirty="0" err="1"/>
              <a:t>Danysz</a:t>
            </a:r>
            <a:r>
              <a:rPr kumimoji="1" lang="en-US" altLang="ja-JP" dirty="0"/>
              <a:t> and Jerzy </a:t>
            </a:r>
            <a:r>
              <a:rPr kumimoji="1" lang="en-US" altLang="ja-JP" dirty="0" err="1"/>
              <a:t>Pniewski</a:t>
            </a:r>
            <a:r>
              <a:rPr kumimoji="1" lang="en-US" altLang="ja-JP" dirty="0"/>
              <a:t>.(1952)</a:t>
            </a:r>
          </a:p>
          <a:p>
            <a:pPr lvl="1"/>
            <a:r>
              <a:rPr kumimoji="1" lang="en-US" altLang="ja-JP" dirty="0"/>
              <a:t>Nuclear emulsion plate irradiated to </a:t>
            </a:r>
          </a:p>
          <a:p>
            <a:pPr marL="457200" lvl="1" indent="0">
              <a:buNone/>
            </a:pPr>
            <a:r>
              <a:rPr kumimoji="1" lang="en-US" altLang="ja-JP" dirty="0"/>
              <a:t>   cosmic rays on a balloon</a:t>
            </a:r>
            <a:endParaRPr kumimoji="1" lang="ja-JP" altLang="en-US"/>
          </a:p>
        </p:txBody>
      </p:sp>
      <p:cxnSp>
        <p:nvCxnSpPr>
          <p:cNvPr id="7" name="直線矢印コネクタ 6">
            <a:extLst>
              <a:ext uri="{FF2B5EF4-FFF2-40B4-BE49-F238E27FC236}">
                <a16:creationId xmlns:a16="http://schemas.microsoft.com/office/drawing/2014/main" id="{270C837A-0DC4-9FD6-8BD6-C3F107CF4ECA}"/>
              </a:ext>
            </a:extLst>
          </p:cNvPr>
          <p:cNvCxnSpPr>
            <a:cxnSpLocks/>
          </p:cNvCxnSpPr>
          <p:nvPr/>
        </p:nvCxnSpPr>
        <p:spPr>
          <a:xfrm flipH="1">
            <a:off x="9093200" y="2008902"/>
            <a:ext cx="304800" cy="745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75FE128-D2B0-C185-63AF-5ECF7327D31B}"/>
              </a:ext>
            </a:extLst>
          </p:cNvPr>
          <p:cNvSpPr txBox="1"/>
          <p:nvPr/>
        </p:nvSpPr>
        <p:spPr>
          <a:xfrm>
            <a:off x="9365033" y="2196941"/>
            <a:ext cx="3257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p</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cxnSp>
        <p:nvCxnSpPr>
          <p:cNvPr id="10" name="直線矢印コネクタ 9">
            <a:extLst>
              <a:ext uri="{FF2B5EF4-FFF2-40B4-BE49-F238E27FC236}">
                <a16:creationId xmlns:a16="http://schemas.microsoft.com/office/drawing/2014/main" id="{90CCB108-7FEC-6900-152D-C823D525D9B6}"/>
              </a:ext>
            </a:extLst>
          </p:cNvPr>
          <p:cNvCxnSpPr>
            <a:cxnSpLocks/>
          </p:cNvCxnSpPr>
          <p:nvPr/>
        </p:nvCxnSpPr>
        <p:spPr>
          <a:xfrm>
            <a:off x="8826500" y="3922012"/>
            <a:ext cx="266700" cy="13331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AAAA5FBE-9F1A-7B1D-9D56-5BE18C0E55D6}"/>
              </a:ext>
            </a:extLst>
          </p:cNvPr>
          <p:cNvSpPr txBox="1"/>
          <p:nvPr/>
        </p:nvSpPr>
        <p:spPr>
          <a:xfrm>
            <a:off x="7463881" y="4885849"/>
            <a:ext cx="15087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Hypernuclei</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2" name="テキスト ボックス 11">
            <a:extLst>
              <a:ext uri="{FF2B5EF4-FFF2-40B4-BE49-F238E27FC236}">
                <a16:creationId xmlns:a16="http://schemas.microsoft.com/office/drawing/2014/main" id="{C29F4C63-7F03-6098-AFB5-D97D85366D7A}"/>
              </a:ext>
            </a:extLst>
          </p:cNvPr>
          <p:cNvSpPr txBox="1"/>
          <p:nvPr/>
        </p:nvSpPr>
        <p:spPr>
          <a:xfrm>
            <a:off x="9093200" y="6131480"/>
            <a:ext cx="838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decay</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18" name="図 17" descr="スーツを着た男性の白黒写真&#10;&#10;自動的に生成された説明">
            <a:extLst>
              <a:ext uri="{FF2B5EF4-FFF2-40B4-BE49-F238E27FC236}">
                <a16:creationId xmlns:a16="http://schemas.microsoft.com/office/drawing/2014/main" id="{2EE229A2-C306-AD52-362C-A6F28B2B1F88}"/>
              </a:ext>
            </a:extLst>
          </p:cNvPr>
          <p:cNvPicPr>
            <a:picLocks noChangeAspect="1"/>
          </p:cNvPicPr>
          <p:nvPr/>
        </p:nvPicPr>
        <p:blipFill>
          <a:blip r:embed="rId4"/>
          <a:stretch>
            <a:fillRect/>
          </a:stretch>
        </p:blipFill>
        <p:spPr>
          <a:xfrm>
            <a:off x="2260109" y="3414012"/>
            <a:ext cx="2281887" cy="2970927"/>
          </a:xfrm>
          <a:prstGeom prst="rect">
            <a:avLst/>
          </a:prstGeom>
        </p:spPr>
      </p:pic>
      <p:grpSp>
        <p:nvGrpSpPr>
          <p:cNvPr id="19" name="グループ化 29">
            <a:extLst>
              <a:ext uri="{FF2B5EF4-FFF2-40B4-BE49-F238E27FC236}">
                <a16:creationId xmlns:a16="http://schemas.microsoft.com/office/drawing/2014/main" id="{3A9436B3-12C1-A05C-A075-9343815DCCFC}"/>
              </a:ext>
            </a:extLst>
          </p:cNvPr>
          <p:cNvGrpSpPr/>
          <p:nvPr/>
        </p:nvGrpSpPr>
        <p:grpSpPr>
          <a:xfrm>
            <a:off x="8731286" y="3273797"/>
            <a:ext cx="431667" cy="427224"/>
            <a:chOff x="0" y="-1"/>
            <a:chExt cx="745067" cy="737399"/>
          </a:xfrm>
        </p:grpSpPr>
        <p:sp>
          <p:nvSpPr>
            <p:cNvPr id="20" name="円/楕円 27">
              <a:extLst>
                <a:ext uri="{FF2B5EF4-FFF2-40B4-BE49-F238E27FC236}">
                  <a16:creationId xmlns:a16="http://schemas.microsoft.com/office/drawing/2014/main" id="{4B4C7EAC-C4F4-B525-BFEE-470B722E8DCE}"/>
                </a:ext>
              </a:extLst>
            </p:cNvPr>
            <p:cNvSpPr/>
            <p:nvPr/>
          </p:nvSpPr>
          <p:spPr>
            <a:xfrm>
              <a:off x="32673" y="44268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1" name="円/楕円 13">
              <a:extLst>
                <a:ext uri="{FF2B5EF4-FFF2-40B4-BE49-F238E27FC236}">
                  <a16:creationId xmlns:a16="http://schemas.microsoft.com/office/drawing/2014/main" id="{D7940A96-8B57-37C1-7FFA-9AB72FA92218}"/>
                </a:ext>
              </a:extLst>
            </p:cNvPr>
            <p:cNvSpPr/>
            <p:nvPr/>
          </p:nvSpPr>
          <p:spPr>
            <a:xfrm>
              <a:off x="0" y="220783"/>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2" name="円/楕円 14">
              <a:extLst>
                <a:ext uri="{FF2B5EF4-FFF2-40B4-BE49-F238E27FC236}">
                  <a16:creationId xmlns:a16="http://schemas.microsoft.com/office/drawing/2014/main" id="{59BA82AC-B982-7B2E-668D-4C51D0FF0028}"/>
                </a:ext>
              </a:extLst>
            </p:cNvPr>
            <p:cNvSpPr/>
            <p:nvPr/>
          </p:nvSpPr>
          <p:spPr>
            <a:xfrm>
              <a:off x="231974" y="-1"/>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3" name="円/楕円 15">
              <a:extLst>
                <a:ext uri="{FF2B5EF4-FFF2-40B4-BE49-F238E27FC236}">
                  <a16:creationId xmlns:a16="http://schemas.microsoft.com/office/drawing/2014/main" id="{221D8F91-A403-FFFB-CEF9-7F9736B7952C}"/>
                </a:ext>
              </a:extLst>
            </p:cNvPr>
            <p:cNvSpPr/>
            <p:nvPr/>
          </p:nvSpPr>
          <p:spPr>
            <a:xfrm>
              <a:off x="116425" y="239832"/>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4" name="円/楕円 16">
              <a:extLst>
                <a:ext uri="{FF2B5EF4-FFF2-40B4-BE49-F238E27FC236}">
                  <a16:creationId xmlns:a16="http://schemas.microsoft.com/office/drawing/2014/main" id="{EA5733B2-1535-CC31-9B50-800917449B99}"/>
                </a:ext>
              </a:extLst>
            </p:cNvPr>
            <p:cNvSpPr/>
            <p:nvPr/>
          </p:nvSpPr>
          <p:spPr>
            <a:xfrm>
              <a:off x="221911" y="471670"/>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7">
              <a:extLst>
                <a:ext uri="{FF2B5EF4-FFF2-40B4-BE49-F238E27FC236}">
                  <a16:creationId xmlns:a16="http://schemas.microsoft.com/office/drawing/2014/main" id="{05BB206F-1F07-B755-775B-82A1ED1F6966}"/>
                </a:ext>
              </a:extLst>
            </p:cNvPr>
            <p:cNvSpPr/>
            <p:nvPr/>
          </p:nvSpPr>
          <p:spPr>
            <a:xfrm>
              <a:off x="355731" y="350148"/>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6" name="円/楕円 18">
              <a:extLst>
                <a:ext uri="{FF2B5EF4-FFF2-40B4-BE49-F238E27FC236}">
                  <a16:creationId xmlns:a16="http://schemas.microsoft.com/office/drawing/2014/main" id="{88C80787-BE70-BB7C-16F9-7B5FC2F066ED}"/>
                </a:ext>
              </a:extLst>
            </p:cNvPr>
            <p:cNvSpPr/>
            <p:nvPr/>
          </p:nvSpPr>
          <p:spPr>
            <a:xfrm>
              <a:off x="401280" y="504547"/>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7" name="円/楕円 19">
              <a:extLst>
                <a:ext uri="{FF2B5EF4-FFF2-40B4-BE49-F238E27FC236}">
                  <a16:creationId xmlns:a16="http://schemas.microsoft.com/office/drawing/2014/main" id="{01144D6F-D0D2-D39B-47AB-52695BA4D053}"/>
                </a:ext>
              </a:extLst>
            </p:cNvPr>
            <p:cNvSpPr/>
            <p:nvPr/>
          </p:nvSpPr>
          <p:spPr>
            <a:xfrm>
              <a:off x="463949" y="137719"/>
              <a:ext cx="232851" cy="23285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8" name="円/楕円 20">
              <a:extLst>
                <a:ext uri="{FF2B5EF4-FFF2-40B4-BE49-F238E27FC236}">
                  <a16:creationId xmlns:a16="http://schemas.microsoft.com/office/drawing/2014/main" id="{8308E287-597F-A4ED-55A2-BC796966E929}"/>
                </a:ext>
              </a:extLst>
            </p:cNvPr>
            <p:cNvSpPr/>
            <p:nvPr/>
          </p:nvSpPr>
          <p:spPr>
            <a:xfrm>
              <a:off x="512216" y="24259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9" name="円/楕円 21">
              <a:extLst>
                <a:ext uri="{FF2B5EF4-FFF2-40B4-BE49-F238E27FC236}">
                  <a16:creationId xmlns:a16="http://schemas.microsoft.com/office/drawing/2014/main" id="{C46DA448-82CA-79F3-986A-09145ECC7C9D}"/>
                </a:ext>
              </a:extLst>
            </p:cNvPr>
            <p:cNvSpPr/>
            <p:nvPr/>
          </p:nvSpPr>
          <p:spPr>
            <a:xfrm>
              <a:off x="445346" y="300258"/>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0" name="円/楕円 22">
              <a:extLst>
                <a:ext uri="{FF2B5EF4-FFF2-40B4-BE49-F238E27FC236}">
                  <a16:creationId xmlns:a16="http://schemas.microsoft.com/office/drawing/2014/main" id="{59A4EC0C-7ACD-2213-6D1C-6D81945FE8DD}"/>
                </a:ext>
              </a:extLst>
            </p:cNvPr>
            <p:cNvSpPr/>
            <p:nvPr/>
          </p:nvSpPr>
          <p:spPr>
            <a:xfrm>
              <a:off x="90207" y="400101"/>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1" name="円/楕円 23">
              <a:extLst>
                <a:ext uri="{FF2B5EF4-FFF2-40B4-BE49-F238E27FC236}">
                  <a16:creationId xmlns:a16="http://schemas.microsoft.com/office/drawing/2014/main" id="{BE31734C-4B79-197D-561E-EA32BB5A4FC3}"/>
                </a:ext>
              </a:extLst>
            </p:cNvPr>
            <p:cNvSpPr/>
            <p:nvPr/>
          </p:nvSpPr>
          <p:spPr>
            <a:xfrm>
              <a:off x="260704" y="253970"/>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3" name="円/楕円 25">
              <a:extLst>
                <a:ext uri="{FF2B5EF4-FFF2-40B4-BE49-F238E27FC236}">
                  <a16:creationId xmlns:a16="http://schemas.microsoft.com/office/drawing/2014/main" id="{0B328A2A-2A64-96E0-92C2-54B5F6F12BD6}"/>
                </a:ext>
              </a:extLst>
            </p:cNvPr>
            <p:cNvSpPr/>
            <p:nvPr/>
          </p:nvSpPr>
          <p:spPr>
            <a:xfrm>
              <a:off x="440019" y="403117"/>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4" name="円/楕円 26">
              <a:extLst>
                <a:ext uri="{FF2B5EF4-FFF2-40B4-BE49-F238E27FC236}">
                  <a16:creationId xmlns:a16="http://schemas.microsoft.com/office/drawing/2014/main" id="{DDB363ED-E3EA-78C0-697C-49FEF7E7BE05}"/>
                </a:ext>
              </a:extLst>
            </p:cNvPr>
            <p:cNvSpPr/>
            <p:nvPr/>
          </p:nvSpPr>
          <p:spPr>
            <a:xfrm>
              <a:off x="110843" y="95679"/>
              <a:ext cx="232851" cy="23285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5" name="円/楕円 28">
              <a:extLst>
                <a:ext uri="{FF2B5EF4-FFF2-40B4-BE49-F238E27FC236}">
                  <a16:creationId xmlns:a16="http://schemas.microsoft.com/office/drawing/2014/main" id="{603E52AF-380F-B5CD-E75D-122CF854F476}"/>
                </a:ext>
              </a:extLst>
            </p:cNvPr>
            <p:cNvSpPr/>
            <p:nvPr/>
          </p:nvSpPr>
          <p:spPr>
            <a:xfrm>
              <a:off x="360556" y="52329"/>
              <a:ext cx="232851" cy="232852"/>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41" name="グループ化 40">
            <a:extLst>
              <a:ext uri="{FF2B5EF4-FFF2-40B4-BE49-F238E27FC236}">
                <a16:creationId xmlns:a16="http://schemas.microsoft.com/office/drawing/2014/main" id="{F04DAEE3-B530-202A-888D-516C11EC5741}"/>
              </a:ext>
            </a:extLst>
          </p:cNvPr>
          <p:cNvGrpSpPr/>
          <p:nvPr/>
        </p:nvGrpSpPr>
        <p:grpSpPr>
          <a:xfrm>
            <a:off x="8705223" y="4516517"/>
            <a:ext cx="242554" cy="251230"/>
            <a:chOff x="10894167" y="3848280"/>
            <a:chExt cx="242554" cy="251230"/>
          </a:xfrm>
        </p:grpSpPr>
        <p:sp>
          <p:nvSpPr>
            <p:cNvPr id="38" name="円/楕円 25">
              <a:extLst>
                <a:ext uri="{FF2B5EF4-FFF2-40B4-BE49-F238E27FC236}">
                  <a16:creationId xmlns:a16="http://schemas.microsoft.com/office/drawing/2014/main" id="{90563708-F277-5A20-BCFA-2C0194DADE8C}"/>
                </a:ext>
              </a:extLst>
            </p:cNvPr>
            <p:cNvSpPr/>
            <p:nvPr/>
          </p:nvSpPr>
          <p:spPr>
            <a:xfrm>
              <a:off x="11001815" y="3848280"/>
              <a:ext cx="134906" cy="13490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9" name="円/楕円 18">
              <a:extLst>
                <a:ext uri="{FF2B5EF4-FFF2-40B4-BE49-F238E27FC236}">
                  <a16:creationId xmlns:a16="http://schemas.microsoft.com/office/drawing/2014/main" id="{AA7D8932-CA4E-B152-47C0-8A4021273399}"/>
                </a:ext>
              </a:extLst>
            </p:cNvPr>
            <p:cNvSpPr/>
            <p:nvPr/>
          </p:nvSpPr>
          <p:spPr>
            <a:xfrm>
              <a:off x="10894167" y="3859593"/>
              <a:ext cx="134906" cy="13490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40" name="円/楕円 13">
              <a:extLst>
                <a:ext uri="{FF2B5EF4-FFF2-40B4-BE49-F238E27FC236}">
                  <a16:creationId xmlns:a16="http://schemas.microsoft.com/office/drawing/2014/main" id="{0B4D0CC3-B799-E5C7-0106-B42979564F64}"/>
                </a:ext>
              </a:extLst>
            </p:cNvPr>
            <p:cNvSpPr/>
            <p:nvPr/>
          </p:nvSpPr>
          <p:spPr>
            <a:xfrm>
              <a:off x="11000893" y="3964604"/>
              <a:ext cx="134906" cy="13490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円/楕円 24">
              <a:extLst>
                <a:ext uri="{FF2B5EF4-FFF2-40B4-BE49-F238E27FC236}">
                  <a16:creationId xmlns:a16="http://schemas.microsoft.com/office/drawing/2014/main" id="{76C1AB3A-38B1-9EA6-703B-E86F13F33A68}"/>
                </a:ext>
              </a:extLst>
            </p:cNvPr>
            <p:cNvSpPr/>
            <p:nvPr/>
          </p:nvSpPr>
          <p:spPr>
            <a:xfrm>
              <a:off x="10898974" y="3964546"/>
              <a:ext cx="134906" cy="134906"/>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sp>
        <p:nvSpPr>
          <p:cNvPr id="42" name="円/楕円 14">
            <a:extLst>
              <a:ext uri="{FF2B5EF4-FFF2-40B4-BE49-F238E27FC236}">
                <a16:creationId xmlns:a16="http://schemas.microsoft.com/office/drawing/2014/main" id="{5690E608-E896-55C6-B55A-177061D92E5F}"/>
              </a:ext>
            </a:extLst>
          </p:cNvPr>
          <p:cNvSpPr/>
          <p:nvPr/>
        </p:nvSpPr>
        <p:spPr>
          <a:xfrm>
            <a:off x="9323074" y="2536539"/>
            <a:ext cx="134906" cy="134906"/>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Tree>
    <p:extLst>
      <p:ext uri="{BB962C8B-B14F-4D97-AF65-F5344CB8AC3E}">
        <p14:creationId xmlns:p14="http://schemas.microsoft.com/office/powerpoint/2010/main" val="31458496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a:extLst>
              <a:ext uri="{FF2B5EF4-FFF2-40B4-BE49-F238E27FC236}">
                <a16:creationId xmlns:a16="http://schemas.microsoft.com/office/drawing/2014/main" id="{9BEC920F-3B8C-BB2F-824F-01062460507A}"/>
              </a:ext>
            </a:extLst>
          </p:cNvPr>
          <p:cNvSpPr/>
          <p:nvPr/>
        </p:nvSpPr>
        <p:spPr>
          <a:xfrm>
            <a:off x="532851" y="1618633"/>
            <a:ext cx="5181600" cy="2030695"/>
          </a:xfrm>
          <a:prstGeom prst="roundRect">
            <a:avLst>
              <a:gd name="adj" fmla="val 182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A6E3332-38E4-2186-0858-B4C456D997B7}"/>
              </a:ext>
            </a:extLst>
          </p:cNvPr>
          <p:cNvSpPr>
            <a:spLocks noGrp="1"/>
          </p:cNvSpPr>
          <p:nvPr>
            <p:ph type="title"/>
          </p:nvPr>
        </p:nvSpPr>
        <p:spPr>
          <a:xfrm>
            <a:off x="838200" y="76062"/>
            <a:ext cx="10515600" cy="745573"/>
          </a:xfrm>
        </p:spPr>
        <p:txBody>
          <a:bodyPr>
            <a:noAutofit/>
          </a:bodyPr>
          <a:lstStyle/>
          <a:p>
            <a:r>
              <a:rPr kumimoji="1" lang="en-US" altLang="ja-JP" sz="2800" dirty="0"/>
              <a:t>Origin of the density dependence of </a:t>
            </a:r>
            <a:r>
              <a:rPr kumimoji="1" lang="en-US" altLang="ja-JP" sz="2800" dirty="0">
                <a:latin typeface="Symbol" pitchFamily="2" charset="2"/>
              </a:rPr>
              <a:t>L</a:t>
            </a:r>
            <a:r>
              <a:rPr kumimoji="1" lang="en-US" altLang="ja-JP" sz="2800" dirty="0"/>
              <a:t>N interaction</a:t>
            </a:r>
            <a:endParaRPr kumimoji="1" lang="ja-JP" altLang="en-US" sz="2800"/>
          </a:p>
        </p:txBody>
      </p:sp>
      <p:sp>
        <p:nvSpPr>
          <p:cNvPr id="4" name="スライド番号プレースホルダー 3">
            <a:extLst>
              <a:ext uri="{FF2B5EF4-FFF2-40B4-BE49-F238E27FC236}">
                <a16:creationId xmlns:a16="http://schemas.microsoft.com/office/drawing/2014/main" id="{E96142A0-DD6E-1BDF-1886-7D5D3D346950}"/>
              </a:ext>
            </a:extLst>
          </p:cNvPr>
          <p:cNvSpPr>
            <a:spLocks noGrp="1"/>
          </p:cNvSpPr>
          <p:nvPr>
            <p:ph type="sldNum" sz="quarter" idx="12"/>
          </p:nvPr>
        </p:nvSpPr>
        <p:spPr/>
        <p:txBody>
          <a:bodyPr/>
          <a:lstStyle/>
          <a:p>
            <a:fld id="{11A71338-8BA2-4C79-A6C5-5A8E30081D0C}" type="slidenum">
              <a:rPr lang="en-US" smtClean="0"/>
              <a:pPr/>
              <a:t>64</a:t>
            </a:fld>
            <a:endParaRPr lang="en-US" dirty="0"/>
          </a:p>
        </p:txBody>
      </p:sp>
      <p:sp>
        <p:nvSpPr>
          <p:cNvPr id="5" name="テキスト ボックス 4">
            <a:extLst>
              <a:ext uri="{FF2B5EF4-FFF2-40B4-BE49-F238E27FC236}">
                <a16:creationId xmlns:a16="http://schemas.microsoft.com/office/drawing/2014/main" id="{DAB3D6C8-7BA3-0C16-C5B5-C98D1A0BFCEF}"/>
              </a:ext>
            </a:extLst>
          </p:cNvPr>
          <p:cNvSpPr txBox="1"/>
          <p:nvPr/>
        </p:nvSpPr>
        <p:spPr>
          <a:xfrm>
            <a:off x="212415" y="816502"/>
            <a:ext cx="6452407" cy="400110"/>
          </a:xfrm>
          <a:prstGeom prst="rect">
            <a:avLst/>
          </a:prstGeom>
          <a:noFill/>
        </p:spPr>
        <p:txBody>
          <a:bodyPr wrap="none" rtlCol="0">
            <a:spAutoFit/>
          </a:bodyPr>
          <a:lstStyle/>
          <a:p>
            <a:r>
              <a:rPr kumimoji="1" lang="en-US" altLang="ja-JP" sz="2000" b="1" dirty="0">
                <a:solidFill>
                  <a:srgbClr val="C00000"/>
                </a:solidFill>
                <a:latin typeface="Symbol" pitchFamily="2" charset="2"/>
              </a:rPr>
              <a:t>L</a:t>
            </a:r>
            <a:r>
              <a:rPr kumimoji="1" lang="en-US" altLang="ja-JP" sz="2000" b="1" dirty="0">
                <a:solidFill>
                  <a:srgbClr val="C00000"/>
                </a:solidFill>
              </a:rPr>
              <a:t> is the only isospin 0 baryon that makes up matter</a:t>
            </a:r>
            <a:endParaRPr kumimoji="1" lang="ja-JP" altLang="en-US" sz="2000" b="1">
              <a:solidFill>
                <a:srgbClr val="C00000"/>
              </a:solidFill>
            </a:endParaRPr>
          </a:p>
        </p:txBody>
      </p:sp>
      <p:sp>
        <p:nvSpPr>
          <p:cNvPr id="6" name="テキスト ボックス 5">
            <a:extLst>
              <a:ext uri="{FF2B5EF4-FFF2-40B4-BE49-F238E27FC236}">
                <a16:creationId xmlns:a16="http://schemas.microsoft.com/office/drawing/2014/main" id="{056C70BE-A0A7-B200-0550-3DA478265580}"/>
              </a:ext>
            </a:extLst>
          </p:cNvPr>
          <p:cNvSpPr txBox="1"/>
          <p:nvPr/>
        </p:nvSpPr>
        <p:spPr>
          <a:xfrm>
            <a:off x="7290607" y="801276"/>
            <a:ext cx="4492897" cy="400110"/>
          </a:xfrm>
          <a:prstGeom prst="rect">
            <a:avLst/>
          </a:prstGeom>
          <a:noFill/>
        </p:spPr>
        <p:txBody>
          <a:bodyPr wrap="none" rtlCol="0">
            <a:spAutoFit/>
          </a:bodyPr>
          <a:lstStyle/>
          <a:p>
            <a:r>
              <a:rPr kumimoji="1" lang="en-US" altLang="ja-JP" sz="2000" dirty="0">
                <a:sym typeface="Wingdings" pitchFamily="2" charset="2"/>
              </a:rPr>
              <a:t> One-pion exchange is forbidden</a:t>
            </a:r>
            <a:endParaRPr kumimoji="1" lang="ja-JP" altLang="en-US" sz="2000"/>
          </a:p>
        </p:txBody>
      </p:sp>
      <p:grpSp>
        <p:nvGrpSpPr>
          <p:cNvPr id="7" name="グループ化 6">
            <a:extLst>
              <a:ext uri="{FF2B5EF4-FFF2-40B4-BE49-F238E27FC236}">
                <a16:creationId xmlns:a16="http://schemas.microsoft.com/office/drawing/2014/main" id="{2A450B58-C2FF-8D0A-BEDA-8C9E23081F67}"/>
              </a:ext>
            </a:extLst>
          </p:cNvPr>
          <p:cNvGrpSpPr/>
          <p:nvPr/>
        </p:nvGrpSpPr>
        <p:grpSpPr>
          <a:xfrm>
            <a:off x="1073095" y="2161250"/>
            <a:ext cx="1102985" cy="1533882"/>
            <a:chOff x="651452" y="1402367"/>
            <a:chExt cx="872948" cy="1213978"/>
          </a:xfrm>
        </p:grpSpPr>
        <p:cxnSp>
          <p:nvCxnSpPr>
            <p:cNvPr id="8" name="直線コネクタ 7">
              <a:extLst>
                <a:ext uri="{FF2B5EF4-FFF2-40B4-BE49-F238E27FC236}">
                  <a16:creationId xmlns:a16="http://schemas.microsoft.com/office/drawing/2014/main" id="{DD803A8E-98DC-928D-0F88-F8690EF4028E}"/>
                </a:ext>
              </a:extLst>
            </p:cNvPr>
            <p:cNvCxnSpPr/>
            <p:nvPr/>
          </p:nvCxnSpPr>
          <p:spPr>
            <a:xfrm>
              <a:off x="7747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46A5339-3F9F-39E3-0663-0C2E9D468319}"/>
                </a:ext>
              </a:extLst>
            </p:cNvPr>
            <p:cNvCxnSpPr/>
            <p:nvPr/>
          </p:nvCxnSpPr>
          <p:spPr>
            <a:xfrm>
              <a:off x="12954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2C70676-8863-5531-28E9-C3F5D6C4AB79}"/>
                </a:ext>
              </a:extLst>
            </p:cNvPr>
            <p:cNvCxnSpPr/>
            <p:nvPr/>
          </p:nvCxnSpPr>
          <p:spPr>
            <a:xfrm>
              <a:off x="774700" y="1968500"/>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41A18732-5D88-2A2A-BF6C-4BE0392C53BB}"/>
                </a:ext>
              </a:extLst>
            </p:cNvPr>
            <p:cNvSpPr txBox="1"/>
            <p:nvPr/>
          </p:nvSpPr>
          <p:spPr>
            <a:xfrm>
              <a:off x="661939" y="2265632"/>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2" name="テキスト ボックス 11">
              <a:extLst>
                <a:ext uri="{FF2B5EF4-FFF2-40B4-BE49-F238E27FC236}">
                  <a16:creationId xmlns:a16="http://schemas.microsoft.com/office/drawing/2014/main" id="{8A74A106-5B4E-ECEF-1E6B-4DA98AA894F4}"/>
                </a:ext>
              </a:extLst>
            </p:cNvPr>
            <p:cNvSpPr txBox="1"/>
            <p:nvPr/>
          </p:nvSpPr>
          <p:spPr>
            <a:xfrm>
              <a:off x="1192258" y="2277791"/>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3" name="テキスト ボックス 12">
              <a:extLst>
                <a:ext uri="{FF2B5EF4-FFF2-40B4-BE49-F238E27FC236}">
                  <a16:creationId xmlns:a16="http://schemas.microsoft.com/office/drawing/2014/main" id="{790C9C09-107C-93D7-7CA1-83FD76E19C87}"/>
                </a:ext>
              </a:extLst>
            </p:cNvPr>
            <p:cNvSpPr txBox="1"/>
            <p:nvPr/>
          </p:nvSpPr>
          <p:spPr>
            <a:xfrm>
              <a:off x="651452" y="140236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4" name="テキスト ボックス 13">
              <a:extLst>
                <a:ext uri="{FF2B5EF4-FFF2-40B4-BE49-F238E27FC236}">
                  <a16:creationId xmlns:a16="http://schemas.microsoft.com/office/drawing/2014/main" id="{A32DDF75-D016-70FD-BBF6-FA54487F5AC7}"/>
                </a:ext>
              </a:extLst>
            </p:cNvPr>
            <p:cNvSpPr txBox="1"/>
            <p:nvPr/>
          </p:nvSpPr>
          <p:spPr>
            <a:xfrm>
              <a:off x="1181774" y="1414528"/>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5" name="テキスト ボックス 14">
              <a:extLst>
                <a:ext uri="{FF2B5EF4-FFF2-40B4-BE49-F238E27FC236}">
                  <a16:creationId xmlns:a16="http://schemas.microsoft.com/office/drawing/2014/main" id="{20BD9385-0916-EA65-753A-29E269C05F1B}"/>
                </a:ext>
              </a:extLst>
            </p:cNvPr>
            <p:cNvSpPr txBox="1"/>
            <p:nvPr/>
          </p:nvSpPr>
          <p:spPr>
            <a:xfrm>
              <a:off x="873788" y="1878568"/>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grpSp>
        <p:nvGrpSpPr>
          <p:cNvPr id="16" name="グループ化 15">
            <a:extLst>
              <a:ext uri="{FF2B5EF4-FFF2-40B4-BE49-F238E27FC236}">
                <a16:creationId xmlns:a16="http://schemas.microsoft.com/office/drawing/2014/main" id="{BD846418-EA04-7347-2183-DE08EC359A76}"/>
              </a:ext>
            </a:extLst>
          </p:cNvPr>
          <p:cNvGrpSpPr/>
          <p:nvPr/>
        </p:nvGrpSpPr>
        <p:grpSpPr>
          <a:xfrm>
            <a:off x="2760221" y="2110549"/>
            <a:ext cx="1202571" cy="1523326"/>
            <a:chOff x="1746109" y="1444693"/>
            <a:chExt cx="912752" cy="1156210"/>
          </a:xfrm>
        </p:grpSpPr>
        <p:cxnSp>
          <p:nvCxnSpPr>
            <p:cNvPr id="17" name="直線コネクタ 16">
              <a:extLst>
                <a:ext uri="{FF2B5EF4-FFF2-40B4-BE49-F238E27FC236}">
                  <a16:creationId xmlns:a16="http://schemas.microsoft.com/office/drawing/2014/main" id="{E526D976-D02E-586E-EED3-A43971BF848D}"/>
                </a:ext>
              </a:extLst>
            </p:cNvPr>
            <p:cNvCxnSpPr/>
            <p:nvPr/>
          </p:nvCxnSpPr>
          <p:spPr>
            <a:xfrm>
              <a:off x="192179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D146120-8242-0E41-D9A5-FF886488FE1D}"/>
                </a:ext>
              </a:extLst>
            </p:cNvPr>
            <p:cNvCxnSpPr/>
            <p:nvPr/>
          </p:nvCxnSpPr>
          <p:spPr>
            <a:xfrm>
              <a:off x="244249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92AFB15-47A3-CD1E-3B06-D67910074032}"/>
                </a:ext>
              </a:extLst>
            </p:cNvPr>
            <p:cNvCxnSpPr/>
            <p:nvPr/>
          </p:nvCxnSpPr>
          <p:spPr>
            <a:xfrm>
              <a:off x="1921798" y="19845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247E6819-B6BB-D2E4-9657-A667C17A4177}"/>
                </a:ext>
              </a:extLst>
            </p:cNvPr>
            <p:cNvSpPr txBox="1"/>
            <p:nvPr/>
          </p:nvSpPr>
          <p:spPr>
            <a:xfrm>
              <a:off x="174610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21" name="テキスト ボックス 20">
              <a:extLst>
                <a:ext uri="{FF2B5EF4-FFF2-40B4-BE49-F238E27FC236}">
                  <a16:creationId xmlns:a16="http://schemas.microsoft.com/office/drawing/2014/main" id="{707660E2-9023-F165-97DD-C67A689E87FB}"/>
                </a:ext>
              </a:extLst>
            </p:cNvPr>
            <p:cNvSpPr txBox="1"/>
            <p:nvPr/>
          </p:nvSpPr>
          <p:spPr>
            <a:xfrm>
              <a:off x="227642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22" name="テキスト ボックス 21">
              <a:extLst>
                <a:ext uri="{FF2B5EF4-FFF2-40B4-BE49-F238E27FC236}">
                  <a16:creationId xmlns:a16="http://schemas.microsoft.com/office/drawing/2014/main" id="{777EBE28-1AFF-53B9-9C9B-020CEC356502}"/>
                </a:ext>
              </a:extLst>
            </p:cNvPr>
            <p:cNvSpPr txBox="1"/>
            <p:nvPr/>
          </p:nvSpPr>
          <p:spPr>
            <a:xfrm>
              <a:off x="1796400" y="1444693"/>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23" name="テキスト ボックス 22">
              <a:extLst>
                <a:ext uri="{FF2B5EF4-FFF2-40B4-BE49-F238E27FC236}">
                  <a16:creationId xmlns:a16="http://schemas.microsoft.com/office/drawing/2014/main" id="{CE5F54C6-5572-3127-24F9-5E49102E6572}"/>
                </a:ext>
              </a:extLst>
            </p:cNvPr>
            <p:cNvSpPr txBox="1"/>
            <p:nvPr/>
          </p:nvSpPr>
          <p:spPr>
            <a:xfrm>
              <a:off x="2326719" y="145685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24" name="テキスト ボックス 23">
              <a:extLst>
                <a:ext uri="{FF2B5EF4-FFF2-40B4-BE49-F238E27FC236}">
                  <a16:creationId xmlns:a16="http://schemas.microsoft.com/office/drawing/2014/main" id="{1DFCD34C-429E-5796-E84B-9786E7D7C3FB}"/>
                </a:ext>
              </a:extLst>
            </p:cNvPr>
            <p:cNvSpPr txBox="1"/>
            <p:nvPr/>
          </p:nvSpPr>
          <p:spPr>
            <a:xfrm>
              <a:off x="2020886" y="18945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grpSp>
        <p:nvGrpSpPr>
          <p:cNvPr id="25" name="グループ化 24">
            <a:extLst>
              <a:ext uri="{FF2B5EF4-FFF2-40B4-BE49-F238E27FC236}">
                <a16:creationId xmlns:a16="http://schemas.microsoft.com/office/drawing/2014/main" id="{48FB59A1-A984-1676-F314-155AE94904EE}"/>
              </a:ext>
            </a:extLst>
          </p:cNvPr>
          <p:cNvGrpSpPr/>
          <p:nvPr/>
        </p:nvGrpSpPr>
        <p:grpSpPr>
          <a:xfrm>
            <a:off x="3899573" y="2056887"/>
            <a:ext cx="1423677" cy="1484066"/>
            <a:chOff x="2977441" y="1409133"/>
            <a:chExt cx="962933" cy="1191770"/>
          </a:xfrm>
        </p:grpSpPr>
        <p:cxnSp>
          <p:nvCxnSpPr>
            <p:cNvPr id="26" name="直線コネクタ 25">
              <a:extLst>
                <a:ext uri="{FF2B5EF4-FFF2-40B4-BE49-F238E27FC236}">
                  <a16:creationId xmlns:a16="http://schemas.microsoft.com/office/drawing/2014/main" id="{E9FB82F0-536D-BE75-6623-BDD719287300}"/>
                </a:ext>
              </a:extLst>
            </p:cNvPr>
            <p:cNvCxnSpPr/>
            <p:nvPr/>
          </p:nvCxnSpPr>
          <p:spPr>
            <a:xfrm>
              <a:off x="32087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3C08D37-B775-8CA2-1D0C-5BA2D42C18CD}"/>
                </a:ext>
              </a:extLst>
            </p:cNvPr>
            <p:cNvCxnSpPr/>
            <p:nvPr/>
          </p:nvCxnSpPr>
          <p:spPr>
            <a:xfrm>
              <a:off x="37294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CF4370B-30DD-17E1-C282-6E14C73BE084}"/>
                </a:ext>
              </a:extLst>
            </p:cNvPr>
            <p:cNvCxnSpPr/>
            <p:nvPr/>
          </p:nvCxnSpPr>
          <p:spPr>
            <a:xfrm>
              <a:off x="3222504" y="20988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66E061AF-74B9-90B1-A0C7-6922C2C3F28A}"/>
                </a:ext>
              </a:extLst>
            </p:cNvPr>
            <p:cNvSpPr txBox="1"/>
            <p:nvPr/>
          </p:nvSpPr>
          <p:spPr>
            <a:xfrm>
              <a:off x="303309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30" name="テキスト ボックス 29">
              <a:extLst>
                <a:ext uri="{FF2B5EF4-FFF2-40B4-BE49-F238E27FC236}">
                  <a16:creationId xmlns:a16="http://schemas.microsoft.com/office/drawing/2014/main" id="{F0ADD942-235C-456B-4EAA-DBA80B0339E3}"/>
                </a:ext>
              </a:extLst>
            </p:cNvPr>
            <p:cNvSpPr txBox="1"/>
            <p:nvPr/>
          </p:nvSpPr>
          <p:spPr>
            <a:xfrm>
              <a:off x="356341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31" name="テキスト ボックス 30">
              <a:extLst>
                <a:ext uri="{FF2B5EF4-FFF2-40B4-BE49-F238E27FC236}">
                  <a16:creationId xmlns:a16="http://schemas.microsoft.com/office/drawing/2014/main" id="{B766C194-B349-37BD-E388-4C0400E54200}"/>
                </a:ext>
              </a:extLst>
            </p:cNvPr>
            <p:cNvSpPr txBox="1"/>
            <p:nvPr/>
          </p:nvSpPr>
          <p:spPr>
            <a:xfrm>
              <a:off x="3077914" y="1409133"/>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32" name="テキスト ボックス 31">
              <a:extLst>
                <a:ext uri="{FF2B5EF4-FFF2-40B4-BE49-F238E27FC236}">
                  <a16:creationId xmlns:a16="http://schemas.microsoft.com/office/drawing/2014/main" id="{B384C1AE-02B8-825A-AE80-F9586BA39186}"/>
                </a:ext>
              </a:extLst>
            </p:cNvPr>
            <p:cNvSpPr txBox="1"/>
            <p:nvPr/>
          </p:nvSpPr>
          <p:spPr>
            <a:xfrm>
              <a:off x="3608232" y="1421292"/>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33" name="テキスト ボックス 32">
              <a:extLst>
                <a:ext uri="{FF2B5EF4-FFF2-40B4-BE49-F238E27FC236}">
                  <a16:creationId xmlns:a16="http://schemas.microsoft.com/office/drawing/2014/main" id="{500ED4A2-76C9-4549-CDB4-EF0B7C656371}"/>
                </a:ext>
              </a:extLst>
            </p:cNvPr>
            <p:cNvSpPr txBox="1"/>
            <p:nvPr/>
          </p:nvSpPr>
          <p:spPr>
            <a:xfrm>
              <a:off x="3370619" y="2036322"/>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34" name="直線コネクタ 33">
              <a:extLst>
                <a:ext uri="{FF2B5EF4-FFF2-40B4-BE49-F238E27FC236}">
                  <a16:creationId xmlns:a16="http://schemas.microsoft.com/office/drawing/2014/main" id="{E7EA67D9-5113-7BC4-8DAF-723204755841}"/>
                </a:ext>
              </a:extLst>
            </p:cNvPr>
            <p:cNvCxnSpPr/>
            <p:nvPr/>
          </p:nvCxnSpPr>
          <p:spPr>
            <a:xfrm>
              <a:off x="3223144" y="1890798"/>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C2297127-C7C3-841A-BB3F-F7D5B7AA411D}"/>
                </a:ext>
              </a:extLst>
            </p:cNvPr>
            <p:cNvSpPr txBox="1"/>
            <p:nvPr/>
          </p:nvSpPr>
          <p:spPr>
            <a:xfrm>
              <a:off x="3371259" y="15356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36" name="直線コネクタ 35">
              <a:extLst>
                <a:ext uri="{FF2B5EF4-FFF2-40B4-BE49-F238E27FC236}">
                  <a16:creationId xmlns:a16="http://schemas.microsoft.com/office/drawing/2014/main" id="{9AB4CF53-CA5B-412D-8656-5C3224F84283}"/>
                </a:ext>
              </a:extLst>
            </p:cNvPr>
            <p:cNvCxnSpPr/>
            <p:nvPr/>
          </p:nvCxnSpPr>
          <p:spPr>
            <a:xfrm>
              <a:off x="3208788" y="1890798"/>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7751A252-E7FB-DAAC-2D2A-E1705C25024A}"/>
                </a:ext>
              </a:extLst>
            </p:cNvPr>
            <p:cNvSpPr txBox="1"/>
            <p:nvPr/>
          </p:nvSpPr>
          <p:spPr>
            <a:xfrm>
              <a:off x="2977441" y="1821902"/>
              <a:ext cx="306494" cy="338554"/>
            </a:xfrm>
            <a:prstGeom prst="rect">
              <a:avLst/>
            </a:prstGeom>
            <a:noFill/>
          </p:spPr>
          <p:txBody>
            <a:bodyPr wrap="none" rtlCol="0">
              <a:spAutoFit/>
            </a:bodyPr>
            <a:lstStyle/>
            <a:p>
              <a:r>
                <a:rPr kumimoji="1" lang="en-US" altLang="ja-JP" sz="1600" dirty="0">
                  <a:latin typeface="Symbol" pitchFamily="2" charset="2"/>
                </a:rPr>
                <a:t>S</a:t>
              </a:r>
              <a:endParaRPr kumimoji="1" lang="ja-JP" altLang="en-US" sz="1600">
                <a:latin typeface="Symbol" pitchFamily="2" charset="2"/>
              </a:endParaRPr>
            </a:p>
          </p:txBody>
        </p:sp>
      </p:grpSp>
      <p:sp>
        <p:nvSpPr>
          <p:cNvPr id="38" name="テキスト ボックス 37">
            <a:extLst>
              <a:ext uri="{FF2B5EF4-FFF2-40B4-BE49-F238E27FC236}">
                <a16:creationId xmlns:a16="http://schemas.microsoft.com/office/drawing/2014/main" id="{4E3815FE-93E9-2547-7817-D840F4612681}"/>
              </a:ext>
            </a:extLst>
          </p:cNvPr>
          <p:cNvSpPr txBox="1"/>
          <p:nvPr/>
        </p:nvSpPr>
        <p:spPr>
          <a:xfrm>
            <a:off x="900233" y="1889066"/>
            <a:ext cx="1483098" cy="338554"/>
          </a:xfrm>
          <a:prstGeom prst="rect">
            <a:avLst/>
          </a:prstGeom>
          <a:noFill/>
        </p:spPr>
        <p:txBody>
          <a:bodyPr wrap="none" rtlCol="0">
            <a:spAutoFit/>
          </a:bodyPr>
          <a:lstStyle/>
          <a:p>
            <a:r>
              <a:rPr kumimoji="1" lang="en-US" altLang="ja-JP" sz="1600" dirty="0"/>
              <a:t>NN interaction</a:t>
            </a:r>
            <a:endParaRPr kumimoji="1" lang="ja-JP" altLang="en-US" sz="1600"/>
          </a:p>
        </p:txBody>
      </p:sp>
      <p:sp>
        <p:nvSpPr>
          <p:cNvPr id="39" name="テキスト ボックス 38">
            <a:extLst>
              <a:ext uri="{FF2B5EF4-FFF2-40B4-BE49-F238E27FC236}">
                <a16:creationId xmlns:a16="http://schemas.microsoft.com/office/drawing/2014/main" id="{0FB75091-969A-5987-9798-BC1A0EA70BD6}"/>
              </a:ext>
            </a:extLst>
          </p:cNvPr>
          <p:cNvSpPr txBox="1"/>
          <p:nvPr/>
        </p:nvSpPr>
        <p:spPr>
          <a:xfrm>
            <a:off x="3296981" y="1811126"/>
            <a:ext cx="1476686" cy="338554"/>
          </a:xfrm>
          <a:prstGeom prst="rect">
            <a:avLst/>
          </a:prstGeom>
          <a:noFill/>
        </p:spPr>
        <p:txBody>
          <a:bodyPr wrap="none" rtlCol="0">
            <a:spAutoFit/>
          </a:bodyPr>
          <a:lstStyle/>
          <a:p>
            <a:r>
              <a:rPr kumimoji="1" lang="en-US" altLang="ja-JP" sz="1600" dirty="0">
                <a:latin typeface="Symbol" pitchFamily="2" charset="2"/>
              </a:rPr>
              <a:t>L</a:t>
            </a:r>
            <a:r>
              <a:rPr kumimoji="1" lang="en-US" altLang="ja-JP" sz="1600" dirty="0"/>
              <a:t>N</a:t>
            </a:r>
            <a:r>
              <a:rPr lang="en-US" altLang="ja-JP" sz="1600" dirty="0"/>
              <a:t> interaction</a:t>
            </a:r>
            <a:endParaRPr kumimoji="1" lang="ja-JP" altLang="en-US" sz="1600"/>
          </a:p>
        </p:txBody>
      </p:sp>
      <p:sp>
        <p:nvSpPr>
          <p:cNvPr id="40" name="十字形 39">
            <a:extLst>
              <a:ext uri="{FF2B5EF4-FFF2-40B4-BE49-F238E27FC236}">
                <a16:creationId xmlns:a16="http://schemas.microsoft.com/office/drawing/2014/main" id="{297096C1-CA0B-41C9-CCC0-87C970CCEE3E}"/>
              </a:ext>
            </a:extLst>
          </p:cNvPr>
          <p:cNvSpPr/>
          <p:nvPr/>
        </p:nvSpPr>
        <p:spPr>
          <a:xfrm rot="18900000">
            <a:off x="3042881" y="2484147"/>
            <a:ext cx="719701" cy="719701"/>
          </a:xfrm>
          <a:prstGeom prst="plus">
            <a:avLst>
              <a:gd name="adj" fmla="val 50000"/>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A223646-9277-585A-E319-F13557DA5DE6}"/>
              </a:ext>
            </a:extLst>
          </p:cNvPr>
          <p:cNvSpPr txBox="1"/>
          <p:nvPr/>
        </p:nvSpPr>
        <p:spPr>
          <a:xfrm>
            <a:off x="2104964" y="2502609"/>
            <a:ext cx="1223412" cy="369332"/>
          </a:xfrm>
          <a:prstGeom prst="rect">
            <a:avLst/>
          </a:prstGeom>
          <a:noFill/>
        </p:spPr>
        <p:txBody>
          <a:bodyPr wrap="none" rtlCol="0">
            <a:spAutoFit/>
          </a:bodyPr>
          <a:lstStyle/>
          <a:p>
            <a:r>
              <a:rPr kumimoji="1" lang="en-US" altLang="ja-JP" dirty="0">
                <a:solidFill>
                  <a:srgbClr val="FF0000"/>
                </a:solidFill>
              </a:rPr>
              <a:t>Forbidden</a:t>
            </a:r>
            <a:endParaRPr kumimoji="1" lang="ja-JP" altLang="en-US">
              <a:solidFill>
                <a:srgbClr val="FF0000"/>
              </a:solidFill>
            </a:endParaRPr>
          </a:p>
        </p:txBody>
      </p:sp>
      <p:sp>
        <p:nvSpPr>
          <p:cNvPr id="42" name="テキスト ボックス 41">
            <a:extLst>
              <a:ext uri="{FF2B5EF4-FFF2-40B4-BE49-F238E27FC236}">
                <a16:creationId xmlns:a16="http://schemas.microsoft.com/office/drawing/2014/main" id="{A9FFFA20-F3F7-C517-1AF5-1B2DB70FE4F8}"/>
              </a:ext>
            </a:extLst>
          </p:cNvPr>
          <p:cNvSpPr txBox="1"/>
          <p:nvPr/>
        </p:nvSpPr>
        <p:spPr>
          <a:xfrm>
            <a:off x="3911637" y="3376035"/>
            <a:ext cx="1625532" cy="307777"/>
          </a:xfrm>
          <a:prstGeom prst="rect">
            <a:avLst/>
          </a:prstGeom>
          <a:noFill/>
        </p:spPr>
        <p:txBody>
          <a:bodyPr wrap="square" rtlCol="0">
            <a:spAutoFit/>
          </a:bodyPr>
          <a:lstStyle/>
          <a:p>
            <a:r>
              <a:rPr kumimoji="1" lang="en-US" altLang="ja-JP" sz="1400" dirty="0"/>
              <a:t>Source of </a:t>
            </a:r>
            <a:r>
              <a:rPr kumimoji="1" lang="en-US" altLang="ja-JP" sz="1400" dirty="0">
                <a:latin typeface="Symbol" pitchFamily="2" charset="2"/>
              </a:rPr>
              <a:t>L</a:t>
            </a:r>
            <a:r>
              <a:rPr kumimoji="1" lang="en-US" altLang="ja-JP" sz="1400" dirty="0"/>
              <a:t>N int.</a:t>
            </a:r>
            <a:endParaRPr kumimoji="1" lang="ja-JP" altLang="en-US" sz="1400"/>
          </a:p>
        </p:txBody>
      </p:sp>
      <p:sp>
        <p:nvSpPr>
          <p:cNvPr id="44" name="テキスト ボックス 43">
            <a:extLst>
              <a:ext uri="{FF2B5EF4-FFF2-40B4-BE49-F238E27FC236}">
                <a16:creationId xmlns:a16="http://schemas.microsoft.com/office/drawing/2014/main" id="{8E6352FF-C5CB-C8D5-3E16-B31E5AC2EBF4}"/>
              </a:ext>
            </a:extLst>
          </p:cNvPr>
          <p:cNvSpPr txBox="1"/>
          <p:nvPr/>
        </p:nvSpPr>
        <p:spPr>
          <a:xfrm>
            <a:off x="331052" y="1454323"/>
            <a:ext cx="2928943"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a:t>Interaction in free space</a:t>
            </a:r>
            <a:endParaRPr kumimoji="1" lang="ja-JP" altLang="en-US"/>
          </a:p>
        </p:txBody>
      </p:sp>
      <p:sp>
        <p:nvSpPr>
          <p:cNvPr id="45" name="角丸四角形 44">
            <a:extLst>
              <a:ext uri="{FF2B5EF4-FFF2-40B4-BE49-F238E27FC236}">
                <a16:creationId xmlns:a16="http://schemas.microsoft.com/office/drawing/2014/main" id="{889A7834-4187-46DE-2322-11329DB1CD5F}"/>
              </a:ext>
            </a:extLst>
          </p:cNvPr>
          <p:cNvSpPr/>
          <p:nvPr/>
        </p:nvSpPr>
        <p:spPr>
          <a:xfrm>
            <a:off x="542038" y="4103954"/>
            <a:ext cx="10622545" cy="2502016"/>
          </a:xfrm>
          <a:prstGeom prst="roundRect">
            <a:avLst>
              <a:gd name="adj" fmla="val 18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6BC677C3-55F5-11E5-6FAF-6600311937F5}"/>
              </a:ext>
            </a:extLst>
          </p:cNvPr>
          <p:cNvGrpSpPr/>
          <p:nvPr/>
        </p:nvGrpSpPr>
        <p:grpSpPr>
          <a:xfrm>
            <a:off x="1027417" y="4241883"/>
            <a:ext cx="1230760" cy="1277447"/>
            <a:chOff x="976804" y="3974293"/>
            <a:chExt cx="1230760" cy="1277447"/>
          </a:xfrm>
        </p:grpSpPr>
        <p:grpSp>
          <p:nvGrpSpPr>
            <p:cNvPr id="48" name="グループ化 47">
              <a:extLst>
                <a:ext uri="{FF2B5EF4-FFF2-40B4-BE49-F238E27FC236}">
                  <a16:creationId xmlns:a16="http://schemas.microsoft.com/office/drawing/2014/main" id="{B3E85588-010F-08E2-2CB3-943CBADDE91F}"/>
                </a:ext>
              </a:extLst>
            </p:cNvPr>
            <p:cNvGrpSpPr/>
            <p:nvPr/>
          </p:nvGrpSpPr>
          <p:grpSpPr>
            <a:xfrm>
              <a:off x="976804" y="3974834"/>
              <a:ext cx="862460" cy="1276906"/>
              <a:chOff x="599011" y="1307975"/>
              <a:chExt cx="862460" cy="1276906"/>
            </a:xfrm>
          </p:grpSpPr>
          <p:cxnSp>
            <p:nvCxnSpPr>
              <p:cNvPr id="52" name="直線コネクタ 51">
                <a:extLst>
                  <a:ext uri="{FF2B5EF4-FFF2-40B4-BE49-F238E27FC236}">
                    <a16:creationId xmlns:a16="http://schemas.microsoft.com/office/drawing/2014/main" id="{7C3B79FA-46EB-90AE-82B4-FD8A931C2CB9}"/>
                  </a:ext>
                </a:extLst>
              </p:cNvPr>
              <p:cNvCxnSpPr/>
              <p:nvPr/>
            </p:nvCxnSpPr>
            <p:spPr>
              <a:xfrm>
                <a:off x="7747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A77A903-D657-3350-BE19-CBD86F2AF07E}"/>
                  </a:ext>
                </a:extLst>
              </p:cNvPr>
              <p:cNvCxnSpPr/>
              <p:nvPr/>
            </p:nvCxnSpPr>
            <p:spPr>
              <a:xfrm>
                <a:off x="12954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7B4F745-070B-E0FD-F778-02CDE300D74E}"/>
                  </a:ext>
                </a:extLst>
              </p:cNvPr>
              <p:cNvCxnSpPr/>
              <p:nvPr/>
            </p:nvCxnSpPr>
            <p:spPr>
              <a:xfrm>
                <a:off x="774700" y="1968500"/>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156D12C4-3CEA-CBB1-222D-02E5E8F2F083}"/>
                  </a:ext>
                </a:extLst>
              </p:cNvPr>
              <p:cNvSpPr txBox="1"/>
              <p:nvPr/>
            </p:nvSpPr>
            <p:spPr>
              <a:xfrm>
                <a:off x="599011" y="2234168"/>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6" name="テキスト ボックス 55">
                <a:extLst>
                  <a:ext uri="{FF2B5EF4-FFF2-40B4-BE49-F238E27FC236}">
                    <a16:creationId xmlns:a16="http://schemas.microsoft.com/office/drawing/2014/main" id="{89088BDC-8E49-FEFA-CEF8-CD26A20EA4E2}"/>
                  </a:ext>
                </a:extLst>
              </p:cNvPr>
              <p:cNvSpPr txBox="1"/>
              <p:nvPr/>
            </p:nvSpPr>
            <p:spPr>
              <a:xfrm>
                <a:off x="1129329" y="224632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7" name="テキスト ボックス 56">
                <a:extLst>
                  <a:ext uri="{FF2B5EF4-FFF2-40B4-BE49-F238E27FC236}">
                    <a16:creationId xmlns:a16="http://schemas.microsoft.com/office/drawing/2014/main" id="{8080FAB5-9FD1-08A7-46EF-B6CD142D98AE}"/>
                  </a:ext>
                </a:extLst>
              </p:cNvPr>
              <p:cNvSpPr txBox="1"/>
              <p:nvPr/>
            </p:nvSpPr>
            <p:spPr>
              <a:xfrm>
                <a:off x="599011" y="1307975"/>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8" name="テキスト ボックス 57">
                <a:extLst>
                  <a:ext uri="{FF2B5EF4-FFF2-40B4-BE49-F238E27FC236}">
                    <a16:creationId xmlns:a16="http://schemas.microsoft.com/office/drawing/2014/main" id="{D9395157-26A1-31ED-4E2E-E0386563AD26}"/>
                  </a:ext>
                </a:extLst>
              </p:cNvPr>
              <p:cNvSpPr txBox="1"/>
              <p:nvPr/>
            </p:nvSpPr>
            <p:spPr>
              <a:xfrm>
                <a:off x="1129329" y="1320134"/>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9" name="テキスト ボックス 58">
                <a:extLst>
                  <a:ext uri="{FF2B5EF4-FFF2-40B4-BE49-F238E27FC236}">
                    <a16:creationId xmlns:a16="http://schemas.microsoft.com/office/drawing/2014/main" id="{84842176-7B86-8DBB-2DFB-9EC5028ECB9B}"/>
                  </a:ext>
                </a:extLst>
              </p:cNvPr>
              <p:cNvSpPr txBox="1"/>
              <p:nvPr/>
            </p:nvSpPr>
            <p:spPr>
              <a:xfrm>
                <a:off x="873788" y="1878568"/>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cxnSp>
          <p:nvCxnSpPr>
            <p:cNvPr id="49" name="直線コネクタ 48">
              <a:extLst>
                <a:ext uri="{FF2B5EF4-FFF2-40B4-BE49-F238E27FC236}">
                  <a16:creationId xmlns:a16="http://schemas.microsoft.com/office/drawing/2014/main" id="{D29FB676-93FD-F6AF-5A13-A29B7DE5E657}"/>
                </a:ext>
              </a:extLst>
            </p:cNvPr>
            <p:cNvCxnSpPr/>
            <p:nvPr/>
          </p:nvCxnSpPr>
          <p:spPr>
            <a:xfrm>
              <a:off x="2041493" y="430515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EF53000-2C14-6B30-E14F-10901B1335DF}"/>
                </a:ext>
              </a:extLst>
            </p:cNvPr>
            <p:cNvSpPr txBox="1"/>
            <p:nvPr/>
          </p:nvSpPr>
          <p:spPr>
            <a:xfrm>
              <a:off x="1875422" y="490048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1" name="テキスト ボックス 50">
              <a:extLst>
                <a:ext uri="{FF2B5EF4-FFF2-40B4-BE49-F238E27FC236}">
                  <a16:creationId xmlns:a16="http://schemas.microsoft.com/office/drawing/2014/main" id="{3FF42717-513B-5C77-9848-62B62DA95F94}"/>
                </a:ext>
              </a:extLst>
            </p:cNvPr>
            <p:cNvSpPr txBox="1"/>
            <p:nvPr/>
          </p:nvSpPr>
          <p:spPr>
            <a:xfrm>
              <a:off x="1875422" y="3974293"/>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grpSp>
        <p:nvGrpSpPr>
          <p:cNvPr id="60" name="グループ化 59">
            <a:extLst>
              <a:ext uri="{FF2B5EF4-FFF2-40B4-BE49-F238E27FC236}">
                <a16:creationId xmlns:a16="http://schemas.microsoft.com/office/drawing/2014/main" id="{D4B71586-9068-6A7A-5858-87694A2E8343}"/>
              </a:ext>
            </a:extLst>
          </p:cNvPr>
          <p:cNvGrpSpPr/>
          <p:nvPr/>
        </p:nvGrpSpPr>
        <p:grpSpPr>
          <a:xfrm>
            <a:off x="3270143" y="4473336"/>
            <a:ext cx="1345947" cy="1280883"/>
            <a:chOff x="3046185" y="3976898"/>
            <a:chExt cx="1345947" cy="1280883"/>
          </a:xfrm>
        </p:grpSpPr>
        <p:grpSp>
          <p:nvGrpSpPr>
            <p:cNvPr id="61" name="グループ化 60">
              <a:extLst>
                <a:ext uri="{FF2B5EF4-FFF2-40B4-BE49-F238E27FC236}">
                  <a16:creationId xmlns:a16="http://schemas.microsoft.com/office/drawing/2014/main" id="{2A312B3D-3DC6-FCCE-9283-DD288DBD24B0}"/>
                </a:ext>
              </a:extLst>
            </p:cNvPr>
            <p:cNvGrpSpPr/>
            <p:nvPr/>
          </p:nvGrpSpPr>
          <p:grpSpPr>
            <a:xfrm>
              <a:off x="3046185" y="3976898"/>
              <a:ext cx="961572" cy="1276906"/>
              <a:chOff x="2933987" y="1323997"/>
              <a:chExt cx="961572" cy="1276906"/>
            </a:xfrm>
          </p:grpSpPr>
          <p:cxnSp>
            <p:nvCxnSpPr>
              <p:cNvPr id="68" name="直線コネクタ 67">
                <a:extLst>
                  <a:ext uri="{FF2B5EF4-FFF2-40B4-BE49-F238E27FC236}">
                    <a16:creationId xmlns:a16="http://schemas.microsoft.com/office/drawing/2014/main" id="{C4272AA6-B8B0-5CA9-3CB3-27D6A927FDB6}"/>
                  </a:ext>
                </a:extLst>
              </p:cNvPr>
              <p:cNvCxnSpPr/>
              <p:nvPr/>
            </p:nvCxnSpPr>
            <p:spPr>
              <a:xfrm>
                <a:off x="32087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852CD30B-411B-6DA6-C86A-1228C1B0808D}"/>
                  </a:ext>
                </a:extLst>
              </p:cNvPr>
              <p:cNvCxnSpPr/>
              <p:nvPr/>
            </p:nvCxnSpPr>
            <p:spPr>
              <a:xfrm>
                <a:off x="37294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BD913C0-65E0-05A7-C7B6-0D04303E9F1B}"/>
                  </a:ext>
                </a:extLst>
              </p:cNvPr>
              <p:cNvCxnSpPr/>
              <p:nvPr/>
            </p:nvCxnSpPr>
            <p:spPr>
              <a:xfrm>
                <a:off x="3222504" y="20988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1" name="テキスト ボックス 70">
                <a:extLst>
                  <a:ext uri="{FF2B5EF4-FFF2-40B4-BE49-F238E27FC236}">
                    <a16:creationId xmlns:a16="http://schemas.microsoft.com/office/drawing/2014/main" id="{A28275BE-3033-0CCD-48E8-83C3EFE64AC4}"/>
                  </a:ext>
                </a:extLst>
              </p:cNvPr>
              <p:cNvSpPr txBox="1"/>
              <p:nvPr/>
            </p:nvSpPr>
            <p:spPr>
              <a:xfrm>
                <a:off x="303309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72" name="テキスト ボックス 71">
                <a:extLst>
                  <a:ext uri="{FF2B5EF4-FFF2-40B4-BE49-F238E27FC236}">
                    <a16:creationId xmlns:a16="http://schemas.microsoft.com/office/drawing/2014/main" id="{E04501A3-15C8-3AC7-67DC-D8972B9B3221}"/>
                  </a:ext>
                </a:extLst>
              </p:cNvPr>
              <p:cNvSpPr txBox="1"/>
              <p:nvPr/>
            </p:nvSpPr>
            <p:spPr>
              <a:xfrm>
                <a:off x="356341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73" name="テキスト ボックス 72">
                <a:extLst>
                  <a:ext uri="{FF2B5EF4-FFF2-40B4-BE49-F238E27FC236}">
                    <a16:creationId xmlns:a16="http://schemas.microsoft.com/office/drawing/2014/main" id="{9B5FDDCC-FC87-EBB1-4F7D-3673014381E0}"/>
                  </a:ext>
                </a:extLst>
              </p:cNvPr>
              <p:cNvSpPr txBox="1"/>
              <p:nvPr/>
            </p:nvSpPr>
            <p:spPr>
              <a:xfrm>
                <a:off x="3033099" y="1323997"/>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74" name="テキスト ボックス 73">
                <a:extLst>
                  <a:ext uri="{FF2B5EF4-FFF2-40B4-BE49-F238E27FC236}">
                    <a16:creationId xmlns:a16="http://schemas.microsoft.com/office/drawing/2014/main" id="{059C9DB5-EF90-D4BC-900F-54BEFCC0BF7B}"/>
                  </a:ext>
                </a:extLst>
              </p:cNvPr>
              <p:cNvSpPr txBox="1"/>
              <p:nvPr/>
            </p:nvSpPr>
            <p:spPr>
              <a:xfrm>
                <a:off x="3563417" y="133615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75" name="テキスト ボックス 74">
                <a:extLst>
                  <a:ext uri="{FF2B5EF4-FFF2-40B4-BE49-F238E27FC236}">
                    <a16:creationId xmlns:a16="http://schemas.microsoft.com/office/drawing/2014/main" id="{7A763ECD-CC44-6FC1-EAB2-93916B17F795}"/>
                  </a:ext>
                </a:extLst>
              </p:cNvPr>
              <p:cNvSpPr txBox="1"/>
              <p:nvPr/>
            </p:nvSpPr>
            <p:spPr>
              <a:xfrm>
                <a:off x="3307876" y="2036322"/>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76" name="直線コネクタ 75">
                <a:extLst>
                  <a:ext uri="{FF2B5EF4-FFF2-40B4-BE49-F238E27FC236}">
                    <a16:creationId xmlns:a16="http://schemas.microsoft.com/office/drawing/2014/main" id="{A557B02B-267C-3887-BB57-9B612B691786}"/>
                  </a:ext>
                </a:extLst>
              </p:cNvPr>
              <p:cNvCxnSpPr/>
              <p:nvPr/>
            </p:nvCxnSpPr>
            <p:spPr>
              <a:xfrm>
                <a:off x="3223144" y="1890798"/>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8A765A1B-B271-443B-5F05-CEB775C1B3CF}"/>
                  </a:ext>
                </a:extLst>
              </p:cNvPr>
              <p:cNvSpPr txBox="1"/>
              <p:nvPr/>
            </p:nvSpPr>
            <p:spPr>
              <a:xfrm>
                <a:off x="3308516" y="15356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78" name="直線コネクタ 77">
                <a:extLst>
                  <a:ext uri="{FF2B5EF4-FFF2-40B4-BE49-F238E27FC236}">
                    <a16:creationId xmlns:a16="http://schemas.microsoft.com/office/drawing/2014/main" id="{5D8D14C5-A222-DE57-E18A-91F353B11C0F}"/>
                  </a:ext>
                </a:extLst>
              </p:cNvPr>
              <p:cNvCxnSpPr/>
              <p:nvPr/>
            </p:nvCxnSpPr>
            <p:spPr>
              <a:xfrm>
                <a:off x="3208788" y="1890798"/>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6D8934CD-C478-522C-CBA1-90A485878AD9}"/>
                  </a:ext>
                </a:extLst>
              </p:cNvPr>
              <p:cNvSpPr txBox="1"/>
              <p:nvPr/>
            </p:nvSpPr>
            <p:spPr>
              <a:xfrm>
                <a:off x="2933987" y="1789996"/>
                <a:ext cx="336952" cy="400110"/>
              </a:xfrm>
              <a:prstGeom prst="rect">
                <a:avLst/>
              </a:prstGeom>
              <a:noFill/>
            </p:spPr>
            <p:txBody>
              <a:bodyPr wrap="none" rtlCol="0">
                <a:spAutoFit/>
              </a:bodyPr>
              <a:lstStyle/>
              <a:p>
                <a:r>
                  <a:rPr kumimoji="1" lang="en-US" altLang="ja-JP" sz="2000" dirty="0">
                    <a:latin typeface="Symbol" pitchFamily="2" charset="2"/>
                  </a:rPr>
                  <a:t>S</a:t>
                </a:r>
                <a:endParaRPr kumimoji="1" lang="ja-JP" altLang="en-US" sz="2000">
                  <a:latin typeface="Symbol" pitchFamily="2" charset="2"/>
                </a:endParaRPr>
              </a:p>
            </p:txBody>
          </p:sp>
        </p:grpSp>
        <p:cxnSp>
          <p:nvCxnSpPr>
            <p:cNvPr id="62" name="直線コネクタ 61">
              <a:extLst>
                <a:ext uri="{FF2B5EF4-FFF2-40B4-BE49-F238E27FC236}">
                  <a16:creationId xmlns:a16="http://schemas.microsoft.com/office/drawing/2014/main" id="{269F2B4D-B1F2-443B-CA2C-8030EB11F45F}"/>
                </a:ext>
              </a:extLst>
            </p:cNvPr>
            <p:cNvCxnSpPr/>
            <p:nvPr/>
          </p:nvCxnSpPr>
          <p:spPr>
            <a:xfrm>
              <a:off x="4226061" y="43239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DED8C00D-564E-8318-4582-67E29F29B814}"/>
                </a:ext>
              </a:extLst>
            </p:cNvPr>
            <p:cNvSpPr txBox="1"/>
            <p:nvPr/>
          </p:nvSpPr>
          <p:spPr>
            <a:xfrm>
              <a:off x="4059990" y="491922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64" name="テキスト ボックス 63">
              <a:extLst>
                <a:ext uri="{FF2B5EF4-FFF2-40B4-BE49-F238E27FC236}">
                  <a16:creationId xmlns:a16="http://schemas.microsoft.com/office/drawing/2014/main" id="{55294AB7-E8B5-6B38-743F-58B4499F7B15}"/>
                </a:ext>
              </a:extLst>
            </p:cNvPr>
            <p:cNvSpPr txBox="1"/>
            <p:nvPr/>
          </p:nvSpPr>
          <p:spPr>
            <a:xfrm>
              <a:off x="4059990" y="3993034"/>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nvGrpSpPr>
            <p:cNvPr id="65" name="グループ化 64">
              <a:extLst>
                <a:ext uri="{FF2B5EF4-FFF2-40B4-BE49-F238E27FC236}">
                  <a16:creationId xmlns:a16="http://schemas.microsoft.com/office/drawing/2014/main" id="{8C00C4D3-D4F1-1A2A-1F4A-DE3C6B4F8695}"/>
                </a:ext>
              </a:extLst>
            </p:cNvPr>
            <p:cNvGrpSpPr/>
            <p:nvPr/>
          </p:nvGrpSpPr>
          <p:grpSpPr>
            <a:xfrm>
              <a:off x="3869893" y="4584607"/>
              <a:ext cx="332139" cy="114553"/>
              <a:chOff x="5831860" y="3493101"/>
              <a:chExt cx="400403" cy="138097"/>
            </a:xfrm>
          </p:grpSpPr>
          <p:cxnSp>
            <p:nvCxnSpPr>
              <p:cNvPr id="66" name="カギ線コネクタ 65">
                <a:extLst>
                  <a:ext uri="{FF2B5EF4-FFF2-40B4-BE49-F238E27FC236}">
                    <a16:creationId xmlns:a16="http://schemas.microsoft.com/office/drawing/2014/main" id="{DCF4E98A-4464-816E-DC26-49D0C8EDC102}"/>
                  </a:ext>
                </a:extLst>
              </p:cNvPr>
              <p:cNvCxnSpPr/>
              <p:nvPr/>
            </p:nvCxnSpPr>
            <p:spPr>
              <a:xfrm>
                <a:off x="5831860" y="3493101"/>
                <a:ext cx="218579" cy="131176"/>
              </a:xfrm>
              <a:prstGeom prst="bentConnector3">
                <a:avLst/>
              </a:prstGeom>
              <a:noFill/>
              <a:ln w="28575" cap="flat" cmpd="sng" algn="ctr">
                <a:solidFill>
                  <a:srgbClr val="FF0000"/>
                </a:solidFill>
                <a:prstDash val="solid"/>
                <a:miter lim="800000"/>
              </a:ln>
              <a:effectLst/>
              <a:scene3d>
                <a:camera prst="orthographicFront">
                  <a:rot lat="0" lon="0" rev="2700000"/>
                </a:camera>
                <a:lightRig rig="threePt" dir="t"/>
              </a:scene3d>
            </p:spPr>
          </p:cxnSp>
          <p:cxnSp>
            <p:nvCxnSpPr>
              <p:cNvPr id="67" name="カギ線コネクタ 66">
                <a:extLst>
                  <a:ext uri="{FF2B5EF4-FFF2-40B4-BE49-F238E27FC236}">
                    <a16:creationId xmlns:a16="http://schemas.microsoft.com/office/drawing/2014/main" id="{F092A7E7-72CC-740D-1F7C-9632D9E83A9D}"/>
                  </a:ext>
                </a:extLst>
              </p:cNvPr>
              <p:cNvCxnSpPr/>
              <p:nvPr/>
            </p:nvCxnSpPr>
            <p:spPr>
              <a:xfrm>
                <a:off x="6013684" y="3500022"/>
                <a:ext cx="218579" cy="131176"/>
              </a:xfrm>
              <a:prstGeom prst="bentConnector3">
                <a:avLst/>
              </a:prstGeom>
              <a:noFill/>
              <a:ln w="28575" cap="flat" cmpd="sng" algn="ctr">
                <a:solidFill>
                  <a:srgbClr val="FF0000"/>
                </a:solidFill>
                <a:prstDash val="solid"/>
                <a:miter lim="800000"/>
              </a:ln>
              <a:effectLst/>
              <a:scene3d>
                <a:camera prst="orthographicFront">
                  <a:rot lat="0" lon="0" rev="2700000"/>
                </a:camera>
                <a:lightRig rig="threePt" dir="t"/>
              </a:scene3d>
            </p:spPr>
          </p:cxnSp>
        </p:grpSp>
      </p:grpSp>
      <p:sp>
        <p:nvSpPr>
          <p:cNvPr id="80" name="テキスト ボックス 79">
            <a:extLst>
              <a:ext uri="{FF2B5EF4-FFF2-40B4-BE49-F238E27FC236}">
                <a16:creationId xmlns:a16="http://schemas.microsoft.com/office/drawing/2014/main" id="{D33D9D88-97FB-058C-BF7E-E7C6B6F96D77}"/>
              </a:ext>
            </a:extLst>
          </p:cNvPr>
          <p:cNvSpPr txBox="1"/>
          <p:nvPr/>
        </p:nvSpPr>
        <p:spPr>
          <a:xfrm>
            <a:off x="530662" y="5608501"/>
            <a:ext cx="2564338" cy="738664"/>
          </a:xfrm>
          <a:prstGeom prst="rect">
            <a:avLst/>
          </a:prstGeom>
          <a:noFill/>
        </p:spPr>
        <p:txBody>
          <a:bodyPr wrap="square" rtlCol="0">
            <a:spAutoFit/>
          </a:bodyPr>
          <a:lstStyle/>
          <a:p>
            <a:r>
              <a:rPr kumimoji="1" lang="en-US" altLang="ja-JP" sz="1400" dirty="0"/>
              <a:t>Two</a:t>
            </a:r>
            <a:r>
              <a:rPr lang="en-US" altLang="ja-JP" sz="1400" dirty="0"/>
              <a:t>-body NN int. might not be affected very much by other nucleons</a:t>
            </a:r>
            <a:endParaRPr kumimoji="1" lang="ja-JP" altLang="en-US" sz="1400"/>
          </a:p>
        </p:txBody>
      </p:sp>
      <p:sp>
        <p:nvSpPr>
          <p:cNvPr id="81" name="テキスト ボックス 80">
            <a:extLst>
              <a:ext uri="{FF2B5EF4-FFF2-40B4-BE49-F238E27FC236}">
                <a16:creationId xmlns:a16="http://schemas.microsoft.com/office/drawing/2014/main" id="{E6A55073-985C-FB84-F0A9-A5AB23AEB5CB}"/>
              </a:ext>
            </a:extLst>
          </p:cNvPr>
          <p:cNvSpPr txBox="1"/>
          <p:nvPr/>
        </p:nvSpPr>
        <p:spPr>
          <a:xfrm>
            <a:off x="3082917" y="5651863"/>
            <a:ext cx="2564338" cy="954107"/>
          </a:xfrm>
          <a:prstGeom prst="rect">
            <a:avLst/>
          </a:prstGeom>
          <a:noFill/>
        </p:spPr>
        <p:txBody>
          <a:bodyPr wrap="square" rtlCol="0">
            <a:spAutoFit/>
          </a:bodyPr>
          <a:lstStyle/>
          <a:p>
            <a:r>
              <a:rPr kumimoji="1" lang="en-US" altLang="ja-JP" sz="1400" dirty="0"/>
              <a:t>Due to the Pauli blocking for the intermediate nucleon, </a:t>
            </a:r>
            <a:r>
              <a:rPr kumimoji="1" lang="en-US" altLang="ja-JP" sz="1400" dirty="0">
                <a:latin typeface="Symbol" pitchFamily="2" charset="2"/>
              </a:rPr>
              <a:t>L</a:t>
            </a:r>
            <a:r>
              <a:rPr kumimoji="1" lang="en-US" altLang="ja-JP" sz="1400" dirty="0"/>
              <a:t>N-</a:t>
            </a:r>
            <a:r>
              <a:rPr kumimoji="1" lang="en-US" altLang="ja-JP" sz="1400" dirty="0">
                <a:latin typeface="Symbol" pitchFamily="2" charset="2"/>
              </a:rPr>
              <a:t>S</a:t>
            </a:r>
            <a:r>
              <a:rPr kumimoji="1" lang="en-US" altLang="ja-JP" sz="1400" dirty="0"/>
              <a:t>N coupling </a:t>
            </a:r>
            <a:r>
              <a:rPr lang="en-US" altLang="ja-JP" sz="1400" dirty="0"/>
              <a:t>can be very suppressed</a:t>
            </a:r>
            <a:endParaRPr kumimoji="1" lang="ja-JP" altLang="en-US" sz="1400"/>
          </a:p>
        </p:txBody>
      </p:sp>
      <p:sp>
        <p:nvSpPr>
          <p:cNvPr id="82" name="三角形 81">
            <a:extLst>
              <a:ext uri="{FF2B5EF4-FFF2-40B4-BE49-F238E27FC236}">
                <a16:creationId xmlns:a16="http://schemas.microsoft.com/office/drawing/2014/main" id="{06ACB60A-675B-2C70-BBF4-9963DE046F21}"/>
              </a:ext>
            </a:extLst>
          </p:cNvPr>
          <p:cNvSpPr/>
          <p:nvPr/>
        </p:nvSpPr>
        <p:spPr>
          <a:xfrm>
            <a:off x="4207354" y="4619263"/>
            <a:ext cx="894063" cy="770744"/>
          </a:xfrm>
          <a:prstGeom prst="triangl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15C5FC3C-E96A-EA44-B6C1-424A496AFEAB}"/>
              </a:ext>
            </a:extLst>
          </p:cNvPr>
          <p:cNvSpPr txBox="1"/>
          <p:nvPr/>
        </p:nvSpPr>
        <p:spPr>
          <a:xfrm>
            <a:off x="4568513" y="4855471"/>
            <a:ext cx="1962397" cy="369332"/>
          </a:xfrm>
          <a:prstGeom prst="rect">
            <a:avLst/>
          </a:prstGeom>
          <a:noFill/>
        </p:spPr>
        <p:txBody>
          <a:bodyPr wrap="none" rtlCol="0">
            <a:spAutoFit/>
          </a:bodyPr>
          <a:lstStyle/>
          <a:p>
            <a:r>
              <a:rPr lang="en-US" altLang="ja-JP" dirty="0">
                <a:sym typeface="Wingdings" pitchFamily="2" charset="2"/>
              </a:rPr>
              <a:t> Less attractive</a:t>
            </a:r>
            <a:endParaRPr kumimoji="1" lang="ja-JP" altLang="en-US"/>
          </a:p>
        </p:txBody>
      </p:sp>
      <p:grpSp>
        <p:nvGrpSpPr>
          <p:cNvPr id="84" name="グループ化 83">
            <a:extLst>
              <a:ext uri="{FF2B5EF4-FFF2-40B4-BE49-F238E27FC236}">
                <a16:creationId xmlns:a16="http://schemas.microsoft.com/office/drawing/2014/main" id="{BC80A48D-DCCB-4E25-8A55-63D648159545}"/>
              </a:ext>
            </a:extLst>
          </p:cNvPr>
          <p:cNvGrpSpPr/>
          <p:nvPr/>
        </p:nvGrpSpPr>
        <p:grpSpPr>
          <a:xfrm>
            <a:off x="7463823" y="4477391"/>
            <a:ext cx="1344767" cy="1280883"/>
            <a:chOff x="5549800" y="3711724"/>
            <a:chExt cx="1344767" cy="1280883"/>
          </a:xfrm>
        </p:grpSpPr>
        <p:cxnSp>
          <p:nvCxnSpPr>
            <p:cNvPr id="85" name="直線コネクタ 84">
              <a:extLst>
                <a:ext uri="{FF2B5EF4-FFF2-40B4-BE49-F238E27FC236}">
                  <a16:creationId xmlns:a16="http://schemas.microsoft.com/office/drawing/2014/main" id="{F75D07B4-8020-B32C-8929-300C05E9E452}"/>
                </a:ext>
              </a:extLst>
            </p:cNvPr>
            <p:cNvCxnSpPr/>
            <p:nvPr/>
          </p:nvCxnSpPr>
          <p:spPr>
            <a:xfrm>
              <a:off x="62077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D9F67B07-51ED-6474-E075-8BEEAFEC0373}"/>
                </a:ext>
              </a:extLst>
            </p:cNvPr>
            <p:cNvCxnSpPr/>
            <p:nvPr/>
          </p:nvCxnSpPr>
          <p:spPr>
            <a:xfrm>
              <a:off x="67284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214570E4-D48E-FEEF-730B-D20A3E5860A1}"/>
                </a:ext>
              </a:extLst>
            </p:cNvPr>
            <p:cNvCxnSpPr/>
            <p:nvPr/>
          </p:nvCxnSpPr>
          <p:spPr>
            <a:xfrm>
              <a:off x="5700812" y="4486549"/>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88" name="テキスト ボックス 87">
              <a:extLst>
                <a:ext uri="{FF2B5EF4-FFF2-40B4-BE49-F238E27FC236}">
                  <a16:creationId xmlns:a16="http://schemas.microsoft.com/office/drawing/2014/main" id="{7CC5DD64-87EA-B715-055A-49C4C4C62AB7}"/>
                </a:ext>
              </a:extLst>
            </p:cNvPr>
            <p:cNvSpPr txBox="1"/>
            <p:nvPr/>
          </p:nvSpPr>
          <p:spPr>
            <a:xfrm>
              <a:off x="6032107" y="4637917"/>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89" name="テキスト ボックス 88">
              <a:extLst>
                <a:ext uri="{FF2B5EF4-FFF2-40B4-BE49-F238E27FC236}">
                  <a16:creationId xmlns:a16="http://schemas.microsoft.com/office/drawing/2014/main" id="{1DF8831D-4CCD-D42C-2012-5985F880BE25}"/>
                </a:ext>
              </a:extLst>
            </p:cNvPr>
            <p:cNvSpPr txBox="1"/>
            <p:nvPr/>
          </p:nvSpPr>
          <p:spPr>
            <a:xfrm>
              <a:off x="6562425" y="465007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0" name="テキスト ボックス 89">
              <a:extLst>
                <a:ext uri="{FF2B5EF4-FFF2-40B4-BE49-F238E27FC236}">
                  <a16:creationId xmlns:a16="http://schemas.microsoft.com/office/drawing/2014/main" id="{8231F79E-55CE-2A0E-E7B8-5E7DF6A65706}"/>
                </a:ext>
              </a:extLst>
            </p:cNvPr>
            <p:cNvSpPr txBox="1"/>
            <p:nvPr/>
          </p:nvSpPr>
          <p:spPr>
            <a:xfrm>
              <a:off x="6032107" y="3711724"/>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91" name="テキスト ボックス 90">
              <a:extLst>
                <a:ext uri="{FF2B5EF4-FFF2-40B4-BE49-F238E27FC236}">
                  <a16:creationId xmlns:a16="http://schemas.microsoft.com/office/drawing/2014/main" id="{FF5A065B-E3DB-83C6-F046-480487451E8A}"/>
                </a:ext>
              </a:extLst>
            </p:cNvPr>
            <p:cNvSpPr txBox="1"/>
            <p:nvPr/>
          </p:nvSpPr>
          <p:spPr>
            <a:xfrm>
              <a:off x="6562425" y="372388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2" name="テキスト ボックス 91">
              <a:extLst>
                <a:ext uri="{FF2B5EF4-FFF2-40B4-BE49-F238E27FC236}">
                  <a16:creationId xmlns:a16="http://schemas.microsoft.com/office/drawing/2014/main" id="{E9A682B6-5EDB-9C85-8490-A0F64DAEFEBB}"/>
                </a:ext>
              </a:extLst>
            </p:cNvPr>
            <p:cNvSpPr txBox="1"/>
            <p:nvPr/>
          </p:nvSpPr>
          <p:spPr>
            <a:xfrm>
              <a:off x="5786184" y="4424049"/>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93" name="直線コネクタ 92">
              <a:extLst>
                <a:ext uri="{FF2B5EF4-FFF2-40B4-BE49-F238E27FC236}">
                  <a16:creationId xmlns:a16="http://schemas.microsoft.com/office/drawing/2014/main" id="{ED0ACA07-78EA-6766-65C5-A520F4177201}"/>
                </a:ext>
              </a:extLst>
            </p:cNvPr>
            <p:cNvCxnSpPr/>
            <p:nvPr/>
          </p:nvCxnSpPr>
          <p:spPr>
            <a:xfrm>
              <a:off x="6222152" y="4278525"/>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94" name="テキスト ボックス 93">
              <a:extLst>
                <a:ext uri="{FF2B5EF4-FFF2-40B4-BE49-F238E27FC236}">
                  <a16:creationId xmlns:a16="http://schemas.microsoft.com/office/drawing/2014/main" id="{F70035B7-4BAD-1D3F-13AF-56F76A9D3A4A}"/>
                </a:ext>
              </a:extLst>
            </p:cNvPr>
            <p:cNvSpPr txBox="1"/>
            <p:nvPr/>
          </p:nvSpPr>
          <p:spPr>
            <a:xfrm>
              <a:off x="6307524" y="3923417"/>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95" name="直線コネクタ 94">
              <a:extLst>
                <a:ext uri="{FF2B5EF4-FFF2-40B4-BE49-F238E27FC236}">
                  <a16:creationId xmlns:a16="http://schemas.microsoft.com/office/drawing/2014/main" id="{707826D9-8BED-F4CA-6898-F78608A11B10}"/>
                </a:ext>
              </a:extLst>
            </p:cNvPr>
            <p:cNvCxnSpPr/>
            <p:nvPr/>
          </p:nvCxnSpPr>
          <p:spPr>
            <a:xfrm>
              <a:off x="6207796" y="4278525"/>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238E0E90-9739-51F4-2A66-D5B04DC0E4D9}"/>
                </a:ext>
              </a:extLst>
            </p:cNvPr>
            <p:cNvSpPr txBox="1"/>
            <p:nvPr/>
          </p:nvSpPr>
          <p:spPr>
            <a:xfrm>
              <a:off x="5895782" y="4198987"/>
              <a:ext cx="306494" cy="338554"/>
            </a:xfrm>
            <a:prstGeom prst="rect">
              <a:avLst/>
            </a:prstGeom>
            <a:noFill/>
          </p:spPr>
          <p:txBody>
            <a:bodyPr wrap="none" rtlCol="0">
              <a:spAutoFit/>
            </a:bodyPr>
            <a:lstStyle/>
            <a:p>
              <a:r>
                <a:rPr kumimoji="1" lang="en-US" altLang="ja-JP" sz="1600" dirty="0">
                  <a:latin typeface="Symbol" pitchFamily="2" charset="2"/>
                </a:rPr>
                <a:t>S</a:t>
              </a:r>
              <a:endParaRPr kumimoji="1" lang="ja-JP" altLang="en-US" sz="1600">
                <a:latin typeface="Symbol" pitchFamily="2" charset="2"/>
              </a:endParaRPr>
            </a:p>
          </p:txBody>
        </p:sp>
        <p:cxnSp>
          <p:nvCxnSpPr>
            <p:cNvPr id="97" name="直線コネクタ 96">
              <a:extLst>
                <a:ext uri="{FF2B5EF4-FFF2-40B4-BE49-F238E27FC236}">
                  <a16:creationId xmlns:a16="http://schemas.microsoft.com/office/drawing/2014/main" id="{643DA1A6-9E1A-02CC-8E6E-1365668C9538}"/>
                </a:ext>
              </a:extLst>
            </p:cNvPr>
            <p:cNvCxnSpPr/>
            <p:nvPr/>
          </p:nvCxnSpPr>
          <p:spPr>
            <a:xfrm>
              <a:off x="5715871" y="4058726"/>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AFCDEAE0-13F3-49B4-5BB5-009AED05DE31}"/>
                </a:ext>
              </a:extLst>
            </p:cNvPr>
            <p:cNvSpPr txBox="1"/>
            <p:nvPr/>
          </p:nvSpPr>
          <p:spPr>
            <a:xfrm>
              <a:off x="5549800" y="465405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9" name="テキスト ボックス 98">
              <a:extLst>
                <a:ext uri="{FF2B5EF4-FFF2-40B4-BE49-F238E27FC236}">
                  <a16:creationId xmlns:a16="http://schemas.microsoft.com/office/drawing/2014/main" id="{3D692AF3-B298-B85C-5A89-7FA98653E5F6}"/>
                </a:ext>
              </a:extLst>
            </p:cNvPr>
            <p:cNvSpPr txBox="1"/>
            <p:nvPr/>
          </p:nvSpPr>
          <p:spPr>
            <a:xfrm>
              <a:off x="5549800" y="3727860"/>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sp>
        <p:nvSpPr>
          <p:cNvPr id="100" name="テキスト ボックス 99">
            <a:extLst>
              <a:ext uri="{FF2B5EF4-FFF2-40B4-BE49-F238E27FC236}">
                <a16:creationId xmlns:a16="http://schemas.microsoft.com/office/drawing/2014/main" id="{D926DB74-7173-3BFD-A9DB-2A55681121E4}"/>
              </a:ext>
            </a:extLst>
          </p:cNvPr>
          <p:cNvSpPr txBox="1"/>
          <p:nvPr/>
        </p:nvSpPr>
        <p:spPr>
          <a:xfrm>
            <a:off x="6726557" y="4167826"/>
            <a:ext cx="2820003" cy="338554"/>
          </a:xfrm>
          <a:prstGeom prst="rect">
            <a:avLst/>
          </a:prstGeom>
          <a:noFill/>
        </p:spPr>
        <p:txBody>
          <a:bodyPr wrap="none" rtlCol="0">
            <a:spAutoFit/>
          </a:bodyPr>
          <a:lstStyle/>
          <a:p>
            <a:r>
              <a:rPr kumimoji="1" lang="en-US" altLang="ja-JP" sz="1600" b="1" dirty="0">
                <a:solidFill>
                  <a:srgbClr val="C00000"/>
                </a:solidFill>
              </a:rPr>
              <a:t>3 body int. mediated with </a:t>
            </a:r>
            <a:r>
              <a:rPr kumimoji="1" lang="en-US" altLang="ja-JP" sz="1600" b="1" dirty="0">
                <a:solidFill>
                  <a:srgbClr val="C00000"/>
                </a:solidFill>
                <a:latin typeface="Symbol" pitchFamily="2" charset="2"/>
              </a:rPr>
              <a:t>S</a:t>
            </a:r>
            <a:endParaRPr kumimoji="1" lang="ja-JP" altLang="en-US" sz="1600" b="1">
              <a:solidFill>
                <a:srgbClr val="C00000"/>
              </a:solidFill>
              <a:latin typeface="Symbol" pitchFamily="2" charset="2"/>
            </a:endParaRPr>
          </a:p>
        </p:txBody>
      </p:sp>
      <p:sp>
        <p:nvSpPr>
          <p:cNvPr id="101" name="テキスト ボックス 100">
            <a:extLst>
              <a:ext uri="{FF2B5EF4-FFF2-40B4-BE49-F238E27FC236}">
                <a16:creationId xmlns:a16="http://schemas.microsoft.com/office/drawing/2014/main" id="{BC494237-4421-7BEC-2C52-1E74D2848A2B}"/>
              </a:ext>
            </a:extLst>
          </p:cNvPr>
          <p:cNvSpPr txBox="1"/>
          <p:nvPr/>
        </p:nvSpPr>
        <p:spPr>
          <a:xfrm>
            <a:off x="6238333" y="5796654"/>
            <a:ext cx="4926250" cy="738664"/>
          </a:xfrm>
          <a:prstGeom prst="rect">
            <a:avLst/>
          </a:prstGeom>
          <a:noFill/>
        </p:spPr>
        <p:txBody>
          <a:bodyPr wrap="square" rtlCol="0">
            <a:spAutoFit/>
          </a:bodyPr>
          <a:lstStyle/>
          <a:p>
            <a:r>
              <a:rPr lang="en-US" altLang="ja-JP" sz="1400" dirty="0"/>
              <a:t>Additional three-body interaction, which does not appear in NN interaction.</a:t>
            </a:r>
          </a:p>
          <a:p>
            <a:r>
              <a:rPr kumimoji="1" lang="en-US" altLang="ja-JP" sz="1400" dirty="0"/>
              <a:t>What is the density dependence of this 3-body int. ?</a:t>
            </a:r>
            <a:endParaRPr kumimoji="1" lang="ja-JP" altLang="en-US" sz="1400"/>
          </a:p>
        </p:txBody>
      </p:sp>
      <p:sp>
        <p:nvSpPr>
          <p:cNvPr id="102" name="テキスト ボックス 101">
            <a:extLst>
              <a:ext uri="{FF2B5EF4-FFF2-40B4-BE49-F238E27FC236}">
                <a16:creationId xmlns:a16="http://schemas.microsoft.com/office/drawing/2014/main" id="{95F7FD8C-3D05-891D-C110-F0F98A4DC2D5}"/>
              </a:ext>
            </a:extLst>
          </p:cNvPr>
          <p:cNvSpPr txBox="1"/>
          <p:nvPr/>
        </p:nvSpPr>
        <p:spPr>
          <a:xfrm>
            <a:off x="2650771" y="4148636"/>
            <a:ext cx="3360215" cy="338554"/>
          </a:xfrm>
          <a:prstGeom prst="rect">
            <a:avLst/>
          </a:prstGeom>
          <a:noFill/>
        </p:spPr>
        <p:txBody>
          <a:bodyPr wrap="none" rtlCol="0">
            <a:spAutoFit/>
          </a:bodyPr>
          <a:lstStyle/>
          <a:p>
            <a:r>
              <a:rPr kumimoji="1" lang="en-US" altLang="ja-JP" sz="1600" b="1" dirty="0">
                <a:solidFill>
                  <a:srgbClr val="C00000"/>
                </a:solidFill>
              </a:rPr>
              <a:t>Suppression of two-body </a:t>
            </a:r>
            <a:r>
              <a:rPr kumimoji="1" lang="en-US" altLang="ja-JP" sz="1600" b="1" dirty="0">
                <a:solidFill>
                  <a:srgbClr val="C00000"/>
                </a:solidFill>
                <a:latin typeface="Symbol" pitchFamily="2" charset="2"/>
              </a:rPr>
              <a:t>L</a:t>
            </a:r>
            <a:r>
              <a:rPr kumimoji="1" lang="en-US" altLang="ja-JP" sz="1600" b="1" dirty="0">
                <a:solidFill>
                  <a:srgbClr val="C00000"/>
                </a:solidFill>
              </a:rPr>
              <a:t>N int.</a:t>
            </a:r>
          </a:p>
        </p:txBody>
      </p:sp>
      <p:cxnSp>
        <p:nvCxnSpPr>
          <p:cNvPr id="103" name="直線コネクタ 102">
            <a:extLst>
              <a:ext uri="{FF2B5EF4-FFF2-40B4-BE49-F238E27FC236}">
                <a16:creationId xmlns:a16="http://schemas.microsoft.com/office/drawing/2014/main" id="{7EB79048-59C3-393F-45F6-92CC8CDC2B15}"/>
              </a:ext>
            </a:extLst>
          </p:cNvPr>
          <p:cNvCxnSpPr/>
          <p:nvPr/>
        </p:nvCxnSpPr>
        <p:spPr>
          <a:xfrm>
            <a:off x="4065644" y="5040137"/>
            <a:ext cx="0" cy="20802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75780384-E02D-7074-CBA2-6741FE993332}"/>
              </a:ext>
            </a:extLst>
          </p:cNvPr>
          <p:cNvSpPr txBox="1"/>
          <p:nvPr/>
        </p:nvSpPr>
        <p:spPr>
          <a:xfrm>
            <a:off x="3998737" y="482802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05" name="テキスト ボックス 104">
            <a:extLst>
              <a:ext uri="{FF2B5EF4-FFF2-40B4-BE49-F238E27FC236}">
                <a16:creationId xmlns:a16="http://schemas.microsoft.com/office/drawing/2014/main" id="{FBBAB1A2-A9B4-1048-C35D-9EE7E758EC63}"/>
              </a:ext>
            </a:extLst>
          </p:cNvPr>
          <p:cNvSpPr txBox="1"/>
          <p:nvPr/>
        </p:nvSpPr>
        <p:spPr>
          <a:xfrm>
            <a:off x="347525" y="3819770"/>
            <a:ext cx="359258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dirty="0"/>
              <a:t>Interaction in nuclear medium</a:t>
            </a:r>
            <a:endParaRPr kumimoji="1" lang="ja-JP" altLang="en-US"/>
          </a:p>
        </p:txBody>
      </p:sp>
      <p:pic>
        <p:nvPicPr>
          <p:cNvPr id="106" name="図 105" descr="グラフ&#10;&#10;自動的に生成された説明">
            <a:extLst>
              <a:ext uri="{FF2B5EF4-FFF2-40B4-BE49-F238E27FC236}">
                <a16:creationId xmlns:a16="http://schemas.microsoft.com/office/drawing/2014/main" id="{6DC1B6E3-6DFF-CD2D-DFC0-67040E0267BB}"/>
              </a:ext>
            </a:extLst>
          </p:cNvPr>
          <p:cNvPicPr>
            <a:picLocks noChangeAspect="1"/>
          </p:cNvPicPr>
          <p:nvPr/>
        </p:nvPicPr>
        <p:blipFill>
          <a:blip r:embed="rId3"/>
          <a:stretch>
            <a:fillRect/>
          </a:stretch>
        </p:blipFill>
        <p:spPr>
          <a:xfrm>
            <a:off x="5907946" y="1191185"/>
            <a:ext cx="4276928" cy="2826399"/>
          </a:xfrm>
          <a:prstGeom prst="rect">
            <a:avLst/>
          </a:prstGeom>
        </p:spPr>
      </p:pic>
      <p:sp>
        <p:nvSpPr>
          <p:cNvPr id="107" name="テキスト ボックス 106">
            <a:extLst>
              <a:ext uri="{FF2B5EF4-FFF2-40B4-BE49-F238E27FC236}">
                <a16:creationId xmlns:a16="http://schemas.microsoft.com/office/drawing/2014/main" id="{108C0BDA-FFE9-48FF-30C2-B6067C9C0776}"/>
              </a:ext>
            </a:extLst>
          </p:cNvPr>
          <p:cNvSpPr txBox="1"/>
          <p:nvPr/>
        </p:nvSpPr>
        <p:spPr>
          <a:xfrm>
            <a:off x="5956404" y="3020225"/>
            <a:ext cx="1984839" cy="338554"/>
          </a:xfrm>
          <a:prstGeom prst="rect">
            <a:avLst/>
          </a:prstGeom>
          <a:noFill/>
        </p:spPr>
        <p:txBody>
          <a:bodyPr wrap="none" rtlCol="0">
            <a:spAutoFit/>
          </a:bodyPr>
          <a:lstStyle/>
          <a:p>
            <a:r>
              <a:rPr kumimoji="1" lang="en-US" altLang="ja-JP" sz="1600" dirty="0"/>
              <a:t>w/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08" name="テキスト ボックス 107">
            <a:extLst>
              <a:ext uri="{FF2B5EF4-FFF2-40B4-BE49-F238E27FC236}">
                <a16:creationId xmlns:a16="http://schemas.microsoft.com/office/drawing/2014/main" id="{459BBFF9-779A-C8E8-C751-9313EB2244AE}"/>
              </a:ext>
            </a:extLst>
          </p:cNvPr>
          <p:cNvSpPr txBox="1"/>
          <p:nvPr/>
        </p:nvSpPr>
        <p:spPr>
          <a:xfrm>
            <a:off x="9237464" y="1824854"/>
            <a:ext cx="2095445" cy="338554"/>
          </a:xfrm>
          <a:prstGeom prst="rect">
            <a:avLst/>
          </a:prstGeom>
          <a:noFill/>
        </p:spPr>
        <p:txBody>
          <a:bodyPr wrap="none" rtlCol="0">
            <a:spAutoFit/>
          </a:bodyPr>
          <a:lstStyle/>
          <a:p>
            <a:r>
              <a:rPr kumimoji="1" lang="en-US" altLang="ja-JP" sz="1600" dirty="0"/>
              <a:t>wo/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09" name="テキスト ボックス 108">
            <a:extLst>
              <a:ext uri="{FF2B5EF4-FFF2-40B4-BE49-F238E27FC236}">
                <a16:creationId xmlns:a16="http://schemas.microsoft.com/office/drawing/2014/main" id="{5C66106D-19EE-D66D-A449-7DC411D27335}"/>
              </a:ext>
            </a:extLst>
          </p:cNvPr>
          <p:cNvSpPr txBox="1"/>
          <p:nvPr/>
        </p:nvSpPr>
        <p:spPr>
          <a:xfrm>
            <a:off x="10024785" y="2718995"/>
            <a:ext cx="2279595"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600" dirty="0">
                <a:latin typeface="Symbol" pitchFamily="2" charset="2"/>
              </a:rPr>
              <a:t>L</a:t>
            </a:r>
            <a:r>
              <a:rPr kumimoji="1" lang="en-US" altLang="ja-JP" sz="1600" dirty="0"/>
              <a:t>N interaction becomes less attractive (repulsive) w/o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10" name="右矢印 109">
            <a:extLst>
              <a:ext uri="{FF2B5EF4-FFF2-40B4-BE49-F238E27FC236}">
                <a16:creationId xmlns:a16="http://schemas.microsoft.com/office/drawing/2014/main" id="{613FB195-C400-A804-9E9F-D22D85CC4610}"/>
              </a:ext>
            </a:extLst>
          </p:cNvPr>
          <p:cNvSpPr/>
          <p:nvPr/>
        </p:nvSpPr>
        <p:spPr>
          <a:xfrm>
            <a:off x="7695185" y="2356218"/>
            <a:ext cx="1067643" cy="306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434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6AA6F-41AB-E247-8E64-90871D1767F4}"/>
              </a:ext>
            </a:extLst>
          </p:cNvPr>
          <p:cNvSpPr>
            <a:spLocks noGrp="1"/>
          </p:cNvSpPr>
          <p:nvPr>
            <p:ph type="title"/>
          </p:nvPr>
        </p:nvSpPr>
        <p:spPr>
          <a:xfrm>
            <a:off x="838199" y="18255"/>
            <a:ext cx="11200157" cy="859075"/>
          </a:xfrm>
        </p:spPr>
        <p:txBody>
          <a:bodyPr/>
          <a:lstStyle/>
          <a:p>
            <a:r>
              <a:rPr lang="en-US" altLang="ja-JP" dirty="0"/>
              <a:t>Spin-orbit force in NN and YN channels</a:t>
            </a:r>
            <a:endParaRPr kumimoji="1" lang="ja-JP" altLang="en-US"/>
          </a:p>
        </p:txBody>
      </p:sp>
      <p:grpSp>
        <p:nvGrpSpPr>
          <p:cNvPr id="3" name="グループ化 2">
            <a:extLst>
              <a:ext uri="{FF2B5EF4-FFF2-40B4-BE49-F238E27FC236}">
                <a16:creationId xmlns:a16="http://schemas.microsoft.com/office/drawing/2014/main" id="{EA2E784C-2792-644F-A6CA-8149668C7D99}"/>
              </a:ext>
            </a:extLst>
          </p:cNvPr>
          <p:cNvGrpSpPr/>
          <p:nvPr/>
        </p:nvGrpSpPr>
        <p:grpSpPr>
          <a:xfrm>
            <a:off x="647328" y="777015"/>
            <a:ext cx="9898685" cy="1265234"/>
            <a:chOff x="647328" y="777015"/>
            <a:chExt cx="9898685" cy="1265234"/>
          </a:xfrm>
        </p:grpSpPr>
        <p:grpSp>
          <p:nvGrpSpPr>
            <p:cNvPr id="4" name="図形グループ 3">
              <a:extLst>
                <a:ext uri="{FF2B5EF4-FFF2-40B4-BE49-F238E27FC236}">
                  <a16:creationId xmlns:a16="http://schemas.microsoft.com/office/drawing/2014/main" id="{BD743A54-64C8-0A41-85EB-6F0F9DFAA6B2}"/>
                </a:ext>
              </a:extLst>
            </p:cNvPr>
            <p:cNvGrpSpPr/>
            <p:nvPr/>
          </p:nvGrpSpPr>
          <p:grpSpPr>
            <a:xfrm>
              <a:off x="647328" y="810109"/>
              <a:ext cx="1799721" cy="1232140"/>
              <a:chOff x="6262278" y="4475635"/>
              <a:chExt cx="1799721" cy="1232140"/>
            </a:xfrm>
          </p:grpSpPr>
          <p:sp>
            <p:nvSpPr>
              <p:cNvPr id="6" name="円/楕円 5">
                <a:extLst>
                  <a:ext uri="{FF2B5EF4-FFF2-40B4-BE49-F238E27FC236}">
                    <a16:creationId xmlns:a16="http://schemas.microsoft.com/office/drawing/2014/main" id="{54F38A93-85EB-2C4F-ABE1-20F0F08E0A10}"/>
                  </a:ext>
                </a:extLst>
              </p:cNvPr>
              <p:cNvSpPr/>
              <p:nvPr/>
            </p:nvSpPr>
            <p:spPr>
              <a:xfrm>
                <a:off x="6262278" y="5035887"/>
                <a:ext cx="1686785" cy="5712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7" name="円/楕円 6">
                <a:extLst>
                  <a:ext uri="{FF2B5EF4-FFF2-40B4-BE49-F238E27FC236}">
                    <a16:creationId xmlns:a16="http://schemas.microsoft.com/office/drawing/2014/main" id="{82C504D8-0C56-2B4D-BF2C-5D13BBEC9FBA}"/>
                  </a:ext>
                </a:extLst>
              </p:cNvPr>
              <p:cNvSpPr/>
              <p:nvPr/>
            </p:nvSpPr>
            <p:spPr>
              <a:xfrm>
                <a:off x="7431443" y="4846923"/>
                <a:ext cx="395982" cy="3959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8" name="円/楕円 7">
                <a:extLst>
                  <a:ext uri="{FF2B5EF4-FFF2-40B4-BE49-F238E27FC236}">
                    <a16:creationId xmlns:a16="http://schemas.microsoft.com/office/drawing/2014/main" id="{86DC828B-F809-6A43-A01A-6B359DA90DD3}"/>
                  </a:ext>
                </a:extLst>
              </p:cNvPr>
              <p:cNvSpPr/>
              <p:nvPr/>
            </p:nvSpPr>
            <p:spPr>
              <a:xfrm>
                <a:off x="6429579" y="5311793"/>
                <a:ext cx="395982" cy="3959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9" name="直線矢印コネクタ 8">
                <a:extLst>
                  <a:ext uri="{FF2B5EF4-FFF2-40B4-BE49-F238E27FC236}">
                    <a16:creationId xmlns:a16="http://schemas.microsoft.com/office/drawing/2014/main" id="{4C5940D8-D09F-D34B-B0E9-920D8D83DF05}"/>
                  </a:ext>
                </a:extLst>
              </p:cNvPr>
              <p:cNvCxnSpPr/>
              <p:nvPr/>
            </p:nvCxnSpPr>
            <p:spPr>
              <a:xfrm flipV="1">
                <a:off x="7086530" y="4660301"/>
                <a:ext cx="0" cy="7511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テキスト ボックス 9">
                <a:extLst>
                  <a:ext uri="{FF2B5EF4-FFF2-40B4-BE49-F238E27FC236}">
                    <a16:creationId xmlns:a16="http://schemas.microsoft.com/office/drawing/2014/main" id="{A989C7CB-54EA-A24F-B001-74EA6866C2FB}"/>
                  </a:ext>
                </a:extLst>
              </p:cNvPr>
              <p:cNvSpPr txBox="1"/>
              <p:nvPr/>
            </p:nvSpPr>
            <p:spPr>
              <a:xfrm>
                <a:off x="6632655" y="4477591"/>
                <a:ext cx="336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a:t>
                </a:r>
                <a:endParaRPr kumimoji="1" lang="ja-JP" altLang="en-US"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1" name="テキスト ボックス 10">
                <a:extLst>
                  <a:ext uri="{FF2B5EF4-FFF2-40B4-BE49-F238E27FC236}">
                    <a16:creationId xmlns:a16="http://schemas.microsoft.com/office/drawing/2014/main" id="{8B1039E4-E848-6A41-80DE-BD4E40F19705}"/>
                  </a:ext>
                </a:extLst>
              </p:cNvPr>
              <p:cNvSpPr txBox="1"/>
              <p:nvPr/>
            </p:nvSpPr>
            <p:spPr>
              <a:xfrm>
                <a:off x="7665737" y="4475635"/>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1</a:t>
                </a:r>
                <a:endParaRPr kumimoji="1" lang="ja-JP" altLang="en-US"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6EDA2FF3-9F91-274F-8430-4A886FCFBD08}"/>
                  </a:ext>
                </a:extLst>
              </p:cNvPr>
              <p:cNvSpPr txBox="1"/>
              <p:nvPr/>
            </p:nvSpPr>
            <p:spPr>
              <a:xfrm>
                <a:off x="6293426" y="4999323"/>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endParaRPr kumimoji="1" lang="ja-JP" altLang="en-US"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cxnSp>
            <p:nvCxnSpPr>
              <p:cNvPr id="13" name="直線矢印コネクタ 12">
                <a:extLst>
                  <a:ext uri="{FF2B5EF4-FFF2-40B4-BE49-F238E27FC236}">
                    <a16:creationId xmlns:a16="http://schemas.microsoft.com/office/drawing/2014/main" id="{D429048C-D8EB-BA4C-85AF-67B9AAD682C3}"/>
                  </a:ext>
                </a:extLst>
              </p:cNvPr>
              <p:cNvCxnSpPr/>
              <p:nvPr/>
            </p:nvCxnSpPr>
            <p:spPr>
              <a:xfrm flipV="1">
                <a:off x="7607345" y="4577474"/>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直線矢印コネクタ 13">
                <a:extLst>
                  <a:ext uri="{FF2B5EF4-FFF2-40B4-BE49-F238E27FC236}">
                    <a16:creationId xmlns:a16="http://schemas.microsoft.com/office/drawing/2014/main" id="{80E8D814-6829-E24B-9D25-A3832081E99B}"/>
                  </a:ext>
                </a:extLst>
              </p:cNvPr>
              <p:cNvCxnSpPr/>
              <p:nvPr/>
            </p:nvCxnSpPr>
            <p:spPr>
              <a:xfrm flipV="1">
                <a:off x="6616674" y="4999323"/>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15" name="テキスト ボックス 14">
              <a:extLst>
                <a:ext uri="{FF2B5EF4-FFF2-40B4-BE49-F238E27FC236}">
                  <a16:creationId xmlns:a16="http://schemas.microsoft.com/office/drawing/2014/main" id="{655A923F-5958-B649-9DAD-D183C763E14A}"/>
                </a:ext>
              </a:extLst>
            </p:cNvPr>
            <p:cNvSpPr txBox="1"/>
            <p:nvPr/>
          </p:nvSpPr>
          <p:spPr>
            <a:xfrm>
              <a:off x="2953870" y="777015"/>
              <a:ext cx="75921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In general, the spin-orbit interaction is classified to these two types. </a:t>
              </a:r>
              <a:endPar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p:gr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A427CDB9-42D4-974E-B046-46CDBDBC3AAF}"/>
                  </a:ext>
                </a:extLst>
              </p:cNvPr>
              <p:cNvSpPr txBox="1"/>
              <p:nvPr/>
            </p:nvSpPr>
            <p:spPr>
              <a:xfrm>
                <a:off x="4014404" y="1166971"/>
                <a:ext cx="44863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Symmetric LS force         </a:t>
                </a:r>
                <a:r>
                  <a:rPr kumimoji="1" lang="en-US" altLang="ja-JP" sz="20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rPr>
                  <a:t>: </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rPr>
                      <m:t>𝒍</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endParaRPr kumimoji="1" lang="en-US" altLang="ja-JP" sz="20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Anti-symmetric LS force </a:t>
                </a:r>
                <a:r>
                  <a:rPr kumimoji="1" lang="en-US" altLang="ja-JP" sz="20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rPr>
                  <a:t>: </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rPr>
                      <m:t>𝒍</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𝟏</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sSub>
                      <m:sSubPr>
                        <m:ctrlP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rPr>
                        </m:ctrlPr>
                      </m:sSubPr>
                      <m:e>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𝒔</m:t>
                        </m:r>
                      </m:e>
                      <m:sub>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𝟐</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m:t>
                    </m:r>
                  </m:oMath>
                </a14:m>
                <a:endParaRPr kumimoji="1" lang="en-US" altLang="ja-JP" sz="20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endParaRPr>
              </a:p>
            </p:txBody>
          </p:sp>
        </mc:Choice>
        <mc:Fallback xmlns="">
          <p:sp>
            <p:nvSpPr>
              <p:cNvPr id="16" name="テキスト ボックス 15">
                <a:extLst>
                  <a:ext uri="{FF2B5EF4-FFF2-40B4-BE49-F238E27FC236}">
                    <a16:creationId xmlns:a16="http://schemas.microsoft.com/office/drawing/2014/main" id="{A427CDB9-42D4-974E-B046-46CDBDBC3AAF}"/>
                  </a:ext>
                </a:extLst>
              </p:cNvPr>
              <p:cNvSpPr txBox="1">
                <a:spLocks noRot="1" noChangeAspect="1" noMove="1" noResize="1" noEditPoints="1" noAdjustHandles="1" noChangeArrowheads="1" noChangeShapeType="1" noTextEdit="1"/>
              </p:cNvSpPr>
              <p:nvPr/>
            </p:nvSpPr>
            <p:spPr>
              <a:xfrm>
                <a:off x="4014404" y="1166971"/>
                <a:ext cx="4486356" cy="707886"/>
              </a:xfrm>
              <a:prstGeom prst="rect">
                <a:avLst/>
              </a:prstGeom>
              <a:blipFill>
                <a:blip r:embed="rId3"/>
                <a:stretch>
                  <a:fillRect l="-1412" t="-7018" b="-1578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47285350-2DB5-A944-BD87-BA5670F08F97}"/>
                  </a:ext>
                </a:extLst>
              </p:cNvPr>
              <p:cNvSpPr txBox="1"/>
              <p:nvPr/>
            </p:nvSpPr>
            <p:spPr>
              <a:xfrm>
                <a:off x="2953870" y="1939052"/>
                <a:ext cx="65084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Let’s see how these LS forces operate on the </a:t>
                </a:r>
                <a14:m>
                  <m:oMath xmlns:m="http://schemas.openxmlformats.org/officeDocument/2006/math">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rPr>
                      <m:t>𝑝𝑝</m:t>
                    </m:r>
                  </m:oMath>
                </a14:m>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 channel.</a:t>
                </a:r>
                <a:endPar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mc:Choice>
        <mc:Fallback xmlns="">
          <p:sp>
            <p:nvSpPr>
              <p:cNvPr id="17" name="テキスト ボックス 16">
                <a:extLst>
                  <a:ext uri="{FF2B5EF4-FFF2-40B4-BE49-F238E27FC236}">
                    <a16:creationId xmlns:a16="http://schemas.microsoft.com/office/drawing/2014/main" id="{47285350-2DB5-A944-BD87-BA5670F08F97}"/>
                  </a:ext>
                </a:extLst>
              </p:cNvPr>
              <p:cNvSpPr txBox="1">
                <a:spLocks noRot="1" noChangeAspect="1" noMove="1" noResize="1" noEditPoints="1" noAdjustHandles="1" noChangeArrowheads="1" noChangeShapeType="1" noTextEdit="1"/>
              </p:cNvSpPr>
              <p:nvPr/>
            </p:nvSpPr>
            <p:spPr>
              <a:xfrm>
                <a:off x="2953870" y="1939052"/>
                <a:ext cx="6508448" cy="400110"/>
              </a:xfrm>
              <a:prstGeom prst="rect">
                <a:avLst/>
              </a:prstGeom>
              <a:blipFill>
                <a:blip r:embed="rId4"/>
                <a:stretch>
                  <a:fillRect l="-975" t="-9091" b="-212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925AF2DE-C240-6044-89E7-7FD84ECE560F}"/>
                  </a:ext>
                </a:extLst>
              </p:cNvPr>
              <p:cNvSpPr txBox="1"/>
              <p:nvPr/>
            </p:nvSpPr>
            <p:spPr>
              <a:xfrm>
                <a:off x="1092278" y="2357950"/>
                <a:ext cx="63122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𝒑𝒑</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𝒇𝒐𝒓</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𝒍</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 </m:t>
                      </m:r>
                      <m:d>
                        <m:dPr>
                          <m:ctrlP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𝒂𝒔𝒚𝒎𝒎𝒆𝒕𝒓𝒊𝒄</m:t>
                          </m:r>
                        </m:e>
                      </m:d>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𝒂𝒏𝒅</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 </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𝑺</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𝟏</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𝒔𝒚𝒎𝒎𝒆𝒕𝒓𝒊𝒄</m:t>
                      </m:r>
                      <m:r>
                        <a:rPr kumimoji="1" lang="en-US" altLang="ja-JP" sz="2000" b="1" i="1" u="sng" strike="noStrike" kern="1200" cap="none" spc="0" normalizeH="0" baseline="0" noProof="0" smtClean="0">
                          <a:ln>
                            <a:noFill/>
                          </a:ln>
                          <a:solidFill>
                            <a:prstClr val="black"/>
                          </a:solidFill>
                          <a:effectLst/>
                          <a:uLnTx/>
                          <a:uFillTx/>
                          <a:latin typeface="Cambria Math" panose="02040503050406030204" pitchFamily="18" charset="0"/>
                          <a:cs typeface="+mn-cs"/>
                        </a:rPr>
                        <m:t>) </m:t>
                      </m:r>
                    </m:oMath>
                  </m:oMathPara>
                </a14:m>
                <a:endParaRPr kumimoji="1" lang="ja-JP" altLang="en-US" sz="2000" b="1"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8" name="テキスト ボックス 17">
                <a:extLst>
                  <a:ext uri="{FF2B5EF4-FFF2-40B4-BE49-F238E27FC236}">
                    <a16:creationId xmlns:a16="http://schemas.microsoft.com/office/drawing/2014/main" id="{925AF2DE-C240-6044-89E7-7FD84ECE560F}"/>
                  </a:ext>
                </a:extLst>
              </p:cNvPr>
              <p:cNvSpPr txBox="1">
                <a:spLocks noRot="1" noChangeAspect="1" noMove="1" noResize="1" noEditPoints="1" noAdjustHandles="1" noChangeArrowheads="1" noChangeShapeType="1" noTextEdit="1"/>
              </p:cNvSpPr>
              <p:nvPr/>
            </p:nvSpPr>
            <p:spPr>
              <a:xfrm>
                <a:off x="1092278" y="2357950"/>
                <a:ext cx="6312241" cy="400110"/>
              </a:xfrm>
              <a:prstGeom prst="rect">
                <a:avLst/>
              </a:prstGeom>
              <a:blipFill>
                <a:blip r:embed="rId5"/>
                <a:stretch>
                  <a:fillRect b="-18750"/>
                </a:stretch>
              </a:blipFill>
            </p:spPr>
            <p:txBody>
              <a:bodyPr/>
              <a:lstStyle/>
              <a:p>
                <a:r>
                  <a:rPr lang="ja-JP" altLang="en-US">
                    <a:noFill/>
                  </a:rPr>
                  <a:t> </a:t>
                </a:r>
              </a:p>
            </p:txBody>
          </p:sp>
        </mc:Fallback>
      </mc:AlternateContent>
      <p:grpSp>
        <p:nvGrpSpPr>
          <p:cNvPr id="5" name="グループ化 4">
            <a:extLst>
              <a:ext uri="{FF2B5EF4-FFF2-40B4-BE49-F238E27FC236}">
                <a16:creationId xmlns:a16="http://schemas.microsoft.com/office/drawing/2014/main" id="{2CA966CF-BBE6-BE40-99A6-2F58CD1A5374}"/>
              </a:ext>
            </a:extLst>
          </p:cNvPr>
          <p:cNvGrpSpPr/>
          <p:nvPr/>
        </p:nvGrpSpPr>
        <p:grpSpPr>
          <a:xfrm>
            <a:off x="1072131" y="2782117"/>
            <a:ext cx="9154238" cy="1285020"/>
            <a:chOff x="1072131" y="2782117"/>
            <a:chExt cx="9154238" cy="1285020"/>
          </a:xfrm>
        </p:grpSpPr>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92693137-6B12-A144-92CC-02FF85F65659}"/>
                    </a:ext>
                  </a:extLst>
                </p:cNvPr>
                <p:cNvSpPr txBox="1"/>
                <p:nvPr/>
              </p:nvSpPr>
              <p:spPr>
                <a:xfrm>
                  <a:off x="3338917" y="2782117"/>
                  <a:ext cx="34344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ja-JP" altLang="en-US" sz="20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20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𝐿</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𝑧</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20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𝑧</m:t>
                                </m:r>
                              </m:sub>
                            </m:s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 </m:t>
                            </m:r>
                            <m:sSub>
                              <m:sSubPr>
                                <m:ctrlPr>
                                  <a:rPr kumimoji="1" lang="en-US" altLang="ja-JP" sz="20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𝑠</m:t>
                                </m:r>
                              </m:e>
                              <m:sub>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𝑧</m:t>
                                </m:r>
                              </m:sub>
                            </m:sSub>
                          </m:e>
                        </m:d>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200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20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−1, +, +</m:t>
                            </m:r>
                          </m:e>
                        </m:d>
                      </m:oMath>
                    </m:oMathPara>
                  </a14:m>
                  <a:endParaRPr kumimoji="1" lang="ja-JP" altLang="en-US" sz="200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9" name="テキスト ボックス 18">
                  <a:extLst>
                    <a:ext uri="{FF2B5EF4-FFF2-40B4-BE49-F238E27FC236}">
                      <a16:creationId xmlns:a16="http://schemas.microsoft.com/office/drawing/2014/main" id="{92693137-6B12-A144-92CC-02FF85F65659}"/>
                    </a:ext>
                  </a:extLst>
                </p:cNvPr>
                <p:cNvSpPr txBox="1">
                  <a:spLocks noRot="1" noChangeAspect="1" noMove="1" noResize="1" noEditPoints="1" noAdjustHandles="1" noChangeArrowheads="1" noChangeShapeType="1" noTextEdit="1"/>
                </p:cNvSpPr>
                <p:nvPr/>
              </p:nvSpPr>
              <p:spPr>
                <a:xfrm>
                  <a:off x="3338917" y="2782117"/>
                  <a:ext cx="3434466" cy="400110"/>
                </a:xfrm>
                <a:prstGeom prst="rect">
                  <a:avLst/>
                </a:prstGeom>
                <a:blipFill>
                  <a:blip r:embed="rId6"/>
                  <a:stretch>
                    <a:fillRect t="-112121" r="-6642" b="-175758"/>
                  </a:stretch>
                </a:blipFill>
              </p:spPr>
              <p:txBody>
                <a:bodyPr/>
                <a:lstStyle/>
                <a:p>
                  <a:r>
                    <a:rPr lang="ja-JP" altLang="en-US">
                      <a:noFill/>
                    </a:rPr>
                    <a:t> </a:t>
                  </a:r>
                </a:p>
              </p:txBody>
            </p:sp>
          </mc:Fallback>
        </mc:AlternateContent>
        <p:grpSp>
          <p:nvGrpSpPr>
            <p:cNvPr id="20" name="図形グループ 3">
              <a:extLst>
                <a:ext uri="{FF2B5EF4-FFF2-40B4-BE49-F238E27FC236}">
                  <a16:creationId xmlns:a16="http://schemas.microsoft.com/office/drawing/2014/main" id="{EBFE2DA1-AABC-8447-A17B-D059452A0C08}"/>
                </a:ext>
              </a:extLst>
            </p:cNvPr>
            <p:cNvGrpSpPr/>
            <p:nvPr/>
          </p:nvGrpSpPr>
          <p:grpSpPr>
            <a:xfrm>
              <a:off x="1072131" y="2834997"/>
              <a:ext cx="1799721" cy="1232140"/>
              <a:chOff x="6262278" y="4475635"/>
              <a:chExt cx="1799721" cy="1232140"/>
            </a:xfrm>
          </p:grpSpPr>
          <p:sp>
            <p:nvSpPr>
              <p:cNvPr id="21" name="円/楕円 20">
                <a:extLst>
                  <a:ext uri="{FF2B5EF4-FFF2-40B4-BE49-F238E27FC236}">
                    <a16:creationId xmlns:a16="http://schemas.microsoft.com/office/drawing/2014/main" id="{D335BE74-1603-1A49-9971-83F86CB8535A}"/>
                  </a:ext>
                </a:extLst>
              </p:cNvPr>
              <p:cNvSpPr/>
              <p:nvPr/>
            </p:nvSpPr>
            <p:spPr>
              <a:xfrm>
                <a:off x="6262278" y="5035887"/>
                <a:ext cx="1686785" cy="5712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2" name="円/楕円 21">
                <a:extLst>
                  <a:ext uri="{FF2B5EF4-FFF2-40B4-BE49-F238E27FC236}">
                    <a16:creationId xmlns:a16="http://schemas.microsoft.com/office/drawing/2014/main" id="{CFAB926C-015E-6847-B2BC-CE0234F9FEF0}"/>
                  </a:ext>
                </a:extLst>
              </p:cNvPr>
              <p:cNvSpPr/>
              <p:nvPr/>
            </p:nvSpPr>
            <p:spPr>
              <a:xfrm>
                <a:off x="7431443" y="4846923"/>
                <a:ext cx="395982" cy="39598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sp>
            <p:nvSpPr>
              <p:cNvPr id="23" name="円/楕円 22">
                <a:extLst>
                  <a:ext uri="{FF2B5EF4-FFF2-40B4-BE49-F238E27FC236}">
                    <a16:creationId xmlns:a16="http://schemas.microsoft.com/office/drawing/2014/main" id="{765C0942-EC26-D442-9EF6-EADE80CD3252}"/>
                  </a:ext>
                </a:extLst>
              </p:cNvPr>
              <p:cNvSpPr/>
              <p:nvPr/>
            </p:nvSpPr>
            <p:spPr>
              <a:xfrm>
                <a:off x="6429579" y="5311793"/>
                <a:ext cx="395982" cy="3959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cxnSp>
            <p:nvCxnSpPr>
              <p:cNvPr id="24" name="直線矢印コネクタ 23">
                <a:extLst>
                  <a:ext uri="{FF2B5EF4-FFF2-40B4-BE49-F238E27FC236}">
                    <a16:creationId xmlns:a16="http://schemas.microsoft.com/office/drawing/2014/main" id="{9D894B1E-5594-3145-B95F-A05690AADA55}"/>
                  </a:ext>
                </a:extLst>
              </p:cNvPr>
              <p:cNvCxnSpPr>
                <a:cxnSpLocks/>
              </p:cNvCxnSpPr>
              <p:nvPr/>
            </p:nvCxnSpPr>
            <p:spPr>
              <a:xfrm>
                <a:off x="7086530" y="4734443"/>
                <a:ext cx="0" cy="75117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5" name="テキスト ボックス 24">
                <a:extLst>
                  <a:ext uri="{FF2B5EF4-FFF2-40B4-BE49-F238E27FC236}">
                    <a16:creationId xmlns:a16="http://schemas.microsoft.com/office/drawing/2014/main" id="{F9E63E6E-FB78-5E4B-936D-8EA04E426F13}"/>
                  </a:ext>
                </a:extLst>
              </p:cNvPr>
              <p:cNvSpPr txBox="1"/>
              <p:nvPr/>
            </p:nvSpPr>
            <p:spPr>
              <a:xfrm>
                <a:off x="6632655" y="4477591"/>
                <a:ext cx="3360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a:t>
                </a:r>
                <a:endPar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C741EF4B-4F65-EA48-8A9C-DA7D2653520B}"/>
                  </a:ext>
                </a:extLst>
              </p:cNvPr>
              <p:cNvSpPr txBox="1"/>
              <p:nvPr/>
            </p:nvSpPr>
            <p:spPr>
              <a:xfrm>
                <a:off x="7665737" y="4475635"/>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sz="1800"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1</a:t>
                </a:r>
                <a:endParaRPr kumimoji="1" lang="ja-JP" altLang="en-US" sz="1800"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27" name="テキスト ボックス 26">
                <a:extLst>
                  <a:ext uri="{FF2B5EF4-FFF2-40B4-BE49-F238E27FC236}">
                    <a16:creationId xmlns:a16="http://schemas.microsoft.com/office/drawing/2014/main" id="{25430EA5-6F97-9040-8C3E-EDB4B4D171B7}"/>
                  </a:ext>
                </a:extLst>
              </p:cNvPr>
              <p:cNvSpPr txBox="1"/>
              <p:nvPr/>
            </p:nvSpPr>
            <p:spPr>
              <a:xfrm>
                <a:off x="6293426" y="4999323"/>
                <a:ext cx="3962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a:t>
                </a:r>
                <a:r>
                  <a:rPr kumimoji="1" lang="en-US" altLang="ja-JP" sz="1800"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rPr>
                  <a:t>2</a:t>
                </a:r>
                <a:endParaRPr kumimoji="1" lang="ja-JP" altLang="en-US" sz="1800" b="1" i="0" u="none" strike="noStrike" kern="1200" cap="none" spc="0" normalizeH="0" baseline="-2500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p:cxnSp>
            <p:nvCxnSpPr>
              <p:cNvPr id="28" name="直線矢印コネクタ 27">
                <a:extLst>
                  <a:ext uri="{FF2B5EF4-FFF2-40B4-BE49-F238E27FC236}">
                    <a16:creationId xmlns:a16="http://schemas.microsoft.com/office/drawing/2014/main" id="{6E8957B1-2E43-6B4A-B7DB-36795EAAE556}"/>
                  </a:ext>
                </a:extLst>
              </p:cNvPr>
              <p:cNvCxnSpPr/>
              <p:nvPr/>
            </p:nvCxnSpPr>
            <p:spPr>
              <a:xfrm flipV="1">
                <a:off x="7607345" y="4577474"/>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9" name="直線矢印コネクタ 28">
                <a:extLst>
                  <a:ext uri="{FF2B5EF4-FFF2-40B4-BE49-F238E27FC236}">
                    <a16:creationId xmlns:a16="http://schemas.microsoft.com/office/drawing/2014/main" id="{B865B37B-584E-3A42-BB41-7FE1516FECE4}"/>
                  </a:ext>
                </a:extLst>
              </p:cNvPr>
              <p:cNvCxnSpPr/>
              <p:nvPr/>
            </p:nvCxnSpPr>
            <p:spPr>
              <a:xfrm flipV="1">
                <a:off x="6616674" y="4999323"/>
                <a:ext cx="0" cy="3693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
          <p:nvSpPr>
            <p:cNvPr id="30" name="テキスト ボックス 29">
              <a:extLst>
                <a:ext uri="{FF2B5EF4-FFF2-40B4-BE49-F238E27FC236}">
                  <a16:creationId xmlns:a16="http://schemas.microsoft.com/office/drawing/2014/main" id="{4E888E54-71B0-B249-9768-CB5CF7D2CD3A}"/>
                </a:ext>
              </a:extLst>
            </p:cNvPr>
            <p:cNvSpPr txBox="1"/>
            <p:nvPr/>
          </p:nvSpPr>
          <p:spPr>
            <a:xfrm>
              <a:off x="6832491" y="2806363"/>
              <a:ext cx="33938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(L and spin are anti-parallel)</a:t>
              </a:r>
              <a:endParaRPr kumimoji="1" lang="ja-JP" altLang="en-US" sz="1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31" name="テキスト ボックス 30">
            <a:extLst>
              <a:ext uri="{FF2B5EF4-FFF2-40B4-BE49-F238E27FC236}">
                <a16:creationId xmlns:a16="http://schemas.microsoft.com/office/drawing/2014/main" id="{1BDCFF6F-B1A4-4E49-A812-DB6423ADB05A}"/>
              </a:ext>
            </a:extLst>
          </p:cNvPr>
          <p:cNvSpPr txBox="1"/>
          <p:nvPr/>
        </p:nvSpPr>
        <p:spPr>
          <a:xfrm>
            <a:off x="3338917" y="3204684"/>
            <a:ext cx="52613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The let’s operate the </a:t>
            </a:r>
            <a:r>
              <a:rPr kumimoji="1" lang="en-US" altLang="ja-JP" sz="2000"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symmetric LS force </a:t>
            </a:r>
            <a:r>
              <a:rPr kumimoji="1" lang="en-US" altLang="ja-JP" sz="200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first</a:t>
            </a: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a:t>
            </a:r>
            <a:endPar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p:grpSp>
        <p:nvGrpSpPr>
          <p:cNvPr id="40" name="グループ化 39">
            <a:extLst>
              <a:ext uri="{FF2B5EF4-FFF2-40B4-BE49-F238E27FC236}">
                <a16:creationId xmlns:a16="http://schemas.microsoft.com/office/drawing/2014/main" id="{5DCA6056-B2D9-574A-A3D7-3A930D6DB85A}"/>
              </a:ext>
            </a:extLst>
          </p:cNvPr>
          <p:cNvGrpSpPr/>
          <p:nvPr/>
        </p:nvGrpSpPr>
        <p:grpSpPr>
          <a:xfrm>
            <a:off x="2926217" y="3575407"/>
            <a:ext cx="9595794" cy="503215"/>
            <a:chOff x="2926217" y="3469391"/>
            <a:chExt cx="9595794" cy="503215"/>
          </a:xfrm>
        </p:grpSpPr>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id="{17E6042D-411B-1142-857E-D3FE65353757}"/>
                    </a:ext>
                  </a:extLst>
                </p:cNvPr>
                <p:cNvSpPr txBox="1"/>
                <p:nvPr/>
              </p:nvSpPr>
              <p:spPr>
                <a:xfrm>
                  <a:off x="2926217" y="3569553"/>
                  <a:ext cx="2852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𝒍</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𝟏</m:t>
                                </m:r>
                              </m:sub>
                            </m:sSub>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𝟐</m:t>
                                </m:r>
                              </m:sub>
                            </m:sSub>
                          </m:e>
                        </m:d>
                        <m:d>
                          <m:dPr>
                            <m:begChr m:val=""/>
                            <m:endChr m:val="⟩"/>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|1, −1, +, +</m:t>
                            </m:r>
                          </m:e>
                        </m:d>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32" name="テキスト ボックス 31">
                  <a:extLst>
                    <a:ext uri="{FF2B5EF4-FFF2-40B4-BE49-F238E27FC236}">
                      <a16:creationId xmlns:a16="http://schemas.microsoft.com/office/drawing/2014/main" id="{17E6042D-411B-1142-857E-D3FE65353757}"/>
                    </a:ext>
                  </a:extLst>
                </p:cNvPr>
                <p:cNvSpPr txBox="1">
                  <a:spLocks noRot="1" noChangeAspect="1" noMove="1" noResize="1" noEditPoints="1" noAdjustHandles="1" noChangeArrowheads="1" noChangeShapeType="1" noTextEdit="1"/>
                </p:cNvSpPr>
                <p:nvPr/>
              </p:nvSpPr>
              <p:spPr>
                <a:xfrm>
                  <a:off x="2926217" y="3569553"/>
                  <a:ext cx="2852384" cy="369332"/>
                </a:xfrm>
                <a:prstGeom prst="rect">
                  <a:avLst/>
                </a:prstGeom>
                <a:blipFill>
                  <a:blip r:embed="rId7"/>
                  <a:stretch>
                    <a:fillRect t="-113333" b="-16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正方形/長方形 32">
                  <a:extLst>
                    <a:ext uri="{FF2B5EF4-FFF2-40B4-BE49-F238E27FC236}">
                      <a16:creationId xmlns:a16="http://schemas.microsoft.com/office/drawing/2014/main" id="{B76A20F9-93E9-E84C-893F-B162E3235773}"/>
                    </a:ext>
                  </a:extLst>
                </p:cNvPr>
                <p:cNvSpPr/>
                <p:nvPr/>
              </p:nvSpPr>
              <p:spPr>
                <a:xfrm>
                  <a:off x="5310238" y="3469391"/>
                  <a:ext cx="7211773" cy="5032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d>
                              <m:d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Sub>
                              </m:e>
                            </m:d>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𝑧</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𝑧</m:t>
                                </m:r>
                              </m:sub>
                            </m:sSub>
                          </m:e>
                        </m:d>
                        <m:d>
                          <m:dPr>
                            <m:begChr m:val=""/>
                            <m:endChr m:val="⟩"/>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 −1, +, +</m:t>
                            </m:r>
                          </m:e>
                        </m:d>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begChr m:val="{"/>
                            <m:endChr m:val="}"/>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2</m:t>
                                </m:r>
                              </m:den>
                            </m:f>
                            <m:d>
                              <m:d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2−</m:t>
                                    </m:r>
                                  </m:sub>
                                </m:s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2+</m:t>
                                    </m:r>
                                  </m:sub>
                                </m:sSub>
                              </m:e>
                            </m:d>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𝑙</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𝑧</m:t>
                                </m:r>
                              </m:sub>
                            </m:sSub>
                            <m:sSub>
                              <m:sSubPr>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𝑠</m:t>
                                </m:r>
                              </m:e>
                              <m:sub>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2</m:t>
                                </m:r>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𝑧</m:t>
                                </m:r>
                              </m:sub>
                            </m:sSub>
                          </m:e>
                        </m:d>
                        <m:d>
                          <m:dPr>
                            <m:begChr m:val=""/>
                            <m:endChr m:val="⟩"/>
                            <m:ctrlP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1400" b="0" i="1" u="none" strike="noStrike" kern="1200" cap="none" spc="0" normalizeH="0" baseline="0" noProof="0">
                                <a:ln>
                                  <a:noFill/>
                                </a:ln>
                                <a:solidFill>
                                  <a:prstClr val="black"/>
                                </a:solidFill>
                                <a:effectLst/>
                                <a:uLnTx/>
                                <a:uFillTx/>
                                <a:latin typeface="Cambria Math" panose="02040503050406030204" pitchFamily="18" charset="0"/>
                                <a:cs typeface="+mn-cs"/>
                              </a:rPr>
                              <m:t>|1, −1, +, +</m:t>
                            </m:r>
                          </m:e>
                        </m:d>
                      </m:oMath>
                    </m:oMathPara>
                  </a14:m>
                  <a:endPar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33" name="正方形/長方形 32">
                  <a:extLst>
                    <a:ext uri="{FF2B5EF4-FFF2-40B4-BE49-F238E27FC236}">
                      <a16:creationId xmlns:a16="http://schemas.microsoft.com/office/drawing/2014/main" id="{B76A20F9-93E9-E84C-893F-B162E3235773}"/>
                    </a:ext>
                  </a:extLst>
                </p:cNvPr>
                <p:cNvSpPr>
                  <a:spLocks noRot="1" noChangeAspect="1" noMove="1" noResize="1" noEditPoints="1" noAdjustHandles="1" noChangeArrowheads="1" noChangeShapeType="1" noTextEdit="1"/>
                </p:cNvSpPr>
                <p:nvPr/>
              </p:nvSpPr>
              <p:spPr>
                <a:xfrm>
                  <a:off x="5310238" y="3469391"/>
                  <a:ext cx="7211773" cy="503215"/>
                </a:xfrm>
                <a:prstGeom prst="rect">
                  <a:avLst/>
                </a:prstGeom>
                <a:blipFill>
                  <a:blip r:embed="rId8"/>
                  <a:stretch>
                    <a:fillRect t="-45000" b="-8750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id="{AB316DDF-8C66-CE47-8C2C-CC72CE732E3C}"/>
                  </a:ext>
                </a:extLst>
              </p:cNvPr>
              <p:cNvSpPr txBox="1"/>
              <p:nvPr/>
            </p:nvSpPr>
            <p:spPr>
              <a:xfrm>
                <a:off x="5310238" y="4011253"/>
                <a:ext cx="4734566" cy="6646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
                        <m:f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ad>
                            <m:radPr>
                              <m:degHide m:val="o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rad>
                        </m:den>
                      </m:f>
                      <m:d>
                        <m:d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0, −, +</m:t>
                              </m:r>
                            </m:e>
                          </m:d>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0, +, −</m:t>
                              </m:r>
                            </m:e>
                          </m:d>
                        </m:e>
                      </m:d>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−1, +, +</m:t>
                          </m:r>
                        </m:e>
                      </m:d>
                    </m:oMath>
                  </m:oMathPara>
                </a14:m>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34" name="テキスト ボックス 33">
                <a:extLst>
                  <a:ext uri="{FF2B5EF4-FFF2-40B4-BE49-F238E27FC236}">
                    <a16:creationId xmlns:a16="http://schemas.microsoft.com/office/drawing/2014/main" id="{AB316DDF-8C66-CE47-8C2C-CC72CE732E3C}"/>
                  </a:ext>
                </a:extLst>
              </p:cNvPr>
              <p:cNvSpPr txBox="1">
                <a:spLocks noRot="1" noChangeAspect="1" noMove="1" noResize="1" noEditPoints="1" noAdjustHandles="1" noChangeArrowheads="1" noChangeShapeType="1" noTextEdit="1"/>
              </p:cNvSpPr>
              <p:nvPr/>
            </p:nvSpPr>
            <p:spPr>
              <a:xfrm>
                <a:off x="5310238" y="4011253"/>
                <a:ext cx="4734566" cy="664606"/>
              </a:xfrm>
              <a:prstGeom prst="rect">
                <a:avLst/>
              </a:prstGeom>
              <a:blipFill>
                <a:blip r:embed="rId9"/>
                <a:stretch>
                  <a:fillRect t="-40741" r="-4011" b="-70370"/>
                </a:stretch>
              </a:blipFill>
            </p:spPr>
            <p:txBody>
              <a:bodyPr/>
              <a:lstStyle/>
              <a:p>
                <a:r>
                  <a:rPr lang="ja-JP" altLang="en-US">
                    <a:noFill/>
                  </a:rPr>
                  <a:t> </a:t>
                </a:r>
              </a:p>
            </p:txBody>
          </p:sp>
        </mc:Fallback>
      </mc:AlternateContent>
      <p:sp>
        <p:nvSpPr>
          <p:cNvPr id="35" name="テキスト ボックス 34">
            <a:extLst>
              <a:ext uri="{FF2B5EF4-FFF2-40B4-BE49-F238E27FC236}">
                <a16:creationId xmlns:a16="http://schemas.microsoft.com/office/drawing/2014/main" id="{16B82016-95E9-D149-B110-0F6775BE3A63}"/>
              </a:ext>
            </a:extLst>
          </p:cNvPr>
          <p:cNvSpPr txBox="1"/>
          <p:nvPr/>
        </p:nvSpPr>
        <p:spPr>
          <a:xfrm>
            <a:off x="4952429" y="4607956"/>
            <a:ext cx="67938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This is </a:t>
            </a:r>
            <a:r>
              <a:rPr kumimoji="1" lang="en-US" altLang="ja-JP" sz="200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symmetric</a:t>
            </a: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 for the spin exchange between two protons</a:t>
            </a:r>
            <a:endPar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p:sp>
        <p:nvSpPr>
          <p:cNvPr id="36" name="テキスト ボックス 35">
            <a:extLst>
              <a:ext uri="{FF2B5EF4-FFF2-40B4-BE49-F238E27FC236}">
                <a16:creationId xmlns:a16="http://schemas.microsoft.com/office/drawing/2014/main" id="{10653DD2-76F4-6040-B647-54BC5EE73895}"/>
              </a:ext>
            </a:extLst>
          </p:cNvPr>
          <p:cNvSpPr txBox="1"/>
          <p:nvPr/>
        </p:nvSpPr>
        <p:spPr>
          <a:xfrm>
            <a:off x="3003833" y="5165377"/>
            <a:ext cx="534954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Then let’s operate the </a:t>
            </a:r>
            <a:r>
              <a:rPr kumimoji="1" lang="en-US" altLang="ja-JP" sz="2000"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rPr>
              <a:t>anti-symmetric LS force</a:t>
            </a:r>
            <a:endParaRPr kumimoji="1" lang="ja-JP" altLang="en-US" sz="2000" i="0" u="sng"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p:grpSp>
        <p:nvGrpSpPr>
          <p:cNvPr id="41" name="グループ化 40">
            <a:extLst>
              <a:ext uri="{FF2B5EF4-FFF2-40B4-BE49-F238E27FC236}">
                <a16:creationId xmlns:a16="http://schemas.microsoft.com/office/drawing/2014/main" id="{80DA5E6C-59A5-C840-95CB-AE8868078A6C}"/>
              </a:ext>
            </a:extLst>
          </p:cNvPr>
          <p:cNvGrpSpPr/>
          <p:nvPr/>
        </p:nvGrpSpPr>
        <p:grpSpPr>
          <a:xfrm>
            <a:off x="3010169" y="5567540"/>
            <a:ext cx="5720026" cy="664606"/>
            <a:chOff x="3010169" y="5567540"/>
            <a:chExt cx="5720026" cy="664606"/>
          </a:xfrm>
        </p:grpSpPr>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id="{2E6D058F-59CA-EC4A-A6DE-E581A50E9328}"/>
                    </a:ext>
                  </a:extLst>
                </p:cNvPr>
                <p:cNvSpPr txBox="1"/>
                <p:nvPr/>
              </p:nvSpPr>
              <p:spPr>
                <a:xfrm>
                  <a:off x="3010169" y="5725619"/>
                  <a:ext cx="28523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𝒍</m:t>
                        </m:r>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sSub>
                              <m:sSub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𝟏</m:t>
                                </m:r>
                              </m:sub>
                            </m:sSub>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𝒔</m:t>
                                </m:r>
                              </m:e>
                              <m:sub>
                                <m:r>
                                  <a:rPr kumimoji="1" lang="en-US" altLang="ja-JP" sz="18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𝟐</m:t>
                                </m:r>
                              </m:sub>
                            </m:sSub>
                          </m:e>
                        </m:d>
                        <m:d>
                          <m:dPr>
                            <m:begChr m:val=""/>
                            <m:endChr m:val="⟩"/>
                            <m:ctrlP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cs typeface="+mn-cs"/>
                              </a:rPr>
                              <m:t>|1, −1, +, +</m:t>
                            </m:r>
                          </m:e>
                        </m:d>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oMath>
                    </m:oMathPara>
                  </a14:m>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37" name="テキスト ボックス 36">
                  <a:extLst>
                    <a:ext uri="{FF2B5EF4-FFF2-40B4-BE49-F238E27FC236}">
                      <a16:creationId xmlns:a16="http://schemas.microsoft.com/office/drawing/2014/main" id="{2E6D058F-59CA-EC4A-A6DE-E581A50E9328}"/>
                    </a:ext>
                  </a:extLst>
                </p:cNvPr>
                <p:cNvSpPr txBox="1">
                  <a:spLocks noRot="1" noChangeAspect="1" noMove="1" noResize="1" noEditPoints="1" noAdjustHandles="1" noChangeArrowheads="1" noChangeShapeType="1" noTextEdit="1"/>
                </p:cNvSpPr>
                <p:nvPr/>
              </p:nvSpPr>
              <p:spPr>
                <a:xfrm>
                  <a:off x="3010169" y="5725619"/>
                  <a:ext cx="2852384" cy="369332"/>
                </a:xfrm>
                <a:prstGeom prst="rect">
                  <a:avLst/>
                </a:prstGeom>
                <a:blipFill>
                  <a:blip r:embed="rId10"/>
                  <a:stretch>
                    <a:fillRect t="-106452" b="-1580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DC88B7A0-5650-5D42-B32A-A1A64EB37779}"/>
                    </a:ext>
                  </a:extLst>
                </p:cNvPr>
                <p:cNvSpPr txBox="1"/>
                <p:nvPr/>
              </p:nvSpPr>
              <p:spPr>
                <a:xfrm>
                  <a:off x="5655955" y="5567540"/>
                  <a:ext cx="3074240" cy="6646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Pr>
                          <m:num>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m:t>
                            </m:r>
                          </m:num>
                          <m:den>
                            <m:rad>
                              <m:radPr>
                                <m:degHide m:val="on"/>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2</m:t>
                                </m:r>
                              </m:e>
                            </m:rad>
                          </m:den>
                        </m:f>
                        <m:d>
                          <m:dPr>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0, −, +</m:t>
                                </m:r>
                              </m:e>
                            </m:d>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d>
                              <m:dPr>
                                <m:begChr m:val=""/>
                                <m:endChr m:val="⟩"/>
                                <m:ctrlP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cs typeface="+mn-cs"/>
                                  </a:rPr>
                                  <m:t>|1, 0, +, −</m:t>
                                </m:r>
                              </m:e>
                            </m:d>
                          </m:e>
                        </m:d>
                      </m:oMath>
                    </m:oMathPara>
                  </a14:m>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38" name="テキスト ボックス 37">
                  <a:extLst>
                    <a:ext uri="{FF2B5EF4-FFF2-40B4-BE49-F238E27FC236}">
                      <a16:creationId xmlns:a16="http://schemas.microsoft.com/office/drawing/2014/main" id="{DC88B7A0-5650-5D42-B32A-A1A64EB37779}"/>
                    </a:ext>
                  </a:extLst>
                </p:cNvPr>
                <p:cNvSpPr txBox="1">
                  <a:spLocks noRot="1" noChangeAspect="1" noMove="1" noResize="1" noEditPoints="1" noAdjustHandles="1" noChangeArrowheads="1" noChangeShapeType="1" noTextEdit="1"/>
                </p:cNvSpPr>
                <p:nvPr/>
              </p:nvSpPr>
              <p:spPr>
                <a:xfrm>
                  <a:off x="5655955" y="5567540"/>
                  <a:ext cx="3074240" cy="664606"/>
                </a:xfrm>
                <a:prstGeom prst="rect">
                  <a:avLst/>
                </a:prstGeom>
                <a:blipFill>
                  <a:blip r:embed="rId11"/>
                  <a:stretch>
                    <a:fillRect t="-41509" r="-3292" b="-71698"/>
                  </a:stretch>
                </a:blipFill>
              </p:spPr>
              <p:txBody>
                <a:bodyPr/>
                <a:lstStyle/>
                <a:p>
                  <a:r>
                    <a:rPr lang="ja-JP" altLang="en-US">
                      <a:noFill/>
                    </a:rPr>
                    <a:t> </a:t>
                  </a:r>
                </a:p>
              </p:txBody>
            </p:sp>
          </mc:Fallback>
        </mc:AlternateContent>
      </p:grpSp>
      <p:sp>
        <p:nvSpPr>
          <p:cNvPr id="39" name="テキスト ボックス 38">
            <a:extLst>
              <a:ext uri="{FF2B5EF4-FFF2-40B4-BE49-F238E27FC236}">
                <a16:creationId xmlns:a16="http://schemas.microsoft.com/office/drawing/2014/main" id="{C02A16BD-B837-0B4E-BE3E-BBE962122460}"/>
              </a:ext>
            </a:extLst>
          </p:cNvPr>
          <p:cNvSpPr txBox="1"/>
          <p:nvPr/>
        </p:nvSpPr>
        <p:spPr>
          <a:xfrm>
            <a:off x="4445880" y="6264722"/>
            <a:ext cx="731642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This is </a:t>
            </a:r>
            <a:r>
              <a:rPr kumimoji="1" lang="en-US" altLang="ja-JP" sz="2000" i="0" u="none" strike="noStrike" kern="1200" cap="none" spc="0" normalizeH="0" baseline="0" noProof="0" dirty="0">
                <a:ln>
                  <a:noFill/>
                </a:ln>
                <a:solidFill>
                  <a:srgbClr val="00B050"/>
                </a:solidFill>
                <a:effectLst/>
                <a:uLnTx/>
                <a:uFillTx/>
                <a:latin typeface="MS PGothic" panose="020B0600070205080204" pitchFamily="34" charset="-128"/>
                <a:ea typeface="MS PGothic" panose="020B0600070205080204" pitchFamily="34" charset="-128"/>
              </a:rPr>
              <a:t>anti-symmetric</a:t>
            </a: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rPr>
              <a:t> for the spin exchange between two protons</a:t>
            </a:r>
            <a:endPar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endParaRPr>
          </a:p>
        </p:txBody>
      </p:sp>
      <p:sp>
        <p:nvSpPr>
          <p:cNvPr id="42" name="スライド番号プレースホルダー 41">
            <a:extLst>
              <a:ext uri="{FF2B5EF4-FFF2-40B4-BE49-F238E27FC236}">
                <a16:creationId xmlns:a16="http://schemas.microsoft.com/office/drawing/2014/main" id="{18600C26-F76D-BD49-BCBB-6D3553872A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C25EE-239B-4C5F-AAD1-255A7D5F1EE2}" type="slidenum">
              <a:rPr kumimoji="1" 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en-US" sz="1200" b="0" i="0" u="none" strike="noStrike" kern="1200" cap="none" spc="0" normalizeH="0" baseline="0" noProof="0">
              <a:ln>
                <a:noFill/>
              </a:ln>
              <a:solidFill>
                <a:prstClr val="black">
                  <a:tint val="75000"/>
                </a:prstClr>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47181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linds(horizont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linds(horizont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linds(horizont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linds(horizontal)">
                                      <p:cBhvr>
                                        <p:cTn id="6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31" grpId="0"/>
      <p:bldP spid="34" grpId="0"/>
      <p:bldP spid="35" grpId="0"/>
      <p:bldP spid="36" grpId="0"/>
      <p:bldP spid="3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D9A61500-0C26-8A68-1578-2AB67847BF14}"/>
              </a:ext>
            </a:extLst>
          </p:cNvPr>
          <p:cNvGrpSpPr/>
          <p:nvPr/>
        </p:nvGrpSpPr>
        <p:grpSpPr>
          <a:xfrm>
            <a:off x="830430" y="1028405"/>
            <a:ext cx="7714291" cy="2637109"/>
            <a:chOff x="941832" y="3922321"/>
            <a:chExt cx="5529891" cy="2637109"/>
          </a:xfrm>
          <a:solidFill>
            <a:schemeClr val="bg1"/>
          </a:solidFill>
        </p:grpSpPr>
        <p:sp>
          <p:nvSpPr>
            <p:cNvPr id="6" name="テキスト ボックス 5">
              <a:extLst>
                <a:ext uri="{FF2B5EF4-FFF2-40B4-BE49-F238E27FC236}">
                  <a16:creationId xmlns:a16="http://schemas.microsoft.com/office/drawing/2014/main" id="{EF7E153B-9B85-B6B8-08D2-EBFB3F7E9FB3}"/>
                </a:ext>
              </a:extLst>
            </p:cNvPr>
            <p:cNvSpPr txBox="1"/>
            <p:nvPr/>
          </p:nvSpPr>
          <p:spPr>
            <a:xfrm>
              <a:off x="1010115" y="4333878"/>
              <a:ext cx="4772337" cy="2062103"/>
            </a:xfrm>
            <a:prstGeom prst="rect">
              <a:avLst/>
            </a:prstGeom>
            <a:grp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NN (I=0)                      ------                           </a:t>
              </a:r>
              <a:r>
                <a:rPr kumimoji="0" lang="en-US" altLang="ja-JP" sz="2000" b="0" i="0" u="none" strike="noStrike" kern="1200" cap="none" spc="0" normalizeH="0" baseline="0" noProof="0" dirty="0">
                  <a:ln>
                    <a:noFill/>
                  </a:ln>
                  <a:solidFill>
                    <a:schemeClr val="accent6"/>
                  </a:solidFill>
                  <a:effectLst/>
                  <a:uLnTx/>
                  <a:uFillTx/>
                  <a:latin typeface="Avenir Next LT Pro"/>
                  <a:ea typeface="+mn-ea"/>
                  <a:cs typeface="Symbol" charset="2"/>
                </a:rPr>
                <a:t>(</a:t>
              </a:r>
              <a:r>
                <a:rPr kumimoji="0" lang="en-US" altLang="ja-JP" sz="2000" dirty="0">
                  <a:solidFill>
                    <a:schemeClr val="accent6"/>
                  </a:solidFill>
                  <a:latin typeface="Avenir Next LT Pro"/>
                  <a:cs typeface="Symbol" charset="2"/>
                </a:rPr>
                <a:t>10*</a:t>
              </a:r>
              <a:r>
                <a:rPr kumimoji="0" lang="en-US" altLang="ja-JP" sz="2000" b="0" i="0" u="none" strike="noStrike" kern="1200" cap="none" spc="0" normalizeH="0" baseline="0" noProof="0" dirty="0">
                  <a:ln>
                    <a:noFill/>
                  </a:ln>
                  <a:solidFill>
                    <a:schemeClr val="accent6"/>
                  </a:solidFill>
                  <a:effectLst/>
                  <a:uLnTx/>
                  <a:uFillTx/>
                  <a:latin typeface="Avenir Next LT Pro"/>
                  <a:ea typeface="+mn-ea"/>
                  <a:cs typeface="Symbol"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NN (I=1)                      </a:t>
              </a:r>
              <a:r>
                <a:rPr kumimoji="0" lang="en-US" altLang="ja-JP" sz="2000" b="0" i="0" u="none" strike="noStrike" kern="1200" cap="none" spc="0" normalizeH="0" baseline="0" noProof="0" dirty="0">
                  <a:ln>
                    <a:noFill/>
                  </a:ln>
                  <a:solidFill>
                    <a:srgbClr val="00B050"/>
                  </a:solidFill>
                  <a:effectLst/>
                  <a:uLnTx/>
                  <a:uFillTx/>
                  <a:latin typeface="Avenir Next LT Pro"/>
                  <a:ea typeface="+mn-ea"/>
                  <a:cs typeface="Symbol" charset="2"/>
                </a:rPr>
                <a:t>(27)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Symbol" charset="2"/>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srgbClr val="000000"/>
                </a:solidFill>
                <a:effectLst/>
                <a:uLnTx/>
                <a:uFillTx/>
                <a:latin typeface="Symbol" charset="2"/>
                <a:ea typeface="+mn-ea"/>
                <a:cs typeface="Symbol" charset="2"/>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L</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N (I=1/2)        1/√10[</a:t>
              </a:r>
              <a:r>
                <a:rPr kumimoji="1" lang="en-US" altLang="ja-JP" sz="2000" b="0" i="0" u="none" strike="noStrike" kern="1200" cap="none" spc="0" normalizeH="0" baseline="0" noProof="0" dirty="0">
                  <a:ln>
                    <a:noFill/>
                  </a:ln>
                  <a:solidFill>
                    <a:srgbClr val="FF9900"/>
                  </a:solidFill>
                  <a:effectLst/>
                  <a:uLnTx/>
                  <a:uFillTx/>
                  <a:latin typeface="Avenir Next LT Pro"/>
                  <a:ea typeface="+mn-ea"/>
                  <a:cs typeface="+mn-cs"/>
                </a:rPr>
                <a:t>(8</a:t>
              </a:r>
              <a:r>
                <a:rPr kumimoji="1" lang="en-US" altLang="ja-JP" sz="2000" b="0" i="0" u="none" strike="noStrike" kern="1200" cap="none" spc="0" normalizeH="0" baseline="-25000" noProof="0" dirty="0">
                  <a:ln>
                    <a:noFill/>
                  </a:ln>
                  <a:solidFill>
                    <a:srgbClr val="FF9900"/>
                  </a:solidFill>
                  <a:effectLst/>
                  <a:uLnTx/>
                  <a:uFillTx/>
                  <a:latin typeface="Avenir Next LT Pro"/>
                  <a:ea typeface="+mn-ea"/>
                  <a:cs typeface="+mn-cs"/>
                </a:rPr>
                <a:t>s</a:t>
              </a:r>
              <a:r>
                <a:rPr kumimoji="1" lang="en-US" altLang="ja-JP" sz="2000" b="0" i="0" u="none" strike="noStrike" kern="1200" cap="none" spc="0" normalizeH="0" baseline="0" noProof="0" dirty="0">
                  <a:ln>
                    <a:noFill/>
                  </a:ln>
                  <a:solidFill>
                    <a:srgbClr val="FF9900"/>
                  </a:solidFill>
                  <a:effectLst/>
                  <a:uLnTx/>
                  <a:uFillTx/>
                  <a:latin typeface="Avenir Next LT Pro"/>
                  <a:ea typeface="+mn-ea"/>
                  <a:cs typeface="+mn-cs"/>
                </a:rPr>
                <a:t>) </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+ 3</a:t>
              </a:r>
              <a:r>
                <a:rPr kumimoji="1"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1/√2[-</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1" lang="en-US" altLang="ja-JP" sz="2000" b="0" i="0" u="none" strike="noStrike" kern="1200" cap="none" spc="0" normalizeH="0" baseline="0" noProof="0" dirty="0">
                  <a:ln>
                    <a:noFill/>
                  </a:ln>
                  <a:solidFill>
                    <a:srgbClr val="0000FF"/>
                  </a:solidFill>
                  <a:effectLst/>
                  <a:uLnTx/>
                  <a:uFillTx/>
                  <a:latin typeface="Avenir Next LT Pro"/>
                  <a:ea typeface="+mn-ea"/>
                  <a:cs typeface="+mn-cs"/>
                </a:rPr>
                <a:t>(10*)</a:t>
              </a:r>
              <a:r>
                <a:rPr kumimoji="1" lang="en-US" altLang="ja-JP" sz="20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N(I=1/2)       1/√10[3</a:t>
              </a:r>
              <a:r>
                <a:rPr kumimoji="0" lang="en-US" altLang="ja-JP" sz="2000" b="0" i="0" u="none" strike="noStrike" kern="1200" cap="none" spc="0" normalizeH="0" baseline="0" noProof="0" dirty="0">
                  <a:ln>
                    <a:noFill/>
                  </a:ln>
                  <a:solidFill>
                    <a:srgbClr val="FF99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9900"/>
                  </a:solidFill>
                  <a:effectLst/>
                  <a:uLnTx/>
                  <a:uFillTx/>
                  <a:latin typeface="Avenir Next LT Pro"/>
                  <a:ea typeface="+mn-ea"/>
                  <a:cs typeface="+mn-cs"/>
                </a:rPr>
                <a:t>s</a:t>
              </a:r>
              <a:r>
                <a:rPr kumimoji="0" lang="en-US" altLang="ja-JP" sz="2000" b="0" i="0" u="none" strike="noStrike" kern="1200" cap="none" spc="0" normalizeH="0" baseline="0" noProof="0" dirty="0">
                  <a:ln>
                    <a:noFill/>
                  </a:ln>
                  <a:solidFill>
                    <a:srgbClr val="FF99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1/√2[</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(8</a:t>
              </a:r>
              <a:r>
                <a:rPr kumimoji="0" lang="en-US" altLang="ja-JP" sz="2000" b="0" i="0" u="none" strike="noStrike" kern="1200" cap="none" spc="0" normalizeH="0" baseline="-25000" noProof="0" dirty="0">
                  <a:ln>
                    <a:noFill/>
                  </a:ln>
                  <a:solidFill>
                    <a:srgbClr val="FF0000"/>
                  </a:solidFill>
                  <a:effectLst/>
                  <a:uLnTx/>
                  <a:uFillTx/>
                  <a:latin typeface="Avenir Next LT Pro"/>
                  <a:ea typeface="+mn-ea"/>
                  <a:cs typeface="+mn-cs"/>
                </a:rPr>
                <a:t>a</a:t>
              </a:r>
              <a:r>
                <a:rPr kumimoji="0" lang="en-US" altLang="ja-JP" sz="2000" b="0" i="0" u="none" strike="noStrike" kern="1200" cap="none" spc="0" normalizeH="0" baseline="0" noProof="0" dirty="0">
                  <a:ln>
                    <a:noFill/>
                  </a:ln>
                  <a:solidFill>
                    <a:srgbClr val="FF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0000FF"/>
                  </a:solidFill>
                  <a:effectLst/>
                  <a:uLnTx/>
                  <a:uFillTx/>
                  <a:latin typeface="Avenir Next LT Pro"/>
                  <a:ea typeface="+mn-ea"/>
                  <a:cs typeface="+mn-cs"/>
                </a:rPr>
                <a:t>(10*)</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Symbol" charset="2"/>
                  <a:ea typeface="+mn-ea"/>
                  <a:cs typeface="Symbol" charset="2"/>
                </a:rPr>
                <a:t>S</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N(I=3/2)                 </a:t>
              </a:r>
              <a:r>
                <a:rPr kumimoji="0" lang="en-US" altLang="ja-JP" sz="2000" b="0" i="0" u="none" strike="noStrike" kern="1200" cap="none" spc="0" normalizeH="0" baseline="0" noProof="0" dirty="0">
                  <a:ln>
                    <a:noFill/>
                  </a:ln>
                  <a:solidFill>
                    <a:srgbClr val="009900"/>
                  </a:solidFill>
                  <a:effectLst/>
                  <a:uLnTx/>
                  <a:uFillTx/>
                  <a:latin typeface="Avenir Next LT Pro"/>
                  <a:ea typeface="+mn-ea"/>
                  <a:cs typeface="+mn-cs"/>
                </a:rPr>
                <a:t>(27)</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                            </a:t>
              </a:r>
              <a:r>
                <a:rPr kumimoji="0" lang="en-US" altLang="ja-JP" sz="2000" b="0" i="0" u="none" strike="noStrike" kern="1200" cap="none" spc="0" normalizeH="0" baseline="0" noProof="0" dirty="0">
                  <a:ln>
                    <a:noFill/>
                  </a:ln>
                  <a:solidFill>
                    <a:srgbClr val="800080"/>
                  </a:solidFill>
                  <a:effectLst/>
                  <a:uLnTx/>
                  <a:uFillTx/>
                  <a:latin typeface="Avenir Next LT Pro"/>
                  <a:ea typeface="+mn-ea"/>
                  <a:cs typeface="+mn-cs"/>
                </a:rPr>
                <a:t>(10)</a:t>
              </a:r>
            </a:p>
          </p:txBody>
        </p:sp>
        <p:sp>
          <p:nvSpPr>
            <p:cNvPr id="7" name="テキスト ボックス 6">
              <a:extLst>
                <a:ext uri="{FF2B5EF4-FFF2-40B4-BE49-F238E27FC236}">
                  <a16:creationId xmlns:a16="http://schemas.microsoft.com/office/drawing/2014/main" id="{F1909B7F-C3AA-85A2-4D85-09F55142DAF3}"/>
                </a:ext>
              </a:extLst>
            </p:cNvPr>
            <p:cNvSpPr txBox="1"/>
            <p:nvPr/>
          </p:nvSpPr>
          <p:spPr>
            <a:xfrm>
              <a:off x="2717193" y="3922321"/>
              <a:ext cx="3754530" cy="40011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O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3</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E or </a:t>
              </a:r>
              <a:r>
                <a:rPr kumimoji="0" lang="en-US" altLang="ja-JP" sz="2000" b="0" i="0" u="none" strike="noStrike" kern="1200" cap="none" spc="0" normalizeH="0" baseline="30000" noProof="0" dirty="0">
                  <a:ln>
                    <a:noFill/>
                  </a:ln>
                  <a:solidFill>
                    <a:srgbClr val="000000"/>
                  </a:solidFill>
                  <a:effectLst/>
                  <a:uLnTx/>
                  <a:uFillTx/>
                  <a:latin typeface="Avenir Next LT Pro"/>
                  <a:ea typeface="+mn-ea"/>
                  <a:cs typeface="+mn-cs"/>
                </a:rPr>
                <a:t>1</a:t>
              </a:r>
              <a:r>
                <a:rPr kumimoji="0" lang="en-US" altLang="ja-JP" sz="2000" b="0" i="0" u="none" strike="noStrike" kern="1200" cap="none" spc="0" normalizeH="0" baseline="0" noProof="0" dirty="0">
                  <a:ln>
                    <a:noFill/>
                  </a:ln>
                  <a:solidFill>
                    <a:srgbClr val="000000"/>
                  </a:solidFill>
                  <a:effectLst/>
                  <a:uLnTx/>
                  <a:uFillTx/>
                  <a:latin typeface="Avenir Next LT Pro"/>
                  <a:ea typeface="+mn-ea"/>
                  <a:cs typeface="+mn-cs"/>
                </a:rPr>
                <a:t>O</a:t>
              </a:r>
              <a:endParaRPr kumimoji="1" lang="ja-JP" altLang="en-US" sz="2000" b="0" i="0" u="none" strike="noStrike" kern="1200" cap="none" spc="0" normalizeH="0" baseline="0" noProof="0" dirty="0">
                <a:ln>
                  <a:noFill/>
                </a:ln>
                <a:solidFill>
                  <a:srgbClr val="000000"/>
                </a:solidFill>
                <a:effectLst/>
                <a:uLnTx/>
                <a:uFillTx/>
                <a:latin typeface="Avenir Next LT Pro"/>
                <a:ea typeface="+mn-ea"/>
                <a:cs typeface="+mn-cs"/>
              </a:endParaRPr>
            </a:p>
          </p:txBody>
        </p:sp>
        <p:cxnSp>
          <p:nvCxnSpPr>
            <p:cNvPr id="8" name="直線コネクタ 7">
              <a:extLst>
                <a:ext uri="{FF2B5EF4-FFF2-40B4-BE49-F238E27FC236}">
                  <a16:creationId xmlns:a16="http://schemas.microsoft.com/office/drawing/2014/main" id="{FBC712B2-8F6D-9FB0-8E31-D85D154D2962}"/>
                </a:ext>
              </a:extLst>
            </p:cNvPr>
            <p:cNvCxnSpPr>
              <a:cxnSpLocks/>
            </p:cNvCxnSpPr>
            <p:nvPr/>
          </p:nvCxnSpPr>
          <p:spPr bwMode="auto">
            <a:xfrm>
              <a:off x="941832" y="4263736"/>
              <a:ext cx="4567505"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直線コネクタ 8">
              <a:extLst>
                <a:ext uri="{FF2B5EF4-FFF2-40B4-BE49-F238E27FC236}">
                  <a16:creationId xmlns:a16="http://schemas.microsoft.com/office/drawing/2014/main" id="{D8A308B6-64F9-FD46-7F8F-915C4C63EBFB}"/>
                </a:ext>
              </a:extLst>
            </p:cNvPr>
            <p:cNvCxnSpPr>
              <a:cxnSpLocks/>
            </p:cNvCxnSpPr>
            <p:nvPr/>
          </p:nvCxnSpPr>
          <p:spPr bwMode="auto">
            <a:xfrm>
              <a:off x="941832" y="6559430"/>
              <a:ext cx="4680392" cy="0"/>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0" name="タイトル 1">
            <a:extLst>
              <a:ext uri="{FF2B5EF4-FFF2-40B4-BE49-F238E27FC236}">
                <a16:creationId xmlns:a16="http://schemas.microsoft.com/office/drawing/2014/main" id="{535CAA9D-4541-1771-74A5-6F3A55AACA29}"/>
              </a:ext>
            </a:extLst>
          </p:cNvPr>
          <p:cNvSpPr>
            <a:spLocks noGrp="1"/>
          </p:cNvSpPr>
          <p:nvPr>
            <p:ph type="title"/>
          </p:nvPr>
        </p:nvSpPr>
        <p:spPr>
          <a:xfrm>
            <a:off x="830430" y="209236"/>
            <a:ext cx="11361570" cy="738116"/>
          </a:xfrm>
        </p:spPr>
        <p:txBody>
          <a:bodyPr/>
          <a:lstStyle/>
          <a:p>
            <a:r>
              <a:rPr lang="en-US" altLang="ja-JP" dirty="0"/>
              <a:t>Spin-orbit force in NN and YN channels</a:t>
            </a:r>
            <a:endParaRPr kumimoji="1" lang="ja-JP" altLang="en-US"/>
          </a:p>
        </p:txBody>
      </p:sp>
      <p:grpSp>
        <p:nvGrpSpPr>
          <p:cNvPr id="13" name="グループ化 12">
            <a:extLst>
              <a:ext uri="{FF2B5EF4-FFF2-40B4-BE49-F238E27FC236}">
                <a16:creationId xmlns:a16="http://schemas.microsoft.com/office/drawing/2014/main" id="{41407783-2C42-3765-BDB0-5D83122592EF}"/>
              </a:ext>
            </a:extLst>
          </p:cNvPr>
          <p:cNvGrpSpPr/>
          <p:nvPr/>
        </p:nvGrpSpPr>
        <p:grpSpPr>
          <a:xfrm>
            <a:off x="3844224" y="1502690"/>
            <a:ext cx="3357952" cy="876488"/>
            <a:chOff x="2621208" y="5591411"/>
            <a:chExt cx="3357952" cy="876488"/>
          </a:xfrm>
        </p:grpSpPr>
        <p:sp>
          <p:nvSpPr>
            <p:cNvPr id="14" name="円弧 13">
              <a:extLst>
                <a:ext uri="{FF2B5EF4-FFF2-40B4-BE49-F238E27FC236}">
                  <a16:creationId xmlns:a16="http://schemas.microsoft.com/office/drawing/2014/main" id="{8622B87C-F32C-A320-FC5F-91EC7742B724}"/>
                </a:ext>
              </a:extLst>
            </p:cNvPr>
            <p:cNvSpPr/>
            <p:nvPr/>
          </p:nvSpPr>
          <p:spPr>
            <a:xfrm flipV="1">
              <a:off x="4983082" y="5591411"/>
              <a:ext cx="385013" cy="385013"/>
            </a:xfrm>
            <a:prstGeom prst="arc">
              <a:avLst>
                <a:gd name="adj1" fmla="val 13650134"/>
                <a:gd name="adj2" fmla="val 7782867"/>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5" name="円弧 14">
              <a:extLst>
                <a:ext uri="{FF2B5EF4-FFF2-40B4-BE49-F238E27FC236}">
                  <a16:creationId xmlns:a16="http://schemas.microsoft.com/office/drawing/2014/main" id="{76BB687F-A81F-4FA3-34BD-BBDE122CFFB9}"/>
                </a:ext>
              </a:extLst>
            </p:cNvPr>
            <p:cNvSpPr/>
            <p:nvPr/>
          </p:nvSpPr>
          <p:spPr>
            <a:xfrm flipV="1">
              <a:off x="2621208" y="5800850"/>
              <a:ext cx="385013" cy="385013"/>
            </a:xfrm>
            <a:prstGeom prst="arc">
              <a:avLst>
                <a:gd name="adj1" fmla="val 13650134"/>
                <a:gd name="adj2" fmla="val 7782867"/>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6" name="テキスト ボックス 15">
              <a:extLst>
                <a:ext uri="{FF2B5EF4-FFF2-40B4-BE49-F238E27FC236}">
                  <a16:creationId xmlns:a16="http://schemas.microsoft.com/office/drawing/2014/main" id="{283AE874-2713-AA21-01B7-2B7B9E2846FA}"/>
                </a:ext>
              </a:extLst>
            </p:cNvPr>
            <p:cNvSpPr txBox="1"/>
            <p:nvPr/>
          </p:nvSpPr>
          <p:spPr>
            <a:xfrm>
              <a:off x="5368095" y="5649531"/>
              <a:ext cx="611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17" name="テキスト ボックス 16">
              <a:extLst>
                <a:ext uri="{FF2B5EF4-FFF2-40B4-BE49-F238E27FC236}">
                  <a16:creationId xmlns:a16="http://schemas.microsoft.com/office/drawing/2014/main" id="{4D1AE826-376B-3CE1-2E8A-14253D7AC1A3}"/>
                </a:ext>
              </a:extLst>
            </p:cNvPr>
            <p:cNvSpPr txBox="1"/>
            <p:nvPr/>
          </p:nvSpPr>
          <p:spPr>
            <a:xfrm>
              <a:off x="2908165" y="6098567"/>
              <a:ext cx="6110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grpSp>
        <p:nvGrpSpPr>
          <p:cNvPr id="18" name="グループ化 17">
            <a:extLst>
              <a:ext uri="{FF2B5EF4-FFF2-40B4-BE49-F238E27FC236}">
                <a16:creationId xmlns:a16="http://schemas.microsoft.com/office/drawing/2014/main" id="{109066CF-FD69-1C81-D29A-78C3F59E00FB}"/>
              </a:ext>
            </a:extLst>
          </p:cNvPr>
          <p:cNvGrpSpPr/>
          <p:nvPr/>
        </p:nvGrpSpPr>
        <p:grpSpPr>
          <a:xfrm>
            <a:off x="4578383" y="1605444"/>
            <a:ext cx="635650" cy="369332"/>
            <a:chOff x="3154753" y="5658699"/>
            <a:chExt cx="635650" cy="369332"/>
          </a:xfrm>
        </p:grpSpPr>
        <p:cxnSp>
          <p:nvCxnSpPr>
            <p:cNvPr id="19" name="直線矢印コネクタ 18">
              <a:extLst>
                <a:ext uri="{FF2B5EF4-FFF2-40B4-BE49-F238E27FC236}">
                  <a16:creationId xmlns:a16="http://schemas.microsoft.com/office/drawing/2014/main" id="{FC3D8E08-357E-9153-D034-5DEF6F5E13C8}"/>
                </a:ext>
              </a:extLst>
            </p:cNvPr>
            <p:cNvCxnSpPr/>
            <p:nvPr/>
          </p:nvCxnSpPr>
          <p:spPr>
            <a:xfrm>
              <a:off x="3154754" y="5686190"/>
              <a:ext cx="635649" cy="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EB4D1A93-2B4F-FF4F-B344-2F236894D9FB}"/>
                </a:ext>
              </a:extLst>
            </p:cNvPr>
            <p:cNvCxnSpPr/>
            <p:nvPr/>
          </p:nvCxnSpPr>
          <p:spPr>
            <a:xfrm>
              <a:off x="3154753" y="5976649"/>
              <a:ext cx="635649" cy="0"/>
            </a:xfrm>
            <a:prstGeom prst="straightConnector1">
              <a:avLst/>
            </a:prstGeom>
            <a:ln w="28575">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78ED677-A172-4F31-AAEF-A91BC5645754}"/>
                </a:ext>
              </a:extLst>
            </p:cNvPr>
            <p:cNvSpPr txBox="1"/>
            <p:nvPr/>
          </p:nvSpPr>
          <p:spPr>
            <a:xfrm>
              <a:off x="3170118" y="5658699"/>
              <a:ext cx="615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ALS</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22" name="テキスト ボックス 21">
            <a:extLst>
              <a:ext uri="{FF2B5EF4-FFF2-40B4-BE49-F238E27FC236}">
                <a16:creationId xmlns:a16="http://schemas.microsoft.com/office/drawing/2014/main" id="{AE91C415-EF5F-7CB3-6F38-ED3FFB3DA605}"/>
              </a:ext>
            </a:extLst>
          </p:cNvPr>
          <p:cNvSpPr txBox="1"/>
          <p:nvPr/>
        </p:nvSpPr>
        <p:spPr>
          <a:xfrm>
            <a:off x="925686" y="3755864"/>
            <a:ext cx="10655481" cy="707886"/>
          </a:xfrm>
          <a:prstGeom prst="rect">
            <a:avLst/>
          </a:prstGeom>
          <a:noFill/>
        </p:spPr>
        <p:txBody>
          <a:bodyPr wrap="none" rtlCol="0">
            <a:spAutoFit/>
          </a:bodyPr>
          <a:lstStyle/>
          <a:p>
            <a:r>
              <a:rPr kumimoji="1" lang="en-US" altLang="ja-JP" sz="2000" dirty="0"/>
              <a:t>SLS : Flip spin and orbital angular momentum </a:t>
            </a:r>
            <a:r>
              <a:rPr kumimoji="1" lang="en-US" altLang="ja-JP" sz="2000" dirty="0">
                <a:solidFill>
                  <a:srgbClr val="FF0000"/>
                </a:solidFill>
              </a:rPr>
              <a:t>without</a:t>
            </a:r>
            <a:r>
              <a:rPr kumimoji="1" lang="en-US" altLang="ja-JP" sz="2000" dirty="0"/>
              <a:t> changing the total spin state</a:t>
            </a:r>
          </a:p>
          <a:p>
            <a:r>
              <a:rPr lang="en-US" altLang="ja-JP" sz="2000" dirty="0"/>
              <a:t>ALS : </a:t>
            </a:r>
            <a:r>
              <a:rPr kumimoji="1" lang="en-US" altLang="ja-JP" sz="2000" dirty="0"/>
              <a:t>Flip spin and orbital angular momentum </a:t>
            </a:r>
            <a:r>
              <a:rPr kumimoji="1" lang="en-US" altLang="ja-JP" sz="2000" dirty="0">
                <a:solidFill>
                  <a:srgbClr val="0432FF"/>
                </a:solidFill>
              </a:rPr>
              <a:t>with</a:t>
            </a:r>
            <a:r>
              <a:rPr kumimoji="1" lang="en-US" altLang="ja-JP" sz="2000" dirty="0"/>
              <a:t> changing the total spin state</a:t>
            </a:r>
            <a:endParaRPr kumimoji="1" lang="ja-JP" altLang="en-US" sz="2000"/>
          </a:p>
        </p:txBody>
      </p:sp>
      <p:sp>
        <p:nvSpPr>
          <p:cNvPr id="23" name="テキスト ボックス 22">
            <a:extLst>
              <a:ext uri="{FF2B5EF4-FFF2-40B4-BE49-F238E27FC236}">
                <a16:creationId xmlns:a16="http://schemas.microsoft.com/office/drawing/2014/main" id="{FD7B69EE-9898-1941-0385-6A47EF85EFE7}"/>
              </a:ext>
            </a:extLst>
          </p:cNvPr>
          <p:cNvSpPr txBox="1"/>
          <p:nvPr/>
        </p:nvSpPr>
        <p:spPr>
          <a:xfrm>
            <a:off x="830430" y="4541359"/>
            <a:ext cx="10408988" cy="707886"/>
          </a:xfrm>
          <a:prstGeom prst="rect">
            <a:avLst/>
          </a:prstGeom>
          <a:noFill/>
        </p:spPr>
        <p:txBody>
          <a:bodyPr wrap="square" rtlCol="0">
            <a:spAutoFit/>
          </a:bodyPr>
          <a:lstStyle/>
          <a:p>
            <a:r>
              <a:rPr kumimoji="1" lang="en-US" altLang="ja-JP" sz="2000" dirty="0"/>
              <a:t>NN interaction</a:t>
            </a:r>
            <a:r>
              <a:rPr kumimoji="1" lang="ja-JP" altLang="en-US" sz="2000"/>
              <a:t>：</a:t>
            </a:r>
            <a:r>
              <a:rPr kumimoji="1" lang="en-US" altLang="ja-JP" sz="2000" dirty="0"/>
              <a:t> Due to isospin symmetry, changing the spin state (from spin triplet to spin singlet) is prohibited.</a:t>
            </a:r>
            <a:endParaRPr kumimoji="1" lang="ja-JP" altLang="en-US" sz="2000"/>
          </a:p>
        </p:txBody>
      </p:sp>
      <p:sp>
        <p:nvSpPr>
          <p:cNvPr id="24" name="テキスト ボックス 23">
            <a:extLst>
              <a:ext uri="{FF2B5EF4-FFF2-40B4-BE49-F238E27FC236}">
                <a16:creationId xmlns:a16="http://schemas.microsoft.com/office/drawing/2014/main" id="{84EC83B2-4FAA-02FE-4CBD-D612BBB81609}"/>
              </a:ext>
            </a:extLst>
          </p:cNvPr>
          <p:cNvSpPr txBox="1"/>
          <p:nvPr/>
        </p:nvSpPr>
        <p:spPr>
          <a:xfrm>
            <a:off x="813069" y="5249245"/>
            <a:ext cx="11171070" cy="1631216"/>
          </a:xfrm>
          <a:prstGeom prst="rect">
            <a:avLst/>
          </a:prstGeom>
          <a:noFill/>
        </p:spPr>
        <p:txBody>
          <a:bodyPr wrap="square" rtlCol="0">
            <a:spAutoFit/>
          </a:bodyPr>
          <a:lstStyle/>
          <a:p>
            <a:r>
              <a:rPr kumimoji="1" lang="en-US" altLang="ja-JP" sz="2000" dirty="0"/>
              <a:t>YN</a:t>
            </a:r>
            <a:r>
              <a:rPr kumimoji="1" lang="ja-JP" altLang="en-US" sz="2000"/>
              <a:t>、</a:t>
            </a:r>
            <a:r>
              <a:rPr kumimoji="1" lang="en-US" altLang="ja-JP" sz="2000" dirty="0"/>
              <a:t>YY</a:t>
            </a:r>
            <a:r>
              <a:rPr lang="en-US" altLang="ja-JP" sz="2000" dirty="0"/>
              <a:t> interactions</a:t>
            </a:r>
            <a:r>
              <a:rPr kumimoji="1" lang="ja-JP" altLang="en-US" sz="2000"/>
              <a:t>：</a:t>
            </a:r>
            <a:r>
              <a:rPr kumimoji="1" lang="en-US" altLang="ja-JP" sz="2000" dirty="0"/>
              <a:t> ALS transitions are possible between two </a:t>
            </a:r>
            <a:r>
              <a:rPr kumimoji="1" lang="en-US" altLang="ja-JP" sz="2000" dirty="0" err="1"/>
              <a:t>multiplets</a:t>
            </a:r>
            <a:r>
              <a:rPr kumimoji="1" lang="en-US" altLang="ja-JP" sz="2000" dirty="0"/>
              <a:t> with different spin states, 8s and 8a.</a:t>
            </a:r>
            <a:endParaRPr lang="en-US" altLang="ja-JP" sz="2000" dirty="0"/>
          </a:p>
          <a:p>
            <a:endParaRPr kumimoji="1" lang="en-US" altLang="ja-JP" sz="2000" dirty="0"/>
          </a:p>
          <a:p>
            <a:r>
              <a:rPr kumimoji="1" lang="en-US" altLang="ja-JP" sz="2000" dirty="0"/>
              <a:t>In the YN interaction, both ALS and SLS contribute to the LS force, which may be significantly different from the LS force in the NN interaction.</a:t>
            </a:r>
          </a:p>
        </p:txBody>
      </p:sp>
      <p:sp>
        <p:nvSpPr>
          <p:cNvPr id="25" name="十字形 24">
            <a:extLst>
              <a:ext uri="{FF2B5EF4-FFF2-40B4-BE49-F238E27FC236}">
                <a16:creationId xmlns:a16="http://schemas.microsoft.com/office/drawing/2014/main" id="{F295691C-9576-D739-BEE9-0323B32BDA01}"/>
              </a:ext>
            </a:extLst>
          </p:cNvPr>
          <p:cNvSpPr/>
          <p:nvPr/>
        </p:nvSpPr>
        <p:spPr>
          <a:xfrm rot="18900000">
            <a:off x="4626980" y="1481082"/>
            <a:ext cx="601274" cy="601274"/>
          </a:xfrm>
          <a:prstGeom prst="plus">
            <a:avLst>
              <a:gd name="adj" fmla="val 50000"/>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0C2AD980-FBE1-8DE9-C2E3-A746DC13C7F8}"/>
              </a:ext>
            </a:extLst>
          </p:cNvPr>
          <p:cNvGrpSpPr/>
          <p:nvPr/>
        </p:nvGrpSpPr>
        <p:grpSpPr>
          <a:xfrm>
            <a:off x="3616960" y="2580640"/>
            <a:ext cx="2308944" cy="818484"/>
            <a:chOff x="3616960" y="2580640"/>
            <a:chExt cx="2308944" cy="818484"/>
          </a:xfrm>
        </p:grpSpPr>
        <p:cxnSp>
          <p:nvCxnSpPr>
            <p:cNvPr id="27" name="直線矢印コネクタ 26">
              <a:extLst>
                <a:ext uri="{FF2B5EF4-FFF2-40B4-BE49-F238E27FC236}">
                  <a16:creationId xmlns:a16="http://schemas.microsoft.com/office/drawing/2014/main" id="{3FBA0631-EEDF-3C95-4E89-183124E1CAF7}"/>
                </a:ext>
              </a:extLst>
            </p:cNvPr>
            <p:cNvCxnSpPr/>
            <p:nvPr/>
          </p:nvCxnSpPr>
          <p:spPr>
            <a:xfrm>
              <a:off x="3616960" y="2580640"/>
              <a:ext cx="2308944" cy="0"/>
            </a:xfrm>
            <a:prstGeom prst="straightConnector1">
              <a:avLst/>
            </a:prstGeom>
            <a:ln w="381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C9D3F1D0-BAD6-3145-4A22-3E3FFF5C1C26}"/>
                </a:ext>
              </a:extLst>
            </p:cNvPr>
            <p:cNvCxnSpPr/>
            <p:nvPr/>
          </p:nvCxnSpPr>
          <p:spPr>
            <a:xfrm>
              <a:off x="3616960" y="3068320"/>
              <a:ext cx="2308944" cy="0"/>
            </a:xfrm>
            <a:prstGeom prst="straightConnector1">
              <a:avLst/>
            </a:prstGeom>
            <a:ln w="3810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98D51940-14D5-A93B-F269-65BB0B935799}"/>
                </a:ext>
              </a:extLst>
            </p:cNvPr>
            <p:cNvSpPr txBox="1"/>
            <p:nvPr/>
          </p:nvSpPr>
          <p:spPr>
            <a:xfrm>
              <a:off x="4320990" y="3029792"/>
              <a:ext cx="10102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ALS</a:t>
              </a:r>
              <a:r>
                <a:rPr lang="ja-JP" altLang="en-US">
                  <a:solidFill>
                    <a:prstClr val="black"/>
                  </a:solidFill>
                  <a:latin typeface="游ゴシック" panose="020F0502020204030204"/>
                  <a:ea typeface="游ゴシック" panose="020B0400000000000000" pitchFamily="34" charset="-128"/>
                </a:rPr>
                <a:t> </a:t>
              </a:r>
              <a:r>
                <a:rPr lang="en-US" altLang="ja-JP" dirty="0">
                  <a:solidFill>
                    <a:prstClr val="black"/>
                  </a:solidFill>
                  <a:latin typeface="游ゴシック" panose="020F0502020204030204"/>
                  <a:ea typeface="游ゴシック" panose="020B0400000000000000" pitchFamily="34" charset="-128"/>
                </a:rPr>
                <a:t>OK</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Tree>
    <p:extLst>
      <p:ext uri="{BB962C8B-B14F-4D97-AF65-F5344CB8AC3E}">
        <p14:creationId xmlns:p14="http://schemas.microsoft.com/office/powerpoint/2010/main" val="20396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93BDC2-161D-D640-9D2C-4DB95B06F95C}"/>
              </a:ext>
            </a:extLst>
          </p:cNvPr>
          <p:cNvSpPr>
            <a:spLocks noGrp="1"/>
          </p:cNvSpPr>
          <p:nvPr>
            <p:ph type="title"/>
          </p:nvPr>
        </p:nvSpPr>
        <p:spPr>
          <a:xfrm>
            <a:off x="838200" y="4203"/>
            <a:ext cx="10515600" cy="838642"/>
          </a:xfrm>
        </p:spPr>
        <p:txBody>
          <a:bodyPr>
            <a:normAutofit fontScale="90000"/>
          </a:bodyPr>
          <a:lstStyle/>
          <a:p>
            <a:r>
              <a:rPr kumimoji="1" lang="en-US" altLang="ja-JP" dirty="0"/>
              <a:t>Charge Symmetry Breaking in A=4 system</a:t>
            </a:r>
            <a:endParaRPr kumimoji="1" lang="ja-JP" altLang="en-US"/>
          </a:p>
        </p:txBody>
      </p:sp>
      <p:cxnSp>
        <p:nvCxnSpPr>
          <p:cNvPr id="5" name="直線コネクタ 4">
            <a:extLst>
              <a:ext uri="{FF2B5EF4-FFF2-40B4-BE49-F238E27FC236}">
                <a16:creationId xmlns:a16="http://schemas.microsoft.com/office/drawing/2014/main" id="{80B2F9A9-D8B4-794D-A7BE-F7D685ED6218}"/>
              </a:ext>
            </a:extLst>
          </p:cNvPr>
          <p:cNvCxnSpPr/>
          <p:nvPr/>
        </p:nvCxnSpPr>
        <p:spPr>
          <a:xfrm>
            <a:off x="4571816" y="2348560"/>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04BB723-9B35-4041-8CE8-FEB275EE0ED4}"/>
              </a:ext>
            </a:extLst>
          </p:cNvPr>
          <p:cNvCxnSpPr/>
          <p:nvPr/>
        </p:nvCxnSpPr>
        <p:spPr>
          <a:xfrm>
            <a:off x="4571816" y="3426934"/>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4F0BB88-F074-2F4E-A3B5-6D1F069E8D8C}"/>
              </a:ext>
            </a:extLst>
          </p:cNvPr>
          <p:cNvCxnSpPr/>
          <p:nvPr/>
        </p:nvCxnSpPr>
        <p:spPr>
          <a:xfrm>
            <a:off x="6564775" y="2292792"/>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824BAEF-8D0C-914A-A0B9-431C9D48D589}"/>
              </a:ext>
            </a:extLst>
          </p:cNvPr>
          <p:cNvCxnSpPr/>
          <p:nvPr/>
        </p:nvCxnSpPr>
        <p:spPr>
          <a:xfrm>
            <a:off x="6564775" y="3866773"/>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57A3170-DA78-F94C-A645-53B7F52F5F2C}"/>
              </a:ext>
            </a:extLst>
          </p:cNvPr>
          <p:cNvCxnSpPr>
            <a:cxnSpLocks/>
          </p:cNvCxnSpPr>
          <p:nvPr/>
        </p:nvCxnSpPr>
        <p:spPr>
          <a:xfrm flipV="1">
            <a:off x="3416255" y="1156716"/>
            <a:ext cx="5418495" cy="14192"/>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01171325-12B7-F943-B8D6-9B02B3C99BDF}"/>
                  </a:ext>
                </a:extLst>
              </p:cNvPr>
              <p:cNvSpPr txBox="1"/>
              <p:nvPr/>
            </p:nvSpPr>
            <p:spPr>
              <a:xfrm>
                <a:off x="3351342" y="3517990"/>
                <a:ext cx="2555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2.157</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0.005</a:t>
                </a:r>
                <a14:m>
                  <m:oMath xmlns:m="http://schemas.openxmlformats.org/officeDocument/2006/math">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0.077</a:t>
                </a:r>
                <a:endPar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1" name="テキスト ボックス 10">
                <a:extLst>
                  <a:ext uri="{FF2B5EF4-FFF2-40B4-BE49-F238E27FC236}">
                    <a16:creationId xmlns:a16="http://schemas.microsoft.com/office/drawing/2014/main" id="{01171325-12B7-F943-B8D6-9B02B3C99BDF}"/>
                  </a:ext>
                </a:extLst>
              </p:cNvPr>
              <p:cNvSpPr txBox="1">
                <a:spLocks noRot="1" noChangeAspect="1" noMove="1" noResize="1" noEditPoints="1" noAdjustHandles="1" noChangeArrowheads="1" noChangeShapeType="1" noTextEdit="1"/>
              </p:cNvSpPr>
              <p:nvPr/>
            </p:nvSpPr>
            <p:spPr>
              <a:xfrm>
                <a:off x="3351342" y="3517990"/>
                <a:ext cx="2555508" cy="400110"/>
              </a:xfrm>
              <a:prstGeom prst="rect">
                <a:avLst/>
              </a:prstGeom>
              <a:blipFill>
                <a:blip r:embed="rId3"/>
                <a:stretch>
                  <a:fillRect l="-2970" t="-3030" r="-1485"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F52A065-ECD6-9C42-91B3-2CB736A701B8}"/>
                  </a:ext>
                </a:extLst>
              </p:cNvPr>
              <p:cNvSpPr txBox="1"/>
              <p:nvPr/>
            </p:nvSpPr>
            <p:spPr>
              <a:xfrm>
                <a:off x="7443414" y="1931956"/>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0.98</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0.03</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4" name="テキスト ボックス 13">
                <a:extLst>
                  <a:ext uri="{FF2B5EF4-FFF2-40B4-BE49-F238E27FC236}">
                    <a16:creationId xmlns:a16="http://schemas.microsoft.com/office/drawing/2014/main" id="{DF52A065-ECD6-9C42-91B3-2CB736A701B8}"/>
                  </a:ext>
                </a:extLst>
              </p:cNvPr>
              <p:cNvSpPr txBox="1">
                <a:spLocks noRot="1" noChangeAspect="1" noMove="1" noResize="1" noEditPoints="1" noAdjustHandles="1" noChangeArrowheads="1" noChangeShapeType="1" noTextEdit="1"/>
              </p:cNvSpPr>
              <p:nvPr/>
            </p:nvSpPr>
            <p:spPr>
              <a:xfrm>
                <a:off x="7443414" y="1931956"/>
                <a:ext cx="1245854" cy="369332"/>
              </a:xfrm>
              <a:prstGeom prst="rect">
                <a:avLst/>
              </a:prstGeom>
              <a:blipFill>
                <a:blip r:embed="rId4"/>
                <a:stretch>
                  <a:fillRect l="-4082" t="-10000" r="-4082"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4C01441-D20D-934F-9709-452F0F2E7056}"/>
                  </a:ext>
                </a:extLst>
              </p:cNvPr>
              <p:cNvSpPr txBox="1"/>
              <p:nvPr/>
            </p:nvSpPr>
            <p:spPr>
              <a:xfrm>
                <a:off x="3738438" y="2703081"/>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1.09</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0.02</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5" name="テキスト ボックス 14">
                <a:extLst>
                  <a:ext uri="{FF2B5EF4-FFF2-40B4-BE49-F238E27FC236}">
                    <a16:creationId xmlns:a16="http://schemas.microsoft.com/office/drawing/2014/main" id="{D4C01441-D20D-934F-9709-452F0F2E7056}"/>
                  </a:ext>
                </a:extLst>
              </p:cNvPr>
              <p:cNvSpPr txBox="1">
                <a:spLocks noRot="1" noChangeAspect="1" noMove="1" noResize="1" noEditPoints="1" noAdjustHandles="1" noChangeArrowheads="1" noChangeShapeType="1" noTextEdit="1"/>
              </p:cNvSpPr>
              <p:nvPr/>
            </p:nvSpPr>
            <p:spPr>
              <a:xfrm>
                <a:off x="3738438" y="2703081"/>
                <a:ext cx="1245854" cy="369332"/>
              </a:xfrm>
              <a:prstGeom prst="rect">
                <a:avLst/>
              </a:prstGeom>
              <a:blipFill>
                <a:blip r:embed="rId8"/>
                <a:stretch>
                  <a:fillRect l="-4040" t="-6667" r="-303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EE78D272-1831-E549-BBF1-442ACFE49506}"/>
                  </a:ext>
                </a:extLst>
              </p:cNvPr>
              <p:cNvSpPr txBox="1"/>
              <p:nvPr/>
            </p:nvSpPr>
            <p:spPr>
              <a:xfrm>
                <a:off x="3416255" y="1985015"/>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1.07</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0.02</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6" name="テキスト ボックス 15">
                <a:extLst>
                  <a:ext uri="{FF2B5EF4-FFF2-40B4-BE49-F238E27FC236}">
                    <a16:creationId xmlns:a16="http://schemas.microsoft.com/office/drawing/2014/main" id="{EE78D272-1831-E549-BBF1-442ACFE49506}"/>
                  </a:ext>
                </a:extLst>
              </p:cNvPr>
              <p:cNvSpPr txBox="1">
                <a:spLocks noRot="1" noChangeAspect="1" noMove="1" noResize="1" noEditPoints="1" noAdjustHandles="1" noChangeArrowheads="1" noChangeShapeType="1" noTextEdit="1"/>
              </p:cNvSpPr>
              <p:nvPr/>
            </p:nvSpPr>
            <p:spPr>
              <a:xfrm>
                <a:off x="3416255" y="1985015"/>
                <a:ext cx="1245854" cy="369332"/>
              </a:xfrm>
              <a:prstGeom prst="rect">
                <a:avLst/>
              </a:prstGeom>
              <a:blipFill>
                <a:blip r:embed="rId9"/>
                <a:stretch>
                  <a:fillRect l="-4000" t="-6667" r="-3000" b="-23333"/>
                </a:stretch>
              </a:blipFill>
            </p:spPr>
            <p:txBody>
              <a:bodyPr/>
              <a:lstStyle/>
              <a:p>
                <a:r>
                  <a:rPr lang="ja-JP" altLang="en-US">
                    <a:noFill/>
                  </a:rPr>
                  <a:t> </a:t>
                </a:r>
              </a:p>
            </p:txBody>
          </p:sp>
        </mc:Fallback>
      </mc:AlternateContent>
      <p:cxnSp>
        <p:nvCxnSpPr>
          <p:cNvPr id="18" name="直線矢印コネクタ 17">
            <a:extLst>
              <a:ext uri="{FF2B5EF4-FFF2-40B4-BE49-F238E27FC236}">
                <a16:creationId xmlns:a16="http://schemas.microsoft.com/office/drawing/2014/main" id="{7A062531-8772-4B47-8FEA-48C148C37927}"/>
              </a:ext>
            </a:extLst>
          </p:cNvPr>
          <p:cNvCxnSpPr>
            <a:cxnSpLocks/>
          </p:cNvCxnSpPr>
          <p:nvPr/>
        </p:nvCxnSpPr>
        <p:spPr>
          <a:xfrm>
            <a:off x="6205133" y="910342"/>
            <a:ext cx="0" cy="4394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ACF10DA-13E9-B749-81ED-7E7772483382}"/>
              </a:ext>
            </a:extLst>
          </p:cNvPr>
          <p:cNvSpPr txBox="1"/>
          <p:nvPr/>
        </p:nvSpPr>
        <p:spPr>
          <a:xfrm>
            <a:off x="5567707" y="5304483"/>
            <a:ext cx="1181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(MeV)</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39" name="テキスト ボックス 38">
            <a:extLst>
              <a:ext uri="{FF2B5EF4-FFF2-40B4-BE49-F238E27FC236}">
                <a16:creationId xmlns:a16="http://schemas.microsoft.com/office/drawing/2014/main" id="{029961E6-CFFA-7C46-92C7-786BBFEA010A}"/>
              </a:ext>
            </a:extLst>
          </p:cNvPr>
          <p:cNvSpPr txBox="1"/>
          <p:nvPr/>
        </p:nvSpPr>
        <p:spPr>
          <a:xfrm>
            <a:off x="5718319" y="3038218"/>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81C1C82A-6F16-8F4B-A792-7086A5A54CCF}"/>
              </a:ext>
            </a:extLst>
          </p:cNvPr>
          <p:cNvSpPr txBox="1"/>
          <p:nvPr/>
        </p:nvSpPr>
        <p:spPr>
          <a:xfrm>
            <a:off x="6436644" y="3426934"/>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08C10823-D596-3145-88D0-2AEDB27F0D62}"/>
              </a:ext>
            </a:extLst>
          </p:cNvPr>
          <p:cNvSpPr txBox="1"/>
          <p:nvPr/>
        </p:nvSpPr>
        <p:spPr>
          <a:xfrm>
            <a:off x="5681927" y="2012641"/>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2" name="テキスト ボックス 41">
            <a:extLst>
              <a:ext uri="{FF2B5EF4-FFF2-40B4-BE49-F238E27FC236}">
                <a16:creationId xmlns:a16="http://schemas.microsoft.com/office/drawing/2014/main" id="{6327DBC7-7F64-E346-8196-157696FA3AD5}"/>
              </a:ext>
            </a:extLst>
          </p:cNvPr>
          <p:cNvSpPr txBox="1"/>
          <p:nvPr/>
        </p:nvSpPr>
        <p:spPr>
          <a:xfrm>
            <a:off x="6439843" y="1918717"/>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nvGrpSpPr>
          <p:cNvPr id="51" name="グループ化 50">
            <a:extLst>
              <a:ext uri="{FF2B5EF4-FFF2-40B4-BE49-F238E27FC236}">
                <a16:creationId xmlns:a16="http://schemas.microsoft.com/office/drawing/2014/main" id="{14234605-7D3D-4A4B-991F-3BFFD838663E}"/>
              </a:ext>
            </a:extLst>
          </p:cNvPr>
          <p:cNvGrpSpPr/>
          <p:nvPr/>
        </p:nvGrpSpPr>
        <p:grpSpPr>
          <a:xfrm>
            <a:off x="4917829" y="4053404"/>
            <a:ext cx="685455" cy="836984"/>
            <a:chOff x="3805953" y="4509712"/>
            <a:chExt cx="685455" cy="836984"/>
          </a:xfrm>
        </p:grpSpPr>
        <p:cxnSp>
          <p:nvCxnSpPr>
            <p:cNvPr id="48" name="直線矢印コネクタ 47">
              <a:extLst>
                <a:ext uri="{FF2B5EF4-FFF2-40B4-BE49-F238E27FC236}">
                  <a16:creationId xmlns:a16="http://schemas.microsoft.com/office/drawing/2014/main" id="{12EE6B59-EA93-0848-88FD-F3330DB50C70}"/>
                </a:ext>
              </a:extLst>
            </p:cNvPr>
            <p:cNvCxnSpPr>
              <a:cxnSpLocks/>
            </p:cNvCxnSpPr>
            <p:nvPr/>
          </p:nvCxnSpPr>
          <p:spPr>
            <a:xfrm flipV="1">
              <a:off x="4156978" y="4509712"/>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円/楕円 15">
              <a:extLst>
                <a:ext uri="{FF2B5EF4-FFF2-40B4-BE49-F238E27FC236}">
                  <a16:creationId xmlns:a16="http://schemas.microsoft.com/office/drawing/2014/main" id="{52E969E0-5908-344F-AF66-76060D48A140}"/>
                </a:ext>
              </a:extLst>
            </p:cNvPr>
            <p:cNvSpPr/>
            <p:nvPr/>
          </p:nvSpPr>
          <p:spPr>
            <a:xfrm>
              <a:off x="3970024" y="470400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4" name="円/楕円 25">
              <a:extLst>
                <a:ext uri="{FF2B5EF4-FFF2-40B4-BE49-F238E27FC236}">
                  <a16:creationId xmlns:a16="http://schemas.microsoft.com/office/drawing/2014/main" id="{D1334EE6-7AAC-A641-A46F-21A68049911C}"/>
                </a:ext>
              </a:extLst>
            </p:cNvPr>
            <p:cNvSpPr/>
            <p:nvPr/>
          </p:nvSpPr>
          <p:spPr>
            <a:xfrm>
              <a:off x="415358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5" name="円/楕円 26">
              <a:extLst>
                <a:ext uri="{FF2B5EF4-FFF2-40B4-BE49-F238E27FC236}">
                  <a16:creationId xmlns:a16="http://schemas.microsoft.com/office/drawing/2014/main" id="{9FBBDD57-6CC4-C64F-B8BA-B7E0FB943B63}"/>
                </a:ext>
              </a:extLst>
            </p:cNvPr>
            <p:cNvSpPr/>
            <p:nvPr/>
          </p:nvSpPr>
          <p:spPr>
            <a:xfrm>
              <a:off x="380595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7" name="円/楕円 24">
              <a:extLst>
                <a:ext uri="{FF2B5EF4-FFF2-40B4-BE49-F238E27FC236}">
                  <a16:creationId xmlns:a16="http://schemas.microsoft.com/office/drawing/2014/main" id="{E0868908-47C2-2041-984E-3E02DEAE270F}"/>
                </a:ext>
              </a:extLst>
            </p:cNvPr>
            <p:cNvSpPr/>
            <p:nvPr/>
          </p:nvSpPr>
          <p:spPr>
            <a:xfrm>
              <a:off x="3976138" y="4855495"/>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47" name="直線矢印コネクタ 46">
              <a:extLst>
                <a:ext uri="{FF2B5EF4-FFF2-40B4-BE49-F238E27FC236}">
                  <a16:creationId xmlns:a16="http://schemas.microsoft.com/office/drawing/2014/main" id="{E151F041-23FC-2044-822F-CC4C8BEF6496}"/>
                </a:ext>
              </a:extLst>
            </p:cNvPr>
            <p:cNvCxnSpPr>
              <a:cxnSpLocks/>
            </p:cNvCxnSpPr>
            <p:nvPr/>
          </p:nvCxnSpPr>
          <p:spPr>
            <a:xfrm>
              <a:off x="4152850" y="4985515"/>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2066BE84-3BAB-D24E-B109-B13F9014B0F6}"/>
              </a:ext>
            </a:extLst>
          </p:cNvPr>
          <p:cNvGrpSpPr/>
          <p:nvPr/>
        </p:nvGrpSpPr>
        <p:grpSpPr>
          <a:xfrm>
            <a:off x="6826399" y="3979279"/>
            <a:ext cx="675650" cy="873522"/>
            <a:chOff x="6809931" y="4525579"/>
            <a:chExt cx="675650" cy="873522"/>
          </a:xfrm>
        </p:grpSpPr>
        <p:cxnSp>
          <p:nvCxnSpPr>
            <p:cNvPr id="50" name="直線矢印コネクタ 49">
              <a:extLst>
                <a:ext uri="{FF2B5EF4-FFF2-40B4-BE49-F238E27FC236}">
                  <a16:creationId xmlns:a16="http://schemas.microsoft.com/office/drawing/2014/main" id="{EDFA2B62-6A9B-CB46-9363-70439907FD3D}"/>
                </a:ext>
              </a:extLst>
            </p:cNvPr>
            <p:cNvCxnSpPr>
              <a:cxnSpLocks/>
            </p:cNvCxnSpPr>
            <p:nvPr/>
          </p:nvCxnSpPr>
          <p:spPr>
            <a:xfrm flipV="1">
              <a:off x="7133242" y="4525579"/>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円/楕円 14">
              <a:extLst>
                <a:ext uri="{FF2B5EF4-FFF2-40B4-BE49-F238E27FC236}">
                  <a16:creationId xmlns:a16="http://schemas.microsoft.com/office/drawing/2014/main" id="{D5EDA50C-BC1A-BB4C-9EB4-FDB0F315BA19}"/>
                </a:ext>
              </a:extLst>
            </p:cNvPr>
            <p:cNvSpPr/>
            <p:nvPr/>
          </p:nvSpPr>
          <p:spPr>
            <a:xfrm>
              <a:off x="6809931" y="500887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28" name="円/楕円 19">
              <a:extLst>
                <a:ext uri="{FF2B5EF4-FFF2-40B4-BE49-F238E27FC236}">
                  <a16:creationId xmlns:a16="http://schemas.microsoft.com/office/drawing/2014/main" id="{CE321BE0-A251-8842-91DC-774B3819D895}"/>
                </a:ext>
              </a:extLst>
            </p:cNvPr>
            <p:cNvSpPr/>
            <p:nvPr/>
          </p:nvSpPr>
          <p:spPr>
            <a:xfrm>
              <a:off x="7147756" y="499719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6" name="円/楕円 28">
              <a:extLst>
                <a:ext uri="{FF2B5EF4-FFF2-40B4-BE49-F238E27FC236}">
                  <a16:creationId xmlns:a16="http://schemas.microsoft.com/office/drawing/2014/main" id="{9514C3F2-87CE-C648-8ED2-CACF357B4D10}"/>
                </a:ext>
              </a:extLst>
            </p:cNvPr>
            <p:cNvSpPr/>
            <p:nvPr/>
          </p:nvSpPr>
          <p:spPr>
            <a:xfrm>
              <a:off x="6963455" y="4695218"/>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sp>
          <p:nvSpPr>
            <p:cNvPr id="33" name="円/楕円 24">
              <a:extLst>
                <a:ext uri="{FF2B5EF4-FFF2-40B4-BE49-F238E27FC236}">
                  <a16:creationId xmlns:a16="http://schemas.microsoft.com/office/drawing/2014/main" id="{63585398-62B0-A34B-9FE6-BDDB477A2B50}"/>
                </a:ext>
              </a:extLst>
            </p:cNvPr>
            <p:cNvSpPr/>
            <p:nvPr/>
          </p:nvSpPr>
          <p:spPr>
            <a:xfrm>
              <a:off x="6980417" y="4872920"/>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49" name="直線矢印コネクタ 48">
              <a:extLst>
                <a:ext uri="{FF2B5EF4-FFF2-40B4-BE49-F238E27FC236}">
                  <a16:creationId xmlns:a16="http://schemas.microsoft.com/office/drawing/2014/main" id="{6C786A7D-5D50-AB4F-BB4F-F97F05CED386}"/>
                </a:ext>
              </a:extLst>
            </p:cNvPr>
            <p:cNvCxnSpPr>
              <a:cxnSpLocks/>
            </p:cNvCxnSpPr>
            <p:nvPr/>
          </p:nvCxnSpPr>
          <p:spPr>
            <a:xfrm>
              <a:off x="7156778" y="5037920"/>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テキスト ボックス 52">
            <a:extLst>
              <a:ext uri="{FF2B5EF4-FFF2-40B4-BE49-F238E27FC236}">
                <a16:creationId xmlns:a16="http://schemas.microsoft.com/office/drawing/2014/main" id="{3283A15D-3B44-5047-AE9B-26A01EC698C0}"/>
              </a:ext>
            </a:extLst>
          </p:cNvPr>
          <p:cNvSpPr txBox="1"/>
          <p:nvPr/>
        </p:nvSpPr>
        <p:spPr>
          <a:xfrm>
            <a:off x="4829877" y="5072070"/>
            <a:ext cx="668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4</a:t>
            </a:r>
            <a:r>
              <a:rPr kumimoji="1" lang="en-US" altLang="ja-JP" sz="24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a:t>
            </a:r>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54" name="テキスト ボックス 53">
            <a:extLst>
              <a:ext uri="{FF2B5EF4-FFF2-40B4-BE49-F238E27FC236}">
                <a16:creationId xmlns:a16="http://schemas.microsoft.com/office/drawing/2014/main" id="{4B7051DD-EBC3-2749-B0EE-9CB5CB4B8DAC}"/>
              </a:ext>
            </a:extLst>
          </p:cNvPr>
          <p:cNvSpPr txBox="1"/>
          <p:nvPr/>
        </p:nvSpPr>
        <p:spPr>
          <a:xfrm>
            <a:off x="6774348" y="4931862"/>
            <a:ext cx="840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4</a:t>
            </a:r>
            <a:r>
              <a:rPr kumimoji="1" lang="en-US" altLang="ja-JP" sz="24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a:t>
            </a:r>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nvGrpSpPr>
          <p:cNvPr id="55" name="グループ化 54">
            <a:extLst>
              <a:ext uri="{FF2B5EF4-FFF2-40B4-BE49-F238E27FC236}">
                <a16:creationId xmlns:a16="http://schemas.microsoft.com/office/drawing/2014/main" id="{D94027FC-F596-074D-809E-2B381ACBCD8F}"/>
              </a:ext>
            </a:extLst>
          </p:cNvPr>
          <p:cNvGrpSpPr/>
          <p:nvPr/>
        </p:nvGrpSpPr>
        <p:grpSpPr>
          <a:xfrm>
            <a:off x="4930321" y="1398218"/>
            <a:ext cx="685455" cy="791212"/>
            <a:chOff x="3805953" y="4509712"/>
            <a:chExt cx="685455" cy="791212"/>
          </a:xfrm>
        </p:grpSpPr>
        <p:cxnSp>
          <p:nvCxnSpPr>
            <p:cNvPr id="56" name="直線矢印コネクタ 55">
              <a:extLst>
                <a:ext uri="{FF2B5EF4-FFF2-40B4-BE49-F238E27FC236}">
                  <a16:creationId xmlns:a16="http://schemas.microsoft.com/office/drawing/2014/main" id="{28409373-DB02-A143-9051-266FF7A513B9}"/>
                </a:ext>
              </a:extLst>
            </p:cNvPr>
            <p:cNvCxnSpPr>
              <a:cxnSpLocks/>
            </p:cNvCxnSpPr>
            <p:nvPr/>
          </p:nvCxnSpPr>
          <p:spPr>
            <a:xfrm flipV="1">
              <a:off x="4156978" y="4509712"/>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15">
              <a:extLst>
                <a:ext uri="{FF2B5EF4-FFF2-40B4-BE49-F238E27FC236}">
                  <a16:creationId xmlns:a16="http://schemas.microsoft.com/office/drawing/2014/main" id="{8E444778-68B0-644E-8A57-9A3D4E5C54E5}"/>
                </a:ext>
              </a:extLst>
            </p:cNvPr>
            <p:cNvSpPr/>
            <p:nvPr/>
          </p:nvSpPr>
          <p:spPr>
            <a:xfrm>
              <a:off x="3984538" y="466046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58" name="円/楕円 25">
              <a:extLst>
                <a:ext uri="{FF2B5EF4-FFF2-40B4-BE49-F238E27FC236}">
                  <a16:creationId xmlns:a16="http://schemas.microsoft.com/office/drawing/2014/main" id="{D7AC61A1-D00D-CA4C-A062-2B5304139D31}"/>
                </a:ext>
              </a:extLst>
            </p:cNvPr>
            <p:cNvSpPr/>
            <p:nvPr/>
          </p:nvSpPr>
          <p:spPr>
            <a:xfrm>
              <a:off x="415358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59" name="円/楕円 26">
              <a:extLst>
                <a:ext uri="{FF2B5EF4-FFF2-40B4-BE49-F238E27FC236}">
                  <a16:creationId xmlns:a16="http://schemas.microsoft.com/office/drawing/2014/main" id="{B8EE30CF-1EAC-344C-9E33-58F7A61769B4}"/>
                </a:ext>
              </a:extLst>
            </p:cNvPr>
            <p:cNvSpPr/>
            <p:nvPr/>
          </p:nvSpPr>
          <p:spPr>
            <a:xfrm>
              <a:off x="380595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0" name="円/楕円 24">
              <a:extLst>
                <a:ext uri="{FF2B5EF4-FFF2-40B4-BE49-F238E27FC236}">
                  <a16:creationId xmlns:a16="http://schemas.microsoft.com/office/drawing/2014/main" id="{210E58C5-446A-5349-B8AF-7EA107291107}"/>
                </a:ext>
              </a:extLst>
            </p:cNvPr>
            <p:cNvSpPr/>
            <p:nvPr/>
          </p:nvSpPr>
          <p:spPr>
            <a:xfrm>
              <a:off x="3976138" y="4855495"/>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61" name="直線矢印コネクタ 60">
              <a:extLst>
                <a:ext uri="{FF2B5EF4-FFF2-40B4-BE49-F238E27FC236}">
                  <a16:creationId xmlns:a16="http://schemas.microsoft.com/office/drawing/2014/main" id="{B3057DB4-5B8E-C041-B25A-F826D0984973}"/>
                </a:ext>
              </a:extLst>
            </p:cNvPr>
            <p:cNvCxnSpPr>
              <a:cxnSpLocks/>
            </p:cNvCxnSpPr>
            <p:nvPr/>
          </p:nvCxnSpPr>
          <p:spPr>
            <a:xfrm flipV="1">
              <a:off x="4152850" y="4738775"/>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7A061E23-90DD-DF4D-AB62-8F415514E297}"/>
              </a:ext>
            </a:extLst>
          </p:cNvPr>
          <p:cNvGrpSpPr/>
          <p:nvPr/>
        </p:nvGrpSpPr>
        <p:grpSpPr>
          <a:xfrm>
            <a:off x="6813526" y="1206247"/>
            <a:ext cx="675650" cy="821117"/>
            <a:chOff x="6809931" y="4525579"/>
            <a:chExt cx="675650" cy="821117"/>
          </a:xfrm>
        </p:grpSpPr>
        <p:cxnSp>
          <p:nvCxnSpPr>
            <p:cNvPr id="63" name="直線矢印コネクタ 62">
              <a:extLst>
                <a:ext uri="{FF2B5EF4-FFF2-40B4-BE49-F238E27FC236}">
                  <a16:creationId xmlns:a16="http://schemas.microsoft.com/office/drawing/2014/main" id="{BC9B4CF0-2F46-2C42-A044-CA7A45DF4C4A}"/>
                </a:ext>
              </a:extLst>
            </p:cNvPr>
            <p:cNvCxnSpPr>
              <a:cxnSpLocks/>
            </p:cNvCxnSpPr>
            <p:nvPr/>
          </p:nvCxnSpPr>
          <p:spPr>
            <a:xfrm flipV="1">
              <a:off x="7162270" y="4525579"/>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円/楕円 14">
              <a:extLst>
                <a:ext uri="{FF2B5EF4-FFF2-40B4-BE49-F238E27FC236}">
                  <a16:creationId xmlns:a16="http://schemas.microsoft.com/office/drawing/2014/main" id="{8D925685-F9C6-B046-A03A-D83827B55520}"/>
                </a:ext>
              </a:extLst>
            </p:cNvPr>
            <p:cNvSpPr/>
            <p:nvPr/>
          </p:nvSpPr>
          <p:spPr>
            <a:xfrm>
              <a:off x="6809931" y="500887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5" name="円/楕円 19">
              <a:extLst>
                <a:ext uri="{FF2B5EF4-FFF2-40B4-BE49-F238E27FC236}">
                  <a16:creationId xmlns:a16="http://schemas.microsoft.com/office/drawing/2014/main" id="{E782B76F-BE14-9140-BE38-E90F31BD60E8}"/>
                </a:ext>
              </a:extLst>
            </p:cNvPr>
            <p:cNvSpPr/>
            <p:nvPr/>
          </p:nvSpPr>
          <p:spPr>
            <a:xfrm>
              <a:off x="7147756" y="499719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6" name="円/楕円 28">
              <a:extLst>
                <a:ext uri="{FF2B5EF4-FFF2-40B4-BE49-F238E27FC236}">
                  <a16:creationId xmlns:a16="http://schemas.microsoft.com/office/drawing/2014/main" id="{3AB291AC-7E5F-ED42-B04E-7D72AC02C7D1}"/>
                </a:ext>
              </a:extLst>
            </p:cNvPr>
            <p:cNvSpPr/>
            <p:nvPr/>
          </p:nvSpPr>
          <p:spPr>
            <a:xfrm>
              <a:off x="6963455" y="4695218"/>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sp>
          <p:nvSpPr>
            <p:cNvPr id="67" name="円/楕円 24">
              <a:extLst>
                <a:ext uri="{FF2B5EF4-FFF2-40B4-BE49-F238E27FC236}">
                  <a16:creationId xmlns:a16="http://schemas.microsoft.com/office/drawing/2014/main" id="{1587EA26-4809-844B-B2F0-D2C5CEE2CB31}"/>
                </a:ext>
              </a:extLst>
            </p:cNvPr>
            <p:cNvSpPr/>
            <p:nvPr/>
          </p:nvSpPr>
          <p:spPr>
            <a:xfrm>
              <a:off x="6980417" y="4872920"/>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68" name="直線矢印コネクタ 67">
              <a:extLst>
                <a:ext uri="{FF2B5EF4-FFF2-40B4-BE49-F238E27FC236}">
                  <a16:creationId xmlns:a16="http://schemas.microsoft.com/office/drawing/2014/main" id="{8075F1C1-727D-EB42-B963-94397F89BE95}"/>
                </a:ext>
              </a:extLst>
            </p:cNvPr>
            <p:cNvCxnSpPr>
              <a:cxnSpLocks/>
            </p:cNvCxnSpPr>
            <p:nvPr/>
          </p:nvCxnSpPr>
          <p:spPr>
            <a:xfrm flipV="1">
              <a:off x="7156778" y="4747637"/>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0" name="直線矢印コネクタ 69">
            <a:extLst>
              <a:ext uri="{FF2B5EF4-FFF2-40B4-BE49-F238E27FC236}">
                <a16:creationId xmlns:a16="http://schemas.microsoft.com/office/drawing/2014/main" id="{2EF9E326-3122-1B46-8F00-62BA2AE3E987}"/>
              </a:ext>
            </a:extLst>
          </p:cNvPr>
          <p:cNvCxnSpPr/>
          <p:nvPr/>
        </p:nvCxnSpPr>
        <p:spPr>
          <a:xfrm>
            <a:off x="5237360" y="2348560"/>
            <a:ext cx="0" cy="10589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3C7C94EC-B291-6441-9474-C4A11361ADA0}"/>
              </a:ext>
            </a:extLst>
          </p:cNvPr>
          <p:cNvCxnSpPr>
            <a:cxnSpLocks/>
          </p:cNvCxnSpPr>
          <p:nvPr/>
        </p:nvCxnSpPr>
        <p:spPr>
          <a:xfrm>
            <a:off x="7148835" y="2292792"/>
            <a:ext cx="0" cy="1573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C31A17D5-4416-224D-80C6-3D670578EA46}"/>
              </a:ext>
            </a:extLst>
          </p:cNvPr>
          <p:cNvSpPr txBox="1"/>
          <p:nvPr/>
        </p:nvSpPr>
        <p:spPr>
          <a:xfrm>
            <a:off x="7429997" y="703403"/>
            <a:ext cx="1309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3</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 + </a:t>
            </a:r>
            <a:r>
              <a:rPr kumimoji="1" lang="en-US" altLang="ja-JP" sz="2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L</a:t>
            </a:r>
            <a:endParaRPr kumimoji="1" lang="ja-JP" altLang="en-US" sz="2400" b="0" i="0" u="none" strike="noStrike" kern="1200" cap="none" spc="0" normalizeH="0" baseline="0" noProof="0">
              <a:ln>
                <a:noFill/>
              </a:ln>
              <a:solidFill>
                <a:prstClr val="black"/>
              </a:solidFill>
              <a:effectLst/>
              <a:uLnTx/>
              <a:uFillTx/>
              <a:latin typeface="Symbol" pitchFamily="2" charset="2"/>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3925101-0AFA-394C-A7AA-31F88E209890}"/>
                  </a:ext>
                </a:extLst>
              </p:cNvPr>
              <p:cNvSpPr txBox="1"/>
              <p:nvPr/>
            </p:nvSpPr>
            <p:spPr>
              <a:xfrm>
                <a:off x="7414741" y="3946748"/>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2.39</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0.03</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3" name="テキスト ボックス 12">
                <a:extLst>
                  <a:ext uri="{FF2B5EF4-FFF2-40B4-BE49-F238E27FC236}">
                    <a16:creationId xmlns:a16="http://schemas.microsoft.com/office/drawing/2014/main" id="{43925101-0AFA-394C-A7AA-31F88E209890}"/>
                  </a:ext>
                </a:extLst>
              </p:cNvPr>
              <p:cNvSpPr txBox="1">
                <a:spLocks noRot="1" noChangeAspect="1" noMove="1" noResize="1" noEditPoints="1" noAdjustHandles="1" noChangeArrowheads="1" noChangeShapeType="1" noTextEdit="1"/>
              </p:cNvSpPr>
              <p:nvPr/>
            </p:nvSpPr>
            <p:spPr>
              <a:xfrm>
                <a:off x="7414741" y="3946748"/>
                <a:ext cx="1245854" cy="369332"/>
              </a:xfrm>
              <a:prstGeom prst="rect">
                <a:avLst/>
              </a:prstGeom>
              <a:blipFill>
                <a:blip r:embed="rId11"/>
                <a:stretch>
                  <a:fillRect l="-4000" t="-6667" r="-2000" b="-26667"/>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F1AAAF0D-1B43-FD4F-917E-02DF974BE43E}"/>
              </a:ext>
            </a:extLst>
          </p:cNvPr>
          <p:cNvGrpSpPr/>
          <p:nvPr/>
        </p:nvGrpSpPr>
        <p:grpSpPr>
          <a:xfrm>
            <a:off x="71548" y="3603760"/>
            <a:ext cx="3279794" cy="3094721"/>
            <a:chOff x="-60217" y="3728162"/>
            <a:chExt cx="3279794" cy="3094721"/>
          </a:xfrm>
        </p:grpSpPr>
        <p:pic>
          <p:nvPicPr>
            <p:cNvPr id="80" name="図 79" descr="グラフ&#10;&#10;自動的に生成された説明">
              <a:extLst>
                <a:ext uri="{FF2B5EF4-FFF2-40B4-BE49-F238E27FC236}">
                  <a16:creationId xmlns:a16="http://schemas.microsoft.com/office/drawing/2014/main" id="{038B396D-B73D-E844-BAE9-623BF1968DC3}"/>
                </a:ext>
              </a:extLst>
            </p:cNvPr>
            <p:cNvPicPr>
              <a:picLocks noChangeAspect="1"/>
            </p:cNvPicPr>
            <p:nvPr/>
          </p:nvPicPr>
          <p:blipFill>
            <a:blip r:embed="rId12"/>
            <a:stretch>
              <a:fillRect/>
            </a:stretch>
          </p:blipFill>
          <p:spPr>
            <a:xfrm>
              <a:off x="44577" y="4181283"/>
              <a:ext cx="3175000" cy="2641600"/>
            </a:xfrm>
            <a:prstGeom prst="rect">
              <a:avLst/>
            </a:prstGeom>
          </p:spPr>
        </p:pic>
        <p:sp>
          <p:nvSpPr>
            <p:cNvPr id="82" name="テキスト ボックス 81">
              <a:extLst>
                <a:ext uri="{FF2B5EF4-FFF2-40B4-BE49-F238E27FC236}">
                  <a16:creationId xmlns:a16="http://schemas.microsoft.com/office/drawing/2014/main" id="{4A3093DD-F38A-C84F-8808-C341CF0A5596}"/>
                </a:ext>
              </a:extLst>
            </p:cNvPr>
            <p:cNvSpPr txBox="1"/>
            <p:nvPr/>
          </p:nvSpPr>
          <p:spPr>
            <a:xfrm>
              <a:off x="-60217" y="3728162"/>
              <a:ext cx="327846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 </a:t>
              </a:r>
              <a:r>
                <a:rPr kumimoji="1" lang="en-US" altLang="ja-JP" sz="105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Esser</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et al., Phys. Rev. Lett. 114 (2015) 232501</a:t>
              </a:r>
              <a:endParaRPr kumimoji="1" lang="ja-JP" altLang="en-US" sz="10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83" name="テキスト ボックス 82">
              <a:extLst>
                <a:ext uri="{FF2B5EF4-FFF2-40B4-BE49-F238E27FC236}">
                  <a16:creationId xmlns:a16="http://schemas.microsoft.com/office/drawing/2014/main" id="{B7D71D8E-93EF-2A46-9D61-AEA3BF407A12}"/>
                </a:ext>
              </a:extLst>
            </p:cNvPr>
            <p:cNvSpPr txBox="1"/>
            <p:nvPr/>
          </p:nvSpPr>
          <p:spPr>
            <a:xfrm>
              <a:off x="-55335" y="3959424"/>
              <a:ext cx="3081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F. Schulz et al., </a:t>
              </a:r>
              <a:r>
                <a:rPr kumimoji="1" lang="en-US" altLang="ja-JP"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Nucl</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Phys. A 954 (2016) 149</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grpSp>
        <p:nvGrpSpPr>
          <p:cNvPr id="22" name="グループ化 21">
            <a:extLst>
              <a:ext uri="{FF2B5EF4-FFF2-40B4-BE49-F238E27FC236}">
                <a16:creationId xmlns:a16="http://schemas.microsoft.com/office/drawing/2014/main" id="{CE5DB225-5D09-0E4E-B8B9-D83A85D3F51A}"/>
              </a:ext>
            </a:extLst>
          </p:cNvPr>
          <p:cNvGrpSpPr/>
          <p:nvPr/>
        </p:nvGrpSpPr>
        <p:grpSpPr>
          <a:xfrm>
            <a:off x="5760" y="944637"/>
            <a:ext cx="3400838" cy="2269160"/>
            <a:chOff x="5760" y="944637"/>
            <a:chExt cx="3400838" cy="2269160"/>
          </a:xfrm>
        </p:grpSpPr>
        <p:pic>
          <p:nvPicPr>
            <p:cNvPr id="78" name="図 77">
              <a:extLst>
                <a:ext uri="{FF2B5EF4-FFF2-40B4-BE49-F238E27FC236}">
                  <a16:creationId xmlns:a16="http://schemas.microsoft.com/office/drawing/2014/main" id="{901D5CB2-139B-9647-A955-D146459C6A7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2702"/>
            <a:stretch/>
          </p:blipFill>
          <p:spPr>
            <a:xfrm>
              <a:off x="5760" y="1125565"/>
              <a:ext cx="3400838" cy="2088232"/>
            </a:xfrm>
            <a:prstGeom prst="rect">
              <a:avLst/>
            </a:prstGeom>
            <a:ln w="28575">
              <a:noFill/>
            </a:ln>
          </p:spPr>
        </p:pic>
        <p:sp>
          <p:nvSpPr>
            <p:cNvPr id="84" name="テキスト ボックス 83">
              <a:extLst>
                <a:ext uri="{FF2B5EF4-FFF2-40B4-BE49-F238E27FC236}">
                  <a16:creationId xmlns:a16="http://schemas.microsoft.com/office/drawing/2014/main" id="{B56C4769-B073-4742-ABE4-21664A8E839B}"/>
                </a:ext>
              </a:extLst>
            </p:cNvPr>
            <p:cNvSpPr txBox="1"/>
            <p:nvPr/>
          </p:nvSpPr>
          <p:spPr>
            <a:xfrm>
              <a:off x="59863" y="944637"/>
              <a:ext cx="32447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M. </a:t>
              </a:r>
              <a:r>
                <a:rPr kumimoji="1" lang="en-US" altLang="ja-JP"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Bedjidian</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et al., Phys. Lett. B 83, 252 (1979)</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73" name="テキスト ボックス 72">
            <a:extLst>
              <a:ext uri="{FF2B5EF4-FFF2-40B4-BE49-F238E27FC236}">
                <a16:creationId xmlns:a16="http://schemas.microsoft.com/office/drawing/2014/main" id="{E2276940-9D87-E340-B25F-B6AC731A629D}"/>
              </a:ext>
            </a:extLst>
          </p:cNvPr>
          <p:cNvSpPr txBox="1"/>
          <p:nvPr/>
        </p:nvSpPr>
        <p:spPr>
          <a:xfrm>
            <a:off x="4063064" y="708227"/>
            <a:ext cx="11384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3</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 + </a:t>
            </a:r>
            <a:r>
              <a:rPr kumimoji="1" lang="en-US" altLang="ja-JP" sz="2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L</a:t>
            </a:r>
            <a:endParaRPr kumimoji="1" lang="ja-JP" altLang="en-US" sz="2400" b="0" i="0" u="none" strike="noStrike" kern="1200" cap="none" spc="0" normalizeH="0" baseline="0" noProof="0">
              <a:ln>
                <a:noFill/>
              </a:ln>
              <a:solidFill>
                <a:prstClr val="black"/>
              </a:solidFill>
              <a:effectLst/>
              <a:uLnTx/>
              <a:uFillTx/>
              <a:latin typeface="Symbol" pitchFamily="2" charset="2"/>
              <a:ea typeface="游ゴシック" panose="020B0400000000000000" pitchFamily="34" charset="-128"/>
              <a:cs typeface="+mn-cs"/>
            </a:endParaRPr>
          </a:p>
        </p:txBody>
      </p:sp>
      <p:grpSp>
        <p:nvGrpSpPr>
          <p:cNvPr id="21" name="グループ化 20">
            <a:extLst>
              <a:ext uri="{FF2B5EF4-FFF2-40B4-BE49-F238E27FC236}">
                <a16:creationId xmlns:a16="http://schemas.microsoft.com/office/drawing/2014/main" id="{563DA54E-9C19-C144-A0AD-6F7D9EF3F710}"/>
              </a:ext>
            </a:extLst>
          </p:cNvPr>
          <p:cNvGrpSpPr/>
          <p:nvPr/>
        </p:nvGrpSpPr>
        <p:grpSpPr>
          <a:xfrm>
            <a:off x="8254702" y="1005356"/>
            <a:ext cx="3962735" cy="2355628"/>
            <a:chOff x="8254702" y="1005356"/>
            <a:chExt cx="3962735" cy="2355628"/>
          </a:xfrm>
        </p:grpSpPr>
        <p:pic>
          <p:nvPicPr>
            <p:cNvPr id="76" name="図 75" descr="文字が書かれている&#10;&#10;低い精度で自動的に生成された説明">
              <a:extLst>
                <a:ext uri="{FF2B5EF4-FFF2-40B4-BE49-F238E27FC236}">
                  <a16:creationId xmlns:a16="http://schemas.microsoft.com/office/drawing/2014/main" id="{08BA5C7E-40B2-BB45-B2B9-CA993AA1CCE0}"/>
                </a:ext>
              </a:extLst>
            </p:cNvPr>
            <p:cNvPicPr>
              <a:picLocks noChangeAspect="1"/>
            </p:cNvPicPr>
            <p:nvPr/>
          </p:nvPicPr>
          <p:blipFill>
            <a:blip r:embed="rId14"/>
            <a:stretch>
              <a:fillRect/>
            </a:stretch>
          </p:blipFill>
          <p:spPr>
            <a:xfrm>
              <a:off x="8691783" y="1929907"/>
              <a:ext cx="3525654" cy="1431077"/>
            </a:xfrm>
            <a:prstGeom prst="rect">
              <a:avLst/>
            </a:prstGeom>
          </p:spPr>
        </p:pic>
        <p:sp>
          <p:nvSpPr>
            <p:cNvPr id="77" name="テキスト ボックス 76">
              <a:extLst>
                <a:ext uri="{FF2B5EF4-FFF2-40B4-BE49-F238E27FC236}">
                  <a16:creationId xmlns:a16="http://schemas.microsoft.com/office/drawing/2014/main" id="{5E935BD8-6889-CE48-A738-C3122E4FC802}"/>
                </a:ext>
              </a:extLst>
            </p:cNvPr>
            <p:cNvSpPr txBox="1"/>
            <p:nvPr/>
          </p:nvSpPr>
          <p:spPr>
            <a:xfrm>
              <a:off x="8254702" y="1461592"/>
              <a:ext cx="388760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T.O. Yamamoto et al., Phys. Rev. Lett. 115 (2015) 222501</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01EAF68F-CC84-774C-B658-868951F42035}"/>
                </a:ext>
              </a:extLst>
            </p:cNvPr>
            <p:cNvSpPr txBox="1"/>
            <p:nvPr/>
          </p:nvSpPr>
          <p:spPr>
            <a:xfrm>
              <a:off x="9526107" y="1005356"/>
              <a:ext cx="2177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J-PARC E13 (K1.8)</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F03E6CB9-1D62-FC48-BF2F-9B850BB7A23A}"/>
                  </a:ext>
                </a:extLst>
              </p:cNvPr>
              <p:cNvSpPr txBox="1"/>
              <p:nvPr/>
            </p:nvSpPr>
            <p:spPr>
              <a:xfrm>
                <a:off x="6310713" y="2950282"/>
                <a:ext cx="255550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1.406</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0.002</a:t>
                </a:r>
                <a14:m>
                  <m:oMath xmlns:m="http://schemas.openxmlformats.org/officeDocument/2006/math">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0.002</a:t>
                </a:r>
                <a:endPar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2" name="テキスト ボックス 11">
                <a:extLst>
                  <a:ext uri="{FF2B5EF4-FFF2-40B4-BE49-F238E27FC236}">
                    <a16:creationId xmlns:a16="http://schemas.microsoft.com/office/drawing/2014/main" id="{F03E6CB9-1D62-FC48-BF2F-9B850BB7A23A}"/>
                  </a:ext>
                </a:extLst>
              </p:cNvPr>
              <p:cNvSpPr txBox="1">
                <a:spLocks noRot="1" noChangeAspect="1" noMove="1" noResize="1" noEditPoints="1" noAdjustHandles="1" noChangeArrowheads="1" noChangeShapeType="1" noTextEdit="1"/>
              </p:cNvSpPr>
              <p:nvPr/>
            </p:nvSpPr>
            <p:spPr>
              <a:xfrm>
                <a:off x="6310713" y="2950282"/>
                <a:ext cx="2555508" cy="400110"/>
              </a:xfrm>
              <a:prstGeom prst="rect">
                <a:avLst/>
              </a:prstGeom>
              <a:blipFill>
                <a:blip r:embed="rId15"/>
                <a:stretch>
                  <a:fillRect l="-1980" t="-6250" r="-1980" b="-31250"/>
                </a:stretch>
              </a:blipFill>
            </p:spPr>
            <p:txBody>
              <a:bodyPr/>
              <a:lstStyle/>
              <a:p>
                <a:r>
                  <a:rPr lang="ja-JP" altLang="en-US">
                    <a:noFill/>
                  </a:rPr>
                  <a:t> </a:t>
                </a:r>
              </a:p>
            </p:txBody>
          </p:sp>
        </mc:Fallback>
      </mc:AlternateContent>
      <p:grpSp>
        <p:nvGrpSpPr>
          <p:cNvPr id="25" name="グループ化 24">
            <a:extLst>
              <a:ext uri="{FF2B5EF4-FFF2-40B4-BE49-F238E27FC236}">
                <a16:creationId xmlns:a16="http://schemas.microsoft.com/office/drawing/2014/main" id="{8CD5A2EB-5935-944B-8DE4-288BE9EC18BB}"/>
              </a:ext>
            </a:extLst>
          </p:cNvPr>
          <p:cNvGrpSpPr/>
          <p:nvPr/>
        </p:nvGrpSpPr>
        <p:grpSpPr>
          <a:xfrm>
            <a:off x="7429997" y="3988733"/>
            <a:ext cx="4791969" cy="2709748"/>
            <a:chOff x="7429997" y="3988733"/>
            <a:chExt cx="4791969" cy="2709748"/>
          </a:xfrm>
        </p:grpSpPr>
        <p:sp>
          <p:nvSpPr>
            <p:cNvPr id="85" name="テキスト ボックス 84">
              <a:extLst>
                <a:ext uri="{FF2B5EF4-FFF2-40B4-BE49-F238E27FC236}">
                  <a16:creationId xmlns:a16="http://schemas.microsoft.com/office/drawing/2014/main" id="{6776E596-7CD5-7543-9468-1F60839DF092}"/>
                </a:ext>
              </a:extLst>
            </p:cNvPr>
            <p:cNvSpPr txBox="1"/>
            <p:nvPr/>
          </p:nvSpPr>
          <p:spPr>
            <a:xfrm>
              <a:off x="8823767" y="3988733"/>
              <a:ext cx="2749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What is origin of CSB ?</a:t>
              </a:r>
            </a:p>
          </p:txBody>
        </p:sp>
        <p:sp>
          <p:nvSpPr>
            <p:cNvPr id="86" name="テキスト ボックス 85">
              <a:extLst>
                <a:ext uri="{FF2B5EF4-FFF2-40B4-BE49-F238E27FC236}">
                  <a16:creationId xmlns:a16="http://schemas.microsoft.com/office/drawing/2014/main" id="{A8B298D1-C2B0-CA4C-9ABE-E616EA61EA9B}"/>
                </a:ext>
              </a:extLst>
            </p:cNvPr>
            <p:cNvSpPr txBox="1"/>
            <p:nvPr/>
          </p:nvSpPr>
          <p:spPr>
            <a:xfrm>
              <a:off x="8447122" y="4397187"/>
              <a:ext cx="37748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effective V</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LS</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 spin-dependent central interaction</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pic>
          <p:nvPicPr>
            <p:cNvPr id="88" name="図 87" descr="テキスト&#10;&#10;自動的に生成された説明">
              <a:extLst>
                <a:ext uri="{FF2B5EF4-FFF2-40B4-BE49-F238E27FC236}">
                  <a16:creationId xmlns:a16="http://schemas.microsoft.com/office/drawing/2014/main" id="{EA9CB6E9-F084-DA49-BB82-AAEEF834A10D}"/>
                </a:ext>
              </a:extLst>
            </p:cNvPr>
            <p:cNvPicPr>
              <a:picLocks noChangeAspect="1"/>
            </p:cNvPicPr>
            <p:nvPr/>
          </p:nvPicPr>
          <p:blipFill>
            <a:blip r:embed="rId16"/>
            <a:stretch>
              <a:fillRect/>
            </a:stretch>
          </p:blipFill>
          <p:spPr>
            <a:xfrm>
              <a:off x="8467904" y="5270244"/>
              <a:ext cx="3476435" cy="431040"/>
            </a:xfrm>
            <a:prstGeom prst="rect">
              <a:avLst/>
            </a:prstGeom>
          </p:spPr>
        </p:pic>
        <p:sp>
          <p:nvSpPr>
            <p:cNvPr id="90" name="テキスト ボックス 89">
              <a:extLst>
                <a:ext uri="{FF2B5EF4-FFF2-40B4-BE49-F238E27FC236}">
                  <a16:creationId xmlns:a16="http://schemas.microsoft.com/office/drawing/2014/main" id="{DDEE7708-D5B3-0D4E-968A-D1F7F74B793C}"/>
                </a:ext>
              </a:extLst>
            </p:cNvPr>
            <p:cNvSpPr txBox="1"/>
            <p:nvPr/>
          </p:nvSpPr>
          <p:spPr>
            <a:xfrm>
              <a:off x="10010806" y="5628883"/>
              <a:ext cx="1984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Tensor is small ?</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91" name="テキスト ボックス 90">
              <a:extLst>
                <a:ext uri="{FF2B5EF4-FFF2-40B4-BE49-F238E27FC236}">
                  <a16:creationId xmlns:a16="http://schemas.microsoft.com/office/drawing/2014/main" id="{1DD58454-C54E-3949-9411-CB742ADBE012}"/>
                </a:ext>
              </a:extLst>
            </p:cNvPr>
            <p:cNvSpPr txBox="1"/>
            <p:nvPr/>
          </p:nvSpPr>
          <p:spPr>
            <a:xfrm>
              <a:off x="7429997" y="6052150"/>
              <a:ext cx="462338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Solid determination of s-shell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hypernuclei</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How about CSB in p-shell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hypernuclei</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a:t>
              </a:r>
            </a:p>
          </p:txBody>
        </p:sp>
        <p:sp>
          <p:nvSpPr>
            <p:cNvPr id="72" name="テキスト ボックス 71">
              <a:extLst>
                <a:ext uri="{FF2B5EF4-FFF2-40B4-BE49-F238E27FC236}">
                  <a16:creationId xmlns:a16="http://schemas.microsoft.com/office/drawing/2014/main" id="{33DC3ED5-8135-484F-BED0-151CCDBCFC2C}"/>
                </a:ext>
              </a:extLst>
            </p:cNvPr>
            <p:cNvSpPr txBox="1"/>
            <p:nvPr/>
          </p:nvSpPr>
          <p:spPr>
            <a:xfrm>
              <a:off x="8908895" y="4970240"/>
              <a:ext cx="31271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 Gal, Phys. Lett. B 744 (2015) 352</a:t>
              </a:r>
            </a:p>
          </p:txBody>
        </p:sp>
      </p:grpSp>
      <p:sp>
        <p:nvSpPr>
          <p:cNvPr id="9" name="スライド番号プレースホルダー 8">
            <a:extLst>
              <a:ext uri="{FF2B5EF4-FFF2-40B4-BE49-F238E27FC236}">
                <a16:creationId xmlns:a16="http://schemas.microsoft.com/office/drawing/2014/main" id="{893358D1-2A09-8C42-AE85-EEA71524CE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6215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linds(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93BDC2-161D-D640-9D2C-4DB95B06F95C}"/>
              </a:ext>
            </a:extLst>
          </p:cNvPr>
          <p:cNvSpPr>
            <a:spLocks noGrp="1"/>
          </p:cNvSpPr>
          <p:nvPr>
            <p:ph type="title"/>
          </p:nvPr>
        </p:nvSpPr>
        <p:spPr>
          <a:xfrm>
            <a:off x="838200" y="4203"/>
            <a:ext cx="10515600" cy="838642"/>
          </a:xfrm>
        </p:spPr>
        <p:txBody>
          <a:bodyPr>
            <a:normAutofit fontScale="90000"/>
          </a:bodyPr>
          <a:lstStyle/>
          <a:p>
            <a:r>
              <a:rPr kumimoji="1" lang="en-US" altLang="ja-JP" dirty="0"/>
              <a:t>Charge Symmetry Breaking in A=4 system</a:t>
            </a:r>
            <a:endParaRPr kumimoji="1" lang="ja-JP" altLang="en-US"/>
          </a:p>
        </p:txBody>
      </p:sp>
      <p:cxnSp>
        <p:nvCxnSpPr>
          <p:cNvPr id="5" name="直線コネクタ 4">
            <a:extLst>
              <a:ext uri="{FF2B5EF4-FFF2-40B4-BE49-F238E27FC236}">
                <a16:creationId xmlns:a16="http://schemas.microsoft.com/office/drawing/2014/main" id="{80B2F9A9-D8B4-794D-A7BE-F7D685ED6218}"/>
              </a:ext>
            </a:extLst>
          </p:cNvPr>
          <p:cNvCxnSpPr/>
          <p:nvPr/>
        </p:nvCxnSpPr>
        <p:spPr>
          <a:xfrm>
            <a:off x="4571816" y="2348560"/>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F04BB723-9B35-4041-8CE8-FEB275EE0ED4}"/>
              </a:ext>
            </a:extLst>
          </p:cNvPr>
          <p:cNvCxnSpPr/>
          <p:nvPr/>
        </p:nvCxnSpPr>
        <p:spPr>
          <a:xfrm>
            <a:off x="4571816" y="3426934"/>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84F0BB88-F074-2F4E-A3B5-6D1F069E8D8C}"/>
              </a:ext>
            </a:extLst>
          </p:cNvPr>
          <p:cNvCxnSpPr/>
          <p:nvPr/>
        </p:nvCxnSpPr>
        <p:spPr>
          <a:xfrm>
            <a:off x="6564775" y="2292792"/>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824BAEF-8D0C-914A-A0B9-431C9D48D589}"/>
              </a:ext>
            </a:extLst>
          </p:cNvPr>
          <p:cNvCxnSpPr/>
          <p:nvPr/>
        </p:nvCxnSpPr>
        <p:spPr>
          <a:xfrm>
            <a:off x="6564775" y="3866773"/>
            <a:ext cx="13310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57A3170-DA78-F94C-A645-53B7F52F5F2C}"/>
              </a:ext>
            </a:extLst>
          </p:cNvPr>
          <p:cNvCxnSpPr>
            <a:cxnSpLocks/>
          </p:cNvCxnSpPr>
          <p:nvPr/>
        </p:nvCxnSpPr>
        <p:spPr>
          <a:xfrm flipV="1">
            <a:off x="3416255" y="1156716"/>
            <a:ext cx="5418495" cy="14192"/>
          </a:xfrm>
          <a:prstGeom prst="line">
            <a:avLst/>
          </a:prstGeom>
          <a:ln w="12700">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id="{01171325-12B7-F943-B8D6-9B02B3C99BDF}"/>
                  </a:ext>
                </a:extLst>
              </p:cNvPr>
              <p:cNvSpPr txBox="1"/>
              <p:nvPr/>
            </p:nvSpPr>
            <p:spPr>
              <a:xfrm>
                <a:off x="3351342" y="3517990"/>
                <a:ext cx="25555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2.157</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0.005</a:t>
                </a:r>
                <a14:m>
                  <m:oMath xmlns:m="http://schemas.openxmlformats.org/officeDocument/2006/math">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0.077</a:t>
                </a:r>
                <a:endPar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1" name="テキスト ボックス 10">
                <a:extLst>
                  <a:ext uri="{FF2B5EF4-FFF2-40B4-BE49-F238E27FC236}">
                    <a16:creationId xmlns:a16="http://schemas.microsoft.com/office/drawing/2014/main" id="{01171325-12B7-F943-B8D6-9B02B3C99BDF}"/>
                  </a:ext>
                </a:extLst>
              </p:cNvPr>
              <p:cNvSpPr txBox="1">
                <a:spLocks noRot="1" noChangeAspect="1" noMove="1" noResize="1" noEditPoints="1" noAdjustHandles="1" noChangeArrowheads="1" noChangeShapeType="1" noTextEdit="1"/>
              </p:cNvSpPr>
              <p:nvPr/>
            </p:nvSpPr>
            <p:spPr>
              <a:xfrm>
                <a:off x="3351342" y="3517990"/>
                <a:ext cx="2555508" cy="400110"/>
              </a:xfrm>
              <a:prstGeom prst="rect">
                <a:avLst/>
              </a:prstGeom>
              <a:blipFill>
                <a:blip r:embed="rId3"/>
                <a:stretch>
                  <a:fillRect l="-2970" t="-3030" r="-1485" b="-272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id="{DF52A065-ECD6-9C42-91B3-2CB736A701B8}"/>
                  </a:ext>
                </a:extLst>
              </p:cNvPr>
              <p:cNvSpPr txBox="1"/>
              <p:nvPr/>
            </p:nvSpPr>
            <p:spPr>
              <a:xfrm>
                <a:off x="7443414" y="1931956"/>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0.98</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0.03</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4" name="テキスト ボックス 13">
                <a:extLst>
                  <a:ext uri="{FF2B5EF4-FFF2-40B4-BE49-F238E27FC236}">
                    <a16:creationId xmlns:a16="http://schemas.microsoft.com/office/drawing/2014/main" id="{DF52A065-ECD6-9C42-91B3-2CB736A701B8}"/>
                  </a:ext>
                </a:extLst>
              </p:cNvPr>
              <p:cNvSpPr txBox="1">
                <a:spLocks noRot="1" noChangeAspect="1" noMove="1" noResize="1" noEditPoints="1" noAdjustHandles="1" noChangeArrowheads="1" noChangeShapeType="1" noTextEdit="1"/>
              </p:cNvSpPr>
              <p:nvPr/>
            </p:nvSpPr>
            <p:spPr>
              <a:xfrm>
                <a:off x="7443414" y="1931956"/>
                <a:ext cx="1245854" cy="369332"/>
              </a:xfrm>
              <a:prstGeom prst="rect">
                <a:avLst/>
              </a:prstGeom>
              <a:blipFill>
                <a:blip r:embed="rId4"/>
                <a:stretch>
                  <a:fillRect l="-4082" t="-10000" r="-4082"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id="{D4C01441-D20D-934F-9709-452F0F2E7056}"/>
                  </a:ext>
                </a:extLst>
              </p:cNvPr>
              <p:cNvSpPr txBox="1"/>
              <p:nvPr/>
            </p:nvSpPr>
            <p:spPr>
              <a:xfrm>
                <a:off x="3738438" y="2703081"/>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1.09</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0.02</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5" name="テキスト ボックス 14">
                <a:extLst>
                  <a:ext uri="{FF2B5EF4-FFF2-40B4-BE49-F238E27FC236}">
                    <a16:creationId xmlns:a16="http://schemas.microsoft.com/office/drawing/2014/main" id="{D4C01441-D20D-934F-9709-452F0F2E7056}"/>
                  </a:ext>
                </a:extLst>
              </p:cNvPr>
              <p:cNvSpPr txBox="1">
                <a:spLocks noRot="1" noChangeAspect="1" noMove="1" noResize="1" noEditPoints="1" noAdjustHandles="1" noChangeArrowheads="1" noChangeShapeType="1" noTextEdit="1"/>
              </p:cNvSpPr>
              <p:nvPr/>
            </p:nvSpPr>
            <p:spPr>
              <a:xfrm>
                <a:off x="3738438" y="2703081"/>
                <a:ext cx="1245854" cy="369332"/>
              </a:xfrm>
              <a:prstGeom prst="rect">
                <a:avLst/>
              </a:prstGeom>
              <a:blipFill>
                <a:blip r:embed="rId8"/>
                <a:stretch>
                  <a:fillRect l="-4040" t="-6667" r="-3030" b="-26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EE78D272-1831-E549-BBF1-442ACFE49506}"/>
                  </a:ext>
                </a:extLst>
              </p:cNvPr>
              <p:cNvSpPr txBox="1"/>
              <p:nvPr/>
            </p:nvSpPr>
            <p:spPr>
              <a:xfrm>
                <a:off x="3416255" y="1985015"/>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1.07</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0.02</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6" name="テキスト ボックス 15">
                <a:extLst>
                  <a:ext uri="{FF2B5EF4-FFF2-40B4-BE49-F238E27FC236}">
                    <a16:creationId xmlns:a16="http://schemas.microsoft.com/office/drawing/2014/main" id="{EE78D272-1831-E549-BBF1-442ACFE49506}"/>
                  </a:ext>
                </a:extLst>
              </p:cNvPr>
              <p:cNvSpPr txBox="1">
                <a:spLocks noRot="1" noChangeAspect="1" noMove="1" noResize="1" noEditPoints="1" noAdjustHandles="1" noChangeArrowheads="1" noChangeShapeType="1" noTextEdit="1"/>
              </p:cNvSpPr>
              <p:nvPr/>
            </p:nvSpPr>
            <p:spPr>
              <a:xfrm>
                <a:off x="3416255" y="1985015"/>
                <a:ext cx="1245854" cy="369332"/>
              </a:xfrm>
              <a:prstGeom prst="rect">
                <a:avLst/>
              </a:prstGeom>
              <a:blipFill>
                <a:blip r:embed="rId9"/>
                <a:stretch>
                  <a:fillRect l="-4000" t="-6667" r="-3000" b="-23333"/>
                </a:stretch>
              </a:blipFill>
            </p:spPr>
            <p:txBody>
              <a:bodyPr/>
              <a:lstStyle/>
              <a:p>
                <a:r>
                  <a:rPr lang="ja-JP" altLang="en-US">
                    <a:noFill/>
                  </a:rPr>
                  <a:t> </a:t>
                </a:r>
              </a:p>
            </p:txBody>
          </p:sp>
        </mc:Fallback>
      </mc:AlternateContent>
      <p:cxnSp>
        <p:nvCxnSpPr>
          <p:cNvPr id="18" name="直線矢印コネクタ 17">
            <a:extLst>
              <a:ext uri="{FF2B5EF4-FFF2-40B4-BE49-F238E27FC236}">
                <a16:creationId xmlns:a16="http://schemas.microsoft.com/office/drawing/2014/main" id="{7A062531-8772-4B47-8FEA-48C148C37927}"/>
              </a:ext>
            </a:extLst>
          </p:cNvPr>
          <p:cNvCxnSpPr>
            <a:cxnSpLocks/>
          </p:cNvCxnSpPr>
          <p:nvPr/>
        </p:nvCxnSpPr>
        <p:spPr>
          <a:xfrm>
            <a:off x="6205133" y="910342"/>
            <a:ext cx="0" cy="43941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ACF10DA-13E9-B749-81ED-7E7772483382}"/>
              </a:ext>
            </a:extLst>
          </p:cNvPr>
          <p:cNvSpPr txBox="1"/>
          <p:nvPr/>
        </p:nvSpPr>
        <p:spPr>
          <a:xfrm>
            <a:off x="5567707" y="5304483"/>
            <a:ext cx="1181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(MeV)</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39" name="テキスト ボックス 38">
            <a:extLst>
              <a:ext uri="{FF2B5EF4-FFF2-40B4-BE49-F238E27FC236}">
                <a16:creationId xmlns:a16="http://schemas.microsoft.com/office/drawing/2014/main" id="{029961E6-CFFA-7C46-92C7-786BBFEA010A}"/>
              </a:ext>
            </a:extLst>
          </p:cNvPr>
          <p:cNvSpPr txBox="1"/>
          <p:nvPr/>
        </p:nvSpPr>
        <p:spPr>
          <a:xfrm>
            <a:off x="5718319" y="3038218"/>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0" name="テキスト ボックス 39">
            <a:extLst>
              <a:ext uri="{FF2B5EF4-FFF2-40B4-BE49-F238E27FC236}">
                <a16:creationId xmlns:a16="http://schemas.microsoft.com/office/drawing/2014/main" id="{81C1C82A-6F16-8F4B-A792-7086A5A54CCF}"/>
              </a:ext>
            </a:extLst>
          </p:cNvPr>
          <p:cNvSpPr txBox="1"/>
          <p:nvPr/>
        </p:nvSpPr>
        <p:spPr>
          <a:xfrm>
            <a:off x="6436644" y="3426934"/>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1" name="テキスト ボックス 40">
            <a:extLst>
              <a:ext uri="{FF2B5EF4-FFF2-40B4-BE49-F238E27FC236}">
                <a16:creationId xmlns:a16="http://schemas.microsoft.com/office/drawing/2014/main" id="{08C10823-D596-3145-88D0-2AEDB27F0D62}"/>
              </a:ext>
            </a:extLst>
          </p:cNvPr>
          <p:cNvSpPr txBox="1"/>
          <p:nvPr/>
        </p:nvSpPr>
        <p:spPr>
          <a:xfrm>
            <a:off x="5681927" y="2012641"/>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42" name="テキスト ボックス 41">
            <a:extLst>
              <a:ext uri="{FF2B5EF4-FFF2-40B4-BE49-F238E27FC236}">
                <a16:creationId xmlns:a16="http://schemas.microsoft.com/office/drawing/2014/main" id="{6327DBC7-7F64-E346-8196-157696FA3AD5}"/>
              </a:ext>
            </a:extLst>
          </p:cNvPr>
          <p:cNvSpPr txBox="1"/>
          <p:nvPr/>
        </p:nvSpPr>
        <p:spPr>
          <a:xfrm>
            <a:off x="6439843" y="1918717"/>
            <a:ext cx="425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a:t>
            </a:r>
            <a:r>
              <a:rPr kumimoji="1" lang="en-US" altLang="ja-JP" sz="18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nvGrpSpPr>
          <p:cNvPr id="51" name="グループ化 50">
            <a:extLst>
              <a:ext uri="{FF2B5EF4-FFF2-40B4-BE49-F238E27FC236}">
                <a16:creationId xmlns:a16="http://schemas.microsoft.com/office/drawing/2014/main" id="{14234605-7D3D-4A4B-991F-3BFFD838663E}"/>
              </a:ext>
            </a:extLst>
          </p:cNvPr>
          <p:cNvGrpSpPr/>
          <p:nvPr/>
        </p:nvGrpSpPr>
        <p:grpSpPr>
          <a:xfrm>
            <a:off x="4917829" y="4053404"/>
            <a:ext cx="685455" cy="836984"/>
            <a:chOff x="3805953" y="4509712"/>
            <a:chExt cx="685455" cy="836984"/>
          </a:xfrm>
        </p:grpSpPr>
        <p:cxnSp>
          <p:nvCxnSpPr>
            <p:cNvPr id="48" name="直線矢印コネクタ 47">
              <a:extLst>
                <a:ext uri="{FF2B5EF4-FFF2-40B4-BE49-F238E27FC236}">
                  <a16:creationId xmlns:a16="http://schemas.microsoft.com/office/drawing/2014/main" id="{12EE6B59-EA93-0848-88FD-F3330DB50C70}"/>
                </a:ext>
              </a:extLst>
            </p:cNvPr>
            <p:cNvCxnSpPr>
              <a:cxnSpLocks/>
            </p:cNvCxnSpPr>
            <p:nvPr/>
          </p:nvCxnSpPr>
          <p:spPr>
            <a:xfrm flipV="1">
              <a:off x="4156978" y="4509712"/>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円/楕円 15">
              <a:extLst>
                <a:ext uri="{FF2B5EF4-FFF2-40B4-BE49-F238E27FC236}">
                  <a16:creationId xmlns:a16="http://schemas.microsoft.com/office/drawing/2014/main" id="{52E969E0-5908-344F-AF66-76060D48A140}"/>
                </a:ext>
              </a:extLst>
            </p:cNvPr>
            <p:cNvSpPr/>
            <p:nvPr/>
          </p:nvSpPr>
          <p:spPr>
            <a:xfrm>
              <a:off x="3970024" y="4704008"/>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4" name="円/楕円 25">
              <a:extLst>
                <a:ext uri="{FF2B5EF4-FFF2-40B4-BE49-F238E27FC236}">
                  <a16:creationId xmlns:a16="http://schemas.microsoft.com/office/drawing/2014/main" id="{D1334EE6-7AAC-A641-A46F-21A68049911C}"/>
                </a:ext>
              </a:extLst>
            </p:cNvPr>
            <p:cNvSpPr/>
            <p:nvPr/>
          </p:nvSpPr>
          <p:spPr>
            <a:xfrm>
              <a:off x="415358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5" name="円/楕円 26">
              <a:extLst>
                <a:ext uri="{FF2B5EF4-FFF2-40B4-BE49-F238E27FC236}">
                  <a16:creationId xmlns:a16="http://schemas.microsoft.com/office/drawing/2014/main" id="{9FBBDD57-6CC4-C64F-B8BA-B7E0FB943B63}"/>
                </a:ext>
              </a:extLst>
            </p:cNvPr>
            <p:cNvSpPr/>
            <p:nvPr/>
          </p:nvSpPr>
          <p:spPr>
            <a:xfrm>
              <a:off x="380595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7" name="円/楕円 24">
              <a:extLst>
                <a:ext uri="{FF2B5EF4-FFF2-40B4-BE49-F238E27FC236}">
                  <a16:creationId xmlns:a16="http://schemas.microsoft.com/office/drawing/2014/main" id="{E0868908-47C2-2041-984E-3E02DEAE270F}"/>
                </a:ext>
              </a:extLst>
            </p:cNvPr>
            <p:cNvSpPr/>
            <p:nvPr/>
          </p:nvSpPr>
          <p:spPr>
            <a:xfrm>
              <a:off x="3976138" y="4855495"/>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47" name="直線矢印コネクタ 46">
              <a:extLst>
                <a:ext uri="{FF2B5EF4-FFF2-40B4-BE49-F238E27FC236}">
                  <a16:creationId xmlns:a16="http://schemas.microsoft.com/office/drawing/2014/main" id="{E151F041-23FC-2044-822F-CC4C8BEF6496}"/>
                </a:ext>
              </a:extLst>
            </p:cNvPr>
            <p:cNvCxnSpPr>
              <a:cxnSpLocks/>
            </p:cNvCxnSpPr>
            <p:nvPr/>
          </p:nvCxnSpPr>
          <p:spPr>
            <a:xfrm>
              <a:off x="4152850" y="4985515"/>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2066BE84-3BAB-D24E-B109-B13F9014B0F6}"/>
              </a:ext>
            </a:extLst>
          </p:cNvPr>
          <p:cNvGrpSpPr/>
          <p:nvPr/>
        </p:nvGrpSpPr>
        <p:grpSpPr>
          <a:xfrm>
            <a:off x="6826399" y="3979279"/>
            <a:ext cx="675650" cy="873522"/>
            <a:chOff x="6809931" y="4525579"/>
            <a:chExt cx="675650" cy="873522"/>
          </a:xfrm>
        </p:grpSpPr>
        <p:cxnSp>
          <p:nvCxnSpPr>
            <p:cNvPr id="50" name="直線矢印コネクタ 49">
              <a:extLst>
                <a:ext uri="{FF2B5EF4-FFF2-40B4-BE49-F238E27FC236}">
                  <a16:creationId xmlns:a16="http://schemas.microsoft.com/office/drawing/2014/main" id="{EDFA2B62-6A9B-CB46-9363-70439907FD3D}"/>
                </a:ext>
              </a:extLst>
            </p:cNvPr>
            <p:cNvCxnSpPr>
              <a:cxnSpLocks/>
            </p:cNvCxnSpPr>
            <p:nvPr/>
          </p:nvCxnSpPr>
          <p:spPr>
            <a:xfrm flipV="1">
              <a:off x="7133242" y="4525579"/>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円/楕円 14">
              <a:extLst>
                <a:ext uri="{FF2B5EF4-FFF2-40B4-BE49-F238E27FC236}">
                  <a16:creationId xmlns:a16="http://schemas.microsoft.com/office/drawing/2014/main" id="{D5EDA50C-BC1A-BB4C-9EB4-FDB0F315BA19}"/>
                </a:ext>
              </a:extLst>
            </p:cNvPr>
            <p:cNvSpPr/>
            <p:nvPr/>
          </p:nvSpPr>
          <p:spPr>
            <a:xfrm>
              <a:off x="6809931" y="500887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28" name="円/楕円 19">
              <a:extLst>
                <a:ext uri="{FF2B5EF4-FFF2-40B4-BE49-F238E27FC236}">
                  <a16:creationId xmlns:a16="http://schemas.microsoft.com/office/drawing/2014/main" id="{CE321BE0-A251-8842-91DC-774B3819D895}"/>
                </a:ext>
              </a:extLst>
            </p:cNvPr>
            <p:cNvSpPr/>
            <p:nvPr/>
          </p:nvSpPr>
          <p:spPr>
            <a:xfrm>
              <a:off x="7147756" y="499719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36" name="円/楕円 28">
              <a:extLst>
                <a:ext uri="{FF2B5EF4-FFF2-40B4-BE49-F238E27FC236}">
                  <a16:creationId xmlns:a16="http://schemas.microsoft.com/office/drawing/2014/main" id="{9514C3F2-87CE-C648-8ED2-CACF357B4D10}"/>
                </a:ext>
              </a:extLst>
            </p:cNvPr>
            <p:cNvSpPr/>
            <p:nvPr/>
          </p:nvSpPr>
          <p:spPr>
            <a:xfrm>
              <a:off x="6963455" y="4695218"/>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sp>
          <p:nvSpPr>
            <p:cNvPr id="33" name="円/楕円 24">
              <a:extLst>
                <a:ext uri="{FF2B5EF4-FFF2-40B4-BE49-F238E27FC236}">
                  <a16:creationId xmlns:a16="http://schemas.microsoft.com/office/drawing/2014/main" id="{63585398-62B0-A34B-9FE6-BDDB477A2B50}"/>
                </a:ext>
              </a:extLst>
            </p:cNvPr>
            <p:cNvSpPr/>
            <p:nvPr/>
          </p:nvSpPr>
          <p:spPr>
            <a:xfrm>
              <a:off x="6980417" y="4872920"/>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49" name="直線矢印コネクタ 48">
              <a:extLst>
                <a:ext uri="{FF2B5EF4-FFF2-40B4-BE49-F238E27FC236}">
                  <a16:creationId xmlns:a16="http://schemas.microsoft.com/office/drawing/2014/main" id="{6C786A7D-5D50-AB4F-BB4F-F97F05CED386}"/>
                </a:ext>
              </a:extLst>
            </p:cNvPr>
            <p:cNvCxnSpPr>
              <a:cxnSpLocks/>
            </p:cNvCxnSpPr>
            <p:nvPr/>
          </p:nvCxnSpPr>
          <p:spPr>
            <a:xfrm>
              <a:off x="7156778" y="5037920"/>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3" name="テキスト ボックス 52">
            <a:extLst>
              <a:ext uri="{FF2B5EF4-FFF2-40B4-BE49-F238E27FC236}">
                <a16:creationId xmlns:a16="http://schemas.microsoft.com/office/drawing/2014/main" id="{3283A15D-3B44-5047-AE9B-26A01EC698C0}"/>
              </a:ext>
            </a:extLst>
          </p:cNvPr>
          <p:cNvSpPr txBox="1"/>
          <p:nvPr/>
        </p:nvSpPr>
        <p:spPr>
          <a:xfrm>
            <a:off x="4829877" y="5072070"/>
            <a:ext cx="6687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4</a:t>
            </a:r>
            <a:r>
              <a:rPr kumimoji="1" lang="en-US" altLang="ja-JP" sz="24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a:t>
            </a:r>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54" name="テキスト ボックス 53">
            <a:extLst>
              <a:ext uri="{FF2B5EF4-FFF2-40B4-BE49-F238E27FC236}">
                <a16:creationId xmlns:a16="http://schemas.microsoft.com/office/drawing/2014/main" id="{4B7051DD-EBC3-2749-B0EE-9CB5CB4B8DAC}"/>
              </a:ext>
            </a:extLst>
          </p:cNvPr>
          <p:cNvSpPr txBox="1"/>
          <p:nvPr/>
        </p:nvSpPr>
        <p:spPr>
          <a:xfrm>
            <a:off x="6774348" y="4931862"/>
            <a:ext cx="840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4</a:t>
            </a:r>
            <a:r>
              <a:rPr kumimoji="1" lang="en-US" altLang="ja-JP" sz="24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a:t>
            </a:r>
            <a:endParaRPr kumimoji="1" lang="ja-JP" altLang="en-US" sz="2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nvGrpSpPr>
          <p:cNvPr id="55" name="グループ化 54">
            <a:extLst>
              <a:ext uri="{FF2B5EF4-FFF2-40B4-BE49-F238E27FC236}">
                <a16:creationId xmlns:a16="http://schemas.microsoft.com/office/drawing/2014/main" id="{D94027FC-F596-074D-809E-2B381ACBCD8F}"/>
              </a:ext>
            </a:extLst>
          </p:cNvPr>
          <p:cNvGrpSpPr/>
          <p:nvPr/>
        </p:nvGrpSpPr>
        <p:grpSpPr>
          <a:xfrm>
            <a:off x="4930321" y="1398218"/>
            <a:ext cx="685455" cy="791212"/>
            <a:chOff x="3805953" y="4509712"/>
            <a:chExt cx="685455" cy="791212"/>
          </a:xfrm>
        </p:grpSpPr>
        <p:cxnSp>
          <p:nvCxnSpPr>
            <p:cNvPr id="56" name="直線矢印コネクタ 55">
              <a:extLst>
                <a:ext uri="{FF2B5EF4-FFF2-40B4-BE49-F238E27FC236}">
                  <a16:creationId xmlns:a16="http://schemas.microsoft.com/office/drawing/2014/main" id="{28409373-DB02-A143-9051-266FF7A513B9}"/>
                </a:ext>
              </a:extLst>
            </p:cNvPr>
            <p:cNvCxnSpPr>
              <a:cxnSpLocks/>
            </p:cNvCxnSpPr>
            <p:nvPr/>
          </p:nvCxnSpPr>
          <p:spPr>
            <a:xfrm flipV="1">
              <a:off x="4156978" y="4509712"/>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円/楕円 15">
              <a:extLst>
                <a:ext uri="{FF2B5EF4-FFF2-40B4-BE49-F238E27FC236}">
                  <a16:creationId xmlns:a16="http://schemas.microsoft.com/office/drawing/2014/main" id="{8E444778-68B0-644E-8A57-9A3D4E5C54E5}"/>
                </a:ext>
              </a:extLst>
            </p:cNvPr>
            <p:cNvSpPr/>
            <p:nvPr/>
          </p:nvSpPr>
          <p:spPr>
            <a:xfrm>
              <a:off x="3984538" y="4660466"/>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58" name="円/楕円 25">
              <a:extLst>
                <a:ext uri="{FF2B5EF4-FFF2-40B4-BE49-F238E27FC236}">
                  <a16:creationId xmlns:a16="http://schemas.microsoft.com/office/drawing/2014/main" id="{D7AC61A1-D00D-CA4C-A062-2B5304139D31}"/>
                </a:ext>
              </a:extLst>
            </p:cNvPr>
            <p:cNvSpPr/>
            <p:nvPr/>
          </p:nvSpPr>
          <p:spPr>
            <a:xfrm>
              <a:off x="415358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59" name="円/楕円 26">
              <a:extLst>
                <a:ext uri="{FF2B5EF4-FFF2-40B4-BE49-F238E27FC236}">
                  <a16:creationId xmlns:a16="http://schemas.microsoft.com/office/drawing/2014/main" id="{B8EE30CF-1EAC-344C-9E33-58F7A61769B4}"/>
                </a:ext>
              </a:extLst>
            </p:cNvPr>
            <p:cNvSpPr/>
            <p:nvPr/>
          </p:nvSpPr>
          <p:spPr>
            <a:xfrm>
              <a:off x="3805953" y="4963099"/>
              <a:ext cx="337825" cy="337825"/>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0" name="円/楕円 24">
              <a:extLst>
                <a:ext uri="{FF2B5EF4-FFF2-40B4-BE49-F238E27FC236}">
                  <a16:creationId xmlns:a16="http://schemas.microsoft.com/office/drawing/2014/main" id="{210E58C5-446A-5349-B8AF-7EA107291107}"/>
                </a:ext>
              </a:extLst>
            </p:cNvPr>
            <p:cNvSpPr/>
            <p:nvPr/>
          </p:nvSpPr>
          <p:spPr>
            <a:xfrm>
              <a:off x="3976138" y="4855495"/>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61" name="直線矢印コネクタ 60">
              <a:extLst>
                <a:ext uri="{FF2B5EF4-FFF2-40B4-BE49-F238E27FC236}">
                  <a16:creationId xmlns:a16="http://schemas.microsoft.com/office/drawing/2014/main" id="{B3057DB4-5B8E-C041-B25A-F826D0984973}"/>
                </a:ext>
              </a:extLst>
            </p:cNvPr>
            <p:cNvCxnSpPr>
              <a:cxnSpLocks/>
            </p:cNvCxnSpPr>
            <p:nvPr/>
          </p:nvCxnSpPr>
          <p:spPr>
            <a:xfrm flipV="1">
              <a:off x="4152850" y="4738775"/>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グループ化 61">
            <a:extLst>
              <a:ext uri="{FF2B5EF4-FFF2-40B4-BE49-F238E27FC236}">
                <a16:creationId xmlns:a16="http://schemas.microsoft.com/office/drawing/2014/main" id="{7A061E23-90DD-DF4D-AB62-8F415514E297}"/>
              </a:ext>
            </a:extLst>
          </p:cNvPr>
          <p:cNvGrpSpPr/>
          <p:nvPr/>
        </p:nvGrpSpPr>
        <p:grpSpPr>
          <a:xfrm>
            <a:off x="6813526" y="1206247"/>
            <a:ext cx="675650" cy="821117"/>
            <a:chOff x="6809931" y="4525579"/>
            <a:chExt cx="675650" cy="821117"/>
          </a:xfrm>
        </p:grpSpPr>
        <p:cxnSp>
          <p:nvCxnSpPr>
            <p:cNvPr id="63" name="直線矢印コネクタ 62">
              <a:extLst>
                <a:ext uri="{FF2B5EF4-FFF2-40B4-BE49-F238E27FC236}">
                  <a16:creationId xmlns:a16="http://schemas.microsoft.com/office/drawing/2014/main" id="{BC9B4CF0-2F46-2C42-A044-CA7A45DF4C4A}"/>
                </a:ext>
              </a:extLst>
            </p:cNvPr>
            <p:cNvCxnSpPr>
              <a:cxnSpLocks/>
            </p:cNvCxnSpPr>
            <p:nvPr/>
          </p:nvCxnSpPr>
          <p:spPr>
            <a:xfrm flipV="1">
              <a:off x="7162270" y="4525579"/>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円/楕円 14">
              <a:extLst>
                <a:ext uri="{FF2B5EF4-FFF2-40B4-BE49-F238E27FC236}">
                  <a16:creationId xmlns:a16="http://schemas.microsoft.com/office/drawing/2014/main" id="{8D925685-F9C6-B046-A03A-D83827B55520}"/>
                </a:ext>
              </a:extLst>
            </p:cNvPr>
            <p:cNvSpPr/>
            <p:nvPr/>
          </p:nvSpPr>
          <p:spPr>
            <a:xfrm>
              <a:off x="6809931" y="5008871"/>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5" name="円/楕円 19">
              <a:extLst>
                <a:ext uri="{FF2B5EF4-FFF2-40B4-BE49-F238E27FC236}">
                  <a16:creationId xmlns:a16="http://schemas.microsoft.com/office/drawing/2014/main" id="{E782B76F-BE14-9140-BE38-E90F31BD60E8}"/>
                </a:ext>
              </a:extLst>
            </p:cNvPr>
            <p:cNvSpPr/>
            <p:nvPr/>
          </p:nvSpPr>
          <p:spPr>
            <a:xfrm>
              <a:off x="7147756" y="499719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游ゴシック" panose="020F0502020204030204"/>
                <a:ea typeface="+mn-ea"/>
                <a:cs typeface="+mn-cs"/>
              </a:endParaRPr>
            </a:p>
          </p:txBody>
        </p:sp>
        <p:sp>
          <p:nvSpPr>
            <p:cNvPr id="66" name="円/楕円 28">
              <a:extLst>
                <a:ext uri="{FF2B5EF4-FFF2-40B4-BE49-F238E27FC236}">
                  <a16:creationId xmlns:a16="http://schemas.microsoft.com/office/drawing/2014/main" id="{3AB291AC-7E5F-ED42-B04E-7D72AC02C7D1}"/>
                </a:ext>
              </a:extLst>
            </p:cNvPr>
            <p:cNvSpPr/>
            <p:nvPr/>
          </p:nvSpPr>
          <p:spPr>
            <a:xfrm>
              <a:off x="6963455" y="4695218"/>
              <a:ext cx="337825"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sp>
          <p:nvSpPr>
            <p:cNvPr id="67" name="円/楕円 24">
              <a:extLst>
                <a:ext uri="{FF2B5EF4-FFF2-40B4-BE49-F238E27FC236}">
                  <a16:creationId xmlns:a16="http://schemas.microsoft.com/office/drawing/2014/main" id="{1587EA26-4809-844B-B2F0-D2C5CEE2CB31}"/>
                </a:ext>
              </a:extLst>
            </p:cNvPr>
            <p:cNvSpPr/>
            <p:nvPr/>
          </p:nvSpPr>
          <p:spPr>
            <a:xfrm>
              <a:off x="6980417" y="4872920"/>
              <a:ext cx="337825" cy="337825"/>
            </a:xfrm>
            <a:prstGeom prst="ellipse">
              <a:avLst/>
            </a:prstGeom>
            <a:gradFill flip="none" rotWithShape="1">
              <a:gsLst>
                <a:gs pos="0">
                  <a:srgbClr val="FFFFFF"/>
                </a:gs>
                <a:gs pos="21000">
                  <a:srgbClr val="FF85FF"/>
                </a:gs>
                <a:gs pos="69000">
                  <a:srgbClr val="9437FF"/>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游ゴシック" panose="020F0502020204030204"/>
                <a:ea typeface="+mn-ea"/>
                <a:cs typeface="+mn-cs"/>
              </a:endParaRPr>
            </a:p>
          </p:txBody>
        </p:sp>
        <p:cxnSp>
          <p:nvCxnSpPr>
            <p:cNvPr id="68" name="直線矢印コネクタ 67">
              <a:extLst>
                <a:ext uri="{FF2B5EF4-FFF2-40B4-BE49-F238E27FC236}">
                  <a16:creationId xmlns:a16="http://schemas.microsoft.com/office/drawing/2014/main" id="{8075F1C1-727D-EB42-B963-94397F89BE95}"/>
                </a:ext>
              </a:extLst>
            </p:cNvPr>
            <p:cNvCxnSpPr>
              <a:cxnSpLocks/>
            </p:cNvCxnSpPr>
            <p:nvPr/>
          </p:nvCxnSpPr>
          <p:spPr>
            <a:xfrm flipV="1">
              <a:off x="7156778" y="4747637"/>
              <a:ext cx="0" cy="361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0" name="直線矢印コネクタ 69">
            <a:extLst>
              <a:ext uri="{FF2B5EF4-FFF2-40B4-BE49-F238E27FC236}">
                <a16:creationId xmlns:a16="http://schemas.microsoft.com/office/drawing/2014/main" id="{2EF9E326-3122-1B46-8F00-62BA2AE3E987}"/>
              </a:ext>
            </a:extLst>
          </p:cNvPr>
          <p:cNvCxnSpPr/>
          <p:nvPr/>
        </p:nvCxnSpPr>
        <p:spPr>
          <a:xfrm>
            <a:off x="5237360" y="2348560"/>
            <a:ext cx="0" cy="10589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3C7C94EC-B291-6441-9474-C4A11361ADA0}"/>
              </a:ext>
            </a:extLst>
          </p:cNvPr>
          <p:cNvCxnSpPr>
            <a:cxnSpLocks/>
          </p:cNvCxnSpPr>
          <p:nvPr/>
        </p:nvCxnSpPr>
        <p:spPr>
          <a:xfrm>
            <a:off x="7148835" y="2292792"/>
            <a:ext cx="0" cy="15739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C31A17D5-4416-224D-80C6-3D670578EA46}"/>
              </a:ext>
            </a:extLst>
          </p:cNvPr>
          <p:cNvSpPr txBox="1"/>
          <p:nvPr/>
        </p:nvSpPr>
        <p:spPr>
          <a:xfrm>
            <a:off x="7429997" y="703403"/>
            <a:ext cx="1309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3</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He + </a:t>
            </a:r>
            <a:r>
              <a:rPr kumimoji="1" lang="en-US" altLang="ja-JP" sz="2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L</a:t>
            </a:r>
            <a:endParaRPr kumimoji="1" lang="ja-JP" altLang="en-US" sz="2400" b="0" i="0" u="none" strike="noStrike" kern="1200" cap="none" spc="0" normalizeH="0" baseline="0" noProof="0">
              <a:ln>
                <a:noFill/>
              </a:ln>
              <a:solidFill>
                <a:prstClr val="black"/>
              </a:solidFill>
              <a:effectLst/>
              <a:uLnTx/>
              <a:uFillTx/>
              <a:latin typeface="Symbol" pitchFamily="2" charset="2"/>
              <a:ea typeface="游ゴシック" panose="020B0400000000000000" pitchFamily="34" charset="-128"/>
              <a:cs typeface="+mn-cs"/>
            </a:endParaRP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43925101-0AFA-394C-A7AA-31F88E209890}"/>
                  </a:ext>
                </a:extLst>
              </p:cNvPr>
              <p:cNvSpPr txBox="1"/>
              <p:nvPr/>
            </p:nvSpPr>
            <p:spPr>
              <a:xfrm>
                <a:off x="7414741" y="3946748"/>
                <a:ext cx="12458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2.39</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0.03</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3" name="テキスト ボックス 12">
                <a:extLst>
                  <a:ext uri="{FF2B5EF4-FFF2-40B4-BE49-F238E27FC236}">
                    <a16:creationId xmlns:a16="http://schemas.microsoft.com/office/drawing/2014/main" id="{43925101-0AFA-394C-A7AA-31F88E209890}"/>
                  </a:ext>
                </a:extLst>
              </p:cNvPr>
              <p:cNvSpPr txBox="1">
                <a:spLocks noRot="1" noChangeAspect="1" noMove="1" noResize="1" noEditPoints="1" noAdjustHandles="1" noChangeArrowheads="1" noChangeShapeType="1" noTextEdit="1"/>
              </p:cNvSpPr>
              <p:nvPr/>
            </p:nvSpPr>
            <p:spPr>
              <a:xfrm>
                <a:off x="7414741" y="3946748"/>
                <a:ext cx="1245854" cy="369332"/>
              </a:xfrm>
              <a:prstGeom prst="rect">
                <a:avLst/>
              </a:prstGeom>
              <a:blipFill>
                <a:blip r:embed="rId11"/>
                <a:stretch>
                  <a:fillRect l="-4000" t="-6667" r="-2000" b="-26667"/>
                </a:stretch>
              </a:blipFill>
            </p:spPr>
            <p:txBody>
              <a:bodyPr/>
              <a:lstStyle/>
              <a:p>
                <a:r>
                  <a:rPr lang="ja-JP" altLang="en-US">
                    <a:noFill/>
                  </a:rPr>
                  <a:t> </a:t>
                </a:r>
              </a:p>
            </p:txBody>
          </p:sp>
        </mc:Fallback>
      </mc:AlternateContent>
      <p:grpSp>
        <p:nvGrpSpPr>
          <p:cNvPr id="4" name="グループ化 3">
            <a:extLst>
              <a:ext uri="{FF2B5EF4-FFF2-40B4-BE49-F238E27FC236}">
                <a16:creationId xmlns:a16="http://schemas.microsoft.com/office/drawing/2014/main" id="{F1AAAF0D-1B43-FD4F-917E-02DF974BE43E}"/>
              </a:ext>
            </a:extLst>
          </p:cNvPr>
          <p:cNvGrpSpPr/>
          <p:nvPr/>
        </p:nvGrpSpPr>
        <p:grpSpPr>
          <a:xfrm>
            <a:off x="91561" y="3569758"/>
            <a:ext cx="3279794" cy="3094721"/>
            <a:chOff x="-60217" y="3728162"/>
            <a:chExt cx="3279794" cy="3094721"/>
          </a:xfrm>
        </p:grpSpPr>
        <p:pic>
          <p:nvPicPr>
            <p:cNvPr id="80" name="図 79" descr="グラフ&#10;&#10;自動的に生成された説明">
              <a:extLst>
                <a:ext uri="{FF2B5EF4-FFF2-40B4-BE49-F238E27FC236}">
                  <a16:creationId xmlns:a16="http://schemas.microsoft.com/office/drawing/2014/main" id="{038B396D-B73D-E844-BAE9-623BF1968DC3}"/>
                </a:ext>
              </a:extLst>
            </p:cNvPr>
            <p:cNvPicPr>
              <a:picLocks noChangeAspect="1"/>
            </p:cNvPicPr>
            <p:nvPr/>
          </p:nvPicPr>
          <p:blipFill>
            <a:blip r:embed="rId12"/>
            <a:stretch>
              <a:fillRect/>
            </a:stretch>
          </p:blipFill>
          <p:spPr>
            <a:xfrm>
              <a:off x="44577" y="4181283"/>
              <a:ext cx="3175000" cy="2641600"/>
            </a:xfrm>
            <a:prstGeom prst="rect">
              <a:avLst/>
            </a:prstGeom>
          </p:spPr>
        </p:pic>
        <p:sp>
          <p:nvSpPr>
            <p:cNvPr id="82" name="テキスト ボックス 81">
              <a:extLst>
                <a:ext uri="{FF2B5EF4-FFF2-40B4-BE49-F238E27FC236}">
                  <a16:creationId xmlns:a16="http://schemas.microsoft.com/office/drawing/2014/main" id="{4A3093DD-F38A-C84F-8808-C341CF0A5596}"/>
                </a:ext>
              </a:extLst>
            </p:cNvPr>
            <p:cNvSpPr txBox="1"/>
            <p:nvPr/>
          </p:nvSpPr>
          <p:spPr>
            <a:xfrm>
              <a:off x="-60217" y="3728162"/>
              <a:ext cx="327846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 </a:t>
              </a:r>
              <a:r>
                <a:rPr kumimoji="1" lang="en-US" altLang="ja-JP" sz="105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Esser</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et al., Phys. Rev. Lett. 114 (2015) 232501</a:t>
              </a:r>
              <a:endParaRPr kumimoji="1" lang="ja-JP" altLang="en-US" sz="105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83" name="テキスト ボックス 82">
              <a:extLst>
                <a:ext uri="{FF2B5EF4-FFF2-40B4-BE49-F238E27FC236}">
                  <a16:creationId xmlns:a16="http://schemas.microsoft.com/office/drawing/2014/main" id="{B7D71D8E-93EF-2A46-9D61-AEA3BF407A12}"/>
                </a:ext>
              </a:extLst>
            </p:cNvPr>
            <p:cNvSpPr txBox="1"/>
            <p:nvPr/>
          </p:nvSpPr>
          <p:spPr>
            <a:xfrm>
              <a:off x="-55335" y="3959424"/>
              <a:ext cx="308129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F. Schulz et al., </a:t>
              </a:r>
              <a:r>
                <a:rPr kumimoji="1" lang="en-US" altLang="ja-JP"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Nucl</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Phys. A 954 (2016) 149</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grpSp>
        <p:nvGrpSpPr>
          <p:cNvPr id="22" name="グループ化 21">
            <a:extLst>
              <a:ext uri="{FF2B5EF4-FFF2-40B4-BE49-F238E27FC236}">
                <a16:creationId xmlns:a16="http://schemas.microsoft.com/office/drawing/2014/main" id="{CE5DB225-5D09-0E4E-B8B9-D83A85D3F51A}"/>
              </a:ext>
            </a:extLst>
          </p:cNvPr>
          <p:cNvGrpSpPr/>
          <p:nvPr/>
        </p:nvGrpSpPr>
        <p:grpSpPr>
          <a:xfrm>
            <a:off x="0" y="965108"/>
            <a:ext cx="3400838" cy="2269160"/>
            <a:chOff x="5760" y="944637"/>
            <a:chExt cx="3400838" cy="2269160"/>
          </a:xfrm>
        </p:grpSpPr>
        <p:pic>
          <p:nvPicPr>
            <p:cNvPr id="78" name="図 77">
              <a:extLst>
                <a:ext uri="{FF2B5EF4-FFF2-40B4-BE49-F238E27FC236}">
                  <a16:creationId xmlns:a16="http://schemas.microsoft.com/office/drawing/2014/main" id="{901D5CB2-139B-9647-A955-D146459C6A7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2702"/>
            <a:stretch/>
          </p:blipFill>
          <p:spPr>
            <a:xfrm>
              <a:off x="5760" y="1125565"/>
              <a:ext cx="3400838" cy="2088232"/>
            </a:xfrm>
            <a:prstGeom prst="rect">
              <a:avLst/>
            </a:prstGeom>
            <a:ln w="28575">
              <a:noFill/>
            </a:ln>
          </p:spPr>
        </p:pic>
        <p:sp>
          <p:nvSpPr>
            <p:cNvPr id="84" name="テキスト ボックス 83">
              <a:extLst>
                <a:ext uri="{FF2B5EF4-FFF2-40B4-BE49-F238E27FC236}">
                  <a16:creationId xmlns:a16="http://schemas.microsoft.com/office/drawing/2014/main" id="{B56C4769-B073-4742-ABE4-21664A8E839B}"/>
                </a:ext>
              </a:extLst>
            </p:cNvPr>
            <p:cNvSpPr txBox="1"/>
            <p:nvPr/>
          </p:nvSpPr>
          <p:spPr>
            <a:xfrm>
              <a:off x="59863" y="944637"/>
              <a:ext cx="324479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M. </a:t>
              </a:r>
              <a:r>
                <a:rPr kumimoji="1" lang="en-US" altLang="ja-JP"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Bedjidian</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et al., Phys. Lett. B 83, 252 (1979)</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sp>
        <p:nvSpPr>
          <p:cNvPr id="73" name="テキスト ボックス 72">
            <a:extLst>
              <a:ext uri="{FF2B5EF4-FFF2-40B4-BE49-F238E27FC236}">
                <a16:creationId xmlns:a16="http://schemas.microsoft.com/office/drawing/2014/main" id="{E2276940-9D87-E340-B25F-B6AC731A629D}"/>
              </a:ext>
            </a:extLst>
          </p:cNvPr>
          <p:cNvSpPr txBox="1"/>
          <p:nvPr/>
        </p:nvSpPr>
        <p:spPr>
          <a:xfrm>
            <a:off x="4063064" y="708227"/>
            <a:ext cx="11384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34" charset="-128"/>
                <a:cs typeface="+mn-cs"/>
              </a:rPr>
              <a:t>3</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 + </a:t>
            </a:r>
            <a:r>
              <a:rPr kumimoji="1" lang="en-US" altLang="ja-JP" sz="2400" b="0"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L</a:t>
            </a:r>
            <a:endParaRPr kumimoji="1" lang="ja-JP" altLang="en-US" sz="2400" b="0" i="0" u="none" strike="noStrike" kern="1200" cap="none" spc="0" normalizeH="0" baseline="0" noProof="0">
              <a:ln>
                <a:noFill/>
              </a:ln>
              <a:solidFill>
                <a:prstClr val="black"/>
              </a:solidFill>
              <a:effectLst/>
              <a:uLnTx/>
              <a:uFillTx/>
              <a:latin typeface="Symbol" pitchFamily="2" charset="2"/>
              <a:ea typeface="游ゴシック" panose="020B0400000000000000" pitchFamily="34" charset="-128"/>
              <a:cs typeface="+mn-cs"/>
            </a:endParaRPr>
          </a:p>
        </p:txBody>
      </p:sp>
      <p:sp>
        <p:nvSpPr>
          <p:cNvPr id="92" name="テキスト ボックス 91">
            <a:extLst>
              <a:ext uri="{FF2B5EF4-FFF2-40B4-BE49-F238E27FC236}">
                <a16:creationId xmlns:a16="http://schemas.microsoft.com/office/drawing/2014/main" id="{084598DE-8D6A-384D-AA43-149E6A0E98E8}"/>
              </a:ext>
            </a:extLst>
          </p:cNvPr>
          <p:cNvSpPr txBox="1"/>
          <p:nvPr/>
        </p:nvSpPr>
        <p:spPr>
          <a:xfrm>
            <a:off x="1348538" y="1743669"/>
            <a:ext cx="3260667" cy="646331"/>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Updated with Ge detector measurement in J-PARC E63</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grpSp>
        <p:nvGrpSpPr>
          <p:cNvPr id="21" name="グループ化 20">
            <a:extLst>
              <a:ext uri="{FF2B5EF4-FFF2-40B4-BE49-F238E27FC236}">
                <a16:creationId xmlns:a16="http://schemas.microsoft.com/office/drawing/2014/main" id="{563DA54E-9C19-C144-A0AD-6F7D9EF3F710}"/>
              </a:ext>
            </a:extLst>
          </p:cNvPr>
          <p:cNvGrpSpPr/>
          <p:nvPr/>
        </p:nvGrpSpPr>
        <p:grpSpPr>
          <a:xfrm>
            <a:off x="8254702" y="1005356"/>
            <a:ext cx="3962735" cy="2355628"/>
            <a:chOff x="8254702" y="1005356"/>
            <a:chExt cx="3962735" cy="2355628"/>
          </a:xfrm>
        </p:grpSpPr>
        <p:pic>
          <p:nvPicPr>
            <p:cNvPr id="76" name="図 75" descr="文字が書かれている&#10;&#10;低い精度で自動的に生成された説明">
              <a:extLst>
                <a:ext uri="{FF2B5EF4-FFF2-40B4-BE49-F238E27FC236}">
                  <a16:creationId xmlns:a16="http://schemas.microsoft.com/office/drawing/2014/main" id="{08BA5C7E-40B2-BB45-B2B9-CA993AA1CCE0}"/>
                </a:ext>
              </a:extLst>
            </p:cNvPr>
            <p:cNvPicPr>
              <a:picLocks noChangeAspect="1"/>
            </p:cNvPicPr>
            <p:nvPr/>
          </p:nvPicPr>
          <p:blipFill>
            <a:blip r:embed="rId14"/>
            <a:stretch>
              <a:fillRect/>
            </a:stretch>
          </p:blipFill>
          <p:spPr>
            <a:xfrm>
              <a:off x="8691783" y="1929907"/>
              <a:ext cx="3525654" cy="1431077"/>
            </a:xfrm>
            <a:prstGeom prst="rect">
              <a:avLst/>
            </a:prstGeom>
          </p:spPr>
        </p:pic>
        <p:sp>
          <p:nvSpPr>
            <p:cNvPr id="77" name="テキスト ボックス 76">
              <a:extLst>
                <a:ext uri="{FF2B5EF4-FFF2-40B4-BE49-F238E27FC236}">
                  <a16:creationId xmlns:a16="http://schemas.microsoft.com/office/drawing/2014/main" id="{5E935BD8-6889-CE48-A738-C3122E4FC802}"/>
                </a:ext>
              </a:extLst>
            </p:cNvPr>
            <p:cNvSpPr txBox="1"/>
            <p:nvPr/>
          </p:nvSpPr>
          <p:spPr>
            <a:xfrm>
              <a:off x="8254702" y="1461592"/>
              <a:ext cx="388760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T.O. Yamamoto et al., Phys. Rev. Lett. 115 (2015) 222501</a:t>
              </a: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3" name="テキスト ボックス 2">
              <a:extLst>
                <a:ext uri="{FF2B5EF4-FFF2-40B4-BE49-F238E27FC236}">
                  <a16:creationId xmlns:a16="http://schemas.microsoft.com/office/drawing/2014/main" id="{01EAF68F-CC84-774C-B658-868951F42035}"/>
                </a:ext>
              </a:extLst>
            </p:cNvPr>
            <p:cNvSpPr txBox="1"/>
            <p:nvPr/>
          </p:nvSpPr>
          <p:spPr>
            <a:xfrm>
              <a:off x="9526107" y="1005356"/>
              <a:ext cx="2177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J-PARC E13 (K1.8)</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id="{F03E6CB9-1D62-FC48-BF2F-9B850BB7A23A}"/>
                  </a:ext>
                </a:extLst>
              </p:cNvPr>
              <p:cNvSpPr txBox="1"/>
              <p:nvPr/>
            </p:nvSpPr>
            <p:spPr>
              <a:xfrm>
                <a:off x="6310713" y="2950282"/>
                <a:ext cx="2555508"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1.406</a:t>
                </a:r>
                <a14:m>
                  <m:oMath xmlns:m="http://schemas.openxmlformats.org/officeDocument/2006/math">
                    <m:r>
                      <a:rPr kumimoji="1" lang="en-US" altLang="ja-JP"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0.002</a:t>
                </a:r>
                <a14:m>
                  <m:oMath xmlns:m="http://schemas.openxmlformats.org/officeDocument/2006/math">
                    <m:r>
                      <a:rPr kumimoji="1" lang="en-US" altLang="ja-JP"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0.002</a:t>
                </a:r>
                <a:endPar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mc:Choice>
        <mc:Fallback xmlns="">
          <p:sp>
            <p:nvSpPr>
              <p:cNvPr id="12" name="テキスト ボックス 11">
                <a:extLst>
                  <a:ext uri="{FF2B5EF4-FFF2-40B4-BE49-F238E27FC236}">
                    <a16:creationId xmlns:a16="http://schemas.microsoft.com/office/drawing/2014/main" id="{F03E6CB9-1D62-FC48-BF2F-9B850BB7A23A}"/>
                  </a:ext>
                </a:extLst>
              </p:cNvPr>
              <p:cNvSpPr txBox="1">
                <a:spLocks noRot="1" noChangeAspect="1" noMove="1" noResize="1" noEditPoints="1" noAdjustHandles="1" noChangeArrowheads="1" noChangeShapeType="1" noTextEdit="1"/>
              </p:cNvSpPr>
              <p:nvPr/>
            </p:nvSpPr>
            <p:spPr>
              <a:xfrm>
                <a:off x="6310713" y="2950282"/>
                <a:ext cx="2555508" cy="400110"/>
              </a:xfrm>
              <a:prstGeom prst="rect">
                <a:avLst/>
              </a:prstGeom>
              <a:blipFill>
                <a:blip r:embed="rId15"/>
                <a:stretch>
                  <a:fillRect l="-1980" t="-6250" r="-1980" b="-31250"/>
                </a:stretch>
              </a:blipFill>
            </p:spPr>
            <p:txBody>
              <a:bodyPr/>
              <a:lstStyle/>
              <a:p>
                <a:r>
                  <a:rPr lang="ja-JP" altLang="en-US">
                    <a:noFill/>
                  </a:rPr>
                  <a:t> </a:t>
                </a:r>
              </a:p>
            </p:txBody>
          </p:sp>
        </mc:Fallback>
      </mc:AlternateContent>
      <p:grpSp>
        <p:nvGrpSpPr>
          <p:cNvPr id="25" name="グループ化 24">
            <a:extLst>
              <a:ext uri="{FF2B5EF4-FFF2-40B4-BE49-F238E27FC236}">
                <a16:creationId xmlns:a16="http://schemas.microsoft.com/office/drawing/2014/main" id="{8CD5A2EB-5935-944B-8DE4-288BE9EC18BB}"/>
              </a:ext>
            </a:extLst>
          </p:cNvPr>
          <p:cNvGrpSpPr/>
          <p:nvPr/>
        </p:nvGrpSpPr>
        <p:grpSpPr>
          <a:xfrm>
            <a:off x="7728917" y="3988733"/>
            <a:ext cx="4493049" cy="2545014"/>
            <a:chOff x="7728917" y="3988733"/>
            <a:chExt cx="4493049" cy="2545014"/>
          </a:xfrm>
        </p:grpSpPr>
        <p:sp>
          <p:nvSpPr>
            <p:cNvPr id="85" name="テキスト ボックス 84">
              <a:extLst>
                <a:ext uri="{FF2B5EF4-FFF2-40B4-BE49-F238E27FC236}">
                  <a16:creationId xmlns:a16="http://schemas.microsoft.com/office/drawing/2014/main" id="{6776E596-7CD5-7543-9468-1F60839DF092}"/>
                </a:ext>
              </a:extLst>
            </p:cNvPr>
            <p:cNvSpPr txBox="1"/>
            <p:nvPr/>
          </p:nvSpPr>
          <p:spPr>
            <a:xfrm>
              <a:off x="8823767" y="3988733"/>
              <a:ext cx="2749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What is origin of CSB ?</a:t>
              </a:r>
            </a:p>
          </p:txBody>
        </p:sp>
        <p:sp>
          <p:nvSpPr>
            <p:cNvPr id="86" name="テキスト ボックス 85">
              <a:extLst>
                <a:ext uri="{FF2B5EF4-FFF2-40B4-BE49-F238E27FC236}">
                  <a16:creationId xmlns:a16="http://schemas.microsoft.com/office/drawing/2014/main" id="{A8B298D1-C2B0-CA4C-9ABE-E616EA61EA9B}"/>
                </a:ext>
              </a:extLst>
            </p:cNvPr>
            <p:cNvSpPr txBox="1"/>
            <p:nvPr/>
          </p:nvSpPr>
          <p:spPr>
            <a:xfrm>
              <a:off x="8447122" y="4397187"/>
              <a:ext cx="37748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effective V</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游ゴシック" panose="020B0400000000000000" pitchFamily="34" charset="-128"/>
                  <a:cs typeface="+mn-cs"/>
                </a:rPr>
                <a:t>LS</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 spin-dependent central interaction</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pic>
          <p:nvPicPr>
            <p:cNvPr id="88" name="図 87" descr="テキスト&#10;&#10;自動的に生成された説明">
              <a:extLst>
                <a:ext uri="{FF2B5EF4-FFF2-40B4-BE49-F238E27FC236}">
                  <a16:creationId xmlns:a16="http://schemas.microsoft.com/office/drawing/2014/main" id="{EA9CB6E9-F084-DA49-BB82-AAEEF834A10D}"/>
                </a:ext>
              </a:extLst>
            </p:cNvPr>
            <p:cNvPicPr>
              <a:picLocks noChangeAspect="1"/>
            </p:cNvPicPr>
            <p:nvPr/>
          </p:nvPicPr>
          <p:blipFill>
            <a:blip r:embed="rId16"/>
            <a:stretch>
              <a:fillRect/>
            </a:stretch>
          </p:blipFill>
          <p:spPr>
            <a:xfrm>
              <a:off x="8467904" y="5270244"/>
              <a:ext cx="3476435" cy="431040"/>
            </a:xfrm>
            <a:prstGeom prst="rect">
              <a:avLst/>
            </a:prstGeom>
          </p:spPr>
        </p:pic>
        <p:sp>
          <p:nvSpPr>
            <p:cNvPr id="90" name="テキスト ボックス 89">
              <a:extLst>
                <a:ext uri="{FF2B5EF4-FFF2-40B4-BE49-F238E27FC236}">
                  <a16:creationId xmlns:a16="http://schemas.microsoft.com/office/drawing/2014/main" id="{DDEE7708-D5B3-0D4E-968A-D1F7F74B793C}"/>
                </a:ext>
              </a:extLst>
            </p:cNvPr>
            <p:cNvSpPr txBox="1"/>
            <p:nvPr/>
          </p:nvSpPr>
          <p:spPr>
            <a:xfrm>
              <a:off x="10010806" y="5628883"/>
              <a:ext cx="19848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Tensor is small ?</a:t>
              </a: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
          <p:nvSpPr>
            <p:cNvPr id="91" name="テキスト ボックス 90">
              <a:extLst>
                <a:ext uri="{FF2B5EF4-FFF2-40B4-BE49-F238E27FC236}">
                  <a16:creationId xmlns:a16="http://schemas.microsoft.com/office/drawing/2014/main" id="{1DD58454-C54E-3949-9411-CB742ADBE012}"/>
                </a:ext>
              </a:extLst>
            </p:cNvPr>
            <p:cNvSpPr txBox="1"/>
            <p:nvPr/>
          </p:nvSpPr>
          <p:spPr>
            <a:xfrm>
              <a:off x="7728917" y="6164415"/>
              <a:ext cx="44133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How about CSB in p-shell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34" charset="-128"/>
                  <a:cs typeface="+mn-cs"/>
                </a:rPr>
                <a:t>hypernuclei</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 ?</a:t>
              </a:r>
            </a:p>
          </p:txBody>
        </p:sp>
        <p:sp>
          <p:nvSpPr>
            <p:cNvPr id="72" name="テキスト ボックス 71">
              <a:extLst>
                <a:ext uri="{FF2B5EF4-FFF2-40B4-BE49-F238E27FC236}">
                  <a16:creationId xmlns:a16="http://schemas.microsoft.com/office/drawing/2014/main" id="{33DC3ED5-8135-484F-BED0-151CCDBCFC2C}"/>
                </a:ext>
              </a:extLst>
            </p:cNvPr>
            <p:cNvSpPr txBox="1"/>
            <p:nvPr/>
          </p:nvSpPr>
          <p:spPr>
            <a:xfrm>
              <a:off x="8908895" y="4970240"/>
              <a:ext cx="31271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34" charset="-128"/>
                  <a:cs typeface="+mn-cs"/>
                </a:rPr>
                <a:t>A. Gal, Phys. Lett. B 744 (2015) 352</a:t>
              </a:r>
            </a:p>
          </p:txBody>
        </p:sp>
      </p:grpSp>
      <p:sp>
        <p:nvSpPr>
          <p:cNvPr id="9" name="スライド番号プレースホルダー 8">
            <a:extLst>
              <a:ext uri="{FF2B5EF4-FFF2-40B4-BE49-F238E27FC236}">
                <a16:creationId xmlns:a16="http://schemas.microsoft.com/office/drawing/2014/main" id="{176E83E7-B4E5-BE48-8412-212F2983DD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15482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1789F1-3050-1B4A-9192-603F5031FAE3}"/>
              </a:ext>
            </a:extLst>
          </p:cNvPr>
          <p:cNvSpPr>
            <a:spLocks noGrp="1"/>
          </p:cNvSpPr>
          <p:nvPr>
            <p:ph type="title"/>
          </p:nvPr>
        </p:nvSpPr>
        <p:spPr>
          <a:xfrm>
            <a:off x="838200" y="102001"/>
            <a:ext cx="10515600" cy="906463"/>
          </a:xfrm>
        </p:spPr>
        <p:txBody>
          <a:bodyPr/>
          <a:lstStyle/>
          <a:p>
            <a:r>
              <a:rPr kumimoji="1" lang="en-US" altLang="ja-JP" dirty="0">
                <a:latin typeface="Symbol" pitchFamily="2" charset="2"/>
              </a:rPr>
              <a:t>X</a:t>
            </a:r>
            <a:r>
              <a:rPr kumimoji="1" lang="en-US" altLang="ja-JP" baseline="30000" dirty="0">
                <a:latin typeface="Symbol" pitchFamily="2" charset="2"/>
              </a:rPr>
              <a:t>-</a:t>
            </a:r>
            <a:r>
              <a:rPr kumimoji="1" lang="en-US" altLang="ja-JP" dirty="0">
                <a:latin typeface="+mn-lt"/>
              </a:rPr>
              <a:t>+</a:t>
            </a:r>
            <a:r>
              <a:rPr kumimoji="1" lang="en-US" altLang="ja-JP" baseline="30000" dirty="0">
                <a:latin typeface="+mn-lt"/>
              </a:rPr>
              <a:t>14</a:t>
            </a:r>
            <a:r>
              <a:rPr kumimoji="1" lang="en-US" altLang="ja-JP" dirty="0">
                <a:latin typeface="+mn-lt"/>
              </a:rPr>
              <a:t>N</a:t>
            </a:r>
            <a:r>
              <a:rPr kumimoji="1" lang="en-US" altLang="ja-JP" dirty="0"/>
              <a:t> </a:t>
            </a:r>
            <a:r>
              <a:rPr kumimoji="1" lang="en-US" altLang="ja-JP" dirty="0" err="1"/>
              <a:t>hypernucleus</a:t>
            </a:r>
            <a:endParaRPr kumimoji="1" lang="ja-JP" altLang="en-US"/>
          </a:p>
        </p:txBody>
      </p:sp>
      <p:grpSp>
        <p:nvGrpSpPr>
          <p:cNvPr id="20" name="グループ化 19">
            <a:extLst>
              <a:ext uri="{FF2B5EF4-FFF2-40B4-BE49-F238E27FC236}">
                <a16:creationId xmlns:a16="http://schemas.microsoft.com/office/drawing/2014/main" id="{73E30F45-833B-3244-9137-F1AF7E855597}"/>
              </a:ext>
            </a:extLst>
          </p:cNvPr>
          <p:cNvGrpSpPr/>
          <p:nvPr/>
        </p:nvGrpSpPr>
        <p:grpSpPr>
          <a:xfrm>
            <a:off x="139716" y="1652406"/>
            <a:ext cx="2946415" cy="2326241"/>
            <a:chOff x="140027" y="1099126"/>
            <a:chExt cx="3631975" cy="2867501"/>
          </a:xfrm>
        </p:grpSpPr>
        <p:pic>
          <p:nvPicPr>
            <p:cNvPr id="17" name="図 16" descr="屋内, 写真, 時計, 食品 が含まれている画像&#10;&#10;自動的に生成された説明">
              <a:extLst>
                <a:ext uri="{FF2B5EF4-FFF2-40B4-BE49-F238E27FC236}">
                  <a16:creationId xmlns:a16="http://schemas.microsoft.com/office/drawing/2014/main" id="{95E73B87-0161-3943-960D-1ED382064B11}"/>
                </a:ext>
              </a:extLst>
            </p:cNvPr>
            <p:cNvPicPr>
              <a:picLocks noChangeAspect="1"/>
            </p:cNvPicPr>
            <p:nvPr/>
          </p:nvPicPr>
          <p:blipFill>
            <a:blip r:embed="rId3"/>
            <a:stretch>
              <a:fillRect/>
            </a:stretch>
          </p:blipFill>
          <p:spPr>
            <a:xfrm>
              <a:off x="161526" y="2561799"/>
              <a:ext cx="3610476" cy="1404828"/>
            </a:xfrm>
            <a:prstGeom prst="rect">
              <a:avLst/>
            </a:prstGeom>
          </p:spPr>
        </p:pic>
        <p:pic>
          <p:nvPicPr>
            <p:cNvPr id="19" name="図 18" descr="時計 が含まれている画像&#10;&#10;自動的に生成された説明">
              <a:extLst>
                <a:ext uri="{FF2B5EF4-FFF2-40B4-BE49-F238E27FC236}">
                  <a16:creationId xmlns:a16="http://schemas.microsoft.com/office/drawing/2014/main" id="{B85D88AD-4A47-AA41-84D8-F4E2999873E1}"/>
                </a:ext>
              </a:extLst>
            </p:cNvPr>
            <p:cNvPicPr>
              <a:picLocks noChangeAspect="1"/>
            </p:cNvPicPr>
            <p:nvPr/>
          </p:nvPicPr>
          <p:blipFill>
            <a:blip r:embed="rId4"/>
            <a:stretch>
              <a:fillRect/>
            </a:stretch>
          </p:blipFill>
          <p:spPr>
            <a:xfrm>
              <a:off x="140027" y="1099126"/>
              <a:ext cx="3610476" cy="1396505"/>
            </a:xfrm>
            <a:prstGeom prst="rect">
              <a:avLst/>
            </a:prstGeom>
          </p:spPr>
        </p:pic>
      </p:grpSp>
      <p:sp>
        <p:nvSpPr>
          <p:cNvPr id="21" name="テキスト ボックス 20">
            <a:extLst>
              <a:ext uri="{FF2B5EF4-FFF2-40B4-BE49-F238E27FC236}">
                <a16:creationId xmlns:a16="http://schemas.microsoft.com/office/drawing/2014/main" id="{28BEC51D-DBE1-DD42-A29E-288E1FFC9DF7}"/>
              </a:ext>
            </a:extLst>
          </p:cNvPr>
          <p:cNvSpPr txBox="1"/>
          <p:nvPr/>
        </p:nvSpPr>
        <p:spPr>
          <a:xfrm>
            <a:off x="204359" y="1008483"/>
            <a:ext cx="13644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KISO event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2" name="テキスト ボックス 21">
            <a:extLst>
              <a:ext uri="{FF2B5EF4-FFF2-40B4-BE49-F238E27FC236}">
                <a16:creationId xmlns:a16="http://schemas.microsoft.com/office/drawing/2014/main" id="{D2EB5233-BE75-8544-AA4B-38A967F55685}"/>
              </a:ext>
            </a:extLst>
          </p:cNvPr>
          <p:cNvSpPr txBox="1"/>
          <p:nvPr/>
        </p:nvSpPr>
        <p:spPr>
          <a:xfrm>
            <a:off x="490513" y="3998755"/>
            <a:ext cx="298293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K. Nakazawa et al., PTEP. 2015, 033D02</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3" name="テキスト ボックス 22">
            <a:extLst>
              <a:ext uri="{FF2B5EF4-FFF2-40B4-BE49-F238E27FC236}">
                <a16:creationId xmlns:a16="http://schemas.microsoft.com/office/drawing/2014/main" id="{C87A9B4D-70FA-4B4F-9B42-08ABFE990907}"/>
              </a:ext>
            </a:extLst>
          </p:cNvPr>
          <p:cNvSpPr txBox="1"/>
          <p:nvPr/>
        </p:nvSpPr>
        <p:spPr>
          <a:xfrm>
            <a:off x="0" y="4689523"/>
            <a:ext cx="38956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1</a:t>
            </a:r>
            <a:r>
              <a:rPr kumimoji="1" lang="en-US" altLang="ja-JP" sz="1800" b="0" i="0" u="none" strike="noStrike" kern="1200" cap="none" spc="0" normalizeH="0" baseline="30000" noProof="0" dirty="0">
                <a:ln>
                  <a:noFill/>
                </a:ln>
                <a:solidFill>
                  <a:srgbClr val="FF0000"/>
                </a:solidFill>
                <a:effectLst/>
                <a:uLnTx/>
                <a:uFillTx/>
                <a:latin typeface="Arial" panose="020B0604020202020204"/>
                <a:ea typeface="ＭＳ Ｐゴシック" panose="020B0600070205080204" pitchFamily="34" charset="-128"/>
                <a:cs typeface="+mn-cs"/>
              </a:rPr>
              <a:t>st</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discovery of clear </a:t>
            </a:r>
            <a:r>
              <a:rPr kumimoji="1" lang="en-US" altLang="ja-JP" sz="1800" b="0" i="0" u="none" strike="noStrike" kern="1200" cap="none" spc="0" normalizeH="0" baseline="0" noProof="0" dirty="0">
                <a:ln>
                  <a:noFill/>
                </a:ln>
                <a:solidFill>
                  <a:srgbClr val="FF0000"/>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srgbClr val="FF0000"/>
                </a:solidFill>
                <a:effectLst/>
                <a:uLnTx/>
                <a:uFillTx/>
                <a:latin typeface="Arial" panose="020B0604020202020204"/>
                <a:ea typeface="ＭＳ Ｐゴシック" panose="020B0600070205080204" pitchFamily="34" charset="-128"/>
                <a:cs typeface="+mn-cs"/>
              </a:rPr>
              <a:t> nuclear state</a:t>
            </a:r>
            <a:endParaRPr kumimoji="1" lang="ja-JP" altLang="en-US" sz="1800" b="0" i="0" u="none" strike="noStrike" kern="1200" cap="none" spc="0" normalizeH="0" baseline="0" noProof="0">
              <a:ln>
                <a:noFill/>
              </a:ln>
              <a:solidFill>
                <a:srgbClr val="FF0000"/>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D953ED29-DCB9-7846-8ACB-ABDDA02EB3CF}"/>
                  </a:ext>
                </a:extLst>
              </p:cNvPr>
              <p:cNvSpPr txBox="1"/>
              <p:nvPr/>
            </p:nvSpPr>
            <p:spPr>
              <a:xfrm>
                <a:off x="97702" y="5113799"/>
                <a:ext cx="443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Two possibilities of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Arial" panose="020B0604020202020204" pitchFamily="34" charset="0"/>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Arial" panose="020B0604020202020204" pitchFamily="34" charset="0"/>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Arial" panose="020B0604020202020204" pitchFamily="34" charset="0"/>
                  </a:rPr>
                  <a:t> depending on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Arial" panose="020B0604020202020204" pitchFamily="34" charset="0"/>
                  </a:rPr>
                  <a:t>10</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Arial" panose="020B0604020202020204" pitchFamily="34" charset="0"/>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Arial" panose="020B0604020202020204" pitchFamily="34" charset="0"/>
                  </a:rPr>
                  <a:t>Be state</a:t>
                </a:r>
                <a:endPar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r>
                  <a:rPr kumimoji="1" lang="en-US" altLang="ja-JP" sz="1800" b="0" i="0" u="none" strike="noStrike" kern="1200" cap="none" spc="0" normalizeH="0" baseline="-25000" noProof="0" dirty="0">
                    <a:ln>
                      <a:noFill/>
                    </a:ln>
                    <a:solidFill>
                      <a:srgbClr val="FF0000"/>
                    </a:solidFill>
                    <a:effectLst/>
                    <a:uLnTx/>
                    <a:uFillTx/>
                    <a:latin typeface="Arial" panose="020B0604020202020204"/>
                    <a:ea typeface="ＭＳ Ｐゴシック" panose="020B0600070205080204" pitchFamily="34" charset="-128"/>
                    <a:cs typeface="+mn-cs"/>
                  </a:rPr>
                  <a:t>g.s.</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3.87 </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0.21 MeV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r>
                  <a:rPr kumimoji="1" lang="en-US" altLang="ja-JP" sz="1800" b="0" i="0" u="none" strike="noStrike" kern="1200" cap="none" spc="0" normalizeH="0" baseline="-25000" noProof="0" dirty="0">
                    <a:ln>
                      <a:noFill/>
                    </a:ln>
                    <a:solidFill>
                      <a:srgbClr val="FF0000"/>
                    </a:solidFill>
                    <a:effectLst/>
                    <a:uLnTx/>
                    <a:uFillTx/>
                    <a:latin typeface="Arial" panose="020B0604020202020204"/>
                    <a:ea typeface="ＭＳ Ｐゴシック" panose="020B0600070205080204" pitchFamily="34" charset="-128"/>
                    <a:cs typeface="+mn-cs"/>
                  </a:rPr>
                  <a:t>1st. Ex.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1.03 </a:t>
                </a:r>
                <a14:m>
                  <m:oMath xmlns:m="http://schemas.openxmlformats.org/officeDocument/2006/math">
                    <m:r>
                      <a:rPr kumimoji="1" lang="en-US" altLang="ja-JP"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0.18 MeV</a:t>
                </a:r>
              </a:p>
            </p:txBody>
          </p:sp>
        </mc:Choice>
        <mc:Fallback xmlns="">
          <p:sp>
            <p:nvSpPr>
              <p:cNvPr id="24" name="テキスト ボックス 23">
                <a:extLst>
                  <a:ext uri="{FF2B5EF4-FFF2-40B4-BE49-F238E27FC236}">
                    <a16:creationId xmlns:a16="http://schemas.microsoft.com/office/drawing/2014/main" id="{D953ED29-DCB9-7846-8ACB-ABDDA02EB3CF}"/>
                  </a:ext>
                </a:extLst>
              </p:cNvPr>
              <p:cNvSpPr txBox="1">
                <a:spLocks noRot="1" noChangeAspect="1" noMove="1" noResize="1" noEditPoints="1" noAdjustHandles="1" noChangeArrowheads="1" noChangeShapeType="1" noTextEdit="1"/>
              </p:cNvSpPr>
              <p:nvPr/>
            </p:nvSpPr>
            <p:spPr>
              <a:xfrm>
                <a:off x="97702" y="5113799"/>
                <a:ext cx="4431800" cy="1200329"/>
              </a:xfrm>
              <a:prstGeom prst="rect">
                <a:avLst/>
              </a:prstGeom>
              <a:blipFill>
                <a:blip r:embed="rId5"/>
                <a:stretch>
                  <a:fillRect l="-1143" t="-2083" b="-6250"/>
                </a:stretch>
              </a:blipFill>
            </p:spPr>
            <p:txBody>
              <a:bodyPr/>
              <a:lstStyle/>
              <a:p>
                <a:r>
                  <a:rPr lang="ja-JP" altLang="en-US">
                    <a:noFill/>
                  </a:rPr>
                  <a:t> </a:t>
                </a:r>
              </a:p>
            </p:txBody>
          </p:sp>
        </mc:Fallback>
      </mc:AlternateContent>
      <p:sp>
        <p:nvSpPr>
          <p:cNvPr id="25" name="テキスト ボックス 24">
            <a:extLst>
              <a:ext uri="{FF2B5EF4-FFF2-40B4-BE49-F238E27FC236}">
                <a16:creationId xmlns:a16="http://schemas.microsoft.com/office/drawing/2014/main" id="{20578DE0-832C-FE43-BD64-E51C434A447B}"/>
              </a:ext>
            </a:extLst>
          </p:cNvPr>
          <p:cNvSpPr txBox="1"/>
          <p:nvPr/>
        </p:nvSpPr>
        <p:spPr>
          <a:xfrm>
            <a:off x="455068" y="1478105"/>
            <a:ext cx="7425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26" name="テキスト ボックス 25">
            <a:extLst>
              <a:ext uri="{FF2B5EF4-FFF2-40B4-BE49-F238E27FC236}">
                <a16:creationId xmlns:a16="http://schemas.microsoft.com/office/drawing/2014/main" id="{E9F4EB52-D013-5841-847D-A9A1838182CC}"/>
              </a:ext>
            </a:extLst>
          </p:cNvPr>
          <p:cNvSpPr txBox="1"/>
          <p:nvPr/>
        </p:nvSpPr>
        <p:spPr>
          <a:xfrm>
            <a:off x="1978414" y="1478105"/>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28" name="直線矢印コネクタ 27">
            <a:extLst>
              <a:ext uri="{FF2B5EF4-FFF2-40B4-BE49-F238E27FC236}">
                <a16:creationId xmlns:a16="http://schemas.microsoft.com/office/drawing/2014/main" id="{75DAC82A-3969-A246-9D06-822D73F2D97C}"/>
              </a:ext>
            </a:extLst>
          </p:cNvPr>
          <p:cNvCxnSpPr>
            <a:stCxn id="25" idx="2"/>
          </p:cNvCxnSpPr>
          <p:nvPr/>
        </p:nvCxnSpPr>
        <p:spPr>
          <a:xfrm>
            <a:off x="826324" y="1847437"/>
            <a:ext cx="60273" cy="2060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259CD0C5-4C0B-7F4A-ADA7-5128D7B65484}"/>
              </a:ext>
            </a:extLst>
          </p:cNvPr>
          <p:cNvCxnSpPr>
            <a:stCxn id="26" idx="2"/>
          </p:cNvCxnSpPr>
          <p:nvPr/>
        </p:nvCxnSpPr>
        <p:spPr>
          <a:xfrm flipH="1">
            <a:off x="1978414" y="1847437"/>
            <a:ext cx="335188" cy="1950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A811F436-4FD7-DE42-B2EC-547F22FB4266}"/>
              </a:ext>
            </a:extLst>
          </p:cNvPr>
          <p:cNvSpPr txBox="1"/>
          <p:nvPr/>
        </p:nvSpPr>
        <p:spPr>
          <a:xfrm>
            <a:off x="4035426" y="853597"/>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IBUKI event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49" name="グループ化 48">
            <a:extLst>
              <a:ext uri="{FF2B5EF4-FFF2-40B4-BE49-F238E27FC236}">
                <a16:creationId xmlns:a16="http://schemas.microsoft.com/office/drawing/2014/main" id="{3E4F4B29-A9FA-6044-8469-478BD4BDD251}"/>
              </a:ext>
            </a:extLst>
          </p:cNvPr>
          <p:cNvGrpSpPr/>
          <p:nvPr/>
        </p:nvGrpSpPr>
        <p:grpSpPr>
          <a:xfrm>
            <a:off x="3780636" y="1175768"/>
            <a:ext cx="4297141" cy="3440696"/>
            <a:chOff x="3971442" y="1377815"/>
            <a:chExt cx="4297141" cy="3440696"/>
          </a:xfrm>
        </p:grpSpPr>
        <p:pic>
          <p:nvPicPr>
            <p:cNvPr id="32" name="図 31" descr="ダイアグラム&#10;&#10;自動的に生成された説明">
              <a:extLst>
                <a:ext uri="{FF2B5EF4-FFF2-40B4-BE49-F238E27FC236}">
                  <a16:creationId xmlns:a16="http://schemas.microsoft.com/office/drawing/2014/main" id="{BB22C2FA-F554-A941-BD49-43BA149F7357}"/>
                </a:ext>
              </a:extLst>
            </p:cNvPr>
            <p:cNvPicPr>
              <a:picLocks noChangeAspect="1"/>
            </p:cNvPicPr>
            <p:nvPr/>
          </p:nvPicPr>
          <p:blipFill>
            <a:blip r:embed="rId6"/>
            <a:stretch>
              <a:fillRect/>
            </a:stretch>
          </p:blipFill>
          <p:spPr>
            <a:xfrm>
              <a:off x="3971442" y="1377815"/>
              <a:ext cx="4297141" cy="3051331"/>
            </a:xfrm>
            <a:prstGeom prst="rect">
              <a:avLst/>
            </a:prstGeom>
          </p:spPr>
        </p:pic>
        <p:sp>
          <p:nvSpPr>
            <p:cNvPr id="35" name="テキスト ボックス 34">
              <a:extLst>
                <a:ext uri="{FF2B5EF4-FFF2-40B4-BE49-F238E27FC236}">
                  <a16:creationId xmlns:a16="http://schemas.microsoft.com/office/drawing/2014/main" id="{5D005794-CAC3-4C42-A2A8-90CDA7AD45E3}"/>
                </a:ext>
              </a:extLst>
            </p:cNvPr>
            <p:cNvSpPr txBox="1"/>
            <p:nvPr/>
          </p:nvSpPr>
          <p:spPr>
            <a:xfrm>
              <a:off x="6245760" y="3767922"/>
              <a:ext cx="7425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36" name="テキスト ボックス 35">
              <a:extLst>
                <a:ext uri="{FF2B5EF4-FFF2-40B4-BE49-F238E27FC236}">
                  <a16:creationId xmlns:a16="http://schemas.microsoft.com/office/drawing/2014/main" id="{F4A3DFE5-7998-4842-8E17-1D574143ACFE}"/>
                </a:ext>
              </a:extLst>
            </p:cNvPr>
            <p:cNvSpPr txBox="1"/>
            <p:nvPr/>
          </p:nvSpPr>
          <p:spPr>
            <a:xfrm>
              <a:off x="5114449" y="2359044"/>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38" name="直線矢印コネクタ 37">
              <a:extLst>
                <a:ext uri="{FF2B5EF4-FFF2-40B4-BE49-F238E27FC236}">
                  <a16:creationId xmlns:a16="http://schemas.microsoft.com/office/drawing/2014/main" id="{6DD076D5-A361-FF4F-B32A-F3746A64FC8A}"/>
                </a:ext>
              </a:extLst>
            </p:cNvPr>
            <p:cNvCxnSpPr>
              <a:cxnSpLocks/>
            </p:cNvCxnSpPr>
            <p:nvPr/>
          </p:nvCxnSpPr>
          <p:spPr>
            <a:xfrm flipH="1">
              <a:off x="5329238" y="2728376"/>
              <a:ext cx="120399" cy="286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a:extLst>
                <a:ext uri="{FF2B5EF4-FFF2-40B4-BE49-F238E27FC236}">
                  <a16:creationId xmlns:a16="http://schemas.microsoft.com/office/drawing/2014/main" id="{D906D7D1-EC6D-A94D-BEB8-9D46E1621331}"/>
                </a:ext>
              </a:extLst>
            </p:cNvPr>
            <p:cNvCxnSpPr/>
            <p:nvPr/>
          </p:nvCxnSpPr>
          <p:spPr>
            <a:xfrm flipH="1">
              <a:off x="5784825" y="3881148"/>
              <a:ext cx="4464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テキスト ボックス 41">
              <a:extLst>
                <a:ext uri="{FF2B5EF4-FFF2-40B4-BE49-F238E27FC236}">
                  <a16:creationId xmlns:a16="http://schemas.microsoft.com/office/drawing/2014/main" id="{79E31C3C-EE4B-0741-8FEA-0F5F00CEDD81}"/>
                </a:ext>
              </a:extLst>
            </p:cNvPr>
            <p:cNvSpPr txBox="1"/>
            <p:nvPr/>
          </p:nvSpPr>
          <p:spPr>
            <a:xfrm>
              <a:off x="4627331" y="2928935"/>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cxnSp>
          <p:nvCxnSpPr>
            <p:cNvPr id="44" name="直線矢印コネクタ 43">
              <a:extLst>
                <a:ext uri="{FF2B5EF4-FFF2-40B4-BE49-F238E27FC236}">
                  <a16:creationId xmlns:a16="http://schemas.microsoft.com/office/drawing/2014/main" id="{55DBBEB4-306F-2046-AFD2-902AC73DD570}"/>
                </a:ext>
              </a:extLst>
            </p:cNvPr>
            <p:cNvCxnSpPr/>
            <p:nvPr/>
          </p:nvCxnSpPr>
          <p:spPr>
            <a:xfrm>
              <a:off x="4698771" y="3242193"/>
              <a:ext cx="487118" cy="229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0ECD32E5-E489-A240-B2D6-CA88CAEEB9D7}"/>
                </a:ext>
              </a:extLst>
            </p:cNvPr>
            <p:cNvSpPr txBox="1"/>
            <p:nvPr/>
          </p:nvSpPr>
          <p:spPr>
            <a:xfrm>
              <a:off x="4513076" y="4356846"/>
              <a:ext cx="32367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 H. Hayakawa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Physical Review Letters, 126, 062501 (2021)</a:t>
              </a:r>
            </a:p>
          </p:txBody>
        </p:sp>
      </p:grpSp>
      <p:sp>
        <p:nvSpPr>
          <p:cNvPr id="50" name="テキスト ボックス 49">
            <a:extLst>
              <a:ext uri="{FF2B5EF4-FFF2-40B4-BE49-F238E27FC236}">
                <a16:creationId xmlns:a16="http://schemas.microsoft.com/office/drawing/2014/main" id="{5CAB9C49-3A95-6B40-BE4F-6A3DAF2D1E2D}"/>
              </a:ext>
            </a:extLst>
          </p:cNvPr>
          <p:cNvSpPr txBox="1"/>
          <p:nvPr/>
        </p:nvSpPr>
        <p:spPr>
          <a:xfrm>
            <a:off x="4066986" y="4680465"/>
            <a:ext cx="39469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Arial" panose="020B0604020202020204"/>
                <a:ea typeface="ＭＳ Ｐゴシック" panose="020B0600070205080204" pitchFamily="34" charset="-128"/>
                <a:cs typeface="+mn-cs"/>
              </a:rPr>
              <a:t>1</a:t>
            </a:r>
            <a:r>
              <a:rPr kumimoji="1" lang="en-US" altLang="ja-JP" sz="1800" b="0" i="0" u="none" strike="noStrike" kern="1200" cap="none" spc="0" normalizeH="0" baseline="30000" noProof="0" dirty="0">
                <a:ln>
                  <a:noFill/>
                </a:ln>
                <a:solidFill>
                  <a:srgbClr val="0070C0"/>
                </a:solidFill>
                <a:effectLst/>
                <a:uLnTx/>
                <a:uFillTx/>
                <a:latin typeface="Arial" panose="020B0604020202020204"/>
                <a:ea typeface="ＭＳ Ｐゴシック" panose="020B0600070205080204" pitchFamily="34" charset="-128"/>
                <a:cs typeface="+mn-cs"/>
              </a:rPr>
              <a:t>st</a:t>
            </a:r>
            <a:r>
              <a:rPr kumimoji="1" lang="en-US" altLang="ja-JP" sz="1800" b="0" i="0" u="none" strike="noStrike" kern="1200" cap="none" spc="0" normalizeH="0" baseline="0" noProof="0" dirty="0">
                <a:ln>
                  <a:noFill/>
                </a:ln>
                <a:solidFill>
                  <a:srgbClr val="0070C0"/>
                </a:solidFill>
                <a:effectLst/>
                <a:uLnTx/>
                <a:uFillTx/>
                <a:latin typeface="Arial" panose="020B0604020202020204"/>
                <a:ea typeface="ＭＳ Ｐゴシック" panose="020B0600070205080204" pitchFamily="34" charset="-128"/>
                <a:cs typeface="+mn-cs"/>
              </a:rPr>
              <a:t> uniquely identified </a:t>
            </a:r>
            <a:r>
              <a:rPr kumimoji="1" lang="en-US" altLang="ja-JP" sz="1800" b="0" i="0" u="none" strike="noStrike" kern="1200" cap="none" spc="0" normalizeH="0" baseline="0" noProof="0" dirty="0">
                <a:ln>
                  <a:noFill/>
                </a:ln>
                <a:solidFill>
                  <a:srgbClr val="0070C0"/>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srgbClr val="0070C0"/>
                </a:solidFill>
                <a:effectLst/>
                <a:uLnTx/>
                <a:uFillTx/>
                <a:latin typeface="Arial" panose="020B0604020202020204"/>
                <a:ea typeface="ＭＳ Ｐゴシック" panose="020B0600070205080204" pitchFamily="34" charset="-128"/>
                <a:cs typeface="+mn-cs"/>
              </a:rPr>
              <a:t> nuclear state</a:t>
            </a:r>
            <a:endParaRPr kumimoji="1" lang="ja-JP" altLang="en-US" sz="1800" b="0" i="0" u="none" strike="noStrike" kern="1200" cap="none" spc="0" normalizeH="0" baseline="0" noProof="0">
              <a:ln>
                <a:noFill/>
              </a:ln>
              <a:solidFill>
                <a:srgbClr val="0070C0"/>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52" name="テキスト ボックス 51">
                <a:extLst>
                  <a:ext uri="{FF2B5EF4-FFF2-40B4-BE49-F238E27FC236}">
                    <a16:creationId xmlns:a16="http://schemas.microsoft.com/office/drawing/2014/main" id="{10E64798-D7B0-1546-AA8F-A6E7FE5B7C0D}"/>
                  </a:ext>
                </a:extLst>
              </p:cNvPr>
              <p:cNvSpPr txBox="1"/>
              <p:nvPr/>
            </p:nvSpPr>
            <p:spPr>
              <a:xfrm>
                <a:off x="4529502" y="5828937"/>
                <a:ext cx="305008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1.27 </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0.21 MeV</a:t>
                </a:r>
              </a:p>
            </p:txBody>
          </p:sp>
        </mc:Choice>
        <mc:Fallback xmlns="">
          <p:sp>
            <p:nvSpPr>
              <p:cNvPr id="52" name="テキスト ボックス 51">
                <a:extLst>
                  <a:ext uri="{FF2B5EF4-FFF2-40B4-BE49-F238E27FC236}">
                    <a16:creationId xmlns:a16="http://schemas.microsoft.com/office/drawing/2014/main" id="{10E64798-D7B0-1546-AA8F-A6E7FE5B7C0D}"/>
                  </a:ext>
                </a:extLst>
              </p:cNvPr>
              <p:cNvSpPr txBox="1">
                <a:spLocks noRot="1" noChangeAspect="1" noMove="1" noResize="1" noEditPoints="1" noAdjustHandles="1" noChangeArrowheads="1" noChangeShapeType="1" noTextEdit="1"/>
              </p:cNvSpPr>
              <p:nvPr/>
            </p:nvSpPr>
            <p:spPr>
              <a:xfrm>
                <a:off x="4529502" y="5828937"/>
                <a:ext cx="3050080" cy="369332"/>
              </a:xfrm>
              <a:prstGeom prst="rect">
                <a:avLst/>
              </a:prstGeom>
              <a:blipFill>
                <a:blip r:embed="rId7"/>
                <a:stretch>
                  <a:fillRect l="-1245" t="-6452" b="-22581"/>
                </a:stretch>
              </a:blipFill>
            </p:spPr>
            <p:txBody>
              <a:bodyPr/>
              <a:lstStyle/>
              <a:p>
                <a:r>
                  <a:rPr lang="ja-JP" altLang="en-US">
                    <a:noFill/>
                  </a:rPr>
                  <a:t> </a:t>
                </a:r>
              </a:p>
            </p:txBody>
          </p:sp>
        </mc:Fallback>
      </mc:AlternateContent>
      <p:sp>
        <p:nvSpPr>
          <p:cNvPr id="53" name="テキスト ボックス 52">
            <a:extLst>
              <a:ext uri="{FF2B5EF4-FFF2-40B4-BE49-F238E27FC236}">
                <a16:creationId xmlns:a16="http://schemas.microsoft.com/office/drawing/2014/main" id="{1C2B3C54-450A-1D4E-B86F-992493048E2F}"/>
              </a:ext>
            </a:extLst>
          </p:cNvPr>
          <p:cNvSpPr txBox="1"/>
          <p:nvPr/>
        </p:nvSpPr>
        <p:spPr>
          <a:xfrm>
            <a:off x="4436525" y="5040738"/>
            <a:ext cx="42971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One reaction process satisfied kinematical consistency.</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66" name="グループ化 65">
            <a:extLst>
              <a:ext uri="{FF2B5EF4-FFF2-40B4-BE49-F238E27FC236}">
                <a16:creationId xmlns:a16="http://schemas.microsoft.com/office/drawing/2014/main" id="{C596E7AE-E4CD-D440-8856-ECD64CA59E5F}"/>
              </a:ext>
            </a:extLst>
          </p:cNvPr>
          <p:cNvGrpSpPr/>
          <p:nvPr/>
        </p:nvGrpSpPr>
        <p:grpSpPr>
          <a:xfrm>
            <a:off x="8108827" y="1041090"/>
            <a:ext cx="4083173" cy="3488441"/>
            <a:chOff x="8119347" y="1270442"/>
            <a:chExt cx="4083173" cy="3488441"/>
          </a:xfrm>
        </p:grpSpPr>
        <p:pic>
          <p:nvPicPr>
            <p:cNvPr id="46" name="図 45" descr="ダイアグラム&#10;&#10;自動的に生成された説明">
              <a:extLst>
                <a:ext uri="{FF2B5EF4-FFF2-40B4-BE49-F238E27FC236}">
                  <a16:creationId xmlns:a16="http://schemas.microsoft.com/office/drawing/2014/main" id="{FB2B1C92-10E9-9D42-9982-F60CD329BDD7}"/>
                </a:ext>
              </a:extLst>
            </p:cNvPr>
            <p:cNvPicPr>
              <a:picLocks noChangeAspect="1"/>
            </p:cNvPicPr>
            <p:nvPr/>
          </p:nvPicPr>
          <p:blipFill rotWithShape="1">
            <a:blip r:embed="rId8"/>
            <a:srcRect r="50437"/>
            <a:stretch/>
          </p:blipFill>
          <p:spPr>
            <a:xfrm>
              <a:off x="8263923" y="1270442"/>
              <a:ext cx="2626557" cy="3488441"/>
            </a:xfrm>
            <a:prstGeom prst="rect">
              <a:avLst/>
            </a:prstGeom>
          </p:spPr>
        </p:pic>
        <p:pic>
          <p:nvPicPr>
            <p:cNvPr id="47" name="図 46" descr="ダイアグラム&#10;&#10;自動的に生成された説明">
              <a:extLst>
                <a:ext uri="{FF2B5EF4-FFF2-40B4-BE49-F238E27FC236}">
                  <a16:creationId xmlns:a16="http://schemas.microsoft.com/office/drawing/2014/main" id="{2E312270-1B2D-8A41-92D8-618C2D719A6D}"/>
                </a:ext>
              </a:extLst>
            </p:cNvPr>
            <p:cNvPicPr>
              <a:picLocks noChangeAspect="1"/>
            </p:cNvPicPr>
            <p:nvPr/>
          </p:nvPicPr>
          <p:blipFill rotWithShape="1">
            <a:blip r:embed="rId8"/>
            <a:srcRect l="51571"/>
            <a:stretch/>
          </p:blipFill>
          <p:spPr>
            <a:xfrm>
              <a:off x="10451627" y="1652406"/>
              <a:ext cx="1750893" cy="2379884"/>
            </a:xfrm>
            <a:prstGeom prst="rect">
              <a:avLst/>
            </a:prstGeom>
          </p:spPr>
        </p:pic>
        <p:sp>
          <p:nvSpPr>
            <p:cNvPr id="54" name="テキスト ボックス 53">
              <a:extLst>
                <a:ext uri="{FF2B5EF4-FFF2-40B4-BE49-F238E27FC236}">
                  <a16:creationId xmlns:a16="http://schemas.microsoft.com/office/drawing/2014/main" id="{AF26DE14-1FF8-F847-9B68-72AA07F61C05}"/>
                </a:ext>
              </a:extLst>
            </p:cNvPr>
            <p:cNvSpPr txBox="1"/>
            <p:nvPr/>
          </p:nvSpPr>
          <p:spPr>
            <a:xfrm>
              <a:off x="9983192" y="2600645"/>
              <a:ext cx="5645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4</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34CFE1B7-062B-A144-853D-81B1A6ADDB12}"/>
                </a:ext>
              </a:extLst>
            </p:cNvPr>
            <p:cNvSpPr txBox="1"/>
            <p:nvPr/>
          </p:nvSpPr>
          <p:spPr>
            <a:xfrm>
              <a:off x="8119347" y="2615268"/>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6" name="テキスト ボックス 55">
              <a:extLst>
                <a:ext uri="{FF2B5EF4-FFF2-40B4-BE49-F238E27FC236}">
                  <a16:creationId xmlns:a16="http://schemas.microsoft.com/office/drawing/2014/main" id="{A1EA66C2-74BA-CB47-A64E-3B3044EB4551}"/>
                </a:ext>
              </a:extLst>
            </p:cNvPr>
            <p:cNvSpPr txBox="1"/>
            <p:nvPr/>
          </p:nvSpPr>
          <p:spPr>
            <a:xfrm>
              <a:off x="9577201" y="3445786"/>
              <a:ext cx="670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He</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cxnSp>
          <p:nvCxnSpPr>
            <p:cNvPr id="58" name="直線矢印コネクタ 57">
              <a:extLst>
                <a:ext uri="{FF2B5EF4-FFF2-40B4-BE49-F238E27FC236}">
                  <a16:creationId xmlns:a16="http://schemas.microsoft.com/office/drawing/2014/main" id="{AD20086E-1DBC-A644-9FBD-8C961BA53E14}"/>
                </a:ext>
              </a:extLst>
            </p:cNvPr>
            <p:cNvCxnSpPr>
              <a:stCxn id="55" idx="3"/>
            </p:cNvCxnSpPr>
            <p:nvPr/>
          </p:nvCxnSpPr>
          <p:spPr>
            <a:xfrm flipV="1">
              <a:off x="8789723" y="2726888"/>
              <a:ext cx="505847" cy="730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直線矢印コネクタ 59">
              <a:extLst>
                <a:ext uri="{FF2B5EF4-FFF2-40B4-BE49-F238E27FC236}">
                  <a16:creationId xmlns:a16="http://schemas.microsoft.com/office/drawing/2014/main" id="{20216084-5AC6-964D-8401-D48F5E35C342}"/>
                </a:ext>
              </a:extLst>
            </p:cNvPr>
            <p:cNvCxnSpPr>
              <a:stCxn id="54" idx="1"/>
            </p:cNvCxnSpPr>
            <p:nvPr/>
          </p:nvCxnSpPr>
          <p:spPr>
            <a:xfrm flipH="1" flipV="1">
              <a:off x="9739681" y="2701433"/>
              <a:ext cx="243511" cy="838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直線矢印コネクタ 61">
              <a:extLst>
                <a:ext uri="{FF2B5EF4-FFF2-40B4-BE49-F238E27FC236}">
                  <a16:creationId xmlns:a16="http://schemas.microsoft.com/office/drawing/2014/main" id="{01D462B9-15A7-2D46-A314-87ADB0BC7B8D}"/>
                </a:ext>
              </a:extLst>
            </p:cNvPr>
            <p:cNvCxnSpPr/>
            <p:nvPr/>
          </p:nvCxnSpPr>
          <p:spPr>
            <a:xfrm flipH="1" flipV="1">
              <a:off x="9285487" y="3316467"/>
              <a:ext cx="291714" cy="2709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テキスト ボックス 62">
              <a:extLst>
                <a:ext uri="{FF2B5EF4-FFF2-40B4-BE49-F238E27FC236}">
                  <a16:creationId xmlns:a16="http://schemas.microsoft.com/office/drawing/2014/main" id="{AC2849FC-F272-C84D-83C7-92EBCBA35395}"/>
                </a:ext>
              </a:extLst>
            </p:cNvPr>
            <p:cNvSpPr txBox="1"/>
            <p:nvPr/>
          </p:nvSpPr>
          <p:spPr>
            <a:xfrm>
              <a:off x="10004234" y="1627200"/>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endParaRPr kumimoji="1" lang="ja-JP" altLang="en-US" sz="1800" b="0" i="0" u="none" strike="noStrike" kern="1200" cap="none" spc="0" normalizeH="0" baseline="30000" noProof="0">
                <a:ln>
                  <a:noFill/>
                </a:ln>
                <a:solidFill>
                  <a:prstClr val="black"/>
                </a:solidFill>
                <a:effectLst/>
                <a:uLnTx/>
                <a:uFillTx/>
                <a:latin typeface="Symbol" pitchFamily="2" charset="2"/>
                <a:ea typeface="ＭＳ Ｐゴシック" panose="020B0600070205080204" pitchFamily="34" charset="-128"/>
                <a:cs typeface="+mn-cs"/>
              </a:endParaRPr>
            </a:p>
          </p:txBody>
        </p:sp>
        <p:cxnSp>
          <p:nvCxnSpPr>
            <p:cNvPr id="65" name="直線矢印コネクタ 64">
              <a:extLst>
                <a:ext uri="{FF2B5EF4-FFF2-40B4-BE49-F238E27FC236}">
                  <a16:creationId xmlns:a16="http://schemas.microsoft.com/office/drawing/2014/main" id="{0BC98E0E-E5BA-E944-B4E6-740D2169F8A9}"/>
                </a:ext>
              </a:extLst>
            </p:cNvPr>
            <p:cNvCxnSpPr>
              <a:stCxn id="63" idx="1"/>
            </p:cNvCxnSpPr>
            <p:nvPr/>
          </p:nvCxnSpPr>
          <p:spPr>
            <a:xfrm flipH="1">
              <a:off x="9739681" y="1811866"/>
              <a:ext cx="264553" cy="52979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テキスト ボックス 66">
            <a:extLst>
              <a:ext uri="{FF2B5EF4-FFF2-40B4-BE49-F238E27FC236}">
                <a16:creationId xmlns:a16="http://schemas.microsoft.com/office/drawing/2014/main" id="{38AD820C-5D67-5F4A-8023-416B9B14233F}"/>
              </a:ext>
            </a:extLst>
          </p:cNvPr>
          <p:cNvSpPr txBox="1"/>
          <p:nvPr/>
        </p:nvSpPr>
        <p:spPr>
          <a:xfrm>
            <a:off x="8398629" y="853597"/>
            <a:ext cx="22023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IRRAWADDY event</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8" name="テキスト ボックス 67">
            <a:extLst>
              <a:ext uri="{FF2B5EF4-FFF2-40B4-BE49-F238E27FC236}">
                <a16:creationId xmlns:a16="http://schemas.microsoft.com/office/drawing/2014/main" id="{68F15445-E489-C440-83D0-3DD026D1F866}"/>
              </a:ext>
            </a:extLst>
          </p:cNvPr>
          <p:cNvSpPr txBox="1"/>
          <p:nvPr/>
        </p:nvSpPr>
        <p:spPr>
          <a:xfrm>
            <a:off x="8493047" y="4336716"/>
            <a:ext cx="300133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M. Yoshimoto et al., PTEP. 2021, 073D02</a:t>
            </a:r>
            <a:endParaRPr kumimoji="1" lang="ja-JP" altLang="en-US" sz="12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69" name="テキスト ボックス 68">
            <a:extLst>
              <a:ext uri="{FF2B5EF4-FFF2-40B4-BE49-F238E27FC236}">
                <a16:creationId xmlns:a16="http://schemas.microsoft.com/office/drawing/2014/main" id="{5277D591-86D8-AF4E-AF53-BAB2BD48A5BF}"/>
              </a:ext>
            </a:extLst>
          </p:cNvPr>
          <p:cNvSpPr txBox="1"/>
          <p:nvPr/>
        </p:nvSpPr>
        <p:spPr>
          <a:xfrm>
            <a:off x="8154663" y="4718382"/>
            <a:ext cx="39003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1</a:t>
            </a:r>
            <a:r>
              <a:rPr kumimoji="1" lang="en-US" altLang="ja-JP" sz="1800" b="0" i="0" u="none" strike="noStrike" kern="1200" cap="none" spc="0" normalizeH="0" baseline="30000" noProof="0" dirty="0">
                <a:ln>
                  <a:noFill/>
                </a:ln>
                <a:solidFill>
                  <a:srgbClr val="00B050"/>
                </a:solidFill>
                <a:effectLst/>
                <a:uLnTx/>
                <a:uFillTx/>
                <a:latin typeface="Arial" panose="020B0604020202020204"/>
                <a:ea typeface="ＭＳ Ｐゴシック" panose="020B0600070205080204" pitchFamily="34" charset="-128"/>
                <a:cs typeface="+mn-cs"/>
              </a:rPr>
              <a:t>st</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 observation of nuclear s-sate of </a:t>
            </a:r>
            <a:r>
              <a:rPr kumimoji="1" lang="en-US" altLang="ja-JP" sz="1800" b="0" i="0" u="none" strike="noStrike" kern="1200" cap="none" spc="0" normalizeH="0" baseline="0" noProof="0" dirty="0">
                <a:ln>
                  <a:noFill/>
                </a:ln>
                <a:solidFill>
                  <a:srgbClr val="00B050"/>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 </a:t>
            </a:r>
            <a:r>
              <a:rPr kumimoji="1" lang="en-US" altLang="ja-JP" sz="1800" b="0" i="0" u="none" strike="noStrike" kern="1200" cap="none" spc="0" normalizeH="0" baseline="0" noProof="0" dirty="0" err="1">
                <a:ln>
                  <a:noFill/>
                </a:ln>
                <a:solidFill>
                  <a:srgbClr val="00B050"/>
                </a:solidFill>
                <a:effectLst/>
                <a:uLnTx/>
                <a:uFillTx/>
                <a:latin typeface="Arial" panose="020B0604020202020204"/>
                <a:ea typeface="ＭＳ Ｐゴシック" panose="020B0600070205080204" pitchFamily="34" charset="-128"/>
                <a:cs typeface="+mn-cs"/>
              </a:rPr>
              <a:t>hypernucleus</a:t>
            </a:r>
            <a:endParaRPr kumimoji="1" lang="ja-JP" altLang="en-US" sz="1800" b="0" i="0" u="none" strike="noStrike" kern="1200" cap="none" spc="0" normalizeH="0" baseline="0" noProof="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72" name="テキスト ボックス 71">
            <a:extLst>
              <a:ext uri="{FF2B5EF4-FFF2-40B4-BE49-F238E27FC236}">
                <a16:creationId xmlns:a16="http://schemas.microsoft.com/office/drawing/2014/main" id="{6CB12AED-84BE-6040-9ACC-315EB6668C96}"/>
              </a:ext>
            </a:extLst>
          </p:cNvPr>
          <p:cNvSpPr txBox="1"/>
          <p:nvPr/>
        </p:nvSpPr>
        <p:spPr>
          <a:xfrm>
            <a:off x="7964823" y="499304"/>
            <a:ext cx="37721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14</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N </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He +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5</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sym typeface="Wingdings" pitchFamily="2" charset="2"/>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He + </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4</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sym typeface="Wingdings" pitchFamily="2" charset="2"/>
              </a:rPr>
              <a:t>He + n</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AF08A28F-0CD7-E441-9744-8AA42BFCC4A4}"/>
                  </a:ext>
                </a:extLst>
              </p:cNvPr>
              <p:cNvSpPr txBox="1"/>
              <p:nvPr/>
            </p:nvSpPr>
            <p:spPr>
              <a:xfrm>
                <a:off x="8493047" y="5832096"/>
                <a:ext cx="305008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itchFamily="2" charset="2"/>
                    <a:ea typeface="ＭＳ Ｐゴシック" panose="020B0600070205080204" pitchFamily="34" charset="-128"/>
                    <a:cs typeface="+mn-cs"/>
                  </a:rPr>
                  <a:t>X-</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 6.27 </a:t>
                </a:r>
                <a14:m>
                  <m:oMath xmlns:m="http://schemas.openxmlformats.org/officeDocument/2006/math">
                    <m:r>
                      <a:rPr kumimoji="1" lang="en-US" altLang="ja-JP"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0.27 MeV</a:t>
                </a:r>
              </a:p>
            </p:txBody>
          </p:sp>
        </mc:Choice>
        <mc:Fallback xmlns="">
          <p:sp>
            <p:nvSpPr>
              <p:cNvPr id="73" name="テキスト ボックス 72">
                <a:extLst>
                  <a:ext uri="{FF2B5EF4-FFF2-40B4-BE49-F238E27FC236}">
                    <a16:creationId xmlns:a16="http://schemas.microsoft.com/office/drawing/2014/main" id="{AF08A28F-0CD7-E441-9744-8AA42BFCC4A4}"/>
                  </a:ext>
                </a:extLst>
              </p:cNvPr>
              <p:cNvSpPr txBox="1">
                <a:spLocks noRot="1" noChangeAspect="1" noMove="1" noResize="1" noEditPoints="1" noAdjustHandles="1" noChangeArrowheads="1" noChangeShapeType="1" noTextEdit="1"/>
              </p:cNvSpPr>
              <p:nvPr/>
            </p:nvSpPr>
            <p:spPr>
              <a:xfrm>
                <a:off x="8493047" y="5832096"/>
                <a:ext cx="3050080" cy="369332"/>
              </a:xfrm>
              <a:prstGeom prst="rect">
                <a:avLst/>
              </a:prstGeom>
              <a:blipFill>
                <a:blip r:embed="rId9"/>
                <a:stretch>
                  <a:fillRect l="-1240" t="-10000" b="-23333"/>
                </a:stretch>
              </a:blipFill>
            </p:spPr>
            <p:txBody>
              <a:bodyPr/>
              <a:lstStyle/>
              <a:p>
                <a:r>
                  <a:rPr lang="ja-JP" altLang="en-US">
                    <a:noFill/>
                  </a:rPr>
                  <a:t> </a:t>
                </a:r>
              </a:p>
            </p:txBody>
          </p:sp>
        </mc:Fallback>
      </mc:AlternateContent>
      <p:sp>
        <p:nvSpPr>
          <p:cNvPr id="3" name="スライド番号プレースホルダー 2">
            <a:extLst>
              <a:ext uri="{FF2B5EF4-FFF2-40B4-BE49-F238E27FC236}">
                <a16:creationId xmlns:a16="http://schemas.microsoft.com/office/drawing/2014/main" id="{4C08FB27-222C-A84B-81BD-07B500331F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9141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3DB5-7E73-167E-BF1C-07ABBA08BDEC}"/>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FACA319-72B0-F32E-F815-4C1FDBEC1589}"/>
              </a:ext>
            </a:extLst>
          </p:cNvPr>
          <p:cNvSpPr/>
          <p:nvPr/>
        </p:nvSpPr>
        <p:spPr>
          <a:xfrm>
            <a:off x="151601" y="3724109"/>
            <a:ext cx="1981200" cy="308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2" name="タイトル 1">
            <a:extLst>
              <a:ext uri="{FF2B5EF4-FFF2-40B4-BE49-F238E27FC236}">
                <a16:creationId xmlns:a16="http://schemas.microsoft.com/office/drawing/2014/main" id="{AF1D32CD-B71B-2966-4C18-E178F5140BA1}"/>
              </a:ext>
            </a:extLst>
          </p:cNvPr>
          <p:cNvSpPr>
            <a:spLocks noGrp="1"/>
          </p:cNvSpPr>
          <p:nvPr>
            <p:ph type="title"/>
          </p:nvPr>
        </p:nvSpPr>
        <p:spPr>
          <a:xfrm>
            <a:off x="458694" y="75710"/>
            <a:ext cx="10895106" cy="1325563"/>
          </a:xfrm>
        </p:spPr>
        <p:txBody>
          <a:bodyPr/>
          <a:lstStyle/>
          <a:p>
            <a:r>
              <a:rPr kumimoji="1" lang="en-US" altLang="ja-JP" dirty="0" err="1"/>
              <a:t>Hypernuclear</a:t>
            </a:r>
            <a:r>
              <a:rPr kumimoji="1" lang="en-US" altLang="ja-JP" dirty="0"/>
              <a:t> Physics</a:t>
            </a:r>
            <a:endParaRPr kumimoji="1" lang="ja-JP" altLang="en-US"/>
          </a:p>
        </p:txBody>
      </p:sp>
      <p:sp>
        <p:nvSpPr>
          <p:cNvPr id="3" name="コンテンツ プレースホルダー 2">
            <a:extLst>
              <a:ext uri="{FF2B5EF4-FFF2-40B4-BE49-F238E27FC236}">
                <a16:creationId xmlns:a16="http://schemas.microsoft.com/office/drawing/2014/main" id="{B3CD62A2-FFF8-D2E1-1396-495D7BF85716}"/>
              </a:ext>
            </a:extLst>
          </p:cNvPr>
          <p:cNvSpPr>
            <a:spLocks noGrp="1"/>
          </p:cNvSpPr>
          <p:nvPr>
            <p:ph idx="1"/>
          </p:nvPr>
        </p:nvSpPr>
        <p:spPr>
          <a:xfrm>
            <a:off x="458694" y="1224298"/>
            <a:ext cx="11274612" cy="795728"/>
          </a:xfrm>
        </p:spPr>
        <p:txBody>
          <a:bodyPr/>
          <a:lstStyle/>
          <a:p>
            <a:r>
              <a:rPr kumimoji="1" lang="en-US" altLang="ja-JP" dirty="0"/>
              <a:t>Better (generalized) understanding of strong interaction</a:t>
            </a:r>
            <a:endParaRPr kumimoji="1" lang="ja-JP" altLang="en-US"/>
          </a:p>
        </p:txBody>
      </p:sp>
      <p:sp>
        <p:nvSpPr>
          <p:cNvPr id="4" name="テキスト ボックス 3">
            <a:extLst>
              <a:ext uri="{FF2B5EF4-FFF2-40B4-BE49-F238E27FC236}">
                <a16:creationId xmlns:a16="http://schemas.microsoft.com/office/drawing/2014/main" id="{3D83DC60-E259-1B76-83F2-E7355AC69D21}"/>
              </a:ext>
            </a:extLst>
          </p:cNvPr>
          <p:cNvSpPr txBox="1"/>
          <p:nvPr/>
        </p:nvSpPr>
        <p:spPr>
          <a:xfrm>
            <a:off x="458695" y="1908822"/>
            <a:ext cx="45012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Why is spin-orbit force of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L</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 interaction so small?</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 name="テキスト ボックス 4">
            <a:extLst>
              <a:ext uri="{FF2B5EF4-FFF2-40B4-BE49-F238E27FC236}">
                <a16:creationId xmlns:a16="http://schemas.microsoft.com/office/drawing/2014/main" id="{BEA1D3CC-8AB1-F19E-C2A2-BB65E5720BCF}"/>
              </a:ext>
            </a:extLst>
          </p:cNvPr>
          <p:cNvSpPr txBox="1"/>
          <p:nvPr/>
        </p:nvSpPr>
        <p:spPr>
          <a:xfrm>
            <a:off x="4613564" y="1908821"/>
            <a:ext cx="35744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Why is the </a:t>
            </a: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S</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 interaction quite repulsive? </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6" name="テキスト ボックス 5">
            <a:extLst>
              <a:ext uri="{FF2B5EF4-FFF2-40B4-BE49-F238E27FC236}">
                <a16:creationId xmlns:a16="http://schemas.microsoft.com/office/drawing/2014/main" id="{32900D3D-EC8D-743E-EF7E-FCFD353B026E}"/>
              </a:ext>
            </a:extLst>
          </p:cNvPr>
          <p:cNvSpPr txBox="1"/>
          <p:nvPr/>
        </p:nvSpPr>
        <p:spPr>
          <a:xfrm>
            <a:off x="8484232" y="1908821"/>
            <a:ext cx="28695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H-dibaryon resonance ?</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7" name="グループ化 6">
            <a:extLst>
              <a:ext uri="{FF2B5EF4-FFF2-40B4-BE49-F238E27FC236}">
                <a16:creationId xmlns:a16="http://schemas.microsoft.com/office/drawing/2014/main" id="{5566E7FD-4BDF-D236-FC62-D53FFBE325C9}"/>
              </a:ext>
            </a:extLst>
          </p:cNvPr>
          <p:cNvGrpSpPr/>
          <p:nvPr/>
        </p:nvGrpSpPr>
        <p:grpSpPr>
          <a:xfrm>
            <a:off x="212543" y="3942889"/>
            <a:ext cx="1859316" cy="2564612"/>
            <a:chOff x="5013176" y="-2463937"/>
            <a:chExt cx="1394487" cy="1923459"/>
          </a:xfrm>
        </p:grpSpPr>
        <p:grpSp>
          <p:nvGrpSpPr>
            <p:cNvPr id="8" name="グループ化 7">
              <a:extLst>
                <a:ext uri="{FF2B5EF4-FFF2-40B4-BE49-F238E27FC236}">
                  <a16:creationId xmlns:a16="http://schemas.microsoft.com/office/drawing/2014/main" id="{82FA68B3-4931-A708-5B9D-8CCA36EE55CF}"/>
                </a:ext>
              </a:extLst>
            </p:cNvPr>
            <p:cNvGrpSpPr/>
            <p:nvPr/>
          </p:nvGrpSpPr>
          <p:grpSpPr>
            <a:xfrm>
              <a:off x="5013176" y="-2463937"/>
              <a:ext cx="1394487" cy="1631273"/>
              <a:chOff x="3861048" y="-2031889"/>
              <a:chExt cx="1394487" cy="1631273"/>
            </a:xfrm>
          </p:grpSpPr>
          <p:pic>
            <p:nvPicPr>
              <p:cNvPr id="10" name="Picture 5" descr="all_gamma_levels6cor">
                <a:extLst>
                  <a:ext uri="{FF2B5EF4-FFF2-40B4-BE49-F238E27FC236}">
                    <a16:creationId xmlns:a16="http://schemas.microsoft.com/office/drawing/2014/main" id="{5787DEBD-5FE7-CAB0-4BAA-42D1AF18FE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141" t="8033" r="23201" b="65507"/>
              <a:stretch/>
            </p:blipFill>
            <p:spPr bwMode="auto">
              <a:xfrm>
                <a:off x="3861048" y="-1604714"/>
                <a:ext cx="1381329" cy="120409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5" descr="all_gamma_levels6cor">
                <a:extLst>
                  <a:ext uri="{FF2B5EF4-FFF2-40B4-BE49-F238E27FC236}">
                    <a16:creationId xmlns:a16="http://schemas.microsoft.com/office/drawing/2014/main" id="{60EB3EAB-D44B-BA54-56B7-EA9D32DC59F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142" t="715" r="23004" b="94152"/>
              <a:stretch/>
            </p:blipFill>
            <p:spPr bwMode="auto">
              <a:xfrm>
                <a:off x="3861048" y="-2031889"/>
                <a:ext cx="1394487" cy="23358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9" name="Picture 5" descr="all_gamma_levels6cor">
              <a:extLst>
                <a:ext uri="{FF2B5EF4-FFF2-40B4-BE49-F238E27FC236}">
                  <a16:creationId xmlns:a16="http://schemas.microsoft.com/office/drawing/2014/main" id="{C37C511B-E357-63CE-BB71-17396A83E8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959" t="34456" r="24766" b="58703"/>
            <a:stretch/>
          </p:blipFill>
          <p:spPr bwMode="auto">
            <a:xfrm>
              <a:off x="5142960" y="-851764"/>
              <a:ext cx="1021404" cy="311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2" name="Picture 5" descr="all_gamma_levels6cor">
            <a:extLst>
              <a:ext uri="{FF2B5EF4-FFF2-40B4-BE49-F238E27FC236}">
                <a16:creationId xmlns:a16="http://schemas.microsoft.com/office/drawing/2014/main" id="{0F6455D5-0733-69EC-B018-420FE690EF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263" t="49081" r="38688"/>
          <a:stretch/>
        </p:blipFill>
        <p:spPr bwMode="auto">
          <a:xfrm>
            <a:off x="2071860" y="3724109"/>
            <a:ext cx="1965763" cy="30892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0" name="グループ化 29">
            <a:extLst>
              <a:ext uri="{FF2B5EF4-FFF2-40B4-BE49-F238E27FC236}">
                <a16:creationId xmlns:a16="http://schemas.microsoft.com/office/drawing/2014/main" id="{8E16CC38-F915-164B-46A5-9CCD2FFB10A5}"/>
              </a:ext>
            </a:extLst>
          </p:cNvPr>
          <p:cNvGrpSpPr/>
          <p:nvPr/>
        </p:nvGrpSpPr>
        <p:grpSpPr>
          <a:xfrm>
            <a:off x="209861" y="2401346"/>
            <a:ext cx="1784385" cy="1458456"/>
            <a:chOff x="7070510" y="3350043"/>
            <a:chExt cx="1784385" cy="1458456"/>
          </a:xfrm>
        </p:grpSpPr>
        <p:grpSp>
          <p:nvGrpSpPr>
            <p:cNvPr id="27" name="グループ化 26">
              <a:extLst>
                <a:ext uri="{FF2B5EF4-FFF2-40B4-BE49-F238E27FC236}">
                  <a16:creationId xmlns:a16="http://schemas.microsoft.com/office/drawing/2014/main" id="{FE317224-7833-58C1-8EB8-7547403531A2}"/>
                </a:ext>
              </a:extLst>
            </p:cNvPr>
            <p:cNvGrpSpPr/>
            <p:nvPr/>
          </p:nvGrpSpPr>
          <p:grpSpPr>
            <a:xfrm>
              <a:off x="7070510" y="3350043"/>
              <a:ext cx="1784385" cy="1458456"/>
              <a:chOff x="7070510" y="3350043"/>
              <a:chExt cx="1784385" cy="1458456"/>
            </a:xfrm>
          </p:grpSpPr>
          <p:sp>
            <p:nvSpPr>
              <p:cNvPr id="16" name="円/楕円 15">
                <a:extLst>
                  <a:ext uri="{FF2B5EF4-FFF2-40B4-BE49-F238E27FC236}">
                    <a16:creationId xmlns:a16="http://schemas.microsoft.com/office/drawing/2014/main" id="{B19F7CE9-CF80-E7D5-4958-DA2A569099E1}"/>
                  </a:ext>
                </a:extLst>
              </p:cNvPr>
              <p:cNvSpPr/>
              <p:nvPr/>
            </p:nvSpPr>
            <p:spPr>
              <a:xfrm>
                <a:off x="7070510" y="3885169"/>
                <a:ext cx="1784385" cy="73879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14" name="円/楕円 26">
                <a:extLst>
                  <a:ext uri="{FF2B5EF4-FFF2-40B4-BE49-F238E27FC236}">
                    <a16:creationId xmlns:a16="http://schemas.microsoft.com/office/drawing/2014/main" id="{88901DE8-9502-E037-4DBC-361ED7B7BF83}"/>
                  </a:ext>
                </a:extLst>
              </p:cNvPr>
              <p:cNvSpPr/>
              <p:nvPr/>
            </p:nvSpPr>
            <p:spPr>
              <a:xfrm>
                <a:off x="7189770" y="4162168"/>
                <a:ext cx="646331" cy="646331"/>
              </a:xfrm>
              <a:prstGeom prst="ellipse">
                <a:avLst/>
              </a:prstGeom>
              <a:gradFill flip="none" rotWithShape="1">
                <a:gsLst>
                  <a:gs pos="0">
                    <a:srgbClr val="FFFFFF"/>
                  </a:gs>
                  <a:gs pos="23000">
                    <a:srgbClr val="0070C0"/>
                  </a:gs>
                  <a:gs pos="69000">
                    <a:srgbClr val="002060"/>
                  </a:gs>
                  <a:gs pos="97000">
                    <a:schemeClr val="accent5">
                      <a:lumMod val="50000"/>
                    </a:scheme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5" name="円/楕円 26">
                <a:extLst>
                  <a:ext uri="{FF2B5EF4-FFF2-40B4-BE49-F238E27FC236}">
                    <a16:creationId xmlns:a16="http://schemas.microsoft.com/office/drawing/2014/main" id="{A70D5303-2C3D-3FC1-DF26-35AEC189DAF8}"/>
                  </a:ext>
                </a:extLst>
              </p:cNvPr>
              <p:cNvSpPr/>
              <p:nvPr/>
            </p:nvSpPr>
            <p:spPr>
              <a:xfrm>
                <a:off x="8022332" y="3599876"/>
                <a:ext cx="646331" cy="646331"/>
              </a:xfrm>
              <a:prstGeom prst="ellipse">
                <a:avLst/>
              </a:prstGeom>
              <a:gradFill flip="none" rotWithShape="1">
                <a:gsLst>
                  <a:gs pos="0">
                    <a:srgbClr val="FFFFFF"/>
                  </a:gs>
                  <a:gs pos="23000">
                    <a:srgbClr val="0070C0"/>
                  </a:gs>
                  <a:gs pos="69000">
                    <a:srgbClr val="002060"/>
                  </a:gs>
                  <a:gs pos="97000">
                    <a:schemeClr val="accent5">
                      <a:lumMod val="50000"/>
                    </a:scheme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7" name="円/楕円 24">
                <a:extLst>
                  <a:ext uri="{FF2B5EF4-FFF2-40B4-BE49-F238E27FC236}">
                    <a16:creationId xmlns:a16="http://schemas.microsoft.com/office/drawing/2014/main" id="{16F32272-5027-A472-84EF-6AD2F870B0EA}"/>
                  </a:ext>
                </a:extLst>
              </p:cNvPr>
              <p:cNvSpPr/>
              <p:nvPr/>
            </p:nvSpPr>
            <p:spPr>
              <a:xfrm>
                <a:off x="7786448" y="4040889"/>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19" name="直線矢印コネクタ 18">
                <a:extLst>
                  <a:ext uri="{FF2B5EF4-FFF2-40B4-BE49-F238E27FC236}">
                    <a16:creationId xmlns:a16="http://schemas.microsoft.com/office/drawing/2014/main" id="{ADB9C245-A3E4-1943-9FE4-D281CCB0C60B}"/>
                  </a:ext>
                </a:extLst>
              </p:cNvPr>
              <p:cNvCxnSpPr/>
              <p:nvPr/>
            </p:nvCxnSpPr>
            <p:spPr>
              <a:xfrm flipV="1">
                <a:off x="7955360" y="3712025"/>
                <a:ext cx="0" cy="422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87AF8EA-05A7-0AA1-F0A5-14E458B1B538}"/>
                  </a:ext>
                </a:extLst>
              </p:cNvPr>
              <p:cNvCxnSpPr>
                <a:endCxn id="16" idx="5"/>
              </p:cNvCxnSpPr>
              <p:nvPr/>
            </p:nvCxnSpPr>
            <p:spPr>
              <a:xfrm>
                <a:off x="8484232" y="4454736"/>
                <a:ext cx="109346" cy="61032"/>
              </a:xfrm>
              <a:prstGeom prst="line">
                <a:avLst/>
              </a:prstGeom>
              <a:ln w="57150"/>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3ECB578D-D7AB-2C87-F78C-19D87B19FBD8}"/>
                  </a:ext>
                </a:extLst>
              </p:cNvPr>
              <p:cNvCxnSpPr>
                <a:endCxn id="16" idx="5"/>
              </p:cNvCxnSpPr>
              <p:nvPr/>
            </p:nvCxnSpPr>
            <p:spPr>
              <a:xfrm flipV="1">
                <a:off x="8484232" y="4515768"/>
                <a:ext cx="109346" cy="108194"/>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直線矢印コネクタ 23">
                <a:extLst>
                  <a:ext uri="{FF2B5EF4-FFF2-40B4-BE49-F238E27FC236}">
                    <a16:creationId xmlns:a16="http://schemas.microsoft.com/office/drawing/2014/main" id="{EA2D8050-F9FF-3565-B415-B7D621F98EEE}"/>
                  </a:ext>
                </a:extLst>
              </p:cNvPr>
              <p:cNvCxnSpPr/>
              <p:nvPr/>
            </p:nvCxnSpPr>
            <p:spPr>
              <a:xfrm flipV="1">
                <a:off x="7615391" y="3666389"/>
                <a:ext cx="0" cy="422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8DABE80A-207B-5494-324D-BB425575E5C4}"/>
                      </a:ext>
                    </a:extLst>
                  </p:cNvPr>
                  <p:cNvSpPr txBox="1"/>
                  <p:nvPr/>
                </p:nvSpPr>
                <p:spPr>
                  <a:xfrm>
                    <a:off x="7659420" y="3350043"/>
                    <a:ext cx="4899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e>
                            <m:sub>
                              <m:r>
                                <m:rPr>
                                  <m:sty m:val="p"/>
                                </m:rPr>
                                <a:rPr kumimoji="1" lang="el-GR"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Λ</m:t>
                              </m:r>
                            </m:sub>
                          </m:sSub>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5" name="テキスト ボックス 24">
                    <a:extLst>
                      <a:ext uri="{FF2B5EF4-FFF2-40B4-BE49-F238E27FC236}">
                        <a16:creationId xmlns:a16="http://schemas.microsoft.com/office/drawing/2014/main" id="{3ECED474-FE24-A26F-0662-BF5458DFB96E}"/>
                      </a:ext>
                    </a:extLst>
                  </p:cNvPr>
                  <p:cNvSpPr txBox="1">
                    <a:spLocks noRot="1" noChangeAspect="1" noMove="1" noResize="1" noEditPoints="1" noAdjustHandles="1" noChangeArrowheads="1" noChangeShapeType="1" noTextEdit="1"/>
                  </p:cNvSpPr>
                  <p:nvPr/>
                </p:nvSpPr>
                <p:spPr>
                  <a:xfrm>
                    <a:off x="7659420" y="3350043"/>
                    <a:ext cx="489941" cy="369332"/>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932602F4-A67D-EFB7-A05B-8AA86F1275CC}"/>
                      </a:ext>
                    </a:extLst>
                  </p:cNvPr>
                  <p:cNvSpPr txBox="1"/>
                  <p:nvPr/>
                </p:nvSpPr>
                <p:spPr>
                  <a:xfrm>
                    <a:off x="7287064" y="3429000"/>
                    <a:ext cx="391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26" name="テキスト ボックス 25">
                    <a:extLst>
                      <a:ext uri="{FF2B5EF4-FFF2-40B4-BE49-F238E27FC236}">
                        <a16:creationId xmlns:a16="http://schemas.microsoft.com/office/drawing/2014/main" id="{E0A607A2-8B92-F337-7D4E-A7CF81058458}"/>
                      </a:ext>
                    </a:extLst>
                  </p:cNvPr>
                  <p:cNvSpPr txBox="1">
                    <a:spLocks noRot="1" noChangeAspect="1" noMove="1" noResize="1" noEditPoints="1" noAdjustHandles="1" noChangeArrowheads="1" noChangeShapeType="1" noTextEdit="1"/>
                  </p:cNvSpPr>
                  <p:nvPr/>
                </p:nvSpPr>
                <p:spPr>
                  <a:xfrm>
                    <a:off x="7287064" y="3429000"/>
                    <a:ext cx="391389" cy="369332"/>
                  </a:xfrm>
                  <a:prstGeom prst="rect">
                    <a:avLst/>
                  </a:prstGeom>
                  <a:blipFill>
                    <a:blip r:embed="rId5"/>
                    <a:stretch>
                      <a:fillRect/>
                    </a:stretch>
                  </a:blipFill>
                </p:spPr>
                <p:txBody>
                  <a:bodyPr/>
                  <a:lstStyle/>
                  <a:p>
                    <a:r>
                      <a:rPr lang="ja-JP" altLang="en-US">
                        <a:noFill/>
                      </a:rPr>
                      <a:t> </a:t>
                    </a:r>
                  </a:p>
                </p:txBody>
              </p:sp>
            </mc:Fallback>
          </mc:AlternateContent>
        </p:grpSp>
        <p:sp>
          <p:nvSpPr>
            <p:cNvPr id="28" name="テキスト ボックス 27">
              <a:extLst>
                <a:ext uri="{FF2B5EF4-FFF2-40B4-BE49-F238E27FC236}">
                  <a16:creationId xmlns:a16="http://schemas.microsoft.com/office/drawing/2014/main" id="{17FD16F3-11F2-73B3-AE3A-4E1DEBB82C46}"/>
                </a:ext>
              </a:extLst>
            </p:cNvPr>
            <p:cNvSpPr txBox="1"/>
            <p:nvPr/>
          </p:nvSpPr>
          <p:spPr>
            <a:xfrm>
              <a:off x="7328880" y="4300796"/>
              <a:ext cx="330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Symbol" pitchFamily="2" charset="2"/>
                  <a:ea typeface="+mn-ea"/>
                  <a:cs typeface="+mn-cs"/>
                </a:rPr>
                <a:t>a</a:t>
              </a:r>
              <a:endParaRPr kumimoji="1" lang="ja-JP" altLang="en-US" sz="1800" b="0" i="0" u="none" strike="noStrike" kern="1200" cap="none" spc="0" normalizeH="0" baseline="0" noProof="0">
                <a:ln>
                  <a:noFill/>
                </a:ln>
                <a:solidFill>
                  <a:srgbClr val="FFFFFF"/>
                </a:solidFill>
                <a:effectLst/>
                <a:uLnTx/>
                <a:uFillTx/>
                <a:latin typeface="Symbol" pitchFamily="2" charset="2"/>
                <a:ea typeface="+mn-ea"/>
                <a:cs typeface="+mn-cs"/>
              </a:endParaRPr>
            </a:p>
          </p:txBody>
        </p:sp>
        <p:sp>
          <p:nvSpPr>
            <p:cNvPr id="29" name="テキスト ボックス 28">
              <a:extLst>
                <a:ext uri="{FF2B5EF4-FFF2-40B4-BE49-F238E27FC236}">
                  <a16:creationId xmlns:a16="http://schemas.microsoft.com/office/drawing/2014/main" id="{CB85DA1E-61A8-83A7-A84D-84F5B41EA9A8}"/>
                </a:ext>
              </a:extLst>
            </p:cNvPr>
            <p:cNvSpPr txBox="1"/>
            <p:nvPr/>
          </p:nvSpPr>
          <p:spPr>
            <a:xfrm>
              <a:off x="8223252" y="3746945"/>
              <a:ext cx="330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FFFF"/>
                  </a:solidFill>
                  <a:effectLst/>
                  <a:uLnTx/>
                  <a:uFillTx/>
                  <a:latin typeface="Symbol" pitchFamily="2" charset="2"/>
                  <a:ea typeface="+mn-ea"/>
                  <a:cs typeface="+mn-cs"/>
                </a:rPr>
                <a:t>a</a:t>
              </a:r>
              <a:endParaRPr kumimoji="1" lang="ja-JP" altLang="en-US" sz="1800" b="0" i="0" u="none" strike="noStrike" kern="1200" cap="none" spc="0" normalizeH="0" baseline="0" noProof="0">
                <a:ln>
                  <a:noFill/>
                </a:ln>
                <a:solidFill>
                  <a:srgbClr val="FFFFFF"/>
                </a:solidFill>
                <a:effectLst/>
                <a:uLnTx/>
                <a:uFillTx/>
                <a:latin typeface="Symbol" pitchFamily="2" charset="2"/>
                <a:ea typeface="+mn-ea"/>
                <a:cs typeface="+mn-cs"/>
              </a:endParaRPr>
            </a:p>
          </p:txBody>
        </p:sp>
      </p:grpSp>
      <p:grpSp>
        <p:nvGrpSpPr>
          <p:cNvPr id="31" name="グループ化 30">
            <a:extLst>
              <a:ext uri="{FF2B5EF4-FFF2-40B4-BE49-F238E27FC236}">
                <a16:creationId xmlns:a16="http://schemas.microsoft.com/office/drawing/2014/main" id="{2A806FB3-D445-CA86-D6B3-C4A143B21AAF}"/>
              </a:ext>
            </a:extLst>
          </p:cNvPr>
          <p:cNvGrpSpPr/>
          <p:nvPr/>
        </p:nvGrpSpPr>
        <p:grpSpPr>
          <a:xfrm>
            <a:off x="2083646" y="2530991"/>
            <a:ext cx="1980079" cy="1200541"/>
            <a:chOff x="7070510" y="3587255"/>
            <a:chExt cx="1980079" cy="1200541"/>
          </a:xfrm>
        </p:grpSpPr>
        <p:grpSp>
          <p:nvGrpSpPr>
            <p:cNvPr id="32" name="グループ化 31">
              <a:extLst>
                <a:ext uri="{FF2B5EF4-FFF2-40B4-BE49-F238E27FC236}">
                  <a16:creationId xmlns:a16="http://schemas.microsoft.com/office/drawing/2014/main" id="{35DCA2BD-E560-FA77-B78C-D62E9633DDD9}"/>
                </a:ext>
              </a:extLst>
            </p:cNvPr>
            <p:cNvGrpSpPr/>
            <p:nvPr/>
          </p:nvGrpSpPr>
          <p:grpSpPr>
            <a:xfrm>
              <a:off x="7070510" y="3587255"/>
              <a:ext cx="1980079" cy="1200541"/>
              <a:chOff x="7070510" y="3587255"/>
              <a:chExt cx="1980079" cy="1200541"/>
            </a:xfrm>
          </p:grpSpPr>
          <p:sp>
            <p:nvSpPr>
              <p:cNvPr id="35" name="円/楕円 34">
                <a:extLst>
                  <a:ext uri="{FF2B5EF4-FFF2-40B4-BE49-F238E27FC236}">
                    <a16:creationId xmlns:a16="http://schemas.microsoft.com/office/drawing/2014/main" id="{E9FE0219-E349-0A1B-F523-B49D5D83E70C}"/>
                  </a:ext>
                </a:extLst>
              </p:cNvPr>
              <p:cNvSpPr/>
              <p:nvPr/>
            </p:nvSpPr>
            <p:spPr>
              <a:xfrm>
                <a:off x="7070510" y="3885169"/>
                <a:ext cx="1784385" cy="73879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円/楕円 26">
                <a:extLst>
                  <a:ext uri="{FF2B5EF4-FFF2-40B4-BE49-F238E27FC236}">
                    <a16:creationId xmlns:a16="http://schemas.microsoft.com/office/drawing/2014/main" id="{E133B0B8-32E9-3319-52E6-8E79D1FF2C65}"/>
                  </a:ext>
                </a:extLst>
              </p:cNvPr>
              <p:cNvSpPr/>
              <p:nvPr/>
            </p:nvSpPr>
            <p:spPr>
              <a:xfrm>
                <a:off x="7486440" y="3587255"/>
                <a:ext cx="885246" cy="885246"/>
              </a:xfrm>
              <a:prstGeom prst="ellipse">
                <a:avLst/>
              </a:prstGeom>
              <a:gradFill flip="none" rotWithShape="1">
                <a:gsLst>
                  <a:gs pos="0">
                    <a:srgbClr val="FFFFFF"/>
                  </a:gs>
                  <a:gs pos="23000">
                    <a:srgbClr val="0070C0"/>
                  </a:gs>
                  <a:gs pos="69000">
                    <a:srgbClr val="002060"/>
                  </a:gs>
                  <a:gs pos="97000">
                    <a:schemeClr val="accent5">
                      <a:lumMod val="50000"/>
                    </a:scheme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38" name="円/楕円 24">
                <a:extLst>
                  <a:ext uri="{FF2B5EF4-FFF2-40B4-BE49-F238E27FC236}">
                    <a16:creationId xmlns:a16="http://schemas.microsoft.com/office/drawing/2014/main" id="{44C0F123-D455-956F-DDEA-F8497A14E05F}"/>
                  </a:ext>
                </a:extLst>
              </p:cNvPr>
              <p:cNvSpPr/>
              <p:nvPr/>
            </p:nvSpPr>
            <p:spPr>
              <a:xfrm>
                <a:off x="8000138" y="444997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39" name="直線矢印コネクタ 38">
                <a:extLst>
                  <a:ext uri="{FF2B5EF4-FFF2-40B4-BE49-F238E27FC236}">
                    <a16:creationId xmlns:a16="http://schemas.microsoft.com/office/drawing/2014/main" id="{DD9DC234-E0D2-0763-7E16-CB19B6934F3F}"/>
                  </a:ext>
                </a:extLst>
              </p:cNvPr>
              <p:cNvCxnSpPr/>
              <p:nvPr/>
            </p:nvCxnSpPr>
            <p:spPr>
              <a:xfrm flipV="1">
                <a:off x="8176814" y="4156073"/>
                <a:ext cx="0" cy="42203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3268C7C-7EBF-A4BF-924E-95C42DB27E1E}"/>
                  </a:ext>
                </a:extLst>
              </p:cNvPr>
              <p:cNvCxnSpPr>
                <a:cxnSpLocks/>
                <a:endCxn id="35" idx="5"/>
              </p:cNvCxnSpPr>
              <p:nvPr/>
            </p:nvCxnSpPr>
            <p:spPr>
              <a:xfrm>
                <a:off x="8484232" y="4454736"/>
                <a:ext cx="109346" cy="61032"/>
              </a:xfrm>
              <a:prstGeom prst="line">
                <a:avLst/>
              </a:prstGeom>
              <a:ln w="57150"/>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65813800-3ADC-30F2-9F4A-A43D2A7ACD4C}"/>
                  </a:ext>
                </a:extLst>
              </p:cNvPr>
              <p:cNvCxnSpPr>
                <a:cxnSpLocks/>
                <a:endCxn id="35" idx="5"/>
              </p:cNvCxnSpPr>
              <p:nvPr/>
            </p:nvCxnSpPr>
            <p:spPr>
              <a:xfrm flipV="1">
                <a:off x="8484232" y="4515768"/>
                <a:ext cx="109346" cy="108194"/>
              </a:xfrm>
              <a:prstGeom prst="line">
                <a:avLst/>
              </a:prstGeom>
              <a:ln w="57150"/>
            </p:spPr>
            <p:style>
              <a:lnRef idx="1">
                <a:schemeClr val="dk1"/>
              </a:lnRef>
              <a:fillRef idx="0">
                <a:schemeClr val="dk1"/>
              </a:fillRef>
              <a:effectRef idx="0">
                <a:schemeClr val="dk1"/>
              </a:effectRef>
              <a:fontRef idx="minor">
                <a:schemeClr val="tx1"/>
              </a:fontRef>
            </p:style>
          </p:cxnSp>
          <p:cxnSp>
            <p:nvCxnSpPr>
              <p:cNvPr id="42" name="直線矢印コネクタ 41">
                <a:extLst>
                  <a:ext uri="{FF2B5EF4-FFF2-40B4-BE49-F238E27FC236}">
                    <a16:creationId xmlns:a16="http://schemas.microsoft.com/office/drawing/2014/main" id="{C27BDEA1-871D-E74C-051A-5DC3B30F1F77}"/>
                  </a:ext>
                </a:extLst>
              </p:cNvPr>
              <p:cNvCxnSpPr/>
              <p:nvPr/>
            </p:nvCxnSpPr>
            <p:spPr>
              <a:xfrm flipV="1">
                <a:off x="8601986" y="3715578"/>
                <a:ext cx="0" cy="422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id="{00482059-B09E-5E5C-B25E-A85196FBBE62}"/>
                      </a:ext>
                    </a:extLst>
                  </p:cNvPr>
                  <p:cNvSpPr txBox="1"/>
                  <p:nvPr/>
                </p:nvSpPr>
                <p:spPr>
                  <a:xfrm>
                    <a:off x="7729449" y="4047035"/>
                    <a:ext cx="4899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1" lang="en-US" altLang="ja-JP" sz="1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ctrlPr>
                            </m:sSubPr>
                            <m:e>
                              <m:r>
                                <a:rPr kumimoji="1" lang="en-US" altLang="ja-JP" sz="1800" b="0" i="1" u="none" strike="noStrike" kern="1200" cap="none" spc="0" normalizeH="0" baseline="0" noProof="0" smtClean="0">
                                  <a:ln>
                                    <a:noFill/>
                                  </a:ln>
                                  <a:solidFill>
                                    <a:srgbClr val="FFFFFF"/>
                                  </a:solidFill>
                                  <a:effectLst/>
                                  <a:uLnTx/>
                                  <a:uFillTx/>
                                  <a:latin typeface="Cambria Math" panose="02040503050406030204" pitchFamily="18" charset="0"/>
                                  <a:ea typeface="+mn-ea"/>
                                  <a:cs typeface="+mn-cs"/>
                                </a:rPr>
                                <m:t>𝑠</m:t>
                              </m:r>
                            </m:e>
                            <m:sub>
                              <m:r>
                                <m:rPr>
                                  <m:sty m:val="p"/>
                                </m:rPr>
                                <a:rPr kumimoji="1" lang="el-GR" altLang="ja-JP" sz="1800" b="0" i="1" u="none" strike="noStrike" kern="1200" cap="none" spc="0" normalizeH="0" baseline="0" noProof="0" smtClean="0">
                                  <a:ln>
                                    <a:noFill/>
                                  </a:ln>
                                  <a:solidFill>
                                    <a:srgbClr val="FFFFFF"/>
                                  </a:solidFill>
                                  <a:effectLst/>
                                  <a:uLnTx/>
                                  <a:uFillTx/>
                                  <a:latin typeface="Cambria Math" panose="02040503050406030204" pitchFamily="18" charset="0"/>
                                  <a:ea typeface="Cambria Math" panose="02040503050406030204" pitchFamily="18" charset="0"/>
                                  <a:cs typeface="+mn-cs"/>
                                </a:rPr>
                                <m:t>Λ</m:t>
                              </m:r>
                            </m:sub>
                          </m:sSub>
                        </m:oMath>
                      </m:oMathPara>
                    </a14:m>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Choice>
            <mc:Fallback xmlns="">
              <p:sp>
                <p:nvSpPr>
                  <p:cNvPr id="43" name="テキスト ボックス 42">
                    <a:extLst>
                      <a:ext uri="{FF2B5EF4-FFF2-40B4-BE49-F238E27FC236}">
                        <a16:creationId xmlns:a16="http://schemas.microsoft.com/office/drawing/2014/main" id="{6D8A8510-B146-DCDB-38D5-61AB9D2B055E}"/>
                      </a:ext>
                    </a:extLst>
                  </p:cNvPr>
                  <p:cNvSpPr txBox="1">
                    <a:spLocks noRot="1" noChangeAspect="1" noMove="1" noResize="1" noEditPoints="1" noAdjustHandles="1" noChangeArrowheads="1" noChangeShapeType="1" noTextEdit="1"/>
                  </p:cNvSpPr>
                  <p:nvPr/>
                </p:nvSpPr>
                <p:spPr>
                  <a:xfrm>
                    <a:off x="7729449" y="4047035"/>
                    <a:ext cx="489941" cy="369332"/>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id="{CA76B564-1406-EDD6-2059-93305ECB1586}"/>
                      </a:ext>
                    </a:extLst>
                  </p:cNvPr>
                  <p:cNvSpPr txBox="1"/>
                  <p:nvPr/>
                </p:nvSpPr>
                <p:spPr>
                  <a:xfrm>
                    <a:off x="8659200" y="3606125"/>
                    <a:ext cx="3913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oMath>
                      </m:oMathPara>
                    </a14:m>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44" name="テキスト ボックス 43">
                    <a:extLst>
                      <a:ext uri="{FF2B5EF4-FFF2-40B4-BE49-F238E27FC236}">
                        <a16:creationId xmlns:a16="http://schemas.microsoft.com/office/drawing/2014/main" id="{296FB903-1A98-686F-9AEC-9DEFEB5BE14D}"/>
                      </a:ext>
                    </a:extLst>
                  </p:cNvPr>
                  <p:cNvSpPr txBox="1">
                    <a:spLocks noRot="1" noChangeAspect="1" noMove="1" noResize="1" noEditPoints="1" noAdjustHandles="1" noChangeArrowheads="1" noChangeShapeType="1" noTextEdit="1"/>
                  </p:cNvSpPr>
                  <p:nvPr/>
                </p:nvSpPr>
                <p:spPr>
                  <a:xfrm>
                    <a:off x="8659200" y="3606125"/>
                    <a:ext cx="391389" cy="369332"/>
                  </a:xfrm>
                  <a:prstGeom prst="rect">
                    <a:avLst/>
                  </a:prstGeom>
                  <a:blipFill>
                    <a:blip r:embed="rId7"/>
                    <a:stretch>
                      <a:fillRect/>
                    </a:stretch>
                  </a:blipFill>
                </p:spPr>
                <p:txBody>
                  <a:bodyPr/>
                  <a:lstStyle/>
                  <a:p>
                    <a:r>
                      <a:rPr lang="ja-JP" altLang="en-US">
                        <a:noFill/>
                      </a:rPr>
                      <a:t> </a:t>
                    </a:r>
                  </a:p>
                </p:txBody>
              </p:sp>
            </mc:Fallback>
          </mc:AlternateContent>
        </p:grpSp>
        <p:sp>
          <p:nvSpPr>
            <p:cNvPr id="34" name="テキスト ボックス 33">
              <a:extLst>
                <a:ext uri="{FF2B5EF4-FFF2-40B4-BE49-F238E27FC236}">
                  <a16:creationId xmlns:a16="http://schemas.microsoft.com/office/drawing/2014/main" id="{1B350EDC-C098-076A-74FE-65BC10632930}"/>
                </a:ext>
              </a:extLst>
            </p:cNvPr>
            <p:cNvSpPr txBox="1"/>
            <p:nvPr/>
          </p:nvSpPr>
          <p:spPr>
            <a:xfrm>
              <a:off x="7619975" y="3677351"/>
              <a:ext cx="5212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30000" noProof="0" dirty="0">
                  <a:ln>
                    <a:noFill/>
                  </a:ln>
                  <a:solidFill>
                    <a:srgbClr val="FFFFFF"/>
                  </a:solidFill>
                  <a:effectLst/>
                  <a:uLnTx/>
                  <a:uFillTx/>
                  <a:latin typeface="+mn-lt"/>
                  <a:ea typeface="+mn-ea"/>
                  <a:cs typeface="+mn-cs"/>
                </a:rPr>
                <a:t>12</a:t>
              </a:r>
              <a:r>
                <a:rPr kumimoji="1" lang="en-US" altLang="ja-JP" sz="1800" b="0" i="0" u="none" strike="noStrike" kern="1200" cap="none" spc="0" normalizeH="0" baseline="0" noProof="0" dirty="0">
                  <a:ln>
                    <a:noFill/>
                  </a:ln>
                  <a:solidFill>
                    <a:srgbClr val="FFFFFF"/>
                  </a:solidFill>
                  <a:effectLst/>
                  <a:uLnTx/>
                  <a:uFillTx/>
                  <a:latin typeface="+mn-lt"/>
                  <a:ea typeface="+mn-ea"/>
                  <a:cs typeface="+mn-cs"/>
                </a:rPr>
                <a:t>C</a:t>
              </a:r>
              <a:endParaRPr kumimoji="1" lang="ja-JP" altLang="en-US" sz="1800" b="0" i="0" u="none" strike="noStrike" kern="1200" cap="none" spc="0" normalizeH="0" baseline="0" noProof="0">
                <a:ln>
                  <a:noFill/>
                </a:ln>
                <a:solidFill>
                  <a:srgbClr val="FFFFFF"/>
                </a:solidFill>
                <a:effectLst/>
                <a:uLnTx/>
                <a:uFillTx/>
                <a:latin typeface="Symbol" pitchFamily="2" charset="2"/>
                <a:ea typeface="+mn-ea"/>
                <a:cs typeface="+mn-cs"/>
              </a:endParaRPr>
            </a:p>
          </p:txBody>
        </p:sp>
      </p:grpSp>
      <p:pic>
        <p:nvPicPr>
          <p:cNvPr id="45" name="図 44" descr="タイムライン が含まれている画像&#10;&#10;自動的に生成された説明">
            <a:extLst>
              <a:ext uri="{FF2B5EF4-FFF2-40B4-BE49-F238E27FC236}">
                <a16:creationId xmlns:a16="http://schemas.microsoft.com/office/drawing/2014/main" id="{85D221BA-9FF4-22EF-1717-4F08AC036BDA}"/>
              </a:ext>
            </a:extLst>
          </p:cNvPr>
          <p:cNvPicPr>
            <a:picLocks noChangeAspect="1"/>
          </p:cNvPicPr>
          <p:nvPr/>
        </p:nvPicPr>
        <p:blipFill rotWithShape="1">
          <a:blip r:embed="rId8"/>
          <a:srcRect t="6421" r="23539"/>
          <a:stretch/>
        </p:blipFill>
        <p:spPr>
          <a:xfrm>
            <a:off x="4192217" y="2525337"/>
            <a:ext cx="4234049" cy="3387933"/>
          </a:xfrm>
          <a:prstGeom prst="rect">
            <a:avLst/>
          </a:prstGeom>
        </p:spPr>
      </p:pic>
      <p:grpSp>
        <p:nvGrpSpPr>
          <p:cNvPr id="46" name="グループ化 45">
            <a:extLst>
              <a:ext uri="{FF2B5EF4-FFF2-40B4-BE49-F238E27FC236}">
                <a16:creationId xmlns:a16="http://schemas.microsoft.com/office/drawing/2014/main" id="{BC72510B-D47D-769A-D54E-A6A920E91E0B}"/>
              </a:ext>
            </a:extLst>
          </p:cNvPr>
          <p:cNvGrpSpPr/>
          <p:nvPr/>
        </p:nvGrpSpPr>
        <p:grpSpPr>
          <a:xfrm>
            <a:off x="8737876" y="2480303"/>
            <a:ext cx="2702371" cy="2549740"/>
            <a:chOff x="6407676" y="1545794"/>
            <a:chExt cx="2702371" cy="2549740"/>
          </a:xfrm>
        </p:grpSpPr>
        <p:sp>
          <p:nvSpPr>
            <p:cNvPr id="47" name="角丸四角形 46">
              <a:extLst>
                <a:ext uri="{FF2B5EF4-FFF2-40B4-BE49-F238E27FC236}">
                  <a16:creationId xmlns:a16="http://schemas.microsoft.com/office/drawing/2014/main" id="{060CE33F-99BE-514C-990D-4C1C9025A761}"/>
                </a:ext>
              </a:extLst>
            </p:cNvPr>
            <p:cNvSpPr/>
            <p:nvPr/>
          </p:nvSpPr>
          <p:spPr>
            <a:xfrm>
              <a:off x="6407676" y="1545794"/>
              <a:ext cx="2563149" cy="2549740"/>
            </a:xfrm>
            <a:prstGeom prst="roundRect">
              <a:avLst>
                <a:gd name="adj" fmla="val 94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48" name="グループ化 47">
              <a:extLst>
                <a:ext uri="{FF2B5EF4-FFF2-40B4-BE49-F238E27FC236}">
                  <a16:creationId xmlns:a16="http://schemas.microsoft.com/office/drawing/2014/main" id="{C08F1334-1E16-B081-CB35-6D92288416AB}"/>
                </a:ext>
              </a:extLst>
            </p:cNvPr>
            <p:cNvGrpSpPr/>
            <p:nvPr/>
          </p:nvGrpSpPr>
          <p:grpSpPr>
            <a:xfrm>
              <a:off x="7169174" y="2058973"/>
              <a:ext cx="1054766" cy="1054766"/>
              <a:chOff x="7191105" y="4553949"/>
              <a:chExt cx="1054766" cy="1054766"/>
            </a:xfrm>
          </p:grpSpPr>
          <p:grpSp>
            <p:nvGrpSpPr>
              <p:cNvPr id="51" name="グループ化 50">
                <a:extLst>
                  <a:ext uri="{FF2B5EF4-FFF2-40B4-BE49-F238E27FC236}">
                    <a16:creationId xmlns:a16="http://schemas.microsoft.com/office/drawing/2014/main" id="{32F9FB1A-0F13-3163-944D-2107FF68EF4D}"/>
                  </a:ext>
                </a:extLst>
              </p:cNvPr>
              <p:cNvGrpSpPr/>
              <p:nvPr/>
            </p:nvGrpSpPr>
            <p:grpSpPr>
              <a:xfrm>
                <a:off x="7209445" y="4638156"/>
                <a:ext cx="998419" cy="881855"/>
                <a:chOff x="7209445" y="4638156"/>
                <a:chExt cx="998419" cy="881855"/>
              </a:xfrm>
            </p:grpSpPr>
            <p:cxnSp>
              <p:nvCxnSpPr>
                <p:cNvPr id="53" name="直線矢印コネクタ 52">
                  <a:extLst>
                    <a:ext uri="{FF2B5EF4-FFF2-40B4-BE49-F238E27FC236}">
                      <a16:creationId xmlns:a16="http://schemas.microsoft.com/office/drawing/2014/main" id="{D3B780F1-9DB0-EBB9-1AFA-D80775BE566A}"/>
                    </a:ext>
                  </a:extLst>
                </p:cNvPr>
                <p:cNvCxnSpPr/>
                <p:nvPr/>
              </p:nvCxnSpPr>
              <p:spPr>
                <a:xfrm flipV="1">
                  <a:off x="7384281" y="4873237"/>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CC528170-F320-68B9-393B-6FCA8A23A13B}"/>
                    </a:ext>
                  </a:extLst>
                </p:cNvPr>
                <p:cNvSpPr>
                  <a:spLocks noChangeAspect="1"/>
                </p:cNvSpPr>
                <p:nvPr/>
              </p:nvSpPr>
              <p:spPr>
                <a:xfrm>
                  <a:off x="7269474" y="4980141"/>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55" name="直線矢印コネクタ 54">
                  <a:extLst>
                    <a:ext uri="{FF2B5EF4-FFF2-40B4-BE49-F238E27FC236}">
                      <a16:creationId xmlns:a16="http://schemas.microsoft.com/office/drawing/2014/main" id="{2BD6D113-0F5B-DA87-B595-A1BE8539353B}"/>
                    </a:ext>
                  </a:extLst>
                </p:cNvPr>
                <p:cNvCxnSpPr>
                  <a:cxnSpLocks/>
                </p:cNvCxnSpPr>
                <p:nvPr/>
              </p:nvCxnSpPr>
              <p:spPr>
                <a:xfrm>
                  <a:off x="7578317" y="4704972"/>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84262049-BC96-E14D-C24A-902B2E9AFA52}"/>
                    </a:ext>
                  </a:extLst>
                </p:cNvPr>
                <p:cNvCxnSpPr/>
                <p:nvPr/>
              </p:nvCxnSpPr>
              <p:spPr>
                <a:xfrm flipV="1">
                  <a:off x="7576399" y="5129905"/>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E75D54BF-A1AE-D7EB-25DC-8E1A96870705}"/>
                    </a:ext>
                  </a:extLst>
                </p:cNvPr>
                <p:cNvCxnSpPr>
                  <a:cxnSpLocks/>
                </p:cNvCxnSpPr>
                <p:nvPr/>
              </p:nvCxnSpPr>
              <p:spPr>
                <a:xfrm>
                  <a:off x="7850160" y="5136951"/>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AC53CCA4-711A-49A5-A639-698E1E3599E3}"/>
                    </a:ext>
                  </a:extLst>
                </p:cNvPr>
                <p:cNvCxnSpPr/>
                <p:nvPr/>
              </p:nvCxnSpPr>
              <p:spPr>
                <a:xfrm flipV="1">
                  <a:off x="7850160" y="4638156"/>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3A326EC2-F720-6346-7DB9-32ACD8A7E8CB}"/>
                    </a:ext>
                  </a:extLst>
                </p:cNvPr>
                <p:cNvCxnSpPr>
                  <a:cxnSpLocks/>
                </p:cNvCxnSpPr>
                <p:nvPr/>
              </p:nvCxnSpPr>
              <p:spPr>
                <a:xfrm>
                  <a:off x="8039798" y="4904478"/>
                  <a:ext cx="0" cy="383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円/楕円 59">
                  <a:extLst>
                    <a:ext uri="{FF2B5EF4-FFF2-40B4-BE49-F238E27FC236}">
                      <a16:creationId xmlns:a16="http://schemas.microsoft.com/office/drawing/2014/main" id="{2049D309-0CB5-8E40-7463-048CC8EBDAC0}"/>
                    </a:ext>
                  </a:extLst>
                </p:cNvPr>
                <p:cNvSpPr>
                  <a:spLocks noChangeAspect="1"/>
                </p:cNvSpPr>
                <p:nvPr/>
              </p:nvSpPr>
              <p:spPr>
                <a:xfrm>
                  <a:off x="7458823" y="4753208"/>
                  <a:ext cx="229614" cy="229614"/>
                </a:xfrm>
                <a:prstGeom prst="ellipse">
                  <a:avLst/>
                </a:prstGeom>
                <a:gradFill flip="none" rotWithShape="1">
                  <a:gsLst>
                    <a:gs pos="100000">
                      <a:srgbClr val="0000FF"/>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61" name="円/楕円 60">
                  <a:extLst>
                    <a:ext uri="{FF2B5EF4-FFF2-40B4-BE49-F238E27FC236}">
                      <a16:creationId xmlns:a16="http://schemas.microsoft.com/office/drawing/2014/main" id="{A93A851B-802B-9242-AC6D-9B33625844EE}"/>
                    </a:ext>
                  </a:extLst>
                </p:cNvPr>
                <p:cNvSpPr>
                  <a:spLocks noChangeAspect="1"/>
                </p:cNvSpPr>
                <p:nvPr/>
              </p:nvSpPr>
              <p:spPr>
                <a:xfrm>
                  <a:off x="7735353" y="4732026"/>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62" name="円/楕円 61">
                  <a:extLst>
                    <a:ext uri="{FF2B5EF4-FFF2-40B4-BE49-F238E27FC236}">
                      <a16:creationId xmlns:a16="http://schemas.microsoft.com/office/drawing/2014/main" id="{9BADCB98-95AA-4380-1CB8-80CAB7AE4136}"/>
                    </a:ext>
                  </a:extLst>
                </p:cNvPr>
                <p:cNvSpPr>
                  <a:spLocks noChangeAspect="1"/>
                </p:cNvSpPr>
                <p:nvPr/>
              </p:nvSpPr>
              <p:spPr>
                <a:xfrm>
                  <a:off x="7457390" y="5220961"/>
                  <a:ext cx="229614" cy="229614"/>
                </a:xfrm>
                <a:prstGeom prst="ellipse">
                  <a:avLst/>
                </a:prstGeom>
                <a:gradFill flip="none" rotWithShape="1">
                  <a:gsLst>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63" name="円/楕円 62">
                  <a:extLst>
                    <a:ext uri="{FF2B5EF4-FFF2-40B4-BE49-F238E27FC236}">
                      <a16:creationId xmlns:a16="http://schemas.microsoft.com/office/drawing/2014/main" id="{950D645E-EB22-10FF-AEEE-73E5D55BBB13}"/>
                    </a:ext>
                  </a:extLst>
                </p:cNvPr>
                <p:cNvSpPr>
                  <a:spLocks noChangeAspect="1"/>
                </p:cNvSpPr>
                <p:nvPr/>
              </p:nvSpPr>
              <p:spPr>
                <a:xfrm>
                  <a:off x="7924991" y="4964728"/>
                  <a:ext cx="229614" cy="229614"/>
                </a:xfrm>
                <a:prstGeom prst="ellipse">
                  <a:avLst/>
                </a:prstGeom>
                <a:gradFill flip="none" rotWithShape="1">
                  <a:gsLst>
                    <a:gs pos="100000">
                      <a:srgbClr val="FF660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64" name="円/楕円 63">
                  <a:extLst>
                    <a:ext uri="{FF2B5EF4-FFF2-40B4-BE49-F238E27FC236}">
                      <a16:creationId xmlns:a16="http://schemas.microsoft.com/office/drawing/2014/main" id="{22D1834B-02CE-2E2F-D465-78024527747C}"/>
                    </a:ext>
                  </a:extLst>
                </p:cNvPr>
                <p:cNvSpPr>
                  <a:spLocks noChangeAspect="1"/>
                </p:cNvSpPr>
                <p:nvPr/>
              </p:nvSpPr>
              <p:spPr>
                <a:xfrm>
                  <a:off x="7760926" y="5209755"/>
                  <a:ext cx="229614" cy="229614"/>
                </a:xfrm>
                <a:prstGeom prst="ellipse">
                  <a:avLst/>
                </a:prstGeom>
                <a:gradFill flip="none" rotWithShape="1">
                  <a:gsLst>
                    <a:gs pos="100000">
                      <a:srgbClr val="00B050"/>
                    </a:gs>
                    <a:gs pos="0">
                      <a:srgbClr val="FFFFFF"/>
                    </a:gs>
                  </a:gsLst>
                  <a:path path="circle">
                    <a:fillToRect l="50000" t="50000" r="50000" b="50000"/>
                  </a:path>
                  <a:tileRect/>
                </a:gradFill>
                <a:ln>
                  <a:noFill/>
                </a:ln>
                <a:effectLst>
                  <a:outerShdw blurRad="88900" dist="50800" dir="11400000" sx="102000" sy="101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mc:AlternateContent xmlns:mc="http://schemas.openxmlformats.org/markup-compatibility/2006" xmlns:a14="http://schemas.microsoft.com/office/drawing/2010/main">
              <mc:Choice Requires="a14">
                <p:sp>
                  <p:nvSpPr>
                    <p:cNvPr id="65" name="テキスト ボックス 64">
                      <a:extLst>
                        <a:ext uri="{FF2B5EF4-FFF2-40B4-BE49-F238E27FC236}">
                          <a16:creationId xmlns:a16="http://schemas.microsoft.com/office/drawing/2014/main" id="{31D69ADB-0261-23DF-E512-AB347F731013}"/>
                        </a:ext>
                      </a:extLst>
                    </p:cNvPr>
                    <p:cNvSpPr txBox="1"/>
                    <p:nvPr/>
                  </p:nvSpPr>
                  <p:spPr>
                    <a:xfrm>
                      <a:off x="7209445" y="4919989"/>
                      <a:ext cx="3366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9" name="テキスト ボックス 8">
                      <a:extLst>
                        <a:ext uri="{FF2B5EF4-FFF2-40B4-BE49-F238E27FC236}">
                          <a16:creationId xmlns:a16="http://schemas.microsoft.com/office/drawing/2014/main" id="{0CEA7AAC-BB8F-2C47-B01F-95D8F10F46D8}"/>
                        </a:ext>
                      </a:extLst>
                    </p:cNvPr>
                    <p:cNvSpPr txBox="1">
                      <a:spLocks noRot="1" noChangeAspect="1" noMove="1" noResize="1" noEditPoints="1" noAdjustHandles="1" noChangeArrowheads="1" noChangeShapeType="1" noTextEdit="1"/>
                    </p:cNvSpPr>
                    <p:nvPr/>
                  </p:nvSpPr>
                  <p:spPr>
                    <a:xfrm>
                      <a:off x="7209445" y="4919989"/>
                      <a:ext cx="336694" cy="307777"/>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a:extLst>
                        <a:ext uri="{FF2B5EF4-FFF2-40B4-BE49-F238E27FC236}">
                          <a16:creationId xmlns:a16="http://schemas.microsoft.com/office/drawing/2014/main" id="{8C52459B-A372-D1DE-A6CC-828CF7EB6B83}"/>
                        </a:ext>
                      </a:extLst>
                    </p:cNvPr>
                    <p:cNvSpPr txBox="1"/>
                    <p:nvPr/>
                  </p:nvSpPr>
                  <p:spPr>
                    <a:xfrm>
                      <a:off x="7405283" y="4700284"/>
                      <a:ext cx="33669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𝑢</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33" name="テキスト ボックス 132">
                      <a:extLst>
                        <a:ext uri="{FF2B5EF4-FFF2-40B4-BE49-F238E27FC236}">
                          <a16:creationId xmlns:a16="http://schemas.microsoft.com/office/drawing/2014/main" id="{4E98DD59-D139-6043-BC03-0A00269DF7A9}"/>
                        </a:ext>
                      </a:extLst>
                    </p:cNvPr>
                    <p:cNvSpPr txBox="1">
                      <a:spLocks noRot="1" noChangeAspect="1" noMove="1" noResize="1" noEditPoints="1" noAdjustHandles="1" noChangeArrowheads="1" noChangeShapeType="1" noTextEdit="1"/>
                    </p:cNvSpPr>
                    <p:nvPr/>
                  </p:nvSpPr>
                  <p:spPr>
                    <a:xfrm>
                      <a:off x="7405283" y="4700284"/>
                      <a:ext cx="336694" cy="307777"/>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CC182DF1-4BED-5455-685C-0F61D6EF9A65}"/>
                        </a:ext>
                      </a:extLst>
                    </p:cNvPr>
                    <p:cNvSpPr txBox="1"/>
                    <p:nvPr/>
                  </p:nvSpPr>
                  <p:spPr>
                    <a:xfrm>
                      <a:off x="7384949" y="5184461"/>
                      <a:ext cx="3394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34" name="テキスト ボックス 133">
                      <a:extLst>
                        <a:ext uri="{FF2B5EF4-FFF2-40B4-BE49-F238E27FC236}">
                          <a16:creationId xmlns:a16="http://schemas.microsoft.com/office/drawing/2014/main" id="{8825961B-F3C8-FD41-A71D-76C4426C9738}"/>
                        </a:ext>
                      </a:extLst>
                    </p:cNvPr>
                    <p:cNvSpPr txBox="1">
                      <a:spLocks noRot="1" noChangeAspect="1" noMove="1" noResize="1" noEditPoints="1" noAdjustHandles="1" noChangeArrowheads="1" noChangeShapeType="1" noTextEdit="1"/>
                    </p:cNvSpPr>
                    <p:nvPr/>
                  </p:nvSpPr>
                  <p:spPr>
                    <a:xfrm>
                      <a:off x="7384949" y="5184461"/>
                      <a:ext cx="339452" cy="307777"/>
                    </a:xfrm>
                    <a:prstGeom prst="rect">
                      <a:avLst/>
                    </a:prstGeom>
                    <a:blipFill>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id="{80CBA6F0-7916-D6D2-F655-CA8D132175AD}"/>
                        </a:ext>
                      </a:extLst>
                    </p:cNvPr>
                    <p:cNvSpPr txBox="1"/>
                    <p:nvPr/>
                  </p:nvSpPr>
                  <p:spPr>
                    <a:xfrm>
                      <a:off x="7699860" y="5163932"/>
                      <a:ext cx="33945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47" name="テキスト ボックス 146">
                      <a:extLst>
                        <a:ext uri="{FF2B5EF4-FFF2-40B4-BE49-F238E27FC236}">
                          <a16:creationId xmlns:a16="http://schemas.microsoft.com/office/drawing/2014/main" id="{73B2214E-4748-C040-BBFB-CAB05E0F34A2}"/>
                        </a:ext>
                      </a:extLst>
                    </p:cNvPr>
                    <p:cNvSpPr txBox="1">
                      <a:spLocks noRot="1" noChangeAspect="1" noMove="1" noResize="1" noEditPoints="1" noAdjustHandles="1" noChangeArrowheads="1" noChangeShapeType="1" noTextEdit="1"/>
                    </p:cNvSpPr>
                    <p:nvPr/>
                  </p:nvSpPr>
                  <p:spPr>
                    <a:xfrm>
                      <a:off x="7699860" y="5163932"/>
                      <a:ext cx="339452" cy="307777"/>
                    </a:xfrm>
                    <a:prstGeom prst="rect">
                      <a:avLst/>
                    </a:prstGeom>
                    <a:blipFill>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a:extLst>
                        <a:ext uri="{FF2B5EF4-FFF2-40B4-BE49-F238E27FC236}">
                          <a16:creationId xmlns:a16="http://schemas.microsoft.com/office/drawing/2014/main" id="{45FC19CC-41E1-C5C8-50D1-C3B9A0EC3953}"/>
                        </a:ext>
                      </a:extLst>
                    </p:cNvPr>
                    <p:cNvSpPr txBox="1"/>
                    <p:nvPr/>
                  </p:nvSpPr>
                  <p:spPr>
                    <a:xfrm>
                      <a:off x="7685821" y="4676861"/>
                      <a:ext cx="31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48" name="テキスト ボックス 147">
                      <a:extLst>
                        <a:ext uri="{FF2B5EF4-FFF2-40B4-BE49-F238E27FC236}">
                          <a16:creationId xmlns:a16="http://schemas.microsoft.com/office/drawing/2014/main" id="{287417FB-610C-2D48-BCEC-92DA837E1319}"/>
                        </a:ext>
                      </a:extLst>
                    </p:cNvPr>
                    <p:cNvSpPr txBox="1">
                      <a:spLocks noRot="1" noChangeAspect="1" noMove="1" noResize="1" noEditPoints="1" noAdjustHandles="1" noChangeArrowheads="1" noChangeShapeType="1" noTextEdit="1"/>
                    </p:cNvSpPr>
                    <p:nvPr/>
                  </p:nvSpPr>
                  <p:spPr>
                    <a:xfrm>
                      <a:off x="7685821" y="4676861"/>
                      <a:ext cx="316561" cy="307777"/>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テキスト ボックス 69">
                      <a:extLst>
                        <a:ext uri="{FF2B5EF4-FFF2-40B4-BE49-F238E27FC236}">
                          <a16:creationId xmlns:a16="http://schemas.microsoft.com/office/drawing/2014/main" id="{5997A4A0-9348-A481-235E-C5FD585882F2}"/>
                        </a:ext>
                      </a:extLst>
                    </p:cNvPr>
                    <p:cNvSpPr txBox="1"/>
                    <p:nvPr/>
                  </p:nvSpPr>
                  <p:spPr>
                    <a:xfrm>
                      <a:off x="7891303" y="4898498"/>
                      <a:ext cx="3165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1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𝑠</m:t>
                            </m:r>
                          </m:oMath>
                        </m:oMathPara>
                      </a14:m>
                      <a:endParaRPr kumimoji="1" lang="ja-JP" altLang="en-US" sz="1400" b="0" i="0" u="none" strike="noStrike" kern="1200" cap="none" spc="0" normalizeH="0" baseline="0" noProof="0">
                        <a:ln>
                          <a:noFill/>
                        </a:ln>
                        <a:solidFill>
                          <a:srgbClr val="000000"/>
                        </a:solidFill>
                        <a:effectLst/>
                        <a:uLnTx/>
                        <a:uFillTx/>
                        <a:latin typeface="Meiryo"/>
                        <a:ea typeface="+mn-ea"/>
                        <a:cs typeface="+mn-cs"/>
                      </a:endParaRPr>
                    </a:p>
                  </p:txBody>
                </p:sp>
              </mc:Choice>
              <mc:Fallback xmlns="">
                <p:sp>
                  <p:nvSpPr>
                    <p:cNvPr id="149" name="テキスト ボックス 148">
                      <a:extLst>
                        <a:ext uri="{FF2B5EF4-FFF2-40B4-BE49-F238E27FC236}">
                          <a16:creationId xmlns:a16="http://schemas.microsoft.com/office/drawing/2014/main" id="{979D2F31-A256-514F-A183-67A91884E932}"/>
                        </a:ext>
                      </a:extLst>
                    </p:cNvPr>
                    <p:cNvSpPr txBox="1">
                      <a:spLocks noRot="1" noChangeAspect="1" noMove="1" noResize="1" noEditPoints="1" noAdjustHandles="1" noChangeArrowheads="1" noChangeShapeType="1" noTextEdit="1"/>
                    </p:cNvSpPr>
                    <p:nvPr/>
                  </p:nvSpPr>
                  <p:spPr>
                    <a:xfrm>
                      <a:off x="7891303" y="4898498"/>
                      <a:ext cx="316561" cy="307777"/>
                    </a:xfrm>
                    <a:prstGeom prst="rect">
                      <a:avLst/>
                    </a:prstGeom>
                    <a:blipFill>
                      <a:blip r:embed="rId14"/>
                      <a:stretch>
                        <a:fillRect/>
                      </a:stretch>
                    </a:blipFill>
                  </p:spPr>
                  <p:txBody>
                    <a:bodyPr/>
                    <a:lstStyle/>
                    <a:p>
                      <a:r>
                        <a:rPr lang="ja-JP" altLang="en-US">
                          <a:noFill/>
                        </a:rPr>
                        <a:t> </a:t>
                      </a:r>
                    </a:p>
                  </p:txBody>
                </p:sp>
              </mc:Fallback>
            </mc:AlternateContent>
          </p:grpSp>
          <p:sp>
            <p:nvSpPr>
              <p:cNvPr id="52" name="円/楕円 51">
                <a:extLst>
                  <a:ext uri="{FF2B5EF4-FFF2-40B4-BE49-F238E27FC236}">
                    <a16:creationId xmlns:a16="http://schemas.microsoft.com/office/drawing/2014/main" id="{C1C6ACB6-9341-1252-CF09-8FDC641AB73F}"/>
                  </a:ext>
                </a:extLst>
              </p:cNvPr>
              <p:cNvSpPr/>
              <p:nvPr/>
            </p:nvSpPr>
            <p:spPr>
              <a:xfrm>
                <a:off x="7191105" y="4553949"/>
                <a:ext cx="1054766" cy="10547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
          <p:nvSpPr>
            <p:cNvPr id="49" name="テキスト ボックス 48">
              <a:extLst>
                <a:ext uri="{FF2B5EF4-FFF2-40B4-BE49-F238E27FC236}">
                  <a16:creationId xmlns:a16="http://schemas.microsoft.com/office/drawing/2014/main" id="{8722146F-1E96-8BDC-D2C0-5B93252DA18F}"/>
                </a:ext>
              </a:extLst>
            </p:cNvPr>
            <p:cNvSpPr txBox="1"/>
            <p:nvPr/>
          </p:nvSpPr>
          <p:spPr>
            <a:xfrm>
              <a:off x="6425594" y="3320204"/>
              <a:ext cx="26844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Attractive color-magnetic interaction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0" name="テキスト ボックス 49">
              <a:extLst>
                <a:ext uri="{FF2B5EF4-FFF2-40B4-BE49-F238E27FC236}">
                  <a16:creationId xmlns:a16="http://schemas.microsoft.com/office/drawing/2014/main" id="{D1FE7A52-6FCA-F051-FC96-D66AA4C93C17}"/>
                </a:ext>
              </a:extLst>
            </p:cNvPr>
            <p:cNvSpPr txBox="1"/>
            <p:nvPr/>
          </p:nvSpPr>
          <p:spPr>
            <a:xfrm>
              <a:off x="6992485" y="1590828"/>
              <a:ext cx="13708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H-dibaryon</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sp>
        <p:nvSpPr>
          <p:cNvPr id="71" name="テキスト ボックス 70">
            <a:extLst>
              <a:ext uri="{FF2B5EF4-FFF2-40B4-BE49-F238E27FC236}">
                <a16:creationId xmlns:a16="http://schemas.microsoft.com/office/drawing/2014/main" id="{6C44AD67-E6AE-649E-5ECA-457CEAEDA1B8}"/>
              </a:ext>
            </a:extLst>
          </p:cNvPr>
          <p:cNvSpPr txBox="1"/>
          <p:nvPr/>
        </p:nvSpPr>
        <p:spPr>
          <a:xfrm>
            <a:off x="5134031" y="6119570"/>
            <a:ext cx="66014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These new natures could be related to the role of quarks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in the interactions.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8" name="テキスト ボックス 17">
            <a:extLst>
              <a:ext uri="{FF2B5EF4-FFF2-40B4-BE49-F238E27FC236}">
                <a16:creationId xmlns:a16="http://schemas.microsoft.com/office/drawing/2014/main" id="{ACC42B5F-0A8B-EE64-B8CC-3BAC4125A542}"/>
              </a:ext>
            </a:extLst>
          </p:cNvPr>
          <p:cNvSpPr txBox="1"/>
          <p:nvPr/>
        </p:nvSpPr>
        <p:spPr>
          <a:xfrm rot="16200000">
            <a:off x="3449122" y="4204646"/>
            <a:ext cx="1702454" cy="276999"/>
          </a:xfrm>
          <a:prstGeom prst="rect">
            <a:avLst/>
          </a:prstGeom>
          <a:solidFill>
            <a:schemeClr val="bg1"/>
          </a:solidFill>
        </p:spPr>
        <p:txBody>
          <a:bodyPr wrap="none" rtlCol="0">
            <a:spAutoFit/>
          </a:bodyPr>
          <a:lstStyle/>
          <a:p>
            <a:r>
              <a:rPr kumimoji="1" lang="en-US" altLang="ja-JP" sz="1200" dirty="0"/>
              <a:t>Phase shift (degree)</a:t>
            </a:r>
            <a:endParaRPr kumimoji="1" lang="ja-JP" altLang="en-US" sz="1200"/>
          </a:p>
        </p:txBody>
      </p:sp>
      <p:sp>
        <p:nvSpPr>
          <p:cNvPr id="20" name="テキスト ボックス 19">
            <a:extLst>
              <a:ext uri="{FF2B5EF4-FFF2-40B4-BE49-F238E27FC236}">
                <a16:creationId xmlns:a16="http://schemas.microsoft.com/office/drawing/2014/main" id="{5488E2F5-A8FC-378C-6D16-8BA714421CC4}"/>
              </a:ext>
            </a:extLst>
          </p:cNvPr>
          <p:cNvSpPr txBox="1"/>
          <p:nvPr/>
        </p:nvSpPr>
        <p:spPr>
          <a:xfrm>
            <a:off x="6268943" y="5600922"/>
            <a:ext cx="1968809" cy="276999"/>
          </a:xfrm>
          <a:prstGeom prst="rect">
            <a:avLst/>
          </a:prstGeom>
          <a:solidFill>
            <a:schemeClr val="bg1"/>
          </a:solidFill>
        </p:spPr>
        <p:txBody>
          <a:bodyPr wrap="none" rtlCol="0">
            <a:spAutoFit/>
          </a:bodyPr>
          <a:lstStyle/>
          <a:p>
            <a:r>
              <a:rPr kumimoji="1" lang="en-US" altLang="ja-JP" sz="1200" dirty="0">
                <a:latin typeface="Symbol" pitchFamily="2" charset="2"/>
              </a:rPr>
              <a:t>S</a:t>
            </a:r>
            <a:r>
              <a:rPr kumimoji="1" lang="en-US" altLang="ja-JP" sz="1200" baseline="30000" dirty="0"/>
              <a:t>+</a:t>
            </a:r>
            <a:r>
              <a:rPr kumimoji="1" lang="en-US" altLang="ja-JP" sz="1200" dirty="0"/>
              <a:t> momentum (GeV/c)</a:t>
            </a:r>
            <a:endParaRPr kumimoji="1" lang="ja-JP" altLang="en-US" sz="1200"/>
          </a:p>
        </p:txBody>
      </p:sp>
      <p:sp>
        <p:nvSpPr>
          <p:cNvPr id="22" name="テキスト ボックス 21">
            <a:extLst>
              <a:ext uri="{FF2B5EF4-FFF2-40B4-BE49-F238E27FC236}">
                <a16:creationId xmlns:a16="http://schemas.microsoft.com/office/drawing/2014/main" id="{E02455F3-45DF-AF22-D6C6-77401F15B48D}"/>
              </a:ext>
            </a:extLst>
          </p:cNvPr>
          <p:cNvSpPr txBox="1"/>
          <p:nvPr/>
        </p:nvSpPr>
        <p:spPr>
          <a:xfrm>
            <a:off x="5832419" y="3393707"/>
            <a:ext cx="1936749" cy="246221"/>
          </a:xfrm>
          <a:prstGeom prst="rect">
            <a:avLst/>
          </a:prstGeom>
          <a:solidFill>
            <a:schemeClr val="bg1"/>
          </a:solidFill>
        </p:spPr>
        <p:txBody>
          <a:bodyPr wrap="none" rtlCol="0">
            <a:spAutoFit/>
          </a:bodyPr>
          <a:lstStyle/>
          <a:p>
            <a:r>
              <a:rPr kumimoji="1" lang="en-US" altLang="ja-JP" sz="1000" dirty="0"/>
              <a:t>Phase shift for pp scattering</a:t>
            </a:r>
            <a:endParaRPr kumimoji="1" lang="ja-JP" altLang="en-US" sz="1000"/>
          </a:p>
        </p:txBody>
      </p:sp>
      <p:sp>
        <p:nvSpPr>
          <p:cNvPr id="33" name="テキスト ボックス 32">
            <a:extLst>
              <a:ext uri="{FF2B5EF4-FFF2-40B4-BE49-F238E27FC236}">
                <a16:creationId xmlns:a16="http://schemas.microsoft.com/office/drawing/2014/main" id="{581A9C17-48E9-656D-7D3F-8DEE7131C43D}"/>
              </a:ext>
            </a:extLst>
          </p:cNvPr>
          <p:cNvSpPr txBox="1"/>
          <p:nvPr/>
        </p:nvSpPr>
        <p:spPr>
          <a:xfrm>
            <a:off x="5036306" y="4320381"/>
            <a:ext cx="2006126" cy="246221"/>
          </a:xfrm>
          <a:prstGeom prst="rect">
            <a:avLst/>
          </a:prstGeom>
          <a:solidFill>
            <a:schemeClr val="bg1"/>
          </a:solidFill>
        </p:spPr>
        <p:txBody>
          <a:bodyPr wrap="square" rtlCol="0">
            <a:spAutoFit/>
          </a:bodyPr>
          <a:lstStyle/>
          <a:p>
            <a:r>
              <a:rPr kumimoji="1" lang="en-US" altLang="ja-JP" sz="1000" dirty="0"/>
              <a:t>Phase shift for </a:t>
            </a:r>
            <a:r>
              <a:rPr kumimoji="1" lang="en-US" altLang="ja-JP" sz="1000" dirty="0" err="1">
                <a:latin typeface="Symbol" pitchFamily="2" charset="2"/>
              </a:rPr>
              <a:t>S</a:t>
            </a:r>
            <a:r>
              <a:rPr kumimoji="1" lang="en-US" altLang="ja-JP" sz="1000" baseline="30000" dirty="0" err="1"/>
              <a:t>+</a:t>
            </a:r>
            <a:r>
              <a:rPr kumimoji="1" lang="en-US" altLang="ja-JP" sz="1000" dirty="0" err="1"/>
              <a:t>p</a:t>
            </a:r>
            <a:r>
              <a:rPr kumimoji="1" lang="en-US" altLang="ja-JP" sz="1000" dirty="0"/>
              <a:t> scattering</a:t>
            </a:r>
            <a:endParaRPr kumimoji="1" lang="ja-JP" altLang="en-US" sz="1000"/>
          </a:p>
        </p:txBody>
      </p:sp>
    </p:spTree>
    <p:extLst>
      <p:ext uri="{BB962C8B-B14F-4D97-AF65-F5344CB8AC3E}">
        <p14:creationId xmlns:p14="http://schemas.microsoft.com/office/powerpoint/2010/main" val="25948316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5C49B-7565-5025-BCDB-ADCAF5D05206}"/>
              </a:ext>
            </a:extLst>
          </p:cNvPr>
          <p:cNvSpPr>
            <a:spLocks noGrp="1"/>
          </p:cNvSpPr>
          <p:nvPr>
            <p:ph type="title"/>
          </p:nvPr>
        </p:nvSpPr>
        <p:spPr>
          <a:xfrm>
            <a:off x="838200" y="1"/>
            <a:ext cx="10515600" cy="842682"/>
          </a:xfrm>
        </p:spPr>
        <p:txBody>
          <a:bodyPr/>
          <a:lstStyle/>
          <a:p>
            <a:r>
              <a:rPr kumimoji="1" lang="en-US" altLang="ja-JP" dirty="0"/>
              <a:t>Particle and Nuclear Physics at HEF</a:t>
            </a:r>
            <a:endParaRPr kumimoji="1" lang="ja-JP" altLang="en-US"/>
          </a:p>
        </p:txBody>
      </p:sp>
      <p:sp>
        <p:nvSpPr>
          <p:cNvPr id="4" name="スライド番号プレースホルダー 3">
            <a:extLst>
              <a:ext uri="{FF2B5EF4-FFF2-40B4-BE49-F238E27FC236}">
                <a16:creationId xmlns:a16="http://schemas.microsoft.com/office/drawing/2014/main" id="{8ADCD625-2EC0-7CB3-EE4A-7C818AC20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8" name="テキスト ボックス 37">
            <a:extLst>
              <a:ext uri="{FF2B5EF4-FFF2-40B4-BE49-F238E27FC236}">
                <a16:creationId xmlns:a16="http://schemas.microsoft.com/office/drawing/2014/main" id="{96D74191-9CBE-4400-98D9-2907368D01A2}"/>
              </a:ext>
            </a:extLst>
          </p:cNvPr>
          <p:cNvSpPr txBox="1"/>
          <p:nvPr/>
        </p:nvSpPr>
        <p:spPr>
          <a:xfrm>
            <a:off x="695769" y="842683"/>
            <a:ext cx="10211067" cy="1323439"/>
          </a:xfrm>
          <a:prstGeom prst="rect">
            <a:avLst/>
          </a:prstGeom>
          <a:noFill/>
          <a:ln w="285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Comprehensive research on the origin and evolution of matter and the universe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mystery of the matter-dominated universe,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evolution from quarks to hadrons (the smallest composite particles)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neutron star as a giant atomic nucleus.</a:t>
            </a:r>
            <a:endParaRPr kumimoji="1" lang="ja-JP" altLang="en-US" sz="20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sp>
        <p:nvSpPr>
          <p:cNvPr id="41" name="テキスト ボックス 40">
            <a:extLst>
              <a:ext uri="{FF2B5EF4-FFF2-40B4-BE49-F238E27FC236}">
                <a16:creationId xmlns:a16="http://schemas.microsoft.com/office/drawing/2014/main" id="{C3A3EF91-7165-ADCE-86BD-423FB8026D07}"/>
              </a:ext>
            </a:extLst>
          </p:cNvPr>
          <p:cNvSpPr txBox="1"/>
          <p:nvPr/>
        </p:nvSpPr>
        <p:spPr>
          <a:xfrm>
            <a:off x="371917" y="2158940"/>
            <a:ext cx="629531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Intensity frontier accelerator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providing intense and variety of secondary beams</a:t>
            </a:r>
            <a:endParaRPr kumimoji="1" lang="ja-JP" altLang="en-US" sz="2000" b="1"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grpSp>
        <p:nvGrpSpPr>
          <p:cNvPr id="58" name="グループ化 57">
            <a:extLst>
              <a:ext uri="{FF2B5EF4-FFF2-40B4-BE49-F238E27FC236}">
                <a16:creationId xmlns:a16="http://schemas.microsoft.com/office/drawing/2014/main" id="{46514A7A-7D58-C6A7-005F-CA947D3F846E}"/>
              </a:ext>
            </a:extLst>
          </p:cNvPr>
          <p:cNvGrpSpPr/>
          <p:nvPr/>
        </p:nvGrpSpPr>
        <p:grpSpPr>
          <a:xfrm>
            <a:off x="586852" y="2828071"/>
            <a:ext cx="5947748" cy="4431269"/>
            <a:chOff x="1241947" y="2596055"/>
            <a:chExt cx="5947748" cy="4431269"/>
          </a:xfrm>
        </p:grpSpPr>
        <p:pic>
          <p:nvPicPr>
            <p:cNvPr id="39" name="Picture 4" descr="hadron_hall_old_COMET_A_120719">
              <a:extLst>
                <a:ext uri="{FF2B5EF4-FFF2-40B4-BE49-F238E27FC236}">
                  <a16:creationId xmlns:a16="http://schemas.microsoft.com/office/drawing/2014/main" id="{68FFB312-1C27-EE57-DC72-AF14D29C10E9}"/>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427937" y="2596055"/>
              <a:ext cx="5761758" cy="443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直線矢印コネクタ 42">
              <a:extLst>
                <a:ext uri="{FF2B5EF4-FFF2-40B4-BE49-F238E27FC236}">
                  <a16:creationId xmlns:a16="http://schemas.microsoft.com/office/drawing/2014/main" id="{B9540E87-34A5-A028-3BEC-F7ADC45D3420}"/>
                </a:ext>
              </a:extLst>
            </p:cNvPr>
            <p:cNvCxnSpPr>
              <a:cxnSpLocks/>
            </p:cNvCxnSpPr>
            <p:nvPr/>
          </p:nvCxnSpPr>
          <p:spPr>
            <a:xfrm flipV="1">
              <a:off x="1241947" y="5186149"/>
              <a:ext cx="1711223" cy="103723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テキスト ボックス 44">
            <a:extLst>
              <a:ext uri="{FF2B5EF4-FFF2-40B4-BE49-F238E27FC236}">
                <a16:creationId xmlns:a16="http://schemas.microsoft.com/office/drawing/2014/main" id="{1D7C2DD5-99F0-6FAF-FE6A-8B4DF39F273C}"/>
              </a:ext>
            </a:extLst>
          </p:cNvPr>
          <p:cNvSpPr txBox="1"/>
          <p:nvPr/>
        </p:nvSpPr>
        <p:spPr>
          <a:xfrm>
            <a:off x="4542" y="4936720"/>
            <a:ext cx="183896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highlight>
                  <a:srgbClr val="FFFF00"/>
                </a:highlight>
                <a:uLnTx/>
                <a:uFillTx/>
                <a:latin typeface="Arial" panose="020B0604020202020204"/>
                <a:ea typeface="ＭＳ Ｐゴシック" panose="020B0600070205080204" pitchFamily="34" charset="-128"/>
                <a:cs typeface="+mn-cs"/>
              </a:rPr>
              <a:t>Primary 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highlight>
                  <a:srgbClr val="FFFF00"/>
                </a:highlight>
                <a:uLnTx/>
                <a:uFillTx/>
                <a:latin typeface="Arial" panose="020B0604020202020204"/>
                <a:ea typeface="ＭＳ Ｐゴシック" panose="020B0600070205080204" pitchFamily="34" charset="-128"/>
                <a:cs typeface="+mn-cs"/>
              </a:rPr>
              <a:t>30 GeV, 82 kW</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highlight>
                  <a:srgbClr val="FFFF00"/>
                </a:highlight>
                <a:uLnTx/>
                <a:uFillTx/>
                <a:latin typeface="Arial" panose="020B0604020202020204"/>
                <a:ea typeface="ＭＳ Ｐゴシック" panose="020B0600070205080204" pitchFamily="34" charset="-128"/>
                <a:cs typeface="+mn-cs"/>
              </a:rPr>
              <a:t>(Goal 100 kW)</a:t>
            </a:r>
            <a:endParaRPr kumimoji="1" lang="ja-JP" altLang="en-US" sz="1800" b="0" i="0" u="none" strike="noStrike" kern="1200" cap="none" spc="0" normalizeH="0" baseline="0" noProof="0">
              <a:ln>
                <a:noFill/>
              </a:ln>
              <a:solidFill>
                <a:prstClr val="black"/>
              </a:solidFill>
              <a:effectLst/>
              <a:highlight>
                <a:srgbClr val="FFFF00"/>
              </a:highlight>
              <a:uLnTx/>
              <a:uFillTx/>
              <a:latin typeface="Arial" panose="020B0604020202020204"/>
              <a:ea typeface="ＭＳ Ｐゴシック" panose="020B0600070205080204" pitchFamily="34" charset="-128"/>
              <a:cs typeface="+mn-cs"/>
            </a:endParaRPr>
          </a:p>
        </p:txBody>
      </p:sp>
      <p:sp>
        <p:nvSpPr>
          <p:cNvPr id="47" name="Text Box 6">
            <a:extLst>
              <a:ext uri="{FF2B5EF4-FFF2-40B4-BE49-F238E27FC236}">
                <a16:creationId xmlns:a16="http://schemas.microsoft.com/office/drawing/2014/main" id="{22C52E6C-E1DA-2D34-6A37-2FF9746FCB9D}"/>
              </a:ext>
            </a:extLst>
          </p:cNvPr>
          <p:cNvSpPr txBox="1">
            <a:spLocks noChangeArrowheads="1"/>
          </p:cNvSpPr>
          <p:nvPr/>
        </p:nvSpPr>
        <p:spPr bwMode="auto">
          <a:xfrm>
            <a:off x="224432" y="3016473"/>
            <a:ext cx="1295401" cy="399112"/>
          </a:xfrm>
          <a:prstGeom prst="rect">
            <a:avLst/>
          </a:prstGeom>
          <a:solidFill>
            <a:srgbClr val="C00000"/>
          </a:solidFill>
          <a:ln>
            <a:headEnd/>
            <a:tailEnd/>
          </a:ln>
        </p:spPr>
        <p:style>
          <a:lnRef idx="3">
            <a:schemeClr val="lt1"/>
          </a:lnRef>
          <a:fillRef idx="1">
            <a:schemeClr val="accent6"/>
          </a:fillRef>
          <a:effectRef idx="1">
            <a:schemeClr val="accent6"/>
          </a:effectRef>
          <a:fontRef idx="minor">
            <a:schemeClr val="lt1"/>
          </a:fontRef>
        </p:style>
        <p:txBody>
          <a:bodyPr lIns="90455" tIns="45226" rIns="90455" bIns="45226">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04078"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panose="020B0600070205080204" pitchFamily="34" charset="-128"/>
                <a:cs typeface="+mn-cs"/>
                <a:sym typeface="Palatino" charset="0"/>
              </a:rPr>
              <a:t>K1.8BR</a:t>
            </a:r>
          </a:p>
        </p:txBody>
      </p:sp>
      <p:sp>
        <p:nvSpPr>
          <p:cNvPr id="48" name="Text Box 8">
            <a:extLst>
              <a:ext uri="{FF2B5EF4-FFF2-40B4-BE49-F238E27FC236}">
                <a16:creationId xmlns:a16="http://schemas.microsoft.com/office/drawing/2014/main" id="{17D00CB9-2FC4-A7EF-9FD9-B003234C7CB4}"/>
              </a:ext>
            </a:extLst>
          </p:cNvPr>
          <p:cNvSpPr txBox="1">
            <a:spLocks noChangeArrowheads="1"/>
          </p:cNvSpPr>
          <p:nvPr/>
        </p:nvSpPr>
        <p:spPr bwMode="auto">
          <a:xfrm>
            <a:off x="4296017" y="4290219"/>
            <a:ext cx="576263" cy="399112"/>
          </a:xfrm>
          <a:prstGeom prst="rect">
            <a:avLst/>
          </a:prstGeom>
          <a:solidFill>
            <a:srgbClr val="C00000"/>
          </a:solidFill>
          <a:ln>
            <a:headEnd/>
            <a:tailEnd/>
          </a:ln>
        </p:spPr>
        <p:style>
          <a:lnRef idx="3">
            <a:schemeClr val="lt1"/>
          </a:lnRef>
          <a:fillRef idx="1">
            <a:schemeClr val="accent6"/>
          </a:fillRef>
          <a:effectRef idx="1">
            <a:schemeClr val="accent6"/>
          </a:effectRef>
          <a:fontRef idx="minor">
            <a:schemeClr val="lt1"/>
          </a:fontRef>
        </p:style>
        <p:txBody>
          <a:bodyPr lIns="90455" tIns="45226" rIns="90455" bIns="45226">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04078"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panose="020B0600070205080204" pitchFamily="34" charset="-128"/>
                <a:cs typeface="+mn-cs"/>
                <a:sym typeface="Palatino" charset="0"/>
              </a:rPr>
              <a:t>KL</a:t>
            </a:r>
          </a:p>
        </p:txBody>
      </p:sp>
      <p:sp>
        <p:nvSpPr>
          <p:cNvPr id="49" name="Text Box 15">
            <a:extLst>
              <a:ext uri="{FF2B5EF4-FFF2-40B4-BE49-F238E27FC236}">
                <a16:creationId xmlns:a16="http://schemas.microsoft.com/office/drawing/2014/main" id="{99A0F8B5-86A8-DE7F-46C9-83709BD118B4}"/>
              </a:ext>
            </a:extLst>
          </p:cNvPr>
          <p:cNvSpPr txBox="1">
            <a:spLocks noChangeArrowheads="1"/>
          </p:cNvSpPr>
          <p:nvPr/>
        </p:nvSpPr>
        <p:spPr bwMode="auto">
          <a:xfrm>
            <a:off x="3896680" y="5927047"/>
            <a:ext cx="1035601" cy="399112"/>
          </a:xfrm>
          <a:prstGeom prst="rect">
            <a:avLst/>
          </a:prstGeom>
          <a:solidFill>
            <a:srgbClr val="C00000"/>
          </a:solidFill>
          <a:ln w="38100">
            <a:solidFill>
              <a:schemeClr val="bg1"/>
            </a:solidFill>
            <a:miter lim="800000"/>
            <a:headEnd/>
            <a:tailEnd/>
          </a:ln>
          <a:effectLst>
            <a:outerShdw blurRad="40000" dist="20000" dir="5400000" rotWithShape="0">
              <a:srgbClr val="000000">
                <a:alpha val="37999"/>
              </a:srgbClr>
            </a:outerShdw>
          </a:effectLst>
        </p:spPr>
        <p:txBody>
          <a:bodyPr wrap="square" lIns="90455" tIns="45226" rIns="90455" bIns="45226">
            <a:spAutoFit/>
          </a:bodyPr>
          <a:lstStyle/>
          <a:p>
            <a:pPr marL="0" marR="0" lvl="0" indent="0" algn="l" defTabSz="904078"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34" charset="-128"/>
                <a:cs typeface="ＭＳ Ｐゴシック" pitchFamily="-29" charset="-128"/>
                <a:sym typeface="Palatino" charset="0"/>
              </a:rPr>
              <a:t>COMET</a:t>
            </a:r>
            <a:endParaRPr kumimoji="1" lang="ja-JP" altLang="en-US" sz="2000" b="0" i="0" u="none" strike="noStrike" kern="1200" cap="none" spc="0" normalizeH="0" baseline="0" noProof="0" dirty="0">
              <a:ln>
                <a:noFill/>
              </a:ln>
              <a:solidFill>
                <a:prstClr val="white"/>
              </a:solidFill>
              <a:effectLst/>
              <a:uLnTx/>
              <a:uFillTx/>
              <a:latin typeface="Arial"/>
              <a:ea typeface="ＭＳ Ｐゴシック" panose="020B0600070205080204" pitchFamily="34" charset="-128"/>
              <a:cs typeface="ＭＳ Ｐゴシック" pitchFamily="-29" charset="-128"/>
              <a:sym typeface="Palatino" charset="0"/>
            </a:endParaRPr>
          </a:p>
        </p:txBody>
      </p:sp>
      <p:sp>
        <p:nvSpPr>
          <p:cNvPr id="50" name="Text Box 7">
            <a:extLst>
              <a:ext uri="{FF2B5EF4-FFF2-40B4-BE49-F238E27FC236}">
                <a16:creationId xmlns:a16="http://schemas.microsoft.com/office/drawing/2014/main" id="{C76425BD-BDC2-6179-E97F-E66B14A2824F}"/>
              </a:ext>
            </a:extLst>
          </p:cNvPr>
          <p:cNvSpPr txBox="1">
            <a:spLocks noChangeArrowheads="1"/>
          </p:cNvSpPr>
          <p:nvPr/>
        </p:nvSpPr>
        <p:spPr bwMode="auto">
          <a:xfrm>
            <a:off x="3022012" y="2980181"/>
            <a:ext cx="936626" cy="399112"/>
          </a:xfrm>
          <a:prstGeom prst="rect">
            <a:avLst/>
          </a:prstGeom>
          <a:solidFill>
            <a:srgbClr val="C00000"/>
          </a:solidFill>
          <a:ln>
            <a:headEnd/>
            <a:tailEnd/>
          </a:ln>
        </p:spPr>
        <p:style>
          <a:lnRef idx="3">
            <a:schemeClr val="lt1"/>
          </a:lnRef>
          <a:fillRef idx="1">
            <a:schemeClr val="accent6"/>
          </a:fillRef>
          <a:effectRef idx="1">
            <a:schemeClr val="accent6"/>
          </a:effectRef>
          <a:fontRef idx="minor">
            <a:schemeClr val="lt1"/>
          </a:fontRef>
        </p:style>
        <p:txBody>
          <a:bodyPr lIns="90455" tIns="45226" rIns="90455" bIns="45226">
            <a:spAutoFit/>
          </a:bodyPr>
          <a:lstStyle>
            <a:defPPr>
              <a:defRPr lang="ja-JP"/>
            </a:defPPr>
            <a:lvl1pPr>
              <a:spcBef>
                <a:spcPct val="50000"/>
              </a:spcBef>
              <a:defRPr sz="24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l" defTabSz="904078"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panose="020B0600070205080204" pitchFamily="34" charset="-128"/>
                <a:cs typeface="+mn-cs"/>
                <a:sym typeface="Palatino" charset="0"/>
              </a:rPr>
              <a:t>K1.8</a:t>
            </a:r>
          </a:p>
        </p:txBody>
      </p:sp>
      <p:sp>
        <p:nvSpPr>
          <p:cNvPr id="51" name="Text Box 15">
            <a:extLst>
              <a:ext uri="{FF2B5EF4-FFF2-40B4-BE49-F238E27FC236}">
                <a16:creationId xmlns:a16="http://schemas.microsoft.com/office/drawing/2014/main" id="{4CD8CF18-04C9-1F98-33FB-BC2E906508F8}"/>
              </a:ext>
            </a:extLst>
          </p:cNvPr>
          <p:cNvSpPr txBox="1">
            <a:spLocks noChangeArrowheads="1"/>
          </p:cNvSpPr>
          <p:nvPr/>
        </p:nvSpPr>
        <p:spPr bwMode="auto">
          <a:xfrm>
            <a:off x="5116127" y="4936720"/>
            <a:ext cx="1435965" cy="399112"/>
          </a:xfrm>
          <a:prstGeom prst="rect">
            <a:avLst/>
          </a:prstGeom>
          <a:solidFill>
            <a:srgbClr val="C00000"/>
          </a:solidFill>
          <a:ln w="38100">
            <a:solidFill>
              <a:schemeClr val="bg1"/>
            </a:solidFill>
            <a:miter lim="800000"/>
            <a:headEnd/>
            <a:tailEnd/>
          </a:ln>
          <a:effectLst>
            <a:outerShdw blurRad="40000" dist="20000" dir="5400000" rotWithShape="0">
              <a:srgbClr val="000000">
                <a:alpha val="37999"/>
              </a:srgbClr>
            </a:outerShdw>
          </a:effectLst>
        </p:spPr>
        <p:txBody>
          <a:bodyPr wrap="square" lIns="90455" tIns="45226" rIns="90455" bIns="45226">
            <a:spAutoFit/>
          </a:bodyPr>
          <a:lstStyle/>
          <a:p>
            <a:pPr marL="0" marR="0" lvl="0" indent="0" algn="l" defTabSz="904078" rtl="0" eaLnBrk="1" fontAlgn="base" latinLnBrk="0" hangingPunct="1">
              <a:lnSpc>
                <a:spcPct val="100000"/>
              </a:lnSpc>
              <a:spcBef>
                <a:spcPct val="50000"/>
              </a:spcBef>
              <a:spcAft>
                <a:spcPct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34" charset="-128"/>
                <a:cs typeface="ＭＳ Ｐゴシック" pitchFamily="-29" charset="-128"/>
                <a:sym typeface="Palatino" charset="0"/>
              </a:rPr>
              <a:t>High-p line </a:t>
            </a:r>
            <a:endParaRPr kumimoji="1" lang="ja-JP" altLang="en-US" sz="2000" b="0" i="0" u="none" strike="noStrike" kern="1200" cap="none" spc="0" normalizeH="0" baseline="0" noProof="0" dirty="0">
              <a:ln>
                <a:noFill/>
              </a:ln>
              <a:solidFill>
                <a:prstClr val="white"/>
              </a:solidFill>
              <a:effectLst/>
              <a:uLnTx/>
              <a:uFillTx/>
              <a:latin typeface="Arial"/>
              <a:ea typeface="ＭＳ Ｐゴシック" panose="020B0600070205080204" pitchFamily="34" charset="-128"/>
              <a:cs typeface="ＭＳ Ｐゴシック" pitchFamily="-29" charset="-128"/>
              <a:sym typeface="Palatino" charset="0"/>
            </a:endParaRPr>
          </a:p>
        </p:txBody>
      </p:sp>
      <p:sp>
        <p:nvSpPr>
          <p:cNvPr id="52" name="テキスト ボックス 51">
            <a:extLst>
              <a:ext uri="{FF2B5EF4-FFF2-40B4-BE49-F238E27FC236}">
                <a16:creationId xmlns:a16="http://schemas.microsoft.com/office/drawing/2014/main" id="{EF771EA2-BD78-0E2C-169F-78F5441741B8}"/>
              </a:ext>
            </a:extLst>
          </p:cNvPr>
          <p:cNvSpPr txBox="1"/>
          <p:nvPr/>
        </p:nvSpPr>
        <p:spPr>
          <a:xfrm>
            <a:off x="4014624" y="2892864"/>
            <a:ext cx="146065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&lt; 2.0 GeV/c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6</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K-/spill</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3" name="テキスト ボックス 52">
            <a:extLst>
              <a:ext uri="{FF2B5EF4-FFF2-40B4-BE49-F238E27FC236}">
                <a16:creationId xmlns:a16="http://schemas.microsoft.com/office/drawing/2014/main" id="{59241908-5CE1-E5CC-EC4D-DD29E9F0C9C8}"/>
              </a:ext>
            </a:extLst>
          </p:cNvPr>
          <p:cNvSpPr txBox="1"/>
          <p:nvPr/>
        </p:nvSpPr>
        <p:spPr>
          <a:xfrm>
            <a:off x="140007" y="3424817"/>
            <a:ext cx="166103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&lt; 1.1 GeV/c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~5x10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5</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K-/spill</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5" name="テキスト ボックス 54">
            <a:extLst>
              <a:ext uri="{FF2B5EF4-FFF2-40B4-BE49-F238E27FC236}">
                <a16:creationId xmlns:a16="http://schemas.microsoft.com/office/drawing/2014/main" id="{595D3B9B-9DD7-684A-9F08-41560B175585}"/>
              </a:ext>
            </a:extLst>
          </p:cNvPr>
          <p:cNvSpPr txBox="1"/>
          <p:nvPr/>
        </p:nvSpPr>
        <p:spPr>
          <a:xfrm>
            <a:off x="4722980" y="3575974"/>
            <a:ext cx="34991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2.1 GeV/c (16 deg extraction)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7</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K</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0</a:t>
            </a:r>
            <a:r>
              <a:rPr kumimoji="1" lang="en-US" altLang="ja-JP" sz="1800" b="0" i="0" u="none" strike="noStrike" kern="1200" cap="none" spc="0" normalizeH="0" baseline="-25000" noProof="0" dirty="0">
                <a:ln>
                  <a:noFill/>
                </a:ln>
                <a:solidFill>
                  <a:prstClr val="black"/>
                </a:solidFill>
                <a:effectLst/>
                <a:uLnTx/>
                <a:uFillTx/>
                <a:latin typeface="Arial" panose="020B0604020202020204"/>
                <a:ea typeface="ＭＳ Ｐゴシック" panose="020B0600070205080204" pitchFamily="34" charset="-128"/>
                <a:cs typeface="+mn-cs"/>
              </a:rPr>
              <a:t>L</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/spill</a:t>
            </a:r>
          </a:p>
        </p:txBody>
      </p:sp>
      <p:sp>
        <p:nvSpPr>
          <p:cNvPr id="56" name="テキスト ボックス 55">
            <a:extLst>
              <a:ext uri="{FF2B5EF4-FFF2-40B4-BE49-F238E27FC236}">
                <a16:creationId xmlns:a16="http://schemas.microsoft.com/office/drawing/2014/main" id="{6DB01161-7FD9-1783-86F1-E25DF812F798}"/>
              </a:ext>
            </a:extLst>
          </p:cNvPr>
          <p:cNvSpPr txBox="1"/>
          <p:nvPr/>
        </p:nvSpPr>
        <p:spPr>
          <a:xfrm>
            <a:off x="5870713" y="4290389"/>
            <a:ext cx="16850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30 GeV 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30000" noProof="0" dirty="0">
                <a:ln>
                  <a:noFill/>
                </a:ln>
                <a:solidFill>
                  <a:prstClr val="black"/>
                </a:solidFill>
                <a:effectLst/>
                <a:uLnTx/>
                <a:uFillTx/>
                <a:latin typeface="Arial" panose="020B0604020202020204"/>
                <a:ea typeface="ＭＳ Ｐゴシック" panose="020B0600070205080204" pitchFamily="34" charset="-128"/>
                <a:cs typeface="+mn-cs"/>
              </a:rPr>
              <a:t>10</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/spill</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sp>
        <p:nvSpPr>
          <p:cNvPr id="57" name="テキスト ボックス 56">
            <a:extLst>
              <a:ext uri="{FF2B5EF4-FFF2-40B4-BE49-F238E27FC236}">
                <a16:creationId xmlns:a16="http://schemas.microsoft.com/office/drawing/2014/main" id="{7842DBB5-1D5C-39C5-1F95-E2059A665393}"/>
              </a:ext>
            </a:extLst>
          </p:cNvPr>
          <p:cNvSpPr txBox="1"/>
          <p:nvPr/>
        </p:nvSpPr>
        <p:spPr>
          <a:xfrm>
            <a:off x="3828404" y="6339473"/>
            <a:ext cx="1043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ymbol" pitchFamily="2" charset="2"/>
                <a:ea typeface="ＭＳ Ｐゴシック" panose="020B0600070205080204" pitchFamily="34" charset="-128"/>
                <a:cs typeface="+mn-cs"/>
              </a:rPr>
              <a:t>m</a:t>
            </a:r>
            <a:r>
              <a:rPr kumimoji="1" lang="en-US" altLang="ja-JP" sz="1800" b="0" i="0" u="none" strike="noStrike" kern="1200" cap="none" spc="0" normalizeH="0" baseline="30000" noProof="0" dirty="0">
                <a:ln>
                  <a:noFill/>
                </a:ln>
                <a:solidFill>
                  <a:prstClr val="black"/>
                </a:solidFill>
                <a:effectLst/>
                <a:uLnTx/>
                <a:uFillTx/>
                <a:latin typeface="Symbol" pitchFamily="2" charset="2"/>
                <a:ea typeface="ＭＳ Ｐゴシック" panose="020B0600070205080204" pitchFamily="34" charset="-128"/>
                <a:cs typeface="+mn-cs"/>
              </a:rPr>
              <a:t>-</a:t>
            </a:r>
            <a:r>
              <a:rPr kumimoji="1" lang="en-US" altLang="ja-JP" sz="1800" b="0" i="0" u="none" strike="noStrike" kern="1200" cap="none" spc="0" normalizeH="0" baseline="0" noProof="0" dirty="0">
                <a:ln>
                  <a:noFill/>
                </a:ln>
                <a:solidFill>
                  <a:prstClr val="black"/>
                </a:solidFill>
                <a:effectLst/>
                <a:uLnTx/>
                <a:uFillTx/>
                <a:latin typeface="Arial" panose="020B0604020202020204"/>
                <a:ea typeface="ＭＳ Ｐゴシック" panose="020B0600070205080204" pitchFamily="34" charset="-128"/>
                <a:cs typeface="+mn-cs"/>
              </a:rPr>
              <a:t> beam</a:t>
            </a:r>
            <a:endParaRPr kumimoji="1" lang="ja-JP" altLang="en-US" sz="1800" b="0" i="0" u="none" strike="noStrike" kern="1200" cap="none" spc="0" normalizeH="0" baseline="0" noProof="0">
              <a:ln>
                <a:noFill/>
              </a:ln>
              <a:solidFill>
                <a:prstClr val="black"/>
              </a:solidFill>
              <a:effectLst/>
              <a:uLnTx/>
              <a:uFillTx/>
              <a:latin typeface="Arial" panose="020B0604020202020204"/>
              <a:ea typeface="ＭＳ Ｐゴシック" panose="020B0600070205080204" pitchFamily="34" charset="-128"/>
              <a:cs typeface="+mn-cs"/>
            </a:endParaRPr>
          </a:p>
        </p:txBody>
      </p:sp>
      <p:pic>
        <p:nvPicPr>
          <p:cNvPr id="5" name="図 4" descr="ダイアグラム&#10;&#10;自動的に生成された説明">
            <a:extLst>
              <a:ext uri="{FF2B5EF4-FFF2-40B4-BE49-F238E27FC236}">
                <a16:creationId xmlns:a16="http://schemas.microsoft.com/office/drawing/2014/main" id="{0B4BF797-A70D-16FA-52B7-EEBBA5703D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590586" y="1212766"/>
            <a:ext cx="5668447" cy="5603788"/>
          </a:xfrm>
          <a:prstGeom prst="rect">
            <a:avLst/>
          </a:prstGeom>
        </p:spPr>
      </p:pic>
      <p:sp>
        <p:nvSpPr>
          <p:cNvPr id="3" name="正方形/長方形 2">
            <a:extLst>
              <a:ext uri="{FF2B5EF4-FFF2-40B4-BE49-F238E27FC236}">
                <a16:creationId xmlns:a16="http://schemas.microsoft.com/office/drawing/2014/main" id="{5D073246-AD0F-2ABD-0E03-903315D3D1D0}"/>
              </a:ext>
            </a:extLst>
          </p:cNvPr>
          <p:cNvSpPr/>
          <p:nvPr/>
        </p:nvSpPr>
        <p:spPr>
          <a:xfrm>
            <a:off x="9568141" y="5499425"/>
            <a:ext cx="423584" cy="20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22555856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C6900046-0017-D39C-AFD7-B47E9E4BED63}"/>
              </a:ext>
            </a:extLst>
          </p:cNvPr>
          <p:cNvPicPr>
            <a:picLocks noChangeAspect="1"/>
          </p:cNvPicPr>
          <p:nvPr/>
        </p:nvPicPr>
        <p:blipFill rotWithShape="1">
          <a:blip r:embed="rId3">
            <a:extLst>
              <a:ext uri="{28A0092B-C50C-407E-A947-70E740481C1C}">
                <a14:useLocalDpi xmlns:a14="http://schemas.microsoft.com/office/drawing/2010/main" val="0"/>
              </a:ext>
            </a:extLst>
          </a:blip>
          <a:srcRect l="12578" t="26089" r="24875" b="21514"/>
          <a:stretch/>
        </p:blipFill>
        <p:spPr>
          <a:xfrm>
            <a:off x="287757" y="5960891"/>
            <a:ext cx="1342714" cy="843623"/>
          </a:xfrm>
          <a:prstGeom prst="rect">
            <a:avLst/>
          </a:prstGeom>
        </p:spPr>
      </p:pic>
      <p:sp>
        <p:nvSpPr>
          <p:cNvPr id="2" name="タイトル 1">
            <a:extLst>
              <a:ext uri="{FF2B5EF4-FFF2-40B4-BE49-F238E27FC236}">
                <a16:creationId xmlns:a16="http://schemas.microsoft.com/office/drawing/2014/main" id="{0245C49B-7565-5025-BCDB-ADCAF5D05206}"/>
              </a:ext>
            </a:extLst>
          </p:cNvPr>
          <p:cNvSpPr>
            <a:spLocks noGrp="1"/>
          </p:cNvSpPr>
          <p:nvPr>
            <p:ph type="title"/>
          </p:nvPr>
        </p:nvSpPr>
        <p:spPr>
          <a:xfrm>
            <a:off x="838200" y="1"/>
            <a:ext cx="10515600" cy="842682"/>
          </a:xfrm>
        </p:spPr>
        <p:txBody>
          <a:bodyPr/>
          <a:lstStyle/>
          <a:p>
            <a:r>
              <a:rPr kumimoji="1" lang="en-US" altLang="ja-JP" dirty="0"/>
              <a:t>Particle and Nuclear Physics at HEF</a:t>
            </a:r>
            <a:endParaRPr kumimoji="1" lang="ja-JP" altLang="en-US"/>
          </a:p>
        </p:txBody>
      </p:sp>
      <p:sp>
        <p:nvSpPr>
          <p:cNvPr id="4" name="スライド番号プレースホルダー 3">
            <a:extLst>
              <a:ext uri="{FF2B5EF4-FFF2-40B4-BE49-F238E27FC236}">
                <a16:creationId xmlns:a16="http://schemas.microsoft.com/office/drawing/2014/main" id="{8ADCD625-2EC0-7CB3-EE4A-7C818AC207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A71338-8BA2-4C79-A6C5-5A8E30081D0C}" type="slidenum">
              <a:rPr kumimoji="1"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38" name="テキスト ボックス 37">
            <a:extLst>
              <a:ext uri="{FF2B5EF4-FFF2-40B4-BE49-F238E27FC236}">
                <a16:creationId xmlns:a16="http://schemas.microsoft.com/office/drawing/2014/main" id="{96D74191-9CBE-4400-98D9-2907368D01A2}"/>
              </a:ext>
            </a:extLst>
          </p:cNvPr>
          <p:cNvSpPr txBox="1"/>
          <p:nvPr/>
        </p:nvSpPr>
        <p:spPr>
          <a:xfrm>
            <a:off x="695769" y="842683"/>
            <a:ext cx="10211067" cy="1323439"/>
          </a:xfrm>
          <a:prstGeom prst="rect">
            <a:avLst/>
          </a:prstGeom>
          <a:noFill/>
          <a:ln w="2857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Comprehensive research on the origin and evolution of matter and the universe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mystery of the matter-dominated universe,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evolution from quarks to hadrons (the smallest composite particles)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srgbClr val="C00000"/>
                </a:solidFill>
                <a:effectLst/>
                <a:uLnTx/>
                <a:uFillTx/>
                <a:latin typeface="Arial" panose="020B0604020202020204"/>
                <a:ea typeface="ＭＳ Ｐゴシック" panose="020B0600070205080204" pitchFamily="34" charset="-128"/>
                <a:cs typeface="+mn-cs"/>
              </a:rPr>
              <a:t>the neutron star as a giant atomic nucleus.</a:t>
            </a:r>
            <a:endParaRPr kumimoji="1" lang="ja-JP" altLang="en-US" sz="2000" b="1" i="0" u="none" strike="noStrike" kern="1200" cap="none" spc="0" normalizeH="0" baseline="0" noProof="0">
              <a:ln>
                <a:noFill/>
              </a:ln>
              <a:solidFill>
                <a:srgbClr val="C00000"/>
              </a:solidFill>
              <a:effectLst/>
              <a:uLnTx/>
              <a:uFillTx/>
              <a:latin typeface="Arial" panose="020B0604020202020204"/>
              <a:ea typeface="ＭＳ Ｐゴシック" panose="020B0600070205080204" pitchFamily="34" charset="-128"/>
              <a:cs typeface="+mn-cs"/>
            </a:endParaRPr>
          </a:p>
        </p:txBody>
      </p:sp>
      <p:grpSp>
        <p:nvGrpSpPr>
          <p:cNvPr id="3" name="グループ化 2">
            <a:extLst>
              <a:ext uri="{FF2B5EF4-FFF2-40B4-BE49-F238E27FC236}">
                <a16:creationId xmlns:a16="http://schemas.microsoft.com/office/drawing/2014/main" id="{C6BD4844-A3F7-CF0D-2BBF-35D32A3CE34B}"/>
              </a:ext>
            </a:extLst>
          </p:cNvPr>
          <p:cNvGrpSpPr/>
          <p:nvPr/>
        </p:nvGrpSpPr>
        <p:grpSpPr>
          <a:xfrm>
            <a:off x="297168" y="2139415"/>
            <a:ext cx="1250674" cy="969098"/>
            <a:chOff x="132613" y="5847786"/>
            <a:chExt cx="1354896" cy="1049857"/>
          </a:xfrm>
        </p:grpSpPr>
        <p:pic>
          <p:nvPicPr>
            <p:cNvPr id="5" name="図 4">
              <a:extLst>
                <a:ext uri="{FF2B5EF4-FFF2-40B4-BE49-F238E27FC236}">
                  <a16:creationId xmlns:a16="http://schemas.microsoft.com/office/drawing/2014/main" id="{A2270DA7-8954-6654-D711-FECC97C952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32613" y="5847786"/>
              <a:ext cx="1354896" cy="1049857"/>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C623EA43-97F4-C963-669D-90291ECF373F}"/>
                </a:ext>
              </a:extLst>
            </p:cNvPr>
            <p:cNvSpPr txBox="1"/>
            <p:nvPr/>
          </p:nvSpPr>
          <p:spPr>
            <a:xfrm>
              <a:off x="205601" y="6403535"/>
              <a:ext cx="969363" cy="346276"/>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COMET</a:t>
              </a:r>
              <a:endParaRPr kumimoji="1" lang="ja-JP" altLang="en-US" sz="1477"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grpSp>
        <p:nvGrpSpPr>
          <p:cNvPr id="7" name="グループ化 6">
            <a:extLst>
              <a:ext uri="{FF2B5EF4-FFF2-40B4-BE49-F238E27FC236}">
                <a16:creationId xmlns:a16="http://schemas.microsoft.com/office/drawing/2014/main" id="{B20F9FE9-638B-B75F-8DFE-42A0F51B68B0}"/>
              </a:ext>
            </a:extLst>
          </p:cNvPr>
          <p:cNvGrpSpPr/>
          <p:nvPr/>
        </p:nvGrpSpPr>
        <p:grpSpPr>
          <a:xfrm>
            <a:off x="265332" y="4054462"/>
            <a:ext cx="1282509" cy="936980"/>
            <a:chOff x="234716" y="4210900"/>
            <a:chExt cx="1389385" cy="1015061"/>
          </a:xfrm>
        </p:grpSpPr>
        <p:pic>
          <p:nvPicPr>
            <p:cNvPr id="8" name="図 7">
              <a:extLst>
                <a:ext uri="{FF2B5EF4-FFF2-40B4-BE49-F238E27FC236}">
                  <a16:creationId xmlns:a16="http://schemas.microsoft.com/office/drawing/2014/main" id="{3A62B34D-19F0-85E8-53F8-BA108A9CB1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0275" y="4210900"/>
              <a:ext cx="1353826" cy="1015061"/>
            </a:xfrm>
            <a:prstGeom prst="rect">
              <a:avLst/>
            </a:prstGeom>
          </p:spPr>
        </p:pic>
        <p:sp>
          <p:nvSpPr>
            <p:cNvPr id="9" name="テキスト ボックス 8">
              <a:extLst>
                <a:ext uri="{FF2B5EF4-FFF2-40B4-BE49-F238E27FC236}">
                  <a16:creationId xmlns:a16="http://schemas.microsoft.com/office/drawing/2014/main" id="{9EBE72BC-964B-CCA0-B9D2-3538317C97CC}"/>
                </a:ext>
              </a:extLst>
            </p:cNvPr>
            <p:cNvSpPr txBox="1"/>
            <p:nvPr/>
          </p:nvSpPr>
          <p:spPr>
            <a:xfrm>
              <a:off x="234716" y="4219693"/>
              <a:ext cx="938105" cy="34627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High-p </a:t>
              </a:r>
              <a:endParaRPr kumimoji="1" lang="ja-JP" altLang="en-US" sz="1477"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grpSp>
        <p:nvGrpSpPr>
          <p:cNvPr id="10" name="グループ化 9">
            <a:extLst>
              <a:ext uri="{FF2B5EF4-FFF2-40B4-BE49-F238E27FC236}">
                <a16:creationId xmlns:a16="http://schemas.microsoft.com/office/drawing/2014/main" id="{8AE3FD59-EE9B-DCFC-8505-2A151070164C}"/>
              </a:ext>
            </a:extLst>
          </p:cNvPr>
          <p:cNvGrpSpPr/>
          <p:nvPr/>
        </p:nvGrpSpPr>
        <p:grpSpPr>
          <a:xfrm>
            <a:off x="280444" y="3140956"/>
            <a:ext cx="1284472" cy="855588"/>
            <a:chOff x="165809" y="5024992"/>
            <a:chExt cx="1391512" cy="926886"/>
          </a:xfrm>
        </p:grpSpPr>
        <p:pic>
          <p:nvPicPr>
            <p:cNvPr id="11" name="図 10" descr="屋内, 人, 荷物, 自転車 が含まれている画像&#10;&#10;自動的に生成された説明">
              <a:extLst>
                <a:ext uri="{FF2B5EF4-FFF2-40B4-BE49-F238E27FC236}">
                  <a16:creationId xmlns:a16="http://schemas.microsoft.com/office/drawing/2014/main" id="{9C7BB99F-C714-A715-3150-82B58C0DEE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809" y="5024992"/>
              <a:ext cx="1391512" cy="926886"/>
            </a:xfrm>
            <a:prstGeom prst="rect">
              <a:avLst/>
            </a:prstGeom>
          </p:spPr>
        </p:pic>
        <p:sp>
          <p:nvSpPr>
            <p:cNvPr id="12" name="テキスト ボックス 11">
              <a:extLst>
                <a:ext uri="{FF2B5EF4-FFF2-40B4-BE49-F238E27FC236}">
                  <a16:creationId xmlns:a16="http://schemas.microsoft.com/office/drawing/2014/main" id="{172A3499-9BC3-D538-DBB5-30451883F794}"/>
                </a:ext>
              </a:extLst>
            </p:cNvPr>
            <p:cNvSpPr txBox="1"/>
            <p:nvPr/>
          </p:nvSpPr>
          <p:spPr>
            <a:xfrm>
              <a:off x="263816" y="5549681"/>
              <a:ext cx="795704" cy="346275"/>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KOTO</a:t>
              </a:r>
              <a:endParaRPr kumimoji="1" lang="ja-JP" altLang="en-US" sz="1477"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sp>
        <p:nvSpPr>
          <p:cNvPr id="15" name="テキスト ボックス 14">
            <a:extLst>
              <a:ext uri="{FF2B5EF4-FFF2-40B4-BE49-F238E27FC236}">
                <a16:creationId xmlns:a16="http://schemas.microsoft.com/office/drawing/2014/main" id="{BC8D3523-32BD-3A10-E1B9-BBBDE2648EE3}"/>
              </a:ext>
            </a:extLst>
          </p:cNvPr>
          <p:cNvSpPr txBox="1"/>
          <p:nvPr/>
        </p:nvSpPr>
        <p:spPr>
          <a:xfrm>
            <a:off x="433370" y="6014111"/>
            <a:ext cx="591829" cy="319639"/>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K1.8</a:t>
            </a:r>
            <a:endParaRPr kumimoji="1" lang="ja-JP" altLang="en-US" sz="1477"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nvGrpSpPr>
          <p:cNvPr id="16" name="グループ化 15">
            <a:extLst>
              <a:ext uri="{FF2B5EF4-FFF2-40B4-BE49-F238E27FC236}">
                <a16:creationId xmlns:a16="http://schemas.microsoft.com/office/drawing/2014/main" id="{42773893-3E63-AE4E-9DE5-012799E7E780}"/>
              </a:ext>
            </a:extLst>
          </p:cNvPr>
          <p:cNvGrpSpPr/>
          <p:nvPr/>
        </p:nvGrpSpPr>
        <p:grpSpPr>
          <a:xfrm>
            <a:off x="297167" y="5049359"/>
            <a:ext cx="1323895" cy="853615"/>
            <a:chOff x="199381" y="3377490"/>
            <a:chExt cx="1323895" cy="853615"/>
          </a:xfrm>
        </p:grpSpPr>
        <p:pic>
          <p:nvPicPr>
            <p:cNvPr id="17" name="図 16">
              <a:extLst>
                <a:ext uri="{FF2B5EF4-FFF2-40B4-BE49-F238E27FC236}">
                  <a16:creationId xmlns:a16="http://schemas.microsoft.com/office/drawing/2014/main" id="{5D761B4F-BE93-25D4-4755-52A515D1E8D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10800000">
              <a:off x="199381" y="3377490"/>
              <a:ext cx="1323895" cy="853615"/>
            </a:xfrm>
            <a:prstGeom prst="rect">
              <a:avLst/>
            </a:prstGeom>
          </p:spPr>
        </p:pic>
        <p:sp>
          <p:nvSpPr>
            <p:cNvPr id="18" name="テキスト ボックス 17">
              <a:extLst>
                <a:ext uri="{FF2B5EF4-FFF2-40B4-BE49-F238E27FC236}">
                  <a16:creationId xmlns:a16="http://schemas.microsoft.com/office/drawing/2014/main" id="{0C8B402D-F703-2994-509A-61CAE7F8F820}"/>
                </a:ext>
              </a:extLst>
            </p:cNvPr>
            <p:cNvSpPr txBox="1"/>
            <p:nvPr/>
          </p:nvSpPr>
          <p:spPr>
            <a:xfrm>
              <a:off x="290093" y="3385222"/>
              <a:ext cx="859531" cy="319639"/>
            </a:xfrm>
            <a:prstGeom prst="rect">
              <a:avLst/>
            </a:prstGeom>
            <a:noFill/>
          </p:spPr>
          <p:txBody>
            <a:bodyPr wrap="non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477"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34" charset="-128"/>
                  <a:cs typeface="+mn-cs"/>
                </a:rPr>
                <a:t>K1.8BR</a:t>
              </a:r>
              <a:endParaRPr kumimoji="1" lang="ja-JP" altLang="en-US" sz="1477"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34" charset="-128"/>
                <a:cs typeface="+mn-cs"/>
              </a:endParaRPr>
            </a:p>
          </p:txBody>
        </p:sp>
      </p:grpSp>
      <p:sp>
        <p:nvSpPr>
          <p:cNvPr id="19" name="テキスト ボックス 18">
            <a:extLst>
              <a:ext uri="{FF2B5EF4-FFF2-40B4-BE49-F238E27FC236}">
                <a16:creationId xmlns:a16="http://schemas.microsoft.com/office/drawing/2014/main" id="{DFB15381-887F-6DDA-AF22-96FCF30D63DF}"/>
              </a:ext>
            </a:extLst>
          </p:cNvPr>
          <p:cNvSpPr txBox="1"/>
          <p:nvPr/>
        </p:nvSpPr>
        <p:spPr>
          <a:xfrm>
            <a:off x="2051146" y="2486084"/>
            <a:ext cx="4443736" cy="338554"/>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sym typeface="Wingdings" panose="05000000000000000000" pitchFamily="2" charset="2"/>
              </a:rPr>
              <a:t>Search for charged lepton flavor violation</a:t>
            </a:r>
          </a:p>
        </p:txBody>
      </p:sp>
      <p:sp>
        <p:nvSpPr>
          <p:cNvPr id="20" name="テキスト ボックス 19">
            <a:extLst>
              <a:ext uri="{FF2B5EF4-FFF2-40B4-BE49-F238E27FC236}">
                <a16:creationId xmlns:a16="http://schemas.microsoft.com/office/drawing/2014/main" id="{978044FD-CD74-9034-0C50-CAB61DCA02A3}"/>
              </a:ext>
            </a:extLst>
          </p:cNvPr>
          <p:cNvSpPr txBox="1"/>
          <p:nvPr/>
        </p:nvSpPr>
        <p:spPr>
          <a:xfrm>
            <a:off x="2059980" y="3354456"/>
            <a:ext cx="5577911" cy="338554"/>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rPr>
              <a:t>Search for CP violation beyond the standard model</a:t>
            </a:r>
          </a:p>
        </p:txBody>
      </p:sp>
      <p:sp>
        <p:nvSpPr>
          <p:cNvPr id="21" name="テキスト ボックス 20">
            <a:extLst>
              <a:ext uri="{FF2B5EF4-FFF2-40B4-BE49-F238E27FC236}">
                <a16:creationId xmlns:a16="http://schemas.microsoft.com/office/drawing/2014/main" id="{D88C53A2-3D35-103C-E000-794642331F02}"/>
              </a:ext>
            </a:extLst>
          </p:cNvPr>
          <p:cNvSpPr txBox="1"/>
          <p:nvPr/>
        </p:nvSpPr>
        <p:spPr>
          <a:xfrm>
            <a:off x="2077292" y="4193562"/>
            <a:ext cx="6335298" cy="338554"/>
          </a:xfrm>
          <a:prstGeom prst="rect">
            <a:avLst/>
          </a:prstGeom>
          <a:noFill/>
        </p:spPr>
        <p:txBody>
          <a:bodyPr wrap="square">
            <a:spAutoFit/>
          </a:bodyPr>
          <a:lstStyle/>
          <a:p>
            <a:pPr marL="0" marR="0" lvl="0" indent="0" algn="l" defTabSz="422041" rtl="0" eaLnBrk="1" fontAlgn="auto" latinLnBrk="0" hangingPunct="1">
              <a:lnSpc>
                <a:spcPct val="100000"/>
              </a:lnSpc>
              <a:spcBef>
                <a:spcPts val="554"/>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rPr>
              <a:t>Elucidation of the mass acquisition mechanism of hadrons</a:t>
            </a:r>
          </a:p>
        </p:txBody>
      </p:sp>
      <p:sp>
        <p:nvSpPr>
          <p:cNvPr id="22" name="テキスト ボックス 21">
            <a:extLst>
              <a:ext uri="{FF2B5EF4-FFF2-40B4-BE49-F238E27FC236}">
                <a16:creationId xmlns:a16="http://schemas.microsoft.com/office/drawing/2014/main" id="{6D42A831-0D91-B88B-972A-2639E0D87839}"/>
              </a:ext>
            </a:extLst>
          </p:cNvPr>
          <p:cNvSpPr txBox="1"/>
          <p:nvPr/>
        </p:nvSpPr>
        <p:spPr>
          <a:xfrm>
            <a:off x="2110816" y="5902975"/>
            <a:ext cx="4427900" cy="584775"/>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rPr>
              <a:t>Elucidation of the appearance mechanism of </a:t>
            </a:r>
            <a:r>
              <a:rPr kumimoji="0" lang="en-US" altLang="ja-JP" sz="1600" b="1"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X</a:t>
            </a:r>
            <a:r>
              <a:rPr kumimoji="0"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rPr>
              <a:t>, </a:t>
            </a:r>
            <a:r>
              <a:rPr kumimoji="0" lang="en-US" altLang="ja-JP" sz="1600" b="1" i="0" u="none" strike="noStrike" kern="1200" cap="none" spc="0" normalizeH="0" baseline="0" noProof="0" dirty="0">
                <a:ln>
                  <a:noFill/>
                </a:ln>
                <a:solidFill>
                  <a:prstClr val="black"/>
                </a:solidFill>
                <a:effectLst/>
                <a:uLnTx/>
                <a:uFillTx/>
                <a:latin typeface="Symbol" pitchFamily="2" charset="2"/>
                <a:ea typeface="游ゴシック" panose="020B0400000000000000" pitchFamily="34" charset="-128"/>
                <a:cs typeface="+mn-cs"/>
              </a:rPr>
              <a:t>L</a:t>
            </a:r>
            <a:r>
              <a:rPr kumimoji="0" lang="en-US" altLang="ja-JP" sz="1600" b="1" i="0" u="none" strike="noStrike" kern="1200" cap="none" spc="0" normalizeH="0" baseline="0" noProof="0" dirty="0">
                <a:ln>
                  <a:noFill/>
                </a:ln>
                <a:solidFill>
                  <a:prstClr val="black"/>
                </a:solidFill>
                <a:effectLst/>
                <a:uLnTx/>
                <a:uFillTx/>
                <a:latin typeface="Arial" panose="020B0604020202020204"/>
                <a:ea typeface="游ゴシック" panose="020B0400000000000000" pitchFamily="34" charset="-128"/>
                <a:cs typeface="+mn-cs"/>
              </a:rPr>
              <a:t> hyperons in dense matter</a:t>
            </a:r>
            <a:endParaRPr kumimoji="0" lang="ja-JP" altLang="en-US" sz="1600" b="1" i="0" u="none" strike="noStrike" kern="1200" cap="none" spc="0" normalizeH="0" baseline="0" noProof="0">
              <a:ln>
                <a:noFill/>
              </a:ln>
              <a:solidFill>
                <a:prstClr val="black"/>
              </a:solidFill>
              <a:effectLst/>
              <a:uLnTx/>
              <a:uFillTx/>
              <a:latin typeface="Arial" panose="020B0604020202020204"/>
              <a:ea typeface="游ゴシック" panose="020B0400000000000000" pitchFamily="34" charset="-128"/>
              <a:cs typeface="+mn-cs"/>
            </a:endParaRPr>
          </a:p>
        </p:txBody>
      </p:sp>
      <p:sp>
        <p:nvSpPr>
          <p:cNvPr id="23" name="テキスト ボックス 22">
            <a:extLst>
              <a:ext uri="{FF2B5EF4-FFF2-40B4-BE49-F238E27FC236}">
                <a16:creationId xmlns:a16="http://schemas.microsoft.com/office/drawing/2014/main" id="{1FD8AE41-6723-9846-458F-2BAED228E102}"/>
              </a:ext>
            </a:extLst>
          </p:cNvPr>
          <p:cNvSpPr txBox="1"/>
          <p:nvPr/>
        </p:nvSpPr>
        <p:spPr>
          <a:xfrm>
            <a:off x="2032411" y="2164312"/>
            <a:ext cx="4394993" cy="369332"/>
          </a:xfrm>
          <a:prstGeom prst="rect">
            <a:avLst/>
          </a:prstGeom>
          <a:noFill/>
        </p:spPr>
        <p:txBody>
          <a:bodyPr wrap="square">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err="1">
                <a:ln>
                  <a:noFill/>
                </a:ln>
                <a:solidFill>
                  <a:srgbClr val="002060"/>
                </a:solidFill>
                <a:effectLst/>
                <a:uLnTx/>
                <a:uFillTx/>
                <a:latin typeface="Symbol" panose="05050102010706020507" pitchFamily="18" charset="2"/>
                <a:ea typeface="游ゴシック" panose="020B0400000000000000" pitchFamily="34" charset="-128"/>
                <a:cs typeface="+mn-cs"/>
              </a:rPr>
              <a:t>m</a:t>
            </a:r>
            <a:r>
              <a:rPr kumimoji="1" lang="en-US" altLang="ja-JP" sz="1800" b="1" i="0" u="sng"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34" charset="-128"/>
                <a:cs typeface="+mn-cs"/>
                <a:sym typeface="Wingdings" panose="05000000000000000000" pitchFamily="2" charset="2"/>
              </a:rPr>
              <a:t>e</a:t>
            </a:r>
            <a:r>
              <a:rPr kumimoji="1" lang="en-US" altLang="ja-JP" sz="1800" b="1" i="0" u="sng"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34" charset="-128"/>
                <a:cs typeface="+mn-cs"/>
                <a:sym typeface="Wingdings" panose="05000000000000000000" pitchFamily="2" charset="2"/>
              </a:rPr>
              <a:t> conversion measurement</a:t>
            </a:r>
            <a:endParaRPr kumimoji="1" lang="ja-JP" altLang="en-US" sz="1800" b="0" i="0" u="sng" strike="noStrike" kern="1200" cap="none" spc="0" normalizeH="0" baseline="0" noProof="0">
              <a:ln>
                <a:noFill/>
              </a:ln>
              <a:solidFill>
                <a:srgbClr val="002060"/>
              </a:solidFill>
              <a:effectLst/>
              <a:uLnTx/>
              <a:uFillTx/>
              <a:latin typeface="Calibr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93AA23E8-548A-DA4C-1877-668F57E10D6A}"/>
              </a:ext>
            </a:extLst>
          </p:cNvPr>
          <p:cNvSpPr txBox="1"/>
          <p:nvPr/>
        </p:nvSpPr>
        <p:spPr>
          <a:xfrm>
            <a:off x="2035827" y="3052406"/>
            <a:ext cx="3601551" cy="369332"/>
          </a:xfrm>
          <a:prstGeom prst="rect">
            <a:avLst/>
          </a:prstGeom>
          <a:noFill/>
        </p:spPr>
        <p:txBody>
          <a:bodyPr wrap="square">
            <a:spAutoFit/>
          </a:bodyPr>
          <a:lstStyle/>
          <a:p>
            <a:pPr marL="0" marR="0" lvl="0" indent="0" algn="l" defTabSz="457196"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34" charset="-128"/>
                <a:cs typeface="+mn-cs"/>
              </a:rPr>
              <a:t>Rare decay of neutral kaon</a:t>
            </a:r>
            <a:endParaRPr kumimoji="1" lang="ja-JP" altLang="en-US" sz="1800" b="0" i="0" u="sng" strike="noStrike" kern="1200" cap="none" spc="0" normalizeH="0" baseline="0" noProof="0">
              <a:ln>
                <a:noFill/>
              </a:ln>
              <a:solidFill>
                <a:srgbClr val="002060"/>
              </a:solidFill>
              <a:effectLst/>
              <a:uLnTx/>
              <a:uFillTx/>
              <a:latin typeface="Calibri"/>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28513A6C-F3AD-60EC-06F6-D6E1226483F1}"/>
              </a:ext>
            </a:extLst>
          </p:cNvPr>
          <p:cNvSpPr txBox="1"/>
          <p:nvPr/>
        </p:nvSpPr>
        <p:spPr>
          <a:xfrm>
            <a:off x="2027862" y="3900896"/>
            <a:ext cx="5577911" cy="369332"/>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34" charset="-128"/>
                <a:cs typeface="+mn-cs"/>
              </a:rPr>
              <a:t>Mass modification of vector mesons in nuclei</a:t>
            </a:r>
            <a:endParaRPr kumimoji="1" lang="ja-JP" altLang="en-US" sz="1800" b="1" i="0" u="sng" strike="noStrike" kern="1200" cap="none" spc="0" normalizeH="0" baseline="0" noProof="0">
              <a:ln>
                <a:noFill/>
              </a:ln>
              <a:solidFill>
                <a:srgbClr val="002060"/>
              </a:solidFill>
              <a:effectLst/>
              <a:uLnTx/>
              <a:uFillTx/>
              <a:latin typeface="游ゴシック" panose="020F0502020204030204"/>
              <a:ea typeface="游ゴシック" panose="020B0400000000000000" pitchFamily="34" charset="-128"/>
              <a:cs typeface="+mn-cs"/>
            </a:endParaRPr>
          </a:p>
        </p:txBody>
      </p:sp>
      <p:sp>
        <p:nvSpPr>
          <p:cNvPr id="26" name="テキスト ボックス 25">
            <a:extLst>
              <a:ext uri="{FF2B5EF4-FFF2-40B4-BE49-F238E27FC236}">
                <a16:creationId xmlns:a16="http://schemas.microsoft.com/office/drawing/2014/main" id="{D1CA70BA-00D1-A8D6-899C-91C3BFCBE6E0}"/>
              </a:ext>
            </a:extLst>
          </p:cNvPr>
          <p:cNvSpPr txBox="1"/>
          <p:nvPr/>
        </p:nvSpPr>
        <p:spPr>
          <a:xfrm>
            <a:off x="2051146" y="5054963"/>
            <a:ext cx="6117946" cy="338554"/>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Arial" panose="020B0604020202020204"/>
                <a:ea typeface="メイリオ" panose="020B0604030504040204" pitchFamily="34" charset="-128"/>
                <a:cs typeface="+mn-cs"/>
              </a:rPr>
              <a:t>Study of exotic hadron bound system including K</a:t>
            </a:r>
            <a:r>
              <a:rPr kumimoji="1" lang="en-US" altLang="ja-JP" sz="1600" b="1" i="0" u="none" strike="noStrike" kern="1200" cap="none" spc="0" normalizeH="0" baseline="30000" noProof="0" dirty="0">
                <a:ln>
                  <a:noFill/>
                </a:ln>
                <a:solidFill>
                  <a:prstClr val="black"/>
                </a:solidFill>
                <a:effectLst/>
                <a:uLnTx/>
                <a:uFillTx/>
                <a:latin typeface="Arial" panose="020B0604020202020204"/>
                <a:ea typeface="メイリオ" panose="020B0604030504040204" pitchFamily="34" charset="-128"/>
                <a:cs typeface="+mn-cs"/>
              </a:rPr>
              <a:t>-</a:t>
            </a:r>
            <a:endParaRPr kumimoji="0" lang="ja-JP" altLang="en-US" sz="1600" b="1" i="0" u="none" strike="noStrike" kern="1200" cap="none" spc="0" normalizeH="0" baseline="0" noProof="0">
              <a:ln>
                <a:noFill/>
              </a:ln>
              <a:solidFill>
                <a:prstClr val="black"/>
              </a:solidFill>
              <a:effectLst/>
              <a:uLnTx/>
              <a:uFillTx/>
              <a:latin typeface="Arial" panose="020B0604020202020204"/>
              <a:ea typeface="游ゴシック" panose="020B0400000000000000" pitchFamily="34" charset="-128"/>
              <a:cs typeface="+mn-cs"/>
            </a:endParaRPr>
          </a:p>
        </p:txBody>
      </p:sp>
      <p:sp>
        <p:nvSpPr>
          <p:cNvPr id="27" name="テキスト ボックス 26">
            <a:extLst>
              <a:ext uri="{FF2B5EF4-FFF2-40B4-BE49-F238E27FC236}">
                <a16:creationId xmlns:a16="http://schemas.microsoft.com/office/drawing/2014/main" id="{7B1DE3DA-9DB5-F967-AFC3-ED92C07F7A89}"/>
              </a:ext>
            </a:extLst>
          </p:cNvPr>
          <p:cNvSpPr txBox="1"/>
          <p:nvPr/>
        </p:nvSpPr>
        <p:spPr>
          <a:xfrm>
            <a:off x="2051146" y="4754630"/>
            <a:ext cx="4760855" cy="369332"/>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34" charset="-128"/>
                <a:cs typeface="+mn-cs"/>
              </a:rPr>
              <a:t>Systematic study of Kaonic nuclei</a:t>
            </a:r>
            <a:endParaRPr kumimoji="1" lang="ja-JP" altLang="en-US" sz="1800" b="1" i="0" u="sng" strike="noStrike" kern="1200" cap="none" spc="0" normalizeH="0" baseline="0" noProof="0">
              <a:ln>
                <a:noFill/>
              </a:ln>
              <a:solidFill>
                <a:srgbClr val="002060"/>
              </a:solidFill>
              <a:effectLst/>
              <a:uLnTx/>
              <a:uFillTx/>
              <a:latin typeface="游ゴシック" panose="020F0502020204030204"/>
              <a:ea typeface="游ゴシック" panose="020B0400000000000000" pitchFamily="34" charset="-128"/>
              <a:cs typeface="+mn-cs"/>
            </a:endParaRPr>
          </a:p>
        </p:txBody>
      </p:sp>
      <p:sp>
        <p:nvSpPr>
          <p:cNvPr id="28" name="テキスト ボックス 27">
            <a:extLst>
              <a:ext uri="{FF2B5EF4-FFF2-40B4-BE49-F238E27FC236}">
                <a16:creationId xmlns:a16="http://schemas.microsoft.com/office/drawing/2014/main" id="{9EFF8614-B090-7DE0-8926-392D9B949097}"/>
              </a:ext>
            </a:extLst>
          </p:cNvPr>
          <p:cNvSpPr txBox="1"/>
          <p:nvPr/>
        </p:nvSpPr>
        <p:spPr>
          <a:xfrm>
            <a:off x="2045747" y="5610879"/>
            <a:ext cx="4492969" cy="369332"/>
          </a:xfrm>
          <a:prstGeom prst="rect">
            <a:avLst/>
          </a:prstGeom>
          <a:noFill/>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34" charset="-128"/>
                <a:cs typeface="+mn-cs"/>
              </a:rPr>
              <a:t>Spectroscopy of S=-1, -2 </a:t>
            </a:r>
            <a:r>
              <a:rPr kumimoji="1" lang="en-US" altLang="ja-JP" sz="1800" b="1" i="0" u="sng"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34" charset="-128"/>
                <a:cs typeface="+mn-cs"/>
              </a:rPr>
              <a:t>hypernuclei</a:t>
            </a:r>
            <a:endParaRPr kumimoji="1" lang="ja-JP" altLang="en-US" sz="1800" b="1" i="0" u="sng" strike="noStrike" kern="1200" cap="none" spc="0" normalizeH="0" baseline="0" noProof="0">
              <a:ln>
                <a:noFill/>
              </a:ln>
              <a:solidFill>
                <a:srgbClr val="002060"/>
              </a:solidFill>
              <a:effectLst/>
              <a:uLnTx/>
              <a:uFillTx/>
              <a:latin typeface="游ゴシック" panose="020F0502020204030204"/>
              <a:ea typeface="游ゴシック" panose="020B0400000000000000" pitchFamily="34" charset="-128"/>
              <a:cs typeface="+mn-cs"/>
            </a:endParaRPr>
          </a:p>
        </p:txBody>
      </p:sp>
      <p:sp>
        <p:nvSpPr>
          <p:cNvPr id="34" name="テキスト ボックス 33">
            <a:extLst>
              <a:ext uri="{FF2B5EF4-FFF2-40B4-BE49-F238E27FC236}">
                <a16:creationId xmlns:a16="http://schemas.microsoft.com/office/drawing/2014/main" id="{D7625142-0692-B21D-E4F8-7D871E2F0C97}"/>
              </a:ext>
            </a:extLst>
          </p:cNvPr>
          <p:cNvSpPr txBox="1"/>
          <p:nvPr/>
        </p:nvSpPr>
        <p:spPr>
          <a:xfrm>
            <a:off x="2052596" y="2746088"/>
            <a:ext cx="3839271" cy="2858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00" cap="none" spc="0" normalizeH="0" baseline="0" noProof="0" dirty="0">
                <a:ln>
                  <a:noFill/>
                </a:ln>
                <a:solidFill>
                  <a:srgbClr val="00B050"/>
                </a:solidFill>
                <a:effectLst/>
                <a:uLnTx/>
                <a:uFillTx/>
                <a:latin typeface="Arial" panose="020B0604020202020204"/>
                <a:ea typeface="ＭＳ ゴシック" panose="020B0609070205080204" pitchFamily="49" charset="-128"/>
                <a:cs typeface="Times New Roman" panose="02020603050405020304" pitchFamily="18" charset="0"/>
              </a:rPr>
              <a:t>100 times improvement over present upper limits</a:t>
            </a:r>
            <a:endParaRPr kumimoji="1" lang="ja-JP" altLang="en-US" sz="1200" b="1" i="0" u="none" strike="noStrike" kern="1200" cap="none" spc="0" normalizeH="0" baseline="0" noProof="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35" name="テキスト ボックス 34">
            <a:extLst>
              <a:ext uri="{FF2B5EF4-FFF2-40B4-BE49-F238E27FC236}">
                <a16:creationId xmlns:a16="http://schemas.microsoft.com/office/drawing/2014/main" id="{60870A46-92D0-945A-0BEC-6DFAA8AE6408}"/>
              </a:ext>
            </a:extLst>
          </p:cNvPr>
          <p:cNvSpPr txBox="1"/>
          <p:nvPr/>
        </p:nvSpPr>
        <p:spPr>
          <a:xfrm>
            <a:off x="2066120" y="3625582"/>
            <a:ext cx="4930820" cy="280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The world's highest sensitivity exceeding the standard model</a:t>
            </a:r>
            <a:endParaRPr kumimoji="1" lang="ja-JP" altLang="en-US" sz="1200" b="1" i="0" u="none" strike="noStrike" kern="1200" cap="none" spc="0" normalizeH="0" baseline="30000" noProof="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36" name="テキスト ボックス 35">
            <a:extLst>
              <a:ext uri="{FF2B5EF4-FFF2-40B4-BE49-F238E27FC236}">
                <a16:creationId xmlns:a16="http://schemas.microsoft.com/office/drawing/2014/main" id="{1817A7DC-6D99-D484-F2C5-E6473A3BDE97}"/>
              </a:ext>
            </a:extLst>
          </p:cNvPr>
          <p:cNvSpPr txBox="1"/>
          <p:nvPr/>
        </p:nvSpPr>
        <p:spPr>
          <a:xfrm>
            <a:off x="2069658" y="4489914"/>
            <a:ext cx="38358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Vector meson in nuclei : 10 times more precision</a:t>
            </a:r>
          </a:p>
        </p:txBody>
      </p:sp>
      <p:sp>
        <p:nvSpPr>
          <p:cNvPr id="37" name="テキスト ボックス 36">
            <a:extLst>
              <a:ext uri="{FF2B5EF4-FFF2-40B4-BE49-F238E27FC236}">
                <a16:creationId xmlns:a16="http://schemas.microsoft.com/office/drawing/2014/main" id="{4BE43BF5-09D5-044E-CD0B-367F69A3F2B7}"/>
              </a:ext>
            </a:extLst>
          </p:cNvPr>
          <p:cNvSpPr txBox="1"/>
          <p:nvPr/>
        </p:nvSpPr>
        <p:spPr>
          <a:xfrm>
            <a:off x="2052596" y="6461444"/>
            <a:ext cx="47939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Excellent mass resolution of  2 MeV for </a:t>
            </a:r>
            <a:r>
              <a:rPr kumimoji="1" lang="en-US" altLang="ja-JP" sz="1200" b="1" i="0" u="none" strike="noStrike" kern="1200" cap="none" spc="0" normalizeH="0" baseline="0" noProof="0" dirty="0">
                <a:ln>
                  <a:noFill/>
                </a:ln>
                <a:solidFill>
                  <a:srgbClr val="00B050"/>
                </a:solidFill>
                <a:effectLst/>
                <a:uLnTx/>
                <a:uFillTx/>
                <a:latin typeface="Symbol" pitchFamily="2" charset="2"/>
                <a:ea typeface="ＭＳ Ｐゴシック" panose="020B0600070205080204" pitchFamily="34" charset="-128"/>
                <a:cs typeface="+mn-cs"/>
              </a:rPr>
              <a:t>X</a:t>
            </a:r>
            <a:r>
              <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 </a:t>
            </a:r>
            <a:r>
              <a:rPr kumimoji="1" lang="en-US" altLang="ja-JP" sz="1200" b="1" i="0" u="none" strike="noStrike" kern="1200" cap="none" spc="0" normalizeH="0" baseline="0" noProof="0" dirty="0" err="1">
                <a:ln>
                  <a:noFill/>
                </a:ln>
                <a:solidFill>
                  <a:srgbClr val="00B050"/>
                </a:solidFill>
                <a:effectLst/>
                <a:uLnTx/>
                <a:uFillTx/>
                <a:latin typeface="Arial" panose="020B0604020202020204"/>
                <a:ea typeface="ＭＳ Ｐゴシック" panose="020B0600070205080204" pitchFamily="34" charset="-128"/>
                <a:cs typeface="+mn-cs"/>
              </a:rPr>
              <a:t>hypernuclei</a:t>
            </a:r>
            <a:endPar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endParaRPr>
          </a:p>
        </p:txBody>
      </p:sp>
      <p:sp>
        <p:nvSpPr>
          <p:cNvPr id="42" name="テキスト ボックス 41">
            <a:extLst>
              <a:ext uri="{FF2B5EF4-FFF2-40B4-BE49-F238E27FC236}">
                <a16:creationId xmlns:a16="http://schemas.microsoft.com/office/drawing/2014/main" id="{DB67B3E3-AF3A-A0BE-FEC6-C1ED865AB52D}"/>
              </a:ext>
            </a:extLst>
          </p:cNvPr>
          <p:cNvSpPr txBox="1"/>
          <p:nvPr/>
        </p:nvSpPr>
        <p:spPr>
          <a:xfrm>
            <a:off x="2045747" y="5357256"/>
            <a:ext cx="33249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B050"/>
                </a:solidFill>
                <a:effectLst/>
                <a:uLnTx/>
                <a:uFillTx/>
                <a:latin typeface="Arial" panose="020B0604020202020204"/>
                <a:ea typeface="ＭＳ Ｐゴシック" panose="020B0600070205080204" pitchFamily="34" charset="-128"/>
                <a:cs typeface="+mn-cs"/>
              </a:rPr>
              <a:t>Mass number dependence of kaonic nuclei</a:t>
            </a:r>
            <a:endParaRPr kumimoji="1" lang="ja-JP" altLang="en-US" sz="1200" b="1" i="0" u="none" strike="noStrike" kern="1200" cap="none" spc="0" normalizeH="0" baseline="0" noProof="0">
              <a:ln>
                <a:noFill/>
              </a:ln>
              <a:solidFill>
                <a:srgbClr val="00B050"/>
              </a:solidFill>
              <a:effectLst/>
              <a:uLnTx/>
              <a:uFillTx/>
              <a:latin typeface="Arial" panose="020B0604020202020204"/>
              <a:ea typeface="ＭＳ Ｐゴシック" panose="020B0600070205080204" pitchFamily="34" charset="-128"/>
              <a:cs typeface="+mn-cs"/>
            </a:endParaRPr>
          </a:p>
        </p:txBody>
      </p:sp>
      <p:pic>
        <p:nvPicPr>
          <p:cNvPr id="13" name="図 12" descr="ダイアグラム&#10;&#10;自動的に生成された説明">
            <a:extLst>
              <a:ext uri="{FF2B5EF4-FFF2-40B4-BE49-F238E27FC236}">
                <a16:creationId xmlns:a16="http://schemas.microsoft.com/office/drawing/2014/main" id="{4BBBED51-DA2D-6D82-E861-36DC6B91DBF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90586" y="1212766"/>
            <a:ext cx="5668447" cy="5603788"/>
          </a:xfrm>
          <a:prstGeom prst="rect">
            <a:avLst/>
          </a:prstGeom>
        </p:spPr>
      </p:pic>
      <p:sp>
        <p:nvSpPr>
          <p:cNvPr id="14" name="正方形/長方形 13">
            <a:extLst>
              <a:ext uri="{FF2B5EF4-FFF2-40B4-BE49-F238E27FC236}">
                <a16:creationId xmlns:a16="http://schemas.microsoft.com/office/drawing/2014/main" id="{79C219C6-502E-5416-FC11-62538BC897F1}"/>
              </a:ext>
            </a:extLst>
          </p:cNvPr>
          <p:cNvSpPr/>
          <p:nvPr/>
        </p:nvSpPr>
        <p:spPr>
          <a:xfrm>
            <a:off x="9568141" y="5499425"/>
            <a:ext cx="423584" cy="207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783102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2DF1F4-448A-A64E-99F5-09F269DE4013}"/>
              </a:ext>
            </a:extLst>
          </p:cNvPr>
          <p:cNvSpPr>
            <a:spLocks noGrp="1"/>
          </p:cNvSpPr>
          <p:nvPr>
            <p:ph type="title"/>
          </p:nvPr>
        </p:nvSpPr>
        <p:spPr>
          <a:xfrm>
            <a:off x="458694" y="50005"/>
            <a:ext cx="11428506" cy="955687"/>
          </a:xfrm>
        </p:spPr>
        <p:txBody>
          <a:bodyPr>
            <a:normAutofit/>
          </a:bodyPr>
          <a:lstStyle/>
          <a:p>
            <a:r>
              <a:rPr lang="en-US" altLang="ja-JP" sz="4000" dirty="0"/>
              <a:t>Realistic nuclear force : base for nuclear physics</a:t>
            </a:r>
            <a:endParaRPr kumimoji="1" lang="ja-JP" altLang="en-US" sz="4000"/>
          </a:p>
        </p:txBody>
      </p:sp>
      <p:grpSp>
        <p:nvGrpSpPr>
          <p:cNvPr id="4" name="グループ化 3">
            <a:extLst>
              <a:ext uri="{FF2B5EF4-FFF2-40B4-BE49-F238E27FC236}">
                <a16:creationId xmlns:a16="http://schemas.microsoft.com/office/drawing/2014/main" id="{65F7C028-64DE-5048-A434-DBFFAA257717}"/>
              </a:ext>
            </a:extLst>
          </p:cNvPr>
          <p:cNvGrpSpPr/>
          <p:nvPr/>
        </p:nvGrpSpPr>
        <p:grpSpPr>
          <a:xfrm>
            <a:off x="137607" y="2505017"/>
            <a:ext cx="5781133" cy="3427798"/>
            <a:chOff x="137607" y="2505017"/>
            <a:chExt cx="5781133" cy="3427798"/>
          </a:xfrm>
        </p:grpSpPr>
        <p:sp>
          <p:nvSpPr>
            <p:cNvPr id="12" name="角丸四角形 11">
              <a:extLst>
                <a:ext uri="{FF2B5EF4-FFF2-40B4-BE49-F238E27FC236}">
                  <a16:creationId xmlns:a16="http://schemas.microsoft.com/office/drawing/2014/main" id="{37C2DD4E-49FC-1948-9E9B-14FAA4249B8F}"/>
                </a:ext>
              </a:extLst>
            </p:cNvPr>
            <p:cNvSpPr/>
            <p:nvPr/>
          </p:nvSpPr>
          <p:spPr>
            <a:xfrm>
              <a:off x="137607" y="2675143"/>
              <a:ext cx="2283756" cy="140808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Picture 4">
              <a:extLst>
                <a:ext uri="{FF2B5EF4-FFF2-40B4-BE49-F238E27FC236}">
                  <a16:creationId xmlns:a16="http://schemas.microsoft.com/office/drawing/2014/main" id="{4A9A8031-19DC-4D4E-B869-0850B051E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003" y="2919036"/>
              <a:ext cx="2916109" cy="301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a:extLst>
                <a:ext uri="{FF2B5EF4-FFF2-40B4-BE49-F238E27FC236}">
                  <a16:creationId xmlns:a16="http://schemas.microsoft.com/office/drawing/2014/main" id="{4F736185-27D6-B14A-980D-F802D554D87F}"/>
                </a:ext>
              </a:extLst>
            </p:cNvPr>
            <p:cNvSpPr txBox="1"/>
            <p:nvPr/>
          </p:nvSpPr>
          <p:spPr>
            <a:xfrm>
              <a:off x="432564" y="5135054"/>
              <a:ext cx="2366161" cy="461665"/>
            </a:xfrm>
            <a:prstGeom prst="rect">
              <a:avLst/>
            </a:prstGeom>
            <a:noFill/>
          </p:spPr>
          <p:txBody>
            <a:bodyPr wrap="none" rtlCol="0">
              <a:spAutoFit/>
            </a:bodyPr>
            <a:lstStyle/>
            <a:p>
              <a:r>
                <a:rPr lang="en-US" altLang="ja-JP" sz="1200" dirty="0">
                  <a:latin typeface="+mn-ea"/>
                </a:rPr>
                <a:t>K. Sekiguchi et al.</a:t>
              </a:r>
            </a:p>
            <a:p>
              <a:r>
                <a:rPr lang="en-US" altLang="ja-JP" sz="1200" dirty="0">
                  <a:latin typeface="+mn-ea"/>
                </a:rPr>
                <a:t>Phys. Rev. C 65, 034003 (2002)</a:t>
              </a:r>
            </a:p>
          </p:txBody>
        </p:sp>
        <p:grpSp>
          <p:nvGrpSpPr>
            <p:cNvPr id="46" name="グループ化 45">
              <a:extLst>
                <a:ext uri="{FF2B5EF4-FFF2-40B4-BE49-F238E27FC236}">
                  <a16:creationId xmlns:a16="http://schemas.microsoft.com/office/drawing/2014/main" id="{54C39B93-EDCE-7145-8697-FBA8AFD9A37F}"/>
                </a:ext>
              </a:extLst>
            </p:cNvPr>
            <p:cNvGrpSpPr/>
            <p:nvPr/>
          </p:nvGrpSpPr>
          <p:grpSpPr>
            <a:xfrm>
              <a:off x="269272" y="2672032"/>
              <a:ext cx="1980029" cy="1176718"/>
              <a:chOff x="2920716" y="4931706"/>
              <a:chExt cx="1980029" cy="1176718"/>
            </a:xfrm>
          </p:grpSpPr>
          <p:grpSp>
            <p:nvGrpSpPr>
              <p:cNvPr id="47" name="グループ化 46">
                <a:extLst>
                  <a:ext uri="{FF2B5EF4-FFF2-40B4-BE49-F238E27FC236}">
                    <a16:creationId xmlns:a16="http://schemas.microsoft.com/office/drawing/2014/main" id="{54B4A866-3D5F-2147-8AB7-9A1B31DA91A6}"/>
                  </a:ext>
                </a:extLst>
              </p:cNvPr>
              <p:cNvGrpSpPr/>
              <p:nvPr/>
            </p:nvGrpSpPr>
            <p:grpSpPr>
              <a:xfrm rot="5400000">
                <a:off x="3276333" y="4976904"/>
                <a:ext cx="939125" cy="1323915"/>
                <a:chOff x="9125116" y="7070911"/>
                <a:chExt cx="939125" cy="1323915"/>
              </a:xfrm>
            </p:grpSpPr>
            <p:pic>
              <p:nvPicPr>
                <p:cNvPr id="50" name="図 49">
                  <a:extLst>
                    <a:ext uri="{FF2B5EF4-FFF2-40B4-BE49-F238E27FC236}">
                      <a16:creationId xmlns:a16="http://schemas.microsoft.com/office/drawing/2014/main" id="{6E7DA6FF-CA79-1F40-8749-6215F962D10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31303" t="19480" r="47241" b="11049"/>
                <a:stretch/>
              </p:blipFill>
              <p:spPr>
                <a:xfrm rot="1489079">
                  <a:off x="9125116" y="7070911"/>
                  <a:ext cx="939125" cy="1323915"/>
                </a:xfrm>
                <a:prstGeom prst="rect">
                  <a:avLst/>
                </a:prstGeom>
              </p:spPr>
            </p:pic>
            <p:pic>
              <p:nvPicPr>
                <p:cNvPr id="51" name="図 50">
                  <a:extLst>
                    <a:ext uri="{FF2B5EF4-FFF2-40B4-BE49-F238E27FC236}">
                      <a16:creationId xmlns:a16="http://schemas.microsoft.com/office/drawing/2014/main" id="{8AFDE4A1-04E4-524F-B220-56A46707DF7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3137" t="45426" r="76102" b="29470"/>
                <a:stretch/>
              </p:blipFill>
              <p:spPr>
                <a:xfrm rot="1097089">
                  <a:off x="9610391" y="7543465"/>
                  <a:ext cx="426199" cy="432883"/>
                </a:xfrm>
                <a:prstGeom prst="rect">
                  <a:avLst/>
                </a:prstGeom>
              </p:spPr>
            </p:pic>
            <p:pic>
              <p:nvPicPr>
                <p:cNvPr id="52" name="図 51">
                  <a:extLst>
                    <a:ext uri="{FF2B5EF4-FFF2-40B4-BE49-F238E27FC236}">
                      <a16:creationId xmlns:a16="http://schemas.microsoft.com/office/drawing/2014/main" id="{BB219016-DF46-9D44-BF4E-57038F6724F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3137" t="45425" r="82788" b="28832"/>
                <a:stretch/>
              </p:blipFill>
              <p:spPr>
                <a:xfrm rot="18688159">
                  <a:off x="9450192" y="7411148"/>
                  <a:ext cx="161400" cy="443895"/>
                </a:xfrm>
                <a:prstGeom prst="rect">
                  <a:avLst/>
                </a:prstGeom>
              </p:spPr>
            </p:pic>
            <p:pic>
              <p:nvPicPr>
                <p:cNvPr id="53" name="図 52">
                  <a:extLst>
                    <a:ext uri="{FF2B5EF4-FFF2-40B4-BE49-F238E27FC236}">
                      <a16:creationId xmlns:a16="http://schemas.microsoft.com/office/drawing/2014/main" id="{EC25E372-6182-7A44-A16A-B1F0F05D934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3595" t="50811" r="82788" b="28832"/>
                <a:stretch/>
              </p:blipFill>
              <p:spPr>
                <a:xfrm rot="8058474">
                  <a:off x="9562130" y="7441888"/>
                  <a:ext cx="138186" cy="338512"/>
                </a:xfrm>
                <a:prstGeom prst="rect">
                  <a:avLst/>
                </a:prstGeom>
              </p:spPr>
            </p:pic>
          </p:grpSp>
          <p:sp>
            <p:nvSpPr>
              <p:cNvPr id="48" name="Rectangle 27">
                <a:extLst>
                  <a:ext uri="{FF2B5EF4-FFF2-40B4-BE49-F238E27FC236}">
                    <a16:creationId xmlns:a16="http://schemas.microsoft.com/office/drawing/2014/main" id="{88F2105F-1EA9-5C41-904F-9344B5BD98B5}"/>
                  </a:ext>
                </a:extLst>
              </p:cNvPr>
              <p:cNvSpPr>
                <a:spLocks noChangeArrowheads="1"/>
              </p:cNvSpPr>
              <p:nvPr/>
            </p:nvSpPr>
            <p:spPr bwMode="auto">
              <a:xfrm>
                <a:off x="2920716" y="4931706"/>
                <a:ext cx="19800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rPr>
                  <a:t>3 Nucleon Force</a:t>
                </a:r>
                <a:endParaRPr kumimoji="1" lang="ja-JP" alt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50" charset="-128"/>
                  <a:cs typeface="+mn-cs"/>
                </a:endParaRPr>
              </a:p>
            </p:txBody>
          </p:sp>
        </p:grpSp>
        <p:grpSp>
          <p:nvGrpSpPr>
            <p:cNvPr id="19" name="グループ化 18">
              <a:extLst>
                <a:ext uri="{FF2B5EF4-FFF2-40B4-BE49-F238E27FC236}">
                  <a16:creationId xmlns:a16="http://schemas.microsoft.com/office/drawing/2014/main" id="{25E95C21-D838-174D-AA33-7BBFCEAA2F65}"/>
                </a:ext>
              </a:extLst>
            </p:cNvPr>
            <p:cNvGrpSpPr/>
            <p:nvPr/>
          </p:nvGrpSpPr>
          <p:grpSpPr>
            <a:xfrm>
              <a:off x="1719919" y="3570320"/>
              <a:ext cx="1889303" cy="1386193"/>
              <a:chOff x="8935814" y="5070842"/>
              <a:chExt cx="1889303" cy="1386193"/>
            </a:xfrm>
          </p:grpSpPr>
          <p:cxnSp>
            <p:nvCxnSpPr>
              <p:cNvPr id="55" name="直線矢印コネクタ 54">
                <a:extLst>
                  <a:ext uri="{FF2B5EF4-FFF2-40B4-BE49-F238E27FC236}">
                    <a16:creationId xmlns:a16="http://schemas.microsoft.com/office/drawing/2014/main" id="{05DEB971-C2F8-EF4C-A67B-51179A693CF7}"/>
                  </a:ext>
                </a:extLst>
              </p:cNvPr>
              <p:cNvCxnSpPr>
                <a:cxnSpLocks/>
              </p:cNvCxnSpPr>
              <p:nvPr/>
            </p:nvCxnSpPr>
            <p:spPr>
              <a:xfrm flipV="1">
                <a:off x="8935814" y="6181173"/>
                <a:ext cx="804156" cy="49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線矢印コネクタ 55">
                <a:extLst>
                  <a:ext uri="{FF2B5EF4-FFF2-40B4-BE49-F238E27FC236}">
                    <a16:creationId xmlns:a16="http://schemas.microsoft.com/office/drawing/2014/main" id="{AD8A6A54-B322-C845-9EE8-3924EA06EAC9}"/>
                  </a:ext>
                </a:extLst>
              </p:cNvPr>
              <p:cNvCxnSpPr>
                <a:cxnSpLocks/>
              </p:cNvCxnSpPr>
              <p:nvPr/>
            </p:nvCxnSpPr>
            <p:spPr>
              <a:xfrm>
                <a:off x="9745904" y="6178512"/>
                <a:ext cx="1079213" cy="187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直線矢印コネクタ 56">
                <a:extLst>
                  <a:ext uri="{FF2B5EF4-FFF2-40B4-BE49-F238E27FC236}">
                    <a16:creationId xmlns:a16="http://schemas.microsoft.com/office/drawing/2014/main" id="{562221A7-A4B9-654C-AE18-30FB7D5E9A8E}"/>
                  </a:ext>
                </a:extLst>
              </p:cNvPr>
              <p:cNvCxnSpPr>
                <a:cxnSpLocks/>
              </p:cNvCxnSpPr>
              <p:nvPr/>
            </p:nvCxnSpPr>
            <p:spPr>
              <a:xfrm flipV="1">
                <a:off x="9715291" y="5070842"/>
                <a:ext cx="287333" cy="8133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円/楕円 13">
                <a:extLst>
                  <a:ext uri="{FF2B5EF4-FFF2-40B4-BE49-F238E27FC236}">
                    <a16:creationId xmlns:a16="http://schemas.microsoft.com/office/drawing/2014/main" id="{50EF3272-8DDC-8144-8DE1-3396689AC9F9}"/>
                  </a:ext>
                </a:extLst>
              </p:cNvPr>
              <p:cNvSpPr/>
              <p:nvPr/>
            </p:nvSpPr>
            <p:spPr>
              <a:xfrm>
                <a:off x="9586585" y="5828291"/>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59" name="円/楕円 58">
                <a:extLst>
                  <a:ext uri="{FF2B5EF4-FFF2-40B4-BE49-F238E27FC236}">
                    <a16:creationId xmlns:a16="http://schemas.microsoft.com/office/drawing/2014/main" id="{0FF0F6D0-FC89-B947-A942-845BDC06E307}"/>
                  </a:ext>
                </a:extLst>
              </p:cNvPr>
              <p:cNvSpPr/>
              <p:nvPr/>
            </p:nvSpPr>
            <p:spPr>
              <a:xfrm>
                <a:off x="10404234" y="6209318"/>
                <a:ext cx="247716" cy="24771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60" name="円/楕円 59">
                <a:extLst>
                  <a:ext uri="{FF2B5EF4-FFF2-40B4-BE49-F238E27FC236}">
                    <a16:creationId xmlns:a16="http://schemas.microsoft.com/office/drawing/2014/main" id="{7CBE9982-2265-E441-8628-5E991A7942D9}"/>
                  </a:ext>
                </a:extLst>
              </p:cNvPr>
              <p:cNvSpPr/>
              <p:nvPr/>
            </p:nvSpPr>
            <p:spPr>
              <a:xfrm>
                <a:off x="9348285" y="6191257"/>
                <a:ext cx="247716" cy="247717"/>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61" name="円/楕円 13">
                <a:extLst>
                  <a:ext uri="{FF2B5EF4-FFF2-40B4-BE49-F238E27FC236}">
                    <a16:creationId xmlns:a16="http://schemas.microsoft.com/office/drawing/2014/main" id="{0F7F2255-CE68-9C4F-9E7A-ED51667ED604}"/>
                  </a:ext>
                </a:extLst>
              </p:cNvPr>
              <p:cNvSpPr/>
              <p:nvPr/>
            </p:nvSpPr>
            <p:spPr>
              <a:xfrm>
                <a:off x="9800901" y="5279079"/>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63" name="円/楕円 13">
                <a:extLst>
                  <a:ext uri="{FF2B5EF4-FFF2-40B4-BE49-F238E27FC236}">
                    <a16:creationId xmlns:a16="http://schemas.microsoft.com/office/drawing/2014/main" id="{FA1BB697-2342-3740-A831-EB1B117A79F9}"/>
                  </a:ext>
                </a:extLst>
              </p:cNvPr>
              <p:cNvSpPr/>
              <p:nvPr/>
            </p:nvSpPr>
            <p:spPr>
              <a:xfrm>
                <a:off x="9246221" y="6009352"/>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64" name="円/楕円 13">
                <a:extLst>
                  <a:ext uri="{FF2B5EF4-FFF2-40B4-BE49-F238E27FC236}">
                    <a16:creationId xmlns:a16="http://schemas.microsoft.com/office/drawing/2014/main" id="{11CB1D09-5A74-3A4A-980C-1A2305E15991}"/>
                  </a:ext>
                </a:extLst>
              </p:cNvPr>
              <p:cNvSpPr/>
              <p:nvPr/>
            </p:nvSpPr>
            <p:spPr>
              <a:xfrm>
                <a:off x="10363460" y="6044564"/>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62" name="直線コネクタ 61">
                <a:extLst>
                  <a:ext uri="{FF2B5EF4-FFF2-40B4-BE49-F238E27FC236}">
                    <a16:creationId xmlns:a16="http://schemas.microsoft.com/office/drawing/2014/main" id="{E1B922C9-6DCE-294E-8BB6-63F04D1E4342}"/>
                  </a:ext>
                </a:extLst>
              </p:cNvPr>
              <p:cNvCxnSpPr>
                <a:cxnSpLocks/>
                <a:endCxn id="60" idx="0"/>
              </p:cNvCxnSpPr>
              <p:nvPr/>
            </p:nvCxnSpPr>
            <p:spPr>
              <a:xfrm flipH="1">
                <a:off x="9472143" y="5976662"/>
                <a:ext cx="179408" cy="214595"/>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602D8F07-D31A-EB48-AB67-0DD088011C91}"/>
                </a:ext>
              </a:extLst>
            </p:cNvPr>
            <p:cNvSpPr txBox="1"/>
            <p:nvPr/>
          </p:nvSpPr>
          <p:spPr>
            <a:xfrm>
              <a:off x="2797373" y="2505017"/>
              <a:ext cx="312136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a:t>Nucleon-Deuteron scattering</a:t>
              </a:r>
              <a:endParaRPr kumimoji="1" lang="ja-JP" altLang="en-US"/>
            </a:p>
          </p:txBody>
        </p:sp>
      </p:grpSp>
      <p:sp>
        <p:nvSpPr>
          <p:cNvPr id="5" name="テキスト ボックス 4">
            <a:extLst>
              <a:ext uri="{FF2B5EF4-FFF2-40B4-BE49-F238E27FC236}">
                <a16:creationId xmlns:a16="http://schemas.microsoft.com/office/drawing/2014/main" id="{15A10406-2571-1045-8202-97C3600DA37A}"/>
              </a:ext>
            </a:extLst>
          </p:cNvPr>
          <p:cNvSpPr txBox="1"/>
          <p:nvPr/>
        </p:nvSpPr>
        <p:spPr>
          <a:xfrm>
            <a:off x="929543" y="923685"/>
            <a:ext cx="5085046" cy="461665"/>
          </a:xfrm>
          <a:prstGeom prst="rect">
            <a:avLst/>
          </a:prstGeom>
          <a:noFill/>
        </p:spPr>
        <p:txBody>
          <a:bodyPr wrap="none" rtlCol="0">
            <a:spAutoFit/>
          </a:bodyPr>
          <a:lstStyle/>
          <a:p>
            <a:r>
              <a:rPr kumimoji="1" lang="en-US" altLang="ja-JP" sz="2400" dirty="0"/>
              <a:t>Realistic Nucleon-Nucleon Potential</a:t>
            </a:r>
            <a:endParaRPr kumimoji="1" lang="ja-JP" altLang="en-US" sz="2400"/>
          </a:p>
        </p:txBody>
      </p:sp>
      <p:sp>
        <p:nvSpPr>
          <p:cNvPr id="6" name="テキスト ボックス 5">
            <a:extLst>
              <a:ext uri="{FF2B5EF4-FFF2-40B4-BE49-F238E27FC236}">
                <a16:creationId xmlns:a16="http://schemas.microsoft.com/office/drawing/2014/main" id="{72815FDC-F88B-4F4C-A80E-06291E38EAE4}"/>
              </a:ext>
            </a:extLst>
          </p:cNvPr>
          <p:cNvSpPr txBox="1"/>
          <p:nvPr/>
        </p:nvSpPr>
        <p:spPr>
          <a:xfrm>
            <a:off x="5948332" y="953439"/>
            <a:ext cx="3501856" cy="369332"/>
          </a:xfrm>
          <a:prstGeom prst="rect">
            <a:avLst/>
          </a:prstGeom>
          <a:noFill/>
        </p:spPr>
        <p:txBody>
          <a:bodyPr wrap="none" rtlCol="0">
            <a:spAutoFit/>
          </a:bodyPr>
          <a:lstStyle/>
          <a:p>
            <a:r>
              <a:rPr kumimoji="1" lang="en-US" altLang="ja-JP" dirty="0"/>
              <a:t>(CD Bonn, AV18, Nijmegen I, II)</a:t>
            </a:r>
            <a:endParaRPr kumimoji="1" lang="ja-JP" altLang="en-US"/>
          </a:p>
        </p:txBody>
      </p:sp>
      <p:sp>
        <p:nvSpPr>
          <p:cNvPr id="7" name="テキスト ボックス 6">
            <a:extLst>
              <a:ext uri="{FF2B5EF4-FFF2-40B4-BE49-F238E27FC236}">
                <a16:creationId xmlns:a16="http://schemas.microsoft.com/office/drawing/2014/main" id="{3E6F53CE-E4F6-D046-BE58-25F626AF9966}"/>
              </a:ext>
            </a:extLst>
          </p:cNvPr>
          <p:cNvSpPr txBox="1"/>
          <p:nvPr/>
        </p:nvSpPr>
        <p:spPr>
          <a:xfrm>
            <a:off x="3872597" y="1424578"/>
            <a:ext cx="6917278" cy="369332"/>
          </a:xfrm>
          <a:prstGeom prst="rect">
            <a:avLst/>
          </a:prstGeom>
          <a:noFill/>
        </p:spPr>
        <p:txBody>
          <a:bodyPr wrap="none" rtlCol="0">
            <a:spAutoFit/>
          </a:bodyPr>
          <a:lstStyle/>
          <a:p>
            <a:r>
              <a:rPr lang="en-US" altLang="ja-JP" dirty="0"/>
              <a:t>Updated</a:t>
            </a:r>
            <a:r>
              <a:rPr kumimoji="1" lang="en-US" altLang="ja-JP" dirty="0"/>
              <a:t> based on a lot of scattering observables of NN scattering</a:t>
            </a:r>
            <a:endParaRPr kumimoji="1" lang="ja-JP" altLang="en-US"/>
          </a:p>
        </p:txBody>
      </p:sp>
      <p:grpSp>
        <p:nvGrpSpPr>
          <p:cNvPr id="13" name="グループ化 12">
            <a:extLst>
              <a:ext uri="{FF2B5EF4-FFF2-40B4-BE49-F238E27FC236}">
                <a16:creationId xmlns:a16="http://schemas.microsoft.com/office/drawing/2014/main" id="{4E374DD5-969D-114D-90AF-224FA3328738}"/>
              </a:ext>
            </a:extLst>
          </p:cNvPr>
          <p:cNvGrpSpPr/>
          <p:nvPr/>
        </p:nvGrpSpPr>
        <p:grpSpPr>
          <a:xfrm>
            <a:off x="5878477" y="2505017"/>
            <a:ext cx="6220272" cy="4706976"/>
            <a:chOff x="5878477" y="2505017"/>
            <a:chExt cx="6220272" cy="4706976"/>
          </a:xfrm>
        </p:grpSpPr>
        <p:pic>
          <p:nvPicPr>
            <p:cNvPr id="23" name="図 22" descr="ダイアグラム&#10;&#10;中程度の精度で自動的に生成された説明">
              <a:extLst>
                <a:ext uri="{FF2B5EF4-FFF2-40B4-BE49-F238E27FC236}">
                  <a16:creationId xmlns:a16="http://schemas.microsoft.com/office/drawing/2014/main" id="{E1E8E6D9-E280-EA49-9C5C-066BC17C61CD}"/>
                </a:ext>
              </a:extLst>
            </p:cNvPr>
            <p:cNvPicPr>
              <a:picLocks noChangeAspect="1"/>
            </p:cNvPicPr>
            <p:nvPr/>
          </p:nvPicPr>
          <p:blipFill>
            <a:blip r:embed="rId6"/>
            <a:stretch>
              <a:fillRect/>
            </a:stretch>
          </p:blipFill>
          <p:spPr>
            <a:xfrm>
              <a:off x="5878477" y="2949216"/>
              <a:ext cx="5244071" cy="2955345"/>
            </a:xfrm>
            <a:prstGeom prst="rect">
              <a:avLst/>
            </a:prstGeom>
          </p:spPr>
        </p:pic>
        <p:sp>
          <p:nvSpPr>
            <p:cNvPr id="35" name="テキスト ボックス 34">
              <a:extLst>
                <a:ext uri="{FF2B5EF4-FFF2-40B4-BE49-F238E27FC236}">
                  <a16:creationId xmlns:a16="http://schemas.microsoft.com/office/drawing/2014/main" id="{EBBC2120-C42B-0E4E-9455-F9118705F7F0}"/>
                </a:ext>
              </a:extLst>
            </p:cNvPr>
            <p:cNvSpPr txBox="1"/>
            <p:nvPr/>
          </p:nvSpPr>
          <p:spPr>
            <a:xfrm>
              <a:off x="6564283" y="2505017"/>
              <a:ext cx="2557110"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a:t>Nuclear binding energy</a:t>
              </a:r>
              <a:endParaRPr kumimoji="1" lang="ja-JP" altLang="en-US"/>
            </a:p>
          </p:txBody>
        </p:sp>
        <p:grpSp>
          <p:nvGrpSpPr>
            <p:cNvPr id="82" name="グループ化 81">
              <a:extLst>
                <a:ext uri="{FF2B5EF4-FFF2-40B4-BE49-F238E27FC236}">
                  <a16:creationId xmlns:a16="http://schemas.microsoft.com/office/drawing/2014/main" id="{1D5F1518-ECDE-E44C-A468-C0248911B81E}"/>
                </a:ext>
              </a:extLst>
            </p:cNvPr>
            <p:cNvGrpSpPr/>
            <p:nvPr/>
          </p:nvGrpSpPr>
          <p:grpSpPr>
            <a:xfrm rot="2361426">
              <a:off x="7378278" y="5099076"/>
              <a:ext cx="2152831" cy="919187"/>
              <a:chOff x="6890739" y="1613698"/>
              <a:chExt cx="3134719" cy="1338421"/>
            </a:xfrm>
          </p:grpSpPr>
          <p:grpSp>
            <p:nvGrpSpPr>
              <p:cNvPr id="83" name="グループ化 82">
                <a:extLst>
                  <a:ext uri="{FF2B5EF4-FFF2-40B4-BE49-F238E27FC236}">
                    <a16:creationId xmlns:a16="http://schemas.microsoft.com/office/drawing/2014/main" id="{E961C589-03B2-B94A-96BE-5485E8D247C5}"/>
                  </a:ext>
                </a:extLst>
              </p:cNvPr>
              <p:cNvGrpSpPr/>
              <p:nvPr/>
            </p:nvGrpSpPr>
            <p:grpSpPr>
              <a:xfrm>
                <a:off x="9048623" y="1613698"/>
                <a:ext cx="976835" cy="954093"/>
                <a:chOff x="8548663" y="2693012"/>
                <a:chExt cx="1419345" cy="1461213"/>
              </a:xfrm>
              <a:effectLst>
                <a:glow rad="152400">
                  <a:sysClr val="window" lastClr="FFFFFF">
                    <a:alpha val="60000"/>
                  </a:sysClr>
                </a:glow>
              </a:effectLst>
            </p:grpSpPr>
            <p:grpSp>
              <p:nvGrpSpPr>
                <p:cNvPr id="100" name="グループ化 99">
                  <a:extLst>
                    <a:ext uri="{FF2B5EF4-FFF2-40B4-BE49-F238E27FC236}">
                      <a16:creationId xmlns:a16="http://schemas.microsoft.com/office/drawing/2014/main" id="{7C59F3A3-4550-E646-8971-EA30F887F24C}"/>
                    </a:ext>
                  </a:extLst>
                </p:cNvPr>
                <p:cNvGrpSpPr/>
                <p:nvPr/>
              </p:nvGrpSpPr>
              <p:grpSpPr>
                <a:xfrm>
                  <a:off x="9016203" y="3802261"/>
                  <a:ext cx="565443" cy="351964"/>
                  <a:chOff x="9893405" y="8501087"/>
                  <a:chExt cx="565443" cy="332200"/>
                </a:xfrm>
              </p:grpSpPr>
              <p:sp>
                <p:nvSpPr>
                  <p:cNvPr id="135" name="楕円 281">
                    <a:extLst>
                      <a:ext uri="{FF2B5EF4-FFF2-40B4-BE49-F238E27FC236}">
                        <a16:creationId xmlns:a16="http://schemas.microsoft.com/office/drawing/2014/main" id="{8E70E23D-1099-ED41-8A47-65EDF5D2EC7F}"/>
                      </a:ext>
                    </a:extLst>
                  </p:cNvPr>
                  <p:cNvSpPr/>
                  <p:nvPr/>
                </p:nvSpPr>
                <p:spPr bwMode="auto">
                  <a:xfrm rot="8479710">
                    <a:off x="9893405" y="8501087"/>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36" name="楕円 282">
                    <a:extLst>
                      <a:ext uri="{FF2B5EF4-FFF2-40B4-BE49-F238E27FC236}">
                        <a16:creationId xmlns:a16="http://schemas.microsoft.com/office/drawing/2014/main" id="{2AE9C5D0-64CF-424C-A4AD-C85A5CD83D69}"/>
                      </a:ext>
                    </a:extLst>
                  </p:cNvPr>
                  <p:cNvSpPr/>
                  <p:nvPr/>
                </p:nvSpPr>
                <p:spPr bwMode="auto">
                  <a:xfrm rot="8479710">
                    <a:off x="10166833" y="8518774"/>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sp>
              <p:nvSpPr>
                <p:cNvPr id="101" name="楕円 247">
                  <a:extLst>
                    <a:ext uri="{FF2B5EF4-FFF2-40B4-BE49-F238E27FC236}">
                      <a16:creationId xmlns:a16="http://schemas.microsoft.com/office/drawing/2014/main" id="{7455A2F2-ED79-124A-8F87-8880E1563139}"/>
                    </a:ext>
                  </a:extLst>
                </p:cNvPr>
                <p:cNvSpPr/>
                <p:nvPr/>
              </p:nvSpPr>
              <p:spPr bwMode="auto">
                <a:xfrm rot="8479710">
                  <a:off x="9676439" y="3220808"/>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2" name="楕円 248">
                  <a:extLst>
                    <a:ext uri="{FF2B5EF4-FFF2-40B4-BE49-F238E27FC236}">
                      <a16:creationId xmlns:a16="http://schemas.microsoft.com/office/drawing/2014/main" id="{37AD502B-918D-9941-B19B-3ED11F2F2F50}"/>
                    </a:ext>
                  </a:extLst>
                </p:cNvPr>
                <p:cNvSpPr/>
                <p:nvPr/>
              </p:nvSpPr>
              <p:spPr bwMode="auto">
                <a:xfrm rot="8479710">
                  <a:off x="9652998" y="3496496"/>
                  <a:ext cx="292015" cy="2934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3" name="楕円 249">
                  <a:extLst>
                    <a:ext uri="{FF2B5EF4-FFF2-40B4-BE49-F238E27FC236}">
                      <a16:creationId xmlns:a16="http://schemas.microsoft.com/office/drawing/2014/main" id="{52F46CA2-264F-834D-B68E-21A03146C1F6}"/>
                    </a:ext>
                  </a:extLst>
                </p:cNvPr>
                <p:cNvSpPr/>
                <p:nvPr/>
              </p:nvSpPr>
              <p:spPr bwMode="auto">
                <a:xfrm rot="8479710">
                  <a:off x="9575405" y="3421097"/>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4" name="楕円 250">
                  <a:extLst>
                    <a:ext uri="{FF2B5EF4-FFF2-40B4-BE49-F238E27FC236}">
                      <a16:creationId xmlns:a16="http://schemas.microsoft.com/office/drawing/2014/main" id="{625B634A-B866-9944-B8D7-103FF34E395C}"/>
                    </a:ext>
                  </a:extLst>
                </p:cNvPr>
                <p:cNvSpPr/>
                <p:nvPr/>
              </p:nvSpPr>
              <p:spPr bwMode="auto">
                <a:xfrm rot="8479710">
                  <a:off x="9551213" y="2870627"/>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5" name="楕円 251">
                  <a:extLst>
                    <a:ext uri="{FF2B5EF4-FFF2-40B4-BE49-F238E27FC236}">
                      <a16:creationId xmlns:a16="http://schemas.microsoft.com/office/drawing/2014/main" id="{EBF0351A-EA6F-C342-96E4-660E30052F8C}"/>
                    </a:ext>
                  </a:extLst>
                </p:cNvPr>
                <p:cNvSpPr/>
                <p:nvPr/>
              </p:nvSpPr>
              <p:spPr bwMode="auto">
                <a:xfrm rot="8479710">
                  <a:off x="9345650" y="2793916"/>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6" name="楕円 252">
                  <a:extLst>
                    <a:ext uri="{FF2B5EF4-FFF2-40B4-BE49-F238E27FC236}">
                      <a16:creationId xmlns:a16="http://schemas.microsoft.com/office/drawing/2014/main" id="{D5A080DB-F5FE-934E-B48C-B3A8B1FF5129}"/>
                    </a:ext>
                  </a:extLst>
                </p:cNvPr>
                <p:cNvSpPr/>
                <p:nvPr/>
              </p:nvSpPr>
              <p:spPr bwMode="auto">
                <a:xfrm rot="8479710">
                  <a:off x="8872325" y="2726661"/>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07" name="楕円 253">
                  <a:extLst>
                    <a:ext uri="{FF2B5EF4-FFF2-40B4-BE49-F238E27FC236}">
                      <a16:creationId xmlns:a16="http://schemas.microsoft.com/office/drawing/2014/main" id="{B937168E-3D7D-8946-9066-6F5DC15301A1}"/>
                    </a:ext>
                  </a:extLst>
                </p:cNvPr>
                <p:cNvSpPr/>
                <p:nvPr/>
              </p:nvSpPr>
              <p:spPr bwMode="auto">
                <a:xfrm rot="8479710">
                  <a:off x="8615107" y="3519575"/>
                  <a:ext cx="346086"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08" name="楕円 254">
                  <a:extLst>
                    <a:ext uri="{FF2B5EF4-FFF2-40B4-BE49-F238E27FC236}">
                      <a16:creationId xmlns:a16="http://schemas.microsoft.com/office/drawing/2014/main" id="{A489E760-0329-9247-A00E-8F97BAC17083}"/>
                    </a:ext>
                  </a:extLst>
                </p:cNvPr>
                <p:cNvSpPr/>
                <p:nvPr/>
              </p:nvSpPr>
              <p:spPr bwMode="auto">
                <a:xfrm rot="8479710">
                  <a:off x="8771419" y="3722899"/>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09" name="グループ化 108">
                  <a:extLst>
                    <a:ext uri="{FF2B5EF4-FFF2-40B4-BE49-F238E27FC236}">
                      <a16:creationId xmlns:a16="http://schemas.microsoft.com/office/drawing/2014/main" id="{16B6C408-8D86-2941-B8C8-7D321772131A}"/>
                    </a:ext>
                  </a:extLst>
                </p:cNvPr>
                <p:cNvGrpSpPr/>
                <p:nvPr/>
              </p:nvGrpSpPr>
              <p:grpSpPr>
                <a:xfrm>
                  <a:off x="8548663" y="2693012"/>
                  <a:ext cx="869371" cy="1047056"/>
                  <a:chOff x="7744914" y="5623414"/>
                  <a:chExt cx="869371" cy="988262"/>
                </a:xfrm>
                <a:effectLst/>
              </p:grpSpPr>
              <p:sp>
                <p:nvSpPr>
                  <p:cNvPr id="125" name="楕円 271">
                    <a:extLst>
                      <a:ext uri="{FF2B5EF4-FFF2-40B4-BE49-F238E27FC236}">
                        <a16:creationId xmlns:a16="http://schemas.microsoft.com/office/drawing/2014/main" id="{04162003-A4B3-5D4D-AED6-E3208B23AFA1}"/>
                      </a:ext>
                    </a:extLst>
                  </p:cNvPr>
                  <p:cNvSpPr/>
                  <p:nvPr/>
                </p:nvSpPr>
                <p:spPr bwMode="auto">
                  <a:xfrm rot="8479710">
                    <a:off x="8322270" y="5623414"/>
                    <a:ext cx="292015" cy="300357"/>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126" name="グループ化 125">
                    <a:extLst>
                      <a:ext uri="{FF2B5EF4-FFF2-40B4-BE49-F238E27FC236}">
                        <a16:creationId xmlns:a16="http://schemas.microsoft.com/office/drawing/2014/main" id="{DF15B1FD-38AE-0741-8DA0-87F2CF021DD4}"/>
                      </a:ext>
                    </a:extLst>
                  </p:cNvPr>
                  <p:cNvGrpSpPr/>
                  <p:nvPr/>
                </p:nvGrpSpPr>
                <p:grpSpPr>
                  <a:xfrm>
                    <a:off x="7744914" y="5791967"/>
                    <a:ext cx="766153" cy="819709"/>
                    <a:chOff x="8480169" y="6305404"/>
                    <a:chExt cx="766153" cy="819709"/>
                  </a:xfrm>
                </p:grpSpPr>
                <p:sp>
                  <p:nvSpPr>
                    <p:cNvPr id="127" name="楕円 273">
                      <a:extLst>
                        <a:ext uri="{FF2B5EF4-FFF2-40B4-BE49-F238E27FC236}">
                          <a16:creationId xmlns:a16="http://schemas.microsoft.com/office/drawing/2014/main" id="{29D5C2D0-0857-E84B-8620-488CE04153A4}"/>
                        </a:ext>
                      </a:extLst>
                    </p:cNvPr>
                    <p:cNvSpPr/>
                    <p:nvPr/>
                  </p:nvSpPr>
                  <p:spPr bwMode="auto">
                    <a:xfrm rot="8479710">
                      <a:off x="8480169" y="6624505"/>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8" name="楕円 274">
                      <a:extLst>
                        <a:ext uri="{FF2B5EF4-FFF2-40B4-BE49-F238E27FC236}">
                          <a16:creationId xmlns:a16="http://schemas.microsoft.com/office/drawing/2014/main" id="{2E1ED94F-EE59-1A49-932B-89FFB92BC825}"/>
                        </a:ext>
                      </a:extLst>
                    </p:cNvPr>
                    <p:cNvSpPr/>
                    <p:nvPr/>
                  </p:nvSpPr>
                  <p:spPr bwMode="auto">
                    <a:xfrm rot="8479710">
                      <a:off x="8529029" y="6810600"/>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9" name="楕円 275">
                      <a:extLst>
                        <a:ext uri="{FF2B5EF4-FFF2-40B4-BE49-F238E27FC236}">
                          <a16:creationId xmlns:a16="http://schemas.microsoft.com/office/drawing/2014/main" id="{542A320B-88AF-F041-987C-0FDB1D6A2A69}"/>
                        </a:ext>
                      </a:extLst>
                    </p:cNvPr>
                    <p:cNvSpPr/>
                    <p:nvPr/>
                  </p:nvSpPr>
                  <p:spPr bwMode="auto">
                    <a:xfrm rot="8479710">
                      <a:off x="8735077" y="6529776"/>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30" name="楕円 276">
                      <a:extLst>
                        <a:ext uri="{FF2B5EF4-FFF2-40B4-BE49-F238E27FC236}">
                          <a16:creationId xmlns:a16="http://schemas.microsoft.com/office/drawing/2014/main" id="{FFF5BE6D-7C7F-F442-9705-0A18E7261B46}"/>
                        </a:ext>
                      </a:extLst>
                    </p:cNvPr>
                    <p:cNvSpPr/>
                    <p:nvPr/>
                  </p:nvSpPr>
                  <p:spPr bwMode="auto">
                    <a:xfrm rot="8479710">
                      <a:off x="8824428" y="6371798"/>
                      <a:ext cx="291570"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1" name="楕円 277">
                      <a:extLst>
                        <a:ext uri="{FF2B5EF4-FFF2-40B4-BE49-F238E27FC236}">
                          <a16:creationId xmlns:a16="http://schemas.microsoft.com/office/drawing/2014/main" id="{8227177F-3B0B-A844-80F2-184D05D62EB4}"/>
                        </a:ext>
                      </a:extLst>
                    </p:cNvPr>
                    <p:cNvSpPr/>
                    <p:nvPr/>
                  </p:nvSpPr>
                  <p:spPr bwMode="auto">
                    <a:xfrm rot="8479710">
                      <a:off x="8609942" y="6378515"/>
                      <a:ext cx="291570" cy="293800"/>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2" name="楕円 278">
                      <a:extLst>
                        <a:ext uri="{FF2B5EF4-FFF2-40B4-BE49-F238E27FC236}">
                          <a16:creationId xmlns:a16="http://schemas.microsoft.com/office/drawing/2014/main" id="{829AC7B1-6740-9D4C-8FE3-AD1B51F83138}"/>
                        </a:ext>
                      </a:extLst>
                    </p:cNvPr>
                    <p:cNvSpPr/>
                    <p:nvPr/>
                  </p:nvSpPr>
                  <p:spPr bwMode="auto">
                    <a:xfrm rot="8479710">
                      <a:off x="8946049" y="6305404"/>
                      <a:ext cx="300273" cy="309508"/>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3" name="楕円 279">
                      <a:extLst>
                        <a:ext uri="{FF2B5EF4-FFF2-40B4-BE49-F238E27FC236}">
                          <a16:creationId xmlns:a16="http://schemas.microsoft.com/office/drawing/2014/main" id="{75D83D99-D128-4945-B555-831F7875B0BE}"/>
                        </a:ext>
                      </a:extLst>
                    </p:cNvPr>
                    <p:cNvSpPr/>
                    <p:nvPr/>
                  </p:nvSpPr>
                  <p:spPr bwMode="auto">
                    <a:xfrm rot="8479710">
                      <a:off x="8656847" y="6712590"/>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34" name="楕円 280">
                      <a:extLst>
                        <a:ext uri="{FF2B5EF4-FFF2-40B4-BE49-F238E27FC236}">
                          <a16:creationId xmlns:a16="http://schemas.microsoft.com/office/drawing/2014/main" id="{E01D7731-8028-CD4B-BF2E-BC7D73101798}"/>
                        </a:ext>
                      </a:extLst>
                    </p:cNvPr>
                    <p:cNvSpPr/>
                    <p:nvPr/>
                  </p:nvSpPr>
                  <p:spPr bwMode="auto">
                    <a:xfrm rot="8479710">
                      <a:off x="8601622" y="6539177"/>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110" name="楕円 256">
                  <a:extLst>
                    <a:ext uri="{FF2B5EF4-FFF2-40B4-BE49-F238E27FC236}">
                      <a16:creationId xmlns:a16="http://schemas.microsoft.com/office/drawing/2014/main" id="{9FEBBEAE-4110-EA4A-A347-7525AD37D78C}"/>
                    </a:ext>
                  </a:extLst>
                </p:cNvPr>
                <p:cNvSpPr/>
                <p:nvPr/>
              </p:nvSpPr>
              <p:spPr bwMode="auto">
                <a:xfrm rot="8479710">
                  <a:off x="8839973" y="2891048"/>
                  <a:ext cx="292015" cy="317440"/>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1" name="楕円 257">
                  <a:extLst>
                    <a:ext uri="{FF2B5EF4-FFF2-40B4-BE49-F238E27FC236}">
                      <a16:creationId xmlns:a16="http://schemas.microsoft.com/office/drawing/2014/main" id="{F4D15E03-73FB-8D48-A980-184A8CFA9605}"/>
                    </a:ext>
                  </a:extLst>
                </p:cNvPr>
                <p:cNvSpPr/>
                <p:nvPr/>
              </p:nvSpPr>
              <p:spPr bwMode="auto">
                <a:xfrm rot="8479710">
                  <a:off x="9545846" y="3680200"/>
                  <a:ext cx="292015" cy="286186"/>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12" name="楕円 258">
                  <a:extLst>
                    <a:ext uri="{FF2B5EF4-FFF2-40B4-BE49-F238E27FC236}">
                      <a16:creationId xmlns:a16="http://schemas.microsoft.com/office/drawing/2014/main" id="{51AD2C45-C82A-D64A-A06A-8C11B134A138}"/>
                    </a:ext>
                  </a:extLst>
                </p:cNvPr>
                <p:cNvSpPr/>
                <p:nvPr/>
              </p:nvSpPr>
              <p:spPr bwMode="auto">
                <a:xfrm rot="8479710">
                  <a:off x="8770352" y="3497967"/>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3" name="楕円 259">
                  <a:extLst>
                    <a:ext uri="{FF2B5EF4-FFF2-40B4-BE49-F238E27FC236}">
                      <a16:creationId xmlns:a16="http://schemas.microsoft.com/office/drawing/2014/main" id="{673F0E6C-081F-774F-9CAC-A764CC34B8F1}"/>
                    </a:ext>
                  </a:extLst>
                </p:cNvPr>
                <p:cNvSpPr/>
                <p:nvPr/>
              </p:nvSpPr>
              <p:spPr bwMode="auto">
                <a:xfrm rot="8479710">
                  <a:off x="8956123" y="3675044"/>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4" name="楕円 260">
                  <a:extLst>
                    <a:ext uri="{FF2B5EF4-FFF2-40B4-BE49-F238E27FC236}">
                      <a16:creationId xmlns:a16="http://schemas.microsoft.com/office/drawing/2014/main" id="{8589DB02-4C4C-3C4E-9B74-57659FC2F15D}"/>
                    </a:ext>
                  </a:extLst>
                </p:cNvPr>
                <p:cNvSpPr/>
                <p:nvPr/>
              </p:nvSpPr>
              <p:spPr bwMode="auto">
                <a:xfrm rot="8479710">
                  <a:off x="9454312" y="3693884"/>
                  <a:ext cx="291569" cy="336440"/>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5" name="楕円 261">
                  <a:extLst>
                    <a:ext uri="{FF2B5EF4-FFF2-40B4-BE49-F238E27FC236}">
                      <a16:creationId xmlns:a16="http://schemas.microsoft.com/office/drawing/2014/main" id="{1D6136A6-17BA-C94C-AE86-3F4B4042BBE2}"/>
                    </a:ext>
                  </a:extLst>
                </p:cNvPr>
                <p:cNvSpPr/>
                <p:nvPr/>
              </p:nvSpPr>
              <p:spPr bwMode="auto">
                <a:xfrm rot="8479710">
                  <a:off x="9166326" y="3072069"/>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6" name="楕円 262">
                  <a:extLst>
                    <a:ext uri="{FF2B5EF4-FFF2-40B4-BE49-F238E27FC236}">
                      <a16:creationId xmlns:a16="http://schemas.microsoft.com/office/drawing/2014/main" id="{25973676-A62C-9549-A89D-294DD54209D0}"/>
                    </a:ext>
                  </a:extLst>
                </p:cNvPr>
                <p:cNvSpPr/>
                <p:nvPr/>
              </p:nvSpPr>
              <p:spPr bwMode="auto">
                <a:xfrm rot="8479710">
                  <a:off x="9312482" y="2970714"/>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7" name="楕円 263">
                  <a:extLst>
                    <a:ext uri="{FF2B5EF4-FFF2-40B4-BE49-F238E27FC236}">
                      <a16:creationId xmlns:a16="http://schemas.microsoft.com/office/drawing/2014/main" id="{D72AF606-F547-1E42-8AC4-90323E5C4E0C}"/>
                    </a:ext>
                  </a:extLst>
                </p:cNvPr>
                <p:cNvSpPr/>
                <p:nvPr/>
              </p:nvSpPr>
              <p:spPr bwMode="auto">
                <a:xfrm rot="8479710">
                  <a:off x="9157128" y="3334040"/>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18" name="楕円 264">
                  <a:extLst>
                    <a:ext uri="{FF2B5EF4-FFF2-40B4-BE49-F238E27FC236}">
                      <a16:creationId xmlns:a16="http://schemas.microsoft.com/office/drawing/2014/main" id="{C630EC0A-0977-B34A-8292-F287E60A4EAF}"/>
                    </a:ext>
                  </a:extLst>
                </p:cNvPr>
                <p:cNvSpPr/>
                <p:nvPr/>
              </p:nvSpPr>
              <p:spPr bwMode="auto">
                <a:xfrm rot="8479710">
                  <a:off x="9213520" y="3677232"/>
                  <a:ext cx="291569" cy="304761"/>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19" name="楕円 265">
                  <a:extLst>
                    <a:ext uri="{FF2B5EF4-FFF2-40B4-BE49-F238E27FC236}">
                      <a16:creationId xmlns:a16="http://schemas.microsoft.com/office/drawing/2014/main" id="{7122D4D8-41F7-C340-B4C6-DC0C0C0597F8}"/>
                    </a:ext>
                  </a:extLst>
                </p:cNvPr>
                <p:cNvSpPr/>
                <p:nvPr/>
              </p:nvSpPr>
              <p:spPr bwMode="auto">
                <a:xfrm rot="8479710">
                  <a:off x="9365277" y="3499432"/>
                  <a:ext cx="323911" cy="290668"/>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0" name="楕円 266">
                  <a:extLst>
                    <a:ext uri="{FF2B5EF4-FFF2-40B4-BE49-F238E27FC236}">
                      <a16:creationId xmlns:a16="http://schemas.microsoft.com/office/drawing/2014/main" id="{818D9C0C-952B-3C4C-A360-71473284E0F0}"/>
                    </a:ext>
                  </a:extLst>
                </p:cNvPr>
                <p:cNvSpPr/>
                <p:nvPr/>
              </p:nvSpPr>
              <p:spPr bwMode="auto">
                <a:xfrm rot="8479710">
                  <a:off x="8987172" y="3525695"/>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1" name="楕円 267">
                  <a:extLst>
                    <a:ext uri="{FF2B5EF4-FFF2-40B4-BE49-F238E27FC236}">
                      <a16:creationId xmlns:a16="http://schemas.microsoft.com/office/drawing/2014/main" id="{68264339-2B3C-4341-B5BF-4B0CD02A4CA5}"/>
                    </a:ext>
                  </a:extLst>
                </p:cNvPr>
                <p:cNvSpPr/>
                <p:nvPr/>
              </p:nvSpPr>
              <p:spPr bwMode="auto">
                <a:xfrm rot="8479710">
                  <a:off x="8885967" y="3232310"/>
                  <a:ext cx="291569" cy="333224"/>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2" name="楕円 268">
                  <a:extLst>
                    <a:ext uri="{FF2B5EF4-FFF2-40B4-BE49-F238E27FC236}">
                      <a16:creationId xmlns:a16="http://schemas.microsoft.com/office/drawing/2014/main" id="{26336DB0-609C-1047-A986-A1401B1593BE}"/>
                    </a:ext>
                  </a:extLst>
                </p:cNvPr>
                <p:cNvSpPr/>
                <p:nvPr/>
              </p:nvSpPr>
              <p:spPr bwMode="auto">
                <a:xfrm rot="8479710">
                  <a:off x="9585370" y="3067867"/>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123" name="楕円 269">
                  <a:extLst>
                    <a:ext uri="{FF2B5EF4-FFF2-40B4-BE49-F238E27FC236}">
                      <a16:creationId xmlns:a16="http://schemas.microsoft.com/office/drawing/2014/main" id="{C86E67C0-E80A-7B47-969B-783AB5FAD088}"/>
                    </a:ext>
                  </a:extLst>
                </p:cNvPr>
                <p:cNvSpPr/>
                <p:nvPr/>
              </p:nvSpPr>
              <p:spPr bwMode="auto">
                <a:xfrm rot="8479710">
                  <a:off x="9361502" y="3190312"/>
                  <a:ext cx="311439" cy="327762"/>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124" name="楕円 270">
                  <a:extLst>
                    <a:ext uri="{FF2B5EF4-FFF2-40B4-BE49-F238E27FC236}">
                      <a16:creationId xmlns:a16="http://schemas.microsoft.com/office/drawing/2014/main" id="{A99C1D7A-CA16-3747-82AC-ACB7BB775DAE}"/>
                    </a:ext>
                  </a:extLst>
                </p:cNvPr>
                <p:cNvSpPr/>
                <p:nvPr/>
              </p:nvSpPr>
              <p:spPr bwMode="auto">
                <a:xfrm rot="8479710">
                  <a:off x="9087290" y="3065534"/>
                  <a:ext cx="292015" cy="333224"/>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nvGrpSpPr>
              <p:cNvPr id="84" name="グループ化 83">
                <a:extLst>
                  <a:ext uri="{FF2B5EF4-FFF2-40B4-BE49-F238E27FC236}">
                    <a16:creationId xmlns:a16="http://schemas.microsoft.com/office/drawing/2014/main" id="{35B42289-C458-D148-8727-BFC10665A948}"/>
                  </a:ext>
                </a:extLst>
              </p:cNvPr>
              <p:cNvGrpSpPr/>
              <p:nvPr/>
            </p:nvGrpSpPr>
            <p:grpSpPr>
              <a:xfrm>
                <a:off x="7965678" y="2036598"/>
                <a:ext cx="682395" cy="611419"/>
                <a:chOff x="7615618" y="5909483"/>
                <a:chExt cx="676219" cy="655273"/>
              </a:xfrm>
              <a:effectLst>
                <a:glow rad="152400">
                  <a:sysClr val="window" lastClr="FFFFFF">
                    <a:alpha val="60000"/>
                  </a:sysClr>
                </a:glow>
              </a:effectLst>
            </p:grpSpPr>
            <p:sp>
              <p:nvSpPr>
                <p:cNvPr id="90" name="楕円 284">
                  <a:extLst>
                    <a:ext uri="{FF2B5EF4-FFF2-40B4-BE49-F238E27FC236}">
                      <a16:creationId xmlns:a16="http://schemas.microsoft.com/office/drawing/2014/main" id="{332232EF-ECBF-BB46-8418-A58C3B97A6FD}"/>
                    </a:ext>
                  </a:extLst>
                </p:cNvPr>
                <p:cNvSpPr/>
                <p:nvPr/>
              </p:nvSpPr>
              <p:spPr bwMode="auto">
                <a:xfrm rot="8479710">
                  <a:off x="7659760" y="6192659"/>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nvGrpSpPr>
                <p:cNvPr id="91" name="グループ化 90">
                  <a:extLst>
                    <a:ext uri="{FF2B5EF4-FFF2-40B4-BE49-F238E27FC236}">
                      <a16:creationId xmlns:a16="http://schemas.microsoft.com/office/drawing/2014/main" id="{647AB577-6E1B-5442-B946-BA8C6A115414}"/>
                    </a:ext>
                  </a:extLst>
                </p:cNvPr>
                <p:cNvGrpSpPr/>
                <p:nvPr/>
              </p:nvGrpSpPr>
              <p:grpSpPr>
                <a:xfrm>
                  <a:off x="7615618" y="5909483"/>
                  <a:ext cx="676219" cy="655273"/>
                  <a:chOff x="8350873" y="6422920"/>
                  <a:chExt cx="676219" cy="655273"/>
                </a:xfrm>
              </p:grpSpPr>
              <p:sp>
                <p:nvSpPr>
                  <p:cNvPr id="92" name="楕円 286">
                    <a:extLst>
                      <a:ext uri="{FF2B5EF4-FFF2-40B4-BE49-F238E27FC236}">
                        <a16:creationId xmlns:a16="http://schemas.microsoft.com/office/drawing/2014/main" id="{EBDF28AB-31CC-6348-A67B-38C608DF248C}"/>
                      </a:ext>
                    </a:extLst>
                  </p:cNvPr>
                  <p:cNvSpPr/>
                  <p:nvPr/>
                </p:nvSpPr>
                <p:spPr bwMode="auto">
                  <a:xfrm rot="8479710">
                    <a:off x="8550309" y="6763680"/>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93" name="楕円 287">
                    <a:extLst>
                      <a:ext uri="{FF2B5EF4-FFF2-40B4-BE49-F238E27FC236}">
                        <a16:creationId xmlns:a16="http://schemas.microsoft.com/office/drawing/2014/main" id="{35A7BE48-2E68-2142-A1F4-15377F3679E2}"/>
                      </a:ext>
                    </a:extLst>
                  </p:cNvPr>
                  <p:cNvSpPr/>
                  <p:nvPr/>
                </p:nvSpPr>
                <p:spPr bwMode="auto">
                  <a:xfrm rot="8479710">
                    <a:off x="8735077" y="6529776"/>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94" name="楕円 288">
                    <a:extLst>
                      <a:ext uri="{FF2B5EF4-FFF2-40B4-BE49-F238E27FC236}">
                        <a16:creationId xmlns:a16="http://schemas.microsoft.com/office/drawing/2014/main" id="{A278C1C6-D12E-E44B-B841-432F4A66D7AF}"/>
                      </a:ext>
                    </a:extLst>
                  </p:cNvPr>
                  <p:cNvSpPr/>
                  <p:nvPr/>
                </p:nvSpPr>
                <p:spPr bwMode="auto">
                  <a:xfrm rot="8479710">
                    <a:off x="8649378" y="6434911"/>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5" name="楕円 289">
                    <a:extLst>
                      <a:ext uri="{FF2B5EF4-FFF2-40B4-BE49-F238E27FC236}">
                        <a16:creationId xmlns:a16="http://schemas.microsoft.com/office/drawing/2014/main" id="{2692836B-900F-BF42-A52F-9E350FBBCFB0}"/>
                      </a:ext>
                    </a:extLst>
                  </p:cNvPr>
                  <p:cNvSpPr/>
                  <p:nvPr/>
                </p:nvSpPr>
                <p:spPr bwMode="auto">
                  <a:xfrm rot="8479710">
                    <a:off x="8350873" y="6505219"/>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96" name="楕円 290">
                    <a:extLst>
                      <a:ext uri="{FF2B5EF4-FFF2-40B4-BE49-F238E27FC236}">
                        <a16:creationId xmlns:a16="http://schemas.microsoft.com/office/drawing/2014/main" id="{7ACFAFBF-FFB4-5C43-8436-3DCABD22E305}"/>
                      </a:ext>
                    </a:extLst>
                  </p:cNvPr>
                  <p:cNvSpPr/>
                  <p:nvPr/>
                </p:nvSpPr>
                <p:spPr bwMode="auto">
                  <a:xfrm rot="8479710">
                    <a:off x="8459221" y="6422920"/>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7" name="楕円 291">
                    <a:extLst>
                      <a:ext uri="{FF2B5EF4-FFF2-40B4-BE49-F238E27FC236}">
                        <a16:creationId xmlns:a16="http://schemas.microsoft.com/office/drawing/2014/main" id="{65285305-9328-414D-ADA1-0E2E489E5E86}"/>
                      </a:ext>
                    </a:extLst>
                  </p:cNvPr>
                  <p:cNvSpPr/>
                  <p:nvPr/>
                </p:nvSpPr>
                <p:spPr bwMode="auto">
                  <a:xfrm rot="8479710">
                    <a:off x="8371858" y="6600816"/>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8" name="楕円 292">
                    <a:extLst>
                      <a:ext uri="{FF2B5EF4-FFF2-40B4-BE49-F238E27FC236}">
                        <a16:creationId xmlns:a16="http://schemas.microsoft.com/office/drawing/2014/main" id="{7B0B69E0-F9A9-AE49-9927-25B39395F769}"/>
                      </a:ext>
                    </a:extLst>
                  </p:cNvPr>
                  <p:cNvSpPr/>
                  <p:nvPr/>
                </p:nvSpPr>
                <p:spPr bwMode="auto">
                  <a:xfrm rot="8479710">
                    <a:off x="8699460" y="6677583"/>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99" name="楕円 293">
                    <a:extLst>
                      <a:ext uri="{FF2B5EF4-FFF2-40B4-BE49-F238E27FC236}">
                        <a16:creationId xmlns:a16="http://schemas.microsoft.com/office/drawing/2014/main" id="{3486DB69-5B25-F54B-94D9-86786B759398}"/>
                      </a:ext>
                    </a:extLst>
                  </p:cNvPr>
                  <p:cNvSpPr/>
                  <p:nvPr/>
                </p:nvSpPr>
                <p:spPr bwMode="auto">
                  <a:xfrm rot="8479710">
                    <a:off x="8593098" y="6529776"/>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grpSp>
            <p:nvGrpSpPr>
              <p:cNvPr id="85" name="グループ化 84">
                <a:extLst>
                  <a:ext uri="{FF2B5EF4-FFF2-40B4-BE49-F238E27FC236}">
                    <a16:creationId xmlns:a16="http://schemas.microsoft.com/office/drawing/2014/main" id="{12D90D09-7A0C-524D-9A1A-DC22D8F67722}"/>
                  </a:ext>
                </a:extLst>
              </p:cNvPr>
              <p:cNvGrpSpPr/>
              <p:nvPr/>
            </p:nvGrpSpPr>
            <p:grpSpPr>
              <a:xfrm>
                <a:off x="6890739" y="2390158"/>
                <a:ext cx="611057" cy="561961"/>
                <a:chOff x="7349882" y="6070776"/>
                <a:chExt cx="519651" cy="500501"/>
              </a:xfrm>
              <a:effectLst>
                <a:glow rad="152400">
                  <a:sysClr val="window" lastClr="FFFFFF">
                    <a:alpha val="60000"/>
                  </a:sysClr>
                </a:glow>
              </a:effectLst>
            </p:grpSpPr>
            <p:sp>
              <p:nvSpPr>
                <p:cNvPr id="86" name="楕円 153">
                  <a:extLst>
                    <a:ext uri="{FF2B5EF4-FFF2-40B4-BE49-F238E27FC236}">
                      <a16:creationId xmlns:a16="http://schemas.microsoft.com/office/drawing/2014/main" id="{33B1EB1E-7724-7140-B991-5F661D71E0B6}"/>
                    </a:ext>
                  </a:extLst>
                </p:cNvPr>
                <p:cNvSpPr/>
                <p:nvPr/>
              </p:nvSpPr>
              <p:spPr bwMode="auto">
                <a:xfrm rot="8479710">
                  <a:off x="7479937" y="6256764"/>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87" name="楕円 154">
                  <a:extLst>
                    <a:ext uri="{FF2B5EF4-FFF2-40B4-BE49-F238E27FC236}">
                      <a16:creationId xmlns:a16="http://schemas.microsoft.com/office/drawing/2014/main" id="{61645A85-40A5-1E40-8C2C-0247A335D153}"/>
                    </a:ext>
                  </a:extLst>
                </p:cNvPr>
                <p:cNvSpPr/>
                <p:nvPr/>
              </p:nvSpPr>
              <p:spPr bwMode="auto">
                <a:xfrm rot="8479710">
                  <a:off x="7577518" y="6098303"/>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sp>
              <p:nvSpPr>
                <p:cNvPr id="88" name="楕円 155">
                  <a:extLst>
                    <a:ext uri="{FF2B5EF4-FFF2-40B4-BE49-F238E27FC236}">
                      <a16:creationId xmlns:a16="http://schemas.microsoft.com/office/drawing/2014/main" id="{F8DDF33A-B142-304A-AC35-092EA2B4F0B9}"/>
                    </a:ext>
                  </a:extLst>
                </p:cNvPr>
                <p:cNvSpPr/>
                <p:nvPr/>
              </p:nvSpPr>
              <p:spPr bwMode="auto">
                <a:xfrm rot="8479710">
                  <a:off x="7430634" y="6070776"/>
                  <a:ext cx="291569" cy="314513"/>
                </a:xfrm>
                <a:prstGeom prst="ellipse">
                  <a:avLst/>
                </a:prstGeom>
                <a:gradFill flip="none" rotWithShape="1">
                  <a:gsLst>
                    <a:gs pos="40000">
                      <a:srgbClr val="70C398"/>
                    </a:gs>
                    <a:gs pos="0">
                      <a:srgbClr val="9EC544">
                        <a:lumMod val="5000"/>
                        <a:lumOff val="95000"/>
                      </a:srgbClr>
                    </a:gs>
                    <a:gs pos="100000">
                      <a:srgbClr val="00602B"/>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dirty="0">
                    <a:ln>
                      <a:noFill/>
                    </a:ln>
                    <a:solidFill>
                      <a:prstClr val="white"/>
                    </a:solidFill>
                    <a:effectLst/>
                    <a:uLnTx/>
                    <a:uFillTx/>
                    <a:latin typeface="Arial" charset="0"/>
                    <a:ea typeface="ＭＳ Ｐゴシック" panose="020B0600070205080204" pitchFamily="50" charset="-128"/>
                    <a:cs typeface="+mn-cs"/>
                  </a:endParaRPr>
                </a:p>
              </p:txBody>
            </p:sp>
            <p:sp>
              <p:nvSpPr>
                <p:cNvPr id="89" name="楕円 156">
                  <a:extLst>
                    <a:ext uri="{FF2B5EF4-FFF2-40B4-BE49-F238E27FC236}">
                      <a16:creationId xmlns:a16="http://schemas.microsoft.com/office/drawing/2014/main" id="{554D2E20-724F-1B4F-B609-D069F1845694}"/>
                    </a:ext>
                  </a:extLst>
                </p:cNvPr>
                <p:cNvSpPr/>
                <p:nvPr/>
              </p:nvSpPr>
              <p:spPr bwMode="auto">
                <a:xfrm rot="8479710">
                  <a:off x="7349882" y="6219607"/>
                  <a:ext cx="292015" cy="314513"/>
                </a:xfrm>
                <a:prstGeom prst="ellipse">
                  <a:avLst/>
                </a:prstGeom>
                <a:gradFill flip="none" rotWithShape="1">
                  <a:gsLst>
                    <a:gs pos="0">
                      <a:srgbClr val="9EC544">
                        <a:lumMod val="5000"/>
                        <a:lumOff val="95000"/>
                      </a:srgbClr>
                    </a:gs>
                    <a:gs pos="39000">
                      <a:srgbClr val="7378B7"/>
                    </a:gs>
                    <a:gs pos="100000">
                      <a:srgbClr val="ABDAFC">
                        <a:lumMod val="25000"/>
                      </a:srgbClr>
                    </a:gs>
                  </a:gsLst>
                  <a:path path="shape">
                    <a:fillToRect l="50000" t="50000" r="50000" b="50000"/>
                  </a:path>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0" cap="none" spc="0" normalizeH="0" baseline="0" noProof="0">
                    <a:ln>
                      <a:noFill/>
                    </a:ln>
                    <a:solidFill>
                      <a:prstClr val="white"/>
                    </a:solidFill>
                    <a:effectLst/>
                    <a:uLnTx/>
                    <a:uFillTx/>
                    <a:latin typeface="Arial" charset="0"/>
                    <a:ea typeface="ＭＳ Ｐゴシック" panose="020B0600070205080204" pitchFamily="50" charset="-128"/>
                    <a:cs typeface="+mn-cs"/>
                  </a:endParaRPr>
                </a:p>
              </p:txBody>
            </p:sp>
          </p:grpSp>
        </p:grpSp>
        <p:sp>
          <p:nvSpPr>
            <p:cNvPr id="141" name="テキスト ボックス 140">
              <a:extLst>
                <a:ext uri="{FF2B5EF4-FFF2-40B4-BE49-F238E27FC236}">
                  <a16:creationId xmlns:a16="http://schemas.microsoft.com/office/drawing/2014/main" id="{23985FCD-2DE8-634C-8811-AAD1C43DDD37}"/>
                </a:ext>
              </a:extLst>
            </p:cNvPr>
            <p:cNvSpPr txBox="1"/>
            <p:nvPr/>
          </p:nvSpPr>
          <p:spPr>
            <a:xfrm>
              <a:off x="5918740" y="6294177"/>
              <a:ext cx="378821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en-US" altLang="ja-JP" dirty="0"/>
                <a:t>Equation of State of Nuclear Matter</a:t>
              </a:r>
              <a:endParaRPr kumimoji="1" lang="ja-JP" altLang="en-US"/>
            </a:p>
          </p:txBody>
        </p:sp>
        <p:grpSp>
          <p:nvGrpSpPr>
            <p:cNvPr id="137" name="グループ化 4">
              <a:extLst>
                <a:ext uri="{FF2B5EF4-FFF2-40B4-BE49-F238E27FC236}">
                  <a16:creationId xmlns:a16="http://schemas.microsoft.com/office/drawing/2014/main" id="{0C687503-E02A-9445-AB0B-D9FB8DC99EF8}"/>
                </a:ext>
              </a:extLst>
            </p:cNvPr>
            <p:cNvGrpSpPr>
              <a:grpSpLocks/>
            </p:cNvGrpSpPr>
            <p:nvPr/>
          </p:nvGrpSpPr>
          <p:grpSpPr bwMode="auto">
            <a:xfrm>
              <a:off x="9909482" y="5289512"/>
              <a:ext cx="2189267" cy="1922481"/>
              <a:chOff x="2582069" y="1645039"/>
              <a:chExt cx="3535362" cy="2905068"/>
            </a:xfrm>
          </p:grpSpPr>
          <p:pic>
            <p:nvPicPr>
              <p:cNvPr id="138" name="図 2">
                <a:extLst>
                  <a:ext uri="{FF2B5EF4-FFF2-40B4-BE49-F238E27FC236}">
                    <a16:creationId xmlns:a16="http://schemas.microsoft.com/office/drawing/2014/main" id="{7AD69FE8-FE83-A84C-B021-74244339BCD3}"/>
                  </a:ext>
                </a:extLst>
              </p:cNvPr>
              <p:cNvPicPr>
                <a:picLocks noChangeAspect="1"/>
              </p:cNvPicPr>
              <p:nvPr/>
            </p:nvPicPr>
            <p:blipFill>
              <a:blip r:embed="rId7">
                <a:extLst>
                  <a:ext uri="{28A0092B-C50C-407E-A947-70E740481C1C}">
                    <a14:useLocalDpi xmlns:a14="http://schemas.microsoft.com/office/drawing/2010/main" val="0"/>
                  </a:ext>
                </a:extLst>
              </a:blip>
              <a:srcRect b="10043"/>
              <a:stretch>
                <a:fillRect/>
              </a:stretch>
            </p:blipFill>
            <p:spPr bwMode="auto">
              <a:xfrm>
                <a:off x="2582069" y="1645039"/>
                <a:ext cx="353536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正方形/長方形 2">
                <a:extLst>
                  <a:ext uri="{FF2B5EF4-FFF2-40B4-BE49-F238E27FC236}">
                    <a16:creationId xmlns:a16="http://schemas.microsoft.com/office/drawing/2014/main" id="{8B5EA0E8-5C27-B746-8BA9-C30087517725}"/>
                  </a:ext>
                </a:extLst>
              </p:cNvPr>
              <p:cNvSpPr>
                <a:spLocks noChangeArrowheads="1"/>
              </p:cNvSpPr>
              <p:nvPr/>
            </p:nvSpPr>
            <p:spPr bwMode="auto">
              <a:xfrm>
                <a:off x="5126936" y="3566302"/>
                <a:ext cx="524229" cy="98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grpSp>
      </p:grpSp>
      <p:sp>
        <p:nvSpPr>
          <p:cNvPr id="10" name="テキスト ボックス 9">
            <a:extLst>
              <a:ext uri="{FF2B5EF4-FFF2-40B4-BE49-F238E27FC236}">
                <a16:creationId xmlns:a16="http://schemas.microsoft.com/office/drawing/2014/main" id="{D3BEE683-3841-B843-9629-3AC53453C28A}"/>
              </a:ext>
            </a:extLst>
          </p:cNvPr>
          <p:cNvSpPr txBox="1"/>
          <p:nvPr/>
        </p:nvSpPr>
        <p:spPr>
          <a:xfrm>
            <a:off x="869179" y="1860370"/>
            <a:ext cx="3829895" cy="400110"/>
          </a:xfrm>
          <a:prstGeom prst="rect">
            <a:avLst/>
          </a:prstGeom>
          <a:noFill/>
        </p:spPr>
        <p:txBody>
          <a:bodyPr wrap="none" rtlCol="0">
            <a:spAutoFit/>
          </a:bodyPr>
          <a:lstStyle/>
          <a:p>
            <a:r>
              <a:rPr lang="en-US" altLang="ja-JP" sz="2000" b="1" u="sng" dirty="0">
                <a:solidFill>
                  <a:srgbClr val="FF0000"/>
                </a:solidFill>
              </a:rPr>
              <a:t>Solid base for nuclear studies</a:t>
            </a:r>
            <a:endParaRPr kumimoji="1" lang="ja-JP" altLang="en-US" sz="2000" b="1" u="sng">
              <a:solidFill>
                <a:srgbClr val="FF0000"/>
              </a:solidFill>
            </a:endParaRPr>
          </a:p>
        </p:txBody>
      </p:sp>
      <p:sp>
        <p:nvSpPr>
          <p:cNvPr id="11" name="下矢印 10">
            <a:extLst>
              <a:ext uri="{FF2B5EF4-FFF2-40B4-BE49-F238E27FC236}">
                <a16:creationId xmlns:a16="http://schemas.microsoft.com/office/drawing/2014/main" id="{C5F9332E-D897-7542-B4FC-1430C02C7CCA}"/>
              </a:ext>
            </a:extLst>
          </p:cNvPr>
          <p:cNvSpPr/>
          <p:nvPr/>
        </p:nvSpPr>
        <p:spPr>
          <a:xfrm>
            <a:off x="2121997" y="1431290"/>
            <a:ext cx="463009" cy="3957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a:extLst>
              <a:ext uri="{FF2B5EF4-FFF2-40B4-BE49-F238E27FC236}">
                <a16:creationId xmlns:a16="http://schemas.microsoft.com/office/drawing/2014/main" id="{1411417F-5CD1-814C-B13C-145562DCF0F8}"/>
              </a:ext>
            </a:extLst>
          </p:cNvPr>
          <p:cNvSpPr>
            <a:spLocks noGrp="1"/>
          </p:cNvSpPr>
          <p:nvPr>
            <p:ph type="sldNum" sz="quarter" idx="12"/>
          </p:nvPr>
        </p:nvSpPr>
        <p:spPr/>
        <p:txBody>
          <a:bodyPr/>
          <a:lstStyle/>
          <a:p>
            <a:fld id="{11A71338-8BA2-4C79-A6C5-5A8E30081D0C}" type="slidenum">
              <a:rPr lang="en-US" smtClean="0"/>
              <a:pPr/>
              <a:t>72</a:t>
            </a:fld>
            <a:endParaRPr lang="en-US" dirty="0"/>
          </a:p>
        </p:txBody>
      </p:sp>
    </p:spTree>
    <p:extLst>
      <p:ext uri="{BB962C8B-B14F-4D97-AF65-F5344CB8AC3E}">
        <p14:creationId xmlns:p14="http://schemas.microsoft.com/office/powerpoint/2010/main" val="40071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a:extLst>
              <a:ext uri="{FF2B5EF4-FFF2-40B4-BE49-F238E27FC236}">
                <a16:creationId xmlns:a16="http://schemas.microsoft.com/office/drawing/2014/main" id="{9BEC920F-3B8C-BB2F-824F-01062460507A}"/>
              </a:ext>
            </a:extLst>
          </p:cNvPr>
          <p:cNvSpPr/>
          <p:nvPr/>
        </p:nvSpPr>
        <p:spPr>
          <a:xfrm>
            <a:off x="532851" y="1618633"/>
            <a:ext cx="5181600" cy="2030695"/>
          </a:xfrm>
          <a:prstGeom prst="roundRect">
            <a:avLst>
              <a:gd name="adj" fmla="val 182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A6E3332-38E4-2186-0858-B4C456D997B7}"/>
              </a:ext>
            </a:extLst>
          </p:cNvPr>
          <p:cNvSpPr>
            <a:spLocks noGrp="1"/>
          </p:cNvSpPr>
          <p:nvPr>
            <p:ph type="title"/>
          </p:nvPr>
        </p:nvSpPr>
        <p:spPr>
          <a:xfrm>
            <a:off x="838200" y="76062"/>
            <a:ext cx="10515600" cy="745573"/>
          </a:xfrm>
        </p:spPr>
        <p:txBody>
          <a:bodyPr>
            <a:normAutofit/>
          </a:bodyPr>
          <a:lstStyle/>
          <a:p>
            <a:r>
              <a:rPr kumimoji="1" lang="en-US" altLang="ja-JP" sz="3600" dirty="0"/>
              <a:t>Origin of the density dependence of </a:t>
            </a:r>
            <a:r>
              <a:rPr kumimoji="1" lang="en-US" altLang="ja-JP" sz="3600" dirty="0">
                <a:latin typeface="Symbol" pitchFamily="2" charset="2"/>
              </a:rPr>
              <a:t>L</a:t>
            </a:r>
            <a:r>
              <a:rPr kumimoji="1" lang="en-US" altLang="ja-JP" sz="3600" dirty="0"/>
              <a:t>N interaction</a:t>
            </a:r>
            <a:endParaRPr kumimoji="1" lang="ja-JP" altLang="en-US" sz="3600"/>
          </a:p>
        </p:txBody>
      </p:sp>
      <p:sp>
        <p:nvSpPr>
          <p:cNvPr id="4" name="スライド番号プレースホルダー 3">
            <a:extLst>
              <a:ext uri="{FF2B5EF4-FFF2-40B4-BE49-F238E27FC236}">
                <a16:creationId xmlns:a16="http://schemas.microsoft.com/office/drawing/2014/main" id="{E96142A0-DD6E-1BDF-1886-7D5D3D346950}"/>
              </a:ext>
            </a:extLst>
          </p:cNvPr>
          <p:cNvSpPr>
            <a:spLocks noGrp="1"/>
          </p:cNvSpPr>
          <p:nvPr>
            <p:ph type="sldNum" sz="quarter" idx="12"/>
          </p:nvPr>
        </p:nvSpPr>
        <p:spPr/>
        <p:txBody>
          <a:bodyPr/>
          <a:lstStyle/>
          <a:p>
            <a:fld id="{11A71338-8BA2-4C79-A6C5-5A8E30081D0C}" type="slidenum">
              <a:rPr lang="en-US" smtClean="0"/>
              <a:pPr/>
              <a:t>73</a:t>
            </a:fld>
            <a:endParaRPr lang="en-US" dirty="0"/>
          </a:p>
        </p:txBody>
      </p:sp>
      <p:sp>
        <p:nvSpPr>
          <p:cNvPr id="5" name="テキスト ボックス 4">
            <a:extLst>
              <a:ext uri="{FF2B5EF4-FFF2-40B4-BE49-F238E27FC236}">
                <a16:creationId xmlns:a16="http://schemas.microsoft.com/office/drawing/2014/main" id="{DAB3D6C8-7BA3-0C16-C5B5-C98D1A0BFCEF}"/>
              </a:ext>
            </a:extLst>
          </p:cNvPr>
          <p:cNvSpPr txBox="1"/>
          <p:nvPr/>
        </p:nvSpPr>
        <p:spPr>
          <a:xfrm>
            <a:off x="946009" y="843588"/>
            <a:ext cx="6452407" cy="400110"/>
          </a:xfrm>
          <a:prstGeom prst="rect">
            <a:avLst/>
          </a:prstGeom>
          <a:noFill/>
        </p:spPr>
        <p:txBody>
          <a:bodyPr wrap="none" rtlCol="0">
            <a:spAutoFit/>
          </a:bodyPr>
          <a:lstStyle/>
          <a:p>
            <a:r>
              <a:rPr kumimoji="1" lang="en-US" altLang="ja-JP" sz="2000" b="1" dirty="0">
                <a:solidFill>
                  <a:srgbClr val="C00000"/>
                </a:solidFill>
                <a:latin typeface="Symbol" pitchFamily="2" charset="2"/>
              </a:rPr>
              <a:t>L</a:t>
            </a:r>
            <a:r>
              <a:rPr kumimoji="1" lang="en-US" altLang="ja-JP" sz="2000" b="1" dirty="0">
                <a:solidFill>
                  <a:srgbClr val="C00000"/>
                </a:solidFill>
              </a:rPr>
              <a:t> is the only isospin 0 baryon that makes up matter</a:t>
            </a:r>
            <a:endParaRPr kumimoji="1" lang="ja-JP" altLang="en-US" sz="2000" b="1">
              <a:solidFill>
                <a:srgbClr val="C00000"/>
              </a:solidFill>
            </a:endParaRPr>
          </a:p>
        </p:txBody>
      </p:sp>
      <p:sp>
        <p:nvSpPr>
          <p:cNvPr id="6" name="テキスト ボックス 5">
            <a:extLst>
              <a:ext uri="{FF2B5EF4-FFF2-40B4-BE49-F238E27FC236}">
                <a16:creationId xmlns:a16="http://schemas.microsoft.com/office/drawing/2014/main" id="{056C70BE-A0A7-B200-0550-3DA478265580}"/>
              </a:ext>
            </a:extLst>
          </p:cNvPr>
          <p:cNvSpPr txBox="1"/>
          <p:nvPr/>
        </p:nvSpPr>
        <p:spPr>
          <a:xfrm>
            <a:off x="7378361" y="841941"/>
            <a:ext cx="4140877" cy="400110"/>
          </a:xfrm>
          <a:prstGeom prst="rect">
            <a:avLst/>
          </a:prstGeom>
          <a:noFill/>
        </p:spPr>
        <p:txBody>
          <a:bodyPr wrap="none" rtlCol="0">
            <a:spAutoFit/>
          </a:bodyPr>
          <a:lstStyle/>
          <a:p>
            <a:r>
              <a:rPr kumimoji="1" lang="en-US" altLang="ja-JP" sz="2000" dirty="0">
                <a:sym typeface="Wingdings" pitchFamily="2" charset="2"/>
              </a:rPr>
              <a:t> One-pion exchange is forbidden</a:t>
            </a:r>
            <a:endParaRPr kumimoji="1" lang="ja-JP" altLang="en-US" sz="2000"/>
          </a:p>
        </p:txBody>
      </p:sp>
      <p:grpSp>
        <p:nvGrpSpPr>
          <p:cNvPr id="7" name="グループ化 6">
            <a:extLst>
              <a:ext uri="{FF2B5EF4-FFF2-40B4-BE49-F238E27FC236}">
                <a16:creationId xmlns:a16="http://schemas.microsoft.com/office/drawing/2014/main" id="{2A450B58-C2FF-8D0A-BEDA-8C9E23081F67}"/>
              </a:ext>
            </a:extLst>
          </p:cNvPr>
          <p:cNvGrpSpPr/>
          <p:nvPr/>
        </p:nvGrpSpPr>
        <p:grpSpPr>
          <a:xfrm>
            <a:off x="1073095" y="2161250"/>
            <a:ext cx="1102985" cy="1533882"/>
            <a:chOff x="651452" y="1402367"/>
            <a:chExt cx="872948" cy="1213978"/>
          </a:xfrm>
        </p:grpSpPr>
        <p:cxnSp>
          <p:nvCxnSpPr>
            <p:cNvPr id="8" name="直線コネクタ 7">
              <a:extLst>
                <a:ext uri="{FF2B5EF4-FFF2-40B4-BE49-F238E27FC236}">
                  <a16:creationId xmlns:a16="http://schemas.microsoft.com/office/drawing/2014/main" id="{DD803A8E-98DC-928D-0F88-F8690EF4028E}"/>
                </a:ext>
              </a:extLst>
            </p:cNvPr>
            <p:cNvCxnSpPr/>
            <p:nvPr/>
          </p:nvCxnSpPr>
          <p:spPr>
            <a:xfrm>
              <a:off x="7747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46A5339-3F9F-39E3-0663-0C2E9D468319}"/>
                </a:ext>
              </a:extLst>
            </p:cNvPr>
            <p:cNvCxnSpPr/>
            <p:nvPr/>
          </p:nvCxnSpPr>
          <p:spPr>
            <a:xfrm>
              <a:off x="12954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42C70676-8863-5531-28E9-C3F5D6C4AB79}"/>
                </a:ext>
              </a:extLst>
            </p:cNvPr>
            <p:cNvCxnSpPr/>
            <p:nvPr/>
          </p:nvCxnSpPr>
          <p:spPr>
            <a:xfrm>
              <a:off x="774700" y="1968500"/>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41A18732-5D88-2A2A-BF6C-4BE0392C53BB}"/>
                </a:ext>
              </a:extLst>
            </p:cNvPr>
            <p:cNvSpPr txBox="1"/>
            <p:nvPr/>
          </p:nvSpPr>
          <p:spPr>
            <a:xfrm>
              <a:off x="661939" y="2265632"/>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2" name="テキスト ボックス 11">
              <a:extLst>
                <a:ext uri="{FF2B5EF4-FFF2-40B4-BE49-F238E27FC236}">
                  <a16:creationId xmlns:a16="http://schemas.microsoft.com/office/drawing/2014/main" id="{8A74A106-5B4E-ECEF-1E6B-4DA98AA894F4}"/>
                </a:ext>
              </a:extLst>
            </p:cNvPr>
            <p:cNvSpPr txBox="1"/>
            <p:nvPr/>
          </p:nvSpPr>
          <p:spPr>
            <a:xfrm>
              <a:off x="1192258" y="2277791"/>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3" name="テキスト ボックス 12">
              <a:extLst>
                <a:ext uri="{FF2B5EF4-FFF2-40B4-BE49-F238E27FC236}">
                  <a16:creationId xmlns:a16="http://schemas.microsoft.com/office/drawing/2014/main" id="{790C9C09-107C-93D7-7CA1-83FD76E19C87}"/>
                </a:ext>
              </a:extLst>
            </p:cNvPr>
            <p:cNvSpPr txBox="1"/>
            <p:nvPr/>
          </p:nvSpPr>
          <p:spPr>
            <a:xfrm>
              <a:off x="651452" y="140236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4" name="テキスト ボックス 13">
              <a:extLst>
                <a:ext uri="{FF2B5EF4-FFF2-40B4-BE49-F238E27FC236}">
                  <a16:creationId xmlns:a16="http://schemas.microsoft.com/office/drawing/2014/main" id="{A32DDF75-D016-70FD-BBF6-FA54487F5AC7}"/>
                </a:ext>
              </a:extLst>
            </p:cNvPr>
            <p:cNvSpPr txBox="1"/>
            <p:nvPr/>
          </p:nvSpPr>
          <p:spPr>
            <a:xfrm>
              <a:off x="1181774" y="1414528"/>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5" name="テキスト ボックス 14">
              <a:extLst>
                <a:ext uri="{FF2B5EF4-FFF2-40B4-BE49-F238E27FC236}">
                  <a16:creationId xmlns:a16="http://schemas.microsoft.com/office/drawing/2014/main" id="{20BD9385-0916-EA65-753A-29E269C05F1B}"/>
                </a:ext>
              </a:extLst>
            </p:cNvPr>
            <p:cNvSpPr txBox="1"/>
            <p:nvPr/>
          </p:nvSpPr>
          <p:spPr>
            <a:xfrm>
              <a:off x="873788" y="1878568"/>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grpSp>
        <p:nvGrpSpPr>
          <p:cNvPr id="16" name="グループ化 15">
            <a:extLst>
              <a:ext uri="{FF2B5EF4-FFF2-40B4-BE49-F238E27FC236}">
                <a16:creationId xmlns:a16="http://schemas.microsoft.com/office/drawing/2014/main" id="{BD846418-EA04-7347-2183-DE08EC359A76}"/>
              </a:ext>
            </a:extLst>
          </p:cNvPr>
          <p:cNvGrpSpPr/>
          <p:nvPr/>
        </p:nvGrpSpPr>
        <p:grpSpPr>
          <a:xfrm>
            <a:off x="2760221" y="2110549"/>
            <a:ext cx="1202571" cy="1523326"/>
            <a:chOff x="1746109" y="1444693"/>
            <a:chExt cx="912752" cy="1156210"/>
          </a:xfrm>
        </p:grpSpPr>
        <p:cxnSp>
          <p:nvCxnSpPr>
            <p:cNvPr id="17" name="直線コネクタ 16">
              <a:extLst>
                <a:ext uri="{FF2B5EF4-FFF2-40B4-BE49-F238E27FC236}">
                  <a16:creationId xmlns:a16="http://schemas.microsoft.com/office/drawing/2014/main" id="{E526D976-D02E-586E-EED3-A43971BF848D}"/>
                </a:ext>
              </a:extLst>
            </p:cNvPr>
            <p:cNvCxnSpPr/>
            <p:nvPr/>
          </p:nvCxnSpPr>
          <p:spPr>
            <a:xfrm>
              <a:off x="192179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D146120-8242-0E41-D9A5-FF886488FE1D}"/>
                </a:ext>
              </a:extLst>
            </p:cNvPr>
            <p:cNvCxnSpPr/>
            <p:nvPr/>
          </p:nvCxnSpPr>
          <p:spPr>
            <a:xfrm>
              <a:off x="244249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92AFB15-47A3-CD1E-3B06-D67910074032}"/>
                </a:ext>
              </a:extLst>
            </p:cNvPr>
            <p:cNvCxnSpPr/>
            <p:nvPr/>
          </p:nvCxnSpPr>
          <p:spPr>
            <a:xfrm>
              <a:off x="1921798" y="19845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247E6819-B6BB-D2E4-9657-A667C17A4177}"/>
                </a:ext>
              </a:extLst>
            </p:cNvPr>
            <p:cNvSpPr txBox="1"/>
            <p:nvPr/>
          </p:nvSpPr>
          <p:spPr>
            <a:xfrm>
              <a:off x="174610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21" name="テキスト ボックス 20">
              <a:extLst>
                <a:ext uri="{FF2B5EF4-FFF2-40B4-BE49-F238E27FC236}">
                  <a16:creationId xmlns:a16="http://schemas.microsoft.com/office/drawing/2014/main" id="{707660E2-9023-F165-97DD-C67A689E87FB}"/>
                </a:ext>
              </a:extLst>
            </p:cNvPr>
            <p:cNvSpPr txBox="1"/>
            <p:nvPr/>
          </p:nvSpPr>
          <p:spPr>
            <a:xfrm>
              <a:off x="227642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22" name="テキスト ボックス 21">
              <a:extLst>
                <a:ext uri="{FF2B5EF4-FFF2-40B4-BE49-F238E27FC236}">
                  <a16:creationId xmlns:a16="http://schemas.microsoft.com/office/drawing/2014/main" id="{777EBE28-1AFF-53B9-9C9B-020CEC356502}"/>
                </a:ext>
              </a:extLst>
            </p:cNvPr>
            <p:cNvSpPr txBox="1"/>
            <p:nvPr/>
          </p:nvSpPr>
          <p:spPr>
            <a:xfrm>
              <a:off x="1796400" y="1444693"/>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23" name="テキスト ボックス 22">
              <a:extLst>
                <a:ext uri="{FF2B5EF4-FFF2-40B4-BE49-F238E27FC236}">
                  <a16:creationId xmlns:a16="http://schemas.microsoft.com/office/drawing/2014/main" id="{CE5F54C6-5572-3127-24F9-5E49102E6572}"/>
                </a:ext>
              </a:extLst>
            </p:cNvPr>
            <p:cNvSpPr txBox="1"/>
            <p:nvPr/>
          </p:nvSpPr>
          <p:spPr>
            <a:xfrm>
              <a:off x="2326719" y="145685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24" name="テキスト ボックス 23">
              <a:extLst>
                <a:ext uri="{FF2B5EF4-FFF2-40B4-BE49-F238E27FC236}">
                  <a16:creationId xmlns:a16="http://schemas.microsoft.com/office/drawing/2014/main" id="{1DFCD34C-429E-5796-E84B-9786E7D7C3FB}"/>
                </a:ext>
              </a:extLst>
            </p:cNvPr>
            <p:cNvSpPr txBox="1"/>
            <p:nvPr/>
          </p:nvSpPr>
          <p:spPr>
            <a:xfrm>
              <a:off x="2020886" y="18945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grpSp>
        <p:nvGrpSpPr>
          <p:cNvPr id="25" name="グループ化 24">
            <a:extLst>
              <a:ext uri="{FF2B5EF4-FFF2-40B4-BE49-F238E27FC236}">
                <a16:creationId xmlns:a16="http://schemas.microsoft.com/office/drawing/2014/main" id="{48FB59A1-A984-1676-F314-155AE94904EE}"/>
              </a:ext>
            </a:extLst>
          </p:cNvPr>
          <p:cNvGrpSpPr/>
          <p:nvPr/>
        </p:nvGrpSpPr>
        <p:grpSpPr>
          <a:xfrm>
            <a:off x="3899573" y="2056887"/>
            <a:ext cx="1423677" cy="1484066"/>
            <a:chOff x="2977441" y="1409133"/>
            <a:chExt cx="962933" cy="1191770"/>
          </a:xfrm>
        </p:grpSpPr>
        <p:cxnSp>
          <p:nvCxnSpPr>
            <p:cNvPr id="26" name="直線コネクタ 25">
              <a:extLst>
                <a:ext uri="{FF2B5EF4-FFF2-40B4-BE49-F238E27FC236}">
                  <a16:creationId xmlns:a16="http://schemas.microsoft.com/office/drawing/2014/main" id="{E9FB82F0-536D-BE75-6623-BDD719287300}"/>
                </a:ext>
              </a:extLst>
            </p:cNvPr>
            <p:cNvCxnSpPr/>
            <p:nvPr/>
          </p:nvCxnSpPr>
          <p:spPr>
            <a:xfrm>
              <a:off x="32087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03C08D37-B775-8CA2-1D0C-5BA2D42C18CD}"/>
                </a:ext>
              </a:extLst>
            </p:cNvPr>
            <p:cNvCxnSpPr/>
            <p:nvPr/>
          </p:nvCxnSpPr>
          <p:spPr>
            <a:xfrm>
              <a:off x="37294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4CF4370B-30DD-17E1-C282-6E14C73BE084}"/>
                </a:ext>
              </a:extLst>
            </p:cNvPr>
            <p:cNvCxnSpPr/>
            <p:nvPr/>
          </p:nvCxnSpPr>
          <p:spPr>
            <a:xfrm>
              <a:off x="3222504" y="20988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66E061AF-74B9-90B1-A0C7-6922C2C3F28A}"/>
                </a:ext>
              </a:extLst>
            </p:cNvPr>
            <p:cNvSpPr txBox="1"/>
            <p:nvPr/>
          </p:nvSpPr>
          <p:spPr>
            <a:xfrm>
              <a:off x="303309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30" name="テキスト ボックス 29">
              <a:extLst>
                <a:ext uri="{FF2B5EF4-FFF2-40B4-BE49-F238E27FC236}">
                  <a16:creationId xmlns:a16="http://schemas.microsoft.com/office/drawing/2014/main" id="{F0ADD942-235C-456B-4EAA-DBA80B0339E3}"/>
                </a:ext>
              </a:extLst>
            </p:cNvPr>
            <p:cNvSpPr txBox="1"/>
            <p:nvPr/>
          </p:nvSpPr>
          <p:spPr>
            <a:xfrm>
              <a:off x="356341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31" name="テキスト ボックス 30">
              <a:extLst>
                <a:ext uri="{FF2B5EF4-FFF2-40B4-BE49-F238E27FC236}">
                  <a16:creationId xmlns:a16="http://schemas.microsoft.com/office/drawing/2014/main" id="{B766C194-B349-37BD-E388-4C0400E54200}"/>
                </a:ext>
              </a:extLst>
            </p:cNvPr>
            <p:cNvSpPr txBox="1"/>
            <p:nvPr/>
          </p:nvSpPr>
          <p:spPr>
            <a:xfrm>
              <a:off x="3077914" y="1409133"/>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32" name="テキスト ボックス 31">
              <a:extLst>
                <a:ext uri="{FF2B5EF4-FFF2-40B4-BE49-F238E27FC236}">
                  <a16:creationId xmlns:a16="http://schemas.microsoft.com/office/drawing/2014/main" id="{B384C1AE-02B8-825A-AE80-F9586BA39186}"/>
                </a:ext>
              </a:extLst>
            </p:cNvPr>
            <p:cNvSpPr txBox="1"/>
            <p:nvPr/>
          </p:nvSpPr>
          <p:spPr>
            <a:xfrm>
              <a:off x="3608232" y="1421292"/>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33" name="テキスト ボックス 32">
              <a:extLst>
                <a:ext uri="{FF2B5EF4-FFF2-40B4-BE49-F238E27FC236}">
                  <a16:creationId xmlns:a16="http://schemas.microsoft.com/office/drawing/2014/main" id="{500ED4A2-76C9-4549-CDB4-EF0B7C656371}"/>
                </a:ext>
              </a:extLst>
            </p:cNvPr>
            <p:cNvSpPr txBox="1"/>
            <p:nvPr/>
          </p:nvSpPr>
          <p:spPr>
            <a:xfrm>
              <a:off x="3370619" y="2036322"/>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34" name="直線コネクタ 33">
              <a:extLst>
                <a:ext uri="{FF2B5EF4-FFF2-40B4-BE49-F238E27FC236}">
                  <a16:creationId xmlns:a16="http://schemas.microsoft.com/office/drawing/2014/main" id="{E7EA67D9-5113-7BC4-8DAF-723204755841}"/>
                </a:ext>
              </a:extLst>
            </p:cNvPr>
            <p:cNvCxnSpPr/>
            <p:nvPr/>
          </p:nvCxnSpPr>
          <p:spPr>
            <a:xfrm>
              <a:off x="3223144" y="1890798"/>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C2297127-C7C3-841A-BB3F-F7D5B7AA411D}"/>
                </a:ext>
              </a:extLst>
            </p:cNvPr>
            <p:cNvSpPr txBox="1"/>
            <p:nvPr/>
          </p:nvSpPr>
          <p:spPr>
            <a:xfrm>
              <a:off x="3371259" y="15356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36" name="直線コネクタ 35">
              <a:extLst>
                <a:ext uri="{FF2B5EF4-FFF2-40B4-BE49-F238E27FC236}">
                  <a16:creationId xmlns:a16="http://schemas.microsoft.com/office/drawing/2014/main" id="{9AB4CF53-CA5B-412D-8656-5C3224F84283}"/>
                </a:ext>
              </a:extLst>
            </p:cNvPr>
            <p:cNvCxnSpPr/>
            <p:nvPr/>
          </p:nvCxnSpPr>
          <p:spPr>
            <a:xfrm>
              <a:off x="3208788" y="1890798"/>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7751A252-E7FB-DAAC-2D2A-E1705C25024A}"/>
                </a:ext>
              </a:extLst>
            </p:cNvPr>
            <p:cNvSpPr txBox="1"/>
            <p:nvPr/>
          </p:nvSpPr>
          <p:spPr>
            <a:xfrm>
              <a:off x="2977441" y="1821902"/>
              <a:ext cx="306494" cy="338554"/>
            </a:xfrm>
            <a:prstGeom prst="rect">
              <a:avLst/>
            </a:prstGeom>
            <a:noFill/>
          </p:spPr>
          <p:txBody>
            <a:bodyPr wrap="none" rtlCol="0">
              <a:spAutoFit/>
            </a:bodyPr>
            <a:lstStyle/>
            <a:p>
              <a:r>
                <a:rPr kumimoji="1" lang="en-US" altLang="ja-JP" sz="1600" dirty="0">
                  <a:latin typeface="Symbol" pitchFamily="2" charset="2"/>
                </a:rPr>
                <a:t>S</a:t>
              </a:r>
              <a:endParaRPr kumimoji="1" lang="ja-JP" altLang="en-US" sz="1600">
                <a:latin typeface="Symbol" pitchFamily="2" charset="2"/>
              </a:endParaRPr>
            </a:p>
          </p:txBody>
        </p:sp>
      </p:grpSp>
      <p:sp>
        <p:nvSpPr>
          <p:cNvPr id="38" name="テキスト ボックス 37">
            <a:extLst>
              <a:ext uri="{FF2B5EF4-FFF2-40B4-BE49-F238E27FC236}">
                <a16:creationId xmlns:a16="http://schemas.microsoft.com/office/drawing/2014/main" id="{4E3815FE-93E9-2547-7817-D840F4612681}"/>
              </a:ext>
            </a:extLst>
          </p:cNvPr>
          <p:cNvSpPr txBox="1"/>
          <p:nvPr/>
        </p:nvSpPr>
        <p:spPr>
          <a:xfrm>
            <a:off x="900233" y="1889066"/>
            <a:ext cx="1483098" cy="338554"/>
          </a:xfrm>
          <a:prstGeom prst="rect">
            <a:avLst/>
          </a:prstGeom>
          <a:noFill/>
        </p:spPr>
        <p:txBody>
          <a:bodyPr wrap="none" rtlCol="0">
            <a:spAutoFit/>
          </a:bodyPr>
          <a:lstStyle/>
          <a:p>
            <a:r>
              <a:rPr kumimoji="1" lang="en-US" altLang="ja-JP" sz="1600" dirty="0"/>
              <a:t>NN interaction</a:t>
            </a:r>
            <a:endParaRPr kumimoji="1" lang="ja-JP" altLang="en-US" sz="1600"/>
          </a:p>
        </p:txBody>
      </p:sp>
      <p:sp>
        <p:nvSpPr>
          <p:cNvPr id="39" name="テキスト ボックス 38">
            <a:extLst>
              <a:ext uri="{FF2B5EF4-FFF2-40B4-BE49-F238E27FC236}">
                <a16:creationId xmlns:a16="http://schemas.microsoft.com/office/drawing/2014/main" id="{0FB75091-969A-5987-9798-BC1A0EA70BD6}"/>
              </a:ext>
            </a:extLst>
          </p:cNvPr>
          <p:cNvSpPr txBox="1"/>
          <p:nvPr/>
        </p:nvSpPr>
        <p:spPr>
          <a:xfrm>
            <a:off x="3296981" y="1811126"/>
            <a:ext cx="1476686" cy="338554"/>
          </a:xfrm>
          <a:prstGeom prst="rect">
            <a:avLst/>
          </a:prstGeom>
          <a:noFill/>
        </p:spPr>
        <p:txBody>
          <a:bodyPr wrap="none" rtlCol="0">
            <a:spAutoFit/>
          </a:bodyPr>
          <a:lstStyle/>
          <a:p>
            <a:r>
              <a:rPr kumimoji="1" lang="en-US" altLang="ja-JP" sz="1600" dirty="0">
                <a:latin typeface="Symbol" pitchFamily="2" charset="2"/>
              </a:rPr>
              <a:t>L</a:t>
            </a:r>
            <a:r>
              <a:rPr kumimoji="1" lang="en-US" altLang="ja-JP" sz="1600" dirty="0"/>
              <a:t>N</a:t>
            </a:r>
            <a:r>
              <a:rPr lang="en-US" altLang="ja-JP" sz="1600" dirty="0"/>
              <a:t> interaction</a:t>
            </a:r>
            <a:endParaRPr kumimoji="1" lang="ja-JP" altLang="en-US" sz="1600"/>
          </a:p>
        </p:txBody>
      </p:sp>
      <p:sp>
        <p:nvSpPr>
          <p:cNvPr id="40" name="十字形 39">
            <a:extLst>
              <a:ext uri="{FF2B5EF4-FFF2-40B4-BE49-F238E27FC236}">
                <a16:creationId xmlns:a16="http://schemas.microsoft.com/office/drawing/2014/main" id="{297096C1-CA0B-41C9-CCC0-87C970CCEE3E}"/>
              </a:ext>
            </a:extLst>
          </p:cNvPr>
          <p:cNvSpPr/>
          <p:nvPr/>
        </p:nvSpPr>
        <p:spPr>
          <a:xfrm rot="18900000">
            <a:off x="3042881" y="2484147"/>
            <a:ext cx="719701" cy="719701"/>
          </a:xfrm>
          <a:prstGeom prst="plus">
            <a:avLst>
              <a:gd name="adj" fmla="val 50000"/>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A223646-9277-585A-E319-F13557DA5DE6}"/>
              </a:ext>
            </a:extLst>
          </p:cNvPr>
          <p:cNvSpPr txBox="1"/>
          <p:nvPr/>
        </p:nvSpPr>
        <p:spPr>
          <a:xfrm>
            <a:off x="2104964" y="2502609"/>
            <a:ext cx="1223412" cy="369332"/>
          </a:xfrm>
          <a:prstGeom prst="rect">
            <a:avLst/>
          </a:prstGeom>
          <a:noFill/>
        </p:spPr>
        <p:txBody>
          <a:bodyPr wrap="none" rtlCol="0">
            <a:spAutoFit/>
          </a:bodyPr>
          <a:lstStyle/>
          <a:p>
            <a:r>
              <a:rPr kumimoji="1" lang="en-US" altLang="ja-JP" dirty="0">
                <a:solidFill>
                  <a:srgbClr val="FF0000"/>
                </a:solidFill>
              </a:rPr>
              <a:t>Forbidden</a:t>
            </a:r>
            <a:endParaRPr kumimoji="1" lang="ja-JP" altLang="en-US">
              <a:solidFill>
                <a:srgbClr val="FF0000"/>
              </a:solidFill>
            </a:endParaRPr>
          </a:p>
        </p:txBody>
      </p:sp>
      <p:sp>
        <p:nvSpPr>
          <p:cNvPr id="42" name="テキスト ボックス 41">
            <a:extLst>
              <a:ext uri="{FF2B5EF4-FFF2-40B4-BE49-F238E27FC236}">
                <a16:creationId xmlns:a16="http://schemas.microsoft.com/office/drawing/2014/main" id="{A9FFFA20-F3F7-C517-1AF5-1B2DB70FE4F8}"/>
              </a:ext>
            </a:extLst>
          </p:cNvPr>
          <p:cNvSpPr txBox="1"/>
          <p:nvPr/>
        </p:nvSpPr>
        <p:spPr>
          <a:xfrm>
            <a:off x="3911637" y="3376035"/>
            <a:ext cx="1625532" cy="307777"/>
          </a:xfrm>
          <a:prstGeom prst="rect">
            <a:avLst/>
          </a:prstGeom>
          <a:noFill/>
        </p:spPr>
        <p:txBody>
          <a:bodyPr wrap="square" rtlCol="0">
            <a:spAutoFit/>
          </a:bodyPr>
          <a:lstStyle/>
          <a:p>
            <a:r>
              <a:rPr kumimoji="1" lang="en-US" altLang="ja-JP" sz="1400" dirty="0"/>
              <a:t>Source of </a:t>
            </a:r>
            <a:r>
              <a:rPr kumimoji="1" lang="en-US" altLang="ja-JP" sz="1400" dirty="0">
                <a:latin typeface="Symbol" pitchFamily="2" charset="2"/>
              </a:rPr>
              <a:t>L</a:t>
            </a:r>
            <a:r>
              <a:rPr kumimoji="1" lang="en-US" altLang="ja-JP" sz="1400" dirty="0"/>
              <a:t>N int.</a:t>
            </a:r>
            <a:endParaRPr kumimoji="1" lang="ja-JP" altLang="en-US" sz="1400"/>
          </a:p>
        </p:txBody>
      </p:sp>
      <p:sp>
        <p:nvSpPr>
          <p:cNvPr id="44" name="テキスト ボックス 43">
            <a:extLst>
              <a:ext uri="{FF2B5EF4-FFF2-40B4-BE49-F238E27FC236}">
                <a16:creationId xmlns:a16="http://schemas.microsoft.com/office/drawing/2014/main" id="{8E6352FF-C5CB-C8D5-3E16-B31E5AC2EBF4}"/>
              </a:ext>
            </a:extLst>
          </p:cNvPr>
          <p:cNvSpPr txBox="1"/>
          <p:nvPr/>
        </p:nvSpPr>
        <p:spPr>
          <a:xfrm>
            <a:off x="331052" y="1454323"/>
            <a:ext cx="2646878"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kumimoji="1" lang="en-US" altLang="ja-JP" dirty="0"/>
              <a:t>Interaction in free space</a:t>
            </a:r>
            <a:endParaRPr kumimoji="1" lang="ja-JP" altLang="en-US"/>
          </a:p>
        </p:txBody>
      </p:sp>
      <p:sp>
        <p:nvSpPr>
          <p:cNvPr id="45" name="角丸四角形 44">
            <a:extLst>
              <a:ext uri="{FF2B5EF4-FFF2-40B4-BE49-F238E27FC236}">
                <a16:creationId xmlns:a16="http://schemas.microsoft.com/office/drawing/2014/main" id="{889A7834-4187-46DE-2322-11329DB1CD5F}"/>
              </a:ext>
            </a:extLst>
          </p:cNvPr>
          <p:cNvSpPr/>
          <p:nvPr/>
        </p:nvSpPr>
        <p:spPr>
          <a:xfrm>
            <a:off x="542038" y="4103954"/>
            <a:ext cx="10622545" cy="2502016"/>
          </a:xfrm>
          <a:prstGeom prst="roundRect">
            <a:avLst>
              <a:gd name="adj" fmla="val 182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6BC677C3-55F5-11E5-6FAF-6600311937F5}"/>
              </a:ext>
            </a:extLst>
          </p:cNvPr>
          <p:cNvGrpSpPr/>
          <p:nvPr/>
        </p:nvGrpSpPr>
        <p:grpSpPr>
          <a:xfrm>
            <a:off x="1027417" y="4241883"/>
            <a:ext cx="1230760" cy="1277447"/>
            <a:chOff x="976804" y="3974293"/>
            <a:chExt cx="1230760" cy="1277447"/>
          </a:xfrm>
        </p:grpSpPr>
        <p:grpSp>
          <p:nvGrpSpPr>
            <p:cNvPr id="48" name="グループ化 47">
              <a:extLst>
                <a:ext uri="{FF2B5EF4-FFF2-40B4-BE49-F238E27FC236}">
                  <a16:creationId xmlns:a16="http://schemas.microsoft.com/office/drawing/2014/main" id="{B3E85588-010F-08E2-2CB3-943CBADDE91F}"/>
                </a:ext>
              </a:extLst>
            </p:cNvPr>
            <p:cNvGrpSpPr/>
            <p:nvPr/>
          </p:nvGrpSpPr>
          <p:grpSpPr>
            <a:xfrm>
              <a:off x="976804" y="3974834"/>
              <a:ext cx="862460" cy="1276906"/>
              <a:chOff x="599011" y="1307975"/>
              <a:chExt cx="862460" cy="1276906"/>
            </a:xfrm>
          </p:grpSpPr>
          <p:cxnSp>
            <p:nvCxnSpPr>
              <p:cNvPr id="52" name="直線コネクタ 51">
                <a:extLst>
                  <a:ext uri="{FF2B5EF4-FFF2-40B4-BE49-F238E27FC236}">
                    <a16:creationId xmlns:a16="http://schemas.microsoft.com/office/drawing/2014/main" id="{7C3B79FA-46EB-90AE-82B4-FD8A931C2CB9}"/>
                  </a:ext>
                </a:extLst>
              </p:cNvPr>
              <p:cNvCxnSpPr/>
              <p:nvPr/>
            </p:nvCxnSpPr>
            <p:spPr>
              <a:xfrm>
                <a:off x="7747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1A77A903-D657-3350-BE19-CBD86F2AF07E}"/>
                  </a:ext>
                </a:extLst>
              </p:cNvPr>
              <p:cNvCxnSpPr/>
              <p:nvPr/>
            </p:nvCxnSpPr>
            <p:spPr>
              <a:xfrm>
                <a:off x="1295400" y="16510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7B4F745-070B-E0FD-F778-02CDE300D74E}"/>
                  </a:ext>
                </a:extLst>
              </p:cNvPr>
              <p:cNvCxnSpPr/>
              <p:nvPr/>
            </p:nvCxnSpPr>
            <p:spPr>
              <a:xfrm>
                <a:off x="774700" y="1968500"/>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55" name="テキスト ボックス 54">
                <a:extLst>
                  <a:ext uri="{FF2B5EF4-FFF2-40B4-BE49-F238E27FC236}">
                    <a16:creationId xmlns:a16="http://schemas.microsoft.com/office/drawing/2014/main" id="{156D12C4-3CEA-CBB1-222D-02E5E8F2F083}"/>
                  </a:ext>
                </a:extLst>
              </p:cNvPr>
              <p:cNvSpPr txBox="1"/>
              <p:nvPr/>
            </p:nvSpPr>
            <p:spPr>
              <a:xfrm>
                <a:off x="599011" y="2234168"/>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6" name="テキスト ボックス 55">
                <a:extLst>
                  <a:ext uri="{FF2B5EF4-FFF2-40B4-BE49-F238E27FC236}">
                    <a16:creationId xmlns:a16="http://schemas.microsoft.com/office/drawing/2014/main" id="{89088BDC-8E49-FEFA-CEF8-CD26A20EA4E2}"/>
                  </a:ext>
                </a:extLst>
              </p:cNvPr>
              <p:cNvSpPr txBox="1"/>
              <p:nvPr/>
            </p:nvSpPr>
            <p:spPr>
              <a:xfrm>
                <a:off x="1129329" y="224632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7" name="テキスト ボックス 56">
                <a:extLst>
                  <a:ext uri="{FF2B5EF4-FFF2-40B4-BE49-F238E27FC236}">
                    <a16:creationId xmlns:a16="http://schemas.microsoft.com/office/drawing/2014/main" id="{8080FAB5-9FD1-08A7-46EF-B6CD142D98AE}"/>
                  </a:ext>
                </a:extLst>
              </p:cNvPr>
              <p:cNvSpPr txBox="1"/>
              <p:nvPr/>
            </p:nvSpPr>
            <p:spPr>
              <a:xfrm>
                <a:off x="599011" y="1307975"/>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8" name="テキスト ボックス 57">
                <a:extLst>
                  <a:ext uri="{FF2B5EF4-FFF2-40B4-BE49-F238E27FC236}">
                    <a16:creationId xmlns:a16="http://schemas.microsoft.com/office/drawing/2014/main" id="{D9395157-26A1-31ED-4E2E-E0386563AD26}"/>
                  </a:ext>
                </a:extLst>
              </p:cNvPr>
              <p:cNvSpPr txBox="1"/>
              <p:nvPr/>
            </p:nvSpPr>
            <p:spPr>
              <a:xfrm>
                <a:off x="1129329" y="1320134"/>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9" name="テキスト ボックス 58">
                <a:extLst>
                  <a:ext uri="{FF2B5EF4-FFF2-40B4-BE49-F238E27FC236}">
                    <a16:creationId xmlns:a16="http://schemas.microsoft.com/office/drawing/2014/main" id="{84842176-7B86-8DBB-2DFB-9EC5028ECB9B}"/>
                  </a:ext>
                </a:extLst>
              </p:cNvPr>
              <p:cNvSpPr txBox="1"/>
              <p:nvPr/>
            </p:nvSpPr>
            <p:spPr>
              <a:xfrm>
                <a:off x="873788" y="1878568"/>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grpSp>
        <p:cxnSp>
          <p:nvCxnSpPr>
            <p:cNvPr id="49" name="直線コネクタ 48">
              <a:extLst>
                <a:ext uri="{FF2B5EF4-FFF2-40B4-BE49-F238E27FC236}">
                  <a16:creationId xmlns:a16="http://schemas.microsoft.com/office/drawing/2014/main" id="{D29FB676-93FD-F6AF-5A13-A29B7DE5E657}"/>
                </a:ext>
              </a:extLst>
            </p:cNvPr>
            <p:cNvCxnSpPr/>
            <p:nvPr/>
          </p:nvCxnSpPr>
          <p:spPr>
            <a:xfrm>
              <a:off x="2041493" y="430515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AEF53000-2C14-6B30-E14F-10901B1335DF}"/>
                </a:ext>
              </a:extLst>
            </p:cNvPr>
            <p:cNvSpPr txBox="1"/>
            <p:nvPr/>
          </p:nvSpPr>
          <p:spPr>
            <a:xfrm>
              <a:off x="1875422" y="490048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51" name="テキスト ボックス 50">
              <a:extLst>
                <a:ext uri="{FF2B5EF4-FFF2-40B4-BE49-F238E27FC236}">
                  <a16:creationId xmlns:a16="http://schemas.microsoft.com/office/drawing/2014/main" id="{3FF42717-513B-5C77-9848-62B62DA95F94}"/>
                </a:ext>
              </a:extLst>
            </p:cNvPr>
            <p:cNvSpPr txBox="1"/>
            <p:nvPr/>
          </p:nvSpPr>
          <p:spPr>
            <a:xfrm>
              <a:off x="1875422" y="3974293"/>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grpSp>
        <p:nvGrpSpPr>
          <p:cNvPr id="60" name="グループ化 59">
            <a:extLst>
              <a:ext uri="{FF2B5EF4-FFF2-40B4-BE49-F238E27FC236}">
                <a16:creationId xmlns:a16="http://schemas.microsoft.com/office/drawing/2014/main" id="{D4B71586-9068-6A7A-5858-87694A2E8343}"/>
              </a:ext>
            </a:extLst>
          </p:cNvPr>
          <p:cNvGrpSpPr/>
          <p:nvPr/>
        </p:nvGrpSpPr>
        <p:grpSpPr>
          <a:xfrm>
            <a:off x="3270143" y="4473336"/>
            <a:ext cx="1345947" cy="1280883"/>
            <a:chOff x="3046185" y="3976898"/>
            <a:chExt cx="1345947" cy="1280883"/>
          </a:xfrm>
        </p:grpSpPr>
        <p:grpSp>
          <p:nvGrpSpPr>
            <p:cNvPr id="61" name="グループ化 60">
              <a:extLst>
                <a:ext uri="{FF2B5EF4-FFF2-40B4-BE49-F238E27FC236}">
                  <a16:creationId xmlns:a16="http://schemas.microsoft.com/office/drawing/2014/main" id="{2A312B3D-3DC6-FCCE-9283-DD288DBD24B0}"/>
                </a:ext>
              </a:extLst>
            </p:cNvPr>
            <p:cNvGrpSpPr/>
            <p:nvPr/>
          </p:nvGrpSpPr>
          <p:grpSpPr>
            <a:xfrm>
              <a:off x="3046185" y="3976898"/>
              <a:ext cx="961572" cy="1276906"/>
              <a:chOff x="2933987" y="1323997"/>
              <a:chExt cx="961572" cy="1276906"/>
            </a:xfrm>
          </p:grpSpPr>
          <p:cxnSp>
            <p:nvCxnSpPr>
              <p:cNvPr id="68" name="直線コネクタ 67">
                <a:extLst>
                  <a:ext uri="{FF2B5EF4-FFF2-40B4-BE49-F238E27FC236}">
                    <a16:creationId xmlns:a16="http://schemas.microsoft.com/office/drawing/2014/main" id="{C4272AA6-B8B0-5CA9-3CB3-27D6A927FDB6}"/>
                  </a:ext>
                </a:extLst>
              </p:cNvPr>
              <p:cNvCxnSpPr/>
              <p:nvPr/>
            </p:nvCxnSpPr>
            <p:spPr>
              <a:xfrm>
                <a:off x="32087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852CD30B-411B-6DA6-C86A-1228C1B0808D}"/>
                  </a:ext>
                </a:extLst>
              </p:cNvPr>
              <p:cNvCxnSpPr/>
              <p:nvPr/>
            </p:nvCxnSpPr>
            <p:spPr>
              <a:xfrm>
                <a:off x="3729488" y="1667022"/>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0BD913C0-65E0-05A7-C7B6-0D04303E9F1B}"/>
                  </a:ext>
                </a:extLst>
              </p:cNvPr>
              <p:cNvCxnSpPr/>
              <p:nvPr/>
            </p:nvCxnSpPr>
            <p:spPr>
              <a:xfrm>
                <a:off x="3222504" y="2098822"/>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1" name="テキスト ボックス 70">
                <a:extLst>
                  <a:ext uri="{FF2B5EF4-FFF2-40B4-BE49-F238E27FC236}">
                    <a16:creationId xmlns:a16="http://schemas.microsoft.com/office/drawing/2014/main" id="{A28275BE-3033-0CCD-48E8-83C3EFE64AC4}"/>
                  </a:ext>
                </a:extLst>
              </p:cNvPr>
              <p:cNvSpPr txBox="1"/>
              <p:nvPr/>
            </p:nvSpPr>
            <p:spPr>
              <a:xfrm>
                <a:off x="3033099" y="2250190"/>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72" name="テキスト ボックス 71">
                <a:extLst>
                  <a:ext uri="{FF2B5EF4-FFF2-40B4-BE49-F238E27FC236}">
                    <a16:creationId xmlns:a16="http://schemas.microsoft.com/office/drawing/2014/main" id="{E04501A3-15C8-3AC7-67DC-D8972B9B3221}"/>
                  </a:ext>
                </a:extLst>
              </p:cNvPr>
              <p:cNvSpPr txBox="1"/>
              <p:nvPr/>
            </p:nvSpPr>
            <p:spPr>
              <a:xfrm>
                <a:off x="3563417" y="2262349"/>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73" name="テキスト ボックス 72">
                <a:extLst>
                  <a:ext uri="{FF2B5EF4-FFF2-40B4-BE49-F238E27FC236}">
                    <a16:creationId xmlns:a16="http://schemas.microsoft.com/office/drawing/2014/main" id="{9B5FDDCC-FC87-EBB1-4F7D-3673014381E0}"/>
                  </a:ext>
                </a:extLst>
              </p:cNvPr>
              <p:cNvSpPr txBox="1"/>
              <p:nvPr/>
            </p:nvSpPr>
            <p:spPr>
              <a:xfrm>
                <a:off x="3033099" y="1323997"/>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74" name="テキスト ボックス 73">
                <a:extLst>
                  <a:ext uri="{FF2B5EF4-FFF2-40B4-BE49-F238E27FC236}">
                    <a16:creationId xmlns:a16="http://schemas.microsoft.com/office/drawing/2014/main" id="{059C9DB5-EF90-D4BC-900F-54BEFCC0BF7B}"/>
                  </a:ext>
                </a:extLst>
              </p:cNvPr>
              <p:cNvSpPr txBox="1"/>
              <p:nvPr/>
            </p:nvSpPr>
            <p:spPr>
              <a:xfrm>
                <a:off x="3563417" y="133615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75" name="テキスト ボックス 74">
                <a:extLst>
                  <a:ext uri="{FF2B5EF4-FFF2-40B4-BE49-F238E27FC236}">
                    <a16:creationId xmlns:a16="http://schemas.microsoft.com/office/drawing/2014/main" id="{7A763ECD-CC44-6FC1-EAB2-93916B17F795}"/>
                  </a:ext>
                </a:extLst>
              </p:cNvPr>
              <p:cNvSpPr txBox="1"/>
              <p:nvPr/>
            </p:nvSpPr>
            <p:spPr>
              <a:xfrm>
                <a:off x="3307876" y="2036322"/>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76" name="直線コネクタ 75">
                <a:extLst>
                  <a:ext uri="{FF2B5EF4-FFF2-40B4-BE49-F238E27FC236}">
                    <a16:creationId xmlns:a16="http://schemas.microsoft.com/office/drawing/2014/main" id="{A557B02B-267C-3887-BB57-9B612B691786}"/>
                  </a:ext>
                </a:extLst>
              </p:cNvPr>
              <p:cNvCxnSpPr/>
              <p:nvPr/>
            </p:nvCxnSpPr>
            <p:spPr>
              <a:xfrm>
                <a:off x="3223144" y="1890798"/>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77" name="テキスト ボックス 76">
                <a:extLst>
                  <a:ext uri="{FF2B5EF4-FFF2-40B4-BE49-F238E27FC236}">
                    <a16:creationId xmlns:a16="http://schemas.microsoft.com/office/drawing/2014/main" id="{8A765A1B-B271-443B-5F05-CEB775C1B3CF}"/>
                  </a:ext>
                </a:extLst>
              </p:cNvPr>
              <p:cNvSpPr txBox="1"/>
              <p:nvPr/>
            </p:nvSpPr>
            <p:spPr>
              <a:xfrm>
                <a:off x="3308516" y="1535690"/>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78" name="直線コネクタ 77">
                <a:extLst>
                  <a:ext uri="{FF2B5EF4-FFF2-40B4-BE49-F238E27FC236}">
                    <a16:creationId xmlns:a16="http://schemas.microsoft.com/office/drawing/2014/main" id="{5D8D14C5-A222-DE57-E18A-91F353B11C0F}"/>
                  </a:ext>
                </a:extLst>
              </p:cNvPr>
              <p:cNvCxnSpPr/>
              <p:nvPr/>
            </p:nvCxnSpPr>
            <p:spPr>
              <a:xfrm>
                <a:off x="3208788" y="1890798"/>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6D8934CD-C478-522C-CBA1-90A485878AD9}"/>
                  </a:ext>
                </a:extLst>
              </p:cNvPr>
              <p:cNvSpPr txBox="1"/>
              <p:nvPr/>
            </p:nvSpPr>
            <p:spPr>
              <a:xfrm>
                <a:off x="2933987" y="1789996"/>
                <a:ext cx="336952" cy="400110"/>
              </a:xfrm>
              <a:prstGeom prst="rect">
                <a:avLst/>
              </a:prstGeom>
              <a:noFill/>
            </p:spPr>
            <p:txBody>
              <a:bodyPr wrap="none" rtlCol="0">
                <a:spAutoFit/>
              </a:bodyPr>
              <a:lstStyle/>
              <a:p>
                <a:r>
                  <a:rPr kumimoji="1" lang="en-US" altLang="ja-JP" sz="2000" dirty="0">
                    <a:latin typeface="Symbol" pitchFamily="2" charset="2"/>
                  </a:rPr>
                  <a:t>S</a:t>
                </a:r>
                <a:endParaRPr kumimoji="1" lang="ja-JP" altLang="en-US" sz="2000">
                  <a:latin typeface="Symbol" pitchFamily="2" charset="2"/>
                </a:endParaRPr>
              </a:p>
            </p:txBody>
          </p:sp>
        </p:grpSp>
        <p:cxnSp>
          <p:nvCxnSpPr>
            <p:cNvPr id="62" name="直線コネクタ 61">
              <a:extLst>
                <a:ext uri="{FF2B5EF4-FFF2-40B4-BE49-F238E27FC236}">
                  <a16:creationId xmlns:a16="http://schemas.microsoft.com/office/drawing/2014/main" id="{269F2B4D-B1F2-443B-CA2C-8030EB11F45F}"/>
                </a:ext>
              </a:extLst>
            </p:cNvPr>
            <p:cNvCxnSpPr/>
            <p:nvPr/>
          </p:nvCxnSpPr>
          <p:spPr>
            <a:xfrm>
              <a:off x="4226061" y="4323900"/>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DED8C00D-564E-8318-4582-67E29F29B814}"/>
                </a:ext>
              </a:extLst>
            </p:cNvPr>
            <p:cNvSpPr txBox="1"/>
            <p:nvPr/>
          </p:nvSpPr>
          <p:spPr>
            <a:xfrm>
              <a:off x="4059990" y="4919227"/>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64" name="テキスト ボックス 63">
              <a:extLst>
                <a:ext uri="{FF2B5EF4-FFF2-40B4-BE49-F238E27FC236}">
                  <a16:creationId xmlns:a16="http://schemas.microsoft.com/office/drawing/2014/main" id="{55294AB7-E8B5-6B38-743F-58B4499F7B15}"/>
                </a:ext>
              </a:extLst>
            </p:cNvPr>
            <p:cNvSpPr txBox="1"/>
            <p:nvPr/>
          </p:nvSpPr>
          <p:spPr>
            <a:xfrm>
              <a:off x="4059990" y="3993034"/>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nvGrpSpPr>
            <p:cNvPr id="65" name="グループ化 64">
              <a:extLst>
                <a:ext uri="{FF2B5EF4-FFF2-40B4-BE49-F238E27FC236}">
                  <a16:creationId xmlns:a16="http://schemas.microsoft.com/office/drawing/2014/main" id="{8C00C4D3-D4F1-1A2A-1F4A-DE3C6B4F8695}"/>
                </a:ext>
              </a:extLst>
            </p:cNvPr>
            <p:cNvGrpSpPr/>
            <p:nvPr/>
          </p:nvGrpSpPr>
          <p:grpSpPr>
            <a:xfrm>
              <a:off x="3869893" y="4584607"/>
              <a:ext cx="332139" cy="114553"/>
              <a:chOff x="5831860" y="3493101"/>
              <a:chExt cx="400403" cy="138097"/>
            </a:xfrm>
          </p:grpSpPr>
          <p:cxnSp>
            <p:nvCxnSpPr>
              <p:cNvPr id="66" name="カギ線コネクタ 65">
                <a:extLst>
                  <a:ext uri="{FF2B5EF4-FFF2-40B4-BE49-F238E27FC236}">
                    <a16:creationId xmlns:a16="http://schemas.microsoft.com/office/drawing/2014/main" id="{DCF4E98A-4464-816E-DC26-49D0C8EDC102}"/>
                  </a:ext>
                </a:extLst>
              </p:cNvPr>
              <p:cNvCxnSpPr/>
              <p:nvPr/>
            </p:nvCxnSpPr>
            <p:spPr>
              <a:xfrm>
                <a:off x="5831860" y="3493101"/>
                <a:ext cx="218579" cy="131176"/>
              </a:xfrm>
              <a:prstGeom prst="bentConnector3">
                <a:avLst/>
              </a:prstGeom>
              <a:noFill/>
              <a:ln w="28575" cap="flat" cmpd="sng" algn="ctr">
                <a:solidFill>
                  <a:srgbClr val="FF0000"/>
                </a:solidFill>
                <a:prstDash val="solid"/>
                <a:miter lim="800000"/>
              </a:ln>
              <a:effectLst/>
              <a:scene3d>
                <a:camera prst="orthographicFront">
                  <a:rot lat="0" lon="0" rev="2700000"/>
                </a:camera>
                <a:lightRig rig="threePt" dir="t"/>
              </a:scene3d>
            </p:spPr>
          </p:cxnSp>
          <p:cxnSp>
            <p:nvCxnSpPr>
              <p:cNvPr id="67" name="カギ線コネクタ 66">
                <a:extLst>
                  <a:ext uri="{FF2B5EF4-FFF2-40B4-BE49-F238E27FC236}">
                    <a16:creationId xmlns:a16="http://schemas.microsoft.com/office/drawing/2014/main" id="{F092A7E7-72CC-740D-1F7C-9632D9E83A9D}"/>
                  </a:ext>
                </a:extLst>
              </p:cNvPr>
              <p:cNvCxnSpPr/>
              <p:nvPr/>
            </p:nvCxnSpPr>
            <p:spPr>
              <a:xfrm>
                <a:off x="6013684" y="3500022"/>
                <a:ext cx="218579" cy="131176"/>
              </a:xfrm>
              <a:prstGeom prst="bentConnector3">
                <a:avLst/>
              </a:prstGeom>
              <a:noFill/>
              <a:ln w="28575" cap="flat" cmpd="sng" algn="ctr">
                <a:solidFill>
                  <a:srgbClr val="FF0000"/>
                </a:solidFill>
                <a:prstDash val="solid"/>
                <a:miter lim="800000"/>
              </a:ln>
              <a:effectLst/>
              <a:scene3d>
                <a:camera prst="orthographicFront">
                  <a:rot lat="0" lon="0" rev="2700000"/>
                </a:camera>
                <a:lightRig rig="threePt" dir="t"/>
              </a:scene3d>
            </p:spPr>
          </p:cxnSp>
        </p:grpSp>
      </p:grpSp>
      <p:sp>
        <p:nvSpPr>
          <p:cNvPr id="80" name="テキスト ボックス 79">
            <a:extLst>
              <a:ext uri="{FF2B5EF4-FFF2-40B4-BE49-F238E27FC236}">
                <a16:creationId xmlns:a16="http://schemas.microsoft.com/office/drawing/2014/main" id="{D33D9D88-97FB-058C-BF7E-E7C6B6F96D77}"/>
              </a:ext>
            </a:extLst>
          </p:cNvPr>
          <p:cNvSpPr txBox="1"/>
          <p:nvPr/>
        </p:nvSpPr>
        <p:spPr>
          <a:xfrm>
            <a:off x="530662" y="5608501"/>
            <a:ext cx="2564338" cy="738664"/>
          </a:xfrm>
          <a:prstGeom prst="rect">
            <a:avLst/>
          </a:prstGeom>
          <a:noFill/>
        </p:spPr>
        <p:txBody>
          <a:bodyPr wrap="square" rtlCol="0">
            <a:spAutoFit/>
          </a:bodyPr>
          <a:lstStyle/>
          <a:p>
            <a:r>
              <a:rPr kumimoji="1" lang="en-US" altLang="ja-JP" sz="1400" dirty="0"/>
              <a:t>Two</a:t>
            </a:r>
            <a:r>
              <a:rPr lang="en-US" altLang="ja-JP" sz="1400" dirty="0"/>
              <a:t>-body NN int. might not be affected very much by other nucleons</a:t>
            </a:r>
            <a:endParaRPr kumimoji="1" lang="ja-JP" altLang="en-US" sz="1400"/>
          </a:p>
        </p:txBody>
      </p:sp>
      <p:sp>
        <p:nvSpPr>
          <p:cNvPr id="81" name="テキスト ボックス 80">
            <a:extLst>
              <a:ext uri="{FF2B5EF4-FFF2-40B4-BE49-F238E27FC236}">
                <a16:creationId xmlns:a16="http://schemas.microsoft.com/office/drawing/2014/main" id="{E6A55073-985C-FB84-F0A9-A5AB23AEB5CB}"/>
              </a:ext>
            </a:extLst>
          </p:cNvPr>
          <p:cNvSpPr txBox="1"/>
          <p:nvPr/>
        </p:nvSpPr>
        <p:spPr>
          <a:xfrm>
            <a:off x="3082917" y="5651863"/>
            <a:ext cx="2564338" cy="954107"/>
          </a:xfrm>
          <a:prstGeom prst="rect">
            <a:avLst/>
          </a:prstGeom>
          <a:noFill/>
        </p:spPr>
        <p:txBody>
          <a:bodyPr wrap="square" rtlCol="0">
            <a:spAutoFit/>
          </a:bodyPr>
          <a:lstStyle/>
          <a:p>
            <a:r>
              <a:rPr kumimoji="1" lang="en-US" altLang="ja-JP" sz="1400" dirty="0"/>
              <a:t>Due to the Pauli blocking for the intermediate nucleon, </a:t>
            </a:r>
            <a:r>
              <a:rPr kumimoji="1" lang="en-US" altLang="ja-JP" sz="1400" dirty="0">
                <a:latin typeface="Symbol" pitchFamily="2" charset="2"/>
              </a:rPr>
              <a:t>L</a:t>
            </a:r>
            <a:r>
              <a:rPr kumimoji="1" lang="en-US" altLang="ja-JP" sz="1400" dirty="0"/>
              <a:t>N-</a:t>
            </a:r>
            <a:r>
              <a:rPr kumimoji="1" lang="en-US" altLang="ja-JP" sz="1400" dirty="0">
                <a:latin typeface="Symbol" pitchFamily="2" charset="2"/>
              </a:rPr>
              <a:t>S</a:t>
            </a:r>
            <a:r>
              <a:rPr kumimoji="1" lang="en-US" altLang="ja-JP" sz="1400" dirty="0"/>
              <a:t>N coupling </a:t>
            </a:r>
            <a:r>
              <a:rPr lang="en-US" altLang="ja-JP" sz="1400" dirty="0"/>
              <a:t>can be very suppressed</a:t>
            </a:r>
            <a:endParaRPr kumimoji="1" lang="ja-JP" altLang="en-US" sz="1400"/>
          </a:p>
        </p:txBody>
      </p:sp>
      <p:sp>
        <p:nvSpPr>
          <p:cNvPr id="82" name="三角形 81">
            <a:extLst>
              <a:ext uri="{FF2B5EF4-FFF2-40B4-BE49-F238E27FC236}">
                <a16:creationId xmlns:a16="http://schemas.microsoft.com/office/drawing/2014/main" id="{06ACB60A-675B-2C70-BBF4-9963DE046F21}"/>
              </a:ext>
            </a:extLst>
          </p:cNvPr>
          <p:cNvSpPr/>
          <p:nvPr/>
        </p:nvSpPr>
        <p:spPr>
          <a:xfrm>
            <a:off x="4207354" y="4619263"/>
            <a:ext cx="894063" cy="770744"/>
          </a:xfrm>
          <a:prstGeom prst="triangl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15C5FC3C-E96A-EA44-B6C1-424A496AFEAB}"/>
              </a:ext>
            </a:extLst>
          </p:cNvPr>
          <p:cNvSpPr txBox="1"/>
          <p:nvPr/>
        </p:nvSpPr>
        <p:spPr>
          <a:xfrm>
            <a:off x="4568513" y="4855471"/>
            <a:ext cx="1962397" cy="369332"/>
          </a:xfrm>
          <a:prstGeom prst="rect">
            <a:avLst/>
          </a:prstGeom>
          <a:noFill/>
        </p:spPr>
        <p:txBody>
          <a:bodyPr wrap="none" rtlCol="0">
            <a:spAutoFit/>
          </a:bodyPr>
          <a:lstStyle/>
          <a:p>
            <a:r>
              <a:rPr lang="en-US" altLang="ja-JP" dirty="0">
                <a:sym typeface="Wingdings" pitchFamily="2" charset="2"/>
              </a:rPr>
              <a:t> Less attractive</a:t>
            </a:r>
            <a:endParaRPr kumimoji="1" lang="ja-JP" altLang="en-US"/>
          </a:p>
        </p:txBody>
      </p:sp>
      <p:grpSp>
        <p:nvGrpSpPr>
          <p:cNvPr id="84" name="グループ化 83">
            <a:extLst>
              <a:ext uri="{FF2B5EF4-FFF2-40B4-BE49-F238E27FC236}">
                <a16:creationId xmlns:a16="http://schemas.microsoft.com/office/drawing/2014/main" id="{BC80A48D-DCCB-4E25-8A55-63D648159545}"/>
              </a:ext>
            </a:extLst>
          </p:cNvPr>
          <p:cNvGrpSpPr/>
          <p:nvPr/>
        </p:nvGrpSpPr>
        <p:grpSpPr>
          <a:xfrm>
            <a:off x="7463823" y="4477391"/>
            <a:ext cx="1344767" cy="1280883"/>
            <a:chOff x="5549800" y="3711724"/>
            <a:chExt cx="1344767" cy="1280883"/>
          </a:xfrm>
        </p:grpSpPr>
        <p:cxnSp>
          <p:nvCxnSpPr>
            <p:cNvPr id="85" name="直線コネクタ 84">
              <a:extLst>
                <a:ext uri="{FF2B5EF4-FFF2-40B4-BE49-F238E27FC236}">
                  <a16:creationId xmlns:a16="http://schemas.microsoft.com/office/drawing/2014/main" id="{F75D07B4-8020-B32C-8929-300C05E9E452}"/>
                </a:ext>
              </a:extLst>
            </p:cNvPr>
            <p:cNvCxnSpPr/>
            <p:nvPr/>
          </p:nvCxnSpPr>
          <p:spPr>
            <a:xfrm>
              <a:off x="62077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D9F67B07-51ED-6474-E075-8BEEAFEC0373}"/>
                </a:ext>
              </a:extLst>
            </p:cNvPr>
            <p:cNvCxnSpPr/>
            <p:nvPr/>
          </p:nvCxnSpPr>
          <p:spPr>
            <a:xfrm>
              <a:off x="67284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214570E4-D48E-FEEF-730B-D20A3E5860A1}"/>
                </a:ext>
              </a:extLst>
            </p:cNvPr>
            <p:cNvCxnSpPr/>
            <p:nvPr/>
          </p:nvCxnSpPr>
          <p:spPr>
            <a:xfrm>
              <a:off x="5700812" y="4486549"/>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88" name="テキスト ボックス 87">
              <a:extLst>
                <a:ext uri="{FF2B5EF4-FFF2-40B4-BE49-F238E27FC236}">
                  <a16:creationId xmlns:a16="http://schemas.microsoft.com/office/drawing/2014/main" id="{7CC5DD64-87EA-B715-055A-49C4C4C62AB7}"/>
                </a:ext>
              </a:extLst>
            </p:cNvPr>
            <p:cNvSpPr txBox="1"/>
            <p:nvPr/>
          </p:nvSpPr>
          <p:spPr>
            <a:xfrm>
              <a:off x="6032107" y="4637917"/>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89" name="テキスト ボックス 88">
              <a:extLst>
                <a:ext uri="{FF2B5EF4-FFF2-40B4-BE49-F238E27FC236}">
                  <a16:creationId xmlns:a16="http://schemas.microsoft.com/office/drawing/2014/main" id="{1DF8831D-4CCD-D42C-2012-5985F880BE25}"/>
                </a:ext>
              </a:extLst>
            </p:cNvPr>
            <p:cNvSpPr txBox="1"/>
            <p:nvPr/>
          </p:nvSpPr>
          <p:spPr>
            <a:xfrm>
              <a:off x="6562425" y="465007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0" name="テキスト ボックス 89">
              <a:extLst>
                <a:ext uri="{FF2B5EF4-FFF2-40B4-BE49-F238E27FC236}">
                  <a16:creationId xmlns:a16="http://schemas.microsoft.com/office/drawing/2014/main" id="{8231F79E-55CE-2A0E-E7B8-5E7DF6A65706}"/>
                </a:ext>
              </a:extLst>
            </p:cNvPr>
            <p:cNvSpPr txBox="1"/>
            <p:nvPr/>
          </p:nvSpPr>
          <p:spPr>
            <a:xfrm>
              <a:off x="6032107" y="3711724"/>
              <a:ext cx="325730" cy="338554"/>
            </a:xfrm>
            <a:prstGeom prst="rect">
              <a:avLst/>
            </a:prstGeom>
            <a:noFill/>
          </p:spPr>
          <p:txBody>
            <a:bodyPr wrap="none" rtlCol="0">
              <a:spAutoFit/>
            </a:bodyPr>
            <a:lstStyle/>
            <a:p>
              <a:r>
                <a:rPr kumimoji="1" lang="en-US" altLang="ja-JP" sz="1600" dirty="0">
                  <a:latin typeface="Symbol" pitchFamily="2" charset="2"/>
                </a:rPr>
                <a:t>L</a:t>
              </a:r>
              <a:endParaRPr kumimoji="1" lang="ja-JP" altLang="en-US" sz="1600">
                <a:latin typeface="Symbol" pitchFamily="2" charset="2"/>
              </a:endParaRPr>
            </a:p>
          </p:txBody>
        </p:sp>
        <p:sp>
          <p:nvSpPr>
            <p:cNvPr id="91" name="テキスト ボックス 90">
              <a:extLst>
                <a:ext uri="{FF2B5EF4-FFF2-40B4-BE49-F238E27FC236}">
                  <a16:creationId xmlns:a16="http://schemas.microsoft.com/office/drawing/2014/main" id="{FF5A065B-E3DB-83C6-F046-480487451E8A}"/>
                </a:ext>
              </a:extLst>
            </p:cNvPr>
            <p:cNvSpPr txBox="1"/>
            <p:nvPr/>
          </p:nvSpPr>
          <p:spPr>
            <a:xfrm>
              <a:off x="6562425" y="372388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2" name="テキスト ボックス 91">
              <a:extLst>
                <a:ext uri="{FF2B5EF4-FFF2-40B4-BE49-F238E27FC236}">
                  <a16:creationId xmlns:a16="http://schemas.microsoft.com/office/drawing/2014/main" id="{E9A682B6-5EDB-9C85-8490-A0F64DAEFEBB}"/>
                </a:ext>
              </a:extLst>
            </p:cNvPr>
            <p:cNvSpPr txBox="1"/>
            <p:nvPr/>
          </p:nvSpPr>
          <p:spPr>
            <a:xfrm>
              <a:off x="5786184" y="4424049"/>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93" name="直線コネクタ 92">
              <a:extLst>
                <a:ext uri="{FF2B5EF4-FFF2-40B4-BE49-F238E27FC236}">
                  <a16:creationId xmlns:a16="http://schemas.microsoft.com/office/drawing/2014/main" id="{ED0ACA07-78EA-6766-65C5-A520F4177201}"/>
                </a:ext>
              </a:extLst>
            </p:cNvPr>
            <p:cNvCxnSpPr/>
            <p:nvPr/>
          </p:nvCxnSpPr>
          <p:spPr>
            <a:xfrm>
              <a:off x="6222152" y="4278525"/>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94" name="テキスト ボックス 93">
              <a:extLst>
                <a:ext uri="{FF2B5EF4-FFF2-40B4-BE49-F238E27FC236}">
                  <a16:creationId xmlns:a16="http://schemas.microsoft.com/office/drawing/2014/main" id="{F70035B7-4BAD-1D3F-13AF-56F76A9D3A4A}"/>
                </a:ext>
              </a:extLst>
            </p:cNvPr>
            <p:cNvSpPr txBox="1"/>
            <p:nvPr/>
          </p:nvSpPr>
          <p:spPr>
            <a:xfrm>
              <a:off x="6307524" y="3923417"/>
              <a:ext cx="312906"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cxnSp>
          <p:nvCxnSpPr>
            <p:cNvPr id="95" name="直線コネクタ 94">
              <a:extLst>
                <a:ext uri="{FF2B5EF4-FFF2-40B4-BE49-F238E27FC236}">
                  <a16:creationId xmlns:a16="http://schemas.microsoft.com/office/drawing/2014/main" id="{707826D9-8BED-F4CA-6898-F78608A11B10}"/>
                </a:ext>
              </a:extLst>
            </p:cNvPr>
            <p:cNvCxnSpPr/>
            <p:nvPr/>
          </p:nvCxnSpPr>
          <p:spPr>
            <a:xfrm>
              <a:off x="6207796" y="4278525"/>
              <a:ext cx="0" cy="208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238E0E90-9739-51F4-2A66-D5B04DC0E4D9}"/>
                </a:ext>
              </a:extLst>
            </p:cNvPr>
            <p:cNvSpPr txBox="1"/>
            <p:nvPr/>
          </p:nvSpPr>
          <p:spPr>
            <a:xfrm>
              <a:off x="5895782" y="4198987"/>
              <a:ext cx="306494" cy="338554"/>
            </a:xfrm>
            <a:prstGeom prst="rect">
              <a:avLst/>
            </a:prstGeom>
            <a:noFill/>
          </p:spPr>
          <p:txBody>
            <a:bodyPr wrap="none" rtlCol="0">
              <a:spAutoFit/>
            </a:bodyPr>
            <a:lstStyle/>
            <a:p>
              <a:r>
                <a:rPr kumimoji="1" lang="en-US" altLang="ja-JP" sz="1600" dirty="0">
                  <a:latin typeface="Symbol" pitchFamily="2" charset="2"/>
                </a:rPr>
                <a:t>S</a:t>
              </a:r>
              <a:endParaRPr kumimoji="1" lang="ja-JP" altLang="en-US" sz="1600">
                <a:latin typeface="Symbol" pitchFamily="2" charset="2"/>
              </a:endParaRPr>
            </a:p>
          </p:txBody>
        </p:sp>
        <p:cxnSp>
          <p:nvCxnSpPr>
            <p:cNvPr id="97" name="直線コネクタ 96">
              <a:extLst>
                <a:ext uri="{FF2B5EF4-FFF2-40B4-BE49-F238E27FC236}">
                  <a16:creationId xmlns:a16="http://schemas.microsoft.com/office/drawing/2014/main" id="{643DA1A6-9E1A-02CC-8E6E-1365668C9538}"/>
                </a:ext>
              </a:extLst>
            </p:cNvPr>
            <p:cNvCxnSpPr/>
            <p:nvPr/>
          </p:nvCxnSpPr>
          <p:spPr>
            <a:xfrm>
              <a:off x="5715871" y="4058726"/>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AFCDEAE0-13F3-49B4-5BB5-009AED05DE31}"/>
                </a:ext>
              </a:extLst>
            </p:cNvPr>
            <p:cNvSpPr txBox="1"/>
            <p:nvPr/>
          </p:nvSpPr>
          <p:spPr>
            <a:xfrm>
              <a:off x="5549800" y="4654053"/>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99" name="テキスト ボックス 98">
              <a:extLst>
                <a:ext uri="{FF2B5EF4-FFF2-40B4-BE49-F238E27FC236}">
                  <a16:creationId xmlns:a16="http://schemas.microsoft.com/office/drawing/2014/main" id="{3D692AF3-B298-B85C-5A89-7FA98653E5F6}"/>
                </a:ext>
              </a:extLst>
            </p:cNvPr>
            <p:cNvSpPr txBox="1"/>
            <p:nvPr/>
          </p:nvSpPr>
          <p:spPr>
            <a:xfrm>
              <a:off x="5549800" y="3727860"/>
              <a:ext cx="332142" cy="338554"/>
            </a:xfrm>
            <a:prstGeom prst="rect">
              <a:avLst/>
            </a:prstGeom>
            <a:noFill/>
          </p:spPr>
          <p:txBody>
            <a:bodyPr wrap="none" rtlCol="0">
              <a:spAutoFit/>
            </a:bodyPr>
            <a:lstStyle/>
            <a:p>
              <a:r>
                <a:rPr kumimoji="1" lang="en-US" altLang="ja-JP" sz="1600" dirty="0"/>
                <a:t>N</a:t>
              </a:r>
              <a:endParaRPr kumimoji="1" lang="ja-JP" altLang="en-US" sz="1600"/>
            </a:p>
          </p:txBody>
        </p:sp>
      </p:grpSp>
      <p:sp>
        <p:nvSpPr>
          <p:cNvPr id="100" name="テキスト ボックス 99">
            <a:extLst>
              <a:ext uri="{FF2B5EF4-FFF2-40B4-BE49-F238E27FC236}">
                <a16:creationId xmlns:a16="http://schemas.microsoft.com/office/drawing/2014/main" id="{D926DB74-7173-3BFD-A9DB-2A55681121E4}"/>
              </a:ext>
            </a:extLst>
          </p:cNvPr>
          <p:cNvSpPr txBox="1"/>
          <p:nvPr/>
        </p:nvSpPr>
        <p:spPr>
          <a:xfrm>
            <a:off x="6726557" y="4167826"/>
            <a:ext cx="2820003" cy="338554"/>
          </a:xfrm>
          <a:prstGeom prst="rect">
            <a:avLst/>
          </a:prstGeom>
          <a:noFill/>
        </p:spPr>
        <p:txBody>
          <a:bodyPr wrap="none" rtlCol="0">
            <a:spAutoFit/>
          </a:bodyPr>
          <a:lstStyle/>
          <a:p>
            <a:r>
              <a:rPr kumimoji="1" lang="en-US" altLang="ja-JP" sz="1600" b="1" dirty="0">
                <a:solidFill>
                  <a:srgbClr val="C00000"/>
                </a:solidFill>
              </a:rPr>
              <a:t>3 body int. mediated with </a:t>
            </a:r>
            <a:r>
              <a:rPr kumimoji="1" lang="en-US" altLang="ja-JP" sz="1600" b="1" dirty="0">
                <a:solidFill>
                  <a:srgbClr val="C00000"/>
                </a:solidFill>
                <a:latin typeface="Symbol" pitchFamily="2" charset="2"/>
              </a:rPr>
              <a:t>S</a:t>
            </a:r>
            <a:endParaRPr kumimoji="1" lang="ja-JP" altLang="en-US" sz="1600" b="1">
              <a:solidFill>
                <a:srgbClr val="C00000"/>
              </a:solidFill>
              <a:latin typeface="Symbol" pitchFamily="2" charset="2"/>
            </a:endParaRPr>
          </a:p>
        </p:txBody>
      </p:sp>
      <p:sp>
        <p:nvSpPr>
          <p:cNvPr id="101" name="テキスト ボックス 100">
            <a:extLst>
              <a:ext uri="{FF2B5EF4-FFF2-40B4-BE49-F238E27FC236}">
                <a16:creationId xmlns:a16="http://schemas.microsoft.com/office/drawing/2014/main" id="{BC494237-4421-7BEC-2C52-1E74D2848A2B}"/>
              </a:ext>
            </a:extLst>
          </p:cNvPr>
          <p:cNvSpPr txBox="1"/>
          <p:nvPr/>
        </p:nvSpPr>
        <p:spPr>
          <a:xfrm>
            <a:off x="6238333" y="5796654"/>
            <a:ext cx="4335172" cy="738664"/>
          </a:xfrm>
          <a:prstGeom prst="rect">
            <a:avLst/>
          </a:prstGeom>
          <a:noFill/>
        </p:spPr>
        <p:txBody>
          <a:bodyPr wrap="square" rtlCol="0">
            <a:spAutoFit/>
          </a:bodyPr>
          <a:lstStyle/>
          <a:p>
            <a:r>
              <a:rPr lang="en-US" altLang="ja-JP" sz="1400" dirty="0"/>
              <a:t>Additional three-body interaction, which does not appear in NN interaction.</a:t>
            </a:r>
          </a:p>
          <a:p>
            <a:r>
              <a:rPr kumimoji="1" lang="en-US" altLang="ja-JP" sz="1400" dirty="0"/>
              <a:t>What is the density dependence of this 3-body int. ?</a:t>
            </a:r>
            <a:endParaRPr kumimoji="1" lang="ja-JP" altLang="en-US" sz="1400"/>
          </a:p>
        </p:txBody>
      </p:sp>
      <p:sp>
        <p:nvSpPr>
          <p:cNvPr id="102" name="テキスト ボックス 101">
            <a:extLst>
              <a:ext uri="{FF2B5EF4-FFF2-40B4-BE49-F238E27FC236}">
                <a16:creationId xmlns:a16="http://schemas.microsoft.com/office/drawing/2014/main" id="{95F7FD8C-3D05-891D-C110-F0F98A4DC2D5}"/>
              </a:ext>
            </a:extLst>
          </p:cNvPr>
          <p:cNvSpPr txBox="1"/>
          <p:nvPr/>
        </p:nvSpPr>
        <p:spPr>
          <a:xfrm>
            <a:off x="2650771" y="4148636"/>
            <a:ext cx="3360215" cy="338554"/>
          </a:xfrm>
          <a:prstGeom prst="rect">
            <a:avLst/>
          </a:prstGeom>
          <a:noFill/>
        </p:spPr>
        <p:txBody>
          <a:bodyPr wrap="none" rtlCol="0">
            <a:spAutoFit/>
          </a:bodyPr>
          <a:lstStyle/>
          <a:p>
            <a:r>
              <a:rPr kumimoji="1" lang="en-US" altLang="ja-JP" sz="1600" b="1" dirty="0">
                <a:solidFill>
                  <a:srgbClr val="C00000"/>
                </a:solidFill>
              </a:rPr>
              <a:t>Suppression of two-body </a:t>
            </a:r>
            <a:r>
              <a:rPr kumimoji="1" lang="en-US" altLang="ja-JP" sz="1600" b="1" dirty="0">
                <a:solidFill>
                  <a:srgbClr val="C00000"/>
                </a:solidFill>
                <a:latin typeface="Symbol" pitchFamily="2" charset="2"/>
              </a:rPr>
              <a:t>L</a:t>
            </a:r>
            <a:r>
              <a:rPr kumimoji="1" lang="en-US" altLang="ja-JP" sz="1600" b="1" dirty="0">
                <a:solidFill>
                  <a:srgbClr val="C00000"/>
                </a:solidFill>
              </a:rPr>
              <a:t>N int.</a:t>
            </a:r>
          </a:p>
        </p:txBody>
      </p:sp>
      <p:cxnSp>
        <p:nvCxnSpPr>
          <p:cNvPr id="103" name="直線コネクタ 102">
            <a:extLst>
              <a:ext uri="{FF2B5EF4-FFF2-40B4-BE49-F238E27FC236}">
                <a16:creationId xmlns:a16="http://schemas.microsoft.com/office/drawing/2014/main" id="{7EB79048-59C3-393F-45F6-92CC8CDC2B15}"/>
              </a:ext>
            </a:extLst>
          </p:cNvPr>
          <p:cNvCxnSpPr/>
          <p:nvPr/>
        </p:nvCxnSpPr>
        <p:spPr>
          <a:xfrm>
            <a:off x="4065644" y="5040137"/>
            <a:ext cx="0" cy="208024"/>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75780384-E02D-7074-CBA2-6741FE993332}"/>
              </a:ext>
            </a:extLst>
          </p:cNvPr>
          <p:cNvSpPr txBox="1"/>
          <p:nvPr/>
        </p:nvSpPr>
        <p:spPr>
          <a:xfrm>
            <a:off x="3998737" y="4828026"/>
            <a:ext cx="332142" cy="338554"/>
          </a:xfrm>
          <a:prstGeom prst="rect">
            <a:avLst/>
          </a:prstGeom>
          <a:noFill/>
        </p:spPr>
        <p:txBody>
          <a:bodyPr wrap="none" rtlCol="0">
            <a:spAutoFit/>
          </a:bodyPr>
          <a:lstStyle/>
          <a:p>
            <a:r>
              <a:rPr kumimoji="1" lang="en-US" altLang="ja-JP" sz="1600" dirty="0"/>
              <a:t>N</a:t>
            </a:r>
            <a:endParaRPr kumimoji="1" lang="ja-JP" altLang="en-US" sz="1600"/>
          </a:p>
        </p:txBody>
      </p:sp>
      <p:sp>
        <p:nvSpPr>
          <p:cNvPr id="105" name="テキスト ボックス 104">
            <a:extLst>
              <a:ext uri="{FF2B5EF4-FFF2-40B4-BE49-F238E27FC236}">
                <a16:creationId xmlns:a16="http://schemas.microsoft.com/office/drawing/2014/main" id="{FBBAB1A2-A9B4-1048-C35D-9EE7E758EC63}"/>
              </a:ext>
            </a:extLst>
          </p:cNvPr>
          <p:cNvSpPr txBox="1"/>
          <p:nvPr/>
        </p:nvSpPr>
        <p:spPr>
          <a:xfrm>
            <a:off x="347525" y="3819770"/>
            <a:ext cx="3211135"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dirty="0"/>
              <a:t>Interaction in nuclear medium</a:t>
            </a:r>
            <a:endParaRPr kumimoji="1" lang="ja-JP" altLang="en-US"/>
          </a:p>
        </p:txBody>
      </p:sp>
      <p:pic>
        <p:nvPicPr>
          <p:cNvPr id="106" name="図 105" descr="グラフ&#10;&#10;自動的に生成された説明">
            <a:extLst>
              <a:ext uri="{FF2B5EF4-FFF2-40B4-BE49-F238E27FC236}">
                <a16:creationId xmlns:a16="http://schemas.microsoft.com/office/drawing/2014/main" id="{6DC1B6E3-6DFF-CD2D-DFC0-67040E0267BB}"/>
              </a:ext>
            </a:extLst>
          </p:cNvPr>
          <p:cNvPicPr>
            <a:picLocks noChangeAspect="1"/>
          </p:cNvPicPr>
          <p:nvPr/>
        </p:nvPicPr>
        <p:blipFill>
          <a:blip r:embed="rId3"/>
          <a:stretch>
            <a:fillRect/>
          </a:stretch>
        </p:blipFill>
        <p:spPr>
          <a:xfrm>
            <a:off x="5907946" y="1191185"/>
            <a:ext cx="4276928" cy="2826399"/>
          </a:xfrm>
          <a:prstGeom prst="rect">
            <a:avLst/>
          </a:prstGeom>
        </p:spPr>
      </p:pic>
      <p:sp>
        <p:nvSpPr>
          <p:cNvPr id="107" name="テキスト ボックス 106">
            <a:extLst>
              <a:ext uri="{FF2B5EF4-FFF2-40B4-BE49-F238E27FC236}">
                <a16:creationId xmlns:a16="http://schemas.microsoft.com/office/drawing/2014/main" id="{108C0BDA-FFE9-48FF-30C2-B6067C9C0776}"/>
              </a:ext>
            </a:extLst>
          </p:cNvPr>
          <p:cNvSpPr txBox="1"/>
          <p:nvPr/>
        </p:nvSpPr>
        <p:spPr>
          <a:xfrm>
            <a:off x="5956404" y="3020225"/>
            <a:ext cx="1984839" cy="338554"/>
          </a:xfrm>
          <a:prstGeom prst="rect">
            <a:avLst/>
          </a:prstGeom>
          <a:noFill/>
        </p:spPr>
        <p:txBody>
          <a:bodyPr wrap="none" rtlCol="0">
            <a:spAutoFit/>
          </a:bodyPr>
          <a:lstStyle/>
          <a:p>
            <a:r>
              <a:rPr kumimoji="1" lang="en-US" altLang="ja-JP" sz="1600" dirty="0"/>
              <a:t>w/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08" name="テキスト ボックス 107">
            <a:extLst>
              <a:ext uri="{FF2B5EF4-FFF2-40B4-BE49-F238E27FC236}">
                <a16:creationId xmlns:a16="http://schemas.microsoft.com/office/drawing/2014/main" id="{459BBFF9-779A-C8E8-C751-9313EB2244AE}"/>
              </a:ext>
            </a:extLst>
          </p:cNvPr>
          <p:cNvSpPr txBox="1"/>
          <p:nvPr/>
        </p:nvSpPr>
        <p:spPr>
          <a:xfrm>
            <a:off x="9237464" y="1824854"/>
            <a:ext cx="2095445" cy="338554"/>
          </a:xfrm>
          <a:prstGeom prst="rect">
            <a:avLst/>
          </a:prstGeom>
          <a:noFill/>
        </p:spPr>
        <p:txBody>
          <a:bodyPr wrap="none" rtlCol="0">
            <a:spAutoFit/>
          </a:bodyPr>
          <a:lstStyle/>
          <a:p>
            <a:r>
              <a:rPr kumimoji="1" lang="en-US" altLang="ja-JP" sz="1600" dirty="0"/>
              <a:t>wo/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09" name="テキスト ボックス 108">
            <a:extLst>
              <a:ext uri="{FF2B5EF4-FFF2-40B4-BE49-F238E27FC236}">
                <a16:creationId xmlns:a16="http://schemas.microsoft.com/office/drawing/2014/main" id="{5C66106D-19EE-D66D-A449-7DC411D27335}"/>
              </a:ext>
            </a:extLst>
          </p:cNvPr>
          <p:cNvSpPr txBox="1"/>
          <p:nvPr/>
        </p:nvSpPr>
        <p:spPr>
          <a:xfrm>
            <a:off x="10024785" y="2718995"/>
            <a:ext cx="2279595"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en-US" altLang="ja-JP" sz="1600" dirty="0">
                <a:latin typeface="Symbol" pitchFamily="2" charset="2"/>
              </a:rPr>
              <a:t>L</a:t>
            </a:r>
            <a:r>
              <a:rPr kumimoji="1" lang="en-US" altLang="ja-JP" sz="1600" dirty="0"/>
              <a:t>N interaction becomes less attractive (repulsive) w/o </a:t>
            </a:r>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110" name="右矢印 109">
            <a:extLst>
              <a:ext uri="{FF2B5EF4-FFF2-40B4-BE49-F238E27FC236}">
                <a16:creationId xmlns:a16="http://schemas.microsoft.com/office/drawing/2014/main" id="{613FB195-C400-A804-9E9F-D22D85CC4610}"/>
              </a:ext>
            </a:extLst>
          </p:cNvPr>
          <p:cNvSpPr/>
          <p:nvPr/>
        </p:nvSpPr>
        <p:spPr>
          <a:xfrm>
            <a:off x="7695185" y="2356218"/>
            <a:ext cx="1067643" cy="3068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42545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05F6C253-317B-DFA7-0E1F-671D30DDD58C}"/>
              </a:ext>
            </a:extLst>
          </p:cNvPr>
          <p:cNvGrpSpPr/>
          <p:nvPr/>
        </p:nvGrpSpPr>
        <p:grpSpPr>
          <a:xfrm>
            <a:off x="-7876863" y="-10485130"/>
            <a:ext cx="16937859" cy="16937859"/>
            <a:chOff x="-5889174" y="-9656026"/>
            <a:chExt cx="16937859" cy="16937859"/>
          </a:xfrm>
        </p:grpSpPr>
        <p:sp>
          <p:nvSpPr>
            <p:cNvPr id="61" name="アーチ 60">
              <a:extLst>
                <a:ext uri="{FF2B5EF4-FFF2-40B4-BE49-F238E27FC236}">
                  <a16:creationId xmlns:a16="http://schemas.microsoft.com/office/drawing/2014/main" id="{D7094D3B-DA8E-9BA9-CA76-054646773BCE}"/>
                </a:ext>
              </a:extLst>
            </p:cNvPr>
            <p:cNvSpPr/>
            <p:nvPr/>
          </p:nvSpPr>
          <p:spPr>
            <a:xfrm flipV="1">
              <a:off x="-5889174" y="-9656026"/>
              <a:ext cx="16937859" cy="16937859"/>
            </a:xfrm>
            <a:prstGeom prst="blockArc">
              <a:avLst>
                <a:gd name="adj1" fmla="val 16494613"/>
                <a:gd name="adj2" fmla="val 18063825"/>
                <a:gd name="adj3" fmla="val 884"/>
              </a:avLst>
            </a:prstGeom>
            <a:gradFill flip="none" rotWithShape="1">
              <a:gsLst>
                <a:gs pos="39000">
                  <a:srgbClr val="EDF1F9"/>
                </a:gs>
                <a:gs pos="0">
                  <a:schemeClr val="accent5"/>
                </a:gs>
                <a:gs pos="57000">
                  <a:srgbClr val="FFFFFF"/>
                </a:gs>
                <a:gs pos="75000">
                  <a:schemeClr val="accent4">
                    <a:lumMod val="20000"/>
                    <a:lumOff val="80000"/>
                  </a:schemeClr>
                </a:gs>
                <a:gs pos="100000">
                  <a:srgbClr val="FFC000"/>
                </a:gs>
              </a:gsLst>
              <a:lin ang="0" scaled="1"/>
              <a:tileRect/>
            </a:gra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62" name="三角形 61">
              <a:extLst>
                <a:ext uri="{FF2B5EF4-FFF2-40B4-BE49-F238E27FC236}">
                  <a16:creationId xmlns:a16="http://schemas.microsoft.com/office/drawing/2014/main" id="{D312E08A-A51A-CA88-9662-F8B9B775B622}"/>
                </a:ext>
              </a:extLst>
            </p:cNvPr>
            <p:cNvSpPr/>
            <p:nvPr/>
          </p:nvSpPr>
          <p:spPr>
            <a:xfrm rot="3626280">
              <a:off x="6699716" y="5852667"/>
              <a:ext cx="526328" cy="275910"/>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sp>
        <p:nvSpPr>
          <p:cNvPr id="4" name="テキスト ボックス 3">
            <a:extLst>
              <a:ext uri="{FF2B5EF4-FFF2-40B4-BE49-F238E27FC236}">
                <a16:creationId xmlns:a16="http://schemas.microsoft.com/office/drawing/2014/main" id="{8B6C269A-CB48-E684-14A7-544FC9F4D3DE}"/>
              </a:ext>
            </a:extLst>
          </p:cNvPr>
          <p:cNvSpPr txBox="1"/>
          <p:nvPr/>
        </p:nvSpPr>
        <p:spPr>
          <a:xfrm>
            <a:off x="1869327" y="3820513"/>
            <a:ext cx="400918"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r>
              <a:rPr kumimoji="0" lang="en-US" altLang="ja-JP" b="1" kern="0" dirty="0">
                <a:solidFill>
                  <a:srgbClr val="000000"/>
                </a:solidFill>
                <a:latin typeface="Symbol" panose="05050102010706020507" pitchFamily="18" charset="2"/>
              </a:rPr>
              <a:t> </a:t>
            </a:r>
            <a:endParaRPr lang="ja-JP" altLang="en-US" kern="0" baseline="-25000" dirty="0">
              <a:solidFill>
                <a:srgbClr val="000000"/>
              </a:solidFill>
            </a:endParaRPr>
          </a:p>
        </p:txBody>
      </p:sp>
      <p:grpSp>
        <p:nvGrpSpPr>
          <p:cNvPr id="6" name="グループ化 5">
            <a:extLst>
              <a:ext uri="{FF2B5EF4-FFF2-40B4-BE49-F238E27FC236}">
                <a16:creationId xmlns:a16="http://schemas.microsoft.com/office/drawing/2014/main" id="{90A805A6-BC91-BA7A-9070-0078E194D375}"/>
              </a:ext>
            </a:extLst>
          </p:cNvPr>
          <p:cNvGrpSpPr/>
          <p:nvPr/>
        </p:nvGrpSpPr>
        <p:grpSpPr>
          <a:xfrm>
            <a:off x="2519844" y="5522112"/>
            <a:ext cx="1393945" cy="1033828"/>
            <a:chOff x="9358848" y="4891632"/>
            <a:chExt cx="1995580" cy="1480035"/>
          </a:xfrm>
        </p:grpSpPr>
        <p:grpSp>
          <p:nvGrpSpPr>
            <p:cNvPr id="7" name="グループ化 6">
              <a:extLst>
                <a:ext uri="{FF2B5EF4-FFF2-40B4-BE49-F238E27FC236}">
                  <a16:creationId xmlns:a16="http://schemas.microsoft.com/office/drawing/2014/main" id="{FB4DD17E-F3DC-8BBE-B779-EF83EB6AD498}"/>
                </a:ext>
              </a:extLst>
            </p:cNvPr>
            <p:cNvGrpSpPr/>
            <p:nvPr/>
          </p:nvGrpSpPr>
          <p:grpSpPr>
            <a:xfrm>
              <a:off x="9358848" y="5022486"/>
              <a:ext cx="1995580" cy="1295554"/>
              <a:chOff x="8113217" y="5327624"/>
              <a:chExt cx="1995580" cy="1295554"/>
            </a:xfrm>
          </p:grpSpPr>
          <p:cxnSp>
            <p:nvCxnSpPr>
              <p:cNvPr id="11" name="直線矢印コネクタ 10">
                <a:extLst>
                  <a:ext uri="{FF2B5EF4-FFF2-40B4-BE49-F238E27FC236}">
                    <a16:creationId xmlns:a16="http://schemas.microsoft.com/office/drawing/2014/main" id="{DEF7780D-B1C5-0A97-CDF4-500E7BCCB2B5}"/>
                  </a:ext>
                </a:extLst>
              </p:cNvPr>
              <p:cNvCxnSpPr>
                <a:cxnSpLocks/>
              </p:cNvCxnSpPr>
              <p:nvPr/>
            </p:nvCxnSpPr>
            <p:spPr>
              <a:xfrm flipV="1">
                <a:off x="8113217" y="6437955"/>
                <a:ext cx="804156" cy="4929"/>
              </a:xfrm>
              <a:prstGeom prst="straightConnector1">
                <a:avLst/>
              </a:prstGeom>
              <a:noFill/>
              <a:ln w="6350" cap="flat" cmpd="sng" algn="ctr">
                <a:solidFill>
                  <a:srgbClr val="000000"/>
                </a:solidFill>
                <a:prstDash val="solid"/>
                <a:miter lim="800000"/>
                <a:tailEnd type="triangle"/>
              </a:ln>
              <a:effectLst/>
            </p:spPr>
          </p:cxnSp>
          <p:cxnSp>
            <p:nvCxnSpPr>
              <p:cNvPr id="12" name="直線矢印コネクタ 11">
                <a:extLst>
                  <a:ext uri="{FF2B5EF4-FFF2-40B4-BE49-F238E27FC236}">
                    <a16:creationId xmlns:a16="http://schemas.microsoft.com/office/drawing/2014/main" id="{D2E6017E-DD10-0683-6877-540D5E217638}"/>
                  </a:ext>
                </a:extLst>
              </p:cNvPr>
              <p:cNvCxnSpPr>
                <a:cxnSpLocks/>
              </p:cNvCxnSpPr>
              <p:nvPr/>
            </p:nvCxnSpPr>
            <p:spPr>
              <a:xfrm>
                <a:off x="8923307" y="6435294"/>
                <a:ext cx="1079213" cy="187884"/>
              </a:xfrm>
              <a:prstGeom prst="straightConnector1">
                <a:avLst/>
              </a:prstGeom>
              <a:noFill/>
              <a:ln w="6350" cap="flat" cmpd="sng" algn="ctr">
                <a:solidFill>
                  <a:srgbClr val="000000"/>
                </a:solidFill>
                <a:prstDash val="solid"/>
                <a:miter lim="800000"/>
                <a:tailEnd type="triangle"/>
              </a:ln>
              <a:effectLst/>
            </p:spPr>
          </p:cxnSp>
          <p:cxnSp>
            <p:nvCxnSpPr>
              <p:cNvPr id="13" name="直線矢印コネクタ 12">
                <a:extLst>
                  <a:ext uri="{FF2B5EF4-FFF2-40B4-BE49-F238E27FC236}">
                    <a16:creationId xmlns:a16="http://schemas.microsoft.com/office/drawing/2014/main" id="{B31F636C-20FD-286D-8F24-E54D3C3D3348}"/>
                  </a:ext>
                </a:extLst>
              </p:cNvPr>
              <p:cNvCxnSpPr>
                <a:cxnSpLocks/>
              </p:cNvCxnSpPr>
              <p:nvPr/>
            </p:nvCxnSpPr>
            <p:spPr>
              <a:xfrm flipV="1">
                <a:off x="8892694" y="5327624"/>
                <a:ext cx="287333" cy="813329"/>
              </a:xfrm>
              <a:prstGeom prst="straightConnector1">
                <a:avLst/>
              </a:prstGeom>
              <a:noFill/>
              <a:ln w="6350" cap="flat" cmpd="sng" algn="ctr">
                <a:solidFill>
                  <a:srgbClr val="000000"/>
                </a:solidFill>
                <a:prstDash val="solid"/>
                <a:miter lim="800000"/>
                <a:tailEnd type="triangle"/>
              </a:ln>
              <a:effectLst/>
            </p:spPr>
          </p:cxnSp>
          <p:sp>
            <p:nvSpPr>
              <p:cNvPr id="14" name="円/楕円 13">
                <a:extLst>
                  <a:ext uri="{FF2B5EF4-FFF2-40B4-BE49-F238E27FC236}">
                    <a16:creationId xmlns:a16="http://schemas.microsoft.com/office/drawing/2014/main" id="{6B28E9D6-8B41-5B16-5E3B-60791FBEE141}"/>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sp>
            <p:nvSpPr>
              <p:cNvPr id="15" name="円/楕円 13">
                <a:extLst>
                  <a:ext uri="{FF2B5EF4-FFF2-40B4-BE49-F238E27FC236}">
                    <a16:creationId xmlns:a16="http://schemas.microsoft.com/office/drawing/2014/main" id="{C3CCB3B3-F9C0-99F9-9E35-FC3651A03499}"/>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cxnSp>
            <p:nvCxnSpPr>
              <p:cNvPr id="16" name="直線コネクタ 15">
                <a:extLst>
                  <a:ext uri="{FF2B5EF4-FFF2-40B4-BE49-F238E27FC236}">
                    <a16:creationId xmlns:a16="http://schemas.microsoft.com/office/drawing/2014/main" id="{A8DDDE30-DC14-E415-27E4-E8E7A8B24BA9}"/>
                  </a:ext>
                </a:extLst>
              </p:cNvPr>
              <p:cNvCxnSpPr>
                <a:cxnSpLocks/>
              </p:cNvCxnSpPr>
              <p:nvPr/>
            </p:nvCxnSpPr>
            <p:spPr>
              <a:xfrm flipH="1">
                <a:off x="8813059" y="6232155"/>
                <a:ext cx="39555" cy="128160"/>
              </a:xfrm>
              <a:prstGeom prst="line">
                <a:avLst/>
              </a:prstGeom>
              <a:noFill/>
              <a:ln w="25400" cap="flat" cmpd="sng" algn="ctr">
                <a:solidFill>
                  <a:srgbClr val="FFFFFF"/>
                </a:solidFill>
                <a:prstDash val="solid"/>
                <a:miter lim="800000"/>
              </a:ln>
              <a:effectLst>
                <a:glow rad="12700">
                  <a:srgbClr val="FFFFFF"/>
                </a:glow>
              </a:effectLst>
            </p:spPr>
          </p:cxnSp>
          <p:sp>
            <p:nvSpPr>
              <p:cNvPr id="17" name="テキスト ボックス 16">
                <a:extLst>
                  <a:ext uri="{FF2B5EF4-FFF2-40B4-BE49-F238E27FC236}">
                    <a16:creationId xmlns:a16="http://schemas.microsoft.com/office/drawing/2014/main" id="{537CAAAE-FC40-F10A-DD74-53FF317488FC}"/>
                  </a:ext>
                </a:extLst>
              </p:cNvPr>
              <p:cNvSpPr txBox="1"/>
              <p:nvPr/>
            </p:nvSpPr>
            <p:spPr>
              <a:xfrm>
                <a:off x="9617235" y="5848503"/>
                <a:ext cx="491562" cy="528738"/>
              </a:xfrm>
              <a:prstGeom prst="rect">
                <a:avLst/>
              </a:prstGeom>
              <a:noFill/>
            </p:spPr>
            <p:txBody>
              <a:bodyPr wrap="none" rtlCol="0">
                <a:spAutoFit/>
              </a:bodyPr>
              <a:lstStyle/>
              <a:p>
                <a:pPr>
                  <a:defRPr/>
                </a:pPr>
                <a:r>
                  <a:rPr lang="en-US" altLang="ja-JP" kern="0" dirty="0">
                    <a:solidFill>
                      <a:prstClr val="black"/>
                    </a:solidFill>
                    <a:latin typeface="Symbol" pitchFamily="2" charset="2"/>
                  </a:rPr>
                  <a:t>L</a:t>
                </a:r>
                <a:endParaRPr lang="ja-JP" altLang="en-US" kern="0" baseline="30000">
                  <a:solidFill>
                    <a:prstClr val="black"/>
                  </a:solidFill>
                  <a:latin typeface="Symbol" pitchFamily="2" charset="2"/>
                </a:endParaRPr>
              </a:p>
            </p:txBody>
          </p:sp>
        </p:grpSp>
        <p:sp>
          <p:nvSpPr>
            <p:cNvPr id="8" name="テキスト ボックス 7">
              <a:extLst>
                <a:ext uri="{FF2B5EF4-FFF2-40B4-BE49-F238E27FC236}">
                  <a16:creationId xmlns:a16="http://schemas.microsoft.com/office/drawing/2014/main" id="{BD1EE31E-2BF3-8836-4612-9EAAF9353B55}"/>
                </a:ext>
              </a:extLst>
            </p:cNvPr>
            <p:cNvSpPr txBox="1"/>
            <p:nvPr/>
          </p:nvSpPr>
          <p:spPr>
            <a:xfrm>
              <a:off x="10568342" y="4891632"/>
              <a:ext cx="447958" cy="528738"/>
            </a:xfrm>
            <a:prstGeom prst="rect">
              <a:avLst/>
            </a:prstGeom>
            <a:noFill/>
          </p:spPr>
          <p:txBody>
            <a:bodyPr wrap="none" rtlCol="0">
              <a:spAutoFit/>
            </a:bodyPr>
            <a:lstStyle/>
            <a:p>
              <a:pPr>
                <a:defRPr/>
              </a:pPr>
              <a:r>
                <a:rPr lang="en-US" altLang="ja-JP" kern="0" dirty="0">
                  <a:solidFill>
                    <a:prstClr val="black"/>
                  </a:solidFill>
                </a:rPr>
                <a:t>p</a:t>
              </a:r>
              <a:endParaRPr lang="ja-JP" altLang="en-US" kern="0">
                <a:solidFill>
                  <a:prstClr val="black"/>
                </a:solidFill>
              </a:endParaRPr>
            </a:p>
          </p:txBody>
        </p:sp>
        <p:sp>
          <p:nvSpPr>
            <p:cNvPr id="9" name="円/楕円 24">
              <a:extLst>
                <a:ext uri="{FF2B5EF4-FFF2-40B4-BE49-F238E27FC236}">
                  <a16:creationId xmlns:a16="http://schemas.microsoft.com/office/drawing/2014/main" id="{667452B7-8A83-CC75-A1EE-EBAB99F42CAC}"/>
                </a:ext>
              </a:extLst>
            </p:cNvPr>
            <p:cNvSpPr/>
            <p:nvPr/>
          </p:nvSpPr>
          <p:spPr>
            <a:xfrm>
              <a:off x="9883687" y="6030415"/>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sp>
          <p:nvSpPr>
            <p:cNvPr id="10" name="円/楕円 24">
              <a:extLst>
                <a:ext uri="{FF2B5EF4-FFF2-40B4-BE49-F238E27FC236}">
                  <a16:creationId xmlns:a16="http://schemas.microsoft.com/office/drawing/2014/main" id="{8BAD734E-4B2D-0C48-AC4C-3638995A07D4}"/>
                </a:ext>
              </a:extLst>
            </p:cNvPr>
            <p:cNvSpPr/>
            <p:nvPr/>
          </p:nvSpPr>
          <p:spPr>
            <a:xfrm>
              <a:off x="10736736" y="6134083"/>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grpSp>
      <p:grpSp>
        <p:nvGrpSpPr>
          <p:cNvPr id="20" name="グループ化 19">
            <a:extLst>
              <a:ext uri="{FF2B5EF4-FFF2-40B4-BE49-F238E27FC236}">
                <a16:creationId xmlns:a16="http://schemas.microsoft.com/office/drawing/2014/main" id="{5EDB1A23-3706-E5CF-C06E-F807B07F6558}"/>
              </a:ext>
            </a:extLst>
          </p:cNvPr>
          <p:cNvGrpSpPr/>
          <p:nvPr/>
        </p:nvGrpSpPr>
        <p:grpSpPr>
          <a:xfrm>
            <a:off x="329744" y="1294630"/>
            <a:ext cx="4392778" cy="3586608"/>
            <a:chOff x="1883746" y="2538223"/>
            <a:chExt cx="4392778" cy="3586608"/>
          </a:xfrm>
        </p:grpSpPr>
        <p:sp>
          <p:nvSpPr>
            <p:cNvPr id="21" name="テキスト ボックス 20">
              <a:extLst>
                <a:ext uri="{FF2B5EF4-FFF2-40B4-BE49-F238E27FC236}">
                  <a16:creationId xmlns:a16="http://schemas.microsoft.com/office/drawing/2014/main" id="{EECE6847-815D-1304-90D0-557ACAA6BA93}"/>
                </a:ext>
              </a:extLst>
            </p:cNvPr>
            <p:cNvSpPr txBox="1"/>
            <p:nvPr/>
          </p:nvSpPr>
          <p:spPr>
            <a:xfrm>
              <a:off x="5769485" y="5460773"/>
              <a:ext cx="507039"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 r</a:t>
              </a:r>
              <a:endParaRPr lang="ja-JP" altLang="en-US" i="1" kern="0" dirty="0">
                <a:solidFill>
                  <a:srgbClr val="000000"/>
                </a:solidFill>
                <a:latin typeface="Meiryo"/>
              </a:endParaRPr>
            </a:p>
          </p:txBody>
        </p:sp>
        <p:cxnSp>
          <p:nvCxnSpPr>
            <p:cNvPr id="22" name="直線矢印コネクタ 21">
              <a:extLst>
                <a:ext uri="{FF2B5EF4-FFF2-40B4-BE49-F238E27FC236}">
                  <a16:creationId xmlns:a16="http://schemas.microsoft.com/office/drawing/2014/main" id="{BD0CC5E4-E10F-BE06-3DAA-E92DAC6F4C06}"/>
                </a:ext>
              </a:extLst>
            </p:cNvPr>
            <p:cNvCxnSpPr>
              <a:cxnSpLocks/>
            </p:cNvCxnSpPr>
            <p:nvPr/>
          </p:nvCxnSpPr>
          <p:spPr>
            <a:xfrm>
              <a:off x="2532286" y="5421277"/>
              <a:ext cx="3534748" cy="0"/>
            </a:xfrm>
            <a:prstGeom prst="straightConnector1">
              <a:avLst/>
            </a:prstGeom>
            <a:noFill/>
            <a:ln w="19050" cap="flat" cmpd="sng" algn="ctr">
              <a:solidFill>
                <a:srgbClr val="000000"/>
              </a:solidFill>
              <a:prstDash val="solid"/>
              <a:miter lim="800000"/>
              <a:headEnd type="none" w="med" len="med"/>
              <a:tailEnd type="arrow" w="med" len="med"/>
            </a:ln>
            <a:effectLst/>
          </p:spPr>
        </p:cxnSp>
        <p:sp>
          <p:nvSpPr>
            <p:cNvPr id="23" name="テキスト ボックス 22">
              <a:extLst>
                <a:ext uri="{FF2B5EF4-FFF2-40B4-BE49-F238E27FC236}">
                  <a16:creationId xmlns:a16="http://schemas.microsoft.com/office/drawing/2014/main" id="{4154BE9B-6535-7D05-957F-05A50D190DF3}"/>
                </a:ext>
              </a:extLst>
            </p:cNvPr>
            <p:cNvSpPr txBox="1"/>
            <p:nvPr/>
          </p:nvSpPr>
          <p:spPr>
            <a:xfrm>
              <a:off x="2186150" y="5304015"/>
              <a:ext cx="346136" cy="369332"/>
            </a:xfrm>
            <a:prstGeom prst="rect">
              <a:avLst/>
            </a:prstGeom>
            <a:noFill/>
          </p:spPr>
          <p:txBody>
            <a:bodyPr wrap="square">
              <a:spAutoFit/>
            </a:bodyPr>
            <a:lstStyle/>
            <a:p>
              <a:pPr>
                <a:defRPr/>
              </a:pPr>
              <a:r>
                <a:rPr lang="en-US" altLang="ja-JP" b="1" dirty="0">
                  <a:solidFill>
                    <a:srgbClr val="000000"/>
                  </a:solidFill>
                  <a:latin typeface="Meiryo"/>
                </a:rPr>
                <a:t>0</a:t>
              </a:r>
              <a:endParaRPr lang="ja-JP" altLang="en-US" dirty="0">
                <a:solidFill>
                  <a:srgbClr val="000000"/>
                </a:solidFill>
                <a:latin typeface="Meiryo"/>
              </a:endParaRPr>
            </a:p>
          </p:txBody>
        </p:sp>
        <p:cxnSp>
          <p:nvCxnSpPr>
            <p:cNvPr id="24" name="直線コネクタ 23">
              <a:extLst>
                <a:ext uri="{FF2B5EF4-FFF2-40B4-BE49-F238E27FC236}">
                  <a16:creationId xmlns:a16="http://schemas.microsoft.com/office/drawing/2014/main" id="{BE314803-E311-A8C4-BD65-6012F1A8DBA0}"/>
                </a:ext>
              </a:extLst>
            </p:cNvPr>
            <p:cNvCxnSpPr>
              <a:cxnSpLocks/>
            </p:cNvCxnSpPr>
            <p:nvPr/>
          </p:nvCxnSpPr>
          <p:spPr>
            <a:xfrm flipV="1">
              <a:off x="2532286" y="3116702"/>
              <a:ext cx="0" cy="3008129"/>
            </a:xfrm>
            <a:prstGeom prst="line">
              <a:avLst/>
            </a:prstGeom>
            <a:noFill/>
            <a:ln w="19050" cap="flat" cmpd="sng" algn="ctr">
              <a:solidFill>
                <a:srgbClr val="000000"/>
              </a:solidFill>
              <a:prstDash val="solid"/>
              <a:miter lim="800000"/>
              <a:headEnd type="none" w="med" len="med"/>
              <a:tailEnd type="arrow" w="med" len="med"/>
            </a:ln>
            <a:effectLst/>
          </p:spPr>
        </p:cxnSp>
        <p:sp>
          <p:nvSpPr>
            <p:cNvPr id="25" name="テキスト ボックス 24">
              <a:extLst>
                <a:ext uri="{FF2B5EF4-FFF2-40B4-BE49-F238E27FC236}">
                  <a16:creationId xmlns:a16="http://schemas.microsoft.com/office/drawing/2014/main" id="{581FE3EB-5D2F-C0C6-DAAC-4D90D703443F}"/>
                </a:ext>
              </a:extLst>
            </p:cNvPr>
            <p:cNvSpPr txBox="1"/>
            <p:nvPr/>
          </p:nvSpPr>
          <p:spPr>
            <a:xfrm rot="16200000">
              <a:off x="470126" y="3951843"/>
              <a:ext cx="3165793" cy="338554"/>
            </a:xfrm>
            <a:prstGeom prst="rect">
              <a:avLst/>
            </a:prstGeom>
            <a:noFill/>
          </p:spPr>
          <p:txBody>
            <a:bodyPr wrap="square">
              <a:spAutoFit/>
            </a:bodyPr>
            <a:lstStyle/>
            <a:p>
              <a:pPr>
                <a:defRPr/>
              </a:pPr>
              <a:r>
                <a:rPr lang="en-US" altLang="ja-JP" sz="1600" b="1" dirty="0">
                  <a:solidFill>
                    <a:srgbClr val="000000"/>
                  </a:solidFill>
                  <a:latin typeface="Symbol" pitchFamily="2" charset="2"/>
                </a:rPr>
                <a:t>L</a:t>
              </a:r>
              <a:r>
                <a:rPr lang="en-US" altLang="ja-JP" sz="1600" b="1" dirty="0">
                  <a:solidFill>
                    <a:srgbClr val="000000"/>
                  </a:solidFill>
                  <a:latin typeface="Meiryo"/>
                </a:rPr>
                <a:t> single particle energy</a:t>
              </a:r>
              <a:endParaRPr lang="ja-JP" altLang="en-US" sz="1600" b="1" dirty="0">
                <a:solidFill>
                  <a:srgbClr val="000000"/>
                </a:solidFill>
                <a:latin typeface="Meiryo"/>
              </a:endParaRPr>
            </a:p>
          </p:txBody>
        </p:sp>
      </p:grpSp>
      <p:grpSp>
        <p:nvGrpSpPr>
          <p:cNvPr id="135" name="グループ化 134">
            <a:extLst>
              <a:ext uri="{FF2B5EF4-FFF2-40B4-BE49-F238E27FC236}">
                <a16:creationId xmlns:a16="http://schemas.microsoft.com/office/drawing/2014/main" id="{7F8AD315-631E-24DD-9E81-F14A7B5FFDD7}"/>
              </a:ext>
            </a:extLst>
          </p:cNvPr>
          <p:cNvGrpSpPr/>
          <p:nvPr/>
        </p:nvGrpSpPr>
        <p:grpSpPr>
          <a:xfrm>
            <a:off x="991348" y="5625637"/>
            <a:ext cx="4484896" cy="742565"/>
            <a:chOff x="2257478" y="4725829"/>
            <a:chExt cx="4484896" cy="742565"/>
          </a:xfrm>
        </p:grpSpPr>
        <p:sp>
          <p:nvSpPr>
            <p:cNvPr id="27" name="テキスト ボックス 26">
              <a:extLst>
                <a:ext uri="{FF2B5EF4-FFF2-40B4-BE49-F238E27FC236}">
                  <a16:creationId xmlns:a16="http://schemas.microsoft.com/office/drawing/2014/main" id="{08CCDE00-EC86-5D45-86B1-9676518DEA18}"/>
                </a:ext>
              </a:extLst>
            </p:cNvPr>
            <p:cNvSpPr txBox="1"/>
            <p:nvPr/>
          </p:nvSpPr>
          <p:spPr>
            <a:xfrm>
              <a:off x="5552625" y="4907186"/>
              <a:ext cx="1189749" cy="307777"/>
            </a:xfrm>
            <a:prstGeom prst="rect">
              <a:avLst/>
            </a:prstGeom>
            <a:noFill/>
          </p:spPr>
          <p:txBody>
            <a:bodyPr wrap="none" rtlCol="0">
              <a:spAutoFit/>
            </a:bodyPr>
            <a:lstStyle/>
            <a:p>
              <a:r>
                <a:rPr lang="en-US" altLang="ja-JP" sz="1400" b="1" dirty="0"/>
                <a:t>Momentum</a:t>
              </a:r>
              <a:r>
                <a:rPr lang="ja-JP" altLang="en-US" sz="1400" b="1"/>
                <a:t> </a:t>
              </a:r>
              <a:endParaRPr lang="en-US" altLang="ja-JP" sz="1400" b="1" dirty="0"/>
            </a:p>
          </p:txBody>
        </p:sp>
        <p:grpSp>
          <p:nvGrpSpPr>
            <p:cNvPr id="134" name="グループ化 133">
              <a:extLst>
                <a:ext uri="{FF2B5EF4-FFF2-40B4-BE49-F238E27FC236}">
                  <a16:creationId xmlns:a16="http://schemas.microsoft.com/office/drawing/2014/main" id="{31E29031-8D26-E739-4FBB-C727EEE42720}"/>
                </a:ext>
              </a:extLst>
            </p:cNvPr>
            <p:cNvGrpSpPr/>
            <p:nvPr/>
          </p:nvGrpSpPr>
          <p:grpSpPr>
            <a:xfrm>
              <a:off x="2257478" y="4725829"/>
              <a:ext cx="4322582" cy="742565"/>
              <a:chOff x="2257478" y="4725829"/>
              <a:chExt cx="4322582" cy="742565"/>
            </a:xfrm>
          </p:grpSpPr>
          <p:cxnSp>
            <p:nvCxnSpPr>
              <p:cNvPr id="26" name="直線矢印コネクタ 25">
                <a:extLst>
                  <a:ext uri="{FF2B5EF4-FFF2-40B4-BE49-F238E27FC236}">
                    <a16:creationId xmlns:a16="http://schemas.microsoft.com/office/drawing/2014/main" id="{0D891A05-9183-D7DA-3F4D-4F1EA0F1681D}"/>
                  </a:ext>
                </a:extLst>
              </p:cNvPr>
              <p:cNvCxnSpPr>
                <a:cxnSpLocks/>
              </p:cNvCxnSpPr>
              <p:nvPr/>
            </p:nvCxnSpPr>
            <p:spPr>
              <a:xfrm>
                <a:off x="2257478" y="4929969"/>
                <a:ext cx="3571297" cy="0"/>
              </a:xfrm>
              <a:prstGeom prst="straightConnector1">
                <a:avLst/>
              </a:prstGeom>
              <a:noFill/>
              <a:ln w="19050" cap="flat" cmpd="sng" algn="ctr">
                <a:solidFill>
                  <a:srgbClr val="000000"/>
                </a:solidFill>
                <a:prstDash val="solid"/>
                <a:miter lim="800000"/>
                <a:headEnd type="none" w="med" len="med"/>
                <a:tailEnd type="arrow" w="med" len="med"/>
              </a:ln>
              <a:effectLst/>
            </p:spPr>
          </p:cxnSp>
          <p:cxnSp>
            <p:nvCxnSpPr>
              <p:cNvPr id="28" name="直線コネクタ 27">
                <a:extLst>
                  <a:ext uri="{FF2B5EF4-FFF2-40B4-BE49-F238E27FC236}">
                    <a16:creationId xmlns:a16="http://schemas.microsoft.com/office/drawing/2014/main" id="{C162E612-C7C5-A5FD-3A3C-288A0C9B91A2}"/>
                  </a:ext>
                </a:extLst>
              </p:cNvPr>
              <p:cNvCxnSpPr/>
              <p:nvPr/>
            </p:nvCxnSpPr>
            <p:spPr>
              <a:xfrm>
                <a:off x="3097054" y="4740216"/>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9262CEF1-C183-FCE6-70D7-511357B61E07}"/>
                  </a:ext>
                </a:extLst>
              </p:cNvPr>
              <p:cNvSpPr txBox="1"/>
              <p:nvPr/>
            </p:nvSpPr>
            <p:spPr>
              <a:xfrm>
                <a:off x="2635952" y="5034567"/>
                <a:ext cx="1287532" cy="369332"/>
              </a:xfrm>
              <a:prstGeom prst="rect">
                <a:avLst/>
              </a:prstGeom>
              <a:noFill/>
            </p:spPr>
            <p:txBody>
              <a:bodyPr wrap="none" rtlCol="0">
                <a:spAutoFit/>
              </a:bodyPr>
              <a:lstStyle/>
              <a:p>
                <a:r>
                  <a:rPr lang="en-US" altLang="ja-JP" dirty="0"/>
                  <a:t>270 MeV/c</a:t>
                </a:r>
                <a:endParaRPr lang="ja-JP" altLang="en-US"/>
              </a:p>
            </p:txBody>
          </p:sp>
          <p:cxnSp>
            <p:nvCxnSpPr>
              <p:cNvPr id="30" name="直線コネクタ 29">
                <a:extLst>
                  <a:ext uri="{FF2B5EF4-FFF2-40B4-BE49-F238E27FC236}">
                    <a16:creationId xmlns:a16="http://schemas.microsoft.com/office/drawing/2014/main" id="{41E9B808-3238-7133-A08A-15938ED9475F}"/>
                  </a:ext>
                </a:extLst>
              </p:cNvPr>
              <p:cNvCxnSpPr/>
              <p:nvPr/>
            </p:nvCxnSpPr>
            <p:spPr>
              <a:xfrm>
                <a:off x="5550807" y="4725829"/>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72DF3D8B-C5AC-AAD8-5023-F4DB28320994}"/>
                  </a:ext>
                </a:extLst>
              </p:cNvPr>
              <p:cNvSpPr txBox="1"/>
              <p:nvPr/>
            </p:nvSpPr>
            <p:spPr>
              <a:xfrm>
                <a:off x="5292528" y="5099062"/>
                <a:ext cx="1287532" cy="369332"/>
              </a:xfrm>
              <a:prstGeom prst="rect">
                <a:avLst/>
              </a:prstGeom>
              <a:noFill/>
            </p:spPr>
            <p:txBody>
              <a:bodyPr wrap="none" rtlCol="0">
                <a:spAutoFit/>
              </a:bodyPr>
              <a:lstStyle/>
              <a:p>
                <a:r>
                  <a:rPr lang="en-US" altLang="ja-JP" dirty="0"/>
                  <a:t>570 MeV/c</a:t>
                </a:r>
                <a:endParaRPr lang="ja-JP" altLang="en-US"/>
              </a:p>
            </p:txBody>
          </p:sp>
        </p:grpSp>
      </p:grpSp>
      <p:sp>
        <p:nvSpPr>
          <p:cNvPr id="32" name="テキスト ボックス 31">
            <a:extLst>
              <a:ext uri="{FF2B5EF4-FFF2-40B4-BE49-F238E27FC236}">
                <a16:creationId xmlns:a16="http://schemas.microsoft.com/office/drawing/2014/main" id="{D04A19E7-8C86-E585-776D-887D20906C7F}"/>
              </a:ext>
            </a:extLst>
          </p:cNvPr>
          <p:cNvSpPr txBox="1"/>
          <p:nvPr/>
        </p:nvSpPr>
        <p:spPr>
          <a:xfrm>
            <a:off x="4014280" y="4574845"/>
            <a:ext cx="611296" cy="369332"/>
          </a:xfrm>
          <a:prstGeom prst="rect">
            <a:avLst/>
          </a:prstGeom>
          <a:noFill/>
        </p:spPr>
        <p:txBody>
          <a:bodyPr wrap="square">
            <a:spAutoFit/>
          </a:bodyPr>
          <a:lstStyle/>
          <a:p>
            <a:r>
              <a:rPr kumimoji="0" lang="en-US" altLang="ja-JP" b="1" kern="0" dirty="0">
                <a:solidFill>
                  <a:srgbClr val="000000"/>
                </a:solidFill>
                <a:latin typeface="Symbol" panose="05050102010706020507" pitchFamily="18" charset="2"/>
              </a:rPr>
              <a:t>5</a:t>
            </a: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endParaRPr lang="ja-JP" altLang="en-US"/>
          </a:p>
        </p:txBody>
      </p:sp>
      <p:cxnSp>
        <p:nvCxnSpPr>
          <p:cNvPr id="33" name="直線コネクタ 32">
            <a:extLst>
              <a:ext uri="{FF2B5EF4-FFF2-40B4-BE49-F238E27FC236}">
                <a16:creationId xmlns:a16="http://schemas.microsoft.com/office/drawing/2014/main" id="{5D8A48AA-412F-0353-5F22-B6DAD95CD62F}"/>
              </a:ext>
            </a:extLst>
          </p:cNvPr>
          <p:cNvCxnSpPr>
            <a:cxnSpLocks/>
          </p:cNvCxnSpPr>
          <p:nvPr/>
        </p:nvCxnSpPr>
        <p:spPr>
          <a:xfrm>
            <a:off x="1870060" y="2687494"/>
            <a:ext cx="0" cy="209408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A7A9B303-2CBD-A3A1-D1C7-E9362AC21232}"/>
              </a:ext>
            </a:extLst>
          </p:cNvPr>
          <p:cNvCxnSpPr>
            <a:cxnSpLocks/>
          </p:cNvCxnSpPr>
          <p:nvPr/>
        </p:nvCxnSpPr>
        <p:spPr>
          <a:xfrm>
            <a:off x="4187929" y="2037931"/>
            <a:ext cx="0" cy="253617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FE1DF4A9-3596-5595-2468-0F10276DC429}"/>
              </a:ext>
            </a:extLst>
          </p:cNvPr>
          <p:cNvSpPr txBox="1"/>
          <p:nvPr/>
        </p:nvSpPr>
        <p:spPr>
          <a:xfrm>
            <a:off x="1116892" y="5003963"/>
            <a:ext cx="2925801"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free space</a:t>
            </a:r>
            <a:endParaRPr lang="ja-JP" altLang="en-US" sz="2000" b="1" u="sng">
              <a:solidFill>
                <a:srgbClr val="C00000"/>
              </a:solidFill>
              <a:latin typeface="Meiryo"/>
            </a:endParaRPr>
          </a:p>
        </p:txBody>
      </p:sp>
      <p:cxnSp>
        <p:nvCxnSpPr>
          <p:cNvPr id="138" name="直線矢印コネクタ 137">
            <a:extLst>
              <a:ext uri="{FF2B5EF4-FFF2-40B4-BE49-F238E27FC236}">
                <a16:creationId xmlns:a16="http://schemas.microsoft.com/office/drawing/2014/main" id="{B3351ED9-1F37-2B99-E01C-1C112A38642C}"/>
              </a:ext>
            </a:extLst>
          </p:cNvPr>
          <p:cNvCxnSpPr/>
          <p:nvPr/>
        </p:nvCxnSpPr>
        <p:spPr>
          <a:xfrm>
            <a:off x="991347" y="5085190"/>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39" name="直線矢印コネクタ 138">
            <a:extLst>
              <a:ext uri="{FF2B5EF4-FFF2-40B4-BE49-F238E27FC236}">
                <a16:creationId xmlns:a16="http://schemas.microsoft.com/office/drawing/2014/main" id="{04F7F161-9367-462E-6737-F8FC13D22C09}"/>
              </a:ext>
            </a:extLst>
          </p:cNvPr>
          <p:cNvCxnSpPr>
            <a:cxnSpLocks/>
          </p:cNvCxnSpPr>
          <p:nvPr/>
        </p:nvCxnSpPr>
        <p:spPr>
          <a:xfrm flipV="1">
            <a:off x="986991" y="5773172"/>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0" name="テキスト ボックス 139">
            <a:extLst>
              <a:ext uri="{FF2B5EF4-FFF2-40B4-BE49-F238E27FC236}">
                <a16:creationId xmlns:a16="http://schemas.microsoft.com/office/drawing/2014/main" id="{A5EBDD97-8373-B4E4-DB35-0B9384D9F649}"/>
              </a:ext>
            </a:extLst>
          </p:cNvPr>
          <p:cNvSpPr txBox="1"/>
          <p:nvPr/>
        </p:nvSpPr>
        <p:spPr>
          <a:xfrm rot="16200000">
            <a:off x="233573" y="5064035"/>
            <a:ext cx="1003801" cy="338554"/>
          </a:xfrm>
          <a:prstGeom prst="rect">
            <a:avLst/>
          </a:prstGeom>
          <a:noFill/>
        </p:spPr>
        <p:txBody>
          <a:bodyPr wrap="none" rtlCol="0">
            <a:spAutoFit/>
          </a:bodyPr>
          <a:lstStyle/>
          <a:p>
            <a:r>
              <a:rPr lang="en-US" altLang="ja-JP" sz="1600" dirty="0"/>
              <a:t>repulsive</a:t>
            </a:r>
            <a:endParaRPr lang="ja-JP" altLang="en-US" sz="1600"/>
          </a:p>
        </p:txBody>
      </p:sp>
      <p:sp>
        <p:nvSpPr>
          <p:cNvPr id="141" name="テキスト ボックス 140">
            <a:extLst>
              <a:ext uri="{FF2B5EF4-FFF2-40B4-BE49-F238E27FC236}">
                <a16:creationId xmlns:a16="http://schemas.microsoft.com/office/drawing/2014/main" id="{B5720210-DEC3-334B-EA42-8901E39FD9C4}"/>
              </a:ext>
            </a:extLst>
          </p:cNvPr>
          <p:cNvSpPr txBox="1"/>
          <p:nvPr/>
        </p:nvSpPr>
        <p:spPr>
          <a:xfrm rot="16200000">
            <a:off x="222513" y="6073593"/>
            <a:ext cx="1018227" cy="338554"/>
          </a:xfrm>
          <a:prstGeom prst="rect">
            <a:avLst/>
          </a:prstGeom>
          <a:noFill/>
        </p:spPr>
        <p:txBody>
          <a:bodyPr wrap="none" rtlCol="0">
            <a:spAutoFit/>
          </a:bodyPr>
          <a:lstStyle/>
          <a:p>
            <a:r>
              <a:rPr lang="en-US" altLang="ja-JP" sz="1600" dirty="0"/>
              <a:t>attractive</a:t>
            </a:r>
            <a:endParaRPr lang="ja-JP" altLang="en-US" sz="1600"/>
          </a:p>
        </p:txBody>
      </p:sp>
      <p:sp>
        <p:nvSpPr>
          <p:cNvPr id="142" name="テキスト ボックス 141">
            <a:extLst>
              <a:ext uri="{FF2B5EF4-FFF2-40B4-BE49-F238E27FC236}">
                <a16:creationId xmlns:a16="http://schemas.microsoft.com/office/drawing/2014/main" id="{E6A80BBF-61D2-46F2-BE18-88F8FF050109}"/>
              </a:ext>
            </a:extLst>
          </p:cNvPr>
          <p:cNvSpPr txBox="1"/>
          <p:nvPr/>
        </p:nvSpPr>
        <p:spPr>
          <a:xfrm>
            <a:off x="251857" y="1160245"/>
            <a:ext cx="3732112"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nuclear medium</a:t>
            </a:r>
            <a:endParaRPr lang="ja-JP" altLang="en-US" sz="2000" b="1" u="sng">
              <a:solidFill>
                <a:srgbClr val="C00000"/>
              </a:solidFill>
              <a:latin typeface="Meiryo"/>
            </a:endParaRPr>
          </a:p>
        </p:txBody>
      </p:sp>
      <p:sp>
        <p:nvSpPr>
          <p:cNvPr id="143" name="テキスト ボックス 142">
            <a:extLst>
              <a:ext uri="{FF2B5EF4-FFF2-40B4-BE49-F238E27FC236}">
                <a16:creationId xmlns:a16="http://schemas.microsoft.com/office/drawing/2014/main" id="{FB4F62DF-FA82-EF6F-8B73-252D3ABC956E}"/>
              </a:ext>
            </a:extLst>
          </p:cNvPr>
          <p:cNvSpPr txBox="1"/>
          <p:nvPr/>
        </p:nvSpPr>
        <p:spPr>
          <a:xfrm>
            <a:off x="5422822" y="4880898"/>
            <a:ext cx="2787943" cy="338554"/>
          </a:xfrm>
          <a:prstGeom prst="rect">
            <a:avLst/>
          </a:prstGeom>
          <a:noFill/>
        </p:spPr>
        <p:txBody>
          <a:bodyPr wrap="none" rtlCol="0">
            <a:spAutoFit/>
          </a:bodyPr>
          <a:lstStyle/>
          <a:p>
            <a:r>
              <a:rPr lang="en-US" altLang="ja-JP" sz="1600" b="1" u="sng" dirty="0">
                <a:solidFill>
                  <a:srgbClr val="000000"/>
                </a:solidFill>
                <a:latin typeface="Meiryo"/>
              </a:rPr>
              <a:t>(1) </a:t>
            </a:r>
            <a:r>
              <a:rPr lang="en-US" altLang="ja-JP" sz="1600" b="1" u="sng" dirty="0">
                <a:solidFill>
                  <a:srgbClr val="000000"/>
                </a:solidFill>
                <a:latin typeface="Symbol" pitchFamily="2" charset="2"/>
              </a:rPr>
              <a:t>L</a:t>
            </a:r>
            <a:r>
              <a:rPr lang="en-US" altLang="ja-JP" sz="1600" b="1" u="sng" dirty="0">
                <a:solidFill>
                  <a:srgbClr val="000000"/>
                </a:solidFill>
                <a:latin typeface="Meiryo"/>
              </a:rPr>
              <a:t>N int. in free space</a:t>
            </a:r>
            <a:endParaRPr lang="ja-JP" altLang="en-US" sz="1600" b="1" u="sng">
              <a:solidFill>
                <a:srgbClr val="000000"/>
              </a:solidFill>
              <a:latin typeface="Meiryo"/>
            </a:endParaRPr>
          </a:p>
        </p:txBody>
      </p:sp>
      <p:cxnSp>
        <p:nvCxnSpPr>
          <p:cNvPr id="145" name="直線矢印コネクタ 144">
            <a:extLst>
              <a:ext uri="{FF2B5EF4-FFF2-40B4-BE49-F238E27FC236}">
                <a16:creationId xmlns:a16="http://schemas.microsoft.com/office/drawing/2014/main" id="{DD3D3078-636B-7A9D-C7A2-2274B9C397CB}"/>
              </a:ext>
            </a:extLst>
          </p:cNvPr>
          <p:cNvCxnSpPr/>
          <p:nvPr/>
        </p:nvCxnSpPr>
        <p:spPr>
          <a:xfrm flipH="1" flipV="1">
            <a:off x="3423435" y="4245089"/>
            <a:ext cx="602962" cy="13949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6" name="三角形 145">
            <a:extLst>
              <a:ext uri="{FF2B5EF4-FFF2-40B4-BE49-F238E27FC236}">
                <a16:creationId xmlns:a16="http://schemas.microsoft.com/office/drawing/2014/main" id="{D8D89651-A83F-83A1-DDE8-209DC7F676B1}"/>
              </a:ext>
            </a:extLst>
          </p:cNvPr>
          <p:cNvSpPr/>
          <p:nvPr/>
        </p:nvSpPr>
        <p:spPr>
          <a:xfrm rot="3400876">
            <a:off x="4337956" y="3637828"/>
            <a:ext cx="232433" cy="121845"/>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pic>
        <p:nvPicPr>
          <p:cNvPr id="176" name="図 175" descr="時計, 記号 が含まれている画像&#10;&#10;自動的に生成された説明">
            <a:extLst>
              <a:ext uri="{FF2B5EF4-FFF2-40B4-BE49-F238E27FC236}">
                <a16:creationId xmlns:a16="http://schemas.microsoft.com/office/drawing/2014/main" id="{FE6A7D94-2836-F788-3D92-DE212A80FD11}"/>
              </a:ext>
            </a:extLst>
          </p:cNvPr>
          <p:cNvPicPr>
            <a:picLocks noChangeAspect="1"/>
          </p:cNvPicPr>
          <p:nvPr/>
        </p:nvPicPr>
        <p:blipFill>
          <a:blip r:embed="rId3"/>
          <a:stretch>
            <a:fillRect/>
          </a:stretch>
        </p:blipFill>
        <p:spPr>
          <a:xfrm>
            <a:off x="5585230" y="5212009"/>
            <a:ext cx="2345248" cy="1037321"/>
          </a:xfrm>
          <a:prstGeom prst="rect">
            <a:avLst/>
          </a:prstGeom>
        </p:spPr>
      </p:pic>
      <p:sp>
        <p:nvSpPr>
          <p:cNvPr id="177" name="テキスト ボックス 176">
            <a:extLst>
              <a:ext uri="{FF2B5EF4-FFF2-40B4-BE49-F238E27FC236}">
                <a16:creationId xmlns:a16="http://schemas.microsoft.com/office/drawing/2014/main" id="{7AFD846A-45BF-07CC-72D3-A16A410AC44E}"/>
              </a:ext>
            </a:extLst>
          </p:cNvPr>
          <p:cNvSpPr txBox="1"/>
          <p:nvPr/>
        </p:nvSpPr>
        <p:spPr>
          <a:xfrm>
            <a:off x="6569855" y="6242870"/>
            <a:ext cx="1887055" cy="276999"/>
          </a:xfrm>
          <a:prstGeom prst="rect">
            <a:avLst/>
          </a:prstGeom>
          <a:noFill/>
        </p:spPr>
        <p:txBody>
          <a:bodyPr wrap="none" rtlCol="0">
            <a:spAutoFit/>
          </a:bodyPr>
          <a:lstStyle/>
          <a:p>
            <a:r>
              <a:rPr lang="en-US" altLang="ja-JP" sz="1200" b="1" dirty="0">
                <a:solidFill>
                  <a:srgbClr val="C00000"/>
                </a:solidFill>
              </a:rPr>
              <a:t>Source of </a:t>
            </a:r>
            <a:r>
              <a:rPr lang="en-US" altLang="ja-JP" sz="1200" b="1" dirty="0">
                <a:solidFill>
                  <a:srgbClr val="C00000"/>
                </a:solidFill>
                <a:latin typeface="Symbol" pitchFamily="2" charset="2"/>
              </a:rPr>
              <a:t>L</a:t>
            </a:r>
            <a:r>
              <a:rPr lang="en-US" altLang="ja-JP" sz="1200" b="1" dirty="0">
                <a:solidFill>
                  <a:srgbClr val="C00000"/>
                </a:solidFill>
              </a:rPr>
              <a:t>N attraction</a:t>
            </a:r>
            <a:endParaRPr lang="ja-JP" altLang="en-US" sz="1200" b="1">
              <a:solidFill>
                <a:srgbClr val="C00000"/>
              </a:solidFill>
            </a:endParaRPr>
          </a:p>
        </p:txBody>
      </p:sp>
      <p:sp>
        <p:nvSpPr>
          <p:cNvPr id="178" name="正方形/長方形 177">
            <a:extLst>
              <a:ext uri="{FF2B5EF4-FFF2-40B4-BE49-F238E27FC236}">
                <a16:creationId xmlns:a16="http://schemas.microsoft.com/office/drawing/2014/main" id="{E31A0164-0ABC-6AB4-BF90-8B251D5F02C5}"/>
              </a:ext>
            </a:extLst>
          </p:cNvPr>
          <p:cNvSpPr/>
          <p:nvPr/>
        </p:nvSpPr>
        <p:spPr>
          <a:xfrm>
            <a:off x="5441536" y="4819676"/>
            <a:ext cx="3004399"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81" name="グループ化 180">
            <a:extLst>
              <a:ext uri="{FF2B5EF4-FFF2-40B4-BE49-F238E27FC236}">
                <a16:creationId xmlns:a16="http://schemas.microsoft.com/office/drawing/2014/main" id="{84353B03-A91F-5980-209C-F37DEF442267}"/>
              </a:ext>
            </a:extLst>
          </p:cNvPr>
          <p:cNvGrpSpPr/>
          <p:nvPr/>
        </p:nvGrpSpPr>
        <p:grpSpPr>
          <a:xfrm>
            <a:off x="1563891" y="3179535"/>
            <a:ext cx="677382" cy="681300"/>
            <a:chOff x="4206472" y="4731949"/>
            <a:chExt cx="760169" cy="764566"/>
          </a:xfrm>
        </p:grpSpPr>
        <p:sp>
          <p:nvSpPr>
            <p:cNvPr id="182" name="円/楕円 27">
              <a:extLst>
                <a:ext uri="{FF2B5EF4-FFF2-40B4-BE49-F238E27FC236}">
                  <a16:creationId xmlns:a16="http://schemas.microsoft.com/office/drawing/2014/main" id="{67DD244A-CA5B-BE1F-C272-9EBF5598D2E0}"/>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3" name="円/楕円 13">
              <a:extLst>
                <a:ext uri="{FF2B5EF4-FFF2-40B4-BE49-F238E27FC236}">
                  <a16:creationId xmlns:a16="http://schemas.microsoft.com/office/drawing/2014/main" id="{73159FDF-76AF-71EA-FA94-5B14B1339C20}"/>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4" name="円/楕円 14">
              <a:extLst>
                <a:ext uri="{FF2B5EF4-FFF2-40B4-BE49-F238E27FC236}">
                  <a16:creationId xmlns:a16="http://schemas.microsoft.com/office/drawing/2014/main" id="{35F0219B-6463-4185-99D1-DC1F86A8035E}"/>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5" name="円/楕円 15">
              <a:extLst>
                <a:ext uri="{FF2B5EF4-FFF2-40B4-BE49-F238E27FC236}">
                  <a16:creationId xmlns:a16="http://schemas.microsoft.com/office/drawing/2014/main" id="{5189D1A8-8597-F45A-B026-D3A9CDF8B83F}"/>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6" name="円/楕円 16">
              <a:extLst>
                <a:ext uri="{FF2B5EF4-FFF2-40B4-BE49-F238E27FC236}">
                  <a16:creationId xmlns:a16="http://schemas.microsoft.com/office/drawing/2014/main" id="{483CB60B-6915-977F-A437-CB09CEEB10B1}"/>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7" name="円/楕円 17">
              <a:extLst>
                <a:ext uri="{FF2B5EF4-FFF2-40B4-BE49-F238E27FC236}">
                  <a16:creationId xmlns:a16="http://schemas.microsoft.com/office/drawing/2014/main" id="{8D6EF67B-0B12-F2BF-4AA6-AA23DBC4FCA8}"/>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8" name="円/楕円 18">
              <a:extLst>
                <a:ext uri="{FF2B5EF4-FFF2-40B4-BE49-F238E27FC236}">
                  <a16:creationId xmlns:a16="http://schemas.microsoft.com/office/drawing/2014/main" id="{4E252995-B507-04BC-995A-50080B9F8759}"/>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9" name="円/楕円 19">
              <a:extLst>
                <a:ext uri="{FF2B5EF4-FFF2-40B4-BE49-F238E27FC236}">
                  <a16:creationId xmlns:a16="http://schemas.microsoft.com/office/drawing/2014/main" id="{69B8D62F-AFC4-9A4F-59D4-6C60A78E37CA}"/>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0" name="円/楕円 20">
              <a:extLst>
                <a:ext uri="{FF2B5EF4-FFF2-40B4-BE49-F238E27FC236}">
                  <a16:creationId xmlns:a16="http://schemas.microsoft.com/office/drawing/2014/main" id="{0F61E4EC-CFBD-225D-E985-E6099FA4BF2F}"/>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1" name="円/楕円 21">
              <a:extLst>
                <a:ext uri="{FF2B5EF4-FFF2-40B4-BE49-F238E27FC236}">
                  <a16:creationId xmlns:a16="http://schemas.microsoft.com/office/drawing/2014/main" id="{C2CD9108-C547-7BE2-2044-18A61417C79E}"/>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2" name="円/楕円 22">
              <a:extLst>
                <a:ext uri="{FF2B5EF4-FFF2-40B4-BE49-F238E27FC236}">
                  <a16:creationId xmlns:a16="http://schemas.microsoft.com/office/drawing/2014/main" id="{6D70C1F4-E890-7ECE-F1B8-4654B0BA49C1}"/>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3" name="円/楕円 23">
              <a:extLst>
                <a:ext uri="{FF2B5EF4-FFF2-40B4-BE49-F238E27FC236}">
                  <a16:creationId xmlns:a16="http://schemas.microsoft.com/office/drawing/2014/main" id="{B57C3B53-2757-B495-577B-EB1A28538FE0}"/>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4" name="円/楕円 25">
              <a:extLst>
                <a:ext uri="{FF2B5EF4-FFF2-40B4-BE49-F238E27FC236}">
                  <a16:creationId xmlns:a16="http://schemas.microsoft.com/office/drawing/2014/main" id="{72C63F6F-07DB-A9E0-CF4E-E62B22882B5F}"/>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5" name="円/楕円 26">
              <a:extLst>
                <a:ext uri="{FF2B5EF4-FFF2-40B4-BE49-F238E27FC236}">
                  <a16:creationId xmlns:a16="http://schemas.microsoft.com/office/drawing/2014/main" id="{FA41E2EC-AC44-70D0-FF7A-2D8D8CF3EFE4}"/>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6" name="円/楕円 28">
              <a:extLst>
                <a:ext uri="{FF2B5EF4-FFF2-40B4-BE49-F238E27FC236}">
                  <a16:creationId xmlns:a16="http://schemas.microsoft.com/office/drawing/2014/main" id="{E03E2814-0113-099C-F42A-E61DA6B77C49}"/>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7" name="円/楕円 24">
              <a:extLst>
                <a:ext uri="{FF2B5EF4-FFF2-40B4-BE49-F238E27FC236}">
                  <a16:creationId xmlns:a16="http://schemas.microsoft.com/office/drawing/2014/main" id="{1E89222D-FDF9-A3C9-9F37-5D5B76F120A4}"/>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grpSp>
      <p:grpSp>
        <p:nvGrpSpPr>
          <p:cNvPr id="198" name="グループ化 197">
            <a:extLst>
              <a:ext uri="{FF2B5EF4-FFF2-40B4-BE49-F238E27FC236}">
                <a16:creationId xmlns:a16="http://schemas.microsoft.com/office/drawing/2014/main" id="{33A13009-A8A0-673C-9007-9C1084AEA247}"/>
              </a:ext>
            </a:extLst>
          </p:cNvPr>
          <p:cNvGrpSpPr/>
          <p:nvPr/>
        </p:nvGrpSpPr>
        <p:grpSpPr>
          <a:xfrm>
            <a:off x="2865513" y="1342530"/>
            <a:ext cx="1688237" cy="1235462"/>
            <a:chOff x="4634686" y="3039522"/>
            <a:chExt cx="1688237" cy="1235462"/>
          </a:xfrm>
        </p:grpSpPr>
        <p:grpSp>
          <p:nvGrpSpPr>
            <p:cNvPr id="199" name="グループ化 198">
              <a:extLst>
                <a:ext uri="{FF2B5EF4-FFF2-40B4-BE49-F238E27FC236}">
                  <a16:creationId xmlns:a16="http://schemas.microsoft.com/office/drawing/2014/main" id="{28E252CA-3FA9-2E98-AFD7-1058189EB65B}"/>
                </a:ext>
              </a:extLst>
            </p:cNvPr>
            <p:cNvGrpSpPr/>
            <p:nvPr/>
          </p:nvGrpSpPr>
          <p:grpSpPr>
            <a:xfrm>
              <a:off x="4634686" y="3039522"/>
              <a:ext cx="1309642" cy="1235462"/>
              <a:chOff x="7874555" y="2517775"/>
              <a:chExt cx="1515236" cy="1429411"/>
            </a:xfrm>
          </p:grpSpPr>
          <p:pic>
            <p:nvPicPr>
              <p:cNvPr id="203" name="図 2">
                <a:extLst>
                  <a:ext uri="{FF2B5EF4-FFF2-40B4-BE49-F238E27FC236}">
                    <a16:creationId xmlns:a16="http://schemas.microsoft.com/office/drawing/2014/main" id="{47FD4D49-53D1-CA8F-7C63-A8DDD53FF345}"/>
                  </a:ext>
                </a:extLst>
              </p:cNvPr>
              <p:cNvPicPr>
                <a:picLocks noChangeAspect="1"/>
              </p:cNvPicPr>
              <p:nvPr/>
            </p:nvPicPr>
            <p:blipFill rotWithShape="1">
              <a:blip r:embed="rId4">
                <a:clrChange>
                  <a:clrFrom>
                    <a:srgbClr val="2A3764"/>
                  </a:clrFrom>
                  <a:clrTo>
                    <a:srgbClr val="2A3764">
                      <a:alpha val="0"/>
                    </a:srgbClr>
                  </a:clrTo>
                </a:clrChange>
                <a:extLst>
                  <a:ext uri="{BEBA8EAE-BF5A-486C-A8C5-ECC9F3942E4B}">
                    <a14:imgProps xmlns:a14="http://schemas.microsoft.com/office/drawing/2010/main">
                      <a14:imgLayer r:embed="rId5">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36" descr="K:\ns_inside.jpg">
                <a:extLst>
                  <a:ext uri="{FF2B5EF4-FFF2-40B4-BE49-F238E27FC236}">
                    <a16:creationId xmlns:a16="http://schemas.microsoft.com/office/drawing/2014/main" id="{0591BD43-50D8-A040-5AC4-F767FFB28F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0" name="Picture 18" descr="strange-matter">
              <a:extLst>
                <a:ext uri="{FF2B5EF4-FFF2-40B4-BE49-F238E27FC236}">
                  <a16:creationId xmlns:a16="http://schemas.microsoft.com/office/drawing/2014/main" id="{D157C43F-F58F-24EB-EFB4-C29BA5EEE3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793" t="12766" r="7639" b="5251"/>
            <a:stretch>
              <a:fillRect/>
            </a:stretch>
          </p:blipFill>
          <p:spPr bwMode="auto">
            <a:xfrm>
              <a:off x="5720645" y="3192387"/>
              <a:ext cx="602278" cy="48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1" name="直線コネクタ 200">
              <a:extLst>
                <a:ext uri="{FF2B5EF4-FFF2-40B4-BE49-F238E27FC236}">
                  <a16:creationId xmlns:a16="http://schemas.microsoft.com/office/drawing/2014/main" id="{49084BF4-211F-EEDD-4461-2F671B6A2F96}"/>
                </a:ext>
              </a:extLst>
            </p:cNvPr>
            <p:cNvCxnSpPr>
              <a:cxnSpLocks/>
            </p:cNvCxnSpPr>
            <p:nvPr/>
          </p:nvCxnSpPr>
          <p:spPr>
            <a:xfrm flipV="1">
              <a:off x="5376401" y="3655278"/>
              <a:ext cx="929808" cy="71051"/>
            </a:xfrm>
            <a:prstGeom prst="line">
              <a:avLst/>
            </a:prstGeom>
            <a:ln w="38100"/>
          </p:spPr>
          <p:style>
            <a:lnRef idx="1">
              <a:schemeClr val="dk1"/>
            </a:lnRef>
            <a:fillRef idx="0">
              <a:schemeClr val="dk1"/>
            </a:fillRef>
            <a:effectRef idx="0">
              <a:schemeClr val="dk1"/>
            </a:effectRef>
            <a:fontRef idx="minor">
              <a:schemeClr val="tx1"/>
            </a:fontRef>
          </p:style>
        </p:cxnSp>
        <p:cxnSp>
          <p:nvCxnSpPr>
            <p:cNvPr id="202" name="直線コネクタ 201">
              <a:extLst>
                <a:ext uri="{FF2B5EF4-FFF2-40B4-BE49-F238E27FC236}">
                  <a16:creationId xmlns:a16="http://schemas.microsoft.com/office/drawing/2014/main" id="{4B0B5D8C-3F32-006C-457C-C62C2E753BD1}"/>
                </a:ext>
              </a:extLst>
            </p:cNvPr>
            <p:cNvCxnSpPr>
              <a:cxnSpLocks/>
            </p:cNvCxnSpPr>
            <p:nvPr/>
          </p:nvCxnSpPr>
          <p:spPr>
            <a:xfrm flipV="1">
              <a:off x="5385236" y="3186980"/>
              <a:ext cx="345946" cy="434158"/>
            </a:xfrm>
            <a:prstGeom prst="line">
              <a:avLst/>
            </a:prstGeom>
            <a:ln w="38100"/>
          </p:spPr>
          <p:style>
            <a:lnRef idx="1">
              <a:schemeClr val="dk1"/>
            </a:lnRef>
            <a:fillRef idx="0">
              <a:schemeClr val="dk1"/>
            </a:fillRef>
            <a:effectRef idx="0">
              <a:schemeClr val="dk1"/>
            </a:effectRef>
            <a:fontRef idx="minor">
              <a:schemeClr val="tx1"/>
            </a:fontRef>
          </p:style>
        </p:cxnSp>
      </p:grpSp>
      <p:sp>
        <p:nvSpPr>
          <p:cNvPr id="208" name="テキスト ボックス 207">
            <a:extLst>
              <a:ext uri="{FF2B5EF4-FFF2-40B4-BE49-F238E27FC236}">
                <a16:creationId xmlns:a16="http://schemas.microsoft.com/office/drawing/2014/main" id="{15551D33-ED32-C455-71E1-64A504F074EB}"/>
              </a:ext>
            </a:extLst>
          </p:cNvPr>
          <p:cNvSpPr txBox="1"/>
          <p:nvPr/>
        </p:nvSpPr>
        <p:spPr>
          <a:xfrm>
            <a:off x="2802229" y="2420759"/>
            <a:ext cx="1604363" cy="338554"/>
          </a:xfrm>
          <a:prstGeom prst="rect">
            <a:avLst/>
          </a:prstGeom>
          <a:noFill/>
        </p:spPr>
        <p:txBody>
          <a:bodyPr wrap="square">
            <a:spAutoFit/>
          </a:bodyPr>
          <a:lstStyle/>
          <a:p>
            <a:pPr>
              <a:defRPr/>
            </a:pPr>
            <a:r>
              <a:rPr kumimoji="0" lang="en-US" altLang="ja-JP" sz="1600" b="1" kern="0" dirty="0">
                <a:solidFill>
                  <a:srgbClr val="000000"/>
                </a:solidFill>
              </a:rPr>
              <a:t>Neutron star</a:t>
            </a:r>
          </a:p>
        </p:txBody>
      </p:sp>
      <p:sp>
        <p:nvSpPr>
          <p:cNvPr id="209" name="テキスト ボックス 208">
            <a:extLst>
              <a:ext uri="{FF2B5EF4-FFF2-40B4-BE49-F238E27FC236}">
                <a16:creationId xmlns:a16="http://schemas.microsoft.com/office/drawing/2014/main" id="{306C03AA-C6BB-4426-5663-F85C0030B16E}"/>
              </a:ext>
            </a:extLst>
          </p:cNvPr>
          <p:cNvSpPr txBox="1"/>
          <p:nvPr/>
        </p:nvSpPr>
        <p:spPr>
          <a:xfrm>
            <a:off x="1902196" y="2885891"/>
            <a:ext cx="1273105" cy="307777"/>
          </a:xfrm>
          <a:prstGeom prst="rect">
            <a:avLst/>
          </a:prstGeom>
          <a:noFill/>
        </p:spPr>
        <p:txBody>
          <a:bodyPr wrap="none" rtlCol="0">
            <a:spAutoFit/>
          </a:bodyPr>
          <a:lstStyle/>
          <a:p>
            <a:r>
              <a:rPr lang="en-US" altLang="ja-JP" sz="1400" dirty="0">
                <a:latin typeface="Symbol" pitchFamily="2" charset="2"/>
              </a:rPr>
              <a:t>L</a:t>
            </a:r>
            <a:r>
              <a:rPr lang="en-US" altLang="ja-JP" sz="1400" dirty="0"/>
              <a:t> </a:t>
            </a:r>
            <a:r>
              <a:rPr lang="en-US" altLang="ja-JP" sz="1400" dirty="0" err="1"/>
              <a:t>hypernuclei</a:t>
            </a:r>
            <a:endParaRPr lang="ja-JP" altLang="en-US" sz="1400"/>
          </a:p>
        </p:txBody>
      </p:sp>
      <p:cxnSp>
        <p:nvCxnSpPr>
          <p:cNvPr id="212" name="直線コネクタ 211">
            <a:extLst>
              <a:ext uri="{FF2B5EF4-FFF2-40B4-BE49-F238E27FC236}">
                <a16:creationId xmlns:a16="http://schemas.microsoft.com/office/drawing/2014/main" id="{0E53983F-98E8-3079-99F9-1E7D0ECFE46B}"/>
              </a:ext>
            </a:extLst>
          </p:cNvPr>
          <p:cNvCxnSpPr>
            <a:cxnSpLocks/>
          </p:cNvCxnSpPr>
          <p:nvPr/>
        </p:nvCxnSpPr>
        <p:spPr>
          <a:xfrm>
            <a:off x="4316479" y="3865002"/>
            <a:ext cx="1105335" cy="9498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3" name="直線コネクタ 212">
            <a:extLst>
              <a:ext uri="{FF2B5EF4-FFF2-40B4-BE49-F238E27FC236}">
                <a16:creationId xmlns:a16="http://schemas.microsoft.com/office/drawing/2014/main" id="{5AFF1F02-9B93-6F30-72C0-962EFA1502E6}"/>
              </a:ext>
            </a:extLst>
          </p:cNvPr>
          <p:cNvCxnSpPr>
            <a:cxnSpLocks/>
          </p:cNvCxnSpPr>
          <p:nvPr/>
        </p:nvCxnSpPr>
        <p:spPr>
          <a:xfrm flipV="1">
            <a:off x="4413827" y="5353643"/>
            <a:ext cx="1007987" cy="129976"/>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24" name="テキスト ボックス 223">
            <a:extLst>
              <a:ext uri="{FF2B5EF4-FFF2-40B4-BE49-F238E27FC236}">
                <a16:creationId xmlns:a16="http://schemas.microsoft.com/office/drawing/2014/main" id="{73CED9E0-8255-8D59-766A-04252EAC5300}"/>
              </a:ext>
            </a:extLst>
          </p:cNvPr>
          <p:cNvSpPr txBox="1"/>
          <p:nvPr/>
        </p:nvSpPr>
        <p:spPr>
          <a:xfrm>
            <a:off x="2030837" y="4532569"/>
            <a:ext cx="1710468" cy="307777"/>
          </a:xfrm>
          <a:prstGeom prst="rect">
            <a:avLst/>
          </a:prstGeom>
          <a:noFill/>
        </p:spPr>
        <p:txBody>
          <a:bodyPr wrap="none" rtlCol="0">
            <a:spAutoFit/>
          </a:bodyPr>
          <a:lstStyle/>
          <a:p>
            <a:r>
              <a:rPr lang="en-US" altLang="ja-JP" sz="1400" dirty="0"/>
              <a:t>Two-body </a:t>
            </a:r>
            <a:r>
              <a:rPr lang="en-US" altLang="ja-JP" sz="1400" dirty="0">
                <a:latin typeface="Symbol" pitchFamily="2" charset="2"/>
              </a:rPr>
              <a:t>L</a:t>
            </a:r>
            <a:r>
              <a:rPr lang="en-US" altLang="ja-JP" sz="1400" dirty="0"/>
              <a:t>N force</a:t>
            </a:r>
            <a:endParaRPr lang="ja-JP" altLang="en-US" sz="1400"/>
          </a:p>
        </p:txBody>
      </p:sp>
      <p:grpSp>
        <p:nvGrpSpPr>
          <p:cNvPr id="54" name="グループ化 53">
            <a:extLst>
              <a:ext uri="{FF2B5EF4-FFF2-40B4-BE49-F238E27FC236}">
                <a16:creationId xmlns:a16="http://schemas.microsoft.com/office/drawing/2014/main" id="{7698956C-E4E7-8FAE-0265-138B91F1DECB}"/>
              </a:ext>
            </a:extLst>
          </p:cNvPr>
          <p:cNvGrpSpPr/>
          <p:nvPr/>
        </p:nvGrpSpPr>
        <p:grpSpPr>
          <a:xfrm>
            <a:off x="-2042670" y="-13068266"/>
            <a:ext cx="7488820" cy="17659480"/>
            <a:chOff x="-2108950" y="-12962552"/>
            <a:chExt cx="7488820" cy="17659480"/>
          </a:xfrm>
        </p:grpSpPr>
        <p:sp>
          <p:nvSpPr>
            <p:cNvPr id="2" name="アーチ 1">
              <a:extLst>
                <a:ext uri="{FF2B5EF4-FFF2-40B4-BE49-F238E27FC236}">
                  <a16:creationId xmlns:a16="http://schemas.microsoft.com/office/drawing/2014/main" id="{726278D3-94F5-7251-7CBF-52F19020E237}"/>
                </a:ext>
              </a:extLst>
            </p:cNvPr>
            <p:cNvSpPr/>
            <p:nvPr/>
          </p:nvSpPr>
          <p:spPr>
            <a:xfrm flipV="1">
              <a:off x="-1496088" y="-12962552"/>
              <a:ext cx="6740254" cy="17659244"/>
            </a:xfrm>
            <a:prstGeom prst="blockArc">
              <a:avLst>
                <a:gd name="adj1" fmla="val 15958738"/>
                <a:gd name="adj2" fmla="val 16171600"/>
                <a:gd name="adj3" fmla="val 601"/>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48" name="アーチ 47">
              <a:extLst>
                <a:ext uri="{FF2B5EF4-FFF2-40B4-BE49-F238E27FC236}">
                  <a16:creationId xmlns:a16="http://schemas.microsoft.com/office/drawing/2014/main" id="{DBAD6F42-F532-E287-75BD-BCB23024CDB5}"/>
                </a:ext>
              </a:extLst>
            </p:cNvPr>
            <p:cNvSpPr>
              <a:spLocks/>
            </p:cNvSpPr>
            <p:nvPr/>
          </p:nvSpPr>
          <p:spPr>
            <a:xfrm flipV="1">
              <a:off x="-2108950" y="-811749"/>
              <a:ext cx="7488820" cy="5508677"/>
            </a:xfrm>
            <a:prstGeom prst="blockArc">
              <a:avLst>
                <a:gd name="adj1" fmla="val 16409688"/>
                <a:gd name="adj2" fmla="val 19528223"/>
                <a:gd name="adj3" fmla="val 725"/>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6" name="テキスト ボックス 55">
            <a:extLst>
              <a:ext uri="{FF2B5EF4-FFF2-40B4-BE49-F238E27FC236}">
                <a16:creationId xmlns:a16="http://schemas.microsoft.com/office/drawing/2014/main" id="{40567F87-9A32-8EB4-7FA6-9787EF1149C5}"/>
              </a:ext>
            </a:extLst>
          </p:cNvPr>
          <p:cNvSpPr txBox="1"/>
          <p:nvPr/>
        </p:nvSpPr>
        <p:spPr>
          <a:xfrm>
            <a:off x="7605474" y="5604844"/>
            <a:ext cx="314510" cy="307777"/>
          </a:xfrm>
          <a:prstGeom prst="rect">
            <a:avLst/>
          </a:prstGeom>
          <a:noFill/>
        </p:spPr>
        <p:txBody>
          <a:bodyPr wrap="none" rtlCol="0">
            <a:spAutoFit/>
          </a:bodyPr>
          <a:lstStyle/>
          <a:p>
            <a:r>
              <a:rPr lang="en-US" altLang="ja-JP" sz="1400" dirty="0"/>
              <a:t>N</a:t>
            </a:r>
            <a:endParaRPr lang="ja-JP" altLang="en-US" sz="1400"/>
          </a:p>
        </p:txBody>
      </p:sp>
      <p:sp>
        <p:nvSpPr>
          <p:cNvPr id="57" name="テキスト ボックス 56">
            <a:extLst>
              <a:ext uri="{FF2B5EF4-FFF2-40B4-BE49-F238E27FC236}">
                <a16:creationId xmlns:a16="http://schemas.microsoft.com/office/drawing/2014/main" id="{B0BAE0B4-7403-0EF0-DB59-534F97C62468}"/>
              </a:ext>
            </a:extLst>
          </p:cNvPr>
          <p:cNvSpPr txBox="1"/>
          <p:nvPr/>
        </p:nvSpPr>
        <p:spPr>
          <a:xfrm>
            <a:off x="256937" y="97967"/>
            <a:ext cx="11549957" cy="523220"/>
          </a:xfrm>
          <a:prstGeom prst="rect">
            <a:avLst/>
          </a:prstGeom>
          <a:noFill/>
        </p:spPr>
        <p:txBody>
          <a:bodyPr wrap="none" rtlCol="0">
            <a:spAutoFit/>
          </a:bodyPr>
          <a:lstStyle/>
          <a:p>
            <a:r>
              <a:rPr kumimoji="1" lang="en-US" altLang="ja-JP" sz="2800" dirty="0"/>
              <a:t>Toward the elucidation of the density dependence of the </a:t>
            </a:r>
            <a:r>
              <a:rPr kumimoji="1" lang="en-US" altLang="ja-JP" sz="2800" dirty="0">
                <a:latin typeface="Symbol" pitchFamily="2" charset="2"/>
              </a:rPr>
              <a:t>L</a:t>
            </a:r>
            <a:r>
              <a:rPr kumimoji="1" lang="en-US" altLang="ja-JP" sz="2800" dirty="0"/>
              <a:t>N interaction </a:t>
            </a:r>
            <a:endParaRPr kumimoji="1" lang="ja-JP" altLang="en-US" sz="2800"/>
          </a:p>
        </p:txBody>
      </p:sp>
      <p:sp>
        <p:nvSpPr>
          <p:cNvPr id="58" name="テキスト ボックス 57">
            <a:extLst>
              <a:ext uri="{FF2B5EF4-FFF2-40B4-BE49-F238E27FC236}">
                <a16:creationId xmlns:a16="http://schemas.microsoft.com/office/drawing/2014/main" id="{6F14B523-FC69-A304-7C8A-97F8AB53C260}"/>
              </a:ext>
            </a:extLst>
          </p:cNvPr>
          <p:cNvSpPr txBox="1"/>
          <p:nvPr/>
        </p:nvSpPr>
        <p:spPr>
          <a:xfrm>
            <a:off x="5407065" y="743179"/>
            <a:ext cx="3175124" cy="646331"/>
          </a:xfrm>
          <a:prstGeom prst="rect">
            <a:avLst/>
          </a:prstGeom>
          <a:noFill/>
        </p:spPr>
        <p:txBody>
          <a:bodyPr wrap="square" rtlCol="0">
            <a:spAutoFit/>
          </a:bodyPr>
          <a:lstStyle/>
          <a:p>
            <a:r>
              <a:rPr kumimoji="1" lang="en-US" altLang="ja-JP" dirty="0"/>
              <a:t>Ing</a:t>
            </a:r>
            <a:r>
              <a:rPr lang="en-US" altLang="ja-JP" dirty="0"/>
              <a:t>redients</a:t>
            </a:r>
            <a:r>
              <a:rPr kumimoji="1" lang="en-US" altLang="ja-JP" dirty="0"/>
              <a:t> of </a:t>
            </a:r>
            <a:r>
              <a:rPr kumimoji="1" lang="en-US" altLang="ja-JP" dirty="0">
                <a:latin typeface="Symbol" pitchFamily="2" charset="2"/>
              </a:rPr>
              <a:t>L</a:t>
            </a:r>
            <a:r>
              <a:rPr kumimoji="1" lang="en-US" altLang="ja-JP" dirty="0"/>
              <a:t>N interaction </a:t>
            </a:r>
          </a:p>
          <a:p>
            <a:r>
              <a:rPr kumimoji="1" lang="en-US" altLang="ja-JP" dirty="0"/>
              <a:t>in nuclear medium</a:t>
            </a:r>
            <a:endParaRPr kumimoji="1" lang="ja-JP" altLang="en-US"/>
          </a:p>
        </p:txBody>
      </p:sp>
      <p:sp>
        <p:nvSpPr>
          <p:cNvPr id="80" name="正方形/長方形 79">
            <a:extLst>
              <a:ext uri="{FF2B5EF4-FFF2-40B4-BE49-F238E27FC236}">
                <a16:creationId xmlns:a16="http://schemas.microsoft.com/office/drawing/2014/main" id="{5F1DE678-95DD-B677-81B3-8F80D02AEA3B}"/>
              </a:ext>
            </a:extLst>
          </p:cNvPr>
          <p:cNvSpPr/>
          <p:nvPr/>
        </p:nvSpPr>
        <p:spPr>
          <a:xfrm>
            <a:off x="5618280" y="5483619"/>
            <a:ext cx="440139" cy="346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6AEF8003-E2B1-0E2F-4F6F-98196E6684DC}"/>
              </a:ext>
            </a:extLst>
          </p:cNvPr>
          <p:cNvSpPr txBox="1"/>
          <p:nvPr/>
        </p:nvSpPr>
        <p:spPr>
          <a:xfrm rot="18000000">
            <a:off x="5286573" y="5660944"/>
            <a:ext cx="989373" cy="307777"/>
          </a:xfrm>
          <a:prstGeom prst="rect">
            <a:avLst/>
          </a:prstGeom>
          <a:noFill/>
        </p:spPr>
        <p:txBody>
          <a:bodyPr wrap="none" rtlCol="0">
            <a:spAutoFit/>
          </a:bodyPr>
          <a:lstStyle/>
          <a:p>
            <a:r>
              <a:rPr kumimoji="1" lang="en-US" altLang="ja-JP" sz="1400" dirty="0">
                <a:solidFill>
                  <a:srgbClr val="C00000"/>
                </a:solidFill>
              </a:rPr>
              <a:t>Forbidden</a:t>
            </a:r>
            <a:endParaRPr kumimoji="1" lang="ja-JP" altLang="en-US" sz="1400">
              <a:solidFill>
                <a:srgbClr val="C00000"/>
              </a:solidFill>
            </a:endParaRPr>
          </a:p>
        </p:txBody>
      </p:sp>
    </p:spTree>
    <p:extLst>
      <p:ext uri="{BB962C8B-B14F-4D97-AF65-F5344CB8AC3E}">
        <p14:creationId xmlns:p14="http://schemas.microsoft.com/office/powerpoint/2010/main" val="9698995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05F6C253-317B-DFA7-0E1F-671D30DDD58C}"/>
              </a:ext>
            </a:extLst>
          </p:cNvPr>
          <p:cNvGrpSpPr/>
          <p:nvPr/>
        </p:nvGrpSpPr>
        <p:grpSpPr>
          <a:xfrm>
            <a:off x="-7876863" y="-10485130"/>
            <a:ext cx="16937859" cy="16937859"/>
            <a:chOff x="-5889174" y="-9656026"/>
            <a:chExt cx="16937859" cy="16937859"/>
          </a:xfrm>
        </p:grpSpPr>
        <p:sp>
          <p:nvSpPr>
            <p:cNvPr id="61" name="アーチ 60">
              <a:extLst>
                <a:ext uri="{FF2B5EF4-FFF2-40B4-BE49-F238E27FC236}">
                  <a16:creationId xmlns:a16="http://schemas.microsoft.com/office/drawing/2014/main" id="{D7094D3B-DA8E-9BA9-CA76-054646773BCE}"/>
                </a:ext>
              </a:extLst>
            </p:cNvPr>
            <p:cNvSpPr/>
            <p:nvPr/>
          </p:nvSpPr>
          <p:spPr>
            <a:xfrm flipV="1">
              <a:off x="-5889174" y="-9656026"/>
              <a:ext cx="16937859" cy="16937859"/>
            </a:xfrm>
            <a:prstGeom prst="blockArc">
              <a:avLst>
                <a:gd name="adj1" fmla="val 16494613"/>
                <a:gd name="adj2" fmla="val 18063825"/>
                <a:gd name="adj3" fmla="val 884"/>
              </a:avLst>
            </a:prstGeom>
            <a:gradFill flip="none" rotWithShape="1">
              <a:gsLst>
                <a:gs pos="39000">
                  <a:srgbClr val="EDF1F9"/>
                </a:gs>
                <a:gs pos="0">
                  <a:schemeClr val="accent5"/>
                </a:gs>
                <a:gs pos="57000">
                  <a:srgbClr val="FFFFFF"/>
                </a:gs>
                <a:gs pos="75000">
                  <a:schemeClr val="accent4">
                    <a:lumMod val="20000"/>
                    <a:lumOff val="80000"/>
                  </a:schemeClr>
                </a:gs>
                <a:gs pos="100000">
                  <a:srgbClr val="FFC000"/>
                </a:gs>
              </a:gsLst>
              <a:lin ang="0" scaled="1"/>
              <a:tileRect/>
            </a:gra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62" name="三角形 61">
              <a:extLst>
                <a:ext uri="{FF2B5EF4-FFF2-40B4-BE49-F238E27FC236}">
                  <a16:creationId xmlns:a16="http://schemas.microsoft.com/office/drawing/2014/main" id="{D312E08A-A51A-CA88-9662-F8B9B775B622}"/>
                </a:ext>
              </a:extLst>
            </p:cNvPr>
            <p:cNvSpPr/>
            <p:nvPr/>
          </p:nvSpPr>
          <p:spPr>
            <a:xfrm rot="3626280">
              <a:off x="6699716" y="5852667"/>
              <a:ext cx="526328" cy="275910"/>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sp>
        <p:nvSpPr>
          <p:cNvPr id="4" name="テキスト ボックス 3">
            <a:extLst>
              <a:ext uri="{FF2B5EF4-FFF2-40B4-BE49-F238E27FC236}">
                <a16:creationId xmlns:a16="http://schemas.microsoft.com/office/drawing/2014/main" id="{8B6C269A-CB48-E684-14A7-544FC9F4D3DE}"/>
              </a:ext>
            </a:extLst>
          </p:cNvPr>
          <p:cNvSpPr txBox="1"/>
          <p:nvPr/>
        </p:nvSpPr>
        <p:spPr>
          <a:xfrm>
            <a:off x="1869327" y="3820513"/>
            <a:ext cx="400918"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r>
              <a:rPr kumimoji="0" lang="en-US" altLang="ja-JP" b="1" kern="0" dirty="0">
                <a:solidFill>
                  <a:srgbClr val="000000"/>
                </a:solidFill>
                <a:latin typeface="Symbol" panose="05050102010706020507" pitchFamily="18" charset="2"/>
              </a:rPr>
              <a:t> </a:t>
            </a:r>
            <a:endParaRPr lang="ja-JP" altLang="en-US" kern="0" baseline="-25000" dirty="0">
              <a:solidFill>
                <a:srgbClr val="000000"/>
              </a:solidFill>
            </a:endParaRPr>
          </a:p>
        </p:txBody>
      </p:sp>
      <p:grpSp>
        <p:nvGrpSpPr>
          <p:cNvPr id="6" name="グループ化 5">
            <a:extLst>
              <a:ext uri="{FF2B5EF4-FFF2-40B4-BE49-F238E27FC236}">
                <a16:creationId xmlns:a16="http://schemas.microsoft.com/office/drawing/2014/main" id="{90A805A6-BC91-BA7A-9070-0078E194D375}"/>
              </a:ext>
            </a:extLst>
          </p:cNvPr>
          <p:cNvGrpSpPr/>
          <p:nvPr/>
        </p:nvGrpSpPr>
        <p:grpSpPr>
          <a:xfrm>
            <a:off x="2519844" y="5522112"/>
            <a:ext cx="1393945" cy="1033828"/>
            <a:chOff x="9358848" y="4891632"/>
            <a:chExt cx="1995580" cy="1480035"/>
          </a:xfrm>
        </p:grpSpPr>
        <p:grpSp>
          <p:nvGrpSpPr>
            <p:cNvPr id="7" name="グループ化 6">
              <a:extLst>
                <a:ext uri="{FF2B5EF4-FFF2-40B4-BE49-F238E27FC236}">
                  <a16:creationId xmlns:a16="http://schemas.microsoft.com/office/drawing/2014/main" id="{FB4DD17E-F3DC-8BBE-B779-EF83EB6AD498}"/>
                </a:ext>
              </a:extLst>
            </p:cNvPr>
            <p:cNvGrpSpPr/>
            <p:nvPr/>
          </p:nvGrpSpPr>
          <p:grpSpPr>
            <a:xfrm>
              <a:off x="9358848" y="5022486"/>
              <a:ext cx="1995580" cy="1295554"/>
              <a:chOff x="8113217" y="5327624"/>
              <a:chExt cx="1995580" cy="1295554"/>
            </a:xfrm>
          </p:grpSpPr>
          <p:cxnSp>
            <p:nvCxnSpPr>
              <p:cNvPr id="11" name="直線矢印コネクタ 10">
                <a:extLst>
                  <a:ext uri="{FF2B5EF4-FFF2-40B4-BE49-F238E27FC236}">
                    <a16:creationId xmlns:a16="http://schemas.microsoft.com/office/drawing/2014/main" id="{DEF7780D-B1C5-0A97-CDF4-500E7BCCB2B5}"/>
                  </a:ext>
                </a:extLst>
              </p:cNvPr>
              <p:cNvCxnSpPr>
                <a:cxnSpLocks/>
              </p:cNvCxnSpPr>
              <p:nvPr/>
            </p:nvCxnSpPr>
            <p:spPr>
              <a:xfrm flipV="1">
                <a:off x="8113217" y="6437955"/>
                <a:ext cx="804156" cy="4929"/>
              </a:xfrm>
              <a:prstGeom prst="straightConnector1">
                <a:avLst/>
              </a:prstGeom>
              <a:noFill/>
              <a:ln w="6350" cap="flat" cmpd="sng" algn="ctr">
                <a:solidFill>
                  <a:srgbClr val="000000"/>
                </a:solidFill>
                <a:prstDash val="solid"/>
                <a:miter lim="800000"/>
                <a:tailEnd type="triangle"/>
              </a:ln>
              <a:effectLst/>
            </p:spPr>
          </p:cxnSp>
          <p:cxnSp>
            <p:nvCxnSpPr>
              <p:cNvPr id="12" name="直線矢印コネクタ 11">
                <a:extLst>
                  <a:ext uri="{FF2B5EF4-FFF2-40B4-BE49-F238E27FC236}">
                    <a16:creationId xmlns:a16="http://schemas.microsoft.com/office/drawing/2014/main" id="{D2E6017E-DD10-0683-6877-540D5E217638}"/>
                  </a:ext>
                </a:extLst>
              </p:cNvPr>
              <p:cNvCxnSpPr>
                <a:cxnSpLocks/>
              </p:cNvCxnSpPr>
              <p:nvPr/>
            </p:nvCxnSpPr>
            <p:spPr>
              <a:xfrm>
                <a:off x="8923307" y="6435294"/>
                <a:ext cx="1079213" cy="187884"/>
              </a:xfrm>
              <a:prstGeom prst="straightConnector1">
                <a:avLst/>
              </a:prstGeom>
              <a:noFill/>
              <a:ln w="6350" cap="flat" cmpd="sng" algn="ctr">
                <a:solidFill>
                  <a:srgbClr val="000000"/>
                </a:solidFill>
                <a:prstDash val="solid"/>
                <a:miter lim="800000"/>
                <a:tailEnd type="triangle"/>
              </a:ln>
              <a:effectLst/>
            </p:spPr>
          </p:cxnSp>
          <p:cxnSp>
            <p:nvCxnSpPr>
              <p:cNvPr id="13" name="直線矢印コネクタ 12">
                <a:extLst>
                  <a:ext uri="{FF2B5EF4-FFF2-40B4-BE49-F238E27FC236}">
                    <a16:creationId xmlns:a16="http://schemas.microsoft.com/office/drawing/2014/main" id="{B31F636C-20FD-286D-8F24-E54D3C3D3348}"/>
                  </a:ext>
                </a:extLst>
              </p:cNvPr>
              <p:cNvCxnSpPr>
                <a:cxnSpLocks/>
              </p:cNvCxnSpPr>
              <p:nvPr/>
            </p:nvCxnSpPr>
            <p:spPr>
              <a:xfrm flipV="1">
                <a:off x="8892694" y="5327624"/>
                <a:ext cx="287333" cy="813329"/>
              </a:xfrm>
              <a:prstGeom prst="straightConnector1">
                <a:avLst/>
              </a:prstGeom>
              <a:noFill/>
              <a:ln w="6350" cap="flat" cmpd="sng" algn="ctr">
                <a:solidFill>
                  <a:srgbClr val="000000"/>
                </a:solidFill>
                <a:prstDash val="solid"/>
                <a:miter lim="800000"/>
                <a:tailEnd type="triangle"/>
              </a:ln>
              <a:effectLst/>
            </p:spPr>
          </p:cxnSp>
          <p:sp>
            <p:nvSpPr>
              <p:cNvPr id="14" name="円/楕円 13">
                <a:extLst>
                  <a:ext uri="{FF2B5EF4-FFF2-40B4-BE49-F238E27FC236}">
                    <a16:creationId xmlns:a16="http://schemas.microsoft.com/office/drawing/2014/main" id="{6B28E9D6-8B41-5B16-5E3B-60791FBEE141}"/>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sp>
            <p:nvSpPr>
              <p:cNvPr id="15" name="円/楕円 13">
                <a:extLst>
                  <a:ext uri="{FF2B5EF4-FFF2-40B4-BE49-F238E27FC236}">
                    <a16:creationId xmlns:a16="http://schemas.microsoft.com/office/drawing/2014/main" id="{C3CCB3B3-F9C0-99F9-9E35-FC3651A03499}"/>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cxnSp>
            <p:nvCxnSpPr>
              <p:cNvPr id="16" name="直線コネクタ 15">
                <a:extLst>
                  <a:ext uri="{FF2B5EF4-FFF2-40B4-BE49-F238E27FC236}">
                    <a16:creationId xmlns:a16="http://schemas.microsoft.com/office/drawing/2014/main" id="{A8DDDE30-DC14-E415-27E4-E8E7A8B24BA9}"/>
                  </a:ext>
                </a:extLst>
              </p:cNvPr>
              <p:cNvCxnSpPr>
                <a:cxnSpLocks/>
              </p:cNvCxnSpPr>
              <p:nvPr/>
            </p:nvCxnSpPr>
            <p:spPr>
              <a:xfrm flipH="1">
                <a:off x="8813059" y="6232155"/>
                <a:ext cx="39555" cy="128160"/>
              </a:xfrm>
              <a:prstGeom prst="line">
                <a:avLst/>
              </a:prstGeom>
              <a:noFill/>
              <a:ln w="25400" cap="flat" cmpd="sng" algn="ctr">
                <a:solidFill>
                  <a:srgbClr val="FFFFFF"/>
                </a:solidFill>
                <a:prstDash val="solid"/>
                <a:miter lim="800000"/>
              </a:ln>
              <a:effectLst>
                <a:glow rad="12700">
                  <a:srgbClr val="FFFFFF"/>
                </a:glow>
              </a:effectLst>
            </p:spPr>
          </p:cxnSp>
          <p:sp>
            <p:nvSpPr>
              <p:cNvPr id="17" name="テキスト ボックス 16">
                <a:extLst>
                  <a:ext uri="{FF2B5EF4-FFF2-40B4-BE49-F238E27FC236}">
                    <a16:creationId xmlns:a16="http://schemas.microsoft.com/office/drawing/2014/main" id="{537CAAAE-FC40-F10A-DD74-53FF317488FC}"/>
                  </a:ext>
                </a:extLst>
              </p:cNvPr>
              <p:cNvSpPr txBox="1"/>
              <p:nvPr/>
            </p:nvSpPr>
            <p:spPr>
              <a:xfrm>
                <a:off x="9617235" y="5848503"/>
                <a:ext cx="491562" cy="528738"/>
              </a:xfrm>
              <a:prstGeom prst="rect">
                <a:avLst/>
              </a:prstGeom>
              <a:noFill/>
            </p:spPr>
            <p:txBody>
              <a:bodyPr wrap="none" rtlCol="0">
                <a:spAutoFit/>
              </a:bodyPr>
              <a:lstStyle/>
              <a:p>
                <a:pPr>
                  <a:defRPr/>
                </a:pPr>
                <a:r>
                  <a:rPr lang="en-US" altLang="ja-JP" kern="0" dirty="0">
                    <a:solidFill>
                      <a:prstClr val="black"/>
                    </a:solidFill>
                    <a:latin typeface="Symbol" pitchFamily="2" charset="2"/>
                  </a:rPr>
                  <a:t>L</a:t>
                </a:r>
                <a:endParaRPr lang="ja-JP" altLang="en-US" kern="0" baseline="30000">
                  <a:solidFill>
                    <a:prstClr val="black"/>
                  </a:solidFill>
                  <a:latin typeface="Symbol" pitchFamily="2" charset="2"/>
                </a:endParaRPr>
              </a:p>
            </p:txBody>
          </p:sp>
        </p:grpSp>
        <p:sp>
          <p:nvSpPr>
            <p:cNvPr id="8" name="テキスト ボックス 7">
              <a:extLst>
                <a:ext uri="{FF2B5EF4-FFF2-40B4-BE49-F238E27FC236}">
                  <a16:creationId xmlns:a16="http://schemas.microsoft.com/office/drawing/2014/main" id="{BD1EE31E-2BF3-8836-4612-9EAAF9353B55}"/>
                </a:ext>
              </a:extLst>
            </p:cNvPr>
            <p:cNvSpPr txBox="1"/>
            <p:nvPr/>
          </p:nvSpPr>
          <p:spPr>
            <a:xfrm>
              <a:off x="10568342" y="4891632"/>
              <a:ext cx="447958" cy="528738"/>
            </a:xfrm>
            <a:prstGeom prst="rect">
              <a:avLst/>
            </a:prstGeom>
            <a:noFill/>
          </p:spPr>
          <p:txBody>
            <a:bodyPr wrap="none" rtlCol="0">
              <a:spAutoFit/>
            </a:bodyPr>
            <a:lstStyle/>
            <a:p>
              <a:pPr>
                <a:defRPr/>
              </a:pPr>
              <a:r>
                <a:rPr lang="en-US" altLang="ja-JP" kern="0" dirty="0">
                  <a:solidFill>
                    <a:prstClr val="black"/>
                  </a:solidFill>
                </a:rPr>
                <a:t>p</a:t>
              </a:r>
              <a:endParaRPr lang="ja-JP" altLang="en-US" kern="0">
                <a:solidFill>
                  <a:prstClr val="black"/>
                </a:solidFill>
              </a:endParaRPr>
            </a:p>
          </p:txBody>
        </p:sp>
        <p:sp>
          <p:nvSpPr>
            <p:cNvPr id="9" name="円/楕円 24">
              <a:extLst>
                <a:ext uri="{FF2B5EF4-FFF2-40B4-BE49-F238E27FC236}">
                  <a16:creationId xmlns:a16="http://schemas.microsoft.com/office/drawing/2014/main" id="{667452B7-8A83-CC75-A1EE-EBAB99F42CAC}"/>
                </a:ext>
              </a:extLst>
            </p:cNvPr>
            <p:cNvSpPr/>
            <p:nvPr/>
          </p:nvSpPr>
          <p:spPr>
            <a:xfrm>
              <a:off x="9883687" y="6030415"/>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sp>
          <p:nvSpPr>
            <p:cNvPr id="10" name="円/楕円 24">
              <a:extLst>
                <a:ext uri="{FF2B5EF4-FFF2-40B4-BE49-F238E27FC236}">
                  <a16:creationId xmlns:a16="http://schemas.microsoft.com/office/drawing/2014/main" id="{8BAD734E-4B2D-0C48-AC4C-3638995A07D4}"/>
                </a:ext>
              </a:extLst>
            </p:cNvPr>
            <p:cNvSpPr/>
            <p:nvPr/>
          </p:nvSpPr>
          <p:spPr>
            <a:xfrm>
              <a:off x="10736736" y="6134083"/>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grpSp>
      <p:grpSp>
        <p:nvGrpSpPr>
          <p:cNvPr id="20" name="グループ化 19">
            <a:extLst>
              <a:ext uri="{FF2B5EF4-FFF2-40B4-BE49-F238E27FC236}">
                <a16:creationId xmlns:a16="http://schemas.microsoft.com/office/drawing/2014/main" id="{5EDB1A23-3706-E5CF-C06E-F807B07F6558}"/>
              </a:ext>
            </a:extLst>
          </p:cNvPr>
          <p:cNvGrpSpPr/>
          <p:nvPr/>
        </p:nvGrpSpPr>
        <p:grpSpPr>
          <a:xfrm>
            <a:off x="329744" y="1294630"/>
            <a:ext cx="4392778" cy="3586608"/>
            <a:chOff x="1883746" y="2538223"/>
            <a:chExt cx="4392778" cy="3586608"/>
          </a:xfrm>
        </p:grpSpPr>
        <p:sp>
          <p:nvSpPr>
            <p:cNvPr id="21" name="テキスト ボックス 20">
              <a:extLst>
                <a:ext uri="{FF2B5EF4-FFF2-40B4-BE49-F238E27FC236}">
                  <a16:creationId xmlns:a16="http://schemas.microsoft.com/office/drawing/2014/main" id="{EECE6847-815D-1304-90D0-557ACAA6BA93}"/>
                </a:ext>
              </a:extLst>
            </p:cNvPr>
            <p:cNvSpPr txBox="1"/>
            <p:nvPr/>
          </p:nvSpPr>
          <p:spPr>
            <a:xfrm>
              <a:off x="5769485" y="5460773"/>
              <a:ext cx="507039"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 r</a:t>
              </a:r>
              <a:endParaRPr lang="ja-JP" altLang="en-US" i="1" kern="0" dirty="0">
                <a:solidFill>
                  <a:srgbClr val="000000"/>
                </a:solidFill>
                <a:latin typeface="Meiryo"/>
              </a:endParaRPr>
            </a:p>
          </p:txBody>
        </p:sp>
        <p:cxnSp>
          <p:nvCxnSpPr>
            <p:cNvPr id="22" name="直線矢印コネクタ 21">
              <a:extLst>
                <a:ext uri="{FF2B5EF4-FFF2-40B4-BE49-F238E27FC236}">
                  <a16:creationId xmlns:a16="http://schemas.microsoft.com/office/drawing/2014/main" id="{BD0CC5E4-E10F-BE06-3DAA-E92DAC6F4C06}"/>
                </a:ext>
              </a:extLst>
            </p:cNvPr>
            <p:cNvCxnSpPr>
              <a:cxnSpLocks/>
            </p:cNvCxnSpPr>
            <p:nvPr/>
          </p:nvCxnSpPr>
          <p:spPr>
            <a:xfrm>
              <a:off x="2532286" y="5421277"/>
              <a:ext cx="3534748" cy="0"/>
            </a:xfrm>
            <a:prstGeom prst="straightConnector1">
              <a:avLst/>
            </a:prstGeom>
            <a:noFill/>
            <a:ln w="19050" cap="flat" cmpd="sng" algn="ctr">
              <a:solidFill>
                <a:srgbClr val="000000"/>
              </a:solidFill>
              <a:prstDash val="solid"/>
              <a:miter lim="800000"/>
              <a:headEnd type="none" w="med" len="med"/>
              <a:tailEnd type="arrow" w="med" len="med"/>
            </a:ln>
            <a:effectLst/>
          </p:spPr>
        </p:cxnSp>
        <p:sp>
          <p:nvSpPr>
            <p:cNvPr id="23" name="テキスト ボックス 22">
              <a:extLst>
                <a:ext uri="{FF2B5EF4-FFF2-40B4-BE49-F238E27FC236}">
                  <a16:creationId xmlns:a16="http://schemas.microsoft.com/office/drawing/2014/main" id="{4154BE9B-6535-7D05-957F-05A50D190DF3}"/>
                </a:ext>
              </a:extLst>
            </p:cNvPr>
            <p:cNvSpPr txBox="1"/>
            <p:nvPr/>
          </p:nvSpPr>
          <p:spPr>
            <a:xfrm>
              <a:off x="2186150" y="5304015"/>
              <a:ext cx="346136" cy="369332"/>
            </a:xfrm>
            <a:prstGeom prst="rect">
              <a:avLst/>
            </a:prstGeom>
            <a:noFill/>
          </p:spPr>
          <p:txBody>
            <a:bodyPr wrap="square">
              <a:spAutoFit/>
            </a:bodyPr>
            <a:lstStyle/>
            <a:p>
              <a:pPr>
                <a:defRPr/>
              </a:pPr>
              <a:r>
                <a:rPr lang="en-US" altLang="ja-JP" b="1" dirty="0">
                  <a:solidFill>
                    <a:srgbClr val="000000"/>
                  </a:solidFill>
                  <a:latin typeface="Meiryo"/>
                </a:rPr>
                <a:t>0</a:t>
              </a:r>
              <a:endParaRPr lang="ja-JP" altLang="en-US" dirty="0">
                <a:solidFill>
                  <a:srgbClr val="000000"/>
                </a:solidFill>
                <a:latin typeface="Meiryo"/>
              </a:endParaRPr>
            </a:p>
          </p:txBody>
        </p:sp>
        <p:cxnSp>
          <p:nvCxnSpPr>
            <p:cNvPr id="24" name="直線コネクタ 23">
              <a:extLst>
                <a:ext uri="{FF2B5EF4-FFF2-40B4-BE49-F238E27FC236}">
                  <a16:creationId xmlns:a16="http://schemas.microsoft.com/office/drawing/2014/main" id="{BE314803-E311-A8C4-BD65-6012F1A8DBA0}"/>
                </a:ext>
              </a:extLst>
            </p:cNvPr>
            <p:cNvCxnSpPr>
              <a:cxnSpLocks/>
            </p:cNvCxnSpPr>
            <p:nvPr/>
          </p:nvCxnSpPr>
          <p:spPr>
            <a:xfrm flipV="1">
              <a:off x="2532286" y="3116702"/>
              <a:ext cx="0" cy="3008129"/>
            </a:xfrm>
            <a:prstGeom prst="line">
              <a:avLst/>
            </a:prstGeom>
            <a:noFill/>
            <a:ln w="19050" cap="flat" cmpd="sng" algn="ctr">
              <a:solidFill>
                <a:srgbClr val="000000"/>
              </a:solidFill>
              <a:prstDash val="solid"/>
              <a:miter lim="800000"/>
              <a:headEnd type="none" w="med" len="med"/>
              <a:tailEnd type="arrow" w="med" len="med"/>
            </a:ln>
            <a:effectLst/>
          </p:spPr>
        </p:cxnSp>
        <p:sp>
          <p:nvSpPr>
            <p:cNvPr id="25" name="テキスト ボックス 24">
              <a:extLst>
                <a:ext uri="{FF2B5EF4-FFF2-40B4-BE49-F238E27FC236}">
                  <a16:creationId xmlns:a16="http://schemas.microsoft.com/office/drawing/2014/main" id="{581FE3EB-5D2F-C0C6-DAAC-4D90D703443F}"/>
                </a:ext>
              </a:extLst>
            </p:cNvPr>
            <p:cNvSpPr txBox="1"/>
            <p:nvPr/>
          </p:nvSpPr>
          <p:spPr>
            <a:xfrm rot="16200000">
              <a:off x="470126" y="3951843"/>
              <a:ext cx="3165793" cy="338554"/>
            </a:xfrm>
            <a:prstGeom prst="rect">
              <a:avLst/>
            </a:prstGeom>
            <a:noFill/>
          </p:spPr>
          <p:txBody>
            <a:bodyPr wrap="square">
              <a:spAutoFit/>
            </a:bodyPr>
            <a:lstStyle/>
            <a:p>
              <a:pPr>
                <a:defRPr/>
              </a:pPr>
              <a:r>
                <a:rPr lang="en-US" altLang="ja-JP" sz="1600" b="1" dirty="0">
                  <a:solidFill>
                    <a:srgbClr val="000000"/>
                  </a:solidFill>
                  <a:latin typeface="Symbol" pitchFamily="2" charset="2"/>
                </a:rPr>
                <a:t>L</a:t>
              </a:r>
              <a:r>
                <a:rPr lang="en-US" altLang="ja-JP" sz="1600" b="1" dirty="0">
                  <a:solidFill>
                    <a:srgbClr val="000000"/>
                  </a:solidFill>
                  <a:latin typeface="Meiryo"/>
                </a:rPr>
                <a:t> single particle energy</a:t>
              </a:r>
              <a:endParaRPr lang="ja-JP" altLang="en-US" sz="1600" b="1" dirty="0">
                <a:solidFill>
                  <a:srgbClr val="000000"/>
                </a:solidFill>
                <a:latin typeface="Meiryo"/>
              </a:endParaRPr>
            </a:p>
          </p:txBody>
        </p:sp>
      </p:grpSp>
      <p:grpSp>
        <p:nvGrpSpPr>
          <p:cNvPr id="135" name="グループ化 134">
            <a:extLst>
              <a:ext uri="{FF2B5EF4-FFF2-40B4-BE49-F238E27FC236}">
                <a16:creationId xmlns:a16="http://schemas.microsoft.com/office/drawing/2014/main" id="{7F8AD315-631E-24DD-9E81-F14A7B5FFDD7}"/>
              </a:ext>
            </a:extLst>
          </p:cNvPr>
          <p:cNvGrpSpPr/>
          <p:nvPr/>
        </p:nvGrpSpPr>
        <p:grpSpPr>
          <a:xfrm>
            <a:off x="991348" y="5625637"/>
            <a:ext cx="4484896" cy="742565"/>
            <a:chOff x="2257478" y="4725829"/>
            <a:chExt cx="4484896" cy="742565"/>
          </a:xfrm>
        </p:grpSpPr>
        <p:sp>
          <p:nvSpPr>
            <p:cNvPr id="27" name="テキスト ボックス 26">
              <a:extLst>
                <a:ext uri="{FF2B5EF4-FFF2-40B4-BE49-F238E27FC236}">
                  <a16:creationId xmlns:a16="http://schemas.microsoft.com/office/drawing/2014/main" id="{08CCDE00-EC86-5D45-86B1-9676518DEA18}"/>
                </a:ext>
              </a:extLst>
            </p:cNvPr>
            <p:cNvSpPr txBox="1"/>
            <p:nvPr/>
          </p:nvSpPr>
          <p:spPr>
            <a:xfrm>
              <a:off x="5552625" y="4907186"/>
              <a:ext cx="1189749" cy="307777"/>
            </a:xfrm>
            <a:prstGeom prst="rect">
              <a:avLst/>
            </a:prstGeom>
            <a:noFill/>
          </p:spPr>
          <p:txBody>
            <a:bodyPr wrap="none" rtlCol="0">
              <a:spAutoFit/>
            </a:bodyPr>
            <a:lstStyle/>
            <a:p>
              <a:r>
                <a:rPr lang="en-US" altLang="ja-JP" sz="1400" b="1" dirty="0"/>
                <a:t>Momentum</a:t>
              </a:r>
              <a:r>
                <a:rPr lang="ja-JP" altLang="en-US" sz="1400" b="1"/>
                <a:t> </a:t>
              </a:r>
              <a:endParaRPr lang="en-US" altLang="ja-JP" sz="1400" b="1" dirty="0"/>
            </a:p>
          </p:txBody>
        </p:sp>
        <p:grpSp>
          <p:nvGrpSpPr>
            <p:cNvPr id="134" name="グループ化 133">
              <a:extLst>
                <a:ext uri="{FF2B5EF4-FFF2-40B4-BE49-F238E27FC236}">
                  <a16:creationId xmlns:a16="http://schemas.microsoft.com/office/drawing/2014/main" id="{31E29031-8D26-E739-4FBB-C727EEE42720}"/>
                </a:ext>
              </a:extLst>
            </p:cNvPr>
            <p:cNvGrpSpPr/>
            <p:nvPr/>
          </p:nvGrpSpPr>
          <p:grpSpPr>
            <a:xfrm>
              <a:off x="2257478" y="4725829"/>
              <a:ext cx="4322582" cy="742565"/>
              <a:chOff x="2257478" y="4725829"/>
              <a:chExt cx="4322582" cy="742565"/>
            </a:xfrm>
          </p:grpSpPr>
          <p:cxnSp>
            <p:nvCxnSpPr>
              <p:cNvPr id="26" name="直線矢印コネクタ 25">
                <a:extLst>
                  <a:ext uri="{FF2B5EF4-FFF2-40B4-BE49-F238E27FC236}">
                    <a16:creationId xmlns:a16="http://schemas.microsoft.com/office/drawing/2014/main" id="{0D891A05-9183-D7DA-3F4D-4F1EA0F1681D}"/>
                  </a:ext>
                </a:extLst>
              </p:cNvPr>
              <p:cNvCxnSpPr>
                <a:cxnSpLocks/>
              </p:cNvCxnSpPr>
              <p:nvPr/>
            </p:nvCxnSpPr>
            <p:spPr>
              <a:xfrm>
                <a:off x="2257478" y="4929969"/>
                <a:ext cx="3571297" cy="0"/>
              </a:xfrm>
              <a:prstGeom prst="straightConnector1">
                <a:avLst/>
              </a:prstGeom>
              <a:noFill/>
              <a:ln w="19050" cap="flat" cmpd="sng" algn="ctr">
                <a:solidFill>
                  <a:srgbClr val="000000"/>
                </a:solidFill>
                <a:prstDash val="solid"/>
                <a:miter lim="800000"/>
                <a:headEnd type="none" w="med" len="med"/>
                <a:tailEnd type="arrow" w="med" len="med"/>
              </a:ln>
              <a:effectLst/>
            </p:spPr>
          </p:cxnSp>
          <p:cxnSp>
            <p:nvCxnSpPr>
              <p:cNvPr id="28" name="直線コネクタ 27">
                <a:extLst>
                  <a:ext uri="{FF2B5EF4-FFF2-40B4-BE49-F238E27FC236}">
                    <a16:creationId xmlns:a16="http://schemas.microsoft.com/office/drawing/2014/main" id="{C162E612-C7C5-A5FD-3A3C-288A0C9B91A2}"/>
                  </a:ext>
                </a:extLst>
              </p:cNvPr>
              <p:cNvCxnSpPr/>
              <p:nvPr/>
            </p:nvCxnSpPr>
            <p:spPr>
              <a:xfrm>
                <a:off x="3097054" y="4740216"/>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9262CEF1-C183-FCE6-70D7-511357B61E07}"/>
                  </a:ext>
                </a:extLst>
              </p:cNvPr>
              <p:cNvSpPr txBox="1"/>
              <p:nvPr/>
            </p:nvSpPr>
            <p:spPr>
              <a:xfrm>
                <a:off x="2635952" y="5034567"/>
                <a:ext cx="1287532" cy="369332"/>
              </a:xfrm>
              <a:prstGeom prst="rect">
                <a:avLst/>
              </a:prstGeom>
              <a:noFill/>
            </p:spPr>
            <p:txBody>
              <a:bodyPr wrap="none" rtlCol="0">
                <a:spAutoFit/>
              </a:bodyPr>
              <a:lstStyle/>
              <a:p>
                <a:r>
                  <a:rPr lang="en-US" altLang="ja-JP" dirty="0"/>
                  <a:t>270 MeV/c</a:t>
                </a:r>
                <a:endParaRPr lang="ja-JP" altLang="en-US"/>
              </a:p>
            </p:txBody>
          </p:sp>
          <p:cxnSp>
            <p:nvCxnSpPr>
              <p:cNvPr id="30" name="直線コネクタ 29">
                <a:extLst>
                  <a:ext uri="{FF2B5EF4-FFF2-40B4-BE49-F238E27FC236}">
                    <a16:creationId xmlns:a16="http://schemas.microsoft.com/office/drawing/2014/main" id="{41E9B808-3238-7133-A08A-15938ED9475F}"/>
                  </a:ext>
                </a:extLst>
              </p:cNvPr>
              <p:cNvCxnSpPr/>
              <p:nvPr/>
            </p:nvCxnSpPr>
            <p:spPr>
              <a:xfrm>
                <a:off x="5550807" y="4725829"/>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72DF3D8B-C5AC-AAD8-5023-F4DB28320994}"/>
                  </a:ext>
                </a:extLst>
              </p:cNvPr>
              <p:cNvSpPr txBox="1"/>
              <p:nvPr/>
            </p:nvSpPr>
            <p:spPr>
              <a:xfrm>
                <a:off x="5292528" y="5099062"/>
                <a:ext cx="1287532" cy="369332"/>
              </a:xfrm>
              <a:prstGeom prst="rect">
                <a:avLst/>
              </a:prstGeom>
              <a:noFill/>
            </p:spPr>
            <p:txBody>
              <a:bodyPr wrap="none" rtlCol="0">
                <a:spAutoFit/>
              </a:bodyPr>
              <a:lstStyle/>
              <a:p>
                <a:r>
                  <a:rPr lang="en-US" altLang="ja-JP" dirty="0"/>
                  <a:t>570 MeV/c</a:t>
                </a:r>
                <a:endParaRPr lang="ja-JP" altLang="en-US"/>
              </a:p>
            </p:txBody>
          </p:sp>
        </p:grpSp>
      </p:grpSp>
      <p:sp>
        <p:nvSpPr>
          <p:cNvPr id="32" name="テキスト ボックス 31">
            <a:extLst>
              <a:ext uri="{FF2B5EF4-FFF2-40B4-BE49-F238E27FC236}">
                <a16:creationId xmlns:a16="http://schemas.microsoft.com/office/drawing/2014/main" id="{D04A19E7-8C86-E585-776D-887D20906C7F}"/>
              </a:ext>
            </a:extLst>
          </p:cNvPr>
          <p:cNvSpPr txBox="1"/>
          <p:nvPr/>
        </p:nvSpPr>
        <p:spPr>
          <a:xfrm>
            <a:off x="4014280" y="4574845"/>
            <a:ext cx="611296" cy="369332"/>
          </a:xfrm>
          <a:prstGeom prst="rect">
            <a:avLst/>
          </a:prstGeom>
          <a:noFill/>
        </p:spPr>
        <p:txBody>
          <a:bodyPr wrap="square">
            <a:spAutoFit/>
          </a:bodyPr>
          <a:lstStyle/>
          <a:p>
            <a:r>
              <a:rPr kumimoji="0" lang="en-US" altLang="ja-JP" b="1" kern="0" dirty="0">
                <a:solidFill>
                  <a:srgbClr val="000000"/>
                </a:solidFill>
                <a:latin typeface="Symbol" panose="05050102010706020507" pitchFamily="18" charset="2"/>
              </a:rPr>
              <a:t>5</a:t>
            </a: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endParaRPr lang="ja-JP" altLang="en-US"/>
          </a:p>
        </p:txBody>
      </p:sp>
      <p:cxnSp>
        <p:nvCxnSpPr>
          <p:cNvPr id="33" name="直線コネクタ 32">
            <a:extLst>
              <a:ext uri="{FF2B5EF4-FFF2-40B4-BE49-F238E27FC236}">
                <a16:creationId xmlns:a16="http://schemas.microsoft.com/office/drawing/2014/main" id="{5D8A48AA-412F-0353-5F22-B6DAD95CD62F}"/>
              </a:ext>
            </a:extLst>
          </p:cNvPr>
          <p:cNvCxnSpPr>
            <a:cxnSpLocks/>
          </p:cNvCxnSpPr>
          <p:nvPr/>
        </p:nvCxnSpPr>
        <p:spPr>
          <a:xfrm>
            <a:off x="1870060" y="2687494"/>
            <a:ext cx="0" cy="209408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A7A9B303-2CBD-A3A1-D1C7-E9362AC21232}"/>
              </a:ext>
            </a:extLst>
          </p:cNvPr>
          <p:cNvCxnSpPr>
            <a:cxnSpLocks/>
          </p:cNvCxnSpPr>
          <p:nvPr/>
        </p:nvCxnSpPr>
        <p:spPr>
          <a:xfrm>
            <a:off x="4187929" y="2037931"/>
            <a:ext cx="0" cy="253617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FE1DF4A9-3596-5595-2468-0F10276DC429}"/>
              </a:ext>
            </a:extLst>
          </p:cNvPr>
          <p:cNvSpPr txBox="1"/>
          <p:nvPr/>
        </p:nvSpPr>
        <p:spPr>
          <a:xfrm>
            <a:off x="1116892" y="5003963"/>
            <a:ext cx="2925801"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free space</a:t>
            </a:r>
            <a:endParaRPr lang="ja-JP" altLang="en-US" sz="2000" b="1" u="sng">
              <a:solidFill>
                <a:srgbClr val="C00000"/>
              </a:solidFill>
              <a:latin typeface="Meiryo"/>
            </a:endParaRPr>
          </a:p>
        </p:txBody>
      </p:sp>
      <p:cxnSp>
        <p:nvCxnSpPr>
          <p:cNvPr id="138" name="直線矢印コネクタ 137">
            <a:extLst>
              <a:ext uri="{FF2B5EF4-FFF2-40B4-BE49-F238E27FC236}">
                <a16:creationId xmlns:a16="http://schemas.microsoft.com/office/drawing/2014/main" id="{B3351ED9-1F37-2B99-E01C-1C112A38642C}"/>
              </a:ext>
            </a:extLst>
          </p:cNvPr>
          <p:cNvCxnSpPr/>
          <p:nvPr/>
        </p:nvCxnSpPr>
        <p:spPr>
          <a:xfrm>
            <a:off x="991347" y="5085190"/>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39" name="直線矢印コネクタ 138">
            <a:extLst>
              <a:ext uri="{FF2B5EF4-FFF2-40B4-BE49-F238E27FC236}">
                <a16:creationId xmlns:a16="http://schemas.microsoft.com/office/drawing/2014/main" id="{04F7F161-9367-462E-6737-F8FC13D22C09}"/>
              </a:ext>
            </a:extLst>
          </p:cNvPr>
          <p:cNvCxnSpPr>
            <a:cxnSpLocks/>
          </p:cNvCxnSpPr>
          <p:nvPr/>
        </p:nvCxnSpPr>
        <p:spPr>
          <a:xfrm flipV="1">
            <a:off x="986991" y="5773172"/>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0" name="テキスト ボックス 139">
            <a:extLst>
              <a:ext uri="{FF2B5EF4-FFF2-40B4-BE49-F238E27FC236}">
                <a16:creationId xmlns:a16="http://schemas.microsoft.com/office/drawing/2014/main" id="{A5EBDD97-8373-B4E4-DB35-0B9384D9F649}"/>
              </a:ext>
            </a:extLst>
          </p:cNvPr>
          <p:cNvSpPr txBox="1"/>
          <p:nvPr/>
        </p:nvSpPr>
        <p:spPr>
          <a:xfrm rot="16200000">
            <a:off x="233573" y="5064035"/>
            <a:ext cx="1003801" cy="338554"/>
          </a:xfrm>
          <a:prstGeom prst="rect">
            <a:avLst/>
          </a:prstGeom>
          <a:noFill/>
        </p:spPr>
        <p:txBody>
          <a:bodyPr wrap="none" rtlCol="0">
            <a:spAutoFit/>
          </a:bodyPr>
          <a:lstStyle/>
          <a:p>
            <a:r>
              <a:rPr lang="en-US" altLang="ja-JP" sz="1600" dirty="0"/>
              <a:t>repulsive</a:t>
            </a:r>
            <a:endParaRPr lang="ja-JP" altLang="en-US" sz="1600"/>
          </a:p>
        </p:txBody>
      </p:sp>
      <p:sp>
        <p:nvSpPr>
          <p:cNvPr id="141" name="テキスト ボックス 140">
            <a:extLst>
              <a:ext uri="{FF2B5EF4-FFF2-40B4-BE49-F238E27FC236}">
                <a16:creationId xmlns:a16="http://schemas.microsoft.com/office/drawing/2014/main" id="{B5720210-DEC3-334B-EA42-8901E39FD9C4}"/>
              </a:ext>
            </a:extLst>
          </p:cNvPr>
          <p:cNvSpPr txBox="1"/>
          <p:nvPr/>
        </p:nvSpPr>
        <p:spPr>
          <a:xfrm rot="16200000">
            <a:off x="222513" y="6073593"/>
            <a:ext cx="1018227" cy="338554"/>
          </a:xfrm>
          <a:prstGeom prst="rect">
            <a:avLst/>
          </a:prstGeom>
          <a:noFill/>
        </p:spPr>
        <p:txBody>
          <a:bodyPr wrap="none" rtlCol="0">
            <a:spAutoFit/>
          </a:bodyPr>
          <a:lstStyle/>
          <a:p>
            <a:r>
              <a:rPr lang="en-US" altLang="ja-JP" sz="1600" dirty="0"/>
              <a:t>attractive</a:t>
            </a:r>
            <a:endParaRPr lang="ja-JP" altLang="en-US" sz="1600"/>
          </a:p>
        </p:txBody>
      </p:sp>
      <p:sp>
        <p:nvSpPr>
          <p:cNvPr id="142" name="テキスト ボックス 141">
            <a:extLst>
              <a:ext uri="{FF2B5EF4-FFF2-40B4-BE49-F238E27FC236}">
                <a16:creationId xmlns:a16="http://schemas.microsoft.com/office/drawing/2014/main" id="{E6A80BBF-61D2-46F2-BE18-88F8FF050109}"/>
              </a:ext>
            </a:extLst>
          </p:cNvPr>
          <p:cNvSpPr txBox="1"/>
          <p:nvPr/>
        </p:nvSpPr>
        <p:spPr>
          <a:xfrm>
            <a:off x="251857" y="1160245"/>
            <a:ext cx="3732112"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nuclear medium</a:t>
            </a:r>
            <a:endParaRPr lang="ja-JP" altLang="en-US" sz="2000" b="1" u="sng">
              <a:solidFill>
                <a:srgbClr val="C00000"/>
              </a:solidFill>
              <a:latin typeface="Meiryo"/>
            </a:endParaRPr>
          </a:p>
        </p:txBody>
      </p:sp>
      <p:sp>
        <p:nvSpPr>
          <p:cNvPr id="143" name="テキスト ボックス 142">
            <a:extLst>
              <a:ext uri="{FF2B5EF4-FFF2-40B4-BE49-F238E27FC236}">
                <a16:creationId xmlns:a16="http://schemas.microsoft.com/office/drawing/2014/main" id="{FB4F62DF-FA82-EF6F-8B73-252D3ABC956E}"/>
              </a:ext>
            </a:extLst>
          </p:cNvPr>
          <p:cNvSpPr txBox="1"/>
          <p:nvPr/>
        </p:nvSpPr>
        <p:spPr>
          <a:xfrm>
            <a:off x="5422822" y="4880898"/>
            <a:ext cx="2787943" cy="338554"/>
          </a:xfrm>
          <a:prstGeom prst="rect">
            <a:avLst/>
          </a:prstGeom>
          <a:noFill/>
        </p:spPr>
        <p:txBody>
          <a:bodyPr wrap="none" rtlCol="0">
            <a:spAutoFit/>
          </a:bodyPr>
          <a:lstStyle/>
          <a:p>
            <a:r>
              <a:rPr lang="en-US" altLang="ja-JP" sz="1600" b="1" u="sng" dirty="0">
                <a:solidFill>
                  <a:srgbClr val="000000"/>
                </a:solidFill>
                <a:latin typeface="Meiryo"/>
              </a:rPr>
              <a:t>(1) </a:t>
            </a:r>
            <a:r>
              <a:rPr lang="en-US" altLang="ja-JP" sz="1600" b="1" u="sng" dirty="0">
                <a:solidFill>
                  <a:srgbClr val="000000"/>
                </a:solidFill>
                <a:latin typeface="Symbol" pitchFamily="2" charset="2"/>
              </a:rPr>
              <a:t>L</a:t>
            </a:r>
            <a:r>
              <a:rPr lang="en-US" altLang="ja-JP" sz="1600" b="1" u="sng" dirty="0">
                <a:solidFill>
                  <a:srgbClr val="000000"/>
                </a:solidFill>
                <a:latin typeface="Meiryo"/>
              </a:rPr>
              <a:t>N int. in free space</a:t>
            </a:r>
            <a:endParaRPr lang="ja-JP" altLang="en-US" sz="1600" b="1" u="sng">
              <a:solidFill>
                <a:srgbClr val="000000"/>
              </a:solidFill>
              <a:latin typeface="Meiryo"/>
            </a:endParaRPr>
          </a:p>
        </p:txBody>
      </p:sp>
      <p:cxnSp>
        <p:nvCxnSpPr>
          <p:cNvPr id="145" name="直線矢印コネクタ 144">
            <a:extLst>
              <a:ext uri="{FF2B5EF4-FFF2-40B4-BE49-F238E27FC236}">
                <a16:creationId xmlns:a16="http://schemas.microsoft.com/office/drawing/2014/main" id="{DD3D3078-636B-7A9D-C7A2-2274B9C397CB}"/>
              </a:ext>
            </a:extLst>
          </p:cNvPr>
          <p:cNvCxnSpPr/>
          <p:nvPr/>
        </p:nvCxnSpPr>
        <p:spPr>
          <a:xfrm flipH="1" flipV="1">
            <a:off x="3423435" y="4245089"/>
            <a:ext cx="602962" cy="13949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6" name="三角形 145">
            <a:extLst>
              <a:ext uri="{FF2B5EF4-FFF2-40B4-BE49-F238E27FC236}">
                <a16:creationId xmlns:a16="http://schemas.microsoft.com/office/drawing/2014/main" id="{D8D89651-A83F-83A1-DDE8-209DC7F676B1}"/>
              </a:ext>
            </a:extLst>
          </p:cNvPr>
          <p:cNvSpPr/>
          <p:nvPr/>
        </p:nvSpPr>
        <p:spPr>
          <a:xfrm rot="3400876">
            <a:off x="4337956" y="3637828"/>
            <a:ext cx="232433" cy="121845"/>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147" name="テキスト ボックス 146">
            <a:extLst>
              <a:ext uri="{FF2B5EF4-FFF2-40B4-BE49-F238E27FC236}">
                <a16:creationId xmlns:a16="http://schemas.microsoft.com/office/drawing/2014/main" id="{2D01B9E8-D2C0-140A-2352-05C30DA5A545}"/>
              </a:ext>
            </a:extLst>
          </p:cNvPr>
          <p:cNvSpPr txBox="1"/>
          <p:nvPr/>
        </p:nvSpPr>
        <p:spPr>
          <a:xfrm>
            <a:off x="5354119" y="2922260"/>
            <a:ext cx="3065263" cy="369332"/>
          </a:xfrm>
          <a:prstGeom prst="rect">
            <a:avLst/>
          </a:prstGeom>
          <a:noFill/>
        </p:spPr>
        <p:txBody>
          <a:bodyPr wrap="none" rtlCol="0">
            <a:spAutoFit/>
          </a:bodyPr>
          <a:lstStyle/>
          <a:p>
            <a:r>
              <a:rPr lang="en-US" altLang="ja-JP" u="sng" dirty="0"/>
              <a:t>(2) </a:t>
            </a:r>
            <a:r>
              <a:rPr lang="en-US" altLang="ja-JP" u="sng" dirty="0">
                <a:latin typeface="Symbol" pitchFamily="2" charset="2"/>
              </a:rPr>
              <a:t>S</a:t>
            </a:r>
            <a:r>
              <a:rPr lang="en-US" altLang="ja-JP" u="sng" dirty="0"/>
              <a:t>N coupling suppression</a:t>
            </a:r>
            <a:endParaRPr lang="ja-JP" altLang="en-US" u="sng"/>
          </a:p>
        </p:txBody>
      </p:sp>
      <p:sp>
        <p:nvSpPr>
          <p:cNvPr id="148" name="右矢印 147">
            <a:extLst>
              <a:ext uri="{FF2B5EF4-FFF2-40B4-BE49-F238E27FC236}">
                <a16:creationId xmlns:a16="http://schemas.microsoft.com/office/drawing/2014/main" id="{F51828E2-AEF0-430B-B9F0-F64157AD6779}"/>
              </a:ext>
            </a:extLst>
          </p:cNvPr>
          <p:cNvSpPr/>
          <p:nvPr/>
        </p:nvSpPr>
        <p:spPr>
          <a:xfrm rot="16200000">
            <a:off x="4162856" y="3094038"/>
            <a:ext cx="822681" cy="224568"/>
          </a:xfrm>
          <a:prstGeom prst="rightArrow">
            <a:avLst>
              <a:gd name="adj1" fmla="val 100000"/>
              <a:gd name="adj2" fmla="val 50000"/>
            </a:avLst>
          </a:prstGeom>
          <a:gradFill>
            <a:gsLst>
              <a:gs pos="0">
                <a:schemeClr val="accent4"/>
              </a:gs>
              <a:gs pos="100000">
                <a:srgbClr val="FF0000"/>
              </a:gs>
            </a:gsLst>
            <a:lin ang="0" scaled="1"/>
          </a:gra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pic>
        <p:nvPicPr>
          <p:cNvPr id="153" name="図 152" descr="ダイアグラム, 概略図&#10;&#10;自動的に生成された説明">
            <a:extLst>
              <a:ext uri="{FF2B5EF4-FFF2-40B4-BE49-F238E27FC236}">
                <a16:creationId xmlns:a16="http://schemas.microsoft.com/office/drawing/2014/main" id="{B12650FC-DD4B-285C-9261-A7661B4980D9}"/>
              </a:ext>
            </a:extLst>
          </p:cNvPr>
          <p:cNvPicPr>
            <a:picLocks noChangeAspect="1"/>
          </p:cNvPicPr>
          <p:nvPr/>
        </p:nvPicPr>
        <p:blipFill rotWithShape="1">
          <a:blip r:embed="rId3"/>
          <a:srcRect t="18239"/>
          <a:stretch/>
        </p:blipFill>
        <p:spPr>
          <a:xfrm>
            <a:off x="6839288" y="3638247"/>
            <a:ext cx="1251832" cy="944773"/>
          </a:xfrm>
          <a:prstGeom prst="rect">
            <a:avLst/>
          </a:prstGeom>
        </p:spPr>
      </p:pic>
      <p:pic>
        <p:nvPicPr>
          <p:cNvPr id="176" name="図 175" descr="時計, 記号 が含まれている画像&#10;&#10;自動的に生成された説明">
            <a:extLst>
              <a:ext uri="{FF2B5EF4-FFF2-40B4-BE49-F238E27FC236}">
                <a16:creationId xmlns:a16="http://schemas.microsoft.com/office/drawing/2014/main" id="{FE6A7D94-2836-F788-3D92-DE212A80FD11}"/>
              </a:ext>
            </a:extLst>
          </p:cNvPr>
          <p:cNvPicPr>
            <a:picLocks noChangeAspect="1"/>
          </p:cNvPicPr>
          <p:nvPr/>
        </p:nvPicPr>
        <p:blipFill>
          <a:blip r:embed="rId4"/>
          <a:stretch>
            <a:fillRect/>
          </a:stretch>
        </p:blipFill>
        <p:spPr>
          <a:xfrm>
            <a:off x="5585230" y="5212009"/>
            <a:ext cx="2345248" cy="1037321"/>
          </a:xfrm>
          <a:prstGeom prst="rect">
            <a:avLst/>
          </a:prstGeom>
        </p:spPr>
      </p:pic>
      <p:sp>
        <p:nvSpPr>
          <p:cNvPr id="177" name="テキスト ボックス 176">
            <a:extLst>
              <a:ext uri="{FF2B5EF4-FFF2-40B4-BE49-F238E27FC236}">
                <a16:creationId xmlns:a16="http://schemas.microsoft.com/office/drawing/2014/main" id="{7AFD846A-45BF-07CC-72D3-A16A410AC44E}"/>
              </a:ext>
            </a:extLst>
          </p:cNvPr>
          <p:cNvSpPr txBox="1"/>
          <p:nvPr/>
        </p:nvSpPr>
        <p:spPr>
          <a:xfrm>
            <a:off x="6569855" y="6242870"/>
            <a:ext cx="1887055" cy="276999"/>
          </a:xfrm>
          <a:prstGeom prst="rect">
            <a:avLst/>
          </a:prstGeom>
          <a:noFill/>
        </p:spPr>
        <p:txBody>
          <a:bodyPr wrap="none" rtlCol="0">
            <a:spAutoFit/>
          </a:bodyPr>
          <a:lstStyle/>
          <a:p>
            <a:r>
              <a:rPr lang="en-US" altLang="ja-JP" sz="1200" b="1" dirty="0">
                <a:solidFill>
                  <a:srgbClr val="C00000"/>
                </a:solidFill>
              </a:rPr>
              <a:t>Source of </a:t>
            </a:r>
            <a:r>
              <a:rPr lang="en-US" altLang="ja-JP" sz="1200" b="1" dirty="0">
                <a:solidFill>
                  <a:srgbClr val="C00000"/>
                </a:solidFill>
                <a:latin typeface="Symbol" pitchFamily="2" charset="2"/>
              </a:rPr>
              <a:t>L</a:t>
            </a:r>
            <a:r>
              <a:rPr lang="en-US" altLang="ja-JP" sz="1200" b="1" dirty="0">
                <a:solidFill>
                  <a:srgbClr val="C00000"/>
                </a:solidFill>
              </a:rPr>
              <a:t>N attraction</a:t>
            </a:r>
            <a:endParaRPr lang="ja-JP" altLang="en-US" sz="1200" b="1">
              <a:solidFill>
                <a:srgbClr val="C00000"/>
              </a:solidFill>
            </a:endParaRPr>
          </a:p>
        </p:txBody>
      </p:sp>
      <p:sp>
        <p:nvSpPr>
          <p:cNvPr id="178" name="正方形/長方形 177">
            <a:extLst>
              <a:ext uri="{FF2B5EF4-FFF2-40B4-BE49-F238E27FC236}">
                <a16:creationId xmlns:a16="http://schemas.microsoft.com/office/drawing/2014/main" id="{E31A0164-0ABC-6AB4-BF90-8B251D5F02C5}"/>
              </a:ext>
            </a:extLst>
          </p:cNvPr>
          <p:cNvSpPr/>
          <p:nvPr/>
        </p:nvSpPr>
        <p:spPr>
          <a:xfrm>
            <a:off x="5441536" y="4819676"/>
            <a:ext cx="3004399"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9" name="正方形/長方形 178">
            <a:extLst>
              <a:ext uri="{FF2B5EF4-FFF2-40B4-BE49-F238E27FC236}">
                <a16:creationId xmlns:a16="http://schemas.microsoft.com/office/drawing/2014/main" id="{61F4C88A-E166-692E-2BC6-5D0B92A83A49}"/>
              </a:ext>
            </a:extLst>
          </p:cNvPr>
          <p:cNvSpPr/>
          <p:nvPr/>
        </p:nvSpPr>
        <p:spPr>
          <a:xfrm>
            <a:off x="5421812" y="2960168"/>
            <a:ext cx="3014015"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81" name="グループ化 180">
            <a:extLst>
              <a:ext uri="{FF2B5EF4-FFF2-40B4-BE49-F238E27FC236}">
                <a16:creationId xmlns:a16="http://schemas.microsoft.com/office/drawing/2014/main" id="{84353B03-A91F-5980-209C-F37DEF442267}"/>
              </a:ext>
            </a:extLst>
          </p:cNvPr>
          <p:cNvGrpSpPr/>
          <p:nvPr/>
        </p:nvGrpSpPr>
        <p:grpSpPr>
          <a:xfrm>
            <a:off x="1563891" y="3179535"/>
            <a:ext cx="677382" cy="681300"/>
            <a:chOff x="4206472" y="4731949"/>
            <a:chExt cx="760169" cy="764566"/>
          </a:xfrm>
        </p:grpSpPr>
        <p:sp>
          <p:nvSpPr>
            <p:cNvPr id="182" name="円/楕円 27">
              <a:extLst>
                <a:ext uri="{FF2B5EF4-FFF2-40B4-BE49-F238E27FC236}">
                  <a16:creationId xmlns:a16="http://schemas.microsoft.com/office/drawing/2014/main" id="{67DD244A-CA5B-BE1F-C272-9EBF5598D2E0}"/>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3" name="円/楕円 13">
              <a:extLst>
                <a:ext uri="{FF2B5EF4-FFF2-40B4-BE49-F238E27FC236}">
                  <a16:creationId xmlns:a16="http://schemas.microsoft.com/office/drawing/2014/main" id="{73159FDF-76AF-71EA-FA94-5B14B1339C20}"/>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4" name="円/楕円 14">
              <a:extLst>
                <a:ext uri="{FF2B5EF4-FFF2-40B4-BE49-F238E27FC236}">
                  <a16:creationId xmlns:a16="http://schemas.microsoft.com/office/drawing/2014/main" id="{35F0219B-6463-4185-99D1-DC1F86A8035E}"/>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5" name="円/楕円 15">
              <a:extLst>
                <a:ext uri="{FF2B5EF4-FFF2-40B4-BE49-F238E27FC236}">
                  <a16:creationId xmlns:a16="http://schemas.microsoft.com/office/drawing/2014/main" id="{5189D1A8-8597-F45A-B026-D3A9CDF8B83F}"/>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6" name="円/楕円 16">
              <a:extLst>
                <a:ext uri="{FF2B5EF4-FFF2-40B4-BE49-F238E27FC236}">
                  <a16:creationId xmlns:a16="http://schemas.microsoft.com/office/drawing/2014/main" id="{483CB60B-6915-977F-A437-CB09CEEB10B1}"/>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7" name="円/楕円 17">
              <a:extLst>
                <a:ext uri="{FF2B5EF4-FFF2-40B4-BE49-F238E27FC236}">
                  <a16:creationId xmlns:a16="http://schemas.microsoft.com/office/drawing/2014/main" id="{8D6EF67B-0B12-F2BF-4AA6-AA23DBC4FCA8}"/>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8" name="円/楕円 18">
              <a:extLst>
                <a:ext uri="{FF2B5EF4-FFF2-40B4-BE49-F238E27FC236}">
                  <a16:creationId xmlns:a16="http://schemas.microsoft.com/office/drawing/2014/main" id="{4E252995-B507-04BC-995A-50080B9F8759}"/>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9" name="円/楕円 19">
              <a:extLst>
                <a:ext uri="{FF2B5EF4-FFF2-40B4-BE49-F238E27FC236}">
                  <a16:creationId xmlns:a16="http://schemas.microsoft.com/office/drawing/2014/main" id="{69B8D62F-AFC4-9A4F-59D4-6C60A78E37CA}"/>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0" name="円/楕円 20">
              <a:extLst>
                <a:ext uri="{FF2B5EF4-FFF2-40B4-BE49-F238E27FC236}">
                  <a16:creationId xmlns:a16="http://schemas.microsoft.com/office/drawing/2014/main" id="{0F61E4EC-CFBD-225D-E985-E6099FA4BF2F}"/>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1" name="円/楕円 21">
              <a:extLst>
                <a:ext uri="{FF2B5EF4-FFF2-40B4-BE49-F238E27FC236}">
                  <a16:creationId xmlns:a16="http://schemas.microsoft.com/office/drawing/2014/main" id="{C2CD9108-C547-7BE2-2044-18A61417C79E}"/>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2" name="円/楕円 22">
              <a:extLst>
                <a:ext uri="{FF2B5EF4-FFF2-40B4-BE49-F238E27FC236}">
                  <a16:creationId xmlns:a16="http://schemas.microsoft.com/office/drawing/2014/main" id="{6D70C1F4-E890-7ECE-F1B8-4654B0BA49C1}"/>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3" name="円/楕円 23">
              <a:extLst>
                <a:ext uri="{FF2B5EF4-FFF2-40B4-BE49-F238E27FC236}">
                  <a16:creationId xmlns:a16="http://schemas.microsoft.com/office/drawing/2014/main" id="{B57C3B53-2757-B495-577B-EB1A28538FE0}"/>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4" name="円/楕円 25">
              <a:extLst>
                <a:ext uri="{FF2B5EF4-FFF2-40B4-BE49-F238E27FC236}">
                  <a16:creationId xmlns:a16="http://schemas.microsoft.com/office/drawing/2014/main" id="{72C63F6F-07DB-A9E0-CF4E-E62B22882B5F}"/>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5" name="円/楕円 26">
              <a:extLst>
                <a:ext uri="{FF2B5EF4-FFF2-40B4-BE49-F238E27FC236}">
                  <a16:creationId xmlns:a16="http://schemas.microsoft.com/office/drawing/2014/main" id="{FA41E2EC-AC44-70D0-FF7A-2D8D8CF3EFE4}"/>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6" name="円/楕円 28">
              <a:extLst>
                <a:ext uri="{FF2B5EF4-FFF2-40B4-BE49-F238E27FC236}">
                  <a16:creationId xmlns:a16="http://schemas.microsoft.com/office/drawing/2014/main" id="{E03E2814-0113-099C-F42A-E61DA6B77C49}"/>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7" name="円/楕円 24">
              <a:extLst>
                <a:ext uri="{FF2B5EF4-FFF2-40B4-BE49-F238E27FC236}">
                  <a16:creationId xmlns:a16="http://schemas.microsoft.com/office/drawing/2014/main" id="{1E89222D-FDF9-A3C9-9F37-5D5B76F120A4}"/>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grpSp>
      <p:grpSp>
        <p:nvGrpSpPr>
          <p:cNvPr id="198" name="グループ化 197">
            <a:extLst>
              <a:ext uri="{FF2B5EF4-FFF2-40B4-BE49-F238E27FC236}">
                <a16:creationId xmlns:a16="http://schemas.microsoft.com/office/drawing/2014/main" id="{33A13009-A8A0-673C-9007-9C1084AEA247}"/>
              </a:ext>
            </a:extLst>
          </p:cNvPr>
          <p:cNvGrpSpPr/>
          <p:nvPr/>
        </p:nvGrpSpPr>
        <p:grpSpPr>
          <a:xfrm>
            <a:off x="2865513" y="1342530"/>
            <a:ext cx="1688237" cy="1235462"/>
            <a:chOff x="4634686" y="3039522"/>
            <a:chExt cx="1688237" cy="1235462"/>
          </a:xfrm>
        </p:grpSpPr>
        <p:grpSp>
          <p:nvGrpSpPr>
            <p:cNvPr id="199" name="グループ化 198">
              <a:extLst>
                <a:ext uri="{FF2B5EF4-FFF2-40B4-BE49-F238E27FC236}">
                  <a16:creationId xmlns:a16="http://schemas.microsoft.com/office/drawing/2014/main" id="{28E252CA-3FA9-2E98-AFD7-1058189EB65B}"/>
                </a:ext>
              </a:extLst>
            </p:cNvPr>
            <p:cNvGrpSpPr/>
            <p:nvPr/>
          </p:nvGrpSpPr>
          <p:grpSpPr>
            <a:xfrm>
              <a:off x="4634686" y="3039522"/>
              <a:ext cx="1309642" cy="1235462"/>
              <a:chOff x="7874555" y="2517775"/>
              <a:chExt cx="1515236" cy="1429411"/>
            </a:xfrm>
          </p:grpSpPr>
          <p:pic>
            <p:nvPicPr>
              <p:cNvPr id="203" name="図 2">
                <a:extLst>
                  <a:ext uri="{FF2B5EF4-FFF2-40B4-BE49-F238E27FC236}">
                    <a16:creationId xmlns:a16="http://schemas.microsoft.com/office/drawing/2014/main" id="{47FD4D49-53D1-CA8F-7C63-A8DDD53FF345}"/>
                  </a:ext>
                </a:extLst>
              </p:cNvPr>
              <p:cNvPicPr>
                <a:picLocks noChangeAspect="1"/>
              </p:cNvPicPr>
              <p:nvPr/>
            </p:nvPicPr>
            <p:blipFill rotWithShape="1">
              <a:blip r:embed="rId5">
                <a:clrChange>
                  <a:clrFrom>
                    <a:srgbClr val="2A3764"/>
                  </a:clrFrom>
                  <a:clrTo>
                    <a:srgbClr val="2A3764">
                      <a:alpha val="0"/>
                    </a:srgbClr>
                  </a:clrTo>
                </a:clrChange>
                <a:extLst>
                  <a:ext uri="{BEBA8EAE-BF5A-486C-A8C5-ECC9F3942E4B}">
                    <a14:imgProps xmlns:a14="http://schemas.microsoft.com/office/drawing/2010/main">
                      <a14:imgLayer r:embed="rId6">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36" descr="K:\ns_inside.jpg">
                <a:extLst>
                  <a:ext uri="{FF2B5EF4-FFF2-40B4-BE49-F238E27FC236}">
                    <a16:creationId xmlns:a16="http://schemas.microsoft.com/office/drawing/2014/main" id="{0591BD43-50D8-A040-5AC4-F767FFB28F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0" name="Picture 18" descr="strange-matter">
              <a:extLst>
                <a:ext uri="{FF2B5EF4-FFF2-40B4-BE49-F238E27FC236}">
                  <a16:creationId xmlns:a16="http://schemas.microsoft.com/office/drawing/2014/main" id="{D157C43F-F58F-24EB-EFB4-C29BA5EEE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93" t="12766" r="7639" b="5251"/>
            <a:stretch>
              <a:fillRect/>
            </a:stretch>
          </p:blipFill>
          <p:spPr bwMode="auto">
            <a:xfrm>
              <a:off x="5720645" y="3192387"/>
              <a:ext cx="602278" cy="48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1" name="直線コネクタ 200">
              <a:extLst>
                <a:ext uri="{FF2B5EF4-FFF2-40B4-BE49-F238E27FC236}">
                  <a16:creationId xmlns:a16="http://schemas.microsoft.com/office/drawing/2014/main" id="{49084BF4-211F-EEDD-4461-2F671B6A2F96}"/>
                </a:ext>
              </a:extLst>
            </p:cNvPr>
            <p:cNvCxnSpPr>
              <a:cxnSpLocks/>
            </p:cNvCxnSpPr>
            <p:nvPr/>
          </p:nvCxnSpPr>
          <p:spPr>
            <a:xfrm flipV="1">
              <a:off x="5376401" y="3655278"/>
              <a:ext cx="929808" cy="71051"/>
            </a:xfrm>
            <a:prstGeom prst="line">
              <a:avLst/>
            </a:prstGeom>
            <a:ln w="38100"/>
          </p:spPr>
          <p:style>
            <a:lnRef idx="1">
              <a:schemeClr val="dk1"/>
            </a:lnRef>
            <a:fillRef idx="0">
              <a:schemeClr val="dk1"/>
            </a:fillRef>
            <a:effectRef idx="0">
              <a:schemeClr val="dk1"/>
            </a:effectRef>
            <a:fontRef idx="minor">
              <a:schemeClr val="tx1"/>
            </a:fontRef>
          </p:style>
        </p:cxnSp>
        <p:cxnSp>
          <p:nvCxnSpPr>
            <p:cNvPr id="202" name="直線コネクタ 201">
              <a:extLst>
                <a:ext uri="{FF2B5EF4-FFF2-40B4-BE49-F238E27FC236}">
                  <a16:creationId xmlns:a16="http://schemas.microsoft.com/office/drawing/2014/main" id="{4B0B5D8C-3F32-006C-457C-C62C2E753BD1}"/>
                </a:ext>
              </a:extLst>
            </p:cNvPr>
            <p:cNvCxnSpPr>
              <a:cxnSpLocks/>
            </p:cNvCxnSpPr>
            <p:nvPr/>
          </p:nvCxnSpPr>
          <p:spPr>
            <a:xfrm flipV="1">
              <a:off x="5385236" y="3186980"/>
              <a:ext cx="345946" cy="434158"/>
            </a:xfrm>
            <a:prstGeom prst="line">
              <a:avLst/>
            </a:prstGeom>
            <a:ln w="38100"/>
          </p:spPr>
          <p:style>
            <a:lnRef idx="1">
              <a:schemeClr val="dk1"/>
            </a:lnRef>
            <a:fillRef idx="0">
              <a:schemeClr val="dk1"/>
            </a:fillRef>
            <a:effectRef idx="0">
              <a:schemeClr val="dk1"/>
            </a:effectRef>
            <a:fontRef idx="minor">
              <a:schemeClr val="tx1"/>
            </a:fontRef>
          </p:style>
        </p:cxnSp>
      </p:grpSp>
      <p:sp>
        <p:nvSpPr>
          <p:cNvPr id="208" name="テキスト ボックス 207">
            <a:extLst>
              <a:ext uri="{FF2B5EF4-FFF2-40B4-BE49-F238E27FC236}">
                <a16:creationId xmlns:a16="http://schemas.microsoft.com/office/drawing/2014/main" id="{15551D33-ED32-C455-71E1-64A504F074EB}"/>
              </a:ext>
            </a:extLst>
          </p:cNvPr>
          <p:cNvSpPr txBox="1"/>
          <p:nvPr/>
        </p:nvSpPr>
        <p:spPr>
          <a:xfrm>
            <a:off x="2802229" y="2420759"/>
            <a:ext cx="1604363" cy="338554"/>
          </a:xfrm>
          <a:prstGeom prst="rect">
            <a:avLst/>
          </a:prstGeom>
          <a:noFill/>
        </p:spPr>
        <p:txBody>
          <a:bodyPr wrap="square">
            <a:spAutoFit/>
          </a:bodyPr>
          <a:lstStyle/>
          <a:p>
            <a:pPr>
              <a:defRPr/>
            </a:pPr>
            <a:r>
              <a:rPr kumimoji="0" lang="en-US" altLang="ja-JP" sz="1600" b="1" kern="0" dirty="0">
                <a:solidFill>
                  <a:srgbClr val="000000"/>
                </a:solidFill>
              </a:rPr>
              <a:t>Neutron star</a:t>
            </a:r>
          </a:p>
        </p:txBody>
      </p:sp>
      <p:sp>
        <p:nvSpPr>
          <p:cNvPr id="209" name="テキスト ボックス 208">
            <a:extLst>
              <a:ext uri="{FF2B5EF4-FFF2-40B4-BE49-F238E27FC236}">
                <a16:creationId xmlns:a16="http://schemas.microsoft.com/office/drawing/2014/main" id="{306C03AA-C6BB-4426-5663-F85C0030B16E}"/>
              </a:ext>
            </a:extLst>
          </p:cNvPr>
          <p:cNvSpPr txBox="1"/>
          <p:nvPr/>
        </p:nvSpPr>
        <p:spPr>
          <a:xfrm>
            <a:off x="1902196" y="2885891"/>
            <a:ext cx="1273105" cy="307777"/>
          </a:xfrm>
          <a:prstGeom prst="rect">
            <a:avLst/>
          </a:prstGeom>
          <a:noFill/>
        </p:spPr>
        <p:txBody>
          <a:bodyPr wrap="none" rtlCol="0">
            <a:spAutoFit/>
          </a:bodyPr>
          <a:lstStyle/>
          <a:p>
            <a:r>
              <a:rPr lang="en-US" altLang="ja-JP" sz="1400" dirty="0">
                <a:latin typeface="Symbol" pitchFamily="2" charset="2"/>
              </a:rPr>
              <a:t>L</a:t>
            </a:r>
            <a:r>
              <a:rPr lang="en-US" altLang="ja-JP" sz="1400" dirty="0"/>
              <a:t> </a:t>
            </a:r>
            <a:r>
              <a:rPr lang="en-US" altLang="ja-JP" sz="1400" dirty="0" err="1"/>
              <a:t>hypernuclei</a:t>
            </a:r>
            <a:endParaRPr lang="ja-JP" altLang="en-US" sz="1400"/>
          </a:p>
        </p:txBody>
      </p:sp>
      <p:cxnSp>
        <p:nvCxnSpPr>
          <p:cNvPr id="212" name="直線コネクタ 211">
            <a:extLst>
              <a:ext uri="{FF2B5EF4-FFF2-40B4-BE49-F238E27FC236}">
                <a16:creationId xmlns:a16="http://schemas.microsoft.com/office/drawing/2014/main" id="{0E53983F-98E8-3079-99F9-1E7D0ECFE46B}"/>
              </a:ext>
            </a:extLst>
          </p:cNvPr>
          <p:cNvCxnSpPr>
            <a:cxnSpLocks/>
          </p:cNvCxnSpPr>
          <p:nvPr/>
        </p:nvCxnSpPr>
        <p:spPr>
          <a:xfrm>
            <a:off x="4316479" y="3865002"/>
            <a:ext cx="1105335" cy="9498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3" name="直線コネクタ 212">
            <a:extLst>
              <a:ext uri="{FF2B5EF4-FFF2-40B4-BE49-F238E27FC236}">
                <a16:creationId xmlns:a16="http://schemas.microsoft.com/office/drawing/2014/main" id="{5AFF1F02-9B93-6F30-72C0-962EFA1502E6}"/>
              </a:ext>
            </a:extLst>
          </p:cNvPr>
          <p:cNvCxnSpPr>
            <a:cxnSpLocks/>
          </p:cNvCxnSpPr>
          <p:nvPr/>
        </p:nvCxnSpPr>
        <p:spPr>
          <a:xfrm flipV="1">
            <a:off x="4413827" y="5353643"/>
            <a:ext cx="1007987" cy="12997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6" name="直線コネクタ 215">
            <a:extLst>
              <a:ext uri="{FF2B5EF4-FFF2-40B4-BE49-F238E27FC236}">
                <a16:creationId xmlns:a16="http://schemas.microsoft.com/office/drawing/2014/main" id="{E5EC6CC9-FD24-A0B0-54D1-F7A7D3A3735F}"/>
              </a:ext>
            </a:extLst>
          </p:cNvPr>
          <p:cNvCxnSpPr>
            <a:cxnSpLocks/>
          </p:cNvCxnSpPr>
          <p:nvPr/>
        </p:nvCxnSpPr>
        <p:spPr>
          <a:xfrm>
            <a:off x="4689850" y="3582008"/>
            <a:ext cx="722473" cy="101753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8" name="直線コネクタ 217">
            <a:extLst>
              <a:ext uri="{FF2B5EF4-FFF2-40B4-BE49-F238E27FC236}">
                <a16:creationId xmlns:a16="http://schemas.microsoft.com/office/drawing/2014/main" id="{5033A6B7-8175-A238-503A-E4FC8CAF68CE}"/>
              </a:ext>
            </a:extLst>
          </p:cNvPr>
          <p:cNvCxnSpPr>
            <a:cxnSpLocks/>
            <a:stCxn id="148" idx="2"/>
          </p:cNvCxnSpPr>
          <p:nvPr/>
        </p:nvCxnSpPr>
        <p:spPr>
          <a:xfrm>
            <a:off x="4686480" y="2907267"/>
            <a:ext cx="694050" cy="38157"/>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24" name="テキスト ボックス 223">
            <a:extLst>
              <a:ext uri="{FF2B5EF4-FFF2-40B4-BE49-F238E27FC236}">
                <a16:creationId xmlns:a16="http://schemas.microsoft.com/office/drawing/2014/main" id="{73CED9E0-8255-8D59-766A-04252EAC5300}"/>
              </a:ext>
            </a:extLst>
          </p:cNvPr>
          <p:cNvSpPr txBox="1"/>
          <p:nvPr/>
        </p:nvSpPr>
        <p:spPr>
          <a:xfrm>
            <a:off x="2030837" y="4532569"/>
            <a:ext cx="1710468" cy="307777"/>
          </a:xfrm>
          <a:prstGeom prst="rect">
            <a:avLst/>
          </a:prstGeom>
          <a:noFill/>
        </p:spPr>
        <p:txBody>
          <a:bodyPr wrap="none" rtlCol="0">
            <a:spAutoFit/>
          </a:bodyPr>
          <a:lstStyle/>
          <a:p>
            <a:r>
              <a:rPr lang="en-US" altLang="ja-JP" sz="1400" dirty="0"/>
              <a:t>Two-body </a:t>
            </a:r>
            <a:r>
              <a:rPr lang="en-US" altLang="ja-JP" sz="1400" dirty="0">
                <a:latin typeface="Symbol" pitchFamily="2" charset="2"/>
              </a:rPr>
              <a:t>L</a:t>
            </a:r>
            <a:r>
              <a:rPr lang="en-US" altLang="ja-JP" sz="1400" dirty="0"/>
              <a:t>N force</a:t>
            </a:r>
            <a:endParaRPr lang="ja-JP" altLang="en-US" sz="1400"/>
          </a:p>
        </p:txBody>
      </p:sp>
      <p:pic>
        <p:nvPicPr>
          <p:cNvPr id="3" name="図 2" descr="ダイアグラム&#10;&#10;中程度の精度で自動的に生成された説明">
            <a:extLst>
              <a:ext uri="{FF2B5EF4-FFF2-40B4-BE49-F238E27FC236}">
                <a16:creationId xmlns:a16="http://schemas.microsoft.com/office/drawing/2014/main" id="{871F507E-4595-5959-827A-796599A12675}"/>
              </a:ext>
            </a:extLst>
          </p:cNvPr>
          <p:cNvPicPr>
            <a:picLocks noChangeAspect="1"/>
          </p:cNvPicPr>
          <p:nvPr/>
        </p:nvPicPr>
        <p:blipFill rotWithShape="1">
          <a:blip r:embed="rId9"/>
          <a:srcRect t="13695"/>
          <a:stretch/>
        </p:blipFill>
        <p:spPr>
          <a:xfrm>
            <a:off x="5591776" y="3683923"/>
            <a:ext cx="1305989" cy="924114"/>
          </a:xfrm>
          <a:prstGeom prst="rect">
            <a:avLst/>
          </a:prstGeom>
        </p:spPr>
      </p:pic>
      <p:grpSp>
        <p:nvGrpSpPr>
          <p:cNvPr id="54" name="グループ化 53">
            <a:extLst>
              <a:ext uri="{FF2B5EF4-FFF2-40B4-BE49-F238E27FC236}">
                <a16:creationId xmlns:a16="http://schemas.microsoft.com/office/drawing/2014/main" id="{7698956C-E4E7-8FAE-0265-138B91F1DECB}"/>
              </a:ext>
            </a:extLst>
          </p:cNvPr>
          <p:cNvGrpSpPr/>
          <p:nvPr/>
        </p:nvGrpSpPr>
        <p:grpSpPr>
          <a:xfrm>
            <a:off x="-2042670" y="-13068266"/>
            <a:ext cx="7488820" cy="17659480"/>
            <a:chOff x="-2108950" y="-12962552"/>
            <a:chExt cx="7488820" cy="17659480"/>
          </a:xfrm>
        </p:grpSpPr>
        <p:sp>
          <p:nvSpPr>
            <p:cNvPr id="2" name="アーチ 1">
              <a:extLst>
                <a:ext uri="{FF2B5EF4-FFF2-40B4-BE49-F238E27FC236}">
                  <a16:creationId xmlns:a16="http://schemas.microsoft.com/office/drawing/2014/main" id="{726278D3-94F5-7251-7CBF-52F19020E237}"/>
                </a:ext>
              </a:extLst>
            </p:cNvPr>
            <p:cNvSpPr/>
            <p:nvPr/>
          </p:nvSpPr>
          <p:spPr>
            <a:xfrm flipV="1">
              <a:off x="-1496088" y="-12962552"/>
              <a:ext cx="6740254" cy="17659244"/>
            </a:xfrm>
            <a:prstGeom prst="blockArc">
              <a:avLst>
                <a:gd name="adj1" fmla="val 15958738"/>
                <a:gd name="adj2" fmla="val 16171600"/>
                <a:gd name="adj3" fmla="val 601"/>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48" name="アーチ 47">
              <a:extLst>
                <a:ext uri="{FF2B5EF4-FFF2-40B4-BE49-F238E27FC236}">
                  <a16:creationId xmlns:a16="http://schemas.microsoft.com/office/drawing/2014/main" id="{DBAD6F42-F532-E287-75BD-BCB23024CDB5}"/>
                </a:ext>
              </a:extLst>
            </p:cNvPr>
            <p:cNvSpPr>
              <a:spLocks/>
            </p:cNvSpPr>
            <p:nvPr/>
          </p:nvSpPr>
          <p:spPr>
            <a:xfrm flipV="1">
              <a:off x="-2108950" y="-811749"/>
              <a:ext cx="7488820" cy="5508677"/>
            </a:xfrm>
            <a:prstGeom prst="blockArc">
              <a:avLst>
                <a:gd name="adj1" fmla="val 16409688"/>
                <a:gd name="adj2" fmla="val 19528223"/>
                <a:gd name="adj3" fmla="val 725"/>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grpSp>
        <p:nvGrpSpPr>
          <p:cNvPr id="52" name="グループ化 51">
            <a:extLst>
              <a:ext uri="{FF2B5EF4-FFF2-40B4-BE49-F238E27FC236}">
                <a16:creationId xmlns:a16="http://schemas.microsoft.com/office/drawing/2014/main" id="{72F5A5EB-520B-359D-9C7B-AEF1A5847261}"/>
              </a:ext>
            </a:extLst>
          </p:cNvPr>
          <p:cNvGrpSpPr/>
          <p:nvPr/>
        </p:nvGrpSpPr>
        <p:grpSpPr>
          <a:xfrm>
            <a:off x="-1781340" y="-12341467"/>
            <a:ext cx="7085203" cy="16916474"/>
            <a:chOff x="-1847620" y="-12225119"/>
            <a:chExt cx="7085203" cy="16916474"/>
          </a:xfrm>
        </p:grpSpPr>
        <p:grpSp>
          <p:nvGrpSpPr>
            <p:cNvPr id="63" name="グループ化 62">
              <a:extLst>
                <a:ext uri="{FF2B5EF4-FFF2-40B4-BE49-F238E27FC236}">
                  <a16:creationId xmlns:a16="http://schemas.microsoft.com/office/drawing/2014/main" id="{31842B6D-8218-8AA6-672C-4F5E8B65EC91}"/>
                </a:ext>
              </a:extLst>
            </p:cNvPr>
            <p:cNvGrpSpPr/>
            <p:nvPr/>
          </p:nvGrpSpPr>
          <p:grpSpPr>
            <a:xfrm>
              <a:off x="-1847620" y="-3178183"/>
              <a:ext cx="6808018" cy="7869538"/>
              <a:chOff x="-559944" y="-2499078"/>
              <a:chExt cx="7481342" cy="8501522"/>
            </a:xfrm>
          </p:grpSpPr>
          <p:sp>
            <p:nvSpPr>
              <p:cNvPr id="64" name="三角形 63">
                <a:extLst>
                  <a:ext uri="{FF2B5EF4-FFF2-40B4-BE49-F238E27FC236}">
                    <a16:creationId xmlns:a16="http://schemas.microsoft.com/office/drawing/2014/main" id="{CB7D246D-B2D6-6154-69E3-2FB695A99687}"/>
                  </a:ext>
                </a:extLst>
              </p:cNvPr>
              <p:cNvSpPr/>
              <p:nvPr/>
            </p:nvSpPr>
            <p:spPr>
              <a:xfrm rot="2198905">
                <a:off x="6127064" y="4109720"/>
                <a:ext cx="224810" cy="117849"/>
              </a:xfrm>
              <a:prstGeom prst="triangle">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65" name="アーチ 64">
                <a:extLst>
                  <a:ext uri="{FF2B5EF4-FFF2-40B4-BE49-F238E27FC236}">
                    <a16:creationId xmlns:a16="http://schemas.microsoft.com/office/drawing/2014/main" id="{78FBA8D4-B703-579C-0994-03D47CF940AF}"/>
                  </a:ext>
                </a:extLst>
              </p:cNvPr>
              <p:cNvSpPr>
                <a:spLocks/>
              </p:cNvSpPr>
              <p:nvPr/>
            </p:nvSpPr>
            <p:spPr>
              <a:xfrm flipV="1">
                <a:off x="-559944" y="-2499078"/>
                <a:ext cx="7481342" cy="8501522"/>
              </a:xfrm>
              <a:prstGeom prst="blockArc">
                <a:avLst>
                  <a:gd name="adj1" fmla="val 16409688"/>
                  <a:gd name="adj2" fmla="val 19227650"/>
                  <a:gd name="adj3" fmla="val 608"/>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0" name="アーチ 49">
              <a:extLst>
                <a:ext uri="{FF2B5EF4-FFF2-40B4-BE49-F238E27FC236}">
                  <a16:creationId xmlns:a16="http://schemas.microsoft.com/office/drawing/2014/main" id="{EDE0115B-0FD9-C82E-3DD4-330CFF8C5E9B}"/>
                </a:ext>
              </a:extLst>
            </p:cNvPr>
            <p:cNvSpPr/>
            <p:nvPr/>
          </p:nvSpPr>
          <p:spPr>
            <a:xfrm flipV="1">
              <a:off x="-1502671" y="-12225119"/>
              <a:ext cx="6740254" cy="16904806"/>
            </a:xfrm>
            <a:prstGeom prst="blockArc">
              <a:avLst>
                <a:gd name="adj1" fmla="val 15958738"/>
                <a:gd name="adj2" fmla="val 16171600"/>
                <a:gd name="adj3" fmla="val 601"/>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6" name="テキスト ボックス 55">
            <a:extLst>
              <a:ext uri="{FF2B5EF4-FFF2-40B4-BE49-F238E27FC236}">
                <a16:creationId xmlns:a16="http://schemas.microsoft.com/office/drawing/2014/main" id="{40567F87-9A32-8EB4-7FA6-9787EF1149C5}"/>
              </a:ext>
            </a:extLst>
          </p:cNvPr>
          <p:cNvSpPr txBox="1"/>
          <p:nvPr/>
        </p:nvSpPr>
        <p:spPr>
          <a:xfrm>
            <a:off x="7605474" y="5604844"/>
            <a:ext cx="314510" cy="307777"/>
          </a:xfrm>
          <a:prstGeom prst="rect">
            <a:avLst/>
          </a:prstGeom>
          <a:noFill/>
        </p:spPr>
        <p:txBody>
          <a:bodyPr wrap="none" rtlCol="0">
            <a:spAutoFit/>
          </a:bodyPr>
          <a:lstStyle/>
          <a:p>
            <a:r>
              <a:rPr lang="en-US" altLang="ja-JP" sz="1400" dirty="0"/>
              <a:t>N</a:t>
            </a:r>
            <a:endParaRPr lang="ja-JP" altLang="en-US" sz="1400"/>
          </a:p>
        </p:txBody>
      </p:sp>
      <p:sp>
        <p:nvSpPr>
          <p:cNvPr id="57" name="テキスト ボックス 56">
            <a:extLst>
              <a:ext uri="{FF2B5EF4-FFF2-40B4-BE49-F238E27FC236}">
                <a16:creationId xmlns:a16="http://schemas.microsoft.com/office/drawing/2014/main" id="{B0BAE0B4-7403-0EF0-DB59-534F97C62468}"/>
              </a:ext>
            </a:extLst>
          </p:cNvPr>
          <p:cNvSpPr txBox="1"/>
          <p:nvPr/>
        </p:nvSpPr>
        <p:spPr>
          <a:xfrm>
            <a:off x="256937" y="97967"/>
            <a:ext cx="11549957" cy="523220"/>
          </a:xfrm>
          <a:prstGeom prst="rect">
            <a:avLst/>
          </a:prstGeom>
          <a:noFill/>
        </p:spPr>
        <p:txBody>
          <a:bodyPr wrap="none" rtlCol="0">
            <a:spAutoFit/>
          </a:bodyPr>
          <a:lstStyle/>
          <a:p>
            <a:r>
              <a:rPr kumimoji="1" lang="en-US" altLang="ja-JP" sz="2800" dirty="0"/>
              <a:t>Toward the elucidation of the density dependence of the </a:t>
            </a:r>
            <a:r>
              <a:rPr kumimoji="1" lang="en-US" altLang="ja-JP" sz="2800" dirty="0">
                <a:latin typeface="Symbol" pitchFamily="2" charset="2"/>
              </a:rPr>
              <a:t>L</a:t>
            </a:r>
            <a:r>
              <a:rPr kumimoji="1" lang="en-US" altLang="ja-JP" sz="2800" dirty="0"/>
              <a:t>N interaction </a:t>
            </a:r>
            <a:endParaRPr kumimoji="1" lang="ja-JP" altLang="en-US" sz="2800"/>
          </a:p>
        </p:txBody>
      </p:sp>
      <p:sp>
        <p:nvSpPr>
          <p:cNvPr id="58" name="テキスト ボックス 57">
            <a:extLst>
              <a:ext uri="{FF2B5EF4-FFF2-40B4-BE49-F238E27FC236}">
                <a16:creationId xmlns:a16="http://schemas.microsoft.com/office/drawing/2014/main" id="{6F14B523-FC69-A304-7C8A-97F8AB53C260}"/>
              </a:ext>
            </a:extLst>
          </p:cNvPr>
          <p:cNvSpPr txBox="1"/>
          <p:nvPr/>
        </p:nvSpPr>
        <p:spPr>
          <a:xfrm>
            <a:off x="5407065" y="743179"/>
            <a:ext cx="3175124" cy="646331"/>
          </a:xfrm>
          <a:prstGeom prst="rect">
            <a:avLst/>
          </a:prstGeom>
          <a:noFill/>
        </p:spPr>
        <p:txBody>
          <a:bodyPr wrap="square" rtlCol="0">
            <a:spAutoFit/>
          </a:bodyPr>
          <a:lstStyle/>
          <a:p>
            <a:r>
              <a:rPr kumimoji="1" lang="en-US" altLang="ja-JP" dirty="0"/>
              <a:t>Ing</a:t>
            </a:r>
            <a:r>
              <a:rPr lang="en-US" altLang="ja-JP" dirty="0"/>
              <a:t>redients</a:t>
            </a:r>
            <a:r>
              <a:rPr kumimoji="1" lang="en-US" altLang="ja-JP" dirty="0"/>
              <a:t> of </a:t>
            </a:r>
            <a:r>
              <a:rPr kumimoji="1" lang="en-US" altLang="ja-JP" dirty="0">
                <a:latin typeface="Symbol" pitchFamily="2" charset="2"/>
              </a:rPr>
              <a:t>L</a:t>
            </a:r>
            <a:r>
              <a:rPr kumimoji="1" lang="en-US" altLang="ja-JP" dirty="0"/>
              <a:t>N interaction </a:t>
            </a:r>
          </a:p>
          <a:p>
            <a:r>
              <a:rPr kumimoji="1" lang="en-US" altLang="ja-JP" dirty="0"/>
              <a:t>in nuclear medium</a:t>
            </a:r>
            <a:endParaRPr kumimoji="1" lang="ja-JP" altLang="en-US"/>
          </a:p>
        </p:txBody>
      </p:sp>
      <p:sp>
        <p:nvSpPr>
          <p:cNvPr id="79" name="テキスト ボックス 78">
            <a:extLst>
              <a:ext uri="{FF2B5EF4-FFF2-40B4-BE49-F238E27FC236}">
                <a16:creationId xmlns:a16="http://schemas.microsoft.com/office/drawing/2014/main" id="{68AC6EDC-4DB9-9AC8-D1F4-3A69D361471B}"/>
              </a:ext>
            </a:extLst>
          </p:cNvPr>
          <p:cNvSpPr txBox="1"/>
          <p:nvPr/>
        </p:nvSpPr>
        <p:spPr>
          <a:xfrm>
            <a:off x="5665412" y="3234655"/>
            <a:ext cx="1314784" cy="461665"/>
          </a:xfrm>
          <a:prstGeom prst="rect">
            <a:avLst/>
          </a:prstGeom>
          <a:noFill/>
        </p:spPr>
        <p:txBody>
          <a:bodyPr wrap="none" rtlCol="0">
            <a:spAutoFit/>
          </a:bodyPr>
          <a:lstStyle/>
          <a:p>
            <a:r>
              <a:rPr kumimoji="1" lang="en-US" altLang="ja-JP" sz="1200" dirty="0">
                <a:solidFill>
                  <a:srgbClr val="C00000"/>
                </a:solidFill>
              </a:rPr>
              <a:t>Suppression of </a:t>
            </a:r>
          </a:p>
          <a:p>
            <a:r>
              <a:rPr kumimoji="1" lang="en-US" altLang="ja-JP" sz="1200" dirty="0">
                <a:solidFill>
                  <a:srgbClr val="C00000"/>
                </a:solidFill>
              </a:rPr>
              <a:t>two-body </a:t>
            </a:r>
            <a:r>
              <a:rPr kumimoji="1" lang="en-US" altLang="ja-JP" sz="1200" dirty="0">
                <a:solidFill>
                  <a:srgbClr val="C00000"/>
                </a:solidFill>
                <a:latin typeface="Symbol" pitchFamily="2" charset="2"/>
              </a:rPr>
              <a:t>L</a:t>
            </a:r>
            <a:r>
              <a:rPr kumimoji="1" lang="en-US" altLang="ja-JP" sz="1200" dirty="0">
                <a:solidFill>
                  <a:srgbClr val="C00000"/>
                </a:solidFill>
              </a:rPr>
              <a:t>N int.</a:t>
            </a:r>
            <a:endParaRPr kumimoji="1" lang="ja-JP" altLang="en-US" sz="1200">
              <a:solidFill>
                <a:srgbClr val="C00000"/>
              </a:solidFill>
            </a:endParaRPr>
          </a:p>
        </p:txBody>
      </p:sp>
      <p:sp>
        <p:nvSpPr>
          <p:cNvPr id="80" name="正方形/長方形 79">
            <a:extLst>
              <a:ext uri="{FF2B5EF4-FFF2-40B4-BE49-F238E27FC236}">
                <a16:creationId xmlns:a16="http://schemas.microsoft.com/office/drawing/2014/main" id="{5F1DE678-95DD-B677-81B3-8F80D02AEA3B}"/>
              </a:ext>
            </a:extLst>
          </p:cNvPr>
          <p:cNvSpPr/>
          <p:nvPr/>
        </p:nvSpPr>
        <p:spPr>
          <a:xfrm>
            <a:off x="5618280" y="5483619"/>
            <a:ext cx="440139" cy="346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6AEF8003-E2B1-0E2F-4F6F-98196E6684DC}"/>
              </a:ext>
            </a:extLst>
          </p:cNvPr>
          <p:cNvSpPr txBox="1"/>
          <p:nvPr/>
        </p:nvSpPr>
        <p:spPr>
          <a:xfrm rot="18000000">
            <a:off x="5286573" y="5660944"/>
            <a:ext cx="989373" cy="307777"/>
          </a:xfrm>
          <a:prstGeom prst="rect">
            <a:avLst/>
          </a:prstGeom>
          <a:noFill/>
        </p:spPr>
        <p:txBody>
          <a:bodyPr wrap="none" rtlCol="0">
            <a:spAutoFit/>
          </a:bodyPr>
          <a:lstStyle/>
          <a:p>
            <a:r>
              <a:rPr kumimoji="1" lang="en-US" altLang="ja-JP" sz="1400" dirty="0">
                <a:solidFill>
                  <a:srgbClr val="C00000"/>
                </a:solidFill>
              </a:rPr>
              <a:t>Forbidden</a:t>
            </a:r>
            <a:endParaRPr kumimoji="1" lang="ja-JP" altLang="en-US" sz="1400">
              <a:solidFill>
                <a:srgbClr val="C00000"/>
              </a:solidFill>
            </a:endParaRPr>
          </a:p>
        </p:txBody>
      </p:sp>
      <p:sp>
        <p:nvSpPr>
          <p:cNvPr id="82" name="テキスト ボックス 81">
            <a:extLst>
              <a:ext uri="{FF2B5EF4-FFF2-40B4-BE49-F238E27FC236}">
                <a16:creationId xmlns:a16="http://schemas.microsoft.com/office/drawing/2014/main" id="{CAFB709C-BD66-7B5C-1E17-84F7F642C8E5}"/>
              </a:ext>
            </a:extLst>
          </p:cNvPr>
          <p:cNvSpPr txBox="1"/>
          <p:nvPr/>
        </p:nvSpPr>
        <p:spPr>
          <a:xfrm>
            <a:off x="6864962" y="3324109"/>
            <a:ext cx="1579278" cy="276999"/>
          </a:xfrm>
          <a:prstGeom prst="rect">
            <a:avLst/>
          </a:prstGeom>
          <a:noFill/>
        </p:spPr>
        <p:txBody>
          <a:bodyPr wrap="none" rtlCol="0">
            <a:spAutoFit/>
          </a:bodyPr>
          <a:lstStyle/>
          <a:p>
            <a:r>
              <a:rPr kumimoji="1" lang="en-US" altLang="ja-JP" sz="1200" dirty="0">
                <a:solidFill>
                  <a:srgbClr val="C00000"/>
                </a:solidFill>
                <a:latin typeface="Symbol" pitchFamily="2" charset="2"/>
              </a:rPr>
              <a:t>S</a:t>
            </a:r>
            <a:r>
              <a:rPr kumimoji="1" lang="en-US" altLang="ja-JP" sz="1200" dirty="0">
                <a:solidFill>
                  <a:srgbClr val="C00000"/>
                </a:solidFill>
              </a:rPr>
              <a:t> mediated </a:t>
            </a:r>
            <a:r>
              <a:rPr kumimoji="1" lang="en-US" altLang="ja-JP" sz="1200" dirty="0">
                <a:solidFill>
                  <a:srgbClr val="C00000"/>
                </a:solidFill>
                <a:latin typeface="Symbol" pitchFamily="2" charset="2"/>
              </a:rPr>
              <a:t>L</a:t>
            </a:r>
            <a:r>
              <a:rPr kumimoji="1" lang="en-US" altLang="ja-JP" sz="1200" dirty="0">
                <a:solidFill>
                  <a:srgbClr val="C00000"/>
                </a:solidFill>
              </a:rPr>
              <a:t>NN int.</a:t>
            </a:r>
            <a:endParaRPr kumimoji="1" lang="ja-JP" altLang="en-US" sz="1200">
              <a:solidFill>
                <a:srgbClr val="C00000"/>
              </a:solidFill>
            </a:endParaRPr>
          </a:p>
        </p:txBody>
      </p:sp>
      <p:sp>
        <p:nvSpPr>
          <p:cNvPr id="5" name="正方形/長方形 4">
            <a:extLst>
              <a:ext uri="{FF2B5EF4-FFF2-40B4-BE49-F238E27FC236}">
                <a16:creationId xmlns:a16="http://schemas.microsoft.com/office/drawing/2014/main" id="{54CDCC60-C101-4D3F-14ED-0E3ED5BFCA2B}"/>
              </a:ext>
            </a:extLst>
          </p:cNvPr>
          <p:cNvSpPr/>
          <p:nvPr/>
        </p:nvSpPr>
        <p:spPr>
          <a:xfrm>
            <a:off x="8930207" y="3574315"/>
            <a:ext cx="2723714" cy="31535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Arial" panose="020B0604020202020204"/>
              <a:ea typeface="ＭＳ Ｐゴシック" panose="020B0600070205080204" pitchFamily="34" charset="-128"/>
            </a:endParaRPr>
          </a:p>
        </p:txBody>
      </p:sp>
      <p:grpSp>
        <p:nvGrpSpPr>
          <p:cNvPr id="18" name="グループ化 17">
            <a:extLst>
              <a:ext uri="{FF2B5EF4-FFF2-40B4-BE49-F238E27FC236}">
                <a16:creationId xmlns:a16="http://schemas.microsoft.com/office/drawing/2014/main" id="{DBB4F9B2-447F-55CD-FF5F-A9B6C87F36A2}"/>
              </a:ext>
            </a:extLst>
          </p:cNvPr>
          <p:cNvGrpSpPr/>
          <p:nvPr/>
        </p:nvGrpSpPr>
        <p:grpSpPr>
          <a:xfrm>
            <a:off x="9101888" y="4060422"/>
            <a:ext cx="2292205" cy="2667479"/>
            <a:chOff x="4565718" y="2167805"/>
            <a:chExt cx="2292205" cy="2667479"/>
          </a:xfrm>
        </p:grpSpPr>
        <p:sp>
          <p:nvSpPr>
            <p:cNvPr id="19" name="正方形/長方形 18">
              <a:extLst>
                <a:ext uri="{FF2B5EF4-FFF2-40B4-BE49-F238E27FC236}">
                  <a16:creationId xmlns:a16="http://schemas.microsoft.com/office/drawing/2014/main" id="{B6915A84-2819-3655-D736-2E2AE54EBE68}"/>
                </a:ext>
              </a:extLst>
            </p:cNvPr>
            <p:cNvSpPr/>
            <p:nvPr/>
          </p:nvSpPr>
          <p:spPr>
            <a:xfrm>
              <a:off x="5751344" y="2191088"/>
              <a:ext cx="884123" cy="698301"/>
            </a:xfrm>
            <a:prstGeom prst="rect">
              <a:avLst/>
            </a:prstGeom>
            <a:solidFill>
              <a:srgbClr val="FFC000">
                <a:lumMod val="20000"/>
                <a:lumOff val="80000"/>
                <a:alpha val="25000"/>
              </a:srgbClr>
            </a:solidFill>
            <a:ln w="28575" cap="flat" cmpd="sng" algn="ctr">
              <a:solidFill>
                <a:sysClr val="windowText" lastClr="00000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nvGrpSpPr>
            <p:cNvPr id="34" name="グループ化 33">
              <a:extLst>
                <a:ext uri="{FF2B5EF4-FFF2-40B4-BE49-F238E27FC236}">
                  <a16:creationId xmlns:a16="http://schemas.microsoft.com/office/drawing/2014/main" id="{B45065F0-A9B8-2EB1-8B34-68C7849550A3}"/>
                </a:ext>
              </a:extLst>
            </p:cNvPr>
            <p:cNvGrpSpPr/>
            <p:nvPr/>
          </p:nvGrpSpPr>
          <p:grpSpPr>
            <a:xfrm>
              <a:off x="4641820" y="2167805"/>
              <a:ext cx="2040926" cy="2323652"/>
              <a:chOff x="1284507" y="2912349"/>
              <a:chExt cx="3147083" cy="3583043"/>
            </a:xfrm>
          </p:grpSpPr>
          <p:sp>
            <p:nvSpPr>
              <p:cNvPr id="151" name="正方形/長方形 150">
                <a:extLst>
                  <a:ext uri="{FF2B5EF4-FFF2-40B4-BE49-F238E27FC236}">
                    <a16:creationId xmlns:a16="http://schemas.microsoft.com/office/drawing/2014/main" id="{999B23CE-2ABC-3C05-FCF3-7E87206D9197}"/>
                  </a:ext>
                </a:extLst>
              </p:cNvPr>
              <p:cNvSpPr/>
              <p:nvPr/>
            </p:nvSpPr>
            <p:spPr>
              <a:xfrm>
                <a:off x="1284507" y="3168772"/>
                <a:ext cx="1363307" cy="3326620"/>
              </a:xfrm>
              <a:prstGeom prst="rect">
                <a:avLst/>
              </a:prstGeom>
              <a:solidFill>
                <a:srgbClr val="FFC000">
                  <a:lumMod val="20000"/>
                  <a:lumOff val="80000"/>
                  <a:alpha val="25000"/>
                </a:srgbClr>
              </a:solidFill>
              <a:ln w="28575" cap="flat" cmpd="sng" algn="ctr">
                <a:solidFill>
                  <a:sysClr val="windowText" lastClr="00000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152" name="正方形/長方形 151">
                <a:extLst>
                  <a:ext uri="{FF2B5EF4-FFF2-40B4-BE49-F238E27FC236}">
                    <a16:creationId xmlns:a16="http://schemas.microsoft.com/office/drawing/2014/main" id="{6A398296-AB54-6A70-EDF1-4B952E6F6F70}"/>
                  </a:ext>
                </a:extLst>
              </p:cNvPr>
              <p:cNvSpPr/>
              <p:nvPr/>
            </p:nvSpPr>
            <p:spPr>
              <a:xfrm>
                <a:off x="1324304" y="2912349"/>
                <a:ext cx="3107286" cy="345988"/>
              </a:xfrm>
              <a:prstGeom prst="rect">
                <a:avLst/>
              </a:prstGeom>
              <a:solidFill>
                <a:schemeClr val="bg1"/>
              </a:solidFill>
              <a:ln w="12700" cap="flat" cmpd="sng" algn="ctr">
                <a:no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sp>
          <p:nvSpPr>
            <p:cNvPr id="35" name="テキスト ボックス 34">
              <a:extLst>
                <a:ext uri="{FF2B5EF4-FFF2-40B4-BE49-F238E27FC236}">
                  <a16:creationId xmlns:a16="http://schemas.microsoft.com/office/drawing/2014/main" id="{2561586A-4925-A8F0-58ED-3939DE0950C1}"/>
                </a:ext>
              </a:extLst>
            </p:cNvPr>
            <p:cNvSpPr txBox="1"/>
            <p:nvPr/>
          </p:nvSpPr>
          <p:spPr>
            <a:xfrm>
              <a:off x="4565718" y="4529778"/>
              <a:ext cx="873809" cy="300082"/>
            </a:xfrm>
            <a:prstGeom prst="rect">
              <a:avLst/>
            </a:prstGeom>
            <a:noFill/>
          </p:spPr>
          <p:txBody>
            <a:bodyPr wrap="square" rtlCol="0">
              <a:spAutoFit/>
            </a:bodyPr>
            <a:lstStyle/>
            <a:p>
              <a:pPr defTabSz="685800">
                <a:defRPr/>
              </a:pPr>
              <a:r>
                <a:rPr lang="en-US" altLang="ja-JP" sz="1350" kern="0" dirty="0">
                  <a:solidFill>
                    <a:prstClr val="black"/>
                  </a:solidFill>
                  <a:latin typeface="游ゴシック" panose="020F0502020204030204"/>
                  <a:ea typeface="游ゴシック" panose="020B0400000000000000" pitchFamily="34" charset="-128"/>
                </a:rPr>
                <a:t>neutron</a:t>
              </a:r>
              <a:endParaRPr lang="ja-JP" altLang="en-US" sz="1350" kern="0">
                <a:solidFill>
                  <a:prstClr val="black"/>
                </a:solidFill>
                <a:latin typeface="游ゴシック" panose="020F0502020204030204"/>
                <a:ea typeface="游ゴシック" panose="020B0400000000000000" pitchFamily="34" charset="-128"/>
              </a:endParaRPr>
            </a:p>
          </p:txBody>
        </p:sp>
        <p:sp>
          <p:nvSpPr>
            <p:cNvPr id="36" name="テキスト ボックス 35">
              <a:extLst>
                <a:ext uri="{FF2B5EF4-FFF2-40B4-BE49-F238E27FC236}">
                  <a16:creationId xmlns:a16="http://schemas.microsoft.com/office/drawing/2014/main" id="{B36A5288-7D80-F425-6BEB-239C6E6586F2}"/>
                </a:ext>
              </a:extLst>
            </p:cNvPr>
            <p:cNvSpPr txBox="1"/>
            <p:nvPr/>
          </p:nvSpPr>
          <p:spPr>
            <a:xfrm>
              <a:off x="5898211" y="4535202"/>
              <a:ext cx="592271" cy="300082"/>
            </a:xfrm>
            <a:prstGeom prst="rect">
              <a:avLst/>
            </a:prstGeom>
            <a:noFill/>
          </p:spPr>
          <p:txBody>
            <a:bodyPr wrap="square" rtlCol="0">
              <a:spAutoFit/>
            </a:bodyPr>
            <a:lstStyle/>
            <a:p>
              <a:pPr defTabSz="685800">
                <a:defRPr/>
              </a:pPr>
              <a:endParaRPr lang="ja-JP" altLang="en-US" sz="1350" kern="0">
                <a:solidFill>
                  <a:prstClr val="black"/>
                </a:solidFill>
                <a:latin typeface="游ゴシック" panose="020F0502020204030204"/>
                <a:ea typeface="游ゴシック" panose="020B0400000000000000" pitchFamily="34" charset="-128"/>
              </a:endParaRPr>
            </a:p>
          </p:txBody>
        </p:sp>
        <p:grpSp>
          <p:nvGrpSpPr>
            <p:cNvPr id="37" name="グループ化 36">
              <a:extLst>
                <a:ext uri="{FF2B5EF4-FFF2-40B4-BE49-F238E27FC236}">
                  <a16:creationId xmlns:a16="http://schemas.microsoft.com/office/drawing/2014/main" id="{53BEC8EF-7C1F-F2B6-0612-59365E7DA584}"/>
                </a:ext>
              </a:extLst>
            </p:cNvPr>
            <p:cNvGrpSpPr/>
            <p:nvPr/>
          </p:nvGrpSpPr>
          <p:grpSpPr>
            <a:xfrm>
              <a:off x="4825830" y="3187654"/>
              <a:ext cx="526929" cy="912289"/>
              <a:chOff x="1612059" y="4182076"/>
              <a:chExt cx="812518" cy="1406742"/>
            </a:xfrm>
          </p:grpSpPr>
          <p:cxnSp>
            <p:nvCxnSpPr>
              <p:cNvPr id="144" name="直線コネクタ 143">
                <a:extLst>
                  <a:ext uri="{FF2B5EF4-FFF2-40B4-BE49-F238E27FC236}">
                    <a16:creationId xmlns:a16="http://schemas.microsoft.com/office/drawing/2014/main" id="{2A5A7BB7-C726-D393-4AB9-B22608034BB9}"/>
                  </a:ext>
                </a:extLst>
              </p:cNvPr>
              <p:cNvCxnSpPr/>
              <p:nvPr/>
            </p:nvCxnSpPr>
            <p:spPr>
              <a:xfrm>
                <a:off x="1612059" y="5588818"/>
                <a:ext cx="790833" cy="0"/>
              </a:xfrm>
              <a:prstGeom prst="line">
                <a:avLst/>
              </a:prstGeom>
              <a:noFill/>
              <a:ln w="6350" cap="flat" cmpd="sng" algn="ctr">
                <a:solidFill>
                  <a:srgbClr val="00B050"/>
                </a:solidFill>
                <a:prstDash val="solid"/>
                <a:miter lim="800000"/>
              </a:ln>
              <a:effectLst/>
            </p:spPr>
          </p:cxnSp>
          <p:cxnSp>
            <p:nvCxnSpPr>
              <p:cNvPr id="149" name="直線コネクタ 148">
                <a:extLst>
                  <a:ext uri="{FF2B5EF4-FFF2-40B4-BE49-F238E27FC236}">
                    <a16:creationId xmlns:a16="http://schemas.microsoft.com/office/drawing/2014/main" id="{5D030EB8-EA0A-ACA2-6E3E-BAB95C928653}"/>
                  </a:ext>
                </a:extLst>
              </p:cNvPr>
              <p:cNvCxnSpPr/>
              <p:nvPr/>
            </p:nvCxnSpPr>
            <p:spPr>
              <a:xfrm>
                <a:off x="1633744" y="4839482"/>
                <a:ext cx="790833" cy="0"/>
              </a:xfrm>
              <a:prstGeom prst="line">
                <a:avLst/>
              </a:prstGeom>
              <a:noFill/>
              <a:ln w="6350" cap="flat" cmpd="sng" algn="ctr">
                <a:solidFill>
                  <a:srgbClr val="00B050"/>
                </a:solidFill>
                <a:prstDash val="solid"/>
                <a:miter lim="800000"/>
              </a:ln>
              <a:effectLst/>
            </p:spPr>
          </p:cxnSp>
          <p:cxnSp>
            <p:nvCxnSpPr>
              <p:cNvPr id="150" name="直線コネクタ 149">
                <a:extLst>
                  <a:ext uri="{FF2B5EF4-FFF2-40B4-BE49-F238E27FC236}">
                    <a16:creationId xmlns:a16="http://schemas.microsoft.com/office/drawing/2014/main" id="{59DFD009-34CA-4ACB-BE9D-3B7643EA5DA7}"/>
                  </a:ext>
                </a:extLst>
              </p:cNvPr>
              <p:cNvCxnSpPr/>
              <p:nvPr/>
            </p:nvCxnSpPr>
            <p:spPr>
              <a:xfrm>
                <a:off x="1612059" y="4182076"/>
                <a:ext cx="790833" cy="0"/>
              </a:xfrm>
              <a:prstGeom prst="line">
                <a:avLst/>
              </a:prstGeom>
              <a:noFill/>
              <a:ln w="6350" cap="flat" cmpd="sng" algn="ctr">
                <a:solidFill>
                  <a:srgbClr val="00B050"/>
                </a:solidFill>
                <a:prstDash val="solid"/>
                <a:miter lim="800000"/>
              </a:ln>
              <a:effectLst/>
            </p:spPr>
          </p:cxnSp>
        </p:grpSp>
        <p:grpSp>
          <p:nvGrpSpPr>
            <p:cNvPr id="38" name="グループ化 37">
              <a:extLst>
                <a:ext uri="{FF2B5EF4-FFF2-40B4-BE49-F238E27FC236}">
                  <a16:creationId xmlns:a16="http://schemas.microsoft.com/office/drawing/2014/main" id="{75D07DD5-DE59-BF11-9ED0-AEB40FF41AF8}"/>
                </a:ext>
              </a:extLst>
            </p:cNvPr>
            <p:cNvGrpSpPr/>
            <p:nvPr/>
          </p:nvGrpSpPr>
          <p:grpSpPr>
            <a:xfrm>
              <a:off x="4889818" y="4005251"/>
              <a:ext cx="78812" cy="166782"/>
              <a:chOff x="3932948" y="4826601"/>
              <a:chExt cx="121527" cy="257175"/>
            </a:xfrm>
          </p:grpSpPr>
          <p:sp>
            <p:nvSpPr>
              <p:cNvPr id="133" name="円/楕円 132">
                <a:extLst>
                  <a:ext uri="{FF2B5EF4-FFF2-40B4-BE49-F238E27FC236}">
                    <a16:creationId xmlns:a16="http://schemas.microsoft.com/office/drawing/2014/main" id="{99117C34-4185-E5D7-E686-50BF959929EB}"/>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37" name="直線矢印コネクタ 136">
                <a:extLst>
                  <a:ext uri="{FF2B5EF4-FFF2-40B4-BE49-F238E27FC236}">
                    <a16:creationId xmlns:a16="http://schemas.microsoft.com/office/drawing/2014/main" id="{1C50B2C4-02A3-7AD0-B810-8421033A762E}"/>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39" name="グループ化 38">
              <a:extLst>
                <a:ext uri="{FF2B5EF4-FFF2-40B4-BE49-F238E27FC236}">
                  <a16:creationId xmlns:a16="http://schemas.microsoft.com/office/drawing/2014/main" id="{AF6763EA-61D1-A915-2C0E-C053C2DA425D}"/>
                </a:ext>
              </a:extLst>
            </p:cNvPr>
            <p:cNvGrpSpPr/>
            <p:nvPr/>
          </p:nvGrpSpPr>
          <p:grpSpPr>
            <a:xfrm rot="10800000">
              <a:off x="5185543" y="4036780"/>
              <a:ext cx="78812" cy="166782"/>
              <a:chOff x="3932948" y="4826601"/>
              <a:chExt cx="121527" cy="257175"/>
            </a:xfrm>
          </p:grpSpPr>
          <p:sp>
            <p:nvSpPr>
              <p:cNvPr id="131" name="円/楕円 130">
                <a:extLst>
                  <a:ext uri="{FF2B5EF4-FFF2-40B4-BE49-F238E27FC236}">
                    <a16:creationId xmlns:a16="http://schemas.microsoft.com/office/drawing/2014/main" id="{97CDA414-F9D0-2267-E89D-EC8F713F00E0}"/>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32" name="直線矢印コネクタ 131">
                <a:extLst>
                  <a:ext uri="{FF2B5EF4-FFF2-40B4-BE49-F238E27FC236}">
                    <a16:creationId xmlns:a16="http://schemas.microsoft.com/office/drawing/2014/main" id="{953370C7-A91A-43C1-0BF4-7B52D7421FD7}"/>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40" name="グループ化 39">
              <a:extLst>
                <a:ext uri="{FF2B5EF4-FFF2-40B4-BE49-F238E27FC236}">
                  <a16:creationId xmlns:a16="http://schemas.microsoft.com/office/drawing/2014/main" id="{7FD153FC-38F2-B6DE-8EA4-93E7978FCE07}"/>
                </a:ext>
              </a:extLst>
            </p:cNvPr>
            <p:cNvGrpSpPr/>
            <p:nvPr/>
          </p:nvGrpSpPr>
          <p:grpSpPr>
            <a:xfrm>
              <a:off x="4906522" y="3513062"/>
              <a:ext cx="78812" cy="166782"/>
              <a:chOff x="3932948" y="4826601"/>
              <a:chExt cx="121527" cy="257175"/>
            </a:xfrm>
          </p:grpSpPr>
          <p:sp>
            <p:nvSpPr>
              <p:cNvPr id="129" name="円/楕円 128">
                <a:extLst>
                  <a:ext uri="{FF2B5EF4-FFF2-40B4-BE49-F238E27FC236}">
                    <a16:creationId xmlns:a16="http://schemas.microsoft.com/office/drawing/2014/main" id="{49697BB8-0B05-3B0F-1371-38CB2575EBE7}"/>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30" name="直線矢印コネクタ 129">
                <a:extLst>
                  <a:ext uri="{FF2B5EF4-FFF2-40B4-BE49-F238E27FC236}">
                    <a16:creationId xmlns:a16="http://schemas.microsoft.com/office/drawing/2014/main" id="{B2D20D46-95CF-37BC-5706-4E38DF29064F}"/>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41" name="グループ化 40">
              <a:extLst>
                <a:ext uri="{FF2B5EF4-FFF2-40B4-BE49-F238E27FC236}">
                  <a16:creationId xmlns:a16="http://schemas.microsoft.com/office/drawing/2014/main" id="{B904D043-BECD-5C36-8F20-0DBD7BDFBBD0}"/>
                </a:ext>
              </a:extLst>
            </p:cNvPr>
            <p:cNvGrpSpPr/>
            <p:nvPr/>
          </p:nvGrpSpPr>
          <p:grpSpPr>
            <a:xfrm rot="10800000">
              <a:off x="5202247" y="3544591"/>
              <a:ext cx="78812" cy="166782"/>
              <a:chOff x="3932948" y="4826601"/>
              <a:chExt cx="121527" cy="257175"/>
            </a:xfrm>
          </p:grpSpPr>
          <p:sp>
            <p:nvSpPr>
              <p:cNvPr id="127" name="円/楕円 126">
                <a:extLst>
                  <a:ext uri="{FF2B5EF4-FFF2-40B4-BE49-F238E27FC236}">
                    <a16:creationId xmlns:a16="http://schemas.microsoft.com/office/drawing/2014/main" id="{BC919D23-C64B-29D4-F37F-0D738ACACFD7}"/>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28" name="直線矢印コネクタ 127">
                <a:extLst>
                  <a:ext uri="{FF2B5EF4-FFF2-40B4-BE49-F238E27FC236}">
                    <a16:creationId xmlns:a16="http://schemas.microsoft.com/office/drawing/2014/main" id="{5CE132FF-2B11-4811-A145-F1AECA1845C5}"/>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42" name="グループ化 41">
              <a:extLst>
                <a:ext uri="{FF2B5EF4-FFF2-40B4-BE49-F238E27FC236}">
                  <a16:creationId xmlns:a16="http://schemas.microsoft.com/office/drawing/2014/main" id="{E32FE678-F042-4C57-5470-3E9A69793726}"/>
                </a:ext>
              </a:extLst>
            </p:cNvPr>
            <p:cNvGrpSpPr/>
            <p:nvPr/>
          </p:nvGrpSpPr>
          <p:grpSpPr>
            <a:xfrm>
              <a:off x="4913177" y="3085926"/>
              <a:ext cx="78812" cy="166782"/>
              <a:chOff x="3932948" y="4826601"/>
              <a:chExt cx="121527" cy="257175"/>
            </a:xfrm>
          </p:grpSpPr>
          <p:sp>
            <p:nvSpPr>
              <p:cNvPr id="125" name="円/楕円 124">
                <a:extLst>
                  <a:ext uri="{FF2B5EF4-FFF2-40B4-BE49-F238E27FC236}">
                    <a16:creationId xmlns:a16="http://schemas.microsoft.com/office/drawing/2014/main" id="{60020613-27CB-4D63-8713-DB9240964C69}"/>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26" name="直線矢印コネクタ 125">
                <a:extLst>
                  <a:ext uri="{FF2B5EF4-FFF2-40B4-BE49-F238E27FC236}">
                    <a16:creationId xmlns:a16="http://schemas.microsoft.com/office/drawing/2014/main" id="{A61F580C-905A-BA6E-31A0-EC4EC30CF87D}"/>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43" name="グループ化 42">
              <a:extLst>
                <a:ext uri="{FF2B5EF4-FFF2-40B4-BE49-F238E27FC236}">
                  <a16:creationId xmlns:a16="http://schemas.microsoft.com/office/drawing/2014/main" id="{6171A75D-28E4-1E18-4310-73DECDA31327}"/>
                </a:ext>
              </a:extLst>
            </p:cNvPr>
            <p:cNvGrpSpPr/>
            <p:nvPr/>
          </p:nvGrpSpPr>
          <p:grpSpPr>
            <a:xfrm rot="10800000">
              <a:off x="5396356" y="3537503"/>
              <a:ext cx="78812" cy="166782"/>
              <a:chOff x="3932948" y="4826601"/>
              <a:chExt cx="121527" cy="257175"/>
            </a:xfrm>
          </p:grpSpPr>
          <p:sp>
            <p:nvSpPr>
              <p:cNvPr id="123" name="円/楕円 122">
                <a:extLst>
                  <a:ext uri="{FF2B5EF4-FFF2-40B4-BE49-F238E27FC236}">
                    <a16:creationId xmlns:a16="http://schemas.microsoft.com/office/drawing/2014/main" id="{3A804B9B-0E40-064C-7425-281334E6026D}"/>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24" name="直線矢印コネクタ 123">
                <a:extLst>
                  <a:ext uri="{FF2B5EF4-FFF2-40B4-BE49-F238E27FC236}">
                    <a16:creationId xmlns:a16="http://schemas.microsoft.com/office/drawing/2014/main" id="{AA9CFD66-5040-61EC-1DAE-CEB72EF2D765}"/>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44" name="グループ化 43">
              <a:extLst>
                <a:ext uri="{FF2B5EF4-FFF2-40B4-BE49-F238E27FC236}">
                  <a16:creationId xmlns:a16="http://schemas.microsoft.com/office/drawing/2014/main" id="{4CEED8CA-F1C8-8B07-B12C-6C7E61D72AFC}"/>
                </a:ext>
              </a:extLst>
            </p:cNvPr>
            <p:cNvGrpSpPr/>
            <p:nvPr/>
          </p:nvGrpSpPr>
          <p:grpSpPr>
            <a:xfrm>
              <a:off x="4828688" y="3320241"/>
              <a:ext cx="526929" cy="1117636"/>
              <a:chOff x="4887396" y="4556487"/>
              <a:chExt cx="702572" cy="1490182"/>
            </a:xfrm>
          </p:grpSpPr>
          <p:grpSp>
            <p:nvGrpSpPr>
              <p:cNvPr id="101" name="グループ化 100">
                <a:extLst>
                  <a:ext uri="{FF2B5EF4-FFF2-40B4-BE49-F238E27FC236}">
                    <a16:creationId xmlns:a16="http://schemas.microsoft.com/office/drawing/2014/main" id="{2BFC8FAF-5918-9860-4F7A-99464D041134}"/>
                  </a:ext>
                </a:extLst>
              </p:cNvPr>
              <p:cNvGrpSpPr/>
              <p:nvPr/>
            </p:nvGrpSpPr>
            <p:grpSpPr>
              <a:xfrm>
                <a:off x="4887396" y="4692125"/>
                <a:ext cx="702572" cy="1216386"/>
                <a:chOff x="1612059" y="4182076"/>
                <a:chExt cx="812518" cy="1406742"/>
              </a:xfrm>
            </p:grpSpPr>
            <p:cxnSp>
              <p:nvCxnSpPr>
                <p:cNvPr id="120" name="直線コネクタ 119">
                  <a:extLst>
                    <a:ext uri="{FF2B5EF4-FFF2-40B4-BE49-F238E27FC236}">
                      <a16:creationId xmlns:a16="http://schemas.microsoft.com/office/drawing/2014/main" id="{82687FFB-40F7-61BE-0A2A-54DB002BCF7F}"/>
                    </a:ext>
                  </a:extLst>
                </p:cNvPr>
                <p:cNvCxnSpPr/>
                <p:nvPr/>
              </p:nvCxnSpPr>
              <p:spPr>
                <a:xfrm>
                  <a:off x="1612059" y="5588818"/>
                  <a:ext cx="790833" cy="0"/>
                </a:xfrm>
                <a:prstGeom prst="line">
                  <a:avLst/>
                </a:prstGeom>
                <a:noFill/>
                <a:ln w="6350" cap="flat" cmpd="sng" algn="ctr">
                  <a:solidFill>
                    <a:srgbClr val="00B050"/>
                  </a:solidFill>
                  <a:prstDash val="solid"/>
                  <a:miter lim="800000"/>
                </a:ln>
                <a:effectLst/>
              </p:spPr>
            </p:cxnSp>
            <p:cxnSp>
              <p:nvCxnSpPr>
                <p:cNvPr id="121" name="直線コネクタ 120">
                  <a:extLst>
                    <a:ext uri="{FF2B5EF4-FFF2-40B4-BE49-F238E27FC236}">
                      <a16:creationId xmlns:a16="http://schemas.microsoft.com/office/drawing/2014/main" id="{093F93EF-6C3E-B01C-F7B6-1769D6DD65E9}"/>
                    </a:ext>
                  </a:extLst>
                </p:cNvPr>
                <p:cNvCxnSpPr/>
                <p:nvPr/>
              </p:nvCxnSpPr>
              <p:spPr>
                <a:xfrm>
                  <a:off x="1633744" y="4839482"/>
                  <a:ext cx="790833" cy="0"/>
                </a:xfrm>
                <a:prstGeom prst="line">
                  <a:avLst/>
                </a:prstGeom>
                <a:noFill/>
                <a:ln w="6350" cap="flat" cmpd="sng" algn="ctr">
                  <a:solidFill>
                    <a:srgbClr val="00B050"/>
                  </a:solidFill>
                  <a:prstDash val="solid"/>
                  <a:miter lim="800000"/>
                </a:ln>
                <a:effectLst/>
              </p:spPr>
            </p:cxnSp>
            <p:cxnSp>
              <p:nvCxnSpPr>
                <p:cNvPr id="122" name="直線コネクタ 121">
                  <a:extLst>
                    <a:ext uri="{FF2B5EF4-FFF2-40B4-BE49-F238E27FC236}">
                      <a16:creationId xmlns:a16="http://schemas.microsoft.com/office/drawing/2014/main" id="{7EFD0D96-C39D-5EED-6E47-80545B5907E7}"/>
                    </a:ext>
                  </a:extLst>
                </p:cNvPr>
                <p:cNvCxnSpPr/>
                <p:nvPr/>
              </p:nvCxnSpPr>
              <p:spPr>
                <a:xfrm>
                  <a:off x="1612059" y="4182076"/>
                  <a:ext cx="790833" cy="0"/>
                </a:xfrm>
                <a:prstGeom prst="line">
                  <a:avLst/>
                </a:prstGeom>
                <a:noFill/>
                <a:ln w="6350" cap="flat" cmpd="sng" algn="ctr">
                  <a:solidFill>
                    <a:srgbClr val="00B050"/>
                  </a:solidFill>
                  <a:prstDash val="solid"/>
                  <a:miter lim="800000"/>
                </a:ln>
                <a:effectLst/>
              </p:spPr>
            </p:cxnSp>
          </p:grpSp>
          <p:grpSp>
            <p:nvGrpSpPr>
              <p:cNvPr id="102" name="グループ化 101">
                <a:extLst>
                  <a:ext uri="{FF2B5EF4-FFF2-40B4-BE49-F238E27FC236}">
                    <a16:creationId xmlns:a16="http://schemas.microsoft.com/office/drawing/2014/main" id="{54B19F87-1748-747D-8283-AE6C1A828F02}"/>
                  </a:ext>
                </a:extLst>
              </p:cNvPr>
              <p:cNvGrpSpPr/>
              <p:nvPr/>
            </p:nvGrpSpPr>
            <p:grpSpPr>
              <a:xfrm>
                <a:off x="4972713" y="5782254"/>
                <a:ext cx="105083" cy="222376"/>
                <a:chOff x="3932948" y="4826601"/>
                <a:chExt cx="121527" cy="257175"/>
              </a:xfrm>
            </p:grpSpPr>
            <p:sp>
              <p:nvSpPr>
                <p:cNvPr id="118" name="円/楕円 117">
                  <a:extLst>
                    <a:ext uri="{FF2B5EF4-FFF2-40B4-BE49-F238E27FC236}">
                      <a16:creationId xmlns:a16="http://schemas.microsoft.com/office/drawing/2014/main" id="{54475455-BA5E-E27C-66C1-E740A5D299F2}"/>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9" name="直線矢印コネクタ 118">
                  <a:extLst>
                    <a:ext uri="{FF2B5EF4-FFF2-40B4-BE49-F238E27FC236}">
                      <a16:creationId xmlns:a16="http://schemas.microsoft.com/office/drawing/2014/main" id="{0816E65C-354A-D664-E806-C89289850129}"/>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03" name="グループ化 102">
                <a:extLst>
                  <a:ext uri="{FF2B5EF4-FFF2-40B4-BE49-F238E27FC236}">
                    <a16:creationId xmlns:a16="http://schemas.microsoft.com/office/drawing/2014/main" id="{8DCFEE93-CE22-3978-68B1-A75F3272A6D3}"/>
                  </a:ext>
                </a:extLst>
              </p:cNvPr>
              <p:cNvGrpSpPr/>
              <p:nvPr/>
            </p:nvGrpSpPr>
            <p:grpSpPr>
              <a:xfrm rot="10800000">
                <a:off x="5367013" y="5824293"/>
                <a:ext cx="105083" cy="222376"/>
                <a:chOff x="3932948" y="4826601"/>
                <a:chExt cx="121527" cy="257175"/>
              </a:xfrm>
            </p:grpSpPr>
            <p:sp>
              <p:nvSpPr>
                <p:cNvPr id="116" name="円/楕円 115">
                  <a:extLst>
                    <a:ext uri="{FF2B5EF4-FFF2-40B4-BE49-F238E27FC236}">
                      <a16:creationId xmlns:a16="http://schemas.microsoft.com/office/drawing/2014/main" id="{1BBB139E-1732-F7FC-695D-366AAC98C4A1}"/>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7" name="直線矢印コネクタ 116">
                  <a:extLst>
                    <a:ext uri="{FF2B5EF4-FFF2-40B4-BE49-F238E27FC236}">
                      <a16:creationId xmlns:a16="http://schemas.microsoft.com/office/drawing/2014/main" id="{2AC16949-8704-41B3-4A75-857023352FF9}"/>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04" name="グループ化 103">
                <a:extLst>
                  <a:ext uri="{FF2B5EF4-FFF2-40B4-BE49-F238E27FC236}">
                    <a16:creationId xmlns:a16="http://schemas.microsoft.com/office/drawing/2014/main" id="{F23F15AC-B412-53F1-1A57-5071346CEBB5}"/>
                  </a:ext>
                </a:extLst>
              </p:cNvPr>
              <p:cNvGrpSpPr/>
              <p:nvPr/>
            </p:nvGrpSpPr>
            <p:grpSpPr>
              <a:xfrm>
                <a:off x="4994985" y="5126002"/>
                <a:ext cx="105083" cy="222376"/>
                <a:chOff x="3932948" y="4826601"/>
                <a:chExt cx="121527" cy="257175"/>
              </a:xfrm>
            </p:grpSpPr>
            <p:sp>
              <p:nvSpPr>
                <p:cNvPr id="114" name="円/楕円 113">
                  <a:extLst>
                    <a:ext uri="{FF2B5EF4-FFF2-40B4-BE49-F238E27FC236}">
                      <a16:creationId xmlns:a16="http://schemas.microsoft.com/office/drawing/2014/main" id="{0FC0DEEF-CF42-B488-DDA1-8C869899D6D0}"/>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5" name="直線矢印コネクタ 114">
                  <a:extLst>
                    <a:ext uri="{FF2B5EF4-FFF2-40B4-BE49-F238E27FC236}">
                      <a16:creationId xmlns:a16="http://schemas.microsoft.com/office/drawing/2014/main" id="{5308653B-CA89-E8DD-E7B3-7A77DFA4B5CD}"/>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05" name="グループ化 104">
                <a:extLst>
                  <a:ext uri="{FF2B5EF4-FFF2-40B4-BE49-F238E27FC236}">
                    <a16:creationId xmlns:a16="http://schemas.microsoft.com/office/drawing/2014/main" id="{53080077-67D8-5E2F-69AD-5147C347E006}"/>
                  </a:ext>
                </a:extLst>
              </p:cNvPr>
              <p:cNvGrpSpPr/>
              <p:nvPr/>
            </p:nvGrpSpPr>
            <p:grpSpPr>
              <a:xfrm rot="10800000">
                <a:off x="5389285" y="5168041"/>
                <a:ext cx="105083" cy="222376"/>
                <a:chOff x="3932948" y="4826601"/>
                <a:chExt cx="121527" cy="257175"/>
              </a:xfrm>
            </p:grpSpPr>
            <p:sp>
              <p:nvSpPr>
                <p:cNvPr id="112" name="円/楕円 111">
                  <a:extLst>
                    <a:ext uri="{FF2B5EF4-FFF2-40B4-BE49-F238E27FC236}">
                      <a16:creationId xmlns:a16="http://schemas.microsoft.com/office/drawing/2014/main" id="{5974A018-71DB-14FB-33D1-94C203A8AEF1}"/>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3" name="直線矢印コネクタ 112">
                  <a:extLst>
                    <a:ext uri="{FF2B5EF4-FFF2-40B4-BE49-F238E27FC236}">
                      <a16:creationId xmlns:a16="http://schemas.microsoft.com/office/drawing/2014/main" id="{17DFBDBB-7A5B-AE53-4900-103D88887616}"/>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06" name="グループ化 105">
                <a:extLst>
                  <a:ext uri="{FF2B5EF4-FFF2-40B4-BE49-F238E27FC236}">
                    <a16:creationId xmlns:a16="http://schemas.microsoft.com/office/drawing/2014/main" id="{232D9B17-91E2-F996-11F3-E54289EEF9E6}"/>
                  </a:ext>
                </a:extLst>
              </p:cNvPr>
              <p:cNvGrpSpPr/>
              <p:nvPr/>
            </p:nvGrpSpPr>
            <p:grpSpPr>
              <a:xfrm>
                <a:off x="5003858" y="4556487"/>
                <a:ext cx="105083" cy="222376"/>
                <a:chOff x="3932948" y="4826601"/>
                <a:chExt cx="121527" cy="257175"/>
              </a:xfrm>
            </p:grpSpPr>
            <p:sp>
              <p:nvSpPr>
                <p:cNvPr id="110" name="円/楕円 109">
                  <a:extLst>
                    <a:ext uri="{FF2B5EF4-FFF2-40B4-BE49-F238E27FC236}">
                      <a16:creationId xmlns:a16="http://schemas.microsoft.com/office/drawing/2014/main" id="{E8F55582-05C6-C6FC-73AD-E16C3895CA48}"/>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1" name="直線矢印コネクタ 110">
                  <a:extLst>
                    <a:ext uri="{FF2B5EF4-FFF2-40B4-BE49-F238E27FC236}">
                      <a16:creationId xmlns:a16="http://schemas.microsoft.com/office/drawing/2014/main" id="{66397027-F6FB-7193-7D49-EDFAC4F8B746}"/>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07" name="グループ化 106">
                <a:extLst>
                  <a:ext uri="{FF2B5EF4-FFF2-40B4-BE49-F238E27FC236}">
                    <a16:creationId xmlns:a16="http://schemas.microsoft.com/office/drawing/2014/main" id="{B22A4A6E-9FB9-7DAC-E072-25E156153AA5}"/>
                  </a:ext>
                </a:extLst>
              </p:cNvPr>
              <p:cNvGrpSpPr/>
              <p:nvPr/>
            </p:nvGrpSpPr>
            <p:grpSpPr>
              <a:xfrm rot="10800000">
                <a:off x="5398158" y="4598526"/>
                <a:ext cx="105083" cy="222376"/>
                <a:chOff x="3932948" y="4826601"/>
                <a:chExt cx="121527" cy="257175"/>
              </a:xfrm>
            </p:grpSpPr>
            <p:sp>
              <p:nvSpPr>
                <p:cNvPr id="108" name="円/楕円 107">
                  <a:extLst>
                    <a:ext uri="{FF2B5EF4-FFF2-40B4-BE49-F238E27FC236}">
                      <a16:creationId xmlns:a16="http://schemas.microsoft.com/office/drawing/2014/main" id="{FFA12315-28D8-075F-446C-2CC828BBB2B1}"/>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09" name="直線矢印コネクタ 108">
                  <a:extLst>
                    <a:ext uri="{FF2B5EF4-FFF2-40B4-BE49-F238E27FC236}">
                      <a16:creationId xmlns:a16="http://schemas.microsoft.com/office/drawing/2014/main" id="{89F41725-B01B-5340-7B05-43907ABDD365}"/>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grpSp>
          <p:nvGrpSpPr>
            <p:cNvPr id="45" name="グループ化 44">
              <a:extLst>
                <a:ext uri="{FF2B5EF4-FFF2-40B4-BE49-F238E27FC236}">
                  <a16:creationId xmlns:a16="http://schemas.microsoft.com/office/drawing/2014/main" id="{8714D654-FA0C-BDC9-CA1B-35023AAE6229}"/>
                </a:ext>
              </a:extLst>
            </p:cNvPr>
            <p:cNvGrpSpPr/>
            <p:nvPr/>
          </p:nvGrpSpPr>
          <p:grpSpPr>
            <a:xfrm>
              <a:off x="5879291" y="2475349"/>
              <a:ext cx="512866" cy="78812"/>
              <a:chOff x="6293916" y="3435689"/>
              <a:chExt cx="683821" cy="105083"/>
            </a:xfrm>
          </p:grpSpPr>
          <p:cxnSp>
            <p:nvCxnSpPr>
              <p:cNvPr id="99" name="直線コネクタ 98">
                <a:extLst>
                  <a:ext uri="{FF2B5EF4-FFF2-40B4-BE49-F238E27FC236}">
                    <a16:creationId xmlns:a16="http://schemas.microsoft.com/office/drawing/2014/main" id="{302D4CAA-2333-4FB2-215A-8EF85FDAB860}"/>
                  </a:ext>
                </a:extLst>
              </p:cNvPr>
              <p:cNvCxnSpPr/>
              <p:nvPr/>
            </p:nvCxnSpPr>
            <p:spPr>
              <a:xfrm>
                <a:off x="6293916" y="3497458"/>
                <a:ext cx="683821" cy="0"/>
              </a:xfrm>
              <a:prstGeom prst="line">
                <a:avLst/>
              </a:prstGeom>
              <a:noFill/>
              <a:ln w="6350" cap="flat" cmpd="sng" algn="ctr">
                <a:solidFill>
                  <a:srgbClr val="D883FF"/>
                </a:solidFill>
                <a:prstDash val="solid"/>
                <a:miter lim="800000"/>
              </a:ln>
              <a:effectLst/>
            </p:spPr>
          </p:cxnSp>
          <p:sp>
            <p:nvSpPr>
              <p:cNvPr id="100" name="円/楕円 99">
                <a:extLst>
                  <a:ext uri="{FF2B5EF4-FFF2-40B4-BE49-F238E27FC236}">
                    <a16:creationId xmlns:a16="http://schemas.microsoft.com/office/drawing/2014/main" id="{0B85B20E-D862-9E59-E01E-5723D5142509}"/>
                  </a:ext>
                </a:extLst>
              </p:cNvPr>
              <p:cNvSpPr/>
              <p:nvPr/>
            </p:nvSpPr>
            <p:spPr>
              <a:xfrm rot="10800000">
                <a:off x="6717973" y="3435689"/>
                <a:ext cx="105083" cy="105083"/>
              </a:xfrm>
              <a:prstGeom prst="ellipse">
                <a:avLst/>
              </a:prstGeom>
              <a:solidFill>
                <a:sysClr val="window" lastClr="FFFFFF"/>
              </a:solidFill>
              <a:ln w="12700" cap="flat" cmpd="sng" algn="ctr">
                <a:solidFill>
                  <a:srgbClr val="D883FF"/>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cxnSp>
          <p:nvCxnSpPr>
            <p:cNvPr id="46" name="直線コネクタ 45">
              <a:extLst>
                <a:ext uri="{FF2B5EF4-FFF2-40B4-BE49-F238E27FC236}">
                  <a16:creationId xmlns:a16="http://schemas.microsoft.com/office/drawing/2014/main" id="{B718D58C-7EAB-6FB7-9C2D-8ED094B77AF1}"/>
                </a:ext>
              </a:extLst>
            </p:cNvPr>
            <p:cNvCxnSpPr/>
            <p:nvPr/>
          </p:nvCxnSpPr>
          <p:spPr>
            <a:xfrm>
              <a:off x="5525943" y="4490963"/>
              <a:ext cx="1146687" cy="0"/>
            </a:xfrm>
            <a:prstGeom prst="line">
              <a:avLst/>
            </a:prstGeom>
            <a:noFill/>
            <a:ln w="635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id="{31875CC4-33DE-2AC4-E563-EE735290AF92}"/>
                    </a:ext>
                  </a:extLst>
                </p:cNvPr>
                <p:cNvSpPr/>
                <p:nvPr/>
              </p:nvSpPr>
              <p:spPr>
                <a:xfrm>
                  <a:off x="6171011" y="2350441"/>
                  <a:ext cx="592271"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ja-JP" sz="1350" i="1" smtClean="0">
                            <a:solidFill>
                              <a:prstClr val="black"/>
                            </a:solidFill>
                            <a:latin typeface="Cambria Math" panose="02040503050406030204" pitchFamily="18" charset="0"/>
                            <a:ea typeface="Cambria Math" panose="02040503050406030204" pitchFamily="18" charset="0"/>
                          </a:rPr>
                          <m:t>Σ</m:t>
                        </m:r>
                      </m:oMath>
                    </m:oMathPara>
                  </a14:m>
                  <a:endParaRPr lang="ja-JP" altLang="en-US" sz="1350">
                    <a:solidFill>
                      <a:prstClr val="black"/>
                    </a:solidFill>
                    <a:latin typeface="游ゴシック" panose="020F0502020204030204"/>
                    <a:ea typeface="游ゴシック" panose="020B0400000000000000" pitchFamily="34" charset="-128"/>
                  </a:endParaRPr>
                </a:p>
              </p:txBody>
            </p:sp>
          </mc:Choice>
          <mc:Fallback xmlns="">
            <p:sp>
              <p:nvSpPr>
                <p:cNvPr id="60" name="正方形/長方形 59">
                  <a:extLst>
                    <a:ext uri="{FF2B5EF4-FFF2-40B4-BE49-F238E27FC236}">
                      <a16:creationId xmlns:a16="http://schemas.microsoft.com/office/drawing/2014/main" id="{D202ECB2-DDCB-2764-2E99-1BD588DEEE5B}"/>
                    </a:ext>
                  </a:extLst>
                </p:cNvPr>
                <p:cNvSpPr>
                  <a:spLocks noRot="1" noChangeAspect="1" noMove="1" noResize="1" noEditPoints="1" noAdjustHandles="1" noChangeArrowheads="1" noChangeShapeType="1" noTextEdit="1"/>
                </p:cNvSpPr>
                <p:nvPr/>
              </p:nvSpPr>
              <p:spPr>
                <a:xfrm>
                  <a:off x="6171011" y="2350441"/>
                  <a:ext cx="592271" cy="300082"/>
                </a:xfrm>
                <a:prstGeom prst="rect">
                  <a:avLst/>
                </a:prstGeom>
                <a:blipFill>
                  <a:blip r:embed="rId10"/>
                  <a:stretch>
                    <a:fillRect/>
                  </a:stretch>
                </a:blipFill>
              </p:spPr>
              <p:txBody>
                <a:bodyPr/>
                <a:lstStyle/>
                <a:p>
                  <a:r>
                    <a:rPr lang="ja-JP" altLang="en-US">
                      <a:noFill/>
                    </a:rPr>
                    <a:t> </a:t>
                  </a:r>
                </a:p>
              </p:txBody>
            </p:sp>
          </mc:Fallback>
        </mc:AlternateContent>
        <p:cxnSp>
          <p:nvCxnSpPr>
            <p:cNvPr id="49" name="直線コネクタ 48">
              <a:extLst>
                <a:ext uri="{FF2B5EF4-FFF2-40B4-BE49-F238E27FC236}">
                  <a16:creationId xmlns:a16="http://schemas.microsoft.com/office/drawing/2014/main" id="{57159FEE-CA37-62D3-383E-7E0B3B0E6D16}"/>
                </a:ext>
              </a:extLst>
            </p:cNvPr>
            <p:cNvCxnSpPr/>
            <p:nvPr/>
          </p:nvCxnSpPr>
          <p:spPr>
            <a:xfrm>
              <a:off x="4827317" y="2984290"/>
              <a:ext cx="512866" cy="0"/>
            </a:xfrm>
            <a:prstGeom prst="line">
              <a:avLst/>
            </a:prstGeom>
            <a:noFill/>
            <a:ln w="6350" cap="flat" cmpd="sng" algn="ctr">
              <a:solidFill>
                <a:srgbClr val="00B050"/>
              </a:solidFill>
              <a:prstDash val="solid"/>
              <a:miter lim="800000"/>
            </a:ln>
            <a:effectLst/>
          </p:spPr>
        </p:cxnSp>
        <p:sp>
          <p:nvSpPr>
            <p:cNvPr id="53" name="円/楕円 52">
              <a:extLst>
                <a:ext uri="{FF2B5EF4-FFF2-40B4-BE49-F238E27FC236}">
                  <a16:creationId xmlns:a16="http://schemas.microsoft.com/office/drawing/2014/main" id="{306D88B5-41C7-622B-5E29-38DF640B7006}"/>
                </a:ext>
              </a:extLst>
            </p:cNvPr>
            <p:cNvSpPr/>
            <p:nvPr/>
          </p:nvSpPr>
          <p:spPr>
            <a:xfrm>
              <a:off x="4914664" y="2941240"/>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55" name="直線矢印コネクタ 54">
              <a:extLst>
                <a:ext uri="{FF2B5EF4-FFF2-40B4-BE49-F238E27FC236}">
                  <a16:creationId xmlns:a16="http://schemas.microsoft.com/office/drawing/2014/main" id="{68C85806-01C0-9634-ADE3-6F4B88FA0FF9}"/>
                </a:ext>
              </a:extLst>
            </p:cNvPr>
            <p:cNvCxnSpPr/>
            <p:nvPr/>
          </p:nvCxnSpPr>
          <p:spPr>
            <a:xfrm flipV="1">
              <a:off x="4954354" y="2882561"/>
              <a:ext cx="0" cy="166782"/>
            </a:xfrm>
            <a:prstGeom prst="straightConnector1">
              <a:avLst/>
            </a:prstGeom>
            <a:noFill/>
            <a:ln w="6350" cap="flat" cmpd="sng" algn="ctr">
              <a:solidFill>
                <a:srgbClr val="00B050"/>
              </a:solidFill>
              <a:prstDash val="solid"/>
              <a:miter lim="800000"/>
              <a:tailEnd type="triangle"/>
            </a:ln>
            <a:effectLst/>
          </p:spPr>
        </p:cxnSp>
        <p:sp>
          <p:nvSpPr>
            <p:cNvPr id="60" name="円/楕円 59">
              <a:extLst>
                <a:ext uri="{FF2B5EF4-FFF2-40B4-BE49-F238E27FC236}">
                  <a16:creationId xmlns:a16="http://schemas.microsoft.com/office/drawing/2014/main" id="{D140BBC3-46C5-1793-CB39-473907386855}"/>
                </a:ext>
              </a:extLst>
            </p:cNvPr>
            <p:cNvSpPr/>
            <p:nvPr/>
          </p:nvSpPr>
          <p:spPr>
            <a:xfrm rot="10800000">
              <a:off x="5210389" y="2943383"/>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66" name="直線矢印コネクタ 65">
              <a:extLst>
                <a:ext uri="{FF2B5EF4-FFF2-40B4-BE49-F238E27FC236}">
                  <a16:creationId xmlns:a16="http://schemas.microsoft.com/office/drawing/2014/main" id="{530207DE-7D80-36B2-B95B-F94D8EA92B42}"/>
                </a:ext>
              </a:extLst>
            </p:cNvPr>
            <p:cNvCxnSpPr/>
            <p:nvPr/>
          </p:nvCxnSpPr>
          <p:spPr>
            <a:xfrm rot="10800000" flipV="1">
              <a:off x="5249510" y="2914091"/>
              <a:ext cx="0" cy="166782"/>
            </a:xfrm>
            <a:prstGeom prst="straightConnector1">
              <a:avLst/>
            </a:prstGeom>
            <a:noFill/>
            <a:ln w="6350" cap="flat" cmpd="sng" algn="ctr">
              <a:solidFill>
                <a:srgbClr val="00B050"/>
              </a:solidFill>
              <a:prstDash val="solid"/>
              <a:miter lim="800000"/>
              <a:tailEnd type="triangle"/>
            </a:ln>
            <a:effectLst/>
          </p:spPr>
        </p:cxnSp>
        <p:cxnSp>
          <p:nvCxnSpPr>
            <p:cNvPr id="67" name="直線コネクタ 66">
              <a:extLst>
                <a:ext uri="{FF2B5EF4-FFF2-40B4-BE49-F238E27FC236}">
                  <a16:creationId xmlns:a16="http://schemas.microsoft.com/office/drawing/2014/main" id="{ACFB71B8-9BE1-70D7-A4B2-85BDB20D7B84}"/>
                </a:ext>
              </a:extLst>
            </p:cNvPr>
            <p:cNvCxnSpPr/>
            <p:nvPr/>
          </p:nvCxnSpPr>
          <p:spPr>
            <a:xfrm>
              <a:off x="4831772" y="2792806"/>
              <a:ext cx="512866" cy="0"/>
            </a:xfrm>
            <a:prstGeom prst="line">
              <a:avLst/>
            </a:prstGeom>
            <a:noFill/>
            <a:ln w="6350" cap="flat" cmpd="sng" algn="ctr">
              <a:solidFill>
                <a:srgbClr val="00B050"/>
              </a:solidFill>
              <a:prstDash val="solid"/>
              <a:miter lim="800000"/>
            </a:ln>
            <a:effectLst/>
          </p:spPr>
        </p:cxnSp>
        <p:sp>
          <p:nvSpPr>
            <p:cNvPr id="68" name="円/楕円 67">
              <a:extLst>
                <a:ext uri="{FF2B5EF4-FFF2-40B4-BE49-F238E27FC236}">
                  <a16:creationId xmlns:a16="http://schemas.microsoft.com/office/drawing/2014/main" id="{BA9ACFF0-8213-5CFB-7D93-1805D90F8768}"/>
                </a:ext>
              </a:extLst>
            </p:cNvPr>
            <p:cNvSpPr/>
            <p:nvPr/>
          </p:nvSpPr>
          <p:spPr>
            <a:xfrm>
              <a:off x="4919119" y="2749756"/>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69" name="直線矢印コネクタ 68">
              <a:extLst>
                <a:ext uri="{FF2B5EF4-FFF2-40B4-BE49-F238E27FC236}">
                  <a16:creationId xmlns:a16="http://schemas.microsoft.com/office/drawing/2014/main" id="{7FC7F47B-1CAE-82F2-42F7-311D65526881}"/>
                </a:ext>
              </a:extLst>
            </p:cNvPr>
            <p:cNvCxnSpPr/>
            <p:nvPr/>
          </p:nvCxnSpPr>
          <p:spPr>
            <a:xfrm flipV="1">
              <a:off x="4958809" y="2691077"/>
              <a:ext cx="0" cy="166782"/>
            </a:xfrm>
            <a:prstGeom prst="straightConnector1">
              <a:avLst/>
            </a:prstGeom>
            <a:noFill/>
            <a:ln w="6350" cap="flat" cmpd="sng" algn="ctr">
              <a:solidFill>
                <a:srgbClr val="00B050"/>
              </a:solidFill>
              <a:prstDash val="solid"/>
              <a:miter lim="800000"/>
              <a:tailEnd type="triangle"/>
            </a:ln>
            <a:effectLst/>
          </p:spPr>
        </p:cxnSp>
        <p:sp>
          <p:nvSpPr>
            <p:cNvPr id="70" name="円/楕円 69">
              <a:extLst>
                <a:ext uri="{FF2B5EF4-FFF2-40B4-BE49-F238E27FC236}">
                  <a16:creationId xmlns:a16="http://schemas.microsoft.com/office/drawing/2014/main" id="{BBB7477B-FF2D-D76E-8693-0041AA3976E6}"/>
                </a:ext>
              </a:extLst>
            </p:cNvPr>
            <p:cNvSpPr/>
            <p:nvPr/>
          </p:nvSpPr>
          <p:spPr>
            <a:xfrm rot="10800000">
              <a:off x="5214844" y="2751899"/>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71" name="直線矢印コネクタ 70">
              <a:extLst>
                <a:ext uri="{FF2B5EF4-FFF2-40B4-BE49-F238E27FC236}">
                  <a16:creationId xmlns:a16="http://schemas.microsoft.com/office/drawing/2014/main" id="{221D8647-92D6-0892-2AC4-021C1FE8E58F}"/>
                </a:ext>
              </a:extLst>
            </p:cNvPr>
            <p:cNvCxnSpPr/>
            <p:nvPr/>
          </p:nvCxnSpPr>
          <p:spPr>
            <a:xfrm rot="10800000" flipV="1">
              <a:off x="5253965" y="2722607"/>
              <a:ext cx="0" cy="166782"/>
            </a:xfrm>
            <a:prstGeom prst="straightConnector1">
              <a:avLst/>
            </a:prstGeom>
            <a:noFill/>
            <a:ln w="6350" cap="flat" cmpd="sng" algn="ctr">
              <a:solidFill>
                <a:srgbClr val="00B050"/>
              </a:solidFill>
              <a:prstDash val="solid"/>
              <a:miter lim="800000"/>
              <a:tailEnd type="triangle"/>
            </a:ln>
            <a:effectLst/>
          </p:spPr>
        </p:cxnSp>
        <p:cxnSp>
          <p:nvCxnSpPr>
            <p:cNvPr id="72" name="直線コネクタ 71">
              <a:extLst>
                <a:ext uri="{FF2B5EF4-FFF2-40B4-BE49-F238E27FC236}">
                  <a16:creationId xmlns:a16="http://schemas.microsoft.com/office/drawing/2014/main" id="{00869F10-4282-2E94-D8AE-2C7C13283856}"/>
                </a:ext>
              </a:extLst>
            </p:cNvPr>
            <p:cNvCxnSpPr/>
            <p:nvPr/>
          </p:nvCxnSpPr>
          <p:spPr>
            <a:xfrm>
              <a:off x="4827320" y="2592413"/>
              <a:ext cx="512866" cy="0"/>
            </a:xfrm>
            <a:prstGeom prst="line">
              <a:avLst/>
            </a:prstGeom>
            <a:noFill/>
            <a:ln w="6350" cap="flat" cmpd="sng" algn="ctr">
              <a:solidFill>
                <a:srgbClr val="00B050"/>
              </a:solidFill>
              <a:prstDash val="solid"/>
              <a:miter lim="800000"/>
            </a:ln>
            <a:effectLst/>
          </p:spPr>
        </p:cxnSp>
        <p:sp>
          <p:nvSpPr>
            <p:cNvPr id="73" name="円/楕円 72">
              <a:extLst>
                <a:ext uri="{FF2B5EF4-FFF2-40B4-BE49-F238E27FC236}">
                  <a16:creationId xmlns:a16="http://schemas.microsoft.com/office/drawing/2014/main" id="{52209E59-FA68-1E7E-F12E-292B7FD520E1}"/>
                </a:ext>
              </a:extLst>
            </p:cNvPr>
            <p:cNvSpPr/>
            <p:nvPr/>
          </p:nvSpPr>
          <p:spPr>
            <a:xfrm>
              <a:off x="4914667" y="2549363"/>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74" name="直線矢印コネクタ 73">
              <a:extLst>
                <a:ext uri="{FF2B5EF4-FFF2-40B4-BE49-F238E27FC236}">
                  <a16:creationId xmlns:a16="http://schemas.microsoft.com/office/drawing/2014/main" id="{8A7ADA4E-288C-729B-5AAF-CE40644773EE}"/>
                </a:ext>
              </a:extLst>
            </p:cNvPr>
            <p:cNvCxnSpPr/>
            <p:nvPr/>
          </p:nvCxnSpPr>
          <p:spPr>
            <a:xfrm flipV="1">
              <a:off x="4954357" y="2490685"/>
              <a:ext cx="0" cy="166782"/>
            </a:xfrm>
            <a:prstGeom prst="straightConnector1">
              <a:avLst/>
            </a:prstGeom>
            <a:noFill/>
            <a:ln w="6350" cap="flat" cmpd="sng" algn="ctr">
              <a:solidFill>
                <a:srgbClr val="00B050"/>
              </a:solidFill>
              <a:prstDash val="solid"/>
              <a:miter lim="800000"/>
              <a:tailEnd type="triangle"/>
            </a:ln>
            <a:effectLst/>
          </p:spPr>
        </p:cxnSp>
        <p:sp>
          <p:nvSpPr>
            <p:cNvPr id="75" name="円/楕円 74">
              <a:extLst>
                <a:ext uri="{FF2B5EF4-FFF2-40B4-BE49-F238E27FC236}">
                  <a16:creationId xmlns:a16="http://schemas.microsoft.com/office/drawing/2014/main" id="{B61DC622-E926-6A94-AA85-9473C25EC6AF}"/>
                </a:ext>
              </a:extLst>
            </p:cNvPr>
            <p:cNvSpPr/>
            <p:nvPr/>
          </p:nvSpPr>
          <p:spPr>
            <a:xfrm rot="10800000">
              <a:off x="5210392" y="2551507"/>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76" name="直線矢印コネクタ 75">
              <a:extLst>
                <a:ext uri="{FF2B5EF4-FFF2-40B4-BE49-F238E27FC236}">
                  <a16:creationId xmlns:a16="http://schemas.microsoft.com/office/drawing/2014/main" id="{8EADFEF2-3A2B-C5C6-562B-A9231E9A928B}"/>
                </a:ext>
              </a:extLst>
            </p:cNvPr>
            <p:cNvCxnSpPr/>
            <p:nvPr/>
          </p:nvCxnSpPr>
          <p:spPr>
            <a:xfrm rot="10800000" flipV="1">
              <a:off x="5249513" y="2522214"/>
              <a:ext cx="0" cy="166782"/>
            </a:xfrm>
            <a:prstGeom prst="straightConnector1">
              <a:avLst/>
            </a:prstGeom>
            <a:noFill/>
            <a:ln w="6350" cap="flat" cmpd="sng" algn="ctr">
              <a:solidFill>
                <a:srgbClr val="00B050"/>
              </a:solidFill>
              <a:prstDash val="solid"/>
              <a:miter lim="800000"/>
              <a:tailEnd type="triangle"/>
            </a:ln>
            <a:effectLst/>
          </p:spPr>
        </p:cxnSp>
        <p:cxnSp>
          <p:nvCxnSpPr>
            <p:cNvPr id="77" name="直線コネクタ 76">
              <a:extLst>
                <a:ext uri="{FF2B5EF4-FFF2-40B4-BE49-F238E27FC236}">
                  <a16:creationId xmlns:a16="http://schemas.microsoft.com/office/drawing/2014/main" id="{2BAD63D1-4A09-DB04-4EFB-5C4CCE4CD3CC}"/>
                </a:ext>
              </a:extLst>
            </p:cNvPr>
            <p:cNvCxnSpPr/>
            <p:nvPr/>
          </p:nvCxnSpPr>
          <p:spPr>
            <a:xfrm>
              <a:off x="4825838" y="2403899"/>
              <a:ext cx="512866" cy="0"/>
            </a:xfrm>
            <a:prstGeom prst="line">
              <a:avLst/>
            </a:prstGeom>
            <a:noFill/>
            <a:ln w="6350" cap="flat" cmpd="sng" algn="ctr">
              <a:solidFill>
                <a:srgbClr val="00B050"/>
              </a:solidFill>
              <a:prstDash val="solid"/>
              <a:miter lim="800000"/>
            </a:ln>
            <a:effectLst/>
          </p:spPr>
        </p:cxnSp>
        <p:sp>
          <p:nvSpPr>
            <p:cNvPr id="78" name="円/楕円 77">
              <a:extLst>
                <a:ext uri="{FF2B5EF4-FFF2-40B4-BE49-F238E27FC236}">
                  <a16:creationId xmlns:a16="http://schemas.microsoft.com/office/drawing/2014/main" id="{6C5511D6-E784-5D46-74B6-758F1D1E3014}"/>
                </a:ext>
              </a:extLst>
            </p:cNvPr>
            <p:cNvSpPr/>
            <p:nvPr/>
          </p:nvSpPr>
          <p:spPr>
            <a:xfrm>
              <a:off x="4913185" y="2360848"/>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83" name="直線矢印コネクタ 82">
              <a:extLst>
                <a:ext uri="{FF2B5EF4-FFF2-40B4-BE49-F238E27FC236}">
                  <a16:creationId xmlns:a16="http://schemas.microsoft.com/office/drawing/2014/main" id="{CF88E6DC-98C8-93B0-40E0-DAA65A90F2A4}"/>
                </a:ext>
              </a:extLst>
            </p:cNvPr>
            <p:cNvCxnSpPr/>
            <p:nvPr/>
          </p:nvCxnSpPr>
          <p:spPr>
            <a:xfrm flipV="1">
              <a:off x="4952875" y="2302170"/>
              <a:ext cx="0" cy="166782"/>
            </a:xfrm>
            <a:prstGeom prst="straightConnector1">
              <a:avLst/>
            </a:prstGeom>
            <a:noFill/>
            <a:ln w="6350" cap="flat" cmpd="sng" algn="ctr">
              <a:solidFill>
                <a:srgbClr val="00B050"/>
              </a:solidFill>
              <a:prstDash val="solid"/>
              <a:miter lim="800000"/>
              <a:tailEnd type="triangle"/>
            </a:ln>
            <a:effectLst/>
          </p:spPr>
        </p:cxnSp>
        <p:sp>
          <p:nvSpPr>
            <p:cNvPr id="84" name="円/楕円 83">
              <a:extLst>
                <a:ext uri="{FF2B5EF4-FFF2-40B4-BE49-F238E27FC236}">
                  <a16:creationId xmlns:a16="http://schemas.microsoft.com/office/drawing/2014/main" id="{B9B0AD7C-C601-F998-F8FC-1BDFC876E7E3}"/>
                </a:ext>
              </a:extLst>
            </p:cNvPr>
            <p:cNvSpPr/>
            <p:nvPr/>
          </p:nvSpPr>
          <p:spPr>
            <a:xfrm rot="10800000">
              <a:off x="5208910" y="2362992"/>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85" name="直線矢印コネクタ 84">
              <a:extLst>
                <a:ext uri="{FF2B5EF4-FFF2-40B4-BE49-F238E27FC236}">
                  <a16:creationId xmlns:a16="http://schemas.microsoft.com/office/drawing/2014/main" id="{73549146-5CA8-0D8B-27D8-873D095F8861}"/>
                </a:ext>
              </a:extLst>
            </p:cNvPr>
            <p:cNvCxnSpPr/>
            <p:nvPr/>
          </p:nvCxnSpPr>
          <p:spPr>
            <a:xfrm rot="10800000" flipV="1">
              <a:off x="5248031" y="2333699"/>
              <a:ext cx="0" cy="166782"/>
            </a:xfrm>
            <a:prstGeom prst="straightConnector1">
              <a:avLst/>
            </a:prstGeom>
            <a:noFill/>
            <a:ln w="6350" cap="flat" cmpd="sng" algn="ctr">
              <a:solidFill>
                <a:srgbClr val="00B050"/>
              </a:solidFill>
              <a:prstDash val="solid"/>
              <a:miter lim="800000"/>
              <a:tailEnd type="triangle"/>
            </a:ln>
            <a:effectLst/>
          </p:spPr>
        </p:cxnSp>
        <p:sp>
          <p:nvSpPr>
            <p:cNvPr id="86" name="テキスト ボックス 85">
              <a:extLst>
                <a:ext uri="{FF2B5EF4-FFF2-40B4-BE49-F238E27FC236}">
                  <a16:creationId xmlns:a16="http://schemas.microsoft.com/office/drawing/2014/main" id="{55EB1156-2907-8F47-15CA-C6CB6D55A901}"/>
                </a:ext>
              </a:extLst>
            </p:cNvPr>
            <p:cNvSpPr txBox="1"/>
            <p:nvPr/>
          </p:nvSpPr>
          <p:spPr>
            <a:xfrm>
              <a:off x="5378159" y="4539334"/>
              <a:ext cx="809837" cy="276999"/>
            </a:xfrm>
            <a:prstGeom prst="rect">
              <a:avLst/>
            </a:prstGeom>
            <a:noFill/>
          </p:spPr>
          <p:txBody>
            <a:bodyPr wrap="none" rtlCol="0">
              <a:spAutoFit/>
            </a:bodyPr>
            <a:lstStyle/>
            <a:p>
              <a:r>
                <a:rPr lang="en-US" altLang="ja-JP" sz="1200" dirty="0">
                  <a:solidFill>
                    <a:prstClr val="black"/>
                  </a:solidFill>
                  <a:latin typeface="游ゴシック" panose="020F0502020204030204"/>
                  <a:ea typeface="游ゴシック" panose="020B0400000000000000" pitchFamily="34" charset="-128"/>
                </a:rPr>
                <a:t>939 MeV</a:t>
              </a:r>
              <a:endParaRPr lang="ja-JP" altLang="en-US" sz="1200" baseline="30000">
                <a:solidFill>
                  <a:prstClr val="black"/>
                </a:solidFill>
                <a:latin typeface="游ゴシック" panose="020F0502020204030204"/>
                <a:ea typeface="游ゴシック" panose="020B0400000000000000" pitchFamily="34" charset="-128"/>
              </a:endParaRPr>
            </a:p>
          </p:txBody>
        </p:sp>
        <p:sp>
          <p:nvSpPr>
            <p:cNvPr id="87" name="爆発 1 86">
              <a:extLst>
                <a:ext uri="{FF2B5EF4-FFF2-40B4-BE49-F238E27FC236}">
                  <a16:creationId xmlns:a16="http://schemas.microsoft.com/office/drawing/2014/main" id="{F2B0CCA1-F1A5-463E-3DC5-4CDCDB69BC94}"/>
                </a:ext>
              </a:extLst>
            </p:cNvPr>
            <p:cNvSpPr/>
            <p:nvPr/>
          </p:nvSpPr>
          <p:spPr>
            <a:xfrm>
              <a:off x="5253454" y="3480991"/>
              <a:ext cx="149770" cy="149770"/>
            </a:xfrm>
            <a:prstGeom prst="irregularSeal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0974C91-C61A-A217-0E76-5E025FCEC98A}"/>
                </a:ext>
              </a:extLst>
            </p:cNvPr>
            <p:cNvSpPr txBox="1"/>
            <p:nvPr/>
          </p:nvSpPr>
          <p:spPr>
            <a:xfrm>
              <a:off x="5453371" y="3470378"/>
              <a:ext cx="1404552" cy="276999"/>
            </a:xfrm>
            <a:prstGeom prst="rect">
              <a:avLst/>
            </a:prstGeom>
            <a:noFill/>
          </p:spPr>
          <p:txBody>
            <a:bodyPr wrap="none" rtlCol="0">
              <a:spAutoFit/>
            </a:bodyPr>
            <a:lstStyle/>
            <a:p>
              <a:r>
                <a:rPr kumimoji="1" lang="ja-JP" altLang="en-US" sz="1200"/>
                <a:t>パウリブロッキング</a:t>
              </a:r>
            </a:p>
          </p:txBody>
        </p:sp>
        <p:sp>
          <p:nvSpPr>
            <p:cNvPr id="89" name="円/楕円 88">
              <a:extLst>
                <a:ext uri="{FF2B5EF4-FFF2-40B4-BE49-F238E27FC236}">
                  <a16:creationId xmlns:a16="http://schemas.microsoft.com/office/drawing/2014/main" id="{5491A92F-5D6C-BC82-C8D0-C520C7C37A71}"/>
                </a:ext>
              </a:extLst>
            </p:cNvPr>
            <p:cNvSpPr/>
            <p:nvPr/>
          </p:nvSpPr>
          <p:spPr>
            <a:xfrm rot="10800000">
              <a:off x="5200173" y="3143301"/>
              <a:ext cx="78812" cy="78812"/>
            </a:xfrm>
            <a:prstGeom prst="ellipse">
              <a:avLst/>
            </a:prstGeom>
            <a:solidFill>
              <a:sysClr val="window" lastClr="FFFFFF"/>
            </a:solidFill>
            <a:ln w="12700" cap="flat" cmpd="sng" algn="ctr">
              <a:solidFill>
                <a:srgbClr val="00B050"/>
              </a:solidFill>
              <a:prstDash val="sysDash"/>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90" name="円/楕円 89">
              <a:extLst>
                <a:ext uri="{FF2B5EF4-FFF2-40B4-BE49-F238E27FC236}">
                  <a16:creationId xmlns:a16="http://schemas.microsoft.com/office/drawing/2014/main" id="{3594FD18-A0CC-E302-50DB-8C62682EAF23}"/>
                </a:ext>
              </a:extLst>
            </p:cNvPr>
            <p:cNvSpPr/>
            <p:nvPr/>
          </p:nvSpPr>
          <p:spPr>
            <a:xfrm rot="10800000">
              <a:off x="5930349" y="2766592"/>
              <a:ext cx="78812" cy="78812"/>
            </a:xfrm>
            <a:prstGeom prst="ellipse">
              <a:avLst/>
            </a:prstGeom>
            <a:solidFill>
              <a:sysClr val="window" lastClr="FFFFFF"/>
            </a:solidFill>
            <a:ln w="12700" cap="flat" cmpd="sng" algn="ctr">
              <a:solidFill>
                <a:srgbClr val="7030A0"/>
              </a:solidFill>
              <a:prstDash val="sysDash"/>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91" name="直線コネクタ 90">
              <a:extLst>
                <a:ext uri="{FF2B5EF4-FFF2-40B4-BE49-F238E27FC236}">
                  <a16:creationId xmlns:a16="http://schemas.microsoft.com/office/drawing/2014/main" id="{7F8A261D-9CCD-7ECC-6465-0BA437EB4B52}"/>
                </a:ext>
              </a:extLst>
            </p:cNvPr>
            <p:cNvCxnSpPr/>
            <p:nvPr/>
          </p:nvCxnSpPr>
          <p:spPr>
            <a:xfrm>
              <a:off x="5885847" y="2807774"/>
              <a:ext cx="512866" cy="0"/>
            </a:xfrm>
            <a:prstGeom prst="line">
              <a:avLst/>
            </a:prstGeom>
            <a:noFill/>
            <a:ln w="6350" cap="flat" cmpd="sng" algn="ctr">
              <a:solidFill>
                <a:srgbClr val="7030A0"/>
              </a:solidFill>
              <a:prstDash val="solid"/>
              <a:miter lim="800000"/>
            </a:ln>
            <a:effectLst/>
          </p:spPr>
        </p:cxnSp>
        <mc:AlternateContent xmlns:mc="http://schemas.openxmlformats.org/markup-compatibility/2006" xmlns:a14="http://schemas.microsoft.com/office/drawing/2010/main">
          <mc:Choice Requires="a14">
            <p:sp>
              <p:nvSpPr>
                <p:cNvPr id="92" name="正方形/長方形 91">
                  <a:extLst>
                    <a:ext uri="{FF2B5EF4-FFF2-40B4-BE49-F238E27FC236}">
                      <a16:creationId xmlns:a16="http://schemas.microsoft.com/office/drawing/2014/main" id="{F397564D-39FC-3532-8B5D-C03038615B21}"/>
                    </a:ext>
                  </a:extLst>
                </p:cNvPr>
                <p:cNvSpPr/>
                <p:nvPr/>
              </p:nvSpPr>
              <p:spPr>
                <a:xfrm>
                  <a:off x="5662804" y="2515589"/>
                  <a:ext cx="592271"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ja-JP" sz="1350" i="1">
                            <a:solidFill>
                              <a:prstClr val="black"/>
                            </a:solidFill>
                            <a:latin typeface="Cambria Math" panose="02040503050406030204" pitchFamily="18" charset="0"/>
                            <a:ea typeface="Cambria Math" panose="02040503050406030204" pitchFamily="18" charset="0"/>
                          </a:rPr>
                          <m:t>Λ</m:t>
                        </m:r>
                      </m:oMath>
                    </m:oMathPara>
                  </a14:m>
                  <a:endParaRPr lang="ja-JP" altLang="en-US" sz="1350">
                    <a:solidFill>
                      <a:prstClr val="black"/>
                    </a:solidFill>
                    <a:latin typeface="游ゴシック" panose="020F0502020204030204"/>
                    <a:ea typeface="游ゴシック" panose="020B0400000000000000" pitchFamily="34" charset="-128"/>
                  </a:endParaRPr>
                </a:p>
              </p:txBody>
            </p:sp>
          </mc:Choice>
          <mc:Fallback xmlns="">
            <p:sp>
              <p:nvSpPr>
                <p:cNvPr id="225" name="正方形/長方形 224">
                  <a:extLst>
                    <a:ext uri="{FF2B5EF4-FFF2-40B4-BE49-F238E27FC236}">
                      <a16:creationId xmlns:a16="http://schemas.microsoft.com/office/drawing/2014/main" id="{BB990AC6-2BDB-176E-2612-0E63F511C529}"/>
                    </a:ext>
                  </a:extLst>
                </p:cNvPr>
                <p:cNvSpPr>
                  <a:spLocks noRot="1" noChangeAspect="1" noMove="1" noResize="1" noEditPoints="1" noAdjustHandles="1" noChangeArrowheads="1" noChangeShapeType="1" noTextEdit="1"/>
                </p:cNvSpPr>
                <p:nvPr/>
              </p:nvSpPr>
              <p:spPr>
                <a:xfrm>
                  <a:off x="5662804" y="2515589"/>
                  <a:ext cx="592271" cy="300082"/>
                </a:xfrm>
                <a:prstGeom prst="rect">
                  <a:avLst/>
                </a:prstGeom>
                <a:blipFill>
                  <a:blip r:embed="rId11"/>
                  <a:stretch>
                    <a:fillRect/>
                  </a:stretch>
                </a:blipFill>
              </p:spPr>
              <p:txBody>
                <a:bodyPr/>
                <a:lstStyle/>
                <a:p>
                  <a:r>
                    <a:rPr lang="ja-JP" altLang="en-US">
                      <a:noFill/>
                    </a:rPr>
                    <a:t> </a:t>
                  </a:r>
                </a:p>
              </p:txBody>
            </p:sp>
          </mc:Fallback>
        </mc:AlternateContent>
        <p:cxnSp>
          <p:nvCxnSpPr>
            <p:cNvPr id="93" name="直線矢印コネクタ 92">
              <a:extLst>
                <a:ext uri="{FF2B5EF4-FFF2-40B4-BE49-F238E27FC236}">
                  <a16:creationId xmlns:a16="http://schemas.microsoft.com/office/drawing/2014/main" id="{1AA91214-1A3F-7956-D6E5-D5EA33A6B383}"/>
                </a:ext>
              </a:extLst>
            </p:cNvPr>
            <p:cNvCxnSpPr/>
            <p:nvPr/>
          </p:nvCxnSpPr>
          <p:spPr>
            <a:xfrm flipV="1">
              <a:off x="5338696" y="2845404"/>
              <a:ext cx="559515" cy="29789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5ED67A0-0468-F272-6E94-B193B59C4C95}"/>
                </a:ext>
              </a:extLst>
            </p:cNvPr>
            <p:cNvSpPr txBox="1"/>
            <p:nvPr/>
          </p:nvSpPr>
          <p:spPr>
            <a:xfrm>
              <a:off x="5505545" y="2957933"/>
              <a:ext cx="697627" cy="246221"/>
            </a:xfrm>
            <a:prstGeom prst="rect">
              <a:avLst/>
            </a:prstGeom>
            <a:noFill/>
          </p:spPr>
          <p:txBody>
            <a:bodyPr wrap="none" rtlCol="0">
              <a:spAutoFit/>
            </a:bodyPr>
            <a:lstStyle/>
            <a:p>
              <a:r>
                <a:rPr kumimoji="1" lang="ja-JP" altLang="en-US" sz="1000"/>
                <a:t>相互作用</a:t>
              </a:r>
            </a:p>
          </p:txBody>
        </p:sp>
        <p:cxnSp>
          <p:nvCxnSpPr>
            <p:cNvPr id="95" name="直線矢印コネクタ 94">
              <a:extLst>
                <a:ext uri="{FF2B5EF4-FFF2-40B4-BE49-F238E27FC236}">
                  <a16:creationId xmlns:a16="http://schemas.microsoft.com/office/drawing/2014/main" id="{04D6EBB3-11B5-08AF-7C55-A9B256A57087}"/>
                </a:ext>
              </a:extLst>
            </p:cNvPr>
            <p:cNvCxnSpPr>
              <a:stCxn id="90" idx="3"/>
            </p:cNvCxnSpPr>
            <p:nvPr/>
          </p:nvCxnSpPr>
          <p:spPr>
            <a:xfrm flipV="1">
              <a:off x="5997619" y="2574076"/>
              <a:ext cx="196727" cy="204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6" name="直線矢印コネクタ 95">
              <a:extLst>
                <a:ext uri="{FF2B5EF4-FFF2-40B4-BE49-F238E27FC236}">
                  <a16:creationId xmlns:a16="http://schemas.microsoft.com/office/drawing/2014/main" id="{CB64F63E-93A5-17F0-762A-95ED83CB1F26}"/>
                </a:ext>
              </a:extLst>
            </p:cNvPr>
            <p:cNvCxnSpPr>
              <a:endCxn id="123" idx="4"/>
            </p:cNvCxnSpPr>
            <p:nvPr/>
          </p:nvCxnSpPr>
          <p:spPr>
            <a:xfrm>
              <a:off x="5278985" y="3222114"/>
              <a:ext cx="156777" cy="344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7" name="テキスト ボックス 96">
              <a:extLst>
                <a:ext uri="{FF2B5EF4-FFF2-40B4-BE49-F238E27FC236}">
                  <a16:creationId xmlns:a16="http://schemas.microsoft.com/office/drawing/2014/main" id="{B200EDAA-B1B1-60F9-4284-4CEEDAAAAE13}"/>
                </a:ext>
              </a:extLst>
            </p:cNvPr>
            <p:cNvSpPr txBox="1"/>
            <p:nvPr/>
          </p:nvSpPr>
          <p:spPr>
            <a:xfrm>
              <a:off x="6119105" y="2491160"/>
              <a:ext cx="731290" cy="369332"/>
            </a:xfrm>
            <a:prstGeom prst="rect">
              <a:avLst/>
            </a:prstGeom>
            <a:noFill/>
          </p:spPr>
          <p:txBody>
            <a:bodyPr wrap="none" rtlCol="0">
              <a:spAutoFit/>
            </a:bodyPr>
            <a:lstStyle/>
            <a:p>
              <a:r>
                <a:rPr kumimoji="1" lang="ja-JP" altLang="en-US" sz="900">
                  <a:solidFill>
                    <a:srgbClr val="C00000"/>
                  </a:solidFill>
                </a:rPr>
                <a:t>エネルギー</a:t>
              </a:r>
              <a:endParaRPr kumimoji="1" lang="en-US" altLang="ja-JP" sz="900" dirty="0">
                <a:solidFill>
                  <a:srgbClr val="C00000"/>
                </a:solidFill>
              </a:endParaRPr>
            </a:p>
            <a:p>
              <a:r>
                <a:rPr kumimoji="1" lang="ja-JP" altLang="en-US" sz="900">
                  <a:solidFill>
                    <a:srgbClr val="C00000"/>
                  </a:solidFill>
                </a:rPr>
                <a:t>上がる</a:t>
              </a:r>
            </a:p>
          </p:txBody>
        </p:sp>
        <p:sp>
          <p:nvSpPr>
            <p:cNvPr id="98" name="テキスト ボックス 97">
              <a:extLst>
                <a:ext uri="{FF2B5EF4-FFF2-40B4-BE49-F238E27FC236}">
                  <a16:creationId xmlns:a16="http://schemas.microsoft.com/office/drawing/2014/main" id="{8976719A-3803-A6D2-D0F8-E8F13FE6870C}"/>
                </a:ext>
              </a:extLst>
            </p:cNvPr>
            <p:cNvSpPr txBox="1"/>
            <p:nvPr/>
          </p:nvSpPr>
          <p:spPr>
            <a:xfrm>
              <a:off x="5480209" y="3182707"/>
              <a:ext cx="731290" cy="369332"/>
            </a:xfrm>
            <a:prstGeom prst="rect">
              <a:avLst/>
            </a:prstGeom>
            <a:noFill/>
          </p:spPr>
          <p:txBody>
            <a:bodyPr wrap="none" rtlCol="0">
              <a:spAutoFit/>
            </a:bodyPr>
            <a:lstStyle/>
            <a:p>
              <a:r>
                <a:rPr kumimoji="1" lang="ja-JP" altLang="en-US" sz="900">
                  <a:solidFill>
                    <a:srgbClr val="C00000"/>
                  </a:solidFill>
                </a:rPr>
                <a:t>エネルギー</a:t>
              </a:r>
              <a:endParaRPr kumimoji="1" lang="en-US" altLang="ja-JP" sz="900" dirty="0">
                <a:solidFill>
                  <a:srgbClr val="C00000"/>
                </a:solidFill>
              </a:endParaRPr>
            </a:p>
            <a:p>
              <a:r>
                <a:rPr kumimoji="1" lang="ja-JP" altLang="en-US" sz="900">
                  <a:solidFill>
                    <a:srgbClr val="C00000"/>
                  </a:solidFill>
                </a:rPr>
                <a:t>下がる</a:t>
              </a:r>
            </a:p>
          </p:txBody>
        </p:sp>
      </p:grpSp>
      <p:sp>
        <p:nvSpPr>
          <p:cNvPr id="154" name="テキスト ボックス 153">
            <a:extLst>
              <a:ext uri="{FF2B5EF4-FFF2-40B4-BE49-F238E27FC236}">
                <a16:creationId xmlns:a16="http://schemas.microsoft.com/office/drawing/2014/main" id="{04B934F9-22A5-749E-D279-208EA452A869}"/>
              </a:ext>
            </a:extLst>
          </p:cNvPr>
          <p:cNvSpPr txBox="1"/>
          <p:nvPr/>
        </p:nvSpPr>
        <p:spPr>
          <a:xfrm>
            <a:off x="8655090" y="3478817"/>
            <a:ext cx="3426860" cy="646331"/>
          </a:xfrm>
          <a:prstGeom prst="rect">
            <a:avLst/>
          </a:prstGeom>
          <a:noFill/>
        </p:spPr>
        <p:txBody>
          <a:bodyPr wrap="square" rtlCol="0">
            <a:spAutoFit/>
          </a:bodyPr>
          <a:lstStyle/>
          <a:p>
            <a:pPr defTabSz="457200"/>
            <a:r>
              <a:rPr lang="en-US" altLang="ja-JP" u="sng" dirty="0">
                <a:solidFill>
                  <a:prstClr val="black"/>
                </a:solidFill>
                <a:latin typeface="Arial" panose="020B0604020202020204"/>
                <a:ea typeface="ＭＳ Ｐゴシック" panose="020B0600070205080204" pitchFamily="34" charset="-128"/>
              </a:rPr>
              <a:t>Suppression due to Pauli blocking at intermediate state</a:t>
            </a:r>
            <a:endParaRPr lang="ja-JP" altLang="en-US" u="sng">
              <a:solidFill>
                <a:prstClr val="black"/>
              </a:solidFill>
              <a:latin typeface="Arial" panose="020B0604020202020204"/>
              <a:ea typeface="ＭＳ Ｐゴシック" panose="020B0600070205080204" pitchFamily="34" charset="-128"/>
            </a:endParaRPr>
          </a:p>
        </p:txBody>
      </p:sp>
      <p:cxnSp>
        <p:nvCxnSpPr>
          <p:cNvPr id="156" name="直線矢印コネクタ 155">
            <a:extLst>
              <a:ext uri="{FF2B5EF4-FFF2-40B4-BE49-F238E27FC236}">
                <a16:creationId xmlns:a16="http://schemas.microsoft.com/office/drawing/2014/main" id="{97246257-7ED7-8D01-8EA6-E8494CA36451}"/>
              </a:ext>
            </a:extLst>
          </p:cNvPr>
          <p:cNvCxnSpPr/>
          <p:nvPr/>
        </p:nvCxnSpPr>
        <p:spPr>
          <a:xfrm>
            <a:off x="6692348" y="4574101"/>
            <a:ext cx="2237859" cy="1763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16491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05F6C253-317B-DFA7-0E1F-671D30DDD58C}"/>
              </a:ext>
            </a:extLst>
          </p:cNvPr>
          <p:cNvGrpSpPr/>
          <p:nvPr/>
        </p:nvGrpSpPr>
        <p:grpSpPr>
          <a:xfrm>
            <a:off x="-7876863" y="-10485130"/>
            <a:ext cx="16937859" cy="16937859"/>
            <a:chOff x="-5889174" y="-9656026"/>
            <a:chExt cx="16937859" cy="16937859"/>
          </a:xfrm>
        </p:grpSpPr>
        <p:sp>
          <p:nvSpPr>
            <p:cNvPr id="61" name="アーチ 60">
              <a:extLst>
                <a:ext uri="{FF2B5EF4-FFF2-40B4-BE49-F238E27FC236}">
                  <a16:creationId xmlns:a16="http://schemas.microsoft.com/office/drawing/2014/main" id="{D7094D3B-DA8E-9BA9-CA76-054646773BCE}"/>
                </a:ext>
              </a:extLst>
            </p:cNvPr>
            <p:cNvSpPr/>
            <p:nvPr/>
          </p:nvSpPr>
          <p:spPr>
            <a:xfrm flipV="1">
              <a:off x="-5889174" y="-9656026"/>
              <a:ext cx="16937859" cy="16937859"/>
            </a:xfrm>
            <a:prstGeom prst="blockArc">
              <a:avLst>
                <a:gd name="adj1" fmla="val 16494613"/>
                <a:gd name="adj2" fmla="val 18063825"/>
                <a:gd name="adj3" fmla="val 884"/>
              </a:avLst>
            </a:prstGeom>
            <a:gradFill flip="none" rotWithShape="1">
              <a:gsLst>
                <a:gs pos="39000">
                  <a:srgbClr val="EDF1F9"/>
                </a:gs>
                <a:gs pos="0">
                  <a:schemeClr val="accent5"/>
                </a:gs>
                <a:gs pos="57000">
                  <a:srgbClr val="FFFFFF"/>
                </a:gs>
                <a:gs pos="75000">
                  <a:schemeClr val="accent4">
                    <a:lumMod val="20000"/>
                    <a:lumOff val="80000"/>
                  </a:schemeClr>
                </a:gs>
                <a:gs pos="100000">
                  <a:srgbClr val="FFC000"/>
                </a:gs>
              </a:gsLst>
              <a:lin ang="0" scaled="1"/>
              <a:tileRect/>
            </a:gra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62" name="三角形 61">
              <a:extLst>
                <a:ext uri="{FF2B5EF4-FFF2-40B4-BE49-F238E27FC236}">
                  <a16:creationId xmlns:a16="http://schemas.microsoft.com/office/drawing/2014/main" id="{D312E08A-A51A-CA88-9662-F8B9B775B622}"/>
                </a:ext>
              </a:extLst>
            </p:cNvPr>
            <p:cNvSpPr/>
            <p:nvPr/>
          </p:nvSpPr>
          <p:spPr>
            <a:xfrm rot="3626280">
              <a:off x="6699716" y="5852667"/>
              <a:ext cx="526328" cy="275910"/>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sp>
        <p:nvSpPr>
          <p:cNvPr id="4" name="テキスト ボックス 3">
            <a:extLst>
              <a:ext uri="{FF2B5EF4-FFF2-40B4-BE49-F238E27FC236}">
                <a16:creationId xmlns:a16="http://schemas.microsoft.com/office/drawing/2014/main" id="{8B6C269A-CB48-E684-14A7-544FC9F4D3DE}"/>
              </a:ext>
            </a:extLst>
          </p:cNvPr>
          <p:cNvSpPr txBox="1"/>
          <p:nvPr/>
        </p:nvSpPr>
        <p:spPr>
          <a:xfrm>
            <a:off x="1869327" y="3820513"/>
            <a:ext cx="400918"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r>
              <a:rPr kumimoji="0" lang="en-US" altLang="ja-JP" b="1" kern="0" dirty="0">
                <a:solidFill>
                  <a:srgbClr val="000000"/>
                </a:solidFill>
                <a:latin typeface="Symbol" panose="05050102010706020507" pitchFamily="18" charset="2"/>
              </a:rPr>
              <a:t> </a:t>
            </a:r>
            <a:endParaRPr lang="ja-JP" altLang="en-US" kern="0" baseline="-25000" dirty="0">
              <a:solidFill>
                <a:srgbClr val="000000"/>
              </a:solidFill>
            </a:endParaRPr>
          </a:p>
        </p:txBody>
      </p:sp>
      <p:grpSp>
        <p:nvGrpSpPr>
          <p:cNvPr id="6" name="グループ化 5">
            <a:extLst>
              <a:ext uri="{FF2B5EF4-FFF2-40B4-BE49-F238E27FC236}">
                <a16:creationId xmlns:a16="http://schemas.microsoft.com/office/drawing/2014/main" id="{90A805A6-BC91-BA7A-9070-0078E194D375}"/>
              </a:ext>
            </a:extLst>
          </p:cNvPr>
          <p:cNvGrpSpPr/>
          <p:nvPr/>
        </p:nvGrpSpPr>
        <p:grpSpPr>
          <a:xfrm>
            <a:off x="2519844" y="5522112"/>
            <a:ext cx="1393945" cy="1033828"/>
            <a:chOff x="9358848" y="4891632"/>
            <a:chExt cx="1995580" cy="1480035"/>
          </a:xfrm>
        </p:grpSpPr>
        <p:grpSp>
          <p:nvGrpSpPr>
            <p:cNvPr id="7" name="グループ化 6">
              <a:extLst>
                <a:ext uri="{FF2B5EF4-FFF2-40B4-BE49-F238E27FC236}">
                  <a16:creationId xmlns:a16="http://schemas.microsoft.com/office/drawing/2014/main" id="{FB4DD17E-F3DC-8BBE-B779-EF83EB6AD498}"/>
                </a:ext>
              </a:extLst>
            </p:cNvPr>
            <p:cNvGrpSpPr/>
            <p:nvPr/>
          </p:nvGrpSpPr>
          <p:grpSpPr>
            <a:xfrm>
              <a:off x="9358848" y="5022486"/>
              <a:ext cx="1995580" cy="1295554"/>
              <a:chOff x="8113217" y="5327624"/>
              <a:chExt cx="1995580" cy="1295554"/>
            </a:xfrm>
          </p:grpSpPr>
          <p:cxnSp>
            <p:nvCxnSpPr>
              <p:cNvPr id="11" name="直線矢印コネクタ 10">
                <a:extLst>
                  <a:ext uri="{FF2B5EF4-FFF2-40B4-BE49-F238E27FC236}">
                    <a16:creationId xmlns:a16="http://schemas.microsoft.com/office/drawing/2014/main" id="{DEF7780D-B1C5-0A97-CDF4-500E7BCCB2B5}"/>
                  </a:ext>
                </a:extLst>
              </p:cNvPr>
              <p:cNvCxnSpPr>
                <a:cxnSpLocks/>
              </p:cNvCxnSpPr>
              <p:nvPr/>
            </p:nvCxnSpPr>
            <p:spPr>
              <a:xfrm flipV="1">
                <a:off x="8113217" y="6437955"/>
                <a:ext cx="804156" cy="4929"/>
              </a:xfrm>
              <a:prstGeom prst="straightConnector1">
                <a:avLst/>
              </a:prstGeom>
              <a:noFill/>
              <a:ln w="6350" cap="flat" cmpd="sng" algn="ctr">
                <a:solidFill>
                  <a:srgbClr val="000000"/>
                </a:solidFill>
                <a:prstDash val="solid"/>
                <a:miter lim="800000"/>
                <a:tailEnd type="triangle"/>
              </a:ln>
              <a:effectLst/>
            </p:spPr>
          </p:cxnSp>
          <p:cxnSp>
            <p:nvCxnSpPr>
              <p:cNvPr id="12" name="直線矢印コネクタ 11">
                <a:extLst>
                  <a:ext uri="{FF2B5EF4-FFF2-40B4-BE49-F238E27FC236}">
                    <a16:creationId xmlns:a16="http://schemas.microsoft.com/office/drawing/2014/main" id="{D2E6017E-DD10-0683-6877-540D5E217638}"/>
                  </a:ext>
                </a:extLst>
              </p:cNvPr>
              <p:cNvCxnSpPr>
                <a:cxnSpLocks/>
              </p:cNvCxnSpPr>
              <p:nvPr/>
            </p:nvCxnSpPr>
            <p:spPr>
              <a:xfrm>
                <a:off x="8923307" y="6435294"/>
                <a:ext cx="1079213" cy="187884"/>
              </a:xfrm>
              <a:prstGeom prst="straightConnector1">
                <a:avLst/>
              </a:prstGeom>
              <a:noFill/>
              <a:ln w="6350" cap="flat" cmpd="sng" algn="ctr">
                <a:solidFill>
                  <a:srgbClr val="000000"/>
                </a:solidFill>
                <a:prstDash val="solid"/>
                <a:miter lim="800000"/>
                <a:tailEnd type="triangle"/>
              </a:ln>
              <a:effectLst/>
            </p:spPr>
          </p:cxnSp>
          <p:cxnSp>
            <p:nvCxnSpPr>
              <p:cNvPr id="13" name="直線矢印コネクタ 12">
                <a:extLst>
                  <a:ext uri="{FF2B5EF4-FFF2-40B4-BE49-F238E27FC236}">
                    <a16:creationId xmlns:a16="http://schemas.microsoft.com/office/drawing/2014/main" id="{B31F636C-20FD-286D-8F24-E54D3C3D3348}"/>
                  </a:ext>
                </a:extLst>
              </p:cNvPr>
              <p:cNvCxnSpPr>
                <a:cxnSpLocks/>
              </p:cNvCxnSpPr>
              <p:nvPr/>
            </p:nvCxnSpPr>
            <p:spPr>
              <a:xfrm flipV="1">
                <a:off x="8892694" y="5327624"/>
                <a:ext cx="287333" cy="813329"/>
              </a:xfrm>
              <a:prstGeom prst="straightConnector1">
                <a:avLst/>
              </a:prstGeom>
              <a:noFill/>
              <a:ln w="6350" cap="flat" cmpd="sng" algn="ctr">
                <a:solidFill>
                  <a:srgbClr val="000000"/>
                </a:solidFill>
                <a:prstDash val="solid"/>
                <a:miter lim="800000"/>
                <a:tailEnd type="triangle"/>
              </a:ln>
              <a:effectLst/>
            </p:spPr>
          </p:cxnSp>
          <p:sp>
            <p:nvSpPr>
              <p:cNvPr id="14" name="円/楕円 13">
                <a:extLst>
                  <a:ext uri="{FF2B5EF4-FFF2-40B4-BE49-F238E27FC236}">
                    <a16:creationId xmlns:a16="http://schemas.microsoft.com/office/drawing/2014/main" id="{6B28E9D6-8B41-5B16-5E3B-60791FBEE141}"/>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sp>
            <p:nvSpPr>
              <p:cNvPr id="15" name="円/楕円 13">
                <a:extLst>
                  <a:ext uri="{FF2B5EF4-FFF2-40B4-BE49-F238E27FC236}">
                    <a16:creationId xmlns:a16="http://schemas.microsoft.com/office/drawing/2014/main" id="{C3CCB3B3-F9C0-99F9-9E35-FC3651A03499}"/>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cxnSp>
            <p:nvCxnSpPr>
              <p:cNvPr id="16" name="直線コネクタ 15">
                <a:extLst>
                  <a:ext uri="{FF2B5EF4-FFF2-40B4-BE49-F238E27FC236}">
                    <a16:creationId xmlns:a16="http://schemas.microsoft.com/office/drawing/2014/main" id="{A8DDDE30-DC14-E415-27E4-E8E7A8B24BA9}"/>
                  </a:ext>
                </a:extLst>
              </p:cNvPr>
              <p:cNvCxnSpPr>
                <a:cxnSpLocks/>
              </p:cNvCxnSpPr>
              <p:nvPr/>
            </p:nvCxnSpPr>
            <p:spPr>
              <a:xfrm flipH="1">
                <a:off x="8813059" y="6232155"/>
                <a:ext cx="39555" cy="128160"/>
              </a:xfrm>
              <a:prstGeom prst="line">
                <a:avLst/>
              </a:prstGeom>
              <a:noFill/>
              <a:ln w="25400" cap="flat" cmpd="sng" algn="ctr">
                <a:solidFill>
                  <a:srgbClr val="FFFFFF"/>
                </a:solidFill>
                <a:prstDash val="solid"/>
                <a:miter lim="800000"/>
              </a:ln>
              <a:effectLst>
                <a:glow rad="12700">
                  <a:srgbClr val="FFFFFF"/>
                </a:glow>
              </a:effectLst>
            </p:spPr>
          </p:cxnSp>
          <p:sp>
            <p:nvSpPr>
              <p:cNvPr id="17" name="テキスト ボックス 16">
                <a:extLst>
                  <a:ext uri="{FF2B5EF4-FFF2-40B4-BE49-F238E27FC236}">
                    <a16:creationId xmlns:a16="http://schemas.microsoft.com/office/drawing/2014/main" id="{537CAAAE-FC40-F10A-DD74-53FF317488FC}"/>
                  </a:ext>
                </a:extLst>
              </p:cNvPr>
              <p:cNvSpPr txBox="1"/>
              <p:nvPr/>
            </p:nvSpPr>
            <p:spPr>
              <a:xfrm>
                <a:off x="9617235" y="5848503"/>
                <a:ext cx="491562" cy="528738"/>
              </a:xfrm>
              <a:prstGeom prst="rect">
                <a:avLst/>
              </a:prstGeom>
              <a:noFill/>
            </p:spPr>
            <p:txBody>
              <a:bodyPr wrap="none" rtlCol="0">
                <a:spAutoFit/>
              </a:bodyPr>
              <a:lstStyle/>
              <a:p>
                <a:pPr>
                  <a:defRPr/>
                </a:pPr>
                <a:r>
                  <a:rPr lang="en-US" altLang="ja-JP" kern="0" dirty="0">
                    <a:solidFill>
                      <a:prstClr val="black"/>
                    </a:solidFill>
                    <a:latin typeface="Symbol" pitchFamily="2" charset="2"/>
                  </a:rPr>
                  <a:t>L</a:t>
                </a:r>
                <a:endParaRPr lang="ja-JP" altLang="en-US" kern="0" baseline="30000">
                  <a:solidFill>
                    <a:prstClr val="black"/>
                  </a:solidFill>
                  <a:latin typeface="Symbol" pitchFamily="2" charset="2"/>
                </a:endParaRPr>
              </a:p>
            </p:txBody>
          </p:sp>
        </p:grpSp>
        <p:sp>
          <p:nvSpPr>
            <p:cNvPr id="8" name="テキスト ボックス 7">
              <a:extLst>
                <a:ext uri="{FF2B5EF4-FFF2-40B4-BE49-F238E27FC236}">
                  <a16:creationId xmlns:a16="http://schemas.microsoft.com/office/drawing/2014/main" id="{BD1EE31E-2BF3-8836-4612-9EAAF9353B55}"/>
                </a:ext>
              </a:extLst>
            </p:cNvPr>
            <p:cNvSpPr txBox="1"/>
            <p:nvPr/>
          </p:nvSpPr>
          <p:spPr>
            <a:xfrm>
              <a:off x="10568342" y="4891632"/>
              <a:ext cx="447958" cy="528738"/>
            </a:xfrm>
            <a:prstGeom prst="rect">
              <a:avLst/>
            </a:prstGeom>
            <a:noFill/>
          </p:spPr>
          <p:txBody>
            <a:bodyPr wrap="none" rtlCol="0">
              <a:spAutoFit/>
            </a:bodyPr>
            <a:lstStyle/>
            <a:p>
              <a:pPr>
                <a:defRPr/>
              </a:pPr>
              <a:r>
                <a:rPr lang="en-US" altLang="ja-JP" kern="0" dirty="0">
                  <a:solidFill>
                    <a:prstClr val="black"/>
                  </a:solidFill>
                </a:rPr>
                <a:t>p</a:t>
              </a:r>
              <a:endParaRPr lang="ja-JP" altLang="en-US" kern="0">
                <a:solidFill>
                  <a:prstClr val="black"/>
                </a:solidFill>
              </a:endParaRPr>
            </a:p>
          </p:txBody>
        </p:sp>
        <p:sp>
          <p:nvSpPr>
            <p:cNvPr id="9" name="円/楕円 24">
              <a:extLst>
                <a:ext uri="{FF2B5EF4-FFF2-40B4-BE49-F238E27FC236}">
                  <a16:creationId xmlns:a16="http://schemas.microsoft.com/office/drawing/2014/main" id="{667452B7-8A83-CC75-A1EE-EBAB99F42CAC}"/>
                </a:ext>
              </a:extLst>
            </p:cNvPr>
            <p:cNvSpPr/>
            <p:nvPr/>
          </p:nvSpPr>
          <p:spPr>
            <a:xfrm>
              <a:off x="9883687" y="6030415"/>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sp>
          <p:nvSpPr>
            <p:cNvPr id="10" name="円/楕円 24">
              <a:extLst>
                <a:ext uri="{FF2B5EF4-FFF2-40B4-BE49-F238E27FC236}">
                  <a16:creationId xmlns:a16="http://schemas.microsoft.com/office/drawing/2014/main" id="{8BAD734E-4B2D-0C48-AC4C-3638995A07D4}"/>
                </a:ext>
              </a:extLst>
            </p:cNvPr>
            <p:cNvSpPr/>
            <p:nvPr/>
          </p:nvSpPr>
          <p:spPr>
            <a:xfrm>
              <a:off x="10736736" y="6134083"/>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grpSp>
      <p:grpSp>
        <p:nvGrpSpPr>
          <p:cNvPr id="20" name="グループ化 19">
            <a:extLst>
              <a:ext uri="{FF2B5EF4-FFF2-40B4-BE49-F238E27FC236}">
                <a16:creationId xmlns:a16="http://schemas.microsoft.com/office/drawing/2014/main" id="{5EDB1A23-3706-E5CF-C06E-F807B07F6558}"/>
              </a:ext>
            </a:extLst>
          </p:cNvPr>
          <p:cNvGrpSpPr/>
          <p:nvPr/>
        </p:nvGrpSpPr>
        <p:grpSpPr>
          <a:xfrm>
            <a:off x="329744" y="1294630"/>
            <a:ext cx="4392778" cy="3586608"/>
            <a:chOff x="1883746" y="2538223"/>
            <a:chExt cx="4392778" cy="3586608"/>
          </a:xfrm>
        </p:grpSpPr>
        <p:sp>
          <p:nvSpPr>
            <p:cNvPr id="21" name="テキスト ボックス 20">
              <a:extLst>
                <a:ext uri="{FF2B5EF4-FFF2-40B4-BE49-F238E27FC236}">
                  <a16:creationId xmlns:a16="http://schemas.microsoft.com/office/drawing/2014/main" id="{EECE6847-815D-1304-90D0-557ACAA6BA93}"/>
                </a:ext>
              </a:extLst>
            </p:cNvPr>
            <p:cNvSpPr txBox="1"/>
            <p:nvPr/>
          </p:nvSpPr>
          <p:spPr>
            <a:xfrm>
              <a:off x="5769485" y="5460773"/>
              <a:ext cx="507039"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 r</a:t>
              </a:r>
              <a:endParaRPr lang="ja-JP" altLang="en-US" i="1" kern="0" dirty="0">
                <a:solidFill>
                  <a:srgbClr val="000000"/>
                </a:solidFill>
                <a:latin typeface="Meiryo"/>
              </a:endParaRPr>
            </a:p>
          </p:txBody>
        </p:sp>
        <p:cxnSp>
          <p:nvCxnSpPr>
            <p:cNvPr id="22" name="直線矢印コネクタ 21">
              <a:extLst>
                <a:ext uri="{FF2B5EF4-FFF2-40B4-BE49-F238E27FC236}">
                  <a16:creationId xmlns:a16="http://schemas.microsoft.com/office/drawing/2014/main" id="{BD0CC5E4-E10F-BE06-3DAA-E92DAC6F4C06}"/>
                </a:ext>
              </a:extLst>
            </p:cNvPr>
            <p:cNvCxnSpPr>
              <a:cxnSpLocks/>
            </p:cNvCxnSpPr>
            <p:nvPr/>
          </p:nvCxnSpPr>
          <p:spPr>
            <a:xfrm>
              <a:off x="2532286" y="5421277"/>
              <a:ext cx="3534748" cy="0"/>
            </a:xfrm>
            <a:prstGeom prst="straightConnector1">
              <a:avLst/>
            </a:prstGeom>
            <a:noFill/>
            <a:ln w="19050" cap="flat" cmpd="sng" algn="ctr">
              <a:solidFill>
                <a:srgbClr val="000000"/>
              </a:solidFill>
              <a:prstDash val="solid"/>
              <a:miter lim="800000"/>
              <a:headEnd type="none" w="med" len="med"/>
              <a:tailEnd type="arrow" w="med" len="med"/>
            </a:ln>
            <a:effectLst/>
          </p:spPr>
        </p:cxnSp>
        <p:sp>
          <p:nvSpPr>
            <p:cNvPr id="23" name="テキスト ボックス 22">
              <a:extLst>
                <a:ext uri="{FF2B5EF4-FFF2-40B4-BE49-F238E27FC236}">
                  <a16:creationId xmlns:a16="http://schemas.microsoft.com/office/drawing/2014/main" id="{4154BE9B-6535-7D05-957F-05A50D190DF3}"/>
                </a:ext>
              </a:extLst>
            </p:cNvPr>
            <p:cNvSpPr txBox="1"/>
            <p:nvPr/>
          </p:nvSpPr>
          <p:spPr>
            <a:xfrm>
              <a:off x="2186150" y="5304015"/>
              <a:ext cx="346136" cy="369332"/>
            </a:xfrm>
            <a:prstGeom prst="rect">
              <a:avLst/>
            </a:prstGeom>
            <a:noFill/>
          </p:spPr>
          <p:txBody>
            <a:bodyPr wrap="square">
              <a:spAutoFit/>
            </a:bodyPr>
            <a:lstStyle/>
            <a:p>
              <a:pPr>
                <a:defRPr/>
              </a:pPr>
              <a:r>
                <a:rPr lang="en-US" altLang="ja-JP" b="1" dirty="0">
                  <a:solidFill>
                    <a:srgbClr val="000000"/>
                  </a:solidFill>
                  <a:latin typeface="Meiryo"/>
                </a:rPr>
                <a:t>0</a:t>
              </a:r>
              <a:endParaRPr lang="ja-JP" altLang="en-US" dirty="0">
                <a:solidFill>
                  <a:srgbClr val="000000"/>
                </a:solidFill>
                <a:latin typeface="Meiryo"/>
              </a:endParaRPr>
            </a:p>
          </p:txBody>
        </p:sp>
        <p:cxnSp>
          <p:nvCxnSpPr>
            <p:cNvPr id="24" name="直線コネクタ 23">
              <a:extLst>
                <a:ext uri="{FF2B5EF4-FFF2-40B4-BE49-F238E27FC236}">
                  <a16:creationId xmlns:a16="http://schemas.microsoft.com/office/drawing/2014/main" id="{BE314803-E311-A8C4-BD65-6012F1A8DBA0}"/>
                </a:ext>
              </a:extLst>
            </p:cNvPr>
            <p:cNvCxnSpPr>
              <a:cxnSpLocks/>
            </p:cNvCxnSpPr>
            <p:nvPr/>
          </p:nvCxnSpPr>
          <p:spPr>
            <a:xfrm flipV="1">
              <a:off x="2532286" y="3116702"/>
              <a:ext cx="0" cy="3008129"/>
            </a:xfrm>
            <a:prstGeom prst="line">
              <a:avLst/>
            </a:prstGeom>
            <a:noFill/>
            <a:ln w="19050" cap="flat" cmpd="sng" algn="ctr">
              <a:solidFill>
                <a:srgbClr val="000000"/>
              </a:solidFill>
              <a:prstDash val="solid"/>
              <a:miter lim="800000"/>
              <a:headEnd type="none" w="med" len="med"/>
              <a:tailEnd type="arrow" w="med" len="med"/>
            </a:ln>
            <a:effectLst/>
          </p:spPr>
        </p:cxnSp>
        <p:sp>
          <p:nvSpPr>
            <p:cNvPr id="25" name="テキスト ボックス 24">
              <a:extLst>
                <a:ext uri="{FF2B5EF4-FFF2-40B4-BE49-F238E27FC236}">
                  <a16:creationId xmlns:a16="http://schemas.microsoft.com/office/drawing/2014/main" id="{581FE3EB-5D2F-C0C6-DAAC-4D90D703443F}"/>
                </a:ext>
              </a:extLst>
            </p:cNvPr>
            <p:cNvSpPr txBox="1"/>
            <p:nvPr/>
          </p:nvSpPr>
          <p:spPr>
            <a:xfrm rot="16200000">
              <a:off x="470126" y="3951843"/>
              <a:ext cx="3165793" cy="338554"/>
            </a:xfrm>
            <a:prstGeom prst="rect">
              <a:avLst/>
            </a:prstGeom>
            <a:noFill/>
          </p:spPr>
          <p:txBody>
            <a:bodyPr wrap="square">
              <a:spAutoFit/>
            </a:bodyPr>
            <a:lstStyle/>
            <a:p>
              <a:pPr>
                <a:defRPr/>
              </a:pPr>
              <a:r>
                <a:rPr lang="en-US" altLang="ja-JP" sz="1600" b="1" dirty="0">
                  <a:solidFill>
                    <a:srgbClr val="000000"/>
                  </a:solidFill>
                  <a:latin typeface="Symbol" pitchFamily="2" charset="2"/>
                </a:rPr>
                <a:t>L</a:t>
              </a:r>
              <a:r>
                <a:rPr lang="en-US" altLang="ja-JP" sz="1600" b="1" dirty="0">
                  <a:solidFill>
                    <a:srgbClr val="000000"/>
                  </a:solidFill>
                  <a:latin typeface="Meiryo"/>
                </a:rPr>
                <a:t> single particle energy</a:t>
              </a:r>
              <a:endParaRPr lang="ja-JP" altLang="en-US" sz="1600" b="1" dirty="0">
                <a:solidFill>
                  <a:srgbClr val="000000"/>
                </a:solidFill>
                <a:latin typeface="Meiryo"/>
              </a:endParaRPr>
            </a:p>
          </p:txBody>
        </p:sp>
      </p:grpSp>
      <p:grpSp>
        <p:nvGrpSpPr>
          <p:cNvPr id="135" name="グループ化 134">
            <a:extLst>
              <a:ext uri="{FF2B5EF4-FFF2-40B4-BE49-F238E27FC236}">
                <a16:creationId xmlns:a16="http://schemas.microsoft.com/office/drawing/2014/main" id="{7F8AD315-631E-24DD-9E81-F14A7B5FFDD7}"/>
              </a:ext>
            </a:extLst>
          </p:cNvPr>
          <p:cNvGrpSpPr/>
          <p:nvPr/>
        </p:nvGrpSpPr>
        <p:grpSpPr>
          <a:xfrm>
            <a:off x="991348" y="5625637"/>
            <a:ext cx="4484896" cy="742565"/>
            <a:chOff x="2257478" y="4725829"/>
            <a:chExt cx="4484896" cy="742565"/>
          </a:xfrm>
        </p:grpSpPr>
        <p:sp>
          <p:nvSpPr>
            <p:cNvPr id="27" name="テキスト ボックス 26">
              <a:extLst>
                <a:ext uri="{FF2B5EF4-FFF2-40B4-BE49-F238E27FC236}">
                  <a16:creationId xmlns:a16="http://schemas.microsoft.com/office/drawing/2014/main" id="{08CCDE00-EC86-5D45-86B1-9676518DEA18}"/>
                </a:ext>
              </a:extLst>
            </p:cNvPr>
            <p:cNvSpPr txBox="1"/>
            <p:nvPr/>
          </p:nvSpPr>
          <p:spPr>
            <a:xfrm>
              <a:off x="5552625" y="4907186"/>
              <a:ext cx="1189749" cy="307777"/>
            </a:xfrm>
            <a:prstGeom prst="rect">
              <a:avLst/>
            </a:prstGeom>
            <a:noFill/>
          </p:spPr>
          <p:txBody>
            <a:bodyPr wrap="none" rtlCol="0">
              <a:spAutoFit/>
            </a:bodyPr>
            <a:lstStyle/>
            <a:p>
              <a:r>
                <a:rPr lang="en-US" altLang="ja-JP" sz="1400" b="1" dirty="0"/>
                <a:t>Momentum</a:t>
              </a:r>
              <a:r>
                <a:rPr lang="ja-JP" altLang="en-US" sz="1400" b="1"/>
                <a:t> </a:t>
              </a:r>
              <a:endParaRPr lang="en-US" altLang="ja-JP" sz="1400" b="1" dirty="0"/>
            </a:p>
          </p:txBody>
        </p:sp>
        <p:grpSp>
          <p:nvGrpSpPr>
            <p:cNvPr id="134" name="グループ化 133">
              <a:extLst>
                <a:ext uri="{FF2B5EF4-FFF2-40B4-BE49-F238E27FC236}">
                  <a16:creationId xmlns:a16="http://schemas.microsoft.com/office/drawing/2014/main" id="{31E29031-8D26-E739-4FBB-C727EEE42720}"/>
                </a:ext>
              </a:extLst>
            </p:cNvPr>
            <p:cNvGrpSpPr/>
            <p:nvPr/>
          </p:nvGrpSpPr>
          <p:grpSpPr>
            <a:xfrm>
              <a:off x="2257478" y="4725829"/>
              <a:ext cx="4322582" cy="742565"/>
              <a:chOff x="2257478" y="4725829"/>
              <a:chExt cx="4322582" cy="742565"/>
            </a:xfrm>
          </p:grpSpPr>
          <p:cxnSp>
            <p:nvCxnSpPr>
              <p:cNvPr id="26" name="直線矢印コネクタ 25">
                <a:extLst>
                  <a:ext uri="{FF2B5EF4-FFF2-40B4-BE49-F238E27FC236}">
                    <a16:creationId xmlns:a16="http://schemas.microsoft.com/office/drawing/2014/main" id="{0D891A05-9183-D7DA-3F4D-4F1EA0F1681D}"/>
                  </a:ext>
                </a:extLst>
              </p:cNvPr>
              <p:cNvCxnSpPr>
                <a:cxnSpLocks/>
              </p:cNvCxnSpPr>
              <p:nvPr/>
            </p:nvCxnSpPr>
            <p:spPr>
              <a:xfrm>
                <a:off x="2257478" y="4929969"/>
                <a:ext cx="3571297" cy="0"/>
              </a:xfrm>
              <a:prstGeom prst="straightConnector1">
                <a:avLst/>
              </a:prstGeom>
              <a:noFill/>
              <a:ln w="19050" cap="flat" cmpd="sng" algn="ctr">
                <a:solidFill>
                  <a:srgbClr val="000000"/>
                </a:solidFill>
                <a:prstDash val="solid"/>
                <a:miter lim="800000"/>
                <a:headEnd type="none" w="med" len="med"/>
                <a:tailEnd type="arrow" w="med" len="med"/>
              </a:ln>
              <a:effectLst/>
            </p:spPr>
          </p:cxnSp>
          <p:cxnSp>
            <p:nvCxnSpPr>
              <p:cNvPr id="28" name="直線コネクタ 27">
                <a:extLst>
                  <a:ext uri="{FF2B5EF4-FFF2-40B4-BE49-F238E27FC236}">
                    <a16:creationId xmlns:a16="http://schemas.microsoft.com/office/drawing/2014/main" id="{C162E612-C7C5-A5FD-3A3C-288A0C9B91A2}"/>
                  </a:ext>
                </a:extLst>
              </p:cNvPr>
              <p:cNvCxnSpPr/>
              <p:nvPr/>
            </p:nvCxnSpPr>
            <p:spPr>
              <a:xfrm>
                <a:off x="3097054" y="4740216"/>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9262CEF1-C183-FCE6-70D7-511357B61E07}"/>
                  </a:ext>
                </a:extLst>
              </p:cNvPr>
              <p:cNvSpPr txBox="1"/>
              <p:nvPr/>
            </p:nvSpPr>
            <p:spPr>
              <a:xfrm>
                <a:off x="2635952" y="5034567"/>
                <a:ext cx="1287532" cy="369332"/>
              </a:xfrm>
              <a:prstGeom prst="rect">
                <a:avLst/>
              </a:prstGeom>
              <a:noFill/>
            </p:spPr>
            <p:txBody>
              <a:bodyPr wrap="none" rtlCol="0">
                <a:spAutoFit/>
              </a:bodyPr>
              <a:lstStyle/>
              <a:p>
                <a:r>
                  <a:rPr lang="en-US" altLang="ja-JP" dirty="0"/>
                  <a:t>270 MeV/c</a:t>
                </a:r>
                <a:endParaRPr lang="ja-JP" altLang="en-US"/>
              </a:p>
            </p:txBody>
          </p:sp>
          <p:cxnSp>
            <p:nvCxnSpPr>
              <p:cNvPr id="30" name="直線コネクタ 29">
                <a:extLst>
                  <a:ext uri="{FF2B5EF4-FFF2-40B4-BE49-F238E27FC236}">
                    <a16:creationId xmlns:a16="http://schemas.microsoft.com/office/drawing/2014/main" id="{41E9B808-3238-7133-A08A-15938ED9475F}"/>
                  </a:ext>
                </a:extLst>
              </p:cNvPr>
              <p:cNvCxnSpPr/>
              <p:nvPr/>
            </p:nvCxnSpPr>
            <p:spPr>
              <a:xfrm>
                <a:off x="5550807" y="4725829"/>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72DF3D8B-C5AC-AAD8-5023-F4DB28320994}"/>
                  </a:ext>
                </a:extLst>
              </p:cNvPr>
              <p:cNvSpPr txBox="1"/>
              <p:nvPr/>
            </p:nvSpPr>
            <p:spPr>
              <a:xfrm>
                <a:off x="5292528" y="5099062"/>
                <a:ext cx="1287532" cy="369332"/>
              </a:xfrm>
              <a:prstGeom prst="rect">
                <a:avLst/>
              </a:prstGeom>
              <a:noFill/>
            </p:spPr>
            <p:txBody>
              <a:bodyPr wrap="none" rtlCol="0">
                <a:spAutoFit/>
              </a:bodyPr>
              <a:lstStyle/>
              <a:p>
                <a:r>
                  <a:rPr lang="en-US" altLang="ja-JP" dirty="0"/>
                  <a:t>570 MeV/c</a:t>
                </a:r>
                <a:endParaRPr lang="ja-JP" altLang="en-US"/>
              </a:p>
            </p:txBody>
          </p:sp>
        </p:grpSp>
      </p:grpSp>
      <p:sp>
        <p:nvSpPr>
          <p:cNvPr id="32" name="テキスト ボックス 31">
            <a:extLst>
              <a:ext uri="{FF2B5EF4-FFF2-40B4-BE49-F238E27FC236}">
                <a16:creationId xmlns:a16="http://schemas.microsoft.com/office/drawing/2014/main" id="{D04A19E7-8C86-E585-776D-887D20906C7F}"/>
              </a:ext>
            </a:extLst>
          </p:cNvPr>
          <p:cNvSpPr txBox="1"/>
          <p:nvPr/>
        </p:nvSpPr>
        <p:spPr>
          <a:xfrm>
            <a:off x="4014280" y="4574845"/>
            <a:ext cx="611296" cy="369332"/>
          </a:xfrm>
          <a:prstGeom prst="rect">
            <a:avLst/>
          </a:prstGeom>
          <a:noFill/>
        </p:spPr>
        <p:txBody>
          <a:bodyPr wrap="square">
            <a:spAutoFit/>
          </a:bodyPr>
          <a:lstStyle/>
          <a:p>
            <a:r>
              <a:rPr kumimoji="0" lang="en-US" altLang="ja-JP" b="1" kern="0" dirty="0">
                <a:solidFill>
                  <a:srgbClr val="000000"/>
                </a:solidFill>
                <a:latin typeface="Symbol" panose="05050102010706020507" pitchFamily="18" charset="2"/>
              </a:rPr>
              <a:t>5</a:t>
            </a: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endParaRPr lang="ja-JP" altLang="en-US"/>
          </a:p>
        </p:txBody>
      </p:sp>
      <p:cxnSp>
        <p:nvCxnSpPr>
          <p:cNvPr id="33" name="直線コネクタ 32">
            <a:extLst>
              <a:ext uri="{FF2B5EF4-FFF2-40B4-BE49-F238E27FC236}">
                <a16:creationId xmlns:a16="http://schemas.microsoft.com/office/drawing/2014/main" id="{5D8A48AA-412F-0353-5F22-B6DAD95CD62F}"/>
              </a:ext>
            </a:extLst>
          </p:cNvPr>
          <p:cNvCxnSpPr>
            <a:cxnSpLocks/>
          </p:cNvCxnSpPr>
          <p:nvPr/>
        </p:nvCxnSpPr>
        <p:spPr>
          <a:xfrm>
            <a:off x="1870060" y="2687494"/>
            <a:ext cx="0" cy="209408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A7A9B303-2CBD-A3A1-D1C7-E9362AC21232}"/>
              </a:ext>
            </a:extLst>
          </p:cNvPr>
          <p:cNvCxnSpPr>
            <a:cxnSpLocks/>
          </p:cNvCxnSpPr>
          <p:nvPr/>
        </p:nvCxnSpPr>
        <p:spPr>
          <a:xfrm>
            <a:off x="4187929" y="2037931"/>
            <a:ext cx="0" cy="253617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FE1DF4A9-3596-5595-2468-0F10276DC429}"/>
              </a:ext>
            </a:extLst>
          </p:cNvPr>
          <p:cNvSpPr txBox="1"/>
          <p:nvPr/>
        </p:nvSpPr>
        <p:spPr>
          <a:xfrm>
            <a:off x="1116892" y="5003963"/>
            <a:ext cx="2925801"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free space</a:t>
            </a:r>
            <a:endParaRPr lang="ja-JP" altLang="en-US" sz="2000" b="1" u="sng">
              <a:solidFill>
                <a:srgbClr val="C00000"/>
              </a:solidFill>
              <a:latin typeface="Meiryo"/>
            </a:endParaRPr>
          </a:p>
        </p:txBody>
      </p:sp>
      <p:cxnSp>
        <p:nvCxnSpPr>
          <p:cNvPr id="138" name="直線矢印コネクタ 137">
            <a:extLst>
              <a:ext uri="{FF2B5EF4-FFF2-40B4-BE49-F238E27FC236}">
                <a16:creationId xmlns:a16="http://schemas.microsoft.com/office/drawing/2014/main" id="{B3351ED9-1F37-2B99-E01C-1C112A38642C}"/>
              </a:ext>
            </a:extLst>
          </p:cNvPr>
          <p:cNvCxnSpPr/>
          <p:nvPr/>
        </p:nvCxnSpPr>
        <p:spPr>
          <a:xfrm>
            <a:off x="991347" y="5085190"/>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39" name="直線矢印コネクタ 138">
            <a:extLst>
              <a:ext uri="{FF2B5EF4-FFF2-40B4-BE49-F238E27FC236}">
                <a16:creationId xmlns:a16="http://schemas.microsoft.com/office/drawing/2014/main" id="{04F7F161-9367-462E-6737-F8FC13D22C09}"/>
              </a:ext>
            </a:extLst>
          </p:cNvPr>
          <p:cNvCxnSpPr>
            <a:cxnSpLocks/>
          </p:cNvCxnSpPr>
          <p:nvPr/>
        </p:nvCxnSpPr>
        <p:spPr>
          <a:xfrm flipV="1">
            <a:off x="986991" y="5773172"/>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0" name="テキスト ボックス 139">
            <a:extLst>
              <a:ext uri="{FF2B5EF4-FFF2-40B4-BE49-F238E27FC236}">
                <a16:creationId xmlns:a16="http://schemas.microsoft.com/office/drawing/2014/main" id="{A5EBDD97-8373-B4E4-DB35-0B9384D9F649}"/>
              </a:ext>
            </a:extLst>
          </p:cNvPr>
          <p:cNvSpPr txBox="1"/>
          <p:nvPr/>
        </p:nvSpPr>
        <p:spPr>
          <a:xfrm rot="16200000">
            <a:off x="233573" y="5064035"/>
            <a:ext cx="1003801" cy="338554"/>
          </a:xfrm>
          <a:prstGeom prst="rect">
            <a:avLst/>
          </a:prstGeom>
          <a:noFill/>
        </p:spPr>
        <p:txBody>
          <a:bodyPr wrap="none" rtlCol="0">
            <a:spAutoFit/>
          </a:bodyPr>
          <a:lstStyle/>
          <a:p>
            <a:r>
              <a:rPr lang="en-US" altLang="ja-JP" sz="1600" dirty="0"/>
              <a:t>repulsive</a:t>
            </a:r>
            <a:endParaRPr lang="ja-JP" altLang="en-US" sz="1600"/>
          </a:p>
        </p:txBody>
      </p:sp>
      <p:sp>
        <p:nvSpPr>
          <p:cNvPr id="141" name="テキスト ボックス 140">
            <a:extLst>
              <a:ext uri="{FF2B5EF4-FFF2-40B4-BE49-F238E27FC236}">
                <a16:creationId xmlns:a16="http://schemas.microsoft.com/office/drawing/2014/main" id="{B5720210-DEC3-334B-EA42-8901E39FD9C4}"/>
              </a:ext>
            </a:extLst>
          </p:cNvPr>
          <p:cNvSpPr txBox="1"/>
          <p:nvPr/>
        </p:nvSpPr>
        <p:spPr>
          <a:xfrm rot="16200000">
            <a:off x="222513" y="6073593"/>
            <a:ext cx="1018227" cy="338554"/>
          </a:xfrm>
          <a:prstGeom prst="rect">
            <a:avLst/>
          </a:prstGeom>
          <a:noFill/>
        </p:spPr>
        <p:txBody>
          <a:bodyPr wrap="none" rtlCol="0">
            <a:spAutoFit/>
          </a:bodyPr>
          <a:lstStyle/>
          <a:p>
            <a:r>
              <a:rPr lang="en-US" altLang="ja-JP" sz="1600" dirty="0"/>
              <a:t>attractive</a:t>
            </a:r>
            <a:endParaRPr lang="ja-JP" altLang="en-US" sz="1600"/>
          </a:p>
        </p:txBody>
      </p:sp>
      <p:sp>
        <p:nvSpPr>
          <p:cNvPr id="142" name="テキスト ボックス 141">
            <a:extLst>
              <a:ext uri="{FF2B5EF4-FFF2-40B4-BE49-F238E27FC236}">
                <a16:creationId xmlns:a16="http://schemas.microsoft.com/office/drawing/2014/main" id="{E6A80BBF-61D2-46F2-BE18-88F8FF050109}"/>
              </a:ext>
            </a:extLst>
          </p:cNvPr>
          <p:cNvSpPr txBox="1"/>
          <p:nvPr/>
        </p:nvSpPr>
        <p:spPr>
          <a:xfrm>
            <a:off x="251857" y="1160245"/>
            <a:ext cx="3732112"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nuclear medium</a:t>
            </a:r>
            <a:endParaRPr lang="ja-JP" altLang="en-US" sz="2000" b="1" u="sng">
              <a:solidFill>
                <a:srgbClr val="C00000"/>
              </a:solidFill>
              <a:latin typeface="Meiryo"/>
            </a:endParaRPr>
          </a:p>
        </p:txBody>
      </p:sp>
      <p:sp>
        <p:nvSpPr>
          <p:cNvPr id="143" name="テキスト ボックス 142">
            <a:extLst>
              <a:ext uri="{FF2B5EF4-FFF2-40B4-BE49-F238E27FC236}">
                <a16:creationId xmlns:a16="http://schemas.microsoft.com/office/drawing/2014/main" id="{FB4F62DF-FA82-EF6F-8B73-252D3ABC956E}"/>
              </a:ext>
            </a:extLst>
          </p:cNvPr>
          <p:cNvSpPr txBox="1"/>
          <p:nvPr/>
        </p:nvSpPr>
        <p:spPr>
          <a:xfrm>
            <a:off x="5422822" y="4880898"/>
            <a:ext cx="2787943" cy="338554"/>
          </a:xfrm>
          <a:prstGeom prst="rect">
            <a:avLst/>
          </a:prstGeom>
          <a:noFill/>
        </p:spPr>
        <p:txBody>
          <a:bodyPr wrap="none" rtlCol="0">
            <a:spAutoFit/>
          </a:bodyPr>
          <a:lstStyle/>
          <a:p>
            <a:r>
              <a:rPr lang="en-US" altLang="ja-JP" sz="1600" b="1" u="sng" dirty="0">
                <a:solidFill>
                  <a:srgbClr val="000000"/>
                </a:solidFill>
                <a:latin typeface="Meiryo"/>
              </a:rPr>
              <a:t>(1) </a:t>
            </a:r>
            <a:r>
              <a:rPr lang="en-US" altLang="ja-JP" sz="1600" b="1" u="sng" dirty="0">
                <a:solidFill>
                  <a:srgbClr val="000000"/>
                </a:solidFill>
                <a:latin typeface="Symbol" pitchFamily="2" charset="2"/>
              </a:rPr>
              <a:t>L</a:t>
            </a:r>
            <a:r>
              <a:rPr lang="en-US" altLang="ja-JP" sz="1600" b="1" u="sng" dirty="0">
                <a:solidFill>
                  <a:srgbClr val="000000"/>
                </a:solidFill>
                <a:latin typeface="Meiryo"/>
              </a:rPr>
              <a:t>N int. in free space</a:t>
            </a:r>
            <a:endParaRPr lang="ja-JP" altLang="en-US" sz="1600" b="1" u="sng">
              <a:solidFill>
                <a:srgbClr val="000000"/>
              </a:solidFill>
              <a:latin typeface="Meiryo"/>
            </a:endParaRPr>
          </a:p>
        </p:txBody>
      </p:sp>
      <p:cxnSp>
        <p:nvCxnSpPr>
          <p:cNvPr id="145" name="直線矢印コネクタ 144">
            <a:extLst>
              <a:ext uri="{FF2B5EF4-FFF2-40B4-BE49-F238E27FC236}">
                <a16:creationId xmlns:a16="http://schemas.microsoft.com/office/drawing/2014/main" id="{DD3D3078-636B-7A9D-C7A2-2274B9C397CB}"/>
              </a:ext>
            </a:extLst>
          </p:cNvPr>
          <p:cNvCxnSpPr/>
          <p:nvPr/>
        </p:nvCxnSpPr>
        <p:spPr>
          <a:xfrm flipH="1" flipV="1">
            <a:off x="3423435" y="4245089"/>
            <a:ext cx="602962" cy="13949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6" name="三角形 145">
            <a:extLst>
              <a:ext uri="{FF2B5EF4-FFF2-40B4-BE49-F238E27FC236}">
                <a16:creationId xmlns:a16="http://schemas.microsoft.com/office/drawing/2014/main" id="{D8D89651-A83F-83A1-DDE8-209DC7F676B1}"/>
              </a:ext>
            </a:extLst>
          </p:cNvPr>
          <p:cNvSpPr/>
          <p:nvPr/>
        </p:nvSpPr>
        <p:spPr>
          <a:xfrm rot="3400876">
            <a:off x="4337956" y="3637828"/>
            <a:ext cx="232433" cy="121845"/>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147" name="テキスト ボックス 146">
            <a:extLst>
              <a:ext uri="{FF2B5EF4-FFF2-40B4-BE49-F238E27FC236}">
                <a16:creationId xmlns:a16="http://schemas.microsoft.com/office/drawing/2014/main" id="{2D01B9E8-D2C0-140A-2352-05C30DA5A545}"/>
              </a:ext>
            </a:extLst>
          </p:cNvPr>
          <p:cNvSpPr txBox="1"/>
          <p:nvPr/>
        </p:nvSpPr>
        <p:spPr>
          <a:xfrm>
            <a:off x="5354119" y="2922260"/>
            <a:ext cx="3065263" cy="369332"/>
          </a:xfrm>
          <a:prstGeom prst="rect">
            <a:avLst/>
          </a:prstGeom>
          <a:noFill/>
        </p:spPr>
        <p:txBody>
          <a:bodyPr wrap="none" rtlCol="0">
            <a:spAutoFit/>
          </a:bodyPr>
          <a:lstStyle/>
          <a:p>
            <a:r>
              <a:rPr lang="en-US" altLang="ja-JP" u="sng" dirty="0"/>
              <a:t>(2) </a:t>
            </a:r>
            <a:r>
              <a:rPr lang="en-US" altLang="ja-JP" u="sng" dirty="0">
                <a:latin typeface="Symbol" pitchFamily="2" charset="2"/>
              </a:rPr>
              <a:t>S</a:t>
            </a:r>
            <a:r>
              <a:rPr lang="en-US" altLang="ja-JP" u="sng" dirty="0"/>
              <a:t>N coupling suppression</a:t>
            </a:r>
            <a:endParaRPr lang="ja-JP" altLang="en-US" u="sng"/>
          </a:p>
        </p:txBody>
      </p:sp>
      <p:sp>
        <p:nvSpPr>
          <p:cNvPr id="148" name="右矢印 147">
            <a:extLst>
              <a:ext uri="{FF2B5EF4-FFF2-40B4-BE49-F238E27FC236}">
                <a16:creationId xmlns:a16="http://schemas.microsoft.com/office/drawing/2014/main" id="{F51828E2-AEF0-430B-B9F0-F64157AD6779}"/>
              </a:ext>
            </a:extLst>
          </p:cNvPr>
          <p:cNvSpPr/>
          <p:nvPr/>
        </p:nvSpPr>
        <p:spPr>
          <a:xfrm rot="16200000">
            <a:off x="4162856" y="3094038"/>
            <a:ext cx="822681" cy="224568"/>
          </a:xfrm>
          <a:prstGeom prst="rightArrow">
            <a:avLst>
              <a:gd name="adj1" fmla="val 100000"/>
              <a:gd name="adj2" fmla="val 50000"/>
            </a:avLst>
          </a:prstGeom>
          <a:gradFill>
            <a:gsLst>
              <a:gs pos="0">
                <a:schemeClr val="accent4"/>
              </a:gs>
              <a:gs pos="100000">
                <a:srgbClr val="FF0000"/>
              </a:gs>
            </a:gsLst>
            <a:lin ang="0" scaled="1"/>
          </a:gra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49" name="右矢印 148">
            <a:extLst>
              <a:ext uri="{FF2B5EF4-FFF2-40B4-BE49-F238E27FC236}">
                <a16:creationId xmlns:a16="http://schemas.microsoft.com/office/drawing/2014/main" id="{0EFCE391-B542-4D3C-5DCF-7B9D13581CD8}"/>
              </a:ext>
            </a:extLst>
          </p:cNvPr>
          <p:cNvSpPr/>
          <p:nvPr/>
        </p:nvSpPr>
        <p:spPr>
          <a:xfrm rot="16200000">
            <a:off x="4328684" y="2414844"/>
            <a:ext cx="498456" cy="246804"/>
          </a:xfrm>
          <a:prstGeom prst="rightArrow">
            <a:avLst>
              <a:gd name="adj1" fmla="val 100000"/>
              <a:gd name="adj2" fmla="val 50000"/>
            </a:avLst>
          </a:prstGeom>
          <a:gradFill>
            <a:gsLst>
              <a:gs pos="0">
                <a:srgbClr val="FF0000"/>
              </a:gs>
              <a:gs pos="100000">
                <a:schemeClr val="tx1"/>
              </a:gs>
            </a:gsLst>
            <a:lin ang="0" scaled="1"/>
          </a:gra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3" name="図 152" descr="ダイアグラム, 概略図&#10;&#10;自動的に生成された説明">
            <a:extLst>
              <a:ext uri="{FF2B5EF4-FFF2-40B4-BE49-F238E27FC236}">
                <a16:creationId xmlns:a16="http://schemas.microsoft.com/office/drawing/2014/main" id="{B12650FC-DD4B-285C-9261-A7661B4980D9}"/>
              </a:ext>
            </a:extLst>
          </p:cNvPr>
          <p:cNvPicPr>
            <a:picLocks noChangeAspect="1"/>
          </p:cNvPicPr>
          <p:nvPr/>
        </p:nvPicPr>
        <p:blipFill rotWithShape="1">
          <a:blip r:embed="rId3"/>
          <a:srcRect t="18239"/>
          <a:stretch/>
        </p:blipFill>
        <p:spPr>
          <a:xfrm>
            <a:off x="6839288" y="3638247"/>
            <a:ext cx="1251832" cy="944773"/>
          </a:xfrm>
          <a:prstGeom prst="rect">
            <a:avLst/>
          </a:prstGeom>
        </p:spPr>
      </p:pic>
      <p:sp>
        <p:nvSpPr>
          <p:cNvPr id="154" name="テキスト ボックス 153">
            <a:extLst>
              <a:ext uri="{FF2B5EF4-FFF2-40B4-BE49-F238E27FC236}">
                <a16:creationId xmlns:a16="http://schemas.microsoft.com/office/drawing/2014/main" id="{F7E4B03C-4FC1-5C94-A155-B59DFDDB9981}"/>
              </a:ext>
            </a:extLst>
          </p:cNvPr>
          <p:cNvSpPr txBox="1"/>
          <p:nvPr/>
        </p:nvSpPr>
        <p:spPr>
          <a:xfrm>
            <a:off x="5439120" y="1476612"/>
            <a:ext cx="2908168" cy="369332"/>
          </a:xfrm>
          <a:prstGeom prst="rect">
            <a:avLst/>
          </a:prstGeom>
          <a:noFill/>
        </p:spPr>
        <p:txBody>
          <a:bodyPr wrap="none" rtlCol="0">
            <a:spAutoFit/>
          </a:bodyPr>
          <a:lstStyle/>
          <a:p>
            <a:r>
              <a:rPr lang="en-US" altLang="ja-JP" u="sng" dirty="0">
                <a:latin typeface="Symbol" pitchFamily="2" charset="2"/>
              </a:rPr>
              <a:t>L</a:t>
            </a:r>
            <a:r>
              <a:rPr lang="en-US" altLang="ja-JP" u="sng" dirty="0"/>
              <a:t>NN int. mediated with </a:t>
            </a:r>
            <a:r>
              <a:rPr lang="en-US" altLang="ja-JP" u="sng" dirty="0">
                <a:latin typeface="Symbol" pitchFamily="2" charset="2"/>
              </a:rPr>
              <a:t>S</a:t>
            </a:r>
            <a:r>
              <a:rPr lang="en-US" altLang="ja-JP" u="sng" dirty="0"/>
              <a:t>* </a:t>
            </a:r>
          </a:p>
        </p:txBody>
      </p:sp>
      <p:pic>
        <p:nvPicPr>
          <p:cNvPr id="176" name="図 175" descr="時計, 記号 が含まれている画像&#10;&#10;自動的に生成された説明">
            <a:extLst>
              <a:ext uri="{FF2B5EF4-FFF2-40B4-BE49-F238E27FC236}">
                <a16:creationId xmlns:a16="http://schemas.microsoft.com/office/drawing/2014/main" id="{FE6A7D94-2836-F788-3D92-DE212A80FD11}"/>
              </a:ext>
            </a:extLst>
          </p:cNvPr>
          <p:cNvPicPr>
            <a:picLocks noChangeAspect="1"/>
          </p:cNvPicPr>
          <p:nvPr/>
        </p:nvPicPr>
        <p:blipFill>
          <a:blip r:embed="rId4"/>
          <a:stretch>
            <a:fillRect/>
          </a:stretch>
        </p:blipFill>
        <p:spPr>
          <a:xfrm>
            <a:off x="5585230" y="5212009"/>
            <a:ext cx="2345248" cy="1037321"/>
          </a:xfrm>
          <a:prstGeom prst="rect">
            <a:avLst/>
          </a:prstGeom>
        </p:spPr>
      </p:pic>
      <p:sp>
        <p:nvSpPr>
          <p:cNvPr id="177" name="テキスト ボックス 176">
            <a:extLst>
              <a:ext uri="{FF2B5EF4-FFF2-40B4-BE49-F238E27FC236}">
                <a16:creationId xmlns:a16="http://schemas.microsoft.com/office/drawing/2014/main" id="{7AFD846A-45BF-07CC-72D3-A16A410AC44E}"/>
              </a:ext>
            </a:extLst>
          </p:cNvPr>
          <p:cNvSpPr txBox="1"/>
          <p:nvPr/>
        </p:nvSpPr>
        <p:spPr>
          <a:xfrm>
            <a:off x="6569855" y="6242870"/>
            <a:ext cx="1887055" cy="276999"/>
          </a:xfrm>
          <a:prstGeom prst="rect">
            <a:avLst/>
          </a:prstGeom>
          <a:noFill/>
        </p:spPr>
        <p:txBody>
          <a:bodyPr wrap="none" rtlCol="0">
            <a:spAutoFit/>
          </a:bodyPr>
          <a:lstStyle/>
          <a:p>
            <a:r>
              <a:rPr lang="en-US" altLang="ja-JP" sz="1200" b="1" dirty="0">
                <a:solidFill>
                  <a:srgbClr val="C00000"/>
                </a:solidFill>
              </a:rPr>
              <a:t>Source of </a:t>
            </a:r>
            <a:r>
              <a:rPr lang="en-US" altLang="ja-JP" sz="1200" b="1" dirty="0">
                <a:solidFill>
                  <a:srgbClr val="C00000"/>
                </a:solidFill>
                <a:latin typeface="Symbol" pitchFamily="2" charset="2"/>
              </a:rPr>
              <a:t>L</a:t>
            </a:r>
            <a:r>
              <a:rPr lang="en-US" altLang="ja-JP" sz="1200" b="1" dirty="0">
                <a:solidFill>
                  <a:srgbClr val="C00000"/>
                </a:solidFill>
              </a:rPr>
              <a:t>N attraction</a:t>
            </a:r>
            <a:endParaRPr lang="ja-JP" altLang="en-US" sz="1200" b="1">
              <a:solidFill>
                <a:srgbClr val="C00000"/>
              </a:solidFill>
            </a:endParaRPr>
          </a:p>
        </p:txBody>
      </p:sp>
      <p:sp>
        <p:nvSpPr>
          <p:cNvPr id="178" name="正方形/長方形 177">
            <a:extLst>
              <a:ext uri="{FF2B5EF4-FFF2-40B4-BE49-F238E27FC236}">
                <a16:creationId xmlns:a16="http://schemas.microsoft.com/office/drawing/2014/main" id="{E31A0164-0ABC-6AB4-BF90-8B251D5F02C5}"/>
              </a:ext>
            </a:extLst>
          </p:cNvPr>
          <p:cNvSpPr/>
          <p:nvPr/>
        </p:nvSpPr>
        <p:spPr>
          <a:xfrm>
            <a:off x="5441536" y="4819676"/>
            <a:ext cx="3004399"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9" name="正方形/長方形 178">
            <a:extLst>
              <a:ext uri="{FF2B5EF4-FFF2-40B4-BE49-F238E27FC236}">
                <a16:creationId xmlns:a16="http://schemas.microsoft.com/office/drawing/2014/main" id="{61F4C88A-E166-692E-2BC6-5D0B92A83A49}"/>
              </a:ext>
            </a:extLst>
          </p:cNvPr>
          <p:cNvSpPr/>
          <p:nvPr/>
        </p:nvSpPr>
        <p:spPr>
          <a:xfrm>
            <a:off x="5421812" y="2960168"/>
            <a:ext cx="3014015"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0" name="正方形/長方形 179">
            <a:extLst>
              <a:ext uri="{FF2B5EF4-FFF2-40B4-BE49-F238E27FC236}">
                <a16:creationId xmlns:a16="http://schemas.microsoft.com/office/drawing/2014/main" id="{587CA09C-2D00-4128-ABDC-D657A50EE0D6}"/>
              </a:ext>
            </a:extLst>
          </p:cNvPr>
          <p:cNvSpPr/>
          <p:nvPr/>
        </p:nvSpPr>
        <p:spPr>
          <a:xfrm>
            <a:off x="5405366" y="1478924"/>
            <a:ext cx="3030461" cy="14069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81" name="グループ化 180">
            <a:extLst>
              <a:ext uri="{FF2B5EF4-FFF2-40B4-BE49-F238E27FC236}">
                <a16:creationId xmlns:a16="http://schemas.microsoft.com/office/drawing/2014/main" id="{84353B03-A91F-5980-209C-F37DEF442267}"/>
              </a:ext>
            </a:extLst>
          </p:cNvPr>
          <p:cNvGrpSpPr/>
          <p:nvPr/>
        </p:nvGrpSpPr>
        <p:grpSpPr>
          <a:xfrm>
            <a:off x="1563891" y="3179535"/>
            <a:ext cx="677382" cy="681300"/>
            <a:chOff x="4206472" y="4731949"/>
            <a:chExt cx="760169" cy="764566"/>
          </a:xfrm>
        </p:grpSpPr>
        <p:sp>
          <p:nvSpPr>
            <p:cNvPr id="182" name="円/楕円 27">
              <a:extLst>
                <a:ext uri="{FF2B5EF4-FFF2-40B4-BE49-F238E27FC236}">
                  <a16:creationId xmlns:a16="http://schemas.microsoft.com/office/drawing/2014/main" id="{67DD244A-CA5B-BE1F-C272-9EBF5598D2E0}"/>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3" name="円/楕円 13">
              <a:extLst>
                <a:ext uri="{FF2B5EF4-FFF2-40B4-BE49-F238E27FC236}">
                  <a16:creationId xmlns:a16="http://schemas.microsoft.com/office/drawing/2014/main" id="{73159FDF-76AF-71EA-FA94-5B14B1339C20}"/>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4" name="円/楕円 14">
              <a:extLst>
                <a:ext uri="{FF2B5EF4-FFF2-40B4-BE49-F238E27FC236}">
                  <a16:creationId xmlns:a16="http://schemas.microsoft.com/office/drawing/2014/main" id="{35F0219B-6463-4185-99D1-DC1F86A8035E}"/>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5" name="円/楕円 15">
              <a:extLst>
                <a:ext uri="{FF2B5EF4-FFF2-40B4-BE49-F238E27FC236}">
                  <a16:creationId xmlns:a16="http://schemas.microsoft.com/office/drawing/2014/main" id="{5189D1A8-8597-F45A-B026-D3A9CDF8B83F}"/>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6" name="円/楕円 16">
              <a:extLst>
                <a:ext uri="{FF2B5EF4-FFF2-40B4-BE49-F238E27FC236}">
                  <a16:creationId xmlns:a16="http://schemas.microsoft.com/office/drawing/2014/main" id="{483CB60B-6915-977F-A437-CB09CEEB10B1}"/>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7" name="円/楕円 17">
              <a:extLst>
                <a:ext uri="{FF2B5EF4-FFF2-40B4-BE49-F238E27FC236}">
                  <a16:creationId xmlns:a16="http://schemas.microsoft.com/office/drawing/2014/main" id="{8D6EF67B-0B12-F2BF-4AA6-AA23DBC4FCA8}"/>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8" name="円/楕円 18">
              <a:extLst>
                <a:ext uri="{FF2B5EF4-FFF2-40B4-BE49-F238E27FC236}">
                  <a16:creationId xmlns:a16="http://schemas.microsoft.com/office/drawing/2014/main" id="{4E252995-B507-04BC-995A-50080B9F8759}"/>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9" name="円/楕円 19">
              <a:extLst>
                <a:ext uri="{FF2B5EF4-FFF2-40B4-BE49-F238E27FC236}">
                  <a16:creationId xmlns:a16="http://schemas.microsoft.com/office/drawing/2014/main" id="{69B8D62F-AFC4-9A4F-59D4-6C60A78E37CA}"/>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0" name="円/楕円 20">
              <a:extLst>
                <a:ext uri="{FF2B5EF4-FFF2-40B4-BE49-F238E27FC236}">
                  <a16:creationId xmlns:a16="http://schemas.microsoft.com/office/drawing/2014/main" id="{0F61E4EC-CFBD-225D-E985-E6099FA4BF2F}"/>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1" name="円/楕円 21">
              <a:extLst>
                <a:ext uri="{FF2B5EF4-FFF2-40B4-BE49-F238E27FC236}">
                  <a16:creationId xmlns:a16="http://schemas.microsoft.com/office/drawing/2014/main" id="{C2CD9108-C547-7BE2-2044-18A61417C79E}"/>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2" name="円/楕円 22">
              <a:extLst>
                <a:ext uri="{FF2B5EF4-FFF2-40B4-BE49-F238E27FC236}">
                  <a16:creationId xmlns:a16="http://schemas.microsoft.com/office/drawing/2014/main" id="{6D70C1F4-E890-7ECE-F1B8-4654B0BA49C1}"/>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3" name="円/楕円 23">
              <a:extLst>
                <a:ext uri="{FF2B5EF4-FFF2-40B4-BE49-F238E27FC236}">
                  <a16:creationId xmlns:a16="http://schemas.microsoft.com/office/drawing/2014/main" id="{B57C3B53-2757-B495-577B-EB1A28538FE0}"/>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4" name="円/楕円 25">
              <a:extLst>
                <a:ext uri="{FF2B5EF4-FFF2-40B4-BE49-F238E27FC236}">
                  <a16:creationId xmlns:a16="http://schemas.microsoft.com/office/drawing/2014/main" id="{72C63F6F-07DB-A9E0-CF4E-E62B22882B5F}"/>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5" name="円/楕円 26">
              <a:extLst>
                <a:ext uri="{FF2B5EF4-FFF2-40B4-BE49-F238E27FC236}">
                  <a16:creationId xmlns:a16="http://schemas.microsoft.com/office/drawing/2014/main" id="{FA41E2EC-AC44-70D0-FF7A-2D8D8CF3EFE4}"/>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6" name="円/楕円 28">
              <a:extLst>
                <a:ext uri="{FF2B5EF4-FFF2-40B4-BE49-F238E27FC236}">
                  <a16:creationId xmlns:a16="http://schemas.microsoft.com/office/drawing/2014/main" id="{E03E2814-0113-099C-F42A-E61DA6B77C49}"/>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7" name="円/楕円 24">
              <a:extLst>
                <a:ext uri="{FF2B5EF4-FFF2-40B4-BE49-F238E27FC236}">
                  <a16:creationId xmlns:a16="http://schemas.microsoft.com/office/drawing/2014/main" id="{1E89222D-FDF9-A3C9-9F37-5D5B76F120A4}"/>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grpSp>
      <p:grpSp>
        <p:nvGrpSpPr>
          <p:cNvPr id="198" name="グループ化 197">
            <a:extLst>
              <a:ext uri="{FF2B5EF4-FFF2-40B4-BE49-F238E27FC236}">
                <a16:creationId xmlns:a16="http://schemas.microsoft.com/office/drawing/2014/main" id="{33A13009-A8A0-673C-9007-9C1084AEA247}"/>
              </a:ext>
            </a:extLst>
          </p:cNvPr>
          <p:cNvGrpSpPr/>
          <p:nvPr/>
        </p:nvGrpSpPr>
        <p:grpSpPr>
          <a:xfrm>
            <a:off x="2865513" y="1342530"/>
            <a:ext cx="1688237" cy="1235462"/>
            <a:chOff x="4634686" y="3039522"/>
            <a:chExt cx="1688237" cy="1235462"/>
          </a:xfrm>
        </p:grpSpPr>
        <p:grpSp>
          <p:nvGrpSpPr>
            <p:cNvPr id="199" name="グループ化 198">
              <a:extLst>
                <a:ext uri="{FF2B5EF4-FFF2-40B4-BE49-F238E27FC236}">
                  <a16:creationId xmlns:a16="http://schemas.microsoft.com/office/drawing/2014/main" id="{28E252CA-3FA9-2E98-AFD7-1058189EB65B}"/>
                </a:ext>
              </a:extLst>
            </p:cNvPr>
            <p:cNvGrpSpPr/>
            <p:nvPr/>
          </p:nvGrpSpPr>
          <p:grpSpPr>
            <a:xfrm>
              <a:off x="4634686" y="3039522"/>
              <a:ext cx="1309642" cy="1235462"/>
              <a:chOff x="7874555" y="2517775"/>
              <a:chExt cx="1515236" cy="1429411"/>
            </a:xfrm>
          </p:grpSpPr>
          <p:pic>
            <p:nvPicPr>
              <p:cNvPr id="203" name="図 2">
                <a:extLst>
                  <a:ext uri="{FF2B5EF4-FFF2-40B4-BE49-F238E27FC236}">
                    <a16:creationId xmlns:a16="http://schemas.microsoft.com/office/drawing/2014/main" id="{47FD4D49-53D1-CA8F-7C63-A8DDD53FF345}"/>
                  </a:ext>
                </a:extLst>
              </p:cNvPr>
              <p:cNvPicPr>
                <a:picLocks noChangeAspect="1"/>
              </p:cNvPicPr>
              <p:nvPr/>
            </p:nvPicPr>
            <p:blipFill rotWithShape="1">
              <a:blip r:embed="rId5">
                <a:clrChange>
                  <a:clrFrom>
                    <a:srgbClr val="2A3764"/>
                  </a:clrFrom>
                  <a:clrTo>
                    <a:srgbClr val="2A3764">
                      <a:alpha val="0"/>
                    </a:srgbClr>
                  </a:clrTo>
                </a:clrChange>
                <a:extLst>
                  <a:ext uri="{BEBA8EAE-BF5A-486C-A8C5-ECC9F3942E4B}">
                    <a14:imgProps xmlns:a14="http://schemas.microsoft.com/office/drawing/2010/main">
                      <a14:imgLayer r:embed="rId6">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36" descr="K:\ns_inside.jpg">
                <a:extLst>
                  <a:ext uri="{FF2B5EF4-FFF2-40B4-BE49-F238E27FC236}">
                    <a16:creationId xmlns:a16="http://schemas.microsoft.com/office/drawing/2014/main" id="{0591BD43-50D8-A040-5AC4-F767FFB28F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0" name="Picture 18" descr="strange-matter">
              <a:extLst>
                <a:ext uri="{FF2B5EF4-FFF2-40B4-BE49-F238E27FC236}">
                  <a16:creationId xmlns:a16="http://schemas.microsoft.com/office/drawing/2014/main" id="{D157C43F-F58F-24EB-EFB4-C29BA5EEE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93" t="12766" r="7639" b="5251"/>
            <a:stretch>
              <a:fillRect/>
            </a:stretch>
          </p:blipFill>
          <p:spPr bwMode="auto">
            <a:xfrm>
              <a:off x="5720645" y="3192387"/>
              <a:ext cx="602278" cy="48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1" name="直線コネクタ 200">
              <a:extLst>
                <a:ext uri="{FF2B5EF4-FFF2-40B4-BE49-F238E27FC236}">
                  <a16:creationId xmlns:a16="http://schemas.microsoft.com/office/drawing/2014/main" id="{49084BF4-211F-EEDD-4461-2F671B6A2F96}"/>
                </a:ext>
              </a:extLst>
            </p:cNvPr>
            <p:cNvCxnSpPr>
              <a:cxnSpLocks/>
            </p:cNvCxnSpPr>
            <p:nvPr/>
          </p:nvCxnSpPr>
          <p:spPr>
            <a:xfrm flipV="1">
              <a:off x="5376401" y="3655278"/>
              <a:ext cx="929808" cy="71051"/>
            </a:xfrm>
            <a:prstGeom prst="line">
              <a:avLst/>
            </a:prstGeom>
            <a:ln w="38100"/>
          </p:spPr>
          <p:style>
            <a:lnRef idx="1">
              <a:schemeClr val="dk1"/>
            </a:lnRef>
            <a:fillRef idx="0">
              <a:schemeClr val="dk1"/>
            </a:fillRef>
            <a:effectRef idx="0">
              <a:schemeClr val="dk1"/>
            </a:effectRef>
            <a:fontRef idx="minor">
              <a:schemeClr val="tx1"/>
            </a:fontRef>
          </p:style>
        </p:cxnSp>
        <p:cxnSp>
          <p:nvCxnSpPr>
            <p:cNvPr id="202" name="直線コネクタ 201">
              <a:extLst>
                <a:ext uri="{FF2B5EF4-FFF2-40B4-BE49-F238E27FC236}">
                  <a16:creationId xmlns:a16="http://schemas.microsoft.com/office/drawing/2014/main" id="{4B0B5D8C-3F32-006C-457C-C62C2E753BD1}"/>
                </a:ext>
              </a:extLst>
            </p:cNvPr>
            <p:cNvCxnSpPr>
              <a:cxnSpLocks/>
            </p:cNvCxnSpPr>
            <p:nvPr/>
          </p:nvCxnSpPr>
          <p:spPr>
            <a:xfrm flipV="1">
              <a:off x="5385236" y="3186980"/>
              <a:ext cx="345946" cy="434158"/>
            </a:xfrm>
            <a:prstGeom prst="line">
              <a:avLst/>
            </a:prstGeom>
            <a:ln w="38100"/>
          </p:spPr>
          <p:style>
            <a:lnRef idx="1">
              <a:schemeClr val="dk1"/>
            </a:lnRef>
            <a:fillRef idx="0">
              <a:schemeClr val="dk1"/>
            </a:fillRef>
            <a:effectRef idx="0">
              <a:schemeClr val="dk1"/>
            </a:effectRef>
            <a:fontRef idx="minor">
              <a:schemeClr val="tx1"/>
            </a:fontRef>
          </p:style>
        </p:cxnSp>
      </p:grpSp>
      <p:sp>
        <p:nvSpPr>
          <p:cNvPr id="208" name="テキスト ボックス 207">
            <a:extLst>
              <a:ext uri="{FF2B5EF4-FFF2-40B4-BE49-F238E27FC236}">
                <a16:creationId xmlns:a16="http://schemas.microsoft.com/office/drawing/2014/main" id="{15551D33-ED32-C455-71E1-64A504F074EB}"/>
              </a:ext>
            </a:extLst>
          </p:cNvPr>
          <p:cNvSpPr txBox="1"/>
          <p:nvPr/>
        </p:nvSpPr>
        <p:spPr>
          <a:xfrm>
            <a:off x="2802229" y="2420759"/>
            <a:ext cx="1604363" cy="338554"/>
          </a:xfrm>
          <a:prstGeom prst="rect">
            <a:avLst/>
          </a:prstGeom>
          <a:noFill/>
        </p:spPr>
        <p:txBody>
          <a:bodyPr wrap="square">
            <a:spAutoFit/>
          </a:bodyPr>
          <a:lstStyle/>
          <a:p>
            <a:pPr>
              <a:defRPr/>
            </a:pPr>
            <a:r>
              <a:rPr kumimoji="0" lang="en-US" altLang="ja-JP" sz="1600" b="1" kern="0" dirty="0">
                <a:solidFill>
                  <a:srgbClr val="000000"/>
                </a:solidFill>
              </a:rPr>
              <a:t>Neutron star</a:t>
            </a:r>
          </a:p>
        </p:txBody>
      </p:sp>
      <p:sp>
        <p:nvSpPr>
          <p:cNvPr id="209" name="テキスト ボックス 208">
            <a:extLst>
              <a:ext uri="{FF2B5EF4-FFF2-40B4-BE49-F238E27FC236}">
                <a16:creationId xmlns:a16="http://schemas.microsoft.com/office/drawing/2014/main" id="{306C03AA-C6BB-4426-5663-F85C0030B16E}"/>
              </a:ext>
            </a:extLst>
          </p:cNvPr>
          <p:cNvSpPr txBox="1"/>
          <p:nvPr/>
        </p:nvSpPr>
        <p:spPr>
          <a:xfrm>
            <a:off x="1902196" y="2885891"/>
            <a:ext cx="1273105" cy="307777"/>
          </a:xfrm>
          <a:prstGeom prst="rect">
            <a:avLst/>
          </a:prstGeom>
          <a:noFill/>
        </p:spPr>
        <p:txBody>
          <a:bodyPr wrap="none" rtlCol="0">
            <a:spAutoFit/>
          </a:bodyPr>
          <a:lstStyle/>
          <a:p>
            <a:r>
              <a:rPr lang="en-US" altLang="ja-JP" sz="1400" dirty="0">
                <a:latin typeface="Symbol" pitchFamily="2" charset="2"/>
              </a:rPr>
              <a:t>L</a:t>
            </a:r>
            <a:r>
              <a:rPr lang="en-US" altLang="ja-JP" sz="1400" dirty="0"/>
              <a:t> </a:t>
            </a:r>
            <a:r>
              <a:rPr lang="en-US" altLang="ja-JP" sz="1400" dirty="0" err="1"/>
              <a:t>hypernuclei</a:t>
            </a:r>
            <a:endParaRPr lang="ja-JP" altLang="en-US" sz="1400"/>
          </a:p>
        </p:txBody>
      </p:sp>
      <p:cxnSp>
        <p:nvCxnSpPr>
          <p:cNvPr id="212" name="直線コネクタ 211">
            <a:extLst>
              <a:ext uri="{FF2B5EF4-FFF2-40B4-BE49-F238E27FC236}">
                <a16:creationId xmlns:a16="http://schemas.microsoft.com/office/drawing/2014/main" id="{0E53983F-98E8-3079-99F9-1E7D0ECFE46B}"/>
              </a:ext>
            </a:extLst>
          </p:cNvPr>
          <p:cNvCxnSpPr>
            <a:cxnSpLocks/>
          </p:cNvCxnSpPr>
          <p:nvPr/>
        </p:nvCxnSpPr>
        <p:spPr>
          <a:xfrm>
            <a:off x="4316479" y="3865002"/>
            <a:ext cx="1105335" cy="9498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3" name="直線コネクタ 212">
            <a:extLst>
              <a:ext uri="{FF2B5EF4-FFF2-40B4-BE49-F238E27FC236}">
                <a16:creationId xmlns:a16="http://schemas.microsoft.com/office/drawing/2014/main" id="{5AFF1F02-9B93-6F30-72C0-962EFA1502E6}"/>
              </a:ext>
            </a:extLst>
          </p:cNvPr>
          <p:cNvCxnSpPr>
            <a:cxnSpLocks/>
          </p:cNvCxnSpPr>
          <p:nvPr/>
        </p:nvCxnSpPr>
        <p:spPr>
          <a:xfrm flipV="1">
            <a:off x="4413827" y="5353643"/>
            <a:ext cx="1007987" cy="12997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6" name="直線コネクタ 215">
            <a:extLst>
              <a:ext uri="{FF2B5EF4-FFF2-40B4-BE49-F238E27FC236}">
                <a16:creationId xmlns:a16="http://schemas.microsoft.com/office/drawing/2014/main" id="{E5EC6CC9-FD24-A0B0-54D1-F7A7D3A3735F}"/>
              </a:ext>
            </a:extLst>
          </p:cNvPr>
          <p:cNvCxnSpPr>
            <a:cxnSpLocks/>
          </p:cNvCxnSpPr>
          <p:nvPr/>
        </p:nvCxnSpPr>
        <p:spPr>
          <a:xfrm>
            <a:off x="4689850" y="3582008"/>
            <a:ext cx="722473" cy="101753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8" name="直線コネクタ 217">
            <a:extLst>
              <a:ext uri="{FF2B5EF4-FFF2-40B4-BE49-F238E27FC236}">
                <a16:creationId xmlns:a16="http://schemas.microsoft.com/office/drawing/2014/main" id="{5033A6B7-8175-A238-503A-E4FC8CAF68CE}"/>
              </a:ext>
            </a:extLst>
          </p:cNvPr>
          <p:cNvCxnSpPr>
            <a:cxnSpLocks/>
            <a:stCxn id="148" idx="2"/>
          </p:cNvCxnSpPr>
          <p:nvPr/>
        </p:nvCxnSpPr>
        <p:spPr>
          <a:xfrm>
            <a:off x="4686480" y="2907267"/>
            <a:ext cx="694050" cy="38157"/>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20" name="直線コネクタ 219">
            <a:extLst>
              <a:ext uri="{FF2B5EF4-FFF2-40B4-BE49-F238E27FC236}">
                <a16:creationId xmlns:a16="http://schemas.microsoft.com/office/drawing/2014/main" id="{7B9F0CED-9119-0039-80F3-EA840967668D}"/>
              </a:ext>
            </a:extLst>
          </p:cNvPr>
          <p:cNvCxnSpPr>
            <a:cxnSpLocks/>
          </p:cNvCxnSpPr>
          <p:nvPr/>
        </p:nvCxnSpPr>
        <p:spPr>
          <a:xfrm>
            <a:off x="4752177" y="2763415"/>
            <a:ext cx="616942" cy="3742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22" name="直線コネクタ 221">
            <a:extLst>
              <a:ext uri="{FF2B5EF4-FFF2-40B4-BE49-F238E27FC236}">
                <a16:creationId xmlns:a16="http://schemas.microsoft.com/office/drawing/2014/main" id="{074EB087-AAD5-5405-73BD-9A0596AAC821}"/>
              </a:ext>
            </a:extLst>
          </p:cNvPr>
          <p:cNvCxnSpPr>
            <a:cxnSpLocks/>
          </p:cNvCxnSpPr>
          <p:nvPr/>
        </p:nvCxnSpPr>
        <p:spPr>
          <a:xfrm flipV="1">
            <a:off x="4680652" y="1551739"/>
            <a:ext cx="703415" cy="727364"/>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24" name="テキスト ボックス 223">
            <a:extLst>
              <a:ext uri="{FF2B5EF4-FFF2-40B4-BE49-F238E27FC236}">
                <a16:creationId xmlns:a16="http://schemas.microsoft.com/office/drawing/2014/main" id="{73CED9E0-8255-8D59-766A-04252EAC5300}"/>
              </a:ext>
            </a:extLst>
          </p:cNvPr>
          <p:cNvSpPr txBox="1"/>
          <p:nvPr/>
        </p:nvSpPr>
        <p:spPr>
          <a:xfrm>
            <a:off x="2030837" y="4532569"/>
            <a:ext cx="1710468" cy="307777"/>
          </a:xfrm>
          <a:prstGeom prst="rect">
            <a:avLst/>
          </a:prstGeom>
          <a:noFill/>
        </p:spPr>
        <p:txBody>
          <a:bodyPr wrap="none" rtlCol="0">
            <a:spAutoFit/>
          </a:bodyPr>
          <a:lstStyle/>
          <a:p>
            <a:r>
              <a:rPr lang="en-US" altLang="ja-JP" sz="1400" dirty="0"/>
              <a:t>Two-body </a:t>
            </a:r>
            <a:r>
              <a:rPr lang="en-US" altLang="ja-JP" sz="1400" dirty="0">
                <a:latin typeface="Symbol" pitchFamily="2" charset="2"/>
              </a:rPr>
              <a:t>L</a:t>
            </a:r>
            <a:r>
              <a:rPr lang="en-US" altLang="ja-JP" sz="1400" dirty="0"/>
              <a:t>N force</a:t>
            </a:r>
            <a:endParaRPr lang="ja-JP" altLang="en-US" sz="1400"/>
          </a:p>
        </p:txBody>
      </p:sp>
      <p:pic>
        <p:nvPicPr>
          <p:cNvPr id="3" name="図 2" descr="ダイアグラム&#10;&#10;中程度の精度で自動的に生成された説明">
            <a:extLst>
              <a:ext uri="{FF2B5EF4-FFF2-40B4-BE49-F238E27FC236}">
                <a16:creationId xmlns:a16="http://schemas.microsoft.com/office/drawing/2014/main" id="{871F507E-4595-5959-827A-796599A12675}"/>
              </a:ext>
            </a:extLst>
          </p:cNvPr>
          <p:cNvPicPr>
            <a:picLocks noChangeAspect="1"/>
          </p:cNvPicPr>
          <p:nvPr/>
        </p:nvPicPr>
        <p:blipFill rotWithShape="1">
          <a:blip r:embed="rId9"/>
          <a:srcRect t="13695"/>
          <a:stretch/>
        </p:blipFill>
        <p:spPr>
          <a:xfrm>
            <a:off x="5591776" y="3683923"/>
            <a:ext cx="1305989" cy="924114"/>
          </a:xfrm>
          <a:prstGeom prst="rect">
            <a:avLst/>
          </a:prstGeom>
        </p:spPr>
      </p:pic>
      <p:grpSp>
        <p:nvGrpSpPr>
          <p:cNvPr id="5" name="グループ化 4">
            <a:extLst>
              <a:ext uri="{FF2B5EF4-FFF2-40B4-BE49-F238E27FC236}">
                <a16:creationId xmlns:a16="http://schemas.microsoft.com/office/drawing/2014/main" id="{AE03DDC5-B1CB-2236-249C-EE15177851F4}"/>
              </a:ext>
            </a:extLst>
          </p:cNvPr>
          <p:cNvGrpSpPr/>
          <p:nvPr/>
        </p:nvGrpSpPr>
        <p:grpSpPr>
          <a:xfrm>
            <a:off x="6854258" y="1822315"/>
            <a:ext cx="1123099" cy="1060234"/>
            <a:chOff x="5549800" y="3711724"/>
            <a:chExt cx="1406498" cy="1327770"/>
          </a:xfrm>
        </p:grpSpPr>
        <p:cxnSp>
          <p:nvCxnSpPr>
            <p:cNvPr id="18" name="直線コネクタ 17">
              <a:extLst>
                <a:ext uri="{FF2B5EF4-FFF2-40B4-BE49-F238E27FC236}">
                  <a16:creationId xmlns:a16="http://schemas.microsoft.com/office/drawing/2014/main" id="{C8033CC8-9F83-9340-4ADD-189B3C965E91}"/>
                </a:ext>
              </a:extLst>
            </p:cNvPr>
            <p:cNvCxnSpPr/>
            <p:nvPr/>
          </p:nvCxnSpPr>
          <p:spPr>
            <a:xfrm>
              <a:off x="62077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A6BA1E8-A3A1-AE77-2076-5857A85E14CB}"/>
                </a:ext>
              </a:extLst>
            </p:cNvPr>
            <p:cNvCxnSpPr/>
            <p:nvPr/>
          </p:nvCxnSpPr>
          <p:spPr>
            <a:xfrm>
              <a:off x="67284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541ADED-91E0-3DDA-8AFF-37CAF744E1B2}"/>
                </a:ext>
              </a:extLst>
            </p:cNvPr>
            <p:cNvCxnSpPr/>
            <p:nvPr/>
          </p:nvCxnSpPr>
          <p:spPr>
            <a:xfrm>
              <a:off x="5700812" y="4486549"/>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51BAE327-C6FC-63DE-7335-568E93BFA51B}"/>
                </a:ext>
              </a:extLst>
            </p:cNvPr>
            <p:cNvSpPr txBox="1"/>
            <p:nvPr/>
          </p:nvSpPr>
          <p:spPr>
            <a:xfrm>
              <a:off x="6032108" y="4637917"/>
              <a:ext cx="385843" cy="385440"/>
            </a:xfrm>
            <a:prstGeom prst="rect">
              <a:avLst/>
            </a:prstGeom>
            <a:noFill/>
          </p:spPr>
          <p:txBody>
            <a:bodyPr wrap="none" rtlCol="0">
              <a:spAutoFit/>
            </a:bodyPr>
            <a:lstStyle/>
            <a:p>
              <a:r>
                <a:rPr lang="en-US" altLang="ja-JP" sz="1400" dirty="0">
                  <a:latin typeface="Symbol" pitchFamily="2" charset="2"/>
                </a:rPr>
                <a:t>L</a:t>
              </a:r>
              <a:endParaRPr lang="ja-JP" altLang="en-US" sz="1400">
                <a:latin typeface="Symbol" pitchFamily="2" charset="2"/>
              </a:endParaRPr>
            </a:p>
          </p:txBody>
        </p:sp>
        <p:sp>
          <p:nvSpPr>
            <p:cNvPr id="36" name="テキスト ボックス 35">
              <a:extLst>
                <a:ext uri="{FF2B5EF4-FFF2-40B4-BE49-F238E27FC236}">
                  <a16:creationId xmlns:a16="http://schemas.microsoft.com/office/drawing/2014/main" id="{23BC1BEA-2511-6456-074B-E93461D9A124}"/>
                </a:ext>
              </a:extLst>
            </p:cNvPr>
            <p:cNvSpPr txBox="1"/>
            <p:nvPr/>
          </p:nvSpPr>
          <p:spPr>
            <a:xfrm>
              <a:off x="6562425" y="4650076"/>
              <a:ext cx="393873" cy="385440"/>
            </a:xfrm>
            <a:prstGeom prst="rect">
              <a:avLst/>
            </a:prstGeom>
            <a:noFill/>
          </p:spPr>
          <p:txBody>
            <a:bodyPr wrap="none" rtlCol="0">
              <a:spAutoFit/>
            </a:bodyPr>
            <a:lstStyle/>
            <a:p>
              <a:r>
                <a:rPr lang="en-US" altLang="ja-JP" sz="1400" dirty="0"/>
                <a:t>N</a:t>
              </a:r>
              <a:endParaRPr lang="ja-JP" altLang="en-US" sz="1400"/>
            </a:p>
          </p:txBody>
        </p:sp>
        <p:sp>
          <p:nvSpPr>
            <p:cNvPr id="37" name="テキスト ボックス 36">
              <a:extLst>
                <a:ext uri="{FF2B5EF4-FFF2-40B4-BE49-F238E27FC236}">
                  <a16:creationId xmlns:a16="http://schemas.microsoft.com/office/drawing/2014/main" id="{35CE5D08-D964-B998-4973-680BA3D475A0}"/>
                </a:ext>
              </a:extLst>
            </p:cNvPr>
            <p:cNvSpPr txBox="1"/>
            <p:nvPr/>
          </p:nvSpPr>
          <p:spPr>
            <a:xfrm>
              <a:off x="6032107" y="3711724"/>
              <a:ext cx="385842" cy="385440"/>
            </a:xfrm>
            <a:prstGeom prst="rect">
              <a:avLst/>
            </a:prstGeom>
            <a:noFill/>
          </p:spPr>
          <p:txBody>
            <a:bodyPr wrap="none" rtlCol="0">
              <a:spAutoFit/>
            </a:bodyPr>
            <a:lstStyle/>
            <a:p>
              <a:r>
                <a:rPr lang="en-US" altLang="ja-JP" sz="1400" dirty="0">
                  <a:latin typeface="Symbol" pitchFamily="2" charset="2"/>
                </a:rPr>
                <a:t>L</a:t>
              </a:r>
              <a:endParaRPr lang="ja-JP" altLang="en-US" sz="1400">
                <a:latin typeface="Symbol" pitchFamily="2" charset="2"/>
              </a:endParaRPr>
            </a:p>
          </p:txBody>
        </p:sp>
        <p:sp>
          <p:nvSpPr>
            <p:cNvPr id="38" name="テキスト ボックス 37">
              <a:extLst>
                <a:ext uri="{FF2B5EF4-FFF2-40B4-BE49-F238E27FC236}">
                  <a16:creationId xmlns:a16="http://schemas.microsoft.com/office/drawing/2014/main" id="{D8C3434A-5761-1E4C-6E52-6BD0E350521D}"/>
                </a:ext>
              </a:extLst>
            </p:cNvPr>
            <p:cNvSpPr txBox="1"/>
            <p:nvPr/>
          </p:nvSpPr>
          <p:spPr>
            <a:xfrm>
              <a:off x="6562426" y="3723883"/>
              <a:ext cx="393872" cy="385440"/>
            </a:xfrm>
            <a:prstGeom prst="rect">
              <a:avLst/>
            </a:prstGeom>
            <a:noFill/>
          </p:spPr>
          <p:txBody>
            <a:bodyPr wrap="none" rtlCol="0">
              <a:spAutoFit/>
            </a:bodyPr>
            <a:lstStyle/>
            <a:p>
              <a:r>
                <a:rPr lang="en-US" altLang="ja-JP" sz="1400" dirty="0"/>
                <a:t>N</a:t>
              </a:r>
              <a:endParaRPr lang="ja-JP" altLang="en-US" sz="1400"/>
            </a:p>
          </p:txBody>
        </p:sp>
        <p:sp>
          <p:nvSpPr>
            <p:cNvPr id="39" name="テキスト ボックス 38">
              <a:extLst>
                <a:ext uri="{FF2B5EF4-FFF2-40B4-BE49-F238E27FC236}">
                  <a16:creationId xmlns:a16="http://schemas.microsoft.com/office/drawing/2014/main" id="{89AEBE3C-9643-BE2D-EA1F-D4C2E8362A9B}"/>
                </a:ext>
              </a:extLst>
            </p:cNvPr>
            <p:cNvSpPr txBox="1"/>
            <p:nvPr/>
          </p:nvSpPr>
          <p:spPr>
            <a:xfrm>
              <a:off x="5786184" y="4381107"/>
              <a:ext cx="371789" cy="423984"/>
            </a:xfrm>
            <a:prstGeom prst="rect">
              <a:avLst/>
            </a:prstGeom>
            <a:noFill/>
          </p:spPr>
          <p:txBody>
            <a:bodyPr wrap="none" rtlCol="0">
              <a:spAutoFit/>
            </a:bodyPr>
            <a:lstStyle/>
            <a:p>
              <a:r>
                <a:rPr lang="en-US" altLang="ja-JP" sz="1600" dirty="0">
                  <a:latin typeface="Symbol" pitchFamily="2" charset="2"/>
                </a:rPr>
                <a:t>p</a:t>
              </a:r>
              <a:endParaRPr lang="ja-JP" altLang="en-US" sz="1600">
                <a:latin typeface="Symbol" pitchFamily="2" charset="2"/>
              </a:endParaRPr>
            </a:p>
          </p:txBody>
        </p:sp>
        <p:cxnSp>
          <p:nvCxnSpPr>
            <p:cNvPr id="40" name="直線コネクタ 39">
              <a:extLst>
                <a:ext uri="{FF2B5EF4-FFF2-40B4-BE49-F238E27FC236}">
                  <a16:creationId xmlns:a16="http://schemas.microsoft.com/office/drawing/2014/main" id="{73804663-8899-5CCB-7211-7953862BE1EE}"/>
                </a:ext>
              </a:extLst>
            </p:cNvPr>
            <p:cNvCxnSpPr/>
            <p:nvPr/>
          </p:nvCxnSpPr>
          <p:spPr>
            <a:xfrm>
              <a:off x="6222152" y="4278525"/>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CF5040AB-C0BF-1CF1-A00E-FAA77403D58A}"/>
                </a:ext>
              </a:extLst>
            </p:cNvPr>
            <p:cNvSpPr txBox="1"/>
            <p:nvPr/>
          </p:nvSpPr>
          <p:spPr>
            <a:xfrm>
              <a:off x="6307524" y="3880474"/>
              <a:ext cx="371789" cy="423984"/>
            </a:xfrm>
            <a:prstGeom prst="rect">
              <a:avLst/>
            </a:prstGeom>
            <a:noFill/>
          </p:spPr>
          <p:txBody>
            <a:bodyPr wrap="none" rtlCol="0">
              <a:spAutoFit/>
            </a:bodyPr>
            <a:lstStyle/>
            <a:p>
              <a:r>
                <a:rPr lang="en-US" altLang="ja-JP" sz="1600" dirty="0">
                  <a:latin typeface="Symbol" pitchFamily="2" charset="2"/>
                </a:rPr>
                <a:t>p</a:t>
              </a:r>
              <a:endParaRPr lang="ja-JP" altLang="en-US" sz="1600">
                <a:latin typeface="Symbol" pitchFamily="2" charset="2"/>
              </a:endParaRPr>
            </a:p>
          </p:txBody>
        </p:sp>
        <p:cxnSp>
          <p:nvCxnSpPr>
            <p:cNvPr id="42" name="直線コネクタ 41">
              <a:extLst>
                <a:ext uri="{FF2B5EF4-FFF2-40B4-BE49-F238E27FC236}">
                  <a16:creationId xmlns:a16="http://schemas.microsoft.com/office/drawing/2014/main" id="{219B5564-0043-5739-FEB0-7A8CA9C06F07}"/>
                </a:ext>
              </a:extLst>
            </p:cNvPr>
            <p:cNvCxnSpPr/>
            <p:nvPr/>
          </p:nvCxnSpPr>
          <p:spPr>
            <a:xfrm>
              <a:off x="6207796" y="4278525"/>
              <a:ext cx="0" cy="208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C1D6761-2B18-A37A-B2EA-A0BE74FA3646}"/>
                </a:ext>
              </a:extLst>
            </p:cNvPr>
            <p:cNvSpPr txBox="1"/>
            <p:nvPr/>
          </p:nvSpPr>
          <p:spPr>
            <a:xfrm>
              <a:off x="5776026" y="4092635"/>
              <a:ext cx="498262" cy="462528"/>
            </a:xfrm>
            <a:prstGeom prst="rect">
              <a:avLst/>
            </a:prstGeom>
            <a:noFill/>
          </p:spPr>
          <p:txBody>
            <a:bodyPr wrap="none" rtlCol="0">
              <a:spAutoFit/>
            </a:bodyPr>
            <a:lstStyle/>
            <a:p>
              <a:r>
                <a:rPr lang="en-US" altLang="ja-JP" dirty="0">
                  <a:latin typeface="Symbol" pitchFamily="2" charset="2"/>
                </a:rPr>
                <a:t>S</a:t>
              </a:r>
              <a:r>
                <a:rPr lang="en-US" altLang="ja-JP" baseline="30000" dirty="0">
                  <a:latin typeface="Symbol" pitchFamily="2" charset="2"/>
                </a:rPr>
                <a:t>*</a:t>
              </a:r>
              <a:endParaRPr lang="ja-JP" altLang="en-US" baseline="30000">
                <a:latin typeface="Symbol" pitchFamily="2" charset="2"/>
              </a:endParaRPr>
            </a:p>
          </p:txBody>
        </p:sp>
        <p:cxnSp>
          <p:nvCxnSpPr>
            <p:cNvPr id="44" name="直線コネクタ 43">
              <a:extLst>
                <a:ext uri="{FF2B5EF4-FFF2-40B4-BE49-F238E27FC236}">
                  <a16:creationId xmlns:a16="http://schemas.microsoft.com/office/drawing/2014/main" id="{4CA0C7BA-D50F-9C4F-F8E7-A4A4DF1C5BE1}"/>
                </a:ext>
              </a:extLst>
            </p:cNvPr>
            <p:cNvCxnSpPr/>
            <p:nvPr/>
          </p:nvCxnSpPr>
          <p:spPr>
            <a:xfrm>
              <a:off x="5715871" y="4058726"/>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78478CE-435E-87FF-CBA8-D15EB5685A29}"/>
                </a:ext>
              </a:extLst>
            </p:cNvPr>
            <p:cNvSpPr txBox="1"/>
            <p:nvPr/>
          </p:nvSpPr>
          <p:spPr>
            <a:xfrm>
              <a:off x="5549800" y="4654053"/>
              <a:ext cx="393873" cy="385441"/>
            </a:xfrm>
            <a:prstGeom prst="rect">
              <a:avLst/>
            </a:prstGeom>
            <a:noFill/>
          </p:spPr>
          <p:txBody>
            <a:bodyPr wrap="none" rtlCol="0">
              <a:spAutoFit/>
            </a:bodyPr>
            <a:lstStyle/>
            <a:p>
              <a:r>
                <a:rPr lang="en-US" altLang="ja-JP" sz="1400" dirty="0"/>
                <a:t>N</a:t>
              </a:r>
              <a:endParaRPr lang="ja-JP" altLang="en-US" sz="1400"/>
            </a:p>
          </p:txBody>
        </p:sp>
        <p:sp>
          <p:nvSpPr>
            <p:cNvPr id="46" name="テキスト ボックス 45">
              <a:extLst>
                <a:ext uri="{FF2B5EF4-FFF2-40B4-BE49-F238E27FC236}">
                  <a16:creationId xmlns:a16="http://schemas.microsoft.com/office/drawing/2014/main" id="{EBF8FFDC-88AE-3B39-47EE-63EE8165836E}"/>
                </a:ext>
              </a:extLst>
            </p:cNvPr>
            <p:cNvSpPr txBox="1"/>
            <p:nvPr/>
          </p:nvSpPr>
          <p:spPr>
            <a:xfrm>
              <a:off x="5549800" y="3727860"/>
              <a:ext cx="393872" cy="385440"/>
            </a:xfrm>
            <a:prstGeom prst="rect">
              <a:avLst/>
            </a:prstGeom>
            <a:noFill/>
          </p:spPr>
          <p:txBody>
            <a:bodyPr wrap="none" rtlCol="0">
              <a:spAutoFit/>
            </a:bodyPr>
            <a:lstStyle/>
            <a:p>
              <a:r>
                <a:rPr lang="en-US" altLang="ja-JP" sz="1400" dirty="0"/>
                <a:t>N</a:t>
              </a:r>
              <a:endParaRPr lang="ja-JP" altLang="en-US" sz="1400"/>
            </a:p>
          </p:txBody>
        </p:sp>
      </p:grpSp>
      <p:grpSp>
        <p:nvGrpSpPr>
          <p:cNvPr id="54" name="グループ化 53">
            <a:extLst>
              <a:ext uri="{FF2B5EF4-FFF2-40B4-BE49-F238E27FC236}">
                <a16:creationId xmlns:a16="http://schemas.microsoft.com/office/drawing/2014/main" id="{7698956C-E4E7-8FAE-0265-138B91F1DECB}"/>
              </a:ext>
            </a:extLst>
          </p:cNvPr>
          <p:cNvGrpSpPr/>
          <p:nvPr/>
        </p:nvGrpSpPr>
        <p:grpSpPr>
          <a:xfrm>
            <a:off x="-2042670" y="-13068266"/>
            <a:ext cx="7488820" cy="17659480"/>
            <a:chOff x="-2108950" y="-12962552"/>
            <a:chExt cx="7488820" cy="17659480"/>
          </a:xfrm>
        </p:grpSpPr>
        <p:sp>
          <p:nvSpPr>
            <p:cNvPr id="2" name="アーチ 1">
              <a:extLst>
                <a:ext uri="{FF2B5EF4-FFF2-40B4-BE49-F238E27FC236}">
                  <a16:creationId xmlns:a16="http://schemas.microsoft.com/office/drawing/2014/main" id="{726278D3-94F5-7251-7CBF-52F19020E237}"/>
                </a:ext>
              </a:extLst>
            </p:cNvPr>
            <p:cNvSpPr/>
            <p:nvPr/>
          </p:nvSpPr>
          <p:spPr>
            <a:xfrm flipV="1">
              <a:off x="-1496088" y="-12962552"/>
              <a:ext cx="6740254" cy="17659244"/>
            </a:xfrm>
            <a:prstGeom prst="blockArc">
              <a:avLst>
                <a:gd name="adj1" fmla="val 15958738"/>
                <a:gd name="adj2" fmla="val 16171600"/>
                <a:gd name="adj3" fmla="val 601"/>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48" name="アーチ 47">
              <a:extLst>
                <a:ext uri="{FF2B5EF4-FFF2-40B4-BE49-F238E27FC236}">
                  <a16:creationId xmlns:a16="http://schemas.microsoft.com/office/drawing/2014/main" id="{DBAD6F42-F532-E287-75BD-BCB23024CDB5}"/>
                </a:ext>
              </a:extLst>
            </p:cNvPr>
            <p:cNvSpPr>
              <a:spLocks/>
            </p:cNvSpPr>
            <p:nvPr/>
          </p:nvSpPr>
          <p:spPr>
            <a:xfrm flipV="1">
              <a:off x="-2108950" y="-811749"/>
              <a:ext cx="7488820" cy="5508677"/>
            </a:xfrm>
            <a:prstGeom prst="blockArc">
              <a:avLst>
                <a:gd name="adj1" fmla="val 16409688"/>
                <a:gd name="adj2" fmla="val 19528223"/>
                <a:gd name="adj3" fmla="val 725"/>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49" name="三角形 48">
            <a:extLst>
              <a:ext uri="{FF2B5EF4-FFF2-40B4-BE49-F238E27FC236}">
                <a16:creationId xmlns:a16="http://schemas.microsoft.com/office/drawing/2014/main" id="{4E59FFF8-E823-52EC-8F91-1F7145E08841}"/>
              </a:ext>
            </a:extLst>
          </p:cNvPr>
          <p:cNvSpPr/>
          <p:nvPr/>
        </p:nvSpPr>
        <p:spPr>
          <a:xfrm rot="1908799">
            <a:off x="4337683" y="2315912"/>
            <a:ext cx="204577" cy="109088"/>
          </a:xfrm>
          <a:prstGeom prst="triangle">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nvGrpSpPr>
          <p:cNvPr id="52" name="グループ化 51">
            <a:extLst>
              <a:ext uri="{FF2B5EF4-FFF2-40B4-BE49-F238E27FC236}">
                <a16:creationId xmlns:a16="http://schemas.microsoft.com/office/drawing/2014/main" id="{72F5A5EB-520B-359D-9C7B-AEF1A5847261}"/>
              </a:ext>
            </a:extLst>
          </p:cNvPr>
          <p:cNvGrpSpPr/>
          <p:nvPr/>
        </p:nvGrpSpPr>
        <p:grpSpPr>
          <a:xfrm>
            <a:off x="-1781340" y="-12341467"/>
            <a:ext cx="7085203" cy="16916474"/>
            <a:chOff x="-1847620" y="-12225119"/>
            <a:chExt cx="7085203" cy="16916474"/>
          </a:xfrm>
        </p:grpSpPr>
        <p:grpSp>
          <p:nvGrpSpPr>
            <p:cNvPr id="63" name="グループ化 62">
              <a:extLst>
                <a:ext uri="{FF2B5EF4-FFF2-40B4-BE49-F238E27FC236}">
                  <a16:creationId xmlns:a16="http://schemas.microsoft.com/office/drawing/2014/main" id="{31842B6D-8218-8AA6-672C-4F5E8B65EC91}"/>
                </a:ext>
              </a:extLst>
            </p:cNvPr>
            <p:cNvGrpSpPr/>
            <p:nvPr/>
          </p:nvGrpSpPr>
          <p:grpSpPr>
            <a:xfrm>
              <a:off x="-1847620" y="-3178183"/>
              <a:ext cx="6808018" cy="7869538"/>
              <a:chOff x="-559944" y="-2499078"/>
              <a:chExt cx="7481342" cy="8501522"/>
            </a:xfrm>
          </p:grpSpPr>
          <p:sp>
            <p:nvSpPr>
              <p:cNvPr id="64" name="三角形 63">
                <a:extLst>
                  <a:ext uri="{FF2B5EF4-FFF2-40B4-BE49-F238E27FC236}">
                    <a16:creationId xmlns:a16="http://schemas.microsoft.com/office/drawing/2014/main" id="{CB7D246D-B2D6-6154-69E3-2FB695A99687}"/>
                  </a:ext>
                </a:extLst>
              </p:cNvPr>
              <p:cNvSpPr/>
              <p:nvPr/>
            </p:nvSpPr>
            <p:spPr>
              <a:xfrm rot="2198905">
                <a:off x="6127064" y="4109720"/>
                <a:ext cx="224810" cy="117849"/>
              </a:xfrm>
              <a:prstGeom prst="triangle">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65" name="アーチ 64">
                <a:extLst>
                  <a:ext uri="{FF2B5EF4-FFF2-40B4-BE49-F238E27FC236}">
                    <a16:creationId xmlns:a16="http://schemas.microsoft.com/office/drawing/2014/main" id="{78FBA8D4-B703-579C-0994-03D47CF940AF}"/>
                  </a:ext>
                </a:extLst>
              </p:cNvPr>
              <p:cNvSpPr>
                <a:spLocks/>
              </p:cNvSpPr>
              <p:nvPr/>
            </p:nvSpPr>
            <p:spPr>
              <a:xfrm flipV="1">
                <a:off x="-559944" y="-2499078"/>
                <a:ext cx="7481342" cy="8501522"/>
              </a:xfrm>
              <a:prstGeom prst="blockArc">
                <a:avLst>
                  <a:gd name="adj1" fmla="val 16409688"/>
                  <a:gd name="adj2" fmla="val 19227650"/>
                  <a:gd name="adj3" fmla="val 608"/>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0" name="アーチ 49">
              <a:extLst>
                <a:ext uri="{FF2B5EF4-FFF2-40B4-BE49-F238E27FC236}">
                  <a16:creationId xmlns:a16="http://schemas.microsoft.com/office/drawing/2014/main" id="{EDE0115B-0FD9-C82E-3DD4-330CFF8C5E9B}"/>
                </a:ext>
              </a:extLst>
            </p:cNvPr>
            <p:cNvSpPr/>
            <p:nvPr/>
          </p:nvSpPr>
          <p:spPr>
            <a:xfrm flipV="1">
              <a:off x="-1502671" y="-12225119"/>
              <a:ext cx="6740254" cy="16904806"/>
            </a:xfrm>
            <a:prstGeom prst="blockArc">
              <a:avLst>
                <a:gd name="adj1" fmla="val 15958738"/>
                <a:gd name="adj2" fmla="val 16171600"/>
                <a:gd name="adj3" fmla="val 601"/>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grpSp>
        <p:nvGrpSpPr>
          <p:cNvPr id="55" name="グループ化 54">
            <a:extLst>
              <a:ext uri="{FF2B5EF4-FFF2-40B4-BE49-F238E27FC236}">
                <a16:creationId xmlns:a16="http://schemas.microsoft.com/office/drawing/2014/main" id="{D450910B-D30B-5F9C-8FFD-E9BD5211EE4B}"/>
              </a:ext>
            </a:extLst>
          </p:cNvPr>
          <p:cNvGrpSpPr/>
          <p:nvPr/>
        </p:nvGrpSpPr>
        <p:grpSpPr>
          <a:xfrm>
            <a:off x="-1821986" y="-12074467"/>
            <a:ext cx="7134340" cy="16642743"/>
            <a:chOff x="-1888266" y="-11979383"/>
            <a:chExt cx="7134340" cy="16642743"/>
          </a:xfrm>
        </p:grpSpPr>
        <p:sp>
          <p:nvSpPr>
            <p:cNvPr id="47" name="アーチ 46">
              <a:extLst>
                <a:ext uri="{FF2B5EF4-FFF2-40B4-BE49-F238E27FC236}">
                  <a16:creationId xmlns:a16="http://schemas.microsoft.com/office/drawing/2014/main" id="{2FA10446-CA23-1EAE-66FE-CC6633C06D1B}"/>
                </a:ext>
              </a:extLst>
            </p:cNvPr>
            <p:cNvSpPr>
              <a:spLocks/>
            </p:cNvSpPr>
            <p:nvPr/>
          </p:nvSpPr>
          <p:spPr>
            <a:xfrm flipV="1">
              <a:off x="-1888266" y="-4780086"/>
              <a:ext cx="6808018" cy="9443446"/>
            </a:xfrm>
            <a:prstGeom prst="blockArc">
              <a:avLst>
                <a:gd name="adj1" fmla="val 16409688"/>
                <a:gd name="adj2" fmla="val 19126983"/>
                <a:gd name="adj3" fmla="val 620"/>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53" name="アーチ 52">
              <a:extLst>
                <a:ext uri="{FF2B5EF4-FFF2-40B4-BE49-F238E27FC236}">
                  <a16:creationId xmlns:a16="http://schemas.microsoft.com/office/drawing/2014/main" id="{E5437D25-7CCE-EF1C-DE5B-E1F2B635B522}"/>
                </a:ext>
              </a:extLst>
            </p:cNvPr>
            <p:cNvSpPr/>
            <p:nvPr/>
          </p:nvSpPr>
          <p:spPr>
            <a:xfrm flipV="1">
              <a:off x="-1494180" y="-11979383"/>
              <a:ext cx="6740254" cy="16620465"/>
            </a:xfrm>
            <a:prstGeom prst="blockArc">
              <a:avLst>
                <a:gd name="adj1" fmla="val 15958738"/>
                <a:gd name="adj2" fmla="val 16171600"/>
                <a:gd name="adj3" fmla="val 601"/>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6" name="テキスト ボックス 55">
            <a:extLst>
              <a:ext uri="{FF2B5EF4-FFF2-40B4-BE49-F238E27FC236}">
                <a16:creationId xmlns:a16="http://schemas.microsoft.com/office/drawing/2014/main" id="{40567F87-9A32-8EB4-7FA6-9787EF1149C5}"/>
              </a:ext>
            </a:extLst>
          </p:cNvPr>
          <p:cNvSpPr txBox="1"/>
          <p:nvPr/>
        </p:nvSpPr>
        <p:spPr>
          <a:xfrm>
            <a:off x="7605474" y="5604844"/>
            <a:ext cx="314510" cy="307777"/>
          </a:xfrm>
          <a:prstGeom prst="rect">
            <a:avLst/>
          </a:prstGeom>
          <a:noFill/>
        </p:spPr>
        <p:txBody>
          <a:bodyPr wrap="none" rtlCol="0">
            <a:spAutoFit/>
          </a:bodyPr>
          <a:lstStyle/>
          <a:p>
            <a:r>
              <a:rPr lang="en-US" altLang="ja-JP" sz="1400" dirty="0"/>
              <a:t>N</a:t>
            </a:r>
            <a:endParaRPr lang="ja-JP" altLang="en-US" sz="1400"/>
          </a:p>
        </p:txBody>
      </p:sp>
      <p:sp>
        <p:nvSpPr>
          <p:cNvPr id="57" name="テキスト ボックス 56">
            <a:extLst>
              <a:ext uri="{FF2B5EF4-FFF2-40B4-BE49-F238E27FC236}">
                <a16:creationId xmlns:a16="http://schemas.microsoft.com/office/drawing/2014/main" id="{B0BAE0B4-7403-0EF0-DB59-534F97C62468}"/>
              </a:ext>
            </a:extLst>
          </p:cNvPr>
          <p:cNvSpPr txBox="1"/>
          <p:nvPr/>
        </p:nvSpPr>
        <p:spPr>
          <a:xfrm>
            <a:off x="256937" y="97967"/>
            <a:ext cx="11549957" cy="523220"/>
          </a:xfrm>
          <a:prstGeom prst="rect">
            <a:avLst/>
          </a:prstGeom>
          <a:noFill/>
        </p:spPr>
        <p:txBody>
          <a:bodyPr wrap="none" rtlCol="0">
            <a:spAutoFit/>
          </a:bodyPr>
          <a:lstStyle/>
          <a:p>
            <a:r>
              <a:rPr kumimoji="1" lang="en-US" altLang="ja-JP" sz="2800" dirty="0"/>
              <a:t>Toward the elucidation of the density dependence of the </a:t>
            </a:r>
            <a:r>
              <a:rPr kumimoji="1" lang="en-US" altLang="ja-JP" sz="2800" dirty="0">
                <a:latin typeface="Symbol" pitchFamily="2" charset="2"/>
              </a:rPr>
              <a:t>L</a:t>
            </a:r>
            <a:r>
              <a:rPr kumimoji="1" lang="en-US" altLang="ja-JP" sz="2800" dirty="0"/>
              <a:t>N interaction </a:t>
            </a:r>
            <a:endParaRPr kumimoji="1" lang="ja-JP" altLang="en-US" sz="2800"/>
          </a:p>
        </p:txBody>
      </p:sp>
      <p:sp>
        <p:nvSpPr>
          <p:cNvPr id="58" name="テキスト ボックス 57">
            <a:extLst>
              <a:ext uri="{FF2B5EF4-FFF2-40B4-BE49-F238E27FC236}">
                <a16:creationId xmlns:a16="http://schemas.microsoft.com/office/drawing/2014/main" id="{6F14B523-FC69-A304-7C8A-97F8AB53C260}"/>
              </a:ext>
            </a:extLst>
          </p:cNvPr>
          <p:cNvSpPr txBox="1"/>
          <p:nvPr/>
        </p:nvSpPr>
        <p:spPr>
          <a:xfrm>
            <a:off x="5407065" y="743179"/>
            <a:ext cx="3175124" cy="646331"/>
          </a:xfrm>
          <a:prstGeom prst="rect">
            <a:avLst/>
          </a:prstGeom>
          <a:noFill/>
        </p:spPr>
        <p:txBody>
          <a:bodyPr wrap="square" rtlCol="0">
            <a:spAutoFit/>
          </a:bodyPr>
          <a:lstStyle/>
          <a:p>
            <a:r>
              <a:rPr kumimoji="1" lang="en-US" altLang="ja-JP" dirty="0"/>
              <a:t>Ing</a:t>
            </a:r>
            <a:r>
              <a:rPr lang="en-US" altLang="ja-JP" dirty="0"/>
              <a:t>redients</a:t>
            </a:r>
            <a:r>
              <a:rPr kumimoji="1" lang="en-US" altLang="ja-JP" dirty="0"/>
              <a:t> of </a:t>
            </a:r>
            <a:r>
              <a:rPr kumimoji="1" lang="en-US" altLang="ja-JP" dirty="0">
                <a:latin typeface="Symbol" pitchFamily="2" charset="2"/>
              </a:rPr>
              <a:t>L</a:t>
            </a:r>
            <a:r>
              <a:rPr kumimoji="1" lang="en-US" altLang="ja-JP" dirty="0"/>
              <a:t>N interaction </a:t>
            </a:r>
          </a:p>
          <a:p>
            <a:r>
              <a:rPr kumimoji="1" lang="en-US" altLang="ja-JP" dirty="0"/>
              <a:t>in nuclear medium</a:t>
            </a:r>
            <a:endParaRPr kumimoji="1" lang="ja-JP" altLang="en-US"/>
          </a:p>
        </p:txBody>
      </p:sp>
      <p:sp>
        <p:nvSpPr>
          <p:cNvPr id="79" name="テキスト ボックス 78">
            <a:extLst>
              <a:ext uri="{FF2B5EF4-FFF2-40B4-BE49-F238E27FC236}">
                <a16:creationId xmlns:a16="http://schemas.microsoft.com/office/drawing/2014/main" id="{68AC6EDC-4DB9-9AC8-D1F4-3A69D361471B}"/>
              </a:ext>
            </a:extLst>
          </p:cNvPr>
          <p:cNvSpPr txBox="1"/>
          <p:nvPr/>
        </p:nvSpPr>
        <p:spPr>
          <a:xfrm>
            <a:off x="5665412" y="3234655"/>
            <a:ext cx="1314784" cy="461665"/>
          </a:xfrm>
          <a:prstGeom prst="rect">
            <a:avLst/>
          </a:prstGeom>
          <a:noFill/>
        </p:spPr>
        <p:txBody>
          <a:bodyPr wrap="none" rtlCol="0">
            <a:spAutoFit/>
          </a:bodyPr>
          <a:lstStyle/>
          <a:p>
            <a:r>
              <a:rPr kumimoji="1" lang="en-US" altLang="ja-JP" sz="1200" dirty="0">
                <a:solidFill>
                  <a:srgbClr val="C00000"/>
                </a:solidFill>
              </a:rPr>
              <a:t>Suppression of </a:t>
            </a:r>
          </a:p>
          <a:p>
            <a:r>
              <a:rPr kumimoji="1" lang="en-US" altLang="ja-JP" sz="1200" dirty="0">
                <a:solidFill>
                  <a:srgbClr val="C00000"/>
                </a:solidFill>
              </a:rPr>
              <a:t>two-body </a:t>
            </a:r>
            <a:r>
              <a:rPr kumimoji="1" lang="en-US" altLang="ja-JP" sz="1200" dirty="0">
                <a:solidFill>
                  <a:srgbClr val="C00000"/>
                </a:solidFill>
                <a:latin typeface="Symbol" pitchFamily="2" charset="2"/>
              </a:rPr>
              <a:t>L</a:t>
            </a:r>
            <a:r>
              <a:rPr kumimoji="1" lang="en-US" altLang="ja-JP" sz="1200" dirty="0">
                <a:solidFill>
                  <a:srgbClr val="C00000"/>
                </a:solidFill>
              </a:rPr>
              <a:t>N int.</a:t>
            </a:r>
            <a:endParaRPr kumimoji="1" lang="ja-JP" altLang="en-US" sz="1200">
              <a:solidFill>
                <a:srgbClr val="C00000"/>
              </a:solidFill>
            </a:endParaRPr>
          </a:p>
        </p:txBody>
      </p:sp>
      <p:sp>
        <p:nvSpPr>
          <p:cNvPr id="80" name="正方形/長方形 79">
            <a:extLst>
              <a:ext uri="{FF2B5EF4-FFF2-40B4-BE49-F238E27FC236}">
                <a16:creationId xmlns:a16="http://schemas.microsoft.com/office/drawing/2014/main" id="{5F1DE678-95DD-B677-81B3-8F80D02AEA3B}"/>
              </a:ext>
            </a:extLst>
          </p:cNvPr>
          <p:cNvSpPr/>
          <p:nvPr/>
        </p:nvSpPr>
        <p:spPr>
          <a:xfrm>
            <a:off x="5618280" y="5483619"/>
            <a:ext cx="440139" cy="346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6AEF8003-E2B1-0E2F-4F6F-98196E6684DC}"/>
              </a:ext>
            </a:extLst>
          </p:cNvPr>
          <p:cNvSpPr txBox="1"/>
          <p:nvPr/>
        </p:nvSpPr>
        <p:spPr>
          <a:xfrm rot="18000000">
            <a:off x="5286573" y="5660944"/>
            <a:ext cx="989373" cy="307777"/>
          </a:xfrm>
          <a:prstGeom prst="rect">
            <a:avLst/>
          </a:prstGeom>
          <a:noFill/>
        </p:spPr>
        <p:txBody>
          <a:bodyPr wrap="none" rtlCol="0">
            <a:spAutoFit/>
          </a:bodyPr>
          <a:lstStyle/>
          <a:p>
            <a:r>
              <a:rPr kumimoji="1" lang="en-US" altLang="ja-JP" sz="1400" dirty="0">
                <a:solidFill>
                  <a:srgbClr val="C00000"/>
                </a:solidFill>
              </a:rPr>
              <a:t>Forbidden</a:t>
            </a:r>
            <a:endParaRPr kumimoji="1" lang="ja-JP" altLang="en-US" sz="1400">
              <a:solidFill>
                <a:srgbClr val="C00000"/>
              </a:solidFill>
            </a:endParaRPr>
          </a:p>
        </p:txBody>
      </p:sp>
      <p:sp>
        <p:nvSpPr>
          <p:cNvPr id="82" name="テキスト ボックス 81">
            <a:extLst>
              <a:ext uri="{FF2B5EF4-FFF2-40B4-BE49-F238E27FC236}">
                <a16:creationId xmlns:a16="http://schemas.microsoft.com/office/drawing/2014/main" id="{CAFB709C-BD66-7B5C-1E17-84F7F642C8E5}"/>
              </a:ext>
            </a:extLst>
          </p:cNvPr>
          <p:cNvSpPr txBox="1"/>
          <p:nvPr/>
        </p:nvSpPr>
        <p:spPr>
          <a:xfrm>
            <a:off x="6864962" y="3324109"/>
            <a:ext cx="1579278" cy="276999"/>
          </a:xfrm>
          <a:prstGeom prst="rect">
            <a:avLst/>
          </a:prstGeom>
          <a:noFill/>
        </p:spPr>
        <p:txBody>
          <a:bodyPr wrap="none" rtlCol="0">
            <a:spAutoFit/>
          </a:bodyPr>
          <a:lstStyle/>
          <a:p>
            <a:r>
              <a:rPr kumimoji="1" lang="en-US" altLang="ja-JP" sz="1200" dirty="0">
                <a:solidFill>
                  <a:srgbClr val="C00000"/>
                </a:solidFill>
                <a:latin typeface="Symbol" pitchFamily="2" charset="2"/>
              </a:rPr>
              <a:t>S</a:t>
            </a:r>
            <a:r>
              <a:rPr kumimoji="1" lang="en-US" altLang="ja-JP" sz="1200" dirty="0">
                <a:solidFill>
                  <a:srgbClr val="C00000"/>
                </a:solidFill>
              </a:rPr>
              <a:t> mediated </a:t>
            </a:r>
            <a:r>
              <a:rPr kumimoji="1" lang="en-US" altLang="ja-JP" sz="1200" dirty="0">
                <a:solidFill>
                  <a:srgbClr val="C00000"/>
                </a:solidFill>
                <a:latin typeface="Symbol" pitchFamily="2" charset="2"/>
              </a:rPr>
              <a:t>L</a:t>
            </a:r>
            <a:r>
              <a:rPr kumimoji="1" lang="en-US" altLang="ja-JP" sz="1200" dirty="0">
                <a:solidFill>
                  <a:srgbClr val="C00000"/>
                </a:solidFill>
              </a:rPr>
              <a:t>NN int.</a:t>
            </a:r>
            <a:endParaRPr kumimoji="1" lang="ja-JP" altLang="en-US" sz="1200">
              <a:solidFill>
                <a:srgbClr val="C00000"/>
              </a:solidFill>
            </a:endParaRPr>
          </a:p>
        </p:txBody>
      </p:sp>
      <p:sp>
        <p:nvSpPr>
          <p:cNvPr id="60" name="正方形/長方形 59">
            <a:extLst>
              <a:ext uri="{FF2B5EF4-FFF2-40B4-BE49-F238E27FC236}">
                <a16:creationId xmlns:a16="http://schemas.microsoft.com/office/drawing/2014/main" id="{48F13C91-FA52-EE5C-2A25-BFB913967E57}"/>
              </a:ext>
            </a:extLst>
          </p:cNvPr>
          <p:cNvSpPr/>
          <p:nvPr/>
        </p:nvSpPr>
        <p:spPr>
          <a:xfrm>
            <a:off x="8930207" y="3574315"/>
            <a:ext cx="2723714" cy="315358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Arial" panose="020B0604020202020204"/>
              <a:ea typeface="ＭＳ Ｐゴシック" panose="020B0600070205080204" pitchFamily="34" charset="-128"/>
            </a:endParaRPr>
          </a:p>
        </p:txBody>
      </p:sp>
      <p:grpSp>
        <p:nvGrpSpPr>
          <p:cNvPr id="66" name="グループ化 65">
            <a:extLst>
              <a:ext uri="{FF2B5EF4-FFF2-40B4-BE49-F238E27FC236}">
                <a16:creationId xmlns:a16="http://schemas.microsoft.com/office/drawing/2014/main" id="{17B5FDC0-C0A3-337F-9EC9-FE9BF82530F6}"/>
              </a:ext>
            </a:extLst>
          </p:cNvPr>
          <p:cNvGrpSpPr/>
          <p:nvPr/>
        </p:nvGrpSpPr>
        <p:grpSpPr>
          <a:xfrm>
            <a:off x="9101888" y="4060422"/>
            <a:ext cx="2292205" cy="2667479"/>
            <a:chOff x="4565718" y="2167805"/>
            <a:chExt cx="2292205" cy="2667479"/>
          </a:xfrm>
        </p:grpSpPr>
        <p:sp>
          <p:nvSpPr>
            <p:cNvPr id="67" name="正方形/長方形 66">
              <a:extLst>
                <a:ext uri="{FF2B5EF4-FFF2-40B4-BE49-F238E27FC236}">
                  <a16:creationId xmlns:a16="http://schemas.microsoft.com/office/drawing/2014/main" id="{52E94AF3-BCE0-87C7-08F4-3A20BC6A09AC}"/>
                </a:ext>
              </a:extLst>
            </p:cNvPr>
            <p:cNvSpPr/>
            <p:nvPr/>
          </p:nvSpPr>
          <p:spPr>
            <a:xfrm>
              <a:off x="5751344" y="2191088"/>
              <a:ext cx="884123" cy="698301"/>
            </a:xfrm>
            <a:prstGeom prst="rect">
              <a:avLst/>
            </a:prstGeom>
            <a:solidFill>
              <a:srgbClr val="FFC000">
                <a:lumMod val="20000"/>
                <a:lumOff val="80000"/>
                <a:alpha val="25000"/>
              </a:srgbClr>
            </a:solidFill>
            <a:ln w="28575" cap="flat" cmpd="sng" algn="ctr">
              <a:solidFill>
                <a:sysClr val="windowText" lastClr="00000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nvGrpSpPr>
            <p:cNvPr id="68" name="グループ化 67">
              <a:extLst>
                <a:ext uri="{FF2B5EF4-FFF2-40B4-BE49-F238E27FC236}">
                  <a16:creationId xmlns:a16="http://schemas.microsoft.com/office/drawing/2014/main" id="{CBD062A1-E456-5AB5-AD19-843706B40CBF}"/>
                </a:ext>
              </a:extLst>
            </p:cNvPr>
            <p:cNvGrpSpPr/>
            <p:nvPr/>
          </p:nvGrpSpPr>
          <p:grpSpPr>
            <a:xfrm>
              <a:off x="4641820" y="2167805"/>
              <a:ext cx="2040926" cy="2323652"/>
              <a:chOff x="1284507" y="2912349"/>
              <a:chExt cx="3147083" cy="3583043"/>
            </a:xfrm>
          </p:grpSpPr>
          <p:sp>
            <p:nvSpPr>
              <p:cNvPr id="174" name="正方形/長方形 173">
                <a:extLst>
                  <a:ext uri="{FF2B5EF4-FFF2-40B4-BE49-F238E27FC236}">
                    <a16:creationId xmlns:a16="http://schemas.microsoft.com/office/drawing/2014/main" id="{A3FECCA5-1E61-6AEE-36BE-3640158A4976}"/>
                  </a:ext>
                </a:extLst>
              </p:cNvPr>
              <p:cNvSpPr/>
              <p:nvPr/>
            </p:nvSpPr>
            <p:spPr>
              <a:xfrm>
                <a:off x="1284507" y="3168772"/>
                <a:ext cx="1363307" cy="3326620"/>
              </a:xfrm>
              <a:prstGeom prst="rect">
                <a:avLst/>
              </a:prstGeom>
              <a:solidFill>
                <a:srgbClr val="FFC000">
                  <a:lumMod val="20000"/>
                  <a:lumOff val="80000"/>
                  <a:alpha val="25000"/>
                </a:srgbClr>
              </a:solidFill>
              <a:ln w="28575" cap="flat" cmpd="sng" algn="ctr">
                <a:solidFill>
                  <a:sysClr val="windowText" lastClr="00000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175" name="正方形/長方形 174">
                <a:extLst>
                  <a:ext uri="{FF2B5EF4-FFF2-40B4-BE49-F238E27FC236}">
                    <a16:creationId xmlns:a16="http://schemas.microsoft.com/office/drawing/2014/main" id="{72B0699E-71DC-E518-1C41-AE472E4EEFC9}"/>
                  </a:ext>
                </a:extLst>
              </p:cNvPr>
              <p:cNvSpPr/>
              <p:nvPr/>
            </p:nvSpPr>
            <p:spPr>
              <a:xfrm>
                <a:off x="1324304" y="2912349"/>
                <a:ext cx="3107286" cy="345988"/>
              </a:xfrm>
              <a:prstGeom prst="rect">
                <a:avLst/>
              </a:prstGeom>
              <a:solidFill>
                <a:schemeClr val="bg1"/>
              </a:solidFill>
              <a:ln w="12700" cap="flat" cmpd="sng" algn="ctr">
                <a:no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sp>
          <p:nvSpPr>
            <p:cNvPr id="69" name="テキスト ボックス 68">
              <a:extLst>
                <a:ext uri="{FF2B5EF4-FFF2-40B4-BE49-F238E27FC236}">
                  <a16:creationId xmlns:a16="http://schemas.microsoft.com/office/drawing/2014/main" id="{F24F5032-53CC-B7BB-8ECA-0C58DCB2395A}"/>
                </a:ext>
              </a:extLst>
            </p:cNvPr>
            <p:cNvSpPr txBox="1"/>
            <p:nvPr/>
          </p:nvSpPr>
          <p:spPr>
            <a:xfrm>
              <a:off x="4565718" y="4529778"/>
              <a:ext cx="873809" cy="300082"/>
            </a:xfrm>
            <a:prstGeom prst="rect">
              <a:avLst/>
            </a:prstGeom>
            <a:noFill/>
          </p:spPr>
          <p:txBody>
            <a:bodyPr wrap="square" rtlCol="0">
              <a:spAutoFit/>
            </a:bodyPr>
            <a:lstStyle/>
            <a:p>
              <a:pPr defTabSz="685800">
                <a:defRPr/>
              </a:pPr>
              <a:r>
                <a:rPr lang="en-US" altLang="ja-JP" sz="1350" kern="0" dirty="0">
                  <a:solidFill>
                    <a:prstClr val="black"/>
                  </a:solidFill>
                  <a:latin typeface="游ゴシック" panose="020F0502020204030204"/>
                  <a:ea typeface="游ゴシック" panose="020B0400000000000000" pitchFamily="34" charset="-128"/>
                </a:rPr>
                <a:t>neutron</a:t>
              </a:r>
              <a:endParaRPr lang="ja-JP" altLang="en-US" sz="1350" kern="0">
                <a:solidFill>
                  <a:prstClr val="black"/>
                </a:solidFill>
                <a:latin typeface="游ゴシック" panose="020F0502020204030204"/>
                <a:ea typeface="游ゴシック" panose="020B0400000000000000" pitchFamily="34" charset="-128"/>
              </a:endParaRPr>
            </a:p>
          </p:txBody>
        </p:sp>
        <p:sp>
          <p:nvSpPr>
            <p:cNvPr id="70" name="テキスト ボックス 69">
              <a:extLst>
                <a:ext uri="{FF2B5EF4-FFF2-40B4-BE49-F238E27FC236}">
                  <a16:creationId xmlns:a16="http://schemas.microsoft.com/office/drawing/2014/main" id="{6261770D-CD46-454B-3E6C-065E341653CD}"/>
                </a:ext>
              </a:extLst>
            </p:cNvPr>
            <p:cNvSpPr txBox="1"/>
            <p:nvPr/>
          </p:nvSpPr>
          <p:spPr>
            <a:xfrm>
              <a:off x="5898211" y="4535202"/>
              <a:ext cx="592271" cy="300082"/>
            </a:xfrm>
            <a:prstGeom prst="rect">
              <a:avLst/>
            </a:prstGeom>
            <a:noFill/>
          </p:spPr>
          <p:txBody>
            <a:bodyPr wrap="square" rtlCol="0">
              <a:spAutoFit/>
            </a:bodyPr>
            <a:lstStyle/>
            <a:p>
              <a:pPr defTabSz="685800">
                <a:defRPr/>
              </a:pPr>
              <a:endParaRPr lang="ja-JP" altLang="en-US" sz="1350" kern="0">
                <a:solidFill>
                  <a:prstClr val="black"/>
                </a:solidFill>
                <a:latin typeface="游ゴシック" panose="020F0502020204030204"/>
                <a:ea typeface="游ゴシック" panose="020B0400000000000000" pitchFamily="34" charset="-128"/>
              </a:endParaRPr>
            </a:p>
          </p:txBody>
        </p:sp>
        <p:grpSp>
          <p:nvGrpSpPr>
            <p:cNvPr id="71" name="グループ化 70">
              <a:extLst>
                <a:ext uri="{FF2B5EF4-FFF2-40B4-BE49-F238E27FC236}">
                  <a16:creationId xmlns:a16="http://schemas.microsoft.com/office/drawing/2014/main" id="{6D508BF6-8AE9-85F0-78B5-4AC4C1D2852D}"/>
                </a:ext>
              </a:extLst>
            </p:cNvPr>
            <p:cNvGrpSpPr/>
            <p:nvPr/>
          </p:nvGrpSpPr>
          <p:grpSpPr>
            <a:xfrm>
              <a:off x="4825830" y="3187654"/>
              <a:ext cx="526929" cy="912289"/>
              <a:chOff x="1612059" y="4182076"/>
              <a:chExt cx="812518" cy="1406742"/>
            </a:xfrm>
          </p:grpSpPr>
          <p:cxnSp>
            <p:nvCxnSpPr>
              <p:cNvPr id="171" name="直線コネクタ 170">
                <a:extLst>
                  <a:ext uri="{FF2B5EF4-FFF2-40B4-BE49-F238E27FC236}">
                    <a16:creationId xmlns:a16="http://schemas.microsoft.com/office/drawing/2014/main" id="{470B1680-8EA5-B958-5FDB-F0087E02E43C}"/>
                  </a:ext>
                </a:extLst>
              </p:cNvPr>
              <p:cNvCxnSpPr/>
              <p:nvPr/>
            </p:nvCxnSpPr>
            <p:spPr>
              <a:xfrm>
                <a:off x="1612059" y="5588818"/>
                <a:ext cx="790833" cy="0"/>
              </a:xfrm>
              <a:prstGeom prst="line">
                <a:avLst/>
              </a:prstGeom>
              <a:noFill/>
              <a:ln w="6350" cap="flat" cmpd="sng" algn="ctr">
                <a:solidFill>
                  <a:srgbClr val="00B050"/>
                </a:solidFill>
                <a:prstDash val="solid"/>
                <a:miter lim="800000"/>
              </a:ln>
              <a:effectLst/>
            </p:spPr>
          </p:cxnSp>
          <p:cxnSp>
            <p:nvCxnSpPr>
              <p:cNvPr id="172" name="直線コネクタ 171">
                <a:extLst>
                  <a:ext uri="{FF2B5EF4-FFF2-40B4-BE49-F238E27FC236}">
                    <a16:creationId xmlns:a16="http://schemas.microsoft.com/office/drawing/2014/main" id="{129EBC81-20BD-A7DB-DC49-762991ED8D84}"/>
                  </a:ext>
                </a:extLst>
              </p:cNvPr>
              <p:cNvCxnSpPr/>
              <p:nvPr/>
            </p:nvCxnSpPr>
            <p:spPr>
              <a:xfrm>
                <a:off x="1633744" y="4839482"/>
                <a:ext cx="790833" cy="0"/>
              </a:xfrm>
              <a:prstGeom prst="line">
                <a:avLst/>
              </a:prstGeom>
              <a:noFill/>
              <a:ln w="6350" cap="flat" cmpd="sng" algn="ctr">
                <a:solidFill>
                  <a:srgbClr val="00B050"/>
                </a:solidFill>
                <a:prstDash val="solid"/>
                <a:miter lim="800000"/>
              </a:ln>
              <a:effectLst/>
            </p:spPr>
          </p:cxnSp>
          <p:cxnSp>
            <p:nvCxnSpPr>
              <p:cNvPr id="173" name="直線コネクタ 172">
                <a:extLst>
                  <a:ext uri="{FF2B5EF4-FFF2-40B4-BE49-F238E27FC236}">
                    <a16:creationId xmlns:a16="http://schemas.microsoft.com/office/drawing/2014/main" id="{13624C1B-B042-8A31-21BA-59F22DB18686}"/>
                  </a:ext>
                </a:extLst>
              </p:cNvPr>
              <p:cNvCxnSpPr/>
              <p:nvPr/>
            </p:nvCxnSpPr>
            <p:spPr>
              <a:xfrm>
                <a:off x="1612059" y="4182076"/>
                <a:ext cx="790833" cy="0"/>
              </a:xfrm>
              <a:prstGeom prst="line">
                <a:avLst/>
              </a:prstGeom>
              <a:noFill/>
              <a:ln w="6350" cap="flat" cmpd="sng" algn="ctr">
                <a:solidFill>
                  <a:srgbClr val="00B050"/>
                </a:solidFill>
                <a:prstDash val="solid"/>
                <a:miter lim="800000"/>
              </a:ln>
              <a:effectLst/>
            </p:spPr>
          </p:cxnSp>
        </p:grpSp>
        <p:grpSp>
          <p:nvGrpSpPr>
            <p:cNvPr id="72" name="グループ化 71">
              <a:extLst>
                <a:ext uri="{FF2B5EF4-FFF2-40B4-BE49-F238E27FC236}">
                  <a16:creationId xmlns:a16="http://schemas.microsoft.com/office/drawing/2014/main" id="{E817663C-CFBD-16F6-4986-089432D05241}"/>
                </a:ext>
              </a:extLst>
            </p:cNvPr>
            <p:cNvGrpSpPr/>
            <p:nvPr/>
          </p:nvGrpSpPr>
          <p:grpSpPr>
            <a:xfrm>
              <a:off x="4889818" y="4005251"/>
              <a:ext cx="78812" cy="166782"/>
              <a:chOff x="3932948" y="4826601"/>
              <a:chExt cx="121527" cy="257175"/>
            </a:xfrm>
          </p:grpSpPr>
          <p:sp>
            <p:nvSpPr>
              <p:cNvPr id="169" name="円/楕円 168">
                <a:extLst>
                  <a:ext uri="{FF2B5EF4-FFF2-40B4-BE49-F238E27FC236}">
                    <a16:creationId xmlns:a16="http://schemas.microsoft.com/office/drawing/2014/main" id="{ADC893FD-2FC2-0F27-6FC6-5B8D73CC4567}"/>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70" name="直線矢印コネクタ 169">
                <a:extLst>
                  <a:ext uri="{FF2B5EF4-FFF2-40B4-BE49-F238E27FC236}">
                    <a16:creationId xmlns:a16="http://schemas.microsoft.com/office/drawing/2014/main" id="{F7C74CFB-E294-5B75-2946-5A76082517C5}"/>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3" name="グループ化 72">
              <a:extLst>
                <a:ext uri="{FF2B5EF4-FFF2-40B4-BE49-F238E27FC236}">
                  <a16:creationId xmlns:a16="http://schemas.microsoft.com/office/drawing/2014/main" id="{7FCCCAC1-0FA5-A485-EE85-4768D6F6A418}"/>
                </a:ext>
              </a:extLst>
            </p:cNvPr>
            <p:cNvGrpSpPr/>
            <p:nvPr/>
          </p:nvGrpSpPr>
          <p:grpSpPr>
            <a:xfrm rot="10800000">
              <a:off x="5185543" y="4036780"/>
              <a:ext cx="78812" cy="166782"/>
              <a:chOff x="3932948" y="4826601"/>
              <a:chExt cx="121527" cy="257175"/>
            </a:xfrm>
          </p:grpSpPr>
          <p:sp>
            <p:nvSpPr>
              <p:cNvPr id="167" name="円/楕円 166">
                <a:extLst>
                  <a:ext uri="{FF2B5EF4-FFF2-40B4-BE49-F238E27FC236}">
                    <a16:creationId xmlns:a16="http://schemas.microsoft.com/office/drawing/2014/main" id="{26970361-21EE-7152-B5C5-2AD78366EA7E}"/>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68" name="直線矢印コネクタ 167">
                <a:extLst>
                  <a:ext uri="{FF2B5EF4-FFF2-40B4-BE49-F238E27FC236}">
                    <a16:creationId xmlns:a16="http://schemas.microsoft.com/office/drawing/2014/main" id="{4A19DAC8-6119-1941-17A5-FEC936AE93C6}"/>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4" name="グループ化 73">
              <a:extLst>
                <a:ext uri="{FF2B5EF4-FFF2-40B4-BE49-F238E27FC236}">
                  <a16:creationId xmlns:a16="http://schemas.microsoft.com/office/drawing/2014/main" id="{57702AA0-943E-7ED1-2BB3-38953D1C7706}"/>
                </a:ext>
              </a:extLst>
            </p:cNvPr>
            <p:cNvGrpSpPr/>
            <p:nvPr/>
          </p:nvGrpSpPr>
          <p:grpSpPr>
            <a:xfrm>
              <a:off x="4906522" y="3513062"/>
              <a:ext cx="78812" cy="166782"/>
              <a:chOff x="3932948" y="4826601"/>
              <a:chExt cx="121527" cy="257175"/>
            </a:xfrm>
          </p:grpSpPr>
          <p:sp>
            <p:nvSpPr>
              <p:cNvPr id="165" name="円/楕円 164">
                <a:extLst>
                  <a:ext uri="{FF2B5EF4-FFF2-40B4-BE49-F238E27FC236}">
                    <a16:creationId xmlns:a16="http://schemas.microsoft.com/office/drawing/2014/main" id="{46649B1C-E31F-CC1F-6A17-726EE9939FE7}"/>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66" name="直線矢印コネクタ 165">
                <a:extLst>
                  <a:ext uri="{FF2B5EF4-FFF2-40B4-BE49-F238E27FC236}">
                    <a16:creationId xmlns:a16="http://schemas.microsoft.com/office/drawing/2014/main" id="{3FD525EC-3BA8-759B-E831-D9A0F389B2BB}"/>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5" name="グループ化 74">
              <a:extLst>
                <a:ext uri="{FF2B5EF4-FFF2-40B4-BE49-F238E27FC236}">
                  <a16:creationId xmlns:a16="http://schemas.microsoft.com/office/drawing/2014/main" id="{81266D74-9213-43B8-D3B2-0C98A20F01E0}"/>
                </a:ext>
              </a:extLst>
            </p:cNvPr>
            <p:cNvGrpSpPr/>
            <p:nvPr/>
          </p:nvGrpSpPr>
          <p:grpSpPr>
            <a:xfrm rot="10800000">
              <a:off x="5202247" y="3544591"/>
              <a:ext cx="78812" cy="166782"/>
              <a:chOff x="3932948" y="4826601"/>
              <a:chExt cx="121527" cy="257175"/>
            </a:xfrm>
          </p:grpSpPr>
          <p:sp>
            <p:nvSpPr>
              <p:cNvPr id="163" name="円/楕円 162">
                <a:extLst>
                  <a:ext uri="{FF2B5EF4-FFF2-40B4-BE49-F238E27FC236}">
                    <a16:creationId xmlns:a16="http://schemas.microsoft.com/office/drawing/2014/main" id="{84F59C95-65DB-E5B8-852E-D34D054A9224}"/>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64" name="直線矢印コネクタ 163">
                <a:extLst>
                  <a:ext uri="{FF2B5EF4-FFF2-40B4-BE49-F238E27FC236}">
                    <a16:creationId xmlns:a16="http://schemas.microsoft.com/office/drawing/2014/main" id="{3EBF6765-F1C7-FAE9-9CB4-53B16B9E84A6}"/>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6" name="グループ化 75">
              <a:extLst>
                <a:ext uri="{FF2B5EF4-FFF2-40B4-BE49-F238E27FC236}">
                  <a16:creationId xmlns:a16="http://schemas.microsoft.com/office/drawing/2014/main" id="{8744954C-5DF3-2CD5-4CF1-1D7AC001273A}"/>
                </a:ext>
              </a:extLst>
            </p:cNvPr>
            <p:cNvGrpSpPr/>
            <p:nvPr/>
          </p:nvGrpSpPr>
          <p:grpSpPr>
            <a:xfrm>
              <a:off x="4913177" y="3085926"/>
              <a:ext cx="78812" cy="166782"/>
              <a:chOff x="3932948" y="4826601"/>
              <a:chExt cx="121527" cy="257175"/>
            </a:xfrm>
          </p:grpSpPr>
          <p:sp>
            <p:nvSpPr>
              <p:cNvPr id="161" name="円/楕円 160">
                <a:extLst>
                  <a:ext uri="{FF2B5EF4-FFF2-40B4-BE49-F238E27FC236}">
                    <a16:creationId xmlns:a16="http://schemas.microsoft.com/office/drawing/2014/main" id="{49EAB2A1-F2B0-3380-B5FF-12809251376F}"/>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62" name="直線矢印コネクタ 161">
                <a:extLst>
                  <a:ext uri="{FF2B5EF4-FFF2-40B4-BE49-F238E27FC236}">
                    <a16:creationId xmlns:a16="http://schemas.microsoft.com/office/drawing/2014/main" id="{CD2F15EC-268F-8F97-0A5A-724D937F1259}"/>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7" name="グループ化 76">
              <a:extLst>
                <a:ext uri="{FF2B5EF4-FFF2-40B4-BE49-F238E27FC236}">
                  <a16:creationId xmlns:a16="http://schemas.microsoft.com/office/drawing/2014/main" id="{771C516C-91A6-24D8-D26C-2B2B0A92CB2C}"/>
                </a:ext>
              </a:extLst>
            </p:cNvPr>
            <p:cNvGrpSpPr/>
            <p:nvPr/>
          </p:nvGrpSpPr>
          <p:grpSpPr>
            <a:xfrm rot="10800000">
              <a:off x="5396356" y="3537503"/>
              <a:ext cx="78812" cy="166782"/>
              <a:chOff x="3932948" y="4826601"/>
              <a:chExt cx="121527" cy="257175"/>
            </a:xfrm>
          </p:grpSpPr>
          <p:sp>
            <p:nvSpPr>
              <p:cNvPr id="159" name="円/楕円 158">
                <a:extLst>
                  <a:ext uri="{FF2B5EF4-FFF2-40B4-BE49-F238E27FC236}">
                    <a16:creationId xmlns:a16="http://schemas.microsoft.com/office/drawing/2014/main" id="{B72B5523-8281-F275-D80F-7CE46C65E0CC}"/>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60" name="直線矢印コネクタ 159">
                <a:extLst>
                  <a:ext uri="{FF2B5EF4-FFF2-40B4-BE49-F238E27FC236}">
                    <a16:creationId xmlns:a16="http://schemas.microsoft.com/office/drawing/2014/main" id="{6284EE44-6D04-C413-541B-24466C686A62}"/>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78" name="グループ化 77">
              <a:extLst>
                <a:ext uri="{FF2B5EF4-FFF2-40B4-BE49-F238E27FC236}">
                  <a16:creationId xmlns:a16="http://schemas.microsoft.com/office/drawing/2014/main" id="{F10BF154-D03E-6725-E644-560C715852DC}"/>
                </a:ext>
              </a:extLst>
            </p:cNvPr>
            <p:cNvGrpSpPr/>
            <p:nvPr/>
          </p:nvGrpSpPr>
          <p:grpSpPr>
            <a:xfrm>
              <a:off x="4828688" y="3320241"/>
              <a:ext cx="526929" cy="1117636"/>
              <a:chOff x="4887396" y="4556487"/>
              <a:chExt cx="702572" cy="1490182"/>
            </a:xfrm>
          </p:grpSpPr>
          <p:grpSp>
            <p:nvGrpSpPr>
              <p:cNvPr id="121" name="グループ化 120">
                <a:extLst>
                  <a:ext uri="{FF2B5EF4-FFF2-40B4-BE49-F238E27FC236}">
                    <a16:creationId xmlns:a16="http://schemas.microsoft.com/office/drawing/2014/main" id="{73BFF0DF-C794-6C13-FD7E-EEEDD09A61D6}"/>
                  </a:ext>
                </a:extLst>
              </p:cNvPr>
              <p:cNvGrpSpPr/>
              <p:nvPr/>
            </p:nvGrpSpPr>
            <p:grpSpPr>
              <a:xfrm>
                <a:off x="4887396" y="4692125"/>
                <a:ext cx="702572" cy="1216386"/>
                <a:chOff x="1612059" y="4182076"/>
                <a:chExt cx="812518" cy="1406742"/>
              </a:xfrm>
            </p:grpSpPr>
            <p:cxnSp>
              <p:nvCxnSpPr>
                <p:cNvPr id="156" name="直線コネクタ 155">
                  <a:extLst>
                    <a:ext uri="{FF2B5EF4-FFF2-40B4-BE49-F238E27FC236}">
                      <a16:creationId xmlns:a16="http://schemas.microsoft.com/office/drawing/2014/main" id="{2AA46D53-B769-A6FC-0FE5-5913D929D15B}"/>
                    </a:ext>
                  </a:extLst>
                </p:cNvPr>
                <p:cNvCxnSpPr/>
                <p:nvPr/>
              </p:nvCxnSpPr>
              <p:spPr>
                <a:xfrm>
                  <a:off x="1612059" y="5588818"/>
                  <a:ext cx="790833" cy="0"/>
                </a:xfrm>
                <a:prstGeom prst="line">
                  <a:avLst/>
                </a:prstGeom>
                <a:noFill/>
                <a:ln w="6350" cap="flat" cmpd="sng" algn="ctr">
                  <a:solidFill>
                    <a:srgbClr val="00B050"/>
                  </a:solidFill>
                  <a:prstDash val="solid"/>
                  <a:miter lim="800000"/>
                </a:ln>
                <a:effectLst/>
              </p:spPr>
            </p:cxnSp>
            <p:cxnSp>
              <p:nvCxnSpPr>
                <p:cNvPr id="157" name="直線コネクタ 156">
                  <a:extLst>
                    <a:ext uri="{FF2B5EF4-FFF2-40B4-BE49-F238E27FC236}">
                      <a16:creationId xmlns:a16="http://schemas.microsoft.com/office/drawing/2014/main" id="{BEFDAE9E-27C7-E502-E41B-E3156DC626EA}"/>
                    </a:ext>
                  </a:extLst>
                </p:cNvPr>
                <p:cNvCxnSpPr/>
                <p:nvPr/>
              </p:nvCxnSpPr>
              <p:spPr>
                <a:xfrm>
                  <a:off x="1633744" y="4839482"/>
                  <a:ext cx="790833" cy="0"/>
                </a:xfrm>
                <a:prstGeom prst="line">
                  <a:avLst/>
                </a:prstGeom>
                <a:noFill/>
                <a:ln w="6350" cap="flat" cmpd="sng" algn="ctr">
                  <a:solidFill>
                    <a:srgbClr val="00B050"/>
                  </a:solidFill>
                  <a:prstDash val="solid"/>
                  <a:miter lim="800000"/>
                </a:ln>
                <a:effectLst/>
              </p:spPr>
            </p:cxnSp>
            <p:cxnSp>
              <p:nvCxnSpPr>
                <p:cNvPr id="158" name="直線コネクタ 157">
                  <a:extLst>
                    <a:ext uri="{FF2B5EF4-FFF2-40B4-BE49-F238E27FC236}">
                      <a16:creationId xmlns:a16="http://schemas.microsoft.com/office/drawing/2014/main" id="{08E7F419-9023-DE00-6CAF-669872B1F1DE}"/>
                    </a:ext>
                  </a:extLst>
                </p:cNvPr>
                <p:cNvCxnSpPr/>
                <p:nvPr/>
              </p:nvCxnSpPr>
              <p:spPr>
                <a:xfrm>
                  <a:off x="1612059" y="4182076"/>
                  <a:ext cx="790833" cy="0"/>
                </a:xfrm>
                <a:prstGeom prst="line">
                  <a:avLst/>
                </a:prstGeom>
                <a:noFill/>
                <a:ln w="6350" cap="flat" cmpd="sng" algn="ctr">
                  <a:solidFill>
                    <a:srgbClr val="00B050"/>
                  </a:solidFill>
                  <a:prstDash val="solid"/>
                  <a:miter lim="800000"/>
                </a:ln>
                <a:effectLst/>
              </p:spPr>
            </p:cxnSp>
          </p:grpSp>
          <p:grpSp>
            <p:nvGrpSpPr>
              <p:cNvPr id="122" name="グループ化 121">
                <a:extLst>
                  <a:ext uri="{FF2B5EF4-FFF2-40B4-BE49-F238E27FC236}">
                    <a16:creationId xmlns:a16="http://schemas.microsoft.com/office/drawing/2014/main" id="{1FB278C2-68E9-E224-BA26-B1A7B88D616F}"/>
                  </a:ext>
                </a:extLst>
              </p:cNvPr>
              <p:cNvGrpSpPr/>
              <p:nvPr/>
            </p:nvGrpSpPr>
            <p:grpSpPr>
              <a:xfrm>
                <a:off x="4972713" y="5782254"/>
                <a:ext cx="105083" cy="222376"/>
                <a:chOff x="3932948" y="4826601"/>
                <a:chExt cx="121527" cy="257175"/>
              </a:xfrm>
            </p:grpSpPr>
            <p:sp>
              <p:nvSpPr>
                <p:cNvPr id="152" name="円/楕円 151">
                  <a:extLst>
                    <a:ext uri="{FF2B5EF4-FFF2-40B4-BE49-F238E27FC236}">
                      <a16:creationId xmlns:a16="http://schemas.microsoft.com/office/drawing/2014/main" id="{432A0BAA-6BDD-25DC-08C7-AB2CFBF9D700}"/>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55" name="直線矢印コネクタ 154">
                  <a:extLst>
                    <a:ext uri="{FF2B5EF4-FFF2-40B4-BE49-F238E27FC236}">
                      <a16:creationId xmlns:a16="http://schemas.microsoft.com/office/drawing/2014/main" id="{A781800D-90A0-D9AD-64B9-D09D95338538}"/>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23" name="グループ化 122">
                <a:extLst>
                  <a:ext uri="{FF2B5EF4-FFF2-40B4-BE49-F238E27FC236}">
                    <a16:creationId xmlns:a16="http://schemas.microsoft.com/office/drawing/2014/main" id="{BF98151C-7ADA-47AD-91F7-CA759F4E1FCE}"/>
                  </a:ext>
                </a:extLst>
              </p:cNvPr>
              <p:cNvGrpSpPr/>
              <p:nvPr/>
            </p:nvGrpSpPr>
            <p:grpSpPr>
              <a:xfrm rot="10800000">
                <a:off x="5367013" y="5824293"/>
                <a:ext cx="105083" cy="222376"/>
                <a:chOff x="3932948" y="4826601"/>
                <a:chExt cx="121527" cy="257175"/>
              </a:xfrm>
            </p:grpSpPr>
            <p:sp>
              <p:nvSpPr>
                <p:cNvPr id="150" name="円/楕円 149">
                  <a:extLst>
                    <a:ext uri="{FF2B5EF4-FFF2-40B4-BE49-F238E27FC236}">
                      <a16:creationId xmlns:a16="http://schemas.microsoft.com/office/drawing/2014/main" id="{27ABB8F9-99D4-84BD-58E7-DAFF0774C0B9}"/>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51" name="直線矢印コネクタ 150">
                  <a:extLst>
                    <a:ext uri="{FF2B5EF4-FFF2-40B4-BE49-F238E27FC236}">
                      <a16:creationId xmlns:a16="http://schemas.microsoft.com/office/drawing/2014/main" id="{258B742F-AF3D-3F85-C792-18CE0FDB7DDF}"/>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24" name="グループ化 123">
                <a:extLst>
                  <a:ext uri="{FF2B5EF4-FFF2-40B4-BE49-F238E27FC236}">
                    <a16:creationId xmlns:a16="http://schemas.microsoft.com/office/drawing/2014/main" id="{C164FBA2-9160-C269-33B2-BF1DCECEEA68}"/>
                  </a:ext>
                </a:extLst>
              </p:cNvPr>
              <p:cNvGrpSpPr/>
              <p:nvPr/>
            </p:nvGrpSpPr>
            <p:grpSpPr>
              <a:xfrm>
                <a:off x="4994985" y="5126002"/>
                <a:ext cx="105083" cy="222376"/>
                <a:chOff x="3932948" y="4826601"/>
                <a:chExt cx="121527" cy="257175"/>
              </a:xfrm>
            </p:grpSpPr>
            <p:sp>
              <p:nvSpPr>
                <p:cNvPr id="137" name="円/楕円 136">
                  <a:extLst>
                    <a:ext uri="{FF2B5EF4-FFF2-40B4-BE49-F238E27FC236}">
                      <a16:creationId xmlns:a16="http://schemas.microsoft.com/office/drawing/2014/main" id="{644815D9-B11D-14B1-1A91-8CAA2611373C}"/>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44" name="直線矢印コネクタ 143">
                  <a:extLst>
                    <a:ext uri="{FF2B5EF4-FFF2-40B4-BE49-F238E27FC236}">
                      <a16:creationId xmlns:a16="http://schemas.microsoft.com/office/drawing/2014/main" id="{94A0D44C-D6BF-0D84-B411-3B53E5F09E7A}"/>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25" name="グループ化 124">
                <a:extLst>
                  <a:ext uri="{FF2B5EF4-FFF2-40B4-BE49-F238E27FC236}">
                    <a16:creationId xmlns:a16="http://schemas.microsoft.com/office/drawing/2014/main" id="{5A1B384F-A2D6-0817-09FC-A05465333F14}"/>
                  </a:ext>
                </a:extLst>
              </p:cNvPr>
              <p:cNvGrpSpPr/>
              <p:nvPr/>
            </p:nvGrpSpPr>
            <p:grpSpPr>
              <a:xfrm rot="10800000">
                <a:off x="5389285" y="5168041"/>
                <a:ext cx="105083" cy="222376"/>
                <a:chOff x="3932948" y="4826601"/>
                <a:chExt cx="121527" cy="257175"/>
              </a:xfrm>
            </p:grpSpPr>
            <p:sp>
              <p:nvSpPr>
                <p:cNvPr id="132" name="円/楕円 131">
                  <a:extLst>
                    <a:ext uri="{FF2B5EF4-FFF2-40B4-BE49-F238E27FC236}">
                      <a16:creationId xmlns:a16="http://schemas.microsoft.com/office/drawing/2014/main" id="{E23DB3D0-C88E-A84F-E6C9-1469D1480517}"/>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33" name="直線矢印コネクタ 132">
                  <a:extLst>
                    <a:ext uri="{FF2B5EF4-FFF2-40B4-BE49-F238E27FC236}">
                      <a16:creationId xmlns:a16="http://schemas.microsoft.com/office/drawing/2014/main" id="{B3280A3E-B708-0218-0A86-F17F61FC534F}"/>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26" name="グループ化 125">
                <a:extLst>
                  <a:ext uri="{FF2B5EF4-FFF2-40B4-BE49-F238E27FC236}">
                    <a16:creationId xmlns:a16="http://schemas.microsoft.com/office/drawing/2014/main" id="{3A561EFE-F8A4-A21A-9569-03769C3D047E}"/>
                  </a:ext>
                </a:extLst>
              </p:cNvPr>
              <p:cNvGrpSpPr/>
              <p:nvPr/>
            </p:nvGrpSpPr>
            <p:grpSpPr>
              <a:xfrm>
                <a:off x="5003858" y="4556487"/>
                <a:ext cx="105083" cy="222376"/>
                <a:chOff x="3932948" y="4826601"/>
                <a:chExt cx="121527" cy="257175"/>
              </a:xfrm>
            </p:grpSpPr>
            <p:sp>
              <p:nvSpPr>
                <p:cNvPr id="130" name="円/楕円 129">
                  <a:extLst>
                    <a:ext uri="{FF2B5EF4-FFF2-40B4-BE49-F238E27FC236}">
                      <a16:creationId xmlns:a16="http://schemas.microsoft.com/office/drawing/2014/main" id="{CE28F53B-4386-B142-A00F-DA00E7DE6A39}"/>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31" name="直線矢印コネクタ 130">
                  <a:extLst>
                    <a:ext uri="{FF2B5EF4-FFF2-40B4-BE49-F238E27FC236}">
                      <a16:creationId xmlns:a16="http://schemas.microsoft.com/office/drawing/2014/main" id="{A4D6FE7D-A15D-8E24-39DB-7B88CD3EF256}"/>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nvGrpSpPr>
              <p:cNvPr id="127" name="グループ化 126">
                <a:extLst>
                  <a:ext uri="{FF2B5EF4-FFF2-40B4-BE49-F238E27FC236}">
                    <a16:creationId xmlns:a16="http://schemas.microsoft.com/office/drawing/2014/main" id="{EEB01C93-A217-33EF-41ED-7151AEE08ACD}"/>
                  </a:ext>
                </a:extLst>
              </p:cNvPr>
              <p:cNvGrpSpPr/>
              <p:nvPr/>
            </p:nvGrpSpPr>
            <p:grpSpPr>
              <a:xfrm rot="10800000">
                <a:off x="5398158" y="4598526"/>
                <a:ext cx="105083" cy="222376"/>
                <a:chOff x="3932948" y="4826601"/>
                <a:chExt cx="121527" cy="257175"/>
              </a:xfrm>
            </p:grpSpPr>
            <p:sp>
              <p:nvSpPr>
                <p:cNvPr id="128" name="円/楕円 127">
                  <a:extLst>
                    <a:ext uri="{FF2B5EF4-FFF2-40B4-BE49-F238E27FC236}">
                      <a16:creationId xmlns:a16="http://schemas.microsoft.com/office/drawing/2014/main" id="{D20428DE-D76E-974B-FCAE-A0CCC4E5F101}"/>
                    </a:ext>
                  </a:extLst>
                </p:cNvPr>
                <p:cNvSpPr/>
                <p:nvPr/>
              </p:nvSpPr>
              <p:spPr>
                <a:xfrm>
                  <a:off x="3932948" y="4917081"/>
                  <a:ext cx="121527" cy="121527"/>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29" name="直線矢印コネクタ 128">
                  <a:extLst>
                    <a:ext uri="{FF2B5EF4-FFF2-40B4-BE49-F238E27FC236}">
                      <a16:creationId xmlns:a16="http://schemas.microsoft.com/office/drawing/2014/main" id="{BF27EC6D-84F7-E5D3-2ABC-4F1F98832C4A}"/>
                    </a:ext>
                  </a:extLst>
                </p:cNvPr>
                <p:cNvCxnSpPr/>
                <p:nvPr/>
              </p:nvCxnSpPr>
              <p:spPr>
                <a:xfrm flipV="1">
                  <a:off x="3994150" y="4826601"/>
                  <a:ext cx="0" cy="257175"/>
                </a:xfrm>
                <a:prstGeom prst="straightConnector1">
                  <a:avLst/>
                </a:prstGeom>
                <a:noFill/>
                <a:ln w="6350" cap="flat" cmpd="sng" algn="ctr">
                  <a:solidFill>
                    <a:srgbClr val="00B050"/>
                  </a:solidFill>
                  <a:prstDash val="solid"/>
                  <a:miter lim="800000"/>
                  <a:tailEnd type="triangle"/>
                </a:ln>
                <a:effectLst/>
              </p:spPr>
            </p:cxnSp>
          </p:grpSp>
        </p:grpSp>
        <p:grpSp>
          <p:nvGrpSpPr>
            <p:cNvPr id="83" name="グループ化 82">
              <a:extLst>
                <a:ext uri="{FF2B5EF4-FFF2-40B4-BE49-F238E27FC236}">
                  <a16:creationId xmlns:a16="http://schemas.microsoft.com/office/drawing/2014/main" id="{FA1F7969-73F4-B0B2-8B51-5F6AE5C2610D}"/>
                </a:ext>
              </a:extLst>
            </p:cNvPr>
            <p:cNvGrpSpPr/>
            <p:nvPr/>
          </p:nvGrpSpPr>
          <p:grpSpPr>
            <a:xfrm>
              <a:off x="5879291" y="2475349"/>
              <a:ext cx="512866" cy="78812"/>
              <a:chOff x="6293916" y="3435689"/>
              <a:chExt cx="683821" cy="105083"/>
            </a:xfrm>
          </p:grpSpPr>
          <p:cxnSp>
            <p:nvCxnSpPr>
              <p:cNvPr id="119" name="直線コネクタ 118">
                <a:extLst>
                  <a:ext uri="{FF2B5EF4-FFF2-40B4-BE49-F238E27FC236}">
                    <a16:creationId xmlns:a16="http://schemas.microsoft.com/office/drawing/2014/main" id="{1E4ADEC8-B2CE-0627-7D58-1AE1CC088DA1}"/>
                  </a:ext>
                </a:extLst>
              </p:cNvPr>
              <p:cNvCxnSpPr/>
              <p:nvPr/>
            </p:nvCxnSpPr>
            <p:spPr>
              <a:xfrm>
                <a:off x="6293916" y="3497458"/>
                <a:ext cx="683821" cy="0"/>
              </a:xfrm>
              <a:prstGeom prst="line">
                <a:avLst/>
              </a:prstGeom>
              <a:noFill/>
              <a:ln w="6350" cap="flat" cmpd="sng" algn="ctr">
                <a:solidFill>
                  <a:srgbClr val="D883FF"/>
                </a:solidFill>
                <a:prstDash val="solid"/>
                <a:miter lim="800000"/>
              </a:ln>
              <a:effectLst/>
            </p:spPr>
          </p:cxnSp>
          <p:sp>
            <p:nvSpPr>
              <p:cNvPr id="120" name="円/楕円 119">
                <a:extLst>
                  <a:ext uri="{FF2B5EF4-FFF2-40B4-BE49-F238E27FC236}">
                    <a16:creationId xmlns:a16="http://schemas.microsoft.com/office/drawing/2014/main" id="{2F7E9EED-58D4-2B88-A79D-BA7EAB6079AA}"/>
                  </a:ext>
                </a:extLst>
              </p:cNvPr>
              <p:cNvSpPr/>
              <p:nvPr/>
            </p:nvSpPr>
            <p:spPr>
              <a:xfrm rot="10800000">
                <a:off x="6717973" y="3435689"/>
                <a:ext cx="105083" cy="105083"/>
              </a:xfrm>
              <a:prstGeom prst="ellipse">
                <a:avLst/>
              </a:prstGeom>
              <a:solidFill>
                <a:sysClr val="window" lastClr="FFFFFF"/>
              </a:solidFill>
              <a:ln w="12700" cap="flat" cmpd="sng" algn="ctr">
                <a:solidFill>
                  <a:srgbClr val="D883FF"/>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grpSp>
        <p:cxnSp>
          <p:nvCxnSpPr>
            <p:cNvPr id="84" name="直線コネクタ 83">
              <a:extLst>
                <a:ext uri="{FF2B5EF4-FFF2-40B4-BE49-F238E27FC236}">
                  <a16:creationId xmlns:a16="http://schemas.microsoft.com/office/drawing/2014/main" id="{E8237B44-3E5B-65E9-38CA-C616B03C3C93}"/>
                </a:ext>
              </a:extLst>
            </p:cNvPr>
            <p:cNvCxnSpPr/>
            <p:nvPr/>
          </p:nvCxnSpPr>
          <p:spPr>
            <a:xfrm>
              <a:off x="5525943" y="4490963"/>
              <a:ext cx="1146687" cy="0"/>
            </a:xfrm>
            <a:prstGeom prst="line">
              <a:avLst/>
            </a:prstGeom>
            <a:noFill/>
            <a:ln w="6350" cap="flat" cmpd="sng" algn="ctr">
              <a:solidFill>
                <a:sysClr val="windowText" lastClr="000000"/>
              </a:solidFill>
              <a:prstDash val="dash"/>
              <a:miter lim="800000"/>
            </a:ln>
            <a:effectLst/>
          </p:spPr>
        </p:cxnSp>
        <mc:AlternateContent xmlns:mc="http://schemas.openxmlformats.org/markup-compatibility/2006" xmlns:a14="http://schemas.microsoft.com/office/drawing/2010/main">
          <mc:Choice Requires="a14">
            <p:sp>
              <p:nvSpPr>
                <p:cNvPr id="85" name="正方形/長方形 84">
                  <a:extLst>
                    <a:ext uri="{FF2B5EF4-FFF2-40B4-BE49-F238E27FC236}">
                      <a16:creationId xmlns:a16="http://schemas.microsoft.com/office/drawing/2014/main" id="{71354169-BB6F-E7BD-0DEE-E062990C8683}"/>
                    </a:ext>
                  </a:extLst>
                </p:cNvPr>
                <p:cNvSpPr/>
                <p:nvPr/>
              </p:nvSpPr>
              <p:spPr>
                <a:xfrm>
                  <a:off x="6171011" y="2350441"/>
                  <a:ext cx="592271"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ja-JP" sz="1350" i="1" smtClean="0">
                            <a:solidFill>
                              <a:prstClr val="black"/>
                            </a:solidFill>
                            <a:latin typeface="Cambria Math" panose="02040503050406030204" pitchFamily="18" charset="0"/>
                            <a:ea typeface="Cambria Math" panose="02040503050406030204" pitchFamily="18" charset="0"/>
                          </a:rPr>
                          <m:t>Σ</m:t>
                        </m:r>
                      </m:oMath>
                    </m:oMathPara>
                  </a14:m>
                  <a:endParaRPr lang="ja-JP" altLang="en-US" sz="1350">
                    <a:solidFill>
                      <a:prstClr val="black"/>
                    </a:solidFill>
                    <a:latin typeface="游ゴシック" panose="020F0502020204030204"/>
                    <a:ea typeface="游ゴシック" panose="020B0400000000000000" pitchFamily="34" charset="-128"/>
                  </a:endParaRPr>
                </a:p>
              </p:txBody>
            </p:sp>
          </mc:Choice>
          <mc:Fallback xmlns="">
            <p:sp>
              <p:nvSpPr>
                <p:cNvPr id="60" name="正方形/長方形 59">
                  <a:extLst>
                    <a:ext uri="{FF2B5EF4-FFF2-40B4-BE49-F238E27FC236}">
                      <a16:creationId xmlns:a16="http://schemas.microsoft.com/office/drawing/2014/main" id="{D202ECB2-DDCB-2764-2E99-1BD588DEEE5B}"/>
                    </a:ext>
                  </a:extLst>
                </p:cNvPr>
                <p:cNvSpPr>
                  <a:spLocks noRot="1" noChangeAspect="1" noMove="1" noResize="1" noEditPoints="1" noAdjustHandles="1" noChangeArrowheads="1" noChangeShapeType="1" noTextEdit="1"/>
                </p:cNvSpPr>
                <p:nvPr/>
              </p:nvSpPr>
              <p:spPr>
                <a:xfrm>
                  <a:off x="6171011" y="2350441"/>
                  <a:ext cx="592271" cy="300082"/>
                </a:xfrm>
                <a:prstGeom prst="rect">
                  <a:avLst/>
                </a:prstGeom>
                <a:blipFill>
                  <a:blip r:embed="rId10"/>
                  <a:stretch>
                    <a:fillRect/>
                  </a:stretch>
                </a:blipFill>
              </p:spPr>
              <p:txBody>
                <a:bodyPr/>
                <a:lstStyle/>
                <a:p>
                  <a:r>
                    <a:rPr lang="ja-JP" altLang="en-US">
                      <a:noFill/>
                    </a:rPr>
                    <a:t> </a:t>
                  </a:r>
                </a:p>
              </p:txBody>
            </p:sp>
          </mc:Fallback>
        </mc:AlternateContent>
        <p:cxnSp>
          <p:nvCxnSpPr>
            <p:cNvPr id="86" name="直線コネクタ 85">
              <a:extLst>
                <a:ext uri="{FF2B5EF4-FFF2-40B4-BE49-F238E27FC236}">
                  <a16:creationId xmlns:a16="http://schemas.microsoft.com/office/drawing/2014/main" id="{E1D4C237-5B23-2B0C-0DFC-CE03BF1BB8D4}"/>
                </a:ext>
              </a:extLst>
            </p:cNvPr>
            <p:cNvCxnSpPr/>
            <p:nvPr/>
          </p:nvCxnSpPr>
          <p:spPr>
            <a:xfrm>
              <a:off x="4827317" y="2984290"/>
              <a:ext cx="512866" cy="0"/>
            </a:xfrm>
            <a:prstGeom prst="line">
              <a:avLst/>
            </a:prstGeom>
            <a:noFill/>
            <a:ln w="6350" cap="flat" cmpd="sng" algn="ctr">
              <a:solidFill>
                <a:srgbClr val="00B050"/>
              </a:solidFill>
              <a:prstDash val="solid"/>
              <a:miter lim="800000"/>
            </a:ln>
            <a:effectLst/>
          </p:spPr>
        </p:cxnSp>
        <p:sp>
          <p:nvSpPr>
            <p:cNvPr id="87" name="円/楕円 86">
              <a:extLst>
                <a:ext uri="{FF2B5EF4-FFF2-40B4-BE49-F238E27FC236}">
                  <a16:creationId xmlns:a16="http://schemas.microsoft.com/office/drawing/2014/main" id="{340AB92A-39E3-1D2A-EBCE-5217F1D46029}"/>
                </a:ext>
              </a:extLst>
            </p:cNvPr>
            <p:cNvSpPr/>
            <p:nvPr/>
          </p:nvSpPr>
          <p:spPr>
            <a:xfrm>
              <a:off x="4914664" y="2941240"/>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88" name="直線矢印コネクタ 87">
              <a:extLst>
                <a:ext uri="{FF2B5EF4-FFF2-40B4-BE49-F238E27FC236}">
                  <a16:creationId xmlns:a16="http://schemas.microsoft.com/office/drawing/2014/main" id="{A86CC259-C9E1-A021-596C-8EFA83C546A6}"/>
                </a:ext>
              </a:extLst>
            </p:cNvPr>
            <p:cNvCxnSpPr/>
            <p:nvPr/>
          </p:nvCxnSpPr>
          <p:spPr>
            <a:xfrm flipV="1">
              <a:off x="4954354" y="2882561"/>
              <a:ext cx="0" cy="166782"/>
            </a:xfrm>
            <a:prstGeom prst="straightConnector1">
              <a:avLst/>
            </a:prstGeom>
            <a:noFill/>
            <a:ln w="6350" cap="flat" cmpd="sng" algn="ctr">
              <a:solidFill>
                <a:srgbClr val="00B050"/>
              </a:solidFill>
              <a:prstDash val="solid"/>
              <a:miter lim="800000"/>
              <a:tailEnd type="triangle"/>
            </a:ln>
            <a:effectLst/>
          </p:spPr>
        </p:cxnSp>
        <p:sp>
          <p:nvSpPr>
            <p:cNvPr id="89" name="円/楕円 88">
              <a:extLst>
                <a:ext uri="{FF2B5EF4-FFF2-40B4-BE49-F238E27FC236}">
                  <a16:creationId xmlns:a16="http://schemas.microsoft.com/office/drawing/2014/main" id="{D686E533-F683-1DBF-F1CB-4553B951C886}"/>
                </a:ext>
              </a:extLst>
            </p:cNvPr>
            <p:cNvSpPr/>
            <p:nvPr/>
          </p:nvSpPr>
          <p:spPr>
            <a:xfrm rot="10800000">
              <a:off x="5210389" y="2943383"/>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90" name="直線矢印コネクタ 89">
              <a:extLst>
                <a:ext uri="{FF2B5EF4-FFF2-40B4-BE49-F238E27FC236}">
                  <a16:creationId xmlns:a16="http://schemas.microsoft.com/office/drawing/2014/main" id="{7D81FC11-F47D-A855-49C5-0F51706033CE}"/>
                </a:ext>
              </a:extLst>
            </p:cNvPr>
            <p:cNvCxnSpPr/>
            <p:nvPr/>
          </p:nvCxnSpPr>
          <p:spPr>
            <a:xfrm rot="10800000" flipV="1">
              <a:off x="5249510" y="2914091"/>
              <a:ext cx="0" cy="166782"/>
            </a:xfrm>
            <a:prstGeom prst="straightConnector1">
              <a:avLst/>
            </a:prstGeom>
            <a:noFill/>
            <a:ln w="6350" cap="flat" cmpd="sng" algn="ctr">
              <a:solidFill>
                <a:srgbClr val="00B050"/>
              </a:solidFill>
              <a:prstDash val="solid"/>
              <a:miter lim="800000"/>
              <a:tailEnd type="triangle"/>
            </a:ln>
            <a:effectLst/>
          </p:spPr>
        </p:cxnSp>
        <p:cxnSp>
          <p:nvCxnSpPr>
            <p:cNvPr id="91" name="直線コネクタ 90">
              <a:extLst>
                <a:ext uri="{FF2B5EF4-FFF2-40B4-BE49-F238E27FC236}">
                  <a16:creationId xmlns:a16="http://schemas.microsoft.com/office/drawing/2014/main" id="{419DFFAA-CB76-F729-A70B-E9FC99713AE1}"/>
                </a:ext>
              </a:extLst>
            </p:cNvPr>
            <p:cNvCxnSpPr/>
            <p:nvPr/>
          </p:nvCxnSpPr>
          <p:spPr>
            <a:xfrm>
              <a:off x="4831772" y="2792806"/>
              <a:ext cx="512866" cy="0"/>
            </a:xfrm>
            <a:prstGeom prst="line">
              <a:avLst/>
            </a:prstGeom>
            <a:noFill/>
            <a:ln w="6350" cap="flat" cmpd="sng" algn="ctr">
              <a:solidFill>
                <a:srgbClr val="00B050"/>
              </a:solidFill>
              <a:prstDash val="solid"/>
              <a:miter lim="800000"/>
            </a:ln>
            <a:effectLst/>
          </p:spPr>
        </p:cxnSp>
        <p:sp>
          <p:nvSpPr>
            <p:cNvPr id="92" name="円/楕円 91">
              <a:extLst>
                <a:ext uri="{FF2B5EF4-FFF2-40B4-BE49-F238E27FC236}">
                  <a16:creationId xmlns:a16="http://schemas.microsoft.com/office/drawing/2014/main" id="{F5E014FE-87C0-1EB2-2625-1189658B9DF8}"/>
                </a:ext>
              </a:extLst>
            </p:cNvPr>
            <p:cNvSpPr/>
            <p:nvPr/>
          </p:nvSpPr>
          <p:spPr>
            <a:xfrm>
              <a:off x="4919119" y="2749756"/>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93" name="直線矢印コネクタ 92">
              <a:extLst>
                <a:ext uri="{FF2B5EF4-FFF2-40B4-BE49-F238E27FC236}">
                  <a16:creationId xmlns:a16="http://schemas.microsoft.com/office/drawing/2014/main" id="{E0895951-5E79-486C-ECA6-4AD502D4AD3E}"/>
                </a:ext>
              </a:extLst>
            </p:cNvPr>
            <p:cNvCxnSpPr/>
            <p:nvPr/>
          </p:nvCxnSpPr>
          <p:spPr>
            <a:xfrm flipV="1">
              <a:off x="4958809" y="2691077"/>
              <a:ext cx="0" cy="166782"/>
            </a:xfrm>
            <a:prstGeom prst="straightConnector1">
              <a:avLst/>
            </a:prstGeom>
            <a:noFill/>
            <a:ln w="6350" cap="flat" cmpd="sng" algn="ctr">
              <a:solidFill>
                <a:srgbClr val="00B050"/>
              </a:solidFill>
              <a:prstDash val="solid"/>
              <a:miter lim="800000"/>
              <a:tailEnd type="triangle"/>
            </a:ln>
            <a:effectLst/>
          </p:spPr>
        </p:cxnSp>
        <p:sp>
          <p:nvSpPr>
            <p:cNvPr id="94" name="円/楕円 93">
              <a:extLst>
                <a:ext uri="{FF2B5EF4-FFF2-40B4-BE49-F238E27FC236}">
                  <a16:creationId xmlns:a16="http://schemas.microsoft.com/office/drawing/2014/main" id="{F15F182E-7FF3-49AA-4162-A58595C46B9E}"/>
                </a:ext>
              </a:extLst>
            </p:cNvPr>
            <p:cNvSpPr/>
            <p:nvPr/>
          </p:nvSpPr>
          <p:spPr>
            <a:xfrm rot="10800000">
              <a:off x="5214844" y="2751899"/>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95" name="直線矢印コネクタ 94">
              <a:extLst>
                <a:ext uri="{FF2B5EF4-FFF2-40B4-BE49-F238E27FC236}">
                  <a16:creationId xmlns:a16="http://schemas.microsoft.com/office/drawing/2014/main" id="{62F27963-8083-B523-277E-EC577FA94861}"/>
                </a:ext>
              </a:extLst>
            </p:cNvPr>
            <p:cNvCxnSpPr/>
            <p:nvPr/>
          </p:nvCxnSpPr>
          <p:spPr>
            <a:xfrm rot="10800000" flipV="1">
              <a:off x="5253965" y="2722607"/>
              <a:ext cx="0" cy="166782"/>
            </a:xfrm>
            <a:prstGeom prst="straightConnector1">
              <a:avLst/>
            </a:prstGeom>
            <a:noFill/>
            <a:ln w="6350" cap="flat" cmpd="sng" algn="ctr">
              <a:solidFill>
                <a:srgbClr val="00B050"/>
              </a:solidFill>
              <a:prstDash val="solid"/>
              <a:miter lim="800000"/>
              <a:tailEnd type="triangle"/>
            </a:ln>
            <a:effectLst/>
          </p:spPr>
        </p:cxnSp>
        <p:cxnSp>
          <p:nvCxnSpPr>
            <p:cNvPr id="96" name="直線コネクタ 95">
              <a:extLst>
                <a:ext uri="{FF2B5EF4-FFF2-40B4-BE49-F238E27FC236}">
                  <a16:creationId xmlns:a16="http://schemas.microsoft.com/office/drawing/2014/main" id="{7762CDFC-A9FA-0DD7-A0AD-E741410EE6E1}"/>
                </a:ext>
              </a:extLst>
            </p:cNvPr>
            <p:cNvCxnSpPr/>
            <p:nvPr/>
          </p:nvCxnSpPr>
          <p:spPr>
            <a:xfrm>
              <a:off x="4827320" y="2592413"/>
              <a:ext cx="512866" cy="0"/>
            </a:xfrm>
            <a:prstGeom prst="line">
              <a:avLst/>
            </a:prstGeom>
            <a:noFill/>
            <a:ln w="6350" cap="flat" cmpd="sng" algn="ctr">
              <a:solidFill>
                <a:srgbClr val="00B050"/>
              </a:solidFill>
              <a:prstDash val="solid"/>
              <a:miter lim="800000"/>
            </a:ln>
            <a:effectLst/>
          </p:spPr>
        </p:cxnSp>
        <p:sp>
          <p:nvSpPr>
            <p:cNvPr id="97" name="円/楕円 96">
              <a:extLst>
                <a:ext uri="{FF2B5EF4-FFF2-40B4-BE49-F238E27FC236}">
                  <a16:creationId xmlns:a16="http://schemas.microsoft.com/office/drawing/2014/main" id="{46D6165A-2C9E-B275-8954-1885FAD776A0}"/>
                </a:ext>
              </a:extLst>
            </p:cNvPr>
            <p:cNvSpPr/>
            <p:nvPr/>
          </p:nvSpPr>
          <p:spPr>
            <a:xfrm>
              <a:off x="4914667" y="2549363"/>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98" name="直線矢印コネクタ 97">
              <a:extLst>
                <a:ext uri="{FF2B5EF4-FFF2-40B4-BE49-F238E27FC236}">
                  <a16:creationId xmlns:a16="http://schemas.microsoft.com/office/drawing/2014/main" id="{446CEF58-421C-FF31-1D72-DA4CA29DF253}"/>
                </a:ext>
              </a:extLst>
            </p:cNvPr>
            <p:cNvCxnSpPr/>
            <p:nvPr/>
          </p:nvCxnSpPr>
          <p:spPr>
            <a:xfrm flipV="1">
              <a:off x="4954357" y="2490685"/>
              <a:ext cx="0" cy="166782"/>
            </a:xfrm>
            <a:prstGeom prst="straightConnector1">
              <a:avLst/>
            </a:prstGeom>
            <a:noFill/>
            <a:ln w="6350" cap="flat" cmpd="sng" algn="ctr">
              <a:solidFill>
                <a:srgbClr val="00B050"/>
              </a:solidFill>
              <a:prstDash val="solid"/>
              <a:miter lim="800000"/>
              <a:tailEnd type="triangle"/>
            </a:ln>
            <a:effectLst/>
          </p:spPr>
        </p:cxnSp>
        <p:sp>
          <p:nvSpPr>
            <p:cNvPr id="99" name="円/楕円 98">
              <a:extLst>
                <a:ext uri="{FF2B5EF4-FFF2-40B4-BE49-F238E27FC236}">
                  <a16:creationId xmlns:a16="http://schemas.microsoft.com/office/drawing/2014/main" id="{7C16EA4B-8387-55DF-6E37-30C5E62C4820}"/>
                </a:ext>
              </a:extLst>
            </p:cNvPr>
            <p:cNvSpPr/>
            <p:nvPr/>
          </p:nvSpPr>
          <p:spPr>
            <a:xfrm rot="10800000">
              <a:off x="5210392" y="2551507"/>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00" name="直線矢印コネクタ 99">
              <a:extLst>
                <a:ext uri="{FF2B5EF4-FFF2-40B4-BE49-F238E27FC236}">
                  <a16:creationId xmlns:a16="http://schemas.microsoft.com/office/drawing/2014/main" id="{9A7DE89D-79C0-8567-9935-7CFCAAA7964C}"/>
                </a:ext>
              </a:extLst>
            </p:cNvPr>
            <p:cNvCxnSpPr/>
            <p:nvPr/>
          </p:nvCxnSpPr>
          <p:spPr>
            <a:xfrm rot="10800000" flipV="1">
              <a:off x="5249513" y="2522214"/>
              <a:ext cx="0" cy="166782"/>
            </a:xfrm>
            <a:prstGeom prst="straightConnector1">
              <a:avLst/>
            </a:prstGeom>
            <a:noFill/>
            <a:ln w="6350" cap="flat" cmpd="sng" algn="ctr">
              <a:solidFill>
                <a:srgbClr val="00B050"/>
              </a:solidFill>
              <a:prstDash val="solid"/>
              <a:miter lim="800000"/>
              <a:tailEnd type="triangle"/>
            </a:ln>
            <a:effectLst/>
          </p:spPr>
        </p:cxnSp>
        <p:cxnSp>
          <p:nvCxnSpPr>
            <p:cNvPr id="101" name="直線コネクタ 100">
              <a:extLst>
                <a:ext uri="{FF2B5EF4-FFF2-40B4-BE49-F238E27FC236}">
                  <a16:creationId xmlns:a16="http://schemas.microsoft.com/office/drawing/2014/main" id="{688A7C2A-334B-337E-866B-69A04636C1F5}"/>
                </a:ext>
              </a:extLst>
            </p:cNvPr>
            <p:cNvCxnSpPr/>
            <p:nvPr/>
          </p:nvCxnSpPr>
          <p:spPr>
            <a:xfrm>
              <a:off x="4825838" y="2403899"/>
              <a:ext cx="512866" cy="0"/>
            </a:xfrm>
            <a:prstGeom prst="line">
              <a:avLst/>
            </a:prstGeom>
            <a:noFill/>
            <a:ln w="6350" cap="flat" cmpd="sng" algn="ctr">
              <a:solidFill>
                <a:srgbClr val="00B050"/>
              </a:solidFill>
              <a:prstDash val="solid"/>
              <a:miter lim="800000"/>
            </a:ln>
            <a:effectLst/>
          </p:spPr>
        </p:cxnSp>
        <p:sp>
          <p:nvSpPr>
            <p:cNvPr id="102" name="円/楕円 101">
              <a:extLst>
                <a:ext uri="{FF2B5EF4-FFF2-40B4-BE49-F238E27FC236}">
                  <a16:creationId xmlns:a16="http://schemas.microsoft.com/office/drawing/2014/main" id="{463A36D5-7D86-F8C8-BF67-A08F0409670C}"/>
                </a:ext>
              </a:extLst>
            </p:cNvPr>
            <p:cNvSpPr/>
            <p:nvPr/>
          </p:nvSpPr>
          <p:spPr>
            <a:xfrm>
              <a:off x="4913185" y="2360848"/>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03" name="直線矢印コネクタ 102">
              <a:extLst>
                <a:ext uri="{FF2B5EF4-FFF2-40B4-BE49-F238E27FC236}">
                  <a16:creationId xmlns:a16="http://schemas.microsoft.com/office/drawing/2014/main" id="{15F5CA17-3841-6376-B71B-9F51324C4C6B}"/>
                </a:ext>
              </a:extLst>
            </p:cNvPr>
            <p:cNvCxnSpPr/>
            <p:nvPr/>
          </p:nvCxnSpPr>
          <p:spPr>
            <a:xfrm flipV="1">
              <a:off x="4952875" y="2302170"/>
              <a:ext cx="0" cy="166782"/>
            </a:xfrm>
            <a:prstGeom prst="straightConnector1">
              <a:avLst/>
            </a:prstGeom>
            <a:noFill/>
            <a:ln w="6350" cap="flat" cmpd="sng" algn="ctr">
              <a:solidFill>
                <a:srgbClr val="00B050"/>
              </a:solidFill>
              <a:prstDash val="solid"/>
              <a:miter lim="800000"/>
              <a:tailEnd type="triangle"/>
            </a:ln>
            <a:effectLst/>
          </p:spPr>
        </p:cxnSp>
        <p:sp>
          <p:nvSpPr>
            <p:cNvPr id="104" name="円/楕円 103">
              <a:extLst>
                <a:ext uri="{FF2B5EF4-FFF2-40B4-BE49-F238E27FC236}">
                  <a16:creationId xmlns:a16="http://schemas.microsoft.com/office/drawing/2014/main" id="{309FB7F9-2758-A150-7595-5198733BA7EC}"/>
                </a:ext>
              </a:extLst>
            </p:cNvPr>
            <p:cNvSpPr/>
            <p:nvPr/>
          </p:nvSpPr>
          <p:spPr>
            <a:xfrm rot="10800000">
              <a:off x="5208910" y="2362992"/>
              <a:ext cx="78812" cy="78812"/>
            </a:xfrm>
            <a:prstGeom prst="ellipse">
              <a:avLst/>
            </a:prstGeom>
            <a:solidFill>
              <a:sysClr val="window" lastClr="FFFFFF"/>
            </a:solidFill>
            <a:ln w="12700" cap="flat" cmpd="sng" algn="ctr">
              <a:solidFill>
                <a:srgbClr val="00B050"/>
              </a:solidFill>
              <a:prstDash val="solid"/>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05" name="直線矢印コネクタ 104">
              <a:extLst>
                <a:ext uri="{FF2B5EF4-FFF2-40B4-BE49-F238E27FC236}">
                  <a16:creationId xmlns:a16="http://schemas.microsoft.com/office/drawing/2014/main" id="{DF7DF928-2B07-84B3-D084-4D3A7F0E0ED3}"/>
                </a:ext>
              </a:extLst>
            </p:cNvPr>
            <p:cNvCxnSpPr/>
            <p:nvPr/>
          </p:nvCxnSpPr>
          <p:spPr>
            <a:xfrm rot="10800000" flipV="1">
              <a:off x="5248031" y="2333699"/>
              <a:ext cx="0" cy="166782"/>
            </a:xfrm>
            <a:prstGeom prst="straightConnector1">
              <a:avLst/>
            </a:prstGeom>
            <a:noFill/>
            <a:ln w="6350" cap="flat" cmpd="sng" algn="ctr">
              <a:solidFill>
                <a:srgbClr val="00B050"/>
              </a:solidFill>
              <a:prstDash val="solid"/>
              <a:miter lim="800000"/>
              <a:tailEnd type="triangle"/>
            </a:ln>
            <a:effectLst/>
          </p:spPr>
        </p:cxnSp>
        <p:sp>
          <p:nvSpPr>
            <p:cNvPr id="106" name="テキスト ボックス 105">
              <a:extLst>
                <a:ext uri="{FF2B5EF4-FFF2-40B4-BE49-F238E27FC236}">
                  <a16:creationId xmlns:a16="http://schemas.microsoft.com/office/drawing/2014/main" id="{E38B30A4-7512-DD88-0FD9-CBB8BDCC8890}"/>
                </a:ext>
              </a:extLst>
            </p:cNvPr>
            <p:cNvSpPr txBox="1"/>
            <p:nvPr/>
          </p:nvSpPr>
          <p:spPr>
            <a:xfrm>
              <a:off x="5378159" y="4539334"/>
              <a:ext cx="809837" cy="276999"/>
            </a:xfrm>
            <a:prstGeom prst="rect">
              <a:avLst/>
            </a:prstGeom>
            <a:noFill/>
          </p:spPr>
          <p:txBody>
            <a:bodyPr wrap="none" rtlCol="0">
              <a:spAutoFit/>
            </a:bodyPr>
            <a:lstStyle/>
            <a:p>
              <a:r>
                <a:rPr lang="en-US" altLang="ja-JP" sz="1200" dirty="0">
                  <a:solidFill>
                    <a:prstClr val="black"/>
                  </a:solidFill>
                  <a:latin typeface="游ゴシック" panose="020F0502020204030204"/>
                  <a:ea typeface="游ゴシック" panose="020B0400000000000000" pitchFamily="34" charset="-128"/>
                </a:rPr>
                <a:t>939 MeV</a:t>
              </a:r>
              <a:endParaRPr lang="ja-JP" altLang="en-US" sz="1200" baseline="30000">
                <a:solidFill>
                  <a:prstClr val="black"/>
                </a:solidFill>
                <a:latin typeface="游ゴシック" panose="020F0502020204030204"/>
                <a:ea typeface="游ゴシック" panose="020B0400000000000000" pitchFamily="34" charset="-128"/>
              </a:endParaRPr>
            </a:p>
          </p:txBody>
        </p:sp>
        <p:sp>
          <p:nvSpPr>
            <p:cNvPr id="107" name="爆発 1 106">
              <a:extLst>
                <a:ext uri="{FF2B5EF4-FFF2-40B4-BE49-F238E27FC236}">
                  <a16:creationId xmlns:a16="http://schemas.microsoft.com/office/drawing/2014/main" id="{2A81DBED-E68A-8605-07D3-64FF66B43387}"/>
                </a:ext>
              </a:extLst>
            </p:cNvPr>
            <p:cNvSpPr/>
            <p:nvPr/>
          </p:nvSpPr>
          <p:spPr>
            <a:xfrm>
              <a:off x="5253454" y="3480991"/>
              <a:ext cx="149770" cy="149770"/>
            </a:xfrm>
            <a:prstGeom prst="irregularSeal1">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55088D99-12ED-80BB-4270-9649D47123E1}"/>
                </a:ext>
              </a:extLst>
            </p:cNvPr>
            <p:cNvSpPr txBox="1"/>
            <p:nvPr/>
          </p:nvSpPr>
          <p:spPr>
            <a:xfrm>
              <a:off x="5453371" y="3470378"/>
              <a:ext cx="1404552" cy="276999"/>
            </a:xfrm>
            <a:prstGeom prst="rect">
              <a:avLst/>
            </a:prstGeom>
            <a:noFill/>
          </p:spPr>
          <p:txBody>
            <a:bodyPr wrap="none" rtlCol="0">
              <a:spAutoFit/>
            </a:bodyPr>
            <a:lstStyle/>
            <a:p>
              <a:r>
                <a:rPr kumimoji="1" lang="ja-JP" altLang="en-US" sz="1200"/>
                <a:t>パウリブロッキング</a:t>
              </a:r>
            </a:p>
          </p:txBody>
        </p:sp>
        <p:sp>
          <p:nvSpPr>
            <p:cNvPr id="109" name="円/楕円 108">
              <a:extLst>
                <a:ext uri="{FF2B5EF4-FFF2-40B4-BE49-F238E27FC236}">
                  <a16:creationId xmlns:a16="http://schemas.microsoft.com/office/drawing/2014/main" id="{6DFFDD82-4E0B-A47D-E34F-084EB74815EC}"/>
                </a:ext>
              </a:extLst>
            </p:cNvPr>
            <p:cNvSpPr/>
            <p:nvPr/>
          </p:nvSpPr>
          <p:spPr>
            <a:xfrm rot="10800000">
              <a:off x="5200173" y="3143301"/>
              <a:ext cx="78812" cy="78812"/>
            </a:xfrm>
            <a:prstGeom prst="ellipse">
              <a:avLst/>
            </a:prstGeom>
            <a:solidFill>
              <a:sysClr val="window" lastClr="FFFFFF"/>
            </a:solidFill>
            <a:ln w="12700" cap="flat" cmpd="sng" algn="ctr">
              <a:solidFill>
                <a:srgbClr val="00B050"/>
              </a:solidFill>
              <a:prstDash val="sysDash"/>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sp>
          <p:nvSpPr>
            <p:cNvPr id="110" name="円/楕円 109">
              <a:extLst>
                <a:ext uri="{FF2B5EF4-FFF2-40B4-BE49-F238E27FC236}">
                  <a16:creationId xmlns:a16="http://schemas.microsoft.com/office/drawing/2014/main" id="{C0AA6477-9C61-3C31-AD39-40D3FFB48AF6}"/>
                </a:ext>
              </a:extLst>
            </p:cNvPr>
            <p:cNvSpPr/>
            <p:nvPr/>
          </p:nvSpPr>
          <p:spPr>
            <a:xfrm rot="10800000">
              <a:off x="5930349" y="2766592"/>
              <a:ext cx="78812" cy="78812"/>
            </a:xfrm>
            <a:prstGeom prst="ellipse">
              <a:avLst/>
            </a:prstGeom>
            <a:solidFill>
              <a:sysClr val="window" lastClr="FFFFFF"/>
            </a:solidFill>
            <a:ln w="12700" cap="flat" cmpd="sng" algn="ctr">
              <a:solidFill>
                <a:srgbClr val="7030A0"/>
              </a:solidFill>
              <a:prstDash val="sysDash"/>
              <a:miter lim="800000"/>
            </a:ln>
            <a:effectLst/>
          </p:spPr>
          <p:txBody>
            <a:bodyPr rtlCol="0" anchor="ctr"/>
            <a:lstStyle/>
            <a:p>
              <a:pPr algn="ctr" defTabSz="685800">
                <a:defRPr/>
              </a:pPr>
              <a:endParaRPr lang="ja-JP" altLang="en-US" sz="1350" kern="0">
                <a:solidFill>
                  <a:prstClr val="white"/>
                </a:solidFill>
                <a:latin typeface="游ゴシック" panose="020F0502020204030204"/>
                <a:ea typeface="游ゴシック" panose="020B0400000000000000" pitchFamily="34" charset="-128"/>
              </a:endParaRPr>
            </a:p>
          </p:txBody>
        </p:sp>
        <p:cxnSp>
          <p:nvCxnSpPr>
            <p:cNvPr id="111" name="直線コネクタ 110">
              <a:extLst>
                <a:ext uri="{FF2B5EF4-FFF2-40B4-BE49-F238E27FC236}">
                  <a16:creationId xmlns:a16="http://schemas.microsoft.com/office/drawing/2014/main" id="{3A056F39-C874-A93F-AF81-87834FED4D5D}"/>
                </a:ext>
              </a:extLst>
            </p:cNvPr>
            <p:cNvCxnSpPr/>
            <p:nvPr/>
          </p:nvCxnSpPr>
          <p:spPr>
            <a:xfrm>
              <a:off x="5885847" y="2807774"/>
              <a:ext cx="512866" cy="0"/>
            </a:xfrm>
            <a:prstGeom prst="line">
              <a:avLst/>
            </a:prstGeom>
            <a:noFill/>
            <a:ln w="6350" cap="flat" cmpd="sng" algn="ctr">
              <a:solidFill>
                <a:srgbClr val="7030A0"/>
              </a:solidFill>
              <a:prstDash val="solid"/>
              <a:miter lim="800000"/>
            </a:ln>
            <a:effectLst/>
          </p:spPr>
        </p:cxnSp>
        <mc:AlternateContent xmlns:mc="http://schemas.openxmlformats.org/markup-compatibility/2006" xmlns:a14="http://schemas.microsoft.com/office/drawing/2010/main">
          <mc:Choice Requires="a14">
            <p:sp>
              <p:nvSpPr>
                <p:cNvPr id="112" name="正方形/長方形 111">
                  <a:extLst>
                    <a:ext uri="{FF2B5EF4-FFF2-40B4-BE49-F238E27FC236}">
                      <a16:creationId xmlns:a16="http://schemas.microsoft.com/office/drawing/2014/main" id="{29100495-B94A-209E-5735-149CA5E07868}"/>
                    </a:ext>
                  </a:extLst>
                </p:cNvPr>
                <p:cNvSpPr/>
                <p:nvPr/>
              </p:nvSpPr>
              <p:spPr>
                <a:xfrm>
                  <a:off x="5662804" y="2515589"/>
                  <a:ext cx="592271" cy="3000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ja-JP" sz="1350" i="1">
                            <a:solidFill>
                              <a:prstClr val="black"/>
                            </a:solidFill>
                            <a:latin typeface="Cambria Math" panose="02040503050406030204" pitchFamily="18" charset="0"/>
                            <a:ea typeface="Cambria Math" panose="02040503050406030204" pitchFamily="18" charset="0"/>
                          </a:rPr>
                          <m:t>Λ</m:t>
                        </m:r>
                      </m:oMath>
                    </m:oMathPara>
                  </a14:m>
                  <a:endParaRPr lang="ja-JP" altLang="en-US" sz="1350">
                    <a:solidFill>
                      <a:prstClr val="black"/>
                    </a:solidFill>
                    <a:latin typeface="游ゴシック" panose="020F0502020204030204"/>
                    <a:ea typeface="游ゴシック" panose="020B0400000000000000" pitchFamily="34" charset="-128"/>
                  </a:endParaRPr>
                </a:p>
              </p:txBody>
            </p:sp>
          </mc:Choice>
          <mc:Fallback xmlns="">
            <p:sp>
              <p:nvSpPr>
                <p:cNvPr id="225" name="正方形/長方形 224">
                  <a:extLst>
                    <a:ext uri="{FF2B5EF4-FFF2-40B4-BE49-F238E27FC236}">
                      <a16:creationId xmlns:a16="http://schemas.microsoft.com/office/drawing/2014/main" id="{BB990AC6-2BDB-176E-2612-0E63F511C529}"/>
                    </a:ext>
                  </a:extLst>
                </p:cNvPr>
                <p:cNvSpPr>
                  <a:spLocks noRot="1" noChangeAspect="1" noMove="1" noResize="1" noEditPoints="1" noAdjustHandles="1" noChangeArrowheads="1" noChangeShapeType="1" noTextEdit="1"/>
                </p:cNvSpPr>
                <p:nvPr/>
              </p:nvSpPr>
              <p:spPr>
                <a:xfrm>
                  <a:off x="5662804" y="2515589"/>
                  <a:ext cx="592271" cy="300082"/>
                </a:xfrm>
                <a:prstGeom prst="rect">
                  <a:avLst/>
                </a:prstGeom>
                <a:blipFill>
                  <a:blip r:embed="rId11"/>
                  <a:stretch>
                    <a:fillRect/>
                  </a:stretch>
                </a:blipFill>
              </p:spPr>
              <p:txBody>
                <a:bodyPr/>
                <a:lstStyle/>
                <a:p>
                  <a:r>
                    <a:rPr lang="ja-JP" altLang="en-US">
                      <a:noFill/>
                    </a:rPr>
                    <a:t> </a:t>
                  </a:r>
                </a:p>
              </p:txBody>
            </p:sp>
          </mc:Fallback>
        </mc:AlternateContent>
        <p:cxnSp>
          <p:nvCxnSpPr>
            <p:cNvPr id="113" name="直線矢印コネクタ 112">
              <a:extLst>
                <a:ext uri="{FF2B5EF4-FFF2-40B4-BE49-F238E27FC236}">
                  <a16:creationId xmlns:a16="http://schemas.microsoft.com/office/drawing/2014/main" id="{26341B0B-9B64-EE9B-A00A-39F4E7DA7EDB}"/>
                </a:ext>
              </a:extLst>
            </p:cNvPr>
            <p:cNvCxnSpPr/>
            <p:nvPr/>
          </p:nvCxnSpPr>
          <p:spPr>
            <a:xfrm flipV="1">
              <a:off x="5338696" y="2845404"/>
              <a:ext cx="559515" cy="29789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FA3E332C-4E74-039F-20C3-D952AA896E1A}"/>
                </a:ext>
              </a:extLst>
            </p:cNvPr>
            <p:cNvSpPr txBox="1"/>
            <p:nvPr/>
          </p:nvSpPr>
          <p:spPr>
            <a:xfrm>
              <a:off x="5505545" y="2957933"/>
              <a:ext cx="697627" cy="246221"/>
            </a:xfrm>
            <a:prstGeom prst="rect">
              <a:avLst/>
            </a:prstGeom>
            <a:noFill/>
          </p:spPr>
          <p:txBody>
            <a:bodyPr wrap="none" rtlCol="0">
              <a:spAutoFit/>
            </a:bodyPr>
            <a:lstStyle/>
            <a:p>
              <a:r>
                <a:rPr kumimoji="1" lang="ja-JP" altLang="en-US" sz="1000"/>
                <a:t>相互作用</a:t>
              </a:r>
            </a:p>
          </p:txBody>
        </p:sp>
        <p:cxnSp>
          <p:nvCxnSpPr>
            <p:cNvPr id="115" name="直線矢印コネクタ 114">
              <a:extLst>
                <a:ext uri="{FF2B5EF4-FFF2-40B4-BE49-F238E27FC236}">
                  <a16:creationId xmlns:a16="http://schemas.microsoft.com/office/drawing/2014/main" id="{0A466F00-4F8B-14B4-4D52-8C1BA0D30826}"/>
                </a:ext>
              </a:extLst>
            </p:cNvPr>
            <p:cNvCxnSpPr>
              <a:stCxn id="110" idx="3"/>
            </p:cNvCxnSpPr>
            <p:nvPr/>
          </p:nvCxnSpPr>
          <p:spPr>
            <a:xfrm flipV="1">
              <a:off x="5997619" y="2574076"/>
              <a:ext cx="196727" cy="204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直線矢印コネクタ 115">
              <a:extLst>
                <a:ext uri="{FF2B5EF4-FFF2-40B4-BE49-F238E27FC236}">
                  <a16:creationId xmlns:a16="http://schemas.microsoft.com/office/drawing/2014/main" id="{DEAAC02F-CCFB-A1BD-3F0D-75A0E384B9F6}"/>
                </a:ext>
              </a:extLst>
            </p:cNvPr>
            <p:cNvCxnSpPr>
              <a:endCxn id="159" idx="4"/>
            </p:cNvCxnSpPr>
            <p:nvPr/>
          </p:nvCxnSpPr>
          <p:spPr>
            <a:xfrm>
              <a:off x="5278985" y="3222114"/>
              <a:ext cx="156777" cy="344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7" name="テキスト ボックス 116">
              <a:extLst>
                <a:ext uri="{FF2B5EF4-FFF2-40B4-BE49-F238E27FC236}">
                  <a16:creationId xmlns:a16="http://schemas.microsoft.com/office/drawing/2014/main" id="{F35D44B9-82A4-F11D-D5F1-02BA9222BF1D}"/>
                </a:ext>
              </a:extLst>
            </p:cNvPr>
            <p:cNvSpPr txBox="1"/>
            <p:nvPr/>
          </p:nvSpPr>
          <p:spPr>
            <a:xfrm>
              <a:off x="6119105" y="2491160"/>
              <a:ext cx="731290" cy="369332"/>
            </a:xfrm>
            <a:prstGeom prst="rect">
              <a:avLst/>
            </a:prstGeom>
            <a:noFill/>
          </p:spPr>
          <p:txBody>
            <a:bodyPr wrap="none" rtlCol="0">
              <a:spAutoFit/>
            </a:bodyPr>
            <a:lstStyle/>
            <a:p>
              <a:r>
                <a:rPr kumimoji="1" lang="ja-JP" altLang="en-US" sz="900">
                  <a:solidFill>
                    <a:srgbClr val="C00000"/>
                  </a:solidFill>
                </a:rPr>
                <a:t>エネルギー</a:t>
              </a:r>
              <a:endParaRPr kumimoji="1" lang="en-US" altLang="ja-JP" sz="900" dirty="0">
                <a:solidFill>
                  <a:srgbClr val="C00000"/>
                </a:solidFill>
              </a:endParaRPr>
            </a:p>
            <a:p>
              <a:r>
                <a:rPr kumimoji="1" lang="ja-JP" altLang="en-US" sz="900">
                  <a:solidFill>
                    <a:srgbClr val="C00000"/>
                  </a:solidFill>
                </a:rPr>
                <a:t>上がる</a:t>
              </a:r>
            </a:p>
          </p:txBody>
        </p:sp>
        <p:sp>
          <p:nvSpPr>
            <p:cNvPr id="118" name="テキスト ボックス 117">
              <a:extLst>
                <a:ext uri="{FF2B5EF4-FFF2-40B4-BE49-F238E27FC236}">
                  <a16:creationId xmlns:a16="http://schemas.microsoft.com/office/drawing/2014/main" id="{41DF8CAB-CA8A-86F4-85EC-9504F4E4961A}"/>
                </a:ext>
              </a:extLst>
            </p:cNvPr>
            <p:cNvSpPr txBox="1"/>
            <p:nvPr/>
          </p:nvSpPr>
          <p:spPr>
            <a:xfrm>
              <a:off x="5480209" y="3182707"/>
              <a:ext cx="731290" cy="369332"/>
            </a:xfrm>
            <a:prstGeom prst="rect">
              <a:avLst/>
            </a:prstGeom>
            <a:noFill/>
          </p:spPr>
          <p:txBody>
            <a:bodyPr wrap="none" rtlCol="0">
              <a:spAutoFit/>
            </a:bodyPr>
            <a:lstStyle/>
            <a:p>
              <a:r>
                <a:rPr kumimoji="1" lang="ja-JP" altLang="en-US" sz="900">
                  <a:solidFill>
                    <a:srgbClr val="C00000"/>
                  </a:solidFill>
                </a:rPr>
                <a:t>エネルギー</a:t>
              </a:r>
              <a:endParaRPr kumimoji="1" lang="en-US" altLang="ja-JP" sz="900" dirty="0">
                <a:solidFill>
                  <a:srgbClr val="C00000"/>
                </a:solidFill>
              </a:endParaRPr>
            </a:p>
            <a:p>
              <a:r>
                <a:rPr kumimoji="1" lang="ja-JP" altLang="en-US" sz="900">
                  <a:solidFill>
                    <a:srgbClr val="C00000"/>
                  </a:solidFill>
                </a:rPr>
                <a:t>下がる</a:t>
              </a:r>
            </a:p>
          </p:txBody>
        </p:sp>
      </p:grpSp>
      <p:sp>
        <p:nvSpPr>
          <p:cNvPr id="205" name="テキスト ボックス 204">
            <a:extLst>
              <a:ext uri="{FF2B5EF4-FFF2-40B4-BE49-F238E27FC236}">
                <a16:creationId xmlns:a16="http://schemas.microsoft.com/office/drawing/2014/main" id="{20A4C50F-A12E-5F96-8DD1-13C6AC35E423}"/>
              </a:ext>
            </a:extLst>
          </p:cNvPr>
          <p:cNvSpPr txBox="1"/>
          <p:nvPr/>
        </p:nvSpPr>
        <p:spPr>
          <a:xfrm>
            <a:off x="8655090" y="3478817"/>
            <a:ext cx="3426860" cy="646331"/>
          </a:xfrm>
          <a:prstGeom prst="rect">
            <a:avLst/>
          </a:prstGeom>
          <a:noFill/>
        </p:spPr>
        <p:txBody>
          <a:bodyPr wrap="square" rtlCol="0">
            <a:spAutoFit/>
          </a:bodyPr>
          <a:lstStyle/>
          <a:p>
            <a:pPr defTabSz="457200"/>
            <a:r>
              <a:rPr lang="en-US" altLang="ja-JP" u="sng" dirty="0">
                <a:solidFill>
                  <a:prstClr val="black"/>
                </a:solidFill>
                <a:latin typeface="Arial" panose="020B0604020202020204"/>
                <a:ea typeface="ＭＳ Ｐゴシック" panose="020B0600070205080204" pitchFamily="34" charset="-128"/>
              </a:rPr>
              <a:t>Suppression due to Pauli blocking at intermediate state</a:t>
            </a:r>
            <a:endParaRPr lang="ja-JP" altLang="en-US" u="sng">
              <a:solidFill>
                <a:prstClr val="black"/>
              </a:solidFill>
              <a:latin typeface="Arial" panose="020B0604020202020204"/>
              <a:ea typeface="ＭＳ Ｐゴシック" panose="020B0600070205080204" pitchFamily="34" charset="-128"/>
            </a:endParaRPr>
          </a:p>
        </p:txBody>
      </p:sp>
      <p:cxnSp>
        <p:nvCxnSpPr>
          <p:cNvPr id="207" name="直線矢印コネクタ 206">
            <a:extLst>
              <a:ext uri="{FF2B5EF4-FFF2-40B4-BE49-F238E27FC236}">
                <a16:creationId xmlns:a16="http://schemas.microsoft.com/office/drawing/2014/main" id="{1FA8D386-2EA2-59A3-C344-1C0E6E6A0DE9}"/>
              </a:ext>
            </a:extLst>
          </p:cNvPr>
          <p:cNvCxnSpPr/>
          <p:nvPr/>
        </p:nvCxnSpPr>
        <p:spPr>
          <a:xfrm>
            <a:off x="6692348" y="4574101"/>
            <a:ext cx="2237859" cy="17637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nvGrpSpPr>
          <p:cNvPr id="210" name="グループ化 209">
            <a:extLst>
              <a:ext uri="{FF2B5EF4-FFF2-40B4-BE49-F238E27FC236}">
                <a16:creationId xmlns:a16="http://schemas.microsoft.com/office/drawing/2014/main" id="{6914E762-59DA-9228-1D7F-B22010A82CF9}"/>
              </a:ext>
            </a:extLst>
          </p:cNvPr>
          <p:cNvGrpSpPr/>
          <p:nvPr/>
        </p:nvGrpSpPr>
        <p:grpSpPr>
          <a:xfrm>
            <a:off x="9876872" y="1593140"/>
            <a:ext cx="1684700" cy="1684700"/>
            <a:chOff x="6057714" y="5133431"/>
            <a:chExt cx="1135428" cy="1135428"/>
          </a:xfrm>
        </p:grpSpPr>
        <p:sp>
          <p:nvSpPr>
            <p:cNvPr id="211" name="円/楕円 25">
              <a:extLst>
                <a:ext uri="{FF2B5EF4-FFF2-40B4-BE49-F238E27FC236}">
                  <a16:creationId xmlns:a16="http://schemas.microsoft.com/office/drawing/2014/main" id="{C24E160B-772C-5A9A-95C1-F176765D7719}"/>
                </a:ext>
              </a:extLst>
            </p:cNvPr>
            <p:cNvSpPr/>
            <p:nvPr/>
          </p:nvSpPr>
          <p:spPr>
            <a:xfrm flipH="1" flipV="1">
              <a:off x="6057714" y="5133431"/>
              <a:ext cx="1135428" cy="1135428"/>
            </a:xfrm>
            <a:prstGeom prst="ellipse">
              <a:avLst/>
            </a:prstGeom>
            <a:gradFill flip="none" rotWithShape="1">
              <a:gsLst>
                <a:gs pos="0">
                  <a:srgbClr val="FFFFFF">
                    <a:alpha val="43989"/>
                  </a:srgbClr>
                </a:gs>
                <a:gs pos="23000">
                  <a:srgbClr val="92D050">
                    <a:alpha val="37192"/>
                  </a:srgbClr>
                </a:gs>
                <a:gs pos="68000">
                  <a:schemeClr val="bg1"/>
                </a:gs>
                <a:gs pos="100000">
                  <a:schemeClr val="bg1"/>
                </a:gs>
              </a:gsLst>
              <a:path path="circle">
                <a:fillToRect l="50000" t="50000" r="50000" b="50000"/>
              </a:path>
              <a:tileRect/>
            </a:gradFill>
            <a:ln w="12700" cap="flat">
              <a:no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4" name="円/楕円 24">
              <a:extLst>
                <a:ext uri="{FF2B5EF4-FFF2-40B4-BE49-F238E27FC236}">
                  <a16:creationId xmlns:a16="http://schemas.microsoft.com/office/drawing/2014/main" id="{904CA477-E933-4E0F-4909-CE27F672AF6A}"/>
                </a:ext>
              </a:extLst>
            </p:cNvPr>
            <p:cNvSpPr/>
            <p:nvPr/>
          </p:nvSpPr>
          <p:spPr>
            <a:xfrm>
              <a:off x="6347176" y="5624377"/>
              <a:ext cx="103921" cy="103921"/>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5" name="円/楕円 25">
              <a:extLst>
                <a:ext uri="{FF2B5EF4-FFF2-40B4-BE49-F238E27FC236}">
                  <a16:creationId xmlns:a16="http://schemas.microsoft.com/office/drawing/2014/main" id="{0CFF74D9-28ED-6679-91D4-33D5194DD21C}"/>
                </a:ext>
              </a:extLst>
            </p:cNvPr>
            <p:cNvSpPr/>
            <p:nvPr/>
          </p:nvSpPr>
          <p:spPr>
            <a:xfrm>
              <a:off x="6795947" y="5333656"/>
              <a:ext cx="90963" cy="90963"/>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7" name="円/楕円 25">
              <a:extLst>
                <a:ext uri="{FF2B5EF4-FFF2-40B4-BE49-F238E27FC236}">
                  <a16:creationId xmlns:a16="http://schemas.microsoft.com/office/drawing/2014/main" id="{EB48C75F-B624-F32D-ECF4-40003D34CF91}"/>
                </a:ext>
              </a:extLst>
            </p:cNvPr>
            <p:cNvSpPr/>
            <p:nvPr/>
          </p:nvSpPr>
          <p:spPr>
            <a:xfrm>
              <a:off x="6270926" y="5448075"/>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19" name="円/楕円 24">
              <a:extLst>
                <a:ext uri="{FF2B5EF4-FFF2-40B4-BE49-F238E27FC236}">
                  <a16:creationId xmlns:a16="http://schemas.microsoft.com/office/drawing/2014/main" id="{2325A412-9AEB-B41F-377A-4F7F3785BEBA}"/>
                </a:ext>
              </a:extLst>
            </p:cNvPr>
            <p:cNvSpPr/>
            <p:nvPr/>
          </p:nvSpPr>
          <p:spPr>
            <a:xfrm>
              <a:off x="6448549" y="526923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nvGrpSpPr>
            <p:cNvPr id="221" name="グループ化 220">
              <a:extLst>
                <a:ext uri="{FF2B5EF4-FFF2-40B4-BE49-F238E27FC236}">
                  <a16:creationId xmlns:a16="http://schemas.microsoft.com/office/drawing/2014/main" id="{70F3E0A3-EDC8-97A6-5AE7-F438B4EC6619}"/>
                </a:ext>
              </a:extLst>
            </p:cNvPr>
            <p:cNvGrpSpPr/>
            <p:nvPr/>
          </p:nvGrpSpPr>
          <p:grpSpPr>
            <a:xfrm>
              <a:off x="6543311" y="5645493"/>
              <a:ext cx="196779" cy="225089"/>
              <a:chOff x="3340676" y="2379830"/>
              <a:chExt cx="570406" cy="652468"/>
            </a:xfrm>
          </p:grpSpPr>
          <p:grpSp>
            <p:nvGrpSpPr>
              <p:cNvPr id="240" name="グループ化 202">
                <a:extLst>
                  <a:ext uri="{FF2B5EF4-FFF2-40B4-BE49-F238E27FC236}">
                    <a16:creationId xmlns:a16="http://schemas.microsoft.com/office/drawing/2014/main" id="{8AD213E6-4E6B-E29E-36C7-7B18FC2EC9CB}"/>
                  </a:ext>
                </a:extLst>
              </p:cNvPr>
              <p:cNvGrpSpPr>
                <a:grpSpLocks/>
              </p:cNvGrpSpPr>
              <p:nvPr/>
            </p:nvGrpSpPr>
            <p:grpSpPr bwMode="auto">
              <a:xfrm rot="2974949">
                <a:off x="3420727" y="2349488"/>
                <a:ext cx="460013" cy="520697"/>
                <a:chOff x="5131441" y="3633657"/>
                <a:chExt cx="459925" cy="520703"/>
              </a:xfrm>
            </p:grpSpPr>
            <p:sp>
              <p:nvSpPr>
                <p:cNvPr id="245" name="円/楕円 244">
                  <a:extLst>
                    <a:ext uri="{FF2B5EF4-FFF2-40B4-BE49-F238E27FC236}">
                      <a16:creationId xmlns:a16="http://schemas.microsoft.com/office/drawing/2014/main" id="{EFC46C19-D652-464A-2488-BACBC785D9D7}"/>
                    </a:ext>
                  </a:extLst>
                </p:cNvPr>
                <p:cNvSpPr/>
                <p:nvPr/>
              </p:nvSpPr>
              <p:spPr>
                <a:xfrm rot="20037483">
                  <a:off x="5122205" y="3752901"/>
                  <a:ext cx="257126" cy="398468"/>
                </a:xfrm>
                <a:prstGeom prst="ellipse">
                  <a:avLst/>
                </a:prstGeom>
                <a:gradFill>
                  <a:gsLst>
                    <a:gs pos="0">
                      <a:srgbClr val="FF00A2"/>
                    </a:gs>
                    <a:gs pos="74000">
                      <a:srgbClr val="FF8AD8"/>
                    </a:gs>
                    <a:gs pos="83000">
                      <a:srgbClr val="002060"/>
                    </a:gs>
                    <a:gs pos="99000">
                      <a:srgbClr val="00206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6" name="円/楕円 245">
                  <a:extLst>
                    <a:ext uri="{FF2B5EF4-FFF2-40B4-BE49-F238E27FC236}">
                      <a16:creationId xmlns:a16="http://schemas.microsoft.com/office/drawing/2014/main" id="{8804B526-0E73-E763-877D-1CC77AE23AF7}"/>
                    </a:ext>
                  </a:extLst>
                </p:cNvPr>
                <p:cNvSpPr/>
                <p:nvPr/>
              </p:nvSpPr>
              <p:spPr>
                <a:xfrm rot="19078517">
                  <a:off x="5353738" y="3691578"/>
                  <a:ext cx="87295" cy="904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47" name="円/楕円 246">
                  <a:extLst>
                    <a:ext uri="{FF2B5EF4-FFF2-40B4-BE49-F238E27FC236}">
                      <a16:creationId xmlns:a16="http://schemas.microsoft.com/office/drawing/2014/main" id="{A36A3793-7D9E-CB7D-A17B-01AEA907C12B}"/>
                    </a:ext>
                  </a:extLst>
                </p:cNvPr>
                <p:cNvSpPr/>
                <p:nvPr/>
              </p:nvSpPr>
              <p:spPr>
                <a:xfrm rot="19078517">
                  <a:off x="5151582" y="3821742"/>
                  <a:ext cx="87295" cy="9048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48" name="円/楕円 247">
                  <a:extLst>
                    <a:ext uri="{FF2B5EF4-FFF2-40B4-BE49-F238E27FC236}">
                      <a16:creationId xmlns:a16="http://schemas.microsoft.com/office/drawing/2014/main" id="{3A406616-4F26-7225-FBB0-E3C83654A58E}"/>
                    </a:ext>
                  </a:extLst>
                </p:cNvPr>
                <p:cNvSpPr/>
                <p:nvPr/>
              </p:nvSpPr>
              <p:spPr>
                <a:xfrm rot="19078517">
                  <a:off x="5156993" y="3964979"/>
                  <a:ext cx="88883" cy="90489"/>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49" name="円/楕円 248">
                  <a:extLst>
                    <a:ext uri="{FF2B5EF4-FFF2-40B4-BE49-F238E27FC236}">
                      <a16:creationId xmlns:a16="http://schemas.microsoft.com/office/drawing/2014/main" id="{DA9DEAEC-9671-C295-4718-85E0E435223B}"/>
                    </a:ext>
                  </a:extLst>
                </p:cNvPr>
                <p:cNvSpPr/>
                <p:nvPr/>
              </p:nvSpPr>
              <p:spPr>
                <a:xfrm rot="3889420">
                  <a:off x="5255869" y="3716937"/>
                  <a:ext cx="411168" cy="244428"/>
                </a:xfrm>
                <a:prstGeom prst="ellipse">
                  <a:avLst/>
                </a:prstGeom>
                <a:gradFill>
                  <a:gsLst>
                    <a:gs pos="0">
                      <a:srgbClr val="00B0F0"/>
                    </a:gs>
                    <a:gs pos="73000">
                      <a:srgbClr val="0070C0"/>
                    </a:gs>
                    <a:gs pos="83000">
                      <a:srgbClr val="002060"/>
                    </a:gs>
                    <a:gs pos="99000">
                      <a:srgbClr val="00206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0" name="円/楕円 249">
                  <a:extLst>
                    <a:ext uri="{FF2B5EF4-FFF2-40B4-BE49-F238E27FC236}">
                      <a16:creationId xmlns:a16="http://schemas.microsoft.com/office/drawing/2014/main" id="{988506B2-AC35-7CC7-8B12-E6137235EE2B}"/>
                    </a:ext>
                  </a:extLst>
                </p:cNvPr>
                <p:cNvSpPr/>
                <p:nvPr/>
              </p:nvSpPr>
              <p:spPr>
                <a:xfrm rot="19078517">
                  <a:off x="5271977" y="3988598"/>
                  <a:ext cx="87295" cy="9207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51" name="円/楕円 250">
                  <a:extLst>
                    <a:ext uri="{FF2B5EF4-FFF2-40B4-BE49-F238E27FC236}">
                      <a16:creationId xmlns:a16="http://schemas.microsoft.com/office/drawing/2014/main" id="{5366B08E-B12A-B8C1-6695-5D22910B23E9}"/>
                    </a:ext>
                  </a:extLst>
                </p:cNvPr>
                <p:cNvSpPr/>
                <p:nvPr/>
              </p:nvSpPr>
              <p:spPr>
                <a:xfrm rot="19078517">
                  <a:off x="5485352" y="3879853"/>
                  <a:ext cx="87295" cy="92076"/>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52" name="円/楕円 251">
                  <a:extLst>
                    <a:ext uri="{FF2B5EF4-FFF2-40B4-BE49-F238E27FC236}">
                      <a16:creationId xmlns:a16="http://schemas.microsoft.com/office/drawing/2014/main" id="{49E639D9-8758-9192-CEF5-7F915B4F2194}"/>
                    </a:ext>
                  </a:extLst>
                </p:cNvPr>
                <p:cNvSpPr/>
                <p:nvPr/>
              </p:nvSpPr>
              <p:spPr>
                <a:xfrm rot="19078517">
                  <a:off x="5477808" y="3742313"/>
                  <a:ext cx="88883" cy="92076"/>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grpSp>
          <p:sp>
            <p:nvSpPr>
              <p:cNvPr id="241" name="円/楕円 240">
                <a:extLst>
                  <a:ext uri="{FF2B5EF4-FFF2-40B4-BE49-F238E27FC236}">
                    <a16:creationId xmlns:a16="http://schemas.microsoft.com/office/drawing/2014/main" id="{7C4E8366-409F-4D6B-0727-401F5F117ECB}"/>
                  </a:ext>
                </a:extLst>
              </p:cNvPr>
              <p:cNvSpPr/>
              <p:nvPr/>
            </p:nvSpPr>
            <p:spPr bwMode="auto">
              <a:xfrm rot="17271073">
                <a:off x="3415289" y="2703685"/>
                <a:ext cx="254000" cy="403225"/>
              </a:xfrm>
              <a:prstGeom prst="ellipse">
                <a:avLst/>
              </a:prstGeom>
              <a:gradFill>
                <a:gsLst>
                  <a:gs pos="0">
                    <a:srgbClr val="92D050"/>
                  </a:gs>
                  <a:gs pos="74000">
                    <a:srgbClr val="008F00"/>
                  </a:gs>
                  <a:gs pos="83000">
                    <a:srgbClr val="008F00"/>
                  </a:gs>
                  <a:gs pos="100000">
                    <a:srgbClr val="008F00"/>
                  </a:gs>
                </a:gsLst>
                <a:lin ang="0" scaled="1"/>
              </a:gradFill>
              <a:effectLst>
                <a:glow rad="1524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2" name="円/楕円 241">
                <a:extLst>
                  <a:ext uri="{FF2B5EF4-FFF2-40B4-BE49-F238E27FC236}">
                    <a16:creationId xmlns:a16="http://schemas.microsoft.com/office/drawing/2014/main" id="{5C320518-08D1-872F-32F5-2C00356DC19E}"/>
                  </a:ext>
                </a:extLst>
              </p:cNvPr>
              <p:cNvSpPr/>
              <p:nvPr/>
            </p:nvSpPr>
            <p:spPr bwMode="auto">
              <a:xfrm rot="453466">
                <a:off x="3358358" y="2798842"/>
                <a:ext cx="87313" cy="92075"/>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43" name="円/楕円 242">
                <a:extLst>
                  <a:ext uri="{FF2B5EF4-FFF2-40B4-BE49-F238E27FC236}">
                    <a16:creationId xmlns:a16="http://schemas.microsoft.com/office/drawing/2014/main" id="{F9974816-FE41-0C30-9277-B15DF5E734B7}"/>
                  </a:ext>
                </a:extLst>
              </p:cNvPr>
              <p:cNvSpPr/>
              <p:nvPr/>
            </p:nvSpPr>
            <p:spPr bwMode="auto">
              <a:xfrm rot="453466">
                <a:off x="3492683" y="2913379"/>
                <a:ext cx="87312" cy="92075"/>
              </a:xfrm>
              <a:prstGeom prst="ellips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sp>
            <p:nvSpPr>
              <p:cNvPr id="244" name="円/楕円 243">
                <a:extLst>
                  <a:ext uri="{FF2B5EF4-FFF2-40B4-BE49-F238E27FC236}">
                    <a16:creationId xmlns:a16="http://schemas.microsoft.com/office/drawing/2014/main" id="{D4CA815D-3F72-0FB9-C743-23CF8EF08503}"/>
                  </a:ext>
                </a:extLst>
              </p:cNvPr>
              <p:cNvSpPr/>
              <p:nvPr/>
            </p:nvSpPr>
            <p:spPr bwMode="auto">
              <a:xfrm rot="453466">
                <a:off x="3648009" y="2900422"/>
                <a:ext cx="87312" cy="920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3333CC"/>
                  </a:solidFill>
                </a:endParaRPr>
              </a:p>
            </p:txBody>
          </p:sp>
        </p:grpSp>
        <p:sp>
          <p:nvSpPr>
            <p:cNvPr id="223" name="円/楕円 25">
              <a:extLst>
                <a:ext uri="{FF2B5EF4-FFF2-40B4-BE49-F238E27FC236}">
                  <a16:creationId xmlns:a16="http://schemas.microsoft.com/office/drawing/2014/main" id="{6DA93101-90CC-7438-0C7D-4E2244B6D6CC}"/>
                </a:ext>
              </a:extLst>
            </p:cNvPr>
            <p:cNvSpPr/>
            <p:nvPr/>
          </p:nvSpPr>
          <p:spPr>
            <a:xfrm>
              <a:off x="6314341" y="5304447"/>
              <a:ext cx="107651" cy="107651"/>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5" name="円/楕円 24">
              <a:extLst>
                <a:ext uri="{FF2B5EF4-FFF2-40B4-BE49-F238E27FC236}">
                  <a16:creationId xmlns:a16="http://schemas.microsoft.com/office/drawing/2014/main" id="{E3429A37-D2B3-52B4-B7C9-4C1E64A10AE9}"/>
                </a:ext>
              </a:extLst>
            </p:cNvPr>
            <p:cNvSpPr/>
            <p:nvPr/>
          </p:nvSpPr>
          <p:spPr>
            <a:xfrm>
              <a:off x="6517129" y="6013265"/>
              <a:ext cx="103921" cy="103921"/>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6" name="円/楕円 25">
              <a:extLst>
                <a:ext uri="{FF2B5EF4-FFF2-40B4-BE49-F238E27FC236}">
                  <a16:creationId xmlns:a16="http://schemas.microsoft.com/office/drawing/2014/main" id="{611A1647-C5F4-D155-818C-68093ACD6CDA}"/>
                </a:ext>
              </a:extLst>
            </p:cNvPr>
            <p:cNvSpPr/>
            <p:nvPr/>
          </p:nvSpPr>
          <p:spPr>
            <a:xfrm>
              <a:off x="6648634" y="5322068"/>
              <a:ext cx="119018" cy="119018"/>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7" name="円/楕円 24">
              <a:extLst>
                <a:ext uri="{FF2B5EF4-FFF2-40B4-BE49-F238E27FC236}">
                  <a16:creationId xmlns:a16="http://schemas.microsoft.com/office/drawing/2014/main" id="{519EEF93-4E09-8851-BA37-3047C2AC3000}"/>
                </a:ext>
              </a:extLst>
            </p:cNvPr>
            <p:cNvSpPr/>
            <p:nvPr/>
          </p:nvSpPr>
          <p:spPr>
            <a:xfrm>
              <a:off x="6191248" y="5833428"/>
              <a:ext cx="122630" cy="122630"/>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8" name="円/楕円 25">
              <a:extLst>
                <a:ext uri="{FF2B5EF4-FFF2-40B4-BE49-F238E27FC236}">
                  <a16:creationId xmlns:a16="http://schemas.microsoft.com/office/drawing/2014/main" id="{281FA6D5-9B10-B206-B8F2-7C16E0B30505}"/>
                </a:ext>
              </a:extLst>
            </p:cNvPr>
            <p:cNvSpPr/>
            <p:nvPr/>
          </p:nvSpPr>
          <p:spPr>
            <a:xfrm>
              <a:off x="6616292" y="5361244"/>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29" name="円/楕円 24">
              <a:extLst>
                <a:ext uri="{FF2B5EF4-FFF2-40B4-BE49-F238E27FC236}">
                  <a16:creationId xmlns:a16="http://schemas.microsoft.com/office/drawing/2014/main" id="{9E9BACA7-A499-4D7A-EF1D-7CF361B419D0}"/>
                </a:ext>
              </a:extLst>
            </p:cNvPr>
            <p:cNvSpPr/>
            <p:nvPr/>
          </p:nvSpPr>
          <p:spPr>
            <a:xfrm>
              <a:off x="6805795" y="545375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0" name="円/楕円 24">
              <a:extLst>
                <a:ext uri="{FF2B5EF4-FFF2-40B4-BE49-F238E27FC236}">
                  <a16:creationId xmlns:a16="http://schemas.microsoft.com/office/drawing/2014/main" id="{ABC48FA3-777F-10AF-E159-3B35511ABFD0}"/>
                </a:ext>
              </a:extLst>
            </p:cNvPr>
            <p:cNvSpPr/>
            <p:nvPr/>
          </p:nvSpPr>
          <p:spPr>
            <a:xfrm>
              <a:off x="6178994" y="5574406"/>
              <a:ext cx="105184" cy="105184"/>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1" name="円/楕円 25">
              <a:extLst>
                <a:ext uri="{FF2B5EF4-FFF2-40B4-BE49-F238E27FC236}">
                  <a16:creationId xmlns:a16="http://schemas.microsoft.com/office/drawing/2014/main" id="{7DAC5B6B-1362-7872-BFA2-263916F6E2E7}"/>
                </a:ext>
              </a:extLst>
            </p:cNvPr>
            <p:cNvSpPr/>
            <p:nvPr/>
          </p:nvSpPr>
          <p:spPr>
            <a:xfrm>
              <a:off x="6353323" y="5841696"/>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2" name="円/楕円 24">
              <a:extLst>
                <a:ext uri="{FF2B5EF4-FFF2-40B4-BE49-F238E27FC236}">
                  <a16:creationId xmlns:a16="http://schemas.microsoft.com/office/drawing/2014/main" id="{E676A745-4521-5C54-B8CC-1A2952B54E53}"/>
                </a:ext>
              </a:extLst>
            </p:cNvPr>
            <p:cNvSpPr/>
            <p:nvPr/>
          </p:nvSpPr>
          <p:spPr>
            <a:xfrm>
              <a:off x="6432213" y="5426875"/>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3" name="円/楕円 25">
              <a:extLst>
                <a:ext uri="{FF2B5EF4-FFF2-40B4-BE49-F238E27FC236}">
                  <a16:creationId xmlns:a16="http://schemas.microsoft.com/office/drawing/2014/main" id="{84DB2FD8-2C11-406F-8FC2-713A12AC02F9}"/>
                </a:ext>
              </a:extLst>
            </p:cNvPr>
            <p:cNvSpPr/>
            <p:nvPr/>
          </p:nvSpPr>
          <p:spPr>
            <a:xfrm>
              <a:off x="6206651" y="5678861"/>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4" name="円/楕円 24">
              <a:extLst>
                <a:ext uri="{FF2B5EF4-FFF2-40B4-BE49-F238E27FC236}">
                  <a16:creationId xmlns:a16="http://schemas.microsoft.com/office/drawing/2014/main" id="{A5E139BE-38F3-338D-BB32-DA2E3AB9CAE4}"/>
                </a:ext>
              </a:extLst>
            </p:cNvPr>
            <p:cNvSpPr/>
            <p:nvPr/>
          </p:nvSpPr>
          <p:spPr>
            <a:xfrm>
              <a:off x="6883298" y="5629520"/>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5" name="円/楕円 25">
              <a:extLst>
                <a:ext uri="{FF2B5EF4-FFF2-40B4-BE49-F238E27FC236}">
                  <a16:creationId xmlns:a16="http://schemas.microsoft.com/office/drawing/2014/main" id="{DE992573-C2C6-8372-8454-8B6734DD1FAA}"/>
                </a:ext>
              </a:extLst>
            </p:cNvPr>
            <p:cNvSpPr/>
            <p:nvPr/>
          </p:nvSpPr>
          <p:spPr>
            <a:xfrm>
              <a:off x="6805342" y="5763799"/>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6" name="円/楕円 24">
              <a:extLst>
                <a:ext uri="{FF2B5EF4-FFF2-40B4-BE49-F238E27FC236}">
                  <a16:creationId xmlns:a16="http://schemas.microsoft.com/office/drawing/2014/main" id="{7F89817E-17DF-D1DD-7E89-B968EE1BE0F7}"/>
                </a:ext>
              </a:extLst>
            </p:cNvPr>
            <p:cNvSpPr/>
            <p:nvPr/>
          </p:nvSpPr>
          <p:spPr>
            <a:xfrm>
              <a:off x="6774169" y="5914752"/>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7" name="円/楕円 25">
              <a:extLst>
                <a:ext uri="{FF2B5EF4-FFF2-40B4-BE49-F238E27FC236}">
                  <a16:creationId xmlns:a16="http://schemas.microsoft.com/office/drawing/2014/main" id="{27430028-1A07-6552-EAAF-EE0AE1759292}"/>
                </a:ext>
              </a:extLst>
            </p:cNvPr>
            <p:cNvSpPr/>
            <p:nvPr/>
          </p:nvSpPr>
          <p:spPr>
            <a:xfrm>
              <a:off x="6789962" y="5531451"/>
              <a:ext cx="155909" cy="155909"/>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8" name="円/楕円 24">
              <a:extLst>
                <a:ext uri="{FF2B5EF4-FFF2-40B4-BE49-F238E27FC236}">
                  <a16:creationId xmlns:a16="http://schemas.microsoft.com/office/drawing/2014/main" id="{0EF45A62-F911-A8C4-5687-41CEED47CD3D}"/>
                </a:ext>
              </a:extLst>
            </p:cNvPr>
            <p:cNvSpPr/>
            <p:nvPr/>
          </p:nvSpPr>
          <p:spPr>
            <a:xfrm>
              <a:off x="6616802" y="5968318"/>
              <a:ext cx="155399" cy="155399"/>
            </a:xfrm>
            <a:prstGeom prst="ellipse">
              <a:avLst/>
            </a:prstGeom>
            <a:gradFill flip="none" rotWithShape="1">
              <a:gsLst>
                <a:gs pos="0">
                  <a:srgbClr val="FFFFFF">
                    <a:alpha val="0"/>
                  </a:srgbClr>
                </a:gs>
                <a:gs pos="23000">
                  <a:srgbClr val="9DC3E6">
                    <a:alpha val="62143"/>
                  </a:srgbClr>
                </a:gs>
                <a:gs pos="69000">
                  <a:srgbClr val="0070C0">
                    <a:alpha val="62232"/>
                  </a:srgbClr>
                </a:gs>
                <a:gs pos="97000">
                  <a:srgbClr val="002060">
                    <a:alpha val="54444"/>
                  </a:srgbClr>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39" name="円/楕円 25">
              <a:extLst>
                <a:ext uri="{FF2B5EF4-FFF2-40B4-BE49-F238E27FC236}">
                  <a16:creationId xmlns:a16="http://schemas.microsoft.com/office/drawing/2014/main" id="{62378CD2-D4E9-0299-A131-3920EB69C058}"/>
                </a:ext>
              </a:extLst>
            </p:cNvPr>
            <p:cNvSpPr/>
            <p:nvPr/>
          </p:nvSpPr>
          <p:spPr>
            <a:xfrm>
              <a:off x="6293436" y="5930906"/>
              <a:ext cx="90963" cy="90963"/>
            </a:xfrm>
            <a:prstGeom prst="ellipse">
              <a:avLst/>
            </a:prstGeom>
            <a:gradFill flip="none" rotWithShape="1">
              <a:gsLst>
                <a:gs pos="0">
                  <a:srgbClr val="FFFFFF">
                    <a:alpha val="43989"/>
                  </a:srgbClr>
                </a:gs>
                <a:gs pos="23000">
                  <a:srgbClr val="92D050">
                    <a:alpha val="37192"/>
                  </a:srgbClr>
                </a:gs>
                <a:gs pos="68000">
                  <a:srgbClr val="00B050">
                    <a:alpha val="44000"/>
                  </a:srgbClr>
                </a:gs>
                <a:gs pos="97000">
                  <a:srgbClr val="00B050">
                    <a:alpha val="39000"/>
                  </a:srgbClr>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grpSp>
      <p:sp>
        <p:nvSpPr>
          <p:cNvPr id="253" name="テキスト ボックス 252">
            <a:extLst>
              <a:ext uri="{FF2B5EF4-FFF2-40B4-BE49-F238E27FC236}">
                <a16:creationId xmlns:a16="http://schemas.microsoft.com/office/drawing/2014/main" id="{CA68BAFB-8200-9EF7-E27F-585B2589CF3C}"/>
              </a:ext>
            </a:extLst>
          </p:cNvPr>
          <p:cNvSpPr txBox="1"/>
          <p:nvPr/>
        </p:nvSpPr>
        <p:spPr>
          <a:xfrm>
            <a:off x="8848025" y="1165218"/>
            <a:ext cx="3209533" cy="369332"/>
          </a:xfrm>
          <a:prstGeom prst="rect">
            <a:avLst/>
          </a:prstGeom>
          <a:noFill/>
        </p:spPr>
        <p:txBody>
          <a:bodyPr wrap="none" rtlCol="0">
            <a:spAutoFit/>
          </a:bodyPr>
          <a:lstStyle/>
          <a:p>
            <a:pPr defTabSz="457200"/>
            <a:r>
              <a:rPr lang="en-US" altLang="ja-JP" u="sng" dirty="0">
                <a:solidFill>
                  <a:prstClr val="black"/>
                </a:solidFill>
                <a:ea typeface="ＭＳ Ｐゴシック" panose="020B0600070205080204" pitchFamily="34" charset="-128"/>
              </a:rPr>
              <a:t>Repulsive force by </a:t>
            </a:r>
            <a:r>
              <a:rPr lang="en-US" altLang="ja-JP" u="sng" dirty="0">
                <a:solidFill>
                  <a:prstClr val="black"/>
                </a:solidFill>
                <a:latin typeface="Symbol" pitchFamily="2" charset="2"/>
                <a:ea typeface="ＭＳ Ｐゴシック" panose="020B0600070205080204" pitchFamily="34" charset="-128"/>
              </a:rPr>
              <a:t>LNN </a:t>
            </a:r>
            <a:r>
              <a:rPr lang="en-US" altLang="ja-JP" u="sng" dirty="0">
                <a:solidFill>
                  <a:prstClr val="black"/>
                </a:solidFill>
                <a:ea typeface="ＭＳ Ｐゴシック" panose="020B0600070205080204" pitchFamily="34" charset="-128"/>
              </a:rPr>
              <a:t>force</a:t>
            </a:r>
            <a:endParaRPr lang="ja-JP" altLang="en-US" u="sng">
              <a:solidFill>
                <a:prstClr val="black"/>
              </a:solidFill>
              <a:latin typeface="Arial" panose="020B0604020202020204"/>
              <a:ea typeface="ＭＳ Ｐゴシック" panose="020B0600070205080204" pitchFamily="34" charset="-128"/>
            </a:endParaRPr>
          </a:p>
        </p:txBody>
      </p:sp>
      <p:sp>
        <p:nvSpPr>
          <p:cNvPr id="254" name="正方形/長方形 253">
            <a:extLst>
              <a:ext uri="{FF2B5EF4-FFF2-40B4-BE49-F238E27FC236}">
                <a16:creationId xmlns:a16="http://schemas.microsoft.com/office/drawing/2014/main" id="{0E70FD9B-B792-FF6C-D33E-A36CDBBD344E}"/>
              </a:ext>
            </a:extLst>
          </p:cNvPr>
          <p:cNvSpPr/>
          <p:nvPr/>
        </p:nvSpPr>
        <p:spPr>
          <a:xfrm>
            <a:off x="8867690" y="1140363"/>
            <a:ext cx="3175123" cy="21521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Arial" panose="020B0604020202020204"/>
              <a:ea typeface="ＭＳ Ｐゴシック" panose="020B0600070205080204" pitchFamily="34" charset="-128"/>
            </a:endParaRPr>
          </a:p>
        </p:txBody>
      </p:sp>
      <p:cxnSp>
        <p:nvCxnSpPr>
          <p:cNvPr id="275" name="直線矢印コネクタ 274">
            <a:extLst>
              <a:ext uri="{FF2B5EF4-FFF2-40B4-BE49-F238E27FC236}">
                <a16:creationId xmlns:a16="http://schemas.microsoft.com/office/drawing/2014/main" id="{97C7D165-A3AB-8989-76B6-45E16A65B366}"/>
              </a:ext>
            </a:extLst>
          </p:cNvPr>
          <p:cNvCxnSpPr>
            <a:cxnSpLocks/>
          </p:cNvCxnSpPr>
          <p:nvPr/>
        </p:nvCxnSpPr>
        <p:spPr>
          <a:xfrm>
            <a:off x="7988266" y="2332383"/>
            <a:ext cx="1727913" cy="896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8153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グループ化 58">
            <a:extLst>
              <a:ext uri="{FF2B5EF4-FFF2-40B4-BE49-F238E27FC236}">
                <a16:creationId xmlns:a16="http://schemas.microsoft.com/office/drawing/2014/main" id="{05F6C253-317B-DFA7-0E1F-671D30DDD58C}"/>
              </a:ext>
            </a:extLst>
          </p:cNvPr>
          <p:cNvGrpSpPr/>
          <p:nvPr/>
        </p:nvGrpSpPr>
        <p:grpSpPr>
          <a:xfrm>
            <a:off x="-7876863" y="-10485130"/>
            <a:ext cx="16937859" cy="16937859"/>
            <a:chOff x="-5889174" y="-9656026"/>
            <a:chExt cx="16937859" cy="16937859"/>
          </a:xfrm>
        </p:grpSpPr>
        <p:sp>
          <p:nvSpPr>
            <p:cNvPr id="61" name="アーチ 60">
              <a:extLst>
                <a:ext uri="{FF2B5EF4-FFF2-40B4-BE49-F238E27FC236}">
                  <a16:creationId xmlns:a16="http://schemas.microsoft.com/office/drawing/2014/main" id="{D7094D3B-DA8E-9BA9-CA76-054646773BCE}"/>
                </a:ext>
              </a:extLst>
            </p:cNvPr>
            <p:cNvSpPr/>
            <p:nvPr/>
          </p:nvSpPr>
          <p:spPr>
            <a:xfrm flipV="1">
              <a:off x="-5889174" y="-9656026"/>
              <a:ext cx="16937859" cy="16937859"/>
            </a:xfrm>
            <a:prstGeom prst="blockArc">
              <a:avLst>
                <a:gd name="adj1" fmla="val 16494613"/>
                <a:gd name="adj2" fmla="val 18063825"/>
                <a:gd name="adj3" fmla="val 884"/>
              </a:avLst>
            </a:prstGeom>
            <a:gradFill flip="none" rotWithShape="1">
              <a:gsLst>
                <a:gs pos="39000">
                  <a:srgbClr val="EDF1F9"/>
                </a:gs>
                <a:gs pos="0">
                  <a:schemeClr val="accent5"/>
                </a:gs>
                <a:gs pos="57000">
                  <a:srgbClr val="FFFFFF"/>
                </a:gs>
                <a:gs pos="75000">
                  <a:schemeClr val="accent4">
                    <a:lumMod val="20000"/>
                    <a:lumOff val="80000"/>
                  </a:schemeClr>
                </a:gs>
                <a:gs pos="100000">
                  <a:srgbClr val="FFC000"/>
                </a:gs>
              </a:gsLst>
              <a:lin ang="0" scaled="1"/>
              <a:tileRect/>
            </a:gra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62" name="三角形 61">
              <a:extLst>
                <a:ext uri="{FF2B5EF4-FFF2-40B4-BE49-F238E27FC236}">
                  <a16:creationId xmlns:a16="http://schemas.microsoft.com/office/drawing/2014/main" id="{D312E08A-A51A-CA88-9662-F8B9B775B622}"/>
                </a:ext>
              </a:extLst>
            </p:cNvPr>
            <p:cNvSpPr/>
            <p:nvPr/>
          </p:nvSpPr>
          <p:spPr>
            <a:xfrm rot="3626280">
              <a:off x="6699716" y="5852667"/>
              <a:ext cx="526328" cy="275910"/>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sp>
        <p:nvSpPr>
          <p:cNvPr id="4" name="テキスト ボックス 3">
            <a:extLst>
              <a:ext uri="{FF2B5EF4-FFF2-40B4-BE49-F238E27FC236}">
                <a16:creationId xmlns:a16="http://schemas.microsoft.com/office/drawing/2014/main" id="{8B6C269A-CB48-E684-14A7-544FC9F4D3DE}"/>
              </a:ext>
            </a:extLst>
          </p:cNvPr>
          <p:cNvSpPr txBox="1"/>
          <p:nvPr/>
        </p:nvSpPr>
        <p:spPr>
          <a:xfrm>
            <a:off x="1869327" y="3820513"/>
            <a:ext cx="400918"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r>
              <a:rPr kumimoji="0" lang="en-US" altLang="ja-JP" b="1" kern="0" dirty="0">
                <a:solidFill>
                  <a:srgbClr val="000000"/>
                </a:solidFill>
                <a:latin typeface="Symbol" panose="05050102010706020507" pitchFamily="18" charset="2"/>
              </a:rPr>
              <a:t> </a:t>
            </a:r>
            <a:endParaRPr lang="ja-JP" altLang="en-US" kern="0" baseline="-25000" dirty="0">
              <a:solidFill>
                <a:srgbClr val="000000"/>
              </a:solidFill>
            </a:endParaRPr>
          </a:p>
        </p:txBody>
      </p:sp>
      <p:grpSp>
        <p:nvGrpSpPr>
          <p:cNvPr id="6" name="グループ化 5">
            <a:extLst>
              <a:ext uri="{FF2B5EF4-FFF2-40B4-BE49-F238E27FC236}">
                <a16:creationId xmlns:a16="http://schemas.microsoft.com/office/drawing/2014/main" id="{90A805A6-BC91-BA7A-9070-0078E194D375}"/>
              </a:ext>
            </a:extLst>
          </p:cNvPr>
          <p:cNvGrpSpPr/>
          <p:nvPr/>
        </p:nvGrpSpPr>
        <p:grpSpPr>
          <a:xfrm>
            <a:off x="2519844" y="5522112"/>
            <a:ext cx="1393945" cy="1033828"/>
            <a:chOff x="9358848" y="4891632"/>
            <a:chExt cx="1995580" cy="1480035"/>
          </a:xfrm>
        </p:grpSpPr>
        <p:grpSp>
          <p:nvGrpSpPr>
            <p:cNvPr id="7" name="グループ化 6">
              <a:extLst>
                <a:ext uri="{FF2B5EF4-FFF2-40B4-BE49-F238E27FC236}">
                  <a16:creationId xmlns:a16="http://schemas.microsoft.com/office/drawing/2014/main" id="{FB4DD17E-F3DC-8BBE-B779-EF83EB6AD498}"/>
                </a:ext>
              </a:extLst>
            </p:cNvPr>
            <p:cNvGrpSpPr/>
            <p:nvPr/>
          </p:nvGrpSpPr>
          <p:grpSpPr>
            <a:xfrm>
              <a:off x="9358848" y="5022486"/>
              <a:ext cx="1995580" cy="1295554"/>
              <a:chOff x="8113217" y="5327624"/>
              <a:chExt cx="1995580" cy="1295554"/>
            </a:xfrm>
          </p:grpSpPr>
          <p:cxnSp>
            <p:nvCxnSpPr>
              <p:cNvPr id="11" name="直線矢印コネクタ 10">
                <a:extLst>
                  <a:ext uri="{FF2B5EF4-FFF2-40B4-BE49-F238E27FC236}">
                    <a16:creationId xmlns:a16="http://schemas.microsoft.com/office/drawing/2014/main" id="{DEF7780D-B1C5-0A97-CDF4-500E7BCCB2B5}"/>
                  </a:ext>
                </a:extLst>
              </p:cNvPr>
              <p:cNvCxnSpPr>
                <a:cxnSpLocks/>
              </p:cNvCxnSpPr>
              <p:nvPr/>
            </p:nvCxnSpPr>
            <p:spPr>
              <a:xfrm flipV="1">
                <a:off x="8113217" y="6437955"/>
                <a:ext cx="804156" cy="4929"/>
              </a:xfrm>
              <a:prstGeom prst="straightConnector1">
                <a:avLst/>
              </a:prstGeom>
              <a:noFill/>
              <a:ln w="6350" cap="flat" cmpd="sng" algn="ctr">
                <a:solidFill>
                  <a:srgbClr val="000000"/>
                </a:solidFill>
                <a:prstDash val="solid"/>
                <a:miter lim="800000"/>
                <a:tailEnd type="triangle"/>
              </a:ln>
              <a:effectLst/>
            </p:spPr>
          </p:cxnSp>
          <p:cxnSp>
            <p:nvCxnSpPr>
              <p:cNvPr id="12" name="直線矢印コネクタ 11">
                <a:extLst>
                  <a:ext uri="{FF2B5EF4-FFF2-40B4-BE49-F238E27FC236}">
                    <a16:creationId xmlns:a16="http://schemas.microsoft.com/office/drawing/2014/main" id="{D2E6017E-DD10-0683-6877-540D5E217638}"/>
                  </a:ext>
                </a:extLst>
              </p:cNvPr>
              <p:cNvCxnSpPr>
                <a:cxnSpLocks/>
              </p:cNvCxnSpPr>
              <p:nvPr/>
            </p:nvCxnSpPr>
            <p:spPr>
              <a:xfrm>
                <a:off x="8923307" y="6435294"/>
                <a:ext cx="1079213" cy="187884"/>
              </a:xfrm>
              <a:prstGeom prst="straightConnector1">
                <a:avLst/>
              </a:prstGeom>
              <a:noFill/>
              <a:ln w="6350" cap="flat" cmpd="sng" algn="ctr">
                <a:solidFill>
                  <a:srgbClr val="000000"/>
                </a:solidFill>
                <a:prstDash val="solid"/>
                <a:miter lim="800000"/>
                <a:tailEnd type="triangle"/>
              </a:ln>
              <a:effectLst/>
            </p:spPr>
          </p:cxnSp>
          <p:cxnSp>
            <p:nvCxnSpPr>
              <p:cNvPr id="13" name="直線矢印コネクタ 12">
                <a:extLst>
                  <a:ext uri="{FF2B5EF4-FFF2-40B4-BE49-F238E27FC236}">
                    <a16:creationId xmlns:a16="http://schemas.microsoft.com/office/drawing/2014/main" id="{B31F636C-20FD-286D-8F24-E54D3C3D3348}"/>
                  </a:ext>
                </a:extLst>
              </p:cNvPr>
              <p:cNvCxnSpPr>
                <a:cxnSpLocks/>
              </p:cNvCxnSpPr>
              <p:nvPr/>
            </p:nvCxnSpPr>
            <p:spPr>
              <a:xfrm flipV="1">
                <a:off x="8892694" y="5327624"/>
                <a:ext cx="287333" cy="813329"/>
              </a:xfrm>
              <a:prstGeom prst="straightConnector1">
                <a:avLst/>
              </a:prstGeom>
              <a:noFill/>
              <a:ln w="6350" cap="flat" cmpd="sng" algn="ctr">
                <a:solidFill>
                  <a:srgbClr val="000000"/>
                </a:solidFill>
                <a:prstDash val="solid"/>
                <a:miter lim="800000"/>
                <a:tailEnd type="triangle"/>
              </a:ln>
              <a:effectLst/>
            </p:spPr>
          </p:cxnSp>
          <p:sp>
            <p:nvSpPr>
              <p:cNvPr id="14" name="円/楕円 13">
                <a:extLst>
                  <a:ext uri="{FF2B5EF4-FFF2-40B4-BE49-F238E27FC236}">
                    <a16:creationId xmlns:a16="http://schemas.microsoft.com/office/drawing/2014/main" id="{6B28E9D6-8B41-5B16-5E3B-60791FBEE141}"/>
                  </a:ext>
                </a:extLst>
              </p:cNvPr>
              <p:cNvSpPr/>
              <p:nvPr/>
            </p:nvSpPr>
            <p:spPr>
              <a:xfrm>
                <a:off x="8959857" y="555482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sp>
            <p:nvSpPr>
              <p:cNvPr id="15" name="円/楕円 13">
                <a:extLst>
                  <a:ext uri="{FF2B5EF4-FFF2-40B4-BE49-F238E27FC236}">
                    <a16:creationId xmlns:a16="http://schemas.microsoft.com/office/drawing/2014/main" id="{C3CCB3B3-F9C0-99F9-9E35-FC3651A03499}"/>
                  </a:ext>
                </a:extLst>
              </p:cNvPr>
              <p:cNvSpPr/>
              <p:nvPr/>
            </p:nvSpPr>
            <p:spPr>
              <a:xfrm>
                <a:off x="8763988" y="6085073"/>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dirty="0">
                  <a:solidFill>
                    <a:srgbClr val="FFFFFF"/>
                  </a:solidFill>
                </a:endParaRPr>
              </a:p>
            </p:txBody>
          </p:sp>
          <p:cxnSp>
            <p:nvCxnSpPr>
              <p:cNvPr id="16" name="直線コネクタ 15">
                <a:extLst>
                  <a:ext uri="{FF2B5EF4-FFF2-40B4-BE49-F238E27FC236}">
                    <a16:creationId xmlns:a16="http://schemas.microsoft.com/office/drawing/2014/main" id="{A8DDDE30-DC14-E415-27E4-E8E7A8B24BA9}"/>
                  </a:ext>
                </a:extLst>
              </p:cNvPr>
              <p:cNvCxnSpPr>
                <a:cxnSpLocks/>
              </p:cNvCxnSpPr>
              <p:nvPr/>
            </p:nvCxnSpPr>
            <p:spPr>
              <a:xfrm flipH="1">
                <a:off x="8813059" y="6232155"/>
                <a:ext cx="39555" cy="128160"/>
              </a:xfrm>
              <a:prstGeom prst="line">
                <a:avLst/>
              </a:prstGeom>
              <a:noFill/>
              <a:ln w="25400" cap="flat" cmpd="sng" algn="ctr">
                <a:solidFill>
                  <a:srgbClr val="FFFFFF"/>
                </a:solidFill>
                <a:prstDash val="solid"/>
                <a:miter lim="800000"/>
              </a:ln>
              <a:effectLst>
                <a:glow rad="12700">
                  <a:srgbClr val="FFFFFF"/>
                </a:glow>
              </a:effectLst>
            </p:spPr>
          </p:cxnSp>
          <p:sp>
            <p:nvSpPr>
              <p:cNvPr id="17" name="テキスト ボックス 16">
                <a:extLst>
                  <a:ext uri="{FF2B5EF4-FFF2-40B4-BE49-F238E27FC236}">
                    <a16:creationId xmlns:a16="http://schemas.microsoft.com/office/drawing/2014/main" id="{537CAAAE-FC40-F10A-DD74-53FF317488FC}"/>
                  </a:ext>
                </a:extLst>
              </p:cNvPr>
              <p:cNvSpPr txBox="1"/>
              <p:nvPr/>
            </p:nvSpPr>
            <p:spPr>
              <a:xfrm>
                <a:off x="9617235" y="5848503"/>
                <a:ext cx="491562" cy="528738"/>
              </a:xfrm>
              <a:prstGeom prst="rect">
                <a:avLst/>
              </a:prstGeom>
              <a:noFill/>
            </p:spPr>
            <p:txBody>
              <a:bodyPr wrap="none" rtlCol="0">
                <a:spAutoFit/>
              </a:bodyPr>
              <a:lstStyle/>
              <a:p>
                <a:pPr>
                  <a:defRPr/>
                </a:pPr>
                <a:r>
                  <a:rPr lang="en-US" altLang="ja-JP" kern="0" dirty="0">
                    <a:solidFill>
                      <a:prstClr val="black"/>
                    </a:solidFill>
                    <a:latin typeface="Symbol" pitchFamily="2" charset="2"/>
                  </a:rPr>
                  <a:t>L</a:t>
                </a:r>
                <a:endParaRPr lang="ja-JP" altLang="en-US" kern="0" baseline="30000">
                  <a:solidFill>
                    <a:prstClr val="black"/>
                  </a:solidFill>
                  <a:latin typeface="Symbol" pitchFamily="2" charset="2"/>
                </a:endParaRPr>
              </a:p>
            </p:txBody>
          </p:sp>
        </p:grpSp>
        <p:sp>
          <p:nvSpPr>
            <p:cNvPr id="8" name="テキスト ボックス 7">
              <a:extLst>
                <a:ext uri="{FF2B5EF4-FFF2-40B4-BE49-F238E27FC236}">
                  <a16:creationId xmlns:a16="http://schemas.microsoft.com/office/drawing/2014/main" id="{BD1EE31E-2BF3-8836-4612-9EAAF9353B55}"/>
                </a:ext>
              </a:extLst>
            </p:cNvPr>
            <p:cNvSpPr txBox="1"/>
            <p:nvPr/>
          </p:nvSpPr>
          <p:spPr>
            <a:xfrm>
              <a:off x="10568342" y="4891632"/>
              <a:ext cx="447958" cy="528738"/>
            </a:xfrm>
            <a:prstGeom prst="rect">
              <a:avLst/>
            </a:prstGeom>
            <a:noFill/>
          </p:spPr>
          <p:txBody>
            <a:bodyPr wrap="none" rtlCol="0">
              <a:spAutoFit/>
            </a:bodyPr>
            <a:lstStyle/>
            <a:p>
              <a:pPr>
                <a:defRPr/>
              </a:pPr>
              <a:r>
                <a:rPr lang="en-US" altLang="ja-JP" kern="0" dirty="0">
                  <a:solidFill>
                    <a:prstClr val="black"/>
                  </a:solidFill>
                </a:rPr>
                <a:t>p</a:t>
              </a:r>
              <a:endParaRPr lang="ja-JP" altLang="en-US" kern="0">
                <a:solidFill>
                  <a:prstClr val="black"/>
                </a:solidFill>
              </a:endParaRPr>
            </a:p>
          </p:txBody>
        </p:sp>
        <p:sp>
          <p:nvSpPr>
            <p:cNvPr id="9" name="円/楕円 24">
              <a:extLst>
                <a:ext uri="{FF2B5EF4-FFF2-40B4-BE49-F238E27FC236}">
                  <a16:creationId xmlns:a16="http://schemas.microsoft.com/office/drawing/2014/main" id="{667452B7-8A83-CC75-A1EE-EBAB99F42CAC}"/>
                </a:ext>
              </a:extLst>
            </p:cNvPr>
            <p:cNvSpPr/>
            <p:nvPr/>
          </p:nvSpPr>
          <p:spPr>
            <a:xfrm>
              <a:off x="9883687" y="6030415"/>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sp>
          <p:nvSpPr>
            <p:cNvPr id="10" name="円/楕円 24">
              <a:extLst>
                <a:ext uri="{FF2B5EF4-FFF2-40B4-BE49-F238E27FC236}">
                  <a16:creationId xmlns:a16="http://schemas.microsoft.com/office/drawing/2014/main" id="{8BAD734E-4B2D-0C48-AC4C-3638995A07D4}"/>
                </a:ext>
              </a:extLst>
            </p:cNvPr>
            <p:cNvSpPr/>
            <p:nvPr/>
          </p:nvSpPr>
          <p:spPr>
            <a:xfrm>
              <a:off x="10736736" y="6134083"/>
              <a:ext cx="237584" cy="237584"/>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umimoji="0" kern="0" dirty="0">
                <a:solidFill>
                  <a:srgbClr val="FFFFFF"/>
                </a:solidFill>
                <a:latin typeface="Meiryo"/>
              </a:endParaRPr>
            </a:p>
          </p:txBody>
        </p:sp>
      </p:grpSp>
      <p:grpSp>
        <p:nvGrpSpPr>
          <p:cNvPr id="20" name="グループ化 19">
            <a:extLst>
              <a:ext uri="{FF2B5EF4-FFF2-40B4-BE49-F238E27FC236}">
                <a16:creationId xmlns:a16="http://schemas.microsoft.com/office/drawing/2014/main" id="{5EDB1A23-3706-E5CF-C06E-F807B07F6558}"/>
              </a:ext>
            </a:extLst>
          </p:cNvPr>
          <p:cNvGrpSpPr/>
          <p:nvPr/>
        </p:nvGrpSpPr>
        <p:grpSpPr>
          <a:xfrm>
            <a:off x="329744" y="1294630"/>
            <a:ext cx="4392778" cy="3586608"/>
            <a:chOff x="1883746" y="2538223"/>
            <a:chExt cx="4392778" cy="3586608"/>
          </a:xfrm>
        </p:grpSpPr>
        <p:sp>
          <p:nvSpPr>
            <p:cNvPr id="21" name="テキスト ボックス 20">
              <a:extLst>
                <a:ext uri="{FF2B5EF4-FFF2-40B4-BE49-F238E27FC236}">
                  <a16:creationId xmlns:a16="http://schemas.microsoft.com/office/drawing/2014/main" id="{EECE6847-815D-1304-90D0-557ACAA6BA93}"/>
                </a:ext>
              </a:extLst>
            </p:cNvPr>
            <p:cNvSpPr txBox="1"/>
            <p:nvPr/>
          </p:nvSpPr>
          <p:spPr>
            <a:xfrm>
              <a:off x="5769485" y="5460773"/>
              <a:ext cx="507039" cy="369332"/>
            </a:xfrm>
            <a:prstGeom prst="rect">
              <a:avLst/>
            </a:prstGeom>
            <a:noFill/>
          </p:spPr>
          <p:txBody>
            <a:bodyPr wrap="square">
              <a:spAutoFit/>
            </a:bodyPr>
            <a:lstStyle/>
            <a:p>
              <a:pPr>
                <a:defRPr/>
              </a:pPr>
              <a:r>
                <a:rPr kumimoji="0" lang="en-US" altLang="ja-JP" b="1" i="1" kern="0" dirty="0">
                  <a:solidFill>
                    <a:srgbClr val="000000"/>
                  </a:solidFill>
                  <a:latin typeface="Symbol" panose="05050102010706020507" pitchFamily="18" charset="2"/>
                </a:rPr>
                <a:t> r</a:t>
              </a:r>
              <a:endParaRPr lang="ja-JP" altLang="en-US" i="1" kern="0" dirty="0">
                <a:solidFill>
                  <a:srgbClr val="000000"/>
                </a:solidFill>
                <a:latin typeface="Meiryo"/>
              </a:endParaRPr>
            </a:p>
          </p:txBody>
        </p:sp>
        <p:cxnSp>
          <p:nvCxnSpPr>
            <p:cNvPr id="22" name="直線矢印コネクタ 21">
              <a:extLst>
                <a:ext uri="{FF2B5EF4-FFF2-40B4-BE49-F238E27FC236}">
                  <a16:creationId xmlns:a16="http://schemas.microsoft.com/office/drawing/2014/main" id="{BD0CC5E4-E10F-BE06-3DAA-E92DAC6F4C06}"/>
                </a:ext>
              </a:extLst>
            </p:cNvPr>
            <p:cNvCxnSpPr>
              <a:cxnSpLocks/>
            </p:cNvCxnSpPr>
            <p:nvPr/>
          </p:nvCxnSpPr>
          <p:spPr>
            <a:xfrm>
              <a:off x="2532286" y="5421277"/>
              <a:ext cx="3534748" cy="0"/>
            </a:xfrm>
            <a:prstGeom prst="straightConnector1">
              <a:avLst/>
            </a:prstGeom>
            <a:noFill/>
            <a:ln w="19050" cap="flat" cmpd="sng" algn="ctr">
              <a:solidFill>
                <a:srgbClr val="000000"/>
              </a:solidFill>
              <a:prstDash val="solid"/>
              <a:miter lim="800000"/>
              <a:headEnd type="none" w="med" len="med"/>
              <a:tailEnd type="arrow" w="med" len="med"/>
            </a:ln>
            <a:effectLst/>
          </p:spPr>
        </p:cxnSp>
        <p:sp>
          <p:nvSpPr>
            <p:cNvPr id="23" name="テキスト ボックス 22">
              <a:extLst>
                <a:ext uri="{FF2B5EF4-FFF2-40B4-BE49-F238E27FC236}">
                  <a16:creationId xmlns:a16="http://schemas.microsoft.com/office/drawing/2014/main" id="{4154BE9B-6535-7D05-957F-05A50D190DF3}"/>
                </a:ext>
              </a:extLst>
            </p:cNvPr>
            <p:cNvSpPr txBox="1"/>
            <p:nvPr/>
          </p:nvSpPr>
          <p:spPr>
            <a:xfrm>
              <a:off x="2186150" y="5304015"/>
              <a:ext cx="346136" cy="369332"/>
            </a:xfrm>
            <a:prstGeom prst="rect">
              <a:avLst/>
            </a:prstGeom>
            <a:noFill/>
          </p:spPr>
          <p:txBody>
            <a:bodyPr wrap="square">
              <a:spAutoFit/>
            </a:bodyPr>
            <a:lstStyle/>
            <a:p>
              <a:pPr>
                <a:defRPr/>
              </a:pPr>
              <a:r>
                <a:rPr lang="en-US" altLang="ja-JP" b="1" dirty="0">
                  <a:solidFill>
                    <a:srgbClr val="000000"/>
                  </a:solidFill>
                  <a:latin typeface="Meiryo"/>
                </a:rPr>
                <a:t>0</a:t>
              </a:r>
              <a:endParaRPr lang="ja-JP" altLang="en-US" dirty="0">
                <a:solidFill>
                  <a:srgbClr val="000000"/>
                </a:solidFill>
                <a:latin typeface="Meiryo"/>
              </a:endParaRPr>
            </a:p>
          </p:txBody>
        </p:sp>
        <p:cxnSp>
          <p:nvCxnSpPr>
            <p:cNvPr id="24" name="直線コネクタ 23">
              <a:extLst>
                <a:ext uri="{FF2B5EF4-FFF2-40B4-BE49-F238E27FC236}">
                  <a16:creationId xmlns:a16="http://schemas.microsoft.com/office/drawing/2014/main" id="{BE314803-E311-A8C4-BD65-6012F1A8DBA0}"/>
                </a:ext>
              </a:extLst>
            </p:cNvPr>
            <p:cNvCxnSpPr>
              <a:cxnSpLocks/>
            </p:cNvCxnSpPr>
            <p:nvPr/>
          </p:nvCxnSpPr>
          <p:spPr>
            <a:xfrm flipV="1">
              <a:off x="2532286" y="3116702"/>
              <a:ext cx="0" cy="3008129"/>
            </a:xfrm>
            <a:prstGeom prst="line">
              <a:avLst/>
            </a:prstGeom>
            <a:noFill/>
            <a:ln w="19050" cap="flat" cmpd="sng" algn="ctr">
              <a:solidFill>
                <a:srgbClr val="000000"/>
              </a:solidFill>
              <a:prstDash val="solid"/>
              <a:miter lim="800000"/>
              <a:headEnd type="none" w="med" len="med"/>
              <a:tailEnd type="arrow" w="med" len="med"/>
            </a:ln>
            <a:effectLst/>
          </p:spPr>
        </p:cxnSp>
        <p:sp>
          <p:nvSpPr>
            <p:cNvPr id="25" name="テキスト ボックス 24">
              <a:extLst>
                <a:ext uri="{FF2B5EF4-FFF2-40B4-BE49-F238E27FC236}">
                  <a16:creationId xmlns:a16="http://schemas.microsoft.com/office/drawing/2014/main" id="{581FE3EB-5D2F-C0C6-DAAC-4D90D703443F}"/>
                </a:ext>
              </a:extLst>
            </p:cNvPr>
            <p:cNvSpPr txBox="1"/>
            <p:nvPr/>
          </p:nvSpPr>
          <p:spPr>
            <a:xfrm rot="16200000">
              <a:off x="470126" y="3951843"/>
              <a:ext cx="3165793" cy="338554"/>
            </a:xfrm>
            <a:prstGeom prst="rect">
              <a:avLst/>
            </a:prstGeom>
            <a:noFill/>
          </p:spPr>
          <p:txBody>
            <a:bodyPr wrap="square">
              <a:spAutoFit/>
            </a:bodyPr>
            <a:lstStyle/>
            <a:p>
              <a:pPr>
                <a:defRPr/>
              </a:pPr>
              <a:r>
                <a:rPr lang="en-US" altLang="ja-JP" sz="1600" b="1" dirty="0">
                  <a:solidFill>
                    <a:srgbClr val="000000"/>
                  </a:solidFill>
                  <a:latin typeface="Symbol" pitchFamily="2" charset="2"/>
                </a:rPr>
                <a:t>L</a:t>
              </a:r>
              <a:r>
                <a:rPr lang="en-US" altLang="ja-JP" sz="1600" b="1" dirty="0">
                  <a:solidFill>
                    <a:srgbClr val="000000"/>
                  </a:solidFill>
                  <a:latin typeface="Meiryo"/>
                </a:rPr>
                <a:t> single particle energy</a:t>
              </a:r>
              <a:endParaRPr lang="ja-JP" altLang="en-US" sz="1600" b="1" dirty="0">
                <a:solidFill>
                  <a:srgbClr val="000000"/>
                </a:solidFill>
                <a:latin typeface="Meiryo"/>
              </a:endParaRPr>
            </a:p>
          </p:txBody>
        </p:sp>
      </p:grpSp>
      <p:grpSp>
        <p:nvGrpSpPr>
          <p:cNvPr id="135" name="グループ化 134">
            <a:extLst>
              <a:ext uri="{FF2B5EF4-FFF2-40B4-BE49-F238E27FC236}">
                <a16:creationId xmlns:a16="http://schemas.microsoft.com/office/drawing/2014/main" id="{7F8AD315-631E-24DD-9E81-F14A7B5FFDD7}"/>
              </a:ext>
            </a:extLst>
          </p:cNvPr>
          <p:cNvGrpSpPr/>
          <p:nvPr/>
        </p:nvGrpSpPr>
        <p:grpSpPr>
          <a:xfrm>
            <a:off x="991348" y="5625637"/>
            <a:ext cx="4484896" cy="742565"/>
            <a:chOff x="2257478" y="4725829"/>
            <a:chExt cx="4484896" cy="742565"/>
          </a:xfrm>
        </p:grpSpPr>
        <p:sp>
          <p:nvSpPr>
            <p:cNvPr id="27" name="テキスト ボックス 26">
              <a:extLst>
                <a:ext uri="{FF2B5EF4-FFF2-40B4-BE49-F238E27FC236}">
                  <a16:creationId xmlns:a16="http://schemas.microsoft.com/office/drawing/2014/main" id="{08CCDE00-EC86-5D45-86B1-9676518DEA18}"/>
                </a:ext>
              </a:extLst>
            </p:cNvPr>
            <p:cNvSpPr txBox="1"/>
            <p:nvPr/>
          </p:nvSpPr>
          <p:spPr>
            <a:xfrm>
              <a:off x="5552625" y="4907186"/>
              <a:ext cx="1189749" cy="307777"/>
            </a:xfrm>
            <a:prstGeom prst="rect">
              <a:avLst/>
            </a:prstGeom>
            <a:noFill/>
          </p:spPr>
          <p:txBody>
            <a:bodyPr wrap="none" rtlCol="0">
              <a:spAutoFit/>
            </a:bodyPr>
            <a:lstStyle/>
            <a:p>
              <a:r>
                <a:rPr lang="en-US" altLang="ja-JP" sz="1400" b="1" dirty="0"/>
                <a:t>Momentum</a:t>
              </a:r>
              <a:r>
                <a:rPr lang="ja-JP" altLang="en-US" sz="1400" b="1"/>
                <a:t> </a:t>
              </a:r>
              <a:endParaRPr lang="en-US" altLang="ja-JP" sz="1400" b="1" dirty="0"/>
            </a:p>
          </p:txBody>
        </p:sp>
        <p:grpSp>
          <p:nvGrpSpPr>
            <p:cNvPr id="134" name="グループ化 133">
              <a:extLst>
                <a:ext uri="{FF2B5EF4-FFF2-40B4-BE49-F238E27FC236}">
                  <a16:creationId xmlns:a16="http://schemas.microsoft.com/office/drawing/2014/main" id="{31E29031-8D26-E739-4FBB-C727EEE42720}"/>
                </a:ext>
              </a:extLst>
            </p:cNvPr>
            <p:cNvGrpSpPr/>
            <p:nvPr/>
          </p:nvGrpSpPr>
          <p:grpSpPr>
            <a:xfrm>
              <a:off x="2257478" y="4725829"/>
              <a:ext cx="4322582" cy="742565"/>
              <a:chOff x="2257478" y="4725829"/>
              <a:chExt cx="4322582" cy="742565"/>
            </a:xfrm>
          </p:grpSpPr>
          <p:cxnSp>
            <p:nvCxnSpPr>
              <p:cNvPr id="26" name="直線矢印コネクタ 25">
                <a:extLst>
                  <a:ext uri="{FF2B5EF4-FFF2-40B4-BE49-F238E27FC236}">
                    <a16:creationId xmlns:a16="http://schemas.microsoft.com/office/drawing/2014/main" id="{0D891A05-9183-D7DA-3F4D-4F1EA0F1681D}"/>
                  </a:ext>
                </a:extLst>
              </p:cNvPr>
              <p:cNvCxnSpPr>
                <a:cxnSpLocks/>
              </p:cNvCxnSpPr>
              <p:nvPr/>
            </p:nvCxnSpPr>
            <p:spPr>
              <a:xfrm>
                <a:off x="2257478" y="4929969"/>
                <a:ext cx="3571297" cy="0"/>
              </a:xfrm>
              <a:prstGeom prst="straightConnector1">
                <a:avLst/>
              </a:prstGeom>
              <a:noFill/>
              <a:ln w="19050" cap="flat" cmpd="sng" algn="ctr">
                <a:solidFill>
                  <a:srgbClr val="000000"/>
                </a:solidFill>
                <a:prstDash val="solid"/>
                <a:miter lim="800000"/>
                <a:headEnd type="none" w="med" len="med"/>
                <a:tailEnd type="arrow" w="med" len="med"/>
              </a:ln>
              <a:effectLst/>
            </p:spPr>
          </p:cxnSp>
          <p:cxnSp>
            <p:nvCxnSpPr>
              <p:cNvPr id="28" name="直線コネクタ 27">
                <a:extLst>
                  <a:ext uri="{FF2B5EF4-FFF2-40B4-BE49-F238E27FC236}">
                    <a16:creationId xmlns:a16="http://schemas.microsoft.com/office/drawing/2014/main" id="{C162E612-C7C5-A5FD-3A3C-288A0C9B91A2}"/>
                  </a:ext>
                </a:extLst>
              </p:cNvPr>
              <p:cNvCxnSpPr/>
              <p:nvPr/>
            </p:nvCxnSpPr>
            <p:spPr>
              <a:xfrm>
                <a:off x="3097054" y="4740216"/>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9262CEF1-C183-FCE6-70D7-511357B61E07}"/>
                  </a:ext>
                </a:extLst>
              </p:cNvPr>
              <p:cNvSpPr txBox="1"/>
              <p:nvPr/>
            </p:nvSpPr>
            <p:spPr>
              <a:xfrm>
                <a:off x="2635952" y="5034567"/>
                <a:ext cx="1287532" cy="369332"/>
              </a:xfrm>
              <a:prstGeom prst="rect">
                <a:avLst/>
              </a:prstGeom>
              <a:noFill/>
            </p:spPr>
            <p:txBody>
              <a:bodyPr wrap="none" rtlCol="0">
                <a:spAutoFit/>
              </a:bodyPr>
              <a:lstStyle/>
              <a:p>
                <a:r>
                  <a:rPr lang="en-US" altLang="ja-JP" dirty="0"/>
                  <a:t>270 MeV/c</a:t>
                </a:r>
                <a:endParaRPr lang="ja-JP" altLang="en-US"/>
              </a:p>
            </p:txBody>
          </p:sp>
          <p:cxnSp>
            <p:nvCxnSpPr>
              <p:cNvPr id="30" name="直線コネクタ 29">
                <a:extLst>
                  <a:ext uri="{FF2B5EF4-FFF2-40B4-BE49-F238E27FC236}">
                    <a16:creationId xmlns:a16="http://schemas.microsoft.com/office/drawing/2014/main" id="{41E9B808-3238-7133-A08A-15938ED9475F}"/>
                  </a:ext>
                </a:extLst>
              </p:cNvPr>
              <p:cNvCxnSpPr/>
              <p:nvPr/>
            </p:nvCxnSpPr>
            <p:spPr>
              <a:xfrm>
                <a:off x="5550807" y="4725829"/>
                <a:ext cx="0" cy="328533"/>
              </a:xfrm>
              <a:prstGeom prst="line">
                <a:avLst/>
              </a:prstGeom>
              <a:ln w="38100"/>
            </p:spPr>
            <p:style>
              <a:lnRef idx="1">
                <a:schemeClr val="dk1"/>
              </a:lnRef>
              <a:fillRef idx="0">
                <a:schemeClr val="dk1"/>
              </a:fillRef>
              <a:effectRef idx="0">
                <a:schemeClr val="dk1"/>
              </a:effectRef>
              <a:fontRef idx="minor">
                <a:schemeClr val="tx1"/>
              </a:fontRef>
            </p:style>
          </p:cxnSp>
          <p:sp>
            <p:nvSpPr>
              <p:cNvPr id="31" name="テキスト ボックス 30">
                <a:extLst>
                  <a:ext uri="{FF2B5EF4-FFF2-40B4-BE49-F238E27FC236}">
                    <a16:creationId xmlns:a16="http://schemas.microsoft.com/office/drawing/2014/main" id="{72DF3D8B-C5AC-AAD8-5023-F4DB28320994}"/>
                  </a:ext>
                </a:extLst>
              </p:cNvPr>
              <p:cNvSpPr txBox="1"/>
              <p:nvPr/>
            </p:nvSpPr>
            <p:spPr>
              <a:xfrm>
                <a:off x="5292528" y="5099062"/>
                <a:ext cx="1287532" cy="369332"/>
              </a:xfrm>
              <a:prstGeom prst="rect">
                <a:avLst/>
              </a:prstGeom>
              <a:noFill/>
            </p:spPr>
            <p:txBody>
              <a:bodyPr wrap="none" rtlCol="0">
                <a:spAutoFit/>
              </a:bodyPr>
              <a:lstStyle/>
              <a:p>
                <a:r>
                  <a:rPr lang="en-US" altLang="ja-JP" dirty="0"/>
                  <a:t>570 MeV/c</a:t>
                </a:r>
                <a:endParaRPr lang="ja-JP" altLang="en-US"/>
              </a:p>
            </p:txBody>
          </p:sp>
        </p:grpSp>
      </p:grpSp>
      <p:sp>
        <p:nvSpPr>
          <p:cNvPr id="32" name="テキスト ボックス 31">
            <a:extLst>
              <a:ext uri="{FF2B5EF4-FFF2-40B4-BE49-F238E27FC236}">
                <a16:creationId xmlns:a16="http://schemas.microsoft.com/office/drawing/2014/main" id="{D04A19E7-8C86-E585-776D-887D20906C7F}"/>
              </a:ext>
            </a:extLst>
          </p:cNvPr>
          <p:cNvSpPr txBox="1"/>
          <p:nvPr/>
        </p:nvSpPr>
        <p:spPr>
          <a:xfrm>
            <a:off x="4014280" y="4574845"/>
            <a:ext cx="611296" cy="369332"/>
          </a:xfrm>
          <a:prstGeom prst="rect">
            <a:avLst/>
          </a:prstGeom>
          <a:noFill/>
        </p:spPr>
        <p:txBody>
          <a:bodyPr wrap="square">
            <a:spAutoFit/>
          </a:bodyPr>
          <a:lstStyle/>
          <a:p>
            <a:r>
              <a:rPr kumimoji="0" lang="en-US" altLang="ja-JP" b="1" kern="0" dirty="0">
                <a:solidFill>
                  <a:srgbClr val="000000"/>
                </a:solidFill>
                <a:latin typeface="Symbol" panose="05050102010706020507" pitchFamily="18" charset="2"/>
              </a:rPr>
              <a:t>5</a:t>
            </a:r>
            <a:r>
              <a:rPr kumimoji="0" lang="en-US" altLang="ja-JP" b="1" i="1" kern="0" dirty="0">
                <a:solidFill>
                  <a:srgbClr val="000000"/>
                </a:solidFill>
                <a:latin typeface="Symbol" panose="05050102010706020507" pitchFamily="18" charset="2"/>
              </a:rPr>
              <a:t>r</a:t>
            </a:r>
            <a:r>
              <a:rPr kumimoji="0" lang="en-US" altLang="ja-JP" b="1" kern="0" baseline="-25000" dirty="0">
                <a:solidFill>
                  <a:srgbClr val="000000"/>
                </a:solidFill>
                <a:latin typeface="Symbol" panose="05050102010706020507" pitchFamily="18" charset="2"/>
              </a:rPr>
              <a:t>0</a:t>
            </a:r>
            <a:endParaRPr lang="ja-JP" altLang="en-US"/>
          </a:p>
        </p:txBody>
      </p:sp>
      <p:cxnSp>
        <p:nvCxnSpPr>
          <p:cNvPr id="33" name="直線コネクタ 32">
            <a:extLst>
              <a:ext uri="{FF2B5EF4-FFF2-40B4-BE49-F238E27FC236}">
                <a16:creationId xmlns:a16="http://schemas.microsoft.com/office/drawing/2014/main" id="{5D8A48AA-412F-0353-5F22-B6DAD95CD62F}"/>
              </a:ext>
            </a:extLst>
          </p:cNvPr>
          <p:cNvCxnSpPr>
            <a:cxnSpLocks/>
          </p:cNvCxnSpPr>
          <p:nvPr/>
        </p:nvCxnSpPr>
        <p:spPr>
          <a:xfrm>
            <a:off x="1870060" y="2687494"/>
            <a:ext cx="0" cy="2094086"/>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A7A9B303-2CBD-A3A1-D1C7-E9362AC21232}"/>
              </a:ext>
            </a:extLst>
          </p:cNvPr>
          <p:cNvCxnSpPr>
            <a:cxnSpLocks/>
          </p:cNvCxnSpPr>
          <p:nvPr/>
        </p:nvCxnSpPr>
        <p:spPr>
          <a:xfrm>
            <a:off x="4187929" y="2037931"/>
            <a:ext cx="0" cy="253617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FE1DF4A9-3596-5595-2468-0F10276DC429}"/>
              </a:ext>
            </a:extLst>
          </p:cNvPr>
          <p:cNvSpPr txBox="1"/>
          <p:nvPr/>
        </p:nvSpPr>
        <p:spPr>
          <a:xfrm>
            <a:off x="1116892" y="5003963"/>
            <a:ext cx="2925801"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free space</a:t>
            </a:r>
            <a:endParaRPr lang="ja-JP" altLang="en-US" sz="2000" b="1" u="sng">
              <a:solidFill>
                <a:srgbClr val="C00000"/>
              </a:solidFill>
              <a:latin typeface="Meiryo"/>
            </a:endParaRPr>
          </a:p>
        </p:txBody>
      </p:sp>
      <p:cxnSp>
        <p:nvCxnSpPr>
          <p:cNvPr id="138" name="直線矢印コネクタ 137">
            <a:extLst>
              <a:ext uri="{FF2B5EF4-FFF2-40B4-BE49-F238E27FC236}">
                <a16:creationId xmlns:a16="http://schemas.microsoft.com/office/drawing/2014/main" id="{B3351ED9-1F37-2B99-E01C-1C112A38642C}"/>
              </a:ext>
            </a:extLst>
          </p:cNvPr>
          <p:cNvCxnSpPr/>
          <p:nvPr/>
        </p:nvCxnSpPr>
        <p:spPr>
          <a:xfrm>
            <a:off x="991347" y="5085190"/>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39" name="直線矢印コネクタ 138">
            <a:extLst>
              <a:ext uri="{FF2B5EF4-FFF2-40B4-BE49-F238E27FC236}">
                <a16:creationId xmlns:a16="http://schemas.microsoft.com/office/drawing/2014/main" id="{04F7F161-9367-462E-6737-F8FC13D22C09}"/>
              </a:ext>
            </a:extLst>
          </p:cNvPr>
          <p:cNvCxnSpPr>
            <a:cxnSpLocks/>
          </p:cNvCxnSpPr>
          <p:nvPr/>
        </p:nvCxnSpPr>
        <p:spPr>
          <a:xfrm flipV="1">
            <a:off x="986991" y="5773172"/>
            <a:ext cx="0" cy="752372"/>
          </a:xfrm>
          <a:prstGeom prst="straightConnector1">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0" name="テキスト ボックス 139">
            <a:extLst>
              <a:ext uri="{FF2B5EF4-FFF2-40B4-BE49-F238E27FC236}">
                <a16:creationId xmlns:a16="http://schemas.microsoft.com/office/drawing/2014/main" id="{A5EBDD97-8373-B4E4-DB35-0B9384D9F649}"/>
              </a:ext>
            </a:extLst>
          </p:cNvPr>
          <p:cNvSpPr txBox="1"/>
          <p:nvPr/>
        </p:nvSpPr>
        <p:spPr>
          <a:xfrm rot="16200000">
            <a:off x="233573" y="5064035"/>
            <a:ext cx="1003801" cy="338554"/>
          </a:xfrm>
          <a:prstGeom prst="rect">
            <a:avLst/>
          </a:prstGeom>
          <a:noFill/>
        </p:spPr>
        <p:txBody>
          <a:bodyPr wrap="none" rtlCol="0">
            <a:spAutoFit/>
          </a:bodyPr>
          <a:lstStyle/>
          <a:p>
            <a:r>
              <a:rPr lang="en-US" altLang="ja-JP" sz="1600" dirty="0"/>
              <a:t>repulsive</a:t>
            </a:r>
            <a:endParaRPr lang="ja-JP" altLang="en-US" sz="1600"/>
          </a:p>
        </p:txBody>
      </p:sp>
      <p:sp>
        <p:nvSpPr>
          <p:cNvPr id="141" name="テキスト ボックス 140">
            <a:extLst>
              <a:ext uri="{FF2B5EF4-FFF2-40B4-BE49-F238E27FC236}">
                <a16:creationId xmlns:a16="http://schemas.microsoft.com/office/drawing/2014/main" id="{B5720210-DEC3-334B-EA42-8901E39FD9C4}"/>
              </a:ext>
            </a:extLst>
          </p:cNvPr>
          <p:cNvSpPr txBox="1"/>
          <p:nvPr/>
        </p:nvSpPr>
        <p:spPr>
          <a:xfrm rot="16200000">
            <a:off x="222513" y="6073593"/>
            <a:ext cx="1018227" cy="338554"/>
          </a:xfrm>
          <a:prstGeom prst="rect">
            <a:avLst/>
          </a:prstGeom>
          <a:noFill/>
        </p:spPr>
        <p:txBody>
          <a:bodyPr wrap="none" rtlCol="0">
            <a:spAutoFit/>
          </a:bodyPr>
          <a:lstStyle/>
          <a:p>
            <a:r>
              <a:rPr lang="en-US" altLang="ja-JP" sz="1600" dirty="0"/>
              <a:t>attractive</a:t>
            </a:r>
            <a:endParaRPr lang="ja-JP" altLang="en-US" sz="1600"/>
          </a:p>
        </p:txBody>
      </p:sp>
      <p:sp>
        <p:nvSpPr>
          <p:cNvPr id="142" name="テキスト ボックス 141">
            <a:extLst>
              <a:ext uri="{FF2B5EF4-FFF2-40B4-BE49-F238E27FC236}">
                <a16:creationId xmlns:a16="http://schemas.microsoft.com/office/drawing/2014/main" id="{E6A80BBF-61D2-46F2-BE18-88F8FF050109}"/>
              </a:ext>
            </a:extLst>
          </p:cNvPr>
          <p:cNvSpPr txBox="1"/>
          <p:nvPr/>
        </p:nvSpPr>
        <p:spPr>
          <a:xfrm>
            <a:off x="251857" y="1160245"/>
            <a:ext cx="3732112" cy="400110"/>
          </a:xfrm>
          <a:prstGeom prst="rect">
            <a:avLst/>
          </a:prstGeom>
          <a:noFill/>
        </p:spPr>
        <p:txBody>
          <a:bodyPr wrap="none" rtlCol="0">
            <a:spAutoFit/>
          </a:bodyPr>
          <a:lstStyle/>
          <a:p>
            <a:r>
              <a:rPr lang="en-US" altLang="ja-JP" sz="2000" b="1" u="sng" dirty="0">
                <a:solidFill>
                  <a:srgbClr val="C00000"/>
                </a:solidFill>
                <a:latin typeface="Symbol" pitchFamily="2" charset="2"/>
              </a:rPr>
              <a:t>L</a:t>
            </a:r>
            <a:r>
              <a:rPr lang="en-US" altLang="ja-JP" sz="2000" b="1" u="sng" dirty="0">
                <a:solidFill>
                  <a:srgbClr val="C00000"/>
                </a:solidFill>
                <a:latin typeface="Meiryo"/>
              </a:rPr>
              <a:t>N int. in nuclear medium</a:t>
            </a:r>
            <a:endParaRPr lang="ja-JP" altLang="en-US" sz="2000" b="1" u="sng">
              <a:solidFill>
                <a:srgbClr val="C00000"/>
              </a:solidFill>
              <a:latin typeface="Meiryo"/>
            </a:endParaRPr>
          </a:p>
        </p:txBody>
      </p:sp>
      <p:sp>
        <p:nvSpPr>
          <p:cNvPr id="143" name="テキスト ボックス 142">
            <a:extLst>
              <a:ext uri="{FF2B5EF4-FFF2-40B4-BE49-F238E27FC236}">
                <a16:creationId xmlns:a16="http://schemas.microsoft.com/office/drawing/2014/main" id="{FB4F62DF-FA82-EF6F-8B73-252D3ABC956E}"/>
              </a:ext>
            </a:extLst>
          </p:cNvPr>
          <p:cNvSpPr txBox="1"/>
          <p:nvPr/>
        </p:nvSpPr>
        <p:spPr>
          <a:xfrm>
            <a:off x="5422822" y="4880898"/>
            <a:ext cx="2787943" cy="338554"/>
          </a:xfrm>
          <a:prstGeom prst="rect">
            <a:avLst/>
          </a:prstGeom>
          <a:noFill/>
        </p:spPr>
        <p:txBody>
          <a:bodyPr wrap="none" rtlCol="0">
            <a:spAutoFit/>
          </a:bodyPr>
          <a:lstStyle/>
          <a:p>
            <a:r>
              <a:rPr lang="en-US" altLang="ja-JP" sz="1600" b="1" u="sng" dirty="0">
                <a:solidFill>
                  <a:srgbClr val="000000"/>
                </a:solidFill>
                <a:latin typeface="Meiryo"/>
              </a:rPr>
              <a:t>(1) </a:t>
            </a:r>
            <a:r>
              <a:rPr lang="en-US" altLang="ja-JP" sz="1600" b="1" u="sng" dirty="0">
                <a:solidFill>
                  <a:srgbClr val="000000"/>
                </a:solidFill>
                <a:latin typeface="Symbol" pitchFamily="2" charset="2"/>
              </a:rPr>
              <a:t>L</a:t>
            </a:r>
            <a:r>
              <a:rPr lang="en-US" altLang="ja-JP" sz="1600" b="1" u="sng" dirty="0">
                <a:solidFill>
                  <a:srgbClr val="000000"/>
                </a:solidFill>
                <a:latin typeface="Meiryo"/>
              </a:rPr>
              <a:t>N int. in free space</a:t>
            </a:r>
            <a:endParaRPr lang="ja-JP" altLang="en-US" sz="1600" b="1" u="sng">
              <a:solidFill>
                <a:srgbClr val="000000"/>
              </a:solidFill>
              <a:latin typeface="Meiryo"/>
            </a:endParaRPr>
          </a:p>
        </p:txBody>
      </p:sp>
      <p:cxnSp>
        <p:nvCxnSpPr>
          <p:cNvPr id="145" name="直線矢印コネクタ 144">
            <a:extLst>
              <a:ext uri="{FF2B5EF4-FFF2-40B4-BE49-F238E27FC236}">
                <a16:creationId xmlns:a16="http://schemas.microsoft.com/office/drawing/2014/main" id="{DD3D3078-636B-7A9D-C7A2-2274B9C397CB}"/>
              </a:ext>
            </a:extLst>
          </p:cNvPr>
          <p:cNvCxnSpPr/>
          <p:nvPr/>
        </p:nvCxnSpPr>
        <p:spPr>
          <a:xfrm flipH="1" flipV="1">
            <a:off x="3423435" y="4245089"/>
            <a:ext cx="602962" cy="13949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6" name="三角形 145">
            <a:extLst>
              <a:ext uri="{FF2B5EF4-FFF2-40B4-BE49-F238E27FC236}">
                <a16:creationId xmlns:a16="http://schemas.microsoft.com/office/drawing/2014/main" id="{D8D89651-A83F-83A1-DDE8-209DC7F676B1}"/>
              </a:ext>
            </a:extLst>
          </p:cNvPr>
          <p:cNvSpPr/>
          <p:nvPr/>
        </p:nvSpPr>
        <p:spPr>
          <a:xfrm rot="3400876">
            <a:off x="4337956" y="3637828"/>
            <a:ext cx="232433" cy="121845"/>
          </a:xfrm>
          <a:prstGeom prst="triangle">
            <a:avLst/>
          </a:prstGeom>
          <a:solidFill>
            <a:srgbClr val="FFC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147" name="テキスト ボックス 146">
            <a:extLst>
              <a:ext uri="{FF2B5EF4-FFF2-40B4-BE49-F238E27FC236}">
                <a16:creationId xmlns:a16="http://schemas.microsoft.com/office/drawing/2014/main" id="{2D01B9E8-D2C0-140A-2352-05C30DA5A545}"/>
              </a:ext>
            </a:extLst>
          </p:cNvPr>
          <p:cNvSpPr txBox="1"/>
          <p:nvPr/>
        </p:nvSpPr>
        <p:spPr>
          <a:xfrm>
            <a:off x="5354119" y="2922260"/>
            <a:ext cx="3065263" cy="369332"/>
          </a:xfrm>
          <a:prstGeom prst="rect">
            <a:avLst/>
          </a:prstGeom>
          <a:noFill/>
        </p:spPr>
        <p:txBody>
          <a:bodyPr wrap="none" rtlCol="0">
            <a:spAutoFit/>
          </a:bodyPr>
          <a:lstStyle/>
          <a:p>
            <a:r>
              <a:rPr lang="en-US" altLang="ja-JP" u="sng" dirty="0"/>
              <a:t>(2) </a:t>
            </a:r>
            <a:r>
              <a:rPr lang="en-US" altLang="ja-JP" u="sng" dirty="0">
                <a:latin typeface="Symbol" pitchFamily="2" charset="2"/>
              </a:rPr>
              <a:t>S</a:t>
            </a:r>
            <a:r>
              <a:rPr lang="en-US" altLang="ja-JP" u="sng" dirty="0"/>
              <a:t>N coupling suppression</a:t>
            </a:r>
            <a:endParaRPr lang="ja-JP" altLang="en-US" u="sng"/>
          </a:p>
        </p:txBody>
      </p:sp>
      <p:sp>
        <p:nvSpPr>
          <p:cNvPr id="148" name="右矢印 147">
            <a:extLst>
              <a:ext uri="{FF2B5EF4-FFF2-40B4-BE49-F238E27FC236}">
                <a16:creationId xmlns:a16="http://schemas.microsoft.com/office/drawing/2014/main" id="{F51828E2-AEF0-430B-B9F0-F64157AD6779}"/>
              </a:ext>
            </a:extLst>
          </p:cNvPr>
          <p:cNvSpPr/>
          <p:nvPr/>
        </p:nvSpPr>
        <p:spPr>
          <a:xfrm rot="16200000">
            <a:off x="4162856" y="3094038"/>
            <a:ext cx="822681" cy="224568"/>
          </a:xfrm>
          <a:prstGeom prst="rightArrow">
            <a:avLst>
              <a:gd name="adj1" fmla="val 100000"/>
              <a:gd name="adj2" fmla="val 50000"/>
            </a:avLst>
          </a:prstGeom>
          <a:gradFill>
            <a:gsLst>
              <a:gs pos="0">
                <a:schemeClr val="accent4"/>
              </a:gs>
              <a:gs pos="100000">
                <a:srgbClr val="FF0000"/>
              </a:gs>
            </a:gsLst>
            <a:lin ang="0" scaled="1"/>
          </a:gra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49" name="右矢印 148">
            <a:extLst>
              <a:ext uri="{FF2B5EF4-FFF2-40B4-BE49-F238E27FC236}">
                <a16:creationId xmlns:a16="http://schemas.microsoft.com/office/drawing/2014/main" id="{0EFCE391-B542-4D3C-5DCF-7B9D13581CD8}"/>
              </a:ext>
            </a:extLst>
          </p:cNvPr>
          <p:cNvSpPr/>
          <p:nvPr/>
        </p:nvSpPr>
        <p:spPr>
          <a:xfrm rot="16200000">
            <a:off x="4328684" y="2414844"/>
            <a:ext cx="498456" cy="246804"/>
          </a:xfrm>
          <a:prstGeom prst="rightArrow">
            <a:avLst>
              <a:gd name="adj1" fmla="val 100000"/>
              <a:gd name="adj2" fmla="val 50000"/>
            </a:avLst>
          </a:prstGeom>
          <a:gradFill>
            <a:gsLst>
              <a:gs pos="0">
                <a:srgbClr val="FF0000"/>
              </a:gs>
              <a:gs pos="100000">
                <a:schemeClr val="tx1"/>
              </a:gs>
            </a:gsLst>
            <a:lin ang="0" scaled="1"/>
          </a:gradFill>
          <a:ln>
            <a:solidFill>
              <a:schemeClr val="dk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53" name="図 152" descr="ダイアグラム, 概略図&#10;&#10;自動的に生成された説明">
            <a:extLst>
              <a:ext uri="{FF2B5EF4-FFF2-40B4-BE49-F238E27FC236}">
                <a16:creationId xmlns:a16="http://schemas.microsoft.com/office/drawing/2014/main" id="{B12650FC-DD4B-285C-9261-A7661B4980D9}"/>
              </a:ext>
            </a:extLst>
          </p:cNvPr>
          <p:cNvPicPr>
            <a:picLocks noChangeAspect="1"/>
          </p:cNvPicPr>
          <p:nvPr/>
        </p:nvPicPr>
        <p:blipFill rotWithShape="1">
          <a:blip r:embed="rId3"/>
          <a:srcRect t="18239"/>
          <a:stretch/>
        </p:blipFill>
        <p:spPr>
          <a:xfrm>
            <a:off x="6839288" y="3638247"/>
            <a:ext cx="1251832" cy="944773"/>
          </a:xfrm>
          <a:prstGeom prst="rect">
            <a:avLst/>
          </a:prstGeom>
        </p:spPr>
      </p:pic>
      <p:sp>
        <p:nvSpPr>
          <p:cNvPr id="154" name="テキスト ボックス 153">
            <a:extLst>
              <a:ext uri="{FF2B5EF4-FFF2-40B4-BE49-F238E27FC236}">
                <a16:creationId xmlns:a16="http://schemas.microsoft.com/office/drawing/2014/main" id="{F7E4B03C-4FC1-5C94-A155-B59DFDDB9981}"/>
              </a:ext>
            </a:extLst>
          </p:cNvPr>
          <p:cNvSpPr txBox="1"/>
          <p:nvPr/>
        </p:nvSpPr>
        <p:spPr>
          <a:xfrm>
            <a:off x="5439120" y="1476612"/>
            <a:ext cx="2908168" cy="369332"/>
          </a:xfrm>
          <a:prstGeom prst="rect">
            <a:avLst/>
          </a:prstGeom>
          <a:noFill/>
        </p:spPr>
        <p:txBody>
          <a:bodyPr wrap="none" rtlCol="0">
            <a:spAutoFit/>
          </a:bodyPr>
          <a:lstStyle/>
          <a:p>
            <a:r>
              <a:rPr lang="en-US" altLang="ja-JP" u="sng" dirty="0">
                <a:latin typeface="Symbol" pitchFamily="2" charset="2"/>
              </a:rPr>
              <a:t>L</a:t>
            </a:r>
            <a:r>
              <a:rPr lang="en-US" altLang="ja-JP" u="sng" dirty="0"/>
              <a:t>NN int. mediated with </a:t>
            </a:r>
            <a:r>
              <a:rPr lang="en-US" altLang="ja-JP" u="sng" dirty="0">
                <a:latin typeface="Symbol" pitchFamily="2" charset="2"/>
              </a:rPr>
              <a:t>S</a:t>
            </a:r>
            <a:r>
              <a:rPr lang="en-US" altLang="ja-JP" u="sng" dirty="0"/>
              <a:t>* </a:t>
            </a:r>
          </a:p>
        </p:txBody>
      </p:sp>
      <p:pic>
        <p:nvPicPr>
          <p:cNvPr id="176" name="図 175" descr="時計, 記号 が含まれている画像&#10;&#10;自動的に生成された説明">
            <a:extLst>
              <a:ext uri="{FF2B5EF4-FFF2-40B4-BE49-F238E27FC236}">
                <a16:creationId xmlns:a16="http://schemas.microsoft.com/office/drawing/2014/main" id="{FE6A7D94-2836-F788-3D92-DE212A80FD11}"/>
              </a:ext>
            </a:extLst>
          </p:cNvPr>
          <p:cNvPicPr>
            <a:picLocks noChangeAspect="1"/>
          </p:cNvPicPr>
          <p:nvPr/>
        </p:nvPicPr>
        <p:blipFill>
          <a:blip r:embed="rId4"/>
          <a:stretch>
            <a:fillRect/>
          </a:stretch>
        </p:blipFill>
        <p:spPr>
          <a:xfrm>
            <a:off x="5585230" y="5212009"/>
            <a:ext cx="2345248" cy="1037321"/>
          </a:xfrm>
          <a:prstGeom prst="rect">
            <a:avLst/>
          </a:prstGeom>
        </p:spPr>
      </p:pic>
      <p:sp>
        <p:nvSpPr>
          <p:cNvPr id="177" name="テキスト ボックス 176">
            <a:extLst>
              <a:ext uri="{FF2B5EF4-FFF2-40B4-BE49-F238E27FC236}">
                <a16:creationId xmlns:a16="http://schemas.microsoft.com/office/drawing/2014/main" id="{7AFD846A-45BF-07CC-72D3-A16A410AC44E}"/>
              </a:ext>
            </a:extLst>
          </p:cNvPr>
          <p:cNvSpPr txBox="1"/>
          <p:nvPr/>
        </p:nvSpPr>
        <p:spPr>
          <a:xfrm>
            <a:off x="6569855" y="6242870"/>
            <a:ext cx="1887055" cy="276999"/>
          </a:xfrm>
          <a:prstGeom prst="rect">
            <a:avLst/>
          </a:prstGeom>
          <a:noFill/>
        </p:spPr>
        <p:txBody>
          <a:bodyPr wrap="none" rtlCol="0">
            <a:spAutoFit/>
          </a:bodyPr>
          <a:lstStyle/>
          <a:p>
            <a:r>
              <a:rPr lang="en-US" altLang="ja-JP" sz="1200" b="1" dirty="0">
                <a:solidFill>
                  <a:srgbClr val="C00000"/>
                </a:solidFill>
              </a:rPr>
              <a:t>Source of </a:t>
            </a:r>
            <a:r>
              <a:rPr lang="en-US" altLang="ja-JP" sz="1200" b="1" dirty="0">
                <a:solidFill>
                  <a:srgbClr val="C00000"/>
                </a:solidFill>
                <a:latin typeface="Symbol" pitchFamily="2" charset="2"/>
              </a:rPr>
              <a:t>L</a:t>
            </a:r>
            <a:r>
              <a:rPr lang="en-US" altLang="ja-JP" sz="1200" b="1" dirty="0">
                <a:solidFill>
                  <a:srgbClr val="C00000"/>
                </a:solidFill>
              </a:rPr>
              <a:t>N attraction</a:t>
            </a:r>
            <a:endParaRPr lang="ja-JP" altLang="en-US" sz="1200" b="1">
              <a:solidFill>
                <a:srgbClr val="C00000"/>
              </a:solidFill>
            </a:endParaRPr>
          </a:p>
        </p:txBody>
      </p:sp>
      <p:sp>
        <p:nvSpPr>
          <p:cNvPr id="178" name="正方形/長方形 177">
            <a:extLst>
              <a:ext uri="{FF2B5EF4-FFF2-40B4-BE49-F238E27FC236}">
                <a16:creationId xmlns:a16="http://schemas.microsoft.com/office/drawing/2014/main" id="{E31A0164-0ABC-6AB4-BF90-8B251D5F02C5}"/>
              </a:ext>
            </a:extLst>
          </p:cNvPr>
          <p:cNvSpPr/>
          <p:nvPr/>
        </p:nvSpPr>
        <p:spPr>
          <a:xfrm>
            <a:off x="5441536" y="4819676"/>
            <a:ext cx="3004399"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9" name="正方形/長方形 178">
            <a:extLst>
              <a:ext uri="{FF2B5EF4-FFF2-40B4-BE49-F238E27FC236}">
                <a16:creationId xmlns:a16="http://schemas.microsoft.com/office/drawing/2014/main" id="{61F4C88A-E166-692E-2BC6-5D0B92A83A49}"/>
              </a:ext>
            </a:extLst>
          </p:cNvPr>
          <p:cNvSpPr/>
          <p:nvPr/>
        </p:nvSpPr>
        <p:spPr>
          <a:xfrm>
            <a:off x="5421812" y="2960168"/>
            <a:ext cx="3014015" cy="170586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0" name="正方形/長方形 179">
            <a:extLst>
              <a:ext uri="{FF2B5EF4-FFF2-40B4-BE49-F238E27FC236}">
                <a16:creationId xmlns:a16="http://schemas.microsoft.com/office/drawing/2014/main" id="{587CA09C-2D00-4128-ABDC-D657A50EE0D6}"/>
              </a:ext>
            </a:extLst>
          </p:cNvPr>
          <p:cNvSpPr/>
          <p:nvPr/>
        </p:nvSpPr>
        <p:spPr>
          <a:xfrm>
            <a:off x="5405366" y="1478924"/>
            <a:ext cx="3030461" cy="14069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81" name="グループ化 180">
            <a:extLst>
              <a:ext uri="{FF2B5EF4-FFF2-40B4-BE49-F238E27FC236}">
                <a16:creationId xmlns:a16="http://schemas.microsoft.com/office/drawing/2014/main" id="{84353B03-A91F-5980-209C-F37DEF442267}"/>
              </a:ext>
            </a:extLst>
          </p:cNvPr>
          <p:cNvGrpSpPr/>
          <p:nvPr/>
        </p:nvGrpSpPr>
        <p:grpSpPr>
          <a:xfrm>
            <a:off x="1563891" y="3179535"/>
            <a:ext cx="677382" cy="681300"/>
            <a:chOff x="4206472" y="4731949"/>
            <a:chExt cx="760169" cy="764566"/>
          </a:xfrm>
        </p:grpSpPr>
        <p:sp>
          <p:nvSpPr>
            <p:cNvPr id="182" name="円/楕円 27">
              <a:extLst>
                <a:ext uri="{FF2B5EF4-FFF2-40B4-BE49-F238E27FC236}">
                  <a16:creationId xmlns:a16="http://schemas.microsoft.com/office/drawing/2014/main" id="{67DD244A-CA5B-BE1F-C272-9EBF5598D2E0}"/>
                </a:ext>
              </a:extLst>
            </p:cNvPr>
            <p:cNvSpPr/>
            <p:nvPr/>
          </p:nvSpPr>
          <p:spPr>
            <a:xfrm>
              <a:off x="4239807" y="5183611"/>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3" name="円/楕円 13">
              <a:extLst>
                <a:ext uri="{FF2B5EF4-FFF2-40B4-BE49-F238E27FC236}">
                  <a16:creationId xmlns:a16="http://schemas.microsoft.com/office/drawing/2014/main" id="{73159FDF-76AF-71EA-FA94-5B14B1339C20}"/>
                </a:ext>
              </a:extLst>
            </p:cNvPr>
            <p:cNvSpPr/>
            <p:nvPr/>
          </p:nvSpPr>
          <p:spPr>
            <a:xfrm>
              <a:off x="4206472" y="4957208"/>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4" name="円/楕円 14">
              <a:extLst>
                <a:ext uri="{FF2B5EF4-FFF2-40B4-BE49-F238E27FC236}">
                  <a16:creationId xmlns:a16="http://schemas.microsoft.com/office/drawing/2014/main" id="{35F0219B-6463-4185-99D1-DC1F86A8035E}"/>
                </a:ext>
              </a:extLst>
            </p:cNvPr>
            <p:cNvSpPr/>
            <p:nvPr/>
          </p:nvSpPr>
          <p:spPr>
            <a:xfrm>
              <a:off x="4443148" y="4731949"/>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5" name="円/楕円 15">
              <a:extLst>
                <a:ext uri="{FF2B5EF4-FFF2-40B4-BE49-F238E27FC236}">
                  <a16:creationId xmlns:a16="http://schemas.microsoft.com/office/drawing/2014/main" id="{5189D1A8-8597-F45A-B026-D3A9CDF8B83F}"/>
                </a:ext>
              </a:extLst>
            </p:cNvPr>
            <p:cNvSpPr/>
            <p:nvPr/>
          </p:nvSpPr>
          <p:spPr>
            <a:xfrm>
              <a:off x="4325257" y="497664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6" name="円/楕円 16">
              <a:extLst>
                <a:ext uri="{FF2B5EF4-FFF2-40B4-BE49-F238E27FC236}">
                  <a16:creationId xmlns:a16="http://schemas.microsoft.com/office/drawing/2014/main" id="{483CB60B-6915-977F-A437-CB09CEEB10B1}"/>
                </a:ext>
              </a:extLst>
            </p:cNvPr>
            <p:cNvSpPr/>
            <p:nvPr/>
          </p:nvSpPr>
          <p:spPr>
            <a:xfrm>
              <a:off x="4432419" y="525894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7" name="円/楕円 17">
              <a:extLst>
                <a:ext uri="{FF2B5EF4-FFF2-40B4-BE49-F238E27FC236}">
                  <a16:creationId xmlns:a16="http://schemas.microsoft.com/office/drawing/2014/main" id="{8D6EF67B-0B12-F2BF-4AA6-AA23DBC4FCA8}"/>
                </a:ext>
              </a:extLst>
            </p:cNvPr>
            <p:cNvSpPr/>
            <p:nvPr/>
          </p:nvSpPr>
          <p:spPr>
            <a:xfrm>
              <a:off x="4569413" y="5089195"/>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8" name="円/楕円 18">
              <a:extLst>
                <a:ext uri="{FF2B5EF4-FFF2-40B4-BE49-F238E27FC236}">
                  <a16:creationId xmlns:a16="http://schemas.microsoft.com/office/drawing/2014/main" id="{4E252995-B507-04BC-995A-50080B9F8759}"/>
                </a:ext>
              </a:extLst>
            </p:cNvPr>
            <p:cNvSpPr/>
            <p:nvPr/>
          </p:nvSpPr>
          <p:spPr>
            <a:xfrm>
              <a:off x="4615886" y="5246723"/>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89" name="円/楕円 19">
              <a:extLst>
                <a:ext uri="{FF2B5EF4-FFF2-40B4-BE49-F238E27FC236}">
                  <a16:creationId xmlns:a16="http://schemas.microsoft.com/office/drawing/2014/main" id="{69B8D62F-AFC4-9A4F-59D4-6C60A78E37CA}"/>
                </a:ext>
              </a:extLst>
            </p:cNvPr>
            <p:cNvSpPr/>
            <p:nvPr/>
          </p:nvSpPr>
          <p:spPr>
            <a:xfrm>
              <a:off x="4679825" y="4872460"/>
              <a:ext cx="237571" cy="2375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0" name="円/楕円 20">
              <a:extLst>
                <a:ext uri="{FF2B5EF4-FFF2-40B4-BE49-F238E27FC236}">
                  <a16:creationId xmlns:a16="http://schemas.microsoft.com/office/drawing/2014/main" id="{0F61E4EC-CFBD-225D-E985-E6099FA4BF2F}"/>
                </a:ext>
              </a:extLst>
            </p:cNvPr>
            <p:cNvSpPr/>
            <p:nvPr/>
          </p:nvSpPr>
          <p:spPr>
            <a:xfrm>
              <a:off x="4729070" y="497945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1" name="円/楕円 21">
              <a:extLst>
                <a:ext uri="{FF2B5EF4-FFF2-40B4-BE49-F238E27FC236}">
                  <a16:creationId xmlns:a16="http://schemas.microsoft.com/office/drawing/2014/main" id="{C2CD9108-C547-7BE2-2044-18A61417C79E}"/>
                </a:ext>
              </a:extLst>
            </p:cNvPr>
            <p:cNvSpPr/>
            <p:nvPr/>
          </p:nvSpPr>
          <p:spPr>
            <a:xfrm>
              <a:off x="4660845" y="5038293"/>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2" name="円/楕円 22">
              <a:extLst>
                <a:ext uri="{FF2B5EF4-FFF2-40B4-BE49-F238E27FC236}">
                  <a16:creationId xmlns:a16="http://schemas.microsoft.com/office/drawing/2014/main" id="{6D70C1F4-E890-7ECE-F1B8-4654B0BA49C1}"/>
                </a:ext>
              </a:extLst>
            </p:cNvPr>
            <p:cNvSpPr/>
            <p:nvPr/>
          </p:nvSpPr>
          <p:spPr>
            <a:xfrm>
              <a:off x="4298507" y="514016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3" name="円/楕円 23">
              <a:extLst>
                <a:ext uri="{FF2B5EF4-FFF2-40B4-BE49-F238E27FC236}">
                  <a16:creationId xmlns:a16="http://schemas.microsoft.com/office/drawing/2014/main" id="{B57C3B53-2757-B495-577B-EB1A28538FE0}"/>
                </a:ext>
              </a:extLst>
            </p:cNvPr>
            <p:cNvSpPr/>
            <p:nvPr/>
          </p:nvSpPr>
          <p:spPr>
            <a:xfrm>
              <a:off x="4477378" y="5171390"/>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4" name="円/楕円 25">
              <a:extLst>
                <a:ext uri="{FF2B5EF4-FFF2-40B4-BE49-F238E27FC236}">
                  <a16:creationId xmlns:a16="http://schemas.microsoft.com/office/drawing/2014/main" id="{72C63F6F-07DB-A9E0-CF4E-E62B22882B5F}"/>
                </a:ext>
              </a:extLst>
            </p:cNvPr>
            <p:cNvSpPr/>
            <p:nvPr/>
          </p:nvSpPr>
          <p:spPr>
            <a:xfrm>
              <a:off x="4655410" y="5143237"/>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5" name="円/楕円 26">
              <a:extLst>
                <a:ext uri="{FF2B5EF4-FFF2-40B4-BE49-F238E27FC236}">
                  <a16:creationId xmlns:a16="http://schemas.microsoft.com/office/drawing/2014/main" id="{FA41E2EC-AC44-70D0-FF7A-2D8D8CF3EFE4}"/>
                </a:ext>
              </a:extLst>
            </p:cNvPr>
            <p:cNvSpPr/>
            <p:nvPr/>
          </p:nvSpPr>
          <p:spPr>
            <a:xfrm>
              <a:off x="4319562" y="4829568"/>
              <a:ext cx="237571" cy="237570"/>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6" name="円/楕円 28">
              <a:extLst>
                <a:ext uri="{FF2B5EF4-FFF2-40B4-BE49-F238E27FC236}">
                  <a16:creationId xmlns:a16="http://schemas.microsoft.com/office/drawing/2014/main" id="{E03E2814-0113-099C-F42A-E61DA6B77C49}"/>
                </a:ext>
              </a:extLst>
            </p:cNvPr>
            <p:cNvSpPr/>
            <p:nvPr/>
          </p:nvSpPr>
          <p:spPr>
            <a:xfrm>
              <a:off x="4574336" y="4785340"/>
              <a:ext cx="237571" cy="237571"/>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sp>
          <p:nvSpPr>
            <p:cNvPr id="197" name="円/楕円 24">
              <a:extLst>
                <a:ext uri="{FF2B5EF4-FFF2-40B4-BE49-F238E27FC236}">
                  <a16:creationId xmlns:a16="http://schemas.microsoft.com/office/drawing/2014/main" id="{1E89222D-FDF9-A3C9-9F37-5D5B76F120A4}"/>
                </a:ext>
              </a:extLst>
            </p:cNvPr>
            <p:cNvSpPr/>
            <p:nvPr/>
          </p:nvSpPr>
          <p:spPr>
            <a:xfrm>
              <a:off x="4487458" y="4962961"/>
              <a:ext cx="237571" cy="2375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kern="0">
                <a:solidFill>
                  <a:srgbClr val="FFFFFF"/>
                </a:solidFill>
                <a:latin typeface="Meiryo"/>
              </a:endParaRPr>
            </a:p>
          </p:txBody>
        </p:sp>
      </p:grpSp>
      <p:grpSp>
        <p:nvGrpSpPr>
          <p:cNvPr id="198" name="グループ化 197">
            <a:extLst>
              <a:ext uri="{FF2B5EF4-FFF2-40B4-BE49-F238E27FC236}">
                <a16:creationId xmlns:a16="http://schemas.microsoft.com/office/drawing/2014/main" id="{33A13009-A8A0-673C-9007-9C1084AEA247}"/>
              </a:ext>
            </a:extLst>
          </p:cNvPr>
          <p:cNvGrpSpPr/>
          <p:nvPr/>
        </p:nvGrpSpPr>
        <p:grpSpPr>
          <a:xfrm>
            <a:off x="2865513" y="1342530"/>
            <a:ext cx="1688237" cy="1235462"/>
            <a:chOff x="4634686" y="3039522"/>
            <a:chExt cx="1688237" cy="1235462"/>
          </a:xfrm>
        </p:grpSpPr>
        <p:grpSp>
          <p:nvGrpSpPr>
            <p:cNvPr id="199" name="グループ化 198">
              <a:extLst>
                <a:ext uri="{FF2B5EF4-FFF2-40B4-BE49-F238E27FC236}">
                  <a16:creationId xmlns:a16="http://schemas.microsoft.com/office/drawing/2014/main" id="{28E252CA-3FA9-2E98-AFD7-1058189EB65B}"/>
                </a:ext>
              </a:extLst>
            </p:cNvPr>
            <p:cNvGrpSpPr/>
            <p:nvPr/>
          </p:nvGrpSpPr>
          <p:grpSpPr>
            <a:xfrm>
              <a:off x="4634686" y="3039522"/>
              <a:ext cx="1309642" cy="1235462"/>
              <a:chOff x="7874555" y="2517775"/>
              <a:chExt cx="1515236" cy="1429411"/>
            </a:xfrm>
          </p:grpSpPr>
          <p:pic>
            <p:nvPicPr>
              <p:cNvPr id="203" name="図 2">
                <a:extLst>
                  <a:ext uri="{FF2B5EF4-FFF2-40B4-BE49-F238E27FC236}">
                    <a16:creationId xmlns:a16="http://schemas.microsoft.com/office/drawing/2014/main" id="{47FD4D49-53D1-CA8F-7C63-A8DDD53FF345}"/>
                  </a:ext>
                </a:extLst>
              </p:cNvPr>
              <p:cNvPicPr>
                <a:picLocks noChangeAspect="1"/>
              </p:cNvPicPr>
              <p:nvPr/>
            </p:nvPicPr>
            <p:blipFill rotWithShape="1">
              <a:blip r:embed="rId5">
                <a:clrChange>
                  <a:clrFrom>
                    <a:srgbClr val="2A3764"/>
                  </a:clrFrom>
                  <a:clrTo>
                    <a:srgbClr val="2A3764">
                      <a:alpha val="0"/>
                    </a:srgbClr>
                  </a:clrTo>
                </a:clrChange>
                <a:extLst>
                  <a:ext uri="{BEBA8EAE-BF5A-486C-A8C5-ECC9F3942E4B}">
                    <a14:imgProps xmlns:a14="http://schemas.microsoft.com/office/drawing/2010/main">
                      <a14:imgLayer r:embed="rId6">
                        <a14:imgEffect>
                          <a14:backgroundRemoval t="2367" b="98817" l="3200" r="99200">
                            <a14:foregroundMark x1="25957" y1="20965" x2="16800" y2="38462"/>
                            <a14:foregroundMark x1="16800" y1="38462" x2="18000" y2="60947"/>
                            <a14:foregroundMark x1="18000" y1="60947" x2="30000" y2="75148"/>
                            <a14:foregroundMark x1="30000" y1="75148" x2="47846" y2="83778"/>
                            <a14:foregroundMark x1="69632" y1="83880" x2="80157" y2="67492"/>
                            <a14:foregroundMark x1="81272" y1="37453" x2="81200" y2="36686"/>
                            <a14:foregroundMark x1="81200" y1="36686" x2="64400" y2="21893"/>
                            <a14:foregroundMark x1="64400" y1="21893" x2="43809" y2="17542"/>
                            <a14:foregroundMark x1="19380" y1="24770" x2="22000" y2="25444"/>
                            <a14:foregroundMark x1="22000" y1="25444" x2="18653" y2="25331"/>
                            <a14:foregroundMark x1="18813" y1="25207" x2="28400" y2="25444"/>
                            <a14:foregroundMark x1="28400" y1="25444" x2="20212" y2="24128"/>
                            <a14:foregroundMark x1="59970" y1="84186" x2="49200" y2="81657"/>
                            <a14:foregroundMark x1="49200" y1="81657" x2="55484" y2="84035"/>
                            <a14:foregroundMark x1="20420" y1="23968" x2="52400" y2="18935"/>
                            <a14:foregroundMark x1="52400" y1="18935" x2="69200" y2="23669"/>
                            <a14:foregroundMark x1="69200" y1="23669" x2="81327" y2="35971"/>
                            <a14:foregroundMark x1="88024" y1="83213" x2="88000" y2="84615"/>
                            <a14:foregroundMark x1="92511" y1="12583" x2="92972" y2="12962"/>
                            <a14:foregroundMark x1="97616" y1="97709" x2="97600" y2="98817"/>
                            <a14:foregroundMark x1="98453" y1="41197" x2="97798" y2="85458"/>
                            <a14:foregroundMark x1="98765" y1="20140" x2="98709" y2="23911"/>
                            <a14:foregroundMark x1="97600" y1="98817" x2="97600" y2="98817"/>
                            <a14:foregroundMark x1="94082" y1="9033" x2="99200" y2="13018"/>
                            <a14:foregroundMark x1="99200" y1="13018" x2="95098" y2="14434"/>
                            <a14:foregroundMark x1="72800" y1="42604" x2="70000" y2="46154"/>
                            <a14:foregroundMark x1="71600" y1="42604" x2="71600" y2="62722"/>
                            <a14:foregroundMark x1="71600" y1="62722" x2="69200" y2="60947"/>
                            <a14:foregroundMark x1="72400" y1="46746" x2="74800" y2="37278"/>
                            <a14:foregroundMark x1="75200" y1="39053" x2="74000" y2="62722"/>
                            <a14:foregroundMark x1="76400" y1="43787" x2="75200" y2="64497"/>
                            <a14:foregroundMark x1="76800" y1="44970" x2="75200" y2="60947"/>
                            <a14:foregroundMark x1="66800" y1="84024" x2="58000" y2="84024"/>
                            <a14:foregroundMark x1="56800" y1="85207" x2="26400" y2="82840"/>
                            <a14:foregroundMark x1="18000" y1="66272" x2="28800" y2="82840"/>
                            <a14:foregroundMark x1="28800" y1="82840" x2="29200" y2="83432"/>
                            <a14:foregroundMark x1="17200" y1="26627" x2="13200" y2="48521"/>
                            <a14:foregroundMark x1="13200" y1="48521" x2="19600" y2="68047"/>
                            <a14:foregroundMark x1="19600" y1="68047" x2="21600" y2="70414"/>
                            <a14:backgroundMark x1="3600" y1="2959" x2="21600" y2="1775"/>
                            <a14:backgroundMark x1="21600" y1="1775" x2="22000" y2="1183"/>
                            <a14:backgroundMark x1="31200" y1="2367" x2="95200" y2="6509"/>
                            <a14:backgroundMark x1="14400" y1="6509" x2="2000" y2="13018"/>
                            <a14:backgroundMark x1="3200" y1="13609" x2="400" y2="75740"/>
                            <a14:backgroundMark x1="400" y1="75740" x2="400" y2="76331"/>
                            <a14:backgroundMark x1="8000" y1="14201" x2="4800" y2="86391"/>
                            <a14:backgroundMark x1="4800" y1="58580" x2="10400" y2="79882"/>
                            <a14:backgroundMark x1="24720" y1="88638" x2="40400" y2="98225"/>
                            <a14:backgroundMark x1="24051" y1="88229" x2="24124" y2="88273"/>
                            <a14:backgroundMark x1="10400" y1="79882" x2="22173" y2="87080"/>
                            <a14:backgroundMark x1="59946" y1="92763" x2="99200" y2="94083"/>
                            <a14:backgroundMark x1="28800" y1="91716" x2="37795" y2="92018"/>
                            <a14:backgroundMark x1="69997" y1="91454" x2="80000" y2="88166"/>
                            <a14:backgroundMark x1="62000" y1="94083" x2="66776" y2="92513"/>
                            <a14:backgroundMark x1="80000" y1="88166" x2="91200" y2="73373"/>
                            <a14:backgroundMark x1="91200" y1="73373" x2="91600" y2="73373"/>
                            <a14:backgroundMark x1="76800" y1="12426" x2="95600" y2="25444"/>
                            <a14:backgroundMark x1="95600" y1="25444" x2="99200" y2="40828"/>
                            <a14:backgroundMark x1="88400" y1="28994" x2="86400" y2="82840"/>
                            <a14:backgroundMark x1="42000" y1="8876" x2="20400" y2="13018"/>
                            <a14:backgroundMark x1="20400" y1="13018" x2="11200" y2="20118"/>
                            <a14:backgroundMark x1="13600" y1="13609" x2="26800" y2="11834"/>
                          </a14:backgroundRemoval>
                        </a14:imgEffect>
                      </a14:imgLayer>
                    </a14:imgProps>
                  </a:ext>
                  <a:ext uri="{28A0092B-C50C-407E-A947-70E740481C1C}">
                    <a14:useLocalDpi xmlns:a14="http://schemas.microsoft.com/office/drawing/2010/main" val="0"/>
                  </a:ext>
                </a:extLst>
              </a:blip>
              <a:srcRect l="5283" r="16814" b="10043"/>
              <a:stretch/>
            </p:blipFill>
            <p:spPr bwMode="auto">
              <a:xfrm>
                <a:off x="7874555" y="2517775"/>
                <a:ext cx="1515236" cy="142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 name="Picture 36" descr="K:\ns_inside.jpg">
                <a:extLst>
                  <a:ext uri="{FF2B5EF4-FFF2-40B4-BE49-F238E27FC236}">
                    <a16:creationId xmlns:a16="http://schemas.microsoft.com/office/drawing/2014/main" id="{0591BD43-50D8-A040-5AC4-F767FFB28F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9956" y="2931185"/>
                <a:ext cx="946444" cy="704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00" name="Picture 18" descr="strange-matter">
              <a:extLst>
                <a:ext uri="{FF2B5EF4-FFF2-40B4-BE49-F238E27FC236}">
                  <a16:creationId xmlns:a16="http://schemas.microsoft.com/office/drawing/2014/main" id="{D157C43F-F58F-24EB-EFB4-C29BA5EEE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793" t="12766" r="7639" b="5251"/>
            <a:stretch>
              <a:fillRect/>
            </a:stretch>
          </p:blipFill>
          <p:spPr bwMode="auto">
            <a:xfrm>
              <a:off x="5720645" y="3192387"/>
              <a:ext cx="602278" cy="481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1" name="直線コネクタ 200">
              <a:extLst>
                <a:ext uri="{FF2B5EF4-FFF2-40B4-BE49-F238E27FC236}">
                  <a16:creationId xmlns:a16="http://schemas.microsoft.com/office/drawing/2014/main" id="{49084BF4-211F-EEDD-4461-2F671B6A2F96}"/>
                </a:ext>
              </a:extLst>
            </p:cNvPr>
            <p:cNvCxnSpPr>
              <a:cxnSpLocks/>
            </p:cNvCxnSpPr>
            <p:nvPr/>
          </p:nvCxnSpPr>
          <p:spPr>
            <a:xfrm flipV="1">
              <a:off x="5376401" y="3655278"/>
              <a:ext cx="929808" cy="71051"/>
            </a:xfrm>
            <a:prstGeom prst="line">
              <a:avLst/>
            </a:prstGeom>
            <a:ln w="38100"/>
          </p:spPr>
          <p:style>
            <a:lnRef idx="1">
              <a:schemeClr val="dk1"/>
            </a:lnRef>
            <a:fillRef idx="0">
              <a:schemeClr val="dk1"/>
            </a:fillRef>
            <a:effectRef idx="0">
              <a:schemeClr val="dk1"/>
            </a:effectRef>
            <a:fontRef idx="minor">
              <a:schemeClr val="tx1"/>
            </a:fontRef>
          </p:style>
        </p:cxnSp>
        <p:cxnSp>
          <p:nvCxnSpPr>
            <p:cNvPr id="202" name="直線コネクタ 201">
              <a:extLst>
                <a:ext uri="{FF2B5EF4-FFF2-40B4-BE49-F238E27FC236}">
                  <a16:creationId xmlns:a16="http://schemas.microsoft.com/office/drawing/2014/main" id="{4B0B5D8C-3F32-006C-457C-C62C2E753BD1}"/>
                </a:ext>
              </a:extLst>
            </p:cNvPr>
            <p:cNvCxnSpPr>
              <a:cxnSpLocks/>
            </p:cNvCxnSpPr>
            <p:nvPr/>
          </p:nvCxnSpPr>
          <p:spPr>
            <a:xfrm flipV="1">
              <a:off x="5385236" y="3186980"/>
              <a:ext cx="345946" cy="434158"/>
            </a:xfrm>
            <a:prstGeom prst="line">
              <a:avLst/>
            </a:prstGeom>
            <a:ln w="38100"/>
          </p:spPr>
          <p:style>
            <a:lnRef idx="1">
              <a:schemeClr val="dk1"/>
            </a:lnRef>
            <a:fillRef idx="0">
              <a:schemeClr val="dk1"/>
            </a:fillRef>
            <a:effectRef idx="0">
              <a:schemeClr val="dk1"/>
            </a:effectRef>
            <a:fontRef idx="minor">
              <a:schemeClr val="tx1"/>
            </a:fontRef>
          </p:style>
        </p:cxnSp>
      </p:grpSp>
      <p:sp>
        <p:nvSpPr>
          <p:cNvPr id="208" name="テキスト ボックス 207">
            <a:extLst>
              <a:ext uri="{FF2B5EF4-FFF2-40B4-BE49-F238E27FC236}">
                <a16:creationId xmlns:a16="http://schemas.microsoft.com/office/drawing/2014/main" id="{15551D33-ED32-C455-71E1-64A504F074EB}"/>
              </a:ext>
            </a:extLst>
          </p:cNvPr>
          <p:cNvSpPr txBox="1"/>
          <p:nvPr/>
        </p:nvSpPr>
        <p:spPr>
          <a:xfrm>
            <a:off x="2802229" y="2420759"/>
            <a:ext cx="1604363" cy="338554"/>
          </a:xfrm>
          <a:prstGeom prst="rect">
            <a:avLst/>
          </a:prstGeom>
          <a:noFill/>
        </p:spPr>
        <p:txBody>
          <a:bodyPr wrap="square">
            <a:spAutoFit/>
          </a:bodyPr>
          <a:lstStyle/>
          <a:p>
            <a:pPr>
              <a:defRPr/>
            </a:pPr>
            <a:r>
              <a:rPr kumimoji="0" lang="en-US" altLang="ja-JP" sz="1600" b="1" kern="0" dirty="0">
                <a:solidFill>
                  <a:srgbClr val="000000"/>
                </a:solidFill>
              </a:rPr>
              <a:t>Neutron star</a:t>
            </a:r>
          </a:p>
        </p:txBody>
      </p:sp>
      <p:sp>
        <p:nvSpPr>
          <p:cNvPr id="209" name="テキスト ボックス 208">
            <a:extLst>
              <a:ext uri="{FF2B5EF4-FFF2-40B4-BE49-F238E27FC236}">
                <a16:creationId xmlns:a16="http://schemas.microsoft.com/office/drawing/2014/main" id="{306C03AA-C6BB-4426-5663-F85C0030B16E}"/>
              </a:ext>
            </a:extLst>
          </p:cNvPr>
          <p:cNvSpPr txBox="1"/>
          <p:nvPr/>
        </p:nvSpPr>
        <p:spPr>
          <a:xfrm>
            <a:off x="1902196" y="2885891"/>
            <a:ext cx="1273105" cy="307777"/>
          </a:xfrm>
          <a:prstGeom prst="rect">
            <a:avLst/>
          </a:prstGeom>
          <a:noFill/>
        </p:spPr>
        <p:txBody>
          <a:bodyPr wrap="none" rtlCol="0">
            <a:spAutoFit/>
          </a:bodyPr>
          <a:lstStyle/>
          <a:p>
            <a:r>
              <a:rPr lang="en-US" altLang="ja-JP" sz="1400" dirty="0">
                <a:latin typeface="Symbol" pitchFamily="2" charset="2"/>
              </a:rPr>
              <a:t>L</a:t>
            </a:r>
            <a:r>
              <a:rPr lang="en-US" altLang="ja-JP" sz="1400" dirty="0"/>
              <a:t> </a:t>
            </a:r>
            <a:r>
              <a:rPr lang="en-US" altLang="ja-JP" sz="1400" dirty="0" err="1"/>
              <a:t>hypernuclei</a:t>
            </a:r>
            <a:endParaRPr lang="ja-JP" altLang="en-US" sz="1400"/>
          </a:p>
        </p:txBody>
      </p:sp>
      <p:cxnSp>
        <p:nvCxnSpPr>
          <p:cNvPr id="212" name="直線コネクタ 211">
            <a:extLst>
              <a:ext uri="{FF2B5EF4-FFF2-40B4-BE49-F238E27FC236}">
                <a16:creationId xmlns:a16="http://schemas.microsoft.com/office/drawing/2014/main" id="{0E53983F-98E8-3079-99F9-1E7D0ECFE46B}"/>
              </a:ext>
            </a:extLst>
          </p:cNvPr>
          <p:cNvCxnSpPr>
            <a:cxnSpLocks/>
          </p:cNvCxnSpPr>
          <p:nvPr/>
        </p:nvCxnSpPr>
        <p:spPr>
          <a:xfrm>
            <a:off x="4316479" y="3865002"/>
            <a:ext cx="1105335" cy="949842"/>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3" name="直線コネクタ 212">
            <a:extLst>
              <a:ext uri="{FF2B5EF4-FFF2-40B4-BE49-F238E27FC236}">
                <a16:creationId xmlns:a16="http://schemas.microsoft.com/office/drawing/2014/main" id="{5AFF1F02-9B93-6F30-72C0-962EFA1502E6}"/>
              </a:ext>
            </a:extLst>
          </p:cNvPr>
          <p:cNvCxnSpPr>
            <a:cxnSpLocks/>
          </p:cNvCxnSpPr>
          <p:nvPr/>
        </p:nvCxnSpPr>
        <p:spPr>
          <a:xfrm flipV="1">
            <a:off x="4413827" y="5353643"/>
            <a:ext cx="1007987" cy="129976"/>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6" name="直線コネクタ 215">
            <a:extLst>
              <a:ext uri="{FF2B5EF4-FFF2-40B4-BE49-F238E27FC236}">
                <a16:creationId xmlns:a16="http://schemas.microsoft.com/office/drawing/2014/main" id="{E5EC6CC9-FD24-A0B0-54D1-F7A7D3A3735F}"/>
              </a:ext>
            </a:extLst>
          </p:cNvPr>
          <p:cNvCxnSpPr>
            <a:cxnSpLocks/>
          </p:cNvCxnSpPr>
          <p:nvPr/>
        </p:nvCxnSpPr>
        <p:spPr>
          <a:xfrm>
            <a:off x="4689850" y="3582008"/>
            <a:ext cx="722473" cy="1017530"/>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18" name="直線コネクタ 217">
            <a:extLst>
              <a:ext uri="{FF2B5EF4-FFF2-40B4-BE49-F238E27FC236}">
                <a16:creationId xmlns:a16="http://schemas.microsoft.com/office/drawing/2014/main" id="{5033A6B7-8175-A238-503A-E4FC8CAF68CE}"/>
              </a:ext>
            </a:extLst>
          </p:cNvPr>
          <p:cNvCxnSpPr>
            <a:cxnSpLocks/>
            <a:stCxn id="148" idx="2"/>
          </p:cNvCxnSpPr>
          <p:nvPr/>
        </p:nvCxnSpPr>
        <p:spPr>
          <a:xfrm>
            <a:off x="4686480" y="2907267"/>
            <a:ext cx="694050" cy="38157"/>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20" name="直線コネクタ 219">
            <a:extLst>
              <a:ext uri="{FF2B5EF4-FFF2-40B4-BE49-F238E27FC236}">
                <a16:creationId xmlns:a16="http://schemas.microsoft.com/office/drawing/2014/main" id="{7B9F0CED-9119-0039-80F3-EA840967668D}"/>
              </a:ext>
            </a:extLst>
          </p:cNvPr>
          <p:cNvCxnSpPr>
            <a:cxnSpLocks/>
          </p:cNvCxnSpPr>
          <p:nvPr/>
        </p:nvCxnSpPr>
        <p:spPr>
          <a:xfrm>
            <a:off x="4752177" y="2763415"/>
            <a:ext cx="616942" cy="37421"/>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222" name="直線コネクタ 221">
            <a:extLst>
              <a:ext uri="{FF2B5EF4-FFF2-40B4-BE49-F238E27FC236}">
                <a16:creationId xmlns:a16="http://schemas.microsoft.com/office/drawing/2014/main" id="{074EB087-AAD5-5405-73BD-9A0596AAC821}"/>
              </a:ext>
            </a:extLst>
          </p:cNvPr>
          <p:cNvCxnSpPr>
            <a:cxnSpLocks/>
          </p:cNvCxnSpPr>
          <p:nvPr/>
        </p:nvCxnSpPr>
        <p:spPr>
          <a:xfrm flipV="1">
            <a:off x="4680652" y="1551739"/>
            <a:ext cx="703415" cy="727364"/>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224" name="テキスト ボックス 223">
            <a:extLst>
              <a:ext uri="{FF2B5EF4-FFF2-40B4-BE49-F238E27FC236}">
                <a16:creationId xmlns:a16="http://schemas.microsoft.com/office/drawing/2014/main" id="{73CED9E0-8255-8D59-766A-04252EAC5300}"/>
              </a:ext>
            </a:extLst>
          </p:cNvPr>
          <p:cNvSpPr txBox="1"/>
          <p:nvPr/>
        </p:nvSpPr>
        <p:spPr>
          <a:xfrm>
            <a:off x="2030837" y="4532569"/>
            <a:ext cx="1710468" cy="307777"/>
          </a:xfrm>
          <a:prstGeom prst="rect">
            <a:avLst/>
          </a:prstGeom>
          <a:noFill/>
        </p:spPr>
        <p:txBody>
          <a:bodyPr wrap="none" rtlCol="0">
            <a:spAutoFit/>
          </a:bodyPr>
          <a:lstStyle/>
          <a:p>
            <a:r>
              <a:rPr lang="en-US" altLang="ja-JP" sz="1400" dirty="0"/>
              <a:t>Two-body </a:t>
            </a:r>
            <a:r>
              <a:rPr lang="en-US" altLang="ja-JP" sz="1400" dirty="0">
                <a:latin typeface="Symbol" pitchFamily="2" charset="2"/>
              </a:rPr>
              <a:t>L</a:t>
            </a:r>
            <a:r>
              <a:rPr lang="en-US" altLang="ja-JP" sz="1400" dirty="0"/>
              <a:t>N force</a:t>
            </a:r>
            <a:endParaRPr lang="ja-JP" altLang="en-US" sz="1400"/>
          </a:p>
        </p:txBody>
      </p:sp>
      <p:pic>
        <p:nvPicPr>
          <p:cNvPr id="3" name="図 2" descr="ダイアグラム&#10;&#10;中程度の精度で自動的に生成された説明">
            <a:extLst>
              <a:ext uri="{FF2B5EF4-FFF2-40B4-BE49-F238E27FC236}">
                <a16:creationId xmlns:a16="http://schemas.microsoft.com/office/drawing/2014/main" id="{871F507E-4595-5959-827A-796599A12675}"/>
              </a:ext>
            </a:extLst>
          </p:cNvPr>
          <p:cNvPicPr>
            <a:picLocks noChangeAspect="1"/>
          </p:cNvPicPr>
          <p:nvPr/>
        </p:nvPicPr>
        <p:blipFill rotWithShape="1">
          <a:blip r:embed="rId9"/>
          <a:srcRect t="13695"/>
          <a:stretch/>
        </p:blipFill>
        <p:spPr>
          <a:xfrm>
            <a:off x="5591776" y="3683923"/>
            <a:ext cx="1305989" cy="924114"/>
          </a:xfrm>
          <a:prstGeom prst="rect">
            <a:avLst/>
          </a:prstGeom>
        </p:spPr>
      </p:pic>
      <p:grpSp>
        <p:nvGrpSpPr>
          <p:cNvPr id="5" name="グループ化 4">
            <a:extLst>
              <a:ext uri="{FF2B5EF4-FFF2-40B4-BE49-F238E27FC236}">
                <a16:creationId xmlns:a16="http://schemas.microsoft.com/office/drawing/2014/main" id="{AE03DDC5-B1CB-2236-249C-EE15177851F4}"/>
              </a:ext>
            </a:extLst>
          </p:cNvPr>
          <p:cNvGrpSpPr/>
          <p:nvPr/>
        </p:nvGrpSpPr>
        <p:grpSpPr>
          <a:xfrm>
            <a:off x="6854258" y="1822315"/>
            <a:ext cx="1123099" cy="1060234"/>
            <a:chOff x="5549800" y="3711724"/>
            <a:chExt cx="1406498" cy="1327770"/>
          </a:xfrm>
        </p:grpSpPr>
        <p:cxnSp>
          <p:nvCxnSpPr>
            <p:cNvPr id="18" name="直線コネクタ 17">
              <a:extLst>
                <a:ext uri="{FF2B5EF4-FFF2-40B4-BE49-F238E27FC236}">
                  <a16:creationId xmlns:a16="http://schemas.microsoft.com/office/drawing/2014/main" id="{C8033CC8-9F83-9340-4ADD-189B3C965E91}"/>
                </a:ext>
              </a:extLst>
            </p:cNvPr>
            <p:cNvCxnSpPr/>
            <p:nvPr/>
          </p:nvCxnSpPr>
          <p:spPr>
            <a:xfrm>
              <a:off x="62077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A6BA1E8-A3A1-AE77-2076-5857A85E14CB}"/>
                </a:ext>
              </a:extLst>
            </p:cNvPr>
            <p:cNvCxnSpPr/>
            <p:nvPr/>
          </p:nvCxnSpPr>
          <p:spPr>
            <a:xfrm>
              <a:off x="6728496" y="4054749"/>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C541ADED-91E0-3DDA-8AFF-37CAF744E1B2}"/>
                </a:ext>
              </a:extLst>
            </p:cNvPr>
            <p:cNvCxnSpPr/>
            <p:nvPr/>
          </p:nvCxnSpPr>
          <p:spPr>
            <a:xfrm>
              <a:off x="5700812" y="4486549"/>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51BAE327-C6FC-63DE-7335-568E93BFA51B}"/>
                </a:ext>
              </a:extLst>
            </p:cNvPr>
            <p:cNvSpPr txBox="1"/>
            <p:nvPr/>
          </p:nvSpPr>
          <p:spPr>
            <a:xfrm>
              <a:off x="6032108" y="4637917"/>
              <a:ext cx="385843" cy="385440"/>
            </a:xfrm>
            <a:prstGeom prst="rect">
              <a:avLst/>
            </a:prstGeom>
            <a:noFill/>
          </p:spPr>
          <p:txBody>
            <a:bodyPr wrap="none" rtlCol="0">
              <a:spAutoFit/>
            </a:bodyPr>
            <a:lstStyle/>
            <a:p>
              <a:r>
                <a:rPr lang="en-US" altLang="ja-JP" sz="1400" dirty="0">
                  <a:latin typeface="Symbol" pitchFamily="2" charset="2"/>
                </a:rPr>
                <a:t>L</a:t>
              </a:r>
              <a:endParaRPr lang="ja-JP" altLang="en-US" sz="1400">
                <a:latin typeface="Symbol" pitchFamily="2" charset="2"/>
              </a:endParaRPr>
            </a:p>
          </p:txBody>
        </p:sp>
        <p:sp>
          <p:nvSpPr>
            <p:cNvPr id="36" name="テキスト ボックス 35">
              <a:extLst>
                <a:ext uri="{FF2B5EF4-FFF2-40B4-BE49-F238E27FC236}">
                  <a16:creationId xmlns:a16="http://schemas.microsoft.com/office/drawing/2014/main" id="{23BC1BEA-2511-6456-074B-E93461D9A124}"/>
                </a:ext>
              </a:extLst>
            </p:cNvPr>
            <p:cNvSpPr txBox="1"/>
            <p:nvPr/>
          </p:nvSpPr>
          <p:spPr>
            <a:xfrm>
              <a:off x="6562425" y="4650076"/>
              <a:ext cx="393873" cy="385440"/>
            </a:xfrm>
            <a:prstGeom prst="rect">
              <a:avLst/>
            </a:prstGeom>
            <a:noFill/>
          </p:spPr>
          <p:txBody>
            <a:bodyPr wrap="none" rtlCol="0">
              <a:spAutoFit/>
            </a:bodyPr>
            <a:lstStyle/>
            <a:p>
              <a:r>
                <a:rPr lang="en-US" altLang="ja-JP" sz="1400" dirty="0"/>
                <a:t>N</a:t>
              </a:r>
              <a:endParaRPr lang="ja-JP" altLang="en-US" sz="1400"/>
            </a:p>
          </p:txBody>
        </p:sp>
        <p:sp>
          <p:nvSpPr>
            <p:cNvPr id="37" name="テキスト ボックス 36">
              <a:extLst>
                <a:ext uri="{FF2B5EF4-FFF2-40B4-BE49-F238E27FC236}">
                  <a16:creationId xmlns:a16="http://schemas.microsoft.com/office/drawing/2014/main" id="{35CE5D08-D964-B998-4973-680BA3D475A0}"/>
                </a:ext>
              </a:extLst>
            </p:cNvPr>
            <p:cNvSpPr txBox="1"/>
            <p:nvPr/>
          </p:nvSpPr>
          <p:spPr>
            <a:xfrm>
              <a:off x="6032107" y="3711724"/>
              <a:ext cx="385842" cy="385440"/>
            </a:xfrm>
            <a:prstGeom prst="rect">
              <a:avLst/>
            </a:prstGeom>
            <a:noFill/>
          </p:spPr>
          <p:txBody>
            <a:bodyPr wrap="none" rtlCol="0">
              <a:spAutoFit/>
            </a:bodyPr>
            <a:lstStyle/>
            <a:p>
              <a:r>
                <a:rPr lang="en-US" altLang="ja-JP" sz="1400" dirty="0">
                  <a:latin typeface="Symbol" pitchFamily="2" charset="2"/>
                </a:rPr>
                <a:t>L</a:t>
              </a:r>
              <a:endParaRPr lang="ja-JP" altLang="en-US" sz="1400">
                <a:latin typeface="Symbol" pitchFamily="2" charset="2"/>
              </a:endParaRPr>
            </a:p>
          </p:txBody>
        </p:sp>
        <p:sp>
          <p:nvSpPr>
            <p:cNvPr id="38" name="テキスト ボックス 37">
              <a:extLst>
                <a:ext uri="{FF2B5EF4-FFF2-40B4-BE49-F238E27FC236}">
                  <a16:creationId xmlns:a16="http://schemas.microsoft.com/office/drawing/2014/main" id="{D8C3434A-5761-1E4C-6E52-6BD0E350521D}"/>
                </a:ext>
              </a:extLst>
            </p:cNvPr>
            <p:cNvSpPr txBox="1"/>
            <p:nvPr/>
          </p:nvSpPr>
          <p:spPr>
            <a:xfrm>
              <a:off x="6562426" y="3723883"/>
              <a:ext cx="393872" cy="385440"/>
            </a:xfrm>
            <a:prstGeom prst="rect">
              <a:avLst/>
            </a:prstGeom>
            <a:noFill/>
          </p:spPr>
          <p:txBody>
            <a:bodyPr wrap="none" rtlCol="0">
              <a:spAutoFit/>
            </a:bodyPr>
            <a:lstStyle/>
            <a:p>
              <a:r>
                <a:rPr lang="en-US" altLang="ja-JP" sz="1400" dirty="0"/>
                <a:t>N</a:t>
              </a:r>
              <a:endParaRPr lang="ja-JP" altLang="en-US" sz="1400"/>
            </a:p>
          </p:txBody>
        </p:sp>
        <p:sp>
          <p:nvSpPr>
            <p:cNvPr id="39" name="テキスト ボックス 38">
              <a:extLst>
                <a:ext uri="{FF2B5EF4-FFF2-40B4-BE49-F238E27FC236}">
                  <a16:creationId xmlns:a16="http://schemas.microsoft.com/office/drawing/2014/main" id="{89AEBE3C-9643-BE2D-EA1F-D4C2E8362A9B}"/>
                </a:ext>
              </a:extLst>
            </p:cNvPr>
            <p:cNvSpPr txBox="1"/>
            <p:nvPr/>
          </p:nvSpPr>
          <p:spPr>
            <a:xfrm>
              <a:off x="5786184" y="4381107"/>
              <a:ext cx="371789" cy="423984"/>
            </a:xfrm>
            <a:prstGeom prst="rect">
              <a:avLst/>
            </a:prstGeom>
            <a:noFill/>
          </p:spPr>
          <p:txBody>
            <a:bodyPr wrap="none" rtlCol="0">
              <a:spAutoFit/>
            </a:bodyPr>
            <a:lstStyle/>
            <a:p>
              <a:r>
                <a:rPr lang="en-US" altLang="ja-JP" sz="1600" dirty="0">
                  <a:latin typeface="Symbol" pitchFamily="2" charset="2"/>
                </a:rPr>
                <a:t>p</a:t>
              </a:r>
              <a:endParaRPr lang="ja-JP" altLang="en-US" sz="1600">
                <a:latin typeface="Symbol" pitchFamily="2" charset="2"/>
              </a:endParaRPr>
            </a:p>
          </p:txBody>
        </p:sp>
        <p:cxnSp>
          <p:nvCxnSpPr>
            <p:cNvPr id="40" name="直線コネクタ 39">
              <a:extLst>
                <a:ext uri="{FF2B5EF4-FFF2-40B4-BE49-F238E27FC236}">
                  <a16:creationId xmlns:a16="http://schemas.microsoft.com/office/drawing/2014/main" id="{73804663-8899-5CCB-7211-7953862BE1EE}"/>
                </a:ext>
              </a:extLst>
            </p:cNvPr>
            <p:cNvCxnSpPr/>
            <p:nvPr/>
          </p:nvCxnSpPr>
          <p:spPr>
            <a:xfrm>
              <a:off x="6222152" y="4278525"/>
              <a:ext cx="5207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CF5040AB-C0BF-1CF1-A00E-FAA77403D58A}"/>
                </a:ext>
              </a:extLst>
            </p:cNvPr>
            <p:cNvSpPr txBox="1"/>
            <p:nvPr/>
          </p:nvSpPr>
          <p:spPr>
            <a:xfrm>
              <a:off x="6307524" y="3880474"/>
              <a:ext cx="371789" cy="423984"/>
            </a:xfrm>
            <a:prstGeom prst="rect">
              <a:avLst/>
            </a:prstGeom>
            <a:noFill/>
          </p:spPr>
          <p:txBody>
            <a:bodyPr wrap="none" rtlCol="0">
              <a:spAutoFit/>
            </a:bodyPr>
            <a:lstStyle/>
            <a:p>
              <a:r>
                <a:rPr lang="en-US" altLang="ja-JP" sz="1600" dirty="0">
                  <a:latin typeface="Symbol" pitchFamily="2" charset="2"/>
                </a:rPr>
                <a:t>p</a:t>
              </a:r>
              <a:endParaRPr lang="ja-JP" altLang="en-US" sz="1600">
                <a:latin typeface="Symbol" pitchFamily="2" charset="2"/>
              </a:endParaRPr>
            </a:p>
          </p:txBody>
        </p:sp>
        <p:cxnSp>
          <p:nvCxnSpPr>
            <p:cNvPr id="42" name="直線コネクタ 41">
              <a:extLst>
                <a:ext uri="{FF2B5EF4-FFF2-40B4-BE49-F238E27FC236}">
                  <a16:creationId xmlns:a16="http://schemas.microsoft.com/office/drawing/2014/main" id="{219B5564-0043-5739-FEB0-7A8CA9C06F07}"/>
                </a:ext>
              </a:extLst>
            </p:cNvPr>
            <p:cNvCxnSpPr/>
            <p:nvPr/>
          </p:nvCxnSpPr>
          <p:spPr>
            <a:xfrm>
              <a:off x="6207796" y="4278525"/>
              <a:ext cx="0" cy="2080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DC1D6761-2B18-A37A-B2EA-A0BE74FA3646}"/>
                </a:ext>
              </a:extLst>
            </p:cNvPr>
            <p:cNvSpPr txBox="1"/>
            <p:nvPr/>
          </p:nvSpPr>
          <p:spPr>
            <a:xfrm>
              <a:off x="5776026" y="4092635"/>
              <a:ext cx="498262" cy="462528"/>
            </a:xfrm>
            <a:prstGeom prst="rect">
              <a:avLst/>
            </a:prstGeom>
            <a:noFill/>
          </p:spPr>
          <p:txBody>
            <a:bodyPr wrap="none" rtlCol="0">
              <a:spAutoFit/>
            </a:bodyPr>
            <a:lstStyle/>
            <a:p>
              <a:r>
                <a:rPr lang="en-US" altLang="ja-JP" dirty="0">
                  <a:latin typeface="Symbol" pitchFamily="2" charset="2"/>
                </a:rPr>
                <a:t>S</a:t>
              </a:r>
              <a:r>
                <a:rPr lang="en-US" altLang="ja-JP" baseline="30000" dirty="0">
                  <a:latin typeface="Symbol" pitchFamily="2" charset="2"/>
                </a:rPr>
                <a:t>*</a:t>
              </a:r>
              <a:endParaRPr lang="ja-JP" altLang="en-US" baseline="30000">
                <a:latin typeface="Symbol" pitchFamily="2" charset="2"/>
              </a:endParaRPr>
            </a:p>
          </p:txBody>
        </p:sp>
        <p:cxnSp>
          <p:nvCxnSpPr>
            <p:cNvPr id="44" name="直線コネクタ 43">
              <a:extLst>
                <a:ext uri="{FF2B5EF4-FFF2-40B4-BE49-F238E27FC236}">
                  <a16:creationId xmlns:a16="http://schemas.microsoft.com/office/drawing/2014/main" id="{4CA0C7BA-D50F-9C4F-F8E7-A4A4DF1C5BE1}"/>
                </a:ext>
              </a:extLst>
            </p:cNvPr>
            <p:cNvCxnSpPr/>
            <p:nvPr/>
          </p:nvCxnSpPr>
          <p:spPr>
            <a:xfrm>
              <a:off x="5715871" y="4058726"/>
              <a:ext cx="0" cy="635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78478CE-435E-87FF-CBA8-D15EB5685A29}"/>
                </a:ext>
              </a:extLst>
            </p:cNvPr>
            <p:cNvSpPr txBox="1"/>
            <p:nvPr/>
          </p:nvSpPr>
          <p:spPr>
            <a:xfrm>
              <a:off x="5549800" y="4654053"/>
              <a:ext cx="393873" cy="385441"/>
            </a:xfrm>
            <a:prstGeom prst="rect">
              <a:avLst/>
            </a:prstGeom>
            <a:noFill/>
          </p:spPr>
          <p:txBody>
            <a:bodyPr wrap="none" rtlCol="0">
              <a:spAutoFit/>
            </a:bodyPr>
            <a:lstStyle/>
            <a:p>
              <a:r>
                <a:rPr lang="en-US" altLang="ja-JP" sz="1400" dirty="0"/>
                <a:t>N</a:t>
              </a:r>
              <a:endParaRPr lang="ja-JP" altLang="en-US" sz="1400"/>
            </a:p>
          </p:txBody>
        </p:sp>
        <p:sp>
          <p:nvSpPr>
            <p:cNvPr id="46" name="テキスト ボックス 45">
              <a:extLst>
                <a:ext uri="{FF2B5EF4-FFF2-40B4-BE49-F238E27FC236}">
                  <a16:creationId xmlns:a16="http://schemas.microsoft.com/office/drawing/2014/main" id="{EBF8FFDC-88AE-3B39-47EE-63EE8165836E}"/>
                </a:ext>
              </a:extLst>
            </p:cNvPr>
            <p:cNvSpPr txBox="1"/>
            <p:nvPr/>
          </p:nvSpPr>
          <p:spPr>
            <a:xfrm>
              <a:off x="5549800" y="3727860"/>
              <a:ext cx="393872" cy="385440"/>
            </a:xfrm>
            <a:prstGeom prst="rect">
              <a:avLst/>
            </a:prstGeom>
            <a:noFill/>
          </p:spPr>
          <p:txBody>
            <a:bodyPr wrap="none" rtlCol="0">
              <a:spAutoFit/>
            </a:bodyPr>
            <a:lstStyle/>
            <a:p>
              <a:r>
                <a:rPr lang="en-US" altLang="ja-JP" sz="1400" dirty="0"/>
                <a:t>N</a:t>
              </a:r>
              <a:endParaRPr lang="ja-JP" altLang="en-US" sz="1400"/>
            </a:p>
          </p:txBody>
        </p:sp>
      </p:grpSp>
      <p:grpSp>
        <p:nvGrpSpPr>
          <p:cNvPr id="54" name="グループ化 53">
            <a:extLst>
              <a:ext uri="{FF2B5EF4-FFF2-40B4-BE49-F238E27FC236}">
                <a16:creationId xmlns:a16="http://schemas.microsoft.com/office/drawing/2014/main" id="{7698956C-E4E7-8FAE-0265-138B91F1DECB}"/>
              </a:ext>
            </a:extLst>
          </p:cNvPr>
          <p:cNvGrpSpPr/>
          <p:nvPr/>
        </p:nvGrpSpPr>
        <p:grpSpPr>
          <a:xfrm>
            <a:off x="-2042670" y="-13068266"/>
            <a:ext cx="7488820" cy="17659480"/>
            <a:chOff x="-2108950" y="-12962552"/>
            <a:chExt cx="7488820" cy="17659480"/>
          </a:xfrm>
        </p:grpSpPr>
        <p:sp>
          <p:nvSpPr>
            <p:cNvPr id="2" name="アーチ 1">
              <a:extLst>
                <a:ext uri="{FF2B5EF4-FFF2-40B4-BE49-F238E27FC236}">
                  <a16:creationId xmlns:a16="http://schemas.microsoft.com/office/drawing/2014/main" id="{726278D3-94F5-7251-7CBF-52F19020E237}"/>
                </a:ext>
              </a:extLst>
            </p:cNvPr>
            <p:cNvSpPr/>
            <p:nvPr/>
          </p:nvSpPr>
          <p:spPr>
            <a:xfrm flipV="1">
              <a:off x="-1496088" y="-12962552"/>
              <a:ext cx="6740254" cy="17659244"/>
            </a:xfrm>
            <a:prstGeom prst="blockArc">
              <a:avLst>
                <a:gd name="adj1" fmla="val 15958738"/>
                <a:gd name="adj2" fmla="val 16171600"/>
                <a:gd name="adj3" fmla="val 601"/>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48" name="アーチ 47">
              <a:extLst>
                <a:ext uri="{FF2B5EF4-FFF2-40B4-BE49-F238E27FC236}">
                  <a16:creationId xmlns:a16="http://schemas.microsoft.com/office/drawing/2014/main" id="{DBAD6F42-F532-E287-75BD-BCB23024CDB5}"/>
                </a:ext>
              </a:extLst>
            </p:cNvPr>
            <p:cNvSpPr>
              <a:spLocks/>
            </p:cNvSpPr>
            <p:nvPr/>
          </p:nvSpPr>
          <p:spPr>
            <a:xfrm flipV="1">
              <a:off x="-2108950" y="-811749"/>
              <a:ext cx="7488820" cy="5508677"/>
            </a:xfrm>
            <a:prstGeom prst="blockArc">
              <a:avLst>
                <a:gd name="adj1" fmla="val 16409688"/>
                <a:gd name="adj2" fmla="val 19528223"/>
                <a:gd name="adj3" fmla="val 725"/>
              </a:avLst>
            </a:prstGeom>
            <a:solidFill>
              <a:schemeClr val="accent4"/>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49" name="三角形 48">
            <a:extLst>
              <a:ext uri="{FF2B5EF4-FFF2-40B4-BE49-F238E27FC236}">
                <a16:creationId xmlns:a16="http://schemas.microsoft.com/office/drawing/2014/main" id="{4E59FFF8-E823-52EC-8F91-1F7145E08841}"/>
              </a:ext>
            </a:extLst>
          </p:cNvPr>
          <p:cNvSpPr/>
          <p:nvPr/>
        </p:nvSpPr>
        <p:spPr>
          <a:xfrm rot="1908799">
            <a:off x="4337683" y="2315912"/>
            <a:ext cx="204577" cy="109088"/>
          </a:xfrm>
          <a:prstGeom prst="triangle">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grpSp>
        <p:nvGrpSpPr>
          <p:cNvPr id="52" name="グループ化 51">
            <a:extLst>
              <a:ext uri="{FF2B5EF4-FFF2-40B4-BE49-F238E27FC236}">
                <a16:creationId xmlns:a16="http://schemas.microsoft.com/office/drawing/2014/main" id="{72F5A5EB-520B-359D-9C7B-AEF1A5847261}"/>
              </a:ext>
            </a:extLst>
          </p:cNvPr>
          <p:cNvGrpSpPr/>
          <p:nvPr/>
        </p:nvGrpSpPr>
        <p:grpSpPr>
          <a:xfrm>
            <a:off x="-1781340" y="-12341467"/>
            <a:ext cx="7085203" cy="16916474"/>
            <a:chOff x="-1847620" y="-12225119"/>
            <a:chExt cx="7085203" cy="16916474"/>
          </a:xfrm>
        </p:grpSpPr>
        <p:grpSp>
          <p:nvGrpSpPr>
            <p:cNvPr id="63" name="グループ化 62">
              <a:extLst>
                <a:ext uri="{FF2B5EF4-FFF2-40B4-BE49-F238E27FC236}">
                  <a16:creationId xmlns:a16="http://schemas.microsoft.com/office/drawing/2014/main" id="{31842B6D-8218-8AA6-672C-4F5E8B65EC91}"/>
                </a:ext>
              </a:extLst>
            </p:cNvPr>
            <p:cNvGrpSpPr/>
            <p:nvPr/>
          </p:nvGrpSpPr>
          <p:grpSpPr>
            <a:xfrm>
              <a:off x="-1847620" y="-3178183"/>
              <a:ext cx="6808018" cy="7869538"/>
              <a:chOff x="-559944" y="-2499078"/>
              <a:chExt cx="7481342" cy="8501522"/>
            </a:xfrm>
          </p:grpSpPr>
          <p:sp>
            <p:nvSpPr>
              <p:cNvPr id="64" name="三角形 63">
                <a:extLst>
                  <a:ext uri="{FF2B5EF4-FFF2-40B4-BE49-F238E27FC236}">
                    <a16:creationId xmlns:a16="http://schemas.microsoft.com/office/drawing/2014/main" id="{CB7D246D-B2D6-6154-69E3-2FB695A99687}"/>
                  </a:ext>
                </a:extLst>
              </p:cNvPr>
              <p:cNvSpPr/>
              <p:nvPr/>
            </p:nvSpPr>
            <p:spPr>
              <a:xfrm rot="2198905">
                <a:off x="6127064" y="4109720"/>
                <a:ext cx="224810" cy="117849"/>
              </a:xfrm>
              <a:prstGeom prst="triangle">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FFFFFF"/>
                  </a:solidFill>
                  <a:latin typeface="Meiryo"/>
                </a:endParaRPr>
              </a:p>
            </p:txBody>
          </p:sp>
          <p:sp>
            <p:nvSpPr>
              <p:cNvPr id="65" name="アーチ 64">
                <a:extLst>
                  <a:ext uri="{FF2B5EF4-FFF2-40B4-BE49-F238E27FC236}">
                    <a16:creationId xmlns:a16="http://schemas.microsoft.com/office/drawing/2014/main" id="{78FBA8D4-B703-579C-0994-03D47CF940AF}"/>
                  </a:ext>
                </a:extLst>
              </p:cNvPr>
              <p:cNvSpPr>
                <a:spLocks/>
              </p:cNvSpPr>
              <p:nvPr/>
            </p:nvSpPr>
            <p:spPr>
              <a:xfrm flipV="1">
                <a:off x="-559944" y="-2499078"/>
                <a:ext cx="7481342" cy="8501522"/>
              </a:xfrm>
              <a:prstGeom prst="blockArc">
                <a:avLst>
                  <a:gd name="adj1" fmla="val 16409688"/>
                  <a:gd name="adj2" fmla="val 19227650"/>
                  <a:gd name="adj3" fmla="val 608"/>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0" name="アーチ 49">
              <a:extLst>
                <a:ext uri="{FF2B5EF4-FFF2-40B4-BE49-F238E27FC236}">
                  <a16:creationId xmlns:a16="http://schemas.microsoft.com/office/drawing/2014/main" id="{EDE0115B-0FD9-C82E-3DD4-330CFF8C5E9B}"/>
                </a:ext>
              </a:extLst>
            </p:cNvPr>
            <p:cNvSpPr/>
            <p:nvPr/>
          </p:nvSpPr>
          <p:spPr>
            <a:xfrm flipV="1">
              <a:off x="-1502671" y="-12225119"/>
              <a:ext cx="6740254" cy="16904806"/>
            </a:xfrm>
            <a:prstGeom prst="blockArc">
              <a:avLst>
                <a:gd name="adj1" fmla="val 15958738"/>
                <a:gd name="adj2" fmla="val 16171600"/>
                <a:gd name="adj3" fmla="val 601"/>
              </a:avLst>
            </a:prstGeom>
            <a:solidFill>
              <a:srgbClr val="FF0000"/>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grpSp>
        <p:nvGrpSpPr>
          <p:cNvPr id="55" name="グループ化 54">
            <a:extLst>
              <a:ext uri="{FF2B5EF4-FFF2-40B4-BE49-F238E27FC236}">
                <a16:creationId xmlns:a16="http://schemas.microsoft.com/office/drawing/2014/main" id="{D450910B-D30B-5F9C-8FFD-E9BD5211EE4B}"/>
              </a:ext>
            </a:extLst>
          </p:cNvPr>
          <p:cNvGrpSpPr/>
          <p:nvPr/>
        </p:nvGrpSpPr>
        <p:grpSpPr>
          <a:xfrm>
            <a:off x="-1821986" y="-12074467"/>
            <a:ext cx="7134340" cy="16642743"/>
            <a:chOff x="-1888266" y="-11979383"/>
            <a:chExt cx="7134340" cy="16642743"/>
          </a:xfrm>
        </p:grpSpPr>
        <p:sp>
          <p:nvSpPr>
            <p:cNvPr id="47" name="アーチ 46">
              <a:extLst>
                <a:ext uri="{FF2B5EF4-FFF2-40B4-BE49-F238E27FC236}">
                  <a16:creationId xmlns:a16="http://schemas.microsoft.com/office/drawing/2014/main" id="{2FA10446-CA23-1EAE-66FE-CC6633C06D1B}"/>
                </a:ext>
              </a:extLst>
            </p:cNvPr>
            <p:cNvSpPr>
              <a:spLocks/>
            </p:cNvSpPr>
            <p:nvPr/>
          </p:nvSpPr>
          <p:spPr>
            <a:xfrm flipV="1">
              <a:off x="-1888266" y="-4780086"/>
              <a:ext cx="6808018" cy="9443446"/>
            </a:xfrm>
            <a:prstGeom prst="blockArc">
              <a:avLst>
                <a:gd name="adj1" fmla="val 16409688"/>
                <a:gd name="adj2" fmla="val 19126983"/>
                <a:gd name="adj3" fmla="val 620"/>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sp>
          <p:nvSpPr>
            <p:cNvPr id="53" name="アーチ 52">
              <a:extLst>
                <a:ext uri="{FF2B5EF4-FFF2-40B4-BE49-F238E27FC236}">
                  <a16:creationId xmlns:a16="http://schemas.microsoft.com/office/drawing/2014/main" id="{E5437D25-7CCE-EF1C-DE5B-E1F2B635B522}"/>
                </a:ext>
              </a:extLst>
            </p:cNvPr>
            <p:cNvSpPr/>
            <p:nvPr/>
          </p:nvSpPr>
          <p:spPr>
            <a:xfrm flipV="1">
              <a:off x="-1494180" y="-11979383"/>
              <a:ext cx="6740254" cy="16620465"/>
            </a:xfrm>
            <a:prstGeom prst="blockArc">
              <a:avLst>
                <a:gd name="adj1" fmla="val 15958738"/>
                <a:gd name="adj2" fmla="val 16171600"/>
                <a:gd name="adj3" fmla="val 601"/>
              </a:avLst>
            </a:prstGeom>
            <a:solidFill>
              <a:schemeClr val="tx1"/>
            </a:solidFill>
            <a:ln w="12700" cap="flat" cmpd="sng" algn="ctr">
              <a:noFill/>
              <a:prstDash val="solid"/>
              <a:miter lim="800000"/>
            </a:ln>
            <a:effectLst/>
          </p:spPr>
          <p:txBody>
            <a:bodyPr rtlCol="0" anchor="ctr"/>
            <a:lstStyle/>
            <a:p>
              <a:pPr algn="ctr">
                <a:defRPr/>
              </a:pPr>
              <a:endParaRPr lang="ja-JP" altLang="en-US" kern="0">
                <a:solidFill>
                  <a:srgbClr val="000000"/>
                </a:solidFill>
                <a:latin typeface="Meiryo"/>
              </a:endParaRPr>
            </a:p>
          </p:txBody>
        </p:sp>
      </p:grpSp>
      <p:sp>
        <p:nvSpPr>
          <p:cNvPr id="56" name="テキスト ボックス 55">
            <a:extLst>
              <a:ext uri="{FF2B5EF4-FFF2-40B4-BE49-F238E27FC236}">
                <a16:creationId xmlns:a16="http://schemas.microsoft.com/office/drawing/2014/main" id="{40567F87-9A32-8EB4-7FA6-9787EF1149C5}"/>
              </a:ext>
            </a:extLst>
          </p:cNvPr>
          <p:cNvSpPr txBox="1"/>
          <p:nvPr/>
        </p:nvSpPr>
        <p:spPr>
          <a:xfrm>
            <a:off x="7605474" y="5604844"/>
            <a:ext cx="314510" cy="307777"/>
          </a:xfrm>
          <a:prstGeom prst="rect">
            <a:avLst/>
          </a:prstGeom>
          <a:noFill/>
        </p:spPr>
        <p:txBody>
          <a:bodyPr wrap="none" rtlCol="0">
            <a:spAutoFit/>
          </a:bodyPr>
          <a:lstStyle/>
          <a:p>
            <a:r>
              <a:rPr lang="en-US" altLang="ja-JP" sz="1400" dirty="0"/>
              <a:t>N</a:t>
            </a:r>
            <a:endParaRPr lang="ja-JP" altLang="en-US" sz="1400"/>
          </a:p>
        </p:txBody>
      </p:sp>
      <p:sp>
        <p:nvSpPr>
          <p:cNvPr id="57" name="テキスト ボックス 56">
            <a:extLst>
              <a:ext uri="{FF2B5EF4-FFF2-40B4-BE49-F238E27FC236}">
                <a16:creationId xmlns:a16="http://schemas.microsoft.com/office/drawing/2014/main" id="{B0BAE0B4-7403-0EF0-DB59-534F97C62468}"/>
              </a:ext>
            </a:extLst>
          </p:cNvPr>
          <p:cNvSpPr txBox="1"/>
          <p:nvPr/>
        </p:nvSpPr>
        <p:spPr>
          <a:xfrm>
            <a:off x="256937" y="97967"/>
            <a:ext cx="11549957" cy="523220"/>
          </a:xfrm>
          <a:prstGeom prst="rect">
            <a:avLst/>
          </a:prstGeom>
          <a:noFill/>
        </p:spPr>
        <p:txBody>
          <a:bodyPr wrap="none" rtlCol="0">
            <a:spAutoFit/>
          </a:bodyPr>
          <a:lstStyle/>
          <a:p>
            <a:r>
              <a:rPr kumimoji="1" lang="en-US" altLang="ja-JP" sz="2800" dirty="0"/>
              <a:t>Toward the elucidation of the density dependence of the </a:t>
            </a:r>
            <a:r>
              <a:rPr kumimoji="1" lang="en-US" altLang="ja-JP" sz="2800" dirty="0">
                <a:latin typeface="Symbol" pitchFamily="2" charset="2"/>
              </a:rPr>
              <a:t>L</a:t>
            </a:r>
            <a:r>
              <a:rPr kumimoji="1" lang="en-US" altLang="ja-JP" sz="2800" dirty="0"/>
              <a:t>N interaction </a:t>
            </a:r>
            <a:endParaRPr kumimoji="1" lang="ja-JP" altLang="en-US" sz="2800"/>
          </a:p>
        </p:txBody>
      </p:sp>
      <p:sp>
        <p:nvSpPr>
          <p:cNvPr id="58" name="テキスト ボックス 57">
            <a:extLst>
              <a:ext uri="{FF2B5EF4-FFF2-40B4-BE49-F238E27FC236}">
                <a16:creationId xmlns:a16="http://schemas.microsoft.com/office/drawing/2014/main" id="{6F14B523-FC69-A304-7C8A-97F8AB53C260}"/>
              </a:ext>
            </a:extLst>
          </p:cNvPr>
          <p:cNvSpPr txBox="1"/>
          <p:nvPr/>
        </p:nvSpPr>
        <p:spPr>
          <a:xfrm>
            <a:off x="5407065" y="743179"/>
            <a:ext cx="3175124" cy="646331"/>
          </a:xfrm>
          <a:prstGeom prst="rect">
            <a:avLst/>
          </a:prstGeom>
          <a:noFill/>
        </p:spPr>
        <p:txBody>
          <a:bodyPr wrap="square" rtlCol="0">
            <a:spAutoFit/>
          </a:bodyPr>
          <a:lstStyle/>
          <a:p>
            <a:r>
              <a:rPr kumimoji="1" lang="en-US" altLang="ja-JP" dirty="0"/>
              <a:t>Ing</a:t>
            </a:r>
            <a:r>
              <a:rPr lang="en-US" altLang="ja-JP" dirty="0"/>
              <a:t>redients</a:t>
            </a:r>
            <a:r>
              <a:rPr kumimoji="1" lang="en-US" altLang="ja-JP" dirty="0"/>
              <a:t> of </a:t>
            </a:r>
            <a:r>
              <a:rPr kumimoji="1" lang="en-US" altLang="ja-JP" dirty="0">
                <a:latin typeface="Symbol" pitchFamily="2" charset="2"/>
              </a:rPr>
              <a:t>L</a:t>
            </a:r>
            <a:r>
              <a:rPr kumimoji="1" lang="en-US" altLang="ja-JP" dirty="0"/>
              <a:t>N interaction </a:t>
            </a:r>
          </a:p>
          <a:p>
            <a:r>
              <a:rPr kumimoji="1" lang="en-US" altLang="ja-JP" dirty="0"/>
              <a:t>in nuclear medium</a:t>
            </a:r>
            <a:endParaRPr kumimoji="1" lang="ja-JP" altLang="en-US"/>
          </a:p>
        </p:txBody>
      </p:sp>
      <p:grpSp>
        <p:nvGrpSpPr>
          <p:cNvPr id="68" name="グループ化 67">
            <a:extLst>
              <a:ext uri="{FF2B5EF4-FFF2-40B4-BE49-F238E27FC236}">
                <a16:creationId xmlns:a16="http://schemas.microsoft.com/office/drawing/2014/main" id="{51CD332F-2D62-5444-95EF-163CDA0B0EF7}"/>
              </a:ext>
            </a:extLst>
          </p:cNvPr>
          <p:cNvGrpSpPr/>
          <p:nvPr/>
        </p:nvGrpSpPr>
        <p:grpSpPr>
          <a:xfrm>
            <a:off x="8467886" y="5079452"/>
            <a:ext cx="3328833" cy="1307789"/>
            <a:chOff x="8467886" y="5079452"/>
            <a:chExt cx="3328833" cy="1307789"/>
          </a:xfrm>
        </p:grpSpPr>
        <p:sp>
          <p:nvSpPr>
            <p:cNvPr id="60" name="右矢印 59">
              <a:extLst>
                <a:ext uri="{FF2B5EF4-FFF2-40B4-BE49-F238E27FC236}">
                  <a16:creationId xmlns:a16="http://schemas.microsoft.com/office/drawing/2014/main" id="{3152622A-D81B-17C7-9CFC-59C68A9C413B}"/>
                </a:ext>
              </a:extLst>
            </p:cNvPr>
            <p:cNvSpPr/>
            <p:nvPr/>
          </p:nvSpPr>
          <p:spPr>
            <a:xfrm>
              <a:off x="8467886" y="5161518"/>
              <a:ext cx="478807" cy="5110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8727670D-3C84-D57C-436C-6C69FABC91FF}"/>
                </a:ext>
              </a:extLst>
            </p:cNvPr>
            <p:cNvSpPr txBox="1"/>
            <p:nvPr/>
          </p:nvSpPr>
          <p:spPr>
            <a:xfrm>
              <a:off x="9221975" y="5079452"/>
              <a:ext cx="2574744" cy="369332"/>
            </a:xfrm>
            <a:prstGeom prst="rect">
              <a:avLst/>
            </a:prstGeom>
            <a:noFill/>
          </p:spPr>
          <p:txBody>
            <a:bodyPr wrap="none" rtlCol="0">
              <a:spAutoFit/>
            </a:bodyPr>
            <a:lstStyle/>
            <a:p>
              <a:r>
                <a:rPr lang="en-US" altLang="ja-JP" u="sng" dirty="0"/>
                <a:t>Realistic </a:t>
              </a:r>
              <a:r>
                <a:rPr lang="en-US" altLang="ja-JP" u="sng" dirty="0">
                  <a:latin typeface="Symbol" pitchFamily="2" charset="2"/>
                </a:rPr>
                <a:t>L</a:t>
              </a:r>
              <a:r>
                <a:rPr lang="en-US" altLang="ja-JP" u="sng" dirty="0"/>
                <a:t>N interaction</a:t>
              </a:r>
              <a:endParaRPr kumimoji="1" lang="ja-JP" altLang="en-US" u="sng"/>
            </a:p>
          </p:txBody>
        </p:sp>
        <p:sp>
          <p:nvSpPr>
            <p:cNvPr id="67" name="テキスト ボックス 66">
              <a:extLst>
                <a:ext uri="{FF2B5EF4-FFF2-40B4-BE49-F238E27FC236}">
                  <a16:creationId xmlns:a16="http://schemas.microsoft.com/office/drawing/2014/main" id="{2C765E14-B11F-73AA-9507-60557750C63E}"/>
                </a:ext>
              </a:extLst>
            </p:cNvPr>
            <p:cNvSpPr txBox="1"/>
            <p:nvPr/>
          </p:nvSpPr>
          <p:spPr>
            <a:xfrm>
              <a:off x="9376506" y="5671239"/>
              <a:ext cx="2087431" cy="646331"/>
            </a:xfrm>
            <a:prstGeom prst="rect">
              <a:avLst/>
            </a:prstGeom>
            <a:noFill/>
          </p:spPr>
          <p:txBody>
            <a:bodyPr wrap="none" rtlCol="0">
              <a:spAutoFit/>
            </a:bodyPr>
            <a:lstStyle/>
            <a:p>
              <a:r>
                <a:rPr kumimoji="1" lang="en-US" altLang="ja-JP" dirty="0">
                  <a:latin typeface="Symbol" pitchFamily="2" charset="2"/>
                </a:rPr>
                <a:t>L</a:t>
              </a:r>
              <a:r>
                <a:rPr kumimoji="1" lang="en-US" altLang="ja-JP" dirty="0"/>
                <a:t>N scattering data</a:t>
              </a:r>
            </a:p>
            <a:p>
              <a:r>
                <a:rPr lang="en-US" altLang="ja-JP" dirty="0"/>
                <a:t>Lattice QCD</a:t>
              </a:r>
              <a:endParaRPr kumimoji="1" lang="ja-JP" altLang="en-US"/>
            </a:p>
          </p:txBody>
        </p:sp>
        <p:sp>
          <p:nvSpPr>
            <p:cNvPr id="70" name="フローチャート: 他ページ結合子 69">
              <a:extLst>
                <a:ext uri="{FF2B5EF4-FFF2-40B4-BE49-F238E27FC236}">
                  <a16:creationId xmlns:a16="http://schemas.microsoft.com/office/drawing/2014/main" id="{EF1936C8-FAD1-A12B-2874-26199D30744A}"/>
                </a:ext>
              </a:extLst>
            </p:cNvPr>
            <p:cNvSpPr/>
            <p:nvPr/>
          </p:nvSpPr>
          <p:spPr>
            <a:xfrm rot="10800000">
              <a:off x="9376505" y="5483619"/>
              <a:ext cx="2087431" cy="903622"/>
            </a:xfrm>
            <a:prstGeom prst="flowChartOffpage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9" name="グループ化 68">
            <a:extLst>
              <a:ext uri="{FF2B5EF4-FFF2-40B4-BE49-F238E27FC236}">
                <a16:creationId xmlns:a16="http://schemas.microsoft.com/office/drawing/2014/main" id="{1785FC03-4814-CCB9-C470-B92C02442CD5}"/>
              </a:ext>
            </a:extLst>
          </p:cNvPr>
          <p:cNvGrpSpPr/>
          <p:nvPr/>
        </p:nvGrpSpPr>
        <p:grpSpPr>
          <a:xfrm>
            <a:off x="8439394" y="3018570"/>
            <a:ext cx="3426760" cy="1574532"/>
            <a:chOff x="8439394" y="3018570"/>
            <a:chExt cx="3426760" cy="1574532"/>
          </a:xfrm>
        </p:grpSpPr>
        <p:sp>
          <p:nvSpPr>
            <p:cNvPr id="71" name="右矢印 70">
              <a:extLst>
                <a:ext uri="{FF2B5EF4-FFF2-40B4-BE49-F238E27FC236}">
                  <a16:creationId xmlns:a16="http://schemas.microsoft.com/office/drawing/2014/main" id="{C50F7844-7CB7-B575-8921-2B446D5DA637}"/>
                </a:ext>
              </a:extLst>
            </p:cNvPr>
            <p:cNvSpPr/>
            <p:nvPr/>
          </p:nvSpPr>
          <p:spPr>
            <a:xfrm>
              <a:off x="8439394" y="3159788"/>
              <a:ext cx="478807" cy="5110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5BC55B5E-AB1F-DF4F-806B-76BE72812CEB}"/>
                </a:ext>
              </a:extLst>
            </p:cNvPr>
            <p:cNvSpPr txBox="1"/>
            <p:nvPr/>
          </p:nvSpPr>
          <p:spPr>
            <a:xfrm>
              <a:off x="8956383" y="3018570"/>
              <a:ext cx="2909771" cy="646331"/>
            </a:xfrm>
            <a:prstGeom prst="rect">
              <a:avLst/>
            </a:prstGeom>
            <a:noFill/>
          </p:spPr>
          <p:txBody>
            <a:bodyPr wrap="none" rtlCol="0">
              <a:spAutoFit/>
            </a:bodyPr>
            <a:lstStyle/>
            <a:p>
              <a:r>
                <a:rPr lang="en-US" altLang="ja-JP" u="sng" dirty="0"/>
                <a:t>Determination of </a:t>
              </a:r>
            </a:p>
            <a:p>
              <a:r>
                <a:rPr lang="en-US" altLang="ja-JP" dirty="0">
                  <a:latin typeface="Symbol" pitchFamily="2" charset="2"/>
                </a:rPr>
                <a:t>                   </a:t>
              </a:r>
              <a:r>
                <a:rPr lang="en-US" altLang="ja-JP" u="sng" dirty="0">
                  <a:latin typeface="Symbol" pitchFamily="2" charset="2"/>
                </a:rPr>
                <a:t>L</a:t>
              </a:r>
              <a:r>
                <a:rPr lang="en-US" altLang="ja-JP" u="sng" dirty="0"/>
                <a:t>N-</a:t>
              </a:r>
              <a:r>
                <a:rPr lang="en-US" altLang="ja-JP" u="sng" dirty="0">
                  <a:latin typeface="Symbol" pitchFamily="2" charset="2"/>
                </a:rPr>
                <a:t>S</a:t>
              </a:r>
              <a:r>
                <a:rPr lang="en-US" altLang="ja-JP" u="sng" dirty="0"/>
                <a:t>N coupling</a:t>
              </a:r>
              <a:endParaRPr kumimoji="1" lang="ja-JP" altLang="en-US" u="sng"/>
            </a:p>
          </p:txBody>
        </p:sp>
        <p:sp>
          <p:nvSpPr>
            <p:cNvPr id="73" name="フローチャート: 他ページ結合子 72">
              <a:extLst>
                <a:ext uri="{FF2B5EF4-FFF2-40B4-BE49-F238E27FC236}">
                  <a16:creationId xmlns:a16="http://schemas.microsoft.com/office/drawing/2014/main" id="{E3D2F648-CF21-929E-AAA5-B63886959C05}"/>
                </a:ext>
              </a:extLst>
            </p:cNvPr>
            <p:cNvSpPr/>
            <p:nvPr/>
          </p:nvSpPr>
          <p:spPr>
            <a:xfrm rot="10800000">
              <a:off x="9169592" y="3689480"/>
              <a:ext cx="2574743" cy="903622"/>
            </a:xfrm>
            <a:prstGeom prst="flowChartOffpage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a:extLst>
                <a:ext uri="{FF2B5EF4-FFF2-40B4-BE49-F238E27FC236}">
                  <a16:creationId xmlns:a16="http://schemas.microsoft.com/office/drawing/2014/main" id="{3387633A-C7B7-D96F-508A-C4D3A0B0CD63}"/>
                </a:ext>
              </a:extLst>
            </p:cNvPr>
            <p:cNvSpPr txBox="1"/>
            <p:nvPr/>
          </p:nvSpPr>
          <p:spPr>
            <a:xfrm>
              <a:off x="9148822" y="3910796"/>
              <a:ext cx="2513830" cy="646331"/>
            </a:xfrm>
            <a:prstGeom prst="rect">
              <a:avLst/>
            </a:prstGeom>
            <a:noFill/>
          </p:spPr>
          <p:txBody>
            <a:bodyPr wrap="none" rtlCol="0">
              <a:spAutoFit/>
            </a:bodyPr>
            <a:lstStyle/>
            <a:p>
              <a:r>
                <a:rPr kumimoji="1" lang="en-US" altLang="ja-JP" dirty="0">
                  <a:latin typeface="Symbol" pitchFamily="2" charset="2"/>
                </a:rPr>
                <a:t>S</a:t>
              </a:r>
              <a:r>
                <a:rPr kumimoji="1" lang="en-US" altLang="ja-JP" dirty="0"/>
                <a:t>N cusp measurement</a:t>
              </a:r>
            </a:p>
            <a:p>
              <a:r>
                <a:rPr lang="en-US" altLang="ja-JP" dirty="0"/>
                <a:t>Lattice QCD</a:t>
              </a:r>
              <a:endParaRPr kumimoji="1" lang="ja-JP" altLang="en-US"/>
            </a:p>
          </p:txBody>
        </p:sp>
      </p:grpSp>
      <p:grpSp>
        <p:nvGrpSpPr>
          <p:cNvPr id="83" name="グループ化 82">
            <a:extLst>
              <a:ext uri="{FF2B5EF4-FFF2-40B4-BE49-F238E27FC236}">
                <a16:creationId xmlns:a16="http://schemas.microsoft.com/office/drawing/2014/main" id="{1A3E46B4-FFC3-F32C-8372-8C5A387BA9B0}"/>
              </a:ext>
            </a:extLst>
          </p:cNvPr>
          <p:cNvGrpSpPr/>
          <p:nvPr/>
        </p:nvGrpSpPr>
        <p:grpSpPr>
          <a:xfrm>
            <a:off x="8443938" y="1075750"/>
            <a:ext cx="3570764" cy="1619626"/>
            <a:chOff x="8443938" y="1075750"/>
            <a:chExt cx="3570764" cy="1619626"/>
          </a:xfrm>
        </p:grpSpPr>
        <p:sp>
          <p:nvSpPr>
            <p:cNvPr id="75" name="テキスト ボックス 74">
              <a:extLst>
                <a:ext uri="{FF2B5EF4-FFF2-40B4-BE49-F238E27FC236}">
                  <a16:creationId xmlns:a16="http://schemas.microsoft.com/office/drawing/2014/main" id="{BC327970-0070-3CEE-2CFD-97E2E6788431}"/>
                </a:ext>
              </a:extLst>
            </p:cNvPr>
            <p:cNvSpPr txBox="1"/>
            <p:nvPr/>
          </p:nvSpPr>
          <p:spPr>
            <a:xfrm>
              <a:off x="8683341" y="1075750"/>
              <a:ext cx="3331361" cy="646331"/>
            </a:xfrm>
            <a:prstGeom prst="rect">
              <a:avLst/>
            </a:prstGeom>
            <a:noFill/>
          </p:spPr>
          <p:txBody>
            <a:bodyPr wrap="none" rtlCol="0">
              <a:spAutoFit/>
            </a:bodyPr>
            <a:lstStyle/>
            <a:p>
              <a:r>
                <a:rPr lang="en-US" altLang="ja-JP" u="sng" dirty="0"/>
                <a:t>Determination of </a:t>
              </a:r>
              <a:r>
                <a:rPr lang="en-US" altLang="ja-JP" u="sng" dirty="0">
                  <a:latin typeface="Symbol" pitchFamily="2" charset="2"/>
                </a:rPr>
                <a:t>S</a:t>
              </a:r>
              <a:r>
                <a:rPr lang="en-US" altLang="ja-JP" u="sng" dirty="0"/>
                <a:t>* mediated </a:t>
              </a:r>
            </a:p>
            <a:p>
              <a:r>
                <a:rPr lang="en-US" altLang="ja-JP" dirty="0">
                  <a:latin typeface="Symbol" pitchFamily="2" charset="2"/>
                </a:rPr>
                <a:t>                                   </a:t>
              </a:r>
              <a:r>
                <a:rPr lang="en-US" altLang="ja-JP" u="sng" dirty="0">
                  <a:latin typeface="Symbol" pitchFamily="2" charset="2"/>
                </a:rPr>
                <a:t> L</a:t>
              </a:r>
              <a:r>
                <a:rPr lang="en-US" altLang="ja-JP" u="sng" dirty="0"/>
                <a:t>NN force</a:t>
              </a:r>
              <a:endParaRPr kumimoji="1" lang="ja-JP" altLang="en-US" u="sng"/>
            </a:p>
          </p:txBody>
        </p:sp>
        <p:sp>
          <p:nvSpPr>
            <p:cNvPr id="76" name="フローチャート: 他ページ結合子 75">
              <a:extLst>
                <a:ext uri="{FF2B5EF4-FFF2-40B4-BE49-F238E27FC236}">
                  <a16:creationId xmlns:a16="http://schemas.microsoft.com/office/drawing/2014/main" id="{36FE80A3-9D89-78EE-8CA3-C8997DBACFE4}"/>
                </a:ext>
              </a:extLst>
            </p:cNvPr>
            <p:cNvSpPr/>
            <p:nvPr/>
          </p:nvSpPr>
          <p:spPr>
            <a:xfrm rot="10800000">
              <a:off x="9125747" y="1791754"/>
              <a:ext cx="2574743" cy="903622"/>
            </a:xfrm>
            <a:prstGeom prst="flowChartOffpage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a:extLst>
                <a:ext uri="{FF2B5EF4-FFF2-40B4-BE49-F238E27FC236}">
                  <a16:creationId xmlns:a16="http://schemas.microsoft.com/office/drawing/2014/main" id="{023CF417-CE96-A1B1-0B8E-449D1406D46F}"/>
                </a:ext>
              </a:extLst>
            </p:cNvPr>
            <p:cNvSpPr txBox="1"/>
            <p:nvPr/>
          </p:nvSpPr>
          <p:spPr>
            <a:xfrm>
              <a:off x="9104977" y="2013070"/>
              <a:ext cx="2595513" cy="646331"/>
            </a:xfrm>
            <a:prstGeom prst="rect">
              <a:avLst/>
            </a:prstGeom>
            <a:noFill/>
          </p:spPr>
          <p:txBody>
            <a:bodyPr wrap="square" rtlCol="0">
              <a:spAutoFit/>
            </a:bodyPr>
            <a:lstStyle/>
            <a:p>
              <a:pPr algn="ctr"/>
              <a:r>
                <a:rPr kumimoji="1" lang="en-US" altLang="ja-JP" dirty="0"/>
                <a:t>Precise </a:t>
              </a:r>
              <a:r>
                <a:rPr kumimoji="1" lang="en-US" altLang="ja-JP" dirty="0">
                  <a:latin typeface="Symbol" pitchFamily="2" charset="2"/>
                </a:rPr>
                <a:t>L</a:t>
              </a:r>
              <a:r>
                <a:rPr kumimoji="1" lang="en-US" altLang="ja-JP" dirty="0"/>
                <a:t> </a:t>
              </a:r>
              <a:r>
                <a:rPr kumimoji="1" lang="en-US" altLang="ja-JP" dirty="0" err="1"/>
                <a:t>hypernuclear</a:t>
              </a:r>
              <a:r>
                <a:rPr kumimoji="1" lang="en-US" altLang="ja-JP" dirty="0"/>
                <a:t> spectroscopy</a:t>
              </a:r>
              <a:endParaRPr kumimoji="1" lang="ja-JP" altLang="en-US"/>
            </a:p>
          </p:txBody>
        </p:sp>
        <p:sp>
          <p:nvSpPr>
            <p:cNvPr id="78" name="右矢印 77">
              <a:extLst>
                <a:ext uri="{FF2B5EF4-FFF2-40B4-BE49-F238E27FC236}">
                  <a16:creationId xmlns:a16="http://schemas.microsoft.com/office/drawing/2014/main" id="{1F303351-9C6B-B75D-6003-D98C92237E7B}"/>
                </a:ext>
              </a:extLst>
            </p:cNvPr>
            <p:cNvSpPr/>
            <p:nvPr/>
          </p:nvSpPr>
          <p:spPr>
            <a:xfrm>
              <a:off x="8443938" y="1988018"/>
              <a:ext cx="478807" cy="5110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a:extLst>
              <a:ext uri="{FF2B5EF4-FFF2-40B4-BE49-F238E27FC236}">
                <a16:creationId xmlns:a16="http://schemas.microsoft.com/office/drawing/2014/main" id="{68AC6EDC-4DB9-9AC8-D1F4-3A69D361471B}"/>
              </a:ext>
            </a:extLst>
          </p:cNvPr>
          <p:cNvSpPr txBox="1"/>
          <p:nvPr/>
        </p:nvSpPr>
        <p:spPr>
          <a:xfrm>
            <a:off x="5665412" y="3234655"/>
            <a:ext cx="1314784" cy="461665"/>
          </a:xfrm>
          <a:prstGeom prst="rect">
            <a:avLst/>
          </a:prstGeom>
          <a:noFill/>
        </p:spPr>
        <p:txBody>
          <a:bodyPr wrap="none" rtlCol="0">
            <a:spAutoFit/>
          </a:bodyPr>
          <a:lstStyle/>
          <a:p>
            <a:r>
              <a:rPr kumimoji="1" lang="en-US" altLang="ja-JP" sz="1200" dirty="0">
                <a:solidFill>
                  <a:srgbClr val="C00000"/>
                </a:solidFill>
              </a:rPr>
              <a:t>Suppression of </a:t>
            </a:r>
          </a:p>
          <a:p>
            <a:r>
              <a:rPr kumimoji="1" lang="en-US" altLang="ja-JP" sz="1200" dirty="0">
                <a:solidFill>
                  <a:srgbClr val="C00000"/>
                </a:solidFill>
              </a:rPr>
              <a:t>two-body </a:t>
            </a:r>
            <a:r>
              <a:rPr kumimoji="1" lang="en-US" altLang="ja-JP" sz="1200" dirty="0">
                <a:solidFill>
                  <a:srgbClr val="C00000"/>
                </a:solidFill>
                <a:latin typeface="Symbol" pitchFamily="2" charset="2"/>
              </a:rPr>
              <a:t>L</a:t>
            </a:r>
            <a:r>
              <a:rPr kumimoji="1" lang="en-US" altLang="ja-JP" sz="1200" dirty="0">
                <a:solidFill>
                  <a:srgbClr val="C00000"/>
                </a:solidFill>
              </a:rPr>
              <a:t>N int.</a:t>
            </a:r>
            <a:endParaRPr kumimoji="1" lang="ja-JP" altLang="en-US" sz="1200">
              <a:solidFill>
                <a:srgbClr val="C00000"/>
              </a:solidFill>
            </a:endParaRPr>
          </a:p>
        </p:txBody>
      </p:sp>
      <p:sp>
        <p:nvSpPr>
          <p:cNvPr id="80" name="正方形/長方形 79">
            <a:extLst>
              <a:ext uri="{FF2B5EF4-FFF2-40B4-BE49-F238E27FC236}">
                <a16:creationId xmlns:a16="http://schemas.microsoft.com/office/drawing/2014/main" id="{5F1DE678-95DD-B677-81B3-8F80D02AEA3B}"/>
              </a:ext>
            </a:extLst>
          </p:cNvPr>
          <p:cNvSpPr/>
          <p:nvPr/>
        </p:nvSpPr>
        <p:spPr>
          <a:xfrm>
            <a:off x="5618280" y="5483619"/>
            <a:ext cx="440139" cy="3461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テキスト ボックス 80">
            <a:extLst>
              <a:ext uri="{FF2B5EF4-FFF2-40B4-BE49-F238E27FC236}">
                <a16:creationId xmlns:a16="http://schemas.microsoft.com/office/drawing/2014/main" id="{6AEF8003-E2B1-0E2F-4F6F-98196E6684DC}"/>
              </a:ext>
            </a:extLst>
          </p:cNvPr>
          <p:cNvSpPr txBox="1"/>
          <p:nvPr/>
        </p:nvSpPr>
        <p:spPr>
          <a:xfrm rot="18000000">
            <a:off x="5286573" y="5660944"/>
            <a:ext cx="989373" cy="307777"/>
          </a:xfrm>
          <a:prstGeom prst="rect">
            <a:avLst/>
          </a:prstGeom>
          <a:noFill/>
        </p:spPr>
        <p:txBody>
          <a:bodyPr wrap="none" rtlCol="0">
            <a:spAutoFit/>
          </a:bodyPr>
          <a:lstStyle/>
          <a:p>
            <a:r>
              <a:rPr kumimoji="1" lang="en-US" altLang="ja-JP" sz="1400" dirty="0">
                <a:solidFill>
                  <a:srgbClr val="C00000"/>
                </a:solidFill>
              </a:rPr>
              <a:t>Forbidden</a:t>
            </a:r>
            <a:endParaRPr kumimoji="1" lang="ja-JP" altLang="en-US" sz="1400">
              <a:solidFill>
                <a:srgbClr val="C00000"/>
              </a:solidFill>
            </a:endParaRPr>
          </a:p>
        </p:txBody>
      </p:sp>
      <p:sp>
        <p:nvSpPr>
          <p:cNvPr id="82" name="テキスト ボックス 81">
            <a:extLst>
              <a:ext uri="{FF2B5EF4-FFF2-40B4-BE49-F238E27FC236}">
                <a16:creationId xmlns:a16="http://schemas.microsoft.com/office/drawing/2014/main" id="{CAFB709C-BD66-7B5C-1E17-84F7F642C8E5}"/>
              </a:ext>
            </a:extLst>
          </p:cNvPr>
          <p:cNvSpPr txBox="1"/>
          <p:nvPr/>
        </p:nvSpPr>
        <p:spPr>
          <a:xfrm>
            <a:off x="6864962" y="3324109"/>
            <a:ext cx="1579278" cy="276999"/>
          </a:xfrm>
          <a:prstGeom prst="rect">
            <a:avLst/>
          </a:prstGeom>
          <a:noFill/>
        </p:spPr>
        <p:txBody>
          <a:bodyPr wrap="none" rtlCol="0">
            <a:spAutoFit/>
          </a:bodyPr>
          <a:lstStyle/>
          <a:p>
            <a:r>
              <a:rPr kumimoji="1" lang="en-US" altLang="ja-JP" sz="1200" dirty="0">
                <a:solidFill>
                  <a:srgbClr val="C00000"/>
                </a:solidFill>
                <a:latin typeface="Symbol" pitchFamily="2" charset="2"/>
              </a:rPr>
              <a:t>S</a:t>
            </a:r>
            <a:r>
              <a:rPr kumimoji="1" lang="en-US" altLang="ja-JP" sz="1200" dirty="0">
                <a:solidFill>
                  <a:srgbClr val="C00000"/>
                </a:solidFill>
              </a:rPr>
              <a:t> mediated </a:t>
            </a:r>
            <a:r>
              <a:rPr kumimoji="1" lang="en-US" altLang="ja-JP" sz="1200" dirty="0">
                <a:solidFill>
                  <a:srgbClr val="C00000"/>
                </a:solidFill>
                <a:latin typeface="Symbol" pitchFamily="2" charset="2"/>
              </a:rPr>
              <a:t>L</a:t>
            </a:r>
            <a:r>
              <a:rPr kumimoji="1" lang="en-US" altLang="ja-JP" sz="1200" dirty="0">
                <a:solidFill>
                  <a:srgbClr val="C00000"/>
                </a:solidFill>
              </a:rPr>
              <a:t>NN int.</a:t>
            </a:r>
            <a:endParaRPr kumimoji="1" lang="ja-JP" altLang="en-US" sz="1200">
              <a:solidFill>
                <a:srgbClr val="C00000"/>
              </a:solidFill>
            </a:endParaRPr>
          </a:p>
        </p:txBody>
      </p:sp>
    </p:spTree>
    <p:extLst>
      <p:ext uri="{BB962C8B-B14F-4D97-AF65-F5344CB8AC3E}">
        <p14:creationId xmlns:p14="http://schemas.microsoft.com/office/powerpoint/2010/main" val="4195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linds(horizont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linds(horizontal)">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blinds(horizontal)">
                                      <p:cBhvr>
                                        <p:cTn id="1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CE66D21B-5711-E1D7-F640-7A77DF5A92C6}"/>
              </a:ext>
            </a:extLst>
          </p:cNvPr>
          <p:cNvGrpSpPr/>
          <p:nvPr/>
        </p:nvGrpSpPr>
        <p:grpSpPr>
          <a:xfrm>
            <a:off x="176438" y="1491739"/>
            <a:ext cx="3723072" cy="2664486"/>
            <a:chOff x="2795952" y="1055116"/>
            <a:chExt cx="2662476" cy="1905451"/>
          </a:xfrm>
        </p:grpSpPr>
        <p:pic>
          <p:nvPicPr>
            <p:cNvPr id="12" name="図 11">
              <a:extLst>
                <a:ext uri="{FF2B5EF4-FFF2-40B4-BE49-F238E27FC236}">
                  <a16:creationId xmlns:a16="http://schemas.microsoft.com/office/drawing/2014/main" id="{E039E687-C151-4C2E-B340-4B53BA2951ED}"/>
                </a:ext>
              </a:extLst>
            </p:cNvPr>
            <p:cNvPicPr>
              <a:picLocks noChangeAspect="1"/>
            </p:cNvPicPr>
            <p:nvPr/>
          </p:nvPicPr>
          <p:blipFill rotWithShape="1">
            <a:blip r:embed="rId3"/>
            <a:srcRect l="6900" t="-879" b="5451"/>
            <a:stretch/>
          </p:blipFill>
          <p:spPr>
            <a:xfrm>
              <a:off x="3013748" y="1055116"/>
              <a:ext cx="2444680" cy="1710309"/>
            </a:xfrm>
            <a:prstGeom prst="rect">
              <a:avLst/>
            </a:prstGeom>
          </p:spPr>
        </p:pic>
        <p:sp>
          <p:nvSpPr>
            <p:cNvPr id="19" name="テキスト ボックス 18">
              <a:extLst>
                <a:ext uri="{FF2B5EF4-FFF2-40B4-BE49-F238E27FC236}">
                  <a16:creationId xmlns:a16="http://schemas.microsoft.com/office/drawing/2014/main" id="{D7B027BD-3DBD-83E2-01E1-71540D9DC496}"/>
                </a:ext>
              </a:extLst>
            </p:cNvPr>
            <p:cNvSpPr txBox="1"/>
            <p:nvPr/>
          </p:nvSpPr>
          <p:spPr>
            <a:xfrm>
              <a:off x="3288313" y="2779623"/>
              <a:ext cx="1147865" cy="180944"/>
            </a:xfrm>
            <a:prstGeom prst="rect">
              <a:avLst/>
            </a:prstGeom>
            <a:noFill/>
          </p:spPr>
          <p:txBody>
            <a:bodyPr wrap="none" rtlCol="0">
              <a:spAutoFit/>
            </a:bodyPr>
            <a:lstStyle/>
            <a:p>
              <a:r>
                <a:rPr lang="en-US" altLang="ja-JP" sz="1200" dirty="0"/>
                <a:t>Scattering angle </a:t>
              </a:r>
              <a:r>
                <a:rPr kumimoji="1" lang="en-US" altLang="ja-JP" sz="1200" dirty="0"/>
                <a:t>(</a:t>
              </a:r>
              <a:r>
                <a:rPr kumimoji="1" lang="en-US" altLang="ja-JP" sz="1200" dirty="0" err="1"/>
                <a:t>cos</a:t>
              </a:r>
              <a:r>
                <a:rPr kumimoji="1" lang="en-US" altLang="ja-JP" sz="1200" dirty="0" err="1">
                  <a:latin typeface="Symbol" pitchFamily="2" charset="2"/>
                </a:rPr>
                <a:t>q</a:t>
              </a:r>
              <a:r>
                <a:rPr kumimoji="1" lang="en-US" altLang="ja-JP" sz="1200" dirty="0"/>
                <a:t>)</a:t>
              </a:r>
              <a:endParaRPr kumimoji="1" lang="ja-JP" altLang="en-US" sz="1200"/>
            </a:p>
          </p:txBody>
        </p:sp>
        <p:sp>
          <p:nvSpPr>
            <p:cNvPr id="20" name="テキスト ボックス 19">
              <a:extLst>
                <a:ext uri="{FF2B5EF4-FFF2-40B4-BE49-F238E27FC236}">
                  <a16:creationId xmlns:a16="http://schemas.microsoft.com/office/drawing/2014/main" id="{5C7B5A36-72F2-D831-32A2-4F75A5F4EB59}"/>
                </a:ext>
              </a:extLst>
            </p:cNvPr>
            <p:cNvSpPr txBox="1"/>
            <p:nvPr/>
          </p:nvSpPr>
          <p:spPr>
            <a:xfrm rot="16200000">
              <a:off x="2505163" y="1791169"/>
              <a:ext cx="762521" cy="180944"/>
            </a:xfrm>
            <a:prstGeom prst="rect">
              <a:avLst/>
            </a:prstGeom>
            <a:noFill/>
          </p:spPr>
          <p:txBody>
            <a:bodyPr wrap="none" rtlCol="0">
              <a:spAutoFit/>
            </a:bodyPr>
            <a:lstStyle/>
            <a:p>
              <a:r>
                <a:rPr lang="en-US" altLang="ja-JP" sz="1200" dirty="0"/>
                <a:t>d</a:t>
              </a:r>
              <a:r>
                <a:rPr lang="en-US" altLang="ja-JP" sz="1200" dirty="0">
                  <a:latin typeface="Symbol" pitchFamily="2" charset="2"/>
                </a:rPr>
                <a:t>s</a:t>
              </a:r>
              <a:r>
                <a:rPr lang="en-US" altLang="ja-JP" sz="1200" dirty="0"/>
                <a:t>/</a:t>
              </a:r>
              <a:r>
                <a:rPr lang="en-US" altLang="ja-JP" sz="1200" dirty="0" err="1"/>
                <a:t>d</a:t>
              </a:r>
              <a:r>
                <a:rPr lang="en-US" altLang="ja-JP" sz="1200" dirty="0" err="1">
                  <a:latin typeface="Symbol" pitchFamily="2" charset="2"/>
                </a:rPr>
                <a:t>W</a:t>
              </a:r>
              <a:r>
                <a:rPr lang="en-US" altLang="ja-JP" sz="1200" dirty="0"/>
                <a:t> </a:t>
              </a:r>
              <a:r>
                <a:rPr kumimoji="1" lang="en-US" altLang="ja-JP" sz="1200" dirty="0"/>
                <a:t>(mb/</a:t>
              </a:r>
              <a:r>
                <a:rPr kumimoji="1" lang="en-US" altLang="ja-JP" sz="1200" dirty="0" err="1"/>
                <a:t>sr</a:t>
              </a:r>
              <a:r>
                <a:rPr kumimoji="1" lang="en-US" altLang="ja-JP" sz="1200" dirty="0"/>
                <a:t>)</a:t>
              </a:r>
              <a:endParaRPr kumimoji="1" lang="ja-JP" altLang="en-US" sz="1200"/>
            </a:p>
          </p:txBody>
        </p:sp>
        <p:sp>
          <p:nvSpPr>
            <p:cNvPr id="21" name="正方形/長方形 20">
              <a:extLst>
                <a:ext uri="{FF2B5EF4-FFF2-40B4-BE49-F238E27FC236}">
                  <a16:creationId xmlns:a16="http://schemas.microsoft.com/office/drawing/2014/main" id="{E3D317FA-90FF-C34C-43E1-C938DDA037F2}"/>
                </a:ext>
              </a:extLst>
            </p:cNvPr>
            <p:cNvSpPr/>
            <p:nvPr/>
          </p:nvSpPr>
          <p:spPr>
            <a:xfrm>
              <a:off x="3069942" y="1055116"/>
              <a:ext cx="1584608" cy="1545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EAE93195-1E22-FF1C-E2F9-942778FD6FE1}"/>
              </a:ext>
            </a:extLst>
          </p:cNvPr>
          <p:cNvGrpSpPr/>
          <p:nvPr/>
        </p:nvGrpSpPr>
        <p:grpSpPr>
          <a:xfrm>
            <a:off x="6489719" y="1370289"/>
            <a:ext cx="3971638" cy="2664487"/>
            <a:chOff x="6433892" y="1128538"/>
            <a:chExt cx="4699736" cy="3152952"/>
          </a:xfrm>
        </p:grpSpPr>
        <p:grpSp>
          <p:nvGrpSpPr>
            <p:cNvPr id="43" name="グループ化 42">
              <a:extLst>
                <a:ext uri="{FF2B5EF4-FFF2-40B4-BE49-F238E27FC236}">
                  <a16:creationId xmlns:a16="http://schemas.microsoft.com/office/drawing/2014/main" id="{7B5945AC-D96C-F120-0FBA-225A13A694DF}"/>
                </a:ext>
              </a:extLst>
            </p:cNvPr>
            <p:cNvGrpSpPr/>
            <p:nvPr/>
          </p:nvGrpSpPr>
          <p:grpSpPr>
            <a:xfrm>
              <a:off x="6433892" y="1128538"/>
              <a:ext cx="4437012" cy="3152952"/>
              <a:chOff x="3059553" y="2111128"/>
              <a:chExt cx="3441050" cy="2445219"/>
            </a:xfrm>
          </p:grpSpPr>
          <p:pic>
            <p:nvPicPr>
              <p:cNvPr id="44" name="図 43">
                <a:extLst>
                  <a:ext uri="{FF2B5EF4-FFF2-40B4-BE49-F238E27FC236}">
                    <a16:creationId xmlns:a16="http://schemas.microsoft.com/office/drawing/2014/main" id="{EA9A4451-329E-CCCD-2A0C-0BE9C141785E}"/>
                  </a:ext>
                </a:extLst>
              </p:cNvPr>
              <p:cNvPicPr>
                <a:picLocks noChangeAspect="1"/>
              </p:cNvPicPr>
              <p:nvPr/>
            </p:nvPicPr>
            <p:blipFill rotWithShape="1">
              <a:blip r:embed="rId4"/>
              <a:srcRect l="2460"/>
              <a:stretch/>
            </p:blipFill>
            <p:spPr>
              <a:xfrm>
                <a:off x="3059553" y="2111128"/>
                <a:ext cx="3441050" cy="2445219"/>
              </a:xfrm>
              <a:prstGeom prst="rect">
                <a:avLst/>
              </a:prstGeom>
            </p:spPr>
          </p:pic>
          <p:cxnSp>
            <p:nvCxnSpPr>
              <p:cNvPr id="45" name="直線コネクタ 44">
                <a:extLst>
                  <a:ext uri="{FF2B5EF4-FFF2-40B4-BE49-F238E27FC236}">
                    <a16:creationId xmlns:a16="http://schemas.microsoft.com/office/drawing/2014/main" id="{044D4AB8-9839-B859-A0D1-100F16F22C7A}"/>
                  </a:ext>
                </a:extLst>
              </p:cNvPr>
              <p:cNvCxnSpPr>
                <a:cxnSpLocks/>
              </p:cNvCxnSpPr>
              <p:nvPr/>
            </p:nvCxnSpPr>
            <p:spPr>
              <a:xfrm>
                <a:off x="4800177" y="2343150"/>
                <a:ext cx="0" cy="2044700"/>
              </a:xfrm>
              <a:prstGeom prst="line">
                <a:avLst/>
              </a:prstGeom>
              <a:ln w="19050">
                <a:solidFill>
                  <a:srgbClr val="0432FF"/>
                </a:solidFill>
                <a:prstDash val="dash"/>
              </a:ln>
            </p:spPr>
            <p:style>
              <a:lnRef idx="1">
                <a:schemeClr val="accent1"/>
              </a:lnRef>
              <a:fillRef idx="0">
                <a:schemeClr val="accent1"/>
              </a:fillRef>
              <a:effectRef idx="0">
                <a:schemeClr val="accent1"/>
              </a:effectRef>
              <a:fontRef idx="minor">
                <a:schemeClr val="tx1"/>
              </a:fontRef>
            </p:style>
          </p:cxnSp>
        </p:grpSp>
        <p:sp>
          <p:nvSpPr>
            <p:cNvPr id="46" name="テキスト ボックス 45">
              <a:extLst>
                <a:ext uri="{FF2B5EF4-FFF2-40B4-BE49-F238E27FC236}">
                  <a16:creationId xmlns:a16="http://schemas.microsoft.com/office/drawing/2014/main" id="{BC0B013A-2B0B-C178-06B1-F1E2023DC7DC}"/>
                </a:ext>
              </a:extLst>
            </p:cNvPr>
            <p:cNvSpPr txBox="1"/>
            <p:nvPr/>
          </p:nvSpPr>
          <p:spPr>
            <a:xfrm>
              <a:off x="7651621" y="1461665"/>
              <a:ext cx="945023" cy="400619"/>
            </a:xfrm>
            <a:prstGeom prst="rect">
              <a:avLst/>
            </a:prstGeom>
            <a:noFill/>
          </p:spPr>
          <p:txBody>
            <a:bodyPr wrap="none" rtlCol="0">
              <a:spAutoFit/>
            </a:bodyPr>
            <a:lstStyle/>
            <a:p>
              <a:r>
                <a:rPr kumimoji="1" lang="en-US" altLang="ja-JP" sz="1600" dirty="0">
                  <a:latin typeface="Symbol" pitchFamily="2" charset="2"/>
                </a:rPr>
                <a:t>S</a:t>
              </a:r>
              <a:r>
                <a:rPr kumimoji="1" lang="en-US" altLang="ja-JP" sz="1600" dirty="0"/>
                <a:t>N</a:t>
              </a:r>
              <a:r>
                <a:rPr lang="en-US" altLang="ja-JP" sz="1600" dirty="0"/>
                <a:t> </a:t>
              </a:r>
              <a:r>
                <a:rPr lang="en-US" altLang="ja-JP" sz="1600" dirty="0" err="1"/>
                <a:t>thr</a:t>
              </a:r>
              <a:r>
                <a:rPr lang="en-US" altLang="ja-JP" sz="1600" dirty="0"/>
                <a:t>.</a:t>
              </a:r>
              <a:endParaRPr kumimoji="1" lang="ja-JP" altLang="en-US" sz="1600"/>
            </a:p>
          </p:txBody>
        </p:sp>
        <p:cxnSp>
          <p:nvCxnSpPr>
            <p:cNvPr id="47" name="直線コネクタ 46">
              <a:extLst>
                <a:ext uri="{FF2B5EF4-FFF2-40B4-BE49-F238E27FC236}">
                  <a16:creationId xmlns:a16="http://schemas.microsoft.com/office/drawing/2014/main" id="{529D7EFA-39DD-A3A3-9D49-850158D9F237}"/>
                </a:ext>
              </a:extLst>
            </p:cNvPr>
            <p:cNvCxnSpPr>
              <a:cxnSpLocks/>
            </p:cNvCxnSpPr>
            <p:nvPr/>
          </p:nvCxnSpPr>
          <p:spPr>
            <a:xfrm>
              <a:off x="8866309" y="1590199"/>
              <a:ext cx="30944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48" name="テキスト ボックス 47">
              <a:extLst>
                <a:ext uri="{FF2B5EF4-FFF2-40B4-BE49-F238E27FC236}">
                  <a16:creationId xmlns:a16="http://schemas.microsoft.com/office/drawing/2014/main" id="{92659E59-F4AF-8AA5-3FBC-DC8F0637DB8D}"/>
                </a:ext>
              </a:extLst>
            </p:cNvPr>
            <p:cNvSpPr txBox="1"/>
            <p:nvPr/>
          </p:nvSpPr>
          <p:spPr>
            <a:xfrm>
              <a:off x="9154857" y="1417921"/>
              <a:ext cx="1957876" cy="364200"/>
            </a:xfrm>
            <a:prstGeom prst="rect">
              <a:avLst/>
            </a:prstGeom>
            <a:solidFill>
              <a:schemeClr val="bg1"/>
            </a:solidFill>
          </p:spPr>
          <p:txBody>
            <a:bodyPr wrap="none" rtlCol="0">
              <a:spAutoFit/>
            </a:bodyPr>
            <a:lstStyle/>
            <a:p>
              <a:r>
                <a:rPr kumimoji="1" lang="en-US" altLang="ja-JP" sz="1400" dirty="0"/>
                <a:t>Chiral EFT NLO13</a:t>
              </a:r>
              <a:endParaRPr kumimoji="1" lang="ja-JP" altLang="en-US" sz="1400"/>
            </a:p>
          </p:txBody>
        </p:sp>
        <p:cxnSp>
          <p:nvCxnSpPr>
            <p:cNvPr id="49" name="直線コネクタ 48">
              <a:extLst>
                <a:ext uri="{FF2B5EF4-FFF2-40B4-BE49-F238E27FC236}">
                  <a16:creationId xmlns:a16="http://schemas.microsoft.com/office/drawing/2014/main" id="{C586916C-2843-202F-05E8-24E2EA78CA45}"/>
                </a:ext>
              </a:extLst>
            </p:cNvPr>
            <p:cNvCxnSpPr>
              <a:cxnSpLocks/>
            </p:cNvCxnSpPr>
            <p:nvPr/>
          </p:nvCxnSpPr>
          <p:spPr>
            <a:xfrm>
              <a:off x="8801761" y="1975352"/>
              <a:ext cx="500812" cy="0"/>
            </a:xfrm>
            <a:prstGeom prst="line">
              <a:avLst/>
            </a:prstGeom>
            <a:ln w="28575">
              <a:solidFill>
                <a:srgbClr val="FF0000"/>
              </a:solidFill>
              <a:prstDash val="dashDot"/>
            </a:ln>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84333CCF-C4F7-D005-0CA9-7743FD24D332}"/>
                </a:ext>
              </a:extLst>
            </p:cNvPr>
            <p:cNvSpPr txBox="1"/>
            <p:nvPr/>
          </p:nvSpPr>
          <p:spPr>
            <a:xfrm>
              <a:off x="9175752" y="1803847"/>
              <a:ext cx="1957876" cy="364200"/>
            </a:xfrm>
            <a:prstGeom prst="rect">
              <a:avLst/>
            </a:prstGeom>
            <a:solidFill>
              <a:schemeClr val="bg1"/>
            </a:solidFill>
          </p:spPr>
          <p:txBody>
            <a:bodyPr wrap="none" rtlCol="0">
              <a:spAutoFit/>
            </a:bodyPr>
            <a:lstStyle/>
            <a:p>
              <a:r>
                <a:rPr kumimoji="1" lang="en-US" altLang="ja-JP" sz="1400" dirty="0">
                  <a:solidFill>
                    <a:srgbClr val="FF0000"/>
                  </a:solidFill>
                </a:rPr>
                <a:t>Chiral EFT NLO19</a:t>
              </a:r>
              <a:endParaRPr kumimoji="1" lang="ja-JP" altLang="en-US" sz="1400">
                <a:solidFill>
                  <a:srgbClr val="FF0000"/>
                </a:solidFill>
              </a:endParaRPr>
            </a:p>
          </p:txBody>
        </p:sp>
        <p:sp>
          <p:nvSpPr>
            <p:cNvPr id="51" name="円/楕円 50">
              <a:extLst>
                <a:ext uri="{FF2B5EF4-FFF2-40B4-BE49-F238E27FC236}">
                  <a16:creationId xmlns:a16="http://schemas.microsoft.com/office/drawing/2014/main" id="{9F84F933-F3F0-DFB5-477B-B7EA587BD038}"/>
                </a:ext>
              </a:extLst>
            </p:cNvPr>
            <p:cNvSpPr/>
            <p:nvPr/>
          </p:nvSpPr>
          <p:spPr>
            <a:xfrm>
              <a:off x="8966596" y="2283733"/>
              <a:ext cx="160394" cy="1603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4B4AD54-BB18-2CAB-CA5A-E2CA1B68CF4C}"/>
                </a:ext>
              </a:extLst>
            </p:cNvPr>
            <p:cNvSpPr/>
            <p:nvPr/>
          </p:nvSpPr>
          <p:spPr>
            <a:xfrm>
              <a:off x="9265814" y="2300454"/>
              <a:ext cx="142875" cy="142875"/>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C024D258-F448-BDD0-3EC6-24B86E8B21F0}"/>
                </a:ext>
              </a:extLst>
            </p:cNvPr>
            <p:cNvSpPr txBox="1"/>
            <p:nvPr/>
          </p:nvSpPr>
          <p:spPr>
            <a:xfrm>
              <a:off x="9443732" y="2186914"/>
              <a:ext cx="1608928" cy="364200"/>
            </a:xfrm>
            <a:prstGeom prst="rect">
              <a:avLst/>
            </a:prstGeom>
            <a:solidFill>
              <a:schemeClr val="bg1"/>
            </a:solidFill>
          </p:spPr>
          <p:txBody>
            <a:bodyPr wrap="none" rtlCol="0">
              <a:spAutoFit/>
            </a:bodyPr>
            <a:lstStyle/>
            <a:p>
              <a:r>
                <a:rPr kumimoji="1" lang="en-US" altLang="ja-JP" sz="1400" dirty="0"/>
                <a:t>E90 simulation</a:t>
              </a:r>
              <a:endParaRPr kumimoji="1" lang="ja-JP" altLang="en-US" sz="1400"/>
            </a:p>
          </p:txBody>
        </p:sp>
      </p:grpSp>
      <p:sp>
        <p:nvSpPr>
          <p:cNvPr id="3" name="タイトル 2">
            <a:extLst>
              <a:ext uri="{FF2B5EF4-FFF2-40B4-BE49-F238E27FC236}">
                <a16:creationId xmlns:a16="http://schemas.microsoft.com/office/drawing/2014/main" id="{DCBB418C-1F28-29D8-56BB-59F5CC48F9A2}"/>
              </a:ext>
            </a:extLst>
          </p:cNvPr>
          <p:cNvSpPr>
            <a:spLocks noGrp="1"/>
          </p:cNvSpPr>
          <p:nvPr>
            <p:ph type="title"/>
          </p:nvPr>
        </p:nvSpPr>
        <p:spPr>
          <a:xfrm>
            <a:off x="0" y="71204"/>
            <a:ext cx="12192000" cy="924832"/>
          </a:xfrm>
        </p:spPr>
        <p:txBody>
          <a:bodyPr>
            <a:normAutofit/>
          </a:bodyPr>
          <a:lstStyle/>
          <a:p>
            <a:r>
              <a:rPr lang="en-US" altLang="ja-JP" sz="3600" dirty="0"/>
              <a:t>Collaborative research regarding the two-body </a:t>
            </a:r>
            <a:r>
              <a:rPr lang="en-US" altLang="ja-JP" sz="3600" dirty="0">
                <a:latin typeface="Symbol" pitchFamily="2" charset="2"/>
              </a:rPr>
              <a:t>L</a:t>
            </a:r>
            <a:r>
              <a:rPr lang="en-US" altLang="ja-JP" sz="3600" dirty="0"/>
              <a:t>N, </a:t>
            </a:r>
            <a:r>
              <a:rPr lang="en-US" altLang="ja-JP" sz="3600" dirty="0">
                <a:latin typeface="Symbol" pitchFamily="2" charset="2"/>
              </a:rPr>
              <a:t>S</a:t>
            </a:r>
            <a:r>
              <a:rPr lang="en-US" altLang="ja-JP" sz="3600" dirty="0"/>
              <a:t>N int. </a:t>
            </a:r>
            <a:endParaRPr lang="ja-JP" altLang="en-US" sz="3600"/>
          </a:p>
        </p:txBody>
      </p:sp>
      <p:sp>
        <p:nvSpPr>
          <p:cNvPr id="2" name="スライド番号プレースホルダー 1">
            <a:extLst>
              <a:ext uri="{FF2B5EF4-FFF2-40B4-BE49-F238E27FC236}">
                <a16:creationId xmlns:a16="http://schemas.microsoft.com/office/drawing/2014/main" id="{D21B73B4-06A0-A6AE-90CD-246D4B78FEBF}"/>
              </a:ext>
            </a:extLst>
          </p:cNvPr>
          <p:cNvSpPr>
            <a:spLocks noGrp="1"/>
          </p:cNvSpPr>
          <p:nvPr>
            <p:ph type="sldNum" sz="quarter" idx="12"/>
          </p:nvPr>
        </p:nvSpPr>
        <p:spPr/>
        <p:txBody>
          <a:bodyPr/>
          <a:lstStyle/>
          <a:p>
            <a:fld id="{11A71338-8BA2-4C79-A6C5-5A8E30081D0C}" type="slidenum">
              <a:rPr lang="en-US" smtClean="0"/>
              <a:pPr/>
              <a:t>78</a:t>
            </a:fld>
            <a:endParaRPr lang="en-US" dirty="0"/>
          </a:p>
        </p:txBody>
      </p:sp>
      <p:sp>
        <p:nvSpPr>
          <p:cNvPr id="5" name="テキスト ボックス 4">
            <a:extLst>
              <a:ext uri="{FF2B5EF4-FFF2-40B4-BE49-F238E27FC236}">
                <a16:creationId xmlns:a16="http://schemas.microsoft.com/office/drawing/2014/main" id="{3BEC92C2-695D-15E2-E409-838788887C82}"/>
              </a:ext>
            </a:extLst>
          </p:cNvPr>
          <p:cNvSpPr txBox="1"/>
          <p:nvPr/>
        </p:nvSpPr>
        <p:spPr>
          <a:xfrm>
            <a:off x="241465" y="771694"/>
            <a:ext cx="3087705" cy="646331"/>
          </a:xfrm>
          <a:prstGeom prst="rect">
            <a:avLst/>
          </a:prstGeom>
          <a:noFill/>
        </p:spPr>
        <p:txBody>
          <a:bodyPr wrap="none" rtlCol="0">
            <a:spAutoFit/>
          </a:bodyPr>
          <a:lstStyle/>
          <a:p>
            <a:pPr algn="ctr"/>
            <a:r>
              <a:rPr kumimoji="1" lang="en-US" altLang="ja-JP" u="sng" dirty="0"/>
              <a:t>(1) </a:t>
            </a:r>
            <a:r>
              <a:rPr kumimoji="1" lang="en-US" altLang="ja-JP" u="sng" dirty="0" err="1">
                <a:latin typeface="Symbol" pitchFamily="2" charset="2"/>
              </a:rPr>
              <a:t>L</a:t>
            </a:r>
            <a:r>
              <a:rPr kumimoji="1" lang="en-US" altLang="ja-JP" u="sng" dirty="0" err="1"/>
              <a:t>p</a:t>
            </a:r>
            <a:r>
              <a:rPr lang="en-US" altLang="ja-JP" u="sng" dirty="0"/>
              <a:t> scattering experiment</a:t>
            </a:r>
            <a:endParaRPr kumimoji="1" lang="en-US" altLang="ja-JP" u="sng" dirty="0"/>
          </a:p>
          <a:p>
            <a:pPr algn="ctr"/>
            <a:r>
              <a:rPr kumimoji="1" lang="en-US" altLang="ja-JP" u="sng" dirty="0"/>
              <a:t>(</a:t>
            </a:r>
            <a:r>
              <a:rPr lang="en-US" altLang="ja-JP" u="sng" dirty="0"/>
              <a:t>Koji Miwa</a:t>
            </a:r>
            <a:r>
              <a:rPr kumimoji="1" lang="en-US" altLang="ja-JP" u="sng" dirty="0"/>
              <a:t>)</a:t>
            </a:r>
            <a:endParaRPr kumimoji="1" lang="ja-JP" altLang="en-US" u="sng"/>
          </a:p>
        </p:txBody>
      </p:sp>
      <p:sp>
        <p:nvSpPr>
          <p:cNvPr id="6" name="テキスト ボックス 5">
            <a:extLst>
              <a:ext uri="{FF2B5EF4-FFF2-40B4-BE49-F238E27FC236}">
                <a16:creationId xmlns:a16="http://schemas.microsoft.com/office/drawing/2014/main" id="{025DE370-9F51-2F07-27CC-C73B661BE051}"/>
              </a:ext>
            </a:extLst>
          </p:cNvPr>
          <p:cNvSpPr txBox="1"/>
          <p:nvPr/>
        </p:nvSpPr>
        <p:spPr>
          <a:xfrm>
            <a:off x="6769013" y="868822"/>
            <a:ext cx="2914580" cy="646331"/>
          </a:xfrm>
          <a:prstGeom prst="rect">
            <a:avLst/>
          </a:prstGeom>
          <a:noFill/>
        </p:spPr>
        <p:txBody>
          <a:bodyPr wrap="none" rtlCol="0">
            <a:spAutoFit/>
          </a:bodyPr>
          <a:lstStyle/>
          <a:p>
            <a:pPr algn="ctr"/>
            <a:r>
              <a:rPr kumimoji="1" lang="en-US" altLang="ja-JP" u="sng" dirty="0"/>
              <a:t> (2) </a:t>
            </a:r>
            <a:r>
              <a:rPr kumimoji="1" lang="en-US" altLang="ja-JP" u="sng" dirty="0">
                <a:latin typeface="Symbol" pitchFamily="2" charset="2"/>
              </a:rPr>
              <a:t>Σ</a:t>
            </a:r>
            <a:r>
              <a:rPr kumimoji="1" lang="en-US" altLang="ja-JP" u="sng" dirty="0"/>
              <a:t>N cusp measurement</a:t>
            </a:r>
          </a:p>
          <a:p>
            <a:pPr algn="ctr"/>
            <a:r>
              <a:rPr kumimoji="1" lang="en-US" altLang="ja-JP" u="sng" dirty="0"/>
              <a:t>(</a:t>
            </a:r>
            <a:r>
              <a:rPr lang="en-US" altLang="ja-JP" u="sng" dirty="0" err="1"/>
              <a:t>Yudai</a:t>
            </a:r>
            <a:r>
              <a:rPr lang="en-US" altLang="ja-JP" u="sng" dirty="0"/>
              <a:t> Ichikawa</a:t>
            </a:r>
            <a:r>
              <a:rPr kumimoji="1" lang="en-US" altLang="ja-JP" u="sng" dirty="0"/>
              <a:t>)</a:t>
            </a:r>
            <a:endParaRPr kumimoji="1" lang="ja-JP" altLang="en-US" u="sng"/>
          </a:p>
        </p:txBody>
      </p:sp>
      <p:pic>
        <p:nvPicPr>
          <p:cNvPr id="7" name="図 6" descr="グラフ, 折れ線グラフ&#10;&#10;自動的に生成された説明">
            <a:extLst>
              <a:ext uri="{FF2B5EF4-FFF2-40B4-BE49-F238E27FC236}">
                <a16:creationId xmlns:a16="http://schemas.microsoft.com/office/drawing/2014/main" id="{F2B4FFAE-7BF4-A3D8-DE2A-CC50B5F2A055}"/>
              </a:ext>
            </a:extLst>
          </p:cNvPr>
          <p:cNvPicPr>
            <a:picLocks noChangeAspect="1"/>
          </p:cNvPicPr>
          <p:nvPr/>
        </p:nvPicPr>
        <p:blipFill rotWithShape="1">
          <a:blip r:embed="rId5">
            <a:clrChange>
              <a:clrFrom>
                <a:srgbClr val="FFFFFF"/>
              </a:clrFrom>
              <a:clrTo>
                <a:srgbClr val="FFFFFF">
                  <a:alpha val="0"/>
                </a:srgbClr>
              </a:clrTo>
            </a:clrChange>
          </a:blip>
          <a:srcRect b="1878"/>
          <a:stretch/>
        </p:blipFill>
        <p:spPr>
          <a:xfrm>
            <a:off x="3398479" y="3985789"/>
            <a:ext cx="3085004" cy="2858896"/>
          </a:xfrm>
          <a:prstGeom prst="rect">
            <a:avLst/>
          </a:prstGeom>
        </p:spPr>
      </p:pic>
      <p:sp>
        <p:nvSpPr>
          <p:cNvPr id="8" name="テキスト ボックス 7">
            <a:extLst>
              <a:ext uri="{FF2B5EF4-FFF2-40B4-BE49-F238E27FC236}">
                <a16:creationId xmlns:a16="http://schemas.microsoft.com/office/drawing/2014/main" id="{B987AF7C-D2F0-6040-F25C-6BBB92937B02}"/>
              </a:ext>
            </a:extLst>
          </p:cNvPr>
          <p:cNvSpPr txBox="1"/>
          <p:nvPr/>
        </p:nvSpPr>
        <p:spPr>
          <a:xfrm>
            <a:off x="6402937" y="4806080"/>
            <a:ext cx="3161443" cy="584775"/>
          </a:xfrm>
          <a:prstGeom prst="rect">
            <a:avLst/>
          </a:prstGeom>
          <a:noFill/>
        </p:spPr>
        <p:txBody>
          <a:bodyPr wrap="none" rtlCol="0">
            <a:spAutoFit/>
          </a:bodyPr>
          <a:lstStyle/>
          <a:p>
            <a:pPr algn="ctr"/>
            <a:r>
              <a:rPr kumimoji="1" lang="en-US" altLang="ja-JP" sz="1600" u="sng" dirty="0"/>
              <a:t>(3) </a:t>
            </a:r>
            <a:r>
              <a:rPr kumimoji="1" lang="en-US" altLang="ja-JP" sz="1600" u="sng" dirty="0">
                <a:latin typeface="Symbol" pitchFamily="2" charset="2"/>
              </a:rPr>
              <a:t>L</a:t>
            </a:r>
            <a:r>
              <a:rPr kumimoji="1" lang="en-US" altLang="ja-JP" sz="1600" u="sng" dirty="0"/>
              <a:t>N, </a:t>
            </a:r>
            <a:r>
              <a:rPr kumimoji="1" lang="en-US" altLang="ja-JP" sz="1600" u="sng" dirty="0">
                <a:latin typeface="Symbol" pitchFamily="2" charset="2"/>
              </a:rPr>
              <a:t>S</a:t>
            </a:r>
            <a:r>
              <a:rPr kumimoji="1" lang="en-US" altLang="ja-JP" sz="1600" u="sng" dirty="0"/>
              <a:t>N Lattice QCD potential</a:t>
            </a:r>
          </a:p>
          <a:p>
            <a:pPr algn="ctr"/>
            <a:r>
              <a:rPr kumimoji="1" lang="en-US" altLang="ja-JP" sz="1600" u="sng" dirty="0"/>
              <a:t>(</a:t>
            </a:r>
            <a:r>
              <a:rPr lang="en-US" altLang="ja-JP" sz="1600" u="sng" dirty="0"/>
              <a:t>Takahiro Doi</a:t>
            </a:r>
            <a:r>
              <a:rPr kumimoji="1" lang="en-US" altLang="ja-JP" sz="1600" u="sng" dirty="0"/>
              <a:t>)</a:t>
            </a:r>
            <a:endParaRPr kumimoji="1" lang="ja-JP" altLang="en-US" sz="1600" u="sng"/>
          </a:p>
        </p:txBody>
      </p:sp>
      <p:sp>
        <p:nvSpPr>
          <p:cNvPr id="10" name="円弧 9">
            <a:extLst>
              <a:ext uri="{FF2B5EF4-FFF2-40B4-BE49-F238E27FC236}">
                <a16:creationId xmlns:a16="http://schemas.microsoft.com/office/drawing/2014/main" id="{DB2DB876-0B45-D602-AC4E-EE0E4CA7C45B}"/>
              </a:ext>
            </a:extLst>
          </p:cNvPr>
          <p:cNvSpPr/>
          <p:nvPr/>
        </p:nvSpPr>
        <p:spPr>
          <a:xfrm rot="3453368">
            <a:off x="5458614" y="2652246"/>
            <a:ext cx="1876311" cy="1876311"/>
          </a:xfrm>
          <a:prstGeom prst="arc">
            <a:avLst>
              <a:gd name="adj1" fmla="val 18396681"/>
              <a:gd name="adj2" fmla="val 1785594"/>
            </a:avLst>
          </a:prstGeom>
          <a:noFill/>
          <a:ln w="762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4ADE1EB3-C25D-0171-E8A5-115E1905114E}"/>
              </a:ext>
            </a:extLst>
          </p:cNvPr>
          <p:cNvSpPr txBox="1"/>
          <p:nvPr/>
        </p:nvSpPr>
        <p:spPr>
          <a:xfrm>
            <a:off x="72572" y="4408433"/>
            <a:ext cx="2944614" cy="830997"/>
          </a:xfrm>
          <a:prstGeom prst="rect">
            <a:avLst/>
          </a:prstGeom>
          <a:solidFill>
            <a:schemeClr val="bg1"/>
          </a:solidFill>
          <a:ln>
            <a:solidFill>
              <a:srgbClr val="C00000"/>
            </a:solidFill>
          </a:ln>
        </p:spPr>
        <p:txBody>
          <a:bodyPr wrap="square" rtlCol="0">
            <a:spAutoFit/>
          </a:bodyPr>
          <a:lstStyle/>
          <a:p>
            <a:r>
              <a:rPr kumimoji="1" lang="en-US" altLang="ja-JP" sz="1600" b="1" dirty="0">
                <a:solidFill>
                  <a:srgbClr val="C00000"/>
                </a:solidFill>
              </a:rPr>
              <a:t>Universal understanding of </a:t>
            </a:r>
            <a:r>
              <a:rPr kumimoji="1" lang="en-US" altLang="ja-JP" sz="1600" b="1" dirty="0">
                <a:solidFill>
                  <a:srgbClr val="C00000"/>
                </a:solidFill>
                <a:latin typeface="Symbol" pitchFamily="2" charset="2"/>
              </a:rPr>
              <a:t>L</a:t>
            </a:r>
            <a:r>
              <a:rPr kumimoji="1" lang="en-US" altLang="ja-JP" sz="1600" b="1" dirty="0">
                <a:solidFill>
                  <a:srgbClr val="C00000"/>
                </a:solidFill>
              </a:rPr>
              <a:t>N interaction from scattering and Lattice QCD </a:t>
            </a:r>
          </a:p>
        </p:txBody>
      </p:sp>
      <p:sp>
        <p:nvSpPr>
          <p:cNvPr id="16" name="テキスト ボックス 15">
            <a:extLst>
              <a:ext uri="{FF2B5EF4-FFF2-40B4-BE49-F238E27FC236}">
                <a16:creationId xmlns:a16="http://schemas.microsoft.com/office/drawing/2014/main" id="{2FC133BA-A44F-F2B1-9297-F86260F8B4C9}"/>
              </a:ext>
            </a:extLst>
          </p:cNvPr>
          <p:cNvSpPr txBox="1"/>
          <p:nvPr/>
        </p:nvSpPr>
        <p:spPr>
          <a:xfrm>
            <a:off x="7308987" y="4088103"/>
            <a:ext cx="4883013" cy="584775"/>
          </a:xfrm>
          <a:prstGeom prst="rect">
            <a:avLst/>
          </a:prstGeom>
          <a:solidFill>
            <a:schemeClr val="bg1"/>
          </a:solidFill>
          <a:ln>
            <a:solidFill>
              <a:srgbClr val="C00000"/>
            </a:solidFill>
          </a:ln>
        </p:spPr>
        <p:txBody>
          <a:bodyPr wrap="square" rtlCol="0">
            <a:spAutoFit/>
          </a:bodyPr>
          <a:lstStyle/>
          <a:p>
            <a:r>
              <a:rPr lang="en-US" altLang="ja-JP" sz="1600" b="1" dirty="0">
                <a:solidFill>
                  <a:srgbClr val="C00000"/>
                </a:solidFill>
              </a:rPr>
              <a:t>Independent determinations of </a:t>
            </a:r>
            <a:r>
              <a:rPr lang="en-US" altLang="ja-JP" sz="1600" b="1" dirty="0">
                <a:solidFill>
                  <a:srgbClr val="C00000"/>
                </a:solidFill>
                <a:latin typeface="Symbol" pitchFamily="2" charset="2"/>
              </a:rPr>
              <a:t>L</a:t>
            </a:r>
            <a:r>
              <a:rPr lang="en-US" altLang="ja-JP" sz="1600" b="1" dirty="0">
                <a:solidFill>
                  <a:srgbClr val="C00000"/>
                </a:solidFill>
              </a:rPr>
              <a:t>N-</a:t>
            </a:r>
            <a:r>
              <a:rPr lang="en-US" altLang="ja-JP" sz="1600" b="1" dirty="0">
                <a:solidFill>
                  <a:srgbClr val="C00000"/>
                </a:solidFill>
                <a:latin typeface="Symbol" pitchFamily="2" charset="2"/>
              </a:rPr>
              <a:t>S</a:t>
            </a:r>
            <a:r>
              <a:rPr lang="en-US" altLang="ja-JP" sz="1600" b="1" dirty="0">
                <a:solidFill>
                  <a:srgbClr val="C00000"/>
                </a:solidFill>
              </a:rPr>
              <a:t>N coupling through the scattering length measurement</a:t>
            </a:r>
            <a:endParaRPr kumimoji="1" lang="ja-JP" altLang="en-US" sz="1600" b="1">
              <a:solidFill>
                <a:srgbClr val="C00000"/>
              </a:solidFill>
            </a:endParaRPr>
          </a:p>
        </p:txBody>
      </p:sp>
      <p:sp>
        <p:nvSpPr>
          <p:cNvPr id="25" name="テキスト ボックス 24">
            <a:extLst>
              <a:ext uri="{FF2B5EF4-FFF2-40B4-BE49-F238E27FC236}">
                <a16:creationId xmlns:a16="http://schemas.microsoft.com/office/drawing/2014/main" id="{BD732A22-55CE-3EF9-A9A2-5F45D0EEADB9}"/>
              </a:ext>
            </a:extLst>
          </p:cNvPr>
          <p:cNvSpPr txBox="1"/>
          <p:nvPr/>
        </p:nvSpPr>
        <p:spPr>
          <a:xfrm>
            <a:off x="6612440" y="5444434"/>
            <a:ext cx="2836360" cy="584775"/>
          </a:xfrm>
          <a:prstGeom prst="rect">
            <a:avLst/>
          </a:prstGeom>
          <a:noFill/>
        </p:spPr>
        <p:txBody>
          <a:bodyPr wrap="square" rtlCol="0">
            <a:spAutoFit/>
          </a:bodyPr>
          <a:lstStyle/>
          <a:p>
            <a:r>
              <a:rPr lang="en-US" altLang="ja-JP" sz="1600" dirty="0">
                <a:latin typeface="Symbol" pitchFamily="2" charset="2"/>
              </a:rPr>
              <a:t>L</a:t>
            </a:r>
            <a:r>
              <a:rPr lang="en-US" altLang="ja-JP" sz="1600" dirty="0"/>
              <a:t>N, </a:t>
            </a:r>
            <a:r>
              <a:rPr lang="en-US" altLang="ja-JP" sz="1600" dirty="0">
                <a:latin typeface="Symbol" pitchFamily="2" charset="2"/>
              </a:rPr>
              <a:t>S</a:t>
            </a:r>
            <a:r>
              <a:rPr lang="en-US" altLang="ja-JP" sz="1600" dirty="0"/>
              <a:t>N and </a:t>
            </a:r>
            <a:r>
              <a:rPr lang="en-US" altLang="ja-JP" sz="1600" dirty="0">
                <a:latin typeface="Symbol" pitchFamily="2" charset="2"/>
              </a:rPr>
              <a:t>L</a:t>
            </a:r>
            <a:r>
              <a:rPr lang="en-US" altLang="ja-JP" sz="1600" dirty="0"/>
              <a:t>N-</a:t>
            </a:r>
            <a:r>
              <a:rPr lang="en-US" altLang="ja-JP" sz="1600" dirty="0">
                <a:latin typeface="Symbol" pitchFamily="2" charset="2"/>
              </a:rPr>
              <a:t>S</a:t>
            </a:r>
            <a:r>
              <a:rPr lang="en-US" altLang="ja-JP" sz="1600" dirty="0"/>
              <a:t>N coupling potentials by HAL QCD</a:t>
            </a:r>
            <a:endParaRPr kumimoji="1" lang="ja-JP" altLang="en-US" sz="1600"/>
          </a:p>
        </p:txBody>
      </p:sp>
      <p:sp>
        <p:nvSpPr>
          <p:cNvPr id="35" name="テキスト ボックス 34">
            <a:extLst>
              <a:ext uri="{FF2B5EF4-FFF2-40B4-BE49-F238E27FC236}">
                <a16:creationId xmlns:a16="http://schemas.microsoft.com/office/drawing/2014/main" id="{D80C8774-5CE3-2FBA-9ADD-D3DEBC924692}"/>
              </a:ext>
            </a:extLst>
          </p:cNvPr>
          <p:cNvSpPr txBox="1"/>
          <p:nvPr/>
        </p:nvSpPr>
        <p:spPr>
          <a:xfrm>
            <a:off x="137724" y="1387258"/>
            <a:ext cx="3045064" cy="369332"/>
          </a:xfrm>
          <a:prstGeom prst="rect">
            <a:avLst/>
          </a:prstGeom>
          <a:noFill/>
        </p:spPr>
        <p:txBody>
          <a:bodyPr wrap="none" rtlCol="0">
            <a:spAutoFit/>
          </a:bodyPr>
          <a:lstStyle/>
          <a:p>
            <a:r>
              <a:rPr lang="en-US" altLang="ja-JP" dirty="0">
                <a:latin typeface="Symbol" pitchFamily="2" charset="2"/>
              </a:rPr>
              <a:t>L</a:t>
            </a:r>
            <a:r>
              <a:rPr lang="en-US" altLang="ja-JP" dirty="0"/>
              <a:t>N differential cross section</a:t>
            </a:r>
            <a:endParaRPr kumimoji="1" lang="ja-JP" altLang="en-US"/>
          </a:p>
        </p:txBody>
      </p:sp>
      <p:sp>
        <p:nvSpPr>
          <p:cNvPr id="14" name="円弧 13">
            <a:extLst>
              <a:ext uri="{FF2B5EF4-FFF2-40B4-BE49-F238E27FC236}">
                <a16:creationId xmlns:a16="http://schemas.microsoft.com/office/drawing/2014/main" id="{3C070E34-5AC6-96D6-066E-943A8A643E2B}"/>
              </a:ext>
            </a:extLst>
          </p:cNvPr>
          <p:cNvSpPr/>
          <p:nvPr/>
        </p:nvSpPr>
        <p:spPr>
          <a:xfrm rot="10800000">
            <a:off x="2964914" y="3342493"/>
            <a:ext cx="1374247" cy="1320616"/>
          </a:xfrm>
          <a:prstGeom prst="arc">
            <a:avLst>
              <a:gd name="adj1" fmla="val 16200000"/>
              <a:gd name="adj2" fmla="val 514812"/>
            </a:avLst>
          </a:prstGeom>
          <a:noFill/>
          <a:ln w="762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EAD682F-574C-861C-4092-A969740782CD}"/>
              </a:ext>
            </a:extLst>
          </p:cNvPr>
          <p:cNvSpPr txBox="1"/>
          <p:nvPr/>
        </p:nvSpPr>
        <p:spPr>
          <a:xfrm>
            <a:off x="4022180" y="2818323"/>
            <a:ext cx="2311851" cy="523220"/>
          </a:xfrm>
          <a:prstGeom prst="rect">
            <a:avLst/>
          </a:prstGeom>
          <a:noFill/>
        </p:spPr>
        <p:txBody>
          <a:bodyPr wrap="none" rtlCol="0">
            <a:spAutoFit/>
          </a:bodyPr>
          <a:lstStyle/>
          <a:p>
            <a:r>
              <a:rPr lang="en-US" altLang="ja-JP" sz="1400" dirty="0"/>
              <a:t>Momentum dependence</a:t>
            </a:r>
            <a:r>
              <a:rPr kumimoji="1" lang="en-US" altLang="ja-JP" sz="1400" dirty="0"/>
              <a:t> of</a:t>
            </a:r>
          </a:p>
          <a:p>
            <a:r>
              <a:rPr kumimoji="1" lang="en-US" altLang="ja-JP" sz="1400" dirty="0"/>
              <a:t>d</a:t>
            </a:r>
            <a:r>
              <a:rPr kumimoji="1" lang="en-US" altLang="ja-JP" sz="1400" dirty="0">
                <a:latin typeface="Symbol" pitchFamily="2" charset="2"/>
              </a:rPr>
              <a:t>s</a:t>
            </a:r>
            <a:r>
              <a:rPr kumimoji="1" lang="en-US" altLang="ja-JP" sz="1400" dirty="0"/>
              <a:t>/</a:t>
            </a:r>
            <a:r>
              <a:rPr kumimoji="1" lang="en-US" altLang="ja-JP" sz="1400" dirty="0" err="1"/>
              <a:t>d</a:t>
            </a:r>
            <a:r>
              <a:rPr kumimoji="1" lang="en-US" altLang="ja-JP" sz="1400" dirty="0" err="1">
                <a:latin typeface="Symbol" pitchFamily="2" charset="2"/>
              </a:rPr>
              <a:t>W</a:t>
            </a:r>
            <a:endParaRPr kumimoji="1" lang="ja-JP" altLang="en-US" sz="1400"/>
          </a:p>
        </p:txBody>
      </p:sp>
      <p:sp>
        <p:nvSpPr>
          <p:cNvPr id="56" name="テキスト ボックス 55">
            <a:extLst>
              <a:ext uri="{FF2B5EF4-FFF2-40B4-BE49-F238E27FC236}">
                <a16:creationId xmlns:a16="http://schemas.microsoft.com/office/drawing/2014/main" id="{A49811A1-5EC2-1525-BF5C-8C4F3E6A57B6}"/>
              </a:ext>
            </a:extLst>
          </p:cNvPr>
          <p:cNvSpPr txBox="1"/>
          <p:nvPr/>
        </p:nvSpPr>
        <p:spPr>
          <a:xfrm>
            <a:off x="9079762" y="2562006"/>
            <a:ext cx="3387393" cy="523220"/>
          </a:xfrm>
          <a:prstGeom prst="rect">
            <a:avLst/>
          </a:prstGeom>
          <a:noFill/>
        </p:spPr>
        <p:txBody>
          <a:bodyPr wrap="square" rtlCol="0">
            <a:spAutoFit/>
          </a:bodyPr>
          <a:lstStyle/>
          <a:p>
            <a:r>
              <a:rPr kumimoji="1" lang="en-US" altLang="ja-JP" sz="1400" dirty="0"/>
              <a:t>Determination of the </a:t>
            </a:r>
            <a:r>
              <a:rPr kumimoji="1" lang="en-US" altLang="ja-JP" sz="1400" dirty="0">
                <a:latin typeface="Symbol" pitchFamily="2" charset="2"/>
              </a:rPr>
              <a:t>S</a:t>
            </a:r>
            <a:r>
              <a:rPr kumimoji="1" lang="en-US" altLang="ja-JP" sz="1400" dirty="0"/>
              <a:t>N (I=1/2, S=1) scattering length from the cusp shape</a:t>
            </a:r>
            <a:endParaRPr kumimoji="1" lang="ja-JP" altLang="en-US" sz="1400"/>
          </a:p>
        </p:txBody>
      </p:sp>
      <p:sp>
        <p:nvSpPr>
          <p:cNvPr id="57" name="テキスト ボックス 56">
            <a:extLst>
              <a:ext uri="{FF2B5EF4-FFF2-40B4-BE49-F238E27FC236}">
                <a16:creationId xmlns:a16="http://schemas.microsoft.com/office/drawing/2014/main" id="{624769BE-DF09-671D-D1D9-C3D57B985237}"/>
              </a:ext>
            </a:extLst>
          </p:cNvPr>
          <p:cNvSpPr txBox="1"/>
          <p:nvPr/>
        </p:nvSpPr>
        <p:spPr>
          <a:xfrm>
            <a:off x="10111471" y="3382534"/>
            <a:ext cx="2080529" cy="338554"/>
          </a:xfrm>
          <a:prstGeom prst="rect">
            <a:avLst/>
          </a:prstGeom>
          <a:noFill/>
        </p:spPr>
        <p:txBody>
          <a:bodyPr wrap="square" rtlCol="0">
            <a:spAutoFit/>
          </a:bodyPr>
          <a:lstStyle/>
          <a:p>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p>
        </p:txBody>
      </p:sp>
      <p:sp>
        <p:nvSpPr>
          <p:cNvPr id="58" name="下矢印 57">
            <a:extLst>
              <a:ext uri="{FF2B5EF4-FFF2-40B4-BE49-F238E27FC236}">
                <a16:creationId xmlns:a16="http://schemas.microsoft.com/office/drawing/2014/main" id="{504C0E56-F8D7-571F-ACC4-763D1EF0711C}"/>
              </a:ext>
            </a:extLst>
          </p:cNvPr>
          <p:cNvSpPr/>
          <p:nvPr/>
        </p:nvSpPr>
        <p:spPr>
          <a:xfrm>
            <a:off x="10613571" y="3085226"/>
            <a:ext cx="320401" cy="297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57A24749-729B-3647-5001-BC3DF7235C04}"/>
              </a:ext>
            </a:extLst>
          </p:cNvPr>
          <p:cNvSpPr txBox="1"/>
          <p:nvPr/>
        </p:nvSpPr>
        <p:spPr>
          <a:xfrm>
            <a:off x="6689688" y="6376199"/>
            <a:ext cx="1645002" cy="338554"/>
          </a:xfrm>
          <a:prstGeom prst="rect">
            <a:avLst/>
          </a:prstGeom>
          <a:noFill/>
        </p:spPr>
        <p:txBody>
          <a:bodyPr wrap="none" rtlCol="0">
            <a:spAutoFit/>
          </a:bodyPr>
          <a:lstStyle/>
          <a:p>
            <a:r>
              <a:rPr kumimoji="1" lang="en-US" altLang="ja-JP" sz="1600" dirty="0">
                <a:latin typeface="Symbol" pitchFamily="2" charset="2"/>
              </a:rPr>
              <a:t>L</a:t>
            </a:r>
            <a:r>
              <a:rPr kumimoji="1" lang="en-US" altLang="ja-JP" sz="1600" dirty="0"/>
              <a:t>N-</a:t>
            </a:r>
            <a:r>
              <a:rPr kumimoji="1" lang="en-US" altLang="ja-JP" sz="1600" dirty="0">
                <a:latin typeface="Symbol" pitchFamily="2" charset="2"/>
              </a:rPr>
              <a:t>S</a:t>
            </a:r>
            <a:r>
              <a:rPr kumimoji="1" lang="en-US" altLang="ja-JP" sz="1600" dirty="0"/>
              <a:t>N coupling</a:t>
            </a:r>
            <a:endParaRPr kumimoji="1" lang="ja-JP" altLang="en-US" sz="1600"/>
          </a:p>
        </p:txBody>
      </p:sp>
      <p:sp>
        <p:nvSpPr>
          <p:cNvPr id="60" name="下矢印 59">
            <a:extLst>
              <a:ext uri="{FF2B5EF4-FFF2-40B4-BE49-F238E27FC236}">
                <a16:creationId xmlns:a16="http://schemas.microsoft.com/office/drawing/2014/main" id="{DE4479F0-AA4B-B6C7-FDCB-CBE9529A1559}"/>
              </a:ext>
            </a:extLst>
          </p:cNvPr>
          <p:cNvSpPr/>
          <p:nvPr/>
        </p:nvSpPr>
        <p:spPr>
          <a:xfrm>
            <a:off x="7487146" y="6064562"/>
            <a:ext cx="320401" cy="2973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2DDBB61-9FBB-3722-67EB-179D971706A1}"/>
              </a:ext>
            </a:extLst>
          </p:cNvPr>
          <p:cNvSpPr txBox="1"/>
          <p:nvPr/>
        </p:nvSpPr>
        <p:spPr>
          <a:xfrm>
            <a:off x="3768709" y="938565"/>
            <a:ext cx="2933010" cy="1077218"/>
          </a:xfrm>
          <a:prstGeom prst="rect">
            <a:avLst/>
          </a:prstGeom>
          <a:solidFill>
            <a:schemeClr val="bg1"/>
          </a:solidFill>
          <a:ln>
            <a:solidFill>
              <a:srgbClr val="C00000"/>
            </a:solidFill>
          </a:ln>
        </p:spPr>
        <p:txBody>
          <a:bodyPr wrap="square" rtlCol="0">
            <a:spAutoFit/>
          </a:bodyPr>
          <a:lstStyle/>
          <a:p>
            <a:r>
              <a:rPr kumimoji="1" lang="en-US" altLang="ja-JP" sz="1600" b="1" dirty="0">
                <a:solidFill>
                  <a:srgbClr val="C00000"/>
                </a:solidFill>
              </a:rPr>
              <a:t>The differential cro</a:t>
            </a:r>
            <a:r>
              <a:rPr lang="en-US" altLang="ja-JP" sz="1600" b="1" dirty="0">
                <a:solidFill>
                  <a:srgbClr val="C00000"/>
                </a:solidFill>
              </a:rPr>
              <a:t>ss section and cusp structure must be represented with the same </a:t>
            </a:r>
            <a:r>
              <a:rPr lang="en-US" altLang="ja-JP" sz="1600" b="1" dirty="0">
                <a:solidFill>
                  <a:srgbClr val="C00000"/>
                </a:solidFill>
                <a:latin typeface="Symbol" pitchFamily="2" charset="2"/>
              </a:rPr>
              <a:t>L</a:t>
            </a:r>
            <a:r>
              <a:rPr lang="en-US" altLang="ja-JP" sz="1600" b="1" dirty="0">
                <a:solidFill>
                  <a:srgbClr val="C00000"/>
                </a:solidFill>
              </a:rPr>
              <a:t>N-</a:t>
            </a:r>
            <a:r>
              <a:rPr lang="en-US" altLang="ja-JP" sz="1600" b="1" dirty="0">
                <a:solidFill>
                  <a:srgbClr val="C00000"/>
                </a:solidFill>
                <a:latin typeface="Symbol" pitchFamily="2" charset="2"/>
              </a:rPr>
              <a:t>S</a:t>
            </a:r>
            <a:r>
              <a:rPr lang="en-US" altLang="ja-JP" sz="1600" b="1" dirty="0">
                <a:solidFill>
                  <a:srgbClr val="C00000"/>
                </a:solidFill>
              </a:rPr>
              <a:t>N coupling</a:t>
            </a:r>
            <a:endParaRPr kumimoji="1" lang="ja-JP" altLang="en-US" sz="1600" b="1">
              <a:solidFill>
                <a:srgbClr val="C00000"/>
              </a:solidFill>
            </a:endParaRPr>
          </a:p>
        </p:txBody>
      </p:sp>
      <p:cxnSp>
        <p:nvCxnSpPr>
          <p:cNvPr id="62" name="直線矢印コネクタ 61">
            <a:extLst>
              <a:ext uri="{FF2B5EF4-FFF2-40B4-BE49-F238E27FC236}">
                <a16:creationId xmlns:a16="http://schemas.microsoft.com/office/drawing/2014/main" id="{FEC8173C-21CE-784F-5074-EAA99949E6EF}"/>
              </a:ext>
            </a:extLst>
          </p:cNvPr>
          <p:cNvCxnSpPr/>
          <p:nvPr/>
        </p:nvCxnSpPr>
        <p:spPr>
          <a:xfrm>
            <a:off x="4215864" y="2360648"/>
            <a:ext cx="2037979" cy="0"/>
          </a:xfrm>
          <a:prstGeom prst="straightConnector1">
            <a:avLst/>
          </a:prstGeom>
          <a:ln w="571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5" name="テキスト ボックス 64">
            <a:hlinkClick r:id="rId6"/>
            <a:extLst>
              <a:ext uri="{FF2B5EF4-FFF2-40B4-BE49-F238E27FC236}">
                <a16:creationId xmlns:a16="http://schemas.microsoft.com/office/drawing/2014/main" id="{7698C9AE-C131-2522-9B05-EFD6DC8DBCEE}"/>
              </a:ext>
            </a:extLst>
          </p:cNvPr>
          <p:cNvSpPr txBox="1"/>
          <p:nvPr/>
        </p:nvSpPr>
        <p:spPr>
          <a:xfrm>
            <a:off x="9448800" y="5487711"/>
            <a:ext cx="2272866" cy="523220"/>
          </a:xfrm>
          <a:prstGeom prst="rect">
            <a:avLst/>
          </a:prstGeom>
          <a:noFill/>
        </p:spPr>
        <p:txBody>
          <a:bodyPr wrap="none" rtlCol="0">
            <a:spAutoFit/>
          </a:bodyPr>
          <a:lstStyle/>
          <a:p>
            <a:r>
              <a:rPr kumimoji="1" lang="en-US" altLang="ja-JP" sz="1400" dirty="0">
                <a:hlinkClick r:id="rId6"/>
              </a:rPr>
              <a:t>T. Doi, presentation </a:t>
            </a:r>
          </a:p>
          <a:p>
            <a:r>
              <a:rPr kumimoji="1" lang="en-US" altLang="ja-JP" sz="1400" dirty="0">
                <a:hlinkClick r:id="rId6"/>
              </a:rPr>
              <a:t>at 3</a:t>
            </a:r>
            <a:r>
              <a:rPr kumimoji="1" lang="en-US" altLang="ja-JP" sz="1400" baseline="30000" dirty="0">
                <a:hlinkClick r:id="rId6"/>
              </a:rPr>
              <a:t>rd</a:t>
            </a:r>
            <a:r>
              <a:rPr kumimoji="1" lang="en-US" altLang="ja-JP" sz="1400" dirty="0">
                <a:hlinkClick r:id="rId6"/>
              </a:rPr>
              <a:t> J-PARC HEF-ex WS</a:t>
            </a:r>
            <a:endParaRPr kumimoji="1" lang="ja-JP" altLang="en-US" sz="1400"/>
          </a:p>
        </p:txBody>
      </p:sp>
      <p:sp>
        <p:nvSpPr>
          <p:cNvPr id="66" name="テキスト ボックス 65">
            <a:extLst>
              <a:ext uri="{FF2B5EF4-FFF2-40B4-BE49-F238E27FC236}">
                <a16:creationId xmlns:a16="http://schemas.microsoft.com/office/drawing/2014/main" id="{72F87ACF-D53A-52D0-4C30-FAFF138069B1}"/>
              </a:ext>
            </a:extLst>
          </p:cNvPr>
          <p:cNvSpPr txBox="1"/>
          <p:nvPr/>
        </p:nvSpPr>
        <p:spPr>
          <a:xfrm>
            <a:off x="4507406" y="4298804"/>
            <a:ext cx="1813317" cy="646331"/>
          </a:xfrm>
          <a:prstGeom prst="rect">
            <a:avLst/>
          </a:prstGeom>
          <a:noFill/>
        </p:spPr>
        <p:txBody>
          <a:bodyPr wrap="none" rtlCol="0">
            <a:spAutoFit/>
          </a:bodyPr>
          <a:lstStyle/>
          <a:p>
            <a:r>
              <a:rPr kumimoji="1" lang="en-US" altLang="ja-JP" dirty="0">
                <a:latin typeface="Symbol" pitchFamily="2" charset="2"/>
              </a:rPr>
              <a:t>S</a:t>
            </a:r>
            <a:r>
              <a:rPr kumimoji="1" lang="en-US" altLang="ja-JP" dirty="0"/>
              <a:t>N-</a:t>
            </a:r>
            <a:r>
              <a:rPr kumimoji="1" lang="en-US" altLang="ja-JP" dirty="0">
                <a:latin typeface="Symbol" pitchFamily="2" charset="2"/>
              </a:rPr>
              <a:t>L</a:t>
            </a:r>
            <a:r>
              <a:rPr kumimoji="1" lang="en-US" altLang="ja-JP" dirty="0"/>
              <a:t>N potential</a:t>
            </a:r>
          </a:p>
          <a:p>
            <a:r>
              <a:rPr lang="en-US" altLang="ja-JP" dirty="0"/>
              <a:t>central</a:t>
            </a:r>
            <a:endParaRPr kumimoji="1" lang="ja-JP" altLang="en-US"/>
          </a:p>
        </p:txBody>
      </p:sp>
      <p:sp>
        <p:nvSpPr>
          <p:cNvPr id="4" name="テキスト ボックス 3">
            <a:extLst>
              <a:ext uri="{FF2B5EF4-FFF2-40B4-BE49-F238E27FC236}">
                <a16:creationId xmlns:a16="http://schemas.microsoft.com/office/drawing/2014/main" id="{5AEE82CE-7EE2-F5E0-4636-863F5058795D}"/>
              </a:ext>
            </a:extLst>
          </p:cNvPr>
          <p:cNvSpPr txBox="1"/>
          <p:nvPr/>
        </p:nvSpPr>
        <p:spPr>
          <a:xfrm>
            <a:off x="661224" y="2267092"/>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
        <p:nvSpPr>
          <p:cNvPr id="9" name="テキスト ボックス 8">
            <a:extLst>
              <a:ext uri="{FF2B5EF4-FFF2-40B4-BE49-F238E27FC236}">
                <a16:creationId xmlns:a16="http://schemas.microsoft.com/office/drawing/2014/main" id="{A12480EC-29F5-73ED-780F-524FC10D9B99}"/>
              </a:ext>
            </a:extLst>
          </p:cNvPr>
          <p:cNvSpPr txBox="1"/>
          <p:nvPr/>
        </p:nvSpPr>
        <p:spPr>
          <a:xfrm>
            <a:off x="6923714" y="2006681"/>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Tree>
    <p:extLst>
      <p:ext uri="{BB962C8B-B14F-4D97-AF65-F5344CB8AC3E}">
        <p14:creationId xmlns:p14="http://schemas.microsoft.com/office/powerpoint/2010/main" val="35965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 箱ひげ図&#10;&#10;自動的に生成された説明">
            <a:extLst>
              <a:ext uri="{FF2B5EF4-FFF2-40B4-BE49-F238E27FC236}">
                <a16:creationId xmlns:a16="http://schemas.microsoft.com/office/drawing/2014/main" id="{885ED670-A4BE-5013-D1B8-5A8CB3DAB16E}"/>
              </a:ext>
            </a:extLst>
          </p:cNvPr>
          <p:cNvPicPr>
            <a:picLocks noChangeAspect="1"/>
          </p:cNvPicPr>
          <p:nvPr/>
        </p:nvPicPr>
        <p:blipFill>
          <a:blip r:embed="rId3"/>
          <a:stretch>
            <a:fillRect/>
          </a:stretch>
        </p:blipFill>
        <p:spPr>
          <a:xfrm>
            <a:off x="310343" y="4099248"/>
            <a:ext cx="3790033" cy="2729609"/>
          </a:xfrm>
          <a:prstGeom prst="rect">
            <a:avLst/>
          </a:prstGeom>
        </p:spPr>
      </p:pic>
      <p:sp>
        <p:nvSpPr>
          <p:cNvPr id="2" name="タイトル 1">
            <a:extLst>
              <a:ext uri="{FF2B5EF4-FFF2-40B4-BE49-F238E27FC236}">
                <a16:creationId xmlns:a16="http://schemas.microsoft.com/office/drawing/2014/main" id="{141AA549-A7C6-BE41-B44F-F16A01531189}"/>
              </a:ext>
            </a:extLst>
          </p:cNvPr>
          <p:cNvSpPr>
            <a:spLocks noGrp="1"/>
          </p:cNvSpPr>
          <p:nvPr>
            <p:ph type="title"/>
          </p:nvPr>
        </p:nvSpPr>
        <p:spPr>
          <a:xfrm>
            <a:off x="303745" y="12008"/>
            <a:ext cx="11484671" cy="982136"/>
          </a:xfrm>
        </p:spPr>
        <p:txBody>
          <a:bodyPr>
            <a:normAutofit fontScale="90000"/>
          </a:bodyPr>
          <a:lstStyle/>
          <a:p>
            <a:r>
              <a:rPr lang="en-US" altLang="ja-JP" sz="3600" dirty="0" err="1">
                <a:latin typeface="Symbol" pitchFamily="2" charset="2"/>
              </a:rPr>
              <a:t>L</a:t>
            </a:r>
            <a:r>
              <a:rPr lang="en-US" altLang="ja-JP" sz="3600" dirty="0" err="1"/>
              <a:t>p</a:t>
            </a:r>
            <a:r>
              <a:rPr lang="en-US" altLang="ja-JP" sz="3600" dirty="0"/>
              <a:t> scattering experiment with polarized </a:t>
            </a:r>
            <a:r>
              <a:rPr lang="en-US" altLang="ja-JP" sz="3600" dirty="0">
                <a:latin typeface="Symbol" pitchFamily="2" charset="2"/>
              </a:rPr>
              <a:t>L</a:t>
            </a:r>
            <a:r>
              <a:rPr lang="en-US" altLang="ja-JP" sz="3600" dirty="0"/>
              <a:t> beam (J-PARC E86)</a:t>
            </a:r>
            <a:endParaRPr kumimoji="1" lang="ja-JP" altLang="en-US" sz="3600"/>
          </a:p>
        </p:txBody>
      </p:sp>
      <p:sp>
        <p:nvSpPr>
          <p:cNvPr id="6" name="スライド番号プレースホルダー 5">
            <a:extLst>
              <a:ext uri="{FF2B5EF4-FFF2-40B4-BE49-F238E27FC236}">
                <a16:creationId xmlns:a16="http://schemas.microsoft.com/office/drawing/2014/main" id="{03EA964A-54E3-B942-AB40-0D024D8F158B}"/>
              </a:ext>
            </a:extLst>
          </p:cNvPr>
          <p:cNvSpPr>
            <a:spLocks noGrp="1"/>
          </p:cNvSpPr>
          <p:nvPr>
            <p:ph type="sldNum" sz="quarter" idx="12"/>
          </p:nvPr>
        </p:nvSpPr>
        <p:spPr>
          <a:xfrm>
            <a:off x="9403231" y="81793"/>
            <a:ext cx="2743200" cy="365125"/>
          </a:xfrm>
        </p:spPr>
        <p:txBody>
          <a:bodyPr/>
          <a:lstStyle/>
          <a:p>
            <a:fld id="{9D4AEF59-F28E-467C-9EA3-92D1CFAD475A}" type="slidenum">
              <a:rPr lang="en-US" sz="1800" b="1" smtClean="0"/>
              <a:t>79</a:t>
            </a:fld>
            <a:endParaRPr lang="en-US" sz="1800" b="1" dirty="0"/>
          </a:p>
        </p:txBody>
      </p:sp>
      <p:sp>
        <p:nvSpPr>
          <p:cNvPr id="26" name="テキスト ボックス 25">
            <a:extLst>
              <a:ext uri="{FF2B5EF4-FFF2-40B4-BE49-F238E27FC236}">
                <a16:creationId xmlns:a16="http://schemas.microsoft.com/office/drawing/2014/main" id="{97571FAD-E5AD-9A68-B4E7-11A519240D95}"/>
              </a:ext>
            </a:extLst>
          </p:cNvPr>
          <p:cNvSpPr txBox="1"/>
          <p:nvPr/>
        </p:nvSpPr>
        <p:spPr>
          <a:xfrm>
            <a:off x="65672" y="2010525"/>
            <a:ext cx="2601681" cy="646331"/>
          </a:xfrm>
          <a:prstGeom prst="rect">
            <a:avLst/>
          </a:prstGeom>
          <a:noFill/>
        </p:spPr>
        <p:txBody>
          <a:bodyPr wrap="square" rtlCol="0">
            <a:spAutoFit/>
          </a:bodyPr>
          <a:lstStyle/>
          <a:p>
            <a:r>
              <a:rPr lang="en-US" altLang="ja-JP" dirty="0">
                <a:latin typeface="Symbol" pitchFamily="2" charset="2"/>
              </a:rPr>
              <a:t>L </a:t>
            </a:r>
            <a:r>
              <a:rPr lang="en-US" altLang="ja-JP" dirty="0"/>
              <a:t>spin can be automatically polarized </a:t>
            </a:r>
            <a:endParaRPr kumimoji="1" lang="ja-JP" altLang="en-US"/>
          </a:p>
        </p:txBody>
      </p:sp>
      <p:sp>
        <p:nvSpPr>
          <p:cNvPr id="10" name="テキスト ボックス 9">
            <a:extLst>
              <a:ext uri="{FF2B5EF4-FFF2-40B4-BE49-F238E27FC236}">
                <a16:creationId xmlns:a16="http://schemas.microsoft.com/office/drawing/2014/main" id="{47E80B50-3FCB-9F70-8A72-5F71C67269C6}"/>
              </a:ext>
            </a:extLst>
          </p:cNvPr>
          <p:cNvSpPr txBox="1"/>
          <p:nvPr/>
        </p:nvSpPr>
        <p:spPr>
          <a:xfrm>
            <a:off x="3527659" y="1199555"/>
            <a:ext cx="2636716" cy="923330"/>
          </a:xfrm>
          <a:prstGeom prst="rect">
            <a:avLst/>
          </a:prstGeom>
          <a:noFill/>
        </p:spPr>
        <p:txBody>
          <a:bodyPr wrap="square" rtlCol="0">
            <a:spAutoFit/>
          </a:bodyPr>
          <a:lstStyle/>
          <a:p>
            <a:r>
              <a:rPr kumimoji="1" lang="en-US" altLang="ja-JP" dirty="0"/>
              <a:t>Polarization can be measured from angular distribution of p</a:t>
            </a:r>
            <a:endParaRPr kumimoji="1" lang="ja-JP" altLang="en-US"/>
          </a:p>
        </p:txBody>
      </p:sp>
      <p:sp>
        <p:nvSpPr>
          <p:cNvPr id="12" name="テキスト ボックス 11">
            <a:extLst>
              <a:ext uri="{FF2B5EF4-FFF2-40B4-BE49-F238E27FC236}">
                <a16:creationId xmlns:a16="http://schemas.microsoft.com/office/drawing/2014/main" id="{D5C59B0F-7BFD-C0B3-91B7-FFCBE78AA210}"/>
              </a:ext>
            </a:extLst>
          </p:cNvPr>
          <p:cNvSpPr txBox="1"/>
          <p:nvPr/>
        </p:nvSpPr>
        <p:spPr>
          <a:xfrm>
            <a:off x="31015" y="823888"/>
            <a:ext cx="12239248" cy="369332"/>
          </a:xfrm>
          <a:prstGeom prst="rect">
            <a:avLst/>
          </a:prstGeom>
          <a:noFill/>
        </p:spPr>
        <p:txBody>
          <a:bodyPr wrap="none" rtlCol="0">
            <a:spAutoFit/>
          </a:bodyPr>
          <a:lstStyle/>
          <a:p>
            <a:r>
              <a:rPr kumimoji="1" lang="en-US" altLang="ja-JP" b="1" dirty="0">
                <a:solidFill>
                  <a:srgbClr val="C00000"/>
                </a:solidFill>
              </a:rPr>
              <a:t>Advantage of scattering experiment</a:t>
            </a:r>
            <a:r>
              <a:rPr lang="en-US" altLang="ja-JP" b="1" dirty="0">
                <a:solidFill>
                  <a:srgbClr val="C00000"/>
                </a:solidFill>
              </a:rPr>
              <a:t>: Spin observables can be measured thanks to self polarimeter of hyperon</a:t>
            </a:r>
            <a:endParaRPr kumimoji="1" lang="ja-JP" altLang="en-US"/>
          </a:p>
        </p:txBody>
      </p:sp>
      <p:sp>
        <p:nvSpPr>
          <p:cNvPr id="186" name="テキスト ボックス 185">
            <a:extLst>
              <a:ext uri="{FF2B5EF4-FFF2-40B4-BE49-F238E27FC236}">
                <a16:creationId xmlns:a16="http://schemas.microsoft.com/office/drawing/2014/main" id="{346C4CCA-09E2-A88B-5986-F9BFDB0FAA96}"/>
              </a:ext>
            </a:extLst>
          </p:cNvPr>
          <p:cNvSpPr txBox="1"/>
          <p:nvPr/>
        </p:nvSpPr>
        <p:spPr>
          <a:xfrm>
            <a:off x="6101186" y="1260095"/>
            <a:ext cx="6045245" cy="1754326"/>
          </a:xfrm>
          <a:prstGeom prst="rect">
            <a:avLst/>
          </a:prstGeom>
          <a:noFill/>
        </p:spPr>
        <p:txBody>
          <a:bodyPr wrap="none" rtlCol="0">
            <a:spAutoFit/>
          </a:bodyPr>
          <a:lstStyle/>
          <a:p>
            <a:pPr marL="285750" indent="-285750">
              <a:buFont typeface="Arial" panose="020B0604020202020204" pitchFamily="34" charset="0"/>
              <a:buChar char="•"/>
            </a:pPr>
            <a:r>
              <a:rPr lang="en-US" altLang="ja-JP" dirty="0"/>
              <a:t>Left-Right asymmetry of </a:t>
            </a:r>
            <a:r>
              <a:rPr lang="en-US" altLang="ja-JP" dirty="0" err="1">
                <a:latin typeface="Symbol" pitchFamily="2" charset="2"/>
              </a:rPr>
              <a:t>L</a:t>
            </a:r>
            <a:r>
              <a:rPr lang="en-US" altLang="ja-JP" dirty="0" err="1"/>
              <a:t>p</a:t>
            </a:r>
            <a:r>
              <a:rPr lang="en-US" altLang="ja-JP" dirty="0"/>
              <a:t> scattering</a:t>
            </a:r>
            <a:r>
              <a:rPr kumimoji="1" lang="en-US" altLang="ja-JP" dirty="0"/>
              <a:t> </a:t>
            </a:r>
          </a:p>
          <a:p>
            <a:r>
              <a:rPr lang="en-US" altLang="ja-JP" dirty="0"/>
              <a:t>                                                            </a:t>
            </a:r>
            <a:r>
              <a:rPr kumimoji="1" lang="en-US" altLang="ja-JP" dirty="0"/>
              <a:t>(</a:t>
            </a:r>
            <a:r>
              <a:rPr lang="en-US" altLang="ja-JP" dirty="0"/>
              <a:t>Analyzing power</a:t>
            </a:r>
            <a:r>
              <a:rPr kumimoji="1" lang="en-US" altLang="ja-JP" dirty="0"/>
              <a:t>)</a:t>
            </a:r>
          </a:p>
          <a:p>
            <a:r>
              <a:rPr lang="en-US" altLang="ja-JP" dirty="0"/>
              <a:t>   </a:t>
            </a:r>
            <a:r>
              <a:rPr lang="en-US" altLang="ja-JP" dirty="0">
                <a:sym typeface="Wingdings" pitchFamily="2" charset="2"/>
              </a:rPr>
              <a:t> spin-orbit interaction</a:t>
            </a:r>
            <a:endParaRPr kumimoji="1" lang="en-US" altLang="ja-JP" dirty="0"/>
          </a:p>
          <a:p>
            <a:pPr marL="285750" indent="-285750">
              <a:buFont typeface="Arial" panose="020B0604020202020204" pitchFamily="34" charset="0"/>
              <a:buChar char="•"/>
            </a:pPr>
            <a:r>
              <a:rPr lang="en-US" altLang="ja-JP" dirty="0"/>
              <a:t>Polarization change before and after the scattering </a:t>
            </a:r>
          </a:p>
          <a:p>
            <a:r>
              <a:rPr lang="en-US" altLang="ja-JP" dirty="0"/>
              <a:t>                                                            (Depolarization)</a:t>
            </a:r>
          </a:p>
          <a:p>
            <a:r>
              <a:rPr kumimoji="1" lang="en-US" altLang="ja-JP" dirty="0"/>
              <a:t>   </a:t>
            </a:r>
            <a:r>
              <a:rPr kumimoji="1" lang="en-US" altLang="ja-JP" dirty="0">
                <a:sym typeface="Wingdings" pitchFamily="2" charset="2"/>
              </a:rPr>
              <a:t> </a:t>
            </a:r>
            <a:r>
              <a:rPr lang="en-US" altLang="ja-JP" dirty="0">
                <a:sym typeface="Wingdings" pitchFamily="2" charset="2"/>
              </a:rPr>
              <a:t>s</a:t>
            </a:r>
            <a:r>
              <a:rPr kumimoji="1" lang="en-US" altLang="ja-JP" dirty="0">
                <a:sym typeface="Wingdings" pitchFamily="2" charset="2"/>
              </a:rPr>
              <a:t>pin-spin interaction, tensor interaction</a:t>
            </a:r>
            <a:endParaRPr kumimoji="1" lang="ja-JP" altLang="en-US"/>
          </a:p>
        </p:txBody>
      </p:sp>
      <p:grpSp>
        <p:nvGrpSpPr>
          <p:cNvPr id="200" name="グループ化 199">
            <a:extLst>
              <a:ext uri="{FF2B5EF4-FFF2-40B4-BE49-F238E27FC236}">
                <a16:creationId xmlns:a16="http://schemas.microsoft.com/office/drawing/2014/main" id="{240A723C-0899-854F-B363-28548749C065}"/>
              </a:ext>
            </a:extLst>
          </p:cNvPr>
          <p:cNvGrpSpPr/>
          <p:nvPr/>
        </p:nvGrpSpPr>
        <p:grpSpPr>
          <a:xfrm>
            <a:off x="916021" y="1290064"/>
            <a:ext cx="3524514" cy="2813354"/>
            <a:chOff x="2591402" y="3597703"/>
            <a:chExt cx="2807188" cy="2240767"/>
          </a:xfrm>
        </p:grpSpPr>
        <p:cxnSp>
          <p:nvCxnSpPr>
            <p:cNvPr id="193" name="直線矢印コネクタ 192">
              <a:extLst>
                <a:ext uri="{FF2B5EF4-FFF2-40B4-BE49-F238E27FC236}">
                  <a16:creationId xmlns:a16="http://schemas.microsoft.com/office/drawing/2014/main" id="{4162076E-E5B5-3EF4-48C7-4E361EE80EC9}"/>
                </a:ext>
              </a:extLst>
            </p:cNvPr>
            <p:cNvCxnSpPr>
              <a:cxnSpLocks/>
            </p:cNvCxnSpPr>
            <p:nvPr/>
          </p:nvCxnSpPr>
          <p:spPr>
            <a:xfrm>
              <a:off x="4601406" y="4727684"/>
              <a:ext cx="726984" cy="2733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185" name="グループ化 184">
              <a:extLst>
                <a:ext uri="{FF2B5EF4-FFF2-40B4-BE49-F238E27FC236}">
                  <a16:creationId xmlns:a16="http://schemas.microsoft.com/office/drawing/2014/main" id="{52830FF1-7B98-462A-6DC2-61805F683DA1}"/>
                </a:ext>
              </a:extLst>
            </p:cNvPr>
            <p:cNvGrpSpPr/>
            <p:nvPr/>
          </p:nvGrpSpPr>
          <p:grpSpPr>
            <a:xfrm>
              <a:off x="2591402" y="4220344"/>
              <a:ext cx="2807188" cy="1618126"/>
              <a:chOff x="1349585" y="4371621"/>
              <a:chExt cx="2807188" cy="1618126"/>
            </a:xfrm>
          </p:grpSpPr>
          <p:grpSp>
            <p:nvGrpSpPr>
              <p:cNvPr id="29" name="グループ化 28">
                <a:extLst>
                  <a:ext uri="{FF2B5EF4-FFF2-40B4-BE49-F238E27FC236}">
                    <a16:creationId xmlns:a16="http://schemas.microsoft.com/office/drawing/2014/main" id="{D6A4728C-8B77-6C86-F288-BC7DD57BA01F}"/>
                  </a:ext>
                </a:extLst>
              </p:cNvPr>
              <p:cNvGrpSpPr/>
              <p:nvPr/>
            </p:nvGrpSpPr>
            <p:grpSpPr>
              <a:xfrm>
                <a:off x="1349585" y="4371621"/>
                <a:ext cx="2807188" cy="1618126"/>
                <a:chOff x="6808573" y="5247249"/>
                <a:chExt cx="3375561" cy="1945746"/>
              </a:xfrm>
            </p:grpSpPr>
            <p:cxnSp>
              <p:nvCxnSpPr>
                <p:cNvPr id="175" name="直線矢印コネクタ 174">
                  <a:extLst>
                    <a:ext uri="{FF2B5EF4-FFF2-40B4-BE49-F238E27FC236}">
                      <a16:creationId xmlns:a16="http://schemas.microsoft.com/office/drawing/2014/main" id="{BC1C590D-0A1A-4000-5817-D83FFDBB6E60}"/>
                    </a:ext>
                  </a:extLst>
                </p:cNvPr>
                <p:cNvCxnSpPr>
                  <a:cxnSpLocks/>
                </p:cNvCxnSpPr>
                <p:nvPr/>
              </p:nvCxnSpPr>
              <p:spPr>
                <a:xfrm>
                  <a:off x="6808573" y="6437956"/>
                  <a:ext cx="2108800" cy="0"/>
                </a:xfrm>
                <a:prstGeom prst="straightConnector1">
                  <a:avLst/>
                </a:prstGeom>
                <a:noFill/>
                <a:ln w="12700" cap="flat" cmpd="sng" algn="ctr">
                  <a:solidFill>
                    <a:srgbClr val="000000"/>
                  </a:solidFill>
                  <a:prstDash val="solid"/>
                  <a:miter lim="800000"/>
                  <a:tailEnd type="triangle"/>
                </a:ln>
                <a:effectLst/>
              </p:spPr>
            </p:cxnSp>
            <p:sp>
              <p:nvSpPr>
                <p:cNvPr id="176" name="円/楕円 24">
                  <a:extLst>
                    <a:ext uri="{FF2B5EF4-FFF2-40B4-BE49-F238E27FC236}">
                      <a16:creationId xmlns:a16="http://schemas.microsoft.com/office/drawing/2014/main" id="{8B4E09EF-4286-587E-2E00-DC61C4FD35F6}"/>
                    </a:ext>
                  </a:extLst>
                </p:cNvPr>
                <p:cNvSpPr/>
                <p:nvPr/>
              </p:nvSpPr>
              <p:spPr>
                <a:xfrm>
                  <a:off x="8658598" y="6305744"/>
                  <a:ext cx="237091" cy="23709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cxnSp>
              <p:nvCxnSpPr>
                <p:cNvPr id="177" name="直線矢印コネクタ 176">
                  <a:extLst>
                    <a:ext uri="{FF2B5EF4-FFF2-40B4-BE49-F238E27FC236}">
                      <a16:creationId xmlns:a16="http://schemas.microsoft.com/office/drawing/2014/main" id="{E8DF5FD2-E3C2-84B7-D959-2A530DA33931}"/>
                    </a:ext>
                  </a:extLst>
                </p:cNvPr>
                <p:cNvCxnSpPr>
                  <a:cxnSpLocks/>
                  <a:stCxn id="176" idx="5"/>
                </p:cNvCxnSpPr>
                <p:nvPr/>
              </p:nvCxnSpPr>
              <p:spPr>
                <a:xfrm>
                  <a:off x="8860967" y="6508114"/>
                  <a:ext cx="1238750" cy="267778"/>
                </a:xfrm>
                <a:prstGeom prst="straightConnector1">
                  <a:avLst/>
                </a:prstGeom>
                <a:noFill/>
                <a:ln w="12700" cap="flat" cmpd="sng" algn="ctr">
                  <a:solidFill>
                    <a:srgbClr val="000000"/>
                  </a:solidFill>
                  <a:prstDash val="solid"/>
                  <a:miter lim="800000"/>
                  <a:tailEnd type="triangle"/>
                </a:ln>
                <a:effectLst/>
              </p:spPr>
            </p:cxnSp>
            <p:cxnSp>
              <p:nvCxnSpPr>
                <p:cNvPr id="178" name="直線矢印コネクタ 177">
                  <a:extLst>
                    <a:ext uri="{FF2B5EF4-FFF2-40B4-BE49-F238E27FC236}">
                      <a16:creationId xmlns:a16="http://schemas.microsoft.com/office/drawing/2014/main" id="{0479FD3E-760E-D18D-4BA5-705956FCDFF8}"/>
                    </a:ext>
                  </a:extLst>
                </p:cNvPr>
                <p:cNvCxnSpPr>
                  <a:cxnSpLocks/>
                  <a:stCxn id="176" idx="7"/>
                </p:cNvCxnSpPr>
                <p:nvPr/>
              </p:nvCxnSpPr>
              <p:spPr>
                <a:xfrm flipV="1">
                  <a:off x="8860968" y="5660612"/>
                  <a:ext cx="415422" cy="679852"/>
                </a:xfrm>
                <a:prstGeom prst="straightConnector1">
                  <a:avLst/>
                </a:prstGeom>
                <a:noFill/>
                <a:ln w="12700" cap="flat" cmpd="sng" algn="ctr">
                  <a:solidFill>
                    <a:srgbClr val="000000"/>
                  </a:solidFill>
                  <a:prstDash val="solid"/>
                  <a:miter lim="800000"/>
                  <a:tailEnd type="triangle"/>
                </a:ln>
                <a:effectLst/>
              </p:spPr>
            </p:cxnSp>
            <p:sp>
              <p:nvSpPr>
                <p:cNvPr id="179" name="円/楕円 13">
                  <a:extLst>
                    <a:ext uri="{FF2B5EF4-FFF2-40B4-BE49-F238E27FC236}">
                      <a16:creationId xmlns:a16="http://schemas.microsoft.com/office/drawing/2014/main" id="{CD8933BE-630E-D9BA-788D-04AE1BCB4B76}"/>
                    </a:ext>
                  </a:extLst>
                </p:cNvPr>
                <p:cNvSpPr/>
                <p:nvPr/>
              </p:nvSpPr>
              <p:spPr>
                <a:xfrm>
                  <a:off x="9527465" y="6570846"/>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0" name="円/楕円 13">
                  <a:extLst>
                    <a:ext uri="{FF2B5EF4-FFF2-40B4-BE49-F238E27FC236}">
                      <a16:creationId xmlns:a16="http://schemas.microsoft.com/office/drawing/2014/main" id="{0D909591-D7A9-9640-50DD-F253420192F9}"/>
                    </a:ext>
                  </a:extLst>
                </p:cNvPr>
                <p:cNvSpPr/>
                <p:nvPr/>
              </p:nvSpPr>
              <p:spPr>
                <a:xfrm>
                  <a:off x="8885086" y="6401332"/>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1" name="円/楕円 24">
                  <a:extLst>
                    <a:ext uri="{FF2B5EF4-FFF2-40B4-BE49-F238E27FC236}">
                      <a16:creationId xmlns:a16="http://schemas.microsoft.com/office/drawing/2014/main" id="{0330ADF0-E814-BBAF-8994-44699A188EE3}"/>
                    </a:ext>
                  </a:extLst>
                </p:cNvPr>
                <p:cNvSpPr/>
                <p:nvPr/>
              </p:nvSpPr>
              <p:spPr>
                <a:xfrm>
                  <a:off x="9013094" y="5688994"/>
                  <a:ext cx="237091" cy="23709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2" name="テキスト ボックス 181">
                  <a:extLst>
                    <a:ext uri="{FF2B5EF4-FFF2-40B4-BE49-F238E27FC236}">
                      <a16:creationId xmlns:a16="http://schemas.microsoft.com/office/drawing/2014/main" id="{D497BF68-F47D-9492-1B03-8BD8934D5127}"/>
                    </a:ext>
                  </a:extLst>
                </p:cNvPr>
                <p:cNvSpPr txBox="1"/>
                <p:nvPr/>
              </p:nvSpPr>
              <p:spPr>
                <a:xfrm>
                  <a:off x="9858352" y="6809795"/>
                  <a:ext cx="325782" cy="383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eiryo"/>
                    </a:rPr>
                    <a:t>p</a:t>
                  </a:r>
                  <a:endParaRPr kumimoji="0" lang="ja-JP" altLang="en-US" sz="2000" b="0" i="0" u="none" strike="noStrike" kern="0" cap="none" spc="0" normalizeH="0" baseline="0" noProof="0">
                    <a:ln>
                      <a:noFill/>
                    </a:ln>
                    <a:solidFill>
                      <a:srgbClr val="000000"/>
                    </a:solidFill>
                    <a:effectLst/>
                    <a:uLnTx/>
                    <a:uFillTx/>
                    <a:latin typeface="Meiryo"/>
                  </a:endParaRPr>
                </a:p>
              </p:txBody>
            </p:sp>
            <p:sp>
              <p:nvSpPr>
                <p:cNvPr id="183" name="テキスト ボックス 182">
                  <a:extLst>
                    <a:ext uri="{FF2B5EF4-FFF2-40B4-BE49-F238E27FC236}">
                      <a16:creationId xmlns:a16="http://schemas.microsoft.com/office/drawing/2014/main" id="{8D1A487D-D0DE-34F0-254C-2CC47B5E2AD0}"/>
                    </a:ext>
                  </a:extLst>
                </p:cNvPr>
                <p:cNvSpPr txBox="1"/>
                <p:nvPr/>
              </p:nvSpPr>
              <p:spPr>
                <a:xfrm>
                  <a:off x="8588101" y="5247249"/>
                  <a:ext cx="345740" cy="383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L</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grpSp>
          <p:cxnSp>
            <p:nvCxnSpPr>
              <p:cNvPr id="31" name="直線コネクタ 30">
                <a:extLst>
                  <a:ext uri="{FF2B5EF4-FFF2-40B4-BE49-F238E27FC236}">
                    <a16:creationId xmlns:a16="http://schemas.microsoft.com/office/drawing/2014/main" id="{41947DC3-3C96-AC69-EF3F-89E6B1AF6250}"/>
                  </a:ext>
                </a:extLst>
              </p:cNvPr>
              <p:cNvCxnSpPr/>
              <p:nvPr/>
            </p:nvCxnSpPr>
            <p:spPr>
              <a:xfrm>
                <a:off x="3017746" y="5344865"/>
                <a:ext cx="870421"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4" name="円/楕円 24">
                <a:extLst>
                  <a:ext uri="{FF2B5EF4-FFF2-40B4-BE49-F238E27FC236}">
                    <a16:creationId xmlns:a16="http://schemas.microsoft.com/office/drawing/2014/main" id="{29E568FB-B4A5-2E6E-0EA4-2702A90B26C2}"/>
                  </a:ext>
                </a:extLst>
              </p:cNvPr>
              <p:cNvSpPr/>
              <p:nvPr/>
            </p:nvSpPr>
            <p:spPr>
              <a:xfrm>
                <a:off x="1767724" y="5228538"/>
                <a:ext cx="197170" cy="1971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pic>
            <p:nvPicPr>
              <p:cNvPr id="28" name="図 27">
                <a:extLst>
                  <a:ext uri="{FF2B5EF4-FFF2-40B4-BE49-F238E27FC236}">
                    <a16:creationId xmlns:a16="http://schemas.microsoft.com/office/drawing/2014/main" id="{FD8A3A9C-1CBE-1070-5006-3813838C8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1708118" y="4940755"/>
                <a:ext cx="245489" cy="369877"/>
              </a:xfrm>
              <a:prstGeom prst="rect">
                <a:avLst/>
              </a:prstGeom>
            </p:spPr>
          </p:pic>
        </p:grpSp>
        <p:pic>
          <p:nvPicPr>
            <p:cNvPr id="189" name="図 188">
              <a:extLst>
                <a:ext uri="{FF2B5EF4-FFF2-40B4-BE49-F238E27FC236}">
                  <a16:creationId xmlns:a16="http://schemas.microsoft.com/office/drawing/2014/main" id="{81FD97B3-3AE7-B8B9-3025-E5845FACD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3291">
              <a:off x="4318556" y="4304658"/>
              <a:ext cx="245489" cy="369877"/>
            </a:xfrm>
            <a:prstGeom prst="rect">
              <a:avLst/>
            </a:prstGeom>
          </p:spPr>
        </p:pic>
        <p:sp>
          <p:nvSpPr>
            <p:cNvPr id="190" name="円/楕円 189">
              <a:extLst>
                <a:ext uri="{FF2B5EF4-FFF2-40B4-BE49-F238E27FC236}">
                  <a16:creationId xmlns:a16="http://schemas.microsoft.com/office/drawing/2014/main" id="{C1E526F6-B683-C224-8976-FBDB461E28F7}"/>
                </a:ext>
              </a:extLst>
            </p:cNvPr>
            <p:cNvSpPr/>
            <p:nvPr/>
          </p:nvSpPr>
          <p:spPr>
            <a:xfrm>
              <a:off x="4810925" y="4753521"/>
              <a:ext cx="126967" cy="126967"/>
            </a:xfrm>
            <a:prstGeom prst="ellipse">
              <a:avLst/>
            </a:prstGeom>
            <a:gradFill flip="none" rotWithShape="1">
              <a:gsLst>
                <a:gs pos="0">
                  <a:srgbClr val="FF9300">
                    <a:tint val="66000"/>
                    <a:satMod val="160000"/>
                  </a:srgbClr>
                </a:gs>
                <a:gs pos="50000">
                  <a:srgbClr val="FF9300">
                    <a:tint val="44500"/>
                    <a:satMod val="160000"/>
                  </a:srgbClr>
                </a:gs>
                <a:gs pos="100000">
                  <a:srgbClr val="FF93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 name="直線矢印コネクタ 191">
              <a:extLst>
                <a:ext uri="{FF2B5EF4-FFF2-40B4-BE49-F238E27FC236}">
                  <a16:creationId xmlns:a16="http://schemas.microsoft.com/office/drawing/2014/main" id="{6B44A67B-DDFA-C1E0-9B1E-3DDA69BA3049}"/>
                </a:ext>
              </a:extLst>
            </p:cNvPr>
            <p:cNvCxnSpPr>
              <a:stCxn id="189" idx="2"/>
            </p:cNvCxnSpPr>
            <p:nvPr/>
          </p:nvCxnSpPr>
          <p:spPr>
            <a:xfrm flipV="1">
              <a:off x="4516852" y="3597703"/>
              <a:ext cx="128877" cy="10606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8" name="円/楕円 13">
              <a:extLst>
                <a:ext uri="{FF2B5EF4-FFF2-40B4-BE49-F238E27FC236}">
                  <a16:creationId xmlns:a16="http://schemas.microsoft.com/office/drawing/2014/main" id="{06B32186-ABE9-4873-B036-45D732D7BB7C}"/>
                </a:ext>
              </a:extLst>
            </p:cNvPr>
            <p:cNvSpPr/>
            <p:nvPr/>
          </p:nvSpPr>
          <p:spPr>
            <a:xfrm>
              <a:off x="4523316" y="3802451"/>
              <a:ext cx="197170" cy="1971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grpSp>
      <p:sp>
        <p:nvSpPr>
          <p:cNvPr id="197" name="テキスト ボックス 196">
            <a:extLst>
              <a:ext uri="{FF2B5EF4-FFF2-40B4-BE49-F238E27FC236}">
                <a16:creationId xmlns:a16="http://schemas.microsoft.com/office/drawing/2014/main" id="{7747C265-946B-9ED2-A000-D08E5183AB47}"/>
              </a:ext>
            </a:extLst>
          </p:cNvPr>
          <p:cNvSpPr txBox="1"/>
          <p:nvPr/>
        </p:nvSpPr>
        <p:spPr>
          <a:xfrm>
            <a:off x="84118" y="2773959"/>
            <a:ext cx="1402948" cy="369332"/>
          </a:xfrm>
          <a:prstGeom prst="rect">
            <a:avLst/>
          </a:prstGeom>
          <a:noFill/>
        </p:spPr>
        <p:txBody>
          <a:bodyPr wrap="none" rtlCol="0">
            <a:spAutoFit/>
          </a:bodyPr>
          <a:lstStyle/>
          <a:p>
            <a:r>
              <a:rPr lang="en-US" altLang="ja-JP" b="1" dirty="0"/>
              <a:t>Production</a:t>
            </a:r>
            <a:endParaRPr kumimoji="1" lang="ja-JP" altLang="en-US" b="1"/>
          </a:p>
        </p:txBody>
      </p:sp>
      <p:sp>
        <p:nvSpPr>
          <p:cNvPr id="198" name="テキスト ボックス 197">
            <a:extLst>
              <a:ext uri="{FF2B5EF4-FFF2-40B4-BE49-F238E27FC236}">
                <a16:creationId xmlns:a16="http://schemas.microsoft.com/office/drawing/2014/main" id="{2EFB3FFB-5263-BA9F-7730-BA9A152F5072}"/>
              </a:ext>
            </a:extLst>
          </p:cNvPr>
          <p:cNvSpPr txBox="1"/>
          <p:nvPr/>
        </p:nvSpPr>
        <p:spPr>
          <a:xfrm>
            <a:off x="1820186" y="2749958"/>
            <a:ext cx="1313180" cy="369332"/>
          </a:xfrm>
          <a:prstGeom prst="rect">
            <a:avLst/>
          </a:prstGeom>
          <a:noFill/>
        </p:spPr>
        <p:txBody>
          <a:bodyPr wrap="none" rtlCol="0">
            <a:spAutoFit/>
          </a:bodyPr>
          <a:lstStyle/>
          <a:p>
            <a:r>
              <a:rPr kumimoji="1" lang="en-US" altLang="ja-JP" b="1" dirty="0"/>
              <a:t>Scattering</a:t>
            </a:r>
            <a:endParaRPr kumimoji="1" lang="ja-JP" altLang="en-US" b="1"/>
          </a:p>
        </p:txBody>
      </p:sp>
      <p:sp>
        <p:nvSpPr>
          <p:cNvPr id="199" name="テキスト ボックス 198">
            <a:extLst>
              <a:ext uri="{FF2B5EF4-FFF2-40B4-BE49-F238E27FC236}">
                <a16:creationId xmlns:a16="http://schemas.microsoft.com/office/drawing/2014/main" id="{684DDA9A-0828-0F2F-8B42-961CDF2C11F8}"/>
              </a:ext>
            </a:extLst>
          </p:cNvPr>
          <p:cNvSpPr txBox="1"/>
          <p:nvPr/>
        </p:nvSpPr>
        <p:spPr>
          <a:xfrm>
            <a:off x="3499949" y="2143496"/>
            <a:ext cx="864339" cy="369332"/>
          </a:xfrm>
          <a:prstGeom prst="rect">
            <a:avLst/>
          </a:prstGeom>
          <a:noFill/>
        </p:spPr>
        <p:txBody>
          <a:bodyPr wrap="none" rtlCol="0">
            <a:spAutoFit/>
          </a:bodyPr>
          <a:lstStyle/>
          <a:p>
            <a:r>
              <a:rPr lang="en-US" altLang="ja-JP" b="1" dirty="0"/>
              <a:t>Decay</a:t>
            </a:r>
            <a:endParaRPr kumimoji="1" lang="ja-JP" altLang="en-US" b="1"/>
          </a:p>
        </p:txBody>
      </p:sp>
      <p:grpSp>
        <p:nvGrpSpPr>
          <p:cNvPr id="240" name="グループ化 239">
            <a:extLst>
              <a:ext uri="{FF2B5EF4-FFF2-40B4-BE49-F238E27FC236}">
                <a16:creationId xmlns:a16="http://schemas.microsoft.com/office/drawing/2014/main" id="{F4FCBC2E-6A64-522D-65AB-76F334C3566B}"/>
              </a:ext>
            </a:extLst>
          </p:cNvPr>
          <p:cNvGrpSpPr/>
          <p:nvPr/>
        </p:nvGrpSpPr>
        <p:grpSpPr>
          <a:xfrm>
            <a:off x="5358940" y="3380331"/>
            <a:ext cx="3341401" cy="2882688"/>
            <a:chOff x="7923187" y="2998276"/>
            <a:chExt cx="2569010" cy="2216332"/>
          </a:xfrm>
        </p:grpSpPr>
        <p:pic>
          <p:nvPicPr>
            <p:cNvPr id="239" name="図 238">
              <a:extLst>
                <a:ext uri="{FF2B5EF4-FFF2-40B4-BE49-F238E27FC236}">
                  <a16:creationId xmlns:a16="http://schemas.microsoft.com/office/drawing/2014/main" id="{6AAE3102-FC30-15B0-26A2-9B5C9C043EF1}"/>
                </a:ext>
              </a:extLst>
            </p:cNvPr>
            <p:cNvPicPr>
              <a:picLocks noChangeAspect="1"/>
            </p:cNvPicPr>
            <p:nvPr/>
          </p:nvPicPr>
          <p:blipFill rotWithShape="1">
            <a:blip r:embed="rId5"/>
            <a:srcRect t="7560" r="8193" b="47211"/>
            <a:stretch/>
          </p:blipFill>
          <p:spPr>
            <a:xfrm>
              <a:off x="7923188" y="2998276"/>
              <a:ext cx="2569009" cy="1972056"/>
            </a:xfrm>
            <a:prstGeom prst="rect">
              <a:avLst/>
            </a:prstGeom>
          </p:spPr>
        </p:pic>
        <p:pic>
          <p:nvPicPr>
            <p:cNvPr id="238" name="図 237">
              <a:extLst>
                <a:ext uri="{FF2B5EF4-FFF2-40B4-BE49-F238E27FC236}">
                  <a16:creationId xmlns:a16="http://schemas.microsoft.com/office/drawing/2014/main" id="{7EBA77F7-FB71-83C0-3E72-50F765D1873C}"/>
                </a:ext>
              </a:extLst>
            </p:cNvPr>
            <p:cNvPicPr>
              <a:picLocks noChangeAspect="1"/>
            </p:cNvPicPr>
            <p:nvPr/>
          </p:nvPicPr>
          <p:blipFill rotWithShape="1">
            <a:blip r:embed="rId5"/>
            <a:srcRect t="89742" r="8193" b="1787"/>
            <a:stretch/>
          </p:blipFill>
          <p:spPr>
            <a:xfrm>
              <a:off x="7923187" y="4845276"/>
              <a:ext cx="2569009" cy="369332"/>
            </a:xfrm>
            <a:prstGeom prst="rect">
              <a:avLst/>
            </a:prstGeom>
          </p:spPr>
        </p:pic>
      </p:grpSp>
      <p:sp>
        <p:nvSpPr>
          <p:cNvPr id="4" name="テキスト ボックス 3">
            <a:extLst>
              <a:ext uri="{FF2B5EF4-FFF2-40B4-BE49-F238E27FC236}">
                <a16:creationId xmlns:a16="http://schemas.microsoft.com/office/drawing/2014/main" id="{506C3A61-0C0D-EB0A-CA8E-5DBFC5EB1366}"/>
              </a:ext>
            </a:extLst>
          </p:cNvPr>
          <p:cNvSpPr txBox="1"/>
          <p:nvPr/>
        </p:nvSpPr>
        <p:spPr>
          <a:xfrm>
            <a:off x="2996446" y="1382228"/>
            <a:ext cx="34015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eiryo"/>
              </a:rPr>
              <a:t>p</a:t>
            </a:r>
            <a:endParaRPr kumimoji="0" lang="ja-JP" altLang="en-US" sz="2000" b="0" i="0" u="none" strike="noStrike" kern="0" cap="none" spc="0" normalizeH="0" baseline="0" noProof="0">
              <a:ln>
                <a:noFill/>
              </a:ln>
              <a:solidFill>
                <a:srgbClr val="000000"/>
              </a:solidFill>
              <a:effectLst/>
              <a:uLnTx/>
              <a:uFillTx/>
              <a:latin typeface="Meiryo"/>
            </a:endParaRPr>
          </a:p>
        </p:txBody>
      </p:sp>
      <p:sp>
        <p:nvSpPr>
          <p:cNvPr id="7" name="テキスト ボックス 6">
            <a:extLst>
              <a:ext uri="{FF2B5EF4-FFF2-40B4-BE49-F238E27FC236}">
                <a16:creationId xmlns:a16="http://schemas.microsoft.com/office/drawing/2014/main" id="{67E34622-D588-B7F5-DCB2-C645DE36D017}"/>
              </a:ext>
            </a:extLst>
          </p:cNvPr>
          <p:cNvSpPr txBox="1"/>
          <p:nvPr/>
        </p:nvSpPr>
        <p:spPr>
          <a:xfrm>
            <a:off x="3671082" y="2853314"/>
            <a:ext cx="4203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p</a:t>
            </a:r>
            <a:r>
              <a:rPr kumimoji="0" lang="en-US" altLang="ja-JP" sz="2000" b="0" i="0" u="none" strike="noStrike" kern="0" cap="none" spc="0" normalizeH="0" baseline="30000" noProof="0" dirty="0">
                <a:ln>
                  <a:noFill/>
                </a:ln>
                <a:solidFill>
                  <a:srgbClr val="000000"/>
                </a:solidFill>
                <a:effectLst/>
                <a:uLnTx/>
                <a:uFillTx/>
                <a:latin typeface="Symbol" pitchFamily="2" charset="2"/>
              </a:rPr>
              <a:t>-</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sp>
        <p:nvSpPr>
          <p:cNvPr id="8" name="テキスト ボックス 7">
            <a:extLst>
              <a:ext uri="{FF2B5EF4-FFF2-40B4-BE49-F238E27FC236}">
                <a16:creationId xmlns:a16="http://schemas.microsoft.com/office/drawing/2014/main" id="{ABE75E6E-FFE3-FEE1-3604-8821B361D165}"/>
              </a:ext>
            </a:extLst>
          </p:cNvPr>
          <p:cNvSpPr txBox="1"/>
          <p:nvPr/>
        </p:nvSpPr>
        <p:spPr>
          <a:xfrm>
            <a:off x="1159141" y="3284976"/>
            <a:ext cx="36099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L</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sp>
        <p:nvSpPr>
          <p:cNvPr id="40" name="角丸四角形吹き出し 39">
            <a:extLst>
              <a:ext uri="{FF2B5EF4-FFF2-40B4-BE49-F238E27FC236}">
                <a16:creationId xmlns:a16="http://schemas.microsoft.com/office/drawing/2014/main" id="{8A5022D0-77C7-3477-8BDB-46D1D2692D66}"/>
              </a:ext>
            </a:extLst>
          </p:cNvPr>
          <p:cNvSpPr/>
          <p:nvPr/>
        </p:nvSpPr>
        <p:spPr>
          <a:xfrm>
            <a:off x="22495" y="4082771"/>
            <a:ext cx="5023034" cy="2775229"/>
          </a:xfrm>
          <a:prstGeom prst="wedgeRoundRectCallout">
            <a:avLst>
              <a:gd name="adj1" fmla="val -19952"/>
              <a:gd name="adj2" fmla="val -69654"/>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57F59878-B218-56AB-3359-C68888BEC0EC}"/>
              </a:ext>
            </a:extLst>
          </p:cNvPr>
          <p:cNvGrpSpPr/>
          <p:nvPr/>
        </p:nvGrpSpPr>
        <p:grpSpPr>
          <a:xfrm>
            <a:off x="8765959" y="2786564"/>
            <a:ext cx="3230242" cy="3357090"/>
            <a:chOff x="8902768" y="2384984"/>
            <a:chExt cx="2979355" cy="3096352"/>
          </a:xfrm>
        </p:grpSpPr>
        <p:pic>
          <p:nvPicPr>
            <p:cNvPr id="44" name="図 43" descr="グラフ&#10;&#10;自動的に生成された説明">
              <a:extLst>
                <a:ext uri="{FF2B5EF4-FFF2-40B4-BE49-F238E27FC236}">
                  <a16:creationId xmlns:a16="http://schemas.microsoft.com/office/drawing/2014/main" id="{9D0205C9-22D4-4020-92F9-94C13702882F}"/>
                </a:ext>
              </a:extLst>
            </p:cNvPr>
            <p:cNvPicPr>
              <a:picLocks noChangeAspect="1"/>
            </p:cNvPicPr>
            <p:nvPr/>
          </p:nvPicPr>
          <p:blipFill rotWithShape="1">
            <a:blip r:embed="rId6"/>
            <a:srcRect l="4405" t="49674" r="51638"/>
            <a:stretch/>
          </p:blipFill>
          <p:spPr>
            <a:xfrm>
              <a:off x="8902768" y="3129428"/>
              <a:ext cx="2979355" cy="2351908"/>
            </a:xfrm>
            <a:prstGeom prst="rect">
              <a:avLst/>
            </a:prstGeom>
          </p:spPr>
        </p:pic>
        <p:sp>
          <p:nvSpPr>
            <p:cNvPr id="43" name="正方形/長方形 42">
              <a:extLst>
                <a:ext uri="{FF2B5EF4-FFF2-40B4-BE49-F238E27FC236}">
                  <a16:creationId xmlns:a16="http://schemas.microsoft.com/office/drawing/2014/main" id="{B637ED4D-1A9A-B539-AFD8-5EDCDE5C5A2E}"/>
                </a:ext>
              </a:extLst>
            </p:cNvPr>
            <p:cNvSpPr/>
            <p:nvPr/>
          </p:nvSpPr>
          <p:spPr>
            <a:xfrm>
              <a:off x="11455685" y="2384984"/>
              <a:ext cx="92468" cy="744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7" name="図 46" descr="テキスト&#10;&#10;低い精度で自動的に生成された説明">
            <a:extLst>
              <a:ext uri="{FF2B5EF4-FFF2-40B4-BE49-F238E27FC236}">
                <a16:creationId xmlns:a16="http://schemas.microsoft.com/office/drawing/2014/main" id="{9AD72249-DC07-3A87-A519-07F64F631CED}"/>
              </a:ext>
            </a:extLst>
          </p:cNvPr>
          <p:cNvPicPr>
            <a:picLocks noChangeAspect="1"/>
          </p:cNvPicPr>
          <p:nvPr/>
        </p:nvPicPr>
        <p:blipFill>
          <a:blip r:embed="rId7"/>
          <a:stretch>
            <a:fillRect/>
          </a:stretch>
        </p:blipFill>
        <p:spPr>
          <a:xfrm>
            <a:off x="11046050" y="3048393"/>
            <a:ext cx="1089594" cy="780605"/>
          </a:xfrm>
          <a:prstGeom prst="rect">
            <a:avLst/>
          </a:prstGeom>
        </p:spPr>
      </p:pic>
      <p:sp>
        <p:nvSpPr>
          <p:cNvPr id="48" name="テキスト ボックス 47">
            <a:extLst>
              <a:ext uri="{FF2B5EF4-FFF2-40B4-BE49-F238E27FC236}">
                <a16:creationId xmlns:a16="http://schemas.microsoft.com/office/drawing/2014/main" id="{FDFF60C0-7485-678F-2EF3-6603C326D768}"/>
              </a:ext>
            </a:extLst>
          </p:cNvPr>
          <p:cNvSpPr txBox="1"/>
          <p:nvPr/>
        </p:nvSpPr>
        <p:spPr>
          <a:xfrm>
            <a:off x="6247926" y="3059668"/>
            <a:ext cx="2018501" cy="369332"/>
          </a:xfrm>
          <a:prstGeom prst="rect">
            <a:avLst/>
          </a:prstGeom>
          <a:noFill/>
        </p:spPr>
        <p:txBody>
          <a:bodyPr wrap="none" rtlCol="0">
            <a:spAutoFit/>
          </a:bodyPr>
          <a:lstStyle/>
          <a:p>
            <a:r>
              <a:rPr kumimoji="1" lang="en-US" altLang="ja-JP" b="1" u="sng" dirty="0">
                <a:solidFill>
                  <a:srgbClr val="C00000"/>
                </a:solidFill>
              </a:rPr>
              <a:t>Analyzing power</a:t>
            </a:r>
            <a:endParaRPr kumimoji="1" lang="ja-JP" altLang="en-US" b="1" u="sng">
              <a:solidFill>
                <a:srgbClr val="C00000"/>
              </a:solidFill>
            </a:endParaRPr>
          </a:p>
        </p:txBody>
      </p:sp>
      <p:sp>
        <p:nvSpPr>
          <p:cNvPr id="49" name="テキスト ボックス 48">
            <a:extLst>
              <a:ext uri="{FF2B5EF4-FFF2-40B4-BE49-F238E27FC236}">
                <a16:creationId xmlns:a16="http://schemas.microsoft.com/office/drawing/2014/main" id="{CED9872F-7D97-E313-22D8-FE50D1373CD1}"/>
              </a:ext>
            </a:extLst>
          </p:cNvPr>
          <p:cNvSpPr txBox="1"/>
          <p:nvPr/>
        </p:nvSpPr>
        <p:spPr>
          <a:xfrm>
            <a:off x="9227125" y="3160060"/>
            <a:ext cx="1774845" cy="369332"/>
          </a:xfrm>
          <a:prstGeom prst="rect">
            <a:avLst/>
          </a:prstGeom>
          <a:noFill/>
        </p:spPr>
        <p:txBody>
          <a:bodyPr wrap="none" rtlCol="0">
            <a:spAutoFit/>
          </a:bodyPr>
          <a:lstStyle/>
          <a:p>
            <a:r>
              <a:rPr kumimoji="1" lang="en-US" altLang="ja-JP" b="1" u="sng" dirty="0">
                <a:solidFill>
                  <a:srgbClr val="C00000"/>
                </a:solidFill>
              </a:rPr>
              <a:t>Depolarization</a:t>
            </a:r>
            <a:endParaRPr kumimoji="1" lang="ja-JP" altLang="en-US" b="1" u="sng">
              <a:solidFill>
                <a:srgbClr val="C00000"/>
              </a:solidFill>
            </a:endParaRPr>
          </a:p>
        </p:txBody>
      </p:sp>
      <p:sp>
        <p:nvSpPr>
          <p:cNvPr id="50" name="テキスト ボックス 49">
            <a:extLst>
              <a:ext uri="{FF2B5EF4-FFF2-40B4-BE49-F238E27FC236}">
                <a16:creationId xmlns:a16="http://schemas.microsoft.com/office/drawing/2014/main" id="{89EE2468-24CF-303E-CE8C-D3ABECE14F5D}"/>
              </a:ext>
            </a:extLst>
          </p:cNvPr>
          <p:cNvSpPr txBox="1"/>
          <p:nvPr/>
        </p:nvSpPr>
        <p:spPr>
          <a:xfrm>
            <a:off x="5487921" y="6292505"/>
            <a:ext cx="6704079" cy="369332"/>
          </a:xfrm>
          <a:prstGeom prst="rect">
            <a:avLst/>
          </a:prstGeom>
          <a:noFill/>
        </p:spPr>
        <p:txBody>
          <a:bodyPr wrap="none" rtlCol="0">
            <a:spAutoFit/>
          </a:bodyPr>
          <a:lstStyle/>
          <a:p>
            <a:r>
              <a:rPr lang="en-US" altLang="ja-JP" dirty="0"/>
              <a:t>Essential</a:t>
            </a:r>
            <a:r>
              <a:rPr kumimoji="1" lang="en-US" altLang="ja-JP" dirty="0"/>
              <a:t> constraint </a:t>
            </a:r>
            <a:r>
              <a:rPr lang="en-US" altLang="ja-JP" dirty="0"/>
              <a:t>to determine spin-dependent </a:t>
            </a:r>
            <a:r>
              <a:rPr lang="en-US" altLang="ja-JP" dirty="0">
                <a:latin typeface="Symbol" pitchFamily="2" charset="2"/>
              </a:rPr>
              <a:t>L</a:t>
            </a:r>
            <a:r>
              <a:rPr lang="en-US" altLang="ja-JP" dirty="0"/>
              <a:t>N interaction</a:t>
            </a:r>
            <a:endParaRPr kumimoji="1" lang="ja-JP" altLang="en-US"/>
          </a:p>
        </p:txBody>
      </p:sp>
      <p:sp>
        <p:nvSpPr>
          <p:cNvPr id="3" name="テキスト ボックス 2">
            <a:extLst>
              <a:ext uri="{FF2B5EF4-FFF2-40B4-BE49-F238E27FC236}">
                <a16:creationId xmlns:a16="http://schemas.microsoft.com/office/drawing/2014/main" id="{662AAD93-4849-0EC7-DB76-AC174D12F349}"/>
              </a:ext>
            </a:extLst>
          </p:cNvPr>
          <p:cNvSpPr txBox="1"/>
          <p:nvPr/>
        </p:nvSpPr>
        <p:spPr>
          <a:xfrm>
            <a:off x="7145949" y="5225229"/>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
        <p:nvSpPr>
          <p:cNvPr id="5" name="テキスト ボックス 4">
            <a:extLst>
              <a:ext uri="{FF2B5EF4-FFF2-40B4-BE49-F238E27FC236}">
                <a16:creationId xmlns:a16="http://schemas.microsoft.com/office/drawing/2014/main" id="{31090661-2FBA-CBC9-63AE-57D130618835}"/>
              </a:ext>
            </a:extLst>
          </p:cNvPr>
          <p:cNvSpPr txBox="1"/>
          <p:nvPr/>
        </p:nvSpPr>
        <p:spPr>
          <a:xfrm>
            <a:off x="10631725" y="5126801"/>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
        <p:nvSpPr>
          <p:cNvPr id="46" name="テキスト ボックス 45">
            <a:extLst>
              <a:ext uri="{FF2B5EF4-FFF2-40B4-BE49-F238E27FC236}">
                <a16:creationId xmlns:a16="http://schemas.microsoft.com/office/drawing/2014/main" id="{D4AC71CF-9EC6-F580-4362-F115FDE6A540}"/>
              </a:ext>
            </a:extLst>
          </p:cNvPr>
          <p:cNvSpPr txBox="1"/>
          <p:nvPr/>
        </p:nvSpPr>
        <p:spPr>
          <a:xfrm rot="16200000">
            <a:off x="-348915" y="4845973"/>
            <a:ext cx="1580882" cy="369332"/>
          </a:xfrm>
          <a:prstGeom prst="rect">
            <a:avLst/>
          </a:prstGeom>
          <a:solidFill>
            <a:schemeClr val="bg1"/>
          </a:solidFill>
        </p:spPr>
        <p:txBody>
          <a:bodyPr wrap="none" rtlCol="0">
            <a:spAutoFit/>
          </a:bodyPr>
          <a:lstStyle/>
          <a:p>
            <a:r>
              <a:rPr kumimoji="1" lang="en-US" altLang="ja-JP" dirty="0">
                <a:latin typeface="Symbol" pitchFamily="2" charset="2"/>
              </a:rPr>
              <a:t>L </a:t>
            </a:r>
            <a:r>
              <a:rPr kumimoji="1" lang="en-US" altLang="ja-JP" dirty="0"/>
              <a:t>polarization</a:t>
            </a:r>
            <a:endParaRPr kumimoji="1" lang="ja-JP" altLang="en-US"/>
          </a:p>
        </p:txBody>
      </p:sp>
      <p:sp>
        <p:nvSpPr>
          <p:cNvPr id="51" name="テキスト ボックス 50">
            <a:extLst>
              <a:ext uri="{FF2B5EF4-FFF2-40B4-BE49-F238E27FC236}">
                <a16:creationId xmlns:a16="http://schemas.microsoft.com/office/drawing/2014/main" id="{6B9E9178-D7FC-53C9-4D50-C6A999373B79}"/>
              </a:ext>
            </a:extLst>
          </p:cNvPr>
          <p:cNvSpPr txBox="1"/>
          <p:nvPr/>
        </p:nvSpPr>
        <p:spPr>
          <a:xfrm>
            <a:off x="3401486" y="6488668"/>
            <a:ext cx="1133644" cy="369332"/>
          </a:xfrm>
          <a:prstGeom prst="rect">
            <a:avLst/>
          </a:prstGeom>
          <a:solidFill>
            <a:schemeClr val="bg1"/>
          </a:solidFill>
        </p:spPr>
        <p:txBody>
          <a:bodyPr wrap="none" rtlCol="0">
            <a:spAutoFit/>
          </a:bodyPr>
          <a:lstStyle/>
          <a:p>
            <a:r>
              <a:rPr kumimoji="1" lang="en-US" altLang="ja-JP" dirty="0"/>
              <a:t>cos</a:t>
            </a:r>
            <a:r>
              <a:rPr kumimoji="1" lang="en-US" altLang="ja-JP" dirty="0">
                <a:latin typeface="Symbol" pitchFamily="2" charset="2"/>
              </a:rPr>
              <a:t>q</a:t>
            </a:r>
            <a:r>
              <a:rPr kumimoji="1" lang="en-US" altLang="ja-JP" baseline="-25000" dirty="0"/>
              <a:t>K0,CM</a:t>
            </a:r>
            <a:endParaRPr kumimoji="1" lang="ja-JP" altLang="en-US" baseline="-25000"/>
          </a:p>
        </p:txBody>
      </p:sp>
      <p:sp>
        <p:nvSpPr>
          <p:cNvPr id="52" name="テキスト ボックス 51">
            <a:extLst>
              <a:ext uri="{FF2B5EF4-FFF2-40B4-BE49-F238E27FC236}">
                <a16:creationId xmlns:a16="http://schemas.microsoft.com/office/drawing/2014/main" id="{B9E80F92-998D-E66A-068E-DA8C416A48D2}"/>
              </a:ext>
            </a:extLst>
          </p:cNvPr>
          <p:cNvSpPr txBox="1"/>
          <p:nvPr/>
        </p:nvSpPr>
        <p:spPr>
          <a:xfrm>
            <a:off x="2477582" y="4382937"/>
            <a:ext cx="2309350" cy="369332"/>
          </a:xfrm>
          <a:prstGeom prst="rect">
            <a:avLst/>
          </a:prstGeom>
          <a:noFill/>
        </p:spPr>
        <p:txBody>
          <a:bodyPr wrap="none" rtlCol="0">
            <a:spAutoFit/>
          </a:bodyPr>
          <a:lstStyle/>
          <a:p>
            <a:r>
              <a:rPr kumimoji="1" lang="en-US" altLang="ja-JP" dirty="0"/>
              <a:t>Analysis by T. </a:t>
            </a:r>
            <a:r>
              <a:rPr kumimoji="1" lang="en-US" altLang="ja-JP" dirty="0" err="1"/>
              <a:t>Sakao</a:t>
            </a:r>
            <a:endParaRPr kumimoji="1" lang="ja-JP" altLang="en-US"/>
          </a:p>
        </p:txBody>
      </p:sp>
    </p:spTree>
    <p:extLst>
      <p:ext uri="{BB962C8B-B14F-4D97-AF65-F5344CB8AC3E}">
        <p14:creationId xmlns:p14="http://schemas.microsoft.com/office/powerpoint/2010/main" val="41852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7CC3D8-3A47-A048-B47D-BF18DC3E6697}"/>
              </a:ext>
            </a:extLst>
          </p:cNvPr>
          <p:cNvSpPr>
            <a:spLocks noGrp="1"/>
          </p:cNvSpPr>
          <p:nvPr>
            <p:ph type="title"/>
          </p:nvPr>
        </p:nvSpPr>
        <p:spPr>
          <a:xfrm>
            <a:off x="446662" y="-99606"/>
            <a:ext cx="10895106" cy="1325563"/>
          </a:xfrm>
        </p:spPr>
        <p:txBody>
          <a:bodyPr/>
          <a:lstStyle/>
          <a:p>
            <a:r>
              <a:rPr kumimoji="1" lang="en-US" altLang="ja-JP" dirty="0"/>
              <a:t>History of research on nuclear force </a:t>
            </a:r>
            <a:endParaRPr kumimoji="1" lang="ja-JP" altLang="en-US"/>
          </a:p>
        </p:txBody>
      </p:sp>
      <p:sp>
        <p:nvSpPr>
          <p:cNvPr id="4" name="テキスト ボックス 3">
            <a:extLst>
              <a:ext uri="{FF2B5EF4-FFF2-40B4-BE49-F238E27FC236}">
                <a16:creationId xmlns:a16="http://schemas.microsoft.com/office/drawing/2014/main" id="{18FAEC4A-E699-BE43-A301-8754A967BFF1}"/>
              </a:ext>
            </a:extLst>
          </p:cNvPr>
          <p:cNvSpPr txBox="1"/>
          <p:nvPr/>
        </p:nvSpPr>
        <p:spPr>
          <a:xfrm>
            <a:off x="382320" y="921357"/>
            <a:ext cx="4842736" cy="369332"/>
          </a:xfrm>
          <a:prstGeom prst="rect">
            <a:avLst/>
          </a:prstGeom>
          <a:noFill/>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Yukawa’s meson exchange theory (1935)</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6" name="図 5" descr="スーツを着た男性の白黒写真&#10;&#10;自動的に生成された説明">
            <a:extLst>
              <a:ext uri="{FF2B5EF4-FFF2-40B4-BE49-F238E27FC236}">
                <a16:creationId xmlns:a16="http://schemas.microsoft.com/office/drawing/2014/main" id="{8C9D9825-900D-4945-92FC-D1A554E45DD6}"/>
              </a:ext>
            </a:extLst>
          </p:cNvPr>
          <p:cNvPicPr>
            <a:picLocks noChangeAspect="1"/>
          </p:cNvPicPr>
          <p:nvPr/>
        </p:nvPicPr>
        <p:blipFill>
          <a:blip r:embed="rId3"/>
          <a:stretch>
            <a:fillRect/>
          </a:stretch>
        </p:blipFill>
        <p:spPr>
          <a:xfrm>
            <a:off x="494777" y="2024018"/>
            <a:ext cx="3227098" cy="2536138"/>
          </a:xfrm>
          <a:prstGeom prst="rect">
            <a:avLst/>
          </a:prstGeom>
        </p:spPr>
      </p:pic>
      <p:sp>
        <p:nvSpPr>
          <p:cNvPr id="7" name="テキスト ボックス 6">
            <a:extLst>
              <a:ext uri="{FF2B5EF4-FFF2-40B4-BE49-F238E27FC236}">
                <a16:creationId xmlns:a16="http://schemas.microsoft.com/office/drawing/2014/main" id="{99AF53B6-908F-A741-B719-0831518FC620}"/>
              </a:ext>
            </a:extLst>
          </p:cNvPr>
          <p:cNvSpPr txBox="1"/>
          <p:nvPr/>
        </p:nvSpPr>
        <p:spPr>
          <a:xfrm>
            <a:off x="340163" y="1355420"/>
            <a:ext cx="48991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The nuclear force works by exchanging mesons (</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pions</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between nucleons.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45" name="グループ化 44">
            <a:extLst>
              <a:ext uri="{FF2B5EF4-FFF2-40B4-BE49-F238E27FC236}">
                <a16:creationId xmlns:a16="http://schemas.microsoft.com/office/drawing/2014/main" id="{F6498CAB-4FB9-524D-81DD-7D7E17DFD093}"/>
              </a:ext>
            </a:extLst>
          </p:cNvPr>
          <p:cNvGrpSpPr/>
          <p:nvPr/>
        </p:nvGrpSpPr>
        <p:grpSpPr>
          <a:xfrm>
            <a:off x="4029662" y="4302940"/>
            <a:ext cx="7747479" cy="2625048"/>
            <a:chOff x="4185822" y="1487649"/>
            <a:chExt cx="7747479" cy="2625048"/>
          </a:xfrm>
        </p:grpSpPr>
        <p:sp>
          <p:nvSpPr>
            <p:cNvPr id="38" name="正方形/長方形 37">
              <a:extLst>
                <a:ext uri="{FF2B5EF4-FFF2-40B4-BE49-F238E27FC236}">
                  <a16:creationId xmlns:a16="http://schemas.microsoft.com/office/drawing/2014/main" id="{169CA2E0-2068-164A-B685-B684B256A089}"/>
                </a:ext>
              </a:extLst>
            </p:cNvPr>
            <p:cNvSpPr/>
            <p:nvPr/>
          </p:nvSpPr>
          <p:spPr>
            <a:xfrm>
              <a:off x="9636785" y="2932337"/>
              <a:ext cx="1978566" cy="496474"/>
            </a:xfrm>
            <a:prstGeom prst="rect">
              <a:avLst/>
            </a:prstGeom>
            <a:gradFill flip="none" rotWithShape="1">
              <a:gsLst>
                <a:gs pos="0">
                  <a:srgbClr val="0096FF"/>
                </a:gs>
                <a:gs pos="0">
                  <a:srgbClr val="73FEFF">
                    <a:alpha val="50000"/>
                  </a:srgbClr>
                </a:gs>
                <a:gs pos="58000">
                  <a:srgbClr val="73FDD6">
                    <a:alpha val="50000"/>
                  </a:srgbClr>
                </a:gs>
                <a:gs pos="96000">
                  <a:srgbClr val="00B05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7" name="正方形/長方形 36">
              <a:extLst>
                <a:ext uri="{FF2B5EF4-FFF2-40B4-BE49-F238E27FC236}">
                  <a16:creationId xmlns:a16="http://schemas.microsoft.com/office/drawing/2014/main" id="{0FE8B166-68F4-8A4C-AB30-2BAE6E160B36}"/>
                </a:ext>
              </a:extLst>
            </p:cNvPr>
            <p:cNvSpPr/>
            <p:nvPr/>
          </p:nvSpPr>
          <p:spPr>
            <a:xfrm>
              <a:off x="6732491" y="2929547"/>
              <a:ext cx="2910231" cy="496474"/>
            </a:xfrm>
            <a:prstGeom prst="rect">
              <a:avLst/>
            </a:prstGeom>
            <a:gradFill flip="none" rotWithShape="1">
              <a:gsLst>
                <a:gs pos="0">
                  <a:srgbClr val="00B050">
                    <a:alpha val="50000"/>
                  </a:srgbClr>
                </a:gs>
                <a:gs pos="30000">
                  <a:srgbClr val="92D050">
                    <a:alpha val="50000"/>
                  </a:srgbClr>
                </a:gs>
                <a:gs pos="69000">
                  <a:srgbClr val="D5FC79">
                    <a:alpha val="50000"/>
                  </a:srgbClr>
                </a:gs>
                <a:gs pos="96000">
                  <a:srgbClr val="FFFF0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36" name="正方形/長方形 35">
              <a:extLst>
                <a:ext uri="{FF2B5EF4-FFF2-40B4-BE49-F238E27FC236}">
                  <a16:creationId xmlns:a16="http://schemas.microsoft.com/office/drawing/2014/main" id="{58658991-B6B8-BE4B-877E-B6AD7DC77966}"/>
                </a:ext>
              </a:extLst>
            </p:cNvPr>
            <p:cNvSpPr/>
            <p:nvPr/>
          </p:nvSpPr>
          <p:spPr>
            <a:xfrm>
              <a:off x="4185822" y="2927300"/>
              <a:ext cx="2550436" cy="496474"/>
            </a:xfrm>
            <a:prstGeom prst="rect">
              <a:avLst/>
            </a:prstGeom>
            <a:gradFill flip="none" rotWithShape="1">
              <a:gsLst>
                <a:gs pos="0">
                  <a:srgbClr val="FFFF00">
                    <a:alpha val="50000"/>
                  </a:srgbClr>
                </a:gs>
                <a:gs pos="14000">
                  <a:srgbClr val="FFC000"/>
                </a:gs>
                <a:gs pos="69000">
                  <a:srgbClr val="FF0000"/>
                </a:gs>
                <a:gs pos="97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9" name="直線矢印コネクタ 8">
              <a:extLst>
                <a:ext uri="{FF2B5EF4-FFF2-40B4-BE49-F238E27FC236}">
                  <a16:creationId xmlns:a16="http://schemas.microsoft.com/office/drawing/2014/main" id="{3E02DDD8-D521-864C-A0CB-E07520629FDB}"/>
                </a:ext>
              </a:extLst>
            </p:cNvPr>
            <p:cNvCxnSpPr/>
            <p:nvPr/>
          </p:nvCxnSpPr>
          <p:spPr>
            <a:xfrm>
              <a:off x="4188941" y="3429000"/>
              <a:ext cx="743876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2" name="円/楕円 28">
              <a:extLst>
                <a:ext uri="{FF2B5EF4-FFF2-40B4-BE49-F238E27FC236}">
                  <a16:creationId xmlns:a16="http://schemas.microsoft.com/office/drawing/2014/main" id="{CC286763-6C29-C746-924D-AB60D360F881}"/>
                </a:ext>
              </a:extLst>
            </p:cNvPr>
            <p:cNvSpPr/>
            <p:nvPr/>
          </p:nvSpPr>
          <p:spPr>
            <a:xfrm>
              <a:off x="9649141" y="2652703"/>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3" name="円/楕円 14">
              <a:extLst>
                <a:ext uri="{FF2B5EF4-FFF2-40B4-BE49-F238E27FC236}">
                  <a16:creationId xmlns:a16="http://schemas.microsoft.com/office/drawing/2014/main" id="{4C7627F8-DFA1-B547-8F5F-7E55F6C6CF4B}"/>
                </a:ext>
              </a:extLst>
            </p:cNvPr>
            <p:cNvSpPr/>
            <p:nvPr/>
          </p:nvSpPr>
          <p:spPr>
            <a:xfrm>
              <a:off x="11003942" y="2652703"/>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15" name="直線コネクタ 14">
              <a:extLst>
                <a:ext uri="{FF2B5EF4-FFF2-40B4-BE49-F238E27FC236}">
                  <a16:creationId xmlns:a16="http://schemas.microsoft.com/office/drawing/2014/main" id="{34D02481-C65E-B94E-BAAB-7A37A0D5BA3D}"/>
                </a:ext>
              </a:extLst>
            </p:cNvPr>
            <p:cNvCxnSpPr/>
            <p:nvPr/>
          </p:nvCxnSpPr>
          <p:spPr>
            <a:xfrm>
              <a:off x="9937539" y="2818224"/>
              <a:ext cx="11227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002DDEDD-1470-074F-8420-C5D67B1D37DD}"/>
                </a:ext>
              </a:extLst>
            </p:cNvPr>
            <p:cNvSpPr txBox="1"/>
            <p:nvPr/>
          </p:nvSpPr>
          <p:spPr>
            <a:xfrm>
              <a:off x="9378882" y="1732114"/>
              <a:ext cx="22124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Long range</a:t>
              </a:r>
              <a:endParaRPr lang="en-US" altLang="ja-JP" dirty="0">
                <a:solidFill>
                  <a:srgbClr val="000000"/>
                </a:solidFill>
                <a:latin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r>
                <a:rPr lang="en-US" altLang="ja-JP" dirty="0">
                  <a:solidFill>
                    <a:srgbClr val="000000"/>
                  </a:solidFill>
                  <a:latin typeface="Meiryo"/>
                </a:rPr>
                <a:t>weak attraction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17" name="テキスト ボックス 16">
              <a:extLst>
                <a:ext uri="{FF2B5EF4-FFF2-40B4-BE49-F238E27FC236}">
                  <a16:creationId xmlns:a16="http://schemas.microsoft.com/office/drawing/2014/main" id="{61438D05-6EBC-7A46-B830-15012C57C1C0}"/>
                </a:ext>
              </a:extLst>
            </p:cNvPr>
            <p:cNvSpPr txBox="1"/>
            <p:nvPr/>
          </p:nvSpPr>
          <p:spPr>
            <a:xfrm>
              <a:off x="10306457" y="2333003"/>
              <a:ext cx="3113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p</a:t>
              </a:r>
              <a:endParaRPr kumimoji="1" lang="ja-JP" altLang="en-US" sz="1800" b="0" i="0" u="none" strike="noStrike" kern="1200" cap="none" spc="0" normalizeH="0" baseline="0" noProof="0">
                <a:ln>
                  <a:noFill/>
                </a:ln>
                <a:solidFill>
                  <a:srgbClr val="000000"/>
                </a:solidFill>
                <a:effectLst/>
                <a:uLnTx/>
                <a:uFillTx/>
                <a:latin typeface="Symbol" pitchFamily="2" charset="2"/>
                <a:ea typeface="+mn-ea"/>
                <a:cs typeface="+mn-cs"/>
              </a:endParaRPr>
            </a:p>
          </p:txBody>
        </p:sp>
        <p:sp>
          <p:nvSpPr>
            <p:cNvPr id="18" name="円/楕円 28">
              <a:extLst>
                <a:ext uri="{FF2B5EF4-FFF2-40B4-BE49-F238E27FC236}">
                  <a16:creationId xmlns:a16="http://schemas.microsoft.com/office/drawing/2014/main" id="{CD95FD9D-43A3-D045-9B3F-777B9443BA2B}"/>
                </a:ext>
              </a:extLst>
            </p:cNvPr>
            <p:cNvSpPr/>
            <p:nvPr/>
          </p:nvSpPr>
          <p:spPr>
            <a:xfrm>
              <a:off x="7151630" y="2657811"/>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19" name="円/楕円 14">
              <a:extLst>
                <a:ext uri="{FF2B5EF4-FFF2-40B4-BE49-F238E27FC236}">
                  <a16:creationId xmlns:a16="http://schemas.microsoft.com/office/drawing/2014/main" id="{F5C65A57-9FC3-C441-8686-3503EA2AEC6C}"/>
                </a:ext>
              </a:extLst>
            </p:cNvPr>
            <p:cNvSpPr/>
            <p:nvPr/>
          </p:nvSpPr>
          <p:spPr>
            <a:xfrm>
              <a:off x="7764593" y="2643054"/>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20" name="直線コネクタ 19">
              <a:extLst>
                <a:ext uri="{FF2B5EF4-FFF2-40B4-BE49-F238E27FC236}">
                  <a16:creationId xmlns:a16="http://schemas.microsoft.com/office/drawing/2014/main" id="{CB475936-988B-C24E-8CEE-9AE723B8CBDD}"/>
                </a:ext>
              </a:extLst>
            </p:cNvPr>
            <p:cNvCxnSpPr>
              <a:cxnSpLocks/>
            </p:cNvCxnSpPr>
            <p:nvPr/>
          </p:nvCxnSpPr>
          <p:spPr>
            <a:xfrm>
              <a:off x="7464742" y="2808575"/>
              <a:ext cx="356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B10D3F6B-ACA4-2245-8D37-18212FB79D0D}"/>
                </a:ext>
              </a:extLst>
            </p:cNvPr>
            <p:cNvSpPr txBox="1"/>
            <p:nvPr/>
          </p:nvSpPr>
          <p:spPr>
            <a:xfrm>
              <a:off x="6711088" y="1510105"/>
              <a:ext cx="24448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Intermediate range</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r>
                <a:rPr lang="en-US" altLang="ja-JP" dirty="0">
                  <a:solidFill>
                    <a:srgbClr val="000000"/>
                  </a:solidFill>
                  <a:latin typeface="Meiryo"/>
                </a:rPr>
                <a:t>strong attraction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2" name="テキスト ボックス 21">
              <a:extLst>
                <a:ext uri="{FF2B5EF4-FFF2-40B4-BE49-F238E27FC236}">
                  <a16:creationId xmlns:a16="http://schemas.microsoft.com/office/drawing/2014/main" id="{98775F19-053B-8041-A1D5-8599B548498B}"/>
                </a:ext>
              </a:extLst>
            </p:cNvPr>
            <p:cNvSpPr txBox="1"/>
            <p:nvPr/>
          </p:nvSpPr>
          <p:spPr>
            <a:xfrm>
              <a:off x="8124102" y="2331594"/>
              <a:ext cx="681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2p, s</a:t>
              </a:r>
              <a:endParaRPr kumimoji="1" lang="ja-JP" altLang="en-US" sz="1800" b="0" i="0" u="none" strike="noStrike" kern="1200" cap="none" spc="0" normalizeH="0" baseline="0" noProof="0">
                <a:ln>
                  <a:noFill/>
                </a:ln>
                <a:solidFill>
                  <a:srgbClr val="000000"/>
                </a:solidFill>
                <a:effectLst/>
                <a:uLnTx/>
                <a:uFillTx/>
                <a:latin typeface="Symbol" pitchFamily="2" charset="2"/>
                <a:ea typeface="+mn-ea"/>
                <a:cs typeface="+mn-cs"/>
              </a:endParaRPr>
            </a:p>
          </p:txBody>
        </p:sp>
        <p:sp>
          <p:nvSpPr>
            <p:cNvPr id="24" name="円/楕円 28">
              <a:extLst>
                <a:ext uri="{FF2B5EF4-FFF2-40B4-BE49-F238E27FC236}">
                  <a16:creationId xmlns:a16="http://schemas.microsoft.com/office/drawing/2014/main" id="{C2AB2970-1016-E34B-9B6A-1E902EF50F9E}"/>
                </a:ext>
              </a:extLst>
            </p:cNvPr>
            <p:cNvSpPr/>
            <p:nvPr/>
          </p:nvSpPr>
          <p:spPr>
            <a:xfrm>
              <a:off x="5205177" y="2649311"/>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sp>
          <p:nvSpPr>
            <p:cNvPr id="25" name="円/楕円 14">
              <a:extLst>
                <a:ext uri="{FF2B5EF4-FFF2-40B4-BE49-F238E27FC236}">
                  <a16:creationId xmlns:a16="http://schemas.microsoft.com/office/drawing/2014/main" id="{5DD2C2C5-9068-5244-9AAA-C6DD48C74462}"/>
                </a:ext>
              </a:extLst>
            </p:cNvPr>
            <p:cNvSpPr/>
            <p:nvPr/>
          </p:nvSpPr>
          <p:spPr>
            <a:xfrm>
              <a:off x="5428736" y="2649311"/>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27" name="テキスト ボックス 26">
              <a:extLst>
                <a:ext uri="{FF2B5EF4-FFF2-40B4-BE49-F238E27FC236}">
                  <a16:creationId xmlns:a16="http://schemas.microsoft.com/office/drawing/2014/main" id="{A1F35D90-1D4F-1149-8DFD-EE6824AC3A28}"/>
                </a:ext>
              </a:extLst>
            </p:cNvPr>
            <p:cNvSpPr txBox="1"/>
            <p:nvPr/>
          </p:nvSpPr>
          <p:spPr>
            <a:xfrm>
              <a:off x="4359725" y="1487649"/>
              <a:ext cx="20327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Short 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(repulsive core)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28" name="テキスト ボックス 27">
              <a:extLst>
                <a:ext uri="{FF2B5EF4-FFF2-40B4-BE49-F238E27FC236}">
                  <a16:creationId xmlns:a16="http://schemas.microsoft.com/office/drawing/2014/main" id="{8C4CF2EB-E07A-C64A-8955-A38728C9DF13}"/>
                </a:ext>
              </a:extLst>
            </p:cNvPr>
            <p:cNvSpPr txBox="1"/>
            <p:nvPr/>
          </p:nvSpPr>
          <p:spPr>
            <a:xfrm>
              <a:off x="5721648" y="2144889"/>
              <a:ext cx="585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Symbol" pitchFamily="2" charset="2"/>
                  <a:ea typeface="+mn-ea"/>
                  <a:cs typeface="+mn-cs"/>
                </a:rPr>
                <a:t>w, r</a:t>
              </a:r>
              <a:endParaRPr kumimoji="1" lang="ja-JP" altLang="en-US" sz="1800" b="0" i="0" u="none" strike="noStrike" kern="1200" cap="none" spc="0" normalizeH="0" baseline="0" noProof="0">
                <a:ln>
                  <a:noFill/>
                </a:ln>
                <a:solidFill>
                  <a:srgbClr val="000000"/>
                </a:solidFill>
                <a:effectLst/>
                <a:uLnTx/>
                <a:uFillTx/>
                <a:latin typeface="Symbol" pitchFamily="2" charset="2"/>
                <a:ea typeface="+mn-ea"/>
                <a:cs typeface="+mn-cs"/>
              </a:endParaRPr>
            </a:p>
          </p:txBody>
        </p:sp>
        <p:sp>
          <p:nvSpPr>
            <p:cNvPr id="29" name="テキスト ボックス 28">
              <a:extLst>
                <a:ext uri="{FF2B5EF4-FFF2-40B4-BE49-F238E27FC236}">
                  <a16:creationId xmlns:a16="http://schemas.microsoft.com/office/drawing/2014/main" id="{3006CB05-EABF-DA40-9072-C10D4FE5822F}"/>
                </a:ext>
              </a:extLst>
            </p:cNvPr>
            <p:cNvSpPr txBox="1"/>
            <p:nvPr/>
          </p:nvSpPr>
          <p:spPr>
            <a:xfrm>
              <a:off x="5732886" y="2472304"/>
              <a:ext cx="10550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q</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uark</a:t>
              </a:r>
              <a:r>
                <a:rPr kumimoji="1" lang="ja-JP" altLang="en-US" sz="1800" b="0" i="0" u="none" strike="noStrike" kern="1200" cap="none" spc="0" normalizeH="0" baseline="0" noProof="0">
                  <a:ln>
                    <a:noFill/>
                  </a:ln>
                  <a:solidFill>
                    <a:srgbClr val="000000"/>
                  </a:solidFill>
                  <a:effectLst/>
                  <a:uLnTx/>
                  <a:uFillTx/>
                  <a:latin typeface="Meiryo"/>
                  <a:ea typeface="+mn-ea"/>
                  <a:cs typeface="+mn-cs"/>
                </a:rPr>
                <a:t>？</a:t>
              </a:r>
            </a:p>
          </p:txBody>
        </p:sp>
        <p:cxnSp>
          <p:nvCxnSpPr>
            <p:cNvPr id="31" name="直線コネクタ 30">
              <a:extLst>
                <a:ext uri="{FF2B5EF4-FFF2-40B4-BE49-F238E27FC236}">
                  <a16:creationId xmlns:a16="http://schemas.microsoft.com/office/drawing/2014/main" id="{A4A146D8-CB70-E144-A972-732C15218168}"/>
                </a:ext>
              </a:extLst>
            </p:cNvPr>
            <p:cNvCxnSpPr/>
            <p:nvPr/>
          </p:nvCxnSpPr>
          <p:spPr>
            <a:xfrm>
              <a:off x="6736260" y="3163330"/>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230A44C2-D5B6-4A44-B3EB-E5D9AF0D11C4}"/>
                </a:ext>
              </a:extLst>
            </p:cNvPr>
            <p:cNvCxnSpPr/>
            <p:nvPr/>
          </p:nvCxnSpPr>
          <p:spPr>
            <a:xfrm>
              <a:off x="9642731" y="3169508"/>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D5D14638-1A09-B24F-960C-096212AB6308}"/>
                </a:ext>
              </a:extLst>
            </p:cNvPr>
            <p:cNvSpPr txBox="1"/>
            <p:nvPr/>
          </p:nvSpPr>
          <p:spPr>
            <a:xfrm>
              <a:off x="10363641" y="3557723"/>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NN Distance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4" name="テキスト ボックス 33">
              <a:extLst>
                <a:ext uri="{FF2B5EF4-FFF2-40B4-BE49-F238E27FC236}">
                  <a16:creationId xmlns:a16="http://schemas.microsoft.com/office/drawing/2014/main" id="{EFB35617-79DC-F544-944C-B8C3E6D3B623}"/>
                </a:ext>
              </a:extLst>
            </p:cNvPr>
            <p:cNvSpPr txBox="1"/>
            <p:nvPr/>
          </p:nvSpPr>
          <p:spPr>
            <a:xfrm>
              <a:off x="6402300" y="3694547"/>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1 </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fm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5" name="テキスト ボックス 34">
              <a:extLst>
                <a:ext uri="{FF2B5EF4-FFF2-40B4-BE49-F238E27FC236}">
                  <a16:creationId xmlns:a16="http://schemas.microsoft.com/office/drawing/2014/main" id="{3E855C41-7041-9C41-9376-FC669D95351A}"/>
                </a:ext>
              </a:extLst>
            </p:cNvPr>
            <p:cNvSpPr txBox="1"/>
            <p:nvPr/>
          </p:nvSpPr>
          <p:spPr>
            <a:xfrm>
              <a:off x="9282928" y="3743365"/>
              <a:ext cx="7040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2 </a:t>
              </a:r>
              <a:r>
                <a:rPr kumimoji="1" lang="en-US" altLang="ja-JP" sz="1800" b="0" i="0" u="none" strike="noStrike" kern="1200" cap="none" spc="0" normalizeH="0" baseline="0" noProof="0" dirty="0" err="1">
                  <a:ln>
                    <a:noFill/>
                  </a:ln>
                  <a:solidFill>
                    <a:srgbClr val="000000"/>
                  </a:solidFill>
                  <a:effectLst/>
                  <a:uLnTx/>
                  <a:uFillTx/>
                  <a:latin typeface="Meiryo"/>
                  <a:ea typeface="+mn-ea"/>
                  <a:cs typeface="+mn-cs"/>
                </a:rPr>
                <a:t>fm</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39" name="図 38">
              <a:extLst>
                <a:ext uri="{FF2B5EF4-FFF2-40B4-BE49-F238E27FC236}">
                  <a16:creationId xmlns:a16="http://schemas.microsoft.com/office/drawing/2014/main" id="{4FD34DC0-B87B-2947-838D-31E7EC8E5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5141082" y="2272714"/>
              <a:ext cx="320578" cy="483013"/>
            </a:xfrm>
            <a:prstGeom prst="rect">
              <a:avLst/>
            </a:prstGeom>
          </p:spPr>
        </p:pic>
        <p:pic>
          <p:nvPicPr>
            <p:cNvPr id="40" name="図 39">
              <a:extLst>
                <a:ext uri="{FF2B5EF4-FFF2-40B4-BE49-F238E27FC236}">
                  <a16:creationId xmlns:a16="http://schemas.microsoft.com/office/drawing/2014/main" id="{A1E99D07-D8BD-BB49-9701-757EF65019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5429481" y="2314221"/>
              <a:ext cx="320578" cy="483013"/>
            </a:xfrm>
            <a:prstGeom prst="rect">
              <a:avLst/>
            </a:prstGeom>
          </p:spPr>
        </p:pic>
        <p:pic>
          <p:nvPicPr>
            <p:cNvPr id="41" name="図 40">
              <a:extLst>
                <a:ext uri="{FF2B5EF4-FFF2-40B4-BE49-F238E27FC236}">
                  <a16:creationId xmlns:a16="http://schemas.microsoft.com/office/drawing/2014/main" id="{99356DC4-822E-8F4B-9689-282DA8378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7112305" y="2294848"/>
              <a:ext cx="320578" cy="483013"/>
            </a:xfrm>
            <a:prstGeom prst="rect">
              <a:avLst/>
            </a:prstGeom>
          </p:spPr>
        </p:pic>
        <p:pic>
          <p:nvPicPr>
            <p:cNvPr id="42" name="図 41">
              <a:extLst>
                <a:ext uri="{FF2B5EF4-FFF2-40B4-BE49-F238E27FC236}">
                  <a16:creationId xmlns:a16="http://schemas.microsoft.com/office/drawing/2014/main" id="{8A0E4A11-94BD-234E-82C9-848FBE236E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7720883" y="2246649"/>
              <a:ext cx="320578" cy="483013"/>
            </a:xfrm>
            <a:prstGeom prst="rect">
              <a:avLst/>
            </a:prstGeom>
          </p:spPr>
        </p:pic>
        <p:pic>
          <p:nvPicPr>
            <p:cNvPr id="43" name="図 42">
              <a:extLst>
                <a:ext uri="{FF2B5EF4-FFF2-40B4-BE49-F238E27FC236}">
                  <a16:creationId xmlns:a16="http://schemas.microsoft.com/office/drawing/2014/main" id="{D777EC01-BEA7-5D40-80DE-C34C5AEF54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9582566" y="2285955"/>
              <a:ext cx="320578" cy="483013"/>
            </a:xfrm>
            <a:prstGeom prst="rect">
              <a:avLst/>
            </a:prstGeom>
          </p:spPr>
        </p:pic>
        <p:pic>
          <p:nvPicPr>
            <p:cNvPr id="44" name="図 43">
              <a:extLst>
                <a:ext uri="{FF2B5EF4-FFF2-40B4-BE49-F238E27FC236}">
                  <a16:creationId xmlns:a16="http://schemas.microsoft.com/office/drawing/2014/main" id="{FCB33A53-030B-F842-8184-F4C30FE28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10995439" y="2262353"/>
              <a:ext cx="320578" cy="483013"/>
            </a:xfrm>
            <a:prstGeom prst="rect">
              <a:avLst/>
            </a:prstGeom>
          </p:spPr>
        </p:pic>
      </p:grpSp>
      <p:sp>
        <p:nvSpPr>
          <p:cNvPr id="46" name="テキスト ボックス 45">
            <a:extLst>
              <a:ext uri="{FF2B5EF4-FFF2-40B4-BE49-F238E27FC236}">
                <a16:creationId xmlns:a16="http://schemas.microsoft.com/office/drawing/2014/main" id="{E7664FFC-1575-6B45-8815-248939829E17}"/>
              </a:ext>
            </a:extLst>
          </p:cNvPr>
          <p:cNvSpPr txBox="1"/>
          <p:nvPr/>
        </p:nvSpPr>
        <p:spPr>
          <a:xfrm>
            <a:off x="6436273" y="902629"/>
            <a:ext cx="6024150" cy="369332"/>
          </a:xfrm>
          <a:prstGeom prst="rect">
            <a:avLst/>
          </a:prstGeom>
          <a:noFill/>
          <a:ln w="28575">
            <a:solidFill>
              <a:schemeClr val="tx1">
                <a:lumMod val="50000"/>
                <a:lumOff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NN scattering experiment at cyclotron accelerator</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pic>
        <p:nvPicPr>
          <p:cNvPr id="48" name="図 47" descr="屋内, 建物, テーブル, 大きい が含まれている画像&#10;&#10;自動的に生成された説明">
            <a:extLst>
              <a:ext uri="{FF2B5EF4-FFF2-40B4-BE49-F238E27FC236}">
                <a16:creationId xmlns:a16="http://schemas.microsoft.com/office/drawing/2014/main" id="{24424E67-9B9B-0F43-BB85-CD7C34EF3C99}"/>
              </a:ext>
            </a:extLst>
          </p:cNvPr>
          <p:cNvPicPr>
            <a:picLocks noChangeAspect="1"/>
          </p:cNvPicPr>
          <p:nvPr/>
        </p:nvPicPr>
        <p:blipFill>
          <a:blip r:embed="rId5"/>
          <a:stretch>
            <a:fillRect/>
          </a:stretch>
        </p:blipFill>
        <p:spPr>
          <a:xfrm>
            <a:off x="8507299" y="1545414"/>
            <a:ext cx="3191953" cy="2393965"/>
          </a:xfrm>
          <a:prstGeom prst="rect">
            <a:avLst/>
          </a:prstGeom>
        </p:spPr>
      </p:pic>
      <p:sp>
        <p:nvSpPr>
          <p:cNvPr id="49" name="テキスト ボックス 48">
            <a:extLst>
              <a:ext uri="{FF2B5EF4-FFF2-40B4-BE49-F238E27FC236}">
                <a16:creationId xmlns:a16="http://schemas.microsoft.com/office/drawing/2014/main" id="{83F8004C-4641-B04A-8849-3FA9F58C6DCB}"/>
              </a:ext>
            </a:extLst>
          </p:cNvPr>
          <p:cNvSpPr txBox="1"/>
          <p:nvPr/>
        </p:nvSpPr>
        <p:spPr>
          <a:xfrm>
            <a:off x="10004579" y="3965811"/>
            <a:ext cx="23620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RCNP,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University of Osaka</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50" name="円/楕円 14">
            <a:extLst>
              <a:ext uri="{FF2B5EF4-FFF2-40B4-BE49-F238E27FC236}">
                <a16:creationId xmlns:a16="http://schemas.microsoft.com/office/drawing/2014/main" id="{D88F0739-D510-4D48-8A27-91F955017D7A}"/>
              </a:ext>
            </a:extLst>
          </p:cNvPr>
          <p:cNvSpPr/>
          <p:nvPr/>
        </p:nvSpPr>
        <p:spPr>
          <a:xfrm>
            <a:off x="9804123" y="3543357"/>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1" name="図 50">
            <a:extLst>
              <a:ext uri="{FF2B5EF4-FFF2-40B4-BE49-F238E27FC236}">
                <a16:creationId xmlns:a16="http://schemas.microsoft.com/office/drawing/2014/main" id="{807ADCB2-7159-EB49-82AE-20E411A722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9795620" y="3153007"/>
            <a:ext cx="320578" cy="483013"/>
          </a:xfrm>
          <a:prstGeom prst="rect">
            <a:avLst/>
          </a:prstGeom>
        </p:spPr>
      </p:pic>
      <p:cxnSp>
        <p:nvCxnSpPr>
          <p:cNvPr id="53" name="直線矢印コネクタ 52">
            <a:extLst>
              <a:ext uri="{FF2B5EF4-FFF2-40B4-BE49-F238E27FC236}">
                <a16:creationId xmlns:a16="http://schemas.microsoft.com/office/drawing/2014/main" id="{3BBD710F-507A-2F43-A34C-5F53E1CE9AC2}"/>
              </a:ext>
            </a:extLst>
          </p:cNvPr>
          <p:cNvCxnSpPr>
            <a:cxnSpLocks/>
          </p:cNvCxnSpPr>
          <p:nvPr/>
        </p:nvCxnSpPr>
        <p:spPr>
          <a:xfrm flipH="1" flipV="1">
            <a:off x="10223163" y="3129672"/>
            <a:ext cx="178902" cy="1533384"/>
          </a:xfrm>
          <a:prstGeom prst="straightConnector1">
            <a:avLst/>
          </a:prstGeom>
          <a:ln w="38100">
            <a:solidFill>
              <a:srgbClr val="FF8AD8"/>
            </a:solidFill>
            <a:tailEnd type="triangle"/>
          </a:ln>
        </p:spPr>
        <p:style>
          <a:lnRef idx="1">
            <a:schemeClr val="dk1"/>
          </a:lnRef>
          <a:fillRef idx="0">
            <a:schemeClr val="dk1"/>
          </a:fillRef>
          <a:effectRef idx="0">
            <a:schemeClr val="dk1"/>
          </a:effectRef>
          <a:fontRef idx="minor">
            <a:schemeClr val="tx1"/>
          </a:fontRef>
        </p:style>
      </p:cxnSp>
      <p:cxnSp>
        <p:nvCxnSpPr>
          <p:cNvPr id="60" name="直線矢印コネクタ 59">
            <a:extLst>
              <a:ext uri="{FF2B5EF4-FFF2-40B4-BE49-F238E27FC236}">
                <a16:creationId xmlns:a16="http://schemas.microsoft.com/office/drawing/2014/main" id="{1916D23E-19B6-DE40-81F0-0D5060B50989}"/>
              </a:ext>
            </a:extLst>
          </p:cNvPr>
          <p:cNvCxnSpPr/>
          <p:nvPr/>
        </p:nvCxnSpPr>
        <p:spPr>
          <a:xfrm flipH="1" flipV="1">
            <a:off x="9804123" y="2625670"/>
            <a:ext cx="419040" cy="5040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1" name="円弧 60">
            <a:extLst>
              <a:ext uri="{FF2B5EF4-FFF2-40B4-BE49-F238E27FC236}">
                <a16:creationId xmlns:a16="http://schemas.microsoft.com/office/drawing/2014/main" id="{DAB0105F-6FCF-0549-B683-459BAB28545A}"/>
              </a:ext>
            </a:extLst>
          </p:cNvPr>
          <p:cNvSpPr/>
          <p:nvPr/>
        </p:nvSpPr>
        <p:spPr>
          <a:xfrm rot="18900000">
            <a:off x="8097328" y="2334341"/>
            <a:ext cx="2053773" cy="2053773"/>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grpSp>
        <p:nvGrpSpPr>
          <p:cNvPr id="62" name="グループ化 61">
            <a:extLst>
              <a:ext uri="{FF2B5EF4-FFF2-40B4-BE49-F238E27FC236}">
                <a16:creationId xmlns:a16="http://schemas.microsoft.com/office/drawing/2014/main" id="{7FA6E1B4-A941-F64E-BD35-4D056AE9909F}"/>
              </a:ext>
            </a:extLst>
          </p:cNvPr>
          <p:cNvGrpSpPr/>
          <p:nvPr/>
        </p:nvGrpSpPr>
        <p:grpSpPr>
          <a:xfrm>
            <a:off x="8951049" y="1874769"/>
            <a:ext cx="346329" cy="728175"/>
            <a:chOff x="8892335" y="2622797"/>
            <a:chExt cx="346329" cy="728175"/>
          </a:xfrm>
        </p:grpSpPr>
        <p:sp>
          <p:nvSpPr>
            <p:cNvPr id="57" name="円/楕円 14">
              <a:extLst>
                <a:ext uri="{FF2B5EF4-FFF2-40B4-BE49-F238E27FC236}">
                  <a16:creationId xmlns:a16="http://schemas.microsoft.com/office/drawing/2014/main" id="{B77F81FA-665A-5D4D-9FF7-3C4761E61595}"/>
                </a:ext>
              </a:extLst>
            </p:cNvPr>
            <p:cNvSpPr/>
            <p:nvPr/>
          </p:nvSpPr>
          <p:spPr>
            <a:xfrm>
              <a:off x="8900838" y="3013147"/>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pic>
          <p:nvPicPr>
            <p:cNvPr id="58" name="図 57">
              <a:extLst>
                <a:ext uri="{FF2B5EF4-FFF2-40B4-BE49-F238E27FC236}">
                  <a16:creationId xmlns:a16="http://schemas.microsoft.com/office/drawing/2014/main" id="{E4DD690C-E413-994D-9C7F-10755C39BF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8892335" y="2622797"/>
              <a:ext cx="320578" cy="483013"/>
            </a:xfrm>
            <a:prstGeom prst="rect">
              <a:avLst/>
            </a:prstGeom>
          </p:spPr>
        </p:pic>
      </p:grpSp>
      <p:grpSp>
        <p:nvGrpSpPr>
          <p:cNvPr id="63" name="グループ化 62">
            <a:extLst>
              <a:ext uri="{FF2B5EF4-FFF2-40B4-BE49-F238E27FC236}">
                <a16:creationId xmlns:a16="http://schemas.microsoft.com/office/drawing/2014/main" id="{E8F13F95-3934-1840-B5C5-08521115DB58}"/>
              </a:ext>
            </a:extLst>
          </p:cNvPr>
          <p:cNvGrpSpPr/>
          <p:nvPr/>
        </p:nvGrpSpPr>
        <p:grpSpPr>
          <a:xfrm rot="15300000">
            <a:off x="6531132" y="1830016"/>
            <a:ext cx="2296260" cy="1304123"/>
            <a:chOff x="247135" y="2251890"/>
            <a:chExt cx="4065373" cy="2308861"/>
          </a:xfrm>
        </p:grpSpPr>
        <p:cxnSp>
          <p:nvCxnSpPr>
            <p:cNvPr id="64" name="直線矢印コネクタ 63">
              <a:extLst>
                <a:ext uri="{FF2B5EF4-FFF2-40B4-BE49-F238E27FC236}">
                  <a16:creationId xmlns:a16="http://schemas.microsoft.com/office/drawing/2014/main" id="{6DB68B20-92C3-4442-AB0D-A25C7CE0D2E6}"/>
                </a:ext>
              </a:extLst>
            </p:cNvPr>
            <p:cNvCxnSpPr>
              <a:cxnSpLocks/>
            </p:cNvCxnSpPr>
            <p:nvPr/>
          </p:nvCxnSpPr>
          <p:spPr>
            <a:xfrm>
              <a:off x="841036" y="2752577"/>
              <a:ext cx="1359243" cy="9101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円/楕円 13">
              <a:extLst>
                <a:ext uri="{FF2B5EF4-FFF2-40B4-BE49-F238E27FC236}">
                  <a16:creationId xmlns:a16="http://schemas.microsoft.com/office/drawing/2014/main" id="{04FC64DB-870B-EF46-9600-9CDA4EFA66D0}"/>
                </a:ext>
              </a:extLst>
            </p:cNvPr>
            <p:cNvSpPr/>
            <p:nvPr/>
          </p:nvSpPr>
          <p:spPr>
            <a:xfrm>
              <a:off x="2451908" y="3085200"/>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66" name="直線矢印コネクタ 65">
              <a:extLst>
                <a:ext uri="{FF2B5EF4-FFF2-40B4-BE49-F238E27FC236}">
                  <a16:creationId xmlns:a16="http://schemas.microsoft.com/office/drawing/2014/main" id="{4B983E08-3FD5-814A-B350-B9C73458A03C}"/>
                </a:ext>
              </a:extLst>
            </p:cNvPr>
            <p:cNvCxnSpPr>
              <a:cxnSpLocks/>
            </p:cNvCxnSpPr>
            <p:nvPr/>
          </p:nvCxnSpPr>
          <p:spPr>
            <a:xfrm>
              <a:off x="247135" y="2716043"/>
              <a:ext cx="1359243" cy="910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29C1B11A-CF9D-D84B-A906-75FF626BCDBD}"/>
                </a:ext>
              </a:extLst>
            </p:cNvPr>
            <p:cNvCxnSpPr>
              <a:cxnSpLocks/>
            </p:cNvCxnSpPr>
            <p:nvPr/>
          </p:nvCxnSpPr>
          <p:spPr>
            <a:xfrm flipV="1">
              <a:off x="2385235" y="2251890"/>
              <a:ext cx="1927273" cy="596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23D2AEB5-0C28-4342-B546-A9B051F063E0}"/>
                </a:ext>
              </a:extLst>
            </p:cNvPr>
            <p:cNvCxnSpPr>
              <a:cxnSpLocks/>
            </p:cNvCxnSpPr>
            <p:nvPr/>
          </p:nvCxnSpPr>
          <p:spPr>
            <a:xfrm>
              <a:off x="2691776" y="3349700"/>
              <a:ext cx="926402" cy="12110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円/楕円 13">
              <a:extLst>
                <a:ext uri="{FF2B5EF4-FFF2-40B4-BE49-F238E27FC236}">
                  <a16:creationId xmlns:a16="http://schemas.microsoft.com/office/drawing/2014/main" id="{7BF15A14-8DC0-FA40-89ED-8EEECF91A2FB}"/>
                </a:ext>
              </a:extLst>
            </p:cNvPr>
            <p:cNvSpPr/>
            <p:nvPr/>
          </p:nvSpPr>
          <p:spPr>
            <a:xfrm>
              <a:off x="3011046" y="3786312"/>
              <a:ext cx="337825"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cxnSp>
          <p:nvCxnSpPr>
            <p:cNvPr id="72" name="直線コネクタ 71">
              <a:extLst>
                <a:ext uri="{FF2B5EF4-FFF2-40B4-BE49-F238E27FC236}">
                  <a16:creationId xmlns:a16="http://schemas.microsoft.com/office/drawing/2014/main" id="{511C56FE-2479-8E4E-979B-35043E70AC0D}"/>
                </a:ext>
              </a:extLst>
            </p:cNvPr>
            <p:cNvCxnSpPr>
              <a:cxnSpLocks/>
              <a:endCxn id="65" idx="1"/>
            </p:cNvCxnSpPr>
            <p:nvPr/>
          </p:nvCxnSpPr>
          <p:spPr>
            <a:xfrm>
              <a:off x="2335762" y="2967337"/>
              <a:ext cx="165619" cy="167336"/>
            </a:xfrm>
            <a:prstGeom prst="line">
              <a:avLst/>
            </a:prstGeom>
            <a:ln w="25400">
              <a:solidFill>
                <a:schemeClr val="bg1"/>
              </a:solidFill>
            </a:ln>
            <a:effectLst>
              <a:glow rad="127000">
                <a:schemeClr val="bg1"/>
              </a:glow>
            </a:effectLst>
          </p:spPr>
          <p:style>
            <a:lnRef idx="1">
              <a:schemeClr val="accent1"/>
            </a:lnRef>
            <a:fillRef idx="0">
              <a:schemeClr val="accent1"/>
            </a:fillRef>
            <a:effectRef idx="0">
              <a:schemeClr val="accent1"/>
            </a:effectRef>
            <a:fontRef idx="minor">
              <a:schemeClr val="tx1"/>
            </a:fontRef>
          </p:style>
        </p:cxnSp>
      </p:grpSp>
      <p:sp>
        <p:nvSpPr>
          <p:cNvPr id="83" name="円/楕円 13">
            <a:extLst>
              <a:ext uri="{FF2B5EF4-FFF2-40B4-BE49-F238E27FC236}">
                <a16:creationId xmlns:a16="http://schemas.microsoft.com/office/drawing/2014/main" id="{AFA6DDAA-894C-C64F-AE9D-D80D0625EA8A}"/>
              </a:ext>
            </a:extLst>
          </p:cNvPr>
          <p:cNvSpPr/>
          <p:nvPr/>
        </p:nvSpPr>
        <p:spPr>
          <a:xfrm rot="15300000">
            <a:off x="7272527" y="2486517"/>
            <a:ext cx="190815" cy="19081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84" name="円/楕円 13">
            <a:extLst>
              <a:ext uri="{FF2B5EF4-FFF2-40B4-BE49-F238E27FC236}">
                <a16:creationId xmlns:a16="http://schemas.microsoft.com/office/drawing/2014/main" id="{FE96168D-72F7-D749-9B76-BEE2381E2D66}"/>
              </a:ext>
            </a:extLst>
          </p:cNvPr>
          <p:cNvSpPr/>
          <p:nvPr/>
        </p:nvSpPr>
        <p:spPr>
          <a:xfrm rot="15300000">
            <a:off x="6827132" y="1735212"/>
            <a:ext cx="190815" cy="19081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85" name="円/楕円 84">
            <a:extLst>
              <a:ext uri="{FF2B5EF4-FFF2-40B4-BE49-F238E27FC236}">
                <a16:creationId xmlns:a16="http://schemas.microsoft.com/office/drawing/2014/main" id="{9BF8C2E1-E4CF-DB4B-BE87-4C61DF207E24}"/>
              </a:ext>
            </a:extLst>
          </p:cNvPr>
          <p:cNvSpPr/>
          <p:nvPr/>
        </p:nvSpPr>
        <p:spPr>
          <a:xfrm>
            <a:off x="9951858" y="2730039"/>
            <a:ext cx="562809" cy="562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cxnSp>
        <p:nvCxnSpPr>
          <p:cNvPr id="89" name="直線コネクタ 88">
            <a:extLst>
              <a:ext uri="{FF2B5EF4-FFF2-40B4-BE49-F238E27FC236}">
                <a16:creationId xmlns:a16="http://schemas.microsoft.com/office/drawing/2014/main" id="{8B62E2A8-990B-8145-B4F7-DB9D82C3F6DF}"/>
              </a:ext>
            </a:extLst>
          </p:cNvPr>
          <p:cNvCxnSpPr/>
          <p:nvPr/>
        </p:nvCxnSpPr>
        <p:spPr>
          <a:xfrm flipV="1">
            <a:off x="7847146" y="3292848"/>
            <a:ext cx="2166497" cy="4194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61C61FE-3CF9-F54E-BAAD-97BA7DF04A17}"/>
              </a:ext>
            </a:extLst>
          </p:cNvPr>
          <p:cNvCxnSpPr>
            <a:cxnSpLocks/>
          </p:cNvCxnSpPr>
          <p:nvPr/>
        </p:nvCxnSpPr>
        <p:spPr>
          <a:xfrm>
            <a:off x="8294552" y="1696667"/>
            <a:ext cx="1921381" cy="9830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下矢印 91">
            <a:extLst>
              <a:ext uri="{FF2B5EF4-FFF2-40B4-BE49-F238E27FC236}">
                <a16:creationId xmlns:a16="http://schemas.microsoft.com/office/drawing/2014/main" id="{3100F688-19AB-7147-857D-BD038603171D}"/>
              </a:ext>
            </a:extLst>
          </p:cNvPr>
          <p:cNvSpPr/>
          <p:nvPr/>
        </p:nvSpPr>
        <p:spPr>
          <a:xfrm>
            <a:off x="4904319" y="3455896"/>
            <a:ext cx="965047" cy="7531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93" name="テキスト ボックス 92">
            <a:extLst>
              <a:ext uri="{FF2B5EF4-FFF2-40B4-BE49-F238E27FC236}">
                <a16:creationId xmlns:a16="http://schemas.microsoft.com/office/drawing/2014/main" id="{DC8C8138-5AA8-DB4C-A555-8781750F3962}"/>
              </a:ext>
            </a:extLst>
          </p:cNvPr>
          <p:cNvSpPr txBox="1"/>
          <p:nvPr/>
        </p:nvSpPr>
        <p:spPr>
          <a:xfrm>
            <a:off x="3898510" y="2412462"/>
            <a:ext cx="3030548" cy="923330"/>
          </a:xfrm>
          <a:prstGeom prst="rect">
            <a:avLst/>
          </a:prstGeom>
          <a:solidFill>
            <a:srgbClr val="D5FC79">
              <a:alpha val="5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E</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stablished through nuclear force theory and scattering experiments</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94" name="テキスト ボックス 93">
            <a:extLst>
              <a:ext uri="{FF2B5EF4-FFF2-40B4-BE49-F238E27FC236}">
                <a16:creationId xmlns:a16="http://schemas.microsoft.com/office/drawing/2014/main" id="{5960D5A4-C23B-B347-A466-EA0B9FB7B19A}"/>
              </a:ext>
            </a:extLst>
          </p:cNvPr>
          <p:cNvSpPr txBox="1"/>
          <p:nvPr/>
        </p:nvSpPr>
        <p:spPr>
          <a:xfrm>
            <a:off x="4029663" y="6270409"/>
            <a:ext cx="23833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What is the origin of repulsive core</a:t>
            </a:r>
            <a:r>
              <a:rPr kumimoji="1" lang="ja-JP" altLang="en-US" sz="1800" b="0" i="0" u="none" strike="noStrike" kern="1200" cap="none" spc="0" normalizeH="0" baseline="0" noProof="0">
                <a:ln>
                  <a:noFill/>
                </a:ln>
                <a:solidFill>
                  <a:srgbClr val="000000"/>
                </a:solidFill>
                <a:effectLst/>
                <a:uLnTx/>
                <a:uFillTx/>
                <a:latin typeface="Meiryo"/>
                <a:ea typeface="+mn-ea"/>
                <a:cs typeface="+mn-cs"/>
              </a:rPr>
              <a:t>？</a:t>
            </a:r>
          </a:p>
        </p:txBody>
      </p:sp>
      <p:sp>
        <p:nvSpPr>
          <p:cNvPr id="95" name="テキスト ボックス 94">
            <a:extLst>
              <a:ext uri="{FF2B5EF4-FFF2-40B4-BE49-F238E27FC236}">
                <a16:creationId xmlns:a16="http://schemas.microsoft.com/office/drawing/2014/main" id="{C1502760-FC25-C642-9B99-BE30B7AAF750}"/>
              </a:ext>
            </a:extLst>
          </p:cNvPr>
          <p:cNvSpPr txBox="1"/>
          <p:nvPr/>
        </p:nvSpPr>
        <p:spPr>
          <a:xfrm>
            <a:off x="24607" y="4748076"/>
            <a:ext cx="409383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Short range where nucleons overlap each 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sym typeface="Wingdings" pitchFamily="2" charset="2"/>
              </a:rPr>
              <a:t>Quark must play important role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96" name="テキスト ボックス 95">
            <a:extLst>
              <a:ext uri="{FF2B5EF4-FFF2-40B4-BE49-F238E27FC236}">
                <a16:creationId xmlns:a16="http://schemas.microsoft.com/office/drawing/2014/main" id="{4298E75A-9E3F-A74F-9A97-57083C22F7AA}"/>
              </a:ext>
            </a:extLst>
          </p:cNvPr>
          <p:cNvSpPr txBox="1"/>
          <p:nvPr/>
        </p:nvSpPr>
        <p:spPr>
          <a:xfrm>
            <a:off x="52360" y="6238113"/>
            <a:ext cx="40660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Nuclear force research </a:t>
            </a:r>
            <a:r>
              <a:rPr lang="en-US" altLang="ja-JP" dirty="0">
                <a:solidFill>
                  <a:srgbClr val="000000"/>
                </a:solidFill>
                <a:latin typeface="Meiryo"/>
              </a:rPr>
              <a:t>including new type of quark</a:t>
            </a:r>
            <a:endParaRPr kumimoji="1" lang="en-US" altLang="ja-JP" sz="1800" b="0" i="0" u="none" strike="noStrike" kern="1200" cap="none" spc="0" normalizeH="0" baseline="0" noProof="0" dirty="0">
              <a:ln>
                <a:noFill/>
              </a:ln>
              <a:solidFill>
                <a:srgbClr val="000000"/>
              </a:solidFill>
              <a:effectLst/>
              <a:uLnTx/>
              <a:uFillTx/>
              <a:latin typeface="Meiryo"/>
              <a:ea typeface="+mn-ea"/>
              <a:cs typeface="+mn-cs"/>
            </a:endParaRPr>
          </a:p>
        </p:txBody>
      </p:sp>
      <p:sp>
        <p:nvSpPr>
          <p:cNvPr id="97" name="下矢印 96">
            <a:extLst>
              <a:ext uri="{FF2B5EF4-FFF2-40B4-BE49-F238E27FC236}">
                <a16:creationId xmlns:a16="http://schemas.microsoft.com/office/drawing/2014/main" id="{5D6C4305-0F8E-BF45-90C0-237AF633C523}"/>
              </a:ext>
            </a:extLst>
          </p:cNvPr>
          <p:cNvSpPr/>
          <p:nvPr/>
        </p:nvSpPr>
        <p:spPr>
          <a:xfrm>
            <a:off x="1879483" y="5800378"/>
            <a:ext cx="408931" cy="341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67" name="円/楕円 13">
            <a:extLst>
              <a:ext uri="{FF2B5EF4-FFF2-40B4-BE49-F238E27FC236}">
                <a16:creationId xmlns:a16="http://schemas.microsoft.com/office/drawing/2014/main" id="{CCA56BCD-5A64-A244-A6A7-78C94C746FFD}"/>
              </a:ext>
            </a:extLst>
          </p:cNvPr>
          <p:cNvSpPr/>
          <p:nvPr/>
        </p:nvSpPr>
        <p:spPr>
          <a:xfrm rot="15300000">
            <a:off x="10209491" y="5536646"/>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sp>
        <p:nvSpPr>
          <p:cNvPr id="69" name="円/楕円 13">
            <a:extLst>
              <a:ext uri="{FF2B5EF4-FFF2-40B4-BE49-F238E27FC236}">
                <a16:creationId xmlns:a16="http://schemas.microsoft.com/office/drawing/2014/main" id="{DD4F6FE5-04D1-CB41-8B42-9D9A4D9E4178}"/>
              </a:ext>
            </a:extLst>
          </p:cNvPr>
          <p:cNvSpPr/>
          <p:nvPr/>
        </p:nvSpPr>
        <p:spPr>
          <a:xfrm rot="15300000">
            <a:off x="7387695" y="5543379"/>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FFFFFF"/>
                </a:solidFill>
              </a:defRPr>
            </a:pPr>
            <a:endParaRPr kumimoji="1" sz="1800" b="0" i="0" u="none" strike="noStrike" kern="1200" cap="none" spc="0" normalizeH="0" baseline="0" noProof="0" dirty="0">
              <a:ln>
                <a:noFill/>
              </a:ln>
              <a:solidFill>
                <a:srgbClr val="FFFFFF"/>
              </a:solidFill>
              <a:effectLst/>
              <a:uLnTx/>
              <a:uFillTx/>
              <a:latin typeface="Meiryo"/>
              <a:ea typeface="+mn-ea"/>
              <a:cs typeface="+mn-cs"/>
            </a:endParaRPr>
          </a:p>
        </p:txBody>
      </p:sp>
      <p:grpSp>
        <p:nvGrpSpPr>
          <p:cNvPr id="73" name="グループ化 72">
            <a:extLst>
              <a:ext uri="{FF2B5EF4-FFF2-40B4-BE49-F238E27FC236}">
                <a16:creationId xmlns:a16="http://schemas.microsoft.com/office/drawing/2014/main" id="{F2FE22C7-179D-DF48-9018-5ECB2205B8CF}"/>
              </a:ext>
            </a:extLst>
          </p:cNvPr>
          <p:cNvGrpSpPr/>
          <p:nvPr/>
        </p:nvGrpSpPr>
        <p:grpSpPr>
          <a:xfrm>
            <a:off x="5042598" y="5467234"/>
            <a:ext cx="329963" cy="329963"/>
            <a:chOff x="8215484" y="3725056"/>
            <a:chExt cx="447938" cy="447938"/>
          </a:xfrm>
        </p:grpSpPr>
        <p:sp>
          <p:nvSpPr>
            <p:cNvPr id="74" name="円/楕円 73">
              <a:extLst>
                <a:ext uri="{FF2B5EF4-FFF2-40B4-BE49-F238E27FC236}">
                  <a16:creationId xmlns:a16="http://schemas.microsoft.com/office/drawing/2014/main" id="{370EA302-925C-294A-A1A2-F2484D2CACC3}"/>
                </a:ext>
              </a:extLst>
            </p:cNvPr>
            <p:cNvSpPr/>
            <p:nvPr/>
          </p:nvSpPr>
          <p:spPr>
            <a:xfrm>
              <a:off x="8215484" y="3725056"/>
              <a:ext cx="447938" cy="447938"/>
            </a:xfrm>
            <a:prstGeom prst="ellipse">
              <a:avLst/>
            </a:prstGeom>
            <a:gradFill flip="none" rotWithShape="1">
              <a:gsLst>
                <a:gs pos="100000">
                  <a:srgbClr val="00B050"/>
                </a:gs>
                <a:gs pos="0">
                  <a:srgbClr val="00B0F0"/>
                </a:gs>
                <a:gs pos="55000">
                  <a:srgbClr val="92D050"/>
                </a:gs>
              </a:gsLst>
              <a:lin ang="81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75" name="図形グループ 105">
              <a:extLst>
                <a:ext uri="{FF2B5EF4-FFF2-40B4-BE49-F238E27FC236}">
                  <a16:creationId xmlns:a16="http://schemas.microsoft.com/office/drawing/2014/main" id="{67764CE5-1794-CD4F-82F3-3161CCB1B827}"/>
                </a:ext>
              </a:extLst>
            </p:cNvPr>
            <p:cNvGrpSpPr/>
            <p:nvPr/>
          </p:nvGrpSpPr>
          <p:grpSpPr>
            <a:xfrm>
              <a:off x="8399322" y="3855076"/>
              <a:ext cx="74572" cy="155151"/>
              <a:chOff x="3598443" y="3484539"/>
              <a:chExt cx="286212" cy="595473"/>
            </a:xfrm>
          </p:grpSpPr>
          <p:cxnSp>
            <p:nvCxnSpPr>
              <p:cNvPr id="79" name="直線コネクタ 78">
                <a:extLst>
                  <a:ext uri="{FF2B5EF4-FFF2-40B4-BE49-F238E27FC236}">
                    <a16:creationId xmlns:a16="http://schemas.microsoft.com/office/drawing/2014/main" id="{D626D225-3D09-0549-9C22-EA365397A37A}"/>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0DD5B119-73AF-3D48-9F43-18153C296AAB}"/>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3C0B0E0B-B0D9-3547-A1BC-BBE7F0105C3A}"/>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76" name="円/楕円 75">
              <a:extLst>
                <a:ext uri="{FF2B5EF4-FFF2-40B4-BE49-F238E27FC236}">
                  <a16:creationId xmlns:a16="http://schemas.microsoft.com/office/drawing/2014/main" id="{2C4F4AE7-4350-0C4A-90F1-49247A613021}"/>
                </a:ext>
              </a:extLst>
            </p:cNvPr>
            <p:cNvSpPr/>
            <p:nvPr/>
          </p:nvSpPr>
          <p:spPr>
            <a:xfrm>
              <a:off x="8477964" y="3789821"/>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77" name="円/楕円 76">
              <a:extLst>
                <a:ext uri="{FF2B5EF4-FFF2-40B4-BE49-F238E27FC236}">
                  <a16:creationId xmlns:a16="http://schemas.microsoft.com/office/drawing/2014/main" id="{D47859EF-D36D-CC42-A70C-A32AB74652FB}"/>
                </a:ext>
              </a:extLst>
            </p:cNvPr>
            <p:cNvSpPr/>
            <p:nvPr/>
          </p:nvSpPr>
          <p:spPr>
            <a:xfrm>
              <a:off x="8373420" y="3989225"/>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78" name="円/楕円 77">
              <a:extLst>
                <a:ext uri="{FF2B5EF4-FFF2-40B4-BE49-F238E27FC236}">
                  <a16:creationId xmlns:a16="http://schemas.microsoft.com/office/drawing/2014/main" id="{111BDFA5-646E-4E41-8F6B-5CE3C6598E3B}"/>
                </a:ext>
              </a:extLst>
            </p:cNvPr>
            <p:cNvSpPr/>
            <p:nvPr/>
          </p:nvSpPr>
          <p:spPr>
            <a:xfrm>
              <a:off x="8269369" y="3793369"/>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grpSp>
        <p:nvGrpSpPr>
          <p:cNvPr id="82" name="グループ化 81">
            <a:extLst>
              <a:ext uri="{FF2B5EF4-FFF2-40B4-BE49-F238E27FC236}">
                <a16:creationId xmlns:a16="http://schemas.microsoft.com/office/drawing/2014/main" id="{633325F1-EA2D-3F41-8B97-70DD385F058E}"/>
              </a:ext>
            </a:extLst>
          </p:cNvPr>
          <p:cNvGrpSpPr/>
          <p:nvPr/>
        </p:nvGrpSpPr>
        <p:grpSpPr>
          <a:xfrm>
            <a:off x="5279476" y="5467994"/>
            <a:ext cx="344987" cy="344987"/>
            <a:chOff x="9142977" y="3684040"/>
            <a:chExt cx="447938" cy="447938"/>
          </a:xfrm>
        </p:grpSpPr>
        <p:sp>
          <p:nvSpPr>
            <p:cNvPr id="86" name="円/楕円 85">
              <a:extLst>
                <a:ext uri="{FF2B5EF4-FFF2-40B4-BE49-F238E27FC236}">
                  <a16:creationId xmlns:a16="http://schemas.microsoft.com/office/drawing/2014/main" id="{E22463FB-EB5B-5948-BD8D-F52B9C738ABE}"/>
                </a:ext>
              </a:extLst>
            </p:cNvPr>
            <p:cNvSpPr/>
            <p:nvPr/>
          </p:nvSpPr>
          <p:spPr>
            <a:xfrm>
              <a:off x="9142977" y="3684040"/>
              <a:ext cx="447938" cy="447938"/>
            </a:xfrm>
            <a:prstGeom prst="ellipse">
              <a:avLst/>
            </a:prstGeom>
            <a:gradFill flip="none" rotWithShape="1">
              <a:gsLst>
                <a:gs pos="0">
                  <a:srgbClr val="00B050"/>
                </a:gs>
                <a:gs pos="33000">
                  <a:srgbClr val="0096FF"/>
                </a:gs>
                <a:gs pos="100000">
                  <a:srgbClr val="0096FF"/>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nvGrpSpPr>
            <p:cNvPr id="87" name="図形グループ 98">
              <a:extLst>
                <a:ext uri="{FF2B5EF4-FFF2-40B4-BE49-F238E27FC236}">
                  <a16:creationId xmlns:a16="http://schemas.microsoft.com/office/drawing/2014/main" id="{1A6870E5-8661-2242-8918-64B30F824A79}"/>
                </a:ext>
              </a:extLst>
            </p:cNvPr>
            <p:cNvGrpSpPr/>
            <p:nvPr/>
          </p:nvGrpSpPr>
          <p:grpSpPr>
            <a:xfrm>
              <a:off x="9336652" y="3837004"/>
              <a:ext cx="74572" cy="155151"/>
              <a:chOff x="3598443" y="3484539"/>
              <a:chExt cx="286212" cy="595473"/>
            </a:xfrm>
          </p:grpSpPr>
          <p:cxnSp>
            <p:nvCxnSpPr>
              <p:cNvPr id="99" name="直線コネクタ 98">
                <a:extLst>
                  <a:ext uri="{FF2B5EF4-FFF2-40B4-BE49-F238E27FC236}">
                    <a16:creationId xmlns:a16="http://schemas.microsoft.com/office/drawing/2014/main" id="{5FDA2D39-ADC9-6640-91D4-E8E761F86D49}"/>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線コネクタ 99">
                <a:extLst>
                  <a:ext uri="{FF2B5EF4-FFF2-40B4-BE49-F238E27FC236}">
                    <a16:creationId xmlns:a16="http://schemas.microsoft.com/office/drawing/2014/main" id="{C012C58C-54B4-3947-8ADC-579A7686BA62}"/>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01" name="直線コネクタ 100">
                <a:extLst>
                  <a:ext uri="{FF2B5EF4-FFF2-40B4-BE49-F238E27FC236}">
                    <a16:creationId xmlns:a16="http://schemas.microsoft.com/office/drawing/2014/main" id="{F39EA3E8-0BBB-604E-9FD9-716AF5BED799}"/>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88" name="円/楕円 87">
              <a:extLst>
                <a:ext uri="{FF2B5EF4-FFF2-40B4-BE49-F238E27FC236}">
                  <a16:creationId xmlns:a16="http://schemas.microsoft.com/office/drawing/2014/main" id="{A817909D-0C79-9641-A3B0-151C50518C23}"/>
                </a:ext>
              </a:extLst>
            </p:cNvPr>
            <p:cNvSpPr/>
            <p:nvPr/>
          </p:nvSpPr>
          <p:spPr>
            <a:xfrm>
              <a:off x="9425682" y="3755989"/>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91" name="円/楕円 90">
              <a:extLst>
                <a:ext uri="{FF2B5EF4-FFF2-40B4-BE49-F238E27FC236}">
                  <a16:creationId xmlns:a16="http://schemas.microsoft.com/office/drawing/2014/main" id="{92A3A047-C841-6746-869D-3129FAC13556}"/>
                </a:ext>
              </a:extLst>
            </p:cNvPr>
            <p:cNvSpPr/>
            <p:nvPr/>
          </p:nvSpPr>
          <p:spPr>
            <a:xfrm>
              <a:off x="9204180" y="3764734"/>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sp>
          <p:nvSpPr>
            <p:cNvPr id="98" name="円/楕円 97">
              <a:extLst>
                <a:ext uri="{FF2B5EF4-FFF2-40B4-BE49-F238E27FC236}">
                  <a16:creationId xmlns:a16="http://schemas.microsoft.com/office/drawing/2014/main" id="{F0494EA1-5BE1-F749-BEA4-58A7AF5AF1A4}"/>
                </a:ext>
              </a:extLst>
            </p:cNvPr>
            <p:cNvSpPr/>
            <p:nvPr/>
          </p:nvSpPr>
          <p:spPr>
            <a:xfrm>
              <a:off x="9315526" y="3963698"/>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a:ea typeface="+mn-ea"/>
                <a:cs typeface="+mn-cs"/>
              </a:endParaRPr>
            </a:p>
          </p:txBody>
        </p:sp>
      </p:grpSp>
    </p:spTree>
    <p:extLst>
      <p:ext uri="{BB962C8B-B14F-4D97-AF65-F5344CB8AC3E}">
        <p14:creationId xmlns:p14="http://schemas.microsoft.com/office/powerpoint/2010/main" val="27442291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 箱ひげ図&#10;&#10;自動的に生成された説明">
            <a:extLst>
              <a:ext uri="{FF2B5EF4-FFF2-40B4-BE49-F238E27FC236}">
                <a16:creationId xmlns:a16="http://schemas.microsoft.com/office/drawing/2014/main" id="{885ED670-A4BE-5013-D1B8-5A8CB3DAB16E}"/>
              </a:ext>
            </a:extLst>
          </p:cNvPr>
          <p:cNvPicPr>
            <a:picLocks noChangeAspect="1"/>
          </p:cNvPicPr>
          <p:nvPr/>
        </p:nvPicPr>
        <p:blipFill>
          <a:blip r:embed="rId3"/>
          <a:stretch>
            <a:fillRect/>
          </a:stretch>
        </p:blipFill>
        <p:spPr>
          <a:xfrm>
            <a:off x="310343" y="4099248"/>
            <a:ext cx="3790033" cy="2729609"/>
          </a:xfrm>
          <a:prstGeom prst="rect">
            <a:avLst/>
          </a:prstGeom>
        </p:spPr>
      </p:pic>
      <p:sp>
        <p:nvSpPr>
          <p:cNvPr id="2" name="タイトル 1">
            <a:extLst>
              <a:ext uri="{FF2B5EF4-FFF2-40B4-BE49-F238E27FC236}">
                <a16:creationId xmlns:a16="http://schemas.microsoft.com/office/drawing/2014/main" id="{141AA549-A7C6-BE41-B44F-F16A01531189}"/>
              </a:ext>
            </a:extLst>
          </p:cNvPr>
          <p:cNvSpPr>
            <a:spLocks noGrp="1"/>
          </p:cNvSpPr>
          <p:nvPr>
            <p:ph type="title"/>
          </p:nvPr>
        </p:nvSpPr>
        <p:spPr>
          <a:xfrm>
            <a:off x="303745" y="12008"/>
            <a:ext cx="11484671" cy="982136"/>
          </a:xfrm>
        </p:spPr>
        <p:txBody>
          <a:bodyPr>
            <a:normAutofit fontScale="90000"/>
          </a:bodyPr>
          <a:lstStyle/>
          <a:p>
            <a:r>
              <a:rPr lang="en-US" altLang="ja-JP" sz="3600" dirty="0" err="1">
                <a:latin typeface="Symbol" pitchFamily="2" charset="2"/>
              </a:rPr>
              <a:t>L</a:t>
            </a:r>
            <a:r>
              <a:rPr lang="en-US" altLang="ja-JP" sz="3600" dirty="0" err="1"/>
              <a:t>p</a:t>
            </a:r>
            <a:r>
              <a:rPr lang="en-US" altLang="ja-JP" sz="3600" dirty="0"/>
              <a:t> scattering experiment with polarized </a:t>
            </a:r>
            <a:r>
              <a:rPr lang="en-US" altLang="ja-JP" sz="3600" dirty="0">
                <a:latin typeface="Symbol" pitchFamily="2" charset="2"/>
              </a:rPr>
              <a:t>L</a:t>
            </a:r>
            <a:r>
              <a:rPr lang="en-US" altLang="ja-JP" sz="3600" dirty="0"/>
              <a:t> beam (J-PARC E86)</a:t>
            </a:r>
            <a:endParaRPr kumimoji="1" lang="ja-JP" altLang="en-US" sz="3600"/>
          </a:p>
        </p:txBody>
      </p:sp>
      <p:sp>
        <p:nvSpPr>
          <p:cNvPr id="6" name="スライド番号プレースホルダー 5">
            <a:extLst>
              <a:ext uri="{FF2B5EF4-FFF2-40B4-BE49-F238E27FC236}">
                <a16:creationId xmlns:a16="http://schemas.microsoft.com/office/drawing/2014/main" id="{03EA964A-54E3-B942-AB40-0D024D8F158B}"/>
              </a:ext>
            </a:extLst>
          </p:cNvPr>
          <p:cNvSpPr>
            <a:spLocks noGrp="1"/>
          </p:cNvSpPr>
          <p:nvPr>
            <p:ph type="sldNum" sz="quarter" idx="12"/>
          </p:nvPr>
        </p:nvSpPr>
        <p:spPr>
          <a:xfrm>
            <a:off x="9403231" y="81793"/>
            <a:ext cx="2743200" cy="365125"/>
          </a:xfrm>
        </p:spPr>
        <p:txBody>
          <a:bodyPr/>
          <a:lstStyle/>
          <a:p>
            <a:fld id="{9D4AEF59-F28E-467C-9EA3-92D1CFAD475A}" type="slidenum">
              <a:rPr lang="en-US" sz="1800" b="1" smtClean="0"/>
              <a:t>80</a:t>
            </a:fld>
            <a:endParaRPr lang="en-US" sz="1800" b="1" dirty="0"/>
          </a:p>
        </p:txBody>
      </p:sp>
      <p:sp>
        <p:nvSpPr>
          <p:cNvPr id="26" name="テキスト ボックス 25">
            <a:extLst>
              <a:ext uri="{FF2B5EF4-FFF2-40B4-BE49-F238E27FC236}">
                <a16:creationId xmlns:a16="http://schemas.microsoft.com/office/drawing/2014/main" id="{97571FAD-E5AD-9A68-B4E7-11A519240D95}"/>
              </a:ext>
            </a:extLst>
          </p:cNvPr>
          <p:cNvSpPr txBox="1"/>
          <p:nvPr/>
        </p:nvSpPr>
        <p:spPr>
          <a:xfrm>
            <a:off x="65672" y="2010525"/>
            <a:ext cx="2601681" cy="646331"/>
          </a:xfrm>
          <a:prstGeom prst="rect">
            <a:avLst/>
          </a:prstGeom>
          <a:noFill/>
        </p:spPr>
        <p:txBody>
          <a:bodyPr wrap="square" rtlCol="0">
            <a:spAutoFit/>
          </a:bodyPr>
          <a:lstStyle/>
          <a:p>
            <a:r>
              <a:rPr lang="en-US" altLang="ja-JP" dirty="0">
                <a:latin typeface="Symbol" pitchFamily="2" charset="2"/>
              </a:rPr>
              <a:t>L </a:t>
            </a:r>
            <a:r>
              <a:rPr lang="en-US" altLang="ja-JP" dirty="0"/>
              <a:t>spin can be automatically polarized </a:t>
            </a:r>
            <a:endParaRPr kumimoji="1" lang="ja-JP" altLang="en-US"/>
          </a:p>
        </p:txBody>
      </p:sp>
      <p:sp>
        <p:nvSpPr>
          <p:cNvPr id="10" name="テキスト ボックス 9">
            <a:extLst>
              <a:ext uri="{FF2B5EF4-FFF2-40B4-BE49-F238E27FC236}">
                <a16:creationId xmlns:a16="http://schemas.microsoft.com/office/drawing/2014/main" id="{47E80B50-3FCB-9F70-8A72-5F71C67269C6}"/>
              </a:ext>
            </a:extLst>
          </p:cNvPr>
          <p:cNvSpPr txBox="1"/>
          <p:nvPr/>
        </p:nvSpPr>
        <p:spPr>
          <a:xfrm>
            <a:off x="3527659" y="1199555"/>
            <a:ext cx="2636716" cy="923330"/>
          </a:xfrm>
          <a:prstGeom prst="rect">
            <a:avLst/>
          </a:prstGeom>
          <a:noFill/>
        </p:spPr>
        <p:txBody>
          <a:bodyPr wrap="square" rtlCol="0">
            <a:spAutoFit/>
          </a:bodyPr>
          <a:lstStyle/>
          <a:p>
            <a:r>
              <a:rPr kumimoji="1" lang="en-US" altLang="ja-JP" dirty="0"/>
              <a:t>Polarization can be measured from angular distribution of p</a:t>
            </a:r>
            <a:endParaRPr kumimoji="1" lang="ja-JP" altLang="en-US"/>
          </a:p>
        </p:txBody>
      </p:sp>
      <p:sp>
        <p:nvSpPr>
          <p:cNvPr id="12" name="テキスト ボックス 11">
            <a:extLst>
              <a:ext uri="{FF2B5EF4-FFF2-40B4-BE49-F238E27FC236}">
                <a16:creationId xmlns:a16="http://schemas.microsoft.com/office/drawing/2014/main" id="{D5C59B0F-7BFD-C0B3-91B7-FFCBE78AA210}"/>
              </a:ext>
            </a:extLst>
          </p:cNvPr>
          <p:cNvSpPr txBox="1"/>
          <p:nvPr/>
        </p:nvSpPr>
        <p:spPr>
          <a:xfrm>
            <a:off x="31015" y="823888"/>
            <a:ext cx="12239248" cy="369332"/>
          </a:xfrm>
          <a:prstGeom prst="rect">
            <a:avLst/>
          </a:prstGeom>
          <a:noFill/>
        </p:spPr>
        <p:txBody>
          <a:bodyPr wrap="none" rtlCol="0">
            <a:spAutoFit/>
          </a:bodyPr>
          <a:lstStyle/>
          <a:p>
            <a:r>
              <a:rPr kumimoji="1" lang="en-US" altLang="ja-JP" b="1" dirty="0">
                <a:solidFill>
                  <a:srgbClr val="C00000"/>
                </a:solidFill>
              </a:rPr>
              <a:t>Advantage of scattering experiment</a:t>
            </a:r>
            <a:r>
              <a:rPr lang="en-US" altLang="ja-JP" b="1" dirty="0">
                <a:solidFill>
                  <a:srgbClr val="C00000"/>
                </a:solidFill>
              </a:rPr>
              <a:t>: Spin observables can be measured thanks to self polarimeter of hyperon</a:t>
            </a:r>
            <a:endParaRPr kumimoji="1" lang="ja-JP" altLang="en-US"/>
          </a:p>
        </p:txBody>
      </p:sp>
      <p:sp>
        <p:nvSpPr>
          <p:cNvPr id="186" name="テキスト ボックス 185">
            <a:extLst>
              <a:ext uri="{FF2B5EF4-FFF2-40B4-BE49-F238E27FC236}">
                <a16:creationId xmlns:a16="http://schemas.microsoft.com/office/drawing/2014/main" id="{346C4CCA-09E2-A88B-5986-F9BFDB0FAA96}"/>
              </a:ext>
            </a:extLst>
          </p:cNvPr>
          <p:cNvSpPr txBox="1"/>
          <p:nvPr/>
        </p:nvSpPr>
        <p:spPr>
          <a:xfrm>
            <a:off x="6101186" y="1260095"/>
            <a:ext cx="6045245" cy="1754326"/>
          </a:xfrm>
          <a:prstGeom prst="rect">
            <a:avLst/>
          </a:prstGeom>
          <a:noFill/>
        </p:spPr>
        <p:txBody>
          <a:bodyPr wrap="none" rtlCol="0">
            <a:spAutoFit/>
          </a:bodyPr>
          <a:lstStyle/>
          <a:p>
            <a:pPr marL="285750" indent="-285750">
              <a:buFont typeface="Arial" panose="020B0604020202020204" pitchFamily="34" charset="0"/>
              <a:buChar char="•"/>
            </a:pPr>
            <a:r>
              <a:rPr lang="en-US" altLang="ja-JP" dirty="0"/>
              <a:t>Left-Right asymmetry of </a:t>
            </a:r>
            <a:r>
              <a:rPr lang="en-US" altLang="ja-JP" dirty="0" err="1">
                <a:latin typeface="Symbol" pitchFamily="2" charset="2"/>
              </a:rPr>
              <a:t>L</a:t>
            </a:r>
            <a:r>
              <a:rPr lang="en-US" altLang="ja-JP" dirty="0" err="1"/>
              <a:t>p</a:t>
            </a:r>
            <a:r>
              <a:rPr lang="en-US" altLang="ja-JP" dirty="0"/>
              <a:t> scattering</a:t>
            </a:r>
            <a:r>
              <a:rPr kumimoji="1" lang="en-US" altLang="ja-JP" dirty="0"/>
              <a:t> </a:t>
            </a:r>
          </a:p>
          <a:p>
            <a:r>
              <a:rPr lang="en-US" altLang="ja-JP" dirty="0"/>
              <a:t>                                                            </a:t>
            </a:r>
            <a:r>
              <a:rPr kumimoji="1" lang="en-US" altLang="ja-JP" dirty="0"/>
              <a:t>(</a:t>
            </a:r>
            <a:r>
              <a:rPr lang="en-US" altLang="ja-JP" dirty="0"/>
              <a:t>Analyzing power</a:t>
            </a:r>
            <a:r>
              <a:rPr kumimoji="1" lang="en-US" altLang="ja-JP" dirty="0"/>
              <a:t>)</a:t>
            </a:r>
          </a:p>
          <a:p>
            <a:r>
              <a:rPr lang="en-US" altLang="ja-JP" dirty="0"/>
              <a:t>   </a:t>
            </a:r>
            <a:r>
              <a:rPr lang="en-US" altLang="ja-JP" dirty="0">
                <a:sym typeface="Wingdings" pitchFamily="2" charset="2"/>
              </a:rPr>
              <a:t> spin-orbit interaction</a:t>
            </a:r>
            <a:endParaRPr kumimoji="1" lang="en-US" altLang="ja-JP" dirty="0"/>
          </a:p>
          <a:p>
            <a:pPr marL="285750" indent="-285750">
              <a:buFont typeface="Arial" panose="020B0604020202020204" pitchFamily="34" charset="0"/>
              <a:buChar char="•"/>
            </a:pPr>
            <a:r>
              <a:rPr lang="en-US" altLang="ja-JP" dirty="0"/>
              <a:t>Polarization change before and after the scattering </a:t>
            </a:r>
          </a:p>
          <a:p>
            <a:r>
              <a:rPr lang="en-US" altLang="ja-JP" dirty="0"/>
              <a:t>                                                            (Depolarization)</a:t>
            </a:r>
          </a:p>
          <a:p>
            <a:r>
              <a:rPr kumimoji="1" lang="en-US" altLang="ja-JP" dirty="0"/>
              <a:t>   </a:t>
            </a:r>
            <a:r>
              <a:rPr kumimoji="1" lang="en-US" altLang="ja-JP" dirty="0">
                <a:sym typeface="Wingdings" pitchFamily="2" charset="2"/>
              </a:rPr>
              <a:t> </a:t>
            </a:r>
            <a:r>
              <a:rPr lang="en-US" altLang="ja-JP" dirty="0">
                <a:sym typeface="Wingdings" pitchFamily="2" charset="2"/>
              </a:rPr>
              <a:t>s</a:t>
            </a:r>
            <a:r>
              <a:rPr kumimoji="1" lang="en-US" altLang="ja-JP" dirty="0">
                <a:sym typeface="Wingdings" pitchFamily="2" charset="2"/>
              </a:rPr>
              <a:t>pin-spin interaction, tensor interaction</a:t>
            </a:r>
            <a:endParaRPr kumimoji="1" lang="ja-JP" altLang="en-US"/>
          </a:p>
        </p:txBody>
      </p:sp>
      <p:grpSp>
        <p:nvGrpSpPr>
          <p:cNvPr id="200" name="グループ化 199">
            <a:extLst>
              <a:ext uri="{FF2B5EF4-FFF2-40B4-BE49-F238E27FC236}">
                <a16:creationId xmlns:a16="http://schemas.microsoft.com/office/drawing/2014/main" id="{240A723C-0899-854F-B363-28548749C065}"/>
              </a:ext>
            </a:extLst>
          </p:cNvPr>
          <p:cNvGrpSpPr/>
          <p:nvPr/>
        </p:nvGrpSpPr>
        <p:grpSpPr>
          <a:xfrm>
            <a:off x="916021" y="1290064"/>
            <a:ext cx="3524514" cy="2813354"/>
            <a:chOff x="2591402" y="3597703"/>
            <a:chExt cx="2807188" cy="2240767"/>
          </a:xfrm>
        </p:grpSpPr>
        <p:cxnSp>
          <p:nvCxnSpPr>
            <p:cNvPr id="193" name="直線矢印コネクタ 192">
              <a:extLst>
                <a:ext uri="{FF2B5EF4-FFF2-40B4-BE49-F238E27FC236}">
                  <a16:creationId xmlns:a16="http://schemas.microsoft.com/office/drawing/2014/main" id="{4162076E-E5B5-3EF4-48C7-4E361EE80EC9}"/>
                </a:ext>
              </a:extLst>
            </p:cNvPr>
            <p:cNvCxnSpPr>
              <a:cxnSpLocks/>
            </p:cNvCxnSpPr>
            <p:nvPr/>
          </p:nvCxnSpPr>
          <p:spPr>
            <a:xfrm>
              <a:off x="4601406" y="4727684"/>
              <a:ext cx="726984" cy="27337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185" name="グループ化 184">
              <a:extLst>
                <a:ext uri="{FF2B5EF4-FFF2-40B4-BE49-F238E27FC236}">
                  <a16:creationId xmlns:a16="http://schemas.microsoft.com/office/drawing/2014/main" id="{52830FF1-7B98-462A-6DC2-61805F683DA1}"/>
                </a:ext>
              </a:extLst>
            </p:cNvPr>
            <p:cNvGrpSpPr/>
            <p:nvPr/>
          </p:nvGrpSpPr>
          <p:grpSpPr>
            <a:xfrm>
              <a:off x="2591402" y="4220344"/>
              <a:ext cx="2807188" cy="1618126"/>
              <a:chOff x="1349585" y="4371621"/>
              <a:chExt cx="2807188" cy="1618126"/>
            </a:xfrm>
          </p:grpSpPr>
          <p:grpSp>
            <p:nvGrpSpPr>
              <p:cNvPr id="29" name="グループ化 28">
                <a:extLst>
                  <a:ext uri="{FF2B5EF4-FFF2-40B4-BE49-F238E27FC236}">
                    <a16:creationId xmlns:a16="http://schemas.microsoft.com/office/drawing/2014/main" id="{D6A4728C-8B77-6C86-F288-BC7DD57BA01F}"/>
                  </a:ext>
                </a:extLst>
              </p:cNvPr>
              <p:cNvGrpSpPr/>
              <p:nvPr/>
            </p:nvGrpSpPr>
            <p:grpSpPr>
              <a:xfrm>
                <a:off x="1349585" y="4371621"/>
                <a:ext cx="2807188" cy="1618126"/>
                <a:chOff x="6808573" y="5247249"/>
                <a:chExt cx="3375561" cy="1945746"/>
              </a:xfrm>
            </p:grpSpPr>
            <p:cxnSp>
              <p:nvCxnSpPr>
                <p:cNvPr id="175" name="直線矢印コネクタ 174">
                  <a:extLst>
                    <a:ext uri="{FF2B5EF4-FFF2-40B4-BE49-F238E27FC236}">
                      <a16:creationId xmlns:a16="http://schemas.microsoft.com/office/drawing/2014/main" id="{BC1C590D-0A1A-4000-5817-D83FFDBB6E60}"/>
                    </a:ext>
                  </a:extLst>
                </p:cNvPr>
                <p:cNvCxnSpPr>
                  <a:cxnSpLocks/>
                </p:cNvCxnSpPr>
                <p:nvPr/>
              </p:nvCxnSpPr>
              <p:spPr>
                <a:xfrm>
                  <a:off x="6808573" y="6437956"/>
                  <a:ext cx="2108800" cy="0"/>
                </a:xfrm>
                <a:prstGeom prst="straightConnector1">
                  <a:avLst/>
                </a:prstGeom>
                <a:noFill/>
                <a:ln w="12700" cap="flat" cmpd="sng" algn="ctr">
                  <a:solidFill>
                    <a:srgbClr val="000000"/>
                  </a:solidFill>
                  <a:prstDash val="solid"/>
                  <a:miter lim="800000"/>
                  <a:tailEnd type="triangle"/>
                </a:ln>
                <a:effectLst/>
              </p:spPr>
            </p:cxnSp>
            <p:sp>
              <p:nvSpPr>
                <p:cNvPr id="176" name="円/楕円 24">
                  <a:extLst>
                    <a:ext uri="{FF2B5EF4-FFF2-40B4-BE49-F238E27FC236}">
                      <a16:creationId xmlns:a16="http://schemas.microsoft.com/office/drawing/2014/main" id="{8B4E09EF-4286-587E-2E00-DC61C4FD35F6}"/>
                    </a:ext>
                  </a:extLst>
                </p:cNvPr>
                <p:cNvSpPr/>
                <p:nvPr/>
              </p:nvSpPr>
              <p:spPr>
                <a:xfrm>
                  <a:off x="8658598" y="6305744"/>
                  <a:ext cx="237091" cy="23709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cxnSp>
              <p:nvCxnSpPr>
                <p:cNvPr id="177" name="直線矢印コネクタ 176">
                  <a:extLst>
                    <a:ext uri="{FF2B5EF4-FFF2-40B4-BE49-F238E27FC236}">
                      <a16:creationId xmlns:a16="http://schemas.microsoft.com/office/drawing/2014/main" id="{E8DF5FD2-E3C2-84B7-D959-2A530DA33931}"/>
                    </a:ext>
                  </a:extLst>
                </p:cNvPr>
                <p:cNvCxnSpPr>
                  <a:cxnSpLocks/>
                  <a:stCxn id="176" idx="5"/>
                </p:cNvCxnSpPr>
                <p:nvPr/>
              </p:nvCxnSpPr>
              <p:spPr>
                <a:xfrm>
                  <a:off x="8860967" y="6508114"/>
                  <a:ext cx="1238750" cy="267778"/>
                </a:xfrm>
                <a:prstGeom prst="straightConnector1">
                  <a:avLst/>
                </a:prstGeom>
                <a:noFill/>
                <a:ln w="12700" cap="flat" cmpd="sng" algn="ctr">
                  <a:solidFill>
                    <a:srgbClr val="000000"/>
                  </a:solidFill>
                  <a:prstDash val="solid"/>
                  <a:miter lim="800000"/>
                  <a:tailEnd type="triangle"/>
                </a:ln>
                <a:effectLst/>
              </p:spPr>
            </p:cxnSp>
            <p:cxnSp>
              <p:nvCxnSpPr>
                <p:cNvPr id="178" name="直線矢印コネクタ 177">
                  <a:extLst>
                    <a:ext uri="{FF2B5EF4-FFF2-40B4-BE49-F238E27FC236}">
                      <a16:creationId xmlns:a16="http://schemas.microsoft.com/office/drawing/2014/main" id="{0479FD3E-760E-D18D-4BA5-705956FCDFF8}"/>
                    </a:ext>
                  </a:extLst>
                </p:cNvPr>
                <p:cNvCxnSpPr>
                  <a:cxnSpLocks/>
                  <a:stCxn id="176" idx="7"/>
                </p:cNvCxnSpPr>
                <p:nvPr/>
              </p:nvCxnSpPr>
              <p:spPr>
                <a:xfrm flipV="1">
                  <a:off x="8860968" y="5660612"/>
                  <a:ext cx="415422" cy="679852"/>
                </a:xfrm>
                <a:prstGeom prst="straightConnector1">
                  <a:avLst/>
                </a:prstGeom>
                <a:noFill/>
                <a:ln w="12700" cap="flat" cmpd="sng" algn="ctr">
                  <a:solidFill>
                    <a:srgbClr val="000000"/>
                  </a:solidFill>
                  <a:prstDash val="solid"/>
                  <a:miter lim="800000"/>
                  <a:tailEnd type="triangle"/>
                </a:ln>
                <a:effectLst/>
              </p:spPr>
            </p:cxnSp>
            <p:sp>
              <p:nvSpPr>
                <p:cNvPr id="179" name="円/楕円 13">
                  <a:extLst>
                    <a:ext uri="{FF2B5EF4-FFF2-40B4-BE49-F238E27FC236}">
                      <a16:creationId xmlns:a16="http://schemas.microsoft.com/office/drawing/2014/main" id="{CD8933BE-630E-D9BA-788D-04AE1BCB4B76}"/>
                    </a:ext>
                  </a:extLst>
                </p:cNvPr>
                <p:cNvSpPr/>
                <p:nvPr/>
              </p:nvSpPr>
              <p:spPr>
                <a:xfrm>
                  <a:off x="9527465" y="6570846"/>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0" name="円/楕円 13">
                  <a:extLst>
                    <a:ext uri="{FF2B5EF4-FFF2-40B4-BE49-F238E27FC236}">
                      <a16:creationId xmlns:a16="http://schemas.microsoft.com/office/drawing/2014/main" id="{0D909591-D7A9-9640-50DD-F253420192F9}"/>
                    </a:ext>
                  </a:extLst>
                </p:cNvPr>
                <p:cNvSpPr/>
                <p:nvPr/>
              </p:nvSpPr>
              <p:spPr>
                <a:xfrm>
                  <a:off x="8885086" y="6401332"/>
                  <a:ext cx="237091" cy="237091"/>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1" name="円/楕円 24">
                  <a:extLst>
                    <a:ext uri="{FF2B5EF4-FFF2-40B4-BE49-F238E27FC236}">
                      <a16:creationId xmlns:a16="http://schemas.microsoft.com/office/drawing/2014/main" id="{0330ADF0-E814-BBAF-8994-44699A188EE3}"/>
                    </a:ext>
                  </a:extLst>
                </p:cNvPr>
                <p:cNvSpPr/>
                <p:nvPr/>
              </p:nvSpPr>
              <p:spPr>
                <a:xfrm>
                  <a:off x="9013094" y="5688994"/>
                  <a:ext cx="237091" cy="237091"/>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sp>
              <p:nvSpPr>
                <p:cNvPr id="182" name="テキスト ボックス 181">
                  <a:extLst>
                    <a:ext uri="{FF2B5EF4-FFF2-40B4-BE49-F238E27FC236}">
                      <a16:creationId xmlns:a16="http://schemas.microsoft.com/office/drawing/2014/main" id="{D497BF68-F47D-9492-1B03-8BD8934D5127}"/>
                    </a:ext>
                  </a:extLst>
                </p:cNvPr>
                <p:cNvSpPr txBox="1"/>
                <p:nvPr/>
              </p:nvSpPr>
              <p:spPr>
                <a:xfrm>
                  <a:off x="9858352" y="6809795"/>
                  <a:ext cx="325782" cy="383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eiryo"/>
                    </a:rPr>
                    <a:t>p</a:t>
                  </a:r>
                  <a:endParaRPr kumimoji="0" lang="ja-JP" altLang="en-US" sz="2000" b="0" i="0" u="none" strike="noStrike" kern="0" cap="none" spc="0" normalizeH="0" baseline="0" noProof="0">
                    <a:ln>
                      <a:noFill/>
                    </a:ln>
                    <a:solidFill>
                      <a:srgbClr val="000000"/>
                    </a:solidFill>
                    <a:effectLst/>
                    <a:uLnTx/>
                    <a:uFillTx/>
                    <a:latin typeface="Meiryo"/>
                  </a:endParaRPr>
                </a:p>
              </p:txBody>
            </p:sp>
            <p:sp>
              <p:nvSpPr>
                <p:cNvPr id="183" name="テキスト ボックス 182">
                  <a:extLst>
                    <a:ext uri="{FF2B5EF4-FFF2-40B4-BE49-F238E27FC236}">
                      <a16:creationId xmlns:a16="http://schemas.microsoft.com/office/drawing/2014/main" id="{8D1A487D-D0DE-34F0-254C-2CC47B5E2AD0}"/>
                    </a:ext>
                  </a:extLst>
                </p:cNvPr>
                <p:cNvSpPr txBox="1"/>
                <p:nvPr/>
              </p:nvSpPr>
              <p:spPr>
                <a:xfrm>
                  <a:off x="8588101" y="5247249"/>
                  <a:ext cx="345740" cy="38320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L</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grpSp>
          <p:cxnSp>
            <p:nvCxnSpPr>
              <p:cNvPr id="31" name="直線コネクタ 30">
                <a:extLst>
                  <a:ext uri="{FF2B5EF4-FFF2-40B4-BE49-F238E27FC236}">
                    <a16:creationId xmlns:a16="http://schemas.microsoft.com/office/drawing/2014/main" id="{41947DC3-3C96-AC69-EF3F-89E6B1AF6250}"/>
                  </a:ext>
                </a:extLst>
              </p:cNvPr>
              <p:cNvCxnSpPr/>
              <p:nvPr/>
            </p:nvCxnSpPr>
            <p:spPr>
              <a:xfrm>
                <a:off x="3017746" y="5344865"/>
                <a:ext cx="870421"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4" name="円/楕円 24">
                <a:extLst>
                  <a:ext uri="{FF2B5EF4-FFF2-40B4-BE49-F238E27FC236}">
                    <a16:creationId xmlns:a16="http://schemas.microsoft.com/office/drawing/2014/main" id="{29E568FB-B4A5-2E6E-0EA4-2702A90B26C2}"/>
                  </a:ext>
                </a:extLst>
              </p:cNvPr>
              <p:cNvSpPr/>
              <p:nvPr/>
            </p:nvSpPr>
            <p:spPr>
              <a:xfrm>
                <a:off x="1767724" y="5228538"/>
                <a:ext cx="197170" cy="197170"/>
              </a:xfrm>
              <a:prstGeom prst="ellipse">
                <a:avLst/>
              </a:prstGeom>
              <a:gradFill flip="none" rotWithShape="1">
                <a:gsLst>
                  <a:gs pos="0">
                    <a:srgbClr val="FFFFFF"/>
                  </a:gs>
                  <a:gs pos="22000">
                    <a:srgbClr val="D13E79">
                      <a:lumMod val="20000"/>
                      <a:lumOff val="80000"/>
                    </a:srgbClr>
                  </a:gs>
                  <a:gs pos="69000">
                    <a:srgbClr val="D13E79">
                      <a:lumMod val="75000"/>
                    </a:srgb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pic>
            <p:nvPicPr>
              <p:cNvPr id="28" name="図 27">
                <a:extLst>
                  <a:ext uri="{FF2B5EF4-FFF2-40B4-BE49-F238E27FC236}">
                    <a16:creationId xmlns:a16="http://schemas.microsoft.com/office/drawing/2014/main" id="{FD8A3A9C-1CBE-1070-5006-3813838C88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24418">
                <a:off x="1708118" y="4940755"/>
                <a:ext cx="245489" cy="369877"/>
              </a:xfrm>
              <a:prstGeom prst="rect">
                <a:avLst/>
              </a:prstGeom>
            </p:spPr>
          </p:pic>
        </p:grpSp>
        <p:pic>
          <p:nvPicPr>
            <p:cNvPr id="189" name="図 188">
              <a:extLst>
                <a:ext uri="{FF2B5EF4-FFF2-40B4-BE49-F238E27FC236}">
                  <a16:creationId xmlns:a16="http://schemas.microsoft.com/office/drawing/2014/main" id="{81FD97B3-3AE7-B8B9-3025-E5845FACDC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3291">
              <a:off x="4318556" y="4304658"/>
              <a:ext cx="245489" cy="369877"/>
            </a:xfrm>
            <a:prstGeom prst="rect">
              <a:avLst/>
            </a:prstGeom>
          </p:spPr>
        </p:pic>
        <p:sp>
          <p:nvSpPr>
            <p:cNvPr id="190" name="円/楕円 189">
              <a:extLst>
                <a:ext uri="{FF2B5EF4-FFF2-40B4-BE49-F238E27FC236}">
                  <a16:creationId xmlns:a16="http://schemas.microsoft.com/office/drawing/2014/main" id="{C1E526F6-B683-C224-8976-FBDB461E28F7}"/>
                </a:ext>
              </a:extLst>
            </p:cNvPr>
            <p:cNvSpPr/>
            <p:nvPr/>
          </p:nvSpPr>
          <p:spPr>
            <a:xfrm>
              <a:off x="4810925" y="4753521"/>
              <a:ext cx="126967" cy="126967"/>
            </a:xfrm>
            <a:prstGeom prst="ellipse">
              <a:avLst/>
            </a:prstGeom>
            <a:gradFill flip="none" rotWithShape="1">
              <a:gsLst>
                <a:gs pos="0">
                  <a:srgbClr val="FF9300">
                    <a:tint val="66000"/>
                    <a:satMod val="160000"/>
                  </a:srgbClr>
                </a:gs>
                <a:gs pos="50000">
                  <a:srgbClr val="FF9300">
                    <a:tint val="44500"/>
                    <a:satMod val="160000"/>
                  </a:srgbClr>
                </a:gs>
                <a:gs pos="100000">
                  <a:srgbClr val="FF9300">
                    <a:tint val="23500"/>
                    <a:satMod val="160000"/>
                  </a:srgbClr>
                </a:gs>
              </a:gsLst>
              <a:path path="circle">
                <a:fillToRect l="50000" t="50000" r="50000" b="50000"/>
              </a:path>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2" name="直線矢印コネクタ 191">
              <a:extLst>
                <a:ext uri="{FF2B5EF4-FFF2-40B4-BE49-F238E27FC236}">
                  <a16:creationId xmlns:a16="http://schemas.microsoft.com/office/drawing/2014/main" id="{6B44A67B-DDFA-C1E0-9B1E-3DDA69BA3049}"/>
                </a:ext>
              </a:extLst>
            </p:cNvPr>
            <p:cNvCxnSpPr>
              <a:stCxn id="189" idx="2"/>
            </p:cNvCxnSpPr>
            <p:nvPr/>
          </p:nvCxnSpPr>
          <p:spPr>
            <a:xfrm flipV="1">
              <a:off x="4516852" y="3597703"/>
              <a:ext cx="128877" cy="10606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8" name="円/楕円 13">
              <a:extLst>
                <a:ext uri="{FF2B5EF4-FFF2-40B4-BE49-F238E27FC236}">
                  <a16:creationId xmlns:a16="http://schemas.microsoft.com/office/drawing/2014/main" id="{06B32186-ABE9-4873-B036-45D732D7BB7C}"/>
                </a:ext>
              </a:extLst>
            </p:cNvPr>
            <p:cNvSpPr/>
            <p:nvPr/>
          </p:nvSpPr>
          <p:spPr>
            <a:xfrm>
              <a:off x="4523316" y="3802451"/>
              <a:ext cx="197170" cy="197170"/>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Meiryo"/>
              </a:endParaRPr>
            </a:p>
          </p:txBody>
        </p:sp>
      </p:grpSp>
      <p:sp>
        <p:nvSpPr>
          <p:cNvPr id="197" name="テキスト ボックス 196">
            <a:extLst>
              <a:ext uri="{FF2B5EF4-FFF2-40B4-BE49-F238E27FC236}">
                <a16:creationId xmlns:a16="http://schemas.microsoft.com/office/drawing/2014/main" id="{7747C265-946B-9ED2-A000-D08E5183AB47}"/>
              </a:ext>
            </a:extLst>
          </p:cNvPr>
          <p:cNvSpPr txBox="1"/>
          <p:nvPr/>
        </p:nvSpPr>
        <p:spPr>
          <a:xfrm>
            <a:off x="84118" y="2773959"/>
            <a:ext cx="1402948" cy="369332"/>
          </a:xfrm>
          <a:prstGeom prst="rect">
            <a:avLst/>
          </a:prstGeom>
          <a:noFill/>
        </p:spPr>
        <p:txBody>
          <a:bodyPr wrap="none" rtlCol="0">
            <a:spAutoFit/>
          </a:bodyPr>
          <a:lstStyle/>
          <a:p>
            <a:r>
              <a:rPr lang="en-US" altLang="ja-JP" b="1" dirty="0"/>
              <a:t>Production</a:t>
            </a:r>
            <a:endParaRPr kumimoji="1" lang="ja-JP" altLang="en-US" b="1"/>
          </a:p>
        </p:txBody>
      </p:sp>
      <p:sp>
        <p:nvSpPr>
          <p:cNvPr id="198" name="テキスト ボックス 197">
            <a:extLst>
              <a:ext uri="{FF2B5EF4-FFF2-40B4-BE49-F238E27FC236}">
                <a16:creationId xmlns:a16="http://schemas.microsoft.com/office/drawing/2014/main" id="{2EFB3FFB-5263-BA9F-7730-BA9A152F5072}"/>
              </a:ext>
            </a:extLst>
          </p:cNvPr>
          <p:cNvSpPr txBox="1"/>
          <p:nvPr/>
        </p:nvSpPr>
        <p:spPr>
          <a:xfrm>
            <a:off x="1820186" y="2749958"/>
            <a:ext cx="1313180" cy="369332"/>
          </a:xfrm>
          <a:prstGeom prst="rect">
            <a:avLst/>
          </a:prstGeom>
          <a:noFill/>
        </p:spPr>
        <p:txBody>
          <a:bodyPr wrap="none" rtlCol="0">
            <a:spAutoFit/>
          </a:bodyPr>
          <a:lstStyle/>
          <a:p>
            <a:r>
              <a:rPr kumimoji="1" lang="en-US" altLang="ja-JP" b="1" dirty="0"/>
              <a:t>Scattering</a:t>
            </a:r>
            <a:endParaRPr kumimoji="1" lang="ja-JP" altLang="en-US" b="1"/>
          </a:p>
        </p:txBody>
      </p:sp>
      <p:sp>
        <p:nvSpPr>
          <p:cNvPr id="199" name="テキスト ボックス 198">
            <a:extLst>
              <a:ext uri="{FF2B5EF4-FFF2-40B4-BE49-F238E27FC236}">
                <a16:creationId xmlns:a16="http://schemas.microsoft.com/office/drawing/2014/main" id="{684DDA9A-0828-0F2F-8B42-961CDF2C11F8}"/>
              </a:ext>
            </a:extLst>
          </p:cNvPr>
          <p:cNvSpPr txBox="1"/>
          <p:nvPr/>
        </p:nvSpPr>
        <p:spPr>
          <a:xfrm>
            <a:off x="3499949" y="2143496"/>
            <a:ext cx="864339" cy="369332"/>
          </a:xfrm>
          <a:prstGeom prst="rect">
            <a:avLst/>
          </a:prstGeom>
          <a:noFill/>
        </p:spPr>
        <p:txBody>
          <a:bodyPr wrap="none" rtlCol="0">
            <a:spAutoFit/>
          </a:bodyPr>
          <a:lstStyle/>
          <a:p>
            <a:r>
              <a:rPr lang="en-US" altLang="ja-JP" b="1" dirty="0"/>
              <a:t>Decay</a:t>
            </a:r>
            <a:endParaRPr kumimoji="1" lang="ja-JP" altLang="en-US" b="1"/>
          </a:p>
        </p:txBody>
      </p:sp>
      <p:grpSp>
        <p:nvGrpSpPr>
          <p:cNvPr id="240" name="グループ化 239">
            <a:extLst>
              <a:ext uri="{FF2B5EF4-FFF2-40B4-BE49-F238E27FC236}">
                <a16:creationId xmlns:a16="http://schemas.microsoft.com/office/drawing/2014/main" id="{F4FCBC2E-6A64-522D-65AB-76F334C3566B}"/>
              </a:ext>
            </a:extLst>
          </p:cNvPr>
          <p:cNvGrpSpPr/>
          <p:nvPr/>
        </p:nvGrpSpPr>
        <p:grpSpPr>
          <a:xfrm>
            <a:off x="5358940" y="3380331"/>
            <a:ext cx="3341401" cy="2882688"/>
            <a:chOff x="7923187" y="2998276"/>
            <a:chExt cx="2569010" cy="2216332"/>
          </a:xfrm>
        </p:grpSpPr>
        <p:pic>
          <p:nvPicPr>
            <p:cNvPr id="239" name="図 238">
              <a:extLst>
                <a:ext uri="{FF2B5EF4-FFF2-40B4-BE49-F238E27FC236}">
                  <a16:creationId xmlns:a16="http://schemas.microsoft.com/office/drawing/2014/main" id="{6AAE3102-FC30-15B0-26A2-9B5C9C043EF1}"/>
                </a:ext>
              </a:extLst>
            </p:cNvPr>
            <p:cNvPicPr>
              <a:picLocks noChangeAspect="1"/>
            </p:cNvPicPr>
            <p:nvPr/>
          </p:nvPicPr>
          <p:blipFill rotWithShape="1">
            <a:blip r:embed="rId5"/>
            <a:srcRect t="7560" r="8193" b="47211"/>
            <a:stretch/>
          </p:blipFill>
          <p:spPr>
            <a:xfrm>
              <a:off x="7923188" y="2998276"/>
              <a:ext cx="2569009" cy="1972056"/>
            </a:xfrm>
            <a:prstGeom prst="rect">
              <a:avLst/>
            </a:prstGeom>
          </p:spPr>
        </p:pic>
        <p:pic>
          <p:nvPicPr>
            <p:cNvPr id="238" name="図 237">
              <a:extLst>
                <a:ext uri="{FF2B5EF4-FFF2-40B4-BE49-F238E27FC236}">
                  <a16:creationId xmlns:a16="http://schemas.microsoft.com/office/drawing/2014/main" id="{7EBA77F7-FB71-83C0-3E72-50F765D1873C}"/>
                </a:ext>
              </a:extLst>
            </p:cNvPr>
            <p:cNvPicPr>
              <a:picLocks noChangeAspect="1"/>
            </p:cNvPicPr>
            <p:nvPr/>
          </p:nvPicPr>
          <p:blipFill rotWithShape="1">
            <a:blip r:embed="rId5"/>
            <a:srcRect t="89742" r="8193" b="1787"/>
            <a:stretch/>
          </p:blipFill>
          <p:spPr>
            <a:xfrm>
              <a:off x="7923187" y="4845276"/>
              <a:ext cx="2569009" cy="369332"/>
            </a:xfrm>
            <a:prstGeom prst="rect">
              <a:avLst/>
            </a:prstGeom>
          </p:spPr>
        </p:pic>
      </p:grpSp>
      <p:sp>
        <p:nvSpPr>
          <p:cNvPr id="4" name="テキスト ボックス 3">
            <a:extLst>
              <a:ext uri="{FF2B5EF4-FFF2-40B4-BE49-F238E27FC236}">
                <a16:creationId xmlns:a16="http://schemas.microsoft.com/office/drawing/2014/main" id="{506C3A61-0C0D-EB0A-CA8E-5DBFC5EB1366}"/>
              </a:ext>
            </a:extLst>
          </p:cNvPr>
          <p:cNvSpPr txBox="1"/>
          <p:nvPr/>
        </p:nvSpPr>
        <p:spPr>
          <a:xfrm>
            <a:off x="2996446" y="1382228"/>
            <a:ext cx="34015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Meiryo"/>
              </a:rPr>
              <a:t>p</a:t>
            </a:r>
            <a:endParaRPr kumimoji="0" lang="ja-JP" altLang="en-US" sz="2000" b="0" i="0" u="none" strike="noStrike" kern="0" cap="none" spc="0" normalizeH="0" baseline="0" noProof="0">
              <a:ln>
                <a:noFill/>
              </a:ln>
              <a:solidFill>
                <a:srgbClr val="000000"/>
              </a:solidFill>
              <a:effectLst/>
              <a:uLnTx/>
              <a:uFillTx/>
              <a:latin typeface="Meiryo"/>
            </a:endParaRPr>
          </a:p>
        </p:txBody>
      </p:sp>
      <p:sp>
        <p:nvSpPr>
          <p:cNvPr id="7" name="テキスト ボックス 6">
            <a:extLst>
              <a:ext uri="{FF2B5EF4-FFF2-40B4-BE49-F238E27FC236}">
                <a16:creationId xmlns:a16="http://schemas.microsoft.com/office/drawing/2014/main" id="{67E34622-D588-B7F5-DCB2-C645DE36D017}"/>
              </a:ext>
            </a:extLst>
          </p:cNvPr>
          <p:cNvSpPr txBox="1"/>
          <p:nvPr/>
        </p:nvSpPr>
        <p:spPr>
          <a:xfrm>
            <a:off x="3671082" y="2853314"/>
            <a:ext cx="4203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p</a:t>
            </a:r>
            <a:r>
              <a:rPr kumimoji="0" lang="en-US" altLang="ja-JP" sz="2000" b="0" i="0" u="none" strike="noStrike" kern="0" cap="none" spc="0" normalizeH="0" baseline="30000" noProof="0" dirty="0">
                <a:ln>
                  <a:noFill/>
                </a:ln>
                <a:solidFill>
                  <a:srgbClr val="000000"/>
                </a:solidFill>
                <a:effectLst/>
                <a:uLnTx/>
                <a:uFillTx/>
                <a:latin typeface="Symbol" pitchFamily="2" charset="2"/>
              </a:rPr>
              <a:t>-</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sp>
        <p:nvSpPr>
          <p:cNvPr id="8" name="テキスト ボックス 7">
            <a:extLst>
              <a:ext uri="{FF2B5EF4-FFF2-40B4-BE49-F238E27FC236}">
                <a16:creationId xmlns:a16="http://schemas.microsoft.com/office/drawing/2014/main" id="{ABE75E6E-FFE3-FEE1-3604-8821B361D165}"/>
              </a:ext>
            </a:extLst>
          </p:cNvPr>
          <p:cNvSpPr txBox="1"/>
          <p:nvPr/>
        </p:nvSpPr>
        <p:spPr>
          <a:xfrm>
            <a:off x="1159141" y="3284976"/>
            <a:ext cx="36099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rgbClr val="000000"/>
                </a:solidFill>
                <a:effectLst/>
                <a:uLnTx/>
                <a:uFillTx/>
                <a:latin typeface="Symbol" pitchFamily="2" charset="2"/>
              </a:rPr>
              <a:t>L</a:t>
            </a:r>
            <a:endParaRPr kumimoji="0" lang="ja-JP" altLang="en-US" sz="2000" b="0" i="0" u="none" strike="noStrike" kern="0" cap="none" spc="0" normalizeH="0" baseline="30000" noProof="0">
              <a:ln>
                <a:noFill/>
              </a:ln>
              <a:solidFill>
                <a:srgbClr val="000000"/>
              </a:solidFill>
              <a:effectLst/>
              <a:uLnTx/>
              <a:uFillTx/>
              <a:latin typeface="Symbol" pitchFamily="2" charset="2"/>
            </a:endParaRPr>
          </a:p>
        </p:txBody>
      </p:sp>
      <p:sp>
        <p:nvSpPr>
          <p:cNvPr id="40" name="角丸四角形吹き出し 39">
            <a:extLst>
              <a:ext uri="{FF2B5EF4-FFF2-40B4-BE49-F238E27FC236}">
                <a16:creationId xmlns:a16="http://schemas.microsoft.com/office/drawing/2014/main" id="{8A5022D0-77C7-3477-8BDB-46D1D2692D66}"/>
              </a:ext>
            </a:extLst>
          </p:cNvPr>
          <p:cNvSpPr/>
          <p:nvPr/>
        </p:nvSpPr>
        <p:spPr>
          <a:xfrm>
            <a:off x="22495" y="4082771"/>
            <a:ext cx="5023034" cy="2775229"/>
          </a:xfrm>
          <a:prstGeom prst="wedgeRoundRectCallout">
            <a:avLst>
              <a:gd name="adj1" fmla="val -19952"/>
              <a:gd name="adj2" fmla="val -69654"/>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57F59878-B218-56AB-3359-C68888BEC0EC}"/>
              </a:ext>
            </a:extLst>
          </p:cNvPr>
          <p:cNvGrpSpPr/>
          <p:nvPr/>
        </p:nvGrpSpPr>
        <p:grpSpPr>
          <a:xfrm>
            <a:off x="8765959" y="2786564"/>
            <a:ext cx="3230242" cy="3357090"/>
            <a:chOff x="8902768" y="2384984"/>
            <a:chExt cx="2979355" cy="3096352"/>
          </a:xfrm>
        </p:grpSpPr>
        <p:pic>
          <p:nvPicPr>
            <p:cNvPr id="44" name="図 43" descr="グラフ&#10;&#10;自動的に生成された説明">
              <a:extLst>
                <a:ext uri="{FF2B5EF4-FFF2-40B4-BE49-F238E27FC236}">
                  <a16:creationId xmlns:a16="http://schemas.microsoft.com/office/drawing/2014/main" id="{9D0205C9-22D4-4020-92F9-94C13702882F}"/>
                </a:ext>
              </a:extLst>
            </p:cNvPr>
            <p:cNvPicPr>
              <a:picLocks noChangeAspect="1"/>
            </p:cNvPicPr>
            <p:nvPr/>
          </p:nvPicPr>
          <p:blipFill rotWithShape="1">
            <a:blip r:embed="rId6"/>
            <a:srcRect l="4405" t="49674" r="51638"/>
            <a:stretch/>
          </p:blipFill>
          <p:spPr>
            <a:xfrm>
              <a:off x="8902768" y="3129428"/>
              <a:ext cx="2979355" cy="2351908"/>
            </a:xfrm>
            <a:prstGeom prst="rect">
              <a:avLst/>
            </a:prstGeom>
          </p:spPr>
        </p:pic>
        <p:sp>
          <p:nvSpPr>
            <p:cNvPr id="43" name="正方形/長方形 42">
              <a:extLst>
                <a:ext uri="{FF2B5EF4-FFF2-40B4-BE49-F238E27FC236}">
                  <a16:creationId xmlns:a16="http://schemas.microsoft.com/office/drawing/2014/main" id="{B637ED4D-1A9A-B539-AFD8-5EDCDE5C5A2E}"/>
                </a:ext>
              </a:extLst>
            </p:cNvPr>
            <p:cNvSpPr/>
            <p:nvPr/>
          </p:nvSpPr>
          <p:spPr>
            <a:xfrm>
              <a:off x="11455685" y="2384984"/>
              <a:ext cx="92468" cy="744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7" name="図 46" descr="テキスト&#10;&#10;低い精度で自動的に生成された説明">
            <a:extLst>
              <a:ext uri="{FF2B5EF4-FFF2-40B4-BE49-F238E27FC236}">
                <a16:creationId xmlns:a16="http://schemas.microsoft.com/office/drawing/2014/main" id="{9AD72249-DC07-3A87-A519-07F64F631CED}"/>
              </a:ext>
            </a:extLst>
          </p:cNvPr>
          <p:cNvPicPr>
            <a:picLocks noChangeAspect="1"/>
          </p:cNvPicPr>
          <p:nvPr/>
        </p:nvPicPr>
        <p:blipFill>
          <a:blip r:embed="rId7"/>
          <a:stretch>
            <a:fillRect/>
          </a:stretch>
        </p:blipFill>
        <p:spPr>
          <a:xfrm>
            <a:off x="11046050" y="3048393"/>
            <a:ext cx="1089594" cy="780605"/>
          </a:xfrm>
          <a:prstGeom prst="rect">
            <a:avLst/>
          </a:prstGeom>
        </p:spPr>
      </p:pic>
      <p:sp>
        <p:nvSpPr>
          <p:cNvPr id="48" name="テキスト ボックス 47">
            <a:extLst>
              <a:ext uri="{FF2B5EF4-FFF2-40B4-BE49-F238E27FC236}">
                <a16:creationId xmlns:a16="http://schemas.microsoft.com/office/drawing/2014/main" id="{FDFF60C0-7485-678F-2EF3-6603C326D768}"/>
              </a:ext>
            </a:extLst>
          </p:cNvPr>
          <p:cNvSpPr txBox="1"/>
          <p:nvPr/>
        </p:nvSpPr>
        <p:spPr>
          <a:xfrm>
            <a:off x="6247926" y="3059668"/>
            <a:ext cx="2018501" cy="369332"/>
          </a:xfrm>
          <a:prstGeom prst="rect">
            <a:avLst/>
          </a:prstGeom>
          <a:noFill/>
        </p:spPr>
        <p:txBody>
          <a:bodyPr wrap="none" rtlCol="0">
            <a:spAutoFit/>
          </a:bodyPr>
          <a:lstStyle/>
          <a:p>
            <a:r>
              <a:rPr kumimoji="1" lang="en-US" altLang="ja-JP" b="1" u="sng" dirty="0">
                <a:solidFill>
                  <a:srgbClr val="C00000"/>
                </a:solidFill>
              </a:rPr>
              <a:t>Analyzing power</a:t>
            </a:r>
            <a:endParaRPr kumimoji="1" lang="ja-JP" altLang="en-US" b="1" u="sng">
              <a:solidFill>
                <a:srgbClr val="C00000"/>
              </a:solidFill>
            </a:endParaRPr>
          </a:p>
        </p:txBody>
      </p:sp>
      <p:sp>
        <p:nvSpPr>
          <p:cNvPr id="49" name="テキスト ボックス 48">
            <a:extLst>
              <a:ext uri="{FF2B5EF4-FFF2-40B4-BE49-F238E27FC236}">
                <a16:creationId xmlns:a16="http://schemas.microsoft.com/office/drawing/2014/main" id="{CED9872F-7D97-E313-22D8-FE50D1373CD1}"/>
              </a:ext>
            </a:extLst>
          </p:cNvPr>
          <p:cNvSpPr txBox="1"/>
          <p:nvPr/>
        </p:nvSpPr>
        <p:spPr>
          <a:xfrm>
            <a:off x="9227125" y="3160060"/>
            <a:ext cx="1774845" cy="369332"/>
          </a:xfrm>
          <a:prstGeom prst="rect">
            <a:avLst/>
          </a:prstGeom>
          <a:noFill/>
        </p:spPr>
        <p:txBody>
          <a:bodyPr wrap="none" rtlCol="0">
            <a:spAutoFit/>
          </a:bodyPr>
          <a:lstStyle/>
          <a:p>
            <a:r>
              <a:rPr kumimoji="1" lang="en-US" altLang="ja-JP" b="1" u="sng" dirty="0">
                <a:solidFill>
                  <a:srgbClr val="C00000"/>
                </a:solidFill>
              </a:rPr>
              <a:t>Depolarization</a:t>
            </a:r>
            <a:endParaRPr kumimoji="1" lang="ja-JP" altLang="en-US" b="1" u="sng">
              <a:solidFill>
                <a:srgbClr val="C00000"/>
              </a:solidFill>
            </a:endParaRPr>
          </a:p>
        </p:txBody>
      </p:sp>
      <p:sp>
        <p:nvSpPr>
          <p:cNvPr id="50" name="テキスト ボックス 49">
            <a:extLst>
              <a:ext uri="{FF2B5EF4-FFF2-40B4-BE49-F238E27FC236}">
                <a16:creationId xmlns:a16="http://schemas.microsoft.com/office/drawing/2014/main" id="{89EE2468-24CF-303E-CE8C-D3ABECE14F5D}"/>
              </a:ext>
            </a:extLst>
          </p:cNvPr>
          <p:cNvSpPr txBox="1"/>
          <p:nvPr/>
        </p:nvSpPr>
        <p:spPr>
          <a:xfrm>
            <a:off x="5487921" y="6292505"/>
            <a:ext cx="6704079" cy="369332"/>
          </a:xfrm>
          <a:prstGeom prst="rect">
            <a:avLst/>
          </a:prstGeom>
          <a:noFill/>
        </p:spPr>
        <p:txBody>
          <a:bodyPr wrap="none" rtlCol="0">
            <a:spAutoFit/>
          </a:bodyPr>
          <a:lstStyle/>
          <a:p>
            <a:r>
              <a:rPr lang="en-US" altLang="ja-JP" dirty="0"/>
              <a:t>Essential</a:t>
            </a:r>
            <a:r>
              <a:rPr kumimoji="1" lang="en-US" altLang="ja-JP" dirty="0"/>
              <a:t> constraint </a:t>
            </a:r>
            <a:r>
              <a:rPr lang="en-US" altLang="ja-JP" dirty="0"/>
              <a:t>to determine spin-dependent </a:t>
            </a:r>
            <a:r>
              <a:rPr lang="en-US" altLang="ja-JP" dirty="0">
                <a:latin typeface="Symbol" pitchFamily="2" charset="2"/>
              </a:rPr>
              <a:t>L</a:t>
            </a:r>
            <a:r>
              <a:rPr lang="en-US" altLang="ja-JP" dirty="0"/>
              <a:t>N interaction</a:t>
            </a:r>
            <a:endParaRPr kumimoji="1" lang="ja-JP" altLang="en-US"/>
          </a:p>
        </p:txBody>
      </p:sp>
      <p:sp>
        <p:nvSpPr>
          <p:cNvPr id="3" name="テキスト ボックス 2">
            <a:extLst>
              <a:ext uri="{FF2B5EF4-FFF2-40B4-BE49-F238E27FC236}">
                <a16:creationId xmlns:a16="http://schemas.microsoft.com/office/drawing/2014/main" id="{662AAD93-4849-0EC7-DB76-AC174D12F349}"/>
              </a:ext>
            </a:extLst>
          </p:cNvPr>
          <p:cNvSpPr txBox="1"/>
          <p:nvPr/>
        </p:nvSpPr>
        <p:spPr>
          <a:xfrm>
            <a:off x="7145949" y="5225229"/>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
        <p:nvSpPr>
          <p:cNvPr id="5" name="テキスト ボックス 4">
            <a:extLst>
              <a:ext uri="{FF2B5EF4-FFF2-40B4-BE49-F238E27FC236}">
                <a16:creationId xmlns:a16="http://schemas.microsoft.com/office/drawing/2014/main" id="{31090661-2FBA-CBC9-63AE-57D130618835}"/>
              </a:ext>
            </a:extLst>
          </p:cNvPr>
          <p:cNvSpPr txBox="1"/>
          <p:nvPr/>
        </p:nvSpPr>
        <p:spPr>
          <a:xfrm>
            <a:off x="10631725" y="5126801"/>
            <a:ext cx="1364476" cy="369332"/>
          </a:xfrm>
          <a:prstGeom prst="rect">
            <a:avLst/>
          </a:prstGeom>
          <a:noFill/>
        </p:spPr>
        <p:txBody>
          <a:bodyPr wrap="none" rtlCol="0">
            <a:spAutoFit/>
          </a:bodyPr>
          <a:lstStyle/>
          <a:p>
            <a:r>
              <a:rPr kumimoji="1" lang="en-US" altLang="ja-JP" b="1" dirty="0">
                <a:solidFill>
                  <a:srgbClr val="C00000"/>
                </a:solidFill>
              </a:rPr>
              <a:t>Simulation</a:t>
            </a:r>
            <a:endParaRPr kumimoji="1" lang="ja-JP" altLang="en-US" b="1">
              <a:solidFill>
                <a:srgbClr val="C00000"/>
              </a:solidFill>
            </a:endParaRPr>
          </a:p>
        </p:txBody>
      </p:sp>
      <p:sp>
        <p:nvSpPr>
          <p:cNvPr id="46" name="テキスト ボックス 45">
            <a:extLst>
              <a:ext uri="{FF2B5EF4-FFF2-40B4-BE49-F238E27FC236}">
                <a16:creationId xmlns:a16="http://schemas.microsoft.com/office/drawing/2014/main" id="{D4AC71CF-9EC6-F580-4362-F115FDE6A540}"/>
              </a:ext>
            </a:extLst>
          </p:cNvPr>
          <p:cNvSpPr txBox="1"/>
          <p:nvPr/>
        </p:nvSpPr>
        <p:spPr>
          <a:xfrm rot="16200000">
            <a:off x="-348915" y="4845973"/>
            <a:ext cx="1580882" cy="369332"/>
          </a:xfrm>
          <a:prstGeom prst="rect">
            <a:avLst/>
          </a:prstGeom>
          <a:solidFill>
            <a:schemeClr val="bg1"/>
          </a:solidFill>
        </p:spPr>
        <p:txBody>
          <a:bodyPr wrap="none" rtlCol="0">
            <a:spAutoFit/>
          </a:bodyPr>
          <a:lstStyle/>
          <a:p>
            <a:r>
              <a:rPr kumimoji="1" lang="en-US" altLang="ja-JP" dirty="0">
                <a:latin typeface="Symbol" pitchFamily="2" charset="2"/>
              </a:rPr>
              <a:t>L </a:t>
            </a:r>
            <a:r>
              <a:rPr kumimoji="1" lang="en-US" altLang="ja-JP" dirty="0"/>
              <a:t>polarization</a:t>
            </a:r>
            <a:endParaRPr kumimoji="1" lang="ja-JP" altLang="en-US"/>
          </a:p>
        </p:txBody>
      </p:sp>
      <p:sp>
        <p:nvSpPr>
          <p:cNvPr id="51" name="テキスト ボックス 50">
            <a:extLst>
              <a:ext uri="{FF2B5EF4-FFF2-40B4-BE49-F238E27FC236}">
                <a16:creationId xmlns:a16="http://schemas.microsoft.com/office/drawing/2014/main" id="{6B9E9178-D7FC-53C9-4D50-C6A999373B79}"/>
              </a:ext>
            </a:extLst>
          </p:cNvPr>
          <p:cNvSpPr txBox="1"/>
          <p:nvPr/>
        </p:nvSpPr>
        <p:spPr>
          <a:xfrm>
            <a:off x="3401486" y="6488668"/>
            <a:ext cx="1133644" cy="369332"/>
          </a:xfrm>
          <a:prstGeom prst="rect">
            <a:avLst/>
          </a:prstGeom>
          <a:solidFill>
            <a:schemeClr val="bg1"/>
          </a:solidFill>
        </p:spPr>
        <p:txBody>
          <a:bodyPr wrap="none" rtlCol="0">
            <a:spAutoFit/>
          </a:bodyPr>
          <a:lstStyle/>
          <a:p>
            <a:r>
              <a:rPr kumimoji="1" lang="en-US" altLang="ja-JP" dirty="0"/>
              <a:t>cos</a:t>
            </a:r>
            <a:r>
              <a:rPr kumimoji="1" lang="en-US" altLang="ja-JP" dirty="0">
                <a:latin typeface="Symbol" pitchFamily="2" charset="2"/>
              </a:rPr>
              <a:t>q</a:t>
            </a:r>
            <a:r>
              <a:rPr kumimoji="1" lang="en-US" altLang="ja-JP" baseline="-25000" dirty="0"/>
              <a:t>K0,CM</a:t>
            </a:r>
            <a:endParaRPr kumimoji="1" lang="ja-JP" altLang="en-US" baseline="-25000"/>
          </a:p>
        </p:txBody>
      </p:sp>
      <p:sp>
        <p:nvSpPr>
          <p:cNvPr id="52" name="テキスト ボックス 51">
            <a:extLst>
              <a:ext uri="{FF2B5EF4-FFF2-40B4-BE49-F238E27FC236}">
                <a16:creationId xmlns:a16="http://schemas.microsoft.com/office/drawing/2014/main" id="{B9E80F92-998D-E66A-068E-DA8C416A48D2}"/>
              </a:ext>
            </a:extLst>
          </p:cNvPr>
          <p:cNvSpPr txBox="1"/>
          <p:nvPr/>
        </p:nvSpPr>
        <p:spPr>
          <a:xfrm>
            <a:off x="2477582" y="4382937"/>
            <a:ext cx="2309350" cy="369332"/>
          </a:xfrm>
          <a:prstGeom prst="rect">
            <a:avLst/>
          </a:prstGeom>
          <a:noFill/>
        </p:spPr>
        <p:txBody>
          <a:bodyPr wrap="none" rtlCol="0">
            <a:spAutoFit/>
          </a:bodyPr>
          <a:lstStyle/>
          <a:p>
            <a:r>
              <a:rPr kumimoji="1" lang="en-US" altLang="ja-JP" dirty="0"/>
              <a:t>Analysis by T. </a:t>
            </a:r>
            <a:r>
              <a:rPr kumimoji="1" lang="en-US" altLang="ja-JP" dirty="0" err="1"/>
              <a:t>Sakao</a:t>
            </a:r>
            <a:endParaRPr kumimoji="1" lang="ja-JP" altLang="en-US"/>
          </a:p>
        </p:txBody>
      </p:sp>
      <p:sp>
        <p:nvSpPr>
          <p:cNvPr id="13" name="テキスト ボックス 12">
            <a:extLst>
              <a:ext uri="{FF2B5EF4-FFF2-40B4-BE49-F238E27FC236}">
                <a16:creationId xmlns:a16="http://schemas.microsoft.com/office/drawing/2014/main" id="{C1D23A24-BC66-4B8A-4160-AAA195180561}"/>
              </a:ext>
            </a:extLst>
          </p:cNvPr>
          <p:cNvSpPr txBox="1"/>
          <p:nvPr/>
        </p:nvSpPr>
        <p:spPr>
          <a:xfrm>
            <a:off x="2157545" y="5744933"/>
            <a:ext cx="9854172" cy="1015663"/>
          </a:xfrm>
          <a:prstGeom prst="rect">
            <a:avLst/>
          </a:prstGeom>
          <a:solidFill>
            <a:schemeClr val="accent4">
              <a:lumMod val="20000"/>
              <a:lumOff val="80000"/>
            </a:schemeClr>
          </a:solidFill>
        </p:spPr>
        <p:txBody>
          <a:bodyPr wrap="none" rtlCol="0">
            <a:spAutoFit/>
          </a:bodyPr>
          <a:lstStyle/>
          <a:p>
            <a:r>
              <a:rPr kumimoji="1" lang="en-US" altLang="ja-JP" sz="2000" dirty="0"/>
              <a:t>But, it takes long time to perform this experiment</a:t>
            </a:r>
            <a:r>
              <a:rPr lang="en-US" altLang="ja-JP" sz="2000" dirty="0"/>
              <a:t>, </a:t>
            </a:r>
          </a:p>
          <a:p>
            <a:r>
              <a:rPr kumimoji="1" lang="en-US" altLang="ja-JP" sz="2000" dirty="0"/>
              <a:t>because this experiment needs a construction of new K1.1 beam line.</a:t>
            </a:r>
          </a:p>
          <a:p>
            <a:r>
              <a:rPr lang="en-US" altLang="ja-JP" sz="2000" dirty="0"/>
              <a:t>We have taken action to take data using photon beam at SPring-8 to measure d</a:t>
            </a:r>
            <a:r>
              <a:rPr lang="en-US" altLang="ja-JP" sz="2000" dirty="0">
                <a:latin typeface="Symbol" pitchFamily="2" charset="2"/>
              </a:rPr>
              <a:t>s</a:t>
            </a:r>
            <a:r>
              <a:rPr lang="en-US" altLang="ja-JP" sz="2000" dirty="0"/>
              <a:t>/</a:t>
            </a:r>
            <a:r>
              <a:rPr lang="en-US" altLang="ja-JP" sz="2000" dirty="0" err="1"/>
              <a:t>d</a:t>
            </a:r>
            <a:r>
              <a:rPr lang="en-US" altLang="ja-JP" sz="2000" dirty="0" err="1">
                <a:latin typeface="Symbol" pitchFamily="2" charset="2"/>
              </a:rPr>
              <a:t>W</a:t>
            </a:r>
            <a:r>
              <a:rPr lang="en-US" altLang="ja-JP" sz="2000" dirty="0"/>
              <a:t>.</a:t>
            </a:r>
            <a:endParaRPr kumimoji="1" lang="en-US" altLang="ja-JP" sz="2000" dirty="0"/>
          </a:p>
        </p:txBody>
      </p:sp>
    </p:spTree>
    <p:extLst>
      <p:ext uri="{BB962C8B-B14F-4D97-AF65-F5344CB8AC3E}">
        <p14:creationId xmlns:p14="http://schemas.microsoft.com/office/powerpoint/2010/main" val="10087470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2BA9A4B-FF93-40B9-BD12-80BBD4207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645" y="1631262"/>
            <a:ext cx="7319446" cy="4391668"/>
          </a:xfrm>
          <a:prstGeom prst="rect">
            <a:avLst/>
          </a:prstGeom>
        </p:spPr>
      </p:pic>
      <p:sp>
        <p:nvSpPr>
          <p:cNvPr id="39" name="平行四辺形 38">
            <a:extLst>
              <a:ext uri="{FF2B5EF4-FFF2-40B4-BE49-F238E27FC236}">
                <a16:creationId xmlns:a16="http://schemas.microsoft.com/office/drawing/2014/main" id="{7A0C6FBF-DE86-45B1-B564-FF102478A855}"/>
              </a:ext>
            </a:extLst>
          </p:cNvPr>
          <p:cNvSpPr/>
          <p:nvPr/>
        </p:nvSpPr>
        <p:spPr>
          <a:xfrm rot="2640000">
            <a:off x="7704890" y="1281945"/>
            <a:ext cx="5394169" cy="3863798"/>
          </a:xfrm>
          <a:prstGeom prst="parallelogram">
            <a:avLst>
              <a:gd name="adj" fmla="val 39232"/>
            </a:avLst>
          </a:prstGeom>
          <a:noFill/>
          <a:ln w="889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pic>
        <p:nvPicPr>
          <p:cNvPr id="33" name="図 32">
            <a:extLst>
              <a:ext uri="{FF2B5EF4-FFF2-40B4-BE49-F238E27FC236}">
                <a16:creationId xmlns:a16="http://schemas.microsoft.com/office/drawing/2014/main" id="{92F8C844-D618-4A00-9E15-FBA07FDF839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605975"/>
            <a:ext cx="3968323" cy="2578245"/>
          </a:xfrm>
          <a:prstGeom prst="rect">
            <a:avLst/>
          </a:prstGeom>
        </p:spPr>
      </p:pic>
      <p:sp>
        <p:nvSpPr>
          <p:cNvPr id="2" name="タイトル 1">
            <a:extLst>
              <a:ext uri="{FF2B5EF4-FFF2-40B4-BE49-F238E27FC236}">
                <a16:creationId xmlns:a16="http://schemas.microsoft.com/office/drawing/2014/main" id="{127EEF63-4DDB-4E68-8C1C-6CBF01B20C8A}"/>
              </a:ext>
            </a:extLst>
          </p:cNvPr>
          <p:cNvSpPr>
            <a:spLocks noGrp="1"/>
          </p:cNvSpPr>
          <p:nvPr>
            <p:ph type="title"/>
          </p:nvPr>
        </p:nvSpPr>
        <p:spPr>
          <a:xfrm>
            <a:off x="0" y="0"/>
            <a:ext cx="12192000" cy="1325563"/>
          </a:xfrm>
        </p:spPr>
        <p:txBody>
          <a:bodyPr>
            <a:noAutofit/>
          </a:bodyPr>
          <a:lstStyle/>
          <a:p>
            <a:pPr algn="ctr"/>
            <a:r>
              <a:rPr lang="en-US" altLang="ja-JP" sz="4800" b="1" dirty="0"/>
              <a:t>H</a:t>
            </a:r>
            <a:r>
              <a:rPr lang="en-US" altLang="ja-JP" sz="3200" b="1" dirty="0"/>
              <a:t>adron</a:t>
            </a:r>
            <a:r>
              <a:rPr lang="en-US" altLang="ja-JP" sz="4800" b="1" dirty="0"/>
              <a:t> E</a:t>
            </a:r>
            <a:r>
              <a:rPr lang="en-US" altLang="ja-JP" sz="3200" b="1" dirty="0"/>
              <a:t>xperimental</a:t>
            </a:r>
            <a:r>
              <a:rPr lang="en-US" altLang="ja-JP" sz="4800" b="1" dirty="0"/>
              <a:t> F</a:t>
            </a:r>
            <a:r>
              <a:rPr lang="en-US" altLang="ja-JP" sz="3200" b="1" dirty="0"/>
              <a:t>acility</a:t>
            </a:r>
            <a:r>
              <a:rPr lang="en-US" altLang="ja-JP" sz="4800" b="1" dirty="0"/>
              <a:t> ex</a:t>
            </a:r>
            <a:r>
              <a:rPr lang="en-US" altLang="ja-JP" sz="3200" b="1" dirty="0"/>
              <a:t>tension</a:t>
            </a:r>
            <a:r>
              <a:rPr lang="en-US" altLang="ja-JP" sz="4800" b="1" dirty="0"/>
              <a:t> (HEF-ex) Project</a:t>
            </a:r>
            <a:endParaRPr kumimoji="1" lang="ja-JP" altLang="en-US" sz="3200" b="1" dirty="0"/>
          </a:p>
        </p:txBody>
      </p:sp>
      <p:sp>
        <p:nvSpPr>
          <p:cNvPr id="6" name="テキスト ボックス 5">
            <a:extLst>
              <a:ext uri="{FF2B5EF4-FFF2-40B4-BE49-F238E27FC236}">
                <a16:creationId xmlns:a16="http://schemas.microsoft.com/office/drawing/2014/main" id="{E3D5094A-139E-4F47-849B-ECE1A2CAA5CE}"/>
              </a:ext>
            </a:extLst>
          </p:cNvPr>
          <p:cNvSpPr txBox="1"/>
          <p:nvPr/>
        </p:nvSpPr>
        <p:spPr>
          <a:xfrm>
            <a:off x="481078" y="1249831"/>
            <a:ext cx="1723549" cy="830997"/>
          </a:xfrm>
          <a:prstGeom prst="rect">
            <a:avLst/>
          </a:prstGeom>
          <a:noFill/>
          <a:ln w="381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Present HEF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(2009</a:t>
            </a:r>
            <a:r>
              <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a:t>
            </a: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a:t>
            </a:r>
            <a:endPar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sp>
        <p:nvSpPr>
          <p:cNvPr id="7" name="矢印: 右 6">
            <a:extLst>
              <a:ext uri="{FF2B5EF4-FFF2-40B4-BE49-F238E27FC236}">
                <a16:creationId xmlns:a16="http://schemas.microsoft.com/office/drawing/2014/main" id="{373D2EDE-7F84-45D5-9B98-3234FA41A26B}"/>
              </a:ext>
            </a:extLst>
          </p:cNvPr>
          <p:cNvSpPr/>
          <p:nvPr/>
        </p:nvSpPr>
        <p:spPr>
          <a:xfrm>
            <a:off x="4130797" y="3143238"/>
            <a:ext cx="1220991" cy="1948636"/>
          </a:xfrm>
          <a:prstGeom prst="rightArrow">
            <a:avLst/>
          </a:prstGeom>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23" name="テキスト ボックス 22">
            <a:extLst>
              <a:ext uri="{FF2B5EF4-FFF2-40B4-BE49-F238E27FC236}">
                <a16:creationId xmlns:a16="http://schemas.microsoft.com/office/drawing/2014/main" id="{62C77196-B2B7-4B5F-ABE6-1E06BD6573C4}"/>
              </a:ext>
            </a:extLst>
          </p:cNvPr>
          <p:cNvSpPr txBox="1"/>
          <p:nvPr/>
        </p:nvSpPr>
        <p:spPr>
          <a:xfrm>
            <a:off x="6181416" y="5810253"/>
            <a:ext cx="5415585"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new production target (T2)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4 new beamlines (HIHR, K1.1/K1.1BR, KL2, K10)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2 updated beamlines (High-p (</a:t>
            </a:r>
            <a:r>
              <a:rPr kumimoji="1" lang="en-US" altLang="ja-JP" sz="2000" b="1" i="0" u="none" strike="noStrike" kern="1200" cap="none" spc="0" normalizeH="0" baseline="0" noProof="0" dirty="0">
                <a:ln>
                  <a:noFill/>
                </a:ln>
                <a:solidFill>
                  <a:prstClr val="black"/>
                </a:solidFill>
                <a:effectLst/>
                <a:uLnTx/>
                <a:uFillTx/>
                <a:latin typeface="Symbol" panose="05050102010706020507" pitchFamily="18" charset="2"/>
                <a:ea typeface="メイリオ" panose="020B0604030504040204" pitchFamily="34" charset="-128"/>
                <a:cs typeface="+mn-cs"/>
              </a:rPr>
              <a:t>p</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20), Test-BL)</a:t>
            </a:r>
          </a:p>
        </p:txBody>
      </p:sp>
      <p:sp>
        <p:nvSpPr>
          <p:cNvPr id="30" name="テキスト ボックス 29">
            <a:extLst>
              <a:ext uri="{FF2B5EF4-FFF2-40B4-BE49-F238E27FC236}">
                <a16:creationId xmlns:a16="http://schemas.microsoft.com/office/drawing/2014/main" id="{1CF0F7F3-04A8-40FA-87A3-DA641AE316AF}"/>
              </a:ext>
            </a:extLst>
          </p:cNvPr>
          <p:cNvSpPr txBox="1"/>
          <p:nvPr/>
        </p:nvSpPr>
        <p:spPr>
          <a:xfrm>
            <a:off x="2565044" y="981107"/>
            <a:ext cx="5077121" cy="2062103"/>
          </a:xfrm>
          <a:prstGeom prst="rect">
            <a:avLst/>
          </a:prstGeom>
          <a:solidFill>
            <a:srgbClr val="0070C0">
              <a:alpha val="90000"/>
            </a:srgbClr>
          </a:solidFill>
          <a:ln w="38100">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expand research programs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at the H</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adron</a:t>
            </a: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 E</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xperimental</a:t>
            </a: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 F</a:t>
            </a:r>
            <a:r>
              <a:rPr kumimoji="1" lang="en-US" altLang="ja-JP" sz="20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acility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to further explore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9525">
                  <a:solidFill>
                    <a:prstClr val="white"/>
                  </a:solidFill>
                  <a:prstDash val="solid"/>
                </a:ln>
                <a:solidFill>
                  <a:srgbClr val="FFFF00"/>
                </a:solidFill>
                <a:effectLst>
                  <a:outerShdw blurRad="12700" dist="38100" dir="2700000" algn="tl" rotWithShape="0">
                    <a:prstClr val="white">
                      <a:lumMod val="50000"/>
                    </a:prstClr>
                  </a:outerShdw>
                </a:effectLst>
                <a:uLnTx/>
                <a:uFillTx/>
                <a:latin typeface="Calibri" panose="020F0502020204030204"/>
                <a:ea typeface="メイリオ" panose="020B0604030504040204" pitchFamily="34" charset="-128"/>
                <a:cs typeface="+mn-cs"/>
              </a:rPr>
              <a:t>Origin &amp; Evolution of Matter</a:t>
            </a:r>
          </a:p>
        </p:txBody>
      </p:sp>
      <p:sp>
        <p:nvSpPr>
          <p:cNvPr id="20" name="テキスト ボックス 19">
            <a:extLst>
              <a:ext uri="{FF2B5EF4-FFF2-40B4-BE49-F238E27FC236}">
                <a16:creationId xmlns:a16="http://schemas.microsoft.com/office/drawing/2014/main" id="{5C2D39A3-5400-41AD-9F3C-5D897724885C}"/>
              </a:ext>
            </a:extLst>
          </p:cNvPr>
          <p:cNvSpPr txBox="1"/>
          <p:nvPr/>
        </p:nvSpPr>
        <p:spPr>
          <a:xfrm>
            <a:off x="8855967" y="5379051"/>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COMET</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1" name="テキスト ボックス 20">
            <a:extLst>
              <a:ext uri="{FF2B5EF4-FFF2-40B4-BE49-F238E27FC236}">
                <a16:creationId xmlns:a16="http://schemas.microsoft.com/office/drawing/2014/main" id="{5DB00CD8-F28B-4D87-8BAB-B2C37BCDEA2C}"/>
              </a:ext>
            </a:extLst>
          </p:cNvPr>
          <p:cNvSpPr txBox="1"/>
          <p:nvPr/>
        </p:nvSpPr>
        <p:spPr>
          <a:xfrm>
            <a:off x="5649103" y="3426986"/>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K1.8BR</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4" name="テキスト ボックス 23">
            <a:extLst>
              <a:ext uri="{FF2B5EF4-FFF2-40B4-BE49-F238E27FC236}">
                <a16:creationId xmlns:a16="http://schemas.microsoft.com/office/drawing/2014/main" id="{D6BDE264-6771-4734-BAB5-A201890D4257}"/>
              </a:ext>
            </a:extLst>
          </p:cNvPr>
          <p:cNvSpPr txBox="1"/>
          <p:nvPr/>
        </p:nvSpPr>
        <p:spPr>
          <a:xfrm>
            <a:off x="6772117" y="3080738"/>
            <a:ext cx="661539"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5" name="テキスト ボックス 24">
            <a:extLst>
              <a:ext uri="{FF2B5EF4-FFF2-40B4-BE49-F238E27FC236}">
                <a16:creationId xmlns:a16="http://schemas.microsoft.com/office/drawing/2014/main" id="{95B7F34D-AD0C-441E-9B91-0A0DD1D32A3A}"/>
              </a:ext>
            </a:extLst>
          </p:cNvPr>
          <p:cNvSpPr txBox="1"/>
          <p:nvPr/>
        </p:nvSpPr>
        <p:spPr>
          <a:xfrm>
            <a:off x="5879642" y="4524903"/>
            <a:ext cx="441146" cy="400110"/>
          </a:xfrm>
          <a:prstGeom prst="rect">
            <a:avLst/>
          </a:prstGeom>
          <a:solidFill>
            <a:srgbClr val="00206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T1</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6" name="テキスト ボックス 15">
            <a:extLst>
              <a:ext uri="{FF2B5EF4-FFF2-40B4-BE49-F238E27FC236}">
                <a16:creationId xmlns:a16="http://schemas.microsoft.com/office/drawing/2014/main" id="{C01A9705-5863-4C93-9134-F445D2547549}"/>
              </a:ext>
            </a:extLst>
          </p:cNvPr>
          <p:cNvSpPr txBox="1"/>
          <p:nvPr/>
        </p:nvSpPr>
        <p:spPr>
          <a:xfrm>
            <a:off x="8707861" y="2012158"/>
            <a:ext cx="934871"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HIHR</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7" name="テキスト ボックス 16">
            <a:extLst>
              <a:ext uri="{FF2B5EF4-FFF2-40B4-BE49-F238E27FC236}">
                <a16:creationId xmlns:a16="http://schemas.microsoft.com/office/drawing/2014/main" id="{971A3AE4-5B43-4CAA-8647-CB9E29A8258C}"/>
              </a:ext>
            </a:extLst>
          </p:cNvPr>
          <p:cNvSpPr txBox="1"/>
          <p:nvPr/>
        </p:nvSpPr>
        <p:spPr>
          <a:xfrm>
            <a:off x="10063768" y="3924701"/>
            <a:ext cx="2060179"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K1.1/K1.1BR</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8" name="テキスト ボックス 17">
            <a:extLst>
              <a:ext uri="{FF2B5EF4-FFF2-40B4-BE49-F238E27FC236}">
                <a16:creationId xmlns:a16="http://schemas.microsoft.com/office/drawing/2014/main" id="{B763320F-33BB-40D6-933B-BD1717610F0E}"/>
              </a:ext>
            </a:extLst>
          </p:cNvPr>
          <p:cNvSpPr txBox="1"/>
          <p:nvPr/>
        </p:nvSpPr>
        <p:spPr>
          <a:xfrm>
            <a:off x="10336381" y="1291033"/>
            <a:ext cx="747320"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K10</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9" name="テキスト ボックス 18">
            <a:extLst>
              <a:ext uri="{FF2B5EF4-FFF2-40B4-BE49-F238E27FC236}">
                <a16:creationId xmlns:a16="http://schemas.microsoft.com/office/drawing/2014/main" id="{376B114F-E7D9-47ED-8606-AE0A790F5714}"/>
              </a:ext>
            </a:extLst>
          </p:cNvPr>
          <p:cNvSpPr txBox="1"/>
          <p:nvPr/>
        </p:nvSpPr>
        <p:spPr>
          <a:xfrm>
            <a:off x="11382894" y="2961059"/>
            <a:ext cx="716863"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KL2</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6" name="テキスト ボックス 25">
            <a:extLst>
              <a:ext uri="{FF2B5EF4-FFF2-40B4-BE49-F238E27FC236}">
                <a16:creationId xmlns:a16="http://schemas.microsoft.com/office/drawing/2014/main" id="{BDE6A529-C829-452D-9B25-DF3BC5F8822A}"/>
              </a:ext>
            </a:extLst>
          </p:cNvPr>
          <p:cNvSpPr txBox="1"/>
          <p:nvPr/>
        </p:nvSpPr>
        <p:spPr>
          <a:xfrm>
            <a:off x="8110849" y="3219238"/>
            <a:ext cx="545342" cy="523220"/>
          </a:xfrm>
          <a:prstGeom prst="rect">
            <a:avLst/>
          </a:prstGeom>
          <a:solidFill>
            <a:srgbClr val="0070C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T2</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7" name="テキスト ボックス 26">
            <a:extLst>
              <a:ext uri="{FF2B5EF4-FFF2-40B4-BE49-F238E27FC236}">
                <a16:creationId xmlns:a16="http://schemas.microsoft.com/office/drawing/2014/main" id="{7988A26D-9E9E-4384-896B-E0258D4E5C45}"/>
              </a:ext>
            </a:extLst>
          </p:cNvPr>
          <p:cNvSpPr txBox="1"/>
          <p:nvPr/>
        </p:nvSpPr>
        <p:spPr>
          <a:xfrm>
            <a:off x="7221469" y="4150130"/>
            <a:ext cx="1090748" cy="461665"/>
          </a:xfrm>
          <a:prstGeom prst="rect">
            <a:avLst/>
          </a:prstGeom>
          <a:solidFill>
            <a:srgbClr val="FFC0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Test-BL</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28" name="テキスト ボックス 27">
            <a:extLst>
              <a:ext uri="{FF2B5EF4-FFF2-40B4-BE49-F238E27FC236}">
                <a16:creationId xmlns:a16="http://schemas.microsoft.com/office/drawing/2014/main" id="{1BA09567-8C78-4910-A094-C4FC9B28FD74}"/>
              </a:ext>
            </a:extLst>
          </p:cNvPr>
          <p:cNvSpPr txBox="1"/>
          <p:nvPr/>
        </p:nvSpPr>
        <p:spPr>
          <a:xfrm>
            <a:off x="8653006" y="4484047"/>
            <a:ext cx="2032929" cy="52322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 (</a:t>
            </a:r>
            <a:r>
              <a:rPr kumimoji="1" lang="en-US" altLang="ja-JP" sz="2800" b="1" i="0" u="none" strike="noStrike" kern="1200" cap="none" spc="0" normalizeH="0" baseline="0" noProof="0" dirty="0">
                <a:ln>
                  <a:noFill/>
                </a:ln>
                <a:solidFill>
                  <a:prstClr val="white"/>
                </a:solidFill>
                <a:effectLst/>
                <a:uLnTx/>
                <a:uFillTx/>
                <a:latin typeface="Symbol" panose="05050102010706020507" pitchFamily="18" charset="2"/>
                <a:ea typeface="メイリオ" panose="020B0604030504040204" pitchFamily="34" charset="-128"/>
                <a:cs typeface="+mn-cs"/>
              </a:rPr>
              <a:t>p</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20)</a:t>
            </a:r>
            <a:endParaRPr kumimoji="1" lang="ja-JP" altLang="en-US" sz="28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 name="テキスト ボックス 2">
            <a:extLst>
              <a:ext uri="{FF2B5EF4-FFF2-40B4-BE49-F238E27FC236}">
                <a16:creationId xmlns:a16="http://schemas.microsoft.com/office/drawing/2014/main" id="{34332F63-1EF1-4677-A067-AA301376D9CE}"/>
              </a:ext>
            </a:extLst>
          </p:cNvPr>
          <p:cNvSpPr txBox="1"/>
          <p:nvPr/>
        </p:nvSpPr>
        <p:spPr>
          <a:xfrm>
            <a:off x="6975247" y="5792412"/>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29" name="テキスト ボックス 28">
            <a:extLst>
              <a:ext uri="{FF2B5EF4-FFF2-40B4-BE49-F238E27FC236}">
                <a16:creationId xmlns:a16="http://schemas.microsoft.com/office/drawing/2014/main" id="{111E71BA-F423-46C8-B3E1-A33C1CDA3519}"/>
              </a:ext>
            </a:extLst>
          </p:cNvPr>
          <p:cNvSpPr txBox="1"/>
          <p:nvPr/>
        </p:nvSpPr>
        <p:spPr>
          <a:xfrm>
            <a:off x="5961949" y="6111778"/>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32" name="テキスト ボックス 31">
            <a:extLst>
              <a:ext uri="{FF2B5EF4-FFF2-40B4-BE49-F238E27FC236}">
                <a16:creationId xmlns:a16="http://schemas.microsoft.com/office/drawing/2014/main" id="{31E9026A-F5DD-4CB3-879B-9FFDB205D294}"/>
              </a:ext>
            </a:extLst>
          </p:cNvPr>
          <p:cNvSpPr txBox="1"/>
          <p:nvPr/>
        </p:nvSpPr>
        <p:spPr>
          <a:xfrm>
            <a:off x="6088252" y="6414364"/>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a:t>
            </a:r>
          </a:p>
        </p:txBody>
      </p:sp>
      <p:sp>
        <p:nvSpPr>
          <p:cNvPr id="35" name="テキスト ボックス 34">
            <a:extLst>
              <a:ext uri="{FF2B5EF4-FFF2-40B4-BE49-F238E27FC236}">
                <a16:creationId xmlns:a16="http://schemas.microsoft.com/office/drawing/2014/main" id="{52272399-B093-421F-A19D-8DC855857F48}"/>
              </a:ext>
            </a:extLst>
          </p:cNvPr>
          <p:cNvSpPr txBox="1"/>
          <p:nvPr/>
        </p:nvSpPr>
        <p:spPr>
          <a:xfrm>
            <a:off x="3125175" y="3231302"/>
            <a:ext cx="434734"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6" name="テキスト ボックス 35">
            <a:extLst>
              <a:ext uri="{FF2B5EF4-FFF2-40B4-BE49-F238E27FC236}">
                <a16:creationId xmlns:a16="http://schemas.microsoft.com/office/drawing/2014/main" id="{9035577E-EFFF-4163-AA84-80FE32FE6724}"/>
              </a:ext>
            </a:extLst>
          </p:cNvPr>
          <p:cNvSpPr txBox="1"/>
          <p:nvPr/>
        </p:nvSpPr>
        <p:spPr>
          <a:xfrm>
            <a:off x="3117320" y="3789212"/>
            <a:ext cx="885179"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7" name="テキスト ボックス 36">
            <a:extLst>
              <a:ext uri="{FF2B5EF4-FFF2-40B4-BE49-F238E27FC236}">
                <a16:creationId xmlns:a16="http://schemas.microsoft.com/office/drawing/2014/main" id="{6CD350F7-4F0A-4F71-B079-D8111B14880B}"/>
              </a:ext>
            </a:extLst>
          </p:cNvPr>
          <p:cNvSpPr txBox="1"/>
          <p:nvPr/>
        </p:nvSpPr>
        <p:spPr>
          <a:xfrm>
            <a:off x="3316331" y="4765570"/>
            <a:ext cx="968278"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COMET</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8" name="テキスト ボックス 37">
            <a:extLst>
              <a:ext uri="{FF2B5EF4-FFF2-40B4-BE49-F238E27FC236}">
                <a16:creationId xmlns:a16="http://schemas.microsoft.com/office/drawing/2014/main" id="{B55B219F-0CB6-4F6F-A984-176E87E02BC4}"/>
              </a:ext>
            </a:extLst>
          </p:cNvPr>
          <p:cNvSpPr txBox="1"/>
          <p:nvPr/>
        </p:nvSpPr>
        <p:spPr>
          <a:xfrm>
            <a:off x="131672" y="2731218"/>
            <a:ext cx="942887" cy="400110"/>
          </a:xfrm>
          <a:prstGeom prst="rect">
            <a:avLst/>
          </a:prstGeom>
          <a:solidFill>
            <a:schemeClr val="accent6">
              <a:lumMod val="50000"/>
            </a:schemeClr>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K1.8BR</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40" name="テキスト ボックス 39">
            <a:extLst>
              <a:ext uri="{FF2B5EF4-FFF2-40B4-BE49-F238E27FC236}">
                <a16:creationId xmlns:a16="http://schemas.microsoft.com/office/drawing/2014/main" id="{F040FA17-153D-448F-A83B-6742F184F773}"/>
              </a:ext>
            </a:extLst>
          </p:cNvPr>
          <p:cNvSpPr txBox="1"/>
          <p:nvPr/>
        </p:nvSpPr>
        <p:spPr>
          <a:xfrm>
            <a:off x="8136848" y="1271570"/>
            <a:ext cx="1940981" cy="461665"/>
          </a:xfrm>
          <a:prstGeom prst="rect">
            <a:avLst/>
          </a:prstGeom>
          <a:solidFill>
            <a:schemeClr val="bg1"/>
          </a:solidFill>
          <a:ln w="3810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Extended HEF</a:t>
            </a:r>
            <a:endParaRPr kumimoji="1" lang="ja-JP" alt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sp>
        <p:nvSpPr>
          <p:cNvPr id="41" name="テキスト ボックス 40">
            <a:extLst>
              <a:ext uri="{FF2B5EF4-FFF2-40B4-BE49-F238E27FC236}">
                <a16:creationId xmlns:a16="http://schemas.microsoft.com/office/drawing/2014/main" id="{9FE64987-2169-42D7-9CA3-574C9F7CD85A}"/>
              </a:ext>
            </a:extLst>
          </p:cNvPr>
          <p:cNvSpPr txBox="1"/>
          <p:nvPr/>
        </p:nvSpPr>
        <p:spPr>
          <a:xfrm>
            <a:off x="4870" y="5244723"/>
            <a:ext cx="5000600" cy="16312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production target (T1)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secondary-charged beamline (K1.8/K1.8BR)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neutral beamline (KL)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primary beamline (High-p)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1 muon beamline (COMET)</a:t>
            </a:r>
          </a:p>
        </p:txBody>
      </p:sp>
      <p:sp>
        <p:nvSpPr>
          <p:cNvPr id="42" name="テキスト ボックス 41">
            <a:extLst>
              <a:ext uri="{FF2B5EF4-FFF2-40B4-BE49-F238E27FC236}">
                <a16:creationId xmlns:a16="http://schemas.microsoft.com/office/drawing/2014/main" id="{6C19EAE5-15DB-4B68-A41C-46BB16810AF7}"/>
              </a:ext>
            </a:extLst>
          </p:cNvPr>
          <p:cNvSpPr txBox="1"/>
          <p:nvPr/>
        </p:nvSpPr>
        <p:spPr>
          <a:xfrm>
            <a:off x="1113020" y="2283370"/>
            <a:ext cx="693557" cy="400110"/>
          </a:xfrm>
          <a:prstGeom prst="rect">
            <a:avLst/>
          </a:prstGeom>
          <a:solidFill>
            <a:schemeClr val="accent6">
              <a:lumMod val="50000"/>
            </a:schemeClr>
          </a:solidFill>
          <a:effectLst/>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K1.8</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43" name="テキスト ボックス 42">
            <a:extLst>
              <a:ext uri="{FF2B5EF4-FFF2-40B4-BE49-F238E27FC236}">
                <a16:creationId xmlns:a16="http://schemas.microsoft.com/office/drawing/2014/main" id="{D4338986-0011-4D2C-9473-543D1D6F1F33}"/>
              </a:ext>
            </a:extLst>
          </p:cNvPr>
          <p:cNvSpPr txBox="1"/>
          <p:nvPr/>
        </p:nvSpPr>
        <p:spPr>
          <a:xfrm rot="20100000">
            <a:off x="10289608" y="4857510"/>
            <a:ext cx="19159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1"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Extended hall</a:t>
            </a:r>
            <a:endParaRPr kumimoji="1" lang="ja-JP" altLang="en-US" sz="2400" b="1" i="1"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7" name="矢印: 右 46">
            <a:extLst>
              <a:ext uri="{FF2B5EF4-FFF2-40B4-BE49-F238E27FC236}">
                <a16:creationId xmlns:a16="http://schemas.microsoft.com/office/drawing/2014/main" id="{80E9942D-5D7C-4F47-96AC-7AB5BC54FD19}"/>
              </a:ext>
            </a:extLst>
          </p:cNvPr>
          <p:cNvSpPr/>
          <p:nvPr/>
        </p:nvSpPr>
        <p:spPr>
          <a:xfrm rot="20305947">
            <a:off x="86517" y="4292706"/>
            <a:ext cx="410639" cy="2034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48" name="テキスト ボックス 47">
            <a:extLst>
              <a:ext uri="{FF2B5EF4-FFF2-40B4-BE49-F238E27FC236}">
                <a16:creationId xmlns:a16="http://schemas.microsoft.com/office/drawing/2014/main" id="{12209EF7-41F2-4163-938B-AB03AAAE4860}"/>
              </a:ext>
            </a:extLst>
          </p:cNvPr>
          <p:cNvSpPr txBox="1"/>
          <p:nvPr/>
        </p:nvSpPr>
        <p:spPr>
          <a:xfrm rot="20250531">
            <a:off x="-18034" y="4442403"/>
            <a:ext cx="99822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30 GeV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primary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proton beam</a:t>
            </a:r>
          </a:p>
        </p:txBody>
      </p:sp>
      <p:sp>
        <p:nvSpPr>
          <p:cNvPr id="49" name="テキスト ボックス 48">
            <a:extLst>
              <a:ext uri="{FF2B5EF4-FFF2-40B4-BE49-F238E27FC236}">
                <a16:creationId xmlns:a16="http://schemas.microsoft.com/office/drawing/2014/main" id="{712033FB-210B-4449-B607-282161EF7514}"/>
              </a:ext>
            </a:extLst>
          </p:cNvPr>
          <p:cNvSpPr txBox="1"/>
          <p:nvPr/>
        </p:nvSpPr>
        <p:spPr>
          <a:xfrm>
            <a:off x="408190" y="3846871"/>
            <a:ext cx="389850" cy="338554"/>
          </a:xfrm>
          <a:prstGeom prst="rect">
            <a:avLst/>
          </a:prstGeom>
          <a:solidFill>
            <a:srgbClr val="00206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T1</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5" name="スライド番号プレースホルダー 4">
            <a:extLst>
              <a:ext uri="{FF2B5EF4-FFF2-40B4-BE49-F238E27FC236}">
                <a16:creationId xmlns:a16="http://schemas.microsoft.com/office/drawing/2014/main" id="{57D332AA-9A32-9DDD-56B4-4705C861CC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2FD73-3B79-4649-AE7F-26B9A55D462C}"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34" charset="-128"/>
              <a:cs typeface="+mn-cs"/>
            </a:endParaRPr>
          </a:p>
        </p:txBody>
      </p:sp>
    </p:spTree>
    <p:extLst>
      <p:ext uri="{BB962C8B-B14F-4D97-AF65-F5344CB8AC3E}">
        <p14:creationId xmlns:p14="http://schemas.microsoft.com/office/powerpoint/2010/main" val="2803912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3EB28D4-7724-4F75-ACBB-BB3534B49611}"/>
              </a:ext>
            </a:extLst>
          </p:cNvPr>
          <p:cNvPicPr>
            <a:picLocks noChangeAspect="1"/>
          </p:cNvPicPr>
          <p:nvPr/>
        </p:nvPicPr>
        <p:blipFill rotWithShape="1">
          <a:blip r:embed="rId3">
            <a:extLst>
              <a:ext uri="{28A0092B-C50C-407E-A947-70E740481C1C}">
                <a14:useLocalDpi xmlns:a14="http://schemas.microsoft.com/office/drawing/2010/main" val="0"/>
              </a:ext>
            </a:extLst>
          </a:blip>
          <a:srcRect l="44120" r="2541" b="18420"/>
          <a:stretch/>
        </p:blipFill>
        <p:spPr>
          <a:xfrm>
            <a:off x="6983000" y="1724051"/>
            <a:ext cx="5207197" cy="4778474"/>
          </a:xfrm>
          <a:prstGeom prst="rect">
            <a:avLst/>
          </a:prstGeom>
        </p:spPr>
      </p:pic>
      <p:sp>
        <p:nvSpPr>
          <p:cNvPr id="11" name="テキスト ボックス 10">
            <a:extLst>
              <a:ext uri="{FF2B5EF4-FFF2-40B4-BE49-F238E27FC236}">
                <a16:creationId xmlns:a16="http://schemas.microsoft.com/office/drawing/2014/main" id="{B8F9F6B7-0F72-4CA0-81A0-E8809299C893}"/>
              </a:ext>
            </a:extLst>
          </p:cNvPr>
          <p:cNvSpPr txBox="1"/>
          <p:nvPr/>
        </p:nvSpPr>
        <p:spPr>
          <a:xfrm>
            <a:off x="11274357" y="3239340"/>
            <a:ext cx="790601" cy="584775"/>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KL2</a:t>
            </a:r>
            <a:endParaRPr kumimoji="1" lang="ja-JP" altLang="en-US"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2" name="テキスト ボックス 11">
            <a:extLst>
              <a:ext uri="{FF2B5EF4-FFF2-40B4-BE49-F238E27FC236}">
                <a16:creationId xmlns:a16="http://schemas.microsoft.com/office/drawing/2014/main" id="{7C94CCA1-3E88-4E91-AD6B-474FEF3A0508}"/>
              </a:ext>
            </a:extLst>
          </p:cNvPr>
          <p:cNvSpPr txBox="1"/>
          <p:nvPr/>
        </p:nvSpPr>
        <p:spPr>
          <a:xfrm>
            <a:off x="7464782" y="5977933"/>
            <a:ext cx="2255746" cy="584775"/>
          </a:xfrm>
          <a:prstGeom prst="rect">
            <a:avLst/>
          </a:prstGeom>
          <a:solidFill>
            <a:srgbClr val="00B0F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 (</a:t>
            </a:r>
            <a:r>
              <a:rPr kumimoji="1" lang="en-US" altLang="ja-JP" sz="3200" b="1" i="0" u="none" strike="noStrike" kern="1200" cap="none" spc="0" normalizeH="0" baseline="0" noProof="0" dirty="0">
                <a:ln>
                  <a:noFill/>
                </a:ln>
                <a:solidFill>
                  <a:prstClr val="white"/>
                </a:solidFill>
                <a:effectLst/>
                <a:uLnTx/>
                <a:uFillTx/>
                <a:latin typeface="Symbol" panose="05050102010706020507" pitchFamily="18" charset="2"/>
                <a:ea typeface="メイリオ" panose="020B0604030504040204" pitchFamily="34" charset="-128"/>
                <a:cs typeface="Syastro" panose="00000400000000000000" pitchFamily="2" charset="0"/>
              </a:rPr>
              <a:t>p</a:t>
            </a: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20)</a:t>
            </a:r>
            <a:endParaRPr kumimoji="1" lang="ja-JP" altLang="en-US"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3" name="テキスト ボックス 32">
            <a:extLst>
              <a:ext uri="{FF2B5EF4-FFF2-40B4-BE49-F238E27FC236}">
                <a16:creationId xmlns:a16="http://schemas.microsoft.com/office/drawing/2014/main" id="{5814B906-5561-46C2-8BEB-AB20F9EC76AB}"/>
              </a:ext>
            </a:extLst>
          </p:cNvPr>
          <p:cNvSpPr txBox="1"/>
          <p:nvPr/>
        </p:nvSpPr>
        <p:spPr>
          <a:xfrm>
            <a:off x="11061273" y="1667498"/>
            <a:ext cx="825867" cy="584775"/>
          </a:xfrm>
          <a:prstGeom prst="rect">
            <a:avLst/>
          </a:prstGeom>
          <a:solidFill>
            <a:srgbClr val="00B0F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K10</a:t>
            </a:r>
            <a:endParaRPr kumimoji="1" lang="ja-JP" altLang="en-US"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7" name="テキスト ボックス 36">
            <a:extLst>
              <a:ext uri="{FF2B5EF4-FFF2-40B4-BE49-F238E27FC236}">
                <a16:creationId xmlns:a16="http://schemas.microsoft.com/office/drawing/2014/main" id="{F1E9CB13-C584-466B-9486-02CD1BE61470}"/>
              </a:ext>
            </a:extLst>
          </p:cNvPr>
          <p:cNvSpPr txBox="1"/>
          <p:nvPr/>
        </p:nvSpPr>
        <p:spPr>
          <a:xfrm>
            <a:off x="9846658" y="5187761"/>
            <a:ext cx="934871" cy="584775"/>
          </a:xfrm>
          <a:prstGeom prst="rect">
            <a:avLst/>
          </a:prstGeom>
          <a:solidFill>
            <a:srgbClr val="FF99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K1.1</a:t>
            </a:r>
            <a:endParaRPr kumimoji="1" lang="ja-JP" altLang="en-US"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35" name="テキスト ボックス 34">
            <a:extLst>
              <a:ext uri="{FF2B5EF4-FFF2-40B4-BE49-F238E27FC236}">
                <a16:creationId xmlns:a16="http://schemas.microsoft.com/office/drawing/2014/main" id="{FEACC80D-78FD-4998-A5AF-30BBC7A243F2}"/>
              </a:ext>
            </a:extLst>
          </p:cNvPr>
          <p:cNvSpPr txBox="1"/>
          <p:nvPr/>
        </p:nvSpPr>
        <p:spPr>
          <a:xfrm>
            <a:off x="7322110" y="2098666"/>
            <a:ext cx="1043876" cy="584775"/>
          </a:xfrm>
          <a:prstGeom prst="rect">
            <a:avLst/>
          </a:prstGeom>
          <a:solidFill>
            <a:srgbClr val="FF99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HIHR</a:t>
            </a:r>
            <a:endParaRPr kumimoji="1" lang="ja-JP" altLang="en-US" sz="32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grpSp>
        <p:nvGrpSpPr>
          <p:cNvPr id="18" name="グループ化 17">
            <a:extLst>
              <a:ext uri="{FF2B5EF4-FFF2-40B4-BE49-F238E27FC236}">
                <a16:creationId xmlns:a16="http://schemas.microsoft.com/office/drawing/2014/main" id="{3D540FE0-BBF9-74FB-F53E-1FC22070881A}"/>
              </a:ext>
            </a:extLst>
          </p:cNvPr>
          <p:cNvGrpSpPr/>
          <p:nvPr/>
        </p:nvGrpSpPr>
        <p:grpSpPr>
          <a:xfrm>
            <a:off x="107478" y="292663"/>
            <a:ext cx="6788519" cy="2342790"/>
            <a:chOff x="5308128" y="292663"/>
            <a:chExt cx="6788519" cy="2342790"/>
          </a:xfrm>
        </p:grpSpPr>
        <p:sp>
          <p:nvSpPr>
            <p:cNvPr id="78" name="四角形: 角を丸くする 77">
              <a:extLst>
                <a:ext uri="{FF2B5EF4-FFF2-40B4-BE49-F238E27FC236}">
                  <a16:creationId xmlns:a16="http://schemas.microsoft.com/office/drawing/2014/main" id="{60DD39D0-77C7-577E-3B3E-7E48DAE54478}"/>
                </a:ext>
              </a:extLst>
            </p:cNvPr>
            <p:cNvSpPr/>
            <p:nvPr/>
          </p:nvSpPr>
          <p:spPr>
            <a:xfrm>
              <a:off x="5308128" y="529369"/>
              <a:ext cx="6788519" cy="2102773"/>
            </a:xfrm>
            <a:prstGeom prst="roundRect">
              <a:avLst>
                <a:gd name="adj" fmla="val 6868"/>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55" name="テキスト ボックス 54">
              <a:extLst>
                <a:ext uri="{FF2B5EF4-FFF2-40B4-BE49-F238E27FC236}">
                  <a16:creationId xmlns:a16="http://schemas.microsoft.com/office/drawing/2014/main" id="{61ACF1DE-57D9-328D-59C9-042373D7610F}"/>
                </a:ext>
              </a:extLst>
            </p:cNvPr>
            <p:cNvSpPr txBox="1"/>
            <p:nvPr/>
          </p:nvSpPr>
          <p:spPr>
            <a:xfrm>
              <a:off x="5973885" y="292663"/>
              <a:ext cx="5449272" cy="461665"/>
            </a:xfrm>
            <a:prstGeom prst="rect">
              <a:avLst/>
            </a:prstGeom>
            <a:solidFill>
              <a:srgbClr val="FFA405"/>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Extract density dependent </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ymbol" panose="05050102010706020507" pitchFamily="18" charset="2"/>
                  <a:ea typeface="メイリオ" panose="020B0604030504040204" pitchFamily="34" charset="-128"/>
                  <a:cs typeface="+mn-cs"/>
                </a:rPr>
                <a:t>L</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N interaction</a:t>
              </a:r>
              <a:endPar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endParaRPr>
            </a:p>
          </p:txBody>
        </p:sp>
        <p:sp>
          <p:nvSpPr>
            <p:cNvPr id="10" name="テキスト ボックス 9">
              <a:extLst>
                <a:ext uri="{FF2B5EF4-FFF2-40B4-BE49-F238E27FC236}">
                  <a16:creationId xmlns:a16="http://schemas.microsoft.com/office/drawing/2014/main" id="{EDEAB8D8-08FB-3D3B-0E08-5CAA6FABF24E}"/>
                </a:ext>
              </a:extLst>
            </p:cNvPr>
            <p:cNvSpPr txBox="1"/>
            <p:nvPr/>
          </p:nvSpPr>
          <p:spPr>
            <a:xfrm>
              <a:off x="6078217" y="819571"/>
              <a:ext cx="6016503" cy="1815882"/>
            </a:xfrm>
            <a:prstGeom prst="rect">
              <a:avLst/>
            </a:prstGeom>
            <a:noFill/>
            <a:scene3d>
              <a:camera prst="orthographicFront"/>
              <a:lightRig rig="threePt" dir="t"/>
            </a:scene3d>
            <a:sp3d>
              <a:bevelT/>
            </a:sp3d>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Ultra-high-resolution </a:t>
              </a:r>
              <a:r>
                <a:rPr kumimoji="1" lang="en-US" altLang="ja-JP" sz="2400" b="1" i="0" u="none" strike="noStrike" kern="1200" cap="none" spc="0" normalizeH="0" baseline="0" noProof="0" dirty="0">
                  <a:ln>
                    <a:noFill/>
                  </a:ln>
                  <a:solidFill>
                    <a:prstClr val="black"/>
                  </a:solidFill>
                  <a:effectLst/>
                  <a:uLnTx/>
                  <a:uFillTx/>
                  <a:latin typeface="Symbol" panose="05050102010706020507" pitchFamily="18" charset="2"/>
                  <a:ea typeface="メイリオ" panose="020B0604030504040204" pitchFamily="34" charset="-128"/>
                  <a:cs typeface="+mn-cs"/>
                </a:rPr>
                <a:t>L </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メイリオ" panose="020B0604030504040204" pitchFamily="34" charset="-128"/>
                  <a:cs typeface="+mn-cs"/>
                </a:rPr>
                <a:t>hypernuclear</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spectroscopy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intense dispersion matched </a:t>
              </a:r>
              <a:r>
                <a:rPr kumimoji="1" lang="en-US" altLang="ja-JP" sz="2000" b="0" i="0" u="none" strike="noStrike" kern="1200" cap="none" spc="0" normalizeH="0" baseline="0" noProof="0" dirty="0">
                  <a:ln>
                    <a:noFill/>
                  </a:ln>
                  <a:solidFill>
                    <a:prstClr val="black"/>
                  </a:solidFill>
                  <a:effectLst/>
                  <a:uLnTx/>
                  <a:uFillTx/>
                  <a:latin typeface="Symbol" panose="05050102010706020507" pitchFamily="18" charset="2"/>
                  <a:ea typeface="メイリオ" panose="020B0604030504040204" pitchFamily="34" charset="-128"/>
                  <a:cs typeface="+mn-cs"/>
                </a:rPr>
                <a:t>p</a:t>
              </a: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beam</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Systematic </a:t>
              </a:r>
              <a:r>
                <a:rPr kumimoji="1" lang="en-US" altLang="ja-JP" sz="2400" b="1"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mn-cs"/>
                </a:rPr>
                <a:t>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N scattering measurement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intense polarized </a:t>
              </a:r>
              <a:r>
                <a:rPr kumimoji="1" lang="en-US" altLang="ja-JP" sz="2000" b="0" i="0" u="none" strike="noStrike" kern="1200" cap="none" spc="0" normalizeH="0" baseline="0" noProof="0" dirty="0">
                  <a:ln>
                    <a:noFill/>
                  </a:ln>
                  <a:solidFill>
                    <a:prstClr val="black"/>
                  </a:solidFill>
                  <a:effectLst/>
                  <a:uLnTx/>
                  <a:uFillTx/>
                  <a:latin typeface="Symbol" pitchFamily="2" charset="2"/>
                  <a:ea typeface="メイリオ" panose="020B0604030504040204" pitchFamily="34" charset="-128"/>
                  <a:cs typeface="+mn-cs"/>
                </a:rPr>
                <a:t>L </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beam</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endParaRPr>
            </a:p>
          </p:txBody>
        </p:sp>
        <p:sp>
          <p:nvSpPr>
            <p:cNvPr id="68" name="テキスト ボックス 67">
              <a:extLst>
                <a:ext uri="{FF2B5EF4-FFF2-40B4-BE49-F238E27FC236}">
                  <a16:creationId xmlns:a16="http://schemas.microsoft.com/office/drawing/2014/main" id="{B3967FBA-5B8A-5213-CD7C-512BF429A649}"/>
                </a:ext>
              </a:extLst>
            </p:cNvPr>
            <p:cNvSpPr txBox="1"/>
            <p:nvPr/>
          </p:nvSpPr>
          <p:spPr>
            <a:xfrm>
              <a:off x="5680285" y="1898611"/>
              <a:ext cx="654346" cy="400110"/>
            </a:xfrm>
            <a:prstGeom prst="rect">
              <a:avLst/>
            </a:prstGeom>
            <a:solidFill>
              <a:srgbClr val="FF99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K1.1</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69" name="テキスト ボックス 68">
              <a:extLst>
                <a:ext uri="{FF2B5EF4-FFF2-40B4-BE49-F238E27FC236}">
                  <a16:creationId xmlns:a16="http://schemas.microsoft.com/office/drawing/2014/main" id="{0A8B0780-DA84-AB70-84A2-2DEC34CF5F10}"/>
                </a:ext>
              </a:extLst>
            </p:cNvPr>
            <p:cNvSpPr txBox="1"/>
            <p:nvPr/>
          </p:nvSpPr>
          <p:spPr>
            <a:xfrm>
              <a:off x="5642405" y="949391"/>
              <a:ext cx="721672" cy="400110"/>
            </a:xfrm>
            <a:prstGeom prst="rect">
              <a:avLst/>
            </a:prstGeom>
            <a:solidFill>
              <a:srgbClr val="FF990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HIHR</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grpSp>
      <p:grpSp>
        <p:nvGrpSpPr>
          <p:cNvPr id="19" name="グループ化 18">
            <a:extLst>
              <a:ext uri="{FF2B5EF4-FFF2-40B4-BE49-F238E27FC236}">
                <a16:creationId xmlns:a16="http://schemas.microsoft.com/office/drawing/2014/main" id="{5B76201E-61CF-55D9-C255-30CA067B0157}"/>
              </a:ext>
            </a:extLst>
          </p:cNvPr>
          <p:cNvGrpSpPr/>
          <p:nvPr/>
        </p:nvGrpSpPr>
        <p:grpSpPr>
          <a:xfrm>
            <a:off x="107478" y="2810242"/>
            <a:ext cx="6788519" cy="2325840"/>
            <a:chOff x="5308128" y="2800990"/>
            <a:chExt cx="6788519" cy="2325840"/>
          </a:xfrm>
        </p:grpSpPr>
        <p:sp>
          <p:nvSpPr>
            <p:cNvPr id="77" name="四角形: 角を丸くする 76">
              <a:extLst>
                <a:ext uri="{FF2B5EF4-FFF2-40B4-BE49-F238E27FC236}">
                  <a16:creationId xmlns:a16="http://schemas.microsoft.com/office/drawing/2014/main" id="{3F448ABD-26C8-ABE1-BFB7-36A33F5DD339}"/>
                </a:ext>
              </a:extLst>
            </p:cNvPr>
            <p:cNvSpPr/>
            <p:nvPr/>
          </p:nvSpPr>
          <p:spPr>
            <a:xfrm>
              <a:off x="5308128" y="3024058"/>
              <a:ext cx="6788519" cy="2102772"/>
            </a:xfrm>
            <a:prstGeom prst="roundRect">
              <a:avLst>
                <a:gd name="adj" fmla="val 6868"/>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52" name="テキスト ボックス 51">
              <a:extLst>
                <a:ext uri="{FF2B5EF4-FFF2-40B4-BE49-F238E27FC236}">
                  <a16:creationId xmlns:a16="http://schemas.microsoft.com/office/drawing/2014/main" id="{306E31C9-CB2A-9722-3D36-B5124638ED70}"/>
                </a:ext>
              </a:extLst>
            </p:cNvPr>
            <p:cNvSpPr txBox="1"/>
            <p:nvPr/>
          </p:nvSpPr>
          <p:spPr>
            <a:xfrm>
              <a:off x="6638181" y="2800990"/>
              <a:ext cx="4120680" cy="461665"/>
            </a:xfrm>
            <a:prstGeom prst="rect">
              <a:avLst/>
            </a:prstGeom>
            <a:solidFill>
              <a:srgbClr val="05BCFE"/>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sym typeface="Wingdings" panose="05000000000000000000" pitchFamily="2" charset="2"/>
                </a:rPr>
                <a:t>Investigate diquarks in baryons</a:t>
              </a:r>
              <a:endParaRPr kumimoji="1" lang="ja-JP" altLang="en-US" sz="24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13" name="テキスト ボックス 12">
              <a:extLst>
                <a:ext uri="{FF2B5EF4-FFF2-40B4-BE49-F238E27FC236}">
                  <a16:creationId xmlns:a16="http://schemas.microsoft.com/office/drawing/2014/main" id="{578EBA0B-B39A-7194-66C3-04135AF12104}"/>
                </a:ext>
              </a:extLst>
            </p:cNvPr>
            <p:cNvSpPr txBox="1"/>
            <p:nvPr/>
          </p:nvSpPr>
          <p:spPr>
            <a:xfrm>
              <a:off x="6078393" y="3289924"/>
              <a:ext cx="6007977"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High-resolution charm baryon</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spectroscopy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intense high-momentum </a:t>
              </a:r>
              <a:r>
                <a:rPr kumimoji="1" lang="en-US" altLang="ja-JP" sz="2000" b="0" i="0" u="none" strike="noStrike" kern="1200" cap="none" spc="0" normalizeH="0" baseline="0" noProof="0" dirty="0">
                  <a:ln>
                    <a:noFill/>
                  </a:ln>
                  <a:solidFill>
                    <a:prstClr val="black"/>
                  </a:solidFill>
                  <a:effectLst/>
                  <a:uLnTx/>
                  <a:uFillTx/>
                  <a:latin typeface="Symbol" panose="05050102010706020507" pitchFamily="18" charset="2"/>
                  <a:ea typeface="メイリオ" panose="020B0604030504040204" pitchFamily="34" charset="-128"/>
                  <a:cs typeface="+mn-cs"/>
                </a:rPr>
                <a:t>p</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beam</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High-resolution multi-strange baryon</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spectroscopy</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intense high-momentum separated K beam</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endParaRPr>
            </a:p>
          </p:txBody>
        </p:sp>
        <p:sp>
          <p:nvSpPr>
            <p:cNvPr id="70" name="テキスト ボックス 69">
              <a:extLst>
                <a:ext uri="{FF2B5EF4-FFF2-40B4-BE49-F238E27FC236}">
                  <a16:creationId xmlns:a16="http://schemas.microsoft.com/office/drawing/2014/main" id="{05F96450-72D4-1253-2016-06F5C79C35DA}"/>
                </a:ext>
              </a:extLst>
            </p:cNvPr>
            <p:cNvSpPr txBox="1"/>
            <p:nvPr/>
          </p:nvSpPr>
          <p:spPr>
            <a:xfrm>
              <a:off x="5434600" y="3363614"/>
              <a:ext cx="861133" cy="707886"/>
            </a:xfrm>
            <a:prstGeom prst="rect">
              <a:avLst/>
            </a:prstGeom>
            <a:solidFill>
              <a:srgbClr val="00B0F0"/>
            </a:solidFill>
            <a:effectLst/>
            <a:scene3d>
              <a:camera prst="orthographicFront"/>
              <a:lightRig rig="threePt" dir="t"/>
            </a:scene3d>
            <a:sp3d>
              <a:bevel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high-p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a:t>
              </a:r>
              <a:r>
                <a:rPr kumimoji="1" lang="en-US" altLang="ja-JP" sz="2000" b="1" i="0" u="none" strike="noStrike" kern="1200" cap="none" spc="0" normalizeH="0" baseline="0" noProof="0" dirty="0">
                  <a:ln>
                    <a:noFill/>
                  </a:ln>
                  <a:solidFill>
                    <a:prstClr val="white"/>
                  </a:solidFill>
                  <a:effectLst/>
                  <a:uLnTx/>
                  <a:uFillTx/>
                  <a:latin typeface="Symbol" panose="05050102010706020507" pitchFamily="18" charset="2"/>
                  <a:ea typeface="メイリオ" panose="020B0604030504040204" pitchFamily="34" charset="-128"/>
                  <a:cs typeface="Syastro" panose="00000400000000000000" pitchFamily="2" charset="0"/>
                </a:rPr>
                <a:t>p</a:t>
              </a: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20)</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sp>
          <p:nvSpPr>
            <p:cNvPr id="71" name="テキスト ボックス 70">
              <a:extLst>
                <a:ext uri="{FF2B5EF4-FFF2-40B4-BE49-F238E27FC236}">
                  <a16:creationId xmlns:a16="http://schemas.microsoft.com/office/drawing/2014/main" id="{30BFD040-B20A-576F-ACC9-4A66F0C6CBB1}"/>
                </a:ext>
              </a:extLst>
            </p:cNvPr>
            <p:cNvSpPr txBox="1"/>
            <p:nvPr/>
          </p:nvSpPr>
          <p:spPr>
            <a:xfrm>
              <a:off x="5710532" y="4146530"/>
              <a:ext cx="585417" cy="400110"/>
            </a:xfrm>
            <a:prstGeom prst="rect">
              <a:avLst/>
            </a:prstGeom>
            <a:solidFill>
              <a:srgbClr val="00B0F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K10</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grpSp>
      <p:grpSp>
        <p:nvGrpSpPr>
          <p:cNvPr id="20" name="グループ化 19">
            <a:extLst>
              <a:ext uri="{FF2B5EF4-FFF2-40B4-BE49-F238E27FC236}">
                <a16:creationId xmlns:a16="http://schemas.microsoft.com/office/drawing/2014/main" id="{3A371966-C5B1-95BE-179F-27A04D0437AD}"/>
              </a:ext>
            </a:extLst>
          </p:cNvPr>
          <p:cNvGrpSpPr/>
          <p:nvPr/>
        </p:nvGrpSpPr>
        <p:grpSpPr>
          <a:xfrm>
            <a:off x="99643" y="5310871"/>
            <a:ext cx="6904268" cy="1400382"/>
            <a:chOff x="5300293" y="5164955"/>
            <a:chExt cx="6904268" cy="1400382"/>
          </a:xfrm>
        </p:grpSpPr>
        <p:sp>
          <p:nvSpPr>
            <p:cNvPr id="76" name="四角形: 角を丸くする 75">
              <a:extLst>
                <a:ext uri="{FF2B5EF4-FFF2-40B4-BE49-F238E27FC236}">
                  <a16:creationId xmlns:a16="http://schemas.microsoft.com/office/drawing/2014/main" id="{83604354-6C19-FD54-A82C-D41DC1E2BA50}"/>
                </a:ext>
              </a:extLst>
            </p:cNvPr>
            <p:cNvSpPr/>
            <p:nvPr/>
          </p:nvSpPr>
          <p:spPr>
            <a:xfrm>
              <a:off x="5300293" y="5366720"/>
              <a:ext cx="6796457" cy="1198617"/>
            </a:xfrm>
            <a:prstGeom prst="roundRect">
              <a:avLst>
                <a:gd name="adj" fmla="val 6868"/>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34" charset="-128"/>
                <a:cs typeface="+mn-cs"/>
              </a:endParaRPr>
            </a:p>
          </p:txBody>
        </p:sp>
        <p:sp>
          <p:nvSpPr>
            <p:cNvPr id="54" name="テキスト ボックス 53">
              <a:extLst>
                <a:ext uri="{FF2B5EF4-FFF2-40B4-BE49-F238E27FC236}">
                  <a16:creationId xmlns:a16="http://schemas.microsoft.com/office/drawing/2014/main" id="{4C9E0D8C-5A6B-52C9-3934-8A59E6F5DF9F}"/>
                </a:ext>
              </a:extLst>
            </p:cNvPr>
            <p:cNvSpPr txBox="1"/>
            <p:nvPr/>
          </p:nvSpPr>
          <p:spPr>
            <a:xfrm>
              <a:off x="6148990" y="5164955"/>
              <a:ext cx="5099062" cy="461665"/>
            </a:xfrm>
            <a:prstGeom prst="rect">
              <a:avLst/>
            </a:prstGeom>
            <a:solidFill>
              <a:srgbClr val="05BC57"/>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メイリオ" panose="020B0604030504040204" pitchFamily="34" charset="-128"/>
                  <a:cs typeface="+mn-cs"/>
                </a:rPr>
                <a:t>Search for new physics beyond the SM</a:t>
              </a: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637F39E0-0A46-E8AC-E121-41749F552A07}"/>
                    </a:ext>
                  </a:extLst>
                </p:cNvPr>
                <p:cNvSpPr txBox="1"/>
                <p:nvPr/>
              </p:nvSpPr>
              <p:spPr>
                <a:xfrm>
                  <a:off x="6082065" y="5683745"/>
                  <a:ext cx="6122496" cy="7932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Most sensitive </a:t>
                  </a:r>
                  <a14:m>
                    <m:oMath xmlns:m="http://schemas.openxmlformats.org/officeDocument/2006/math">
                      <m:sSup>
                        <m:sSupPr>
                          <m:ctrlP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sSubSup>
                            <m:sSubSupPr>
                              <m:ctrlP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t>𝑲</m:t>
                              </m:r>
                            </m:e>
                            <m:sub>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t>𝑳</m:t>
                              </m:r>
                            </m:sub>
                            <m:sup>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t>𝟎</m:t>
                              </m:r>
                            </m:sup>
                          </m:sSubSup>
                          <m:r>
                            <a:rPr kumimoji="1" lang="ja-JP"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1" lang="ja-JP"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𝝅</m:t>
                          </m:r>
                        </m:e>
                        <m:sup>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cs typeface="+mn-cs"/>
                            </a:rPr>
                            <m:t>𝟎</m:t>
                          </m:r>
                        </m:sup>
                      </m:sSup>
                      <m:r>
                        <a:rPr kumimoji="1" lang="ja-JP"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𝝂</m:t>
                      </m:r>
                      <m:acc>
                        <m:accPr>
                          <m:chr m:val="̅"/>
                          <m:ctrlPr>
                            <a:rPr kumimoji="1" lang="ja-JP"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r>
                            <a:rPr kumimoji="1" lang="ja-JP"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𝝂</m:t>
                          </m:r>
                        </m:e>
                      </m:acc>
                    </m:oMath>
                  </a14:m>
                  <a:r>
                    <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measurement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rPr>
                    <a:t>intense neutral K beam</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34" charset="-128"/>
                    <a:cs typeface="+mn-cs"/>
                  </a:endParaRPr>
                </a:p>
              </p:txBody>
            </p:sp>
          </mc:Choice>
          <mc:Fallback xmlns="">
            <p:sp>
              <p:nvSpPr>
                <p:cNvPr id="16" name="テキスト ボックス 15">
                  <a:extLst>
                    <a:ext uri="{FF2B5EF4-FFF2-40B4-BE49-F238E27FC236}">
                      <a16:creationId xmlns:a16="http://schemas.microsoft.com/office/drawing/2014/main" id="{637F39E0-0A46-E8AC-E121-41749F552A07}"/>
                    </a:ext>
                  </a:extLst>
                </p:cNvPr>
                <p:cNvSpPr txBox="1">
                  <a:spLocks noRot="1" noChangeAspect="1" noMove="1" noResize="1" noEditPoints="1" noAdjustHandles="1" noChangeArrowheads="1" noChangeShapeType="1" noTextEdit="1"/>
                </p:cNvSpPr>
                <p:nvPr/>
              </p:nvSpPr>
              <p:spPr>
                <a:xfrm>
                  <a:off x="6082065" y="5683745"/>
                  <a:ext cx="6122496" cy="793230"/>
                </a:xfrm>
                <a:prstGeom prst="rect">
                  <a:avLst/>
                </a:prstGeom>
                <a:blipFill>
                  <a:blip r:embed="rId4"/>
                  <a:stretch>
                    <a:fillRect l="-1394" t="-3077" b="-13077"/>
                  </a:stretch>
                </a:blipFill>
              </p:spPr>
              <p:txBody>
                <a:bodyPr/>
                <a:lstStyle/>
                <a:p>
                  <a:r>
                    <a:rPr lang="ja-JP" altLang="en-US">
                      <a:noFill/>
                    </a:rPr>
                    <a:t> </a:t>
                  </a:r>
                </a:p>
              </p:txBody>
            </p:sp>
          </mc:Fallback>
        </mc:AlternateContent>
        <p:sp>
          <p:nvSpPr>
            <p:cNvPr id="72" name="テキスト ボックス 71">
              <a:extLst>
                <a:ext uri="{FF2B5EF4-FFF2-40B4-BE49-F238E27FC236}">
                  <a16:creationId xmlns:a16="http://schemas.microsoft.com/office/drawing/2014/main" id="{91C9F6DD-0282-ED89-A091-0E6F6208CBB3}"/>
                </a:ext>
              </a:extLst>
            </p:cNvPr>
            <p:cNvSpPr txBox="1"/>
            <p:nvPr/>
          </p:nvSpPr>
          <p:spPr>
            <a:xfrm>
              <a:off x="5731155" y="5748989"/>
              <a:ext cx="564578" cy="400110"/>
            </a:xfrm>
            <a:prstGeom prst="rect">
              <a:avLst/>
            </a:prstGeom>
            <a:solidFill>
              <a:srgbClr val="00B050"/>
            </a:solidFill>
            <a:effectLst/>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rPr>
                <a:t>KL2</a:t>
              </a:r>
              <a:endParaRPr kumimoji="1" lang="ja-JP" altLang="en-US" sz="2000" b="1"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34" charset="-128"/>
                <a:cs typeface="+mn-cs"/>
              </a:endParaRPr>
            </a:p>
          </p:txBody>
        </p:sp>
      </p:grpSp>
      <p:sp>
        <p:nvSpPr>
          <p:cNvPr id="2" name="タイトル 1">
            <a:extLst>
              <a:ext uri="{FF2B5EF4-FFF2-40B4-BE49-F238E27FC236}">
                <a16:creationId xmlns:a16="http://schemas.microsoft.com/office/drawing/2014/main" id="{D7361A46-B3E9-441B-8F21-9AEC59604C9A}"/>
              </a:ext>
            </a:extLst>
          </p:cNvPr>
          <p:cNvSpPr>
            <a:spLocks noGrp="1"/>
          </p:cNvSpPr>
          <p:nvPr>
            <p:ph type="title"/>
          </p:nvPr>
        </p:nvSpPr>
        <p:spPr>
          <a:xfrm>
            <a:off x="6670153" y="0"/>
            <a:ext cx="5300292" cy="1849981"/>
          </a:xfrm>
        </p:spPr>
        <p:txBody>
          <a:bodyPr>
            <a:normAutofit/>
          </a:bodyPr>
          <a:lstStyle/>
          <a:p>
            <a:pPr algn="ctr"/>
            <a:r>
              <a:rPr kumimoji="1" lang="en-US" altLang="ja-JP" b="1" dirty="0"/>
              <a:t>Expanded Research </a:t>
            </a:r>
            <a:r>
              <a:rPr lang="en-US" altLang="ja-JP" b="1" dirty="0"/>
              <a:t>P</a:t>
            </a:r>
            <a:r>
              <a:rPr kumimoji="1" lang="en-US" altLang="ja-JP" b="1" dirty="0"/>
              <a:t>rograms </a:t>
            </a:r>
            <a:br>
              <a:rPr kumimoji="1" lang="en-US" altLang="ja-JP" b="1" dirty="0"/>
            </a:br>
            <a:r>
              <a:rPr kumimoji="1" lang="en-US" altLang="ja-JP" sz="2400" b="1" dirty="0"/>
              <a:t>at the Extended Facility</a:t>
            </a:r>
            <a:endParaRPr kumimoji="1" lang="ja-JP" altLang="en-US" b="1" dirty="0"/>
          </a:p>
        </p:txBody>
      </p:sp>
      <p:sp>
        <p:nvSpPr>
          <p:cNvPr id="3" name="スライド番号プレースホルダー 2">
            <a:extLst>
              <a:ext uri="{FF2B5EF4-FFF2-40B4-BE49-F238E27FC236}">
                <a16:creationId xmlns:a16="http://schemas.microsoft.com/office/drawing/2014/main" id="{1ABD7225-E81F-3648-1251-847F1F79E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12FD73-3B79-4649-AE7F-26B9A55D462C}" type="slidenum">
              <a:rPr kumimoji="1" lang="ja-JP" altLang="en-US" sz="2800" b="0" i="0" u="none" strike="noStrike" kern="1200" cap="none" spc="0" normalizeH="0" baseline="0" noProof="0" smtClean="0">
                <a:ln>
                  <a:noFill/>
                </a:ln>
                <a:solidFill>
                  <a:prstClr val="black">
                    <a:tint val="75000"/>
                  </a:prstClr>
                </a:solidFill>
                <a:effectLst/>
                <a:uLnTx/>
                <a:uFillTx/>
                <a:latin typeface="Calibri" panose="020F0502020204030204"/>
                <a:ea typeface="メイリオ"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ja-JP" altLang="en-US" sz="2800" b="0" i="0" u="none" strike="noStrike" kern="1200" cap="none" spc="0" normalizeH="0" baseline="0" noProof="0">
              <a:ln>
                <a:noFill/>
              </a:ln>
              <a:solidFill>
                <a:prstClr val="black">
                  <a:tint val="75000"/>
                </a:prstClr>
              </a:solidFill>
              <a:effectLst/>
              <a:uLnTx/>
              <a:uFillTx/>
              <a:latin typeface="Calibri" panose="020F0502020204030204"/>
              <a:ea typeface="メイリオ" panose="020B0604030504040204" pitchFamily="34" charset="-128"/>
              <a:cs typeface="+mn-cs"/>
            </a:endParaRPr>
          </a:p>
        </p:txBody>
      </p:sp>
    </p:spTree>
    <p:extLst>
      <p:ext uri="{BB962C8B-B14F-4D97-AF65-F5344CB8AC3E}">
        <p14:creationId xmlns:p14="http://schemas.microsoft.com/office/powerpoint/2010/main" val="97218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4EFE2-C8C9-41B9-4894-0C6EF0A85E13}"/>
              </a:ext>
            </a:extLst>
          </p:cNvPr>
          <p:cNvSpPr>
            <a:spLocks noGrp="1"/>
          </p:cNvSpPr>
          <p:nvPr>
            <p:ph type="title"/>
          </p:nvPr>
        </p:nvSpPr>
        <p:spPr>
          <a:xfrm>
            <a:off x="838199" y="47626"/>
            <a:ext cx="10515600" cy="1021758"/>
          </a:xfrm>
        </p:spPr>
        <p:txBody>
          <a:bodyPr/>
          <a:lstStyle/>
          <a:p>
            <a:r>
              <a:rPr kumimoji="1" lang="en-US" altLang="ja-JP" dirty="0">
                <a:latin typeface="Symbol" pitchFamily="2" charset="2"/>
              </a:rPr>
              <a:t>S</a:t>
            </a:r>
            <a:r>
              <a:rPr kumimoji="1" lang="en-US" altLang="ja-JP" dirty="0"/>
              <a:t>N (I=3/2) phase shift in chiral EFT</a:t>
            </a:r>
            <a:endParaRPr kumimoji="1" lang="ja-JP" altLang="en-US"/>
          </a:p>
        </p:txBody>
      </p:sp>
      <p:sp>
        <p:nvSpPr>
          <p:cNvPr id="4" name="スライド番号プレースホルダー 3">
            <a:extLst>
              <a:ext uri="{FF2B5EF4-FFF2-40B4-BE49-F238E27FC236}">
                <a16:creationId xmlns:a16="http://schemas.microsoft.com/office/drawing/2014/main" id="{4EEBAD9C-90AF-F9AF-6E33-AE701C111E69}"/>
              </a:ext>
            </a:extLst>
          </p:cNvPr>
          <p:cNvSpPr>
            <a:spLocks noGrp="1"/>
          </p:cNvSpPr>
          <p:nvPr>
            <p:ph type="sldNum" sz="quarter" idx="12"/>
          </p:nvPr>
        </p:nvSpPr>
        <p:spPr/>
        <p:txBody>
          <a:bodyPr/>
          <a:lstStyle/>
          <a:p>
            <a:fld id="{11A71338-8BA2-4C79-A6C5-5A8E30081D0C}" type="slidenum">
              <a:rPr lang="en-US" smtClean="0"/>
              <a:pPr/>
              <a:t>83</a:t>
            </a:fld>
            <a:endParaRPr lang="en-US" dirty="0"/>
          </a:p>
        </p:txBody>
      </p:sp>
      <p:pic>
        <p:nvPicPr>
          <p:cNvPr id="6" name="図 5" descr="グラフ&#10;&#10;自動的に生成された説明">
            <a:extLst>
              <a:ext uri="{FF2B5EF4-FFF2-40B4-BE49-F238E27FC236}">
                <a16:creationId xmlns:a16="http://schemas.microsoft.com/office/drawing/2014/main" id="{81D464ED-D2DA-8425-3C8E-6108E1F06003}"/>
              </a:ext>
            </a:extLst>
          </p:cNvPr>
          <p:cNvPicPr>
            <a:picLocks noChangeAspect="1"/>
          </p:cNvPicPr>
          <p:nvPr/>
        </p:nvPicPr>
        <p:blipFill>
          <a:blip r:embed="rId2"/>
          <a:stretch>
            <a:fillRect/>
          </a:stretch>
        </p:blipFill>
        <p:spPr>
          <a:xfrm>
            <a:off x="5252748" y="929898"/>
            <a:ext cx="4546364" cy="5928102"/>
          </a:xfrm>
          <a:prstGeom prst="rect">
            <a:avLst/>
          </a:prstGeom>
        </p:spPr>
      </p:pic>
      <p:pic>
        <p:nvPicPr>
          <p:cNvPr id="8" name="図 7" descr="グラフ, 折れ線グラフ&#10;&#10;自動的に生成された説明">
            <a:extLst>
              <a:ext uri="{FF2B5EF4-FFF2-40B4-BE49-F238E27FC236}">
                <a16:creationId xmlns:a16="http://schemas.microsoft.com/office/drawing/2014/main" id="{D0AF9668-DA91-5893-4AD8-07FCA698E6CC}"/>
              </a:ext>
            </a:extLst>
          </p:cNvPr>
          <p:cNvPicPr>
            <a:picLocks noChangeAspect="1"/>
          </p:cNvPicPr>
          <p:nvPr/>
        </p:nvPicPr>
        <p:blipFill>
          <a:blip r:embed="rId3"/>
          <a:stretch>
            <a:fillRect/>
          </a:stretch>
        </p:blipFill>
        <p:spPr>
          <a:xfrm>
            <a:off x="635607" y="929898"/>
            <a:ext cx="4617141" cy="5928102"/>
          </a:xfrm>
          <a:prstGeom prst="rect">
            <a:avLst/>
          </a:prstGeom>
        </p:spPr>
      </p:pic>
      <p:sp>
        <p:nvSpPr>
          <p:cNvPr id="3" name="円/楕円 2">
            <a:extLst>
              <a:ext uri="{FF2B5EF4-FFF2-40B4-BE49-F238E27FC236}">
                <a16:creationId xmlns:a16="http://schemas.microsoft.com/office/drawing/2014/main" id="{69FE8C8D-997B-1CDA-9423-B7E4FFAA14CC}"/>
              </a:ext>
            </a:extLst>
          </p:cNvPr>
          <p:cNvSpPr/>
          <p:nvPr/>
        </p:nvSpPr>
        <p:spPr>
          <a:xfrm>
            <a:off x="10120393" y="1286359"/>
            <a:ext cx="201478" cy="201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0EB85ED-F0D1-B1C6-DB41-CACB7CEEE46C}"/>
              </a:ext>
            </a:extLst>
          </p:cNvPr>
          <p:cNvSpPr txBox="1"/>
          <p:nvPr/>
        </p:nvSpPr>
        <p:spPr>
          <a:xfrm>
            <a:off x="10493281" y="1202432"/>
            <a:ext cx="1063112" cy="369332"/>
          </a:xfrm>
          <a:prstGeom prst="rect">
            <a:avLst/>
          </a:prstGeom>
          <a:noFill/>
        </p:spPr>
        <p:txBody>
          <a:bodyPr wrap="none" rtlCol="0">
            <a:spAutoFit/>
          </a:bodyPr>
          <a:lstStyle/>
          <a:p>
            <a:r>
              <a:rPr kumimoji="1" lang="en-US" altLang="ja-JP" dirty="0"/>
              <a:t>NN (I=1)</a:t>
            </a:r>
            <a:endParaRPr kumimoji="1" lang="ja-JP" altLang="en-US"/>
          </a:p>
        </p:txBody>
      </p:sp>
      <p:sp>
        <p:nvSpPr>
          <p:cNvPr id="7" name="正方形/長方形 6">
            <a:extLst>
              <a:ext uri="{FF2B5EF4-FFF2-40B4-BE49-F238E27FC236}">
                <a16:creationId xmlns:a16="http://schemas.microsoft.com/office/drawing/2014/main" id="{ED396F52-F436-3BC5-0CD8-E67891693083}"/>
              </a:ext>
            </a:extLst>
          </p:cNvPr>
          <p:cNvSpPr/>
          <p:nvPr/>
        </p:nvSpPr>
        <p:spPr>
          <a:xfrm>
            <a:off x="10120393" y="1906292"/>
            <a:ext cx="372888" cy="17048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72381B1-40A8-E587-1BD7-A1A2E174B91D}"/>
              </a:ext>
            </a:extLst>
          </p:cNvPr>
          <p:cNvSpPr txBox="1"/>
          <p:nvPr/>
        </p:nvSpPr>
        <p:spPr>
          <a:xfrm>
            <a:off x="10640758" y="1806866"/>
            <a:ext cx="915635" cy="369332"/>
          </a:xfrm>
          <a:prstGeom prst="rect">
            <a:avLst/>
          </a:prstGeom>
          <a:noFill/>
        </p:spPr>
        <p:txBody>
          <a:bodyPr wrap="none" rtlCol="0">
            <a:spAutoFit/>
          </a:bodyPr>
          <a:lstStyle/>
          <a:p>
            <a:r>
              <a:rPr kumimoji="1" lang="en-US" altLang="ja-JP" dirty="0"/>
              <a:t>NLO19</a:t>
            </a:r>
            <a:endParaRPr kumimoji="1" lang="ja-JP" altLang="en-US"/>
          </a:p>
        </p:txBody>
      </p:sp>
      <p:pic>
        <p:nvPicPr>
          <p:cNvPr id="10" name="図 9">
            <a:extLst>
              <a:ext uri="{FF2B5EF4-FFF2-40B4-BE49-F238E27FC236}">
                <a16:creationId xmlns:a16="http://schemas.microsoft.com/office/drawing/2014/main" id="{CCD398DF-084D-A1BB-1F63-588903FF8671}"/>
              </a:ext>
            </a:extLst>
          </p:cNvPr>
          <p:cNvPicPr>
            <a:picLocks noChangeAspect="1"/>
          </p:cNvPicPr>
          <p:nvPr/>
        </p:nvPicPr>
        <p:blipFill rotWithShape="1">
          <a:blip r:embed="rId4"/>
          <a:srcRect l="72084" t="11392" r="6088" b="60140"/>
          <a:stretch/>
        </p:blipFill>
        <p:spPr>
          <a:xfrm>
            <a:off x="9855032" y="2361446"/>
            <a:ext cx="2487086" cy="1401423"/>
          </a:xfrm>
          <a:prstGeom prst="rect">
            <a:avLst/>
          </a:prstGeom>
        </p:spPr>
      </p:pic>
    </p:spTree>
    <p:extLst>
      <p:ext uri="{BB962C8B-B14F-4D97-AF65-F5344CB8AC3E}">
        <p14:creationId xmlns:p14="http://schemas.microsoft.com/office/powerpoint/2010/main" val="294097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正方形/長方形 133">
            <a:extLst>
              <a:ext uri="{FF2B5EF4-FFF2-40B4-BE49-F238E27FC236}">
                <a16:creationId xmlns:a16="http://schemas.microsoft.com/office/drawing/2014/main" id="{0CF8CD9A-F005-6741-8992-D34657191DE3}"/>
              </a:ext>
            </a:extLst>
          </p:cNvPr>
          <p:cNvSpPr/>
          <p:nvPr/>
        </p:nvSpPr>
        <p:spPr>
          <a:xfrm>
            <a:off x="4763205" y="6096062"/>
            <a:ext cx="2910231" cy="496474"/>
          </a:xfrm>
          <a:prstGeom prst="rect">
            <a:avLst/>
          </a:prstGeom>
          <a:gradFill flip="none" rotWithShape="1">
            <a:gsLst>
              <a:gs pos="0">
                <a:srgbClr val="00B050">
                  <a:alpha val="50000"/>
                </a:srgbClr>
              </a:gs>
              <a:gs pos="30000">
                <a:srgbClr val="92D050">
                  <a:alpha val="50000"/>
                </a:srgbClr>
              </a:gs>
              <a:gs pos="69000">
                <a:srgbClr val="D5FC79">
                  <a:alpha val="50000"/>
                </a:srgbClr>
              </a:gs>
              <a:gs pos="96000">
                <a:srgbClr val="92D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正方形/長方形 134">
            <a:extLst>
              <a:ext uri="{FF2B5EF4-FFF2-40B4-BE49-F238E27FC236}">
                <a16:creationId xmlns:a16="http://schemas.microsoft.com/office/drawing/2014/main" id="{99BDC034-0A5D-384D-9B34-ED2E60A6C342}"/>
              </a:ext>
            </a:extLst>
          </p:cNvPr>
          <p:cNvSpPr/>
          <p:nvPr/>
        </p:nvSpPr>
        <p:spPr>
          <a:xfrm>
            <a:off x="7667863" y="6096521"/>
            <a:ext cx="1978566" cy="496474"/>
          </a:xfrm>
          <a:prstGeom prst="rect">
            <a:avLst/>
          </a:prstGeom>
          <a:gradFill flip="none" rotWithShape="1">
            <a:gsLst>
              <a:gs pos="0">
                <a:srgbClr val="0096FF"/>
              </a:gs>
              <a:gs pos="0">
                <a:srgbClr val="73FEFF">
                  <a:alpha val="50000"/>
                </a:srgbClr>
              </a:gs>
              <a:gs pos="58000">
                <a:srgbClr val="73FDD6">
                  <a:alpha val="50000"/>
                </a:srgbClr>
              </a:gs>
              <a:gs pos="96000">
                <a:srgbClr val="00B05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B9437371-6668-744B-B224-BD35077D9BAB}"/>
              </a:ext>
            </a:extLst>
          </p:cNvPr>
          <p:cNvSpPr/>
          <p:nvPr/>
        </p:nvSpPr>
        <p:spPr>
          <a:xfrm>
            <a:off x="2218715" y="6090720"/>
            <a:ext cx="2550436" cy="496474"/>
          </a:xfrm>
          <a:prstGeom prst="rect">
            <a:avLst/>
          </a:prstGeom>
          <a:gradFill flip="none" rotWithShape="1">
            <a:gsLst>
              <a:gs pos="0">
                <a:srgbClr val="92D050"/>
              </a:gs>
              <a:gs pos="14000">
                <a:srgbClr val="92D050"/>
              </a:gs>
              <a:gs pos="69000">
                <a:srgbClr val="00B050"/>
              </a:gs>
              <a:gs pos="97000">
                <a:srgbClr val="00B05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EA91C14-A30E-8B4A-B0E3-62498707F4F0}"/>
              </a:ext>
            </a:extLst>
          </p:cNvPr>
          <p:cNvSpPr>
            <a:spLocks noGrp="1"/>
          </p:cNvSpPr>
          <p:nvPr>
            <p:ph type="title"/>
          </p:nvPr>
        </p:nvSpPr>
        <p:spPr>
          <a:xfrm>
            <a:off x="13253" y="-47314"/>
            <a:ext cx="11595652" cy="1325563"/>
          </a:xfrm>
        </p:spPr>
        <p:txBody>
          <a:bodyPr/>
          <a:lstStyle/>
          <a:p>
            <a:r>
              <a:rPr kumimoji="1" lang="en-US" altLang="ja-JP" sz="3200" dirty="0"/>
              <a:t>Extended nuclear force (Baryon-Baryon interaction)</a:t>
            </a:r>
            <a:endParaRPr kumimoji="1" lang="ja-JP" altLang="en-US" sz="3200"/>
          </a:p>
        </p:txBody>
      </p:sp>
      <p:grpSp>
        <p:nvGrpSpPr>
          <p:cNvPr id="4" name="グループ化 3">
            <a:extLst>
              <a:ext uri="{FF2B5EF4-FFF2-40B4-BE49-F238E27FC236}">
                <a16:creationId xmlns:a16="http://schemas.microsoft.com/office/drawing/2014/main" id="{D687749A-492C-4442-828C-5CD593D6C710}"/>
              </a:ext>
            </a:extLst>
          </p:cNvPr>
          <p:cNvGrpSpPr/>
          <p:nvPr/>
        </p:nvGrpSpPr>
        <p:grpSpPr>
          <a:xfrm>
            <a:off x="2226696" y="1535812"/>
            <a:ext cx="8176506" cy="1967808"/>
            <a:chOff x="4185822" y="2144889"/>
            <a:chExt cx="8176506" cy="1967808"/>
          </a:xfrm>
        </p:grpSpPr>
        <p:sp>
          <p:nvSpPr>
            <p:cNvPr id="5" name="正方形/長方形 4">
              <a:extLst>
                <a:ext uri="{FF2B5EF4-FFF2-40B4-BE49-F238E27FC236}">
                  <a16:creationId xmlns:a16="http://schemas.microsoft.com/office/drawing/2014/main" id="{FA4C1C59-7928-1C47-B4FB-062EE12325E7}"/>
                </a:ext>
              </a:extLst>
            </p:cNvPr>
            <p:cNvSpPr/>
            <p:nvPr/>
          </p:nvSpPr>
          <p:spPr>
            <a:xfrm>
              <a:off x="9636785" y="2932337"/>
              <a:ext cx="1978566" cy="496474"/>
            </a:xfrm>
            <a:prstGeom prst="rect">
              <a:avLst/>
            </a:prstGeom>
            <a:gradFill flip="none" rotWithShape="1">
              <a:gsLst>
                <a:gs pos="0">
                  <a:srgbClr val="0096FF"/>
                </a:gs>
                <a:gs pos="0">
                  <a:srgbClr val="73FEFF">
                    <a:alpha val="50000"/>
                  </a:srgbClr>
                </a:gs>
                <a:gs pos="58000">
                  <a:srgbClr val="73FDD6">
                    <a:alpha val="50000"/>
                  </a:srgbClr>
                </a:gs>
                <a:gs pos="96000">
                  <a:srgbClr val="00B05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16543AC-628A-9C45-A8AE-FFE3E642068A}"/>
                </a:ext>
              </a:extLst>
            </p:cNvPr>
            <p:cNvSpPr/>
            <p:nvPr/>
          </p:nvSpPr>
          <p:spPr>
            <a:xfrm>
              <a:off x="6732491" y="2929547"/>
              <a:ext cx="2910231" cy="496474"/>
            </a:xfrm>
            <a:prstGeom prst="rect">
              <a:avLst/>
            </a:prstGeom>
            <a:gradFill flip="none" rotWithShape="1">
              <a:gsLst>
                <a:gs pos="0">
                  <a:srgbClr val="00B050">
                    <a:alpha val="50000"/>
                  </a:srgbClr>
                </a:gs>
                <a:gs pos="30000">
                  <a:srgbClr val="92D050">
                    <a:alpha val="50000"/>
                  </a:srgbClr>
                </a:gs>
                <a:gs pos="69000">
                  <a:srgbClr val="D5FC79">
                    <a:alpha val="50000"/>
                  </a:srgbClr>
                </a:gs>
                <a:gs pos="96000">
                  <a:srgbClr val="FFFF0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F443692A-65E9-834F-A1B8-B003853AD6DE}"/>
                </a:ext>
              </a:extLst>
            </p:cNvPr>
            <p:cNvSpPr/>
            <p:nvPr/>
          </p:nvSpPr>
          <p:spPr>
            <a:xfrm>
              <a:off x="4185822" y="2927300"/>
              <a:ext cx="2550436" cy="496474"/>
            </a:xfrm>
            <a:prstGeom prst="rect">
              <a:avLst/>
            </a:prstGeom>
            <a:gradFill flip="none" rotWithShape="1">
              <a:gsLst>
                <a:gs pos="0">
                  <a:srgbClr val="FFFF00">
                    <a:alpha val="50000"/>
                  </a:srgbClr>
                </a:gs>
                <a:gs pos="14000">
                  <a:srgbClr val="FFC000"/>
                </a:gs>
                <a:gs pos="69000">
                  <a:srgbClr val="FF0000"/>
                </a:gs>
                <a:gs pos="97000">
                  <a:srgbClr val="FF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C628A771-5555-2944-9FCD-2A77ECFBB04F}"/>
                </a:ext>
              </a:extLst>
            </p:cNvPr>
            <p:cNvCxnSpPr/>
            <p:nvPr/>
          </p:nvCxnSpPr>
          <p:spPr>
            <a:xfrm>
              <a:off x="4188941" y="3429000"/>
              <a:ext cx="743876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 name="円/楕円 28">
              <a:extLst>
                <a:ext uri="{FF2B5EF4-FFF2-40B4-BE49-F238E27FC236}">
                  <a16:creationId xmlns:a16="http://schemas.microsoft.com/office/drawing/2014/main" id="{BBB8616B-F670-1C45-B832-B7445D4BAD40}"/>
                </a:ext>
              </a:extLst>
            </p:cNvPr>
            <p:cNvSpPr/>
            <p:nvPr/>
          </p:nvSpPr>
          <p:spPr>
            <a:xfrm>
              <a:off x="9649141" y="2652703"/>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 name="円/楕円 14">
              <a:extLst>
                <a:ext uri="{FF2B5EF4-FFF2-40B4-BE49-F238E27FC236}">
                  <a16:creationId xmlns:a16="http://schemas.microsoft.com/office/drawing/2014/main" id="{BAFEA53B-B750-194C-8AA2-634C139B1B4A}"/>
                </a:ext>
              </a:extLst>
            </p:cNvPr>
            <p:cNvSpPr/>
            <p:nvPr/>
          </p:nvSpPr>
          <p:spPr>
            <a:xfrm>
              <a:off x="11003942" y="2652703"/>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11" name="直線コネクタ 10">
              <a:extLst>
                <a:ext uri="{FF2B5EF4-FFF2-40B4-BE49-F238E27FC236}">
                  <a16:creationId xmlns:a16="http://schemas.microsoft.com/office/drawing/2014/main" id="{734970D7-EA5E-AF47-AF2F-75BDBC8A669C}"/>
                </a:ext>
              </a:extLst>
            </p:cNvPr>
            <p:cNvCxnSpPr/>
            <p:nvPr/>
          </p:nvCxnSpPr>
          <p:spPr>
            <a:xfrm>
              <a:off x="9937539" y="2818224"/>
              <a:ext cx="11227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04F72484-C85A-3648-A528-78705976337D}"/>
                </a:ext>
              </a:extLst>
            </p:cNvPr>
            <p:cNvSpPr txBox="1"/>
            <p:nvPr/>
          </p:nvSpPr>
          <p:spPr>
            <a:xfrm>
              <a:off x="10392787" y="2456975"/>
              <a:ext cx="311304"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sp>
          <p:nvSpPr>
            <p:cNvPr id="14" name="円/楕円 28">
              <a:extLst>
                <a:ext uri="{FF2B5EF4-FFF2-40B4-BE49-F238E27FC236}">
                  <a16:creationId xmlns:a16="http://schemas.microsoft.com/office/drawing/2014/main" id="{5BC7DC5A-BBA6-5B48-9358-25C255B9ACCE}"/>
                </a:ext>
              </a:extLst>
            </p:cNvPr>
            <p:cNvSpPr/>
            <p:nvPr/>
          </p:nvSpPr>
          <p:spPr>
            <a:xfrm>
              <a:off x="7151630" y="2657811"/>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5" name="円/楕円 14">
              <a:extLst>
                <a:ext uri="{FF2B5EF4-FFF2-40B4-BE49-F238E27FC236}">
                  <a16:creationId xmlns:a16="http://schemas.microsoft.com/office/drawing/2014/main" id="{DB8555C8-9D9F-634C-BA84-F7BF736A68B0}"/>
                </a:ext>
              </a:extLst>
            </p:cNvPr>
            <p:cNvSpPr/>
            <p:nvPr/>
          </p:nvSpPr>
          <p:spPr>
            <a:xfrm>
              <a:off x="7764593" y="2643054"/>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16" name="直線コネクタ 15">
              <a:extLst>
                <a:ext uri="{FF2B5EF4-FFF2-40B4-BE49-F238E27FC236}">
                  <a16:creationId xmlns:a16="http://schemas.microsoft.com/office/drawing/2014/main" id="{D8C32A23-8090-DF43-BE96-ED58A09EAADA}"/>
                </a:ext>
              </a:extLst>
            </p:cNvPr>
            <p:cNvCxnSpPr>
              <a:cxnSpLocks/>
            </p:cNvCxnSpPr>
            <p:nvPr/>
          </p:nvCxnSpPr>
          <p:spPr>
            <a:xfrm>
              <a:off x="7464742" y="2808575"/>
              <a:ext cx="356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EB07AB63-90DD-9E46-A305-E80EB9DA8BA8}"/>
                </a:ext>
              </a:extLst>
            </p:cNvPr>
            <p:cNvSpPr txBox="1"/>
            <p:nvPr/>
          </p:nvSpPr>
          <p:spPr>
            <a:xfrm>
              <a:off x="8124102" y="2331594"/>
              <a:ext cx="681597" cy="369332"/>
            </a:xfrm>
            <a:prstGeom prst="rect">
              <a:avLst/>
            </a:prstGeom>
            <a:noFill/>
          </p:spPr>
          <p:txBody>
            <a:bodyPr wrap="none" rtlCol="0">
              <a:spAutoFit/>
            </a:bodyPr>
            <a:lstStyle/>
            <a:p>
              <a:r>
                <a:rPr kumimoji="1" lang="en-US" altLang="ja-JP" dirty="0">
                  <a:latin typeface="Symbol" pitchFamily="2" charset="2"/>
                </a:rPr>
                <a:t>2p, s</a:t>
              </a:r>
              <a:endParaRPr kumimoji="1" lang="ja-JP" altLang="en-US">
                <a:latin typeface="Symbol" pitchFamily="2" charset="2"/>
              </a:endParaRPr>
            </a:p>
          </p:txBody>
        </p:sp>
        <p:sp>
          <p:nvSpPr>
            <p:cNvPr id="19" name="円/楕円 28">
              <a:extLst>
                <a:ext uri="{FF2B5EF4-FFF2-40B4-BE49-F238E27FC236}">
                  <a16:creationId xmlns:a16="http://schemas.microsoft.com/office/drawing/2014/main" id="{C7F6C948-6CA5-E640-8CCD-23686F191703}"/>
                </a:ext>
              </a:extLst>
            </p:cNvPr>
            <p:cNvSpPr/>
            <p:nvPr/>
          </p:nvSpPr>
          <p:spPr>
            <a:xfrm>
              <a:off x="5205177" y="2649311"/>
              <a:ext cx="337826" cy="337826"/>
            </a:xfrm>
            <a:prstGeom prst="ellipse">
              <a:avLst/>
            </a:prstGeom>
            <a:gradFill flip="none" rotWithShape="1">
              <a:gsLst>
                <a:gs pos="0">
                  <a:srgbClr val="FFFFFF"/>
                </a:gs>
                <a:gs pos="23000">
                  <a:srgbClr val="92D050"/>
                </a:gs>
                <a:gs pos="69000">
                  <a:srgbClr val="00B050"/>
                </a:gs>
                <a:gs pos="97000">
                  <a:srgbClr val="00B050"/>
                </a:gs>
              </a:gsLst>
              <a:path path="circle">
                <a:fillToRect l="37721" t="-19636" r="62278" b="119636"/>
              </a:path>
            </a:gra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20" name="円/楕円 14">
              <a:extLst>
                <a:ext uri="{FF2B5EF4-FFF2-40B4-BE49-F238E27FC236}">
                  <a16:creationId xmlns:a16="http://schemas.microsoft.com/office/drawing/2014/main" id="{0025AA19-9EBC-AE45-825B-E6A6BB5F3C16}"/>
                </a:ext>
              </a:extLst>
            </p:cNvPr>
            <p:cNvSpPr/>
            <p:nvPr/>
          </p:nvSpPr>
          <p:spPr>
            <a:xfrm>
              <a:off x="5428736" y="2649311"/>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22" name="テキスト ボックス 21">
              <a:extLst>
                <a:ext uri="{FF2B5EF4-FFF2-40B4-BE49-F238E27FC236}">
                  <a16:creationId xmlns:a16="http://schemas.microsoft.com/office/drawing/2014/main" id="{D4C8CED9-FDEA-634B-8B0B-784AADE33388}"/>
                </a:ext>
              </a:extLst>
            </p:cNvPr>
            <p:cNvSpPr txBox="1"/>
            <p:nvPr/>
          </p:nvSpPr>
          <p:spPr>
            <a:xfrm>
              <a:off x="5721648" y="2144889"/>
              <a:ext cx="585417" cy="369332"/>
            </a:xfrm>
            <a:prstGeom prst="rect">
              <a:avLst/>
            </a:prstGeom>
            <a:noFill/>
          </p:spPr>
          <p:txBody>
            <a:bodyPr wrap="none" rtlCol="0">
              <a:spAutoFit/>
            </a:bodyPr>
            <a:lstStyle/>
            <a:p>
              <a:r>
                <a:rPr kumimoji="1" lang="en-US" altLang="ja-JP" dirty="0">
                  <a:latin typeface="Symbol" pitchFamily="2" charset="2"/>
                </a:rPr>
                <a:t>w, r</a:t>
              </a:r>
              <a:endParaRPr kumimoji="1" lang="ja-JP" altLang="en-US">
                <a:latin typeface="Symbol" pitchFamily="2" charset="2"/>
              </a:endParaRPr>
            </a:p>
          </p:txBody>
        </p:sp>
        <p:sp>
          <p:nvSpPr>
            <p:cNvPr id="23" name="テキスト ボックス 22">
              <a:extLst>
                <a:ext uri="{FF2B5EF4-FFF2-40B4-BE49-F238E27FC236}">
                  <a16:creationId xmlns:a16="http://schemas.microsoft.com/office/drawing/2014/main" id="{38E9E74C-C202-A148-9D73-26515E35DAD2}"/>
                </a:ext>
              </a:extLst>
            </p:cNvPr>
            <p:cNvSpPr txBox="1"/>
            <p:nvPr/>
          </p:nvSpPr>
          <p:spPr>
            <a:xfrm>
              <a:off x="5732886" y="2472304"/>
              <a:ext cx="1055097" cy="369332"/>
            </a:xfrm>
            <a:prstGeom prst="rect">
              <a:avLst/>
            </a:prstGeom>
            <a:noFill/>
          </p:spPr>
          <p:txBody>
            <a:bodyPr wrap="none" rtlCol="0">
              <a:spAutoFit/>
            </a:bodyPr>
            <a:lstStyle/>
            <a:p>
              <a:r>
                <a:rPr lang="en-US" altLang="ja-JP" dirty="0"/>
                <a:t>quark</a:t>
              </a:r>
              <a:r>
                <a:rPr kumimoji="1" lang="ja-JP" altLang="en-US"/>
                <a:t>？</a:t>
              </a:r>
            </a:p>
          </p:txBody>
        </p:sp>
        <p:cxnSp>
          <p:nvCxnSpPr>
            <p:cNvPr id="24" name="直線コネクタ 23">
              <a:extLst>
                <a:ext uri="{FF2B5EF4-FFF2-40B4-BE49-F238E27FC236}">
                  <a16:creationId xmlns:a16="http://schemas.microsoft.com/office/drawing/2014/main" id="{BA012D83-5148-E148-9D3C-F55323432205}"/>
                </a:ext>
              </a:extLst>
            </p:cNvPr>
            <p:cNvCxnSpPr/>
            <p:nvPr/>
          </p:nvCxnSpPr>
          <p:spPr>
            <a:xfrm>
              <a:off x="6736260" y="3163330"/>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7AFCA21-0B12-984C-8046-BCAD9F6E61AE}"/>
                </a:ext>
              </a:extLst>
            </p:cNvPr>
            <p:cNvCxnSpPr/>
            <p:nvPr/>
          </p:nvCxnSpPr>
          <p:spPr>
            <a:xfrm>
              <a:off x="9642731" y="3169508"/>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B13D053B-3661-8246-B85B-A9BEB8077238}"/>
                </a:ext>
              </a:extLst>
            </p:cNvPr>
            <p:cNvSpPr txBox="1"/>
            <p:nvPr/>
          </p:nvSpPr>
          <p:spPr>
            <a:xfrm>
              <a:off x="10824728" y="3583312"/>
              <a:ext cx="1537600" cy="369332"/>
            </a:xfrm>
            <a:prstGeom prst="rect">
              <a:avLst/>
            </a:prstGeom>
            <a:noFill/>
          </p:spPr>
          <p:txBody>
            <a:bodyPr wrap="none" rtlCol="0">
              <a:spAutoFit/>
            </a:bodyPr>
            <a:lstStyle/>
            <a:p>
              <a:r>
                <a:rPr kumimoji="1" lang="en-US" altLang="ja-JP" dirty="0"/>
                <a:t>NN distance</a:t>
              </a:r>
              <a:endParaRPr kumimoji="1" lang="ja-JP" altLang="en-US"/>
            </a:p>
          </p:txBody>
        </p:sp>
        <p:sp>
          <p:nvSpPr>
            <p:cNvPr id="27" name="テキスト ボックス 26">
              <a:extLst>
                <a:ext uri="{FF2B5EF4-FFF2-40B4-BE49-F238E27FC236}">
                  <a16:creationId xmlns:a16="http://schemas.microsoft.com/office/drawing/2014/main" id="{96284D1C-CBB1-CE45-B891-6ED612C944EE}"/>
                </a:ext>
              </a:extLst>
            </p:cNvPr>
            <p:cNvSpPr txBox="1"/>
            <p:nvPr/>
          </p:nvSpPr>
          <p:spPr>
            <a:xfrm>
              <a:off x="6402300" y="3694547"/>
              <a:ext cx="704039" cy="369332"/>
            </a:xfrm>
            <a:prstGeom prst="rect">
              <a:avLst/>
            </a:prstGeom>
            <a:noFill/>
          </p:spPr>
          <p:txBody>
            <a:bodyPr wrap="none" rtlCol="0">
              <a:spAutoFit/>
            </a:bodyPr>
            <a:lstStyle/>
            <a:p>
              <a:r>
                <a:rPr kumimoji="1" lang="en-US" altLang="ja-JP" dirty="0"/>
                <a:t>1 </a:t>
              </a:r>
              <a:r>
                <a:rPr kumimoji="1" lang="en-US" altLang="ja-JP" dirty="0" err="1"/>
                <a:t>fm</a:t>
              </a:r>
              <a:endParaRPr kumimoji="1" lang="ja-JP" altLang="en-US"/>
            </a:p>
          </p:txBody>
        </p:sp>
        <p:sp>
          <p:nvSpPr>
            <p:cNvPr id="28" name="テキスト ボックス 27">
              <a:extLst>
                <a:ext uri="{FF2B5EF4-FFF2-40B4-BE49-F238E27FC236}">
                  <a16:creationId xmlns:a16="http://schemas.microsoft.com/office/drawing/2014/main" id="{2895544F-E892-E146-AC4A-7A80AD617DD4}"/>
                </a:ext>
              </a:extLst>
            </p:cNvPr>
            <p:cNvSpPr txBox="1"/>
            <p:nvPr/>
          </p:nvSpPr>
          <p:spPr>
            <a:xfrm>
              <a:off x="9282928" y="3743365"/>
              <a:ext cx="704039" cy="369332"/>
            </a:xfrm>
            <a:prstGeom prst="rect">
              <a:avLst/>
            </a:prstGeom>
            <a:noFill/>
          </p:spPr>
          <p:txBody>
            <a:bodyPr wrap="none" rtlCol="0">
              <a:spAutoFit/>
            </a:bodyPr>
            <a:lstStyle/>
            <a:p>
              <a:r>
                <a:rPr lang="en-US" altLang="ja-JP" dirty="0"/>
                <a:t>2</a:t>
              </a:r>
              <a:r>
                <a:rPr kumimoji="1" lang="en-US" altLang="ja-JP" dirty="0"/>
                <a:t> </a:t>
              </a:r>
              <a:r>
                <a:rPr kumimoji="1" lang="en-US" altLang="ja-JP" dirty="0" err="1"/>
                <a:t>fm</a:t>
              </a:r>
              <a:endParaRPr kumimoji="1" lang="ja-JP" altLang="en-US"/>
            </a:p>
          </p:txBody>
        </p:sp>
        <p:pic>
          <p:nvPicPr>
            <p:cNvPr id="29" name="図 28">
              <a:extLst>
                <a:ext uri="{FF2B5EF4-FFF2-40B4-BE49-F238E27FC236}">
                  <a16:creationId xmlns:a16="http://schemas.microsoft.com/office/drawing/2014/main" id="{AD7C2CC6-416D-7F41-8CDC-F515E78D8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5141082" y="2272714"/>
              <a:ext cx="320578" cy="483013"/>
            </a:xfrm>
            <a:prstGeom prst="rect">
              <a:avLst/>
            </a:prstGeom>
          </p:spPr>
        </p:pic>
        <p:pic>
          <p:nvPicPr>
            <p:cNvPr id="30" name="図 29">
              <a:extLst>
                <a:ext uri="{FF2B5EF4-FFF2-40B4-BE49-F238E27FC236}">
                  <a16:creationId xmlns:a16="http://schemas.microsoft.com/office/drawing/2014/main" id="{15F36B76-F941-584F-8E87-98DF6C3CFC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5429481" y="2314221"/>
              <a:ext cx="320578" cy="483013"/>
            </a:xfrm>
            <a:prstGeom prst="rect">
              <a:avLst/>
            </a:prstGeom>
          </p:spPr>
        </p:pic>
        <p:pic>
          <p:nvPicPr>
            <p:cNvPr id="31" name="図 30">
              <a:extLst>
                <a:ext uri="{FF2B5EF4-FFF2-40B4-BE49-F238E27FC236}">
                  <a16:creationId xmlns:a16="http://schemas.microsoft.com/office/drawing/2014/main" id="{F0CD7284-773C-C847-9476-828EBD450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7112305" y="2294848"/>
              <a:ext cx="320578" cy="483013"/>
            </a:xfrm>
            <a:prstGeom prst="rect">
              <a:avLst/>
            </a:prstGeom>
          </p:spPr>
        </p:pic>
        <p:pic>
          <p:nvPicPr>
            <p:cNvPr id="32" name="図 31">
              <a:extLst>
                <a:ext uri="{FF2B5EF4-FFF2-40B4-BE49-F238E27FC236}">
                  <a16:creationId xmlns:a16="http://schemas.microsoft.com/office/drawing/2014/main" id="{23791A12-8E92-8A40-8A10-F6167F19B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7720883" y="2246649"/>
              <a:ext cx="320578" cy="483013"/>
            </a:xfrm>
            <a:prstGeom prst="rect">
              <a:avLst/>
            </a:prstGeom>
          </p:spPr>
        </p:pic>
        <p:pic>
          <p:nvPicPr>
            <p:cNvPr id="33" name="図 32">
              <a:extLst>
                <a:ext uri="{FF2B5EF4-FFF2-40B4-BE49-F238E27FC236}">
                  <a16:creationId xmlns:a16="http://schemas.microsoft.com/office/drawing/2014/main" id="{6B5DE2F8-17FB-AA4D-BAB6-97E37D6A23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9582566" y="2285955"/>
              <a:ext cx="320578" cy="483013"/>
            </a:xfrm>
            <a:prstGeom prst="rect">
              <a:avLst/>
            </a:prstGeom>
          </p:spPr>
        </p:pic>
        <p:pic>
          <p:nvPicPr>
            <p:cNvPr id="34" name="図 33">
              <a:extLst>
                <a:ext uri="{FF2B5EF4-FFF2-40B4-BE49-F238E27FC236}">
                  <a16:creationId xmlns:a16="http://schemas.microsoft.com/office/drawing/2014/main" id="{3B921583-7271-2849-AD98-D4115BF24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10995439" y="2262353"/>
              <a:ext cx="320578" cy="483013"/>
            </a:xfrm>
            <a:prstGeom prst="rect">
              <a:avLst/>
            </a:prstGeom>
          </p:spPr>
        </p:pic>
      </p:grpSp>
      <p:sp>
        <p:nvSpPr>
          <p:cNvPr id="37" name="正方形/長方形 36">
            <a:extLst>
              <a:ext uri="{FF2B5EF4-FFF2-40B4-BE49-F238E27FC236}">
                <a16:creationId xmlns:a16="http://schemas.microsoft.com/office/drawing/2014/main" id="{C5194DF8-01B6-AE48-BF5C-DBC2B73A13C3}"/>
              </a:ext>
            </a:extLst>
          </p:cNvPr>
          <p:cNvSpPr/>
          <p:nvPr/>
        </p:nvSpPr>
        <p:spPr>
          <a:xfrm>
            <a:off x="7690017" y="4864471"/>
            <a:ext cx="1966210" cy="496474"/>
          </a:xfrm>
          <a:prstGeom prst="rect">
            <a:avLst/>
          </a:prstGeom>
          <a:gradFill flip="none" rotWithShape="1">
            <a:gsLst>
              <a:gs pos="0">
                <a:srgbClr val="00B050">
                  <a:alpha val="50000"/>
                </a:srgbClr>
              </a:gs>
              <a:gs pos="30000">
                <a:srgbClr val="92D050">
                  <a:alpha val="50000"/>
                </a:srgbClr>
              </a:gs>
              <a:gs pos="69000">
                <a:srgbClr val="D5FC79">
                  <a:alpha val="50000"/>
                </a:srgbClr>
              </a:gs>
              <a:gs pos="96000">
                <a:srgbClr val="FFFF00">
                  <a:alpha val="5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8CCAD090-E0DA-994D-BA43-136FC3D238D0}"/>
              </a:ext>
            </a:extLst>
          </p:cNvPr>
          <p:cNvSpPr/>
          <p:nvPr/>
        </p:nvSpPr>
        <p:spPr>
          <a:xfrm>
            <a:off x="2226696" y="4862302"/>
            <a:ext cx="5463319" cy="496474"/>
          </a:xfrm>
          <a:prstGeom prst="rect">
            <a:avLst/>
          </a:prstGeom>
          <a:gradFill flip="none" rotWithShape="1">
            <a:gsLst>
              <a:gs pos="0">
                <a:srgbClr val="FFFF00">
                  <a:alpha val="50000"/>
                </a:srgbClr>
              </a:gs>
              <a:gs pos="14000">
                <a:srgbClr val="FFC000"/>
              </a:gs>
              <a:gs pos="69000">
                <a:srgbClr val="FF0000"/>
              </a:gs>
              <a:gs pos="97000">
                <a:srgbClr val="9411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矢印コネクタ 38">
            <a:extLst>
              <a:ext uri="{FF2B5EF4-FFF2-40B4-BE49-F238E27FC236}">
                <a16:creationId xmlns:a16="http://schemas.microsoft.com/office/drawing/2014/main" id="{DE18259B-A647-094B-9895-710B64412490}"/>
              </a:ext>
            </a:extLst>
          </p:cNvPr>
          <p:cNvCxnSpPr/>
          <p:nvPr/>
        </p:nvCxnSpPr>
        <p:spPr>
          <a:xfrm>
            <a:off x="2229816" y="5364002"/>
            <a:ext cx="743876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1" name="円/楕円 14">
            <a:extLst>
              <a:ext uri="{FF2B5EF4-FFF2-40B4-BE49-F238E27FC236}">
                <a16:creationId xmlns:a16="http://schemas.microsoft.com/office/drawing/2014/main" id="{34A98394-51EC-4444-90EE-15C911D5B3A2}"/>
              </a:ext>
            </a:extLst>
          </p:cNvPr>
          <p:cNvSpPr/>
          <p:nvPr/>
        </p:nvSpPr>
        <p:spPr>
          <a:xfrm>
            <a:off x="9044817" y="4587705"/>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42" name="直線コネクタ 41">
            <a:extLst>
              <a:ext uri="{FF2B5EF4-FFF2-40B4-BE49-F238E27FC236}">
                <a16:creationId xmlns:a16="http://schemas.microsoft.com/office/drawing/2014/main" id="{B35AE84E-EBB5-B34D-A8F5-BC7D04D78961}"/>
              </a:ext>
            </a:extLst>
          </p:cNvPr>
          <p:cNvCxnSpPr/>
          <p:nvPr/>
        </p:nvCxnSpPr>
        <p:spPr>
          <a:xfrm>
            <a:off x="7978414" y="4753226"/>
            <a:ext cx="11227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6EB4BA8-AB10-474B-984F-C41230BEAAD1}"/>
              </a:ext>
            </a:extLst>
          </p:cNvPr>
          <p:cNvSpPr txBox="1"/>
          <p:nvPr/>
        </p:nvSpPr>
        <p:spPr>
          <a:xfrm>
            <a:off x="7499269" y="3691124"/>
            <a:ext cx="1452577" cy="369332"/>
          </a:xfrm>
          <a:prstGeom prst="rect">
            <a:avLst/>
          </a:prstGeom>
          <a:noFill/>
        </p:spPr>
        <p:txBody>
          <a:bodyPr wrap="none" rtlCol="0">
            <a:spAutoFit/>
          </a:bodyPr>
          <a:lstStyle/>
          <a:p>
            <a:r>
              <a:rPr kumimoji="1" lang="en-US" altLang="ja-JP" dirty="0"/>
              <a:t>Long range</a:t>
            </a:r>
            <a:endParaRPr kumimoji="1" lang="ja-JP" altLang="en-US"/>
          </a:p>
        </p:txBody>
      </p:sp>
      <p:sp>
        <p:nvSpPr>
          <p:cNvPr id="44" name="テキスト ボックス 43">
            <a:extLst>
              <a:ext uri="{FF2B5EF4-FFF2-40B4-BE49-F238E27FC236}">
                <a16:creationId xmlns:a16="http://schemas.microsoft.com/office/drawing/2014/main" id="{6135B550-867E-9C47-ADE6-9C46EE6BBEC1}"/>
              </a:ext>
            </a:extLst>
          </p:cNvPr>
          <p:cNvSpPr txBox="1"/>
          <p:nvPr/>
        </p:nvSpPr>
        <p:spPr>
          <a:xfrm>
            <a:off x="8412949" y="4308399"/>
            <a:ext cx="311304" cy="369332"/>
          </a:xfrm>
          <a:prstGeom prst="rect">
            <a:avLst/>
          </a:prstGeom>
          <a:noFill/>
        </p:spPr>
        <p:txBody>
          <a:bodyPr wrap="none" rtlCol="0">
            <a:spAutoFit/>
          </a:bodyPr>
          <a:lstStyle/>
          <a:p>
            <a:r>
              <a:rPr kumimoji="1" lang="en-US" altLang="ja-JP" dirty="0">
                <a:latin typeface="Symbol" pitchFamily="2" charset="2"/>
              </a:rPr>
              <a:t>p</a:t>
            </a:r>
            <a:endParaRPr kumimoji="1" lang="ja-JP" altLang="en-US">
              <a:latin typeface="Symbol" pitchFamily="2" charset="2"/>
            </a:endParaRPr>
          </a:p>
        </p:txBody>
      </p:sp>
      <p:sp>
        <p:nvSpPr>
          <p:cNvPr id="46" name="円/楕円 45">
            <a:extLst>
              <a:ext uri="{FF2B5EF4-FFF2-40B4-BE49-F238E27FC236}">
                <a16:creationId xmlns:a16="http://schemas.microsoft.com/office/drawing/2014/main" id="{0C54BE34-1B00-1A41-B3A2-5384FE92B6C2}"/>
              </a:ext>
            </a:extLst>
          </p:cNvPr>
          <p:cNvSpPr/>
          <p:nvPr/>
        </p:nvSpPr>
        <p:spPr>
          <a:xfrm>
            <a:off x="5805468" y="4578056"/>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47" name="直線コネクタ 46">
            <a:extLst>
              <a:ext uri="{FF2B5EF4-FFF2-40B4-BE49-F238E27FC236}">
                <a16:creationId xmlns:a16="http://schemas.microsoft.com/office/drawing/2014/main" id="{1D5529EA-5C8E-3143-AC17-3430437E0599}"/>
              </a:ext>
            </a:extLst>
          </p:cNvPr>
          <p:cNvCxnSpPr>
            <a:cxnSpLocks/>
          </p:cNvCxnSpPr>
          <p:nvPr/>
        </p:nvCxnSpPr>
        <p:spPr>
          <a:xfrm>
            <a:off x="5505617" y="4743577"/>
            <a:ext cx="3561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35583FAD-0833-454E-B50C-4F13FEB4212E}"/>
              </a:ext>
            </a:extLst>
          </p:cNvPr>
          <p:cNvSpPr txBox="1"/>
          <p:nvPr/>
        </p:nvSpPr>
        <p:spPr>
          <a:xfrm>
            <a:off x="4569260" y="3693827"/>
            <a:ext cx="2366289" cy="369332"/>
          </a:xfrm>
          <a:prstGeom prst="rect">
            <a:avLst/>
          </a:prstGeom>
          <a:noFill/>
        </p:spPr>
        <p:txBody>
          <a:bodyPr wrap="none" rtlCol="0">
            <a:spAutoFit/>
          </a:bodyPr>
          <a:lstStyle/>
          <a:p>
            <a:r>
              <a:rPr kumimoji="1" lang="en-US" altLang="ja-JP" dirty="0"/>
              <a:t>Intermediate range</a:t>
            </a:r>
            <a:endParaRPr kumimoji="1" lang="ja-JP" altLang="en-US"/>
          </a:p>
        </p:txBody>
      </p:sp>
      <p:sp>
        <p:nvSpPr>
          <p:cNvPr id="49" name="テキスト ボックス 48">
            <a:extLst>
              <a:ext uri="{FF2B5EF4-FFF2-40B4-BE49-F238E27FC236}">
                <a16:creationId xmlns:a16="http://schemas.microsoft.com/office/drawing/2014/main" id="{7E4151B8-DEFD-DF46-BB7C-0AC7CD8D81C7}"/>
              </a:ext>
            </a:extLst>
          </p:cNvPr>
          <p:cNvSpPr txBox="1"/>
          <p:nvPr/>
        </p:nvSpPr>
        <p:spPr>
          <a:xfrm>
            <a:off x="5524434" y="3879360"/>
            <a:ext cx="797013" cy="369332"/>
          </a:xfrm>
          <a:prstGeom prst="rect">
            <a:avLst/>
          </a:prstGeom>
          <a:noFill/>
        </p:spPr>
        <p:txBody>
          <a:bodyPr wrap="none" rtlCol="0">
            <a:spAutoFit/>
          </a:bodyPr>
          <a:lstStyle/>
          <a:p>
            <a:r>
              <a:rPr kumimoji="1" lang="en-US" altLang="ja-JP" dirty="0">
                <a:latin typeface="Symbol" pitchFamily="2" charset="2"/>
              </a:rPr>
              <a:t>2p, s, </a:t>
            </a:r>
            <a:endParaRPr kumimoji="1" lang="ja-JP" altLang="en-US">
              <a:latin typeface="Symbol" pitchFamily="2" charset="2"/>
            </a:endParaRPr>
          </a:p>
        </p:txBody>
      </p:sp>
      <p:sp>
        <p:nvSpPr>
          <p:cNvPr id="51" name="円/楕円 14">
            <a:extLst>
              <a:ext uri="{FF2B5EF4-FFF2-40B4-BE49-F238E27FC236}">
                <a16:creationId xmlns:a16="http://schemas.microsoft.com/office/drawing/2014/main" id="{E8ED97DE-1342-DF46-AFD4-5BAA9BF52C9D}"/>
              </a:ext>
            </a:extLst>
          </p:cNvPr>
          <p:cNvSpPr/>
          <p:nvPr/>
        </p:nvSpPr>
        <p:spPr>
          <a:xfrm>
            <a:off x="3469611" y="4584313"/>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52" name="テキスト ボックス 51">
            <a:extLst>
              <a:ext uri="{FF2B5EF4-FFF2-40B4-BE49-F238E27FC236}">
                <a16:creationId xmlns:a16="http://schemas.microsoft.com/office/drawing/2014/main" id="{C5317CBF-ABDC-0949-9524-E90BCF43FB16}"/>
              </a:ext>
            </a:extLst>
          </p:cNvPr>
          <p:cNvSpPr txBox="1"/>
          <p:nvPr/>
        </p:nvSpPr>
        <p:spPr>
          <a:xfrm>
            <a:off x="2400600" y="3846721"/>
            <a:ext cx="1516762" cy="369332"/>
          </a:xfrm>
          <a:prstGeom prst="rect">
            <a:avLst/>
          </a:prstGeom>
          <a:noFill/>
        </p:spPr>
        <p:txBody>
          <a:bodyPr wrap="none" rtlCol="0">
            <a:spAutoFit/>
          </a:bodyPr>
          <a:lstStyle/>
          <a:p>
            <a:r>
              <a:rPr lang="en-US" altLang="ja-JP" dirty="0"/>
              <a:t>Short range</a:t>
            </a:r>
            <a:endParaRPr kumimoji="1" lang="ja-JP" altLang="en-US"/>
          </a:p>
        </p:txBody>
      </p:sp>
      <p:sp>
        <p:nvSpPr>
          <p:cNvPr id="53" name="テキスト ボックス 52">
            <a:extLst>
              <a:ext uri="{FF2B5EF4-FFF2-40B4-BE49-F238E27FC236}">
                <a16:creationId xmlns:a16="http://schemas.microsoft.com/office/drawing/2014/main" id="{BAC971EB-4419-BE44-B232-1806A2725AF1}"/>
              </a:ext>
            </a:extLst>
          </p:cNvPr>
          <p:cNvSpPr txBox="1"/>
          <p:nvPr/>
        </p:nvSpPr>
        <p:spPr>
          <a:xfrm>
            <a:off x="3762192" y="3819941"/>
            <a:ext cx="585417" cy="646331"/>
          </a:xfrm>
          <a:prstGeom prst="rect">
            <a:avLst/>
          </a:prstGeom>
          <a:noFill/>
        </p:spPr>
        <p:txBody>
          <a:bodyPr wrap="none" rtlCol="0">
            <a:spAutoFit/>
          </a:bodyPr>
          <a:lstStyle/>
          <a:p>
            <a:r>
              <a:rPr kumimoji="1" lang="en-US" altLang="ja-JP" dirty="0">
                <a:latin typeface="Symbol" pitchFamily="2" charset="2"/>
              </a:rPr>
              <a:t>w, r</a:t>
            </a:r>
          </a:p>
          <a:p>
            <a:r>
              <a:rPr kumimoji="1" lang="en-US" altLang="ja-JP" dirty="0">
                <a:latin typeface="Symbol" pitchFamily="2" charset="2"/>
              </a:rPr>
              <a:t>K</a:t>
            </a:r>
            <a:r>
              <a:rPr kumimoji="1" lang="en-US" altLang="ja-JP" baseline="30000" dirty="0">
                <a:latin typeface="Symbol" pitchFamily="2" charset="2"/>
              </a:rPr>
              <a:t>*</a:t>
            </a:r>
            <a:endParaRPr kumimoji="1" lang="ja-JP" altLang="en-US" baseline="30000">
              <a:latin typeface="Symbol" pitchFamily="2" charset="2"/>
            </a:endParaRPr>
          </a:p>
        </p:txBody>
      </p:sp>
      <p:sp>
        <p:nvSpPr>
          <p:cNvPr id="54" name="テキスト ボックス 53">
            <a:extLst>
              <a:ext uri="{FF2B5EF4-FFF2-40B4-BE49-F238E27FC236}">
                <a16:creationId xmlns:a16="http://schemas.microsoft.com/office/drawing/2014/main" id="{984021DF-CF27-8549-8AEA-63C652F2D766}"/>
              </a:ext>
            </a:extLst>
          </p:cNvPr>
          <p:cNvSpPr txBox="1"/>
          <p:nvPr/>
        </p:nvSpPr>
        <p:spPr>
          <a:xfrm>
            <a:off x="3736247" y="4433950"/>
            <a:ext cx="1055097" cy="369332"/>
          </a:xfrm>
          <a:prstGeom prst="rect">
            <a:avLst/>
          </a:prstGeom>
          <a:noFill/>
        </p:spPr>
        <p:txBody>
          <a:bodyPr wrap="none" rtlCol="0">
            <a:spAutoFit/>
          </a:bodyPr>
          <a:lstStyle/>
          <a:p>
            <a:r>
              <a:rPr lang="en-US" altLang="ja-JP" dirty="0"/>
              <a:t>quark</a:t>
            </a:r>
            <a:r>
              <a:rPr kumimoji="1" lang="ja-JP" altLang="en-US"/>
              <a:t>？</a:t>
            </a:r>
          </a:p>
        </p:txBody>
      </p:sp>
      <p:cxnSp>
        <p:nvCxnSpPr>
          <p:cNvPr id="55" name="直線コネクタ 54">
            <a:extLst>
              <a:ext uri="{FF2B5EF4-FFF2-40B4-BE49-F238E27FC236}">
                <a16:creationId xmlns:a16="http://schemas.microsoft.com/office/drawing/2014/main" id="{BA5EC07D-29CC-A541-A77F-36DB2478DF13}"/>
              </a:ext>
            </a:extLst>
          </p:cNvPr>
          <p:cNvCxnSpPr/>
          <p:nvPr/>
        </p:nvCxnSpPr>
        <p:spPr>
          <a:xfrm>
            <a:off x="4777135" y="5098332"/>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E3E074A2-2E02-5044-9D1D-4D21DCF72825}"/>
              </a:ext>
            </a:extLst>
          </p:cNvPr>
          <p:cNvCxnSpPr/>
          <p:nvPr/>
        </p:nvCxnSpPr>
        <p:spPr>
          <a:xfrm>
            <a:off x="7683606" y="5104510"/>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8E58CA86-00DE-E648-A2DC-9EB3E6527FFA}"/>
              </a:ext>
            </a:extLst>
          </p:cNvPr>
          <p:cNvSpPr txBox="1"/>
          <p:nvPr/>
        </p:nvSpPr>
        <p:spPr>
          <a:xfrm>
            <a:off x="8865603" y="5518314"/>
            <a:ext cx="3215945" cy="369332"/>
          </a:xfrm>
          <a:prstGeom prst="rect">
            <a:avLst/>
          </a:prstGeom>
          <a:noFill/>
        </p:spPr>
        <p:txBody>
          <a:bodyPr wrap="none" rtlCol="0">
            <a:spAutoFit/>
          </a:bodyPr>
          <a:lstStyle/>
          <a:p>
            <a:r>
              <a:rPr lang="en-US" altLang="ja-JP" dirty="0"/>
              <a:t>Distance between particles</a:t>
            </a:r>
            <a:endParaRPr kumimoji="1" lang="ja-JP" altLang="en-US"/>
          </a:p>
        </p:txBody>
      </p:sp>
      <p:sp>
        <p:nvSpPr>
          <p:cNvPr id="58" name="テキスト ボックス 57">
            <a:extLst>
              <a:ext uri="{FF2B5EF4-FFF2-40B4-BE49-F238E27FC236}">
                <a16:creationId xmlns:a16="http://schemas.microsoft.com/office/drawing/2014/main" id="{48DD1168-137A-EE4B-A076-367EDB293AF8}"/>
              </a:ext>
            </a:extLst>
          </p:cNvPr>
          <p:cNvSpPr txBox="1"/>
          <p:nvPr/>
        </p:nvSpPr>
        <p:spPr>
          <a:xfrm>
            <a:off x="4443175" y="5629549"/>
            <a:ext cx="704039" cy="369332"/>
          </a:xfrm>
          <a:prstGeom prst="rect">
            <a:avLst/>
          </a:prstGeom>
          <a:noFill/>
        </p:spPr>
        <p:txBody>
          <a:bodyPr wrap="none" rtlCol="0">
            <a:spAutoFit/>
          </a:bodyPr>
          <a:lstStyle/>
          <a:p>
            <a:r>
              <a:rPr kumimoji="1" lang="en-US" altLang="ja-JP" dirty="0"/>
              <a:t>1 </a:t>
            </a:r>
            <a:r>
              <a:rPr kumimoji="1" lang="en-US" altLang="ja-JP" dirty="0" err="1"/>
              <a:t>fm</a:t>
            </a:r>
            <a:endParaRPr kumimoji="1" lang="ja-JP" altLang="en-US"/>
          </a:p>
        </p:txBody>
      </p:sp>
      <p:sp>
        <p:nvSpPr>
          <p:cNvPr id="59" name="テキスト ボックス 58">
            <a:extLst>
              <a:ext uri="{FF2B5EF4-FFF2-40B4-BE49-F238E27FC236}">
                <a16:creationId xmlns:a16="http://schemas.microsoft.com/office/drawing/2014/main" id="{BC2407C2-AD33-9246-AB55-3D44B56EDD33}"/>
              </a:ext>
            </a:extLst>
          </p:cNvPr>
          <p:cNvSpPr txBox="1"/>
          <p:nvPr/>
        </p:nvSpPr>
        <p:spPr>
          <a:xfrm>
            <a:off x="7323803" y="5678367"/>
            <a:ext cx="704039" cy="369332"/>
          </a:xfrm>
          <a:prstGeom prst="rect">
            <a:avLst/>
          </a:prstGeom>
          <a:noFill/>
        </p:spPr>
        <p:txBody>
          <a:bodyPr wrap="none" rtlCol="0">
            <a:spAutoFit/>
          </a:bodyPr>
          <a:lstStyle/>
          <a:p>
            <a:r>
              <a:rPr lang="en-US" altLang="ja-JP" dirty="0"/>
              <a:t>2</a:t>
            </a:r>
            <a:r>
              <a:rPr kumimoji="1" lang="en-US" altLang="ja-JP" dirty="0"/>
              <a:t> </a:t>
            </a:r>
            <a:r>
              <a:rPr kumimoji="1" lang="en-US" altLang="ja-JP" dirty="0" err="1"/>
              <a:t>fm</a:t>
            </a:r>
            <a:endParaRPr kumimoji="1" lang="ja-JP" altLang="en-US"/>
          </a:p>
        </p:txBody>
      </p:sp>
      <p:pic>
        <p:nvPicPr>
          <p:cNvPr id="61" name="図 60">
            <a:extLst>
              <a:ext uri="{FF2B5EF4-FFF2-40B4-BE49-F238E27FC236}">
                <a16:creationId xmlns:a16="http://schemas.microsoft.com/office/drawing/2014/main" id="{01FA3B01-0B33-9549-A558-33C738EB1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3470356" y="4249223"/>
            <a:ext cx="320578" cy="483013"/>
          </a:xfrm>
          <a:prstGeom prst="rect">
            <a:avLst/>
          </a:prstGeom>
        </p:spPr>
      </p:pic>
      <p:pic>
        <p:nvPicPr>
          <p:cNvPr id="63" name="図 62">
            <a:extLst>
              <a:ext uri="{FF2B5EF4-FFF2-40B4-BE49-F238E27FC236}">
                <a16:creationId xmlns:a16="http://schemas.microsoft.com/office/drawing/2014/main" id="{DEA34958-9F1D-044B-8152-30F2E1E4F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5761758" y="4181651"/>
            <a:ext cx="320578" cy="483013"/>
          </a:xfrm>
          <a:prstGeom prst="rect">
            <a:avLst/>
          </a:prstGeom>
        </p:spPr>
      </p:pic>
      <p:pic>
        <p:nvPicPr>
          <p:cNvPr id="65" name="図 64">
            <a:extLst>
              <a:ext uri="{FF2B5EF4-FFF2-40B4-BE49-F238E27FC236}">
                <a16:creationId xmlns:a16="http://schemas.microsoft.com/office/drawing/2014/main" id="{861007D4-E7FD-554A-98D6-39E73052B0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9036314" y="4197355"/>
            <a:ext cx="320578" cy="483013"/>
          </a:xfrm>
          <a:prstGeom prst="rect">
            <a:avLst/>
          </a:prstGeom>
        </p:spPr>
      </p:pic>
      <p:sp>
        <p:nvSpPr>
          <p:cNvPr id="66" name="テキスト ボックス 65">
            <a:extLst>
              <a:ext uri="{FF2B5EF4-FFF2-40B4-BE49-F238E27FC236}">
                <a16:creationId xmlns:a16="http://schemas.microsoft.com/office/drawing/2014/main" id="{0AB601D8-91D5-5B40-A378-ECC05CA10C0C}"/>
              </a:ext>
            </a:extLst>
          </p:cNvPr>
          <p:cNvSpPr txBox="1"/>
          <p:nvPr/>
        </p:nvSpPr>
        <p:spPr>
          <a:xfrm>
            <a:off x="274411" y="1366355"/>
            <a:ext cx="2169184" cy="830997"/>
          </a:xfrm>
          <a:prstGeom prst="rect">
            <a:avLst/>
          </a:prstGeom>
          <a:noFill/>
        </p:spPr>
        <p:txBody>
          <a:bodyPr wrap="none" rtlCol="0">
            <a:spAutoFit/>
          </a:bodyPr>
          <a:lstStyle/>
          <a:p>
            <a:r>
              <a:rPr lang="en-US" altLang="ja-JP" sz="2400" dirty="0"/>
              <a:t>Nuclear force</a:t>
            </a:r>
            <a:endParaRPr kumimoji="1" lang="en-US" altLang="ja-JP" sz="2400" dirty="0"/>
          </a:p>
          <a:p>
            <a:r>
              <a:rPr lang="en-US" altLang="ja-JP" sz="2400" dirty="0"/>
              <a:t>(NN int.)</a:t>
            </a:r>
            <a:endParaRPr kumimoji="1" lang="ja-JP" altLang="en-US" sz="2400"/>
          </a:p>
        </p:txBody>
      </p:sp>
      <p:sp>
        <p:nvSpPr>
          <p:cNvPr id="67" name="テキスト ボックス 66">
            <a:extLst>
              <a:ext uri="{FF2B5EF4-FFF2-40B4-BE49-F238E27FC236}">
                <a16:creationId xmlns:a16="http://schemas.microsoft.com/office/drawing/2014/main" id="{631C2677-CE74-9149-8249-EEA900B33E69}"/>
              </a:ext>
            </a:extLst>
          </p:cNvPr>
          <p:cNvSpPr txBox="1"/>
          <p:nvPr/>
        </p:nvSpPr>
        <p:spPr>
          <a:xfrm>
            <a:off x="274411" y="3337993"/>
            <a:ext cx="4485972" cy="461665"/>
          </a:xfrm>
          <a:prstGeom prst="rect">
            <a:avLst/>
          </a:prstGeom>
          <a:noFill/>
        </p:spPr>
        <p:txBody>
          <a:bodyPr wrap="none" rtlCol="0">
            <a:spAutoFit/>
          </a:bodyPr>
          <a:lstStyle/>
          <a:p>
            <a:r>
              <a:rPr lang="en-US" altLang="ja-JP" sz="2400" dirty="0"/>
              <a:t>Hyperon-Nucleon interaction</a:t>
            </a:r>
            <a:endParaRPr kumimoji="1" lang="ja-JP" altLang="en-US" sz="2400"/>
          </a:p>
        </p:txBody>
      </p:sp>
      <p:sp>
        <p:nvSpPr>
          <p:cNvPr id="69" name="円/楕円 24">
            <a:extLst>
              <a:ext uri="{FF2B5EF4-FFF2-40B4-BE49-F238E27FC236}">
                <a16:creationId xmlns:a16="http://schemas.microsoft.com/office/drawing/2014/main" id="{2ACB6483-9625-D146-B4F6-009A465D8CCA}"/>
              </a:ext>
            </a:extLst>
          </p:cNvPr>
          <p:cNvSpPr/>
          <p:nvPr/>
        </p:nvSpPr>
        <p:spPr>
          <a:xfrm>
            <a:off x="3251080" y="4610859"/>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0" name="円/楕円 24">
            <a:extLst>
              <a:ext uri="{FF2B5EF4-FFF2-40B4-BE49-F238E27FC236}">
                <a16:creationId xmlns:a16="http://schemas.microsoft.com/office/drawing/2014/main" id="{55BCE0BD-3E74-E645-BB01-78C0BACF317A}"/>
              </a:ext>
            </a:extLst>
          </p:cNvPr>
          <p:cNvSpPr/>
          <p:nvPr/>
        </p:nvSpPr>
        <p:spPr>
          <a:xfrm>
            <a:off x="5207443" y="4627015"/>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71" name="円/楕円 24">
            <a:extLst>
              <a:ext uri="{FF2B5EF4-FFF2-40B4-BE49-F238E27FC236}">
                <a16:creationId xmlns:a16="http://schemas.microsoft.com/office/drawing/2014/main" id="{0F8F6A3B-0A21-ED4C-8456-DF531F152744}"/>
              </a:ext>
            </a:extLst>
          </p:cNvPr>
          <p:cNvSpPr/>
          <p:nvPr/>
        </p:nvSpPr>
        <p:spPr>
          <a:xfrm>
            <a:off x="7682344" y="4605984"/>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pic>
        <p:nvPicPr>
          <p:cNvPr id="60" name="図 59">
            <a:extLst>
              <a:ext uri="{FF2B5EF4-FFF2-40B4-BE49-F238E27FC236}">
                <a16:creationId xmlns:a16="http://schemas.microsoft.com/office/drawing/2014/main" id="{3C119233-5302-BA4C-BC7E-F741B1432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3181957" y="4207716"/>
            <a:ext cx="320578" cy="483013"/>
          </a:xfrm>
          <a:prstGeom prst="rect">
            <a:avLst/>
          </a:prstGeom>
        </p:spPr>
      </p:pic>
      <p:pic>
        <p:nvPicPr>
          <p:cNvPr id="62" name="図 61">
            <a:extLst>
              <a:ext uri="{FF2B5EF4-FFF2-40B4-BE49-F238E27FC236}">
                <a16:creationId xmlns:a16="http://schemas.microsoft.com/office/drawing/2014/main" id="{B4DF7E18-784C-FF40-AF3E-C7A664B82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5153180" y="4229850"/>
            <a:ext cx="320578" cy="483013"/>
          </a:xfrm>
          <a:prstGeom prst="rect">
            <a:avLst/>
          </a:prstGeom>
        </p:spPr>
      </p:pic>
      <p:pic>
        <p:nvPicPr>
          <p:cNvPr id="64" name="図 63">
            <a:extLst>
              <a:ext uri="{FF2B5EF4-FFF2-40B4-BE49-F238E27FC236}">
                <a16:creationId xmlns:a16="http://schemas.microsoft.com/office/drawing/2014/main" id="{0BEE999B-25F1-E14A-B4CA-1FCC8E3E3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7623441" y="4220957"/>
            <a:ext cx="320578" cy="483013"/>
          </a:xfrm>
          <a:prstGeom prst="rect">
            <a:avLst/>
          </a:prstGeom>
        </p:spPr>
      </p:pic>
      <p:grpSp>
        <p:nvGrpSpPr>
          <p:cNvPr id="79" name="グループ化 78">
            <a:extLst>
              <a:ext uri="{FF2B5EF4-FFF2-40B4-BE49-F238E27FC236}">
                <a16:creationId xmlns:a16="http://schemas.microsoft.com/office/drawing/2014/main" id="{4290FC21-34E0-1C46-AFE6-C01B9C2367F1}"/>
              </a:ext>
            </a:extLst>
          </p:cNvPr>
          <p:cNvGrpSpPr/>
          <p:nvPr/>
        </p:nvGrpSpPr>
        <p:grpSpPr>
          <a:xfrm>
            <a:off x="6272990" y="4080923"/>
            <a:ext cx="1301346" cy="758942"/>
            <a:chOff x="9521384" y="3490584"/>
            <a:chExt cx="1301346" cy="758942"/>
          </a:xfrm>
        </p:grpSpPr>
        <p:sp>
          <p:nvSpPr>
            <p:cNvPr id="72" name="円/楕円 14">
              <a:extLst>
                <a:ext uri="{FF2B5EF4-FFF2-40B4-BE49-F238E27FC236}">
                  <a16:creationId xmlns:a16="http://schemas.microsoft.com/office/drawing/2014/main" id="{9C0242E6-C555-3340-9F1D-5E407D2FA025}"/>
                </a:ext>
              </a:extLst>
            </p:cNvPr>
            <p:cNvSpPr/>
            <p:nvPr/>
          </p:nvSpPr>
          <p:spPr>
            <a:xfrm>
              <a:off x="10484904" y="3868815"/>
              <a:ext cx="337826" cy="337825"/>
            </a:xfrm>
            <a:prstGeom prst="ellipse">
              <a:avLst/>
            </a:prstGeom>
            <a:gradFill flip="none" rotWithShape="1">
              <a:gsLst>
                <a:gs pos="0">
                  <a:srgbClr val="FFFFFF"/>
                </a:gs>
                <a:gs pos="23000">
                  <a:srgbClr val="9DC3E6"/>
                </a:gs>
                <a:gs pos="69000">
                  <a:srgbClr val="0070C0"/>
                </a:gs>
                <a:gs pos="97000">
                  <a:srgbClr val="00206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cxnSp>
          <p:nvCxnSpPr>
            <p:cNvPr id="73" name="直線コネクタ 72">
              <a:extLst>
                <a:ext uri="{FF2B5EF4-FFF2-40B4-BE49-F238E27FC236}">
                  <a16:creationId xmlns:a16="http://schemas.microsoft.com/office/drawing/2014/main" id="{70140736-51DF-994E-B48F-A0EC075C9D7F}"/>
                </a:ext>
              </a:extLst>
            </p:cNvPr>
            <p:cNvCxnSpPr>
              <a:cxnSpLocks/>
            </p:cNvCxnSpPr>
            <p:nvPr/>
          </p:nvCxnSpPr>
          <p:spPr>
            <a:xfrm>
              <a:off x="9873749" y="4034336"/>
              <a:ext cx="6674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00DC946E-A4AE-4841-B512-2B47A4846691}"/>
                </a:ext>
              </a:extLst>
            </p:cNvPr>
            <p:cNvSpPr txBox="1"/>
            <p:nvPr/>
          </p:nvSpPr>
          <p:spPr>
            <a:xfrm>
              <a:off x="9864363" y="3605681"/>
              <a:ext cx="606256" cy="369332"/>
            </a:xfrm>
            <a:prstGeom prst="rect">
              <a:avLst/>
            </a:prstGeom>
            <a:noFill/>
          </p:spPr>
          <p:txBody>
            <a:bodyPr wrap="none" rtlCol="0">
              <a:spAutoFit/>
            </a:bodyPr>
            <a:lstStyle/>
            <a:p>
              <a:r>
                <a:rPr kumimoji="1" lang="en-US" altLang="ja-JP" dirty="0">
                  <a:latin typeface="Symbol" pitchFamily="2" charset="2"/>
                </a:rPr>
                <a:t>K, h</a:t>
              </a:r>
              <a:endParaRPr kumimoji="1" lang="ja-JP" altLang="en-US">
                <a:latin typeface="Symbol" pitchFamily="2" charset="2"/>
              </a:endParaRPr>
            </a:p>
          </p:txBody>
        </p:sp>
        <p:pic>
          <p:nvPicPr>
            <p:cNvPr id="75" name="図 74">
              <a:extLst>
                <a:ext uri="{FF2B5EF4-FFF2-40B4-BE49-F238E27FC236}">
                  <a16:creationId xmlns:a16="http://schemas.microsoft.com/office/drawing/2014/main" id="{0283E011-1A52-CA4E-804F-5C22E402B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10414766" y="3490584"/>
              <a:ext cx="320578" cy="483013"/>
            </a:xfrm>
            <a:prstGeom prst="rect">
              <a:avLst/>
            </a:prstGeom>
          </p:spPr>
        </p:pic>
        <p:sp>
          <p:nvSpPr>
            <p:cNvPr id="76" name="円/楕円 24">
              <a:extLst>
                <a:ext uri="{FF2B5EF4-FFF2-40B4-BE49-F238E27FC236}">
                  <a16:creationId xmlns:a16="http://schemas.microsoft.com/office/drawing/2014/main" id="{0037FF69-C7CC-2948-88A6-8C46B81FD434}"/>
                </a:ext>
              </a:extLst>
            </p:cNvPr>
            <p:cNvSpPr/>
            <p:nvPr/>
          </p:nvSpPr>
          <p:spPr>
            <a:xfrm>
              <a:off x="9580287" y="3911701"/>
              <a:ext cx="337825" cy="337825"/>
            </a:xfrm>
            <a:prstGeom prst="ellipse">
              <a:avLst/>
            </a:prstGeom>
            <a:gradFill flip="none" rotWithShape="1">
              <a:gsLst>
                <a:gs pos="0">
                  <a:srgbClr val="FFFFFF"/>
                </a:gs>
                <a:gs pos="22000">
                  <a:schemeClr val="accent1">
                    <a:lumMod val="20000"/>
                    <a:lumOff val="80000"/>
                  </a:schemeClr>
                </a:gs>
                <a:gs pos="69000">
                  <a:schemeClr val="accent1">
                    <a:lumMod val="75000"/>
                  </a:schemeClr>
                </a:gs>
                <a:gs pos="97000">
                  <a:srgbClr val="FF2F92"/>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pic>
          <p:nvPicPr>
            <p:cNvPr id="77" name="図 76">
              <a:extLst>
                <a:ext uri="{FF2B5EF4-FFF2-40B4-BE49-F238E27FC236}">
                  <a16:creationId xmlns:a16="http://schemas.microsoft.com/office/drawing/2014/main" id="{2DF91F56-72FD-A94F-AFD7-9AD34E9C9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24418">
              <a:off x="9521384" y="3526674"/>
              <a:ext cx="320578" cy="483013"/>
            </a:xfrm>
            <a:prstGeom prst="rect">
              <a:avLst/>
            </a:prstGeom>
          </p:spPr>
        </p:pic>
      </p:grpSp>
      <p:sp>
        <p:nvSpPr>
          <p:cNvPr id="80" name="テキスト ボックス 79">
            <a:extLst>
              <a:ext uri="{FF2B5EF4-FFF2-40B4-BE49-F238E27FC236}">
                <a16:creationId xmlns:a16="http://schemas.microsoft.com/office/drawing/2014/main" id="{D7A9BA00-5D98-5645-BC23-3F134B4E3B4E}"/>
              </a:ext>
            </a:extLst>
          </p:cNvPr>
          <p:cNvSpPr txBox="1"/>
          <p:nvPr/>
        </p:nvSpPr>
        <p:spPr>
          <a:xfrm>
            <a:off x="8088676" y="4007798"/>
            <a:ext cx="4153701" cy="307777"/>
          </a:xfrm>
          <a:prstGeom prst="rect">
            <a:avLst/>
          </a:prstGeom>
          <a:noFill/>
        </p:spPr>
        <p:txBody>
          <a:bodyPr wrap="none" rtlCol="0">
            <a:spAutoFit/>
          </a:bodyPr>
          <a:lstStyle/>
          <a:p>
            <a:r>
              <a:rPr kumimoji="1" lang="en-US" altLang="ja-JP" sz="1400" dirty="0">
                <a:latin typeface="Symbol" pitchFamily="2" charset="2"/>
              </a:rPr>
              <a:t>p</a:t>
            </a:r>
            <a:r>
              <a:rPr kumimoji="1" lang="en-US" altLang="ja-JP" sz="1400" dirty="0"/>
              <a:t> exchange could be forbidden in some cases</a:t>
            </a:r>
            <a:endParaRPr kumimoji="1" lang="ja-JP" altLang="en-US" sz="1400"/>
          </a:p>
        </p:txBody>
      </p:sp>
      <p:grpSp>
        <p:nvGrpSpPr>
          <p:cNvPr id="78" name="グループ化 77">
            <a:extLst>
              <a:ext uri="{FF2B5EF4-FFF2-40B4-BE49-F238E27FC236}">
                <a16:creationId xmlns:a16="http://schemas.microsoft.com/office/drawing/2014/main" id="{B4E9C938-3DEE-5748-9807-4EE7BADE37C4}"/>
              </a:ext>
            </a:extLst>
          </p:cNvPr>
          <p:cNvGrpSpPr/>
          <p:nvPr/>
        </p:nvGrpSpPr>
        <p:grpSpPr>
          <a:xfrm>
            <a:off x="3242829" y="2054937"/>
            <a:ext cx="329963" cy="329963"/>
            <a:chOff x="8215484" y="3725056"/>
            <a:chExt cx="447938" cy="447938"/>
          </a:xfrm>
        </p:grpSpPr>
        <p:sp>
          <p:nvSpPr>
            <p:cNvPr id="81" name="円/楕円 80">
              <a:extLst>
                <a:ext uri="{FF2B5EF4-FFF2-40B4-BE49-F238E27FC236}">
                  <a16:creationId xmlns:a16="http://schemas.microsoft.com/office/drawing/2014/main" id="{C885E958-8008-6448-A9BB-99CD5ABF04B0}"/>
                </a:ext>
              </a:extLst>
            </p:cNvPr>
            <p:cNvSpPr/>
            <p:nvPr/>
          </p:nvSpPr>
          <p:spPr>
            <a:xfrm>
              <a:off x="8215484" y="3725056"/>
              <a:ext cx="447938" cy="447938"/>
            </a:xfrm>
            <a:prstGeom prst="ellipse">
              <a:avLst/>
            </a:prstGeom>
            <a:gradFill flip="none" rotWithShape="1">
              <a:gsLst>
                <a:gs pos="100000">
                  <a:srgbClr val="00B050"/>
                </a:gs>
                <a:gs pos="0">
                  <a:srgbClr val="00B0F0"/>
                </a:gs>
                <a:gs pos="55000">
                  <a:srgbClr val="92D050"/>
                </a:gs>
              </a:gsLst>
              <a:lin ang="81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nvGrpSpPr>
            <p:cNvPr id="82" name="図形グループ 105">
              <a:extLst>
                <a:ext uri="{FF2B5EF4-FFF2-40B4-BE49-F238E27FC236}">
                  <a16:creationId xmlns:a16="http://schemas.microsoft.com/office/drawing/2014/main" id="{2D5D89FB-92B7-F34A-A1DF-412B3B3A0A31}"/>
                </a:ext>
              </a:extLst>
            </p:cNvPr>
            <p:cNvGrpSpPr/>
            <p:nvPr/>
          </p:nvGrpSpPr>
          <p:grpSpPr>
            <a:xfrm>
              <a:off x="8399322" y="3855076"/>
              <a:ext cx="74572" cy="155151"/>
              <a:chOff x="3598443" y="3484539"/>
              <a:chExt cx="286212" cy="595473"/>
            </a:xfrm>
          </p:grpSpPr>
          <p:cxnSp>
            <p:nvCxnSpPr>
              <p:cNvPr id="86" name="直線コネクタ 85">
                <a:extLst>
                  <a:ext uri="{FF2B5EF4-FFF2-40B4-BE49-F238E27FC236}">
                    <a16:creationId xmlns:a16="http://schemas.microsoft.com/office/drawing/2014/main" id="{6D3F8FF8-E5D4-E34E-A664-2925FA579D6C}"/>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直線コネクタ 86">
                <a:extLst>
                  <a:ext uri="{FF2B5EF4-FFF2-40B4-BE49-F238E27FC236}">
                    <a16:creationId xmlns:a16="http://schemas.microsoft.com/office/drawing/2014/main" id="{F7011B6D-EF8C-9C4A-B710-4EB9EA4673AB}"/>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88" name="直線コネクタ 87">
                <a:extLst>
                  <a:ext uri="{FF2B5EF4-FFF2-40B4-BE49-F238E27FC236}">
                    <a16:creationId xmlns:a16="http://schemas.microsoft.com/office/drawing/2014/main" id="{D8A19D34-15B3-4E46-9D3E-3203B5FBC948}"/>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83" name="円/楕円 82">
              <a:extLst>
                <a:ext uri="{FF2B5EF4-FFF2-40B4-BE49-F238E27FC236}">
                  <a16:creationId xmlns:a16="http://schemas.microsoft.com/office/drawing/2014/main" id="{B2B7D8C1-232A-E747-AC47-D98DF27B63CB}"/>
                </a:ext>
              </a:extLst>
            </p:cNvPr>
            <p:cNvSpPr/>
            <p:nvPr/>
          </p:nvSpPr>
          <p:spPr>
            <a:xfrm>
              <a:off x="8477964" y="3789821"/>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円/楕円 83">
              <a:extLst>
                <a:ext uri="{FF2B5EF4-FFF2-40B4-BE49-F238E27FC236}">
                  <a16:creationId xmlns:a16="http://schemas.microsoft.com/office/drawing/2014/main" id="{8E14A3D6-5D7A-2B46-8FD0-8A387A766FD4}"/>
                </a:ext>
              </a:extLst>
            </p:cNvPr>
            <p:cNvSpPr/>
            <p:nvPr/>
          </p:nvSpPr>
          <p:spPr>
            <a:xfrm>
              <a:off x="8373420" y="3989225"/>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a:extLst>
                <a:ext uri="{FF2B5EF4-FFF2-40B4-BE49-F238E27FC236}">
                  <a16:creationId xmlns:a16="http://schemas.microsoft.com/office/drawing/2014/main" id="{65E644A5-2C72-CB42-BF5F-CF66E8EECCFE}"/>
                </a:ext>
              </a:extLst>
            </p:cNvPr>
            <p:cNvSpPr/>
            <p:nvPr/>
          </p:nvSpPr>
          <p:spPr>
            <a:xfrm>
              <a:off x="8269369" y="3793369"/>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9" name="グループ化 88">
            <a:extLst>
              <a:ext uri="{FF2B5EF4-FFF2-40B4-BE49-F238E27FC236}">
                <a16:creationId xmlns:a16="http://schemas.microsoft.com/office/drawing/2014/main" id="{FA49A5E5-3139-6445-8204-BE47E2C0B9C7}"/>
              </a:ext>
            </a:extLst>
          </p:cNvPr>
          <p:cNvGrpSpPr/>
          <p:nvPr/>
        </p:nvGrpSpPr>
        <p:grpSpPr>
          <a:xfrm>
            <a:off x="3479707" y="2055697"/>
            <a:ext cx="344987" cy="344987"/>
            <a:chOff x="9142977" y="3684040"/>
            <a:chExt cx="447938" cy="447938"/>
          </a:xfrm>
        </p:grpSpPr>
        <p:sp>
          <p:nvSpPr>
            <p:cNvPr id="90" name="円/楕円 89">
              <a:extLst>
                <a:ext uri="{FF2B5EF4-FFF2-40B4-BE49-F238E27FC236}">
                  <a16:creationId xmlns:a16="http://schemas.microsoft.com/office/drawing/2014/main" id="{B430BC0F-8924-6F42-A865-F6792751A234}"/>
                </a:ext>
              </a:extLst>
            </p:cNvPr>
            <p:cNvSpPr/>
            <p:nvPr/>
          </p:nvSpPr>
          <p:spPr>
            <a:xfrm>
              <a:off x="9142977" y="3684040"/>
              <a:ext cx="447938" cy="447938"/>
            </a:xfrm>
            <a:prstGeom prst="ellipse">
              <a:avLst/>
            </a:prstGeom>
            <a:gradFill flip="none" rotWithShape="1">
              <a:gsLst>
                <a:gs pos="0">
                  <a:srgbClr val="00B050"/>
                </a:gs>
                <a:gs pos="33000">
                  <a:srgbClr val="0096FF"/>
                </a:gs>
                <a:gs pos="100000">
                  <a:srgbClr val="0096FF"/>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nvGrpSpPr>
            <p:cNvPr id="91" name="図形グループ 98">
              <a:extLst>
                <a:ext uri="{FF2B5EF4-FFF2-40B4-BE49-F238E27FC236}">
                  <a16:creationId xmlns:a16="http://schemas.microsoft.com/office/drawing/2014/main" id="{5C609E10-F62A-E940-8E68-DC9E59874D91}"/>
                </a:ext>
              </a:extLst>
            </p:cNvPr>
            <p:cNvGrpSpPr/>
            <p:nvPr/>
          </p:nvGrpSpPr>
          <p:grpSpPr>
            <a:xfrm>
              <a:off x="9336652" y="3837004"/>
              <a:ext cx="74572" cy="155151"/>
              <a:chOff x="3598443" y="3484539"/>
              <a:chExt cx="286212" cy="595473"/>
            </a:xfrm>
          </p:grpSpPr>
          <p:cxnSp>
            <p:nvCxnSpPr>
              <p:cNvPr id="95" name="直線コネクタ 94">
                <a:extLst>
                  <a:ext uri="{FF2B5EF4-FFF2-40B4-BE49-F238E27FC236}">
                    <a16:creationId xmlns:a16="http://schemas.microsoft.com/office/drawing/2014/main" id="{767C7FBE-E30B-1F40-95A3-1F9E518F6CFF}"/>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直線コネクタ 95">
                <a:extLst>
                  <a:ext uri="{FF2B5EF4-FFF2-40B4-BE49-F238E27FC236}">
                    <a16:creationId xmlns:a16="http://schemas.microsoft.com/office/drawing/2014/main" id="{DAA0734C-113A-534F-A064-321D35A6DD9C}"/>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97" name="直線コネクタ 96">
                <a:extLst>
                  <a:ext uri="{FF2B5EF4-FFF2-40B4-BE49-F238E27FC236}">
                    <a16:creationId xmlns:a16="http://schemas.microsoft.com/office/drawing/2014/main" id="{5A57BEB5-6D18-A647-89B7-54C9CD7305C2}"/>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92" name="円/楕円 91">
              <a:extLst>
                <a:ext uri="{FF2B5EF4-FFF2-40B4-BE49-F238E27FC236}">
                  <a16:creationId xmlns:a16="http://schemas.microsoft.com/office/drawing/2014/main" id="{2C436343-8637-F346-8DC2-3E68D283E909}"/>
                </a:ext>
              </a:extLst>
            </p:cNvPr>
            <p:cNvSpPr/>
            <p:nvPr/>
          </p:nvSpPr>
          <p:spPr>
            <a:xfrm>
              <a:off x="9425682" y="3755989"/>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a:extLst>
                <a:ext uri="{FF2B5EF4-FFF2-40B4-BE49-F238E27FC236}">
                  <a16:creationId xmlns:a16="http://schemas.microsoft.com/office/drawing/2014/main" id="{4DAC5694-951A-F54B-AF69-3D6187BC81B2}"/>
                </a:ext>
              </a:extLst>
            </p:cNvPr>
            <p:cNvSpPr/>
            <p:nvPr/>
          </p:nvSpPr>
          <p:spPr>
            <a:xfrm>
              <a:off x="9204180" y="3764734"/>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円/楕円 93">
              <a:extLst>
                <a:ext uri="{FF2B5EF4-FFF2-40B4-BE49-F238E27FC236}">
                  <a16:creationId xmlns:a16="http://schemas.microsoft.com/office/drawing/2014/main" id="{98AB202E-23B6-BB46-9744-F4AD78ABC12B}"/>
                </a:ext>
              </a:extLst>
            </p:cNvPr>
            <p:cNvSpPr/>
            <p:nvPr/>
          </p:nvSpPr>
          <p:spPr>
            <a:xfrm>
              <a:off x="9315526" y="3963698"/>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8" name="円/楕円 13">
            <a:extLst>
              <a:ext uri="{FF2B5EF4-FFF2-40B4-BE49-F238E27FC236}">
                <a16:creationId xmlns:a16="http://schemas.microsoft.com/office/drawing/2014/main" id="{E9C8A6F4-B732-BE49-BC3C-F9F67F1B62B1}"/>
              </a:ext>
            </a:extLst>
          </p:cNvPr>
          <p:cNvSpPr/>
          <p:nvPr/>
        </p:nvSpPr>
        <p:spPr>
          <a:xfrm rot="15300000">
            <a:off x="8505757" y="2110990"/>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99" name="円/楕円 13">
            <a:extLst>
              <a:ext uri="{FF2B5EF4-FFF2-40B4-BE49-F238E27FC236}">
                <a16:creationId xmlns:a16="http://schemas.microsoft.com/office/drawing/2014/main" id="{084FC291-9704-554F-8069-C8426DEE9CC7}"/>
              </a:ext>
            </a:extLst>
          </p:cNvPr>
          <p:cNvSpPr/>
          <p:nvPr/>
        </p:nvSpPr>
        <p:spPr>
          <a:xfrm rot="15300000">
            <a:off x="5598315" y="2104911"/>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00" name="円/楕円 13">
            <a:extLst>
              <a:ext uri="{FF2B5EF4-FFF2-40B4-BE49-F238E27FC236}">
                <a16:creationId xmlns:a16="http://schemas.microsoft.com/office/drawing/2014/main" id="{929DE66A-7079-D142-AB4B-35B095EA45CC}"/>
              </a:ext>
            </a:extLst>
          </p:cNvPr>
          <p:cNvSpPr/>
          <p:nvPr/>
        </p:nvSpPr>
        <p:spPr>
          <a:xfrm rot="15300000">
            <a:off x="8449121" y="4660455"/>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01" name="円/楕円 13">
            <a:extLst>
              <a:ext uri="{FF2B5EF4-FFF2-40B4-BE49-F238E27FC236}">
                <a16:creationId xmlns:a16="http://schemas.microsoft.com/office/drawing/2014/main" id="{A06041A0-E4C1-EB43-B544-D9C2A2361B7A}"/>
              </a:ext>
            </a:extLst>
          </p:cNvPr>
          <p:cNvSpPr/>
          <p:nvPr/>
        </p:nvSpPr>
        <p:spPr>
          <a:xfrm rot="15300000">
            <a:off x="5589602" y="4642038"/>
            <a:ext cx="181456" cy="181456"/>
          </a:xfrm>
          <a:prstGeom prst="ellipse">
            <a:avLst/>
          </a:prstGeom>
          <a:gradFill flip="none" rotWithShape="1">
            <a:gsLst>
              <a:gs pos="0">
                <a:srgbClr val="FFFFFF"/>
              </a:gs>
              <a:gs pos="23000">
                <a:srgbClr val="D5FC79"/>
              </a:gs>
              <a:gs pos="69000">
                <a:srgbClr val="FFC000"/>
              </a:gs>
              <a:gs pos="97000">
                <a:srgbClr val="FF9300"/>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sp>
        <p:nvSpPr>
          <p:cNvPr id="102" name="円/楕円 13">
            <a:extLst>
              <a:ext uri="{FF2B5EF4-FFF2-40B4-BE49-F238E27FC236}">
                <a16:creationId xmlns:a16="http://schemas.microsoft.com/office/drawing/2014/main" id="{B021F8E6-3466-A949-8CA7-79BBFDF803FA}"/>
              </a:ext>
            </a:extLst>
          </p:cNvPr>
          <p:cNvSpPr/>
          <p:nvPr/>
        </p:nvSpPr>
        <p:spPr>
          <a:xfrm rot="15300000">
            <a:off x="6838288" y="4540487"/>
            <a:ext cx="181456" cy="181456"/>
          </a:xfrm>
          <a:prstGeom prst="ellipse">
            <a:avLst/>
          </a:prstGeom>
          <a:gradFill flip="none" rotWithShape="1">
            <a:gsLst>
              <a:gs pos="0">
                <a:srgbClr val="FFFFFF"/>
              </a:gs>
              <a:gs pos="23000">
                <a:srgbClr val="D5FC79"/>
              </a:gs>
              <a:gs pos="69000">
                <a:schemeClr val="accent1">
                  <a:lumMod val="60000"/>
                  <a:lumOff val="40000"/>
                </a:schemeClr>
              </a:gs>
              <a:gs pos="97000">
                <a:schemeClr val="accent1"/>
              </a:gs>
            </a:gsLst>
            <a:path path="circle">
              <a:fillToRect l="37721" t="-19636" r="62278" b="119636"/>
            </a:path>
          </a:gradFill>
          <a:ln w="12700" cap="flat">
            <a:solidFill>
              <a:srgbClr val="002060"/>
            </a:solidFill>
            <a:prstDash val="solid"/>
            <a:miter lim="800000"/>
          </a:ln>
          <a:effectLst/>
        </p:spPr>
        <p:txBody>
          <a:bodyPr wrap="square" lIns="45719" tIns="45719" rIns="45719" bIns="45719" numCol="1" anchor="ctr">
            <a:noAutofit/>
          </a:bodyPr>
          <a:lstStyle/>
          <a:p>
            <a:pPr algn="ctr">
              <a:defRPr>
                <a:solidFill>
                  <a:srgbClr val="FFFFFF"/>
                </a:solidFill>
              </a:defRPr>
            </a:pPr>
            <a:endParaRPr dirty="0"/>
          </a:p>
        </p:txBody>
      </p:sp>
      <p:grpSp>
        <p:nvGrpSpPr>
          <p:cNvPr id="115" name="グループ化 114">
            <a:extLst>
              <a:ext uri="{FF2B5EF4-FFF2-40B4-BE49-F238E27FC236}">
                <a16:creationId xmlns:a16="http://schemas.microsoft.com/office/drawing/2014/main" id="{61801D66-208A-7943-A2C1-6C71F9B87075}"/>
              </a:ext>
            </a:extLst>
          </p:cNvPr>
          <p:cNvGrpSpPr/>
          <p:nvPr/>
        </p:nvGrpSpPr>
        <p:grpSpPr>
          <a:xfrm>
            <a:off x="3473682" y="4578634"/>
            <a:ext cx="344987" cy="344987"/>
            <a:chOff x="9142977" y="3684040"/>
            <a:chExt cx="447938" cy="447938"/>
          </a:xfrm>
        </p:grpSpPr>
        <p:sp>
          <p:nvSpPr>
            <p:cNvPr id="116" name="円/楕円 115">
              <a:extLst>
                <a:ext uri="{FF2B5EF4-FFF2-40B4-BE49-F238E27FC236}">
                  <a16:creationId xmlns:a16="http://schemas.microsoft.com/office/drawing/2014/main" id="{7E4A836E-F7F0-824C-806C-A4B995F8F272}"/>
                </a:ext>
              </a:extLst>
            </p:cNvPr>
            <p:cNvSpPr/>
            <p:nvPr/>
          </p:nvSpPr>
          <p:spPr>
            <a:xfrm>
              <a:off x="9142977" y="3684040"/>
              <a:ext cx="447938" cy="447938"/>
            </a:xfrm>
            <a:prstGeom prst="ellipse">
              <a:avLst/>
            </a:prstGeom>
            <a:gradFill flip="none" rotWithShape="1">
              <a:gsLst>
                <a:gs pos="0">
                  <a:srgbClr val="00B050"/>
                </a:gs>
                <a:gs pos="33000">
                  <a:srgbClr val="0096FF"/>
                </a:gs>
                <a:gs pos="100000">
                  <a:srgbClr val="0096FF"/>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nvGrpSpPr>
            <p:cNvPr id="117" name="図形グループ 98">
              <a:extLst>
                <a:ext uri="{FF2B5EF4-FFF2-40B4-BE49-F238E27FC236}">
                  <a16:creationId xmlns:a16="http://schemas.microsoft.com/office/drawing/2014/main" id="{649B012D-205D-7540-8287-921720949866}"/>
                </a:ext>
              </a:extLst>
            </p:cNvPr>
            <p:cNvGrpSpPr/>
            <p:nvPr/>
          </p:nvGrpSpPr>
          <p:grpSpPr>
            <a:xfrm>
              <a:off x="9336652" y="3837004"/>
              <a:ext cx="74572" cy="155151"/>
              <a:chOff x="3598443" y="3484539"/>
              <a:chExt cx="286212" cy="595473"/>
            </a:xfrm>
          </p:grpSpPr>
          <p:cxnSp>
            <p:nvCxnSpPr>
              <p:cNvPr id="121" name="直線コネクタ 120">
                <a:extLst>
                  <a:ext uri="{FF2B5EF4-FFF2-40B4-BE49-F238E27FC236}">
                    <a16:creationId xmlns:a16="http://schemas.microsoft.com/office/drawing/2014/main" id="{D5AFDF59-0FF9-6C4D-97E6-4D7A4FD2AD1A}"/>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2" name="直線コネクタ 121">
                <a:extLst>
                  <a:ext uri="{FF2B5EF4-FFF2-40B4-BE49-F238E27FC236}">
                    <a16:creationId xmlns:a16="http://schemas.microsoft.com/office/drawing/2014/main" id="{6D73B060-BE42-8242-9060-B523D08D77DD}"/>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23" name="直線コネクタ 122">
                <a:extLst>
                  <a:ext uri="{FF2B5EF4-FFF2-40B4-BE49-F238E27FC236}">
                    <a16:creationId xmlns:a16="http://schemas.microsoft.com/office/drawing/2014/main" id="{40E6FADF-3750-1649-B210-6F4CB8B2E334}"/>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sp>
          <p:nvSpPr>
            <p:cNvPr id="118" name="円/楕円 117">
              <a:extLst>
                <a:ext uri="{FF2B5EF4-FFF2-40B4-BE49-F238E27FC236}">
                  <a16:creationId xmlns:a16="http://schemas.microsoft.com/office/drawing/2014/main" id="{7C2AADA1-6BDA-164A-B306-7C5F09D0C96C}"/>
                </a:ext>
              </a:extLst>
            </p:cNvPr>
            <p:cNvSpPr/>
            <p:nvPr/>
          </p:nvSpPr>
          <p:spPr>
            <a:xfrm>
              <a:off x="9425682" y="3755989"/>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円/楕円 118">
              <a:extLst>
                <a:ext uri="{FF2B5EF4-FFF2-40B4-BE49-F238E27FC236}">
                  <a16:creationId xmlns:a16="http://schemas.microsoft.com/office/drawing/2014/main" id="{64104CD2-B313-A241-B416-BACED049A4A0}"/>
                </a:ext>
              </a:extLst>
            </p:cNvPr>
            <p:cNvSpPr/>
            <p:nvPr/>
          </p:nvSpPr>
          <p:spPr>
            <a:xfrm>
              <a:off x="9204180" y="3764734"/>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円/楕円 119">
              <a:extLst>
                <a:ext uri="{FF2B5EF4-FFF2-40B4-BE49-F238E27FC236}">
                  <a16:creationId xmlns:a16="http://schemas.microsoft.com/office/drawing/2014/main" id="{D3076CA0-BB22-8B44-A126-D040B7CB45E5}"/>
                </a:ext>
              </a:extLst>
            </p:cNvPr>
            <p:cNvSpPr/>
            <p:nvPr/>
          </p:nvSpPr>
          <p:spPr>
            <a:xfrm>
              <a:off x="9315526" y="3963698"/>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 name="グループ化 103">
            <a:extLst>
              <a:ext uri="{FF2B5EF4-FFF2-40B4-BE49-F238E27FC236}">
                <a16:creationId xmlns:a16="http://schemas.microsoft.com/office/drawing/2014/main" id="{0E41D175-52E8-BB48-A16D-751734BFB702}"/>
              </a:ext>
            </a:extLst>
          </p:cNvPr>
          <p:cNvGrpSpPr/>
          <p:nvPr/>
        </p:nvGrpSpPr>
        <p:grpSpPr>
          <a:xfrm rot="18744527">
            <a:off x="3250905" y="4618616"/>
            <a:ext cx="352366" cy="352366"/>
            <a:chOff x="8673062" y="4490561"/>
            <a:chExt cx="447938" cy="447938"/>
          </a:xfrm>
        </p:grpSpPr>
        <p:grpSp>
          <p:nvGrpSpPr>
            <p:cNvPr id="106" name="図形グループ 48">
              <a:extLst>
                <a:ext uri="{FF2B5EF4-FFF2-40B4-BE49-F238E27FC236}">
                  <a16:creationId xmlns:a16="http://schemas.microsoft.com/office/drawing/2014/main" id="{151AFC7B-B6B3-BD44-B4E6-503F2DA45107}"/>
                </a:ext>
              </a:extLst>
            </p:cNvPr>
            <p:cNvGrpSpPr/>
            <p:nvPr/>
          </p:nvGrpSpPr>
          <p:grpSpPr>
            <a:xfrm>
              <a:off x="8673062" y="4490561"/>
              <a:ext cx="447938" cy="447938"/>
              <a:chOff x="3059741" y="4158070"/>
              <a:chExt cx="783675" cy="783675"/>
            </a:xfrm>
          </p:grpSpPr>
          <p:sp>
            <p:nvSpPr>
              <p:cNvPr id="110" name="円/楕円 109">
                <a:extLst>
                  <a:ext uri="{FF2B5EF4-FFF2-40B4-BE49-F238E27FC236}">
                    <a16:creationId xmlns:a16="http://schemas.microsoft.com/office/drawing/2014/main" id="{48168185-D011-A440-9B1D-C79B50C40F6D}"/>
                  </a:ext>
                </a:extLst>
              </p:cNvPr>
              <p:cNvSpPr/>
              <p:nvPr/>
            </p:nvSpPr>
            <p:spPr>
              <a:xfrm>
                <a:off x="3059741" y="4158070"/>
                <a:ext cx="783675" cy="783675"/>
              </a:xfrm>
              <a:prstGeom prst="ellipse">
                <a:avLst/>
              </a:prstGeom>
              <a:gradFill flip="none" rotWithShape="1">
                <a:gsLst>
                  <a:gs pos="0">
                    <a:srgbClr val="73FDD6"/>
                  </a:gs>
                  <a:gs pos="40000">
                    <a:srgbClr val="D5FC79"/>
                  </a:gs>
                  <a:gs pos="100000">
                    <a:srgbClr val="FF9300"/>
                  </a:gs>
                </a:gsLst>
                <a:lin ang="5400000" scaled="1"/>
                <a:tileRect/>
              </a:grad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grpSp>
            <p:nvGrpSpPr>
              <p:cNvPr id="111" name="図形グループ 83">
                <a:extLst>
                  <a:ext uri="{FF2B5EF4-FFF2-40B4-BE49-F238E27FC236}">
                    <a16:creationId xmlns:a16="http://schemas.microsoft.com/office/drawing/2014/main" id="{DFF9A5A8-AD54-C849-88B3-AA745C6058B7}"/>
                  </a:ext>
                </a:extLst>
              </p:cNvPr>
              <p:cNvGrpSpPr/>
              <p:nvPr/>
            </p:nvGrpSpPr>
            <p:grpSpPr>
              <a:xfrm>
                <a:off x="3381366" y="4385542"/>
                <a:ext cx="130466" cy="271439"/>
                <a:chOff x="3598443" y="3484539"/>
                <a:chExt cx="286212" cy="595473"/>
              </a:xfrm>
            </p:grpSpPr>
            <p:cxnSp>
              <p:nvCxnSpPr>
                <p:cNvPr id="112" name="直線コネクタ 111">
                  <a:extLst>
                    <a:ext uri="{FF2B5EF4-FFF2-40B4-BE49-F238E27FC236}">
                      <a16:creationId xmlns:a16="http://schemas.microsoft.com/office/drawing/2014/main" id="{FB3E7EE5-6DCC-4545-AAF7-BF463C33D188}"/>
                    </a:ext>
                  </a:extLst>
                </p:cNvPr>
                <p:cNvCxnSpPr/>
                <p:nvPr/>
              </p:nvCxnSpPr>
              <p:spPr>
                <a:xfrm flipV="1">
                  <a:off x="3742629" y="3742262"/>
                  <a:ext cx="4565" cy="33775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3" name="直線コネクタ 112">
                  <a:extLst>
                    <a:ext uri="{FF2B5EF4-FFF2-40B4-BE49-F238E27FC236}">
                      <a16:creationId xmlns:a16="http://schemas.microsoft.com/office/drawing/2014/main" id="{F4F5D900-E6B8-BC4D-9AF8-89CC2181E494}"/>
                    </a:ext>
                  </a:extLst>
                </p:cNvPr>
                <p:cNvCxnSpPr/>
                <p:nvPr/>
              </p:nvCxnSpPr>
              <p:spPr>
                <a:xfrm flipV="1">
                  <a:off x="3880090" y="3495981"/>
                  <a:ext cx="4565" cy="337750"/>
                </a:xfrm>
                <a:prstGeom prst="line">
                  <a:avLst/>
                </a:prstGeom>
                <a:ln w="28575" cmpd="sng">
                  <a:solidFill>
                    <a:srgbClr val="FF0000"/>
                  </a:solidFill>
                </a:ln>
                <a:scene3d>
                  <a:camera prst="orthographicFront">
                    <a:rot lat="0" lon="0" rev="72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14" name="直線コネクタ 113">
                  <a:extLst>
                    <a:ext uri="{FF2B5EF4-FFF2-40B4-BE49-F238E27FC236}">
                      <a16:creationId xmlns:a16="http://schemas.microsoft.com/office/drawing/2014/main" id="{B7FA0551-A7A3-8E46-977E-51C2383AD3D1}"/>
                    </a:ext>
                  </a:extLst>
                </p:cNvPr>
                <p:cNvCxnSpPr/>
                <p:nvPr/>
              </p:nvCxnSpPr>
              <p:spPr>
                <a:xfrm flipV="1">
                  <a:off x="3598443" y="3484539"/>
                  <a:ext cx="4565" cy="337750"/>
                </a:xfrm>
                <a:prstGeom prst="line">
                  <a:avLst/>
                </a:prstGeom>
                <a:ln w="28575" cmpd="sng">
                  <a:solidFill>
                    <a:srgbClr val="FF0000"/>
                  </a:solidFill>
                </a:ln>
                <a:scene3d>
                  <a:camera prst="orthographicFront">
                    <a:rot lat="0" lon="0" rev="14400000"/>
                  </a:camera>
                  <a:lightRig rig="threePt" dir="t"/>
                </a:scene3d>
              </p:spPr>
              <p:style>
                <a:lnRef idx="2">
                  <a:schemeClr val="accent1"/>
                </a:lnRef>
                <a:fillRef idx="0">
                  <a:schemeClr val="accent1"/>
                </a:fillRef>
                <a:effectRef idx="1">
                  <a:schemeClr val="accent1"/>
                </a:effectRef>
                <a:fontRef idx="minor">
                  <a:schemeClr val="tx1"/>
                </a:fontRef>
              </p:style>
            </p:cxnSp>
          </p:grpSp>
        </p:grpSp>
        <p:sp>
          <p:nvSpPr>
            <p:cNvPr id="107" name="円/楕円 106">
              <a:extLst>
                <a:ext uri="{FF2B5EF4-FFF2-40B4-BE49-F238E27FC236}">
                  <a16:creationId xmlns:a16="http://schemas.microsoft.com/office/drawing/2014/main" id="{767DFB39-0518-2843-95FB-D1DFC1A628C5}"/>
                </a:ext>
              </a:extLst>
            </p:cNvPr>
            <p:cNvSpPr/>
            <p:nvPr/>
          </p:nvSpPr>
          <p:spPr>
            <a:xfrm>
              <a:off x="8824936" y="4756299"/>
              <a:ext cx="134118" cy="134118"/>
            </a:xfrm>
            <a:prstGeom prst="ellipse">
              <a:avLst/>
            </a:prstGeom>
            <a:gradFill flip="none" rotWithShape="1">
              <a:gsLst>
                <a:gs pos="6003">
                  <a:srgbClr val="FFF9E8"/>
                </a:gs>
                <a:gs pos="0">
                  <a:schemeClr val="bg1"/>
                </a:gs>
                <a:gs pos="23000">
                  <a:srgbClr val="FFE8A5"/>
                </a:gs>
                <a:gs pos="69000">
                  <a:srgbClr val="FFA30D"/>
                </a:gs>
                <a:gs pos="97000">
                  <a:srgbClr val="FF7800"/>
                </a:gs>
              </a:gsLst>
              <a:path path="circle">
                <a:fillToRect l="50000" t="50000" r="50000" b="50000"/>
              </a:path>
              <a:tileRect/>
            </a:gradFill>
            <a:ln>
              <a:solidFill>
                <a:srgbClr val="FF7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a:extLst>
                <a:ext uri="{FF2B5EF4-FFF2-40B4-BE49-F238E27FC236}">
                  <a16:creationId xmlns:a16="http://schemas.microsoft.com/office/drawing/2014/main" id="{882F7B66-C311-FF49-BC23-0D686AD1D141}"/>
                </a:ext>
              </a:extLst>
            </p:cNvPr>
            <p:cNvSpPr/>
            <p:nvPr/>
          </p:nvSpPr>
          <p:spPr>
            <a:xfrm>
              <a:off x="8721418" y="4558487"/>
              <a:ext cx="134118" cy="134118"/>
            </a:xfrm>
            <a:prstGeom prst="ellipse">
              <a:avLst/>
            </a:prstGeom>
            <a:gradFill flip="none" rotWithShape="1">
              <a:gsLst>
                <a:gs pos="6003">
                  <a:srgbClr val="FFF9E8"/>
                </a:gs>
                <a:gs pos="0">
                  <a:schemeClr val="bg1"/>
                </a:gs>
                <a:gs pos="23000">
                  <a:srgbClr val="92D050"/>
                </a:gs>
                <a:gs pos="69000">
                  <a:srgbClr val="00B050"/>
                </a:gs>
                <a:gs pos="97000">
                  <a:srgbClr val="009051"/>
                </a:gs>
              </a:gsLst>
              <a:path path="circle">
                <a:fillToRect l="50000" t="50000" r="50000" b="50000"/>
              </a:path>
              <a:tileRect/>
            </a:gra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a:extLst>
                <a:ext uri="{FF2B5EF4-FFF2-40B4-BE49-F238E27FC236}">
                  <a16:creationId xmlns:a16="http://schemas.microsoft.com/office/drawing/2014/main" id="{4774D2E6-D456-4D4C-9A6D-63C50BF1DB5D}"/>
                </a:ext>
              </a:extLst>
            </p:cNvPr>
            <p:cNvSpPr/>
            <p:nvPr/>
          </p:nvSpPr>
          <p:spPr>
            <a:xfrm>
              <a:off x="8945551" y="4566746"/>
              <a:ext cx="134118" cy="134118"/>
            </a:xfrm>
            <a:prstGeom prst="ellipse">
              <a:avLst/>
            </a:prstGeom>
            <a:gradFill flip="none" rotWithShape="1">
              <a:gsLst>
                <a:gs pos="0">
                  <a:schemeClr val="bg1"/>
                </a:gs>
                <a:gs pos="23000">
                  <a:srgbClr val="66DFFF"/>
                </a:gs>
                <a:gs pos="69000">
                  <a:srgbClr val="00B0F0"/>
                </a:gs>
                <a:gs pos="97000">
                  <a:srgbClr val="0070C0"/>
                </a:gs>
              </a:gsLst>
              <a:path path="circle">
                <a:fillToRect l="50000" t="50000" r="50000" b="50000"/>
              </a:path>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26" name="直線矢印コネクタ 125">
            <a:extLst>
              <a:ext uri="{FF2B5EF4-FFF2-40B4-BE49-F238E27FC236}">
                <a16:creationId xmlns:a16="http://schemas.microsoft.com/office/drawing/2014/main" id="{2EB5146C-6D7D-B747-A1ED-21BBC340DFFE}"/>
              </a:ext>
            </a:extLst>
          </p:cNvPr>
          <p:cNvCxnSpPr/>
          <p:nvPr/>
        </p:nvCxnSpPr>
        <p:spPr>
          <a:xfrm>
            <a:off x="2207662" y="6589478"/>
            <a:ext cx="743876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9" name="直線コネクタ 128">
            <a:extLst>
              <a:ext uri="{FF2B5EF4-FFF2-40B4-BE49-F238E27FC236}">
                <a16:creationId xmlns:a16="http://schemas.microsoft.com/office/drawing/2014/main" id="{B61B7302-2A8F-3A43-A6D7-0436A1D02B77}"/>
              </a:ext>
            </a:extLst>
          </p:cNvPr>
          <p:cNvCxnSpPr/>
          <p:nvPr/>
        </p:nvCxnSpPr>
        <p:spPr>
          <a:xfrm>
            <a:off x="4754981" y="6323808"/>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E3757368-A660-2F42-92D8-24406DE9670D}"/>
              </a:ext>
            </a:extLst>
          </p:cNvPr>
          <p:cNvCxnSpPr/>
          <p:nvPr/>
        </p:nvCxnSpPr>
        <p:spPr>
          <a:xfrm>
            <a:off x="7661452" y="6329986"/>
            <a:ext cx="0" cy="518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5090FD66-6B17-AD47-BE44-798D2A189278}"/>
              </a:ext>
            </a:extLst>
          </p:cNvPr>
          <p:cNvSpPr txBox="1"/>
          <p:nvPr/>
        </p:nvSpPr>
        <p:spPr>
          <a:xfrm>
            <a:off x="-34334" y="4634047"/>
            <a:ext cx="2230285" cy="923330"/>
          </a:xfrm>
          <a:prstGeom prst="rect">
            <a:avLst/>
          </a:prstGeom>
          <a:noFill/>
        </p:spPr>
        <p:txBody>
          <a:bodyPr wrap="square" rtlCol="0">
            <a:spAutoFit/>
          </a:bodyPr>
          <a:lstStyle/>
          <a:p>
            <a:pPr algn="ctr"/>
            <a:r>
              <a:rPr lang="en-US" altLang="ja-JP" b="1" dirty="0">
                <a:solidFill>
                  <a:srgbClr val="FF0000"/>
                </a:solidFill>
              </a:rPr>
              <a:t>No attractive force but strong repulsive force</a:t>
            </a:r>
            <a:endParaRPr kumimoji="1" lang="ja-JP" altLang="en-US" b="1">
              <a:solidFill>
                <a:srgbClr val="FF0000"/>
              </a:solidFill>
            </a:endParaRPr>
          </a:p>
        </p:txBody>
      </p:sp>
      <p:sp>
        <p:nvSpPr>
          <p:cNvPr id="138" name="テキスト ボックス 137">
            <a:extLst>
              <a:ext uri="{FF2B5EF4-FFF2-40B4-BE49-F238E27FC236}">
                <a16:creationId xmlns:a16="http://schemas.microsoft.com/office/drawing/2014/main" id="{A256DE1C-755B-3449-BAC9-5181FE577E32}"/>
              </a:ext>
            </a:extLst>
          </p:cNvPr>
          <p:cNvSpPr txBox="1"/>
          <p:nvPr/>
        </p:nvSpPr>
        <p:spPr>
          <a:xfrm>
            <a:off x="-81903" y="6124478"/>
            <a:ext cx="2565254" cy="369332"/>
          </a:xfrm>
          <a:prstGeom prst="rect">
            <a:avLst/>
          </a:prstGeom>
          <a:noFill/>
        </p:spPr>
        <p:txBody>
          <a:bodyPr wrap="square" rtlCol="0">
            <a:spAutoFit/>
          </a:bodyPr>
          <a:lstStyle/>
          <a:p>
            <a:r>
              <a:rPr kumimoji="1" lang="en-US" altLang="ja-JP" b="1" dirty="0">
                <a:solidFill>
                  <a:srgbClr val="00B050"/>
                </a:solidFill>
              </a:rPr>
              <a:t>No repulsive core</a:t>
            </a:r>
            <a:endParaRPr kumimoji="1" lang="ja-JP" altLang="en-US" b="1">
              <a:solidFill>
                <a:srgbClr val="00B050"/>
              </a:solidFill>
            </a:endParaRPr>
          </a:p>
        </p:txBody>
      </p:sp>
      <p:sp>
        <p:nvSpPr>
          <p:cNvPr id="3" name="テキスト ボックス 2">
            <a:extLst>
              <a:ext uri="{FF2B5EF4-FFF2-40B4-BE49-F238E27FC236}">
                <a16:creationId xmlns:a16="http://schemas.microsoft.com/office/drawing/2014/main" id="{5D57412E-A054-5EFE-6353-273855AE53F6}"/>
              </a:ext>
            </a:extLst>
          </p:cNvPr>
          <p:cNvSpPr txBox="1"/>
          <p:nvPr/>
        </p:nvSpPr>
        <p:spPr>
          <a:xfrm>
            <a:off x="7499269" y="916111"/>
            <a:ext cx="221240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Long range</a:t>
            </a:r>
            <a:endParaRPr lang="en-US" altLang="ja-JP" dirty="0">
              <a:solidFill>
                <a:srgbClr val="000000"/>
              </a:solidFill>
              <a:latin typeface="Meiry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r>
              <a:rPr lang="en-US" altLang="ja-JP" dirty="0">
                <a:solidFill>
                  <a:srgbClr val="000000"/>
                </a:solidFill>
                <a:latin typeface="Meiryo"/>
              </a:rPr>
              <a:t>weak attraction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5" name="テキスト ボックス 34">
            <a:extLst>
              <a:ext uri="{FF2B5EF4-FFF2-40B4-BE49-F238E27FC236}">
                <a16:creationId xmlns:a16="http://schemas.microsoft.com/office/drawing/2014/main" id="{E094E065-C876-7DE7-96F9-54D2A87B7276}"/>
              </a:ext>
            </a:extLst>
          </p:cNvPr>
          <p:cNvSpPr txBox="1"/>
          <p:nvPr/>
        </p:nvSpPr>
        <p:spPr>
          <a:xfrm>
            <a:off x="4970970" y="945537"/>
            <a:ext cx="24448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Intermediate range</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r>
              <a:rPr lang="en-US" altLang="ja-JP" dirty="0">
                <a:solidFill>
                  <a:srgbClr val="000000"/>
                </a:solidFill>
                <a:latin typeface="Meiryo"/>
              </a:rPr>
              <a:t>strong attraction</a:t>
            </a: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
        <p:nvSpPr>
          <p:cNvPr id="36" name="テキスト ボックス 35">
            <a:extLst>
              <a:ext uri="{FF2B5EF4-FFF2-40B4-BE49-F238E27FC236}">
                <a16:creationId xmlns:a16="http://schemas.microsoft.com/office/drawing/2014/main" id="{71291C76-4244-2EC7-D9BA-63C67C82AA67}"/>
              </a:ext>
            </a:extLst>
          </p:cNvPr>
          <p:cNvSpPr txBox="1"/>
          <p:nvPr/>
        </p:nvSpPr>
        <p:spPr>
          <a:xfrm>
            <a:off x="2619607" y="923081"/>
            <a:ext cx="203273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a:rPr>
              <a:t>Short range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Meiryo"/>
                <a:ea typeface="+mn-ea"/>
                <a:cs typeface="+mn-cs"/>
              </a:rPr>
              <a:t> (repulsive core)</a:t>
            </a:r>
            <a:endParaRPr kumimoji="1" lang="ja-JP" altLang="en-US" sz="1800" b="0" i="0" u="none" strike="noStrike" kern="1200" cap="none" spc="0" normalizeH="0" baseline="0" noProof="0">
              <a:ln>
                <a:noFill/>
              </a:ln>
              <a:solidFill>
                <a:srgbClr val="000000"/>
              </a:solidFill>
              <a:effectLst/>
              <a:uLnTx/>
              <a:uFillTx/>
              <a:latin typeface="Meiryo"/>
              <a:ea typeface="+mn-ea"/>
              <a:cs typeface="+mn-cs"/>
            </a:endParaRPr>
          </a:p>
        </p:txBody>
      </p:sp>
    </p:spTree>
    <p:extLst>
      <p:ext uri="{BB962C8B-B14F-4D97-AF65-F5344CB8AC3E}">
        <p14:creationId xmlns:p14="http://schemas.microsoft.com/office/powerpoint/2010/main" val="218069399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プレゼンテーション1" id="{D7E64B96-ABD5-4E78-9199-F684FA833F52}" vid="{E5565156-02B8-43CF-94D3-8DB8C11CF433}"/>
    </a:ext>
  </a:extLst>
</a:theme>
</file>

<file path=ppt/theme/theme3.xml><?xml version="1.0" encoding="utf-8"?>
<a:theme xmlns:a="http://schemas.openxmlformats.org/drawingml/2006/main" name="DappledVTI">
  <a:themeElements>
    <a:clrScheme name="AnalogousFromDarkSeedLeftStep">
      <a:dk1>
        <a:srgbClr val="000000"/>
      </a:dk1>
      <a:lt1>
        <a:srgbClr val="FFFFFF"/>
      </a:lt1>
      <a:dk2>
        <a:srgbClr val="301B2C"/>
      </a:dk2>
      <a:lt2>
        <a:srgbClr val="F0F3F2"/>
      </a:lt2>
      <a:accent1>
        <a:srgbClr val="D13E79"/>
      </a:accent1>
      <a:accent2>
        <a:srgbClr val="C02DA5"/>
      </a:accent2>
      <a:accent3>
        <a:srgbClr val="AF3ED1"/>
      </a:accent3>
      <a:accent4>
        <a:srgbClr val="622FC0"/>
      </a:accent4>
      <a:accent5>
        <a:srgbClr val="3E48D1"/>
      </a:accent5>
      <a:accent6>
        <a:srgbClr val="2D74C0"/>
      </a:accent6>
      <a:hlink>
        <a:srgbClr val="4C3FBF"/>
      </a:hlink>
      <a:folHlink>
        <a:srgbClr val="7F7F7F"/>
      </a:folHlink>
    </a:clrScheme>
    <a:fontScheme name="Custom 67">
      <a:majorFont>
        <a:latin typeface="Meiryo"/>
        <a:ea typeface=""/>
        <a:cs typeface=""/>
      </a:majorFont>
      <a:minorFont>
        <a:latin typeface="Meiry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13936</TotalTime>
  <Words>16112</Words>
  <Application>Microsoft Macintosh PowerPoint</Application>
  <PresentationFormat>ワイド画面</PresentationFormat>
  <Paragraphs>2713</Paragraphs>
  <Slides>83</Slides>
  <Notes>75</Notes>
  <HiddenSlides>0</HiddenSlides>
  <MMClips>0</MMClips>
  <ScaleCrop>false</ScaleCrop>
  <HeadingPairs>
    <vt:vector size="8" baseType="variant">
      <vt:variant>
        <vt:lpstr>使用されているフォント</vt:lpstr>
      </vt:variant>
      <vt:variant>
        <vt:i4>21</vt:i4>
      </vt:variant>
      <vt:variant>
        <vt:lpstr>テーマ</vt:lpstr>
      </vt:variant>
      <vt:variant>
        <vt:i4>3</vt:i4>
      </vt:variant>
      <vt:variant>
        <vt:lpstr>埋め込まれた OLE サーバー</vt:lpstr>
      </vt:variant>
      <vt:variant>
        <vt:i4>1</vt:i4>
      </vt:variant>
      <vt:variant>
        <vt:lpstr>スライド タイトル</vt:lpstr>
      </vt:variant>
      <vt:variant>
        <vt:i4>83</vt:i4>
      </vt:variant>
    </vt:vector>
  </HeadingPairs>
  <TitlesOfParts>
    <vt:vector size="108" baseType="lpstr">
      <vt:lpstr>-apple-system</vt:lpstr>
      <vt:lpstr>Adobe Gothic Std B</vt:lpstr>
      <vt:lpstr>AvenirNext LT Pro Medium</vt:lpstr>
      <vt:lpstr>CMBX9</vt:lpstr>
      <vt:lpstr>CMR9</vt:lpstr>
      <vt:lpstr>MS PGothic</vt:lpstr>
      <vt:lpstr>MS PGothic</vt:lpstr>
      <vt:lpstr>Meiryo</vt:lpstr>
      <vt:lpstr>Meiryo</vt:lpstr>
      <vt:lpstr>游ゴシック</vt:lpstr>
      <vt:lpstr>Arial</vt:lpstr>
      <vt:lpstr>Avenir Next LT Pro</vt:lpstr>
      <vt:lpstr>Calibri</vt:lpstr>
      <vt:lpstr>Cambria Math</vt:lpstr>
      <vt:lpstr>Century Gothic</vt:lpstr>
      <vt:lpstr>Helvetica</vt:lpstr>
      <vt:lpstr>Symbol</vt:lpstr>
      <vt:lpstr>Times New Roman</vt:lpstr>
      <vt:lpstr>Tw Cen MT</vt:lpstr>
      <vt:lpstr>Tw Cen MT Condensed</vt:lpstr>
      <vt:lpstr>Wingdings</vt:lpstr>
      <vt:lpstr>Office テーマ</vt:lpstr>
      <vt:lpstr>1_Office テーマ</vt:lpstr>
      <vt:lpstr>DappledVTI</vt:lpstr>
      <vt:lpstr>数式</vt:lpstr>
      <vt:lpstr>Overview on Hypernuclei (present and future) </vt:lpstr>
      <vt:lpstr>Hypernuclei</vt:lpstr>
      <vt:lpstr>Hypernucler Physics</vt:lpstr>
      <vt:lpstr>Hypernucler Physics</vt:lpstr>
      <vt:lpstr>Production of hypernuclei</vt:lpstr>
      <vt:lpstr>Matter of universe extended by strange quark</vt:lpstr>
      <vt:lpstr>Hypernuclear Physics</vt:lpstr>
      <vt:lpstr>History of research on nuclear force </vt:lpstr>
      <vt:lpstr>Extended nuclear force (Baryon-Baryon interaction)</vt:lpstr>
      <vt:lpstr>Baryon-Baryon interaction (8 x 8)</vt:lpstr>
      <vt:lpstr>Baryon-Baryon interaction in SUF(3) symmetry</vt:lpstr>
      <vt:lpstr>Baryon-Baryon interaction (Lattice QCD calculation)</vt:lpstr>
      <vt:lpstr>Baryon-Baryon interaction (Lattice QCD calculation)</vt:lpstr>
      <vt:lpstr>L hypernuclear structure</vt:lpstr>
      <vt:lpstr>L hypernuclear structure</vt:lpstr>
      <vt:lpstr>L hypernuclear structure</vt:lpstr>
      <vt:lpstr>L hypernuclear structure</vt:lpstr>
      <vt:lpstr>PowerPoint プレゼンテーション</vt:lpstr>
      <vt:lpstr>Gamma-ray spectroscopy</vt:lpstr>
      <vt:lpstr>What is the source of LS force?</vt:lpstr>
      <vt:lpstr>What is the source of LS force?</vt:lpstr>
      <vt:lpstr>Investigate deep inside of nuclei</vt:lpstr>
      <vt:lpstr>L potential in nuclear matter</vt:lpstr>
      <vt:lpstr>Topics with S=-2 hypernuclei</vt:lpstr>
      <vt:lpstr>PowerPoint プレゼンテーション</vt:lpstr>
      <vt:lpstr>PowerPoint プレゼンテーション</vt:lpstr>
      <vt:lpstr>Double L hypernuclei at J-PARC and KEK</vt:lpstr>
      <vt:lpstr>X hypernuclei</vt:lpstr>
      <vt:lpstr>Spectroscopic study of 12XBe hypernucleus</vt:lpstr>
      <vt:lpstr>12XBe spectroscopy with S-2S spectrometer</vt:lpstr>
      <vt:lpstr>High density matter w/ hyperon ?</vt:lpstr>
      <vt:lpstr>High density matter w/ hyperon ?</vt:lpstr>
      <vt:lpstr>PowerPoint プレゼンテーション</vt:lpstr>
      <vt:lpstr>Hypernucler Physics</vt:lpstr>
      <vt:lpstr>Hypernucler Physics</vt:lpstr>
      <vt:lpstr>Progress of theory &amp; experiment of BB int. study</vt:lpstr>
      <vt:lpstr>NN scattering and hyperon-nucleon (YN) scattering</vt:lpstr>
      <vt:lpstr>NN scattering and hyperon-nucleon (YN) scattering</vt:lpstr>
      <vt:lpstr>Produce a lot of hyperons at J-PARC</vt:lpstr>
      <vt:lpstr>J-PARC E40 :  </vt:lpstr>
      <vt:lpstr>J-PARC E40 :  </vt:lpstr>
      <vt:lpstr>J-PARC E40 :  </vt:lpstr>
      <vt:lpstr>J-PARC E40 :  </vt:lpstr>
      <vt:lpstr>J-PARC E40 :  </vt:lpstr>
      <vt:lpstr>J-PARC E40 experimental setup</vt:lpstr>
      <vt:lpstr>J-PARC E40 experimental setup</vt:lpstr>
      <vt:lpstr>ds/dW of the S-p channels</vt:lpstr>
      <vt:lpstr>ds/dW of S+p elastic scattering</vt:lpstr>
      <vt:lpstr>ds/dW of S+p elastic scattering</vt:lpstr>
      <vt:lpstr>New Sp scattering data and progress of Chiral EFT</vt:lpstr>
      <vt:lpstr>Updated LN, SN chiral interaction</vt:lpstr>
      <vt:lpstr>Building LN interaction from LN scattering experiment using photo-produced L</vt:lpstr>
      <vt:lpstr>Integrated L beam</vt:lpstr>
      <vt:lpstr>Summary : Hypernuclear physics</vt:lpstr>
      <vt:lpstr>Hadron Experimental Facility extension (HEF-ex) Project</vt:lpstr>
      <vt:lpstr>Hyperon puzzle in neutron star</vt:lpstr>
      <vt:lpstr>L binding energy measurement deep inside of nucleus : Unique for L hypernuclei</vt:lpstr>
      <vt:lpstr>High-resolution L hypernuclear spectroscopy at HIHR</vt:lpstr>
      <vt:lpstr>PowerPoint プレゼンテーション</vt:lpstr>
      <vt:lpstr>Relatives of protons and neutrons containing strange quarks</vt:lpstr>
      <vt:lpstr>Basic nature of hyperons</vt:lpstr>
      <vt:lpstr>L particle in nuclei</vt:lpstr>
      <vt:lpstr>First discovery of hypernuclei</vt:lpstr>
      <vt:lpstr>Origin of the density dependence of LN interaction</vt:lpstr>
      <vt:lpstr>Spin-orbit force in NN and YN channels</vt:lpstr>
      <vt:lpstr>Spin-orbit force in NN and YN channels</vt:lpstr>
      <vt:lpstr>Charge Symmetry Breaking in A=4 system</vt:lpstr>
      <vt:lpstr>Charge Symmetry Breaking in A=4 system</vt:lpstr>
      <vt:lpstr>X-+14N hypernucleus</vt:lpstr>
      <vt:lpstr>Particle and Nuclear Physics at HEF</vt:lpstr>
      <vt:lpstr>Particle and Nuclear Physics at HEF</vt:lpstr>
      <vt:lpstr>Realistic nuclear force : base for nuclear physics</vt:lpstr>
      <vt:lpstr>Origin of the density dependence of LN interaction</vt:lpstr>
      <vt:lpstr>PowerPoint プレゼンテーション</vt:lpstr>
      <vt:lpstr>PowerPoint プレゼンテーション</vt:lpstr>
      <vt:lpstr>PowerPoint プレゼンテーション</vt:lpstr>
      <vt:lpstr>PowerPoint プレゼンテーション</vt:lpstr>
      <vt:lpstr>Collaborative research regarding the two-body LN, SN int. </vt:lpstr>
      <vt:lpstr>Lp scattering experiment with polarized L beam (J-PARC E86)</vt:lpstr>
      <vt:lpstr>Lp scattering experiment with polarized L beam (J-PARC E86)</vt:lpstr>
      <vt:lpstr>Hadron Experimental Facility extension (HEF-ex) Project</vt:lpstr>
      <vt:lpstr>Expanded Research Programs  at the Extended Facility</vt:lpstr>
      <vt:lpstr>SN (I=3/2) phase shift in chiral EFT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S=-1 sector and future prospective at J-PARC</dc:title>
  <dc:creator>三輪 浩司</dc:creator>
  <cp:lastModifiedBy>浩司 三輪</cp:lastModifiedBy>
  <cp:revision>427</cp:revision>
  <dcterms:created xsi:type="dcterms:W3CDTF">2021-12-11T03:13:26Z</dcterms:created>
  <dcterms:modified xsi:type="dcterms:W3CDTF">2025-09-20T04:17:11Z</dcterms:modified>
</cp:coreProperties>
</file>